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484" r:id="rId3"/>
    <p:sldId id="495" r:id="rId4"/>
    <p:sldId id="494" r:id="rId5"/>
    <p:sldId id="334" r:id="rId6"/>
    <p:sldId id="338" r:id="rId7"/>
    <p:sldId id="486" r:id="rId8"/>
    <p:sldId id="487" r:id="rId9"/>
    <p:sldId id="492" r:id="rId10"/>
    <p:sldId id="488" r:id="rId11"/>
    <p:sldId id="489" r:id="rId12"/>
    <p:sldId id="435" r:id="rId13"/>
    <p:sldId id="491" r:id="rId14"/>
    <p:sldId id="454" r:id="rId15"/>
    <p:sldId id="455" r:id="rId16"/>
    <p:sldId id="458" r:id="rId17"/>
    <p:sldId id="493" r:id="rId18"/>
    <p:sldId id="496" r:id="rId19"/>
    <p:sldId id="434" r:id="rId20"/>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3839">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E46C0A"/>
    <a:srgbClr val="B9BF41"/>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92194" autoAdjust="0"/>
  </p:normalViewPr>
  <p:slideViewPr>
    <p:cSldViewPr>
      <p:cViewPr varScale="1">
        <p:scale>
          <a:sx n="124" d="100"/>
          <a:sy n="124" d="100"/>
        </p:scale>
        <p:origin x="-152" y="-56"/>
      </p:cViewPr>
      <p:guideLst>
        <p:guide orient="horz" pos="2160"/>
        <p:guide pos="3839"/>
      </p:guideLst>
    </p:cSldViewPr>
  </p:slid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2022-05-14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2022-05-14</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3ADB4A4B-46CA-4677-83D5-4D587D356C24}" type="slidenum">
              <a:rPr lang="en-US" altLang="zh-CN" sz="1800" smtClean="0">
                <a:latin typeface="Arial" pitchFamily="34" charset="0"/>
              </a:rPr>
              <a:pPr/>
              <a:t>7</a:t>
            </a:fld>
            <a:endParaRPr lang="en-US" altLang="zh-CN" sz="1800" smtClean="0">
              <a:latin typeface="Arial" pitchFamily="34" charset="0"/>
            </a:endParaRPr>
          </a:p>
        </p:txBody>
      </p:sp>
      <p:sp>
        <p:nvSpPr>
          <p:cNvPr id="77827"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7828"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04DE6FAA-19A1-4C12-B72A-14637136E1B7}" type="slidenum">
              <a:rPr lang="en-US" altLang="zh-CN" sz="1800" smtClean="0">
                <a:latin typeface="Arial" pitchFamily="34" charset="0"/>
              </a:rPr>
              <a:pPr/>
              <a:t>8</a:t>
            </a:fld>
            <a:endParaRPr lang="en-US" altLang="zh-CN" sz="1800" smtClean="0">
              <a:latin typeface="Arial" pitchFamily="34" charset="0"/>
            </a:endParaRPr>
          </a:p>
        </p:txBody>
      </p:sp>
      <p:sp>
        <p:nvSpPr>
          <p:cNvPr id="78851"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8852"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55FA942F-A54A-4A19-A6BD-C1BB1B4E8BC5}" type="slidenum">
              <a:rPr lang="en-US" altLang="zh-CN" sz="1800" smtClean="0">
                <a:latin typeface="Arial" pitchFamily="34" charset="0"/>
              </a:rPr>
              <a:pPr/>
              <a:t>10</a:t>
            </a:fld>
            <a:endParaRPr lang="en-US" altLang="zh-CN" sz="1800" smtClean="0">
              <a:latin typeface="Arial" pitchFamily="34" charset="0"/>
            </a:endParaRPr>
          </a:p>
        </p:txBody>
      </p:sp>
      <p:sp>
        <p:nvSpPr>
          <p:cNvPr id="79875"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79876"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宋体" pitchFamily="2" charset="-122"/>
              </a:defRPr>
            </a:lvl1pPr>
            <a:lvl2pPr marL="742950" indent="-285750">
              <a:defRPr sz="1200">
                <a:solidFill>
                  <a:schemeClr val="tx1"/>
                </a:solidFill>
                <a:latin typeface="Calibri" pitchFamily="34" charset="0"/>
                <a:ea typeface="宋体" pitchFamily="2" charset="-122"/>
              </a:defRPr>
            </a:lvl2pPr>
            <a:lvl3pPr marL="1143000" indent="-228600">
              <a:defRPr sz="1200">
                <a:solidFill>
                  <a:schemeClr val="tx1"/>
                </a:solidFill>
                <a:latin typeface="Calibri" pitchFamily="34" charset="0"/>
                <a:ea typeface="宋体" pitchFamily="2" charset="-122"/>
              </a:defRPr>
            </a:lvl3pPr>
            <a:lvl4pPr marL="1600200" indent="-228600">
              <a:defRPr sz="1200">
                <a:solidFill>
                  <a:schemeClr val="tx1"/>
                </a:solidFill>
                <a:latin typeface="Calibri" pitchFamily="34" charset="0"/>
                <a:ea typeface="宋体" pitchFamily="2" charset="-122"/>
              </a:defRPr>
            </a:lvl4pPr>
            <a:lvl5pPr marL="2057400" indent="-228600">
              <a:defRPr sz="1200">
                <a:solidFill>
                  <a:schemeClr val="tx1"/>
                </a:solidFill>
                <a:latin typeface="Calibri" pitchFamily="34" charset="0"/>
                <a:ea typeface="宋体" pitchFamily="2" charset="-122"/>
              </a:defRPr>
            </a:lvl5pPr>
            <a:lvl6pPr marL="2514600" indent="-228600" eaLnBrk="0" fontAlgn="base" hangingPunct="0">
              <a:spcBef>
                <a:spcPct val="30000"/>
              </a:spcBef>
              <a:spcAft>
                <a:spcPct val="0"/>
              </a:spcAft>
              <a:defRPr sz="1200">
                <a:solidFill>
                  <a:schemeClr val="tx1"/>
                </a:solidFill>
                <a:latin typeface="Calibri" pitchFamily="34" charset="0"/>
                <a:ea typeface="宋体" pitchFamily="2" charset="-122"/>
              </a:defRPr>
            </a:lvl6pPr>
            <a:lvl7pPr marL="2971800" indent="-228600" eaLnBrk="0" fontAlgn="base" hangingPunct="0">
              <a:spcBef>
                <a:spcPct val="30000"/>
              </a:spcBef>
              <a:spcAft>
                <a:spcPct val="0"/>
              </a:spcAft>
              <a:defRPr sz="1200">
                <a:solidFill>
                  <a:schemeClr val="tx1"/>
                </a:solidFill>
                <a:latin typeface="Calibri" pitchFamily="34" charset="0"/>
                <a:ea typeface="宋体" pitchFamily="2" charset="-122"/>
              </a:defRPr>
            </a:lvl7pPr>
            <a:lvl8pPr marL="3429000" indent="-228600" eaLnBrk="0" fontAlgn="base" hangingPunct="0">
              <a:spcBef>
                <a:spcPct val="30000"/>
              </a:spcBef>
              <a:spcAft>
                <a:spcPct val="0"/>
              </a:spcAft>
              <a:defRPr sz="1200">
                <a:solidFill>
                  <a:schemeClr val="tx1"/>
                </a:solidFill>
                <a:latin typeface="Calibri" pitchFamily="34" charset="0"/>
                <a:ea typeface="宋体" pitchFamily="2" charset="-122"/>
              </a:defRPr>
            </a:lvl8pPr>
            <a:lvl9pPr marL="3886200" indent="-228600" eaLnBrk="0" fontAlgn="base" hangingPunct="0">
              <a:spcBef>
                <a:spcPct val="30000"/>
              </a:spcBef>
              <a:spcAft>
                <a:spcPct val="0"/>
              </a:spcAft>
              <a:defRPr sz="1200">
                <a:solidFill>
                  <a:schemeClr val="tx1"/>
                </a:solidFill>
                <a:latin typeface="Calibri" pitchFamily="34" charset="0"/>
                <a:ea typeface="宋体" pitchFamily="2" charset="-122"/>
              </a:defRPr>
            </a:lvl9pPr>
          </a:lstStyle>
          <a:p>
            <a:fld id="{B707CD80-D4E5-4790-B24B-B6B0CCA7FA77}" type="slidenum">
              <a:rPr lang="en-US" altLang="zh-CN" sz="1800" smtClean="0">
                <a:latin typeface="Arial" pitchFamily="34" charset="0"/>
              </a:rPr>
              <a:pPr/>
              <a:t>11</a:t>
            </a:fld>
            <a:endParaRPr lang="en-US" altLang="zh-CN" sz="1800" smtClean="0">
              <a:latin typeface="Arial" pitchFamily="34" charset="0"/>
            </a:endParaRPr>
          </a:p>
        </p:txBody>
      </p:sp>
      <p:sp>
        <p:nvSpPr>
          <p:cNvPr id="80899" name="Rectangle 2"/>
          <p:cNvSpPr>
            <a:spLocks noGrp="1" noRot="1" noChangeAspect="1" noChangeArrowheads="1" noTextEdit="1"/>
          </p:cNvSpPr>
          <p:nvPr>
            <p:ph type="sldImg" idx="4294967295"/>
          </p:nvPr>
        </p:nvSpPr>
        <p:spPr bwMode="auto">
          <a:ln>
            <a:solidFill>
              <a:srgbClr val="000000"/>
            </a:solidFill>
            <a:miter lim="800000"/>
            <a:headEnd/>
            <a:tailEnd/>
          </a:ln>
        </p:spPr>
      </p:sp>
      <p:sp>
        <p:nvSpPr>
          <p:cNvPr id="80900" name="Rectangle 3"/>
          <p:cNvSpPr>
            <a:spLocks noGrp="1" noChangeArrowheads="1"/>
          </p:cNvSpPr>
          <p:nvPr>
            <p:ph type="body" idx="429496729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342900" indent="-342900">
              <a:lnSpc>
                <a:spcPct val="150000"/>
              </a:lnSpc>
              <a:spcBef>
                <a:spcPct val="20000"/>
              </a:spcBef>
              <a:buFont typeface="Arial" panose="020B0604020202020204" pitchFamily="34" charset="0"/>
              <a:buChar char="•"/>
            </a:pPr>
            <a:r>
              <a:rPr lang="zh-CN" altLang="en-US" sz="1200" dirty="0" smtClean="0"/>
              <a:t>风险管理是整个量化投资最核心和最根本的内容。摩根集团于</a:t>
            </a:r>
            <a:r>
              <a:rPr lang="en-US" altLang="zh-CN" sz="1200" dirty="0" smtClean="0"/>
              <a:t>20</a:t>
            </a:r>
            <a:r>
              <a:rPr lang="zh-CN" altLang="en-US" sz="1200" dirty="0" smtClean="0"/>
              <a:t>世纪</a:t>
            </a:r>
            <a:r>
              <a:rPr lang="en-US" altLang="zh-CN" sz="1200" dirty="0" smtClean="0"/>
              <a:t>90</a:t>
            </a:r>
            <a:r>
              <a:rPr lang="zh-CN" altLang="en-US" sz="1200" dirty="0" smtClean="0"/>
              <a:t>年代开发了在现值（</a:t>
            </a:r>
            <a:r>
              <a:rPr lang="en-US" altLang="zh-CN" sz="1200" dirty="0" smtClean="0"/>
              <a:t>Value at </a:t>
            </a:r>
            <a:r>
              <a:rPr lang="en-US" altLang="zh-CN" sz="1200" dirty="0" err="1" smtClean="0"/>
              <a:t>Riks,VaR</a:t>
            </a:r>
            <a:r>
              <a:rPr lang="zh-CN" altLang="en-US" sz="1200" dirty="0" smtClean="0"/>
              <a:t>）方法，它能够给投资者描绘出一个投资组合未来损益的蓝图，即在</a:t>
            </a:r>
            <a:r>
              <a:rPr lang="en-US" altLang="zh-CN" sz="1200" dirty="0" smtClean="0"/>
              <a:t>X%</a:t>
            </a:r>
            <a:r>
              <a:rPr lang="zh-CN" altLang="en-US" sz="1200" dirty="0" smtClean="0"/>
              <a:t>的置信水平下，投资组合的风险不会超过多少价值。据此标准，投资者就能够判断这个投资项目是否值得投资。</a:t>
            </a:r>
            <a:endParaRPr lang="en-US" altLang="zh-CN" sz="1200" dirty="0" smtClean="0"/>
          </a:p>
          <a:p>
            <a:pPr marL="342900" indent="-342900">
              <a:lnSpc>
                <a:spcPct val="150000"/>
              </a:lnSpc>
              <a:spcBef>
                <a:spcPct val="20000"/>
              </a:spcBef>
              <a:buFont typeface="Arial" panose="020B0604020202020204" pitchFamily="34" charset="0"/>
              <a:buChar char="•"/>
            </a:pPr>
            <a:r>
              <a:rPr lang="zh-CN" altLang="en-US" sz="1200" dirty="0" smtClean="0"/>
              <a:t>当投资组合的收益率不满足椭圆分布性质时，</a:t>
            </a:r>
            <a:r>
              <a:rPr lang="en-US" altLang="zh-CN" sz="1200" dirty="0" err="1" smtClean="0"/>
              <a:t>VaR</a:t>
            </a:r>
            <a:r>
              <a:rPr lang="zh-CN" altLang="en-US" sz="1200" dirty="0" smtClean="0"/>
              <a:t>方法不满足次可加性，因此也不是一个衡量风险的满意指标。故此，后续学者在</a:t>
            </a:r>
            <a:r>
              <a:rPr lang="en-US" altLang="zh-CN" sz="1200" dirty="0" err="1" smtClean="0"/>
              <a:t>VaR</a:t>
            </a:r>
            <a:r>
              <a:rPr lang="zh-CN" altLang="en-US" sz="1200" dirty="0" smtClean="0"/>
              <a:t>基础上，拓展提出了预期损失缺口和</a:t>
            </a:r>
            <a:r>
              <a:rPr lang="en-US" altLang="zh-CN" sz="1200" dirty="0" smtClean="0"/>
              <a:t>SRISK</a:t>
            </a:r>
            <a:r>
              <a:rPr lang="zh-CN" altLang="en-US" sz="1200" dirty="0" smtClean="0"/>
              <a:t>方法，由于其满足次可加性等一系列理想风险指标的标准，因此，他们是现在被广泛应用于测度金融机构风险的两个重要指标。</a:t>
            </a: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14</a:t>
            </a:fld>
            <a:endParaRPr lang="zh-CN" altLang="en-US"/>
          </a:p>
        </p:txBody>
      </p:sp>
    </p:spTree>
    <p:extLst>
      <p:ext uri="{BB962C8B-B14F-4D97-AF65-F5344CB8AC3E}">
        <p14:creationId xmlns:p14="http://schemas.microsoft.com/office/powerpoint/2010/main" val="629783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，首次将资产组合的报酬均值和方差两个概念统一起来用于分析最优的投资决策，同时还从数学上明确定义了投资者的偏好，即投资组合方差越大，则意味着该资产组合的波动率越大，投资者越厌恶。</a:t>
            </a:r>
            <a:endParaRPr lang="en-US" altLang="zh-CN"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sz="1200" dirty="0" smtClean="0"/>
              <a:t>20</a:t>
            </a:r>
            <a:r>
              <a:rPr lang="zh-CN" altLang="en-US" sz="1200" dirty="0" smtClean="0"/>
              <a:t>世纪</a:t>
            </a:r>
            <a:r>
              <a:rPr lang="en-US" altLang="zh-CN" sz="1200" dirty="0" smtClean="0"/>
              <a:t>60</a:t>
            </a:r>
            <a:r>
              <a:rPr lang="zh-CN" altLang="en-US" sz="1200" dirty="0" smtClean="0"/>
              <a:t>年代，美国学者威廉</a:t>
            </a:r>
            <a:r>
              <a:rPr lang="en-US" altLang="zh-CN" sz="1200" dirty="0" smtClean="0"/>
              <a:t>·</a:t>
            </a:r>
            <a:r>
              <a:rPr lang="zh-CN" altLang="en-US" sz="1200" dirty="0" smtClean="0"/>
              <a:t>夏普（</a:t>
            </a:r>
            <a:r>
              <a:rPr lang="en-US" altLang="zh-CN" sz="1200" dirty="0" smtClean="0"/>
              <a:t>William Sharpe</a:t>
            </a:r>
            <a:r>
              <a:rPr lang="zh-CN" altLang="en-US" sz="1200" dirty="0" smtClean="0"/>
              <a:t>）、林特尔（</a:t>
            </a:r>
            <a:r>
              <a:rPr lang="en-US" altLang="zh-CN" sz="1200" dirty="0" smtClean="0"/>
              <a:t>John </a:t>
            </a:r>
            <a:r>
              <a:rPr lang="en-US" altLang="zh-CN" sz="1200" dirty="0" err="1" smtClean="0"/>
              <a:t>Lintner</a:t>
            </a:r>
            <a:r>
              <a:rPr lang="zh-CN" altLang="en-US" sz="1200" dirty="0" smtClean="0"/>
              <a:t>）、特里诺（</a:t>
            </a:r>
            <a:r>
              <a:rPr lang="en-US" altLang="zh-CN" sz="1200" dirty="0" smtClean="0"/>
              <a:t>Jack </a:t>
            </a:r>
            <a:r>
              <a:rPr lang="en-US" altLang="zh-CN" sz="1200" dirty="0" err="1" smtClean="0"/>
              <a:t>Treynor</a:t>
            </a:r>
            <a:r>
              <a:rPr lang="zh-CN" altLang="en-US" sz="1200" dirty="0" smtClean="0"/>
              <a:t>）和莫辛（</a:t>
            </a:r>
            <a:r>
              <a:rPr lang="en-US" altLang="zh-CN" sz="1200" dirty="0" smtClean="0"/>
              <a:t>Jan </a:t>
            </a:r>
            <a:r>
              <a:rPr lang="en-US" altLang="zh-CN" sz="1200" dirty="0" err="1" smtClean="0"/>
              <a:t>Mossin</a:t>
            </a:r>
            <a:r>
              <a:rPr lang="zh-CN" altLang="en-US" sz="1200" dirty="0" smtClean="0"/>
              <a:t>）于</a:t>
            </a:r>
            <a:r>
              <a:rPr lang="en-US" altLang="zh-CN" sz="1200" dirty="0" smtClean="0"/>
              <a:t>1964</a:t>
            </a:r>
            <a:r>
              <a:rPr lang="zh-CN" altLang="en-US" sz="1200" dirty="0" smtClean="0"/>
              <a:t>年在资产组合理论和资本市场理论的基础上，发展提出了资本资产定价模型。该模型是在马科维茨模型基础上，通过引入无风险资产，研究证券投资中资产的预期收益率与风险资产之间的关系。其对投资者的所有假定都与资产选择理论中对期望收益、方差和协方差的设定相同，而且投资人可以自由借贷，探讨的问题重点在于为了补偿某一特定程度的风险，投资者应该获得多少的溢酬。</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15</a:t>
            </a:fld>
            <a:endParaRPr lang="zh-CN" altLang="en-US"/>
          </a:p>
        </p:txBody>
      </p:sp>
    </p:spTree>
    <p:extLst>
      <p:ext uri="{BB962C8B-B14F-4D97-AF65-F5344CB8AC3E}">
        <p14:creationId xmlns:p14="http://schemas.microsoft.com/office/powerpoint/2010/main" val="287536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spcBef>
                <a:spcPct val="20000"/>
              </a:spcBef>
            </a:pPr>
            <a:r>
              <a:rPr kumimoji="1" lang="zh-CN" altLang="en-US" sz="1200" dirty="0" smtClean="0">
                <a:latin typeface="+mn-lt"/>
                <a:ea typeface="+mn-ea"/>
              </a:rPr>
              <a:t>当我们将投资标的放宽至期权时，必将拓展了量化投资的边界和范畴。</a:t>
            </a:r>
            <a:endParaRPr kumimoji="1" lang="en-US" altLang="zh-CN" sz="1200" dirty="0" smtClean="0">
              <a:latin typeface="+mn-lt"/>
              <a:ea typeface="+mn-ea"/>
            </a:endParaRPr>
          </a:p>
          <a:p>
            <a:pPr marL="342900" indent="-342900">
              <a:lnSpc>
                <a:spcPct val="150000"/>
              </a:lnSpc>
              <a:spcBef>
                <a:spcPct val="20000"/>
              </a:spcBef>
              <a:buFont typeface="Arial" panose="020B0604020202020204" pitchFamily="34" charset="0"/>
              <a:buChar char="•"/>
            </a:pPr>
            <a:r>
              <a:rPr kumimoji="1" lang="zh-CN" altLang="en-US" sz="1200" dirty="0" smtClean="0">
                <a:latin typeface="+mn-lt"/>
                <a:ea typeface="+mn-ea"/>
              </a:rPr>
              <a:t>期权不仅可以基于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空间。</a:t>
            </a:r>
            <a:endParaRPr kumimoji="1" lang="en-US" altLang="zh-CN" sz="1200" dirty="0" smtClean="0">
              <a:latin typeface="+mn-lt"/>
              <a:ea typeface="+mn-ea"/>
            </a:endParaRPr>
          </a:p>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16</a:t>
            </a:fld>
            <a:endParaRPr lang="zh-CN" altLang="en-US"/>
          </a:p>
        </p:txBody>
      </p:sp>
    </p:spTree>
    <p:extLst>
      <p:ext uri="{BB962C8B-B14F-4D97-AF65-F5344CB8AC3E}">
        <p14:creationId xmlns:p14="http://schemas.microsoft.com/office/powerpoint/2010/main" val="76731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18</a:t>
            </a:fld>
            <a:endParaRPr lang="zh-CN" altLang="en-US"/>
          </a:p>
        </p:txBody>
      </p:sp>
    </p:spTree>
    <p:extLst>
      <p:ext uri="{BB962C8B-B14F-4D97-AF65-F5344CB8AC3E}">
        <p14:creationId xmlns:p14="http://schemas.microsoft.com/office/powerpoint/2010/main" val="411931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2022-05-14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2022-05-14</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2022-05-14</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2022-05-14</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2022-05-14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65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2022-05-14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2022-05-14</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2022-05-14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2022-05-14</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2022-05-14</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2022-05-14</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2022-05-14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2022-05-14</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2022-05-14</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0" y="1628800"/>
            <a:ext cx="1218723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000" b="1" dirty="0">
                <a:latin typeface="黑体" pitchFamily="49" charset="-122"/>
                <a:ea typeface="黑体" pitchFamily="49" charset="-122"/>
              </a:rPr>
              <a:t>第一章</a:t>
            </a:r>
            <a:r>
              <a:rPr kumimoji="0" lang="en-US" altLang="zh-CN" sz="6000" b="1" dirty="0">
                <a:latin typeface="黑体" pitchFamily="49" charset="-122"/>
                <a:ea typeface="黑体" pitchFamily="49" charset="-122"/>
              </a:rPr>
              <a:t/>
            </a:r>
            <a:br>
              <a:rPr kumimoji="0" lang="en-US" altLang="zh-CN" sz="6000" b="1" dirty="0">
                <a:latin typeface="黑体" pitchFamily="49" charset="-122"/>
                <a:ea typeface="黑体" pitchFamily="49" charset="-122"/>
              </a:rPr>
            </a:br>
            <a:r>
              <a:rPr kumimoji="0" lang="zh-CN" altLang="en-US" sz="6000" b="1" dirty="0" smtClean="0">
                <a:latin typeface="黑体" pitchFamily="49" charset="-122"/>
                <a:ea typeface="黑体" pitchFamily="49" charset="-122"/>
              </a:rPr>
              <a:t>金融风险管理概论：量化投资视角</a:t>
            </a:r>
            <a:endParaRPr kumimoji="0" lang="zh-CN" altLang="en-US" sz="6000" b="1" dirty="0">
              <a:latin typeface="黑体" pitchFamily="49" charset="-122"/>
              <a:ea typeface="黑体" pitchFamily="49" charset="-122"/>
            </a:endParaRP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文本框 5"/>
          <p:cNvSpPr txBox="1">
            <a:spLocks noChangeArrowheads="1"/>
          </p:cNvSpPr>
          <p:nvPr/>
        </p:nvSpPr>
        <p:spPr bwMode="auto">
          <a:xfrm>
            <a:off x="332979" y="96678"/>
            <a:ext cx="32848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金融风险分类</a:t>
            </a:r>
            <a:endParaRPr lang="zh-CN" altLang="zh-CN" sz="2600" b="1" dirty="0">
              <a:latin typeface="微软雅黑" pitchFamily="34" charset="-122"/>
              <a:ea typeface="微软雅黑" pitchFamily="34" charset="-122"/>
              <a:sym typeface="等线" pitchFamily="2" charset="-122"/>
            </a:endParaRPr>
          </a:p>
        </p:txBody>
      </p:sp>
      <p:sp>
        <p:nvSpPr>
          <p:cNvPr id="31749" name="Rectangle 48"/>
          <p:cNvSpPr>
            <a:spLocks noGrp="1" noChangeArrowheads="1"/>
          </p:cNvSpPr>
          <p:nvPr/>
        </p:nvSpPr>
        <p:spPr bwMode="auto">
          <a:xfrm>
            <a:off x="217779" y="1196752"/>
            <a:ext cx="1195332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1.	</a:t>
            </a:r>
            <a:r>
              <a:rPr lang="zh-CN" altLang="en-US" sz="2700" b="1" dirty="0">
                <a:latin typeface="华文宋体" pitchFamily="2" charset="-122"/>
                <a:ea typeface="华文宋体" pitchFamily="2" charset="-122"/>
              </a:rPr>
              <a:t>系统风险</a:t>
            </a:r>
            <a:r>
              <a:rPr lang="en-US" altLang="zh-CN" sz="2700" b="1" dirty="0">
                <a:latin typeface="华文宋体" pitchFamily="2" charset="-122"/>
                <a:ea typeface="华文宋体" pitchFamily="2" charset="-122"/>
              </a:rPr>
              <a:t>(Systematic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由影响整个金融市场的风险因素引起，使所有经济主体都共同面临的未来收益的不确定性。</a:t>
            </a:r>
          </a:p>
          <a:p>
            <a:pPr marL="506413" indent="-506413">
              <a:lnSpc>
                <a:spcPct val="150000"/>
              </a:lnSpc>
              <a:spcBef>
                <a:spcPts val="400"/>
              </a:spcBef>
              <a:buClr>
                <a:schemeClr val="accent1"/>
              </a:buClr>
              <a:buSzPct val="68000"/>
            </a:pPr>
            <a:r>
              <a:rPr lang="en-US" altLang="zh-CN" sz="2700" dirty="0">
                <a:latin typeface="华文宋体" pitchFamily="2" charset="-122"/>
                <a:ea typeface="华文宋体" pitchFamily="2" charset="-122"/>
              </a:rPr>
              <a:t>2.	</a:t>
            </a:r>
            <a:r>
              <a:rPr lang="zh-CN" altLang="en-US" sz="2700" b="1" dirty="0">
                <a:latin typeface="华文宋体" pitchFamily="2" charset="-122"/>
                <a:ea typeface="华文宋体" pitchFamily="2" charset="-122"/>
              </a:rPr>
              <a:t>非系统风险</a:t>
            </a:r>
            <a:r>
              <a:rPr lang="en-US" altLang="zh-CN" sz="2700" b="1" dirty="0">
                <a:latin typeface="华文宋体" pitchFamily="2" charset="-122"/>
                <a:ea typeface="华文宋体" pitchFamily="2" charset="-122"/>
              </a:rPr>
              <a:t>(Nonsystematic Risk)</a:t>
            </a:r>
            <a:r>
              <a:rPr lang="zh-CN" altLang="en-US" sz="2700" b="1" dirty="0">
                <a:latin typeface="华文宋体" pitchFamily="2" charset="-122"/>
                <a:ea typeface="华文宋体" pitchFamily="2" charset="-122"/>
              </a:rPr>
              <a:t>：</a:t>
            </a:r>
            <a:r>
              <a:rPr lang="zh-CN" altLang="en-US" sz="2700" dirty="0">
                <a:latin typeface="华文宋体" pitchFamily="2" charset="-122"/>
                <a:ea typeface="华文宋体" pitchFamily="2" charset="-122"/>
              </a:rPr>
              <a:t>仅由与特定公司或行业相关的风险因素引起，使该公司或行业自身面临的未来收益的不确定性。 </a:t>
            </a:r>
          </a:p>
          <a:p>
            <a:pPr marL="506413" indent="-506413">
              <a:spcBef>
                <a:spcPts val="400"/>
              </a:spcBef>
              <a:buClr>
                <a:schemeClr val="accent1"/>
              </a:buClr>
              <a:buSzPct val="68000"/>
            </a:pPr>
            <a:endParaRPr lang="en-US" altLang="zh-CN" sz="2700" dirty="0">
              <a:latin typeface="华文宋体" pitchFamily="2" charset="-122"/>
              <a:ea typeface="华文宋体" pitchFamily="2" charset="-122"/>
            </a:endParaRPr>
          </a:p>
        </p:txBody>
      </p:sp>
      <p:sp>
        <p:nvSpPr>
          <p:cNvPr id="19459" name="Rectangle 2"/>
          <p:cNvSpPr>
            <a:spLocks noGrp="1" noChangeArrowheads="1"/>
          </p:cNvSpPr>
          <p:nvPr/>
        </p:nvSpPr>
        <p:spPr>
          <a:xfrm>
            <a:off x="60642" y="54868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（一）按照能否分散分类 </a:t>
            </a:r>
          </a:p>
        </p:txBody>
      </p:sp>
      <p:sp>
        <p:nvSpPr>
          <p:cNvPr id="2" name="矩形 1"/>
          <p:cNvSpPr/>
          <p:nvPr/>
        </p:nvSpPr>
        <p:spPr>
          <a:xfrm>
            <a:off x="239453" y="4510184"/>
            <a:ext cx="11931654" cy="1953996"/>
          </a:xfrm>
          <a:prstGeom prst="rect">
            <a:avLst/>
          </a:prstGeom>
        </p:spPr>
        <p:txBody>
          <a:bodyPr wrap="square">
            <a:spAutoFit/>
          </a:bodyPr>
          <a:lstStyle/>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1. 会计风险(Accounting Risk)：可从经济实体的财务报表中反映出来的风险。</a:t>
            </a:r>
          </a:p>
          <a:p>
            <a:pPr marL="506413" indent="-506413">
              <a:lnSpc>
                <a:spcPct val="150000"/>
              </a:lnSpc>
              <a:spcBef>
                <a:spcPts val="400"/>
              </a:spcBef>
              <a:buClr>
                <a:schemeClr val="accent1"/>
              </a:buClr>
              <a:buSzPct val="68000"/>
            </a:pPr>
            <a:r>
              <a:rPr lang="zh-CN" altLang="zh-CN" sz="2700" dirty="0">
                <a:latin typeface="华文宋体" pitchFamily="2" charset="-122"/>
                <a:ea typeface="华文宋体" pitchFamily="2" charset="-122"/>
              </a:rPr>
              <a:t>2. 经济风险(Economic Risk)：在经济领域中，由于相关经济因素的变动、决策失误等原因导致的产量变动或价格变动所带来损失的可能性。</a:t>
            </a:r>
          </a:p>
        </p:txBody>
      </p:sp>
      <p:sp>
        <p:nvSpPr>
          <p:cNvPr id="8" name="Rectangle 2"/>
          <p:cNvSpPr>
            <a:spLocks noGrp="1" noChangeArrowheads="1"/>
          </p:cNvSpPr>
          <p:nvPr/>
        </p:nvSpPr>
        <p:spPr>
          <a:xfrm>
            <a:off x="86836" y="3789040"/>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（二）按照会计标准分类  </a:t>
            </a:r>
          </a:p>
        </p:txBody>
      </p:sp>
    </p:spTree>
    <p:extLst>
      <p:ext uri="{BB962C8B-B14F-4D97-AF65-F5344CB8AC3E}">
        <p14:creationId xmlns:p14="http://schemas.microsoft.com/office/powerpoint/2010/main" val="13904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8"/>
          <p:cNvSpPr>
            <a:spLocks noGrp="1" noChangeArrowheads="1"/>
          </p:cNvSpPr>
          <p:nvPr/>
        </p:nvSpPr>
        <p:spPr bwMode="auto">
          <a:xfrm>
            <a:off x="188963" y="1844824"/>
            <a:ext cx="11665296"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6413" indent="-506413">
              <a:lnSpc>
                <a:spcPct val="150000"/>
              </a:lnSpc>
              <a:spcBef>
                <a:spcPts val="400"/>
              </a:spcBef>
              <a:buClr>
                <a:schemeClr val="accent1"/>
              </a:buClr>
              <a:buSzPct val="68000"/>
            </a:pPr>
            <a:endParaRPr lang="zh-CN" altLang="zh-CN" sz="2700" dirty="0">
              <a:latin typeface="华文宋体" pitchFamily="2" charset="-122"/>
              <a:ea typeface="华文宋体" pitchFamily="2" charset="-122"/>
            </a:endParaRPr>
          </a:p>
        </p:txBody>
      </p:sp>
      <p:sp>
        <p:nvSpPr>
          <p:cNvPr id="6"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a:solidFill>
                  <a:schemeClr val="folHlink"/>
                </a:solidFill>
                <a:latin typeface="华文中宋" pitchFamily="2" charset="-122"/>
                <a:ea typeface="华文中宋" pitchFamily="2" charset="-122"/>
                <a:cs typeface="宋体" charset="0"/>
              </a:rPr>
              <a:t>（三）按照驱动因素分类  </a:t>
            </a:r>
          </a:p>
        </p:txBody>
      </p:sp>
      <p:sp>
        <p:nvSpPr>
          <p:cNvPr id="2" name="矩形 1"/>
          <p:cNvSpPr/>
          <p:nvPr/>
        </p:nvSpPr>
        <p:spPr>
          <a:xfrm>
            <a:off x="188963" y="1405801"/>
            <a:ext cx="11696800" cy="5386090"/>
          </a:xfrm>
          <a:prstGeom prst="rect">
            <a:avLst/>
          </a:prstGeom>
        </p:spPr>
        <p:txBody>
          <a:bodyPr wrap="square">
            <a:spAutoFit/>
          </a:bodyPr>
          <a:lstStyle/>
          <a:p>
            <a:pPr marL="365125" indent="-255588">
              <a:lnSpc>
                <a:spcPct val="150000"/>
              </a:lnSpc>
              <a:spcBef>
                <a:spcPts val="400"/>
              </a:spcBef>
              <a:buClr>
                <a:schemeClr val="accent1"/>
              </a:buClr>
              <a:buSzPct val="68000"/>
            </a:pPr>
            <a:r>
              <a:rPr lang="zh-CN" altLang="zh-CN" sz="2700" b="1" dirty="0" smtClean="0">
                <a:solidFill>
                  <a:srgbClr val="FF0000"/>
                </a:solidFill>
                <a:latin typeface="华文宋体" pitchFamily="2" charset="-122"/>
                <a:ea typeface="华文宋体" pitchFamily="2" charset="-122"/>
              </a:rPr>
              <a:t>1.	市场风险</a:t>
            </a:r>
            <a:r>
              <a:rPr lang="zh-CN" altLang="zh-CN" sz="2700" b="1" dirty="0" smtClean="0">
                <a:latin typeface="华文宋体" pitchFamily="2" charset="-122"/>
                <a:ea typeface="华文宋体" pitchFamily="2" charset="-122"/>
                <a:sym typeface="等线" pitchFamily="2" charset="-122"/>
              </a:rPr>
              <a:t>（</a:t>
            </a:r>
            <a:r>
              <a:rPr lang="zh-CN" altLang="zh-CN" sz="2700" b="1" dirty="0">
                <a:latin typeface="华文宋体" pitchFamily="2" charset="-122"/>
                <a:ea typeface="华文宋体" pitchFamily="2" charset="-122"/>
                <a:sym typeface="等线" pitchFamily="2" charset="-122"/>
              </a:rPr>
              <a:t>Financial Market Risk）</a:t>
            </a:r>
            <a:r>
              <a:rPr lang="zh-CN" altLang="zh-CN" sz="2700" dirty="0">
                <a:latin typeface="华文宋体" pitchFamily="2" charset="-122"/>
                <a:ea typeface="华文宋体" pitchFamily="2" charset="-122"/>
                <a:sym typeface="等线" pitchFamily="2" charset="-122"/>
              </a:rPr>
              <a:t>是指由于金融市场变量的变化或波动而引起的资产组合未来收益的</a:t>
            </a:r>
            <a:r>
              <a:rPr lang="zh-CN" altLang="zh-CN" sz="2700" dirty="0" smtClean="0">
                <a:latin typeface="华文宋体" pitchFamily="2" charset="-122"/>
                <a:ea typeface="华文宋体" pitchFamily="2" charset="-122"/>
                <a:sym typeface="等线" pitchFamily="2" charset="-122"/>
              </a:rPr>
              <a:t>不确定性</a:t>
            </a:r>
            <a:r>
              <a:rPr lang="zh-CN" altLang="en-US" sz="2700" b="1" dirty="0" smtClean="0">
                <a:solidFill>
                  <a:srgbClr val="FF0000"/>
                </a:solidFill>
                <a:latin typeface="华文宋体" pitchFamily="2" charset="-122"/>
                <a:ea typeface="华文宋体" pitchFamily="2" charset="-122"/>
              </a:rPr>
              <a:t> </a:t>
            </a:r>
            <a:r>
              <a:rPr lang="zh-CN" altLang="en-US" sz="2700" b="1" dirty="0">
                <a:solidFill>
                  <a:srgbClr val="FF0000"/>
                </a:solidFill>
                <a:latin typeface="华文宋体" pitchFamily="2" charset="-122"/>
                <a:ea typeface="华文宋体" pitchFamily="2" charset="-122"/>
              </a:rPr>
              <a:t>（风险对</a:t>
            </a:r>
            <a:r>
              <a:rPr lang="zh-CN" altLang="en-US" sz="2700" b="1" dirty="0" smtClean="0">
                <a:solidFill>
                  <a:srgbClr val="FF0000"/>
                </a:solidFill>
                <a:latin typeface="华文宋体" pitchFamily="2" charset="-122"/>
                <a:ea typeface="华文宋体" pitchFamily="2" charset="-122"/>
              </a:rPr>
              <a:t>冲）</a:t>
            </a:r>
            <a:r>
              <a:rPr lang="zh-CN" altLang="zh-CN" sz="2700" dirty="0" smtClean="0">
                <a:latin typeface="华文宋体" pitchFamily="2" charset="-122"/>
                <a:ea typeface="华文宋体" pitchFamily="2" charset="-122"/>
                <a:sym typeface="等线" pitchFamily="2" charset="-122"/>
              </a:rPr>
              <a:t>。</a:t>
            </a:r>
            <a:endParaRPr lang="en-US" altLang="zh-CN" sz="2700" b="1" dirty="0" smtClean="0">
              <a:solidFill>
                <a:srgbClr val="FF0000"/>
              </a:solidFill>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2</a:t>
            </a:r>
            <a:r>
              <a:rPr lang="zh-CN" altLang="zh-CN" sz="2700" dirty="0">
                <a:latin typeface="华文宋体" pitchFamily="2" charset="-122"/>
                <a:ea typeface="华文宋体" pitchFamily="2" charset="-122"/>
              </a:rPr>
              <a:t>.</a:t>
            </a:r>
            <a:r>
              <a:rPr lang="en-US" altLang="zh-CN" sz="2700" dirty="0">
                <a:latin typeface="华文宋体" pitchFamily="2" charset="-122"/>
                <a:ea typeface="华文宋体" pitchFamily="2" charset="-122"/>
              </a:rPr>
              <a:t> </a:t>
            </a:r>
            <a:r>
              <a:rPr lang="zh-CN" altLang="zh-CN" sz="2700" dirty="0">
                <a:latin typeface="华文宋体" pitchFamily="2" charset="-122"/>
                <a:ea typeface="华文宋体" pitchFamily="2" charset="-122"/>
              </a:rPr>
              <a:t>信用</a:t>
            </a:r>
            <a:r>
              <a:rPr lang="zh-CN" altLang="zh-CN" sz="2700" dirty="0" smtClean="0">
                <a:latin typeface="华文宋体" pitchFamily="2" charset="-122"/>
                <a:ea typeface="华文宋体" pitchFamily="2" charset="-122"/>
              </a:rPr>
              <a:t>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3.</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操作</a:t>
            </a:r>
            <a:r>
              <a:rPr lang="zh-CN" altLang="zh-CN" sz="2700" dirty="0">
                <a:latin typeface="华文宋体" pitchFamily="2" charset="-122"/>
                <a:ea typeface="华文宋体" pitchFamily="2" charset="-122"/>
              </a:rPr>
              <a:t>风险</a:t>
            </a:r>
            <a:r>
              <a:rPr lang="en-US" altLang="zh-CN" sz="2700" dirty="0">
                <a:latin typeface="华文宋体" pitchFamily="2" charset="-122"/>
                <a:ea typeface="华文宋体" pitchFamily="2" charset="-122"/>
              </a:rPr>
              <a:t>        </a:t>
            </a:r>
            <a:r>
              <a:rPr lang="en-US" altLang="zh-CN" sz="2700" dirty="0" smtClean="0">
                <a:latin typeface="华文宋体" pitchFamily="2" charset="-122"/>
                <a:ea typeface="华文宋体" pitchFamily="2" charset="-122"/>
              </a:rPr>
              <a:t>  </a:t>
            </a: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4.	</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流动性风险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5.</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经营风险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6.</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国家风险</a:t>
            </a:r>
            <a:endParaRPr lang="en-US" altLang="zh-CN" sz="2700" dirty="0" smtClean="0">
              <a:latin typeface="华文宋体" pitchFamily="2" charset="-122"/>
              <a:ea typeface="华文宋体" pitchFamily="2" charset="-122"/>
            </a:endParaRPr>
          </a:p>
          <a:p>
            <a:pPr marL="365125" indent="-255588">
              <a:lnSpc>
                <a:spcPct val="150000"/>
              </a:lnSpc>
              <a:spcBef>
                <a:spcPts val="400"/>
              </a:spcBef>
              <a:buClr>
                <a:schemeClr val="accent1"/>
              </a:buClr>
              <a:buSzPct val="68000"/>
            </a:pPr>
            <a:r>
              <a:rPr lang="zh-CN" altLang="zh-CN" sz="2700" dirty="0" smtClean="0">
                <a:latin typeface="华文宋体" pitchFamily="2" charset="-122"/>
                <a:ea typeface="华文宋体" pitchFamily="2" charset="-122"/>
              </a:rPr>
              <a:t>7.</a:t>
            </a:r>
            <a:r>
              <a:rPr lang="en-US" altLang="zh-CN" sz="2700" dirty="0" smtClean="0">
                <a:latin typeface="华文宋体" pitchFamily="2" charset="-122"/>
                <a:ea typeface="华文宋体" pitchFamily="2" charset="-122"/>
              </a:rPr>
              <a:t> </a:t>
            </a:r>
            <a:r>
              <a:rPr lang="zh-CN" altLang="zh-CN" sz="2700" dirty="0" smtClean="0">
                <a:latin typeface="华文宋体" pitchFamily="2" charset="-122"/>
                <a:ea typeface="华文宋体" pitchFamily="2" charset="-122"/>
              </a:rPr>
              <a:t>关联风险</a:t>
            </a:r>
            <a:endParaRPr lang="zh-CN" altLang="zh-CN" sz="2700" dirty="0">
              <a:latin typeface="华文宋体" pitchFamily="2" charset="-122"/>
              <a:ea typeface="华文宋体" pitchFamily="2" charset="-122"/>
            </a:endParaRPr>
          </a:p>
        </p:txBody>
      </p:sp>
      <p:sp>
        <p:nvSpPr>
          <p:cNvPr id="8" name="文本框 5"/>
          <p:cNvSpPr txBox="1">
            <a:spLocks noChangeArrowheads="1"/>
          </p:cNvSpPr>
          <p:nvPr/>
        </p:nvSpPr>
        <p:spPr bwMode="auto">
          <a:xfrm>
            <a:off x="332979" y="96678"/>
            <a:ext cx="32848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第二节 </a:t>
            </a:r>
            <a:r>
              <a:rPr lang="zh-CN" altLang="zh-CN" sz="2600" b="1" dirty="0" smtClean="0">
                <a:latin typeface="微软雅黑" pitchFamily="34" charset="-122"/>
                <a:ea typeface="微软雅黑" pitchFamily="34" charset="-122"/>
                <a:sym typeface="等线" pitchFamily="2" charset="-122"/>
              </a:rPr>
              <a:t>金融风险分类</a:t>
            </a:r>
            <a:endParaRPr lang="zh-CN" altLang="zh-CN" sz="2600" b="1" dirty="0">
              <a:latin typeface="微软雅黑" pitchFamily="34" charset="-122"/>
              <a:ea typeface="微软雅黑" pitchFamily="34" charset="-122"/>
              <a:sym typeface="等线" pitchFamily="2" charset="-122"/>
            </a:endParaRPr>
          </a:p>
        </p:txBody>
      </p:sp>
      <p:sp>
        <p:nvSpPr>
          <p:cNvPr id="3" name="椭圆形标注 2"/>
          <p:cNvSpPr/>
          <p:nvPr/>
        </p:nvSpPr>
        <p:spPr>
          <a:xfrm>
            <a:off x="3861371" y="4018432"/>
            <a:ext cx="8064896" cy="2426498"/>
          </a:xfrm>
          <a:prstGeom prst="wedgeEllipseCallout">
            <a:avLst>
              <a:gd name="adj1" fmla="val -62380"/>
              <a:gd name="adj2" fmla="val -106420"/>
            </a:avLst>
          </a:prstGeom>
          <a:solidFill>
            <a:srgbClr val="FFFF00">
              <a:alpha val="31000"/>
            </a:srgbClr>
          </a:solidFill>
          <a:ln w="158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zh-CN" altLang="en-US" sz="4400" dirty="0" smtClean="0">
                <a:solidFill>
                  <a:schemeClr val="tx1"/>
                </a:solidFill>
                <a:latin typeface="Times" pitchFamily="18" charset="0"/>
              </a:rPr>
              <a:t>本课程重点讲解内容</a:t>
            </a:r>
            <a:endParaRPr lang="en-US" altLang="zh-CN" sz="4400" dirty="0" smtClean="0">
              <a:solidFill>
                <a:schemeClr val="tx1"/>
              </a:solidFill>
              <a:latin typeface="Times" pitchFamily="18" charset="0"/>
            </a:endParaRPr>
          </a:p>
          <a:p>
            <a:pPr algn="ctr">
              <a:spcBef>
                <a:spcPts val="0"/>
              </a:spcBef>
            </a:pPr>
            <a:r>
              <a:rPr lang="en-US" altLang="zh-CN" sz="4400" dirty="0" smtClean="0">
                <a:solidFill>
                  <a:schemeClr val="tx1"/>
                </a:solidFill>
                <a:latin typeface="Times" pitchFamily="18" charset="0"/>
              </a:rPr>
              <a:t>(</a:t>
            </a:r>
            <a:r>
              <a:rPr lang="zh-CN" altLang="en-US" sz="4400" dirty="0" smtClean="0">
                <a:solidFill>
                  <a:schemeClr val="tx1"/>
                </a:solidFill>
                <a:latin typeface="Times" pitchFamily="18" charset="0"/>
              </a:rPr>
              <a:t>包括债券、股票、期货、期权风险对冲</a:t>
            </a:r>
            <a:r>
              <a:rPr lang="en-US" altLang="zh-CN" sz="4400" dirty="0" smtClean="0">
                <a:solidFill>
                  <a:schemeClr val="tx1"/>
                </a:solidFill>
                <a:latin typeface="Times" pitchFamily="18" charset="0"/>
              </a:rPr>
              <a:t>)</a:t>
            </a:r>
            <a:endParaRPr lang="zh-CN" altLang="en-US" sz="4400" dirty="0">
              <a:solidFill>
                <a:schemeClr val="tx1"/>
              </a:solidFill>
              <a:latin typeface="Times" pitchFamily="18" charset="0"/>
            </a:endParaRPr>
          </a:p>
        </p:txBody>
      </p:sp>
      <p:sp>
        <p:nvSpPr>
          <p:cNvPr id="11" name="圆角矩形 7">
            <a:extLst>
              <a:ext uri="{FF2B5EF4-FFF2-40B4-BE49-F238E27FC236}">
                <a16:creationId xmlns="" xmlns:a16="http://schemas.microsoft.com/office/drawing/2014/main" id="{FD9A9F63-6DD3-48BA-823D-1359849694A6}"/>
              </a:ext>
            </a:extLst>
          </p:cNvPr>
          <p:cNvSpPr/>
          <p:nvPr/>
        </p:nvSpPr>
        <p:spPr>
          <a:xfrm>
            <a:off x="6021611" y="2924944"/>
            <a:ext cx="3549015" cy="734633"/>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3600" b="1" dirty="0" smtClean="0"/>
              <a:t>量化投资视角</a:t>
            </a:r>
            <a:endParaRPr kumimoji="1" lang="zh-CN" altLang="en-US" sz="3600" b="1" dirty="0"/>
          </a:p>
        </p:txBody>
      </p:sp>
      <p:sp>
        <p:nvSpPr>
          <p:cNvPr id="13" name="下箭头 12"/>
          <p:cNvSpPr/>
          <p:nvPr/>
        </p:nvSpPr>
        <p:spPr>
          <a:xfrm>
            <a:off x="7465450" y="3659577"/>
            <a:ext cx="576064" cy="358855"/>
          </a:xfrm>
          <a:prstGeom prst="downArrow">
            <a:avLst/>
          </a:prstGeom>
          <a:solidFill>
            <a:schemeClr val="accent4">
              <a:alpha val="90000"/>
            </a:schemeClr>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3443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三、量化投资：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资产</a:t>
            </a:r>
            <a:r>
              <a:rPr kumimoji="0" lang="zh-CN" altLang="en-US" sz="5400" b="1" dirty="0">
                <a:solidFill>
                  <a:schemeClr val="bg1"/>
                </a:solidFill>
                <a:latin typeface="微软雅黑" pitchFamily="34" charset="-122"/>
                <a:ea typeface="微软雅黑" pitchFamily="34" charset="-122"/>
              </a:rPr>
              <a:t>配置与风险管理</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7035" y="1772816"/>
            <a:ext cx="6912768" cy="4608512"/>
          </a:xfrm>
          <a:prstGeom prst="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1044371" y="3844753"/>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3174777" y="2283568"/>
            <a:ext cx="821690" cy="3667944"/>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grpSp>
        <p:nvGrpSpPr>
          <p:cNvPr id="8" name="组合 7">
            <a:extLst>
              <a:ext uri="{FF2B5EF4-FFF2-40B4-BE49-F238E27FC236}">
                <a16:creationId xmlns="" xmlns:a16="http://schemas.microsoft.com/office/drawing/2014/main" id="{A5A6A795-40C3-41FA-9D2A-233E2E90C712}"/>
              </a:ext>
            </a:extLst>
          </p:cNvPr>
          <p:cNvGrpSpPr/>
          <p:nvPr/>
        </p:nvGrpSpPr>
        <p:grpSpPr>
          <a:xfrm>
            <a:off x="3996350" y="2051009"/>
            <a:ext cx="3561715" cy="2942760"/>
            <a:chOff x="9608" y="7430"/>
            <a:chExt cx="5609" cy="3641"/>
          </a:xfrm>
          <a:solidFill>
            <a:schemeClr val="accent1">
              <a:lumMod val="20000"/>
              <a:lumOff val="80000"/>
            </a:schemeClr>
          </a:solidFill>
        </p:grpSpPr>
        <p:sp>
          <p:nvSpPr>
            <p:cNvPr id="9" name="圆角矩形 7">
              <a:extLst>
                <a:ext uri="{FF2B5EF4-FFF2-40B4-BE49-F238E27FC236}">
                  <a16:creationId xmlns="" xmlns:a16="http://schemas.microsoft.com/office/drawing/2014/main" id="{BA495F18-BD7F-44C2-9131-64A7C7B32092}"/>
                </a:ext>
              </a:extLst>
            </p:cNvPr>
            <p:cNvSpPr/>
            <p:nvPr/>
          </p:nvSpPr>
          <p:spPr>
            <a:xfrm>
              <a:off x="9608" y="7430"/>
              <a:ext cx="5609" cy="725"/>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风险资产配置策略</a:t>
              </a:r>
              <a:endParaRPr kumimoji="1" lang="zh-CN" altLang="en-US" sz="2400" b="1" dirty="0"/>
            </a:p>
          </p:txBody>
        </p:sp>
        <p:grpSp>
          <p:nvGrpSpPr>
            <p:cNvPr id="10" name="组合 9">
              <a:extLst>
                <a:ext uri="{FF2B5EF4-FFF2-40B4-BE49-F238E27FC236}">
                  <a16:creationId xmlns="" xmlns:a16="http://schemas.microsoft.com/office/drawing/2014/main" id="{1732B7D3-9ABA-4C17-A8CD-6BA7E91098CB}"/>
                </a:ext>
              </a:extLst>
            </p:cNvPr>
            <p:cNvGrpSpPr/>
            <p:nvPr/>
          </p:nvGrpSpPr>
          <p:grpSpPr>
            <a:xfrm>
              <a:off x="9628" y="8924"/>
              <a:ext cx="5589" cy="2147"/>
              <a:chOff x="9628" y="7753"/>
              <a:chExt cx="5589" cy="3916"/>
            </a:xfrm>
            <a:grpFill/>
          </p:grpSpPr>
          <p:sp>
            <p:nvSpPr>
              <p:cNvPr id="11" name="圆角矩形 9">
                <a:extLst>
                  <a:ext uri="{FF2B5EF4-FFF2-40B4-BE49-F238E27FC236}">
                    <a16:creationId xmlns="" xmlns:a16="http://schemas.microsoft.com/office/drawing/2014/main" id="{DE431227-83F7-45C4-A0CB-DD04072949FC}"/>
                  </a:ext>
                </a:extLst>
              </p:cNvPr>
              <p:cNvSpPr/>
              <p:nvPr/>
            </p:nvSpPr>
            <p:spPr>
              <a:xfrm>
                <a:off x="9628" y="7753"/>
                <a:ext cx="5589" cy="1323"/>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9628" y="10410"/>
                <a:ext cx="5589" cy="1259"/>
              </a:xfrm>
              <a:prstGeom prst="roundRect">
                <a:avLst/>
              </a:prstGeom>
              <a:grp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grpSp>
      </p:grpSp>
      <p:sp>
        <p:nvSpPr>
          <p:cNvPr id="13" name="圆角矩形 7">
            <a:extLst>
              <a:ext uri="{FF2B5EF4-FFF2-40B4-BE49-F238E27FC236}">
                <a16:creationId xmlns="" xmlns:a16="http://schemas.microsoft.com/office/drawing/2014/main" id="{FD9A9F63-6DD3-48BA-823D-1359849694A6}"/>
              </a:ext>
            </a:extLst>
          </p:cNvPr>
          <p:cNvSpPr/>
          <p:nvPr/>
        </p:nvSpPr>
        <p:spPr>
          <a:xfrm>
            <a:off x="4009049" y="561195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量化</a:t>
            </a:r>
            <a:r>
              <a:rPr lang="zh-CN" altLang="en-US" sz="2400" b="1" dirty="0">
                <a:latin typeface="微软雅黑" pitchFamily="34" charset="-122"/>
                <a:ea typeface="微软雅黑" pitchFamily="34" charset="-122"/>
              </a:rPr>
              <a:t>投资：资产配置与风险管理</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2637235" y="836712"/>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4195718" y="1394603"/>
            <a:ext cx="432048" cy="378213"/>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7">
            <a:extLst>
              <a:ext uri="{FF2B5EF4-FFF2-40B4-BE49-F238E27FC236}">
                <a16:creationId xmlns="" xmlns:a16="http://schemas.microsoft.com/office/drawing/2014/main" id="{FD9A9F63-6DD3-48BA-823D-1359849694A6}"/>
              </a:ext>
            </a:extLst>
          </p:cNvPr>
          <p:cNvSpPr/>
          <p:nvPr/>
        </p:nvSpPr>
        <p:spPr>
          <a:xfrm>
            <a:off x="8337053" y="2608250"/>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投资组合风险对冲</a:t>
            </a:r>
            <a:endParaRPr kumimoji="1" lang="zh-CN" altLang="en-US" sz="2400" b="1" dirty="0"/>
          </a:p>
        </p:txBody>
      </p:sp>
      <p:sp>
        <p:nvSpPr>
          <p:cNvPr id="4" name="右箭头 3"/>
          <p:cNvSpPr/>
          <p:nvPr/>
        </p:nvSpPr>
        <p:spPr>
          <a:xfrm>
            <a:off x="7749803" y="3841191"/>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右箭头 16"/>
          <p:cNvSpPr/>
          <p:nvPr/>
        </p:nvSpPr>
        <p:spPr>
          <a:xfrm>
            <a:off x="9001621" y="3901716"/>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7">
            <a:extLst>
              <a:ext uri="{FF2B5EF4-FFF2-40B4-BE49-F238E27FC236}">
                <a16:creationId xmlns="" xmlns:a16="http://schemas.microsoft.com/office/drawing/2014/main" id="{FD9A9F63-6DD3-48BA-823D-1359849694A6}"/>
              </a:ext>
            </a:extLst>
          </p:cNvPr>
          <p:cNvSpPr/>
          <p:nvPr/>
        </p:nvSpPr>
        <p:spPr>
          <a:xfrm>
            <a:off x="10805651" y="2584227"/>
            <a:ext cx="648072" cy="328265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策略执行</a:t>
            </a:r>
            <a:endParaRPr kumimoji="1" lang="zh-CN" altLang="en-US" sz="2400" b="1" dirty="0"/>
          </a:p>
        </p:txBody>
      </p:sp>
      <p:sp>
        <p:nvSpPr>
          <p:cNvPr id="5" name="椭圆 4"/>
          <p:cNvSpPr/>
          <p:nvPr/>
        </p:nvSpPr>
        <p:spPr>
          <a:xfrm>
            <a:off x="9581151" y="2855484"/>
            <a:ext cx="648436" cy="2664296"/>
          </a:xfrm>
          <a:prstGeom prst="ellipse">
            <a:avLst/>
          </a:prstGeom>
          <a:solidFill>
            <a:schemeClr val="accent1">
              <a:lumMod val="20000"/>
              <a:lumOff val="8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FF0000"/>
                </a:solidFill>
              </a:rPr>
              <a:t>回测、优化</a:t>
            </a:r>
            <a:endParaRPr lang="zh-CN" altLang="en-US" sz="2400" b="1" dirty="0">
              <a:solidFill>
                <a:srgbClr val="FF0000"/>
              </a:solidFill>
            </a:endParaRPr>
          </a:p>
        </p:txBody>
      </p:sp>
      <p:sp>
        <p:nvSpPr>
          <p:cNvPr id="19" name="右箭头 18"/>
          <p:cNvSpPr/>
          <p:nvPr/>
        </p:nvSpPr>
        <p:spPr>
          <a:xfrm>
            <a:off x="10229587" y="3881932"/>
            <a:ext cx="576064" cy="520351"/>
          </a:xfrm>
          <a:prstGeom prst="rightArrow">
            <a:avLst/>
          </a:prstGeom>
          <a:solidFill>
            <a:srgbClr val="7030A0">
              <a:alpha val="81000"/>
            </a:srgb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57223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13" grpId="0" animBg="1"/>
      <p:bldP spid="3" grpId="0" animBg="1"/>
      <p:bldP spid="16" grpId="0" animBg="1"/>
      <p:bldP spid="4" grpId="0" animBg="1"/>
      <p:bldP spid="17" grpId="0" animBg="1"/>
      <p:bldP spid="18" grpId="0" animBg="1"/>
      <p:bldP spid="5"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2979" y="0"/>
            <a:ext cx="9952911" cy="778098"/>
          </a:xfrm>
        </p:spPr>
        <p:txBody>
          <a:bodyPr/>
          <a:lstStyle/>
          <a:p>
            <a:pPr algn="l"/>
            <a:r>
              <a:rPr lang="zh-CN" altLang="en-US" sz="2800" b="1" dirty="0">
                <a:latin typeface="微软雅黑" pitchFamily="34" charset="-122"/>
                <a:ea typeface="微软雅黑" pitchFamily="34" charset="-122"/>
                <a:cs typeface="+mn-cs"/>
              </a:rPr>
              <a:t>第三节 量化投资：资产配置与风险管理</a:t>
            </a:r>
          </a:p>
        </p:txBody>
      </p:sp>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47052" y="1477099"/>
            <a:ext cx="12140185" cy="2585323"/>
          </a:xfrm>
          <a:prstGeom prst="rect">
            <a:avLst/>
          </a:prstGeom>
          <a:noFill/>
        </p:spPr>
        <p:txBody>
          <a:bodyPr wrap="square">
            <a:spAutoFit/>
          </a:bodyPr>
          <a:lstStyle/>
          <a:p>
            <a:pPr marL="342900" indent="-342900">
              <a:lnSpc>
                <a:spcPct val="150000"/>
              </a:lnSpc>
              <a:spcBef>
                <a:spcPct val="20000"/>
              </a:spcBef>
              <a:buFont typeface="Arial" panose="020B0604020202020204" pitchFamily="34" charset="0"/>
              <a:buChar char="•"/>
            </a:pPr>
            <a:r>
              <a:rPr lang="zh-CN" altLang="en-US" sz="2700" dirty="0" smtClean="0"/>
              <a:t>风险管理是整个量化投资最核心和最根本内容。摩根集团于</a:t>
            </a:r>
            <a:r>
              <a:rPr lang="en-US" altLang="zh-CN" sz="2700" dirty="0" smtClean="0"/>
              <a:t>20</a:t>
            </a:r>
            <a:r>
              <a:rPr lang="zh-CN" altLang="en-US" sz="2700" dirty="0" smtClean="0"/>
              <a:t>世纪</a:t>
            </a:r>
            <a:r>
              <a:rPr lang="en-US" altLang="zh-CN" sz="2700" dirty="0" smtClean="0"/>
              <a:t>90</a:t>
            </a:r>
            <a:r>
              <a:rPr lang="zh-CN" altLang="en-US" sz="2700" dirty="0" smtClean="0"/>
              <a:t>年代开发了在现值（</a:t>
            </a:r>
            <a:r>
              <a:rPr lang="en-US" altLang="zh-CN" sz="2700" dirty="0" smtClean="0"/>
              <a:t>Value at </a:t>
            </a:r>
            <a:r>
              <a:rPr lang="en-US" altLang="zh-CN" sz="2700" smtClean="0"/>
              <a:t>Risk,VaR</a:t>
            </a:r>
            <a:r>
              <a:rPr lang="zh-CN" altLang="en-US" sz="2700" dirty="0" smtClean="0"/>
              <a:t>）方法，后续学者拓展提出了预期损失缺口（</a:t>
            </a:r>
            <a:r>
              <a:rPr lang="en-US" altLang="zh-CN" sz="2700" dirty="0" smtClean="0"/>
              <a:t>ES</a:t>
            </a:r>
            <a:r>
              <a:rPr lang="zh-CN" altLang="en-US" sz="2700" dirty="0" smtClean="0"/>
              <a:t>）和</a:t>
            </a:r>
            <a:r>
              <a:rPr lang="en-US" altLang="zh-CN" sz="2700" dirty="0" smtClean="0"/>
              <a:t>SRISK</a:t>
            </a:r>
            <a:r>
              <a:rPr lang="zh-CN" altLang="en-US" sz="2700" dirty="0" smtClean="0"/>
              <a:t>方法，由于其满足次可加性等一系列理想风险指标的标准，因此，他们是现在被广泛应用于测度金融机构风险的两个重要指标。</a:t>
            </a:r>
            <a:endParaRPr lang="zh-CN" altLang="en-US"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（一）</a:t>
            </a:r>
            <a:r>
              <a:rPr kumimoji="1" lang="zh-CN" altLang="en-US" sz="3200" dirty="0">
                <a:solidFill>
                  <a:schemeClr val="folHlink"/>
                </a:solidFill>
                <a:latin typeface="华文中宋" pitchFamily="2" charset="-122"/>
                <a:ea typeface="华文中宋" pitchFamily="2" charset="-122"/>
                <a:cs typeface="宋体" charset="0"/>
              </a:rPr>
              <a:t>风险管理科学与</a:t>
            </a:r>
            <a:r>
              <a:rPr kumimoji="1" lang="zh-CN" altLang="en-US" sz="3200" dirty="0" smtClean="0">
                <a:solidFill>
                  <a:schemeClr val="folHlink"/>
                </a:solidFill>
                <a:latin typeface="华文中宋" pitchFamily="2" charset="-122"/>
                <a:ea typeface="华文中宋" pitchFamily="2" charset="-122"/>
                <a:cs typeface="宋体" charset="0"/>
              </a:rPr>
              <a:t>技术</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9" name="圆角矩形 7">
            <a:extLst>
              <a:ext uri="{FF2B5EF4-FFF2-40B4-BE49-F238E27FC236}">
                <a16:creationId xmlns="" xmlns:a16="http://schemas.microsoft.com/office/drawing/2014/main" id="{FD9A9F63-6DD3-48BA-823D-1359849694A6}"/>
              </a:ext>
            </a:extLst>
          </p:cNvPr>
          <p:cNvSpPr/>
          <p:nvPr/>
        </p:nvSpPr>
        <p:spPr>
          <a:xfrm>
            <a:off x="9051433"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SRISK</a:t>
            </a:r>
            <a:endParaRPr kumimoji="1" lang="zh-CN" altLang="en-US" sz="2400" b="1" dirty="0"/>
          </a:p>
        </p:txBody>
      </p:sp>
      <p:sp>
        <p:nvSpPr>
          <p:cNvPr id="10" name="圆角矩形 7">
            <a:extLst>
              <a:ext uri="{FF2B5EF4-FFF2-40B4-BE49-F238E27FC236}">
                <a16:creationId xmlns="" xmlns:a16="http://schemas.microsoft.com/office/drawing/2014/main" id="{FD9A9F63-6DD3-48BA-823D-1359849694A6}"/>
              </a:ext>
            </a:extLst>
          </p:cNvPr>
          <p:cNvSpPr/>
          <p:nvPr/>
        </p:nvSpPr>
        <p:spPr>
          <a:xfrm>
            <a:off x="5373539" y="4221170"/>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smtClean="0"/>
              <a:t>ES</a:t>
            </a:r>
            <a:endParaRPr kumimoji="1" lang="zh-CN" altLang="en-US" sz="2400" b="1" dirty="0"/>
          </a:p>
        </p:txBody>
      </p:sp>
      <p:sp>
        <p:nvSpPr>
          <p:cNvPr id="11" name="圆角矩形 7">
            <a:extLst>
              <a:ext uri="{FF2B5EF4-FFF2-40B4-BE49-F238E27FC236}">
                <a16:creationId xmlns="" xmlns:a16="http://schemas.microsoft.com/office/drawing/2014/main" id="{FD9A9F63-6DD3-48BA-823D-1359849694A6}"/>
              </a:ext>
            </a:extLst>
          </p:cNvPr>
          <p:cNvSpPr/>
          <p:nvPr/>
        </p:nvSpPr>
        <p:spPr>
          <a:xfrm>
            <a:off x="1701131" y="4221088"/>
            <a:ext cx="1008112" cy="1741820"/>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2400" b="1" dirty="0" err="1" smtClean="0"/>
              <a:t>VaR</a:t>
            </a:r>
            <a:endParaRPr kumimoji="1" lang="zh-CN" altLang="en-US" sz="2400" b="1" dirty="0"/>
          </a:p>
        </p:txBody>
      </p:sp>
      <p:sp>
        <p:nvSpPr>
          <p:cNvPr id="4" name="右箭头 3"/>
          <p:cNvSpPr/>
          <p:nvPr/>
        </p:nvSpPr>
        <p:spPr>
          <a:xfrm>
            <a:off x="2709243"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6381651" y="5167651"/>
            <a:ext cx="2664296" cy="144016"/>
          </a:xfrm>
          <a:prstGeom prst="rightArrow">
            <a:avLst/>
          </a:prstGeom>
          <a:solidFill>
            <a:schemeClr val="accent1">
              <a:alpha val="42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781251" y="4518069"/>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满足次可加性</a:t>
            </a:r>
            <a:endParaRPr lang="zh-CN" altLang="en-US" dirty="0">
              <a:solidFill>
                <a:schemeClr val="tx1"/>
              </a:solidFill>
            </a:endParaRPr>
          </a:p>
        </p:txBody>
      </p:sp>
      <p:sp>
        <p:nvSpPr>
          <p:cNvPr id="14" name="矩形 13"/>
          <p:cNvSpPr/>
          <p:nvPr/>
        </p:nvSpPr>
        <p:spPr>
          <a:xfrm>
            <a:off x="6489663" y="4523142"/>
            <a:ext cx="244827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考虑资产、负债规模</a:t>
            </a:r>
            <a:endParaRPr lang="zh-CN" altLang="en-US" dirty="0">
              <a:solidFill>
                <a:schemeClr val="tx1"/>
              </a:solidFill>
            </a:endParaRPr>
          </a:p>
        </p:txBody>
      </p:sp>
      <p:sp>
        <p:nvSpPr>
          <p:cNvPr id="15" name="矩形 14"/>
          <p:cNvSpPr/>
          <p:nvPr/>
        </p:nvSpPr>
        <p:spPr>
          <a:xfrm>
            <a:off x="4041391" y="5977043"/>
            <a:ext cx="3888432" cy="6445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tx1"/>
                </a:solidFill>
                <a:latin typeface="黑体" pitchFamily="49" charset="-122"/>
                <a:ea typeface="黑体" pitchFamily="49" charset="-122"/>
              </a:rPr>
              <a:t>金融风险管理技术方法的演进</a:t>
            </a:r>
            <a:endParaRPr lang="zh-CN" altLang="en-US" b="1" dirty="0">
              <a:solidFill>
                <a:schemeClr val="tx1"/>
              </a:solidFill>
              <a:latin typeface="黑体" pitchFamily="49" charset="-122"/>
              <a:ea typeface="黑体" pitchFamily="49" charset="-122"/>
            </a:endParaRPr>
          </a:p>
        </p:txBody>
      </p:sp>
    </p:spTree>
    <p:extLst>
      <p:ext uri="{BB962C8B-B14F-4D97-AF65-F5344CB8AC3E}">
        <p14:creationId xmlns:p14="http://schemas.microsoft.com/office/powerpoint/2010/main" val="226704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4"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4845152"/>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60209" y="1351537"/>
            <a:ext cx="12010073" cy="1962076"/>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lang="zh-CN" altLang="en-US" sz="2700" dirty="0" smtClean="0"/>
              <a:t>马科维茨</a:t>
            </a:r>
            <a:r>
              <a:rPr lang="zh-CN" altLang="en-US" sz="2700" dirty="0"/>
              <a:t>（</a:t>
            </a:r>
            <a:r>
              <a:rPr lang="en-US" altLang="zh-CN" sz="2700" dirty="0"/>
              <a:t>Harry M. Markowitz</a:t>
            </a:r>
            <a:r>
              <a:rPr lang="zh-CN" altLang="en-US" sz="2700" dirty="0"/>
              <a:t>）的有效边界是整个最优风险资产配置的理论基础。他于</a:t>
            </a:r>
            <a:r>
              <a:rPr lang="en-US" altLang="zh-CN" sz="2700" dirty="0"/>
              <a:t>1952</a:t>
            </a:r>
            <a:r>
              <a:rPr lang="zh-CN" altLang="en-US" sz="2700" dirty="0"/>
              <a:t>年在</a:t>
            </a:r>
            <a:r>
              <a:rPr lang="en-US" altLang="zh-CN" sz="2700" dirty="0"/>
              <a:t>Journal of Finance</a:t>
            </a:r>
            <a:r>
              <a:rPr lang="zh-CN" altLang="en-US" sz="2700" dirty="0" smtClean="0"/>
              <a:t>发表</a:t>
            </a:r>
            <a:r>
              <a:rPr lang="en-US" altLang="zh-CN" sz="2700" dirty="0" smtClean="0"/>
              <a:t>《</a:t>
            </a:r>
            <a:r>
              <a:rPr lang="zh-CN" altLang="en-US" sz="2700" dirty="0"/>
              <a:t>资产选择：有效的多样化</a:t>
            </a:r>
            <a:r>
              <a:rPr lang="en-US" altLang="zh-CN" sz="2700" dirty="0"/>
              <a:t>》</a:t>
            </a:r>
            <a:r>
              <a:rPr lang="zh-CN" altLang="en-US" sz="2700" dirty="0" smtClean="0"/>
              <a:t>中，首次构建了“均值</a:t>
            </a:r>
            <a:r>
              <a:rPr lang="en-US" altLang="zh-CN" sz="2700" dirty="0" smtClean="0"/>
              <a:t>-</a:t>
            </a:r>
            <a:r>
              <a:rPr lang="zh-CN" altLang="en-US" sz="2700" dirty="0"/>
              <a:t>方差</a:t>
            </a:r>
            <a:r>
              <a:rPr lang="zh-CN" altLang="en-US" sz="2700" dirty="0" smtClean="0"/>
              <a:t>”模型框架。</a:t>
            </a:r>
            <a:endParaRPr lang="en-US" altLang="zh-CN" sz="2700" dirty="0"/>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（二）风险资产配置策略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89678" y="3313613"/>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（三）债券</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股票投资策略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60209" y="4149080"/>
            <a:ext cx="12127029" cy="1962076"/>
          </a:xfrm>
          <a:prstGeom prst="rect">
            <a:avLst/>
          </a:prstGeom>
        </p:spPr>
        <p:txBody>
          <a:bodyPr wrap="square">
            <a:spAutoFit/>
          </a:bodyPr>
          <a:lstStyle/>
          <a:p>
            <a:pPr marL="457200" indent="-457200">
              <a:lnSpc>
                <a:spcPct val="150000"/>
              </a:lnSpc>
              <a:buFont typeface="Arial" pitchFamily="34" charset="0"/>
              <a:buChar char="•"/>
            </a:pPr>
            <a:r>
              <a:rPr lang="en-US" altLang="zh-CN" sz="2700" dirty="0"/>
              <a:t>20</a:t>
            </a:r>
            <a:r>
              <a:rPr lang="zh-CN" altLang="en-US" sz="2700" dirty="0"/>
              <a:t>世纪</a:t>
            </a:r>
            <a:r>
              <a:rPr lang="en-US" altLang="zh-CN" sz="2700" dirty="0"/>
              <a:t>60</a:t>
            </a:r>
            <a:r>
              <a:rPr lang="zh-CN" altLang="en-US" sz="2700" dirty="0"/>
              <a:t>年代，美国学者威廉</a:t>
            </a:r>
            <a:r>
              <a:rPr lang="en-US" altLang="zh-CN" sz="2700" dirty="0"/>
              <a:t>·</a:t>
            </a:r>
            <a:r>
              <a:rPr lang="zh-CN" altLang="en-US" sz="2700" dirty="0"/>
              <a:t>夏普（</a:t>
            </a:r>
            <a:r>
              <a:rPr lang="en-US" altLang="zh-CN" sz="2700" dirty="0"/>
              <a:t>William Sharpe</a:t>
            </a:r>
            <a:r>
              <a:rPr lang="zh-CN" altLang="en-US" sz="2700" dirty="0"/>
              <a:t>）、林特尔（</a:t>
            </a:r>
            <a:r>
              <a:rPr lang="en-US" altLang="zh-CN" sz="2700" dirty="0"/>
              <a:t>John </a:t>
            </a:r>
            <a:r>
              <a:rPr lang="en-US" altLang="zh-CN" sz="2700" dirty="0" err="1"/>
              <a:t>Lintner</a:t>
            </a:r>
            <a:r>
              <a:rPr lang="zh-CN" altLang="en-US" sz="2700" dirty="0"/>
              <a:t>）、特里诺（</a:t>
            </a:r>
            <a:r>
              <a:rPr lang="en-US" altLang="zh-CN" sz="2700" dirty="0"/>
              <a:t>Jack </a:t>
            </a:r>
            <a:r>
              <a:rPr lang="en-US" altLang="zh-CN" sz="2700" dirty="0" err="1"/>
              <a:t>Treynor</a:t>
            </a:r>
            <a:r>
              <a:rPr lang="zh-CN" altLang="en-US" sz="2700" dirty="0"/>
              <a:t>）和莫辛（</a:t>
            </a:r>
            <a:r>
              <a:rPr lang="en-US" altLang="zh-CN" sz="2700" dirty="0"/>
              <a:t>Jan </a:t>
            </a:r>
            <a:r>
              <a:rPr lang="en-US" altLang="zh-CN" sz="2700" dirty="0" err="1"/>
              <a:t>Mossin</a:t>
            </a:r>
            <a:r>
              <a:rPr lang="zh-CN" altLang="en-US" sz="2700" dirty="0"/>
              <a:t>）于</a:t>
            </a:r>
            <a:r>
              <a:rPr lang="en-US" altLang="zh-CN" sz="2700" dirty="0"/>
              <a:t>1964</a:t>
            </a:r>
            <a:r>
              <a:rPr lang="zh-CN" altLang="en-US" sz="2700" dirty="0"/>
              <a:t>年在资产组合理论和资本市场理论的基础上，发展提出了资本资产定价模型。</a:t>
            </a: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量化</a:t>
            </a:r>
            <a:r>
              <a:rPr lang="zh-CN" altLang="en-US" sz="2400" b="1" dirty="0">
                <a:latin typeface="微软雅黑" pitchFamily="34" charset="-122"/>
                <a:ea typeface="微软雅黑" pitchFamily="34" charset="-122"/>
              </a:rPr>
              <a:t>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120081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116955" y="692696"/>
            <a:ext cx="11953328" cy="3021429"/>
          </a:xfrm>
        </p:spPr>
        <p:txBody>
          <a:bodyPr>
            <a:noAutofit/>
          </a:bodyPr>
          <a:lstStyle/>
          <a:p>
            <a:pPr marL="0" indent="0">
              <a:lnSpc>
                <a:spcPct val="130000"/>
              </a:lnSpc>
              <a:buNone/>
            </a:pPr>
            <a:r>
              <a:rPr lang="zh-CN" altLang="en-US" sz="2000" dirty="0"/>
              <a:t>         </a:t>
            </a:r>
            <a:endParaRPr lang="en-US" altLang="zh-CN" sz="2000" dirty="0"/>
          </a:p>
          <a:p>
            <a:pPr marL="0" indent="0">
              <a:lnSpc>
                <a:spcPct val="130000"/>
              </a:lnSpc>
              <a:buNone/>
            </a:pPr>
            <a:endParaRPr lang="en-US" altLang="zh-CN" sz="2000" dirty="0"/>
          </a:p>
          <a:p>
            <a:pPr marL="0" indent="0">
              <a:lnSpc>
                <a:spcPct val="130000"/>
              </a:lnSpc>
              <a:buNone/>
            </a:pPr>
            <a:endParaRPr lang="zh-CN" altLang="en-US" sz="2000" dirty="0"/>
          </a:p>
        </p:txBody>
      </p:sp>
      <p:sp>
        <p:nvSpPr>
          <p:cNvPr id="6" name="文本框 5">
            <a:extLst>
              <a:ext uri="{FF2B5EF4-FFF2-40B4-BE49-F238E27FC236}">
                <a16:creationId xmlns="" xmlns:a16="http://schemas.microsoft.com/office/drawing/2014/main" id="{6A9A193C-BE48-4ABF-A714-A4DD20866BE2}"/>
              </a:ext>
            </a:extLst>
          </p:cNvPr>
          <p:cNvSpPr txBox="1"/>
          <p:nvPr/>
        </p:nvSpPr>
        <p:spPr>
          <a:xfrm>
            <a:off x="38821" y="1349880"/>
            <a:ext cx="12095909" cy="2308324"/>
          </a:xfrm>
          <a:prstGeom prst="rect">
            <a:avLst/>
          </a:prstGeom>
          <a:noFill/>
        </p:spPr>
        <p:txBody>
          <a:bodyPr wrap="square">
            <a:spAutoFit/>
          </a:bodyPr>
          <a:lstStyle/>
          <a:p>
            <a:pPr marL="342900" indent="-342900" algn="just">
              <a:lnSpc>
                <a:spcPct val="150000"/>
              </a:lnSpc>
              <a:spcBef>
                <a:spcPct val="20000"/>
              </a:spcBef>
              <a:buFont typeface="Arial" panose="020B0604020202020204" pitchFamily="34" charset="0"/>
              <a:buChar char="•"/>
            </a:pPr>
            <a:r>
              <a:rPr kumimoji="1" lang="zh-CN" altLang="en-US" sz="2400" dirty="0" smtClean="0">
                <a:latin typeface="+mn-lt"/>
                <a:ea typeface="+mn-ea"/>
              </a:rPr>
              <a:t>股票</a:t>
            </a:r>
            <a:r>
              <a:rPr kumimoji="1" lang="zh-CN" altLang="en-US" sz="2400" dirty="0">
                <a:latin typeface="+mn-lt"/>
                <a:ea typeface="+mn-ea"/>
              </a:rPr>
              <a:t>的中性策略显示，一旦投资者持有资产投资组合则相当于其将风险敞口暴露，因此，为了达到</a:t>
            </a:r>
            <a:r>
              <a:rPr kumimoji="1" lang="zh-CN" altLang="en-US" sz="2400" dirty="0" smtClean="0">
                <a:latin typeface="+mn-lt"/>
                <a:ea typeface="+mn-ea"/>
              </a:rPr>
              <a:t>有效套</a:t>
            </a:r>
            <a:r>
              <a:rPr kumimoji="1" lang="zh-CN" altLang="en-US" sz="2400" dirty="0">
                <a:latin typeface="+mn-lt"/>
                <a:ea typeface="+mn-ea"/>
              </a:rPr>
              <a:t>期保值，需要反向持有期货进行风险对冲。在实际投资实践中，我们将详细以理论为指导，拓展构建了基于均值</a:t>
            </a:r>
            <a:r>
              <a:rPr kumimoji="1" lang="en-US" altLang="zh-CN" sz="2400" dirty="0">
                <a:latin typeface="+mn-lt"/>
                <a:ea typeface="+mn-ea"/>
              </a:rPr>
              <a:t>-</a:t>
            </a:r>
            <a:r>
              <a:rPr kumimoji="1" lang="zh-CN" altLang="en-US" sz="2400" dirty="0">
                <a:latin typeface="+mn-lt"/>
                <a:ea typeface="+mn-ea"/>
              </a:rPr>
              <a:t>方差模型、均值</a:t>
            </a:r>
            <a:r>
              <a:rPr kumimoji="1" lang="en-US" altLang="zh-CN" sz="2400" dirty="0">
                <a:latin typeface="+mn-lt"/>
                <a:ea typeface="+mn-ea"/>
              </a:rPr>
              <a:t>-</a:t>
            </a:r>
            <a:r>
              <a:rPr kumimoji="1" lang="en-US" altLang="zh-CN" sz="2400" dirty="0" err="1">
                <a:latin typeface="+mn-lt"/>
                <a:ea typeface="+mn-ea"/>
              </a:rPr>
              <a:t>VaR</a:t>
            </a:r>
            <a:r>
              <a:rPr kumimoji="1" lang="zh-CN" altLang="en-US" sz="2400" dirty="0">
                <a:latin typeface="+mn-lt"/>
                <a:ea typeface="+mn-ea"/>
              </a:rPr>
              <a:t>模型和均值</a:t>
            </a:r>
            <a:r>
              <a:rPr kumimoji="1" lang="en-US" altLang="zh-CN" sz="2400" dirty="0" smtClean="0">
                <a:latin typeface="+mn-lt"/>
                <a:ea typeface="+mn-ea"/>
              </a:rPr>
              <a:t>-ES</a:t>
            </a:r>
            <a:r>
              <a:rPr kumimoji="1" lang="zh-CN" altLang="en-US" sz="2400" dirty="0">
                <a:latin typeface="+mn-lt"/>
                <a:ea typeface="+mn-ea"/>
              </a:rPr>
              <a:t>模型的最优套期</a:t>
            </a:r>
            <a:r>
              <a:rPr kumimoji="1" lang="zh-CN" altLang="en-US" sz="2400" dirty="0" smtClean="0">
                <a:latin typeface="+mn-lt"/>
                <a:ea typeface="+mn-ea"/>
              </a:rPr>
              <a:t>保值理论与策略</a:t>
            </a:r>
            <a:r>
              <a:rPr kumimoji="1" lang="zh-CN" altLang="en-US" sz="2400" dirty="0">
                <a:latin typeface="+mn-lt"/>
                <a:ea typeface="+mn-ea"/>
              </a:rPr>
              <a:t>。</a:t>
            </a:r>
            <a:endParaRPr kumimoji="1" lang="en-US" altLang="zh-CN" sz="2400" dirty="0">
              <a:latin typeface="+mn-lt"/>
              <a:ea typeface="+mn-ea"/>
            </a:endParaRPr>
          </a:p>
        </p:txBody>
      </p:sp>
      <p:sp>
        <p:nvSpPr>
          <p:cNvPr id="5" name="Rectangle 2"/>
          <p:cNvSpPr>
            <a:spLocks noGrp="1" noChangeArrowheads="1"/>
          </p:cNvSpPr>
          <p:nvPr/>
        </p:nvSpPr>
        <p:spPr>
          <a:xfrm>
            <a:off x="33547" y="692696"/>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（四）股票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期货套期保值理论与策略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7" name="Rectangle 2"/>
          <p:cNvSpPr>
            <a:spLocks noGrp="1" noChangeArrowheads="1"/>
          </p:cNvSpPr>
          <p:nvPr/>
        </p:nvSpPr>
        <p:spPr>
          <a:xfrm>
            <a:off x="18848" y="3645024"/>
            <a:ext cx="10968514" cy="713105"/>
          </a:xfrm>
          <a:prstGeom prst="rect">
            <a:avLst/>
          </a:prstGeom>
        </p:spPr>
        <p:txBody>
          <a:bodyPr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a:lstStyle>
          <a:p>
            <a:pPr fontAlgn="auto">
              <a:spcAft>
                <a:spcPts val="0"/>
              </a:spcAft>
              <a:defRPr/>
            </a:pPr>
            <a:r>
              <a:rPr kumimoji="1" lang="zh-CN" altLang="en-US" sz="3200" noProof="1" smtClean="0">
                <a:solidFill>
                  <a:schemeClr val="folHlink"/>
                </a:solidFill>
                <a:latin typeface="华文中宋" pitchFamily="2" charset="-122"/>
                <a:ea typeface="华文中宋" pitchFamily="2" charset="-122"/>
                <a:cs typeface="宋体" charset="0"/>
              </a:rPr>
              <a:t>（五）股票</a:t>
            </a:r>
            <a:r>
              <a:rPr kumimoji="1" lang="en-US" altLang="zh-CN" sz="3200" noProof="1" smtClean="0">
                <a:solidFill>
                  <a:schemeClr val="folHlink"/>
                </a:solidFill>
                <a:latin typeface="华文中宋" pitchFamily="2" charset="-122"/>
                <a:ea typeface="华文中宋" pitchFamily="2" charset="-122"/>
                <a:cs typeface="宋体" charset="0"/>
              </a:rPr>
              <a:t>-</a:t>
            </a:r>
            <a:r>
              <a:rPr kumimoji="1" lang="zh-CN" altLang="en-US" sz="3200" noProof="1" smtClean="0">
                <a:solidFill>
                  <a:schemeClr val="folHlink"/>
                </a:solidFill>
                <a:latin typeface="华文中宋" pitchFamily="2" charset="-122"/>
                <a:ea typeface="华文中宋" pitchFamily="2" charset="-122"/>
                <a:cs typeface="宋体" charset="0"/>
              </a:rPr>
              <a:t>期权风险对冲理论与策略</a:t>
            </a:r>
            <a:endParaRPr kumimoji="1" lang="zh-CN" altLang="en-US" sz="3200" dirty="0">
              <a:solidFill>
                <a:schemeClr val="folHlink"/>
              </a:solidFill>
              <a:latin typeface="华文中宋" pitchFamily="2" charset="-122"/>
              <a:ea typeface="华文中宋" pitchFamily="2" charset="-122"/>
              <a:cs typeface="宋体" charset="0"/>
            </a:endParaRPr>
          </a:p>
        </p:txBody>
      </p:sp>
      <p:sp>
        <p:nvSpPr>
          <p:cNvPr id="4" name="矩形 3"/>
          <p:cNvSpPr/>
          <p:nvPr/>
        </p:nvSpPr>
        <p:spPr>
          <a:xfrm>
            <a:off x="25987" y="4368821"/>
            <a:ext cx="12108744" cy="2308324"/>
          </a:xfrm>
          <a:prstGeom prst="rect">
            <a:avLst/>
          </a:prstGeom>
        </p:spPr>
        <p:txBody>
          <a:bodyPr wrap="square">
            <a:spAutoFit/>
          </a:bodyPr>
          <a:lstStyle/>
          <a:p>
            <a:pPr marL="342900" indent="-342900">
              <a:lnSpc>
                <a:spcPct val="150000"/>
              </a:lnSpc>
              <a:spcBef>
                <a:spcPct val="20000"/>
              </a:spcBef>
              <a:buFont typeface="Arial" panose="020B0604020202020204" pitchFamily="34" charset="0"/>
              <a:buChar char="•"/>
            </a:pPr>
            <a:r>
              <a:rPr kumimoji="1" lang="zh-CN" altLang="en-US" sz="2400" dirty="0" smtClean="0">
                <a:latin typeface="+mn-lt"/>
                <a:ea typeface="+mn-ea"/>
              </a:rPr>
              <a:t>基于</a:t>
            </a:r>
            <a:r>
              <a:rPr kumimoji="1" lang="zh-CN" altLang="en-US" sz="2400" dirty="0">
                <a:latin typeface="+mn-lt"/>
                <a:ea typeface="+mn-ea"/>
              </a:rPr>
              <a:t>希腊字母对期权标的的市场价格、波动率、时间和利率风险进行对冲。同时，期权的存在也可以在一定程度上反向对冲掉投资组合的风险，特别是，基于股票、看涨期权和看跌期权还可以基于期权平价公式发现市场价格违背恒等式时的套利</a:t>
            </a:r>
            <a:r>
              <a:rPr kumimoji="1" lang="zh-CN" altLang="en-US" sz="2400" dirty="0" smtClean="0">
                <a:latin typeface="+mn-lt"/>
                <a:ea typeface="+mn-ea"/>
              </a:rPr>
              <a:t>空间，甚至还有多期权之间的风险对冲和套利策略。</a:t>
            </a:r>
            <a:endParaRPr kumimoji="1" lang="en-US" altLang="zh-CN" sz="2400" dirty="0">
              <a:latin typeface="+mn-lt"/>
              <a:ea typeface="+mn-ea"/>
            </a:endParaRPr>
          </a:p>
        </p:txBody>
      </p:sp>
      <p:sp>
        <p:nvSpPr>
          <p:cNvPr id="9" name="矩形 8">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400" b="1" dirty="0" smtClean="0">
                <a:latin typeface="微软雅黑" pitchFamily="34" charset="-122"/>
                <a:ea typeface="微软雅黑" pitchFamily="34" charset="-122"/>
              </a:rPr>
              <a:t>量化</a:t>
            </a:r>
            <a:r>
              <a:rPr lang="zh-CN" altLang="en-US" sz="2400" b="1" dirty="0">
                <a:latin typeface="微软雅黑" pitchFamily="34" charset="-122"/>
                <a:ea typeface="微软雅黑" pitchFamily="34" charset="-122"/>
              </a:rPr>
              <a:t>投资：资产配置与风险管理</a:t>
            </a:r>
            <a:endParaRPr lang="en-US" altLang="zh-CN" sz="2600" b="1" dirty="0">
              <a:latin typeface="微软雅黑" pitchFamily="34" charset="-122"/>
              <a:ea typeface="微软雅黑" pitchFamily="34" charset="-122"/>
            </a:endParaRPr>
          </a:p>
        </p:txBody>
      </p:sp>
    </p:spTree>
    <p:extLst>
      <p:ext uri="{BB962C8B-B14F-4D97-AF65-F5344CB8AC3E}">
        <p14:creationId xmlns:p14="http://schemas.microsoft.com/office/powerpoint/2010/main" val="23496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64148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四、本课程授课体系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912623090"/>
      </p:ext>
    </p:extLst>
  </p:cSld>
  <p:clrMapOvr>
    <a:masterClrMapping/>
  </p:clrMapOvr>
  <p:transition spd="slow" advClick="0" advTm="3340">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55" y="1700808"/>
            <a:ext cx="6768752" cy="4824536"/>
          </a:xfrm>
          <a:prstGeom prst="rect">
            <a:avLst/>
          </a:prstGeom>
          <a:noFill/>
          <a:ln w="158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3">
            <a:extLst>
              <a:ext uri="{FF2B5EF4-FFF2-40B4-BE49-F238E27FC236}">
                <a16:creationId xmlns="" xmlns:a16="http://schemas.microsoft.com/office/drawing/2014/main" id="{288DB8B3-7A06-4E71-900F-6BAD8FC797D9}"/>
              </a:ext>
            </a:extLst>
          </p:cNvPr>
          <p:cNvSpPr/>
          <p:nvPr/>
        </p:nvSpPr>
        <p:spPr>
          <a:xfrm>
            <a:off x="305949" y="3717032"/>
            <a:ext cx="2132959" cy="557530"/>
          </a:xfrm>
          <a:prstGeom prst="roundRect">
            <a:avLst/>
          </a:prstGeom>
          <a:solidFill>
            <a:schemeClr val="bg1"/>
          </a:solidFill>
          <a:ln>
            <a:solidFill>
              <a:schemeClr val="accent4">
                <a:lumMod val="5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dirty="0">
                <a:latin typeface="Times New Roman" panose="02020503050405090304" pitchFamily="18" charset="0"/>
              </a:rPr>
              <a:t>资产配置内容</a:t>
            </a:r>
            <a:endParaRPr kumimoji="1" lang="zh-CN" altLang="en-US" sz="2400" dirty="0"/>
          </a:p>
        </p:txBody>
      </p:sp>
      <p:sp>
        <p:nvSpPr>
          <p:cNvPr id="7" name="左大括号 6">
            <a:extLst>
              <a:ext uri="{FF2B5EF4-FFF2-40B4-BE49-F238E27FC236}">
                <a16:creationId xmlns="" xmlns:a16="http://schemas.microsoft.com/office/drawing/2014/main" id="{99EB0246-60B2-4874-B081-21BB771BB7B2}"/>
              </a:ext>
            </a:extLst>
          </p:cNvPr>
          <p:cNvSpPr/>
          <p:nvPr/>
        </p:nvSpPr>
        <p:spPr>
          <a:xfrm>
            <a:off x="2438908" y="2102468"/>
            <a:ext cx="542578" cy="3805192"/>
          </a:xfrm>
          <a:prstGeom prst="leftBrace">
            <a:avLst/>
          </a:prstGeom>
          <a:noFill/>
          <a:ln>
            <a:solidFill>
              <a:srgbClr val="0066FF"/>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b="1" dirty="0"/>
          </a:p>
        </p:txBody>
      </p:sp>
      <p:sp>
        <p:nvSpPr>
          <p:cNvPr id="9" name="圆角矩形 7">
            <a:extLst>
              <a:ext uri="{FF2B5EF4-FFF2-40B4-BE49-F238E27FC236}">
                <a16:creationId xmlns="" xmlns:a16="http://schemas.microsoft.com/office/drawing/2014/main" id="{BA495F18-BD7F-44C2-9131-64A7C7B32092}"/>
              </a:ext>
            </a:extLst>
          </p:cNvPr>
          <p:cNvSpPr/>
          <p:nvPr/>
        </p:nvSpPr>
        <p:spPr>
          <a:xfrm>
            <a:off x="2997275" y="1772816"/>
            <a:ext cx="3537585" cy="585966"/>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无风险</a:t>
            </a:r>
            <a:r>
              <a:rPr kumimoji="1" lang="zh-CN" altLang="en-US" sz="2400" b="1" dirty="0">
                <a:latin typeface="Times New Roman" panose="02020503050405090304" pitchFamily="18" charset="0"/>
              </a:rPr>
              <a:t>资产配置策略</a:t>
            </a:r>
            <a:endParaRPr kumimoji="1" lang="zh-CN" altLang="en-US" sz="2400" b="1" dirty="0"/>
          </a:p>
        </p:txBody>
      </p:sp>
      <p:sp>
        <p:nvSpPr>
          <p:cNvPr id="11" name="圆角矩形 9">
            <a:extLst>
              <a:ext uri="{FF2B5EF4-FFF2-40B4-BE49-F238E27FC236}">
                <a16:creationId xmlns="" xmlns:a16="http://schemas.microsoft.com/office/drawing/2014/main" id="{DE431227-83F7-45C4-A0CB-DD04072949FC}"/>
              </a:ext>
            </a:extLst>
          </p:cNvPr>
          <p:cNvSpPr/>
          <p:nvPr/>
        </p:nvSpPr>
        <p:spPr>
          <a:xfrm>
            <a:off x="2981486" y="2681546"/>
            <a:ext cx="3524885" cy="58625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债券</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股票投资策略</a:t>
            </a:r>
            <a:endParaRPr kumimoji="1" lang="zh-CN" altLang="en-US" sz="2400" b="1" dirty="0"/>
          </a:p>
        </p:txBody>
      </p:sp>
      <p:sp>
        <p:nvSpPr>
          <p:cNvPr id="12" name="圆角矩形 10">
            <a:extLst>
              <a:ext uri="{FF2B5EF4-FFF2-40B4-BE49-F238E27FC236}">
                <a16:creationId xmlns="" xmlns:a16="http://schemas.microsoft.com/office/drawing/2014/main" id="{45661EA3-D7D5-42EB-B6F3-3D4952C6CD29}"/>
              </a:ext>
            </a:extLst>
          </p:cNvPr>
          <p:cNvSpPr/>
          <p:nvPr/>
        </p:nvSpPr>
        <p:spPr>
          <a:xfrm>
            <a:off x="3008434" y="4113076"/>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a:latin typeface="Times New Roman" panose="02020503050405090304" pitchFamily="18" charset="0"/>
              </a:rPr>
              <a:t>股票</a:t>
            </a:r>
            <a:r>
              <a:rPr kumimoji="1" lang="en-US" altLang="zh-CN" sz="2400" b="1" dirty="0">
                <a:latin typeface="Times New Roman" panose="02020503050405090304" pitchFamily="18" charset="0"/>
              </a:rPr>
              <a:t>-</a:t>
            </a:r>
            <a:r>
              <a:rPr kumimoji="1" lang="zh-CN" altLang="en-US" sz="2400" b="1" dirty="0">
                <a:latin typeface="Times New Roman" panose="02020503050405090304" pitchFamily="18" charset="0"/>
              </a:rPr>
              <a:t>期货套期保值策略</a:t>
            </a:r>
            <a:endParaRPr kumimoji="1" lang="zh-CN" altLang="en-US" sz="2400" b="1" dirty="0"/>
          </a:p>
        </p:txBody>
      </p:sp>
      <p:sp>
        <p:nvSpPr>
          <p:cNvPr id="13" name="圆角矩形 7">
            <a:extLst>
              <a:ext uri="{FF2B5EF4-FFF2-40B4-BE49-F238E27FC236}">
                <a16:creationId xmlns="" xmlns:a16="http://schemas.microsoft.com/office/drawing/2014/main" id="{FD9A9F63-6DD3-48BA-823D-1359849694A6}"/>
              </a:ext>
            </a:extLst>
          </p:cNvPr>
          <p:cNvSpPr/>
          <p:nvPr/>
        </p:nvSpPr>
        <p:spPr>
          <a:xfrm>
            <a:off x="3008433" y="5597207"/>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latin typeface="Times New Roman" panose="02020503050405090304" pitchFamily="18" charset="0"/>
              </a:rPr>
              <a:t>股票</a:t>
            </a:r>
            <a:r>
              <a:rPr kumimoji="1" lang="en-US" altLang="zh-CN" sz="2400" b="1" dirty="0" smtClean="0">
                <a:latin typeface="Times New Roman" panose="02020503050405090304" pitchFamily="18" charset="0"/>
              </a:rPr>
              <a:t>-</a:t>
            </a:r>
            <a:r>
              <a:rPr kumimoji="1" lang="zh-CN" altLang="en-US" sz="2400" b="1" dirty="0" smtClean="0">
                <a:latin typeface="Times New Roman" panose="02020503050405090304" pitchFamily="18" charset="0"/>
              </a:rPr>
              <a:t>期权</a:t>
            </a:r>
            <a:r>
              <a:rPr kumimoji="1" lang="zh-CN" altLang="en-US" sz="2400" b="1" dirty="0">
                <a:latin typeface="Times New Roman" panose="02020503050405090304" pitchFamily="18" charset="0"/>
              </a:rPr>
              <a:t>风险对冲策略</a:t>
            </a:r>
            <a:endParaRPr kumimoji="1" lang="zh-CN" altLang="en-US" sz="2400" b="1" dirty="0"/>
          </a:p>
        </p:txBody>
      </p:sp>
      <p:sp>
        <p:nvSpPr>
          <p:cNvPr id="14" name="矩形 13">
            <a:extLst>
              <a:ext uri="{FF2B5EF4-FFF2-40B4-BE49-F238E27FC236}">
                <a16:creationId xmlns="" xmlns:a16="http://schemas.microsoft.com/office/drawing/2014/main" id="{CF0D8722-956F-4199-A069-AA7B17F193A1}"/>
              </a:ext>
            </a:extLst>
          </p:cNvPr>
          <p:cNvSpPr/>
          <p:nvPr/>
        </p:nvSpPr>
        <p:spPr>
          <a:xfrm>
            <a:off x="476995" y="116632"/>
            <a:ext cx="6336704"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本</a:t>
            </a:r>
            <a:r>
              <a:rPr lang="zh-CN" altLang="en-US" sz="2600" b="1" dirty="0">
                <a:latin typeface="微软雅黑" pitchFamily="34" charset="-122"/>
                <a:ea typeface="微软雅黑" pitchFamily="34" charset="-122"/>
              </a:rPr>
              <a:t>课程授课体系</a:t>
            </a:r>
            <a:endParaRPr lang="en-US" altLang="zh-CN" sz="2600" b="1" dirty="0">
              <a:latin typeface="微软雅黑" pitchFamily="34" charset="-122"/>
              <a:ea typeface="微软雅黑" pitchFamily="34" charset="-122"/>
            </a:endParaRPr>
          </a:p>
        </p:txBody>
      </p:sp>
      <p:sp>
        <p:nvSpPr>
          <p:cNvPr id="15" name="圆角矩形 7">
            <a:extLst>
              <a:ext uri="{FF2B5EF4-FFF2-40B4-BE49-F238E27FC236}">
                <a16:creationId xmlns="" xmlns:a16="http://schemas.microsoft.com/office/drawing/2014/main" id="{FD9A9F63-6DD3-48BA-823D-1359849694A6}"/>
              </a:ext>
            </a:extLst>
          </p:cNvPr>
          <p:cNvSpPr/>
          <p:nvPr/>
        </p:nvSpPr>
        <p:spPr>
          <a:xfrm>
            <a:off x="1917155" y="854885"/>
            <a:ext cx="3549015" cy="557891"/>
          </a:xfrm>
          <a:prstGeom prst="roundRect">
            <a:avLst/>
          </a:prstGeom>
          <a:solidFill>
            <a:schemeClr val="accent1">
              <a:lumMod val="20000"/>
              <a:lumOff val="80000"/>
            </a:schemeClr>
          </a:solidFill>
          <a:ln>
            <a:solidFill>
              <a:srgbClr val="C00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2400" b="1" dirty="0" smtClean="0"/>
              <a:t>风险管理科学与技术</a:t>
            </a:r>
            <a:endParaRPr kumimoji="1" lang="zh-CN" altLang="en-US" sz="2400" b="1" dirty="0"/>
          </a:p>
        </p:txBody>
      </p:sp>
      <p:sp>
        <p:nvSpPr>
          <p:cNvPr id="3" name="下箭头 2"/>
          <p:cNvSpPr/>
          <p:nvPr/>
        </p:nvSpPr>
        <p:spPr>
          <a:xfrm>
            <a:off x="3453168" y="1412777"/>
            <a:ext cx="432048" cy="288032"/>
          </a:xfrm>
          <a:prstGeom prst="downArrow">
            <a:avLst/>
          </a:prstGeom>
          <a:solidFill>
            <a:schemeClr val="accent4">
              <a:alpha val="90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箭头连接符 21"/>
          <p:cNvCxnSpPr>
            <a:stCxn id="15" idx="3"/>
          </p:cNvCxnSpPr>
          <p:nvPr/>
        </p:nvCxnSpPr>
        <p:spPr>
          <a:xfrm flipV="1">
            <a:off x="5466170" y="1133830"/>
            <a:ext cx="1847310" cy="1"/>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317755" y="8367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第二章 </a:t>
            </a:r>
            <a:r>
              <a:rPr kumimoji="1" lang="zh-CN" altLang="en-US" sz="1900" b="1" dirty="0" smtClean="0">
                <a:solidFill>
                  <a:schemeClr val="dk1"/>
                </a:solidFill>
              </a:rPr>
              <a:t>风险</a:t>
            </a:r>
            <a:r>
              <a:rPr kumimoji="1" lang="zh-CN" altLang="en-US" sz="1900" b="1" dirty="0">
                <a:solidFill>
                  <a:schemeClr val="dk1"/>
                </a:solidFill>
              </a:rPr>
              <a:t>管理之市场风险度量</a:t>
            </a:r>
          </a:p>
        </p:txBody>
      </p:sp>
      <p:sp>
        <p:nvSpPr>
          <p:cNvPr id="26" name="矩形 25"/>
          <p:cNvSpPr/>
          <p:nvPr/>
        </p:nvSpPr>
        <p:spPr>
          <a:xfrm>
            <a:off x="7317755" y="15567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第三章 债券投资的风险管理</a:t>
            </a:r>
          </a:p>
        </p:txBody>
      </p:sp>
      <p:sp>
        <p:nvSpPr>
          <p:cNvPr id="27" name="矩形 26"/>
          <p:cNvSpPr/>
          <p:nvPr/>
        </p:nvSpPr>
        <p:spPr>
          <a:xfrm>
            <a:off x="7317755" y="22768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第四章 证券投资组合理论与策略</a:t>
            </a:r>
          </a:p>
        </p:txBody>
      </p:sp>
      <p:sp>
        <p:nvSpPr>
          <p:cNvPr id="28" name="矩形 27"/>
          <p:cNvSpPr/>
          <p:nvPr/>
        </p:nvSpPr>
        <p:spPr>
          <a:xfrm>
            <a:off x="7316963" y="299695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第五章 证券投资组合理论的扩展与应用</a:t>
            </a:r>
          </a:p>
        </p:txBody>
      </p:sp>
      <p:sp>
        <p:nvSpPr>
          <p:cNvPr id="29" name="矩形 28"/>
          <p:cNvSpPr/>
          <p:nvPr/>
        </p:nvSpPr>
        <p:spPr>
          <a:xfrm>
            <a:off x="7317755" y="371703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第六</a:t>
            </a:r>
            <a:r>
              <a:rPr kumimoji="1" lang="zh-CN" altLang="en-US" sz="1900" b="1" dirty="0">
                <a:solidFill>
                  <a:schemeClr val="dk1"/>
                </a:solidFill>
              </a:rPr>
              <a:t>章 期货套期保值理论与应用</a:t>
            </a:r>
          </a:p>
        </p:txBody>
      </p:sp>
      <p:sp>
        <p:nvSpPr>
          <p:cNvPr id="30" name="矩形 29"/>
          <p:cNvSpPr/>
          <p:nvPr/>
        </p:nvSpPr>
        <p:spPr>
          <a:xfrm>
            <a:off x="7316963" y="443711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smtClean="0">
                <a:solidFill>
                  <a:schemeClr val="dk1"/>
                </a:solidFill>
              </a:rPr>
              <a:t>第七</a:t>
            </a:r>
            <a:r>
              <a:rPr kumimoji="1" lang="zh-CN" altLang="en-US" sz="1900" b="1" dirty="0">
                <a:solidFill>
                  <a:schemeClr val="dk1"/>
                </a:solidFill>
              </a:rPr>
              <a:t>章 期货风险对冲理论与应用</a:t>
            </a:r>
          </a:p>
        </p:txBody>
      </p:sp>
      <p:sp>
        <p:nvSpPr>
          <p:cNvPr id="31" name="矩形 30"/>
          <p:cNvSpPr/>
          <p:nvPr/>
        </p:nvSpPr>
        <p:spPr>
          <a:xfrm>
            <a:off x="7317755" y="515719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850" b="1" dirty="0">
                <a:solidFill>
                  <a:schemeClr val="dk1"/>
                </a:solidFill>
              </a:rPr>
              <a:t>第八章 期权希腊字母风险对冲理论与应用</a:t>
            </a:r>
          </a:p>
        </p:txBody>
      </p:sp>
      <p:cxnSp>
        <p:nvCxnSpPr>
          <p:cNvPr id="33" name="直接箭头连接符 32"/>
          <p:cNvCxnSpPr/>
          <p:nvPr/>
        </p:nvCxnSpPr>
        <p:spPr>
          <a:xfrm>
            <a:off x="6534860" y="1916832"/>
            <a:ext cx="793500" cy="0"/>
          </a:xfrm>
          <a:prstGeom prst="straightConnector1">
            <a:avLst/>
          </a:prstGeom>
          <a:ln w="158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3" name="左大括号 42"/>
          <p:cNvSpPr/>
          <p:nvPr/>
        </p:nvSpPr>
        <p:spPr>
          <a:xfrm>
            <a:off x="6506371" y="2610745"/>
            <a:ext cx="807109" cy="72785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4" name="左大括号 43"/>
          <p:cNvSpPr/>
          <p:nvPr/>
        </p:nvSpPr>
        <p:spPr>
          <a:xfrm>
            <a:off x="6572329" y="4060777"/>
            <a:ext cx="756031"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9" name="椭圆形标注 48"/>
          <p:cNvSpPr/>
          <p:nvPr/>
        </p:nvSpPr>
        <p:spPr>
          <a:xfrm>
            <a:off x="7605787" y="116632"/>
            <a:ext cx="2182616" cy="492443"/>
          </a:xfrm>
          <a:prstGeom prst="wedgeEllipseCallout">
            <a:avLst>
              <a:gd name="adj1" fmla="val -28322"/>
              <a:gd name="adj2" fmla="val 83567"/>
            </a:avLst>
          </a:prstGeom>
          <a:solidFill>
            <a:srgbClr val="FFFF00"/>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600" b="1" dirty="0" smtClean="0">
                <a:solidFill>
                  <a:schemeClr val="tx1"/>
                </a:solidFill>
                <a:latin typeface="微软雅黑" pitchFamily="34" charset="-122"/>
                <a:ea typeface="微软雅黑" pitchFamily="34" charset="-122"/>
              </a:rPr>
              <a:t>课程内容</a:t>
            </a:r>
            <a:endParaRPr lang="zh-CN" altLang="en-US" sz="2600" b="1" dirty="0">
              <a:solidFill>
                <a:schemeClr val="tx1"/>
              </a:solidFill>
              <a:latin typeface="微软雅黑" pitchFamily="34" charset="-122"/>
              <a:ea typeface="微软雅黑" pitchFamily="34" charset="-122"/>
            </a:endParaRPr>
          </a:p>
        </p:txBody>
      </p:sp>
      <p:sp>
        <p:nvSpPr>
          <p:cNvPr id="25" name="矩形 24"/>
          <p:cNvSpPr/>
          <p:nvPr/>
        </p:nvSpPr>
        <p:spPr>
          <a:xfrm>
            <a:off x="7173739" y="764704"/>
            <a:ext cx="4896544" cy="5760639"/>
          </a:xfrm>
          <a:prstGeom prst="rect">
            <a:avLst/>
          </a:prstGeom>
          <a:noFill/>
          <a:ln w="158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328360" y="5877272"/>
            <a:ext cx="4608512" cy="576064"/>
          </a:xfrm>
          <a:prstGeom prst="rect">
            <a:avLst/>
          </a:prstGeom>
          <a:solidFill>
            <a:schemeClr val="accent4">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1900" b="1" dirty="0">
                <a:solidFill>
                  <a:schemeClr val="dk1"/>
                </a:solidFill>
              </a:rPr>
              <a:t>第九章 期权风险对冲套利理论</a:t>
            </a:r>
            <a:r>
              <a:rPr kumimoji="1" lang="zh-CN" altLang="en-US" sz="1900" b="1" dirty="0" smtClean="0">
                <a:solidFill>
                  <a:schemeClr val="dk1"/>
                </a:solidFill>
              </a:rPr>
              <a:t>与应用</a:t>
            </a:r>
            <a:endParaRPr kumimoji="1" lang="zh-CN" altLang="en-US" sz="1900" b="1" dirty="0">
              <a:solidFill>
                <a:schemeClr val="dk1"/>
              </a:solidFill>
            </a:endParaRPr>
          </a:p>
        </p:txBody>
      </p:sp>
      <p:sp>
        <p:nvSpPr>
          <p:cNvPr id="34" name="左大括号 33"/>
          <p:cNvSpPr/>
          <p:nvPr/>
        </p:nvSpPr>
        <p:spPr>
          <a:xfrm>
            <a:off x="6560932" y="5503331"/>
            <a:ext cx="767428" cy="745642"/>
          </a:xfrm>
          <a:prstGeom prst="leftBrace">
            <a:avLst/>
          </a:prstGeom>
          <a:ln w="15875">
            <a:solidFill>
              <a:srgbClr val="0066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extLst>
      <p:ext uri="{BB962C8B-B14F-4D97-AF65-F5344CB8AC3E}">
        <p14:creationId xmlns:p14="http://schemas.microsoft.com/office/powerpoint/2010/main" val="1107064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19</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997275" y="1623641"/>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dirty="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extLst>
              <p:ext uri="{D42A27DB-BD31-4B8C-83A1-F6EECF244321}">
                <p14:modId xmlns:p14="http://schemas.microsoft.com/office/powerpoint/2010/main" val="3581056731"/>
              </p:ext>
            </p:extLst>
          </p:nvPr>
        </p:nvGraphicFramePr>
        <p:xfrm>
          <a:off x="2709243" y="3614961"/>
          <a:ext cx="6601421" cy="2046287"/>
        </p:xfrm>
        <a:graphic>
          <a:graphicData uri="http://schemas.openxmlformats.org/presentationml/2006/ole">
            <mc:AlternateContent xmlns:mc="http://schemas.openxmlformats.org/markup-compatibility/2006">
              <mc:Choice xmlns:v="urn:schemas-microsoft-com:vml" Requires="v">
                <p:oleObj spid="_x0000_s2127"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9243" y="3614961"/>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内容占位符 2"/>
          <p:cNvSpPr>
            <a:spLocks noGrp="1"/>
          </p:cNvSpPr>
          <p:nvPr>
            <p:ph sz="quarter" idx="1"/>
          </p:nvPr>
        </p:nvSpPr>
        <p:spPr bwMode="auto">
          <a:xfrm>
            <a:off x="70649" y="5229200"/>
            <a:ext cx="12142291" cy="144016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Wingdings" pitchFamily="2" charset="2"/>
              <a:buChar char="Ø"/>
            </a:pPr>
            <a:r>
              <a:rPr lang="zh-CN" altLang="zh-CN" sz="2500" dirty="0" smtClean="0"/>
              <a:t>陈</a:t>
            </a:r>
            <a:r>
              <a:rPr lang="zh-CN" altLang="zh-CN" sz="2500" dirty="0"/>
              <a:t>创练编著，</a:t>
            </a:r>
            <a:r>
              <a:rPr lang="zh-CN" altLang="zh-CN" sz="2500" dirty="0" smtClean="0"/>
              <a:t>《量化投资学</a:t>
            </a:r>
            <a:r>
              <a:rPr lang="zh-CN" altLang="en-US" sz="2500" dirty="0" smtClean="0"/>
              <a:t>：资产配置与风险管理</a:t>
            </a:r>
            <a:r>
              <a:rPr lang="zh-CN" altLang="zh-CN" sz="2500" dirty="0" smtClean="0"/>
              <a:t>》</a:t>
            </a:r>
            <a:r>
              <a:rPr lang="zh-CN" altLang="zh-CN" sz="2500" dirty="0"/>
              <a:t>，暨南大学出版社，</a:t>
            </a:r>
            <a:r>
              <a:rPr lang="en-US" altLang="zh-CN" sz="2500" dirty="0"/>
              <a:t>2022</a:t>
            </a:r>
            <a:r>
              <a:rPr lang="zh-CN" altLang="zh-CN" sz="2500" dirty="0"/>
              <a:t>年</a:t>
            </a:r>
            <a:r>
              <a:rPr lang="zh-CN" altLang="zh-CN" sz="2500" dirty="0" smtClean="0"/>
              <a:t>。</a:t>
            </a:r>
            <a:endParaRPr lang="zh-CN" altLang="zh-CN" sz="2500" dirty="0"/>
          </a:p>
          <a:p>
            <a:pPr>
              <a:spcBef>
                <a:spcPts val="1200"/>
              </a:spcBef>
              <a:buFont typeface="Wingdings" pitchFamily="2" charset="2"/>
              <a:buChar char="Ø"/>
            </a:pPr>
            <a:r>
              <a:rPr lang="zh-CN" altLang="zh-CN" sz="2500" dirty="0" smtClean="0"/>
              <a:t>约翰</a:t>
            </a:r>
            <a:r>
              <a:rPr lang="en-US" altLang="zh-CN" sz="2500" dirty="0"/>
              <a:t>·</a:t>
            </a:r>
            <a:r>
              <a:rPr lang="zh-CN" altLang="zh-CN" sz="2500" dirty="0"/>
              <a:t>赫尔，王勇译，《风险管理与金融机构》（第四版，或英文版本第五版），机械工业出版社，</a:t>
            </a:r>
            <a:r>
              <a:rPr lang="en-US" altLang="zh-CN" sz="2500" dirty="0"/>
              <a:t>2018</a:t>
            </a:r>
            <a:r>
              <a:rPr lang="zh-CN" altLang="zh-CN" sz="2500" dirty="0"/>
              <a:t>年</a:t>
            </a:r>
            <a:r>
              <a:rPr lang="zh-CN" altLang="zh-CN" sz="2500" dirty="0" smtClean="0"/>
              <a:t>。</a:t>
            </a:r>
            <a:endParaRPr lang="en-US" altLang="zh-CN" sz="2500" dirty="0"/>
          </a:p>
        </p:txBody>
      </p:sp>
      <p:sp>
        <p:nvSpPr>
          <p:cNvPr id="9" name="矩形 8"/>
          <p:cNvSpPr/>
          <p:nvPr/>
        </p:nvSpPr>
        <p:spPr>
          <a:xfrm>
            <a:off x="530613" y="46315"/>
            <a:ext cx="5479385"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教材选择</a:t>
            </a:r>
            <a:r>
              <a:rPr kumimoji="1" lang="en-US" altLang="zh-CN" sz="2800" b="1" dirty="0" smtClean="0">
                <a:latin typeface="微软雅黑" pitchFamily="34" charset="-122"/>
                <a:ea typeface="微软雅黑" pitchFamily="34" charset="-122"/>
                <a:sym typeface="等线" pitchFamily="2" charset="-122"/>
              </a:rPr>
              <a:t>——</a:t>
            </a:r>
            <a:r>
              <a:rPr lang="zh-CN" altLang="en-US" sz="2800" dirty="0"/>
              <a:t>国外教材</a:t>
            </a:r>
            <a:r>
              <a:rPr lang="en-US" altLang="zh-CN" sz="2800" dirty="0"/>
              <a:t>+</a:t>
            </a:r>
            <a:r>
              <a:rPr lang="zh-CN" altLang="en-US" sz="2800" dirty="0"/>
              <a:t>自编</a:t>
            </a:r>
            <a:r>
              <a:rPr lang="zh-CN" altLang="en-US" sz="2800" dirty="0" smtClean="0"/>
              <a:t>教材</a:t>
            </a:r>
            <a:endParaRPr lang="zh-CN" altLang="en-US" sz="2800" dirty="0"/>
          </a:p>
        </p:txBody>
      </p:sp>
      <p:pic>
        <p:nvPicPr>
          <p:cNvPr id="3074" name="Picture 2" descr="F:\课程内容\量化投资学：出版书籍\微信图片_2022031016550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8751" y="346099"/>
            <a:ext cx="3950772" cy="5107713"/>
          </a:xfrm>
          <a:prstGeom prst="rect">
            <a:avLst/>
          </a:prstGeom>
          <a:noFill/>
          <a:extLst>
            <a:ext uri="{909E8E84-426E-40DD-AFC4-6F175D3DCCD1}">
              <a14:hiddenFill xmlns:a14="http://schemas.microsoft.com/office/drawing/2010/main">
                <a:solidFill>
                  <a:srgbClr val="FFFFFF"/>
                </a:solidFill>
              </a14:hiddenFill>
            </a:ext>
          </a:extLst>
        </p:spPr>
      </p:pic>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143" y="692696"/>
            <a:ext cx="3104900" cy="4410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86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260971" y="1052736"/>
            <a:ext cx="11593288" cy="4873752"/>
          </a:xfrm>
        </p:spPr>
        <p:txBody>
          <a:bodyPr/>
          <a:lstStyle/>
          <a:p>
            <a:pPr>
              <a:lnSpc>
                <a:spcPct val="150000"/>
              </a:lnSpc>
            </a:pPr>
            <a:r>
              <a:rPr lang="zh-CN" altLang="zh-CN" dirty="0"/>
              <a:t>本课程的主要目的是向学生介绍金融投资的风险管理技术</a:t>
            </a:r>
            <a:r>
              <a:rPr lang="zh-CN" altLang="zh-CN" dirty="0" smtClean="0"/>
              <a:t>，</a:t>
            </a:r>
            <a:r>
              <a:rPr lang="zh-CN" altLang="en-US" dirty="0" smtClean="0"/>
              <a:t>从量化投资视角，讲解</a:t>
            </a:r>
            <a:r>
              <a:rPr lang="zh-CN" altLang="en-US" b="1" dirty="0" smtClean="0">
                <a:solidFill>
                  <a:srgbClr val="FF0000"/>
                </a:solidFill>
              </a:rPr>
              <a:t>债券、股票、期货、期权的风险对冲</a:t>
            </a:r>
            <a:r>
              <a:rPr lang="zh-CN" altLang="en-US" dirty="0" smtClean="0"/>
              <a:t>与风险管理理念与技术。</a:t>
            </a:r>
            <a:endParaRPr lang="en-US" altLang="zh-CN" dirty="0" smtClean="0"/>
          </a:p>
          <a:p>
            <a:pPr>
              <a:lnSpc>
                <a:spcPct val="150000"/>
              </a:lnSpc>
            </a:pPr>
            <a:r>
              <a:rPr lang="zh-CN" altLang="en-US" dirty="0" smtClean="0"/>
              <a:t>侧重</a:t>
            </a:r>
            <a:r>
              <a:rPr lang="zh-CN" altLang="zh-CN" dirty="0" smtClean="0"/>
              <a:t>讲授金融</a:t>
            </a:r>
            <a:r>
              <a:rPr lang="zh-CN" altLang="en-US" dirty="0" smtClean="0"/>
              <a:t>市场</a:t>
            </a:r>
            <a:r>
              <a:rPr lang="zh-CN" altLang="zh-CN" dirty="0" smtClean="0"/>
              <a:t>风险测度和</a:t>
            </a:r>
            <a:r>
              <a:rPr lang="zh-CN" altLang="en-US" dirty="0" smtClean="0"/>
              <a:t>投资中的风险</a:t>
            </a:r>
            <a:r>
              <a:rPr lang="zh-CN" altLang="zh-CN" dirty="0" smtClean="0"/>
              <a:t>对冲技术</a:t>
            </a:r>
            <a:r>
              <a:rPr lang="zh-CN" altLang="zh-CN" dirty="0"/>
              <a:t>，让学生</a:t>
            </a:r>
            <a:r>
              <a:rPr lang="zh-CN" altLang="zh-CN" dirty="0" smtClean="0"/>
              <a:t>掌握</a:t>
            </a:r>
            <a:r>
              <a:rPr lang="zh-CN" altLang="en-US" dirty="0" smtClean="0"/>
              <a:t>投资中</a:t>
            </a:r>
            <a:r>
              <a:rPr lang="zh-CN" altLang="en-US" dirty="0"/>
              <a:t>的各种金融</a:t>
            </a:r>
            <a:r>
              <a:rPr lang="zh-CN" altLang="en-US" dirty="0" smtClean="0"/>
              <a:t>风险管理方法</a:t>
            </a:r>
            <a:r>
              <a:rPr lang="zh-CN" altLang="zh-CN" dirty="0" smtClean="0"/>
              <a:t>及其</a:t>
            </a:r>
            <a:r>
              <a:rPr lang="zh-CN" altLang="zh-CN" dirty="0"/>
              <a:t>运用</a:t>
            </a:r>
            <a:r>
              <a:rPr lang="zh-CN" altLang="zh-CN" dirty="0" smtClean="0"/>
              <a:t>。</a:t>
            </a:r>
            <a:endParaRPr lang="zh-CN" altLang="zh-CN"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教学目的</a:t>
            </a:r>
            <a:endParaRPr lang="zh-CN" altLang="en-US" sz="2800" dirty="0"/>
          </a:p>
        </p:txBody>
      </p:sp>
    </p:spTree>
    <p:extLst>
      <p:ext uri="{BB962C8B-B14F-4D97-AF65-F5344CB8AC3E}">
        <p14:creationId xmlns:p14="http://schemas.microsoft.com/office/powerpoint/2010/main" val="295053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
          </p:nvPr>
        </p:nvSpPr>
        <p:spPr>
          <a:xfrm>
            <a:off x="404987" y="908720"/>
            <a:ext cx="9952911" cy="4873752"/>
          </a:xfrm>
        </p:spPr>
        <p:txBody>
          <a:bodyPr/>
          <a:lstStyle/>
          <a:p>
            <a:pPr>
              <a:lnSpc>
                <a:spcPct val="150000"/>
              </a:lnSpc>
            </a:pPr>
            <a:r>
              <a:rPr lang="zh-CN" altLang="en-US" dirty="0" smtClean="0"/>
              <a:t>金融与数学基础</a:t>
            </a:r>
            <a:r>
              <a:rPr lang="zh-CN" altLang="zh-CN" dirty="0" smtClean="0"/>
              <a:t>：</a:t>
            </a:r>
            <a:endParaRPr lang="zh-CN" altLang="zh-CN" dirty="0"/>
          </a:p>
          <a:p>
            <a:pPr marL="0" indent="0">
              <a:lnSpc>
                <a:spcPct val="150000"/>
              </a:lnSpc>
              <a:buNone/>
            </a:pPr>
            <a:r>
              <a:rPr lang="zh-CN" altLang="en-US" dirty="0" smtClean="0"/>
              <a:t>（</a:t>
            </a:r>
            <a:r>
              <a:rPr lang="en-US" altLang="zh-CN" dirty="0" smtClean="0"/>
              <a:t>1</a:t>
            </a:r>
            <a:r>
              <a:rPr lang="zh-CN" altLang="en-US" dirty="0" smtClean="0"/>
              <a:t>）</a:t>
            </a:r>
            <a:r>
              <a:rPr lang="zh-CN" altLang="zh-CN" dirty="0" smtClean="0"/>
              <a:t>微积分</a:t>
            </a:r>
            <a:r>
              <a:rPr lang="zh-CN" altLang="zh-CN" dirty="0"/>
              <a:t>、线性代数、概率论与数理统计</a:t>
            </a:r>
          </a:p>
          <a:p>
            <a:pPr marL="0" indent="0">
              <a:lnSpc>
                <a:spcPct val="150000"/>
              </a:lnSpc>
              <a:buNone/>
            </a:pPr>
            <a:r>
              <a:rPr lang="zh-CN" altLang="en-US" dirty="0" smtClean="0"/>
              <a:t>（</a:t>
            </a:r>
            <a:r>
              <a:rPr lang="en-US" altLang="zh-CN" dirty="0" smtClean="0"/>
              <a:t>2</a:t>
            </a:r>
            <a:r>
              <a:rPr lang="zh-CN" altLang="en-US" dirty="0" smtClean="0"/>
              <a:t>）</a:t>
            </a:r>
            <a:r>
              <a:rPr lang="zh-CN" altLang="zh-CN" dirty="0" smtClean="0"/>
              <a:t>金融经济</a:t>
            </a:r>
            <a:r>
              <a:rPr lang="zh-CN" altLang="zh-CN" dirty="0"/>
              <a:t>学</a:t>
            </a:r>
          </a:p>
          <a:p>
            <a:pPr marL="0" indent="0">
              <a:lnSpc>
                <a:spcPct val="150000"/>
              </a:lnSpc>
              <a:buNone/>
            </a:pPr>
            <a:r>
              <a:rPr lang="zh-CN" altLang="en-US" dirty="0" smtClean="0"/>
              <a:t>（</a:t>
            </a:r>
            <a:r>
              <a:rPr lang="en-US" altLang="zh-CN" dirty="0" smtClean="0"/>
              <a:t>3</a:t>
            </a:r>
            <a:r>
              <a:rPr lang="zh-CN" altLang="en-US" dirty="0" smtClean="0"/>
              <a:t>）</a:t>
            </a:r>
            <a:r>
              <a:rPr lang="zh-CN" altLang="zh-CN" dirty="0" smtClean="0"/>
              <a:t>金融工程学</a:t>
            </a:r>
            <a:endParaRPr lang="en-US" altLang="zh-CN" dirty="0" smtClean="0"/>
          </a:p>
          <a:p>
            <a:pPr>
              <a:lnSpc>
                <a:spcPct val="150000"/>
              </a:lnSpc>
            </a:pPr>
            <a:r>
              <a:rPr lang="zh-CN" altLang="zh-CN" dirty="0"/>
              <a:t>基本技能： </a:t>
            </a:r>
            <a:r>
              <a:rPr lang="zh-CN" altLang="zh-CN" dirty="0" smtClean="0"/>
              <a:t>掌握</a:t>
            </a:r>
            <a:r>
              <a:rPr lang="en-US" altLang="zh-CN" dirty="0" smtClean="0"/>
              <a:t>Python</a:t>
            </a:r>
            <a:r>
              <a:rPr lang="zh-CN" altLang="zh-CN" dirty="0" smtClean="0"/>
              <a:t>软件</a:t>
            </a:r>
            <a:r>
              <a:rPr lang="zh-CN" altLang="zh-CN" dirty="0"/>
              <a:t>的使用</a:t>
            </a:r>
            <a:endParaRPr lang="zh-CN" altLang="en-US" dirty="0"/>
          </a:p>
        </p:txBody>
      </p:sp>
      <p:sp>
        <p:nvSpPr>
          <p:cNvPr id="4" name="矩形 3"/>
          <p:cNvSpPr/>
          <p:nvPr/>
        </p:nvSpPr>
        <p:spPr>
          <a:xfrm>
            <a:off x="530613" y="46315"/>
            <a:ext cx="1620957" cy="523220"/>
          </a:xfrm>
          <a:prstGeom prst="rect">
            <a:avLst/>
          </a:prstGeom>
        </p:spPr>
        <p:txBody>
          <a:bodyPr wrap="none">
            <a:spAutoFit/>
          </a:bodyPr>
          <a:lstStyle/>
          <a:p>
            <a:pPr eaLnBrk="1" hangingPunct="1"/>
            <a:r>
              <a:rPr kumimoji="1" lang="zh-CN" altLang="en-US" sz="2800" b="1" dirty="0" smtClean="0">
                <a:latin typeface="微软雅黑" pitchFamily="34" charset="-122"/>
                <a:ea typeface="微软雅黑" pitchFamily="34" charset="-122"/>
                <a:sym typeface="等线" pitchFamily="2" charset="-122"/>
              </a:rPr>
              <a:t>预备知识</a:t>
            </a:r>
            <a:endParaRPr lang="zh-CN" altLang="en-US" sz="2800" dirty="0"/>
          </a:p>
        </p:txBody>
      </p:sp>
      <p:sp>
        <p:nvSpPr>
          <p:cNvPr id="5" name="矩形 4"/>
          <p:cNvSpPr/>
          <p:nvPr/>
        </p:nvSpPr>
        <p:spPr>
          <a:xfrm>
            <a:off x="765027" y="5373216"/>
            <a:ext cx="7686720" cy="584775"/>
          </a:xfrm>
          <a:prstGeom prst="rect">
            <a:avLst/>
          </a:prstGeom>
        </p:spPr>
        <p:txBody>
          <a:bodyPr wrap="none">
            <a:spAutoFit/>
          </a:bodyPr>
          <a:lstStyle/>
          <a:p>
            <a:r>
              <a:rPr kumimoji="1" lang="zh-CN" altLang="en-US" sz="3200" dirty="0">
                <a:latin typeface="+mn-lt"/>
                <a:ea typeface="+mn-ea"/>
                <a:cs typeface="宋体" charset="0"/>
              </a:rPr>
              <a:t>下载</a:t>
            </a:r>
            <a:r>
              <a:rPr kumimoji="1" lang="en-US" altLang="zh-CN" sz="3200" dirty="0">
                <a:latin typeface="+mn-lt"/>
                <a:ea typeface="+mn-ea"/>
                <a:cs typeface="宋体" charset="0"/>
              </a:rPr>
              <a:t>python</a:t>
            </a:r>
            <a:r>
              <a:rPr kumimoji="1" lang="zh-CN" altLang="en-US" sz="3200" dirty="0">
                <a:latin typeface="+mn-lt"/>
                <a:ea typeface="+mn-ea"/>
                <a:cs typeface="宋体" charset="0"/>
              </a:rPr>
              <a:t>网站：</a:t>
            </a:r>
            <a:r>
              <a:rPr kumimoji="1" lang="en-US" altLang="zh-CN" sz="3200" dirty="0">
                <a:latin typeface="+mn-lt"/>
                <a:ea typeface="+mn-ea"/>
                <a:cs typeface="宋体" charset="0"/>
              </a:rPr>
              <a:t>https://www.python.org/</a:t>
            </a:r>
            <a:endParaRPr kumimoji="1" lang="zh-CN" altLang="en-US" sz="3200" dirty="0">
              <a:latin typeface="+mn-lt"/>
              <a:ea typeface="+mn-ea"/>
              <a:cs typeface="宋体"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923" y="4530923"/>
            <a:ext cx="3018234" cy="167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69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095650" y="422304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本课程授课体系</a:t>
            </a:r>
            <a:endParaRPr lang="zh-CN" altLang="en-US" sz="2600" b="1" dirty="0">
              <a:solidFill>
                <a:schemeClr val="tx1"/>
              </a:solidFill>
              <a:latin typeface="微软雅黑" pitchFamily="34" charset="-122"/>
              <a:ea typeface="微软雅黑" pitchFamily="34" charset="-122"/>
            </a:endParaRPr>
          </a:p>
        </p:txBody>
      </p:sp>
      <p:sp>
        <p:nvSpPr>
          <p:cNvPr id="29" name="椭圆 28"/>
          <p:cNvSpPr/>
          <p:nvPr/>
        </p:nvSpPr>
        <p:spPr>
          <a:xfrm>
            <a:off x="4268688" y="429448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095649" y="1218705"/>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600" b="1" dirty="0" smtClean="0">
                <a:solidFill>
                  <a:schemeClr val="tx1"/>
                </a:solidFill>
                <a:latin typeface="微软雅黑" pitchFamily="34" charset="-122"/>
                <a:ea typeface="微软雅黑" pitchFamily="34" charset="-122"/>
              </a:rPr>
              <a:t>          金融风险定义</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097238" y="220216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金融风险分类</a:t>
            </a:r>
            <a:endParaRPr lang="zh-CN" altLang="en-US" sz="2600" b="1" dirty="0">
              <a:solidFill>
                <a:schemeClr val="tx1"/>
              </a:solidFill>
              <a:latin typeface="微软雅黑" pitchFamily="34" charset="-122"/>
              <a:ea typeface="微软雅黑" pitchFamily="34" charset="-122"/>
            </a:endParaRPr>
          </a:p>
        </p:txBody>
      </p:sp>
      <p:sp>
        <p:nvSpPr>
          <p:cNvPr id="26" name="圆角矩形 25"/>
          <p:cNvSpPr/>
          <p:nvPr/>
        </p:nvSpPr>
        <p:spPr>
          <a:xfrm>
            <a:off x="4097238" y="319752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en-US" altLang="zh-CN" sz="2800" dirty="0" smtClean="0">
                <a:solidFill>
                  <a:schemeClr val="tx1"/>
                </a:solidFill>
              </a:rPr>
              <a:t> </a:t>
            </a:r>
            <a:r>
              <a:rPr lang="zh-CN" altLang="zh-CN" sz="2600" b="1" dirty="0" smtClean="0">
                <a:solidFill>
                  <a:schemeClr val="tx1"/>
                </a:solidFill>
                <a:latin typeface="微软雅黑" pitchFamily="34" charset="-122"/>
                <a:ea typeface="微软雅黑" pitchFamily="34" charset="-122"/>
              </a:rPr>
              <a:t>量化</a:t>
            </a:r>
            <a:r>
              <a:rPr lang="zh-CN" altLang="en-US" sz="2600" b="1" dirty="0">
                <a:solidFill>
                  <a:schemeClr val="tx1"/>
                </a:solidFill>
                <a:latin typeface="微软雅黑" pitchFamily="34" charset="-122"/>
                <a:ea typeface="微软雅黑" pitchFamily="34" charset="-122"/>
              </a:rPr>
              <a:t>投资：资产配置与风险管理</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255988" y="330071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235350" y="130839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235350" y="228788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一、金融风险定义</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文本框 5"/>
          <p:cNvSpPr txBox="1">
            <a:spLocks noChangeArrowheads="1"/>
          </p:cNvSpPr>
          <p:nvPr/>
        </p:nvSpPr>
        <p:spPr bwMode="auto">
          <a:xfrm>
            <a:off x="332979" y="96678"/>
            <a:ext cx="32848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a:t>
            </a:r>
            <a:r>
              <a:rPr lang="zh-CN" altLang="zh-CN" sz="2600" b="1" dirty="0">
                <a:latin typeface="微软雅黑" pitchFamily="34" charset="-122"/>
                <a:ea typeface="微软雅黑" pitchFamily="34" charset="-122"/>
                <a:sym typeface="等线" pitchFamily="2" charset="-122"/>
              </a:rPr>
              <a:t>风险</a:t>
            </a:r>
            <a:r>
              <a:rPr lang="zh-CN" altLang="zh-CN" sz="2600" b="1" dirty="0" smtClean="0">
                <a:latin typeface="微软雅黑" pitchFamily="34" charset="-122"/>
                <a:ea typeface="微软雅黑" pitchFamily="34" charset="-122"/>
                <a:sym typeface="等线" pitchFamily="2" charset="-122"/>
              </a:rPr>
              <a:t>定义</a:t>
            </a:r>
            <a:endParaRPr lang="zh-CN" altLang="zh-CN" sz="2600" b="1" dirty="0">
              <a:latin typeface="微软雅黑" pitchFamily="34" charset="-122"/>
              <a:ea typeface="微软雅黑" pitchFamily="34" charset="-122"/>
              <a:sym typeface="等线" pitchFamily="2" charset="-122"/>
            </a:endParaRPr>
          </a:p>
        </p:txBody>
      </p:sp>
      <p:sp>
        <p:nvSpPr>
          <p:cNvPr id="29700" name="Rectangle 3"/>
          <p:cNvSpPr>
            <a:spLocks noGrp="1" noChangeArrowheads="1"/>
          </p:cNvSpPr>
          <p:nvPr>
            <p:ph idx="1"/>
          </p:nvPr>
        </p:nvSpPr>
        <p:spPr bwMode="auto">
          <a:xfrm>
            <a:off x="260971" y="1484784"/>
            <a:ext cx="11881320" cy="4351337"/>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buFont typeface="Wingdings" pitchFamily="2" charset="2"/>
              <a:buNone/>
            </a:pPr>
            <a:r>
              <a:rPr lang="en-US" altLang="zh-CN" dirty="0" smtClean="0">
                <a:latin typeface="华文宋体" pitchFamily="2" charset="-122"/>
                <a:ea typeface="华文宋体" pitchFamily="2" charset="-122"/>
              </a:rPr>
              <a:t>1.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风险</a:t>
            </a:r>
            <a:r>
              <a:rPr lang="en-US" altLang="zh-CN" b="1" dirty="0" smtClean="0">
                <a:latin typeface="华文宋体" pitchFamily="2" charset="-122"/>
                <a:ea typeface="华文宋体" pitchFamily="2" charset="-122"/>
              </a:rPr>
              <a:t>(Risk)</a:t>
            </a:r>
            <a:r>
              <a:rPr lang="zh-CN" altLang="en-US" dirty="0" smtClean="0">
                <a:latin typeface="华文宋体" pitchFamily="2" charset="-122"/>
                <a:ea typeface="华文宋体" pitchFamily="2" charset="-122"/>
              </a:rPr>
              <a:t>是指未来收益的不确定性。</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2.  </a:t>
            </a:r>
            <a:r>
              <a:rPr lang="en-US" altLang="zh-CN" b="1" dirty="0" smtClean="0">
                <a:latin typeface="华文宋体" pitchFamily="2" charset="-122"/>
                <a:ea typeface="华文宋体" pitchFamily="2" charset="-122"/>
              </a:rPr>
              <a:t> </a:t>
            </a:r>
            <a:r>
              <a:rPr lang="zh-CN" altLang="en-US" b="1" dirty="0" smtClean="0">
                <a:solidFill>
                  <a:schemeClr val="tx2"/>
                </a:solidFill>
                <a:latin typeface="华文宋体" pitchFamily="2" charset="-122"/>
                <a:ea typeface="华文宋体" pitchFamily="2" charset="-122"/>
              </a:rPr>
              <a:t>金融风险</a:t>
            </a:r>
            <a:r>
              <a:rPr lang="en-US" altLang="zh-CN" b="1" dirty="0" smtClean="0">
                <a:latin typeface="华文宋体" pitchFamily="2" charset="-122"/>
                <a:ea typeface="华文宋体" pitchFamily="2" charset="-122"/>
              </a:rPr>
              <a:t>(Financial Risk)</a:t>
            </a:r>
            <a:r>
              <a:rPr lang="zh-CN" altLang="en-US" dirty="0" smtClean="0">
                <a:latin typeface="华文宋体" pitchFamily="2" charset="-122"/>
                <a:ea typeface="华文宋体" pitchFamily="2" charset="-122"/>
              </a:rPr>
              <a:t>是指金融变量的变动所引起的资产组合未来收益的不确定性。</a:t>
            </a:r>
          </a:p>
          <a:p>
            <a:pPr eaLnBrk="1" hangingPunct="1">
              <a:lnSpc>
                <a:spcPct val="150000"/>
              </a:lnSpc>
              <a:buFont typeface="Wingdings" pitchFamily="2" charset="2"/>
              <a:buNone/>
            </a:pPr>
            <a:r>
              <a:rPr lang="en-US" altLang="zh-CN" dirty="0" smtClean="0">
                <a:latin typeface="华文宋体" pitchFamily="2" charset="-122"/>
                <a:ea typeface="华文宋体" pitchFamily="2" charset="-122"/>
              </a:rPr>
              <a:t>3.   </a:t>
            </a:r>
            <a:r>
              <a:rPr lang="zh-CN" altLang="en-US" b="1" dirty="0" smtClean="0">
                <a:latin typeface="华文宋体" pitchFamily="2" charset="-122"/>
                <a:ea typeface="华文宋体" pitchFamily="2" charset="-122"/>
              </a:rPr>
              <a:t>风险度量：</a:t>
            </a:r>
            <a:r>
              <a:rPr lang="zh-CN" altLang="en-US" b="1" dirty="0" smtClean="0">
                <a:solidFill>
                  <a:schemeClr val="tx2"/>
                </a:solidFill>
                <a:latin typeface="华文宋体" pitchFamily="2" charset="-122"/>
                <a:ea typeface="华文宋体" pitchFamily="2" charset="-122"/>
              </a:rPr>
              <a:t>方差度量法</a:t>
            </a:r>
            <a:r>
              <a:rPr lang="en-US" altLang="zh-CN" dirty="0" smtClean="0">
                <a:latin typeface="华文宋体" pitchFamily="2" charset="-122"/>
                <a:ea typeface="华文宋体" pitchFamily="2" charset="-122"/>
              </a:rPr>
              <a:t>——</a:t>
            </a:r>
            <a:r>
              <a:rPr lang="zh-CN" altLang="en-US" dirty="0" smtClean="0">
                <a:latin typeface="华文宋体" pitchFamily="2" charset="-122"/>
                <a:ea typeface="华文宋体" pitchFamily="2" charset="-122"/>
              </a:rPr>
              <a:t>即金融风险是指由于金融变量的变动所引起的资产组合的未来收益偏离其期望值的可能性和幅度。 </a:t>
            </a:r>
          </a:p>
        </p:txBody>
      </p:sp>
      <p:sp>
        <p:nvSpPr>
          <p:cNvPr id="29701" name="Rectangle 2"/>
          <p:cNvSpPr>
            <a:spLocks noGrp="1" noChangeArrowheads="1"/>
          </p:cNvSpPr>
          <p:nvPr>
            <p:ph type="title"/>
          </p:nvPr>
        </p:nvSpPr>
        <p:spPr bwMode="auto">
          <a:xfrm>
            <a:off x="116955" y="620688"/>
            <a:ext cx="7490073" cy="889000"/>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indent="-273050" algn="l" eaLnBrk="1" hangingPunct="1">
              <a:lnSpc>
                <a:spcPct val="150000"/>
              </a:lnSpc>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（一）金融风险的概念</a:t>
            </a:r>
          </a:p>
        </p:txBody>
      </p:sp>
    </p:spTree>
    <p:extLst>
      <p:ext uri="{BB962C8B-B14F-4D97-AF65-F5344CB8AC3E}">
        <p14:creationId xmlns:p14="http://schemas.microsoft.com/office/powerpoint/2010/main" val="3701452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bwMode="auto">
          <a:xfrm>
            <a:off x="44947" y="1484784"/>
            <a:ext cx="12057371" cy="4728615"/>
          </a:xfrm>
          <a:noFill/>
          <a:extLst>
            <a:ext uri="{909E8E84-426E-40DD-AFC4-6F175D3DCCD1}">
              <a14:hiddenFill xmlns:a14="http://schemas.microsoft.com/office/drawing/2010/main">
                <a:solidFill>
                  <a:srgbClr val="F2F2F2"/>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1. </a:t>
            </a:r>
            <a:r>
              <a:rPr lang="zh-CN" altLang="en-US" dirty="0" smtClean="0">
                <a:latin typeface="华文宋体" pitchFamily="2" charset="-122"/>
                <a:ea typeface="华文宋体" pitchFamily="2" charset="-122"/>
              </a:rPr>
              <a:t>未来收益有可能受金融变量变动影响的那部分资产组合的资金头寸称为</a:t>
            </a:r>
            <a:r>
              <a:rPr lang="zh-CN" altLang="en-US" b="1" dirty="0" smtClean="0">
                <a:solidFill>
                  <a:schemeClr val="tx2"/>
                </a:solidFill>
                <a:latin typeface="华文宋体" pitchFamily="2" charset="-122"/>
                <a:ea typeface="华文宋体" pitchFamily="2" charset="-122"/>
              </a:rPr>
              <a:t>风险暴露</a:t>
            </a:r>
            <a:r>
              <a:rPr lang="en-US" altLang="zh-CN" b="1" dirty="0" smtClean="0">
                <a:latin typeface="华文宋体" pitchFamily="2" charset="-122"/>
                <a:ea typeface="华文宋体" pitchFamily="2" charset="-122"/>
              </a:rPr>
              <a:t>(Risk Exposure)</a:t>
            </a:r>
            <a:r>
              <a:rPr lang="zh-CN" altLang="en-US" dirty="0" smtClean="0">
                <a:latin typeface="华文宋体" pitchFamily="2" charset="-122"/>
                <a:ea typeface="华文宋体" pitchFamily="2" charset="-122"/>
              </a:rPr>
              <a:t>。</a:t>
            </a: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2. </a:t>
            </a:r>
            <a:r>
              <a:rPr lang="zh-CN" altLang="en-US" dirty="0" smtClean="0">
                <a:latin typeface="华文宋体" pitchFamily="2" charset="-122"/>
                <a:ea typeface="华文宋体" pitchFamily="2" charset="-122"/>
              </a:rPr>
              <a:t>金融风险来源于风险暴露以及影响资产组合未来收益的金融变量变动的不确定性。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3. </a:t>
            </a:r>
            <a:r>
              <a:rPr lang="zh-CN" altLang="en-US" dirty="0" smtClean="0">
                <a:latin typeface="华文宋体" pitchFamily="2" charset="-122"/>
                <a:ea typeface="华文宋体" pitchFamily="2" charset="-122"/>
              </a:rPr>
              <a:t>不确定性是金融风险的根源，不确定性越大，风险也就越大。</a:t>
            </a:r>
            <a:endParaRPr lang="en-US" altLang="zh-CN"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dirty="0" smtClean="0">
                <a:latin typeface="华文宋体" pitchFamily="2" charset="-122"/>
                <a:ea typeface="华文宋体" pitchFamily="2" charset="-122"/>
              </a:rPr>
              <a:t>    </a:t>
            </a:r>
            <a:r>
              <a:rPr lang="zh-CN" altLang="en-US" b="1" dirty="0" smtClean="0">
                <a:latin typeface="华文宋体" pitchFamily="2" charset="-122"/>
                <a:ea typeface="华文宋体" pitchFamily="2" charset="-122"/>
              </a:rPr>
              <a:t>内在风险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系统性风险    （不可对冲）</a:t>
            </a:r>
            <a:endParaRPr lang="en-US" altLang="zh-CN" b="1" dirty="0" smtClean="0">
              <a:latin typeface="华文宋体" pitchFamily="2" charset="-122"/>
              <a:ea typeface="华文宋体" pitchFamily="2" charset="-122"/>
            </a:endParaRPr>
          </a:p>
          <a:p>
            <a:pPr marL="549275" eaLnBrk="1" hangingPunct="1">
              <a:lnSpc>
                <a:spcPts val="4000"/>
              </a:lnSpc>
              <a:spcBef>
                <a:spcPts val="1800"/>
              </a:spcBef>
              <a:buFont typeface="Wingdings" pitchFamily="2" charset="2"/>
              <a:buNone/>
            </a:pPr>
            <a:r>
              <a:rPr lang="en-US" altLang="zh-CN" b="1" dirty="0" smtClean="0">
                <a:latin typeface="华文宋体" pitchFamily="2" charset="-122"/>
                <a:ea typeface="华文宋体" pitchFamily="2" charset="-122"/>
              </a:rPr>
              <a:t>    </a:t>
            </a:r>
            <a:r>
              <a:rPr lang="zh-CN" altLang="en-US" b="1" dirty="0" smtClean="0">
                <a:latin typeface="华文宋体" pitchFamily="2" charset="-122"/>
                <a:ea typeface="华文宋体" pitchFamily="2" charset="-122"/>
              </a:rPr>
              <a:t>外在风险</a:t>
            </a:r>
            <a:r>
              <a:rPr lang="en-US" altLang="zh-CN" b="1" dirty="0" smtClean="0">
                <a:latin typeface="华文宋体" pitchFamily="2" charset="-122"/>
                <a:ea typeface="华文宋体" pitchFamily="2" charset="-122"/>
              </a:rPr>
              <a:t>——</a:t>
            </a:r>
            <a:r>
              <a:rPr lang="zh-CN" altLang="en-US" b="1" dirty="0" smtClean="0">
                <a:latin typeface="华文宋体" pitchFamily="2" charset="-122"/>
                <a:ea typeface="华文宋体" pitchFamily="2" charset="-122"/>
              </a:rPr>
              <a:t>非系统性风险（可对冲）</a:t>
            </a:r>
          </a:p>
        </p:txBody>
      </p:sp>
      <p:sp>
        <p:nvSpPr>
          <p:cNvPr id="30723" name="Rectangle 2"/>
          <p:cNvSpPr>
            <a:spLocks noGrp="1" noChangeArrowheads="1"/>
          </p:cNvSpPr>
          <p:nvPr>
            <p:ph type="title"/>
          </p:nvPr>
        </p:nvSpPr>
        <p:spPr bwMode="auto">
          <a:xfrm>
            <a:off x="44947" y="692696"/>
            <a:ext cx="6394068" cy="712788"/>
          </a:xfrm>
          <a:noFill/>
          <a:extLst>
            <a:ext uri="{909E8E84-426E-40DD-AFC4-6F175D3DCCD1}">
              <a14:hiddenFill xmlns:a14="http://schemas.microsoft.com/office/drawing/2010/main">
                <a:solidFill>
                  <a:srgbClr val="D9D9D9"/>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spcBef>
                <a:spcPct val="30000"/>
              </a:spcBef>
            </a:pPr>
            <a:r>
              <a:rPr lang="zh-CN" altLang="en-US" sz="3200" b="1" dirty="0">
                <a:solidFill>
                  <a:schemeClr val="folHlink"/>
                </a:solidFill>
                <a:effectLst>
                  <a:outerShdw blurRad="31750" dist="25400" dir="5400000" algn="tl" rotWithShape="0">
                    <a:srgbClr val="000000">
                      <a:alpha val="25000"/>
                    </a:srgbClr>
                  </a:outerShdw>
                </a:effectLst>
                <a:latin typeface="华文中宋" pitchFamily="2" charset="-122"/>
                <a:ea typeface="华文中宋" pitchFamily="2" charset="-122"/>
              </a:rPr>
              <a:t>（二）金融风险的来源分析 </a:t>
            </a:r>
          </a:p>
        </p:txBody>
      </p:sp>
      <p:sp>
        <p:nvSpPr>
          <p:cNvPr id="30724" name="文本框 5"/>
          <p:cNvSpPr txBox="1">
            <a:spLocks noChangeArrowheads="1"/>
          </p:cNvSpPr>
          <p:nvPr/>
        </p:nvSpPr>
        <p:spPr bwMode="auto">
          <a:xfrm>
            <a:off x="332979" y="50482"/>
            <a:ext cx="32848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r>
              <a:rPr lang="zh-CN" altLang="en-US" sz="2600" b="1" dirty="0" smtClean="0">
                <a:latin typeface="微软雅黑" pitchFamily="34" charset="-122"/>
                <a:ea typeface="微软雅黑" pitchFamily="34" charset="-122"/>
                <a:sym typeface="等线" pitchFamily="2" charset="-122"/>
              </a:rPr>
              <a:t>第一节 </a:t>
            </a:r>
            <a:r>
              <a:rPr lang="zh-CN" altLang="zh-CN" sz="2600" b="1" dirty="0" smtClean="0">
                <a:latin typeface="微软雅黑" pitchFamily="34" charset="-122"/>
                <a:ea typeface="微软雅黑" pitchFamily="34" charset="-122"/>
                <a:sym typeface="等线" pitchFamily="2" charset="-122"/>
              </a:rPr>
              <a:t>金融</a:t>
            </a:r>
            <a:r>
              <a:rPr lang="zh-CN" altLang="zh-CN" sz="2600" b="1" dirty="0">
                <a:latin typeface="微软雅黑" pitchFamily="34" charset="-122"/>
                <a:ea typeface="微软雅黑" pitchFamily="34" charset="-122"/>
                <a:sym typeface="等线" pitchFamily="2" charset="-122"/>
              </a:rPr>
              <a:t>风险</a:t>
            </a:r>
            <a:r>
              <a:rPr lang="zh-CN" altLang="zh-CN" sz="2600" b="1" dirty="0" smtClean="0">
                <a:latin typeface="微软雅黑" pitchFamily="34" charset="-122"/>
                <a:ea typeface="微软雅黑" pitchFamily="34" charset="-122"/>
                <a:sym typeface="等线" pitchFamily="2" charset="-122"/>
              </a:rPr>
              <a:t>定义</a:t>
            </a:r>
            <a:endParaRPr lang="zh-CN" altLang="zh-CN" sz="2600" b="1" dirty="0">
              <a:latin typeface="微软雅黑" pitchFamily="34" charset="-122"/>
              <a:ea typeface="微软雅黑" pitchFamily="34" charset="-122"/>
              <a:sym typeface="等线" pitchFamily="2" charset="-122"/>
            </a:endParaRPr>
          </a:p>
        </p:txBody>
      </p:sp>
    </p:spTree>
    <p:extLst>
      <p:ext uri="{BB962C8B-B14F-4D97-AF65-F5344CB8AC3E}">
        <p14:creationId xmlns:p14="http://schemas.microsoft.com/office/powerpoint/2010/main" val="25776951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二、金融风险分类</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584618420"/>
      </p:ext>
    </p:extLst>
  </p:cSld>
  <p:clrMapOvr>
    <a:masterClrMapping/>
  </p:clrMapOvr>
  <p:transition spd="slow" advClick="0" advTm="3340">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29622</TotalTime>
  <Words>1573</Words>
  <Application>Microsoft Office PowerPoint</Application>
  <PresentationFormat>自定义</PresentationFormat>
  <Paragraphs>127</Paragraphs>
  <Slides>19</Slides>
  <Notes>9</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1" baseType="lpstr">
      <vt:lpstr>Office 主题​​</vt:lpstr>
      <vt:lpstr>剪辑</vt:lpstr>
      <vt:lpstr>PowerPoint 演示文稿</vt:lpstr>
      <vt:lpstr>PowerPoint 演示文稿</vt:lpstr>
      <vt:lpstr>PowerPoint 演示文稿</vt:lpstr>
      <vt:lpstr>PowerPoint 演示文稿</vt:lpstr>
      <vt:lpstr>PowerPoint 演示文稿</vt:lpstr>
      <vt:lpstr>PowerPoint 演示文稿</vt:lpstr>
      <vt:lpstr>（一）金融风险的概念</vt:lpstr>
      <vt:lpstr>（二）金融风险的来源分析 </vt:lpstr>
      <vt:lpstr>PowerPoint 演示文稿</vt:lpstr>
      <vt:lpstr>PowerPoint 演示文稿</vt:lpstr>
      <vt:lpstr>PowerPoint 演示文稿</vt:lpstr>
      <vt:lpstr>PowerPoint 演示文稿</vt:lpstr>
      <vt:lpstr>PowerPoint 演示文稿</vt:lpstr>
      <vt:lpstr>第三节 量化投资：资产配置与风险管理</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蒋石</cp:lastModifiedBy>
  <cp:revision>1469</cp:revision>
  <dcterms:created xsi:type="dcterms:W3CDTF">2014-05-22T15:27:15Z</dcterms:created>
  <dcterms:modified xsi:type="dcterms:W3CDTF">2022-05-14T12:58:08Z</dcterms:modified>
</cp:coreProperties>
</file>