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19">
  <p:sldMasterIdLst>
    <p:sldMasterId id="2147483648" r:id="rId1"/>
    <p:sldMasterId id="2147483660" r:id="rId2"/>
  </p:sldMasterIdLst>
  <p:notesMasterIdLst>
    <p:notesMasterId r:id="rId50"/>
  </p:notesMasterIdLst>
  <p:handoutMasterIdLst>
    <p:handoutMasterId r:id="rId51"/>
  </p:handoutMasterIdLst>
  <p:sldIdLst>
    <p:sldId id="256"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 id="410" r:id="rId23"/>
    <p:sldId id="411" r:id="rId24"/>
    <p:sldId id="412" r:id="rId25"/>
    <p:sldId id="413" r:id="rId26"/>
    <p:sldId id="414" r:id="rId27"/>
    <p:sldId id="415" r:id="rId28"/>
    <p:sldId id="416" r:id="rId29"/>
    <p:sldId id="417" r:id="rId30"/>
    <p:sldId id="418" r:id="rId31"/>
    <p:sldId id="419" r:id="rId32"/>
    <p:sldId id="420" r:id="rId33"/>
    <p:sldId id="421" r:id="rId34"/>
    <p:sldId id="422" r:id="rId35"/>
    <p:sldId id="423" r:id="rId36"/>
    <p:sldId id="424" r:id="rId37"/>
    <p:sldId id="425" r:id="rId38"/>
    <p:sldId id="426" r:id="rId39"/>
    <p:sldId id="427" r:id="rId40"/>
    <p:sldId id="428" r:id="rId41"/>
    <p:sldId id="429" r:id="rId42"/>
    <p:sldId id="430" r:id="rId43"/>
    <p:sldId id="431" r:id="rId44"/>
    <p:sldId id="432" r:id="rId45"/>
    <p:sldId id="433" r:id="rId46"/>
    <p:sldId id="434" r:id="rId47"/>
    <p:sldId id="435" r:id="rId48"/>
    <p:sldId id="343" r:id="rId4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7F7"/>
    <a:srgbClr val="5041DD"/>
    <a:srgbClr val="615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254" autoAdjust="0"/>
  </p:normalViewPr>
  <p:slideViewPr>
    <p:cSldViewPr snapToGrid="0">
      <p:cViewPr>
        <p:scale>
          <a:sx n="78" d="100"/>
          <a:sy n="78" d="100"/>
        </p:scale>
        <p:origin x="-63" y="-702"/>
      </p:cViewPr>
      <p:guideLst>
        <p:guide orient="horz" pos="2200"/>
        <p:guide pos="3839"/>
      </p:guideLst>
    </p:cSldViewPr>
  </p:slideViewPr>
  <p:outlineViewPr>
    <p:cViewPr>
      <p:scale>
        <a:sx n="33" d="100"/>
        <a:sy n="33" d="100"/>
      </p:scale>
      <p:origin x="0" y="5004"/>
    </p:cViewPr>
  </p:outlineViewPr>
  <p:notesTextViewPr>
    <p:cViewPr>
      <p:scale>
        <a:sx n="1" d="1"/>
        <a:sy n="1" d="1"/>
      </p:scale>
      <p:origin x="0" y="0"/>
    </p:cViewPr>
  </p:notesTextViewPr>
  <p:notesViewPr>
    <p:cSldViewPr snapToGrid="0">
      <p:cViewPr varScale="1">
        <p:scale>
          <a:sx n="127" d="100"/>
          <a:sy n="127" d="100"/>
        </p:scale>
        <p:origin x="-4884" y="-5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56CE6-ADEB-476F-A392-0286F5D85B2A}" type="datetimeFigureOut">
              <a:rPr lang="zh-CN" altLang="en-US" smtClean="0"/>
              <a:t>2022/11/28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8004C7-4C1A-4264-8D31-BCE74DD78AC6}" type="slidenum">
              <a:rPr lang="zh-CN" altLang="en-US" smtClean="0"/>
              <a:t>‹#›</a:t>
            </a:fld>
            <a:endParaRPr lang="zh-CN" altLang="en-US"/>
          </a:p>
        </p:txBody>
      </p:sp>
    </p:spTree>
    <p:extLst>
      <p:ext uri="{BB962C8B-B14F-4D97-AF65-F5344CB8AC3E}">
        <p14:creationId xmlns:p14="http://schemas.microsoft.com/office/powerpoint/2010/main" val="1699145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8D4CA-4213-4090-B953-584166349FE7}" type="datetimeFigureOut">
              <a:rPr lang="zh-CN" altLang="en-US" smtClean="0"/>
              <a:t>2022/11/28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F0CC-4FA3-41BF-897C-6F883E8C7B40}" type="slidenum">
              <a:rPr lang="zh-CN" altLang="en-US" smtClean="0"/>
              <a:t>‹#›</a:t>
            </a:fld>
            <a:endParaRPr lang="zh-CN" altLang="en-US"/>
          </a:p>
        </p:txBody>
      </p:sp>
    </p:spTree>
    <p:extLst>
      <p:ext uri="{BB962C8B-B14F-4D97-AF65-F5344CB8AC3E}">
        <p14:creationId xmlns:p14="http://schemas.microsoft.com/office/powerpoint/2010/main" val="414792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3D7F0CC-4FA3-41BF-897C-6F883E8C7B40}" type="slidenum">
              <a:rPr lang="zh-CN" altLang="en-US" smtClean="0"/>
              <a:t>1</a:t>
            </a:fld>
            <a:endParaRPr lang="zh-CN" altLang="en-US"/>
          </a:p>
        </p:txBody>
      </p:sp>
    </p:spTree>
    <p:extLst>
      <p:ext uri="{BB962C8B-B14F-4D97-AF65-F5344CB8AC3E}">
        <p14:creationId xmlns:p14="http://schemas.microsoft.com/office/powerpoint/2010/main" val="445796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17E36DE8-003B-45CB-AD6C-AB647131A033}" type="slidenum">
              <a:rPr lang="en-US" altLang="zh-CN" smtClean="0"/>
              <a:pPr/>
              <a:t>35</a:t>
            </a:fld>
            <a:endParaRPr lang="en-US" altLang="zh-CN" smtClean="0"/>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7E123167-A42B-4919-A31B-DC9991E45E01}" type="slidenum">
              <a:rPr lang="en-US" altLang="zh-CN" smtClean="0"/>
              <a:pPr/>
              <a:t>36</a:t>
            </a:fld>
            <a:endParaRPr lang="en-US" altLang="zh-CN" smtClean="0"/>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7ABCAAED-9FE5-483B-A98D-B80B9C9E1178}" type="slidenum">
              <a:rPr lang="en-US" altLang="zh-CN" smtClean="0"/>
              <a:pPr/>
              <a:t>37</a:t>
            </a:fld>
            <a:endParaRPr lang="en-US" altLang="zh-CN" smtClean="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069825FC-74CA-4D3C-BB9A-163EF8647852}" type="slidenum">
              <a:rPr lang="en-US" altLang="zh-CN" smtClean="0"/>
              <a:pPr/>
              <a:t>38</a:t>
            </a:fld>
            <a:endParaRPr lang="en-US" altLang="zh-CN" smtClean="0"/>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A5C9E5B2-8E31-4859-A1E4-D68348007825}" type="slidenum">
              <a:rPr lang="en-US" altLang="zh-CN" smtClean="0"/>
              <a:pPr/>
              <a:t>39</a:t>
            </a:fld>
            <a:endParaRPr lang="en-US" altLang="zh-CN" smtClean="0"/>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654D7750-EDF6-420D-93D8-205C4C048B1C}" type="slidenum">
              <a:rPr lang="en-US" altLang="zh-CN" smtClean="0"/>
              <a:pPr/>
              <a:t>40</a:t>
            </a:fld>
            <a:endParaRPr lang="en-US" altLang="zh-CN" smtClean="0"/>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0C520F5E-D675-4D7F-B972-2DD3AFAFBA95}" type="slidenum">
              <a:rPr lang="en-US" altLang="zh-CN" smtClean="0"/>
              <a:pPr/>
              <a:t>41</a:t>
            </a:fld>
            <a:endParaRPr lang="en-US" altLang="zh-CN" smtClean="0"/>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1A619345-59C3-4852-A845-9DD1CA673670}" type="slidenum">
              <a:rPr lang="en-US" altLang="zh-CN" smtClean="0"/>
              <a:pPr/>
              <a:t>42</a:t>
            </a:fld>
            <a:endParaRPr lang="en-US" altLang="zh-CN" smtClean="0"/>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93480CC8-EA04-48B8-A299-7A13A866C399}" type="slidenum">
              <a:rPr lang="en-US" altLang="zh-CN" smtClean="0"/>
              <a:pPr/>
              <a:t>43</a:t>
            </a:fld>
            <a:endParaRPr lang="en-US" altLang="zh-CN" smtClean="0"/>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E3EB0A2F-382D-41F1-A706-7BB175D440AE}" type="slidenum">
              <a:rPr lang="en-US" altLang="zh-CN" smtClean="0"/>
              <a:pPr/>
              <a:t>44</a:t>
            </a:fld>
            <a:endParaRPr lang="en-US" altLang="zh-CN" smtClean="0"/>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76EFB893-B4EA-48AE-AB3F-24775965E00D}" type="slidenum">
              <a:rPr lang="en-US" altLang="zh-CN" smtClean="0"/>
              <a:pPr/>
              <a:t>27</a:t>
            </a:fld>
            <a:endParaRPr lang="en-US" altLang="zh-CN"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p:spPr>
        <p:txBody>
          <a:bodyPr/>
          <a:lstStyle/>
          <a:p>
            <a:fld id="{6328EB4E-5CB5-46CD-A18B-E6E81084AF36}" type="slidenum">
              <a:rPr lang="en-US" altLang="zh-CN" smtClean="0"/>
              <a:pPr/>
              <a:t>45</a:t>
            </a:fld>
            <a:endParaRPr lang="en-US" altLang="zh-CN" smtClean="0"/>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p>
            <a:fld id="{DC28633D-074A-4620-B1A9-72844B4ABDDD}" type="slidenum">
              <a:rPr lang="en-US" altLang="zh-CN" smtClean="0"/>
              <a:pPr/>
              <a:t>46</a:t>
            </a:fld>
            <a:endParaRPr lang="en-US" altLang="zh-CN" smtClean="0"/>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DAFC3AEC-87DB-41F7-9E54-B9A0C22B7B68}" type="slidenum">
              <a:rPr lang="en-US" altLang="zh-CN" smtClean="0"/>
              <a:pPr/>
              <a:t>28</a:t>
            </a:fld>
            <a:endParaRPr lang="en-US" altLang="zh-CN"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p>
            <a:fld id="{61DC7D85-099F-4696-AF31-601B5CA7E9C1}" type="slidenum">
              <a:rPr lang="en-US" altLang="zh-CN" smtClean="0"/>
              <a:pPr/>
              <a:t>29</a:t>
            </a:fld>
            <a:endParaRPr lang="en-US" altLang="zh-CN" smtClean="0"/>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C3F885A3-61A8-4C10-AA03-619C75BFE1FB}" type="slidenum">
              <a:rPr lang="en-US" altLang="zh-CN" smtClean="0"/>
              <a:pPr/>
              <a:t>30</a:t>
            </a:fld>
            <a:endParaRPr lang="en-US" altLang="zh-CN" smtClean="0"/>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B91115D6-F692-43DC-8E60-46B1931C3EB9}" type="slidenum">
              <a:rPr lang="en-US" altLang="zh-CN" smtClean="0"/>
              <a:pPr/>
              <a:t>31</a:t>
            </a:fld>
            <a:endParaRPr lang="en-US" altLang="zh-CN" smtClean="0"/>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48117BAA-9DC2-41E1-AFD6-39E03F4393AE}" type="slidenum">
              <a:rPr lang="en-US" altLang="zh-CN" smtClean="0"/>
              <a:pPr/>
              <a:t>32</a:t>
            </a:fld>
            <a:endParaRPr lang="en-US" altLang="zh-CN" smtClean="0"/>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C2BCFC5C-CDD4-4B39-BB15-1EC78C7EAC02}" type="slidenum">
              <a:rPr lang="en-US" altLang="zh-CN" smtClean="0"/>
              <a:pPr/>
              <a:t>33</a:t>
            </a:fld>
            <a:endParaRPr lang="en-US" altLang="zh-CN" smtClean="0"/>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72B28066-CEAC-4B47-9650-C42D422D38C3}" type="slidenum">
              <a:rPr lang="en-US" altLang="zh-CN" smtClean="0"/>
              <a:pPr/>
              <a:t>34</a:t>
            </a:fld>
            <a:endParaRPr lang="en-US" altLang="zh-CN" smtClean="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sp>
        <p:nvSpPr>
          <p:cNvPr id="10" name="直角三角形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914400" y="1752602"/>
            <a:ext cx="10363200" cy="1829761"/>
          </a:xfrm>
          <a:prstGeom prst="rect">
            <a:avLst/>
          </a:prstGeo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914400" y="3611607"/>
            <a:ext cx="10363200" cy="1199704"/>
          </a:xfrm>
          <a:prstGeom prst="rect">
            <a:avLst/>
          </a:prstGeo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dirty="0" smtClean="0"/>
              <a:t>单击此处编辑母版副标题样式</a:t>
            </a:r>
            <a:endParaRPr kumimoji="0" lang="en-US" dirty="0"/>
          </a:p>
        </p:txBody>
      </p:sp>
      <p:grpSp>
        <p:nvGrpSpPr>
          <p:cNvPr id="2" name="组合 1"/>
          <p:cNvGrpSpPr/>
          <p:nvPr/>
        </p:nvGrpSpPr>
        <p:grpSpPr>
          <a:xfrm>
            <a:off x="-5019" y="4953000"/>
            <a:ext cx="12197020"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a:xfrm>
            <a:off x="8969376" y="6407944"/>
            <a:ext cx="2560320" cy="365760"/>
          </a:xfrm>
          <a:prstGeom prst="rect">
            <a:avLst/>
          </a:prstGeom>
        </p:spPr>
        <p:txBody>
          <a:bodyPr/>
          <a:lstStyle>
            <a:lvl1pPr>
              <a:defRPr>
                <a:solidFill>
                  <a:srgbClr val="FFFFFF"/>
                </a:solidFill>
              </a:defRPr>
            </a:lvl1pPr>
            <a:extLst/>
          </a:lstStyle>
          <a:p>
            <a:fld id="{161387E4-2DAB-4601-B989-B6AD5EAF26B9}" type="datetimeFigureOut">
              <a:rPr lang="zh-CN" altLang="en-US" smtClean="0"/>
              <a:pPr/>
              <a:t>2022/11/28</a:t>
            </a:fld>
            <a:endParaRPr lang="zh-CN" altLang="en-US"/>
          </a:p>
        </p:txBody>
      </p:sp>
      <p:sp>
        <p:nvSpPr>
          <p:cNvPr id="19" name="页脚占位符 18"/>
          <p:cNvSpPr>
            <a:spLocks noGrp="1"/>
          </p:cNvSpPr>
          <p:nvPr>
            <p:ph type="ftr" sz="quarter" idx="11"/>
          </p:nvPr>
        </p:nvSpPr>
        <p:spPr>
          <a:xfrm>
            <a:off x="5840097" y="6407945"/>
            <a:ext cx="3134241" cy="365125"/>
          </a:xfrm>
          <a:prstGeom prst="rect">
            <a:avLst/>
          </a:prstGeom>
        </p:spPr>
        <p:txBody>
          <a:bodyPr/>
          <a:lstStyle>
            <a:lvl1pPr>
              <a:defRPr>
                <a:solidFill>
                  <a:schemeClr val="accent1">
                    <a:tint val="20000"/>
                  </a:schemeClr>
                </a:solidFill>
              </a:defRPr>
            </a:lvl1pPr>
            <a:extLst/>
          </a:lstStyle>
          <a:p>
            <a:endParaRPr lang="zh-CN" altLang="en-US" dirty="0"/>
          </a:p>
        </p:txBody>
      </p:sp>
      <p:sp>
        <p:nvSpPr>
          <p:cNvPr id="27" name="灯片编号占位符 26"/>
          <p:cNvSpPr>
            <a:spLocks noGrp="1"/>
          </p:cNvSpPr>
          <p:nvPr>
            <p:ph type="sldNum" sz="quarter" idx="12"/>
          </p:nvPr>
        </p:nvSpPr>
        <p:spPr>
          <a:xfrm>
            <a:off x="11529696" y="6407945"/>
            <a:ext cx="487680" cy="365125"/>
          </a:xfrm>
          <a:prstGeom prst="rect">
            <a:avLst/>
          </a:prstGeom>
        </p:spPr>
        <p:txBody>
          <a:bodyPr/>
          <a:lstStyle>
            <a:lvl1pPr>
              <a:defRPr>
                <a:solidFill>
                  <a:srgbClr val="FFFFFF"/>
                </a:solidFill>
              </a:defRPr>
            </a:lvl1pPr>
            <a:extLst/>
          </a:lstStyle>
          <a:p>
            <a:fld id="{1FF761FA-57B2-4473-A61B-AD657F7EAE62}" type="slidenum">
              <a:rPr lang="zh-CN" altLang="en-US" smtClean="0"/>
              <a:pPr/>
              <a:t>‹#›</a:t>
            </a:fld>
            <a:endParaRPr lang="zh-CN" altLang="en-US"/>
          </a:p>
        </p:txBody>
      </p:sp>
    </p:spTree>
    <p:extLst>
      <p:ext uri="{BB962C8B-B14F-4D97-AF65-F5344CB8AC3E}">
        <p14:creationId xmlns:p14="http://schemas.microsoft.com/office/powerpoint/2010/main" val="1319370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812800" y="304801"/>
            <a:ext cx="10668000" cy="1216025"/>
          </a:xfrm>
        </p:spPr>
        <p:txBody>
          <a:bodyPr/>
          <a:lstStyle/>
          <a:p>
            <a:r>
              <a:rPr lang="zh-CN" altLang="en-US"/>
              <a:t>单击此处编辑母版标题样式</a:t>
            </a:r>
          </a:p>
        </p:txBody>
      </p:sp>
      <p:sp>
        <p:nvSpPr>
          <p:cNvPr id="3" name="文本占位符 2"/>
          <p:cNvSpPr>
            <a:spLocks noGrp="1"/>
          </p:cNvSpPr>
          <p:nvPr>
            <p:ph type="body" sz="half" idx="1"/>
          </p:nvPr>
        </p:nvSpPr>
        <p:spPr>
          <a:xfrm>
            <a:off x="755651" y="1752600"/>
            <a:ext cx="5232400" cy="42672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6191251" y="1752600"/>
            <a:ext cx="5232400" cy="2057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191251" y="3962400"/>
            <a:ext cx="5232400" cy="2057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5"/>
          <p:cNvSpPr>
            <a:spLocks noGrp="1" noChangeArrowheads="1"/>
          </p:cNvSpPr>
          <p:nvPr>
            <p:ph type="dt" sz="half" idx="10"/>
          </p:nvPr>
        </p:nvSpPr>
        <p:spPr>
          <a:xfrm>
            <a:off x="812800" y="6245225"/>
            <a:ext cx="2641600" cy="476250"/>
          </a:xfrm>
        </p:spPr>
        <p:txBody>
          <a:bodyPr/>
          <a:lstStyle>
            <a:lvl1pPr>
              <a:defRPr/>
            </a:lvl1pPr>
          </a:lstStyle>
          <a:p>
            <a:pPr>
              <a:defRPr/>
            </a:pPr>
            <a:endParaRPr lang="en-US" altLang="zh-CN"/>
          </a:p>
        </p:txBody>
      </p:sp>
      <p:sp>
        <p:nvSpPr>
          <p:cNvPr id="7" name="Rectangle 6"/>
          <p:cNvSpPr>
            <a:spLocks noGrp="1" noChangeArrowheads="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8" name="Rectangle 7"/>
          <p:cNvSpPr>
            <a:spLocks noGrp="1" noChangeArrowheads="1"/>
          </p:cNvSpPr>
          <p:nvPr>
            <p:ph type="sldNum" sz="quarter" idx="12"/>
          </p:nvPr>
        </p:nvSpPr>
        <p:spPr/>
        <p:txBody>
          <a:bodyPr/>
          <a:lstStyle>
            <a:lvl1pPr>
              <a:defRPr/>
            </a:lvl1pPr>
          </a:lstStyle>
          <a:p>
            <a:fld id="{2F73CDC9-FF65-40BA-9C1B-D62AF0D8C048}" type="slidenum">
              <a:rPr lang="en-US" altLang="zh-CN"/>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2022/11/28</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2022/11/28</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1" y="73371"/>
            <a:ext cx="2397575" cy="55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30722"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4501" y="0"/>
            <a:ext cx="721500" cy="716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2022/11/28</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2" y="28076"/>
            <a:ext cx="2397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29698"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6794" y="1401"/>
            <a:ext cx="719208" cy="713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7.bin"/><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9.bin"/><Relationship Id="rId4" Type="http://schemas.openxmlformats.org/officeDocument/2006/relationships/image" Target="../media/image11.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3.bin"/><Relationship Id="rId4" Type="http://schemas.openxmlformats.org/officeDocument/2006/relationships/image" Target="../media/image15.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16.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8.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4.xml"/><Relationship Id="rId1" Type="http://schemas.openxmlformats.org/officeDocument/2006/relationships/vmlDrawing" Target="../drawings/vmlDrawing8.vml"/><Relationship Id="rId4" Type="http://schemas.openxmlformats.org/officeDocument/2006/relationships/image" Target="../media/image2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996410" y="2629543"/>
            <a:ext cx="10199180" cy="1014730"/>
          </a:xfrm>
          <a:prstGeom prst="rect">
            <a:avLst/>
          </a:prstGeom>
          <a:noFill/>
        </p:spPr>
        <p:txBody>
          <a:bodyPr wrap="square" rtlCol="0">
            <a:spAutoFit/>
          </a:bodyPr>
          <a:lstStyle/>
          <a:p>
            <a:pPr algn="ctr"/>
            <a:r>
              <a:rPr lang="zh-CN" altLang="en-US" sz="3200" b="1" dirty="0" smtClean="0"/>
              <a:t>第十三章 </a:t>
            </a:r>
            <a:r>
              <a:rPr lang="zh-CN" altLang="en-US" sz="3200" b="1" dirty="0"/>
              <a:t>信用风险之估测违约概率</a:t>
            </a:r>
            <a:endParaRPr lang="en-US" altLang="zh-CN" sz="3200" b="1" dirty="0"/>
          </a:p>
          <a:p>
            <a:pPr algn="ctr"/>
            <a:r>
              <a:rPr lang="en-US" altLang="zh-CN" sz="2800" b="1" i="1" dirty="0">
                <a:latin typeface="Times New Roman" panose="02020603050405020304" pitchFamily="18" charset="0"/>
                <a:cs typeface="Times New Roman" panose="02020603050405020304" pitchFamily="18" charset="0"/>
              </a:rPr>
              <a:t>Estimated default probability of credit risk</a:t>
            </a:r>
          </a:p>
        </p:txBody>
      </p:sp>
      <p:sp>
        <p:nvSpPr>
          <p:cNvPr id="8" name="文本框 7"/>
          <p:cNvSpPr txBox="1"/>
          <p:nvPr/>
        </p:nvSpPr>
        <p:spPr>
          <a:xfrm>
            <a:off x="1776981" y="3872942"/>
            <a:ext cx="8426547" cy="608115"/>
          </a:xfrm>
          <a:prstGeom prst="rect">
            <a:avLst/>
          </a:prstGeom>
          <a:noFill/>
        </p:spPr>
        <p:txBody>
          <a:bodyPr wrap="square" rtlCol="0">
            <a:spAutoFit/>
          </a:bodyPr>
          <a:lstStyle/>
          <a:p>
            <a:pPr algn="ctr" fontAlgn="auto">
              <a:lnSpc>
                <a:spcPct val="150000"/>
              </a:lnSpc>
            </a:pPr>
            <a:endParaRPr lang="zh-CN" altLang="en-US" sz="2200" dirty="0">
              <a:solidFill>
                <a:srgbClr val="22222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755651" y="1714500"/>
            <a:ext cx="10769600" cy="4267200"/>
          </a:xfrm>
        </p:spPr>
        <p:txBody>
          <a:bodyPr/>
          <a:lstStyle/>
          <a:p>
            <a:pPr marL="514350" indent="-514350" eaLnBrk="1" hangingPunct="1">
              <a:buFont typeface="Wingdings" pitchFamily="2" charset="2"/>
              <a:buAutoNum type="arabicPeriod" startAt="4"/>
            </a:pPr>
            <a:r>
              <a:rPr lang="zh-CN" altLang="en-US" dirty="0" smtClean="0">
                <a:latin typeface="Times New Roman" pitchFamily="18" charset="0"/>
                <a:cs typeface="Times New Roman" pitchFamily="18" charset="0"/>
              </a:rPr>
              <a:t>违约率的估计值分析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例：穆迪公司累积违约概率</a:t>
            </a:r>
            <a:r>
              <a:rPr lang="en-US" altLang="zh-CN" dirty="0" smtClean="0">
                <a:latin typeface="Times New Roman" pitchFamily="18" charset="0"/>
                <a:cs typeface="Times New Roman" pitchFamily="18" charset="0"/>
              </a:rPr>
              <a:t>(%)</a:t>
            </a:r>
          </a:p>
        </p:txBody>
      </p:sp>
      <p:sp>
        <p:nvSpPr>
          <p:cNvPr id="60418" name="灯片编号占位符 5"/>
          <p:cNvSpPr>
            <a:spLocks noGrp="1"/>
          </p:cNvSpPr>
          <p:nvPr>
            <p:ph type="sldNum" sz="quarter" idx="12"/>
          </p:nvPr>
        </p:nvSpPr>
        <p:spPr>
          <a:noFill/>
        </p:spPr>
        <p:txBody>
          <a:bodyPr/>
          <a:lstStyle/>
          <a:p>
            <a:fld id="{C7F37599-61E6-4340-94E0-F3703836509E}" type="slidenum">
              <a:rPr lang="en-US" altLang="zh-CN" smtClean="0"/>
              <a:pPr/>
              <a:t>10</a:t>
            </a:fld>
            <a:endParaRPr lang="en-US" altLang="zh-CN" smtClean="0"/>
          </a:p>
        </p:txBody>
      </p:sp>
      <p:sp>
        <p:nvSpPr>
          <p:cNvPr id="60420" name="Rectangle 2"/>
          <p:cNvSpPr>
            <a:spLocks noGrp="1" noChangeArrowheads="1"/>
          </p:cNvSpPr>
          <p:nvPr>
            <p:ph type="title"/>
          </p:nvPr>
        </p:nvSpPr>
        <p:spPr>
          <a:xfrm>
            <a:off x="3337300" y="0"/>
            <a:ext cx="8042329" cy="1325563"/>
          </a:xfrm>
        </p:spPr>
        <p:txBody>
          <a:bodyPr>
            <a:normAutofit fontScale="90000"/>
          </a:bodyPr>
          <a:lstStyle/>
          <a:p>
            <a:pPr eaLnBrk="1" hangingPunct="1"/>
            <a:r>
              <a:rPr lang="zh-CN" altLang="en-US" sz="3600"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基于历史违约数据的违约率</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66509477"/>
              </p:ext>
            </p:extLst>
          </p:nvPr>
        </p:nvGraphicFramePr>
        <p:xfrm>
          <a:off x="1018046" y="2550198"/>
          <a:ext cx="9658348" cy="3498850"/>
        </p:xfrm>
        <a:graphic>
          <a:graphicData uri="http://schemas.openxmlformats.org/drawingml/2006/table">
            <a:tbl>
              <a:tblPr/>
              <a:tblGrid>
                <a:gridCol w="1020233"/>
                <a:gridCol w="857249"/>
                <a:gridCol w="897467"/>
                <a:gridCol w="899584"/>
                <a:gridCol w="908049"/>
                <a:gridCol w="903817"/>
                <a:gridCol w="880533"/>
                <a:gridCol w="876300"/>
                <a:gridCol w="874183"/>
                <a:gridCol w="804333"/>
                <a:gridCol w="736600"/>
              </a:tblGrid>
              <a:tr h="501650">
                <a:tc row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zh-CN"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等级 </a:t>
                      </a:r>
                      <a:endParaRPr kumimoji="0" lang="en-US"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gridSpan="10">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不同年限累积违约率 </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74650">
                <a:tc vMerge="1">
                  <a:txBody>
                    <a:bodyPr/>
                    <a:lstStyle/>
                    <a:p>
                      <a:endParaRPr lang="zh-CN" altLang="en-US"/>
                    </a:p>
                  </a:txBody>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0.19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0.29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0.41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0.59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0.78</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0.21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0.54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0.85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1.21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1.60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2.01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2.37</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2.78</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0.27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0.57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1.28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1.67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2.09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2.48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2.93</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3.42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Baa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1.79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2.69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3.59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4.51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5.39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6.25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7.16</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7.99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3.43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5.60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7.89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10.16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12.28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14.14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15.99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17.63</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19.42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4.79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10.31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15.59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20.14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23.99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27.12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32.36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34.37</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36.10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Caa-C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14.74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23.95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30.57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35.32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38.83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41.94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44.23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46.44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48.42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50.19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29466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755651" y="1714500"/>
            <a:ext cx="10769600" cy="4267200"/>
          </a:xfrm>
        </p:spPr>
        <p:txBody>
          <a:bodyPr/>
          <a:lstStyle/>
          <a:p>
            <a:pPr marL="514350" indent="-514350" eaLnBrk="1" hangingPunct="1">
              <a:buFont typeface="Wingdings" pitchFamily="2" charset="2"/>
              <a:buNone/>
            </a:pPr>
            <a:r>
              <a:rPr lang="en-US" altLang="zh-CN" dirty="0" smtClean="0">
                <a:latin typeface="Times New Roman" pitchFamily="18" charset="0"/>
                <a:cs typeface="Times New Roman" pitchFamily="18" charset="0"/>
              </a:rPr>
              <a:t>5.	</a:t>
            </a:r>
            <a:r>
              <a:rPr lang="zh-CN" altLang="en-US" dirty="0" smtClean="0">
                <a:latin typeface="Times New Roman" pitchFamily="18" charset="0"/>
                <a:cs typeface="Times New Roman" pitchFamily="18" charset="0"/>
              </a:rPr>
              <a:t>违约率的估计值分析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例：标准普尔公司累积违约概率</a:t>
            </a:r>
            <a:r>
              <a:rPr lang="en-US" altLang="zh-CN" dirty="0" smtClean="0">
                <a:latin typeface="Times New Roman" pitchFamily="18" charset="0"/>
                <a:cs typeface="Times New Roman" pitchFamily="18" charset="0"/>
              </a:rPr>
              <a:t>(%)</a:t>
            </a:r>
          </a:p>
        </p:txBody>
      </p:sp>
      <p:sp>
        <p:nvSpPr>
          <p:cNvPr id="61442" name="灯片编号占位符 5"/>
          <p:cNvSpPr>
            <a:spLocks noGrp="1"/>
          </p:cNvSpPr>
          <p:nvPr>
            <p:ph type="sldNum" sz="quarter" idx="12"/>
          </p:nvPr>
        </p:nvSpPr>
        <p:spPr>
          <a:noFill/>
        </p:spPr>
        <p:txBody>
          <a:bodyPr/>
          <a:lstStyle/>
          <a:p>
            <a:fld id="{1B176025-0309-41C3-966E-EEA05109A011}" type="slidenum">
              <a:rPr lang="en-US" altLang="zh-CN" smtClean="0"/>
              <a:pPr/>
              <a:t>11</a:t>
            </a:fld>
            <a:endParaRPr lang="en-US" altLang="zh-CN" smtClean="0"/>
          </a:p>
        </p:txBody>
      </p:sp>
      <p:sp>
        <p:nvSpPr>
          <p:cNvPr id="61444" name="Rectangle 2"/>
          <p:cNvSpPr>
            <a:spLocks noGrp="1" noChangeArrowheads="1"/>
          </p:cNvSpPr>
          <p:nvPr>
            <p:ph type="title"/>
          </p:nvPr>
        </p:nvSpPr>
        <p:spPr>
          <a:xfrm>
            <a:off x="3285640" y="0"/>
            <a:ext cx="8357461" cy="1325563"/>
          </a:xfrm>
        </p:spPr>
        <p:txBody>
          <a:bodyPr>
            <a:normAutofit/>
          </a:bodyPr>
          <a:lstStyle/>
          <a:p>
            <a:pPr eaLnBrk="1" hangingPunct="1"/>
            <a:r>
              <a:rPr lang="zh-CN" altLang="en-US" sz="3600"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基于历史违约数据的违约率</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8" name="表格 7"/>
          <p:cNvGraphicFramePr>
            <a:graphicFrameLocks noGrp="1"/>
          </p:cNvGraphicFramePr>
          <p:nvPr/>
        </p:nvGraphicFramePr>
        <p:xfrm>
          <a:off x="1593851" y="2643189"/>
          <a:ext cx="9645683" cy="3500461"/>
        </p:xfrm>
        <a:graphic>
          <a:graphicData uri="http://schemas.openxmlformats.org/drawingml/2006/table">
            <a:tbl>
              <a:tblPr/>
              <a:tblGrid>
                <a:gridCol w="1018825"/>
                <a:gridCol w="856055"/>
                <a:gridCol w="896245"/>
                <a:gridCol w="898253"/>
                <a:gridCol w="906293"/>
                <a:gridCol w="904283"/>
                <a:gridCol w="878159"/>
                <a:gridCol w="876149"/>
                <a:gridCol w="872131"/>
                <a:gridCol w="803807"/>
                <a:gridCol w="735483"/>
              </a:tblGrid>
              <a:tr h="500933">
                <a:tc row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zh-CN"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等级 </a:t>
                      </a:r>
                      <a:endParaRPr kumimoji="0" lang="en-US" sz="1800" b="0" i="0" u="none" strike="noStrike" cap="none" normalizeH="0" baseline="0" dirty="0" smtClean="0">
                        <a:ln>
                          <a:noFill/>
                        </a:ln>
                        <a:solidFill>
                          <a:srgbClr val="C00000"/>
                        </a:solidFill>
                        <a:effectLst/>
                        <a:latin typeface="Times New Roman" pitchFamily="18" charset="0"/>
                        <a:ea typeface="微软雅黑" pitchFamily="34" charset="-122"/>
                        <a:cs typeface="Times New Roman" pitchFamily="18" charset="0"/>
                      </a:endParaRP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gridSpan="10">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zh-CN"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不同年限累积违约率 </a:t>
                      </a:r>
                      <a:endParaRPr kumimoji="0" lang="en-US" sz="1800" b="0" i="0" u="none" strike="noStrike" cap="none" normalizeH="0" baseline="0" dirty="0" smtClean="0">
                        <a:ln>
                          <a:noFill/>
                        </a:ln>
                        <a:solidFill>
                          <a:srgbClr val="C00000"/>
                        </a:solidFill>
                        <a:effectLst/>
                        <a:latin typeface="Times New Roman" pitchFamily="18" charset="0"/>
                        <a:ea typeface="微软雅黑" pitchFamily="34" charset="-122"/>
                        <a:cs typeface="Times New Roman" pitchFamily="18" charset="0"/>
                      </a:endParaRP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74941">
                <a:tc vMerge="1">
                  <a:txBody>
                    <a:bodyPr/>
                    <a:lstStyle/>
                    <a:p>
                      <a:endParaRPr lang="zh-CN" altLang="en-US"/>
                    </a:p>
                  </a:txBody>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0.11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0.20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0.47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0.54</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0.61</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0.17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0.28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0.42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0.61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0.77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1.06</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0.15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0.48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0.71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1.91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1.78</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2.10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BBB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1.61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2.58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3.53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4.49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5.33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6.10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6.77</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7.60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4.49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8.18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11.69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14.77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17.99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20.43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22.63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24.85</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26.61</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6.72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22.19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27.83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31.99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35.37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38.56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41.25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42.90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44.59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CCC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30.95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40.35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46.63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51.25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56.77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58.74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59.46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59.85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61.57</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62.92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91845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p:cNvSpPr>
            <a:spLocks noGrp="1" noChangeArrowheads="1"/>
          </p:cNvSpPr>
          <p:nvPr>
            <p:ph idx="1"/>
          </p:nvPr>
        </p:nvSpPr>
        <p:spPr>
          <a:xfrm>
            <a:off x="755651" y="1714500"/>
            <a:ext cx="10769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6.	</a:t>
            </a:r>
            <a:r>
              <a:rPr lang="zh-CN" altLang="en-US" dirty="0" smtClean="0">
                <a:latin typeface="Times New Roman" pitchFamily="18" charset="0"/>
                <a:cs typeface="Times New Roman" pitchFamily="18" charset="0"/>
              </a:rPr>
              <a:t>历史违约率方法的缺陷：</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随着期限的增长，债务人的历史违约数据越来越少；</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样本伴有重叠现象，将难以保证样本数据的独立性。</a:t>
            </a: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514350" indent="-514350"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62466" name="灯片编号占位符 5"/>
          <p:cNvSpPr>
            <a:spLocks noGrp="1"/>
          </p:cNvSpPr>
          <p:nvPr>
            <p:ph type="sldNum" sz="quarter" idx="12"/>
          </p:nvPr>
        </p:nvSpPr>
        <p:spPr>
          <a:noFill/>
        </p:spPr>
        <p:txBody>
          <a:bodyPr/>
          <a:lstStyle/>
          <a:p>
            <a:fld id="{A61CEFD2-AC95-4339-93AE-01FF522D3536}" type="slidenum">
              <a:rPr lang="en-US" altLang="zh-CN" smtClean="0"/>
              <a:pPr/>
              <a:t>12</a:t>
            </a:fld>
            <a:endParaRPr lang="en-US" altLang="zh-CN" smtClean="0"/>
          </a:p>
        </p:txBody>
      </p:sp>
      <p:sp>
        <p:nvSpPr>
          <p:cNvPr id="62468" name="Rectangle 2"/>
          <p:cNvSpPr>
            <a:spLocks noGrp="1" noChangeArrowheads="1"/>
          </p:cNvSpPr>
          <p:nvPr>
            <p:ph type="title"/>
          </p:nvPr>
        </p:nvSpPr>
        <p:spPr>
          <a:xfrm>
            <a:off x="3316637" y="0"/>
            <a:ext cx="8310966" cy="1325563"/>
          </a:xfrm>
        </p:spPr>
        <p:txBody>
          <a:bodyPr>
            <a:normAutofit/>
          </a:bodyPr>
          <a:lstStyle/>
          <a:p>
            <a:pPr eaLnBrk="1" hangingPunct="1"/>
            <a:r>
              <a:rPr lang="zh-CN" altLang="en-US" sz="3600"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基于历史违约数据的违约率</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28962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3"/>
          <p:cNvSpPr>
            <a:spLocks noGrp="1" noChangeArrowheads="1"/>
          </p:cNvSpPr>
          <p:nvPr>
            <p:ph idx="1"/>
          </p:nvPr>
        </p:nvSpPr>
        <p:spPr>
          <a:xfrm>
            <a:off x="755651" y="1357299"/>
            <a:ext cx="10960100" cy="5143535"/>
          </a:xfrm>
        </p:spPr>
        <p:txBody>
          <a:bodyPr>
            <a:normAutofit lnSpcReduction="10000"/>
          </a:bodyPr>
          <a:lstStyle/>
          <a:p>
            <a:pPr marL="514350" indent="-514350" eaLnBrk="1" hangingPunct="1">
              <a:buFont typeface="Wingdings" pitchFamily="2" charset="2"/>
              <a:buNone/>
              <a:defRPr/>
            </a:pPr>
            <a:r>
              <a:rPr lang="en-US" altLang="zh-CN" dirty="0" smtClean="0">
                <a:solidFill>
                  <a:srgbClr val="C00000"/>
                </a:solidFill>
                <a:latin typeface="Times New Roman" pitchFamily="18" charset="0"/>
                <a:cs typeface="Times New Roman" pitchFamily="18" charset="0"/>
              </a:rPr>
              <a:t>1.   </a:t>
            </a:r>
            <a:r>
              <a:rPr lang="zh-CN" altLang="en-US" b="1" dirty="0" smtClean="0">
                <a:solidFill>
                  <a:schemeClr val="tx1"/>
                </a:solidFill>
                <a:latin typeface="Times New Roman" pitchFamily="18" charset="0"/>
                <a:cs typeface="Times New Roman" pitchFamily="18" charset="0"/>
              </a:rPr>
              <a:t>违约损失率</a:t>
            </a:r>
            <a:r>
              <a:rPr lang="en-US" altLang="zh-CN" dirty="0" smtClean="0">
                <a:solidFill>
                  <a:srgbClr val="C00000"/>
                </a:solidFill>
                <a:latin typeface="Times New Roman" pitchFamily="18" charset="0"/>
                <a:cs typeface="Times New Roman" pitchFamily="18" charset="0"/>
              </a:rPr>
              <a:t>LGD(Loss Given Default)</a:t>
            </a:r>
            <a:r>
              <a:rPr lang="zh-CN" altLang="en-US" dirty="0" smtClean="0">
                <a:latin typeface="Times New Roman" pitchFamily="18" charset="0"/>
                <a:cs typeface="Times New Roman" pitchFamily="18" charset="0"/>
              </a:rPr>
              <a:t> 指交易对手违约后所造成的损失程度；</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solidFill>
                  <a:srgbClr val="C00000"/>
                </a:solidFill>
                <a:latin typeface="Times New Roman" pitchFamily="18" charset="0"/>
                <a:cs typeface="Times New Roman" pitchFamily="18" charset="0"/>
              </a:rPr>
              <a:t>2.   </a:t>
            </a:r>
            <a:r>
              <a:rPr lang="zh-CN" altLang="en-US" b="1" dirty="0" smtClean="0">
                <a:solidFill>
                  <a:schemeClr val="tx1"/>
                </a:solidFill>
                <a:latin typeface="Times New Roman" pitchFamily="18" charset="0"/>
                <a:cs typeface="Times New Roman" pitchFamily="18" charset="0"/>
              </a:rPr>
              <a:t>回收率</a:t>
            </a:r>
            <a:r>
              <a:rPr lang="en-US" altLang="zh-CN" dirty="0" smtClean="0">
                <a:solidFill>
                  <a:srgbClr val="C00000"/>
                </a:solidFill>
                <a:latin typeface="Times New Roman" pitchFamily="18" charset="0"/>
                <a:cs typeface="Times New Roman" pitchFamily="18" charset="0"/>
              </a:rPr>
              <a:t>RR(Recovery Rate)</a:t>
            </a:r>
            <a:r>
              <a:rPr lang="zh-CN" altLang="en-US" dirty="0" smtClean="0">
                <a:latin typeface="Times New Roman" pitchFamily="18" charset="0"/>
                <a:cs typeface="Times New Roman" pitchFamily="18" charset="0"/>
              </a:rPr>
              <a:t>指违约发生后债务可回收的程度，等于</a:t>
            </a:r>
            <a:r>
              <a:rPr lang="en-US" altLang="zh-CN" dirty="0" smtClean="0">
                <a:latin typeface="Times New Roman" pitchFamily="18" charset="0"/>
                <a:cs typeface="Times New Roman" pitchFamily="18" charset="0"/>
              </a:rPr>
              <a:t>1</a:t>
            </a:r>
            <a:r>
              <a:rPr lang="zh-CN" altLang="en-US" dirty="0" smtClean="0">
                <a:latin typeface="Times New Roman" pitchFamily="18" charset="0"/>
                <a:cs typeface="Times New Roman" pitchFamily="18" charset="0"/>
              </a:rPr>
              <a:t>减去违约损失率；</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3"/>
              <a:defRPr/>
            </a:pPr>
            <a:r>
              <a:rPr lang="zh-CN" altLang="en-US" dirty="0" smtClean="0">
                <a:latin typeface="Times New Roman" pitchFamily="18" charset="0"/>
                <a:cs typeface="Times New Roman" pitchFamily="18" charset="0"/>
              </a:rPr>
              <a:t>回收方式的确定主要有两种：</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面值回收</a:t>
            </a:r>
            <a:endParaRPr lang="en-US" altLang="zh-CN" dirty="0" smtClean="0">
              <a:latin typeface="Times New Roman" pitchFamily="18" charset="0"/>
              <a:cs typeface="Times New Roman" pitchFamily="18" charset="0"/>
            </a:endParaRPr>
          </a:p>
          <a:p>
            <a:pPr marL="1080000" indent="-514350">
              <a:buNone/>
              <a:defRPr/>
            </a:pPr>
            <a:r>
              <a:rPr lang="zh-CN" altLang="en-US" dirty="0" smtClean="0"/>
              <a:t>     </a:t>
            </a:r>
            <a:r>
              <a:rPr lang="zh-CN" altLang="en-US" sz="1900" dirty="0" smtClean="0"/>
              <a:t>出发点在于债务合同的法律解释：当负债公司违约被清算时，应根据债务合同所载明的偿付优先权支付给债权人债务面值的一部分。</a:t>
            </a:r>
            <a:endParaRPr lang="en-US" altLang="zh-CN" sz="1900"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市值回收</a:t>
            </a:r>
            <a:endParaRPr lang="en-US" altLang="zh-CN" dirty="0" smtClean="0">
              <a:latin typeface="Times New Roman" pitchFamily="18" charset="0"/>
              <a:cs typeface="Times New Roman" pitchFamily="18" charset="0"/>
            </a:endParaRPr>
          </a:p>
          <a:p>
            <a:pPr marL="1080000" indent="-514350">
              <a:buNone/>
              <a:defRPr/>
            </a:pPr>
            <a:r>
              <a:rPr lang="zh-CN" altLang="en-US" dirty="0" smtClean="0"/>
              <a:t>     </a:t>
            </a:r>
            <a:r>
              <a:rPr lang="zh-CN" altLang="en-US" sz="2100" dirty="0" smtClean="0"/>
              <a:t>是从交易资产的实际市场价格出发，通过引入违约调整的短期利率并考虑非零回收以及违约风险和无风险利率之间相关性的情况下，应用与无违约风险债券相同的定价公式，使得校准、估计模型和对参数进行敏感性分析都易于进行，并且在可解性、可拓展性方面有较大优势。</a:t>
            </a:r>
            <a:endParaRPr lang="en-US" altLang="zh-CN" sz="2100" dirty="0" smtClean="0">
              <a:latin typeface="Times New Roman" pitchFamily="18" charset="0"/>
              <a:cs typeface="Times New Roman" pitchFamily="18" charset="0"/>
            </a:endParaRPr>
          </a:p>
        </p:txBody>
      </p:sp>
      <p:sp>
        <p:nvSpPr>
          <p:cNvPr id="63490" name="灯片编号占位符 5"/>
          <p:cNvSpPr>
            <a:spLocks noGrp="1"/>
          </p:cNvSpPr>
          <p:nvPr>
            <p:ph type="sldNum" sz="quarter" idx="12"/>
          </p:nvPr>
        </p:nvSpPr>
        <p:spPr>
          <a:noFill/>
        </p:spPr>
        <p:txBody>
          <a:bodyPr/>
          <a:lstStyle/>
          <a:p>
            <a:fld id="{193634A0-83D7-409B-8B33-AC401B1D7B6D}" type="slidenum">
              <a:rPr lang="en-US" altLang="zh-CN" smtClean="0"/>
              <a:pPr/>
              <a:t>13</a:t>
            </a:fld>
            <a:endParaRPr lang="en-US" altLang="zh-CN" smtClean="0"/>
          </a:p>
        </p:txBody>
      </p:sp>
      <p:sp>
        <p:nvSpPr>
          <p:cNvPr id="63491" name="Rectangle 2"/>
          <p:cNvSpPr>
            <a:spLocks noGrp="1" noChangeArrowheads="1"/>
          </p:cNvSpPr>
          <p:nvPr>
            <p:ph type="title"/>
          </p:nvPr>
        </p:nvSpPr>
        <p:spPr>
          <a:xfrm>
            <a:off x="3357965" y="0"/>
            <a:ext cx="7980336" cy="1325563"/>
          </a:xfrm>
        </p:spPr>
        <p:txBody>
          <a:bodyPr/>
          <a:lstStyle/>
          <a:p>
            <a:pPr eaLnBrk="1" hangingPunct="1"/>
            <a:r>
              <a:rPr lang="zh-CN" altLang="en-US" sz="4000" b="1" dirty="0" smtClean="0">
                <a:latin typeface="Times New Roman" pitchFamily="18" charset="0"/>
                <a:cs typeface="Times New Roman" pitchFamily="18" charset="0"/>
              </a:rPr>
              <a:t>二、违约损失率与回收率的估计</a:t>
            </a:r>
          </a:p>
        </p:txBody>
      </p:sp>
    </p:spTree>
    <p:extLst>
      <p:ext uri="{BB962C8B-B14F-4D97-AF65-F5344CB8AC3E}">
        <p14:creationId xmlns:p14="http://schemas.microsoft.com/office/powerpoint/2010/main" val="3929224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3"/>
          <p:cNvSpPr>
            <a:spLocks noGrp="1" noChangeArrowheads="1"/>
          </p:cNvSpPr>
          <p:nvPr>
            <p:ph idx="1"/>
          </p:nvPr>
        </p:nvSpPr>
        <p:spPr>
          <a:xfrm>
            <a:off x="667828" y="1375313"/>
            <a:ext cx="10960100" cy="4267200"/>
          </a:xfrm>
        </p:spPr>
        <p:txBody>
          <a:bodyPr/>
          <a:lstStyle/>
          <a:p>
            <a:pPr marL="514350" indent="-514350" eaLnBrk="1" hangingPunct="1">
              <a:buFont typeface="Wingdings" pitchFamily="2" charset="2"/>
              <a:buAutoNum type="arabicPeriod" startAt="4"/>
              <a:defRPr/>
            </a:pPr>
            <a:r>
              <a:rPr lang="zh-CN" altLang="en-US" dirty="0" smtClean="0">
                <a:latin typeface="Times New Roman" pitchFamily="18" charset="0"/>
                <a:cs typeface="Times New Roman" pitchFamily="18" charset="0"/>
              </a:rPr>
              <a:t>回收率的估计：</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一般由评级机构利用违约时债券的价值进行度量；</a:t>
            </a:r>
            <a:endParaRPr lang="en-US" altLang="zh-CN" dirty="0" smtClean="0">
              <a:latin typeface="Times New Roman" pitchFamily="18" charset="0"/>
              <a:cs typeface="Times New Roman" pitchFamily="18" charset="0"/>
            </a:endParaRPr>
          </a:p>
          <a:p>
            <a:pPr marL="1080000" indent="-514350" eaLnBrk="1" hangingPunct="1">
              <a:buNone/>
              <a:defRPr/>
            </a:pPr>
            <a:endParaRPr lang="en-US" altLang="zh-CN" sz="900" dirty="0" smtClean="0">
              <a:latin typeface="Times New Roman" pitchFamily="18" charset="0"/>
              <a:cs typeface="Times New Roman" pitchFamily="18" charset="0"/>
            </a:endParaRPr>
          </a:p>
          <a:p>
            <a:pPr marL="1080000" indent="-514350">
              <a:buNone/>
              <a:defRPr/>
            </a:pPr>
            <a:r>
              <a:rPr lang="zh-CN" altLang="en-US" dirty="0" smtClean="0"/>
              <a:t>     </a:t>
            </a:r>
            <a:r>
              <a:rPr lang="zh-CN" altLang="en-US" sz="2000" dirty="0" smtClean="0"/>
              <a:t>具体而言，就是将公司的资产价值、破产程序的估计成本以及公司各种形式的支付等折现为现值，并将债务优先级状况、宏观经济状况等众多因素都考虑在内的基础上来计算回收率。</a:t>
            </a:r>
            <a:endParaRPr lang="en-US" altLang="zh-CN" sz="2000" dirty="0" smtClean="0"/>
          </a:p>
          <a:p>
            <a:pPr marL="1080000" indent="-514350">
              <a:buNone/>
              <a:defRPr/>
            </a:pPr>
            <a:endParaRPr lang="en-US" altLang="zh-CN" sz="900"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也可根据</a:t>
            </a:r>
            <a:r>
              <a:rPr lang="en-US" altLang="zh-CN" dirty="0" smtClean="0">
                <a:latin typeface="Times New Roman" pitchFamily="18" charset="0"/>
                <a:cs typeface="Times New Roman" pitchFamily="18" charset="0"/>
              </a:rPr>
              <a:t>Merton(1974)</a:t>
            </a:r>
            <a:r>
              <a:rPr lang="zh-CN" altLang="en-US" dirty="0" smtClean="0">
                <a:latin typeface="Times New Roman" pitchFamily="18" charset="0"/>
                <a:cs typeface="Times New Roman" pitchFamily="18" charset="0"/>
              </a:rPr>
              <a:t>公司债务定价模型得到风险中性意义下的回收率。</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64514" name="灯片编号占位符 5"/>
          <p:cNvSpPr>
            <a:spLocks noGrp="1"/>
          </p:cNvSpPr>
          <p:nvPr>
            <p:ph type="sldNum" sz="quarter" idx="12"/>
          </p:nvPr>
        </p:nvSpPr>
        <p:spPr>
          <a:noFill/>
        </p:spPr>
        <p:txBody>
          <a:bodyPr/>
          <a:lstStyle/>
          <a:p>
            <a:fld id="{E8418767-77FE-4A68-83F0-B3FC972D504A}" type="slidenum">
              <a:rPr lang="en-US" altLang="zh-CN" smtClean="0"/>
              <a:pPr/>
              <a:t>14</a:t>
            </a:fld>
            <a:endParaRPr lang="en-US" altLang="zh-CN" smtClean="0"/>
          </a:p>
        </p:txBody>
      </p:sp>
      <p:sp>
        <p:nvSpPr>
          <p:cNvPr id="64515" name="Rectangle 2"/>
          <p:cNvSpPr>
            <a:spLocks noGrp="1" noChangeArrowheads="1"/>
          </p:cNvSpPr>
          <p:nvPr>
            <p:ph type="title"/>
          </p:nvPr>
        </p:nvSpPr>
        <p:spPr>
          <a:xfrm>
            <a:off x="3290807" y="0"/>
            <a:ext cx="8386520" cy="1216025"/>
          </a:xfrm>
        </p:spPr>
        <p:txBody>
          <a:bodyPr>
            <a:normAutofit fontScale="90000"/>
          </a:bodyPr>
          <a:lstStyle/>
          <a:p>
            <a:pPr eaLnBrk="1" hangingPunct="1"/>
            <a:r>
              <a:rPr lang="zh-CN" altLang="en-US" b="1" dirty="0" smtClean="0">
                <a:latin typeface="Times New Roman" pitchFamily="18" charset="0"/>
                <a:cs typeface="Times New Roman" pitchFamily="18" charset="0"/>
              </a:rPr>
              <a:t>二、违约损失率与回收率的估计</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20417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53698" y="1278018"/>
            <a:ext cx="10515600" cy="4351338"/>
          </a:xfrm>
        </p:spPr>
        <p:txBody>
          <a:bodyPr/>
          <a:lstStyle/>
          <a:p>
            <a:r>
              <a:rPr lang="zh-CN" altLang="en-US" dirty="0" smtClean="0"/>
              <a:t>债券回收率（</a:t>
            </a:r>
            <a:r>
              <a:rPr lang="en-US" dirty="0" smtClean="0"/>
              <a:t>recovery rate</a:t>
            </a:r>
            <a:r>
              <a:rPr lang="zh-CN" altLang="en-US" dirty="0" smtClean="0"/>
              <a:t>）是指债券在刚刚违约时，其市场机制与债券面值的比率。在债务追索过程中，有些债券具有优先权，必须有限偿还。</a:t>
            </a:r>
            <a:endParaRPr lang="en-US" altLang="zh-CN" dirty="0" smtClean="0"/>
          </a:p>
          <a:p>
            <a:endParaRPr lang="zh-CN" altLang="en-US" dirty="0" smtClean="0"/>
          </a:p>
          <a:p>
            <a:r>
              <a:rPr lang="zh-CN" altLang="en-US" dirty="0" smtClean="0"/>
              <a:t>如：优先有担保（</a:t>
            </a:r>
            <a:r>
              <a:rPr lang="en-US" dirty="0" smtClean="0"/>
              <a:t>51.89%</a:t>
            </a:r>
            <a:r>
              <a:rPr lang="zh-CN" altLang="en-US" dirty="0" smtClean="0"/>
              <a:t>）</a:t>
            </a:r>
            <a:endParaRPr lang="en-US" altLang="zh-CN" dirty="0" smtClean="0"/>
          </a:p>
          <a:p>
            <a:pPr>
              <a:buNone/>
            </a:pPr>
            <a:r>
              <a:rPr lang="en-US" altLang="zh-CN" dirty="0" smtClean="0"/>
              <a:t>         </a:t>
            </a:r>
            <a:r>
              <a:rPr lang="zh-CN" altLang="en-US" dirty="0" smtClean="0"/>
              <a:t>优先无担保（</a:t>
            </a:r>
            <a:r>
              <a:rPr lang="en-US" dirty="0" smtClean="0"/>
              <a:t>36.69%</a:t>
            </a:r>
            <a:r>
              <a:rPr lang="zh-CN" altLang="en-US" dirty="0" smtClean="0"/>
              <a:t>）</a:t>
            </a:r>
            <a:endParaRPr lang="en-US" altLang="zh-CN" dirty="0" smtClean="0"/>
          </a:p>
          <a:p>
            <a:pPr>
              <a:buNone/>
            </a:pPr>
            <a:r>
              <a:rPr lang="en-US" altLang="zh-CN" dirty="0" smtClean="0"/>
              <a:t>         </a:t>
            </a:r>
            <a:r>
              <a:rPr lang="zh-CN" altLang="en-US" dirty="0" smtClean="0"/>
              <a:t>优先次级债券（</a:t>
            </a:r>
            <a:r>
              <a:rPr lang="en-US" dirty="0" smtClean="0"/>
              <a:t>32.42%</a:t>
            </a:r>
            <a:r>
              <a:rPr lang="zh-CN" altLang="en-US" dirty="0" smtClean="0"/>
              <a:t>）</a:t>
            </a:r>
            <a:endParaRPr lang="en-US" altLang="zh-CN" dirty="0" smtClean="0"/>
          </a:p>
          <a:p>
            <a:pPr>
              <a:buNone/>
            </a:pPr>
            <a:r>
              <a:rPr lang="en-US" altLang="zh-CN" dirty="0" smtClean="0"/>
              <a:t>         </a:t>
            </a:r>
            <a:r>
              <a:rPr lang="zh-CN" altLang="en-US" dirty="0" smtClean="0"/>
              <a:t>次级债券（</a:t>
            </a:r>
            <a:r>
              <a:rPr lang="en-US" dirty="0" smtClean="0"/>
              <a:t>31.19%</a:t>
            </a:r>
            <a:r>
              <a:rPr lang="zh-CN" altLang="en-US" dirty="0" smtClean="0"/>
              <a:t>）</a:t>
            </a:r>
            <a:endParaRPr lang="en-US" altLang="zh-CN" dirty="0" smtClean="0"/>
          </a:p>
          <a:p>
            <a:pPr>
              <a:buNone/>
            </a:pPr>
            <a:r>
              <a:rPr lang="en-US" altLang="zh-CN" dirty="0" smtClean="0"/>
              <a:t>         </a:t>
            </a:r>
            <a:r>
              <a:rPr lang="zh-CN" altLang="en-US" dirty="0" smtClean="0"/>
              <a:t>更次级债券（</a:t>
            </a:r>
            <a:r>
              <a:rPr lang="en-US" dirty="0" smtClean="0"/>
              <a:t>23.95%</a:t>
            </a:r>
            <a:r>
              <a:rPr lang="zh-CN" altLang="en-US" dirty="0" smtClean="0"/>
              <a:t>）。</a:t>
            </a:r>
          </a:p>
          <a:p>
            <a:endParaRPr lang="zh-CN" altLang="en-US" dirty="0"/>
          </a:p>
        </p:txBody>
      </p:sp>
      <p:sp>
        <p:nvSpPr>
          <p:cNvPr id="3" name="标题 2"/>
          <p:cNvSpPr>
            <a:spLocks noGrp="1"/>
          </p:cNvSpPr>
          <p:nvPr>
            <p:ph type="title"/>
          </p:nvPr>
        </p:nvSpPr>
        <p:spPr>
          <a:xfrm>
            <a:off x="3306305" y="0"/>
            <a:ext cx="8021664" cy="1325563"/>
          </a:xfrm>
        </p:spPr>
        <p:txBody>
          <a:bodyPr/>
          <a:lstStyle/>
          <a:p>
            <a:r>
              <a:rPr lang="zh-CN" altLang="en-US" sz="4000" dirty="0" smtClean="0">
                <a:latin typeface="Times New Roman" pitchFamily="18" charset="0"/>
                <a:cs typeface="Times New Roman" pitchFamily="18" charset="0"/>
              </a:rPr>
              <a:t>二、违约损失率与回收率的估计</a:t>
            </a:r>
            <a:r>
              <a:rPr lang="en-US" altLang="zh-CN" sz="4000" dirty="0" smtClean="0">
                <a:latin typeface="Times New Roman" pitchFamily="18" charset="0"/>
                <a:cs typeface="Times New Roman" pitchFamily="18" charset="0"/>
              </a:rPr>
              <a:t>(</a:t>
            </a:r>
            <a:r>
              <a:rPr lang="zh-CN" altLang="en-US" sz="4000" dirty="0" smtClean="0">
                <a:latin typeface="Times New Roman" pitchFamily="18" charset="0"/>
                <a:cs typeface="Times New Roman" pitchFamily="18" charset="0"/>
              </a:rPr>
              <a:t>续</a:t>
            </a:r>
            <a:r>
              <a:rPr lang="en-US" altLang="zh-CN" sz="4000" dirty="0" smtClean="0">
                <a:latin typeface="Times New Roman" pitchFamily="18" charset="0"/>
                <a:cs typeface="Times New Roman" pitchFamily="18" charset="0"/>
              </a:rPr>
              <a:t>)</a:t>
            </a:r>
            <a:endParaRPr lang="zh-CN" altLang="en-US" sz="4000" dirty="0"/>
          </a:p>
        </p:txBody>
      </p:sp>
    </p:spTree>
    <p:extLst>
      <p:ext uri="{BB962C8B-B14F-4D97-AF65-F5344CB8AC3E}">
        <p14:creationId xmlns:p14="http://schemas.microsoft.com/office/powerpoint/2010/main" val="3202634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灯片编号占位符 5"/>
          <p:cNvSpPr>
            <a:spLocks noGrp="1"/>
          </p:cNvSpPr>
          <p:nvPr>
            <p:ph type="sldNum" sz="quarter" idx="12"/>
          </p:nvPr>
        </p:nvSpPr>
        <p:spPr>
          <a:noFill/>
        </p:spPr>
        <p:txBody>
          <a:bodyPr/>
          <a:lstStyle/>
          <a:p>
            <a:fld id="{47A4EB8E-D84B-4270-A3D7-B5C324A02403}" type="slidenum">
              <a:rPr lang="en-US" altLang="zh-CN" smtClean="0"/>
              <a:pPr/>
              <a:t>16</a:t>
            </a:fld>
            <a:endParaRPr lang="en-US" altLang="zh-CN" smtClean="0"/>
          </a:p>
        </p:txBody>
      </p:sp>
      <p:sp>
        <p:nvSpPr>
          <p:cNvPr id="3080" name="Rectangle 2"/>
          <p:cNvSpPr>
            <a:spLocks noGrp="1" noChangeArrowheads="1"/>
          </p:cNvSpPr>
          <p:nvPr>
            <p:ph type="title"/>
          </p:nvPr>
        </p:nvSpPr>
        <p:spPr>
          <a:xfrm>
            <a:off x="3332135" y="0"/>
            <a:ext cx="8031997" cy="1325563"/>
          </a:xfrm>
        </p:spPr>
        <p:txBody>
          <a:bodyPr/>
          <a:lstStyle/>
          <a:p>
            <a:pPr eaLnBrk="1" hangingPunct="1"/>
            <a:r>
              <a:rPr lang="zh-CN" altLang="en-US" b="1" dirty="0" smtClean="0">
                <a:latin typeface="Times New Roman" pitchFamily="18" charset="0"/>
                <a:cs typeface="Times New Roman" pitchFamily="18" charset="0"/>
              </a:rPr>
              <a:t>三、信用损失</a:t>
            </a:r>
          </a:p>
        </p:txBody>
      </p:sp>
      <p:sp>
        <p:nvSpPr>
          <p:cNvPr id="7" name="Rectangle 3"/>
          <p:cNvSpPr txBox="1">
            <a:spLocks noChangeArrowheads="1"/>
          </p:cNvSpPr>
          <p:nvPr/>
        </p:nvSpPr>
        <p:spPr bwMode="auto">
          <a:xfrm>
            <a:off x="755651" y="1138561"/>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一</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概念解析</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1.   </a:t>
            </a:r>
            <a:r>
              <a:rPr lang="zh-CN" altLang="en-US" sz="2800" b="1" kern="0" dirty="0">
                <a:latin typeface="Times New Roman" pitchFamily="18" charset="0"/>
                <a:ea typeface="+mn-ea"/>
                <a:cs typeface="Times New Roman" pitchFamily="18" charset="0"/>
              </a:rPr>
              <a:t>信用损失</a:t>
            </a:r>
            <a:r>
              <a:rPr lang="en-US" altLang="zh-CN" sz="2800" kern="0" dirty="0">
                <a:solidFill>
                  <a:srgbClr val="C00000"/>
                </a:solidFill>
                <a:latin typeface="Times New Roman" pitchFamily="18" charset="0"/>
                <a:ea typeface="+mn-ea"/>
                <a:cs typeface="Times New Roman" pitchFamily="18" charset="0"/>
              </a:rPr>
              <a:t>CL(Credit Losses)</a:t>
            </a:r>
            <a:r>
              <a:rPr lang="zh-CN" altLang="en-US" sz="2800" kern="0" dirty="0">
                <a:solidFill>
                  <a:srgbClr val="C00000"/>
                </a:solidFill>
                <a:latin typeface="Times New Roman" pitchFamily="18" charset="0"/>
                <a:ea typeface="+mn-ea"/>
                <a:cs typeface="Times New Roman" pitchFamily="18" charset="0"/>
              </a:rPr>
              <a:t>是</a:t>
            </a:r>
            <a:r>
              <a:rPr lang="zh-CN" altLang="en-US" sz="2800" kern="0" dirty="0">
                <a:solidFill>
                  <a:schemeClr val="accent2"/>
                </a:solidFill>
                <a:latin typeface="Times New Roman" pitchFamily="18" charset="0"/>
                <a:ea typeface="+mn-ea"/>
                <a:cs typeface="Times New Roman" pitchFamily="18" charset="0"/>
              </a:rPr>
              <a:t>指信用风险所引起的损失。</a:t>
            </a:r>
            <a:endParaRPr lang="en-US" altLang="zh-CN" sz="2800" kern="0" dirty="0">
              <a:solidFill>
                <a:schemeClr val="accent2"/>
              </a:solidFill>
              <a:latin typeface="Times New Roman" pitchFamily="18" charset="0"/>
              <a:ea typeface="+mn-ea"/>
              <a:cs typeface="Times New Roman" pitchFamily="18" charset="0"/>
            </a:endParaRPr>
          </a:p>
          <a:p>
            <a:pPr marL="1079500" indent="-539750">
              <a:spcBef>
                <a:spcPct val="30000"/>
              </a:spcBef>
              <a:buClr>
                <a:schemeClr val="accent2"/>
              </a:buClr>
              <a:buFont typeface="Wingdings" pitchFamily="2" charset="2"/>
              <a:buChar char="ü"/>
              <a:defRPr/>
            </a:pPr>
            <a:r>
              <a:rPr lang="zh-CN" altLang="en-US" sz="2800" kern="0" dirty="0">
                <a:solidFill>
                  <a:srgbClr val="C00000"/>
                </a:solidFill>
                <a:latin typeface="Times New Roman" pitchFamily="18" charset="0"/>
                <a:ea typeface="+mn-ea"/>
                <a:cs typeface="Times New Roman" pitchFamily="18" charset="0"/>
              </a:rPr>
              <a:t>设有 </a:t>
            </a:r>
            <a:r>
              <a:rPr lang="en-US" altLang="zh-CN" sz="2800" kern="0" dirty="0">
                <a:solidFill>
                  <a:srgbClr val="C00000"/>
                </a:solidFill>
                <a:latin typeface="Times New Roman" pitchFamily="18" charset="0"/>
                <a:ea typeface="+mn-ea"/>
                <a:cs typeface="Times New Roman" pitchFamily="18" charset="0"/>
              </a:rPr>
              <a:t>n </a:t>
            </a:r>
            <a:r>
              <a:rPr lang="zh-CN" altLang="en-US" sz="2800" kern="0" dirty="0">
                <a:solidFill>
                  <a:srgbClr val="C00000"/>
                </a:solidFill>
                <a:latin typeface="Times New Roman" pitchFamily="18" charset="0"/>
                <a:ea typeface="+mn-ea"/>
                <a:cs typeface="Times New Roman" pitchFamily="18" charset="0"/>
              </a:rPr>
              <a:t>种信用资产，信用损失</a:t>
            </a:r>
            <a:r>
              <a:rPr lang="en-US" altLang="zh-CN" sz="2800" kern="0" dirty="0">
                <a:solidFill>
                  <a:srgbClr val="C00000"/>
                </a:solidFill>
                <a:latin typeface="Times New Roman" pitchFamily="18" charset="0"/>
                <a:ea typeface="+mn-ea"/>
                <a:cs typeface="Times New Roman" pitchFamily="18" charset="0"/>
              </a:rPr>
              <a:t>CL</a:t>
            </a:r>
            <a:r>
              <a:rPr lang="zh-CN" altLang="en-US" sz="2800" kern="0" dirty="0">
                <a:solidFill>
                  <a:srgbClr val="C00000"/>
                </a:solidFill>
                <a:latin typeface="Times New Roman" pitchFamily="18" charset="0"/>
                <a:ea typeface="+mn-ea"/>
                <a:cs typeface="Times New Roman" pitchFamily="18" charset="0"/>
              </a:rPr>
              <a:t>表示为</a:t>
            </a:r>
            <a:endParaRPr lang="en-US" altLang="zh-CN" sz="2800" kern="0" dirty="0">
              <a:solidFill>
                <a:srgbClr val="C00000"/>
              </a:solidFill>
              <a:latin typeface="Times New Roman" pitchFamily="18" charset="0"/>
              <a:ea typeface="+mn-ea"/>
              <a:cs typeface="Times New Roman" pitchFamily="18" charset="0"/>
            </a:endParaRPr>
          </a:p>
          <a:p>
            <a:pPr marL="1079500" indent="-539750">
              <a:spcBef>
                <a:spcPct val="30000"/>
              </a:spcBef>
              <a:buClr>
                <a:schemeClr val="accent2"/>
              </a:buClr>
              <a:buFont typeface="Wingdings" pitchFamily="2" charset="2"/>
              <a:buAutoNum type="arabicPeriod"/>
              <a:defRPr/>
            </a:pPr>
            <a:endParaRPr lang="en-US" altLang="zh-CN" sz="2800" kern="0" dirty="0">
              <a:solidFill>
                <a:srgbClr val="C00000"/>
              </a:solidFill>
              <a:latin typeface="Times New Roman" pitchFamily="18" charset="0"/>
              <a:ea typeface="+mn-ea"/>
              <a:cs typeface="Times New Roman" pitchFamily="18" charset="0"/>
            </a:endParaRPr>
          </a:p>
          <a:p>
            <a:pPr marL="1079500" indent="-539750">
              <a:spcBef>
                <a:spcPct val="30000"/>
              </a:spcBef>
              <a:buClr>
                <a:schemeClr val="accent2"/>
              </a:buClr>
              <a:defRPr/>
            </a:pPr>
            <a:r>
              <a:rPr lang="en-US" altLang="zh-CN" sz="2800" kern="0" dirty="0">
                <a:solidFill>
                  <a:schemeClr val="accent2"/>
                </a:solidFill>
                <a:latin typeface="Times New Roman" pitchFamily="18" charset="0"/>
                <a:cs typeface="Times New Roman" pitchFamily="18" charset="0"/>
              </a:rPr>
              <a:t>	</a:t>
            </a:r>
            <a:endParaRPr lang="en-US" altLang="zh-CN" sz="2800" kern="0" dirty="0" smtClean="0">
              <a:solidFill>
                <a:schemeClr val="accent2"/>
              </a:solidFill>
              <a:latin typeface="Times New Roman" pitchFamily="18" charset="0"/>
              <a:cs typeface="Times New Roman" pitchFamily="18" charset="0"/>
            </a:endParaRPr>
          </a:p>
          <a:p>
            <a:pPr marL="1079500" indent="-539750">
              <a:spcBef>
                <a:spcPct val="30000"/>
              </a:spcBef>
              <a:buClr>
                <a:schemeClr val="accent2"/>
              </a:buClr>
              <a:defRPr/>
            </a:pPr>
            <a:r>
              <a:rPr lang="zh-CN" altLang="en-US" sz="2800" kern="0" dirty="0" smtClean="0">
                <a:solidFill>
                  <a:srgbClr val="C00000"/>
                </a:solidFill>
                <a:latin typeface="Times New Roman" pitchFamily="18" charset="0"/>
                <a:ea typeface="+mn-ea"/>
                <a:cs typeface="Times New Roman" pitchFamily="18" charset="0"/>
              </a:rPr>
              <a:t>当</a:t>
            </a:r>
            <a:r>
              <a:rPr lang="zh-CN" altLang="en-US" sz="2800" kern="0" dirty="0">
                <a:solidFill>
                  <a:srgbClr val="C00000"/>
                </a:solidFill>
                <a:latin typeface="Times New Roman" pitchFamily="18" charset="0"/>
                <a:ea typeface="+mn-ea"/>
                <a:cs typeface="Times New Roman" pitchFamily="18" charset="0"/>
              </a:rPr>
              <a:t>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种信用资产发生信用风险</a:t>
            </a:r>
            <a:r>
              <a:rPr lang="zh-CN" altLang="en-US" sz="2800" kern="0" dirty="0" smtClean="0">
                <a:solidFill>
                  <a:srgbClr val="C00000"/>
                </a:solidFill>
                <a:latin typeface="Times New Roman" pitchFamily="18" charset="0"/>
                <a:ea typeface="+mn-ea"/>
                <a:cs typeface="Times New Roman" pitchFamily="18" charset="0"/>
              </a:rPr>
              <a:t>时  </a:t>
            </a:r>
            <a:r>
              <a:rPr lang="en-US" altLang="en-US" sz="2800" kern="0" dirty="0" smtClean="0">
                <a:solidFill>
                  <a:srgbClr val="C00000"/>
                </a:solidFill>
                <a:latin typeface="Times New Roman" pitchFamily="18" charset="0"/>
                <a:ea typeface="+mn-ea"/>
                <a:cs typeface="Times New Roman" pitchFamily="18" charset="0"/>
              </a:rPr>
              <a:t>           </a:t>
            </a:r>
            <a:r>
              <a:rPr lang="zh-CN" altLang="en-US" sz="2800" kern="0" dirty="0" smtClean="0">
                <a:solidFill>
                  <a:srgbClr val="C00000"/>
                </a:solidFill>
                <a:latin typeface="Times New Roman" pitchFamily="18" charset="0"/>
                <a:ea typeface="+mn-ea"/>
                <a:cs typeface="Times New Roman" pitchFamily="18" charset="0"/>
              </a:rPr>
              <a:t>，</a:t>
            </a:r>
            <a:r>
              <a:rPr lang="zh-CN" altLang="en-US" sz="2800" kern="0" dirty="0">
                <a:solidFill>
                  <a:srgbClr val="C00000"/>
                </a:solidFill>
                <a:latin typeface="Times New Roman" pitchFamily="18" charset="0"/>
                <a:ea typeface="+mn-ea"/>
                <a:cs typeface="Times New Roman" pitchFamily="18" charset="0"/>
              </a:rPr>
              <a:t>否则        </a:t>
            </a:r>
            <a:r>
              <a:rPr lang="zh-CN" altLang="en-US" sz="2800" kern="0" dirty="0" smtClean="0">
                <a:solidFill>
                  <a:srgbClr val="C00000"/>
                </a:solidFill>
                <a:latin typeface="Times New Roman" pitchFamily="18" charset="0"/>
                <a:ea typeface="+mn-ea"/>
                <a:cs typeface="Times New Roman" pitchFamily="18" charset="0"/>
              </a:rPr>
              <a:t>    ；      </a:t>
            </a:r>
            <a:r>
              <a:rPr lang="zh-CN" altLang="en-US" sz="2800" kern="0" dirty="0">
                <a:solidFill>
                  <a:srgbClr val="C00000"/>
                </a:solidFill>
                <a:latin typeface="Times New Roman" pitchFamily="18" charset="0"/>
                <a:ea typeface="+mn-ea"/>
                <a:cs typeface="Times New Roman" pitchFamily="18" charset="0"/>
              </a:rPr>
              <a:t>为第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种信用资产的信用暴露；   </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为第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种信用资产的违约损失率。</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endParaRPr lang="en-US" altLang="zh-CN" sz="22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3074" name="Object 1"/>
          <p:cNvGraphicFramePr>
            <a:graphicFrameLocks noChangeAspect="1"/>
          </p:cNvGraphicFramePr>
          <p:nvPr>
            <p:extLst>
              <p:ext uri="{D42A27DB-BD31-4B8C-83A1-F6EECF244321}">
                <p14:modId xmlns:p14="http://schemas.microsoft.com/office/powerpoint/2010/main" val="596405554"/>
              </p:ext>
            </p:extLst>
          </p:nvPr>
        </p:nvGraphicFramePr>
        <p:xfrm>
          <a:off x="4315488" y="2861214"/>
          <a:ext cx="3884084" cy="904875"/>
        </p:xfrm>
        <a:graphic>
          <a:graphicData uri="http://schemas.openxmlformats.org/presentationml/2006/ole">
            <mc:AlternateContent xmlns:mc="http://schemas.openxmlformats.org/markup-compatibility/2006">
              <mc:Choice xmlns:v="urn:schemas-microsoft-com:vml" Requires="v">
                <p:oleObj spid="_x0000_s124955" name="Equation" r:id="rId3" imgW="1625400" imgH="507960" progId="Equation.DSMT4">
                  <p:embed/>
                </p:oleObj>
              </mc:Choice>
              <mc:Fallback>
                <p:oleObj name="Equation" r:id="rId3" imgW="1625400" imgH="507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488" y="2861214"/>
                        <a:ext cx="3884084" cy="904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6"/>
          <p:cNvGraphicFramePr>
            <a:graphicFrameLocks noChangeAspect="1"/>
          </p:cNvGraphicFramePr>
          <p:nvPr>
            <p:extLst>
              <p:ext uri="{D42A27DB-BD31-4B8C-83A1-F6EECF244321}">
                <p14:modId xmlns:p14="http://schemas.microsoft.com/office/powerpoint/2010/main" val="549849717"/>
              </p:ext>
            </p:extLst>
          </p:nvPr>
        </p:nvGraphicFramePr>
        <p:xfrm>
          <a:off x="6635535" y="3928942"/>
          <a:ext cx="952500" cy="442912"/>
        </p:xfrm>
        <a:graphic>
          <a:graphicData uri="http://schemas.openxmlformats.org/presentationml/2006/ole">
            <mc:AlternateContent xmlns:mc="http://schemas.openxmlformats.org/markup-compatibility/2006">
              <mc:Choice xmlns:v="urn:schemas-microsoft-com:vml" Requires="v">
                <p:oleObj spid="_x0000_s124956" name="Equation" r:id="rId5" imgW="368280" imgH="228600" progId="Equation.DSMT4">
                  <p:embed/>
                </p:oleObj>
              </mc:Choice>
              <mc:Fallback>
                <p:oleObj name="Equation" r:id="rId5" imgW="36828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35535" y="3928942"/>
                        <a:ext cx="952500"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12"/>
          <p:cNvGraphicFramePr>
            <a:graphicFrameLocks noChangeAspect="1"/>
          </p:cNvGraphicFramePr>
          <p:nvPr>
            <p:extLst>
              <p:ext uri="{D42A27DB-BD31-4B8C-83A1-F6EECF244321}">
                <p14:modId xmlns:p14="http://schemas.microsoft.com/office/powerpoint/2010/main" val="275105117"/>
              </p:ext>
            </p:extLst>
          </p:nvPr>
        </p:nvGraphicFramePr>
        <p:xfrm>
          <a:off x="8863417" y="3916633"/>
          <a:ext cx="1047749" cy="455612"/>
        </p:xfrm>
        <a:graphic>
          <a:graphicData uri="http://schemas.openxmlformats.org/presentationml/2006/ole">
            <mc:AlternateContent xmlns:mc="http://schemas.openxmlformats.org/markup-compatibility/2006">
              <mc:Choice xmlns:v="urn:schemas-microsoft-com:vml" Requires="v">
                <p:oleObj spid="_x0000_s124957" name="Equation" r:id="rId7" imgW="393480" imgH="228600" progId="Equation.DSMT4">
                  <p:embed/>
                </p:oleObj>
              </mc:Choice>
              <mc:Fallback>
                <p:oleObj name="Equation" r:id="rId7" imgW="39348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63417" y="3916633"/>
                        <a:ext cx="1047749" cy="455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7" name="Object 13"/>
          <p:cNvGraphicFramePr>
            <a:graphicFrameLocks noChangeAspect="1"/>
          </p:cNvGraphicFramePr>
          <p:nvPr>
            <p:extLst>
              <p:ext uri="{D42A27DB-BD31-4B8C-83A1-F6EECF244321}">
                <p14:modId xmlns:p14="http://schemas.microsoft.com/office/powerpoint/2010/main" val="3141877613"/>
              </p:ext>
            </p:extLst>
          </p:nvPr>
        </p:nvGraphicFramePr>
        <p:xfrm>
          <a:off x="10108448" y="3937297"/>
          <a:ext cx="762000" cy="488950"/>
        </p:xfrm>
        <a:graphic>
          <a:graphicData uri="http://schemas.openxmlformats.org/presentationml/2006/ole">
            <mc:AlternateContent xmlns:mc="http://schemas.openxmlformats.org/markup-compatibility/2006">
              <mc:Choice xmlns:v="urn:schemas-microsoft-com:vml" Requires="v">
                <p:oleObj spid="_x0000_s124958" name="Equation" r:id="rId9" imgW="266400" imgH="228600" progId="Equation.DSMT4">
                  <p:embed/>
                </p:oleObj>
              </mc:Choice>
              <mc:Fallback>
                <p:oleObj name="Equation" r:id="rId9" imgW="26640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108448" y="3937297"/>
                        <a:ext cx="762000"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14"/>
          <p:cNvGraphicFramePr>
            <a:graphicFrameLocks noChangeAspect="1"/>
          </p:cNvGraphicFramePr>
          <p:nvPr>
            <p:extLst>
              <p:ext uri="{D42A27DB-BD31-4B8C-83A1-F6EECF244321}">
                <p14:modId xmlns:p14="http://schemas.microsoft.com/office/powerpoint/2010/main" val="1615573762"/>
              </p:ext>
            </p:extLst>
          </p:nvPr>
        </p:nvGraphicFramePr>
        <p:xfrm>
          <a:off x="6379814" y="4381420"/>
          <a:ext cx="1047749" cy="469900"/>
        </p:xfrm>
        <a:graphic>
          <a:graphicData uri="http://schemas.openxmlformats.org/presentationml/2006/ole">
            <mc:AlternateContent xmlns:mc="http://schemas.openxmlformats.org/markup-compatibility/2006">
              <mc:Choice xmlns:v="urn:schemas-microsoft-com:vml" Requires="v">
                <p:oleObj spid="_x0000_s124959" name="Equation" r:id="rId11" imgW="380880" imgH="228600" progId="Equation.DSMT4">
                  <p:embed/>
                </p:oleObj>
              </mc:Choice>
              <mc:Fallback>
                <p:oleObj name="Equation" r:id="rId11" imgW="38088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79814" y="4381420"/>
                        <a:ext cx="1047749"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30360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灯片编号占位符 5"/>
          <p:cNvSpPr>
            <a:spLocks noGrp="1"/>
          </p:cNvSpPr>
          <p:nvPr>
            <p:ph type="sldNum" sz="quarter" idx="12"/>
          </p:nvPr>
        </p:nvSpPr>
        <p:spPr>
          <a:noFill/>
        </p:spPr>
        <p:txBody>
          <a:bodyPr/>
          <a:lstStyle/>
          <a:p>
            <a:fld id="{9D1E68A7-3F2B-41B2-8BE7-406072B27141}" type="slidenum">
              <a:rPr lang="en-US" altLang="zh-CN" smtClean="0"/>
              <a:pPr/>
              <a:t>17</a:t>
            </a:fld>
            <a:endParaRPr lang="en-US" altLang="zh-CN" smtClean="0"/>
          </a:p>
        </p:txBody>
      </p:sp>
      <p:sp>
        <p:nvSpPr>
          <p:cNvPr id="4101" name="Rectangle 2"/>
          <p:cNvSpPr>
            <a:spLocks noGrp="1" noChangeArrowheads="1"/>
          </p:cNvSpPr>
          <p:nvPr>
            <p:ph type="title"/>
          </p:nvPr>
        </p:nvSpPr>
        <p:spPr>
          <a:xfrm>
            <a:off x="3326969" y="0"/>
            <a:ext cx="8073325" cy="1325563"/>
          </a:xfrm>
        </p:spPr>
        <p:txBody>
          <a:bodyPr/>
          <a:lstStyle/>
          <a:p>
            <a:pPr eaLnBrk="1" hangingPunct="1"/>
            <a:r>
              <a:rPr lang="zh-CN" altLang="en-US" b="1" dirty="0" smtClean="0">
                <a:latin typeface="Times New Roman" pitchFamily="18" charset="0"/>
                <a:cs typeface="Times New Roman" pitchFamily="18" charset="0"/>
              </a:rPr>
              <a:t>三、信用损失</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二</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预期信用损失与预期损失率</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1.   </a:t>
            </a:r>
            <a:r>
              <a:rPr lang="zh-CN" altLang="en-US" sz="2800" b="1" kern="0" dirty="0">
                <a:latin typeface="Times New Roman" pitchFamily="18" charset="0"/>
                <a:ea typeface="+mn-ea"/>
                <a:cs typeface="Times New Roman" pitchFamily="18" charset="0"/>
              </a:rPr>
              <a:t>预期信用损失</a:t>
            </a:r>
            <a:r>
              <a:rPr lang="en-US" altLang="zh-CN" sz="2800" kern="0" dirty="0">
                <a:solidFill>
                  <a:srgbClr val="C00000"/>
                </a:solidFill>
                <a:latin typeface="Times New Roman" pitchFamily="18" charset="0"/>
                <a:ea typeface="+mn-ea"/>
                <a:cs typeface="Times New Roman" pitchFamily="18" charset="0"/>
              </a:rPr>
              <a:t>ECL(Expected Credit Losses)</a:t>
            </a:r>
            <a:r>
              <a:rPr lang="zh-CN" altLang="en-US" sz="2800" kern="0" dirty="0">
                <a:solidFill>
                  <a:srgbClr val="C00000"/>
                </a:solidFill>
                <a:latin typeface="Times New Roman" pitchFamily="18" charset="0"/>
                <a:ea typeface="+mn-ea"/>
                <a:cs typeface="Times New Roman" pitchFamily="18" charset="0"/>
              </a:rPr>
              <a:t>为</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2.   </a:t>
            </a:r>
            <a:r>
              <a:rPr lang="zh-CN" altLang="en-US" sz="2800" kern="0" dirty="0">
                <a:solidFill>
                  <a:srgbClr val="C00000"/>
                </a:solidFill>
                <a:latin typeface="Times New Roman" pitchFamily="18" charset="0"/>
                <a:ea typeface="+mn-ea"/>
                <a:cs typeface="Times New Roman" pitchFamily="18" charset="0"/>
              </a:rPr>
              <a:t>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种资产的</a:t>
            </a:r>
            <a:r>
              <a:rPr lang="zh-CN" altLang="en-US" sz="2800" b="1" kern="0" dirty="0">
                <a:latin typeface="Times New Roman" pitchFamily="18" charset="0"/>
                <a:ea typeface="+mn-ea"/>
                <a:cs typeface="Times New Roman" pitchFamily="18" charset="0"/>
              </a:rPr>
              <a:t>预期损失率</a:t>
            </a:r>
            <a:r>
              <a:rPr lang="en-US" altLang="zh-CN" sz="2800" kern="0" dirty="0">
                <a:solidFill>
                  <a:srgbClr val="C00000"/>
                </a:solidFill>
                <a:latin typeface="Times New Roman" pitchFamily="18" charset="0"/>
                <a:ea typeface="+mn-ea"/>
                <a:cs typeface="Times New Roman" pitchFamily="18" charset="0"/>
              </a:rPr>
              <a:t>REL(Rate of Expected Losses)</a:t>
            </a:r>
            <a:r>
              <a:rPr lang="zh-CN" altLang="en-US" sz="2800" kern="0" dirty="0">
                <a:solidFill>
                  <a:srgbClr val="C00000"/>
                </a:solidFill>
                <a:latin typeface="Times New Roman" pitchFamily="18" charset="0"/>
                <a:ea typeface="+mn-ea"/>
                <a:cs typeface="Times New Roman" pitchFamily="18" charset="0"/>
              </a:rPr>
              <a:t>为</a:t>
            </a:r>
            <a:endParaRPr lang="en-US" altLang="zh-CN" sz="22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4098" name="Object 1"/>
          <p:cNvGraphicFramePr>
            <a:graphicFrameLocks noChangeAspect="1"/>
          </p:cNvGraphicFramePr>
          <p:nvPr>
            <p:extLst>
              <p:ext uri="{D42A27DB-BD31-4B8C-83A1-F6EECF244321}">
                <p14:modId xmlns:p14="http://schemas.microsoft.com/office/powerpoint/2010/main" val="4097800829"/>
              </p:ext>
            </p:extLst>
          </p:nvPr>
        </p:nvGraphicFramePr>
        <p:xfrm>
          <a:off x="1619251" y="2747964"/>
          <a:ext cx="8674100" cy="966787"/>
        </p:xfrm>
        <a:graphic>
          <a:graphicData uri="http://schemas.openxmlformats.org/presentationml/2006/ole">
            <mc:AlternateContent xmlns:mc="http://schemas.openxmlformats.org/markup-compatibility/2006">
              <mc:Choice xmlns:v="urn:schemas-microsoft-com:vml" Requires="v">
                <p:oleObj spid="_x0000_s125964" name="Equation" r:id="rId3" imgW="3136680" imgH="431640" progId="Equation.DSMT4">
                  <p:embed/>
                </p:oleObj>
              </mc:Choice>
              <mc:Fallback>
                <p:oleObj name="Equation" r:id="rId3" imgW="313668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1" y="2747964"/>
                        <a:ext cx="8674100" cy="966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9"/>
          <p:cNvGraphicFramePr>
            <a:graphicFrameLocks noChangeAspect="1"/>
          </p:cNvGraphicFramePr>
          <p:nvPr/>
        </p:nvGraphicFramePr>
        <p:xfrm>
          <a:off x="1627718" y="4929189"/>
          <a:ext cx="3611033" cy="515937"/>
        </p:xfrm>
        <a:graphic>
          <a:graphicData uri="http://schemas.openxmlformats.org/presentationml/2006/ole">
            <mc:AlternateContent xmlns:mc="http://schemas.openxmlformats.org/markup-compatibility/2006">
              <mc:Choice xmlns:v="urn:schemas-microsoft-com:vml" Requires="v">
                <p:oleObj spid="_x0000_s125965" name="Equation" r:id="rId5" imgW="1295280" imgH="228600" progId="Equation.DSMT4">
                  <p:embed/>
                </p:oleObj>
              </mc:Choice>
              <mc:Fallback>
                <p:oleObj name="Equation" r:id="rId5" imgW="129528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27718" y="4929189"/>
                        <a:ext cx="3611033" cy="515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129333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灯片编号占位符 5"/>
          <p:cNvSpPr>
            <a:spLocks noGrp="1"/>
          </p:cNvSpPr>
          <p:nvPr>
            <p:ph type="sldNum" sz="quarter" idx="12"/>
          </p:nvPr>
        </p:nvSpPr>
        <p:spPr>
          <a:noFill/>
        </p:spPr>
        <p:txBody>
          <a:bodyPr/>
          <a:lstStyle/>
          <a:p>
            <a:fld id="{D0EE8811-7D66-43B1-878E-CB1061F62DB3}" type="slidenum">
              <a:rPr lang="en-US" altLang="zh-CN" smtClean="0"/>
              <a:pPr/>
              <a:t>18</a:t>
            </a:fld>
            <a:endParaRPr lang="en-US" altLang="zh-CN" smtClean="0"/>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三</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未预期信用损失率与未预期信用损失</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1.   </a:t>
            </a:r>
            <a:r>
              <a:rPr lang="zh-CN" altLang="en-US" sz="2800" b="1" kern="0" dirty="0">
                <a:latin typeface="Times New Roman" pitchFamily="18" charset="0"/>
                <a:ea typeface="+mn-ea"/>
                <a:cs typeface="Times New Roman" pitchFamily="18" charset="0"/>
              </a:rPr>
              <a:t>未预期信用损失率</a:t>
            </a:r>
            <a:r>
              <a:rPr lang="en-US" altLang="zh-CN" sz="2800" kern="0" dirty="0">
                <a:solidFill>
                  <a:srgbClr val="C00000"/>
                </a:solidFill>
                <a:latin typeface="Times New Roman" pitchFamily="18" charset="0"/>
                <a:ea typeface="+mn-ea"/>
                <a:cs typeface="Times New Roman" pitchFamily="18" charset="0"/>
              </a:rPr>
              <a:t>RUL(Rate of Unexpected Losses)</a:t>
            </a:r>
            <a:r>
              <a:rPr lang="zh-CN" altLang="en-US" sz="2800" kern="0" dirty="0">
                <a:solidFill>
                  <a:srgbClr val="C00000"/>
                </a:solidFill>
                <a:latin typeface="Times New Roman" pitchFamily="18" charset="0"/>
                <a:ea typeface="+mn-ea"/>
                <a:cs typeface="Times New Roman" pitchFamily="18" charset="0"/>
              </a:rPr>
              <a:t>指信用资产损失率的波动性或不确定性；</a:t>
            </a:r>
            <a:endParaRPr lang="en-US" altLang="zh-CN" sz="2800" kern="0" dirty="0">
              <a:solidFill>
                <a:srgbClr val="C00000"/>
              </a:solidFill>
              <a:latin typeface="Times New Roman" pitchFamily="18" charset="0"/>
              <a:ea typeface="+mn-ea"/>
              <a:cs typeface="Times New Roman" pitchFamily="18" charset="0"/>
            </a:endParaRPr>
          </a:p>
          <a:p>
            <a:pPr marL="1084263" indent="-514350">
              <a:spcBef>
                <a:spcPct val="30000"/>
              </a:spcBef>
              <a:buClr>
                <a:schemeClr val="accent2"/>
              </a:buClr>
              <a:buFont typeface="Wingdings" pitchFamily="2" charset="2"/>
              <a:buChar char="ü"/>
              <a:defRPr/>
            </a:pPr>
            <a:r>
              <a:rPr lang="zh-CN" altLang="en-US" sz="2800" kern="0" dirty="0">
                <a:solidFill>
                  <a:srgbClr val="C00000"/>
                </a:solidFill>
                <a:latin typeface="Times New Roman" pitchFamily="18" charset="0"/>
                <a:ea typeface="+mn-ea"/>
                <a:cs typeface="Times New Roman" pitchFamily="18" charset="0"/>
              </a:rPr>
              <a:t>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种资产的未预期损失率为该信用资产损失率                </a:t>
            </a:r>
            <a:r>
              <a:rPr lang="zh-CN" altLang="en-US" sz="2800" kern="0" dirty="0" smtClean="0">
                <a:solidFill>
                  <a:srgbClr val="C00000"/>
                </a:solidFill>
                <a:latin typeface="Times New Roman" pitchFamily="18" charset="0"/>
                <a:ea typeface="+mn-ea"/>
                <a:cs typeface="Times New Roman" pitchFamily="18" charset="0"/>
              </a:rPr>
              <a:t>    的标准差</a:t>
            </a:r>
            <a:r>
              <a:rPr lang="zh-CN" altLang="en-US" sz="2800" kern="0" dirty="0">
                <a:solidFill>
                  <a:srgbClr val="C00000"/>
                </a:solidFill>
                <a:latin typeface="Times New Roman" pitchFamily="18" charset="0"/>
                <a:ea typeface="+mn-ea"/>
                <a:cs typeface="Times New Roman" pitchFamily="18" charset="0"/>
              </a:rPr>
              <a:t>，记为：</a:t>
            </a:r>
            <a:endParaRPr lang="en-US" altLang="zh-CN" sz="22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5122" name="Object 4"/>
          <p:cNvGraphicFramePr>
            <a:graphicFrameLocks noChangeAspect="1"/>
          </p:cNvGraphicFramePr>
          <p:nvPr>
            <p:extLst>
              <p:ext uri="{D42A27DB-BD31-4B8C-83A1-F6EECF244321}">
                <p14:modId xmlns:p14="http://schemas.microsoft.com/office/powerpoint/2010/main" val="2091925535"/>
              </p:ext>
            </p:extLst>
          </p:nvPr>
        </p:nvGraphicFramePr>
        <p:xfrm>
          <a:off x="9378090" y="3260134"/>
          <a:ext cx="1809749" cy="485775"/>
        </p:xfrm>
        <a:graphic>
          <a:graphicData uri="http://schemas.openxmlformats.org/presentationml/2006/ole">
            <mc:AlternateContent xmlns:mc="http://schemas.openxmlformats.org/markup-compatibility/2006">
              <mc:Choice xmlns:v="urn:schemas-microsoft-com:vml" Requires="v">
                <p:oleObj spid="_x0000_s126988" name="Equation" r:id="rId3" imgW="622080" imgH="228600" progId="Equation.DSMT4">
                  <p:embed/>
                </p:oleObj>
              </mc:Choice>
              <mc:Fallback>
                <p:oleObj name="Equation" r:id="rId3" imgW="62208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78090" y="3260134"/>
                        <a:ext cx="1809749"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1"/>
          <p:cNvGraphicFramePr>
            <a:graphicFrameLocks noChangeAspect="1"/>
          </p:cNvGraphicFramePr>
          <p:nvPr/>
        </p:nvGraphicFramePr>
        <p:xfrm>
          <a:off x="3905251" y="4429125"/>
          <a:ext cx="4381500" cy="534988"/>
        </p:xfrm>
        <a:graphic>
          <a:graphicData uri="http://schemas.openxmlformats.org/presentationml/2006/ole">
            <mc:AlternateContent xmlns:mc="http://schemas.openxmlformats.org/markup-compatibility/2006">
              <mc:Choice xmlns:v="urn:schemas-microsoft-com:vml" Requires="v">
                <p:oleObj spid="_x0000_s126989" name="Equation" r:id="rId5" imgW="1371600" imgH="228600" progId="Equation.DSMT4">
                  <p:embed/>
                </p:oleObj>
              </mc:Choice>
              <mc:Fallback>
                <p:oleObj name="Equation" r:id="rId5" imgW="137160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5251" y="4429125"/>
                        <a:ext cx="4381500" cy="534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2"/>
          <p:cNvSpPr>
            <a:spLocks noGrp="1" noChangeArrowheads="1"/>
          </p:cNvSpPr>
          <p:nvPr>
            <p:ph type="title"/>
          </p:nvPr>
        </p:nvSpPr>
        <p:spPr>
          <a:xfrm>
            <a:off x="3326969" y="0"/>
            <a:ext cx="8073325" cy="1325563"/>
          </a:xfrm>
        </p:spPr>
        <p:txBody>
          <a:bodyPr/>
          <a:lstStyle/>
          <a:p>
            <a:pPr eaLnBrk="1" hangingPunct="1"/>
            <a:r>
              <a:rPr lang="zh-CN" altLang="en-US" b="1" dirty="0" smtClean="0">
                <a:latin typeface="Times New Roman" pitchFamily="18" charset="0"/>
                <a:cs typeface="Times New Roman" pitchFamily="18" charset="0"/>
              </a:rPr>
              <a:t>三、信用损失</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699201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灯片编号占位符 5"/>
          <p:cNvSpPr>
            <a:spLocks noGrp="1"/>
          </p:cNvSpPr>
          <p:nvPr>
            <p:ph type="sldNum" sz="quarter" idx="12"/>
          </p:nvPr>
        </p:nvSpPr>
        <p:spPr>
          <a:noFill/>
        </p:spPr>
        <p:txBody>
          <a:bodyPr/>
          <a:lstStyle/>
          <a:p>
            <a:fld id="{6510C813-8330-48F0-A8A0-49C5F5A19BA6}" type="slidenum">
              <a:rPr lang="en-US" altLang="zh-CN" smtClean="0"/>
              <a:pPr/>
              <a:t>19</a:t>
            </a:fld>
            <a:endParaRPr lang="en-US" altLang="zh-CN" smtClean="0"/>
          </a:p>
        </p:txBody>
      </p:sp>
      <p:sp>
        <p:nvSpPr>
          <p:cNvPr id="6148" name="Rectangle 2"/>
          <p:cNvSpPr>
            <a:spLocks noGrp="1" noChangeArrowheads="1"/>
          </p:cNvSpPr>
          <p:nvPr>
            <p:ph type="title"/>
          </p:nvPr>
        </p:nvSpPr>
        <p:spPr>
          <a:xfrm>
            <a:off x="3368298" y="0"/>
            <a:ext cx="7975169" cy="1325563"/>
          </a:xfrm>
        </p:spPr>
        <p:txBody>
          <a:bodyPr/>
          <a:lstStyle/>
          <a:p>
            <a:pPr eaLnBrk="1" hangingPunct="1"/>
            <a:r>
              <a:rPr lang="zh-CN" altLang="en-US" sz="3600" b="1" dirty="0" smtClean="0">
                <a:latin typeface="Times New Roman" pitchFamily="18" charset="0"/>
                <a:cs typeface="Times New Roman" pitchFamily="18" charset="0"/>
              </a:rPr>
              <a:t>三、信用损失</a:t>
            </a:r>
            <a:r>
              <a:rPr lang="en-US" altLang="zh-CN" sz="3600" b="1" dirty="0" smtClean="0">
                <a:latin typeface="Times New Roman" pitchFamily="18" charset="0"/>
                <a:cs typeface="Times New Roman" pitchFamily="18" charset="0"/>
              </a:rPr>
              <a:t>(</a:t>
            </a:r>
            <a:r>
              <a:rPr lang="zh-CN" altLang="en-US" sz="3600" b="1" dirty="0" smtClean="0">
                <a:latin typeface="Times New Roman" pitchFamily="18" charset="0"/>
                <a:cs typeface="Times New Roman" pitchFamily="18" charset="0"/>
              </a:rPr>
              <a:t>续</a:t>
            </a:r>
            <a:r>
              <a:rPr lang="en-US" altLang="zh-CN" sz="3600" b="1" dirty="0" smtClean="0">
                <a:latin typeface="Times New Roman" pitchFamily="18" charset="0"/>
                <a:cs typeface="Times New Roman" pitchFamily="18" charset="0"/>
              </a:rPr>
              <a:t>)</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sz="2800" b="1" dirty="0" smtClean="0">
                <a:latin typeface="Times New Roman" pitchFamily="18" charset="0"/>
                <a:cs typeface="Times New Roman" pitchFamily="18" charset="0"/>
              </a:rPr>
              <a:t> —— (</a:t>
            </a:r>
            <a:r>
              <a:rPr lang="zh-CN" altLang="en-US" sz="2800" b="1" dirty="0" smtClean="0">
                <a:latin typeface="Times New Roman" pitchFamily="18" charset="0"/>
                <a:cs typeface="Times New Roman" pitchFamily="18" charset="0"/>
              </a:rPr>
              <a:t>三</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未预期信用损失率与未预期信用损失</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2.   </a:t>
            </a:r>
            <a:r>
              <a:rPr lang="zh-CN" altLang="en-US" sz="2800" b="1" kern="0" dirty="0">
                <a:latin typeface="Times New Roman" pitchFamily="18" charset="0"/>
                <a:ea typeface="+mn-ea"/>
                <a:cs typeface="Times New Roman" pitchFamily="18" charset="0"/>
              </a:rPr>
              <a:t>未预期信用损失</a:t>
            </a:r>
            <a:r>
              <a:rPr lang="en-US" altLang="zh-CN" sz="2800" kern="0" dirty="0">
                <a:solidFill>
                  <a:srgbClr val="C00000"/>
                </a:solidFill>
                <a:latin typeface="Times New Roman" pitchFamily="18" charset="0"/>
                <a:ea typeface="+mn-ea"/>
                <a:cs typeface="Times New Roman" pitchFamily="18" charset="0"/>
              </a:rPr>
              <a:t>UCL(Unexpected Credit Losses)</a:t>
            </a:r>
            <a:r>
              <a:rPr lang="zh-CN" altLang="en-US" sz="2800" kern="0" dirty="0">
                <a:solidFill>
                  <a:srgbClr val="C00000"/>
                </a:solidFill>
                <a:latin typeface="Times New Roman" pitchFamily="18" charset="0"/>
                <a:ea typeface="+mn-ea"/>
                <a:cs typeface="Times New Roman" pitchFamily="18" charset="0"/>
              </a:rPr>
              <a:t>是相对于预期信用损失而言的，指未预料到的损失；计算方法有以下两种：</a:t>
            </a:r>
            <a:endParaRPr lang="en-US" altLang="zh-CN" sz="2800" kern="0" dirty="0">
              <a:solidFill>
                <a:srgbClr val="C00000"/>
              </a:solidFill>
              <a:latin typeface="Times New Roman" pitchFamily="18" charset="0"/>
              <a:ea typeface="+mn-ea"/>
              <a:cs typeface="Times New Roman" pitchFamily="18" charset="0"/>
            </a:endParaRPr>
          </a:p>
          <a:p>
            <a:pPr marL="1080000" indent="-514350">
              <a:spcBef>
                <a:spcPct val="30000"/>
              </a:spcBef>
              <a:buClr>
                <a:schemeClr val="accent2"/>
              </a:buClr>
              <a:buFont typeface="Wingdings" pitchFamily="2" charset="2"/>
              <a:buChar char="ü"/>
              <a:defRPr/>
            </a:pPr>
            <a:r>
              <a:rPr lang="zh-CN" altLang="en-US" sz="2800" kern="0" dirty="0">
                <a:solidFill>
                  <a:srgbClr val="C00000"/>
                </a:solidFill>
                <a:latin typeface="Times New Roman" pitchFamily="18" charset="0"/>
                <a:ea typeface="+mn-ea"/>
                <a:cs typeface="Times New Roman" pitchFamily="18" charset="0"/>
              </a:rPr>
              <a:t>信用损失的标准差法</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defRPr/>
            </a:pP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defRPr/>
            </a:pPr>
            <a:endParaRPr lang="en-US" altLang="zh-CN" sz="2800" kern="0" dirty="0">
              <a:solidFill>
                <a:srgbClr val="C00000"/>
              </a:solidFill>
              <a:latin typeface="Times New Roman" pitchFamily="18" charset="0"/>
              <a:ea typeface="+mn-ea"/>
              <a:cs typeface="Times New Roman" pitchFamily="18" charset="0"/>
            </a:endParaRPr>
          </a:p>
          <a:p>
            <a:pPr marL="1080000" indent="-514350">
              <a:spcBef>
                <a:spcPct val="30000"/>
              </a:spcBef>
              <a:buClr>
                <a:schemeClr val="accent2"/>
              </a:buClr>
              <a:buFont typeface="Wingdings" pitchFamily="2" charset="2"/>
              <a:buChar char="ü"/>
              <a:defRPr/>
            </a:pPr>
            <a:r>
              <a:rPr lang="zh-CN" altLang="en-US" sz="2800" kern="0" dirty="0">
                <a:solidFill>
                  <a:srgbClr val="C00000"/>
                </a:solidFill>
                <a:latin typeface="Times New Roman" pitchFamily="18" charset="0"/>
                <a:ea typeface="+mn-ea"/>
                <a:cs typeface="Times New Roman" pitchFamily="18" charset="0"/>
              </a:rPr>
              <a:t>信用损失的</a:t>
            </a:r>
            <a:r>
              <a:rPr lang="en-US" altLang="zh-CN" sz="2800" kern="0" dirty="0" err="1">
                <a:solidFill>
                  <a:srgbClr val="C00000"/>
                </a:solidFill>
                <a:latin typeface="Times New Roman" pitchFamily="18" charset="0"/>
                <a:ea typeface="+mn-ea"/>
                <a:cs typeface="Times New Roman" pitchFamily="18" charset="0"/>
              </a:rPr>
              <a:t>VaR</a:t>
            </a:r>
            <a:r>
              <a:rPr lang="zh-CN" altLang="en-US" sz="2800" kern="0" dirty="0">
                <a:solidFill>
                  <a:srgbClr val="C00000"/>
                </a:solidFill>
                <a:latin typeface="Times New Roman" pitchFamily="18" charset="0"/>
                <a:ea typeface="+mn-ea"/>
                <a:cs typeface="Times New Roman" pitchFamily="18" charset="0"/>
              </a:rPr>
              <a:t>法</a:t>
            </a:r>
            <a:r>
              <a:rPr lang="en-US" altLang="zh-CN" sz="2800" kern="0" dirty="0">
                <a:solidFill>
                  <a:srgbClr val="C00000"/>
                </a:solidFill>
                <a:latin typeface="Times New Roman" pitchFamily="18" charset="0"/>
                <a:ea typeface="+mn-ea"/>
                <a:cs typeface="Times New Roman" pitchFamily="18" charset="0"/>
              </a:rPr>
              <a:t>——</a:t>
            </a:r>
            <a:r>
              <a:rPr lang="zh-CN" altLang="en-US" sz="2800" kern="0" dirty="0">
                <a:solidFill>
                  <a:srgbClr val="C00000"/>
                </a:solidFill>
                <a:latin typeface="Times New Roman" pitchFamily="18" charset="0"/>
                <a:ea typeface="+mn-ea"/>
                <a:cs typeface="Times New Roman" pitchFamily="18" charset="0"/>
              </a:rPr>
              <a:t>首先计算出一定置信度</a:t>
            </a:r>
            <a:r>
              <a:rPr lang="en-US" altLang="zh-CN" sz="2800" kern="0" dirty="0">
                <a:solidFill>
                  <a:srgbClr val="C00000"/>
                </a:solidFill>
                <a:latin typeface="Times New Roman" pitchFamily="18" charset="0"/>
                <a:ea typeface="+mn-ea"/>
                <a:cs typeface="Times New Roman" pitchFamily="18" charset="0"/>
              </a:rPr>
              <a:t>c </a:t>
            </a:r>
            <a:r>
              <a:rPr lang="zh-CN" altLang="en-US" sz="2800" kern="0" dirty="0">
                <a:solidFill>
                  <a:srgbClr val="C00000"/>
                </a:solidFill>
                <a:latin typeface="Times New Roman" pitchFamily="18" charset="0"/>
                <a:ea typeface="+mn-ea"/>
                <a:cs typeface="Times New Roman" pitchFamily="18" charset="0"/>
              </a:rPr>
              <a:t>下最大可能信用损失即</a:t>
            </a:r>
            <a:r>
              <a:rPr lang="en-US" altLang="zh-CN" sz="2800" kern="0" dirty="0" err="1">
                <a:solidFill>
                  <a:srgbClr val="C00000"/>
                </a:solidFill>
                <a:latin typeface="Times New Roman" pitchFamily="18" charset="0"/>
                <a:ea typeface="+mn-ea"/>
                <a:cs typeface="Times New Roman" pitchFamily="18" charset="0"/>
              </a:rPr>
              <a:t>VaR</a:t>
            </a:r>
            <a:r>
              <a:rPr lang="zh-CN" altLang="en-US" sz="2800" kern="0" dirty="0">
                <a:solidFill>
                  <a:srgbClr val="C00000"/>
                </a:solidFill>
                <a:latin typeface="Times New Roman" pitchFamily="18" charset="0"/>
                <a:ea typeface="+mn-ea"/>
                <a:cs typeface="Times New Roman" pitchFamily="18" charset="0"/>
              </a:rPr>
              <a:t>值，该值与预期信用损失的差额记作未预期信用损失。</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6146" name="Object 1"/>
          <p:cNvGraphicFramePr>
            <a:graphicFrameLocks noChangeAspect="1"/>
          </p:cNvGraphicFramePr>
          <p:nvPr>
            <p:extLst>
              <p:ext uri="{D42A27DB-BD31-4B8C-83A1-F6EECF244321}">
                <p14:modId xmlns:p14="http://schemas.microsoft.com/office/powerpoint/2010/main" val="2490439997"/>
              </p:ext>
            </p:extLst>
          </p:nvPr>
        </p:nvGraphicFramePr>
        <p:xfrm>
          <a:off x="2453577" y="3319034"/>
          <a:ext cx="7143749" cy="922337"/>
        </p:xfrm>
        <a:graphic>
          <a:graphicData uri="http://schemas.openxmlformats.org/presentationml/2006/ole">
            <mc:AlternateContent xmlns:mc="http://schemas.openxmlformats.org/markup-compatibility/2006">
              <mc:Choice xmlns:v="urn:schemas-microsoft-com:vml" Requires="v">
                <p:oleObj spid="_x0000_s128007" name="Equation" r:id="rId3" imgW="2450880" imgH="457200" progId="Equation.DSMT4">
                  <p:embed/>
                </p:oleObj>
              </mc:Choice>
              <mc:Fallback>
                <p:oleObj name="Equation" r:id="rId3" imgW="2450880" imgH="457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3577" y="3319034"/>
                        <a:ext cx="7143749" cy="922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81376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1"/>
          <p:cNvSpPr txBox="1"/>
          <p:nvPr/>
        </p:nvSpPr>
        <p:spPr>
          <a:xfrm>
            <a:off x="1358682" y="1213344"/>
            <a:ext cx="9929430" cy="546642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lumMod val="75000"/>
                </a:schemeClr>
              </a:buClr>
              <a:buFont typeface="Wingdings" panose="05000000000000000000" pitchFamily="2" charset="2"/>
              <a:buChar char="Ø"/>
              <a:defRPr/>
            </a:pPr>
            <a:r>
              <a:rPr lang="zh-CN" altLang="en-US" sz="2400" dirty="0"/>
              <a:t>  监管部门多年来一直要求银行计提资本金率来应对信用风险。</a:t>
            </a:r>
          </a:p>
          <a:p>
            <a:pPr>
              <a:lnSpc>
                <a:spcPct val="150000"/>
              </a:lnSpc>
              <a:buClr>
                <a:schemeClr val="accent1">
                  <a:lumMod val="75000"/>
                </a:schemeClr>
              </a:buClr>
              <a:buFont typeface="Wingdings" panose="05000000000000000000" pitchFamily="2" charset="2"/>
              <a:buChar char="Ø"/>
              <a:defRPr/>
            </a:pPr>
            <a:r>
              <a:rPr lang="zh-CN" altLang="en-US" sz="2400" dirty="0"/>
              <a:t>在《巴塞尔协议Ⅱ》下，银行在得到监管部门批准后采用自有模型估测违约风险，并计算应计提的资本金数量。该要求促使银行投入更多人力和物力开发更好的估计违约率的方法。</a:t>
            </a:r>
          </a:p>
          <a:p>
            <a:pPr>
              <a:lnSpc>
                <a:spcPct val="150000"/>
              </a:lnSpc>
              <a:buClr>
                <a:schemeClr val="accent1">
                  <a:lumMod val="75000"/>
                </a:schemeClr>
              </a:buClr>
              <a:buFont typeface="Wingdings" panose="05000000000000000000" pitchFamily="2" charset="2"/>
              <a:buChar char="Ø"/>
              <a:defRPr/>
            </a:pPr>
            <a:r>
              <a:rPr lang="zh-CN" altLang="en-US" sz="2400" dirty="0"/>
              <a:t>在本章我们将讨论估测违约概率的不同方法，并解释风险中性违约概率与真实世界违约概率的差别。</a:t>
            </a:r>
          </a:p>
          <a:p>
            <a:pPr>
              <a:lnSpc>
                <a:spcPct val="150000"/>
              </a:lnSpc>
              <a:buClr>
                <a:schemeClr val="accent1">
                  <a:lumMod val="75000"/>
                </a:schemeClr>
              </a:buClr>
              <a:buFont typeface="Wingdings" panose="05000000000000000000" pitchFamily="2" charset="2"/>
              <a:buChar char="Ø"/>
              <a:defRPr/>
            </a:pPr>
            <a:r>
              <a:rPr lang="zh-CN" altLang="en-US" sz="2400" dirty="0"/>
              <a:t>本章的讨论内容将在后面章节得到进一步应用，在</a:t>
            </a:r>
            <a:r>
              <a:rPr lang="zh-CN" altLang="en-US" sz="2400" dirty="0" smtClean="0"/>
              <a:t>第十四章</a:t>
            </a:r>
            <a:r>
              <a:rPr lang="zh-CN" altLang="en-US" sz="2400" dirty="0"/>
              <a:t>中，我们将讨论信用在险价值的计算方法。</a:t>
            </a:r>
          </a:p>
        </p:txBody>
      </p:sp>
      <p:sp>
        <p:nvSpPr>
          <p:cNvPr id="5" name="标题 2"/>
          <p:cNvSpPr txBox="1"/>
          <p:nvPr/>
        </p:nvSpPr>
        <p:spPr bwMode="auto">
          <a:xfrm>
            <a:off x="1487817" y="651368"/>
            <a:ext cx="8510940" cy="5619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3600" dirty="0"/>
              <a:t>前  言</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灯片编号占位符 5"/>
          <p:cNvSpPr>
            <a:spLocks noGrp="1"/>
          </p:cNvSpPr>
          <p:nvPr>
            <p:ph type="sldNum" sz="quarter" idx="12"/>
          </p:nvPr>
        </p:nvSpPr>
        <p:spPr>
          <a:noFill/>
        </p:spPr>
        <p:txBody>
          <a:bodyPr/>
          <a:lstStyle/>
          <a:p>
            <a:fld id="{A2E38E5F-F02C-4C0D-AC9D-0BEDFE5A5C85}" type="slidenum">
              <a:rPr lang="en-US" altLang="zh-CN" smtClean="0"/>
              <a:pPr/>
              <a:t>20</a:t>
            </a:fld>
            <a:endParaRPr lang="en-US" altLang="zh-CN" smtClean="0"/>
          </a:p>
        </p:txBody>
      </p:sp>
      <p:sp>
        <p:nvSpPr>
          <p:cNvPr id="65539" name="Rectangle 2"/>
          <p:cNvSpPr>
            <a:spLocks noGrp="1" noChangeArrowheads="1"/>
          </p:cNvSpPr>
          <p:nvPr>
            <p:ph type="title"/>
          </p:nvPr>
        </p:nvSpPr>
        <p:spPr>
          <a:xfrm>
            <a:off x="3363132" y="0"/>
            <a:ext cx="8068159" cy="1325563"/>
          </a:xfrm>
        </p:spPr>
        <p:txBody>
          <a:bodyPr/>
          <a:lstStyle/>
          <a:p>
            <a:pPr eaLnBrk="1" hangingPunct="1"/>
            <a:r>
              <a:rPr lang="zh-CN" altLang="en-US" b="1" dirty="0" smtClean="0">
                <a:latin typeface="Times New Roman" pitchFamily="18" charset="0"/>
                <a:cs typeface="Times New Roman" pitchFamily="18" charset="0"/>
              </a:rPr>
              <a:t>三、信用损失</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四</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信用损失分布</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rgbClr val="C00000"/>
                </a:solidFill>
                <a:latin typeface="Times New Roman" pitchFamily="18" charset="0"/>
                <a:ea typeface="+mn-ea"/>
                <a:cs typeface="Times New Roman" pitchFamily="18" charset="0"/>
              </a:rPr>
              <a:t>人们常选取某种分布函数来描述损失分布，其中正态分布最为常用。</a:t>
            </a:r>
            <a:endParaRPr lang="en-US" altLang="zh-CN" sz="22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rgbClr val="C00000"/>
                </a:solidFill>
                <a:latin typeface="Times New Roman" pitchFamily="18" charset="0"/>
                <a:ea typeface="+mn-ea"/>
                <a:cs typeface="Times New Roman" pitchFamily="18" charset="0"/>
              </a:rPr>
              <a:t>实际信用损失分布一般是偏斜且厚尾的。</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rgbClr val="C00000"/>
                </a:solidFill>
                <a:latin typeface="Times New Roman" pitchFamily="18" charset="0"/>
                <a:ea typeface="+mn-ea"/>
                <a:cs typeface="Times New Roman" pitchFamily="18" charset="0"/>
              </a:rPr>
              <a:t>目前人们常使用指数分布、</a:t>
            </a:r>
            <a:r>
              <a:rPr lang="en-US" altLang="zh-CN" sz="2800" kern="0" dirty="0">
                <a:solidFill>
                  <a:srgbClr val="C00000"/>
                </a:solidFill>
                <a:latin typeface="Times New Roman" pitchFamily="18" charset="0"/>
                <a:ea typeface="+mn-ea"/>
                <a:cs typeface="Times New Roman" pitchFamily="18" charset="0"/>
              </a:rPr>
              <a:t>t</a:t>
            </a:r>
            <a:r>
              <a:rPr lang="zh-CN" altLang="en-US" sz="2800" kern="0" dirty="0">
                <a:solidFill>
                  <a:srgbClr val="C00000"/>
                </a:solidFill>
                <a:latin typeface="Times New Roman" pitchFamily="18" charset="0"/>
                <a:ea typeface="+mn-ea"/>
                <a:cs typeface="Times New Roman" pitchFamily="18" charset="0"/>
              </a:rPr>
              <a:t>分布、</a:t>
            </a:r>
            <a:r>
              <a:rPr lang="en-US" altLang="zh-CN" sz="2800" kern="0" dirty="0">
                <a:solidFill>
                  <a:srgbClr val="C00000"/>
                </a:solidFill>
                <a:latin typeface="Times New Roman" pitchFamily="18" charset="0"/>
                <a:ea typeface="+mn-ea"/>
                <a:cs typeface="Times New Roman" pitchFamily="18" charset="0"/>
              </a:rPr>
              <a:t>Cauchy</a:t>
            </a:r>
            <a:r>
              <a:rPr lang="zh-CN" altLang="en-US" sz="2800" kern="0" dirty="0">
                <a:solidFill>
                  <a:srgbClr val="C00000"/>
                </a:solidFill>
                <a:latin typeface="Times New Roman" pitchFamily="18" charset="0"/>
                <a:ea typeface="+mn-ea"/>
                <a:cs typeface="Times New Roman" pitchFamily="18" charset="0"/>
              </a:rPr>
              <a:t>分布、</a:t>
            </a:r>
            <a:r>
              <a:rPr lang="en-US" altLang="zh-CN" sz="2800" kern="0" dirty="0" err="1">
                <a:solidFill>
                  <a:srgbClr val="C00000"/>
                </a:solidFill>
                <a:latin typeface="Times New Roman" pitchFamily="18" charset="0"/>
                <a:ea typeface="+mn-ea"/>
                <a:cs typeface="Times New Roman" pitchFamily="18" charset="0"/>
              </a:rPr>
              <a:t>Gumbel</a:t>
            </a:r>
            <a:r>
              <a:rPr lang="zh-CN" altLang="en-US" sz="2800" kern="0" dirty="0">
                <a:solidFill>
                  <a:srgbClr val="C00000"/>
                </a:solidFill>
                <a:latin typeface="Times New Roman" pitchFamily="18" charset="0"/>
                <a:ea typeface="+mn-ea"/>
                <a:cs typeface="Times New Roman" pitchFamily="18" charset="0"/>
              </a:rPr>
              <a:t>分布、</a:t>
            </a:r>
            <a:r>
              <a:rPr lang="en-US" altLang="zh-CN" sz="2800" kern="0" dirty="0">
                <a:solidFill>
                  <a:srgbClr val="C00000"/>
                </a:solidFill>
                <a:latin typeface="Times New Roman" pitchFamily="18" charset="0"/>
                <a:ea typeface="+mn-ea"/>
                <a:cs typeface="Times New Roman" pitchFamily="18" charset="0"/>
              </a:rPr>
              <a:t>Pareto</a:t>
            </a:r>
            <a:r>
              <a:rPr lang="zh-CN" altLang="en-US" sz="2800" kern="0" dirty="0">
                <a:solidFill>
                  <a:srgbClr val="C00000"/>
                </a:solidFill>
                <a:latin typeface="Times New Roman" pitchFamily="18" charset="0"/>
                <a:ea typeface="+mn-ea"/>
                <a:cs typeface="Times New Roman" pitchFamily="18" charset="0"/>
              </a:rPr>
              <a:t>分布来拟合信用损失分布。</a:t>
            </a:r>
            <a:endParaRPr lang="en-US" altLang="zh-CN" sz="2800" kern="0" dirty="0">
              <a:solidFill>
                <a:srgbClr val="C00000"/>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9728957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灯片编号占位符 5"/>
          <p:cNvSpPr>
            <a:spLocks noGrp="1"/>
          </p:cNvSpPr>
          <p:nvPr>
            <p:ph type="sldNum" sz="quarter" idx="12"/>
          </p:nvPr>
        </p:nvSpPr>
        <p:spPr>
          <a:noFill/>
        </p:spPr>
        <p:txBody>
          <a:bodyPr/>
          <a:lstStyle/>
          <a:p>
            <a:fld id="{C8E3F9AC-EFAA-4BAC-ACAB-E6A6E232C654}" type="slidenum">
              <a:rPr lang="en-US" altLang="zh-CN" smtClean="0"/>
              <a:pPr/>
              <a:t>21</a:t>
            </a:fld>
            <a:endParaRPr lang="en-US" altLang="zh-CN" smtClean="0"/>
          </a:p>
        </p:txBody>
      </p:sp>
      <p:sp>
        <p:nvSpPr>
          <p:cNvPr id="7172" name="Rectangle 2"/>
          <p:cNvSpPr>
            <a:spLocks noGrp="1" noChangeArrowheads="1"/>
          </p:cNvSpPr>
          <p:nvPr>
            <p:ph type="title"/>
          </p:nvPr>
        </p:nvSpPr>
        <p:spPr>
          <a:xfrm>
            <a:off x="3363132" y="0"/>
            <a:ext cx="7980336" cy="1325563"/>
          </a:xfrm>
        </p:spPr>
        <p:txBody>
          <a:bodyPr/>
          <a:lstStyle/>
          <a:p>
            <a:pPr eaLnBrk="1" hangingPunct="1"/>
            <a:r>
              <a:rPr lang="zh-CN" altLang="en-US" b="1" dirty="0" smtClean="0">
                <a:latin typeface="Times New Roman" pitchFamily="18" charset="0"/>
                <a:cs typeface="Times New Roman" pitchFamily="18" charset="0"/>
              </a:rPr>
              <a:t>三、信用损失</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五</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信用在险价值</a:t>
            </a:r>
            <a:r>
              <a:rPr lang="en-US" altLang="zh-CN" sz="2800" kern="0" dirty="0" err="1">
                <a:solidFill>
                  <a:schemeClr val="accent2"/>
                </a:solidFill>
                <a:latin typeface="Times New Roman" pitchFamily="18" charset="0"/>
                <a:ea typeface="+mn-ea"/>
                <a:cs typeface="Times New Roman" pitchFamily="18" charset="0"/>
              </a:rPr>
              <a:t>CVaR</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rgbClr val="C00000"/>
                </a:solidFill>
                <a:latin typeface="Times New Roman" pitchFamily="18" charset="0"/>
                <a:ea typeface="+mn-ea"/>
                <a:cs typeface="Times New Roman" pitchFamily="18" charset="0"/>
              </a:rPr>
              <a:t>信用在险价值又称</a:t>
            </a:r>
            <a:r>
              <a:rPr lang="zh-CN" altLang="en-US" sz="2800" b="1" kern="0" dirty="0">
                <a:latin typeface="Times New Roman" pitchFamily="18" charset="0"/>
                <a:ea typeface="+mn-ea"/>
                <a:cs typeface="Times New Roman" pitchFamily="18" charset="0"/>
              </a:rPr>
              <a:t>信用</a:t>
            </a:r>
            <a:r>
              <a:rPr lang="en-US" altLang="zh-CN" sz="2800" b="1" kern="0" dirty="0" err="1">
                <a:latin typeface="Times New Roman" pitchFamily="18" charset="0"/>
                <a:ea typeface="+mn-ea"/>
                <a:cs typeface="Times New Roman" pitchFamily="18" charset="0"/>
              </a:rPr>
              <a:t>VaR</a:t>
            </a:r>
            <a:r>
              <a:rPr lang="en-US" altLang="zh-CN" sz="2800" b="1" kern="0" dirty="0">
                <a:solidFill>
                  <a:srgbClr val="C00000"/>
                </a:solidFill>
                <a:latin typeface="Times New Roman" pitchFamily="18" charset="0"/>
                <a:ea typeface="+mn-ea"/>
                <a:cs typeface="Times New Roman" pitchFamily="18" charset="0"/>
              </a:rPr>
              <a:t>(</a:t>
            </a:r>
            <a:r>
              <a:rPr lang="en-US" altLang="zh-CN" sz="2800" kern="0" dirty="0" err="1">
                <a:solidFill>
                  <a:srgbClr val="C00000"/>
                </a:solidFill>
                <a:latin typeface="Times New Roman" pitchFamily="18" charset="0"/>
                <a:ea typeface="+mn-ea"/>
                <a:cs typeface="Times New Roman" pitchFamily="18" charset="0"/>
              </a:rPr>
              <a:t>CVaR</a:t>
            </a:r>
            <a:r>
              <a:rPr lang="en-US" altLang="zh-CN" sz="2800" b="1" kern="0" dirty="0">
                <a:solidFill>
                  <a:srgbClr val="C00000"/>
                </a:solidFill>
                <a:latin typeface="Times New Roman" pitchFamily="18" charset="0"/>
                <a:ea typeface="+mn-ea"/>
                <a:cs typeface="Times New Roman" pitchFamily="18" charset="0"/>
              </a:rPr>
              <a:t>)</a:t>
            </a:r>
            <a:r>
              <a:rPr lang="zh-CN" altLang="en-US" sz="2800" kern="0" dirty="0">
                <a:solidFill>
                  <a:srgbClr val="C00000"/>
                </a:solidFill>
                <a:latin typeface="Times New Roman" pitchFamily="18" charset="0"/>
                <a:ea typeface="+mn-ea"/>
                <a:cs typeface="Times New Roman" pitchFamily="18" charset="0"/>
              </a:rPr>
              <a:t>，指在一定置信度</a:t>
            </a:r>
            <a:r>
              <a:rPr lang="en-US" altLang="zh-CN" sz="2800" kern="0" dirty="0">
                <a:solidFill>
                  <a:srgbClr val="C00000"/>
                </a:solidFill>
                <a:latin typeface="Times New Roman" pitchFamily="18" charset="0"/>
                <a:ea typeface="+mn-ea"/>
                <a:cs typeface="Times New Roman" pitchFamily="18" charset="0"/>
              </a:rPr>
              <a:t>c</a:t>
            </a:r>
            <a:r>
              <a:rPr lang="zh-CN" altLang="en-US" sz="2800" kern="0" dirty="0">
                <a:solidFill>
                  <a:srgbClr val="C00000"/>
                </a:solidFill>
                <a:latin typeface="Times New Roman" pitchFamily="18" charset="0"/>
                <a:ea typeface="+mn-ea"/>
                <a:cs typeface="Times New Roman" pitchFamily="18" charset="0"/>
              </a:rPr>
              <a:t>下某信用资产或信用资产组合在未来一段时间内的最大信用损失。公式表示为：</a:t>
            </a:r>
            <a:endParaRPr lang="en-US" altLang="zh-CN" sz="2800" kern="0" dirty="0">
              <a:solidFill>
                <a:srgbClr val="C00000"/>
              </a:solidFill>
              <a:latin typeface="Times New Roman" pitchFamily="18" charset="0"/>
              <a:ea typeface="+mn-ea"/>
              <a:cs typeface="Times New Roman" pitchFamily="18" charset="0"/>
            </a:endParaRPr>
          </a:p>
        </p:txBody>
      </p:sp>
      <p:graphicFrame>
        <p:nvGraphicFramePr>
          <p:cNvPr id="7170" name="Object 1"/>
          <p:cNvGraphicFramePr>
            <a:graphicFrameLocks noChangeAspect="1"/>
          </p:cNvGraphicFramePr>
          <p:nvPr/>
        </p:nvGraphicFramePr>
        <p:xfrm>
          <a:off x="3619501" y="3714751"/>
          <a:ext cx="4762500" cy="506413"/>
        </p:xfrm>
        <a:graphic>
          <a:graphicData uri="http://schemas.openxmlformats.org/presentationml/2006/ole">
            <mc:AlternateContent xmlns:mc="http://schemas.openxmlformats.org/markup-compatibility/2006">
              <mc:Choice xmlns:v="urn:schemas-microsoft-com:vml" Requires="v">
                <p:oleObj spid="_x0000_s129031" name="Equation" r:id="rId3" imgW="1409400" imgH="203040" progId="Equation.DSMT4">
                  <p:embed/>
                </p:oleObj>
              </mc:Choice>
              <mc:Fallback>
                <p:oleObj name="Equation" r:id="rId3" imgW="1409400" imgH="203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9501" y="3714751"/>
                        <a:ext cx="4762500" cy="506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81536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灯片编号占位符 5"/>
          <p:cNvSpPr>
            <a:spLocks noGrp="1"/>
          </p:cNvSpPr>
          <p:nvPr>
            <p:ph type="sldNum" sz="quarter" idx="12"/>
          </p:nvPr>
        </p:nvSpPr>
        <p:spPr>
          <a:noFill/>
        </p:spPr>
        <p:txBody>
          <a:bodyPr/>
          <a:lstStyle/>
          <a:p>
            <a:fld id="{07B34A6B-A7BA-48D5-87E6-99F79A99C536}" type="slidenum">
              <a:rPr lang="en-US" altLang="zh-CN" smtClean="0"/>
              <a:pPr/>
              <a:t>22</a:t>
            </a:fld>
            <a:endParaRPr lang="en-US" altLang="zh-CN" smtClean="0"/>
          </a:p>
        </p:txBody>
      </p:sp>
      <p:sp>
        <p:nvSpPr>
          <p:cNvPr id="66563" name="Rectangle 2"/>
          <p:cNvSpPr>
            <a:spLocks noGrp="1" noChangeArrowheads="1"/>
          </p:cNvSpPr>
          <p:nvPr>
            <p:ph type="title"/>
          </p:nvPr>
        </p:nvSpPr>
        <p:spPr>
          <a:xfrm>
            <a:off x="3363132" y="-58496"/>
            <a:ext cx="7995834" cy="1325563"/>
          </a:xfrm>
        </p:spPr>
        <p:txBody>
          <a:bodyPr/>
          <a:lstStyle/>
          <a:p>
            <a:pPr eaLnBrk="1" hangingPunct="1"/>
            <a:r>
              <a:rPr lang="zh-CN" altLang="en-US" b="1" dirty="0" smtClean="0">
                <a:latin typeface="Times New Roman" pitchFamily="18" charset="0"/>
                <a:cs typeface="Times New Roman" pitchFamily="18" charset="0"/>
              </a:rPr>
              <a:t>四、信用价差</a:t>
            </a: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514350" indent="-514350">
              <a:spcBef>
                <a:spcPct val="30000"/>
              </a:spcBef>
              <a:buClr>
                <a:schemeClr val="accent2"/>
              </a:buClr>
              <a:defRPr/>
            </a:pPr>
            <a:r>
              <a:rPr lang="en-US" altLang="zh-CN" sz="2800" kern="0" dirty="0">
                <a:solidFill>
                  <a:srgbClr val="FF0000"/>
                </a:solidFill>
                <a:latin typeface="Times New Roman" pitchFamily="18" charset="0"/>
                <a:ea typeface="+mn-ea"/>
                <a:cs typeface="Times New Roman" pitchFamily="18" charset="0"/>
              </a:rPr>
              <a:t>1.   </a:t>
            </a:r>
            <a:r>
              <a:rPr lang="zh-CN" altLang="en-US" sz="2800" b="1" kern="0" dirty="0">
                <a:latin typeface="Times New Roman" pitchFamily="18" charset="0"/>
                <a:ea typeface="+mn-ea"/>
                <a:cs typeface="Times New Roman" pitchFamily="18" charset="0"/>
              </a:rPr>
              <a:t>信用价差</a:t>
            </a:r>
            <a:r>
              <a:rPr lang="zh-CN" altLang="en-US" sz="2800" kern="0" dirty="0">
                <a:solidFill>
                  <a:schemeClr val="accent2"/>
                </a:solidFill>
                <a:latin typeface="Times New Roman" pitchFamily="18" charset="0"/>
                <a:ea typeface="+mn-ea"/>
                <a:cs typeface="Times New Roman" pitchFamily="18" charset="0"/>
              </a:rPr>
              <a:t>是指为了补偿违约风险，债权人债务人在到期日提供高于无风险利率的额外收益。</a:t>
            </a:r>
            <a:endParaRPr lang="en-US" altLang="zh-CN" sz="2800" kern="0" dirty="0">
              <a:solidFill>
                <a:schemeClr val="accent2"/>
              </a:solidFill>
              <a:latin typeface="Times New Roman" pitchFamily="18" charset="0"/>
              <a:ea typeface="+mn-ea"/>
              <a:cs typeface="Times New Roman" pitchFamily="18" charset="0"/>
            </a:endParaRPr>
          </a:p>
          <a:p>
            <a:pPr marL="469900" indent="-469900">
              <a:spcBef>
                <a:spcPct val="30000"/>
              </a:spcBef>
              <a:buClr>
                <a:schemeClr val="accent2"/>
              </a:buClr>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147815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灯片编号占位符 5"/>
          <p:cNvSpPr>
            <a:spLocks noGrp="1"/>
          </p:cNvSpPr>
          <p:nvPr>
            <p:ph type="sldNum" sz="quarter" idx="12"/>
          </p:nvPr>
        </p:nvSpPr>
        <p:spPr>
          <a:noFill/>
        </p:spPr>
        <p:txBody>
          <a:bodyPr/>
          <a:lstStyle/>
          <a:p>
            <a:fld id="{ADEBBA40-F055-4235-AB37-98647439B831}" type="slidenum">
              <a:rPr lang="en-US" altLang="zh-CN" smtClean="0"/>
              <a:pPr/>
              <a:t>23</a:t>
            </a:fld>
            <a:endParaRPr lang="en-US" altLang="zh-CN" smtClean="0"/>
          </a:p>
        </p:txBody>
      </p:sp>
      <p:sp>
        <p:nvSpPr>
          <p:cNvPr id="8198" name="Rectangle 2"/>
          <p:cNvSpPr>
            <a:spLocks noGrp="1" noChangeArrowheads="1"/>
          </p:cNvSpPr>
          <p:nvPr>
            <p:ph type="title"/>
          </p:nvPr>
        </p:nvSpPr>
        <p:spPr>
          <a:xfrm>
            <a:off x="3301138" y="0"/>
            <a:ext cx="7959671" cy="1325563"/>
          </a:xfrm>
        </p:spPr>
        <p:txBody>
          <a:bodyPr/>
          <a:lstStyle/>
          <a:p>
            <a:pPr eaLnBrk="1" hangingPunct="1"/>
            <a:r>
              <a:rPr lang="zh-CN" altLang="en-US" b="1" dirty="0" smtClean="0">
                <a:latin typeface="Times New Roman" pitchFamily="18" charset="0"/>
                <a:cs typeface="Times New Roman" pitchFamily="18" charset="0"/>
              </a:rPr>
              <a:t>四、信用价差</a:t>
            </a:r>
          </a:p>
        </p:txBody>
      </p:sp>
      <p:sp>
        <p:nvSpPr>
          <p:cNvPr id="7" name="Rectangle 3"/>
          <p:cNvSpPr txBox="1">
            <a:spLocks noChangeArrowheads="1"/>
          </p:cNvSpPr>
          <p:nvPr/>
        </p:nvSpPr>
        <p:spPr bwMode="auto">
          <a:xfrm>
            <a:off x="761963" y="1357298"/>
            <a:ext cx="11144328" cy="45720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600" kern="0" dirty="0">
                <a:solidFill>
                  <a:schemeClr val="accent2"/>
                </a:solidFill>
                <a:latin typeface="+mn-ea"/>
                <a:ea typeface="+mn-ea"/>
                <a:cs typeface="Times New Roman" pitchFamily="18" charset="0"/>
              </a:rPr>
              <a:t>(</a:t>
            </a:r>
            <a:r>
              <a:rPr lang="zh-CN" altLang="en-US" sz="2600" kern="0" dirty="0">
                <a:solidFill>
                  <a:schemeClr val="accent2"/>
                </a:solidFill>
                <a:latin typeface="+mn-ea"/>
                <a:ea typeface="+mn-ea"/>
                <a:cs typeface="Times New Roman" pitchFamily="18" charset="0"/>
              </a:rPr>
              <a:t>一</a:t>
            </a:r>
            <a:r>
              <a:rPr lang="en-US" altLang="zh-CN" sz="2600" kern="0" dirty="0">
                <a:solidFill>
                  <a:schemeClr val="accent2"/>
                </a:solidFill>
                <a:latin typeface="+mn-ea"/>
                <a:ea typeface="+mn-ea"/>
                <a:cs typeface="Times New Roman" pitchFamily="18" charset="0"/>
              </a:rPr>
              <a:t>) </a:t>
            </a:r>
            <a:r>
              <a:rPr lang="zh-CN" altLang="en-US" sz="2600" kern="0" dirty="0">
                <a:solidFill>
                  <a:schemeClr val="accent2"/>
                </a:solidFill>
                <a:latin typeface="+mn-ea"/>
                <a:ea typeface="+mn-ea"/>
                <a:cs typeface="Times New Roman" pitchFamily="18" charset="0"/>
              </a:rPr>
              <a:t>基于风险中性定价的信用价差</a:t>
            </a:r>
            <a:endParaRPr lang="en-US" altLang="zh-CN" sz="2600" kern="0" dirty="0">
              <a:solidFill>
                <a:schemeClr val="accent2"/>
              </a:solidFill>
              <a:latin typeface="+mn-ea"/>
              <a:ea typeface="+mn-ea"/>
              <a:cs typeface="Times New Roman" pitchFamily="18" charset="0"/>
            </a:endParaRPr>
          </a:p>
          <a:p>
            <a:pPr marL="809625" indent="-696913">
              <a:spcBef>
                <a:spcPts val="800"/>
              </a:spcBef>
              <a:buFont typeface="Wingdings" pitchFamily="2" charset="2"/>
              <a:buNone/>
              <a:defRPr/>
            </a:pPr>
            <a:r>
              <a:rPr lang="zh-CN" altLang="en-US" sz="2600" kern="0" dirty="0">
                <a:solidFill>
                  <a:schemeClr val="accent2"/>
                </a:solidFill>
                <a:latin typeface="+mn-ea"/>
                <a:ea typeface="+mn-ea"/>
                <a:cs typeface="Times New Roman" pitchFamily="18" charset="0"/>
              </a:rPr>
              <a:t>例：一年期面值</a:t>
            </a:r>
            <a:r>
              <a:rPr lang="en-US" altLang="zh-CN" sz="2600" kern="0" dirty="0">
                <a:solidFill>
                  <a:schemeClr val="accent2"/>
                </a:solidFill>
                <a:latin typeface="+mn-ea"/>
                <a:ea typeface="+mn-ea"/>
                <a:cs typeface="Times New Roman" pitchFamily="18" charset="0"/>
              </a:rPr>
              <a:t>$100</a:t>
            </a:r>
            <a:r>
              <a:rPr lang="zh-CN" altLang="en-US" sz="2600" kern="0" dirty="0">
                <a:solidFill>
                  <a:schemeClr val="accent2"/>
                </a:solidFill>
                <a:latin typeface="+mn-ea"/>
                <a:ea typeface="+mn-ea"/>
                <a:cs typeface="Times New Roman" pitchFamily="18" charset="0"/>
              </a:rPr>
              <a:t>的零息债券，一年后的报酬率为</a:t>
            </a:r>
            <a:r>
              <a:rPr lang="en-US" altLang="zh-CN" sz="2600" i="1" kern="0" dirty="0">
                <a:solidFill>
                  <a:schemeClr val="accent2"/>
                </a:solidFill>
                <a:latin typeface="+mn-ea"/>
                <a:ea typeface="+mn-ea"/>
                <a:cs typeface="Times New Roman" pitchFamily="18" charset="0"/>
              </a:rPr>
              <a:t>y</a:t>
            </a:r>
            <a:r>
              <a:rPr lang="en-US" altLang="zh-CN" sz="2600" i="1" kern="0" baseline="30000" dirty="0">
                <a:solidFill>
                  <a:schemeClr val="accent2"/>
                </a:solidFill>
                <a:latin typeface="+mn-ea"/>
                <a:ea typeface="+mn-ea"/>
                <a:cs typeface="Times New Roman" pitchFamily="18" charset="0"/>
              </a:rPr>
              <a:t>*</a:t>
            </a:r>
            <a:r>
              <a:rPr lang="en-US" altLang="zh-CN" sz="2600" kern="0" dirty="0">
                <a:solidFill>
                  <a:schemeClr val="accent2"/>
                </a:solidFill>
                <a:latin typeface="+mn-ea"/>
                <a:ea typeface="+mn-ea"/>
                <a:cs typeface="Times New Roman" pitchFamily="18" charset="0"/>
              </a:rPr>
              <a:t> ,</a:t>
            </a:r>
            <a:r>
              <a:rPr lang="zh-CN" altLang="en-US" sz="2600" kern="0" dirty="0">
                <a:solidFill>
                  <a:schemeClr val="accent2"/>
                </a:solidFill>
                <a:latin typeface="+mn-ea"/>
                <a:ea typeface="+mn-ea"/>
                <a:cs typeface="Times New Roman" pitchFamily="18" charset="0"/>
              </a:rPr>
              <a:t>无风险报酬率为</a:t>
            </a:r>
            <a:r>
              <a:rPr lang="en-US" altLang="zh-CN" sz="2600" i="1" kern="0" dirty="0">
                <a:solidFill>
                  <a:schemeClr val="accent2"/>
                </a:solidFill>
                <a:latin typeface="+mn-ea"/>
                <a:ea typeface="+mn-ea"/>
                <a:cs typeface="Times New Roman" pitchFamily="18" charset="0"/>
              </a:rPr>
              <a:t>r</a:t>
            </a:r>
            <a:r>
              <a:rPr lang="zh-CN" altLang="en-US" sz="2600" i="1" kern="0" dirty="0">
                <a:solidFill>
                  <a:schemeClr val="accent2"/>
                </a:solidFill>
                <a:latin typeface="+mn-ea"/>
                <a:ea typeface="+mn-ea"/>
                <a:cs typeface="Times New Roman" pitchFamily="18" charset="0"/>
              </a:rPr>
              <a:t>。</a:t>
            </a:r>
            <a:r>
              <a:rPr lang="zh-CN" altLang="en-US" sz="2600" kern="0" dirty="0">
                <a:solidFill>
                  <a:schemeClr val="accent2"/>
                </a:solidFill>
                <a:latin typeface="+mn-ea"/>
                <a:ea typeface="+mn-ea"/>
                <a:cs typeface="Times New Roman" pitchFamily="18" charset="0"/>
              </a:rPr>
              <a:t>如果债券违约，得到支付 为</a:t>
            </a:r>
            <a:r>
              <a:rPr lang="en-US" altLang="zh-CN" sz="2600" kern="0" dirty="0">
                <a:solidFill>
                  <a:schemeClr val="accent2"/>
                </a:solidFill>
                <a:latin typeface="+mn-ea"/>
                <a:ea typeface="+mn-ea"/>
                <a:cs typeface="Times New Roman" pitchFamily="18" charset="0"/>
              </a:rPr>
              <a:t>100(1-LGD)</a:t>
            </a:r>
            <a:r>
              <a:rPr lang="zh-CN" altLang="en-US" sz="2600" kern="0" dirty="0">
                <a:solidFill>
                  <a:schemeClr val="accent2"/>
                </a:solidFill>
                <a:latin typeface="+mn-ea"/>
                <a:ea typeface="+mn-ea"/>
                <a:cs typeface="Times New Roman" pitchFamily="18" charset="0"/>
              </a:rPr>
              <a:t>美元；如果债券未违约，得到</a:t>
            </a:r>
            <a:r>
              <a:rPr lang="en-US" altLang="zh-CN" sz="2600" kern="0" dirty="0">
                <a:solidFill>
                  <a:schemeClr val="accent2"/>
                </a:solidFill>
                <a:latin typeface="+mn-ea"/>
                <a:ea typeface="+mn-ea"/>
                <a:cs typeface="Times New Roman" pitchFamily="18" charset="0"/>
              </a:rPr>
              <a:t>100 </a:t>
            </a:r>
            <a:r>
              <a:rPr lang="zh-CN" altLang="en-US" sz="2600" kern="0" dirty="0">
                <a:solidFill>
                  <a:schemeClr val="accent2"/>
                </a:solidFill>
                <a:latin typeface="+mn-ea"/>
                <a:ea typeface="+mn-ea"/>
                <a:cs typeface="Times New Roman" pitchFamily="18" charset="0"/>
              </a:rPr>
              <a:t>美元。</a:t>
            </a:r>
            <a:endParaRPr lang="en-US" altLang="zh-CN" sz="2600" kern="0" dirty="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r>
              <a:rPr lang="zh-CN" altLang="en-US" sz="2600" kern="0" dirty="0">
                <a:solidFill>
                  <a:schemeClr val="accent2"/>
                </a:solidFill>
                <a:latin typeface="+mn-ea"/>
                <a:ea typeface="+mn-ea"/>
                <a:cs typeface="Times New Roman" pitchFamily="18" charset="0"/>
              </a:rPr>
              <a:t> 按照风险中性定价方法，债券现值为：</a:t>
            </a:r>
            <a:endParaRPr lang="en-US" altLang="zh-CN" sz="2600" kern="0" dirty="0">
              <a:solidFill>
                <a:schemeClr val="accent2"/>
              </a:solidFill>
              <a:latin typeface="+mn-ea"/>
              <a:ea typeface="+mn-ea"/>
              <a:cs typeface="Times New Roman" pitchFamily="18" charset="0"/>
            </a:endParaRPr>
          </a:p>
          <a:p>
            <a:pPr marL="1079500" indent="-539750">
              <a:spcBef>
                <a:spcPts val="800"/>
              </a:spcBef>
              <a:buFont typeface="Wingdings" pitchFamily="2" charset="2"/>
              <a:buNone/>
              <a:defRPr/>
            </a:pPr>
            <a:endParaRPr lang="en-US" altLang="zh-CN" sz="2600" kern="0" dirty="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endParaRPr lang="en-US" altLang="zh-CN" sz="2600" kern="0" dirty="0" smtClean="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r>
              <a:rPr lang="en-US" altLang="zh-CN" sz="2600" kern="0" dirty="0" smtClean="0">
                <a:solidFill>
                  <a:schemeClr val="accent2"/>
                </a:solidFill>
                <a:latin typeface="+mn-ea"/>
                <a:ea typeface="+mn-ea"/>
                <a:cs typeface="Times New Roman" pitchFamily="18" charset="0"/>
              </a:rPr>
              <a:t> </a:t>
            </a:r>
            <a:r>
              <a:rPr lang="zh-CN" altLang="en-US" sz="2600" kern="0" dirty="0">
                <a:solidFill>
                  <a:schemeClr val="accent2"/>
                </a:solidFill>
                <a:latin typeface="+mn-ea"/>
                <a:ea typeface="+mn-ea"/>
                <a:cs typeface="Times New Roman" pitchFamily="18" charset="0"/>
              </a:rPr>
              <a:t>那么：</a:t>
            </a:r>
            <a:endParaRPr lang="en-US" altLang="zh-CN" sz="2600" kern="0" dirty="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r>
              <a:rPr lang="en-US" altLang="zh-CN" sz="2600" kern="0" dirty="0">
                <a:solidFill>
                  <a:schemeClr val="accent2"/>
                </a:solidFill>
                <a:latin typeface="+mn-ea"/>
                <a:ea typeface="+mn-ea"/>
                <a:cs typeface="Times New Roman" pitchFamily="18" charset="0"/>
              </a:rPr>
              <a:t> </a:t>
            </a:r>
            <a:endParaRPr lang="en-US" altLang="zh-CN" sz="2600" kern="0" dirty="0" smtClean="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r>
              <a:rPr lang="zh-CN" altLang="en-US" sz="2600" kern="0" dirty="0" smtClean="0">
                <a:solidFill>
                  <a:schemeClr val="accent2"/>
                </a:solidFill>
                <a:latin typeface="+mn-ea"/>
                <a:ea typeface="+mn-ea"/>
                <a:cs typeface="Times New Roman" pitchFamily="18" charset="0"/>
              </a:rPr>
              <a:t>信用</a:t>
            </a:r>
            <a:r>
              <a:rPr lang="zh-CN" altLang="en-US" sz="2600" kern="0" dirty="0">
                <a:solidFill>
                  <a:schemeClr val="accent2"/>
                </a:solidFill>
                <a:latin typeface="+mn-ea"/>
                <a:ea typeface="+mn-ea"/>
                <a:cs typeface="Times New Roman" pitchFamily="18" charset="0"/>
              </a:rPr>
              <a:t>价差为：</a:t>
            </a:r>
            <a:endParaRPr lang="en-US" altLang="zh-CN" sz="2600" kern="0" dirty="0">
              <a:solidFill>
                <a:schemeClr val="accent2"/>
              </a:solidFill>
              <a:latin typeface="+mn-ea"/>
              <a:ea typeface="+mn-ea"/>
              <a:cs typeface="Times New Roman" pitchFamily="18" charset="0"/>
            </a:endParaRPr>
          </a:p>
          <a:p>
            <a:pPr marL="809625" indent="-696913">
              <a:spcBef>
                <a:spcPts val="800"/>
              </a:spcBef>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469900" indent="-469900">
              <a:spcBef>
                <a:spcPct val="30000"/>
              </a:spcBef>
              <a:buClr>
                <a:schemeClr val="accent2"/>
              </a:buClr>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8194" name="Object 8"/>
          <p:cNvGraphicFramePr>
            <a:graphicFrameLocks noChangeAspect="1"/>
          </p:cNvGraphicFramePr>
          <p:nvPr>
            <p:extLst>
              <p:ext uri="{D42A27DB-BD31-4B8C-83A1-F6EECF244321}">
                <p14:modId xmlns:p14="http://schemas.microsoft.com/office/powerpoint/2010/main" val="1226914278"/>
              </p:ext>
            </p:extLst>
          </p:nvPr>
        </p:nvGraphicFramePr>
        <p:xfrm>
          <a:off x="2381225" y="3643314"/>
          <a:ext cx="9167284" cy="757238"/>
        </p:xfrm>
        <a:graphic>
          <a:graphicData uri="http://schemas.openxmlformats.org/presentationml/2006/ole">
            <mc:AlternateContent xmlns:mc="http://schemas.openxmlformats.org/markup-compatibility/2006">
              <mc:Choice xmlns:v="urn:schemas-microsoft-com:vml" Requires="v">
                <p:oleObj spid="_x0000_s130065" name="Equation" r:id="rId3" imgW="3886200" imgH="431640" progId="Equation.DSMT4">
                  <p:embed/>
                </p:oleObj>
              </mc:Choice>
              <mc:Fallback>
                <p:oleObj name="Equation" r:id="rId3" imgW="388620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25" y="3643314"/>
                        <a:ext cx="9167284" cy="757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5" name="Object 10"/>
          <p:cNvGraphicFramePr>
            <a:graphicFrameLocks noChangeAspect="1"/>
          </p:cNvGraphicFramePr>
          <p:nvPr>
            <p:extLst>
              <p:ext uri="{D42A27DB-BD31-4B8C-83A1-F6EECF244321}">
                <p14:modId xmlns:p14="http://schemas.microsoft.com/office/powerpoint/2010/main" val="3304771974"/>
              </p:ext>
            </p:extLst>
          </p:nvPr>
        </p:nvGraphicFramePr>
        <p:xfrm>
          <a:off x="3768725" y="4500563"/>
          <a:ext cx="7442200" cy="954087"/>
        </p:xfrm>
        <a:graphic>
          <a:graphicData uri="http://schemas.openxmlformats.org/presentationml/2006/ole">
            <mc:AlternateContent xmlns:mc="http://schemas.openxmlformats.org/markup-compatibility/2006">
              <mc:Choice xmlns:v="urn:schemas-microsoft-com:vml" Requires="v">
                <p:oleObj spid="_x0000_s130066" name="Equation" r:id="rId5" imgW="2450880" imgH="419040" progId="Equation.DSMT4">
                  <p:embed/>
                </p:oleObj>
              </mc:Choice>
              <mc:Fallback>
                <p:oleObj name="Equation" r:id="rId5" imgW="2450880" imgH="419040" progId="Equation.DSMT4">
                  <p:embed/>
                  <p:pic>
                    <p:nvPicPr>
                      <p:cNvPr id="0" name=""/>
                      <p:cNvPicPr>
                        <a:picLocks noChangeAspect="1" noChangeArrowheads="1"/>
                      </p:cNvPicPr>
                      <p:nvPr/>
                    </p:nvPicPr>
                    <p:blipFill>
                      <a:blip r:embed="rId6"/>
                      <a:srcRect/>
                      <a:stretch>
                        <a:fillRect/>
                      </a:stretch>
                    </p:blipFill>
                    <p:spPr bwMode="auto">
                      <a:xfrm>
                        <a:off x="3768725" y="4500563"/>
                        <a:ext cx="7442200" cy="954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4"/>
          <p:cNvGraphicFramePr>
            <a:graphicFrameLocks noChangeAspect="1"/>
          </p:cNvGraphicFramePr>
          <p:nvPr>
            <p:extLst>
              <p:ext uri="{D42A27DB-BD31-4B8C-83A1-F6EECF244321}">
                <p14:modId xmlns:p14="http://schemas.microsoft.com/office/powerpoint/2010/main" val="2607116737"/>
              </p:ext>
            </p:extLst>
          </p:nvPr>
        </p:nvGraphicFramePr>
        <p:xfrm>
          <a:off x="4733925" y="5429250"/>
          <a:ext cx="5149850" cy="915988"/>
        </p:xfrm>
        <a:graphic>
          <a:graphicData uri="http://schemas.openxmlformats.org/presentationml/2006/ole">
            <mc:AlternateContent xmlns:mc="http://schemas.openxmlformats.org/markup-compatibility/2006">
              <mc:Choice xmlns:v="urn:schemas-microsoft-com:vml" Requires="v">
                <p:oleObj spid="_x0000_s130067" name="Equation" r:id="rId7" imgW="1765080" imgH="419040" progId="Equation.DSMT4">
                  <p:embed/>
                </p:oleObj>
              </mc:Choice>
              <mc:Fallback>
                <p:oleObj name="Equation" r:id="rId7" imgW="1765080" imgH="419040" progId="Equation.DSMT4">
                  <p:embed/>
                  <p:pic>
                    <p:nvPicPr>
                      <p:cNvPr id="0" name=""/>
                      <p:cNvPicPr>
                        <a:picLocks noChangeAspect="1" noChangeArrowheads="1"/>
                      </p:cNvPicPr>
                      <p:nvPr/>
                    </p:nvPicPr>
                    <p:blipFill>
                      <a:blip r:embed="rId8"/>
                      <a:srcRect/>
                      <a:stretch>
                        <a:fillRect/>
                      </a:stretch>
                    </p:blipFill>
                    <p:spPr bwMode="auto">
                      <a:xfrm>
                        <a:off x="4733925" y="5429250"/>
                        <a:ext cx="5149850" cy="915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175597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灯片编号占位符 5"/>
          <p:cNvSpPr>
            <a:spLocks noGrp="1"/>
          </p:cNvSpPr>
          <p:nvPr>
            <p:ph type="sldNum" sz="quarter" idx="12"/>
          </p:nvPr>
        </p:nvSpPr>
        <p:spPr>
          <a:noFill/>
        </p:spPr>
        <p:txBody>
          <a:bodyPr/>
          <a:lstStyle/>
          <a:p>
            <a:fld id="{5B6CE5F7-F06A-4749-8E22-2F975A89D116}" type="slidenum">
              <a:rPr lang="en-US" altLang="zh-CN" smtClean="0"/>
              <a:pPr/>
              <a:t>24</a:t>
            </a:fld>
            <a:endParaRPr lang="en-US" altLang="zh-CN" smtClean="0"/>
          </a:p>
        </p:txBody>
      </p:sp>
      <p:sp>
        <p:nvSpPr>
          <p:cNvPr id="67587" name="Rectangle 2"/>
          <p:cNvSpPr>
            <a:spLocks noGrp="1" noChangeArrowheads="1"/>
          </p:cNvSpPr>
          <p:nvPr>
            <p:ph type="title"/>
          </p:nvPr>
        </p:nvSpPr>
        <p:spPr>
          <a:xfrm>
            <a:off x="3352799" y="0"/>
            <a:ext cx="8031997" cy="1325563"/>
          </a:xfrm>
        </p:spPr>
        <p:txBody>
          <a:bodyPr/>
          <a:lstStyle/>
          <a:p>
            <a:pPr eaLnBrk="1" hangingPunct="1"/>
            <a:r>
              <a:rPr lang="zh-CN" altLang="en-US" b="1" dirty="0" smtClean="0">
                <a:latin typeface="Times New Roman" pitchFamily="18" charset="0"/>
                <a:cs typeface="Times New Roman" pitchFamily="18" charset="0"/>
              </a:rPr>
              <a:t>四、信用价差</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643064"/>
            <a:ext cx="11055349" cy="4714875"/>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二</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基于</a:t>
            </a:r>
            <a:r>
              <a:rPr lang="en-US" altLang="zh-CN" sz="2800" kern="0" dirty="0">
                <a:solidFill>
                  <a:schemeClr val="accent2"/>
                </a:solidFill>
                <a:latin typeface="Times New Roman" pitchFamily="18" charset="0"/>
                <a:ea typeface="+mn-ea"/>
                <a:cs typeface="Times New Roman" pitchFamily="18" charset="0"/>
              </a:rPr>
              <a:t>Merton(1974)</a:t>
            </a:r>
            <a:r>
              <a:rPr lang="zh-CN" altLang="en-US" sz="2800" kern="0" dirty="0">
                <a:solidFill>
                  <a:schemeClr val="accent2"/>
                </a:solidFill>
                <a:latin typeface="Times New Roman" pitchFamily="18" charset="0"/>
                <a:ea typeface="+mn-ea"/>
                <a:cs typeface="Times New Roman" pitchFamily="18" charset="0"/>
              </a:rPr>
              <a:t>公司债务定价模型的信用价差</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chemeClr val="accent2"/>
                </a:solidFill>
                <a:latin typeface="Times New Roman" pitchFamily="18" charset="0"/>
                <a:ea typeface="+mn-ea"/>
                <a:cs typeface="Times New Roman" pitchFamily="18" charset="0"/>
              </a:rPr>
              <a:t>模型思想：</a:t>
            </a:r>
            <a:endParaRPr lang="en-US" altLang="zh-CN" sz="2800" kern="0" dirty="0">
              <a:solidFill>
                <a:schemeClr val="accent2"/>
              </a:solidFill>
              <a:latin typeface="Times New Roman" pitchFamily="18" charset="0"/>
              <a:ea typeface="+mn-ea"/>
              <a:cs typeface="Times New Roman" pitchFamily="18" charset="0"/>
            </a:endParaRPr>
          </a:p>
          <a:p>
            <a:pPr marL="108000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(1) </a:t>
            </a:r>
            <a:r>
              <a:rPr lang="zh-CN" altLang="en-US" sz="2800" kern="0" dirty="0">
                <a:solidFill>
                  <a:schemeClr val="accent2"/>
                </a:solidFill>
                <a:latin typeface="Times New Roman" pitchFamily="18" charset="0"/>
                <a:ea typeface="+mn-ea"/>
                <a:cs typeface="Times New Roman" pitchFamily="18" charset="0"/>
              </a:rPr>
              <a:t>将公司的权益价值看作买入者的看涨期权</a:t>
            </a:r>
            <a:r>
              <a:rPr lang="en-US" altLang="zh-CN" sz="2800" kern="0" dirty="0">
                <a:solidFill>
                  <a:schemeClr val="accent2"/>
                </a:solidFill>
                <a:latin typeface="Times New Roman" pitchFamily="18" charset="0"/>
                <a:ea typeface="+mn-ea"/>
                <a:cs typeface="Times New Roman" pitchFamily="18" charset="0"/>
              </a:rPr>
              <a:t>;</a:t>
            </a:r>
          </a:p>
          <a:p>
            <a:pPr marL="108000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(2) </a:t>
            </a:r>
            <a:r>
              <a:rPr lang="zh-CN" altLang="en-US" sz="2800" kern="0" dirty="0">
                <a:solidFill>
                  <a:schemeClr val="accent2"/>
                </a:solidFill>
                <a:latin typeface="Times New Roman" pitchFamily="18" charset="0"/>
                <a:ea typeface="+mn-ea"/>
                <a:cs typeface="Times New Roman" pitchFamily="18" charset="0"/>
              </a:rPr>
              <a:t>假设公司债权人同时购买一个标的资产为公  司价值 </a:t>
            </a:r>
            <a:r>
              <a:rPr lang="en-US" altLang="zh-CN" sz="2800" kern="0" dirty="0">
                <a:solidFill>
                  <a:schemeClr val="accent2"/>
                </a:solidFill>
                <a:latin typeface="Times New Roman" pitchFamily="18" charset="0"/>
                <a:ea typeface="+mn-ea"/>
                <a:cs typeface="Times New Roman" pitchFamily="18" charset="0"/>
              </a:rPr>
              <a:t>V</a:t>
            </a:r>
            <a:r>
              <a:rPr lang="zh-CN" altLang="en-US" sz="2800" kern="0" dirty="0">
                <a:solidFill>
                  <a:schemeClr val="accent2"/>
                </a:solidFill>
                <a:latin typeface="Times New Roman" pitchFamily="18" charset="0"/>
                <a:ea typeface="+mn-ea"/>
                <a:cs typeface="Times New Roman" pitchFamily="18" charset="0"/>
              </a:rPr>
              <a:t>，执行价格为</a:t>
            </a:r>
            <a:r>
              <a:rPr lang="en-US" altLang="zh-CN" sz="2800" kern="0" dirty="0">
                <a:solidFill>
                  <a:schemeClr val="accent2"/>
                </a:solidFill>
                <a:latin typeface="Times New Roman" pitchFamily="18" charset="0"/>
                <a:ea typeface="+mn-ea"/>
                <a:cs typeface="Times New Roman" pitchFamily="18" charset="0"/>
              </a:rPr>
              <a:t>D</a:t>
            </a:r>
            <a:r>
              <a:rPr lang="zh-CN" altLang="en-US" sz="2800" kern="0" dirty="0">
                <a:solidFill>
                  <a:schemeClr val="accent2"/>
                </a:solidFill>
                <a:latin typeface="Times New Roman" pitchFamily="18" charset="0"/>
                <a:ea typeface="+mn-ea"/>
                <a:cs typeface="Times New Roman" pitchFamily="18" charset="0"/>
              </a:rPr>
              <a:t>，到期日为</a:t>
            </a:r>
            <a:r>
              <a:rPr lang="en-US" altLang="zh-CN" sz="2800" kern="0" dirty="0">
                <a:solidFill>
                  <a:schemeClr val="accent2"/>
                </a:solidFill>
                <a:latin typeface="Times New Roman" pitchFamily="18" charset="0"/>
                <a:ea typeface="+mn-ea"/>
                <a:cs typeface="Times New Roman" pitchFamily="18" charset="0"/>
              </a:rPr>
              <a:t>T </a:t>
            </a:r>
            <a:r>
              <a:rPr lang="zh-CN" altLang="en-US" sz="2800" kern="0" dirty="0">
                <a:solidFill>
                  <a:schemeClr val="accent2"/>
                </a:solidFill>
                <a:latin typeface="Times New Roman" pitchFamily="18" charset="0"/>
                <a:ea typeface="+mn-ea"/>
                <a:cs typeface="Times New Roman" pitchFamily="18" charset="0"/>
              </a:rPr>
              <a:t>的欧式看跌期权在</a:t>
            </a:r>
            <a:r>
              <a:rPr lang="en-US" altLang="zh-CN" sz="2800" kern="0" dirty="0">
                <a:solidFill>
                  <a:schemeClr val="accent2"/>
                </a:solidFill>
                <a:latin typeface="Times New Roman" pitchFamily="18" charset="0"/>
                <a:ea typeface="+mn-ea"/>
                <a:cs typeface="Times New Roman" pitchFamily="18" charset="0"/>
              </a:rPr>
              <a:t>0</a:t>
            </a:r>
            <a:r>
              <a:rPr lang="zh-CN" altLang="en-US" sz="2800" kern="0" dirty="0">
                <a:solidFill>
                  <a:schemeClr val="accent2"/>
                </a:solidFill>
                <a:latin typeface="Times New Roman" pitchFamily="18" charset="0"/>
                <a:ea typeface="+mn-ea"/>
                <a:cs typeface="Times New Roman" pitchFamily="18" charset="0"/>
              </a:rPr>
              <a:t>时刻资产组合为：</a:t>
            </a:r>
            <a:endParaRPr lang="en-US" altLang="zh-CN" sz="2800" kern="0" dirty="0">
              <a:solidFill>
                <a:schemeClr val="accent2"/>
              </a:solidFill>
              <a:latin typeface="Times New Roman" pitchFamily="18" charset="0"/>
              <a:ea typeface="+mn-ea"/>
              <a:cs typeface="Times New Roman" pitchFamily="18" charset="0"/>
            </a:endParaRPr>
          </a:p>
          <a:p>
            <a:pPr marL="1620000" lvl="2" indent="-514350">
              <a:spcBef>
                <a:spcPct val="30000"/>
              </a:spcBef>
              <a:buClr>
                <a:schemeClr val="accent2"/>
              </a:buClr>
              <a:buFont typeface="Wingdings" pitchFamily="2" charset="2"/>
              <a:buChar char="ü"/>
              <a:defRPr/>
            </a:pPr>
            <a:r>
              <a:rPr lang="zh-CN" altLang="en-US" sz="2800" kern="0" dirty="0">
                <a:solidFill>
                  <a:schemeClr val="accent2"/>
                </a:solidFill>
                <a:latin typeface="Times New Roman" pitchFamily="18" charset="0"/>
                <a:ea typeface="+mn-ea"/>
                <a:cs typeface="Times New Roman" pitchFamily="18" charset="0"/>
              </a:rPr>
              <a:t>买入现值为</a:t>
            </a:r>
            <a:r>
              <a:rPr lang="en-US" altLang="zh-CN" sz="2800" kern="0" dirty="0">
                <a:solidFill>
                  <a:schemeClr val="accent2"/>
                </a:solidFill>
                <a:latin typeface="Times New Roman" pitchFamily="18" charset="0"/>
                <a:ea typeface="+mn-ea"/>
                <a:cs typeface="Times New Roman" pitchFamily="18" charset="0"/>
              </a:rPr>
              <a:t>B</a:t>
            </a:r>
            <a:r>
              <a:rPr lang="en-US" altLang="zh-CN" sz="2800" kern="0" baseline="-25000" dirty="0">
                <a:solidFill>
                  <a:schemeClr val="accent2"/>
                </a:solidFill>
                <a:latin typeface="Times New Roman" pitchFamily="18" charset="0"/>
                <a:ea typeface="+mn-ea"/>
                <a:cs typeface="Times New Roman" pitchFamily="18" charset="0"/>
              </a:rPr>
              <a:t>0</a:t>
            </a:r>
            <a:r>
              <a:rPr lang="zh-CN" altLang="en-US" sz="2800" kern="0" dirty="0">
                <a:solidFill>
                  <a:schemeClr val="accent2"/>
                </a:solidFill>
                <a:latin typeface="Times New Roman" pitchFamily="18" charset="0"/>
                <a:ea typeface="+mn-ea"/>
                <a:cs typeface="Times New Roman" pitchFamily="18" charset="0"/>
              </a:rPr>
              <a:t>，到期日为</a:t>
            </a:r>
            <a:r>
              <a:rPr lang="en-US" altLang="zh-CN" sz="2800" kern="0" dirty="0">
                <a:solidFill>
                  <a:schemeClr val="accent2"/>
                </a:solidFill>
                <a:latin typeface="Times New Roman" pitchFamily="18" charset="0"/>
                <a:ea typeface="+mn-ea"/>
                <a:cs typeface="Times New Roman" pitchFamily="18" charset="0"/>
              </a:rPr>
              <a:t>T</a:t>
            </a:r>
            <a:r>
              <a:rPr lang="zh-CN" altLang="en-US" sz="2800" kern="0" dirty="0">
                <a:solidFill>
                  <a:schemeClr val="accent2"/>
                </a:solidFill>
                <a:latin typeface="Times New Roman" pitchFamily="18" charset="0"/>
                <a:ea typeface="+mn-ea"/>
                <a:cs typeface="Times New Roman" pitchFamily="18" charset="0"/>
              </a:rPr>
              <a:t>、面值为</a:t>
            </a:r>
            <a:r>
              <a:rPr lang="en-US" altLang="zh-CN" sz="2800" kern="0" dirty="0">
                <a:solidFill>
                  <a:schemeClr val="accent2"/>
                </a:solidFill>
                <a:latin typeface="Times New Roman" pitchFamily="18" charset="0"/>
                <a:ea typeface="+mn-ea"/>
                <a:cs typeface="Times New Roman" pitchFamily="18" charset="0"/>
              </a:rPr>
              <a:t>D</a:t>
            </a:r>
            <a:r>
              <a:rPr lang="zh-CN" altLang="en-US" sz="2800" kern="0" dirty="0">
                <a:solidFill>
                  <a:schemeClr val="accent2"/>
                </a:solidFill>
                <a:latin typeface="Times New Roman" pitchFamily="18" charset="0"/>
                <a:ea typeface="+mn-ea"/>
                <a:cs typeface="Times New Roman" pitchFamily="18" charset="0"/>
              </a:rPr>
              <a:t>的零息债券；</a:t>
            </a:r>
            <a:endParaRPr lang="en-US" altLang="zh-CN" sz="2800" kern="0" dirty="0">
              <a:solidFill>
                <a:schemeClr val="accent2"/>
              </a:solidFill>
              <a:latin typeface="Times New Roman" pitchFamily="18" charset="0"/>
              <a:ea typeface="+mn-ea"/>
              <a:cs typeface="Times New Roman" pitchFamily="18" charset="0"/>
            </a:endParaRPr>
          </a:p>
          <a:p>
            <a:pPr marL="1620000" lvl="2" indent="-514350">
              <a:spcBef>
                <a:spcPct val="30000"/>
              </a:spcBef>
              <a:buClr>
                <a:schemeClr val="accent2"/>
              </a:buClr>
              <a:buFont typeface="Wingdings" pitchFamily="2" charset="2"/>
              <a:buChar char="ü"/>
              <a:defRPr/>
            </a:pPr>
            <a:r>
              <a:rPr lang="zh-CN" altLang="en-US" sz="2800" kern="0" dirty="0">
                <a:solidFill>
                  <a:schemeClr val="accent2"/>
                </a:solidFill>
                <a:latin typeface="Times New Roman" pitchFamily="18" charset="0"/>
                <a:ea typeface="+mn-ea"/>
                <a:cs typeface="Times New Roman" pitchFamily="18" charset="0"/>
              </a:rPr>
              <a:t>买入现值为</a:t>
            </a:r>
            <a:r>
              <a:rPr lang="en-US" altLang="zh-CN" sz="2800" kern="0" dirty="0">
                <a:solidFill>
                  <a:schemeClr val="accent2"/>
                </a:solidFill>
                <a:latin typeface="Times New Roman" pitchFamily="18" charset="0"/>
                <a:ea typeface="+mn-ea"/>
                <a:cs typeface="Times New Roman" pitchFamily="18" charset="0"/>
              </a:rPr>
              <a:t>P</a:t>
            </a:r>
            <a:r>
              <a:rPr lang="en-US" altLang="zh-CN" sz="2800" kern="0" baseline="-25000" dirty="0">
                <a:solidFill>
                  <a:schemeClr val="accent2"/>
                </a:solidFill>
                <a:latin typeface="Times New Roman" pitchFamily="18" charset="0"/>
                <a:ea typeface="+mn-ea"/>
                <a:cs typeface="Times New Roman" pitchFamily="18" charset="0"/>
              </a:rPr>
              <a:t>0</a:t>
            </a:r>
            <a:r>
              <a:rPr lang="zh-CN" altLang="en-US" sz="2800" kern="0" dirty="0">
                <a:solidFill>
                  <a:schemeClr val="accent2"/>
                </a:solidFill>
                <a:latin typeface="Times New Roman" pitchFamily="18" charset="0"/>
                <a:ea typeface="+mn-ea"/>
                <a:cs typeface="Times New Roman" pitchFamily="18" charset="0"/>
              </a:rPr>
              <a:t>的上述欧式看跌期权。</a:t>
            </a:r>
            <a:r>
              <a:rPr lang="en-US" altLang="zh-CN" sz="2800" kern="0" dirty="0">
                <a:solidFill>
                  <a:schemeClr val="accent2"/>
                </a:solidFill>
                <a:latin typeface="Times New Roman" pitchFamily="18" charset="0"/>
                <a:ea typeface="+mn-ea"/>
                <a:cs typeface="Times New Roman" pitchFamily="18" charset="0"/>
              </a:rPr>
              <a:t>		</a:t>
            </a:r>
          </a:p>
          <a:p>
            <a:pPr marL="514350" indent="-514350">
              <a:spcBef>
                <a:spcPct val="30000"/>
              </a:spcBef>
              <a:buClr>
                <a:schemeClr val="accent2"/>
              </a:buClr>
              <a:defRPr/>
            </a:pPr>
            <a:endParaRPr lang="en-US" altLang="zh-CN" sz="2800" kern="0" dirty="0">
              <a:solidFill>
                <a:schemeClr val="accent2"/>
              </a:solidFill>
              <a:latin typeface="Times New Roman" pitchFamily="18" charset="0"/>
              <a:ea typeface="+mn-ea"/>
              <a:cs typeface="Times New Roman" pitchFamily="18" charset="0"/>
            </a:endParaRPr>
          </a:p>
          <a:p>
            <a:pPr marL="471600" indent="-360000">
              <a:spcBef>
                <a:spcPts val="800"/>
              </a:spcBef>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9977657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灯片编号占位符 5"/>
          <p:cNvSpPr>
            <a:spLocks noGrp="1"/>
          </p:cNvSpPr>
          <p:nvPr>
            <p:ph type="sldNum" sz="quarter" idx="12"/>
          </p:nvPr>
        </p:nvSpPr>
        <p:spPr>
          <a:noFill/>
        </p:spPr>
        <p:txBody>
          <a:bodyPr/>
          <a:lstStyle/>
          <a:p>
            <a:fld id="{5EE42197-0272-4E8C-8493-873E4004E976}" type="slidenum">
              <a:rPr lang="en-US" altLang="zh-CN" smtClean="0"/>
              <a:pPr/>
              <a:t>25</a:t>
            </a:fld>
            <a:endParaRPr lang="en-US" altLang="zh-CN" smtClean="0"/>
          </a:p>
        </p:txBody>
      </p:sp>
      <p:sp>
        <p:nvSpPr>
          <p:cNvPr id="9223" name="Rectangle 2"/>
          <p:cNvSpPr>
            <a:spLocks noGrp="1" noChangeArrowheads="1"/>
          </p:cNvSpPr>
          <p:nvPr>
            <p:ph type="title"/>
          </p:nvPr>
        </p:nvSpPr>
        <p:spPr>
          <a:xfrm>
            <a:off x="1323492" y="0"/>
            <a:ext cx="10957983" cy="1216025"/>
          </a:xfrm>
        </p:spPr>
        <p:txBody>
          <a:bodyPr/>
          <a:lstStyle/>
          <a:p>
            <a:pPr marL="469900" indent="-469900">
              <a:spcBef>
                <a:spcPct val="30000"/>
              </a:spcBef>
            </a:pPr>
            <a:r>
              <a:rPr lang="zh-CN" altLang="en-US" sz="3600" b="1" dirty="0" smtClean="0">
                <a:latin typeface="Times New Roman" pitchFamily="18" charset="0"/>
                <a:cs typeface="Times New Roman" pitchFamily="18" charset="0"/>
              </a:rPr>
              <a:t>                    四、信用价差      </a:t>
            </a:r>
            <a:r>
              <a:rPr lang="en-US" altLang="zh-CN" sz="3600" b="1" dirty="0" smtClean="0">
                <a:latin typeface="Times New Roman" pitchFamily="18" charset="0"/>
                <a:cs typeface="Times New Roman" pitchFamily="18" charset="0"/>
              </a:rPr>
              <a:t/>
            </a:r>
            <a:br>
              <a:rPr lang="en-US" altLang="zh-CN" sz="3600" b="1" dirty="0" smtClean="0">
                <a:latin typeface="Times New Roman" pitchFamily="18" charset="0"/>
                <a:cs typeface="Times New Roman" pitchFamily="18" charset="0"/>
              </a:rPr>
            </a:b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a:t>
            </a:r>
            <a:r>
              <a:rPr lang="en-US" altLang="zh-CN" sz="2800" b="1" dirty="0" smtClean="0">
                <a:latin typeface="Times New Roman" pitchFamily="18" charset="0"/>
                <a:cs typeface="Times New Roman" pitchFamily="18" charset="0"/>
              </a:rPr>
              <a:t>Merton (1974)</a:t>
            </a:r>
            <a:r>
              <a:rPr lang="zh-CN" altLang="en-US" sz="2800" b="1" dirty="0" smtClean="0">
                <a:latin typeface="Times New Roman" pitchFamily="18" charset="0"/>
                <a:cs typeface="Times New Roman" pitchFamily="18" charset="0"/>
              </a:rPr>
              <a:t>公司债务定价模型的信用价差</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693658" y="1296935"/>
            <a:ext cx="11055349" cy="4714875"/>
          </a:xfrm>
          <a:prstGeom prst="rect">
            <a:avLst/>
          </a:prstGeom>
          <a:noFill/>
          <a:ln w="9525">
            <a:noFill/>
            <a:miter lim="800000"/>
            <a:headEnd/>
            <a:tailEnd/>
          </a:ln>
        </p:spPr>
        <p:txBody>
          <a:bodyPr/>
          <a:lstStyle/>
          <a:p>
            <a:pPr marL="514350" indent="-514350">
              <a:spcBef>
                <a:spcPct val="30000"/>
              </a:spcBef>
              <a:buClr>
                <a:schemeClr val="accent2"/>
              </a:buClr>
              <a:buFontTx/>
              <a:buAutoNum type="arabicPeriod" startAt="2"/>
              <a:defRPr/>
            </a:pPr>
            <a:r>
              <a:rPr lang="zh-CN" altLang="en-US" sz="2800" kern="0" dirty="0">
                <a:solidFill>
                  <a:schemeClr val="accent2"/>
                </a:solidFill>
                <a:latin typeface="Times New Roman" pitchFamily="18" charset="0"/>
                <a:ea typeface="+mn-ea"/>
                <a:cs typeface="Times New Roman" pitchFamily="18" charset="0"/>
              </a:rPr>
              <a:t>具体步骤：</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(1)  </a:t>
            </a:r>
            <a:r>
              <a:rPr lang="en-US" altLang="zh-CN" sz="2800" i="1" kern="0" dirty="0">
                <a:solidFill>
                  <a:schemeClr val="accent2"/>
                </a:solidFill>
                <a:latin typeface="Times New Roman" pitchFamily="18" charset="0"/>
                <a:ea typeface="+mn-ea"/>
                <a:cs typeface="Times New Roman" pitchFamily="18" charset="0"/>
              </a:rPr>
              <a:t>P</a:t>
            </a:r>
            <a:r>
              <a:rPr lang="en-US" altLang="zh-CN" sz="2800" kern="0" baseline="-25000" dirty="0">
                <a:solidFill>
                  <a:schemeClr val="accent2"/>
                </a:solidFill>
                <a:latin typeface="Times New Roman" pitchFamily="18" charset="0"/>
                <a:ea typeface="+mn-ea"/>
                <a:cs typeface="Times New Roman" pitchFamily="18" charset="0"/>
              </a:rPr>
              <a:t>0</a:t>
            </a:r>
            <a:r>
              <a:rPr lang="zh-CN" altLang="en-US" sz="2800" kern="0" dirty="0">
                <a:solidFill>
                  <a:schemeClr val="accent2"/>
                </a:solidFill>
                <a:latin typeface="Times New Roman" pitchFamily="18" charset="0"/>
                <a:ea typeface="+mn-ea"/>
                <a:cs typeface="Times New Roman" pitchFamily="18" charset="0"/>
              </a:rPr>
              <a:t>可看作消除零息债券信用风险的成本；</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(2)  </a:t>
            </a:r>
            <a:r>
              <a:rPr lang="zh-CN" altLang="en-US" sz="2800" kern="0" dirty="0">
                <a:solidFill>
                  <a:schemeClr val="accent2"/>
                </a:solidFill>
                <a:latin typeface="Times New Roman" pitchFamily="18" charset="0"/>
                <a:ea typeface="+mn-ea"/>
                <a:cs typeface="Times New Roman" pitchFamily="18" charset="0"/>
              </a:rPr>
              <a:t>均衡时</a:t>
            </a:r>
            <a:r>
              <a:rPr lang="zh-CN" altLang="en-US" sz="2800" kern="0" dirty="0" smtClean="0">
                <a:solidFill>
                  <a:schemeClr val="accent2"/>
                </a:solidFill>
                <a:latin typeface="Times New Roman" pitchFamily="18" charset="0"/>
                <a:ea typeface="+mn-ea"/>
                <a:cs typeface="Times New Roman" pitchFamily="18" charset="0"/>
              </a:rPr>
              <a:t>有                                </a:t>
            </a:r>
            <a:r>
              <a:rPr lang="zh-CN" altLang="en-US" sz="2800" kern="0" dirty="0">
                <a:solidFill>
                  <a:schemeClr val="accent2"/>
                </a:solidFill>
                <a:latin typeface="Times New Roman" pitchFamily="18" charset="0"/>
                <a:ea typeface="+mn-ea"/>
                <a:cs typeface="Times New Roman" pitchFamily="18" charset="0"/>
              </a:rPr>
              <a:t>；</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(3)  </a:t>
            </a:r>
            <a:r>
              <a:rPr lang="zh-CN" altLang="en-US" sz="2800" kern="0" dirty="0">
                <a:solidFill>
                  <a:schemeClr val="accent2"/>
                </a:solidFill>
                <a:latin typeface="Times New Roman" pitchFamily="18" charset="0"/>
                <a:ea typeface="+mn-ea"/>
                <a:cs typeface="Times New Roman" pitchFamily="18" charset="0"/>
              </a:rPr>
              <a:t>由</a:t>
            </a:r>
            <a:r>
              <a:rPr lang="en-US" altLang="zh-CN" sz="2800" kern="0" dirty="0">
                <a:solidFill>
                  <a:schemeClr val="accent2"/>
                </a:solidFill>
                <a:latin typeface="Times New Roman" pitchFamily="18" charset="0"/>
                <a:ea typeface="+mn-ea"/>
                <a:cs typeface="Times New Roman" pitchFamily="18" charset="0"/>
              </a:rPr>
              <a:t>B-S</a:t>
            </a:r>
            <a:r>
              <a:rPr lang="zh-CN" altLang="en-US" sz="2800" kern="0" dirty="0">
                <a:solidFill>
                  <a:schemeClr val="accent2"/>
                </a:solidFill>
                <a:latin typeface="Times New Roman" pitchFamily="18" charset="0"/>
                <a:ea typeface="+mn-ea"/>
                <a:cs typeface="Times New Roman" pitchFamily="18" charset="0"/>
              </a:rPr>
              <a:t>公式，得欧式看跌期权的价值</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a:t>
            </a: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(4)  </a:t>
            </a:r>
            <a:r>
              <a:rPr lang="zh-CN" altLang="en-US" sz="2800" kern="0" dirty="0">
                <a:solidFill>
                  <a:schemeClr val="accent2"/>
                </a:solidFill>
                <a:latin typeface="Times New Roman" pitchFamily="18" charset="0"/>
                <a:ea typeface="+mn-ea"/>
                <a:cs typeface="Times New Roman" pitchFamily="18" charset="0"/>
              </a:rPr>
              <a:t>设零息债券到期收益率                                      </a:t>
            </a: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                                       </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(5)  </a:t>
            </a:r>
            <a:r>
              <a:rPr lang="zh-CN" altLang="en-US" sz="2800" kern="0" dirty="0">
                <a:solidFill>
                  <a:schemeClr val="accent2"/>
                </a:solidFill>
                <a:latin typeface="Times New Roman" pitchFamily="18" charset="0"/>
                <a:ea typeface="+mn-ea"/>
                <a:cs typeface="Times New Roman" pitchFamily="18" charset="0"/>
              </a:rPr>
              <a:t>信用价差</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a:t>
            </a:r>
          </a:p>
          <a:p>
            <a:pPr marL="471600" indent="-360000">
              <a:spcBef>
                <a:spcPts val="800"/>
              </a:spcBef>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9218" name="Object 5"/>
          <p:cNvGraphicFramePr>
            <a:graphicFrameLocks noChangeAspect="1"/>
          </p:cNvGraphicFramePr>
          <p:nvPr>
            <p:extLst>
              <p:ext uri="{D42A27DB-BD31-4B8C-83A1-F6EECF244321}">
                <p14:modId xmlns:p14="http://schemas.microsoft.com/office/powerpoint/2010/main" val="4124680951"/>
              </p:ext>
            </p:extLst>
          </p:nvPr>
        </p:nvGraphicFramePr>
        <p:xfrm>
          <a:off x="3351186" y="2445101"/>
          <a:ext cx="2641600" cy="490537"/>
        </p:xfrm>
        <a:graphic>
          <a:graphicData uri="http://schemas.openxmlformats.org/presentationml/2006/ole">
            <mc:AlternateContent xmlns:mc="http://schemas.openxmlformats.org/markup-compatibility/2006">
              <mc:Choice xmlns:v="urn:schemas-microsoft-com:vml" Requires="v">
                <p:oleObj spid="_x0000_s131094" name="Equation" r:id="rId3" imgW="965160" imgH="241200" progId="Equation.DSMT4">
                  <p:embed/>
                </p:oleObj>
              </mc:Choice>
              <mc:Fallback>
                <p:oleObj name="Equation" r:id="rId3" imgW="96516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1186" y="2445101"/>
                        <a:ext cx="2641600" cy="490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7"/>
          <p:cNvGraphicFramePr>
            <a:graphicFrameLocks noChangeAspect="1"/>
          </p:cNvGraphicFramePr>
          <p:nvPr>
            <p:extLst>
              <p:ext uri="{D42A27DB-BD31-4B8C-83A1-F6EECF244321}">
                <p14:modId xmlns:p14="http://schemas.microsoft.com/office/powerpoint/2010/main" val="2429160257"/>
              </p:ext>
            </p:extLst>
          </p:nvPr>
        </p:nvGraphicFramePr>
        <p:xfrm>
          <a:off x="3481307" y="3480850"/>
          <a:ext cx="5048251" cy="463550"/>
        </p:xfrm>
        <a:graphic>
          <a:graphicData uri="http://schemas.openxmlformats.org/presentationml/2006/ole">
            <mc:AlternateContent xmlns:mc="http://schemas.openxmlformats.org/markup-compatibility/2006">
              <mc:Choice xmlns:v="urn:schemas-microsoft-com:vml" Requires="v">
                <p:oleObj spid="_x0000_s131095" name="Equation" r:id="rId5" imgW="1942920" imgH="241200" progId="Equation.DSMT4">
                  <p:embed/>
                </p:oleObj>
              </mc:Choice>
              <mc:Fallback>
                <p:oleObj name="Equation" r:id="rId5" imgW="194292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1307" y="3480850"/>
                        <a:ext cx="5048251"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4"/>
          <p:cNvGraphicFramePr>
            <a:graphicFrameLocks noChangeAspect="1"/>
          </p:cNvGraphicFramePr>
          <p:nvPr>
            <p:extLst>
              <p:ext uri="{D42A27DB-BD31-4B8C-83A1-F6EECF244321}">
                <p14:modId xmlns:p14="http://schemas.microsoft.com/office/powerpoint/2010/main" val="1291299384"/>
              </p:ext>
            </p:extLst>
          </p:nvPr>
        </p:nvGraphicFramePr>
        <p:xfrm>
          <a:off x="6027873" y="3963451"/>
          <a:ext cx="4491567" cy="928687"/>
        </p:xfrm>
        <a:graphic>
          <a:graphicData uri="http://schemas.openxmlformats.org/presentationml/2006/ole">
            <mc:AlternateContent xmlns:mc="http://schemas.openxmlformats.org/markup-compatibility/2006">
              <mc:Choice xmlns:v="urn:schemas-microsoft-com:vml" Requires="v">
                <p:oleObj spid="_x0000_s131096" name="Equation" r:id="rId7" imgW="2133360" imgH="583920" progId="Equation.DSMT4">
                  <p:embed/>
                </p:oleObj>
              </mc:Choice>
              <mc:Fallback>
                <p:oleObj name="Equation" r:id="rId7" imgW="2133360" imgH="5839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27873" y="3963451"/>
                        <a:ext cx="4491567" cy="928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1" name="Object 11"/>
          <p:cNvGraphicFramePr>
            <a:graphicFrameLocks noChangeAspect="1"/>
          </p:cNvGraphicFramePr>
          <p:nvPr/>
        </p:nvGraphicFramePr>
        <p:xfrm>
          <a:off x="2762251" y="5286375"/>
          <a:ext cx="6705600" cy="712788"/>
        </p:xfrm>
        <a:graphic>
          <a:graphicData uri="http://schemas.openxmlformats.org/presentationml/2006/ole">
            <mc:AlternateContent xmlns:mc="http://schemas.openxmlformats.org/markup-compatibility/2006">
              <mc:Choice xmlns:v="urn:schemas-microsoft-com:vml" Requires="v">
                <p:oleObj spid="_x0000_s131097" name="Equation" r:id="rId9" imgW="2755800" imgH="393480" progId="Equation.DSMT4">
                  <p:embed/>
                </p:oleObj>
              </mc:Choice>
              <mc:Fallback>
                <p:oleObj name="Equation" r:id="rId9" imgW="2755800" imgH="3934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62251" y="5286375"/>
                        <a:ext cx="6705600" cy="712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214408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ChangeArrowheads="1"/>
          </p:cNvSpPr>
          <p:nvPr>
            <p:ph type="ctrTitle"/>
          </p:nvPr>
        </p:nvSpPr>
        <p:spPr>
          <a:xfrm>
            <a:off x="912284" y="981075"/>
            <a:ext cx="10363200" cy="1371600"/>
          </a:xfrm>
        </p:spPr>
        <p:txBody>
          <a:bodyPr/>
          <a:lstStyle/>
          <a:p>
            <a:pPr algn="l" eaLnBrk="1" hangingPunct="1"/>
            <a:r>
              <a:rPr lang="zh-CN" altLang="en-US" sz="5400" b="1" dirty="0" smtClean="0">
                <a:latin typeface="楷体_GB2312" pitchFamily="49" charset="-122"/>
              </a:rPr>
              <a:t>第二节</a:t>
            </a:r>
          </a:p>
        </p:txBody>
      </p:sp>
      <p:sp>
        <p:nvSpPr>
          <p:cNvPr id="68612" name="Rectangle 3"/>
          <p:cNvSpPr>
            <a:spLocks noGrp="1" noChangeArrowheads="1"/>
          </p:cNvSpPr>
          <p:nvPr>
            <p:ph type="subTitle" idx="1"/>
          </p:nvPr>
        </p:nvSpPr>
        <p:spPr>
          <a:xfrm>
            <a:off x="1007533" y="3429000"/>
            <a:ext cx="10270067" cy="1600200"/>
          </a:xfrm>
        </p:spPr>
        <p:txBody>
          <a:bodyPr/>
          <a:lstStyle/>
          <a:p>
            <a:pPr eaLnBrk="1" hangingPunct="1">
              <a:lnSpc>
                <a:spcPct val="90000"/>
              </a:lnSpc>
            </a:pPr>
            <a:r>
              <a:rPr lang="zh-CN" altLang="en-US" sz="4800" b="1" dirty="0" smtClean="0">
                <a:latin typeface="楷体_GB2312" pitchFamily="49" charset="-122"/>
              </a:rPr>
              <a:t>信用评级方法</a:t>
            </a:r>
          </a:p>
        </p:txBody>
      </p:sp>
      <p:sp>
        <p:nvSpPr>
          <p:cNvPr id="68610" name="Rectangle 6"/>
          <p:cNvSpPr>
            <a:spLocks noGrp="1" noChangeArrowheads="1"/>
          </p:cNvSpPr>
          <p:nvPr>
            <p:ph type="sldNum" sz="quarter" idx="12"/>
          </p:nvPr>
        </p:nvSpPr>
        <p:spPr>
          <a:noFill/>
        </p:spPr>
        <p:txBody>
          <a:bodyPr/>
          <a:lstStyle/>
          <a:p>
            <a:fld id="{EA21E48E-37A0-440E-A536-B5D4353DC006}" type="slidenum">
              <a:rPr lang="en-US" altLang="zh-CN" smtClean="0"/>
              <a:pPr/>
              <a:t>26</a:t>
            </a:fld>
            <a:endParaRPr lang="en-US" altLang="zh-CN" smtClean="0"/>
          </a:p>
        </p:txBody>
      </p:sp>
    </p:spTree>
    <p:extLst>
      <p:ext uri="{BB962C8B-B14F-4D97-AF65-F5344CB8AC3E}">
        <p14:creationId xmlns:p14="http://schemas.microsoft.com/office/powerpoint/2010/main" val="393577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一</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外部机构的评级程序</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defRPr/>
            </a:pPr>
            <a:r>
              <a:rPr lang="zh-CN" altLang="en-US" dirty="0" smtClean="0">
                <a:latin typeface="Times New Roman" pitchFamily="18" charset="0"/>
                <a:cs typeface="Times New Roman" pitchFamily="18" charset="0"/>
              </a:rPr>
              <a:t>信用评级的对象分为两类：</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对债务人评级 </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“发行人评估”</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债务评级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对某一特定的债务评级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2"/>
              <a:defRPr/>
            </a:pPr>
            <a:r>
              <a:rPr lang="zh-CN" altLang="en-US" dirty="0" smtClean="0">
                <a:latin typeface="Times New Roman" pitchFamily="18" charset="0"/>
                <a:cs typeface="Times New Roman" pitchFamily="18" charset="0"/>
              </a:rPr>
              <a:t>信用评级的内容：</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财务分析</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质量分析</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法律分析</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69634" name="灯片编号占位符 5"/>
          <p:cNvSpPr>
            <a:spLocks noGrp="1"/>
          </p:cNvSpPr>
          <p:nvPr>
            <p:ph type="sldNum" sz="quarter" idx="12"/>
          </p:nvPr>
        </p:nvSpPr>
        <p:spPr>
          <a:noFill/>
        </p:spPr>
        <p:txBody>
          <a:bodyPr/>
          <a:lstStyle/>
          <a:p>
            <a:fld id="{8594E06E-F9AF-4EDA-AC25-CFB7FA771839}" type="slidenum">
              <a:rPr lang="en-US" altLang="zh-CN" smtClean="0"/>
              <a:pPr/>
              <a:t>27</a:t>
            </a:fld>
            <a:endParaRPr lang="en-US" altLang="zh-CN" smtClean="0"/>
          </a:p>
        </p:txBody>
      </p:sp>
      <p:sp>
        <p:nvSpPr>
          <p:cNvPr id="69635" name="Rectangle 2"/>
          <p:cNvSpPr>
            <a:spLocks noGrp="1" noChangeArrowheads="1"/>
          </p:cNvSpPr>
          <p:nvPr>
            <p:ph type="title"/>
          </p:nvPr>
        </p:nvSpPr>
        <p:spPr>
          <a:xfrm>
            <a:off x="3373464" y="0"/>
            <a:ext cx="8389643" cy="1216025"/>
          </a:xfrm>
        </p:spPr>
        <p:txBody>
          <a:bodyPr/>
          <a:lstStyle/>
          <a:p>
            <a:pPr eaLnBrk="1" hangingPunct="1"/>
            <a:r>
              <a:rPr lang="zh-CN" altLang="en-US" b="1" dirty="0" smtClean="0">
                <a:latin typeface="Times New Roman" pitchFamily="18" charset="0"/>
                <a:cs typeface="Times New Roman" pitchFamily="18" charset="0"/>
              </a:rPr>
              <a:t>一、外部机构的信用评级方法</a:t>
            </a:r>
          </a:p>
        </p:txBody>
      </p:sp>
    </p:spTree>
    <p:extLst>
      <p:ext uri="{BB962C8B-B14F-4D97-AF65-F5344CB8AC3E}">
        <p14:creationId xmlns:p14="http://schemas.microsoft.com/office/powerpoint/2010/main" val="3510076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AutoNum type="arabicPeriod" startAt="3"/>
              <a:defRPr/>
            </a:pPr>
            <a:r>
              <a:rPr lang="zh-CN" altLang="en-US" dirty="0" smtClean="0">
                <a:latin typeface="Times New Roman" pitchFamily="18" charset="0"/>
                <a:cs typeface="Times New Roman" pitchFamily="18" charset="0"/>
              </a:rPr>
              <a:t>评级过程</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评级委员会与发债企业管理人员进行会晤，对企业的经营计划和财务计划进行审查；</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(2)  </a:t>
            </a:r>
            <a:r>
              <a:rPr lang="zh-CN" altLang="en-US" dirty="0" smtClean="0">
                <a:latin typeface="Times New Roman" pitchFamily="18" charset="0"/>
                <a:cs typeface="Times New Roman" pitchFamily="18" charset="0"/>
              </a:rPr>
              <a:t>审查后评级委员会对结果投票表决；</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(3)  </a:t>
            </a:r>
            <a:r>
              <a:rPr lang="zh-CN" altLang="en-US" dirty="0" smtClean="0">
                <a:latin typeface="Times New Roman" pitchFamily="18" charset="0"/>
                <a:cs typeface="Times New Roman" pitchFamily="18" charset="0"/>
              </a:rPr>
              <a:t>在评级结果正式公布前，债务人可以通过提供新的信息要求更改评级。</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0658" name="灯片编号占位符 5"/>
          <p:cNvSpPr>
            <a:spLocks noGrp="1"/>
          </p:cNvSpPr>
          <p:nvPr>
            <p:ph type="sldNum" sz="quarter" idx="12"/>
          </p:nvPr>
        </p:nvSpPr>
        <p:spPr>
          <a:noFill/>
        </p:spPr>
        <p:txBody>
          <a:bodyPr/>
          <a:lstStyle/>
          <a:p>
            <a:fld id="{E8CBECDF-C5B0-41B7-A22A-C89D9C98CF9C}" type="slidenum">
              <a:rPr lang="en-US" altLang="zh-CN" smtClean="0"/>
              <a:pPr/>
              <a:t>28</a:t>
            </a:fld>
            <a:endParaRPr lang="en-US" altLang="zh-CN" smtClean="0"/>
          </a:p>
        </p:txBody>
      </p:sp>
      <p:sp>
        <p:nvSpPr>
          <p:cNvPr id="70659" name="Rectangle 2"/>
          <p:cNvSpPr>
            <a:spLocks noGrp="1" noChangeArrowheads="1"/>
          </p:cNvSpPr>
          <p:nvPr>
            <p:ph type="title"/>
          </p:nvPr>
        </p:nvSpPr>
        <p:spPr>
          <a:xfrm>
            <a:off x="3290806" y="0"/>
            <a:ext cx="8105507"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一、外部机构的信用评级方法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外部机构的评级程序</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79552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436349" cy="4267200"/>
          </a:xfrm>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标准普尔与穆迪的信用评级体系</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defRPr/>
            </a:pPr>
            <a:r>
              <a:rPr lang="zh-CN" altLang="en-US" dirty="0" smtClean="0">
                <a:latin typeface="Times New Roman" pitchFamily="18" charset="0"/>
                <a:cs typeface="Times New Roman" pitchFamily="18" charset="0"/>
              </a:rPr>
              <a:t>标准普尔公司的一般评级体系</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1682" name="灯片编号占位符 5"/>
          <p:cNvSpPr>
            <a:spLocks noGrp="1"/>
          </p:cNvSpPr>
          <p:nvPr>
            <p:ph type="sldNum" sz="quarter" idx="12"/>
          </p:nvPr>
        </p:nvSpPr>
        <p:spPr>
          <a:noFill/>
        </p:spPr>
        <p:txBody>
          <a:bodyPr/>
          <a:lstStyle/>
          <a:p>
            <a:fld id="{2076C73A-8C77-47EA-89FB-06E89A742183}" type="slidenum">
              <a:rPr lang="en-US" altLang="zh-CN" smtClean="0"/>
              <a:pPr/>
              <a:t>29</a:t>
            </a:fld>
            <a:endParaRPr lang="en-US" altLang="zh-CN" smtClean="0"/>
          </a:p>
        </p:txBody>
      </p:sp>
      <p:sp>
        <p:nvSpPr>
          <p:cNvPr id="71683" name="Rectangle 2"/>
          <p:cNvSpPr>
            <a:spLocks noGrp="1" noChangeArrowheads="1"/>
          </p:cNvSpPr>
          <p:nvPr>
            <p:ph type="title"/>
          </p:nvPr>
        </p:nvSpPr>
        <p:spPr>
          <a:xfrm>
            <a:off x="3347634" y="-41327"/>
            <a:ext cx="8410307" cy="1216025"/>
          </a:xfrm>
        </p:spPr>
        <p:txBody>
          <a:bodyPr/>
          <a:lstStyle/>
          <a:p>
            <a:pPr eaLnBrk="1" hangingPunct="1"/>
            <a:r>
              <a:rPr lang="zh-CN" altLang="en-US" b="1" dirty="0" smtClean="0">
                <a:latin typeface="Times New Roman" pitchFamily="18" charset="0"/>
                <a:cs typeface="Times New Roman" pitchFamily="18" charset="0"/>
              </a:rPr>
              <a:t>一、外部机构的信用评级方法</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5" name="表格 4"/>
          <p:cNvGraphicFramePr>
            <a:graphicFrameLocks noGrp="1"/>
          </p:cNvGraphicFramePr>
          <p:nvPr/>
        </p:nvGraphicFramePr>
        <p:xfrm>
          <a:off x="1574800" y="2911475"/>
          <a:ext cx="9569479" cy="3301228"/>
        </p:xfrm>
        <a:graphic>
          <a:graphicData uri="http://schemas.openxmlformats.org/drawingml/2006/table">
            <a:tbl>
              <a:tblPr>
                <a:tableStyleId>{5DA37D80-6434-44D0-A028-1B22A696006F}</a:tableStyleId>
              </a:tblPr>
              <a:tblGrid>
                <a:gridCol w="1758925"/>
                <a:gridCol w="2762269"/>
                <a:gridCol w="2000264"/>
                <a:gridCol w="3048021"/>
              </a:tblGrid>
              <a:tr h="428628">
                <a:tc>
                  <a:txBody>
                    <a:bodyPr/>
                    <a:lstStyle/>
                    <a:p>
                      <a:pPr marL="0" marR="0">
                        <a:lnSpc>
                          <a:spcPct val="115000"/>
                        </a:lnSpc>
                        <a:spcBef>
                          <a:spcPts val="0"/>
                        </a:spcBef>
                        <a:spcAft>
                          <a:spcPts val="1000"/>
                        </a:spcAft>
                      </a:pPr>
                      <a:r>
                        <a:rPr lang="zh-CN" sz="1600" dirty="0" smtClean="0">
                          <a:solidFill>
                            <a:srgbClr val="C00000"/>
                          </a:solidFill>
                          <a:latin typeface="Times New Roman" pitchFamily="18" charset="0"/>
                          <a:cs typeface="Times New Roman" pitchFamily="18" charset="0"/>
                        </a:rPr>
                        <a:t>评</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级</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等</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级 </a:t>
                      </a:r>
                      <a:endParaRPr lang="en-US" sz="1600" b="1"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600" dirty="0" smtClean="0">
                          <a:solidFill>
                            <a:srgbClr val="C00000"/>
                          </a:solidFill>
                          <a:latin typeface="Times New Roman" pitchFamily="18" charset="0"/>
                          <a:cs typeface="Times New Roman" pitchFamily="18" charset="0"/>
                        </a:rPr>
                        <a:t>风</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险</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程</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度 </a:t>
                      </a:r>
                      <a:endParaRPr lang="en-US" sz="1600" b="1"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600" dirty="0" smtClean="0">
                          <a:solidFill>
                            <a:srgbClr val="C00000"/>
                          </a:solidFill>
                          <a:latin typeface="Times New Roman" pitchFamily="18" charset="0"/>
                          <a:cs typeface="Times New Roman" pitchFamily="18" charset="0"/>
                        </a:rPr>
                        <a:t>评</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级</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等</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级 </a:t>
                      </a:r>
                      <a:endParaRPr lang="en-US" sz="1600" b="1"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600" dirty="0" smtClean="0">
                          <a:solidFill>
                            <a:srgbClr val="C00000"/>
                          </a:solidFill>
                          <a:latin typeface="Times New Roman" pitchFamily="18" charset="0"/>
                          <a:cs typeface="Times New Roman" pitchFamily="18" charset="0"/>
                        </a:rPr>
                        <a:t>风</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险</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程</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度 </a:t>
                      </a:r>
                      <a:endParaRPr lang="en-US" sz="1600" b="1" dirty="0">
                        <a:solidFill>
                          <a:srgbClr val="C00000"/>
                        </a:solidFill>
                        <a:latin typeface="Times New Roman" pitchFamily="18" charset="0"/>
                        <a:ea typeface="+mn-ea"/>
                        <a:cs typeface="Times New Roman" pitchFamily="18" charset="0"/>
                      </a:endParaRPr>
                    </a:p>
                  </a:txBody>
                  <a:tcPr marL="117513" marR="117513" marT="44067" marB="44067" anchor="ctr" anchorCtr="1"/>
                </a:tc>
              </a:tr>
              <a:tr h="285752">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AAA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最小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CCC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a:solidFill>
                            <a:srgbClr val="C00000"/>
                          </a:solidFill>
                          <a:latin typeface="Times New Roman" pitchFamily="18" charset="0"/>
                          <a:cs typeface="Times New Roman" pitchFamily="18" charset="0"/>
                        </a:rPr>
                        <a:t>特别关注 </a:t>
                      </a:r>
                      <a:endParaRPr lang="en-US" sz="1800">
                        <a:solidFill>
                          <a:srgbClr val="C00000"/>
                        </a:solidFill>
                        <a:latin typeface="Times New Roman" pitchFamily="18" charset="0"/>
                        <a:ea typeface="+mn-ea"/>
                        <a:cs typeface="Times New Roman" pitchFamily="18" charset="0"/>
                      </a:endParaRPr>
                    </a:p>
                  </a:txBody>
                  <a:tcPr marL="117513" marR="117513" marT="44067" marB="44067" anchor="ctr" anchorCtr="1"/>
                </a:tc>
              </a:tr>
              <a:tr h="264613">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AA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温和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CC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未达标准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243474">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A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平均（中等）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C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可疑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293773">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BBB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可接受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D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损失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15510">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BB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可接受但予以关注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或</a:t>
                      </a:r>
                      <a:r>
                        <a:rPr lang="en-US" altLang="zh-CN" sz="1600" dirty="0" smtClean="0">
                          <a:solidFill>
                            <a:srgbClr val="C00000"/>
                          </a:solidFill>
                          <a:latin typeface="Times New Roman" pitchFamily="18" charset="0"/>
                          <a:cs typeface="Times New Roman" pitchFamily="18" charset="0"/>
                        </a:rPr>
                        <a:t>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200" dirty="0">
                          <a:solidFill>
                            <a:srgbClr val="C00000"/>
                          </a:solidFill>
                          <a:latin typeface="Times New Roman" pitchFamily="18" charset="0"/>
                          <a:cs typeface="Times New Roman" pitchFamily="18" charset="0"/>
                        </a:rPr>
                        <a:t>表明同一信用级别内的相对风险程度 </a:t>
                      </a:r>
                      <a:r>
                        <a:rPr lang="zh-CN" altLang="en-US" sz="1200" dirty="0" smtClean="0">
                          <a:solidFill>
                            <a:srgbClr val="C00000"/>
                          </a:solidFill>
                          <a:latin typeface="Times New Roman" pitchFamily="18" charset="0"/>
                          <a:cs typeface="Times New Roman" pitchFamily="18" charset="0"/>
                        </a:rPr>
                        <a:t>（</a:t>
                      </a:r>
                      <a:r>
                        <a:rPr lang="en-US" altLang="zh-CN" sz="1200" dirty="0" smtClean="0">
                          <a:solidFill>
                            <a:srgbClr val="C00000"/>
                          </a:solidFill>
                          <a:latin typeface="Times New Roman" pitchFamily="18" charset="0"/>
                          <a:cs typeface="Times New Roman" pitchFamily="18" charset="0"/>
                        </a:rPr>
                        <a:t>AA </a:t>
                      </a:r>
                      <a:r>
                        <a:rPr lang="zh-CN" altLang="en-US" sz="1200" dirty="0" smtClean="0">
                          <a:solidFill>
                            <a:srgbClr val="C00000"/>
                          </a:solidFill>
                          <a:latin typeface="Times New Roman" pitchFamily="18" charset="0"/>
                          <a:cs typeface="Times New Roman" pitchFamily="18" charset="0"/>
                        </a:rPr>
                        <a:t>到 </a:t>
                      </a:r>
                      <a:r>
                        <a:rPr lang="en-US" altLang="zh-CN" sz="1200" dirty="0" smtClean="0">
                          <a:solidFill>
                            <a:srgbClr val="C00000"/>
                          </a:solidFill>
                          <a:latin typeface="Times New Roman" pitchFamily="18" charset="0"/>
                          <a:cs typeface="Times New Roman" pitchFamily="18" charset="0"/>
                        </a:rPr>
                        <a:t>CCC</a:t>
                      </a:r>
                      <a:r>
                        <a:rPr lang="zh-CN" altLang="en-US" sz="1200" dirty="0" smtClean="0">
                          <a:solidFill>
                            <a:srgbClr val="C00000"/>
                          </a:solidFill>
                          <a:latin typeface="Times New Roman" pitchFamily="18" charset="0"/>
                          <a:cs typeface="Times New Roman" pitchFamily="18" charset="0"/>
                        </a:rPr>
                        <a:t>）</a:t>
                      </a:r>
                      <a:endParaRPr lang="en-US" sz="1200" dirty="0">
                        <a:solidFill>
                          <a:srgbClr val="C00000"/>
                        </a:solidFill>
                        <a:latin typeface="Times New Roman" pitchFamily="18" charset="0"/>
                        <a:ea typeface="+mn-ea"/>
                        <a:cs typeface="Times New Roman" pitchFamily="18" charset="0"/>
                      </a:endParaRPr>
                    </a:p>
                  </a:txBody>
                  <a:tcPr marL="117513" marR="117513" marT="44067" marB="44067" anchor="ctr" anchorCtr="1"/>
                </a:tc>
              </a:tr>
              <a:tr h="749434">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B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管理性关注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R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200" dirty="0">
                          <a:solidFill>
                            <a:srgbClr val="C00000"/>
                          </a:solidFill>
                          <a:latin typeface="Times New Roman" pitchFamily="18" charset="0"/>
                          <a:cs typeface="Times New Roman" pitchFamily="18" charset="0"/>
                        </a:rPr>
                        <a:t>强调本金风险或收益率波动风险 </a:t>
                      </a:r>
                      <a:r>
                        <a:rPr lang="zh-CN" altLang="en-US" sz="1200" dirty="0" smtClean="0">
                          <a:solidFill>
                            <a:srgbClr val="C00000"/>
                          </a:solidFill>
                          <a:latin typeface="Times New Roman" pitchFamily="18" charset="0"/>
                          <a:cs typeface="Times New Roman" pitchFamily="18" charset="0"/>
                        </a:rPr>
                        <a:t>（主要用于含有很高</a:t>
                      </a:r>
                      <a:r>
                        <a:rPr lang="zh-CN" altLang="en-US" sz="1200" u="sng" dirty="0" smtClean="0">
                          <a:solidFill>
                            <a:srgbClr val="C00000"/>
                          </a:solidFill>
                          <a:latin typeface="Times New Roman" pitchFamily="18" charset="0"/>
                          <a:cs typeface="Times New Roman" pitchFamily="18" charset="0"/>
                        </a:rPr>
                        <a:t>非信用风险</a:t>
                      </a:r>
                      <a:r>
                        <a:rPr lang="zh-CN" altLang="en-US" sz="1200" dirty="0" smtClean="0">
                          <a:solidFill>
                            <a:srgbClr val="C00000"/>
                          </a:solidFill>
                          <a:latin typeface="Times New Roman" pitchFamily="18" charset="0"/>
                          <a:cs typeface="Times New Roman" pitchFamily="18" charset="0"/>
                        </a:rPr>
                        <a:t>的工具）</a:t>
                      </a:r>
                      <a:endParaRPr lang="en-US" sz="1200" dirty="0">
                        <a:solidFill>
                          <a:srgbClr val="C00000"/>
                        </a:solidFill>
                        <a:latin typeface="Times New Roman" pitchFamily="18" charset="0"/>
                        <a:ea typeface="+mn-ea"/>
                        <a:cs typeface="Times New Roman" pitchFamily="18" charset="0"/>
                      </a:endParaRPr>
                    </a:p>
                  </a:txBody>
                  <a:tcPr marL="117513" marR="117513" marT="44067" marB="44067" anchor="ctr" anchorCtr="1"/>
                </a:tc>
              </a:tr>
            </a:tbl>
          </a:graphicData>
        </a:graphic>
      </p:graphicFrame>
    </p:spTree>
    <p:extLst>
      <p:ext uri="{BB962C8B-B14F-4D97-AF65-F5344CB8AC3E}">
        <p14:creationId xmlns:p14="http://schemas.microsoft.com/office/powerpoint/2010/main" val="2885676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
          <p:cNvSpPr>
            <a:spLocks noGrp="1" noChangeArrowheads="1"/>
          </p:cNvSpPr>
          <p:nvPr>
            <p:ph idx="1"/>
          </p:nvPr>
        </p:nvSpPr>
        <p:spPr>
          <a:xfrm>
            <a:off x="912285" y="1752600"/>
            <a:ext cx="10511367" cy="4267200"/>
          </a:xfrm>
        </p:spPr>
        <p:txBody>
          <a:bodyPr/>
          <a:lstStyle/>
          <a:p>
            <a:pPr eaLnBrk="1" hangingPunct="1">
              <a:buFont typeface="Wingdings" pitchFamily="2" charset="2"/>
              <a:buNone/>
            </a:pP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通过本章学习，您可以了解或掌握：</a:t>
            </a:r>
            <a:endParaRPr lang="en-US" altLang="zh-CN" dirty="0" smtClean="0">
              <a:latin typeface="Times New Roman" pitchFamily="18" charset="0"/>
              <a:cs typeface="Times New Roman" pitchFamily="18" charset="0"/>
            </a:endParaRPr>
          </a:p>
          <a:p>
            <a:pPr eaLnBrk="1" hangingPunct="1">
              <a:buFont typeface="Wingdings" pitchFamily="2" charset="2"/>
              <a:buNone/>
            </a:pPr>
            <a:endParaRPr lang="zh-CN" altLang="en-US" dirty="0" smtClean="0">
              <a:latin typeface="Times New Roman" pitchFamily="18" charset="0"/>
              <a:cs typeface="Times New Roman" pitchFamily="18" charset="0"/>
            </a:endParaRPr>
          </a:p>
          <a:p>
            <a:pPr eaLnBrk="1" hangingPunct="1">
              <a:buFont typeface="Wingdings" pitchFamily="2" charset="2"/>
              <a:buNone/>
            </a:pPr>
            <a:r>
              <a:rPr lang="en-US" altLang="zh-CN" dirty="0" smtClean="0">
                <a:latin typeface="Times New Roman" pitchFamily="18" charset="0"/>
                <a:cs typeface="Times New Roman" pitchFamily="18" charset="0"/>
              </a:rPr>
              <a:t>1.  </a:t>
            </a:r>
            <a:r>
              <a:rPr lang="zh-CN" dirty="0" smtClean="0">
                <a:latin typeface="Times New Roman" pitchFamily="18" charset="0"/>
                <a:cs typeface="Times New Roman" pitchFamily="18" charset="0"/>
              </a:rPr>
              <a:t>用以度量信用风险大小的基本参数及其估计方法</a:t>
            </a:r>
            <a:r>
              <a:rPr lang="zh-CN" altLang="en-US" dirty="0" smtClean="0">
                <a:latin typeface="Times New Roman" pitchFamily="18" charset="0"/>
                <a:cs typeface="Times New Roman" pitchFamily="18" charset="0"/>
              </a:rPr>
              <a:t>；</a:t>
            </a:r>
          </a:p>
          <a:p>
            <a:pPr eaLnBrk="1" hangingPunct="1">
              <a:buFont typeface="Wingdings" pitchFamily="2" charset="2"/>
              <a:buNone/>
            </a:pPr>
            <a:r>
              <a:rPr lang="en-US" altLang="zh-CN" dirty="0" smtClean="0">
                <a:latin typeface="Times New Roman" pitchFamily="18" charset="0"/>
                <a:cs typeface="Times New Roman" pitchFamily="18" charset="0"/>
              </a:rPr>
              <a:t>2.  </a:t>
            </a:r>
            <a:r>
              <a:rPr lang="zh-CN" dirty="0" smtClean="0">
                <a:latin typeface="Times New Roman" pitchFamily="18" charset="0"/>
                <a:cs typeface="Times New Roman" pitchFamily="18" charset="0"/>
              </a:rPr>
              <a:t>信用评级体系及信用评级方法</a:t>
            </a:r>
            <a:r>
              <a:rPr lang="zh-CN" altLang="en-US" dirty="0" smtClean="0">
                <a:latin typeface="Times New Roman" pitchFamily="18" charset="0"/>
                <a:cs typeface="Times New Roman" pitchFamily="18" charset="0"/>
              </a:rPr>
              <a:t>；</a:t>
            </a:r>
          </a:p>
          <a:p>
            <a:pPr eaLnBrk="1" hangingPunct="1">
              <a:buFont typeface="Wingdings" pitchFamily="2" charset="2"/>
              <a:buNone/>
            </a:pPr>
            <a:r>
              <a:rPr lang="zh-CN" altLang="en-US" sz="1100" dirty="0" smtClean="0"/>
              <a:t> </a:t>
            </a:r>
          </a:p>
          <a:p>
            <a:pPr eaLnBrk="1" hangingPunct="1">
              <a:buFont typeface="Wingdings" pitchFamily="2" charset="2"/>
              <a:buNone/>
            </a:pPr>
            <a:endParaRPr lang="zh-CN" altLang="en-US" sz="1600" dirty="0" smtClean="0"/>
          </a:p>
        </p:txBody>
      </p:sp>
      <p:sp>
        <p:nvSpPr>
          <p:cNvPr id="37890" name="灯片编号占位符 5"/>
          <p:cNvSpPr>
            <a:spLocks noGrp="1"/>
          </p:cNvSpPr>
          <p:nvPr>
            <p:ph type="sldNum" sz="quarter" idx="12"/>
          </p:nvPr>
        </p:nvSpPr>
        <p:spPr>
          <a:noFill/>
        </p:spPr>
        <p:txBody>
          <a:bodyPr/>
          <a:lstStyle/>
          <a:p>
            <a:fld id="{4F56AA9E-655F-4DFB-8C92-252D78E74F77}" type="slidenum">
              <a:rPr lang="en-US" altLang="zh-CN" smtClean="0"/>
              <a:pPr/>
              <a:t>3</a:t>
            </a:fld>
            <a:endParaRPr lang="en-US" altLang="zh-CN" smtClean="0"/>
          </a:p>
        </p:txBody>
      </p:sp>
      <p:sp>
        <p:nvSpPr>
          <p:cNvPr id="37891" name="Rectangle 2"/>
          <p:cNvSpPr>
            <a:spLocks noGrp="1" noChangeArrowheads="1"/>
          </p:cNvSpPr>
          <p:nvPr>
            <p:ph type="title"/>
          </p:nvPr>
        </p:nvSpPr>
        <p:spPr>
          <a:xfrm>
            <a:off x="3757048" y="0"/>
            <a:ext cx="8217976" cy="1325563"/>
          </a:xfrm>
        </p:spPr>
        <p:txBody>
          <a:bodyPr/>
          <a:lstStyle/>
          <a:p>
            <a:pPr eaLnBrk="1" hangingPunct="1"/>
            <a:r>
              <a:rPr lang="zh-CN" altLang="en-US" b="1" dirty="0" smtClean="0">
                <a:latin typeface="Times New Roman" pitchFamily="18" charset="0"/>
                <a:cs typeface="Times New Roman" pitchFamily="18" charset="0"/>
              </a:rPr>
              <a:t>学习目标</a:t>
            </a:r>
          </a:p>
        </p:txBody>
      </p:sp>
    </p:spTree>
    <p:extLst>
      <p:ext uri="{BB962C8B-B14F-4D97-AF65-F5344CB8AC3E}">
        <p14:creationId xmlns:p14="http://schemas.microsoft.com/office/powerpoint/2010/main" val="39884213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436349"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2.	</a:t>
            </a:r>
            <a:r>
              <a:rPr lang="zh-CN" altLang="en-US" dirty="0" smtClean="0">
                <a:latin typeface="Times New Roman" pitchFamily="18" charset="0"/>
                <a:cs typeface="Times New Roman" pitchFamily="18" charset="0"/>
              </a:rPr>
              <a:t>标准普尔公司的短期信用评级体系</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2706" name="灯片编号占位符 5"/>
          <p:cNvSpPr>
            <a:spLocks noGrp="1"/>
          </p:cNvSpPr>
          <p:nvPr>
            <p:ph type="sldNum" sz="quarter" idx="12"/>
          </p:nvPr>
        </p:nvSpPr>
        <p:spPr>
          <a:noFill/>
        </p:spPr>
        <p:txBody>
          <a:bodyPr/>
          <a:lstStyle/>
          <a:p>
            <a:fld id="{2BA63C64-F801-4046-9362-CE6E2EBE88C2}" type="slidenum">
              <a:rPr lang="en-US" altLang="zh-CN" smtClean="0"/>
              <a:pPr/>
              <a:t>30</a:t>
            </a:fld>
            <a:endParaRPr lang="en-US" altLang="zh-CN" smtClean="0"/>
          </a:p>
        </p:txBody>
      </p:sp>
      <p:sp>
        <p:nvSpPr>
          <p:cNvPr id="72707" name="Rectangle 2"/>
          <p:cNvSpPr>
            <a:spLocks noGrp="1" noChangeArrowheads="1"/>
          </p:cNvSpPr>
          <p:nvPr>
            <p:ph type="title"/>
          </p:nvPr>
        </p:nvSpPr>
        <p:spPr>
          <a:xfrm>
            <a:off x="3363133" y="0"/>
            <a:ext cx="8265656" cy="1216025"/>
          </a:xfrm>
        </p:spPr>
        <p:txBody>
          <a:bodyPr/>
          <a:lstStyle/>
          <a:p>
            <a:pPr eaLnBrk="1" hangingPunct="1"/>
            <a:r>
              <a:rPr lang="zh-CN" altLang="en-US" sz="3600" b="1" dirty="0" smtClean="0">
                <a:latin typeface="Times New Roman" pitchFamily="18" charset="0"/>
                <a:cs typeface="Times New Roman" pitchFamily="18" charset="0"/>
              </a:rPr>
              <a:t>一、外部机构的信用评级方法</a:t>
            </a:r>
            <a:r>
              <a:rPr lang="en-US" altLang="zh-CN" sz="3600" b="1" dirty="0" smtClean="0">
                <a:latin typeface="Times New Roman" pitchFamily="18" charset="0"/>
                <a:cs typeface="Times New Roman" pitchFamily="18" charset="0"/>
              </a:rPr>
              <a:t/>
            </a:r>
            <a:br>
              <a:rPr lang="en-US" altLang="zh-CN" sz="3600" b="1" dirty="0" smtClean="0">
                <a:latin typeface="Times New Roman" pitchFamily="18" charset="0"/>
                <a:cs typeface="Times New Roman" pitchFamily="18" charset="0"/>
              </a:rPr>
            </a:br>
            <a:r>
              <a:rPr lang="en-US" altLang="zh-CN" sz="3600"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标准普尔与穆迪的信用评级体系</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6" name="表格 5"/>
          <p:cNvGraphicFramePr>
            <a:graphicFrameLocks noGrp="1"/>
          </p:cNvGraphicFramePr>
          <p:nvPr/>
        </p:nvGraphicFramePr>
        <p:xfrm>
          <a:off x="1574800" y="2428876"/>
          <a:ext cx="9855200" cy="3570505"/>
        </p:xfrm>
        <a:graphic>
          <a:graphicData uri="http://schemas.openxmlformats.org/drawingml/2006/table">
            <a:tbl>
              <a:tblPr>
                <a:tableStyleId>{E8B1032C-EA38-4F05-BA0D-38AFFFC7BED3}</a:tableStyleId>
              </a:tblPr>
              <a:tblGrid>
                <a:gridCol w="1568392"/>
                <a:gridCol w="8286808"/>
              </a:tblGrid>
              <a:tr h="4831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评</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级</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等</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级 </a:t>
                      </a:r>
                      <a:endParaRPr kumimoji="0" lang="en-US" sz="1600" b="1"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风</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险</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程</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度 </a:t>
                      </a:r>
                      <a:endParaRPr kumimoji="0" lang="en-US" sz="1600" b="1"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r>
              <a:tr h="57265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dirty="0" smtClean="0">
                          <a:ln>
                            <a:noFill/>
                          </a:ln>
                          <a:solidFill>
                            <a:srgbClr val="C00000"/>
                          </a:solidFill>
                          <a:effectLst/>
                          <a:latin typeface="Times New Roman" pitchFamily="18" charset="0"/>
                          <a:cs typeface="Times New Roman" pitchFamily="18" charset="0"/>
                        </a:rPr>
                        <a:t>A-1 </a:t>
                      </a:r>
                      <a:endParaRPr kumimoji="0" lang="en-US" sz="16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债务人承担义务的能力很强；在这个级别内，有些债务的评级会附有一个</a:t>
                      </a:r>
                      <a:r>
                        <a:rPr kumimoji="0" lang="en-US" altLang="zh-CN" sz="1400" u="none" strike="noStrike" cap="none" normalizeH="0" baseline="0" dirty="0" smtClean="0">
                          <a:ln>
                            <a:noFill/>
                          </a:ln>
                          <a:solidFill>
                            <a:srgbClr val="C00000"/>
                          </a:solidFill>
                          <a:effectLst/>
                          <a:latin typeface="Times New Roman" pitchFamily="18" charset="0"/>
                          <a:cs typeface="Times New Roman" pitchFamily="18" charset="0"/>
                        </a:rPr>
                        <a:t>+</a:t>
                      </a: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号，意味着该债务人的承担偿付义务的能力非常强。</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r>
              <a:tr h="392172">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A-2</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债务在经济恶化时的偿付可靠性较低，但债务人偿付能力仍能让人满意</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horzOverflow="overflow"/>
                </a:tc>
              </a:tr>
              <a:tr h="57265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A-3</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能表现一定的偿付保障，但是经济情况及环境的不利变化可能会削弱债务人偿付能力</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r>
              <a:tr h="57265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B</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债务具有一定投机性；债务人当前具有偿付能力，但面临一些重要的不确定性因素，可能会导致其无力承担偿付义务</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r>
              <a:tr h="57265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C </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债务当前就具有违约可能，只有在经济环境和财务状况有利时，债务人才有偿付能力</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horzOverflow="overflow"/>
                </a:tc>
              </a:tr>
              <a:tr h="392172">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D </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在违约已经发生的情况下给予的评级</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horzOverflow="overflow"/>
                </a:tc>
              </a:tr>
            </a:tbl>
          </a:graphicData>
        </a:graphic>
      </p:graphicFrame>
    </p:spTree>
    <p:extLst>
      <p:ext uri="{BB962C8B-B14F-4D97-AF65-F5344CB8AC3E}">
        <p14:creationId xmlns:p14="http://schemas.microsoft.com/office/powerpoint/2010/main" val="8968007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436349"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穆迪公司的一般评级体系</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3730" name="灯片编号占位符 5"/>
          <p:cNvSpPr>
            <a:spLocks noGrp="1"/>
          </p:cNvSpPr>
          <p:nvPr>
            <p:ph type="sldNum" sz="quarter" idx="12"/>
          </p:nvPr>
        </p:nvSpPr>
        <p:spPr>
          <a:noFill/>
        </p:spPr>
        <p:txBody>
          <a:bodyPr/>
          <a:lstStyle/>
          <a:p>
            <a:fld id="{366225C7-013B-41F5-9D2D-2AB4A09D44E1}" type="slidenum">
              <a:rPr lang="en-US" altLang="zh-CN" smtClean="0"/>
              <a:pPr/>
              <a:t>31</a:t>
            </a:fld>
            <a:endParaRPr lang="en-US" altLang="zh-CN" smtClean="0"/>
          </a:p>
        </p:txBody>
      </p:sp>
      <p:sp>
        <p:nvSpPr>
          <p:cNvPr id="73769" name="Rectangle 2"/>
          <p:cNvSpPr>
            <a:spLocks noGrp="1" noChangeArrowheads="1"/>
          </p:cNvSpPr>
          <p:nvPr>
            <p:ph type="title"/>
          </p:nvPr>
        </p:nvSpPr>
        <p:spPr>
          <a:xfrm>
            <a:off x="3321803" y="0"/>
            <a:ext cx="8353480" cy="1216025"/>
          </a:xfrm>
        </p:spPr>
        <p:txBody>
          <a:bodyPr/>
          <a:lstStyle/>
          <a:p>
            <a:pPr eaLnBrk="1" hangingPunct="1"/>
            <a:r>
              <a:rPr lang="zh-CN" altLang="en-US" sz="3600" b="1" dirty="0" smtClean="0">
                <a:latin typeface="Times New Roman" pitchFamily="18" charset="0"/>
                <a:cs typeface="Times New Roman" pitchFamily="18" charset="0"/>
              </a:rPr>
              <a:t>一、外部机构的信用评级方法</a:t>
            </a:r>
            <a:r>
              <a:rPr lang="en-US" altLang="zh-CN" sz="3600" b="1" dirty="0" smtClean="0">
                <a:latin typeface="Times New Roman" pitchFamily="18" charset="0"/>
                <a:cs typeface="Times New Roman" pitchFamily="18" charset="0"/>
              </a:rPr>
              <a:t/>
            </a:r>
            <a:br>
              <a:rPr lang="en-US" altLang="zh-CN" sz="3600" b="1" dirty="0" smtClean="0">
                <a:latin typeface="Times New Roman" pitchFamily="18" charset="0"/>
                <a:cs typeface="Times New Roman" pitchFamily="18" charset="0"/>
              </a:rPr>
            </a:br>
            <a:r>
              <a:rPr lang="en-US" altLang="zh-CN" sz="3600"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标准普尔与穆迪的信用评级体系</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7" name="表格 6"/>
          <p:cNvGraphicFramePr>
            <a:graphicFrameLocks noGrp="1"/>
          </p:cNvGraphicFramePr>
          <p:nvPr/>
        </p:nvGraphicFramePr>
        <p:xfrm>
          <a:off x="1492251" y="2643189"/>
          <a:ext cx="9747316" cy="2642255"/>
        </p:xfrm>
        <a:graphic>
          <a:graphicData uri="http://schemas.openxmlformats.org/drawingml/2006/table">
            <a:tbl>
              <a:tblPr>
                <a:tableStyleId>{5DA37D80-6434-44D0-A028-1B22A696006F}</a:tableStyleId>
              </a:tblPr>
              <a:tblGrid>
                <a:gridCol w="1911239"/>
                <a:gridCol w="2962419"/>
                <a:gridCol w="1911239"/>
                <a:gridCol w="2962419"/>
              </a:tblGrid>
              <a:tr h="439228">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评级等级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风险程度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a:solidFill>
                            <a:srgbClr val="C00000"/>
                          </a:solidFill>
                          <a:latin typeface="Times New Roman" pitchFamily="18" charset="0"/>
                          <a:cs typeface="Times New Roman" pitchFamily="18" charset="0"/>
                        </a:rPr>
                        <a:t>评级等级 </a:t>
                      </a:r>
                      <a:endParaRPr lang="en-US" sz="180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a:solidFill>
                            <a:srgbClr val="C00000"/>
                          </a:solidFill>
                          <a:latin typeface="Times New Roman" pitchFamily="18" charset="0"/>
                          <a:cs typeface="Times New Roman" pitchFamily="18" charset="0"/>
                        </a:rPr>
                        <a:t>风险程度 </a:t>
                      </a:r>
                      <a:endParaRPr lang="en-US" sz="1800">
                        <a:solidFill>
                          <a:srgbClr val="C00000"/>
                        </a:solidFill>
                        <a:latin typeface="Times New Roman" pitchFamily="18" charset="0"/>
                        <a:ea typeface="+mn-ea"/>
                        <a:cs typeface="Times New Roman" pitchFamily="18" charset="0"/>
                      </a:endParaRPr>
                    </a:p>
                  </a:txBody>
                  <a:tcPr marL="117513" marR="117513" marT="44067" marB="44067" anchor="ctr" anchorCtr="1"/>
                </a:tc>
              </a:tr>
              <a:tr h="439228">
                <a:tc>
                  <a:txBody>
                    <a:bodyPr/>
                    <a:lstStyle/>
                    <a:p>
                      <a:pPr marL="0" marR="0">
                        <a:lnSpc>
                          <a:spcPct val="115000"/>
                        </a:lnSpc>
                        <a:spcBef>
                          <a:spcPts val="0"/>
                        </a:spcBef>
                        <a:spcAft>
                          <a:spcPts val="1000"/>
                        </a:spcAft>
                      </a:pPr>
                      <a:r>
                        <a:rPr lang="en-US" sz="1800" dirty="0" err="1" smtClean="0">
                          <a:solidFill>
                            <a:srgbClr val="C00000"/>
                          </a:solidFill>
                          <a:latin typeface="Times New Roman" pitchFamily="18" charset="0"/>
                          <a:cs typeface="Times New Roman" pitchFamily="18" charset="0"/>
                        </a:rPr>
                        <a:t>Aaa</a:t>
                      </a:r>
                      <a:r>
                        <a:rPr lang="en-US"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最小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B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altLang="en-US" sz="1800" dirty="0" smtClean="0">
                          <a:solidFill>
                            <a:srgbClr val="C00000"/>
                          </a:solidFill>
                          <a:latin typeface="Times New Roman" pitchFamily="18" charset="0"/>
                          <a:cs typeface="Times New Roman" pitchFamily="18" charset="0"/>
                        </a:rPr>
                        <a:t>管理性关注</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39228">
                <a:tc>
                  <a:txBody>
                    <a:bodyPr/>
                    <a:lstStyle/>
                    <a:p>
                      <a:pPr marL="0" marR="0">
                        <a:lnSpc>
                          <a:spcPct val="115000"/>
                        </a:lnSpc>
                        <a:spcBef>
                          <a:spcPts val="0"/>
                        </a:spcBef>
                        <a:spcAft>
                          <a:spcPts val="1000"/>
                        </a:spcAft>
                      </a:pPr>
                      <a:r>
                        <a:rPr lang="en-US" sz="1800" dirty="0" err="1" smtClean="0">
                          <a:solidFill>
                            <a:srgbClr val="C00000"/>
                          </a:solidFill>
                          <a:latin typeface="Times New Roman" pitchFamily="18" charset="0"/>
                          <a:cs typeface="Times New Roman" pitchFamily="18" charset="0"/>
                        </a:rPr>
                        <a:t>Aa</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温和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800" dirty="0" err="1" smtClean="0">
                          <a:solidFill>
                            <a:srgbClr val="C00000"/>
                          </a:solidFill>
                          <a:latin typeface="Times New Roman" pitchFamily="18" charset="0"/>
                          <a:cs typeface="Times New Roman" pitchFamily="18" charset="0"/>
                        </a:rPr>
                        <a:t>Caa</a:t>
                      </a:r>
                      <a:r>
                        <a:rPr lang="en-US"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altLang="en-US" sz="1800" dirty="0" smtClean="0">
                          <a:solidFill>
                            <a:srgbClr val="C00000"/>
                          </a:solidFill>
                          <a:latin typeface="Times New Roman" pitchFamily="18" charset="0"/>
                          <a:cs typeface="Times New Roman" pitchFamily="18" charset="0"/>
                        </a:rPr>
                        <a:t>特别关注</a:t>
                      </a:r>
                      <a:r>
                        <a:rPr lang="zh-CN"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39228">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A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平均（中等）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Ca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altLang="en-US" sz="1800" dirty="0" smtClean="0">
                          <a:solidFill>
                            <a:srgbClr val="C00000"/>
                          </a:solidFill>
                          <a:latin typeface="Times New Roman" pitchFamily="18" charset="0"/>
                          <a:cs typeface="Times New Roman" pitchFamily="18" charset="0"/>
                        </a:rPr>
                        <a:t>未达标准</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39228">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Baa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可接受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C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altLang="en-US" sz="1800" dirty="0" smtClean="0">
                          <a:solidFill>
                            <a:srgbClr val="C00000"/>
                          </a:solidFill>
                          <a:latin typeface="Times New Roman" pitchFamily="18" charset="0"/>
                          <a:cs typeface="Times New Roman" pitchFamily="18" charset="0"/>
                        </a:rPr>
                        <a:t>可疑</a:t>
                      </a:r>
                      <a:r>
                        <a:rPr lang="zh-CN"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46115">
                <a:tc>
                  <a:txBody>
                    <a:bodyPr/>
                    <a:lstStyle/>
                    <a:p>
                      <a:pPr marL="0" marR="0">
                        <a:lnSpc>
                          <a:spcPct val="115000"/>
                        </a:lnSpc>
                        <a:spcBef>
                          <a:spcPts val="0"/>
                        </a:spcBef>
                        <a:spcAft>
                          <a:spcPts val="1000"/>
                        </a:spcAft>
                      </a:pPr>
                      <a:r>
                        <a:rPr lang="en-US" sz="1800" dirty="0" err="1" smtClean="0">
                          <a:solidFill>
                            <a:srgbClr val="C00000"/>
                          </a:solidFill>
                          <a:latin typeface="Times New Roman" pitchFamily="18" charset="0"/>
                          <a:cs typeface="Times New Roman" pitchFamily="18" charset="0"/>
                        </a:rPr>
                        <a:t>Ba</a:t>
                      </a:r>
                      <a:r>
                        <a:rPr lang="en-US"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可接受但予以关注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endParaRPr lang="en-US" sz="1400" dirty="0">
                        <a:solidFill>
                          <a:srgbClr val="C00000"/>
                        </a:solidFill>
                        <a:latin typeface="Times New Roman" pitchFamily="18" charset="0"/>
                        <a:ea typeface="+mn-ea"/>
                        <a:cs typeface="Times New Roman" pitchFamily="18" charset="0"/>
                      </a:endParaRPr>
                    </a:p>
                  </a:txBody>
                  <a:tcPr marL="117513" marR="117513" marT="44067" marB="44067" anchor="ctr" anchorCtr="1"/>
                </a:tc>
              </a:tr>
            </a:tbl>
          </a:graphicData>
        </a:graphic>
      </p:graphicFrame>
    </p:spTree>
    <p:extLst>
      <p:ext uri="{BB962C8B-B14F-4D97-AF65-F5344CB8AC3E}">
        <p14:creationId xmlns:p14="http://schemas.microsoft.com/office/powerpoint/2010/main" val="521317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436349"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4.	</a:t>
            </a:r>
            <a:r>
              <a:rPr lang="zh-CN" altLang="en-US" dirty="0" smtClean="0">
                <a:latin typeface="Times New Roman" pitchFamily="18" charset="0"/>
                <a:cs typeface="Times New Roman" pitchFamily="18" charset="0"/>
              </a:rPr>
              <a:t>穆迪公司的短期信用评级体系</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4754" name="灯片编号占位符 5"/>
          <p:cNvSpPr>
            <a:spLocks noGrp="1"/>
          </p:cNvSpPr>
          <p:nvPr>
            <p:ph type="sldNum" sz="quarter" idx="12"/>
          </p:nvPr>
        </p:nvSpPr>
        <p:spPr>
          <a:noFill/>
        </p:spPr>
        <p:txBody>
          <a:bodyPr/>
          <a:lstStyle/>
          <a:p>
            <a:fld id="{9ED27240-141B-4F9F-8AC8-FF200C2165D7}" type="slidenum">
              <a:rPr lang="en-US" altLang="zh-CN" smtClean="0"/>
              <a:pPr/>
              <a:t>32</a:t>
            </a:fld>
            <a:endParaRPr lang="en-US" altLang="zh-CN" smtClean="0"/>
          </a:p>
        </p:txBody>
      </p:sp>
      <p:sp>
        <p:nvSpPr>
          <p:cNvPr id="74773" name="Rectangle 2"/>
          <p:cNvSpPr>
            <a:spLocks noGrp="1" noChangeArrowheads="1"/>
          </p:cNvSpPr>
          <p:nvPr>
            <p:ph type="title"/>
          </p:nvPr>
        </p:nvSpPr>
        <p:spPr>
          <a:xfrm>
            <a:off x="3368299" y="0"/>
            <a:ext cx="8275988" cy="1216025"/>
          </a:xfrm>
        </p:spPr>
        <p:txBody>
          <a:bodyPr/>
          <a:lstStyle/>
          <a:p>
            <a:pPr eaLnBrk="1" hangingPunct="1"/>
            <a:r>
              <a:rPr lang="zh-CN" altLang="en-US" sz="3600" b="1" dirty="0" smtClean="0">
                <a:latin typeface="Times New Roman" pitchFamily="18" charset="0"/>
                <a:cs typeface="Times New Roman" pitchFamily="18" charset="0"/>
              </a:rPr>
              <a:t>一、外部机构的信用评级方法</a:t>
            </a:r>
            <a:r>
              <a:rPr lang="en-US" altLang="zh-CN" sz="3600" b="1" dirty="0" smtClean="0">
                <a:latin typeface="Times New Roman" pitchFamily="18" charset="0"/>
                <a:cs typeface="Times New Roman" pitchFamily="18" charset="0"/>
              </a:rPr>
              <a:t/>
            </a:r>
            <a:br>
              <a:rPr lang="en-US" altLang="zh-CN" sz="3600" b="1" dirty="0" smtClean="0">
                <a:latin typeface="Times New Roman" pitchFamily="18" charset="0"/>
                <a:cs typeface="Times New Roman" pitchFamily="18" charset="0"/>
              </a:rPr>
            </a:br>
            <a:r>
              <a:rPr lang="en-US" altLang="zh-CN" sz="3600"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标准普尔与穆迪的信用评级体系</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6" name="表格 5"/>
          <p:cNvGraphicFramePr>
            <a:graphicFrameLocks noGrp="1"/>
          </p:cNvGraphicFramePr>
          <p:nvPr/>
        </p:nvGraphicFramePr>
        <p:xfrm>
          <a:off x="1524000" y="2214563"/>
          <a:ext cx="9620277" cy="3810111"/>
        </p:xfrm>
        <a:graphic>
          <a:graphicData uri="http://schemas.openxmlformats.org/drawingml/2006/table">
            <a:tbl>
              <a:tblPr>
                <a:tableStyleId>{5DA37D80-6434-44D0-A028-1B22A696006F}</a:tableStyleId>
              </a:tblPr>
              <a:tblGrid>
                <a:gridCol w="2190757"/>
                <a:gridCol w="7429520"/>
              </a:tblGrid>
              <a:tr h="428628">
                <a:tc>
                  <a:txBody>
                    <a:bodyPr/>
                    <a:lstStyle/>
                    <a:p>
                      <a:pPr marL="0" marR="0" algn="ctr" defTabSz="914400" rtl="0" eaLnBrk="1" latinLnBrk="0" hangingPunct="1">
                        <a:lnSpc>
                          <a:spcPct val="115000"/>
                        </a:lnSpc>
                        <a:spcBef>
                          <a:spcPts val="0"/>
                        </a:spcBef>
                        <a:spcAft>
                          <a:spcPts val="1000"/>
                        </a:spcAft>
                      </a:pPr>
                      <a:r>
                        <a:rPr lang="zh-CN" sz="1600" kern="1200" dirty="0" smtClean="0">
                          <a:solidFill>
                            <a:srgbClr val="C00000"/>
                          </a:solidFill>
                          <a:latin typeface="Times New Roman" pitchFamily="18" charset="0"/>
                          <a:cs typeface="Times New Roman" pitchFamily="18" charset="0"/>
                        </a:rPr>
                        <a:t>评 级 等 级 </a:t>
                      </a:r>
                      <a:endParaRPr lang="en-US" sz="1600" b="1" kern="1200" dirty="0" smtClean="0">
                        <a:solidFill>
                          <a:srgbClr val="C00000"/>
                        </a:solidFill>
                        <a:latin typeface="Times New Roman" pitchFamily="18" charset="0"/>
                        <a:ea typeface="+mn-ea"/>
                        <a:cs typeface="Times New Roman" pitchFamily="18" charset="0"/>
                      </a:endParaRPr>
                    </a:p>
                  </a:txBody>
                  <a:tcPr marL="97061" marR="97061" marT="36136" marB="36136" anchor="ctr"/>
                </a:tc>
                <a:tc>
                  <a:txBody>
                    <a:bodyPr/>
                    <a:lstStyle/>
                    <a:p>
                      <a:pPr marL="0" marR="0" algn="ctr" defTabSz="914400" rtl="0" eaLnBrk="1" latinLnBrk="0" hangingPunct="1">
                        <a:lnSpc>
                          <a:spcPct val="115000"/>
                        </a:lnSpc>
                        <a:spcBef>
                          <a:spcPts val="0"/>
                        </a:spcBef>
                        <a:spcAft>
                          <a:spcPts val="1000"/>
                        </a:spcAft>
                      </a:pPr>
                      <a:r>
                        <a:rPr lang="zh-CN" sz="1600" kern="1200" dirty="0" smtClean="0">
                          <a:solidFill>
                            <a:srgbClr val="C00000"/>
                          </a:solidFill>
                          <a:latin typeface="Times New Roman" pitchFamily="18" charset="0"/>
                          <a:cs typeface="Times New Roman" pitchFamily="18" charset="0"/>
                        </a:rPr>
                        <a:t>风 险 程 度 </a:t>
                      </a:r>
                      <a:endParaRPr lang="en-US" sz="1600" b="1" kern="1200" dirty="0" smtClean="0">
                        <a:solidFill>
                          <a:srgbClr val="C00000"/>
                        </a:solidFill>
                        <a:latin typeface="Times New Roman" pitchFamily="18" charset="0"/>
                        <a:ea typeface="+mn-ea"/>
                        <a:cs typeface="Times New Roman" pitchFamily="18" charset="0"/>
                      </a:endParaRPr>
                    </a:p>
                  </a:txBody>
                  <a:tcPr marL="97061" marR="97061" marT="36136" marB="36136" anchor="ctr"/>
                </a:tc>
              </a:tr>
              <a:tr h="1745537">
                <a:tc>
                  <a:txBody>
                    <a:bodyPr/>
                    <a:lstStyle/>
                    <a:p>
                      <a:pPr marL="0" marR="0" algn="ctr">
                        <a:lnSpc>
                          <a:spcPct val="115000"/>
                        </a:lnSpc>
                        <a:spcBef>
                          <a:spcPts val="0"/>
                        </a:spcBef>
                        <a:spcAft>
                          <a:spcPts val="1000"/>
                        </a:spcAft>
                      </a:pPr>
                      <a:r>
                        <a:rPr lang="zh-CN" altLang="en-US" sz="1600" kern="1200" dirty="0" smtClean="0">
                          <a:solidFill>
                            <a:srgbClr val="C00000"/>
                          </a:solidFill>
                          <a:latin typeface="Times New Roman" pitchFamily="18" charset="0"/>
                          <a:cs typeface="Times New Roman" pitchFamily="18" charset="0"/>
                        </a:rPr>
                        <a:t>优先级</a:t>
                      </a:r>
                      <a:r>
                        <a:rPr lang="en-US" altLang="zh-CN" sz="1600" kern="1200" dirty="0" smtClean="0">
                          <a:solidFill>
                            <a:srgbClr val="C00000"/>
                          </a:solidFill>
                          <a:latin typeface="Times New Roman" pitchFamily="18" charset="0"/>
                          <a:cs typeface="Times New Roman" pitchFamily="18" charset="0"/>
                        </a:rPr>
                        <a:t>-1</a:t>
                      </a:r>
                      <a:r>
                        <a:rPr lang="en-US" sz="1600" kern="1200" dirty="0" smtClean="0">
                          <a:solidFill>
                            <a:srgbClr val="C00000"/>
                          </a:solidFill>
                          <a:latin typeface="Times New Roman" pitchFamily="18" charset="0"/>
                          <a:cs typeface="Times New Roman" pitchFamily="18" charset="0"/>
                        </a:rPr>
                        <a:t> </a:t>
                      </a:r>
                      <a:endParaRPr lang="en-US" sz="1600" kern="1200" dirty="0" smtClean="0">
                        <a:solidFill>
                          <a:srgbClr val="C00000"/>
                        </a:solidFill>
                        <a:latin typeface="Times New Roman" pitchFamily="18" charset="0"/>
                        <a:ea typeface="+mn-ea"/>
                        <a:cs typeface="Times New Roman" pitchFamily="18" charset="0"/>
                      </a:endParaRPr>
                    </a:p>
                  </a:txBody>
                  <a:tcPr marL="97061" marR="97061" marT="36136" marB="36136" anchor="ctr"/>
                </a:tc>
                <a:tc>
                  <a:txBody>
                    <a:bodyPr/>
                    <a:lstStyle/>
                    <a:p>
                      <a:pPr marL="0" marR="0" algn="l" defTabSz="914400" rtl="0" eaLnBrk="1" latinLnBrk="0" hangingPunct="1">
                        <a:lnSpc>
                          <a:spcPct val="115000"/>
                        </a:lnSpc>
                        <a:spcBef>
                          <a:spcPts val="0"/>
                        </a:spcBef>
                        <a:spcAft>
                          <a:spcPts val="300"/>
                        </a:spcAft>
                      </a:pPr>
                      <a:r>
                        <a:rPr lang="zh-CN" altLang="en-US" sz="1400" kern="1200" dirty="0" smtClean="0">
                          <a:solidFill>
                            <a:srgbClr val="C00000"/>
                          </a:solidFill>
                          <a:latin typeface="Times New Roman" pitchFamily="18" charset="0"/>
                          <a:cs typeface="Times New Roman" pitchFamily="18" charset="0"/>
                        </a:rPr>
                        <a:t>债务人（或附属机构）偿付短期债务的能力非常强。 该等级评定的主要依据有：</a:t>
                      </a:r>
                      <a:endParaRPr lang="en-US" altLang="zh-CN" sz="1400" kern="1200" dirty="0" smtClean="0">
                        <a:solidFill>
                          <a:srgbClr val="C00000"/>
                        </a:solidFill>
                        <a:latin typeface="Times New Roman" pitchFamily="18" charset="0"/>
                        <a:cs typeface="Times New Roman" pitchFamily="18" charset="0"/>
                      </a:endParaRPr>
                    </a:p>
                    <a:p>
                      <a:pPr marL="0" marR="0" algn="l" defTabSz="914400" rtl="0" eaLnBrk="1" latinLnBrk="0" hangingPunct="1">
                        <a:lnSpc>
                          <a:spcPct val="115000"/>
                        </a:lnSpc>
                        <a:spcBef>
                          <a:spcPts val="0"/>
                        </a:spcBef>
                        <a:spcAft>
                          <a:spcPts val="300"/>
                        </a:spcAft>
                        <a:buFont typeface="Arial" pitchFamily="34" charset="0"/>
                        <a:buChar char="•"/>
                      </a:pPr>
                      <a:r>
                        <a:rPr lang="en-US" altLang="zh-CN" sz="1400" kern="1200" baseline="0" dirty="0" smtClean="0">
                          <a:solidFill>
                            <a:srgbClr val="C00000"/>
                          </a:solidFill>
                          <a:latin typeface="Times New Roman" pitchFamily="18" charset="0"/>
                          <a:cs typeface="Times New Roman" pitchFamily="18" charset="0"/>
                        </a:rPr>
                        <a:t> </a:t>
                      </a:r>
                      <a:r>
                        <a:rPr lang="zh-CN" altLang="en-US" sz="1400" kern="1200" baseline="0" dirty="0" smtClean="0">
                          <a:solidFill>
                            <a:srgbClr val="C00000"/>
                          </a:solidFill>
                          <a:latin typeface="Times New Roman" pitchFamily="18" charset="0"/>
                          <a:cs typeface="Times New Roman" pitchFamily="18" charset="0"/>
                        </a:rPr>
                        <a:t>在一个基本面很好的产业中居主导地位；</a:t>
                      </a:r>
                      <a:endParaRPr lang="en-US" altLang="zh-CN" sz="1400" kern="1200" baseline="0" dirty="0" smtClean="0">
                        <a:solidFill>
                          <a:srgbClr val="C00000"/>
                        </a:solidFill>
                        <a:latin typeface="Times New Roman" pitchFamily="18" charset="0"/>
                        <a:cs typeface="Times New Roman" pitchFamily="18" charset="0"/>
                      </a:endParaRPr>
                    </a:p>
                    <a:p>
                      <a:pPr marL="0" marR="0" algn="l" defTabSz="914400" rtl="0" eaLnBrk="1" latinLnBrk="0" hangingPunct="1">
                        <a:lnSpc>
                          <a:spcPct val="115000"/>
                        </a:lnSpc>
                        <a:spcBef>
                          <a:spcPts val="0"/>
                        </a:spcBef>
                        <a:spcAft>
                          <a:spcPts val="300"/>
                        </a:spcAft>
                        <a:buFont typeface="Arial" pitchFamily="34" charset="0"/>
                        <a:buChar char="•"/>
                      </a:pPr>
                      <a:r>
                        <a:rPr lang="en-US" altLang="zh-CN" sz="1400" kern="1200" baseline="0" dirty="0" smtClean="0">
                          <a:solidFill>
                            <a:srgbClr val="C00000"/>
                          </a:solidFill>
                          <a:latin typeface="Times New Roman" pitchFamily="18" charset="0"/>
                          <a:cs typeface="Times New Roman" pitchFamily="18" charset="0"/>
                        </a:rPr>
                        <a:t> </a:t>
                      </a:r>
                      <a:r>
                        <a:rPr lang="zh-CN" altLang="en-US" sz="1400" kern="1200" baseline="0" dirty="0" smtClean="0">
                          <a:solidFill>
                            <a:srgbClr val="C00000"/>
                          </a:solidFill>
                          <a:latin typeface="Times New Roman" pitchFamily="18" charset="0"/>
                          <a:cs typeface="Times New Roman" pitchFamily="18" charset="0"/>
                        </a:rPr>
                        <a:t>资金使用的收益率很高；</a:t>
                      </a:r>
                      <a:endParaRPr lang="en-US" altLang="zh-CN" sz="1400" kern="1200" baseline="0" dirty="0" smtClean="0">
                        <a:solidFill>
                          <a:srgbClr val="C00000"/>
                        </a:solidFill>
                        <a:latin typeface="Times New Roman" pitchFamily="18" charset="0"/>
                        <a:cs typeface="Times New Roman" pitchFamily="18" charset="0"/>
                      </a:endParaRPr>
                    </a:p>
                    <a:p>
                      <a:pPr marL="0" marR="0" algn="l" defTabSz="914400" rtl="0" eaLnBrk="1" latinLnBrk="0" hangingPunct="1">
                        <a:lnSpc>
                          <a:spcPct val="115000"/>
                        </a:lnSpc>
                        <a:spcBef>
                          <a:spcPts val="0"/>
                        </a:spcBef>
                        <a:spcAft>
                          <a:spcPts val="300"/>
                        </a:spcAft>
                        <a:buFont typeface="Arial" pitchFamily="34" charset="0"/>
                        <a:buChar char="•"/>
                      </a:pPr>
                      <a:r>
                        <a:rPr lang="en-US" altLang="zh-CN" sz="1400" kern="1200" baseline="0" dirty="0" smtClean="0">
                          <a:solidFill>
                            <a:srgbClr val="C00000"/>
                          </a:solidFill>
                          <a:latin typeface="Times New Roman" pitchFamily="18" charset="0"/>
                          <a:cs typeface="Times New Roman" pitchFamily="18" charset="0"/>
                        </a:rPr>
                        <a:t> </a:t>
                      </a:r>
                      <a:r>
                        <a:rPr lang="zh-CN" altLang="en-US" sz="1400" kern="1200" baseline="0" dirty="0" smtClean="0">
                          <a:solidFill>
                            <a:srgbClr val="C00000"/>
                          </a:solidFill>
                          <a:latin typeface="Times New Roman" pitchFamily="18" charset="0"/>
                          <a:cs typeface="Times New Roman" pitchFamily="18" charset="0"/>
                        </a:rPr>
                        <a:t>融资结构比较稳定，债务依存度不高，而且资本准备比较充足</a:t>
                      </a:r>
                      <a:endParaRPr lang="en-US" altLang="zh-CN" sz="1400" kern="1200" baseline="0" dirty="0" smtClean="0">
                        <a:solidFill>
                          <a:srgbClr val="C00000"/>
                        </a:solidFill>
                        <a:latin typeface="Times New Roman" pitchFamily="18" charset="0"/>
                        <a:cs typeface="Times New Roman" pitchFamily="18" charset="0"/>
                      </a:endParaRPr>
                    </a:p>
                    <a:p>
                      <a:pPr marL="0" marR="0" algn="l" defTabSz="914400" rtl="0" eaLnBrk="1" latinLnBrk="0" hangingPunct="1">
                        <a:lnSpc>
                          <a:spcPct val="115000"/>
                        </a:lnSpc>
                        <a:spcBef>
                          <a:spcPts val="0"/>
                        </a:spcBef>
                        <a:spcAft>
                          <a:spcPts val="300"/>
                        </a:spcAft>
                        <a:buFont typeface="Arial" pitchFamily="34" charset="0"/>
                        <a:buChar char="•"/>
                      </a:pPr>
                      <a:r>
                        <a:rPr lang="en-US" altLang="zh-CN" sz="1400" kern="1200" baseline="0" dirty="0" smtClean="0">
                          <a:solidFill>
                            <a:srgbClr val="C00000"/>
                          </a:solidFill>
                          <a:latin typeface="Times New Roman" pitchFamily="18" charset="0"/>
                          <a:cs typeface="Times New Roman" pitchFamily="18" charset="0"/>
                        </a:rPr>
                        <a:t> </a:t>
                      </a:r>
                      <a:r>
                        <a:rPr lang="zh-CN" altLang="en-US" sz="1400" kern="1200" baseline="0" dirty="0" smtClean="0">
                          <a:solidFill>
                            <a:srgbClr val="C00000"/>
                          </a:solidFill>
                          <a:latin typeface="Times New Roman" pitchFamily="18" charset="0"/>
                          <a:cs typeface="Times New Roman" pitchFamily="18" charset="0"/>
                        </a:rPr>
                        <a:t>固定的债务偿付有较多的利润做保障，并能够保证有足够的流动性。</a:t>
                      </a:r>
                      <a:endParaRPr lang="en-US" altLang="zh-CN" sz="1400" kern="1200" dirty="0" smtClean="0">
                        <a:solidFill>
                          <a:srgbClr val="C00000"/>
                        </a:solidFill>
                        <a:latin typeface="Times New Roman" pitchFamily="18" charset="0"/>
                        <a:ea typeface="+mn-ea"/>
                        <a:cs typeface="Times New Roman" pitchFamily="18" charset="0"/>
                      </a:endParaRPr>
                    </a:p>
                  </a:txBody>
                  <a:tcPr marL="97061" marR="97061" marT="36136" marB="36136" anchor="ctr"/>
                </a:tc>
              </a:tr>
              <a:tr h="674148">
                <a:tc>
                  <a:txBody>
                    <a:bodyPr/>
                    <a:lstStyle/>
                    <a:p>
                      <a:pPr marL="0" marR="0" algn="ctr">
                        <a:lnSpc>
                          <a:spcPct val="115000"/>
                        </a:lnSpc>
                        <a:spcBef>
                          <a:spcPts val="0"/>
                        </a:spcBef>
                        <a:spcAft>
                          <a:spcPts val="1000"/>
                        </a:spcAft>
                      </a:pPr>
                      <a:r>
                        <a:rPr lang="zh-CN" altLang="en-US" sz="1600" kern="1200" dirty="0" smtClean="0">
                          <a:solidFill>
                            <a:srgbClr val="C00000"/>
                          </a:solidFill>
                          <a:latin typeface="Times New Roman" pitchFamily="18" charset="0"/>
                          <a:cs typeface="Times New Roman" pitchFamily="18" charset="0"/>
                        </a:rPr>
                        <a:t>优先级</a:t>
                      </a:r>
                      <a:r>
                        <a:rPr lang="en-US" sz="1600" kern="1200" dirty="0" smtClean="0">
                          <a:solidFill>
                            <a:srgbClr val="C00000"/>
                          </a:solidFill>
                          <a:latin typeface="Times New Roman" pitchFamily="18" charset="0"/>
                          <a:cs typeface="Times New Roman" pitchFamily="18" charset="0"/>
                        </a:rPr>
                        <a:t>-2 </a:t>
                      </a:r>
                      <a:endParaRPr lang="en-US" sz="1600" kern="1200" dirty="0" smtClean="0">
                        <a:solidFill>
                          <a:srgbClr val="C00000"/>
                        </a:solidFill>
                        <a:latin typeface="Times New Roman" pitchFamily="18" charset="0"/>
                        <a:ea typeface="+mn-ea"/>
                        <a:cs typeface="Times New Roman" pitchFamily="18" charset="0"/>
                      </a:endParaRPr>
                    </a:p>
                  </a:txBody>
                  <a:tcPr marL="97061" marR="97061" marT="36136" marB="36136" anchor="ctr"/>
                </a:tc>
                <a:tc>
                  <a:txBody>
                    <a:bodyPr/>
                    <a:lstStyle/>
                    <a:p>
                      <a:pPr marL="0" marR="0" algn="l" defTabSz="914400" rtl="0" eaLnBrk="1" latinLnBrk="0" hangingPunct="1">
                        <a:lnSpc>
                          <a:spcPct val="115000"/>
                        </a:lnSpc>
                        <a:spcBef>
                          <a:spcPts val="0"/>
                        </a:spcBef>
                        <a:spcAft>
                          <a:spcPts val="1000"/>
                        </a:spcAft>
                      </a:pPr>
                      <a:r>
                        <a:rPr lang="zh-CN" altLang="en-US" sz="1400" kern="1200" dirty="0" smtClean="0">
                          <a:solidFill>
                            <a:srgbClr val="C00000"/>
                          </a:solidFill>
                          <a:latin typeface="Times New Roman" pitchFamily="18" charset="0"/>
                          <a:cs typeface="Times New Roman" pitchFamily="18" charset="0"/>
                        </a:rPr>
                        <a:t>债务人（或附属机构）有较强的偿付能力， 它们具有上述的一些特征，但可靠性比优先级</a:t>
                      </a:r>
                      <a:r>
                        <a:rPr lang="en-US" altLang="zh-CN" sz="1400" kern="1200" dirty="0" smtClean="0">
                          <a:solidFill>
                            <a:srgbClr val="C00000"/>
                          </a:solidFill>
                          <a:latin typeface="Times New Roman" pitchFamily="18" charset="0"/>
                          <a:cs typeface="Times New Roman" pitchFamily="18" charset="0"/>
                        </a:rPr>
                        <a:t>-1</a:t>
                      </a:r>
                      <a:r>
                        <a:rPr lang="zh-CN" altLang="en-US" sz="1400" kern="1200" dirty="0" smtClean="0">
                          <a:solidFill>
                            <a:srgbClr val="C00000"/>
                          </a:solidFill>
                          <a:latin typeface="Times New Roman" pitchFamily="18" charset="0"/>
                          <a:cs typeface="Times New Roman" pitchFamily="18" charset="0"/>
                        </a:rPr>
                        <a:t>要稍低些。</a:t>
                      </a:r>
                      <a:endParaRPr lang="en-US" altLang="en-US" sz="1400" kern="1200" dirty="0" smtClean="0">
                        <a:solidFill>
                          <a:srgbClr val="C00000"/>
                        </a:solidFill>
                        <a:latin typeface="Times New Roman" pitchFamily="18" charset="0"/>
                        <a:ea typeface="+mn-ea"/>
                        <a:cs typeface="Times New Roman" pitchFamily="18" charset="0"/>
                      </a:endParaRPr>
                    </a:p>
                  </a:txBody>
                  <a:tcPr marL="97061" marR="97061" marT="36136" marB="36136" anchor="ctr"/>
                </a:tc>
              </a:tr>
              <a:tr h="961798">
                <a:tc>
                  <a:txBody>
                    <a:bodyPr/>
                    <a:lstStyle/>
                    <a:p>
                      <a:pPr marL="0" marR="0" algn="ctr">
                        <a:lnSpc>
                          <a:spcPct val="115000"/>
                        </a:lnSpc>
                        <a:spcBef>
                          <a:spcPts val="0"/>
                        </a:spcBef>
                        <a:spcAft>
                          <a:spcPts val="1000"/>
                        </a:spcAft>
                      </a:pPr>
                      <a:r>
                        <a:rPr lang="zh-CN" altLang="en-US" sz="1600" kern="1200" dirty="0" smtClean="0">
                          <a:solidFill>
                            <a:srgbClr val="C00000"/>
                          </a:solidFill>
                          <a:latin typeface="Times New Roman" pitchFamily="18" charset="0"/>
                          <a:cs typeface="Times New Roman" pitchFamily="18" charset="0"/>
                        </a:rPr>
                        <a:t>优先级</a:t>
                      </a:r>
                      <a:r>
                        <a:rPr lang="en-US" altLang="zh-CN" sz="1600" kern="1200" dirty="0" smtClean="0">
                          <a:solidFill>
                            <a:srgbClr val="C00000"/>
                          </a:solidFill>
                          <a:latin typeface="Times New Roman" pitchFamily="18" charset="0"/>
                          <a:cs typeface="Times New Roman" pitchFamily="18" charset="0"/>
                        </a:rPr>
                        <a:t>-3</a:t>
                      </a:r>
                      <a:r>
                        <a:rPr lang="en-US" sz="1600" kern="1200" dirty="0" smtClean="0">
                          <a:solidFill>
                            <a:srgbClr val="C00000"/>
                          </a:solidFill>
                          <a:latin typeface="Times New Roman" pitchFamily="18" charset="0"/>
                          <a:cs typeface="Times New Roman" pitchFamily="18" charset="0"/>
                        </a:rPr>
                        <a:t> </a:t>
                      </a:r>
                      <a:endParaRPr lang="en-US" sz="1600" kern="1200" dirty="0" smtClean="0">
                        <a:solidFill>
                          <a:srgbClr val="C00000"/>
                        </a:solidFill>
                        <a:latin typeface="Times New Roman" pitchFamily="18" charset="0"/>
                        <a:ea typeface="+mn-ea"/>
                        <a:cs typeface="Times New Roman" pitchFamily="18" charset="0"/>
                      </a:endParaRPr>
                    </a:p>
                  </a:txBody>
                  <a:tcPr marL="97061" marR="97061" marT="36136" marB="36136" anchor="ctr"/>
                </a:tc>
                <a:tc>
                  <a:txBody>
                    <a:bodyPr/>
                    <a:lstStyle/>
                    <a:p>
                      <a:pPr marL="0" marR="0" algn="l" defTabSz="914400" rtl="0" eaLnBrk="1" latinLnBrk="0" hangingPunct="1">
                        <a:lnSpc>
                          <a:spcPct val="115000"/>
                        </a:lnSpc>
                        <a:spcBef>
                          <a:spcPts val="0"/>
                        </a:spcBef>
                        <a:spcAft>
                          <a:spcPts val="1000"/>
                        </a:spcAft>
                      </a:pPr>
                      <a:r>
                        <a:rPr lang="zh-CN" altLang="en-US" sz="1400" kern="1200" dirty="0" smtClean="0">
                          <a:solidFill>
                            <a:srgbClr val="C00000"/>
                          </a:solidFill>
                          <a:latin typeface="Times New Roman" pitchFamily="18" charset="0"/>
                          <a:cs typeface="Times New Roman" pitchFamily="18" charset="0"/>
                        </a:rPr>
                        <a:t>债务人（或附属机构）具有可接受的偿付能力。产业特征和市场构成对债务人偿付能力的影响较大；收入和利润的波动可能导致偿付能力的降低，可能导致较高的财务杠杆比率；债务人有获取必要流动性的渠道。</a:t>
                      </a:r>
                      <a:endParaRPr lang="en-US" altLang="en-US" sz="1400" kern="1200" dirty="0" smtClean="0">
                        <a:solidFill>
                          <a:srgbClr val="C00000"/>
                        </a:solidFill>
                        <a:latin typeface="Times New Roman" pitchFamily="18" charset="0"/>
                        <a:ea typeface="+mn-ea"/>
                        <a:cs typeface="Times New Roman" pitchFamily="18" charset="0"/>
                      </a:endParaRPr>
                    </a:p>
                  </a:txBody>
                  <a:tcPr marL="97061" marR="97061" marT="36136" marB="36136" anchor="ctr"/>
                </a:tc>
              </a:tr>
            </a:tbl>
          </a:graphicData>
        </a:graphic>
      </p:graphicFrame>
    </p:spTree>
    <p:extLst>
      <p:ext uri="{BB962C8B-B14F-4D97-AF65-F5344CB8AC3E}">
        <p14:creationId xmlns:p14="http://schemas.microsoft.com/office/powerpoint/2010/main" val="486954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055349" cy="4267200"/>
          </a:xfrm>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不同评级体系的差异分析</a:t>
            </a:r>
            <a:endParaRPr lang="en-US" altLang="zh-CN" dirty="0" smtClean="0">
              <a:latin typeface="Times New Roman" pitchFamily="18" charset="0"/>
              <a:cs typeface="Times New Roman" pitchFamily="18" charset="0"/>
            </a:endParaRPr>
          </a:p>
          <a:p>
            <a:pPr eaLnBrk="1" hangingPunct="1">
              <a:buFont typeface="Wingdings" pitchFamily="2" charset="2"/>
              <a:buNone/>
              <a:defRPr/>
            </a:pPr>
            <a:r>
              <a:rPr lang="en-US" altLang="zh-CN" dirty="0" smtClean="0">
                <a:latin typeface="Times New Roman" pitchFamily="18" charset="0"/>
                <a:cs typeface="Times New Roman" pitchFamily="18" charset="0"/>
              </a:rPr>
              <a:t>1.	</a:t>
            </a:r>
            <a:r>
              <a:rPr lang="zh-CN" altLang="en-US" dirty="0" smtClean="0">
                <a:latin typeface="Times New Roman" pitchFamily="18" charset="0"/>
                <a:cs typeface="Times New Roman" pitchFamily="18" charset="0"/>
              </a:rPr>
              <a:t>各个评级机构在对债券评级时所采用的方法基本相同，但对同一债务工具有时会做出不同的评级。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2"/>
              <a:defRPr/>
            </a:pPr>
            <a:r>
              <a:rPr lang="zh-CN" altLang="en-US" dirty="0" smtClean="0">
                <a:latin typeface="Times New Roman" pitchFamily="18" charset="0"/>
                <a:cs typeface="Times New Roman" pitchFamily="18" charset="0"/>
              </a:rPr>
              <a:t>对相同对象作出不同评级，值得探讨：</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评级方法和技术是否合理，应如何判别；</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评级机构的独立性是否有保障。</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5778" name="灯片编号占位符 5"/>
          <p:cNvSpPr>
            <a:spLocks noGrp="1"/>
          </p:cNvSpPr>
          <p:nvPr>
            <p:ph type="sldNum" sz="quarter" idx="12"/>
          </p:nvPr>
        </p:nvSpPr>
        <p:spPr>
          <a:noFill/>
        </p:spPr>
        <p:txBody>
          <a:bodyPr/>
          <a:lstStyle/>
          <a:p>
            <a:fld id="{14ED0453-9850-42EC-BBBE-948090C77BC0}" type="slidenum">
              <a:rPr lang="en-US" altLang="zh-CN" smtClean="0"/>
              <a:pPr/>
              <a:t>33</a:t>
            </a:fld>
            <a:endParaRPr lang="en-US" altLang="zh-CN" smtClean="0"/>
          </a:p>
        </p:txBody>
      </p:sp>
      <p:sp>
        <p:nvSpPr>
          <p:cNvPr id="75779" name="Rectangle 2"/>
          <p:cNvSpPr>
            <a:spLocks noGrp="1" noChangeArrowheads="1"/>
          </p:cNvSpPr>
          <p:nvPr>
            <p:ph type="title"/>
          </p:nvPr>
        </p:nvSpPr>
        <p:spPr>
          <a:xfrm>
            <a:off x="3363133" y="0"/>
            <a:ext cx="8286320" cy="1216025"/>
          </a:xfrm>
        </p:spPr>
        <p:txBody>
          <a:bodyPr/>
          <a:lstStyle/>
          <a:p>
            <a:pPr eaLnBrk="1" hangingPunct="1"/>
            <a:r>
              <a:rPr lang="zh-CN" altLang="en-US" b="1" dirty="0" smtClean="0">
                <a:latin typeface="Times New Roman" pitchFamily="18" charset="0"/>
                <a:cs typeface="Times New Roman" pitchFamily="18" charset="0"/>
              </a:rPr>
              <a:t>一、外部机构的信用评级方法</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573064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一</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评级方法与基本程序</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solidFill>
                  <a:srgbClr val="C00000"/>
                </a:solidFill>
                <a:latin typeface="Times New Roman" pitchFamily="18" charset="0"/>
                <a:cs typeface="Times New Roman" pitchFamily="18" charset="0"/>
              </a:rPr>
              <a:t>1.   </a:t>
            </a:r>
            <a:r>
              <a:rPr lang="zh-CN" altLang="en-US" b="1" dirty="0" smtClean="0">
                <a:solidFill>
                  <a:schemeClr val="tx1"/>
                </a:solidFill>
                <a:latin typeface="Times New Roman" pitchFamily="18" charset="0"/>
                <a:cs typeface="Times New Roman" pitchFamily="18" charset="0"/>
              </a:rPr>
              <a:t>内部评级方法</a:t>
            </a:r>
            <a:r>
              <a:rPr lang="zh-CN" altLang="en-US" b="1" dirty="0" smtClean="0">
                <a:solidFill>
                  <a:srgbClr val="C00000"/>
                </a:solidFill>
                <a:latin typeface="Times New Roman" pitchFamily="18" charset="0"/>
                <a:cs typeface="Times New Roman" pitchFamily="18" charset="0"/>
              </a:rPr>
              <a:t>：</a:t>
            </a:r>
            <a:r>
              <a:rPr lang="zh-CN" altLang="en-US" dirty="0" smtClean="0">
                <a:latin typeface="Times New Roman" pitchFamily="18" charset="0"/>
                <a:cs typeface="Times New Roman" pitchFamily="18" charset="0"/>
              </a:rPr>
              <a:t>银行以实践经验为基础构建内部评级体系，对每个贷款人或贷款项目进行评级，再利用评级结果去估算贷款的违约率和违约损失率。</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6802" name="灯片编号占位符 5"/>
          <p:cNvSpPr>
            <a:spLocks noGrp="1"/>
          </p:cNvSpPr>
          <p:nvPr>
            <p:ph type="sldNum" sz="quarter" idx="12"/>
          </p:nvPr>
        </p:nvSpPr>
        <p:spPr>
          <a:noFill/>
        </p:spPr>
        <p:txBody>
          <a:bodyPr/>
          <a:lstStyle/>
          <a:p>
            <a:fld id="{BC22FF95-4293-4DBF-8D39-8F8DAF11D8DD}" type="slidenum">
              <a:rPr lang="en-US" altLang="zh-CN" smtClean="0"/>
              <a:pPr/>
              <a:t>34</a:t>
            </a:fld>
            <a:endParaRPr lang="en-US" altLang="zh-CN" smtClean="0"/>
          </a:p>
        </p:txBody>
      </p:sp>
      <p:sp>
        <p:nvSpPr>
          <p:cNvPr id="76803" name="Rectangle 2"/>
          <p:cNvSpPr>
            <a:spLocks noGrp="1" noChangeArrowheads="1"/>
          </p:cNvSpPr>
          <p:nvPr>
            <p:ph type="title"/>
          </p:nvPr>
        </p:nvSpPr>
        <p:spPr>
          <a:xfrm>
            <a:off x="3383796" y="0"/>
            <a:ext cx="8255324" cy="1216025"/>
          </a:xfrm>
        </p:spPr>
        <p:txBody>
          <a:bodyPr/>
          <a:lstStyle/>
          <a:p>
            <a:pPr eaLnBrk="1" hangingPunct="1"/>
            <a:r>
              <a:rPr lang="zh-CN" altLang="en-US" b="1" dirty="0" smtClean="0">
                <a:latin typeface="Times New Roman" pitchFamily="18" charset="0"/>
                <a:cs typeface="Times New Roman" pitchFamily="18" charset="0"/>
              </a:rPr>
              <a:t>二、内部信用评级方法</a:t>
            </a:r>
          </a:p>
        </p:txBody>
      </p:sp>
    </p:spTree>
    <p:extLst>
      <p:ext uri="{BB962C8B-B14F-4D97-AF65-F5344CB8AC3E}">
        <p14:creationId xmlns:p14="http://schemas.microsoft.com/office/powerpoint/2010/main" val="42797182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804988"/>
            <a:ext cx="11150600" cy="4267200"/>
          </a:xfrm>
        </p:spPr>
        <p:txBody>
          <a:bodyPr/>
          <a:lstStyle/>
          <a:p>
            <a:pPr marL="514350" indent="-514350" eaLnBrk="1" hangingPunct="1">
              <a:buFont typeface="Wingdings" pitchFamily="2" charset="2"/>
              <a:buAutoNum type="arabicPeriod" startAt="2"/>
              <a:defRPr/>
            </a:pPr>
            <a:r>
              <a:rPr lang="zh-CN" altLang="en-US" dirty="0" smtClean="0">
                <a:latin typeface="Times New Roman" pitchFamily="18" charset="0"/>
                <a:cs typeface="Times New Roman" pitchFamily="18" charset="0"/>
              </a:rPr>
              <a:t>内部评级方法的主要功能：</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评估贷款损失的可能性和损失率，保证贷款分配的质量和安全；</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为计算资本要求和贷款准备金提供依据和方法；</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为监管者提供有价值的监管依据和思路。</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endParaRPr lang="en-US" altLang="zh-CN" sz="2600"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7826" name="灯片编号占位符 5"/>
          <p:cNvSpPr>
            <a:spLocks noGrp="1"/>
          </p:cNvSpPr>
          <p:nvPr>
            <p:ph type="sldNum" sz="quarter" idx="12"/>
          </p:nvPr>
        </p:nvSpPr>
        <p:spPr>
          <a:noFill/>
        </p:spPr>
        <p:txBody>
          <a:bodyPr/>
          <a:lstStyle/>
          <a:p>
            <a:fld id="{4D3FF6F0-D157-4FFA-B2AB-4BAA009A81F3}" type="slidenum">
              <a:rPr lang="en-US" altLang="zh-CN" smtClean="0"/>
              <a:pPr/>
              <a:t>35</a:t>
            </a:fld>
            <a:endParaRPr lang="en-US" altLang="zh-CN" smtClean="0"/>
          </a:p>
        </p:txBody>
      </p:sp>
      <p:sp>
        <p:nvSpPr>
          <p:cNvPr id="77827" name="Rectangle 2"/>
          <p:cNvSpPr>
            <a:spLocks noGrp="1" noChangeArrowheads="1"/>
          </p:cNvSpPr>
          <p:nvPr>
            <p:ph type="title"/>
          </p:nvPr>
        </p:nvSpPr>
        <p:spPr>
          <a:xfrm>
            <a:off x="3326969" y="0"/>
            <a:ext cx="8306985"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评级方法与基本程序</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238640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86648" y="1370308"/>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内部评级体系示例</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514350" indent="-514350" eaLnBrk="1" hangingPunct="1">
              <a:buFont typeface="Wingdings" pitchFamily="2" charset="2"/>
              <a:buNone/>
              <a:defRPr/>
            </a:pPr>
            <a:endParaRPr lang="en-US" altLang="zh-CN" sz="2600"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8850" name="灯片编号占位符 5"/>
          <p:cNvSpPr>
            <a:spLocks noGrp="1"/>
          </p:cNvSpPr>
          <p:nvPr>
            <p:ph type="sldNum" sz="quarter" idx="12"/>
          </p:nvPr>
        </p:nvSpPr>
        <p:spPr>
          <a:noFill/>
        </p:spPr>
        <p:txBody>
          <a:bodyPr/>
          <a:lstStyle/>
          <a:p>
            <a:fld id="{676C54AA-A635-4445-871A-7B93AF0721C6}" type="slidenum">
              <a:rPr lang="en-US" altLang="zh-CN" smtClean="0"/>
              <a:pPr/>
              <a:t>36</a:t>
            </a:fld>
            <a:endParaRPr lang="en-US" altLang="zh-CN" smtClean="0"/>
          </a:p>
        </p:txBody>
      </p:sp>
      <p:sp>
        <p:nvSpPr>
          <p:cNvPr id="78919" name="Rectangle 2"/>
          <p:cNvSpPr>
            <a:spLocks noGrp="1" noChangeArrowheads="1"/>
          </p:cNvSpPr>
          <p:nvPr>
            <p:ph type="title"/>
          </p:nvPr>
        </p:nvSpPr>
        <p:spPr>
          <a:xfrm>
            <a:off x="3357966" y="0"/>
            <a:ext cx="8260490"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评级方法与基本程序</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5" name="表格 4"/>
          <p:cNvGraphicFramePr>
            <a:graphicFrameLocks noGrp="1"/>
          </p:cNvGraphicFramePr>
          <p:nvPr/>
        </p:nvGraphicFramePr>
        <p:xfrm>
          <a:off x="1524000" y="2286000"/>
          <a:ext cx="9525031" cy="3857656"/>
        </p:xfrm>
        <a:graphic>
          <a:graphicData uri="http://schemas.openxmlformats.org/drawingml/2006/table">
            <a:tbl>
              <a:tblPr/>
              <a:tblGrid>
                <a:gridCol w="1444736"/>
                <a:gridCol w="1557673"/>
                <a:gridCol w="1890089"/>
                <a:gridCol w="990860"/>
                <a:gridCol w="1566196"/>
                <a:gridCol w="2075477"/>
              </a:tblGrid>
              <a:tr h="7125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风险</a:t>
                      </a:r>
                      <a:endParaRPr kumimoji="0" lang="en-US" sz="1800" b="1"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风险评级</a:t>
                      </a:r>
                      <a:endParaRPr kumimoji="0" lang="en-US" sz="1800" b="1"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对应的标普公司评级</a:t>
                      </a:r>
                      <a:endParaRPr kumimoji="0" lang="en-US" sz="1800" b="1"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风险</a:t>
                      </a:r>
                      <a:endParaRPr kumimoji="0" lang="en-US" sz="1800" b="1"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风险评级</a:t>
                      </a:r>
                      <a:endParaRPr kumimoji="0" lang="en-US" sz="1800" b="1"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对应的标普公司评级</a:t>
                      </a:r>
                      <a:endParaRPr kumimoji="0" lang="en-US" sz="1800" b="1"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主权债务</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无对应</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高风险</a:t>
                      </a:r>
                      <a:endParaRPr kumimoji="0" lang="en-US"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8</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低风险</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9</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CCC+/CCC</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11</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CC-</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中等风险</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BBB+/BBB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12</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发生违约</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9705892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AutoNum type="arabicPeriod" startAt="4"/>
              <a:defRPr/>
            </a:pPr>
            <a:r>
              <a:rPr lang="zh-CN" altLang="en-US" dirty="0" smtClean="0">
                <a:latin typeface="Times New Roman" pitchFamily="18" charset="0"/>
                <a:cs typeface="Times New Roman" pitchFamily="18" charset="0"/>
              </a:rPr>
              <a:t>内部评级的主要步骤：</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AutoNum type="arabicParenBoth"/>
              <a:defRPr/>
            </a:pPr>
            <a:r>
              <a:rPr lang="zh-CN" altLang="en-US" dirty="0" smtClean="0">
                <a:latin typeface="Times New Roman" pitchFamily="18" charset="0"/>
                <a:cs typeface="Times New Roman" pitchFamily="18" charset="0"/>
              </a:rPr>
              <a:t> 估计借款人的财务状况</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初始债务评级；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AutoNum type="arabicParenBoth"/>
              <a:defRPr/>
            </a:pP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在第一步基础上得到债务人评级；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AutoNum type="arabicParenBoth"/>
              <a:defRPr/>
            </a:pP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在第二步基础上进一步得到贷款项目的评级。</a:t>
            </a:r>
            <a:r>
              <a:rPr lang="en-US" altLang="zh-CN" dirty="0" smtClean="0">
                <a:latin typeface="Times New Roman" pitchFamily="18" charset="0"/>
                <a:cs typeface="Times New Roman" pitchFamily="18" charset="0"/>
              </a:rPr>
              <a:t> </a:t>
            </a: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514350" indent="-514350" eaLnBrk="1" hangingPunct="1">
              <a:buFont typeface="Wingdings" pitchFamily="2" charset="2"/>
              <a:buNone/>
              <a:defRPr/>
            </a:pPr>
            <a:endParaRPr lang="en-US" altLang="zh-CN" sz="2600"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9874" name="灯片编号占位符 5"/>
          <p:cNvSpPr>
            <a:spLocks noGrp="1"/>
          </p:cNvSpPr>
          <p:nvPr>
            <p:ph type="sldNum" sz="quarter" idx="12"/>
          </p:nvPr>
        </p:nvSpPr>
        <p:spPr>
          <a:noFill/>
        </p:spPr>
        <p:txBody>
          <a:bodyPr/>
          <a:lstStyle/>
          <a:p>
            <a:fld id="{93BB8A69-2DC1-42C0-BBC5-A99C62F53E29}" type="slidenum">
              <a:rPr lang="en-US" altLang="zh-CN" smtClean="0"/>
              <a:pPr/>
              <a:t>37</a:t>
            </a:fld>
            <a:endParaRPr lang="en-US" altLang="zh-CN" smtClean="0"/>
          </a:p>
        </p:txBody>
      </p:sp>
      <p:sp>
        <p:nvSpPr>
          <p:cNvPr id="79876" name="Rectangle 2"/>
          <p:cNvSpPr>
            <a:spLocks noGrp="1" noChangeArrowheads="1"/>
          </p:cNvSpPr>
          <p:nvPr>
            <p:ph type="title"/>
          </p:nvPr>
        </p:nvSpPr>
        <p:spPr>
          <a:xfrm>
            <a:off x="3357967" y="0"/>
            <a:ext cx="8430971" cy="1216025"/>
          </a:xfrm>
        </p:spPr>
        <p:txBody>
          <a:bodyPr>
            <a:normAutofit/>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评级方法与基本程序</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143812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评级程序解析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defRPr/>
            </a:pPr>
            <a:r>
              <a:rPr lang="zh-CN" altLang="en-US" dirty="0" smtClean="0">
                <a:latin typeface="Times New Roman" pitchFamily="18" charset="0"/>
                <a:cs typeface="Times New Roman" pitchFamily="18" charset="0"/>
              </a:rPr>
              <a:t>初始债务级别的确定</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财务评估分析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评级对象：债务人。</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(2)  </a:t>
            </a:r>
            <a:r>
              <a:rPr lang="zh-CN" altLang="en-US" dirty="0" smtClean="0">
                <a:latin typeface="Times New Roman" pitchFamily="18" charset="0"/>
                <a:cs typeface="Times New Roman" pitchFamily="18" charset="0"/>
              </a:rPr>
              <a:t>评估领域：</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收益与现金流；</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资产价值、流动性和杠杆比率；</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融资规模、灵活性及债务承担能力。</a:t>
            </a:r>
            <a:r>
              <a:rPr lang="en-US" altLang="zh-CN" dirty="0" smtClean="0">
                <a:latin typeface="Times New Roman" pitchFamily="18" charset="0"/>
                <a:cs typeface="Times New Roman" pitchFamily="18" charset="0"/>
              </a:rPr>
              <a:t>		</a:t>
            </a: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0898" name="灯片编号占位符 5"/>
          <p:cNvSpPr>
            <a:spLocks noGrp="1"/>
          </p:cNvSpPr>
          <p:nvPr>
            <p:ph type="sldNum" sz="quarter" idx="12"/>
          </p:nvPr>
        </p:nvSpPr>
        <p:spPr>
          <a:noFill/>
        </p:spPr>
        <p:txBody>
          <a:bodyPr/>
          <a:lstStyle/>
          <a:p>
            <a:fld id="{41CDF282-E570-4A0B-AFAA-4DD9E65F48EB}" type="slidenum">
              <a:rPr lang="en-US" altLang="zh-CN" smtClean="0"/>
              <a:pPr/>
              <a:t>38</a:t>
            </a:fld>
            <a:endParaRPr lang="en-US" altLang="zh-CN" smtClean="0"/>
          </a:p>
        </p:txBody>
      </p:sp>
      <p:sp>
        <p:nvSpPr>
          <p:cNvPr id="80899" name="Rectangle 2"/>
          <p:cNvSpPr>
            <a:spLocks noGrp="1" noChangeArrowheads="1"/>
          </p:cNvSpPr>
          <p:nvPr>
            <p:ph type="title"/>
          </p:nvPr>
        </p:nvSpPr>
        <p:spPr>
          <a:xfrm>
            <a:off x="3316636" y="0"/>
            <a:ext cx="8389643" cy="1216025"/>
          </a:xfrm>
        </p:spPr>
        <p:txBody>
          <a:bodyPr/>
          <a:lstStyle/>
          <a:p>
            <a:pPr eaLnBrk="1" hangingPunct="1"/>
            <a:r>
              <a:rPr lang="zh-CN" altLang="en-US"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9816234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(3)  </a:t>
            </a:r>
            <a:r>
              <a:rPr lang="zh-CN" altLang="en-US" dirty="0" smtClean="0">
                <a:latin typeface="Times New Roman" pitchFamily="18" charset="0"/>
                <a:cs typeface="Times New Roman" pitchFamily="18" charset="0"/>
              </a:rPr>
              <a:t>例：银行进行财务评估常用的财务指标</a:t>
            </a:r>
            <a:r>
              <a:rPr lang="en-US" altLang="zh-CN" dirty="0" smtClean="0">
                <a:latin typeface="Times New Roman" pitchFamily="18" charset="0"/>
                <a:cs typeface="Times New Roman" pitchFamily="18" charset="0"/>
              </a:rPr>
              <a:t> 	</a:t>
            </a: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1922" name="灯片编号占位符 5"/>
          <p:cNvSpPr>
            <a:spLocks noGrp="1"/>
          </p:cNvSpPr>
          <p:nvPr>
            <p:ph type="sldNum" sz="quarter" idx="12"/>
          </p:nvPr>
        </p:nvSpPr>
        <p:spPr>
          <a:noFill/>
        </p:spPr>
        <p:txBody>
          <a:bodyPr/>
          <a:lstStyle/>
          <a:p>
            <a:fld id="{4D5A0563-D216-4FC3-8EB2-3582459692AA}" type="slidenum">
              <a:rPr lang="en-US" altLang="zh-CN" smtClean="0"/>
              <a:pPr/>
              <a:t>39</a:t>
            </a:fld>
            <a:endParaRPr lang="en-US" altLang="zh-CN" smtClean="0"/>
          </a:p>
        </p:txBody>
      </p:sp>
      <p:sp>
        <p:nvSpPr>
          <p:cNvPr id="81923" name="Rectangle 2"/>
          <p:cNvSpPr>
            <a:spLocks noGrp="1" noChangeArrowheads="1"/>
          </p:cNvSpPr>
          <p:nvPr>
            <p:ph type="title"/>
          </p:nvPr>
        </p:nvSpPr>
        <p:spPr>
          <a:xfrm>
            <a:off x="3337302" y="0"/>
            <a:ext cx="8332815"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5" name="表格 4"/>
          <p:cNvGraphicFramePr>
            <a:graphicFrameLocks noGrp="1"/>
          </p:cNvGraphicFramePr>
          <p:nvPr/>
        </p:nvGraphicFramePr>
        <p:xfrm>
          <a:off x="1574800" y="2214564"/>
          <a:ext cx="9855232" cy="3938669"/>
        </p:xfrm>
        <a:graphic>
          <a:graphicData uri="http://schemas.openxmlformats.org/drawingml/2006/table">
            <a:tbl>
              <a:tblPr>
                <a:tableStyleId>{5DA37D80-6434-44D0-A028-1B22A696006F}</a:tableStyleId>
              </a:tblPr>
              <a:tblGrid>
                <a:gridCol w="3187691"/>
                <a:gridCol w="6667541"/>
              </a:tblGrid>
              <a:tr h="418229">
                <a:tc>
                  <a:txBody>
                    <a:bodyPr/>
                    <a:lstStyle/>
                    <a:p>
                      <a:pPr marL="0" marR="0" algn="ctr">
                        <a:lnSpc>
                          <a:spcPct val="115000"/>
                        </a:lnSpc>
                        <a:spcBef>
                          <a:spcPts val="0"/>
                        </a:spcBef>
                        <a:spcAft>
                          <a:spcPts val="0"/>
                        </a:spcAft>
                      </a:pPr>
                      <a:r>
                        <a:rPr lang="zh-CN" sz="2000" dirty="0" smtClean="0">
                          <a:solidFill>
                            <a:srgbClr val="C00000"/>
                          </a:solidFill>
                          <a:latin typeface="Times New Roman" pitchFamily="18" charset="0"/>
                          <a:cs typeface="Times New Roman" pitchFamily="18" charset="0"/>
                        </a:rPr>
                        <a:t>类</a:t>
                      </a:r>
                      <a:r>
                        <a:rPr lang="en-US" altLang="zh-CN" sz="2000" dirty="0" smtClean="0">
                          <a:solidFill>
                            <a:srgbClr val="C00000"/>
                          </a:solidFill>
                          <a:latin typeface="Times New Roman" pitchFamily="18" charset="0"/>
                          <a:cs typeface="Times New Roman" pitchFamily="18" charset="0"/>
                        </a:rPr>
                        <a:t> </a:t>
                      </a:r>
                      <a:r>
                        <a:rPr lang="zh-CN" sz="2000" dirty="0" smtClean="0">
                          <a:solidFill>
                            <a:srgbClr val="C00000"/>
                          </a:solidFill>
                          <a:latin typeface="Times New Roman" pitchFamily="18" charset="0"/>
                          <a:cs typeface="Times New Roman" pitchFamily="18" charset="0"/>
                        </a:rPr>
                        <a:t>型</a:t>
                      </a:r>
                      <a:endParaRPr lang="en-US" sz="20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ctr">
                        <a:lnSpc>
                          <a:spcPct val="115000"/>
                        </a:lnSpc>
                        <a:spcBef>
                          <a:spcPts val="0"/>
                        </a:spcBef>
                        <a:spcAft>
                          <a:spcPts val="0"/>
                        </a:spcAft>
                      </a:pPr>
                      <a:r>
                        <a:rPr lang="zh-CN" sz="2000" dirty="0" smtClean="0">
                          <a:solidFill>
                            <a:srgbClr val="C00000"/>
                          </a:solidFill>
                          <a:latin typeface="Times New Roman" pitchFamily="18" charset="0"/>
                          <a:cs typeface="Times New Roman" pitchFamily="18" charset="0"/>
                        </a:rPr>
                        <a:t>比</a:t>
                      </a:r>
                      <a:r>
                        <a:rPr lang="en-US" altLang="zh-CN" sz="2000" dirty="0" smtClean="0">
                          <a:solidFill>
                            <a:srgbClr val="C00000"/>
                          </a:solidFill>
                          <a:latin typeface="Times New Roman" pitchFamily="18" charset="0"/>
                          <a:cs typeface="Times New Roman" pitchFamily="18" charset="0"/>
                        </a:rPr>
                        <a:t> </a:t>
                      </a:r>
                      <a:r>
                        <a:rPr lang="zh-CN" sz="2000" dirty="0" smtClean="0">
                          <a:solidFill>
                            <a:srgbClr val="C00000"/>
                          </a:solidFill>
                          <a:latin typeface="Times New Roman" pitchFamily="18" charset="0"/>
                          <a:cs typeface="Times New Roman" pitchFamily="18" charset="0"/>
                        </a:rPr>
                        <a:t>率</a:t>
                      </a:r>
                      <a:endParaRPr lang="en-US" sz="2000" dirty="0">
                        <a:solidFill>
                          <a:srgbClr val="C00000"/>
                        </a:solidFill>
                        <a:latin typeface="Times New Roman" pitchFamily="18" charset="0"/>
                        <a:ea typeface="+mn-ea"/>
                        <a:cs typeface="Times New Roman" pitchFamily="18" charset="0"/>
                      </a:endParaRPr>
                    </a:p>
                  </a:txBody>
                  <a:tcPr marT="0" marB="0" anchor="ctr" anchorCtr="1"/>
                </a:tc>
              </a:tr>
              <a:tr h="597467">
                <a:tc>
                  <a:txBody>
                    <a:bodyPr/>
                    <a:lstStyle/>
                    <a:p>
                      <a:pPr marL="0" marR="0" algn="ctr">
                        <a:lnSpc>
                          <a:spcPct val="115000"/>
                        </a:lnSpc>
                        <a:spcBef>
                          <a:spcPts val="0"/>
                        </a:spcBef>
                        <a:spcAft>
                          <a:spcPts val="0"/>
                        </a:spcAft>
                      </a:pPr>
                      <a:r>
                        <a:rPr lang="zh-CN" sz="1600" dirty="0" smtClean="0">
                          <a:solidFill>
                            <a:srgbClr val="C00000"/>
                          </a:solidFill>
                          <a:latin typeface="Times New Roman" pitchFamily="18" charset="0"/>
                          <a:cs typeface="Times New Roman" pitchFamily="18" charset="0"/>
                        </a:rPr>
                        <a:t>收益</a:t>
                      </a:r>
                      <a:r>
                        <a:rPr lang="zh-CN" sz="1600" dirty="0">
                          <a:solidFill>
                            <a:srgbClr val="C00000"/>
                          </a:solidFill>
                          <a:latin typeface="Times New Roman" pitchFamily="18" charset="0"/>
                          <a:cs typeface="Times New Roman" pitchFamily="18" charset="0"/>
                        </a:rPr>
                        <a:t>和现金流</a:t>
                      </a:r>
                      <a:endParaRPr lang="en-US" sz="14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息税前利润</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销售收入；净收入</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销售收入；实际有效税率</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净收入</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净值；净收入</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总资产；销售收入</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固定资产</a:t>
                      </a:r>
                      <a:endParaRPr lang="en-US" sz="1400" dirty="0">
                        <a:solidFill>
                          <a:srgbClr val="C00000"/>
                        </a:solidFill>
                        <a:latin typeface="Times New Roman" pitchFamily="18" charset="0"/>
                        <a:ea typeface="+mn-ea"/>
                        <a:cs typeface="Times New Roman" pitchFamily="18" charset="0"/>
                      </a:endParaRPr>
                    </a:p>
                  </a:txBody>
                  <a:tcPr marT="0" marB="0" anchor="ctr"/>
                </a:tc>
              </a:tr>
              <a:tr h="1784012">
                <a:tc>
                  <a:txBody>
                    <a:bodyPr/>
                    <a:lstStyle/>
                    <a:p>
                      <a:pPr marL="0" marR="0" algn="ctr">
                        <a:lnSpc>
                          <a:spcPct val="115000"/>
                        </a:lnSpc>
                        <a:spcBef>
                          <a:spcPts val="0"/>
                        </a:spcBef>
                        <a:spcAft>
                          <a:spcPts val="0"/>
                        </a:spcAft>
                      </a:pPr>
                      <a:endParaRPr lang="en-US" sz="1400" dirty="0">
                        <a:solidFill>
                          <a:srgbClr val="C00000"/>
                        </a:solidFill>
                        <a:latin typeface="Times New Roman" pitchFamily="18" charset="0"/>
                        <a:cs typeface="Times New Roman" pitchFamily="18" charset="0"/>
                      </a:endParaRPr>
                    </a:p>
                    <a:p>
                      <a:pPr marL="0" marR="0" algn="ctr">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资产价值、</a:t>
                      </a:r>
                      <a:r>
                        <a:rPr lang="zh-CN" sz="1600" dirty="0" smtClean="0">
                          <a:solidFill>
                            <a:srgbClr val="C00000"/>
                          </a:solidFill>
                          <a:latin typeface="Times New Roman" pitchFamily="18" charset="0"/>
                          <a:cs typeface="Times New Roman" pitchFamily="18" charset="0"/>
                        </a:rPr>
                        <a:t>流动性</a:t>
                      </a:r>
                      <a:endParaRPr lang="en-US" altLang="zh-CN" sz="1600" dirty="0" smtClean="0">
                        <a:solidFill>
                          <a:srgbClr val="C00000"/>
                        </a:solidFill>
                        <a:latin typeface="Times New Roman" pitchFamily="18" charset="0"/>
                        <a:cs typeface="Times New Roman" pitchFamily="18" charset="0"/>
                      </a:endParaRPr>
                    </a:p>
                    <a:p>
                      <a:pPr marL="0" marR="0" algn="ctr">
                        <a:lnSpc>
                          <a:spcPct val="115000"/>
                        </a:lnSpc>
                        <a:spcBef>
                          <a:spcPts val="0"/>
                        </a:spcBef>
                        <a:spcAft>
                          <a:spcPts val="0"/>
                        </a:spcAft>
                      </a:pPr>
                      <a:r>
                        <a:rPr lang="zh-CN" sz="1600" dirty="0" smtClean="0">
                          <a:solidFill>
                            <a:srgbClr val="C00000"/>
                          </a:solidFill>
                          <a:latin typeface="Times New Roman" pitchFamily="18" charset="0"/>
                          <a:cs typeface="Times New Roman" pitchFamily="18" charset="0"/>
                        </a:rPr>
                        <a:t>和</a:t>
                      </a:r>
                      <a:r>
                        <a:rPr lang="zh-CN" sz="1600" dirty="0">
                          <a:solidFill>
                            <a:srgbClr val="C00000"/>
                          </a:solidFill>
                          <a:latin typeface="Times New Roman" pitchFamily="18" charset="0"/>
                          <a:cs typeface="Times New Roman" pitchFamily="18" charset="0"/>
                        </a:rPr>
                        <a:t>杠杆比率</a:t>
                      </a:r>
                      <a:endParaRPr lang="en-US" sz="14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长期债务量</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资本总额；长期债务量</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有形净值</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总</a:t>
                      </a:r>
                      <a:r>
                        <a:rPr lang="zh-CN" sz="1400" dirty="0">
                          <a:solidFill>
                            <a:srgbClr val="C00000"/>
                          </a:solidFill>
                          <a:latin typeface="Times New Roman" pitchFamily="18" charset="0"/>
                          <a:cs typeface="Times New Roman" pitchFamily="18" charset="0"/>
                        </a:rPr>
                        <a:t>负债额</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有形净值；（总负债</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长期资本）</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长期资本</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长期</a:t>
                      </a:r>
                      <a:r>
                        <a:rPr lang="zh-CN" sz="1400" dirty="0">
                          <a:solidFill>
                            <a:srgbClr val="C00000"/>
                          </a:solidFill>
                          <a:latin typeface="Times New Roman" pitchFamily="18" charset="0"/>
                          <a:cs typeface="Times New Roman" pitchFamily="18" charset="0"/>
                        </a:rPr>
                        <a:t>资本</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总净值</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优先股</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次级债务；流动负债</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有形净值</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流动</a:t>
                      </a:r>
                      <a:r>
                        <a:rPr lang="zh-CN" sz="1400" dirty="0">
                          <a:solidFill>
                            <a:srgbClr val="C00000"/>
                          </a:solidFill>
                          <a:latin typeface="Times New Roman" pitchFamily="18" charset="0"/>
                          <a:cs typeface="Times New Roman" pitchFamily="18" charset="0"/>
                        </a:rPr>
                        <a:t>比率；速动比率；存货占净销售收入比率</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存货</a:t>
                      </a:r>
                      <a:r>
                        <a:rPr lang="zh-CN" sz="1400" dirty="0">
                          <a:solidFill>
                            <a:srgbClr val="C00000"/>
                          </a:solidFill>
                          <a:latin typeface="Times New Roman" pitchFamily="18" charset="0"/>
                          <a:cs typeface="Times New Roman" pitchFamily="18" charset="0"/>
                        </a:rPr>
                        <a:t>占净流动资本比率；流动负债占存货比率</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原材料</a:t>
                      </a:r>
                      <a:r>
                        <a:rPr lang="zh-CN" sz="1400" dirty="0">
                          <a:solidFill>
                            <a:srgbClr val="C00000"/>
                          </a:solidFill>
                          <a:latin typeface="Times New Roman" pitchFamily="18" charset="0"/>
                          <a:cs typeface="Times New Roman" pitchFamily="18" charset="0"/>
                        </a:rPr>
                        <a:t>、半成品、产成品占存货比率</a:t>
                      </a:r>
                      <a:endParaRPr lang="en-US" sz="1400" dirty="0">
                        <a:solidFill>
                          <a:srgbClr val="C00000"/>
                        </a:solidFill>
                        <a:latin typeface="Times New Roman" pitchFamily="18" charset="0"/>
                        <a:ea typeface="+mn-ea"/>
                        <a:cs typeface="Times New Roman" pitchFamily="18" charset="0"/>
                      </a:endParaRPr>
                    </a:p>
                  </a:txBody>
                  <a:tcPr marT="0" marB="0" anchor="ctr"/>
                </a:tc>
              </a:tr>
              <a:tr h="892006">
                <a:tc>
                  <a:txBody>
                    <a:bodyPr/>
                    <a:lstStyle/>
                    <a:p>
                      <a:pPr marL="0" marR="0" algn="ctr">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融资规模、</a:t>
                      </a:r>
                      <a:r>
                        <a:rPr lang="zh-CN" sz="1600" dirty="0" smtClean="0">
                          <a:solidFill>
                            <a:srgbClr val="C00000"/>
                          </a:solidFill>
                          <a:latin typeface="Times New Roman" pitchFamily="18" charset="0"/>
                          <a:cs typeface="Times New Roman" pitchFamily="18" charset="0"/>
                        </a:rPr>
                        <a:t>灵活性</a:t>
                      </a:r>
                      <a:endParaRPr lang="en-US" altLang="zh-CN" sz="1600" dirty="0" smtClean="0">
                        <a:solidFill>
                          <a:srgbClr val="C00000"/>
                        </a:solidFill>
                        <a:latin typeface="Times New Roman" pitchFamily="18" charset="0"/>
                        <a:cs typeface="Times New Roman" pitchFamily="18" charset="0"/>
                      </a:endParaRPr>
                    </a:p>
                    <a:p>
                      <a:pPr marL="0" marR="0" algn="ctr">
                        <a:lnSpc>
                          <a:spcPct val="115000"/>
                        </a:lnSpc>
                        <a:spcBef>
                          <a:spcPts val="0"/>
                        </a:spcBef>
                        <a:spcAft>
                          <a:spcPts val="0"/>
                        </a:spcAft>
                      </a:pPr>
                      <a:r>
                        <a:rPr lang="zh-CN" sz="1600" dirty="0" smtClean="0">
                          <a:solidFill>
                            <a:srgbClr val="C00000"/>
                          </a:solidFill>
                          <a:latin typeface="Times New Roman" pitchFamily="18" charset="0"/>
                          <a:cs typeface="Times New Roman" pitchFamily="18" charset="0"/>
                        </a:rPr>
                        <a:t>及</a:t>
                      </a:r>
                      <a:r>
                        <a:rPr lang="zh-CN" sz="1600" dirty="0">
                          <a:solidFill>
                            <a:srgbClr val="C00000"/>
                          </a:solidFill>
                          <a:latin typeface="Times New Roman" pitchFamily="18" charset="0"/>
                          <a:cs typeface="Times New Roman" pitchFamily="18" charset="0"/>
                        </a:rPr>
                        <a:t>债务承担能力</a:t>
                      </a:r>
                      <a:endParaRPr lang="en-US" sz="14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l">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息税前利润</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利息</a:t>
                      </a:r>
                      <a:r>
                        <a:rPr lang="zh-CN" sz="1400" dirty="0" smtClean="0">
                          <a:solidFill>
                            <a:srgbClr val="C00000"/>
                          </a:solidFill>
                          <a:latin typeface="Times New Roman" pitchFamily="18" charset="0"/>
                          <a:cs typeface="Times New Roman" pitchFamily="18" charset="0"/>
                        </a:rPr>
                        <a:t>支付</a:t>
                      </a:r>
                      <a:r>
                        <a:rPr lang="zh-CN" altLang="en-US" sz="1400" dirty="0" smtClean="0">
                          <a:solidFill>
                            <a:srgbClr val="C00000"/>
                          </a:solidFill>
                          <a:latin typeface="Times New Roman" pitchFamily="18" charset="0"/>
                          <a:cs typeface="Times New Roman" pitchFamily="18" charset="0"/>
                        </a:rPr>
                        <a:t>；</a:t>
                      </a:r>
                      <a:endParaRPr lang="en-US" sz="1400" dirty="0">
                        <a:solidFill>
                          <a:srgbClr val="C00000"/>
                        </a:solidFill>
                        <a:latin typeface="Times New Roman" pitchFamily="18" charset="0"/>
                        <a:cs typeface="Times New Roman" pitchFamily="18" charset="0"/>
                      </a:endParaRPr>
                    </a:p>
                    <a:p>
                      <a:pPr marL="0" marR="0" algn="l">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（活动现金流量</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资本支出）</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利息</a:t>
                      </a:r>
                      <a:r>
                        <a:rPr lang="zh-CN" sz="1400" dirty="0" smtClean="0">
                          <a:solidFill>
                            <a:srgbClr val="C00000"/>
                          </a:solidFill>
                          <a:latin typeface="Times New Roman" pitchFamily="18" charset="0"/>
                          <a:cs typeface="Times New Roman" pitchFamily="18" charset="0"/>
                        </a:rPr>
                        <a:t>支付</a:t>
                      </a:r>
                      <a:r>
                        <a:rPr lang="zh-CN" altLang="en-US" sz="1400" dirty="0" smtClean="0">
                          <a:solidFill>
                            <a:srgbClr val="C00000"/>
                          </a:solidFill>
                          <a:latin typeface="Times New Roman" pitchFamily="18" charset="0"/>
                          <a:cs typeface="Times New Roman" pitchFamily="18" charset="0"/>
                        </a:rPr>
                        <a:t>；</a:t>
                      </a:r>
                      <a:endParaRPr lang="en-US" sz="1400" dirty="0">
                        <a:solidFill>
                          <a:srgbClr val="C00000"/>
                        </a:solidFill>
                        <a:latin typeface="Times New Roman" pitchFamily="18" charset="0"/>
                        <a:cs typeface="Times New Roman" pitchFamily="18" charset="0"/>
                      </a:endParaRPr>
                    </a:p>
                    <a:p>
                      <a:pPr marL="0" marR="0" algn="l">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（活动现金流量</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资本支出</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股息）</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利息</a:t>
                      </a:r>
                      <a:r>
                        <a:rPr lang="zh-CN" sz="1400" dirty="0" smtClean="0">
                          <a:solidFill>
                            <a:srgbClr val="C00000"/>
                          </a:solidFill>
                          <a:latin typeface="Times New Roman" pitchFamily="18" charset="0"/>
                          <a:cs typeface="Times New Roman" pitchFamily="18" charset="0"/>
                        </a:rPr>
                        <a:t>支付</a:t>
                      </a:r>
                      <a:r>
                        <a:rPr lang="zh-CN" altLang="en-US" sz="1400" dirty="0" smtClean="0">
                          <a:solidFill>
                            <a:srgbClr val="C00000"/>
                          </a:solidFill>
                          <a:latin typeface="Times New Roman" pitchFamily="18" charset="0"/>
                          <a:cs typeface="Times New Roman" pitchFamily="18" charset="0"/>
                        </a:rPr>
                        <a:t>；</a:t>
                      </a:r>
                      <a:endParaRPr lang="en-US" sz="1400" dirty="0">
                        <a:solidFill>
                          <a:srgbClr val="C00000"/>
                        </a:solidFill>
                        <a:latin typeface="Times New Roman" pitchFamily="18" charset="0"/>
                        <a:ea typeface="+mn-ea"/>
                        <a:cs typeface="Times New Roman" pitchFamily="18" charset="0"/>
                      </a:endParaRPr>
                    </a:p>
                  </a:txBody>
                  <a:tcPr marT="0" marB="0" anchor="ctr"/>
                </a:tc>
              </a:tr>
            </a:tbl>
          </a:graphicData>
        </a:graphic>
      </p:graphicFrame>
    </p:spTree>
    <p:extLst>
      <p:ext uri="{BB962C8B-B14F-4D97-AF65-F5344CB8AC3E}">
        <p14:creationId xmlns:p14="http://schemas.microsoft.com/office/powerpoint/2010/main" val="2085055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3"/>
          <p:cNvSpPr>
            <a:spLocks noGrp="1" noChangeArrowheads="1"/>
          </p:cNvSpPr>
          <p:nvPr>
            <p:ph idx="1"/>
          </p:nvPr>
        </p:nvSpPr>
        <p:spPr>
          <a:xfrm>
            <a:off x="1524000" y="1752600"/>
            <a:ext cx="9899651" cy="4267200"/>
          </a:xfrm>
        </p:spPr>
        <p:txBody>
          <a:bodyPr/>
          <a:lstStyle/>
          <a:p>
            <a:pPr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r>
              <a:rPr lang="zh-CN" altLang="en-US" dirty="0" smtClean="0">
                <a:latin typeface="Times New Roman" pitchFamily="18" charset="0"/>
                <a:cs typeface="Times New Roman" pitchFamily="18" charset="0"/>
              </a:rPr>
              <a:t>第一节  度量信用风险的基本参数解析与估计 </a:t>
            </a:r>
          </a:p>
          <a:p>
            <a:pPr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r>
              <a:rPr lang="zh-CN" altLang="en-US" dirty="0" smtClean="0">
                <a:latin typeface="Times New Roman" pitchFamily="18" charset="0"/>
                <a:cs typeface="Times New Roman" pitchFamily="18" charset="0"/>
              </a:rPr>
              <a:t>第二节  信用评级方法</a:t>
            </a:r>
          </a:p>
        </p:txBody>
      </p:sp>
      <p:sp>
        <p:nvSpPr>
          <p:cNvPr id="38914" name="灯片编号占位符 5"/>
          <p:cNvSpPr>
            <a:spLocks noGrp="1"/>
          </p:cNvSpPr>
          <p:nvPr>
            <p:ph type="sldNum" sz="quarter" idx="12"/>
          </p:nvPr>
        </p:nvSpPr>
        <p:spPr>
          <a:noFill/>
        </p:spPr>
        <p:txBody>
          <a:bodyPr/>
          <a:lstStyle/>
          <a:p>
            <a:fld id="{01E7F540-6E9C-407A-B223-F666FC920256}" type="slidenum">
              <a:rPr lang="en-US" altLang="zh-CN" smtClean="0"/>
              <a:pPr/>
              <a:t>4</a:t>
            </a:fld>
            <a:endParaRPr lang="en-US" altLang="zh-CN" smtClean="0"/>
          </a:p>
        </p:txBody>
      </p:sp>
      <p:sp>
        <p:nvSpPr>
          <p:cNvPr id="38915" name="Rectangle 2"/>
          <p:cNvSpPr>
            <a:spLocks noGrp="1" noChangeArrowheads="1"/>
          </p:cNvSpPr>
          <p:nvPr>
            <p:ph type="title"/>
          </p:nvPr>
        </p:nvSpPr>
        <p:spPr>
          <a:xfrm>
            <a:off x="3822915" y="-37831"/>
            <a:ext cx="7360403" cy="1325563"/>
          </a:xfrm>
        </p:spPr>
        <p:txBody>
          <a:bodyPr/>
          <a:lstStyle/>
          <a:p>
            <a:pPr eaLnBrk="1" hangingPunct="1"/>
            <a:r>
              <a:rPr lang="zh-CN" altLang="en-US" b="1" dirty="0" smtClean="0">
                <a:latin typeface="Times New Roman" pitchFamily="18" charset="0"/>
                <a:cs typeface="Times New Roman" pitchFamily="18" charset="0"/>
              </a:rPr>
              <a:t>主要内容</a:t>
            </a:r>
          </a:p>
        </p:txBody>
      </p:sp>
    </p:spTree>
    <p:extLst>
      <p:ext uri="{BB962C8B-B14F-4D97-AF65-F5344CB8AC3E}">
        <p14:creationId xmlns:p14="http://schemas.microsoft.com/office/powerpoint/2010/main" val="3775538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(4)  </a:t>
            </a:r>
            <a:r>
              <a:rPr lang="zh-CN" altLang="en-US" dirty="0" smtClean="0">
                <a:latin typeface="Times New Roman" pitchFamily="18" charset="0"/>
                <a:cs typeface="Times New Roman" pitchFamily="18" charset="0"/>
              </a:rPr>
              <a:t>例：风险评级为</a:t>
            </a:r>
            <a:r>
              <a:rPr lang="en-US" altLang="zh-CN" dirty="0" smtClean="0">
                <a:latin typeface="Times New Roman" pitchFamily="18" charset="0"/>
                <a:cs typeface="Times New Roman" pitchFamily="18" charset="0"/>
              </a:rPr>
              <a:t>4</a:t>
            </a:r>
            <a:r>
              <a:rPr lang="zh-CN" altLang="en-US" dirty="0" smtClean="0">
                <a:latin typeface="Times New Roman" pitchFamily="18" charset="0"/>
                <a:cs typeface="Times New Roman" pitchFamily="18" charset="0"/>
              </a:rPr>
              <a:t>的财务评估表</a:t>
            </a:r>
            <a:endParaRPr lang="en-US" altLang="zh-CN" dirty="0" smtClean="0">
              <a:latin typeface="Times New Roman" pitchFamily="18" charset="0"/>
              <a:cs typeface="Times New Roman" pitchFamily="18" charset="0"/>
            </a:endParaRP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2946" name="灯片编号占位符 5"/>
          <p:cNvSpPr>
            <a:spLocks noGrp="1"/>
          </p:cNvSpPr>
          <p:nvPr>
            <p:ph type="sldNum" sz="quarter" idx="12"/>
          </p:nvPr>
        </p:nvSpPr>
        <p:spPr>
          <a:noFill/>
        </p:spPr>
        <p:txBody>
          <a:bodyPr/>
          <a:lstStyle/>
          <a:p>
            <a:fld id="{67BC5DEC-88AA-43DA-BD5C-CB8986B4AC19}" type="slidenum">
              <a:rPr lang="en-US" altLang="zh-CN" smtClean="0"/>
              <a:pPr/>
              <a:t>40</a:t>
            </a:fld>
            <a:endParaRPr lang="en-US" altLang="zh-CN" smtClean="0"/>
          </a:p>
        </p:txBody>
      </p:sp>
      <p:sp>
        <p:nvSpPr>
          <p:cNvPr id="82977" name="Rectangle 2"/>
          <p:cNvSpPr>
            <a:spLocks noGrp="1" noChangeArrowheads="1"/>
          </p:cNvSpPr>
          <p:nvPr>
            <p:ph type="title"/>
          </p:nvPr>
        </p:nvSpPr>
        <p:spPr>
          <a:xfrm>
            <a:off x="3347634" y="0"/>
            <a:ext cx="8270822"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6" name="表格 5"/>
          <p:cNvGraphicFramePr>
            <a:graphicFrameLocks noGrp="1"/>
          </p:cNvGraphicFramePr>
          <p:nvPr/>
        </p:nvGraphicFramePr>
        <p:xfrm>
          <a:off x="1524000" y="2571750"/>
          <a:ext cx="9906069" cy="3184700"/>
        </p:xfrm>
        <a:graphic>
          <a:graphicData uri="http://schemas.openxmlformats.org/drawingml/2006/table">
            <a:tbl>
              <a:tblPr>
                <a:tableStyleId>{5DA37D80-6434-44D0-A028-1B22A696006F}</a:tableStyleId>
              </a:tblPr>
              <a:tblGrid>
                <a:gridCol w="1346456"/>
                <a:gridCol w="2404385"/>
                <a:gridCol w="2500561"/>
                <a:gridCol w="3654667"/>
              </a:tblGrid>
              <a:tr h="721753">
                <a:tc>
                  <a:txBody>
                    <a:bodyPr/>
                    <a:lstStyle/>
                    <a:p>
                      <a:pPr marL="0" marR="0">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风险评级</a:t>
                      </a:r>
                      <a:endParaRPr lang="en-US" sz="16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just">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收益和现金流</a:t>
                      </a:r>
                      <a:endParaRPr lang="en-US" sz="16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ctr">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资产价值、流动性和杠杆比率</a:t>
                      </a:r>
                      <a:endParaRPr lang="en-US" sz="16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ctr">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融资规模、灵活性及债务承担能力</a:t>
                      </a:r>
                      <a:endParaRPr lang="en-US" sz="1600" dirty="0">
                        <a:solidFill>
                          <a:srgbClr val="C00000"/>
                        </a:solidFill>
                        <a:latin typeface="Times New Roman" pitchFamily="18" charset="0"/>
                        <a:ea typeface="+mn-ea"/>
                        <a:cs typeface="Times New Roman" pitchFamily="18" charset="0"/>
                      </a:endParaRPr>
                    </a:p>
                  </a:txBody>
                  <a:tcPr marT="0" marB="0" anchor="ctr" anchorCtr="1"/>
                </a:tc>
              </a:tr>
              <a:tr h="1072373">
                <a:tc rowSpan="4">
                  <a:txBody>
                    <a:bodyPr/>
                    <a:lstStyle/>
                    <a:p>
                      <a:pPr marL="0" marR="0">
                        <a:lnSpc>
                          <a:spcPct val="115000"/>
                        </a:lnSpc>
                        <a:spcBef>
                          <a:spcPts val="0"/>
                        </a:spcBef>
                        <a:spcAft>
                          <a:spcPts val="0"/>
                        </a:spcAft>
                      </a:pPr>
                      <a:r>
                        <a:rPr lang="en-US" sz="2400" dirty="0">
                          <a:solidFill>
                            <a:srgbClr val="C00000"/>
                          </a:solidFill>
                          <a:latin typeface="Times New Roman" pitchFamily="18" charset="0"/>
                          <a:cs typeface="Times New Roman" pitchFamily="18" charset="0"/>
                        </a:rPr>
                        <a:t>4</a:t>
                      </a:r>
                      <a:endParaRPr lang="en-US" sz="24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收益</a:t>
                      </a:r>
                      <a:r>
                        <a:rPr lang="zh-CN" sz="1400" dirty="0">
                          <a:solidFill>
                            <a:srgbClr val="C00000"/>
                          </a:solidFill>
                          <a:latin typeface="Times New Roman" pitchFamily="18" charset="0"/>
                          <a:cs typeface="Times New Roman" pitchFamily="18" charset="0"/>
                        </a:rPr>
                        <a:t>令人满意、现金流充足</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资产</a:t>
                      </a:r>
                      <a:r>
                        <a:rPr lang="zh-CN" sz="1400" dirty="0">
                          <a:solidFill>
                            <a:srgbClr val="C00000"/>
                          </a:solidFill>
                          <a:latin typeface="Times New Roman" pitchFamily="18" charset="0"/>
                          <a:cs typeface="Times New Roman" pitchFamily="18" charset="0"/>
                        </a:rPr>
                        <a:t>质量中等以上</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进入</a:t>
                      </a:r>
                      <a:r>
                        <a:rPr lang="zh-CN" sz="1400" dirty="0">
                          <a:solidFill>
                            <a:srgbClr val="C00000"/>
                          </a:solidFill>
                          <a:latin typeface="Times New Roman" pitchFamily="18" charset="0"/>
                          <a:cs typeface="Times New Roman" pitchFamily="18" charset="0"/>
                        </a:rPr>
                        <a:t>资本市场的能力尚可（评级为</a:t>
                      </a:r>
                      <a:r>
                        <a:rPr lang="en-US" sz="1400" dirty="0">
                          <a:solidFill>
                            <a:srgbClr val="C00000"/>
                          </a:solidFill>
                          <a:latin typeface="Times New Roman" pitchFamily="18" charset="0"/>
                          <a:cs typeface="Times New Roman" pitchFamily="18" charset="0"/>
                        </a:rPr>
                        <a:t>BBB+/BBB</a:t>
                      </a:r>
                      <a:r>
                        <a:rPr lang="zh-CN" sz="1400" dirty="0">
                          <a:solidFill>
                            <a:srgbClr val="C00000"/>
                          </a:solidFill>
                          <a:latin typeface="Times New Roman" pitchFamily="18" charset="0"/>
                          <a:cs typeface="Times New Roman" pitchFamily="18" charset="0"/>
                        </a:rPr>
                        <a:t>）；在市场出现困难或某些经济情况下可能有偿付困难</a:t>
                      </a:r>
                      <a:endParaRPr lang="en-US" sz="1400" dirty="0">
                        <a:solidFill>
                          <a:srgbClr val="C00000"/>
                        </a:solidFill>
                        <a:latin typeface="Times New Roman" pitchFamily="18" charset="0"/>
                        <a:ea typeface="+mn-ea"/>
                        <a:cs typeface="Times New Roman" pitchFamily="18" charset="0"/>
                      </a:endParaRPr>
                    </a:p>
                  </a:txBody>
                  <a:tcPr marT="0" marB="0" anchor="ctr"/>
                </a:tc>
              </a:tr>
              <a:tr h="449923">
                <a:tc vMerge="1">
                  <a:txBody>
                    <a:bodyPr/>
                    <a:lstStyle/>
                    <a:p>
                      <a:endParaRPr lang="en-US"/>
                    </a:p>
                  </a:txBody>
                  <a:tcPr/>
                </a:tc>
                <a:tc>
                  <a:txBody>
                    <a:bodyPr/>
                    <a:lstStyle/>
                    <a:p>
                      <a:pPr marL="0" marR="0">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为</a:t>
                      </a:r>
                      <a:r>
                        <a:rPr lang="zh-CN" sz="1400" dirty="0">
                          <a:solidFill>
                            <a:srgbClr val="C00000"/>
                          </a:solidFill>
                          <a:latin typeface="Times New Roman" pitchFamily="18" charset="0"/>
                          <a:cs typeface="Times New Roman" pitchFamily="18" charset="0"/>
                        </a:rPr>
                        <a:t>正，而且相当稳定，又有持续能力</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流动性</a:t>
                      </a:r>
                      <a:r>
                        <a:rPr lang="zh-CN" sz="1400" dirty="0">
                          <a:solidFill>
                            <a:srgbClr val="C00000"/>
                          </a:solidFill>
                          <a:latin typeface="Times New Roman" pitchFamily="18" charset="0"/>
                          <a:cs typeface="Times New Roman" pitchFamily="18" charset="0"/>
                        </a:rPr>
                        <a:t>状态良好</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能</a:t>
                      </a:r>
                      <a:r>
                        <a:rPr lang="zh-CN" sz="1400" dirty="0">
                          <a:solidFill>
                            <a:srgbClr val="C00000"/>
                          </a:solidFill>
                          <a:latin typeface="Times New Roman" pitchFamily="18" charset="0"/>
                          <a:cs typeface="Times New Roman" pitchFamily="18" charset="0"/>
                        </a:rPr>
                        <a:t>较容易找到其他融资渠道</a:t>
                      </a:r>
                      <a:endParaRPr lang="en-US" sz="1400" dirty="0">
                        <a:solidFill>
                          <a:srgbClr val="C00000"/>
                        </a:solidFill>
                        <a:latin typeface="Times New Roman" pitchFamily="18" charset="0"/>
                        <a:ea typeface="+mn-ea"/>
                        <a:cs typeface="Times New Roman" pitchFamily="18" charset="0"/>
                      </a:endParaRPr>
                    </a:p>
                  </a:txBody>
                  <a:tcPr marT="0" marB="0" anchor="ctr"/>
                </a:tc>
              </a:tr>
              <a:tr h="449923">
                <a:tc vMerge="1">
                  <a:txBody>
                    <a:bodyPr/>
                    <a:lstStyle/>
                    <a:p>
                      <a:endParaRPr lang="en-US"/>
                    </a:p>
                  </a:txBody>
                  <a:tcPr/>
                </a:tc>
                <a:tc>
                  <a:txBody>
                    <a:bodyPr/>
                    <a:lstStyle/>
                    <a:p>
                      <a:pPr marL="0" marR="0">
                        <a:lnSpc>
                          <a:spcPct val="115000"/>
                        </a:lnSpc>
                        <a:spcBef>
                          <a:spcPts val="0"/>
                        </a:spcBef>
                        <a:spcAft>
                          <a:spcPts val="0"/>
                        </a:spcAft>
                      </a:pPr>
                      <a:endParaRPr lang="en-US" sz="140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杠杆</a:t>
                      </a:r>
                      <a:r>
                        <a:rPr lang="zh-CN" sz="1400" dirty="0">
                          <a:solidFill>
                            <a:srgbClr val="C00000"/>
                          </a:solidFill>
                          <a:latin typeface="Times New Roman" pitchFamily="18" charset="0"/>
                          <a:cs typeface="Times New Roman" pitchFamily="18" charset="0"/>
                        </a:rPr>
                        <a:t>融资情况好于一般水平</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银行</a:t>
                      </a:r>
                      <a:r>
                        <a:rPr lang="zh-CN" sz="1400" dirty="0">
                          <a:solidFill>
                            <a:srgbClr val="C00000"/>
                          </a:solidFill>
                          <a:latin typeface="Times New Roman" pitchFamily="18" charset="0"/>
                          <a:cs typeface="Times New Roman" pitchFamily="18" charset="0"/>
                        </a:rPr>
                        <a:t>债务适中，尚有较大余地</a:t>
                      </a:r>
                      <a:endParaRPr lang="en-US" sz="1400" dirty="0">
                        <a:solidFill>
                          <a:srgbClr val="C00000"/>
                        </a:solidFill>
                        <a:latin typeface="Times New Roman" pitchFamily="18" charset="0"/>
                        <a:ea typeface="+mn-ea"/>
                        <a:cs typeface="Times New Roman" pitchFamily="18" charset="0"/>
                      </a:endParaRPr>
                    </a:p>
                  </a:txBody>
                  <a:tcPr marT="0" marB="0" anchor="ctr"/>
                </a:tc>
              </a:tr>
              <a:tr h="449923">
                <a:tc vMerge="1">
                  <a:txBody>
                    <a:bodyPr/>
                    <a:lstStyle/>
                    <a:p>
                      <a:endParaRPr lang="en-US"/>
                    </a:p>
                  </a:txBody>
                  <a:tcPr/>
                </a:tc>
                <a:tc>
                  <a:txBody>
                    <a:bodyPr/>
                    <a:lstStyle/>
                    <a:p>
                      <a:pPr marL="0" marR="0">
                        <a:lnSpc>
                          <a:spcPct val="115000"/>
                        </a:lnSpc>
                        <a:spcBef>
                          <a:spcPts val="0"/>
                        </a:spcBef>
                        <a:spcAft>
                          <a:spcPts val="0"/>
                        </a:spcAft>
                      </a:pPr>
                      <a:endParaRPr lang="en-US" sz="1400">
                        <a:solidFill>
                          <a:srgbClr val="C00000"/>
                        </a:solidFill>
                        <a:latin typeface="Times New Roman" pitchFamily="18" charset="0"/>
                        <a:ea typeface="+mn-ea"/>
                        <a:cs typeface="Times New Roman" pitchFamily="18" charset="0"/>
                      </a:endParaRPr>
                    </a:p>
                  </a:txBody>
                  <a:tcPr marT="0" marB="0" anchor="ctr"/>
                </a:tc>
                <a:tc>
                  <a:txBody>
                    <a:bodyPr/>
                    <a:lstStyle/>
                    <a:p>
                      <a:pPr marL="0" marR="0">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负债</a:t>
                      </a:r>
                      <a:r>
                        <a:rPr lang="zh-CN" sz="1400" dirty="0">
                          <a:solidFill>
                            <a:srgbClr val="C00000"/>
                          </a:solidFill>
                          <a:latin typeface="Times New Roman" pitchFamily="18" charset="0"/>
                          <a:cs typeface="Times New Roman" pitchFamily="18" charset="0"/>
                        </a:rPr>
                        <a:t>与资产的匹配状况良好</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nSpc>
                          <a:spcPct val="115000"/>
                        </a:lnSpc>
                        <a:spcBef>
                          <a:spcPts val="0"/>
                        </a:spcBef>
                        <a:spcAft>
                          <a:spcPts val="0"/>
                        </a:spcAft>
                      </a:pPr>
                      <a:endParaRPr lang="en-US" sz="1400" dirty="0">
                        <a:solidFill>
                          <a:srgbClr val="C00000"/>
                        </a:solidFill>
                        <a:latin typeface="Times New Roman" pitchFamily="18" charset="0"/>
                        <a:ea typeface="+mn-ea"/>
                        <a:cs typeface="Times New Roman" pitchFamily="18" charset="0"/>
                      </a:endParaRPr>
                    </a:p>
                  </a:txBody>
                  <a:tcPr marT="0" marB="0" anchor="ctr"/>
                </a:tc>
              </a:tr>
            </a:tbl>
          </a:graphicData>
        </a:graphic>
      </p:graphicFrame>
    </p:spTree>
    <p:extLst>
      <p:ext uri="{BB962C8B-B14F-4D97-AF65-F5344CB8AC3E}">
        <p14:creationId xmlns:p14="http://schemas.microsoft.com/office/powerpoint/2010/main" val="27236604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(5)  </a:t>
            </a:r>
            <a:r>
              <a:rPr lang="zh-CN" altLang="en-US" dirty="0" smtClean="0">
                <a:latin typeface="Times New Roman" pitchFamily="18" charset="0"/>
                <a:cs typeface="Times New Roman" pitchFamily="18" charset="0"/>
              </a:rPr>
              <a:t>例：标准普尔各个评级所对应的财务比率</a:t>
            </a:r>
            <a:endParaRPr lang="en-US" altLang="zh-CN" dirty="0" smtClean="0">
              <a:latin typeface="Times New Roman" pitchFamily="18" charset="0"/>
              <a:cs typeface="Times New Roman" pitchFamily="18" charset="0"/>
            </a:endParaRP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3970" name="灯片编号占位符 5"/>
          <p:cNvSpPr>
            <a:spLocks noGrp="1"/>
          </p:cNvSpPr>
          <p:nvPr>
            <p:ph type="sldNum" sz="quarter" idx="12"/>
          </p:nvPr>
        </p:nvSpPr>
        <p:spPr>
          <a:noFill/>
        </p:spPr>
        <p:txBody>
          <a:bodyPr/>
          <a:lstStyle/>
          <a:p>
            <a:fld id="{BCC386DA-E14F-4A2F-A5A3-352FE957F898}" type="slidenum">
              <a:rPr lang="en-US" altLang="zh-CN" smtClean="0"/>
              <a:pPr/>
              <a:t>41</a:t>
            </a:fld>
            <a:endParaRPr lang="en-US" altLang="zh-CN" smtClean="0"/>
          </a:p>
        </p:txBody>
      </p:sp>
      <p:sp>
        <p:nvSpPr>
          <p:cNvPr id="84031" name="Rectangle 2"/>
          <p:cNvSpPr>
            <a:spLocks noGrp="1" noChangeArrowheads="1"/>
          </p:cNvSpPr>
          <p:nvPr>
            <p:ph type="title"/>
          </p:nvPr>
        </p:nvSpPr>
        <p:spPr>
          <a:xfrm>
            <a:off x="3363132" y="0"/>
            <a:ext cx="8281154"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7" name="表格 6"/>
          <p:cNvGraphicFramePr>
            <a:graphicFrameLocks noGrp="1"/>
          </p:cNvGraphicFramePr>
          <p:nvPr/>
        </p:nvGraphicFramePr>
        <p:xfrm>
          <a:off x="1524000" y="2571750"/>
          <a:ext cx="9620315" cy="3298860"/>
        </p:xfrm>
        <a:graphic>
          <a:graphicData uri="http://schemas.openxmlformats.org/drawingml/2006/table">
            <a:tbl>
              <a:tblPr>
                <a:tableStyleId>{5DA37D80-6434-44D0-A028-1B22A696006F}</a:tableStyleId>
              </a:tblPr>
              <a:tblGrid>
                <a:gridCol w="1619263"/>
                <a:gridCol w="1809763"/>
                <a:gridCol w="2260408"/>
                <a:gridCol w="2068885"/>
                <a:gridCol w="1861996"/>
              </a:tblGrid>
              <a:tr h="463377">
                <a:tc rowSpan="2">
                  <a:txBody>
                    <a:bodyPr/>
                    <a:lstStyle/>
                    <a:p>
                      <a:pPr marL="0" marR="0" algn="ctr">
                        <a:lnSpc>
                          <a:spcPct val="115000"/>
                        </a:lnSpc>
                        <a:spcBef>
                          <a:spcPts val="0"/>
                        </a:spcBef>
                        <a:spcAft>
                          <a:spcPts val="1000"/>
                        </a:spcAft>
                        <a:tabLst>
                          <a:tab pos="1258570" algn="l"/>
                        </a:tabLst>
                      </a:pPr>
                      <a:r>
                        <a:rPr lang="zh-CN" sz="1800" dirty="0" smtClean="0">
                          <a:solidFill>
                            <a:srgbClr val="C00000"/>
                          </a:solidFill>
                          <a:latin typeface="Times New Roman" pitchFamily="18" charset="0"/>
                          <a:cs typeface="Times New Roman" pitchFamily="18" charset="0"/>
                        </a:rPr>
                        <a:t>评</a:t>
                      </a:r>
                      <a:r>
                        <a:rPr lang="en-US" altLang="zh-CN" sz="1800" dirty="0" smtClean="0">
                          <a:solidFill>
                            <a:srgbClr val="C00000"/>
                          </a:solidFill>
                          <a:latin typeface="Times New Roman" pitchFamily="18" charset="0"/>
                          <a:cs typeface="Times New Roman" pitchFamily="18" charset="0"/>
                        </a:rPr>
                        <a:t> </a:t>
                      </a:r>
                      <a:r>
                        <a:rPr lang="zh-CN" sz="1800" dirty="0" smtClean="0">
                          <a:solidFill>
                            <a:srgbClr val="C00000"/>
                          </a:solidFill>
                          <a:latin typeface="Times New Roman" pitchFamily="18" charset="0"/>
                          <a:cs typeface="Times New Roman" pitchFamily="18" charset="0"/>
                        </a:rPr>
                        <a:t> </a:t>
                      </a:r>
                      <a:r>
                        <a:rPr lang="zh-CN" sz="1800" dirty="0">
                          <a:solidFill>
                            <a:srgbClr val="C00000"/>
                          </a:solidFill>
                          <a:latin typeface="Times New Roman" pitchFamily="18" charset="0"/>
                          <a:cs typeface="Times New Roman" pitchFamily="18" charset="0"/>
                        </a:rPr>
                        <a:t>级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gridSpan="2">
                  <a:txBody>
                    <a:bodyPr/>
                    <a:lstStyle/>
                    <a:p>
                      <a:pPr marL="0" marR="0" algn="ctr">
                        <a:lnSpc>
                          <a:spcPct val="115000"/>
                        </a:lnSpc>
                        <a:spcBef>
                          <a:spcPts val="0"/>
                        </a:spcBef>
                        <a:spcAft>
                          <a:spcPts val="1000"/>
                        </a:spcAft>
                        <a:tabLst>
                          <a:tab pos="1258570" algn="l"/>
                        </a:tabLst>
                      </a:pPr>
                      <a:r>
                        <a:rPr lang="zh-CN" sz="1800" dirty="0">
                          <a:solidFill>
                            <a:srgbClr val="C00000"/>
                          </a:solidFill>
                          <a:latin typeface="Times New Roman" pitchFamily="18" charset="0"/>
                          <a:cs typeface="Times New Roman" pitchFamily="18" charset="0"/>
                        </a:rPr>
                        <a:t>杠杆比率（</a:t>
                      </a:r>
                      <a:r>
                        <a:rPr lang="en-US" sz="1800" dirty="0">
                          <a:solidFill>
                            <a:srgbClr val="C00000"/>
                          </a:solidFill>
                          <a:latin typeface="Times New Roman" pitchFamily="18" charset="0"/>
                          <a:cs typeface="Times New Roman" pitchFamily="18" charset="0"/>
                        </a:rPr>
                        <a:t>%</a:t>
                      </a:r>
                      <a:r>
                        <a:rPr lang="zh-CN" sz="1800" dirty="0">
                          <a:solidFill>
                            <a:srgbClr val="C00000"/>
                          </a:solidFill>
                          <a:latin typeface="Times New Roman" pitchFamily="18" charset="0"/>
                          <a:cs typeface="Times New Roman" pitchFamily="18" charset="0"/>
                        </a:rPr>
                        <a:t>） </a:t>
                      </a:r>
                      <a:endParaRPr lang="en-US" sz="1800" b="1" dirty="0">
                        <a:solidFill>
                          <a:srgbClr val="C00000"/>
                        </a:solidFill>
                        <a:latin typeface="Times New Roman" pitchFamily="18" charset="0"/>
                        <a:ea typeface="+mn-ea"/>
                        <a:cs typeface="Times New Roman" pitchFamily="18" charset="0"/>
                      </a:endParaRPr>
                    </a:p>
                  </a:txBody>
                  <a:tcPr marL="80387" marR="80387" marT="8374" marB="0" anchor="ctr" anchorCtr="1"/>
                </a:tc>
                <a:tc hMerge="1">
                  <a:txBody>
                    <a:bodyPr/>
                    <a:lstStyle/>
                    <a:p>
                      <a:endParaRPr lang="en-US"/>
                    </a:p>
                  </a:txBody>
                  <a:tcPr/>
                </a:tc>
                <a:tc gridSpan="2">
                  <a:txBody>
                    <a:bodyPr/>
                    <a:lstStyle/>
                    <a:p>
                      <a:pPr marL="0" marR="0" algn="ctr">
                        <a:lnSpc>
                          <a:spcPct val="115000"/>
                        </a:lnSpc>
                        <a:spcBef>
                          <a:spcPts val="0"/>
                        </a:spcBef>
                        <a:spcAft>
                          <a:spcPts val="1000"/>
                        </a:spcAft>
                        <a:tabLst>
                          <a:tab pos="1258570" algn="l"/>
                        </a:tabLst>
                      </a:pPr>
                      <a:r>
                        <a:rPr lang="zh-CN" sz="1800" dirty="0">
                          <a:solidFill>
                            <a:srgbClr val="C00000"/>
                          </a:solidFill>
                          <a:latin typeface="Times New Roman" pitchFamily="18" charset="0"/>
                          <a:cs typeface="Times New Roman" pitchFamily="18" charset="0"/>
                        </a:rPr>
                        <a:t>现金流量比率（乘数） </a:t>
                      </a:r>
                      <a:endParaRPr lang="en-US" sz="1800" b="1" dirty="0">
                        <a:solidFill>
                          <a:srgbClr val="C00000"/>
                        </a:solidFill>
                        <a:latin typeface="Times New Roman" pitchFamily="18" charset="0"/>
                        <a:ea typeface="+mn-ea"/>
                        <a:cs typeface="Times New Roman" pitchFamily="18" charset="0"/>
                      </a:endParaRPr>
                    </a:p>
                  </a:txBody>
                  <a:tcPr marL="80387" marR="80387" marT="8374" marB="0" anchor="ctr" anchorCtr="1"/>
                </a:tc>
                <a:tc hMerge="1">
                  <a:txBody>
                    <a:bodyPr/>
                    <a:lstStyle/>
                    <a:p>
                      <a:endParaRPr lang="en-US"/>
                    </a:p>
                  </a:txBody>
                  <a:tcPr/>
                </a:tc>
              </a:tr>
              <a:tr h="432782">
                <a:tc vMerge="1">
                  <a:txBody>
                    <a:bodyPr/>
                    <a:lstStyle/>
                    <a:p>
                      <a:endParaRPr lang="en-US"/>
                    </a:p>
                  </a:txBody>
                  <a:tcPr/>
                </a:tc>
                <a:tc>
                  <a:txBody>
                    <a:bodyPr/>
                    <a:lstStyle/>
                    <a:p>
                      <a:pPr marL="0" marR="0">
                        <a:lnSpc>
                          <a:spcPct val="115000"/>
                        </a:lnSpc>
                        <a:spcBef>
                          <a:spcPts val="0"/>
                        </a:spcBef>
                        <a:spcAft>
                          <a:spcPts val="1000"/>
                        </a:spcAft>
                        <a:tabLst>
                          <a:tab pos="1258570" algn="l"/>
                        </a:tabLst>
                      </a:pPr>
                      <a:r>
                        <a:rPr lang="zh-CN" sz="1800" dirty="0">
                          <a:solidFill>
                            <a:srgbClr val="C00000"/>
                          </a:solidFill>
                          <a:latin typeface="Times New Roman" pitchFamily="18" charset="0"/>
                          <a:cs typeface="Times New Roman" pitchFamily="18" charset="0"/>
                        </a:rPr>
                        <a:t>总债务</a:t>
                      </a:r>
                      <a:r>
                        <a:rPr lang="en-US" sz="1800" dirty="0">
                          <a:solidFill>
                            <a:srgbClr val="C00000"/>
                          </a:solidFill>
                          <a:latin typeface="Times New Roman" pitchFamily="18" charset="0"/>
                          <a:cs typeface="Times New Roman" pitchFamily="18" charset="0"/>
                        </a:rPr>
                        <a:t>/</a:t>
                      </a:r>
                      <a:r>
                        <a:rPr lang="zh-CN" sz="1800" dirty="0">
                          <a:solidFill>
                            <a:srgbClr val="C00000"/>
                          </a:solidFill>
                          <a:latin typeface="Times New Roman" pitchFamily="18" charset="0"/>
                          <a:cs typeface="Times New Roman" pitchFamily="18" charset="0"/>
                        </a:rPr>
                        <a:t>资本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nSpc>
                          <a:spcPct val="115000"/>
                        </a:lnSpc>
                        <a:spcBef>
                          <a:spcPts val="0"/>
                        </a:spcBef>
                        <a:spcAft>
                          <a:spcPts val="1000"/>
                        </a:spcAft>
                        <a:tabLst>
                          <a:tab pos="1258570" algn="l"/>
                        </a:tabLst>
                      </a:pPr>
                      <a:r>
                        <a:rPr lang="zh-CN" sz="1800" dirty="0">
                          <a:solidFill>
                            <a:srgbClr val="C00000"/>
                          </a:solidFill>
                          <a:latin typeface="Times New Roman" pitchFamily="18" charset="0"/>
                          <a:cs typeface="Times New Roman" pitchFamily="18" charset="0"/>
                        </a:rPr>
                        <a:t>有限债务</a:t>
                      </a:r>
                      <a:r>
                        <a:rPr lang="en-US" sz="1800" dirty="0">
                          <a:solidFill>
                            <a:srgbClr val="C00000"/>
                          </a:solidFill>
                          <a:latin typeface="Times New Roman" pitchFamily="18" charset="0"/>
                          <a:cs typeface="Times New Roman" pitchFamily="18" charset="0"/>
                        </a:rPr>
                        <a:t>/</a:t>
                      </a:r>
                      <a:r>
                        <a:rPr lang="zh-CN" sz="1800" dirty="0">
                          <a:solidFill>
                            <a:srgbClr val="C00000"/>
                          </a:solidFill>
                          <a:latin typeface="Times New Roman" pitchFamily="18" charset="0"/>
                          <a:cs typeface="Times New Roman" pitchFamily="18" charset="0"/>
                        </a:rPr>
                        <a:t>资本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EBITDA/</a:t>
                      </a:r>
                      <a:r>
                        <a:rPr lang="zh-CN" sz="1800" dirty="0">
                          <a:solidFill>
                            <a:srgbClr val="C00000"/>
                          </a:solidFill>
                          <a:latin typeface="Times New Roman" pitchFamily="18" charset="0"/>
                          <a:cs typeface="Times New Roman" pitchFamily="18" charset="0"/>
                        </a:rPr>
                        <a:t>利息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EBIT/</a:t>
                      </a:r>
                      <a:r>
                        <a:rPr lang="zh-CN" sz="1800" dirty="0">
                          <a:solidFill>
                            <a:srgbClr val="C00000"/>
                          </a:solidFill>
                          <a:latin typeface="Times New Roman" pitchFamily="18" charset="0"/>
                          <a:cs typeface="Times New Roman" pitchFamily="18" charset="0"/>
                        </a:rPr>
                        <a:t>利息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AAA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23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13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26.5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21.4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AA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38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28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12.9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10.1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A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43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34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9.1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6.1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BBB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48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43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5.8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3.7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BB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63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57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3.4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2.1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B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75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70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1.8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0.8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CCC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88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69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1.3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0.1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bl>
          </a:graphicData>
        </a:graphic>
      </p:graphicFrame>
    </p:spTree>
    <p:extLst>
      <p:ext uri="{BB962C8B-B14F-4D97-AF65-F5344CB8AC3E}">
        <p14:creationId xmlns:p14="http://schemas.microsoft.com/office/powerpoint/2010/main" val="2366377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2.	</a:t>
            </a:r>
            <a:r>
              <a:rPr lang="zh-CN" altLang="en-US" dirty="0" smtClean="0">
                <a:latin typeface="Times New Roman" pitchFamily="18" charset="0"/>
                <a:cs typeface="Times New Roman" pitchFamily="18" charset="0"/>
              </a:rPr>
              <a:t>初始信用评级的调整</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债务人评级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管理和其他质量因素分析：</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通过质量因素的分析，发现借款人管理中隐含的问题；</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检验债务人运营情况和管理情况，并进行经营环境的评估和偿债情况的核实。</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4994" name="灯片编号占位符 5"/>
          <p:cNvSpPr>
            <a:spLocks noGrp="1"/>
          </p:cNvSpPr>
          <p:nvPr>
            <p:ph type="sldNum" sz="quarter" idx="12"/>
          </p:nvPr>
        </p:nvSpPr>
        <p:spPr>
          <a:noFill/>
        </p:spPr>
        <p:txBody>
          <a:bodyPr/>
          <a:lstStyle/>
          <a:p>
            <a:fld id="{59435942-372C-41C5-931D-F397A97C5509}" type="slidenum">
              <a:rPr lang="en-US" altLang="zh-CN" smtClean="0"/>
              <a:pPr/>
              <a:t>42</a:t>
            </a:fld>
            <a:endParaRPr lang="en-US" altLang="zh-CN" smtClean="0"/>
          </a:p>
        </p:txBody>
      </p:sp>
      <p:sp>
        <p:nvSpPr>
          <p:cNvPr id="84996" name="Rectangle 2"/>
          <p:cNvSpPr>
            <a:spLocks noGrp="1" noChangeArrowheads="1"/>
          </p:cNvSpPr>
          <p:nvPr>
            <p:ph type="title"/>
          </p:nvPr>
        </p:nvSpPr>
        <p:spPr>
          <a:xfrm>
            <a:off x="3357966" y="0"/>
            <a:ext cx="8425805"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9919249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3355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(2)  </a:t>
            </a:r>
            <a:r>
              <a:rPr lang="zh-CN" altLang="en-US" dirty="0" smtClean="0">
                <a:latin typeface="Times New Roman" pitchFamily="18" charset="0"/>
                <a:cs typeface="Times New Roman" pitchFamily="18" charset="0"/>
              </a:rPr>
              <a:t>行业分析：</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对债务人所处的行业进行分析、评级；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对债务人在其所处行业中的相对地位进行分析、评级；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将以上两者结合起来对初始信用评级进行调整，得到债务人的行业分析与评级。</a:t>
            </a:r>
            <a:endParaRPr lang="en-US" altLang="zh-CN" dirty="0" smtClean="0">
              <a:latin typeface="Times New Roman" pitchFamily="18" charset="0"/>
              <a:cs typeface="Times New Roman" pitchFamily="18" charset="0"/>
            </a:endParaRPr>
          </a:p>
          <a:p>
            <a:pPr marL="1620000" lvl="1"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6018" name="灯片编号占位符 5"/>
          <p:cNvSpPr>
            <a:spLocks noGrp="1"/>
          </p:cNvSpPr>
          <p:nvPr>
            <p:ph type="sldNum" sz="quarter" idx="12"/>
          </p:nvPr>
        </p:nvSpPr>
        <p:spPr>
          <a:noFill/>
        </p:spPr>
        <p:txBody>
          <a:bodyPr/>
          <a:lstStyle/>
          <a:p>
            <a:fld id="{D7359F03-EA01-4B87-BF6A-E25A993AF8F8}" type="slidenum">
              <a:rPr lang="en-US" altLang="zh-CN" smtClean="0"/>
              <a:pPr/>
              <a:t>43</a:t>
            </a:fld>
            <a:endParaRPr lang="en-US" altLang="zh-CN" smtClean="0"/>
          </a:p>
        </p:txBody>
      </p:sp>
      <p:sp>
        <p:nvSpPr>
          <p:cNvPr id="86020" name="Rectangle 2"/>
          <p:cNvSpPr>
            <a:spLocks noGrp="1" noChangeArrowheads="1"/>
          </p:cNvSpPr>
          <p:nvPr>
            <p:ph type="title"/>
          </p:nvPr>
        </p:nvSpPr>
        <p:spPr>
          <a:xfrm>
            <a:off x="3368299" y="-41328"/>
            <a:ext cx="8281154"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889335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876425"/>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(3)  </a:t>
            </a:r>
            <a:r>
              <a:rPr lang="zh-CN" altLang="en-US" dirty="0" smtClean="0">
                <a:latin typeface="Times New Roman" pitchFamily="18" charset="0"/>
                <a:cs typeface="Times New Roman" pitchFamily="18" charset="0"/>
              </a:rPr>
              <a:t>财务报表质量分析：</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债务人规模；</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财务报表的复杂性；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会计师事务所的规模和能力是否合适。</a:t>
            </a:r>
            <a:endParaRPr lang="en-US" altLang="zh-CN" dirty="0" smtClean="0">
              <a:latin typeface="Times New Roman" pitchFamily="18" charset="0"/>
              <a:cs typeface="Times New Roman" pitchFamily="18" charset="0"/>
            </a:endParaRPr>
          </a:p>
          <a:p>
            <a:pPr marL="108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7042" name="灯片编号占位符 5"/>
          <p:cNvSpPr>
            <a:spLocks noGrp="1"/>
          </p:cNvSpPr>
          <p:nvPr>
            <p:ph type="sldNum" sz="quarter" idx="12"/>
          </p:nvPr>
        </p:nvSpPr>
        <p:spPr>
          <a:noFill/>
        </p:spPr>
        <p:txBody>
          <a:bodyPr/>
          <a:lstStyle/>
          <a:p>
            <a:fld id="{5E6ACAFD-9D16-4273-993E-CF6577B14665}" type="slidenum">
              <a:rPr lang="en-US" altLang="zh-CN" smtClean="0"/>
              <a:pPr/>
              <a:t>44</a:t>
            </a:fld>
            <a:endParaRPr lang="en-US" altLang="zh-CN" smtClean="0"/>
          </a:p>
        </p:txBody>
      </p:sp>
      <p:sp>
        <p:nvSpPr>
          <p:cNvPr id="87044" name="Rectangle 2"/>
          <p:cNvSpPr>
            <a:spLocks noGrp="1" noChangeArrowheads="1"/>
          </p:cNvSpPr>
          <p:nvPr>
            <p:ph type="title"/>
          </p:nvPr>
        </p:nvSpPr>
        <p:spPr>
          <a:xfrm>
            <a:off x="3373464" y="0"/>
            <a:ext cx="8306985"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451376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804988"/>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(4)  </a:t>
            </a:r>
            <a:r>
              <a:rPr lang="zh-CN" altLang="en-US" dirty="0" smtClean="0">
                <a:latin typeface="Times New Roman" pitchFamily="18" charset="0"/>
                <a:cs typeface="Times New Roman" pitchFamily="18" charset="0"/>
              </a:rPr>
              <a:t>国家风险分析</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b="1" dirty="0" smtClean="0">
                <a:solidFill>
                  <a:schemeClr val="tx1"/>
                </a:solidFill>
                <a:latin typeface="Times New Roman" pitchFamily="18" charset="0"/>
                <a:cs typeface="Times New Roman" pitchFamily="18" charset="0"/>
              </a:rPr>
              <a:t>国家风险</a:t>
            </a:r>
            <a:r>
              <a:rPr lang="zh-CN" altLang="en-US" dirty="0" smtClean="0">
                <a:latin typeface="Times New Roman" pitchFamily="18" charset="0"/>
                <a:cs typeface="Times New Roman" pitchFamily="18" charset="0"/>
              </a:rPr>
              <a:t>指交易对手或债务人因某种货币在可兑换性或可获得性方面存在限制而不能偿付债务的可能性；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国家风险分析主要考虑债务人在本地以外获得的现金流在总现金流中所占比例情况，以及现金流的货币类型。</a:t>
            </a:r>
            <a:endParaRPr lang="en-US" altLang="zh-CN" dirty="0" smtClean="0">
              <a:latin typeface="Times New Roman" pitchFamily="18" charset="0"/>
              <a:cs typeface="Times New Roman" pitchFamily="18" charset="0"/>
            </a:endParaRP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8066" name="灯片编号占位符 5"/>
          <p:cNvSpPr>
            <a:spLocks noGrp="1"/>
          </p:cNvSpPr>
          <p:nvPr>
            <p:ph type="sldNum" sz="quarter" idx="12"/>
          </p:nvPr>
        </p:nvSpPr>
        <p:spPr>
          <a:noFill/>
        </p:spPr>
        <p:txBody>
          <a:bodyPr/>
          <a:lstStyle/>
          <a:p>
            <a:fld id="{D0B9131F-7C73-4D9E-9C67-B0CDD1A15A19}" type="slidenum">
              <a:rPr lang="en-US" altLang="zh-CN" smtClean="0"/>
              <a:pPr/>
              <a:t>45</a:t>
            </a:fld>
            <a:endParaRPr lang="en-US" altLang="zh-CN" smtClean="0"/>
          </a:p>
        </p:txBody>
      </p:sp>
      <p:sp>
        <p:nvSpPr>
          <p:cNvPr id="88068" name="Rectangle 2"/>
          <p:cNvSpPr>
            <a:spLocks noGrp="1" noChangeArrowheads="1"/>
          </p:cNvSpPr>
          <p:nvPr>
            <p:ph type="title"/>
          </p:nvPr>
        </p:nvSpPr>
        <p:spPr>
          <a:xfrm>
            <a:off x="3326970" y="0"/>
            <a:ext cx="8374144"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9278688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3355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初始信用评级的再调整</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贷款项目的评级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第三方的支持分析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(2)  </a:t>
            </a:r>
            <a:r>
              <a:rPr lang="zh-CN" altLang="en-US" dirty="0" smtClean="0">
                <a:latin typeface="Times New Roman" pitchFamily="18" charset="0"/>
                <a:cs typeface="Times New Roman" pitchFamily="18" charset="0"/>
              </a:rPr>
              <a:t>期限分析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(3)  </a:t>
            </a:r>
            <a:r>
              <a:rPr lang="zh-CN" altLang="en-US" dirty="0" smtClean="0">
                <a:latin typeface="Times New Roman" pitchFamily="18" charset="0"/>
                <a:cs typeface="Times New Roman" pitchFamily="18" charset="0"/>
              </a:rPr>
              <a:t>契约结构分析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(4)  </a:t>
            </a:r>
            <a:r>
              <a:rPr lang="zh-CN" altLang="en-US" dirty="0" smtClean="0">
                <a:latin typeface="Times New Roman" pitchFamily="18" charset="0"/>
                <a:cs typeface="Times New Roman" pitchFamily="18" charset="0"/>
              </a:rPr>
              <a:t>质押分析</a:t>
            </a:r>
            <a:endParaRPr lang="en-US" altLang="zh-CN" dirty="0" smtClean="0">
              <a:latin typeface="Times New Roman" pitchFamily="18" charset="0"/>
              <a:cs typeface="Times New Roman" pitchFamily="18" charset="0"/>
            </a:endParaRP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9090" name="灯片编号占位符 5"/>
          <p:cNvSpPr>
            <a:spLocks noGrp="1"/>
          </p:cNvSpPr>
          <p:nvPr>
            <p:ph type="sldNum" sz="quarter" idx="12"/>
          </p:nvPr>
        </p:nvSpPr>
        <p:spPr>
          <a:noFill/>
        </p:spPr>
        <p:txBody>
          <a:bodyPr/>
          <a:lstStyle/>
          <a:p>
            <a:fld id="{3174DF03-3C5B-4625-A5A2-72AD2E896183}" type="slidenum">
              <a:rPr lang="en-US" altLang="zh-CN" smtClean="0"/>
              <a:pPr/>
              <a:t>46</a:t>
            </a:fld>
            <a:endParaRPr lang="en-US" altLang="zh-CN" smtClean="0"/>
          </a:p>
        </p:txBody>
      </p:sp>
      <p:sp>
        <p:nvSpPr>
          <p:cNvPr id="89092" name="Rectangle 2"/>
          <p:cNvSpPr>
            <a:spLocks noGrp="1" noChangeArrowheads="1"/>
          </p:cNvSpPr>
          <p:nvPr>
            <p:ph type="title"/>
          </p:nvPr>
        </p:nvSpPr>
        <p:spPr>
          <a:xfrm>
            <a:off x="3383797" y="0"/>
            <a:ext cx="8312151"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755592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3376226" y="1836436"/>
            <a:ext cx="4810390" cy="1344107"/>
          </a:xfrm>
          <a:prstGeom prst="rect">
            <a:avLst/>
          </a:prstGeom>
        </p:spPr>
        <p:txBody>
          <a:bodyPr wrap="none" fromWordArt="1">
            <a:prstTxWarp prst="textCascadeUp">
              <a:avLst>
                <a:gd name="adj" fmla="val 80597"/>
              </a:avLst>
            </a:prstTxWarp>
            <a:scene3d>
              <a:camera prst="legacyPerspectiveFront">
                <a:rot lat="20519958" lon="1080000" rev="0"/>
              </a:camera>
              <a:lightRig rig="legacyHarsh2" dir="b"/>
            </a:scene3d>
            <a:sp3d extrusionH="430200" prstMaterial="legacyMatte">
              <a:extrusionClr>
                <a:srgbClr val="FF6600"/>
              </a:extrusionClr>
              <a:contourClr>
                <a:srgbClr val="FFE701"/>
              </a:contourClr>
            </a:sp3d>
          </a:bodyPr>
          <a:lstStyle/>
          <a:p>
            <a:r>
              <a:rPr lang="zh-CN" altLang="en-US" sz="3600" kern="10">
                <a:ln w="9525">
                  <a:round/>
                </a:ln>
                <a:gradFill rotWithShape="1">
                  <a:gsLst>
                    <a:gs pos="0">
                      <a:srgbClr val="FFE701"/>
                    </a:gs>
                    <a:gs pos="100000">
                      <a:srgbClr val="FE3E02"/>
                    </a:gs>
                  </a:gsLst>
                  <a:lin ang="5400000" scaled="1"/>
                </a:gradFill>
                <a:latin typeface="隶书" panose="02010509060101010101" charset="-122"/>
              </a:rPr>
              <a:t>谢谢！</a:t>
            </a:r>
          </a:p>
        </p:txBody>
      </p:sp>
      <p:graphicFrame>
        <p:nvGraphicFramePr>
          <p:cNvPr id="5" name="Object 3"/>
          <p:cNvGraphicFramePr>
            <a:graphicFrameLocks noChangeAspect="1"/>
          </p:cNvGraphicFramePr>
          <p:nvPr/>
        </p:nvGraphicFramePr>
        <p:xfrm>
          <a:off x="3461951" y="3496962"/>
          <a:ext cx="5752552" cy="2376616"/>
        </p:xfrm>
        <a:graphic>
          <a:graphicData uri="http://schemas.openxmlformats.org/presentationml/2006/ole">
            <mc:AlternateContent xmlns:mc="http://schemas.openxmlformats.org/markup-compatibility/2006">
              <mc:Choice xmlns:v="urn:schemas-microsoft-com:vml" Requires="v">
                <p:oleObj spid="_x0000_s123931" name="剪辑" r:id="rId3" imgW="4961255" imgH="2811780" progId="">
                  <p:embed/>
                </p:oleObj>
              </mc:Choice>
              <mc:Fallback>
                <p:oleObj name="剪辑" r:id="rId3" imgW="4961255" imgH="281178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1951" y="3496962"/>
                        <a:ext cx="5752552" cy="2376616"/>
                      </a:xfrm>
                      <a:prstGeom prst="rect">
                        <a:avLst/>
                      </a:prstGeom>
                      <a:noFill/>
                      <a:ln>
                        <a:noFill/>
                      </a:ln>
                    </p:spPr>
                  </p:pic>
                </p:oleObj>
              </mc:Fallback>
            </mc:AlternateContent>
          </a:graphicData>
        </a:graphic>
      </p:graphicFrame>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60709" y="1200526"/>
            <a:ext cx="10515600" cy="4351338"/>
          </a:xfrm>
        </p:spPr>
        <p:txBody>
          <a:bodyPr/>
          <a:lstStyle/>
          <a:p>
            <a:r>
              <a:rPr lang="zh-CN" altLang="en-US" dirty="0" smtClean="0"/>
              <a:t>信用风险来源于贷款借贷方、债券发行人及衍生产品的交易对手的违约可能性。</a:t>
            </a:r>
            <a:endParaRPr lang="en-US" altLang="zh-CN" dirty="0" smtClean="0"/>
          </a:p>
          <a:p>
            <a:endParaRPr lang="en-US" altLang="zh-CN" dirty="0" smtClean="0"/>
          </a:p>
          <a:p>
            <a:r>
              <a:rPr lang="zh-CN" altLang="en-US" dirty="0" smtClean="0"/>
              <a:t>例如监管部门多年来一直要求银行设定资本金来应对信用风险。</a:t>
            </a:r>
            <a:r>
              <a:rPr lang="en-US" altLang="zh-CN" dirty="0" smtClean="0"/>
              <a:t>《</a:t>
            </a:r>
            <a:r>
              <a:rPr lang="zh-CN" altLang="en-US" dirty="0" smtClean="0"/>
              <a:t>新巴塞尔协议</a:t>
            </a:r>
            <a:r>
              <a:rPr lang="en-US" altLang="zh-CN" dirty="0" smtClean="0"/>
              <a:t>》</a:t>
            </a:r>
            <a:r>
              <a:rPr lang="zh-CN" altLang="en-US" dirty="0" smtClean="0"/>
              <a:t>阐明，银行在得到监管部门批准后可采用自身的模型来估测违约概率，并计算应持有的资本金数量。</a:t>
            </a:r>
            <a:endParaRPr lang="en-US" altLang="zh-CN" dirty="0" smtClean="0"/>
          </a:p>
          <a:p>
            <a:endParaRPr lang="en-US" altLang="zh-CN" dirty="0" smtClean="0"/>
          </a:p>
          <a:p>
            <a:r>
              <a:rPr lang="en-US" altLang="zh-CN" dirty="0" smtClean="0"/>
              <a:t>《</a:t>
            </a:r>
            <a:r>
              <a:rPr lang="zh-CN" altLang="en-US" dirty="0" smtClean="0"/>
              <a:t>新巴塞尔协议</a:t>
            </a:r>
            <a:r>
              <a:rPr lang="en-US" altLang="zh-CN" dirty="0" smtClean="0"/>
              <a:t>》</a:t>
            </a:r>
            <a:r>
              <a:rPr lang="zh-CN" altLang="en-US" dirty="0" smtClean="0"/>
              <a:t>的要求促使银行投入更多的人力物力来开发更好的估计违约率的方法。</a:t>
            </a:r>
            <a:endParaRPr lang="zh-CN" altLang="en-US" dirty="0"/>
          </a:p>
        </p:txBody>
      </p:sp>
    </p:spTree>
    <p:extLst>
      <p:ext uri="{BB962C8B-B14F-4D97-AF65-F5344CB8AC3E}">
        <p14:creationId xmlns:p14="http://schemas.microsoft.com/office/powerpoint/2010/main" val="2091741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ctrTitle"/>
          </p:nvPr>
        </p:nvSpPr>
        <p:spPr>
          <a:xfrm>
            <a:off x="912284" y="981075"/>
            <a:ext cx="10363200" cy="1371600"/>
          </a:xfrm>
        </p:spPr>
        <p:txBody>
          <a:bodyPr/>
          <a:lstStyle/>
          <a:p>
            <a:pPr algn="l" eaLnBrk="1" hangingPunct="1"/>
            <a:r>
              <a:rPr lang="zh-CN" altLang="en-US" sz="5400" b="1" dirty="0" smtClean="0">
                <a:latin typeface="楷体_GB2312" pitchFamily="49" charset="-122"/>
              </a:rPr>
              <a:t>第一节</a:t>
            </a:r>
          </a:p>
        </p:txBody>
      </p:sp>
      <p:sp>
        <p:nvSpPr>
          <p:cNvPr id="56324" name="Rectangle 3"/>
          <p:cNvSpPr>
            <a:spLocks noGrp="1" noChangeArrowheads="1"/>
          </p:cNvSpPr>
          <p:nvPr>
            <p:ph type="subTitle" idx="1"/>
          </p:nvPr>
        </p:nvSpPr>
        <p:spPr>
          <a:xfrm>
            <a:off x="1007533" y="3429000"/>
            <a:ext cx="10270067" cy="1600200"/>
          </a:xfrm>
        </p:spPr>
        <p:txBody>
          <a:bodyPr/>
          <a:lstStyle/>
          <a:p>
            <a:pPr eaLnBrk="1" hangingPunct="1">
              <a:lnSpc>
                <a:spcPct val="90000"/>
              </a:lnSpc>
            </a:pPr>
            <a:r>
              <a:rPr lang="zh-CN" altLang="en-US" sz="4800" b="1" dirty="0" smtClean="0">
                <a:latin typeface="楷体_GB2312" pitchFamily="49" charset="-122"/>
              </a:rPr>
              <a:t>度量信用风险的基本参数</a:t>
            </a:r>
            <a:endParaRPr lang="en-US" altLang="zh-CN" sz="4800" b="1" dirty="0" smtClean="0">
              <a:latin typeface="楷体_GB2312" pitchFamily="49" charset="-122"/>
            </a:endParaRPr>
          </a:p>
          <a:p>
            <a:pPr eaLnBrk="1" hangingPunct="1">
              <a:lnSpc>
                <a:spcPct val="90000"/>
              </a:lnSpc>
            </a:pPr>
            <a:r>
              <a:rPr lang="zh-CN" altLang="en-US" sz="4800" b="1" dirty="0" smtClean="0">
                <a:latin typeface="楷体_GB2312" pitchFamily="49" charset="-122"/>
              </a:rPr>
              <a:t>解析与估计</a:t>
            </a:r>
          </a:p>
        </p:txBody>
      </p:sp>
      <p:sp>
        <p:nvSpPr>
          <p:cNvPr id="56322" name="Rectangle 6"/>
          <p:cNvSpPr>
            <a:spLocks noGrp="1" noChangeArrowheads="1"/>
          </p:cNvSpPr>
          <p:nvPr>
            <p:ph type="sldNum" sz="quarter" idx="12"/>
          </p:nvPr>
        </p:nvSpPr>
        <p:spPr>
          <a:noFill/>
        </p:spPr>
        <p:txBody>
          <a:bodyPr/>
          <a:lstStyle/>
          <a:p>
            <a:fld id="{C1834467-9627-438E-BAAB-0700BCB7E9EF}" type="slidenum">
              <a:rPr lang="en-US" altLang="zh-CN" smtClean="0"/>
              <a:pPr/>
              <a:t>6</a:t>
            </a:fld>
            <a:endParaRPr lang="en-US" altLang="zh-CN" smtClean="0"/>
          </a:p>
        </p:txBody>
      </p:sp>
    </p:spTree>
    <p:extLst>
      <p:ext uri="{BB962C8B-B14F-4D97-AF65-F5344CB8AC3E}">
        <p14:creationId xmlns:p14="http://schemas.microsoft.com/office/powerpoint/2010/main" val="2211468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3"/>
          <p:cNvSpPr>
            <a:spLocks noGrp="1" noChangeArrowheads="1"/>
          </p:cNvSpPr>
          <p:nvPr>
            <p:ph idx="1"/>
          </p:nvPr>
        </p:nvSpPr>
        <p:spPr>
          <a:xfrm>
            <a:off x="724654" y="1049849"/>
            <a:ext cx="10960100" cy="4267200"/>
          </a:xfrm>
        </p:spPr>
        <p:txBody>
          <a:bodyPr/>
          <a:lstStyle/>
          <a:p>
            <a:pPr marL="514350" indent="-514350" eaLnBrk="1" hangingPunct="1">
              <a:lnSpc>
                <a:spcPct val="200000"/>
              </a:lnSpc>
              <a:buFont typeface="Wingdings" pitchFamily="2" charset="2"/>
              <a:buNone/>
              <a:defRPr/>
            </a:pPr>
            <a:r>
              <a:rPr lang="en-US" altLang="zh-CN" dirty="0" smtClean="0">
                <a:solidFill>
                  <a:srgbClr val="C00000"/>
                </a:solidFill>
                <a:latin typeface="Times New Roman" pitchFamily="18" charset="0"/>
                <a:cs typeface="Times New Roman" pitchFamily="18" charset="0"/>
              </a:rPr>
              <a:t>1.   </a:t>
            </a:r>
            <a:r>
              <a:rPr lang="zh-CN" altLang="en-US" b="1" dirty="0" smtClean="0">
                <a:solidFill>
                  <a:schemeClr val="tx1"/>
                </a:solidFill>
                <a:latin typeface="Times New Roman" pitchFamily="18" charset="0"/>
                <a:cs typeface="Times New Roman" pitchFamily="18" charset="0"/>
              </a:rPr>
              <a:t>违约概率</a:t>
            </a:r>
            <a:r>
              <a:rPr lang="en-US" altLang="zh-CN" dirty="0" smtClean="0">
                <a:solidFill>
                  <a:srgbClr val="C00000"/>
                </a:solidFill>
                <a:latin typeface="Times New Roman" pitchFamily="18" charset="0"/>
                <a:cs typeface="Times New Roman" pitchFamily="18" charset="0"/>
              </a:rPr>
              <a:t>PD(Probability of Default</a:t>
            </a:r>
            <a:r>
              <a:rPr lang="zh-CN" altLang="en-US" dirty="0" smtClean="0">
                <a:solidFill>
                  <a:srgbClr val="C00000"/>
                </a:solidFill>
                <a:latin typeface="Times New Roman" pitchFamily="18" charset="0"/>
                <a:cs typeface="Times New Roman" pitchFamily="18" charset="0"/>
              </a:rPr>
              <a:t>，常简称</a:t>
            </a:r>
            <a:r>
              <a:rPr lang="zh-CN" altLang="en-US" b="1" dirty="0" smtClean="0">
                <a:solidFill>
                  <a:schemeClr val="tx1"/>
                </a:solidFill>
                <a:latin typeface="Times New Roman" pitchFamily="18" charset="0"/>
                <a:cs typeface="Times New Roman" pitchFamily="18" charset="0"/>
              </a:rPr>
              <a:t>违约率</a:t>
            </a:r>
            <a:r>
              <a:rPr lang="en-US" altLang="zh-CN" dirty="0" smtClean="0">
                <a:solidFill>
                  <a:srgbClr val="C00000"/>
                </a:solidFill>
                <a:latin typeface="Times New Roman" pitchFamily="18" charset="0"/>
                <a:cs typeface="Times New Roman" pitchFamily="18" charset="0"/>
              </a:rPr>
              <a:t>) </a:t>
            </a:r>
            <a:r>
              <a:rPr lang="zh-CN" altLang="en-US" dirty="0" smtClean="0">
                <a:solidFill>
                  <a:srgbClr val="C00000"/>
                </a:solidFill>
                <a:latin typeface="Times New Roman" pitchFamily="18" charset="0"/>
                <a:cs typeface="Times New Roman" pitchFamily="18" charset="0"/>
              </a:rPr>
              <a:t>指</a:t>
            </a:r>
            <a:r>
              <a:rPr lang="zh-CN" altLang="en-US" dirty="0" smtClean="0">
                <a:latin typeface="Times New Roman" pitchFamily="18" charset="0"/>
                <a:cs typeface="Times New Roman" pitchFamily="18" charset="0"/>
              </a:rPr>
              <a:t>交易对手在给定时期内违约的可能性。</a:t>
            </a:r>
            <a:endParaRPr lang="en-US" altLang="zh-CN" dirty="0" smtClean="0">
              <a:latin typeface="Times New Roman" pitchFamily="18" charset="0"/>
              <a:cs typeface="Times New Roman" pitchFamily="18" charset="0"/>
            </a:endParaRPr>
          </a:p>
          <a:p>
            <a:pPr marL="514350" indent="-514350" eaLnBrk="1" hangingPunct="1">
              <a:lnSpc>
                <a:spcPct val="200000"/>
              </a:lnSpc>
              <a:buFont typeface="Wingdings" pitchFamily="2" charset="2"/>
              <a:buAutoNum type="arabicPeriod" startAt="2"/>
              <a:defRPr/>
            </a:pPr>
            <a:r>
              <a:rPr lang="zh-CN" altLang="en-US" dirty="0" smtClean="0">
                <a:latin typeface="Times New Roman" pitchFamily="18" charset="0"/>
                <a:cs typeface="Times New Roman" pitchFamily="18" charset="0"/>
              </a:rPr>
              <a:t>对违约率</a:t>
            </a:r>
            <a:r>
              <a:rPr lang="en-US" altLang="zh-CN" dirty="0" smtClean="0">
                <a:latin typeface="Times New Roman" pitchFamily="18" charset="0"/>
                <a:cs typeface="Times New Roman" pitchFamily="18" charset="0"/>
              </a:rPr>
              <a:t>PD </a:t>
            </a:r>
            <a:r>
              <a:rPr lang="zh-CN" altLang="en-US" dirty="0" smtClean="0">
                <a:latin typeface="Times New Roman" pitchFamily="18" charset="0"/>
                <a:cs typeface="Times New Roman" pitchFamily="18" charset="0"/>
              </a:rPr>
              <a:t>的估计，主要有两种方法：</a:t>
            </a:r>
            <a:endParaRPr lang="en-US" altLang="zh-CN" dirty="0" smtClean="0">
              <a:latin typeface="Times New Roman" pitchFamily="18" charset="0"/>
              <a:cs typeface="Times New Roman" pitchFamily="18" charset="0"/>
            </a:endParaRPr>
          </a:p>
          <a:p>
            <a:pPr marL="1080000" indent="-514350" eaLnBrk="1" hangingPunct="1">
              <a:lnSpc>
                <a:spcPct val="200000"/>
              </a:lnSpc>
              <a:buFont typeface="Wingdings" pitchFamily="2" charset="2"/>
              <a:buChar char="ü"/>
              <a:defRPr/>
            </a:pPr>
            <a:r>
              <a:rPr lang="zh-CN" altLang="en-US" dirty="0" smtClean="0">
                <a:latin typeface="Times New Roman" pitchFamily="18" charset="0"/>
                <a:cs typeface="Times New Roman" pitchFamily="18" charset="0"/>
              </a:rPr>
              <a:t>基于历史违约数据的违约率估计</a:t>
            </a:r>
            <a:endParaRPr lang="en-US" altLang="zh-CN" dirty="0" smtClean="0">
              <a:latin typeface="Times New Roman" pitchFamily="18" charset="0"/>
              <a:cs typeface="Times New Roman" pitchFamily="18" charset="0"/>
            </a:endParaRPr>
          </a:p>
          <a:p>
            <a:pPr marL="1080000" indent="-514350" eaLnBrk="1" hangingPunct="1">
              <a:lnSpc>
                <a:spcPct val="200000"/>
              </a:lnSpc>
              <a:buFont typeface="Wingdings" pitchFamily="2" charset="2"/>
              <a:buChar char="ü"/>
              <a:defRPr/>
            </a:pPr>
            <a:r>
              <a:rPr lang="zh-CN" altLang="en-US" dirty="0" smtClean="0">
                <a:latin typeface="Times New Roman" pitchFamily="18" charset="0"/>
                <a:cs typeface="Times New Roman" pitchFamily="18" charset="0"/>
              </a:rPr>
              <a:t>基于</a:t>
            </a:r>
            <a:r>
              <a:rPr lang="en-US" altLang="zh-CN" dirty="0" smtClean="0">
                <a:latin typeface="Times New Roman" pitchFamily="18" charset="0"/>
                <a:cs typeface="Times New Roman" pitchFamily="18" charset="0"/>
              </a:rPr>
              <a:t>Merton</a:t>
            </a:r>
            <a:r>
              <a:rPr lang="zh-CN" altLang="en-US" dirty="0" smtClean="0">
                <a:latin typeface="Times New Roman" pitchFamily="18" charset="0"/>
                <a:cs typeface="Times New Roman" pitchFamily="18" charset="0"/>
              </a:rPr>
              <a:t>期权定价思想的违约率近似估计</a:t>
            </a:r>
            <a:endParaRPr lang="en-US" altLang="zh-CN" dirty="0" smtClean="0">
              <a:latin typeface="Times New Roman" pitchFamily="18" charset="0"/>
              <a:cs typeface="Times New Roman" pitchFamily="18" charset="0"/>
            </a:endParaRPr>
          </a:p>
        </p:txBody>
      </p:sp>
      <p:sp>
        <p:nvSpPr>
          <p:cNvPr id="57346" name="灯片编号占位符 5"/>
          <p:cNvSpPr>
            <a:spLocks noGrp="1"/>
          </p:cNvSpPr>
          <p:nvPr>
            <p:ph type="sldNum" sz="quarter" idx="12"/>
          </p:nvPr>
        </p:nvSpPr>
        <p:spPr>
          <a:noFill/>
        </p:spPr>
        <p:txBody>
          <a:bodyPr/>
          <a:lstStyle/>
          <a:p>
            <a:fld id="{24342EEF-25C0-4415-9C7A-825C15B6B71F}" type="slidenum">
              <a:rPr lang="en-US" altLang="zh-CN" smtClean="0"/>
              <a:pPr/>
              <a:t>7</a:t>
            </a:fld>
            <a:endParaRPr lang="en-US" altLang="zh-CN" smtClean="0"/>
          </a:p>
        </p:txBody>
      </p:sp>
      <p:sp>
        <p:nvSpPr>
          <p:cNvPr id="57347" name="Rectangle 2"/>
          <p:cNvSpPr>
            <a:spLocks noGrp="1" noChangeArrowheads="1"/>
          </p:cNvSpPr>
          <p:nvPr>
            <p:ph type="title"/>
          </p:nvPr>
        </p:nvSpPr>
        <p:spPr>
          <a:xfrm>
            <a:off x="3337301" y="-37831"/>
            <a:ext cx="8078492" cy="1325563"/>
          </a:xfrm>
        </p:spPr>
        <p:txBody>
          <a:bodyPr/>
          <a:lstStyle/>
          <a:p>
            <a:pPr eaLnBrk="1" hangingPunct="1"/>
            <a:r>
              <a:rPr lang="zh-CN" altLang="en-US" b="1" dirty="0" smtClean="0">
                <a:latin typeface="Times New Roman" pitchFamily="18" charset="0"/>
                <a:cs typeface="Times New Roman" pitchFamily="18" charset="0"/>
              </a:rPr>
              <a:t>一、违约率的估计</a:t>
            </a:r>
          </a:p>
        </p:txBody>
      </p:sp>
    </p:spTree>
    <p:extLst>
      <p:ext uri="{BB962C8B-B14F-4D97-AF65-F5344CB8AC3E}">
        <p14:creationId xmlns:p14="http://schemas.microsoft.com/office/powerpoint/2010/main" val="1617285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p:cNvSpPr>
            <a:spLocks noGrp="1" noChangeArrowheads="1"/>
          </p:cNvSpPr>
          <p:nvPr>
            <p:ph idx="1"/>
          </p:nvPr>
        </p:nvSpPr>
        <p:spPr>
          <a:xfrm>
            <a:off x="755651" y="1714500"/>
            <a:ext cx="10769600" cy="4267200"/>
          </a:xfrm>
        </p:spPr>
        <p:txBody>
          <a:bodyPr/>
          <a:lstStyle/>
          <a:p>
            <a:pPr eaLnBrk="1" hangingPunct="1">
              <a:buFont typeface="Wingdings" pitchFamily="2" charset="2"/>
              <a:buNone/>
              <a:defRPr/>
            </a:pPr>
            <a:r>
              <a:rPr lang="zh-CN" altLang="en-US" dirty="0" smtClean="0">
                <a:latin typeface="Times New Roman" pitchFamily="18" charset="0"/>
                <a:cs typeface="Times New Roman" pitchFamily="18" charset="0"/>
              </a:rPr>
              <a:t>基于历史违约数据的违约率</a:t>
            </a:r>
            <a:endParaRPr lang="en-US" altLang="zh-CN" dirty="0" smtClean="0">
              <a:latin typeface="Times New Roman" pitchFamily="18" charset="0"/>
              <a:cs typeface="Times New Roman" pitchFamily="18" charset="0"/>
            </a:endParaRPr>
          </a:p>
          <a:p>
            <a:pPr eaLnBrk="1" hangingPunct="1">
              <a:buFont typeface="Wingdings" pitchFamily="2" charset="2"/>
              <a:buNone/>
              <a:defRPr/>
            </a:pPr>
            <a:r>
              <a:rPr lang="en-US" altLang="zh-CN" dirty="0" smtClean="0">
                <a:latin typeface="Times New Roman" pitchFamily="18" charset="0"/>
                <a:cs typeface="Times New Roman" pitchFamily="18" charset="0"/>
              </a:rPr>
              <a:t>1.	</a:t>
            </a:r>
            <a:r>
              <a:rPr lang="zh-CN" altLang="en-US" b="1" dirty="0" smtClean="0">
                <a:solidFill>
                  <a:schemeClr val="tx1"/>
                </a:solidFill>
                <a:latin typeface="Times New Roman" pitchFamily="18" charset="0"/>
                <a:cs typeface="Times New Roman" pitchFamily="18" charset="0"/>
              </a:rPr>
              <a:t>历史违约率</a:t>
            </a:r>
            <a:r>
              <a:rPr lang="zh-CN" altLang="en-US" dirty="0" smtClean="0">
                <a:latin typeface="Times New Roman" pitchFamily="18" charset="0"/>
                <a:cs typeface="Times New Roman" pitchFamily="18" charset="0"/>
              </a:rPr>
              <a:t>，指外部评级机构根据某信用等级的债务人在过去一段时间内违约的历史数据信息，对其在一定时间内违约概率的估计。</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2"/>
              <a:defRPr/>
            </a:pPr>
            <a:r>
              <a:rPr lang="zh-CN" altLang="en-US" dirty="0" smtClean="0">
                <a:latin typeface="Times New Roman" pitchFamily="18" charset="0"/>
                <a:cs typeface="Times New Roman" pitchFamily="18" charset="0"/>
              </a:rPr>
              <a:t>最常见的历史违约率：</a:t>
            </a:r>
            <a:endParaRPr lang="en-US" altLang="zh-CN" dirty="0" smtClean="0">
              <a:latin typeface="Times New Roman" pitchFamily="18" charset="0"/>
              <a:cs typeface="Times New Roman" pitchFamily="18" charset="0"/>
            </a:endParaRPr>
          </a:p>
          <a:p>
            <a:pPr marL="993775" indent="-514350" eaLnBrk="1" hangingPunct="1">
              <a:buFont typeface="Wingdings" pitchFamily="2" charset="2"/>
              <a:buChar char="ü"/>
              <a:defRPr/>
            </a:pPr>
            <a:r>
              <a:rPr lang="zh-CN" altLang="en-US" b="1" dirty="0" smtClean="0">
                <a:solidFill>
                  <a:schemeClr val="tx1"/>
                </a:solidFill>
                <a:latin typeface="Times New Roman" pitchFamily="18" charset="0"/>
                <a:cs typeface="Times New Roman" pitchFamily="18" charset="0"/>
              </a:rPr>
              <a:t>累积违约率</a:t>
            </a:r>
            <a:r>
              <a:rPr lang="en-US" altLang="zh-CN" dirty="0" smtClean="0">
                <a:solidFill>
                  <a:srgbClr val="C00000"/>
                </a:solidFill>
                <a:latin typeface="Times New Roman" pitchFamily="18" charset="0"/>
                <a:cs typeface="Times New Roman" pitchFamily="18" charset="0"/>
              </a:rPr>
              <a:t>CDR (Cumulative Default Rate)</a:t>
            </a:r>
          </a:p>
          <a:p>
            <a:pPr marL="993775" indent="-514350" eaLnBrk="1" hangingPunct="1">
              <a:buFont typeface="Wingdings" pitchFamily="2" charset="2"/>
              <a:buChar char="ü"/>
              <a:defRPr/>
            </a:pPr>
            <a:r>
              <a:rPr lang="zh-CN" altLang="en-US" b="1" dirty="0" smtClean="0">
                <a:solidFill>
                  <a:schemeClr val="tx1"/>
                </a:solidFill>
                <a:latin typeface="Times New Roman" pitchFamily="18" charset="0"/>
                <a:cs typeface="Times New Roman" pitchFamily="18" charset="0"/>
              </a:rPr>
              <a:t>边际违约率</a:t>
            </a:r>
            <a:r>
              <a:rPr lang="en-US" altLang="zh-CN" dirty="0" smtClean="0">
                <a:solidFill>
                  <a:srgbClr val="C00000"/>
                </a:solidFill>
                <a:latin typeface="Times New Roman" pitchFamily="18" charset="0"/>
                <a:cs typeface="Times New Roman" pitchFamily="18" charset="0"/>
              </a:rPr>
              <a:t>MDR (Marginal Default Rate)</a:t>
            </a:r>
          </a:p>
        </p:txBody>
      </p:sp>
      <p:sp>
        <p:nvSpPr>
          <p:cNvPr id="58370" name="灯片编号占位符 5"/>
          <p:cNvSpPr>
            <a:spLocks noGrp="1"/>
          </p:cNvSpPr>
          <p:nvPr>
            <p:ph type="sldNum" sz="quarter" idx="12"/>
          </p:nvPr>
        </p:nvSpPr>
        <p:spPr>
          <a:noFill/>
        </p:spPr>
        <p:txBody>
          <a:bodyPr/>
          <a:lstStyle/>
          <a:p>
            <a:fld id="{A44BC90E-BC77-4230-8E5F-38B8E0217231}" type="slidenum">
              <a:rPr lang="en-US" altLang="zh-CN" smtClean="0"/>
              <a:pPr/>
              <a:t>8</a:t>
            </a:fld>
            <a:endParaRPr lang="en-US" altLang="zh-CN" smtClean="0"/>
          </a:p>
        </p:txBody>
      </p:sp>
      <p:sp>
        <p:nvSpPr>
          <p:cNvPr id="58371" name="Rectangle 2"/>
          <p:cNvSpPr>
            <a:spLocks noGrp="1" noChangeArrowheads="1"/>
          </p:cNvSpPr>
          <p:nvPr>
            <p:ph type="title"/>
          </p:nvPr>
        </p:nvSpPr>
        <p:spPr>
          <a:xfrm>
            <a:off x="3368299" y="0"/>
            <a:ext cx="8011332" cy="1325563"/>
          </a:xfrm>
        </p:spPr>
        <p:txBody>
          <a:bodyPr/>
          <a:lstStyle/>
          <a:p>
            <a:pPr eaLnBrk="1" hangingPunct="1"/>
            <a:r>
              <a:rPr lang="zh-CN" altLang="en-US"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16491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3"/>
          <p:cNvSpPr>
            <a:spLocks noGrp="1" noChangeArrowheads="1"/>
          </p:cNvSpPr>
          <p:nvPr>
            <p:ph idx="1"/>
          </p:nvPr>
        </p:nvSpPr>
        <p:spPr>
          <a:xfrm>
            <a:off x="719489" y="1265050"/>
            <a:ext cx="10769600" cy="4267200"/>
          </a:xfrm>
        </p:spPr>
        <p:txBody>
          <a:bodyPr/>
          <a:lstStyle/>
          <a:p>
            <a:pPr marL="514350" indent="-514350" eaLnBrk="1" hangingPunct="1">
              <a:lnSpc>
                <a:spcPct val="200000"/>
              </a:lnSpc>
              <a:buFont typeface="Wingdings" pitchFamily="2" charset="2"/>
              <a:buAutoNum type="arabicPeriod" startAt="3"/>
            </a:pPr>
            <a:r>
              <a:rPr lang="zh-CN" altLang="en-US" dirty="0" smtClean="0">
                <a:latin typeface="Times New Roman" pitchFamily="18" charset="0"/>
                <a:cs typeface="Times New Roman" pitchFamily="18" charset="0"/>
              </a:rPr>
              <a:t>累积违约率和边际违约率：</a:t>
            </a:r>
            <a:endParaRPr lang="en-US" altLang="zh-CN" dirty="0" smtClean="0">
              <a:latin typeface="Times New Roman" pitchFamily="18" charset="0"/>
              <a:cs typeface="Times New Roman" pitchFamily="18" charset="0"/>
            </a:endParaRPr>
          </a:p>
          <a:p>
            <a:pPr marL="514350" indent="-514350" eaLnBrk="1" hangingPunct="1">
              <a:lnSpc>
                <a:spcPct val="200000"/>
              </a:lnSpc>
              <a:buFont typeface="Wingdings" pitchFamily="2" charset="2"/>
              <a:buNone/>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一定时期内的</a:t>
            </a:r>
            <a:r>
              <a:rPr lang="zh-CN" altLang="en-US" b="1" dirty="0" smtClean="0">
                <a:solidFill>
                  <a:schemeClr val="tx1"/>
                </a:solidFill>
                <a:latin typeface="Times New Roman" pitchFamily="18" charset="0"/>
                <a:cs typeface="Times New Roman" pitchFamily="18" charset="0"/>
              </a:rPr>
              <a:t>累积违约率</a:t>
            </a:r>
            <a:r>
              <a:rPr lang="zh-CN" altLang="en-US" dirty="0" smtClean="0">
                <a:latin typeface="Times New Roman" pitchFamily="18" charset="0"/>
                <a:cs typeface="Times New Roman" pitchFamily="18" charset="0"/>
              </a:rPr>
              <a:t>指这段时间内处于某信用等级的债务人的违约数目占这段时间内该信用等级债务人总数的比率。</a:t>
            </a:r>
            <a:endParaRPr lang="en-US" altLang="zh-CN" dirty="0" smtClean="0">
              <a:latin typeface="Times New Roman" pitchFamily="18" charset="0"/>
              <a:cs typeface="Times New Roman" pitchFamily="18" charset="0"/>
            </a:endParaRPr>
          </a:p>
          <a:p>
            <a:pPr marL="514350" indent="-514350" eaLnBrk="1" hangingPunct="1">
              <a:lnSpc>
                <a:spcPct val="200000"/>
              </a:lnSpc>
              <a:buFont typeface="Wingdings" pitchFamily="2" charset="2"/>
              <a:buNone/>
            </a:pPr>
            <a:r>
              <a:rPr lang="en-US" altLang="zh-CN" dirty="0" smtClean="0">
                <a:latin typeface="Times New Roman" pitchFamily="18" charset="0"/>
                <a:cs typeface="Times New Roman" pitchFamily="18" charset="0"/>
              </a:rPr>
              <a:t>	(2)  </a:t>
            </a:r>
            <a:r>
              <a:rPr lang="zh-CN" altLang="en-US" b="1" dirty="0" smtClean="0">
                <a:solidFill>
                  <a:schemeClr val="tx1"/>
                </a:solidFill>
                <a:latin typeface="Times New Roman" pitchFamily="18" charset="0"/>
                <a:cs typeface="Times New Roman" pitchFamily="18" charset="0"/>
              </a:rPr>
              <a:t>边际违约率</a:t>
            </a:r>
            <a:r>
              <a:rPr lang="zh-CN" altLang="en-US" dirty="0" smtClean="0">
                <a:latin typeface="Times New Roman" pitchFamily="18" charset="0"/>
                <a:cs typeface="Times New Roman" pitchFamily="18" charset="0"/>
              </a:rPr>
              <a:t>是指在某一单位时间内处于某信用等级的债务人的违约数目与初始时该信用等级债务人总数的比率</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3"/>
            </a:pPr>
            <a:endParaRPr lang="en-US" altLang="zh-CN" dirty="0" smtClean="0">
              <a:latin typeface="Times New Roman" pitchFamily="18" charset="0"/>
              <a:cs typeface="Times New Roman" pitchFamily="18" charset="0"/>
            </a:endParaRPr>
          </a:p>
        </p:txBody>
      </p:sp>
      <p:sp>
        <p:nvSpPr>
          <p:cNvPr id="59394" name="灯片编号占位符 5"/>
          <p:cNvSpPr>
            <a:spLocks noGrp="1"/>
          </p:cNvSpPr>
          <p:nvPr>
            <p:ph type="sldNum" sz="quarter" idx="12"/>
          </p:nvPr>
        </p:nvSpPr>
        <p:spPr>
          <a:noFill/>
        </p:spPr>
        <p:txBody>
          <a:bodyPr/>
          <a:lstStyle/>
          <a:p>
            <a:fld id="{802187D6-129F-4322-86B5-BC4506318F38}" type="slidenum">
              <a:rPr lang="en-US" altLang="zh-CN" smtClean="0"/>
              <a:pPr/>
              <a:t>9</a:t>
            </a:fld>
            <a:endParaRPr lang="en-US" altLang="zh-CN" smtClean="0"/>
          </a:p>
        </p:txBody>
      </p:sp>
      <p:sp>
        <p:nvSpPr>
          <p:cNvPr id="59395" name="Rectangle 2"/>
          <p:cNvSpPr>
            <a:spLocks noGrp="1" noChangeArrowheads="1"/>
          </p:cNvSpPr>
          <p:nvPr>
            <p:ph type="title"/>
          </p:nvPr>
        </p:nvSpPr>
        <p:spPr>
          <a:xfrm>
            <a:off x="3368298" y="0"/>
            <a:ext cx="7985502" cy="1325563"/>
          </a:xfrm>
        </p:spPr>
        <p:txBody>
          <a:bodyPr>
            <a:normAutofit fontScale="90000"/>
          </a:bodyPr>
          <a:lstStyle/>
          <a:p>
            <a:pPr eaLnBrk="1" hangingPunct="1"/>
            <a:r>
              <a:rPr lang="zh-CN" altLang="en-US" sz="3600"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基于历史违约数据的违约率</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77708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2825</Words>
  <Application>Microsoft Office PowerPoint</Application>
  <PresentationFormat>自定义</PresentationFormat>
  <Paragraphs>654</Paragraphs>
  <Slides>47</Slides>
  <Notes>21</Notes>
  <HiddenSlides>0</HiddenSlides>
  <MMClips>0</MMClips>
  <ScaleCrop>false</ScaleCrop>
  <HeadingPairs>
    <vt:vector size="6" baseType="variant">
      <vt:variant>
        <vt:lpstr>主题</vt:lpstr>
      </vt:variant>
      <vt:variant>
        <vt:i4>2</vt:i4>
      </vt:variant>
      <vt:variant>
        <vt:lpstr>嵌入 OLE 服务器</vt:lpstr>
      </vt:variant>
      <vt:variant>
        <vt:i4>3</vt:i4>
      </vt:variant>
      <vt:variant>
        <vt:lpstr>幻灯片标题</vt:lpstr>
      </vt:variant>
      <vt:variant>
        <vt:i4>47</vt:i4>
      </vt:variant>
    </vt:vector>
  </HeadingPairs>
  <TitlesOfParts>
    <vt:vector size="52" baseType="lpstr">
      <vt:lpstr>Office 主题​​</vt:lpstr>
      <vt:lpstr>1_Office 主题​​</vt:lpstr>
      <vt:lpstr>Equation</vt:lpstr>
      <vt:lpstr>MathType 6.0 Equation</vt:lpstr>
      <vt:lpstr>剪辑</vt:lpstr>
      <vt:lpstr>PowerPoint 演示文稿</vt:lpstr>
      <vt:lpstr>PowerPoint 演示文稿</vt:lpstr>
      <vt:lpstr>学习目标</vt:lpstr>
      <vt:lpstr>主要内容</vt:lpstr>
      <vt:lpstr>PowerPoint 演示文稿</vt:lpstr>
      <vt:lpstr>第一节</vt:lpstr>
      <vt:lpstr>一、违约率的估计</vt:lpstr>
      <vt:lpstr>一、违约率的估计(续)</vt:lpstr>
      <vt:lpstr>一、违约率的估计             —— (一) 基于历史违约数据的违约率(续)</vt:lpstr>
      <vt:lpstr>一、违约率的估计             —— (一) 基于历史违约数据的违约率(续)</vt:lpstr>
      <vt:lpstr>一、违约率的估计             —— (一) 基于历史违约数据的违约率(续)</vt:lpstr>
      <vt:lpstr>一、违约率的估计             —— (一) 基于历史违约数据的违约率(续)</vt:lpstr>
      <vt:lpstr>二、违约损失率与回收率的估计</vt:lpstr>
      <vt:lpstr>二、违约损失率与回收率的估计(续)</vt:lpstr>
      <vt:lpstr>二、违约损失率与回收率的估计(续)</vt:lpstr>
      <vt:lpstr>三、信用损失</vt:lpstr>
      <vt:lpstr>三、信用损失(续)</vt:lpstr>
      <vt:lpstr>三、信用损失(续)</vt:lpstr>
      <vt:lpstr>三、信用损失(续)  —— (三) 未预期信用损失率与未预期信用损失(续)</vt:lpstr>
      <vt:lpstr>三、信用损失(续)</vt:lpstr>
      <vt:lpstr>三、信用损失(续)</vt:lpstr>
      <vt:lpstr>四、信用价差</vt:lpstr>
      <vt:lpstr>四、信用价差</vt:lpstr>
      <vt:lpstr>四、信用价差(续)</vt:lpstr>
      <vt:lpstr>                    四、信用价差       —— (二) 基于Merton (1974)公司债务定价模型的信用价差(续)</vt:lpstr>
      <vt:lpstr>第二节</vt:lpstr>
      <vt:lpstr>一、外部机构的信用评级方法</vt:lpstr>
      <vt:lpstr>一、外部机构的信用评级方法                      —— (一) 外部机构的评级程序(续)</vt:lpstr>
      <vt:lpstr>一、外部机构的信用评级方法(续)</vt:lpstr>
      <vt:lpstr>一、外部机构的信用评级方法         —— (二) 标准普尔与穆迪的信用评级体系(续)</vt:lpstr>
      <vt:lpstr>一、外部机构的信用评级方法         —— (二) 标准普尔与穆迪的信用评级体系(续)</vt:lpstr>
      <vt:lpstr>一、外部机构的信用评级方法         —— (二) 标准普尔与穆迪的信用评级体系(续)</vt:lpstr>
      <vt:lpstr>一、外部机构的信用评级方法(续)</vt:lpstr>
      <vt:lpstr>二、内部信用评级方法</vt:lpstr>
      <vt:lpstr>二、内部信用评级方法                       —— (一) 评级方法与基本程序(续)</vt:lpstr>
      <vt:lpstr>二、内部信用评级方法                       —— (一) 评级方法与基本程序(续)</vt:lpstr>
      <vt:lpstr>二、内部信用评级方法                       —— (一) 评级方法与基本程序(续)</vt:lpstr>
      <vt:lpstr>二、内部信用评级方法(续)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China</cp:lastModifiedBy>
  <cp:revision>258</cp:revision>
  <dcterms:created xsi:type="dcterms:W3CDTF">2020-06-30T01:56:00Z</dcterms:created>
  <dcterms:modified xsi:type="dcterms:W3CDTF">2022-11-28T09:17:56Z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