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handoutMasterIdLst>
    <p:handoutMasterId r:id="rId84"/>
  </p:handoutMasterIdLst>
  <p:sldIdLst>
    <p:sldId id="256" r:id="rId2"/>
    <p:sldId id="680" r:id="rId3"/>
    <p:sldId id="681" r:id="rId4"/>
    <p:sldId id="334" r:id="rId5"/>
    <p:sldId id="338" r:id="rId6"/>
    <p:sldId id="388" r:id="rId7"/>
    <p:sldId id="492" r:id="rId8"/>
    <p:sldId id="493" r:id="rId9"/>
    <p:sldId id="631" r:id="rId10"/>
    <p:sldId id="553" r:id="rId11"/>
    <p:sldId id="435" r:id="rId12"/>
    <p:sldId id="554" r:id="rId13"/>
    <p:sldId id="555" r:id="rId14"/>
    <p:sldId id="556" r:id="rId15"/>
    <p:sldId id="557" r:id="rId16"/>
    <p:sldId id="558" r:id="rId17"/>
    <p:sldId id="682" r:id="rId18"/>
    <p:sldId id="677" r:id="rId19"/>
    <p:sldId id="678" r:id="rId20"/>
    <p:sldId id="679" r:id="rId21"/>
    <p:sldId id="683" r:id="rId22"/>
    <p:sldId id="684" r:id="rId23"/>
    <p:sldId id="685" r:id="rId24"/>
    <p:sldId id="686" r:id="rId25"/>
    <p:sldId id="687" r:id="rId26"/>
    <p:sldId id="688" r:id="rId27"/>
    <p:sldId id="689" r:id="rId28"/>
    <p:sldId id="690" r:id="rId29"/>
    <p:sldId id="691" r:id="rId30"/>
    <p:sldId id="692" r:id="rId31"/>
    <p:sldId id="693" r:id="rId32"/>
    <p:sldId id="694" r:id="rId33"/>
    <p:sldId id="695" r:id="rId34"/>
    <p:sldId id="696" r:id="rId35"/>
    <p:sldId id="697" r:id="rId36"/>
    <p:sldId id="643" r:id="rId37"/>
    <p:sldId id="644" r:id="rId38"/>
    <p:sldId id="436" r:id="rId39"/>
    <p:sldId id="619" r:id="rId40"/>
    <p:sldId id="620" r:id="rId41"/>
    <p:sldId id="621" r:id="rId42"/>
    <p:sldId id="645" r:id="rId43"/>
    <p:sldId id="646" r:id="rId44"/>
    <p:sldId id="647" r:id="rId45"/>
    <p:sldId id="648" r:id="rId46"/>
    <p:sldId id="649" r:id="rId47"/>
    <p:sldId id="650" r:id="rId48"/>
    <p:sldId id="437" r:id="rId49"/>
    <p:sldId id="622" r:id="rId50"/>
    <p:sldId id="651" r:id="rId51"/>
    <p:sldId id="623" r:id="rId52"/>
    <p:sldId id="624" r:id="rId53"/>
    <p:sldId id="626" r:id="rId54"/>
    <p:sldId id="627" r:id="rId55"/>
    <p:sldId id="652" r:id="rId56"/>
    <p:sldId id="653" r:id="rId57"/>
    <p:sldId id="654" r:id="rId58"/>
    <p:sldId id="655" r:id="rId59"/>
    <p:sldId id="656" r:id="rId60"/>
    <p:sldId id="438" r:id="rId61"/>
    <p:sldId id="628" r:id="rId62"/>
    <p:sldId id="630" r:id="rId63"/>
    <p:sldId id="657" r:id="rId64"/>
    <p:sldId id="661" r:id="rId65"/>
    <p:sldId id="664" r:id="rId66"/>
    <p:sldId id="662" r:id="rId67"/>
    <p:sldId id="663" r:id="rId68"/>
    <p:sldId id="665" r:id="rId69"/>
    <p:sldId id="698" r:id="rId70"/>
    <p:sldId id="699" r:id="rId71"/>
    <p:sldId id="700" r:id="rId72"/>
    <p:sldId id="701" r:id="rId73"/>
    <p:sldId id="702" r:id="rId74"/>
    <p:sldId id="703" r:id="rId75"/>
    <p:sldId id="704" r:id="rId76"/>
    <p:sldId id="705" r:id="rId77"/>
    <p:sldId id="706" r:id="rId78"/>
    <p:sldId id="707" r:id="rId79"/>
    <p:sldId id="708" r:id="rId80"/>
    <p:sldId id="487" r:id="rId81"/>
    <p:sldId id="434" r:id="rId8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p15="http://schemas.microsoft.com/office/powerpoint/2012/main" xmlns="">
        <p15:guide id="1" orient="horz" pos="2176">
          <p15:clr>
            <a:srgbClr val="A4A3A4"/>
          </p15:clr>
        </p15:guide>
        <p15:guide id="2" pos="3838">
          <p15:clr>
            <a:srgbClr val="A4A3A4"/>
          </p15:clr>
        </p15:guide>
      </p15:sldGuideLst>
    </p:ext>
    <p:ext uri="{2D200454-40CA-4A62-9FC3-DE9A4176ACB9}">
      <p15:notesGuideLst xmlns:p15="http://schemas.microsoft.com/office/powerpoint/2012/main" xmlns="">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595959"/>
    <a:srgbClr val="215968"/>
    <a:srgbClr val="E46C0A"/>
    <a:srgbClr val="0066FF"/>
    <a:srgbClr val="ECE6BA"/>
    <a:srgbClr val="EBEC00"/>
    <a:srgbClr val="B9BF41"/>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92188" autoAdjust="0"/>
  </p:normalViewPr>
  <p:slideViewPr>
    <p:cSldViewPr>
      <p:cViewPr>
        <p:scale>
          <a:sx n="163" d="100"/>
          <a:sy n="163" d="100"/>
        </p:scale>
        <p:origin x="-573" y="-36"/>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4.e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254968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984835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3</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12</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58</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59</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13</a:t>
            </a:fld>
            <a:endParaRPr lang="zh-CN" altLang="en-US"/>
          </a:p>
        </p:txBody>
      </p:sp>
    </p:spTree>
    <p:extLst>
      <p:ext uri="{BB962C8B-B14F-4D97-AF65-F5344CB8AC3E}">
        <p14:creationId xmlns:p14="http://schemas.microsoft.com/office/powerpoint/2010/main" val="1346363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66</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67</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emf"/><Relationship Id="rId3" Type="http://schemas.openxmlformats.org/officeDocument/2006/relationships/notesSlide" Target="../notesSlides/notesSlide11.xml"/><Relationship Id="rId7" Type="http://schemas.openxmlformats.org/officeDocument/2006/relationships/image" Target="../media/image15.emf"/><Relationship Id="rId12"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6.png"/><Relationship Id="rId7" Type="http://schemas.openxmlformats.org/officeDocument/2006/relationships/image" Target="../media/image14.e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 Id="rId9"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4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8.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第十章</a:t>
            </a:r>
            <a:r>
              <a:rPr kumimoji="0" lang="zh-CN" altLang="zh-CN" sz="6000" b="1" dirty="0">
                <a:latin typeface="黑体" pitchFamily="49" charset="-122"/>
                <a:ea typeface="黑体" pitchFamily="49" charset="-122"/>
              </a:rPr>
              <a:t> </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a:latin typeface="黑体" pitchFamily="49" charset="-122"/>
                <a:ea typeface="黑体" pitchFamily="49" charset="-122"/>
              </a:rPr>
              <a:t>期货风险对冲套利理论与策略 </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mc:AlternateContent xmlns:mc="http://schemas.openxmlformats.org/markup-compatibility/2006" xmlns:a14="http://schemas.microsoft.com/office/drawing/2010/main">
        <mc:Choice Requires="a14">
          <p:sp>
            <p:nvSpPr>
              <p:cNvPr id="16" name="矩形 15"/>
              <p:cNvSpPr/>
              <p:nvPr/>
            </p:nvSpPr>
            <p:spPr>
              <a:xfrm>
                <a:off x="809967" y="764704"/>
                <a:ext cx="5616624" cy="6096349"/>
              </a:xfrm>
              <a:prstGeom prst="rect">
                <a:avLst/>
              </a:prstGeom>
            </p:spPr>
            <p:txBody>
              <a:bodyPr wrap="square">
                <a:spAutoFit/>
              </a:bodyPr>
              <a:lstStyle/>
              <a:p>
                <a:pPr latinLnBrk="0">
                  <a:lnSpc>
                    <a:spcPct val="150000"/>
                  </a:lnSpc>
                </a:pPr>
                <a:r>
                  <a:rPr lang="en-US" altLang="zh-CN" sz="2000" b="1" dirty="0">
                    <a:latin typeface="Times New Roman" panose="02020503050405090304" pitchFamily="18" charset="0"/>
                    <a:cs typeface="Times New Roman" panose="02020503050405090304" pitchFamily="18" charset="0"/>
                  </a:rPr>
                  <a:t>2、</a:t>
                </a:r>
                <a:r>
                  <a:rPr lang="zh-CN" altLang="en-US" sz="2000" b="1" dirty="0"/>
                  <a:t>股指期货的套利</a:t>
                </a:r>
                <a:endParaRPr lang="en-US" altLang="zh-CN" sz="2000" b="1" dirty="0"/>
              </a:p>
              <a:p>
                <a:pPr latinLnBrk="0">
                  <a:lnSpc>
                    <a:spcPct val="150000"/>
                  </a:lnSpc>
                </a:pPr>
                <a:r>
                  <a:rPr kumimoji="1" lang="zh-CN" altLang="en-US" sz="2000" dirty="0">
                    <a:latin typeface="Times New Roman" panose="02020503050405090304" pitchFamily="18" charset="0"/>
                    <a:ea typeface="+mn-ea"/>
                  </a:rPr>
                  <a:t>        </a:t>
                </a:r>
                <a:r>
                  <a:rPr kumimoji="1" lang="zh-CN" altLang="zh-CN" sz="2000" dirty="0">
                    <a:latin typeface="Times New Roman" panose="02020503050405090304" pitchFamily="18" charset="0"/>
                    <a:ea typeface="+mn-ea"/>
                  </a:rPr>
                  <a:t>股指期货与现货存在以下关系：</a:t>
                </a:r>
                <a:endParaRPr kumimoji="1" lang="en-US" altLang="zh-CN" sz="2000" dirty="0">
                  <a:latin typeface="Times New Roman" panose="02020503050405090304" pitchFamily="18" charset="0"/>
                  <a:ea typeface="+mn-ea"/>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a:lnSpc>
                    <a:spcPct val="150000"/>
                  </a:lnSpc>
                </a:pPr>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如果</a:t>
                </a:r>
                <a14:m>
                  <m:oMath xmlns:m="http://schemas.openxmlformats.org/officeDocument/2006/math">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𝐹</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&gt;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𝑆</m:t>
                    </m:r>
                    <m:sSup>
                      <m:sSupPr>
                        <m:ctrlPr>
                          <a:rPr kumimoji="1" lang="en-US" altLang="zh-CN" sz="2000" b="0" i="1" kern="100" smtClean="0">
                            <a:solidFill>
                              <a:srgbClr val="000000"/>
                            </a:solidFill>
                            <a:latin typeface="Cambria Math"/>
                            <a:ea typeface="+mn-ea"/>
                            <a:cs typeface="Times New Roman" panose="02020503050405090304" pitchFamily="18" charset="0"/>
                          </a:rPr>
                        </m:ctrlPr>
                      </m:sSupPr>
                      <m:e>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𝑒</m:t>
                        </m:r>
                      </m:e>
                      <m:sup>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𝑟</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𝑞</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𝑇</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𝑡</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sup>
                    </m:sSup>
                  </m:oMath>
                </a14:m>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a:t>
                </a:r>
                <a:r>
                  <a:rPr kumimoji="1" lang="zh-CN" altLang="zh-CN" sz="2000" kern="100" dirty="0">
                    <a:solidFill>
                      <a:srgbClr val="000000"/>
                    </a:solidFill>
                    <a:latin typeface="Times New Roman" panose="02020503050405090304" pitchFamily="18" charset="0"/>
                    <a:ea typeface="+mn-ea"/>
                    <a:cs typeface="Times New Roman" panose="02020503050405090304" pitchFamily="18" charset="0"/>
                  </a:rPr>
                  <a:t>则可以通过购买股票指数中的成分股票，同时卖出指数期货合约而获利。</a:t>
                </a:r>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反之则反向操作获利。</a:t>
                </a:r>
                <a:endParaRPr kumimoji="1" lang="zh-CN" altLang="zh-CN" sz="2000" kern="100" dirty="0">
                  <a:solidFill>
                    <a:srgbClr val="000000"/>
                  </a:solidFill>
                  <a:latin typeface="Times New Roman" panose="02020503050405090304" pitchFamily="18" charset="0"/>
                  <a:ea typeface="+mn-ea"/>
                  <a:cs typeface="Times New Roman" panose="02020503050405090304" pitchFamily="18" charset="0"/>
                </a:endParaRPr>
              </a:p>
              <a:p>
                <a:pPr indent="457200">
                  <a:lnSpc>
                    <a:spcPct val="140000"/>
                  </a:lnSpc>
                  <a:spcBef>
                    <a:spcPct val="20000"/>
                  </a:spcBef>
                </a:pPr>
                <a:endParaRPr kumimoji="1" lang="zh-CN" altLang="zh-CN" sz="2000" dirty="0">
                  <a:latin typeface="Times New Roman" panose="02020503050405090304" pitchFamily="18" charset="0"/>
                  <a:ea typeface="+mn-ea"/>
                </a:endParaRPr>
              </a:p>
            </p:txBody>
          </p:sp>
        </mc:Choice>
        <mc:Fallback xmlns="">
          <p:sp>
            <p:nvSpPr>
              <p:cNvPr id="16" name="矩形 15"/>
              <p:cNvSpPr>
                <a:spLocks noRot="1" noChangeAspect="1" noMove="1" noResize="1" noEditPoints="1" noAdjustHandles="1" noChangeArrowheads="1" noChangeShapeType="1" noTextEdit="1"/>
              </p:cNvSpPr>
              <p:nvPr/>
            </p:nvSpPr>
            <p:spPr>
              <a:xfrm>
                <a:off x="809967" y="764704"/>
                <a:ext cx="5616624" cy="6096349"/>
              </a:xfrm>
              <a:prstGeom prst="rect">
                <a:avLst/>
              </a:prstGeom>
              <a:blipFill>
                <a:blip r:embed="rId3"/>
                <a:stretch>
                  <a:fillRect l="-1129"/>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extLst>
              <p:ext uri="{D42A27DB-BD31-4B8C-83A1-F6EECF244321}">
                <p14:modId xmlns:p14="http://schemas.microsoft.com/office/powerpoint/2010/main" val="735689493"/>
              </p:ext>
            </p:extLst>
          </p:nvPr>
        </p:nvGraphicFramePr>
        <p:xfrm>
          <a:off x="1760457" y="3153220"/>
          <a:ext cx="2741631" cy="619078"/>
        </p:xfrm>
        <a:graphic>
          <a:graphicData uri="http://schemas.openxmlformats.org/presentationml/2006/ole">
            <mc:AlternateContent xmlns:mc="http://schemas.openxmlformats.org/markup-compatibility/2006">
              <mc:Choice xmlns:v="urn:schemas-microsoft-com:vml" Requires="v">
                <p:oleObj spid="_x0000_s39991" name="Equation" r:id="rId4" imgW="885190" imgH="199390" progId="Equation.DSMT4">
                  <p:embed/>
                </p:oleObj>
              </mc:Choice>
              <mc:Fallback>
                <p:oleObj name="Equation" r:id="rId4" imgW="885190" imgH="199390" progId="Equation.DSMT4">
                  <p:embed/>
                  <p:pic>
                    <p:nvPicPr>
                      <p:cNvPr id="0" name="图片 39972"/>
                      <p:cNvPicPr/>
                      <p:nvPr/>
                    </p:nvPicPr>
                    <p:blipFill>
                      <a:blip r:embed="rId5"/>
                      <a:stretch>
                        <a:fillRect/>
                      </a:stretch>
                    </p:blipFill>
                    <p:spPr>
                      <a:xfrm>
                        <a:off x="1760457" y="3153220"/>
                        <a:ext cx="2741631" cy="619078"/>
                      </a:xfrm>
                      <a:prstGeom prst="rect">
                        <a:avLst/>
                      </a:prstGeom>
                    </p:spPr>
                  </p:pic>
                </p:oleObj>
              </mc:Fallback>
            </mc:AlternateContent>
          </a:graphicData>
        </a:graphic>
      </p:graphicFrame>
      <p:sp>
        <p:nvSpPr>
          <p:cNvPr id="7" name="椭圆 6">
            <a:extLst>
              <a:ext uri="{FF2B5EF4-FFF2-40B4-BE49-F238E27FC236}">
                <a16:creationId xmlns:a16="http://schemas.microsoft.com/office/drawing/2014/main" xmlns="" id="{65B36E5B-E7F7-614B-A073-B3D2F74823E3}"/>
              </a:ext>
            </a:extLst>
          </p:cNvPr>
          <p:cNvSpPr/>
          <p:nvPr/>
        </p:nvSpPr>
        <p:spPr>
          <a:xfrm>
            <a:off x="7401739" y="4017248"/>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503050405090304" pitchFamily="18" charset="0"/>
              </a:rPr>
              <a:t>无风险利率的变化</a:t>
            </a:r>
            <a:endParaRPr kumimoji="1" lang="zh-CN" altLang="en-US" b="1" dirty="0">
              <a:latin typeface="Times New Roman" panose="02020503050405090304" pitchFamily="18" charset="0"/>
            </a:endParaRPr>
          </a:p>
        </p:txBody>
      </p:sp>
      <p:sp>
        <p:nvSpPr>
          <p:cNvPr id="8" name="椭圆 7">
            <a:extLst>
              <a:ext uri="{FF2B5EF4-FFF2-40B4-BE49-F238E27FC236}">
                <a16:creationId xmlns:a16="http://schemas.microsoft.com/office/drawing/2014/main" xmlns="" id="{EE2BC43D-87FB-5F4B-8DAC-31F607782E43}"/>
              </a:ext>
            </a:extLst>
          </p:cNvPr>
          <p:cNvSpPr/>
          <p:nvPr/>
        </p:nvSpPr>
        <p:spPr>
          <a:xfrm>
            <a:off x="9143898" y="4016106"/>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503050405090304" pitchFamily="18" charset="0"/>
              </a:rPr>
              <a:t>策略有效性</a:t>
            </a:r>
            <a:endParaRPr kumimoji="1" lang="zh-CN" altLang="en-US" b="1" dirty="0">
              <a:latin typeface="Times New Roman" panose="02020503050405090304" pitchFamily="18" charset="0"/>
            </a:endParaRPr>
          </a:p>
        </p:txBody>
      </p:sp>
      <p:cxnSp>
        <p:nvCxnSpPr>
          <p:cNvPr id="9" name="直接箭头连接符 16">
            <a:extLst>
              <a:ext uri="{FF2B5EF4-FFF2-40B4-BE49-F238E27FC236}">
                <a16:creationId xmlns:a16="http://schemas.microsoft.com/office/drawing/2014/main" xmlns="" id="{3910EDE0-6599-A841-8551-52566407ADB0}"/>
              </a:ext>
            </a:extLst>
          </p:cNvPr>
          <p:cNvCxnSpPr>
            <a:cxnSpLocks/>
            <a:endCxn id="7" idx="0"/>
          </p:cNvCxnSpPr>
          <p:nvPr/>
        </p:nvCxnSpPr>
        <p:spPr>
          <a:xfrm flipH="1">
            <a:off x="8071664" y="2916470"/>
            <a:ext cx="413522" cy="1100778"/>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a16="http://schemas.microsoft.com/office/drawing/2014/main" xmlns="" id="{46FCED15-70C6-6349-811F-D79866F78033}"/>
              </a:ext>
            </a:extLst>
          </p:cNvPr>
          <p:cNvCxnSpPr>
            <a:cxnSpLocks/>
            <a:endCxn id="8" idx="0"/>
          </p:cNvCxnSpPr>
          <p:nvPr/>
        </p:nvCxnSpPr>
        <p:spPr>
          <a:xfrm>
            <a:off x="9289822" y="2916470"/>
            <a:ext cx="524001" cy="1099636"/>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圆角矩形 1">
            <a:extLst>
              <a:ext uri="{FF2B5EF4-FFF2-40B4-BE49-F238E27FC236}">
                <a16:creationId xmlns:a16="http://schemas.microsoft.com/office/drawing/2014/main" xmlns="" id="{E489B4BC-E15D-CF4F-A7AF-2823E53D7984}"/>
              </a:ext>
            </a:extLst>
          </p:cNvPr>
          <p:cNvSpPr/>
          <p:nvPr/>
        </p:nvSpPr>
        <p:spPr>
          <a:xfrm>
            <a:off x="7151862" y="2342354"/>
            <a:ext cx="3613816" cy="574116"/>
          </a:xfrm>
          <a:prstGeom prst="roundRect">
            <a:avLst/>
          </a:prstGeom>
          <a:gradFill>
            <a:gsLst>
              <a:gs pos="0">
                <a:schemeClr val="accent6">
                  <a:tint val="50000"/>
                  <a:satMod val="300000"/>
                </a:schemeClr>
              </a:gs>
              <a:gs pos="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sz="2000" b="1" dirty="0">
                <a:latin typeface="Times New Roman" panose="02020503050405090304" pitchFamily="18" charset="0"/>
              </a:rPr>
              <a:t>影响股指期货套利收益的因素</a:t>
            </a:r>
            <a:endParaRPr kumimoji="1" lang="zh-CN" altLang="en-US" sz="2000" b="1" dirty="0"/>
          </a:p>
        </p:txBody>
      </p:sp>
      <p:cxnSp>
        <p:nvCxnSpPr>
          <p:cNvPr id="11" name="直接箭头连接符 16">
            <a:extLst>
              <a:ext uri="{FF2B5EF4-FFF2-40B4-BE49-F238E27FC236}">
                <a16:creationId xmlns:a16="http://schemas.microsoft.com/office/drawing/2014/main" xmlns="" id="{589BD601-3D92-2D45-8B74-02BC5FA94294}"/>
              </a:ext>
            </a:extLst>
          </p:cNvPr>
          <p:cNvCxnSpPr/>
          <p:nvPr/>
        </p:nvCxnSpPr>
        <p:spPr>
          <a:xfrm flipH="1">
            <a:off x="1760457" y="3824738"/>
            <a:ext cx="145415" cy="326390"/>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xmlns="" id="{F647BF4E-866D-6E45-B879-4C2C513AA058}"/>
              </a:ext>
            </a:extLst>
          </p:cNvPr>
          <p:cNvSpPr txBox="1"/>
          <p:nvPr/>
        </p:nvSpPr>
        <p:spPr>
          <a:xfrm>
            <a:off x="1025991" y="4161332"/>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期货价格</a:t>
            </a:r>
            <a:endParaRPr kumimoji="1" lang="zh-CN" altLang="en-US" sz="2000" dirty="0"/>
          </a:p>
        </p:txBody>
      </p:sp>
      <p:sp>
        <p:nvSpPr>
          <p:cNvPr id="13" name="文本框 12">
            <a:extLst>
              <a:ext uri="{FF2B5EF4-FFF2-40B4-BE49-F238E27FC236}">
                <a16:creationId xmlns:a16="http://schemas.microsoft.com/office/drawing/2014/main" xmlns="" id="{30A0DF23-7661-0047-9FB3-72039FF5DB25}"/>
              </a:ext>
            </a:extLst>
          </p:cNvPr>
          <p:cNvSpPr txBox="1"/>
          <p:nvPr/>
        </p:nvSpPr>
        <p:spPr>
          <a:xfrm>
            <a:off x="2414525" y="4181018"/>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现货价格</a:t>
            </a:r>
            <a:endParaRPr kumimoji="1" lang="zh-CN" altLang="en-US" sz="2000" dirty="0"/>
          </a:p>
        </p:txBody>
      </p:sp>
      <p:sp>
        <p:nvSpPr>
          <p:cNvPr id="14" name="文本框 13">
            <a:extLst>
              <a:ext uri="{FF2B5EF4-FFF2-40B4-BE49-F238E27FC236}">
                <a16:creationId xmlns:a16="http://schemas.microsoft.com/office/drawing/2014/main" xmlns="" id="{EB0FF43C-54AA-D148-B6A3-0ACDA3AA0F41}"/>
              </a:ext>
            </a:extLst>
          </p:cNvPr>
          <p:cNvSpPr txBox="1"/>
          <p:nvPr/>
        </p:nvSpPr>
        <p:spPr>
          <a:xfrm>
            <a:off x="4034705" y="4021697"/>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期限</a:t>
            </a:r>
            <a:endParaRPr kumimoji="1" lang="zh-CN" altLang="en-US" sz="2000" dirty="0"/>
          </a:p>
        </p:txBody>
      </p:sp>
      <p:sp>
        <p:nvSpPr>
          <p:cNvPr id="15" name="文本框 14">
            <a:extLst>
              <a:ext uri="{FF2B5EF4-FFF2-40B4-BE49-F238E27FC236}">
                <a16:creationId xmlns:a16="http://schemas.microsoft.com/office/drawing/2014/main" xmlns="" id="{78A36431-647D-9740-88B7-C433A4DB1377}"/>
              </a:ext>
            </a:extLst>
          </p:cNvPr>
          <p:cNvSpPr txBox="1"/>
          <p:nvPr/>
        </p:nvSpPr>
        <p:spPr>
          <a:xfrm>
            <a:off x="2084041" y="2516360"/>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无风险利率</a:t>
            </a:r>
            <a:endParaRPr kumimoji="1" lang="zh-CN" altLang="en-US" sz="2000" dirty="0"/>
          </a:p>
        </p:txBody>
      </p:sp>
      <p:sp>
        <p:nvSpPr>
          <p:cNvPr id="17" name="文本框 16">
            <a:extLst>
              <a:ext uri="{FF2B5EF4-FFF2-40B4-BE49-F238E27FC236}">
                <a16:creationId xmlns:a16="http://schemas.microsoft.com/office/drawing/2014/main" xmlns="" id="{669C4782-9A61-8E4B-A90B-BF73E7AA8F64}"/>
              </a:ext>
            </a:extLst>
          </p:cNvPr>
          <p:cNvSpPr txBox="1"/>
          <p:nvPr/>
        </p:nvSpPr>
        <p:spPr>
          <a:xfrm>
            <a:off x="3726291" y="1842230"/>
            <a:ext cx="1728192" cy="1015663"/>
          </a:xfrm>
          <a:prstGeom prst="rect">
            <a:avLst/>
          </a:prstGeom>
          <a:noFill/>
        </p:spPr>
        <p:txBody>
          <a:bodyPr wrap="square" rtlCol="0">
            <a:spAutoFit/>
          </a:bodyPr>
          <a:lstStyle/>
          <a:p>
            <a:r>
              <a:rPr kumimoji="1" lang="en-US" altLang="zh-CN" sz="2000" i="1" kern="100" dirty="0">
                <a:solidFill>
                  <a:srgbClr val="000000"/>
                </a:solidFill>
                <a:latin typeface="Times New Roman" panose="02020503050405090304" pitchFamily="18" charset="0"/>
                <a:cs typeface="Times New Roman" panose="02020503050405090304" pitchFamily="18" charset="0"/>
              </a:rPr>
              <a:t>t</a:t>
            </a:r>
            <a:r>
              <a:rPr kumimoji="1" lang="zh-CN" altLang="en-US" sz="2000" kern="100" dirty="0">
                <a:solidFill>
                  <a:srgbClr val="000000"/>
                </a:solidFill>
                <a:latin typeface="Times New Roman" panose="02020503050405090304" pitchFamily="18" charset="0"/>
                <a:cs typeface="Times New Roman" panose="02020503050405090304" pitchFamily="18" charset="0"/>
              </a:rPr>
              <a:t>至</a:t>
            </a:r>
            <a:r>
              <a:rPr kumimoji="1" lang="en-US" altLang="zh-CN" sz="2000" i="1" kern="100" dirty="0">
                <a:solidFill>
                  <a:srgbClr val="000000"/>
                </a:solidFill>
                <a:latin typeface="Times New Roman" panose="02020503050405090304" pitchFamily="18" charset="0"/>
                <a:cs typeface="Times New Roman" panose="02020503050405090304" pitchFamily="18" charset="0"/>
              </a:rPr>
              <a:t>T</a:t>
            </a:r>
            <a:r>
              <a:rPr kumimoji="1" lang="zh-CN" altLang="en-US" sz="2000" kern="100" dirty="0">
                <a:solidFill>
                  <a:srgbClr val="000000"/>
                </a:solidFill>
                <a:latin typeface="Times New Roman" panose="02020503050405090304" pitchFamily="18" charset="0"/>
                <a:cs typeface="Times New Roman" panose="02020503050405090304" pitchFamily="18" charset="0"/>
              </a:rPr>
              <a:t>时刻指数现货的连续红利收益率</a:t>
            </a:r>
            <a:endParaRPr kumimoji="1" lang="zh-CN" altLang="en-US" sz="2000" dirty="0"/>
          </a:p>
        </p:txBody>
      </p:sp>
      <p:cxnSp>
        <p:nvCxnSpPr>
          <p:cNvPr id="18" name="直接箭头连接符 16">
            <a:extLst>
              <a:ext uri="{FF2B5EF4-FFF2-40B4-BE49-F238E27FC236}">
                <a16:creationId xmlns:a16="http://schemas.microsoft.com/office/drawing/2014/main" xmlns="" id="{E4EE8BED-CC82-0945-A932-22B91A2ED807}"/>
              </a:ext>
            </a:extLst>
          </p:cNvPr>
          <p:cNvCxnSpPr>
            <a:cxnSpLocks/>
          </p:cNvCxnSpPr>
          <p:nvPr/>
        </p:nvCxnSpPr>
        <p:spPr>
          <a:xfrm>
            <a:off x="2757380" y="3853904"/>
            <a:ext cx="68811" cy="336422"/>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6">
            <a:extLst>
              <a:ext uri="{FF2B5EF4-FFF2-40B4-BE49-F238E27FC236}">
                <a16:creationId xmlns:a16="http://schemas.microsoft.com/office/drawing/2014/main" xmlns="" id="{606D631F-B5E5-E343-AB4F-D2CDDA3CBEB9}"/>
              </a:ext>
            </a:extLst>
          </p:cNvPr>
          <p:cNvCxnSpPr>
            <a:cxnSpLocks/>
          </p:cNvCxnSpPr>
          <p:nvPr/>
        </p:nvCxnSpPr>
        <p:spPr>
          <a:xfrm flipH="1" flipV="1">
            <a:off x="3131272" y="2882204"/>
            <a:ext cx="102818" cy="340861"/>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6">
            <a:extLst>
              <a:ext uri="{FF2B5EF4-FFF2-40B4-BE49-F238E27FC236}">
                <a16:creationId xmlns:a16="http://schemas.microsoft.com/office/drawing/2014/main" xmlns="" id="{10977A49-5453-284C-99DF-8963B1EE65C6}"/>
              </a:ext>
            </a:extLst>
          </p:cNvPr>
          <p:cNvCxnSpPr>
            <a:cxnSpLocks/>
          </p:cNvCxnSpPr>
          <p:nvPr/>
        </p:nvCxnSpPr>
        <p:spPr>
          <a:xfrm flipV="1">
            <a:off x="3618279" y="2891657"/>
            <a:ext cx="216024" cy="331409"/>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16">
            <a:extLst>
              <a:ext uri="{FF2B5EF4-FFF2-40B4-BE49-F238E27FC236}">
                <a16:creationId xmlns:a16="http://schemas.microsoft.com/office/drawing/2014/main" xmlns="" id="{98E297B1-E535-F943-9128-946123D3197E}"/>
              </a:ext>
            </a:extLst>
          </p:cNvPr>
          <p:cNvCxnSpPr>
            <a:cxnSpLocks/>
          </p:cNvCxnSpPr>
          <p:nvPr/>
        </p:nvCxnSpPr>
        <p:spPr>
          <a:xfrm>
            <a:off x="4142717" y="3635323"/>
            <a:ext cx="123634" cy="352610"/>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xmlns="" id="{FA9DFA52-FAA4-4344-B21D-D62DC8675D9A}"/>
              </a:ext>
            </a:extLst>
          </p:cNvPr>
          <p:cNvSpPr/>
          <p:nvPr/>
        </p:nvSpPr>
        <p:spPr>
          <a:xfrm>
            <a:off x="565148" y="1772816"/>
            <a:ext cx="5861443" cy="3026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二、股指期货跨期套利策略</a:t>
            </a:r>
          </a:p>
        </p:txBody>
      </p:sp>
    </p:spTree>
  </p:cSld>
  <p:clrMapOvr>
    <a:masterClrMapping/>
  </p:clrMapOvr>
  <p:transition spd="slow" advClick="0" advTm="334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816094"/>
            <a:ext cx="11233358" cy="275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9600" b="1" dirty="0">
                <a:latin typeface="Times New Roman" panose="02020503050405090304" pitchFamily="18" charset="0"/>
                <a:ea typeface="宋体" pitchFamily="2" charset="-122"/>
              </a:rPr>
              <a:t>一、</a:t>
            </a:r>
            <a:r>
              <a:rPr lang="zh-CN" altLang="en-US" sz="9600" b="1" dirty="0">
                <a:latin typeface="Times New Roman" panose="02020503050405090304" pitchFamily="18" charset="0"/>
                <a:ea typeface="宋体" pitchFamily="2" charset="-122"/>
                <a:sym typeface="+mn-ea"/>
              </a:rPr>
              <a:t>统计套利基本概念</a:t>
            </a:r>
            <a:endParaRPr lang="en-US" altLang="zh-CN" sz="9600" b="1" dirty="0">
              <a:latin typeface="Times New Roman" panose="02020503050405090304" pitchFamily="18" charset="0"/>
            </a:endParaRPr>
          </a:p>
          <a:p>
            <a:pPr indent="457200">
              <a:lnSpc>
                <a:spcPct val="160000"/>
              </a:lnSpc>
            </a:pPr>
            <a:r>
              <a:rPr lang="zh-CN" altLang="zh-CN" sz="8800" dirty="0">
                <a:latin typeface="Times New Roman" panose="02020503050405090304" pitchFamily="18" charset="0"/>
                <a:ea typeface="宋体" pitchFamily="2" charset="-122"/>
              </a:rPr>
              <a:t>统计套利是一种基于量化模型的投资过程，是在不依赖经济含义的情况下，运用数量手段构建资产组合，根据证券实际价格与数量模型所预测的理论价值进行对比，构建证券投资组合的多头和空头，获取一个稳定的alpha。</a:t>
            </a: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endParaRPr lang="zh-CN" altLang="en-US" sz="2600" b="1" dirty="0">
              <a:latin typeface="微软雅黑" pitchFamily="34" charset="-122"/>
              <a:ea typeface="微软雅黑" pitchFamily="34" charset="-122"/>
            </a:endParaRPr>
          </a:p>
          <a:p>
            <a:r>
              <a:rPr lang="zh-CN" altLang="en-US" sz="2600" b="1" dirty="0">
                <a:latin typeface="微软雅黑" pitchFamily="34" charset="-122"/>
                <a:ea typeface="微软雅黑" pitchFamily="34" charset="-122"/>
              </a:rPr>
              <a:t> </a:t>
            </a:r>
          </a:p>
        </p:txBody>
      </p:sp>
      <p:grpSp>
        <p:nvGrpSpPr>
          <p:cNvPr id="16" name="组合 15">
            <a:extLst>
              <a:ext uri="{FF2B5EF4-FFF2-40B4-BE49-F238E27FC236}">
                <a16:creationId xmlns:a16="http://schemas.microsoft.com/office/drawing/2014/main" xmlns="" id="{406BB2C1-3BB4-5141-AB2C-45CC965B3269}"/>
              </a:ext>
            </a:extLst>
          </p:cNvPr>
          <p:cNvGrpSpPr/>
          <p:nvPr/>
        </p:nvGrpSpPr>
        <p:grpSpPr>
          <a:xfrm>
            <a:off x="1557115" y="5013176"/>
            <a:ext cx="9069272" cy="900424"/>
            <a:chOff x="-209217" y="5752149"/>
            <a:chExt cx="9665335" cy="573847"/>
          </a:xfrm>
        </p:grpSpPr>
        <p:grpSp>
          <p:nvGrpSpPr>
            <p:cNvPr id="3" name="组合 2">
              <a:extLst>
                <a:ext uri="{FF2B5EF4-FFF2-40B4-BE49-F238E27FC236}">
                  <a16:creationId xmlns:a16="http://schemas.microsoft.com/office/drawing/2014/main" xmlns="" id="{C3FA1FDC-AF6B-4F4E-A700-6DE1839F6E78}"/>
                </a:ext>
              </a:extLst>
            </p:cNvPr>
            <p:cNvGrpSpPr/>
            <p:nvPr/>
          </p:nvGrpSpPr>
          <p:grpSpPr>
            <a:xfrm>
              <a:off x="-209217" y="5752149"/>
              <a:ext cx="9665335" cy="573847"/>
              <a:chOff x="-209217" y="5752149"/>
              <a:chExt cx="9665335" cy="573847"/>
            </a:xfrm>
          </p:grpSpPr>
          <p:grpSp>
            <p:nvGrpSpPr>
              <p:cNvPr id="2" name="组合 1">
                <a:extLst>
                  <a:ext uri="{FF2B5EF4-FFF2-40B4-BE49-F238E27FC236}">
                    <a16:creationId xmlns:a16="http://schemas.microsoft.com/office/drawing/2014/main" xmlns="" id="{5B9647DD-07DC-CF41-AF4D-2FC3B9CA5DA9}"/>
                  </a:ext>
                </a:extLst>
              </p:cNvPr>
              <p:cNvGrpSpPr/>
              <p:nvPr/>
            </p:nvGrpSpPr>
            <p:grpSpPr>
              <a:xfrm>
                <a:off x="2709243" y="5752149"/>
                <a:ext cx="6746875" cy="573034"/>
                <a:chOff x="1629336" y="4497041"/>
                <a:chExt cx="6746875" cy="573034"/>
              </a:xfrm>
            </p:grpSpPr>
            <p:grpSp>
              <p:nvGrpSpPr>
                <p:cNvPr id="4" name="组合 3">
                  <a:extLst>
                    <a:ext uri="{FF2B5EF4-FFF2-40B4-BE49-F238E27FC236}">
                      <a16:creationId xmlns:a16="http://schemas.microsoft.com/office/drawing/2014/main" xmlns="" id="{32F5C708-C93E-464F-8299-866E5BA0B89D}"/>
                    </a:ext>
                  </a:extLst>
                </p:cNvPr>
                <p:cNvGrpSpPr/>
                <p:nvPr/>
              </p:nvGrpSpPr>
              <p:grpSpPr>
                <a:xfrm>
                  <a:off x="1629336" y="4497041"/>
                  <a:ext cx="6746875" cy="573034"/>
                  <a:chOff x="2678" y="9156"/>
                  <a:chExt cx="10625" cy="709"/>
                </a:xfrm>
                <a:solidFill>
                  <a:schemeClr val="accent1">
                    <a:lumMod val="20000"/>
                    <a:lumOff val="80000"/>
                  </a:schemeClr>
                </a:solidFill>
              </p:grpSpPr>
              <p:sp>
                <p:nvSpPr>
                  <p:cNvPr id="7" name="圆角矩形 6">
                    <a:extLst>
                      <a:ext uri="{FF2B5EF4-FFF2-40B4-BE49-F238E27FC236}">
                        <a16:creationId xmlns:a16="http://schemas.microsoft.com/office/drawing/2014/main" xmlns="" id="{265D819A-67E3-504D-8CBD-8C1B5A388A07}"/>
                      </a:ext>
                    </a:extLst>
                  </p:cNvPr>
                  <p:cNvSpPr/>
                  <p:nvPr/>
                </p:nvSpPr>
                <p:spPr>
                  <a:xfrm>
                    <a:off x="2678" y="9163"/>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估计相对价格关系的概率分布</a:t>
                    </a:r>
                    <a:endParaRPr kumimoji="1" lang="zh-CN" altLang="en-US" sz="2000" b="1" dirty="0"/>
                  </a:p>
                </p:txBody>
              </p:sp>
              <p:grpSp>
                <p:nvGrpSpPr>
                  <p:cNvPr id="8" name="组合 7">
                    <a:extLst>
                      <a:ext uri="{FF2B5EF4-FFF2-40B4-BE49-F238E27FC236}">
                        <a16:creationId xmlns:a16="http://schemas.microsoft.com/office/drawing/2014/main" xmlns="" id="{26A3AB6F-3C47-1545-8063-2BDEE9333DDB}"/>
                      </a:ext>
                    </a:extLst>
                  </p:cNvPr>
                  <p:cNvGrpSpPr/>
                  <p:nvPr/>
                </p:nvGrpSpPr>
                <p:grpSpPr>
                  <a:xfrm>
                    <a:off x="7327" y="9156"/>
                    <a:ext cx="5976" cy="709"/>
                    <a:chOff x="7327" y="8183"/>
                    <a:chExt cx="5976" cy="1295"/>
                  </a:xfrm>
                  <a:grpFill/>
                </p:grpSpPr>
                <p:sp>
                  <p:nvSpPr>
                    <p:cNvPr id="9" name="圆角矩形 8">
                      <a:extLst>
                        <a:ext uri="{FF2B5EF4-FFF2-40B4-BE49-F238E27FC236}">
                          <a16:creationId xmlns:a16="http://schemas.microsoft.com/office/drawing/2014/main" xmlns="" id="{2742AED4-EB4B-1C40-88BD-EF4684C397CE}"/>
                        </a:ext>
                      </a:extLst>
                    </p:cNvPr>
                    <p:cNvSpPr/>
                    <p:nvPr/>
                  </p:nvSpPr>
                  <p:spPr>
                    <a:xfrm>
                      <a:off x="7327" y="8218"/>
                      <a:ext cx="2401" cy="126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统计检验</a:t>
                      </a:r>
                      <a:endParaRPr kumimoji="1" lang="zh-CN" altLang="en-US" sz="2000" b="1" dirty="0"/>
                    </a:p>
                  </p:txBody>
                </p:sp>
                <p:sp>
                  <p:nvSpPr>
                    <p:cNvPr id="10" name="圆角矩形 9">
                      <a:extLst>
                        <a:ext uri="{FF2B5EF4-FFF2-40B4-BE49-F238E27FC236}">
                          <a16:creationId xmlns:a16="http://schemas.microsoft.com/office/drawing/2014/main" xmlns="" id="{6AAC7B80-069F-7747-BBF9-4EA1428F166E}"/>
                        </a:ext>
                      </a:extLst>
                    </p:cNvPr>
                    <p:cNvSpPr/>
                    <p:nvPr/>
                  </p:nvSpPr>
                  <p:spPr>
                    <a:xfrm>
                      <a:off x="10902" y="8183"/>
                      <a:ext cx="2401" cy="1258"/>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实现套利</a:t>
                      </a:r>
                      <a:endParaRPr kumimoji="1" lang="zh-CN" altLang="en-US" sz="2000" b="1" dirty="0"/>
                    </a:p>
                  </p:txBody>
                </p:sp>
              </p:grpSp>
            </p:grpSp>
            <p:cxnSp>
              <p:nvCxnSpPr>
                <p:cNvPr id="12" name="直接箭头连接符 16">
                  <a:extLst>
                    <a:ext uri="{FF2B5EF4-FFF2-40B4-BE49-F238E27FC236}">
                      <a16:creationId xmlns:a16="http://schemas.microsoft.com/office/drawing/2014/main" xmlns="" id="{D171E0F9-C1F8-794E-9638-1F9B47AF3701}"/>
                    </a:ext>
                  </a:extLst>
                </p:cNvPr>
                <p:cNvCxnSpPr>
                  <a:cxnSpLocks/>
                  <a:stCxn id="7" idx="3"/>
                </p:cNvCxnSpPr>
                <p:nvPr/>
              </p:nvCxnSpPr>
              <p:spPr>
                <a:xfrm>
                  <a:off x="3828128" y="4781237"/>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a16="http://schemas.microsoft.com/office/drawing/2014/main" xmlns="" id="{13239ACA-7140-0A48-93FF-239E24B85B00}"/>
                    </a:ext>
                  </a:extLst>
                </p:cNvPr>
                <p:cNvCxnSpPr>
                  <a:cxnSpLocks/>
                </p:cNvCxnSpPr>
                <p:nvPr/>
              </p:nvCxnSpPr>
              <p:spPr>
                <a:xfrm>
                  <a:off x="6106086" y="476768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4" name="圆角矩形 13">
                <a:extLst>
                  <a:ext uri="{FF2B5EF4-FFF2-40B4-BE49-F238E27FC236}">
                    <a16:creationId xmlns:a16="http://schemas.microsoft.com/office/drawing/2014/main" xmlns="" id="{25235CF7-BF62-5D4F-9A41-B1D9C57A9BB0}"/>
                  </a:ext>
                </a:extLst>
              </p:cNvPr>
              <p:cNvSpPr/>
              <p:nvPr/>
            </p:nvSpPr>
            <p:spPr>
              <a:xfrm>
                <a:off x="-209217" y="5768280"/>
                <a:ext cx="2199005" cy="557716"/>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a:latin typeface="Times New Roman" panose="02020503050405090304" pitchFamily="18" charset="0"/>
                  </a:rPr>
                  <a:t>寻找</a:t>
                </a:r>
                <a:r>
                  <a:rPr lang="zh-CN" altLang="zh-CN" sz="2000" dirty="0">
                    <a:latin typeface="Times New Roman" panose="02020503050405090304" pitchFamily="18" charset="0"/>
                  </a:rPr>
                  <a:t>稳定价格关系</a:t>
                </a:r>
                <a:endParaRPr kumimoji="1" lang="zh-CN" altLang="en-US" sz="2000" b="1" dirty="0"/>
              </a:p>
            </p:txBody>
          </p:sp>
        </p:grpSp>
        <p:cxnSp>
          <p:nvCxnSpPr>
            <p:cNvPr id="15" name="直接箭头连接符 16">
              <a:extLst>
                <a:ext uri="{FF2B5EF4-FFF2-40B4-BE49-F238E27FC236}">
                  <a16:creationId xmlns:a16="http://schemas.microsoft.com/office/drawing/2014/main" xmlns="" id="{B2B0F915-8158-DE45-8351-99BEAF2AB7F6}"/>
                </a:ext>
              </a:extLst>
            </p:cNvPr>
            <p:cNvCxnSpPr>
              <a:cxnSpLocks/>
            </p:cNvCxnSpPr>
            <p:nvPr/>
          </p:nvCxnSpPr>
          <p:spPr>
            <a:xfrm>
              <a:off x="1989788" y="603634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C4001628-5032-F748-AF31-EA97129904FD}"/>
              </a:ext>
            </a:extLst>
          </p:cNvPr>
          <p:cNvGrpSpPr/>
          <p:nvPr/>
        </p:nvGrpSpPr>
        <p:grpSpPr>
          <a:xfrm>
            <a:off x="1722670" y="2852936"/>
            <a:ext cx="4514965" cy="1580904"/>
            <a:chOff x="1555775" y="2750837"/>
            <a:chExt cx="4514965" cy="1580904"/>
          </a:xfrm>
        </p:grpSpPr>
        <p:sp>
          <p:nvSpPr>
            <p:cNvPr id="17" name="椭圆 16">
              <a:extLst>
                <a:ext uri="{FF2B5EF4-FFF2-40B4-BE49-F238E27FC236}">
                  <a16:creationId xmlns:a16="http://schemas.microsoft.com/office/drawing/2014/main" xmlns="" id="{507F77C3-E183-774B-89F8-F80C35280DC9}"/>
                </a:ext>
              </a:extLst>
            </p:cNvPr>
            <p:cNvSpPr/>
            <p:nvPr/>
          </p:nvSpPr>
          <p:spPr>
            <a:xfrm>
              <a:off x="4333026" y="2750837"/>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latin typeface="Times New Roman" panose="02020503050405090304" pitchFamily="18" charset="0"/>
                </a:rPr>
                <a:t>基于</a:t>
              </a:r>
              <a:r>
                <a:rPr lang="zh-CN" altLang="zh-CN" b="1" dirty="0">
                  <a:latin typeface="Times New Roman" panose="02020503050405090304" pitchFamily="18" charset="0"/>
                </a:rPr>
                <a:t>历史统计规律</a:t>
              </a:r>
              <a:endParaRPr kumimoji="1" lang="zh-CN" altLang="en-US" b="1" dirty="0">
                <a:latin typeface="Times New Roman" panose="02020503050405090304" pitchFamily="18" charset="0"/>
              </a:endParaRPr>
            </a:p>
          </p:txBody>
        </p:sp>
        <p:sp>
          <p:nvSpPr>
            <p:cNvPr id="18" name="椭圆 17">
              <a:extLst>
                <a:ext uri="{FF2B5EF4-FFF2-40B4-BE49-F238E27FC236}">
                  <a16:creationId xmlns:a16="http://schemas.microsoft.com/office/drawing/2014/main" xmlns="" id="{CD6E0151-B560-3C40-B40B-6CCEAC183F65}"/>
                </a:ext>
              </a:extLst>
            </p:cNvPr>
            <p:cNvSpPr/>
            <p:nvPr/>
          </p:nvSpPr>
          <p:spPr>
            <a:xfrm>
              <a:off x="4333026" y="3655531"/>
              <a:ext cx="1737714"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zh-CN" b="1" dirty="0">
                  <a:latin typeface="Times New Roman" panose="02020503050405090304" pitchFamily="18" charset="0"/>
                </a:rPr>
                <a:t>风险套利</a:t>
              </a:r>
              <a:endParaRPr kumimoji="1" lang="zh-CN" altLang="en-US" b="1" dirty="0">
                <a:latin typeface="Times New Roman" panose="02020503050405090304" pitchFamily="18" charset="0"/>
              </a:endParaRPr>
            </a:p>
          </p:txBody>
        </p:sp>
        <p:cxnSp>
          <p:nvCxnSpPr>
            <p:cNvPr id="19" name="直接箭头连接符 16">
              <a:extLst>
                <a:ext uri="{FF2B5EF4-FFF2-40B4-BE49-F238E27FC236}">
                  <a16:creationId xmlns:a16="http://schemas.microsoft.com/office/drawing/2014/main" xmlns="" id="{4C1FE767-0018-5B4C-A7EF-F71192C7F93D}"/>
                </a:ext>
              </a:extLst>
            </p:cNvPr>
            <p:cNvCxnSpPr>
              <a:cxnSpLocks/>
              <a:stCxn id="21" idx="7"/>
              <a:endCxn id="17" idx="2"/>
            </p:cNvCxnSpPr>
            <p:nvPr/>
          </p:nvCxnSpPr>
          <p:spPr>
            <a:xfrm flipV="1">
              <a:off x="3039007" y="3110878"/>
              <a:ext cx="1294019" cy="201829"/>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7">
              <a:extLst>
                <a:ext uri="{FF2B5EF4-FFF2-40B4-BE49-F238E27FC236}">
                  <a16:creationId xmlns:a16="http://schemas.microsoft.com/office/drawing/2014/main" xmlns="" id="{DBAAD1E6-3199-A548-8773-8BE2314FC005}"/>
                </a:ext>
              </a:extLst>
            </p:cNvPr>
            <p:cNvCxnSpPr>
              <a:cxnSpLocks/>
              <a:stCxn id="21" idx="5"/>
              <a:endCxn id="18"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xmlns="" id="{7DC34307-0F1E-744B-ABA6-F473A05FD64A}"/>
                </a:ext>
              </a:extLst>
            </p:cNvPr>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统计套利</a:t>
              </a:r>
            </a:p>
          </p:txBody>
        </p:sp>
      </p:gr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75928"/>
            <a:ext cx="11089232" cy="64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200" b="1" dirty="0">
                <a:latin typeface="Times New Roman" panose="02020503050405090304" pitchFamily="18" charset="0"/>
                <a:ea typeface="宋体" pitchFamily="2" charset="-122"/>
              </a:rPr>
              <a:t>统计套利的优势与局限</a:t>
            </a:r>
            <a:endParaRPr lang="zh-CN" altLang="zh-CN" sz="2200" dirty="0">
              <a:latin typeface="Times New Roman" panose="02020503050405090304" pitchFamily="18" charset="0"/>
            </a:endParaRP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4" name="圆角矩形 3">
            <a:extLst>
              <a:ext uri="{FF2B5EF4-FFF2-40B4-BE49-F238E27FC236}">
                <a16:creationId xmlns:a16="http://schemas.microsoft.com/office/drawing/2014/main" xmlns="" id="{8EA833B2-D77C-6248-B857-24CEC9C840C8}"/>
              </a:ext>
            </a:extLst>
          </p:cNvPr>
          <p:cNvSpPr/>
          <p:nvPr/>
        </p:nvSpPr>
        <p:spPr>
          <a:xfrm>
            <a:off x="1572290" y="2096569"/>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优势</a:t>
            </a:r>
          </a:p>
        </p:txBody>
      </p:sp>
      <p:sp>
        <p:nvSpPr>
          <p:cNvPr id="8" name="圆角矩形 7">
            <a:extLst>
              <a:ext uri="{FF2B5EF4-FFF2-40B4-BE49-F238E27FC236}">
                <a16:creationId xmlns:a16="http://schemas.microsoft.com/office/drawing/2014/main" xmlns=""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增加少量风险</a:t>
            </a:r>
            <a:r>
              <a:rPr lang="zh-CN" altLang="en-US" sz="2200" dirty="0">
                <a:latin typeface="Times New Roman" panose="02020503050405090304" pitchFamily="18" charset="0"/>
              </a:rPr>
              <a:t>，</a:t>
            </a:r>
            <a:r>
              <a:rPr lang="zh-CN" altLang="zh-CN" sz="2200" dirty="0">
                <a:latin typeface="Times New Roman" panose="02020503050405090304" pitchFamily="18" charset="0"/>
              </a:rPr>
              <a:t>换取更多套利机会</a:t>
            </a:r>
            <a:endParaRPr lang="en-US" altLang="zh-CN" sz="2200" dirty="0">
              <a:latin typeface="Times New Roman" panose="02020503050405090304" pitchFamily="18" charset="0"/>
            </a:endParaRPr>
          </a:p>
        </p:txBody>
      </p:sp>
      <p:sp>
        <p:nvSpPr>
          <p:cNvPr id="12" name="左大括号 11">
            <a:extLst>
              <a:ext uri="{FF2B5EF4-FFF2-40B4-BE49-F238E27FC236}">
                <a16:creationId xmlns:a16="http://schemas.microsoft.com/office/drawing/2014/main" xmlns="" id="{4EE1F73C-81C4-624B-85BD-A94290552F2B}"/>
              </a:ext>
            </a:extLst>
          </p:cNvPr>
          <p:cNvSpPr/>
          <p:nvPr/>
        </p:nvSpPr>
        <p:spPr>
          <a:xfrm>
            <a:off x="2536512" y="2054500"/>
            <a:ext cx="800100" cy="641667"/>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a:extLst>
              <a:ext uri="{FF2B5EF4-FFF2-40B4-BE49-F238E27FC236}">
                <a16:creationId xmlns:a16="http://schemas.microsoft.com/office/drawing/2014/main" xmlns=""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走势相对容易判断</a:t>
            </a:r>
          </a:p>
        </p:txBody>
      </p:sp>
      <p:sp>
        <p:nvSpPr>
          <p:cNvPr id="14" name="圆角矩形 13">
            <a:extLst>
              <a:ext uri="{FF2B5EF4-FFF2-40B4-BE49-F238E27FC236}">
                <a16:creationId xmlns:a16="http://schemas.microsoft.com/office/drawing/2014/main" xmlns="" id="{B92D6FD9-DC49-424F-A683-5F3F574C7BD5}"/>
              </a:ext>
            </a:extLst>
          </p:cNvPr>
          <p:cNvSpPr/>
          <p:nvPr/>
        </p:nvSpPr>
        <p:spPr>
          <a:xfrm>
            <a:off x="1588435" y="4242769"/>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局限</a:t>
            </a:r>
          </a:p>
        </p:txBody>
      </p:sp>
      <p:sp>
        <p:nvSpPr>
          <p:cNvPr id="15" name="圆角矩形 14">
            <a:extLst>
              <a:ext uri="{FF2B5EF4-FFF2-40B4-BE49-F238E27FC236}">
                <a16:creationId xmlns:a16="http://schemas.microsoft.com/office/drawing/2014/main" xmlns="" id="{A1C6158C-D251-9C4E-AC32-52C2A1EEA7E6}"/>
              </a:ext>
            </a:extLst>
          </p:cNvPr>
          <p:cNvSpPr/>
          <p:nvPr/>
        </p:nvSpPr>
        <p:spPr>
          <a:xfrm>
            <a:off x="3372608" y="3937905"/>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根本局限性</a:t>
            </a:r>
            <a:r>
              <a:rPr lang="zh-CN" altLang="en-US" sz="2200" dirty="0">
                <a:latin typeface="Times New Roman" panose="02020503050405090304" pitchFamily="18" charset="0"/>
              </a:rPr>
              <a:t>：基于</a:t>
            </a:r>
            <a:r>
              <a:rPr lang="zh-CN" altLang="zh-CN" sz="2200" dirty="0">
                <a:latin typeface="Times New Roman" panose="02020503050405090304" pitchFamily="18" charset="0"/>
              </a:rPr>
              <a:t>历史数据</a:t>
            </a:r>
            <a:endParaRPr lang="en-US" altLang="zh-CN" sz="2200" dirty="0">
              <a:latin typeface="Times New Roman" panose="02020503050405090304" pitchFamily="18" charset="0"/>
            </a:endParaRPr>
          </a:p>
        </p:txBody>
      </p:sp>
      <p:sp>
        <p:nvSpPr>
          <p:cNvPr id="16" name="左大括号 15">
            <a:extLst>
              <a:ext uri="{FF2B5EF4-FFF2-40B4-BE49-F238E27FC236}">
                <a16:creationId xmlns:a16="http://schemas.microsoft.com/office/drawing/2014/main" xmlns="" id="{CA3FCD15-D6F3-B442-9C32-D032D5BFCDB9}"/>
              </a:ext>
            </a:extLst>
          </p:cNvPr>
          <p:cNvSpPr/>
          <p:nvPr/>
        </p:nvSpPr>
        <p:spPr>
          <a:xfrm>
            <a:off x="2552657" y="4200700"/>
            <a:ext cx="800100" cy="641667"/>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7" name="圆角矩形 16">
            <a:extLst>
              <a:ext uri="{FF2B5EF4-FFF2-40B4-BE49-F238E27FC236}">
                <a16:creationId xmlns:a16="http://schemas.microsoft.com/office/drawing/2014/main" xmlns="" id="{CD19FF5B-EA4F-2A4E-B244-74ED50B869E4}"/>
              </a:ext>
            </a:extLst>
          </p:cNvPr>
          <p:cNvSpPr/>
          <p:nvPr/>
        </p:nvSpPr>
        <p:spPr>
          <a:xfrm>
            <a:off x="3368902" y="4563528"/>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回归均衡关系需要的时间难以准确预知</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2150"/>
            <a:ext cx="11486465" cy="547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200" b="1" dirty="0">
                <a:latin typeface="Times New Roman" panose="02020503050405090304" pitchFamily="18" charset="0"/>
                <a:ea typeface="宋体" pitchFamily="2" charset="-122"/>
              </a:rPr>
              <a:t>统计套利的风险控制</a:t>
            </a:r>
          </a:p>
          <a:p>
            <a:pPr indent="457200">
              <a:lnSpc>
                <a:spcPct val="160000"/>
              </a:lnSpc>
            </a:pPr>
            <a:r>
              <a:rPr lang="zh-CN" altLang="en-US" sz="2200" dirty="0">
                <a:latin typeface="Times New Roman" panose="02020503050405090304" pitchFamily="18" charset="0"/>
                <a:ea typeface="宋体" pitchFamily="2" charset="-122"/>
              </a:rPr>
              <a:t> 风险控制体系从实务操作角度，有以下四个具体规则：</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1</a:t>
            </a:r>
            <a:r>
              <a:rPr lang="zh-CN" altLang="en-US" sz="2200" dirty="0">
                <a:latin typeface="Times New Roman" panose="02020503050405090304" pitchFamily="18" charset="0"/>
                <a:ea typeface="宋体" pitchFamily="2" charset="-122"/>
              </a:rPr>
              <a:t>）在一般情况下，单次损失不能超过总投资资金的</a:t>
            </a:r>
            <a:r>
              <a:rPr lang="en-US" altLang="zh-CN" sz="2200" dirty="0">
                <a:latin typeface="Times New Roman" panose="02020503050405090304" pitchFamily="18" charset="0"/>
                <a:ea typeface="宋体" pitchFamily="2" charset="-122"/>
              </a:rPr>
              <a:t>5</a:t>
            </a:r>
            <a:r>
              <a:rPr lang="zh-CN" altLang="en-US" sz="2200" dirty="0">
                <a:latin typeface="Times New Roman" panose="02020503050405090304" pitchFamily="18" charset="0"/>
                <a:ea typeface="宋体" pitchFamily="2" charset="-122"/>
              </a:rPr>
              <a:t>％，预期盈利要超过总资金的</a:t>
            </a:r>
            <a:r>
              <a:rPr lang="en-US" altLang="zh-CN" sz="2200" dirty="0">
                <a:latin typeface="Times New Roman" panose="02020503050405090304" pitchFamily="18" charset="0"/>
                <a:ea typeface="宋体" pitchFamily="2" charset="-122"/>
              </a:rPr>
              <a:t>15</a:t>
            </a:r>
            <a:r>
              <a:rPr lang="zh-CN" altLang="en-US" sz="2200" dirty="0">
                <a:latin typeface="Times New Roman" panose="02020503050405090304" pitchFamily="18" charset="0"/>
                <a:ea typeface="宋体" pitchFamily="2" charset="-122"/>
              </a:rPr>
              <a:t>％，盈亏比达到</a:t>
            </a:r>
            <a:r>
              <a:rPr lang="en-US" altLang="zh-CN" sz="2200" dirty="0">
                <a:latin typeface="Times New Roman" panose="02020503050405090304" pitchFamily="18" charset="0"/>
                <a:ea typeface="宋体" pitchFamily="2" charset="-122"/>
              </a:rPr>
              <a:t>1</a:t>
            </a: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3</a:t>
            </a:r>
            <a:r>
              <a:rPr lang="zh-CN" altLang="en-US" sz="2200" dirty="0">
                <a:latin typeface="Times New Roman" panose="02020503050405090304" pitchFamily="18" charset="0"/>
                <a:ea typeface="宋体" pitchFamily="2" charset="-122"/>
              </a:rPr>
              <a:t>，方可入市交易。</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2</a:t>
            </a:r>
            <a:r>
              <a:rPr lang="zh-CN" altLang="en-US" sz="2200" dirty="0">
                <a:latin typeface="Times New Roman" panose="02020503050405090304" pitchFamily="18" charset="0"/>
                <a:ea typeface="宋体" pitchFamily="2" charset="-122"/>
              </a:rPr>
              <a:t>）总交易资金不要超过总资金的</a:t>
            </a:r>
            <a:r>
              <a:rPr lang="en-US" altLang="zh-CN" sz="2200" dirty="0">
                <a:latin typeface="Times New Roman" panose="02020503050405090304" pitchFamily="18" charset="0"/>
                <a:ea typeface="宋体" pitchFamily="2" charset="-122"/>
              </a:rPr>
              <a:t>75</a:t>
            </a:r>
            <a:r>
              <a:rPr lang="zh-CN" altLang="en-US" sz="2200" dirty="0">
                <a:latin typeface="Times New Roman" panose="02020503050405090304" pitchFamily="18" charset="0"/>
                <a:ea typeface="宋体" pitchFamily="2" charset="-122"/>
              </a:rPr>
              <a:t>％，以避免单向强平风险。</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3</a:t>
            </a:r>
            <a:r>
              <a:rPr lang="zh-CN" altLang="en-US" sz="2200" dirty="0">
                <a:latin typeface="Times New Roman" panose="02020503050405090304" pitchFamily="18" charset="0"/>
                <a:ea typeface="宋体" pitchFamily="2" charset="-122"/>
              </a:rPr>
              <a:t>）个人户在资金不宽裕的情况下，其持仓一定要在交割月前</a:t>
            </a:r>
            <a:r>
              <a:rPr lang="en-US" altLang="zh-CN" sz="2200" dirty="0">
                <a:latin typeface="Times New Roman" panose="02020503050405090304" pitchFamily="18" charset="0"/>
                <a:ea typeface="宋体" pitchFamily="2" charset="-122"/>
              </a:rPr>
              <a:t>2</a:t>
            </a:r>
            <a:r>
              <a:rPr lang="zh-CN" altLang="en-US" sz="2200" dirty="0">
                <a:latin typeface="Times New Roman" panose="02020503050405090304" pitchFamily="18" charset="0"/>
                <a:ea typeface="宋体" pitchFamily="2" charset="-122"/>
              </a:rPr>
              <a:t>个月同时了结头寸，以防止未能及时追加保证而被强平的风险。</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4</a:t>
            </a:r>
            <a:r>
              <a:rPr lang="zh-CN" altLang="en-US" sz="2200" dirty="0">
                <a:latin typeface="Times New Roman" panose="02020503050405090304" pitchFamily="18" charset="0"/>
                <a:ea typeface="宋体" pitchFamily="2" charset="-122"/>
              </a:rPr>
              <a:t>）根据财务与投资者风险承受能力，建立跟踪交易盈亏系统，根据盈亏及时发出止损、止赢预警信号。</a:t>
            </a:r>
          </a:p>
        </p:txBody>
      </p:sp>
      <p:sp>
        <p:nvSpPr>
          <p:cNvPr id="6" name="矩形 5"/>
          <p:cNvSpPr/>
          <p:nvPr/>
        </p:nvSpPr>
        <p:spPr>
          <a:xfrm>
            <a:off x="476885" y="116840"/>
            <a:ext cx="546036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914123" y="691768"/>
            <a:ext cx="5153531" cy="101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400" b="1" dirty="0">
                <a:latin typeface="Times New Roman" panose="02020503050405090304" pitchFamily="18" charset="0"/>
                <a:ea typeface="宋体" pitchFamily="2" charset="-122"/>
              </a:rPr>
              <a:t>统计套利原则</a:t>
            </a:r>
            <a:endParaRPr lang="zh-CN" altLang="zh-CN" sz="2400" dirty="0">
              <a:latin typeface="Times New Roman" panose="02020503050405090304" pitchFamily="18" charset="0"/>
            </a:endParaRP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4" name="椭圆 3">
            <a:extLst>
              <a:ext uri="{FF2B5EF4-FFF2-40B4-BE49-F238E27FC236}">
                <a16:creationId xmlns:a16="http://schemas.microsoft.com/office/drawing/2014/main" xmlns=""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两个原则</a:t>
            </a:r>
            <a:endParaRPr lang="zh-CN" altLang="en-US" sz="2400" b="1" dirty="0"/>
          </a:p>
        </p:txBody>
      </p:sp>
      <p:sp>
        <p:nvSpPr>
          <p:cNvPr id="7" name="椭圆 6">
            <a:extLst>
              <a:ext uri="{FF2B5EF4-FFF2-40B4-BE49-F238E27FC236}">
                <a16:creationId xmlns:a16="http://schemas.microsoft.com/office/drawing/2014/main" xmlns=""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套利者不愿意承担的风险必须彻底规避</a:t>
            </a:r>
            <a:endParaRPr lang="zh-CN" altLang="en-US" sz="2200" dirty="0"/>
          </a:p>
        </p:txBody>
      </p:sp>
      <p:cxnSp>
        <p:nvCxnSpPr>
          <p:cNvPr id="9" name="直接箭头连接符 16">
            <a:extLst>
              <a:ext uri="{FF2B5EF4-FFF2-40B4-BE49-F238E27FC236}">
                <a16:creationId xmlns:a16="http://schemas.microsoft.com/office/drawing/2014/main" xmlns="" id="{558A97B0-0952-F047-BA1E-ACFA57126E0F}"/>
              </a:ext>
            </a:extLst>
          </p:cNvPr>
          <p:cNvCxnSpPr>
            <a:cxnSpLocks/>
            <a:stCxn id="4" idx="3"/>
            <a:endCxn id="7"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a16="http://schemas.microsoft.com/office/drawing/2014/main" xmlns="" id="{718A520C-F81E-524C-8ACE-D74F169B9960}"/>
              </a:ext>
            </a:extLst>
          </p:cNvPr>
          <p:cNvCxnSpPr>
            <a:cxnSpLocks/>
            <a:stCxn id="4"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xmlns=""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套利者愿意主动承担的风险，必须加以评估</a:t>
            </a:r>
            <a:endParaRPr lang="zh-CN" altLang="en-US" sz="2200" dirty="0"/>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031325"/>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 跨期套利的概念与原理</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000" dirty="0">
                <a:latin typeface="Times New Roman" panose="02020503050405090304" pitchFamily="18" charset="0"/>
              </a:rPr>
              <a:t>        跨期套利也称作持仓费用套利、新老作物年度套利，一般而言，跨期套利的操作对象为同一品种但是交割月份不同的股指期货。目前我国沪深</a:t>
            </a:r>
            <a:r>
              <a:rPr kumimoji="1" lang="en-US" altLang="zh-CN" sz="2000" dirty="0">
                <a:latin typeface="Times New Roman" panose="02020503050405090304" pitchFamily="18" charset="0"/>
              </a:rPr>
              <a:t>300 </a:t>
            </a:r>
            <a:r>
              <a:rPr kumimoji="1" lang="zh-CN" altLang="en-US" sz="2000" dirty="0">
                <a:latin typeface="Times New Roman" panose="02020503050405090304" pitchFamily="18" charset="0"/>
              </a:rPr>
              <a:t>指数期货同时上市的就有</a:t>
            </a:r>
            <a:r>
              <a:rPr kumimoji="1" lang="en-US" altLang="zh-CN" sz="2000" dirty="0">
                <a:latin typeface="Times New Roman" panose="02020503050405090304" pitchFamily="18" charset="0"/>
              </a:rPr>
              <a:t>4 </a:t>
            </a:r>
            <a:r>
              <a:rPr kumimoji="1" lang="zh-CN" altLang="en-US" sz="2000" dirty="0">
                <a:latin typeface="Times New Roman" panose="02020503050405090304" pitchFamily="18" charset="0"/>
              </a:rPr>
              <a:t>个合约：</a:t>
            </a:r>
            <a:r>
              <a:rPr kumimoji="1" lang="zh-CN" altLang="en-US" sz="2000" b="1" dirty="0">
                <a:solidFill>
                  <a:srgbClr val="0000FF"/>
                </a:solidFill>
                <a:latin typeface="黑体" pitchFamily="49" charset="-122"/>
                <a:ea typeface="黑体" pitchFamily="49" charset="-122"/>
              </a:rPr>
              <a:t>当月、下月及下两个季月</a:t>
            </a:r>
            <a:r>
              <a:rPr kumimoji="1" lang="zh-CN" altLang="en-US" sz="2000" dirty="0">
                <a:latin typeface="Times New Roman" panose="02020503050405090304" pitchFamily="18" charset="0"/>
              </a:rPr>
              <a:t>，这为跨期套利提供了基础。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pic>
        <p:nvPicPr>
          <p:cNvPr id="4" name="Picture 2">
            <a:extLst>
              <a:ext uri="{FF2B5EF4-FFF2-40B4-BE49-F238E27FC236}">
                <a16:creationId xmlns:a16="http://schemas.microsoft.com/office/drawing/2014/main" xmlns="" id="{7250C21F-F013-5345-97CA-65508D98D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356" y="2646285"/>
            <a:ext cx="5828125" cy="350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a:extLst>
              <a:ext uri="{FF2B5EF4-FFF2-40B4-BE49-F238E27FC236}">
                <a16:creationId xmlns:a16="http://schemas.microsoft.com/office/drawing/2014/main" xmlns="" id="{088FBEA1-62FF-C74E-A1E4-BE0B680EE10F}"/>
              </a:ext>
            </a:extLst>
          </p:cNvPr>
          <p:cNvSpPr txBox="1"/>
          <p:nvPr/>
        </p:nvSpPr>
        <p:spPr>
          <a:xfrm>
            <a:off x="4725467" y="6021288"/>
            <a:ext cx="4032250" cy="400110"/>
          </a:xfrm>
          <a:prstGeom prst="rect">
            <a:avLst/>
          </a:prstGeom>
          <a:noFill/>
        </p:spPr>
        <p:txBody>
          <a:bodyPr wrap="square" rtlCol="0">
            <a:spAutoFit/>
          </a:bodyPr>
          <a:lstStyle/>
          <a:p>
            <a:r>
              <a:rPr lang="zh-CN" altLang="en-US" sz="2000" dirty="0"/>
              <a:t>图</a:t>
            </a:r>
            <a:r>
              <a:rPr lang="zh-CN" altLang="en-US" sz="2000" dirty="0">
                <a:latin typeface="Times New Roman Regular" panose="02020503050405090304" charset="0"/>
                <a:cs typeface="Times New Roman Regular" panose="02020503050405090304" charset="0"/>
              </a:rPr>
              <a:t>10-2</a:t>
            </a:r>
            <a:r>
              <a:rPr lang="zh-CN" altLang="en-US" sz="2000" dirty="0"/>
              <a:t> 跨期套利原理图</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81051" y="3571637"/>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跨期套利方式</a:t>
            </a:r>
          </a:p>
        </p:txBody>
      </p:sp>
      <p:sp>
        <p:nvSpPr>
          <p:cNvPr id="10" name="圆角矩形 9"/>
          <p:cNvSpPr/>
          <p:nvPr/>
        </p:nvSpPr>
        <p:spPr>
          <a:xfrm>
            <a:off x="4869483" y="223116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牛市跨期套利</a:t>
            </a:r>
          </a:p>
        </p:txBody>
      </p:sp>
      <p:sp>
        <p:nvSpPr>
          <p:cNvPr id="11" name="圆角矩形 10"/>
          <p:cNvSpPr/>
          <p:nvPr/>
        </p:nvSpPr>
        <p:spPr>
          <a:xfrm>
            <a:off x="4869483" y="357163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熊市跨期套利</a:t>
            </a:r>
            <a:r>
              <a:rPr lang="zh-CN" altLang="zh-CN" sz="2400" dirty="0"/>
              <a:t> </a:t>
            </a:r>
            <a:endParaRPr kumimoji="1" lang="zh-CN" altLang="en-US" sz="2400" dirty="0"/>
          </a:p>
        </p:txBody>
      </p:sp>
      <p:sp>
        <p:nvSpPr>
          <p:cNvPr id="12" name="圆角矩形 11"/>
          <p:cNvSpPr/>
          <p:nvPr/>
        </p:nvSpPr>
        <p:spPr>
          <a:xfrm>
            <a:off x="4869483" y="4982771"/>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蝶式跨期套利 </a:t>
            </a:r>
          </a:p>
        </p:txBody>
      </p:sp>
      <p:sp>
        <p:nvSpPr>
          <p:cNvPr id="9" name="左大括号 8"/>
          <p:cNvSpPr/>
          <p:nvPr/>
        </p:nvSpPr>
        <p:spPr>
          <a:xfrm>
            <a:off x="3717355" y="2663215"/>
            <a:ext cx="1152128" cy="2751604"/>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4" name="文本框 3">
            <a:extLst>
              <a:ext uri="{FF2B5EF4-FFF2-40B4-BE49-F238E27FC236}">
                <a16:creationId xmlns="" xmlns:a16="http://schemas.microsoft.com/office/drawing/2014/main" id="{8204B699-7A7E-5948-9CA4-591DF9FD0506}"/>
              </a:ext>
            </a:extLst>
          </p:cNvPr>
          <p:cNvSpPr txBox="1"/>
          <p:nvPr/>
        </p:nvSpPr>
        <p:spPr>
          <a:xfrm>
            <a:off x="7965827" y="247854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“卖近买远”</a:t>
            </a:r>
            <a:endParaRPr kumimoji="1" lang="zh-CN" altLang="en-US" dirty="0"/>
          </a:p>
        </p:txBody>
      </p:sp>
      <p:sp>
        <p:nvSpPr>
          <p:cNvPr id="13" name="文本框 12">
            <a:extLst>
              <a:ext uri="{FF2B5EF4-FFF2-40B4-BE49-F238E27FC236}">
                <a16:creationId xmlns="" xmlns:a16="http://schemas.microsoft.com/office/drawing/2014/main" id="{72F7C401-27BA-E644-A183-26E91A2997FA}"/>
              </a:ext>
            </a:extLst>
          </p:cNvPr>
          <p:cNvSpPr txBox="1"/>
          <p:nvPr/>
        </p:nvSpPr>
        <p:spPr>
          <a:xfrm>
            <a:off x="7948423" y="381901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“买近卖远”</a:t>
            </a:r>
            <a:endParaRPr kumimoji="1" lang="zh-CN" altLang="en-US" dirty="0"/>
          </a:p>
        </p:txBody>
      </p:sp>
      <p:sp>
        <p:nvSpPr>
          <p:cNvPr id="5" name="矩形 4"/>
          <p:cNvSpPr/>
          <p:nvPr/>
        </p:nvSpPr>
        <p:spPr>
          <a:xfrm>
            <a:off x="4437435" y="2030442"/>
            <a:ext cx="5040560" cy="2523375"/>
          </a:xfrm>
          <a:prstGeom prst="rect">
            <a:avLst/>
          </a:prstGeom>
          <a:noFill/>
          <a:ln w="158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形标注 5"/>
          <p:cNvSpPr/>
          <p:nvPr/>
        </p:nvSpPr>
        <p:spPr>
          <a:xfrm>
            <a:off x="7029723" y="908720"/>
            <a:ext cx="2664296" cy="905699"/>
          </a:xfrm>
          <a:prstGeom prst="wedgeEllipseCallout">
            <a:avLst>
              <a:gd name="adj1" fmla="val -46142"/>
              <a:gd name="adj2" fmla="val 81677"/>
            </a:avLst>
          </a:prstGeom>
          <a:solidFill>
            <a:srgbClr val="FFFF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程序化实现</a:t>
            </a:r>
            <a:endParaRPr lang="zh-CN" altLang="en-US" sz="2400" b="1" dirty="0">
              <a:solidFill>
                <a:srgbClr val="FF0000"/>
              </a:solidFill>
            </a:endParaRPr>
          </a:p>
        </p:txBody>
      </p:sp>
      <p:sp>
        <p:nvSpPr>
          <p:cNvPr id="2" name="椭圆形标注 1"/>
          <p:cNvSpPr/>
          <p:nvPr/>
        </p:nvSpPr>
        <p:spPr>
          <a:xfrm>
            <a:off x="10054059" y="2924944"/>
            <a:ext cx="1656184" cy="792088"/>
          </a:xfrm>
          <a:prstGeom prst="wedgeEllipseCallout">
            <a:avLst>
              <a:gd name="adj1" fmla="val -93268"/>
              <a:gd name="adj2" fmla="val 65080"/>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如期货</a:t>
            </a:r>
            <a:endParaRPr lang="zh-CN" altLang="en-US" sz="2400" b="1" dirty="0">
              <a:solidFill>
                <a:schemeClr val="bg1"/>
              </a:solidFill>
            </a:endParaRPr>
          </a:p>
        </p:txBody>
      </p:sp>
      <p:sp>
        <p:nvSpPr>
          <p:cNvPr id="14" name="椭圆形标注 13"/>
          <p:cNvSpPr/>
          <p:nvPr/>
        </p:nvSpPr>
        <p:spPr>
          <a:xfrm>
            <a:off x="9369983" y="4971869"/>
            <a:ext cx="1764196" cy="792088"/>
          </a:xfrm>
          <a:prstGeom prst="wedgeEllipseCallout">
            <a:avLst>
              <a:gd name="adj1" fmla="val -147408"/>
              <a:gd name="adj2" fmla="val 28964"/>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如期权</a:t>
            </a:r>
            <a:endParaRPr lang="zh-CN" altLang="en-US" sz="2400" b="1" dirty="0">
              <a:solidFill>
                <a:schemeClr val="bg1"/>
              </a:solidFill>
            </a:endParaRPr>
          </a:p>
        </p:txBody>
      </p:sp>
      <p:sp>
        <p:nvSpPr>
          <p:cNvPr id="17" name="矩形 1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16" name="矩形 15"/>
          <p:cNvSpPr/>
          <p:nvPr/>
        </p:nvSpPr>
        <p:spPr>
          <a:xfrm>
            <a:off x="476995" y="703109"/>
            <a:ext cx="11233248" cy="1093376"/>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三、跨期套利的分类</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en-US" altLang="zh-CN" sz="2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10367566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958660"/>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10-1</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dirty="0">
                <a:latin typeface="Times New Roman" panose="02020503050405090304" pitchFamily="18" charset="0"/>
                <a:cs typeface="Times New Roman" panose="02020503050405090304" pitchFamily="18" charset="0"/>
              </a:rPr>
              <a:t>牛</a:t>
            </a:r>
            <a:r>
              <a:rPr lang="zh-CN" altLang="en-US" sz="2000" b="1" dirty="0"/>
              <a:t>市跨期套利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graphicFrame>
        <p:nvGraphicFramePr>
          <p:cNvPr id="4" name="表格 3"/>
          <p:cNvGraphicFramePr>
            <a:graphicFrameLocks noGrp="1"/>
          </p:cNvGraphicFramePr>
          <p:nvPr/>
        </p:nvGraphicFramePr>
        <p:xfrm>
          <a:off x="994622" y="1457538"/>
          <a:ext cx="10033005" cy="4223658"/>
        </p:xfrm>
        <a:graphic>
          <a:graphicData uri="http://schemas.openxmlformats.org/drawingml/2006/table">
            <a:tbl>
              <a:tblPr firstRow="1" firstCol="1" bandRow="1">
                <a:tableStyleId>{5940675A-B579-460E-94D1-54222C63F5DA}</a:tableStyleId>
              </a:tblPr>
              <a:tblGrid>
                <a:gridCol w="2006601">
                  <a:extLst>
                    <a:ext uri="{9D8B030D-6E8A-4147-A177-3AD203B41FA5}">
                      <a16:colId xmlns:a16="http://schemas.microsoft.com/office/drawing/2014/main" xmlns="" val="20000"/>
                    </a:ext>
                  </a:extLst>
                </a:gridCol>
                <a:gridCol w="2006601">
                  <a:extLst>
                    <a:ext uri="{9D8B030D-6E8A-4147-A177-3AD203B41FA5}">
                      <a16:colId xmlns:a16="http://schemas.microsoft.com/office/drawing/2014/main" xmlns="" val="20001"/>
                    </a:ext>
                  </a:extLst>
                </a:gridCol>
                <a:gridCol w="2006601">
                  <a:extLst>
                    <a:ext uri="{9D8B030D-6E8A-4147-A177-3AD203B41FA5}">
                      <a16:colId xmlns:a16="http://schemas.microsoft.com/office/drawing/2014/main" xmlns="" val="20002"/>
                    </a:ext>
                  </a:extLst>
                </a:gridCol>
                <a:gridCol w="2006601">
                  <a:extLst>
                    <a:ext uri="{9D8B030D-6E8A-4147-A177-3AD203B41FA5}">
                      <a16:colId xmlns:a16="http://schemas.microsoft.com/office/drawing/2014/main" xmlns="" val="20003"/>
                    </a:ext>
                  </a:extLst>
                </a:gridCol>
                <a:gridCol w="2006601">
                  <a:extLst>
                    <a:ext uri="{9D8B030D-6E8A-4147-A177-3AD203B41FA5}">
                      <a16:colId xmlns:a16="http://schemas.microsoft.com/office/drawing/2014/main" xmlns="" val="20004"/>
                    </a:ext>
                  </a:extLst>
                </a:gridCol>
              </a:tblGrid>
              <a:tr h="324897">
                <a:tc rowSpan="2">
                  <a:txBody>
                    <a:bodyPr/>
                    <a:lstStyle/>
                    <a:p>
                      <a:pPr algn="ctr"/>
                      <a:r>
                        <a:rPr lang="zh-CN" sz="2000" kern="0" dirty="0">
                          <a:effectLst/>
                        </a:rPr>
                        <a:t>时间</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rowSpan="2">
                  <a:txBody>
                    <a:bodyPr/>
                    <a:lstStyle/>
                    <a:p>
                      <a:pPr algn="ctr"/>
                      <a:r>
                        <a:rPr lang="zh-CN" sz="2000" kern="0" dirty="0">
                          <a:effectLst/>
                        </a:rPr>
                        <a:t>股票市场</a:t>
                      </a:r>
                      <a:endParaRPr lang="zh-CN" sz="2000" kern="100" dirty="0">
                        <a:effectLst/>
                      </a:endParaRPr>
                    </a:p>
                    <a:p>
                      <a:pPr algn="ctr"/>
                      <a:r>
                        <a:rPr lang="zh-CN" sz="2000" kern="0" dirty="0">
                          <a:effectLst/>
                        </a:rPr>
                        <a:t>沪深</a:t>
                      </a:r>
                      <a:r>
                        <a:rPr lang="en-US" sz="2000" kern="0" dirty="0">
                          <a:effectLst/>
                        </a:rPr>
                        <a:t>300</a:t>
                      </a:r>
                      <a:r>
                        <a:rPr lang="zh-CN" sz="2000" kern="0" dirty="0">
                          <a:effectLst/>
                        </a:rPr>
                        <a:t>指数</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2">
                  <a:txBody>
                    <a:bodyPr/>
                    <a:lstStyle/>
                    <a:p>
                      <a:pPr algn="ctr"/>
                      <a:r>
                        <a:rPr lang="zh-CN" sz="2000" kern="0" dirty="0">
                          <a:effectLst/>
                        </a:rPr>
                        <a:t>股指期货市场</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rowSpan="2">
                  <a:txBody>
                    <a:bodyPr/>
                    <a:lstStyle/>
                    <a:p>
                      <a:pPr algn="ctr"/>
                      <a:r>
                        <a:rPr lang="zh-CN" sz="2000" kern="0" dirty="0">
                          <a:effectLst/>
                        </a:rPr>
                        <a:t>价差</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xmlns="" val="10000"/>
                  </a:ext>
                </a:extLst>
              </a:tr>
              <a:tr h="324897">
                <a:tc vMerge="1">
                  <a:txBody>
                    <a:bodyPr/>
                    <a:lstStyle/>
                    <a:p>
                      <a:endParaRPr lang="zh-CN"/>
                    </a:p>
                  </a:txBody>
                  <a:tcPr/>
                </a:tc>
                <a:tc vMerge="1">
                  <a:txBody>
                    <a:bodyPr/>
                    <a:lstStyle/>
                    <a:p>
                      <a:endParaRPr lang="zh-CN"/>
                    </a:p>
                  </a:txBody>
                  <a:tcPr/>
                </a:tc>
                <a:tc>
                  <a:txBody>
                    <a:bodyPr/>
                    <a:lstStyle/>
                    <a:p>
                      <a:pPr algn="ctr"/>
                      <a:r>
                        <a:rPr lang="en-US" sz="2000" kern="0" dirty="0">
                          <a:effectLst/>
                        </a:rPr>
                        <a:t>2</a:t>
                      </a:r>
                      <a:r>
                        <a:rPr lang="zh-CN" sz="2000" kern="0" dirty="0">
                          <a:effectLst/>
                        </a:rPr>
                        <a:t>月合约</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5</a:t>
                      </a:r>
                      <a:r>
                        <a:rPr lang="zh-CN" sz="2000" kern="0" dirty="0">
                          <a:effectLst/>
                        </a:rPr>
                        <a:t>月合约</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vMerge="1">
                  <a:txBody>
                    <a:bodyPr/>
                    <a:lstStyle/>
                    <a:p>
                      <a:endParaRPr lang="zh-CN"/>
                    </a:p>
                  </a:txBody>
                  <a:tcPr/>
                </a:tc>
                <a:extLst>
                  <a:ext uri="{0D108BD9-81ED-4DB2-BD59-A6C34878D82A}">
                    <a16:rowId xmlns:a16="http://schemas.microsoft.com/office/drawing/2014/main" xmlns="" val="10001"/>
                  </a:ext>
                </a:extLst>
              </a:tr>
              <a:tr h="974690">
                <a:tc>
                  <a:txBody>
                    <a:bodyPr/>
                    <a:lstStyle/>
                    <a:p>
                      <a:pPr algn="ctr"/>
                      <a:r>
                        <a:rPr lang="en-US" sz="2000" kern="0" dirty="0">
                          <a:effectLst/>
                        </a:rPr>
                        <a:t>1</a:t>
                      </a:r>
                      <a:r>
                        <a:rPr lang="zh-CN" sz="2000" kern="0" dirty="0">
                          <a:effectLst/>
                        </a:rPr>
                        <a:t>月</a:t>
                      </a:r>
                      <a:r>
                        <a:rPr lang="en-US" sz="2000" kern="0" dirty="0">
                          <a:effectLst/>
                        </a:rPr>
                        <a:t>5</a:t>
                      </a:r>
                      <a:r>
                        <a:rPr lang="zh-CN" sz="2000" kern="0" dirty="0">
                          <a:effectLst/>
                        </a:rPr>
                        <a:t>日</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dirty="0">
                          <a:effectLst/>
                        </a:rPr>
                        <a:t>收盘价</a:t>
                      </a:r>
                      <a:r>
                        <a:rPr lang="en-US" sz="2000" kern="0" dirty="0">
                          <a:effectLst/>
                        </a:rPr>
                        <a:t>2510.10</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以收盘价</a:t>
                      </a:r>
                      <a:r>
                        <a:rPr lang="en-US" sz="2000" kern="0">
                          <a:effectLst/>
                        </a:rPr>
                        <a:t>2436.0</a:t>
                      </a:r>
                      <a:r>
                        <a:rPr lang="zh-CN" sz="2000" kern="0">
                          <a:effectLst/>
                        </a:rPr>
                        <a:t>卖出</a:t>
                      </a:r>
                      <a:r>
                        <a:rPr lang="en-US" sz="2000" kern="0">
                          <a:effectLst/>
                        </a:rPr>
                        <a:t>10</a:t>
                      </a:r>
                      <a:r>
                        <a:rPr lang="zh-CN" sz="2000" kern="0">
                          <a:effectLst/>
                        </a:rPr>
                        <a:t>手开仓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a:t>
                      </a:r>
                      <a:r>
                        <a:rPr lang="en-US" sz="2000" kern="0">
                          <a:effectLst/>
                        </a:rPr>
                        <a:t>2536.7</a:t>
                      </a:r>
                      <a:r>
                        <a:rPr lang="zh-CN" sz="2000" kern="0">
                          <a:effectLst/>
                        </a:rPr>
                        <a:t>收盘价买入</a:t>
                      </a:r>
                      <a:r>
                        <a:rPr lang="en-US" sz="2000" kern="0">
                          <a:effectLst/>
                        </a:rPr>
                        <a:t>10</a:t>
                      </a:r>
                      <a:r>
                        <a:rPr lang="zh-CN" sz="2000" kern="0">
                          <a:effectLst/>
                        </a:rPr>
                        <a:t>手开仓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en-US" sz="2000" kern="0">
                          <a:effectLst/>
                        </a:rPr>
                        <a:t>2436.0-2536.7</a:t>
                      </a:r>
                      <a:endParaRPr lang="zh-CN" sz="2000" kern="100">
                        <a:effectLst/>
                      </a:endParaRPr>
                    </a:p>
                    <a:p>
                      <a:pPr algn="ctr"/>
                      <a:r>
                        <a:rPr lang="en-US" sz="2000" kern="0">
                          <a:effectLst/>
                        </a:rPr>
                        <a:t>=-100.7</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2"/>
                  </a:ext>
                </a:extLst>
              </a:tr>
              <a:tr h="974690">
                <a:tc>
                  <a:txBody>
                    <a:bodyPr/>
                    <a:lstStyle/>
                    <a:p>
                      <a:pPr algn="ctr"/>
                      <a:r>
                        <a:rPr lang="en-US" sz="2000" kern="0" dirty="0">
                          <a:effectLst/>
                        </a:rPr>
                        <a:t>4</a:t>
                      </a:r>
                      <a:r>
                        <a:rPr lang="zh-CN" sz="2000" kern="0" dirty="0">
                          <a:effectLst/>
                        </a:rPr>
                        <a:t>月</a:t>
                      </a:r>
                      <a:r>
                        <a:rPr lang="en-US" sz="2000" kern="0" dirty="0">
                          <a:effectLst/>
                        </a:rPr>
                        <a:t>3</a:t>
                      </a:r>
                      <a:r>
                        <a:rPr lang="zh-CN" sz="2000" kern="0" dirty="0">
                          <a:effectLst/>
                        </a:rPr>
                        <a:t>日</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a:effectLst/>
                        </a:rPr>
                        <a:t>收盘价</a:t>
                      </a:r>
                      <a:r>
                        <a:rPr lang="en-US" sz="2000" kern="0">
                          <a:effectLst/>
                        </a:rPr>
                        <a:t>2717.54</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以收盘价</a:t>
                      </a:r>
                      <a:r>
                        <a:rPr lang="en-US" sz="2000" kern="0">
                          <a:effectLst/>
                        </a:rPr>
                        <a:t>2708.8</a:t>
                      </a:r>
                      <a:r>
                        <a:rPr lang="zh-CN" sz="2000" kern="0">
                          <a:effectLst/>
                        </a:rPr>
                        <a:t>买入</a:t>
                      </a:r>
                      <a:r>
                        <a:rPr lang="en-US" sz="2000" kern="0">
                          <a:effectLst/>
                        </a:rPr>
                        <a:t>10</a:t>
                      </a:r>
                      <a:r>
                        <a:rPr lang="zh-CN" sz="2000" kern="0">
                          <a:effectLst/>
                        </a:rPr>
                        <a:t>手平仓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a:t>
                      </a:r>
                      <a:r>
                        <a:rPr lang="en-US" sz="2000" kern="0">
                          <a:effectLst/>
                        </a:rPr>
                        <a:t>2987.6</a:t>
                      </a:r>
                      <a:r>
                        <a:rPr lang="zh-CN" sz="2000" kern="0">
                          <a:effectLst/>
                        </a:rPr>
                        <a:t>收盘价卖出</a:t>
                      </a:r>
                      <a:r>
                        <a:rPr lang="en-US" sz="2000" kern="0">
                          <a:effectLst/>
                        </a:rPr>
                        <a:t>10</a:t>
                      </a:r>
                      <a:r>
                        <a:rPr lang="zh-CN" sz="2000" kern="0">
                          <a:effectLst/>
                        </a:rPr>
                        <a:t>手平仓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en-US" sz="2000" kern="0">
                          <a:effectLst/>
                        </a:rPr>
                        <a:t>2708.8-2987.6</a:t>
                      </a:r>
                      <a:endParaRPr lang="zh-CN" sz="2000" kern="100">
                        <a:effectLst/>
                      </a:endParaRPr>
                    </a:p>
                    <a:p>
                      <a:pPr algn="ctr"/>
                      <a:r>
                        <a:rPr lang="en-US" sz="2000" kern="0">
                          <a:effectLst/>
                        </a:rPr>
                        <a:t>=-278.8</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3"/>
                  </a:ext>
                </a:extLst>
              </a:tr>
              <a:tr h="1299587">
                <a:tc>
                  <a:txBody>
                    <a:bodyPr/>
                    <a:lstStyle/>
                    <a:p>
                      <a:pPr algn="ctr"/>
                      <a:r>
                        <a:rPr lang="zh-CN" sz="2000" kern="0" dirty="0">
                          <a:effectLst/>
                        </a:rPr>
                        <a:t>盈亏计算</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a:effectLst/>
                        </a:rPr>
                        <a:t>指数上涨</a:t>
                      </a:r>
                      <a:endParaRPr lang="zh-CN" sz="2000" kern="100">
                        <a:effectLst/>
                      </a:endParaRPr>
                    </a:p>
                    <a:p>
                      <a:pPr algn="ctr"/>
                      <a:r>
                        <a:rPr lang="en-US" sz="2000" kern="0">
                          <a:effectLst/>
                        </a:rPr>
                        <a:t>2717.54-2510.10</a:t>
                      </a:r>
                      <a:endParaRPr lang="zh-CN" sz="2000" kern="100">
                        <a:effectLst/>
                      </a:endParaRPr>
                    </a:p>
                    <a:p>
                      <a:pPr algn="ctr"/>
                      <a:r>
                        <a:rPr lang="en-US" sz="2000" kern="0">
                          <a:effectLst/>
                        </a:rPr>
                        <a:t>=207.44</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亏损</a:t>
                      </a:r>
                      <a:endParaRPr lang="zh-CN" sz="2000" kern="100">
                        <a:effectLst/>
                      </a:endParaRPr>
                    </a:p>
                    <a:p>
                      <a:pPr algn="ctr"/>
                      <a:r>
                        <a:rPr lang="en-US" sz="2000" kern="0">
                          <a:effectLst/>
                        </a:rPr>
                        <a:t>2436.0-2708.8</a:t>
                      </a:r>
                      <a:endParaRPr lang="zh-CN" sz="2000" kern="100">
                        <a:effectLst/>
                      </a:endParaRPr>
                    </a:p>
                    <a:p>
                      <a:pPr algn="ctr"/>
                      <a:r>
                        <a:rPr lang="en-US" sz="2000" kern="0">
                          <a:effectLst/>
                        </a:rPr>
                        <a:t>=-272.8</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盈利</a:t>
                      </a:r>
                      <a:endParaRPr lang="zh-CN" sz="2000" kern="100">
                        <a:effectLst/>
                      </a:endParaRPr>
                    </a:p>
                    <a:p>
                      <a:pPr algn="ctr"/>
                      <a:r>
                        <a:rPr lang="en-US" sz="2000" kern="0">
                          <a:effectLst/>
                        </a:rPr>
                        <a:t>2987.6-2536.7</a:t>
                      </a:r>
                      <a:endParaRPr lang="zh-CN" sz="2000" kern="100">
                        <a:effectLst/>
                      </a:endParaRPr>
                    </a:p>
                    <a:p>
                      <a:pPr algn="ctr"/>
                      <a:r>
                        <a:rPr lang="en-US" sz="2000" kern="0">
                          <a:effectLst/>
                        </a:rPr>
                        <a:t>=450.9</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价差扩大</a:t>
                      </a:r>
                      <a:endParaRPr lang="zh-CN" sz="2000" kern="100">
                        <a:effectLst/>
                      </a:endParaRPr>
                    </a:p>
                    <a:p>
                      <a:pPr algn="ctr"/>
                      <a:r>
                        <a:rPr lang="en-US" sz="2000" kern="0">
                          <a:effectLst/>
                        </a:rPr>
                        <a:t>278.8-100.7</a:t>
                      </a:r>
                      <a:endParaRPr lang="zh-CN" sz="2000" kern="100">
                        <a:effectLst/>
                      </a:endParaRPr>
                    </a:p>
                    <a:p>
                      <a:pPr algn="ctr"/>
                      <a:r>
                        <a:rPr lang="en-US" sz="2000" kern="0">
                          <a:effectLst/>
                        </a:rPr>
                        <a:t>=178.1</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4"/>
                  </a:ext>
                </a:extLst>
              </a:tr>
              <a:tr h="324897">
                <a:tc gridSpan="5">
                  <a:txBody>
                    <a:bodyPr/>
                    <a:lstStyle/>
                    <a:p>
                      <a:pPr algn="ctr"/>
                      <a:r>
                        <a:rPr lang="zh-CN" sz="2000" kern="0" dirty="0">
                          <a:effectLst/>
                        </a:rPr>
                        <a:t>盈亏相抵结果：（</a:t>
                      </a:r>
                      <a:r>
                        <a:rPr lang="en-US" sz="2000" kern="0" dirty="0">
                          <a:effectLst/>
                        </a:rPr>
                        <a:t>450.9-272.8</a:t>
                      </a:r>
                      <a:r>
                        <a:rPr lang="zh-CN" sz="2000" kern="0" dirty="0">
                          <a:effectLst/>
                        </a:rPr>
                        <a:t>）</a:t>
                      </a:r>
                      <a:r>
                        <a:rPr lang="en-US" sz="2000" kern="0" dirty="0">
                          <a:effectLst/>
                        </a:rPr>
                        <a:t>×300×10=534300</a:t>
                      </a:r>
                      <a:r>
                        <a:rPr lang="zh-CN" sz="2000" kern="0" dirty="0">
                          <a:effectLst/>
                        </a:rPr>
                        <a:t>元</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5"/>
                  </a:ext>
                </a:extLst>
              </a:tr>
            </a:tbl>
          </a:graphicData>
        </a:graphic>
      </p:graphicFrame>
      <p:sp>
        <p:nvSpPr>
          <p:cNvPr id="5" name="矩形 4"/>
          <p:cNvSpPr/>
          <p:nvPr/>
        </p:nvSpPr>
        <p:spPr>
          <a:xfrm>
            <a:off x="3285307" y="928762"/>
            <a:ext cx="5103607" cy="501291"/>
          </a:xfrm>
          <a:prstGeom prst="rect">
            <a:avLst/>
          </a:prstGeom>
        </p:spPr>
        <p:txBody>
          <a:bodyPr wrap="square">
            <a:spAutoFit/>
          </a:bodyPr>
          <a:lstStyle/>
          <a:p>
            <a:pPr indent="267970" algn="just">
              <a:lnSpc>
                <a:spcPct val="150000"/>
              </a:lnSpc>
            </a:pP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10-10</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股指期货牛市跨期套利的案例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276877" y="5720894"/>
            <a:ext cx="11638246" cy="501291"/>
          </a:xfrm>
          <a:prstGeom prst="rect">
            <a:avLst/>
          </a:prstGeom>
        </p:spPr>
        <p:txBody>
          <a:bodyPr wrap="square">
            <a:spAutoFit/>
          </a:bodyPr>
          <a:lstStyle/>
          <a:p>
            <a:pPr indent="266700" algn="just">
              <a:lnSpc>
                <a:spcPct val="150000"/>
              </a:lnSpc>
              <a:spcBef>
                <a:spcPts val="600"/>
              </a:spcBef>
            </a:pP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由于投资者对市场上涨判断正确，使得远期</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5</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月合约与近期</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2</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月合约的基差扩大，进而获利</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534300</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元。</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958660"/>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10-2</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熊</a:t>
            </a:r>
            <a:r>
              <a:rPr lang="zh-CN" altLang="en-US" sz="2000" b="1" dirty="0"/>
              <a:t>市跨期套利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graphicFrame>
        <p:nvGraphicFramePr>
          <p:cNvPr id="4" name="表格 3"/>
          <p:cNvGraphicFramePr>
            <a:graphicFrameLocks noGrp="1"/>
          </p:cNvGraphicFramePr>
          <p:nvPr/>
        </p:nvGraphicFramePr>
        <p:xfrm>
          <a:off x="994622" y="1457538"/>
          <a:ext cx="10033005" cy="4223658"/>
        </p:xfrm>
        <a:graphic>
          <a:graphicData uri="http://schemas.openxmlformats.org/drawingml/2006/table">
            <a:tbl>
              <a:tblPr firstRow="1" firstCol="1" bandRow="1">
                <a:tableStyleId>{5940675A-B579-460E-94D1-54222C63F5DA}</a:tableStyleId>
              </a:tblPr>
              <a:tblGrid>
                <a:gridCol w="2006601">
                  <a:extLst>
                    <a:ext uri="{9D8B030D-6E8A-4147-A177-3AD203B41FA5}">
                      <a16:colId xmlns:a16="http://schemas.microsoft.com/office/drawing/2014/main" xmlns="" val="20000"/>
                    </a:ext>
                  </a:extLst>
                </a:gridCol>
                <a:gridCol w="2006601">
                  <a:extLst>
                    <a:ext uri="{9D8B030D-6E8A-4147-A177-3AD203B41FA5}">
                      <a16:colId xmlns:a16="http://schemas.microsoft.com/office/drawing/2014/main" xmlns="" val="20001"/>
                    </a:ext>
                  </a:extLst>
                </a:gridCol>
                <a:gridCol w="2006601">
                  <a:extLst>
                    <a:ext uri="{9D8B030D-6E8A-4147-A177-3AD203B41FA5}">
                      <a16:colId xmlns:a16="http://schemas.microsoft.com/office/drawing/2014/main" xmlns="" val="20002"/>
                    </a:ext>
                  </a:extLst>
                </a:gridCol>
                <a:gridCol w="2006601">
                  <a:extLst>
                    <a:ext uri="{9D8B030D-6E8A-4147-A177-3AD203B41FA5}">
                      <a16:colId xmlns:a16="http://schemas.microsoft.com/office/drawing/2014/main" xmlns="" val="20003"/>
                    </a:ext>
                  </a:extLst>
                </a:gridCol>
                <a:gridCol w="2006601">
                  <a:extLst>
                    <a:ext uri="{9D8B030D-6E8A-4147-A177-3AD203B41FA5}">
                      <a16:colId xmlns:a16="http://schemas.microsoft.com/office/drawing/2014/main" xmlns="" val="20004"/>
                    </a:ext>
                  </a:extLst>
                </a:gridCol>
              </a:tblGrid>
              <a:tr h="324897">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时间</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股票市场</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沪深</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300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指数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股指期货市场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价差</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xmlns="" val="10000"/>
                  </a:ext>
                </a:extLst>
              </a:tr>
              <a:tr h="324897">
                <a:tc vMerge="1">
                  <a:txBody>
                    <a:bodyPr/>
                    <a:lstStyle/>
                    <a:p>
                      <a:endParaRPr lang="zh-CN"/>
                    </a:p>
                  </a:txBody>
                  <a:tcPr/>
                </a:tc>
                <a:tc vMerge="1">
                  <a:txBody>
                    <a:bodyPr/>
                    <a:lstStyle/>
                    <a:p>
                      <a:endParaRPr lang="zh-CN"/>
                    </a:p>
                  </a:txBody>
                  <a:tcP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7</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vMerge="1">
                  <a:txBody>
                    <a:bodyPr/>
                    <a:lstStyle/>
                    <a:p>
                      <a:endParaRPr lang="zh-CN"/>
                    </a:p>
                  </a:txBody>
                  <a:tcPr/>
                </a:tc>
                <a:extLst>
                  <a:ext uri="{0D108BD9-81ED-4DB2-BD59-A6C34878D82A}">
                    <a16:rowId xmlns:a16="http://schemas.microsoft.com/office/drawing/2014/main" xmlns="" val="10001"/>
                  </a:ext>
                </a:extLst>
              </a:tr>
              <a:tr h="974690">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15</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日</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3654.78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4236.8</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买入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4853.9</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收盘价卖出</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4236.8-4853.9</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=-617.1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2"/>
                  </a:ext>
                </a:extLst>
              </a:tr>
              <a:tr h="974690">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7</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日</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3298.62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卖出</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3587.6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收盘价买入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3365.6-3587.6</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=-222</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3"/>
                  </a:ext>
                </a:extLst>
              </a:tr>
              <a:tr h="1299587">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盈亏计算</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指数下跌</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3298.62-3654.78</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=-356.16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亏损</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3365.6-4236.8</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=-871.2</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盈利</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4853.9-3587.6</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=1266.3</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价差缩小</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617.1-222</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4"/>
                  </a:ext>
                </a:extLst>
              </a:tr>
              <a:tr h="324897">
                <a:tc gridSpan="5">
                  <a:txBody>
                    <a:bodyPr/>
                    <a:lstStyle/>
                    <a:p>
                      <a:pPr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盈亏相抵结果：（</a:t>
                      </a: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1266.3-871.2</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×300×10=1185300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元</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5"/>
                  </a:ext>
                </a:extLst>
              </a:tr>
            </a:tbl>
          </a:graphicData>
        </a:graphic>
      </p:graphicFrame>
      <p:sp>
        <p:nvSpPr>
          <p:cNvPr id="5" name="矩形 4"/>
          <p:cNvSpPr/>
          <p:nvPr/>
        </p:nvSpPr>
        <p:spPr>
          <a:xfrm>
            <a:off x="3285307" y="928762"/>
            <a:ext cx="5103607" cy="501291"/>
          </a:xfrm>
          <a:prstGeom prst="rect">
            <a:avLst/>
          </a:prstGeom>
        </p:spPr>
        <p:txBody>
          <a:bodyPr wrap="square">
            <a:spAutoFit/>
          </a:bodyPr>
          <a:lstStyle/>
          <a:p>
            <a:pPr indent="267970" algn="just">
              <a:lnSpc>
                <a:spcPct val="150000"/>
              </a:lnSpc>
            </a:pP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10-11</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熊</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市跨期套利的案例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83152" y="5741727"/>
            <a:ext cx="11915123" cy="495585"/>
          </a:xfrm>
          <a:prstGeom prst="rect">
            <a:avLst/>
          </a:prstGeom>
        </p:spPr>
        <p:txBody>
          <a:bodyPr wrap="square">
            <a:spAutoFit/>
          </a:bodyPr>
          <a:lstStyle/>
          <a:p>
            <a:pPr indent="266700" algn="just">
              <a:lnSpc>
                <a:spcPct val="150000"/>
              </a:lnSpc>
              <a:spcBef>
                <a:spcPts val="600"/>
              </a:spcBef>
            </a:pPr>
            <a:r>
              <a:rPr lang="zh-CN" altLang="en-US" sz="2000" kern="100" dirty="0">
                <a:solidFill>
                  <a:srgbClr val="000000"/>
                </a:solidFill>
                <a:latin typeface="Times New Roman" panose="02020503050405090304" pitchFamily="18" charset="0"/>
                <a:cs typeface="Times New Roman" panose="02020503050405090304" pitchFamily="18" charset="0"/>
              </a:rPr>
              <a:t>由于投资者对市场下跌判断正确，使得远期</a:t>
            </a:r>
            <a:r>
              <a:rPr lang="en-US" altLang="zh-CN" sz="2000" kern="100" dirty="0">
                <a:solidFill>
                  <a:srgbClr val="000000"/>
                </a:solidFill>
                <a:latin typeface="Times New Roman" panose="02020503050405090304" pitchFamily="18" charset="0"/>
                <a:cs typeface="Times New Roman" panose="02020503050405090304" pitchFamily="18" charset="0"/>
              </a:rPr>
              <a:t>7</a:t>
            </a:r>
            <a:r>
              <a:rPr lang="zh-CN" altLang="en-US" sz="2000" kern="100" dirty="0">
                <a:solidFill>
                  <a:srgbClr val="000000"/>
                </a:solidFill>
                <a:latin typeface="Times New Roman" panose="02020503050405090304" pitchFamily="18" charset="0"/>
                <a:cs typeface="Times New Roman" panose="02020503050405090304" pitchFamily="18" charset="0"/>
              </a:rPr>
              <a:t>月合约与近期</a:t>
            </a:r>
            <a:r>
              <a:rPr lang="en-US" altLang="zh-CN" sz="2000" kern="100" dirty="0">
                <a:solidFill>
                  <a:srgbClr val="000000"/>
                </a:solidFill>
                <a:latin typeface="Times New Roman" panose="02020503050405090304" pitchFamily="18" charset="0"/>
                <a:cs typeface="Times New Roman" panose="02020503050405090304" pitchFamily="18" charset="0"/>
              </a:rPr>
              <a:t>4</a:t>
            </a:r>
            <a:r>
              <a:rPr lang="zh-CN" altLang="en-US" sz="2000" kern="100" dirty="0">
                <a:solidFill>
                  <a:srgbClr val="000000"/>
                </a:solidFill>
                <a:latin typeface="Times New Roman" panose="02020503050405090304" pitchFamily="18" charset="0"/>
                <a:cs typeface="Times New Roman" panose="02020503050405090304" pitchFamily="18" charset="0"/>
              </a:rPr>
              <a:t>月合约的基差缩小，进而获利</a:t>
            </a:r>
            <a:r>
              <a:rPr lang="en-US" altLang="zh-CN" sz="2000" kern="100" dirty="0">
                <a:solidFill>
                  <a:srgbClr val="000000"/>
                </a:solidFill>
                <a:latin typeface="Times New Roman" panose="02020503050405090304" pitchFamily="18" charset="0"/>
                <a:cs typeface="Times New Roman" panose="02020503050405090304" pitchFamily="18" charset="0"/>
              </a:rPr>
              <a:t>1185300</a:t>
            </a:r>
            <a:r>
              <a:rPr lang="zh-CN" altLang="en-US" sz="2000" kern="100" dirty="0">
                <a:solidFill>
                  <a:srgbClr val="000000"/>
                </a:solidFill>
                <a:latin typeface="Times New Roman" panose="02020503050405090304" pitchFamily="18" charset="0"/>
                <a:cs typeface="Times New Roman" panose="02020503050405090304" pitchFamily="18" charset="0"/>
              </a:rPr>
              <a:t>元。</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股指期货走势</a:t>
            </a:r>
            <a:endParaRPr lang="en-US" altLang="zh-CN" sz="2600" b="1" dirty="0">
              <a:latin typeface="微软雅黑" pitchFamily="34" charset="-122"/>
              <a:ea typeface="微软雅黑" pitchFamily="34" charset="-122"/>
            </a:endParaRPr>
          </a:p>
        </p:txBody>
      </p:sp>
      <p:sp>
        <p:nvSpPr>
          <p:cNvPr id="2" name="矩形 1"/>
          <p:cNvSpPr/>
          <p:nvPr/>
        </p:nvSpPr>
        <p:spPr>
          <a:xfrm>
            <a:off x="765027" y="5805264"/>
            <a:ext cx="11089232" cy="369332"/>
          </a:xfrm>
          <a:prstGeom prst="rect">
            <a:avLst/>
          </a:prstGeom>
        </p:spPr>
        <p:txBody>
          <a:bodyPr wrap="square">
            <a:spAutoFit/>
          </a:bodyPr>
          <a:lstStyle/>
          <a:p>
            <a:r>
              <a:rPr lang="zh-CN" altLang="en-US" dirty="0" smtClean="0"/>
              <a:t>中国股指</a:t>
            </a:r>
            <a:r>
              <a:rPr lang="zh-CN" altLang="en-US" dirty="0"/>
              <a:t>期货</a:t>
            </a:r>
            <a:r>
              <a:rPr lang="zh-CN" altLang="en-US" dirty="0" smtClean="0"/>
              <a:t>自</a:t>
            </a:r>
            <a:r>
              <a:rPr lang="en-US" altLang="zh-CN" dirty="0" smtClean="0"/>
              <a:t>2010</a:t>
            </a:r>
            <a:r>
              <a:rPr lang="zh-CN" altLang="en-US" dirty="0"/>
              <a:t>年</a:t>
            </a:r>
            <a:r>
              <a:rPr lang="en-US" altLang="zh-CN" dirty="0"/>
              <a:t>4</a:t>
            </a:r>
            <a:r>
              <a:rPr lang="zh-CN" altLang="en-US" dirty="0"/>
              <a:t>月</a:t>
            </a:r>
            <a:r>
              <a:rPr lang="en-US" altLang="zh-CN" dirty="0"/>
              <a:t>16</a:t>
            </a:r>
            <a:r>
              <a:rPr lang="zh-CN" altLang="en-US" dirty="0" smtClean="0"/>
              <a:t>日推出以来，</a:t>
            </a:r>
            <a:r>
              <a:rPr lang="zh-CN" altLang="en-US" dirty="0"/>
              <a:t>运行基本平稳</a:t>
            </a:r>
            <a:r>
              <a:rPr lang="zh-CN" altLang="en-US" dirty="0" smtClean="0"/>
              <a:t>，与现货指数走势拟合度高。</a:t>
            </a:r>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5" y="1072232"/>
            <a:ext cx="115189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773017"/>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958660"/>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10-3</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蝶式</a:t>
            </a:r>
            <a:r>
              <a:rPr lang="zh-CN" altLang="en-US" sz="2000" b="1" dirty="0"/>
              <a:t>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5" name="矩形 4"/>
          <p:cNvSpPr/>
          <p:nvPr/>
        </p:nvSpPr>
        <p:spPr>
          <a:xfrm>
            <a:off x="3285307" y="928762"/>
            <a:ext cx="5103607" cy="501291"/>
          </a:xfrm>
          <a:prstGeom prst="rect">
            <a:avLst/>
          </a:prstGeom>
        </p:spPr>
        <p:txBody>
          <a:bodyPr wrap="square">
            <a:spAutoFit/>
          </a:bodyPr>
          <a:lstStyle/>
          <a:p>
            <a:pPr indent="267970" algn="just">
              <a:lnSpc>
                <a:spcPct val="150000"/>
              </a:lnSpc>
            </a:pP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10-12</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蝶式</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571019" y="5547128"/>
            <a:ext cx="11638246" cy="1132426"/>
          </a:xfrm>
          <a:prstGeom prst="rect">
            <a:avLst/>
          </a:prstGeom>
        </p:spPr>
        <p:txBody>
          <a:bodyPr wrap="square">
            <a:spAutoFit/>
          </a:bodyPr>
          <a:lstStyle/>
          <a:p>
            <a:pPr indent="266700" algn="just">
              <a:lnSpc>
                <a:spcPct val="150000"/>
              </a:lnSpc>
              <a:spcBef>
                <a:spcPts val="600"/>
              </a:spcBef>
            </a:pPr>
            <a:r>
              <a:rPr lang="zh-CN" altLang="en-US" sz="2200" kern="100" dirty="0">
                <a:solidFill>
                  <a:srgbClr val="000000"/>
                </a:solidFill>
                <a:latin typeface="Times New Roman" panose="02020503050405090304" pitchFamily="18" charset="0"/>
                <a:cs typeface="Times New Roman" panose="02020503050405090304" pitchFamily="18" charset="0"/>
              </a:rPr>
              <a:t>由于投资者对</a:t>
            </a:r>
            <a:r>
              <a:rPr lang="en-US" altLang="zh-CN" sz="2200" kern="100" dirty="0">
                <a:solidFill>
                  <a:srgbClr val="000000"/>
                </a:solidFill>
                <a:latin typeface="Times New Roman" panose="02020503050405090304" pitchFamily="18" charset="0"/>
                <a:cs typeface="Times New Roman" panose="02020503050405090304" pitchFamily="18" charset="0"/>
              </a:rPr>
              <a:t>10</a:t>
            </a:r>
            <a:r>
              <a:rPr lang="zh-CN" altLang="en-US" sz="2200" kern="100" dirty="0">
                <a:solidFill>
                  <a:srgbClr val="000000"/>
                </a:solidFill>
                <a:latin typeface="Times New Roman" panose="02020503050405090304" pitchFamily="18" charset="0"/>
                <a:cs typeface="Times New Roman" panose="02020503050405090304" pitchFamily="18" charset="0"/>
              </a:rPr>
              <a:t>月合约价格被高估的判断正确，从而通过蝶式跨期套利盈利</a:t>
            </a:r>
            <a:r>
              <a:rPr lang="en-US" altLang="zh-CN" sz="2200" kern="100" dirty="0">
                <a:solidFill>
                  <a:srgbClr val="000000"/>
                </a:solidFill>
                <a:latin typeface="Times New Roman" panose="02020503050405090304" pitchFamily="18" charset="0"/>
                <a:cs typeface="Times New Roman" panose="02020503050405090304" pitchFamily="18" charset="0"/>
              </a:rPr>
              <a:t>3000</a:t>
            </a:r>
            <a:r>
              <a:rPr lang="zh-CN" altLang="en-US" sz="2200" kern="100" dirty="0">
                <a:solidFill>
                  <a:srgbClr val="000000"/>
                </a:solidFill>
                <a:latin typeface="Times New Roman" panose="02020503050405090304" pitchFamily="18" charset="0"/>
                <a:cs typeface="Times New Roman" panose="02020503050405090304" pitchFamily="18" charset="0"/>
              </a:rPr>
              <a:t>元。</a:t>
            </a:r>
          </a:p>
          <a:p>
            <a:pPr indent="266700" algn="just">
              <a:lnSpc>
                <a:spcPct val="150000"/>
              </a:lnSpc>
              <a:spcBef>
                <a:spcPts val="600"/>
              </a:spcBef>
            </a:pPr>
            <a:endParaRPr lang="zh-CN" altLang="zh-CN" sz="2200" kern="100" dirty="0">
              <a:latin typeface="Calibri" panose="020F0502020204030204" pitchFamily="34" charset="0"/>
              <a:ea typeface="宋体" pitchFamily="2" charset="-122"/>
              <a:cs typeface="Times New Roman" panose="02020503050405090304" pitchFamily="18" charset="0"/>
            </a:endParaRPr>
          </a:p>
        </p:txBody>
      </p:sp>
      <p:graphicFrame>
        <p:nvGraphicFramePr>
          <p:cNvPr id="7" name="表格 6"/>
          <p:cNvGraphicFramePr>
            <a:graphicFrameLocks noGrp="1"/>
          </p:cNvGraphicFramePr>
          <p:nvPr/>
        </p:nvGraphicFramePr>
        <p:xfrm>
          <a:off x="1485158" y="1437028"/>
          <a:ext cx="9216922" cy="3936188"/>
        </p:xfrm>
        <a:graphic>
          <a:graphicData uri="http://schemas.openxmlformats.org/drawingml/2006/table">
            <a:tbl>
              <a:tblPr firstRow="1" firstCol="1" bandRow="1">
                <a:tableStyleId>{5940675A-B579-460E-94D1-54222C63F5DA}</a:tableStyleId>
              </a:tblPr>
              <a:tblGrid>
                <a:gridCol w="1496828">
                  <a:extLst>
                    <a:ext uri="{9D8B030D-6E8A-4147-A177-3AD203B41FA5}">
                      <a16:colId xmlns:a16="http://schemas.microsoft.com/office/drawing/2014/main" xmlns="" val="20000"/>
                    </a:ext>
                  </a:extLst>
                </a:gridCol>
                <a:gridCol w="1839698">
                  <a:extLst>
                    <a:ext uri="{9D8B030D-6E8A-4147-A177-3AD203B41FA5}">
                      <a16:colId xmlns:a16="http://schemas.microsoft.com/office/drawing/2014/main" xmlns="" val="20001"/>
                    </a:ext>
                  </a:extLst>
                </a:gridCol>
                <a:gridCol w="1839698">
                  <a:extLst>
                    <a:ext uri="{9D8B030D-6E8A-4147-A177-3AD203B41FA5}">
                      <a16:colId xmlns:a16="http://schemas.microsoft.com/office/drawing/2014/main" xmlns="" val="20002"/>
                    </a:ext>
                  </a:extLst>
                </a:gridCol>
                <a:gridCol w="1686696">
                  <a:extLst>
                    <a:ext uri="{9D8B030D-6E8A-4147-A177-3AD203B41FA5}">
                      <a16:colId xmlns:a16="http://schemas.microsoft.com/office/drawing/2014/main" xmlns="" val="20003"/>
                    </a:ext>
                  </a:extLst>
                </a:gridCol>
                <a:gridCol w="2354002">
                  <a:extLst>
                    <a:ext uri="{9D8B030D-6E8A-4147-A177-3AD203B41FA5}">
                      <a16:colId xmlns:a16="http://schemas.microsoft.com/office/drawing/2014/main" xmlns="" val="20004"/>
                    </a:ext>
                  </a:extLst>
                </a:gridCol>
              </a:tblGrid>
              <a:tr h="765509">
                <a:tc>
                  <a:txBody>
                    <a:bodyPr/>
                    <a:lstStyle/>
                    <a:p>
                      <a:pPr algn="ctr"/>
                      <a:r>
                        <a:rPr lang="zh-CN" sz="2000" kern="0" dirty="0">
                          <a:effectLst/>
                        </a:rPr>
                        <a:t>时间</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3">
                  <a:txBody>
                    <a:bodyPr/>
                    <a:lstStyle/>
                    <a:p>
                      <a:pPr algn="ctr"/>
                      <a:r>
                        <a:rPr lang="zh-CN" sz="2000" kern="0" dirty="0">
                          <a:effectLst/>
                        </a:rPr>
                        <a:t>蝶式跨期套利操作</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hMerge="1">
                  <a:txBody>
                    <a:bodyPr/>
                    <a:lstStyle/>
                    <a:p>
                      <a:endParaRPr lang="zh-CN"/>
                    </a:p>
                  </a:txBody>
                  <a:tcPr/>
                </a:tc>
                <a:tc>
                  <a:txBody>
                    <a:bodyPr/>
                    <a:lstStyle/>
                    <a:p>
                      <a:pPr algn="ctr"/>
                      <a:r>
                        <a:rPr lang="zh-CN" sz="2000" kern="0" dirty="0">
                          <a:effectLst/>
                        </a:rPr>
                        <a:t>收益计算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xmlns="" val="10000"/>
                  </a:ext>
                </a:extLst>
              </a:tr>
              <a:tr h="1437453">
                <a:tc>
                  <a:txBody>
                    <a:bodyPr/>
                    <a:lstStyle/>
                    <a:p>
                      <a:pPr algn="ctr"/>
                      <a:r>
                        <a:rPr lang="en-US" sz="2000" kern="0" dirty="0">
                          <a:effectLst/>
                        </a:rPr>
                        <a:t>4</a:t>
                      </a:r>
                      <a:r>
                        <a:rPr lang="zh-CN" sz="2000" kern="0" dirty="0">
                          <a:effectLst/>
                        </a:rPr>
                        <a:t>月</a:t>
                      </a:r>
                      <a:r>
                        <a:rPr lang="en-US" sz="2000" kern="0" dirty="0">
                          <a:effectLst/>
                        </a:rPr>
                        <a:t>5</a:t>
                      </a:r>
                      <a:r>
                        <a:rPr lang="zh-CN" sz="2000" kern="0" dirty="0">
                          <a:effectLst/>
                        </a:rPr>
                        <a:t>日</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3540</a:t>
                      </a:r>
                      <a:r>
                        <a:rPr lang="zh-CN" sz="2000" kern="0" dirty="0">
                          <a:effectLst/>
                        </a:rPr>
                        <a:t>点买入</a:t>
                      </a:r>
                      <a:r>
                        <a:rPr lang="en-US" sz="2000" kern="0" dirty="0">
                          <a:effectLst/>
                        </a:rPr>
                        <a:t>1</a:t>
                      </a:r>
                      <a:r>
                        <a:rPr lang="zh-CN" sz="2000" kern="0" dirty="0">
                          <a:effectLst/>
                        </a:rPr>
                        <a:t>手</a:t>
                      </a:r>
                      <a:r>
                        <a:rPr lang="en-US" sz="2000" kern="0" dirty="0">
                          <a:effectLst/>
                        </a:rPr>
                        <a:t>8</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3520</a:t>
                      </a:r>
                      <a:r>
                        <a:rPr lang="zh-CN" sz="2000" kern="0" dirty="0">
                          <a:effectLst/>
                        </a:rPr>
                        <a:t>点卖出</a:t>
                      </a:r>
                      <a:r>
                        <a:rPr lang="en-US" sz="2000" kern="0" dirty="0">
                          <a:effectLst/>
                        </a:rPr>
                        <a:t>2</a:t>
                      </a:r>
                      <a:r>
                        <a:rPr lang="zh-CN" sz="2000" kern="0" dirty="0">
                          <a:effectLst/>
                        </a:rPr>
                        <a:t>手</a:t>
                      </a:r>
                      <a:r>
                        <a:rPr lang="en-US" sz="2000" kern="0" dirty="0">
                          <a:effectLst/>
                        </a:rPr>
                        <a:t>10</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a:effectLst/>
                        </a:rPr>
                        <a:t>3500</a:t>
                      </a:r>
                      <a:r>
                        <a:rPr lang="zh-CN" sz="2000" kern="0">
                          <a:effectLst/>
                        </a:rPr>
                        <a:t>点买入</a:t>
                      </a:r>
                      <a:r>
                        <a:rPr lang="en-US" sz="2000" kern="0">
                          <a:effectLst/>
                        </a:rPr>
                        <a:t>1</a:t>
                      </a:r>
                      <a:r>
                        <a:rPr lang="zh-CN" sz="2000" kern="0">
                          <a:effectLst/>
                        </a:rPr>
                        <a:t>手</a:t>
                      </a:r>
                      <a:r>
                        <a:rPr lang="en-US" sz="2000" kern="0">
                          <a:effectLst/>
                        </a:rPr>
                        <a:t>11</a:t>
                      </a:r>
                      <a:r>
                        <a:rPr lang="zh-CN" sz="2000" kern="0">
                          <a:effectLst/>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rowSpan="2">
                  <a:txBody>
                    <a:bodyPr/>
                    <a:lstStyle/>
                    <a:p>
                      <a:pPr algn="ctr"/>
                      <a:r>
                        <a:rPr lang="en-US" sz="2000" kern="0">
                          <a:effectLst/>
                        </a:rPr>
                        <a:t>3460-3540=-80</a:t>
                      </a:r>
                      <a:r>
                        <a:rPr lang="zh-CN" sz="2000" kern="0">
                          <a:effectLst/>
                        </a:rPr>
                        <a:t>点</a:t>
                      </a:r>
                      <a:endParaRPr lang="zh-CN" sz="2000" kern="100">
                        <a:effectLst/>
                      </a:endParaRPr>
                    </a:p>
                    <a:p>
                      <a:pPr algn="ctr"/>
                      <a:r>
                        <a:rPr lang="zh-CN" sz="2000" kern="0">
                          <a:effectLst/>
                        </a:rPr>
                        <a:t>（</a:t>
                      </a:r>
                      <a:r>
                        <a:rPr lang="en-US" sz="2000" kern="0">
                          <a:effectLst/>
                        </a:rPr>
                        <a:t>3520-3440</a:t>
                      </a:r>
                      <a:r>
                        <a:rPr lang="zh-CN" sz="2000" kern="0">
                          <a:effectLst/>
                        </a:rPr>
                        <a:t>）</a:t>
                      </a:r>
                      <a:r>
                        <a:rPr lang="en-US" sz="2000" kern="0">
                          <a:effectLst/>
                        </a:rPr>
                        <a:t>×2=160</a:t>
                      </a:r>
                      <a:r>
                        <a:rPr lang="zh-CN" sz="2000" kern="0">
                          <a:effectLst/>
                        </a:rPr>
                        <a:t>点</a:t>
                      </a:r>
                      <a:endParaRPr lang="zh-CN" sz="2000" kern="100">
                        <a:effectLst/>
                      </a:endParaRPr>
                    </a:p>
                    <a:p>
                      <a:pPr algn="ctr"/>
                      <a:r>
                        <a:rPr lang="en-US" sz="2000" kern="0">
                          <a:effectLst/>
                        </a:rPr>
                        <a:t>3430-3500=-70</a:t>
                      </a:r>
                      <a:r>
                        <a:rPr lang="zh-CN" sz="2000" kern="0">
                          <a:effectLst/>
                        </a:rPr>
                        <a:t>点</a:t>
                      </a:r>
                      <a:endParaRPr lang="zh-CN" sz="2000" kern="100">
                        <a:effectLst/>
                      </a:endParaRPr>
                    </a:p>
                    <a:p>
                      <a:pPr algn="ctr"/>
                      <a:r>
                        <a:rPr lang="zh-CN" sz="2000" kern="0">
                          <a:effectLst/>
                        </a:rPr>
                        <a:t>盈亏合并：</a:t>
                      </a:r>
                      <a:endParaRPr lang="zh-CN" sz="2000" kern="100">
                        <a:effectLst/>
                      </a:endParaRPr>
                    </a:p>
                    <a:p>
                      <a:pPr algn="ctr"/>
                      <a:r>
                        <a:rPr lang="zh-CN" sz="2000" kern="0">
                          <a:effectLst/>
                        </a:rPr>
                        <a:t>（</a:t>
                      </a:r>
                      <a:r>
                        <a:rPr lang="en-US" sz="2000" kern="0">
                          <a:effectLst/>
                        </a:rPr>
                        <a:t>160-80-70</a:t>
                      </a:r>
                      <a:r>
                        <a:rPr lang="zh-CN" sz="2000" kern="0">
                          <a:effectLst/>
                        </a:rPr>
                        <a:t>）</a:t>
                      </a:r>
                      <a:r>
                        <a:rPr lang="en-US" sz="2000" kern="0">
                          <a:effectLst/>
                        </a:rPr>
                        <a:t>×300</a:t>
                      </a:r>
                      <a:endParaRPr lang="zh-CN" sz="2000" kern="100">
                        <a:effectLst/>
                      </a:endParaRPr>
                    </a:p>
                    <a:p>
                      <a:pPr algn="ctr"/>
                      <a:r>
                        <a:rPr lang="en-US" sz="2000" kern="0">
                          <a:effectLst/>
                        </a:rPr>
                        <a:t>3000</a:t>
                      </a:r>
                      <a:r>
                        <a:rPr lang="zh-CN" sz="2000" kern="0">
                          <a:effectLst/>
                        </a:rPr>
                        <a:t>元</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1"/>
                  </a:ext>
                </a:extLst>
              </a:tr>
              <a:tr h="1733226">
                <a:tc>
                  <a:txBody>
                    <a:bodyPr/>
                    <a:lstStyle/>
                    <a:p>
                      <a:pPr algn="ctr"/>
                      <a:r>
                        <a:rPr lang="en-US" sz="2000" kern="0" dirty="0">
                          <a:effectLst/>
                        </a:rPr>
                        <a:t>7</a:t>
                      </a:r>
                      <a:r>
                        <a:rPr lang="zh-CN" sz="2000" kern="0" dirty="0">
                          <a:effectLst/>
                        </a:rPr>
                        <a:t>月</a:t>
                      </a:r>
                      <a:r>
                        <a:rPr lang="en-US" sz="2000" kern="0" dirty="0">
                          <a:effectLst/>
                        </a:rPr>
                        <a:t>8</a:t>
                      </a:r>
                      <a:r>
                        <a:rPr lang="zh-CN" sz="2000" kern="0" dirty="0">
                          <a:effectLst/>
                        </a:rPr>
                        <a:t>日</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3460</a:t>
                      </a:r>
                      <a:r>
                        <a:rPr lang="zh-CN" sz="2000" kern="0" dirty="0">
                          <a:effectLst/>
                        </a:rPr>
                        <a:t>点卖出</a:t>
                      </a:r>
                      <a:r>
                        <a:rPr lang="en-US" sz="2000" kern="0" dirty="0">
                          <a:effectLst/>
                        </a:rPr>
                        <a:t>1</a:t>
                      </a:r>
                      <a:r>
                        <a:rPr lang="zh-CN" sz="2000" kern="0" dirty="0">
                          <a:effectLst/>
                        </a:rPr>
                        <a:t>手</a:t>
                      </a:r>
                      <a:r>
                        <a:rPr lang="en-US" sz="2000" kern="0" dirty="0">
                          <a:effectLst/>
                        </a:rPr>
                        <a:t>8</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3440</a:t>
                      </a:r>
                      <a:r>
                        <a:rPr lang="zh-CN" sz="2000" kern="0" dirty="0">
                          <a:effectLst/>
                        </a:rPr>
                        <a:t>点买入</a:t>
                      </a:r>
                      <a:r>
                        <a:rPr lang="en-US" sz="2000" kern="0" dirty="0">
                          <a:effectLst/>
                        </a:rPr>
                        <a:t>2</a:t>
                      </a:r>
                      <a:r>
                        <a:rPr lang="zh-CN" sz="2000" kern="0" dirty="0">
                          <a:effectLst/>
                        </a:rPr>
                        <a:t>手</a:t>
                      </a:r>
                      <a:r>
                        <a:rPr lang="en-US" sz="2000" kern="0" dirty="0">
                          <a:effectLst/>
                        </a:rPr>
                        <a:t>10</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3430</a:t>
                      </a:r>
                      <a:r>
                        <a:rPr lang="zh-CN" sz="2000" kern="0" dirty="0">
                          <a:effectLst/>
                        </a:rPr>
                        <a:t>点卖出</a:t>
                      </a:r>
                      <a:r>
                        <a:rPr lang="en-US" sz="2000" kern="0" dirty="0">
                          <a:effectLst/>
                        </a:rPr>
                        <a:t>1</a:t>
                      </a:r>
                      <a:r>
                        <a:rPr lang="zh-CN" sz="2000" kern="0" dirty="0">
                          <a:effectLst/>
                        </a:rPr>
                        <a:t>手</a:t>
                      </a:r>
                      <a:r>
                        <a:rPr lang="en-US" sz="2000" kern="0" dirty="0">
                          <a:effectLst/>
                        </a:rPr>
                        <a:t>11</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vMerge="1">
                  <a:txBody>
                    <a:bodyPr/>
                    <a:lstStyle/>
                    <a:p>
                      <a:endParaRPr lang="zh-CN"/>
                    </a:p>
                  </a:txBody>
                  <a:tcPr/>
                </a:tc>
                <a:extLst>
                  <a:ext uri="{0D108BD9-81ED-4DB2-BD59-A6C34878D82A}">
                    <a16:rowId xmlns:a16="http://schemas.microsoft.com/office/drawing/2014/main" xmlns="" val="10002"/>
                  </a:ext>
                </a:extLst>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476995" y="721997"/>
                <a:ext cx="11233248" cy="4973156"/>
              </a:xfrm>
              <a:prstGeom prst="rect">
                <a:avLst/>
              </a:prstGeom>
            </p:spPr>
            <p:txBody>
              <a:bodyPr wrap="square">
                <a:spAutoFit/>
              </a:bodyPr>
              <a:lstStyle/>
              <a:p>
                <a:pPr latinLnBrk="0">
                  <a:lnSpc>
                    <a:spcPct val="150000"/>
                  </a:lnSpc>
                </a:pPr>
                <a:endParaRPr lang="en-US" altLang="zh-CN" sz="2200" b="1" dirty="0" smtClean="0">
                  <a:latin typeface="Times New Roman" panose="02020503050405090304" pitchFamily="18" charset="0"/>
                  <a:cs typeface="Times New Roman" panose="02020503050405090304" pitchFamily="18" charset="0"/>
                </a:endParaRP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zh-CN" altLang="en-US" sz="2200" b="1" dirty="0"/>
              </a:p>
              <a:p>
                <a:pPr>
                  <a:lnSpc>
                    <a:spcPct val="200000"/>
                  </a:lnSpc>
                </a:pPr>
                <a:r>
                  <a:rPr kumimoji="1" lang="zh-CN" altLang="zh-CN" sz="2200" b="1" dirty="0">
                    <a:latin typeface="Times New Roman" panose="02020503050405090304" pitchFamily="18" charset="0"/>
                    <a:ea typeface="+mn-ea"/>
                  </a:rPr>
                  <a:t>        </a:t>
                </a:r>
                <a:r>
                  <a:rPr kumimoji="1" lang="zh-CN" altLang="en-US" sz="2400" dirty="0">
                    <a:latin typeface="Times New Roman" panose="02020503050405090304" pitchFamily="18" charset="0"/>
                  </a:rPr>
                  <a:t>协整理论可用于寻找配对资产标的，存在协整关系的</a:t>
                </a:r>
                <a:r>
                  <a:rPr kumimoji="1" lang="zh-CN" altLang="en-US" sz="2400" dirty="0" smtClean="0">
                    <a:latin typeface="Times New Roman" panose="02020503050405090304" pitchFamily="18" charset="0"/>
                  </a:rPr>
                  <a:t>配对期货，</a:t>
                </a:r>
                <a:r>
                  <a:rPr kumimoji="1" lang="zh-CN" altLang="en-US" sz="2400" dirty="0">
                    <a:latin typeface="Times New Roman" panose="02020503050405090304" pitchFamily="18" charset="0"/>
                  </a:rPr>
                  <a:t>可以对二者的价格关系建立如下协整套利模型（Vidyamurthy，2004）：</a:t>
                </a:r>
                <a:endParaRPr kumimoji="1" lang="en-US" altLang="zh-CN" sz="2400" dirty="0">
                  <a:latin typeface="Times New Roman" panose="02020503050405090304" pitchFamily="18" charset="0"/>
                </a:endParaRPr>
              </a:p>
              <a:p>
                <a:pPr>
                  <a:lnSpc>
                    <a:spcPct val="200000"/>
                  </a:lnSpc>
                </a:pPr>
                <a:endParaRPr kumimoji="1" lang="en-US" altLang="zh-CN" sz="2400" dirty="0">
                  <a:latin typeface="Times New Roman" panose="02020503050405090304" pitchFamily="18" charset="0"/>
                </a:endParaRPr>
              </a:p>
              <a:p>
                <a:pPr>
                  <a:lnSpc>
                    <a:spcPct val="200000"/>
                  </a:lnSpc>
                </a:pPr>
                <a:r>
                  <a:rPr kumimoji="1" lang="zh-CN" altLang="en-US" sz="2400" dirty="0">
                    <a:latin typeface="Times New Roman" panose="02020503050405090304" pitchFamily="18" charset="0"/>
                  </a:rPr>
                  <a:t>        其中，</a:t>
                </a:r>
                <a14:m>
                  <m:oMath xmlns:m="http://schemas.openxmlformats.org/officeDocument/2006/math">
                    <m:sSub>
                      <m:sSubPr>
                        <m:ctrlPr>
                          <a:rPr kumimoji="1" lang="en-US" altLang="zh-CN" sz="2400" i="1" smtClean="0">
                            <a:latin typeface="Cambria Math"/>
                          </a:rPr>
                        </m:ctrlPr>
                      </m:sSubPr>
                      <m:e>
                        <m:r>
                          <a:rPr kumimoji="1" lang="en-US" altLang="zh-CN" sz="2400" b="0" i="1" smtClean="0">
                            <a:latin typeface="Cambria Math" panose="02040503050406030204" pitchFamily="18" charset="0"/>
                          </a:rPr>
                          <m:t>𝑃</m:t>
                        </m:r>
                      </m:e>
                      <m:sub>
                        <m:r>
                          <a:rPr kumimoji="1" lang="en-US" altLang="zh-CN" sz="2400" b="0" i="1" smtClean="0">
                            <a:latin typeface="Cambria Math" panose="02040503050406030204" pitchFamily="18" charset="0"/>
                          </a:rPr>
                          <m:t>𝑖𝑡</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𝑙𝑛</m:t>
                    </m:r>
                    <m:d>
                      <m:dPr>
                        <m:ctrlPr>
                          <a:rPr kumimoji="1" lang="en-US" altLang="zh-CN" sz="2400" b="0" i="1" smtClean="0">
                            <a:latin typeface="Cambria Math"/>
                          </a:rPr>
                        </m:ctrlPr>
                      </m:dPr>
                      <m:e>
                        <m:sSub>
                          <m:sSubPr>
                            <m:ctrlPr>
                              <a:rPr kumimoji="1" lang="en-US" altLang="zh-CN" sz="2400" b="0" i="1" smtClean="0">
                                <a:latin typeface="Cambria Math"/>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b="0" i="1" smtClean="0">
                            <a:latin typeface="Cambria Math" panose="02040503050406030204" pitchFamily="18" charset="0"/>
                          </a:rPr>
                          <m:t>𝐹</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rPr>
                      <m:t>𝑙𝑛</m:t>
                    </m:r>
                    <m:d>
                      <m:dPr>
                        <m:ctrlPr>
                          <a:rPr kumimoji="1" lang="en-US" altLang="zh-CN" sz="2400" i="1">
                            <a:latin typeface="Cambria Math"/>
                          </a:rPr>
                        </m:ctrlPr>
                      </m:dPr>
                      <m:e>
                        <m:sSub>
                          <m:sSubPr>
                            <m:ctrlPr>
                              <a:rPr kumimoji="1" lang="en-US" altLang="zh-CN" sz="2400" i="1">
                                <a:latin typeface="Cambria Math"/>
                              </a:rPr>
                            </m:ctrlPr>
                          </m:sSubPr>
                          <m:e>
                            <m:r>
                              <a:rPr kumimoji="1" lang="en-US" altLang="zh-CN" sz="2400" b="0" i="1" smtClean="0">
                                <a:latin typeface="Cambria Math" panose="02040503050406030204" pitchFamily="18" charset="0"/>
                              </a:rPr>
                              <m:t>𝑄</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𝐹</m:t>
                        </m:r>
                      </m:e>
                      <m:sub>
                        <m:r>
                          <a:rPr kumimoji="1" lang="en-US" altLang="zh-CN" sz="2400" i="1">
                            <a:latin typeface="Cambria Math" panose="02040503050406030204" pitchFamily="18" charset="0"/>
                          </a:rPr>
                          <m:t>𝑗𝑡</m:t>
                        </m:r>
                      </m:sub>
                    </m:sSub>
                  </m:oMath>
                </a14:m>
                <a:r>
                  <a:rPr kumimoji="1" lang="zh-CN" altLang="zh-CN" sz="2400" dirty="0">
                    <a:latin typeface="Times New Roman" panose="02020503050405090304" pitchFamily="18" charset="0"/>
                  </a:rPr>
                  <a:t>是</a:t>
                </a:r>
                <a:r>
                  <a:rPr kumimoji="1" lang="zh-CN" altLang="zh-CN" sz="2400" dirty="0" smtClean="0">
                    <a:latin typeface="Times New Roman" panose="02020503050405090304" pitchFamily="18" charset="0"/>
                  </a:rPr>
                  <a:t>配对</a:t>
                </a:r>
                <a:r>
                  <a:rPr kumimoji="1" lang="zh-CN" altLang="en-US" sz="2400" dirty="0">
                    <a:latin typeface="Times New Roman" panose="02020503050405090304" pitchFamily="18" charset="0"/>
                  </a:rPr>
                  <a:t>期货</a:t>
                </a:r>
                <a:r>
                  <a:rPr kumimoji="1" lang="zh-CN" altLang="zh-CN" sz="2400" dirty="0" smtClean="0">
                    <a:latin typeface="Times New Roman" panose="02020503050405090304" pitchFamily="18" charset="0"/>
                  </a:rPr>
                  <a:t>的</a:t>
                </a:r>
                <a:r>
                  <a:rPr kumimoji="1" lang="zh-CN" altLang="zh-CN" sz="2400" dirty="0">
                    <a:latin typeface="Times New Roman" panose="02020503050405090304" pitchFamily="18" charset="0"/>
                  </a:rPr>
                  <a:t>对数价格序列</a:t>
                </a:r>
                <a:r>
                  <a:rPr kumimoji="1" lang="zh-CN" altLang="en-US" sz="2400" dirty="0">
                    <a:latin typeface="Times New Roman" panose="02020503050405090304" pitchFamily="18" charset="0"/>
                  </a:rPr>
                  <a:t>。</a:t>
                </a:r>
                <a14:m>
                  <m:oMath xmlns:m="http://schemas.openxmlformats.org/officeDocument/2006/math">
                    <m:r>
                      <a:rPr kumimoji="1" lang="zh-CN" altLang="en-US" sz="2400" i="1" smtClean="0">
                        <a:latin typeface="Cambria Math" panose="02040503050406030204" pitchFamily="18" charset="0"/>
                      </a:rPr>
                      <m:t>𝛽</m:t>
                    </m:r>
                  </m:oMath>
                </a14:m>
                <a:r>
                  <a:rPr kumimoji="1" lang="zh-CN" altLang="en-US" sz="2400" dirty="0">
                    <a:latin typeface="Times New Roman" panose="02020503050405090304" pitchFamily="18" charset="0"/>
                  </a:rPr>
                  <a:t>是协整向量，常数项</a:t>
                </a:r>
                <a14:m>
                  <m:oMath xmlns:m="http://schemas.openxmlformats.org/officeDocument/2006/math">
                    <m:r>
                      <a:rPr kumimoji="1" lang="en-US" altLang="zh-CN" sz="2400" b="0" i="0" smtClean="0">
                        <a:latin typeface="Cambria Math"/>
                      </a:rPr>
                      <m:t> </m:t>
                    </m:r>
                    <m:r>
                      <a:rPr kumimoji="1" lang="zh-CN" altLang="en-US" sz="2400" i="1">
                        <a:latin typeface="Cambria Math" panose="02040503050406030204" pitchFamily="18" charset="0"/>
                      </a:rPr>
                      <m:t>𝛼</m:t>
                    </m:r>
                  </m:oMath>
                </a14:m>
                <a:r>
                  <a:rPr kumimoji="1" lang="zh-CN" altLang="en-US" sz="2400" dirty="0" smtClean="0">
                    <a:latin typeface="Times New Roman" panose="02020503050405090304" pitchFamily="18" charset="0"/>
                  </a:rPr>
                  <a:t> </a:t>
                </a:r>
                <a:r>
                  <a:rPr kumimoji="1" lang="zh-CN" altLang="en-US" sz="2400" dirty="0">
                    <a:latin typeface="Times New Roman" panose="02020503050405090304" pitchFamily="18" charset="0"/>
                  </a:rPr>
                  <a:t>代表两个期货的均衡价差；而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ea typeface="Cambria Math" panose="02040503050406030204" pitchFamily="18" charset="0"/>
                          </a:rPr>
                          <m:t>𝜀</m:t>
                        </m:r>
                      </m:e>
                      <m:sub>
                        <m:r>
                          <a:rPr kumimoji="1" lang="en-US" altLang="zh-CN" sz="2400" i="1">
                            <a:latin typeface="Cambria Math" panose="02040503050406030204" pitchFamily="18" charset="0"/>
                          </a:rPr>
                          <m:t>𝑖𝑗𝑡</m:t>
                        </m:r>
                      </m:sub>
                    </m:sSub>
                  </m:oMath>
                </a14:m>
                <a:r>
                  <a:rPr kumimoji="1" lang="zh-CN" altLang="en-US" sz="2400" dirty="0">
                    <a:latin typeface="Times New Roman" panose="02020503050405090304" pitchFamily="18" charset="0"/>
                  </a:rPr>
                  <a:t>是模型残差。</a:t>
                </a:r>
                <a:endParaRPr kumimoji="1" lang="en-US" altLang="zh-CN" sz="2400" dirty="0">
                  <a:latin typeface="Times New Roman" panose="0202050305040509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476995" y="721997"/>
                <a:ext cx="11233248" cy="4973156"/>
              </a:xfrm>
              <a:prstGeom prst="rect">
                <a:avLst/>
              </a:prstGeom>
              <a:blipFill rotWithShape="1">
                <a:blip r:embed="rId4"/>
                <a:stretch>
                  <a:fillRect l="-814"/>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1170008122"/>
              </p:ext>
            </p:extLst>
          </p:nvPr>
        </p:nvGraphicFramePr>
        <p:xfrm>
          <a:off x="4509443" y="3429000"/>
          <a:ext cx="2299690" cy="479102"/>
        </p:xfrm>
        <a:graphic>
          <a:graphicData uri="http://schemas.openxmlformats.org/presentationml/2006/ole">
            <mc:AlternateContent xmlns:mc="http://schemas.openxmlformats.org/markup-compatibility/2006">
              <mc:Choice xmlns:v="urn:schemas-microsoft-com:vml" Requires="v">
                <p:oleObj spid="_x0000_s44038" name="Equation" r:id="rId5" imgW="1143000" imgH="237490" progId="Equation.DSMT4">
                  <p:embed/>
                </p:oleObj>
              </mc:Choice>
              <mc:Fallback>
                <p:oleObj name="Equation" r:id="rId5" imgW="1143000" imgH="237490" progId="Equation.DSMT4">
                  <p:embed/>
                  <p:pic>
                    <p:nvPicPr>
                      <p:cNvPr id="0" name=""/>
                      <p:cNvPicPr/>
                      <p:nvPr/>
                    </p:nvPicPr>
                    <p:blipFill>
                      <a:blip r:embed="rId6"/>
                      <a:stretch>
                        <a:fillRect/>
                      </a:stretch>
                    </p:blipFill>
                    <p:spPr>
                      <a:xfrm>
                        <a:off x="4509443" y="3429000"/>
                        <a:ext cx="2299690" cy="479102"/>
                      </a:xfrm>
                      <a:prstGeom prst="rect">
                        <a:avLst/>
                      </a:prstGeom>
                    </p:spPr>
                  </p:pic>
                </p:oleObj>
              </mc:Fallback>
            </mc:AlternateContent>
          </a:graphicData>
        </a:graphic>
      </p:graphicFrame>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7" name="Rectangle 2"/>
          <p:cNvSpPr>
            <a:spLocks noGrp="1" noChangeArrowheads="1"/>
          </p:cNvSpPr>
          <p:nvPr>
            <p:ph type="title"/>
          </p:nvPr>
        </p:nvSpPr>
        <p:spPr bwMode="auto">
          <a:xfrm>
            <a:off x="116955" y="908720"/>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2400" dirty="0">
                <a:latin typeface="Times New Roman" panose="02020503050405090304" pitchFamily="18" charset="0"/>
                <a:ea typeface="宋体" pitchFamily="2" charset="-122"/>
                <a:cs typeface="Times New Roman" panose="02020503050405090304" pitchFamily="18" charset="0"/>
              </a:rPr>
              <a:t>四、跨期套利的协整模型</a:t>
            </a:r>
          </a:p>
        </p:txBody>
      </p:sp>
    </p:spTree>
    <p:extLst>
      <p:ext uri="{BB962C8B-B14F-4D97-AF65-F5344CB8AC3E}">
        <p14:creationId xmlns:p14="http://schemas.microsoft.com/office/powerpoint/2010/main" val="2470531301"/>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93288" cy="5832366"/>
          </a:xfrm>
          <a:prstGeom prst="rect">
            <a:avLst/>
          </a:prstGeom>
        </p:spPr>
        <p:txBody>
          <a:bodyPr wrap="square">
            <a:spAutoFit/>
          </a:bodyPr>
          <a:lstStyle/>
          <a:p>
            <a:pPr>
              <a:lnSpc>
                <a:spcPct val="150000"/>
              </a:lnSpc>
            </a:pPr>
            <a:r>
              <a:rPr lang="en-US" altLang="zh-CN" sz="220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altLang="en-US"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差套利策略的收益来源</a:t>
            </a:r>
            <a:endParaRPr lang="zh-CN" altLang="zh-CN" sz="2200" b="1" kern="100" dirty="0">
              <a:effectLst/>
              <a:latin typeface="Calibri" panose="020F0502020204030204" pitchFamily="34" charset="0"/>
              <a:ea typeface="宋体" pitchFamily="2" charset="-122"/>
              <a:cs typeface="Times New Roman" panose="02020503050405090304" pitchFamily="18" charset="0"/>
            </a:endParaRPr>
          </a:p>
          <a:p>
            <a:pPr latinLnBrk="0">
              <a:lnSpc>
                <a:spcPct val="150000"/>
              </a:lnSpc>
            </a:pPr>
            <a:r>
              <a:rPr kumimoji="1" lang="en-US" altLang="zh-CN" sz="2000" dirty="0">
                <a:latin typeface="Times New Roman" panose="02020503050405090304" pitchFamily="18" charset="0"/>
              </a:rPr>
              <a:t>        </a:t>
            </a:r>
            <a:r>
              <a:rPr kumimoji="1" lang="zh-CN" altLang="zh-CN" sz="2000" dirty="0" smtClean="0">
                <a:latin typeface="Times New Roman" panose="02020503050405090304" pitchFamily="18" charset="0"/>
              </a:rPr>
              <a:t>假设</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i </a:t>
            </a:r>
            <a:r>
              <a:rPr kumimoji="1" lang="zh-CN" altLang="zh-CN" sz="2000" dirty="0" smtClean="0">
                <a:latin typeface="Times New Roman" panose="02020503050405090304" pitchFamily="18" charset="0"/>
              </a:rPr>
              <a:t>和</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j </a:t>
            </a:r>
            <a:r>
              <a:rPr kumimoji="1" lang="zh-CN" altLang="zh-CN" sz="2000" dirty="0" smtClean="0">
                <a:latin typeface="Times New Roman" panose="02020503050405090304" pitchFamily="18" charset="0"/>
              </a:rPr>
              <a:t>的</a:t>
            </a:r>
            <a:r>
              <a:rPr kumimoji="1" lang="zh-CN" altLang="zh-CN" sz="2000" dirty="0">
                <a:latin typeface="Times New Roman" panose="02020503050405090304" pitchFamily="18" charset="0"/>
              </a:rPr>
              <a:t>对数价格偏离了长期均衡关系</a:t>
            </a:r>
            <a:r>
              <a:rPr kumimoji="1" lang="zh-CN" altLang="en-US" sz="2000" dirty="0">
                <a:latin typeface="Times New Roman" panose="02020503050405090304" pitchFamily="18" charset="0"/>
              </a:rPr>
              <a:t>。</a:t>
            </a: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r>
              <a:rPr kumimoji="1" lang="zh-CN" altLang="en-US" sz="2000" dirty="0">
                <a:latin typeface="Times New Roman" panose="02020503050405090304" pitchFamily="18" charset="0"/>
              </a:rPr>
              <a:t>与                                        相减，</a:t>
            </a:r>
            <a:r>
              <a:rPr kumimoji="1" lang="zh-CN" altLang="zh-CN" sz="2000" dirty="0" smtClean="0">
                <a:latin typeface="Times New Roman" panose="02020503050405090304" pitchFamily="18" charset="0"/>
              </a:rPr>
              <a:t>得到</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时刻至</a:t>
            </a:r>
            <a:r>
              <a:rPr kumimoji="1" lang="en-US" altLang="zh-CN" sz="2000" dirty="0" smtClean="0">
                <a:latin typeface="Times New Roman" panose="02020503050405090304" pitchFamily="18" charset="0"/>
              </a:rPr>
              <a:t>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zh-CN" sz="2000" dirty="0" smtClean="0">
                <a:latin typeface="Times New Roman" panose="02020503050405090304" pitchFamily="18" charset="0"/>
              </a:rPr>
              <a:t>时刻</a:t>
            </a:r>
            <a:r>
              <a:rPr kumimoji="1" lang="zh-CN" altLang="zh-CN" sz="2000" dirty="0">
                <a:latin typeface="Times New Roman" panose="02020503050405090304" pitchFamily="18" charset="0"/>
              </a:rPr>
              <a:t>上述套利交易策略所构建</a:t>
            </a:r>
            <a:r>
              <a:rPr kumimoji="1" lang="zh-CN" altLang="zh-CN" sz="2000" dirty="0" smtClean="0">
                <a:latin typeface="Times New Roman" panose="02020503050405090304" pitchFamily="18" charset="0"/>
              </a:rPr>
              <a:t>的</a:t>
            </a:r>
            <a:r>
              <a:rPr kumimoji="1" lang="zh-CN" altLang="en-US" sz="2000" dirty="0">
                <a:latin typeface="Times New Roman" panose="02020503050405090304" pitchFamily="18" charset="0"/>
              </a:rPr>
              <a:t>期货</a:t>
            </a:r>
            <a:r>
              <a:rPr kumimoji="1" lang="zh-CN" altLang="zh-CN" sz="2000" dirty="0" smtClean="0">
                <a:latin typeface="Times New Roman" panose="02020503050405090304" pitchFamily="18" charset="0"/>
              </a:rPr>
              <a:t>资产</a:t>
            </a:r>
            <a:r>
              <a:rPr kumimoji="1" lang="zh-CN" altLang="zh-CN" sz="2000" dirty="0">
                <a:latin typeface="Times New Roman" panose="02020503050405090304" pitchFamily="18" charset="0"/>
              </a:rPr>
              <a:t>组合的收益方程：</a:t>
            </a: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smtClean="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spcBef>
                <a:spcPts val="1200"/>
              </a:spcBef>
            </a:pPr>
            <a:r>
              <a:rPr kumimoji="1" lang="zh-CN" altLang="en-US" sz="2000" dirty="0">
                <a:latin typeface="Times New Roman" panose="02020503050405090304" pitchFamily="18" charset="0"/>
              </a:rPr>
              <a:t>根据均值回复原理</a:t>
            </a:r>
            <a:r>
              <a:rPr kumimoji="1" lang="zh-CN" altLang="en-US" sz="2000" dirty="0" smtClean="0">
                <a:latin typeface="Times New Roman" panose="02020503050405090304" pitchFamily="18" charset="0"/>
              </a:rPr>
              <a:t>，在 </a:t>
            </a:r>
            <a:r>
              <a:rPr kumimoji="1" lang="en-US" altLang="zh-CN" sz="2000" i="1" dirty="0" smtClean="0">
                <a:latin typeface="Times New Roman" panose="02020503050405090304" pitchFamily="18" charset="0"/>
              </a:rPr>
              <a:t>t </a:t>
            </a:r>
            <a:r>
              <a:rPr kumimoji="1" lang="zh-CN" altLang="en-US" sz="2000" dirty="0" smtClean="0">
                <a:latin typeface="Times New Roman" panose="02020503050405090304" pitchFamily="18" charset="0"/>
              </a:rPr>
              <a:t>与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en-US" sz="2000" dirty="0" smtClean="0">
                <a:latin typeface="Times New Roman" panose="02020503050405090304" pitchFamily="18" charset="0"/>
              </a:rPr>
              <a:t>时刻之间的收益率满足的函数关系将服从随机游走过程，可见，期货</a:t>
            </a:r>
            <a:r>
              <a:rPr kumimoji="1" lang="zh-CN" altLang="en-US" sz="2000" i="1" dirty="0" smtClean="0">
                <a:latin typeface="Times New Roman" panose="02020503050405090304" pitchFamily="18" charset="0"/>
              </a:rPr>
              <a:t> </a:t>
            </a:r>
            <a:r>
              <a:rPr kumimoji="1" lang="en-US" altLang="zh-CN" sz="2000" i="1" dirty="0" smtClean="0">
                <a:latin typeface="Times New Roman" panose="02020503050405090304" pitchFamily="18" charset="0"/>
              </a:rPr>
              <a:t>i </a:t>
            </a:r>
            <a:r>
              <a:rPr kumimoji="1" lang="zh-CN" altLang="en-US" sz="2000" dirty="0" smtClean="0">
                <a:latin typeface="Times New Roman" panose="02020503050405090304" pitchFamily="18" charset="0"/>
              </a:rPr>
              <a:t>和期货 </a:t>
            </a:r>
            <a:r>
              <a:rPr kumimoji="1" lang="en-US" altLang="zh-CN" sz="2000" i="1" dirty="0" smtClean="0">
                <a:latin typeface="Times New Roman" panose="02020503050405090304" pitchFamily="18" charset="0"/>
              </a:rPr>
              <a:t>j </a:t>
            </a:r>
            <a:r>
              <a:rPr kumimoji="1" lang="zh-CN" altLang="en-US" sz="2000" dirty="0" smtClean="0">
                <a:latin typeface="Times New Roman" panose="02020503050405090304" pitchFamily="18" charset="0"/>
              </a:rPr>
              <a:t>的</a:t>
            </a:r>
            <a:r>
              <a:rPr kumimoji="1" lang="zh-CN" altLang="en-US" sz="2000" dirty="0">
                <a:latin typeface="Times New Roman" panose="02020503050405090304" pitchFamily="18" charset="0"/>
              </a:rPr>
              <a:t>对数</a:t>
            </a:r>
            <a:r>
              <a:rPr kumimoji="1" lang="zh-CN" altLang="en-US" sz="2000" dirty="0" smtClean="0">
                <a:latin typeface="Times New Roman" panose="02020503050405090304" pitchFamily="18" charset="0"/>
              </a:rPr>
              <a:t>价格将存在长期</a:t>
            </a:r>
            <a:r>
              <a:rPr kumimoji="1" lang="zh-CN" altLang="en-US" sz="2000" dirty="0">
                <a:latin typeface="Times New Roman" panose="02020503050405090304" pitchFamily="18" charset="0"/>
              </a:rPr>
              <a:t>均衡关系</a:t>
            </a:r>
            <a:r>
              <a:rPr kumimoji="1" lang="zh-CN" altLang="en-US" sz="20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305055332"/>
              </p:ext>
            </p:extLst>
          </p:nvPr>
        </p:nvGraphicFramePr>
        <p:xfrm>
          <a:off x="1491671" y="1840510"/>
          <a:ext cx="3384376" cy="525524"/>
        </p:xfrm>
        <a:graphic>
          <a:graphicData uri="http://schemas.openxmlformats.org/presentationml/2006/ole">
            <mc:AlternateContent xmlns:mc="http://schemas.openxmlformats.org/markup-compatibility/2006">
              <mc:Choice xmlns:v="urn:schemas-microsoft-com:vml" Requires="v">
                <p:oleObj spid="_x0000_s45078" name="Equation" r:id="rId4" imgW="1532890" imgH="237490" progId="Equation.DSMT4">
                  <p:embed/>
                </p:oleObj>
              </mc:Choice>
              <mc:Fallback>
                <p:oleObj name="Equation" r:id="rId4" imgW="1532890" imgH="237490" progId="Equation.DSMT4">
                  <p:embed/>
                  <p:pic>
                    <p:nvPicPr>
                      <p:cNvPr id="0" name=""/>
                      <p:cNvPicPr/>
                      <p:nvPr/>
                    </p:nvPicPr>
                    <p:blipFill>
                      <a:blip r:embed="rId5"/>
                      <a:stretch>
                        <a:fillRect/>
                      </a:stretch>
                    </p:blipFill>
                    <p:spPr>
                      <a:xfrm>
                        <a:off x="1491671" y="1840510"/>
                        <a:ext cx="3384376" cy="52552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80247397"/>
              </p:ext>
            </p:extLst>
          </p:nvPr>
        </p:nvGraphicFramePr>
        <p:xfrm>
          <a:off x="1773139" y="4149080"/>
          <a:ext cx="5225431" cy="464896"/>
        </p:xfrm>
        <a:graphic>
          <a:graphicData uri="http://schemas.openxmlformats.org/presentationml/2006/ole">
            <mc:AlternateContent xmlns:mc="http://schemas.openxmlformats.org/markup-compatibility/2006">
              <mc:Choice xmlns:v="urn:schemas-microsoft-com:vml" Requires="v">
                <p:oleObj spid="_x0000_s45079" name="Equation" r:id="rId6" imgW="2675890" imgH="237490" progId="Equation.DSMT4">
                  <p:embed/>
                </p:oleObj>
              </mc:Choice>
              <mc:Fallback>
                <p:oleObj name="Equation" r:id="rId6" imgW="2675890" imgH="237490" progId="Equation.DSMT4">
                  <p:embed/>
                  <p:pic>
                    <p:nvPicPr>
                      <p:cNvPr id="0" name=""/>
                      <p:cNvPicPr/>
                      <p:nvPr/>
                    </p:nvPicPr>
                    <p:blipFill>
                      <a:blip r:embed="rId7"/>
                      <a:stretch>
                        <a:fillRect/>
                      </a:stretch>
                    </p:blipFill>
                    <p:spPr>
                      <a:xfrm>
                        <a:off x="1773139" y="4149080"/>
                        <a:ext cx="5225431" cy="464896"/>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489702198"/>
              </p:ext>
            </p:extLst>
          </p:nvPr>
        </p:nvGraphicFramePr>
        <p:xfrm>
          <a:off x="1438822" y="3548465"/>
          <a:ext cx="4890706" cy="464896"/>
        </p:xfrm>
        <a:graphic>
          <a:graphicData uri="http://schemas.openxmlformats.org/presentationml/2006/ole">
            <mc:AlternateContent xmlns:mc="http://schemas.openxmlformats.org/markup-compatibility/2006">
              <mc:Choice xmlns:v="urn:schemas-microsoft-com:vml" Requires="v">
                <p:oleObj spid="_x0000_s45080" name="Equation" r:id="rId8" imgW="2505710" imgH="237490" progId="Equation.DSMT4">
                  <p:embed/>
                </p:oleObj>
              </mc:Choice>
              <mc:Fallback>
                <p:oleObj name="Equation" r:id="rId8" imgW="2505710" imgH="237490" progId="Equation.DSMT4">
                  <p:embed/>
                  <p:pic>
                    <p:nvPicPr>
                      <p:cNvPr id="0" name=""/>
                      <p:cNvPicPr/>
                      <p:nvPr/>
                    </p:nvPicPr>
                    <p:blipFill>
                      <a:blip r:embed="rId9"/>
                      <a:stretch>
                        <a:fillRect/>
                      </a:stretch>
                    </p:blipFill>
                    <p:spPr>
                      <a:xfrm>
                        <a:off x="1438822" y="3548465"/>
                        <a:ext cx="4890706" cy="464896"/>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195271343"/>
              </p:ext>
            </p:extLst>
          </p:nvPr>
        </p:nvGraphicFramePr>
        <p:xfrm>
          <a:off x="2061171" y="4797152"/>
          <a:ext cx="3462948" cy="500426"/>
        </p:xfrm>
        <a:graphic>
          <a:graphicData uri="http://schemas.openxmlformats.org/presentationml/2006/ole">
            <mc:AlternateContent xmlns:mc="http://schemas.openxmlformats.org/markup-compatibility/2006">
              <mc:Choice xmlns:v="urn:schemas-microsoft-com:vml" Requires="v">
                <p:oleObj spid="_x0000_s45081" name="Equation" r:id="rId10" imgW="1647190" imgH="237490" progId="Equation.DSMT4">
                  <p:embed/>
                </p:oleObj>
              </mc:Choice>
              <mc:Fallback>
                <p:oleObj name="Equation" r:id="rId10" imgW="1647190" imgH="237490" progId="Equation.DSMT4">
                  <p:embed/>
                  <p:pic>
                    <p:nvPicPr>
                      <p:cNvPr id="0" name=""/>
                      <p:cNvPicPr/>
                      <p:nvPr/>
                    </p:nvPicPr>
                    <p:blipFill>
                      <a:blip r:embed="rId11"/>
                      <a:stretch>
                        <a:fillRect/>
                      </a:stretch>
                    </p:blipFill>
                    <p:spPr>
                      <a:xfrm>
                        <a:off x="2061171" y="4797152"/>
                        <a:ext cx="3462948" cy="500426"/>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AFF78652-05DA-4643-8461-4F10DEAF6D4E}"/>
              </a:ext>
            </a:extLst>
          </p:cNvPr>
          <p:cNvGraphicFramePr>
            <a:graphicFrameLocks noChangeAspect="1"/>
          </p:cNvGraphicFramePr>
          <p:nvPr>
            <p:extLst>
              <p:ext uri="{D42A27DB-BD31-4B8C-83A1-F6EECF244321}">
                <p14:modId xmlns:p14="http://schemas.microsoft.com/office/powerpoint/2010/main" val="2705026258"/>
              </p:ext>
            </p:extLst>
          </p:nvPr>
        </p:nvGraphicFramePr>
        <p:xfrm>
          <a:off x="909043" y="2678525"/>
          <a:ext cx="2299690" cy="479102"/>
        </p:xfrm>
        <a:graphic>
          <a:graphicData uri="http://schemas.openxmlformats.org/presentationml/2006/ole">
            <mc:AlternateContent xmlns:mc="http://schemas.openxmlformats.org/markup-compatibility/2006">
              <mc:Choice xmlns:v="urn:schemas-microsoft-com:vml" Requires="v">
                <p:oleObj spid="_x0000_s45082" name="Equation" r:id="rId12" imgW="1143000" imgH="237490" progId="Equation.DSMT4">
                  <p:embed/>
                </p:oleObj>
              </mc:Choice>
              <mc:Fallback>
                <p:oleObj name="Equation" r:id="rId12" imgW="1143000" imgH="237490" progId="Equation.DSMT4">
                  <p:embed/>
                  <p:pic>
                    <p:nvPicPr>
                      <p:cNvPr id="0" name=""/>
                      <p:cNvPicPr/>
                      <p:nvPr/>
                    </p:nvPicPr>
                    <p:blipFill>
                      <a:blip r:embed="rId13"/>
                      <a:stretch>
                        <a:fillRect/>
                      </a:stretch>
                    </p:blipFill>
                    <p:spPr>
                      <a:xfrm>
                        <a:off x="909043" y="2678525"/>
                        <a:ext cx="2299690" cy="479102"/>
                      </a:xfrm>
                      <a:prstGeom prst="rect">
                        <a:avLst/>
                      </a:prstGeom>
                    </p:spPr>
                  </p:pic>
                </p:oleObj>
              </mc:Fallback>
            </mc:AlternateContent>
          </a:graphicData>
        </a:graphic>
      </p:graphicFrame>
      <p:sp>
        <p:nvSpPr>
          <p:cNvPr id="14" name="矩形 1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97986169"/>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6" name="矩形 5"/>
              <p:cNvSpPr/>
              <p:nvPr/>
            </p:nvSpPr>
            <p:spPr>
              <a:xfrm>
                <a:off x="476995" y="1700808"/>
                <a:ext cx="11377264" cy="4498539"/>
              </a:xfrm>
              <a:prstGeom prst="rect">
                <a:avLst/>
              </a:prstGeom>
            </p:spPr>
            <p:txBody>
              <a:bodyPr wrap="square">
                <a:spAutoFit/>
              </a:bodyPr>
              <a:lstStyle/>
              <a:p>
                <a:pPr>
                  <a:lnSpc>
                    <a:spcPct val="150000"/>
                  </a:lnSpc>
                  <a:spcBef>
                    <a:spcPts val="1200"/>
                  </a:spcBef>
                </a:pPr>
                <a:r>
                  <a:rPr kumimoji="1" lang="zh-CN" altLang="en-US" sz="2400" dirty="0" smtClean="0"/>
                  <a:t>那么</a:t>
                </a:r>
                <a14:m>
                  <m:oMath xmlns:m="http://schemas.openxmlformats.org/officeDocument/2006/math">
                    <m:r>
                      <a:rPr kumimoji="1" lang="zh-CN" altLang="en-US" sz="2400" b="0" i="1" smtClean="0">
                        <a:latin typeface="Cambria Math"/>
                      </a:rPr>
                      <m:t>，</m:t>
                    </m:r>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i="1">
                        <a:latin typeface="Cambria Math" panose="02040503050406030204" pitchFamily="18" charset="0"/>
                        <a:ea typeface="Cambria Math" panose="02040503050406030204" pitchFamily="18" charset="0"/>
                      </a:rPr>
                      <m:t>&lt;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smtClean="0">
                    <a:latin typeface="Times New Roman" panose="02020503050405090304" pitchFamily="18" charset="0"/>
                  </a:rPr>
                  <a:t>，此时，              ，</a:t>
                </a:r>
                <a:r>
                  <a:rPr kumimoji="1" lang="en-US" altLang="zh-CN" sz="2400" dirty="0" smtClean="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smtClean="0">
                    <a:latin typeface="Times New Roman" panose="02020503050405090304" pitchFamily="18" charset="0"/>
                  </a:rPr>
                  <a:t> 被低估，</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smtClean="0">
                    <a:latin typeface="Times New Roman" panose="02020503050405090304" pitchFamily="18" charset="0"/>
                  </a:rPr>
                  <a:t> 被高估，则可以构建如下投资组合：</a:t>
                </a:r>
                <a:endParaRPr kumimoji="1" lang="en-US" altLang="zh-CN" sz="2400" dirty="0" smtClean="0">
                  <a:latin typeface="Times New Roman" panose="02020503050405090304" pitchFamily="18" charset="0"/>
                </a:endParaRPr>
              </a:p>
              <a:p>
                <a:pPr algn="ctr">
                  <a:lnSpc>
                    <a:spcPct val="150000"/>
                  </a:lnSpc>
                  <a:spcBef>
                    <a:spcPts val="1200"/>
                  </a:spcBef>
                </a:pPr>
                <a:r>
                  <a:rPr kumimoji="1" lang="en-US" altLang="zh-CN" sz="2400" b="1" dirty="0" smtClean="0">
                    <a:latin typeface="Times New Roman" panose="02020503050405090304" pitchFamily="18" charset="0"/>
                  </a:rPr>
                  <a:t>1</a:t>
                </a:r>
                <a:r>
                  <a:rPr kumimoji="1" lang="zh-CN" altLang="en-US" sz="2400" b="1" dirty="0">
                    <a:latin typeface="Times New Roman" panose="02020503050405090304" pitchFamily="18" charset="0"/>
                  </a:rPr>
                  <a:t>单位多头期货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必然相对单位空头期货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smtClean="0">
                  <a:latin typeface="Times New Roman" panose="02020503050405090304" pitchFamily="18" charset="0"/>
                </a:endParaRPr>
              </a:p>
              <a:p>
                <a:pPr algn="ctr">
                  <a:spcBef>
                    <a:spcPts val="1200"/>
                  </a:spcBef>
                </a:pPr>
                <a:endParaRPr kumimoji="1" lang="en-US" altLang="zh-CN" sz="1400" b="1" dirty="0" smtClean="0">
                  <a:latin typeface="Times New Roman" panose="02020503050405090304" pitchFamily="18" charset="0"/>
                </a:endParaRPr>
              </a:p>
              <a:p>
                <a:pPr>
                  <a:lnSpc>
                    <a:spcPct val="150000"/>
                  </a:lnSpc>
                  <a:spcBef>
                    <a:spcPts val="1200"/>
                  </a:spcBef>
                </a:pPr>
                <a:r>
                  <a:rPr kumimoji="1" lang="zh-CN" altLang="en-US" sz="2400" dirty="0"/>
                  <a:t>那么</a:t>
                </a:r>
                <a14:m>
                  <m:oMath xmlns:m="http://schemas.openxmlformats.org/officeDocument/2006/math">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b="0" i="1" smtClean="0">
                        <a:latin typeface="Cambria Math"/>
                        <a:ea typeface="Cambria Math" panose="02040503050406030204" pitchFamily="18" charset="0"/>
                      </a:rPr>
                      <m:t>&gt;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a:latin typeface="Times New Roman" panose="02020503050405090304" pitchFamily="18" charset="0"/>
                  </a:rPr>
                  <a:t>，此时，              ，</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a:t>
                </a:r>
                <a:r>
                  <a:rPr kumimoji="1" lang="zh-CN" altLang="en-US" sz="2400" dirty="0">
                    <a:latin typeface="Times New Roman" panose="02020503050405090304" pitchFamily="18" charset="0"/>
                  </a:rPr>
                  <a:t>高</a:t>
                </a:r>
                <a:r>
                  <a:rPr kumimoji="1" lang="zh-CN" altLang="en-US" sz="2400" dirty="0" smtClean="0">
                    <a:latin typeface="Times New Roman" panose="02020503050405090304" pitchFamily="18" charset="0"/>
                  </a:rPr>
                  <a:t>估</a:t>
                </a:r>
                <a:r>
                  <a:rPr kumimoji="1" lang="zh-CN" altLang="en-US" sz="2400" dirty="0">
                    <a:latin typeface="Times New Roman" panose="02020503050405090304" pitchFamily="18" charset="0"/>
                  </a:rPr>
                  <a:t>，</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被低估</a:t>
                </a:r>
                <a:r>
                  <a:rPr kumimoji="1" lang="zh-CN" altLang="en-US" sz="2400" dirty="0">
                    <a:latin typeface="Times New Roman" panose="02020503050405090304" pitchFamily="18" charset="0"/>
                  </a:rPr>
                  <a:t>，则可以构建如下投资组合：</a:t>
                </a:r>
                <a:endParaRPr kumimoji="1" lang="en-US" altLang="zh-CN" sz="2400" dirty="0">
                  <a:latin typeface="Times New Roman" panose="02020503050405090304" pitchFamily="18" charset="0"/>
                </a:endParaRPr>
              </a:p>
              <a:p>
                <a:pPr algn="ctr">
                  <a:lnSpc>
                    <a:spcPct val="150000"/>
                  </a:lnSpc>
                  <a:spcBef>
                    <a:spcPts val="1200"/>
                  </a:spcBef>
                </a:pPr>
                <a:r>
                  <a:rPr kumimoji="1" lang="en-US" altLang="zh-CN" sz="2400" b="1" dirty="0">
                    <a:latin typeface="Times New Roman" panose="02020503050405090304" pitchFamily="18" charset="0"/>
                  </a:rPr>
                  <a:t>1</a:t>
                </a:r>
                <a:r>
                  <a:rPr kumimoji="1" lang="zh-CN" altLang="en-US" sz="2400" b="1" dirty="0" smtClean="0">
                    <a:latin typeface="Times New Roman" panose="02020503050405090304" pitchFamily="18" charset="0"/>
                  </a:rPr>
                  <a:t>单位空头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a:t>
                </a:r>
                <a:r>
                  <a:rPr kumimoji="1" lang="zh-CN" altLang="en-US" sz="2400" b="1" dirty="0" smtClean="0">
                    <a:latin typeface="Times New Roman" panose="02020503050405090304" pitchFamily="18" charset="0"/>
                  </a:rPr>
                  <a:t>单位多头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a:latin typeface="Times New Roman" panose="0202050305040509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76995" y="1700808"/>
                <a:ext cx="11377264" cy="4498539"/>
              </a:xfrm>
              <a:prstGeom prst="rect">
                <a:avLst/>
              </a:prstGeom>
              <a:blipFill rotWithShape="1">
                <a:blip r:embed="rId3"/>
                <a:stretch>
                  <a:fillRect l="-803" r="-536"/>
                </a:stretch>
              </a:blipFill>
            </p:spPr>
            <p:txBody>
              <a:bodyPr/>
              <a:lstStyle/>
              <a:p>
                <a:r>
                  <a:rPr lang="zh-CN" altLang="en-US">
                    <a:noFill/>
                  </a:rPr>
                  <a:t> </a:t>
                </a:r>
              </a:p>
            </p:txBody>
          </p:sp>
        </mc:Fallback>
      </mc:AlternateContent>
      <p:graphicFrame>
        <p:nvGraphicFramePr>
          <p:cNvPr id="8" name="对象 7"/>
          <p:cNvGraphicFramePr>
            <a:graphicFrameLocks noChangeAspect="1"/>
          </p:cNvGraphicFramePr>
          <p:nvPr>
            <p:extLst>
              <p:ext uri="{D42A27DB-BD31-4B8C-83A1-F6EECF244321}">
                <p14:modId xmlns:p14="http://schemas.microsoft.com/office/powerpoint/2010/main" val="2609689992"/>
              </p:ext>
            </p:extLst>
          </p:nvPr>
        </p:nvGraphicFramePr>
        <p:xfrm>
          <a:off x="5085507" y="1844824"/>
          <a:ext cx="868362" cy="484187"/>
        </p:xfrm>
        <a:graphic>
          <a:graphicData uri="http://schemas.openxmlformats.org/presentationml/2006/ole">
            <mc:AlternateContent xmlns:mc="http://schemas.openxmlformats.org/markup-compatibility/2006">
              <mc:Choice xmlns:v="urn:schemas-microsoft-com:vml" Requires="v">
                <p:oleObj spid="_x0000_s46094" name="Equation" r:id="rId4" imgW="431640" imgH="241200" progId="Equation.DSMT4">
                  <p:embed/>
                </p:oleObj>
              </mc:Choice>
              <mc:Fallback>
                <p:oleObj name="Equation" r:id="rId4" imgW="4316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507" y="1844824"/>
                        <a:ext cx="8683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567493811"/>
              </p:ext>
            </p:extLst>
          </p:nvPr>
        </p:nvGraphicFramePr>
        <p:xfrm>
          <a:off x="2782476" y="908720"/>
          <a:ext cx="3384550" cy="525462"/>
        </p:xfrm>
        <a:graphic>
          <a:graphicData uri="http://schemas.openxmlformats.org/presentationml/2006/ole">
            <mc:AlternateContent xmlns:mc="http://schemas.openxmlformats.org/markup-compatibility/2006">
              <mc:Choice xmlns:v="urn:schemas-microsoft-com:vml" Requires="v">
                <p:oleObj spid="_x0000_s46095" name="Equation" r:id="rId6" imgW="1533714" imgH="237969" progId="Equation.DSMT4">
                  <p:embed/>
                </p:oleObj>
              </mc:Choice>
              <mc:Fallback>
                <p:oleObj name="Equation" r:id="rId6" imgW="1533714" imgH="23796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476" y="908720"/>
                        <a:ext cx="3384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p:cNvSpPr/>
          <p:nvPr/>
        </p:nvSpPr>
        <p:spPr>
          <a:xfrm>
            <a:off x="476995" y="908720"/>
            <a:ext cx="2339102" cy="461665"/>
          </a:xfrm>
          <a:prstGeom prst="rect">
            <a:avLst/>
          </a:prstGeom>
        </p:spPr>
        <p:txBody>
          <a:bodyPr wrap="none">
            <a:spAutoFit/>
          </a:bodyPr>
          <a:lstStyle/>
          <a:p>
            <a:r>
              <a:rPr lang="zh-CN" altLang="en-US" sz="2400" dirty="0" smtClean="0"/>
              <a:t>长期均衡关系：</a:t>
            </a:r>
            <a:endParaRPr lang="zh-CN" altLang="en-US" sz="2400" dirty="0"/>
          </a:p>
        </p:txBody>
      </p:sp>
      <p:graphicFrame>
        <p:nvGraphicFramePr>
          <p:cNvPr id="12" name="对象 11"/>
          <p:cNvGraphicFramePr>
            <a:graphicFrameLocks noChangeAspect="1"/>
          </p:cNvGraphicFramePr>
          <p:nvPr>
            <p:extLst>
              <p:ext uri="{D42A27DB-BD31-4B8C-83A1-F6EECF244321}">
                <p14:modId xmlns:p14="http://schemas.microsoft.com/office/powerpoint/2010/main" val="2605386515"/>
              </p:ext>
            </p:extLst>
          </p:nvPr>
        </p:nvGraphicFramePr>
        <p:xfrm>
          <a:off x="5157515" y="4221088"/>
          <a:ext cx="893763" cy="484188"/>
        </p:xfrm>
        <a:graphic>
          <a:graphicData uri="http://schemas.openxmlformats.org/presentationml/2006/ole">
            <mc:AlternateContent xmlns:mc="http://schemas.openxmlformats.org/markup-compatibility/2006">
              <mc:Choice xmlns:v="urn:schemas-microsoft-com:vml" Requires="v">
                <p:oleObj spid="_x0000_s46096" name="Equation" r:id="rId8" imgW="444240" imgH="241200" progId="Equation.DSMT4">
                  <p:embed/>
                </p:oleObj>
              </mc:Choice>
              <mc:Fallback>
                <p:oleObj name="Equation" r:id="rId8" imgW="444240" imgH="241200" progId="Equation.DSMT4">
                  <p:embed/>
                  <p:pic>
                    <p:nvPicPr>
                      <p:cNvPr id="0" name=""/>
                      <p:cNvPicPr>
                        <a:picLocks noChangeAspect="1" noChangeArrowheads="1"/>
                      </p:cNvPicPr>
                      <p:nvPr/>
                    </p:nvPicPr>
                    <p:blipFill>
                      <a:blip r:embed="rId9"/>
                      <a:srcRect/>
                      <a:stretch>
                        <a:fillRect/>
                      </a:stretch>
                    </p:blipFill>
                    <p:spPr bwMode="auto">
                      <a:xfrm>
                        <a:off x="5157515" y="4221088"/>
                        <a:ext cx="8937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360659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690994"/>
            <a:ext cx="11233248" cy="646331"/>
          </a:xfrm>
          <a:prstGeom prst="rect">
            <a:avLst/>
          </a:prstGeom>
        </p:spPr>
        <p:txBody>
          <a:bodyPr wrap="square">
            <a:spAutoFit/>
          </a:bodyPr>
          <a:lstStyle/>
          <a:p>
            <a:pPr>
              <a:lnSpc>
                <a:spcPct val="150000"/>
              </a:lnSpc>
            </a:pPr>
            <a:r>
              <a:rPr lang="en-US"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2</a:t>
            </a:r>
            <a:r>
              <a:rPr lang="zh-CN" altLang="en-US"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4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差套利策略的风险</a:t>
            </a:r>
            <a:endParaRPr kumimoji="1" lang="en-US" altLang="zh-CN" sz="2400" b="1" dirty="0">
              <a:latin typeface="Times New Roman" panose="02020503050405090304" pitchFamily="18" charset="0"/>
            </a:endParaRPr>
          </a:p>
        </p:txBody>
      </p:sp>
      <p:sp>
        <p:nvSpPr>
          <p:cNvPr id="4" name="圆角矩形 3">
            <a:extLst>
              <a:ext uri="{FF2B5EF4-FFF2-40B4-BE49-F238E27FC236}">
                <a16:creationId xmlns="" xmlns:a16="http://schemas.microsoft.com/office/drawing/2014/main" id="{3D5DC1A3-46A3-9D45-8D70-EC2D08B62E70}"/>
              </a:ext>
            </a:extLst>
          </p:cNvPr>
          <p:cNvSpPr/>
          <p:nvPr/>
        </p:nvSpPr>
        <p:spPr>
          <a:xfrm>
            <a:off x="909043" y="3204947"/>
            <a:ext cx="2646892" cy="864096"/>
          </a:xfrm>
          <a:prstGeom prst="roundRect">
            <a:avLst/>
          </a:prstGeom>
          <a:no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价差套利策略的风险</a:t>
            </a:r>
          </a:p>
        </p:txBody>
      </p:sp>
      <p:sp>
        <p:nvSpPr>
          <p:cNvPr id="5" name="圆角矩形 4">
            <a:extLst>
              <a:ext uri="{FF2B5EF4-FFF2-40B4-BE49-F238E27FC236}">
                <a16:creationId xmlns="" xmlns:a16="http://schemas.microsoft.com/office/drawing/2014/main" id="{EC88A56D-4461-E44D-962D-3949C58451CF}"/>
              </a:ext>
            </a:extLst>
          </p:cNvPr>
          <p:cNvSpPr/>
          <p:nvPr/>
        </p:nvSpPr>
        <p:spPr>
          <a:xfrm>
            <a:off x="4708063" y="1993607"/>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价差发散风险</a:t>
            </a:r>
            <a:endParaRPr kumimoji="1" lang="zh-CN" altLang="en-US" sz="2400" dirty="0"/>
          </a:p>
        </p:txBody>
      </p:sp>
      <p:sp>
        <p:nvSpPr>
          <p:cNvPr id="6" name="圆角矩形 5">
            <a:extLst>
              <a:ext uri="{FF2B5EF4-FFF2-40B4-BE49-F238E27FC236}">
                <a16:creationId xmlns="" xmlns:a16="http://schemas.microsoft.com/office/drawing/2014/main" id="{DC2C9BDD-EE90-4D42-B9DE-E5343FBB2D5F}"/>
              </a:ext>
            </a:extLst>
          </p:cNvPr>
          <p:cNvSpPr/>
          <p:nvPr/>
        </p:nvSpPr>
        <p:spPr>
          <a:xfrm>
            <a:off x="4708063" y="4437112"/>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价差回复慢风险</a:t>
            </a:r>
            <a:endParaRPr kumimoji="1" lang="zh-CN" altLang="en-US" sz="2400" dirty="0"/>
          </a:p>
        </p:txBody>
      </p:sp>
      <p:sp>
        <p:nvSpPr>
          <p:cNvPr id="8" name="左大括号 7">
            <a:extLst>
              <a:ext uri="{FF2B5EF4-FFF2-40B4-BE49-F238E27FC236}">
                <a16:creationId xmlns="" xmlns:a16="http://schemas.microsoft.com/office/drawing/2014/main" id="{70B21ECB-ED3D-9A42-B85D-6F1666702613}"/>
              </a:ext>
            </a:extLst>
          </p:cNvPr>
          <p:cNvSpPr/>
          <p:nvPr/>
        </p:nvSpPr>
        <p:spPr>
          <a:xfrm>
            <a:off x="3555935" y="2420888"/>
            <a:ext cx="1152128" cy="2432214"/>
          </a:xfrm>
          <a:prstGeom prst="leftBrace">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9" name="文本框 8">
            <a:extLst>
              <a:ext uri="{FF2B5EF4-FFF2-40B4-BE49-F238E27FC236}">
                <a16:creationId xmlns="" xmlns:a16="http://schemas.microsoft.com/office/drawing/2014/main" id="{FA297E98-A391-C444-A3C8-59907714BF81}"/>
              </a:ext>
            </a:extLst>
          </p:cNvPr>
          <p:cNvSpPr txBox="1"/>
          <p:nvPr/>
        </p:nvSpPr>
        <p:spPr>
          <a:xfrm>
            <a:off x="8112845" y="2026890"/>
            <a:ext cx="3024336" cy="707886"/>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价格关系发生变化，导致原先的模型不再适用</a:t>
            </a:r>
            <a:endParaRPr kumimoji="1" lang="zh-CN" altLang="en-US" sz="2000" dirty="0"/>
          </a:p>
        </p:txBody>
      </p:sp>
      <p:sp>
        <p:nvSpPr>
          <p:cNvPr id="10" name="文本框 9">
            <a:extLst>
              <a:ext uri="{FF2B5EF4-FFF2-40B4-BE49-F238E27FC236}">
                <a16:creationId xmlns="" xmlns:a16="http://schemas.microsoft.com/office/drawing/2014/main" id="{8938F961-F25F-3B41-A816-21A03AB64A1B}"/>
              </a:ext>
            </a:extLst>
          </p:cNvPr>
          <p:cNvSpPr txBox="1"/>
          <p:nvPr/>
        </p:nvSpPr>
        <p:spPr>
          <a:xfrm>
            <a:off x="8112845" y="4361328"/>
            <a:ext cx="3168352" cy="1015663"/>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由于没有在特定的时间范围内回到均值，价差向相反方向波动</a:t>
            </a:r>
            <a:endParaRPr kumimoji="1" lang="zh-CN" altLang="en-US" sz="2000" dirty="0"/>
          </a:p>
        </p:txBody>
      </p:sp>
      <p:sp>
        <p:nvSpPr>
          <p:cNvPr id="11" name="矩形 10"/>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1158188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8056"/>
            <a:ext cx="11233248" cy="3370153"/>
          </a:xfrm>
          <a:prstGeom prst="rect">
            <a:avLst/>
          </a:prstGeom>
        </p:spPr>
        <p:txBody>
          <a:bodyPr wrap="square">
            <a:spAutoFit/>
          </a:bodyPr>
          <a:lstStyle/>
          <a:p>
            <a:pPr latinLnBrk="0">
              <a:lnSpc>
                <a:spcPct val="150000"/>
              </a:lnSpc>
            </a:pPr>
            <a:endParaRPr kumimoji="1" lang="en-US" altLang="zh-CN" sz="2200" dirty="0" smtClean="0">
              <a:latin typeface="Times New Roman" panose="02020503050405090304" pitchFamily="18" charset="0"/>
            </a:endParaRPr>
          </a:p>
          <a:p>
            <a:pPr latinLnBrk="0">
              <a:lnSpc>
                <a:spcPct val="150000"/>
              </a:lnSpc>
            </a:pPr>
            <a:endParaRPr kumimoji="1" lang="en-US" altLang="zh-CN" sz="1400" dirty="0" smtClean="0">
              <a:latin typeface="Times New Roman" panose="02020503050405090304" pitchFamily="18" charset="0"/>
            </a:endParaRPr>
          </a:p>
          <a:p>
            <a:pPr latinLnBrk="0">
              <a:lnSpc>
                <a:spcPct val="150000"/>
              </a:lnSpc>
            </a:pPr>
            <a:r>
              <a:rPr kumimoji="1" lang="en-US" altLang="zh-CN" sz="2800" dirty="0" smtClean="0">
                <a:latin typeface="Times New Roman" panose="02020503050405090304" pitchFamily="18" charset="0"/>
              </a:rPr>
              <a:t>1</a:t>
            </a:r>
            <a:r>
              <a:rPr kumimoji="1" lang="zh-CN" altLang="en-US" sz="2800" dirty="0" smtClean="0">
                <a:latin typeface="Times New Roman" panose="02020503050405090304" pitchFamily="18" charset="0"/>
              </a:rPr>
              <a:t>、</a:t>
            </a:r>
            <a:r>
              <a:rPr kumimoji="1" lang="zh-CN" altLang="zh-CN" sz="2800" dirty="0" smtClean="0">
                <a:latin typeface="Times New Roman" panose="02020503050405090304" pitchFamily="18" charset="0"/>
              </a:rPr>
              <a:t>跨</a:t>
            </a:r>
            <a:r>
              <a:rPr kumimoji="1" lang="zh-CN" altLang="zh-CN" sz="2800" dirty="0">
                <a:latin typeface="Times New Roman" panose="02020503050405090304" pitchFamily="18" charset="0"/>
              </a:rPr>
              <a:t>期</a:t>
            </a:r>
            <a:r>
              <a:rPr kumimoji="1" lang="zh-CN" altLang="zh-CN" sz="2800" dirty="0" smtClean="0">
                <a:latin typeface="Times New Roman" panose="02020503050405090304" pitchFamily="18" charset="0"/>
              </a:rPr>
              <a:t>套利</a:t>
            </a:r>
            <a:r>
              <a:rPr kumimoji="1" lang="zh-CN" altLang="en-US" sz="2800" dirty="0" smtClean="0">
                <a:latin typeface="Times New Roman" panose="02020503050405090304" pitchFamily="18" charset="0"/>
              </a:rPr>
              <a:t>构建</a:t>
            </a:r>
            <a:r>
              <a:rPr kumimoji="1" lang="zh-CN" altLang="zh-CN" sz="2800" dirty="0" smtClean="0">
                <a:latin typeface="Times New Roman" panose="02020503050405090304" pitchFamily="18" charset="0"/>
              </a:rPr>
              <a:t>基本</a:t>
            </a:r>
            <a:r>
              <a:rPr kumimoji="1" lang="zh-CN" altLang="zh-CN" sz="2800" dirty="0">
                <a:latin typeface="Times New Roman" panose="02020503050405090304" pitchFamily="18" charset="0"/>
              </a:rPr>
              <a:t>步骤</a:t>
            </a:r>
            <a:endParaRPr kumimoji="1" lang="zh-CN" altLang="en-US" sz="2800" dirty="0">
              <a:latin typeface="Times New Roman" panose="02020503050405090304" pitchFamily="18" charset="0"/>
            </a:endParaRPr>
          </a:p>
          <a:p>
            <a:pPr>
              <a:lnSpc>
                <a:spcPct val="150000"/>
              </a:lnSpc>
            </a:pPr>
            <a:r>
              <a:rPr kumimoji="1" lang="zh-CN" altLang="en-US" sz="2800" dirty="0">
                <a:latin typeface="Times New Roman" panose="02020503050405090304" pitchFamily="18" charset="0"/>
              </a:rPr>
              <a:t>        选取</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在</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7</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20</a:t>
            </a:r>
            <a:r>
              <a:rPr kumimoji="1" lang="zh-CN" altLang="en-US" sz="2800" dirty="0">
                <a:latin typeface="Times New Roman" panose="02020503050405090304" pitchFamily="18" charset="0"/>
              </a:rPr>
              <a:t>日至</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12</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18</a:t>
            </a:r>
            <a:r>
              <a:rPr kumimoji="1" lang="zh-CN" altLang="en-US" sz="2800" dirty="0">
                <a:latin typeface="Times New Roman" panose="02020503050405090304" pitchFamily="18" charset="0"/>
              </a:rPr>
              <a:t>日的</a:t>
            </a:r>
            <a:r>
              <a:rPr kumimoji="1" lang="en-US" altLang="zh-CN" sz="2800" dirty="0">
                <a:latin typeface="Times New Roman" panose="02020503050405090304" pitchFamily="18" charset="0"/>
              </a:rPr>
              <a:t>5</a:t>
            </a:r>
            <a:r>
              <a:rPr kumimoji="1" lang="zh-CN" altLang="en-US" sz="2800" dirty="0">
                <a:latin typeface="Times New Roman" panose="02020503050405090304" pitchFamily="18" charset="0"/>
              </a:rPr>
              <a:t>分钟股指期货收盘价数据并进行对数化处理。</a:t>
            </a:r>
          </a:p>
          <a:p>
            <a:pPr>
              <a:lnSpc>
                <a:spcPct val="150000"/>
              </a:lnSpc>
            </a:pPr>
            <a:endParaRPr kumimoji="1" lang="zh-CN" altLang="zh-CN" sz="2200" dirty="0">
              <a:latin typeface="Times New Roman" panose="02020503050405090304" pitchFamily="18" charset="0"/>
              <a:ea typeface="+mn-ea"/>
            </a:endParaRPr>
          </a:p>
        </p:txBody>
      </p:sp>
      <p:grpSp>
        <p:nvGrpSpPr>
          <p:cNvPr id="8" name="组合 7"/>
          <p:cNvGrpSpPr/>
          <p:nvPr/>
        </p:nvGrpSpPr>
        <p:grpSpPr bwMode="auto">
          <a:xfrm>
            <a:off x="621012" y="4122712"/>
            <a:ext cx="3456384" cy="1106488"/>
            <a:chOff x="3293540" y="1871345"/>
            <a:chExt cx="4602685" cy="1106488"/>
          </a:xfrm>
        </p:grpSpPr>
        <p:sp>
          <p:nvSpPr>
            <p:cNvPr id="9"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a:latin typeface="宋体" pitchFamily="2" charset="-122"/>
                  <a:cs typeface="宋体" pitchFamily="2" charset="-122"/>
                  <a:sym typeface="Calibri" panose="020F0502020204030204" pitchFamily="34" charset="0"/>
                </a:rPr>
                <a:t>利用ADF检验平稳性</a:t>
              </a:r>
            </a:p>
          </p:txBody>
        </p:sp>
        <p:sp>
          <p:nvSpPr>
            <p:cNvPr id="10"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4134429" y="4162398"/>
            <a:ext cx="2535254" cy="1052514"/>
            <a:chOff x="3281998" y="3541394"/>
            <a:chExt cx="4661747" cy="1052514"/>
          </a:xfrm>
        </p:grpSpPr>
        <p:sp>
          <p:nvSpPr>
            <p:cNvPr id="12" name="五边形 9"/>
            <p:cNvSpPr>
              <a:spLocks noChangeArrowheads="1"/>
            </p:cNvSpPr>
            <p:nvPr/>
          </p:nvSpPr>
          <p:spPr bwMode="auto">
            <a:xfrm>
              <a:off x="3281998" y="3541395"/>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en-US" altLang="zh-CN" sz="2400" b="1" dirty="0">
                  <a:latin typeface="宋体" pitchFamily="2" charset="-122"/>
                  <a:cs typeface="宋体" pitchFamily="2" charset="-122"/>
                  <a:sym typeface="Calibri" panose="020F0502020204030204" pitchFamily="34" charset="0"/>
                </a:rPr>
                <a:t>EG</a:t>
              </a:r>
              <a:r>
                <a:rPr lang="zh-CN" altLang="en-US" sz="2400" b="1" dirty="0">
                  <a:latin typeface="宋体" pitchFamily="2" charset="-122"/>
                  <a:cs typeface="宋体" pitchFamily="2" charset="-122"/>
                  <a:sym typeface="Calibri" panose="020F0502020204030204" pitchFamily="34" charset="0"/>
                </a:rPr>
                <a:t>协整检验</a:t>
              </a:r>
            </a:p>
          </p:txBody>
        </p:sp>
        <p:sp>
          <p:nvSpPr>
            <p:cNvPr id="13" name="任意多边形 10"/>
            <p:cNvSpPr>
              <a:spLocks noChangeArrowheads="1"/>
            </p:cNvSpPr>
            <p:nvPr/>
          </p:nvSpPr>
          <p:spPr bwMode="auto">
            <a:xfrm>
              <a:off x="6619072" y="3541394"/>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13"/>
          <p:cNvGrpSpPr/>
          <p:nvPr/>
        </p:nvGrpSpPr>
        <p:grpSpPr bwMode="auto">
          <a:xfrm>
            <a:off x="6780955" y="4149700"/>
            <a:ext cx="4641256" cy="1058862"/>
            <a:chOff x="6272983" y="4678363"/>
            <a:chExt cx="4641223" cy="1058862"/>
          </a:xfrm>
        </p:grpSpPr>
        <p:sp>
          <p:nvSpPr>
            <p:cNvPr id="15" name="五边形 9"/>
            <p:cNvSpPr>
              <a:spLocks noChangeArrowheads="1"/>
            </p:cNvSpPr>
            <p:nvPr/>
          </p:nvSpPr>
          <p:spPr bwMode="auto">
            <a:xfrm>
              <a:off x="6272983" y="4678363"/>
              <a:ext cx="4244975" cy="1052513"/>
            </a:xfrm>
            <a:prstGeom prst="homePlate">
              <a:avLst>
                <a:gd name="adj" fmla="val 49799"/>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dirty="0">
                  <a:latin typeface="宋体" pitchFamily="2" charset="-122"/>
                  <a:sym typeface="Calibri" panose="020F0502020204030204" pitchFamily="34" charset="0"/>
                </a:rPr>
                <a:t>根据价差的统计分析来制定跨期套利的交易策略</a:t>
              </a:r>
            </a:p>
          </p:txBody>
        </p:sp>
        <p:sp>
          <p:nvSpPr>
            <p:cNvPr id="17" name="任意多边形 10"/>
            <p:cNvSpPr>
              <a:spLocks noChangeArrowheads="1"/>
            </p:cNvSpPr>
            <p:nvPr/>
          </p:nvSpPr>
          <p:spPr bwMode="auto">
            <a:xfrm>
              <a:off x="10001393" y="4691061"/>
              <a:ext cx="912813" cy="1046164"/>
            </a:xfrm>
            <a:custGeom>
              <a:avLst/>
              <a:gdLst>
                <a:gd name="T0" fmla="*/ 0 w 504957"/>
                <a:gd name="T1" fmla="*/ 0 h 619256"/>
                <a:gd name="T2" fmla="*/ 2085818 w 504957"/>
                <a:gd name="T3" fmla="*/ 0 h 619256"/>
                <a:gd name="T4" fmla="*/ 5392176 w 504957"/>
                <a:gd name="T5" fmla="*/ 2710838 h 619256"/>
                <a:gd name="T6" fmla="*/ 2085818 w 504957"/>
                <a:gd name="T7" fmla="*/ 5421674 h 619256"/>
                <a:gd name="T8" fmla="*/ 0 w 504957"/>
                <a:gd name="T9" fmla="*/ 5421674 h 619256"/>
                <a:gd name="T10" fmla="*/ 3306358 w 504957"/>
                <a:gd name="T11" fmla="*/ 2710838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矩形 1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20" name="Rectangle 2"/>
          <p:cNvSpPr>
            <a:spLocks noGrp="1" noChangeArrowheads="1"/>
          </p:cNvSpPr>
          <p:nvPr>
            <p:ph type="title"/>
          </p:nvPr>
        </p:nvSpPr>
        <p:spPr bwMode="auto">
          <a:xfrm>
            <a:off x="116955" y="692696"/>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dirty="0" smtClean="0">
                <a:latin typeface="Times New Roman" panose="02020503050405090304" pitchFamily="18" charset="0"/>
                <a:ea typeface="宋体" pitchFamily="2" charset="-122"/>
                <a:cs typeface="Times New Roman" panose="02020503050405090304" pitchFamily="18" charset="0"/>
              </a:rPr>
              <a:t>五、跨</a:t>
            </a:r>
            <a:r>
              <a:rPr lang="zh-CN" altLang="en-US" sz="3200" dirty="0">
                <a:latin typeface="Times New Roman" panose="02020503050405090304" pitchFamily="18" charset="0"/>
                <a:ea typeface="宋体" pitchFamily="2" charset="-122"/>
                <a:cs typeface="Times New Roman" panose="02020503050405090304" pitchFamily="18" charset="0"/>
              </a:rPr>
              <a:t>期套利策略的实现</a:t>
            </a:r>
          </a:p>
        </p:txBody>
      </p:sp>
    </p:spTree>
    <p:extLst>
      <p:ext uri="{BB962C8B-B14F-4D97-AF65-F5344CB8AC3E}">
        <p14:creationId xmlns:p14="http://schemas.microsoft.com/office/powerpoint/2010/main" val="9649709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609282"/>
            <a:ext cx="11521280" cy="3693319"/>
          </a:xfrm>
          <a:prstGeom prst="rect">
            <a:avLst/>
          </a:prstGeom>
        </p:spPr>
        <p:txBody>
          <a:bodyPr wrap="square">
            <a:spAutoFit/>
          </a:bodyPr>
          <a:lstStyle/>
          <a:p>
            <a:pPr>
              <a:lnSpc>
                <a:spcPct val="150000"/>
              </a:lnSpc>
            </a:pPr>
            <a:r>
              <a:rPr kumimoji="1" lang="en-US" altLang="zh-CN" sz="2800" dirty="0" smtClean="0">
                <a:latin typeface="Times New Roman" panose="02020503050405090304" pitchFamily="18" charset="0"/>
              </a:rPr>
              <a:t>2</a:t>
            </a:r>
            <a:r>
              <a:rPr kumimoji="1" lang="zh-CN" altLang="en-US" sz="2800" dirty="0" smtClean="0">
                <a:latin typeface="Times New Roman" panose="02020503050405090304" pitchFamily="18" charset="0"/>
              </a:rPr>
              <a:t>、</a:t>
            </a:r>
            <a:r>
              <a:rPr kumimoji="1" lang="en-US" altLang="zh-CN" sz="2800" dirty="0" smtClean="0">
                <a:latin typeface="Times New Roman" panose="02020503050405090304" pitchFamily="18" charset="0"/>
              </a:rPr>
              <a:t>ADF</a:t>
            </a:r>
            <a:r>
              <a:rPr kumimoji="1" lang="zh-CN" altLang="en-US" sz="2800" dirty="0">
                <a:latin typeface="Times New Roman" panose="02020503050405090304" pitchFamily="18" charset="0"/>
              </a:rPr>
              <a:t>检验</a:t>
            </a:r>
          </a:p>
          <a:p>
            <a:pPr>
              <a:lnSpc>
                <a:spcPct val="150000"/>
              </a:lnSpc>
            </a:pPr>
            <a:r>
              <a:rPr kumimoji="1" lang="zh-CN" altLang="en-US" sz="2800" dirty="0">
                <a:latin typeface="Times New Roman" panose="02020503050405090304" pitchFamily="18" charset="0"/>
              </a:rPr>
              <a:t>        由表可以看出，</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序列都含有单位根，但经过一阶差分</a:t>
            </a:r>
            <a:r>
              <a:rPr kumimoji="1" lang="zh-CN" altLang="en-US" sz="2800" dirty="0" smtClean="0">
                <a:latin typeface="Times New Roman" panose="02020503050405090304" pitchFamily="18" charset="0"/>
              </a:rPr>
              <a:t>后平稳，但水平变量非平稳，因此，两</a:t>
            </a:r>
            <a:r>
              <a:rPr kumimoji="1" lang="zh-CN" altLang="en-US" sz="2800" dirty="0">
                <a:latin typeface="Times New Roman" panose="02020503050405090304" pitchFamily="18" charset="0"/>
              </a:rPr>
              <a:t>序列都是</a:t>
            </a:r>
            <a:r>
              <a:rPr kumimoji="1" lang="en-US" altLang="zh-CN" sz="2800" dirty="0" smtClean="0">
                <a:latin typeface="Times New Roman" panose="02020503050405090304" pitchFamily="18" charset="0"/>
              </a:rPr>
              <a:t>I(1)</a:t>
            </a:r>
            <a:r>
              <a:rPr kumimoji="1" lang="zh-CN" altLang="en-US" sz="2800" dirty="0" smtClean="0">
                <a:latin typeface="Times New Roman" panose="02020503050405090304" pitchFamily="18" charset="0"/>
              </a:rPr>
              <a:t>序列</a:t>
            </a:r>
            <a:r>
              <a:rPr kumimoji="1" lang="zh-CN" altLang="en-US" sz="2800" dirty="0">
                <a:latin typeface="Times New Roman" panose="02020503050405090304" pitchFamily="18" charset="0"/>
              </a:rPr>
              <a:t>，说明二者存在协整的可能。</a:t>
            </a:r>
            <a:endParaRPr kumimoji="1" lang="en-US" altLang="zh-CN" sz="2800" dirty="0">
              <a:latin typeface="Times New Roman" panose="02020503050405090304" pitchFamily="18" charset="0"/>
            </a:endParaRPr>
          </a:p>
          <a:p>
            <a:pPr>
              <a:lnSpc>
                <a:spcPct val="150000"/>
              </a:lnSpc>
            </a:pPr>
            <a:endParaRPr kumimoji="1" lang="zh-CN" altLang="en-US" sz="2200" dirty="0">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3649659840"/>
              </p:ext>
            </p:extLst>
          </p:nvPr>
        </p:nvGraphicFramePr>
        <p:xfrm>
          <a:off x="1485107" y="3932008"/>
          <a:ext cx="9258734" cy="2304256"/>
        </p:xfrm>
        <a:graphic>
          <a:graphicData uri="http://schemas.openxmlformats.org/drawingml/2006/table">
            <a:tbl>
              <a:tblPr firstRow="1" firstCol="1" bandRow="1"/>
              <a:tblGrid>
                <a:gridCol w="1542505">
                  <a:extLst>
                    <a:ext uri="{9D8B030D-6E8A-4147-A177-3AD203B41FA5}">
                      <a16:colId xmlns="" xmlns:a16="http://schemas.microsoft.com/office/drawing/2014/main" val="20000"/>
                    </a:ext>
                  </a:extLst>
                </a:gridCol>
                <a:gridCol w="1542505">
                  <a:extLst>
                    <a:ext uri="{9D8B030D-6E8A-4147-A177-3AD203B41FA5}">
                      <a16:colId xmlns="" xmlns:a16="http://schemas.microsoft.com/office/drawing/2014/main" val="20001"/>
                    </a:ext>
                  </a:extLst>
                </a:gridCol>
                <a:gridCol w="1544357">
                  <a:extLst>
                    <a:ext uri="{9D8B030D-6E8A-4147-A177-3AD203B41FA5}">
                      <a16:colId xmlns="" xmlns:a16="http://schemas.microsoft.com/office/drawing/2014/main" val="20002"/>
                    </a:ext>
                  </a:extLst>
                </a:gridCol>
                <a:gridCol w="1540653">
                  <a:extLst>
                    <a:ext uri="{9D8B030D-6E8A-4147-A177-3AD203B41FA5}">
                      <a16:colId xmlns="" xmlns:a16="http://schemas.microsoft.com/office/drawing/2014/main" val="20003"/>
                    </a:ext>
                  </a:extLst>
                </a:gridCol>
                <a:gridCol w="1544357">
                  <a:extLst>
                    <a:ext uri="{9D8B030D-6E8A-4147-A177-3AD203B41FA5}">
                      <a16:colId xmlns="" xmlns:a16="http://schemas.microsoft.com/office/drawing/2014/main" val="20004"/>
                    </a:ext>
                  </a:extLst>
                </a:gridCol>
                <a:gridCol w="1544357">
                  <a:extLst>
                    <a:ext uri="{9D8B030D-6E8A-4147-A177-3AD203B41FA5}">
                      <a16:colId xmlns="" xmlns:a16="http://schemas.microsoft.com/office/drawing/2014/main" val="20005"/>
                    </a:ext>
                  </a:extLst>
                </a:gridCol>
              </a:tblGrid>
              <a:tr h="457788">
                <a:tc>
                  <a:txBody>
                    <a:bodyPr/>
                    <a:lstStyle/>
                    <a:p>
                      <a:pPr algn="ctr">
                        <a:lnSpc>
                          <a:spcPct val="150000"/>
                        </a:lnSpc>
                      </a:pPr>
                      <a:r>
                        <a:rPr lang="zh-CN"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-2.882341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0.1683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-3.959880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-3.410706</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d (IF2012)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-73.19539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-3.431482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-2.861925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-2.567018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IF2103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-3.101995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0.1058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-3.959876</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-3.410705</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d (IF2103)</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-72.49748</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-3.431479</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-2.861924</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-2.567017</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9" name="矩形 18"/>
          <p:cNvSpPr/>
          <p:nvPr/>
        </p:nvSpPr>
        <p:spPr>
          <a:xfrm>
            <a:off x="3988113" y="3356992"/>
            <a:ext cx="4896544" cy="553998"/>
          </a:xfrm>
          <a:prstGeom prst="rect">
            <a:avLst/>
          </a:prstGeom>
        </p:spPr>
        <p:txBody>
          <a:bodyPr wrap="square">
            <a:spAutoFit/>
          </a:bodyPr>
          <a:lstStyle/>
          <a:p>
            <a:pPr>
              <a:lnSpc>
                <a:spcPct val="150000"/>
              </a:lnSpc>
            </a:pPr>
            <a:r>
              <a:rPr lang="zh-CN"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10-13 </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和</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IF2103</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的</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813329391"/>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1233248" cy="3647152"/>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3</a:t>
            </a:r>
            <a:r>
              <a:rPr kumimoji="1" lang="zh-CN" altLang="en-US" sz="2200" dirty="0" smtClean="0">
                <a:latin typeface="Times New Roman" panose="02020503050405090304" pitchFamily="18" charset="0"/>
              </a:rPr>
              <a:t>、协</a:t>
            </a:r>
            <a:r>
              <a:rPr kumimoji="1" lang="zh-CN" altLang="en-US" sz="2200" dirty="0">
                <a:latin typeface="Times New Roman" panose="02020503050405090304" pitchFamily="18" charset="0"/>
              </a:rPr>
              <a:t>整检验</a:t>
            </a:r>
            <a:endParaRPr kumimoji="1" lang="en-US" altLang="zh-CN" sz="2200" dirty="0">
              <a:latin typeface="Times New Roman" panose="02020503050405090304" pitchFamily="18" charset="0"/>
            </a:endParaRP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① 对</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1.044695* IF2012-250.3838</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0.001049</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4.963291</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966.0801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-50.44713</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 </a:t>
            </a:r>
            <a:r>
              <a:rPr kumimoji="1" lang="en-US" altLang="zh-CN" sz="2200" i="1" dirty="0">
                <a:latin typeface="Times New Roman" panose="02020503050405090304" pitchFamily="18" charset="0"/>
              </a:rPr>
              <a:t>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=0.995001    F = 992175.6   </a:t>
            </a:r>
            <a:r>
              <a:rPr kumimoji="1" lang="en-US" altLang="zh-CN" sz="2200" b="1" dirty="0">
                <a:solidFill>
                  <a:srgbClr val="FF0000"/>
                </a:solidFill>
                <a:latin typeface="Times New Roman" panose="02020503050405090304" pitchFamily="18" charset="0"/>
              </a:rPr>
              <a:t>DW = 0.043593</a:t>
            </a:r>
            <a:endParaRPr kumimoji="1" lang="zh-CN" altLang="en-US" sz="2200" b="1" dirty="0">
              <a:solidFill>
                <a:srgbClr val="FF0000"/>
              </a:solidFill>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583274"/>
            <a:ext cx="11233248" cy="2631490"/>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②对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zh-CN" sz="2200" dirty="0">
                <a:latin typeface="Times New Roman" panose="02020503050405090304" pitchFamily="18" charset="0"/>
              </a:rPr>
              <a:t>从表中数据可以看出残差为非平稳序列，</a:t>
            </a:r>
            <a:r>
              <a:rPr kumimoji="1" lang="zh-CN" altLang="zh-CN" sz="2200" dirty="0" smtClean="0">
                <a:latin typeface="Times New Roman" panose="02020503050405090304" pitchFamily="18" charset="0"/>
              </a:rPr>
              <a:t>因此</a:t>
            </a:r>
            <a:r>
              <a:rPr kumimoji="1" lang="zh-CN" altLang="en-US" sz="2200" dirty="0" smtClean="0">
                <a:latin typeface="Times New Roman" panose="02020503050405090304" pitchFamily="18" charset="0"/>
              </a:rPr>
              <a:t>，</a:t>
            </a:r>
            <a:r>
              <a:rPr kumimoji="1" lang="en-US" altLang="zh-CN" sz="2200" dirty="0" smtClean="0">
                <a:latin typeface="Times New Roman" panose="02020503050405090304" pitchFamily="18" charset="0"/>
              </a:rPr>
              <a:t>IF2012</a:t>
            </a:r>
            <a:r>
              <a:rPr kumimoji="1" lang="zh-CN" altLang="zh-CN"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zh-CN" sz="2200" dirty="0">
                <a:latin typeface="Times New Roman" panose="02020503050405090304" pitchFamily="18" charset="0"/>
              </a:rPr>
              <a:t>之间不存在协整关系</a:t>
            </a:r>
            <a:r>
              <a:rPr kumimoji="1" lang="zh-CN" altLang="zh-CN"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243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10-14 </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11" name="表格 10"/>
          <p:cNvGraphicFramePr>
            <a:graphicFrameLocks noGrp="1"/>
          </p:cNvGraphicFramePr>
          <p:nvPr/>
        </p:nvGraphicFramePr>
        <p:xfrm>
          <a:off x="1127920" y="4502470"/>
          <a:ext cx="9654778" cy="1014762"/>
        </p:xfrm>
        <a:graphic>
          <a:graphicData uri="http://schemas.openxmlformats.org/drawingml/2006/table">
            <a:tbl>
              <a:tblPr firstRow="1" firstCol="1" bandRow="1"/>
              <a:tblGrid>
                <a:gridCol w="1608486">
                  <a:extLst>
                    <a:ext uri="{9D8B030D-6E8A-4147-A177-3AD203B41FA5}">
                      <a16:colId xmlns="" xmlns:a16="http://schemas.microsoft.com/office/drawing/2014/main" val="20000"/>
                    </a:ext>
                  </a:extLst>
                </a:gridCol>
                <a:gridCol w="1608486">
                  <a:extLst>
                    <a:ext uri="{9D8B030D-6E8A-4147-A177-3AD203B41FA5}">
                      <a16:colId xmlns="" xmlns:a16="http://schemas.microsoft.com/office/drawing/2014/main" val="20001"/>
                    </a:ext>
                  </a:extLst>
                </a:gridCol>
                <a:gridCol w="1608486">
                  <a:extLst>
                    <a:ext uri="{9D8B030D-6E8A-4147-A177-3AD203B41FA5}">
                      <a16:colId xmlns="" xmlns:a16="http://schemas.microsoft.com/office/drawing/2014/main" val="20002"/>
                    </a:ext>
                  </a:extLst>
                </a:gridCol>
                <a:gridCol w="1608486">
                  <a:extLst>
                    <a:ext uri="{9D8B030D-6E8A-4147-A177-3AD203B41FA5}">
                      <a16:colId xmlns="" xmlns:a16="http://schemas.microsoft.com/office/drawing/2014/main" val="20003"/>
                    </a:ext>
                  </a:extLst>
                </a:gridCol>
                <a:gridCol w="1610417">
                  <a:extLst>
                    <a:ext uri="{9D8B030D-6E8A-4147-A177-3AD203B41FA5}">
                      <a16:colId xmlns="" xmlns:a16="http://schemas.microsoft.com/office/drawing/2014/main" val="20004"/>
                    </a:ext>
                  </a:extLst>
                </a:gridCol>
                <a:gridCol w="1610417">
                  <a:extLst>
                    <a:ext uri="{9D8B030D-6E8A-4147-A177-3AD203B41FA5}">
                      <a16:colId xmlns="" xmlns:a16="http://schemas.microsoft.com/office/drawing/2014/main" val="20005"/>
                    </a:ext>
                  </a:extLst>
                </a:gridCol>
              </a:tblGrid>
              <a:tr h="505268">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09494">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-2.667610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0.2503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-3.959893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-3.410713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3" name="矩形 2">
            <a:extLst>
              <a:ext uri="{FF2B5EF4-FFF2-40B4-BE49-F238E27FC236}">
                <a16:creationId xmlns="" xmlns:a16="http://schemas.microsoft.com/office/drawing/2014/main" id="{4C631BC2-D9B8-7E40-BCAB-63DA4D2598D0}"/>
              </a:ext>
            </a:extLst>
          </p:cNvPr>
          <p:cNvSpPr/>
          <p:nvPr/>
        </p:nvSpPr>
        <p:spPr>
          <a:xfrm>
            <a:off x="1197075" y="1628800"/>
            <a:ext cx="583264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形标注 1"/>
          <p:cNvSpPr/>
          <p:nvPr/>
        </p:nvSpPr>
        <p:spPr>
          <a:xfrm>
            <a:off x="8325867" y="2132856"/>
            <a:ext cx="2376264" cy="864096"/>
          </a:xfrm>
          <a:prstGeom prst="wedgeEllipseCallout">
            <a:avLst>
              <a:gd name="adj1" fmla="val -106361"/>
              <a:gd name="adj2" fmla="val 944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伪回归？</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689802814"/>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82513"/>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③加入</a:t>
            </a:r>
            <a:r>
              <a:rPr kumimoji="1" lang="en-US" altLang="zh-CN" sz="2200" dirty="0">
                <a:latin typeface="Times New Roman" panose="02020503050405090304" pitchFamily="18" charset="0"/>
              </a:rPr>
              <a:t>AR(1)</a:t>
            </a:r>
            <a:r>
              <a:rPr kumimoji="1" lang="zh-CN" altLang="en-US" sz="2200" dirty="0">
                <a:latin typeface="Times New Roman" panose="02020503050405090304" pitchFamily="18" charset="0"/>
              </a:rPr>
              <a:t>和 </a:t>
            </a:r>
            <a:r>
              <a:rPr kumimoji="1" lang="en-US" altLang="zh-CN" sz="2200" dirty="0">
                <a:latin typeface="Times New Roman" panose="02020503050405090304" pitchFamily="18" charset="0"/>
              </a:rPr>
              <a:t>AR(2) </a:t>
            </a:r>
            <a:r>
              <a:rPr kumimoji="1" lang="zh-CN" altLang="en-US" sz="2200" dirty="0">
                <a:latin typeface="Times New Roman" panose="02020503050405090304" pitchFamily="18" charset="0"/>
              </a:rPr>
              <a:t>处理残差自相关后进行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0.959678* IF2012 + 153.8864 + [AR(1)=0.537401,AR(2)=0.458055255]</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0.002365</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12.88211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0.007608</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0.007609</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 </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405.7950</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11.94574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70.63414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60.20309</a:t>
            </a:r>
            <a:r>
              <a:rPr kumimoji="1" lang="zh-CN" altLang="en-US" sz="2200" dirty="0">
                <a:latin typeface="Times New Roman" panose="02020503050405090304" pitchFamily="18" charset="0"/>
              </a:rPr>
              <a:t>）</a:t>
            </a:r>
          </a:p>
          <a:p>
            <a:pPr>
              <a:lnSpc>
                <a:spcPct val="150000"/>
              </a:lnSpc>
            </a:pPr>
            <a:r>
              <a:rPr kumimoji="1" lang="en-US" altLang="zh-CN" sz="2200" i="1" dirty="0">
                <a:latin typeface="Times New Roman" panose="02020503050405090304" pitchFamily="18" charset="0"/>
              </a:rPr>
              <a:t>	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 0.999844    F = 8007121   </a:t>
            </a:r>
            <a:r>
              <a:rPr kumimoji="1" lang="en-US" altLang="zh-CN" sz="2200" b="1" dirty="0">
                <a:solidFill>
                  <a:srgbClr val="FF0000"/>
                </a:solidFill>
                <a:latin typeface="Times New Roman" panose="02020503050405090304" pitchFamily="18" charset="0"/>
              </a:rPr>
              <a:t>DW = 2.196290</a:t>
            </a: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356992"/>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④对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en-US" sz="2200" dirty="0">
                <a:latin typeface="Times New Roman" panose="02020503050405090304" pitchFamily="18" charset="0"/>
              </a:rPr>
              <a:t>从表中数据可以看出残差为平稳序列，</a:t>
            </a:r>
            <a:r>
              <a:rPr kumimoji="1" lang="zh-CN" altLang="en-US" sz="2200" dirty="0" smtClean="0">
                <a:latin typeface="Times New Roman" panose="02020503050405090304" pitchFamily="18" charset="0"/>
              </a:rPr>
              <a:t>因此，</a:t>
            </a:r>
            <a:r>
              <a:rPr kumimoji="1" lang="en-US" altLang="zh-CN" sz="2200" dirty="0" smtClean="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之间存在协整关系</a:t>
            </a:r>
            <a:r>
              <a:rPr kumimoji="1" lang="zh-CN" altLang="en-US"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908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10-15 </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3" name="表格 2"/>
          <p:cNvGraphicFramePr>
            <a:graphicFrameLocks noGrp="1"/>
          </p:cNvGraphicFramePr>
          <p:nvPr/>
        </p:nvGraphicFramePr>
        <p:xfrm>
          <a:off x="1197019" y="4634504"/>
          <a:ext cx="9793200" cy="1028631"/>
        </p:xfrm>
        <a:graphic>
          <a:graphicData uri="http://schemas.openxmlformats.org/drawingml/2006/table">
            <a:tbl>
              <a:tblPr firstRow="1" firstCol="1" bandRow="1"/>
              <a:tblGrid>
                <a:gridCol w="1631547">
                  <a:extLst>
                    <a:ext uri="{9D8B030D-6E8A-4147-A177-3AD203B41FA5}">
                      <a16:colId xmlns="" xmlns:a16="http://schemas.microsoft.com/office/drawing/2014/main" val="20000"/>
                    </a:ext>
                  </a:extLst>
                </a:gridCol>
                <a:gridCol w="1631547">
                  <a:extLst>
                    <a:ext uri="{9D8B030D-6E8A-4147-A177-3AD203B41FA5}">
                      <a16:colId xmlns="" xmlns:a16="http://schemas.microsoft.com/office/drawing/2014/main" val="20001"/>
                    </a:ext>
                  </a:extLst>
                </a:gridCol>
                <a:gridCol w="1631547">
                  <a:extLst>
                    <a:ext uri="{9D8B030D-6E8A-4147-A177-3AD203B41FA5}">
                      <a16:colId xmlns="" xmlns:a16="http://schemas.microsoft.com/office/drawing/2014/main" val="20002"/>
                    </a:ext>
                  </a:extLst>
                </a:gridCol>
                <a:gridCol w="1631547">
                  <a:extLst>
                    <a:ext uri="{9D8B030D-6E8A-4147-A177-3AD203B41FA5}">
                      <a16:colId xmlns="" xmlns:a16="http://schemas.microsoft.com/office/drawing/2014/main" val="20003"/>
                    </a:ext>
                  </a:extLst>
                </a:gridCol>
                <a:gridCol w="1633506">
                  <a:extLst>
                    <a:ext uri="{9D8B030D-6E8A-4147-A177-3AD203B41FA5}">
                      <a16:colId xmlns="" xmlns:a16="http://schemas.microsoft.com/office/drawing/2014/main" val="20004"/>
                    </a:ext>
                  </a:extLst>
                </a:gridCol>
                <a:gridCol w="1633506">
                  <a:extLst>
                    <a:ext uri="{9D8B030D-6E8A-4147-A177-3AD203B41FA5}">
                      <a16:colId xmlns="" xmlns:a16="http://schemas.microsoft.com/office/drawing/2014/main" val="20005"/>
                    </a:ext>
                  </a:extLst>
                </a:gridCol>
              </a:tblGrid>
              <a:tr h="512174">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16457">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Resid01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-34.35135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0.0000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-3.959891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-3.410712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7" name="矩形 6">
            <a:extLst>
              <a:ext uri="{FF2B5EF4-FFF2-40B4-BE49-F238E27FC236}">
                <a16:creationId xmlns="" xmlns:a16="http://schemas.microsoft.com/office/drawing/2014/main" id="{46FCF93A-2732-F543-A1AA-83EDE36E1C36}"/>
              </a:ext>
            </a:extLst>
          </p:cNvPr>
          <p:cNvSpPr/>
          <p:nvPr/>
        </p:nvSpPr>
        <p:spPr>
          <a:xfrm>
            <a:off x="1341091" y="1340251"/>
            <a:ext cx="979308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525827422"/>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395671" y="6165304"/>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9" name="矩形 28"/>
          <p:cNvSpPr/>
          <p:nvPr/>
        </p:nvSpPr>
        <p:spPr>
          <a:xfrm>
            <a:off x="7191463" y="3933056"/>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了结盈利</a:t>
            </a:r>
            <a:endParaRPr lang="zh-CN" altLang="en-US" sz="2400" dirty="0">
              <a:solidFill>
                <a:schemeClr val="tx1"/>
              </a:solidFill>
            </a:endParaRPr>
          </a:p>
        </p:txBody>
      </p:sp>
      <p:sp>
        <p:nvSpPr>
          <p:cNvPr id="16" name="矩形 15"/>
          <p:cNvSpPr/>
          <p:nvPr/>
        </p:nvSpPr>
        <p:spPr>
          <a:xfrm>
            <a:off x="476995" y="570264"/>
            <a:ext cx="10945216" cy="2123658"/>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4</a:t>
            </a:r>
            <a:r>
              <a:rPr kumimoji="1" lang="zh-CN" altLang="en-US" sz="2200" dirty="0" smtClean="0">
                <a:latin typeface="Times New Roman" panose="02020503050405090304" pitchFamily="18" charset="0"/>
              </a:rPr>
              <a:t>、交易</a:t>
            </a:r>
            <a:r>
              <a:rPr kumimoji="1" lang="zh-CN" altLang="en-US" sz="2200" dirty="0">
                <a:latin typeface="Times New Roman" panose="02020503050405090304" pitchFamily="18" charset="0"/>
              </a:rPr>
              <a:t>策略</a:t>
            </a:r>
            <a:r>
              <a:rPr kumimoji="1" lang="en-US" altLang="zh-CN" sz="2200" dirty="0">
                <a:latin typeface="Times New Roman" panose="02020503050405090304" pitchFamily="18" charset="0"/>
              </a:rPr>
              <a:t>        </a:t>
            </a:r>
          </a:p>
          <a:p>
            <a:pPr>
              <a:lnSpc>
                <a:spcPct val="150000"/>
              </a:lnSpc>
            </a:pPr>
            <a:r>
              <a:rPr kumimoji="1" lang="zh-CN" altLang="en-US" sz="2200" dirty="0" smtClean="0">
                <a:latin typeface="Times New Roman" panose="02020503050405090304" pitchFamily="18" charset="0"/>
              </a:rPr>
              <a:t>① 令</a:t>
            </a:r>
            <a:r>
              <a:rPr kumimoji="1" lang="zh-CN" altLang="en-US" sz="2200" dirty="0">
                <a:latin typeface="Times New Roman" panose="02020503050405090304" pitchFamily="18" charset="0"/>
              </a:rPr>
              <a:t>价差序列</a:t>
            </a:r>
            <a:r>
              <a:rPr kumimoji="1" lang="en-US" altLang="zh-CN" sz="2200" dirty="0">
                <a:latin typeface="Times New Roman" panose="02020503050405090304" pitchFamily="18" charset="0"/>
              </a:rPr>
              <a:t>Spread=</a:t>
            </a:r>
            <a:r>
              <a:rPr kumimoji="1" lang="en-US" altLang="zh-CN" sz="2200" dirty="0" err="1">
                <a:latin typeface="Times New Roman" panose="02020503050405090304" pitchFamily="18" charset="0"/>
              </a:rPr>
              <a:t>resid</a:t>
            </a:r>
            <a:r>
              <a:rPr kumimoji="1" lang="en-US" altLang="zh-CN" sz="2200" dirty="0">
                <a:latin typeface="Times New Roman" panose="02020503050405090304" pitchFamily="18" charset="0"/>
              </a:rPr>
              <a:t>,</a:t>
            </a:r>
            <a:r>
              <a:rPr kumimoji="1" lang="zh-CN" altLang="en-US" sz="2200" dirty="0">
                <a:latin typeface="Times New Roman" panose="02020503050405090304" pitchFamily="18" charset="0"/>
              </a:rPr>
              <a:t>根据协整结果可以得到价差</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序列。</a:t>
            </a:r>
          </a:p>
          <a:p>
            <a:pPr>
              <a:lnSpc>
                <a:spcPct val="150000"/>
              </a:lnSpc>
            </a:pPr>
            <a:r>
              <a:rPr kumimoji="1" lang="zh-CN" altLang="en-US" sz="2200" dirty="0" smtClean="0">
                <a:latin typeface="Times New Roman" panose="02020503050405090304" pitchFamily="18" charset="0"/>
              </a:rPr>
              <a:t>② 为了</a:t>
            </a:r>
            <a:r>
              <a:rPr kumimoji="1" lang="zh-CN" altLang="en-US" sz="2200" dirty="0">
                <a:latin typeface="Times New Roman" panose="02020503050405090304" pitchFamily="18" charset="0"/>
              </a:rPr>
              <a:t>便于序列数据集中化，根据价差序列均值</a:t>
            </a:r>
            <a:r>
              <a:rPr kumimoji="1" lang="en-US" altLang="zh-CN" sz="2200" dirty="0">
                <a:latin typeface="Times New Roman" panose="02020503050405090304" pitchFamily="18" charset="0"/>
              </a:rPr>
              <a:t>mean</a:t>
            </a:r>
            <a:r>
              <a:rPr kumimoji="1" lang="zh-CN" altLang="en-US" sz="2200" dirty="0">
                <a:latin typeface="Times New Roman" panose="02020503050405090304" pitchFamily="18" charset="0"/>
              </a:rPr>
              <a:t>结果将</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去中心化，即令</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=Spread-mean</a:t>
            </a:r>
            <a:r>
              <a:rPr kumimoji="1" lang="zh-CN" altLang="en-US" sz="2200" dirty="0">
                <a:latin typeface="Times New Roman" panose="02020503050405090304" pitchFamily="18" charset="0"/>
              </a:rPr>
              <a:t>。</a:t>
            </a:r>
          </a:p>
        </p:txBody>
      </p:sp>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cxnSp>
        <p:nvCxnSpPr>
          <p:cNvPr id="3" name="直接连接符 2"/>
          <p:cNvCxnSpPr/>
          <p:nvPr/>
        </p:nvCxnSpPr>
        <p:spPr>
          <a:xfrm>
            <a:off x="3553527" y="3032956"/>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53527" y="380903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53527" y="452911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481519" y="5991572"/>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314167" y="287292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4" name="矩形 13"/>
          <p:cNvSpPr/>
          <p:nvPr/>
        </p:nvSpPr>
        <p:spPr>
          <a:xfrm>
            <a:off x="9375755" y="355700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5" name="矩形 14"/>
          <p:cNvSpPr/>
          <p:nvPr/>
        </p:nvSpPr>
        <p:spPr>
          <a:xfrm>
            <a:off x="9375755" y="499716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7" name="矩形 16"/>
          <p:cNvSpPr/>
          <p:nvPr/>
        </p:nvSpPr>
        <p:spPr>
          <a:xfrm>
            <a:off x="9375755" y="573671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8" name="矩形 17"/>
          <p:cNvSpPr/>
          <p:nvPr/>
        </p:nvSpPr>
        <p:spPr>
          <a:xfrm>
            <a:off x="9466567" y="278092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9" name="矩形 18"/>
          <p:cNvSpPr/>
          <p:nvPr/>
        </p:nvSpPr>
        <p:spPr>
          <a:xfrm>
            <a:off x="9477995" y="427708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a:t>
            </a:r>
            <a:endParaRPr lang="zh-CN" altLang="en-US" sz="2400" dirty="0">
              <a:solidFill>
                <a:schemeClr val="tx1"/>
              </a:solidFill>
            </a:endParaRPr>
          </a:p>
        </p:txBody>
      </p:sp>
      <p:sp>
        <p:nvSpPr>
          <p:cNvPr id="13" name="任意多边形 12"/>
          <p:cNvSpPr/>
          <p:nvPr/>
        </p:nvSpPr>
        <p:spPr>
          <a:xfrm>
            <a:off x="4145021" y="3369933"/>
            <a:ext cx="3218075" cy="1286271"/>
          </a:xfrm>
          <a:custGeom>
            <a:avLst/>
            <a:gdLst>
              <a:gd name="connsiteX0" fmla="*/ 0 w 3218075"/>
              <a:gd name="connsiteY0" fmla="*/ 1286271 h 1286271"/>
              <a:gd name="connsiteX1" fmla="*/ 253497 w 3218075"/>
              <a:gd name="connsiteY1" fmla="*/ 951292 h 1286271"/>
              <a:gd name="connsiteX2" fmla="*/ 407406 w 3218075"/>
              <a:gd name="connsiteY2" fmla="*/ 788330 h 1286271"/>
              <a:gd name="connsiteX3" fmla="*/ 552262 w 3218075"/>
              <a:gd name="connsiteY3" fmla="*/ 670635 h 1286271"/>
              <a:gd name="connsiteX4" fmla="*/ 760491 w 3218075"/>
              <a:gd name="connsiteY4" fmla="*/ 426191 h 1286271"/>
              <a:gd name="connsiteX5" fmla="*/ 1249379 w 3218075"/>
              <a:gd name="connsiteY5" fmla="*/ 82160 h 1286271"/>
              <a:gd name="connsiteX6" fmla="*/ 1629624 w 3218075"/>
              <a:gd name="connsiteY6" fmla="*/ 679 h 1286271"/>
              <a:gd name="connsiteX7" fmla="*/ 1955549 w 3218075"/>
              <a:gd name="connsiteY7" fmla="*/ 54999 h 1286271"/>
              <a:gd name="connsiteX8" fmla="*/ 2172832 w 3218075"/>
              <a:gd name="connsiteY8" fmla="*/ 245122 h 1286271"/>
              <a:gd name="connsiteX9" fmla="*/ 2444436 w 3218075"/>
              <a:gd name="connsiteY9" fmla="*/ 552940 h 1286271"/>
              <a:gd name="connsiteX10" fmla="*/ 2806575 w 3218075"/>
              <a:gd name="connsiteY10" fmla="*/ 906025 h 1286271"/>
              <a:gd name="connsiteX11" fmla="*/ 3159660 w 3218075"/>
              <a:gd name="connsiteY11" fmla="*/ 1186683 h 1286271"/>
              <a:gd name="connsiteX12" fmla="*/ 3213981 w 3218075"/>
              <a:gd name="connsiteY12" fmla="*/ 1277217 h 12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8075" h="1286271">
                <a:moveTo>
                  <a:pt x="0" y="1286271"/>
                </a:moveTo>
                <a:cubicBezTo>
                  <a:pt x="92798" y="1160276"/>
                  <a:pt x="185596" y="1034282"/>
                  <a:pt x="253497" y="951292"/>
                </a:cubicBezTo>
                <a:cubicBezTo>
                  <a:pt x="321398" y="868302"/>
                  <a:pt x="357612" y="835106"/>
                  <a:pt x="407406" y="788330"/>
                </a:cubicBezTo>
                <a:cubicBezTo>
                  <a:pt x="457200" y="741554"/>
                  <a:pt x="493415" y="730991"/>
                  <a:pt x="552262" y="670635"/>
                </a:cubicBezTo>
                <a:cubicBezTo>
                  <a:pt x="611110" y="610278"/>
                  <a:pt x="644305" y="524270"/>
                  <a:pt x="760491" y="426191"/>
                </a:cubicBezTo>
                <a:cubicBezTo>
                  <a:pt x="876677" y="328112"/>
                  <a:pt x="1104524" y="153079"/>
                  <a:pt x="1249379" y="82160"/>
                </a:cubicBezTo>
                <a:cubicBezTo>
                  <a:pt x="1394234" y="11241"/>
                  <a:pt x="1511929" y="5206"/>
                  <a:pt x="1629624" y="679"/>
                </a:cubicBezTo>
                <a:cubicBezTo>
                  <a:pt x="1747319" y="-3848"/>
                  <a:pt x="1865014" y="14258"/>
                  <a:pt x="1955549" y="54999"/>
                </a:cubicBezTo>
                <a:cubicBezTo>
                  <a:pt x="2046084" y="95740"/>
                  <a:pt x="2091351" y="162132"/>
                  <a:pt x="2172832" y="245122"/>
                </a:cubicBezTo>
                <a:cubicBezTo>
                  <a:pt x="2254313" y="328112"/>
                  <a:pt x="2338812" y="442790"/>
                  <a:pt x="2444436" y="552940"/>
                </a:cubicBezTo>
                <a:cubicBezTo>
                  <a:pt x="2550060" y="663090"/>
                  <a:pt x="2687371" y="800401"/>
                  <a:pt x="2806575" y="906025"/>
                </a:cubicBezTo>
                <a:cubicBezTo>
                  <a:pt x="2925779" y="1011649"/>
                  <a:pt x="3091759" y="1124818"/>
                  <a:pt x="3159660" y="1186683"/>
                </a:cubicBezTo>
                <a:cubicBezTo>
                  <a:pt x="3227561" y="1248548"/>
                  <a:pt x="3220771" y="1262882"/>
                  <a:pt x="3213981" y="1277217"/>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任意多边形 19"/>
          <p:cNvSpPr/>
          <p:nvPr/>
        </p:nvSpPr>
        <p:spPr>
          <a:xfrm>
            <a:off x="5819912" y="2897783"/>
            <a:ext cx="1575303" cy="490935"/>
          </a:xfrm>
          <a:custGeom>
            <a:avLst/>
            <a:gdLst>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86416 w 1575303"/>
              <a:gd name="connsiteY4" fmla="*/ 141900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13989 w 1575303"/>
              <a:gd name="connsiteY4" fmla="*/ 114739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504383 h 504383"/>
              <a:gd name="connsiteX1" fmla="*/ 153909 w 1575303"/>
              <a:gd name="connsiteY1" fmla="*/ 422901 h 504383"/>
              <a:gd name="connsiteX2" fmla="*/ 325925 w 1575303"/>
              <a:gd name="connsiteY2" fmla="*/ 368581 h 504383"/>
              <a:gd name="connsiteX3" fmla="*/ 570369 w 1575303"/>
              <a:gd name="connsiteY3" fmla="*/ 268992 h 504383"/>
              <a:gd name="connsiteX4" fmla="*/ 1013989 w 1575303"/>
              <a:gd name="connsiteY4" fmla="*/ 124136 h 504383"/>
              <a:gd name="connsiteX5" fmla="*/ 1195058 w 1575303"/>
              <a:gd name="connsiteY5" fmla="*/ 6443 h 504383"/>
              <a:gd name="connsiteX6" fmla="*/ 1330860 w 1575303"/>
              <a:gd name="connsiteY6" fmla="*/ 15495 h 504383"/>
              <a:gd name="connsiteX7" fmla="*/ 1575303 w 1575303"/>
              <a:gd name="connsiteY7" fmla="*/ 15495 h 504383"/>
              <a:gd name="connsiteX0" fmla="*/ 0 w 1575303"/>
              <a:gd name="connsiteY0" fmla="*/ 490935 h 490935"/>
              <a:gd name="connsiteX1" fmla="*/ 153909 w 1575303"/>
              <a:gd name="connsiteY1" fmla="*/ 409453 h 490935"/>
              <a:gd name="connsiteX2" fmla="*/ 325925 w 1575303"/>
              <a:gd name="connsiteY2" fmla="*/ 355133 h 490935"/>
              <a:gd name="connsiteX3" fmla="*/ 570369 w 1575303"/>
              <a:gd name="connsiteY3" fmla="*/ 255544 h 490935"/>
              <a:gd name="connsiteX4" fmla="*/ 1013989 w 1575303"/>
              <a:gd name="connsiteY4" fmla="*/ 110688 h 490935"/>
              <a:gd name="connsiteX5" fmla="*/ 1330860 w 1575303"/>
              <a:gd name="connsiteY5" fmla="*/ 2047 h 490935"/>
              <a:gd name="connsiteX6" fmla="*/ 1575303 w 1575303"/>
              <a:gd name="connsiteY6" fmla="*/ 2047 h 4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303" h="490935">
                <a:moveTo>
                  <a:pt x="0" y="490935"/>
                </a:moveTo>
                <a:cubicBezTo>
                  <a:pt x="49794" y="461511"/>
                  <a:pt x="99588" y="432087"/>
                  <a:pt x="153909" y="409453"/>
                </a:cubicBezTo>
                <a:cubicBezTo>
                  <a:pt x="208230" y="386819"/>
                  <a:pt x="256515" y="380784"/>
                  <a:pt x="325925" y="355133"/>
                </a:cubicBezTo>
                <a:cubicBezTo>
                  <a:pt x="395335" y="329481"/>
                  <a:pt x="455692" y="296285"/>
                  <a:pt x="570369" y="255544"/>
                </a:cubicBezTo>
                <a:cubicBezTo>
                  <a:pt x="685046" y="214803"/>
                  <a:pt x="887241" y="152938"/>
                  <a:pt x="1013989" y="110688"/>
                </a:cubicBezTo>
                <a:cubicBezTo>
                  <a:pt x="1140738" y="68439"/>
                  <a:pt x="1237308" y="20154"/>
                  <a:pt x="1330860" y="2047"/>
                </a:cubicBezTo>
                <a:cubicBezTo>
                  <a:pt x="1394234" y="3556"/>
                  <a:pt x="1483259" y="-3235"/>
                  <a:pt x="1575303" y="2047"/>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0" y="3220795"/>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&gt;0</a:t>
            </a:r>
            <a:endParaRPr lang="zh-CN" altLang="en-US" sz="2400" dirty="0">
              <a:solidFill>
                <a:schemeClr val="tx1"/>
              </a:solidFill>
            </a:endParaRPr>
          </a:p>
        </p:txBody>
      </p:sp>
      <p:sp>
        <p:nvSpPr>
          <p:cNvPr id="24" name="矩形 23"/>
          <p:cNvSpPr/>
          <p:nvPr/>
        </p:nvSpPr>
        <p:spPr>
          <a:xfrm>
            <a:off x="339" y="501317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&lt;0</a:t>
            </a:r>
            <a:endParaRPr lang="zh-CN" altLang="en-US" sz="2400" dirty="0">
              <a:solidFill>
                <a:schemeClr val="tx1"/>
              </a:solidFill>
            </a:endParaRPr>
          </a:p>
        </p:txBody>
      </p:sp>
      <p:sp>
        <p:nvSpPr>
          <p:cNvPr id="25" name="矩形 24"/>
          <p:cNvSpPr/>
          <p:nvPr/>
        </p:nvSpPr>
        <p:spPr>
          <a:xfrm>
            <a:off x="1756287" y="318227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做多近期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空远期</a:t>
            </a:r>
            <a:endParaRPr lang="zh-CN" altLang="en-US" sz="2400" dirty="0">
              <a:solidFill>
                <a:schemeClr val="tx1"/>
              </a:solidFill>
            </a:endParaRPr>
          </a:p>
        </p:txBody>
      </p:sp>
      <p:sp>
        <p:nvSpPr>
          <p:cNvPr id="26" name="矩形 25"/>
          <p:cNvSpPr/>
          <p:nvPr/>
        </p:nvSpPr>
        <p:spPr>
          <a:xfrm>
            <a:off x="1770535" y="501734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做多远期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空近期</a:t>
            </a:r>
            <a:endParaRPr lang="zh-CN" altLang="en-US" sz="2400" dirty="0">
              <a:solidFill>
                <a:schemeClr val="tx1"/>
              </a:solidFill>
            </a:endParaRPr>
          </a:p>
        </p:txBody>
      </p:sp>
      <p:cxnSp>
        <p:nvCxnSpPr>
          <p:cNvPr id="11" name="直接连接符 10"/>
          <p:cNvCxnSpPr/>
          <p:nvPr/>
        </p:nvCxnSpPr>
        <p:spPr>
          <a:xfrm>
            <a:off x="3553527" y="524919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836960" y="2368870"/>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2" name="任意多边形 21"/>
          <p:cNvSpPr/>
          <p:nvPr/>
        </p:nvSpPr>
        <p:spPr>
          <a:xfrm>
            <a:off x="7521964" y="5751673"/>
            <a:ext cx="823865" cy="470780"/>
          </a:xfrm>
          <a:custGeom>
            <a:avLst/>
            <a:gdLst>
              <a:gd name="connsiteX0" fmla="*/ 0 w 823865"/>
              <a:gd name="connsiteY0" fmla="*/ 0 h 470780"/>
              <a:gd name="connsiteX1" fmla="*/ 208230 w 823865"/>
              <a:gd name="connsiteY1" fmla="*/ 162962 h 470780"/>
              <a:gd name="connsiteX2" fmla="*/ 362139 w 823865"/>
              <a:gd name="connsiteY2" fmla="*/ 253497 h 470780"/>
              <a:gd name="connsiteX3" fmla="*/ 651849 w 823865"/>
              <a:gd name="connsiteY3" fmla="*/ 407406 h 470780"/>
              <a:gd name="connsiteX4" fmla="*/ 823865 w 823865"/>
              <a:gd name="connsiteY4" fmla="*/ 470780 h 47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865" h="470780">
                <a:moveTo>
                  <a:pt x="0" y="0"/>
                </a:moveTo>
                <a:cubicBezTo>
                  <a:pt x="73937" y="60356"/>
                  <a:pt x="147874" y="120713"/>
                  <a:pt x="208230" y="162962"/>
                </a:cubicBezTo>
                <a:cubicBezTo>
                  <a:pt x="268586" y="205211"/>
                  <a:pt x="288203" y="212756"/>
                  <a:pt x="362139" y="253497"/>
                </a:cubicBezTo>
                <a:cubicBezTo>
                  <a:pt x="436075" y="294238"/>
                  <a:pt x="574895" y="371192"/>
                  <a:pt x="651849" y="407406"/>
                </a:cubicBezTo>
                <a:cubicBezTo>
                  <a:pt x="728803" y="443620"/>
                  <a:pt x="823865" y="470780"/>
                  <a:pt x="823865" y="470780"/>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任意多边形 20"/>
          <p:cNvSpPr/>
          <p:nvPr/>
        </p:nvSpPr>
        <p:spPr>
          <a:xfrm>
            <a:off x="4833085" y="4339332"/>
            <a:ext cx="4074059" cy="1407993"/>
          </a:xfrm>
          <a:custGeom>
            <a:avLst/>
            <a:gdLst>
              <a:gd name="connsiteX0" fmla="*/ 0 w 4074059"/>
              <a:gd name="connsiteY0" fmla="*/ 0 h 1407993"/>
              <a:gd name="connsiteX1" fmla="*/ 380245 w 4074059"/>
              <a:gd name="connsiteY1" fmla="*/ 344032 h 1407993"/>
              <a:gd name="connsiteX2" fmla="*/ 697117 w 4074059"/>
              <a:gd name="connsiteY2" fmla="*/ 543208 h 1407993"/>
              <a:gd name="connsiteX3" fmla="*/ 905346 w 4074059"/>
              <a:gd name="connsiteY3" fmla="*/ 724278 h 1407993"/>
              <a:gd name="connsiteX4" fmla="*/ 1321806 w 4074059"/>
              <a:gd name="connsiteY4" fmla="*/ 977775 h 1407993"/>
              <a:gd name="connsiteX5" fmla="*/ 1865014 w 4074059"/>
              <a:gd name="connsiteY5" fmla="*/ 1149791 h 1407993"/>
              <a:gd name="connsiteX6" fmla="*/ 2308633 w 4074059"/>
              <a:gd name="connsiteY6" fmla="*/ 1321806 h 1407993"/>
              <a:gd name="connsiteX7" fmla="*/ 2697932 w 4074059"/>
              <a:gd name="connsiteY7" fmla="*/ 1403288 h 1407993"/>
              <a:gd name="connsiteX8" fmla="*/ 2851841 w 4074059"/>
              <a:gd name="connsiteY8" fmla="*/ 1376127 h 1407993"/>
              <a:gd name="connsiteX9" fmla="*/ 3286408 w 4074059"/>
              <a:gd name="connsiteY9" fmla="*/ 1195058 h 1407993"/>
              <a:gd name="connsiteX10" fmla="*/ 3558012 w 4074059"/>
              <a:gd name="connsiteY10" fmla="*/ 923454 h 1407993"/>
              <a:gd name="connsiteX11" fmla="*/ 3693814 w 4074059"/>
              <a:gd name="connsiteY11" fmla="*/ 669957 h 1407993"/>
              <a:gd name="connsiteX12" fmla="*/ 3992578 w 4074059"/>
              <a:gd name="connsiteY12" fmla="*/ 235391 h 1407993"/>
              <a:gd name="connsiteX13" fmla="*/ 4055952 w 4074059"/>
              <a:gd name="connsiteY13" fmla="*/ 45268 h 1407993"/>
              <a:gd name="connsiteX14" fmla="*/ 4074059 w 4074059"/>
              <a:gd name="connsiteY14" fmla="*/ 9054 h 140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74059" h="1407993">
                <a:moveTo>
                  <a:pt x="0" y="0"/>
                </a:moveTo>
                <a:cubicBezTo>
                  <a:pt x="132029" y="126748"/>
                  <a:pt x="264059" y="253497"/>
                  <a:pt x="380245" y="344032"/>
                </a:cubicBezTo>
                <a:cubicBezTo>
                  <a:pt x="496431" y="434567"/>
                  <a:pt x="609600" y="479834"/>
                  <a:pt x="697117" y="543208"/>
                </a:cubicBezTo>
                <a:cubicBezTo>
                  <a:pt x="784634" y="606582"/>
                  <a:pt x="801231" y="651850"/>
                  <a:pt x="905346" y="724278"/>
                </a:cubicBezTo>
                <a:cubicBezTo>
                  <a:pt x="1009461" y="796706"/>
                  <a:pt x="1161861" y="906856"/>
                  <a:pt x="1321806" y="977775"/>
                </a:cubicBezTo>
                <a:cubicBezTo>
                  <a:pt x="1481751" y="1048694"/>
                  <a:pt x="1700543" y="1092453"/>
                  <a:pt x="1865014" y="1149791"/>
                </a:cubicBezTo>
                <a:cubicBezTo>
                  <a:pt x="2029485" y="1207129"/>
                  <a:pt x="2169813" y="1279557"/>
                  <a:pt x="2308633" y="1321806"/>
                </a:cubicBezTo>
                <a:cubicBezTo>
                  <a:pt x="2447453" y="1364055"/>
                  <a:pt x="2607397" y="1394235"/>
                  <a:pt x="2697932" y="1403288"/>
                </a:cubicBezTo>
                <a:cubicBezTo>
                  <a:pt x="2788467" y="1412342"/>
                  <a:pt x="2753762" y="1410832"/>
                  <a:pt x="2851841" y="1376127"/>
                </a:cubicBezTo>
                <a:cubicBezTo>
                  <a:pt x="2949920" y="1341422"/>
                  <a:pt x="3168713" y="1270503"/>
                  <a:pt x="3286408" y="1195058"/>
                </a:cubicBezTo>
                <a:cubicBezTo>
                  <a:pt x="3404103" y="1119613"/>
                  <a:pt x="3490111" y="1010971"/>
                  <a:pt x="3558012" y="923454"/>
                </a:cubicBezTo>
                <a:cubicBezTo>
                  <a:pt x="3625913" y="835937"/>
                  <a:pt x="3621386" y="784634"/>
                  <a:pt x="3693814" y="669957"/>
                </a:cubicBezTo>
                <a:cubicBezTo>
                  <a:pt x="3766242" y="555280"/>
                  <a:pt x="3932222" y="339506"/>
                  <a:pt x="3992578" y="235391"/>
                </a:cubicBezTo>
                <a:cubicBezTo>
                  <a:pt x="4052934" y="131276"/>
                  <a:pt x="4042372" y="82991"/>
                  <a:pt x="4055952" y="45268"/>
                </a:cubicBezTo>
                <a:cubicBezTo>
                  <a:pt x="4069532" y="7545"/>
                  <a:pt x="4071795" y="8299"/>
                  <a:pt x="4074059" y="9054"/>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160982139"/>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a:spLocks noGrp="1"/>
          </p:cNvSpPr>
          <p:nvPr>
            <p:ph sz="quarter" idx="1"/>
          </p:nvPr>
        </p:nvSpPr>
        <p:spPr>
          <a:xfrm>
            <a:off x="272448" y="692696"/>
            <a:ext cx="11516780" cy="5858716"/>
          </a:xfrm>
        </p:spPr>
        <p:txBody>
          <a:bodyPr>
            <a:normAutofit/>
          </a:bodyPr>
          <a:lstStyle/>
          <a:p>
            <a:pPr marL="0" indent="0">
              <a:lnSpc>
                <a:spcPct val="150000"/>
              </a:lnSpc>
              <a:spcBef>
                <a:spcPts val="0"/>
              </a:spcBef>
              <a:buNone/>
            </a:pPr>
            <a:r>
              <a:rPr lang="zh-CN" altLang="en-US" sz="2800" dirty="0" smtClean="0"/>
              <a:t>（</a:t>
            </a:r>
            <a:r>
              <a:rPr lang="en-US" altLang="zh-CN" sz="2800" dirty="0" smtClean="0"/>
              <a:t>1</a:t>
            </a:r>
            <a:r>
              <a:rPr lang="zh-CN" altLang="en-US" sz="2800" dirty="0" smtClean="0"/>
              <a:t>）讲述</a:t>
            </a:r>
            <a:r>
              <a:rPr lang="zh-CN" altLang="en-US" sz="2800" b="1" dirty="0">
                <a:solidFill>
                  <a:srgbClr val="C00000"/>
                </a:solidFill>
              </a:rPr>
              <a:t>统计</a:t>
            </a:r>
            <a:r>
              <a:rPr lang="zh-CN" altLang="en-US" sz="2800" b="1" dirty="0" smtClean="0">
                <a:solidFill>
                  <a:srgbClr val="C00000"/>
                </a:solidFill>
              </a:rPr>
              <a:t>套利</a:t>
            </a:r>
            <a:r>
              <a:rPr lang="zh-CN" altLang="en-US" sz="2800" dirty="0"/>
              <a:t>的基本概念</a:t>
            </a:r>
            <a:r>
              <a:rPr lang="zh-CN" altLang="en-US" sz="2800" dirty="0" smtClean="0"/>
              <a:t>。</a:t>
            </a:r>
            <a:endParaRPr lang="en-US" altLang="zh-CN" sz="2800" dirty="0"/>
          </a:p>
          <a:p>
            <a:pPr marL="0" indent="0">
              <a:lnSpc>
                <a:spcPct val="150000"/>
              </a:lnSpc>
              <a:spcBef>
                <a:spcPts val="0"/>
              </a:spcBef>
              <a:buNone/>
            </a:pPr>
            <a:r>
              <a:rPr lang="zh-CN" altLang="en-US" sz="2800" dirty="0" smtClean="0"/>
              <a:t>（</a:t>
            </a:r>
            <a:r>
              <a:rPr lang="en-US" altLang="zh-CN" sz="2800" dirty="0" smtClean="0"/>
              <a:t>2</a:t>
            </a:r>
            <a:r>
              <a:rPr lang="zh-CN" altLang="en-US" sz="2800" dirty="0" smtClean="0"/>
              <a:t>）讲述风险</a:t>
            </a:r>
            <a:r>
              <a:rPr lang="zh-CN" altLang="en-US" sz="2800" dirty="0"/>
              <a:t>对冲</a:t>
            </a:r>
            <a:r>
              <a:rPr lang="zh-CN" altLang="en-US" sz="2800" b="1" dirty="0">
                <a:solidFill>
                  <a:srgbClr val="C00000"/>
                </a:solidFill>
              </a:rPr>
              <a:t>跨期套利、期现</a:t>
            </a:r>
            <a:r>
              <a:rPr lang="zh-CN" altLang="en-US" sz="2800" b="1" dirty="0" smtClean="0">
                <a:solidFill>
                  <a:srgbClr val="C00000"/>
                </a:solidFill>
              </a:rPr>
              <a:t>套利、择时交易、</a:t>
            </a:r>
            <a:r>
              <a:rPr lang="en-US" altLang="zh-CN" sz="2800" b="1" dirty="0" smtClean="0">
                <a:solidFill>
                  <a:srgbClr val="C00000"/>
                </a:solidFill>
              </a:rPr>
              <a:t>R-breaker</a:t>
            </a:r>
            <a:r>
              <a:rPr lang="zh-CN" altLang="en-US" sz="2800" b="1" dirty="0">
                <a:solidFill>
                  <a:srgbClr val="C00000"/>
                </a:solidFill>
              </a:rPr>
              <a:t>套利</a:t>
            </a:r>
            <a:r>
              <a:rPr lang="zh-CN" altLang="en-US" sz="2800" dirty="0" smtClean="0"/>
              <a:t>的基本思想。</a:t>
            </a:r>
            <a:endParaRPr lang="en-US" altLang="zh-CN" sz="2800" dirty="0" smtClean="0"/>
          </a:p>
          <a:p>
            <a:pPr marL="0" indent="0">
              <a:lnSpc>
                <a:spcPct val="150000"/>
              </a:lnSpc>
              <a:spcBef>
                <a:spcPts val="0"/>
              </a:spcBef>
              <a:buNone/>
            </a:pPr>
            <a:r>
              <a:rPr lang="zh-CN" altLang="en-US" sz="2800" dirty="0" smtClean="0"/>
              <a:t>（</a:t>
            </a:r>
            <a:r>
              <a:rPr lang="en-US" altLang="zh-CN" sz="2800" dirty="0" smtClean="0"/>
              <a:t>3</a:t>
            </a:r>
            <a:r>
              <a:rPr lang="zh-CN" altLang="en-US" sz="2800" dirty="0" smtClean="0"/>
              <a:t>）</a:t>
            </a:r>
            <a:r>
              <a:rPr lang="en-US" altLang="zh-CN" sz="2800" dirty="0" smtClean="0"/>
              <a:t>Python</a:t>
            </a:r>
            <a:r>
              <a:rPr lang="zh-CN" altLang="en-US" sz="2800" dirty="0"/>
              <a:t>实现检验策略盈利性</a:t>
            </a:r>
            <a:r>
              <a:rPr lang="zh-CN" altLang="en-US" sz="2800" dirty="0" smtClean="0"/>
              <a:t>。</a:t>
            </a:r>
            <a:endParaRPr lang="zh-CN" altLang="en-US" sz="2800" dirty="0"/>
          </a:p>
        </p:txBody>
      </p:sp>
      <p:sp>
        <p:nvSpPr>
          <p:cNvPr id="4" name="椭圆 3"/>
          <p:cNvSpPr/>
          <p:nvPr/>
        </p:nvSpPr>
        <p:spPr>
          <a:xfrm>
            <a:off x="5451007" y="4543752"/>
            <a:ext cx="1535571" cy="10801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黑体" panose="02010609060101010101" pitchFamily="49" charset="-122"/>
                <a:ea typeface="黑体" panose="02010609060101010101" pitchFamily="49" charset="-122"/>
              </a:rPr>
              <a:t>统计</a:t>
            </a:r>
            <a:endParaRPr lang="en-US" altLang="zh-CN" sz="2400" b="1" dirty="0" smtClean="0">
              <a:solidFill>
                <a:schemeClr val="tx1"/>
              </a:solidFill>
              <a:latin typeface="黑体" panose="02010609060101010101" pitchFamily="49" charset="-122"/>
              <a:ea typeface="黑体" panose="02010609060101010101" pitchFamily="49" charset="-122"/>
            </a:endParaRPr>
          </a:p>
          <a:p>
            <a:pPr algn="ctr"/>
            <a:r>
              <a:rPr lang="zh-CN" altLang="en-US" sz="2400" b="1" dirty="0" smtClean="0">
                <a:solidFill>
                  <a:schemeClr val="tx1"/>
                </a:solidFill>
                <a:latin typeface="黑体" panose="02010609060101010101" pitchFamily="49" charset="-122"/>
                <a:ea typeface="黑体" panose="02010609060101010101" pitchFamily="49" charset="-122"/>
              </a:rPr>
              <a:t>套利</a:t>
            </a:r>
            <a:endParaRPr lang="zh-CN" altLang="en-US" sz="2400" b="1" dirty="0">
              <a:solidFill>
                <a:schemeClr val="tx1"/>
              </a:solidFill>
              <a:latin typeface="黑体" panose="02010609060101010101" pitchFamily="49" charset="-122"/>
              <a:ea typeface="黑体" panose="02010609060101010101" pitchFamily="49" charset="-122"/>
            </a:endParaRPr>
          </a:p>
        </p:txBody>
      </p:sp>
      <p:sp>
        <p:nvSpPr>
          <p:cNvPr id="5" name="圆角矩形 4"/>
          <p:cNvSpPr/>
          <p:nvPr/>
        </p:nvSpPr>
        <p:spPr>
          <a:xfrm>
            <a:off x="2853259" y="3442370"/>
            <a:ext cx="676875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跨期套利、期现套利、择时交易、</a:t>
            </a:r>
            <a:r>
              <a:rPr lang="en-US" altLang="zh-CN" sz="2400" b="1" dirty="0" smtClean="0">
                <a:solidFill>
                  <a:srgbClr val="C00000"/>
                </a:solidFill>
              </a:rPr>
              <a:t>R-breaker</a:t>
            </a:r>
            <a:r>
              <a:rPr lang="zh-CN" altLang="en-US" sz="2400" b="1" dirty="0" smtClean="0">
                <a:solidFill>
                  <a:srgbClr val="C00000"/>
                </a:solidFill>
              </a:rPr>
              <a:t>套利</a:t>
            </a:r>
            <a:endParaRPr lang="zh-CN" altLang="en-US" sz="2400" b="1" dirty="0">
              <a:solidFill>
                <a:srgbClr val="C00000"/>
              </a:solidFill>
            </a:endParaRPr>
          </a:p>
        </p:txBody>
      </p:sp>
      <p:sp>
        <p:nvSpPr>
          <p:cNvPr id="6" name="右弧形箭头 5"/>
          <p:cNvSpPr/>
          <p:nvPr/>
        </p:nvSpPr>
        <p:spPr>
          <a:xfrm>
            <a:off x="8714646" y="4326369"/>
            <a:ext cx="527852" cy="1296144"/>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右弧形箭头 6"/>
          <p:cNvSpPr/>
          <p:nvPr/>
        </p:nvSpPr>
        <p:spPr>
          <a:xfrm flipH="1" flipV="1">
            <a:off x="3145574" y="4254362"/>
            <a:ext cx="479866" cy="1210929"/>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下弧形箭头 7"/>
          <p:cNvSpPr/>
          <p:nvPr/>
        </p:nvSpPr>
        <p:spPr>
          <a:xfrm flipH="1">
            <a:off x="5309915" y="6145241"/>
            <a:ext cx="1692192" cy="288032"/>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圆角矩形 8"/>
          <p:cNvSpPr/>
          <p:nvPr/>
        </p:nvSpPr>
        <p:spPr>
          <a:xfrm>
            <a:off x="7774893" y="5805264"/>
            <a:ext cx="278322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Python</a:t>
            </a:r>
            <a:r>
              <a:rPr lang="zh-CN" altLang="en-US" sz="2400" b="1" dirty="0" smtClean="0">
                <a:solidFill>
                  <a:srgbClr val="C00000"/>
                </a:solidFill>
              </a:rPr>
              <a:t>检验</a:t>
            </a:r>
            <a:endParaRPr lang="zh-CN" altLang="en-US" sz="2400" b="1" dirty="0">
              <a:solidFill>
                <a:srgbClr val="C00000"/>
              </a:solidFill>
            </a:endParaRPr>
          </a:p>
        </p:txBody>
      </p:sp>
      <p:sp>
        <p:nvSpPr>
          <p:cNvPr id="10" name="圆角矩形 9"/>
          <p:cNvSpPr/>
          <p:nvPr/>
        </p:nvSpPr>
        <p:spPr>
          <a:xfrm>
            <a:off x="1824557" y="5785201"/>
            <a:ext cx="2879195"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风险对冲</a:t>
            </a:r>
            <a:endParaRPr lang="zh-CN" altLang="en-US" sz="2400" b="1" dirty="0">
              <a:solidFill>
                <a:srgbClr val="C0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教学目标</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661158051"/>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01284" y="592404"/>
            <a:ext cx="10945216" cy="576248"/>
          </a:xfrm>
          <a:prstGeom prst="rect">
            <a:avLst/>
          </a:prstGeom>
        </p:spPr>
        <p:txBody>
          <a:bodyPr wrap="square">
            <a:spAutoFit/>
          </a:bodyPr>
          <a:lstStyle/>
          <a:p>
            <a:pPr>
              <a:lnSpc>
                <a:spcPct val="150000"/>
              </a:lnSpc>
            </a:pPr>
            <a:r>
              <a:rPr kumimoji="1" lang="zh-CN" altLang="en-US" sz="2400" dirty="0" smtClean="0">
                <a:latin typeface="Times New Roman" panose="02020503050405090304" pitchFamily="18" charset="0"/>
              </a:rPr>
              <a:t>因此，上述的投资理念，可以总结为如下的投资策略：</a:t>
            </a:r>
            <a:endParaRPr kumimoji="1" lang="zh-CN" altLang="en-US" sz="2400" dirty="0">
              <a:latin typeface="Times New Roman" panose="02020503050405090304" pitchFamily="18" charset="0"/>
            </a:endParaRPr>
          </a:p>
        </p:txBody>
      </p:sp>
      <p:graphicFrame>
        <p:nvGraphicFramePr>
          <p:cNvPr id="4" name="表格 3">
            <a:extLst>
              <a:ext uri="{FF2B5EF4-FFF2-40B4-BE49-F238E27FC236}">
                <a16:creationId xmlns="" xmlns:a16="http://schemas.microsoft.com/office/drawing/2014/main" id="{C2BD5B3A-BA7F-EC4B-BABD-52A35CB6E55A}"/>
              </a:ext>
            </a:extLst>
          </p:cNvPr>
          <p:cNvGraphicFramePr>
            <a:graphicFrameLocks noGrp="1"/>
          </p:cNvGraphicFramePr>
          <p:nvPr>
            <p:extLst>
              <p:ext uri="{D42A27DB-BD31-4B8C-83A1-F6EECF244321}">
                <p14:modId xmlns:p14="http://schemas.microsoft.com/office/powerpoint/2010/main" val="3095878102"/>
              </p:ext>
            </p:extLst>
          </p:nvPr>
        </p:nvGraphicFramePr>
        <p:xfrm>
          <a:off x="765027" y="1176133"/>
          <a:ext cx="10513168" cy="5334000"/>
        </p:xfrm>
        <a:graphic>
          <a:graphicData uri="http://schemas.openxmlformats.org/drawingml/2006/table">
            <a:tbl>
              <a:tblPr firstRow="1" bandRow="1">
                <a:tableStyleId>{5940675A-B579-460E-94D1-54222C63F5DA}</a:tableStyleId>
              </a:tblPr>
              <a:tblGrid>
                <a:gridCol w="1552231">
                  <a:extLst>
                    <a:ext uri="{9D8B030D-6E8A-4147-A177-3AD203B41FA5}">
                      <a16:colId xmlns="" xmlns:a16="http://schemas.microsoft.com/office/drawing/2014/main" val="2569090261"/>
                    </a:ext>
                  </a:extLst>
                </a:gridCol>
                <a:gridCol w="2672560">
                  <a:extLst>
                    <a:ext uri="{9D8B030D-6E8A-4147-A177-3AD203B41FA5}">
                      <a16:colId xmlns="" xmlns:a16="http://schemas.microsoft.com/office/drawing/2014/main" val="3095755725"/>
                    </a:ext>
                  </a:extLst>
                </a:gridCol>
                <a:gridCol w="6288377">
                  <a:extLst>
                    <a:ext uri="{9D8B030D-6E8A-4147-A177-3AD203B41FA5}">
                      <a16:colId xmlns="" xmlns:a16="http://schemas.microsoft.com/office/drawing/2014/main" val="686854922"/>
                    </a:ext>
                  </a:extLst>
                </a:gridCol>
              </a:tblGrid>
              <a:tr h="418997">
                <a:tc rowSpan="6">
                  <a:txBody>
                    <a:bodyPr/>
                    <a:lstStyle/>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r>
                        <a:rPr kumimoji="1" lang="en-US" altLang="zh-CN" sz="2200" dirty="0" err="1">
                          <a:latin typeface="Times New Roman" panose="02020503050405090304" pitchFamily="18" charset="0"/>
                        </a:rPr>
                        <a:t>Mspread</a:t>
                      </a:r>
                      <a:endParaRPr lang="zh-CN" altLang="en-US" sz="2200" dirty="0"/>
                    </a:p>
                  </a:txBody>
                  <a:tcPr>
                    <a:solidFill>
                      <a:schemeClr val="accent5">
                        <a:lumMod val="40000"/>
                        <a:lumOff val="60000"/>
                      </a:schemeClr>
                    </a:solidFill>
                  </a:tcPr>
                </a:tc>
                <a:tc>
                  <a:txBody>
                    <a:bodyPr/>
                    <a:lstStyle/>
                    <a:p>
                      <a:pPr>
                        <a:lnSpc>
                          <a:spcPct val="200000"/>
                        </a:lnSpc>
                      </a:pPr>
                      <a:r>
                        <a:rPr kumimoji="1" lang="en-US" altLang="zh-CN" sz="2200" dirty="0">
                          <a:latin typeface="Times New Roman" panose="02020503050405090304" pitchFamily="18" charset="0"/>
                        </a:rPr>
                        <a:t>&lt;-0.8*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牛市跨期套利</a:t>
                      </a:r>
                      <a:endParaRPr lang="zh-CN" altLang="en-US" sz="2200" dirty="0"/>
                    </a:p>
                  </a:txBody>
                  <a:tcPr>
                    <a:solidFill>
                      <a:schemeClr val="accent5">
                        <a:lumMod val="20000"/>
                        <a:lumOff val="80000"/>
                      </a:schemeClr>
                    </a:solidFill>
                  </a:tcPr>
                </a:tc>
                <a:extLst>
                  <a:ext uri="{0D108BD9-81ED-4DB2-BD59-A6C34878D82A}">
                    <a16:rowId xmlns="" xmlns:a16="http://schemas.microsoft.com/office/drawing/2014/main" val="2077195196"/>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牛市反向操作，了结套利头寸</a:t>
                      </a:r>
                      <a:endParaRPr lang="zh-CN" altLang="en-US" sz="2200" dirty="0"/>
                    </a:p>
                  </a:txBody>
                  <a:tcPr>
                    <a:solidFill>
                      <a:schemeClr val="accent5">
                        <a:lumMod val="20000"/>
                        <a:lumOff val="80000"/>
                      </a:schemeClr>
                    </a:solidFill>
                  </a:tcPr>
                </a:tc>
                <a:extLst>
                  <a:ext uri="{0D108BD9-81ED-4DB2-BD59-A6C34878D82A}">
                    <a16:rowId xmlns="" xmlns:a16="http://schemas.microsoft.com/office/drawing/2014/main" val="2734080979"/>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&lt;-2*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牛市交易止损，强制平仓</a:t>
                      </a:r>
                      <a:endParaRPr lang="zh-CN" altLang="en-US" sz="2200" dirty="0"/>
                    </a:p>
                  </a:txBody>
                  <a:tcPr>
                    <a:solidFill>
                      <a:schemeClr val="accent5">
                        <a:lumMod val="20000"/>
                        <a:lumOff val="80000"/>
                      </a:schemeClr>
                    </a:solidFill>
                  </a:tcPr>
                </a:tc>
                <a:extLst>
                  <a:ext uri="{0D108BD9-81ED-4DB2-BD59-A6C34878D82A}">
                    <a16:rowId xmlns="" xmlns:a16="http://schemas.microsoft.com/office/drawing/2014/main" val="2598977677"/>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熊市跨期套利</a:t>
                      </a:r>
                      <a:endParaRPr lang="zh-CN" altLang="en-US" sz="2200" dirty="0"/>
                    </a:p>
                  </a:txBody>
                  <a:tcPr>
                    <a:solidFill>
                      <a:schemeClr val="bg1"/>
                    </a:solidFill>
                  </a:tcPr>
                </a:tc>
                <a:extLst>
                  <a:ext uri="{0D108BD9-81ED-4DB2-BD59-A6C34878D82A}">
                    <a16:rowId xmlns="" xmlns:a16="http://schemas.microsoft.com/office/drawing/2014/main" val="98111144"/>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&lt;=0</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熊市反向操作了结套利头寸</a:t>
                      </a:r>
                      <a:endParaRPr lang="zh-CN" altLang="en-US" sz="2200" dirty="0"/>
                    </a:p>
                  </a:txBody>
                  <a:tcPr>
                    <a:solidFill>
                      <a:schemeClr val="bg1"/>
                    </a:solidFill>
                  </a:tcPr>
                </a:tc>
                <a:extLst>
                  <a:ext uri="{0D108BD9-81ED-4DB2-BD59-A6C34878D82A}">
                    <a16:rowId xmlns="" xmlns:a16="http://schemas.microsoft.com/office/drawing/2014/main" val="4281028115"/>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&gt;2*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a:lnSpc>
                          <a:spcPct val="200000"/>
                        </a:lnSpc>
                      </a:pPr>
                      <a:r>
                        <a:rPr kumimoji="1" lang="zh-CN" altLang="en-US" sz="2200" dirty="0">
                          <a:latin typeface="Times New Roman" panose="02020503050405090304" pitchFamily="18" charset="0"/>
                        </a:rPr>
                        <a:t>熊市交易止损，强制平仓</a:t>
                      </a:r>
                      <a:endParaRPr lang="zh-CN" altLang="en-US" sz="2200" dirty="0"/>
                    </a:p>
                  </a:txBody>
                  <a:tcPr>
                    <a:solidFill>
                      <a:schemeClr val="bg1"/>
                    </a:solidFill>
                  </a:tcPr>
                </a:tc>
                <a:extLst>
                  <a:ext uri="{0D108BD9-81ED-4DB2-BD59-A6C34878D82A}">
                    <a16:rowId xmlns="" xmlns:a16="http://schemas.microsoft.com/office/drawing/2014/main" val="3359478718"/>
                  </a:ext>
                </a:extLst>
              </a:tr>
              <a:tr h="366338">
                <a:tc gridSpan="2">
                  <a:txBody>
                    <a:bodyPr/>
                    <a:lstStyle/>
                    <a:p>
                      <a:pPr algn="ctr">
                        <a:lnSpc>
                          <a:spcPct val="200000"/>
                        </a:lnSpc>
                      </a:pPr>
                      <a:r>
                        <a:rPr kumimoji="1" lang="zh-CN" altLang="en-US" sz="2200" dirty="0">
                          <a:latin typeface="Times New Roman" panose="02020503050405090304" pitchFamily="18" charset="0"/>
                        </a:rPr>
                        <a:t>当近期合约到期时</a:t>
                      </a:r>
                      <a:endParaRPr lang="zh-CN" altLang="en-US" sz="2200" dirty="0"/>
                    </a:p>
                  </a:txBody>
                  <a:tcPr>
                    <a:solidFill>
                      <a:schemeClr val="accent2">
                        <a:lumMod val="20000"/>
                        <a:lumOff val="80000"/>
                      </a:schemeClr>
                    </a:solidFill>
                  </a:tcPr>
                </a:tc>
                <a:tc hMerge="1">
                  <a:txBody>
                    <a:bodyPr/>
                    <a:lstStyle/>
                    <a:p>
                      <a:endParaRPr lang="zh-CN" altLang="en-US" dirty="0"/>
                    </a:p>
                  </a:txBody>
                  <a:tcPr/>
                </a:tc>
                <a:tc>
                  <a:txBody>
                    <a:bodyPr/>
                    <a:lstStyle/>
                    <a:p>
                      <a:pPr>
                        <a:lnSpc>
                          <a:spcPct val="200000"/>
                        </a:lnSpc>
                      </a:pPr>
                      <a:r>
                        <a:rPr kumimoji="1" lang="zh-CN" altLang="en-US" sz="2200" dirty="0">
                          <a:latin typeface="Times New Roman" panose="02020503050405090304" pitchFamily="18" charset="0"/>
                        </a:rPr>
                        <a:t>方向对冲了结套利头寸，不进行展期操作</a:t>
                      </a:r>
                      <a:endParaRPr lang="zh-CN" altLang="en-US" sz="2200" dirty="0"/>
                    </a:p>
                  </a:txBody>
                  <a:tcPr>
                    <a:solidFill>
                      <a:schemeClr val="accent2">
                        <a:lumMod val="20000"/>
                        <a:lumOff val="80000"/>
                      </a:schemeClr>
                    </a:solidFill>
                  </a:tcPr>
                </a:tc>
                <a:extLst>
                  <a:ext uri="{0D108BD9-81ED-4DB2-BD59-A6C34878D82A}">
                    <a16:rowId xmlns="" xmlns:a16="http://schemas.microsoft.com/office/drawing/2014/main" val="3714260407"/>
                  </a:ext>
                </a:extLst>
              </a:tr>
            </a:tbl>
          </a:graphicData>
        </a:graphic>
      </p:graphicFrame>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568467537"/>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19" y="1088174"/>
            <a:ext cx="5024555" cy="548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719" y="1196752"/>
            <a:ext cx="4939476" cy="538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8963" y="620688"/>
            <a:ext cx="2654894" cy="492443"/>
          </a:xfrm>
          <a:prstGeom prst="rect">
            <a:avLst/>
          </a:prstGeom>
        </p:spPr>
        <p:txBody>
          <a:bodyPr wrap="none">
            <a:spAutoFit/>
          </a:bodyPr>
          <a:lstStyle/>
          <a:p>
            <a:r>
              <a:rPr lang="en-US" altLang="zh-CN" sz="2600" b="1" dirty="0" smtClean="0"/>
              <a:t>Python</a:t>
            </a:r>
            <a:r>
              <a:rPr lang="zh-CN" altLang="en-US" sz="2600" b="1" dirty="0"/>
              <a:t>软件实现</a:t>
            </a:r>
            <a:endParaRPr lang="zh-CN" altLang="en-US" sz="2600" dirty="0"/>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651218465"/>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3019" y="570264"/>
            <a:ext cx="10945216" cy="5955476"/>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① 处理</a:t>
            </a:r>
            <a:r>
              <a:rPr kumimoji="1" lang="zh-CN" altLang="en-US" sz="2400" dirty="0">
                <a:latin typeface="Times New Roman" panose="02020503050405090304" pitchFamily="18" charset="0"/>
              </a:rPr>
              <a:t>自相关前</a:t>
            </a: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smtClean="0">
              <a:latin typeface="Times New Roman" panose="02020503050405090304" pitchFamily="18" charset="0"/>
            </a:endParaRPr>
          </a:p>
          <a:p>
            <a:pPr>
              <a:lnSpc>
                <a:spcPct val="150000"/>
              </a:lnSpc>
            </a:pPr>
            <a:endParaRPr kumimoji="1" lang="en-US" altLang="zh-CN" sz="1400"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从上表数据可以看出未处理自相关前，套利结果并不理想。</a:t>
            </a:r>
          </a:p>
          <a:p>
            <a:pPr>
              <a:lnSpc>
                <a:spcPct val="150000"/>
              </a:lnSpc>
            </a:pPr>
            <a:r>
              <a:rPr kumimoji="1" lang="zh-CN" altLang="en-US" sz="2400" dirty="0">
                <a:latin typeface="Times New Roman" panose="02020503050405090304" pitchFamily="18" charset="0"/>
              </a:rPr>
              <a:t> </a:t>
            </a:r>
            <a:endParaRPr kumimoji="1" lang="zh-CN" altLang="zh-CN" sz="24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454404754"/>
              </p:ext>
            </p:extLst>
          </p:nvPr>
        </p:nvGraphicFramePr>
        <p:xfrm>
          <a:off x="2061171" y="2132856"/>
          <a:ext cx="7644259" cy="2952330"/>
        </p:xfrm>
        <a:graphic>
          <a:graphicData uri="http://schemas.openxmlformats.org/drawingml/2006/table">
            <a:tbl>
              <a:tblPr firstRow="1" firstCol="1" bandRow="1"/>
              <a:tblGrid>
                <a:gridCol w="3820600">
                  <a:extLst>
                    <a:ext uri="{9D8B030D-6E8A-4147-A177-3AD203B41FA5}">
                      <a16:colId xmlns="" xmlns:a16="http://schemas.microsoft.com/office/drawing/2014/main" val="20000"/>
                    </a:ext>
                  </a:extLst>
                </a:gridCol>
                <a:gridCol w="3823659">
                  <a:extLst>
                    <a:ext uri="{9D8B030D-6E8A-4147-A177-3AD203B41FA5}">
                      <a16:colId xmlns="" xmlns:a16="http://schemas.microsoft.com/office/drawing/2014/main" val="20001"/>
                    </a:ext>
                  </a:extLst>
                </a:gridCol>
              </a:tblGrid>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0"/>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1"/>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9%</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2"/>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-154%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3"/>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-374%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6" name="矩形 5"/>
          <p:cNvSpPr/>
          <p:nvPr/>
        </p:nvSpPr>
        <p:spPr>
          <a:xfrm>
            <a:off x="3285307" y="16656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10-16 </a:t>
            </a:r>
            <a:r>
              <a:rPr lang="zh-CN" altLang="en-US" sz="2000" b="1" kern="0" dirty="0" smtClean="0">
                <a:solidFill>
                  <a:srgbClr val="000000"/>
                </a:solidFill>
                <a:latin typeface="Times New Roman" panose="02020503050405090304" pitchFamily="18" charset="0"/>
                <a:cs typeface="Times New Roman" panose="02020503050405090304" pitchFamily="18" charset="0"/>
              </a:rPr>
              <a:t>自</a:t>
            </a:r>
            <a:r>
              <a:rPr lang="zh-CN" altLang="en-US" sz="2000" b="1" kern="0" dirty="0">
                <a:solidFill>
                  <a:srgbClr val="000000"/>
                </a:solidFill>
                <a:latin typeface="Times New Roman" panose="02020503050405090304" pitchFamily="18" charset="0"/>
                <a:cs typeface="Times New Roman" panose="02020503050405090304" pitchFamily="18" charset="0"/>
              </a:rPr>
              <a:t>回归前回测结果 </a:t>
            </a:r>
            <a:endParaRPr lang="zh-CN" altLang="zh-CN" sz="2000" b="1" kern="100" dirty="0">
              <a:effectLst/>
              <a:latin typeface="Calibri" panose="020F0502020204030204" pitchFamily="34" charset="0"/>
              <a:cs typeface="Times New Roman" panose="02020503050405090304" pitchFamily="18" charset="0"/>
            </a:endParaRPr>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974314992"/>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0945216" cy="1200329"/>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② 处理</a:t>
            </a:r>
            <a:r>
              <a:rPr kumimoji="1" lang="zh-CN" altLang="en-US" sz="2400" dirty="0">
                <a:latin typeface="Times New Roman" panose="02020503050405090304" pitchFamily="18" charset="0"/>
              </a:rPr>
              <a:t>自相关后</a:t>
            </a:r>
            <a:endParaRPr kumimoji="1" lang="en-US" altLang="zh-CN" sz="2400" dirty="0">
              <a:latin typeface="Times New Roman" panose="02020503050405090304" pitchFamily="18" charset="0"/>
            </a:endParaRPr>
          </a:p>
        </p:txBody>
      </p:sp>
      <p:sp>
        <p:nvSpPr>
          <p:cNvPr id="6" name="矩形 5"/>
          <p:cNvSpPr/>
          <p:nvPr/>
        </p:nvSpPr>
        <p:spPr>
          <a:xfrm>
            <a:off x="5229523" y="3028890"/>
            <a:ext cx="4896544"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10-3 </a:t>
            </a:r>
            <a:r>
              <a:rPr lang="en-US" altLang="zh-CN" sz="2000" b="1" kern="0" dirty="0" err="1" smtClean="0">
                <a:solidFill>
                  <a:srgbClr val="000000"/>
                </a:solidFill>
                <a:latin typeface="Times New Roman" panose="02020503050405090304" pitchFamily="18" charset="0"/>
                <a:cs typeface="Times New Roman" panose="02020503050405090304" pitchFamily="18" charset="0"/>
              </a:rPr>
              <a:t>Mspread</a:t>
            </a:r>
            <a:r>
              <a:rPr lang="zh-CN" altLang="en-US" sz="2000" b="1" kern="0" dirty="0">
                <a:solidFill>
                  <a:srgbClr val="000000"/>
                </a:solidFill>
                <a:latin typeface="Times New Roman" panose="02020503050405090304" pitchFamily="18" charset="0"/>
                <a:cs typeface="Times New Roman" panose="02020503050405090304" pitchFamily="18" charset="0"/>
              </a:rPr>
              <a:t>走势</a:t>
            </a:r>
            <a:r>
              <a:rPr lang="zh-CN" altLang="en-US" sz="2000" b="1" kern="0" dirty="0" smtClean="0">
                <a:solidFill>
                  <a:srgbClr val="000000"/>
                </a:solidFill>
                <a:latin typeface="Times New Roman" panose="02020503050405090304" pitchFamily="18" charset="0"/>
                <a:cs typeface="Times New Roman" panose="02020503050405090304" pitchFamily="18" charset="0"/>
              </a:rPr>
              <a:t> </a:t>
            </a:r>
            <a:endParaRPr lang="zh-CN" altLang="zh-CN" sz="2000" b="1" kern="100" dirty="0">
              <a:effectLst/>
              <a:latin typeface="Calibri" panose="020F0502020204030204" pitchFamily="34" charset="0"/>
              <a:cs typeface="Times New Roman" panose="02020503050405090304" pitchFamily="18" charset="0"/>
            </a:endParaRPr>
          </a:p>
        </p:txBody>
      </p:sp>
      <p:sp>
        <p:nvSpPr>
          <p:cNvPr id="9" name="矩形 8"/>
          <p:cNvSpPr/>
          <p:nvPr/>
        </p:nvSpPr>
        <p:spPr>
          <a:xfrm>
            <a:off x="4658883" y="6093296"/>
            <a:ext cx="6326073"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10-4 </a:t>
            </a:r>
            <a:r>
              <a:rPr lang="zh-CN" altLang="en-US" sz="2000" b="1" kern="0" dirty="0">
                <a:solidFill>
                  <a:srgbClr val="000000"/>
                </a:solidFill>
                <a:latin typeface="Times New Roman" panose="02020503050405090304" pitchFamily="18" charset="0"/>
                <a:cs typeface="Times New Roman" panose="02020503050405090304" pitchFamily="18" charset="0"/>
              </a:rPr>
              <a:t>策略累积收益率和沪深</a:t>
            </a:r>
            <a:r>
              <a:rPr lang="en-US" altLang="zh-CN" sz="2000" b="1" kern="0" dirty="0">
                <a:solidFill>
                  <a:srgbClr val="000000"/>
                </a:solidFill>
                <a:latin typeface="Times New Roman" panose="02020503050405090304" pitchFamily="18" charset="0"/>
                <a:cs typeface="Times New Roman" panose="02020503050405090304" pitchFamily="18" charset="0"/>
              </a:rPr>
              <a:t>300</a:t>
            </a:r>
            <a:r>
              <a:rPr lang="zh-CN" altLang="en-US" sz="2000" b="1" kern="0" dirty="0">
                <a:solidFill>
                  <a:srgbClr val="000000"/>
                </a:solidFill>
                <a:latin typeface="Times New Roman" panose="02020503050405090304" pitchFamily="18" charset="0"/>
                <a:cs typeface="Times New Roman" panose="02020503050405090304" pitchFamily="18" charset="0"/>
              </a:rPr>
              <a:t>累积收益率</a:t>
            </a:r>
            <a:r>
              <a:rPr lang="zh-CN" altLang="en-US" sz="2000" b="1" kern="0" dirty="0" smtClean="0">
                <a:solidFill>
                  <a:srgbClr val="000000"/>
                </a:solidFill>
                <a:latin typeface="Times New Roman" panose="02020503050405090304" pitchFamily="18" charset="0"/>
                <a:cs typeface="Times New Roman" panose="02020503050405090304" pitchFamily="18" charset="0"/>
              </a:rPr>
              <a:t>对比</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35" y="692696"/>
            <a:ext cx="8559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283" y="3559646"/>
            <a:ext cx="85598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形标注 1"/>
          <p:cNvSpPr/>
          <p:nvPr/>
        </p:nvSpPr>
        <p:spPr>
          <a:xfrm>
            <a:off x="332979" y="2708920"/>
            <a:ext cx="2088232" cy="1368152"/>
          </a:xfrm>
          <a:prstGeom prst="wedgeEllipseCallout">
            <a:avLst>
              <a:gd name="adj1" fmla="val 72615"/>
              <a:gd name="adj2" fmla="val 96477"/>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这是否是一个优秀的策略？</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3743416975"/>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50985" y="1196752"/>
            <a:ext cx="5484019" cy="1043747"/>
          </a:xfrm>
          <a:prstGeom prst="rect">
            <a:avLst/>
          </a:prstGeom>
        </p:spPr>
        <p:txBody>
          <a:bodyPr wrap="square">
            <a:spAutoFit/>
          </a:bodyPr>
          <a:lstStyle/>
          <a:p>
            <a:pPr marL="342900" indent="-342900">
              <a:lnSpc>
                <a:spcPct val="150000"/>
              </a:lnSpc>
              <a:buFont typeface="Wingdings" panose="05000000000000000000" pitchFamily="2" charset="2"/>
              <a:buChar char="Ø"/>
            </a:pPr>
            <a:r>
              <a:rPr kumimoji="1" lang="zh-CN" altLang="en-US" sz="2200" dirty="0">
                <a:latin typeface="Times New Roman" panose="02020503050405090304" pitchFamily="18" charset="0"/>
              </a:rPr>
              <a:t>根据回测结果可知，由</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组成的跨期套利套利结果较为理想。</a:t>
            </a:r>
            <a:endParaRPr kumimoji="1" lang="en-US" altLang="zh-CN" sz="2200" dirty="0">
              <a:latin typeface="Times New Roman" panose="02020503050405090304" pitchFamily="18" charset="0"/>
            </a:endParaRPr>
          </a:p>
        </p:txBody>
      </p:sp>
      <p:sp>
        <p:nvSpPr>
          <p:cNvPr id="6" name="矩形 5"/>
          <p:cNvSpPr/>
          <p:nvPr/>
        </p:nvSpPr>
        <p:spPr>
          <a:xfrm>
            <a:off x="839709" y="6765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10-17</a:t>
            </a:r>
            <a:r>
              <a:rPr lang="zh-CN" altLang="en-US" sz="2000" b="1" kern="0" dirty="0" smtClean="0">
                <a:solidFill>
                  <a:srgbClr val="000000"/>
                </a:solidFill>
                <a:effectLst/>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自回归后回测结果 </a:t>
            </a:r>
            <a:endParaRPr lang="zh-CN" altLang="zh-CN" sz="2000" b="1" kern="100" dirty="0">
              <a:effectLst/>
              <a:latin typeface="Calibri" panose="020F0502020204030204" pitchFamily="34" charset="0"/>
              <a:cs typeface="Times New Roman" panose="0202050305040509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966810317"/>
              </p:ext>
            </p:extLst>
          </p:nvPr>
        </p:nvGraphicFramePr>
        <p:xfrm>
          <a:off x="609600" y="1092807"/>
          <a:ext cx="5484019" cy="4856478"/>
        </p:xfrm>
        <a:graphic>
          <a:graphicData uri="http://schemas.openxmlformats.org/drawingml/2006/table">
            <a:tbl>
              <a:tblPr firstRow="1" firstCol="1" bandRow="1"/>
              <a:tblGrid>
                <a:gridCol w="2740913">
                  <a:extLst>
                    <a:ext uri="{9D8B030D-6E8A-4147-A177-3AD203B41FA5}">
                      <a16:colId xmlns="" xmlns:a16="http://schemas.microsoft.com/office/drawing/2014/main" val="20000"/>
                    </a:ext>
                  </a:extLst>
                </a:gridCol>
                <a:gridCol w="2743106">
                  <a:extLst>
                    <a:ext uri="{9D8B030D-6E8A-4147-A177-3AD203B41FA5}">
                      <a16:colId xmlns="" xmlns:a16="http://schemas.microsoft.com/office/drawing/2014/main" val="20001"/>
                    </a:ext>
                  </a:extLst>
                </a:gridCol>
              </a:tblGrid>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0"/>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1"/>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牛市套利次数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179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2"/>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熊市套利次数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3"/>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跨期套利总次数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4"/>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51.50%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5"/>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6"/>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12.41%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7"/>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最大回撤</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8"/>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开仓次数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9"/>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平仓次数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grpSp>
        <p:nvGrpSpPr>
          <p:cNvPr id="7" name="组合 6">
            <a:extLst>
              <a:ext uri="{FF2B5EF4-FFF2-40B4-BE49-F238E27FC236}">
                <a16:creationId xmlns="" xmlns:a16="http://schemas.microsoft.com/office/drawing/2014/main" id="{31A30CDF-6001-3A45-BBD8-52E1B8C15774}"/>
              </a:ext>
            </a:extLst>
          </p:cNvPr>
          <p:cNvGrpSpPr/>
          <p:nvPr/>
        </p:nvGrpSpPr>
        <p:grpSpPr>
          <a:xfrm>
            <a:off x="7029723" y="3212975"/>
            <a:ext cx="1628218" cy="1611608"/>
            <a:chOff x="7327" y="7871"/>
            <a:chExt cx="3463" cy="1994"/>
          </a:xfrm>
          <a:solidFill>
            <a:schemeClr val="accent3">
              <a:lumMod val="20000"/>
              <a:lumOff val="80000"/>
            </a:schemeClr>
          </a:solidFill>
        </p:grpSpPr>
        <p:sp>
          <p:nvSpPr>
            <p:cNvPr id="8" name="圆角矩形 7">
              <a:extLst>
                <a:ext uri="{FF2B5EF4-FFF2-40B4-BE49-F238E27FC236}">
                  <a16:creationId xmlns="" xmlns:a16="http://schemas.microsoft.com/office/drawing/2014/main" id="{FA63FB6C-C192-064E-B25E-04C0BF0D6656}"/>
                </a:ext>
              </a:extLst>
            </p:cNvPr>
            <p:cNvSpPr/>
            <p:nvPr/>
          </p:nvSpPr>
          <p:spPr>
            <a:xfrm>
              <a:off x="7327" y="7871"/>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a:latin typeface="Times New Roman" panose="02020503050405090304" pitchFamily="18" charset="0"/>
                </a:rPr>
                <a:t>股市低迷</a:t>
              </a:r>
              <a:endParaRPr kumimoji="1" lang="zh-CN" altLang="en-US" dirty="0"/>
            </a:p>
          </p:txBody>
        </p:sp>
        <p:sp>
          <p:nvSpPr>
            <p:cNvPr id="10" name="圆角矩形 9">
              <a:extLst>
                <a:ext uri="{FF2B5EF4-FFF2-40B4-BE49-F238E27FC236}">
                  <a16:creationId xmlns="" xmlns:a16="http://schemas.microsoft.com/office/drawing/2014/main" id="{4D5EC8AE-8EA2-A34E-884A-DC5D882A2031}"/>
                </a:ext>
              </a:extLst>
            </p:cNvPr>
            <p:cNvSpPr/>
            <p:nvPr/>
          </p:nvSpPr>
          <p:spPr>
            <a:xfrm>
              <a:off x="7327" y="9175"/>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股市繁荣</a:t>
              </a:r>
              <a:endParaRPr kumimoji="1" lang="zh-CN" altLang="en-US" dirty="0"/>
            </a:p>
          </p:txBody>
        </p:sp>
      </p:grpSp>
      <p:cxnSp>
        <p:nvCxnSpPr>
          <p:cNvPr id="12" name="直接箭头连接符 16">
            <a:extLst>
              <a:ext uri="{FF2B5EF4-FFF2-40B4-BE49-F238E27FC236}">
                <a16:creationId xmlns="" xmlns:a16="http://schemas.microsoft.com/office/drawing/2014/main" id="{0B768AB9-07BB-014D-8A4D-B1DED29234F8}"/>
              </a:ext>
            </a:extLst>
          </p:cNvPr>
          <p:cNvCxnSpPr>
            <a:cxnSpLocks/>
          </p:cNvCxnSpPr>
          <p:nvPr/>
        </p:nvCxnSpPr>
        <p:spPr>
          <a:xfrm>
            <a:off x="8657941" y="4545731"/>
            <a:ext cx="535054"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 xmlns:a16="http://schemas.microsoft.com/office/drawing/2014/main" id="{B08AA110-A214-1743-BEB3-0B93475ED540}"/>
              </a:ext>
            </a:extLst>
          </p:cNvPr>
          <p:cNvCxnSpPr>
            <a:cxnSpLocks/>
            <a:stCxn id="8" idx="3"/>
          </p:cNvCxnSpPr>
          <p:nvPr/>
        </p:nvCxnSpPr>
        <p:spPr>
          <a:xfrm>
            <a:off x="8657941" y="3491814"/>
            <a:ext cx="535054" cy="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圆角矩形 14">
            <a:extLst>
              <a:ext uri="{FF2B5EF4-FFF2-40B4-BE49-F238E27FC236}">
                <a16:creationId xmlns="" xmlns:a16="http://schemas.microsoft.com/office/drawing/2014/main" id="{A74F69C3-3A44-FD42-9D7A-0F3445777AB6}"/>
              </a:ext>
            </a:extLst>
          </p:cNvPr>
          <p:cNvSpPr/>
          <p:nvPr/>
        </p:nvSpPr>
        <p:spPr>
          <a:xfrm>
            <a:off x="9223206" y="321297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收益较高</a:t>
            </a:r>
            <a:endParaRPr kumimoji="1" lang="zh-CN" altLang="en-US" dirty="0"/>
          </a:p>
        </p:txBody>
      </p:sp>
      <p:sp>
        <p:nvSpPr>
          <p:cNvPr id="17" name="圆角矩形 16">
            <a:extLst>
              <a:ext uri="{FF2B5EF4-FFF2-40B4-BE49-F238E27FC236}">
                <a16:creationId xmlns="" xmlns:a16="http://schemas.microsoft.com/office/drawing/2014/main" id="{6548C165-4374-894D-A461-E21334121921}"/>
              </a:ext>
            </a:extLst>
          </p:cNvPr>
          <p:cNvSpPr/>
          <p:nvPr/>
        </p:nvSpPr>
        <p:spPr>
          <a:xfrm>
            <a:off x="9211361" y="426690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收益未跑赢大盘</a:t>
            </a:r>
            <a:endParaRPr kumimoji="1" lang="zh-CN" altLang="en-US" dirty="0"/>
          </a:p>
        </p:txBody>
      </p:sp>
      <p:sp>
        <p:nvSpPr>
          <p:cNvPr id="19" name="矩形 18"/>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395450163"/>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6"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dirty="0" smtClean="0">
                <a:latin typeface="Times New Roman" panose="02020503050405090304" pitchFamily="18" charset="0"/>
                <a:ea typeface="宋体" pitchFamily="2" charset="-122"/>
                <a:cs typeface="Times New Roman" panose="02020503050405090304" pitchFamily="18" charset="0"/>
              </a:rPr>
              <a:t>六、跨</a:t>
            </a:r>
            <a:r>
              <a:rPr lang="zh-CN" altLang="en-US" sz="3200" dirty="0">
                <a:latin typeface="Times New Roman" panose="02020503050405090304" pitchFamily="18" charset="0"/>
                <a:ea typeface="宋体" pitchFamily="2" charset="-122"/>
                <a:cs typeface="Times New Roman" panose="02020503050405090304" pitchFamily="18" charset="0"/>
              </a:rPr>
              <a:t>期套利策略总结</a:t>
            </a:r>
          </a:p>
        </p:txBody>
      </p:sp>
      <p:sp>
        <p:nvSpPr>
          <p:cNvPr id="2" name="矩形 1"/>
          <p:cNvSpPr/>
          <p:nvPr/>
        </p:nvSpPr>
        <p:spPr>
          <a:xfrm>
            <a:off x="188963" y="1484784"/>
            <a:ext cx="11737304" cy="4616648"/>
          </a:xfrm>
          <a:prstGeom prst="rect">
            <a:avLst/>
          </a:prstGeom>
        </p:spPr>
        <p:txBody>
          <a:bodyPr wrap="square">
            <a:spAutoFit/>
          </a:bodyPr>
          <a:lstStyle/>
          <a:p>
            <a:pPr marL="457200" indent="-457200" eaLnBrk="1" hangingPunct="1">
              <a:lnSpc>
                <a:spcPct val="150000"/>
              </a:lnSpc>
              <a:spcBef>
                <a:spcPts val="0"/>
              </a:spcBef>
              <a:buFont typeface="Arial" pitchFamily="34" charset="0"/>
              <a:buChar char="•"/>
            </a:pPr>
            <a:r>
              <a:rPr lang="zh-CN" altLang="en-US" sz="2800" dirty="0">
                <a:latin typeface="宋体" panose="02010600030101010101" pitchFamily="2" charset="-122"/>
                <a:cs typeface="宋体" panose="02010600030101010101" pitchFamily="2" charset="-122"/>
              </a:rPr>
              <a:t>基于统计套利的跨期套利策略在执行过程依然有几个问题值得注意：</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1</a:t>
            </a:r>
            <a:r>
              <a:rPr lang="zh-CN" altLang="en-US" sz="2800" dirty="0" smtClean="0">
                <a:latin typeface="宋体" panose="02010600030101010101" pitchFamily="2" charset="-122"/>
                <a:cs typeface="宋体" panose="02010600030101010101" pitchFamily="2" charset="-122"/>
              </a:rPr>
              <a:t>）阈值选取</a:t>
            </a:r>
            <a:r>
              <a:rPr lang="zh-CN" altLang="en-US" sz="2800" dirty="0">
                <a:latin typeface="宋体" panose="02010600030101010101" pitchFamily="2" charset="-122"/>
                <a:cs typeface="宋体" panose="02010600030101010101" pitchFamily="2" charset="-122"/>
              </a:rPr>
              <a:t>问题，</a:t>
            </a:r>
            <a:r>
              <a:rPr lang="zh-CN" altLang="en-US" sz="2800" dirty="0" smtClean="0">
                <a:latin typeface="宋体" panose="02010600030101010101" pitchFamily="2" charset="-122"/>
                <a:cs typeface="宋体" panose="02010600030101010101" pitchFamily="2" charset="-122"/>
              </a:rPr>
              <a:t>不同阈值</a:t>
            </a:r>
            <a:r>
              <a:rPr lang="zh-CN" altLang="en-US" sz="2800" dirty="0">
                <a:latin typeface="宋体" panose="02010600030101010101" pitchFamily="2" charset="-122"/>
                <a:cs typeface="宋体" panose="02010600030101010101" pitchFamily="2" charset="-122"/>
              </a:rPr>
              <a:t>会产生不同的执行命令，从而带来不同的收益，因而阈值设定的合理与否直接关系到跨期套利策略的效果。</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2</a:t>
            </a:r>
            <a:r>
              <a:rPr lang="zh-CN" altLang="en-US" sz="2800" dirty="0" smtClean="0">
                <a:latin typeface="宋体" panose="02010600030101010101" pitchFamily="2" charset="-122"/>
                <a:cs typeface="宋体" panose="02010600030101010101" pitchFamily="2" charset="-122"/>
              </a:rPr>
              <a:t>）跨</a:t>
            </a:r>
            <a:r>
              <a:rPr lang="zh-CN" altLang="en-US" sz="2800" dirty="0">
                <a:latin typeface="宋体" panose="02010600030101010101" pitchFamily="2" charset="-122"/>
                <a:cs typeface="宋体" panose="02010600030101010101" pitchFamily="2" charset="-122"/>
              </a:rPr>
              <a:t>期套利并非完全无风险，除了价差，保证金水平是跨期套利另外的风险来源。</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3</a:t>
            </a:r>
            <a:r>
              <a:rPr lang="zh-CN" altLang="en-US" sz="2800" dirty="0" smtClean="0">
                <a:latin typeface="宋体" panose="02010600030101010101" pitchFamily="2" charset="-122"/>
                <a:cs typeface="宋体" panose="02010600030101010101" pitchFamily="2" charset="-122"/>
              </a:rPr>
              <a:t>）在</a:t>
            </a:r>
            <a:r>
              <a:rPr lang="zh-CN" altLang="en-US" sz="2800" dirty="0">
                <a:latin typeface="宋体" panose="02010600030101010101" pitchFamily="2" charset="-122"/>
                <a:cs typeface="宋体" panose="02010600030101010101" pitchFamily="2" charset="-122"/>
              </a:rPr>
              <a:t>临近交割或者市场波动剧烈时会适当要求提高保证金的比例，这要求投资者具备一定的资金能力和拥有弹性准备。</a:t>
            </a:r>
          </a:p>
        </p:txBody>
      </p:sp>
    </p:spTree>
    <p:extLst>
      <p:ext uri="{BB962C8B-B14F-4D97-AF65-F5344CB8AC3E}">
        <p14:creationId xmlns:p14="http://schemas.microsoft.com/office/powerpoint/2010/main" val="1670698220"/>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70000"/>
              </a:lnSpc>
            </a:pPr>
            <a:endParaRPr lang="zh-CN" altLang="en-US" sz="2800" dirty="0"/>
          </a:p>
        </p:txBody>
      </p:sp>
      <p:graphicFrame>
        <p:nvGraphicFramePr>
          <p:cNvPr id="2" name="表格 1"/>
          <p:cNvGraphicFramePr>
            <a:graphicFrameLocks noGrp="1"/>
          </p:cNvGraphicFramePr>
          <p:nvPr/>
        </p:nvGraphicFramePr>
        <p:xfrm>
          <a:off x="850413" y="1268760"/>
          <a:ext cx="5171198" cy="5080000"/>
        </p:xfrm>
        <a:graphic>
          <a:graphicData uri="http://schemas.openxmlformats.org/drawingml/2006/table">
            <a:tbl>
              <a:tblPr firstRow="1" firstCol="1" bandRow="1"/>
              <a:tblGrid>
                <a:gridCol w="5171198">
                  <a:extLst>
                    <a:ext uri="{9D8B030D-6E8A-4147-A177-3AD203B41FA5}">
                      <a16:colId xmlns:a16="http://schemas.microsoft.com/office/drawing/2014/main" xmlns="" val="20000"/>
                    </a:ext>
                  </a:extLst>
                </a:gridCol>
              </a:tblGrid>
              <a:tr h="4949356">
                <a:tc>
                  <a:txBody>
                    <a:bodyPr/>
                    <a:lstStyle/>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numpy</a:t>
                      </a:r>
                      <a:r>
                        <a:rPr lang="en-US" sz="1500" kern="100" dirty="0">
                          <a:effectLst/>
                          <a:latin typeface="Times New Roman" panose="02020503050405090304" pitchFamily="18" charset="0"/>
                          <a:ea typeface="宋体" pitchFamily="2" charset="-122"/>
                          <a:cs typeface="Times New Roman" panose="02020503050405090304" pitchFamily="18" charset="0"/>
                        </a:rPr>
                        <a:t> as np</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pandas as pd</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scipy.io</a:t>
                      </a:r>
                      <a:r>
                        <a:rPr lang="en-US" sz="1500" kern="100" dirty="0">
                          <a:effectLst/>
                          <a:latin typeface="Times New Roman" panose="02020503050405090304" pitchFamily="18" charset="0"/>
                          <a:ea typeface="宋体" pitchFamily="2" charset="-122"/>
                          <a:cs typeface="Times New Roman" panose="02020503050405090304" pitchFamily="18" charset="0"/>
                        </a:rPr>
                        <a:t> as </a:t>
                      </a:r>
                      <a:r>
                        <a:rPr lang="en-US" sz="1500" kern="100" dirty="0" err="1">
                          <a:effectLst/>
                          <a:latin typeface="Times New Roman" panose="02020503050405090304" pitchFamily="18" charset="0"/>
                          <a:ea typeface="宋体" pitchFamily="2" charset="-122"/>
                          <a:cs typeface="Times New Roman" panose="02020503050405090304" pitchFamily="18" charset="0"/>
                        </a:rPr>
                        <a:t>scio</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500" kern="100" dirty="0">
                          <a:effectLst/>
                          <a:latin typeface="Times New Roman" panose="02020503050405090304" pitchFamily="18" charset="0"/>
                          <a:ea typeface="宋体" pitchFamily="2" charset="-122"/>
                          <a:cs typeface="Times New Roman" panose="02020503050405090304" pitchFamily="18" charset="0"/>
                        </a:rPr>
                        <a:t> as </a:t>
                      </a:r>
                      <a:r>
                        <a:rPr lang="en-US" sz="1500" kern="100" dirty="0" err="1">
                          <a:effectLst/>
                          <a:latin typeface="Times New Roman" panose="02020503050405090304" pitchFamily="18" charset="0"/>
                          <a:ea typeface="宋体" pitchFamily="2" charset="-122"/>
                          <a:cs typeface="Times New Roman" panose="02020503050405090304" pitchFamily="18" charset="0"/>
                        </a:rPr>
                        <a:t>plt</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font.sans</a:t>
                      </a:r>
                      <a:r>
                        <a:rPr lang="en-US" sz="1500" kern="100" dirty="0">
                          <a:effectLst/>
                          <a:latin typeface="Times New Roman" panose="02020503050405090304" pitchFamily="18" charset="0"/>
                          <a:ea typeface="宋体" pitchFamily="2" charset="-122"/>
                          <a:cs typeface="Times New Roman" panose="02020503050405090304" pitchFamily="18" charset="0"/>
                        </a:rPr>
                        <a:t>-serif"]=["</a:t>
                      </a:r>
                      <a:r>
                        <a:rPr lang="en-US" sz="1500" kern="100" dirty="0" err="1">
                          <a:effectLst/>
                          <a:latin typeface="Times New Roman" panose="02020503050405090304" pitchFamily="18" charset="0"/>
                          <a:ea typeface="宋体" pitchFamily="2" charset="-122"/>
                          <a:cs typeface="Times New Roman" panose="02020503050405090304" pitchFamily="18" charset="0"/>
                        </a:rPr>
                        <a:t>SimHei</a:t>
                      </a:r>
                      <a:r>
                        <a:rPr lang="en-US" sz="1500" kern="100" dirty="0">
                          <a:effectLst/>
                          <a:latin typeface="Times New Roman" panose="02020503050405090304" pitchFamily="18" charset="0"/>
                          <a:ea typeface="宋体" pitchFamily="2" charset="-122"/>
                          <a:cs typeface="Times New Roman" panose="02020503050405090304" pitchFamily="18" charset="0"/>
                        </a:rPr>
                        <a:t>"]</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500" kern="100" dirty="0">
                          <a:effectLst/>
                          <a:latin typeface="Times New Roman" panose="02020503050405090304" pitchFamily="18" charset="0"/>
                          <a:ea typeface="宋体" pitchFamily="2" charset="-122"/>
                          <a:cs typeface="Times New Roman" panose="02020503050405090304" pitchFamily="18" charset="0"/>
                        </a:rPr>
                        <a:t>"] = False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a:t>
                      </a:r>
                      <a:r>
                        <a:rPr lang="zh-CN" sz="15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def </a:t>
                      </a:r>
                      <a:r>
                        <a:rPr lang="en-US" sz="1500" kern="100" dirty="0" err="1">
                          <a:effectLst/>
                          <a:latin typeface="Times New Roman" panose="02020503050405090304" pitchFamily="18" charset="0"/>
                          <a:ea typeface="宋体" pitchFamily="2" charset="-122"/>
                          <a:cs typeface="Times New Roman" panose="02020503050405090304" pitchFamily="18" charset="0"/>
                        </a:rPr>
                        <a:t>excel_to_data</a:t>
                      </a:r>
                      <a:r>
                        <a:rPr lang="en-US" sz="1500" kern="100" dirty="0">
                          <a:effectLst/>
                          <a:latin typeface="Times New Roman" panose="02020503050405090304" pitchFamily="18" charset="0"/>
                          <a:ea typeface="宋体" pitchFamily="2" charset="-122"/>
                          <a:cs typeface="Times New Roman" panose="02020503050405090304" pitchFamily="18" charset="0"/>
                        </a:rPr>
                        <a:t>(path):</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r>
                        <a:rPr lang="en-US" sz="1500" kern="100" dirty="0" err="1">
                          <a:effectLst/>
                          <a:latin typeface="Times New Roman" panose="02020503050405090304" pitchFamily="18" charset="0"/>
                          <a:ea typeface="宋体" pitchFamily="2" charset="-122"/>
                          <a:cs typeface="Times New Roman" panose="02020503050405090304" pitchFamily="18" charset="0"/>
                        </a:rPr>
                        <a:t>ws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path,sheet_name</a:t>
                      </a:r>
                      <a:r>
                        <a:rPr lang="en-US" sz="1500" kern="100" dirty="0">
                          <a:effectLst/>
                          <a:latin typeface="Times New Roman" panose="02020503050405090304" pitchFamily="18" charset="0"/>
                          <a:ea typeface="宋体" pitchFamily="2" charset="-122"/>
                          <a:cs typeface="Times New Roman" panose="02020503050405090304" pitchFamily="18" charset="0"/>
                        </a:rPr>
                        <a:t>=0,header=</a:t>
                      </a:r>
                      <a:r>
                        <a:rPr lang="en-US" sz="1500" kern="100" dirty="0" err="1">
                          <a:effectLst/>
                          <a:latin typeface="Times New Roman" panose="02020503050405090304" pitchFamily="18" charset="0"/>
                          <a:ea typeface="宋体" pitchFamily="2" charset="-122"/>
                          <a:cs typeface="Times New Roman" panose="02020503050405090304" pitchFamily="18" charset="0"/>
                        </a:rPr>
                        <a:t>None,keep_default_na</a:t>
                      </a:r>
                      <a:r>
                        <a:rPr lang="en-US" sz="1500" kern="100" dirty="0">
                          <a:effectLst/>
                          <a:latin typeface="Times New Roman" panose="02020503050405090304" pitchFamily="18" charset="0"/>
                          <a:ea typeface="宋体" pitchFamily="2" charset="-122"/>
                          <a:cs typeface="Times New Roman" panose="02020503050405090304" pitchFamily="18" charset="0"/>
                        </a:rPr>
                        <a:t>=False)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data=</a:t>
                      </a:r>
                      <a:r>
                        <a:rPr lang="en-US" sz="1500" kern="100" dirty="0" err="1">
                          <a:effectLst/>
                          <a:latin typeface="Times New Roman" panose="02020503050405090304" pitchFamily="18" charset="0"/>
                          <a:ea typeface="宋体" pitchFamily="2" charset="-122"/>
                          <a:cs typeface="Times New Roman" panose="02020503050405090304" pitchFamily="18" charset="0"/>
                        </a:rPr>
                        <a:t>ws.iloc</a:t>
                      </a:r>
                      <a:r>
                        <a:rPr lang="en-US" sz="1500" kern="100" dirty="0">
                          <a:effectLst/>
                          <a:latin typeface="Times New Roman" panose="02020503050405090304" pitchFamily="18" charset="0"/>
                          <a:ea typeface="宋体" pitchFamily="2" charset="-122"/>
                          <a:cs typeface="Times New Roman" panose="02020503050405090304" pitchFamily="18" charset="0"/>
                        </a:rPr>
                        <a:t>[:,[0,1,2]]</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return data</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data=</a:t>
                      </a:r>
                      <a:r>
                        <a:rPr lang="en-US" sz="1500" kern="100" dirty="0" err="1">
                          <a:effectLst/>
                          <a:latin typeface="Times New Roman" panose="02020503050405090304" pitchFamily="18" charset="0"/>
                          <a:ea typeface="宋体" pitchFamily="2" charset="-122"/>
                          <a:cs typeface="Times New Roman" panose="02020503050405090304" pitchFamily="18" charset="0"/>
                        </a:rPr>
                        <a:t>np.array</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excel_to_data</a:t>
                      </a:r>
                      <a:r>
                        <a:rPr lang="en-US" sz="1500" kern="100" dirty="0">
                          <a:effectLst/>
                          <a:latin typeface="Times New Roman" panose="02020503050405090304" pitchFamily="18" charset="0"/>
                          <a:ea typeface="宋体" pitchFamily="2" charset="-122"/>
                          <a:cs typeface="Times New Roman" panose="02020503050405090304" pitchFamily="18" charset="0"/>
                        </a:rPr>
                        <a:t>('33.xls'))</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cur_size</a:t>
                      </a:r>
                      <a:r>
                        <a:rPr lang="en-US" sz="1500" kern="100" dirty="0">
                          <a:effectLst/>
                          <a:latin typeface="Times New Roman" panose="02020503050405090304" pitchFamily="18" charset="0"/>
                          <a:ea typeface="宋体" pitchFamily="2" charset="-122"/>
                          <a:cs typeface="Times New Roman" panose="02020503050405090304" pitchFamily="18" charset="0"/>
                        </a:rPr>
                        <a:t>=4992</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day=104</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clo</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[2][0:cur_size]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jin</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[1][0:cur_size]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yuan=</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[0][0:cur_size]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fee=0.00015</a:t>
                      </a:r>
                    </a:p>
                    <a:p>
                      <a:pPr marL="0" algn="l" defTabSz="914400" rtl="0" eaLnBrk="1" latinLnBrk="0" hangingPunct="1">
                        <a:lnSpc>
                          <a:spcPts val="1400"/>
                        </a:lnSpc>
                        <a:spcAft>
                          <a:spcPts val="0"/>
                        </a:spcAft>
                      </a:pPr>
                      <a:r>
                        <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profit=</a:t>
                      </a:r>
                      <a:r>
                        <a:rPr lang="en-US" altLang="zh-CN"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np.zeros</a:t>
                      </a:r>
                      <a:r>
                        <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((cur_size,1))</a:t>
                      </a:r>
                      <a:r>
                        <a:rPr lang="zh-CN"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endPar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std= 4.0232</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tradesniu</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graphicFrame>
        <p:nvGraphicFramePr>
          <p:cNvPr id="7" name="表格 6"/>
          <p:cNvGraphicFramePr>
            <a:graphicFrameLocks noGrp="1"/>
          </p:cNvGraphicFramePr>
          <p:nvPr/>
        </p:nvGraphicFramePr>
        <p:xfrm>
          <a:off x="6165627" y="908720"/>
          <a:ext cx="5472608" cy="5400600"/>
        </p:xfrm>
        <a:graphic>
          <a:graphicData uri="http://schemas.openxmlformats.org/drawingml/2006/table">
            <a:tbl>
              <a:tblPr firstRow="1" firstCol="1" bandRow="1"/>
              <a:tblGrid>
                <a:gridCol w="5472608">
                  <a:extLst>
                    <a:ext uri="{9D8B030D-6E8A-4147-A177-3AD203B41FA5}">
                      <a16:colId xmlns:a16="http://schemas.microsoft.com/office/drawing/2014/main" xmlns="" val="20000"/>
                    </a:ext>
                  </a:extLst>
                </a:gridCol>
              </a:tblGrid>
              <a:tr h="5400600">
                <a:tc>
                  <a:txBody>
                    <a:bodyPr/>
                    <a:lstStyle/>
                    <a:p>
                      <a:pPr marL="0" algn="l" defTabSz="914400" rtl="0" eaLnBrk="1" latinLnBrk="0" hangingPunct="1">
                        <a:lnSpc>
                          <a:spcPts val="1400"/>
                        </a:lnSpc>
                        <a:spcAft>
                          <a:spcPts val="0"/>
                        </a:spcAft>
                      </a:pP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tradesxiong</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kai=0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ping=0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time=1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flag=0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for date in range(0,cur_size):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策略实施</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[date]&lt;-0.8*std)and(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牛市跨期套利反向操作</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牛市跨期套利止损</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[date]&lt;-2*std)and(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
        <p:nvSpPr>
          <p:cNvPr id="8" name="内容占位符 2"/>
          <p:cNvSpPr txBox="1"/>
          <p:nvPr/>
        </p:nvSpPr>
        <p:spPr bwMode="auto">
          <a:xfrm>
            <a:off x="1125067" y="619269"/>
            <a:ext cx="43204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策略程序</a:t>
            </a:r>
            <a:r>
              <a:rPr lang="en-US" altLang="zh-CN" sz="2400" b="1" dirty="0">
                <a:latin typeface="Times New Roman" panose="02020503050405090304" pitchFamily="18" charset="0"/>
              </a:rPr>
              <a:t>10-2</a:t>
            </a:r>
            <a:r>
              <a:rPr lang="zh-CN" altLang="en-US" sz="2400" b="1" dirty="0">
                <a:latin typeface="Times New Roman" panose="02020503050405090304" pitchFamily="18" charset="0"/>
              </a:rPr>
              <a:t>：基于协整的股指期货跨期套利策略</a:t>
            </a:r>
          </a:p>
          <a:p>
            <a:endParaRPr lang="zh-CN" altLang="zh-CN" sz="2400" b="1" dirty="0">
              <a:latin typeface="Times New Roman" panose="02020503050405090304" pitchFamily="18" charset="0"/>
              <a:ea typeface="宋体" pitchFamily="2" charset="-122"/>
            </a:endParaRPr>
          </a:p>
        </p:txBody>
      </p:sp>
      <p:sp>
        <p:nvSpPr>
          <p:cNvPr id="9" name="矩形 8"/>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88963" y="831713"/>
          <a:ext cx="3890240" cy="5549614"/>
        </p:xfrm>
        <a:graphic>
          <a:graphicData uri="http://schemas.openxmlformats.org/drawingml/2006/table">
            <a:tbl>
              <a:tblPr firstRow="1" firstCol="1" bandRow="1"/>
              <a:tblGrid>
                <a:gridCol w="3890240">
                  <a:extLst>
                    <a:ext uri="{9D8B030D-6E8A-4147-A177-3AD203B41FA5}">
                      <a16:colId xmlns:a16="http://schemas.microsoft.com/office/drawing/2014/main" xmlns="" val="20000"/>
                    </a:ext>
                  </a:extLst>
                </a:gridCol>
              </a:tblGrid>
              <a:tr h="5549614">
                <a:tc>
                  <a:txBody>
                    <a:bodyPr/>
                    <a:lstStyle/>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pandas as pd</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scipy.io</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as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as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plt.rcParams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font.sans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-serif"]=["</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SimHei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plt.rcParams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def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excel_to_data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(path):</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ws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pd.read_excel</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path,sheet_name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=0,header=</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None,keep_default_na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data=</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ws.iloc</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[:,[0,1,2]]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return data</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data=</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np.array</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excel_to_data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('33.xls'))</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cur_size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day=104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clo</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[2][0:cur_size]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jin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[1][0:cur_size]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yuan=</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fee=0.00015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profit=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np.zeros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((cur_size,1))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std=</a:t>
                      </a:r>
                      <a:r>
                        <a:rPr lang="en-US" sz="1050" kern="100" dirty="0">
                          <a:solidFill>
                            <a:srgbClr val="000000"/>
                          </a:solidFill>
                          <a:effectLst/>
                          <a:latin typeface="Calibri" panose="020F0502020204030204" pitchFamily="34" charset="0"/>
                          <a:ea typeface="宋体" pitchFamily="2" charset="-122"/>
                          <a:cs typeface="Times New Roman" panose="02020503050405090304" pitchFamily="18" charset="0"/>
                        </a:rPr>
                        <a:t> </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4.0232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holdjin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holdyuan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tradesniu</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tradesxiong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kai=0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ping=0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time=1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flag=0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date in range(0,cur_size):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策略实施</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牛市跨期套利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marL="0" marR="0" lvl="0" indent="0" algn="l" defTabSz="914400" rtl="0" eaLnBrk="1" fontAlgn="auto" latinLnBrk="0" hangingPunct="1">
                        <a:lnSpc>
                          <a:spcPts val="1100"/>
                        </a:lnSpc>
                        <a:spcBef>
                          <a:spcPts val="0"/>
                        </a:spcBef>
                        <a:spcAft>
                          <a:spcPts val="0"/>
                        </a:spcAft>
                        <a:buClrTx/>
                        <a:buSzTx/>
                        <a:buFontTx/>
                        <a:buNone/>
                        <a:defRPr/>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if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clo</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[date]&lt;-0.8*std)and(</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==0)and(</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p>
                    <a:p>
                      <a:pPr marL="0" marR="0" lvl="0" indent="0" algn="l" defTabSz="914400" rtl="0" eaLnBrk="1" fontAlgn="auto" latinLnBrk="0" hangingPunct="1">
                        <a:lnSpc>
                          <a:spcPts val="1100"/>
                        </a:lnSpc>
                        <a:spcBef>
                          <a:spcPts val="0"/>
                        </a:spcBef>
                        <a:spcAft>
                          <a:spcPts val="0"/>
                        </a:spcAft>
                        <a:buClrTx/>
                        <a:buSzTx/>
                        <a:buFontTx/>
                        <a:buNone/>
                        <a:defRPr/>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=holdjin-1</a:t>
                      </a:r>
                      <a:endParaRPr lang="zh-CN" altLang="zh-CN" sz="105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graphicFrame>
        <p:nvGraphicFramePr>
          <p:cNvPr id="7" name="表格 6"/>
          <p:cNvGraphicFramePr>
            <a:graphicFrameLocks noGrp="1"/>
          </p:cNvGraphicFramePr>
          <p:nvPr/>
        </p:nvGraphicFramePr>
        <p:xfrm>
          <a:off x="4166032" y="831713"/>
          <a:ext cx="3890240" cy="5549615"/>
        </p:xfrm>
        <a:graphic>
          <a:graphicData uri="http://schemas.openxmlformats.org/drawingml/2006/table">
            <a:tbl>
              <a:tblPr firstRow="1" firstCol="1" bandRow="1"/>
              <a:tblGrid>
                <a:gridCol w="3890240">
                  <a:extLst>
                    <a:ext uri="{9D8B030D-6E8A-4147-A177-3AD203B41FA5}">
                      <a16:colId xmlns:a16="http://schemas.microsoft.com/office/drawing/2014/main" xmlns="" val="20000"/>
                    </a:ext>
                  </a:extLst>
                </a:gridCol>
              </a:tblGrid>
              <a:tr h="5549615">
                <a:tc>
                  <a:txBody>
                    <a:bodyPr/>
                    <a:lstStyle/>
                    <a:p>
                      <a:pPr marL="0" algn="l" defTabSz="914400" rtl="0" eaLnBrk="1" latinLnBrk="0" hangingPunct="1">
                        <a:lnSpc>
                          <a:spcPts val="1100"/>
                        </a:lnSpc>
                        <a:spcAft>
                          <a:spcPts val="0"/>
                        </a:spcAft>
                      </a:pPr>
                      <a:r>
                        <a:rPr lang="en-US" altLang="zh-CN" sz="100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牛市跨期套利反向操作</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牛市跨期套利止损</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[date]&lt;-2*std)and(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熊市跨期套利</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[date]&gt;0.8*std)and(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==0)and(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熊市跨期套利反向操作</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[date]&lt;=0*std)and(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txBody>
                  <a:tcPr marL="20573" marR="2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graphicFrame>
        <p:nvGraphicFramePr>
          <p:cNvPr id="6" name="表格 5"/>
          <p:cNvGraphicFramePr>
            <a:graphicFrameLocks noGrp="1"/>
          </p:cNvGraphicFramePr>
          <p:nvPr>
            <p:custDataLst>
              <p:tags r:id="rId2"/>
            </p:custDataLst>
          </p:nvPr>
        </p:nvGraphicFramePr>
        <p:xfrm>
          <a:off x="8143101" y="839419"/>
          <a:ext cx="3890240" cy="5588000"/>
        </p:xfrm>
        <a:graphic>
          <a:graphicData uri="http://schemas.openxmlformats.org/drawingml/2006/table">
            <a:tbl>
              <a:tblPr firstRow="1" firstCol="1" bandRow="1"/>
              <a:tblGrid>
                <a:gridCol w="3890240">
                  <a:extLst>
                    <a:ext uri="{9D8B030D-6E8A-4147-A177-3AD203B41FA5}">
                      <a16:colId xmlns:a16="http://schemas.microsoft.com/office/drawing/2014/main" xmlns="" val="20000"/>
                    </a:ext>
                  </a:extLst>
                </a:gridCol>
              </a:tblGrid>
              <a:tr h="5541907">
                <a:tc>
                  <a:txBody>
                    <a:bodyPr/>
                    <a:lstStyle/>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tradesxiong</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=tradesxiong+1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mn-ea"/>
                          <a:cs typeface="Times New Roman" panose="02020503050405090304" pitchFamily="18" charset="0"/>
                        </a:rPr>
                        <a:t>熊市跨期套利止损</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[date]&gt;2*std)and(</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tradesxiong</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=tradesxiong+1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(buy_price,0)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(profit,0)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zh-CN" sz="1050" kern="100" dirty="0">
                          <a:solidFill>
                            <a:schemeClr val="tx1"/>
                          </a:solidFill>
                          <a:effectLst/>
                          <a:latin typeface="Times New Roman" panose="02020503050405090304" pitchFamily="18" charset="0"/>
                          <a:ea typeface="+mn-ea"/>
                          <a:cs typeface="Times New Roman" panose="02020503050405090304" pitchFamily="18" charset="0"/>
                        </a:rPr>
                        <a:t>胜率</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lose=0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total=0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in range(0,cur_size):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profit[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total=total+1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profit[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]&gt;0: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win=win+1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else: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lose=lose+1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shenglv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=win/total*100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yingkuiratio</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=win/lose*100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[-1]/buy*100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nianhua_shouyilv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*(252/</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cur_size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in range(0,cur_size):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np.append</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np.append</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maxback,highestprofit-sumprofit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highestprofit+buy</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rate=(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(range(1,cur_size+1),</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
        <p:nvSpPr>
          <p:cNvPr id="8" name="矩形 7"/>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98003"/>
            <a:ext cx="813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三、跨市场期现套利策略</a:t>
            </a:r>
          </a:p>
        </p:txBody>
      </p:sp>
    </p:spTree>
  </p:cSld>
  <p:clrMapOvr>
    <a:masterClrMapping/>
  </p:clrMapOvr>
  <p:transition spd="slow" advClick="0" advTm="334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一、期现套利的概念与原理</a:t>
            </a:r>
            <a:r>
              <a:rPr lang="en-US" altLang="zh-CN" sz="2200" b="1" dirty="0">
                <a:latin typeface="Times New Roman" panose="02020503050405090304" pitchFamily="18" charset="0"/>
                <a:cs typeface="Times New Roman" panose="02020503050405090304" pitchFamily="18" charset="0"/>
              </a:rPr>
              <a:t>     </a:t>
            </a:r>
            <a:endParaRPr lang="zh-CN" altLang="en-US" sz="2200" b="1" dirty="0"/>
          </a:p>
          <a:p>
            <a:pPr>
              <a:lnSpc>
                <a:spcPct val="150000"/>
              </a:lnSpc>
            </a:pPr>
            <a:r>
              <a:rPr kumimoji="1" lang="zh-CN" altLang="zh-CN" sz="2200" b="1" dirty="0">
                <a:latin typeface="Times New Roman" panose="02020503050405090304" pitchFamily="18" charset="0"/>
                <a:ea typeface="+mn-ea"/>
              </a:rPr>
              <a:t>        </a:t>
            </a:r>
            <a:r>
              <a:rPr kumimoji="1" lang="zh-CN" altLang="en-US" sz="2200" dirty="0">
                <a:latin typeface="Times New Roman" panose="02020503050405090304" pitchFamily="18" charset="0"/>
              </a:rPr>
              <a:t>股指期现套利是利用股指期货合约到期时向现货指数价位收敛的特点，利用期货和现货市场的价格差距，买入低估一方，卖出高估一方，等到不合理的价差恢复到正常合理的状态后平仓，从中赚取价差收益的对冲交易行为。</a:t>
            </a:r>
          </a:p>
          <a:p>
            <a:pPr>
              <a:lnSpc>
                <a:spcPct val="150000"/>
              </a:lnSpc>
            </a:pPr>
            <a:r>
              <a:rPr kumimoji="1" lang="zh-CN" altLang="en-US" sz="2200" dirty="0">
                <a:latin typeface="Times New Roman" panose="02020503050405090304" pitchFamily="18" charset="0"/>
              </a:rPr>
              <a:t>        国内现货市场交易机制不能做空，所以一般做正向套利。即卖股指，买现货。</a:t>
            </a:r>
            <a:endParaRPr kumimoji="1" lang="en-US" altLang="zh-CN" sz="2200" dirty="0">
              <a:latin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grpSp>
        <p:nvGrpSpPr>
          <p:cNvPr id="4" name="组合 3">
            <a:extLst>
              <a:ext uri="{FF2B5EF4-FFF2-40B4-BE49-F238E27FC236}">
                <a16:creationId xmlns:a16="http://schemas.microsoft.com/office/drawing/2014/main" xmlns="" id="{0D692DA3-8C57-1543-9BA7-1CBB3BB71E12}"/>
              </a:ext>
            </a:extLst>
          </p:cNvPr>
          <p:cNvGrpSpPr/>
          <p:nvPr/>
        </p:nvGrpSpPr>
        <p:grpSpPr>
          <a:xfrm>
            <a:off x="3069283" y="3848303"/>
            <a:ext cx="5472608" cy="891553"/>
            <a:chOff x="-209217" y="5757803"/>
            <a:chExt cx="5832286" cy="568193"/>
          </a:xfrm>
        </p:grpSpPr>
        <p:grpSp>
          <p:nvGrpSpPr>
            <p:cNvPr id="5" name="组合 4">
              <a:extLst>
                <a:ext uri="{FF2B5EF4-FFF2-40B4-BE49-F238E27FC236}">
                  <a16:creationId xmlns:a16="http://schemas.microsoft.com/office/drawing/2014/main" xmlns="" id="{87DE6B97-92B1-5143-8FCE-E90B1A67CD1E}"/>
                </a:ext>
              </a:extLst>
            </p:cNvPr>
            <p:cNvGrpSpPr/>
            <p:nvPr/>
          </p:nvGrpSpPr>
          <p:grpSpPr>
            <a:xfrm>
              <a:off x="-209217" y="5757803"/>
              <a:ext cx="5832286" cy="568193"/>
              <a:chOff x="-209217" y="5757803"/>
              <a:chExt cx="5832286" cy="568193"/>
            </a:xfrm>
          </p:grpSpPr>
          <p:sp>
            <p:nvSpPr>
              <p:cNvPr id="12" name="圆角矩形 11">
                <a:extLst>
                  <a:ext uri="{FF2B5EF4-FFF2-40B4-BE49-F238E27FC236}">
                    <a16:creationId xmlns:a16="http://schemas.microsoft.com/office/drawing/2014/main" xmlns="" id="{62BB9239-DD69-EE49-B641-2337031A2C09}"/>
                  </a:ext>
                </a:extLst>
              </p:cNvPr>
              <p:cNvSpPr/>
              <p:nvPr/>
            </p:nvSpPr>
            <p:spPr>
              <a:xfrm>
                <a:off x="2709243" y="5757803"/>
                <a:ext cx="2913826" cy="55767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利用价差比指标确定套利空间大小</a:t>
                </a:r>
                <a:endParaRPr kumimoji="1" lang="zh-CN" altLang="en-US" sz="2200" b="1" dirty="0"/>
              </a:p>
            </p:txBody>
          </p:sp>
          <p:sp>
            <p:nvSpPr>
              <p:cNvPr id="8" name="圆角矩形 7">
                <a:extLst>
                  <a:ext uri="{FF2B5EF4-FFF2-40B4-BE49-F238E27FC236}">
                    <a16:creationId xmlns:a16="http://schemas.microsoft.com/office/drawing/2014/main" xmlns="" id="{6BB480E0-1EDA-0043-99FC-F2D46D95230F}"/>
                  </a:ext>
                </a:extLst>
              </p:cNvPr>
              <p:cNvSpPr/>
              <p:nvPr/>
            </p:nvSpPr>
            <p:spPr>
              <a:xfrm>
                <a:off x="-209217" y="5768280"/>
                <a:ext cx="2199005" cy="55771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确定套利机会</a:t>
                </a:r>
                <a:endParaRPr kumimoji="1" lang="zh-CN" altLang="en-US" sz="2200" b="1" dirty="0"/>
              </a:p>
            </p:txBody>
          </p:sp>
        </p:grpSp>
        <p:cxnSp>
          <p:nvCxnSpPr>
            <p:cNvPr id="6" name="直接箭头连接符 16">
              <a:extLst>
                <a:ext uri="{FF2B5EF4-FFF2-40B4-BE49-F238E27FC236}">
                  <a16:creationId xmlns:a16="http://schemas.microsoft.com/office/drawing/2014/main" xmlns="" id="{F522CC53-B63F-6D46-98D4-701BA5A5EC7D}"/>
                </a:ext>
              </a:extLst>
            </p:cNvPr>
            <p:cNvCxnSpPr>
              <a:cxnSpLocks/>
            </p:cNvCxnSpPr>
            <p:nvPr/>
          </p:nvCxnSpPr>
          <p:spPr>
            <a:xfrm>
              <a:off x="1989788" y="6036345"/>
              <a:ext cx="745518" cy="0"/>
            </a:xfrm>
            <a:prstGeom prst="straightConnector1">
              <a:avLst/>
            </a:prstGeom>
            <a:ln w="38100" cmpd="sng">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xmlns="" id="{D123CE8B-0EA7-674E-80A1-ECA103CC13E9}"/>
              </a:ext>
            </a:extLst>
          </p:cNvPr>
          <p:cNvSpPr txBox="1"/>
          <p:nvPr/>
        </p:nvSpPr>
        <p:spPr>
          <a:xfrm>
            <a:off x="3100436" y="4737918"/>
            <a:ext cx="2057079" cy="923330"/>
          </a:xfrm>
          <a:prstGeom prst="rect">
            <a:avLst/>
          </a:prstGeom>
          <a:noFill/>
        </p:spPr>
        <p:txBody>
          <a:bodyPr wrap="square" rtlCol="0">
            <a:spAutoFit/>
          </a:bodyPr>
          <a:lstStyle/>
          <a:p>
            <a:r>
              <a:rPr kumimoji="1" lang="zh-CN" altLang="en-US" dirty="0">
                <a:latin typeface="Times New Roman" panose="02020503050405090304" pitchFamily="18" charset="0"/>
              </a:rPr>
              <a:t>通过股指期货定价理论来确定股指期货合理价格区间</a:t>
            </a:r>
            <a:endParaRPr kumimoji="1" lang="zh-CN" altLang="en-US" dirty="0"/>
          </a:p>
        </p:txBody>
      </p:sp>
      <p:sp>
        <p:nvSpPr>
          <p:cNvPr id="17" name="文本框 16">
            <a:extLst>
              <a:ext uri="{FF2B5EF4-FFF2-40B4-BE49-F238E27FC236}">
                <a16:creationId xmlns:a16="http://schemas.microsoft.com/office/drawing/2014/main" xmlns="" id="{3A3D325C-5E7D-1842-8CD3-68977D4FBEF6}"/>
              </a:ext>
            </a:extLst>
          </p:cNvPr>
          <p:cNvSpPr txBox="1"/>
          <p:nvPr/>
        </p:nvSpPr>
        <p:spPr>
          <a:xfrm>
            <a:off x="1917154" y="4102244"/>
            <a:ext cx="1183281" cy="430887"/>
          </a:xfrm>
          <a:prstGeom prst="rect">
            <a:avLst/>
          </a:prstGeom>
          <a:noFill/>
        </p:spPr>
        <p:txBody>
          <a:bodyPr wrap="square" rtlCol="0">
            <a:spAutoFit/>
          </a:bodyPr>
          <a:lstStyle/>
          <a:p>
            <a:r>
              <a:rPr kumimoji="1" lang="zh-CN" altLang="en-US" sz="2200" b="1" dirty="0"/>
              <a:t>步骤：</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16400" y="94773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zh-CN" sz="2600" b="1" dirty="0">
                <a:solidFill>
                  <a:schemeClr val="tx1"/>
                </a:solidFill>
                <a:latin typeface="微软雅黑" pitchFamily="34" charset="-122"/>
                <a:ea typeface="微软雅黑" pitchFamily="34" charset="-122"/>
              </a:rPr>
              <a:t>股指风险对冲套利 </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p:cNvSpPr/>
          <p:nvPr/>
        </p:nvSpPr>
        <p:spPr>
          <a:xfrm>
            <a:off x="4216400" y="1831976"/>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股指期货跨期套利策略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19" name="椭圆 18"/>
          <p:cNvSpPr/>
          <p:nvPr/>
        </p:nvSpPr>
        <p:spPr>
          <a:xfrm>
            <a:off x="4365625" y="1903413"/>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20" name="圆角矩形 19"/>
          <p:cNvSpPr/>
          <p:nvPr/>
        </p:nvSpPr>
        <p:spPr>
          <a:xfrm>
            <a:off x="4216400" y="2745434"/>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跨市场期现套利策略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21" name="椭圆 20"/>
          <p:cNvSpPr/>
          <p:nvPr/>
        </p:nvSpPr>
        <p:spPr>
          <a:xfrm>
            <a:off x="4365625" y="2816871"/>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22" name="圆角矩形 21"/>
          <p:cNvSpPr/>
          <p:nvPr/>
        </p:nvSpPr>
        <p:spPr>
          <a:xfrm>
            <a:off x="4216400" y="3629672"/>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股指期货择时交易策略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23" name="椭圆 22"/>
          <p:cNvSpPr/>
          <p:nvPr/>
        </p:nvSpPr>
        <p:spPr>
          <a:xfrm>
            <a:off x="4365625" y="3701109"/>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sp>
        <p:nvSpPr>
          <p:cNvPr id="32" name="圆角矩形 31"/>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en-US" altLang="zh-CN" sz="2600" b="1" dirty="0">
                <a:solidFill>
                  <a:schemeClr val="tx1"/>
                </a:solidFill>
                <a:latin typeface="微软雅黑" pitchFamily="34" charset="-122"/>
                <a:ea typeface="微软雅黑" pitchFamily="34" charset="-122"/>
              </a:rPr>
              <a:t>R-breaker</a:t>
            </a:r>
            <a:r>
              <a:rPr lang="zh-CN" altLang="en-US" sz="2600" b="1" dirty="0">
                <a:solidFill>
                  <a:schemeClr val="tx1"/>
                </a:solidFill>
                <a:latin typeface="微软雅黑" pitchFamily="34" charset="-122"/>
                <a:ea typeface="微软雅黑" pitchFamily="34" charset="-122"/>
              </a:rPr>
              <a:t>管理期货策略</a:t>
            </a:r>
            <a:endParaRPr lang="en-US" altLang="zh-CN" sz="2600" b="1" dirty="0">
              <a:solidFill>
                <a:schemeClr val="tx1"/>
              </a:solidFill>
              <a:latin typeface="微软雅黑" pitchFamily="34" charset="-122"/>
              <a:ea typeface="微软雅黑" pitchFamily="34" charset="-122"/>
            </a:endParaRPr>
          </a:p>
        </p:txBody>
      </p:sp>
      <p:sp>
        <p:nvSpPr>
          <p:cNvPr id="33" name="椭圆 32"/>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5</a:t>
            </a:r>
            <a:endParaRPr lang="zh-CN" altLang="en-US" sz="2800" b="1" kern="0" dirty="0">
              <a:solidFill>
                <a:srgbClr val="FFFFFF"/>
              </a:solidFill>
              <a:cs typeface="Times New Roman" panose="02020503050405090304" pitchFamily="18" charset="0"/>
            </a:endParaRPr>
          </a:p>
        </p:txBody>
      </p:sp>
    </p:spTree>
  </p:cSld>
  <p:clrMapOvr>
    <a:masterClrMapping/>
  </p:clrMapOvr>
  <p:transition spd="slow" advClick="0" advTm="3855">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85007" y="764704"/>
            <a:ext cx="11017224" cy="4644733"/>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二、ETF的概念与优势</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r>
              <a:rPr lang="en-US" altLang="zh-CN" sz="2200" b="1" dirty="0">
                <a:latin typeface="Times New Roman" panose="02020503050405090304" pitchFamily="18" charset="0"/>
                <a:cs typeface="Times New Roman" panose="02020503050405090304" pitchFamily="18" charset="0"/>
              </a:rPr>
              <a:t>1、ETF</a:t>
            </a:r>
            <a:r>
              <a:rPr lang="zh-CN" altLang="en-US" sz="2200" b="1" dirty="0">
                <a:latin typeface="Times New Roman" panose="02020503050405090304" pitchFamily="18" charset="0"/>
                <a:cs typeface="Times New Roman" panose="02020503050405090304" pitchFamily="18" charset="0"/>
              </a:rPr>
              <a:t>的定义</a:t>
            </a:r>
            <a:r>
              <a:rPr lang="zh-CN" altLang="en-US" sz="2200" b="1" dirty="0"/>
              <a:t> </a:t>
            </a:r>
          </a:p>
          <a:p>
            <a:pPr>
              <a:lnSpc>
                <a:spcPct val="150000"/>
              </a:lnSpc>
            </a:pPr>
            <a:r>
              <a:rPr kumimoji="1" lang="zh-CN" altLang="zh-CN" sz="2200" b="1" dirty="0">
                <a:latin typeface="Times New Roman" panose="02020503050405090304" pitchFamily="18" charset="0"/>
                <a:ea typeface="+mn-ea"/>
              </a:rPr>
              <a:t>        </a:t>
            </a:r>
            <a:r>
              <a:rPr kumimoji="1" lang="en-US" altLang="zh-CN" sz="2200" dirty="0">
                <a:latin typeface="Times New Roman" panose="02020503050405090304" pitchFamily="18" charset="0"/>
              </a:rPr>
              <a:t>ETF</a:t>
            </a:r>
            <a:r>
              <a:rPr kumimoji="1" lang="zh-CN" altLang="en-US" sz="2200" dirty="0">
                <a:latin typeface="Times New Roman" panose="02020503050405090304" pitchFamily="18" charset="0"/>
              </a:rPr>
              <a:t>（</a:t>
            </a:r>
            <a:r>
              <a:rPr kumimoji="1" lang="en-US" altLang="zh-CN" sz="2200" dirty="0" err="1">
                <a:latin typeface="Times New Roman" panose="02020503050405090304" pitchFamily="18" charset="0"/>
              </a:rPr>
              <a:t>ExchangeTraded</a:t>
            </a:r>
            <a:r>
              <a:rPr kumimoji="1" lang="en-US" altLang="zh-CN" sz="2200" dirty="0">
                <a:latin typeface="Times New Roman" panose="02020503050405090304" pitchFamily="18" charset="0"/>
              </a:rPr>
              <a:t> Funds</a:t>
            </a:r>
            <a:r>
              <a:rPr kumimoji="1" lang="zh-CN" altLang="en-US" sz="2200" dirty="0">
                <a:latin typeface="Times New Roman" panose="02020503050405090304" pitchFamily="18" charset="0"/>
              </a:rPr>
              <a:t>）指交易型开放式指数基金，是一种在交易所上市交易的、基金份额可变的一种开放式基金。交易型开放式指数基金属于开放式基金的一种特殊类型，它结合了封闭式基金和开放式基金的运作特点，投资者既可以向基金管理公司申购或赎回基金份额，同时，又可以像封闭式基金一样在二级市场上按市场价格买卖</a:t>
            </a:r>
            <a:r>
              <a:rPr kumimoji="1" lang="en-US" altLang="zh-CN" sz="2200" dirty="0">
                <a:latin typeface="Times New Roman" panose="02020503050405090304" pitchFamily="18" charset="0"/>
              </a:rPr>
              <a:t>ETF</a:t>
            </a:r>
            <a:r>
              <a:rPr kumimoji="1" lang="zh-CN" altLang="en-US" sz="2200" dirty="0">
                <a:latin typeface="Times New Roman" panose="02020503050405090304" pitchFamily="18" charset="0"/>
              </a:rPr>
              <a:t>份额。</a:t>
            </a:r>
            <a:endParaRPr kumimoji="1" lang="en-US" altLang="zh-CN" sz="2200" dirty="0">
              <a:latin typeface="Times New Roman" panose="02020503050405090304" pitchFamily="18" charset="0"/>
            </a:endParaRPr>
          </a:p>
          <a:p>
            <a:pPr>
              <a:lnSpc>
                <a:spcPct val="150000"/>
              </a:lnSpc>
            </a:pPr>
            <a:r>
              <a:rPr kumimoji="1" lang="zh-CN" altLang="en-US" sz="2200" b="1" dirty="0">
                <a:latin typeface="Times New Roman" panose="02020503050405090304" pitchFamily="18" charset="0"/>
              </a:rPr>
              <a:t>        由于同时存在证券市场交易和申购赎回机制，投资者可以在</a:t>
            </a:r>
            <a:r>
              <a:rPr kumimoji="1" lang="en-US" altLang="zh-CN" sz="2200" b="1" dirty="0">
                <a:latin typeface="Times New Roman" panose="02020503050405090304" pitchFamily="18" charset="0"/>
              </a:rPr>
              <a:t>ETF</a:t>
            </a:r>
            <a:r>
              <a:rPr kumimoji="1" lang="zh-CN" altLang="en-US" sz="2200" b="1" dirty="0">
                <a:latin typeface="Times New Roman" panose="02020503050405090304" pitchFamily="18" charset="0"/>
              </a:rPr>
              <a:t>市场价格与基金单位净值之间存在差价时进行套利交易。</a:t>
            </a: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598567"/>
          </a:xfrm>
          <a:prstGeom prst="rect">
            <a:avLst/>
          </a:prstGeom>
        </p:spPr>
        <p:txBody>
          <a:bodyPr wrap="square">
            <a:spAutoFit/>
          </a:bodyPr>
          <a:lstStyle/>
          <a:p>
            <a:pPr latinLnBrk="0">
              <a:lnSpc>
                <a:spcPct val="150000"/>
              </a:lnSpc>
            </a:pPr>
            <a:r>
              <a:rPr lang="zh-CN" altLang="en-US" sz="2200" b="1" dirty="0">
                <a:latin typeface="Times New Roman" panose="02020503050405090304" pitchFamily="18" charset="0"/>
                <a:cs typeface="Times New Roman" panose="02020503050405090304" pitchFamily="18" charset="0"/>
              </a:rPr>
              <a:t>        </a:t>
            </a:r>
            <a:r>
              <a:rPr lang="en-US" altLang="zh-CN" sz="2200" b="1" dirty="0">
                <a:latin typeface="Times New Roman" panose="02020503050405090304" pitchFamily="18" charset="0"/>
                <a:cs typeface="Times New Roman" panose="02020503050405090304" pitchFamily="18" charset="0"/>
              </a:rPr>
              <a:t>2、</a:t>
            </a:r>
            <a:r>
              <a:rPr lang="zh-CN" altLang="en-US" sz="2200" b="1" dirty="0">
                <a:latin typeface="Times New Roman" panose="02020503050405090304" pitchFamily="18" charset="0"/>
                <a:cs typeface="Times New Roman" panose="02020503050405090304" pitchFamily="18" charset="0"/>
              </a:rPr>
              <a:t>ETF作为期现套利现货组合替代品的优势</a:t>
            </a:r>
            <a:r>
              <a:rPr lang="zh-CN" altLang="en-US" sz="2200" b="1" dirty="0"/>
              <a:t> </a:t>
            </a:r>
          </a:p>
          <a:p>
            <a:pPr>
              <a:lnSpc>
                <a:spcPct val="150000"/>
              </a:lnSpc>
            </a:pPr>
            <a:r>
              <a:rPr kumimoji="1" lang="zh-CN" altLang="zh-CN" sz="2200" b="1" dirty="0">
                <a:latin typeface="Times New Roman" panose="02020503050405090304" pitchFamily="18" charset="0"/>
                <a:ea typeface="+mn-ea"/>
              </a:rPr>
              <a:t>        </a:t>
            </a:r>
            <a:r>
              <a:rPr kumimoji="1" sz="2200" dirty="0">
                <a:latin typeface="Times New Roman" panose="02020503050405090304" pitchFamily="18" charset="0"/>
              </a:rPr>
              <a:t>（1）ETF本身就是现货成分股投资组合。</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（2）ETF能非常近似地模拟指数走势，跟踪误差比较小。</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（3）在融资融券信用交易的前提下，ETF可以实施卖空。</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（4）</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在二级市场具有很好的流动性、交易费用低、免过户费，免印花税，进行正向套利时，不需要购买成分股，直接通过二级市场购买</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即可，这是</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特有的优势。</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（5）ETF可以变相实行T+0交易</a:t>
            </a:r>
            <a:r>
              <a:rPr kumimoji="1" lang="zh-CN" sz="2200" dirty="0">
                <a:latin typeface="Times New Roman" panose="02020503050405090304" pitchFamily="18" charset="0"/>
              </a:rPr>
              <a:t>，即</a:t>
            </a:r>
            <a:r>
              <a:rPr kumimoji="1" sz="2200" dirty="0">
                <a:latin typeface="Times New Roman" panose="02020503050405090304" pitchFamily="18" charset="0"/>
              </a:rPr>
              <a:t>可以通过一、二级市场双边交易达到T+0交易的目的。</a:t>
            </a:r>
          </a:p>
          <a:p>
            <a:pPr>
              <a:lnSpc>
                <a:spcPct val="150000"/>
              </a:lnSpc>
            </a:pPr>
            <a:r>
              <a:rPr kumimoji="1" lang="zh-CN" altLang="zh-CN" sz="2200" b="1" dirty="0">
                <a:latin typeface="Times New Roman" panose="02020503050405090304" pitchFamily="18" charset="0"/>
                <a:ea typeface="+mn-ea"/>
                <a:sym typeface="+mn-ea"/>
              </a:rPr>
              <a:t>        </a:t>
            </a:r>
            <a:r>
              <a:rPr kumimoji="1" lang="zh-CN" altLang="zh-CN" sz="2200" dirty="0">
                <a:latin typeface="Times New Roman" panose="02020503050405090304" pitchFamily="18" charset="0"/>
                <a:ea typeface="+mn-ea"/>
              </a:rPr>
              <a:t>（6）ETF可以实现自动调整权重的作用。</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962064"/>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a:t>
            </a:r>
            <a:r>
              <a:rPr lang="en-US" altLang="zh-CN" sz="2400" b="1" dirty="0">
                <a:latin typeface="Times New Roman" panose="02020503050405090304" pitchFamily="18" charset="0"/>
                <a:cs typeface="Times New Roman" panose="02020503050405090304" pitchFamily="18" charset="0"/>
              </a:rPr>
              <a:t>、ETF</a:t>
            </a:r>
            <a:r>
              <a:rPr lang="zh-CN" altLang="en-US" sz="2400" b="1" dirty="0">
                <a:latin typeface="Times New Roman" panose="02020503050405090304" pitchFamily="18" charset="0"/>
                <a:cs typeface="Times New Roman" panose="02020503050405090304" pitchFamily="18" charset="0"/>
              </a:rPr>
              <a:t>套利策略</a:t>
            </a:r>
            <a:endParaRPr lang="en-US" altLang="zh-CN" sz="2400" b="1" dirty="0">
              <a:latin typeface="Times New Roman" panose="02020503050405090304" pitchFamily="18" charset="0"/>
              <a:cs typeface="Times New Roman" panose="02020503050405090304" pitchFamily="18" charset="0"/>
            </a:endParaRPr>
          </a:p>
          <a:p>
            <a:pPr latinLnBrk="0">
              <a:lnSpc>
                <a:spcPct val="150000"/>
              </a:lnSpc>
            </a:pPr>
            <a:r>
              <a:rPr lang="en-US" altLang="zh-CN" sz="2200" b="1" dirty="0">
                <a:latin typeface="Times New Roman" panose="02020503050405090304" pitchFamily="18" charset="0"/>
                <a:cs typeface="Times New Roman" panose="02020503050405090304" pitchFamily="18" charset="0"/>
              </a:rPr>
              <a:t>     </a:t>
            </a:r>
            <a:endParaRPr lang="zh-CN" altLang="en-US" sz="2200" b="1" dirty="0"/>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正向套利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赎回</a:t>
            </a:r>
            <a:r>
              <a:rPr kumimoji="1" lang="en-US" altLang="zh-CN" sz="2400" dirty="0">
                <a:latin typeface="Times New Roman" panose="02020503050405090304" pitchFamily="18" charset="0"/>
                <a:ea typeface="+mn-ea"/>
              </a:rPr>
              <a:t>/</a:t>
            </a:r>
            <a:r>
              <a:rPr kumimoji="1" lang="zh-CN" altLang="en-US" sz="2400" dirty="0">
                <a:latin typeface="Times New Roman" panose="02020503050405090304" pitchFamily="18" charset="0"/>
                <a:ea typeface="+mn-ea"/>
              </a:rPr>
              <a:t>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，买入股指期货合约</a:t>
            </a:r>
            <a:endParaRPr kumimoji="1" lang="en-US" altLang="zh-CN" sz="2400" dirty="0">
              <a:latin typeface="Times New Roman" panose="02020503050405090304" pitchFamily="18" charset="0"/>
              <a:ea typeface="+mn-ea"/>
            </a:endParaRPr>
          </a:p>
          <a:p>
            <a:pPr>
              <a:lnSpc>
                <a:spcPct val="150000"/>
              </a:lnSpc>
            </a:pPr>
            <a:endParaRPr kumimoji="1" lang="zh-CN" altLang="en-US" sz="2400" dirty="0">
              <a:latin typeface="Times New Roman" panose="02020503050405090304" pitchFamily="18" charset="0"/>
              <a:ea typeface="+mn-ea"/>
            </a:endParaRPr>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反向套利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，卖出股指期货合约</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
        <p:nvSpPr>
          <p:cNvPr id="4" name="对角圆角矩形 3">
            <a:extLst>
              <a:ext uri="{FF2B5EF4-FFF2-40B4-BE49-F238E27FC236}">
                <a16:creationId xmlns:a16="http://schemas.microsoft.com/office/drawing/2014/main" xmlns="" id="{AFDD4B2E-B346-914B-89CB-04DAC4E90F9F}"/>
              </a:ext>
            </a:extLst>
          </p:cNvPr>
          <p:cNvSpPr/>
          <p:nvPr/>
        </p:nvSpPr>
        <p:spPr>
          <a:xfrm>
            <a:off x="1269083" y="1772816"/>
            <a:ext cx="5904656" cy="1800200"/>
          </a:xfrm>
          <a:prstGeom prst="round2Diag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对角圆角矩形 5">
            <a:extLst>
              <a:ext uri="{FF2B5EF4-FFF2-40B4-BE49-F238E27FC236}">
                <a16:creationId xmlns:a16="http://schemas.microsoft.com/office/drawing/2014/main" xmlns="" id="{D899ACE7-E5A1-BC48-8334-8C519F59FD18}"/>
              </a:ext>
            </a:extLst>
          </p:cNvPr>
          <p:cNvSpPr/>
          <p:nvPr/>
        </p:nvSpPr>
        <p:spPr>
          <a:xfrm>
            <a:off x="1269083" y="3933056"/>
            <a:ext cx="5904656" cy="1800200"/>
          </a:xfrm>
          <a:prstGeom prst="round2Diag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3344570"/>
          </a:xfrm>
          <a:prstGeom prst="rect">
            <a:avLst/>
          </a:prstGeom>
        </p:spPr>
        <p:txBody>
          <a:bodyPr wrap="square">
            <a:spAutoFit/>
          </a:bodyPr>
          <a:lstStyle/>
          <a:p>
            <a:pPr>
              <a:lnSpc>
                <a:spcPct val="150000"/>
              </a:lnSpc>
            </a:pPr>
            <a:r>
              <a:rPr lang="zh-CN" altLang="en-US" sz="2400" b="1" dirty="0">
                <a:latin typeface="Times New Roman" panose="02020503050405090304" pitchFamily="18" charset="0"/>
                <a:cs typeface="Times New Roman" panose="02020503050405090304" pitchFamily="18" charset="0"/>
              </a:rPr>
              <a:t>四</a:t>
            </a:r>
            <a:r>
              <a:rPr lang="en-US" altLang="zh-CN" sz="2400" b="1" dirty="0">
                <a:latin typeface="Times New Roman" panose="02020503050405090304" pitchFamily="18" charset="0"/>
                <a:cs typeface="Times New Roman" panose="02020503050405090304" pitchFamily="18" charset="0"/>
              </a:rPr>
              <a:t>、ETF</a:t>
            </a:r>
            <a:r>
              <a:rPr lang="zh-CN" altLang="en-US" sz="2400" b="1" dirty="0">
                <a:latin typeface="Times New Roman" panose="02020503050405090304" pitchFamily="18" charset="0"/>
                <a:cs typeface="Times New Roman" panose="02020503050405090304" pitchFamily="18" charset="0"/>
              </a:rPr>
              <a:t>与股指期货套利收益实证分析 </a:t>
            </a:r>
            <a:endParaRPr lang="en-US" altLang="zh-CN" sz="2400" b="1" dirty="0">
              <a:latin typeface="Times New Roman" panose="02020503050405090304" pitchFamily="18" charset="0"/>
              <a:cs typeface="Times New Roman" panose="02020503050405090304" pitchFamily="18" charset="0"/>
            </a:endParaRPr>
          </a:p>
          <a:p>
            <a:pPr>
              <a:lnSpc>
                <a:spcPct val="150000"/>
              </a:lnSpc>
            </a:pPr>
            <a:r>
              <a:rPr lang="zh-CN" altLang="en-US" sz="2200" dirty="0">
                <a:latin typeface="Times New Roman" panose="02020503050405090304" pitchFamily="18" charset="0"/>
                <a:cs typeface="Times New Roman" panose="02020503050405090304" pitchFamily="18" charset="0"/>
              </a:rPr>
              <a:t>        </a:t>
            </a:r>
            <a:r>
              <a:rPr lang="zh-CN" altLang="en-US" sz="2400" dirty="0">
                <a:latin typeface="Times New Roman" panose="02020503050405090304" pitchFamily="18" charset="0"/>
                <a:cs typeface="Times New Roman" panose="02020503050405090304" pitchFamily="18" charset="0"/>
              </a:rPr>
              <a:t>我们选取中小</a:t>
            </a:r>
            <a:r>
              <a:rPr lang="en-US" altLang="zh-CN" sz="2400" dirty="0">
                <a:latin typeface="Times New Roman" panose="02020503050405090304" pitchFamily="18" charset="0"/>
                <a:cs typeface="Times New Roman" panose="02020503050405090304" pitchFamily="18" charset="0"/>
              </a:rPr>
              <a:t>100ETF</a:t>
            </a:r>
            <a:r>
              <a:rPr lang="zh-CN" altLang="en-US" sz="2400" dirty="0">
                <a:latin typeface="Times New Roman" panose="02020503050405090304" pitchFamily="18" charset="0"/>
                <a:cs typeface="Times New Roman" panose="02020503050405090304" pitchFamily="18" charset="0"/>
              </a:rPr>
              <a:t>和沪深</a:t>
            </a:r>
            <a:r>
              <a:rPr lang="en-US" altLang="zh-CN" sz="2400" dirty="0">
                <a:latin typeface="Times New Roman" panose="02020503050405090304" pitchFamily="18" charset="0"/>
                <a:cs typeface="Times New Roman" panose="02020503050405090304" pitchFamily="18" charset="0"/>
              </a:rPr>
              <a:t>300</a:t>
            </a:r>
            <a:r>
              <a:rPr lang="zh-CN" altLang="en-US" sz="2400" dirty="0">
                <a:latin typeface="Times New Roman" panose="02020503050405090304" pitchFamily="18" charset="0"/>
                <a:cs typeface="Times New Roman" panose="02020503050405090304" pitchFamily="18" charset="0"/>
              </a:rPr>
              <a:t>股指期货进行实证模拟套利，基本思路如下：当收益率偏差（中小</a:t>
            </a:r>
            <a:r>
              <a:rPr lang="en-US" altLang="zh-CN" sz="2400" dirty="0">
                <a:latin typeface="Times New Roman" panose="02020503050405090304" pitchFamily="18" charset="0"/>
                <a:cs typeface="Times New Roman" panose="02020503050405090304" pitchFamily="18" charset="0"/>
              </a:rPr>
              <a:t>100ETF-</a:t>
            </a:r>
            <a:r>
              <a:rPr lang="zh-CN" altLang="en-US" sz="2400" dirty="0">
                <a:latin typeface="Times New Roman" panose="02020503050405090304" pitchFamily="18" charset="0"/>
                <a:cs typeface="Times New Roman" panose="02020503050405090304" pitchFamily="18" charset="0"/>
              </a:rPr>
              <a:t>沪深</a:t>
            </a:r>
            <a:r>
              <a:rPr lang="en-US" altLang="zh-CN" sz="2400" dirty="0">
                <a:latin typeface="Times New Roman" panose="02020503050405090304" pitchFamily="18" charset="0"/>
                <a:cs typeface="Times New Roman" panose="02020503050405090304" pitchFamily="18" charset="0"/>
              </a:rPr>
              <a:t>300</a:t>
            </a:r>
            <a:r>
              <a:rPr lang="zh-CN" altLang="en-US" sz="2400" dirty="0">
                <a:latin typeface="Times New Roman" panose="02020503050405090304" pitchFamily="18" charset="0"/>
                <a:cs typeface="Times New Roman" panose="02020503050405090304" pitchFamily="18" charset="0"/>
              </a:rPr>
              <a:t>股指期货）为正时，采用反向套利；反之为负时，采用正向套利；模拟参数设置开仓阈值和平仓阈值，当收益率偏差达到相应水平进行操作；当套利持仓时间超过</a:t>
            </a:r>
            <a:r>
              <a:rPr lang="en-US" altLang="zh-CN" sz="2400" dirty="0">
                <a:latin typeface="Times New Roman" panose="02020503050405090304" pitchFamily="18" charset="0"/>
                <a:cs typeface="Times New Roman" panose="02020503050405090304" pitchFamily="18" charset="0"/>
              </a:rPr>
              <a:t>20</a:t>
            </a:r>
            <a:r>
              <a:rPr lang="zh-CN" altLang="en-US" sz="2400" dirty="0">
                <a:latin typeface="Times New Roman" panose="02020503050405090304" pitchFamily="18" charset="0"/>
                <a:cs typeface="Times New Roman" panose="02020503050405090304" pitchFamily="18" charset="0"/>
              </a:rPr>
              <a:t>个交易日仍未盈利时平仓出局，等待下一个套利机会。</a:t>
            </a:r>
            <a:endParaRPr lang="zh-CN" altLang="en-US" sz="22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
        <p:nvSpPr>
          <p:cNvPr id="4" name="矩形 3"/>
          <p:cNvSpPr/>
          <p:nvPr/>
        </p:nvSpPr>
        <p:spPr>
          <a:xfrm>
            <a:off x="4776077" y="693857"/>
            <a:ext cx="2399695" cy="400110"/>
          </a:xfrm>
          <a:prstGeom prst="rect">
            <a:avLst/>
          </a:prstGeom>
        </p:spPr>
        <p:txBody>
          <a:bodyPr wrap="none">
            <a:spAutoFit/>
          </a:bodyPr>
          <a:lstStyle/>
          <a:p>
            <a:pPr indent="267970" algn="ct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10-18 </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回测结果</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006033257"/>
              </p:ext>
            </p:extLst>
          </p:nvPr>
        </p:nvGraphicFramePr>
        <p:xfrm>
          <a:off x="1197075" y="1106670"/>
          <a:ext cx="9865094" cy="3261780"/>
        </p:xfrm>
        <a:graphic>
          <a:graphicData uri="http://schemas.openxmlformats.org/drawingml/2006/table">
            <a:tbl>
              <a:tblPr firstRow="1" firstCol="1" bandRow="1">
                <a:tableStyleId>{5940675A-B579-460E-94D1-54222C63F5DA}</a:tableStyleId>
              </a:tblPr>
              <a:tblGrid>
                <a:gridCol w="1643525">
                  <a:extLst>
                    <a:ext uri="{9D8B030D-6E8A-4147-A177-3AD203B41FA5}">
                      <a16:colId xmlns:a16="http://schemas.microsoft.com/office/drawing/2014/main" xmlns="" val="20000"/>
                    </a:ext>
                  </a:extLst>
                </a:gridCol>
                <a:gridCol w="1643525">
                  <a:extLst>
                    <a:ext uri="{9D8B030D-6E8A-4147-A177-3AD203B41FA5}">
                      <a16:colId xmlns:a16="http://schemas.microsoft.com/office/drawing/2014/main" xmlns="" val="20001"/>
                    </a:ext>
                  </a:extLst>
                </a:gridCol>
                <a:gridCol w="1643525">
                  <a:extLst>
                    <a:ext uri="{9D8B030D-6E8A-4147-A177-3AD203B41FA5}">
                      <a16:colId xmlns:a16="http://schemas.microsoft.com/office/drawing/2014/main" xmlns="" val="20002"/>
                    </a:ext>
                  </a:extLst>
                </a:gridCol>
                <a:gridCol w="1643525">
                  <a:extLst>
                    <a:ext uri="{9D8B030D-6E8A-4147-A177-3AD203B41FA5}">
                      <a16:colId xmlns:a16="http://schemas.microsoft.com/office/drawing/2014/main" xmlns="" val="20003"/>
                    </a:ext>
                  </a:extLst>
                </a:gridCol>
                <a:gridCol w="1645497">
                  <a:extLst>
                    <a:ext uri="{9D8B030D-6E8A-4147-A177-3AD203B41FA5}">
                      <a16:colId xmlns:a16="http://schemas.microsoft.com/office/drawing/2014/main" xmlns="" val="20004"/>
                    </a:ext>
                  </a:extLst>
                </a:gridCol>
                <a:gridCol w="1645497">
                  <a:extLst>
                    <a:ext uri="{9D8B030D-6E8A-4147-A177-3AD203B41FA5}">
                      <a16:colId xmlns:a16="http://schemas.microsoft.com/office/drawing/2014/main" xmlns="" val="20005"/>
                    </a:ext>
                  </a:extLst>
                </a:gridCol>
              </a:tblGrid>
              <a:tr h="548426">
                <a:tc>
                  <a:txBody>
                    <a:bodyPr/>
                    <a:lstStyle/>
                    <a:p>
                      <a:pPr algn="ctr"/>
                      <a:r>
                        <a:rPr lang="zh-CN" sz="2000" kern="100" dirty="0">
                          <a:effectLst/>
                        </a:rPr>
                        <a:t>开仓阈值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a:effectLst/>
                        </a:rPr>
                        <a:t>平仓阈值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altLang="en-US" sz="2000" kern="100" dirty="0">
                          <a:effectLst/>
                        </a:rPr>
                        <a:t> </a:t>
                      </a:r>
                      <a:r>
                        <a:rPr lang="zh-CN" sz="2000" kern="100" dirty="0">
                          <a:effectLst/>
                        </a:rPr>
                        <a:t>最大回撤（</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累积收益率（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交易次数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年化收益率（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extLst>
                  <a:ext uri="{0D108BD9-81ED-4DB2-BD59-A6C34878D82A}">
                    <a16:rowId xmlns:a16="http://schemas.microsoft.com/office/drawing/2014/main" xmlns="" val="10000"/>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0.9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19.85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45.75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9.47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extLst>
                  <a:ext uri="{0D108BD9-81ED-4DB2-BD59-A6C34878D82A}">
                    <a16:rowId xmlns:a16="http://schemas.microsoft.com/office/drawing/2014/main" xmlns="" val="10001"/>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20.71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49.28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10.20</a:t>
                      </a:r>
                      <a:endParaRPr lang="zh-CN" altLang="en-US" dirty="0"/>
                    </a:p>
                  </a:txBody>
                  <a:tcPr marL="68553" marR="68553" marT="0" marB="0" anchor="ctr"/>
                </a:tc>
                <a:extLst>
                  <a:ext uri="{0D108BD9-81ED-4DB2-BD59-A6C34878D82A}">
                    <a16:rowId xmlns:a16="http://schemas.microsoft.com/office/drawing/2014/main" xmlns="" val="10002"/>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27.42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33.43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6.92</a:t>
                      </a:r>
                      <a:endParaRPr lang="zh-CN" altLang="en-US" dirty="0"/>
                    </a:p>
                  </a:txBody>
                  <a:tcPr marL="68553" marR="68553" marT="0" marB="0" anchor="ctr"/>
                </a:tc>
                <a:extLst>
                  <a:ext uri="{0D108BD9-81ED-4DB2-BD59-A6C34878D82A}">
                    <a16:rowId xmlns:a16="http://schemas.microsoft.com/office/drawing/2014/main" xmlns="" val="10003"/>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28.86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32.23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6.67</a:t>
                      </a:r>
                      <a:endParaRPr lang="zh-CN" altLang="en-US" dirty="0"/>
                    </a:p>
                  </a:txBody>
                  <a:tcPr marL="68553" marR="68553" marT="0" marB="0" anchor="ctr"/>
                </a:tc>
                <a:extLst>
                  <a:ext uri="{0D108BD9-81ED-4DB2-BD59-A6C34878D82A}">
                    <a16:rowId xmlns:a16="http://schemas.microsoft.com/office/drawing/2014/main" xmlns="" val="10004"/>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32.57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29.60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50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6.13</a:t>
                      </a:r>
                      <a:endParaRPr lang="zh-CN" altLang="en-US" dirty="0"/>
                    </a:p>
                  </a:txBody>
                  <a:tcPr marL="68553" marR="68553" marT="0" marB="0" anchor="ctr"/>
                </a:tc>
                <a:extLst>
                  <a:ext uri="{0D108BD9-81ED-4DB2-BD59-A6C34878D82A}">
                    <a16:rowId xmlns:a16="http://schemas.microsoft.com/office/drawing/2014/main" xmlns="" val="10005"/>
                  </a:ext>
                </a:extLst>
              </a:tr>
              <a:tr h="442030">
                <a:tc>
                  <a:txBody>
                    <a:bodyPr/>
                    <a:lstStyle/>
                    <a:p>
                      <a:pPr algn="ctr"/>
                      <a:r>
                        <a:rPr lang="en-US" sz="2000" kern="100" dirty="0">
                          <a:effectLst/>
                        </a:rPr>
                        <a:t>1.5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32.75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31.59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6.54</a:t>
                      </a:r>
                      <a:endParaRPr lang="zh-CN" altLang="en-US" dirty="0"/>
                    </a:p>
                  </a:txBody>
                  <a:tcPr marL="68553" marR="68553" marT="0" marB="0" anchor="ctr"/>
                </a:tc>
                <a:extLst>
                  <a:ext uri="{0D108BD9-81ED-4DB2-BD59-A6C34878D82A}">
                    <a16:rowId xmlns:a16="http://schemas.microsoft.com/office/drawing/2014/main" xmlns="" val="10006"/>
                  </a:ext>
                </a:extLst>
              </a:tr>
            </a:tbl>
          </a:graphicData>
        </a:graphic>
      </p:graphicFrame>
      <p:sp>
        <p:nvSpPr>
          <p:cNvPr id="8" name="矩形 7"/>
          <p:cNvSpPr/>
          <p:nvPr/>
        </p:nvSpPr>
        <p:spPr>
          <a:xfrm>
            <a:off x="476995" y="4477469"/>
            <a:ext cx="11089233" cy="1615827"/>
          </a:xfrm>
          <a:prstGeom prst="rect">
            <a:avLst/>
          </a:prstGeom>
        </p:spPr>
        <p:txBody>
          <a:bodyPr wrap="square">
            <a:spAutoFit/>
          </a:bodyPr>
          <a:lstStyle/>
          <a:p>
            <a:pPr indent="266700">
              <a:lnSpc>
                <a:spcPct val="150000"/>
              </a:lnSpc>
            </a:pP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根据以上思路，我们实证分析得出的结果如</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7-6</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所</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示，通过分析计算收益回测比，最终选取开仓阈值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1.4</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，平仓阈值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0.8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，在取样时间段内共交易</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次，累积收益率</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49.28%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，年化收益率</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10.20%</a:t>
            </a: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a:t>
            </a:r>
            <a:endParaRPr lang="zh-CN" altLang="zh-CN" sz="2200" kern="100" dirty="0">
              <a:latin typeface="Calibri" panose="020F0502020204030204" pitchFamily="34" charset="0"/>
              <a:ea typeface="宋体" pitchFamily="2" charset="-122"/>
              <a:cs typeface="Times New Roman" panose="02020503050405090304" pitchFamily="18" charset="0"/>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9607" y="5437673"/>
            <a:ext cx="4357600" cy="1015663"/>
          </a:xfrm>
          <a:prstGeom prst="rect">
            <a:avLst/>
          </a:prstGeom>
        </p:spPr>
        <p:txBody>
          <a:bodyPr wrap="square">
            <a:spAutoFit/>
          </a:bodyPr>
          <a:lstStyle/>
          <a:p>
            <a:pPr indent="266700" algn="ctr"/>
            <a:r>
              <a:rPr lang="zh-CN" altLang="en-US" sz="2000" kern="0" dirty="0">
                <a:solidFill>
                  <a:srgbClr val="000000"/>
                </a:solidFill>
                <a:latin typeface="Times New Roman" panose="02020503050405090304" pitchFamily="18" charset="0"/>
                <a:cs typeface="Times New Roman" panose="02020503050405090304" pitchFamily="18" charset="0"/>
              </a:rPr>
              <a:t>图</a:t>
            </a:r>
            <a:r>
              <a:rPr lang="en-US" altLang="zh-CN" sz="2000" kern="0" dirty="0">
                <a:solidFill>
                  <a:srgbClr val="000000"/>
                </a:solidFill>
                <a:latin typeface="Times New Roman" panose="02020503050405090304" pitchFamily="18" charset="0"/>
                <a:cs typeface="Times New Roman" panose="02020503050405090304" pitchFamily="18" charset="0"/>
              </a:rPr>
              <a:t>10-5  </a:t>
            </a:r>
            <a:r>
              <a:rPr lang="zh-CN" altLang="en-US" sz="2000" kern="0" dirty="0">
                <a:solidFill>
                  <a:srgbClr val="000000"/>
                </a:solidFill>
                <a:latin typeface="Times New Roman" panose="02020503050405090304" pitchFamily="18" charset="0"/>
                <a:cs typeface="Times New Roman" panose="02020503050405090304" pitchFamily="18" charset="0"/>
              </a:rPr>
              <a:t>中小</a:t>
            </a:r>
            <a:r>
              <a:rPr lang="en-US" altLang="zh-CN" sz="2000" kern="0" dirty="0">
                <a:solidFill>
                  <a:srgbClr val="000000"/>
                </a:solidFill>
                <a:latin typeface="Times New Roman" panose="02020503050405090304" pitchFamily="18" charset="0"/>
                <a:cs typeface="Times New Roman" panose="02020503050405090304" pitchFamily="18" charset="0"/>
              </a:rPr>
              <a:t>100ETF</a:t>
            </a:r>
            <a:r>
              <a:rPr lang="zh-CN" altLang="en-US" sz="2000" kern="0" dirty="0">
                <a:solidFill>
                  <a:srgbClr val="000000"/>
                </a:solidFill>
                <a:latin typeface="Times New Roman" panose="02020503050405090304" pitchFamily="18" charset="0"/>
                <a:cs typeface="Times New Roman" panose="02020503050405090304" pitchFamily="18" charset="0"/>
              </a:rPr>
              <a:t>与沪深</a:t>
            </a:r>
            <a:r>
              <a:rPr lang="en-US" altLang="zh-CN" sz="2000" kern="0" dirty="0">
                <a:solidFill>
                  <a:srgbClr val="000000"/>
                </a:solidFill>
                <a:latin typeface="Times New Roman" panose="02020503050405090304" pitchFamily="18" charset="0"/>
                <a:cs typeface="Times New Roman" panose="02020503050405090304" pitchFamily="18" charset="0"/>
              </a:rPr>
              <a:t>300</a:t>
            </a:r>
            <a:r>
              <a:rPr lang="zh-CN" altLang="en-US" sz="2000" kern="0" dirty="0">
                <a:solidFill>
                  <a:srgbClr val="000000"/>
                </a:solidFill>
                <a:latin typeface="Times New Roman" panose="02020503050405090304" pitchFamily="18" charset="0"/>
                <a:cs typeface="Times New Roman" panose="02020503050405090304" pitchFamily="18" charset="0"/>
              </a:rPr>
              <a:t>股指期货日收益率偏差</a:t>
            </a:r>
          </a:p>
          <a:p>
            <a:pPr indent="266700" algn="ctr"/>
            <a:r>
              <a:rPr lang="zh-CN" altLang="en-US" sz="2000" kern="0" dirty="0">
                <a:solidFill>
                  <a:srgbClr val="000000"/>
                </a:solidFill>
                <a:latin typeface="Times New Roman" panose="02020503050405090304" pitchFamily="18" charset="0"/>
                <a:cs typeface="Times New Roman" panose="02020503050405090304" pitchFamily="18" charset="0"/>
              </a:rPr>
              <a:t> </a:t>
            </a:r>
            <a:endParaRPr lang="zh-CN" altLang="zh-CN" sz="2000" kern="100" dirty="0">
              <a:effectLst/>
              <a:latin typeface="Calibri" panose="020F0502020204030204" pitchFamily="34" charset="0"/>
              <a:ea typeface="宋体" pitchFamily="2" charset="-122"/>
              <a:cs typeface="Times New Roman" panose="02020503050405090304" pitchFamily="18" charset="0"/>
            </a:endParaRPr>
          </a:p>
        </p:txBody>
      </p:sp>
      <p:sp>
        <p:nvSpPr>
          <p:cNvPr id="9" name="矩形 8"/>
          <p:cNvSpPr/>
          <p:nvPr/>
        </p:nvSpPr>
        <p:spPr>
          <a:xfrm>
            <a:off x="6021611" y="5621178"/>
            <a:ext cx="6326073" cy="400110"/>
          </a:xfrm>
          <a:prstGeom prst="rect">
            <a:avLst/>
          </a:prstGeom>
        </p:spPr>
        <p:txBody>
          <a:bodyPr wrap="square">
            <a:spAutoFit/>
          </a:bodyPr>
          <a:lstStyle/>
          <a:p>
            <a:pPr indent="266700" algn="ctr"/>
            <a:r>
              <a:rPr lang="zh-CN" altLang="en-US" sz="2000" kern="0" dirty="0">
                <a:solidFill>
                  <a:srgbClr val="000000"/>
                </a:solidFill>
                <a:latin typeface="Times New Roman" panose="02020503050405090304" pitchFamily="18" charset="0"/>
                <a:cs typeface="Times New Roman" panose="02020503050405090304" pitchFamily="18" charset="0"/>
              </a:rPr>
              <a:t>图</a:t>
            </a:r>
            <a:r>
              <a:rPr lang="en-US" altLang="zh-CN" sz="2000" kern="0" dirty="0">
                <a:solidFill>
                  <a:srgbClr val="000000"/>
                </a:solidFill>
                <a:latin typeface="Times New Roman" panose="02020503050405090304" pitchFamily="18" charset="0"/>
                <a:cs typeface="Times New Roman" panose="02020503050405090304" pitchFamily="18" charset="0"/>
              </a:rPr>
              <a:t>10-6</a:t>
            </a:r>
            <a:r>
              <a:rPr lang="zh-CN" altLang="en-US" sz="2000" kern="0" dirty="0">
                <a:solidFill>
                  <a:srgbClr val="000000"/>
                </a:solidFill>
                <a:latin typeface="Times New Roman" panose="02020503050405090304" pitchFamily="18" charset="0"/>
                <a:cs typeface="Times New Roman" panose="02020503050405090304" pitchFamily="18" charset="0"/>
              </a:rPr>
              <a:t> 累计收益率图</a:t>
            </a:r>
          </a:p>
        </p:txBody>
      </p:sp>
      <p:sp>
        <p:nvSpPr>
          <p:cNvPr id="12" name="矩形 1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89" y="1606212"/>
            <a:ext cx="5950462" cy="373908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89" y="1418132"/>
            <a:ext cx="5233516" cy="4142358"/>
          </a:xfrm>
          <a:prstGeom prst="rect">
            <a:avLst/>
          </a:prstGeom>
        </p:spPr>
      </p:pic>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75275" y="1237247"/>
          <a:ext cx="5400711" cy="4949356"/>
        </p:xfrm>
        <a:graphic>
          <a:graphicData uri="http://schemas.openxmlformats.org/drawingml/2006/table">
            <a:tbl>
              <a:tblPr firstRow="1" firstCol="1" bandRow="1"/>
              <a:tblGrid>
                <a:gridCol w="5400711">
                  <a:extLst>
                    <a:ext uri="{9D8B030D-6E8A-4147-A177-3AD203B41FA5}">
                      <a16:colId xmlns:a16="http://schemas.microsoft.com/office/drawing/2014/main" xmlns="" val="20000"/>
                    </a:ext>
                  </a:extLst>
                </a:gridCol>
              </a:tblGrid>
              <a:tr h="4949356">
                <a:tc>
                  <a:txBody>
                    <a:bodyPr/>
                    <a:lstStyle/>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scipy.io</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font.sans</a:t>
                      </a:r>
                      <a:r>
                        <a:rPr lang="en-US" sz="1050" kern="100" dirty="0">
                          <a:effectLst/>
                          <a:latin typeface="Times New Roman" panose="02020503050405090304" pitchFamily="18" charset="0"/>
                          <a:ea typeface="宋体" pitchFamily="2" charset="-122"/>
                          <a:cs typeface="Times New Roman" panose="02020503050405090304" pitchFamily="18" charset="0"/>
                        </a:rPr>
                        <a:t>-serif"]=["</a:t>
                      </a:r>
                      <a:r>
                        <a:rPr lang="en-US" sz="1050" kern="100" dirty="0" err="1">
                          <a:effectLst/>
                          <a:latin typeface="Times New Roman" panose="02020503050405090304" pitchFamily="18" charset="0"/>
                          <a:ea typeface="宋体" pitchFamily="2" charset="-122"/>
                          <a:cs typeface="Times New Roman" panose="02020503050405090304" pitchFamily="18" charset="0"/>
                        </a:rPr>
                        <a:t>SimHei</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载入数据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data=</a:t>
                      </a:r>
                      <a:r>
                        <a:rPr lang="en-US" sz="1050" kern="100" dirty="0" err="1">
                          <a:effectLst/>
                          <a:latin typeface="Times New Roman" panose="02020503050405090304" pitchFamily="18" charset="0"/>
                          <a:ea typeface="宋体" pitchFamily="2" charset="-122"/>
                          <a:cs typeface="Times New Roman" panose="02020503050405090304" pitchFamily="18" charset="0"/>
                        </a:rPr>
                        <a:t>scio.loadmat</a:t>
                      </a:r>
                      <a:r>
                        <a:rPr lang="en-US" sz="1050" kern="100" dirty="0">
                          <a:effectLst/>
                          <a:latin typeface="Times New Roman" panose="02020503050405090304" pitchFamily="18" charset="0"/>
                          <a:ea typeface="宋体" pitchFamily="2" charset="-122"/>
                          <a:cs typeface="Times New Roman" panose="02020503050405090304" pitchFamily="18" charset="0"/>
                        </a:rPr>
                        <a:t>('ZX100.mat')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 #</a:t>
                      </a:r>
                      <a:r>
                        <a:rPr lang="zh-CN" sz="1050" kern="100" dirty="0">
                          <a:effectLst/>
                          <a:latin typeface="Times New Roman" panose="02020503050405090304" pitchFamily="18" charset="0"/>
                          <a:ea typeface="宋体" pitchFamily="2" charset="-122"/>
                          <a:cs typeface="Times New Roman" panose="02020503050405090304" pitchFamily="18" charset="0"/>
                        </a:rPr>
                        <a:t>日期</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与沪深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for </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 in range(0,len(data['ZX100'])):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date=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en-US" sz="1050" kern="100" dirty="0" err="1">
                          <a:effectLst/>
                          <a:latin typeface="Times New Roman" panose="02020503050405090304" pitchFamily="18" charset="0"/>
                          <a:ea typeface="宋体" pitchFamily="2" charset="-122"/>
                          <a:cs typeface="Times New Roman" panose="02020503050405090304" pitchFamily="18" charset="0"/>
                        </a:rPr>
                        <a:t>Y%m%d</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price</a:t>
                      </a:r>
                      <a:r>
                        <a:rPr lang="en-US" sz="1050" kern="100" dirty="0">
                          <a:effectLst/>
                          <a:latin typeface="Times New Roman" panose="02020503050405090304" pitchFamily="18" charset="0"/>
                          <a:ea typeface="宋体" pitchFamily="2" charset="-122"/>
                          <a:cs typeface="Times New Roman" panose="02020503050405090304" pitchFamily="18" charset="0"/>
                        </a:rPr>
                        <a:t>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][3])</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初始化</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record=0#</a:t>
                      </a:r>
                      <a:r>
                        <a:rPr lang="zh-CN" sz="1050" kern="100" dirty="0">
                          <a:effectLst/>
                          <a:latin typeface="Times New Roman" panose="02020503050405090304" pitchFamily="18" charset="0"/>
                          <a:ea typeface="宋体" pitchFamily="2" charset="-122"/>
                          <a:cs typeface="Times New Roman" panose="02020503050405090304" pitchFamily="18" charset="0"/>
                        </a:rPr>
                        <a:t>仓位状态，</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表示空仓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compel_date</a:t>
                      </a:r>
                      <a:r>
                        <a:rPr lang="en-US" sz="1050" kern="100" dirty="0">
                          <a:effectLst/>
                          <a:latin typeface="Times New Roman" panose="02020503050405090304" pitchFamily="18" charset="0"/>
                          <a:ea typeface="宋体" pitchFamily="2" charset="-122"/>
                          <a:cs typeface="Times New Roman" panose="02020503050405090304" pitchFamily="18" charset="0"/>
                        </a:rPr>
                        <a:t>=20#</a:t>
                      </a:r>
                      <a:r>
                        <a:rPr lang="zh-CN" sz="105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up=1.4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dp</a:t>
                      </a:r>
                      <a:r>
                        <a:rPr lang="en-US" sz="1050" kern="100" dirty="0">
                          <a:effectLst/>
                          <a:latin typeface="Times New Roman" panose="02020503050405090304" pitchFamily="18" charset="0"/>
                          <a:ea typeface="宋体" pitchFamily="2" charset="-122"/>
                          <a:cs typeface="Times New Roman" panose="02020503050405090304" pitchFamily="18" charset="0"/>
                        </a:rPr>
                        <a:t>=0.8</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hold_date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row=</a:t>
                      </a:r>
                      <a:r>
                        <a:rPr lang="en-US" sz="1050" kern="100" dirty="0" err="1">
                          <a:effectLst/>
                          <a:latin typeface="Times New Roman" panose="02020503050405090304" pitchFamily="18" charset="0"/>
                          <a:ea typeface="宋体" pitchFamily="2" charset="-122"/>
                          <a:cs typeface="Times New Roman" panose="02020503050405090304" pitchFamily="18" charset="0"/>
                        </a:rPr>
                        <a:t>len</a:t>
                      </a:r>
                      <a:r>
                        <a:rPr lang="en-US" sz="1050" kern="100" dirty="0">
                          <a:effectLst/>
                          <a:latin typeface="Times New Roman" panose="02020503050405090304" pitchFamily="18" charset="0"/>
                          <a:ea typeface="宋体" pitchFamily="2" charset="-122"/>
                          <a:cs typeface="Times New Roman" panose="02020503050405090304" pitchFamily="18" charset="0"/>
                        </a:rPr>
                        <a:t>(date)#</a:t>
                      </a:r>
                      <a:r>
                        <a:rPr lang="zh-CN" sz="105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long_price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short_price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
        <p:nvSpPr>
          <p:cNvPr id="8" name="内容占位符 2"/>
          <p:cNvSpPr txBox="1"/>
          <p:nvPr/>
        </p:nvSpPr>
        <p:spPr bwMode="auto">
          <a:xfrm>
            <a:off x="3285307" y="763285"/>
            <a:ext cx="57426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策略程序</a:t>
            </a:r>
            <a:r>
              <a:rPr lang="en-US" altLang="zh-CN" sz="2400" b="1" dirty="0">
                <a:latin typeface="Times New Roman" panose="02020503050405090304" pitchFamily="18" charset="0"/>
              </a:rPr>
              <a:t>10-3</a:t>
            </a:r>
            <a:r>
              <a:rPr lang="zh-CN" altLang="en-US" sz="2400" b="1" dirty="0">
                <a:latin typeface="Times New Roman" panose="02020503050405090304" pitchFamily="18" charset="0"/>
              </a:rPr>
              <a:t>：股指期货</a:t>
            </a:r>
            <a:r>
              <a:rPr lang="en-US" altLang="zh-CN" sz="2400" b="1" dirty="0">
                <a:latin typeface="Times New Roman" panose="02020503050405090304" pitchFamily="18" charset="0"/>
              </a:rPr>
              <a:t>ETF(</a:t>
            </a:r>
            <a:r>
              <a:rPr lang="zh-CN" altLang="en-US" sz="2400" b="1" dirty="0">
                <a:latin typeface="Times New Roman" panose="02020503050405090304" pitchFamily="18" charset="0"/>
              </a:rPr>
              <a:t>期现</a:t>
            </a:r>
            <a:r>
              <a:rPr lang="en-US" altLang="zh-CN" sz="2400" b="1" dirty="0">
                <a:latin typeface="Times New Roman" panose="02020503050405090304" pitchFamily="18" charset="0"/>
              </a:rPr>
              <a:t>)</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10" name="矩形 9"/>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06726"/>
        </p:xfrm>
        <a:graphic>
          <a:graphicData uri="http://schemas.openxmlformats.org/drawingml/2006/table">
            <a:tbl>
              <a:tblPr firstRow="1" firstCol="1" bandRow="1"/>
              <a:tblGrid>
                <a:gridCol w="4356539">
                  <a:extLst>
                    <a:ext uri="{9D8B030D-6E8A-4147-A177-3AD203B41FA5}">
                      <a16:colId xmlns:a16="http://schemas.microsoft.com/office/drawing/2014/main" xmlns="" val="20000"/>
                    </a:ext>
                  </a:extLst>
                </a:gridCol>
              </a:tblGrid>
              <a:tr h="5706726">
                <a:tc>
                  <a:txBody>
                    <a:bodyPr/>
                    <a:lstStyle/>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强制反向平仓</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compel_date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and record==-1: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(close_price_hs300[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effectLst/>
                          <a:latin typeface="Times New Roman" panose="02020503050405090304" pitchFamily="18" charset="0"/>
                          <a:ea typeface="+mn-ea"/>
                          <a:cs typeface="Times New Roman" panose="02020503050405090304" pitchFamily="18" charset="0"/>
                        </a:rPr>
                        <a:t> </a:t>
                      </a:r>
                      <a:endParaRPr lang="en-US" altLang="zh-CN" sz="1050" kern="100" dirty="0">
                        <a:solidFill>
                          <a:srgbClr val="000000"/>
                        </a:solidFill>
                        <a:effectLst/>
                        <a:latin typeface="Times New Roman" panose="02020503050405090304" pitchFamily="18" charset="0"/>
                        <a:ea typeface="+mn-ea"/>
                        <a:cs typeface="Times New Roman" panose="02020503050405090304" pitchFamily="18" charset="0"/>
                      </a:endParaRPr>
                    </a:p>
                    <a:p>
                      <a:pPr marL="0" marR="0" lvl="0" indent="0" algn="l" defTabSz="914400" rtl="0" eaLnBrk="1" fontAlgn="auto" latinLnBrk="0" hangingPunct="1">
                        <a:lnSpc>
                          <a:spcPts val="1200"/>
                        </a:lnSpc>
                        <a:spcBef>
                          <a:spcPts val="0"/>
                        </a:spcBef>
                        <a:spcAft>
                          <a:spcPts val="0"/>
                        </a:spcAft>
                        <a:buClrTx/>
                        <a:buSzTx/>
                        <a:buFontTx/>
                        <a:buNone/>
                        <a:defRPr/>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/close_price_zx100[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计算持仓时间</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]&lt;-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)and 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=hold_date+1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num=0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num=num+1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(profit[0])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np.zeros</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range(700,row):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for j in range(i+1,row):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[j])/</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draw&gt;drawdown[0][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最大回撤</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print(num)#</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交易次数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len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(date)/255))#</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年化收益率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plt.figure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date,deviation_value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收益率偏差（</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graphicFrame>
        <p:nvGraphicFramePr>
          <p:cNvPr id="10" name="表格 9"/>
          <p:cNvGraphicFramePr>
            <a:graphicFrameLocks noGrp="1"/>
          </p:cNvGraphicFramePr>
          <p:nvPr/>
        </p:nvGraphicFramePr>
        <p:xfrm>
          <a:off x="1197075" y="746610"/>
          <a:ext cx="4356539" cy="5688632"/>
        </p:xfrm>
        <a:graphic>
          <a:graphicData uri="http://schemas.openxmlformats.org/drawingml/2006/table">
            <a:tbl>
              <a:tblPr firstRow="1" firstCol="1" bandRow="1"/>
              <a:tblGrid>
                <a:gridCol w="4356539">
                  <a:extLst>
                    <a:ext uri="{9D8B030D-6E8A-4147-A177-3AD203B41FA5}">
                      <a16:colId xmlns:a16="http://schemas.microsoft.com/office/drawing/2014/main" xmlns="" val="20000"/>
                    </a:ext>
                  </a:extLst>
                </a:gridCol>
              </a:tblGrid>
              <a:tr h="5688632">
                <a:tc>
                  <a:txBody>
                    <a:bodyPr/>
                    <a:lstStyle/>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((1,row))#</a:t>
                      </a:r>
                      <a:r>
                        <a:rPr lang="zh-CN" altLang="zh-CN" sz="1050" kern="100" dirty="0">
                          <a:effectLst/>
                          <a:latin typeface="Times New Roman" panose="02020503050405090304" pitchFamily="18" charset="0"/>
                          <a:ea typeface="+mn-ea"/>
                          <a:cs typeface="Times New Roman" panose="02020503050405090304" pitchFamily="18" charset="0"/>
                        </a:rPr>
                        <a:t>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num1=0#</a:t>
                      </a:r>
                      <a:r>
                        <a:rPr lang="zh-CN" altLang="zh-CN" sz="1050" kern="100" dirty="0">
                          <a:effectLst/>
                          <a:latin typeface="Times New Roman" panose="02020503050405090304" pitchFamily="18" charset="0"/>
                          <a:ea typeface="+mn-ea"/>
                          <a:cs typeface="Times New Roman" panose="02020503050405090304" pitchFamily="18" charset="0"/>
                        </a:rPr>
                        <a:t>正向套利次数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num2=0#</a:t>
                      </a:r>
                      <a:r>
                        <a:rPr lang="zh-CN" altLang="zh-CN" sz="1050" kern="100" dirty="0">
                          <a:effectLst/>
                          <a:latin typeface="Times New Roman" panose="02020503050405090304" pitchFamily="18" charset="0"/>
                          <a:ea typeface="+mn-ea"/>
                          <a:cs typeface="Times New Roman" panose="02020503050405090304" pitchFamily="18" charset="0"/>
                        </a:rPr>
                        <a:t>反向套利次数</a:t>
                      </a:r>
                      <a:endPar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in range(0,row):</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]&lt;-up and record==0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num1=num1+1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]&gt;up and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num2=num2+1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强制正向平仓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compel_date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53987"/>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四、</a:t>
            </a:r>
            <a:r>
              <a:rPr kumimoji="0" sz="4800" b="1" dirty="0">
                <a:solidFill>
                  <a:schemeClr val="bg1"/>
                </a:solidFill>
                <a:latin typeface="微软雅黑" pitchFamily="34" charset="-122"/>
                <a:ea typeface="微软雅黑" pitchFamily="34" charset="-122"/>
              </a:rPr>
              <a:t>股指期货择时交易策略</a:t>
            </a:r>
          </a:p>
        </p:txBody>
      </p:sp>
    </p:spTree>
  </p:cSld>
  <p:clrMapOvr>
    <a:masterClrMapping/>
  </p:clrMapOvr>
  <p:transition spd="slow" advClick="0" advTm="3340">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597745"/>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一、量化择时交易</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200" dirty="0">
                <a:latin typeface="Times New Roman" panose="02020503050405090304" pitchFamily="18" charset="0"/>
              </a:rPr>
              <a:t>         从技术上讲，量化择时就是利用数量化的方法，通过对各种宏微观指标的量化分析，试图找到影响大盘走势的关键信息，预测未来走势。</a:t>
            </a: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grpSp>
        <p:nvGrpSpPr>
          <p:cNvPr id="4" name="组合 3">
            <a:extLst>
              <a:ext uri="{FF2B5EF4-FFF2-40B4-BE49-F238E27FC236}">
                <a16:creationId xmlns:a16="http://schemas.microsoft.com/office/drawing/2014/main" xmlns="" id="{1A31437D-FD23-2B42-ACAF-3DB8D1105773}"/>
              </a:ext>
            </a:extLst>
          </p:cNvPr>
          <p:cNvGrpSpPr/>
          <p:nvPr/>
        </p:nvGrpSpPr>
        <p:grpSpPr>
          <a:xfrm>
            <a:off x="5119864" y="3509889"/>
            <a:ext cx="1726051" cy="1171481"/>
            <a:chOff x="1555775" y="3020478"/>
            <a:chExt cx="1726051" cy="1171481"/>
          </a:xfrm>
        </p:grpSpPr>
        <p:cxnSp>
          <p:nvCxnSpPr>
            <p:cNvPr id="7" name="直接箭头连接符 16">
              <a:extLst>
                <a:ext uri="{FF2B5EF4-FFF2-40B4-BE49-F238E27FC236}">
                  <a16:creationId xmlns:a16="http://schemas.microsoft.com/office/drawing/2014/main" xmlns="" id="{48B98AC7-E727-1A4A-B3A6-B2D3AC141B62}"/>
                </a:ext>
              </a:extLst>
            </p:cNvPr>
            <p:cNvCxnSpPr>
              <a:cxnSpLocks/>
              <a:stCxn id="9" idx="7"/>
              <a:endCxn id="23" idx="3"/>
            </p:cNvCxnSpPr>
            <p:nvPr/>
          </p:nvCxnSpPr>
          <p:spPr>
            <a:xfrm flipV="1">
              <a:off x="2493293" y="3020478"/>
              <a:ext cx="788533" cy="310797"/>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17">
              <a:extLst>
                <a:ext uri="{FF2B5EF4-FFF2-40B4-BE49-F238E27FC236}">
                  <a16:creationId xmlns:a16="http://schemas.microsoft.com/office/drawing/2014/main" xmlns="" id="{A49BA708-0890-6844-B298-42B7E90A78C4}"/>
                </a:ext>
              </a:extLst>
            </p:cNvPr>
            <p:cNvCxnSpPr>
              <a:cxnSpLocks/>
              <a:stCxn id="9" idx="5"/>
              <a:endCxn id="26" idx="1"/>
            </p:cNvCxnSpPr>
            <p:nvPr/>
          </p:nvCxnSpPr>
          <p:spPr>
            <a:xfrm>
              <a:off x="2493293" y="3930101"/>
              <a:ext cx="773154" cy="261858"/>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xmlns="" id="{4B383BB3-BA4B-9048-A6D0-423D48C26973}"/>
                </a:ext>
              </a:extLst>
            </p:cNvPr>
            <p:cNvSpPr/>
            <p:nvPr/>
          </p:nvSpPr>
          <p:spPr>
            <a:xfrm>
              <a:off x="1555775" y="3207254"/>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择时交易</a:t>
              </a:r>
            </a:p>
          </p:txBody>
        </p:sp>
      </p:grpSp>
      <p:sp>
        <p:nvSpPr>
          <p:cNvPr id="23" name="椭圆 22">
            <a:extLst>
              <a:ext uri="{FF2B5EF4-FFF2-40B4-BE49-F238E27FC236}">
                <a16:creationId xmlns:a16="http://schemas.microsoft.com/office/drawing/2014/main" xmlns="" id="{72B5BAD9-1C9F-D94E-A3DD-C41502CAD776}"/>
              </a:ext>
            </a:extLst>
          </p:cNvPr>
          <p:cNvSpPr/>
          <p:nvPr/>
        </p:nvSpPr>
        <p:spPr>
          <a:xfrm>
            <a:off x="6685062" y="2787042"/>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高收益</a:t>
            </a:r>
          </a:p>
        </p:txBody>
      </p:sp>
      <p:sp>
        <p:nvSpPr>
          <p:cNvPr id="25" name="椭圆 24">
            <a:extLst>
              <a:ext uri="{FF2B5EF4-FFF2-40B4-BE49-F238E27FC236}">
                <a16:creationId xmlns:a16="http://schemas.microsoft.com/office/drawing/2014/main" xmlns="" id="{0216003E-B4A0-6440-8EA2-0BFDE9641064}"/>
              </a:ext>
            </a:extLst>
          </p:cNvPr>
          <p:cNvSpPr/>
          <p:nvPr/>
        </p:nvSpPr>
        <p:spPr>
          <a:xfrm>
            <a:off x="3472511" y="4543533"/>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高风险</a:t>
            </a:r>
          </a:p>
        </p:txBody>
      </p:sp>
      <p:sp>
        <p:nvSpPr>
          <p:cNvPr id="26" name="椭圆 25">
            <a:extLst>
              <a:ext uri="{FF2B5EF4-FFF2-40B4-BE49-F238E27FC236}">
                <a16:creationId xmlns:a16="http://schemas.microsoft.com/office/drawing/2014/main" xmlns="" id="{F942EA86-D8EA-9242-8EA5-EA2A8034ADE7}"/>
              </a:ext>
            </a:extLst>
          </p:cNvPr>
          <p:cNvSpPr/>
          <p:nvPr/>
        </p:nvSpPr>
        <p:spPr>
          <a:xfrm>
            <a:off x="6669683" y="4557349"/>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大容量</a:t>
            </a:r>
          </a:p>
        </p:txBody>
      </p:sp>
      <p:sp>
        <p:nvSpPr>
          <p:cNvPr id="27" name="椭圆 26">
            <a:extLst>
              <a:ext uri="{FF2B5EF4-FFF2-40B4-BE49-F238E27FC236}">
                <a16:creationId xmlns:a16="http://schemas.microsoft.com/office/drawing/2014/main" xmlns="" id="{74906B5D-0903-1641-BFF8-37AD03E4E3D0}"/>
              </a:ext>
            </a:extLst>
          </p:cNvPr>
          <p:cNvSpPr/>
          <p:nvPr/>
        </p:nvSpPr>
        <p:spPr>
          <a:xfrm>
            <a:off x="3475363" y="2787042"/>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难度大</a:t>
            </a:r>
          </a:p>
        </p:txBody>
      </p:sp>
      <p:cxnSp>
        <p:nvCxnSpPr>
          <p:cNvPr id="28" name="直接箭头连接符 16">
            <a:extLst>
              <a:ext uri="{FF2B5EF4-FFF2-40B4-BE49-F238E27FC236}">
                <a16:creationId xmlns:a16="http://schemas.microsoft.com/office/drawing/2014/main" xmlns="" id="{E4C31AF2-22E9-C442-AB48-8F4D245F8C13}"/>
              </a:ext>
            </a:extLst>
          </p:cNvPr>
          <p:cNvCxnSpPr>
            <a:cxnSpLocks/>
            <a:stCxn id="9" idx="3"/>
            <a:endCxn id="25" idx="7"/>
          </p:cNvCxnSpPr>
          <p:nvPr/>
        </p:nvCxnSpPr>
        <p:spPr>
          <a:xfrm flipH="1">
            <a:off x="4410029" y="4419512"/>
            <a:ext cx="870688" cy="248042"/>
          </a:xfrm>
          <a:prstGeom prst="straightConnector1">
            <a:avLst/>
          </a:prstGeom>
          <a:ln w="25400" cmpd="sng">
            <a:solidFill>
              <a:schemeClr val="accent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16">
            <a:extLst>
              <a:ext uri="{FF2B5EF4-FFF2-40B4-BE49-F238E27FC236}">
                <a16:creationId xmlns:a16="http://schemas.microsoft.com/office/drawing/2014/main" xmlns="" id="{815C741B-ACEE-D042-A04D-E939B65E8CD9}"/>
              </a:ext>
            </a:extLst>
          </p:cNvPr>
          <p:cNvCxnSpPr>
            <a:cxnSpLocks/>
            <a:stCxn id="9" idx="1"/>
            <a:endCxn id="27" idx="5"/>
          </p:cNvCxnSpPr>
          <p:nvPr/>
        </p:nvCxnSpPr>
        <p:spPr>
          <a:xfrm flipH="1" flipV="1">
            <a:off x="4412881" y="3509889"/>
            <a:ext cx="867836" cy="310797"/>
          </a:xfrm>
          <a:prstGeom prst="straightConnector1">
            <a:avLst/>
          </a:prstGeom>
          <a:ln w="25400" cmpd="sng">
            <a:solidFill>
              <a:schemeClr val="accent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一、股指风险对冲套利 </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
        <p:nvSpPr>
          <p:cNvPr id="4" name="圆角矩形 3">
            <a:extLst>
              <a:ext uri="{FF2B5EF4-FFF2-40B4-BE49-F238E27FC236}">
                <a16:creationId xmlns:a16="http://schemas.microsoft.com/office/drawing/2014/main" xmlns="" id="{CF98B581-4436-5141-A556-02B0C3572E43}"/>
              </a:ext>
            </a:extLst>
          </p:cNvPr>
          <p:cNvSpPr/>
          <p:nvPr/>
        </p:nvSpPr>
        <p:spPr>
          <a:xfrm>
            <a:off x="2587382" y="3036328"/>
            <a:ext cx="2152536"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择时交易策略</a:t>
            </a:r>
            <a:endParaRPr kumimoji="1" lang="zh-CN" altLang="en-US" sz="2400" b="1" dirty="0"/>
          </a:p>
        </p:txBody>
      </p:sp>
      <p:sp>
        <p:nvSpPr>
          <p:cNvPr id="5" name="圆角矩形 4">
            <a:extLst>
              <a:ext uri="{FF2B5EF4-FFF2-40B4-BE49-F238E27FC236}">
                <a16:creationId xmlns:a16="http://schemas.microsoft.com/office/drawing/2014/main" xmlns="" id="{C5B84D19-013E-F444-B038-BFCB6761CB51}"/>
              </a:ext>
            </a:extLst>
          </p:cNvPr>
          <p:cNvSpPr/>
          <p:nvPr/>
        </p:nvSpPr>
        <p:spPr>
          <a:xfrm>
            <a:off x="5877595" y="2749874"/>
            <a:ext cx="3168352" cy="607118"/>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趋势择时策略</a:t>
            </a:r>
            <a:endParaRPr kumimoji="1" lang="zh-CN" altLang="en-US" sz="2400" b="1" dirty="0"/>
          </a:p>
        </p:txBody>
      </p:sp>
      <p:sp>
        <p:nvSpPr>
          <p:cNvPr id="6" name="圆角矩形 5">
            <a:extLst>
              <a:ext uri="{FF2B5EF4-FFF2-40B4-BE49-F238E27FC236}">
                <a16:creationId xmlns:a16="http://schemas.microsoft.com/office/drawing/2014/main" xmlns="" id="{6B9449E8-9E35-CC49-8D28-CB3ED956F457}"/>
              </a:ext>
            </a:extLst>
          </p:cNvPr>
          <p:cNvSpPr/>
          <p:nvPr/>
        </p:nvSpPr>
        <p:spPr>
          <a:xfrm>
            <a:off x="5892046" y="3645024"/>
            <a:ext cx="3168352" cy="607118"/>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zh-CN" sz="2400" b="1" dirty="0">
                <a:latin typeface="Times New Roman" panose="02020503050405090304" pitchFamily="18" charset="0"/>
              </a:rPr>
              <a:t>自适应均线</a:t>
            </a:r>
            <a:endParaRPr kumimoji="1" lang="zh-CN" altLang="en-US" sz="2400" b="1" dirty="0"/>
          </a:p>
        </p:txBody>
      </p:sp>
      <p:sp>
        <p:nvSpPr>
          <p:cNvPr id="7" name="圆角矩形 6">
            <a:extLst>
              <a:ext uri="{FF2B5EF4-FFF2-40B4-BE49-F238E27FC236}">
                <a16:creationId xmlns:a16="http://schemas.microsoft.com/office/drawing/2014/main" xmlns="" id="{0E6000A1-DE57-B347-9B85-61B17E8C589B}"/>
              </a:ext>
            </a:extLst>
          </p:cNvPr>
          <p:cNvSpPr/>
          <p:nvPr/>
        </p:nvSpPr>
        <p:spPr>
          <a:xfrm>
            <a:off x="5892046" y="4581128"/>
            <a:ext cx="3168352" cy="607118"/>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zh-CN" sz="2400" b="1" dirty="0">
                <a:latin typeface="Times New Roman" panose="02020503050405090304" pitchFamily="18" charset="0"/>
              </a:rPr>
              <a:t>市场情绪择时</a:t>
            </a:r>
            <a:endParaRPr kumimoji="1" lang="zh-CN" altLang="en-US" sz="2400" b="1" dirty="0"/>
          </a:p>
        </p:txBody>
      </p:sp>
      <p:sp>
        <p:nvSpPr>
          <p:cNvPr id="8" name="左大括号 7">
            <a:extLst>
              <a:ext uri="{FF2B5EF4-FFF2-40B4-BE49-F238E27FC236}">
                <a16:creationId xmlns:a16="http://schemas.microsoft.com/office/drawing/2014/main" xmlns="" id="{B33C439B-D591-F642-AB6E-91348E2E1044}"/>
              </a:ext>
            </a:extLst>
          </p:cNvPr>
          <p:cNvSpPr/>
          <p:nvPr/>
        </p:nvSpPr>
        <p:spPr>
          <a:xfrm>
            <a:off x="4739918" y="2127906"/>
            <a:ext cx="1152128" cy="2751604"/>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b="1" dirty="0"/>
          </a:p>
        </p:txBody>
      </p:sp>
      <p:sp>
        <p:nvSpPr>
          <p:cNvPr id="11" name="圆角矩形 10">
            <a:extLst>
              <a:ext uri="{FF2B5EF4-FFF2-40B4-BE49-F238E27FC236}">
                <a16:creationId xmlns:a16="http://schemas.microsoft.com/office/drawing/2014/main" xmlns="" id="{2C726271-6BE1-6649-9531-C5ABD5F50AB6}"/>
              </a:ext>
            </a:extLst>
          </p:cNvPr>
          <p:cNvSpPr/>
          <p:nvPr/>
        </p:nvSpPr>
        <p:spPr>
          <a:xfrm>
            <a:off x="5877595" y="1813770"/>
            <a:ext cx="3168352" cy="607118"/>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zh-CN" sz="2400" b="1" dirty="0">
                <a:latin typeface="Times New Roman" panose="02020503050405090304" pitchFamily="18" charset="0"/>
              </a:rPr>
              <a:t>牛熊线择时</a:t>
            </a:r>
            <a:endParaRPr kumimoji="1" lang="zh-CN" altLang="en-US" sz="2400" b="1" dirty="0"/>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105576"/>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二、股指期货与择时交易</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200" dirty="0">
                <a:latin typeface="Times New Roman" panose="02020503050405090304" pitchFamily="18" charset="0"/>
              </a:rPr>
              <a:t>        我国自</a:t>
            </a:r>
            <a:r>
              <a:rPr kumimoji="1" lang="en-US" altLang="zh-CN" sz="2200" dirty="0">
                <a:latin typeface="Times New Roman" panose="02020503050405090304" pitchFamily="18" charset="0"/>
              </a:rPr>
              <a:t>2010</a:t>
            </a:r>
            <a:r>
              <a:rPr kumimoji="1" lang="zh-CN" altLang="en-US" sz="2200" dirty="0">
                <a:latin typeface="Times New Roman" panose="02020503050405090304" pitchFamily="18" charset="0"/>
              </a:rPr>
              <a:t>年</a:t>
            </a:r>
            <a:r>
              <a:rPr kumimoji="1" lang="en-US" altLang="zh-CN" sz="2200" dirty="0">
                <a:latin typeface="Times New Roman" panose="02020503050405090304" pitchFamily="18" charset="0"/>
              </a:rPr>
              <a:t>4</a:t>
            </a:r>
            <a:r>
              <a:rPr kumimoji="1" lang="zh-CN" altLang="en-US" sz="2200" dirty="0">
                <a:latin typeface="Times New Roman" panose="02020503050405090304" pitchFamily="18" charset="0"/>
              </a:rPr>
              <a:t>月</a:t>
            </a:r>
            <a:r>
              <a:rPr kumimoji="1" lang="en-US" altLang="zh-CN" sz="2200" dirty="0">
                <a:latin typeface="Times New Roman" panose="02020503050405090304" pitchFamily="18" charset="0"/>
              </a:rPr>
              <a:t>16</a:t>
            </a:r>
            <a:r>
              <a:rPr kumimoji="1" lang="zh-CN" altLang="en-US" sz="2200" dirty="0">
                <a:latin typeface="Times New Roman" panose="02020503050405090304" pitchFamily="18" charset="0"/>
              </a:rPr>
              <a:t>日在中国金融期货交易所推出了沪深</a:t>
            </a:r>
            <a:r>
              <a:rPr kumimoji="1" lang="en-US" altLang="zh-CN" sz="2200" dirty="0">
                <a:latin typeface="Times New Roman" panose="02020503050405090304" pitchFamily="18" charset="0"/>
              </a:rPr>
              <a:t>300</a:t>
            </a:r>
            <a:r>
              <a:rPr kumimoji="1" lang="zh-CN" altLang="en-US" sz="2200" dirty="0">
                <a:latin typeface="Times New Roman" panose="02020503050405090304" pitchFamily="18" charset="0"/>
              </a:rPr>
              <a:t>指数股指期货，标志着中国的金融期货市场迈进了一个崭新的阶段，具有里程碑式的历史意义。我国的股指期货经过</a:t>
            </a:r>
            <a:r>
              <a:rPr kumimoji="1" lang="en-US" altLang="zh-CN" sz="2200" dirty="0">
                <a:latin typeface="Times New Roman" panose="02020503050405090304" pitchFamily="18" charset="0"/>
              </a:rPr>
              <a:t>11</a:t>
            </a:r>
            <a:r>
              <a:rPr kumimoji="1" lang="zh-CN" altLang="en-US" sz="2200" dirty="0">
                <a:latin typeface="Times New Roman" panose="02020503050405090304" pitchFamily="18" charset="0"/>
              </a:rPr>
              <a:t>年的发展，交易情况异常活跃，已经成为投资者和套期保利者主要的对冲工具。</a:t>
            </a:r>
            <a:endParaRPr kumimoji="1" lang="en-US" altLang="zh-CN" sz="2200" dirty="0">
              <a:latin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grpSp>
        <p:nvGrpSpPr>
          <p:cNvPr id="4" name="组合 3">
            <a:extLst>
              <a:ext uri="{FF2B5EF4-FFF2-40B4-BE49-F238E27FC236}">
                <a16:creationId xmlns:a16="http://schemas.microsoft.com/office/drawing/2014/main" xmlns="" id="{776C14CE-4B9A-8B45-80C0-7177A390B968}"/>
              </a:ext>
            </a:extLst>
          </p:cNvPr>
          <p:cNvGrpSpPr/>
          <p:nvPr/>
        </p:nvGrpSpPr>
        <p:grpSpPr>
          <a:xfrm>
            <a:off x="1989163" y="3454112"/>
            <a:ext cx="7155170" cy="1403195"/>
            <a:chOff x="-439439" y="5430911"/>
            <a:chExt cx="7625432" cy="894266"/>
          </a:xfrm>
        </p:grpSpPr>
        <p:grpSp>
          <p:nvGrpSpPr>
            <p:cNvPr id="5" name="组合 4">
              <a:extLst>
                <a:ext uri="{FF2B5EF4-FFF2-40B4-BE49-F238E27FC236}">
                  <a16:creationId xmlns:a16="http://schemas.microsoft.com/office/drawing/2014/main" xmlns="" id="{93C786C3-80DC-A345-A374-85E15B76A180}"/>
                </a:ext>
              </a:extLst>
            </p:cNvPr>
            <p:cNvGrpSpPr/>
            <p:nvPr/>
          </p:nvGrpSpPr>
          <p:grpSpPr>
            <a:xfrm>
              <a:off x="-439439" y="5430911"/>
              <a:ext cx="7625432" cy="894266"/>
              <a:chOff x="-439439" y="5430911"/>
              <a:chExt cx="7625432" cy="894266"/>
            </a:xfrm>
          </p:grpSpPr>
          <p:grpSp>
            <p:nvGrpSpPr>
              <p:cNvPr id="7" name="组合 6">
                <a:extLst>
                  <a:ext uri="{FF2B5EF4-FFF2-40B4-BE49-F238E27FC236}">
                    <a16:creationId xmlns:a16="http://schemas.microsoft.com/office/drawing/2014/main" xmlns="" id="{ADA6ABE4-F63D-F24F-BE94-4AE129B1AB24}"/>
                  </a:ext>
                </a:extLst>
              </p:cNvPr>
              <p:cNvGrpSpPr/>
              <p:nvPr/>
            </p:nvGrpSpPr>
            <p:grpSpPr>
              <a:xfrm>
                <a:off x="2709243" y="5757801"/>
                <a:ext cx="4476750" cy="567376"/>
                <a:chOff x="1629336" y="4502693"/>
                <a:chExt cx="4476750" cy="567376"/>
              </a:xfrm>
            </p:grpSpPr>
            <p:grpSp>
              <p:nvGrpSpPr>
                <p:cNvPr id="9" name="组合 8">
                  <a:extLst>
                    <a:ext uri="{FF2B5EF4-FFF2-40B4-BE49-F238E27FC236}">
                      <a16:creationId xmlns:a16="http://schemas.microsoft.com/office/drawing/2014/main" xmlns="" id="{0A6C754C-1B12-3E45-A8B0-1C7E0F52AD78}"/>
                    </a:ext>
                  </a:extLst>
                </p:cNvPr>
                <p:cNvGrpSpPr/>
                <p:nvPr/>
              </p:nvGrpSpPr>
              <p:grpSpPr>
                <a:xfrm>
                  <a:off x="1629336" y="4502693"/>
                  <a:ext cx="4476750" cy="567376"/>
                  <a:chOff x="2678" y="9163"/>
                  <a:chExt cx="7050" cy="702"/>
                </a:xfrm>
                <a:solidFill>
                  <a:schemeClr val="accent1">
                    <a:lumMod val="20000"/>
                    <a:lumOff val="80000"/>
                  </a:schemeClr>
                </a:solidFill>
              </p:grpSpPr>
              <p:sp>
                <p:nvSpPr>
                  <p:cNvPr id="12" name="圆角矩形 11">
                    <a:extLst>
                      <a:ext uri="{FF2B5EF4-FFF2-40B4-BE49-F238E27FC236}">
                        <a16:creationId xmlns:a16="http://schemas.microsoft.com/office/drawing/2014/main" xmlns="" id="{845238D0-81A6-BC48-B31A-8508587E5AFB}"/>
                      </a:ext>
                    </a:extLst>
                  </p:cNvPr>
                  <p:cNvSpPr/>
                  <p:nvPr/>
                </p:nvSpPr>
                <p:spPr>
                  <a:xfrm>
                    <a:off x="2678" y="9163"/>
                    <a:ext cx="2401" cy="69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a:latin typeface="Times New Roman" panose="02020503050405090304" pitchFamily="18" charset="0"/>
                      </a:rPr>
                      <a:t>造成市场无效</a:t>
                    </a:r>
                    <a:endParaRPr kumimoji="1" lang="zh-CN" altLang="en-US" sz="2000" b="1" dirty="0"/>
                  </a:p>
                </p:txBody>
              </p:sp>
              <p:sp>
                <p:nvSpPr>
                  <p:cNvPr id="14" name="圆角矩形 13">
                    <a:extLst>
                      <a:ext uri="{FF2B5EF4-FFF2-40B4-BE49-F238E27FC236}">
                        <a16:creationId xmlns:a16="http://schemas.microsoft.com/office/drawing/2014/main" xmlns="" id="{93F203A1-46C0-3447-9524-ED9D9A13E718}"/>
                      </a:ext>
                    </a:extLst>
                  </p:cNvPr>
                  <p:cNvSpPr/>
                  <p:nvPr/>
                </p:nvSpPr>
                <p:spPr>
                  <a:xfrm>
                    <a:off x="7327" y="9175"/>
                    <a:ext cx="2401" cy="69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000" dirty="0">
                        <a:latin typeface="Times New Roman" panose="02020503050405090304" pitchFamily="18" charset="0"/>
                      </a:rPr>
                      <a:t>择时交易机会</a:t>
                    </a:r>
                    <a:endParaRPr kumimoji="1" lang="zh-CN" altLang="en-US" sz="2000" dirty="0"/>
                  </a:p>
                </p:txBody>
              </p:sp>
            </p:grpSp>
            <p:cxnSp>
              <p:nvCxnSpPr>
                <p:cNvPr id="10" name="直接箭头连接符 16">
                  <a:extLst>
                    <a:ext uri="{FF2B5EF4-FFF2-40B4-BE49-F238E27FC236}">
                      <a16:creationId xmlns:a16="http://schemas.microsoft.com/office/drawing/2014/main" xmlns="" id="{4F6A2A68-4D8C-BF47-B4C1-D0E5C2BD8500}"/>
                    </a:ext>
                  </a:extLst>
                </p:cNvPr>
                <p:cNvCxnSpPr>
                  <a:cxnSpLocks/>
                  <a:stCxn id="12" idx="3"/>
                </p:cNvCxnSpPr>
                <p:nvPr/>
              </p:nvCxnSpPr>
              <p:spPr>
                <a:xfrm flipV="1">
                  <a:off x="3153970" y="4781238"/>
                  <a:ext cx="1419676" cy="294"/>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8" name="圆角矩形 7">
                <a:extLst>
                  <a:ext uri="{FF2B5EF4-FFF2-40B4-BE49-F238E27FC236}">
                    <a16:creationId xmlns:a16="http://schemas.microsoft.com/office/drawing/2014/main" xmlns="" id="{DF76D6ED-0F8A-6448-A72C-DD6E58EA7BDE}"/>
                  </a:ext>
                </a:extLst>
              </p:cNvPr>
              <p:cNvSpPr/>
              <p:nvPr/>
            </p:nvSpPr>
            <p:spPr>
              <a:xfrm>
                <a:off x="-439439" y="5430911"/>
                <a:ext cx="2199005" cy="40137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000" dirty="0">
                    <a:latin typeface="Times New Roman" panose="02020503050405090304" pitchFamily="18" charset="0"/>
                  </a:rPr>
                  <a:t>市场信息不对称</a:t>
                </a:r>
                <a:endParaRPr kumimoji="1" lang="zh-CN" altLang="en-US" sz="2000" b="1" dirty="0"/>
              </a:p>
            </p:txBody>
          </p:sp>
        </p:grpSp>
        <p:cxnSp>
          <p:nvCxnSpPr>
            <p:cNvPr id="6" name="直接箭头连接符 16">
              <a:extLst>
                <a:ext uri="{FF2B5EF4-FFF2-40B4-BE49-F238E27FC236}">
                  <a16:creationId xmlns:a16="http://schemas.microsoft.com/office/drawing/2014/main" xmlns="" id="{51125182-CCD8-3040-B0FA-E89689BFEF87}"/>
                </a:ext>
              </a:extLst>
            </p:cNvPr>
            <p:cNvCxnSpPr>
              <a:cxnSpLocks/>
              <a:stCxn id="8" idx="3"/>
              <a:endCxn id="12" idx="1"/>
            </p:cNvCxnSpPr>
            <p:nvPr/>
          </p:nvCxnSpPr>
          <p:spPr>
            <a:xfrm>
              <a:off x="1759566" y="5631600"/>
              <a:ext cx="949677" cy="405040"/>
            </a:xfrm>
            <a:prstGeom prst="straightConnector1">
              <a:avLst/>
            </a:prstGeom>
            <a:ln w="254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7" name="圆角矩形 16">
            <a:extLst>
              <a:ext uri="{FF2B5EF4-FFF2-40B4-BE49-F238E27FC236}">
                <a16:creationId xmlns:a16="http://schemas.microsoft.com/office/drawing/2014/main" xmlns="" id="{1FC4433D-468F-0A46-813E-F175BEFDFDA8}"/>
              </a:ext>
            </a:extLst>
          </p:cNvPr>
          <p:cNvSpPr/>
          <p:nvPr/>
        </p:nvSpPr>
        <p:spPr>
          <a:xfrm>
            <a:off x="1989163" y="4599397"/>
            <a:ext cx="2063392" cy="62980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2000" dirty="0"/>
              <a:t>非理性人</a:t>
            </a:r>
          </a:p>
        </p:txBody>
      </p:sp>
      <p:cxnSp>
        <p:nvCxnSpPr>
          <p:cNvPr id="18" name="直接箭头连接符 16">
            <a:extLst>
              <a:ext uri="{FF2B5EF4-FFF2-40B4-BE49-F238E27FC236}">
                <a16:creationId xmlns:a16="http://schemas.microsoft.com/office/drawing/2014/main" xmlns="" id="{819CB3FE-7625-D140-81B5-0E7DA76FCC49}"/>
              </a:ext>
            </a:extLst>
          </p:cNvPr>
          <p:cNvCxnSpPr>
            <a:cxnSpLocks/>
            <a:stCxn id="17" idx="3"/>
            <a:endCxn id="12" idx="1"/>
          </p:cNvCxnSpPr>
          <p:nvPr/>
        </p:nvCxnSpPr>
        <p:spPr>
          <a:xfrm flipV="1">
            <a:off x="4052555" y="4404563"/>
            <a:ext cx="891110" cy="509736"/>
          </a:xfrm>
          <a:prstGeom prst="straightConnector1">
            <a:avLst/>
          </a:prstGeom>
          <a:ln w="254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xmlns="" id="{ED760893-EC7E-3D46-BA37-2DA145D17499}"/>
              </a:ext>
            </a:extLst>
          </p:cNvPr>
          <p:cNvSpPr txBox="1"/>
          <p:nvPr/>
        </p:nvSpPr>
        <p:spPr>
          <a:xfrm>
            <a:off x="7678529" y="4914298"/>
            <a:ext cx="1944216" cy="369332"/>
          </a:xfrm>
          <a:prstGeom prst="rect">
            <a:avLst/>
          </a:prstGeom>
          <a:noFill/>
        </p:spPr>
        <p:txBody>
          <a:bodyPr wrap="square" rtlCol="0">
            <a:spAutoFit/>
          </a:bodyPr>
          <a:lstStyle/>
          <a:p>
            <a:r>
              <a:rPr kumimoji="1" lang="zh-CN" altLang="en-US" dirty="0"/>
              <a:t>基于历史规律</a:t>
            </a: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04796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三、基于趋势择时的股指期货择时策略分析</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（一）择时指标构建        </a:t>
            </a:r>
          </a:p>
          <a:p>
            <a:pPr latinLnBrk="0">
              <a:lnSpc>
                <a:spcPct val="150000"/>
              </a:lnSpc>
            </a:pPr>
            <a:r>
              <a:rPr lang="en-US" altLang="zh-CN" sz="2200" dirty="0">
                <a:latin typeface="Times New Roman" panose="02020503050405090304" pitchFamily="18" charset="0"/>
                <a:cs typeface="Times New Roman" panose="02020503050405090304" pitchFamily="18" charset="0"/>
              </a:rPr>
              <a:t>        1、</a:t>
            </a:r>
            <a:r>
              <a:rPr sz="2200" dirty="0">
                <a:latin typeface="Times New Roman" panose="02020503050405090304" pitchFamily="18" charset="0"/>
                <a:cs typeface="Times New Roman" panose="02020503050405090304" pitchFamily="18" charset="0"/>
              </a:rPr>
              <a:t>指数平滑移动平均线（MACD）</a:t>
            </a:r>
            <a:r>
              <a:rPr lang="zh-CN" altLang="en-US" sz="2200" dirty="0"/>
              <a:t> </a:t>
            </a:r>
          </a:p>
          <a:p>
            <a:pPr>
              <a:lnSpc>
                <a:spcPct val="150000"/>
              </a:lnSpc>
            </a:pPr>
            <a:r>
              <a:rPr lang="zh-CN" altLang="zh-CN" sz="2200" dirty="0">
                <a:latin typeface="Times New Roman" panose="02020503050405090304" pitchFamily="18" charset="0"/>
                <a:cs typeface="Times New Roman" panose="02020503050405090304" pitchFamily="18" charset="0"/>
              </a:rPr>
              <a:t>        </a:t>
            </a:r>
            <a:r>
              <a:rPr lang="en-US" altLang="zh-CN" sz="2200" dirty="0">
                <a:latin typeface="Times New Roman" panose="02020503050405090304" pitchFamily="18" charset="0"/>
                <a:cs typeface="Times New Roman" panose="02020503050405090304" pitchFamily="18" charset="0"/>
              </a:rPr>
              <a:t>2</a:t>
            </a:r>
            <a:r>
              <a:rPr lang="zh-CN" altLang="zh-CN" sz="2200" dirty="0">
                <a:latin typeface="Times New Roman" panose="02020503050405090304" pitchFamily="18" charset="0"/>
                <a:cs typeface="Times New Roman" panose="02020503050405090304" pitchFamily="18" charset="0"/>
              </a:rPr>
              <a:t>、布林线（</a:t>
            </a:r>
            <a:r>
              <a:rPr lang="en-US" altLang="zh-CN" sz="2200" dirty="0" err="1">
                <a:latin typeface="Times New Roman" panose="02020503050405090304" pitchFamily="18" charset="0"/>
                <a:cs typeface="Times New Roman" panose="02020503050405090304" pitchFamily="18" charset="0"/>
              </a:rPr>
              <a:t>BoLL</a:t>
            </a:r>
            <a:r>
              <a:rPr lang="zh-CN" altLang="zh-CN" sz="2200" dirty="0">
                <a:latin typeface="Times New Roman" panose="02020503050405090304" pitchFamily="18" charset="0"/>
                <a:cs typeface="Times New Roman" panose="02020503050405090304" pitchFamily="18" charset="0"/>
              </a:rPr>
              <a:t>）</a:t>
            </a:r>
            <a:endParaRPr lang="en-US" altLang="zh-CN" sz="2200" dirty="0">
              <a:latin typeface="Times New Roman" panose="02020503050405090304" pitchFamily="18" charset="0"/>
              <a:cs typeface="Times New Roman" panose="02020503050405090304" pitchFamily="18" charset="0"/>
            </a:endParaRPr>
          </a:p>
          <a:p>
            <a:pPr>
              <a:lnSpc>
                <a:spcPct val="150000"/>
              </a:lnSpc>
            </a:pPr>
            <a:r>
              <a:rPr lang="zh-CN" altLang="en-US" sz="2200" dirty="0">
                <a:latin typeface="Times New Roman" panose="02020503050405090304" pitchFamily="18" charset="0"/>
                <a:cs typeface="Times New Roman" panose="02020503050405090304" pitchFamily="18" charset="0"/>
              </a:rPr>
              <a:t>        </a:t>
            </a:r>
            <a:r>
              <a:rPr lang="en-US" altLang="zh-CN" sz="2200" dirty="0">
                <a:latin typeface="Times New Roman" panose="02020503050405090304" pitchFamily="18" charset="0"/>
                <a:cs typeface="Times New Roman" panose="02020503050405090304" pitchFamily="18" charset="0"/>
              </a:rPr>
              <a:t>3</a:t>
            </a:r>
            <a:r>
              <a:rPr lang="zh-CN" altLang="zh-CN" sz="2200" dirty="0">
                <a:latin typeface="Times New Roman" panose="02020503050405090304" pitchFamily="18" charset="0"/>
                <a:cs typeface="Times New Roman" panose="02020503050405090304" pitchFamily="18" charset="0"/>
              </a:rPr>
              <a:t>、随机指标（</a:t>
            </a:r>
            <a:r>
              <a:rPr lang="en-US" altLang="zh-CN" sz="2200" dirty="0">
                <a:latin typeface="Times New Roman" panose="02020503050405090304" pitchFamily="18" charset="0"/>
                <a:cs typeface="Times New Roman" panose="02020503050405090304" pitchFamily="18" charset="0"/>
              </a:rPr>
              <a:t>KDJ</a:t>
            </a:r>
            <a:r>
              <a:rPr lang="zh-CN" altLang="zh-CN" sz="2200" dirty="0">
                <a:latin typeface="Times New Roman" panose="02020503050405090304" pitchFamily="18" charset="0"/>
                <a:cs typeface="Times New Roman" panose="02020503050405090304" pitchFamily="18" charset="0"/>
              </a:rPr>
              <a:t>）</a:t>
            </a:r>
          </a:p>
          <a:p>
            <a:pPr>
              <a:lnSpc>
                <a:spcPct val="150000"/>
              </a:lnSpc>
            </a:pPr>
            <a:r>
              <a:rPr lang="zh-CN" altLang="en-US" sz="2200" dirty="0">
                <a:latin typeface="Times New Roman" panose="02020503050405090304" pitchFamily="18" charset="0"/>
                <a:cs typeface="Times New Roman" panose="02020503050405090304" pitchFamily="18" charset="0"/>
              </a:rPr>
              <a:t>        </a:t>
            </a:r>
            <a:r>
              <a:rPr lang="en-US" altLang="zh-CN" sz="2200" dirty="0">
                <a:latin typeface="Times New Roman" panose="02020503050405090304" pitchFamily="18" charset="0"/>
                <a:cs typeface="Times New Roman" panose="02020503050405090304" pitchFamily="18" charset="0"/>
              </a:rPr>
              <a:t>4</a:t>
            </a:r>
            <a:r>
              <a:rPr lang="zh-CN" altLang="zh-CN" sz="2200" dirty="0">
                <a:latin typeface="Times New Roman" panose="02020503050405090304" pitchFamily="18" charset="0"/>
                <a:cs typeface="Times New Roman" panose="02020503050405090304" pitchFamily="18" charset="0"/>
              </a:rPr>
              <a:t>、市场波动指数（</a:t>
            </a:r>
            <a:r>
              <a:rPr lang="en-US" altLang="zh-CN" sz="2200" dirty="0">
                <a:latin typeface="Times New Roman" panose="02020503050405090304" pitchFamily="18" charset="0"/>
                <a:cs typeface="Times New Roman" panose="02020503050405090304" pitchFamily="18" charset="0"/>
              </a:rPr>
              <a:t>CMI</a:t>
            </a:r>
            <a:r>
              <a:rPr lang="zh-CN" altLang="zh-CN" sz="2200" dirty="0">
                <a:latin typeface="Times New Roman" panose="02020503050405090304" pitchFamily="18" charset="0"/>
                <a:cs typeface="Times New Roman" panose="02020503050405090304" pitchFamily="18" charset="0"/>
              </a:rPr>
              <a:t>）</a:t>
            </a:r>
          </a:p>
          <a:p>
            <a:pPr>
              <a:lnSpc>
                <a:spcPct val="150000"/>
              </a:lnSpc>
            </a:pPr>
            <a:endParaRPr lang="zh-CN" altLang="zh-CN" dirty="0"/>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476672"/>
            <a:ext cx="11521280" cy="1713995"/>
          </a:xfrm>
          <a:prstGeom prst="rect">
            <a:avLst/>
          </a:prstGeom>
        </p:spPr>
        <p:txBody>
          <a:bodyPr wrap="square">
            <a:spAutoFit/>
          </a:bodyPr>
          <a:lstStyle/>
          <a:p>
            <a:pPr latinLnBrk="0">
              <a:lnSpc>
                <a:spcPct val="150000"/>
              </a:lnSpc>
            </a:pPr>
            <a:r>
              <a:rPr lang="zh-CN" altLang="en-US" sz="2200" b="1" dirty="0">
                <a:latin typeface="Times New Roman" panose="02020503050405090304" pitchFamily="18" charset="0"/>
                <a:cs typeface="Times New Roman" panose="02020503050405090304" pitchFamily="18" charset="0"/>
              </a:rPr>
              <a:t>（二）策略分析        </a:t>
            </a:r>
          </a:p>
          <a:p>
            <a:pPr>
              <a:lnSpc>
                <a:spcPts val="2640"/>
              </a:lnSpc>
            </a:pPr>
            <a:r>
              <a:rPr kumimoji="1" lang="zh-CN" altLang="en-US" sz="2200" dirty="0">
                <a:latin typeface="Times New Roman" panose="02020503050405090304" pitchFamily="18" charset="0"/>
                <a:ea typeface="+mn-ea"/>
              </a:rPr>
              <a:t>        策略采用股指期货合约自</a:t>
            </a:r>
            <a:r>
              <a:rPr kumimoji="1" lang="en-US" altLang="zh-CN" sz="2200" dirty="0">
                <a:latin typeface="Times New Roman" panose="02020503050405090304" pitchFamily="18" charset="0"/>
                <a:ea typeface="+mn-ea"/>
              </a:rPr>
              <a:t>2021</a:t>
            </a:r>
            <a:r>
              <a:rPr kumimoji="1" lang="zh-CN" altLang="en-US" sz="2200" dirty="0">
                <a:latin typeface="Times New Roman" panose="02020503050405090304" pitchFamily="18" charset="0"/>
                <a:ea typeface="+mn-ea"/>
              </a:rPr>
              <a:t>年</a:t>
            </a:r>
            <a:r>
              <a:rPr kumimoji="1" lang="en-US" altLang="zh-CN" sz="2200" dirty="0">
                <a:latin typeface="Times New Roman" panose="02020503050405090304" pitchFamily="18" charset="0"/>
                <a:ea typeface="+mn-ea"/>
              </a:rPr>
              <a:t>4</a:t>
            </a:r>
            <a:r>
              <a:rPr kumimoji="1" lang="zh-CN" altLang="en-US" sz="2200" dirty="0">
                <a:latin typeface="Times New Roman" panose="02020503050405090304" pitchFamily="18" charset="0"/>
                <a:ea typeface="+mn-ea"/>
              </a:rPr>
              <a:t>月至</a:t>
            </a:r>
            <a:r>
              <a:rPr kumimoji="1" lang="en-US" altLang="zh-CN" sz="2200" dirty="0">
                <a:latin typeface="Times New Roman" panose="02020503050405090304" pitchFamily="18" charset="0"/>
                <a:ea typeface="+mn-ea"/>
              </a:rPr>
              <a:t>2021</a:t>
            </a:r>
            <a:r>
              <a:rPr kumimoji="1" lang="zh-CN" altLang="en-US" sz="2200" dirty="0">
                <a:latin typeface="Times New Roman" panose="02020503050405090304" pitchFamily="18" charset="0"/>
                <a:ea typeface="+mn-ea"/>
              </a:rPr>
              <a:t>年年</a:t>
            </a:r>
            <a:r>
              <a:rPr kumimoji="1" lang="en-US" altLang="zh-CN" sz="2200" dirty="0">
                <a:latin typeface="Times New Roman" panose="02020503050405090304" pitchFamily="18" charset="0"/>
                <a:ea typeface="+mn-ea"/>
              </a:rPr>
              <a:t>10</a:t>
            </a:r>
            <a:r>
              <a:rPr kumimoji="1" lang="zh-CN" altLang="en-US" sz="2200" dirty="0">
                <a:latin typeface="Times New Roman" panose="02020503050405090304" pitchFamily="18" charset="0"/>
                <a:ea typeface="+mn-ea"/>
              </a:rPr>
              <a:t>月的</a:t>
            </a:r>
            <a:r>
              <a:rPr kumimoji="1" lang="en-US" altLang="zh-CN" sz="2200" dirty="0">
                <a:latin typeface="Times New Roman" panose="02020503050405090304" pitchFamily="18" charset="0"/>
                <a:ea typeface="+mn-ea"/>
              </a:rPr>
              <a:t>1</a:t>
            </a:r>
            <a:r>
              <a:rPr kumimoji="1" lang="zh-CN" altLang="en-US" sz="2200" dirty="0">
                <a:latin typeface="Times New Roman" panose="02020503050405090304" pitchFamily="18" charset="0"/>
                <a:ea typeface="+mn-ea"/>
              </a:rPr>
              <a:t>分钟股指期货交易数据。同时，在计算时不考虑杠杆，不计冲击成本，采用双边万分之</a:t>
            </a:r>
            <a:r>
              <a:rPr kumimoji="1" lang="en-US" altLang="zh-CN" sz="2200" dirty="0">
                <a:latin typeface="Times New Roman" panose="02020503050405090304" pitchFamily="18" charset="0"/>
                <a:ea typeface="+mn-ea"/>
              </a:rPr>
              <a:t>1.5</a:t>
            </a:r>
            <a:r>
              <a:rPr kumimoji="1" lang="zh-CN" altLang="en-US" sz="2200" dirty="0">
                <a:latin typeface="Times New Roman" panose="02020503050405090304" pitchFamily="18" charset="0"/>
                <a:ea typeface="+mn-ea"/>
              </a:rPr>
              <a:t>的手续费。交易策略如下：</a:t>
            </a:r>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
        <p:nvSpPr>
          <p:cNvPr id="4" name="矩形 3"/>
          <p:cNvSpPr/>
          <p:nvPr/>
        </p:nvSpPr>
        <p:spPr>
          <a:xfrm>
            <a:off x="3688695" y="1700808"/>
            <a:ext cx="4277132" cy="369332"/>
          </a:xfrm>
          <a:prstGeom prst="rect">
            <a:avLst/>
          </a:prstGeom>
        </p:spPr>
        <p:txBody>
          <a:bodyPr wrap="none">
            <a:spAutoFit/>
          </a:bodyPr>
          <a:lstStyle/>
          <a:p>
            <a:pPr indent="266700" algn="ctr"/>
            <a:r>
              <a:rPr lang="zh-CN" altLang="zh-CN" kern="100" dirty="0">
                <a:latin typeface="Calibri" panose="020F0502020204030204" pitchFamily="34" charset="0"/>
                <a:ea typeface="黑体" pitchFamily="49" charset="-122"/>
                <a:cs typeface="黑体" pitchFamily="49" charset="-122"/>
              </a:rPr>
              <a:t>表</a:t>
            </a:r>
            <a:r>
              <a:rPr lang="en-US" altLang="zh-CN" kern="100" dirty="0">
                <a:latin typeface="Calibri" panose="020F0502020204030204" pitchFamily="34" charset="0"/>
                <a:ea typeface="黑体" pitchFamily="49" charset="-122"/>
                <a:cs typeface="黑体" pitchFamily="49" charset="-122"/>
              </a:rPr>
              <a:t>10-19 </a:t>
            </a:r>
            <a:r>
              <a:rPr lang="zh-CN" altLang="zh-CN" kern="100" dirty="0">
                <a:latin typeface="Calibri" panose="020F0502020204030204" pitchFamily="34" charset="0"/>
                <a:ea typeface="黑体" pitchFamily="49" charset="-122"/>
                <a:cs typeface="黑体" pitchFamily="49" charset="-122"/>
              </a:rPr>
              <a:t>基于市场波动指数的策略分析</a:t>
            </a:r>
            <a:endParaRPr lang="zh-CN" altLang="zh-CN" kern="100" dirty="0">
              <a:latin typeface="Calibri" panose="020F0502020204030204" pitchFamily="34" charset="0"/>
              <a:ea typeface="宋体" pitchFamily="2" charset="-122"/>
              <a:cs typeface="Times New Roman" panose="02020503050405090304" pitchFamily="18" charset="0"/>
            </a:endParaRPr>
          </a:p>
        </p:txBody>
      </p:sp>
      <p:graphicFrame>
        <p:nvGraphicFramePr>
          <p:cNvPr id="5" name="表格 4"/>
          <p:cNvGraphicFramePr>
            <a:graphicFrameLocks noGrp="1"/>
          </p:cNvGraphicFramePr>
          <p:nvPr/>
        </p:nvGraphicFramePr>
        <p:xfrm>
          <a:off x="765027" y="2060848"/>
          <a:ext cx="10648060" cy="4311188"/>
        </p:xfrm>
        <a:graphic>
          <a:graphicData uri="http://schemas.openxmlformats.org/drawingml/2006/table">
            <a:tbl>
              <a:tblPr firstRow="1" firstCol="1" bandRow="1">
                <a:tableStyleId>{5940675A-B579-460E-94D1-54222C63F5DA}</a:tableStyleId>
              </a:tblPr>
              <a:tblGrid>
                <a:gridCol w="3581705">
                  <a:extLst>
                    <a:ext uri="{9D8B030D-6E8A-4147-A177-3AD203B41FA5}">
                      <a16:colId xmlns:a16="http://schemas.microsoft.com/office/drawing/2014/main" xmlns="" val="20000"/>
                    </a:ext>
                  </a:extLst>
                </a:gridCol>
                <a:gridCol w="1737763">
                  <a:extLst>
                    <a:ext uri="{9D8B030D-6E8A-4147-A177-3AD203B41FA5}">
                      <a16:colId xmlns:a16="http://schemas.microsoft.com/office/drawing/2014/main" xmlns="" val="20001"/>
                    </a:ext>
                  </a:extLst>
                </a:gridCol>
                <a:gridCol w="3576706">
                  <a:extLst>
                    <a:ext uri="{9D8B030D-6E8A-4147-A177-3AD203B41FA5}">
                      <a16:colId xmlns:a16="http://schemas.microsoft.com/office/drawing/2014/main" xmlns="" val="20002"/>
                    </a:ext>
                  </a:extLst>
                </a:gridCol>
                <a:gridCol w="1751886">
                  <a:extLst>
                    <a:ext uri="{9D8B030D-6E8A-4147-A177-3AD203B41FA5}">
                      <a16:colId xmlns:a16="http://schemas.microsoft.com/office/drawing/2014/main" xmlns="" val="20003"/>
                    </a:ext>
                  </a:extLst>
                </a:gridCol>
              </a:tblGrid>
              <a:tr h="405314">
                <a:tc gridSpan="2">
                  <a:txBody>
                    <a:bodyPr/>
                    <a:lstStyle/>
                    <a:p>
                      <a:pPr indent="266700" algn="ctr"/>
                      <a:r>
                        <a:rPr lang="zh-CN" sz="2000" kern="100" dirty="0">
                          <a:effectLst/>
                        </a:rPr>
                        <a:t>当</a:t>
                      </a:r>
                      <a:r>
                        <a:rPr lang="en-US" sz="2000" kern="100" dirty="0">
                          <a:effectLst/>
                        </a:rPr>
                        <a:t>CMI</a:t>
                      </a:r>
                      <a:r>
                        <a:rPr lang="zh-CN" sz="2000" kern="100" dirty="0">
                          <a:effectLst/>
                        </a:rPr>
                        <a:t>≧</a:t>
                      </a:r>
                      <a:r>
                        <a:rPr lang="en-US" sz="2000" kern="100" dirty="0">
                          <a:effectLst/>
                        </a:rPr>
                        <a:t>53</a:t>
                      </a:r>
                      <a:r>
                        <a:rPr lang="zh-CN" sz="2000" kern="100" dirty="0">
                          <a:effectLst/>
                        </a:rPr>
                        <a:t>时</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gridSpan="2">
                  <a:txBody>
                    <a:bodyPr/>
                    <a:lstStyle/>
                    <a:p>
                      <a:pPr algn="ctr"/>
                      <a:r>
                        <a:rPr lang="zh-CN" sz="2000" kern="100" dirty="0">
                          <a:effectLst/>
                        </a:rPr>
                        <a:t>当</a:t>
                      </a:r>
                      <a:r>
                        <a:rPr lang="en-US" sz="2000" kern="100" dirty="0">
                          <a:effectLst/>
                        </a:rPr>
                        <a:t>CMI&lt;53</a:t>
                      </a:r>
                      <a:r>
                        <a:rPr lang="zh-CN" sz="2000" kern="100" dirty="0">
                          <a:effectLst/>
                        </a:rPr>
                        <a:t>时</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extLst>
                  <a:ext uri="{0D108BD9-81ED-4DB2-BD59-A6C34878D82A}">
                    <a16:rowId xmlns:a16="http://schemas.microsoft.com/office/drawing/2014/main" xmlns="" val="10000"/>
                  </a:ext>
                </a:extLst>
              </a:tr>
              <a:tr h="405314">
                <a:tc>
                  <a:txBody>
                    <a:bodyPr/>
                    <a:lstStyle/>
                    <a:p>
                      <a:pPr algn="ctr"/>
                      <a:r>
                        <a:rPr lang="zh-CN" sz="2000" kern="100" dirty="0">
                          <a:effectLst/>
                        </a:rPr>
                        <a:t>情形</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100" dirty="0">
                          <a:effectLst/>
                        </a:rPr>
                        <a:t>操作</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100" dirty="0">
                          <a:effectLst/>
                        </a:rPr>
                        <a:t>情形</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100" dirty="0">
                          <a:effectLst/>
                        </a:rPr>
                        <a:t>操作</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xmlns="" val="10001"/>
                  </a:ext>
                </a:extLst>
              </a:tr>
              <a:tr h="310262">
                <a:tc>
                  <a:txBody>
                    <a:bodyPr/>
                    <a:lstStyle/>
                    <a:p>
                      <a:pPr algn="ctr"/>
                      <a:r>
                        <a:rPr lang="en-US" sz="2000" kern="100" dirty="0">
                          <a:effectLst/>
                        </a:rPr>
                        <a:t>MACD</a:t>
                      </a:r>
                      <a:r>
                        <a:rPr lang="zh-CN" sz="2000" kern="100" dirty="0">
                          <a:effectLst/>
                        </a:rPr>
                        <a:t>底背离</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多头买入平仓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收盘价碰到</a:t>
                      </a:r>
                      <a:r>
                        <a:rPr lang="en-US" sz="2000" kern="100" dirty="0">
                          <a:effectLst/>
                        </a:rPr>
                        <a:t>BOLL</a:t>
                      </a:r>
                      <a:r>
                        <a:rPr lang="zh-CN" sz="2000" kern="100" dirty="0">
                          <a:effectLst/>
                        </a:rPr>
                        <a:t>的下轨</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多头买入平仓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2"/>
                  </a:ext>
                </a:extLst>
              </a:tr>
              <a:tr h="405314">
                <a:tc>
                  <a:txBody>
                    <a:bodyPr/>
                    <a:lstStyle/>
                    <a:p>
                      <a:pPr algn="ctr"/>
                      <a:r>
                        <a:rPr lang="en-US" sz="2000" kern="100" dirty="0">
                          <a:effectLst/>
                        </a:rPr>
                        <a:t>MACD</a:t>
                      </a:r>
                      <a:r>
                        <a:rPr lang="zh-CN" sz="2000" kern="100" dirty="0">
                          <a:effectLst/>
                        </a:rPr>
                        <a:t>顶背离</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多头卖出平仓</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收盘价碰到</a:t>
                      </a:r>
                      <a:r>
                        <a:rPr lang="en-US" sz="2000" kern="100">
                          <a:effectLst/>
                        </a:rPr>
                        <a:t>BOLL</a:t>
                      </a:r>
                      <a:r>
                        <a:rPr lang="zh-CN" sz="2000" kern="100">
                          <a:effectLst/>
                        </a:rPr>
                        <a:t>的上轨</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多头卖出平仓</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3"/>
                  </a:ext>
                </a:extLst>
              </a:tr>
              <a:tr h="1392492">
                <a:tc>
                  <a:txBody>
                    <a:bodyPr/>
                    <a:lstStyle/>
                    <a:p>
                      <a:pPr algn="ctr"/>
                      <a:r>
                        <a:rPr lang="zh-CN" sz="2000" kern="100" dirty="0">
                          <a:effectLst/>
                        </a:rPr>
                        <a:t>当天</a:t>
                      </a:r>
                      <a:r>
                        <a:rPr lang="en-US" sz="2000" kern="100" dirty="0">
                          <a:effectLst/>
                        </a:rPr>
                        <a:t>MACD</a:t>
                      </a:r>
                      <a:r>
                        <a:rPr lang="zh-CN" sz="2000" kern="100" dirty="0">
                          <a:effectLst/>
                        </a:rPr>
                        <a:t>小于前一天</a:t>
                      </a:r>
                      <a:r>
                        <a:rPr lang="en-US" sz="2000" kern="100" dirty="0">
                          <a:effectLst/>
                        </a:rPr>
                        <a:t>MACD</a:t>
                      </a:r>
                      <a:r>
                        <a:rPr lang="zh-CN" sz="2000" kern="100" dirty="0">
                          <a:effectLst/>
                        </a:rPr>
                        <a:t>、收盘价碰到</a:t>
                      </a:r>
                      <a:r>
                        <a:rPr lang="en-US" sz="2000" kern="100" dirty="0">
                          <a:effectLst/>
                        </a:rPr>
                        <a:t>BOLL</a:t>
                      </a:r>
                      <a:r>
                        <a:rPr lang="zh-CN" sz="2000" kern="100" dirty="0">
                          <a:effectLst/>
                        </a:rPr>
                        <a:t>的上轨、当期</a:t>
                      </a:r>
                      <a:r>
                        <a:rPr lang="en-US" sz="2000" kern="100" dirty="0">
                          <a:effectLst/>
                        </a:rPr>
                        <a:t>J</a:t>
                      </a:r>
                      <a:r>
                        <a:rPr lang="zh-CN" sz="2000" kern="100" dirty="0">
                          <a:effectLst/>
                        </a:rPr>
                        <a:t>值小于前一期的</a:t>
                      </a:r>
                      <a:r>
                        <a:rPr lang="en-US" sz="2000" kern="100" dirty="0">
                          <a:effectLst/>
                        </a:rPr>
                        <a:t>J</a:t>
                      </a:r>
                      <a:r>
                        <a:rPr lang="zh-CN" sz="2000" kern="100" dirty="0">
                          <a:effectLst/>
                        </a:rPr>
                        <a:t>值，三个条件中满足</a:t>
                      </a:r>
                      <a:r>
                        <a:rPr lang="en-US" sz="2000" kern="100" dirty="0">
                          <a:effectLst/>
                        </a:rPr>
                        <a:t>2</a:t>
                      </a:r>
                      <a:r>
                        <a:rPr lang="zh-CN" sz="2000" kern="100" dirty="0">
                          <a:effectLst/>
                        </a:rPr>
                        <a:t>个或</a:t>
                      </a:r>
                      <a:r>
                        <a:rPr lang="en-US" sz="2000" kern="100" dirty="0">
                          <a:effectLst/>
                        </a:rPr>
                        <a:t>2</a:t>
                      </a:r>
                      <a:r>
                        <a:rPr lang="zh-CN" sz="2000" kern="100" dirty="0">
                          <a:effectLst/>
                        </a:rPr>
                        <a:t>个以上</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空头卖出开仓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当天</a:t>
                      </a:r>
                      <a:r>
                        <a:rPr lang="en-US" sz="2000" kern="100" dirty="0">
                          <a:effectLst/>
                        </a:rPr>
                        <a:t>MACD</a:t>
                      </a:r>
                      <a:r>
                        <a:rPr lang="zh-CN" sz="2000" kern="100" dirty="0">
                          <a:effectLst/>
                        </a:rPr>
                        <a:t>小于前一天</a:t>
                      </a:r>
                      <a:r>
                        <a:rPr lang="en-US" sz="2000" kern="100" dirty="0">
                          <a:effectLst/>
                        </a:rPr>
                        <a:t>MACD</a:t>
                      </a:r>
                      <a:r>
                        <a:rPr lang="zh-CN" sz="2000" kern="100" dirty="0">
                          <a:effectLst/>
                        </a:rPr>
                        <a:t>、收盘价碰到</a:t>
                      </a:r>
                      <a:r>
                        <a:rPr lang="en-US" sz="2000" kern="100" dirty="0">
                          <a:effectLst/>
                        </a:rPr>
                        <a:t>BOLL</a:t>
                      </a:r>
                      <a:r>
                        <a:rPr lang="zh-CN" sz="2000" kern="100" dirty="0">
                          <a:effectLst/>
                        </a:rPr>
                        <a:t>的上轨、当期</a:t>
                      </a:r>
                      <a:r>
                        <a:rPr lang="en-US" sz="2000" kern="100" dirty="0">
                          <a:effectLst/>
                        </a:rPr>
                        <a:t>J</a:t>
                      </a:r>
                      <a:r>
                        <a:rPr lang="zh-CN" sz="2000" kern="100" dirty="0">
                          <a:effectLst/>
                        </a:rPr>
                        <a:t>值小于前一期的</a:t>
                      </a:r>
                      <a:r>
                        <a:rPr lang="en-US" sz="2000" kern="100" dirty="0">
                          <a:effectLst/>
                        </a:rPr>
                        <a:t>J</a:t>
                      </a:r>
                      <a:r>
                        <a:rPr lang="zh-CN" sz="2000" kern="100" dirty="0">
                          <a:effectLst/>
                        </a:rPr>
                        <a:t>值，三个条件中满足</a:t>
                      </a:r>
                      <a:r>
                        <a:rPr lang="en-US" sz="2000" kern="100" dirty="0">
                          <a:effectLst/>
                        </a:rPr>
                        <a:t>2</a:t>
                      </a:r>
                      <a:r>
                        <a:rPr lang="zh-CN" sz="2000" kern="100" dirty="0">
                          <a:effectLst/>
                        </a:rPr>
                        <a:t>个或</a:t>
                      </a:r>
                      <a:r>
                        <a:rPr lang="en-US" sz="2000" kern="100" dirty="0">
                          <a:effectLst/>
                        </a:rPr>
                        <a:t>2</a:t>
                      </a:r>
                      <a:r>
                        <a:rPr lang="zh-CN" sz="2000" kern="100" dirty="0">
                          <a:effectLst/>
                        </a:rPr>
                        <a:t>个以上</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空头卖出开仓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4"/>
                  </a:ext>
                </a:extLst>
              </a:tr>
              <a:tr h="1392492">
                <a:tc>
                  <a:txBody>
                    <a:bodyPr/>
                    <a:lstStyle/>
                    <a:p>
                      <a:pPr algn="ctr"/>
                      <a:r>
                        <a:rPr lang="zh-CN" sz="2000" kern="100" dirty="0">
                          <a:effectLst/>
                        </a:rPr>
                        <a:t>当天</a:t>
                      </a:r>
                      <a:r>
                        <a:rPr lang="en-US" sz="2000" kern="100" dirty="0">
                          <a:effectLst/>
                        </a:rPr>
                        <a:t>MACD</a:t>
                      </a:r>
                      <a:r>
                        <a:rPr lang="zh-CN" sz="2000" kern="100" dirty="0">
                          <a:effectLst/>
                        </a:rPr>
                        <a:t>大于前一天</a:t>
                      </a:r>
                      <a:r>
                        <a:rPr lang="en-US" sz="2000" kern="100" dirty="0">
                          <a:effectLst/>
                        </a:rPr>
                        <a:t>MACD</a:t>
                      </a:r>
                      <a:r>
                        <a:rPr lang="zh-CN" sz="2000" kern="100" dirty="0">
                          <a:effectLst/>
                        </a:rPr>
                        <a:t>、收盘价碰到</a:t>
                      </a:r>
                      <a:r>
                        <a:rPr lang="en-US" sz="2000" kern="100" dirty="0">
                          <a:effectLst/>
                        </a:rPr>
                        <a:t>BOLL</a:t>
                      </a:r>
                      <a:r>
                        <a:rPr lang="zh-CN" sz="2000" kern="100" dirty="0">
                          <a:effectLst/>
                        </a:rPr>
                        <a:t>的下轨、当期</a:t>
                      </a:r>
                      <a:r>
                        <a:rPr lang="en-US" sz="2000" kern="100" dirty="0">
                          <a:effectLst/>
                        </a:rPr>
                        <a:t>J</a:t>
                      </a:r>
                      <a:r>
                        <a:rPr lang="zh-CN" sz="2000" kern="100" dirty="0">
                          <a:effectLst/>
                        </a:rPr>
                        <a:t>值大于前一期的</a:t>
                      </a:r>
                      <a:r>
                        <a:rPr lang="en-US" sz="2000" kern="100" dirty="0">
                          <a:effectLst/>
                        </a:rPr>
                        <a:t>J</a:t>
                      </a:r>
                      <a:r>
                        <a:rPr lang="zh-CN" sz="2000" kern="100" dirty="0">
                          <a:effectLst/>
                        </a:rPr>
                        <a:t>值，三个条件中满足</a:t>
                      </a:r>
                      <a:r>
                        <a:rPr lang="en-US" sz="2000" kern="100" dirty="0">
                          <a:effectLst/>
                        </a:rPr>
                        <a:t>2</a:t>
                      </a:r>
                      <a:r>
                        <a:rPr lang="zh-CN" sz="2000" kern="100" dirty="0">
                          <a:effectLst/>
                        </a:rPr>
                        <a:t>个或</a:t>
                      </a:r>
                      <a:r>
                        <a:rPr lang="en-US" sz="2000" kern="100" dirty="0">
                          <a:effectLst/>
                        </a:rPr>
                        <a:t>2</a:t>
                      </a:r>
                      <a:r>
                        <a:rPr lang="zh-CN" sz="2000" kern="100" dirty="0">
                          <a:effectLst/>
                        </a:rPr>
                        <a:t>个以上</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空头买入平仓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当天</a:t>
                      </a:r>
                      <a:r>
                        <a:rPr lang="en-US" sz="2000" kern="100" dirty="0">
                          <a:effectLst/>
                        </a:rPr>
                        <a:t>MACD</a:t>
                      </a:r>
                      <a:r>
                        <a:rPr lang="zh-CN" sz="2000" kern="100" dirty="0">
                          <a:effectLst/>
                        </a:rPr>
                        <a:t>大于前一天</a:t>
                      </a:r>
                      <a:r>
                        <a:rPr lang="en-US" sz="2000" kern="100" dirty="0">
                          <a:effectLst/>
                        </a:rPr>
                        <a:t>MACD</a:t>
                      </a:r>
                      <a:r>
                        <a:rPr lang="zh-CN" sz="2000" kern="100" dirty="0">
                          <a:effectLst/>
                        </a:rPr>
                        <a:t>、收盘价碰到</a:t>
                      </a:r>
                      <a:r>
                        <a:rPr lang="en-US" sz="2000" kern="100" dirty="0">
                          <a:effectLst/>
                        </a:rPr>
                        <a:t>BOLL</a:t>
                      </a:r>
                      <a:r>
                        <a:rPr lang="zh-CN" sz="2000" kern="100" dirty="0">
                          <a:effectLst/>
                        </a:rPr>
                        <a:t>的下轨、当期</a:t>
                      </a:r>
                      <a:r>
                        <a:rPr lang="en-US" sz="2000" kern="100" dirty="0">
                          <a:effectLst/>
                        </a:rPr>
                        <a:t>J</a:t>
                      </a:r>
                      <a:r>
                        <a:rPr lang="zh-CN" sz="2000" kern="100" dirty="0">
                          <a:effectLst/>
                        </a:rPr>
                        <a:t>值大于前一期的</a:t>
                      </a:r>
                      <a:r>
                        <a:rPr lang="en-US" sz="2000" kern="100" dirty="0">
                          <a:effectLst/>
                        </a:rPr>
                        <a:t>J</a:t>
                      </a:r>
                      <a:r>
                        <a:rPr lang="zh-CN" sz="2000" kern="100" dirty="0">
                          <a:effectLst/>
                        </a:rPr>
                        <a:t>值，三个条件中满足</a:t>
                      </a:r>
                      <a:r>
                        <a:rPr lang="en-US" sz="2000" kern="100" dirty="0">
                          <a:effectLst/>
                        </a:rPr>
                        <a:t>2</a:t>
                      </a:r>
                      <a:r>
                        <a:rPr lang="zh-CN" sz="2000" kern="100" dirty="0">
                          <a:effectLst/>
                        </a:rPr>
                        <a:t>个或</a:t>
                      </a:r>
                      <a:r>
                        <a:rPr lang="en-US" sz="2000" kern="100" dirty="0">
                          <a:effectLst/>
                        </a:rPr>
                        <a:t>2</a:t>
                      </a:r>
                      <a:r>
                        <a:rPr lang="zh-CN" sz="2000" kern="100" dirty="0">
                          <a:effectLst/>
                        </a:rPr>
                        <a:t>个以上</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空头买入平仓</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16" name="矩形 15"/>
          <p:cNvSpPr/>
          <p:nvPr/>
        </p:nvSpPr>
        <p:spPr>
          <a:xfrm>
            <a:off x="476995" y="476672"/>
            <a:ext cx="11233248" cy="1240661"/>
          </a:xfrm>
          <a:prstGeom prst="rect">
            <a:avLst/>
          </a:prstGeom>
        </p:spPr>
        <p:txBody>
          <a:bodyPr wrap="square">
            <a:spAutoFit/>
          </a:bodyPr>
          <a:lstStyle/>
          <a:p>
            <a:pPr latinLnBrk="0">
              <a:lnSpc>
                <a:spcPct val="150000"/>
              </a:lnSpc>
            </a:pPr>
            <a:r>
              <a:rPr lang="zh-CN" altLang="en-US" sz="2200" b="1" dirty="0">
                <a:latin typeface="Times New Roman" panose="02020503050405090304" pitchFamily="18" charset="0"/>
                <a:cs typeface="Times New Roman" panose="02020503050405090304" pitchFamily="18" charset="0"/>
              </a:rPr>
              <a:t>（三）实证结果        </a:t>
            </a:r>
          </a:p>
          <a:p>
            <a:pPr>
              <a:lnSpc>
                <a:spcPts val="2600"/>
              </a:lnSpc>
            </a:pPr>
            <a:r>
              <a:rPr lang="zh-CN" altLang="en-US" sz="2000" dirty="0">
                <a:latin typeface="Times New Roman" panose="02020503050405090304" pitchFamily="18" charset="0"/>
                <a:cs typeface="Times New Roman" panose="02020503050405090304" pitchFamily="18" charset="0"/>
              </a:rPr>
              <a:t>        </a:t>
            </a:r>
            <a:r>
              <a:rPr lang="zh-CN" altLang="zh-CN" sz="2000" dirty="0">
                <a:latin typeface="Times New Roman" panose="02020503050405090304" pitchFamily="18" charset="0"/>
                <a:cs typeface="Times New Roman" panose="02020503050405090304" pitchFamily="18" charset="0"/>
              </a:rPr>
              <a:t>将</a:t>
            </a:r>
            <a:r>
              <a:rPr lang="en-US" altLang="zh-CN" sz="2000" dirty="0">
                <a:latin typeface="Times New Roman" panose="02020503050405090304" pitchFamily="18" charset="0"/>
              </a:rPr>
              <a:t>2021</a:t>
            </a:r>
            <a:r>
              <a:rPr lang="zh-CN" altLang="zh-CN" sz="2000" dirty="0">
                <a:latin typeface="Times New Roman" panose="02020503050405090304" pitchFamily="18" charset="0"/>
                <a:cs typeface="Times New Roman" panose="02020503050405090304" pitchFamily="18" charset="0"/>
              </a:rPr>
              <a:t>年</a:t>
            </a:r>
            <a:r>
              <a:rPr lang="en-US" altLang="zh-CN" sz="2000" dirty="0">
                <a:latin typeface="Times New Roman" panose="02020503050405090304" pitchFamily="18" charset="0"/>
              </a:rPr>
              <a:t>4</a:t>
            </a:r>
            <a:r>
              <a:rPr lang="zh-CN" altLang="zh-CN" sz="2000" dirty="0">
                <a:latin typeface="Times New Roman" panose="02020503050405090304" pitchFamily="18" charset="0"/>
                <a:cs typeface="Times New Roman" panose="02020503050405090304" pitchFamily="18" charset="0"/>
              </a:rPr>
              <a:t>月</a:t>
            </a:r>
            <a:r>
              <a:rPr lang="en-US" altLang="zh-CN" sz="2000" dirty="0">
                <a:latin typeface="Times New Roman" panose="02020503050405090304" pitchFamily="18" charset="0"/>
              </a:rPr>
              <a:t>-2021</a:t>
            </a:r>
            <a:r>
              <a:rPr lang="zh-CN" altLang="zh-CN" sz="2000" dirty="0">
                <a:latin typeface="Times New Roman" panose="02020503050405090304" pitchFamily="18" charset="0"/>
                <a:cs typeface="Times New Roman" panose="02020503050405090304" pitchFamily="18" charset="0"/>
              </a:rPr>
              <a:t>年</a:t>
            </a:r>
            <a:r>
              <a:rPr lang="en-US" altLang="zh-CN" sz="2000" dirty="0">
                <a:latin typeface="Times New Roman" panose="02020503050405090304" pitchFamily="18" charset="0"/>
              </a:rPr>
              <a:t>7</a:t>
            </a:r>
            <a:r>
              <a:rPr lang="zh-CN" altLang="zh-CN" sz="2000" dirty="0">
                <a:latin typeface="Times New Roman" panose="02020503050405090304" pitchFamily="18" charset="0"/>
                <a:cs typeface="Times New Roman" panose="02020503050405090304" pitchFamily="18" charset="0"/>
              </a:rPr>
              <a:t>月年总共</a:t>
            </a:r>
            <a:r>
              <a:rPr lang="en-US" altLang="zh-CN" sz="2000" dirty="0">
                <a:latin typeface="Times New Roman" panose="02020503050405090304" pitchFamily="18" charset="0"/>
              </a:rPr>
              <a:t>16337</a:t>
            </a:r>
            <a:r>
              <a:rPr lang="zh-CN" altLang="zh-CN" sz="2000" dirty="0">
                <a:latin typeface="Times New Roman" panose="02020503050405090304" pitchFamily="18" charset="0"/>
                <a:cs typeface="Times New Roman" panose="02020503050405090304" pitchFamily="18" charset="0"/>
              </a:rPr>
              <a:t>个分钟数据作为样本内数据进行测试，优化参数。进而用</a:t>
            </a:r>
            <a:r>
              <a:rPr lang="en-US" altLang="zh-CN" sz="2000" dirty="0">
                <a:latin typeface="Times New Roman" panose="02020503050405090304" pitchFamily="18" charset="0"/>
              </a:rPr>
              <a:t>2021</a:t>
            </a:r>
            <a:r>
              <a:rPr lang="zh-CN" altLang="zh-CN" sz="2000" dirty="0">
                <a:latin typeface="Times New Roman" panose="02020503050405090304" pitchFamily="18" charset="0"/>
                <a:cs typeface="Times New Roman" panose="02020503050405090304" pitchFamily="18" charset="0"/>
              </a:rPr>
              <a:t>年</a:t>
            </a:r>
            <a:r>
              <a:rPr lang="en-US" altLang="zh-CN" sz="2000" dirty="0">
                <a:latin typeface="Times New Roman" panose="02020503050405090304" pitchFamily="18" charset="0"/>
              </a:rPr>
              <a:t>7</a:t>
            </a:r>
            <a:r>
              <a:rPr lang="zh-CN" altLang="zh-CN" sz="2000" dirty="0">
                <a:latin typeface="Times New Roman" panose="02020503050405090304" pitchFamily="18" charset="0"/>
                <a:cs typeface="Times New Roman" panose="02020503050405090304" pitchFamily="18" charset="0"/>
              </a:rPr>
              <a:t>月</a:t>
            </a:r>
            <a:r>
              <a:rPr lang="en-US" altLang="zh-CN" sz="2000" dirty="0">
                <a:latin typeface="Times New Roman" panose="02020503050405090304" pitchFamily="18" charset="0"/>
              </a:rPr>
              <a:t>-2021</a:t>
            </a:r>
            <a:r>
              <a:rPr lang="zh-CN" altLang="zh-CN" sz="2000" dirty="0">
                <a:latin typeface="Times New Roman" panose="02020503050405090304" pitchFamily="18" charset="0"/>
                <a:cs typeface="Times New Roman" panose="02020503050405090304" pitchFamily="18" charset="0"/>
              </a:rPr>
              <a:t>年</a:t>
            </a:r>
            <a:r>
              <a:rPr lang="en-US" altLang="zh-CN" sz="2000" dirty="0">
                <a:latin typeface="Times New Roman" panose="02020503050405090304" pitchFamily="18" charset="0"/>
              </a:rPr>
              <a:t>10</a:t>
            </a:r>
            <a:r>
              <a:rPr lang="zh-CN" altLang="zh-CN" sz="2000" dirty="0">
                <a:latin typeface="Times New Roman" panose="02020503050405090304" pitchFamily="18" charset="0"/>
                <a:cs typeface="Times New Roman" panose="02020503050405090304" pitchFamily="18" charset="0"/>
              </a:rPr>
              <a:t>月总共</a:t>
            </a:r>
            <a:r>
              <a:rPr lang="en-US" altLang="zh-CN" sz="2000" dirty="0">
                <a:latin typeface="Times New Roman" panose="02020503050405090304" pitchFamily="18" charset="0"/>
              </a:rPr>
              <a:t>16141</a:t>
            </a:r>
            <a:r>
              <a:rPr lang="zh-CN" altLang="zh-CN" sz="2000" dirty="0">
                <a:latin typeface="Times New Roman" panose="02020503050405090304" pitchFamily="18" charset="0"/>
                <a:cs typeface="Times New Roman" panose="02020503050405090304" pitchFamily="18" charset="0"/>
              </a:rPr>
              <a:t>个分钟数据作为样本外数据进行检验。具体结果如下：</a:t>
            </a:r>
            <a:r>
              <a:rPr lang="zh-CN" altLang="zh-CN" sz="2000" dirty="0"/>
              <a:t> </a:t>
            </a:r>
            <a:endParaRPr lang="zh-CN" altLang="en-US" sz="20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
        <p:nvSpPr>
          <p:cNvPr id="4" name="矩形 3"/>
          <p:cNvSpPr/>
          <p:nvPr/>
        </p:nvSpPr>
        <p:spPr>
          <a:xfrm>
            <a:off x="981051" y="1916832"/>
            <a:ext cx="1281120" cy="400110"/>
          </a:xfrm>
          <a:prstGeom prst="rect">
            <a:avLst/>
          </a:prstGeom>
        </p:spPr>
        <p:txBody>
          <a:bodyPr wrap="none">
            <a:spAutoFit/>
          </a:bodyPr>
          <a:lstStyle/>
          <a:p>
            <a:r>
              <a:rPr lang="zh-CN" altLang="zh-CN" sz="2000" dirty="0">
                <a:latin typeface="Times New Roman" panose="02020503050405090304" pitchFamily="18" charset="0"/>
                <a:ea typeface="宋体" pitchFamily="2" charset="-122"/>
                <a:cs typeface="Times New Roman" panose="02020503050405090304" pitchFamily="18" charset="0"/>
              </a:rPr>
              <a:t>①样本内</a:t>
            </a:r>
            <a:r>
              <a:rPr lang="zh-CN" altLang="zh-CN" sz="2000" dirty="0">
                <a:effectLst/>
              </a:rPr>
              <a:t> </a:t>
            </a:r>
            <a:endParaRPr lang="zh-CN" altLang="en-US" sz="2000" dirty="0"/>
          </a:p>
        </p:txBody>
      </p:sp>
      <p:sp>
        <p:nvSpPr>
          <p:cNvPr id="6" name="矩形 5"/>
          <p:cNvSpPr/>
          <p:nvPr/>
        </p:nvSpPr>
        <p:spPr>
          <a:xfrm>
            <a:off x="1478933" y="5396443"/>
            <a:ext cx="9151190" cy="984885"/>
          </a:xfrm>
          <a:prstGeom prst="rect">
            <a:avLst/>
          </a:prstGeom>
        </p:spPr>
        <p:txBody>
          <a:bodyPr wrap="square">
            <a:spAutoFit/>
          </a:bodyPr>
          <a:lstStyle/>
          <a:p>
            <a:pPr indent="266700" algn="ctr"/>
            <a:r>
              <a:rPr lang="zh-CN" altLang="zh-CN" kern="100" dirty="0">
                <a:latin typeface="Calibri" panose="020F0502020204030204" pitchFamily="34" charset="0"/>
                <a:ea typeface="黑体" pitchFamily="49" charset="-122"/>
                <a:cs typeface="黑体" pitchFamily="49" charset="-122"/>
              </a:rPr>
              <a:t>图</a:t>
            </a:r>
            <a:r>
              <a:rPr lang="en-US" altLang="zh-CN" kern="100" dirty="0">
                <a:latin typeface="Calibri" panose="020F0502020204030204" pitchFamily="34" charset="0"/>
                <a:ea typeface="黑体" pitchFamily="49" charset="-122"/>
                <a:cs typeface="黑体" pitchFamily="49" charset="-122"/>
              </a:rPr>
              <a:t>10-7 </a:t>
            </a:r>
            <a:r>
              <a:rPr lang="zh-CN" altLang="zh-CN" kern="100" dirty="0">
                <a:latin typeface="Calibri" panose="020F0502020204030204" pitchFamily="34" charset="0"/>
                <a:ea typeface="黑体" pitchFamily="49" charset="-122"/>
                <a:cs typeface="黑体" pitchFamily="49" charset="-122"/>
              </a:rPr>
              <a:t>样本内累计收益图</a:t>
            </a:r>
            <a:endParaRPr lang="zh-CN" altLang="zh-CN" kern="100" dirty="0">
              <a:latin typeface="Calibri" panose="020F0502020204030204" pitchFamily="34" charset="0"/>
              <a:ea typeface="宋体" pitchFamily="2" charset="-122"/>
              <a:cs typeface="Times New Roman" panose="02020503050405090304" pitchFamily="18" charset="0"/>
            </a:endParaRPr>
          </a:p>
          <a:p>
            <a:r>
              <a:rPr lang="zh-CN" altLang="zh-CN" sz="2000" dirty="0">
                <a:latin typeface="Times New Roman" panose="02020503050405090304" pitchFamily="18" charset="0"/>
                <a:ea typeface="宋体" pitchFamily="2" charset="-122"/>
                <a:cs typeface="Times New Roman" panose="02020503050405090304" pitchFamily="18" charset="0"/>
              </a:rPr>
              <a:t>从图</a:t>
            </a:r>
            <a:r>
              <a:rPr lang="en-US" altLang="zh-CN" sz="2000" dirty="0">
                <a:latin typeface="Times New Roman" panose="02020503050405090304" pitchFamily="18" charset="0"/>
                <a:ea typeface="宋体" pitchFamily="2" charset="-122"/>
              </a:rPr>
              <a:t>10-7</a:t>
            </a:r>
            <a:r>
              <a:rPr lang="zh-CN" altLang="zh-CN" sz="2000" dirty="0">
                <a:latin typeface="Times New Roman" panose="02020503050405090304" pitchFamily="18" charset="0"/>
                <a:ea typeface="宋体" pitchFamily="2" charset="-122"/>
                <a:cs typeface="Times New Roman" panose="02020503050405090304" pitchFamily="18" charset="0"/>
              </a:rPr>
              <a:t>样本内实证结果可以看出，该交易策略具有较好的实证结果，累计收益呈较稳定的上涨趋势，同时回撤也相对比较小。</a:t>
            </a:r>
            <a:r>
              <a:rPr lang="zh-CN" altLang="zh-CN" sz="2000" dirty="0">
                <a:effectLst/>
              </a:rPr>
              <a:t> </a:t>
            </a:r>
            <a:endParaRPr lang="zh-CN" altLang="en-US" sz="2000" dirty="0"/>
          </a:p>
        </p:txBody>
      </p:sp>
      <p:pic>
        <p:nvPicPr>
          <p:cNvPr id="9" name="图片 8"/>
          <p:cNvPicPr>
            <a:picLocks noChangeAspect="1"/>
          </p:cNvPicPr>
          <p:nvPr/>
        </p:nvPicPr>
        <p:blipFill>
          <a:blip r:embed="rId3"/>
          <a:stretch>
            <a:fillRect/>
          </a:stretch>
        </p:blipFill>
        <p:spPr>
          <a:xfrm>
            <a:off x="2264130" y="1876689"/>
            <a:ext cx="7433876" cy="3406783"/>
          </a:xfrm>
          <a:prstGeom prst="rect">
            <a:avLst/>
          </a:prstGeom>
        </p:spPr>
      </p:pic>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graphicFrame>
        <p:nvGraphicFramePr>
          <p:cNvPr id="4" name="表格 3"/>
          <p:cNvGraphicFramePr>
            <a:graphicFrameLocks noGrp="1"/>
          </p:cNvGraphicFramePr>
          <p:nvPr/>
        </p:nvGraphicFramePr>
        <p:xfrm>
          <a:off x="188964" y="1916832"/>
          <a:ext cx="11809311" cy="936104"/>
        </p:xfrm>
        <a:graphic>
          <a:graphicData uri="http://schemas.openxmlformats.org/drawingml/2006/table">
            <a:tbl>
              <a:tblPr firstRow="1" firstCol="1" bandRow="1">
                <a:tableStyleId>{5940675A-B579-460E-94D1-54222C63F5DA}</a:tableStyleId>
              </a:tblPr>
              <a:tblGrid>
                <a:gridCol w="1231269">
                  <a:extLst>
                    <a:ext uri="{9D8B030D-6E8A-4147-A177-3AD203B41FA5}">
                      <a16:colId xmlns:a16="http://schemas.microsoft.com/office/drawing/2014/main" xmlns="" val="20000"/>
                    </a:ext>
                  </a:extLst>
                </a:gridCol>
                <a:gridCol w="1467597">
                  <a:extLst>
                    <a:ext uri="{9D8B030D-6E8A-4147-A177-3AD203B41FA5}">
                      <a16:colId xmlns:a16="http://schemas.microsoft.com/office/drawing/2014/main" xmlns="" val="20001"/>
                    </a:ext>
                  </a:extLst>
                </a:gridCol>
                <a:gridCol w="1231269">
                  <a:extLst>
                    <a:ext uri="{9D8B030D-6E8A-4147-A177-3AD203B41FA5}">
                      <a16:colId xmlns:a16="http://schemas.microsoft.com/office/drawing/2014/main" xmlns="" val="20002"/>
                    </a:ext>
                  </a:extLst>
                </a:gridCol>
                <a:gridCol w="1467597">
                  <a:extLst>
                    <a:ext uri="{9D8B030D-6E8A-4147-A177-3AD203B41FA5}">
                      <a16:colId xmlns:a16="http://schemas.microsoft.com/office/drawing/2014/main" xmlns="" val="20003"/>
                    </a:ext>
                  </a:extLst>
                </a:gridCol>
                <a:gridCol w="1467597">
                  <a:extLst>
                    <a:ext uri="{9D8B030D-6E8A-4147-A177-3AD203B41FA5}">
                      <a16:colId xmlns:a16="http://schemas.microsoft.com/office/drawing/2014/main" xmlns="" val="20004"/>
                    </a:ext>
                  </a:extLst>
                </a:gridCol>
                <a:gridCol w="1467597">
                  <a:extLst>
                    <a:ext uri="{9D8B030D-6E8A-4147-A177-3AD203B41FA5}">
                      <a16:colId xmlns:a16="http://schemas.microsoft.com/office/drawing/2014/main" xmlns="" val="20005"/>
                    </a:ext>
                  </a:extLst>
                </a:gridCol>
                <a:gridCol w="1231269">
                  <a:extLst>
                    <a:ext uri="{9D8B030D-6E8A-4147-A177-3AD203B41FA5}">
                      <a16:colId xmlns:a16="http://schemas.microsoft.com/office/drawing/2014/main" xmlns="" val="20006"/>
                    </a:ext>
                  </a:extLst>
                </a:gridCol>
                <a:gridCol w="1013847">
                  <a:extLst>
                    <a:ext uri="{9D8B030D-6E8A-4147-A177-3AD203B41FA5}">
                      <a16:colId xmlns:a16="http://schemas.microsoft.com/office/drawing/2014/main" xmlns="" val="20007"/>
                    </a:ext>
                  </a:extLst>
                </a:gridCol>
                <a:gridCol w="1231269">
                  <a:extLst>
                    <a:ext uri="{9D8B030D-6E8A-4147-A177-3AD203B41FA5}">
                      <a16:colId xmlns:a16="http://schemas.microsoft.com/office/drawing/2014/main" xmlns="" val="20008"/>
                    </a:ext>
                  </a:extLst>
                </a:gridCol>
              </a:tblGrid>
              <a:tr h="466724">
                <a:tc>
                  <a:txBody>
                    <a:bodyPr/>
                    <a:lstStyle/>
                    <a:p>
                      <a:pPr algn="ctr">
                        <a:lnSpc>
                          <a:spcPct val="150000"/>
                        </a:lnSpc>
                      </a:pPr>
                      <a:r>
                        <a:rPr lang="zh-CN" sz="2000" kern="100" dirty="0">
                          <a:effectLst/>
                        </a:rPr>
                        <a:t>总收益率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测试时间段</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测试周期</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年化收益率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最大回撤率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收益风险比</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交易次数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胜率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夏普比率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xmlns="" val="10000"/>
                  </a:ext>
                </a:extLst>
              </a:tr>
              <a:tr h="469380">
                <a:tc>
                  <a:txBody>
                    <a:bodyPr/>
                    <a:lstStyle/>
                    <a:p>
                      <a:pPr algn="ctr">
                        <a:lnSpc>
                          <a:spcPct val="150000"/>
                        </a:lnSpc>
                      </a:pPr>
                      <a:r>
                        <a:rPr lang="en-US" sz="2000" kern="100">
                          <a:effectLst/>
                        </a:rPr>
                        <a:t>-1.52%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dirty="0">
                          <a:effectLst/>
                        </a:rPr>
                        <a:t>1:16337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zh-CN" sz="2000" kern="100">
                          <a:effectLst/>
                        </a:rPr>
                        <a:t>一分钟</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a:effectLst/>
                        </a:rPr>
                        <a:t>-1.25%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dirty="0">
                          <a:effectLst/>
                        </a:rPr>
                        <a:t>3.88%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dirty="0">
                          <a:effectLst/>
                        </a:rPr>
                        <a:t>-0.0453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a:effectLst/>
                        </a:rPr>
                        <a:t>1412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a:effectLst/>
                        </a:rPr>
                        <a:t>50.66%</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dirty="0">
                          <a:effectLst/>
                        </a:rPr>
                        <a:t>-0.82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6" name="矩形 5"/>
          <p:cNvSpPr/>
          <p:nvPr/>
        </p:nvSpPr>
        <p:spPr>
          <a:xfrm>
            <a:off x="4149403" y="1359999"/>
            <a:ext cx="3528392" cy="400110"/>
          </a:xfrm>
          <a:prstGeom prst="rect">
            <a:avLst/>
          </a:prstGeom>
        </p:spPr>
        <p:txBody>
          <a:bodyPr wrap="square">
            <a:spAutoFit/>
          </a:bodyPr>
          <a:lstStyle/>
          <a:p>
            <a:pPr lvl="0" indent="266700" eaLnBrk="0" fontAlgn="base" hangingPunct="0">
              <a:spcBef>
                <a:spcPct val="0"/>
              </a:spcBef>
              <a:spcAft>
                <a:spcPct val="0"/>
              </a:spcAft>
            </a:pPr>
            <a:r>
              <a:rPr kumimoji="0" lang="zh-CN" altLang="zh-CN" sz="2000" b="0" i="0" u="none" strike="noStrike" cap="none" normalizeH="0" baseline="0" dirty="0">
                <a:ln>
                  <a:noFill/>
                </a:ln>
                <a:solidFill>
                  <a:schemeClr val="tx1"/>
                </a:solidFill>
                <a:effectLst/>
                <a:latin typeface="Calibri" panose="020F0502020204030204" pitchFamily="34" charset="0"/>
                <a:ea typeface="宋体" pitchFamily="2" charset="-122"/>
                <a:cs typeface="黑体" pitchFamily="49" charset="-122"/>
              </a:rPr>
              <a:t>表10-20 样本内实证结果</a:t>
            </a:r>
            <a:endParaRPr kumimoji="0" lang="zh-CN" altLang="zh-CN" sz="3200" b="0" i="0" u="none" strike="noStrike" cap="none" normalizeH="0" baseline="0" dirty="0">
              <a:ln>
                <a:noFill/>
              </a:ln>
              <a:solidFill>
                <a:schemeClr val="tx1"/>
              </a:solidFill>
              <a:effectLst/>
            </a:endParaRPr>
          </a:p>
        </p:txBody>
      </p:sp>
      <p:sp>
        <p:nvSpPr>
          <p:cNvPr id="7" name="矩形 6"/>
          <p:cNvSpPr/>
          <p:nvPr/>
        </p:nvSpPr>
        <p:spPr>
          <a:xfrm>
            <a:off x="547914" y="3353730"/>
            <a:ext cx="11233248" cy="1551579"/>
          </a:xfrm>
          <a:prstGeom prst="rect">
            <a:avLst/>
          </a:prstGeom>
        </p:spPr>
        <p:txBody>
          <a:bodyPr wrap="square">
            <a:spAutoFit/>
          </a:bodyPr>
          <a:lstStyle/>
          <a:p>
            <a:pPr marL="342900" indent="-342900" latinLnBrk="0">
              <a:lnSpc>
                <a:spcPct val="150000"/>
              </a:lnSpc>
              <a:buFont typeface="Wingdings" panose="05000000000000000000" pitchFamily="2" charset="2"/>
              <a:buChar char="Ø"/>
            </a:pPr>
            <a:r>
              <a:rPr kumimoji="1" lang="zh-CN" altLang="en-US" sz="2200" dirty="0">
                <a:latin typeface="Times New Roman" panose="02020503050405090304" pitchFamily="18" charset="0"/>
              </a:rPr>
              <a:t>在市场总体处于下行周期时期收益为负，但仍优于基础资产。最大回撤率相对在一个可以接受的范围。</a:t>
            </a:r>
            <a:endParaRPr kumimoji="1" lang="en-US" altLang="zh-CN" sz="2200" dirty="0">
              <a:latin typeface="Times New Roman" panose="02020503050405090304" pitchFamily="18" charset="0"/>
            </a:endParaRPr>
          </a:p>
          <a:p>
            <a:pPr marL="342900" indent="-342900" latinLnBrk="0">
              <a:lnSpc>
                <a:spcPct val="150000"/>
              </a:lnSpc>
              <a:buFont typeface="Wingdings" panose="05000000000000000000" pitchFamily="2" charset="2"/>
              <a:buChar char="Ø"/>
            </a:pPr>
            <a:r>
              <a:rPr kumimoji="1" lang="zh-CN" altLang="en-US" sz="2200" dirty="0">
                <a:latin typeface="Times New Roman" panose="02020503050405090304" pitchFamily="18" charset="0"/>
              </a:rPr>
              <a:t>总而言之，本文的交易策略具有一定的实用性和可行性。</a:t>
            </a:r>
            <a:endParaRPr kumimoji="1" sz="2200" dirty="0">
              <a:latin typeface="Times New Roman" panose="02020503050405090304" pitchFamily="18" charset="0"/>
            </a:endParaRP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
        <p:nvSpPr>
          <p:cNvPr id="4" name="矩形 3"/>
          <p:cNvSpPr/>
          <p:nvPr/>
        </p:nvSpPr>
        <p:spPr>
          <a:xfrm>
            <a:off x="1125648" y="844599"/>
            <a:ext cx="1479892" cy="501291"/>
          </a:xfrm>
          <a:prstGeom prst="rect">
            <a:avLst/>
          </a:prstGeom>
        </p:spPr>
        <p:txBody>
          <a:bodyPr wrap="none">
            <a:spAutoFit/>
          </a:bodyPr>
          <a:lstStyle/>
          <a:p>
            <a:pPr indent="266700" algn="just">
              <a:lnSpc>
                <a:spcPct val="150000"/>
              </a:lnSpc>
            </a:pPr>
            <a:r>
              <a:rPr lang="zh-CN" altLang="zh-CN" sz="2000" kern="100" dirty="0">
                <a:latin typeface="Times New Roman" panose="02020503050405090304" pitchFamily="18" charset="0"/>
                <a:ea typeface="宋体" pitchFamily="2" charset="-122"/>
                <a:cs typeface="Times New Roman" panose="02020503050405090304" pitchFamily="18" charset="0"/>
              </a:rPr>
              <a:t>②样本外</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917155" y="5427221"/>
            <a:ext cx="8136904" cy="954107"/>
          </a:xfrm>
          <a:prstGeom prst="rect">
            <a:avLst/>
          </a:prstGeom>
        </p:spPr>
        <p:txBody>
          <a:bodyPr wrap="square">
            <a:spAutoFit/>
          </a:bodyPr>
          <a:lstStyle/>
          <a:p>
            <a:pPr algn="ctr"/>
            <a:r>
              <a:rPr lang="zh-CN" altLang="zh-CN" kern="100" dirty="0">
                <a:latin typeface="Calibri" panose="020F0502020204030204" pitchFamily="34" charset="0"/>
                <a:ea typeface="黑体" pitchFamily="49" charset="-122"/>
                <a:cs typeface="黑体" pitchFamily="49" charset="-122"/>
              </a:rPr>
              <a:t>图</a:t>
            </a:r>
            <a:r>
              <a:rPr lang="en-US" altLang="zh-CN" kern="100" dirty="0">
                <a:latin typeface="Calibri" panose="020F0502020204030204" pitchFamily="34" charset="0"/>
                <a:ea typeface="黑体" pitchFamily="49" charset="-122"/>
                <a:cs typeface="黑体" pitchFamily="49" charset="-122"/>
              </a:rPr>
              <a:t>10-8 </a:t>
            </a:r>
            <a:r>
              <a:rPr lang="zh-CN" altLang="zh-CN" kern="100" dirty="0">
                <a:latin typeface="Calibri" panose="020F0502020204030204" pitchFamily="34" charset="0"/>
                <a:ea typeface="黑体" pitchFamily="49" charset="-122"/>
                <a:cs typeface="黑体" pitchFamily="49" charset="-122"/>
              </a:rPr>
              <a:t>样本外累计收益图</a:t>
            </a:r>
            <a:endParaRPr lang="en-US" altLang="zh-CN" kern="100" dirty="0">
              <a:latin typeface="Calibri" panose="020F0502020204030204" pitchFamily="34" charset="0"/>
              <a:ea typeface="黑体" pitchFamily="49" charset="-122"/>
              <a:cs typeface="黑体" pitchFamily="49" charset="-122"/>
            </a:endParaRPr>
          </a:p>
          <a:p>
            <a:pPr algn="ctr"/>
            <a:endParaRPr lang="en-US" altLang="zh-CN" kern="100" dirty="0">
              <a:latin typeface="Calibri" panose="020F0502020204030204" pitchFamily="34" charset="0"/>
              <a:ea typeface="黑体" pitchFamily="49" charset="-122"/>
              <a:cs typeface="黑体" pitchFamily="49" charset="-122"/>
            </a:endParaRPr>
          </a:p>
          <a:p>
            <a:pPr algn="ctr"/>
            <a:r>
              <a:rPr kumimoji="1" lang="zh-CN" altLang="zh-CN" sz="2000" dirty="0">
                <a:latin typeface="Times New Roman" panose="02020503050405090304" pitchFamily="18" charset="0"/>
              </a:rPr>
              <a:t>从图</a:t>
            </a:r>
            <a:r>
              <a:rPr kumimoji="1" lang="en-US" altLang="zh-CN" sz="2000" dirty="0">
                <a:latin typeface="Times New Roman" panose="02020503050405090304" pitchFamily="18" charset="0"/>
              </a:rPr>
              <a:t>10-8</a:t>
            </a:r>
            <a:r>
              <a:rPr kumimoji="1" lang="zh-CN" altLang="zh-CN" sz="2000" dirty="0">
                <a:latin typeface="Times New Roman" panose="02020503050405090304" pitchFamily="18" charset="0"/>
              </a:rPr>
              <a:t>样本外实证结果可以看出，累计收益也呈较稳定的上涨趋势。</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pic>
        <p:nvPicPr>
          <p:cNvPr id="8" name="图片 7"/>
          <p:cNvPicPr>
            <a:picLocks noChangeAspect="1"/>
          </p:cNvPicPr>
          <p:nvPr/>
        </p:nvPicPr>
        <p:blipFill>
          <a:blip r:embed="rId3"/>
          <a:stretch>
            <a:fillRect/>
          </a:stretch>
        </p:blipFill>
        <p:spPr>
          <a:xfrm>
            <a:off x="1848809" y="1433325"/>
            <a:ext cx="8458339" cy="3867883"/>
          </a:xfrm>
          <a:prstGeom prst="rect">
            <a:avLst/>
          </a:prstGeom>
        </p:spPr>
      </p:pic>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graphicFrame>
        <p:nvGraphicFramePr>
          <p:cNvPr id="4" name="表格 3"/>
          <p:cNvGraphicFramePr>
            <a:graphicFrameLocks noGrp="1"/>
          </p:cNvGraphicFramePr>
          <p:nvPr/>
        </p:nvGraphicFramePr>
        <p:xfrm>
          <a:off x="476885" y="2235369"/>
          <a:ext cx="11449380" cy="977607"/>
        </p:xfrm>
        <a:graphic>
          <a:graphicData uri="http://schemas.openxmlformats.org/drawingml/2006/table">
            <a:tbl>
              <a:tblPr firstRow="1" firstCol="1" bandRow="1">
                <a:tableStyleId>{5940675A-B579-460E-94D1-54222C63F5DA}</a:tableStyleId>
              </a:tblPr>
              <a:tblGrid>
                <a:gridCol w="1195316">
                  <a:extLst>
                    <a:ext uri="{9D8B030D-6E8A-4147-A177-3AD203B41FA5}">
                      <a16:colId xmlns:a16="http://schemas.microsoft.com/office/drawing/2014/main" xmlns="" val="20000"/>
                    </a:ext>
                  </a:extLst>
                </a:gridCol>
                <a:gridCol w="1541098">
                  <a:extLst>
                    <a:ext uri="{9D8B030D-6E8A-4147-A177-3AD203B41FA5}">
                      <a16:colId xmlns:a16="http://schemas.microsoft.com/office/drawing/2014/main" xmlns="" val="20001"/>
                    </a:ext>
                  </a:extLst>
                </a:gridCol>
                <a:gridCol w="1140347">
                  <a:extLst>
                    <a:ext uri="{9D8B030D-6E8A-4147-A177-3AD203B41FA5}">
                      <a16:colId xmlns:a16="http://schemas.microsoft.com/office/drawing/2014/main" xmlns="" val="20002"/>
                    </a:ext>
                  </a:extLst>
                </a:gridCol>
                <a:gridCol w="1426592">
                  <a:extLst>
                    <a:ext uri="{9D8B030D-6E8A-4147-A177-3AD203B41FA5}">
                      <a16:colId xmlns:a16="http://schemas.microsoft.com/office/drawing/2014/main" xmlns="" val="20003"/>
                    </a:ext>
                  </a:extLst>
                </a:gridCol>
                <a:gridCol w="1426592">
                  <a:extLst>
                    <a:ext uri="{9D8B030D-6E8A-4147-A177-3AD203B41FA5}">
                      <a16:colId xmlns:a16="http://schemas.microsoft.com/office/drawing/2014/main" xmlns="" val="20004"/>
                    </a:ext>
                  </a:extLst>
                </a:gridCol>
                <a:gridCol w="1426592">
                  <a:extLst>
                    <a:ext uri="{9D8B030D-6E8A-4147-A177-3AD203B41FA5}">
                      <a16:colId xmlns:a16="http://schemas.microsoft.com/office/drawing/2014/main" xmlns="" val="20005"/>
                    </a:ext>
                  </a:extLst>
                </a:gridCol>
                <a:gridCol w="1195316">
                  <a:extLst>
                    <a:ext uri="{9D8B030D-6E8A-4147-A177-3AD203B41FA5}">
                      <a16:colId xmlns:a16="http://schemas.microsoft.com/office/drawing/2014/main" xmlns="" val="20006"/>
                    </a:ext>
                  </a:extLst>
                </a:gridCol>
                <a:gridCol w="904500">
                  <a:extLst>
                    <a:ext uri="{9D8B030D-6E8A-4147-A177-3AD203B41FA5}">
                      <a16:colId xmlns:a16="http://schemas.microsoft.com/office/drawing/2014/main" xmlns="" val="20007"/>
                    </a:ext>
                  </a:extLst>
                </a:gridCol>
                <a:gridCol w="1193027">
                  <a:extLst>
                    <a:ext uri="{9D8B030D-6E8A-4147-A177-3AD203B41FA5}">
                      <a16:colId xmlns:a16="http://schemas.microsoft.com/office/drawing/2014/main" xmlns="" val="20008"/>
                    </a:ext>
                  </a:extLst>
                </a:gridCol>
              </a:tblGrid>
              <a:tr h="502815">
                <a:tc>
                  <a:txBody>
                    <a:bodyPr/>
                    <a:lstStyle/>
                    <a:p>
                      <a:pPr algn="ctr">
                        <a:lnSpc>
                          <a:spcPct val="150000"/>
                        </a:lnSpc>
                      </a:pPr>
                      <a:r>
                        <a:rPr lang="zh-CN" sz="1800" kern="100" dirty="0">
                          <a:effectLst/>
                        </a:rPr>
                        <a:t>总收益率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测试时间段</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测试周期</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最大回撤率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收益风险比</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xmlns="" val="10000"/>
                  </a:ext>
                </a:extLst>
              </a:tr>
              <a:tr h="474792">
                <a:tc>
                  <a:txBody>
                    <a:bodyPr/>
                    <a:lstStyle/>
                    <a:p>
                      <a:pPr marL="0" algn="ctr" defTabSz="914400" rtl="0" eaLnBrk="1" latinLnBrk="0" hangingPunct="1">
                        <a:lnSpc>
                          <a:spcPct val="150000"/>
                        </a:lnSpc>
                      </a:pPr>
                      <a:r>
                        <a:rPr lang="en-US" sz="2000" kern="100" dirty="0">
                          <a:effectLst/>
                        </a:rPr>
                        <a:t>15.78%</a:t>
                      </a:r>
                      <a:endParaRPr lang="zh-CN" altLang="en-US" sz="2000" b="1" kern="100" dirty="0">
                        <a:solidFill>
                          <a:schemeClr val="lt1"/>
                        </a:solidFill>
                        <a:effectLst/>
                        <a:latin typeface="+mn-lt"/>
                        <a:ea typeface="+mn-ea"/>
                        <a:cs typeface="+mn-cs"/>
                      </a:endParaRPr>
                    </a:p>
                  </a:txBody>
                  <a:tcPr marL="68580" marR="68580" marT="0" marB="0"/>
                </a:tc>
                <a:tc>
                  <a:txBody>
                    <a:bodyPr/>
                    <a:lstStyle/>
                    <a:p>
                      <a:pPr algn="ctr">
                        <a:lnSpc>
                          <a:spcPct val="150000"/>
                        </a:lnSpc>
                      </a:pPr>
                      <a:r>
                        <a:rPr lang="en-US" sz="2000" kern="100" dirty="0">
                          <a:effectLst/>
                        </a:rPr>
                        <a:t>16338:32479</a:t>
                      </a:r>
                      <a:endParaRPr lang="zh-CN" altLang="en-US" sz="2000" b="1" kern="100" dirty="0">
                        <a:solidFill>
                          <a:schemeClr val="lt1"/>
                        </a:solidFill>
                        <a:effectLst/>
                        <a:latin typeface="+mn-lt"/>
                        <a:ea typeface="+mn-ea"/>
                        <a:cs typeface="+mn-cs"/>
                      </a:endParaRPr>
                    </a:p>
                  </a:txBody>
                  <a:tcPr marL="68580" marR="68580" marT="0" marB="0"/>
                </a:tc>
                <a:tc>
                  <a:txBody>
                    <a:bodyPr/>
                    <a:lstStyle/>
                    <a:p>
                      <a:pPr algn="ctr">
                        <a:lnSpc>
                          <a:spcPct val="150000"/>
                        </a:lnSpc>
                      </a:pPr>
                      <a:r>
                        <a:rPr lang="zh-CN" sz="1800" kern="100" dirty="0">
                          <a:effectLst/>
                        </a:rPr>
                        <a:t>一分钟</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a:effectLst/>
                        </a:rPr>
                        <a:t>34.12%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dirty="0">
                          <a:effectLst/>
                        </a:rPr>
                        <a:t>47.54%</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a:effectLst/>
                        </a:rPr>
                        <a:t>4.49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a:effectLst/>
                        </a:rPr>
                        <a:t>1438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a:effectLst/>
                        </a:rPr>
                        <a:t>0.5135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dirty="0">
                          <a:effectLst/>
                        </a:rPr>
                        <a:t>7.95</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3727146" y="1731538"/>
            <a:ext cx="40493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a:ln>
                  <a:noFill/>
                </a:ln>
                <a:solidFill>
                  <a:schemeClr val="tx1"/>
                </a:solidFill>
                <a:effectLst/>
                <a:latin typeface="Calibri" panose="020F0502020204030204" pitchFamily="34" charset="0"/>
                <a:ea typeface="宋体" pitchFamily="2" charset="-122"/>
                <a:cs typeface="黑体" pitchFamily="49" charset="-122"/>
              </a:rPr>
              <a:t>表10-21 样本外实证结果</a:t>
            </a:r>
            <a:endParaRPr kumimoji="0" lang="zh-CN" altLang="zh-CN" sz="4400" b="0" i="0" u="none" strike="noStrike" cap="none" normalizeH="0" baseline="0" dirty="0">
              <a:ln>
                <a:noFill/>
              </a:ln>
              <a:solidFill>
                <a:schemeClr val="tx1"/>
              </a:solidFill>
              <a:effectLst/>
              <a:latin typeface="Arial" panose="020B0604020202090204" pitchFamily="34" charset="0"/>
            </a:endParaRPr>
          </a:p>
        </p:txBody>
      </p:sp>
      <p:sp>
        <p:nvSpPr>
          <p:cNvPr id="6" name="矩形 5"/>
          <p:cNvSpPr/>
          <p:nvPr/>
        </p:nvSpPr>
        <p:spPr>
          <a:xfrm>
            <a:off x="562884" y="3566646"/>
            <a:ext cx="11593286" cy="1043747"/>
          </a:xfrm>
          <a:prstGeom prst="rect">
            <a:avLst/>
          </a:prstGeom>
        </p:spPr>
        <p:txBody>
          <a:bodyPr wrap="square">
            <a:spAutoFit/>
          </a:bodyPr>
          <a:lstStyle/>
          <a:p>
            <a:pPr marL="342900" indent="-342900">
              <a:lnSpc>
                <a:spcPct val="150000"/>
              </a:lnSpc>
              <a:buFont typeface="Wingdings" panose="05000000000000000000" pitchFamily="2" charset="2"/>
              <a:buChar char="Ø"/>
            </a:pPr>
            <a:r>
              <a:rPr kumimoji="1" lang="zh-CN" altLang="zh-CN" sz="2200" dirty="0">
                <a:latin typeface="Times New Roman" panose="02020503050405090304" pitchFamily="18" charset="0"/>
              </a:rPr>
              <a:t>样本外收益率有大幅提高</a:t>
            </a:r>
            <a:r>
              <a:rPr kumimoji="1" lang="zh-CN" altLang="en-US" sz="2200" dirty="0">
                <a:latin typeface="Times New Roman" panose="02020503050405090304" pitchFamily="18" charset="0"/>
              </a:rPr>
              <a:t>。</a:t>
            </a:r>
            <a:r>
              <a:rPr kumimoji="1" lang="zh-CN" altLang="zh-CN" sz="2200" dirty="0">
                <a:latin typeface="Times New Roman" panose="02020503050405090304" pitchFamily="18" charset="0"/>
              </a:rPr>
              <a:t>最大回撤率有所增加。</a:t>
            </a:r>
            <a:endParaRPr kumimoji="1" lang="en-US" altLang="zh-CN" sz="2200" dirty="0">
              <a:latin typeface="Times New Roman" panose="02020503050405090304" pitchFamily="18" charset="0"/>
            </a:endParaRPr>
          </a:p>
          <a:p>
            <a:pPr marL="342900" indent="-342900">
              <a:lnSpc>
                <a:spcPct val="150000"/>
              </a:lnSpc>
              <a:buFont typeface="Wingdings" panose="05000000000000000000" pitchFamily="2" charset="2"/>
              <a:buChar char="Ø"/>
            </a:pPr>
            <a:r>
              <a:rPr kumimoji="1" lang="zh-CN" altLang="zh-CN" sz="2200" dirty="0">
                <a:latin typeface="Times New Roman" panose="02020503050405090304" pitchFamily="18" charset="0"/>
              </a:rPr>
              <a:t>总体而言，该交易策略存在一定的可行性。</a:t>
            </a: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75275" y="1052736"/>
          <a:ext cx="5400711" cy="5334000"/>
        </p:xfrm>
        <a:graphic>
          <a:graphicData uri="http://schemas.openxmlformats.org/drawingml/2006/table">
            <a:tbl>
              <a:tblPr firstRow="1" firstCol="1" bandRow="1"/>
              <a:tblGrid>
                <a:gridCol w="5400711">
                  <a:extLst>
                    <a:ext uri="{9D8B030D-6E8A-4147-A177-3AD203B41FA5}">
                      <a16:colId xmlns:a16="http://schemas.microsoft.com/office/drawing/2014/main" xmlns="" val="20000"/>
                    </a:ext>
                  </a:extLst>
                </a:gridCol>
              </a:tblGrid>
              <a:tr h="474997">
                <a:tc>
                  <a:txBody>
                    <a:bodyPr/>
                    <a:lstStyle/>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pandas as pd</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scipy.io</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font.sans</a:t>
                      </a:r>
                      <a:r>
                        <a:rPr lang="en-US" sz="1050" kern="100" dirty="0">
                          <a:effectLst/>
                          <a:latin typeface="Times New Roman" panose="02020503050405090304" pitchFamily="18" charset="0"/>
                          <a:ea typeface="宋体" pitchFamily="2" charset="-122"/>
                          <a:cs typeface="Times New Roman" panose="02020503050405090304" pitchFamily="18" charset="0"/>
                        </a:rPr>
                        <a:t>-serif"]=["</a:t>
                      </a:r>
                      <a:r>
                        <a:rPr lang="en-US" sz="1050" kern="100" dirty="0" err="1">
                          <a:effectLst/>
                          <a:latin typeface="Times New Roman" panose="02020503050405090304" pitchFamily="18" charset="0"/>
                          <a:ea typeface="宋体" pitchFamily="2" charset="-122"/>
                          <a:cs typeface="Times New Roman" panose="02020503050405090304" pitchFamily="18" charset="0"/>
                        </a:rPr>
                        <a:t>SimHei</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data</a:t>
                      </a:r>
                      <a:r>
                        <a:rPr lang="zh-CN" sz="1050" kern="100" dirty="0">
                          <a:effectLst/>
                          <a:latin typeface="Times New Roman" panose="02020503050405090304" pitchFamily="18" charset="0"/>
                          <a:ea typeface="宋体" pitchFamily="2" charset="-122"/>
                          <a:cs typeface="Times New Roman" panose="02020503050405090304" pitchFamily="18" charset="0"/>
                        </a:rPr>
                        <a:t>数据矩阵表头如下：</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第一列：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分钟开盘价</a:t>
                      </a:r>
                      <a:r>
                        <a:rPr lang="en-US" sz="1050" kern="100" dirty="0">
                          <a:effectLst/>
                          <a:latin typeface="Times New Roman" panose="02020503050405090304" pitchFamily="18" charset="0"/>
                          <a:ea typeface="宋体" pitchFamily="2" charset="-122"/>
                          <a:cs typeface="Times New Roman" panose="02020503050405090304" pitchFamily="18" charset="0"/>
                        </a:rPr>
                        <a:t>Open</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第二列：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分钟最高价</a:t>
                      </a:r>
                      <a:r>
                        <a:rPr lang="en-US" sz="1050" kern="100" dirty="0">
                          <a:effectLst/>
                          <a:latin typeface="Times New Roman" panose="02020503050405090304" pitchFamily="18" charset="0"/>
                          <a:ea typeface="宋体" pitchFamily="2" charset="-122"/>
                          <a:cs typeface="Times New Roman" panose="02020503050405090304" pitchFamily="18" charset="0"/>
                        </a:rPr>
                        <a:t>High</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第三列：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分钟最低价</a:t>
                      </a:r>
                      <a:r>
                        <a:rPr lang="en-US" sz="1050" kern="100" dirty="0">
                          <a:effectLst/>
                          <a:latin typeface="Times New Roman" panose="02020503050405090304" pitchFamily="18" charset="0"/>
                          <a:ea typeface="宋体" pitchFamily="2" charset="-122"/>
                          <a:cs typeface="Times New Roman" panose="02020503050405090304" pitchFamily="18" charset="0"/>
                        </a:rPr>
                        <a:t>Low</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第四列：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分钟收盘价</a:t>
                      </a:r>
                      <a:r>
                        <a:rPr lang="en-US" sz="1050" kern="100" dirty="0">
                          <a:effectLst/>
                          <a:latin typeface="Times New Roman" panose="02020503050405090304" pitchFamily="18" charset="0"/>
                          <a:ea typeface="宋体" pitchFamily="2" charset="-122"/>
                          <a:cs typeface="Times New Roman" panose="02020503050405090304" pitchFamily="18" charset="0"/>
                        </a:rPr>
                        <a:t>Close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第五列：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分钟总成交量</a:t>
                      </a:r>
                      <a:r>
                        <a:rPr lang="en-US" sz="1050" kern="100" dirty="0">
                          <a:effectLst/>
                          <a:latin typeface="Times New Roman" panose="02020503050405090304" pitchFamily="18" charset="0"/>
                          <a:ea typeface="宋体" pitchFamily="2" charset="-122"/>
                          <a:cs typeface="Times New Roman" panose="02020503050405090304" pitchFamily="18" charset="0"/>
                        </a:rPr>
                        <a:t>Vol</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第六列：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分钟持仓量</a:t>
                      </a:r>
                      <a:r>
                        <a:rPr lang="en-US" sz="1050" kern="100" dirty="0" err="1">
                          <a:effectLst/>
                          <a:latin typeface="Times New Roman" panose="02020503050405090304" pitchFamily="18" charset="0"/>
                          <a:ea typeface="宋体" pitchFamily="2" charset="-122"/>
                          <a:cs typeface="Times New Roman" panose="02020503050405090304" pitchFamily="18" charset="0"/>
                        </a:rPr>
                        <a:t>Openint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备注：实际测试时候需要把</a:t>
                      </a:r>
                      <a:r>
                        <a:rPr lang="en-US" sz="1050" kern="100" dirty="0">
                          <a:effectLst/>
                          <a:latin typeface="Times New Roman" panose="02020503050405090304" pitchFamily="18" charset="0"/>
                          <a:ea typeface="宋体" pitchFamily="2" charset="-122"/>
                          <a:cs typeface="Times New Roman" panose="02020503050405090304" pitchFamily="18" charset="0"/>
                        </a:rPr>
                        <a:t>fee</a:t>
                      </a:r>
                      <a:r>
                        <a:rPr lang="zh-CN" sz="1050" kern="100" dirty="0">
                          <a:effectLst/>
                          <a:latin typeface="Times New Roman" panose="02020503050405090304" pitchFamily="18" charset="0"/>
                          <a:ea typeface="宋体" pitchFamily="2" charset="-122"/>
                          <a:cs typeface="Times New Roman" panose="02020503050405090304" pitchFamily="18" charset="0"/>
                        </a:rPr>
                        <a:t>变量调节至</a:t>
                      </a:r>
                      <a:r>
                        <a:rPr lang="en-US" sz="1050" kern="100" dirty="0">
                          <a:effectLst/>
                          <a:latin typeface="Times New Roman" panose="02020503050405090304" pitchFamily="18" charset="0"/>
                          <a:ea typeface="宋体" pitchFamily="2" charset="-122"/>
                          <a:cs typeface="Times New Roman" panose="02020503050405090304" pitchFamily="18" charset="0"/>
                        </a:rPr>
                        <a:t>1.5/10000</a:t>
                      </a:r>
                      <a:r>
                        <a:rPr lang="zh-CN" sz="1050" kern="100" dirty="0">
                          <a:effectLst/>
                          <a:latin typeface="Times New Roman" panose="02020503050405090304" pitchFamily="18" charset="0"/>
                          <a:ea typeface="宋体" pitchFamily="2" charset="-122"/>
                          <a:cs typeface="Times New Roman" panose="02020503050405090304" pitchFamily="18" charset="0"/>
                        </a:rPr>
                        <a:t>（万分之</a:t>
                      </a:r>
                      <a:r>
                        <a:rPr lang="en-US" sz="1050" kern="100" dirty="0">
                          <a:effectLst/>
                          <a:latin typeface="Times New Roman" panose="02020503050405090304" pitchFamily="18" charset="0"/>
                          <a:ea typeface="宋体" pitchFamily="2" charset="-122"/>
                          <a:cs typeface="Times New Roman" panose="02020503050405090304" pitchFamily="18" charset="0"/>
                        </a:rPr>
                        <a:t>1.5</a:t>
                      </a:r>
                      <a:r>
                        <a:rPr lang="zh-CN"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载入数据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data=</a:t>
                      </a:r>
                      <a:r>
                        <a:rPr lang="en-US" sz="1050" kern="100" dirty="0" err="1">
                          <a:effectLst/>
                          <a:latin typeface="Times New Roman" panose="02020503050405090304" pitchFamily="18" charset="0"/>
                          <a:ea typeface="宋体" pitchFamily="2" charset="-122"/>
                          <a:cs typeface="Times New Roman" panose="02020503050405090304" pitchFamily="18" charset="0"/>
                        </a:rPr>
                        <a:t>scio.loadmat</a:t>
                      </a:r>
                      <a:r>
                        <a:rPr lang="en-US" sz="1050" kern="100" dirty="0">
                          <a:effectLst/>
                          <a:latin typeface="Times New Roman" panose="02020503050405090304" pitchFamily="18" charset="0"/>
                          <a:ea typeface="宋体" pitchFamily="2" charset="-122"/>
                          <a:cs typeface="Times New Roman" panose="02020503050405090304" pitchFamily="18" charset="0"/>
                        </a:rPr>
                        <a:t>('IF1MIN.mat')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fee=0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 #</a:t>
                      </a:r>
                      <a:r>
                        <a:rPr lang="zh-CN" sz="1050" kern="100" dirty="0">
                          <a:effectLst/>
                          <a:latin typeface="Times New Roman" panose="02020503050405090304" pitchFamily="18" charset="0"/>
                          <a:ea typeface="宋体" pitchFamily="2" charset="-122"/>
                          <a:cs typeface="Times New Roman" panose="02020503050405090304" pitchFamily="18" charset="0"/>
                        </a:rPr>
                        <a:t>日期</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a:t>
                      </a:r>
                      <a:r>
                        <a:rPr lang="zh-CN" sz="1050" kern="100" dirty="0">
                          <a:effectLst/>
                          <a:latin typeface="Times New Roman" panose="02020503050405090304" pitchFamily="18" charset="0"/>
                          <a:ea typeface="宋体" pitchFamily="2" charset="-122"/>
                          <a:cs typeface="Times New Roman" panose="02020503050405090304" pitchFamily="18" charset="0"/>
                        </a:rPr>
                        <a:t>上证</a:t>
                      </a:r>
                      <a:r>
                        <a:rPr lang="en-US" sz="1050" kern="100" dirty="0">
                          <a:effectLst/>
                          <a:latin typeface="Times New Roman" panose="02020503050405090304" pitchFamily="18" charset="0"/>
                          <a:ea typeface="宋体" pitchFamily="2" charset="-122"/>
                          <a:cs typeface="Times New Roman" panose="02020503050405090304" pitchFamily="18" charset="0"/>
                        </a:rPr>
                        <a:t>50ETF</a:t>
                      </a:r>
                      <a:r>
                        <a:rPr lang="zh-CN" sz="1050" kern="100" dirty="0">
                          <a:effectLst/>
                          <a:latin typeface="Times New Roman" panose="02020503050405090304" pitchFamily="18" charset="0"/>
                          <a:ea typeface="宋体" pitchFamily="2" charset="-122"/>
                          <a:cs typeface="Times New Roman" panose="02020503050405090304" pitchFamily="18" charset="0"/>
                        </a:rPr>
                        <a:t>的开盘价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High=[]#</a:t>
                      </a:r>
                      <a:r>
                        <a:rPr lang="zh-CN" sz="1050" kern="100" dirty="0">
                          <a:effectLst/>
                          <a:latin typeface="Times New Roman" panose="02020503050405090304" pitchFamily="18" charset="0"/>
                          <a:ea typeface="宋体" pitchFamily="2" charset="-122"/>
                          <a:cs typeface="Times New Roman" panose="02020503050405090304" pitchFamily="18" charset="0"/>
                        </a:rPr>
                        <a:t>上证</a:t>
                      </a:r>
                      <a:r>
                        <a:rPr lang="en-US" sz="1050" kern="100" dirty="0">
                          <a:effectLst/>
                          <a:latin typeface="Times New Roman" panose="02020503050405090304" pitchFamily="18" charset="0"/>
                          <a:ea typeface="宋体" pitchFamily="2" charset="-122"/>
                          <a:cs typeface="Times New Roman" panose="02020503050405090304" pitchFamily="18" charset="0"/>
                        </a:rPr>
                        <a:t>50ETF</a:t>
                      </a:r>
                      <a:r>
                        <a:rPr lang="zh-CN" sz="1050" kern="100" dirty="0">
                          <a:effectLst/>
                          <a:latin typeface="Times New Roman" panose="02020503050405090304" pitchFamily="18" charset="0"/>
                          <a:ea typeface="宋体" pitchFamily="2" charset="-122"/>
                          <a:cs typeface="Times New Roman" panose="02020503050405090304" pitchFamily="18" charset="0"/>
                        </a:rPr>
                        <a:t>的收盘价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Low=[]#</a:t>
                      </a:r>
                      <a:r>
                        <a:rPr lang="zh-CN" sz="1050" kern="100" dirty="0">
                          <a:effectLst/>
                          <a:latin typeface="Times New Roman" panose="02020503050405090304" pitchFamily="18" charset="0"/>
                          <a:ea typeface="宋体" pitchFamily="2" charset="-122"/>
                          <a:cs typeface="Times New Roman" panose="02020503050405090304" pitchFamily="18" charset="0"/>
                        </a:rPr>
                        <a:t>上证</a:t>
                      </a:r>
                      <a:r>
                        <a:rPr lang="en-US" sz="1050" kern="100" dirty="0">
                          <a:effectLst/>
                          <a:latin typeface="Times New Roman" panose="02020503050405090304" pitchFamily="18" charset="0"/>
                          <a:ea typeface="宋体" pitchFamily="2" charset="-122"/>
                          <a:cs typeface="Times New Roman" panose="02020503050405090304" pitchFamily="18" charset="0"/>
                        </a:rPr>
                        <a:t>50ETF</a:t>
                      </a:r>
                      <a:r>
                        <a:rPr lang="zh-CN" sz="1050" kern="100" dirty="0">
                          <a:effectLst/>
                          <a:latin typeface="Times New Roman" panose="02020503050405090304" pitchFamily="18" charset="0"/>
                          <a:ea typeface="宋体" pitchFamily="2" charset="-122"/>
                          <a:cs typeface="Times New Roman" panose="02020503050405090304" pitchFamily="18" charset="0"/>
                        </a:rPr>
                        <a:t>与沪深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Vol=[]#</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Openint</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持仓量</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样本内</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date,data</a:t>
                      </a:r>
                      <a:r>
                        <a:rPr lang="en-US" sz="1050" kern="100" dirty="0">
                          <a:effectLst/>
                          <a:latin typeface="Times New Roman" panose="02020503050405090304" pitchFamily="18" charset="0"/>
                          <a:ea typeface="宋体" pitchFamily="2" charset="-122"/>
                          <a:cs typeface="Times New Roman" panose="02020503050405090304" pitchFamily="18" charset="0"/>
                        </a:rPr>
                        <a:t>['time'][0:121360].T)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Open,data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High=</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High,data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Low=</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Low,data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Close,data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['data'][0:121360].T[3])</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Vol=</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Vol,data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['data'][0:121360].T[4])</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
        <p:nvSpPr>
          <p:cNvPr id="8" name="内容占位符 2"/>
          <p:cNvSpPr txBox="1"/>
          <p:nvPr/>
        </p:nvSpPr>
        <p:spPr bwMode="auto">
          <a:xfrm>
            <a:off x="3375275" y="608330"/>
            <a:ext cx="57426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策略程序</a:t>
            </a:r>
            <a:r>
              <a:rPr lang="en-US" altLang="zh-CN" sz="2400" b="1" dirty="0">
                <a:latin typeface="Times New Roman" panose="02020503050405090304" pitchFamily="18" charset="0"/>
              </a:rPr>
              <a:t>10-4</a:t>
            </a:r>
            <a:r>
              <a:rPr lang="zh-CN" altLang="en-US" sz="2400" b="1" dirty="0">
                <a:latin typeface="Times New Roman" panose="02020503050405090304" pitchFamily="18" charset="0"/>
              </a:rPr>
              <a:t>：股指期货择时交易</a:t>
            </a:r>
          </a:p>
          <a:p>
            <a:endParaRPr lang="zh-CN" altLang="zh-CN" sz="2400" b="1" dirty="0">
              <a:latin typeface="Times New Roman" panose="02020503050405090304" pitchFamily="18" charset="0"/>
              <a:ea typeface="宋体" pitchFamily="2" charset="-122"/>
            </a:endParaRPr>
          </a:p>
        </p:txBody>
      </p:sp>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91200"/>
        </p:xfrm>
        <a:graphic>
          <a:graphicData uri="http://schemas.openxmlformats.org/drawingml/2006/table">
            <a:tbl>
              <a:tblPr firstRow="1" firstCol="1" bandRow="1"/>
              <a:tblGrid>
                <a:gridCol w="4356539">
                  <a:extLst>
                    <a:ext uri="{9D8B030D-6E8A-4147-A177-3AD203B41FA5}">
                      <a16:colId xmlns:a16="http://schemas.microsoft.com/office/drawing/2014/main" xmlns="" val="20000"/>
                    </a:ext>
                  </a:extLst>
                </a:gridCol>
              </a:tblGrid>
              <a:tr h="5791200">
                <a:tc>
                  <a:txBody>
                    <a:bodyPr/>
                    <a:lstStyle/>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tradetimes</a:t>
                      </a:r>
                      <a:r>
                        <a:rPr lang="en-US" altLang="zh-CN" sz="1050" kern="100" dirty="0">
                          <a:effectLst/>
                          <a:latin typeface="Times New Roman" panose="02020503050405090304" pitchFamily="18" charset="0"/>
                          <a:ea typeface="+mn-ea"/>
                          <a:cs typeface="Times New Roman" panose="02020503050405090304" pitchFamily="18" charset="0"/>
                        </a:rPr>
                        <a:t>=tradetimes+1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buy and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tradetimes</a:t>
                      </a:r>
                      <a:r>
                        <a:rPr lang="en-US" altLang="zh-CN" sz="1050" kern="100" dirty="0">
                          <a:effectLst/>
                          <a:latin typeface="Times New Roman" panose="02020503050405090304" pitchFamily="18" charset="0"/>
                          <a:ea typeface="+mn-ea"/>
                          <a:cs typeface="Times New Roman" panose="02020503050405090304" pitchFamily="18" charset="0"/>
                        </a:rPr>
                        <a:t>=tradetimes+1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holding[i-1]&gt;0.5: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]-Close[i-1]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holding[i-1]&lt;-0.5: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]+Close[i-1]-Close[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结果输出绘图</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sumprofit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np.cumsum</a:t>
                      </a:r>
                      <a:r>
                        <a:rPr lang="en-US" altLang="zh-CN" sz="1050" kern="100" dirty="0">
                          <a:effectLst/>
                          <a:latin typeface="Times New Roman" panose="02020503050405090304" pitchFamily="18" charset="0"/>
                          <a:ea typeface="+mn-ea"/>
                          <a:cs typeface="Times New Roman" panose="02020503050405090304" pitchFamily="18" charset="0"/>
                        </a:rPr>
                        <a:t>(profit)*300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最终收益</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finalprofit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sumprofit</a:t>
                      </a:r>
                      <a:r>
                        <a:rPr lang="en-US" altLang="zh-CN" sz="1050" kern="100" dirty="0">
                          <a:effectLst/>
                          <a:latin typeface="Times New Roman" panose="02020503050405090304" pitchFamily="18" charset="0"/>
                          <a:ea typeface="+mn-ea"/>
                          <a:cs typeface="Times New Roman" panose="02020503050405090304" pitchFamily="18" charset="0"/>
                        </a:rPr>
                        <a:t>[-1]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交易次数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tradetimes</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最大回撤</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highestprofit</a:t>
                      </a:r>
                      <a:r>
                        <a:rPr lang="en-US" altLang="zh-CN" sz="1050" kern="100" dirty="0">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maxback</a:t>
                      </a:r>
                      <a:r>
                        <a:rPr lang="en-US" altLang="zh-CN" sz="1050" kern="100" dirty="0">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for </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 in range(0,lth):</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highestprofit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np.max</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highestprofit,sumprofit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maxback</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np.max</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maxback,highestprofit-sumprofit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maxback</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资金曲线</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plt.title</a:t>
                      </a: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收益率曲线</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plt.plot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pd.to_datetime</a:t>
                      </a:r>
                      <a:r>
                        <a:rPr lang="en-US" altLang="zh-CN" sz="1050" kern="100" dirty="0">
                          <a:effectLst/>
                          <a:latin typeface="Times New Roman" panose="02020503050405090304" pitchFamily="18" charset="0"/>
                          <a:ea typeface="+mn-ea"/>
                          <a:cs typeface="Times New Roman" panose="02020503050405090304" pitchFamily="18" charset="0"/>
                        </a:rPr>
                        <a:t>(date-719529, unit='D'),</a:t>
                      </a:r>
                      <a:r>
                        <a:rPr lang="en-US" altLang="zh-CN" sz="1050" kern="100" dirty="0" err="1">
                          <a:effectLst/>
                          <a:latin typeface="Times New Roman" panose="02020503050405090304" pitchFamily="18" charset="0"/>
                          <a:ea typeface="+mn-ea"/>
                          <a:cs typeface="Times New Roman" panose="02020503050405090304" pitchFamily="18" charset="0"/>
                        </a:rPr>
                        <a:t>sumprofit</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plt.show</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收益风险比</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graphicFrame>
        <p:nvGraphicFramePr>
          <p:cNvPr id="10" name="表格 9"/>
          <p:cNvGraphicFramePr>
            <a:graphicFrameLocks noGrp="1"/>
          </p:cNvGraphicFramePr>
          <p:nvPr/>
        </p:nvGraphicFramePr>
        <p:xfrm>
          <a:off x="1197075" y="746610"/>
          <a:ext cx="4356539" cy="5791200"/>
        </p:xfrm>
        <a:graphic>
          <a:graphicData uri="http://schemas.openxmlformats.org/drawingml/2006/table">
            <a:tbl>
              <a:tblPr firstRow="1" firstCol="1" bandRow="1"/>
              <a:tblGrid>
                <a:gridCol w="4356539">
                  <a:extLst>
                    <a:ext uri="{9D8B030D-6E8A-4147-A177-3AD203B41FA5}">
                      <a16:colId xmlns:a16="http://schemas.microsoft.com/office/drawing/2014/main" xmlns="" val="20000"/>
                    </a:ext>
                  </a:extLst>
                </a:gridCol>
              </a:tblGrid>
              <a:tr h="5688632">
                <a:tc>
                  <a:txBody>
                    <a:bodyPr/>
                    <a:lstStyle/>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Openint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Openint,data</a:t>
                      </a:r>
                      <a:r>
                        <a:rPr lang="en-US" altLang="zh-CN" sz="1050" kern="100" dirty="0">
                          <a:effectLst/>
                          <a:latin typeface="Times New Roman" panose="02020503050405090304" pitchFamily="18" charset="0"/>
                          <a:ea typeface="+mn-ea"/>
                          <a:cs typeface="Times New Roman" panose="02020503050405090304" pitchFamily="18" charset="0"/>
                        </a:rPr>
                        <a:t>['data'][0:121360].T[5])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样本外</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%date=</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date,data</a:t>
                      </a:r>
                      <a:r>
                        <a:rPr lang="en-US" altLang="zh-CN" sz="1050" kern="100" dirty="0">
                          <a:effectLst/>
                          <a:latin typeface="Times New Roman" panose="02020503050405090304" pitchFamily="18" charset="0"/>
                          <a:ea typeface="+mn-ea"/>
                          <a:cs typeface="Times New Roman" panose="02020503050405090304" pitchFamily="18" charset="0"/>
                        </a:rPr>
                        <a:t>['time'][0:121360].T)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%Open=</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Open,data</a:t>
                      </a:r>
                      <a:r>
                        <a:rPr lang="en-US" altLang="zh-CN" sz="1050" kern="100" dirty="0">
                          <a:effectLst/>
                          <a:latin typeface="Times New Roman" panose="02020503050405090304" pitchFamily="18" charset="0"/>
                          <a:ea typeface="+mn-ea"/>
                          <a:cs typeface="Times New Roman" panose="02020503050405090304" pitchFamily="18" charset="0"/>
                        </a:rPr>
                        <a:t>['data'][0:121360].T[0])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%High=</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High,data</a:t>
                      </a:r>
                      <a:r>
                        <a:rPr lang="en-US" altLang="zh-CN" sz="1050" kern="100" dirty="0">
                          <a:effectLst/>
                          <a:latin typeface="Times New Roman" panose="02020503050405090304" pitchFamily="18" charset="0"/>
                          <a:ea typeface="+mn-ea"/>
                          <a:cs typeface="Times New Roman" panose="02020503050405090304" pitchFamily="18" charset="0"/>
                        </a:rPr>
                        <a:t>['data'][0:121360].T[1])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%Low=</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Low,data</a:t>
                      </a:r>
                      <a:r>
                        <a:rPr lang="en-US" altLang="zh-CN" sz="1050" kern="100" dirty="0">
                          <a:effectLst/>
                          <a:latin typeface="Times New Roman" panose="02020503050405090304" pitchFamily="18" charset="0"/>
                          <a:ea typeface="+mn-ea"/>
                          <a:cs typeface="Times New Roman" panose="02020503050405090304" pitchFamily="18" charset="0"/>
                        </a:rPr>
                        <a:t>['data'][0:121360].T[2])</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Close,data</a:t>
                      </a:r>
                      <a:r>
                        <a:rPr lang="en-US" altLang="zh-CN" sz="1050" kern="100" dirty="0">
                          <a:effectLst/>
                          <a:latin typeface="Times New Roman" panose="02020503050405090304" pitchFamily="18" charset="0"/>
                          <a:ea typeface="+mn-ea"/>
                          <a:cs typeface="Times New Roman" panose="02020503050405090304" pitchFamily="18" charset="0"/>
                        </a:rPr>
                        <a:t>['data'][0:121360].T[3])</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%Vol=</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Vol,data</a:t>
                      </a:r>
                      <a:r>
                        <a:rPr lang="en-US" altLang="zh-CN" sz="1050" kern="100" dirty="0">
                          <a:effectLst/>
                          <a:latin typeface="Times New Roman" panose="02020503050405090304" pitchFamily="18" charset="0"/>
                          <a:ea typeface="+mn-ea"/>
                          <a:cs typeface="Times New Roman" panose="02020503050405090304" pitchFamily="18" charset="0"/>
                        </a:rPr>
                        <a:t>['data'][0:121360].T[4])</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Openint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Openint,data</a:t>
                      </a:r>
                      <a:r>
                        <a:rPr lang="en-US" altLang="zh-CN" sz="1050" kern="100" dirty="0">
                          <a:effectLst/>
                          <a:latin typeface="Times New Roman" panose="02020503050405090304" pitchFamily="18" charset="0"/>
                          <a:ea typeface="+mn-ea"/>
                          <a:cs typeface="Times New Roman" panose="02020503050405090304" pitchFamily="18" charset="0"/>
                        </a:rPr>
                        <a:t>['data'][0:121360].T[5])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lth=</a:t>
                      </a:r>
                      <a:r>
                        <a:rPr lang="en-US" altLang="zh-CN" sz="1050" kern="100" dirty="0" err="1">
                          <a:effectLst/>
                          <a:latin typeface="Times New Roman" panose="02020503050405090304" pitchFamily="18" charset="0"/>
                          <a:ea typeface="+mn-ea"/>
                          <a:cs typeface="Times New Roman" panose="02020503050405090304" pitchFamily="18" charset="0"/>
                        </a:rPr>
                        <a:t>len</a:t>
                      </a:r>
                      <a:r>
                        <a:rPr lang="en-US" altLang="zh-CN" sz="1050" kern="100" dirty="0">
                          <a:effectLst/>
                          <a:latin typeface="Times New Roman" panose="02020503050405090304" pitchFamily="18" charset="0"/>
                          <a:ea typeface="+mn-ea"/>
                          <a:cs typeface="Times New Roman" panose="02020503050405090304" pitchFamily="18" charset="0"/>
                        </a:rPr>
                        <a:t>(Open)</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wth</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len</a:t>
                      </a:r>
                      <a:r>
                        <a:rPr lang="en-US" altLang="zh-CN" sz="1050" kern="100" dirty="0">
                          <a:effectLst/>
                          <a:latin typeface="Times New Roman" panose="02020503050405090304" pitchFamily="18" charset="0"/>
                          <a:ea typeface="+mn-ea"/>
                          <a:cs typeface="Times New Roman" panose="02020503050405090304" pitchFamily="18" charset="0"/>
                        </a:rPr>
                        <a:t>(data['data'][0])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((lth,1))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holding=</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((lth,1))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((lth,1))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tradetimes</a:t>
                      </a:r>
                      <a:r>
                        <a:rPr lang="en-US" altLang="zh-CN" sz="1050" kern="100" dirty="0">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for </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 in range(1,lth):</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预处理部分</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]=holding[i-1]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[i-1]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&gt;9:</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因子运算部分（更改部分）</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ma=</a:t>
                      </a:r>
                      <a:r>
                        <a:rPr lang="en-US" altLang="zh-CN" sz="1050" kern="100" dirty="0" err="1">
                          <a:effectLst/>
                          <a:latin typeface="Times New Roman" panose="02020503050405090304" pitchFamily="18" charset="0"/>
                          <a:ea typeface="+mn-ea"/>
                          <a:cs typeface="Times New Roman" panose="02020503050405090304" pitchFamily="18" charset="0"/>
                        </a:rPr>
                        <a:t>np.mean</a:t>
                      </a:r>
                      <a:r>
                        <a:rPr lang="en-US" altLang="zh-CN" sz="1050" kern="100" dirty="0">
                          <a:effectLst/>
                          <a:latin typeface="Times New Roman" panose="02020503050405090304" pitchFamily="18" charset="0"/>
                          <a:ea typeface="+mn-ea"/>
                          <a:cs typeface="Times New Roman" panose="02020503050405090304" pitchFamily="18" charset="0"/>
                        </a:rPr>
                        <a:t>(Close[i-9:i])</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std1=</a:t>
                      </a:r>
                      <a:r>
                        <a:rPr lang="en-US" altLang="zh-CN" sz="1050" kern="100" dirty="0" err="1">
                          <a:effectLst/>
                          <a:latin typeface="Times New Roman" panose="02020503050405090304" pitchFamily="18" charset="0"/>
                          <a:ea typeface="+mn-ea"/>
                          <a:cs typeface="Times New Roman" panose="02020503050405090304" pitchFamily="18" charset="0"/>
                        </a:rPr>
                        <a:t>np.std</a:t>
                      </a:r>
                      <a:r>
                        <a:rPr lang="en-US" altLang="zh-CN" sz="1050" kern="100" dirty="0">
                          <a:effectLst/>
                          <a:latin typeface="Times New Roman" panose="02020503050405090304" pitchFamily="18" charset="0"/>
                          <a:ea typeface="+mn-ea"/>
                          <a:cs typeface="Times New Roman" panose="02020503050405090304" pitchFamily="18" charset="0"/>
                        </a:rPr>
                        <a:t>([Close[i-9:i]])*2</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de-DE" altLang="zh-CN" sz="1050" kern="100" dirty="0" err="1">
                          <a:effectLst/>
                          <a:latin typeface="Times New Roman" panose="02020503050405090304" pitchFamily="18" charset="0"/>
                          <a:ea typeface="+mn-ea"/>
                          <a:cs typeface="Times New Roman" panose="02020503050405090304" pitchFamily="18" charset="0"/>
                        </a:rPr>
                        <a:t>up</a:t>
                      </a:r>
                      <a:r>
                        <a:rPr lang="de-DE" altLang="zh-CN" sz="1050" kern="100" dirty="0">
                          <a:effectLst/>
                          <a:latin typeface="Times New Roman" panose="02020503050405090304" pitchFamily="18" charset="0"/>
                          <a:ea typeface="+mn-ea"/>
                          <a:cs typeface="Times New Roman" panose="02020503050405090304" pitchFamily="18" charset="0"/>
                        </a:rPr>
                        <a:t>=ma+std1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de-DE" altLang="zh-CN" sz="1050" kern="100" dirty="0">
                          <a:effectLst/>
                          <a:latin typeface="Times New Roman" panose="02020503050405090304" pitchFamily="18" charset="0"/>
                          <a:ea typeface="+mn-ea"/>
                          <a:cs typeface="Times New Roman" panose="02020503050405090304" pitchFamily="18" charset="0"/>
                        </a:rPr>
                        <a:t>        </a:t>
                      </a:r>
                      <a:r>
                        <a:rPr lang="de-DE" altLang="zh-CN" sz="1050" kern="100" dirty="0" err="1">
                          <a:effectLst/>
                          <a:latin typeface="Times New Roman" panose="02020503050405090304" pitchFamily="18" charset="0"/>
                          <a:ea typeface="+mn-ea"/>
                          <a:cs typeface="Times New Roman" panose="02020503050405090304" pitchFamily="18" charset="0"/>
                        </a:rPr>
                        <a:t>dn</a:t>
                      </a:r>
                      <a:r>
                        <a:rPr lang="de-DE" altLang="zh-CN" sz="1050" kern="100" dirty="0">
                          <a:effectLst/>
                          <a:latin typeface="Times New Roman" panose="02020503050405090304" pitchFamily="18" charset="0"/>
                          <a:ea typeface="+mn-ea"/>
                          <a:cs typeface="Times New Roman" panose="02020503050405090304" pitchFamily="18" charset="0"/>
                        </a:rPr>
                        <a:t>=ma-std1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开平仓条件判断部分（更改部分）</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buy=Close[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a:t>
                      </a:r>
                      <a:r>
                        <a:rPr lang="en-US" altLang="zh-CN" sz="1050" kern="100" dirty="0" err="1">
                          <a:effectLst/>
                          <a:latin typeface="Times New Roman" panose="02020503050405090304" pitchFamily="18" charset="0"/>
                          <a:ea typeface="+mn-ea"/>
                          <a:cs typeface="Times New Roman" panose="02020503050405090304" pitchFamily="18" charset="0"/>
                        </a:rPr>
                        <a:t>dn</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sellshort</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]&gt;up</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sell=Close[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]&gt;ma</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buytocover</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]&lt;ma</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利润自动计算</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a:t>
                      </a:r>
                      <a:r>
                        <a:rPr lang="en-US" altLang="zh-CN" sz="1050" kern="100" dirty="0" err="1">
                          <a:effectLst/>
                          <a:latin typeface="Times New Roman" panose="02020503050405090304" pitchFamily="18" charset="0"/>
                          <a:ea typeface="+mn-ea"/>
                          <a:cs typeface="Times New Roman" panose="02020503050405090304" pitchFamily="18" charset="0"/>
                        </a:rPr>
                        <a:t>buytocover</a:t>
                      </a:r>
                      <a:r>
                        <a:rPr lang="en-US" altLang="zh-CN" sz="1050" kern="100" dirty="0">
                          <a:effectLst/>
                          <a:latin typeface="Times New Roman" panose="02020503050405090304" pitchFamily="18" charset="0"/>
                          <a:ea typeface="+mn-ea"/>
                          <a:cs typeface="Times New Roman" panose="02020503050405090304" pitchFamily="18" charset="0"/>
                        </a:rPr>
                        <a:t> and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]&lt;-0.5)or(sell and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tradetimes</a:t>
                      </a:r>
                      <a:r>
                        <a:rPr lang="en-US" altLang="zh-CN" sz="1050" kern="100" dirty="0">
                          <a:effectLst/>
                          <a:latin typeface="Times New Roman" panose="02020503050405090304" pitchFamily="18" charset="0"/>
                          <a:ea typeface="+mn-ea"/>
                          <a:cs typeface="Times New Roman" panose="02020503050405090304" pitchFamily="18" charset="0"/>
                        </a:rPr>
                        <a:t>=tradetimes+1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a:t>
                      </a:r>
                      <a:r>
                        <a:rPr lang="en-US" altLang="zh-CN" sz="1050" kern="100" dirty="0" err="1">
                          <a:effectLst/>
                          <a:latin typeface="Times New Roman" panose="02020503050405090304" pitchFamily="18" charset="0"/>
                          <a:ea typeface="+mn-ea"/>
                          <a:cs typeface="Times New Roman" panose="02020503050405090304" pitchFamily="18" charset="0"/>
                        </a:rPr>
                        <a:t>sellshort</a:t>
                      </a:r>
                      <a:r>
                        <a:rPr lang="en-US" altLang="zh-CN" sz="1050" kern="100" dirty="0">
                          <a:effectLst/>
                          <a:latin typeface="Times New Roman" panose="02020503050405090304" pitchFamily="18" charset="0"/>
                          <a:ea typeface="+mn-ea"/>
                          <a:cs typeface="Times New Roman" panose="02020503050405090304" pitchFamily="18" charset="0"/>
                        </a:rPr>
                        <a:t> and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]&gt;-0.5):</a:t>
                      </a:r>
                      <a:endParaRPr lang="zh-CN" altLang="zh-CN" sz="105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20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9600" b="1" dirty="0">
                <a:latin typeface="Times New Roman" panose="02020503050405090304" pitchFamily="18" charset="0"/>
                <a:ea typeface="宋体" pitchFamily="2" charset="-122"/>
              </a:rPr>
              <a:t>一、</a:t>
            </a:r>
            <a:r>
              <a:rPr lang="zh-CN" altLang="en-US" sz="9600" b="1" dirty="0">
                <a:latin typeface="Times New Roman" panose="02020503050405090304" pitchFamily="18" charset="0"/>
              </a:rPr>
              <a:t>股指定义及其风险</a:t>
            </a:r>
            <a:endParaRPr lang="en-US" altLang="zh-CN" sz="8800" b="1" dirty="0">
              <a:latin typeface="Times New Roman" panose="02020503050405090304" pitchFamily="18" charset="0"/>
              <a:ea typeface="宋体" pitchFamily="2" charset="-122"/>
            </a:endParaRPr>
          </a:p>
          <a:p>
            <a:pPr indent="457200">
              <a:lnSpc>
                <a:spcPct val="160000"/>
              </a:lnSpc>
            </a:pPr>
            <a:r>
              <a:rPr lang="zh-CN" altLang="zh-CN" sz="9600" dirty="0">
                <a:latin typeface="Times New Roman" panose="02020503050405090304" pitchFamily="18" charset="0"/>
                <a:ea typeface="宋体" pitchFamily="2" charset="-122"/>
              </a:rPr>
              <a:t>  股指，即股票价格指数，是为测度和反映整体股票市场价格水平或者某一类型股票价格水平及其变动趋势而编制的股价统计相对数。据</a:t>
            </a:r>
            <a:r>
              <a:rPr lang="en-US" altLang="zh-CN" sz="9600" dirty="0">
                <a:latin typeface="Times New Roman" panose="02020503050405090304" pitchFamily="18" charset="0"/>
                <a:ea typeface="宋体" pitchFamily="2" charset="-122"/>
              </a:rPr>
              <a:t>Wind</a:t>
            </a:r>
            <a:r>
              <a:rPr lang="zh-CN" altLang="zh-CN" sz="9600" dirty="0">
                <a:latin typeface="Times New Roman" panose="02020503050405090304" pitchFamily="18" charset="0"/>
                <a:ea typeface="宋体" pitchFamily="2" charset="-122"/>
              </a:rPr>
              <a:t>统计，当前中国股票市场有</a:t>
            </a:r>
            <a:r>
              <a:rPr lang="en-US" altLang="zh-CN" sz="9600" dirty="0">
                <a:latin typeface="Times New Roman" panose="02020503050405090304" pitchFamily="18" charset="0"/>
                <a:ea typeface="宋体" pitchFamily="2" charset="-122"/>
              </a:rPr>
              <a:t>264</a:t>
            </a:r>
            <a:r>
              <a:rPr lang="zh-CN" altLang="zh-CN" sz="9600" dirty="0">
                <a:latin typeface="Times New Roman" panose="02020503050405090304" pitchFamily="18" charset="0"/>
                <a:ea typeface="宋体" pitchFamily="2" charset="-122"/>
              </a:rPr>
              <a:t>种主要股指，包括</a:t>
            </a:r>
            <a:r>
              <a:rPr lang="en-US" altLang="zh-CN" sz="9600" dirty="0">
                <a:latin typeface="Times New Roman" panose="02020503050405090304" pitchFamily="18" charset="0"/>
                <a:ea typeface="宋体" pitchFamily="2" charset="-122"/>
              </a:rPr>
              <a:t>47</a:t>
            </a:r>
            <a:r>
              <a:rPr lang="zh-CN" altLang="zh-CN" sz="9600" dirty="0">
                <a:latin typeface="Times New Roman" panose="02020503050405090304" pitchFamily="18" charset="0"/>
                <a:ea typeface="宋体" pitchFamily="2" charset="-122"/>
              </a:rPr>
              <a:t>种市场指数、</a:t>
            </a:r>
            <a:r>
              <a:rPr lang="en-US" altLang="zh-CN" sz="9600" dirty="0">
                <a:latin typeface="Times New Roman" panose="02020503050405090304" pitchFamily="18" charset="0"/>
                <a:ea typeface="宋体" pitchFamily="2" charset="-122"/>
              </a:rPr>
              <a:t>11</a:t>
            </a:r>
            <a:r>
              <a:rPr lang="zh-CN" altLang="zh-CN" sz="9600" dirty="0">
                <a:latin typeface="Times New Roman" panose="02020503050405090304" pitchFamily="18" charset="0"/>
                <a:ea typeface="宋体" pitchFamily="2" charset="-122"/>
              </a:rPr>
              <a:t>种行业指数和</a:t>
            </a:r>
            <a:r>
              <a:rPr lang="en-US" altLang="zh-CN" sz="9600" dirty="0">
                <a:latin typeface="Times New Roman" panose="02020503050405090304" pitchFamily="18" charset="0"/>
                <a:ea typeface="宋体" pitchFamily="2" charset="-122"/>
              </a:rPr>
              <a:t>206</a:t>
            </a:r>
            <a:r>
              <a:rPr lang="zh-CN" altLang="zh-CN" sz="9600" dirty="0">
                <a:latin typeface="Times New Roman" panose="02020503050405090304" pitchFamily="18" charset="0"/>
                <a:ea typeface="宋体" pitchFamily="2" charset="-122"/>
              </a:rPr>
              <a:t>种概念指数。</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3" name="圆角矩形 2"/>
          <p:cNvSpPr/>
          <p:nvPr/>
        </p:nvSpPr>
        <p:spPr>
          <a:xfrm>
            <a:off x="693019" y="4253483"/>
            <a:ext cx="244030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股指计算方法</a:t>
            </a:r>
          </a:p>
        </p:txBody>
      </p:sp>
      <p:grpSp>
        <p:nvGrpSpPr>
          <p:cNvPr id="4" name="组合 3"/>
          <p:cNvGrpSpPr/>
          <p:nvPr/>
        </p:nvGrpSpPr>
        <p:grpSpPr>
          <a:xfrm>
            <a:off x="4005179" y="3535298"/>
            <a:ext cx="2198370" cy="1993900"/>
            <a:chOff x="7327" y="7871"/>
            <a:chExt cx="3462" cy="2467"/>
          </a:xfrm>
          <a:solidFill>
            <a:schemeClr val="accent6">
              <a:lumMod val="20000"/>
              <a:lumOff val="80000"/>
            </a:schemeClr>
          </a:solidFill>
        </p:grpSpPr>
        <p:sp>
          <p:nvSpPr>
            <p:cNvPr id="10" name="圆角矩形 9"/>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平均法</a:t>
              </a:r>
            </a:p>
          </p:txBody>
        </p:sp>
        <p:grpSp>
          <p:nvGrpSpPr>
            <p:cNvPr id="2" name="组合 1"/>
            <p:cNvGrpSpPr/>
            <p:nvPr/>
          </p:nvGrpSpPr>
          <p:grpSpPr>
            <a:xfrm>
              <a:off x="7327" y="8760"/>
              <a:ext cx="3462" cy="1578"/>
              <a:chOff x="7327" y="7457"/>
              <a:chExt cx="3462" cy="2881"/>
            </a:xfrm>
            <a:grpFill/>
          </p:grpSpPr>
          <p:sp>
            <p:nvSpPr>
              <p:cNvPr id="11" name="圆角矩形 10"/>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综合法</a:t>
                </a:r>
                <a:r>
                  <a:rPr lang="zh-CN" altLang="zh-CN" sz="2400" dirty="0"/>
                  <a:t> </a:t>
                </a:r>
                <a:endParaRPr kumimoji="1" lang="zh-CN" altLang="en-US" sz="2400" dirty="0"/>
              </a:p>
            </p:txBody>
          </p:sp>
          <p:sp>
            <p:nvSpPr>
              <p:cNvPr id="12" name="圆角矩形 11"/>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加权平均法 </a:t>
                </a:r>
              </a:p>
            </p:txBody>
          </p:sp>
        </p:grpSp>
      </p:grpSp>
      <p:sp>
        <p:nvSpPr>
          <p:cNvPr id="9" name="左大括号 8"/>
          <p:cNvSpPr/>
          <p:nvPr/>
        </p:nvSpPr>
        <p:spPr>
          <a:xfrm>
            <a:off x="3133324" y="3892168"/>
            <a:ext cx="800100" cy="1283335"/>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sp>
        <p:nvSpPr>
          <p:cNvPr id="7" name="椭圆 6"/>
          <p:cNvSpPr/>
          <p:nvPr/>
        </p:nvSpPr>
        <p:spPr>
          <a:xfrm>
            <a:off x="8507964" y="3501008"/>
            <a:ext cx="192786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a:t>股指风险</a:t>
            </a:r>
          </a:p>
        </p:txBody>
      </p:sp>
      <p:sp>
        <p:nvSpPr>
          <p:cNvPr id="8" name="椭圆 7"/>
          <p:cNvSpPr/>
          <p:nvPr/>
        </p:nvSpPr>
        <p:spPr>
          <a:xfrm>
            <a:off x="8025364" y="4602733"/>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b="1" dirty="0">
                <a:latin typeface="Times New Roman" panose="02020503050405090304" pitchFamily="18" charset="0"/>
                <a:sym typeface="+mn-ea"/>
              </a:rPr>
              <a:t>系统性风险</a:t>
            </a:r>
            <a:endParaRPr lang="zh-CN" altLang="en-US"/>
          </a:p>
        </p:txBody>
      </p:sp>
      <p:sp>
        <p:nvSpPr>
          <p:cNvPr id="14" name="椭圆 13"/>
          <p:cNvSpPr/>
          <p:nvPr/>
        </p:nvSpPr>
        <p:spPr>
          <a:xfrm>
            <a:off x="9632549" y="4602733"/>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b="1" dirty="0">
                <a:latin typeface="Times New Roman" panose="02020503050405090304" pitchFamily="18" charset="0"/>
                <a:sym typeface="+mn-ea"/>
              </a:rPr>
              <a:t>流动性风险</a:t>
            </a:r>
            <a:endParaRPr lang="zh-CN" altLang="en-US"/>
          </a:p>
        </p:txBody>
      </p:sp>
      <p:cxnSp>
        <p:nvCxnSpPr>
          <p:cNvPr id="17" name="直接箭头连接符 16"/>
          <p:cNvCxnSpPr/>
          <p:nvPr/>
        </p:nvCxnSpPr>
        <p:spPr>
          <a:xfrm flipH="1">
            <a:off x="8972149" y="4360798"/>
            <a:ext cx="145415" cy="32639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9908139" y="4327143"/>
            <a:ext cx="144145" cy="287655"/>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20888"/>
            <a:ext cx="107021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五、R-breaker管理期货策略</a:t>
            </a:r>
            <a:endParaRPr kumimoji="0" lang="en-US" altLang="zh-CN" sz="4400" b="1" dirty="0">
              <a:solidFill>
                <a:schemeClr val="bg1"/>
              </a:solidFill>
              <a:latin typeface="微软雅黑" pitchFamily="34" charset="-122"/>
              <a:ea typeface="微软雅黑" pitchFamily="34" charset="-122"/>
            </a:endParaRPr>
          </a:p>
          <a:p>
            <a:pPr algn="ctr" eaLnBrk="1" hangingPunct="1"/>
            <a:r>
              <a:rPr kumimoji="0" lang="zh-CN" altLang="en-US" sz="4400" b="1" dirty="0">
                <a:solidFill>
                  <a:schemeClr val="bg1"/>
                </a:solidFill>
                <a:latin typeface="微软雅黑" pitchFamily="34" charset="-122"/>
                <a:ea typeface="微软雅黑" pitchFamily="34" charset="-122"/>
              </a:rPr>
              <a:t>              —股指期货趋势追踪反转 </a:t>
            </a:r>
          </a:p>
        </p:txBody>
      </p:sp>
    </p:spTree>
  </p:cSld>
  <p:clrMapOvr>
    <a:masterClrMapping/>
  </p:clrMapOvr>
  <p:transition spd="slow" advClick="0" advTm="3340">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21280" cy="3900235"/>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一、R-Breaker套利策略基本概念</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200" dirty="0">
                <a:latin typeface="Times New Roman" panose="02020503050405090304" pitchFamily="18" charset="0"/>
              </a:rPr>
              <a:t>        </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策略是一个结合了日内趋势追踪和反转的策略。该策略的核心交易思想是利用前一个交易日的最高价、最低价、收盘价计算得出六个主要的价位，从高到低依次为突破买入价、观察卖出价、反转卖出价、反转买入价、观察买入价和突破卖出价，这六个重要的价格即形成当前策略交易的触发条件。</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策略的优势主要是不仅设计了可以用于实习趋势策略的上、下轨，并且在上下轨之间设置了可以用于实现反转策略的四个价位。</a:t>
            </a:r>
            <a:endParaRPr kumimoji="1" lang="en-US"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pSp>
        <p:nvGrpSpPr>
          <p:cNvPr id="4" name="组合 3">
            <a:extLst>
              <a:ext uri="{FF2B5EF4-FFF2-40B4-BE49-F238E27FC236}">
                <a16:creationId xmlns:a16="http://schemas.microsoft.com/office/drawing/2014/main" xmlns="" id="{9307B129-3274-414B-9A51-D276D3DC8969}"/>
              </a:ext>
            </a:extLst>
          </p:cNvPr>
          <p:cNvGrpSpPr/>
          <p:nvPr/>
        </p:nvGrpSpPr>
        <p:grpSpPr>
          <a:xfrm>
            <a:off x="2565227" y="4941168"/>
            <a:ext cx="7056784" cy="891555"/>
            <a:chOff x="-209217" y="5757801"/>
            <a:chExt cx="5511116" cy="568195"/>
          </a:xfrm>
          <a:noFill/>
        </p:grpSpPr>
        <p:grpSp>
          <p:nvGrpSpPr>
            <p:cNvPr id="5" name="组合 4">
              <a:extLst>
                <a:ext uri="{FF2B5EF4-FFF2-40B4-BE49-F238E27FC236}">
                  <a16:creationId xmlns:a16="http://schemas.microsoft.com/office/drawing/2014/main" xmlns="" id="{96868857-7DD2-DA47-8421-D460AA2BE851}"/>
                </a:ext>
              </a:extLst>
            </p:cNvPr>
            <p:cNvGrpSpPr/>
            <p:nvPr/>
          </p:nvGrpSpPr>
          <p:grpSpPr>
            <a:xfrm>
              <a:off x="-209217" y="5757801"/>
              <a:ext cx="5511116" cy="568195"/>
              <a:chOff x="-209217" y="5757801"/>
              <a:chExt cx="5511116" cy="568195"/>
            </a:xfrm>
            <a:grpFill/>
          </p:grpSpPr>
          <p:sp>
            <p:nvSpPr>
              <p:cNvPr id="12" name="圆角矩形 11">
                <a:extLst>
                  <a:ext uri="{FF2B5EF4-FFF2-40B4-BE49-F238E27FC236}">
                    <a16:creationId xmlns:a16="http://schemas.microsoft.com/office/drawing/2014/main" xmlns="" id="{AF34FBF0-6421-1247-B52A-6170C0A55BC7}"/>
                  </a:ext>
                </a:extLst>
              </p:cNvPr>
              <p:cNvSpPr/>
              <p:nvPr/>
            </p:nvSpPr>
            <p:spPr>
              <a:xfrm>
                <a:off x="2709243" y="5757801"/>
                <a:ext cx="2592656" cy="557677"/>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zh-CN" sz="2400" dirty="0">
                    <a:latin typeface="Times New Roman" panose="02020503050405090304" pitchFamily="18" charset="0"/>
                  </a:rPr>
                  <a:t>根据</a:t>
                </a:r>
                <a:r>
                  <a:rPr kumimoji="1" lang="zh-CN" altLang="en-US" sz="2400" dirty="0">
                    <a:latin typeface="Times New Roman" panose="02020503050405090304" pitchFamily="18" charset="0"/>
                  </a:rPr>
                  <a:t>相关</a:t>
                </a:r>
                <a:r>
                  <a:rPr kumimoji="1" lang="zh-CN" altLang="zh-CN" sz="2400" dirty="0">
                    <a:latin typeface="Times New Roman" panose="02020503050405090304" pitchFamily="18" charset="0"/>
                  </a:rPr>
                  <a:t>信号进行交易</a:t>
                </a:r>
                <a:endParaRPr kumimoji="1" lang="zh-CN" altLang="en-US" sz="2400" b="1" dirty="0"/>
              </a:p>
            </p:txBody>
          </p:sp>
          <p:sp>
            <p:nvSpPr>
              <p:cNvPr id="8" name="圆角矩形 7">
                <a:extLst>
                  <a:ext uri="{FF2B5EF4-FFF2-40B4-BE49-F238E27FC236}">
                    <a16:creationId xmlns:a16="http://schemas.microsoft.com/office/drawing/2014/main" xmlns="" id="{DEC3CC5A-BE21-774C-B1E7-CCF2356D6F93}"/>
                  </a:ext>
                </a:extLst>
              </p:cNvPr>
              <p:cNvSpPr/>
              <p:nvPr/>
            </p:nvSpPr>
            <p:spPr>
              <a:xfrm>
                <a:off x="-209217" y="5768280"/>
                <a:ext cx="2361907" cy="557716"/>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设置六个重要价格</a:t>
                </a:r>
                <a:endParaRPr kumimoji="1" lang="zh-CN" altLang="en-US" sz="2400" b="1" dirty="0"/>
              </a:p>
            </p:txBody>
          </p:sp>
        </p:grpSp>
        <p:cxnSp>
          <p:nvCxnSpPr>
            <p:cNvPr id="6" name="直接箭头连接符 16">
              <a:extLst>
                <a:ext uri="{FF2B5EF4-FFF2-40B4-BE49-F238E27FC236}">
                  <a16:creationId xmlns:a16="http://schemas.microsoft.com/office/drawing/2014/main" xmlns="" id="{EDD5A4E9-5302-C041-8574-17B4EA902D08}"/>
                </a:ext>
              </a:extLst>
            </p:cNvPr>
            <p:cNvCxnSpPr>
              <a:cxnSpLocks/>
            </p:cNvCxnSpPr>
            <p:nvPr/>
          </p:nvCxnSpPr>
          <p:spPr>
            <a:xfrm>
              <a:off x="2152690" y="6036345"/>
              <a:ext cx="556553" cy="0"/>
            </a:xfrm>
            <a:prstGeom prst="straightConnector1">
              <a:avLst/>
            </a:prstGeom>
            <a:grpFill/>
            <a:ln w="38100" cmpd="sng">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xmlns="" id="{4632450D-0B94-F44B-B777-8445CEDEA2A2}"/>
              </a:ext>
            </a:extLst>
          </p:cNvPr>
          <p:cNvSpPr txBox="1"/>
          <p:nvPr/>
        </p:nvSpPr>
        <p:spPr>
          <a:xfrm>
            <a:off x="1598234" y="5162788"/>
            <a:ext cx="1152128" cy="430887"/>
          </a:xfrm>
          <a:prstGeom prst="rect">
            <a:avLst/>
          </a:prstGeom>
          <a:noFill/>
        </p:spPr>
        <p:txBody>
          <a:bodyPr wrap="square" rtlCol="0">
            <a:spAutoFit/>
          </a:bodyPr>
          <a:lstStyle/>
          <a:p>
            <a:r>
              <a:rPr kumimoji="1" lang="zh-CN" altLang="en-US" sz="2200" b="1" dirty="0"/>
              <a:t>步骤：</a:t>
            </a:r>
          </a:p>
        </p:txBody>
      </p:sp>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84736" y="771737"/>
            <a:ext cx="7848872" cy="2873287"/>
          </a:xfrm>
          <a:prstGeom prst="rect">
            <a:avLst/>
          </a:prstGeom>
        </p:spPr>
        <p:txBody>
          <a:bodyPr wrap="square">
            <a:spAutoFit/>
          </a:bodyPr>
          <a:lstStyle/>
          <a:p>
            <a:pPr>
              <a:lnSpc>
                <a:spcPts val="2640"/>
              </a:lnSpc>
            </a:pP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1</a:t>
            </a:r>
            <a:r>
              <a:rPr kumimoji="1" lang="zh-CN" altLang="en-US" sz="2200" dirty="0">
                <a:latin typeface="Times New Roman" panose="02020503050405090304" pitchFamily="18" charset="0"/>
              </a:rPr>
              <a:t>）设置六个重要的价格：</a:t>
            </a:r>
          </a:p>
          <a:p>
            <a:pPr>
              <a:lnSpc>
                <a:spcPts val="2640"/>
              </a:lnSpc>
            </a:pPr>
            <a:r>
              <a:rPr kumimoji="1" lang="zh-CN" altLang="en-US" sz="2200" dirty="0">
                <a:latin typeface="Times New Roman" panose="02020503050405090304" pitchFamily="18" charset="0"/>
              </a:rPr>
              <a:t>突破买入价 Bbreak=Ssetup+f3×(Ssetup-Bsetup); </a:t>
            </a:r>
          </a:p>
          <a:p>
            <a:pPr>
              <a:lnSpc>
                <a:spcPts val="2640"/>
              </a:lnSpc>
            </a:pPr>
            <a:r>
              <a:rPr kumimoji="1" lang="zh-CN" altLang="en-US" sz="2200" dirty="0">
                <a:latin typeface="Times New Roman" panose="02020503050405090304" pitchFamily="18" charset="0"/>
              </a:rPr>
              <a:t>观察卖出价 Ssetup=High+f1×(Close-Low);                   </a:t>
            </a:r>
          </a:p>
          <a:p>
            <a:pPr>
              <a:lnSpc>
                <a:spcPts val="2640"/>
              </a:lnSpc>
            </a:pPr>
            <a:r>
              <a:rPr kumimoji="1" lang="zh-CN" altLang="en-US" sz="2200" dirty="0">
                <a:latin typeface="Times New Roman" panose="02020503050405090304" pitchFamily="18" charset="0"/>
              </a:rPr>
              <a:t>反转卖出价 Senter=(1+f2)/2×(High+Low)-f2×Low;</a:t>
            </a:r>
          </a:p>
          <a:p>
            <a:pPr>
              <a:lnSpc>
                <a:spcPts val="2640"/>
              </a:lnSpc>
            </a:pPr>
            <a:r>
              <a:rPr kumimoji="1" lang="zh-CN" altLang="en-US" sz="2200" dirty="0">
                <a:latin typeface="Times New Roman" panose="02020503050405090304" pitchFamily="18" charset="0"/>
              </a:rPr>
              <a:t>反转买入价 Benter=(1+f2)/2×(High+Low)-f2×High;              </a:t>
            </a:r>
          </a:p>
          <a:p>
            <a:pPr>
              <a:lnSpc>
                <a:spcPts val="2640"/>
              </a:lnSpc>
            </a:pPr>
            <a:r>
              <a:rPr kumimoji="1" lang="zh-CN" altLang="en-US" sz="2200" dirty="0">
                <a:latin typeface="Times New Roman" panose="02020503050405090304" pitchFamily="18" charset="0"/>
              </a:rPr>
              <a:t>观察买入价 Bsetup= Low -f1×(High-Close);                              </a:t>
            </a:r>
          </a:p>
          <a:p>
            <a:pPr>
              <a:lnSpc>
                <a:spcPts val="2640"/>
              </a:lnSpc>
            </a:pPr>
            <a:r>
              <a:rPr kumimoji="1" lang="zh-CN" altLang="en-US" sz="2200" dirty="0">
                <a:latin typeface="Times New Roman" panose="02020503050405090304" pitchFamily="18" charset="0"/>
              </a:rPr>
              <a:t>突破卖出价 Sbreak=Bsetup-f3×(Ssetup-Bsetup).  </a:t>
            </a:r>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pic>
        <p:nvPicPr>
          <p:cNvPr id="4" name="图片 3"/>
          <p:cNvPicPr/>
          <p:nvPr/>
        </p:nvPicPr>
        <p:blipFill>
          <a:blip r:embed="rId3"/>
          <a:stretch>
            <a:fillRect/>
          </a:stretch>
        </p:blipFill>
        <p:spPr>
          <a:xfrm>
            <a:off x="981051" y="3155489"/>
            <a:ext cx="6408712" cy="3297847"/>
          </a:xfrm>
          <a:prstGeom prst="rect">
            <a:avLst/>
          </a:prstGeom>
        </p:spPr>
      </p:pic>
      <p:sp>
        <p:nvSpPr>
          <p:cNvPr id="5" name="矩形 4">
            <a:extLst>
              <a:ext uri="{FF2B5EF4-FFF2-40B4-BE49-F238E27FC236}">
                <a16:creationId xmlns:a16="http://schemas.microsoft.com/office/drawing/2014/main" xmlns="" id="{073B8B9A-E782-ED42-A2DB-EDB5F63E2788}"/>
              </a:ext>
            </a:extLst>
          </p:cNvPr>
          <p:cNvSpPr/>
          <p:nvPr/>
        </p:nvSpPr>
        <p:spPr>
          <a:xfrm>
            <a:off x="7821811" y="1694907"/>
            <a:ext cx="4104456" cy="2238241"/>
          </a:xfrm>
          <a:prstGeom prst="rect">
            <a:avLst/>
          </a:prstGeom>
        </p:spPr>
        <p:txBody>
          <a:bodyPr wrap="square">
            <a:spAutoFit/>
          </a:bodyPr>
          <a:lstStyle/>
          <a:p>
            <a:pPr>
              <a:lnSpc>
                <a:spcPct val="150000"/>
              </a:lnSpc>
            </a:pPr>
            <a:r>
              <a:rPr kumimoji="1" lang="zh-CN" altLang="en-US" sz="2400" dirty="0">
                <a:latin typeface="Times New Roman" panose="02020503050405090304" pitchFamily="18" charset="0"/>
              </a:rPr>
              <a:t>       </a:t>
            </a:r>
            <a:r>
              <a:rPr kumimoji="1" lang="en-US" altLang="zh-CN" sz="2400" dirty="0">
                <a:latin typeface="Times New Roman" panose="02020503050405090304" pitchFamily="18" charset="0"/>
              </a:rPr>
              <a:t>breaker </a:t>
            </a:r>
            <a:r>
              <a:rPr kumimoji="1" lang="zh-CN" altLang="en-US" sz="2400" dirty="0">
                <a:latin typeface="Times New Roman" panose="02020503050405090304" pitchFamily="18" charset="0"/>
              </a:rPr>
              <a:t>策略的参数包括</a:t>
            </a:r>
            <a:r>
              <a:rPr kumimoji="1" lang="en-US" altLang="zh-CN" sz="2400" dirty="0">
                <a:latin typeface="Times New Roman" panose="02020503050405090304" pitchFamily="18" charset="0"/>
              </a:rPr>
              <a:t>(f1, f2, f3)</a:t>
            </a:r>
            <a:r>
              <a:rPr kumimoji="1" lang="zh-CN" altLang="en-US" sz="2400" dirty="0">
                <a:latin typeface="Times New Roman" panose="02020503050405090304" pitchFamily="18" charset="0"/>
              </a:rPr>
              <a:t>，三个参数是用来设置策略中的六个重要价格以及价格点位距离</a:t>
            </a:r>
          </a:p>
        </p:txBody>
      </p:sp>
      <p:sp>
        <p:nvSpPr>
          <p:cNvPr id="3" name="对角圆角矩形 2">
            <a:extLst>
              <a:ext uri="{FF2B5EF4-FFF2-40B4-BE49-F238E27FC236}">
                <a16:creationId xmlns:a16="http://schemas.microsoft.com/office/drawing/2014/main" xmlns="" id="{7C7D2B98-58F3-0449-AA09-27457646B3C3}"/>
              </a:ext>
            </a:extLst>
          </p:cNvPr>
          <p:cNvSpPr/>
          <p:nvPr/>
        </p:nvSpPr>
        <p:spPr>
          <a:xfrm>
            <a:off x="7749803" y="1661853"/>
            <a:ext cx="4104456" cy="2415219"/>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043747"/>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2</a:t>
            </a:r>
            <a:r>
              <a:rPr kumimoji="1" lang="zh-CN" altLang="en-US" sz="2200" dirty="0">
                <a:latin typeface="Times New Roman" panose="02020503050405090304" pitchFamily="18" charset="0"/>
              </a:rPr>
              <a:t>）根据信号进行如下交易。</a:t>
            </a:r>
          </a:p>
          <a:p>
            <a:pPr>
              <a:lnSpc>
                <a:spcPct val="150000"/>
              </a:lnSpc>
            </a:pP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R-breaker</a:t>
            </a:r>
            <a:r>
              <a:rPr kumimoji="1" lang="zh-CN" altLang="en-US" sz="2200" dirty="0">
                <a:latin typeface="Times New Roman" panose="02020503050405090304" pitchFamily="18" charset="0"/>
              </a:rPr>
              <a:t>策略根据交易规则可以将其分为趋势和反转这两个子策略。具体操作如下： </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a:extLst>
              <a:ext uri="{FF2B5EF4-FFF2-40B4-BE49-F238E27FC236}">
                <a16:creationId xmlns:a16="http://schemas.microsoft.com/office/drawing/2014/main" xmlns="" id="{5B917867-9E90-6F41-86E4-DD449484770B}"/>
              </a:ext>
            </a:extLst>
          </p:cNvPr>
          <p:cNvGraphicFramePr>
            <a:graphicFrameLocks noGrp="1"/>
          </p:cNvGraphicFramePr>
          <p:nvPr>
            <p:extLst>
              <p:ext uri="{D42A27DB-BD31-4B8C-83A1-F6EECF244321}">
                <p14:modId xmlns:p14="http://schemas.microsoft.com/office/powerpoint/2010/main" val="2377847071"/>
              </p:ext>
            </p:extLst>
          </p:nvPr>
        </p:nvGraphicFramePr>
        <p:xfrm>
          <a:off x="486525" y="2439866"/>
          <a:ext cx="11233248" cy="2915109"/>
        </p:xfrm>
        <a:graphic>
          <a:graphicData uri="http://schemas.openxmlformats.org/drawingml/2006/table">
            <a:tbl>
              <a:tblPr firstRow="1" bandRow="1">
                <a:tableStyleId>{5940675A-B579-460E-94D1-54222C63F5DA}</a:tableStyleId>
              </a:tblPr>
              <a:tblGrid>
                <a:gridCol w="1970060">
                  <a:extLst>
                    <a:ext uri="{9D8B030D-6E8A-4147-A177-3AD203B41FA5}">
                      <a16:colId xmlns:a16="http://schemas.microsoft.com/office/drawing/2014/main" xmlns="" val="1003669248"/>
                    </a:ext>
                  </a:extLst>
                </a:gridCol>
                <a:gridCol w="3646564">
                  <a:extLst>
                    <a:ext uri="{9D8B030D-6E8A-4147-A177-3AD203B41FA5}">
                      <a16:colId xmlns:a16="http://schemas.microsoft.com/office/drawing/2014/main" xmlns="" val="1959774426"/>
                    </a:ext>
                  </a:extLst>
                </a:gridCol>
                <a:gridCol w="889940">
                  <a:extLst>
                    <a:ext uri="{9D8B030D-6E8A-4147-A177-3AD203B41FA5}">
                      <a16:colId xmlns:a16="http://schemas.microsoft.com/office/drawing/2014/main" xmlns="" val="3598377352"/>
                    </a:ext>
                  </a:extLst>
                </a:gridCol>
                <a:gridCol w="4726684">
                  <a:extLst>
                    <a:ext uri="{9D8B030D-6E8A-4147-A177-3AD203B41FA5}">
                      <a16:colId xmlns:a16="http://schemas.microsoft.com/office/drawing/2014/main" xmlns="" val="3731223159"/>
                    </a:ext>
                  </a:extLst>
                </a:gridCol>
              </a:tblGrid>
              <a:tr h="312408">
                <a:tc gridSpan="2">
                  <a:txBody>
                    <a:bodyPr/>
                    <a:lstStyle/>
                    <a:p>
                      <a:pPr algn="ctr"/>
                      <a:r>
                        <a:rPr lang="zh-CN" altLang="en-US" dirty="0"/>
                        <a:t>情况</a:t>
                      </a:r>
                    </a:p>
                  </a:txBody>
                  <a:tcPr>
                    <a:solidFill>
                      <a:schemeClr val="accent5">
                        <a:lumMod val="40000"/>
                        <a:lumOff val="60000"/>
                      </a:schemeClr>
                    </a:solidFill>
                  </a:tcPr>
                </a:tc>
                <a:tc hMerge="1">
                  <a:txBody>
                    <a:bodyPr/>
                    <a:lstStyle/>
                    <a:p>
                      <a:endParaRPr lang="zh-CN" altLang="en-US" dirty="0"/>
                    </a:p>
                  </a:txBody>
                  <a:tcPr/>
                </a:tc>
                <a:tc>
                  <a:txBody>
                    <a:bodyPr/>
                    <a:lstStyle/>
                    <a:p>
                      <a:pPr algn="ctr"/>
                      <a:r>
                        <a:rPr lang="zh-CN" altLang="en-US" dirty="0"/>
                        <a:t>子策略</a:t>
                      </a:r>
                    </a:p>
                  </a:txBody>
                  <a:tcPr>
                    <a:solidFill>
                      <a:schemeClr val="accent5">
                        <a:lumMod val="40000"/>
                        <a:lumOff val="60000"/>
                      </a:schemeClr>
                    </a:solidFill>
                  </a:tcPr>
                </a:tc>
                <a:tc>
                  <a:txBody>
                    <a:bodyPr/>
                    <a:lstStyle/>
                    <a:p>
                      <a:pPr algn="ctr"/>
                      <a:r>
                        <a:rPr lang="zh-CN" altLang="en-US" dirty="0"/>
                        <a:t>操作</a:t>
                      </a:r>
                    </a:p>
                  </a:txBody>
                  <a:tcPr>
                    <a:solidFill>
                      <a:schemeClr val="accent5">
                        <a:lumMod val="40000"/>
                        <a:lumOff val="60000"/>
                      </a:schemeClr>
                    </a:solidFill>
                  </a:tcPr>
                </a:tc>
                <a:extLst>
                  <a:ext uri="{0D108BD9-81ED-4DB2-BD59-A6C34878D82A}">
                    <a16:rowId xmlns:a16="http://schemas.microsoft.com/office/drawing/2014/main" xmlns="" val="743404095"/>
                  </a:ext>
                </a:extLst>
              </a:tr>
              <a:tr h="546715">
                <a:tc rowSpan="2">
                  <a:txBody>
                    <a:bodyPr/>
                    <a:lstStyle/>
                    <a:p>
                      <a:pPr algn="ctr"/>
                      <a:endParaRPr kumimoji="1" lang="en-US" altLang="zh-CN" sz="1800" dirty="0">
                        <a:latin typeface="Times New Roman" panose="02020503050405090304" pitchFamily="18" charset="0"/>
                      </a:endParaRPr>
                    </a:p>
                    <a:p>
                      <a:pPr algn="ctr"/>
                      <a:r>
                        <a:rPr kumimoji="1" lang="zh-CN" altLang="en-US" sz="1800" dirty="0">
                          <a:latin typeface="Times New Roman" panose="02020503050405090304" pitchFamily="18" charset="0"/>
                        </a:rPr>
                        <a:t>空仓</a:t>
                      </a:r>
                      <a:endParaRPr lang="zh-CN" altLang="en-US" dirty="0"/>
                    </a:p>
                  </a:txBody>
                  <a:tcPr/>
                </a:tc>
                <a:tc>
                  <a:txBody>
                    <a:bodyPr/>
                    <a:lstStyle/>
                    <a:p>
                      <a:r>
                        <a:rPr kumimoji="1" lang="zh-CN" altLang="en-US" sz="1800" dirty="0">
                          <a:latin typeface="Times New Roman" panose="02020503050405090304" pitchFamily="18" charset="0"/>
                        </a:rPr>
                        <a:t>盘中价格跌出突破卖出价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做空，以开盘价卖出投资标的</a:t>
                      </a:r>
                      <a:endParaRPr lang="zh-CN" altLang="en-US" dirty="0"/>
                    </a:p>
                  </a:txBody>
                  <a:tcPr/>
                </a:tc>
                <a:extLst>
                  <a:ext uri="{0D108BD9-81ED-4DB2-BD59-A6C34878D82A}">
                    <a16:rowId xmlns:a16="http://schemas.microsoft.com/office/drawing/2014/main" xmlns="" val="3166488377"/>
                  </a:ext>
                </a:extLst>
              </a:tr>
              <a:tr h="546715">
                <a:tc vMerge="1">
                  <a:txBody>
                    <a:bodyPr/>
                    <a:lstStyle/>
                    <a:p>
                      <a:pPr algn="ctr"/>
                      <a:endParaRPr lang="zh-CN" altLang="en-US" dirty="0"/>
                    </a:p>
                  </a:txBody>
                  <a:tcPr/>
                </a:tc>
                <a:tc>
                  <a:txBody>
                    <a:bodyPr/>
                    <a:lstStyle/>
                    <a:p>
                      <a:r>
                        <a:rPr kumimoji="1" lang="zh-CN" altLang="en-US" sz="1800" dirty="0">
                          <a:latin typeface="Times New Roman" panose="02020503050405090304" pitchFamily="18" charset="0"/>
                        </a:rPr>
                        <a:t>盘中价格上涨高于突破买入价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做多，以开盘价买入投资标的</a:t>
                      </a:r>
                      <a:endParaRPr lang="zh-CN" altLang="en-US" dirty="0"/>
                    </a:p>
                  </a:txBody>
                  <a:tcPr/>
                </a:tc>
                <a:extLst>
                  <a:ext uri="{0D108BD9-81ED-4DB2-BD59-A6C34878D82A}">
                    <a16:rowId xmlns:a16="http://schemas.microsoft.com/office/drawing/2014/main" xmlns="" val="2807049356"/>
                  </a:ext>
                </a:extLst>
              </a:tr>
              <a:tr h="735839">
                <a:tc>
                  <a:txBody>
                    <a:bodyPr/>
                    <a:lstStyle/>
                    <a:p>
                      <a:pPr algn="ctr"/>
                      <a:r>
                        <a:rPr kumimoji="1" lang="zh-CN" altLang="en-US" sz="1800" dirty="0">
                          <a:latin typeface="Times New Roman" panose="02020503050405090304" pitchFamily="18" charset="0"/>
                        </a:rPr>
                        <a:t>持有多单</a:t>
                      </a:r>
                      <a:endParaRPr lang="zh-CN" altLang="en-US" dirty="0"/>
                    </a:p>
                  </a:txBody>
                  <a:tcPr/>
                </a:tc>
                <a:tc>
                  <a:txBody>
                    <a:bodyPr/>
                    <a:lstStyle/>
                    <a:p>
                      <a:r>
                        <a:rPr kumimoji="1" lang="zh-CN" altLang="en-US" sz="1800" dirty="0">
                          <a:latin typeface="Times New Roman" panose="02020503050405090304" pitchFamily="18" charset="0"/>
                        </a:rPr>
                        <a:t>当日最高价超过观察卖出价，盘中价格下降且跌破反转卖出价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反手做空，以开盘价卖出投资标的</a:t>
                      </a:r>
                      <a:endParaRPr lang="zh-CN" altLang="en-US" dirty="0"/>
                    </a:p>
                  </a:txBody>
                  <a:tcPr/>
                </a:tc>
                <a:extLst>
                  <a:ext uri="{0D108BD9-81ED-4DB2-BD59-A6C34878D82A}">
                    <a16:rowId xmlns:a16="http://schemas.microsoft.com/office/drawing/2014/main" xmlns="" val="3679621838"/>
                  </a:ext>
                </a:extLst>
              </a:tr>
              <a:tr h="720080">
                <a:tc>
                  <a:txBody>
                    <a:bodyPr/>
                    <a:lstStyle/>
                    <a:p>
                      <a:pPr algn="ctr"/>
                      <a:r>
                        <a:rPr kumimoji="1" lang="zh-CN" altLang="en-US" sz="1800" dirty="0">
                          <a:latin typeface="Times New Roman" panose="02020503050405090304" pitchFamily="18" charset="0"/>
                        </a:rPr>
                        <a:t>持有空单</a:t>
                      </a:r>
                      <a:endParaRPr lang="zh-CN" altLang="en-US" dirty="0"/>
                    </a:p>
                  </a:txBody>
                  <a:tcPr/>
                </a:tc>
                <a:tc>
                  <a:txBody>
                    <a:bodyPr/>
                    <a:lstStyle/>
                    <a:p>
                      <a:r>
                        <a:rPr kumimoji="1" lang="zh-CN" altLang="en-US" sz="1800" dirty="0">
                          <a:latin typeface="Times New Roman" panose="02020503050405090304" pitchFamily="18" charset="0"/>
                        </a:rPr>
                        <a:t>当日最低价低于观察买入价，盘中价格回升且超过反转买入价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反手做多，以开盘价买入投资标的</a:t>
                      </a:r>
                      <a:endParaRPr lang="zh-CN" altLang="en-US" dirty="0"/>
                    </a:p>
                  </a:txBody>
                  <a:tcPr/>
                </a:tc>
                <a:extLst>
                  <a:ext uri="{0D108BD9-81ED-4DB2-BD59-A6C34878D82A}">
                    <a16:rowId xmlns:a16="http://schemas.microsoft.com/office/drawing/2014/main" xmlns="" val="4102615028"/>
                  </a:ext>
                </a:extLst>
              </a:tr>
            </a:tbl>
          </a:graphicData>
        </a:graphic>
      </p:graphicFrame>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21280" cy="3370153"/>
          </a:xfrm>
          <a:prstGeom prst="rect">
            <a:avLst/>
          </a:prstGeom>
        </p:spPr>
        <p:txBody>
          <a:bodyPr wrap="square">
            <a:spAutoFit/>
          </a:bodyPr>
          <a:lstStyle/>
          <a:p>
            <a:pPr>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、R-Breaker</a:t>
            </a:r>
            <a:r>
              <a:rPr lang="zh-CN" altLang="en-US" sz="2400" b="1" dirty="0">
                <a:latin typeface="Times New Roman" panose="02020503050405090304" pitchFamily="18" charset="0"/>
                <a:cs typeface="Times New Roman" panose="02020503050405090304" pitchFamily="18" charset="0"/>
              </a:rPr>
              <a:t>套利策略实现</a:t>
            </a:r>
            <a:endParaRPr lang="en-US" altLang="zh-CN" sz="2400" b="1" dirty="0">
              <a:latin typeface="Times New Roman" panose="02020503050405090304" pitchFamily="18" charset="0"/>
              <a:cs typeface="Times New Roman" panose="02020503050405090304" pitchFamily="18" charset="0"/>
            </a:endParaRPr>
          </a:p>
          <a:p>
            <a:pPr>
              <a:lnSpc>
                <a:spcPct val="150000"/>
              </a:lnSpc>
            </a:pPr>
            <a:r>
              <a:rPr lang="en-US" altLang="zh-CN" sz="2200" b="1" dirty="0">
                <a:latin typeface="Times New Roman" panose="02020503050405090304" pitchFamily="18" charset="0"/>
                <a:cs typeface="Times New Roman" panose="02020503050405090304" pitchFamily="18" charset="0"/>
              </a:rPr>
              <a:t>1</a:t>
            </a:r>
            <a:r>
              <a:rPr lang="zh-CN" altLang="en-US" sz="2200" b="1" dirty="0">
                <a:latin typeface="Times New Roman" panose="02020503050405090304" pitchFamily="18" charset="0"/>
                <a:cs typeface="Times New Roman" panose="02020503050405090304" pitchFamily="18" charset="0"/>
              </a:rPr>
              <a:t>、</a:t>
            </a:r>
            <a:r>
              <a:rPr lang="en-US" altLang="zh-CN" sz="2200" b="1" dirty="0">
                <a:latin typeface="Times New Roman" panose="02020503050405090304" pitchFamily="18" charset="0"/>
                <a:cs typeface="Times New Roman" panose="02020503050405090304" pitchFamily="18" charset="0"/>
              </a:rPr>
              <a:t>R-Breaker</a:t>
            </a:r>
            <a:r>
              <a:rPr lang="zh-CN" altLang="en-US" sz="2200" b="1" dirty="0">
                <a:latin typeface="Times New Roman" panose="02020503050405090304" pitchFamily="18" charset="0"/>
                <a:cs typeface="Times New Roman" panose="02020503050405090304" pitchFamily="18" charset="0"/>
              </a:rPr>
              <a:t>套利策略的交易规则</a:t>
            </a:r>
            <a:endParaRPr lang="en-US" altLang="zh-CN" sz="2200" b="1" dirty="0">
              <a:latin typeface="Times New Roman" panose="02020503050405090304" pitchFamily="18" charset="0"/>
              <a:cs typeface="Times New Roman" panose="02020503050405090304" pitchFamily="18" charset="0"/>
            </a:endParaRPr>
          </a:p>
          <a:p>
            <a:pPr>
              <a:lnSpc>
                <a:spcPct val="150000"/>
              </a:lnSpc>
            </a:pPr>
            <a:r>
              <a:rPr kumimoji="1" lang="zh-CN" altLang="en-US" sz="2200" dirty="0" smtClean="0">
                <a:latin typeface="Times New Roman" panose="02020503050405090304" pitchFamily="18" charset="0"/>
              </a:rPr>
              <a:t>         </a:t>
            </a:r>
            <a:r>
              <a:rPr kumimoji="1" lang="en-US" altLang="zh-CN" sz="2400" dirty="0" smtClean="0">
                <a:latin typeface="Times New Roman" panose="02020503050405090304" pitchFamily="18" charset="0"/>
              </a:rPr>
              <a:t>R-Breaker</a:t>
            </a:r>
            <a:r>
              <a:rPr kumimoji="1" lang="zh-CN" altLang="zh-CN" sz="2400" dirty="0" smtClean="0">
                <a:latin typeface="Times New Roman" panose="02020503050405090304" pitchFamily="18" charset="0"/>
              </a:rPr>
              <a:t>套利策略是应用于各种可以进行</a:t>
            </a:r>
            <a:r>
              <a:rPr kumimoji="1" lang="en-US" altLang="zh-CN" sz="2400" dirty="0" smtClean="0">
                <a:latin typeface="Times New Roman" panose="02020503050405090304" pitchFamily="18" charset="0"/>
              </a:rPr>
              <a:t>T+0</a:t>
            </a:r>
            <a:r>
              <a:rPr kumimoji="1" lang="zh-CN" altLang="zh-CN" sz="2400" dirty="0" smtClean="0">
                <a:latin typeface="Times New Roman" panose="02020503050405090304" pitchFamily="18" charset="0"/>
              </a:rPr>
              <a:t>交易的金融市场的股指期货，进行测试的样本合约可以是成交量比较活跃的沪深</a:t>
            </a:r>
            <a:r>
              <a:rPr kumimoji="1" lang="en-US" altLang="zh-CN" sz="2400" dirty="0" smtClean="0">
                <a:latin typeface="Times New Roman" panose="02020503050405090304" pitchFamily="18" charset="0"/>
              </a:rPr>
              <a:t>300</a:t>
            </a:r>
            <a:r>
              <a:rPr kumimoji="1" lang="zh-CN" altLang="zh-CN" sz="2400" dirty="0" smtClean="0">
                <a:latin typeface="Times New Roman" panose="02020503050405090304" pitchFamily="18" charset="0"/>
              </a:rPr>
              <a:t>股指期货</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的当月连续合约。</a:t>
            </a:r>
            <a:endParaRPr kumimoji="1" lang="en-US" altLang="zh-CN" sz="2400" dirty="0" smtClean="0">
              <a:latin typeface="Times New Roman" panose="02020503050405090304" pitchFamily="18" charset="0"/>
            </a:endParaRPr>
          </a:p>
          <a:p>
            <a:pPr>
              <a:lnSpc>
                <a:spcPct val="150000"/>
              </a:lnSpc>
            </a:pPr>
            <a:r>
              <a:rPr kumimoji="1" lang="zh-CN" altLang="en-US" sz="2400" dirty="0" smtClean="0">
                <a:latin typeface="Times New Roman" panose="02020503050405090304" pitchFamily="18" charset="0"/>
              </a:rPr>
              <a:t>        我们所选取的样本数据范围是</a:t>
            </a:r>
            <a:r>
              <a:rPr kumimoji="1" lang="en-US" altLang="zh-CN" sz="2400" dirty="0">
                <a:latin typeface="Times New Roman" panose="02020503050405090304" pitchFamily="18" charset="0"/>
              </a:rPr>
              <a:t>2022</a:t>
            </a:r>
            <a:r>
              <a:rPr kumimoji="1" lang="zh-CN" altLang="en-US" sz="2400" dirty="0">
                <a:latin typeface="Times New Roman" panose="02020503050405090304" pitchFamily="18" charset="0"/>
              </a:rPr>
              <a:t>年</a:t>
            </a:r>
            <a:r>
              <a:rPr kumimoji="1" lang="en-US" altLang="zh-CN" sz="2400" dirty="0">
                <a:latin typeface="Times New Roman" panose="02020503050405090304" pitchFamily="18" charset="0"/>
              </a:rPr>
              <a:t>7</a:t>
            </a:r>
            <a:r>
              <a:rPr kumimoji="1" lang="zh-CN" altLang="en-US" sz="2400" dirty="0">
                <a:latin typeface="Times New Roman" panose="02020503050405090304" pitchFamily="18" charset="0"/>
              </a:rPr>
              <a:t>月</a:t>
            </a:r>
            <a:r>
              <a:rPr kumimoji="1" lang="en-US" altLang="zh-CN" sz="2400" dirty="0">
                <a:latin typeface="Times New Roman" panose="02020503050405090304" pitchFamily="18" charset="0"/>
              </a:rPr>
              <a:t>20</a:t>
            </a:r>
            <a:r>
              <a:rPr kumimoji="1" lang="zh-CN" altLang="en-US" sz="2400" dirty="0">
                <a:latin typeface="Times New Roman" panose="02020503050405090304" pitchFamily="18" charset="0"/>
              </a:rPr>
              <a:t>日至</a:t>
            </a:r>
            <a:r>
              <a:rPr kumimoji="1" lang="en-US" altLang="zh-CN" sz="2400" dirty="0">
                <a:latin typeface="Times New Roman" panose="02020503050405090304" pitchFamily="18" charset="0"/>
              </a:rPr>
              <a:t>2022</a:t>
            </a:r>
            <a:r>
              <a:rPr kumimoji="1" lang="zh-CN" altLang="en-US" sz="2400" dirty="0">
                <a:latin typeface="Times New Roman" panose="02020503050405090304" pitchFamily="18" charset="0"/>
              </a:rPr>
              <a:t>年</a:t>
            </a:r>
            <a:r>
              <a:rPr kumimoji="1" lang="en-US" altLang="zh-CN" sz="2400" dirty="0">
                <a:latin typeface="Times New Roman" panose="02020503050405090304" pitchFamily="18" charset="0"/>
              </a:rPr>
              <a:t>11</a:t>
            </a:r>
            <a:r>
              <a:rPr kumimoji="1" lang="zh-CN" altLang="en-US" sz="2400" dirty="0">
                <a:latin typeface="Times New Roman" panose="02020503050405090304" pitchFamily="18" charset="0"/>
              </a:rPr>
              <a:t>月</a:t>
            </a:r>
            <a:r>
              <a:rPr kumimoji="1" lang="en-US" altLang="zh-CN" sz="2400" dirty="0">
                <a:latin typeface="Times New Roman" panose="02020503050405090304" pitchFamily="18" charset="0"/>
              </a:rPr>
              <a:t>25</a:t>
            </a:r>
            <a:r>
              <a:rPr kumimoji="1" lang="zh-CN" altLang="en-US" sz="2400" dirty="0">
                <a:latin typeface="Times New Roman" panose="02020503050405090304" pitchFamily="18" charset="0"/>
              </a:rPr>
              <a:t>日沪深</a:t>
            </a:r>
            <a:r>
              <a:rPr kumimoji="1" lang="en-US" altLang="zh-CN" sz="2400" dirty="0">
                <a:latin typeface="Times New Roman" panose="02020503050405090304" pitchFamily="18" charset="0"/>
              </a:rPr>
              <a:t>300</a:t>
            </a:r>
            <a:r>
              <a:rPr kumimoji="1" lang="zh-CN" altLang="en-US" sz="2400" dirty="0">
                <a:latin typeface="Times New Roman" panose="02020503050405090304" pitchFamily="18" charset="0"/>
              </a:rPr>
              <a:t>股指期货合约，并按照走势粗略区分为上涨区制和下跌区制</a:t>
            </a:r>
            <a:r>
              <a:rPr kumimoji="1" lang="zh-CN" altLang="en-US" sz="2400" dirty="0" smtClean="0">
                <a:latin typeface="Times New Roman" panose="02020503050405090304" pitchFamily="18" charset="0"/>
              </a:rPr>
              <a:t>：</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aphicFrame>
        <p:nvGraphicFramePr>
          <p:cNvPr id="5" name="表格 4">
            <a:extLst>
              <a:ext uri="{FF2B5EF4-FFF2-40B4-BE49-F238E27FC236}">
                <a16:creationId xmlns:a16="http://schemas.microsoft.com/office/drawing/2014/main" xmlns="" id="{02D17DB1-9983-4E44-ABFD-848F07FECF01}"/>
              </a:ext>
            </a:extLst>
          </p:cNvPr>
          <p:cNvGraphicFramePr>
            <a:graphicFrameLocks noGrp="1"/>
          </p:cNvGraphicFramePr>
          <p:nvPr>
            <p:extLst>
              <p:ext uri="{D42A27DB-BD31-4B8C-83A1-F6EECF244321}">
                <p14:modId xmlns:p14="http://schemas.microsoft.com/office/powerpoint/2010/main" val="3264618153"/>
              </p:ext>
            </p:extLst>
          </p:nvPr>
        </p:nvGraphicFramePr>
        <p:xfrm>
          <a:off x="1557115" y="4365104"/>
          <a:ext cx="9073008" cy="1684983"/>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xmlns="" val="188503859"/>
                    </a:ext>
                  </a:extLst>
                </a:gridCol>
                <a:gridCol w="4536504">
                  <a:extLst>
                    <a:ext uri="{9D8B030D-6E8A-4147-A177-3AD203B41FA5}">
                      <a16:colId xmlns:a16="http://schemas.microsoft.com/office/drawing/2014/main" xmlns="" val="1272152628"/>
                    </a:ext>
                  </a:extLst>
                </a:gridCol>
              </a:tblGrid>
              <a:tr h="618109">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1</a:t>
                      </a:r>
                      <a:r>
                        <a:rPr kumimoji="1" lang="zh-CN" altLang="en-US" sz="2400" dirty="0" smtClean="0">
                          <a:latin typeface="Times New Roman" panose="02020503050405090304" pitchFamily="18" charset="0"/>
                        </a:rPr>
                        <a:t>上涨区间</a:t>
                      </a:r>
                      <a:endParaRPr lang="zh-CN" altLang="en-US" sz="2400" dirty="0"/>
                    </a:p>
                  </a:txBody>
                  <a:tcPr/>
                </a:tc>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2</a:t>
                      </a:r>
                      <a:r>
                        <a:rPr kumimoji="1" lang="zh-CN" altLang="en-US" sz="2400" dirty="0" smtClean="0">
                          <a:latin typeface="Times New Roman" panose="02020503050405090304" pitchFamily="18" charset="0"/>
                        </a:rPr>
                        <a:t>下跌区间</a:t>
                      </a:r>
                      <a:endParaRPr lang="zh-CN" altLang="en-US" sz="2400" dirty="0"/>
                    </a:p>
                  </a:txBody>
                  <a:tcPr/>
                </a:tc>
                <a:extLst>
                  <a:ext uri="{0D108BD9-81ED-4DB2-BD59-A6C34878D82A}">
                    <a16:rowId xmlns:a16="http://schemas.microsoft.com/office/drawing/2014/main" xmlns="" val="3500886210"/>
                  </a:ext>
                </a:extLst>
              </a:tr>
              <a:tr h="1066874">
                <a:tc>
                  <a:txBody>
                    <a:bodyPr/>
                    <a:lstStyle/>
                    <a:p>
                      <a:pPr algn="ctr"/>
                      <a:r>
                        <a:rPr kumimoji="1" lang="en-US" altLang="zh-CN" sz="2400" dirty="0" smtClean="0">
                          <a:latin typeface="Times New Roman" panose="02020503050405090304" pitchFamily="18" charset="0"/>
                        </a:rPr>
                        <a:t>960</a:t>
                      </a:r>
                      <a:r>
                        <a:rPr kumimoji="1" lang="zh-CN" altLang="en-US" sz="2400" dirty="0" smtClean="0">
                          <a:latin typeface="Times New Roman" panose="02020503050405090304" pitchFamily="18" charset="0"/>
                        </a:rPr>
                        <a:t>个五分钟</a:t>
                      </a:r>
                      <a:r>
                        <a:rPr kumimoji="1" lang="zh-CN" altLang="en-US" sz="2400" dirty="0">
                          <a:latin typeface="Times New Roman" panose="02020503050405090304" pitchFamily="18" charset="0"/>
                        </a:rPr>
                        <a:t>高频交易数据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2022-10-31</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2022-11-25</a:t>
                      </a:r>
                      <a:endParaRPr lang="zh-CN" altLang="en-US" sz="2400" dirty="0"/>
                    </a:p>
                  </a:txBody>
                  <a:tcPr/>
                </a:tc>
                <a:tc>
                  <a:txBody>
                    <a:bodyPr/>
                    <a:lstStyle/>
                    <a:p>
                      <a:pPr algn="ctr"/>
                      <a:r>
                        <a:rPr kumimoji="1" lang="en-US" altLang="zh-CN" sz="2400" dirty="0" smtClean="0">
                          <a:latin typeface="Times New Roman" panose="02020503050405090304" pitchFamily="18" charset="0"/>
                        </a:rPr>
                        <a:t>3216</a:t>
                      </a:r>
                      <a:r>
                        <a:rPr kumimoji="1" lang="zh-CN" altLang="en-US" sz="2400" dirty="0" smtClean="0">
                          <a:latin typeface="Times New Roman" panose="02020503050405090304" pitchFamily="18" charset="0"/>
                        </a:rPr>
                        <a:t>个五分钟高频交易</a:t>
                      </a:r>
                      <a:r>
                        <a:rPr kumimoji="1" lang="zh-CN" altLang="en-US" sz="2400" dirty="0">
                          <a:latin typeface="Times New Roman" panose="02020503050405090304" pitchFamily="18" charset="0"/>
                        </a:rPr>
                        <a:t>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2022-7-20</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2022-10-28</a:t>
                      </a:r>
                      <a:endParaRPr lang="zh-CN" altLang="en-US" sz="2400" dirty="0"/>
                    </a:p>
                  </a:txBody>
                  <a:tcPr/>
                </a:tc>
                <a:extLst>
                  <a:ext uri="{0D108BD9-81ED-4DB2-BD59-A6C34878D82A}">
                    <a16:rowId xmlns:a16="http://schemas.microsoft.com/office/drawing/2014/main" xmlns="" val="2595942295"/>
                  </a:ext>
                </a:extLst>
              </a:tr>
            </a:tbl>
          </a:graphicData>
        </a:graphic>
      </p:graphicFrame>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85007" y="1124744"/>
            <a:ext cx="11017224" cy="3970318"/>
          </a:xfrm>
          <a:prstGeom prst="rect">
            <a:avLst/>
          </a:prstGeom>
        </p:spPr>
        <p:txBody>
          <a:bodyPr wrap="square">
            <a:spAutoFit/>
          </a:bodyPr>
          <a:lstStyle/>
          <a:p>
            <a:pPr>
              <a:lnSpc>
                <a:spcPct val="150000"/>
              </a:lnSpc>
            </a:pPr>
            <a:r>
              <a:rPr kumimoji="1" lang="zh-CN" altLang="zh-CN" sz="2400" b="1" dirty="0">
                <a:latin typeface="Times New Roman" panose="02020503050405090304" pitchFamily="18" charset="0"/>
              </a:rPr>
              <a:t>期货交易标的</a:t>
            </a:r>
            <a:r>
              <a:rPr kumimoji="1" lang="zh-CN" altLang="zh-CN" sz="2400" dirty="0" smtClean="0">
                <a:latin typeface="Times New Roman" panose="02020503050405090304" pitchFamily="18" charset="0"/>
              </a:rPr>
              <a:t>：</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股指</a:t>
            </a:r>
            <a:r>
              <a:rPr kumimoji="1" lang="zh-CN" altLang="zh-CN" sz="2400" dirty="0">
                <a:latin typeface="Times New Roman" panose="02020503050405090304" pitchFamily="18" charset="0"/>
              </a:rPr>
              <a:t>期货主力合约</a:t>
            </a:r>
            <a:r>
              <a:rPr kumimoji="1" lang="zh-CN" altLang="en-US" sz="2400" dirty="0">
                <a:latin typeface="Times New Roman" panose="02020503050405090304" pitchFamily="18" charset="0"/>
              </a:rPr>
              <a:t>。</a:t>
            </a:r>
            <a:endParaRPr kumimoji="1" lang="en-US" altLang="zh-CN" sz="2400" b="1" dirty="0">
              <a:latin typeface="Times New Roman" panose="02020503050405090304" pitchFamily="18" charset="0"/>
            </a:endParaRPr>
          </a:p>
          <a:p>
            <a:pPr>
              <a:lnSpc>
                <a:spcPct val="150000"/>
              </a:lnSpc>
            </a:pPr>
            <a:r>
              <a:rPr kumimoji="1" lang="zh-CN" altLang="zh-CN" sz="2400" b="1" dirty="0">
                <a:latin typeface="Times New Roman" panose="02020503050405090304" pitchFamily="18" charset="0"/>
              </a:rPr>
              <a:t>初始资金投入</a:t>
            </a:r>
            <a:r>
              <a:rPr kumimoji="1" lang="zh-CN" altLang="zh-CN" sz="2400" dirty="0">
                <a:latin typeface="Times New Roman" panose="02020503050405090304" pitchFamily="18" charset="0"/>
              </a:rPr>
              <a:t>：设置初始资金</a:t>
            </a:r>
            <a:r>
              <a:rPr kumimoji="1" lang="en-US" altLang="zh-CN" sz="2400" dirty="0">
                <a:latin typeface="Times New Roman" panose="02020503050405090304" pitchFamily="18" charset="0"/>
              </a:rPr>
              <a:t>30</a:t>
            </a:r>
            <a:r>
              <a:rPr kumimoji="1" lang="zh-CN" altLang="zh-CN" sz="2400" dirty="0">
                <a:latin typeface="Times New Roman" panose="02020503050405090304" pitchFamily="18" charset="0"/>
              </a:rPr>
              <a:t>万元。</a:t>
            </a:r>
          </a:p>
          <a:p>
            <a:pPr>
              <a:lnSpc>
                <a:spcPct val="150000"/>
              </a:lnSpc>
            </a:pPr>
            <a:r>
              <a:rPr kumimoji="1" lang="zh-CN" altLang="zh-CN" sz="2400" b="1" dirty="0">
                <a:latin typeface="Times New Roman" panose="02020503050405090304" pitchFamily="18" charset="0"/>
              </a:rPr>
              <a:t>单次交易手续费</a:t>
            </a:r>
            <a:r>
              <a:rPr kumimoji="1" lang="zh-CN" altLang="zh-CN" sz="2400" dirty="0">
                <a:latin typeface="Times New Roman" panose="02020503050405090304" pitchFamily="18" charset="0"/>
              </a:rPr>
              <a:t>：万分之三</a:t>
            </a:r>
            <a:r>
              <a:rPr kumimoji="1" lang="zh-CN" altLang="en-US" sz="2400" dirty="0">
                <a:latin typeface="Times New Roman" panose="02020503050405090304" pitchFamily="18" charset="0"/>
              </a:rPr>
              <a:t>。</a:t>
            </a:r>
            <a:endParaRPr kumimoji="1" lang="zh-CN" altLang="zh-CN" sz="2400" dirty="0">
              <a:latin typeface="Times New Roman" panose="02020503050405090304" pitchFamily="18" charset="0"/>
            </a:endParaRPr>
          </a:p>
          <a:p>
            <a:pPr>
              <a:lnSpc>
                <a:spcPct val="150000"/>
              </a:lnSpc>
            </a:pPr>
            <a:r>
              <a:rPr kumimoji="1" lang="zh-CN" altLang="zh-CN" sz="2400" b="1" dirty="0">
                <a:latin typeface="Times New Roman" panose="02020503050405090304" pitchFamily="18" charset="0"/>
              </a:rPr>
              <a:t>滑点</a:t>
            </a:r>
            <a:r>
              <a:rPr kumimoji="1" lang="zh-CN" altLang="zh-CN" sz="2400" dirty="0">
                <a:latin typeface="Times New Roman" panose="02020503050405090304" pitchFamily="18" charset="0"/>
              </a:rPr>
              <a:t>：可能造成滑点的原因比较多，它是指投资者下单时的点位和最后成交的点位是存在一定差距的，可能是以为做市商不规矩做了一些手脚，也可能是由于网络方面的延迟。本文将滑点设置为</a:t>
            </a:r>
            <a:r>
              <a:rPr kumimoji="1" lang="en-US" altLang="zh-CN" sz="2400" dirty="0">
                <a:latin typeface="Times New Roman" panose="02020503050405090304" pitchFamily="18" charset="0"/>
              </a:rPr>
              <a:t>0.6</a:t>
            </a:r>
            <a:r>
              <a:rPr kumimoji="1" lang="zh-CN" altLang="zh-CN" sz="2400" dirty="0">
                <a:latin typeface="Times New Roman" panose="02020503050405090304" pitchFamily="18" charset="0"/>
              </a:rPr>
              <a:t>。</a:t>
            </a:r>
          </a:p>
          <a:p>
            <a:pPr>
              <a:lnSpc>
                <a:spcPct val="150000"/>
              </a:lnSpc>
            </a:pPr>
            <a:r>
              <a:rPr kumimoji="1" lang="zh-CN" altLang="zh-CN" sz="2400" b="1" dirty="0">
                <a:latin typeface="Times New Roman" panose="02020503050405090304" pitchFamily="18" charset="0"/>
              </a:rPr>
              <a:t>加入止盈止损</a:t>
            </a:r>
            <a:r>
              <a:rPr kumimoji="1" lang="zh-CN" altLang="en-US" sz="2400" dirty="0">
                <a:latin typeface="Times New Roman" panose="02020503050405090304" pitchFamily="18" charset="0"/>
              </a:rPr>
              <a:t>。</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781251" y="674836"/>
          <a:ext cx="5400711" cy="5778500"/>
        </p:xfrm>
        <a:graphic>
          <a:graphicData uri="http://schemas.openxmlformats.org/drawingml/2006/table">
            <a:tbl>
              <a:tblPr firstRow="1" firstCol="1" bandRow="1"/>
              <a:tblGrid>
                <a:gridCol w="5400711">
                  <a:extLst>
                    <a:ext uri="{9D8B030D-6E8A-4147-A177-3AD203B41FA5}">
                      <a16:colId xmlns:a16="http://schemas.microsoft.com/office/drawing/2014/main" xmlns="" val="20000"/>
                    </a:ext>
                  </a:extLst>
                </a:gridCol>
              </a:tblGrid>
              <a:tr h="5760640">
                <a:tc>
                  <a:txBody>
                    <a:bodyPr/>
                    <a:lstStyle/>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numpy</a:t>
                      </a:r>
                      <a:r>
                        <a:rPr lang="en-US" sz="1200" kern="100" dirty="0">
                          <a:effectLst/>
                          <a:latin typeface="Times New Roman" panose="02020503050405090304" pitchFamily="18" charset="0"/>
                          <a:ea typeface="宋体" pitchFamily="2" charset="-122"/>
                          <a:cs typeface="Times New Roman" panose="02020503050405090304" pitchFamily="18" charset="0"/>
                        </a:rPr>
                        <a:t> as np</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scipy.io</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scio</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plt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font.sans</a:t>
                      </a:r>
                      <a:r>
                        <a:rPr lang="en-US" sz="1200" kern="100" dirty="0">
                          <a:effectLst/>
                          <a:latin typeface="Times New Roman" panose="02020503050405090304" pitchFamily="18" charset="0"/>
                          <a:ea typeface="宋体" pitchFamily="2" charset="-122"/>
                          <a:cs typeface="Times New Roman" panose="02020503050405090304" pitchFamily="18" charset="0"/>
                        </a:rPr>
                        <a:t>-serif"]=["</a:t>
                      </a:r>
                      <a:r>
                        <a:rPr lang="en-US" sz="1200" kern="100" dirty="0" err="1">
                          <a:effectLst/>
                          <a:latin typeface="Times New Roman" panose="02020503050405090304" pitchFamily="18" charset="0"/>
                          <a:ea typeface="宋体" pitchFamily="2" charset="-122"/>
                          <a:cs typeface="Times New Roman" panose="02020503050405090304" pitchFamily="18" charset="0"/>
                        </a:rPr>
                        <a:t>SimHei</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200" kern="100" dirty="0">
                          <a:effectLst/>
                          <a:latin typeface="Times New Roman" panose="02020503050405090304" pitchFamily="18" charset="0"/>
                          <a:ea typeface="宋体" pitchFamily="2" charset="-122"/>
                          <a:cs typeface="Times New Roman" panose="02020503050405090304" pitchFamily="18" charset="0"/>
                        </a:rPr>
                        <a:t>"] = False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载入数据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data=</a:t>
                      </a:r>
                      <a:r>
                        <a:rPr lang="en-US" sz="1200" kern="100" dirty="0" err="1">
                          <a:effectLst/>
                          <a:latin typeface="Times New Roman" panose="02020503050405090304" pitchFamily="18" charset="0"/>
                          <a:ea typeface="宋体" pitchFamily="2" charset="-122"/>
                          <a:cs typeface="Times New Roman" panose="02020503050405090304" pitchFamily="18" charset="0"/>
                        </a:rPr>
                        <a:t>scio.loadmat</a:t>
                      </a:r>
                      <a:r>
                        <a:rPr lang="en-US" sz="1200" kern="100" dirty="0">
                          <a:effectLst/>
                          <a:latin typeface="Times New Roman" panose="02020503050405090304" pitchFamily="18" charset="0"/>
                          <a:ea typeface="宋体" pitchFamily="2" charset="-122"/>
                          <a:cs typeface="Times New Roman" panose="02020503050405090304" pitchFamily="18" charset="0"/>
                        </a:rPr>
                        <a:t>('hs300.mat')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date=[] #</a:t>
                      </a:r>
                      <a:r>
                        <a:rPr lang="zh-CN" sz="1200" kern="100" dirty="0">
                          <a:effectLst/>
                          <a:latin typeface="Times New Roman" panose="02020503050405090304" pitchFamily="18" charset="0"/>
                          <a:ea typeface="宋体" pitchFamily="2" charset="-122"/>
                          <a:cs typeface="Times New Roman" panose="02020503050405090304" pitchFamily="18" charset="0"/>
                        </a:rPr>
                        <a:t>日期</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与沪深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for </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 in range(0,len(data['hs300'])):</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date=</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en-US" sz="1200" kern="100" dirty="0" err="1">
                          <a:effectLst/>
                          <a:latin typeface="Times New Roman" panose="02020503050405090304" pitchFamily="18" charset="0"/>
                          <a:ea typeface="宋体" pitchFamily="2" charset="-122"/>
                          <a:cs typeface="Times New Roman" panose="02020503050405090304" pitchFamily="18" charset="0"/>
                        </a:rPr>
                        <a:t>Y%m%d</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][1])</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][2])</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][3])</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][4])</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][5])</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初始化</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record=0#</a:t>
                      </a:r>
                      <a:r>
                        <a:rPr lang="zh-CN" sz="1200" kern="100" dirty="0">
                          <a:effectLst/>
                          <a:latin typeface="Times New Roman" panose="02020503050405090304" pitchFamily="18" charset="0"/>
                          <a:ea typeface="宋体" pitchFamily="2" charset="-122"/>
                          <a:cs typeface="Times New Roman" panose="02020503050405090304" pitchFamily="18" charset="0"/>
                        </a:rPr>
                        <a:t>仓位状态，</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表示空仓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200" kern="100" dirty="0">
                          <a:effectLst/>
                          <a:latin typeface="Times New Roman" panose="02020503050405090304" pitchFamily="18" charset="0"/>
                          <a:ea typeface="宋体" pitchFamily="2" charset="-122"/>
                          <a:cs typeface="Times New Roman" panose="02020503050405090304" pitchFamily="18" charset="0"/>
                        </a:rPr>
                        <a:t>=20#</a:t>
                      </a:r>
                      <a:r>
                        <a:rPr lang="zh-CN" sz="120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hold_date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row=</a:t>
                      </a:r>
                      <a:r>
                        <a:rPr lang="en-US" sz="1200" kern="100" dirty="0" err="1">
                          <a:effectLst/>
                          <a:latin typeface="Times New Roman" panose="02020503050405090304" pitchFamily="18" charset="0"/>
                          <a:ea typeface="宋体" pitchFamily="2" charset="-122"/>
                          <a:cs typeface="Times New Roman" panose="02020503050405090304" pitchFamily="18" charset="0"/>
                        </a:rPr>
                        <a:t>len</a:t>
                      </a:r>
                      <a:r>
                        <a:rPr lang="en-US" sz="1200" kern="100" dirty="0">
                          <a:effectLst/>
                          <a:latin typeface="Times New Roman" panose="02020503050405090304" pitchFamily="18" charset="0"/>
                          <a:ea typeface="宋体" pitchFamily="2" charset="-122"/>
                          <a:cs typeface="Times New Roman" panose="02020503050405090304" pitchFamily="18" charset="0"/>
                        </a:rPr>
                        <a:t>(date)#</a:t>
                      </a:r>
                      <a:r>
                        <a:rPr lang="zh-CN" sz="120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long_price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profit=</a:t>
                      </a:r>
                      <a:r>
                        <a:rPr lang="en-US" sz="1200" kern="100" dirty="0" err="1">
                          <a:effectLst/>
                          <a:latin typeface="Times New Roman" panose="02020503050405090304" pitchFamily="18" charset="0"/>
                          <a:ea typeface="宋体" pitchFamily="2" charset="-122"/>
                          <a:cs typeface="Times New Roman" panose="02020503050405090304" pitchFamily="18" charset="0"/>
                        </a:rPr>
                        <a:t>np.zeros</a:t>
                      </a:r>
                      <a:r>
                        <a:rPr lang="en-US" sz="1200" kern="100" dirty="0">
                          <a:effectLst/>
                          <a:latin typeface="Times New Roman" panose="02020503050405090304" pitchFamily="18" charset="0"/>
                          <a:ea typeface="宋体" pitchFamily="2" charset="-122"/>
                          <a:cs typeface="Times New Roman" panose="02020503050405090304" pitchFamily="18" charset="0"/>
                        </a:rPr>
                        <a:t>((1,row))#</a:t>
                      </a:r>
                      <a:r>
                        <a:rPr lang="zh-CN" sz="1200" kern="100" dirty="0">
                          <a:effectLst/>
                          <a:latin typeface="Times New Roman" panose="02020503050405090304" pitchFamily="18" charset="0"/>
                          <a:ea typeface="宋体" pitchFamily="2" charset="-122"/>
                          <a:cs typeface="Times New Roman" panose="02020503050405090304" pitchFamily="18" charset="0"/>
                        </a:rPr>
                        <a:t>收益率</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num1=0#</a:t>
                      </a:r>
                      <a:r>
                        <a:rPr lang="zh-CN" sz="1200" kern="100" dirty="0">
                          <a:effectLst/>
                          <a:latin typeface="Times New Roman" panose="02020503050405090304" pitchFamily="18" charset="0"/>
                          <a:ea typeface="宋体" pitchFamily="2" charset="-122"/>
                          <a:cs typeface="Times New Roman" panose="02020503050405090304" pitchFamily="18" charset="0"/>
                        </a:rPr>
                        <a:t>正向套利次数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num2=0#</a:t>
                      </a:r>
                      <a:r>
                        <a:rPr lang="zh-CN" sz="1200" kern="100" dirty="0">
                          <a:effectLst/>
                          <a:latin typeface="Times New Roman" panose="02020503050405090304" pitchFamily="18" charset="0"/>
                          <a:ea typeface="宋体" pitchFamily="2" charset="-122"/>
                          <a:cs typeface="Times New Roman" panose="02020503050405090304" pitchFamily="18" charset="0"/>
                        </a:rPr>
                        <a:t>反向套利次数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elif</a:t>
                      </a: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]&lt;0.7 and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]&gt;-0.7 and record==-1:</a:t>
                      </a:r>
                      <a:endParaRPr lang="zh-CN" sz="12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
        <p:nvSpPr>
          <p:cNvPr id="8" name="内容占位符 2"/>
          <p:cNvSpPr txBox="1"/>
          <p:nvPr/>
        </p:nvSpPr>
        <p:spPr bwMode="auto">
          <a:xfrm>
            <a:off x="373504" y="965793"/>
            <a:ext cx="2479755" cy="18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策略程序</a:t>
            </a:r>
            <a:r>
              <a:rPr lang="en-US" altLang="zh-CN" sz="2400" b="1" dirty="0">
                <a:latin typeface="Times New Roman" panose="02020503050405090304" pitchFamily="18" charset="0"/>
              </a:rPr>
              <a:t>10-5</a:t>
            </a:r>
            <a:r>
              <a:rPr lang="zh-CN" altLang="en-US" sz="2400" b="1" dirty="0">
                <a:latin typeface="Times New Roman" panose="02020503050405090304" pitchFamily="18" charset="0"/>
              </a:rPr>
              <a:t>：</a:t>
            </a:r>
            <a:r>
              <a:rPr lang="en-US" altLang="zh-CN" sz="2400" b="1" dirty="0">
                <a:latin typeface="Times New Roman" panose="02020503050405090304" pitchFamily="18" charset="0"/>
              </a:rPr>
              <a:t>R-Breaker</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6" name="矩形 5"/>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91200"/>
        </p:xfrm>
        <a:graphic>
          <a:graphicData uri="http://schemas.openxmlformats.org/drawingml/2006/table">
            <a:tbl>
              <a:tblPr firstRow="1" firstCol="1" bandRow="1"/>
              <a:tblGrid>
                <a:gridCol w="4356539">
                  <a:extLst>
                    <a:ext uri="{9D8B030D-6E8A-4147-A177-3AD203B41FA5}">
                      <a16:colId xmlns:a16="http://schemas.microsoft.com/office/drawing/2014/main" xmlns=""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en-US"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en-US" sz="1400" kern="100" dirty="0">
                        <a:effectLst/>
                        <a:latin typeface="Times New Roman" panose="02020503050405090304" pitchFamily="18"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a:t>
                      </a:r>
                      <a:r>
                        <a:rPr lang="zh-CN" sz="1400" kern="100" dirty="0">
                          <a:effectLst/>
                          <a:latin typeface="Times New Roman" panose="02020503050405090304" pitchFamily="18" charset="0"/>
                          <a:ea typeface="宋体" pitchFamily="2" charset="-122"/>
                          <a:cs typeface="Times New Roman" panose="02020503050405090304" pitchFamily="18" charset="0"/>
                        </a:rPr>
                        <a:t>强制反向平仓</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&gt;=</a:t>
                      </a:r>
                      <a:r>
                        <a:rPr lang="en-US" sz="14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400" kern="100" dirty="0">
                          <a:effectLst/>
                          <a:latin typeface="Times New Roman" panose="02020503050405090304" pitchFamily="18" charset="0"/>
                          <a:ea typeface="宋体" pitchFamily="2" charset="-122"/>
                          <a:cs typeface="Times New Roman" panose="02020503050405090304" pitchFamily="18" charset="0"/>
                        </a:rPr>
                        <a:t> and record==-1: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zh-CN" sz="1400" kern="100" dirty="0">
                          <a:effectLst/>
                          <a:latin typeface="Times New Roman" panose="02020503050405090304" pitchFamily="18" charset="0"/>
                          <a:ea typeface="宋体" pitchFamily="2" charset="-122"/>
                          <a:cs typeface="Times New Roman" panose="02020503050405090304" pitchFamily="18" charset="0"/>
                        </a:rPr>
                        <a:t>计算持仓时间</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]&gt;0.7 or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]&lt;-0.7)and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=hold_date+1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num=0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num=num+1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np.cumsum</a:t>
                      </a:r>
                      <a:r>
                        <a:rPr lang="en-US" sz="1400" kern="100" dirty="0">
                          <a:effectLst/>
                          <a:latin typeface="Times New Roman" panose="02020503050405090304" pitchFamily="18" charset="0"/>
                          <a:ea typeface="宋体" pitchFamily="2" charset="-122"/>
                          <a:cs typeface="Times New Roman" panose="02020503050405090304" pitchFamily="18" charset="0"/>
                        </a:rPr>
                        <a:t>(profit[0])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drawdown=</a:t>
                      </a:r>
                      <a:r>
                        <a:rPr lang="en-US" sz="1400" kern="100" dirty="0" err="1">
                          <a:effectLst/>
                          <a:latin typeface="Times New Roman" panose="02020503050405090304" pitchFamily="18" charset="0"/>
                          <a:ea typeface="宋体" pitchFamily="2" charset="-122"/>
                          <a:cs typeface="Times New Roman" panose="02020503050405090304" pitchFamily="18" charset="0"/>
                        </a:rPr>
                        <a:t>np.zeros</a:t>
                      </a:r>
                      <a:r>
                        <a:rPr lang="en-US" sz="1400" kern="100" dirty="0">
                          <a:effectLst/>
                          <a:latin typeface="Times New Roman" panose="02020503050405090304" pitchFamily="18" charset="0"/>
                          <a:ea typeface="宋体" pitchFamily="2" charset="-122"/>
                          <a:cs typeface="Times New Roman" panose="02020503050405090304" pitchFamily="18" charset="0"/>
                        </a:rPr>
                        <a:t>((1,row))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range(700,row):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for j in range(i+1,row):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[j])/</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draw&gt;drawdown[0][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]=draw</a:t>
                      </a:r>
                      <a:endParaRPr lang="zh-CN" sz="14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graphicFrame>
        <p:nvGraphicFramePr>
          <p:cNvPr id="10" name="表格 9"/>
          <p:cNvGraphicFramePr>
            <a:graphicFrameLocks noGrp="1"/>
          </p:cNvGraphicFramePr>
          <p:nvPr/>
        </p:nvGraphicFramePr>
        <p:xfrm>
          <a:off x="1197075" y="746610"/>
          <a:ext cx="4464496" cy="5791200"/>
        </p:xfrm>
        <a:graphic>
          <a:graphicData uri="http://schemas.openxmlformats.org/drawingml/2006/table">
            <a:tbl>
              <a:tblPr firstRow="1" firstCol="1" bandRow="1"/>
              <a:tblGrid>
                <a:gridCol w="4464496">
                  <a:extLst>
                    <a:ext uri="{9D8B030D-6E8A-4147-A177-3AD203B41FA5}">
                      <a16:colId xmlns:a16="http://schemas.microsoft.com/office/drawing/2014/main" xmlns=""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for </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 in range(0,row):</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if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]&lt;-1.1 and record==0 :</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num1=num1+1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]&gt;1.1 and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num2=num2+1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]&lt;0.7 and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]&gt;-0.7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反向平仓</a:t>
                      </a:r>
                      <a:endParaRPr lang="en-US" altLang="zh-CN" sz="1400" kern="100" dirty="0">
                        <a:effectLst/>
                        <a:latin typeface="Times New Roman" panose="02020503050405090304" pitchFamily="18"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强制正向平仓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hold_date</a:t>
                      </a:r>
                      <a:r>
                        <a:rPr lang="en-US" altLang="zh-CN" sz="1400" kern="100" dirty="0">
                          <a:effectLst/>
                          <a:latin typeface="Times New Roman" panose="02020503050405090304" pitchFamily="18" charset="0"/>
                          <a:ea typeface="+mn-ea"/>
                          <a:cs typeface="Times New Roman" panose="02020503050405090304" pitchFamily="18" charset="0"/>
                        </a:rPr>
                        <a:t>&gt;=</a:t>
                      </a:r>
                      <a:r>
                        <a:rPr lang="en-US" altLang="zh-CN" sz="1400" kern="100" dirty="0" err="1">
                          <a:effectLst/>
                          <a:latin typeface="Times New Roman" panose="02020503050405090304" pitchFamily="18" charset="0"/>
                          <a:ea typeface="+mn-ea"/>
                          <a:cs typeface="Times New Roman" panose="02020503050405090304" pitchFamily="18" charset="0"/>
                        </a:rPr>
                        <a:t>compel_date</a:t>
                      </a:r>
                      <a:r>
                        <a:rPr lang="en-US" altLang="zh-CN" sz="1400" kern="100" dirty="0">
                          <a:effectLst/>
                          <a:latin typeface="Times New Roman" panose="02020503050405090304" pitchFamily="18" charset="0"/>
                          <a:ea typeface="+mn-ea"/>
                          <a:cs typeface="Times New Roman" panose="02020503050405090304" pitchFamily="18" charset="0"/>
                        </a:rPr>
                        <a:t>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
        <p:nvSpPr>
          <p:cNvPr id="6" name="矩形 5"/>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534031"/>
            <a:ext cx="11521280" cy="1831271"/>
          </a:xfrm>
          <a:prstGeom prst="rect">
            <a:avLst/>
          </a:prstGeom>
        </p:spPr>
        <p:txBody>
          <a:bodyPr wrap="square">
            <a:spAutoFit/>
          </a:bodyPr>
          <a:lstStyle/>
          <a:p>
            <a:pPr>
              <a:lnSpc>
                <a:spcPct val="150000"/>
              </a:lnSpc>
            </a:pPr>
            <a:r>
              <a:rPr lang="en-US" altLang="zh-CN" sz="2200" b="1" dirty="0">
                <a:latin typeface="Times New Roman" panose="02020503050405090304" pitchFamily="18" charset="0"/>
                <a:cs typeface="Times New Roman" panose="02020503050405090304" pitchFamily="18" charset="0"/>
              </a:rPr>
              <a:t>2</a:t>
            </a:r>
            <a:r>
              <a:rPr lang="zh-CN" altLang="en-US" sz="2200" b="1" dirty="0">
                <a:latin typeface="Times New Roman" panose="02020503050405090304" pitchFamily="18" charset="0"/>
                <a:cs typeface="Times New Roman" panose="02020503050405090304" pitchFamily="18" charset="0"/>
              </a:rPr>
              <a:t>、</a:t>
            </a:r>
            <a:r>
              <a:rPr lang="en-US" altLang="zh-CN" sz="2200" b="1" dirty="0">
                <a:latin typeface="Times New Roman" panose="02020503050405090304" pitchFamily="18" charset="0"/>
                <a:cs typeface="Times New Roman" panose="02020503050405090304" pitchFamily="18" charset="0"/>
              </a:rPr>
              <a:t>R-Breaker</a:t>
            </a:r>
            <a:r>
              <a:rPr lang="zh-CN" altLang="en-US" sz="2200" b="1" dirty="0">
                <a:latin typeface="Times New Roman" panose="02020503050405090304" pitchFamily="18" charset="0"/>
                <a:cs typeface="Times New Roman" panose="02020503050405090304" pitchFamily="18" charset="0"/>
              </a:rPr>
              <a:t>套利策略的全样本区间的绩效表现</a:t>
            </a:r>
            <a:endParaRPr lang="en-US" altLang="zh-CN" sz="2200" b="1" dirty="0">
              <a:latin typeface="Times New Roman" panose="02020503050405090304" pitchFamily="18" charset="0"/>
              <a:cs typeface="Times New Roman" panose="02020503050405090304" pitchFamily="18" charset="0"/>
            </a:endParaRPr>
          </a:p>
          <a:p>
            <a:pPr>
              <a:lnSpc>
                <a:spcPts val="2400"/>
              </a:lnSpc>
            </a:pPr>
            <a:r>
              <a:rPr kumimoji="1" lang="zh-CN" altLang="en-US" sz="2000" dirty="0" smtClean="0">
                <a:latin typeface="Times New Roman" panose="02020503050405090304" pitchFamily="18" charset="0"/>
              </a:rPr>
              <a:t>      在</a:t>
            </a:r>
            <a:r>
              <a:rPr kumimoji="1" lang="zh-CN" altLang="en-US" sz="2000" dirty="0">
                <a:latin typeface="Times New Roman" panose="02020503050405090304" pitchFamily="18" charset="0"/>
              </a:rPr>
              <a:t>分区间讨论</a:t>
            </a:r>
            <a:r>
              <a:rPr kumimoji="1" lang="en-US" altLang="zh-CN" sz="2000" dirty="0">
                <a:latin typeface="Times New Roman" panose="02020503050405090304" pitchFamily="18" charset="0"/>
              </a:rPr>
              <a:t>R-breaker</a:t>
            </a:r>
            <a:r>
              <a:rPr kumimoji="1" lang="zh-CN" altLang="en-US" sz="2000" dirty="0">
                <a:latin typeface="Times New Roman" panose="02020503050405090304" pitchFamily="18" charset="0"/>
              </a:rPr>
              <a:t>策略表现之前，我们可以先看一下策略在整个样本区间的策略表现如何，即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7</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20</a:t>
            </a:r>
            <a:r>
              <a:rPr kumimoji="1" lang="zh-CN" altLang="en-US" sz="2000" dirty="0">
                <a:latin typeface="Times New Roman" panose="02020503050405090304" pitchFamily="18" charset="0"/>
              </a:rPr>
              <a:t>日至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11</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25</a:t>
            </a:r>
            <a:r>
              <a:rPr kumimoji="1" lang="zh-CN" altLang="en-US" sz="2000" dirty="0">
                <a:latin typeface="Times New Roman" panose="02020503050405090304" pitchFamily="18" charset="0"/>
              </a:rPr>
              <a:t>日，在这期间沪深</a:t>
            </a:r>
            <a:r>
              <a:rPr kumimoji="1" lang="en-US" altLang="zh-CN" sz="2000" dirty="0">
                <a:latin typeface="Times New Roman" panose="02020503050405090304" pitchFamily="18" charset="0"/>
              </a:rPr>
              <a:t>300</a:t>
            </a:r>
            <a:r>
              <a:rPr kumimoji="1" lang="zh-CN" altLang="en-US" sz="2000" dirty="0">
                <a:latin typeface="Times New Roman" panose="02020503050405090304" pitchFamily="18" charset="0"/>
              </a:rPr>
              <a:t>经历了暴涨暴跌、反弹、平稳等多种情况。选择交易周期为五分钟的数据，选择经典参数设置：</a:t>
            </a:r>
            <a:r>
              <a:rPr kumimoji="1" lang="en-US" altLang="zh-CN" sz="2000" dirty="0">
                <a:latin typeface="Times New Roman" panose="02020503050405090304" pitchFamily="18" charset="0"/>
              </a:rPr>
              <a:t>f1=0.35</a:t>
            </a:r>
            <a:r>
              <a:rPr kumimoji="1" lang="zh-CN" altLang="en-US" sz="2000" dirty="0">
                <a:latin typeface="Times New Roman" panose="02020503050405090304" pitchFamily="18" charset="0"/>
              </a:rPr>
              <a:t>；</a:t>
            </a:r>
            <a:r>
              <a:rPr kumimoji="1" lang="en-US" altLang="zh-CN" sz="2000" dirty="0">
                <a:latin typeface="Times New Roman" panose="02020503050405090304" pitchFamily="18" charset="0"/>
              </a:rPr>
              <a:t>f2=0.07</a:t>
            </a:r>
            <a:r>
              <a:rPr kumimoji="1" lang="zh-CN" altLang="en-US" sz="2000" dirty="0">
                <a:latin typeface="Times New Roman" panose="02020503050405090304" pitchFamily="18" charset="0"/>
              </a:rPr>
              <a:t>；</a:t>
            </a:r>
            <a:r>
              <a:rPr kumimoji="1" lang="en-US" altLang="zh-CN" sz="2000" dirty="0">
                <a:latin typeface="Times New Roman" panose="02020503050405090304" pitchFamily="18" charset="0"/>
              </a:rPr>
              <a:t>f3=0.25</a:t>
            </a:r>
            <a:r>
              <a:rPr kumimoji="1" lang="zh-CN" altLang="en-US" sz="2000" dirty="0">
                <a:latin typeface="Times New Roman" panose="02020503050405090304" pitchFamily="18" charset="0"/>
              </a:rPr>
              <a:t>。使用</a:t>
            </a:r>
            <a:r>
              <a:rPr kumimoji="1" lang="en-US" altLang="zh-CN" sz="2000" dirty="0">
                <a:latin typeface="Times New Roman" panose="02020503050405090304" pitchFamily="18" charset="0"/>
              </a:rPr>
              <a:t>Python</a:t>
            </a:r>
            <a:r>
              <a:rPr kumimoji="1" lang="zh-CN" altLang="en-US" sz="2000" dirty="0">
                <a:latin typeface="Times New Roman" panose="02020503050405090304" pitchFamily="18" charset="0"/>
              </a:rPr>
              <a:t>程序软件操作，策略的资金走势图和累计收益图如下 </a:t>
            </a:r>
            <a:r>
              <a:rPr kumimoji="1" lang="zh-CN" altLang="en-US" sz="2000" dirty="0" smtClean="0">
                <a:latin typeface="Times New Roman" panose="02020503050405090304" pitchFamily="18" charset="0"/>
              </a:rPr>
              <a:t>：</a:t>
            </a:r>
            <a:endParaRPr kumimoji="1" lang="zh-CN" altLang="en-US" sz="20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5733256"/>
            <a:ext cx="5283201" cy="875881"/>
          </a:xfrm>
          <a:prstGeom prst="rect">
            <a:avLst/>
          </a:prstGeom>
        </p:spPr>
        <p:txBody>
          <a:bodyPr wrap="square">
            <a:spAutoFit/>
          </a:bodyPr>
          <a:lstStyle/>
          <a:p>
            <a:pPr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图</a:t>
            </a:r>
            <a:r>
              <a:rPr lang="en-US" altLang="zh-CN" kern="100" dirty="0">
                <a:latin typeface="Times New Roman" panose="02020503050405090304" pitchFamily="18" charset="0"/>
                <a:ea typeface="宋体" pitchFamily="2" charset="-122"/>
                <a:cs typeface="Times New Roman" panose="02020503050405090304" pitchFamily="18" charset="0"/>
              </a:rPr>
              <a:t>10-10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全样本区间经典参数组合每日资金变化图（单位：元）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5721471"/>
            <a:ext cx="6088359" cy="875881"/>
          </a:xfrm>
          <a:prstGeom prst="rect">
            <a:avLst/>
          </a:prstGeom>
        </p:spPr>
        <p:txBody>
          <a:bodyPr wrap="square">
            <a:spAutoFit/>
          </a:bodyPr>
          <a:lstStyle/>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图</a:t>
            </a:r>
            <a:r>
              <a:rPr lang="en-US" altLang="zh-CN" kern="100" dirty="0">
                <a:latin typeface="Times New Roman" panose="02020503050405090304" pitchFamily="18" charset="0"/>
                <a:ea typeface="宋体" pitchFamily="2" charset="-122"/>
                <a:cs typeface="Times New Roman" panose="02020503050405090304" pitchFamily="18" charset="0"/>
              </a:rPr>
              <a:t>10-11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全样本区间经典参数组合累计收益率变化图</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43" y="2808969"/>
            <a:ext cx="5581289" cy="278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1" y="2808969"/>
            <a:ext cx="586937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10-22  </a:t>
            </a:r>
            <a:r>
              <a:rPr lang="zh-CN" altLang="zh-CN" b="1" kern="100" dirty="0">
                <a:latin typeface="Times New Roman" panose="02020503050405090304" pitchFamily="18" charset="0"/>
                <a:ea typeface="宋体" pitchFamily="2" charset="-122"/>
                <a:cs typeface="Times New Roman" panose="02020503050405090304" pitchFamily="18" charset="0"/>
              </a:rPr>
              <a:t>全样本区间经典参数组合策略绩效评价指标数据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742316305"/>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a16="http://schemas.microsoft.com/office/drawing/2014/main" xmlns="" val="20000"/>
                    </a:ext>
                  </a:extLst>
                </a:gridCol>
                <a:gridCol w="3284931">
                  <a:extLst>
                    <a:ext uri="{9D8B030D-6E8A-4147-A177-3AD203B41FA5}">
                      <a16:colId xmlns:a16="http://schemas.microsoft.com/office/drawing/2014/main" xmlns=""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f1=0.35</a:t>
                      </a:r>
                      <a:r>
                        <a:rPr lang="zh-CN" sz="1800" kern="0" dirty="0">
                          <a:effectLst/>
                        </a:rPr>
                        <a:t>；</a:t>
                      </a:r>
                      <a:r>
                        <a:rPr lang="en-US" sz="1800" kern="0" dirty="0">
                          <a:effectLst/>
                        </a:rPr>
                        <a:t>f2=0.07</a:t>
                      </a:r>
                      <a:r>
                        <a:rPr lang="zh-CN" sz="1800" kern="0" dirty="0">
                          <a:effectLst/>
                        </a:rPr>
                        <a:t>；</a:t>
                      </a:r>
                      <a:r>
                        <a:rPr lang="en-US" sz="1800" kern="0" dirty="0">
                          <a:effectLst/>
                        </a:rPr>
                        <a:t>f3=0.25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142359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252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137.5%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1.25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44508303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a16="http://schemas.microsoft.com/office/drawing/2014/main" xmlns="" val="20000"/>
                    </a:ext>
                  </a:extLst>
                </a:gridCol>
                <a:gridCol w="1205546">
                  <a:extLst>
                    <a:ext uri="{9D8B030D-6E8A-4147-A177-3AD203B41FA5}">
                      <a16:colId xmlns:a16="http://schemas.microsoft.com/office/drawing/2014/main" xmlns="" val="20001"/>
                    </a:ext>
                  </a:extLst>
                </a:gridCol>
                <a:gridCol w="1264787">
                  <a:extLst>
                    <a:ext uri="{9D8B030D-6E8A-4147-A177-3AD203B41FA5}">
                      <a16:colId xmlns:a16="http://schemas.microsoft.com/office/drawing/2014/main" xmlns="" val="20002"/>
                    </a:ext>
                  </a:extLst>
                </a:gridCol>
                <a:gridCol w="1456506">
                  <a:extLst>
                    <a:ext uri="{9D8B030D-6E8A-4147-A177-3AD203B41FA5}">
                      <a16:colId xmlns:a16="http://schemas.microsoft.com/office/drawing/2014/main" xmlns="" val="20003"/>
                    </a:ext>
                  </a:extLst>
                </a:gridCol>
                <a:gridCol w="1257736">
                  <a:extLst>
                    <a:ext uri="{9D8B030D-6E8A-4147-A177-3AD203B41FA5}">
                      <a16:colId xmlns:a16="http://schemas.microsoft.com/office/drawing/2014/main" xmlns="" val="20004"/>
                    </a:ext>
                  </a:extLst>
                </a:gridCol>
                <a:gridCol w="1872208">
                  <a:extLst>
                    <a:ext uri="{9D8B030D-6E8A-4147-A177-3AD203B41FA5}">
                      <a16:colId xmlns:a16="http://schemas.microsoft.com/office/drawing/2014/main" xmlns=""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67</a:t>
                      </a:r>
                      <a:endParaRPr lang="zh-CN" altLang="en-US" dirty="0"/>
                    </a:p>
                  </a:txBody>
                  <a:tcPr marL="68580" marR="68580" marT="0" marB="0" anchor="ctr"/>
                </a:tc>
                <a:tc>
                  <a:txBody>
                    <a:bodyPr/>
                    <a:lstStyle/>
                    <a:p>
                      <a:pPr algn="ctr"/>
                      <a:r>
                        <a:rPr lang="en-US" altLang="zh-CN" dirty="0" smtClean="0"/>
                        <a:t>13</a:t>
                      </a:r>
                      <a:endParaRPr lang="zh-CN" altLang="en-US" dirty="0"/>
                    </a:p>
                  </a:txBody>
                  <a:tcPr marL="68580" marR="68580" marT="0" marB="0" anchor="ctr"/>
                </a:tc>
                <a:tc>
                  <a:txBody>
                    <a:bodyPr/>
                    <a:lstStyle/>
                    <a:p>
                      <a:pPr algn="ctr"/>
                      <a:r>
                        <a:rPr lang="en-US" altLang="zh-CN" dirty="0" smtClean="0"/>
                        <a:t>80</a:t>
                      </a:r>
                      <a:endParaRPr lang="zh-CN" altLang="en-US" dirty="0"/>
                    </a:p>
                  </a:txBody>
                  <a:tcPr marL="68580" marR="68580" marT="0" marB="0" anchor="ctr"/>
                </a:tc>
                <a:tc>
                  <a:txBody>
                    <a:bodyPr/>
                    <a:lstStyle/>
                    <a:p>
                      <a:pPr algn="ctr"/>
                      <a:r>
                        <a:rPr lang="en-US" altLang="zh-CN" dirty="0" smtClean="0"/>
                        <a:t>6</a:t>
                      </a:r>
                      <a:endParaRPr lang="zh-CN" altLang="en-US" dirty="0"/>
                    </a:p>
                  </a:txBody>
                  <a:tcPr marL="68580" marR="68580" marT="0" marB="0" anchor="ctr"/>
                </a:tc>
                <a:tc>
                  <a:txBody>
                    <a:bodyPr/>
                    <a:lstStyle/>
                    <a:p>
                      <a:pPr algn="ctr"/>
                      <a:r>
                        <a:rPr lang="en-US" altLang="zh-CN" dirty="0" smtClean="0"/>
                        <a:t>166</a:t>
                      </a:r>
                      <a:endParaRPr lang="zh-CN" altLang="en-US" dirty="0"/>
                    </a:p>
                  </a:txBody>
                  <a:tcPr marL="68580" marR="68580" marT="0" marB="0" anchor="ctr"/>
                </a:tc>
                <a:extLst>
                  <a:ext uri="{0D108BD9-81ED-4DB2-BD59-A6C34878D82A}">
                    <a16:rowId xmlns:a16="http://schemas.microsoft.com/office/drawing/2014/main" xmlns=""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40.36</a:t>
                      </a:r>
                      <a:r>
                        <a:rPr lang="en-US" altLang="zh-CN" dirty="0" smtClean="0"/>
                        <a:t>%</a:t>
                      </a:r>
                      <a:endParaRPr lang="zh-CN" altLang="en-US" dirty="0"/>
                    </a:p>
                  </a:txBody>
                  <a:tcPr marL="68580" marR="68580" marT="0" marB="0" anchor="ctr"/>
                </a:tc>
                <a:tc>
                  <a:txBody>
                    <a:bodyPr/>
                    <a:lstStyle/>
                    <a:p>
                      <a:pPr algn="ctr"/>
                      <a:r>
                        <a:rPr lang="en-US" altLang="zh-CN" dirty="0" smtClean="0"/>
                        <a:t>7.83</a:t>
                      </a:r>
                      <a:r>
                        <a:rPr lang="en-US" altLang="zh-CN" dirty="0" smtClean="0"/>
                        <a:t>%</a:t>
                      </a:r>
                      <a:endParaRPr lang="zh-CN" altLang="en-US" dirty="0"/>
                    </a:p>
                  </a:txBody>
                  <a:tcPr marL="68580" marR="68580" marT="0" marB="0" anchor="ctr"/>
                </a:tc>
                <a:tc>
                  <a:txBody>
                    <a:bodyPr/>
                    <a:lstStyle/>
                    <a:p>
                      <a:pPr algn="ctr"/>
                      <a:r>
                        <a:rPr lang="en-US" altLang="zh-CN" dirty="0" smtClean="0"/>
                        <a:t>48.19</a:t>
                      </a:r>
                      <a:r>
                        <a:rPr lang="en-US" altLang="zh-CN" dirty="0" smtClean="0"/>
                        <a:t>%</a:t>
                      </a:r>
                      <a:endParaRPr lang="zh-CN" altLang="en-US" dirty="0"/>
                    </a:p>
                  </a:txBody>
                  <a:tcPr marL="68580" marR="68580" marT="0" marB="0" anchor="ctr"/>
                </a:tc>
                <a:tc>
                  <a:txBody>
                    <a:bodyPr/>
                    <a:lstStyle/>
                    <a:p>
                      <a:pPr algn="ctr"/>
                      <a:r>
                        <a:rPr lang="en-US" altLang="zh-CN" dirty="0" smtClean="0"/>
                        <a:t>3.61</a:t>
                      </a:r>
                      <a:r>
                        <a:rPr lang="en-US" altLang="zh-CN" dirty="0" smtClean="0"/>
                        <a:t>%</a:t>
                      </a:r>
                      <a:endParaRPr lang="zh-CN" altLang="en-US" dirty="0"/>
                    </a:p>
                  </a:txBody>
                  <a:tcPr marL="68580" marR="68580" marT="0" marB="0" anchor="ctr"/>
                </a:tc>
                <a:tc>
                  <a:txBody>
                    <a:bodyPr/>
                    <a:lstStyle/>
                    <a:p>
                      <a:pPr algn="ctr"/>
                      <a:r>
                        <a:rPr lang="en-US" altLang="zh-CN" dirty="0" smtClean="0"/>
                        <a:t>100</a:t>
                      </a:r>
                      <a:r>
                        <a:rPr lang="en-US" altLang="zh-CN" dirty="0" smtClean="0"/>
                        <a:t>%</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
        <p:nvSpPr>
          <p:cNvPr id="12" name="矩形 11"/>
          <p:cNvSpPr/>
          <p:nvPr/>
        </p:nvSpPr>
        <p:spPr>
          <a:xfrm>
            <a:off x="3817963" y="4509119"/>
            <a:ext cx="3802644"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10-23 </a:t>
            </a:r>
            <a:r>
              <a:rPr lang="zh-CN" altLang="zh-CN" b="1" kern="0" dirty="0" smtClean="0">
                <a:latin typeface="Times New Roman" panose="02020503050405090304" pitchFamily="18" charset="0"/>
                <a:ea typeface="宋体" pitchFamily="2" charset="-122"/>
                <a:cs typeface="楷体_GB2312"/>
              </a:rPr>
              <a:t>各</a:t>
            </a:r>
            <a:r>
              <a:rPr lang="zh-CN" altLang="zh-CN" b="1" kern="0" dirty="0">
                <a:latin typeface="Times New Roman" panose="02020503050405090304" pitchFamily="18" charset="0"/>
                <a:ea typeface="宋体" pitchFamily="2" charset="-122"/>
                <a:cs typeface="楷体_GB2312"/>
              </a:rPr>
              <a:t>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a:t>0.25)</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水平相对较高高</a:t>
            </a:r>
            <a:r>
              <a:rPr lang="zh-CN" altLang="en-US" sz="2400" dirty="0"/>
              <a:t>，风险</a:t>
            </a:r>
            <a:r>
              <a:rPr lang="zh-CN" altLang="en-US" sz="2400" dirty="0" smtClean="0"/>
              <a:t>水平也相对高</a:t>
            </a:r>
            <a:r>
              <a:rPr lang="zh-CN" altLang="en-US" sz="2400" dirty="0"/>
              <a:t>。而资金走势</a:t>
            </a:r>
            <a:r>
              <a:rPr lang="zh-CN" altLang="en-US" sz="2400" dirty="0" smtClean="0"/>
              <a:t>图总体向上，</a:t>
            </a:r>
            <a:r>
              <a:rPr lang="zh-CN" altLang="en-US" sz="2400" dirty="0"/>
              <a:t>总体来说，</a:t>
            </a:r>
            <a:r>
              <a:rPr lang="zh-CN" altLang="en-US" sz="2400" dirty="0" smtClean="0"/>
              <a:t>策略具有较强盈利性。</a:t>
            </a:r>
            <a:endParaRPr lang="zh-CN" altLang="en-US" sz="2400" dirty="0"/>
          </a:p>
        </p:txBody>
      </p:sp>
      <p:sp>
        <p:nvSpPr>
          <p:cNvPr id="8" name="圆角矩形 7">
            <a:extLst>
              <a:ext uri="{FF2B5EF4-FFF2-40B4-BE49-F238E27FC236}">
                <a16:creationId xmlns:a16="http://schemas.microsoft.com/office/drawing/2014/main" xmlns=""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511573272"/>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4" name="圆角矩形 3">
            <a:extLst>
              <a:ext uri="{FF2B5EF4-FFF2-40B4-BE49-F238E27FC236}">
                <a16:creationId xmlns:a16="http://schemas.microsoft.com/office/drawing/2014/main" xmlns="" id="{E139DFF8-3218-3847-94CF-C706CF1A9695}"/>
              </a:ext>
            </a:extLst>
          </p:cNvPr>
          <p:cNvSpPr/>
          <p:nvPr/>
        </p:nvSpPr>
        <p:spPr>
          <a:xfrm>
            <a:off x="1701131" y="339874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latin typeface="Times New Roman" panose="02020503050405090304" pitchFamily="18" charset="0"/>
              </a:rPr>
              <a:t>对冲方式</a:t>
            </a:r>
            <a:endParaRPr kumimoji="1" lang="zh-CN" altLang="en-US" sz="2400" dirty="0"/>
          </a:p>
        </p:txBody>
      </p:sp>
      <p:grpSp>
        <p:nvGrpSpPr>
          <p:cNvPr id="7" name="组合 6">
            <a:extLst>
              <a:ext uri="{FF2B5EF4-FFF2-40B4-BE49-F238E27FC236}">
                <a16:creationId xmlns:a16="http://schemas.microsoft.com/office/drawing/2014/main" xmlns="" id="{914DC774-CEC5-134C-9D6A-8EA8C7D50DE9}"/>
              </a:ext>
            </a:extLst>
          </p:cNvPr>
          <p:cNvGrpSpPr/>
          <p:nvPr/>
        </p:nvGrpSpPr>
        <p:grpSpPr>
          <a:xfrm>
            <a:off x="4716032" y="2348880"/>
            <a:ext cx="2199005" cy="2634826"/>
            <a:chOff x="7327" y="7871"/>
            <a:chExt cx="3463" cy="3260"/>
          </a:xfrm>
          <a:solidFill>
            <a:schemeClr val="accent1">
              <a:lumMod val="20000"/>
              <a:lumOff val="80000"/>
            </a:schemeClr>
          </a:solidFill>
        </p:grpSpPr>
        <p:sp>
          <p:nvSpPr>
            <p:cNvPr id="8" name="圆角矩形 7">
              <a:extLst>
                <a:ext uri="{FF2B5EF4-FFF2-40B4-BE49-F238E27FC236}">
                  <a16:creationId xmlns:a16="http://schemas.microsoft.com/office/drawing/2014/main" xmlns="" id="{36276884-C3DE-1747-A8A8-679BFF389C74}"/>
                </a:ext>
              </a:extLst>
            </p:cNvPr>
            <p:cNvSpPr/>
            <p:nvPr/>
          </p:nvSpPr>
          <p:spPr>
            <a:xfrm>
              <a:off x="7327" y="7871"/>
              <a:ext cx="3463" cy="69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现货卖空</a:t>
              </a:r>
              <a:endParaRPr kumimoji="1" lang="zh-CN" altLang="en-US" sz="2400" b="1" dirty="0"/>
            </a:p>
          </p:txBody>
        </p:sp>
        <p:grpSp>
          <p:nvGrpSpPr>
            <p:cNvPr id="9" name="组合 8">
              <a:extLst>
                <a:ext uri="{FF2B5EF4-FFF2-40B4-BE49-F238E27FC236}">
                  <a16:creationId xmlns:a16="http://schemas.microsoft.com/office/drawing/2014/main" xmlns="" id="{0720F3E7-8092-8E4E-8D3F-C83D2DBD354A}"/>
                </a:ext>
              </a:extLst>
            </p:cNvPr>
            <p:cNvGrpSpPr/>
            <p:nvPr/>
          </p:nvGrpSpPr>
          <p:grpSpPr>
            <a:xfrm>
              <a:off x="7327" y="9175"/>
              <a:ext cx="3463" cy="1956"/>
              <a:chOff x="7327" y="8218"/>
              <a:chExt cx="3463" cy="3572"/>
            </a:xfrm>
            <a:grpFill/>
          </p:grpSpPr>
          <p:sp>
            <p:nvSpPr>
              <p:cNvPr id="10" name="圆角矩形 9">
                <a:extLst>
                  <a:ext uri="{FF2B5EF4-FFF2-40B4-BE49-F238E27FC236}">
                    <a16:creationId xmlns:a16="http://schemas.microsoft.com/office/drawing/2014/main" xmlns="" id="{A2C80C13-FCFE-3C49-B463-693EFBCABD01}"/>
                  </a:ext>
                </a:extLst>
              </p:cNvPr>
              <p:cNvSpPr/>
              <p:nvPr/>
            </p:nvSpPr>
            <p:spPr>
              <a:xfrm>
                <a:off x="7327" y="8218"/>
                <a:ext cx="3463" cy="126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股指期货</a:t>
                </a:r>
                <a:endParaRPr kumimoji="1" lang="zh-CN" altLang="en-US" sz="2400" b="1" dirty="0"/>
              </a:p>
            </p:txBody>
          </p:sp>
          <p:sp>
            <p:nvSpPr>
              <p:cNvPr id="11" name="圆角矩形 10">
                <a:extLst>
                  <a:ext uri="{FF2B5EF4-FFF2-40B4-BE49-F238E27FC236}">
                    <a16:creationId xmlns:a16="http://schemas.microsoft.com/office/drawing/2014/main" xmlns="" id="{A02231CE-4870-8741-AF12-DC2D2220D039}"/>
                  </a:ext>
                </a:extLst>
              </p:cNvPr>
              <p:cNvSpPr/>
              <p:nvPr/>
            </p:nvSpPr>
            <p:spPr>
              <a:xfrm>
                <a:off x="7327" y="10532"/>
                <a:ext cx="3463" cy="1258"/>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股指期权</a:t>
                </a:r>
                <a:endParaRPr kumimoji="1" lang="zh-CN" altLang="en-US" sz="2400" b="1" dirty="0"/>
              </a:p>
            </p:txBody>
          </p:sp>
        </p:grpSp>
      </p:grpSp>
      <p:sp>
        <p:nvSpPr>
          <p:cNvPr id="12" name="左大括号 11">
            <a:extLst>
              <a:ext uri="{FF2B5EF4-FFF2-40B4-BE49-F238E27FC236}">
                <a16:creationId xmlns:a16="http://schemas.microsoft.com/office/drawing/2014/main" xmlns="" id="{4F88EEC1-5A72-CF4B-A0A5-0F959899AFC0}"/>
              </a:ext>
            </a:extLst>
          </p:cNvPr>
          <p:cNvSpPr/>
          <p:nvPr/>
        </p:nvSpPr>
        <p:spPr>
          <a:xfrm>
            <a:off x="3861371" y="2649692"/>
            <a:ext cx="800100" cy="2055631"/>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3" name="文本框 2">
            <a:extLst>
              <a:ext uri="{FF2B5EF4-FFF2-40B4-BE49-F238E27FC236}">
                <a16:creationId xmlns:a16="http://schemas.microsoft.com/office/drawing/2014/main" xmlns="" id="{AED2E919-A8B4-604D-BDC6-3204FDB126F2}"/>
              </a:ext>
            </a:extLst>
          </p:cNvPr>
          <p:cNvSpPr txBox="1"/>
          <p:nvPr/>
        </p:nvSpPr>
        <p:spPr>
          <a:xfrm>
            <a:off x="7673131" y="2240654"/>
            <a:ext cx="2808310" cy="646331"/>
          </a:xfrm>
          <a:prstGeom prst="rect">
            <a:avLst/>
          </a:prstGeom>
          <a:noFill/>
        </p:spPr>
        <p:txBody>
          <a:bodyPr wrap="square" rtlCol="0">
            <a:spAutoFit/>
          </a:bodyPr>
          <a:lstStyle/>
          <a:p>
            <a:r>
              <a:rPr lang="zh-CN" altLang="en-US" dirty="0">
                <a:latin typeface="Times New Roman" panose="02020503050405090304" pitchFamily="18" charset="0"/>
              </a:rPr>
              <a:t>交易成本较高，不具有杠杆效应，应用频率低</a:t>
            </a:r>
            <a:endParaRPr kumimoji="1" lang="zh-CN" altLang="en-US" dirty="0"/>
          </a:p>
        </p:txBody>
      </p:sp>
      <p:cxnSp>
        <p:nvCxnSpPr>
          <p:cNvPr id="14" name="直接箭头连接符 16">
            <a:extLst>
              <a:ext uri="{FF2B5EF4-FFF2-40B4-BE49-F238E27FC236}">
                <a16:creationId xmlns:a16="http://schemas.microsoft.com/office/drawing/2014/main" xmlns="" id="{A0D68109-3B34-084D-BC6F-A790D222D3C7}"/>
              </a:ext>
            </a:extLst>
          </p:cNvPr>
          <p:cNvCxnSpPr>
            <a:cxnSpLocks/>
          </p:cNvCxnSpPr>
          <p:nvPr/>
        </p:nvCxnSpPr>
        <p:spPr>
          <a:xfrm>
            <a:off x="6915037" y="368163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6">
            <a:extLst>
              <a:ext uri="{FF2B5EF4-FFF2-40B4-BE49-F238E27FC236}">
                <a16:creationId xmlns:a16="http://schemas.microsoft.com/office/drawing/2014/main" xmlns="" id="{FE503AED-ED11-C945-A9E3-70EA1E2510D6}"/>
              </a:ext>
            </a:extLst>
          </p:cNvPr>
          <p:cNvCxnSpPr>
            <a:cxnSpLocks/>
            <a:stCxn id="8" idx="3"/>
          </p:cNvCxnSpPr>
          <p:nvPr/>
        </p:nvCxnSpPr>
        <p:spPr>
          <a:xfrm>
            <a:off x="6915037" y="2627719"/>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xmlns="" id="{B7855E4E-3D80-5147-9B61-12EFB7906D18}"/>
              </a:ext>
            </a:extLst>
          </p:cNvPr>
          <p:cNvSpPr txBox="1"/>
          <p:nvPr/>
        </p:nvSpPr>
        <p:spPr>
          <a:xfrm>
            <a:off x="7677797" y="3358469"/>
            <a:ext cx="2808310" cy="646331"/>
          </a:xfrm>
          <a:prstGeom prst="rect">
            <a:avLst/>
          </a:prstGeom>
          <a:noFill/>
        </p:spPr>
        <p:txBody>
          <a:bodyPr wrap="square" rtlCol="0">
            <a:spAutoFit/>
          </a:bodyPr>
          <a:lstStyle/>
          <a:p>
            <a:r>
              <a:rPr lang="zh-CN" altLang="en-US" dirty="0">
                <a:latin typeface="Times New Roman" panose="02020503050405090304" pitchFamily="18" charset="0"/>
              </a:rPr>
              <a:t>当前中国市场上的股指风险对冲机制以此为主</a:t>
            </a:r>
            <a:endParaRPr kumimoji="1" lang="zh-CN" altLang="en-US" dirty="0"/>
          </a:p>
        </p:txBody>
      </p:sp>
      <p:cxnSp>
        <p:nvCxnSpPr>
          <p:cNvPr id="19" name="直接箭头连接符 16">
            <a:extLst>
              <a:ext uri="{FF2B5EF4-FFF2-40B4-BE49-F238E27FC236}">
                <a16:creationId xmlns:a16="http://schemas.microsoft.com/office/drawing/2014/main" xmlns="" id="{6A46B776-33AE-444F-8A2D-67A2278CBD89}"/>
              </a:ext>
            </a:extLst>
          </p:cNvPr>
          <p:cNvCxnSpPr>
            <a:cxnSpLocks/>
          </p:cNvCxnSpPr>
          <p:nvPr/>
        </p:nvCxnSpPr>
        <p:spPr>
          <a:xfrm>
            <a:off x="6915037" y="4705323"/>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xmlns="" id="{CD0E1746-4690-E441-BC39-9015B1DED886}"/>
              </a:ext>
            </a:extLst>
          </p:cNvPr>
          <p:cNvSpPr txBox="1"/>
          <p:nvPr/>
        </p:nvSpPr>
        <p:spPr>
          <a:xfrm>
            <a:off x="7673131" y="4366845"/>
            <a:ext cx="2808310" cy="646331"/>
          </a:xfrm>
          <a:prstGeom prst="rect">
            <a:avLst/>
          </a:prstGeom>
          <a:noFill/>
        </p:spPr>
        <p:txBody>
          <a:bodyPr wrap="square" rtlCol="0">
            <a:spAutoFit/>
          </a:bodyPr>
          <a:lstStyle/>
          <a:p>
            <a:r>
              <a:rPr lang="zh-CN" altLang="en-US" dirty="0">
                <a:latin typeface="Times New Roman" panose="02020503050405090304" pitchFamily="18" charset="0"/>
              </a:rPr>
              <a:t>成立时间较晚，成交量较低</a:t>
            </a:r>
            <a:endParaRPr kumimoji="1" lang="zh-CN" altLang="en-US" dirty="0"/>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二、股指风险的对冲套利</a:t>
            </a:r>
            <a:endParaRPr lang="en-US" altLang="zh-CN" sz="2800" b="1" dirty="0">
              <a:latin typeface="Times New Roman" panose="02020503050405090304" pitchFamily="18" charset="0"/>
            </a:endParaRPr>
          </a:p>
        </p:txBody>
      </p:sp>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534031"/>
            <a:ext cx="11736402" cy="1969770"/>
          </a:xfrm>
          <a:prstGeom prst="rect">
            <a:avLst/>
          </a:prstGeom>
        </p:spPr>
        <p:txBody>
          <a:bodyPr wrap="square">
            <a:spAutoFit/>
          </a:bodyPr>
          <a:lstStyle/>
          <a:p>
            <a:pPr>
              <a:lnSpc>
                <a:spcPct val="150000"/>
              </a:lnSpc>
            </a:pPr>
            <a:r>
              <a:rPr lang="en-US" altLang="zh-CN" sz="2200" b="1" dirty="0" smtClean="0">
                <a:latin typeface="Times New Roman" panose="02020503050405090304" pitchFamily="18" charset="0"/>
                <a:cs typeface="Times New Roman" panose="02020503050405090304" pitchFamily="18" charset="0"/>
              </a:rPr>
              <a:t>2. R-breaker</a:t>
            </a:r>
            <a:r>
              <a:rPr lang="zh-CN" altLang="en-US" sz="2200" b="1" dirty="0">
                <a:latin typeface="Times New Roman" panose="02020503050405090304" pitchFamily="18" charset="0"/>
                <a:cs typeface="Times New Roman" panose="02020503050405090304" pitchFamily="18" charset="0"/>
              </a:rPr>
              <a:t>套利策略的全样本区间的绩效</a:t>
            </a:r>
            <a:r>
              <a:rPr lang="zh-CN" altLang="en-US" sz="2200" b="1" dirty="0" smtClean="0">
                <a:latin typeface="Times New Roman" panose="02020503050405090304" pitchFamily="18" charset="0"/>
                <a:cs typeface="Times New Roman" panose="02020503050405090304" pitchFamily="18" charset="0"/>
              </a:rPr>
              <a:t>表现</a:t>
            </a:r>
            <a:r>
              <a:rPr lang="en-US" altLang="zh-CN" sz="2200" b="1" dirty="0">
                <a:latin typeface="Times New Roman" panose="02020503050405090304" pitchFamily="18" charset="0"/>
                <a:cs typeface="Times New Roman" panose="02020503050405090304" pitchFamily="18" charset="0"/>
              </a:rPr>
              <a:t>——</a:t>
            </a:r>
            <a:r>
              <a:rPr lang="zh-CN" altLang="zh-CN" sz="2200" b="1" dirty="0">
                <a:latin typeface="Times New Roman" panose="02020503050405090304" pitchFamily="18" charset="0"/>
                <a:cs typeface="Times New Roman" panose="02020503050405090304" pitchFamily="18" charset="0"/>
              </a:rPr>
              <a:t>参数优化后</a:t>
            </a:r>
            <a:endParaRPr lang="en-US" altLang="zh-CN" sz="2200" b="1" dirty="0">
              <a:latin typeface="Times New Roman" panose="02020503050405090304" pitchFamily="18" charset="0"/>
              <a:cs typeface="Times New Roman" panose="02020503050405090304" pitchFamily="18" charset="0"/>
            </a:endParaRPr>
          </a:p>
          <a:p>
            <a:pPr>
              <a:lnSpc>
                <a:spcPts val="3000"/>
              </a:lnSpc>
            </a:pPr>
            <a:r>
              <a:rPr lang="zh-CN" altLang="zh-CN" sz="2000" dirty="0" smtClean="0">
                <a:latin typeface="Times New Roman" panose="02020503050405090304" pitchFamily="18" charset="0"/>
                <a:cs typeface="宋体" pitchFamily="2" charset="-122"/>
              </a:rPr>
              <a:t>参数</a:t>
            </a:r>
            <a:r>
              <a:rPr lang="zh-CN" altLang="en-US" sz="2000" dirty="0" smtClean="0">
                <a:latin typeface="Times New Roman" panose="02020503050405090304" pitchFamily="18" charset="0"/>
                <a:cs typeface="宋体" pitchFamily="2" charset="-122"/>
              </a:rPr>
              <a:t>优化</a:t>
            </a:r>
            <a:r>
              <a:rPr lang="zh-CN" altLang="zh-CN" sz="2000" dirty="0" smtClean="0">
                <a:latin typeface="Times New Roman" panose="02020503050405090304" pitchFamily="18" charset="0"/>
                <a:cs typeface="宋体" pitchFamily="2" charset="-122"/>
              </a:rPr>
              <a:t>设置</a:t>
            </a:r>
            <a:r>
              <a:rPr lang="zh-CN" altLang="zh-CN" sz="2000" dirty="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f1=0.00</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zh-CN" sz="2000" dirty="0">
                <a:latin typeface="Times New Roman" panose="02020503050405090304" pitchFamily="18" charset="0"/>
                <a:cs typeface="宋体" pitchFamily="2" charset="-122"/>
              </a:rPr>
              <a:t>。使用</a:t>
            </a:r>
            <a:r>
              <a:rPr lang="en-US" altLang="zh-CN" sz="2000" dirty="0">
                <a:latin typeface="Times New Roman" panose="02020503050405090304" pitchFamily="18" charset="0"/>
                <a:cs typeface="宋体" pitchFamily="2" charset="-122"/>
              </a:rPr>
              <a:t>Python</a:t>
            </a:r>
            <a:r>
              <a:rPr lang="zh-CN" altLang="zh-CN" sz="2000" dirty="0">
                <a:latin typeface="Times New Roman" panose="02020503050405090304" pitchFamily="18" charset="0"/>
                <a:cs typeface="宋体" pitchFamily="2" charset="-122"/>
              </a:rPr>
              <a:t>程序软件操作，策略的资金走势图和累计收益图如下</a:t>
            </a:r>
            <a:r>
              <a:rPr lang="zh-CN" altLang="zh-CN" sz="2000" dirty="0"/>
              <a:t> </a:t>
            </a:r>
            <a:r>
              <a:rPr lang="zh-CN" altLang="en-US" sz="2000" dirty="0"/>
              <a:t>：</a:t>
            </a:r>
          </a:p>
          <a:p>
            <a:pPr>
              <a:lnSpc>
                <a:spcPct val="150000"/>
              </a:lnSpc>
            </a:pP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4941168"/>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10-12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smtClean="0">
              <a:latin typeface="Times New Roman" panose="02020503050405090304" pitchFamily="18" charset="0"/>
              <a:ea typeface="宋体" pitchFamily="2" charset="-122"/>
              <a:cs typeface="Times New Roman" panose="02020503050405090304" pitchFamily="18" charset="0"/>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4929383"/>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10-13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80" y="2132856"/>
            <a:ext cx="541907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156271"/>
            <a:ext cx="5328592" cy="267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524239"/>
      </p:ext>
    </p:extLst>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10-24  </a:t>
            </a:r>
            <a:r>
              <a:rPr lang="zh-CN" altLang="zh-CN" b="1" kern="100" dirty="0">
                <a:latin typeface="Times New Roman" panose="02020503050405090304" pitchFamily="18" charset="0"/>
                <a:ea typeface="宋体" pitchFamily="2" charset="-122"/>
                <a:cs typeface="Times New Roman" panose="02020503050405090304" pitchFamily="18" charset="0"/>
              </a:rPr>
              <a:t>全样本</a:t>
            </a:r>
            <a:r>
              <a:rPr lang="zh-CN" altLang="zh-CN" b="1" kern="100" dirty="0" smtClean="0">
                <a:latin typeface="Times New Roman" panose="02020503050405090304" pitchFamily="18" charset="0"/>
                <a:ea typeface="宋体" pitchFamily="2" charset="-122"/>
                <a:cs typeface="Times New Roman" panose="02020503050405090304" pitchFamily="18" charset="0"/>
              </a:rPr>
              <a:t>区间</a:t>
            </a:r>
            <a:r>
              <a:rPr lang="zh-CN" altLang="zh-CN" b="1" kern="100" dirty="0">
                <a:latin typeface="Times New Roman" panose="02020503050405090304" pitchFamily="18" charset="0"/>
                <a:cs typeface="宋体" pitchFamily="2" charset="-122"/>
              </a:rPr>
              <a:t>参数优化后</a:t>
            </a:r>
            <a:r>
              <a:rPr lang="zh-CN" altLang="zh-CN" b="1" kern="100" dirty="0" smtClean="0">
                <a:latin typeface="Times New Roman" panose="02020503050405090304" pitchFamily="18" charset="0"/>
                <a:ea typeface="宋体" pitchFamily="2" charset="-122"/>
                <a:cs typeface="Times New Roman" panose="02020503050405090304" pitchFamily="18" charset="0"/>
              </a:rPr>
              <a:t>组合策略</a:t>
            </a:r>
            <a:r>
              <a:rPr lang="zh-CN" altLang="zh-CN" b="1" kern="100" dirty="0">
                <a:latin typeface="Times New Roman" panose="02020503050405090304" pitchFamily="18" charset="0"/>
                <a:ea typeface="宋体" pitchFamily="2" charset="-122"/>
                <a:cs typeface="Times New Roman" panose="02020503050405090304" pitchFamily="18" charset="0"/>
              </a:rPr>
              <a:t>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372432000"/>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a16="http://schemas.microsoft.com/office/drawing/2014/main" xmlns="" val="20000"/>
                    </a:ext>
                  </a:extLst>
                </a:gridCol>
                <a:gridCol w="3284931">
                  <a:extLst>
                    <a:ext uri="{9D8B030D-6E8A-4147-A177-3AD203B41FA5}">
                      <a16:colId xmlns:a16="http://schemas.microsoft.com/office/drawing/2014/main" xmlns=""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smtClean="0">
                          <a:effectLst/>
                        </a:rPr>
                        <a:t>f1=0.00</a:t>
                      </a:r>
                      <a:r>
                        <a:rPr lang="zh-CN" sz="1800" kern="0" dirty="0" smtClean="0">
                          <a:effectLst/>
                        </a:rPr>
                        <a:t>；</a:t>
                      </a:r>
                      <a:r>
                        <a:rPr lang="en-US" sz="1800" kern="0" dirty="0" smtClean="0">
                          <a:effectLst/>
                        </a:rPr>
                        <a:t>f2=0.01</a:t>
                      </a:r>
                      <a:r>
                        <a:rPr lang="zh-CN" sz="1800" kern="0" dirty="0" smtClean="0">
                          <a:effectLst/>
                        </a:rPr>
                        <a:t>；</a:t>
                      </a:r>
                      <a:r>
                        <a:rPr lang="en-US" sz="1800" kern="0" dirty="0" smtClean="0">
                          <a:effectLst/>
                        </a:rPr>
                        <a:t>f3=0.45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300000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226944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76%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219.1%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1.87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12" name="矩形 11"/>
          <p:cNvSpPr/>
          <p:nvPr/>
        </p:nvSpPr>
        <p:spPr>
          <a:xfrm>
            <a:off x="3817964" y="4509119"/>
            <a:ext cx="3802644"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10-25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2759730"/>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smtClean="0"/>
              <a:t>从参数优化组合</a:t>
            </a:r>
            <a:r>
              <a:rPr lang="zh-CN" altLang="en-US" sz="2400" dirty="0"/>
              <a:t>为（</a:t>
            </a:r>
            <a:r>
              <a:rPr lang="en-US" altLang="zh-CN" sz="2400" dirty="0" smtClean="0"/>
              <a:t>0.00</a:t>
            </a:r>
            <a:r>
              <a:rPr lang="zh-CN" altLang="en-US" sz="2400" dirty="0" smtClean="0"/>
              <a:t>，</a:t>
            </a:r>
            <a:r>
              <a:rPr lang="en-US" altLang="zh-CN" sz="2400" dirty="0" smtClean="0"/>
              <a:t>0.01</a:t>
            </a:r>
            <a:r>
              <a:rPr lang="zh-CN" altLang="en-US" sz="2400" dirty="0" smtClean="0"/>
              <a:t>，</a:t>
            </a:r>
            <a:r>
              <a:rPr lang="en-US" altLang="zh-CN" sz="2400" dirty="0" smtClean="0"/>
              <a:t>0.45</a:t>
            </a:r>
            <a:r>
              <a:rPr lang="en-US" altLang="zh-CN" sz="2400" dirty="0"/>
              <a:t>)</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水平相对高</a:t>
            </a:r>
            <a:r>
              <a:rPr lang="zh-CN" altLang="en-US" sz="2400" dirty="0"/>
              <a:t>，风险</a:t>
            </a:r>
            <a:r>
              <a:rPr lang="zh-CN" altLang="en-US" sz="2400" dirty="0" smtClean="0"/>
              <a:t>水平较高</a:t>
            </a:r>
            <a:r>
              <a:rPr lang="zh-CN" altLang="en-US" sz="2400" dirty="0"/>
              <a:t>。而资金走势</a:t>
            </a:r>
            <a:r>
              <a:rPr lang="zh-CN" altLang="en-US" sz="2400" dirty="0" smtClean="0"/>
              <a:t>图总体相似，</a:t>
            </a:r>
            <a:r>
              <a:rPr lang="zh-CN" altLang="en-US" sz="2400" dirty="0"/>
              <a:t>总体来说，</a:t>
            </a:r>
            <a:r>
              <a:rPr lang="zh-CN" altLang="en-US" sz="2400" dirty="0" smtClean="0"/>
              <a:t>策略</a:t>
            </a:r>
            <a:r>
              <a:rPr lang="zh-CN" altLang="en-US" sz="2400" dirty="0" smtClean="0"/>
              <a:t>表现理想</a:t>
            </a:r>
            <a:r>
              <a:rPr lang="zh-CN" altLang="en-US" sz="2400" dirty="0"/>
              <a:t>。</a:t>
            </a:r>
          </a:p>
        </p:txBody>
      </p:sp>
      <p:sp>
        <p:nvSpPr>
          <p:cNvPr id="8" name="圆角矩形 7">
            <a:extLst>
              <a:ext uri="{FF2B5EF4-FFF2-40B4-BE49-F238E27FC236}">
                <a16:creationId xmlns:a16="http://schemas.microsoft.com/office/drawing/2014/main" xmlns=""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aphicFrame>
        <p:nvGraphicFramePr>
          <p:cNvPr id="14" name="表格 13"/>
          <p:cNvGraphicFramePr>
            <a:graphicFrameLocks noGrp="1"/>
          </p:cNvGraphicFramePr>
          <p:nvPr>
            <p:extLst>
              <p:ext uri="{D42A27DB-BD31-4B8C-83A1-F6EECF244321}">
                <p14:modId xmlns:p14="http://schemas.microsoft.com/office/powerpoint/2010/main" val="171940877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a16="http://schemas.microsoft.com/office/drawing/2014/main" xmlns="" val="20000"/>
                    </a:ext>
                  </a:extLst>
                </a:gridCol>
                <a:gridCol w="1205546">
                  <a:extLst>
                    <a:ext uri="{9D8B030D-6E8A-4147-A177-3AD203B41FA5}">
                      <a16:colId xmlns:a16="http://schemas.microsoft.com/office/drawing/2014/main" xmlns="" val="20001"/>
                    </a:ext>
                  </a:extLst>
                </a:gridCol>
                <a:gridCol w="1264787">
                  <a:extLst>
                    <a:ext uri="{9D8B030D-6E8A-4147-A177-3AD203B41FA5}">
                      <a16:colId xmlns:a16="http://schemas.microsoft.com/office/drawing/2014/main" xmlns="" val="20002"/>
                    </a:ext>
                  </a:extLst>
                </a:gridCol>
                <a:gridCol w="1456506">
                  <a:extLst>
                    <a:ext uri="{9D8B030D-6E8A-4147-A177-3AD203B41FA5}">
                      <a16:colId xmlns:a16="http://schemas.microsoft.com/office/drawing/2014/main" xmlns="" val="20003"/>
                    </a:ext>
                  </a:extLst>
                </a:gridCol>
                <a:gridCol w="1257736">
                  <a:extLst>
                    <a:ext uri="{9D8B030D-6E8A-4147-A177-3AD203B41FA5}">
                      <a16:colId xmlns:a16="http://schemas.microsoft.com/office/drawing/2014/main" xmlns="" val="20004"/>
                    </a:ext>
                  </a:extLst>
                </a:gridCol>
                <a:gridCol w="1872208">
                  <a:extLst>
                    <a:ext uri="{9D8B030D-6E8A-4147-A177-3AD203B41FA5}">
                      <a16:colId xmlns:a16="http://schemas.microsoft.com/office/drawing/2014/main" xmlns=""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72</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161</a:t>
                      </a:r>
                      <a:endParaRPr lang="zh-CN" altLang="en-US" dirty="0"/>
                    </a:p>
                  </a:txBody>
                  <a:tcPr marL="68580" marR="68580" marT="0" marB="0" anchor="ctr"/>
                </a:tc>
                <a:extLst>
                  <a:ext uri="{0D108BD9-81ED-4DB2-BD59-A6C34878D82A}">
                    <a16:rowId xmlns:a16="http://schemas.microsoft.com/office/drawing/2014/main" xmlns=""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37.89</a:t>
                      </a:r>
                      <a:r>
                        <a:rPr lang="en-US" altLang="zh-CN" dirty="0" smtClean="0"/>
                        <a:t>%</a:t>
                      </a:r>
                      <a:endParaRPr lang="zh-CN" altLang="en-US" dirty="0"/>
                    </a:p>
                  </a:txBody>
                  <a:tcPr marL="68580" marR="68580" marT="0" marB="0" anchor="ctr"/>
                </a:tc>
                <a:tc>
                  <a:txBody>
                    <a:bodyPr/>
                    <a:lstStyle/>
                    <a:p>
                      <a:pPr algn="ctr"/>
                      <a:r>
                        <a:rPr lang="en-US" altLang="zh-CN" dirty="0" smtClean="0"/>
                        <a:t>8.70</a:t>
                      </a:r>
                      <a:r>
                        <a:rPr lang="en-US" altLang="zh-CN" dirty="0" smtClean="0"/>
                        <a:t>%</a:t>
                      </a:r>
                      <a:endParaRPr lang="zh-CN" altLang="en-US" dirty="0"/>
                    </a:p>
                  </a:txBody>
                  <a:tcPr marL="68580" marR="68580" marT="0" marB="0" anchor="ctr"/>
                </a:tc>
                <a:tc>
                  <a:txBody>
                    <a:bodyPr/>
                    <a:lstStyle/>
                    <a:p>
                      <a:pPr algn="ctr"/>
                      <a:r>
                        <a:rPr lang="en-US" altLang="zh-CN" dirty="0" smtClean="0"/>
                        <a:t>44.72</a:t>
                      </a:r>
                      <a:r>
                        <a:rPr lang="en-US" altLang="zh-CN" dirty="0" smtClean="0"/>
                        <a:t>%</a:t>
                      </a:r>
                      <a:endParaRPr lang="zh-CN" altLang="en-US" dirty="0"/>
                    </a:p>
                  </a:txBody>
                  <a:tcPr marL="68580" marR="68580" marT="0" marB="0" anchor="ctr"/>
                </a:tc>
                <a:tc>
                  <a:txBody>
                    <a:bodyPr/>
                    <a:lstStyle/>
                    <a:p>
                      <a:pPr algn="ctr"/>
                      <a:r>
                        <a:rPr lang="en-US" altLang="zh-CN" dirty="0" smtClean="0"/>
                        <a:t>8.70</a:t>
                      </a:r>
                      <a:r>
                        <a:rPr lang="en-US" altLang="zh-CN" dirty="0" smtClean="0"/>
                        <a:t>%</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63472630"/>
      </p:ext>
    </p:extLst>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15503" y="548680"/>
            <a:ext cx="11881320" cy="1723549"/>
          </a:xfrm>
          <a:prstGeom prst="rect">
            <a:avLst/>
          </a:prstGeom>
        </p:spPr>
        <p:txBody>
          <a:bodyPr wrap="square">
            <a:spAutoFit/>
          </a:bodyPr>
          <a:lstStyle/>
          <a:p>
            <a:pPr indent="267970">
              <a:lnSpc>
                <a:spcPct val="150000"/>
              </a:lnSpc>
            </a:pPr>
            <a:r>
              <a:rPr lang="en-US" altLang="zh-CN" sz="2400" b="1" kern="100" dirty="0" smtClean="0">
                <a:latin typeface="Times New Roman" panose="02020503050405090304" pitchFamily="18" charset="0"/>
                <a:ea typeface="宋体" pitchFamily="2" charset="-122"/>
                <a:cs typeface="Times New Roman" panose="02020503050405090304" pitchFamily="18" charset="0"/>
              </a:rPr>
              <a:t>3. R-breaker</a:t>
            </a:r>
            <a:r>
              <a:rPr lang="zh-CN" altLang="zh-CN" sz="2400" b="1" kern="100" dirty="0">
                <a:latin typeface="Times New Roman" panose="02020503050405090304" pitchFamily="18" charset="0"/>
                <a:ea typeface="宋体" pitchFamily="2" charset="-122"/>
                <a:cs typeface="Times New Roman" panose="02020503050405090304" pitchFamily="18" charset="0"/>
              </a:rPr>
              <a:t>套利策略的检验结果与评估</a:t>
            </a:r>
            <a:endParaRPr lang="zh-CN" altLang="zh-CN" sz="2400" kern="100" dirty="0">
              <a:latin typeface="Calibri" panose="020F0502020204030204" pitchFamily="34" charset="0"/>
              <a:ea typeface="宋体" pitchFamily="2" charset="-122"/>
              <a:cs typeface="Times New Roman" panose="02020503050405090304" pitchFamily="18" charset="0"/>
            </a:endParaRPr>
          </a:p>
          <a:p>
            <a:pPr indent="266700" algn="just">
              <a:lnSpc>
                <a:spcPct val="150000"/>
              </a:lnSpc>
            </a:pPr>
            <a:r>
              <a:rPr lang="zh-CN" altLang="zh-CN" sz="2000" kern="100" dirty="0">
                <a:latin typeface="Times New Roman" panose="02020503050405090304" pitchFamily="18" charset="0"/>
                <a:ea typeface="宋体" pitchFamily="2" charset="-122"/>
                <a:cs typeface="宋体" pitchFamily="2" charset="-122"/>
              </a:rPr>
              <a:t>（</a:t>
            </a:r>
            <a:r>
              <a:rPr lang="en-US" altLang="zh-CN" sz="2000" kern="100" dirty="0">
                <a:latin typeface="Times New Roman" panose="02020503050405090304" pitchFamily="18" charset="0"/>
                <a:ea typeface="宋体" pitchFamily="2" charset="-122"/>
                <a:cs typeface="宋体" pitchFamily="2" charset="-122"/>
              </a:rPr>
              <a:t>1</a:t>
            </a:r>
            <a:r>
              <a:rPr lang="zh-CN" altLang="zh-CN" sz="2000" kern="100" dirty="0">
                <a:latin typeface="Times New Roman" panose="02020503050405090304" pitchFamily="18" charset="0"/>
                <a:ea typeface="宋体" pitchFamily="2" charset="-122"/>
                <a:cs typeface="宋体" pitchFamily="2" charset="-122"/>
              </a:rPr>
              <a:t>）区制</a:t>
            </a:r>
            <a:r>
              <a:rPr lang="en-US" altLang="zh-CN" sz="2000" kern="100" dirty="0" smtClean="0">
                <a:latin typeface="Times New Roman" panose="02020503050405090304" pitchFamily="18" charset="0"/>
                <a:ea typeface="宋体" pitchFamily="2" charset="-122"/>
                <a:cs typeface="宋体" pitchFamily="2" charset="-122"/>
              </a:rPr>
              <a:t>1</a:t>
            </a:r>
            <a:r>
              <a:rPr lang="zh-CN" altLang="en-US" sz="2000" kern="100" dirty="0" smtClean="0">
                <a:latin typeface="Times New Roman" panose="02020503050405090304" pitchFamily="18" charset="0"/>
                <a:ea typeface="宋体" pitchFamily="2" charset="-122"/>
                <a:cs typeface="宋体" pitchFamily="2" charset="-122"/>
              </a:rPr>
              <a:t>上涨</a:t>
            </a:r>
            <a:r>
              <a:rPr lang="zh-CN" altLang="zh-CN" sz="2000" kern="100" dirty="0" smtClean="0">
                <a:latin typeface="Times New Roman" panose="02020503050405090304" pitchFamily="18" charset="0"/>
                <a:ea typeface="宋体" pitchFamily="2" charset="-122"/>
                <a:cs typeface="宋体" pitchFamily="2" charset="-122"/>
              </a:rPr>
              <a:t>区间</a:t>
            </a:r>
            <a:r>
              <a:rPr lang="en-US" altLang="zh-CN" sz="2000" kern="100" dirty="0" smtClean="0">
                <a:latin typeface="Times New Roman" panose="02020503050405090304" pitchFamily="18" charset="0"/>
                <a:ea typeface="宋体" pitchFamily="2" charset="-122"/>
                <a:cs typeface="宋体" pitchFamily="2" charset="-122"/>
              </a:rPr>
              <a:t>R-breaker</a:t>
            </a:r>
            <a:r>
              <a:rPr lang="zh-CN" altLang="zh-CN" sz="2000" kern="100" dirty="0">
                <a:latin typeface="Times New Roman" panose="02020503050405090304" pitchFamily="18" charset="0"/>
                <a:ea typeface="宋体" pitchFamily="2" charset="-122"/>
                <a:cs typeface="宋体" pitchFamily="2" charset="-122"/>
              </a:rPr>
              <a:t>策略检验结果与评估</a:t>
            </a:r>
            <a:endParaRPr lang="zh-CN" altLang="zh-CN" sz="2000" kern="100" dirty="0">
              <a:latin typeface="Calibri" panose="020F0502020204030204" pitchFamily="34" charset="0"/>
              <a:ea typeface="宋体" pitchFamily="2" charset="-122"/>
              <a:cs typeface="Times New Roman" panose="02020503050405090304" pitchFamily="18" charset="0"/>
            </a:endParaRPr>
          </a:p>
          <a:p>
            <a:r>
              <a:rPr lang="zh-CN" altLang="en-US" sz="2000" dirty="0">
                <a:latin typeface="Times New Roman" panose="02020503050405090304" pitchFamily="18" charset="0"/>
                <a:ea typeface="宋体" pitchFamily="2" charset="-122"/>
                <a:cs typeface="宋体" pitchFamily="2" charset="-122"/>
              </a:rPr>
              <a:t>        </a:t>
            </a:r>
            <a:r>
              <a:rPr lang="zh-CN" altLang="zh-CN" sz="2000" dirty="0">
                <a:latin typeface="Times New Roman" panose="02020503050405090304" pitchFamily="18" charset="0"/>
                <a:ea typeface="宋体" pitchFamily="2" charset="-122"/>
                <a:cs typeface="宋体" pitchFamily="2" charset="-122"/>
              </a:rPr>
              <a:t>首先在区制</a:t>
            </a:r>
            <a:r>
              <a:rPr lang="en-US" altLang="zh-CN" sz="2000" dirty="0" smtClean="0">
                <a:latin typeface="Times New Roman" panose="02020503050405090304" pitchFamily="18" charset="0"/>
                <a:ea typeface="宋体" pitchFamily="2" charset="-122"/>
                <a:cs typeface="宋体" pitchFamily="2" charset="-122"/>
              </a:rPr>
              <a:t>1</a:t>
            </a:r>
            <a:r>
              <a:rPr lang="zh-CN" altLang="en-US" sz="2000" dirty="0" smtClean="0">
                <a:latin typeface="Times New Roman" panose="02020503050405090304" pitchFamily="18" charset="0"/>
                <a:ea typeface="宋体" pitchFamily="2" charset="-122"/>
                <a:cs typeface="宋体" pitchFamily="2" charset="-122"/>
              </a:rPr>
              <a:t>上涨</a:t>
            </a:r>
            <a:r>
              <a:rPr lang="zh-CN" altLang="zh-CN" sz="2000" dirty="0" smtClean="0">
                <a:latin typeface="Times New Roman" panose="02020503050405090304" pitchFamily="18" charset="0"/>
                <a:ea typeface="宋体" pitchFamily="2" charset="-122"/>
                <a:cs typeface="宋体" pitchFamily="2" charset="-122"/>
              </a:rPr>
              <a:t>区间</a:t>
            </a:r>
            <a:r>
              <a:rPr lang="zh-CN" altLang="zh-CN" sz="2000" dirty="0">
                <a:latin typeface="Times New Roman" panose="02020503050405090304" pitchFamily="18" charset="0"/>
                <a:ea typeface="宋体" pitchFamily="2" charset="-122"/>
                <a:cs typeface="宋体" pitchFamily="2" charset="-122"/>
              </a:rPr>
              <a:t>，</a:t>
            </a:r>
            <a:r>
              <a:rPr lang="zh-CN" altLang="zh-CN" sz="2000" dirty="0" smtClean="0">
                <a:latin typeface="Times New Roman" panose="02020503050405090304" pitchFamily="18" charset="0"/>
                <a:ea typeface="宋体" pitchFamily="2" charset="-122"/>
                <a:cs typeface="宋体" pitchFamily="2" charset="-122"/>
              </a:rPr>
              <a:t>共</a:t>
            </a:r>
            <a:r>
              <a:rPr lang="en-US" altLang="zh-CN" sz="2000" dirty="0" smtClean="0">
                <a:latin typeface="Times New Roman" panose="02020503050405090304" pitchFamily="18" charset="0"/>
                <a:ea typeface="宋体" pitchFamily="2" charset="-122"/>
                <a:cs typeface="宋体" pitchFamily="2" charset="-122"/>
              </a:rPr>
              <a:t>960</a:t>
            </a:r>
            <a:r>
              <a:rPr lang="zh-CN" altLang="zh-CN" sz="2000" dirty="0" smtClean="0">
                <a:latin typeface="Times New Roman" panose="02020503050405090304" pitchFamily="18" charset="0"/>
                <a:ea typeface="宋体" pitchFamily="2" charset="-122"/>
                <a:cs typeface="宋体" pitchFamily="2" charset="-122"/>
              </a:rPr>
              <a:t>个</a:t>
            </a:r>
            <a:r>
              <a:rPr lang="zh-CN" altLang="zh-CN" sz="2000" dirty="0">
                <a:latin typeface="Times New Roman" panose="02020503050405090304" pitchFamily="18" charset="0"/>
                <a:ea typeface="宋体" pitchFamily="2" charset="-122"/>
                <a:cs typeface="宋体" pitchFamily="2" charset="-122"/>
              </a:rPr>
              <a:t>数据，使用经典参数</a:t>
            </a:r>
            <a:r>
              <a:rPr lang="en-US" altLang="zh-CN" sz="2000" dirty="0">
                <a:latin typeface="Times New Roman" panose="02020503050405090304" pitchFamily="18" charset="0"/>
                <a:ea typeface="宋体" pitchFamily="2" charset="-122"/>
                <a:cs typeface="宋体" pitchFamily="2" charset="-122"/>
              </a:rPr>
              <a:t>f1=0.35</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f2=0.07</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f3=0.25</a:t>
            </a:r>
            <a:r>
              <a:rPr lang="zh-CN" altLang="zh-CN" sz="2000" dirty="0">
                <a:latin typeface="Times New Roman" panose="02020503050405090304" pitchFamily="18" charset="0"/>
                <a:ea typeface="宋体" pitchFamily="2" charset="-122"/>
                <a:cs typeface="宋体" pitchFamily="2" charset="-122"/>
              </a:rPr>
              <a:t>对</a:t>
            </a:r>
            <a:r>
              <a:rPr lang="en-US" altLang="zh-CN" sz="2000" dirty="0" smtClean="0">
                <a:latin typeface="Times New Roman" panose="02020503050405090304" pitchFamily="18" charset="0"/>
                <a:ea typeface="宋体" pitchFamily="2" charset="-122"/>
                <a:cs typeface="宋体" pitchFamily="2" charset="-122"/>
              </a:rPr>
              <a:t>R-breaker</a:t>
            </a:r>
            <a:r>
              <a:rPr lang="zh-CN" altLang="zh-CN" sz="2000" dirty="0">
                <a:latin typeface="Times New Roman" panose="02020503050405090304" pitchFamily="18" charset="0"/>
                <a:ea typeface="宋体" pitchFamily="2" charset="-122"/>
                <a:cs typeface="宋体" pitchFamily="2" charset="-122"/>
              </a:rPr>
              <a:t>策略的绩效表现进行分析。每日资金走势图以及累计收益的变化图如下：</a:t>
            </a:r>
            <a:r>
              <a:rPr lang="zh-CN" altLang="zh-CN" sz="2000" dirty="0">
                <a:effectLst/>
              </a:rPr>
              <a:t> </a:t>
            </a:r>
            <a:endParaRPr lang="zh-CN" altLang="en-US" sz="2000" dirty="0"/>
          </a:p>
        </p:txBody>
      </p:sp>
      <p:sp>
        <p:nvSpPr>
          <p:cNvPr id="6" name="矩形 5"/>
          <p:cNvSpPr/>
          <p:nvPr/>
        </p:nvSpPr>
        <p:spPr>
          <a:xfrm>
            <a:off x="409348" y="5469875"/>
            <a:ext cx="5210628"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10-14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6059373" y="5469874"/>
            <a:ext cx="5837450"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10-15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43" y="2420888"/>
            <a:ext cx="5653484" cy="315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369721"/>
            <a:ext cx="5433077" cy="320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217167"/>
      </p:ext>
    </p:extLst>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1465719" y="664362"/>
            <a:ext cx="5080238"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10-26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经典参数组合的策略评价指标数据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328187958"/>
              </p:ext>
            </p:extLst>
          </p:nvPr>
        </p:nvGraphicFramePr>
        <p:xfrm>
          <a:off x="585457" y="1180529"/>
          <a:ext cx="6840762" cy="3090858"/>
        </p:xfrm>
        <a:graphic>
          <a:graphicData uri="http://schemas.openxmlformats.org/drawingml/2006/table">
            <a:tbl>
              <a:tblPr firstRow="1" firstCol="1" bandRow="1">
                <a:tableStyleId>{5940675A-B579-460E-94D1-54222C63F5DA}</a:tableStyleId>
              </a:tblPr>
              <a:tblGrid>
                <a:gridCol w="3420381">
                  <a:extLst>
                    <a:ext uri="{9D8B030D-6E8A-4147-A177-3AD203B41FA5}">
                      <a16:colId xmlns:a16="http://schemas.microsoft.com/office/drawing/2014/main" xmlns="" val="20000"/>
                    </a:ext>
                  </a:extLst>
                </a:gridCol>
                <a:gridCol w="3420381">
                  <a:extLst>
                    <a:ext uri="{9D8B030D-6E8A-4147-A177-3AD203B41FA5}">
                      <a16:colId xmlns:a16="http://schemas.microsoft.com/office/drawing/2014/main" xmlns="" val="20001"/>
                    </a:ext>
                  </a:extLst>
                </a:gridCol>
              </a:tblGrid>
              <a:tr h="0">
                <a:tc>
                  <a:txBody>
                    <a:bodyPr/>
                    <a:lstStyle/>
                    <a:p>
                      <a:pPr marL="0" indent="228600" algn="ctr" defTabSz="914400" rtl="0" eaLnBrk="1" latinLnBrk="0" hangingPunct="1"/>
                      <a:r>
                        <a:rPr lang="zh-CN" altLang="en-US" sz="2000" kern="0" dirty="0">
                          <a:effectLst/>
                        </a:rPr>
                        <a:t>参数组合</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dirty="0">
                          <a:effectLst/>
                        </a:rPr>
                        <a:t>f1=0.35</a:t>
                      </a:r>
                      <a:r>
                        <a:rPr lang="zh-CN" altLang="en-US" sz="2000" kern="0" dirty="0">
                          <a:effectLst/>
                        </a:rPr>
                        <a:t>；</a:t>
                      </a:r>
                      <a:r>
                        <a:rPr lang="en-US" sz="2000" kern="0" dirty="0">
                          <a:effectLst/>
                        </a:rPr>
                        <a:t>f2=0.07</a:t>
                      </a:r>
                      <a:r>
                        <a:rPr lang="zh-CN" altLang="en-US" sz="2000" kern="0" dirty="0">
                          <a:effectLst/>
                        </a:rPr>
                        <a:t>；</a:t>
                      </a:r>
                      <a:r>
                        <a:rPr lang="en-US" sz="2000" kern="0" dirty="0">
                          <a:effectLst/>
                        </a:rPr>
                        <a:t>f3=0.25</a:t>
                      </a:r>
                      <a:endParaRPr lang="zh-CN" altLang="en-US" sz="2000" kern="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309562">
                <a:tc>
                  <a:txBody>
                    <a:bodyPr/>
                    <a:lstStyle/>
                    <a:p>
                      <a:pPr marL="0" indent="228600" algn="ctr" defTabSz="914400" rtl="0" eaLnBrk="1" latinLnBrk="0" hangingPunct="1"/>
                      <a:r>
                        <a:rPr lang="zh-CN" altLang="en-US" sz="2000" kern="0" dirty="0">
                          <a:effectLst/>
                        </a:rPr>
                        <a:t>初始资金</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a:effectLst/>
                        </a:rPr>
                        <a:t>300000</a:t>
                      </a:r>
                      <a:endParaRPr lang="zh-CN" altLang="en-US" sz="2000" ker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1"/>
                  </a:ext>
                </a:extLst>
              </a:tr>
              <a:tr h="309562">
                <a:tc>
                  <a:txBody>
                    <a:bodyPr/>
                    <a:lstStyle/>
                    <a:p>
                      <a:pPr marL="0" indent="228600" algn="ctr" defTabSz="914400" rtl="0" eaLnBrk="1" latinLnBrk="0" hangingPunct="1"/>
                      <a:r>
                        <a:rPr lang="zh-CN" altLang="en-US" sz="2000" kern="0">
                          <a:effectLst/>
                        </a:rPr>
                        <a:t>净利润</a:t>
                      </a:r>
                      <a:endParaRPr lang="zh-CN" altLang="en-US" sz="2000" kern="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9343</a:t>
                      </a:r>
                      <a:endParaRPr lang="zh-CN" altLang="en-US" dirty="0"/>
                    </a:p>
                  </a:txBody>
                  <a:tcPr marL="68580" marR="68580" marT="0" marB="0"/>
                </a:tc>
                <a:extLst>
                  <a:ext uri="{0D108BD9-81ED-4DB2-BD59-A6C34878D82A}">
                    <a16:rowId xmlns:a16="http://schemas.microsoft.com/office/drawing/2014/main" xmlns="" val="10002"/>
                  </a:ext>
                </a:extLst>
              </a:tr>
              <a:tr h="309562">
                <a:tc>
                  <a:txBody>
                    <a:bodyPr/>
                    <a:lstStyle/>
                    <a:p>
                      <a:pPr marL="0" indent="228600" algn="ctr" defTabSz="914400" rtl="0" eaLnBrk="1" latinLnBrk="0" hangingPunct="1"/>
                      <a:r>
                        <a:rPr lang="zh-CN" altLang="en-US" sz="2000" kern="0" dirty="0">
                          <a:effectLst/>
                        </a:rPr>
                        <a:t>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tc>
                <a:extLst>
                  <a:ext uri="{0D108BD9-81ED-4DB2-BD59-A6C34878D82A}">
                    <a16:rowId xmlns:a16="http://schemas.microsoft.com/office/drawing/2014/main" xmlns="" val="10003"/>
                  </a:ext>
                </a:extLst>
              </a:tr>
              <a:tr h="309562">
                <a:tc>
                  <a:txBody>
                    <a:bodyPr/>
                    <a:lstStyle/>
                    <a:p>
                      <a:pPr marL="0" indent="228600" algn="ctr" defTabSz="914400" rtl="0" eaLnBrk="1" latinLnBrk="0" hangingPunct="1"/>
                      <a:r>
                        <a:rPr lang="zh-CN" altLang="en-US" sz="2000" kern="0" dirty="0">
                          <a:effectLst/>
                        </a:rPr>
                        <a:t>日均交易次数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a16="http://schemas.microsoft.com/office/drawing/2014/main" xmlns="" val="10004"/>
                  </a:ext>
                </a:extLst>
              </a:tr>
              <a:tr h="309562">
                <a:tc>
                  <a:txBody>
                    <a:bodyPr/>
                    <a:lstStyle/>
                    <a:p>
                      <a:pPr marL="0" indent="228600" algn="ctr" defTabSz="914400" rtl="0" eaLnBrk="1" latinLnBrk="0" hangingPunct="1"/>
                      <a:r>
                        <a:rPr lang="zh-CN" altLang="en-US" sz="2000" kern="0" dirty="0">
                          <a:effectLst/>
                        </a:rPr>
                        <a:t>最大回撤</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a16="http://schemas.microsoft.com/office/drawing/2014/main" xmlns="" val="10005"/>
                  </a:ext>
                </a:extLst>
              </a:tr>
              <a:tr h="309562">
                <a:tc>
                  <a:txBody>
                    <a:bodyPr/>
                    <a:lstStyle/>
                    <a:p>
                      <a:pPr marL="0" indent="228600" algn="ctr" defTabSz="914400" rtl="0" eaLnBrk="1" latinLnBrk="0" hangingPunct="1"/>
                      <a:r>
                        <a:rPr lang="zh-CN" altLang="en-US" sz="2000" kern="0" dirty="0">
                          <a:effectLst/>
                        </a:rPr>
                        <a:t>胜率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44</a:t>
                      </a:r>
                      <a:r>
                        <a:rPr lang="en-US" altLang="zh-CN" dirty="0" smtClean="0"/>
                        <a:t>%</a:t>
                      </a:r>
                      <a:endParaRPr lang="zh-CN" altLang="en-US" dirty="0" smtClean="0"/>
                    </a:p>
                  </a:txBody>
                  <a:tcPr marL="68580" marR="68580" marT="0" marB="0"/>
                </a:tc>
                <a:extLst>
                  <a:ext uri="{0D108BD9-81ED-4DB2-BD59-A6C34878D82A}">
                    <a16:rowId xmlns:a16="http://schemas.microsoft.com/office/drawing/2014/main" xmlns="" val="10006"/>
                  </a:ext>
                </a:extLst>
              </a:tr>
              <a:tr h="309562">
                <a:tc>
                  <a:txBody>
                    <a:bodyPr/>
                    <a:lstStyle/>
                    <a:p>
                      <a:pPr marL="0" indent="228600" algn="ctr" defTabSz="914400" rtl="0" eaLnBrk="1" latinLnBrk="0" hangingPunct="1"/>
                      <a:r>
                        <a:rPr lang="zh-CN" altLang="en-US" sz="2000" kern="0" dirty="0">
                          <a:effectLst/>
                        </a:rPr>
                        <a:t>累计收益率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a:t>
                      </a:r>
                      <a:endParaRPr lang="zh-CN" altLang="en-US" dirty="0"/>
                    </a:p>
                  </a:txBody>
                  <a:tcPr marL="68580" marR="68580" marT="0" marB="0"/>
                </a:tc>
                <a:extLst>
                  <a:ext uri="{0D108BD9-81ED-4DB2-BD59-A6C34878D82A}">
                    <a16:rowId xmlns:a16="http://schemas.microsoft.com/office/drawing/2014/main" xmlns="" val="10007"/>
                  </a:ext>
                </a:extLst>
              </a:tr>
              <a:tr h="309562">
                <a:tc>
                  <a:txBody>
                    <a:bodyPr/>
                    <a:lstStyle/>
                    <a:p>
                      <a:pPr marL="0" indent="228600" algn="ctr" defTabSz="914400" rtl="0" eaLnBrk="1" latinLnBrk="0" hangingPunct="1"/>
                      <a:r>
                        <a:rPr lang="zh-CN" altLang="en-US" sz="2000" kern="0" dirty="0">
                          <a:effectLst/>
                        </a:rPr>
                        <a:t>年化收益率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39.2%</a:t>
                      </a:r>
                      <a:endParaRPr lang="zh-CN" altLang="en-US" dirty="0"/>
                    </a:p>
                  </a:txBody>
                  <a:tcPr marL="68580" marR="68580" marT="0" marB="0"/>
                </a:tc>
                <a:extLst>
                  <a:ext uri="{0D108BD9-81ED-4DB2-BD59-A6C34878D82A}">
                    <a16:rowId xmlns:a16="http://schemas.microsoft.com/office/drawing/2014/main" xmlns="" val="10008"/>
                  </a:ext>
                </a:extLst>
              </a:tr>
              <a:tr h="309562">
                <a:tc>
                  <a:txBody>
                    <a:bodyPr/>
                    <a:lstStyle/>
                    <a:p>
                      <a:pPr marL="0" indent="228600" algn="ctr" defTabSz="914400" rtl="0" eaLnBrk="1" latinLnBrk="0" hangingPunct="1"/>
                      <a:r>
                        <a:rPr lang="zh-CN" altLang="en-US" sz="2000" kern="0" dirty="0">
                          <a:effectLst/>
                        </a:rPr>
                        <a:t>夏普比率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1.38</a:t>
                      </a:r>
                      <a:endParaRPr lang="zh-CN" altLang="en-US" dirty="0"/>
                    </a:p>
                  </a:txBody>
                  <a:tcPr marL="68580" marR="68580" marT="0" marB="0"/>
                </a:tc>
                <a:extLst>
                  <a:ext uri="{0D108BD9-81ED-4DB2-BD59-A6C34878D82A}">
                    <a16:rowId xmlns:a16="http://schemas.microsoft.com/office/drawing/2014/main" xmlns="" val="10009"/>
                  </a:ext>
                </a:extLst>
              </a:tr>
            </a:tbl>
          </a:graphicData>
        </a:graphic>
      </p:graphicFrame>
      <p:sp>
        <p:nvSpPr>
          <p:cNvPr id="5" name="矩形 4"/>
          <p:cNvSpPr/>
          <p:nvPr/>
        </p:nvSpPr>
        <p:spPr>
          <a:xfrm>
            <a:off x="3994064" y="4581128"/>
            <a:ext cx="4071949" cy="507831"/>
          </a:xfrm>
          <a:prstGeom prst="rect">
            <a:avLst/>
          </a:prstGeom>
        </p:spPr>
        <p:txBody>
          <a:bodyPr wrap="non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10-27</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317187006"/>
              </p:ext>
            </p:extLst>
          </p:nvPr>
        </p:nvGraphicFramePr>
        <p:xfrm>
          <a:off x="2565227" y="5068097"/>
          <a:ext cx="7631944" cy="1276266"/>
        </p:xfrm>
        <a:graphic>
          <a:graphicData uri="http://schemas.openxmlformats.org/drawingml/2006/table">
            <a:tbl>
              <a:tblPr firstRow="1" firstCol="1" bandRow="1">
                <a:tableStyleId>{5940675A-B579-460E-94D1-54222C63F5DA}</a:tableStyleId>
              </a:tblPr>
              <a:tblGrid>
                <a:gridCol w="935201">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512167">
                  <a:extLst>
                    <a:ext uri="{9D8B030D-6E8A-4147-A177-3AD203B41FA5}">
                      <a16:colId xmlns:a16="http://schemas.microsoft.com/office/drawing/2014/main" xmlns="" val="20005"/>
                    </a:ext>
                  </a:extLst>
                </a:gridCol>
              </a:tblGrid>
              <a:tr h="437591">
                <a:tc>
                  <a:txBody>
                    <a:bodyPr/>
                    <a:lstStyle/>
                    <a:p>
                      <a:pPr indent="228600" algn="l"/>
                      <a:r>
                        <a:rPr lang="en-US" sz="1800" kern="0" dirty="0">
                          <a:effectLst/>
                        </a:rPr>
                        <a:t> </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多单反转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空仓做多</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空仓做空</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总交易次数（不含平仓）</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363813">
                <a:tc>
                  <a:txBody>
                    <a:bodyPr/>
                    <a:lstStyle/>
                    <a:p>
                      <a:pPr indent="228600" algn="l"/>
                      <a:r>
                        <a:rPr lang="zh-CN" sz="1800" kern="0" dirty="0">
                          <a:effectLst/>
                        </a:rPr>
                        <a:t>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12</a:t>
                      </a:r>
                      <a:endParaRPr lang="zh-CN" altLang="en-US" dirty="0"/>
                    </a:p>
                  </a:txBody>
                  <a:tcPr marL="68580" marR="68580" marT="0" marB="0" anchor="ctr"/>
                </a:tc>
                <a:tc>
                  <a:txBody>
                    <a:bodyPr/>
                    <a:lstStyle/>
                    <a:p>
                      <a:pPr algn="ctr"/>
                      <a:r>
                        <a:rPr lang="en-US" altLang="zh-CN" dirty="0" smtClean="0"/>
                        <a:t>3</a:t>
                      </a:r>
                      <a:endParaRPr lang="zh-CN" altLang="en-US" dirty="0"/>
                    </a:p>
                  </a:txBody>
                  <a:tcPr marL="68580" marR="68580" marT="0" marB="0" anchor="ctr"/>
                </a:tc>
                <a:tc>
                  <a:txBody>
                    <a:bodyPr/>
                    <a:lstStyle/>
                    <a:p>
                      <a:pPr algn="ctr"/>
                      <a:r>
                        <a:rPr lang="en-US" altLang="zh-CN" dirty="0" smtClean="0"/>
                        <a:t>18</a:t>
                      </a:r>
                      <a:endParaRPr lang="zh-CN" altLang="en-US" dirty="0"/>
                    </a:p>
                  </a:txBody>
                  <a:tcPr marL="68580" marR="68580" marT="0" marB="0" anchor="ctr"/>
                </a:tc>
                <a:tc>
                  <a:txBody>
                    <a:bodyPr/>
                    <a:lstStyle/>
                    <a:p>
                      <a:pPr algn="ctr"/>
                      <a:r>
                        <a:rPr lang="en-US" altLang="zh-CN" dirty="0" smtClean="0"/>
                        <a:t>1</a:t>
                      </a:r>
                      <a:endParaRPr lang="zh-CN" altLang="en-US" dirty="0"/>
                    </a:p>
                  </a:txBody>
                  <a:tcPr marL="68580" marR="68580" marT="0" marB="0" anchor="ctr"/>
                </a:tc>
                <a:tc>
                  <a:txBody>
                    <a:bodyPr/>
                    <a:lstStyle/>
                    <a:p>
                      <a:pPr algn="ctr"/>
                      <a:r>
                        <a:rPr lang="en-US" altLang="zh-CN" dirty="0" smtClean="0"/>
                        <a:t>34</a:t>
                      </a:r>
                      <a:endParaRPr lang="zh-CN" altLang="en-US" dirty="0"/>
                    </a:p>
                  </a:txBody>
                  <a:tcPr marL="68580" marR="68580" marT="0" marB="0" anchor="ctr"/>
                </a:tc>
                <a:extLst>
                  <a:ext uri="{0D108BD9-81ED-4DB2-BD59-A6C34878D82A}">
                    <a16:rowId xmlns:a16="http://schemas.microsoft.com/office/drawing/2014/main" xmlns="" val="10001"/>
                  </a:ext>
                </a:extLst>
              </a:tr>
              <a:tr h="363813">
                <a:tc>
                  <a:txBody>
                    <a:bodyPr/>
                    <a:lstStyle/>
                    <a:p>
                      <a:pPr indent="228600" algn="l"/>
                      <a:r>
                        <a:rPr lang="zh-CN" sz="1800" kern="0">
                          <a:effectLst/>
                        </a:rPr>
                        <a:t>占比</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35.29%</a:t>
                      </a:r>
                      <a:endParaRPr lang="zh-CN" altLang="en-US" dirty="0"/>
                    </a:p>
                  </a:txBody>
                  <a:tcPr marL="68580" marR="68580" marT="0" marB="0" anchor="ctr"/>
                </a:tc>
                <a:tc>
                  <a:txBody>
                    <a:bodyPr/>
                    <a:lstStyle/>
                    <a:p>
                      <a:pPr algn="ctr"/>
                      <a:r>
                        <a:rPr lang="en-US" altLang="zh-CN" dirty="0" smtClean="0"/>
                        <a:t>8.82%</a:t>
                      </a:r>
                      <a:endParaRPr lang="zh-CN" altLang="en-US" dirty="0"/>
                    </a:p>
                  </a:txBody>
                  <a:tcPr marL="68580" marR="68580" marT="0" marB="0" anchor="ctr"/>
                </a:tc>
                <a:tc>
                  <a:txBody>
                    <a:bodyPr/>
                    <a:lstStyle/>
                    <a:p>
                      <a:pPr algn="ctr"/>
                      <a:r>
                        <a:rPr lang="en-US" altLang="zh-CN" dirty="0" smtClean="0"/>
                        <a:t>52.94%</a:t>
                      </a:r>
                      <a:endParaRPr lang="zh-CN" altLang="en-US" dirty="0"/>
                    </a:p>
                  </a:txBody>
                  <a:tcPr marL="68580" marR="68580" marT="0" marB="0" anchor="ctr"/>
                </a:tc>
                <a:tc>
                  <a:txBody>
                    <a:bodyPr/>
                    <a:lstStyle/>
                    <a:p>
                      <a:pPr algn="ctr"/>
                      <a:r>
                        <a:rPr lang="en-US" altLang="zh-CN" dirty="0" smtClean="0"/>
                        <a:t>2.94%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
        <p:nvSpPr>
          <p:cNvPr id="7" name="矩形 6"/>
          <p:cNvSpPr/>
          <p:nvPr/>
        </p:nvSpPr>
        <p:spPr>
          <a:xfrm>
            <a:off x="7605787" y="1180529"/>
            <a:ext cx="4306964"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smtClean="0"/>
              <a:t>0.25)</a:t>
            </a:r>
            <a:r>
              <a:rPr lang="zh-CN" altLang="en-US" sz="2400" dirty="0" smtClean="0"/>
              <a:t>的策略</a:t>
            </a:r>
            <a:r>
              <a:rPr lang="zh-CN" altLang="en-US" sz="2400" dirty="0"/>
              <a:t>表现看，盈利能力</a:t>
            </a:r>
            <a:r>
              <a:rPr lang="zh-CN" altLang="en-US" sz="2400" dirty="0" smtClean="0"/>
              <a:t>可观。</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从风险水平看，回撤水平有些高。但是资金图</a:t>
            </a:r>
            <a:r>
              <a:rPr lang="zh-CN" altLang="en-US" sz="2400" dirty="0" smtClean="0"/>
              <a:t>走势呈现先增加后下降，</a:t>
            </a:r>
            <a:r>
              <a:rPr lang="zh-CN" altLang="en-US" sz="2400" dirty="0"/>
              <a:t>我们可以在下文通过改变参数来获得更好的策略表现。</a:t>
            </a:r>
          </a:p>
        </p:txBody>
      </p:sp>
      <p:sp>
        <p:nvSpPr>
          <p:cNvPr id="8" name="圆角矩形 7">
            <a:extLst>
              <a:ext uri="{FF2B5EF4-FFF2-40B4-BE49-F238E27FC236}">
                <a16:creationId xmlns:a16="http://schemas.microsoft.com/office/drawing/2014/main" xmlns="" id="{A63DF2B9-D477-3249-9DC5-D17569DD6E7A}"/>
              </a:ext>
            </a:extLst>
          </p:cNvPr>
          <p:cNvSpPr/>
          <p:nvPr/>
        </p:nvSpPr>
        <p:spPr>
          <a:xfrm>
            <a:off x="7690592" y="842851"/>
            <a:ext cx="4222158"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577871718"/>
      </p:ext>
    </p:extLst>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326331" y="727536"/>
            <a:ext cx="11671943" cy="1554272"/>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en-US" altLang="zh-CN" sz="2000" dirty="0" smtClean="0">
                <a:latin typeface="Times New Roman" panose="02020503050405090304" pitchFamily="18" charset="0"/>
                <a:cs typeface="宋体" pitchFamily="2" charset="-122"/>
              </a:rPr>
              <a:t>      </a:t>
            </a:r>
            <a:r>
              <a:rPr lang="zh-CN" altLang="en-US" sz="2000" dirty="0" smtClean="0">
                <a:latin typeface="Times New Roman" panose="02020503050405090304" pitchFamily="18" charset="0"/>
                <a:cs typeface="宋体" pitchFamily="2" charset="-122"/>
              </a:rPr>
              <a:t>其次，</a:t>
            </a:r>
            <a:r>
              <a:rPr lang="zh-CN" altLang="zh-CN" sz="2000" dirty="0" smtClean="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a:t>
            </a:r>
            <a:r>
              <a:rPr lang="zh-CN" altLang="zh-CN" sz="2000" dirty="0" smtClean="0">
                <a:latin typeface="Times New Roman" panose="02020503050405090304" pitchFamily="18" charset="0"/>
                <a:cs typeface="宋体" pitchFamily="2" charset="-122"/>
              </a:rPr>
              <a:t>区间</a:t>
            </a:r>
            <a:r>
              <a:rPr lang="zh-CN" altLang="zh-CN" sz="2000" dirty="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共</a:t>
            </a:r>
            <a:r>
              <a:rPr lang="en-US" altLang="zh-CN" sz="2000" dirty="0" smtClean="0">
                <a:latin typeface="Times New Roman" panose="02020503050405090304" pitchFamily="18" charset="0"/>
                <a:cs typeface="宋体" pitchFamily="2" charset="-122"/>
              </a:rPr>
              <a:t>3216</a:t>
            </a:r>
            <a:r>
              <a:rPr lang="zh-CN" altLang="zh-CN" sz="2000" dirty="0" smtClean="0">
                <a:latin typeface="Times New Roman" panose="02020503050405090304" pitchFamily="18" charset="0"/>
                <a:cs typeface="宋体" pitchFamily="2" charset="-122"/>
              </a:rPr>
              <a:t>个数据</a:t>
            </a:r>
            <a:r>
              <a:rPr lang="zh-CN" altLang="en-US" sz="2000" dirty="0" smtClean="0">
                <a:latin typeface="Times New Roman" panose="02020503050405090304" pitchFamily="18" charset="0"/>
                <a:cs typeface="宋体" pitchFamily="2" charset="-122"/>
              </a:rPr>
              <a:t>，</a:t>
            </a:r>
            <a:r>
              <a:rPr lang="zh-CN" altLang="en-US" sz="2000" dirty="0" smtClean="0">
                <a:latin typeface="Times New Roman" panose="02020503050405090304" pitchFamily="18" charset="0"/>
                <a:cs typeface="宋体" pitchFamily="2" charset="-122"/>
              </a:rPr>
              <a:t>再</a:t>
            </a:r>
            <a:r>
              <a:rPr lang="zh-CN" altLang="en-US" sz="2000" dirty="0">
                <a:latin typeface="Times New Roman" panose="02020503050405090304" pitchFamily="18" charset="0"/>
                <a:cs typeface="宋体" pitchFamily="2" charset="-122"/>
              </a:rPr>
              <a:t>观测策略在区制度</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的表现，同样也是设置经典参数</a:t>
            </a:r>
            <a:r>
              <a:rPr lang="en-US" altLang="zh-CN" sz="2000" dirty="0">
                <a:latin typeface="Times New Roman" panose="02020503050405090304" pitchFamily="18" charset="0"/>
                <a:cs typeface="宋体" pitchFamily="2" charset="-122"/>
              </a:rPr>
              <a:t>f1=0.35</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f2=0.07</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f3=0.25</a:t>
            </a:r>
            <a:r>
              <a:rPr lang="zh-CN" altLang="en-US" sz="2000" dirty="0">
                <a:latin typeface="Times New Roman" panose="02020503050405090304" pitchFamily="18" charset="0"/>
                <a:cs typeface="宋体" pitchFamily="2" charset="-122"/>
              </a:rPr>
              <a:t>。 </a:t>
            </a:r>
          </a:p>
          <a:p>
            <a:endParaRPr lang="zh-CN" altLang="en-US" sz="2000" dirty="0"/>
          </a:p>
        </p:txBody>
      </p:sp>
      <p:sp>
        <p:nvSpPr>
          <p:cNvPr id="10" name="矩形 9"/>
          <p:cNvSpPr/>
          <p:nvPr/>
        </p:nvSpPr>
        <p:spPr>
          <a:xfrm>
            <a:off x="326332" y="5431130"/>
            <a:ext cx="5407247"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10-16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2" name="矩形 11"/>
          <p:cNvSpPr/>
          <p:nvPr/>
        </p:nvSpPr>
        <p:spPr>
          <a:xfrm>
            <a:off x="6256449" y="5373216"/>
            <a:ext cx="5558971"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10-17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2781251" y="6165304"/>
            <a:ext cx="7609102" cy="398058"/>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b="1" i="1" dirty="0"/>
              <a:t>走势图比区制</a:t>
            </a:r>
            <a:r>
              <a:rPr lang="en-US" altLang="zh-CN" sz="2000" b="1" i="1" dirty="0" smtClean="0"/>
              <a:t>1</a:t>
            </a:r>
            <a:r>
              <a:rPr lang="zh-CN" altLang="en-US" sz="2000" b="1" i="1" dirty="0" smtClean="0"/>
              <a:t>上涨区间表现更加，呈现显著上涨趋势。</a:t>
            </a:r>
            <a:endParaRPr lang="zh-CN" altLang="en-US" sz="2000" b="1" i="1"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55" y="2065525"/>
            <a:ext cx="5956534" cy="326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188" y="2060848"/>
            <a:ext cx="5766431" cy="324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276836"/>
      </p:ext>
    </p:extLst>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1566286" y="692696"/>
            <a:ext cx="5080238"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10-28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2</a:t>
            </a:r>
            <a:r>
              <a:rPr lang="zh-CN" altLang="zh-CN" b="1" kern="100" dirty="0">
                <a:latin typeface="Times New Roman" panose="02020503050405090304" pitchFamily="18" charset="0"/>
                <a:ea typeface="宋体" pitchFamily="2" charset="-122"/>
                <a:cs typeface="宋体" pitchFamily="2" charset="-122"/>
              </a:rPr>
              <a:t>经典参数下策略表现评价指标数据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3150628065"/>
              </p:ext>
            </p:extLst>
          </p:nvPr>
        </p:nvGraphicFramePr>
        <p:xfrm>
          <a:off x="476995" y="1231460"/>
          <a:ext cx="7258820" cy="3411700"/>
        </p:xfrm>
        <a:graphic>
          <a:graphicData uri="http://schemas.openxmlformats.org/drawingml/2006/table">
            <a:tbl>
              <a:tblPr firstRow="1" firstCol="1" bandRow="1">
                <a:tableStyleId>{5940675A-B579-460E-94D1-54222C63F5DA}</a:tableStyleId>
              </a:tblPr>
              <a:tblGrid>
                <a:gridCol w="3629410">
                  <a:extLst>
                    <a:ext uri="{9D8B030D-6E8A-4147-A177-3AD203B41FA5}">
                      <a16:colId xmlns:a16="http://schemas.microsoft.com/office/drawing/2014/main" xmlns="" val="20000"/>
                    </a:ext>
                  </a:extLst>
                </a:gridCol>
                <a:gridCol w="3629410">
                  <a:extLst>
                    <a:ext uri="{9D8B030D-6E8A-4147-A177-3AD203B41FA5}">
                      <a16:colId xmlns:a16="http://schemas.microsoft.com/office/drawing/2014/main" xmlns="" val="20001"/>
                    </a:ext>
                  </a:extLst>
                </a:gridCol>
              </a:tblGrid>
              <a:tr h="341170">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indent="228600" algn="ctr"/>
                      <a:r>
                        <a:rPr lang="en-US" sz="2000" kern="0" dirty="0">
                          <a:effectLst/>
                        </a:rPr>
                        <a:t>f1=0.35</a:t>
                      </a:r>
                      <a:r>
                        <a:rPr lang="zh-CN" sz="2000" kern="0" dirty="0">
                          <a:effectLst/>
                        </a:rPr>
                        <a:t>；</a:t>
                      </a:r>
                      <a:r>
                        <a:rPr lang="en-US" sz="2000" kern="0" dirty="0">
                          <a:effectLst/>
                        </a:rPr>
                        <a:t>f2=0.07</a:t>
                      </a:r>
                      <a:r>
                        <a:rPr lang="zh-CN" sz="2000" kern="0" dirty="0">
                          <a:effectLst/>
                        </a:rPr>
                        <a:t>；</a:t>
                      </a:r>
                      <a:r>
                        <a:rPr lang="en-US" sz="2000" kern="0" dirty="0">
                          <a:effectLst/>
                        </a:rPr>
                        <a:t>f3=0.25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a16="http://schemas.microsoft.com/office/drawing/2014/main" xmlns="" val="10000"/>
                  </a:ext>
                </a:extLst>
              </a:tr>
              <a:tr h="341170">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tc>
                <a:extLst>
                  <a:ext uri="{0D108BD9-81ED-4DB2-BD59-A6C34878D82A}">
                    <a16:rowId xmlns:a16="http://schemas.microsoft.com/office/drawing/2014/main" xmlns="" val="10001"/>
                  </a:ext>
                </a:extLst>
              </a:tr>
              <a:tr h="341170">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126303</a:t>
                      </a:r>
                      <a:endParaRPr lang="zh-CN" altLang="en-US" dirty="0"/>
                    </a:p>
                  </a:txBody>
                  <a:tcPr marL="68580" marR="68580" marT="0" marB="0" anchor="b"/>
                </a:tc>
                <a:extLst>
                  <a:ext uri="{0D108BD9-81ED-4DB2-BD59-A6C34878D82A}">
                    <a16:rowId xmlns:a16="http://schemas.microsoft.com/office/drawing/2014/main" xmlns="" val="10002"/>
                  </a:ext>
                </a:extLst>
              </a:tr>
              <a:tr h="341170">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196</a:t>
                      </a:r>
                      <a:endParaRPr lang="zh-CN" altLang="en-US" dirty="0"/>
                    </a:p>
                  </a:txBody>
                  <a:tcPr marL="68580" marR="68580" marT="0" marB="0"/>
                </a:tc>
                <a:extLst>
                  <a:ext uri="{0D108BD9-81ED-4DB2-BD59-A6C34878D82A}">
                    <a16:rowId xmlns:a16="http://schemas.microsoft.com/office/drawing/2014/main" xmlns="" val="10003"/>
                  </a:ext>
                </a:extLst>
              </a:tr>
              <a:tr h="341170">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tc>
                <a:extLst>
                  <a:ext uri="{0D108BD9-81ED-4DB2-BD59-A6C34878D82A}">
                    <a16:rowId xmlns:a16="http://schemas.microsoft.com/office/drawing/2014/main" xmlns="" val="10004"/>
                  </a:ext>
                </a:extLst>
              </a:tr>
              <a:tr h="341170">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17.4%</a:t>
                      </a:r>
                      <a:endParaRPr lang="zh-CN" altLang="en-US" dirty="0"/>
                    </a:p>
                  </a:txBody>
                  <a:tcPr marL="68580" marR="68580" marT="0" marB="0"/>
                </a:tc>
                <a:extLst>
                  <a:ext uri="{0D108BD9-81ED-4DB2-BD59-A6C34878D82A}">
                    <a16:rowId xmlns:a16="http://schemas.microsoft.com/office/drawing/2014/main" xmlns="" val="10005"/>
                  </a:ext>
                </a:extLst>
              </a:tr>
              <a:tr h="341170">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49</a:t>
                      </a:r>
                      <a:r>
                        <a:rPr lang="en-US" altLang="zh-CN" dirty="0" smtClean="0"/>
                        <a:t>%</a:t>
                      </a:r>
                      <a:endParaRPr lang="zh-CN" altLang="en-US" dirty="0"/>
                    </a:p>
                  </a:txBody>
                  <a:tcPr marL="68580" marR="68580" marT="0" marB="0"/>
                </a:tc>
                <a:extLst>
                  <a:ext uri="{0D108BD9-81ED-4DB2-BD59-A6C34878D82A}">
                    <a16:rowId xmlns:a16="http://schemas.microsoft.com/office/drawing/2014/main" xmlns="" val="10006"/>
                  </a:ext>
                </a:extLst>
              </a:tr>
              <a:tr h="341170">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42</a:t>
                      </a:r>
                      <a:r>
                        <a:rPr lang="en-US" altLang="zh-CN" dirty="0" smtClean="0"/>
                        <a:t>%</a:t>
                      </a:r>
                      <a:endParaRPr lang="zh-CN" altLang="en-US" dirty="0"/>
                    </a:p>
                  </a:txBody>
                  <a:tcPr marL="68580" marR="68580" marT="0" marB="0"/>
                </a:tc>
                <a:extLst>
                  <a:ext uri="{0D108BD9-81ED-4DB2-BD59-A6C34878D82A}">
                    <a16:rowId xmlns:a16="http://schemas.microsoft.com/office/drawing/2014/main" xmlns="" val="10007"/>
                  </a:ext>
                </a:extLst>
              </a:tr>
              <a:tr h="341170">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158.3</a:t>
                      </a:r>
                      <a:r>
                        <a:rPr lang="en-US" altLang="zh-CN" dirty="0" smtClean="0"/>
                        <a:t>%</a:t>
                      </a:r>
                      <a:endParaRPr lang="zh-CN" altLang="en-US" dirty="0"/>
                    </a:p>
                  </a:txBody>
                  <a:tcPr marL="68580" marR="68580" marT="0" marB="0"/>
                </a:tc>
                <a:extLst>
                  <a:ext uri="{0D108BD9-81ED-4DB2-BD59-A6C34878D82A}">
                    <a16:rowId xmlns:a16="http://schemas.microsoft.com/office/drawing/2014/main" xmlns="" val="10008"/>
                  </a:ext>
                </a:extLst>
              </a:tr>
              <a:tr h="341170">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1.01</a:t>
                      </a:r>
                      <a:endParaRPr lang="zh-CN" altLang="en-US" dirty="0"/>
                    </a:p>
                  </a:txBody>
                  <a:tcPr marL="68580" marR="68580" marT="0" marB="0"/>
                </a:tc>
                <a:extLst>
                  <a:ext uri="{0D108BD9-81ED-4DB2-BD59-A6C34878D82A}">
                    <a16:rowId xmlns:a16="http://schemas.microsoft.com/office/drawing/2014/main" xmlns=""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4205950892"/>
              </p:ext>
            </p:extLst>
          </p:nvPr>
        </p:nvGraphicFramePr>
        <p:xfrm>
          <a:off x="2133179" y="5222711"/>
          <a:ext cx="7704856" cy="1175578"/>
        </p:xfrm>
        <a:graphic>
          <a:graphicData uri="http://schemas.openxmlformats.org/drawingml/2006/table">
            <a:tbl>
              <a:tblPr firstRow="1" firstCol="1" bandRow="1">
                <a:tableStyleId>{5940675A-B579-460E-94D1-54222C63F5DA}</a:tableStyleId>
              </a:tblPr>
              <a:tblGrid>
                <a:gridCol w="936104">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512168">
                  <a:extLst>
                    <a:ext uri="{9D8B030D-6E8A-4147-A177-3AD203B41FA5}">
                      <a16:colId xmlns:a16="http://schemas.microsoft.com/office/drawing/2014/main" xmlns="" val="20005"/>
                    </a:ext>
                  </a:extLst>
                </a:gridCol>
              </a:tblGrid>
              <a:tr h="626938">
                <a:tc>
                  <a:txBody>
                    <a:bodyPr/>
                    <a:lstStyle/>
                    <a:p>
                      <a:pPr marL="0" indent="228600" algn="l" defTabSz="914400" rtl="0" eaLnBrk="1" latinLnBrk="0" hangingPunct="1"/>
                      <a:r>
                        <a:rPr lang="en-US" sz="1800" kern="0" dirty="0">
                          <a:solidFill>
                            <a:schemeClr val="tx1"/>
                          </a:solidFill>
                          <a:effectLst/>
                          <a:latin typeface="+mn-lt"/>
                          <a:ea typeface="+mn-ea"/>
                          <a:cs typeface="+mn-cs"/>
                        </a:rPr>
                        <a:t> </a:t>
                      </a:r>
                      <a:endParaRPr lang="zh-CN" altLang="en-US" sz="1800" kern="0" dirty="0">
                        <a:solidFill>
                          <a:schemeClr val="tx1"/>
                        </a:solidFill>
                        <a:effectLst/>
                        <a:latin typeface="+mn-lt"/>
                        <a:ea typeface="+mn-ea"/>
                        <a:cs typeface="+mn-cs"/>
                      </a:endParaRPr>
                    </a:p>
                  </a:txBody>
                  <a:tcPr marL="68580" marR="68580" marT="0" marB="0" anchor="ctr"/>
                </a:tc>
                <a:tc>
                  <a:txBody>
                    <a:bodyPr/>
                    <a:lstStyle/>
                    <a:p>
                      <a:pPr marL="0" indent="228600" algn="l" defTabSz="914400" rtl="0" eaLnBrk="1" latinLnBrk="0" hangingPunct="1"/>
                      <a:r>
                        <a:rPr lang="zh-CN" altLang="en-US" sz="1800" kern="0" dirty="0">
                          <a:solidFill>
                            <a:schemeClr val="tx1"/>
                          </a:solidFill>
                          <a:effectLst/>
                          <a:latin typeface="+mn-lt"/>
                          <a:ea typeface="+mn-ea"/>
                          <a:cs typeface="+mn-cs"/>
                        </a:rPr>
                        <a:t>多单反转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空仓做多</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空仓做空</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总交易次数（不含平仓）</a:t>
                      </a:r>
                    </a:p>
                  </a:txBody>
                  <a:tcPr marL="68580" marR="68580" marT="0" marB="0" anchor="ctr"/>
                </a:tc>
                <a:extLst>
                  <a:ext uri="{0D108BD9-81ED-4DB2-BD59-A6C34878D82A}">
                    <a16:rowId xmlns:a16="http://schemas.microsoft.com/office/drawing/2014/main" xmlns="" val="10000"/>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次数</a:t>
                      </a:r>
                    </a:p>
                  </a:txBody>
                  <a:tcPr marL="68580" marR="68580" marT="0" marB="0" anchor="ctr"/>
                </a:tc>
                <a:tc>
                  <a:txBody>
                    <a:bodyPr/>
                    <a:lstStyle/>
                    <a:p>
                      <a:pPr algn="ctr"/>
                      <a:r>
                        <a:rPr lang="en-US" altLang="zh-CN" dirty="0" smtClean="0"/>
                        <a:t>54</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5</a:t>
                      </a:r>
                      <a:endParaRPr lang="zh-CN" altLang="en-US" dirty="0"/>
                    </a:p>
                  </a:txBody>
                  <a:tcPr marL="68580" marR="68580" marT="0" marB="0" anchor="ctr"/>
                </a:tc>
                <a:tc>
                  <a:txBody>
                    <a:bodyPr/>
                    <a:lstStyle/>
                    <a:p>
                      <a:pPr algn="ctr"/>
                      <a:r>
                        <a:rPr lang="en-US" altLang="zh-CN" dirty="0" smtClean="0"/>
                        <a:t>130</a:t>
                      </a:r>
                      <a:endParaRPr lang="zh-CN" altLang="en-US" dirty="0"/>
                    </a:p>
                  </a:txBody>
                  <a:tcPr marL="68580" marR="68580" marT="0" marB="0" anchor="ctr"/>
                </a:tc>
                <a:extLst>
                  <a:ext uri="{0D108BD9-81ED-4DB2-BD59-A6C34878D82A}">
                    <a16:rowId xmlns:a16="http://schemas.microsoft.com/office/drawing/2014/main" xmlns="" val="10001"/>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占比</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41.54</a:t>
                      </a:r>
                      <a:r>
                        <a:rPr lang="en-US" altLang="zh-CN" dirty="0" smtClean="0"/>
                        <a:t>%</a:t>
                      </a:r>
                      <a:endParaRPr lang="zh-CN" altLang="en-US" dirty="0" smtClean="0"/>
                    </a:p>
                  </a:txBody>
                  <a:tcPr marL="68580" marR="68580" marT="0" marB="0" anchor="ctr"/>
                </a:tc>
                <a:tc>
                  <a:txBody>
                    <a:bodyPr/>
                    <a:lstStyle/>
                    <a:p>
                      <a:pPr algn="ctr"/>
                      <a:r>
                        <a:rPr lang="en-US" altLang="zh-CN" dirty="0" smtClean="0"/>
                        <a:t>7.69%</a:t>
                      </a:r>
                      <a:endParaRPr lang="zh-CN" altLang="en-US" dirty="0"/>
                    </a:p>
                  </a:txBody>
                  <a:tcPr marL="68580" marR="68580" marT="0" marB="0" anchor="ctr"/>
                </a:tc>
                <a:tc>
                  <a:txBody>
                    <a:bodyPr/>
                    <a:lstStyle/>
                    <a:p>
                      <a:pPr algn="ctr"/>
                      <a:r>
                        <a:rPr lang="en-US" altLang="zh-CN" dirty="0" smtClean="0"/>
                        <a:t>46.92%</a:t>
                      </a:r>
                      <a:endParaRPr lang="zh-CN" altLang="en-US" dirty="0"/>
                    </a:p>
                  </a:txBody>
                  <a:tcPr marL="68580" marR="68580" marT="0" marB="0" anchor="ctr"/>
                </a:tc>
                <a:tc>
                  <a:txBody>
                    <a:bodyPr/>
                    <a:lstStyle/>
                    <a:p>
                      <a:pPr algn="ctr"/>
                      <a:r>
                        <a:rPr lang="en-US" altLang="zh-CN" dirty="0" smtClean="0"/>
                        <a:t>3.85%</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
        <p:nvSpPr>
          <p:cNvPr id="12" name="Rectangle 1"/>
          <p:cNvSpPr>
            <a:spLocks noChangeArrowheads="1"/>
          </p:cNvSpPr>
          <p:nvPr/>
        </p:nvSpPr>
        <p:spPr bwMode="auto">
          <a:xfrm>
            <a:off x="4010643" y="4605564"/>
            <a:ext cx="41712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266700" algn="ctr" defTabSz="914400" rtl="0" eaLnBrk="0" fontAlgn="base" latinLnBrk="0" hangingPunct="0">
              <a:lnSpc>
                <a:spcPct val="100000"/>
              </a:lnSpc>
              <a:spcBef>
                <a:spcPct val="0"/>
              </a:spcBef>
              <a:spcAft>
                <a:spcPct val="0"/>
              </a:spcAft>
              <a:buClrTx/>
              <a:buSzTx/>
              <a:buFontTx/>
              <a:buNone/>
            </a:pPr>
            <a:r>
              <a:rPr kumimoji="0" lang="zh-CN" altLang="zh-CN" b="1" i="0" u="none" strike="noStrike" cap="none" normalizeH="0" baseline="0" dirty="0" smtClean="0">
                <a:ln>
                  <a:noFill/>
                </a:ln>
                <a:solidFill>
                  <a:schemeClr val="tx1"/>
                </a:solidFill>
                <a:effectLst/>
                <a:latin typeface="Times New Roman" panose="02020503050405090304" pitchFamily="18" charset="0"/>
                <a:cs typeface="宋体" pitchFamily="2" charset="-122"/>
              </a:rPr>
              <a:t>表</a:t>
            </a:r>
            <a:r>
              <a:rPr kumimoji="0" lang="en-US"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10-29 </a:t>
            </a:r>
            <a:r>
              <a:rPr kumimoji="0" lang="zh-CN" altLang="zh-CN" b="1" i="0" u="none" strike="noStrike" cap="none" normalizeH="0" baseline="0" dirty="0" smtClean="0">
                <a:ln>
                  <a:noFill/>
                </a:ln>
                <a:solidFill>
                  <a:schemeClr val="tx1"/>
                </a:solidFill>
                <a:effectLst/>
                <a:latin typeface="Times New Roman" panose="02020503050405090304" pitchFamily="18" charset="0"/>
                <a:cs typeface="楷体_GB2312"/>
              </a:rPr>
              <a:t>各</a:t>
            </a:r>
            <a:r>
              <a:rPr kumimoji="0" lang="zh-CN" altLang="zh-CN" b="1" i="0" u="none" strike="noStrike" cap="none" normalizeH="0" baseline="0" dirty="0">
                <a:ln>
                  <a:noFill/>
                </a:ln>
                <a:solidFill>
                  <a:schemeClr val="tx1"/>
                </a:solidFill>
                <a:effectLst/>
                <a:latin typeface="Times New Roman" panose="02020503050405090304" pitchFamily="18" charset="0"/>
                <a:cs typeface="楷体_GB2312"/>
              </a:rPr>
              <a:t>类交易次数占比情况分析</a:t>
            </a:r>
            <a:endParaRPr kumimoji="0" lang="zh-CN" altLang="zh-CN" sz="4000" b="1" i="0" u="none" strike="noStrike" cap="none" normalizeH="0" baseline="0" dirty="0">
              <a:ln>
                <a:noFill/>
              </a:ln>
              <a:solidFill>
                <a:schemeClr val="tx1"/>
              </a:solidFill>
              <a:effectLst/>
            </a:endParaRPr>
          </a:p>
        </p:txBody>
      </p:sp>
      <p:sp>
        <p:nvSpPr>
          <p:cNvPr id="13" name="矩形 12"/>
          <p:cNvSpPr/>
          <p:nvPr/>
        </p:nvSpPr>
        <p:spPr>
          <a:xfrm>
            <a:off x="8109843" y="1412776"/>
            <a:ext cx="4006134" cy="1426031"/>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年化收益率</a:t>
            </a:r>
            <a:r>
              <a:rPr lang="zh-CN" altLang="en-US" sz="2200" dirty="0" smtClean="0"/>
              <a:t>为相对较高，高于区制</a:t>
            </a:r>
            <a:r>
              <a:rPr lang="en-US" altLang="zh-CN" sz="2200" dirty="0" smtClean="0"/>
              <a:t>1</a:t>
            </a:r>
            <a:r>
              <a:rPr lang="zh-CN" altLang="en-US" sz="2200" dirty="0" smtClean="0"/>
              <a:t>。</a:t>
            </a:r>
            <a:endParaRPr lang="en-US" altLang="zh-CN" sz="2200" dirty="0" smtClean="0"/>
          </a:p>
          <a:p>
            <a:pPr marL="342900" indent="-342900">
              <a:lnSpc>
                <a:spcPts val="2600"/>
              </a:lnSpc>
              <a:buFont typeface="Wingdings" panose="05000000000000000000" pitchFamily="2" charset="2"/>
              <a:buChar char="Ø"/>
            </a:pPr>
            <a:endParaRPr lang="en-US" altLang="zh-CN" sz="2200" dirty="0"/>
          </a:p>
          <a:p>
            <a:pPr marL="342900" indent="-342900">
              <a:lnSpc>
                <a:spcPts val="2600"/>
              </a:lnSpc>
              <a:buFont typeface="Wingdings" panose="05000000000000000000" pitchFamily="2" charset="2"/>
              <a:buChar char="Ø"/>
            </a:pPr>
            <a:r>
              <a:rPr lang="zh-CN" altLang="en-US" sz="2200" dirty="0"/>
              <a:t>风险</a:t>
            </a:r>
            <a:r>
              <a:rPr lang="zh-CN" altLang="en-US" sz="2200" dirty="0" smtClean="0"/>
              <a:t>水平稍微低于区制</a:t>
            </a:r>
            <a:r>
              <a:rPr lang="en-US" altLang="zh-CN" sz="2200" dirty="0" smtClean="0"/>
              <a:t>2</a:t>
            </a:r>
            <a:r>
              <a:rPr lang="zh-CN" altLang="en-US" sz="2200" dirty="0" smtClean="0"/>
              <a:t>。</a:t>
            </a:r>
            <a:endParaRPr lang="zh-CN" altLang="en-US" sz="2200" dirty="0"/>
          </a:p>
        </p:txBody>
      </p:sp>
      <p:sp>
        <p:nvSpPr>
          <p:cNvPr id="8" name="圆角矩形 7">
            <a:extLst>
              <a:ext uri="{FF2B5EF4-FFF2-40B4-BE49-F238E27FC236}">
                <a16:creationId xmlns:a16="http://schemas.microsoft.com/office/drawing/2014/main" xmlns="" id="{7CC3C644-0BFA-3843-B9BA-A1BF964930C5}"/>
              </a:ext>
            </a:extLst>
          </p:cNvPr>
          <p:cNvSpPr/>
          <p:nvPr/>
        </p:nvSpPr>
        <p:spPr>
          <a:xfrm>
            <a:off x="8037835" y="1285203"/>
            <a:ext cx="4006134" cy="1639741"/>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296702760"/>
      </p:ext>
    </p:extLst>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260971" y="702856"/>
            <a:ext cx="11737304" cy="1246495"/>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3</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1</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zh-CN" altLang="en-US" dirty="0">
                <a:latin typeface="Times New Roman" panose="02020503050405090304" pitchFamily="18" charset="0"/>
                <a:cs typeface="宋体" pitchFamily="2" charset="-122"/>
              </a:rPr>
              <a:t>        接下来，我们对策略的参数进行优化，最优参数的选取标准为参数的组合年化收益率更高为佳。在</a:t>
            </a:r>
            <a:r>
              <a:rPr lang="en-US" altLang="zh-CN" dirty="0">
                <a:latin typeface="Times New Roman" panose="02020503050405090304" pitchFamily="18" charset="0"/>
                <a:cs typeface="宋体" pitchFamily="2" charset="-122"/>
              </a:rPr>
              <a:t>Python</a:t>
            </a:r>
            <a:r>
              <a:rPr lang="zh-CN" altLang="en-US" dirty="0">
                <a:latin typeface="Times New Roman" panose="02020503050405090304" pitchFamily="18" charset="0"/>
                <a:cs typeface="宋体" pitchFamily="2" charset="-122"/>
              </a:rPr>
              <a:t>程序中操作得到参数组合</a:t>
            </a:r>
            <a:r>
              <a:rPr lang="en-US" altLang="zh-CN" dirty="0" smtClean="0">
                <a:latin typeface="Times New Roman" panose="02020503050405090304" pitchFamily="18" charset="0"/>
                <a:cs typeface="宋体" pitchFamily="2" charset="-122"/>
              </a:rPr>
              <a:t>f1=0.00</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f2=0.01</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f3=0.45</a:t>
            </a:r>
            <a:r>
              <a:rPr lang="zh-CN" altLang="en-US" dirty="0" smtClean="0">
                <a:latin typeface="Times New Roman" panose="02020503050405090304" pitchFamily="18" charset="0"/>
                <a:cs typeface="宋体" pitchFamily="2" charset="-122"/>
              </a:rPr>
              <a:t>累积</a:t>
            </a:r>
            <a:r>
              <a:rPr lang="zh-CN" altLang="en-US" dirty="0">
                <a:latin typeface="Times New Roman" panose="02020503050405090304" pitchFamily="18" charset="0"/>
                <a:cs typeface="宋体" pitchFamily="2" charset="-122"/>
              </a:rPr>
              <a:t>收益率最高，具体策略表现如下</a:t>
            </a:r>
            <a:r>
              <a:rPr lang="zh-CN" altLang="en-US" dirty="0" smtClean="0">
                <a:latin typeface="Times New Roman" panose="02020503050405090304" pitchFamily="18" charset="0"/>
                <a:cs typeface="宋体" pitchFamily="2" charset="-122"/>
              </a:rPr>
              <a:t>：</a:t>
            </a:r>
            <a:endParaRPr lang="zh-CN" altLang="en-US" sz="2000" dirty="0">
              <a:latin typeface="Times New Roman" panose="02020503050405090304" pitchFamily="18" charset="0"/>
              <a:cs typeface="宋体" pitchFamily="2" charset="-122"/>
            </a:endParaRPr>
          </a:p>
        </p:txBody>
      </p:sp>
      <p:sp>
        <p:nvSpPr>
          <p:cNvPr id="6" name="矩形 5"/>
          <p:cNvSpPr/>
          <p:nvPr/>
        </p:nvSpPr>
        <p:spPr>
          <a:xfrm>
            <a:off x="366821" y="5153417"/>
            <a:ext cx="5399314"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10-18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6074502" y="5085184"/>
            <a:ext cx="5617243"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10-19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549003" y="5766162"/>
            <a:ext cx="11285613" cy="759182"/>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前期波动较大，后期则比优化前更平稳，可见最优参数相比于经典参数的策略</a:t>
            </a:r>
            <a:r>
              <a:rPr lang="zh-CN" altLang="en-US" sz="2000" b="1" dirty="0"/>
              <a:t>收益增加，风险也相应增加</a:t>
            </a:r>
            <a:r>
              <a:rPr lang="zh-CN" altLang="en-US" sz="2000" dirty="0" smtClean="0"/>
              <a:t>。</a:t>
            </a:r>
            <a:endParaRPr lang="zh-CN" altLang="en-US" sz="2000"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76" y="2120059"/>
            <a:ext cx="5381587" cy="303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09268"/>
            <a:ext cx="5182381" cy="303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184839"/>
      </p:ext>
    </p:extLst>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2182740757"/>
              </p:ext>
            </p:extLst>
          </p:nvPr>
        </p:nvGraphicFramePr>
        <p:xfrm>
          <a:off x="970088" y="1097580"/>
          <a:ext cx="6551564" cy="3455020"/>
        </p:xfrm>
        <a:graphic>
          <a:graphicData uri="http://schemas.openxmlformats.org/drawingml/2006/table">
            <a:tbl>
              <a:tblPr firstRow="1" firstCol="1" bandRow="1">
                <a:tableStyleId>{5940675A-B579-460E-94D1-54222C63F5DA}</a:tableStyleId>
              </a:tblPr>
              <a:tblGrid>
                <a:gridCol w="3275782">
                  <a:extLst>
                    <a:ext uri="{9D8B030D-6E8A-4147-A177-3AD203B41FA5}">
                      <a16:colId xmlns:a16="http://schemas.microsoft.com/office/drawing/2014/main" xmlns="" val="20000"/>
                    </a:ext>
                  </a:extLst>
                </a:gridCol>
                <a:gridCol w="3275782">
                  <a:extLst>
                    <a:ext uri="{9D8B030D-6E8A-4147-A177-3AD203B41FA5}">
                      <a16:colId xmlns:a16="http://schemas.microsoft.com/office/drawing/2014/main" xmlns="" val="20001"/>
                    </a:ext>
                  </a:extLst>
                </a:gridCol>
              </a:tblGrid>
              <a:tr h="345502">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smtClean="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345502">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nchor="ctr"/>
                </a:tc>
                <a:extLst>
                  <a:ext uri="{0D108BD9-81ED-4DB2-BD59-A6C34878D82A}">
                    <a16:rowId xmlns:a16="http://schemas.microsoft.com/office/drawing/2014/main" xmlns="" val="10001"/>
                  </a:ext>
                </a:extLst>
              </a:tr>
              <a:tr h="345502">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33222</a:t>
                      </a:r>
                      <a:endParaRPr lang="zh-CN" altLang="en-US" dirty="0"/>
                    </a:p>
                  </a:txBody>
                  <a:tcPr marL="68580" marR="68580" marT="0" marB="0" anchor="b"/>
                </a:tc>
                <a:extLst>
                  <a:ext uri="{0D108BD9-81ED-4DB2-BD59-A6C34878D82A}">
                    <a16:rowId xmlns:a16="http://schemas.microsoft.com/office/drawing/2014/main" xmlns="" val="10002"/>
                  </a:ext>
                </a:extLst>
              </a:tr>
              <a:tr h="345502">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nchor="ctr"/>
                </a:tc>
                <a:extLst>
                  <a:ext uri="{0D108BD9-81ED-4DB2-BD59-A6C34878D82A}">
                    <a16:rowId xmlns:a16="http://schemas.microsoft.com/office/drawing/2014/main" xmlns="" val="10003"/>
                  </a:ext>
                </a:extLst>
              </a:tr>
              <a:tr h="345502">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nchor="ctr"/>
                </a:tc>
                <a:extLst>
                  <a:ext uri="{0D108BD9-81ED-4DB2-BD59-A6C34878D82A}">
                    <a16:rowId xmlns:a16="http://schemas.microsoft.com/office/drawing/2014/main" xmlns="" val="10004"/>
                  </a:ext>
                </a:extLst>
              </a:tr>
              <a:tr h="345502">
                <a:tc>
                  <a:txBody>
                    <a:bodyPr/>
                    <a:lstStyle/>
                    <a:p>
                      <a:pPr indent="228600" algn="ctr"/>
                      <a:r>
                        <a:rPr lang="zh-CN" sz="2000" kern="0">
                          <a:effectLst/>
                        </a:rPr>
                        <a:t>最大回撤</a:t>
                      </a:r>
                      <a:endParaRPr lang="zh-CN" sz="2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20.2%</a:t>
                      </a:r>
                      <a:endParaRPr lang="zh-CN" altLang="en-US" dirty="0"/>
                    </a:p>
                  </a:txBody>
                  <a:tcPr marL="68580" marR="68580" marT="0" marB="0" anchor="ctr"/>
                </a:tc>
                <a:extLst>
                  <a:ext uri="{0D108BD9-81ED-4DB2-BD59-A6C34878D82A}">
                    <a16:rowId xmlns:a16="http://schemas.microsoft.com/office/drawing/2014/main" xmlns="" val="10005"/>
                  </a:ext>
                </a:extLst>
              </a:tr>
              <a:tr h="345502">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46%</a:t>
                      </a:r>
                      <a:endParaRPr lang="zh-CN" altLang="en-US" dirty="0"/>
                    </a:p>
                  </a:txBody>
                  <a:tcPr marL="68580" marR="68580" marT="0" marB="0" anchor="ctr"/>
                </a:tc>
                <a:extLst>
                  <a:ext uri="{0D108BD9-81ED-4DB2-BD59-A6C34878D82A}">
                    <a16:rowId xmlns:a16="http://schemas.microsoft.com/office/drawing/2014/main" xmlns="" val="10006"/>
                  </a:ext>
                </a:extLst>
              </a:tr>
              <a:tr h="345502">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11%</a:t>
                      </a:r>
                      <a:endParaRPr lang="zh-CN" altLang="en-US" dirty="0"/>
                    </a:p>
                  </a:txBody>
                  <a:tcPr marL="68580" marR="68580" marT="0" marB="0" anchor="ctr"/>
                </a:tc>
                <a:extLst>
                  <a:ext uri="{0D108BD9-81ED-4DB2-BD59-A6C34878D82A}">
                    <a16:rowId xmlns:a16="http://schemas.microsoft.com/office/drawing/2014/main" xmlns="" val="10007"/>
                  </a:ext>
                </a:extLst>
              </a:tr>
              <a:tr h="345502">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139.5%</a:t>
                      </a:r>
                      <a:endParaRPr lang="zh-CN" altLang="en-US" dirty="0"/>
                    </a:p>
                  </a:txBody>
                  <a:tcPr marL="68580" marR="68580" marT="0" marB="0" anchor="ctr"/>
                </a:tc>
                <a:extLst>
                  <a:ext uri="{0D108BD9-81ED-4DB2-BD59-A6C34878D82A}">
                    <a16:rowId xmlns:a16="http://schemas.microsoft.com/office/drawing/2014/main" xmlns="" val="10008"/>
                  </a:ext>
                </a:extLst>
              </a:tr>
              <a:tr h="345502">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1.50</a:t>
                      </a:r>
                      <a:endParaRPr lang="zh-CN" altLang="en-US" dirty="0"/>
                    </a:p>
                  </a:txBody>
                  <a:tcPr marL="68580" marR="68580" marT="0" marB="0" anchor="ctr"/>
                </a:tc>
                <a:extLst>
                  <a:ext uri="{0D108BD9-81ED-4DB2-BD59-A6C34878D82A}">
                    <a16:rowId xmlns:a16="http://schemas.microsoft.com/office/drawing/2014/main" xmlns="" val="10009"/>
                  </a:ext>
                </a:extLst>
              </a:tr>
            </a:tbl>
          </a:graphicData>
        </a:graphic>
      </p:graphicFrame>
      <p:sp>
        <p:nvSpPr>
          <p:cNvPr id="4" name="矩形 3"/>
          <p:cNvSpPr/>
          <p:nvPr/>
        </p:nvSpPr>
        <p:spPr>
          <a:xfrm>
            <a:off x="1648042" y="622764"/>
            <a:ext cx="5195654"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10-30  </a:t>
            </a:r>
            <a:r>
              <a:rPr lang="zh-CN" altLang="zh-CN" b="1" kern="100" dirty="0" smtClean="0">
                <a:latin typeface="Times New Roman" panose="02020503050405090304" pitchFamily="18" charset="0"/>
                <a:ea typeface="宋体" pitchFamily="2" charset="-122"/>
                <a:cs typeface="宋体" pitchFamily="2" charset="-122"/>
              </a:rPr>
              <a:t>区</a:t>
            </a:r>
            <a:r>
              <a:rPr lang="zh-CN" altLang="zh-CN" b="1" kern="100" dirty="0">
                <a:latin typeface="Times New Roman" panose="02020503050405090304" pitchFamily="18" charset="0"/>
                <a:ea typeface="宋体" pitchFamily="2" charset="-122"/>
                <a:cs typeface="宋体" pitchFamily="2" charset="-122"/>
              </a:rPr>
              <a:t>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参数优化后策略表现评价指标数据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5" name="矩形 4"/>
          <p:cNvSpPr/>
          <p:nvPr/>
        </p:nvSpPr>
        <p:spPr>
          <a:xfrm>
            <a:off x="3951835" y="4661542"/>
            <a:ext cx="3860352"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10-31 </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163962394"/>
              </p:ext>
            </p:extLst>
          </p:nvPr>
        </p:nvGraphicFramePr>
        <p:xfrm>
          <a:off x="1845147" y="5150792"/>
          <a:ext cx="8496945" cy="1230536"/>
        </p:xfrm>
        <a:graphic>
          <a:graphicData uri="http://schemas.openxmlformats.org/drawingml/2006/table">
            <a:tbl>
              <a:tblPr firstRow="1" firstCol="1" bandRow="1">
                <a:tableStyleId>{2D5ABB26-0587-4C30-8999-92F81FD0307C}</a:tableStyleId>
              </a:tblPr>
              <a:tblGrid>
                <a:gridCol w="886637">
                  <a:extLst>
                    <a:ext uri="{9D8B030D-6E8A-4147-A177-3AD203B41FA5}">
                      <a16:colId xmlns:a16="http://schemas.microsoft.com/office/drawing/2014/main" xmlns="" val="20000"/>
                    </a:ext>
                  </a:extLst>
                </a:gridCol>
                <a:gridCol w="1345611">
                  <a:extLst>
                    <a:ext uri="{9D8B030D-6E8A-4147-A177-3AD203B41FA5}">
                      <a16:colId xmlns:a16="http://schemas.microsoft.com/office/drawing/2014/main" xmlns="" val="20001"/>
                    </a:ext>
                  </a:extLst>
                </a:gridCol>
                <a:gridCol w="1333435">
                  <a:extLst>
                    <a:ext uri="{9D8B030D-6E8A-4147-A177-3AD203B41FA5}">
                      <a16:colId xmlns:a16="http://schemas.microsoft.com/office/drawing/2014/main" xmlns="" val="20002"/>
                    </a:ext>
                  </a:extLst>
                </a:gridCol>
                <a:gridCol w="1441446">
                  <a:extLst>
                    <a:ext uri="{9D8B030D-6E8A-4147-A177-3AD203B41FA5}">
                      <a16:colId xmlns:a16="http://schemas.microsoft.com/office/drawing/2014/main" xmlns="" val="20003"/>
                    </a:ext>
                  </a:extLst>
                </a:gridCol>
                <a:gridCol w="1473591">
                  <a:extLst>
                    <a:ext uri="{9D8B030D-6E8A-4147-A177-3AD203B41FA5}">
                      <a16:colId xmlns:a16="http://schemas.microsoft.com/office/drawing/2014/main" xmlns="" val="20004"/>
                    </a:ext>
                  </a:extLst>
                </a:gridCol>
                <a:gridCol w="2016225">
                  <a:extLst>
                    <a:ext uri="{9D8B030D-6E8A-4147-A177-3AD203B41FA5}">
                      <a16:colId xmlns:a16="http://schemas.microsoft.com/office/drawing/2014/main" xmlns="" val="20005"/>
                    </a:ext>
                  </a:extLst>
                </a:gridCol>
              </a:tblGrid>
              <a:tr h="461453">
                <a:tc>
                  <a:txBody>
                    <a:bodyPr/>
                    <a:lstStyle/>
                    <a:p>
                      <a:pPr indent="228600" algn="l"/>
                      <a:r>
                        <a:rPr lang="en-US" sz="1800" kern="0" dirty="0">
                          <a:effectLst/>
                        </a:rPr>
                        <a:t> </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多单反转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空仓做多</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空仓做空</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ctr"/>
                      <a:r>
                        <a:rPr lang="zh-CN" sz="1800" kern="0" dirty="0">
                          <a:effectLst/>
                        </a:rPr>
                        <a:t>总交易</a:t>
                      </a:r>
                      <a:r>
                        <a:rPr lang="zh-CN" sz="1800" kern="0" dirty="0" smtClean="0">
                          <a:effectLst/>
                        </a:rPr>
                        <a:t>次数</a:t>
                      </a:r>
                      <a:endParaRPr lang="en-US" altLang="zh-CN" sz="1800" kern="0" dirty="0" smtClean="0">
                        <a:effectLst/>
                      </a:endParaRPr>
                    </a:p>
                    <a:p>
                      <a:pPr indent="228600" algn="ctr"/>
                      <a:r>
                        <a:rPr lang="zh-CN" sz="1800" kern="0" dirty="0" smtClean="0">
                          <a:effectLst/>
                        </a:rPr>
                        <a:t>（</a:t>
                      </a:r>
                      <a:r>
                        <a:rPr lang="zh-CN" sz="1800" kern="0" dirty="0">
                          <a:effectLst/>
                        </a:rPr>
                        <a:t>不含平仓）</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0948">
                <a:tc>
                  <a:txBody>
                    <a:bodyPr/>
                    <a:lstStyle/>
                    <a:p>
                      <a:pPr marL="0" indent="228600" algn="l" defTabSz="914400" rtl="0" eaLnBrk="1" latinLnBrk="0" hangingPunct="1"/>
                      <a:r>
                        <a:rPr lang="en-US" sz="1800" kern="0" dirty="0" err="1">
                          <a:effectLst/>
                        </a:rPr>
                        <a:t>次数</a:t>
                      </a:r>
                      <a:r>
                        <a:rPr lang="en-US" sz="1800" kern="0" dirty="0">
                          <a:effectLst/>
                        </a:rPr>
                        <a:t> </a:t>
                      </a:r>
                      <a:endParaRPr lang="zh-CN" altLang="en-US" sz="1800" kern="0" dirty="0">
                        <a:solidFill>
                          <a:schemeClr val="tx1"/>
                        </a:solidFill>
                        <a:effectLst/>
                        <a:latin typeface="+mn-ea"/>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34</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0948">
                <a:tc>
                  <a:txBody>
                    <a:bodyPr/>
                    <a:lstStyle/>
                    <a:p>
                      <a:pPr marL="0" indent="228600" algn="l" defTabSz="914400" rtl="0" eaLnBrk="1" latinLnBrk="0" hangingPunct="1"/>
                      <a:r>
                        <a:rPr lang="en-US" sz="1800" kern="0" dirty="0" err="1">
                          <a:effectLst/>
                        </a:rPr>
                        <a:t>占比</a:t>
                      </a:r>
                      <a:endParaRPr lang="zh-CN" altLang="en-US" sz="1800" kern="0" dirty="0">
                        <a:solidFill>
                          <a:schemeClr val="tx1"/>
                        </a:solidFill>
                        <a:effectLst/>
                        <a:latin typeface="宋体" panose="02010600030101010101" pitchFamily="2" charset="-122"/>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35.29%</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47.06%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100%</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矩形 6"/>
          <p:cNvSpPr/>
          <p:nvPr/>
        </p:nvSpPr>
        <p:spPr>
          <a:xfrm>
            <a:off x="8181852" y="1345825"/>
            <a:ext cx="352839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从最优参数组合</a:t>
            </a:r>
            <a:r>
              <a:rPr lang="zh-CN" altLang="en-US" sz="2200" dirty="0" smtClean="0"/>
              <a:t>为：   （</a:t>
            </a:r>
            <a:r>
              <a:rPr lang="en-US" altLang="zh-CN" sz="2200" dirty="0" smtClean="0"/>
              <a:t>0.00</a:t>
            </a:r>
            <a:r>
              <a:rPr lang="zh-CN" altLang="en-US" sz="2200" dirty="0" smtClean="0"/>
              <a:t>，</a:t>
            </a:r>
            <a:r>
              <a:rPr lang="en-US" altLang="zh-CN" sz="2200" dirty="0" smtClean="0"/>
              <a:t>0.01</a:t>
            </a:r>
            <a:r>
              <a:rPr lang="zh-CN" altLang="en-US" sz="2200" dirty="0" smtClean="0"/>
              <a:t>，</a:t>
            </a:r>
            <a:r>
              <a:rPr lang="en-US" altLang="zh-CN" sz="2200" dirty="0" smtClean="0"/>
              <a:t>0.45)</a:t>
            </a:r>
            <a:r>
              <a:rPr lang="zh-CN" altLang="en-US" sz="2200" dirty="0"/>
              <a:t>的策略表现看，盈利能力同样非常可观</a:t>
            </a:r>
            <a:r>
              <a:rPr lang="zh-CN" altLang="en-US" sz="2200" dirty="0" smtClean="0"/>
              <a:t>；盈利性较经典参数</a:t>
            </a:r>
            <a:r>
              <a:rPr lang="zh-CN" altLang="en-US" sz="2200" b="1" i="1" dirty="0" smtClean="0">
                <a:solidFill>
                  <a:srgbClr val="0000FF"/>
                </a:solidFill>
              </a:rPr>
              <a:t>提高</a:t>
            </a:r>
            <a:r>
              <a:rPr lang="en-US" altLang="zh-CN" sz="2200" b="1" i="1" dirty="0" smtClean="0">
                <a:solidFill>
                  <a:srgbClr val="0000FF"/>
                </a:solidFill>
              </a:rPr>
              <a:t>100</a:t>
            </a:r>
            <a:r>
              <a:rPr lang="zh-CN" altLang="en-US" sz="2200" b="1" i="1" dirty="0" smtClean="0">
                <a:solidFill>
                  <a:srgbClr val="0000FF"/>
                </a:solidFill>
              </a:rPr>
              <a:t>个百分点</a:t>
            </a:r>
            <a:r>
              <a:rPr lang="zh-CN" altLang="en-US" sz="2200" dirty="0" smtClean="0"/>
              <a:t>。</a:t>
            </a:r>
            <a:endParaRPr lang="en-US" altLang="zh-CN" sz="2200" dirty="0"/>
          </a:p>
          <a:p>
            <a:pPr marL="342900" indent="-342900">
              <a:lnSpc>
                <a:spcPts val="2600"/>
              </a:lnSpc>
              <a:buFont typeface="Wingdings" panose="05000000000000000000" pitchFamily="2" charset="2"/>
              <a:buChar char="Ø"/>
            </a:pPr>
            <a:r>
              <a:rPr lang="zh-CN" altLang="en-US" sz="2200" dirty="0"/>
              <a:t>从风险水平看，最大回撤</a:t>
            </a:r>
            <a:r>
              <a:rPr lang="zh-CN" altLang="en-US" sz="2200" dirty="0" smtClean="0"/>
              <a:t>比例也有所下降，</a:t>
            </a:r>
            <a:r>
              <a:rPr lang="zh-CN" altLang="en-US" sz="2200" dirty="0"/>
              <a:t>夏普比率</a:t>
            </a:r>
            <a:r>
              <a:rPr lang="zh-CN" altLang="en-US" sz="2200" dirty="0" smtClean="0"/>
              <a:t>为</a:t>
            </a:r>
            <a:r>
              <a:rPr lang="en-US" altLang="zh-CN" sz="2200" dirty="0" smtClean="0"/>
              <a:t>1.50</a:t>
            </a:r>
            <a:r>
              <a:rPr lang="zh-CN" altLang="en-US" sz="2200" dirty="0" smtClean="0"/>
              <a:t>。</a:t>
            </a:r>
            <a:endParaRPr lang="zh-CN" altLang="en-US" sz="2200" dirty="0"/>
          </a:p>
        </p:txBody>
      </p:sp>
      <p:sp>
        <p:nvSpPr>
          <p:cNvPr id="8" name="圆角矩形 7">
            <a:extLst>
              <a:ext uri="{FF2B5EF4-FFF2-40B4-BE49-F238E27FC236}">
                <a16:creationId xmlns:a16="http://schemas.microsoft.com/office/drawing/2014/main" xmlns="" id="{8ACA9C98-0380-F545-9A11-34C44E6C0697}"/>
              </a:ext>
            </a:extLst>
          </p:cNvPr>
          <p:cNvSpPr/>
          <p:nvPr/>
        </p:nvSpPr>
        <p:spPr>
          <a:xfrm>
            <a:off x="8069431" y="1083146"/>
            <a:ext cx="3856836" cy="349798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237264056"/>
      </p:ext>
    </p:extLst>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5" name="矩形 4"/>
          <p:cNvSpPr/>
          <p:nvPr/>
        </p:nvSpPr>
        <p:spPr>
          <a:xfrm>
            <a:off x="404987" y="5385990"/>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10-20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6045867" y="5457998"/>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10-21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587487" y="727536"/>
            <a:ext cx="10546692" cy="1169551"/>
          </a:xfrm>
          <a:prstGeom prst="rect">
            <a:avLst/>
          </a:prstGeom>
        </p:spPr>
        <p:txBody>
          <a:bodyPr wrap="square">
            <a:spAutoFit/>
          </a:bodyPr>
          <a:lstStyle/>
          <a:p>
            <a:pPr indent="266700" algn="just">
              <a:lnSpc>
                <a:spcPct val="150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4</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r>
              <a:rPr lang="zh-CN" altLang="en-US" sz="2000" dirty="0">
                <a:latin typeface="Times New Roman" panose="02020503050405090304" pitchFamily="18" charset="0"/>
                <a:cs typeface="宋体" pitchFamily="2" charset="-122"/>
              </a:rPr>
              <a:t>        然后同样采用参数组合</a:t>
            </a:r>
            <a:r>
              <a:rPr lang="en-US" altLang="zh-CN" sz="2000" dirty="0" smtClean="0">
                <a:latin typeface="Times New Roman" panose="02020503050405090304" pitchFamily="18" charset="0"/>
                <a:cs typeface="宋体" pitchFamily="2" charset="-122"/>
              </a:rPr>
              <a:t>f1=0.00</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en-US" sz="2000" dirty="0" smtClean="0">
                <a:latin typeface="Times New Roman" panose="02020503050405090304" pitchFamily="18" charset="0"/>
                <a:cs typeface="宋体" pitchFamily="2" charset="-122"/>
              </a:rPr>
              <a:t>对</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进行参数优化。在</a:t>
            </a:r>
            <a:r>
              <a:rPr lang="en-US" altLang="zh-CN" sz="2000" dirty="0">
                <a:latin typeface="Times New Roman" panose="02020503050405090304" pitchFamily="18" charset="0"/>
                <a:cs typeface="宋体" pitchFamily="2" charset="-122"/>
              </a:rPr>
              <a:t>python</a:t>
            </a:r>
            <a:r>
              <a:rPr lang="zh-CN" altLang="en-US" sz="2000" dirty="0">
                <a:latin typeface="Times New Roman" panose="02020503050405090304" pitchFamily="18" charset="0"/>
                <a:cs typeface="宋体" pitchFamily="2" charset="-122"/>
              </a:rPr>
              <a:t>程序中操作得到的年化收益率更高，具体策略表现如下：</a:t>
            </a:r>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66" y="2132856"/>
            <a:ext cx="5565204" cy="3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24334"/>
            <a:ext cx="5339180" cy="311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982432"/>
      </p:ext>
    </p:extLst>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3053223015"/>
              </p:ext>
            </p:extLst>
          </p:nvPr>
        </p:nvGraphicFramePr>
        <p:xfrm>
          <a:off x="441441" y="1335273"/>
          <a:ext cx="6667672" cy="3048000"/>
        </p:xfrm>
        <a:graphic>
          <a:graphicData uri="http://schemas.openxmlformats.org/drawingml/2006/table">
            <a:tbl>
              <a:tblPr firstRow="1" firstCol="1" bandRow="1">
                <a:tableStyleId>{2D5ABB26-0587-4C30-8999-92F81FD0307C}</a:tableStyleId>
              </a:tblPr>
              <a:tblGrid>
                <a:gridCol w="3333836">
                  <a:extLst>
                    <a:ext uri="{9D8B030D-6E8A-4147-A177-3AD203B41FA5}">
                      <a16:colId xmlns:a16="http://schemas.microsoft.com/office/drawing/2014/main" xmlns="" val="20000"/>
                    </a:ext>
                  </a:extLst>
                </a:gridCol>
                <a:gridCol w="3333836">
                  <a:extLst>
                    <a:ext uri="{9D8B030D-6E8A-4147-A177-3AD203B41FA5}">
                      <a16:colId xmlns:a16="http://schemas.microsoft.com/office/drawing/2014/main" xmlns="" val="20001"/>
                    </a:ext>
                  </a:extLst>
                </a:gridCol>
              </a:tblGrid>
              <a:tr h="286759">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6759">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6759">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196545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6759">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86759">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86759">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86759">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86759">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66%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86759">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246.4%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86759">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399671452"/>
              </p:ext>
            </p:extLst>
          </p:nvPr>
        </p:nvGraphicFramePr>
        <p:xfrm>
          <a:off x="189866" y="5022611"/>
          <a:ext cx="7170823" cy="1047979"/>
        </p:xfrm>
        <a:graphic>
          <a:graphicData uri="http://schemas.openxmlformats.org/drawingml/2006/table">
            <a:tbl>
              <a:tblPr firstRow="1" firstCol="1" bandRow="1">
                <a:tableStyleId>{5940675A-B579-460E-94D1-54222C63F5DA}</a:tableStyleId>
              </a:tblPr>
              <a:tblGrid>
                <a:gridCol w="935201">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339078">
                  <a:extLst>
                    <a:ext uri="{9D8B030D-6E8A-4147-A177-3AD203B41FA5}">
                      <a16:colId xmlns:a16="http://schemas.microsoft.com/office/drawing/2014/main" xmlns="" val="20005"/>
                    </a:ext>
                  </a:extLst>
                </a:gridCol>
              </a:tblGrid>
              <a:tr h="499339">
                <a:tc>
                  <a:txBody>
                    <a:bodyPr/>
                    <a:lstStyle/>
                    <a:p>
                      <a:pPr indent="228600" algn="l"/>
                      <a:r>
                        <a:rPr lang="en-US" sz="1600" kern="0" dirty="0">
                          <a:effectLst/>
                        </a:rPr>
                        <a:t> </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多单反转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空仓做多</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l"/>
                      <a:r>
                        <a:rPr lang="zh-CN" sz="1600" kern="0">
                          <a:effectLst/>
                        </a:rPr>
                        <a:t>总交易次数</a:t>
                      </a:r>
                      <a:endParaRPr lang="zh-CN" sz="2000" kern="100">
                        <a:effectLst/>
                      </a:endParaRPr>
                    </a:p>
                    <a:p>
                      <a:pPr algn="l"/>
                      <a:r>
                        <a:rPr lang="zh-CN" sz="1600" kern="0">
                          <a:effectLst/>
                        </a:rPr>
                        <a:t>（不含平仓）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249669">
                <a:tc>
                  <a:txBody>
                    <a:bodyPr/>
                    <a:lstStyle/>
                    <a:p>
                      <a:pPr indent="228600" algn="l"/>
                      <a:r>
                        <a:rPr lang="zh-CN" sz="1600" kern="0">
                          <a:effectLst/>
                        </a:rPr>
                        <a:t>次数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49</a:t>
                      </a:r>
                      <a:endParaRPr lang="zh-CN" altLang="en-US" dirty="0"/>
                    </a:p>
                  </a:txBody>
                  <a:tcPr marL="68580" marR="68580" marT="0" marB="0" anchor="ctr"/>
                </a:tc>
                <a:tc>
                  <a:txBody>
                    <a:bodyPr/>
                    <a:lstStyle/>
                    <a:p>
                      <a:pPr algn="ctr"/>
                      <a:r>
                        <a:rPr lang="en-US" altLang="zh-CN" dirty="0" smtClean="0"/>
                        <a:t>11</a:t>
                      </a:r>
                      <a:endParaRPr lang="zh-CN" altLang="en-US" dirty="0"/>
                    </a:p>
                  </a:txBody>
                  <a:tcPr marL="68580" marR="68580" marT="0" marB="0" anchor="ctr"/>
                </a:tc>
                <a:tc>
                  <a:txBody>
                    <a:bodyPr/>
                    <a:lstStyle/>
                    <a:p>
                      <a:pPr algn="ctr"/>
                      <a:r>
                        <a:rPr lang="en-US" altLang="zh-CN" dirty="0" smtClean="0"/>
                        <a:t>56</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126</a:t>
                      </a:r>
                      <a:endParaRPr lang="zh-CN" altLang="en-US" dirty="0"/>
                    </a:p>
                  </a:txBody>
                  <a:tcPr marL="68580" marR="68580" marT="0" marB="0" anchor="ctr"/>
                </a:tc>
                <a:extLst>
                  <a:ext uri="{0D108BD9-81ED-4DB2-BD59-A6C34878D82A}">
                    <a16:rowId xmlns:a16="http://schemas.microsoft.com/office/drawing/2014/main" xmlns="" val="10001"/>
                  </a:ext>
                </a:extLst>
              </a:tr>
              <a:tr h="249669">
                <a:tc>
                  <a:txBody>
                    <a:bodyPr/>
                    <a:lstStyle/>
                    <a:p>
                      <a:pPr indent="228600" algn="l"/>
                      <a:r>
                        <a:rPr lang="zh-CN" sz="1600" kern="0">
                          <a:effectLst/>
                        </a:rPr>
                        <a:t>占比</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38.89%</a:t>
                      </a:r>
                      <a:endParaRPr lang="zh-CN" altLang="en-US" dirty="0"/>
                    </a:p>
                  </a:txBody>
                  <a:tcPr marL="68580" marR="68580" marT="0" marB="0" anchor="ctr"/>
                </a:tc>
                <a:tc>
                  <a:txBody>
                    <a:bodyPr/>
                    <a:lstStyle/>
                    <a:p>
                      <a:pPr algn="ctr"/>
                      <a:r>
                        <a:rPr lang="en-US" altLang="zh-CN" dirty="0" smtClean="0"/>
                        <a:t>8.73%</a:t>
                      </a:r>
                      <a:endParaRPr lang="zh-CN" altLang="en-US" dirty="0"/>
                    </a:p>
                  </a:txBody>
                  <a:tcPr marL="68580" marR="68580" marT="0" marB="0" anchor="ctr"/>
                </a:tc>
                <a:tc>
                  <a:txBody>
                    <a:bodyPr/>
                    <a:lstStyle/>
                    <a:p>
                      <a:pPr algn="ctr"/>
                      <a:r>
                        <a:rPr lang="en-US" altLang="zh-CN" dirty="0" smtClean="0"/>
                        <a:t>44.44%</a:t>
                      </a:r>
                      <a:endParaRPr lang="zh-CN" altLang="en-US" dirty="0"/>
                    </a:p>
                  </a:txBody>
                  <a:tcPr marL="68580" marR="68580" marT="0" marB="0" anchor="ctr"/>
                </a:tc>
                <a:tc>
                  <a:txBody>
                    <a:bodyPr/>
                    <a:lstStyle/>
                    <a:p>
                      <a:pPr algn="ctr"/>
                      <a:r>
                        <a:rPr lang="en-US" altLang="zh-CN" dirty="0" smtClean="0"/>
                        <a:t>7.94%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
        <p:nvSpPr>
          <p:cNvPr id="5" name="矩形 4"/>
          <p:cNvSpPr/>
          <p:nvPr/>
        </p:nvSpPr>
        <p:spPr>
          <a:xfrm>
            <a:off x="1592843" y="4562229"/>
            <a:ext cx="3839514"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10-33 </a:t>
            </a:r>
            <a:r>
              <a:rPr lang="en-US" altLang="zh-CN" kern="0" dirty="0" smtClean="0">
                <a:latin typeface="Times New Roman" panose="02020503050405090304" pitchFamily="18" charset="0"/>
                <a:ea typeface="宋体" pitchFamily="2" charset="-122"/>
                <a:cs typeface="楷体_GB2312"/>
              </a:rPr>
              <a:t> </a:t>
            </a:r>
            <a:r>
              <a:rPr lang="zh-CN" altLang="zh-CN" kern="0" dirty="0">
                <a:latin typeface="Times New Roman" panose="02020503050405090304" pitchFamily="18" charset="0"/>
                <a:ea typeface="宋体" pitchFamily="2" charset="-122"/>
                <a:cs typeface="楷体_GB2312"/>
              </a:rPr>
              <a:t>各类交易次数占比情况分析</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91876" y="808378"/>
            <a:ext cx="5166800"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10-32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参数优化后策略表现评价指标数据</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1" name="矩形 10"/>
          <p:cNvSpPr/>
          <p:nvPr/>
        </p:nvSpPr>
        <p:spPr>
          <a:xfrm>
            <a:off x="7389764" y="1208864"/>
            <a:ext cx="4536504" cy="1759456"/>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对模型进行了最优参数组合的优化后，区制</a:t>
            </a:r>
            <a:r>
              <a:rPr lang="en-US" altLang="zh-CN" sz="2000" dirty="0"/>
              <a:t>2</a:t>
            </a:r>
            <a:r>
              <a:rPr lang="zh-CN" altLang="en-US" sz="2000" dirty="0"/>
              <a:t>策略</a:t>
            </a:r>
            <a:r>
              <a:rPr lang="zh-CN" altLang="en-US" sz="2000" dirty="0" smtClean="0"/>
              <a:t>取得</a:t>
            </a:r>
            <a:r>
              <a:rPr lang="en-US" altLang="zh-CN" sz="2000" dirty="0" smtClean="0"/>
              <a:t>246</a:t>
            </a:r>
            <a:r>
              <a:rPr lang="en-US" altLang="zh-CN" sz="2000" dirty="0"/>
              <a:t>%</a:t>
            </a:r>
            <a:r>
              <a:rPr lang="zh-CN" altLang="en-US" sz="2000" dirty="0" smtClean="0"/>
              <a:t>的年化收益率</a:t>
            </a:r>
            <a:r>
              <a:rPr lang="zh-CN" altLang="en-US" sz="2000" dirty="0"/>
              <a:t>，明显高于优化前</a:t>
            </a:r>
            <a:r>
              <a:rPr lang="zh-CN" altLang="en-US" sz="2000" dirty="0" smtClean="0"/>
              <a:t>，而且走势相当稳定，</a:t>
            </a:r>
            <a:r>
              <a:rPr lang="zh-CN" altLang="en-US" sz="2000" dirty="0"/>
              <a:t>优化后的最大回</a:t>
            </a:r>
            <a:r>
              <a:rPr lang="zh-CN" altLang="en-US" sz="2000" dirty="0" smtClean="0"/>
              <a:t>撤与经典</a:t>
            </a:r>
            <a:r>
              <a:rPr lang="zh-CN" altLang="en-US" sz="2000" dirty="0"/>
              <a:t>参数</a:t>
            </a:r>
            <a:r>
              <a:rPr lang="zh-CN" altLang="en-US" sz="2000" dirty="0" smtClean="0"/>
              <a:t>组合相当。</a:t>
            </a:r>
            <a:endParaRPr lang="en-US" altLang="zh-CN" sz="2000" dirty="0"/>
          </a:p>
        </p:txBody>
      </p:sp>
      <p:sp>
        <p:nvSpPr>
          <p:cNvPr id="8" name="圆角矩形 7">
            <a:extLst>
              <a:ext uri="{FF2B5EF4-FFF2-40B4-BE49-F238E27FC236}">
                <a16:creationId xmlns:a16="http://schemas.microsoft.com/office/drawing/2014/main" xmlns="" id="{EB05B710-AD60-894B-9B55-DBDE4BB5ECCE}"/>
              </a:ext>
            </a:extLst>
          </p:cNvPr>
          <p:cNvSpPr/>
          <p:nvPr/>
        </p:nvSpPr>
        <p:spPr>
          <a:xfrm>
            <a:off x="7303219" y="1102634"/>
            <a:ext cx="4709594" cy="1944216"/>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矩形 6">
            <a:extLst>
              <a:ext uri="{FF2B5EF4-FFF2-40B4-BE49-F238E27FC236}">
                <a16:creationId xmlns:a16="http://schemas.microsoft.com/office/drawing/2014/main" xmlns="" id="{D9D16598-F118-BA44-B3E5-86C8B4C03314}"/>
              </a:ext>
            </a:extLst>
          </p:cNvPr>
          <p:cNvSpPr/>
          <p:nvPr/>
        </p:nvSpPr>
        <p:spPr>
          <a:xfrm>
            <a:off x="7498227" y="3541154"/>
            <a:ext cx="4514586" cy="2768166"/>
          </a:xfrm>
          <a:prstGeom prst="rect">
            <a:avLst/>
          </a:prstGeom>
          <a:solidFill>
            <a:schemeClr val="bg1">
              <a:lumMod val="95000"/>
            </a:schemeClr>
          </a:solidFill>
          <a:ln w="3492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600"/>
              </a:lnSpc>
            </a:pPr>
            <a:r>
              <a:rPr lang="zh-CN" altLang="en-US" sz="2400" b="1" dirty="0">
                <a:ln w="0"/>
                <a:solidFill>
                  <a:schemeClr val="tx1"/>
                </a:solidFill>
                <a:effectLst>
                  <a:outerShdw blurRad="38100" dist="19050" dir="2700000" algn="tl" rotWithShape="0">
                    <a:schemeClr val="dk1">
                      <a:alpha val="40000"/>
                    </a:schemeClr>
                  </a:outerShdw>
                </a:effectLst>
              </a:rPr>
              <a:t>结论</a:t>
            </a:r>
            <a:endParaRPr lang="en-US" altLang="zh-CN" sz="2400" b="1" dirty="0">
              <a:ln w="0"/>
              <a:solidFill>
                <a:schemeClr val="tx1"/>
              </a:solidFill>
              <a:effectLst>
                <a:outerShdw blurRad="38100" dist="19050" dir="2700000" algn="tl" rotWithShape="0">
                  <a:schemeClr val="dk1">
                    <a:alpha val="40000"/>
                  </a:schemeClr>
                </a:outerShdw>
              </a:effectLst>
            </a:endParaRPr>
          </a:p>
          <a:p>
            <a:pPr>
              <a:lnSpc>
                <a:spcPts val="2600"/>
              </a:lnSpc>
            </a:pPr>
            <a:r>
              <a:rPr lang="zh-CN" altLang="en-US" sz="2400" dirty="0">
                <a:ln w="0"/>
                <a:solidFill>
                  <a:schemeClr val="tx1"/>
                </a:solidFill>
                <a:effectLst>
                  <a:outerShdw blurRad="38100" dist="19050" dir="2700000" algn="tl" rotWithShape="0">
                    <a:schemeClr val="dk1">
                      <a:alpha val="40000"/>
                    </a:schemeClr>
                  </a:outerShdw>
                </a:effectLst>
              </a:rPr>
              <a:t>总体上来看，不论是经典参数组合还是最优参数组合，</a:t>
            </a:r>
            <a:r>
              <a:rPr lang="en-US" altLang="zh-CN" sz="2400" dirty="0" smtClean="0">
                <a:ln w="0"/>
                <a:solidFill>
                  <a:schemeClr val="tx1"/>
                </a:solidFill>
                <a:effectLst>
                  <a:outerShdw blurRad="38100" dist="19050" dir="2700000" algn="tl" rotWithShape="0">
                    <a:schemeClr val="dk1">
                      <a:alpha val="40000"/>
                    </a:schemeClr>
                  </a:outerShdw>
                </a:effectLst>
              </a:rPr>
              <a:t>R-breaker</a:t>
            </a:r>
            <a:r>
              <a:rPr lang="zh-CN" altLang="en-US" sz="2400" dirty="0">
                <a:ln w="0"/>
                <a:solidFill>
                  <a:schemeClr val="tx1"/>
                </a:solidFill>
                <a:effectLst>
                  <a:outerShdw blurRad="38100" dist="19050" dir="2700000" algn="tl" rotWithShape="0">
                    <a:schemeClr val="dk1">
                      <a:alpha val="40000"/>
                    </a:schemeClr>
                  </a:outerShdw>
                </a:effectLst>
              </a:rPr>
              <a:t>策略在区制</a:t>
            </a:r>
            <a:r>
              <a:rPr lang="en-US" altLang="zh-CN" sz="2400" dirty="0" smtClean="0">
                <a:ln w="0"/>
                <a:solidFill>
                  <a:schemeClr val="tx1"/>
                </a:solidFill>
                <a:effectLst>
                  <a:outerShdw blurRad="38100" dist="19050" dir="2700000" algn="tl" rotWithShape="0">
                    <a:schemeClr val="dk1">
                      <a:alpha val="40000"/>
                    </a:schemeClr>
                  </a:outerShdw>
                </a:effectLst>
              </a:rPr>
              <a:t>1</a:t>
            </a:r>
            <a:r>
              <a:rPr lang="zh-CN" altLang="en-US" sz="2400" dirty="0" smtClean="0">
                <a:ln w="0"/>
                <a:solidFill>
                  <a:schemeClr val="tx1"/>
                </a:solidFill>
                <a:effectLst>
                  <a:outerShdw blurRad="38100" dist="19050" dir="2700000" algn="tl" rotWithShape="0">
                    <a:schemeClr val="dk1">
                      <a:alpha val="40000"/>
                    </a:schemeClr>
                  </a:outerShdw>
                </a:effectLst>
              </a:rPr>
              <a:t>下跌区间</a:t>
            </a:r>
            <a:r>
              <a:rPr lang="zh-CN" altLang="en-US" sz="2400" dirty="0">
                <a:ln w="0"/>
                <a:solidFill>
                  <a:schemeClr val="tx1"/>
                </a:solidFill>
                <a:effectLst>
                  <a:outerShdw blurRad="38100" dist="19050" dir="2700000" algn="tl" rotWithShape="0">
                    <a:schemeClr val="dk1">
                      <a:alpha val="40000"/>
                    </a:schemeClr>
                  </a:outerShdw>
                </a:effectLst>
              </a:rPr>
              <a:t>的绩效表现是</a:t>
            </a:r>
            <a:r>
              <a:rPr lang="zh-CN" altLang="en-US" sz="2400" dirty="0" smtClean="0">
                <a:ln w="0"/>
                <a:solidFill>
                  <a:schemeClr val="tx1"/>
                </a:solidFill>
                <a:effectLst>
                  <a:outerShdw blurRad="38100" dist="19050" dir="2700000" algn="tl" rotWithShape="0">
                    <a:schemeClr val="dk1">
                      <a:alpha val="40000"/>
                    </a:schemeClr>
                  </a:outerShdw>
                </a:effectLst>
              </a:rPr>
              <a:t>优于在</a:t>
            </a:r>
            <a:r>
              <a:rPr lang="zh-CN" altLang="en-US" sz="2400" dirty="0">
                <a:ln w="0"/>
                <a:solidFill>
                  <a:schemeClr val="tx1"/>
                </a:solidFill>
                <a:effectLst>
                  <a:outerShdw blurRad="38100" dist="19050" dir="2700000" algn="tl" rotWithShape="0">
                    <a:schemeClr val="dk1">
                      <a:alpha val="40000"/>
                    </a:schemeClr>
                  </a:outerShdw>
                </a:effectLst>
              </a:rPr>
              <a:t>区制</a:t>
            </a:r>
            <a:r>
              <a:rPr lang="en-US" altLang="zh-CN" sz="2400" dirty="0" smtClean="0">
                <a:ln w="0"/>
                <a:solidFill>
                  <a:schemeClr val="tx1"/>
                </a:solidFill>
                <a:effectLst>
                  <a:outerShdw blurRad="38100" dist="19050" dir="2700000" algn="tl" rotWithShape="0">
                    <a:schemeClr val="dk1">
                      <a:alpha val="40000"/>
                    </a:schemeClr>
                  </a:outerShdw>
                </a:effectLst>
              </a:rPr>
              <a:t>2</a:t>
            </a:r>
            <a:r>
              <a:rPr lang="zh-CN" altLang="en-US" sz="2400" dirty="0" smtClean="0">
                <a:ln w="0"/>
                <a:solidFill>
                  <a:schemeClr val="tx1"/>
                </a:solidFill>
                <a:effectLst>
                  <a:outerShdw blurRad="38100" dist="19050" dir="2700000" algn="tl" rotWithShape="0">
                    <a:schemeClr val="dk1">
                      <a:alpha val="40000"/>
                    </a:schemeClr>
                  </a:outerShdw>
                </a:effectLst>
              </a:rPr>
              <a:t>上涨区间</a:t>
            </a:r>
            <a:r>
              <a:rPr lang="zh-CN" altLang="en-US" sz="2400" dirty="0" smtClean="0">
                <a:ln w="0"/>
                <a:solidFill>
                  <a:schemeClr val="tx1"/>
                </a:solidFill>
                <a:effectLst>
                  <a:outerShdw blurRad="38100" dist="19050" dir="2700000" algn="tl" rotWithShape="0">
                    <a:schemeClr val="dk1">
                      <a:alpha val="40000"/>
                    </a:schemeClr>
                  </a:outerShdw>
                </a:effectLst>
              </a:rPr>
              <a:t>的，说明该策略在</a:t>
            </a:r>
            <a:r>
              <a:rPr lang="zh-CN" altLang="en-US" sz="2400" dirty="0" smtClean="0">
                <a:ln w="0"/>
                <a:solidFill>
                  <a:schemeClr val="tx1"/>
                </a:solidFill>
                <a:effectLst>
                  <a:outerShdw blurRad="38100" dist="19050" dir="2700000" algn="tl" rotWithShape="0">
                    <a:schemeClr val="dk1">
                      <a:alpha val="40000"/>
                    </a:schemeClr>
                  </a:outerShdw>
                </a:effectLst>
              </a:rPr>
              <a:t>股市下跌区</a:t>
            </a:r>
            <a:r>
              <a:rPr lang="zh-CN" altLang="en-US" sz="2400" dirty="0" smtClean="0">
                <a:ln w="0"/>
                <a:solidFill>
                  <a:schemeClr val="tx1"/>
                </a:solidFill>
                <a:effectLst>
                  <a:outerShdw blurRad="38100" dist="19050" dir="2700000" algn="tl" rotWithShape="0">
                    <a:schemeClr val="dk1">
                      <a:alpha val="40000"/>
                    </a:schemeClr>
                  </a:outerShdw>
                </a:effectLst>
              </a:rPr>
              <a:t>制的表现更加优异。</a:t>
            </a:r>
            <a:endParaRPr lang="zh-CN" alt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2317158"/>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16" name="矩形 15"/>
          <p:cNvSpPr/>
          <p:nvPr/>
        </p:nvSpPr>
        <p:spPr>
          <a:xfrm>
            <a:off x="476995" y="980728"/>
            <a:ext cx="11233248" cy="3346237"/>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         1、</a:t>
            </a:r>
            <a:r>
              <a:rPr lang="zh-CN" altLang="en-US" sz="2400" b="1" dirty="0"/>
              <a:t>股指期货的套期保值 </a:t>
            </a:r>
          </a:p>
          <a:p>
            <a:pPr latinLnBrk="0">
              <a:lnSpc>
                <a:spcPct val="150000"/>
              </a:lnSpc>
            </a:pPr>
            <a:r>
              <a:rPr kumimoji="1" lang="zh-CN" altLang="zh-CN" sz="2400" b="1" dirty="0">
                <a:latin typeface="Times New Roman" panose="02020503050405090304" pitchFamily="18" charset="0"/>
                <a:ea typeface="+mn-ea"/>
              </a:rPr>
              <a:t>        目的</a:t>
            </a:r>
            <a:r>
              <a:rPr kumimoji="1" lang="zh-CN" altLang="en-US" sz="2400" dirty="0">
                <a:latin typeface="Times New Roman" panose="02020503050405090304" pitchFamily="18" charset="0"/>
                <a:ea typeface="+mn-ea"/>
              </a:rPr>
              <a:t>：</a:t>
            </a:r>
            <a:r>
              <a:rPr kumimoji="1" lang="zh-CN" altLang="zh-CN" sz="2400" dirty="0">
                <a:latin typeface="Times New Roman" panose="02020503050405090304" pitchFamily="18" charset="0"/>
              </a:rPr>
              <a:t>在股指期货市场建立与现货市场相反的头寸，以达到以股指期货的盈利来补充现货亏损</a:t>
            </a:r>
            <a:r>
              <a:rPr kumimoji="1" lang="zh-CN" altLang="en-US" sz="2400" dirty="0">
                <a:latin typeface="Times New Roman" panose="02020503050405090304" pitchFamily="18" charset="0"/>
              </a:rPr>
              <a:t>。</a:t>
            </a:r>
          </a:p>
          <a:p>
            <a:pPr latinLnBrk="0">
              <a:lnSpc>
                <a:spcPct val="150000"/>
              </a:lnSpc>
            </a:pPr>
            <a:r>
              <a:rPr kumimoji="1" lang="zh-CN" altLang="zh-CN" sz="2400" b="1" dirty="0">
                <a:latin typeface="Times New Roman" panose="02020503050405090304" pitchFamily="18" charset="0"/>
                <a:ea typeface="+mn-ea"/>
              </a:rPr>
              <a:t>        原理</a:t>
            </a:r>
            <a:r>
              <a:rPr kumimoji="1" lang="zh-CN" altLang="zh-CN" sz="2400" dirty="0">
                <a:latin typeface="Times New Roman" panose="02020503050405090304" pitchFamily="18" charset="0"/>
                <a:ea typeface="+mn-ea"/>
              </a:rPr>
              <a:t>：股指期货的价格与股票现货的价格受相同因素的影响，变动方向通常一致。成功利用股指期货套期保值的关键在于确定最优套期保值比例，可采用最小方差法来确定</a:t>
            </a:r>
            <a:r>
              <a:rPr kumimoji="1" lang="zh-CN" altLang="en-US" sz="2400" dirty="0">
                <a:latin typeface="Times New Roman" panose="02020503050405090304" pitchFamily="18" charset="0"/>
                <a:ea typeface="+mn-ea"/>
              </a:rPr>
              <a:t>。</a:t>
            </a:r>
            <a:endParaRPr kumimoji="1" lang="zh-CN" altLang="zh-CN" sz="2400" dirty="0">
              <a:latin typeface="Times New Roman" panose="02020503050405090304" pitchFamily="18" charset="0"/>
              <a:ea typeface="+mn-ea"/>
            </a:endParaRPr>
          </a:p>
        </p:txBody>
      </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49003" y="908720"/>
            <a:ext cx="11161240" cy="4731232"/>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        本章介绍股指持有风险及其在风险对冲套利上的应用，同时探讨了股指期货跨期套利策略、股指期货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套利策略、股指期货择时交易策略、</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管理期货策略的原理和实现过程。从策略结果看，股指期货跨期套利策略原理简单，技术难度不高，但是不适合频繁操作，而股指期货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套利策略可以通过跨市场实现套利，但跟踪误差带来的风险仍然不可忽视。相较之下，股指期货择时交易策略、</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管理期货策略更适合量化高频交易，策略收益相对较好，但是对操作要求更高，交易成本也相对较大。</a:t>
            </a:r>
          </a:p>
        </p:txBody>
      </p:sp>
      <p:sp>
        <p:nvSpPr>
          <p:cNvPr id="5" name="矩形 4"/>
          <p:cNvSpPr/>
          <p:nvPr/>
        </p:nvSpPr>
        <p:spPr>
          <a:xfrm>
            <a:off x="476995" y="116632"/>
            <a:ext cx="7128792" cy="523220"/>
          </a:xfrm>
          <a:prstGeom prst="rect">
            <a:avLst/>
          </a:prstGeom>
        </p:spPr>
        <p:txBody>
          <a:bodyPr wrap="square">
            <a:spAutoFit/>
          </a:bodyPr>
          <a:lstStyle/>
          <a:p>
            <a:r>
              <a:rPr lang="zh-CN" altLang="en-US" sz="2800" b="1" dirty="0">
                <a:latin typeface="黑体" pitchFamily="49" charset="-122"/>
                <a:ea typeface="黑体" pitchFamily="49" charset="-122"/>
              </a:rPr>
              <a:t>期货风险对冲套利理论与策略 </a:t>
            </a:r>
            <a:endParaRPr lang="zh-CN" altLang="en-US" sz="2600" b="1" dirty="0">
              <a:latin typeface="微软雅黑" pitchFamily="34" charset="-122"/>
              <a:ea typeface="微软雅黑" pitchFamily="34" charset="-122"/>
            </a:endParaRPr>
          </a:p>
        </p:txBody>
      </p:sp>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81</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3026"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mc:AlternateContent xmlns:mc="http://schemas.openxmlformats.org/markup-compatibility/2006" xmlns:a14="http://schemas.microsoft.com/office/drawing/2010/main">
        <mc:Choice Requires="a14">
          <p:sp>
            <p:nvSpPr>
              <p:cNvPr id="16" name="矩形 15"/>
              <p:cNvSpPr/>
              <p:nvPr/>
            </p:nvSpPr>
            <p:spPr>
              <a:xfrm>
                <a:off x="476995" y="774864"/>
                <a:ext cx="11233248" cy="3582904"/>
              </a:xfrm>
              <a:prstGeom prst="rect">
                <a:avLst/>
              </a:prstGeom>
            </p:spPr>
            <p:txBody>
              <a:bodyPr wrap="square">
                <a:spAutoFit/>
              </a:bodyPr>
              <a:lstStyle/>
              <a:p>
                <a:pPr latinLnBrk="0">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套期保值率为期货头寸和现货头寸的比值，表示为了进行套期保值，单位现货需要的期货合约数量，用</a:t>
                </a:r>
                <a:r>
                  <a:rPr kumimoji="1" lang="en-US" altLang="zh-CN" sz="2200" i="1" dirty="0">
                    <a:latin typeface="Times New Roman" panose="02020503050405090304" pitchFamily="18" charset="0"/>
                    <a:ea typeface="+mn-ea"/>
                  </a:rPr>
                  <a:t>h</a:t>
                </a:r>
                <a:r>
                  <a:rPr kumimoji="1" lang="zh-CN" altLang="zh-CN" sz="2200" dirty="0">
                    <a:latin typeface="Times New Roman" panose="02020503050405090304" pitchFamily="18" charset="0"/>
                    <a:ea typeface="+mn-ea"/>
                  </a:rPr>
                  <a:t>表示。每个时期套期保值组合的价值变化为：</a:t>
                </a:r>
                <a:endParaRPr kumimoji="1" lang="en-US" altLang="zh-CN" sz="2200" dirty="0">
                  <a:latin typeface="Times New Roman" panose="02020503050405090304" pitchFamily="18" charset="0"/>
                  <a:ea typeface="+mn-ea"/>
                </a:endParaRPr>
              </a:p>
              <a:p>
                <a:pPr latinLnBrk="0">
                  <a:lnSpc>
                    <a:spcPct val="150000"/>
                  </a:lnSpc>
                </a:pPr>
                <a:endParaRPr kumimoji="1" lang="en-US" altLang="zh-CN" sz="2200" dirty="0">
                  <a:latin typeface="Times New Roman" panose="02020503050405090304" pitchFamily="18" charset="0"/>
                  <a:ea typeface="+mn-ea"/>
                </a:endParaRPr>
              </a:p>
              <a:p>
                <a:pPr>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其中</a:t>
                </a:r>
                <a14:m>
                  <m:oMath xmlns:m="http://schemas.openxmlformats.org/officeDocument/2006/math">
                    <m:r>
                      <a:rPr kumimoji="1" lang="zh-CN" altLang="en-US" sz="2200" i="1" smtClean="0">
                        <a:latin typeface="Cambria Math" panose="02040503050406030204" pitchFamily="18" charset="0"/>
                        <a:ea typeface="+mn-ea"/>
                      </a:rPr>
                      <m:t>∆</m:t>
                    </m:r>
                    <m:sSub>
                      <m:sSubPr>
                        <m:ctrlPr>
                          <a:rPr kumimoji="1" lang="en-US" altLang="zh-CN" sz="2200" i="1" smtClean="0">
                            <a:latin typeface="Cambria Math"/>
                            <a:ea typeface="+mn-ea"/>
                          </a:rPr>
                        </m:ctrlPr>
                      </m:sSubPr>
                      <m:e>
                        <m:r>
                          <a:rPr kumimoji="1" lang="en-US" altLang="zh-CN" sz="2200" b="0" i="1" smtClean="0">
                            <a:latin typeface="Cambria Math" panose="02040503050406030204" pitchFamily="18" charset="0"/>
                            <a:ea typeface="+mn-ea"/>
                          </a:rPr>
                          <m:t>𝑉</m:t>
                        </m:r>
                      </m:e>
                      <m:sub>
                        <m:r>
                          <a:rPr kumimoji="1" lang="en-US" altLang="zh-CN" sz="2200" b="0" i="1" smtClean="0">
                            <a:latin typeface="Cambria Math" panose="02040503050406030204" pitchFamily="18" charset="0"/>
                            <a:ea typeface="+mn-ea"/>
                          </a:rPr>
                          <m:t>𝑡</m:t>
                        </m:r>
                      </m:sub>
                    </m:sSub>
                  </m:oMath>
                </a14:m>
                <a:r>
                  <a:rPr kumimoji="1" lang="zh-CN" altLang="zh-CN" sz="2200" dirty="0">
                    <a:latin typeface="Times New Roman" panose="02020503050405090304" pitchFamily="18" charset="0"/>
                    <a:ea typeface="+mn-ea"/>
                  </a:rPr>
                  <a:t>表示</a:t>
                </a:r>
                <a:r>
                  <a:rPr kumimoji="1" lang="en-US" altLang="zh-CN" sz="2200" i="1" dirty="0">
                    <a:latin typeface="Times New Roman" panose="02020503050405090304" pitchFamily="18" charset="0"/>
                    <a:ea typeface="+mn-ea"/>
                  </a:rPr>
                  <a:t>t</a:t>
                </a:r>
                <a:r>
                  <a:rPr kumimoji="1" lang="zh-CN" altLang="zh-CN" sz="2200" dirty="0">
                    <a:latin typeface="Times New Roman" panose="02020503050405090304" pitchFamily="18" charset="0"/>
                    <a:ea typeface="+mn-ea"/>
                  </a:rPr>
                  <a:t>时期现货和期货组成的套期保值投资组合价值的变化，</a:t>
                </a:r>
                <a:r>
                  <a:rPr kumimoji="1" lang="zh-CN" altLang="en-US" sz="2200" dirty="0"/>
                  <a:t> </a:t>
                </a:r>
                <a14:m>
                  <m:oMath xmlns:m="http://schemas.openxmlformats.org/officeDocument/2006/math">
                    <m:r>
                      <a:rPr kumimoji="1" lang="zh-CN" altLang="en-US" sz="2200" i="1">
                        <a:latin typeface="Cambria Math" panose="02040503050406030204" pitchFamily="18" charset="0"/>
                      </a:rPr>
                      <m:t>∆</m:t>
                    </m:r>
                    <m:sSub>
                      <m:sSubPr>
                        <m:ctrlPr>
                          <a:rPr kumimoji="1" lang="en-US" altLang="zh-CN" sz="2200" i="1">
                            <a:latin typeface="Cambria Math"/>
                          </a:rPr>
                        </m:ctrlPr>
                      </m:sSubPr>
                      <m:e>
                        <m:r>
                          <a:rPr kumimoji="1" lang="en-US" altLang="zh-CN" sz="2200" b="0" i="1" smtClean="0">
                            <a:latin typeface="Cambria Math" panose="02040503050406030204" pitchFamily="18" charset="0"/>
                          </a:rPr>
                          <m:t>𝑆</m:t>
                        </m:r>
                      </m:e>
                      <m:sub>
                        <m:r>
                          <a:rPr kumimoji="1" lang="en-US" altLang="zh-CN" sz="2200" i="1">
                            <a:latin typeface="Cambria Math" panose="02040503050406030204" pitchFamily="18" charset="0"/>
                          </a:rPr>
                          <m:t>𝑡</m:t>
                        </m:r>
                      </m:sub>
                    </m:sSub>
                    <m:r>
                      <a:rPr kumimoji="1" lang="en-US" altLang="zh-CN" sz="2200" i="1">
                        <a:latin typeface="Cambria Math" panose="02040503050406030204" pitchFamily="18" charset="0"/>
                      </a:rPr>
                      <m:t> </m:t>
                    </m:r>
                  </m:oMath>
                </a14:m>
                <a:r>
                  <a:rPr kumimoji="1" lang="zh-CN" altLang="zh-CN" sz="2200" dirty="0">
                    <a:latin typeface="Times New Roman" panose="02020503050405090304" pitchFamily="18" charset="0"/>
                    <a:ea typeface="+mn-ea"/>
                  </a:rPr>
                  <a:t>、</a:t>
                </a:r>
                <a:r>
                  <a:rPr kumimoji="1" lang="zh-CN" altLang="en-US" sz="2200" dirty="0"/>
                  <a:t> </a:t>
                </a:r>
                <a14:m>
                  <m:oMath xmlns:m="http://schemas.openxmlformats.org/officeDocument/2006/math">
                    <m:r>
                      <a:rPr kumimoji="1" lang="zh-CN" altLang="en-US" sz="2200" i="1">
                        <a:latin typeface="Cambria Math" panose="02040503050406030204" pitchFamily="18" charset="0"/>
                      </a:rPr>
                      <m:t>∆</m:t>
                    </m:r>
                    <m:sSub>
                      <m:sSubPr>
                        <m:ctrlPr>
                          <a:rPr kumimoji="1" lang="en-US" altLang="zh-CN" sz="2200" i="1">
                            <a:latin typeface="Cambria Math"/>
                          </a:rPr>
                        </m:ctrlPr>
                      </m:sSubPr>
                      <m:e>
                        <m:r>
                          <a:rPr kumimoji="1" lang="en-US" altLang="zh-CN" sz="2200" b="0" i="1" smtClean="0">
                            <a:latin typeface="Cambria Math" panose="02040503050406030204" pitchFamily="18" charset="0"/>
                          </a:rPr>
                          <m:t>𝐹</m:t>
                        </m:r>
                      </m:e>
                      <m:sub>
                        <m:r>
                          <a:rPr kumimoji="1" lang="en-US" altLang="zh-CN" sz="2200" i="1">
                            <a:latin typeface="Cambria Math" panose="02040503050406030204" pitchFamily="18" charset="0"/>
                          </a:rPr>
                          <m:t>𝑡</m:t>
                        </m:r>
                      </m:sub>
                    </m:sSub>
                  </m:oMath>
                </a14:m>
                <a:r>
                  <a:rPr kumimoji="1" lang="zh-CN" altLang="zh-CN" sz="2200" dirty="0">
                    <a:latin typeface="Times New Roman" panose="02020503050405090304" pitchFamily="18" charset="0"/>
                    <a:ea typeface="+mn-ea"/>
                  </a:rPr>
                  <a:t>分别表示</a:t>
                </a:r>
                <a:r>
                  <a:rPr kumimoji="1" lang="en-US" altLang="zh-CN" sz="2200" i="1" dirty="0">
                    <a:latin typeface="Times New Roman" panose="02020503050405090304" pitchFamily="18" charset="0"/>
                  </a:rPr>
                  <a:t>t</a:t>
                </a:r>
                <a:r>
                  <a:rPr kumimoji="1" lang="zh-CN" altLang="zh-CN" sz="2200" dirty="0">
                    <a:latin typeface="Times New Roman" panose="02020503050405090304" pitchFamily="18" charset="0"/>
                    <a:ea typeface="+mn-ea"/>
                  </a:rPr>
                  <a:t>时期现货和期货价格的变化，</a:t>
                </a:r>
                <a:r>
                  <a:rPr kumimoji="1" lang="en-US" altLang="zh-CN" sz="2200" dirty="0"/>
                  <a:t> </a:t>
                </a:r>
                <a14:m>
                  <m:oMath xmlns:m="http://schemas.openxmlformats.org/officeDocument/2006/math">
                    <m:sSub>
                      <m:sSubPr>
                        <m:ctrlPr>
                          <a:rPr kumimoji="1" lang="en-US" altLang="zh-CN" sz="2200" i="1">
                            <a:latin typeface="Cambria Math"/>
                          </a:rPr>
                        </m:ctrlPr>
                      </m:sSubPr>
                      <m:e>
                        <m:r>
                          <a:rPr kumimoji="1" lang="en-US" altLang="zh-CN" sz="2200" b="0" i="1" smtClean="0">
                            <a:latin typeface="Cambria Math" panose="02040503050406030204" pitchFamily="18" charset="0"/>
                          </a:rPr>
                          <m:t>h</m:t>
                        </m:r>
                      </m:e>
                      <m:sub>
                        <m:r>
                          <a:rPr kumimoji="1" lang="en-US" altLang="zh-CN" sz="2200" i="1">
                            <a:latin typeface="Cambria Math" panose="02040503050406030204" pitchFamily="18" charset="0"/>
                          </a:rPr>
                          <m:t>𝑡</m:t>
                        </m:r>
                      </m:sub>
                    </m:sSub>
                  </m:oMath>
                </a14:m>
                <a:r>
                  <a:rPr kumimoji="1" lang="zh-CN" altLang="zh-CN" sz="2200" dirty="0">
                    <a:latin typeface="Times New Roman" panose="02020503050405090304" pitchFamily="18" charset="0"/>
                    <a:ea typeface="+mn-ea"/>
                  </a:rPr>
                  <a:t>表示</a:t>
                </a:r>
                <a:r>
                  <a:rPr kumimoji="1" lang="en-US" altLang="zh-CN" sz="2200" i="1" dirty="0">
                    <a:latin typeface="Times New Roman" panose="02020503050405090304" pitchFamily="18" charset="0"/>
                    <a:ea typeface="+mn-ea"/>
                  </a:rPr>
                  <a:t>t</a:t>
                </a:r>
                <a:r>
                  <a:rPr kumimoji="1" lang="zh-CN" altLang="zh-CN" sz="2200" dirty="0">
                    <a:latin typeface="Times New Roman" panose="02020503050405090304" pitchFamily="18" charset="0"/>
                    <a:ea typeface="+mn-ea"/>
                  </a:rPr>
                  <a:t>时期套期保值比例。</a:t>
                </a:r>
                <a:endParaRPr kumimoji="1" lang="en-US" altLang="zh-CN" sz="2200" dirty="0">
                  <a:latin typeface="Times New Roman" panose="02020503050405090304" pitchFamily="18" charset="0"/>
                  <a:ea typeface="+mn-ea"/>
                </a:endParaRPr>
              </a:p>
              <a:p>
                <a:pPr>
                  <a:lnSpc>
                    <a:spcPct val="150000"/>
                  </a:lnSpc>
                </a:pPr>
                <a:endParaRPr kumimoji="1" lang="en-US" altLang="zh-CN" sz="2200" dirty="0">
                  <a:latin typeface="Times New Roman" panose="02020503050405090304" pitchFamily="18" charset="0"/>
                  <a:ea typeface="+mn-ea"/>
                </a:endParaRPr>
              </a:p>
              <a:p>
                <a:pPr>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对</a:t>
                </a:r>
                <a:r>
                  <a:rPr kumimoji="1" lang="en-US" altLang="zh-CN" sz="2200" i="1" dirty="0">
                    <a:latin typeface="Times New Roman" panose="02020503050405090304" pitchFamily="18" charset="0"/>
                    <a:ea typeface="+mn-ea"/>
                  </a:rPr>
                  <a:t>h</a:t>
                </a:r>
                <a:r>
                  <a:rPr kumimoji="1" lang="zh-CN" altLang="zh-CN" sz="2200" dirty="0">
                    <a:latin typeface="Times New Roman" panose="02020503050405090304" pitchFamily="18" charset="0"/>
                    <a:ea typeface="+mn-ea"/>
                  </a:rPr>
                  <a:t>求一阶导并令其为</a:t>
                </a:r>
                <a:r>
                  <a:rPr kumimoji="1" lang="en-US" altLang="zh-CN" sz="2200" dirty="0">
                    <a:latin typeface="Times New Roman" panose="02020503050405090304" pitchFamily="18" charset="0"/>
                    <a:ea typeface="+mn-ea"/>
                  </a:rPr>
                  <a:t>0</a:t>
                </a:r>
                <a:r>
                  <a:rPr kumimoji="1" lang="zh-CN" altLang="zh-CN" sz="2200" dirty="0">
                    <a:latin typeface="Times New Roman" panose="02020503050405090304" pitchFamily="18" charset="0"/>
                    <a:ea typeface="+mn-ea"/>
                  </a:rPr>
                  <a:t>，得到最小方差套期保值比率为：</a:t>
                </a:r>
              </a:p>
            </p:txBody>
          </p:sp>
        </mc:Choice>
        <mc:Fallback xmlns="">
          <p:sp>
            <p:nvSpPr>
              <p:cNvPr id="16" name="矩形 15"/>
              <p:cNvSpPr>
                <a:spLocks noRot="1" noChangeAspect="1" noMove="1" noResize="1" noEditPoints="1" noAdjustHandles="1" noChangeArrowheads="1" noChangeShapeType="1" noTextEdit="1"/>
              </p:cNvSpPr>
              <p:nvPr/>
            </p:nvSpPr>
            <p:spPr>
              <a:xfrm>
                <a:off x="476995" y="774864"/>
                <a:ext cx="11233248" cy="3582904"/>
              </a:xfrm>
              <a:prstGeom prst="rect">
                <a:avLst/>
              </a:prstGeom>
              <a:blipFill>
                <a:blip r:embed="rId3"/>
                <a:stretch>
                  <a:fillRect l="-678" r="-452" b="-2120"/>
                </a:stretch>
              </a:blipFill>
            </p:spPr>
            <p:txBody>
              <a:bodyPr/>
              <a:lstStyle/>
              <a:p>
                <a:r>
                  <a:rPr lang="zh-CN" altLang="en-US">
                    <a:noFill/>
                  </a:rPr>
                  <a:t> </a:t>
                </a:r>
              </a:p>
            </p:txBody>
          </p:sp>
        </mc:Fallback>
      </mc:AlternateContent>
      <p:graphicFrame>
        <p:nvGraphicFramePr>
          <p:cNvPr id="2" name="对象 1"/>
          <p:cNvGraphicFramePr>
            <a:graphicFrameLocks noChangeAspect="1"/>
          </p:cNvGraphicFramePr>
          <p:nvPr>
            <p:extLst>
              <p:ext uri="{D42A27DB-BD31-4B8C-83A1-F6EECF244321}">
                <p14:modId xmlns:p14="http://schemas.microsoft.com/office/powerpoint/2010/main" val="427158883"/>
              </p:ext>
            </p:extLst>
          </p:nvPr>
        </p:nvGraphicFramePr>
        <p:xfrm>
          <a:off x="1327165" y="1891441"/>
          <a:ext cx="2160240" cy="458812"/>
        </p:xfrm>
        <a:graphic>
          <a:graphicData uri="http://schemas.openxmlformats.org/presentationml/2006/ole">
            <mc:AlternateContent xmlns:mc="http://schemas.openxmlformats.org/markup-compatibility/2006">
              <mc:Choice xmlns:v="urn:schemas-microsoft-com:vml" Requires="v">
                <p:oleObj spid="_x0000_s38054" name="Equation" r:id="rId4" imgW="1075690" imgH="228600" progId="Equation.DSMT4">
                  <p:embed/>
                </p:oleObj>
              </mc:Choice>
              <mc:Fallback>
                <p:oleObj name="Equation" r:id="rId4" imgW="1075690" imgH="228600" progId="Equation.DSMT4">
                  <p:embed/>
                  <p:pic>
                    <p:nvPicPr>
                      <p:cNvPr id="0" name="对象 1"/>
                      <p:cNvPicPr/>
                      <p:nvPr/>
                    </p:nvPicPr>
                    <p:blipFill>
                      <a:blip r:embed="rId5"/>
                      <a:stretch>
                        <a:fillRect/>
                      </a:stretch>
                    </p:blipFill>
                    <p:spPr>
                      <a:xfrm>
                        <a:off x="1327165" y="1891441"/>
                        <a:ext cx="2160240" cy="45881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502254608"/>
              </p:ext>
            </p:extLst>
          </p:nvPr>
        </p:nvGraphicFramePr>
        <p:xfrm>
          <a:off x="1197075" y="3466830"/>
          <a:ext cx="6250172" cy="452911"/>
        </p:xfrm>
        <a:graphic>
          <a:graphicData uri="http://schemas.openxmlformats.org/presentationml/2006/ole">
            <mc:AlternateContent xmlns:mc="http://schemas.openxmlformats.org/markup-compatibility/2006">
              <mc:Choice xmlns:v="urn:schemas-microsoft-com:vml" Requires="v">
                <p:oleObj spid="_x0000_s38055" name="Equation" r:id="rId6" imgW="3285490" imgH="237490" progId="Equation.DSMT4">
                  <p:embed/>
                </p:oleObj>
              </mc:Choice>
              <mc:Fallback>
                <p:oleObj name="Equation" r:id="rId6" imgW="3285490" imgH="237490" progId="Equation.DSMT4">
                  <p:embed/>
                  <p:pic>
                    <p:nvPicPr>
                      <p:cNvPr id="0" name="图片 38000"/>
                      <p:cNvPicPr/>
                      <p:nvPr/>
                    </p:nvPicPr>
                    <p:blipFill>
                      <a:blip r:embed="rId7"/>
                      <a:stretch>
                        <a:fillRect/>
                      </a:stretch>
                    </p:blipFill>
                    <p:spPr>
                      <a:xfrm>
                        <a:off x="1197075" y="3466830"/>
                        <a:ext cx="6250172" cy="452911"/>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49929871"/>
              </p:ext>
            </p:extLst>
          </p:nvPr>
        </p:nvGraphicFramePr>
        <p:xfrm>
          <a:off x="1053059" y="4448144"/>
          <a:ext cx="4019810" cy="950497"/>
        </p:xfrm>
        <a:graphic>
          <a:graphicData uri="http://schemas.openxmlformats.org/presentationml/2006/ole">
            <mc:AlternateContent xmlns:mc="http://schemas.openxmlformats.org/markup-compatibility/2006">
              <mc:Choice xmlns:v="urn:schemas-microsoft-com:vml" Requires="v">
                <p:oleObj spid="_x0000_s38056" name="Equation" r:id="rId8" imgW="1934210" imgH="457200" progId="Equation.DSMT4">
                  <p:embed/>
                </p:oleObj>
              </mc:Choice>
              <mc:Fallback>
                <p:oleObj name="Equation" r:id="rId8" imgW="1934210" imgH="457200" progId="Equation.DSMT4">
                  <p:embed/>
                  <p:pic>
                    <p:nvPicPr>
                      <p:cNvPr id="0" name="图片 38001"/>
                      <p:cNvPicPr/>
                      <p:nvPr/>
                    </p:nvPicPr>
                    <p:blipFill>
                      <a:blip r:embed="rId9"/>
                      <a:stretch>
                        <a:fillRect/>
                      </a:stretch>
                    </p:blipFill>
                    <p:spPr>
                      <a:xfrm>
                        <a:off x="1053059" y="4448144"/>
                        <a:ext cx="4019810" cy="950497"/>
                      </a:xfrm>
                      <a:prstGeom prst="rect">
                        <a:avLst/>
                      </a:prstGeom>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ae36c33f-3d53-4e15-8d6a-ac886e52ef19}"/>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ae36c33f-3d53-4e15-8d6a-ac886e52ef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8381</Words>
  <Application>Microsoft Office PowerPoint</Application>
  <PresentationFormat>自定义</PresentationFormat>
  <Paragraphs>1503</Paragraphs>
  <Slides>81</Slides>
  <Notes>63</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81</vt:i4>
      </vt:variant>
    </vt:vector>
  </HeadingPairs>
  <TitlesOfParts>
    <vt:vector size="84"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四、跨期套利的协整模型</vt:lpstr>
      <vt:lpstr>PowerPoint 演示文稿</vt:lpstr>
      <vt:lpstr>PowerPoint 演示文稿</vt:lpstr>
      <vt:lpstr>PowerPoint 演示文稿</vt:lpstr>
      <vt:lpstr>五、跨期套利策略的实现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六、跨期套利策略总结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1508</cp:revision>
  <dcterms:created xsi:type="dcterms:W3CDTF">2021-11-21T10:18:42Z</dcterms:created>
  <dcterms:modified xsi:type="dcterms:W3CDTF">2022-12-13T12:33:37Z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