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handoutMasterIdLst>
    <p:handoutMasterId r:id="rId66"/>
  </p:handoutMasterIdLst>
  <p:sldIdLst>
    <p:sldId id="468" r:id="rId2"/>
    <p:sldId id="334" r:id="rId3"/>
    <p:sldId id="469" r:id="rId4"/>
    <p:sldId id="388" r:id="rId5"/>
    <p:sldId id="470" r:id="rId6"/>
    <p:sldId id="471" r:id="rId7"/>
    <p:sldId id="472" r:id="rId8"/>
    <p:sldId id="473" r:id="rId9"/>
    <p:sldId id="467" r:id="rId10"/>
    <p:sldId id="435" r:id="rId11"/>
    <p:sldId id="475" r:id="rId12"/>
    <p:sldId id="474" r:id="rId13"/>
    <p:sldId id="477" r:id="rId14"/>
    <p:sldId id="478" r:id="rId15"/>
    <p:sldId id="479" r:id="rId16"/>
    <p:sldId id="480" r:id="rId17"/>
    <p:sldId id="482" r:id="rId18"/>
    <p:sldId id="481" r:id="rId19"/>
    <p:sldId id="483" r:id="rId20"/>
    <p:sldId id="484" r:id="rId21"/>
    <p:sldId id="485" r:id="rId22"/>
    <p:sldId id="486" r:id="rId23"/>
    <p:sldId id="487" r:id="rId24"/>
    <p:sldId id="488" r:id="rId25"/>
    <p:sldId id="489" r:id="rId26"/>
    <p:sldId id="490" r:id="rId27"/>
    <p:sldId id="491" r:id="rId28"/>
    <p:sldId id="492" r:id="rId29"/>
    <p:sldId id="493" r:id="rId30"/>
    <p:sldId id="494" r:id="rId31"/>
    <p:sldId id="495" r:id="rId32"/>
    <p:sldId id="496" r:id="rId33"/>
    <p:sldId id="436" r:id="rId34"/>
    <p:sldId id="406" r:id="rId35"/>
    <p:sldId id="498" r:id="rId36"/>
    <p:sldId id="455" r:id="rId37"/>
    <p:sldId id="456" r:id="rId38"/>
    <p:sldId id="457" r:id="rId39"/>
    <p:sldId id="458" r:id="rId40"/>
    <p:sldId id="499" r:id="rId41"/>
    <p:sldId id="459" r:id="rId42"/>
    <p:sldId id="460" r:id="rId43"/>
    <p:sldId id="461" r:id="rId44"/>
    <p:sldId id="500" r:id="rId45"/>
    <p:sldId id="437" r:id="rId46"/>
    <p:sldId id="501" r:id="rId47"/>
    <p:sldId id="502" r:id="rId48"/>
    <p:sldId id="503" r:id="rId49"/>
    <p:sldId id="504" r:id="rId50"/>
    <p:sldId id="506" r:id="rId51"/>
    <p:sldId id="507" r:id="rId52"/>
    <p:sldId id="438" r:id="rId53"/>
    <p:sldId id="441" r:id="rId54"/>
    <p:sldId id="442" r:id="rId55"/>
    <p:sldId id="443" r:id="rId56"/>
    <p:sldId id="508" r:id="rId57"/>
    <p:sldId id="445" r:id="rId58"/>
    <p:sldId id="447" r:id="rId59"/>
    <p:sldId id="448" r:id="rId60"/>
    <p:sldId id="510" r:id="rId61"/>
    <p:sldId id="511" r:id="rId62"/>
    <p:sldId id="450" r:id="rId63"/>
    <p:sldId id="434" r:id="rId64"/>
  </p:sldIdLst>
  <p:sldSz cx="12187238" cy="6858000"/>
  <p:notesSz cx="6858000" cy="9144000"/>
  <p:defaultTextStyle>
    <a:defPPr>
      <a:defRPr lang="zh-CN"/>
    </a:defPPr>
    <a:lvl1pPr algn="l" rtl="0" eaLnBrk="0" fontAlgn="base" hangingPunct="0">
      <a:spcBef>
        <a:spcPct val="0"/>
      </a:spcBef>
      <a:spcAft>
        <a:spcPct val="0"/>
      </a:spcAft>
      <a:defRPr kern="1200">
        <a:solidFill>
          <a:schemeClr val="tx1"/>
        </a:solidFill>
        <a:latin typeface="Arial"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extLst>
    <p:ext uri="{EFAFB233-063F-42B5-8137-9DF3F51BA10A}">
      <p15:sldGuideLst xmlns="" xmlns:p15="http://schemas.microsoft.com/office/powerpoint/2012/main">
        <p15:guide id="1" orient="horz" pos="2160">
          <p15:clr>
            <a:srgbClr val="A4A3A4"/>
          </p15:clr>
        </p15:guide>
        <p15:guide id="2" pos="3839">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215968"/>
    <a:srgbClr val="0000FF"/>
    <a:srgbClr val="E46C0A"/>
    <a:srgbClr val="B9BF41"/>
    <a:srgbClr val="0066FF"/>
    <a:srgbClr val="3333FF"/>
    <a:srgbClr val="0000CC"/>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2194" autoAdjust="0"/>
  </p:normalViewPr>
  <p:slideViewPr>
    <p:cSldViewPr>
      <p:cViewPr>
        <p:scale>
          <a:sx n="100" d="100"/>
          <a:sy n="100" d="100"/>
        </p:scale>
        <p:origin x="-2679" y="-1545"/>
      </p:cViewPr>
      <p:guideLst>
        <p:guide orient="horz" pos="2160"/>
        <p:guide pos="3839"/>
      </p:guideLst>
    </p:cSldViewPr>
  </p:slideViewPr>
  <p:notesTextViewPr>
    <p:cViewPr>
      <p:scale>
        <a:sx n="1" d="1"/>
        <a:sy n="1" d="1"/>
      </p:scale>
      <p:origin x="0" y="0"/>
    </p:cViewPr>
  </p:notesTextViewPr>
  <p:sorterViewPr>
    <p:cViewPr>
      <p:scale>
        <a:sx n="100" d="100"/>
        <a:sy n="100" d="100"/>
      </p:scale>
      <p:origin x="0" y="1836"/>
    </p:cViewPr>
  </p:sorterViewPr>
  <p:notesViewPr>
    <p:cSldViewPr>
      <p:cViewPr varScale="1">
        <p:scale>
          <a:sx n="127" d="100"/>
          <a:sy n="127" d="100"/>
        </p:scale>
        <p:origin x="-4884" y="-5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82.wmf"/><Relationship Id="rId1" Type="http://schemas.openxmlformats.org/officeDocument/2006/relationships/image" Target="../media/image81.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85.emf"/><Relationship Id="rId1" Type="http://schemas.openxmlformats.org/officeDocument/2006/relationships/image" Target="../media/image84.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87.emf"/><Relationship Id="rId1" Type="http://schemas.openxmlformats.org/officeDocument/2006/relationships/image" Target="../media/image86.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90.emf"/><Relationship Id="rId2" Type="http://schemas.openxmlformats.org/officeDocument/2006/relationships/image" Target="../media/image89.emf"/><Relationship Id="rId1" Type="http://schemas.openxmlformats.org/officeDocument/2006/relationships/image" Target="../media/image88.wmf"/><Relationship Id="rId5" Type="http://schemas.openxmlformats.org/officeDocument/2006/relationships/image" Target="../media/image92.emf"/><Relationship Id="rId4" Type="http://schemas.openxmlformats.org/officeDocument/2006/relationships/image" Target="../media/image91.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94.wmf"/><Relationship Id="rId1" Type="http://schemas.openxmlformats.org/officeDocument/2006/relationships/image" Target="../media/image93.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96.emf"/><Relationship Id="rId1" Type="http://schemas.openxmlformats.org/officeDocument/2006/relationships/image" Target="../media/image95.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98.emf"/><Relationship Id="rId1" Type="http://schemas.openxmlformats.org/officeDocument/2006/relationships/image" Target="../media/image97.e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101.emf"/><Relationship Id="rId2" Type="http://schemas.openxmlformats.org/officeDocument/2006/relationships/image" Target="../media/image100.emf"/><Relationship Id="rId1" Type="http://schemas.openxmlformats.org/officeDocument/2006/relationships/image" Target="../media/image99.wmf"/><Relationship Id="rId6" Type="http://schemas.openxmlformats.org/officeDocument/2006/relationships/image" Target="../media/image104.emf"/><Relationship Id="rId5" Type="http://schemas.openxmlformats.org/officeDocument/2006/relationships/image" Target="../media/image103.emf"/><Relationship Id="rId4" Type="http://schemas.openxmlformats.org/officeDocument/2006/relationships/image" Target="../media/image102.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08.emf"/><Relationship Id="rId2" Type="http://schemas.openxmlformats.org/officeDocument/2006/relationships/image" Target="../media/image107.wmf"/><Relationship Id="rId1" Type="http://schemas.openxmlformats.org/officeDocument/2006/relationships/image" Target="../media/image106.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111.emf"/><Relationship Id="rId1" Type="http://schemas.openxmlformats.org/officeDocument/2006/relationships/image" Target="../media/image110.e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22.emf"/><Relationship Id="rId13" Type="http://schemas.openxmlformats.org/officeDocument/2006/relationships/image" Target="../media/image27.emf"/><Relationship Id="rId3" Type="http://schemas.openxmlformats.org/officeDocument/2006/relationships/image" Target="../media/image17.emf"/><Relationship Id="rId7" Type="http://schemas.openxmlformats.org/officeDocument/2006/relationships/image" Target="../media/image21.emf"/><Relationship Id="rId12" Type="http://schemas.openxmlformats.org/officeDocument/2006/relationships/image" Target="../media/image26.emf"/><Relationship Id="rId2" Type="http://schemas.openxmlformats.org/officeDocument/2006/relationships/image" Target="../media/image16.emf"/><Relationship Id="rId16" Type="http://schemas.openxmlformats.org/officeDocument/2006/relationships/image" Target="../media/image30.emf"/><Relationship Id="rId1" Type="http://schemas.openxmlformats.org/officeDocument/2006/relationships/image" Target="../media/image15.emf"/><Relationship Id="rId6" Type="http://schemas.openxmlformats.org/officeDocument/2006/relationships/image" Target="../media/image20.emf"/><Relationship Id="rId11" Type="http://schemas.openxmlformats.org/officeDocument/2006/relationships/image" Target="../media/image25.emf"/><Relationship Id="rId5" Type="http://schemas.openxmlformats.org/officeDocument/2006/relationships/image" Target="../media/image19.emf"/><Relationship Id="rId15" Type="http://schemas.openxmlformats.org/officeDocument/2006/relationships/image" Target="../media/image29.wmf"/><Relationship Id="rId10" Type="http://schemas.openxmlformats.org/officeDocument/2006/relationships/image" Target="../media/image24.emf"/><Relationship Id="rId4" Type="http://schemas.openxmlformats.org/officeDocument/2006/relationships/image" Target="../media/image18.emf"/><Relationship Id="rId9" Type="http://schemas.openxmlformats.org/officeDocument/2006/relationships/image" Target="../media/image23.emf"/><Relationship Id="rId14" Type="http://schemas.openxmlformats.org/officeDocument/2006/relationships/image" Target="../media/image28.e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114.emf"/><Relationship Id="rId7" Type="http://schemas.openxmlformats.org/officeDocument/2006/relationships/image" Target="../media/image118.wmf"/><Relationship Id="rId2" Type="http://schemas.openxmlformats.org/officeDocument/2006/relationships/image" Target="../media/image113.emf"/><Relationship Id="rId1" Type="http://schemas.openxmlformats.org/officeDocument/2006/relationships/image" Target="../media/image112.wmf"/><Relationship Id="rId6" Type="http://schemas.openxmlformats.org/officeDocument/2006/relationships/image" Target="../media/image117.emf"/><Relationship Id="rId5" Type="http://schemas.openxmlformats.org/officeDocument/2006/relationships/image" Target="../media/image116.emf"/><Relationship Id="rId4" Type="http://schemas.openxmlformats.org/officeDocument/2006/relationships/image" Target="../media/image115.emf"/></Relationships>
</file>

<file path=ppt/drawings/_rels/vmlDrawing21.vml.rels><?xml version="1.0" encoding="UTF-8" standalone="yes"?>
<Relationships xmlns="http://schemas.openxmlformats.org/package/2006/relationships"><Relationship Id="rId8" Type="http://schemas.openxmlformats.org/officeDocument/2006/relationships/image" Target="../media/image126.emf"/><Relationship Id="rId3" Type="http://schemas.openxmlformats.org/officeDocument/2006/relationships/image" Target="../media/image121.emf"/><Relationship Id="rId7" Type="http://schemas.openxmlformats.org/officeDocument/2006/relationships/image" Target="../media/image125.emf"/><Relationship Id="rId2" Type="http://schemas.openxmlformats.org/officeDocument/2006/relationships/image" Target="../media/image120.emf"/><Relationship Id="rId1" Type="http://schemas.openxmlformats.org/officeDocument/2006/relationships/image" Target="../media/image119.emf"/><Relationship Id="rId6" Type="http://schemas.openxmlformats.org/officeDocument/2006/relationships/image" Target="../media/image124.emf"/><Relationship Id="rId5" Type="http://schemas.openxmlformats.org/officeDocument/2006/relationships/image" Target="../media/image123.emf"/><Relationship Id="rId4" Type="http://schemas.openxmlformats.org/officeDocument/2006/relationships/image" Target="../media/image122.e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128.emf"/><Relationship Id="rId1" Type="http://schemas.openxmlformats.org/officeDocument/2006/relationships/image" Target="../media/image127.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2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 Id="rId6" Type="http://schemas.openxmlformats.org/officeDocument/2006/relationships/image" Target="../media/image36.wmf"/><Relationship Id="rId5" Type="http://schemas.openxmlformats.org/officeDocument/2006/relationships/image" Target="../media/image35.wmf"/><Relationship Id="rId4" Type="http://schemas.openxmlformats.org/officeDocument/2006/relationships/image" Target="../media/image34.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45.emf"/><Relationship Id="rId3" Type="http://schemas.openxmlformats.org/officeDocument/2006/relationships/image" Target="../media/image40.wmf"/><Relationship Id="rId7" Type="http://schemas.openxmlformats.org/officeDocument/2006/relationships/image" Target="../media/image44.emf"/><Relationship Id="rId2" Type="http://schemas.openxmlformats.org/officeDocument/2006/relationships/image" Target="../media/image39.emf"/><Relationship Id="rId1" Type="http://schemas.openxmlformats.org/officeDocument/2006/relationships/image" Target="../media/image38.emf"/><Relationship Id="rId6" Type="http://schemas.openxmlformats.org/officeDocument/2006/relationships/image" Target="../media/image43.emf"/><Relationship Id="rId5" Type="http://schemas.openxmlformats.org/officeDocument/2006/relationships/image" Target="../media/image42.emf"/><Relationship Id="rId4" Type="http://schemas.openxmlformats.org/officeDocument/2006/relationships/image" Target="../media/image41.emf"/><Relationship Id="rId9" Type="http://schemas.openxmlformats.org/officeDocument/2006/relationships/image" Target="../media/image46.e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55.emf"/><Relationship Id="rId3" Type="http://schemas.openxmlformats.org/officeDocument/2006/relationships/image" Target="../media/image50.emf"/><Relationship Id="rId7" Type="http://schemas.openxmlformats.org/officeDocument/2006/relationships/image" Target="../media/image54.wmf"/><Relationship Id="rId2" Type="http://schemas.openxmlformats.org/officeDocument/2006/relationships/image" Target="../media/image49.emf"/><Relationship Id="rId1" Type="http://schemas.openxmlformats.org/officeDocument/2006/relationships/image" Target="../media/image48.emf"/><Relationship Id="rId6" Type="http://schemas.openxmlformats.org/officeDocument/2006/relationships/image" Target="../media/image53.wmf"/><Relationship Id="rId11" Type="http://schemas.openxmlformats.org/officeDocument/2006/relationships/image" Target="../media/image58.emf"/><Relationship Id="rId5" Type="http://schemas.openxmlformats.org/officeDocument/2006/relationships/image" Target="../media/image52.emf"/><Relationship Id="rId10" Type="http://schemas.openxmlformats.org/officeDocument/2006/relationships/image" Target="../media/image57.emf"/><Relationship Id="rId4" Type="http://schemas.openxmlformats.org/officeDocument/2006/relationships/image" Target="../media/image51.emf"/><Relationship Id="rId9" Type="http://schemas.openxmlformats.org/officeDocument/2006/relationships/image" Target="../media/image56.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wmf"/><Relationship Id="rId1" Type="http://schemas.openxmlformats.org/officeDocument/2006/relationships/image" Target="../media/image59.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image" Target="../media/image64.emf"/><Relationship Id="rId1" Type="http://schemas.openxmlformats.org/officeDocument/2006/relationships/image" Target="../media/image63.emf"/><Relationship Id="rId5" Type="http://schemas.openxmlformats.org/officeDocument/2006/relationships/image" Target="../media/image67.emf"/><Relationship Id="rId4" Type="http://schemas.openxmlformats.org/officeDocument/2006/relationships/image" Target="../media/image6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image" Target="../media/image77.wmf"/><Relationship Id="rId1" Type="http://schemas.openxmlformats.org/officeDocument/2006/relationships/image" Target="../media/image76.emf"/><Relationship Id="rId5" Type="http://schemas.openxmlformats.org/officeDocument/2006/relationships/image" Target="../media/image80.wmf"/><Relationship Id="rId4" Type="http://schemas.openxmlformats.org/officeDocument/2006/relationships/image" Target="../media/image7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charset="0"/>
                <a:ea typeface="宋体" pitchFamily="2" charset="-122"/>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defRPr sz="1200">
                <a:latin typeface="Arial" charset="0"/>
                <a:ea typeface="宋体" pitchFamily="2" charset="-122"/>
              </a:defRPr>
            </a:lvl1pPr>
          </a:lstStyle>
          <a:p>
            <a:pPr>
              <a:defRPr/>
            </a:pPr>
            <a:fld id="{5C9BBA8F-0133-4E87-B046-A2FDEDCF47AD}" type="datetimeFigureOut">
              <a:rPr lang="zh-CN" altLang="en-US"/>
              <a:pPr>
                <a:defRPr/>
              </a:pPr>
              <a:t>2022/12/13</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charset="0"/>
                <a:ea typeface="宋体" pitchFamily="2" charset="-122"/>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CD81BE3-8160-4299-B6B9-8A4475FAB90D}" type="slidenum">
              <a:rPr lang="zh-CN" altLang="en-US"/>
              <a:pPr/>
              <a:t>‹#›</a:t>
            </a:fld>
            <a:endParaRPr lang="zh-CN" altLang="en-US"/>
          </a:p>
        </p:txBody>
      </p:sp>
    </p:spTree>
    <p:extLst>
      <p:ext uri="{BB962C8B-B14F-4D97-AF65-F5344CB8AC3E}">
        <p14:creationId xmlns:p14="http://schemas.microsoft.com/office/powerpoint/2010/main" val="18104584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0" hangingPunct="0">
              <a:defRPr sz="1200">
                <a:latin typeface="Arial" panose="020B0604020202020204" pitchFamily="34" charset="0"/>
                <a:ea typeface="宋体"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0" hangingPunct="0">
              <a:defRPr sz="1200">
                <a:latin typeface="Arial" panose="020B0604020202020204" pitchFamily="34" charset="0"/>
                <a:ea typeface="宋体" pitchFamily="2" charset="-122"/>
              </a:defRPr>
            </a:lvl1pPr>
          </a:lstStyle>
          <a:p>
            <a:pPr>
              <a:defRPr/>
            </a:pPr>
            <a:fld id="{3B1F3953-5F16-47C0-B42C-DF3778086CEE}" type="datetimeFigureOut">
              <a:rPr lang="zh-CN" altLang="en-US"/>
              <a:pPr>
                <a:defRPr/>
              </a:pPr>
              <a:t>2022/12/13</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prstTxWarp prst="textNoShape">
              <a:avLst/>
            </a:prstTxWarp>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0" hangingPunct="0">
              <a:defRPr sz="1200">
                <a:latin typeface="Arial" panose="020B0604020202020204" pitchFamily="34" charset="0"/>
                <a:ea typeface="宋体"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7F12B51-38F5-440D-987E-EA5538A19096}" type="slidenum">
              <a:rPr lang="zh-CN" altLang="en-US"/>
              <a:pPr/>
              <a:t>‹#›</a:t>
            </a:fld>
            <a:endParaRPr lang="zh-CN" altLang="en-US"/>
          </a:p>
        </p:txBody>
      </p:sp>
    </p:spTree>
    <p:extLst>
      <p:ext uri="{BB962C8B-B14F-4D97-AF65-F5344CB8AC3E}">
        <p14:creationId xmlns:p14="http://schemas.microsoft.com/office/powerpoint/2010/main" val="42817977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3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等线" pitchFamily="2" charset="-122"/>
                <a:ea typeface="等线" pitchFamily="2" charset="-122"/>
              </a:defRPr>
            </a:lvl1pPr>
            <a:lvl2pPr marL="742950" indent="-285750">
              <a:defRPr sz="1200">
                <a:solidFill>
                  <a:schemeClr val="tx1"/>
                </a:solidFill>
                <a:latin typeface="等线" pitchFamily="2" charset="-122"/>
                <a:ea typeface="等线" pitchFamily="2" charset="-122"/>
              </a:defRPr>
            </a:lvl2pPr>
            <a:lvl3pPr marL="1143000" indent="-228600">
              <a:defRPr sz="1200">
                <a:solidFill>
                  <a:schemeClr val="tx1"/>
                </a:solidFill>
                <a:latin typeface="等线" pitchFamily="2" charset="-122"/>
                <a:ea typeface="等线" pitchFamily="2" charset="-122"/>
              </a:defRPr>
            </a:lvl3pPr>
            <a:lvl4pPr marL="1600200" indent="-228600">
              <a:defRPr sz="1200">
                <a:solidFill>
                  <a:schemeClr val="tx1"/>
                </a:solidFill>
                <a:latin typeface="等线" pitchFamily="2" charset="-122"/>
                <a:ea typeface="等线" pitchFamily="2" charset="-122"/>
              </a:defRPr>
            </a:lvl4pPr>
            <a:lvl5pPr marL="2057400" indent="-228600">
              <a:defRPr sz="1200">
                <a:solidFill>
                  <a:schemeClr val="tx1"/>
                </a:solidFill>
                <a:latin typeface="等线" pitchFamily="2" charset="-122"/>
                <a:ea typeface="等线" pitchFamily="2" charset="-122"/>
              </a:defRPr>
            </a:lvl5pPr>
            <a:lvl6pPr marL="2514600" indent="-228600" eaLnBrk="0" fontAlgn="base" hangingPunct="0">
              <a:spcBef>
                <a:spcPct val="30000"/>
              </a:spcBef>
              <a:spcAft>
                <a:spcPct val="0"/>
              </a:spcAft>
              <a:defRPr sz="1200">
                <a:solidFill>
                  <a:schemeClr val="tx1"/>
                </a:solidFill>
                <a:latin typeface="等线" pitchFamily="2" charset="-122"/>
                <a:ea typeface="等线" pitchFamily="2" charset="-122"/>
              </a:defRPr>
            </a:lvl6pPr>
            <a:lvl7pPr marL="2971800" indent="-228600" eaLnBrk="0" fontAlgn="base" hangingPunct="0">
              <a:spcBef>
                <a:spcPct val="30000"/>
              </a:spcBef>
              <a:spcAft>
                <a:spcPct val="0"/>
              </a:spcAft>
              <a:defRPr sz="1200">
                <a:solidFill>
                  <a:schemeClr val="tx1"/>
                </a:solidFill>
                <a:latin typeface="等线" pitchFamily="2" charset="-122"/>
                <a:ea typeface="等线" pitchFamily="2" charset="-122"/>
              </a:defRPr>
            </a:lvl7pPr>
            <a:lvl8pPr marL="3429000" indent="-228600" eaLnBrk="0" fontAlgn="base" hangingPunct="0">
              <a:spcBef>
                <a:spcPct val="30000"/>
              </a:spcBef>
              <a:spcAft>
                <a:spcPct val="0"/>
              </a:spcAft>
              <a:defRPr sz="1200">
                <a:solidFill>
                  <a:schemeClr val="tx1"/>
                </a:solidFill>
                <a:latin typeface="等线" pitchFamily="2" charset="-122"/>
                <a:ea typeface="等线" pitchFamily="2" charset="-122"/>
              </a:defRPr>
            </a:lvl8pPr>
            <a:lvl9pPr marL="3886200" indent="-228600" eaLnBrk="0" fontAlgn="base" hangingPunct="0">
              <a:spcBef>
                <a:spcPct val="30000"/>
              </a:spcBef>
              <a:spcAft>
                <a:spcPct val="0"/>
              </a:spcAft>
              <a:defRPr sz="1200">
                <a:solidFill>
                  <a:schemeClr val="tx1"/>
                </a:solidFill>
                <a:latin typeface="等线" pitchFamily="2" charset="-122"/>
                <a:ea typeface="等线" pitchFamily="2" charset="-122"/>
              </a:defRPr>
            </a:lvl9pPr>
          </a:lstStyle>
          <a:p>
            <a:fld id="{64954A28-3DC3-401C-8871-6F2DB6073328}" type="slidenum">
              <a:rPr lang="zh-CN" altLang="en-US">
                <a:latin typeface="Arial" pitchFamily="34" charset="0"/>
                <a:ea typeface="宋体" pitchFamily="2" charset="-122"/>
              </a:rPr>
              <a:pPr/>
              <a:t>1</a:t>
            </a:fld>
            <a:endParaRPr lang="zh-CN" altLang="en-US">
              <a:latin typeface="Arial" pitchFamily="34" charset="0"/>
              <a:ea typeface="宋体"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7"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914043" y="2130427"/>
            <a:ext cx="10359153" cy="1470025"/>
          </a:xfrm>
        </p:spPr>
        <p:txBody>
          <a:bodyPr/>
          <a:lstStyle/>
          <a:p>
            <a:r>
              <a:rPr lang="zh-CN" altLang="en-US"/>
              <a:t>单击此处编辑母版标题样式</a:t>
            </a:r>
          </a:p>
        </p:txBody>
      </p:sp>
      <p:sp>
        <p:nvSpPr>
          <p:cNvPr id="3" name="副标题 2"/>
          <p:cNvSpPr>
            <a:spLocks noGrp="1"/>
          </p:cNvSpPr>
          <p:nvPr>
            <p:ph type="subTitle" idx="1"/>
          </p:nvPr>
        </p:nvSpPr>
        <p:spPr>
          <a:xfrm>
            <a:off x="1828087" y="3886200"/>
            <a:ext cx="853106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5" name="日期占位符 3"/>
          <p:cNvSpPr>
            <a:spLocks noGrp="1"/>
          </p:cNvSpPr>
          <p:nvPr>
            <p:ph type="dt" sz="half" idx="10"/>
          </p:nvPr>
        </p:nvSpPr>
        <p:spPr/>
        <p:txBody>
          <a:bodyPr/>
          <a:lstStyle>
            <a:lvl1pPr>
              <a:defRPr/>
            </a:lvl1pPr>
          </a:lstStyle>
          <a:p>
            <a:pPr>
              <a:defRPr/>
            </a:pPr>
            <a:fld id="{9D6FB868-AC17-4892-8E55-097DF144418B}" type="datetimeFigureOut">
              <a:rPr lang="zh-CN" altLang="en-US"/>
              <a:pPr>
                <a:defRPr/>
              </a:pPr>
              <a:t>2022/12/13</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E5D0D58C-8F2E-47FF-AA3A-3DD216554D88}" type="slidenum">
              <a:rPr lang="zh-CN" altLang="en-US"/>
              <a:pPr/>
              <a:t>‹#›</a:t>
            </a:fld>
            <a:endParaRPr lang="zh-CN" altLang="en-US"/>
          </a:p>
        </p:txBody>
      </p:sp>
    </p:spTree>
    <p:extLst>
      <p:ext uri="{BB962C8B-B14F-4D97-AF65-F5344CB8AC3E}">
        <p14:creationId xmlns:p14="http://schemas.microsoft.com/office/powerpoint/2010/main" val="145913520"/>
      </p:ext>
    </p:extLst>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5" name="矩形 4"/>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6" name="矩形 5"/>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椭圆 6"/>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3A1086AB-FA55-458F-B4C3-6E6DAC987516}" type="slidenum">
              <a:rPr lang="zh-CN" altLang="en-US" sz="1100">
                <a:solidFill>
                  <a:srgbClr val="31859C"/>
                </a:solidFill>
              </a:rPr>
              <a:pPr algn="ctr" eaLnBrk="1" hangingPunct="1"/>
              <a:t>‹#›</a:t>
            </a:fld>
            <a:endParaRPr lang="zh-CN" altLang="en-US">
              <a:solidFill>
                <a:srgbClr val="31859C"/>
              </a:solidFill>
            </a:endParaRPr>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26"/>
          <p:cNvSpPr>
            <a:spLocks noChangeShapeType="1"/>
          </p:cNvSpPr>
          <p:nvPr userDrawn="1"/>
        </p:nvSpPr>
        <p:spPr bwMode="gray">
          <a:xfrm rot="5400000" flipH="1">
            <a:off x="3658394" y="-2909093"/>
            <a:ext cx="0" cy="7059612"/>
          </a:xfrm>
          <a:prstGeom prst="line">
            <a:avLst/>
          </a:prstGeom>
          <a:ln w="19050">
            <a:solidFill>
              <a:srgbClr val="215968"/>
            </a:solidFill>
            <a:headEnd/>
            <a:tailEnd/>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2" name="标题 1"/>
          <p:cNvSpPr>
            <a:spLocks noGrp="1"/>
          </p:cNvSpPr>
          <p:nvPr>
            <p:ph type="title"/>
          </p:nvPr>
        </p:nvSpPr>
        <p:spPr>
          <a:xfrm>
            <a:off x="2388784" y="4800600"/>
            <a:ext cx="7312343"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8784" y="612775"/>
            <a:ext cx="7312343"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8784" y="5367338"/>
            <a:ext cx="731234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0" name="日期占位符 4"/>
          <p:cNvSpPr>
            <a:spLocks noGrp="1"/>
          </p:cNvSpPr>
          <p:nvPr>
            <p:ph type="dt" sz="half" idx="10"/>
          </p:nvPr>
        </p:nvSpPr>
        <p:spPr/>
        <p:txBody>
          <a:bodyPr/>
          <a:lstStyle>
            <a:lvl1pPr>
              <a:defRPr/>
            </a:lvl1pPr>
          </a:lstStyle>
          <a:p>
            <a:pPr>
              <a:defRPr/>
            </a:pPr>
            <a:fld id="{7C8F8991-131F-4495-B060-CCDCC085ED61}" type="datetimeFigureOut">
              <a:rPr lang="zh-CN" altLang="en-US"/>
              <a:pPr>
                <a:defRPr/>
              </a:pPr>
              <a:t>2022/12/13</a:t>
            </a:fld>
            <a:endParaRPr lang="zh-CN" altLang="en-US"/>
          </a:p>
        </p:txBody>
      </p:sp>
      <p:sp>
        <p:nvSpPr>
          <p:cNvPr id="11" name="页脚占位符 5"/>
          <p:cNvSpPr>
            <a:spLocks noGrp="1"/>
          </p:cNvSpPr>
          <p:nvPr>
            <p:ph type="ftr" sz="quarter" idx="11"/>
          </p:nvPr>
        </p:nvSpPr>
        <p:spPr/>
        <p:txBody>
          <a:bodyPr/>
          <a:lstStyle>
            <a:lvl1pPr>
              <a:defRPr/>
            </a:lvl1pPr>
          </a:lstStyle>
          <a:p>
            <a:pPr>
              <a:defRPr/>
            </a:pPr>
            <a:endParaRPr lang="zh-CN" altLang="en-US"/>
          </a:p>
        </p:txBody>
      </p:sp>
      <p:sp>
        <p:nvSpPr>
          <p:cNvPr id="12" name="灯片编号占位符 6"/>
          <p:cNvSpPr>
            <a:spLocks noGrp="1"/>
          </p:cNvSpPr>
          <p:nvPr>
            <p:ph type="sldNum" sz="quarter" idx="12"/>
          </p:nvPr>
        </p:nvSpPr>
        <p:spPr/>
        <p:txBody>
          <a:bodyPr/>
          <a:lstStyle>
            <a:lvl1pPr>
              <a:defRPr/>
            </a:lvl1pPr>
          </a:lstStyle>
          <a:p>
            <a:fld id="{2A4307EB-7D08-4BE7-87B1-DFAC274E573D}" type="slidenum">
              <a:rPr lang="zh-CN" altLang="en-US"/>
              <a:pPr/>
              <a:t>‹#›</a:t>
            </a:fld>
            <a:endParaRPr lang="zh-CN" altLang="en-US"/>
          </a:p>
        </p:txBody>
      </p:sp>
    </p:spTree>
    <p:extLst>
      <p:ext uri="{BB962C8B-B14F-4D97-AF65-F5344CB8AC3E}">
        <p14:creationId xmlns:p14="http://schemas.microsoft.com/office/powerpoint/2010/main" val="2915171808"/>
      </p:ext>
    </p:extLst>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矩形 1"/>
          <p:cNvSpPr/>
          <p:nvPr userDrawn="1"/>
        </p:nvSpPr>
        <p:spPr>
          <a:xfrm>
            <a:off x="0" y="0"/>
            <a:ext cx="12187238" cy="6858000"/>
          </a:xfrm>
          <a:prstGeom prst="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1845147" y="2405712"/>
            <a:ext cx="1639613" cy="1023288"/>
          </a:xfrm>
          <a:prstGeom prst="rect">
            <a:avLst/>
          </a:prstGeom>
          <a:noFill/>
        </p:spPr>
      </p:pic>
      <p:pic>
        <p:nvPicPr>
          <p:cNvPr id="4" name="图片 8" descr="图片包含 背景, 钟表, 黑暗, 监控&#10;&#10;描述已自动生成"/>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22613" y="-100013"/>
            <a:ext cx="5362575"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9" descr="徽标&#10;&#10;描述已自动生成"/>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58463" y="5157788"/>
            <a:ext cx="1157287"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日期占位符 3"/>
          <p:cNvSpPr>
            <a:spLocks noGrp="1"/>
          </p:cNvSpPr>
          <p:nvPr>
            <p:ph type="dt" sz="half" idx="10"/>
          </p:nvPr>
        </p:nvSpPr>
        <p:spPr/>
        <p:txBody>
          <a:bodyPr/>
          <a:lstStyle>
            <a:lvl1pPr>
              <a:defRPr/>
            </a:lvl1pPr>
          </a:lstStyle>
          <a:p>
            <a:pPr>
              <a:defRPr/>
            </a:pPr>
            <a:fld id="{524EE924-02C8-47EB-9B6C-361B37314DD6}" type="datetimeFigureOut">
              <a:rPr lang="zh-CN" altLang="en-US"/>
              <a:pPr>
                <a:defRPr/>
              </a:pPr>
              <a:t>2022/12/13</a:t>
            </a:fld>
            <a:endParaRPr lang="zh-CN" altLang="en-US"/>
          </a:p>
        </p:txBody>
      </p:sp>
      <p:sp>
        <p:nvSpPr>
          <p:cNvPr id="7" name="页脚占位符 4"/>
          <p:cNvSpPr>
            <a:spLocks noGrp="1"/>
          </p:cNvSpPr>
          <p:nvPr>
            <p:ph type="ftr" sz="quarter" idx="11"/>
          </p:nvPr>
        </p:nvSpPr>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p:txBody>
          <a:bodyPr/>
          <a:lstStyle>
            <a:lvl1pPr>
              <a:defRPr/>
            </a:lvl1pPr>
          </a:lstStyle>
          <a:p>
            <a:fld id="{0E18118D-F5A2-41D9-93F0-92FF9794C981}" type="slidenum">
              <a:rPr lang="zh-CN" altLang="en-US"/>
              <a:pPr/>
              <a:t>‹#›</a:t>
            </a:fld>
            <a:endParaRPr lang="zh-CN" altLang="en-US"/>
          </a:p>
        </p:txBody>
      </p:sp>
    </p:spTree>
    <p:extLst>
      <p:ext uri="{BB962C8B-B14F-4D97-AF65-F5344CB8AC3E}">
        <p14:creationId xmlns:p14="http://schemas.microsoft.com/office/powerpoint/2010/main" val="1566712734"/>
      </p:ext>
    </p:extLst>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8" name="内容占位符 7"/>
          <p:cNvSpPr>
            <a:spLocks noGrp="1"/>
          </p:cNvSpPr>
          <p:nvPr>
            <p:ph sz="quarter" idx="1"/>
          </p:nvPr>
        </p:nvSpPr>
        <p:spPr>
          <a:xfrm>
            <a:off x="609362" y="1600200"/>
            <a:ext cx="9952911" cy="4873752"/>
          </a:xfrm>
        </p:spPr>
        <p:txBody>
          <a:body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7" name="日期占位符 6"/>
          <p:cNvSpPr>
            <a:spLocks noGrp="1"/>
          </p:cNvSpPr>
          <p:nvPr>
            <p:ph type="dt" sz="half" idx="14"/>
          </p:nvPr>
        </p:nvSpPr>
        <p:spPr/>
        <p:txBody>
          <a:bodyPr rtlCol="0"/>
          <a:lstStyle/>
          <a:p>
            <a:fld id="{530820CF-B880-4189-942D-D702A7CBA730}" type="datetimeFigureOut">
              <a:rPr lang="zh-CN" altLang="en-US" smtClean="0"/>
              <a:t>2022/12/13</a:t>
            </a:fld>
            <a:endParaRPr lang="zh-CN" altLang="en-US"/>
          </a:p>
        </p:txBody>
      </p:sp>
      <p:sp>
        <p:nvSpPr>
          <p:cNvPr id="9" name="灯片编号占位符 8"/>
          <p:cNvSpPr>
            <a:spLocks noGrp="1"/>
          </p:cNvSpPr>
          <p:nvPr>
            <p:ph type="sldNum" sz="quarter" idx="15"/>
          </p:nvPr>
        </p:nvSpPr>
        <p:spPr/>
        <p:txBody>
          <a:bodyPr rtlCol="0"/>
          <a:lstStyle/>
          <a:p>
            <a:fld id="{0C913308-F349-4B6D-A68A-DD1791B4A57B}" type="slidenum">
              <a:rPr lang="zh-CN" altLang="en-US" smtClean="0"/>
              <a:t>‹#›</a:t>
            </a:fld>
            <a:endParaRPr lang="zh-CN" altLang="en-US"/>
          </a:p>
        </p:txBody>
      </p:sp>
      <p:sp>
        <p:nvSpPr>
          <p:cNvPr id="10" name="页脚占位符 9"/>
          <p:cNvSpPr>
            <a:spLocks noGrp="1"/>
          </p:cNvSpPr>
          <p:nvPr>
            <p:ph type="ftr" sz="quarter" idx="16"/>
          </p:nvPr>
        </p:nvSpPr>
        <p:spPr/>
        <p:txBody>
          <a:bodyPr rtlCol="0"/>
          <a:lstStyle/>
          <a:p>
            <a:endParaRPr lang="zh-CN" altLang="en-US"/>
          </a:p>
        </p:txBody>
      </p:sp>
      <p:sp>
        <p:nvSpPr>
          <p:cNvPr id="11" name="矩形 10"/>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26"/>
          <p:cNvSpPr>
            <a:spLocks noChangeShapeType="1"/>
          </p:cNvSpPr>
          <p:nvPr userDrawn="1"/>
        </p:nvSpPr>
        <p:spPr bwMode="gray">
          <a:xfrm rot="5400000" flipH="1">
            <a:off x="3658394" y="-2909093"/>
            <a:ext cx="0" cy="7059612"/>
          </a:xfrm>
          <a:prstGeom prst="line">
            <a:avLst/>
          </a:prstGeom>
          <a:ln w="19050">
            <a:solidFill>
              <a:srgbClr val="215968"/>
            </a:solidFill>
            <a:headEnd/>
            <a:tailEnd/>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14" name="矩形 13"/>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extLst>
      <p:ext uri="{BB962C8B-B14F-4D97-AF65-F5344CB8AC3E}">
        <p14:creationId xmlns:p14="http://schemas.microsoft.com/office/powerpoint/2010/main" val="29555295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2022/12/13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Line 26"/>
          <p:cNvSpPr>
            <a:spLocks noChangeShapeType="1"/>
          </p:cNvSpPr>
          <p:nvPr userDrawn="1"/>
        </p:nvSpPr>
        <p:spPr bwMode="gray">
          <a:xfrm rot="5400000" flipH="1">
            <a:off x="3658394" y="-2909093"/>
            <a:ext cx="0" cy="7059612"/>
          </a:xfrm>
          <a:prstGeom prst="line">
            <a:avLst/>
          </a:prstGeom>
          <a:ln w="19050">
            <a:solidFill>
              <a:srgbClr val="215968"/>
            </a:solidFill>
            <a:headEnd/>
            <a:tailEnd/>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6421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3" name="组合 8"/>
          <p:cNvGrpSpPr>
            <a:grpSpLocks/>
          </p:cNvGrpSpPr>
          <p:nvPr userDrawn="1"/>
        </p:nvGrpSpPr>
        <p:grpSpPr bwMode="auto">
          <a:xfrm>
            <a:off x="4868863" y="2046288"/>
            <a:ext cx="2449512" cy="2447925"/>
            <a:chOff x="6897738" y="2060848"/>
            <a:chExt cx="2448272" cy="2448272"/>
          </a:xfrm>
        </p:grpSpPr>
        <p:sp>
          <p:nvSpPr>
            <p:cNvPr id="4" name="空心弧 3"/>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5" name="空心弧 4"/>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6" name="TextBox 5"/>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pic>
        <p:nvPicPr>
          <p:cNvPr id="7" name="图片 16"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r>
              <a:rPr lang="zh-CN" altLang="en-US"/>
              <a:t>单击此处编辑母版标题样式</a:t>
            </a:r>
          </a:p>
        </p:txBody>
      </p:sp>
      <p:sp>
        <p:nvSpPr>
          <p:cNvPr id="8" name="日期占位符 3"/>
          <p:cNvSpPr>
            <a:spLocks noGrp="1"/>
          </p:cNvSpPr>
          <p:nvPr>
            <p:ph type="dt" sz="half" idx="10"/>
          </p:nvPr>
        </p:nvSpPr>
        <p:spPr/>
        <p:txBody>
          <a:bodyPr/>
          <a:lstStyle>
            <a:lvl1pPr>
              <a:defRPr/>
            </a:lvl1pPr>
          </a:lstStyle>
          <a:p>
            <a:pPr>
              <a:defRPr/>
            </a:pPr>
            <a:fld id="{6D7AB130-94D4-4090-BCD1-A9B407B85054}" type="datetimeFigureOut">
              <a:rPr lang="zh-CN" altLang="en-US"/>
              <a:pPr>
                <a:defRPr/>
              </a:pPr>
              <a:t>2022/12/13</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7DA045BE-1F7A-45F9-A8EE-EADC55ABCF3F}" type="slidenum">
              <a:rPr lang="zh-CN" altLang="en-US"/>
              <a:pPr/>
              <a:t>‹#›</a:t>
            </a:fld>
            <a:endParaRPr lang="zh-CN" altLang="en-US"/>
          </a:p>
        </p:txBody>
      </p:sp>
    </p:spTree>
    <p:extLst>
      <p:ext uri="{BB962C8B-B14F-4D97-AF65-F5344CB8AC3E}">
        <p14:creationId xmlns:p14="http://schemas.microsoft.com/office/powerpoint/2010/main" val="650242960"/>
      </p:ext>
    </p:extLst>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46537F44-FBCF-4F23-B675-87FB8E3761FE}" type="slidenum">
              <a:rPr lang="zh-CN" altLang="en-US" sz="1100">
                <a:solidFill>
                  <a:srgbClr val="31859C"/>
                </a:solidFill>
              </a:rPr>
              <a:pPr algn="ctr" eaLnBrk="1" hangingPunct="1"/>
              <a:t>‹#›</a:t>
            </a:fld>
            <a:endParaRPr lang="zh-CN" altLang="en-US">
              <a:solidFill>
                <a:srgbClr val="31859C"/>
              </a:solidFill>
            </a:endParaRPr>
          </a:p>
        </p:txBody>
      </p:sp>
      <p:cxnSp>
        <p:nvCxnSpPr>
          <p:cNvPr id="7" name="直接连接符 6"/>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962708" y="4406902"/>
            <a:ext cx="10359153"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2708" y="2906713"/>
            <a:ext cx="1035915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8" name="日期占位符 3"/>
          <p:cNvSpPr>
            <a:spLocks noGrp="1"/>
          </p:cNvSpPr>
          <p:nvPr>
            <p:ph type="dt" sz="half" idx="10"/>
          </p:nvPr>
        </p:nvSpPr>
        <p:spPr/>
        <p:txBody>
          <a:bodyPr/>
          <a:lstStyle>
            <a:lvl1pPr>
              <a:defRPr/>
            </a:lvl1pPr>
          </a:lstStyle>
          <a:p>
            <a:pPr>
              <a:defRPr/>
            </a:pPr>
            <a:fld id="{734B5DB1-4E4C-4AD5-AD20-320D7CE2C00A}" type="datetimeFigureOut">
              <a:rPr lang="zh-CN" altLang="en-US"/>
              <a:pPr>
                <a:defRPr/>
              </a:pPr>
              <a:t>2022/12/13</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25A715B0-738C-41C2-8410-2B847574FA6E}" type="slidenum">
              <a:rPr lang="zh-CN" altLang="en-US"/>
              <a:pPr/>
              <a:t>‹#›</a:t>
            </a:fld>
            <a:endParaRPr lang="zh-CN" altLang="en-US"/>
          </a:p>
        </p:txBody>
      </p:sp>
    </p:spTree>
    <p:extLst>
      <p:ext uri="{BB962C8B-B14F-4D97-AF65-F5344CB8AC3E}">
        <p14:creationId xmlns:p14="http://schemas.microsoft.com/office/powerpoint/2010/main" val="1441754003"/>
      </p:ext>
    </p:extLst>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a:grpSpLocks/>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4000" b="1">
                <a:solidFill>
                  <a:srgbClr val="31859C"/>
                </a:solidFill>
                <a:latin typeface="微软雅黑" charset="0"/>
                <a:ea typeface="微软雅黑" charset="0"/>
                <a:cs typeface="微软雅黑" charset="0"/>
              </a:rPr>
              <a:t>2</a:t>
            </a:r>
            <a:endParaRPr lang="zh-CN" altLang="en-US" sz="4000" b="1">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7299648"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2" name="日期占位符 4"/>
          <p:cNvSpPr>
            <a:spLocks noGrp="1"/>
          </p:cNvSpPr>
          <p:nvPr>
            <p:ph type="dt" sz="half" idx="10"/>
          </p:nvPr>
        </p:nvSpPr>
        <p:spPr/>
        <p:txBody>
          <a:bodyPr/>
          <a:lstStyle>
            <a:lvl1pPr>
              <a:defRPr/>
            </a:lvl1pPr>
          </a:lstStyle>
          <a:p>
            <a:pPr>
              <a:defRPr/>
            </a:pPr>
            <a:fld id="{3E6F1283-CCE5-4695-9394-BE2002B35C36}" type="datetimeFigureOut">
              <a:rPr lang="zh-CN" altLang="en-US"/>
              <a:pPr>
                <a:defRPr/>
              </a:pPr>
              <a:t>2022/12/13</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A180CCA-1712-4585-BA53-15C38A1B49F5}" type="slidenum">
              <a:rPr lang="zh-CN" altLang="en-US"/>
              <a:pPr/>
              <a:t>‹#›</a:t>
            </a:fld>
            <a:endParaRPr lang="zh-CN" altLang="en-US"/>
          </a:p>
        </p:txBody>
      </p:sp>
    </p:spTree>
    <p:extLst>
      <p:ext uri="{BB962C8B-B14F-4D97-AF65-F5344CB8AC3E}">
        <p14:creationId xmlns:p14="http://schemas.microsoft.com/office/powerpoint/2010/main" val="912243842"/>
      </p:ext>
    </p:extLst>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8" name="矩形 7"/>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椭圆 8"/>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21010D48-3B53-42CB-A0EF-1A6E78801D5E}" type="slidenum">
              <a:rPr lang="zh-CN" altLang="en-US" sz="1100">
                <a:solidFill>
                  <a:srgbClr val="31859C"/>
                </a:solidFill>
              </a:rPr>
              <a:pPr algn="ctr" eaLnBrk="1" hangingPunct="1"/>
              <a:t>‹#›</a:t>
            </a:fld>
            <a:endParaRPr lang="zh-CN" altLang="en-US">
              <a:solidFill>
                <a:srgbClr val="31859C"/>
              </a:solidFill>
            </a:endParaRPr>
          </a:p>
        </p:txBody>
      </p:sp>
      <p:cxnSp>
        <p:nvCxnSpPr>
          <p:cNvPr id="10" name="直接连接符 9"/>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1" name="Line 26"/>
          <p:cNvSpPr>
            <a:spLocks noChangeShapeType="1"/>
          </p:cNvSpPr>
          <p:nvPr userDrawn="1"/>
        </p:nvSpPr>
        <p:spPr bwMode="gray">
          <a:xfrm rot="5400000" flipH="1">
            <a:off x="3658394" y="-2909093"/>
            <a:ext cx="0" cy="7059612"/>
          </a:xfrm>
          <a:prstGeom prst="line">
            <a:avLst/>
          </a:prstGeom>
          <a:ln w="19050">
            <a:solidFill>
              <a:srgbClr val="215968"/>
            </a:solidFill>
            <a:headEnd/>
            <a:tailEnd/>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标题 1"/>
          <p:cNvSpPr txBox="1">
            <a:spLocks/>
          </p:cNvSpPr>
          <p:nvPr userDrawn="1"/>
        </p:nvSpPr>
        <p:spPr bwMode="auto">
          <a:xfrm>
            <a:off x="188913" y="20638"/>
            <a:ext cx="7416800" cy="600075"/>
          </a:xfrm>
          <a:prstGeom prst="rect">
            <a:avLst/>
          </a:prstGeom>
          <a:noFill/>
          <a:ln>
            <a:noFill/>
          </a:ln>
        </p:spPr>
        <p:txBody>
          <a:bodyPr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kumimoji="1" lang="zh-CN" altLang="en-US" sz="4400">
                <a:latin typeface="Calibri" pitchFamily="34" charset="0"/>
              </a:rPr>
              <a:t>单击此处编辑母版标题样式</a:t>
            </a:r>
          </a:p>
        </p:txBody>
      </p:sp>
      <p:sp>
        <p:nvSpPr>
          <p:cNvPr id="2" name="标题 1"/>
          <p:cNvSpPr>
            <a:spLocks noGrp="1"/>
          </p:cNvSpPr>
          <p:nvPr>
            <p:ph type="title"/>
          </p:nvPr>
        </p:nvSpPr>
        <p:spPr>
          <a:xfrm>
            <a:off x="609363" y="274638"/>
            <a:ext cx="10968514"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363" y="1535113"/>
            <a:ext cx="53848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363" y="2174875"/>
            <a:ext cx="53848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0948" y="1535113"/>
            <a:ext cx="538692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0948" y="2174875"/>
            <a:ext cx="538692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4" name="日期占位符 6"/>
          <p:cNvSpPr>
            <a:spLocks noGrp="1"/>
          </p:cNvSpPr>
          <p:nvPr>
            <p:ph type="dt" sz="half" idx="10"/>
          </p:nvPr>
        </p:nvSpPr>
        <p:spPr/>
        <p:txBody>
          <a:bodyPr/>
          <a:lstStyle>
            <a:lvl1pPr>
              <a:defRPr/>
            </a:lvl1pPr>
          </a:lstStyle>
          <a:p>
            <a:pPr>
              <a:defRPr/>
            </a:pPr>
            <a:fld id="{B9FA2B3E-2F24-4F07-8F8C-775B3BDC4663}" type="datetimeFigureOut">
              <a:rPr lang="zh-CN" altLang="en-US"/>
              <a:pPr>
                <a:defRPr/>
              </a:pPr>
              <a:t>2022/12/13</a:t>
            </a:fld>
            <a:endParaRPr lang="zh-CN" altLang="en-US"/>
          </a:p>
        </p:txBody>
      </p:sp>
      <p:sp>
        <p:nvSpPr>
          <p:cNvPr id="15" name="页脚占位符 7"/>
          <p:cNvSpPr>
            <a:spLocks noGrp="1"/>
          </p:cNvSpPr>
          <p:nvPr>
            <p:ph type="ftr" sz="quarter" idx="11"/>
          </p:nvPr>
        </p:nvSpPr>
        <p:spPr/>
        <p:txBody>
          <a:bodyPr/>
          <a:lstStyle>
            <a:lvl1pPr>
              <a:defRPr/>
            </a:lvl1pPr>
          </a:lstStyle>
          <a:p>
            <a:pPr>
              <a:defRPr/>
            </a:pPr>
            <a:endParaRPr lang="zh-CN" altLang="en-US"/>
          </a:p>
        </p:txBody>
      </p:sp>
      <p:sp>
        <p:nvSpPr>
          <p:cNvPr id="16" name="灯片编号占位符 8"/>
          <p:cNvSpPr>
            <a:spLocks noGrp="1"/>
          </p:cNvSpPr>
          <p:nvPr>
            <p:ph type="sldNum" sz="quarter" idx="12"/>
          </p:nvPr>
        </p:nvSpPr>
        <p:spPr/>
        <p:txBody>
          <a:bodyPr/>
          <a:lstStyle>
            <a:lvl1pPr>
              <a:defRPr/>
            </a:lvl1pPr>
          </a:lstStyle>
          <a:p>
            <a:fld id="{E91EB392-A98E-44C4-A23D-70366F4F0792}" type="slidenum">
              <a:rPr lang="zh-CN" altLang="en-US"/>
              <a:pPr/>
              <a:t>‹#›</a:t>
            </a:fld>
            <a:endParaRPr lang="zh-CN" altLang="en-US"/>
          </a:p>
        </p:txBody>
      </p:sp>
    </p:spTree>
    <p:extLst>
      <p:ext uri="{BB962C8B-B14F-4D97-AF65-F5344CB8AC3E}">
        <p14:creationId xmlns:p14="http://schemas.microsoft.com/office/powerpoint/2010/main" val="2826394660"/>
      </p:ext>
    </p:extLst>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0" y="3267580"/>
            <a:ext cx="12166275" cy="3617804"/>
          </a:xfrm>
          <a:prstGeom prst="rect">
            <a:avLst/>
          </a:prstGeom>
          <a:noFill/>
        </p:spPr>
      </p:pic>
      <p:sp>
        <p:nvSpPr>
          <p:cNvPr id="4" name="矩形 3"/>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5" name="组合 8"/>
          <p:cNvGrpSpPr>
            <a:grpSpLocks/>
          </p:cNvGrpSpPr>
          <p:nvPr userDrawn="1"/>
        </p:nvGrpSpPr>
        <p:grpSpPr bwMode="auto">
          <a:xfrm>
            <a:off x="4868863" y="2046288"/>
            <a:ext cx="2449512" cy="2447925"/>
            <a:chOff x="6897738" y="2060848"/>
            <a:chExt cx="2448272" cy="2448272"/>
          </a:xfrm>
        </p:grpSpPr>
        <p:sp>
          <p:nvSpPr>
            <p:cNvPr id="6" name="空心弧 5"/>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7" name="空心弧 6"/>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8" name="TextBox 7"/>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9" name="TextBox 8"/>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4000" b="1" dirty="0">
                <a:solidFill>
                  <a:srgbClr val="31859C"/>
                </a:solidFill>
                <a:latin typeface="微软雅黑" charset="0"/>
                <a:ea typeface="微软雅黑" charset="0"/>
                <a:cs typeface="微软雅黑" charset="0"/>
              </a:rPr>
              <a:t>2</a:t>
            </a:r>
            <a:endParaRPr lang="zh-CN" altLang="en-US" sz="4000" b="1" dirty="0">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p:txBody>
          <a:bodyPr/>
          <a:lstStyle/>
          <a:p>
            <a:r>
              <a:rPr lang="zh-CN" altLang="en-US"/>
              <a:t>单击此处编辑母版标题样式</a:t>
            </a:r>
          </a:p>
        </p:txBody>
      </p:sp>
      <p:sp>
        <p:nvSpPr>
          <p:cNvPr id="10" name="日期占位符 2"/>
          <p:cNvSpPr>
            <a:spLocks noGrp="1"/>
          </p:cNvSpPr>
          <p:nvPr>
            <p:ph type="dt" sz="half" idx="10"/>
          </p:nvPr>
        </p:nvSpPr>
        <p:spPr/>
        <p:txBody>
          <a:bodyPr/>
          <a:lstStyle>
            <a:lvl1pPr>
              <a:defRPr/>
            </a:lvl1pPr>
          </a:lstStyle>
          <a:p>
            <a:pPr>
              <a:defRPr/>
            </a:pPr>
            <a:fld id="{0A75B769-02EA-42D7-8061-617DE2C7DD6F}" type="datetimeFigureOut">
              <a:rPr lang="zh-CN" altLang="en-US"/>
              <a:pPr>
                <a:defRPr/>
              </a:pPr>
              <a:t>2022/12/13</a:t>
            </a:fld>
            <a:endParaRPr lang="zh-CN" altLang="en-US"/>
          </a:p>
        </p:txBody>
      </p:sp>
      <p:sp>
        <p:nvSpPr>
          <p:cNvPr id="11" name="页脚占位符 3"/>
          <p:cNvSpPr>
            <a:spLocks noGrp="1"/>
          </p:cNvSpPr>
          <p:nvPr>
            <p:ph type="ftr" sz="quarter" idx="11"/>
          </p:nvPr>
        </p:nvSpPr>
        <p:spPr/>
        <p:txBody>
          <a:bodyPr/>
          <a:lstStyle>
            <a:lvl1pPr>
              <a:defRPr/>
            </a:lvl1pPr>
          </a:lstStyle>
          <a:p>
            <a:pPr>
              <a:defRPr/>
            </a:pPr>
            <a:endParaRPr lang="zh-CN" altLang="en-US"/>
          </a:p>
        </p:txBody>
      </p:sp>
      <p:sp>
        <p:nvSpPr>
          <p:cNvPr id="12" name="灯片编号占位符 4"/>
          <p:cNvSpPr>
            <a:spLocks noGrp="1"/>
          </p:cNvSpPr>
          <p:nvPr>
            <p:ph type="sldNum" sz="quarter" idx="12"/>
          </p:nvPr>
        </p:nvSpPr>
        <p:spPr/>
        <p:txBody>
          <a:bodyPr/>
          <a:lstStyle>
            <a:lvl1pPr>
              <a:defRPr/>
            </a:lvl1pPr>
          </a:lstStyle>
          <a:p>
            <a:fld id="{5330785D-0D93-4520-B4F2-FCB37B80F3AD}" type="slidenum">
              <a:rPr lang="zh-CN" altLang="en-US"/>
              <a:pPr/>
              <a:t>‹#›</a:t>
            </a:fld>
            <a:endParaRPr lang="zh-CN" altLang="en-US"/>
          </a:p>
        </p:txBody>
      </p:sp>
    </p:spTree>
    <p:extLst>
      <p:ext uri="{BB962C8B-B14F-4D97-AF65-F5344CB8AC3E}">
        <p14:creationId xmlns:p14="http://schemas.microsoft.com/office/powerpoint/2010/main" val="733088026"/>
      </p:ext>
    </p:extLst>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8E08760C-0088-4E38-A3A9-0838AB9536BD}" type="slidenum">
              <a:rPr lang="zh-CN" altLang="en-US" sz="1100">
                <a:solidFill>
                  <a:srgbClr val="31859C"/>
                </a:solidFill>
              </a:rPr>
              <a:pPr algn="ctr" eaLnBrk="1" hangingPunct="1"/>
              <a:t>‹#›</a:t>
            </a:fld>
            <a:endParaRPr lang="zh-CN" altLang="en-US">
              <a:solidFill>
                <a:srgbClr val="31859C"/>
              </a:solidFill>
            </a:endParaRPr>
          </a:p>
        </p:txBody>
      </p:sp>
      <p:sp>
        <p:nvSpPr>
          <p:cNvPr id="7" name="Line 26"/>
          <p:cNvSpPr>
            <a:spLocks noChangeShapeType="1"/>
          </p:cNvSpPr>
          <p:nvPr userDrawn="1"/>
        </p:nvSpPr>
        <p:spPr bwMode="gray">
          <a:xfrm rot="5400000" flipH="1">
            <a:off x="3658394" y="-2909093"/>
            <a:ext cx="0" cy="7059612"/>
          </a:xfrm>
          <a:prstGeom prst="line">
            <a:avLst/>
          </a:prstGeom>
          <a:ln w="19050">
            <a:solidFill>
              <a:srgbClr val="215968"/>
            </a:solidFill>
            <a:headEnd/>
            <a:tailEnd/>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标题 1"/>
          <p:cNvSpPr>
            <a:spLocks noGrp="1"/>
          </p:cNvSpPr>
          <p:nvPr>
            <p:ph type="title"/>
          </p:nvPr>
        </p:nvSpPr>
        <p:spPr>
          <a:xfrm>
            <a:off x="188964" y="20638"/>
            <a:ext cx="7416824" cy="600075"/>
          </a:xfrm>
        </p:spPr>
        <p:txBody>
          <a:bodyPr/>
          <a:lstStyle/>
          <a:p>
            <a:r>
              <a:rPr lang="zh-CN" altLang="en-US" dirty="0"/>
              <a:t>单击此处编辑母版标题样式</a:t>
            </a:r>
          </a:p>
        </p:txBody>
      </p:sp>
      <p:sp>
        <p:nvSpPr>
          <p:cNvPr id="16"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日期占位符 1"/>
          <p:cNvSpPr>
            <a:spLocks noGrp="1"/>
          </p:cNvSpPr>
          <p:nvPr>
            <p:ph type="dt" sz="half" idx="10"/>
          </p:nvPr>
        </p:nvSpPr>
        <p:spPr/>
        <p:txBody>
          <a:bodyPr/>
          <a:lstStyle>
            <a:lvl1pPr>
              <a:defRPr/>
            </a:lvl1pPr>
          </a:lstStyle>
          <a:p>
            <a:pPr>
              <a:defRPr/>
            </a:pPr>
            <a:fld id="{CDC6D247-FFE1-4021-BC8B-C93BF7F2DDB0}" type="datetimeFigureOut">
              <a:rPr lang="zh-CN" altLang="en-US"/>
              <a:pPr>
                <a:defRPr/>
              </a:pPr>
              <a:t>2022/12/13</a:t>
            </a:fld>
            <a:endParaRPr lang="zh-CN" altLang="en-US"/>
          </a:p>
        </p:txBody>
      </p:sp>
      <p:sp>
        <p:nvSpPr>
          <p:cNvPr id="10" name="页脚占位符 2"/>
          <p:cNvSpPr>
            <a:spLocks noGrp="1"/>
          </p:cNvSpPr>
          <p:nvPr>
            <p:ph type="ftr" sz="quarter" idx="11"/>
          </p:nvPr>
        </p:nvSpPr>
        <p:spPr/>
        <p:txBody>
          <a:bodyPr/>
          <a:lstStyle>
            <a:lvl1pPr>
              <a:defRPr/>
            </a:lvl1pPr>
          </a:lstStyle>
          <a:p>
            <a:pPr>
              <a:defRPr/>
            </a:pPr>
            <a:endParaRPr lang="zh-CN" altLang="en-US"/>
          </a:p>
        </p:txBody>
      </p:sp>
      <p:sp>
        <p:nvSpPr>
          <p:cNvPr id="11" name="灯片编号占位符 3"/>
          <p:cNvSpPr>
            <a:spLocks noGrp="1"/>
          </p:cNvSpPr>
          <p:nvPr>
            <p:ph type="sldNum" sz="quarter" idx="12"/>
          </p:nvPr>
        </p:nvSpPr>
        <p:spPr/>
        <p:txBody>
          <a:bodyPr/>
          <a:lstStyle>
            <a:lvl1pPr>
              <a:defRPr/>
            </a:lvl1pPr>
          </a:lstStyle>
          <a:p>
            <a:fld id="{86649C0E-681B-4033-B023-DE2E157EF217}" type="slidenum">
              <a:rPr lang="zh-CN" altLang="en-US"/>
              <a:pPr/>
              <a:t>‹#›</a:t>
            </a:fld>
            <a:endParaRPr lang="zh-CN" altLang="en-US"/>
          </a:p>
        </p:txBody>
      </p:sp>
    </p:spTree>
    <p:extLst>
      <p:ext uri="{BB962C8B-B14F-4D97-AF65-F5344CB8AC3E}">
        <p14:creationId xmlns:p14="http://schemas.microsoft.com/office/powerpoint/2010/main" val="3408529031"/>
      </p:ext>
    </p:extLst>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a:grpSpLocks/>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4000" b="1" dirty="0">
                <a:solidFill>
                  <a:srgbClr val="31859C"/>
                </a:solidFill>
                <a:latin typeface="微软雅黑" charset="0"/>
                <a:ea typeface="微软雅黑" charset="0"/>
                <a:cs typeface="微软雅黑" charset="0"/>
              </a:rPr>
              <a:t>6</a:t>
            </a:r>
            <a:endParaRPr lang="zh-CN" altLang="en-US" sz="4000" b="1" dirty="0">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9C903290-4841-42F7-91F1-09FA35BC9C00}" type="datetimeFigureOut">
              <a:rPr lang="zh-CN" altLang="en-US"/>
              <a:pPr>
                <a:defRPr/>
              </a:pPr>
              <a:t>2022/12/13</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462A93CB-EA50-4404-AC0B-4A313DBDF13E}" type="slidenum">
              <a:rPr lang="zh-CN" altLang="en-US"/>
              <a:pPr/>
              <a:t>‹#›</a:t>
            </a:fld>
            <a:endParaRPr lang="zh-CN" altLang="en-US"/>
          </a:p>
        </p:txBody>
      </p:sp>
    </p:spTree>
    <p:extLst>
      <p:ext uri="{BB962C8B-B14F-4D97-AF65-F5344CB8AC3E}">
        <p14:creationId xmlns:p14="http://schemas.microsoft.com/office/powerpoint/2010/main" val="1795130068"/>
      </p:ext>
    </p:extLst>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a:grpSpLocks/>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4000" b="1" dirty="0">
                <a:solidFill>
                  <a:srgbClr val="31859C"/>
                </a:solidFill>
                <a:latin typeface="微软雅黑" charset="0"/>
                <a:ea typeface="微软雅黑" charset="0"/>
                <a:cs typeface="微软雅黑" charset="0"/>
              </a:rPr>
              <a:t>5</a:t>
            </a:r>
            <a:endParaRPr lang="zh-CN" altLang="en-US" sz="4000" b="1" dirty="0">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65A337C9-F7C4-4C7D-A897-6B17CC4766C3}" type="datetimeFigureOut">
              <a:rPr lang="zh-CN" altLang="en-US"/>
              <a:pPr>
                <a:defRPr/>
              </a:pPr>
              <a:t>2022/12/13</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BF89F15-F08D-4DD9-BE64-803B16BAE451}" type="slidenum">
              <a:rPr lang="zh-CN" altLang="en-US"/>
              <a:pPr/>
              <a:t>‹#›</a:t>
            </a:fld>
            <a:endParaRPr lang="zh-CN" altLang="en-US"/>
          </a:p>
        </p:txBody>
      </p:sp>
    </p:spTree>
    <p:extLst>
      <p:ext uri="{BB962C8B-B14F-4D97-AF65-F5344CB8AC3E}">
        <p14:creationId xmlns:p14="http://schemas.microsoft.com/office/powerpoint/2010/main" val="3115221996"/>
      </p:ext>
    </p:extLst>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4638"/>
            <a:ext cx="109680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p:cNvSpPr>
            <a:spLocks noGrp="1"/>
          </p:cNvSpPr>
          <p:nvPr>
            <p:ph type="body" idx="1"/>
          </p:nvPr>
        </p:nvSpPr>
        <p:spPr bwMode="auto">
          <a:xfrm>
            <a:off x="609600" y="1600200"/>
            <a:ext cx="1096803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0"/>
            <a:ext cx="2843213"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ea typeface="宋体" pitchFamily="2" charset="-122"/>
              </a:defRPr>
            </a:lvl1pPr>
          </a:lstStyle>
          <a:p>
            <a:pPr>
              <a:defRPr/>
            </a:pPr>
            <a:fld id="{996E10C5-FB75-481A-B6E0-84A34293BD80}" type="datetimeFigureOut">
              <a:rPr lang="zh-CN" altLang="en-US"/>
              <a:pPr>
                <a:defRPr/>
              </a:pPr>
              <a:t>2022/12/13</a:t>
            </a:fld>
            <a:endParaRPr lang="zh-CN" altLang="en-US"/>
          </a:p>
        </p:txBody>
      </p:sp>
      <p:sp>
        <p:nvSpPr>
          <p:cNvPr id="5" name="页脚占位符 4"/>
          <p:cNvSpPr>
            <a:spLocks noGrp="1"/>
          </p:cNvSpPr>
          <p:nvPr>
            <p:ph type="ftr" sz="quarter" idx="3"/>
          </p:nvPr>
        </p:nvSpPr>
        <p:spPr>
          <a:xfrm>
            <a:off x="4164013" y="6356350"/>
            <a:ext cx="3859212"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zh-CN" altLang="en-US"/>
          </a:p>
        </p:txBody>
      </p:sp>
      <p:sp>
        <p:nvSpPr>
          <p:cNvPr id="6" name="灯片编号占位符 5"/>
          <p:cNvSpPr>
            <a:spLocks noGrp="1"/>
          </p:cNvSpPr>
          <p:nvPr>
            <p:ph type="sldNum" sz="quarter" idx="4"/>
          </p:nvPr>
        </p:nvSpPr>
        <p:spPr>
          <a:xfrm>
            <a:off x="8734425" y="6356350"/>
            <a:ext cx="284321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fld id="{26CD09E8-74C0-4594-AB1A-81A9916E392F}"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5488" r:id="rId1"/>
    <p:sldLayoutId id="2147485489" r:id="rId2"/>
    <p:sldLayoutId id="2147485490" r:id="rId3"/>
    <p:sldLayoutId id="2147485491" r:id="rId4"/>
    <p:sldLayoutId id="2147485492" r:id="rId5"/>
    <p:sldLayoutId id="2147485493" r:id="rId6"/>
    <p:sldLayoutId id="2147485494" r:id="rId7"/>
    <p:sldLayoutId id="2147485495" r:id="rId8"/>
    <p:sldLayoutId id="2147485496" r:id="rId9"/>
    <p:sldLayoutId id="2147485497" r:id="rId10"/>
    <p:sldLayoutId id="2147485498" r:id="rId11"/>
    <p:sldLayoutId id="2147485499" r:id="rId12"/>
    <p:sldLayoutId id="2147485500" r:id="rId13"/>
  </p:sldLayoutIdLst>
  <p:transition>
    <p:wipe/>
  </p:transition>
  <p:txStyles>
    <p:title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宋体" charset="0"/>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12.png"/><Relationship Id="rId7" Type="http://schemas.openxmlformats.org/officeDocument/2006/relationships/image" Target="../media/image10.wmf"/><Relationship Id="rId2" Type="http://schemas.openxmlformats.org/officeDocument/2006/relationships/slideLayout" Target="../slideLayouts/slideLayout10.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9.wmf"/><Relationship Id="rId4" Type="http://schemas.openxmlformats.org/officeDocument/2006/relationships/oleObject" Target="../embeddings/oleObject1.bin"/><Relationship Id="rId9" Type="http://schemas.openxmlformats.org/officeDocument/2006/relationships/image" Target="../media/image11.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8" Type="http://schemas.openxmlformats.org/officeDocument/2006/relationships/image" Target="../media/image17.emf"/><Relationship Id="rId13" Type="http://schemas.openxmlformats.org/officeDocument/2006/relationships/oleObject" Target="../embeddings/oleObject9.bin"/><Relationship Id="rId18" Type="http://schemas.openxmlformats.org/officeDocument/2006/relationships/image" Target="../media/image22.emf"/><Relationship Id="rId26" Type="http://schemas.openxmlformats.org/officeDocument/2006/relationships/image" Target="../media/image26.emf"/><Relationship Id="rId3" Type="http://schemas.openxmlformats.org/officeDocument/2006/relationships/oleObject" Target="../embeddings/oleObject4.bin"/><Relationship Id="rId21" Type="http://schemas.openxmlformats.org/officeDocument/2006/relationships/oleObject" Target="../embeddings/oleObject13.bin"/><Relationship Id="rId34" Type="http://schemas.openxmlformats.org/officeDocument/2006/relationships/image" Target="../media/image30.emf"/><Relationship Id="rId7" Type="http://schemas.openxmlformats.org/officeDocument/2006/relationships/oleObject" Target="../embeddings/oleObject6.bin"/><Relationship Id="rId12" Type="http://schemas.openxmlformats.org/officeDocument/2006/relationships/image" Target="../media/image19.emf"/><Relationship Id="rId17" Type="http://schemas.openxmlformats.org/officeDocument/2006/relationships/oleObject" Target="../embeddings/oleObject11.bin"/><Relationship Id="rId25" Type="http://schemas.openxmlformats.org/officeDocument/2006/relationships/oleObject" Target="../embeddings/oleObject15.bin"/><Relationship Id="rId33" Type="http://schemas.openxmlformats.org/officeDocument/2006/relationships/oleObject" Target="../embeddings/oleObject19.bin"/><Relationship Id="rId2" Type="http://schemas.openxmlformats.org/officeDocument/2006/relationships/slideLayout" Target="../slideLayouts/slideLayout10.xml"/><Relationship Id="rId16" Type="http://schemas.openxmlformats.org/officeDocument/2006/relationships/image" Target="../media/image21.emf"/><Relationship Id="rId20" Type="http://schemas.openxmlformats.org/officeDocument/2006/relationships/image" Target="../media/image23.emf"/><Relationship Id="rId29" Type="http://schemas.openxmlformats.org/officeDocument/2006/relationships/oleObject" Target="../embeddings/oleObject17.bin"/><Relationship Id="rId1" Type="http://schemas.openxmlformats.org/officeDocument/2006/relationships/vmlDrawing" Target="../drawings/vmlDrawing2.vml"/><Relationship Id="rId6" Type="http://schemas.openxmlformats.org/officeDocument/2006/relationships/image" Target="../media/image16.emf"/><Relationship Id="rId11" Type="http://schemas.openxmlformats.org/officeDocument/2006/relationships/oleObject" Target="../embeddings/oleObject8.bin"/><Relationship Id="rId24" Type="http://schemas.openxmlformats.org/officeDocument/2006/relationships/image" Target="../media/image25.emf"/><Relationship Id="rId32" Type="http://schemas.openxmlformats.org/officeDocument/2006/relationships/image" Target="../media/image29.wmf"/><Relationship Id="rId5" Type="http://schemas.openxmlformats.org/officeDocument/2006/relationships/oleObject" Target="../embeddings/oleObject5.bin"/><Relationship Id="rId15" Type="http://schemas.openxmlformats.org/officeDocument/2006/relationships/oleObject" Target="../embeddings/oleObject10.bin"/><Relationship Id="rId23" Type="http://schemas.openxmlformats.org/officeDocument/2006/relationships/oleObject" Target="../embeddings/oleObject14.bin"/><Relationship Id="rId28" Type="http://schemas.openxmlformats.org/officeDocument/2006/relationships/image" Target="../media/image27.emf"/><Relationship Id="rId10" Type="http://schemas.openxmlformats.org/officeDocument/2006/relationships/image" Target="../media/image18.emf"/><Relationship Id="rId19" Type="http://schemas.openxmlformats.org/officeDocument/2006/relationships/oleObject" Target="../embeddings/oleObject12.bin"/><Relationship Id="rId31" Type="http://schemas.openxmlformats.org/officeDocument/2006/relationships/oleObject" Target="../embeddings/oleObject18.bin"/><Relationship Id="rId4" Type="http://schemas.openxmlformats.org/officeDocument/2006/relationships/image" Target="../media/image15.emf"/><Relationship Id="rId9" Type="http://schemas.openxmlformats.org/officeDocument/2006/relationships/oleObject" Target="../embeddings/oleObject7.bin"/><Relationship Id="rId14" Type="http://schemas.openxmlformats.org/officeDocument/2006/relationships/image" Target="../media/image20.emf"/><Relationship Id="rId22" Type="http://schemas.openxmlformats.org/officeDocument/2006/relationships/image" Target="../media/image24.emf"/><Relationship Id="rId27" Type="http://schemas.openxmlformats.org/officeDocument/2006/relationships/oleObject" Target="../embeddings/oleObject16.bin"/><Relationship Id="rId30" Type="http://schemas.openxmlformats.org/officeDocument/2006/relationships/image" Target="../media/image28.emf"/></Relationships>
</file>

<file path=ppt/slides/_rels/slide19.xml.rels><?xml version="1.0" encoding="UTF-8" standalone="yes"?>
<Relationships xmlns="http://schemas.openxmlformats.org/package/2006/relationships"><Relationship Id="rId8" Type="http://schemas.openxmlformats.org/officeDocument/2006/relationships/image" Target="../media/image33.wmf"/><Relationship Id="rId13" Type="http://schemas.openxmlformats.org/officeDocument/2006/relationships/oleObject" Target="../embeddings/oleObject25.bin"/><Relationship Id="rId3" Type="http://schemas.openxmlformats.org/officeDocument/2006/relationships/oleObject" Target="../embeddings/oleObject20.bin"/><Relationship Id="rId7" Type="http://schemas.openxmlformats.org/officeDocument/2006/relationships/oleObject" Target="../embeddings/oleObject22.bin"/><Relationship Id="rId12" Type="http://schemas.openxmlformats.org/officeDocument/2006/relationships/image" Target="../media/image35.wmf"/><Relationship Id="rId2" Type="http://schemas.openxmlformats.org/officeDocument/2006/relationships/slideLayout" Target="../slideLayouts/slideLayout10.xml"/><Relationship Id="rId1" Type="http://schemas.openxmlformats.org/officeDocument/2006/relationships/vmlDrawing" Target="../drawings/vmlDrawing3.vml"/><Relationship Id="rId6" Type="http://schemas.openxmlformats.org/officeDocument/2006/relationships/image" Target="../media/image32.wmf"/><Relationship Id="rId11" Type="http://schemas.openxmlformats.org/officeDocument/2006/relationships/oleObject" Target="../embeddings/oleObject24.bin"/><Relationship Id="rId5" Type="http://schemas.openxmlformats.org/officeDocument/2006/relationships/oleObject" Target="../embeddings/oleObject21.bin"/><Relationship Id="rId15" Type="http://schemas.openxmlformats.org/officeDocument/2006/relationships/image" Target="../media/image37.png"/><Relationship Id="rId10" Type="http://schemas.openxmlformats.org/officeDocument/2006/relationships/image" Target="../media/image34.wmf"/><Relationship Id="rId4" Type="http://schemas.openxmlformats.org/officeDocument/2006/relationships/image" Target="../media/image31.wmf"/><Relationship Id="rId9" Type="http://schemas.openxmlformats.org/officeDocument/2006/relationships/oleObject" Target="../embeddings/oleObject23.bin"/><Relationship Id="rId14" Type="http://schemas.openxmlformats.org/officeDocument/2006/relationships/image" Target="../media/image36.wmf"/></Relationships>
</file>

<file path=ppt/slides/_rels/slide2.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0.wmf"/><Relationship Id="rId13" Type="http://schemas.openxmlformats.org/officeDocument/2006/relationships/oleObject" Target="../embeddings/oleObject31.bin"/><Relationship Id="rId18" Type="http://schemas.openxmlformats.org/officeDocument/2006/relationships/image" Target="../media/image45.emf"/><Relationship Id="rId3" Type="http://schemas.openxmlformats.org/officeDocument/2006/relationships/oleObject" Target="../embeddings/oleObject26.bin"/><Relationship Id="rId21" Type="http://schemas.openxmlformats.org/officeDocument/2006/relationships/image" Target="../media/image47.png"/><Relationship Id="rId7" Type="http://schemas.openxmlformats.org/officeDocument/2006/relationships/oleObject" Target="../embeddings/oleObject28.bin"/><Relationship Id="rId12" Type="http://schemas.openxmlformats.org/officeDocument/2006/relationships/image" Target="../media/image42.emf"/><Relationship Id="rId17" Type="http://schemas.openxmlformats.org/officeDocument/2006/relationships/oleObject" Target="../embeddings/oleObject33.bin"/><Relationship Id="rId2" Type="http://schemas.openxmlformats.org/officeDocument/2006/relationships/slideLayout" Target="../slideLayouts/slideLayout10.xml"/><Relationship Id="rId16" Type="http://schemas.openxmlformats.org/officeDocument/2006/relationships/image" Target="../media/image44.emf"/><Relationship Id="rId20" Type="http://schemas.openxmlformats.org/officeDocument/2006/relationships/image" Target="../media/image46.emf"/><Relationship Id="rId1" Type="http://schemas.openxmlformats.org/officeDocument/2006/relationships/vmlDrawing" Target="../drawings/vmlDrawing4.vml"/><Relationship Id="rId6" Type="http://schemas.openxmlformats.org/officeDocument/2006/relationships/image" Target="../media/image39.emf"/><Relationship Id="rId11" Type="http://schemas.openxmlformats.org/officeDocument/2006/relationships/oleObject" Target="../embeddings/oleObject30.bin"/><Relationship Id="rId5" Type="http://schemas.openxmlformats.org/officeDocument/2006/relationships/oleObject" Target="../embeddings/oleObject27.bin"/><Relationship Id="rId15" Type="http://schemas.openxmlformats.org/officeDocument/2006/relationships/oleObject" Target="../embeddings/oleObject32.bin"/><Relationship Id="rId10" Type="http://schemas.openxmlformats.org/officeDocument/2006/relationships/image" Target="../media/image41.emf"/><Relationship Id="rId19" Type="http://schemas.openxmlformats.org/officeDocument/2006/relationships/oleObject" Target="../embeddings/oleObject34.bin"/><Relationship Id="rId4" Type="http://schemas.openxmlformats.org/officeDocument/2006/relationships/image" Target="../media/image38.emf"/><Relationship Id="rId9" Type="http://schemas.openxmlformats.org/officeDocument/2006/relationships/oleObject" Target="../embeddings/oleObject29.bin"/><Relationship Id="rId14" Type="http://schemas.openxmlformats.org/officeDocument/2006/relationships/image" Target="../media/image43.emf"/></Relationships>
</file>

<file path=ppt/slides/_rels/slide21.xml.rels><?xml version="1.0" encoding="UTF-8" standalone="yes"?>
<Relationships xmlns="http://schemas.openxmlformats.org/package/2006/relationships"><Relationship Id="rId8" Type="http://schemas.openxmlformats.org/officeDocument/2006/relationships/image" Target="../media/image50.emf"/><Relationship Id="rId13" Type="http://schemas.openxmlformats.org/officeDocument/2006/relationships/oleObject" Target="../embeddings/oleObject40.bin"/><Relationship Id="rId18" Type="http://schemas.openxmlformats.org/officeDocument/2006/relationships/image" Target="../media/image55.emf"/><Relationship Id="rId3" Type="http://schemas.openxmlformats.org/officeDocument/2006/relationships/oleObject" Target="../embeddings/oleObject35.bin"/><Relationship Id="rId21" Type="http://schemas.openxmlformats.org/officeDocument/2006/relationships/oleObject" Target="../embeddings/oleObject44.bin"/><Relationship Id="rId7" Type="http://schemas.openxmlformats.org/officeDocument/2006/relationships/oleObject" Target="../embeddings/oleObject37.bin"/><Relationship Id="rId12" Type="http://schemas.openxmlformats.org/officeDocument/2006/relationships/image" Target="../media/image52.emf"/><Relationship Id="rId17" Type="http://schemas.openxmlformats.org/officeDocument/2006/relationships/oleObject" Target="../embeddings/oleObject42.bin"/><Relationship Id="rId2" Type="http://schemas.openxmlformats.org/officeDocument/2006/relationships/slideLayout" Target="../slideLayouts/slideLayout10.xml"/><Relationship Id="rId16" Type="http://schemas.openxmlformats.org/officeDocument/2006/relationships/image" Target="../media/image54.wmf"/><Relationship Id="rId20" Type="http://schemas.openxmlformats.org/officeDocument/2006/relationships/image" Target="../media/image56.emf"/><Relationship Id="rId1" Type="http://schemas.openxmlformats.org/officeDocument/2006/relationships/vmlDrawing" Target="../drawings/vmlDrawing5.vml"/><Relationship Id="rId6" Type="http://schemas.openxmlformats.org/officeDocument/2006/relationships/image" Target="../media/image49.emf"/><Relationship Id="rId11" Type="http://schemas.openxmlformats.org/officeDocument/2006/relationships/oleObject" Target="../embeddings/oleObject39.bin"/><Relationship Id="rId24" Type="http://schemas.openxmlformats.org/officeDocument/2006/relationships/image" Target="../media/image58.emf"/><Relationship Id="rId5" Type="http://schemas.openxmlformats.org/officeDocument/2006/relationships/oleObject" Target="../embeddings/oleObject36.bin"/><Relationship Id="rId15" Type="http://schemas.openxmlformats.org/officeDocument/2006/relationships/oleObject" Target="../embeddings/oleObject41.bin"/><Relationship Id="rId23" Type="http://schemas.openxmlformats.org/officeDocument/2006/relationships/oleObject" Target="../embeddings/oleObject45.bin"/><Relationship Id="rId10" Type="http://schemas.openxmlformats.org/officeDocument/2006/relationships/image" Target="../media/image51.emf"/><Relationship Id="rId19" Type="http://schemas.openxmlformats.org/officeDocument/2006/relationships/oleObject" Target="../embeddings/oleObject43.bin"/><Relationship Id="rId4" Type="http://schemas.openxmlformats.org/officeDocument/2006/relationships/image" Target="../media/image48.emf"/><Relationship Id="rId9" Type="http://schemas.openxmlformats.org/officeDocument/2006/relationships/oleObject" Target="../embeddings/oleObject38.bin"/><Relationship Id="rId14" Type="http://schemas.openxmlformats.org/officeDocument/2006/relationships/image" Target="../media/image53.wmf"/><Relationship Id="rId22" Type="http://schemas.openxmlformats.org/officeDocument/2006/relationships/image" Target="../media/image57.emf"/></Relationships>
</file>

<file path=ppt/slides/_rels/slide22.xml.rels><?xml version="1.0" encoding="UTF-8" standalone="yes"?>
<Relationships xmlns="http://schemas.openxmlformats.org/package/2006/relationships"><Relationship Id="rId8" Type="http://schemas.openxmlformats.org/officeDocument/2006/relationships/image" Target="../media/image61.wmf"/><Relationship Id="rId3" Type="http://schemas.openxmlformats.org/officeDocument/2006/relationships/oleObject" Target="../embeddings/oleObject46.bin"/><Relationship Id="rId7" Type="http://schemas.openxmlformats.org/officeDocument/2006/relationships/oleObject" Target="../embeddings/oleObject48.bin"/><Relationship Id="rId2" Type="http://schemas.openxmlformats.org/officeDocument/2006/relationships/slideLayout" Target="../slideLayouts/slideLayout10.xml"/><Relationship Id="rId1" Type="http://schemas.openxmlformats.org/officeDocument/2006/relationships/vmlDrawing" Target="../drawings/vmlDrawing6.vml"/><Relationship Id="rId6" Type="http://schemas.openxmlformats.org/officeDocument/2006/relationships/image" Target="../media/image60.wmf"/><Relationship Id="rId5" Type="http://schemas.openxmlformats.org/officeDocument/2006/relationships/oleObject" Target="../embeddings/oleObject47.bin"/><Relationship Id="rId4" Type="http://schemas.openxmlformats.org/officeDocument/2006/relationships/image" Target="../media/image59.wmf"/><Relationship Id="rId9" Type="http://schemas.openxmlformats.org/officeDocument/2006/relationships/image" Target="../media/image62.png"/></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51.bin"/><Relationship Id="rId13" Type="http://schemas.openxmlformats.org/officeDocument/2006/relationships/image" Target="../media/image67.emf"/><Relationship Id="rId3" Type="http://schemas.openxmlformats.org/officeDocument/2006/relationships/oleObject" Target="../embeddings/oleObject49.bin"/><Relationship Id="rId7" Type="http://schemas.openxmlformats.org/officeDocument/2006/relationships/image" Target="../media/image68.png"/><Relationship Id="rId12" Type="http://schemas.openxmlformats.org/officeDocument/2006/relationships/oleObject" Target="../embeddings/oleObject53.bin"/><Relationship Id="rId2" Type="http://schemas.openxmlformats.org/officeDocument/2006/relationships/slideLayout" Target="../slideLayouts/slideLayout10.xml"/><Relationship Id="rId1" Type="http://schemas.openxmlformats.org/officeDocument/2006/relationships/vmlDrawing" Target="../drawings/vmlDrawing7.vml"/><Relationship Id="rId6" Type="http://schemas.openxmlformats.org/officeDocument/2006/relationships/image" Target="../media/image64.emf"/><Relationship Id="rId11" Type="http://schemas.openxmlformats.org/officeDocument/2006/relationships/image" Target="../media/image66.emf"/><Relationship Id="rId5" Type="http://schemas.openxmlformats.org/officeDocument/2006/relationships/oleObject" Target="../embeddings/oleObject50.bin"/><Relationship Id="rId10" Type="http://schemas.openxmlformats.org/officeDocument/2006/relationships/oleObject" Target="../embeddings/oleObject52.bin"/><Relationship Id="rId4" Type="http://schemas.openxmlformats.org/officeDocument/2006/relationships/image" Target="../media/image63.emf"/><Relationship Id="rId9" Type="http://schemas.openxmlformats.org/officeDocument/2006/relationships/image" Target="../media/image65.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10.xml"/><Relationship Id="rId1" Type="http://schemas.openxmlformats.org/officeDocument/2006/relationships/vmlDrawing" Target="../drawings/vmlDrawing8.vml"/><Relationship Id="rId5" Type="http://schemas.openxmlformats.org/officeDocument/2006/relationships/image" Target="../media/image70.png"/><Relationship Id="rId4" Type="http://schemas.openxmlformats.org/officeDocument/2006/relationships/image" Target="../media/image69.emf"/></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71.png"/><Relationship Id="rId1" Type="http://schemas.openxmlformats.org/officeDocument/2006/relationships/slideLayout" Target="../slideLayouts/slideLayout10.xml"/><Relationship Id="rId5" Type="http://schemas.openxmlformats.org/officeDocument/2006/relationships/image" Target="../media/image72.png"/><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8" Type="http://schemas.openxmlformats.org/officeDocument/2006/relationships/image" Target="../media/image78.wmf"/><Relationship Id="rId3" Type="http://schemas.openxmlformats.org/officeDocument/2006/relationships/oleObject" Target="../embeddings/oleObject55.bin"/><Relationship Id="rId7" Type="http://schemas.openxmlformats.org/officeDocument/2006/relationships/oleObject" Target="../embeddings/oleObject57.bin"/><Relationship Id="rId12" Type="http://schemas.openxmlformats.org/officeDocument/2006/relationships/image" Target="../media/image80.wmf"/><Relationship Id="rId2" Type="http://schemas.openxmlformats.org/officeDocument/2006/relationships/slideLayout" Target="../slideLayouts/slideLayout10.xml"/><Relationship Id="rId1" Type="http://schemas.openxmlformats.org/officeDocument/2006/relationships/vmlDrawing" Target="../drawings/vmlDrawing9.vml"/><Relationship Id="rId6" Type="http://schemas.openxmlformats.org/officeDocument/2006/relationships/image" Target="../media/image77.wmf"/><Relationship Id="rId11" Type="http://schemas.openxmlformats.org/officeDocument/2006/relationships/oleObject" Target="../embeddings/oleObject59.bin"/><Relationship Id="rId5" Type="http://schemas.openxmlformats.org/officeDocument/2006/relationships/oleObject" Target="../embeddings/oleObject56.bin"/><Relationship Id="rId10" Type="http://schemas.openxmlformats.org/officeDocument/2006/relationships/image" Target="../media/image79.wmf"/><Relationship Id="rId4" Type="http://schemas.openxmlformats.org/officeDocument/2006/relationships/image" Target="../media/image76.emf"/><Relationship Id="rId9" Type="http://schemas.openxmlformats.org/officeDocument/2006/relationships/oleObject" Target="../embeddings/oleObject58.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60.bin"/><Relationship Id="rId7" Type="http://schemas.openxmlformats.org/officeDocument/2006/relationships/image" Target="../media/image83.png"/><Relationship Id="rId2" Type="http://schemas.openxmlformats.org/officeDocument/2006/relationships/slideLayout" Target="../slideLayouts/slideLayout10.xml"/><Relationship Id="rId1" Type="http://schemas.openxmlformats.org/officeDocument/2006/relationships/vmlDrawing" Target="../drawings/vmlDrawing10.vml"/><Relationship Id="rId6" Type="http://schemas.openxmlformats.org/officeDocument/2006/relationships/image" Target="../media/image82.wmf"/><Relationship Id="rId5" Type="http://schemas.openxmlformats.org/officeDocument/2006/relationships/oleObject" Target="../embeddings/oleObject61.bin"/><Relationship Id="rId4" Type="http://schemas.openxmlformats.org/officeDocument/2006/relationships/image" Target="../media/image81.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10.xml"/><Relationship Id="rId1" Type="http://schemas.openxmlformats.org/officeDocument/2006/relationships/vmlDrawing" Target="../drawings/vmlDrawing11.vml"/><Relationship Id="rId6" Type="http://schemas.openxmlformats.org/officeDocument/2006/relationships/image" Target="../media/image85.emf"/><Relationship Id="rId5" Type="http://schemas.openxmlformats.org/officeDocument/2006/relationships/oleObject" Target="../embeddings/oleObject63.bin"/><Relationship Id="rId4" Type="http://schemas.openxmlformats.org/officeDocument/2006/relationships/image" Target="../media/image84.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Layout" Target="../slideLayouts/slideLayout10.xml"/><Relationship Id="rId1" Type="http://schemas.openxmlformats.org/officeDocument/2006/relationships/vmlDrawing" Target="../drawings/vmlDrawing12.vml"/><Relationship Id="rId6" Type="http://schemas.openxmlformats.org/officeDocument/2006/relationships/image" Target="../media/image87.emf"/><Relationship Id="rId5" Type="http://schemas.openxmlformats.org/officeDocument/2006/relationships/oleObject" Target="../embeddings/oleObject65.bin"/><Relationship Id="rId4" Type="http://schemas.openxmlformats.org/officeDocument/2006/relationships/image" Target="../media/image86.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8" Type="http://schemas.openxmlformats.org/officeDocument/2006/relationships/image" Target="../media/image90.emf"/><Relationship Id="rId3" Type="http://schemas.openxmlformats.org/officeDocument/2006/relationships/oleObject" Target="../embeddings/oleObject66.bin"/><Relationship Id="rId7" Type="http://schemas.openxmlformats.org/officeDocument/2006/relationships/oleObject" Target="../embeddings/oleObject68.bin"/><Relationship Id="rId12" Type="http://schemas.openxmlformats.org/officeDocument/2006/relationships/image" Target="../media/image92.emf"/><Relationship Id="rId2" Type="http://schemas.openxmlformats.org/officeDocument/2006/relationships/slideLayout" Target="../slideLayouts/slideLayout12.xml"/><Relationship Id="rId1" Type="http://schemas.openxmlformats.org/officeDocument/2006/relationships/vmlDrawing" Target="../drawings/vmlDrawing13.vml"/><Relationship Id="rId6" Type="http://schemas.openxmlformats.org/officeDocument/2006/relationships/image" Target="../media/image89.emf"/><Relationship Id="rId11" Type="http://schemas.openxmlformats.org/officeDocument/2006/relationships/oleObject" Target="../embeddings/oleObject70.bin"/><Relationship Id="rId5" Type="http://schemas.openxmlformats.org/officeDocument/2006/relationships/oleObject" Target="../embeddings/oleObject67.bin"/><Relationship Id="rId10" Type="http://schemas.openxmlformats.org/officeDocument/2006/relationships/image" Target="../media/image91.emf"/><Relationship Id="rId4" Type="http://schemas.openxmlformats.org/officeDocument/2006/relationships/image" Target="../media/image88.wmf"/><Relationship Id="rId9" Type="http://schemas.openxmlformats.org/officeDocument/2006/relationships/oleObject" Target="../embeddings/oleObject69.bin"/></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Layout" Target="../slideLayouts/slideLayout12.xml"/><Relationship Id="rId1" Type="http://schemas.openxmlformats.org/officeDocument/2006/relationships/vmlDrawing" Target="../drawings/vmlDrawing14.vml"/><Relationship Id="rId6" Type="http://schemas.openxmlformats.org/officeDocument/2006/relationships/image" Target="../media/image94.wmf"/><Relationship Id="rId5" Type="http://schemas.openxmlformats.org/officeDocument/2006/relationships/oleObject" Target="../embeddings/oleObject72.bin"/><Relationship Id="rId4" Type="http://schemas.openxmlformats.org/officeDocument/2006/relationships/image" Target="../media/image93.w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Layout" Target="../slideLayouts/slideLayout12.xml"/><Relationship Id="rId1" Type="http://schemas.openxmlformats.org/officeDocument/2006/relationships/vmlDrawing" Target="../drawings/vmlDrawing15.vml"/><Relationship Id="rId6" Type="http://schemas.openxmlformats.org/officeDocument/2006/relationships/image" Target="../media/image96.emf"/><Relationship Id="rId5" Type="http://schemas.openxmlformats.org/officeDocument/2006/relationships/oleObject" Target="../embeddings/oleObject74.bin"/><Relationship Id="rId4" Type="http://schemas.openxmlformats.org/officeDocument/2006/relationships/image" Target="../media/image95.wmf"/></Relationships>
</file>

<file path=ppt/slides/_rels/slide39.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slideLayout" Target="../slideLayouts/slideLayout12.xml"/><Relationship Id="rId1" Type="http://schemas.openxmlformats.org/officeDocument/2006/relationships/vmlDrawing" Target="../drawings/vmlDrawing16.vml"/><Relationship Id="rId6" Type="http://schemas.openxmlformats.org/officeDocument/2006/relationships/image" Target="../media/image98.emf"/><Relationship Id="rId5" Type="http://schemas.openxmlformats.org/officeDocument/2006/relationships/oleObject" Target="../embeddings/oleObject76.bin"/><Relationship Id="rId4" Type="http://schemas.openxmlformats.org/officeDocument/2006/relationships/image" Target="../media/image97.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8" Type="http://schemas.openxmlformats.org/officeDocument/2006/relationships/image" Target="../media/image101.emf"/><Relationship Id="rId13" Type="http://schemas.openxmlformats.org/officeDocument/2006/relationships/oleObject" Target="../embeddings/oleObject82.bin"/><Relationship Id="rId3" Type="http://schemas.openxmlformats.org/officeDocument/2006/relationships/oleObject" Target="../embeddings/oleObject77.bin"/><Relationship Id="rId7" Type="http://schemas.openxmlformats.org/officeDocument/2006/relationships/oleObject" Target="../embeddings/oleObject79.bin"/><Relationship Id="rId12" Type="http://schemas.openxmlformats.org/officeDocument/2006/relationships/image" Target="../media/image103.emf"/><Relationship Id="rId2" Type="http://schemas.openxmlformats.org/officeDocument/2006/relationships/slideLayout" Target="../slideLayouts/slideLayout12.xml"/><Relationship Id="rId1" Type="http://schemas.openxmlformats.org/officeDocument/2006/relationships/vmlDrawing" Target="../drawings/vmlDrawing17.vml"/><Relationship Id="rId6" Type="http://schemas.openxmlformats.org/officeDocument/2006/relationships/image" Target="../media/image100.emf"/><Relationship Id="rId11" Type="http://schemas.openxmlformats.org/officeDocument/2006/relationships/oleObject" Target="../embeddings/oleObject81.bin"/><Relationship Id="rId5" Type="http://schemas.openxmlformats.org/officeDocument/2006/relationships/oleObject" Target="../embeddings/oleObject78.bin"/><Relationship Id="rId10" Type="http://schemas.openxmlformats.org/officeDocument/2006/relationships/image" Target="../media/image102.wmf"/><Relationship Id="rId4" Type="http://schemas.openxmlformats.org/officeDocument/2006/relationships/image" Target="../media/image99.wmf"/><Relationship Id="rId9" Type="http://schemas.openxmlformats.org/officeDocument/2006/relationships/oleObject" Target="../embeddings/oleObject80.bin"/><Relationship Id="rId14" Type="http://schemas.openxmlformats.org/officeDocument/2006/relationships/image" Target="../media/image104.emf"/></Relationships>
</file>

<file path=ppt/slides/_rels/slide47.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85.bin"/><Relationship Id="rId3" Type="http://schemas.openxmlformats.org/officeDocument/2006/relationships/oleObject" Target="../embeddings/oleObject83.bin"/><Relationship Id="rId7" Type="http://schemas.openxmlformats.org/officeDocument/2006/relationships/image" Target="../media/image109.png"/><Relationship Id="rId2" Type="http://schemas.openxmlformats.org/officeDocument/2006/relationships/slideLayout" Target="../slideLayouts/slideLayout12.xml"/><Relationship Id="rId1" Type="http://schemas.openxmlformats.org/officeDocument/2006/relationships/vmlDrawing" Target="../drawings/vmlDrawing18.vml"/><Relationship Id="rId6" Type="http://schemas.openxmlformats.org/officeDocument/2006/relationships/image" Target="../media/image107.wmf"/><Relationship Id="rId5" Type="http://schemas.openxmlformats.org/officeDocument/2006/relationships/oleObject" Target="../embeddings/oleObject84.bin"/><Relationship Id="rId4" Type="http://schemas.openxmlformats.org/officeDocument/2006/relationships/image" Target="../media/image106.wmf"/><Relationship Id="rId9" Type="http://schemas.openxmlformats.org/officeDocument/2006/relationships/image" Target="../media/image108.e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86.bin"/><Relationship Id="rId2" Type="http://schemas.openxmlformats.org/officeDocument/2006/relationships/slideLayout" Target="../slideLayouts/slideLayout12.xml"/><Relationship Id="rId1" Type="http://schemas.openxmlformats.org/officeDocument/2006/relationships/vmlDrawing" Target="../drawings/vmlDrawing19.vml"/><Relationship Id="rId6" Type="http://schemas.openxmlformats.org/officeDocument/2006/relationships/image" Target="../media/image111.emf"/><Relationship Id="rId5" Type="http://schemas.openxmlformats.org/officeDocument/2006/relationships/oleObject" Target="../embeddings/oleObject87.bin"/><Relationship Id="rId4" Type="http://schemas.openxmlformats.org/officeDocument/2006/relationships/image" Target="../media/image110.e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8" Type="http://schemas.openxmlformats.org/officeDocument/2006/relationships/image" Target="../media/image114.emf"/><Relationship Id="rId13" Type="http://schemas.openxmlformats.org/officeDocument/2006/relationships/oleObject" Target="../embeddings/oleObject93.bin"/><Relationship Id="rId3" Type="http://schemas.openxmlformats.org/officeDocument/2006/relationships/oleObject" Target="../embeddings/oleObject88.bin"/><Relationship Id="rId7" Type="http://schemas.openxmlformats.org/officeDocument/2006/relationships/oleObject" Target="../embeddings/oleObject90.bin"/><Relationship Id="rId12" Type="http://schemas.openxmlformats.org/officeDocument/2006/relationships/image" Target="../media/image116.emf"/><Relationship Id="rId2" Type="http://schemas.openxmlformats.org/officeDocument/2006/relationships/slideLayout" Target="../slideLayouts/slideLayout13.xml"/><Relationship Id="rId16" Type="http://schemas.openxmlformats.org/officeDocument/2006/relationships/image" Target="../media/image118.wmf"/><Relationship Id="rId1" Type="http://schemas.openxmlformats.org/officeDocument/2006/relationships/vmlDrawing" Target="../drawings/vmlDrawing20.vml"/><Relationship Id="rId6" Type="http://schemas.openxmlformats.org/officeDocument/2006/relationships/image" Target="../media/image113.emf"/><Relationship Id="rId11" Type="http://schemas.openxmlformats.org/officeDocument/2006/relationships/oleObject" Target="../embeddings/oleObject92.bin"/><Relationship Id="rId5" Type="http://schemas.openxmlformats.org/officeDocument/2006/relationships/oleObject" Target="../embeddings/oleObject89.bin"/><Relationship Id="rId15" Type="http://schemas.openxmlformats.org/officeDocument/2006/relationships/oleObject" Target="../embeddings/oleObject94.bin"/><Relationship Id="rId10" Type="http://schemas.openxmlformats.org/officeDocument/2006/relationships/image" Target="../media/image115.emf"/><Relationship Id="rId4" Type="http://schemas.openxmlformats.org/officeDocument/2006/relationships/image" Target="../media/image112.wmf"/><Relationship Id="rId9" Type="http://schemas.openxmlformats.org/officeDocument/2006/relationships/oleObject" Target="../embeddings/oleObject91.bin"/><Relationship Id="rId14" Type="http://schemas.openxmlformats.org/officeDocument/2006/relationships/image" Target="../media/image117.emf"/></Relationships>
</file>

<file path=ppt/slides/_rels/slide56.xml.rels><?xml version="1.0" encoding="UTF-8" standalone="yes"?>
<Relationships xmlns="http://schemas.openxmlformats.org/package/2006/relationships"><Relationship Id="rId8" Type="http://schemas.openxmlformats.org/officeDocument/2006/relationships/image" Target="../media/image121.emf"/><Relationship Id="rId13" Type="http://schemas.openxmlformats.org/officeDocument/2006/relationships/oleObject" Target="../embeddings/oleObject100.bin"/><Relationship Id="rId18" Type="http://schemas.openxmlformats.org/officeDocument/2006/relationships/image" Target="../media/image126.emf"/><Relationship Id="rId3" Type="http://schemas.openxmlformats.org/officeDocument/2006/relationships/oleObject" Target="../embeddings/oleObject95.bin"/><Relationship Id="rId7" Type="http://schemas.openxmlformats.org/officeDocument/2006/relationships/oleObject" Target="../embeddings/oleObject97.bin"/><Relationship Id="rId12" Type="http://schemas.openxmlformats.org/officeDocument/2006/relationships/image" Target="../media/image123.emf"/><Relationship Id="rId17" Type="http://schemas.openxmlformats.org/officeDocument/2006/relationships/oleObject" Target="../embeddings/oleObject102.bin"/><Relationship Id="rId2" Type="http://schemas.openxmlformats.org/officeDocument/2006/relationships/slideLayout" Target="../slideLayouts/slideLayout13.xml"/><Relationship Id="rId16" Type="http://schemas.openxmlformats.org/officeDocument/2006/relationships/image" Target="../media/image125.emf"/><Relationship Id="rId1" Type="http://schemas.openxmlformats.org/officeDocument/2006/relationships/vmlDrawing" Target="../drawings/vmlDrawing21.vml"/><Relationship Id="rId6" Type="http://schemas.openxmlformats.org/officeDocument/2006/relationships/image" Target="../media/image120.emf"/><Relationship Id="rId11" Type="http://schemas.openxmlformats.org/officeDocument/2006/relationships/oleObject" Target="../embeddings/oleObject99.bin"/><Relationship Id="rId5" Type="http://schemas.openxmlformats.org/officeDocument/2006/relationships/oleObject" Target="../embeddings/oleObject96.bin"/><Relationship Id="rId15" Type="http://schemas.openxmlformats.org/officeDocument/2006/relationships/oleObject" Target="../embeddings/oleObject101.bin"/><Relationship Id="rId10" Type="http://schemas.openxmlformats.org/officeDocument/2006/relationships/image" Target="../media/image122.emf"/><Relationship Id="rId4" Type="http://schemas.openxmlformats.org/officeDocument/2006/relationships/image" Target="../media/image119.emf"/><Relationship Id="rId9" Type="http://schemas.openxmlformats.org/officeDocument/2006/relationships/oleObject" Target="../embeddings/oleObject98.bin"/><Relationship Id="rId14" Type="http://schemas.openxmlformats.org/officeDocument/2006/relationships/image" Target="../media/image124.e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103.bin"/><Relationship Id="rId2" Type="http://schemas.openxmlformats.org/officeDocument/2006/relationships/slideLayout" Target="../slideLayouts/slideLayout13.xml"/><Relationship Id="rId1" Type="http://schemas.openxmlformats.org/officeDocument/2006/relationships/vmlDrawing" Target="../drawings/vmlDrawing22.vml"/><Relationship Id="rId6" Type="http://schemas.openxmlformats.org/officeDocument/2006/relationships/image" Target="../media/image128.emf"/><Relationship Id="rId5" Type="http://schemas.openxmlformats.org/officeDocument/2006/relationships/oleObject" Target="../embeddings/oleObject104.bin"/><Relationship Id="rId4" Type="http://schemas.openxmlformats.org/officeDocument/2006/relationships/image" Target="../media/image127.em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105.bin"/><Relationship Id="rId2" Type="http://schemas.openxmlformats.org/officeDocument/2006/relationships/slideLayout" Target="../slideLayouts/slideLayout12.xml"/><Relationship Id="rId1" Type="http://schemas.openxmlformats.org/officeDocument/2006/relationships/vmlDrawing" Target="../drawings/vmlDrawing23.vml"/><Relationship Id="rId4" Type="http://schemas.openxmlformats.org/officeDocument/2006/relationships/image" Target="../media/image129.wmf"/></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custDataLst>
              <p:tags r:id="rId1"/>
            </p:custDataLst>
          </p:nvPr>
        </p:nvSpPr>
        <p:spPr bwMode="auto">
          <a:xfrm>
            <a:off x="6381750" y="706438"/>
            <a:ext cx="5805488" cy="201612"/>
          </a:xfrm>
          <a:prstGeom prst="rect">
            <a:avLst/>
          </a:prstGeom>
          <a:solidFill>
            <a:srgbClr val="001C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itchFamily="34" charset="0"/>
              <a:buNone/>
            </a:pPr>
            <a:endParaRPr lang="zh-CN" altLang="en-US" sz="2000">
              <a:solidFill>
                <a:schemeClr val="accent2"/>
              </a:solidFill>
              <a:latin typeface="Times New Roman" pitchFamily="18" charset="0"/>
              <a:ea typeface="FangSong_GB2312" pitchFamily="49" charset="-122"/>
            </a:endParaRPr>
          </a:p>
        </p:txBody>
      </p:sp>
      <p:sp>
        <p:nvSpPr>
          <p:cNvPr id="15363" name="Rectangle 7"/>
          <p:cNvSpPr>
            <a:spLocks noChangeArrowheads="1"/>
          </p:cNvSpPr>
          <p:nvPr>
            <p:custDataLst>
              <p:tags r:id="rId2"/>
            </p:custDataLst>
          </p:nvPr>
        </p:nvSpPr>
        <p:spPr bwMode="auto">
          <a:xfrm>
            <a:off x="1692275" y="6530975"/>
            <a:ext cx="1736725" cy="138113"/>
          </a:xfrm>
          <a:prstGeom prst="rect">
            <a:avLst/>
          </a:prstGeom>
          <a:solidFill>
            <a:srgbClr val="08483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itchFamily="34" charset="0"/>
              <a:buNone/>
            </a:pPr>
            <a:endParaRPr lang="zh-CN" altLang="en-US" sz="2000">
              <a:solidFill>
                <a:schemeClr val="accent2"/>
              </a:solidFill>
              <a:latin typeface="Times New Roman" pitchFamily="18" charset="0"/>
              <a:ea typeface="FangSong_GB2312" pitchFamily="49" charset="-122"/>
            </a:endParaRPr>
          </a:p>
        </p:txBody>
      </p:sp>
      <p:pic>
        <p:nvPicPr>
          <p:cNvPr id="15364" name="Picture 32" descr="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2"/>
          <p:cNvSpPr txBox="1">
            <a:spLocks noChangeArrowheads="1"/>
          </p:cNvSpPr>
          <p:nvPr/>
        </p:nvSpPr>
        <p:spPr bwMode="gray">
          <a:xfrm>
            <a:off x="1311249" y="1628799"/>
            <a:ext cx="9606906" cy="2514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nchor="ctr"/>
          <a:lstStyle>
            <a:lvl1pPr>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pPr algn="ctr" eaLnBrk="1" hangingPunct="1">
              <a:lnSpc>
                <a:spcPct val="130000"/>
              </a:lnSpc>
            </a:pPr>
            <a:r>
              <a:rPr kumimoji="0" lang="zh-CN" altLang="en-US" sz="6600" b="1" dirty="0">
                <a:latin typeface="黑体" pitchFamily="49" charset="-122"/>
                <a:ea typeface="黑体" pitchFamily="49" charset="-122"/>
              </a:rPr>
              <a:t>第四章 </a:t>
            </a:r>
            <a:endParaRPr kumimoji="0" lang="en-US" altLang="zh-CN" sz="6600" b="1" dirty="0">
              <a:latin typeface="黑体" pitchFamily="49" charset="-122"/>
              <a:ea typeface="黑体" pitchFamily="49" charset="-122"/>
            </a:endParaRPr>
          </a:p>
          <a:p>
            <a:pPr algn="ctr" eaLnBrk="1" hangingPunct="1">
              <a:lnSpc>
                <a:spcPct val="130000"/>
              </a:lnSpc>
            </a:pPr>
            <a:r>
              <a:rPr kumimoji="0" lang="zh-CN" altLang="en-US" sz="6600" b="1" dirty="0">
                <a:latin typeface="黑体" pitchFamily="49" charset="-122"/>
                <a:ea typeface="黑体" pitchFamily="49" charset="-122"/>
              </a:rPr>
              <a:t>证券投资组合理论与策略</a:t>
            </a:r>
          </a:p>
        </p:txBody>
      </p:sp>
      <p:sp>
        <p:nvSpPr>
          <p:cNvPr id="15366" name="Text Box 38"/>
          <p:cNvSpPr txBox="1">
            <a:spLocks noChangeArrowheads="1"/>
          </p:cNvSpPr>
          <p:nvPr/>
        </p:nvSpPr>
        <p:spPr bwMode="gray">
          <a:xfrm>
            <a:off x="293029" y="4358109"/>
            <a:ext cx="11760200" cy="821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48" tIns="40824" rIns="81648" bIns="40824">
            <a:spAutoFit/>
          </a:bodyPr>
          <a:lstStyle>
            <a:lvl1pPr defTabSz="685800">
              <a:defRPr kumimoji="1" sz="3200">
                <a:solidFill>
                  <a:schemeClr val="tx1"/>
                </a:solidFill>
                <a:latin typeface="Calibri" pitchFamily="34" charset="0"/>
                <a:ea typeface="宋体" pitchFamily="2" charset="-122"/>
              </a:defRPr>
            </a:lvl1pPr>
            <a:lvl2pPr defTabSz="685800">
              <a:defRPr kumimoji="1" sz="2800">
                <a:solidFill>
                  <a:schemeClr val="tx1"/>
                </a:solidFill>
                <a:latin typeface="Calibri" pitchFamily="34" charset="0"/>
                <a:ea typeface="宋体" pitchFamily="2" charset="-122"/>
              </a:defRPr>
            </a:lvl2pPr>
            <a:lvl3pPr defTabSz="685800">
              <a:defRPr kumimoji="1" sz="2400">
                <a:solidFill>
                  <a:schemeClr val="tx1"/>
                </a:solidFill>
                <a:latin typeface="Calibri" pitchFamily="34" charset="0"/>
                <a:ea typeface="宋体" pitchFamily="2" charset="-122"/>
              </a:defRPr>
            </a:lvl3pPr>
            <a:lvl4pPr defTabSz="685800">
              <a:defRPr kumimoji="1" sz="2000">
                <a:solidFill>
                  <a:schemeClr val="tx1"/>
                </a:solidFill>
                <a:latin typeface="Calibri" pitchFamily="34" charset="0"/>
                <a:ea typeface="宋体" pitchFamily="2" charset="-122"/>
              </a:defRPr>
            </a:lvl4pPr>
            <a:lvl5pPr defTabSz="685800">
              <a:defRPr kumimoji="1" sz="2000">
                <a:solidFill>
                  <a:schemeClr val="tx1"/>
                </a:solidFill>
                <a:latin typeface="Calibri" pitchFamily="34" charset="0"/>
                <a:ea typeface="宋体" pitchFamily="2" charset="-122"/>
              </a:defRPr>
            </a:lvl5pPr>
            <a:lvl6pPr defTabSz="685800" eaLnBrk="0" fontAlgn="base" hangingPunct="0">
              <a:spcAft>
                <a:spcPct val="0"/>
              </a:spcAft>
              <a:buChar char="»"/>
              <a:defRPr kumimoji="1" sz="2000">
                <a:solidFill>
                  <a:schemeClr val="tx1"/>
                </a:solidFill>
                <a:latin typeface="Calibri" pitchFamily="34" charset="0"/>
                <a:ea typeface="宋体" pitchFamily="2" charset="-122"/>
              </a:defRPr>
            </a:lvl6pPr>
            <a:lvl7pPr defTabSz="685800" eaLnBrk="0" fontAlgn="base" hangingPunct="0">
              <a:spcAft>
                <a:spcPct val="0"/>
              </a:spcAft>
              <a:buChar char="»"/>
              <a:defRPr kumimoji="1" sz="2000">
                <a:solidFill>
                  <a:schemeClr val="tx1"/>
                </a:solidFill>
                <a:latin typeface="Calibri" pitchFamily="34" charset="0"/>
                <a:ea typeface="宋体" pitchFamily="2" charset="-122"/>
              </a:defRPr>
            </a:lvl7pPr>
            <a:lvl8pPr defTabSz="685800" eaLnBrk="0" fontAlgn="base" hangingPunct="0">
              <a:spcAft>
                <a:spcPct val="0"/>
              </a:spcAft>
              <a:buChar char="»"/>
              <a:defRPr kumimoji="1" sz="2000">
                <a:solidFill>
                  <a:schemeClr val="tx1"/>
                </a:solidFill>
                <a:latin typeface="Calibri" pitchFamily="34" charset="0"/>
                <a:ea typeface="宋体" pitchFamily="2" charset="-122"/>
              </a:defRPr>
            </a:lvl8pPr>
            <a:lvl9pPr defTabSz="685800" eaLnBrk="0" fontAlgn="base" hangingPunct="0">
              <a:spcAft>
                <a:spcPct val="0"/>
              </a:spcAft>
              <a:buChar char="»"/>
              <a:defRPr kumimoji="1" sz="2000">
                <a:solidFill>
                  <a:schemeClr val="tx1"/>
                </a:solidFill>
                <a:latin typeface="Calibri" pitchFamily="34" charset="0"/>
                <a:ea typeface="宋体" pitchFamily="2" charset="-122"/>
              </a:defRPr>
            </a:lvl9pPr>
          </a:lstStyle>
          <a:p>
            <a:pPr algn="ctr">
              <a:lnSpc>
                <a:spcPct val="150000"/>
              </a:lnSpc>
            </a:pPr>
            <a:r>
              <a:rPr kumimoji="0" lang="zh-CN" altLang="en-US" b="1" dirty="0">
                <a:latin typeface="黑体" pitchFamily="49" charset="-122"/>
                <a:ea typeface="黑体" pitchFamily="49" charset="-122"/>
              </a:rPr>
              <a:t>任课教师</a:t>
            </a:r>
            <a:r>
              <a:rPr kumimoji="0" lang="zh-CN" altLang="en-US" b="1" dirty="0" smtClean="0">
                <a:latin typeface="黑体" pitchFamily="49" charset="-122"/>
                <a:ea typeface="黑体" pitchFamily="49" charset="-122"/>
              </a:rPr>
              <a:t>：陈创练</a:t>
            </a:r>
            <a:endParaRPr kumimoji="0" lang="zh-CN" altLang="en-US" b="1" dirty="0">
              <a:latin typeface="黑体" pitchFamily="49" charset="-122"/>
              <a:ea typeface="黑体" pitchFamily="49" charset="-122"/>
            </a:endParaRPr>
          </a:p>
        </p:txBody>
      </p:sp>
    </p:spTree>
  </p:cSld>
  <p:clrMapOvr>
    <a:masterClrMapping/>
  </p:clrMapOvr>
  <p:transition spd="slow" advClick="0" advTm="15798">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864148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r>
              <a:rPr kumimoji="0" lang="zh-CN" altLang="en-US" sz="5400" b="1" dirty="0">
                <a:solidFill>
                  <a:schemeClr val="bg1"/>
                </a:solidFill>
                <a:latin typeface="微软雅黑" pitchFamily="34" charset="-122"/>
                <a:ea typeface="微软雅黑" pitchFamily="34" charset="-122"/>
              </a:rPr>
              <a:t>二、有效投资组合的确定</a:t>
            </a:r>
            <a:endParaRPr kumimoji="0" lang="en-US" altLang="zh-CN" sz="5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347179483"/>
      </p:ext>
    </p:extLst>
  </p:cSld>
  <p:clrMapOvr>
    <a:masterClrMapping/>
  </p:clrMapOvr>
  <p:transition spd="slow" advClick="0" advTm="3340">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6489" y="107628"/>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第二节 有效投资组合的确定</a:t>
            </a:r>
          </a:p>
        </p:txBody>
      </p:sp>
      <p:sp>
        <p:nvSpPr>
          <p:cNvPr id="2" name="文本框 1">
            <a:extLst>
              <a:ext uri="{FF2B5EF4-FFF2-40B4-BE49-F238E27FC236}">
                <a16:creationId xmlns="" xmlns:a16="http://schemas.microsoft.com/office/drawing/2014/main" id="{DCF0FFD8-81F9-4627-BE78-F5ABEAF9B141}"/>
              </a:ext>
            </a:extLst>
          </p:cNvPr>
          <p:cNvSpPr txBox="1"/>
          <p:nvPr/>
        </p:nvSpPr>
        <p:spPr>
          <a:xfrm>
            <a:off x="332979" y="692696"/>
            <a:ext cx="7200800" cy="430887"/>
          </a:xfrm>
          <a:prstGeom prst="rect">
            <a:avLst/>
          </a:prstGeom>
          <a:noFill/>
        </p:spPr>
        <p:txBody>
          <a:bodyPr wrap="square" rtlCol="0">
            <a:spAutoFit/>
          </a:bodyPr>
          <a:lstStyle/>
          <a:p>
            <a:r>
              <a:rPr lang="zh-CN" altLang="en-US" sz="2200" b="1" dirty="0"/>
              <a:t>一、两资产构成的投资组合的风险</a:t>
            </a:r>
            <a:r>
              <a:rPr lang="en-US" altLang="zh-CN" sz="2200" b="1" dirty="0"/>
              <a:t>——</a:t>
            </a:r>
            <a:r>
              <a:rPr lang="zh-CN" altLang="en-US" sz="2200" b="1" dirty="0"/>
              <a:t>收益状况</a:t>
            </a:r>
            <a:endParaRPr lang="zh-CN" altLang="en-US" dirty="0"/>
          </a:p>
        </p:txBody>
      </p:sp>
      <p:sp>
        <p:nvSpPr>
          <p:cNvPr id="4" name="文本框 3">
            <a:extLst>
              <a:ext uri="{FF2B5EF4-FFF2-40B4-BE49-F238E27FC236}">
                <a16:creationId xmlns="" xmlns:a16="http://schemas.microsoft.com/office/drawing/2014/main" id="{A70BD6F9-BA36-4B13-B2E4-0F8A5660296A}"/>
              </a:ext>
            </a:extLst>
          </p:cNvPr>
          <p:cNvSpPr txBox="1"/>
          <p:nvPr/>
        </p:nvSpPr>
        <p:spPr>
          <a:xfrm>
            <a:off x="332980" y="1268760"/>
            <a:ext cx="11305256" cy="1938992"/>
          </a:xfrm>
          <a:prstGeom prst="rect">
            <a:avLst/>
          </a:prstGeom>
          <a:noFill/>
        </p:spPr>
        <p:txBody>
          <a:bodyPr wrap="square" rtlCol="0">
            <a:spAutoFit/>
          </a:bodyPr>
          <a:lstStyle/>
          <a:p>
            <a:pPr indent="457200">
              <a:lnSpc>
                <a:spcPct val="150000"/>
              </a:lnSpc>
            </a:pPr>
            <a:r>
              <a:rPr lang="zh-CN" altLang="zh-CN" sz="2000" dirty="0">
                <a:solidFill>
                  <a:srgbClr val="000000"/>
                </a:solidFill>
                <a:effectLst/>
                <a:latin typeface="+mn-ea"/>
                <a:ea typeface="+mn-ea"/>
                <a:cs typeface="Times New Roman" panose="02020603050405020304" pitchFamily="18" charset="0"/>
              </a:rPr>
              <a:t>本小节我们考虑两个单个资产构成的投资组合的风险—收益状况。两个单个资产的相关系数在</a:t>
            </a:r>
            <a:r>
              <a:rPr lang="en-US" altLang="zh-CN" sz="2000" dirty="0">
                <a:solidFill>
                  <a:srgbClr val="000000"/>
                </a:solidFill>
                <a:effectLst/>
                <a:latin typeface="+mn-ea"/>
                <a:ea typeface="+mn-ea"/>
              </a:rPr>
              <a:t>-1</a:t>
            </a:r>
            <a:r>
              <a:rPr lang="zh-CN" altLang="zh-CN" sz="2000" dirty="0">
                <a:solidFill>
                  <a:srgbClr val="000000"/>
                </a:solidFill>
                <a:effectLst/>
                <a:latin typeface="+mn-ea"/>
                <a:ea typeface="+mn-ea"/>
                <a:cs typeface="Times New Roman" panose="02020603050405020304" pitchFamily="18" charset="0"/>
              </a:rPr>
              <a:t>至</a:t>
            </a:r>
            <a:r>
              <a:rPr lang="en-US" altLang="zh-CN" sz="2000" dirty="0">
                <a:solidFill>
                  <a:srgbClr val="000000"/>
                </a:solidFill>
                <a:effectLst/>
                <a:latin typeface="+mn-ea"/>
                <a:ea typeface="+mn-ea"/>
              </a:rPr>
              <a:t>+1</a:t>
            </a:r>
            <a:r>
              <a:rPr lang="zh-CN" altLang="zh-CN" sz="2000" dirty="0">
                <a:solidFill>
                  <a:srgbClr val="000000"/>
                </a:solidFill>
                <a:effectLst/>
                <a:latin typeface="+mn-ea"/>
                <a:ea typeface="+mn-ea"/>
                <a:cs typeface="Times New Roman" panose="02020603050405020304" pitchFamily="18" charset="0"/>
              </a:rPr>
              <a:t>之间，相关系数为</a:t>
            </a:r>
            <a:r>
              <a:rPr lang="en-US" altLang="zh-CN" sz="2000" dirty="0">
                <a:solidFill>
                  <a:srgbClr val="000000"/>
                </a:solidFill>
                <a:effectLst/>
                <a:latin typeface="+mn-ea"/>
                <a:ea typeface="+mn-ea"/>
              </a:rPr>
              <a:t>-1</a:t>
            </a:r>
            <a:r>
              <a:rPr lang="zh-CN" altLang="zh-CN" sz="2000" dirty="0">
                <a:solidFill>
                  <a:srgbClr val="000000"/>
                </a:solidFill>
                <a:effectLst/>
                <a:latin typeface="+mn-ea"/>
                <a:ea typeface="+mn-ea"/>
                <a:cs typeface="Times New Roman" panose="02020603050405020304" pitchFamily="18" charset="0"/>
              </a:rPr>
              <a:t>时代表两资产呈相反变动，相关系数为</a:t>
            </a:r>
            <a:r>
              <a:rPr lang="en-US" altLang="zh-CN" sz="2000" dirty="0">
                <a:solidFill>
                  <a:srgbClr val="000000"/>
                </a:solidFill>
                <a:effectLst/>
                <a:latin typeface="+mn-ea"/>
                <a:ea typeface="+mn-ea"/>
              </a:rPr>
              <a:t>+1</a:t>
            </a:r>
            <a:r>
              <a:rPr lang="zh-CN" altLang="zh-CN" sz="2000" dirty="0">
                <a:solidFill>
                  <a:srgbClr val="000000"/>
                </a:solidFill>
                <a:effectLst/>
                <a:latin typeface="+mn-ea"/>
                <a:ea typeface="+mn-ea"/>
                <a:cs typeface="Times New Roman" panose="02020603050405020304" pitchFamily="18" charset="0"/>
              </a:rPr>
              <a:t>时代表两资产波动一致。</a:t>
            </a:r>
            <a:r>
              <a:rPr lang="zh-CN" altLang="en-US" sz="2000" dirty="0">
                <a:solidFill>
                  <a:srgbClr val="000000"/>
                </a:solidFill>
                <a:effectLst/>
                <a:latin typeface="+mn-ea"/>
                <a:ea typeface="+mn-ea"/>
                <a:cs typeface="Times New Roman" panose="02020603050405020304" pitchFamily="18" charset="0"/>
              </a:rPr>
              <a:t>当   时，组合风险</a:t>
            </a:r>
            <a:r>
              <a:rPr lang="en-US" altLang="zh-CN" sz="2000" dirty="0">
                <a:solidFill>
                  <a:srgbClr val="000000"/>
                </a:solidFill>
                <a:effectLst/>
                <a:latin typeface="+mn-ea"/>
                <a:ea typeface="+mn-ea"/>
                <a:cs typeface="Times New Roman" panose="02020603050405020304" pitchFamily="18" charset="0"/>
              </a:rPr>
              <a:t>——</a:t>
            </a:r>
            <a:r>
              <a:rPr lang="zh-CN" altLang="en-US" sz="2000" dirty="0">
                <a:solidFill>
                  <a:srgbClr val="000000"/>
                </a:solidFill>
                <a:effectLst/>
                <a:latin typeface="+mn-ea"/>
                <a:ea typeface="+mn-ea"/>
                <a:cs typeface="Times New Roman" panose="02020603050405020304" pitchFamily="18" charset="0"/>
              </a:rPr>
              <a:t>收益状况如图</a:t>
            </a:r>
            <a:r>
              <a:rPr lang="en-US" altLang="zh-CN" sz="2000" dirty="0">
                <a:solidFill>
                  <a:srgbClr val="000000"/>
                </a:solidFill>
                <a:effectLst/>
                <a:latin typeface="+mn-ea"/>
                <a:ea typeface="+mn-ea"/>
                <a:cs typeface="Times New Roman" panose="02020603050405020304" pitchFamily="18" charset="0"/>
              </a:rPr>
              <a:t>4-1</a:t>
            </a:r>
            <a:r>
              <a:rPr lang="zh-CN" altLang="en-US" sz="2000" dirty="0">
                <a:solidFill>
                  <a:srgbClr val="000000"/>
                </a:solidFill>
                <a:effectLst/>
                <a:latin typeface="+mn-ea"/>
                <a:ea typeface="+mn-ea"/>
                <a:cs typeface="Times New Roman" panose="02020603050405020304" pitchFamily="18" charset="0"/>
              </a:rPr>
              <a:t>所示。当     时，分散化投资无效；当      时，分散化投资效果最好。</a:t>
            </a:r>
            <a:endParaRPr lang="zh-CN" altLang="en-US" sz="2000" dirty="0">
              <a:latin typeface="+mn-ea"/>
              <a:ea typeface="+mn-ea"/>
            </a:endParaRPr>
          </a:p>
        </p:txBody>
      </p:sp>
      <p:sp>
        <p:nvSpPr>
          <p:cNvPr id="55" name="Rectangle 81">
            <a:extLst>
              <a:ext uri="{FF2B5EF4-FFF2-40B4-BE49-F238E27FC236}">
                <a16:creationId xmlns="" xmlns:a16="http://schemas.microsoft.com/office/drawing/2014/main" id="{0B9304AC-34A1-4120-B444-709C31C08E3B}"/>
              </a:ext>
            </a:extLst>
          </p:cNvPr>
          <p:cNvSpPr>
            <a:spLocks noChangeArrowheads="1"/>
          </p:cNvSpPr>
          <p:nvPr/>
        </p:nvSpPr>
        <p:spPr bwMode="auto">
          <a:xfrm>
            <a:off x="0" y="1902769"/>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7" name="Rectangle 82">
            <a:extLst>
              <a:ext uri="{FF2B5EF4-FFF2-40B4-BE49-F238E27FC236}">
                <a16:creationId xmlns="" xmlns:a16="http://schemas.microsoft.com/office/drawing/2014/main" id="{D731C791-7E89-4097-941F-B7313884B111}"/>
              </a:ext>
            </a:extLst>
          </p:cNvPr>
          <p:cNvSpPr>
            <a:spLocks noChangeArrowheads="1"/>
          </p:cNvSpPr>
          <p:nvPr/>
        </p:nvSpPr>
        <p:spPr bwMode="auto">
          <a:xfrm>
            <a:off x="442622" y="2359969"/>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Rectangle 92">
            <a:extLst>
              <a:ext uri="{FF2B5EF4-FFF2-40B4-BE49-F238E27FC236}">
                <a16:creationId xmlns="" xmlns:a16="http://schemas.microsoft.com/office/drawing/2014/main" id="{69371BDD-9A44-43B4-AFF4-81EF41BA2D15}"/>
              </a:ext>
            </a:extLst>
          </p:cNvPr>
          <p:cNvSpPr>
            <a:spLocks noChangeArrowheads="1"/>
          </p:cNvSpPr>
          <p:nvPr/>
        </p:nvSpPr>
        <p:spPr bwMode="auto">
          <a:xfrm>
            <a:off x="442622" y="2555232"/>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3136" name="图片 3135">
            <a:extLst>
              <a:ext uri="{FF2B5EF4-FFF2-40B4-BE49-F238E27FC236}">
                <a16:creationId xmlns="" xmlns:a16="http://schemas.microsoft.com/office/drawing/2014/main" id="{3BFE61BE-74BF-4A2E-8459-81D6C80B38E6}"/>
              </a:ext>
            </a:extLst>
          </p:cNvPr>
          <p:cNvPicPr>
            <a:picLocks noChangeAspect="1"/>
          </p:cNvPicPr>
          <p:nvPr/>
        </p:nvPicPr>
        <p:blipFill>
          <a:blip r:embed="rId3"/>
          <a:stretch>
            <a:fillRect/>
          </a:stretch>
        </p:blipFill>
        <p:spPr>
          <a:xfrm>
            <a:off x="3402693" y="2849079"/>
            <a:ext cx="5072807" cy="3306260"/>
          </a:xfrm>
          <a:prstGeom prst="rect">
            <a:avLst/>
          </a:prstGeom>
        </p:spPr>
      </p:pic>
      <p:sp>
        <p:nvSpPr>
          <p:cNvPr id="3142" name="Rectangle 97">
            <a:extLst>
              <a:ext uri="{FF2B5EF4-FFF2-40B4-BE49-F238E27FC236}">
                <a16:creationId xmlns="" xmlns:a16="http://schemas.microsoft.com/office/drawing/2014/main"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3144" name="对象 3143">
            <a:extLst>
              <a:ext uri="{FF2B5EF4-FFF2-40B4-BE49-F238E27FC236}">
                <a16:creationId xmlns="" xmlns:a16="http://schemas.microsoft.com/office/drawing/2014/main" id="{78A677E2-BDEF-44D4-B471-ACA88A600616}"/>
              </a:ext>
            </a:extLst>
          </p:cNvPr>
          <p:cNvGraphicFramePr>
            <a:graphicFrameLocks noChangeAspect="1"/>
          </p:cNvGraphicFramePr>
          <p:nvPr/>
        </p:nvGraphicFramePr>
        <p:xfrm>
          <a:off x="11018838" y="1898650"/>
          <a:ext cx="927100" cy="285750"/>
        </p:xfrm>
        <a:graphic>
          <a:graphicData uri="http://schemas.openxmlformats.org/presentationml/2006/ole">
            <mc:AlternateContent xmlns:mc="http://schemas.openxmlformats.org/markup-compatibility/2006">
              <mc:Choice xmlns:v="urn:schemas-microsoft-com:vml" Requires="v">
                <p:oleObj spid="_x0000_s8262" name="Equation" r:id="rId4" imgW="660240" imgH="203040" progId="Equation.DSMT4">
                  <p:embed/>
                </p:oleObj>
              </mc:Choice>
              <mc:Fallback>
                <p:oleObj name="Equation" r:id="rId4" imgW="660240" imgH="203040" progId="Equation.DSMT4">
                  <p:embed/>
                  <p:pic>
                    <p:nvPicPr>
                      <p:cNvPr id="3144" name="对象 3143">
                        <a:extLst>
                          <a:ext uri="{FF2B5EF4-FFF2-40B4-BE49-F238E27FC236}">
                            <a16:creationId xmlns="" xmlns:a16="http://schemas.microsoft.com/office/drawing/2014/main" id="{78A677E2-BDEF-44D4-B471-ACA88A600616}"/>
                          </a:ext>
                        </a:extLst>
                      </p:cNvPr>
                      <p:cNvPicPr>
                        <a:picLocks noChangeAspect="1" noChangeArrowheads="1"/>
                      </p:cNvPicPr>
                      <p:nvPr/>
                    </p:nvPicPr>
                    <p:blipFill>
                      <a:blip r:embed="rId5"/>
                      <a:srcRect/>
                      <a:stretch>
                        <a:fillRect/>
                      </a:stretch>
                    </p:blipFill>
                    <p:spPr bwMode="auto">
                      <a:xfrm>
                        <a:off x="11018838" y="1898650"/>
                        <a:ext cx="927100" cy="285750"/>
                      </a:xfrm>
                      <a:prstGeom prst="rect">
                        <a:avLst/>
                      </a:prstGeom>
                      <a:noFill/>
                    </p:spPr>
                  </p:pic>
                </p:oleObj>
              </mc:Fallback>
            </mc:AlternateContent>
          </a:graphicData>
        </a:graphic>
      </p:graphicFrame>
      <p:sp>
        <p:nvSpPr>
          <p:cNvPr id="96" name="文本框 95">
            <a:extLst>
              <a:ext uri="{FF2B5EF4-FFF2-40B4-BE49-F238E27FC236}">
                <a16:creationId xmlns="" xmlns:a16="http://schemas.microsoft.com/office/drawing/2014/main" id="{8CA8B8F3-D9C9-4B22-8EAB-A10FACBE8C9C}"/>
              </a:ext>
            </a:extLst>
          </p:cNvPr>
          <p:cNvSpPr txBox="1"/>
          <p:nvPr/>
        </p:nvSpPr>
        <p:spPr>
          <a:xfrm>
            <a:off x="4760677" y="6155339"/>
            <a:ext cx="2665884" cy="307777"/>
          </a:xfrm>
          <a:prstGeom prst="rect">
            <a:avLst/>
          </a:prstGeom>
          <a:noFill/>
        </p:spPr>
        <p:txBody>
          <a:bodyPr wrap="square" rtlCol="0">
            <a:spAutoFit/>
          </a:bodyPr>
          <a:lstStyle/>
          <a:p>
            <a:r>
              <a:rPr lang="zh-CN" altLang="en-US" sz="1400" dirty="0"/>
              <a:t>图</a:t>
            </a:r>
            <a:r>
              <a:rPr lang="en-US" altLang="zh-CN" sz="1400" dirty="0"/>
              <a:t>4-1 </a:t>
            </a:r>
            <a:r>
              <a:rPr lang="zh-CN" altLang="en-US" sz="1400" dirty="0">
                <a:latin typeface="+mn-ea"/>
              </a:rPr>
              <a:t>组合风险</a:t>
            </a:r>
            <a:r>
              <a:rPr lang="en-US" altLang="zh-CN" sz="1400" dirty="0">
                <a:latin typeface="+mn-ea"/>
              </a:rPr>
              <a:t>——</a:t>
            </a:r>
            <a:r>
              <a:rPr lang="zh-CN" altLang="en-US" sz="1400" dirty="0">
                <a:latin typeface="+mn-ea"/>
              </a:rPr>
              <a:t>收益状况图</a:t>
            </a:r>
            <a:endParaRPr lang="zh-CN" altLang="en-US" sz="1400" dirty="0"/>
          </a:p>
        </p:txBody>
      </p:sp>
      <p:graphicFrame>
        <p:nvGraphicFramePr>
          <p:cNvPr id="3145" name="对象 3144">
            <a:extLst>
              <a:ext uri="{FF2B5EF4-FFF2-40B4-BE49-F238E27FC236}">
                <a16:creationId xmlns="" xmlns:a16="http://schemas.microsoft.com/office/drawing/2014/main" id="{3D982D72-988C-4CEC-9314-C825E52D39AC}"/>
              </a:ext>
            </a:extLst>
          </p:cNvPr>
          <p:cNvGraphicFramePr>
            <a:graphicFrameLocks noChangeAspect="1"/>
          </p:cNvGraphicFramePr>
          <p:nvPr/>
        </p:nvGraphicFramePr>
        <p:xfrm>
          <a:off x="5449360" y="2323629"/>
          <a:ext cx="489737" cy="340687"/>
        </p:xfrm>
        <a:graphic>
          <a:graphicData uri="http://schemas.openxmlformats.org/presentationml/2006/ole">
            <mc:AlternateContent xmlns:mc="http://schemas.openxmlformats.org/markup-compatibility/2006">
              <mc:Choice xmlns:v="urn:schemas-microsoft-com:vml" Requires="v">
                <p:oleObj spid="_x0000_s8263" name="Equation" r:id="rId6" imgW="291960" imgH="203040" progId="Equation.DSMT4">
                  <p:embed/>
                </p:oleObj>
              </mc:Choice>
              <mc:Fallback>
                <p:oleObj name="Equation" r:id="rId6" imgW="291960" imgH="203040" progId="Equation.DSMT4">
                  <p:embed/>
                  <p:pic>
                    <p:nvPicPr>
                      <p:cNvPr id="3145" name="对象 3144">
                        <a:extLst>
                          <a:ext uri="{FF2B5EF4-FFF2-40B4-BE49-F238E27FC236}">
                            <a16:creationId xmlns="" xmlns:a16="http://schemas.microsoft.com/office/drawing/2014/main" id="{3D982D72-988C-4CEC-9314-C825E52D39AC}"/>
                          </a:ext>
                        </a:extLst>
                      </p:cNvPr>
                      <p:cNvPicPr/>
                      <p:nvPr/>
                    </p:nvPicPr>
                    <p:blipFill>
                      <a:blip r:embed="rId7"/>
                      <a:stretch>
                        <a:fillRect/>
                      </a:stretch>
                    </p:blipFill>
                    <p:spPr>
                      <a:xfrm>
                        <a:off x="5449360" y="2323629"/>
                        <a:ext cx="489737" cy="340687"/>
                      </a:xfrm>
                      <a:prstGeom prst="rect">
                        <a:avLst/>
                      </a:prstGeom>
                    </p:spPr>
                  </p:pic>
                </p:oleObj>
              </mc:Fallback>
            </mc:AlternateContent>
          </a:graphicData>
        </a:graphic>
      </p:graphicFrame>
      <p:graphicFrame>
        <p:nvGraphicFramePr>
          <p:cNvPr id="3149" name="对象 3148">
            <a:extLst>
              <a:ext uri="{FF2B5EF4-FFF2-40B4-BE49-F238E27FC236}">
                <a16:creationId xmlns="" xmlns:a16="http://schemas.microsoft.com/office/drawing/2014/main" id="{2217909D-E691-4E02-9733-7A116D3926D8}"/>
              </a:ext>
            </a:extLst>
          </p:cNvPr>
          <p:cNvGraphicFramePr>
            <a:graphicFrameLocks noChangeAspect="1"/>
          </p:cNvGraphicFramePr>
          <p:nvPr/>
        </p:nvGraphicFramePr>
        <p:xfrm>
          <a:off x="8829923" y="2342400"/>
          <a:ext cx="671366" cy="315937"/>
        </p:xfrm>
        <a:graphic>
          <a:graphicData uri="http://schemas.openxmlformats.org/presentationml/2006/ole">
            <mc:AlternateContent xmlns:mc="http://schemas.openxmlformats.org/markup-compatibility/2006">
              <mc:Choice xmlns:v="urn:schemas-microsoft-com:vml" Requires="v">
                <p:oleObj spid="_x0000_s8264" name="Equation" r:id="rId8" imgW="431640" imgH="203040" progId="Equation.DSMT4">
                  <p:embed/>
                </p:oleObj>
              </mc:Choice>
              <mc:Fallback>
                <p:oleObj name="Equation" r:id="rId8" imgW="431640" imgH="203040" progId="Equation.DSMT4">
                  <p:embed/>
                  <p:pic>
                    <p:nvPicPr>
                      <p:cNvPr id="3149" name="对象 3148">
                        <a:extLst>
                          <a:ext uri="{FF2B5EF4-FFF2-40B4-BE49-F238E27FC236}">
                            <a16:creationId xmlns="" xmlns:a16="http://schemas.microsoft.com/office/drawing/2014/main" id="{2217909D-E691-4E02-9733-7A116D3926D8}"/>
                          </a:ext>
                        </a:extLst>
                      </p:cNvPr>
                      <p:cNvPicPr/>
                      <p:nvPr/>
                    </p:nvPicPr>
                    <p:blipFill>
                      <a:blip r:embed="rId9"/>
                      <a:stretch>
                        <a:fillRect/>
                      </a:stretch>
                    </p:blipFill>
                    <p:spPr>
                      <a:xfrm>
                        <a:off x="8829923" y="2342400"/>
                        <a:ext cx="671366" cy="315937"/>
                      </a:xfrm>
                      <a:prstGeom prst="rect">
                        <a:avLst/>
                      </a:prstGeom>
                    </p:spPr>
                  </p:pic>
                </p:oleObj>
              </mc:Fallback>
            </mc:AlternateContent>
          </a:graphicData>
        </a:graphic>
      </p:graphicFrame>
    </p:spTree>
    <p:extLst>
      <p:ext uri="{BB962C8B-B14F-4D97-AF65-F5344CB8AC3E}">
        <p14:creationId xmlns:p14="http://schemas.microsoft.com/office/powerpoint/2010/main" val="2180684536"/>
      </p:ext>
    </p:extLst>
  </p:cSld>
  <p:clrMapOvr>
    <a:masterClrMapping/>
  </p:clrMapOvr>
  <p:transition>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6489" y="107628"/>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第二节 有效投资组合的确定</a:t>
            </a:r>
          </a:p>
        </p:txBody>
      </p:sp>
      <p:sp>
        <p:nvSpPr>
          <p:cNvPr id="2" name="文本框 1">
            <a:extLst>
              <a:ext uri="{FF2B5EF4-FFF2-40B4-BE49-F238E27FC236}">
                <a16:creationId xmlns="" xmlns:a16="http://schemas.microsoft.com/office/drawing/2014/main" id="{DCF0FFD8-81F9-4627-BE78-F5ABEAF9B141}"/>
              </a:ext>
            </a:extLst>
          </p:cNvPr>
          <p:cNvSpPr txBox="1"/>
          <p:nvPr/>
        </p:nvSpPr>
        <p:spPr>
          <a:xfrm>
            <a:off x="415375" y="692888"/>
            <a:ext cx="7200800" cy="430887"/>
          </a:xfrm>
          <a:prstGeom prst="rect">
            <a:avLst/>
          </a:prstGeom>
          <a:noFill/>
        </p:spPr>
        <p:txBody>
          <a:bodyPr wrap="square" rtlCol="0">
            <a:spAutoFit/>
          </a:bodyPr>
          <a:lstStyle/>
          <a:p>
            <a:r>
              <a:rPr lang="zh-CN" altLang="en-US" sz="2200" b="1" dirty="0"/>
              <a:t>二、卖空假设下的有效边界</a:t>
            </a:r>
            <a:endParaRPr lang="zh-CN" altLang="en-US" dirty="0"/>
          </a:p>
        </p:txBody>
      </p:sp>
      <p:sp>
        <p:nvSpPr>
          <p:cNvPr id="4" name="文本框 3">
            <a:extLst>
              <a:ext uri="{FF2B5EF4-FFF2-40B4-BE49-F238E27FC236}">
                <a16:creationId xmlns="" xmlns:a16="http://schemas.microsoft.com/office/drawing/2014/main" id="{A70BD6F9-BA36-4B13-B2E4-0F8A5660296A}"/>
              </a:ext>
            </a:extLst>
          </p:cNvPr>
          <p:cNvSpPr txBox="1"/>
          <p:nvPr/>
        </p:nvSpPr>
        <p:spPr>
          <a:xfrm>
            <a:off x="238032" y="1965067"/>
            <a:ext cx="5507589" cy="4636847"/>
          </a:xfrm>
          <a:prstGeom prst="rect">
            <a:avLst/>
          </a:prstGeom>
          <a:noFill/>
        </p:spPr>
        <p:txBody>
          <a:bodyPr wrap="square" rtlCol="0">
            <a:spAutoFit/>
          </a:bodyPr>
          <a:lstStyle/>
          <a:p>
            <a:pPr indent="457200">
              <a:lnSpc>
                <a:spcPct val="150000"/>
              </a:lnSpc>
            </a:pPr>
            <a:r>
              <a:rPr lang="zh-CN" altLang="en-US" sz="2000" b="1" dirty="0">
                <a:solidFill>
                  <a:srgbClr val="C00000"/>
                </a:solidFill>
                <a:effectLst/>
                <a:latin typeface="Times New Roman" panose="02020603050405020304" pitchFamily="18" charset="0"/>
                <a:ea typeface="+mn-ea"/>
                <a:cs typeface="Times New Roman" panose="02020603050405020304" pitchFamily="18" charset="0"/>
              </a:rPr>
              <a:t>可行集（</a:t>
            </a:r>
            <a:r>
              <a:rPr lang="en-US" altLang="zh-CN" sz="2000" b="1" dirty="0">
                <a:solidFill>
                  <a:srgbClr val="C00000"/>
                </a:solidFill>
                <a:effectLst/>
                <a:latin typeface="Times New Roman" panose="02020603050405020304" pitchFamily="18" charset="0"/>
                <a:ea typeface="+mn-ea"/>
                <a:cs typeface="Times New Roman" panose="02020603050405020304" pitchFamily="18" charset="0"/>
              </a:rPr>
              <a:t>Feasible Set</a:t>
            </a:r>
            <a:r>
              <a:rPr lang="zh-CN" altLang="en-US" sz="2000" b="1" dirty="0">
                <a:solidFill>
                  <a:srgbClr val="C00000"/>
                </a:solidFill>
                <a:effectLst/>
                <a:latin typeface="Times New Roman" panose="02020603050405020304" pitchFamily="18" charset="0"/>
                <a:ea typeface="+mn-ea"/>
                <a:cs typeface="Times New Roman" panose="02020603050405020304" pitchFamily="18" charset="0"/>
              </a:rPr>
              <a:t>）</a:t>
            </a: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：投资者利用金融市场上的资产构成的所有可能投资组合。其风险收益状况都可以在可行集中找到对应的点。</a:t>
            </a:r>
          </a:p>
          <a:p>
            <a:pPr indent="457200">
              <a:lnSpc>
                <a:spcPct val="150000"/>
              </a:lnSpc>
            </a:pPr>
            <a:endParaRPr lang="en-US" altLang="zh-CN" sz="2000" b="1" dirty="0">
              <a:solidFill>
                <a:srgbClr val="C00000"/>
              </a:solidFill>
              <a:effectLst/>
              <a:latin typeface="Times New Roman" panose="02020603050405020304" pitchFamily="18" charset="0"/>
              <a:ea typeface="+mn-ea"/>
              <a:cs typeface="Times New Roman" panose="02020603050405020304" pitchFamily="18" charset="0"/>
            </a:endParaRPr>
          </a:p>
          <a:p>
            <a:pPr indent="457200">
              <a:lnSpc>
                <a:spcPct val="150000"/>
              </a:lnSpc>
            </a:pPr>
            <a:r>
              <a:rPr lang="zh-CN" altLang="en-US" sz="2000" b="1" dirty="0">
                <a:solidFill>
                  <a:srgbClr val="C00000"/>
                </a:solidFill>
                <a:effectLst/>
                <a:latin typeface="Times New Roman" panose="02020603050405020304" pitchFamily="18" charset="0"/>
                <a:ea typeface="+mn-ea"/>
                <a:cs typeface="Times New Roman" panose="02020603050405020304" pitchFamily="18" charset="0"/>
              </a:rPr>
              <a:t>有效边界（</a:t>
            </a:r>
            <a:r>
              <a:rPr lang="en-US" altLang="zh-CN" sz="2000" b="1" dirty="0">
                <a:solidFill>
                  <a:srgbClr val="C00000"/>
                </a:solidFill>
                <a:effectLst/>
                <a:latin typeface="Times New Roman" panose="02020603050405020304" pitchFamily="18" charset="0"/>
                <a:ea typeface="+mn-ea"/>
                <a:cs typeface="Times New Roman" panose="02020603050405020304" pitchFamily="18" charset="0"/>
              </a:rPr>
              <a:t>Efficient Frontier</a:t>
            </a:r>
            <a:r>
              <a:rPr lang="zh-CN" altLang="en-US" sz="2000" b="1" dirty="0">
                <a:solidFill>
                  <a:srgbClr val="C00000"/>
                </a:solidFill>
                <a:effectLst/>
                <a:latin typeface="Times New Roman" panose="02020603050405020304" pitchFamily="18" charset="0"/>
                <a:ea typeface="+mn-ea"/>
                <a:cs typeface="Times New Roman" panose="02020603050405020304" pitchFamily="18" charset="0"/>
              </a:rPr>
              <a:t>）</a:t>
            </a: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：对每一风险水平，提供最大的预期收益率（图</a:t>
            </a:r>
            <a:r>
              <a:rPr lang="en-US" altLang="zh-CN" sz="2000" dirty="0">
                <a:solidFill>
                  <a:srgbClr val="000000"/>
                </a:solidFill>
                <a:effectLst/>
                <a:latin typeface="Times New Roman" panose="02020603050405020304" pitchFamily="18" charset="0"/>
                <a:ea typeface="+mn-ea"/>
                <a:cs typeface="Times New Roman" panose="02020603050405020304" pitchFamily="18" charset="0"/>
              </a:rPr>
              <a:t>4-5</a:t>
            </a: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中的</a:t>
            </a:r>
            <a:r>
              <a:rPr lang="en-US" altLang="zh-CN" sz="2000" dirty="0">
                <a:solidFill>
                  <a:srgbClr val="000000"/>
                </a:solidFill>
                <a:effectLst/>
                <a:latin typeface="Times New Roman" panose="02020603050405020304" pitchFamily="18" charset="0"/>
                <a:ea typeface="+mn-ea"/>
                <a:cs typeface="Times New Roman" panose="02020603050405020304" pitchFamily="18" charset="0"/>
              </a:rPr>
              <a:t>C</a:t>
            </a: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点）</a:t>
            </a:r>
            <a:r>
              <a:rPr lang="zh-CN" altLang="en-US" sz="2000" dirty="0">
                <a:solidFill>
                  <a:srgbClr val="000000"/>
                </a:solidFill>
                <a:latin typeface="Times New Roman" panose="02020603050405020304" pitchFamily="18" charset="0"/>
                <a:ea typeface="+mn-ea"/>
                <a:cs typeface="Times New Roman" panose="02020603050405020304" pitchFamily="18" charset="0"/>
              </a:rPr>
              <a:t>；</a:t>
            </a: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而对每一预期收益率水平提供最小的风险（图</a:t>
            </a:r>
            <a:r>
              <a:rPr lang="en-US" altLang="zh-CN" sz="2000" dirty="0">
                <a:solidFill>
                  <a:srgbClr val="000000"/>
                </a:solidFill>
                <a:effectLst/>
                <a:latin typeface="Times New Roman" panose="02020603050405020304" pitchFamily="18" charset="0"/>
                <a:ea typeface="+mn-ea"/>
                <a:cs typeface="Times New Roman" panose="02020603050405020304" pitchFamily="18" charset="0"/>
              </a:rPr>
              <a:t>4-5</a:t>
            </a: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中的</a:t>
            </a:r>
            <a:r>
              <a:rPr lang="en-US" altLang="zh-CN" sz="2000" dirty="0">
                <a:solidFill>
                  <a:srgbClr val="000000"/>
                </a:solidFill>
                <a:effectLst/>
                <a:latin typeface="Times New Roman" panose="02020603050405020304" pitchFamily="18" charset="0"/>
                <a:ea typeface="+mn-ea"/>
                <a:cs typeface="Times New Roman" panose="02020603050405020304" pitchFamily="18" charset="0"/>
              </a:rPr>
              <a:t>B</a:t>
            </a:r>
            <a:r>
              <a:rPr lang="zh-CN" altLang="en-US" sz="2000" dirty="0">
                <a:solidFill>
                  <a:srgbClr val="000000"/>
                </a:solidFill>
                <a:effectLst/>
                <a:latin typeface="Times New Roman" panose="02020603050405020304" pitchFamily="18" charset="0"/>
                <a:ea typeface="+mn-ea"/>
                <a:cs typeface="Times New Roman" panose="02020603050405020304" pitchFamily="18" charset="0"/>
              </a:rPr>
              <a:t>点）的证券组合。理性投资者会选择这样的组合，它是可行集的一个子集，是一条边界。</a:t>
            </a:r>
          </a:p>
        </p:txBody>
      </p:sp>
      <p:sp>
        <p:nvSpPr>
          <p:cNvPr id="55" name="Rectangle 81">
            <a:extLst>
              <a:ext uri="{FF2B5EF4-FFF2-40B4-BE49-F238E27FC236}">
                <a16:creationId xmlns="" xmlns:a16="http://schemas.microsoft.com/office/drawing/2014/main" id="{0B9304AC-34A1-4120-B444-709C31C08E3B}"/>
              </a:ext>
            </a:extLst>
          </p:cNvPr>
          <p:cNvSpPr>
            <a:spLocks noChangeArrowheads="1"/>
          </p:cNvSpPr>
          <p:nvPr/>
        </p:nvSpPr>
        <p:spPr bwMode="auto">
          <a:xfrm>
            <a:off x="44947" y="1913146"/>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7" name="Rectangle 82">
            <a:extLst>
              <a:ext uri="{FF2B5EF4-FFF2-40B4-BE49-F238E27FC236}">
                <a16:creationId xmlns="" xmlns:a16="http://schemas.microsoft.com/office/drawing/2014/main" id="{D731C791-7E89-4097-941F-B7313884B111}"/>
              </a:ext>
            </a:extLst>
          </p:cNvPr>
          <p:cNvSpPr>
            <a:spLocks noChangeArrowheads="1"/>
          </p:cNvSpPr>
          <p:nvPr/>
        </p:nvSpPr>
        <p:spPr bwMode="auto">
          <a:xfrm>
            <a:off x="442622" y="2359969"/>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Rectangle 92">
            <a:extLst>
              <a:ext uri="{FF2B5EF4-FFF2-40B4-BE49-F238E27FC236}">
                <a16:creationId xmlns="" xmlns:a16="http://schemas.microsoft.com/office/drawing/2014/main" id="{69371BDD-9A44-43B4-AFF4-81EF41BA2D15}"/>
              </a:ext>
            </a:extLst>
          </p:cNvPr>
          <p:cNvSpPr>
            <a:spLocks noChangeArrowheads="1"/>
          </p:cNvSpPr>
          <p:nvPr/>
        </p:nvSpPr>
        <p:spPr bwMode="auto">
          <a:xfrm>
            <a:off x="442622" y="2555232"/>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142" name="Rectangle 97">
            <a:extLst>
              <a:ext uri="{FF2B5EF4-FFF2-40B4-BE49-F238E27FC236}">
                <a16:creationId xmlns="" xmlns:a16="http://schemas.microsoft.com/office/drawing/2014/main"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01" name="文本框 100">
            <a:extLst>
              <a:ext uri="{FF2B5EF4-FFF2-40B4-BE49-F238E27FC236}">
                <a16:creationId xmlns="" xmlns:a16="http://schemas.microsoft.com/office/drawing/2014/main" id="{0CA36A1C-B8B1-4D49-A083-D40002ACBC11}"/>
              </a:ext>
            </a:extLst>
          </p:cNvPr>
          <p:cNvSpPr txBox="1"/>
          <p:nvPr/>
        </p:nvSpPr>
        <p:spPr>
          <a:xfrm>
            <a:off x="260971" y="1062767"/>
            <a:ext cx="7200800" cy="481863"/>
          </a:xfrm>
          <a:prstGeom prst="rect">
            <a:avLst/>
          </a:prstGeom>
          <a:noFill/>
        </p:spPr>
        <p:txBody>
          <a:bodyPr wrap="square" rtlCol="0">
            <a:spAutoFit/>
          </a:bodyPr>
          <a:lstStyle/>
          <a:p>
            <a:pPr indent="270510" algn="just">
              <a:lnSpc>
                <a:spcPct val="150000"/>
              </a:lnSpc>
            </a:pPr>
            <a:r>
              <a:rPr lang="zh-CN" altLang="zh-CN" sz="2000" b="1" kern="100" dirty="0">
                <a:solidFill>
                  <a:srgbClr val="000000"/>
                </a:solidFill>
                <a:effectLst/>
                <a:latin typeface="+mn-ea"/>
                <a:ea typeface="+mn-ea"/>
                <a:cs typeface="Times New Roman" panose="02020603050405020304" pitchFamily="18" charset="0"/>
              </a:rPr>
              <a:t>（一）禁止卖空条件下的有效边界</a:t>
            </a:r>
            <a:endParaRPr lang="zh-CN" altLang="zh-CN" sz="2000" b="1" kern="100" dirty="0">
              <a:effectLst/>
              <a:latin typeface="+mn-ea"/>
              <a:ea typeface="+mn-ea"/>
              <a:cs typeface="Times New Roman" panose="02020603050405020304" pitchFamily="18" charset="0"/>
            </a:endParaRPr>
          </a:p>
        </p:txBody>
      </p:sp>
      <p:sp>
        <p:nvSpPr>
          <p:cNvPr id="103" name="文本框 102">
            <a:extLst>
              <a:ext uri="{FF2B5EF4-FFF2-40B4-BE49-F238E27FC236}">
                <a16:creationId xmlns="" xmlns:a16="http://schemas.microsoft.com/office/drawing/2014/main" id="{2082F9D9-CD82-4C36-9024-CFFDBB8042BA}"/>
              </a:ext>
            </a:extLst>
          </p:cNvPr>
          <p:cNvSpPr txBox="1"/>
          <p:nvPr/>
        </p:nvSpPr>
        <p:spPr>
          <a:xfrm>
            <a:off x="466489" y="1477844"/>
            <a:ext cx="6203194" cy="481863"/>
          </a:xfrm>
          <a:prstGeom prst="rect">
            <a:avLst/>
          </a:prstGeom>
          <a:noFill/>
        </p:spPr>
        <p:txBody>
          <a:bodyPr wrap="square" rtlCol="0">
            <a:spAutoFit/>
          </a:bodyPr>
          <a:lstStyle/>
          <a:p>
            <a:pPr indent="270510" algn="just">
              <a:lnSpc>
                <a:spcPct val="150000"/>
              </a:lnSpc>
            </a:pPr>
            <a:r>
              <a:rPr lang="en-US" altLang="zh-CN" sz="2000" b="1" kern="100" dirty="0">
                <a:solidFill>
                  <a:srgbClr val="000000"/>
                </a:solidFill>
                <a:effectLst/>
                <a:latin typeface="+mn-ea"/>
                <a:ea typeface="+mn-ea"/>
                <a:cs typeface="Times New Roman" panose="02020603050405020304" pitchFamily="18" charset="0"/>
              </a:rPr>
              <a:t>1</a:t>
            </a:r>
            <a:r>
              <a:rPr lang="zh-CN" altLang="en-US" sz="2000" b="1" kern="100" dirty="0">
                <a:solidFill>
                  <a:srgbClr val="000000"/>
                </a:solidFill>
                <a:effectLst/>
                <a:latin typeface="+mn-ea"/>
                <a:ea typeface="+mn-ea"/>
                <a:cs typeface="Times New Roman" panose="02020603050405020304" pitchFamily="18" charset="0"/>
              </a:rPr>
              <a:t>、可行集与有效边界定义</a:t>
            </a:r>
            <a:endParaRPr lang="zh-CN" altLang="zh-CN" sz="2000" kern="100" dirty="0">
              <a:effectLst/>
              <a:latin typeface="+mn-ea"/>
              <a:ea typeface="+mn-ea"/>
              <a:cs typeface="Times New Roman" panose="02020603050405020304" pitchFamily="18" charset="0"/>
            </a:endParaRPr>
          </a:p>
        </p:txBody>
      </p:sp>
      <p:sp>
        <p:nvSpPr>
          <p:cNvPr id="106" name="文本框 105">
            <a:extLst>
              <a:ext uri="{FF2B5EF4-FFF2-40B4-BE49-F238E27FC236}">
                <a16:creationId xmlns="" xmlns:a16="http://schemas.microsoft.com/office/drawing/2014/main" id="{C945F1E9-332A-4E24-BAAD-8C65B2C85D01}"/>
              </a:ext>
            </a:extLst>
          </p:cNvPr>
          <p:cNvSpPr txBox="1"/>
          <p:nvPr/>
        </p:nvSpPr>
        <p:spPr>
          <a:xfrm>
            <a:off x="6381651" y="1521555"/>
            <a:ext cx="7200800" cy="481863"/>
          </a:xfrm>
          <a:prstGeom prst="rect">
            <a:avLst/>
          </a:prstGeom>
          <a:noFill/>
        </p:spPr>
        <p:txBody>
          <a:bodyPr wrap="square" rtlCol="0">
            <a:spAutoFit/>
          </a:bodyPr>
          <a:lstStyle/>
          <a:p>
            <a:pPr indent="270510" algn="just">
              <a:lnSpc>
                <a:spcPct val="150000"/>
              </a:lnSpc>
            </a:pPr>
            <a:r>
              <a:rPr lang="en-US" altLang="zh-CN" sz="2000" b="1" kern="100" dirty="0">
                <a:solidFill>
                  <a:srgbClr val="000000"/>
                </a:solidFill>
                <a:effectLst/>
                <a:latin typeface="+mn-ea"/>
                <a:ea typeface="+mn-ea"/>
                <a:cs typeface="Times New Roman" panose="02020603050405020304" pitchFamily="18" charset="0"/>
              </a:rPr>
              <a:t>2</a:t>
            </a:r>
            <a:r>
              <a:rPr lang="zh-CN" altLang="en-US" sz="2000" b="1" kern="100" dirty="0">
                <a:solidFill>
                  <a:srgbClr val="000000"/>
                </a:solidFill>
                <a:effectLst/>
                <a:latin typeface="+mn-ea"/>
                <a:ea typeface="+mn-ea"/>
                <a:cs typeface="Times New Roman" panose="02020603050405020304" pitchFamily="18" charset="0"/>
              </a:rPr>
              <a:t>、有效边界的特点</a:t>
            </a:r>
            <a:endParaRPr lang="zh-CN" altLang="zh-CN" sz="2000" kern="100" dirty="0">
              <a:effectLst/>
              <a:latin typeface="+mn-ea"/>
              <a:ea typeface="+mn-ea"/>
              <a:cs typeface="Times New Roman" panose="02020603050405020304" pitchFamily="18" charset="0"/>
            </a:endParaRPr>
          </a:p>
        </p:txBody>
      </p:sp>
      <p:sp>
        <p:nvSpPr>
          <p:cNvPr id="107" name="文本框 106">
            <a:extLst>
              <a:ext uri="{FF2B5EF4-FFF2-40B4-BE49-F238E27FC236}">
                <a16:creationId xmlns="" xmlns:a16="http://schemas.microsoft.com/office/drawing/2014/main" id="{48B78000-499E-4F99-93E6-1862B7A6319A}"/>
              </a:ext>
            </a:extLst>
          </p:cNvPr>
          <p:cNvSpPr txBox="1"/>
          <p:nvPr/>
        </p:nvSpPr>
        <p:spPr>
          <a:xfrm>
            <a:off x="6486564" y="2141746"/>
            <a:ext cx="5745621" cy="3713517"/>
          </a:xfrm>
          <a:prstGeom prst="rect">
            <a:avLst/>
          </a:prstGeom>
          <a:noFill/>
        </p:spPr>
        <p:txBody>
          <a:bodyPr wrap="square" rtlCol="0">
            <a:spAutoFit/>
          </a:bodyPr>
          <a:lstStyle/>
          <a:p>
            <a:pPr indent="457200">
              <a:lnSpc>
                <a:spcPct val="150000"/>
              </a:lnSpc>
            </a:pPr>
            <a:r>
              <a:rPr lang="zh-CN" altLang="en-US" sz="2000" dirty="0">
                <a:effectLst/>
                <a:latin typeface="+mn-ea"/>
                <a:ea typeface="+mn-ea"/>
                <a:cs typeface="Times New Roman" panose="02020603050405020304" pitchFamily="18" charset="0"/>
              </a:rPr>
              <a:t>（</a:t>
            </a:r>
            <a:r>
              <a:rPr lang="en-US" altLang="zh-CN" sz="2000" dirty="0">
                <a:effectLst/>
                <a:latin typeface="+mn-ea"/>
                <a:ea typeface="+mn-ea"/>
                <a:cs typeface="Times New Roman" panose="02020603050405020304" pitchFamily="18" charset="0"/>
              </a:rPr>
              <a:t>1</a:t>
            </a:r>
            <a:r>
              <a:rPr lang="zh-CN" altLang="en-US" sz="2000" dirty="0">
                <a:effectLst/>
                <a:latin typeface="+mn-ea"/>
                <a:ea typeface="+mn-ea"/>
                <a:cs typeface="Times New Roman" panose="02020603050405020304" pitchFamily="18" charset="0"/>
              </a:rPr>
              <a:t>）一条</a:t>
            </a:r>
            <a:r>
              <a:rPr lang="zh-CN" altLang="en-US" sz="2000" b="1" dirty="0">
                <a:effectLst/>
                <a:latin typeface="+mn-ea"/>
                <a:ea typeface="+mn-ea"/>
                <a:cs typeface="Times New Roman" panose="02020603050405020304" pitchFamily="18" charset="0"/>
              </a:rPr>
              <a:t>向右上方倾斜</a:t>
            </a:r>
            <a:r>
              <a:rPr lang="zh-CN" altLang="en-US" sz="2000" dirty="0">
                <a:effectLst/>
                <a:latin typeface="+mn-ea"/>
                <a:ea typeface="+mn-ea"/>
                <a:cs typeface="Times New Roman" panose="02020603050405020304" pitchFamily="18" charset="0"/>
              </a:rPr>
              <a:t>的曲线；</a:t>
            </a:r>
            <a:endParaRPr lang="en-US" altLang="zh-CN" sz="2000" dirty="0">
              <a:effectLst/>
              <a:latin typeface="+mn-ea"/>
              <a:ea typeface="+mn-ea"/>
              <a:cs typeface="Times New Roman" panose="02020603050405020304" pitchFamily="18" charset="0"/>
            </a:endParaRPr>
          </a:p>
          <a:p>
            <a:pPr indent="457200">
              <a:lnSpc>
                <a:spcPct val="150000"/>
              </a:lnSpc>
            </a:pPr>
            <a:r>
              <a:rPr lang="zh-CN" altLang="en-US" sz="2000" dirty="0">
                <a:effectLst/>
                <a:latin typeface="+mn-ea"/>
                <a:ea typeface="+mn-ea"/>
                <a:cs typeface="Times New Roman" panose="02020603050405020304" pitchFamily="18" charset="0"/>
              </a:rPr>
              <a:t>（</a:t>
            </a:r>
            <a:r>
              <a:rPr lang="en-US" altLang="zh-CN" sz="2000" dirty="0">
                <a:effectLst/>
                <a:latin typeface="+mn-ea"/>
                <a:ea typeface="+mn-ea"/>
                <a:cs typeface="Times New Roman" panose="02020603050405020304" pitchFamily="18" charset="0"/>
              </a:rPr>
              <a:t>2</a:t>
            </a:r>
            <a:r>
              <a:rPr lang="zh-CN" altLang="en-US" sz="2000" dirty="0">
                <a:effectLst/>
                <a:latin typeface="+mn-ea"/>
                <a:ea typeface="+mn-ea"/>
                <a:cs typeface="Times New Roman" panose="02020603050405020304" pitchFamily="18" charset="0"/>
              </a:rPr>
              <a:t>）反映了</a:t>
            </a:r>
            <a:r>
              <a:rPr lang="zh-CN" altLang="en-US" sz="2000" b="1" dirty="0">
                <a:effectLst/>
                <a:latin typeface="+mn-ea"/>
                <a:ea typeface="+mn-ea"/>
                <a:cs typeface="Times New Roman" panose="02020603050405020304" pitchFamily="18" charset="0"/>
              </a:rPr>
              <a:t>“高风险高收益”</a:t>
            </a:r>
            <a:r>
              <a:rPr lang="zh-CN" altLang="en-US" sz="2000" dirty="0">
                <a:effectLst/>
                <a:latin typeface="+mn-ea"/>
                <a:ea typeface="+mn-ea"/>
                <a:cs typeface="Times New Roman" panose="02020603050405020304" pitchFamily="18" charset="0"/>
              </a:rPr>
              <a:t>原则；</a:t>
            </a:r>
            <a:endParaRPr lang="en-US" altLang="zh-CN" sz="2000" dirty="0">
              <a:effectLst/>
              <a:latin typeface="+mn-ea"/>
              <a:ea typeface="+mn-ea"/>
              <a:cs typeface="Times New Roman" panose="02020603050405020304" pitchFamily="18" charset="0"/>
            </a:endParaRPr>
          </a:p>
          <a:p>
            <a:pPr indent="457200">
              <a:lnSpc>
                <a:spcPct val="150000"/>
              </a:lnSpc>
            </a:pPr>
            <a:r>
              <a:rPr lang="zh-CN" altLang="en-US" sz="2000" dirty="0">
                <a:effectLst/>
                <a:latin typeface="+mn-ea"/>
                <a:ea typeface="+mn-ea"/>
                <a:cs typeface="Times New Roman" panose="02020603050405020304" pitchFamily="18" charset="0"/>
              </a:rPr>
              <a:t>（</a:t>
            </a:r>
            <a:r>
              <a:rPr lang="en-US" altLang="zh-CN" sz="2000" dirty="0">
                <a:effectLst/>
                <a:latin typeface="+mn-ea"/>
                <a:ea typeface="+mn-ea"/>
                <a:cs typeface="Times New Roman" panose="02020603050405020304" pitchFamily="18" charset="0"/>
              </a:rPr>
              <a:t>3</a:t>
            </a:r>
            <a:r>
              <a:rPr lang="zh-CN" altLang="en-US" sz="2000" dirty="0">
                <a:effectLst/>
                <a:latin typeface="+mn-ea"/>
                <a:ea typeface="+mn-ea"/>
                <a:cs typeface="Times New Roman" panose="02020603050405020304" pitchFamily="18" charset="0"/>
              </a:rPr>
              <a:t>）一条</a:t>
            </a:r>
            <a:r>
              <a:rPr lang="zh-CN" altLang="en-US" sz="2000" b="1" dirty="0">
                <a:effectLst/>
                <a:latin typeface="+mn-ea"/>
                <a:ea typeface="+mn-ea"/>
                <a:cs typeface="Times New Roman" panose="02020603050405020304" pitchFamily="18" charset="0"/>
              </a:rPr>
              <a:t>向上凸</a:t>
            </a:r>
            <a:r>
              <a:rPr lang="zh-CN" altLang="en-US" sz="2000" dirty="0">
                <a:effectLst/>
                <a:latin typeface="+mn-ea"/>
                <a:ea typeface="+mn-ea"/>
                <a:cs typeface="Times New Roman" panose="02020603050405020304" pitchFamily="18" charset="0"/>
              </a:rPr>
              <a:t>的曲线；</a:t>
            </a:r>
            <a:endParaRPr lang="en-US" altLang="zh-CN" sz="2000" dirty="0">
              <a:effectLst/>
              <a:latin typeface="+mn-ea"/>
              <a:ea typeface="+mn-ea"/>
              <a:cs typeface="Times New Roman" panose="02020603050405020304" pitchFamily="18" charset="0"/>
            </a:endParaRPr>
          </a:p>
          <a:p>
            <a:pPr indent="457200">
              <a:lnSpc>
                <a:spcPct val="150000"/>
              </a:lnSpc>
            </a:pPr>
            <a:r>
              <a:rPr lang="zh-CN" altLang="en-US" sz="2000" dirty="0">
                <a:effectLst/>
                <a:latin typeface="+mn-ea"/>
                <a:ea typeface="+mn-ea"/>
                <a:cs typeface="Times New Roman" panose="02020603050405020304" pitchFamily="18" charset="0"/>
              </a:rPr>
              <a:t>（</a:t>
            </a:r>
            <a:r>
              <a:rPr lang="en-US" altLang="zh-CN" sz="2000" dirty="0">
                <a:effectLst/>
                <a:latin typeface="+mn-ea"/>
                <a:ea typeface="+mn-ea"/>
                <a:cs typeface="Times New Roman" panose="02020603050405020304" pitchFamily="18" charset="0"/>
              </a:rPr>
              <a:t>4</a:t>
            </a:r>
            <a:r>
              <a:rPr lang="zh-CN" altLang="en-US" sz="2000" dirty="0">
                <a:effectLst/>
                <a:latin typeface="+mn-ea"/>
                <a:ea typeface="+mn-ea"/>
                <a:cs typeface="Times New Roman" panose="02020603050405020304" pitchFamily="18" charset="0"/>
              </a:rPr>
              <a:t>）</a:t>
            </a:r>
            <a:r>
              <a:rPr lang="zh-CN" altLang="en-US" sz="2000" b="1" dirty="0">
                <a:effectLst/>
                <a:latin typeface="+mn-ea"/>
                <a:ea typeface="+mn-ea"/>
                <a:cs typeface="Times New Roman" panose="02020603050405020304" pitchFamily="18" charset="0"/>
              </a:rPr>
              <a:t>不可能有凹陷的地方</a:t>
            </a:r>
            <a:r>
              <a:rPr lang="zh-CN" altLang="en-US" sz="2000" dirty="0">
                <a:effectLst/>
                <a:latin typeface="+mn-ea"/>
                <a:ea typeface="+mn-ea"/>
                <a:cs typeface="Times New Roman" panose="02020603050405020304" pitchFamily="18" charset="0"/>
              </a:rPr>
              <a:t>。有效集是客观存在的，完全由证券市场决定，因此投资者需要结合自己的风险偏好（一般用效用函数或无差异曲线来分析投资者的风险偏好），在证券市场的有效集中选择自己的“最优组合”。</a:t>
            </a:r>
          </a:p>
        </p:txBody>
      </p:sp>
      <p:cxnSp>
        <p:nvCxnSpPr>
          <p:cNvPr id="108" name="直接连接符 107">
            <a:extLst>
              <a:ext uri="{FF2B5EF4-FFF2-40B4-BE49-F238E27FC236}">
                <a16:creationId xmlns="" xmlns:a16="http://schemas.microsoft.com/office/drawing/2014/main" id="{F6A805B3-00B0-4224-9306-58FD7A8D2765}"/>
              </a:ext>
            </a:extLst>
          </p:cNvPr>
          <p:cNvCxnSpPr>
            <a:cxnSpLocks/>
          </p:cNvCxnSpPr>
          <p:nvPr/>
        </p:nvCxnSpPr>
        <p:spPr>
          <a:xfrm>
            <a:off x="6093619" y="1959707"/>
            <a:ext cx="0" cy="4133589"/>
          </a:xfrm>
          <a:prstGeom prst="line">
            <a:avLst/>
          </a:prstGeom>
          <a:ln>
            <a:solidFill>
              <a:srgbClr val="215968"/>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85417505"/>
      </p:ext>
    </p:extLst>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6489" y="107628"/>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第二节 有效投资组合的确定</a:t>
            </a:r>
          </a:p>
        </p:txBody>
      </p:sp>
      <p:sp>
        <p:nvSpPr>
          <p:cNvPr id="4" name="文本框 3">
            <a:extLst>
              <a:ext uri="{FF2B5EF4-FFF2-40B4-BE49-F238E27FC236}">
                <a16:creationId xmlns="" xmlns:a16="http://schemas.microsoft.com/office/drawing/2014/main" id="{A70BD6F9-BA36-4B13-B2E4-0F8A5660296A}"/>
              </a:ext>
            </a:extLst>
          </p:cNvPr>
          <p:cNvSpPr txBox="1"/>
          <p:nvPr/>
        </p:nvSpPr>
        <p:spPr>
          <a:xfrm>
            <a:off x="621011" y="4151322"/>
            <a:ext cx="11298844" cy="2328523"/>
          </a:xfrm>
          <a:prstGeom prst="rect">
            <a:avLst/>
          </a:prstGeom>
          <a:noFill/>
        </p:spPr>
        <p:txBody>
          <a:bodyPr wrap="square" rtlCol="0">
            <a:spAutoFit/>
          </a:bodyPr>
          <a:lstStyle/>
          <a:p>
            <a:pPr indent="457200">
              <a:lnSpc>
                <a:spcPct val="150000"/>
              </a:lnSpc>
            </a:pPr>
            <a:r>
              <a:rPr lang="zh-CN" altLang="en-US" sz="2000" dirty="0">
                <a:effectLst/>
                <a:latin typeface="Times New Roman" panose="02020603050405020304" pitchFamily="18" charset="0"/>
                <a:ea typeface="+mn-ea"/>
                <a:cs typeface="Times New Roman" panose="02020603050405020304" pitchFamily="18" charset="0"/>
              </a:rPr>
              <a:t>我们知道，投资者往往会选择满足（</a:t>
            </a:r>
            <a:r>
              <a:rPr lang="en-US" altLang="zh-CN" sz="2000" dirty="0">
                <a:effectLst/>
                <a:latin typeface="Times New Roman" panose="02020603050405020304" pitchFamily="18" charset="0"/>
                <a:ea typeface="+mn-ea"/>
                <a:cs typeface="Times New Roman" panose="02020603050405020304" pitchFamily="18" charset="0"/>
              </a:rPr>
              <a:t>1</a:t>
            </a:r>
            <a:r>
              <a:rPr lang="zh-CN" altLang="en-US" sz="2000" dirty="0">
                <a:effectLst/>
                <a:latin typeface="Times New Roman" panose="02020603050405020304" pitchFamily="18" charset="0"/>
                <a:ea typeface="+mn-ea"/>
                <a:cs typeface="Times New Roman" panose="02020603050405020304" pitchFamily="18" charset="0"/>
              </a:rPr>
              <a:t>）在风险相同的情况下提供更大的收益率或（</a:t>
            </a:r>
            <a:r>
              <a:rPr lang="en-US" altLang="zh-CN" sz="2000" dirty="0">
                <a:effectLst/>
                <a:latin typeface="Times New Roman" panose="02020603050405020304" pitchFamily="18" charset="0"/>
                <a:ea typeface="+mn-ea"/>
                <a:cs typeface="Times New Roman" panose="02020603050405020304" pitchFamily="18" charset="0"/>
              </a:rPr>
              <a:t>2</a:t>
            </a:r>
            <a:r>
              <a:rPr lang="zh-CN" altLang="en-US" sz="2000" dirty="0">
                <a:effectLst/>
                <a:latin typeface="Times New Roman" panose="02020603050405020304" pitchFamily="18" charset="0"/>
                <a:ea typeface="+mn-ea"/>
                <a:cs typeface="Times New Roman" panose="02020603050405020304" pitchFamily="18" charset="0"/>
              </a:rPr>
              <a:t>）在收益率相同的情况下提供更低风险的投资组合。在无卖空条件下，不存在与</a:t>
            </a:r>
            <a:r>
              <a:rPr lang="en-US" altLang="zh-CN" sz="2000" dirty="0">
                <a:effectLst/>
                <a:latin typeface="Times New Roman" panose="02020603050405020304" pitchFamily="18" charset="0"/>
                <a:ea typeface="+mn-ea"/>
                <a:cs typeface="Times New Roman" panose="02020603050405020304" pitchFamily="18" charset="0"/>
              </a:rPr>
              <a:t>B</a:t>
            </a:r>
            <a:r>
              <a:rPr lang="zh-CN" altLang="en-US" sz="2000" dirty="0">
                <a:effectLst/>
                <a:latin typeface="Times New Roman" panose="02020603050405020304" pitchFamily="18" charset="0"/>
                <a:ea typeface="+mn-ea"/>
                <a:cs typeface="Times New Roman" panose="02020603050405020304" pitchFamily="18" charset="0"/>
              </a:rPr>
              <a:t>风险相同但收益率最高或收益率相同但风险更低的组合，</a:t>
            </a:r>
            <a:r>
              <a:rPr lang="en-US" altLang="zh-CN" sz="2000" dirty="0">
                <a:effectLst/>
                <a:latin typeface="Times New Roman" panose="02020603050405020304" pitchFamily="18" charset="0"/>
                <a:ea typeface="+mn-ea"/>
                <a:cs typeface="Times New Roman" panose="02020603050405020304" pitchFamily="18" charset="0"/>
              </a:rPr>
              <a:t>B</a:t>
            </a:r>
            <a:r>
              <a:rPr lang="zh-CN" altLang="en-US" sz="2000" dirty="0">
                <a:effectLst/>
                <a:latin typeface="Times New Roman" panose="02020603050405020304" pitchFamily="18" charset="0"/>
                <a:ea typeface="+mn-ea"/>
                <a:cs typeface="Times New Roman" panose="02020603050405020304" pitchFamily="18" charset="0"/>
              </a:rPr>
              <a:t>点也被称为</a:t>
            </a:r>
            <a:r>
              <a:rPr lang="zh-CN" altLang="en-US" sz="2000" b="1" dirty="0">
                <a:solidFill>
                  <a:srgbClr val="C00000"/>
                </a:solidFill>
                <a:effectLst/>
                <a:latin typeface="Times New Roman" panose="02020603050405020304" pitchFamily="18" charset="0"/>
                <a:ea typeface="+mn-ea"/>
                <a:cs typeface="Times New Roman" panose="02020603050405020304" pitchFamily="18" charset="0"/>
              </a:rPr>
              <a:t>全局最小方差组合（</a:t>
            </a:r>
            <a:r>
              <a:rPr lang="en-US" altLang="zh-CN" sz="2000" b="1" dirty="0">
                <a:solidFill>
                  <a:srgbClr val="C00000"/>
                </a:solidFill>
                <a:effectLst/>
                <a:latin typeface="Times New Roman" panose="02020603050405020304" pitchFamily="18" charset="0"/>
                <a:ea typeface="+mn-ea"/>
                <a:cs typeface="Times New Roman" panose="02020603050405020304" pitchFamily="18" charset="0"/>
              </a:rPr>
              <a:t>global minimum variance portfolio</a:t>
            </a:r>
            <a:r>
              <a:rPr lang="zh-CN" altLang="en-US" sz="2000" b="1" dirty="0">
                <a:solidFill>
                  <a:srgbClr val="C00000"/>
                </a:solidFill>
                <a:effectLst/>
                <a:latin typeface="Times New Roman" panose="02020603050405020304" pitchFamily="18" charset="0"/>
                <a:ea typeface="+mn-ea"/>
                <a:cs typeface="Times New Roman" panose="02020603050405020304" pitchFamily="18" charset="0"/>
              </a:rPr>
              <a:t>）</a:t>
            </a:r>
            <a:r>
              <a:rPr lang="zh-CN" altLang="en-US" sz="2000" dirty="0">
                <a:effectLst/>
                <a:latin typeface="Times New Roman" panose="02020603050405020304" pitchFamily="18" charset="0"/>
                <a:ea typeface="+mn-ea"/>
                <a:cs typeface="Times New Roman" panose="02020603050405020304" pitchFamily="18" charset="0"/>
              </a:rPr>
              <a:t>。而</a:t>
            </a:r>
            <a:r>
              <a:rPr lang="en-US" altLang="zh-CN" sz="2000" dirty="0">
                <a:effectLst/>
                <a:latin typeface="Times New Roman" panose="02020603050405020304" pitchFamily="18" charset="0"/>
                <a:ea typeface="+mn-ea"/>
                <a:cs typeface="Times New Roman" panose="02020603050405020304" pitchFamily="18" charset="0"/>
              </a:rPr>
              <a:t>C</a:t>
            </a:r>
            <a:r>
              <a:rPr lang="zh-CN" altLang="en-US" sz="2000" dirty="0">
                <a:effectLst/>
                <a:latin typeface="Times New Roman" panose="02020603050405020304" pitchFamily="18" charset="0"/>
                <a:ea typeface="+mn-ea"/>
                <a:cs typeface="Times New Roman" panose="02020603050405020304" pitchFamily="18" charset="0"/>
              </a:rPr>
              <a:t>点代表的是所有可能的组合中提供最高收益率的投资组合。因此</a:t>
            </a:r>
            <a:r>
              <a:rPr lang="zh-CN" altLang="en-US" sz="2000" b="1" dirty="0">
                <a:effectLst/>
                <a:latin typeface="Times New Roman" panose="02020603050405020304" pitchFamily="18" charset="0"/>
                <a:ea typeface="+mn-ea"/>
                <a:cs typeface="Times New Roman" panose="02020603050405020304" pitchFamily="18" charset="0"/>
              </a:rPr>
              <a:t>无卖空条件下，有效边界为介于全局最小方差组合及最大收益率组合之间的所有组合的包络曲线。</a:t>
            </a:r>
          </a:p>
        </p:txBody>
      </p:sp>
      <p:sp>
        <p:nvSpPr>
          <p:cNvPr id="55" name="Rectangle 81">
            <a:extLst>
              <a:ext uri="{FF2B5EF4-FFF2-40B4-BE49-F238E27FC236}">
                <a16:creationId xmlns="" xmlns:a16="http://schemas.microsoft.com/office/drawing/2014/main" id="{0B9304AC-34A1-4120-B444-709C31C08E3B}"/>
              </a:ext>
            </a:extLst>
          </p:cNvPr>
          <p:cNvSpPr>
            <a:spLocks noChangeArrowheads="1"/>
          </p:cNvSpPr>
          <p:nvPr/>
        </p:nvSpPr>
        <p:spPr bwMode="auto">
          <a:xfrm>
            <a:off x="44947" y="1913146"/>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7" name="Rectangle 82">
            <a:extLst>
              <a:ext uri="{FF2B5EF4-FFF2-40B4-BE49-F238E27FC236}">
                <a16:creationId xmlns="" xmlns:a16="http://schemas.microsoft.com/office/drawing/2014/main" id="{D731C791-7E89-4097-941F-B7313884B111}"/>
              </a:ext>
            </a:extLst>
          </p:cNvPr>
          <p:cNvSpPr>
            <a:spLocks noChangeArrowheads="1"/>
          </p:cNvSpPr>
          <p:nvPr/>
        </p:nvSpPr>
        <p:spPr bwMode="auto">
          <a:xfrm>
            <a:off x="442622" y="2359969"/>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Rectangle 92">
            <a:extLst>
              <a:ext uri="{FF2B5EF4-FFF2-40B4-BE49-F238E27FC236}">
                <a16:creationId xmlns="" xmlns:a16="http://schemas.microsoft.com/office/drawing/2014/main" id="{69371BDD-9A44-43B4-AFF4-81EF41BA2D15}"/>
              </a:ext>
            </a:extLst>
          </p:cNvPr>
          <p:cNvSpPr>
            <a:spLocks noChangeArrowheads="1"/>
          </p:cNvSpPr>
          <p:nvPr/>
        </p:nvSpPr>
        <p:spPr bwMode="auto">
          <a:xfrm>
            <a:off x="442622" y="2555232"/>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142" name="Rectangle 97">
            <a:extLst>
              <a:ext uri="{FF2B5EF4-FFF2-40B4-BE49-F238E27FC236}">
                <a16:creationId xmlns="" xmlns:a16="http://schemas.microsoft.com/office/drawing/2014/main"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6" name="文本框 95">
            <a:extLst>
              <a:ext uri="{FF2B5EF4-FFF2-40B4-BE49-F238E27FC236}">
                <a16:creationId xmlns="" xmlns:a16="http://schemas.microsoft.com/office/drawing/2014/main" id="{8CA8B8F3-D9C9-4B22-8EAB-A10FACBE8C9C}"/>
              </a:ext>
            </a:extLst>
          </p:cNvPr>
          <p:cNvSpPr txBox="1"/>
          <p:nvPr/>
        </p:nvSpPr>
        <p:spPr>
          <a:xfrm>
            <a:off x="5013499" y="3835865"/>
            <a:ext cx="2665884" cy="307777"/>
          </a:xfrm>
          <a:prstGeom prst="rect">
            <a:avLst/>
          </a:prstGeom>
          <a:noFill/>
        </p:spPr>
        <p:txBody>
          <a:bodyPr wrap="square" rtlCol="0">
            <a:spAutoFit/>
          </a:bodyPr>
          <a:lstStyle/>
          <a:p>
            <a:r>
              <a:rPr lang="zh-CN" altLang="en-US" sz="1400" dirty="0"/>
              <a:t>图</a:t>
            </a:r>
            <a:r>
              <a:rPr lang="en-US" altLang="zh-CN" sz="1400" dirty="0"/>
              <a:t>4-2 </a:t>
            </a:r>
            <a:r>
              <a:rPr lang="zh-CN" altLang="en-US" sz="1400" dirty="0"/>
              <a:t>无卖空条件下的有效边界</a:t>
            </a:r>
          </a:p>
        </p:txBody>
      </p:sp>
      <p:sp>
        <p:nvSpPr>
          <p:cNvPr id="101" name="文本框 100">
            <a:extLst>
              <a:ext uri="{FF2B5EF4-FFF2-40B4-BE49-F238E27FC236}">
                <a16:creationId xmlns="" xmlns:a16="http://schemas.microsoft.com/office/drawing/2014/main" id="{0CA36A1C-B8B1-4D49-A083-D40002ACBC11}"/>
              </a:ext>
            </a:extLst>
          </p:cNvPr>
          <p:cNvSpPr txBox="1"/>
          <p:nvPr/>
        </p:nvSpPr>
        <p:spPr>
          <a:xfrm>
            <a:off x="28615" y="730707"/>
            <a:ext cx="7200800" cy="481863"/>
          </a:xfrm>
          <a:prstGeom prst="rect">
            <a:avLst/>
          </a:prstGeom>
          <a:noFill/>
        </p:spPr>
        <p:txBody>
          <a:bodyPr wrap="square" rtlCol="0">
            <a:spAutoFit/>
          </a:bodyPr>
          <a:lstStyle/>
          <a:p>
            <a:pPr indent="270510" algn="just">
              <a:lnSpc>
                <a:spcPct val="150000"/>
              </a:lnSpc>
            </a:pPr>
            <a:r>
              <a:rPr lang="en-US" altLang="zh-CN" sz="2000" b="1" kern="100" dirty="0">
                <a:solidFill>
                  <a:srgbClr val="000000"/>
                </a:solidFill>
                <a:effectLst/>
                <a:latin typeface="+mn-ea"/>
                <a:ea typeface="+mn-ea"/>
                <a:cs typeface="Times New Roman" panose="02020603050405020304" pitchFamily="18" charset="0"/>
              </a:rPr>
              <a:t>3</a:t>
            </a:r>
            <a:r>
              <a:rPr lang="zh-CN" altLang="en-US" sz="2000" b="1" kern="100" dirty="0">
                <a:solidFill>
                  <a:srgbClr val="000000"/>
                </a:solidFill>
                <a:effectLst/>
                <a:latin typeface="+mn-ea"/>
                <a:ea typeface="+mn-ea"/>
                <a:cs typeface="Times New Roman" panose="02020603050405020304" pitchFamily="18" charset="0"/>
              </a:rPr>
              <a:t>、</a:t>
            </a:r>
            <a:r>
              <a:rPr lang="zh-CN" altLang="zh-CN" sz="2000" b="1" kern="100" dirty="0">
                <a:solidFill>
                  <a:srgbClr val="000000"/>
                </a:solidFill>
                <a:effectLst/>
                <a:latin typeface="+mn-ea"/>
                <a:ea typeface="+mn-ea"/>
                <a:cs typeface="Times New Roman" panose="02020603050405020304" pitchFamily="18" charset="0"/>
              </a:rPr>
              <a:t>禁止卖空条件下的有效边界</a:t>
            </a:r>
            <a:endParaRPr lang="zh-CN" altLang="zh-CN" sz="2000" b="1" kern="100" dirty="0">
              <a:effectLst/>
              <a:latin typeface="+mn-ea"/>
              <a:ea typeface="+mn-ea"/>
              <a:cs typeface="Times New Roman" panose="02020603050405020304" pitchFamily="18" charset="0"/>
            </a:endParaRPr>
          </a:p>
        </p:txBody>
      </p:sp>
      <p:pic>
        <p:nvPicPr>
          <p:cNvPr id="3153" name="图片 3152">
            <a:extLst>
              <a:ext uri="{FF2B5EF4-FFF2-40B4-BE49-F238E27FC236}">
                <a16:creationId xmlns="" xmlns:a16="http://schemas.microsoft.com/office/drawing/2014/main" id="{7D4EA7BE-6812-4A9C-A8A6-6726DDF35752}"/>
              </a:ext>
            </a:extLst>
          </p:cNvPr>
          <p:cNvPicPr>
            <a:picLocks noChangeAspect="1"/>
          </p:cNvPicPr>
          <p:nvPr/>
        </p:nvPicPr>
        <p:blipFill>
          <a:blip r:embed="rId2"/>
          <a:stretch>
            <a:fillRect/>
          </a:stretch>
        </p:blipFill>
        <p:spPr>
          <a:xfrm>
            <a:off x="4293419" y="1187381"/>
            <a:ext cx="3829899" cy="2709929"/>
          </a:xfrm>
          <a:prstGeom prst="rect">
            <a:avLst/>
          </a:prstGeom>
        </p:spPr>
      </p:pic>
    </p:spTree>
    <p:extLst>
      <p:ext uri="{BB962C8B-B14F-4D97-AF65-F5344CB8AC3E}">
        <p14:creationId xmlns:p14="http://schemas.microsoft.com/office/powerpoint/2010/main" val="880340239"/>
      </p:ext>
    </p:extLst>
  </p:cSld>
  <p:clrMapOvr>
    <a:masterClrMapping/>
  </p:clrMapOvr>
  <p:transition>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6489" y="107628"/>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第二节 有效投资组合的确定</a:t>
            </a:r>
          </a:p>
        </p:txBody>
      </p:sp>
      <p:sp>
        <p:nvSpPr>
          <p:cNvPr id="4" name="文本框 3">
            <a:extLst>
              <a:ext uri="{FF2B5EF4-FFF2-40B4-BE49-F238E27FC236}">
                <a16:creationId xmlns="" xmlns:a16="http://schemas.microsoft.com/office/drawing/2014/main" id="{A70BD6F9-BA36-4B13-B2E4-0F8A5660296A}"/>
              </a:ext>
            </a:extLst>
          </p:cNvPr>
          <p:cNvSpPr txBox="1"/>
          <p:nvPr/>
        </p:nvSpPr>
        <p:spPr>
          <a:xfrm>
            <a:off x="621011" y="2486949"/>
            <a:ext cx="10812771" cy="1866858"/>
          </a:xfrm>
          <a:prstGeom prst="rect">
            <a:avLst/>
          </a:prstGeom>
          <a:noFill/>
        </p:spPr>
        <p:txBody>
          <a:bodyPr wrap="square" rtlCol="0">
            <a:spAutoFit/>
          </a:bodyPr>
          <a:lstStyle/>
          <a:p>
            <a:pPr indent="457200">
              <a:lnSpc>
                <a:spcPct val="150000"/>
              </a:lnSpc>
            </a:pPr>
            <a:r>
              <a:rPr lang="zh-CN" altLang="en-US" sz="2000" b="1" dirty="0">
                <a:solidFill>
                  <a:srgbClr val="C00000"/>
                </a:solidFill>
                <a:effectLst/>
                <a:latin typeface="+mn-ea"/>
                <a:ea typeface="+mn-ea"/>
                <a:cs typeface="Times New Roman" panose="02020603050405020304" pitchFamily="18" charset="0"/>
              </a:rPr>
              <a:t>卖空</a:t>
            </a:r>
            <a:r>
              <a:rPr lang="zh-CN" altLang="en-US" sz="2000" b="1" dirty="0">
                <a:effectLst/>
                <a:latin typeface="+mn-ea"/>
                <a:ea typeface="+mn-ea"/>
                <a:cs typeface="Times New Roman" panose="02020603050405020304" pitchFamily="18" charset="0"/>
              </a:rPr>
              <a:t>是指当股票投资者认为某种股票价格将会下跌时，能够卖掉其并不拥有的一只证券，以此获得收益的过程。</a:t>
            </a:r>
            <a:r>
              <a:rPr lang="zh-CN" altLang="en-US" sz="2000" dirty="0">
                <a:effectLst/>
                <a:latin typeface="+mn-ea"/>
                <a:ea typeface="+mn-ea"/>
                <a:cs typeface="Times New Roman" panose="02020603050405020304" pitchFamily="18" charset="0"/>
              </a:rPr>
              <a:t>事实上，卖空不仅在预期股票价格下跌时有意义，当预期投资于其他证券能取得更高的期望收益率时，卖空较低期望收益率的证券而将资金投资于较高收益率的证券也能获取超额收益。</a:t>
            </a:r>
            <a:endParaRPr lang="en-US" altLang="zh-CN" sz="2000" dirty="0">
              <a:effectLst/>
              <a:latin typeface="+mn-ea"/>
              <a:ea typeface="+mn-ea"/>
              <a:cs typeface="Times New Roman" panose="02020603050405020304" pitchFamily="18" charset="0"/>
            </a:endParaRPr>
          </a:p>
        </p:txBody>
      </p:sp>
      <p:sp>
        <p:nvSpPr>
          <p:cNvPr id="55" name="Rectangle 81">
            <a:extLst>
              <a:ext uri="{FF2B5EF4-FFF2-40B4-BE49-F238E27FC236}">
                <a16:creationId xmlns="" xmlns:a16="http://schemas.microsoft.com/office/drawing/2014/main" id="{0B9304AC-34A1-4120-B444-709C31C08E3B}"/>
              </a:ext>
            </a:extLst>
          </p:cNvPr>
          <p:cNvSpPr>
            <a:spLocks noChangeArrowheads="1"/>
          </p:cNvSpPr>
          <p:nvPr/>
        </p:nvSpPr>
        <p:spPr bwMode="auto">
          <a:xfrm>
            <a:off x="44947" y="1913146"/>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7" name="Rectangle 82">
            <a:extLst>
              <a:ext uri="{FF2B5EF4-FFF2-40B4-BE49-F238E27FC236}">
                <a16:creationId xmlns="" xmlns:a16="http://schemas.microsoft.com/office/drawing/2014/main" id="{D731C791-7E89-4097-941F-B7313884B111}"/>
              </a:ext>
            </a:extLst>
          </p:cNvPr>
          <p:cNvSpPr>
            <a:spLocks noChangeArrowheads="1"/>
          </p:cNvSpPr>
          <p:nvPr/>
        </p:nvSpPr>
        <p:spPr bwMode="auto">
          <a:xfrm>
            <a:off x="442622" y="2359969"/>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Rectangle 92">
            <a:extLst>
              <a:ext uri="{FF2B5EF4-FFF2-40B4-BE49-F238E27FC236}">
                <a16:creationId xmlns="" xmlns:a16="http://schemas.microsoft.com/office/drawing/2014/main" id="{69371BDD-9A44-43B4-AFF4-81EF41BA2D15}"/>
              </a:ext>
            </a:extLst>
          </p:cNvPr>
          <p:cNvSpPr>
            <a:spLocks noChangeArrowheads="1"/>
          </p:cNvSpPr>
          <p:nvPr/>
        </p:nvSpPr>
        <p:spPr bwMode="auto">
          <a:xfrm>
            <a:off x="442622" y="2555232"/>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142" name="Rectangle 97">
            <a:extLst>
              <a:ext uri="{FF2B5EF4-FFF2-40B4-BE49-F238E27FC236}">
                <a16:creationId xmlns="" xmlns:a16="http://schemas.microsoft.com/office/drawing/2014/main"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01" name="文本框 100">
            <a:extLst>
              <a:ext uri="{FF2B5EF4-FFF2-40B4-BE49-F238E27FC236}">
                <a16:creationId xmlns="" xmlns:a16="http://schemas.microsoft.com/office/drawing/2014/main" id="{0CA36A1C-B8B1-4D49-A083-D40002ACBC11}"/>
              </a:ext>
            </a:extLst>
          </p:cNvPr>
          <p:cNvSpPr txBox="1"/>
          <p:nvPr/>
        </p:nvSpPr>
        <p:spPr>
          <a:xfrm>
            <a:off x="188963" y="740692"/>
            <a:ext cx="7200800" cy="481863"/>
          </a:xfrm>
          <a:prstGeom prst="rect">
            <a:avLst/>
          </a:prstGeom>
          <a:noFill/>
        </p:spPr>
        <p:txBody>
          <a:bodyPr wrap="square" rtlCol="0">
            <a:spAutoFit/>
          </a:bodyPr>
          <a:lstStyle/>
          <a:p>
            <a:pPr indent="270510" algn="just">
              <a:lnSpc>
                <a:spcPct val="150000"/>
              </a:lnSpc>
            </a:pPr>
            <a:r>
              <a:rPr lang="zh-CN" altLang="en-US" sz="2000" b="1" kern="100" dirty="0">
                <a:solidFill>
                  <a:srgbClr val="000000"/>
                </a:solidFill>
                <a:effectLst/>
                <a:latin typeface="+mn-ea"/>
                <a:ea typeface="+mn-ea"/>
                <a:cs typeface="Times New Roman" panose="02020603050405020304" pitchFamily="18" charset="0"/>
              </a:rPr>
              <a:t>（二）允许卖空条件下的有效边界</a:t>
            </a:r>
            <a:endParaRPr lang="zh-CN" altLang="zh-CN" sz="2000" b="1" kern="100" dirty="0">
              <a:effectLst/>
              <a:latin typeface="+mn-ea"/>
              <a:ea typeface="+mn-ea"/>
              <a:cs typeface="Times New Roman" panose="02020603050405020304" pitchFamily="18" charset="0"/>
            </a:endParaRPr>
          </a:p>
        </p:txBody>
      </p:sp>
      <p:sp>
        <p:nvSpPr>
          <p:cNvPr id="103" name="文本框 102">
            <a:extLst>
              <a:ext uri="{FF2B5EF4-FFF2-40B4-BE49-F238E27FC236}">
                <a16:creationId xmlns="" xmlns:a16="http://schemas.microsoft.com/office/drawing/2014/main" id="{2082F9D9-CD82-4C36-9024-CFFDBB8042BA}"/>
              </a:ext>
            </a:extLst>
          </p:cNvPr>
          <p:cNvSpPr txBox="1"/>
          <p:nvPr/>
        </p:nvSpPr>
        <p:spPr>
          <a:xfrm>
            <a:off x="466489" y="1497639"/>
            <a:ext cx="6203194" cy="481863"/>
          </a:xfrm>
          <a:prstGeom prst="rect">
            <a:avLst/>
          </a:prstGeom>
          <a:noFill/>
        </p:spPr>
        <p:txBody>
          <a:bodyPr wrap="square" rtlCol="0">
            <a:spAutoFit/>
          </a:bodyPr>
          <a:lstStyle/>
          <a:p>
            <a:pPr indent="270510" algn="just">
              <a:lnSpc>
                <a:spcPct val="150000"/>
              </a:lnSpc>
            </a:pPr>
            <a:r>
              <a:rPr lang="en-US" altLang="zh-CN" sz="2000" b="1" kern="100" dirty="0">
                <a:solidFill>
                  <a:srgbClr val="000000"/>
                </a:solidFill>
                <a:effectLst/>
                <a:latin typeface="+mn-ea"/>
                <a:ea typeface="+mn-ea"/>
                <a:cs typeface="Times New Roman" panose="02020603050405020304" pitchFamily="18" charset="0"/>
              </a:rPr>
              <a:t>1</a:t>
            </a:r>
            <a:r>
              <a:rPr lang="zh-CN" altLang="en-US" sz="2000" b="1" kern="100" dirty="0">
                <a:solidFill>
                  <a:srgbClr val="000000"/>
                </a:solidFill>
                <a:effectLst/>
                <a:latin typeface="+mn-ea"/>
                <a:ea typeface="+mn-ea"/>
                <a:cs typeface="Times New Roman" panose="02020603050405020304" pitchFamily="18" charset="0"/>
              </a:rPr>
              <a:t>、</a:t>
            </a:r>
            <a:r>
              <a:rPr lang="zh-CN" altLang="en-US" sz="2000" b="1" kern="100" dirty="0">
                <a:solidFill>
                  <a:srgbClr val="000000"/>
                </a:solidFill>
                <a:latin typeface="+mn-ea"/>
                <a:ea typeface="+mn-ea"/>
                <a:cs typeface="Times New Roman" panose="02020603050405020304" pitchFamily="18" charset="0"/>
              </a:rPr>
              <a:t>卖空的</a:t>
            </a:r>
            <a:r>
              <a:rPr lang="zh-CN" altLang="en-US" sz="2000" b="1" kern="100" dirty="0">
                <a:solidFill>
                  <a:srgbClr val="000000"/>
                </a:solidFill>
                <a:effectLst/>
                <a:latin typeface="+mn-ea"/>
                <a:ea typeface="+mn-ea"/>
                <a:cs typeface="Times New Roman" panose="02020603050405020304" pitchFamily="18" charset="0"/>
              </a:rPr>
              <a:t>定义：</a:t>
            </a:r>
            <a:endParaRPr lang="zh-CN" altLang="zh-CN" sz="2000" kern="100" dirty="0">
              <a:effectLst/>
              <a:latin typeface="+mn-ea"/>
              <a:ea typeface="+mn-ea"/>
              <a:cs typeface="Times New Roman" panose="02020603050405020304" pitchFamily="18" charset="0"/>
            </a:endParaRPr>
          </a:p>
        </p:txBody>
      </p:sp>
    </p:spTree>
    <p:extLst>
      <p:ext uri="{BB962C8B-B14F-4D97-AF65-F5344CB8AC3E}">
        <p14:creationId xmlns:p14="http://schemas.microsoft.com/office/powerpoint/2010/main" val="184971044"/>
      </p:ext>
    </p:extLst>
  </p:cSld>
  <p:clrMapOvr>
    <a:masterClrMapping/>
  </p:clrMapOvr>
  <p:transition>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6489" y="107628"/>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第二节 有效投资组合的确定</a:t>
            </a:r>
          </a:p>
        </p:txBody>
      </p:sp>
      <p:sp>
        <p:nvSpPr>
          <p:cNvPr id="55" name="Rectangle 81">
            <a:extLst>
              <a:ext uri="{FF2B5EF4-FFF2-40B4-BE49-F238E27FC236}">
                <a16:creationId xmlns="" xmlns:a16="http://schemas.microsoft.com/office/drawing/2014/main" id="{0B9304AC-34A1-4120-B444-709C31C08E3B}"/>
              </a:ext>
            </a:extLst>
          </p:cNvPr>
          <p:cNvSpPr>
            <a:spLocks noChangeArrowheads="1"/>
          </p:cNvSpPr>
          <p:nvPr/>
        </p:nvSpPr>
        <p:spPr bwMode="auto">
          <a:xfrm>
            <a:off x="44947" y="1913146"/>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7" name="Rectangle 82">
            <a:extLst>
              <a:ext uri="{FF2B5EF4-FFF2-40B4-BE49-F238E27FC236}">
                <a16:creationId xmlns="" xmlns:a16="http://schemas.microsoft.com/office/drawing/2014/main" id="{D731C791-7E89-4097-941F-B7313884B111}"/>
              </a:ext>
            </a:extLst>
          </p:cNvPr>
          <p:cNvSpPr>
            <a:spLocks noChangeArrowheads="1"/>
          </p:cNvSpPr>
          <p:nvPr/>
        </p:nvSpPr>
        <p:spPr bwMode="auto">
          <a:xfrm>
            <a:off x="442622" y="2359969"/>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Rectangle 92">
            <a:extLst>
              <a:ext uri="{FF2B5EF4-FFF2-40B4-BE49-F238E27FC236}">
                <a16:creationId xmlns="" xmlns:a16="http://schemas.microsoft.com/office/drawing/2014/main" id="{69371BDD-9A44-43B4-AFF4-81EF41BA2D15}"/>
              </a:ext>
            </a:extLst>
          </p:cNvPr>
          <p:cNvSpPr>
            <a:spLocks noChangeArrowheads="1"/>
          </p:cNvSpPr>
          <p:nvPr/>
        </p:nvSpPr>
        <p:spPr bwMode="auto">
          <a:xfrm>
            <a:off x="442622" y="2555232"/>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142" name="Rectangle 97">
            <a:extLst>
              <a:ext uri="{FF2B5EF4-FFF2-40B4-BE49-F238E27FC236}">
                <a16:creationId xmlns="" xmlns:a16="http://schemas.microsoft.com/office/drawing/2014/main"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01" name="文本框 100">
            <a:extLst>
              <a:ext uri="{FF2B5EF4-FFF2-40B4-BE49-F238E27FC236}">
                <a16:creationId xmlns="" xmlns:a16="http://schemas.microsoft.com/office/drawing/2014/main" id="{0CA36A1C-B8B1-4D49-A083-D40002ACBC11}"/>
              </a:ext>
            </a:extLst>
          </p:cNvPr>
          <p:cNvSpPr txBox="1"/>
          <p:nvPr/>
        </p:nvSpPr>
        <p:spPr>
          <a:xfrm>
            <a:off x="188963" y="740692"/>
            <a:ext cx="7200800" cy="481863"/>
          </a:xfrm>
          <a:prstGeom prst="rect">
            <a:avLst/>
          </a:prstGeom>
          <a:noFill/>
        </p:spPr>
        <p:txBody>
          <a:bodyPr wrap="square" rtlCol="0">
            <a:spAutoFit/>
          </a:bodyPr>
          <a:lstStyle/>
          <a:p>
            <a:pPr indent="270510" algn="just">
              <a:lnSpc>
                <a:spcPct val="150000"/>
              </a:lnSpc>
            </a:pPr>
            <a:r>
              <a:rPr lang="zh-CN" altLang="en-US" sz="2000" b="1" kern="100" dirty="0">
                <a:solidFill>
                  <a:srgbClr val="000000"/>
                </a:solidFill>
                <a:effectLst/>
                <a:latin typeface="+mn-ea"/>
                <a:ea typeface="+mn-ea"/>
                <a:cs typeface="Times New Roman" panose="02020603050405020304" pitchFamily="18" charset="0"/>
              </a:rPr>
              <a:t>（二）允许卖空条件下的有效边界</a:t>
            </a:r>
            <a:endParaRPr lang="zh-CN" altLang="zh-CN" sz="2000" b="1" kern="100" dirty="0">
              <a:effectLst/>
              <a:latin typeface="+mn-ea"/>
              <a:ea typeface="+mn-ea"/>
              <a:cs typeface="Times New Roman" panose="02020603050405020304" pitchFamily="18" charset="0"/>
            </a:endParaRPr>
          </a:p>
        </p:txBody>
      </p:sp>
      <p:sp>
        <p:nvSpPr>
          <p:cNvPr id="103" name="文本框 102">
            <a:extLst>
              <a:ext uri="{FF2B5EF4-FFF2-40B4-BE49-F238E27FC236}">
                <a16:creationId xmlns="" xmlns:a16="http://schemas.microsoft.com/office/drawing/2014/main" id="{2082F9D9-CD82-4C36-9024-CFFDBB8042BA}"/>
              </a:ext>
            </a:extLst>
          </p:cNvPr>
          <p:cNvSpPr txBox="1"/>
          <p:nvPr/>
        </p:nvSpPr>
        <p:spPr>
          <a:xfrm>
            <a:off x="466489" y="1182869"/>
            <a:ext cx="6203194" cy="481863"/>
          </a:xfrm>
          <a:prstGeom prst="rect">
            <a:avLst/>
          </a:prstGeom>
          <a:noFill/>
        </p:spPr>
        <p:txBody>
          <a:bodyPr wrap="square" rtlCol="0">
            <a:spAutoFit/>
          </a:bodyPr>
          <a:lstStyle/>
          <a:p>
            <a:pPr indent="270510" algn="just">
              <a:lnSpc>
                <a:spcPct val="150000"/>
              </a:lnSpc>
            </a:pPr>
            <a:r>
              <a:rPr lang="en-US" altLang="zh-CN" sz="2000" b="1" kern="100" dirty="0">
                <a:solidFill>
                  <a:srgbClr val="000000"/>
                </a:solidFill>
                <a:effectLst/>
                <a:latin typeface="+mn-ea"/>
                <a:ea typeface="+mn-ea"/>
                <a:cs typeface="Times New Roman" panose="02020603050405020304" pitchFamily="18" charset="0"/>
              </a:rPr>
              <a:t>2</a:t>
            </a:r>
            <a:r>
              <a:rPr lang="zh-CN" altLang="en-US" sz="2000" b="1" kern="100" dirty="0">
                <a:solidFill>
                  <a:srgbClr val="000000"/>
                </a:solidFill>
                <a:effectLst/>
                <a:latin typeface="+mn-ea"/>
                <a:ea typeface="+mn-ea"/>
                <a:cs typeface="Times New Roman" panose="02020603050405020304" pitchFamily="18" charset="0"/>
              </a:rPr>
              <a:t>、</a:t>
            </a:r>
            <a:r>
              <a:rPr lang="zh-CN" altLang="en-US" sz="2000" b="1" kern="100" dirty="0">
                <a:solidFill>
                  <a:srgbClr val="000000"/>
                </a:solidFill>
                <a:latin typeface="+mn-ea"/>
                <a:ea typeface="+mn-ea"/>
                <a:cs typeface="Times New Roman" panose="02020603050405020304" pitchFamily="18" charset="0"/>
              </a:rPr>
              <a:t>卖空条件下的有效边界</a:t>
            </a:r>
            <a:endParaRPr lang="zh-CN" altLang="zh-CN" sz="2000" kern="100" dirty="0">
              <a:effectLst/>
              <a:latin typeface="+mn-ea"/>
              <a:ea typeface="+mn-ea"/>
              <a:cs typeface="Times New Roman" panose="02020603050405020304" pitchFamily="18" charset="0"/>
            </a:endParaRPr>
          </a:p>
        </p:txBody>
      </p:sp>
      <p:graphicFrame>
        <p:nvGraphicFramePr>
          <p:cNvPr id="2" name="表格 1">
            <a:extLst>
              <a:ext uri="{FF2B5EF4-FFF2-40B4-BE49-F238E27FC236}">
                <a16:creationId xmlns="" xmlns:a16="http://schemas.microsoft.com/office/drawing/2014/main" id="{EB6FA001-6310-4A5C-ACC7-8A915BA253E8}"/>
              </a:ext>
            </a:extLst>
          </p:cNvPr>
          <p:cNvGraphicFramePr>
            <a:graphicFrameLocks noGrp="1"/>
          </p:cNvGraphicFramePr>
          <p:nvPr>
            <p:extLst>
              <p:ext uri="{D42A27DB-BD31-4B8C-83A1-F6EECF244321}">
                <p14:modId xmlns:p14="http://schemas.microsoft.com/office/powerpoint/2010/main" val="4126387289"/>
              </p:ext>
            </p:extLst>
          </p:nvPr>
        </p:nvGraphicFramePr>
        <p:xfrm>
          <a:off x="3429323" y="4684556"/>
          <a:ext cx="5896610" cy="1645920"/>
        </p:xfrm>
        <a:graphic>
          <a:graphicData uri="http://schemas.openxmlformats.org/drawingml/2006/table">
            <a:tbl>
              <a:tblPr firstRow="1" firstCol="1" bandRow="1">
                <a:tableStyleId>{5C22544A-7EE6-4342-B048-85BDC9FD1C3A}</a:tableStyleId>
              </a:tblPr>
              <a:tblGrid>
                <a:gridCol w="1329055">
                  <a:extLst>
                    <a:ext uri="{9D8B030D-6E8A-4147-A177-3AD203B41FA5}">
                      <a16:colId xmlns="" xmlns:a16="http://schemas.microsoft.com/office/drawing/2014/main" val="4121244496"/>
                    </a:ext>
                  </a:extLst>
                </a:gridCol>
                <a:gridCol w="2283460">
                  <a:extLst>
                    <a:ext uri="{9D8B030D-6E8A-4147-A177-3AD203B41FA5}">
                      <a16:colId xmlns="" xmlns:a16="http://schemas.microsoft.com/office/drawing/2014/main" val="1481932520"/>
                    </a:ext>
                  </a:extLst>
                </a:gridCol>
                <a:gridCol w="2284095">
                  <a:extLst>
                    <a:ext uri="{9D8B030D-6E8A-4147-A177-3AD203B41FA5}">
                      <a16:colId xmlns="" xmlns:a16="http://schemas.microsoft.com/office/drawing/2014/main" val="2646932224"/>
                    </a:ext>
                  </a:extLst>
                </a:gridCol>
              </a:tblGrid>
              <a:tr h="0">
                <a:tc>
                  <a:txBody>
                    <a:bodyPr/>
                    <a:lstStyle/>
                    <a:p>
                      <a:pPr indent="266700" algn="ctr">
                        <a:lnSpc>
                          <a:spcPct val="150000"/>
                        </a:lnSpc>
                      </a:pPr>
                      <a:r>
                        <a:rPr lang="en-US" sz="2400" kern="100" dirty="0">
                          <a:solidFill>
                            <a:schemeClr val="tx1"/>
                          </a:solidFill>
                          <a:effectLst/>
                          <a:latin typeface="Times New Roman" panose="02020603050405020304" pitchFamily="18" charset="0"/>
                          <a:ea typeface="+mn-ea"/>
                          <a:cs typeface="Times New Roman" panose="02020603050405020304" pitchFamily="18" charset="0"/>
                        </a:rPr>
                        <a:t> </a:t>
                      </a:r>
                      <a:endParaRPr lang="zh-CN" sz="240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indent="266700" algn="ctr">
                        <a:lnSpc>
                          <a:spcPct val="150000"/>
                        </a:lnSpc>
                      </a:pPr>
                      <a:r>
                        <a:rPr lang="zh-CN" sz="2400" kern="100" dirty="0">
                          <a:solidFill>
                            <a:schemeClr val="tx1"/>
                          </a:solidFill>
                          <a:effectLst/>
                          <a:latin typeface="Times New Roman" panose="02020603050405020304" pitchFamily="18" charset="0"/>
                          <a:ea typeface="+mn-ea"/>
                          <a:cs typeface="Times New Roman" panose="02020603050405020304" pitchFamily="18" charset="0"/>
                        </a:rPr>
                        <a:t>期望收益</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indent="266700" algn="ctr">
                        <a:lnSpc>
                          <a:spcPct val="150000"/>
                        </a:lnSpc>
                      </a:pPr>
                      <a:r>
                        <a:rPr lang="zh-CN" sz="2400" kern="100" dirty="0">
                          <a:solidFill>
                            <a:schemeClr val="tx1"/>
                          </a:solidFill>
                          <a:effectLst/>
                          <a:latin typeface="Times New Roman" panose="02020603050405020304" pitchFamily="18" charset="0"/>
                          <a:ea typeface="+mn-ea"/>
                          <a:cs typeface="Times New Roman" panose="02020603050405020304" pitchFamily="18" charset="0"/>
                        </a:rPr>
                        <a:t>标准差</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 xmlns:a16="http://schemas.microsoft.com/office/drawing/2014/main" val="3489789753"/>
                  </a:ext>
                </a:extLst>
              </a:tr>
              <a:tr h="0">
                <a:tc>
                  <a:txBody>
                    <a:bodyPr/>
                    <a:lstStyle/>
                    <a:p>
                      <a:pPr indent="266700" algn="ctr">
                        <a:lnSpc>
                          <a:spcPct val="150000"/>
                        </a:lnSpc>
                      </a:pPr>
                      <a:r>
                        <a:rPr lang="zh-CN" sz="2400" kern="100" dirty="0">
                          <a:solidFill>
                            <a:schemeClr val="tx1"/>
                          </a:solidFill>
                          <a:effectLst/>
                          <a:latin typeface="Times New Roman" panose="02020603050405020304" pitchFamily="18" charset="0"/>
                          <a:ea typeface="+mn-ea"/>
                          <a:cs typeface="Times New Roman" panose="02020603050405020304" pitchFamily="18" charset="0"/>
                        </a:rPr>
                        <a:t>股票</a:t>
                      </a:r>
                      <a:r>
                        <a:rPr lang="en-US" sz="2400" kern="100" dirty="0">
                          <a:solidFill>
                            <a:schemeClr val="tx1"/>
                          </a:solidFill>
                          <a:effectLst/>
                          <a:latin typeface="Times New Roman" panose="02020603050405020304" pitchFamily="18" charset="0"/>
                          <a:ea typeface="+mn-ea"/>
                          <a:cs typeface="Times New Roman" panose="02020603050405020304" pitchFamily="18" charset="0"/>
                        </a:rPr>
                        <a:t>A</a:t>
                      </a:r>
                      <a:endParaRPr lang="zh-CN" sz="240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indent="266700" algn="ctr">
                        <a:lnSpc>
                          <a:spcPct val="150000"/>
                        </a:lnSpc>
                      </a:pPr>
                      <a:r>
                        <a:rPr lang="en-US" sz="2400" kern="100" dirty="0">
                          <a:solidFill>
                            <a:schemeClr val="tx1"/>
                          </a:solidFill>
                          <a:effectLst/>
                          <a:latin typeface="Times New Roman" panose="02020603050405020304" pitchFamily="18" charset="0"/>
                          <a:ea typeface="+mn-ea"/>
                          <a:cs typeface="Times New Roman" panose="02020603050405020304" pitchFamily="18" charset="0"/>
                        </a:rPr>
                        <a:t>15%</a:t>
                      </a:r>
                      <a:endParaRPr lang="zh-CN" sz="240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266700" algn="ctr">
                        <a:lnSpc>
                          <a:spcPct val="150000"/>
                        </a:lnSpc>
                      </a:pPr>
                      <a:r>
                        <a:rPr lang="en-US" sz="2400" kern="100" dirty="0">
                          <a:solidFill>
                            <a:schemeClr val="tx1"/>
                          </a:solidFill>
                          <a:effectLst/>
                          <a:latin typeface="Times New Roman" panose="02020603050405020304" pitchFamily="18" charset="0"/>
                          <a:ea typeface="+mn-ea"/>
                          <a:cs typeface="Times New Roman" panose="02020603050405020304" pitchFamily="18" charset="0"/>
                        </a:rPr>
                        <a:t>6%</a:t>
                      </a:r>
                      <a:endParaRPr lang="zh-CN" sz="240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637089413"/>
                  </a:ext>
                </a:extLst>
              </a:tr>
              <a:tr h="0">
                <a:tc>
                  <a:txBody>
                    <a:bodyPr/>
                    <a:lstStyle/>
                    <a:p>
                      <a:pPr indent="266700" algn="ctr">
                        <a:lnSpc>
                          <a:spcPct val="150000"/>
                        </a:lnSpc>
                      </a:pPr>
                      <a:r>
                        <a:rPr lang="zh-CN" sz="2400" kern="100" dirty="0">
                          <a:solidFill>
                            <a:schemeClr val="tx1"/>
                          </a:solidFill>
                          <a:effectLst/>
                          <a:latin typeface="Times New Roman" panose="02020603050405020304" pitchFamily="18" charset="0"/>
                          <a:ea typeface="+mn-ea"/>
                          <a:cs typeface="Times New Roman" panose="02020603050405020304" pitchFamily="18" charset="0"/>
                        </a:rPr>
                        <a:t>股票</a:t>
                      </a:r>
                      <a:r>
                        <a:rPr lang="en-US" sz="2400" kern="100" dirty="0">
                          <a:solidFill>
                            <a:schemeClr val="tx1"/>
                          </a:solidFill>
                          <a:effectLst/>
                          <a:latin typeface="Times New Roman" panose="02020603050405020304" pitchFamily="18" charset="0"/>
                          <a:ea typeface="+mn-ea"/>
                          <a:cs typeface="Times New Roman" panose="02020603050405020304" pitchFamily="18" charset="0"/>
                        </a:rPr>
                        <a:t>B</a:t>
                      </a:r>
                      <a:endParaRPr lang="zh-CN" sz="240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indent="266700" algn="ctr">
                        <a:lnSpc>
                          <a:spcPct val="150000"/>
                        </a:lnSpc>
                      </a:pPr>
                      <a:r>
                        <a:rPr lang="en-US" sz="2400" kern="100" dirty="0">
                          <a:solidFill>
                            <a:schemeClr val="tx1"/>
                          </a:solidFill>
                          <a:effectLst/>
                          <a:latin typeface="Times New Roman" panose="02020603050405020304" pitchFamily="18" charset="0"/>
                          <a:ea typeface="+mn-ea"/>
                          <a:cs typeface="Times New Roman" panose="02020603050405020304" pitchFamily="18" charset="0"/>
                        </a:rPr>
                        <a:t>8%</a:t>
                      </a:r>
                      <a:endParaRPr lang="zh-CN" sz="240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266700" algn="ctr">
                        <a:lnSpc>
                          <a:spcPct val="150000"/>
                        </a:lnSpc>
                      </a:pPr>
                      <a:r>
                        <a:rPr lang="en-US" sz="2400" kern="100" dirty="0">
                          <a:solidFill>
                            <a:schemeClr val="tx1"/>
                          </a:solidFill>
                          <a:effectLst/>
                          <a:latin typeface="Times New Roman" panose="02020603050405020304" pitchFamily="18" charset="0"/>
                          <a:ea typeface="+mn-ea"/>
                          <a:cs typeface="Times New Roman" panose="02020603050405020304" pitchFamily="18" charset="0"/>
                        </a:rPr>
                        <a:t>3%</a:t>
                      </a:r>
                      <a:endParaRPr lang="zh-CN" sz="240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634933498"/>
                  </a:ext>
                </a:extLst>
              </a:tr>
            </a:tbl>
          </a:graphicData>
        </a:graphic>
      </p:graphicFrame>
      <p:sp>
        <p:nvSpPr>
          <p:cNvPr id="11" name="文本框 10">
            <a:extLst>
              <a:ext uri="{FF2B5EF4-FFF2-40B4-BE49-F238E27FC236}">
                <a16:creationId xmlns="" xmlns:a16="http://schemas.microsoft.com/office/drawing/2014/main" id="{6BB9AD9F-BBEC-43FB-9A94-7273C8A9FBA0}"/>
              </a:ext>
            </a:extLst>
          </p:cNvPr>
          <p:cNvSpPr txBox="1"/>
          <p:nvPr/>
        </p:nvSpPr>
        <p:spPr>
          <a:xfrm>
            <a:off x="266355" y="1664732"/>
            <a:ext cx="11875936" cy="2790187"/>
          </a:xfrm>
          <a:prstGeom prst="rect">
            <a:avLst/>
          </a:prstGeom>
          <a:noFill/>
        </p:spPr>
        <p:txBody>
          <a:bodyPr wrap="square" rtlCol="0">
            <a:spAutoFit/>
          </a:bodyPr>
          <a:lstStyle/>
          <a:p>
            <a:pPr indent="457200">
              <a:lnSpc>
                <a:spcPct val="150000"/>
              </a:lnSpc>
            </a:pPr>
            <a:r>
              <a:rPr lang="zh-CN" altLang="en-US" sz="2000" dirty="0">
                <a:effectLst/>
                <a:latin typeface="Times New Roman" panose="02020603050405020304" pitchFamily="18" charset="0"/>
                <a:ea typeface="+mn-ea"/>
                <a:cs typeface="Times New Roman" panose="02020603050405020304" pitchFamily="18" charset="0"/>
              </a:rPr>
              <a:t>以表</a:t>
            </a:r>
            <a:r>
              <a:rPr lang="en-US" altLang="zh-CN" sz="2000" dirty="0">
                <a:effectLst/>
                <a:latin typeface="Times New Roman" panose="02020603050405020304" pitchFamily="18" charset="0"/>
                <a:ea typeface="+mn-ea"/>
                <a:cs typeface="Times New Roman" panose="02020603050405020304" pitchFamily="18" charset="0"/>
              </a:rPr>
              <a:t>4-1</a:t>
            </a:r>
            <a:r>
              <a:rPr lang="zh-CN" altLang="en-US" sz="2000" dirty="0">
                <a:effectLst/>
                <a:latin typeface="Times New Roman" panose="02020603050405020304" pitchFamily="18" charset="0"/>
                <a:ea typeface="+mn-ea"/>
                <a:cs typeface="Times New Roman" panose="02020603050405020304" pitchFamily="18" charset="0"/>
              </a:rPr>
              <a:t>的证券组合为例。若不许卖空，投资者将全部资金用于投资证券</a:t>
            </a:r>
            <a:r>
              <a:rPr lang="en-US" altLang="zh-CN" sz="2000" dirty="0">
                <a:effectLst/>
                <a:latin typeface="Times New Roman" panose="02020603050405020304" pitchFamily="18" charset="0"/>
                <a:ea typeface="+mn-ea"/>
                <a:cs typeface="Times New Roman" panose="02020603050405020304" pitchFamily="18" charset="0"/>
              </a:rPr>
              <a:t>A</a:t>
            </a:r>
            <a:r>
              <a:rPr lang="zh-CN" altLang="en-US" sz="2000" dirty="0">
                <a:effectLst/>
                <a:latin typeface="Times New Roman" panose="02020603050405020304" pitchFamily="18" charset="0"/>
                <a:ea typeface="+mn-ea"/>
                <a:cs typeface="Times New Roman" panose="02020603050405020304" pitchFamily="18" charset="0"/>
              </a:rPr>
              <a:t>以获得最大收益</a:t>
            </a:r>
            <a:r>
              <a:rPr lang="en-US" altLang="zh-CN" sz="2000" dirty="0">
                <a:effectLst/>
                <a:latin typeface="Times New Roman" panose="02020603050405020304" pitchFamily="18" charset="0"/>
                <a:ea typeface="+mn-ea"/>
                <a:cs typeface="Times New Roman" panose="02020603050405020304" pitchFamily="18" charset="0"/>
              </a:rPr>
              <a:t>15%</a:t>
            </a:r>
            <a:r>
              <a:rPr lang="zh-CN" altLang="en-US" sz="2000" dirty="0">
                <a:effectLst/>
                <a:latin typeface="Times New Roman" panose="02020603050405020304" pitchFamily="18" charset="0"/>
                <a:ea typeface="+mn-ea"/>
                <a:cs typeface="Times New Roman" panose="02020603050405020304" pitchFamily="18" charset="0"/>
              </a:rPr>
              <a:t>。而允许卖空时，投资者可以通过卖空</a:t>
            </a:r>
            <a:r>
              <a:rPr lang="en-US" altLang="zh-CN" sz="2000" dirty="0">
                <a:effectLst/>
                <a:latin typeface="Times New Roman" panose="02020603050405020304" pitchFamily="18" charset="0"/>
                <a:ea typeface="+mn-ea"/>
                <a:cs typeface="Times New Roman" panose="02020603050405020304" pitchFamily="18" charset="0"/>
              </a:rPr>
              <a:t>B</a:t>
            </a:r>
            <a:r>
              <a:rPr lang="zh-CN" altLang="en-US" sz="2000" dirty="0">
                <a:effectLst/>
                <a:latin typeface="Times New Roman" panose="02020603050405020304" pitchFamily="18" charset="0"/>
                <a:ea typeface="+mn-ea"/>
                <a:cs typeface="Times New Roman" panose="02020603050405020304" pitchFamily="18" charset="0"/>
              </a:rPr>
              <a:t>股票，将所获资金以及初始资金全部投资于证券</a:t>
            </a:r>
            <a:r>
              <a:rPr lang="en-US" altLang="zh-CN" sz="2000" dirty="0">
                <a:effectLst/>
                <a:latin typeface="Times New Roman" panose="02020603050405020304" pitchFamily="18" charset="0"/>
                <a:ea typeface="+mn-ea"/>
                <a:cs typeface="Times New Roman" panose="02020603050405020304" pitchFamily="18" charset="0"/>
              </a:rPr>
              <a:t>A</a:t>
            </a:r>
            <a:r>
              <a:rPr lang="zh-CN" altLang="en-US" sz="2000" dirty="0">
                <a:effectLst/>
                <a:latin typeface="Times New Roman" panose="02020603050405020304" pitchFamily="18" charset="0"/>
                <a:ea typeface="+mn-ea"/>
                <a:cs typeface="Times New Roman" panose="02020603050405020304" pitchFamily="18" charset="0"/>
              </a:rPr>
              <a:t>从而获得更高收益。</a:t>
            </a:r>
            <a:endParaRPr lang="en-US" altLang="zh-CN" sz="2000" dirty="0">
              <a:effectLst/>
              <a:latin typeface="Times New Roman" panose="02020603050405020304" pitchFamily="18" charset="0"/>
              <a:ea typeface="+mn-ea"/>
              <a:cs typeface="Times New Roman" panose="02020603050405020304" pitchFamily="18" charset="0"/>
            </a:endParaRPr>
          </a:p>
          <a:p>
            <a:pPr indent="457200">
              <a:lnSpc>
                <a:spcPct val="150000"/>
              </a:lnSpc>
            </a:pPr>
            <a:r>
              <a:rPr lang="zh-CN" altLang="en-US" sz="2000" dirty="0">
                <a:effectLst/>
                <a:latin typeface="Times New Roman" panose="02020603050405020304" pitchFamily="18" charset="0"/>
                <a:ea typeface="+mn-ea"/>
                <a:cs typeface="Times New Roman" panose="02020603050405020304" pitchFamily="18" charset="0"/>
              </a:rPr>
              <a:t>假设投资者拥有</a:t>
            </a:r>
            <a:r>
              <a:rPr lang="en-US" altLang="zh-CN" sz="2000" dirty="0">
                <a:effectLst/>
                <a:latin typeface="Times New Roman" panose="02020603050405020304" pitchFamily="18" charset="0"/>
                <a:ea typeface="+mn-ea"/>
                <a:cs typeface="Times New Roman" panose="02020603050405020304" pitchFamily="18" charset="0"/>
              </a:rPr>
              <a:t>10</a:t>
            </a:r>
            <a:r>
              <a:rPr lang="zh-CN" altLang="en-US" sz="2000" dirty="0">
                <a:effectLst/>
                <a:latin typeface="Times New Roman" panose="02020603050405020304" pitchFamily="18" charset="0"/>
                <a:ea typeface="+mn-ea"/>
                <a:cs typeface="Times New Roman" panose="02020603050405020304" pitchFamily="18" charset="0"/>
              </a:rPr>
              <a:t>美元用于投资，允许卖空的情形下，投资者可以卖空</a:t>
            </a:r>
            <a:r>
              <a:rPr lang="en-US" altLang="zh-CN" sz="2000" dirty="0">
                <a:effectLst/>
                <a:latin typeface="Times New Roman" panose="02020603050405020304" pitchFamily="18" charset="0"/>
                <a:ea typeface="+mn-ea"/>
                <a:cs typeface="Times New Roman" panose="02020603050405020304" pitchFamily="18" charset="0"/>
              </a:rPr>
              <a:t>1000</a:t>
            </a:r>
            <a:r>
              <a:rPr lang="zh-CN" altLang="en-US" sz="2000" dirty="0">
                <a:effectLst/>
                <a:latin typeface="Times New Roman" panose="02020603050405020304" pitchFamily="18" charset="0"/>
                <a:ea typeface="+mn-ea"/>
                <a:cs typeface="Times New Roman" panose="02020603050405020304" pitchFamily="18" charset="0"/>
              </a:rPr>
              <a:t>美元的证券</a:t>
            </a:r>
            <a:r>
              <a:rPr lang="en-US" altLang="zh-CN" sz="2000" dirty="0">
                <a:effectLst/>
                <a:latin typeface="Times New Roman" panose="02020603050405020304" pitchFamily="18" charset="0"/>
                <a:ea typeface="+mn-ea"/>
                <a:cs typeface="Times New Roman" panose="02020603050405020304" pitchFamily="18" charset="0"/>
              </a:rPr>
              <a:t>B</a:t>
            </a:r>
            <a:r>
              <a:rPr lang="zh-CN" altLang="en-US" sz="2000" dirty="0">
                <a:effectLst/>
                <a:latin typeface="Times New Roman" panose="02020603050405020304" pitchFamily="18" charset="0"/>
                <a:ea typeface="+mn-ea"/>
                <a:cs typeface="Times New Roman" panose="02020603050405020304" pitchFamily="18" charset="0"/>
              </a:rPr>
              <a:t>，同时加上原有的自有资金</a:t>
            </a:r>
            <a:r>
              <a:rPr lang="en-US" altLang="zh-CN" sz="2000" dirty="0">
                <a:effectLst/>
                <a:latin typeface="Times New Roman" panose="02020603050405020304" pitchFamily="18" charset="0"/>
                <a:ea typeface="+mn-ea"/>
                <a:cs typeface="Times New Roman" panose="02020603050405020304" pitchFamily="18" charset="0"/>
              </a:rPr>
              <a:t>10</a:t>
            </a:r>
            <a:r>
              <a:rPr lang="zh-CN" altLang="en-US" sz="2000" dirty="0">
                <a:effectLst/>
                <a:latin typeface="Times New Roman" panose="02020603050405020304" pitchFamily="18" charset="0"/>
                <a:ea typeface="+mn-ea"/>
                <a:cs typeface="Times New Roman" panose="02020603050405020304" pitchFamily="18" charset="0"/>
              </a:rPr>
              <a:t>美元，共</a:t>
            </a:r>
            <a:r>
              <a:rPr lang="en-US" altLang="zh-CN" sz="2000" dirty="0">
                <a:effectLst/>
                <a:latin typeface="Times New Roman" panose="02020603050405020304" pitchFamily="18" charset="0"/>
                <a:ea typeface="+mn-ea"/>
                <a:cs typeface="Times New Roman" panose="02020603050405020304" pitchFamily="18" charset="0"/>
              </a:rPr>
              <a:t>1010</a:t>
            </a:r>
            <a:r>
              <a:rPr lang="zh-CN" altLang="en-US" sz="2000" dirty="0">
                <a:effectLst/>
                <a:latin typeface="Times New Roman" panose="02020603050405020304" pitchFamily="18" charset="0"/>
                <a:ea typeface="+mn-ea"/>
                <a:cs typeface="Times New Roman" panose="02020603050405020304" pitchFamily="18" charset="0"/>
              </a:rPr>
              <a:t>美元投资于证券</a:t>
            </a:r>
            <a:r>
              <a:rPr lang="en-US" altLang="zh-CN" sz="2000" dirty="0">
                <a:effectLst/>
                <a:latin typeface="Times New Roman" panose="02020603050405020304" pitchFamily="18" charset="0"/>
                <a:ea typeface="+mn-ea"/>
                <a:cs typeface="Times New Roman" panose="02020603050405020304" pitchFamily="18" charset="0"/>
              </a:rPr>
              <a:t>A</a:t>
            </a:r>
            <a:r>
              <a:rPr lang="zh-CN" altLang="en-US" sz="2000" dirty="0">
                <a:effectLst/>
                <a:latin typeface="Times New Roman" panose="02020603050405020304" pitchFamily="18" charset="0"/>
                <a:ea typeface="+mn-ea"/>
                <a:cs typeface="Times New Roman" panose="02020603050405020304" pitchFamily="18" charset="0"/>
              </a:rPr>
              <a:t>，期末获得收益</a:t>
            </a:r>
            <a:r>
              <a:rPr lang="en-US" altLang="zh-CN" sz="2000" dirty="0">
                <a:effectLst/>
                <a:latin typeface="Times New Roman" panose="02020603050405020304" pitchFamily="18" charset="0"/>
                <a:ea typeface="+mn-ea"/>
                <a:cs typeface="Times New Roman" panose="02020603050405020304" pitchFamily="18" charset="0"/>
              </a:rPr>
              <a:t>151.5</a:t>
            </a:r>
            <a:r>
              <a:rPr lang="zh-CN" altLang="en-US" sz="2000" dirty="0">
                <a:effectLst/>
                <a:latin typeface="Times New Roman" panose="02020603050405020304" pitchFamily="18" charset="0"/>
                <a:ea typeface="+mn-ea"/>
                <a:cs typeface="Times New Roman" panose="02020603050405020304" pitchFamily="18" charset="0"/>
              </a:rPr>
              <a:t>美元，减去卖空证券</a:t>
            </a:r>
            <a:r>
              <a:rPr lang="en-US" altLang="zh-CN" sz="2000" dirty="0">
                <a:effectLst/>
                <a:latin typeface="Times New Roman" panose="02020603050405020304" pitchFamily="18" charset="0"/>
                <a:ea typeface="+mn-ea"/>
                <a:cs typeface="Times New Roman" panose="02020603050405020304" pitchFamily="18" charset="0"/>
              </a:rPr>
              <a:t>B</a:t>
            </a:r>
            <a:r>
              <a:rPr lang="zh-CN" altLang="en-US" sz="2000" dirty="0">
                <a:effectLst/>
                <a:latin typeface="Times New Roman" panose="02020603050405020304" pitchFamily="18" charset="0"/>
                <a:ea typeface="+mn-ea"/>
                <a:cs typeface="Times New Roman" panose="02020603050405020304" pitchFamily="18" charset="0"/>
              </a:rPr>
              <a:t>的成本</a:t>
            </a:r>
            <a:r>
              <a:rPr lang="en-US" altLang="zh-CN" sz="2000" dirty="0">
                <a:effectLst/>
                <a:latin typeface="Times New Roman" panose="02020603050405020304" pitchFamily="18" charset="0"/>
                <a:ea typeface="+mn-ea"/>
                <a:cs typeface="Times New Roman" panose="02020603050405020304" pitchFamily="18" charset="0"/>
              </a:rPr>
              <a:t>1000*8%=80</a:t>
            </a:r>
            <a:r>
              <a:rPr lang="zh-CN" altLang="en-US" sz="2000" dirty="0">
                <a:effectLst/>
                <a:latin typeface="Times New Roman" panose="02020603050405020304" pitchFamily="18" charset="0"/>
                <a:ea typeface="+mn-ea"/>
                <a:cs typeface="Times New Roman" panose="02020603050405020304" pitchFamily="18" charset="0"/>
              </a:rPr>
              <a:t>美元，组合收益为</a:t>
            </a:r>
            <a:r>
              <a:rPr lang="en-US" altLang="zh-CN" sz="2000" dirty="0">
                <a:effectLst/>
                <a:latin typeface="Times New Roman" panose="02020603050405020304" pitchFamily="18" charset="0"/>
                <a:ea typeface="+mn-ea"/>
                <a:cs typeface="Times New Roman" panose="02020603050405020304" pitchFamily="18" charset="0"/>
              </a:rPr>
              <a:t>151.5-80=71.5</a:t>
            </a:r>
            <a:r>
              <a:rPr lang="zh-CN" altLang="en-US" sz="2000" dirty="0">
                <a:effectLst/>
                <a:latin typeface="Times New Roman" panose="02020603050405020304" pitchFamily="18" charset="0"/>
                <a:ea typeface="+mn-ea"/>
                <a:cs typeface="Times New Roman" panose="02020603050405020304" pitchFamily="18" charset="0"/>
              </a:rPr>
              <a:t>美元。此时期望收益率从全部投资于证券</a:t>
            </a:r>
            <a:r>
              <a:rPr lang="en-US" altLang="zh-CN" sz="2000" dirty="0">
                <a:effectLst/>
                <a:latin typeface="Times New Roman" panose="02020603050405020304" pitchFamily="18" charset="0"/>
                <a:ea typeface="+mn-ea"/>
                <a:cs typeface="Times New Roman" panose="02020603050405020304" pitchFamily="18" charset="0"/>
              </a:rPr>
              <a:t>A</a:t>
            </a:r>
            <a:r>
              <a:rPr lang="zh-CN" altLang="en-US" sz="2000" dirty="0">
                <a:effectLst/>
                <a:latin typeface="Times New Roman" panose="02020603050405020304" pitchFamily="18" charset="0"/>
                <a:ea typeface="+mn-ea"/>
                <a:cs typeface="Times New Roman" panose="02020603050405020304" pitchFamily="18" charset="0"/>
              </a:rPr>
              <a:t>的</a:t>
            </a:r>
            <a:r>
              <a:rPr lang="en-US" altLang="zh-CN" sz="2000" dirty="0">
                <a:effectLst/>
                <a:latin typeface="Times New Roman" panose="02020603050405020304" pitchFamily="18" charset="0"/>
                <a:ea typeface="+mn-ea"/>
                <a:cs typeface="Times New Roman" panose="02020603050405020304" pitchFamily="18" charset="0"/>
              </a:rPr>
              <a:t>15%</a:t>
            </a:r>
            <a:r>
              <a:rPr lang="zh-CN" altLang="en-US" sz="2000" dirty="0">
                <a:effectLst/>
                <a:latin typeface="Times New Roman" panose="02020603050405020304" pitchFamily="18" charset="0"/>
                <a:ea typeface="+mn-ea"/>
                <a:cs typeface="Times New Roman" panose="02020603050405020304" pitchFamily="18" charset="0"/>
              </a:rPr>
              <a:t>（不允许卖空时）提升到</a:t>
            </a:r>
            <a:r>
              <a:rPr lang="en-US" altLang="zh-CN" sz="2000" dirty="0">
                <a:effectLst/>
                <a:latin typeface="Times New Roman" panose="02020603050405020304" pitchFamily="18" charset="0"/>
                <a:ea typeface="+mn-ea"/>
                <a:cs typeface="Times New Roman" panose="02020603050405020304" pitchFamily="18" charset="0"/>
              </a:rPr>
              <a:t>715%</a:t>
            </a:r>
            <a:r>
              <a:rPr lang="zh-CN" altLang="en-US" sz="2000" dirty="0">
                <a:effectLst/>
                <a:latin typeface="Times New Roman" panose="02020603050405020304" pitchFamily="18" charset="0"/>
                <a:ea typeface="+mn-ea"/>
                <a:cs typeface="Times New Roman" panose="02020603050405020304" pitchFamily="18" charset="0"/>
              </a:rPr>
              <a:t>（允许卖空时）。</a:t>
            </a:r>
            <a:endParaRPr lang="en-US" altLang="zh-CN" sz="2000" dirty="0">
              <a:effectLst/>
              <a:latin typeface="Times New Roman" panose="02020603050405020304" pitchFamily="18" charset="0"/>
              <a:ea typeface="+mn-ea"/>
              <a:cs typeface="Times New Roman" panose="02020603050405020304" pitchFamily="18" charset="0"/>
            </a:endParaRPr>
          </a:p>
        </p:txBody>
      </p:sp>
      <p:sp>
        <p:nvSpPr>
          <p:cNvPr id="12" name="文本框 11">
            <a:extLst>
              <a:ext uri="{FF2B5EF4-FFF2-40B4-BE49-F238E27FC236}">
                <a16:creationId xmlns="" xmlns:a16="http://schemas.microsoft.com/office/drawing/2014/main" id="{A04C3BC4-434B-46F7-A22D-0DEB3C5494F5}"/>
              </a:ext>
            </a:extLst>
          </p:cNvPr>
          <p:cNvSpPr txBox="1"/>
          <p:nvPr/>
        </p:nvSpPr>
        <p:spPr>
          <a:xfrm>
            <a:off x="4671063" y="4395556"/>
            <a:ext cx="2845111" cy="307777"/>
          </a:xfrm>
          <a:prstGeom prst="rect">
            <a:avLst/>
          </a:prstGeom>
          <a:noFill/>
        </p:spPr>
        <p:txBody>
          <a:bodyPr wrap="square" rtlCol="0">
            <a:spAutoFit/>
          </a:bodyPr>
          <a:lstStyle/>
          <a:p>
            <a:r>
              <a:rPr lang="zh-CN" altLang="en-US" sz="1400" dirty="0">
                <a:latin typeface="Times New Roman" panose="02020603050405020304" pitchFamily="18" charset="0"/>
                <a:cs typeface="Times New Roman" panose="02020603050405020304" pitchFamily="18" charset="0"/>
              </a:rPr>
              <a:t>表</a:t>
            </a:r>
            <a:r>
              <a:rPr lang="en-US" altLang="zh-CN" sz="1400" dirty="0">
                <a:latin typeface="Times New Roman" panose="02020603050405020304" pitchFamily="18" charset="0"/>
                <a:cs typeface="Times New Roman" panose="02020603050405020304" pitchFamily="18" charset="0"/>
              </a:rPr>
              <a:t>4-1</a:t>
            </a:r>
            <a:r>
              <a:rPr lang="zh-CN" altLang="en-US" sz="1400" dirty="0">
                <a:latin typeface="Times New Roman" panose="02020603050405020304" pitchFamily="18" charset="0"/>
                <a:cs typeface="Times New Roman" panose="02020603050405020304" pitchFamily="18" charset="0"/>
              </a:rPr>
              <a:t> 证券组合期望收益与标准差</a:t>
            </a:r>
          </a:p>
        </p:txBody>
      </p:sp>
    </p:spTree>
    <p:extLst>
      <p:ext uri="{BB962C8B-B14F-4D97-AF65-F5344CB8AC3E}">
        <p14:creationId xmlns:p14="http://schemas.microsoft.com/office/powerpoint/2010/main" val="3114077675"/>
      </p:ext>
    </p:extLst>
  </p:cSld>
  <p:clrMapOvr>
    <a:masterClrMapping/>
  </p:clrMapOvr>
  <p:transition>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6489" y="107628"/>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第二节 有效投资组合的确定</a:t>
            </a:r>
          </a:p>
        </p:txBody>
      </p:sp>
      <p:sp>
        <p:nvSpPr>
          <p:cNvPr id="55" name="Rectangle 81">
            <a:extLst>
              <a:ext uri="{FF2B5EF4-FFF2-40B4-BE49-F238E27FC236}">
                <a16:creationId xmlns="" xmlns:a16="http://schemas.microsoft.com/office/drawing/2014/main" id="{0B9304AC-34A1-4120-B444-709C31C08E3B}"/>
              </a:ext>
            </a:extLst>
          </p:cNvPr>
          <p:cNvSpPr>
            <a:spLocks noChangeArrowheads="1"/>
          </p:cNvSpPr>
          <p:nvPr/>
        </p:nvSpPr>
        <p:spPr bwMode="auto">
          <a:xfrm>
            <a:off x="44947" y="1913146"/>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7" name="Rectangle 82">
            <a:extLst>
              <a:ext uri="{FF2B5EF4-FFF2-40B4-BE49-F238E27FC236}">
                <a16:creationId xmlns="" xmlns:a16="http://schemas.microsoft.com/office/drawing/2014/main" id="{D731C791-7E89-4097-941F-B7313884B111}"/>
              </a:ext>
            </a:extLst>
          </p:cNvPr>
          <p:cNvSpPr>
            <a:spLocks noChangeArrowheads="1"/>
          </p:cNvSpPr>
          <p:nvPr/>
        </p:nvSpPr>
        <p:spPr bwMode="auto">
          <a:xfrm>
            <a:off x="442622" y="2359969"/>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Rectangle 92">
            <a:extLst>
              <a:ext uri="{FF2B5EF4-FFF2-40B4-BE49-F238E27FC236}">
                <a16:creationId xmlns="" xmlns:a16="http://schemas.microsoft.com/office/drawing/2014/main" id="{69371BDD-9A44-43B4-AFF4-81EF41BA2D15}"/>
              </a:ext>
            </a:extLst>
          </p:cNvPr>
          <p:cNvSpPr>
            <a:spLocks noChangeArrowheads="1"/>
          </p:cNvSpPr>
          <p:nvPr/>
        </p:nvSpPr>
        <p:spPr bwMode="auto">
          <a:xfrm>
            <a:off x="442622" y="2555232"/>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142" name="Rectangle 97">
            <a:extLst>
              <a:ext uri="{FF2B5EF4-FFF2-40B4-BE49-F238E27FC236}">
                <a16:creationId xmlns="" xmlns:a16="http://schemas.microsoft.com/office/drawing/2014/main"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01" name="文本框 100">
            <a:extLst>
              <a:ext uri="{FF2B5EF4-FFF2-40B4-BE49-F238E27FC236}">
                <a16:creationId xmlns="" xmlns:a16="http://schemas.microsoft.com/office/drawing/2014/main" id="{0CA36A1C-B8B1-4D49-A083-D40002ACBC11}"/>
              </a:ext>
            </a:extLst>
          </p:cNvPr>
          <p:cNvSpPr txBox="1"/>
          <p:nvPr/>
        </p:nvSpPr>
        <p:spPr>
          <a:xfrm>
            <a:off x="188963" y="740692"/>
            <a:ext cx="7200800" cy="481863"/>
          </a:xfrm>
          <a:prstGeom prst="rect">
            <a:avLst/>
          </a:prstGeom>
          <a:noFill/>
        </p:spPr>
        <p:txBody>
          <a:bodyPr wrap="square" rtlCol="0">
            <a:spAutoFit/>
          </a:bodyPr>
          <a:lstStyle/>
          <a:p>
            <a:pPr indent="270510" algn="just">
              <a:lnSpc>
                <a:spcPct val="150000"/>
              </a:lnSpc>
            </a:pPr>
            <a:r>
              <a:rPr lang="zh-CN" altLang="en-US" sz="2000" b="1" kern="100" dirty="0">
                <a:solidFill>
                  <a:srgbClr val="000000"/>
                </a:solidFill>
                <a:effectLst/>
                <a:latin typeface="+mn-ea"/>
                <a:ea typeface="+mn-ea"/>
                <a:cs typeface="Times New Roman" panose="02020603050405020304" pitchFamily="18" charset="0"/>
              </a:rPr>
              <a:t>（二）允许卖空条件下的有效边界</a:t>
            </a:r>
            <a:endParaRPr lang="zh-CN" altLang="zh-CN" sz="2000" b="1" kern="100" dirty="0">
              <a:effectLst/>
              <a:latin typeface="+mn-ea"/>
              <a:ea typeface="+mn-ea"/>
              <a:cs typeface="Times New Roman" panose="02020603050405020304" pitchFamily="18" charset="0"/>
            </a:endParaRPr>
          </a:p>
        </p:txBody>
      </p:sp>
      <p:sp>
        <p:nvSpPr>
          <p:cNvPr id="103" name="文本框 102">
            <a:extLst>
              <a:ext uri="{FF2B5EF4-FFF2-40B4-BE49-F238E27FC236}">
                <a16:creationId xmlns="" xmlns:a16="http://schemas.microsoft.com/office/drawing/2014/main" id="{2082F9D9-CD82-4C36-9024-CFFDBB8042BA}"/>
              </a:ext>
            </a:extLst>
          </p:cNvPr>
          <p:cNvSpPr txBox="1"/>
          <p:nvPr/>
        </p:nvSpPr>
        <p:spPr>
          <a:xfrm>
            <a:off x="466489" y="1182869"/>
            <a:ext cx="6203194" cy="481863"/>
          </a:xfrm>
          <a:prstGeom prst="rect">
            <a:avLst/>
          </a:prstGeom>
          <a:noFill/>
        </p:spPr>
        <p:txBody>
          <a:bodyPr wrap="square" rtlCol="0">
            <a:spAutoFit/>
          </a:bodyPr>
          <a:lstStyle/>
          <a:p>
            <a:pPr indent="270510" algn="just">
              <a:lnSpc>
                <a:spcPct val="150000"/>
              </a:lnSpc>
            </a:pPr>
            <a:r>
              <a:rPr lang="en-US" altLang="zh-CN" sz="2000" b="1" kern="100" dirty="0">
                <a:solidFill>
                  <a:srgbClr val="000000"/>
                </a:solidFill>
                <a:effectLst/>
                <a:latin typeface="+mn-ea"/>
                <a:ea typeface="+mn-ea"/>
                <a:cs typeface="Times New Roman" panose="02020603050405020304" pitchFamily="18" charset="0"/>
              </a:rPr>
              <a:t>2</a:t>
            </a:r>
            <a:r>
              <a:rPr lang="zh-CN" altLang="en-US" sz="2000" b="1" kern="100" dirty="0">
                <a:solidFill>
                  <a:srgbClr val="000000"/>
                </a:solidFill>
                <a:effectLst/>
                <a:latin typeface="+mn-ea"/>
                <a:ea typeface="+mn-ea"/>
                <a:cs typeface="Times New Roman" panose="02020603050405020304" pitchFamily="18" charset="0"/>
              </a:rPr>
              <a:t>、</a:t>
            </a:r>
            <a:r>
              <a:rPr lang="zh-CN" altLang="en-US" sz="2000" b="1" kern="100" dirty="0">
                <a:solidFill>
                  <a:srgbClr val="000000"/>
                </a:solidFill>
                <a:latin typeface="+mn-ea"/>
                <a:ea typeface="+mn-ea"/>
                <a:cs typeface="Times New Roman" panose="02020603050405020304" pitchFamily="18" charset="0"/>
              </a:rPr>
              <a:t>卖空条件下的有效边界</a:t>
            </a:r>
            <a:endParaRPr lang="zh-CN" altLang="zh-CN" sz="2000" kern="100" dirty="0">
              <a:effectLst/>
              <a:latin typeface="+mn-ea"/>
              <a:ea typeface="+mn-ea"/>
              <a:cs typeface="Times New Roman" panose="02020603050405020304" pitchFamily="18" charset="0"/>
            </a:endParaRPr>
          </a:p>
        </p:txBody>
      </p:sp>
      <p:sp>
        <p:nvSpPr>
          <p:cNvPr id="11" name="文本框 10">
            <a:extLst>
              <a:ext uri="{FF2B5EF4-FFF2-40B4-BE49-F238E27FC236}">
                <a16:creationId xmlns="" xmlns:a16="http://schemas.microsoft.com/office/drawing/2014/main" id="{6BB9AD9F-BBEC-43FB-9A94-7273C8A9FBA0}"/>
              </a:ext>
            </a:extLst>
          </p:cNvPr>
          <p:cNvSpPr txBox="1"/>
          <p:nvPr/>
        </p:nvSpPr>
        <p:spPr>
          <a:xfrm>
            <a:off x="266355" y="1664732"/>
            <a:ext cx="11875936" cy="943528"/>
          </a:xfrm>
          <a:prstGeom prst="rect">
            <a:avLst/>
          </a:prstGeom>
          <a:noFill/>
        </p:spPr>
        <p:txBody>
          <a:bodyPr wrap="square" rtlCol="0">
            <a:spAutoFit/>
          </a:bodyPr>
          <a:lstStyle/>
          <a:p>
            <a:pPr indent="457200">
              <a:lnSpc>
                <a:spcPct val="150000"/>
              </a:lnSpc>
            </a:pPr>
            <a:r>
              <a:rPr lang="zh-CN" altLang="en-US" sz="2000" dirty="0">
                <a:effectLst/>
                <a:latin typeface="+mn-ea"/>
                <a:ea typeface="+mn-ea"/>
                <a:cs typeface="Times New Roman" panose="02020603050405020304" pitchFamily="18" charset="0"/>
              </a:rPr>
              <a:t>进一步地，我们可通过减少本金或者加大卖空的金额，以提高期望收益率，而这一收益率理论上是无上限的。如下图所示，</a:t>
            </a:r>
            <a:r>
              <a:rPr lang="zh-CN" altLang="en-US" sz="2000" b="1" dirty="0">
                <a:solidFill>
                  <a:srgbClr val="C00000"/>
                </a:solidFill>
                <a:effectLst/>
                <a:latin typeface="+mn-ea"/>
                <a:ea typeface="+mn-ea"/>
                <a:cs typeface="Times New Roman" panose="02020603050405020304" pitchFamily="18" charset="0"/>
              </a:rPr>
              <a:t>允许卖空条件下，有效边界仍是从最小方差组合开始，但上界无限</a:t>
            </a:r>
            <a:r>
              <a:rPr lang="zh-CN" altLang="en-US" sz="2000" b="1" dirty="0">
                <a:effectLst/>
                <a:latin typeface="+mn-ea"/>
                <a:ea typeface="+mn-ea"/>
                <a:cs typeface="Times New Roman" panose="02020603050405020304" pitchFamily="18" charset="0"/>
              </a:rPr>
              <a:t>。</a:t>
            </a:r>
            <a:endParaRPr lang="en-US" altLang="zh-CN" sz="2000" b="1" dirty="0">
              <a:effectLst/>
              <a:latin typeface="+mn-ea"/>
              <a:ea typeface="+mn-ea"/>
              <a:cs typeface="Times New Roman" panose="02020603050405020304" pitchFamily="18" charset="0"/>
            </a:endParaRPr>
          </a:p>
        </p:txBody>
      </p:sp>
      <p:sp>
        <p:nvSpPr>
          <p:cNvPr id="12" name="文本框 11">
            <a:extLst>
              <a:ext uri="{FF2B5EF4-FFF2-40B4-BE49-F238E27FC236}">
                <a16:creationId xmlns="" xmlns:a16="http://schemas.microsoft.com/office/drawing/2014/main" id="{A04C3BC4-434B-46F7-A22D-0DEB3C5494F5}"/>
              </a:ext>
            </a:extLst>
          </p:cNvPr>
          <p:cNvSpPr txBox="1"/>
          <p:nvPr/>
        </p:nvSpPr>
        <p:spPr>
          <a:xfrm>
            <a:off x="5013499" y="5976887"/>
            <a:ext cx="2845111" cy="307777"/>
          </a:xfrm>
          <a:prstGeom prst="rect">
            <a:avLst/>
          </a:prstGeom>
          <a:noFill/>
        </p:spPr>
        <p:txBody>
          <a:bodyPr wrap="square" rtlCol="0">
            <a:spAutoFit/>
          </a:bodyPr>
          <a:lstStyle/>
          <a:p>
            <a:r>
              <a:rPr lang="zh-CN" altLang="en-US" sz="1400" dirty="0"/>
              <a:t>图</a:t>
            </a:r>
            <a:r>
              <a:rPr lang="en-US" altLang="zh-CN" sz="1400" dirty="0">
                <a:latin typeface="Times New Roman" panose="02020603050405020304" pitchFamily="18" charset="0"/>
                <a:cs typeface="Times New Roman" panose="02020603050405020304" pitchFamily="18" charset="0"/>
              </a:rPr>
              <a:t>4-3 </a:t>
            </a:r>
            <a:r>
              <a:rPr lang="zh-CN" altLang="en-US" sz="1400" dirty="0"/>
              <a:t>允许卖空条件下的有效边界</a:t>
            </a:r>
          </a:p>
        </p:txBody>
      </p:sp>
      <p:pic>
        <p:nvPicPr>
          <p:cNvPr id="4" name="图片 3">
            <a:extLst>
              <a:ext uri="{FF2B5EF4-FFF2-40B4-BE49-F238E27FC236}">
                <a16:creationId xmlns="" xmlns:a16="http://schemas.microsoft.com/office/drawing/2014/main" id="{A38769A4-A58F-4DCB-921A-EF209F57DB51}"/>
              </a:ext>
            </a:extLst>
          </p:cNvPr>
          <p:cNvPicPr>
            <a:picLocks noChangeAspect="1"/>
          </p:cNvPicPr>
          <p:nvPr/>
        </p:nvPicPr>
        <p:blipFill>
          <a:blip r:embed="rId2"/>
          <a:stretch>
            <a:fillRect/>
          </a:stretch>
        </p:blipFill>
        <p:spPr>
          <a:xfrm>
            <a:off x="4114878" y="2924944"/>
            <a:ext cx="4178890" cy="3039192"/>
          </a:xfrm>
          <a:prstGeom prst="rect">
            <a:avLst/>
          </a:prstGeom>
        </p:spPr>
      </p:pic>
    </p:spTree>
    <p:extLst>
      <p:ext uri="{BB962C8B-B14F-4D97-AF65-F5344CB8AC3E}">
        <p14:creationId xmlns:p14="http://schemas.microsoft.com/office/powerpoint/2010/main" val="3281992119"/>
      </p:ext>
    </p:extLst>
  </p:cSld>
  <p:clrMapOvr>
    <a:masterClrMapping/>
  </p:clrMapOvr>
  <p:transition>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6489" y="107628"/>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第二节 有效投资组合的确定</a:t>
            </a:r>
          </a:p>
        </p:txBody>
      </p:sp>
      <p:sp>
        <p:nvSpPr>
          <p:cNvPr id="2" name="文本框 1">
            <a:extLst>
              <a:ext uri="{FF2B5EF4-FFF2-40B4-BE49-F238E27FC236}">
                <a16:creationId xmlns="" xmlns:a16="http://schemas.microsoft.com/office/drawing/2014/main" id="{DCF0FFD8-81F9-4627-BE78-F5ABEAF9B141}"/>
              </a:ext>
            </a:extLst>
          </p:cNvPr>
          <p:cNvSpPr txBox="1"/>
          <p:nvPr/>
        </p:nvSpPr>
        <p:spPr>
          <a:xfrm>
            <a:off x="415375" y="692888"/>
            <a:ext cx="7200800" cy="430887"/>
          </a:xfrm>
          <a:prstGeom prst="rect">
            <a:avLst/>
          </a:prstGeom>
          <a:noFill/>
        </p:spPr>
        <p:txBody>
          <a:bodyPr wrap="square" rtlCol="0">
            <a:spAutoFit/>
          </a:bodyPr>
          <a:lstStyle/>
          <a:p>
            <a:r>
              <a:rPr lang="zh-CN" altLang="en-US" sz="2200" b="1" dirty="0"/>
              <a:t>三、无风险借贷假设下的有效边界</a:t>
            </a:r>
            <a:endParaRPr lang="zh-CN" altLang="en-US" dirty="0"/>
          </a:p>
        </p:txBody>
      </p:sp>
      <p:sp>
        <p:nvSpPr>
          <p:cNvPr id="55" name="Rectangle 81">
            <a:extLst>
              <a:ext uri="{FF2B5EF4-FFF2-40B4-BE49-F238E27FC236}">
                <a16:creationId xmlns="" xmlns:a16="http://schemas.microsoft.com/office/drawing/2014/main" id="{0B9304AC-34A1-4120-B444-709C31C08E3B}"/>
              </a:ext>
            </a:extLst>
          </p:cNvPr>
          <p:cNvSpPr>
            <a:spLocks noChangeArrowheads="1"/>
          </p:cNvSpPr>
          <p:nvPr/>
        </p:nvSpPr>
        <p:spPr bwMode="auto">
          <a:xfrm>
            <a:off x="44947" y="1913146"/>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7" name="Rectangle 82">
            <a:extLst>
              <a:ext uri="{FF2B5EF4-FFF2-40B4-BE49-F238E27FC236}">
                <a16:creationId xmlns="" xmlns:a16="http://schemas.microsoft.com/office/drawing/2014/main" id="{D731C791-7E89-4097-941F-B7313884B111}"/>
              </a:ext>
            </a:extLst>
          </p:cNvPr>
          <p:cNvSpPr>
            <a:spLocks noChangeArrowheads="1"/>
          </p:cNvSpPr>
          <p:nvPr/>
        </p:nvSpPr>
        <p:spPr bwMode="auto">
          <a:xfrm>
            <a:off x="442622" y="2359969"/>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Rectangle 92">
            <a:extLst>
              <a:ext uri="{FF2B5EF4-FFF2-40B4-BE49-F238E27FC236}">
                <a16:creationId xmlns="" xmlns:a16="http://schemas.microsoft.com/office/drawing/2014/main" id="{69371BDD-9A44-43B4-AFF4-81EF41BA2D15}"/>
              </a:ext>
            </a:extLst>
          </p:cNvPr>
          <p:cNvSpPr>
            <a:spLocks noChangeArrowheads="1"/>
          </p:cNvSpPr>
          <p:nvPr/>
        </p:nvSpPr>
        <p:spPr bwMode="auto">
          <a:xfrm>
            <a:off x="442622" y="2555232"/>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142" name="Rectangle 97">
            <a:extLst>
              <a:ext uri="{FF2B5EF4-FFF2-40B4-BE49-F238E27FC236}">
                <a16:creationId xmlns="" xmlns:a16="http://schemas.microsoft.com/office/drawing/2014/main"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01" name="文本框 100">
            <a:extLst>
              <a:ext uri="{FF2B5EF4-FFF2-40B4-BE49-F238E27FC236}">
                <a16:creationId xmlns="" xmlns:a16="http://schemas.microsoft.com/office/drawing/2014/main" id="{0CA36A1C-B8B1-4D49-A083-D40002ACBC11}"/>
              </a:ext>
            </a:extLst>
          </p:cNvPr>
          <p:cNvSpPr txBox="1"/>
          <p:nvPr/>
        </p:nvSpPr>
        <p:spPr>
          <a:xfrm>
            <a:off x="442622" y="1082733"/>
            <a:ext cx="7200800" cy="481863"/>
          </a:xfrm>
          <a:prstGeom prst="rect">
            <a:avLst/>
          </a:prstGeom>
          <a:noFill/>
        </p:spPr>
        <p:txBody>
          <a:bodyPr wrap="square" rtlCol="0">
            <a:spAutoFit/>
          </a:bodyPr>
          <a:lstStyle/>
          <a:p>
            <a:pPr indent="270510" algn="just">
              <a:lnSpc>
                <a:spcPct val="150000"/>
              </a:lnSpc>
            </a:pPr>
            <a:r>
              <a:rPr lang="zh-CN" altLang="en-US" sz="2000" b="1" kern="100" dirty="0">
                <a:solidFill>
                  <a:srgbClr val="000000"/>
                </a:solidFill>
                <a:latin typeface="+mn-ea"/>
                <a:ea typeface="+mn-ea"/>
                <a:cs typeface="Times New Roman" panose="02020603050405020304" pitchFamily="18" charset="0"/>
              </a:rPr>
              <a:t>（一）存在无风险借贷情况下的有效边界</a:t>
            </a:r>
            <a:endParaRPr lang="zh-CN" altLang="zh-CN" sz="2000" b="1" kern="100" dirty="0">
              <a:effectLst/>
              <a:latin typeface="+mn-ea"/>
              <a:ea typeface="+mn-ea"/>
              <a:cs typeface="Times New Roman" panose="02020603050405020304" pitchFamily="18" charset="0"/>
            </a:endParaRPr>
          </a:p>
        </p:txBody>
      </p:sp>
      <p:sp>
        <p:nvSpPr>
          <p:cNvPr id="107" name="文本框 106">
            <a:extLst>
              <a:ext uri="{FF2B5EF4-FFF2-40B4-BE49-F238E27FC236}">
                <a16:creationId xmlns="" xmlns:a16="http://schemas.microsoft.com/office/drawing/2014/main" id="{48B78000-499E-4F99-93E6-1862B7A6319A}"/>
              </a:ext>
            </a:extLst>
          </p:cNvPr>
          <p:cNvSpPr txBox="1"/>
          <p:nvPr/>
        </p:nvSpPr>
        <p:spPr>
          <a:xfrm>
            <a:off x="1042553" y="2276872"/>
            <a:ext cx="9731586" cy="2790187"/>
          </a:xfrm>
          <a:prstGeom prst="rect">
            <a:avLst/>
          </a:prstGeom>
          <a:noFill/>
        </p:spPr>
        <p:txBody>
          <a:bodyPr wrap="square" rtlCol="0">
            <a:spAutoFit/>
          </a:bodyPr>
          <a:lstStyle/>
          <a:p>
            <a:pPr indent="457200">
              <a:lnSpc>
                <a:spcPct val="150000"/>
              </a:lnSpc>
            </a:pPr>
            <a:r>
              <a:rPr lang="zh-CN" altLang="en-US" sz="2000" dirty="0">
                <a:effectLst/>
                <a:latin typeface="Times New Roman" panose="02020603050405020304" pitchFamily="18" charset="0"/>
                <a:ea typeface="+mn-ea"/>
                <a:cs typeface="Times New Roman" panose="02020603050405020304" pitchFamily="18" charset="0"/>
              </a:rPr>
              <a:t>收益率确定且不存在违约风险的资产称为</a:t>
            </a:r>
            <a:r>
              <a:rPr lang="zh-CN" altLang="en-US" sz="2000" dirty="0">
                <a:solidFill>
                  <a:srgbClr val="C00000"/>
                </a:solidFill>
                <a:effectLst/>
                <a:latin typeface="Times New Roman" panose="02020603050405020304" pitchFamily="18" charset="0"/>
                <a:ea typeface="+mn-ea"/>
                <a:cs typeface="Times New Roman" panose="02020603050405020304" pitchFamily="18" charset="0"/>
              </a:rPr>
              <a:t>无风险资产</a:t>
            </a:r>
            <a:r>
              <a:rPr lang="zh-CN" altLang="en-US" sz="2000" dirty="0">
                <a:effectLst/>
                <a:latin typeface="Times New Roman" panose="02020603050405020304" pitchFamily="18" charset="0"/>
                <a:ea typeface="+mn-ea"/>
                <a:cs typeface="Times New Roman" panose="02020603050405020304" pitchFamily="18" charset="0"/>
              </a:rPr>
              <a:t>。由于无风险资产的期末价值没有任何不确定性，因此，其标准差应为零。同样，无风险资产收益率与风险资产收益率之间的协方差也等于零。严格地说，只有到期日与投资期相等的国债才是无风险资产。但在现实中，为方便起见，人们常将</a:t>
            </a:r>
            <a:r>
              <a:rPr lang="en-US" altLang="zh-CN" sz="2000" dirty="0">
                <a:effectLst/>
                <a:latin typeface="Times New Roman" panose="02020603050405020304" pitchFamily="18" charset="0"/>
                <a:ea typeface="+mn-ea"/>
                <a:cs typeface="Times New Roman" panose="02020603050405020304" pitchFamily="18" charset="0"/>
              </a:rPr>
              <a:t>1</a:t>
            </a:r>
            <a:r>
              <a:rPr lang="zh-CN" altLang="en-US" sz="2000" dirty="0">
                <a:effectLst/>
                <a:latin typeface="Times New Roman" panose="02020603050405020304" pitchFamily="18" charset="0"/>
                <a:ea typeface="+mn-ea"/>
                <a:cs typeface="Times New Roman" panose="02020603050405020304" pitchFamily="18" charset="0"/>
              </a:rPr>
              <a:t>年期的国库券或者货币市场基金当作无风险资产。</a:t>
            </a:r>
            <a:r>
              <a:rPr lang="zh-CN" altLang="en-US" sz="2000" dirty="0">
                <a:solidFill>
                  <a:srgbClr val="C00000"/>
                </a:solidFill>
                <a:effectLst/>
                <a:latin typeface="Times New Roman" panose="02020603050405020304" pitchFamily="18" charset="0"/>
                <a:ea typeface="+mn-ea"/>
                <a:cs typeface="Times New Roman" panose="02020603050405020304" pitchFamily="18" charset="0"/>
              </a:rPr>
              <a:t>无风险贷出可视为投资于无风险资产，而无风险借入可视为卖空无风险资产。</a:t>
            </a:r>
          </a:p>
        </p:txBody>
      </p:sp>
      <p:sp>
        <p:nvSpPr>
          <p:cNvPr id="10" name="文本框 9">
            <a:extLst>
              <a:ext uri="{FF2B5EF4-FFF2-40B4-BE49-F238E27FC236}">
                <a16:creationId xmlns="" xmlns:a16="http://schemas.microsoft.com/office/drawing/2014/main" id="{7C9D2018-5929-45B9-BB5C-9754248B8D28}"/>
              </a:ext>
            </a:extLst>
          </p:cNvPr>
          <p:cNvSpPr txBox="1"/>
          <p:nvPr/>
        </p:nvSpPr>
        <p:spPr>
          <a:xfrm>
            <a:off x="837035" y="1575730"/>
            <a:ext cx="7200800" cy="481863"/>
          </a:xfrm>
          <a:prstGeom prst="rect">
            <a:avLst/>
          </a:prstGeom>
          <a:noFill/>
        </p:spPr>
        <p:txBody>
          <a:bodyPr wrap="square" rtlCol="0">
            <a:spAutoFit/>
          </a:bodyPr>
          <a:lstStyle/>
          <a:p>
            <a:pPr indent="270510" algn="just">
              <a:lnSpc>
                <a:spcPct val="150000"/>
              </a:lnSpc>
            </a:pPr>
            <a:r>
              <a:rPr lang="en-US" altLang="zh-CN" sz="2000" b="1" kern="100" dirty="0">
                <a:solidFill>
                  <a:srgbClr val="000000"/>
                </a:solidFill>
                <a:latin typeface="+mn-ea"/>
                <a:ea typeface="+mn-ea"/>
                <a:cs typeface="Times New Roman" panose="02020603050405020304" pitchFamily="18" charset="0"/>
              </a:rPr>
              <a:t>1</a:t>
            </a:r>
            <a:r>
              <a:rPr lang="zh-CN" altLang="en-US" sz="2000" b="1" kern="100" dirty="0">
                <a:solidFill>
                  <a:srgbClr val="000000"/>
                </a:solidFill>
                <a:latin typeface="+mn-ea"/>
                <a:ea typeface="+mn-ea"/>
                <a:cs typeface="Times New Roman" panose="02020603050405020304" pitchFamily="18" charset="0"/>
              </a:rPr>
              <a:t>、什么是无风险借贷？</a:t>
            </a:r>
            <a:endParaRPr lang="zh-CN" altLang="zh-CN" sz="2000" b="1" kern="100" dirty="0">
              <a:effectLst/>
              <a:latin typeface="+mn-ea"/>
              <a:ea typeface="+mn-ea"/>
              <a:cs typeface="Times New Roman" panose="02020603050405020304" pitchFamily="18" charset="0"/>
            </a:endParaRPr>
          </a:p>
        </p:txBody>
      </p:sp>
    </p:spTree>
    <p:extLst>
      <p:ext uri="{BB962C8B-B14F-4D97-AF65-F5344CB8AC3E}">
        <p14:creationId xmlns:p14="http://schemas.microsoft.com/office/powerpoint/2010/main" val="91189930"/>
      </p:ext>
    </p:extLst>
  </p:cSld>
  <p:clrMapOvr>
    <a:masterClrMapping/>
  </p:clrMapOvr>
  <p:transition>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6489" y="107628"/>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第二节 有效投资组合的确定</a:t>
            </a:r>
          </a:p>
        </p:txBody>
      </p:sp>
      <p:sp>
        <p:nvSpPr>
          <p:cNvPr id="55" name="Rectangle 81">
            <a:extLst>
              <a:ext uri="{FF2B5EF4-FFF2-40B4-BE49-F238E27FC236}">
                <a16:creationId xmlns="" xmlns:a16="http://schemas.microsoft.com/office/drawing/2014/main" id="{0B9304AC-34A1-4120-B444-709C31C08E3B}"/>
              </a:ext>
            </a:extLst>
          </p:cNvPr>
          <p:cNvSpPr>
            <a:spLocks noChangeArrowheads="1"/>
          </p:cNvSpPr>
          <p:nvPr/>
        </p:nvSpPr>
        <p:spPr bwMode="auto">
          <a:xfrm>
            <a:off x="44947" y="1913146"/>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7" name="Rectangle 82">
            <a:extLst>
              <a:ext uri="{FF2B5EF4-FFF2-40B4-BE49-F238E27FC236}">
                <a16:creationId xmlns="" xmlns:a16="http://schemas.microsoft.com/office/drawing/2014/main" id="{D731C791-7E89-4097-941F-B7313884B111}"/>
              </a:ext>
            </a:extLst>
          </p:cNvPr>
          <p:cNvSpPr>
            <a:spLocks noChangeArrowheads="1"/>
          </p:cNvSpPr>
          <p:nvPr/>
        </p:nvSpPr>
        <p:spPr bwMode="auto">
          <a:xfrm>
            <a:off x="442622" y="2359969"/>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Rectangle 92">
            <a:extLst>
              <a:ext uri="{FF2B5EF4-FFF2-40B4-BE49-F238E27FC236}">
                <a16:creationId xmlns="" xmlns:a16="http://schemas.microsoft.com/office/drawing/2014/main" id="{69371BDD-9A44-43B4-AFF4-81EF41BA2D15}"/>
              </a:ext>
            </a:extLst>
          </p:cNvPr>
          <p:cNvSpPr>
            <a:spLocks noChangeArrowheads="1"/>
          </p:cNvSpPr>
          <p:nvPr/>
        </p:nvSpPr>
        <p:spPr bwMode="auto">
          <a:xfrm>
            <a:off x="442622" y="2555232"/>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142" name="Rectangle 97">
            <a:extLst>
              <a:ext uri="{FF2B5EF4-FFF2-40B4-BE49-F238E27FC236}">
                <a16:creationId xmlns="" xmlns:a16="http://schemas.microsoft.com/office/drawing/2014/main"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01" name="文本框 100">
            <a:extLst>
              <a:ext uri="{FF2B5EF4-FFF2-40B4-BE49-F238E27FC236}">
                <a16:creationId xmlns="" xmlns:a16="http://schemas.microsoft.com/office/drawing/2014/main" id="{0CA36A1C-B8B1-4D49-A083-D40002ACBC11}"/>
              </a:ext>
            </a:extLst>
          </p:cNvPr>
          <p:cNvSpPr txBox="1"/>
          <p:nvPr/>
        </p:nvSpPr>
        <p:spPr>
          <a:xfrm>
            <a:off x="466489" y="1046123"/>
            <a:ext cx="7200800" cy="481863"/>
          </a:xfrm>
          <a:prstGeom prst="rect">
            <a:avLst/>
          </a:prstGeom>
          <a:noFill/>
        </p:spPr>
        <p:txBody>
          <a:bodyPr wrap="square" rtlCol="0">
            <a:spAutoFit/>
          </a:bodyPr>
          <a:lstStyle/>
          <a:p>
            <a:pPr indent="270510" algn="just">
              <a:lnSpc>
                <a:spcPct val="150000"/>
              </a:lnSpc>
            </a:pPr>
            <a:r>
              <a:rPr lang="en-US" altLang="zh-CN" sz="2000" b="1" kern="100" dirty="0">
                <a:solidFill>
                  <a:srgbClr val="000000"/>
                </a:solidFill>
                <a:latin typeface="+mn-ea"/>
                <a:ea typeface="+mn-ea"/>
                <a:cs typeface="Times New Roman" panose="02020603050405020304" pitchFamily="18" charset="0"/>
              </a:rPr>
              <a:t>2</a:t>
            </a:r>
            <a:r>
              <a:rPr lang="zh-CN" altLang="en-US" sz="2000" b="1" kern="100" dirty="0">
                <a:solidFill>
                  <a:srgbClr val="000000"/>
                </a:solidFill>
                <a:latin typeface="+mn-ea"/>
                <a:ea typeface="+mn-ea"/>
                <a:cs typeface="Times New Roman" panose="02020603050405020304" pitchFamily="18" charset="0"/>
              </a:rPr>
              <a:t>、无风险资产与风险资产组合时的期望收益和风险</a:t>
            </a:r>
            <a:endParaRPr lang="zh-CN" altLang="zh-CN" sz="2000" b="1" kern="100" dirty="0">
              <a:effectLst/>
              <a:latin typeface="+mn-ea"/>
              <a:ea typeface="+mn-ea"/>
              <a:cs typeface="Times New Roman" panose="02020603050405020304" pitchFamily="18" charset="0"/>
            </a:endParaRPr>
          </a:p>
        </p:txBody>
      </p:sp>
      <p:sp>
        <p:nvSpPr>
          <p:cNvPr id="107" name="文本框 106">
            <a:extLst>
              <a:ext uri="{FF2B5EF4-FFF2-40B4-BE49-F238E27FC236}">
                <a16:creationId xmlns="" xmlns:a16="http://schemas.microsoft.com/office/drawing/2014/main" id="{48B78000-499E-4F99-93E6-1862B7A6319A}"/>
              </a:ext>
            </a:extLst>
          </p:cNvPr>
          <p:cNvSpPr txBox="1"/>
          <p:nvPr/>
        </p:nvSpPr>
        <p:spPr>
          <a:xfrm>
            <a:off x="549003" y="1683899"/>
            <a:ext cx="10945216" cy="1405193"/>
          </a:xfrm>
          <a:prstGeom prst="rect">
            <a:avLst/>
          </a:prstGeom>
          <a:noFill/>
        </p:spPr>
        <p:txBody>
          <a:bodyPr wrap="square" rtlCol="0">
            <a:spAutoFit/>
          </a:bodyPr>
          <a:lstStyle/>
          <a:p>
            <a:pPr indent="457200">
              <a:lnSpc>
                <a:spcPct val="150000"/>
              </a:lnSpc>
            </a:pPr>
            <a:r>
              <a:rPr lang="zh-CN" altLang="en-US" sz="2000" dirty="0">
                <a:effectLst/>
                <a:latin typeface="Times New Roman" panose="02020603050405020304" pitchFamily="18" charset="0"/>
                <a:ea typeface="+mn-ea"/>
                <a:cs typeface="Times New Roman" panose="02020603050405020304" pitchFamily="18" charset="0"/>
              </a:rPr>
              <a:t>假设风险资产</a:t>
            </a:r>
            <a:r>
              <a:rPr lang="en-US" altLang="zh-CN" sz="2000" dirty="0">
                <a:effectLst/>
                <a:latin typeface="Times New Roman" panose="02020603050405020304" pitchFamily="18" charset="0"/>
                <a:ea typeface="+mn-ea"/>
                <a:cs typeface="Times New Roman" panose="02020603050405020304" pitchFamily="18" charset="0"/>
              </a:rPr>
              <a:t>S</a:t>
            </a:r>
            <a:r>
              <a:rPr lang="zh-CN" altLang="en-US" sz="2000" dirty="0">
                <a:effectLst/>
                <a:latin typeface="Times New Roman" panose="02020603050405020304" pitchFamily="18" charset="0"/>
                <a:ea typeface="+mn-ea"/>
                <a:cs typeface="Times New Roman" panose="02020603050405020304" pitchFamily="18" charset="0"/>
              </a:rPr>
              <a:t>（</a:t>
            </a:r>
            <a:r>
              <a:rPr lang="en-US" altLang="zh-CN" sz="2000" dirty="0">
                <a:effectLst/>
                <a:latin typeface="Times New Roman" panose="02020603050405020304" pitchFamily="18" charset="0"/>
                <a:ea typeface="+mn-ea"/>
                <a:cs typeface="Times New Roman" panose="02020603050405020304" pitchFamily="18" charset="0"/>
              </a:rPr>
              <a:t>S</a:t>
            </a:r>
            <a:r>
              <a:rPr lang="zh-CN" altLang="en-US" sz="2000" dirty="0">
                <a:effectLst/>
                <a:latin typeface="Times New Roman" panose="02020603050405020304" pitchFamily="18" charset="0"/>
                <a:ea typeface="+mn-ea"/>
                <a:cs typeface="Times New Roman" panose="02020603050405020304" pitchFamily="18" charset="0"/>
              </a:rPr>
              <a:t>可为资产组合，也可为单个资产）和无风险资产在投资组合中的比例分别为       和     ，预期收益率分别为     和     ，标准差分别为     和     ，协方差为     。根据     和     的定义，我们有               ，且     、    </a:t>
            </a:r>
            <a:r>
              <a:rPr lang="en-US" altLang="zh-CN" sz="2000" dirty="0">
                <a:effectLst/>
                <a:latin typeface="Times New Roman" panose="02020603050405020304" pitchFamily="18" charset="0"/>
                <a:ea typeface="+mn-ea"/>
                <a:cs typeface="Times New Roman" panose="02020603050405020304" pitchFamily="18" charset="0"/>
              </a:rPr>
              <a:t>&gt;0</a:t>
            </a:r>
            <a:r>
              <a:rPr lang="zh-CN" altLang="en-US" sz="2000" dirty="0">
                <a:effectLst/>
                <a:latin typeface="Times New Roman" panose="02020603050405020304" pitchFamily="18" charset="0"/>
                <a:ea typeface="+mn-ea"/>
                <a:cs typeface="Times New Roman" panose="02020603050405020304" pitchFamily="18" charset="0"/>
              </a:rPr>
              <a:t>。根据无风险资产的定义，其中     和      都等于</a:t>
            </a:r>
            <a:r>
              <a:rPr lang="en-US" altLang="zh-CN" sz="2000" dirty="0">
                <a:effectLst/>
                <a:latin typeface="Times New Roman" panose="02020603050405020304" pitchFamily="18" charset="0"/>
                <a:ea typeface="+mn-ea"/>
                <a:cs typeface="Times New Roman" panose="02020603050405020304" pitchFamily="18" charset="0"/>
              </a:rPr>
              <a:t>0</a:t>
            </a:r>
            <a:r>
              <a:rPr lang="zh-CN" altLang="en-US" sz="2000" dirty="0">
                <a:effectLst/>
                <a:latin typeface="Times New Roman" panose="02020603050405020304" pitchFamily="18" charset="0"/>
                <a:ea typeface="+mn-ea"/>
                <a:cs typeface="Times New Roman" panose="02020603050405020304" pitchFamily="18" charset="0"/>
              </a:rPr>
              <a:t>。</a:t>
            </a:r>
            <a:endParaRPr lang="zh-CN" altLang="en-US" sz="2000" dirty="0">
              <a:solidFill>
                <a:srgbClr val="C00000"/>
              </a:solidFill>
              <a:effectLst/>
              <a:latin typeface="Times New Roman" panose="02020603050405020304" pitchFamily="18" charset="0"/>
              <a:ea typeface="+mn-ea"/>
              <a:cs typeface="Times New Roman" panose="02020603050405020304" pitchFamily="18" charset="0"/>
            </a:endParaRPr>
          </a:p>
        </p:txBody>
      </p:sp>
      <p:graphicFrame>
        <p:nvGraphicFramePr>
          <p:cNvPr id="3" name="对象 2">
            <a:extLst>
              <a:ext uri="{FF2B5EF4-FFF2-40B4-BE49-F238E27FC236}">
                <a16:creationId xmlns="" xmlns:a16="http://schemas.microsoft.com/office/drawing/2014/main" id="{D1D4FD9A-EB80-4551-9502-62C8D36FBF3A}"/>
              </a:ext>
            </a:extLst>
          </p:cNvPr>
          <p:cNvGraphicFramePr>
            <a:graphicFrameLocks noChangeAspect="1"/>
          </p:cNvGraphicFramePr>
          <p:nvPr>
            <p:extLst>
              <p:ext uri="{D42A27DB-BD31-4B8C-83A1-F6EECF244321}">
                <p14:modId xmlns:p14="http://schemas.microsoft.com/office/powerpoint/2010/main" val="647685113"/>
              </p:ext>
            </p:extLst>
          </p:nvPr>
        </p:nvGraphicFramePr>
        <p:xfrm>
          <a:off x="982940" y="2281185"/>
          <a:ext cx="334516" cy="351242"/>
        </p:xfrm>
        <a:graphic>
          <a:graphicData uri="http://schemas.openxmlformats.org/presentationml/2006/ole">
            <mc:AlternateContent xmlns:mc="http://schemas.openxmlformats.org/markup-compatibility/2006">
              <mc:Choice xmlns:v="urn:schemas-microsoft-com:vml" Requires="v">
                <p:oleObj spid="_x0000_s10612" name="Equation" r:id="rId3" imgW="189975" imgH="199815" progId="Equation.DSMT4">
                  <p:embed/>
                </p:oleObj>
              </mc:Choice>
              <mc:Fallback>
                <p:oleObj name="Equation" r:id="rId3" imgW="189975" imgH="199815" progId="Equation.DSMT4">
                  <p:embed/>
                  <p:pic>
                    <p:nvPicPr>
                      <p:cNvPr id="0" name=""/>
                      <p:cNvPicPr/>
                      <p:nvPr/>
                    </p:nvPicPr>
                    <p:blipFill>
                      <a:blip r:embed="rId4"/>
                      <a:stretch>
                        <a:fillRect/>
                      </a:stretch>
                    </p:blipFill>
                    <p:spPr>
                      <a:xfrm>
                        <a:off x="982940" y="2281185"/>
                        <a:ext cx="334516" cy="351242"/>
                      </a:xfrm>
                      <a:prstGeom prst="rect">
                        <a:avLst/>
                      </a:prstGeom>
                    </p:spPr>
                  </p:pic>
                </p:oleObj>
              </mc:Fallback>
            </mc:AlternateContent>
          </a:graphicData>
        </a:graphic>
      </p:graphicFrame>
      <p:graphicFrame>
        <p:nvGraphicFramePr>
          <p:cNvPr id="5" name="对象 4">
            <a:extLst>
              <a:ext uri="{FF2B5EF4-FFF2-40B4-BE49-F238E27FC236}">
                <a16:creationId xmlns="" xmlns:a16="http://schemas.microsoft.com/office/drawing/2014/main" id="{6C8FE291-F41A-425C-AB7B-134A28998463}"/>
              </a:ext>
            </a:extLst>
          </p:cNvPr>
          <p:cNvGraphicFramePr>
            <a:graphicFrameLocks noChangeAspect="1"/>
          </p:cNvGraphicFramePr>
          <p:nvPr>
            <p:extLst>
              <p:ext uri="{D42A27DB-BD31-4B8C-83A1-F6EECF244321}">
                <p14:modId xmlns:p14="http://schemas.microsoft.com/office/powerpoint/2010/main" val="2949444140"/>
              </p:ext>
            </p:extLst>
          </p:nvPr>
        </p:nvGraphicFramePr>
        <p:xfrm>
          <a:off x="1586534" y="2274489"/>
          <a:ext cx="351241" cy="351241"/>
        </p:xfrm>
        <a:graphic>
          <a:graphicData uri="http://schemas.openxmlformats.org/presentationml/2006/ole">
            <mc:AlternateContent xmlns:mc="http://schemas.openxmlformats.org/markup-compatibility/2006">
              <mc:Choice xmlns:v="urn:schemas-microsoft-com:vml" Requires="v">
                <p:oleObj spid="_x0000_s10613" name="Equation" r:id="rId5" imgW="199671" imgH="199815" progId="Equation.DSMT4">
                  <p:embed/>
                </p:oleObj>
              </mc:Choice>
              <mc:Fallback>
                <p:oleObj name="Equation" r:id="rId5" imgW="199671" imgH="199815" progId="Equation.DSMT4">
                  <p:embed/>
                  <p:pic>
                    <p:nvPicPr>
                      <p:cNvPr id="0" name=""/>
                      <p:cNvPicPr/>
                      <p:nvPr/>
                    </p:nvPicPr>
                    <p:blipFill>
                      <a:blip r:embed="rId6"/>
                      <a:stretch>
                        <a:fillRect/>
                      </a:stretch>
                    </p:blipFill>
                    <p:spPr>
                      <a:xfrm>
                        <a:off x="1586534" y="2274489"/>
                        <a:ext cx="351241" cy="351241"/>
                      </a:xfrm>
                      <a:prstGeom prst="rect">
                        <a:avLst/>
                      </a:prstGeom>
                    </p:spPr>
                  </p:pic>
                </p:oleObj>
              </mc:Fallback>
            </mc:AlternateContent>
          </a:graphicData>
        </a:graphic>
      </p:graphicFrame>
      <p:graphicFrame>
        <p:nvGraphicFramePr>
          <p:cNvPr id="7" name="对象 6">
            <a:extLst>
              <a:ext uri="{FF2B5EF4-FFF2-40B4-BE49-F238E27FC236}">
                <a16:creationId xmlns="" xmlns:a16="http://schemas.microsoft.com/office/drawing/2014/main" id="{56D6F700-F01F-4C74-B7C5-94FA83DAD094}"/>
              </a:ext>
            </a:extLst>
          </p:cNvPr>
          <p:cNvGraphicFramePr>
            <a:graphicFrameLocks noChangeAspect="1"/>
          </p:cNvGraphicFramePr>
          <p:nvPr>
            <p:extLst>
              <p:ext uri="{D42A27DB-BD31-4B8C-83A1-F6EECF244321}">
                <p14:modId xmlns:p14="http://schemas.microsoft.com/office/powerpoint/2010/main" val="1995688588"/>
              </p:ext>
            </p:extLst>
          </p:nvPr>
        </p:nvGraphicFramePr>
        <p:xfrm>
          <a:off x="4208776" y="2263944"/>
          <a:ext cx="296959" cy="384299"/>
        </p:xfrm>
        <a:graphic>
          <a:graphicData uri="http://schemas.openxmlformats.org/presentationml/2006/ole">
            <mc:AlternateContent xmlns:mc="http://schemas.openxmlformats.org/markup-compatibility/2006">
              <mc:Choice xmlns:v="urn:schemas-microsoft-com:vml" Requires="v">
                <p:oleObj spid="_x0000_s10614" name="Equation" r:id="rId7" imgW="161604" imgH="209159" progId="Equation.DSMT4">
                  <p:embed/>
                </p:oleObj>
              </mc:Choice>
              <mc:Fallback>
                <p:oleObj name="Equation" r:id="rId7" imgW="161604" imgH="209159" progId="Equation.DSMT4">
                  <p:embed/>
                  <p:pic>
                    <p:nvPicPr>
                      <p:cNvPr id="0" name=""/>
                      <p:cNvPicPr/>
                      <p:nvPr/>
                    </p:nvPicPr>
                    <p:blipFill>
                      <a:blip r:embed="rId8"/>
                      <a:stretch>
                        <a:fillRect/>
                      </a:stretch>
                    </p:blipFill>
                    <p:spPr>
                      <a:xfrm>
                        <a:off x="4208776" y="2263944"/>
                        <a:ext cx="296959" cy="384299"/>
                      </a:xfrm>
                      <a:prstGeom prst="rect">
                        <a:avLst/>
                      </a:prstGeom>
                    </p:spPr>
                  </p:pic>
                </p:oleObj>
              </mc:Fallback>
            </mc:AlternateContent>
          </a:graphicData>
        </a:graphic>
      </p:graphicFrame>
      <p:graphicFrame>
        <p:nvGraphicFramePr>
          <p:cNvPr id="8" name="对象 7">
            <a:extLst>
              <a:ext uri="{FF2B5EF4-FFF2-40B4-BE49-F238E27FC236}">
                <a16:creationId xmlns="" xmlns:a16="http://schemas.microsoft.com/office/drawing/2014/main" id="{9212C7BC-E8E9-422A-897D-47F7A5C5ACFA}"/>
              </a:ext>
            </a:extLst>
          </p:cNvPr>
          <p:cNvGraphicFramePr>
            <a:graphicFrameLocks noChangeAspect="1"/>
          </p:cNvGraphicFramePr>
          <p:nvPr>
            <p:extLst>
              <p:ext uri="{D42A27DB-BD31-4B8C-83A1-F6EECF244321}">
                <p14:modId xmlns:p14="http://schemas.microsoft.com/office/powerpoint/2010/main" val="1032288252"/>
              </p:ext>
            </p:extLst>
          </p:nvPr>
        </p:nvGraphicFramePr>
        <p:xfrm>
          <a:off x="4788811" y="2234522"/>
          <a:ext cx="274719" cy="412079"/>
        </p:xfrm>
        <a:graphic>
          <a:graphicData uri="http://schemas.openxmlformats.org/presentationml/2006/ole">
            <mc:AlternateContent xmlns:mc="http://schemas.openxmlformats.org/markup-compatibility/2006">
              <mc:Choice xmlns:v="urn:schemas-microsoft-com:vml" Requires="v">
                <p:oleObj spid="_x0000_s10615" name="Equation" r:id="rId9" imgW="151908" imgH="228206" progId="Equation.DSMT4">
                  <p:embed/>
                </p:oleObj>
              </mc:Choice>
              <mc:Fallback>
                <p:oleObj name="Equation" r:id="rId9" imgW="151908" imgH="228206" progId="Equation.DSMT4">
                  <p:embed/>
                  <p:pic>
                    <p:nvPicPr>
                      <p:cNvPr id="0" name=""/>
                      <p:cNvPicPr/>
                      <p:nvPr/>
                    </p:nvPicPr>
                    <p:blipFill>
                      <a:blip r:embed="rId10"/>
                      <a:stretch>
                        <a:fillRect/>
                      </a:stretch>
                    </p:blipFill>
                    <p:spPr>
                      <a:xfrm>
                        <a:off x="4788811" y="2234522"/>
                        <a:ext cx="274719" cy="412079"/>
                      </a:xfrm>
                      <a:prstGeom prst="rect">
                        <a:avLst/>
                      </a:prstGeom>
                    </p:spPr>
                  </p:pic>
                </p:oleObj>
              </mc:Fallback>
            </mc:AlternateContent>
          </a:graphicData>
        </a:graphic>
      </p:graphicFrame>
      <p:graphicFrame>
        <p:nvGraphicFramePr>
          <p:cNvPr id="9" name="对象 8">
            <a:extLst>
              <a:ext uri="{FF2B5EF4-FFF2-40B4-BE49-F238E27FC236}">
                <a16:creationId xmlns="" xmlns:a16="http://schemas.microsoft.com/office/drawing/2014/main" id="{071555E9-5C35-453E-B61A-A60A262C9D45}"/>
              </a:ext>
            </a:extLst>
          </p:cNvPr>
          <p:cNvGraphicFramePr>
            <a:graphicFrameLocks noChangeAspect="1"/>
          </p:cNvGraphicFramePr>
          <p:nvPr>
            <p:extLst>
              <p:ext uri="{D42A27DB-BD31-4B8C-83A1-F6EECF244321}">
                <p14:modId xmlns:p14="http://schemas.microsoft.com/office/powerpoint/2010/main" val="1497085530"/>
              </p:ext>
            </p:extLst>
          </p:nvPr>
        </p:nvGraphicFramePr>
        <p:xfrm>
          <a:off x="6913526" y="2281185"/>
          <a:ext cx="250428" cy="309352"/>
        </p:xfrm>
        <a:graphic>
          <a:graphicData uri="http://schemas.openxmlformats.org/presentationml/2006/ole">
            <mc:AlternateContent xmlns:mc="http://schemas.openxmlformats.org/markup-compatibility/2006">
              <mc:Choice xmlns:v="urn:schemas-microsoft-com:vml" Requires="v">
                <p:oleObj spid="_x0000_s10616" name="Equation" r:id="rId11" imgW="161604" imgH="199815" progId="Equation.DSMT4">
                  <p:embed/>
                </p:oleObj>
              </mc:Choice>
              <mc:Fallback>
                <p:oleObj name="Equation" r:id="rId11" imgW="161604" imgH="199815" progId="Equation.DSMT4">
                  <p:embed/>
                  <p:pic>
                    <p:nvPicPr>
                      <p:cNvPr id="0" name=""/>
                      <p:cNvPicPr/>
                      <p:nvPr/>
                    </p:nvPicPr>
                    <p:blipFill>
                      <a:blip r:embed="rId12"/>
                      <a:stretch>
                        <a:fillRect/>
                      </a:stretch>
                    </p:blipFill>
                    <p:spPr>
                      <a:xfrm>
                        <a:off x="6913526" y="2281185"/>
                        <a:ext cx="250428" cy="309352"/>
                      </a:xfrm>
                      <a:prstGeom prst="rect">
                        <a:avLst/>
                      </a:prstGeom>
                    </p:spPr>
                  </p:pic>
                </p:oleObj>
              </mc:Fallback>
            </mc:AlternateContent>
          </a:graphicData>
        </a:graphic>
      </p:graphicFrame>
      <p:graphicFrame>
        <p:nvGraphicFramePr>
          <p:cNvPr id="10" name="对象 9">
            <a:extLst>
              <a:ext uri="{FF2B5EF4-FFF2-40B4-BE49-F238E27FC236}">
                <a16:creationId xmlns="" xmlns:a16="http://schemas.microsoft.com/office/drawing/2014/main" id="{4BA9F42A-7AEA-4BE1-81DA-CDF2034CF56C}"/>
              </a:ext>
            </a:extLst>
          </p:cNvPr>
          <p:cNvGraphicFramePr>
            <a:graphicFrameLocks noChangeAspect="1"/>
          </p:cNvGraphicFramePr>
          <p:nvPr>
            <p:extLst>
              <p:ext uri="{D42A27DB-BD31-4B8C-83A1-F6EECF244321}">
                <p14:modId xmlns:p14="http://schemas.microsoft.com/office/powerpoint/2010/main" val="1314594947"/>
              </p:ext>
            </p:extLst>
          </p:nvPr>
        </p:nvGraphicFramePr>
        <p:xfrm>
          <a:off x="7451412" y="2266894"/>
          <a:ext cx="292318" cy="323089"/>
        </p:xfrm>
        <a:graphic>
          <a:graphicData uri="http://schemas.openxmlformats.org/presentationml/2006/ole">
            <mc:AlternateContent xmlns:mc="http://schemas.openxmlformats.org/markup-compatibility/2006">
              <mc:Choice xmlns:v="urn:schemas-microsoft-com:vml" Requires="v">
                <p:oleObj spid="_x0000_s10617" name="Equation" r:id="rId13" imgW="180638" imgH="199815" progId="Equation.DSMT4">
                  <p:embed/>
                </p:oleObj>
              </mc:Choice>
              <mc:Fallback>
                <p:oleObj name="Equation" r:id="rId13" imgW="180638" imgH="199815" progId="Equation.DSMT4">
                  <p:embed/>
                  <p:pic>
                    <p:nvPicPr>
                      <p:cNvPr id="0" name=""/>
                      <p:cNvPicPr/>
                      <p:nvPr/>
                    </p:nvPicPr>
                    <p:blipFill>
                      <a:blip r:embed="rId14"/>
                      <a:stretch>
                        <a:fillRect/>
                      </a:stretch>
                    </p:blipFill>
                    <p:spPr>
                      <a:xfrm>
                        <a:off x="7451412" y="2266894"/>
                        <a:ext cx="292318" cy="323089"/>
                      </a:xfrm>
                      <a:prstGeom prst="rect">
                        <a:avLst/>
                      </a:prstGeom>
                    </p:spPr>
                  </p:pic>
                </p:oleObj>
              </mc:Fallback>
            </mc:AlternateContent>
          </a:graphicData>
        </a:graphic>
      </p:graphicFrame>
      <p:graphicFrame>
        <p:nvGraphicFramePr>
          <p:cNvPr id="11" name="对象 10">
            <a:extLst>
              <a:ext uri="{FF2B5EF4-FFF2-40B4-BE49-F238E27FC236}">
                <a16:creationId xmlns="" xmlns:a16="http://schemas.microsoft.com/office/drawing/2014/main" id="{71F06818-5481-4A42-8264-1485B01EA15F}"/>
              </a:ext>
            </a:extLst>
          </p:cNvPr>
          <p:cNvGraphicFramePr>
            <a:graphicFrameLocks noChangeAspect="1"/>
          </p:cNvGraphicFramePr>
          <p:nvPr>
            <p:extLst>
              <p:ext uri="{D42A27DB-BD31-4B8C-83A1-F6EECF244321}">
                <p14:modId xmlns:p14="http://schemas.microsoft.com/office/powerpoint/2010/main" val="1730171768"/>
              </p:ext>
            </p:extLst>
          </p:nvPr>
        </p:nvGraphicFramePr>
        <p:xfrm>
          <a:off x="9016882" y="2270915"/>
          <a:ext cx="338474" cy="323089"/>
        </p:xfrm>
        <a:graphic>
          <a:graphicData uri="http://schemas.openxmlformats.org/presentationml/2006/ole">
            <mc:AlternateContent xmlns:mc="http://schemas.openxmlformats.org/markup-compatibility/2006">
              <mc:Choice xmlns:v="urn:schemas-microsoft-com:vml" Requires="v">
                <p:oleObj spid="_x0000_s10618" name="Equation" r:id="rId15" imgW="209008" imgH="199815" progId="Equation.DSMT4">
                  <p:embed/>
                </p:oleObj>
              </mc:Choice>
              <mc:Fallback>
                <p:oleObj name="Equation" r:id="rId15" imgW="209008" imgH="199815" progId="Equation.DSMT4">
                  <p:embed/>
                  <p:pic>
                    <p:nvPicPr>
                      <p:cNvPr id="0" name=""/>
                      <p:cNvPicPr/>
                      <p:nvPr/>
                    </p:nvPicPr>
                    <p:blipFill>
                      <a:blip r:embed="rId16"/>
                      <a:stretch>
                        <a:fillRect/>
                      </a:stretch>
                    </p:blipFill>
                    <p:spPr>
                      <a:xfrm>
                        <a:off x="9016882" y="2270915"/>
                        <a:ext cx="338474" cy="323089"/>
                      </a:xfrm>
                      <a:prstGeom prst="rect">
                        <a:avLst/>
                      </a:prstGeom>
                    </p:spPr>
                  </p:pic>
                </p:oleObj>
              </mc:Fallback>
            </mc:AlternateContent>
          </a:graphicData>
        </a:graphic>
      </p:graphicFrame>
      <p:graphicFrame>
        <p:nvGraphicFramePr>
          <p:cNvPr id="12" name="对象 11">
            <a:extLst>
              <a:ext uri="{FF2B5EF4-FFF2-40B4-BE49-F238E27FC236}">
                <a16:creationId xmlns="" xmlns:a16="http://schemas.microsoft.com/office/drawing/2014/main" id="{D8850CB6-6CE8-4617-B637-5C91C2602417}"/>
              </a:ext>
            </a:extLst>
          </p:cNvPr>
          <p:cNvGraphicFramePr>
            <a:graphicFrameLocks noChangeAspect="1"/>
          </p:cNvGraphicFramePr>
          <p:nvPr>
            <p:extLst>
              <p:ext uri="{D42A27DB-BD31-4B8C-83A1-F6EECF244321}">
                <p14:modId xmlns:p14="http://schemas.microsoft.com/office/powerpoint/2010/main" val="1933941576"/>
              </p:ext>
            </p:extLst>
          </p:nvPr>
        </p:nvGraphicFramePr>
        <p:xfrm>
          <a:off x="10098781" y="2282258"/>
          <a:ext cx="318523" cy="334450"/>
        </p:xfrm>
        <a:graphic>
          <a:graphicData uri="http://schemas.openxmlformats.org/presentationml/2006/ole">
            <mc:AlternateContent xmlns:mc="http://schemas.openxmlformats.org/markup-compatibility/2006">
              <mc:Choice xmlns:v="urn:schemas-microsoft-com:vml" Requires="v">
                <p:oleObj spid="_x0000_s10619" name="Equation" r:id="rId17" imgW="189975" imgH="199815" progId="Equation.DSMT4">
                  <p:embed/>
                </p:oleObj>
              </mc:Choice>
              <mc:Fallback>
                <p:oleObj name="Equation" r:id="rId17" imgW="189975" imgH="199815" progId="Equation.DSMT4">
                  <p:embed/>
                  <p:pic>
                    <p:nvPicPr>
                      <p:cNvPr id="0" name=""/>
                      <p:cNvPicPr/>
                      <p:nvPr/>
                    </p:nvPicPr>
                    <p:blipFill>
                      <a:blip r:embed="rId18"/>
                      <a:stretch>
                        <a:fillRect/>
                      </a:stretch>
                    </p:blipFill>
                    <p:spPr>
                      <a:xfrm>
                        <a:off x="10098781" y="2282258"/>
                        <a:ext cx="318523" cy="334450"/>
                      </a:xfrm>
                      <a:prstGeom prst="rect">
                        <a:avLst/>
                      </a:prstGeom>
                    </p:spPr>
                  </p:pic>
                </p:oleObj>
              </mc:Fallback>
            </mc:AlternateContent>
          </a:graphicData>
        </a:graphic>
      </p:graphicFrame>
      <p:graphicFrame>
        <p:nvGraphicFramePr>
          <p:cNvPr id="13" name="对象 12">
            <a:extLst>
              <a:ext uri="{FF2B5EF4-FFF2-40B4-BE49-F238E27FC236}">
                <a16:creationId xmlns="" xmlns:a16="http://schemas.microsoft.com/office/drawing/2014/main" id="{8E019A72-7D4C-4FB7-B849-26C4521EA49E}"/>
              </a:ext>
            </a:extLst>
          </p:cNvPr>
          <p:cNvGraphicFramePr>
            <a:graphicFrameLocks noChangeAspect="1"/>
          </p:cNvGraphicFramePr>
          <p:nvPr>
            <p:extLst>
              <p:ext uri="{D42A27DB-BD31-4B8C-83A1-F6EECF244321}">
                <p14:modId xmlns:p14="http://schemas.microsoft.com/office/powerpoint/2010/main" val="354839989"/>
              </p:ext>
            </p:extLst>
          </p:nvPr>
        </p:nvGraphicFramePr>
        <p:xfrm>
          <a:off x="10633497" y="2281185"/>
          <a:ext cx="326006" cy="326006"/>
        </p:xfrm>
        <a:graphic>
          <a:graphicData uri="http://schemas.openxmlformats.org/presentationml/2006/ole">
            <mc:AlternateContent xmlns:mc="http://schemas.openxmlformats.org/markup-compatibility/2006">
              <mc:Choice xmlns:v="urn:schemas-microsoft-com:vml" Requires="v">
                <p:oleObj spid="_x0000_s10620" name="Equation" r:id="rId19" imgW="199671" imgH="199815" progId="Equation.DSMT4">
                  <p:embed/>
                </p:oleObj>
              </mc:Choice>
              <mc:Fallback>
                <p:oleObj name="Equation" r:id="rId19" imgW="199671" imgH="199815" progId="Equation.DSMT4">
                  <p:embed/>
                  <p:pic>
                    <p:nvPicPr>
                      <p:cNvPr id="0" name=""/>
                      <p:cNvPicPr/>
                      <p:nvPr/>
                    </p:nvPicPr>
                    <p:blipFill>
                      <a:blip r:embed="rId20"/>
                      <a:stretch>
                        <a:fillRect/>
                      </a:stretch>
                    </p:blipFill>
                    <p:spPr>
                      <a:xfrm>
                        <a:off x="10633497" y="2281185"/>
                        <a:ext cx="326006" cy="326006"/>
                      </a:xfrm>
                      <a:prstGeom prst="rect">
                        <a:avLst/>
                      </a:prstGeom>
                    </p:spPr>
                  </p:pic>
                </p:oleObj>
              </mc:Fallback>
            </mc:AlternateContent>
          </a:graphicData>
        </a:graphic>
      </p:graphicFrame>
      <p:graphicFrame>
        <p:nvGraphicFramePr>
          <p:cNvPr id="14" name="对象 13">
            <a:extLst>
              <a:ext uri="{FF2B5EF4-FFF2-40B4-BE49-F238E27FC236}">
                <a16:creationId xmlns="" xmlns:a16="http://schemas.microsoft.com/office/drawing/2014/main" id="{018466A6-44ED-428A-B5D9-C3CD573046E5}"/>
              </a:ext>
            </a:extLst>
          </p:cNvPr>
          <p:cNvGraphicFramePr>
            <a:graphicFrameLocks noChangeAspect="1"/>
          </p:cNvGraphicFramePr>
          <p:nvPr>
            <p:extLst>
              <p:ext uri="{D42A27DB-BD31-4B8C-83A1-F6EECF244321}">
                <p14:modId xmlns:p14="http://schemas.microsoft.com/office/powerpoint/2010/main" val="297083196"/>
              </p:ext>
            </p:extLst>
          </p:nvPr>
        </p:nvGraphicFramePr>
        <p:xfrm>
          <a:off x="2145749" y="2740074"/>
          <a:ext cx="1035057" cy="335263"/>
        </p:xfrm>
        <a:graphic>
          <a:graphicData uri="http://schemas.openxmlformats.org/presentationml/2006/ole">
            <mc:AlternateContent xmlns:mc="http://schemas.openxmlformats.org/markup-compatibility/2006">
              <mc:Choice xmlns:v="urn:schemas-microsoft-com:vml" Requires="v">
                <p:oleObj spid="_x0000_s10621" name="Equation" r:id="rId21" imgW="617688" imgH="199815" progId="Equation.DSMT4">
                  <p:embed/>
                </p:oleObj>
              </mc:Choice>
              <mc:Fallback>
                <p:oleObj name="Equation" r:id="rId21" imgW="617688" imgH="199815" progId="Equation.DSMT4">
                  <p:embed/>
                  <p:pic>
                    <p:nvPicPr>
                      <p:cNvPr id="0" name=""/>
                      <p:cNvPicPr/>
                      <p:nvPr/>
                    </p:nvPicPr>
                    <p:blipFill>
                      <a:blip r:embed="rId22"/>
                      <a:stretch>
                        <a:fillRect/>
                      </a:stretch>
                    </p:blipFill>
                    <p:spPr>
                      <a:xfrm>
                        <a:off x="2145749" y="2740074"/>
                        <a:ext cx="1035057" cy="335263"/>
                      </a:xfrm>
                      <a:prstGeom prst="rect">
                        <a:avLst/>
                      </a:prstGeom>
                    </p:spPr>
                  </p:pic>
                </p:oleObj>
              </mc:Fallback>
            </mc:AlternateContent>
          </a:graphicData>
        </a:graphic>
      </p:graphicFrame>
      <p:graphicFrame>
        <p:nvGraphicFramePr>
          <p:cNvPr id="15" name="对象 14">
            <a:extLst>
              <a:ext uri="{FF2B5EF4-FFF2-40B4-BE49-F238E27FC236}">
                <a16:creationId xmlns="" xmlns:a16="http://schemas.microsoft.com/office/drawing/2014/main" id="{BEFD8A99-AB29-450A-9494-056EED7B1DE8}"/>
              </a:ext>
            </a:extLst>
          </p:cNvPr>
          <p:cNvGraphicFramePr>
            <a:graphicFrameLocks noChangeAspect="1"/>
          </p:cNvGraphicFramePr>
          <p:nvPr>
            <p:extLst>
              <p:ext uri="{D42A27DB-BD31-4B8C-83A1-F6EECF244321}">
                <p14:modId xmlns:p14="http://schemas.microsoft.com/office/powerpoint/2010/main" val="53628211"/>
              </p:ext>
            </p:extLst>
          </p:nvPr>
        </p:nvGraphicFramePr>
        <p:xfrm>
          <a:off x="3630190" y="2728929"/>
          <a:ext cx="322630" cy="338762"/>
        </p:xfrm>
        <a:graphic>
          <a:graphicData uri="http://schemas.openxmlformats.org/presentationml/2006/ole">
            <mc:AlternateContent xmlns:mc="http://schemas.openxmlformats.org/markup-compatibility/2006">
              <mc:Choice xmlns:v="urn:schemas-microsoft-com:vml" Requires="v">
                <p:oleObj spid="_x0000_s10622" name="Equation" r:id="rId23" imgW="189975" imgH="199815" progId="Equation.DSMT4">
                  <p:embed/>
                </p:oleObj>
              </mc:Choice>
              <mc:Fallback>
                <p:oleObj name="Equation" r:id="rId23" imgW="189975" imgH="199815" progId="Equation.DSMT4">
                  <p:embed/>
                  <p:pic>
                    <p:nvPicPr>
                      <p:cNvPr id="0" name=""/>
                      <p:cNvPicPr/>
                      <p:nvPr/>
                    </p:nvPicPr>
                    <p:blipFill>
                      <a:blip r:embed="rId24"/>
                      <a:stretch>
                        <a:fillRect/>
                      </a:stretch>
                    </p:blipFill>
                    <p:spPr>
                      <a:xfrm>
                        <a:off x="3630190" y="2728929"/>
                        <a:ext cx="322630" cy="338762"/>
                      </a:xfrm>
                      <a:prstGeom prst="rect">
                        <a:avLst/>
                      </a:prstGeom>
                    </p:spPr>
                  </p:pic>
                </p:oleObj>
              </mc:Fallback>
            </mc:AlternateContent>
          </a:graphicData>
        </a:graphic>
      </p:graphicFrame>
      <p:graphicFrame>
        <p:nvGraphicFramePr>
          <p:cNvPr id="16" name="对象 15">
            <a:extLst>
              <a:ext uri="{FF2B5EF4-FFF2-40B4-BE49-F238E27FC236}">
                <a16:creationId xmlns="" xmlns:a16="http://schemas.microsoft.com/office/drawing/2014/main" id="{16A5D38A-4C8C-45F0-9FFD-CC11F9A044EF}"/>
              </a:ext>
            </a:extLst>
          </p:cNvPr>
          <p:cNvGraphicFramePr>
            <a:graphicFrameLocks noChangeAspect="1"/>
          </p:cNvGraphicFramePr>
          <p:nvPr>
            <p:extLst>
              <p:ext uri="{D42A27DB-BD31-4B8C-83A1-F6EECF244321}">
                <p14:modId xmlns:p14="http://schemas.microsoft.com/office/powerpoint/2010/main" val="1913611128"/>
              </p:ext>
            </p:extLst>
          </p:nvPr>
        </p:nvGraphicFramePr>
        <p:xfrm>
          <a:off x="4066889" y="2733432"/>
          <a:ext cx="335263" cy="335263"/>
        </p:xfrm>
        <a:graphic>
          <a:graphicData uri="http://schemas.openxmlformats.org/presentationml/2006/ole">
            <mc:AlternateContent xmlns:mc="http://schemas.openxmlformats.org/markup-compatibility/2006">
              <mc:Choice xmlns:v="urn:schemas-microsoft-com:vml" Requires="v">
                <p:oleObj spid="_x0000_s10623" name="Equation" r:id="rId25" imgW="199671" imgH="199815" progId="Equation.DSMT4">
                  <p:embed/>
                </p:oleObj>
              </mc:Choice>
              <mc:Fallback>
                <p:oleObj name="Equation" r:id="rId25" imgW="199671" imgH="199815" progId="Equation.DSMT4">
                  <p:embed/>
                  <p:pic>
                    <p:nvPicPr>
                      <p:cNvPr id="0" name=""/>
                      <p:cNvPicPr/>
                      <p:nvPr/>
                    </p:nvPicPr>
                    <p:blipFill>
                      <a:blip r:embed="rId26"/>
                      <a:stretch>
                        <a:fillRect/>
                      </a:stretch>
                    </p:blipFill>
                    <p:spPr>
                      <a:xfrm>
                        <a:off x="4066889" y="2733432"/>
                        <a:ext cx="335263" cy="335263"/>
                      </a:xfrm>
                      <a:prstGeom prst="rect">
                        <a:avLst/>
                      </a:prstGeom>
                    </p:spPr>
                  </p:pic>
                </p:oleObj>
              </mc:Fallback>
            </mc:AlternateContent>
          </a:graphicData>
        </a:graphic>
      </p:graphicFrame>
      <p:graphicFrame>
        <p:nvGraphicFramePr>
          <p:cNvPr id="17" name="对象 16">
            <a:extLst>
              <a:ext uri="{FF2B5EF4-FFF2-40B4-BE49-F238E27FC236}">
                <a16:creationId xmlns="" xmlns:a16="http://schemas.microsoft.com/office/drawing/2014/main" id="{E8799E30-EA92-4A0A-9CD2-CDBF68C010C1}"/>
              </a:ext>
            </a:extLst>
          </p:cNvPr>
          <p:cNvGraphicFramePr>
            <a:graphicFrameLocks noChangeAspect="1"/>
          </p:cNvGraphicFramePr>
          <p:nvPr>
            <p:extLst>
              <p:ext uri="{D42A27DB-BD31-4B8C-83A1-F6EECF244321}">
                <p14:modId xmlns:p14="http://schemas.microsoft.com/office/powerpoint/2010/main" val="3060260457"/>
              </p:ext>
            </p:extLst>
          </p:nvPr>
        </p:nvGraphicFramePr>
        <p:xfrm>
          <a:off x="8313188" y="2715491"/>
          <a:ext cx="293303" cy="324176"/>
        </p:xfrm>
        <a:graphic>
          <a:graphicData uri="http://schemas.openxmlformats.org/presentationml/2006/ole">
            <mc:AlternateContent xmlns:mc="http://schemas.openxmlformats.org/markup-compatibility/2006">
              <mc:Choice xmlns:v="urn:schemas-microsoft-com:vml" Requires="v">
                <p:oleObj spid="_x0000_s10624" name="Equation" r:id="rId27" imgW="180638" imgH="199815" progId="Equation.DSMT4">
                  <p:embed/>
                </p:oleObj>
              </mc:Choice>
              <mc:Fallback>
                <p:oleObj name="Equation" r:id="rId27" imgW="180638" imgH="199815" progId="Equation.DSMT4">
                  <p:embed/>
                  <p:pic>
                    <p:nvPicPr>
                      <p:cNvPr id="0" name=""/>
                      <p:cNvPicPr/>
                      <p:nvPr/>
                    </p:nvPicPr>
                    <p:blipFill>
                      <a:blip r:embed="rId28"/>
                      <a:stretch>
                        <a:fillRect/>
                      </a:stretch>
                    </p:blipFill>
                    <p:spPr>
                      <a:xfrm>
                        <a:off x="8313188" y="2715491"/>
                        <a:ext cx="293303" cy="324176"/>
                      </a:xfrm>
                      <a:prstGeom prst="rect">
                        <a:avLst/>
                      </a:prstGeom>
                    </p:spPr>
                  </p:pic>
                </p:oleObj>
              </mc:Fallback>
            </mc:AlternateContent>
          </a:graphicData>
        </a:graphic>
      </p:graphicFrame>
      <p:graphicFrame>
        <p:nvGraphicFramePr>
          <p:cNvPr id="18" name="对象 17">
            <a:extLst>
              <a:ext uri="{FF2B5EF4-FFF2-40B4-BE49-F238E27FC236}">
                <a16:creationId xmlns="" xmlns:a16="http://schemas.microsoft.com/office/drawing/2014/main" id="{CD9ED982-BB75-47D8-860C-D20A24496B3D}"/>
              </a:ext>
            </a:extLst>
          </p:cNvPr>
          <p:cNvGraphicFramePr>
            <a:graphicFrameLocks noChangeAspect="1"/>
          </p:cNvGraphicFramePr>
          <p:nvPr>
            <p:extLst>
              <p:ext uri="{D42A27DB-BD31-4B8C-83A1-F6EECF244321}">
                <p14:modId xmlns:p14="http://schemas.microsoft.com/office/powerpoint/2010/main" val="2595970614"/>
              </p:ext>
            </p:extLst>
          </p:nvPr>
        </p:nvGraphicFramePr>
        <p:xfrm>
          <a:off x="8858519" y="2717567"/>
          <a:ext cx="335263" cy="320024"/>
        </p:xfrm>
        <a:graphic>
          <a:graphicData uri="http://schemas.openxmlformats.org/presentationml/2006/ole">
            <mc:AlternateContent xmlns:mc="http://schemas.openxmlformats.org/markup-compatibility/2006">
              <mc:Choice xmlns:v="urn:schemas-microsoft-com:vml" Requires="v">
                <p:oleObj spid="_x0000_s10625" name="Equation" r:id="rId29" imgW="209008" imgH="199815" progId="Equation.DSMT4">
                  <p:embed/>
                </p:oleObj>
              </mc:Choice>
              <mc:Fallback>
                <p:oleObj name="Equation" r:id="rId29" imgW="209008" imgH="199815" progId="Equation.DSMT4">
                  <p:embed/>
                  <p:pic>
                    <p:nvPicPr>
                      <p:cNvPr id="0" name=""/>
                      <p:cNvPicPr/>
                      <p:nvPr/>
                    </p:nvPicPr>
                    <p:blipFill>
                      <a:blip r:embed="rId30"/>
                      <a:stretch>
                        <a:fillRect/>
                      </a:stretch>
                    </p:blipFill>
                    <p:spPr>
                      <a:xfrm>
                        <a:off x="8858519" y="2717567"/>
                        <a:ext cx="335263" cy="320024"/>
                      </a:xfrm>
                      <a:prstGeom prst="rect">
                        <a:avLst/>
                      </a:prstGeom>
                    </p:spPr>
                  </p:pic>
                </p:oleObj>
              </mc:Fallback>
            </mc:AlternateContent>
          </a:graphicData>
        </a:graphic>
      </p:graphicFrame>
      <p:sp>
        <p:nvSpPr>
          <p:cNvPr id="20" name="Rectangle 2">
            <a:extLst>
              <a:ext uri="{FF2B5EF4-FFF2-40B4-BE49-F238E27FC236}">
                <a16:creationId xmlns="" xmlns:a16="http://schemas.microsoft.com/office/drawing/2014/main" id="{BE1108C1-7D55-40F1-B91B-7A7467AB1929}"/>
              </a:ext>
            </a:extLst>
          </p:cNvPr>
          <p:cNvSpPr>
            <a:spLocks noChangeArrowheads="1"/>
          </p:cNvSpPr>
          <p:nvPr/>
        </p:nvSpPr>
        <p:spPr bwMode="auto">
          <a:xfrm>
            <a:off x="693019" y="3213319"/>
            <a:ext cx="4814138"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66700" algn="l" defTabSz="914400" rtl="0" eaLnBrk="0" fontAlgn="base" latinLnBrk="0" hangingPunct="0">
              <a:lnSpc>
                <a:spcPct val="100000"/>
              </a:lnSpc>
              <a:spcBef>
                <a:spcPct val="0"/>
              </a:spcBef>
              <a:spcAft>
                <a:spcPct val="0"/>
              </a:spcAft>
              <a:buClrTx/>
              <a:buSzTx/>
              <a:buFontTx/>
              <a:buNone/>
              <a:tabLst/>
            </a:pPr>
            <a:r>
              <a:rPr lang="zh-CN" altLang="zh-CN" sz="2000" dirty="0">
                <a:latin typeface="+mn-ea"/>
                <a:ea typeface="+mn-ea"/>
                <a:cs typeface="Times New Roman" panose="02020603050405020304" pitchFamily="18" charset="0"/>
              </a:rPr>
              <a:t>我们可以算出该组合的预期收益率为：</a:t>
            </a:r>
          </a:p>
          <a:p>
            <a:pPr marL="0" marR="0" lvl="0" indent="266700" algn="l" defTabSz="914400" rtl="0" eaLnBrk="0" fontAlgn="base" latinLnBrk="0" hangingPunct="0">
              <a:lnSpc>
                <a:spcPct val="100000"/>
              </a:lnSpc>
              <a:spcBef>
                <a:spcPct val="0"/>
              </a:spcBef>
              <a:spcAft>
                <a:spcPct val="0"/>
              </a:spcAft>
              <a:buClrTx/>
              <a:buSzTx/>
              <a:buFontTx/>
              <a:buNone/>
              <a:tabLst/>
            </a:pPr>
            <a:endParaRPr kumimoji="0" lang="zh-CN" altLang="zh-CN" sz="1800" b="0" i="0" u="none" strike="noStrike" cap="none" normalizeH="0" baseline="0" dirty="0">
              <a:ln>
                <a:noFill/>
              </a:ln>
              <a:solidFill>
                <a:schemeClr val="tx1"/>
              </a:solidFill>
              <a:effectLst/>
              <a:latin typeface="Arial" panose="020B0604020202020204" pitchFamily="34" charset="0"/>
            </a:endParaRPr>
          </a:p>
        </p:txBody>
      </p:sp>
      <p:graphicFrame>
        <p:nvGraphicFramePr>
          <p:cNvPr id="21" name="对象 20">
            <a:extLst>
              <a:ext uri="{FF2B5EF4-FFF2-40B4-BE49-F238E27FC236}">
                <a16:creationId xmlns="" xmlns:a16="http://schemas.microsoft.com/office/drawing/2014/main" id="{DE7CADE2-F085-43CF-89EE-C547043CBDBE}"/>
              </a:ext>
            </a:extLst>
          </p:cNvPr>
          <p:cNvGraphicFramePr>
            <a:graphicFrameLocks noChangeAspect="1"/>
          </p:cNvGraphicFramePr>
          <p:nvPr>
            <p:extLst>
              <p:ext uri="{D42A27DB-BD31-4B8C-83A1-F6EECF244321}">
                <p14:modId xmlns:p14="http://schemas.microsoft.com/office/powerpoint/2010/main" val="2084380681"/>
              </p:ext>
            </p:extLst>
          </p:nvPr>
        </p:nvGraphicFramePr>
        <p:xfrm>
          <a:off x="4427823" y="3810450"/>
          <a:ext cx="2421398" cy="677108"/>
        </p:xfrm>
        <a:graphic>
          <a:graphicData uri="http://schemas.openxmlformats.org/presentationml/2006/ole">
            <mc:AlternateContent xmlns:mc="http://schemas.openxmlformats.org/markup-compatibility/2006">
              <mc:Choice xmlns:v="urn:schemas-microsoft-com:vml" Requires="v">
                <p:oleObj spid="_x0000_s10626" name="Equation" r:id="rId31" imgW="1562100" imgH="431800" progId="Equation.DSMT4">
                  <p:embed/>
                </p:oleObj>
              </mc:Choice>
              <mc:Fallback>
                <p:oleObj name="Equation" r:id="rId31" imgW="1562100" imgH="431800" progId="Equation.DSMT4">
                  <p:embed/>
                  <p:pic>
                    <p:nvPicPr>
                      <p:cNvPr id="0" name="Object 1"/>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4427823" y="3810450"/>
                        <a:ext cx="2421398" cy="677108"/>
                      </a:xfrm>
                      <a:prstGeom prst="rect">
                        <a:avLst/>
                      </a:prstGeom>
                      <a:noFill/>
                    </p:spPr>
                  </p:pic>
                </p:oleObj>
              </mc:Fallback>
            </mc:AlternateContent>
          </a:graphicData>
        </a:graphic>
      </p:graphicFrame>
      <p:sp>
        <p:nvSpPr>
          <p:cNvPr id="34" name="文本框 33">
            <a:extLst>
              <a:ext uri="{FF2B5EF4-FFF2-40B4-BE49-F238E27FC236}">
                <a16:creationId xmlns="" xmlns:a16="http://schemas.microsoft.com/office/drawing/2014/main" id="{16DA92CB-24C2-4518-BBE0-EAD6EDFDD597}"/>
              </a:ext>
            </a:extLst>
          </p:cNvPr>
          <p:cNvSpPr txBox="1"/>
          <p:nvPr/>
        </p:nvSpPr>
        <p:spPr>
          <a:xfrm>
            <a:off x="10558115" y="3949923"/>
            <a:ext cx="1015101" cy="369332"/>
          </a:xfrm>
          <a:prstGeom prst="rect">
            <a:avLst/>
          </a:prstGeom>
          <a:noFill/>
        </p:spPr>
        <p:txBody>
          <a:bodyPr wrap="square">
            <a:spAutoFit/>
          </a:bodyPr>
          <a:lstStyle/>
          <a:p>
            <a:r>
              <a:rPr lang="zh-CN" altLang="en-US"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4-1</a:t>
            </a:r>
            <a:r>
              <a:rPr lang="zh-CN" altLang="en-US" dirty="0">
                <a:latin typeface="Times New Roman" panose="02020603050405020304" pitchFamily="18" charset="0"/>
                <a:cs typeface="Times New Roman" panose="02020603050405020304" pitchFamily="18" charset="0"/>
              </a:rPr>
              <a:t>）</a:t>
            </a:r>
          </a:p>
        </p:txBody>
      </p:sp>
      <p:sp>
        <p:nvSpPr>
          <p:cNvPr id="37" name="文本框 36">
            <a:extLst>
              <a:ext uri="{FF2B5EF4-FFF2-40B4-BE49-F238E27FC236}">
                <a16:creationId xmlns="" xmlns:a16="http://schemas.microsoft.com/office/drawing/2014/main" id="{EAAE74A7-B0B6-4B63-9B88-ED9B288E687E}"/>
              </a:ext>
            </a:extLst>
          </p:cNvPr>
          <p:cNvSpPr txBox="1"/>
          <p:nvPr/>
        </p:nvSpPr>
        <p:spPr>
          <a:xfrm>
            <a:off x="733789" y="4363672"/>
            <a:ext cx="6115432" cy="496226"/>
          </a:xfrm>
          <a:prstGeom prst="rect">
            <a:avLst/>
          </a:prstGeom>
          <a:noFill/>
        </p:spPr>
        <p:txBody>
          <a:bodyPr wrap="square">
            <a:spAutoFit/>
          </a:bodyPr>
          <a:lstStyle/>
          <a:p>
            <a:pPr indent="266700" algn="just">
              <a:lnSpc>
                <a:spcPct val="150000"/>
              </a:lnSpc>
            </a:pPr>
            <a:r>
              <a:rPr lang="zh-CN" altLang="zh-CN" sz="2000" dirty="0">
                <a:latin typeface="+mn-ea"/>
                <a:ea typeface="+mn-ea"/>
                <a:cs typeface="Times New Roman" panose="02020603050405020304" pitchFamily="18" charset="0"/>
              </a:rPr>
              <a:t>我们可以算出改组合的标准差为</a:t>
            </a:r>
            <a:r>
              <a:rPr lang="zh-CN"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26" name="对象 25">
            <a:extLst>
              <a:ext uri="{FF2B5EF4-FFF2-40B4-BE49-F238E27FC236}">
                <a16:creationId xmlns="" xmlns:a16="http://schemas.microsoft.com/office/drawing/2014/main" id="{EA357F9E-95D0-45E6-8DC0-61BCAE1DEECC}"/>
              </a:ext>
            </a:extLst>
          </p:cNvPr>
          <p:cNvGraphicFramePr>
            <a:graphicFrameLocks noChangeAspect="1"/>
          </p:cNvGraphicFramePr>
          <p:nvPr>
            <p:extLst>
              <p:ext uri="{D42A27DB-BD31-4B8C-83A1-F6EECF244321}">
                <p14:modId xmlns:p14="http://schemas.microsoft.com/office/powerpoint/2010/main" val="3111164813"/>
              </p:ext>
            </p:extLst>
          </p:nvPr>
        </p:nvGraphicFramePr>
        <p:xfrm>
          <a:off x="4451392" y="5049526"/>
          <a:ext cx="2374260" cy="727188"/>
        </p:xfrm>
        <a:graphic>
          <a:graphicData uri="http://schemas.openxmlformats.org/presentationml/2006/ole">
            <mc:AlternateContent xmlns:mc="http://schemas.openxmlformats.org/markup-compatibility/2006">
              <mc:Choice xmlns:v="urn:schemas-microsoft-com:vml" Requires="v">
                <p:oleObj spid="_x0000_s10627" name="Equation" r:id="rId33" imgW="1643696" imgH="503850" progId="Equation.DSMT4">
                  <p:embed/>
                </p:oleObj>
              </mc:Choice>
              <mc:Fallback>
                <p:oleObj name="Equation" r:id="rId33" imgW="1643696" imgH="503850" progId="Equation.DSMT4">
                  <p:embed/>
                  <p:pic>
                    <p:nvPicPr>
                      <p:cNvPr id="0" name=""/>
                      <p:cNvPicPr/>
                      <p:nvPr/>
                    </p:nvPicPr>
                    <p:blipFill>
                      <a:blip r:embed="rId34"/>
                      <a:stretch>
                        <a:fillRect/>
                      </a:stretch>
                    </p:blipFill>
                    <p:spPr>
                      <a:xfrm>
                        <a:off x="4451392" y="5049526"/>
                        <a:ext cx="2374260" cy="727188"/>
                      </a:xfrm>
                      <a:prstGeom prst="rect">
                        <a:avLst/>
                      </a:prstGeom>
                    </p:spPr>
                  </p:pic>
                </p:oleObj>
              </mc:Fallback>
            </mc:AlternateContent>
          </a:graphicData>
        </a:graphic>
      </p:graphicFrame>
      <p:sp>
        <p:nvSpPr>
          <p:cNvPr id="41" name="文本框 40">
            <a:extLst>
              <a:ext uri="{FF2B5EF4-FFF2-40B4-BE49-F238E27FC236}">
                <a16:creationId xmlns="" xmlns:a16="http://schemas.microsoft.com/office/drawing/2014/main" id="{37E1712B-10C1-4CB1-B773-931596FCA0C9}"/>
              </a:ext>
            </a:extLst>
          </p:cNvPr>
          <p:cNvSpPr txBox="1"/>
          <p:nvPr/>
        </p:nvSpPr>
        <p:spPr>
          <a:xfrm>
            <a:off x="10270083" y="5102733"/>
            <a:ext cx="1453687" cy="455253"/>
          </a:xfrm>
          <a:prstGeom prst="rect">
            <a:avLst/>
          </a:prstGeom>
          <a:noFill/>
        </p:spPr>
        <p:txBody>
          <a:bodyPr wrap="square">
            <a:spAutoFit/>
          </a:bodyPr>
          <a:lstStyle/>
          <a:p>
            <a:pPr indent="266700" algn="just">
              <a:lnSpc>
                <a:spcPct val="150000"/>
              </a:lnSpc>
              <a:tabLst>
                <a:tab pos="2641600" algn="ctr"/>
                <a:tab pos="5270500" algn="r"/>
              </a:tabLst>
            </a:pPr>
            <a:r>
              <a:rPr lang="zh-CN"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4-2</a:t>
            </a:r>
            <a:r>
              <a:rPr lang="zh-CN"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87495945"/>
      </p:ext>
    </p:extLst>
  </p:cSld>
  <p:clrMapOvr>
    <a:masterClrMapping/>
  </p:clrMapOvr>
  <p:transition>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6489" y="107628"/>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第二节 有效投资组合的确定</a:t>
            </a:r>
          </a:p>
        </p:txBody>
      </p:sp>
      <p:sp>
        <p:nvSpPr>
          <p:cNvPr id="57" name="Rectangle 82">
            <a:extLst>
              <a:ext uri="{FF2B5EF4-FFF2-40B4-BE49-F238E27FC236}">
                <a16:creationId xmlns="" xmlns:a16="http://schemas.microsoft.com/office/drawing/2014/main" id="{D731C791-7E89-4097-941F-B7313884B111}"/>
              </a:ext>
            </a:extLst>
          </p:cNvPr>
          <p:cNvSpPr>
            <a:spLocks noChangeArrowheads="1"/>
          </p:cNvSpPr>
          <p:nvPr/>
        </p:nvSpPr>
        <p:spPr bwMode="auto">
          <a:xfrm>
            <a:off x="442622" y="2359969"/>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Rectangle 92">
            <a:extLst>
              <a:ext uri="{FF2B5EF4-FFF2-40B4-BE49-F238E27FC236}">
                <a16:creationId xmlns="" xmlns:a16="http://schemas.microsoft.com/office/drawing/2014/main" id="{69371BDD-9A44-43B4-AFF4-81EF41BA2D15}"/>
              </a:ext>
            </a:extLst>
          </p:cNvPr>
          <p:cNvSpPr>
            <a:spLocks noChangeArrowheads="1"/>
          </p:cNvSpPr>
          <p:nvPr/>
        </p:nvSpPr>
        <p:spPr bwMode="auto">
          <a:xfrm>
            <a:off x="442622" y="2555232"/>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142" name="Rectangle 97">
            <a:extLst>
              <a:ext uri="{FF2B5EF4-FFF2-40B4-BE49-F238E27FC236}">
                <a16:creationId xmlns="" xmlns:a16="http://schemas.microsoft.com/office/drawing/2014/main"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01" name="文本框 100">
            <a:extLst>
              <a:ext uri="{FF2B5EF4-FFF2-40B4-BE49-F238E27FC236}">
                <a16:creationId xmlns="" xmlns:a16="http://schemas.microsoft.com/office/drawing/2014/main" id="{0CA36A1C-B8B1-4D49-A083-D40002ACBC11}"/>
              </a:ext>
            </a:extLst>
          </p:cNvPr>
          <p:cNvSpPr txBox="1"/>
          <p:nvPr/>
        </p:nvSpPr>
        <p:spPr>
          <a:xfrm>
            <a:off x="442622" y="843498"/>
            <a:ext cx="7200800" cy="481863"/>
          </a:xfrm>
          <a:prstGeom prst="rect">
            <a:avLst/>
          </a:prstGeom>
          <a:noFill/>
        </p:spPr>
        <p:txBody>
          <a:bodyPr wrap="square" rtlCol="0">
            <a:spAutoFit/>
          </a:bodyPr>
          <a:lstStyle/>
          <a:p>
            <a:pPr indent="270510" algn="just">
              <a:lnSpc>
                <a:spcPct val="150000"/>
              </a:lnSpc>
            </a:pPr>
            <a:r>
              <a:rPr lang="en-US" altLang="zh-CN" sz="2000" b="1" kern="100" dirty="0">
                <a:solidFill>
                  <a:srgbClr val="000000"/>
                </a:solidFill>
                <a:latin typeface="+mn-ea"/>
                <a:ea typeface="+mn-ea"/>
                <a:cs typeface="Times New Roman" panose="02020603050405020304" pitchFamily="18" charset="0"/>
              </a:rPr>
              <a:t>2</a:t>
            </a:r>
            <a:r>
              <a:rPr lang="zh-CN" altLang="en-US" sz="2000" b="1" kern="100" dirty="0">
                <a:solidFill>
                  <a:srgbClr val="000000"/>
                </a:solidFill>
                <a:latin typeface="+mn-ea"/>
                <a:ea typeface="+mn-ea"/>
                <a:cs typeface="Times New Roman" panose="02020603050405020304" pitchFamily="18" charset="0"/>
              </a:rPr>
              <a:t>、无风险资产与风险资产组合时的期望收益和风险</a:t>
            </a:r>
            <a:endParaRPr lang="zh-CN" altLang="zh-CN" sz="2000" b="1" kern="100" dirty="0">
              <a:effectLst/>
              <a:latin typeface="+mn-ea"/>
              <a:ea typeface="+mn-ea"/>
              <a:cs typeface="Times New Roman" panose="02020603050405020304" pitchFamily="18" charset="0"/>
            </a:endParaRPr>
          </a:p>
        </p:txBody>
      </p:sp>
      <p:sp>
        <p:nvSpPr>
          <p:cNvPr id="34" name="文本框 33">
            <a:extLst>
              <a:ext uri="{FF2B5EF4-FFF2-40B4-BE49-F238E27FC236}">
                <a16:creationId xmlns="" xmlns:a16="http://schemas.microsoft.com/office/drawing/2014/main" id="{16DA92CB-24C2-4518-BBE0-EAD6EDFDD597}"/>
              </a:ext>
            </a:extLst>
          </p:cNvPr>
          <p:cNvSpPr txBox="1"/>
          <p:nvPr/>
        </p:nvSpPr>
        <p:spPr>
          <a:xfrm>
            <a:off x="10558115" y="2219358"/>
            <a:ext cx="1015101" cy="369332"/>
          </a:xfrm>
          <a:prstGeom prst="rect">
            <a:avLst/>
          </a:prstGeom>
          <a:noFill/>
        </p:spPr>
        <p:txBody>
          <a:bodyPr wrap="square">
            <a:spAutoFit/>
          </a:bodyPr>
          <a:lstStyle/>
          <a:p>
            <a:r>
              <a:rPr lang="zh-CN" altLang="en-US"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4-3</a:t>
            </a:r>
            <a:r>
              <a:rPr lang="zh-CN" altLang="en-US" dirty="0">
                <a:latin typeface="Times New Roman" panose="02020603050405020304" pitchFamily="18" charset="0"/>
                <a:cs typeface="Times New Roman" panose="02020603050405020304" pitchFamily="18" charset="0"/>
              </a:rPr>
              <a:t>）</a:t>
            </a:r>
          </a:p>
        </p:txBody>
      </p:sp>
      <p:graphicFrame>
        <p:nvGraphicFramePr>
          <p:cNvPr id="4" name="对象 3">
            <a:extLst>
              <a:ext uri="{FF2B5EF4-FFF2-40B4-BE49-F238E27FC236}">
                <a16:creationId xmlns="" xmlns:a16="http://schemas.microsoft.com/office/drawing/2014/main" id="{20A6B27A-C38A-435D-AC80-589BAFC0B231}"/>
              </a:ext>
            </a:extLst>
          </p:cNvPr>
          <p:cNvGraphicFramePr>
            <a:graphicFrameLocks noChangeAspect="1"/>
          </p:cNvGraphicFramePr>
          <p:nvPr>
            <p:extLst>
              <p:ext uri="{D42A27DB-BD31-4B8C-83A1-F6EECF244321}">
                <p14:modId xmlns:p14="http://schemas.microsoft.com/office/powerpoint/2010/main" val="1775414076"/>
              </p:ext>
            </p:extLst>
          </p:nvPr>
        </p:nvGraphicFramePr>
        <p:xfrm>
          <a:off x="3455856" y="1326582"/>
          <a:ext cx="2035166" cy="632284"/>
        </p:xfrm>
        <a:graphic>
          <a:graphicData uri="http://schemas.openxmlformats.org/presentationml/2006/ole">
            <mc:AlternateContent xmlns:mc="http://schemas.openxmlformats.org/markup-compatibility/2006">
              <mc:Choice xmlns:v="urn:schemas-microsoft-com:vml" Requires="v">
                <p:oleObj spid="_x0000_s12441" name="Equation" r:id="rId3" imgW="1473200" imgH="457200" progId="Equation.DSMT4">
                  <p:embed/>
                </p:oleObj>
              </mc:Choice>
              <mc:Fallback>
                <p:oleObj name="Equation" r:id="rId3" imgW="1473200" imgH="4572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5856" y="1326582"/>
                        <a:ext cx="2035166" cy="632284"/>
                      </a:xfrm>
                      <a:prstGeom prst="rect">
                        <a:avLst/>
                      </a:prstGeom>
                      <a:noFill/>
                    </p:spPr>
                  </p:pic>
                </p:oleObj>
              </mc:Fallback>
            </mc:AlternateContent>
          </a:graphicData>
        </a:graphic>
      </p:graphicFrame>
      <p:graphicFrame>
        <p:nvGraphicFramePr>
          <p:cNvPr id="19" name="对象 18">
            <a:extLst>
              <a:ext uri="{FF2B5EF4-FFF2-40B4-BE49-F238E27FC236}">
                <a16:creationId xmlns="" xmlns:a16="http://schemas.microsoft.com/office/drawing/2014/main" id="{105C82B0-F1D9-4226-86A5-DD170FBF693C}"/>
              </a:ext>
            </a:extLst>
          </p:cNvPr>
          <p:cNvGraphicFramePr>
            <a:graphicFrameLocks noChangeAspect="1"/>
          </p:cNvGraphicFramePr>
          <p:nvPr>
            <p:extLst>
              <p:ext uri="{D42A27DB-BD31-4B8C-83A1-F6EECF244321}">
                <p14:modId xmlns:p14="http://schemas.microsoft.com/office/powerpoint/2010/main" val="2225757758"/>
              </p:ext>
            </p:extLst>
          </p:nvPr>
        </p:nvGraphicFramePr>
        <p:xfrm>
          <a:off x="3573339" y="2115807"/>
          <a:ext cx="1800200" cy="623896"/>
        </p:xfrm>
        <a:graphic>
          <a:graphicData uri="http://schemas.openxmlformats.org/presentationml/2006/ole">
            <mc:AlternateContent xmlns:mc="http://schemas.openxmlformats.org/markup-compatibility/2006">
              <mc:Choice xmlns:v="urn:schemas-microsoft-com:vml" Requires="v">
                <p:oleObj spid="_x0000_s12442" name="Equation" r:id="rId5" imgW="1320800" imgH="457200" progId="Equation.DSMT4">
                  <p:embed/>
                </p:oleObj>
              </mc:Choice>
              <mc:Fallback>
                <p:oleObj name="Equation" r:id="rId5" imgW="1320800" imgH="457200" progId="Equation.DSMT4">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3339" y="2115807"/>
                        <a:ext cx="1800200" cy="623896"/>
                      </a:xfrm>
                      <a:prstGeom prst="rect">
                        <a:avLst/>
                      </a:prstGeom>
                      <a:noFill/>
                    </p:spPr>
                  </p:pic>
                </p:oleObj>
              </mc:Fallback>
            </mc:AlternateContent>
          </a:graphicData>
        </a:graphic>
      </p:graphicFrame>
      <p:sp>
        <p:nvSpPr>
          <p:cNvPr id="23" name="Rectangle 3">
            <a:extLst>
              <a:ext uri="{FF2B5EF4-FFF2-40B4-BE49-F238E27FC236}">
                <a16:creationId xmlns="" xmlns:a16="http://schemas.microsoft.com/office/drawing/2014/main" id="{48C6F5E4-4B5D-4C82-BD0F-F59D446C3401}"/>
              </a:ext>
            </a:extLst>
          </p:cNvPr>
          <p:cNvSpPr>
            <a:spLocks noChangeArrowheads="1"/>
          </p:cNvSpPr>
          <p:nvPr/>
        </p:nvSpPr>
        <p:spPr bwMode="auto">
          <a:xfrm>
            <a:off x="837035" y="1479818"/>
            <a:ext cx="199285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66700" algn="l" defTabSz="914400" rtl="0" eaLnBrk="0" fontAlgn="base" latinLnBrk="0" hangingPunct="0">
              <a:lnSpc>
                <a:spcPct val="100000"/>
              </a:lnSpc>
              <a:spcBef>
                <a:spcPct val="0"/>
              </a:spcBef>
              <a:spcAft>
                <a:spcPct val="0"/>
              </a:spcAft>
              <a:buClrTx/>
              <a:buSzTx/>
              <a:buFontTx/>
              <a:buNone/>
              <a:tabLst/>
            </a:pPr>
            <a:r>
              <a:rPr kumimoji="0" lang="zh-CN" altLang="zh-CN" sz="20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由上式可得：</a:t>
            </a:r>
            <a:endParaRPr kumimoji="0" lang="zh-CN" altLang="zh-CN" sz="2000" b="0" i="0" u="none" strike="noStrike" cap="none" normalizeH="0" baseline="0" dirty="0">
              <a:ln>
                <a:noFill/>
              </a:ln>
              <a:solidFill>
                <a:schemeClr val="tx1"/>
              </a:solidFill>
              <a:effectLst/>
              <a:latin typeface="Arial" panose="020B0604020202020204" pitchFamily="34" charset="0"/>
            </a:endParaRPr>
          </a:p>
        </p:txBody>
      </p:sp>
      <p:sp>
        <p:nvSpPr>
          <p:cNvPr id="24" name="Rectangle 4">
            <a:extLst>
              <a:ext uri="{FF2B5EF4-FFF2-40B4-BE49-F238E27FC236}">
                <a16:creationId xmlns="" xmlns:a16="http://schemas.microsoft.com/office/drawing/2014/main" id="{71663A28-FEA3-471E-9BC4-61AE0FEC20F4}"/>
              </a:ext>
            </a:extLst>
          </p:cNvPr>
          <p:cNvSpPr>
            <a:spLocks noChangeArrowheads="1"/>
          </p:cNvSpPr>
          <p:nvPr/>
        </p:nvSpPr>
        <p:spPr bwMode="auto">
          <a:xfrm>
            <a:off x="837035" y="2203969"/>
            <a:ext cx="1247527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266700" algn="l" defTabSz="914400" rtl="0" eaLnBrk="0" fontAlgn="base" latinLnBrk="0" hangingPunct="0">
              <a:lnSpc>
                <a:spcPct val="100000"/>
              </a:lnSpc>
              <a:spcBef>
                <a:spcPct val="0"/>
              </a:spcBef>
              <a:spcAft>
                <a:spcPct val="0"/>
              </a:spcAft>
              <a:buClrTx/>
              <a:buSzTx/>
              <a:buFontTx/>
              <a:buNone/>
              <a:tabLst/>
            </a:pPr>
            <a:r>
              <a:rPr lang="zh-CN" altLang="zh-CN" sz="2000" dirty="0">
                <a:solidFill>
                  <a:srgbClr val="000000"/>
                </a:solidFill>
                <a:latin typeface="Times New Roman" panose="02020603050405020304" pitchFamily="18" charset="0"/>
                <a:cs typeface="Times New Roman" panose="02020603050405020304" pitchFamily="18" charset="0"/>
              </a:rPr>
              <a:t>代入（</a:t>
            </a:r>
            <a:r>
              <a:rPr lang="en-US" altLang="zh-CN" sz="2000" dirty="0">
                <a:solidFill>
                  <a:srgbClr val="000000"/>
                </a:solidFill>
                <a:latin typeface="Times New Roman" panose="02020603050405020304" pitchFamily="18" charset="0"/>
                <a:cs typeface="Times New Roman" panose="02020603050405020304" pitchFamily="18" charset="0"/>
              </a:rPr>
              <a:t>4-1</a:t>
            </a:r>
            <a:r>
              <a:rPr lang="zh-CN" altLang="en-US" sz="2000" dirty="0">
                <a:solidFill>
                  <a:srgbClr val="000000"/>
                </a:solidFill>
                <a:latin typeface="Times New Roman" panose="02020603050405020304" pitchFamily="18" charset="0"/>
                <a:cs typeface="Times New Roman" panose="02020603050405020304" pitchFamily="18" charset="0"/>
              </a:rPr>
              <a:t>）式：</a:t>
            </a:r>
          </a:p>
        </p:txBody>
      </p:sp>
      <p:graphicFrame>
        <p:nvGraphicFramePr>
          <p:cNvPr id="28" name="对象 27">
            <a:extLst>
              <a:ext uri="{FF2B5EF4-FFF2-40B4-BE49-F238E27FC236}">
                <a16:creationId xmlns="" xmlns:a16="http://schemas.microsoft.com/office/drawing/2014/main" id="{A6D3B57D-F9C9-4334-B5B3-544B03F44AAB}"/>
              </a:ext>
            </a:extLst>
          </p:cNvPr>
          <p:cNvGraphicFramePr>
            <a:graphicFrameLocks noChangeAspect="1"/>
          </p:cNvGraphicFramePr>
          <p:nvPr>
            <p:extLst>
              <p:ext uri="{D42A27DB-BD31-4B8C-83A1-F6EECF244321}">
                <p14:modId xmlns:p14="http://schemas.microsoft.com/office/powerpoint/2010/main" val="764408998"/>
              </p:ext>
            </p:extLst>
          </p:nvPr>
        </p:nvGraphicFramePr>
        <p:xfrm>
          <a:off x="6536241" y="3411631"/>
          <a:ext cx="1057309" cy="337018"/>
        </p:xfrm>
        <a:graphic>
          <a:graphicData uri="http://schemas.openxmlformats.org/presentationml/2006/ole">
            <mc:AlternateContent xmlns:mc="http://schemas.openxmlformats.org/markup-compatibility/2006">
              <mc:Choice xmlns:v="urn:schemas-microsoft-com:vml" Requires="v">
                <p:oleObj spid="_x0000_s12443" name="Equation" r:id="rId7" imgW="761669" imgH="241195" progId="Equation.DSMT4">
                  <p:embed/>
                </p:oleObj>
              </mc:Choice>
              <mc:Fallback>
                <p:oleObj name="Equation" r:id="rId7" imgW="761669" imgH="241195" progId="Equation.DSMT4">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36241" y="3411631"/>
                        <a:ext cx="1057309" cy="337018"/>
                      </a:xfrm>
                      <a:prstGeom prst="rect">
                        <a:avLst/>
                      </a:prstGeom>
                      <a:noFill/>
                    </p:spPr>
                  </p:pic>
                </p:oleObj>
              </mc:Fallback>
            </mc:AlternateContent>
          </a:graphicData>
        </a:graphic>
      </p:graphicFrame>
      <p:graphicFrame>
        <p:nvGraphicFramePr>
          <p:cNvPr id="29" name="对象 28">
            <a:extLst>
              <a:ext uri="{FF2B5EF4-FFF2-40B4-BE49-F238E27FC236}">
                <a16:creationId xmlns="" xmlns:a16="http://schemas.microsoft.com/office/drawing/2014/main" id="{BAAA46B4-0C69-41CD-B2A4-C723010802F8}"/>
              </a:ext>
            </a:extLst>
          </p:cNvPr>
          <p:cNvGraphicFramePr>
            <a:graphicFrameLocks noChangeAspect="1"/>
          </p:cNvGraphicFramePr>
          <p:nvPr>
            <p:extLst>
              <p:ext uri="{D42A27DB-BD31-4B8C-83A1-F6EECF244321}">
                <p14:modId xmlns:p14="http://schemas.microsoft.com/office/powerpoint/2010/main" val="2458961198"/>
              </p:ext>
            </p:extLst>
          </p:nvPr>
        </p:nvGraphicFramePr>
        <p:xfrm>
          <a:off x="1989163" y="3832579"/>
          <a:ext cx="216024" cy="344288"/>
        </p:xfrm>
        <a:graphic>
          <a:graphicData uri="http://schemas.openxmlformats.org/presentationml/2006/ole">
            <mc:AlternateContent xmlns:mc="http://schemas.openxmlformats.org/markup-compatibility/2006">
              <mc:Choice xmlns:v="urn:schemas-microsoft-com:vml" Requires="v">
                <p:oleObj spid="_x0000_s12444" name="Equation" r:id="rId9" imgW="152334" imgH="241195" progId="Equation.DSMT4">
                  <p:embed/>
                </p:oleObj>
              </mc:Choice>
              <mc:Fallback>
                <p:oleObj name="Equation" r:id="rId9" imgW="152334" imgH="241195" progId="Equation.DSMT4">
                  <p:embed/>
                  <p:pic>
                    <p:nvPicPr>
                      <p:cNvPr id="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89163" y="3832579"/>
                        <a:ext cx="216024" cy="344288"/>
                      </a:xfrm>
                      <a:prstGeom prst="rect">
                        <a:avLst/>
                      </a:prstGeom>
                      <a:noFill/>
                    </p:spPr>
                  </p:pic>
                </p:oleObj>
              </mc:Fallback>
            </mc:AlternateContent>
          </a:graphicData>
        </a:graphic>
      </p:graphicFrame>
      <p:graphicFrame>
        <p:nvGraphicFramePr>
          <p:cNvPr id="30" name="对象 29">
            <a:extLst>
              <a:ext uri="{FF2B5EF4-FFF2-40B4-BE49-F238E27FC236}">
                <a16:creationId xmlns="" xmlns:a16="http://schemas.microsoft.com/office/drawing/2014/main" id="{4FC17AFB-62DB-4AB4-ACA4-757F834A3114}"/>
              </a:ext>
            </a:extLst>
          </p:cNvPr>
          <p:cNvGraphicFramePr>
            <a:graphicFrameLocks noChangeAspect="1"/>
          </p:cNvGraphicFramePr>
          <p:nvPr>
            <p:extLst>
              <p:ext uri="{D42A27DB-BD31-4B8C-83A1-F6EECF244321}">
                <p14:modId xmlns:p14="http://schemas.microsoft.com/office/powerpoint/2010/main" val="1560003843"/>
              </p:ext>
            </p:extLst>
          </p:nvPr>
        </p:nvGraphicFramePr>
        <p:xfrm>
          <a:off x="5661571" y="3844025"/>
          <a:ext cx="247408" cy="320961"/>
        </p:xfrm>
        <a:graphic>
          <a:graphicData uri="http://schemas.openxmlformats.org/presentationml/2006/ole">
            <mc:AlternateContent xmlns:mc="http://schemas.openxmlformats.org/markup-compatibility/2006">
              <mc:Choice xmlns:v="urn:schemas-microsoft-com:vml" Requires="v">
                <p:oleObj spid="_x0000_s12445" name="Equation" r:id="rId11" imgW="177646" imgH="228402" progId="Equation.DSMT4">
                  <p:embed/>
                </p:oleObj>
              </mc:Choice>
              <mc:Fallback>
                <p:oleObj name="Equation" r:id="rId11" imgW="177646" imgH="228402" progId="Equation.DSMT4">
                  <p:embed/>
                  <p:pic>
                    <p:nvPicPr>
                      <p:cNvPr id="0" name="Object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661571" y="3844025"/>
                        <a:ext cx="247408" cy="320961"/>
                      </a:xfrm>
                      <a:prstGeom prst="rect">
                        <a:avLst/>
                      </a:prstGeom>
                      <a:noFill/>
                    </p:spPr>
                  </p:pic>
                </p:oleObj>
              </mc:Fallback>
            </mc:AlternateContent>
          </a:graphicData>
        </a:graphic>
      </p:graphicFrame>
      <p:graphicFrame>
        <p:nvGraphicFramePr>
          <p:cNvPr id="31" name="对象 30">
            <a:extLst>
              <a:ext uri="{FF2B5EF4-FFF2-40B4-BE49-F238E27FC236}">
                <a16:creationId xmlns="" xmlns:a16="http://schemas.microsoft.com/office/drawing/2014/main" id="{5A5E6F3B-FBCC-4B86-AF34-0428DE2AF5A9}"/>
              </a:ext>
            </a:extLst>
          </p:cNvPr>
          <p:cNvGraphicFramePr>
            <a:graphicFrameLocks noChangeAspect="1"/>
          </p:cNvGraphicFramePr>
          <p:nvPr>
            <p:extLst>
              <p:ext uri="{D42A27DB-BD31-4B8C-83A1-F6EECF244321}">
                <p14:modId xmlns:p14="http://schemas.microsoft.com/office/powerpoint/2010/main" val="827397425"/>
              </p:ext>
            </p:extLst>
          </p:nvPr>
        </p:nvGraphicFramePr>
        <p:xfrm>
          <a:off x="6049167" y="3878287"/>
          <a:ext cx="227360" cy="311807"/>
        </p:xfrm>
        <a:graphic>
          <a:graphicData uri="http://schemas.openxmlformats.org/presentationml/2006/ole">
            <mc:AlternateContent xmlns:mc="http://schemas.openxmlformats.org/markup-compatibility/2006">
              <mc:Choice xmlns:v="urn:schemas-microsoft-com:vml" Requires="v">
                <p:oleObj spid="_x0000_s12446" name="Equation" r:id="rId13" imgW="165028" imgH="228501" progId="Equation.DSMT4">
                  <p:embed/>
                </p:oleObj>
              </mc:Choice>
              <mc:Fallback>
                <p:oleObj name="Equation" r:id="rId13" imgW="165028" imgH="228501" progId="Equation.DSMT4">
                  <p:embed/>
                  <p:pic>
                    <p:nvPicPr>
                      <p:cNvPr id="0" name="Object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49167" y="3878287"/>
                        <a:ext cx="227360" cy="311807"/>
                      </a:xfrm>
                      <a:prstGeom prst="rect">
                        <a:avLst/>
                      </a:prstGeom>
                      <a:noFill/>
                    </p:spPr>
                  </p:pic>
                </p:oleObj>
              </mc:Fallback>
            </mc:AlternateContent>
          </a:graphicData>
        </a:graphic>
      </p:graphicFrame>
      <p:sp>
        <p:nvSpPr>
          <p:cNvPr id="32" name="Rectangle 10">
            <a:extLst>
              <a:ext uri="{FF2B5EF4-FFF2-40B4-BE49-F238E27FC236}">
                <a16:creationId xmlns="" xmlns:a16="http://schemas.microsoft.com/office/drawing/2014/main" id="{9476C015-6D28-4B7D-A6D4-AF956ED8D04B}"/>
              </a:ext>
            </a:extLst>
          </p:cNvPr>
          <p:cNvSpPr>
            <a:spLocks noChangeArrowheads="1"/>
          </p:cNvSpPr>
          <p:nvPr/>
        </p:nvSpPr>
        <p:spPr bwMode="auto">
          <a:xfrm>
            <a:off x="815399" y="2784946"/>
            <a:ext cx="6677507" cy="3265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266700" algn="l" defTabSz="914400" rtl="0" eaLnBrk="0" fontAlgn="base" latinLnBrk="0" hangingPunct="0">
              <a:lnSpc>
                <a:spcPct val="150000"/>
              </a:lnSpc>
              <a:spcBef>
                <a:spcPct val="0"/>
              </a:spcBef>
              <a:spcAft>
                <a:spcPct val="0"/>
              </a:spcAft>
              <a:buClrTx/>
              <a:buSzTx/>
              <a:buFontTx/>
              <a:buNone/>
              <a:tabLst/>
            </a:pPr>
            <a:r>
              <a:rPr lang="zh-CN" altLang="zh-CN" sz="2000" dirty="0">
                <a:solidFill>
                  <a:srgbClr val="000000"/>
                </a:solidFill>
                <a:latin typeface="Times New Roman" panose="02020603050405020304" pitchFamily="18" charset="0"/>
                <a:cs typeface="Times New Roman" panose="02020603050405020304" pitchFamily="18" charset="0"/>
              </a:rPr>
              <a:t>显然（</a:t>
            </a:r>
            <a:r>
              <a:rPr lang="en-US" altLang="zh-CN" sz="2000" dirty="0">
                <a:solidFill>
                  <a:srgbClr val="000000"/>
                </a:solidFill>
                <a:latin typeface="Times New Roman" panose="02020603050405020304" pitchFamily="18" charset="0"/>
                <a:cs typeface="Times New Roman" panose="02020603050405020304" pitchFamily="18" charset="0"/>
              </a:rPr>
              <a:t>4-3</a:t>
            </a:r>
            <a:r>
              <a:rPr lang="zh-CN" altLang="en-US" sz="2000" dirty="0">
                <a:solidFill>
                  <a:srgbClr val="000000"/>
                </a:solidFill>
                <a:latin typeface="Times New Roman" panose="02020603050405020304" pitchFamily="18" charset="0"/>
                <a:cs typeface="Times New Roman" panose="02020603050405020304" pitchFamily="18" charset="0"/>
              </a:rPr>
              <a:t>）为一条直线的方程。由无风险资产与风险资产构成的所有组合均在该直线上，且该直线斜率为                 ，截距为     。如图所示，该直线经过点</a:t>
            </a:r>
            <a:r>
              <a:rPr lang="en-US" altLang="zh-CN" sz="2000" dirty="0">
                <a:solidFill>
                  <a:srgbClr val="000000"/>
                </a:solidFill>
                <a:latin typeface="Times New Roman" panose="02020603050405020304" pitchFamily="18" charset="0"/>
                <a:cs typeface="Times New Roman" panose="02020603050405020304" pitchFamily="18" charset="0"/>
              </a:rPr>
              <a:t>S</a:t>
            </a:r>
            <a:r>
              <a:rPr lang="zh-CN" altLang="en-US" sz="2000" dirty="0">
                <a:solidFill>
                  <a:srgbClr val="000000"/>
                </a:solidFill>
                <a:latin typeface="Times New Roman" panose="02020603050405020304" pitchFamily="18" charset="0"/>
                <a:cs typeface="Times New Roman" panose="02020603050405020304" pitchFamily="18" charset="0"/>
              </a:rPr>
              <a:t>（    ，  ）。</a:t>
            </a:r>
            <a:r>
              <a:rPr lang="en-US" altLang="zh-CN" sz="2000" dirty="0">
                <a:solidFill>
                  <a:srgbClr val="000000"/>
                </a:solidFill>
                <a:latin typeface="Times New Roman" panose="02020603050405020304" pitchFamily="18" charset="0"/>
                <a:cs typeface="Times New Roman" panose="02020603050405020304" pitchFamily="18" charset="0"/>
              </a:rPr>
              <a:t>S</a:t>
            </a:r>
            <a:r>
              <a:rPr lang="zh-CN" altLang="en-US" sz="2000" dirty="0">
                <a:solidFill>
                  <a:srgbClr val="000000"/>
                </a:solidFill>
                <a:latin typeface="Times New Roman" panose="02020603050405020304" pitchFamily="18" charset="0"/>
                <a:cs typeface="Times New Roman" panose="02020603050405020304" pitchFamily="18" charset="0"/>
              </a:rPr>
              <a:t>点左侧是由无风险资产与风险资产</a:t>
            </a:r>
            <a:r>
              <a:rPr lang="en-US" altLang="zh-CN" sz="2000" dirty="0">
                <a:solidFill>
                  <a:srgbClr val="000000"/>
                </a:solidFill>
                <a:latin typeface="Times New Roman" panose="02020603050405020304" pitchFamily="18" charset="0"/>
                <a:cs typeface="Times New Roman" panose="02020603050405020304" pitchFamily="18" charset="0"/>
              </a:rPr>
              <a:t>S</a:t>
            </a:r>
            <a:r>
              <a:rPr lang="zh-CN" altLang="en-US" sz="2000" dirty="0">
                <a:solidFill>
                  <a:srgbClr val="000000"/>
                </a:solidFill>
                <a:latin typeface="Times New Roman" panose="02020603050405020304" pitchFamily="18" charset="0"/>
                <a:cs typeface="Times New Roman" panose="02020603050405020304" pitchFamily="18" charset="0"/>
              </a:rPr>
              <a:t>组成的组合，表示投资者投资于无风险资产（无风险贷出）与风险资产；</a:t>
            </a:r>
            <a:r>
              <a:rPr lang="en-US" altLang="zh-CN" sz="2000" dirty="0">
                <a:solidFill>
                  <a:srgbClr val="000000"/>
                </a:solidFill>
                <a:latin typeface="Times New Roman" panose="02020603050405020304" pitchFamily="18" charset="0"/>
                <a:cs typeface="Times New Roman" panose="02020603050405020304" pitchFamily="18" charset="0"/>
              </a:rPr>
              <a:t>S</a:t>
            </a:r>
            <a:r>
              <a:rPr lang="zh-CN" altLang="en-US" sz="2000" dirty="0">
                <a:solidFill>
                  <a:srgbClr val="000000"/>
                </a:solidFill>
                <a:latin typeface="Times New Roman" panose="02020603050405020304" pitchFamily="18" charset="0"/>
                <a:cs typeface="Times New Roman" panose="02020603050405020304" pitchFamily="18" charset="0"/>
              </a:rPr>
              <a:t>点右侧是由借款和风险资产</a:t>
            </a:r>
            <a:r>
              <a:rPr lang="en-US" altLang="zh-CN" sz="2000" dirty="0">
                <a:solidFill>
                  <a:srgbClr val="000000"/>
                </a:solidFill>
                <a:latin typeface="Times New Roman" panose="02020603050405020304" pitchFamily="18" charset="0"/>
                <a:cs typeface="Times New Roman" panose="02020603050405020304" pitchFamily="18" charset="0"/>
              </a:rPr>
              <a:t>S</a:t>
            </a:r>
            <a:r>
              <a:rPr lang="zh-CN" altLang="en-US" sz="2000" dirty="0">
                <a:solidFill>
                  <a:srgbClr val="000000"/>
                </a:solidFill>
                <a:latin typeface="Times New Roman" panose="02020603050405020304" pitchFamily="18" charset="0"/>
                <a:cs typeface="Times New Roman" panose="02020603050405020304" pitchFamily="18" charset="0"/>
              </a:rPr>
              <a:t>构成的组合，表示投资者卖空无风险资产，并将全部资金（包括卖空所得）用于投资风险资产</a:t>
            </a:r>
            <a:r>
              <a:rPr lang="en-US" altLang="zh-CN" sz="2000" dirty="0">
                <a:solidFill>
                  <a:srgbClr val="000000"/>
                </a:solidFill>
                <a:latin typeface="Times New Roman" panose="02020603050405020304" pitchFamily="18" charset="0"/>
                <a:cs typeface="Times New Roman" panose="02020603050405020304" pitchFamily="18" charset="0"/>
              </a:rPr>
              <a:t>S</a:t>
            </a:r>
            <a:r>
              <a:rPr lang="zh-CN" altLang="en-US" sz="2000" dirty="0">
                <a:solidFill>
                  <a:srgbClr val="000000"/>
                </a:solidFill>
                <a:latin typeface="Times New Roman" panose="02020603050405020304" pitchFamily="18" charset="0"/>
                <a:cs typeface="Times New Roman" panose="02020603050405020304" pitchFamily="18" charset="0"/>
              </a:rPr>
              <a:t>。</a:t>
            </a:r>
          </a:p>
        </p:txBody>
      </p:sp>
      <p:pic>
        <p:nvPicPr>
          <p:cNvPr id="40" name="图片 39">
            <a:extLst>
              <a:ext uri="{FF2B5EF4-FFF2-40B4-BE49-F238E27FC236}">
                <a16:creationId xmlns="" xmlns:a16="http://schemas.microsoft.com/office/drawing/2014/main" id="{25CF024A-EF5D-47A1-BA0A-B613797882B2}"/>
              </a:ext>
            </a:extLst>
          </p:cNvPr>
          <p:cNvPicPr>
            <a:picLocks noChangeAspect="1"/>
          </p:cNvPicPr>
          <p:nvPr/>
        </p:nvPicPr>
        <p:blipFill>
          <a:blip r:embed="rId15"/>
          <a:stretch>
            <a:fillRect/>
          </a:stretch>
        </p:blipFill>
        <p:spPr>
          <a:xfrm>
            <a:off x="8259165" y="3199171"/>
            <a:ext cx="3370656" cy="2667906"/>
          </a:xfrm>
          <a:prstGeom prst="rect">
            <a:avLst/>
          </a:prstGeom>
        </p:spPr>
      </p:pic>
      <p:sp>
        <p:nvSpPr>
          <p:cNvPr id="48" name="文本框 47">
            <a:extLst>
              <a:ext uri="{FF2B5EF4-FFF2-40B4-BE49-F238E27FC236}">
                <a16:creationId xmlns="" xmlns:a16="http://schemas.microsoft.com/office/drawing/2014/main" id="{35D2F9A6-5897-4DCB-8548-EB9F70B06C00}"/>
              </a:ext>
            </a:extLst>
          </p:cNvPr>
          <p:cNvSpPr txBox="1"/>
          <p:nvPr/>
        </p:nvSpPr>
        <p:spPr>
          <a:xfrm>
            <a:off x="7821811" y="5896631"/>
            <a:ext cx="4680520" cy="307777"/>
          </a:xfrm>
          <a:prstGeom prst="rect">
            <a:avLst/>
          </a:prstGeom>
          <a:noFill/>
        </p:spPr>
        <p:txBody>
          <a:bodyPr wrap="square" rtlCol="0">
            <a:spAutoFit/>
          </a:bodyPr>
          <a:lstStyle/>
          <a:p>
            <a:r>
              <a:rPr lang="zh-CN" altLang="en-US" sz="1400" dirty="0"/>
              <a:t>图</a:t>
            </a:r>
            <a:r>
              <a:rPr lang="en-US" altLang="zh-CN" sz="1400" dirty="0">
                <a:latin typeface="Times New Roman" panose="02020603050405020304" pitchFamily="18" charset="0"/>
                <a:cs typeface="Times New Roman" panose="02020603050405020304" pitchFamily="18" charset="0"/>
              </a:rPr>
              <a:t>4-4</a:t>
            </a:r>
            <a:r>
              <a:rPr lang="zh-CN" altLang="en-US" sz="1400" dirty="0"/>
              <a:t>当无风险资产与组合</a:t>
            </a:r>
            <a:r>
              <a:rPr lang="en-US" altLang="zh-CN" sz="1400" dirty="0"/>
              <a:t>S</a:t>
            </a:r>
            <a:r>
              <a:rPr lang="zh-CN" altLang="en-US" sz="1400" dirty="0"/>
              <a:t>组合时的期望收益和风险</a:t>
            </a:r>
          </a:p>
        </p:txBody>
      </p:sp>
    </p:spTree>
    <p:extLst>
      <p:ext uri="{BB962C8B-B14F-4D97-AF65-F5344CB8AC3E}">
        <p14:creationId xmlns:p14="http://schemas.microsoft.com/office/powerpoint/2010/main" val="3563151268"/>
      </p:ext>
    </p:extLst>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圆角矩形 26"/>
          <p:cNvSpPr/>
          <p:nvPr/>
        </p:nvSpPr>
        <p:spPr>
          <a:xfrm>
            <a:off x="4225925" y="4881563"/>
            <a:ext cx="6892925" cy="6953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313"/>
            <a:r>
              <a:rPr lang="zh-CN" altLang="en-US" sz="2600" b="1">
                <a:solidFill>
                  <a:schemeClr val="tx1"/>
                </a:solidFill>
                <a:latin typeface="微软雅黑" pitchFamily="34" charset="-122"/>
                <a:ea typeface="微软雅黑" pitchFamily="34" charset="-122"/>
              </a:rPr>
              <a:t>  多</a:t>
            </a:r>
            <a:r>
              <a:rPr lang="zh-CN" altLang="en-US" sz="2600" b="1" dirty="0">
                <a:solidFill>
                  <a:schemeClr val="tx1"/>
                </a:solidFill>
                <a:latin typeface="微软雅黑" pitchFamily="34" charset="-122"/>
                <a:ea typeface="微软雅黑" pitchFamily="34" charset="-122"/>
              </a:rPr>
              <a:t>因素套利定价理论</a:t>
            </a:r>
          </a:p>
        </p:txBody>
      </p:sp>
      <p:sp>
        <p:nvSpPr>
          <p:cNvPr id="16" name="圆角矩形 15"/>
          <p:cNvSpPr/>
          <p:nvPr/>
        </p:nvSpPr>
        <p:spPr>
          <a:xfrm>
            <a:off x="4225925" y="3933825"/>
            <a:ext cx="6892925" cy="646113"/>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313"/>
            <a:r>
              <a:rPr lang="en-US" altLang="zh-CN" sz="2800" dirty="0">
                <a:solidFill>
                  <a:schemeClr val="tx1"/>
                </a:solidFill>
              </a:rPr>
              <a:t>  </a:t>
            </a:r>
            <a:r>
              <a:rPr lang="en-US" altLang="zh-CN" sz="2600" b="1" dirty="0">
                <a:solidFill>
                  <a:schemeClr val="tx1"/>
                </a:solidFill>
                <a:latin typeface="微软雅黑" pitchFamily="34" charset="-122"/>
                <a:ea typeface="微软雅黑" pitchFamily="34" charset="-122"/>
              </a:rPr>
              <a:t>CML</a:t>
            </a:r>
            <a:r>
              <a:rPr lang="zh-CN" altLang="en-US" sz="2600" b="1" dirty="0">
                <a:solidFill>
                  <a:schemeClr val="tx1"/>
                </a:solidFill>
                <a:latin typeface="微软雅黑" pitchFamily="34" charset="-122"/>
                <a:ea typeface="微软雅黑" pitchFamily="34" charset="-122"/>
              </a:rPr>
              <a:t>与</a:t>
            </a:r>
            <a:r>
              <a:rPr lang="en-US" altLang="zh-CN" sz="2600" b="1" dirty="0">
                <a:solidFill>
                  <a:schemeClr val="tx1"/>
                </a:solidFill>
                <a:latin typeface="微软雅黑" pitchFamily="34" charset="-122"/>
                <a:ea typeface="微软雅黑" pitchFamily="34" charset="-122"/>
              </a:rPr>
              <a:t>SML</a:t>
            </a:r>
            <a:r>
              <a:rPr lang="zh-CN" altLang="en-US" sz="2600" b="1" dirty="0">
                <a:solidFill>
                  <a:schemeClr val="tx1"/>
                </a:solidFill>
                <a:latin typeface="微软雅黑" pitchFamily="34" charset="-122"/>
                <a:ea typeface="微软雅黑" pitchFamily="34" charset="-122"/>
              </a:rPr>
              <a:t>关系</a:t>
            </a:r>
          </a:p>
        </p:txBody>
      </p:sp>
      <p:sp>
        <p:nvSpPr>
          <p:cNvPr id="29" name="椭圆 28"/>
          <p:cNvSpPr/>
          <p:nvPr/>
        </p:nvSpPr>
        <p:spPr>
          <a:xfrm>
            <a:off x="4398963" y="4005263"/>
            <a:ext cx="671512" cy="503237"/>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4</a:t>
            </a:r>
            <a:endParaRPr lang="zh-CN" altLang="en-US" sz="2800" b="1" kern="0" dirty="0">
              <a:solidFill>
                <a:srgbClr val="FFFFFF"/>
              </a:solidFill>
              <a:cs typeface="Times New Roman" panose="02020603050405020304" pitchFamily="18" charset="0"/>
            </a:endParaRPr>
          </a:p>
        </p:txBody>
      </p:sp>
      <p:sp>
        <p:nvSpPr>
          <p:cNvPr id="24" name="圆角矩形 23"/>
          <p:cNvSpPr/>
          <p:nvPr/>
        </p:nvSpPr>
        <p:spPr>
          <a:xfrm>
            <a:off x="4216400" y="947738"/>
            <a:ext cx="6892925" cy="64611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600" b="1" dirty="0">
                <a:solidFill>
                  <a:schemeClr val="tx1"/>
                </a:solidFill>
                <a:latin typeface="微软雅黑" pitchFamily="34" charset="-122"/>
                <a:ea typeface="微软雅黑" pitchFamily="34" charset="-122"/>
              </a:rPr>
              <a:t>         证券投资组合理论发展历史</a:t>
            </a:r>
            <a:endParaRPr lang="en-US" altLang="zh-CN" sz="2600" b="1" dirty="0">
              <a:solidFill>
                <a:schemeClr val="tx1"/>
              </a:solidFill>
              <a:latin typeface="微软雅黑" pitchFamily="34" charset="-122"/>
              <a:ea typeface="微软雅黑" pitchFamily="34" charset="-122"/>
            </a:endParaRPr>
          </a:p>
        </p:txBody>
      </p:sp>
      <p:sp>
        <p:nvSpPr>
          <p:cNvPr id="25" name="圆角矩形 24"/>
          <p:cNvSpPr/>
          <p:nvPr/>
        </p:nvSpPr>
        <p:spPr>
          <a:xfrm>
            <a:off x="4227513" y="1912938"/>
            <a:ext cx="6892925" cy="674687"/>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313"/>
            <a:r>
              <a:rPr lang="zh-CN" altLang="en-US" sz="2600" b="1" dirty="0">
                <a:solidFill>
                  <a:schemeClr val="tx1"/>
                </a:solidFill>
                <a:latin typeface="微软雅黑" pitchFamily="34" charset="-122"/>
                <a:ea typeface="微软雅黑" pitchFamily="34" charset="-122"/>
              </a:rPr>
              <a:t>  有效投资组合的确定</a:t>
            </a:r>
          </a:p>
        </p:txBody>
      </p:sp>
      <p:sp>
        <p:nvSpPr>
          <p:cNvPr id="26" name="圆角矩形 25"/>
          <p:cNvSpPr/>
          <p:nvPr/>
        </p:nvSpPr>
        <p:spPr>
          <a:xfrm>
            <a:off x="4227513" y="2908300"/>
            <a:ext cx="6892925" cy="6953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altLang="zh-CN" sz="2800" dirty="0">
                <a:solidFill>
                  <a:schemeClr val="tx1"/>
                </a:solidFill>
              </a:rPr>
              <a:t>           </a:t>
            </a:r>
            <a:r>
              <a:rPr lang="en-US" altLang="zh-CN" sz="2600" b="1" dirty="0">
                <a:solidFill>
                  <a:schemeClr val="tx1"/>
                </a:solidFill>
                <a:latin typeface="微软雅黑" pitchFamily="34" charset="-122"/>
                <a:ea typeface="微软雅黑" pitchFamily="34" charset="-122"/>
              </a:rPr>
              <a:t>CAPM</a:t>
            </a:r>
            <a:r>
              <a:rPr lang="zh-CN" altLang="en-US" sz="2600" b="1" dirty="0">
                <a:solidFill>
                  <a:schemeClr val="tx1"/>
                </a:solidFill>
                <a:latin typeface="微软雅黑" pitchFamily="34" charset="-122"/>
                <a:ea typeface="微软雅黑" pitchFamily="34" charset="-122"/>
              </a:rPr>
              <a:t>与应用：风险与期望收益关系</a:t>
            </a:r>
            <a:endParaRPr lang="en-US" altLang="zh-CN" sz="2600" b="1" dirty="0">
              <a:solidFill>
                <a:schemeClr val="tx1"/>
              </a:solidFill>
              <a:latin typeface="微软雅黑" pitchFamily="34" charset="-122"/>
              <a:ea typeface="微软雅黑" pitchFamily="34" charset="-122"/>
            </a:endParaRPr>
          </a:p>
        </p:txBody>
      </p:sp>
      <p:sp>
        <p:nvSpPr>
          <p:cNvPr id="28" name="椭圆 27"/>
          <p:cNvSpPr/>
          <p:nvPr/>
        </p:nvSpPr>
        <p:spPr>
          <a:xfrm>
            <a:off x="4386263" y="3011488"/>
            <a:ext cx="671512" cy="50482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3</a:t>
            </a:r>
            <a:endParaRPr lang="zh-CN" altLang="en-US" sz="2800" b="1" kern="0" dirty="0">
              <a:solidFill>
                <a:srgbClr val="FFFFFF"/>
              </a:solidFill>
              <a:cs typeface="Times New Roman" panose="02020603050405020304" pitchFamily="18" charset="0"/>
            </a:endParaRPr>
          </a:p>
        </p:txBody>
      </p:sp>
      <p:sp>
        <p:nvSpPr>
          <p:cNvPr id="30" name="椭圆 29"/>
          <p:cNvSpPr/>
          <p:nvPr/>
        </p:nvSpPr>
        <p:spPr>
          <a:xfrm>
            <a:off x="4365625" y="1019175"/>
            <a:ext cx="671513" cy="503238"/>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1</a:t>
            </a:r>
            <a:endParaRPr lang="zh-CN" altLang="en-US" sz="2800" b="1" kern="0" dirty="0">
              <a:solidFill>
                <a:srgbClr val="FFFFFF"/>
              </a:solidFill>
              <a:cs typeface="Times New Roman" panose="02020603050405020304" pitchFamily="18" charset="0"/>
            </a:endParaRPr>
          </a:p>
        </p:txBody>
      </p:sp>
      <p:sp>
        <p:nvSpPr>
          <p:cNvPr id="31" name="椭圆 30"/>
          <p:cNvSpPr/>
          <p:nvPr/>
        </p:nvSpPr>
        <p:spPr>
          <a:xfrm>
            <a:off x="4365625" y="1998663"/>
            <a:ext cx="671513" cy="503237"/>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2</a:t>
            </a:r>
            <a:endParaRPr lang="zh-CN" altLang="en-US" sz="2800" b="1" kern="0" dirty="0">
              <a:solidFill>
                <a:srgbClr val="FFFFFF"/>
              </a:solidFill>
              <a:cs typeface="Times New Roman" panose="02020603050405020304" pitchFamily="18" charset="0"/>
            </a:endParaRPr>
          </a:p>
        </p:txBody>
      </p:sp>
      <p:sp>
        <p:nvSpPr>
          <p:cNvPr id="34" name="MH_Others_10" descr="#wm#_48_07_*Z"/>
          <p:cNvSpPr>
            <a:spLocks noChangeArrowheads="1"/>
          </p:cNvSpPr>
          <p:nvPr>
            <p:custDataLst>
              <p:tags r:id="rId1"/>
            </p:custDataLst>
          </p:nvPr>
        </p:nvSpPr>
        <p:spPr bwMode="auto">
          <a:xfrm>
            <a:off x="650875" y="947738"/>
            <a:ext cx="2035175" cy="1530350"/>
          </a:xfrm>
          <a:prstGeom prst="ellipse">
            <a:avLst/>
          </a:prstGeom>
          <a:solidFill>
            <a:schemeClr val="accent6">
              <a:lumMod val="75000"/>
            </a:schemeClr>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提</a:t>
            </a:r>
            <a:endParaRPr lang="zh-CN" altLang="zh-CN"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5" name="MH_Others_11" descr="#wm#_48_07_*Z"/>
          <p:cNvSpPr>
            <a:spLocks noChangeArrowheads="1"/>
          </p:cNvSpPr>
          <p:nvPr>
            <p:custDataLst>
              <p:tags r:id="rId2"/>
            </p:custDataLst>
          </p:nvPr>
        </p:nvSpPr>
        <p:spPr bwMode="auto">
          <a:xfrm>
            <a:off x="2120900" y="2012950"/>
            <a:ext cx="1233488" cy="928688"/>
          </a:xfrm>
          <a:prstGeom prst="ellipse">
            <a:avLst/>
          </a:prstGeom>
          <a:solidFill>
            <a:srgbClr val="FBBD9B"/>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4800" b="1" kern="0" dirty="0">
                <a:solidFill>
                  <a:srgbClr val="3333FF"/>
                </a:solidFill>
                <a:latin typeface="微软雅黑" panose="020B0503020204020204" pitchFamily="34" charset="-122"/>
                <a:ea typeface="微软雅黑" panose="020B0503020204020204" pitchFamily="34" charset="-122"/>
              </a:rPr>
              <a:t>纲</a:t>
            </a:r>
            <a:endParaRPr lang="zh-CN" altLang="zh-CN" sz="4800" b="1" kern="0" dirty="0">
              <a:solidFill>
                <a:srgbClr val="3333FF"/>
              </a:solidFill>
              <a:latin typeface="微软雅黑" panose="020B0503020204020204" pitchFamily="34" charset="-122"/>
              <a:ea typeface="微软雅黑" panose="020B0503020204020204" pitchFamily="34" charset="-122"/>
            </a:endParaRPr>
          </a:p>
        </p:txBody>
      </p:sp>
      <p:sp>
        <p:nvSpPr>
          <p:cNvPr id="17421" name="MH_Others_12"/>
          <p:cNvSpPr txBox="1">
            <a:spLocks noChangeArrowheads="1"/>
          </p:cNvSpPr>
          <p:nvPr>
            <p:custDataLst>
              <p:tags r:id="rId3"/>
            </p:custDataLst>
          </p:nvPr>
        </p:nvSpPr>
        <p:spPr bwMode="auto">
          <a:xfrm>
            <a:off x="1260475" y="2925763"/>
            <a:ext cx="815975"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nchor="ctr"/>
          <a:lstStyle>
            <a:lvl1pPr>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r>
              <a:rPr kumimoji="0" lang="en-US" altLang="zh-CN" sz="3600" b="1">
                <a:latin typeface="STXihei" pitchFamily="2" charset="-122"/>
                <a:ea typeface="STXihei" pitchFamily="2" charset="-122"/>
              </a:rPr>
              <a:t>CONTENTS</a:t>
            </a:r>
            <a:endParaRPr kumimoji="0" lang="zh-CN" altLang="en-US" sz="3600" b="1">
              <a:latin typeface="STXihei" pitchFamily="2" charset="-122"/>
              <a:ea typeface="STXihei" pitchFamily="2" charset="-122"/>
            </a:endParaRPr>
          </a:p>
        </p:txBody>
      </p:sp>
      <p:sp>
        <p:nvSpPr>
          <p:cNvPr id="43" name="椭圆 42"/>
          <p:cNvSpPr/>
          <p:nvPr/>
        </p:nvSpPr>
        <p:spPr>
          <a:xfrm>
            <a:off x="4398963" y="4968875"/>
            <a:ext cx="671512" cy="50482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5</a:t>
            </a:r>
            <a:endParaRPr lang="zh-CN" altLang="en-US" sz="2800" b="1" kern="0" dirty="0">
              <a:solidFill>
                <a:srgbClr val="FFFFFF"/>
              </a:solidFill>
              <a:cs typeface="Times New Roman" panose="02020603050405020304" pitchFamily="18" charset="0"/>
            </a:endParaRPr>
          </a:p>
        </p:txBody>
      </p:sp>
      <p:pic>
        <p:nvPicPr>
          <p:cNvPr id="17423" name="Picture 32" descr="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3855">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6489" y="107628"/>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第二节 有效投资组合的确定</a:t>
            </a:r>
          </a:p>
        </p:txBody>
      </p:sp>
      <p:sp>
        <p:nvSpPr>
          <p:cNvPr id="55" name="Rectangle 81">
            <a:extLst>
              <a:ext uri="{FF2B5EF4-FFF2-40B4-BE49-F238E27FC236}">
                <a16:creationId xmlns="" xmlns:a16="http://schemas.microsoft.com/office/drawing/2014/main" id="{0B9304AC-34A1-4120-B444-709C31C08E3B}"/>
              </a:ext>
            </a:extLst>
          </p:cNvPr>
          <p:cNvSpPr>
            <a:spLocks noChangeArrowheads="1"/>
          </p:cNvSpPr>
          <p:nvPr/>
        </p:nvSpPr>
        <p:spPr bwMode="auto">
          <a:xfrm>
            <a:off x="44947" y="1913146"/>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7" name="Rectangle 82">
            <a:extLst>
              <a:ext uri="{FF2B5EF4-FFF2-40B4-BE49-F238E27FC236}">
                <a16:creationId xmlns="" xmlns:a16="http://schemas.microsoft.com/office/drawing/2014/main" id="{D731C791-7E89-4097-941F-B7313884B111}"/>
              </a:ext>
            </a:extLst>
          </p:cNvPr>
          <p:cNvSpPr>
            <a:spLocks noChangeArrowheads="1"/>
          </p:cNvSpPr>
          <p:nvPr/>
        </p:nvSpPr>
        <p:spPr bwMode="auto">
          <a:xfrm>
            <a:off x="298606" y="2657985"/>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3142" name="Rectangle 97">
            <a:extLst>
              <a:ext uri="{FF2B5EF4-FFF2-40B4-BE49-F238E27FC236}">
                <a16:creationId xmlns="" xmlns:a16="http://schemas.microsoft.com/office/drawing/2014/main"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01" name="文本框 100">
            <a:extLst>
              <a:ext uri="{FF2B5EF4-FFF2-40B4-BE49-F238E27FC236}">
                <a16:creationId xmlns="" xmlns:a16="http://schemas.microsoft.com/office/drawing/2014/main" id="{0CA36A1C-B8B1-4D49-A083-D40002ACBC11}"/>
              </a:ext>
            </a:extLst>
          </p:cNvPr>
          <p:cNvSpPr txBox="1"/>
          <p:nvPr/>
        </p:nvSpPr>
        <p:spPr>
          <a:xfrm>
            <a:off x="188963" y="868651"/>
            <a:ext cx="7200800" cy="481863"/>
          </a:xfrm>
          <a:prstGeom prst="rect">
            <a:avLst/>
          </a:prstGeom>
          <a:noFill/>
        </p:spPr>
        <p:txBody>
          <a:bodyPr wrap="square" rtlCol="0">
            <a:spAutoFit/>
          </a:bodyPr>
          <a:lstStyle/>
          <a:p>
            <a:pPr indent="270510" algn="just">
              <a:lnSpc>
                <a:spcPct val="150000"/>
              </a:lnSpc>
            </a:pPr>
            <a:r>
              <a:rPr lang="en-US" altLang="zh-CN" sz="2000" b="1" kern="100" dirty="0">
                <a:solidFill>
                  <a:srgbClr val="000000"/>
                </a:solidFill>
                <a:latin typeface="+mn-ea"/>
                <a:ea typeface="+mn-ea"/>
                <a:cs typeface="Times New Roman" panose="02020603050405020304" pitchFamily="18" charset="0"/>
              </a:rPr>
              <a:t>3</a:t>
            </a:r>
            <a:r>
              <a:rPr lang="zh-CN" altLang="en-US" sz="2000" b="1" kern="100" dirty="0">
                <a:solidFill>
                  <a:srgbClr val="000000"/>
                </a:solidFill>
                <a:latin typeface="+mn-ea"/>
                <a:ea typeface="+mn-ea"/>
                <a:cs typeface="Times New Roman" panose="02020603050405020304" pitchFamily="18" charset="0"/>
              </a:rPr>
              <a:t>、存在无风险借贷情况下的有效边界</a:t>
            </a:r>
            <a:endParaRPr lang="zh-CN" altLang="zh-CN" sz="2000" b="1" kern="100" dirty="0">
              <a:effectLst/>
              <a:latin typeface="+mn-ea"/>
              <a:ea typeface="+mn-ea"/>
              <a:cs typeface="Times New Roman" panose="02020603050405020304" pitchFamily="18" charset="0"/>
            </a:endParaRPr>
          </a:p>
        </p:txBody>
      </p:sp>
      <p:sp>
        <p:nvSpPr>
          <p:cNvPr id="50" name="文本框 49">
            <a:extLst>
              <a:ext uri="{FF2B5EF4-FFF2-40B4-BE49-F238E27FC236}">
                <a16:creationId xmlns="" xmlns:a16="http://schemas.microsoft.com/office/drawing/2014/main" id="{F1190DE2-722E-42B5-ABA7-42F5E8D3B0B3}"/>
              </a:ext>
            </a:extLst>
          </p:cNvPr>
          <p:cNvSpPr txBox="1"/>
          <p:nvPr/>
        </p:nvSpPr>
        <p:spPr>
          <a:xfrm>
            <a:off x="322473" y="1379753"/>
            <a:ext cx="11603794" cy="1880579"/>
          </a:xfrm>
          <a:prstGeom prst="rect">
            <a:avLst/>
          </a:prstGeom>
          <a:noFill/>
        </p:spPr>
        <p:txBody>
          <a:bodyPr wrap="square">
            <a:spAutoFit/>
          </a:bodyPr>
          <a:lstStyle/>
          <a:p>
            <a:pPr indent="457200">
              <a:lnSpc>
                <a:spcPct val="150000"/>
              </a:lnSpc>
            </a:pPr>
            <a:r>
              <a:rPr lang="zh-CN" altLang="en-US" sz="2000" dirty="0"/>
              <a:t>引入无风险贷款后，相比没引入无风险贷款前投资于</a:t>
            </a:r>
            <a:r>
              <a:rPr lang="en-US" altLang="zh-CN" sz="2000" dirty="0">
                <a:latin typeface="Times New Roman" panose="02020603050405020304" pitchFamily="18" charset="0"/>
                <a:cs typeface="Times New Roman" panose="02020603050405020304" pitchFamily="18" charset="0"/>
              </a:rPr>
              <a:t>OA</a:t>
            </a:r>
            <a:r>
              <a:rPr lang="zh-CN" altLang="en-US" sz="2000" dirty="0"/>
              <a:t>线段代表的投资组合，投资于由无风险资产及资产组合</a:t>
            </a:r>
            <a:r>
              <a:rPr lang="en-US" altLang="zh-CN" sz="2000" dirty="0">
                <a:latin typeface="Times New Roman" panose="02020603050405020304" pitchFamily="18" charset="0"/>
                <a:cs typeface="Times New Roman" panose="02020603050405020304" pitchFamily="18" charset="0"/>
              </a:rPr>
              <a:t>A</a:t>
            </a:r>
            <a:r>
              <a:rPr lang="zh-CN" altLang="en-US" sz="2000" dirty="0"/>
              <a:t>组成的资产组合       更优，因为        在拥有相同标准差的同时有更高的预期收益率。而组合       又明显优于       ，显然，我们通过逆时针旋转经过    的直线，能找到经过     对有效边界的切线       ，此时       的斜率最大，而切点</a:t>
            </a:r>
            <a:r>
              <a:rPr lang="en-US" altLang="zh-CN" sz="2000" dirty="0">
                <a:latin typeface="Times New Roman" panose="02020603050405020304" pitchFamily="18" charset="0"/>
                <a:cs typeface="Times New Roman" panose="02020603050405020304" pitchFamily="18" charset="0"/>
              </a:rPr>
              <a:t>G</a:t>
            </a:r>
            <a:r>
              <a:rPr lang="zh-CN" altLang="en-US" sz="2000" dirty="0"/>
              <a:t>点被称为</a:t>
            </a:r>
            <a:r>
              <a:rPr lang="zh-CN" altLang="en-US" sz="2000" b="1" dirty="0">
                <a:solidFill>
                  <a:srgbClr val="C00000"/>
                </a:solidFill>
              </a:rPr>
              <a:t>最优风险资产组合</a:t>
            </a:r>
            <a:r>
              <a:rPr lang="zh-CN" altLang="en-US" sz="2000" b="1" dirty="0">
                <a:solidFill>
                  <a:srgbClr val="C00000"/>
                </a:solidFill>
                <a:latin typeface="Times New Roman" panose="02020603050405020304" pitchFamily="18" charset="0"/>
                <a:cs typeface="Times New Roman" panose="02020603050405020304" pitchFamily="18" charset="0"/>
              </a:rPr>
              <a:t>（</a:t>
            </a:r>
            <a:r>
              <a:rPr lang="en-US" altLang="zh-CN" sz="2000" b="1" dirty="0">
                <a:solidFill>
                  <a:srgbClr val="C00000"/>
                </a:solidFill>
                <a:latin typeface="Times New Roman" panose="02020603050405020304" pitchFamily="18" charset="0"/>
                <a:cs typeface="Times New Roman" panose="02020603050405020304" pitchFamily="18" charset="0"/>
              </a:rPr>
              <a:t>Optimal Risky Portfolio</a:t>
            </a:r>
            <a:r>
              <a:rPr lang="zh-CN" altLang="en-US" sz="2000" b="1" dirty="0">
                <a:solidFill>
                  <a:srgbClr val="C00000"/>
                </a:solidFill>
                <a:latin typeface="Times New Roman" panose="02020603050405020304" pitchFamily="18" charset="0"/>
                <a:cs typeface="Times New Roman" panose="02020603050405020304" pitchFamily="18" charset="0"/>
              </a:rPr>
              <a:t>）</a:t>
            </a:r>
            <a:r>
              <a:rPr lang="zh-CN" altLang="en-US" sz="2000" dirty="0"/>
              <a:t>。</a:t>
            </a:r>
          </a:p>
        </p:txBody>
      </p:sp>
      <p:sp>
        <p:nvSpPr>
          <p:cNvPr id="54" name="文本框 53">
            <a:extLst>
              <a:ext uri="{FF2B5EF4-FFF2-40B4-BE49-F238E27FC236}">
                <a16:creationId xmlns="" xmlns:a16="http://schemas.microsoft.com/office/drawing/2014/main" id="{267FE438-D637-492F-8483-C06BEB17707B}"/>
              </a:ext>
            </a:extLst>
          </p:cNvPr>
          <p:cNvSpPr txBox="1"/>
          <p:nvPr/>
        </p:nvSpPr>
        <p:spPr>
          <a:xfrm>
            <a:off x="465925" y="3805991"/>
            <a:ext cx="7355322" cy="1879232"/>
          </a:xfrm>
          <a:prstGeom prst="rect">
            <a:avLst/>
          </a:prstGeom>
          <a:noFill/>
        </p:spPr>
        <p:txBody>
          <a:bodyPr wrap="square">
            <a:spAutoFit/>
          </a:bodyPr>
          <a:lstStyle/>
          <a:p>
            <a:pPr indent="457200">
              <a:lnSpc>
                <a:spcPct val="150000"/>
              </a:lnSpc>
            </a:pPr>
            <a:r>
              <a:rPr lang="zh-CN" altLang="en-US" sz="2000" dirty="0"/>
              <a:t>引入无风险借贷后，投资者持有的投资组合都与组合</a:t>
            </a:r>
            <a:r>
              <a:rPr lang="en-US" altLang="zh-CN" sz="2000" dirty="0"/>
              <a:t>G</a:t>
            </a:r>
            <a:r>
              <a:rPr lang="zh-CN" altLang="en-US" sz="2000" dirty="0"/>
              <a:t>的构成相同。因此，投资者对风险收益偏好程度不影响最优风险组合的构成，我们称之为</a:t>
            </a:r>
            <a:r>
              <a:rPr lang="zh-CN" altLang="en-US" sz="2000" b="1" dirty="0">
                <a:solidFill>
                  <a:srgbClr val="C00000"/>
                </a:solidFill>
              </a:rPr>
              <a:t>分离定理</a:t>
            </a:r>
            <a:r>
              <a:rPr lang="zh-CN" altLang="en-US" sz="2000" b="1" dirty="0">
                <a:solidFill>
                  <a:srgbClr val="C00000"/>
                </a:solidFill>
                <a:latin typeface="Times New Roman" panose="02020603050405020304" pitchFamily="18" charset="0"/>
                <a:cs typeface="Times New Roman" panose="02020603050405020304" pitchFamily="18" charset="0"/>
              </a:rPr>
              <a:t>（</a:t>
            </a:r>
            <a:r>
              <a:rPr lang="en-US" altLang="zh-CN" sz="2000" b="1" dirty="0">
                <a:solidFill>
                  <a:srgbClr val="C00000"/>
                </a:solidFill>
                <a:latin typeface="Times New Roman" panose="02020603050405020304" pitchFamily="18" charset="0"/>
                <a:cs typeface="Times New Roman" panose="02020603050405020304" pitchFamily="18" charset="0"/>
              </a:rPr>
              <a:t>separation theorem</a:t>
            </a:r>
            <a:r>
              <a:rPr lang="zh-CN" altLang="en-US" sz="2000" b="1" dirty="0">
                <a:solidFill>
                  <a:srgbClr val="C00000"/>
                </a:solidFill>
                <a:latin typeface="Times New Roman" panose="02020603050405020304" pitchFamily="18" charset="0"/>
                <a:cs typeface="Times New Roman" panose="02020603050405020304" pitchFamily="18" charset="0"/>
              </a:rPr>
              <a:t>）</a:t>
            </a:r>
            <a:r>
              <a:rPr lang="zh-CN" altLang="en-US" sz="2000" dirty="0"/>
              <a:t>。</a:t>
            </a:r>
            <a:r>
              <a:rPr lang="zh-CN" altLang="en-US" sz="2000" b="1" dirty="0"/>
              <a:t>故当存在无风险借贷情况时，有效边界变为        。</a:t>
            </a:r>
          </a:p>
        </p:txBody>
      </p:sp>
      <p:graphicFrame>
        <p:nvGraphicFramePr>
          <p:cNvPr id="47" name="对象 46">
            <a:extLst>
              <a:ext uri="{FF2B5EF4-FFF2-40B4-BE49-F238E27FC236}">
                <a16:creationId xmlns="" xmlns:a16="http://schemas.microsoft.com/office/drawing/2014/main" id="{D48777D4-D376-4AB2-92FE-53EA72AF3C7A}"/>
              </a:ext>
            </a:extLst>
          </p:cNvPr>
          <p:cNvGraphicFramePr>
            <a:graphicFrameLocks noChangeAspect="1"/>
          </p:cNvGraphicFramePr>
          <p:nvPr>
            <p:extLst>
              <p:ext uri="{D42A27DB-BD31-4B8C-83A1-F6EECF244321}">
                <p14:modId xmlns:p14="http://schemas.microsoft.com/office/powerpoint/2010/main" val="4042864616"/>
              </p:ext>
            </p:extLst>
          </p:nvPr>
        </p:nvGraphicFramePr>
        <p:xfrm>
          <a:off x="3861371" y="1980906"/>
          <a:ext cx="506730" cy="357692"/>
        </p:xfrm>
        <a:graphic>
          <a:graphicData uri="http://schemas.openxmlformats.org/presentationml/2006/ole">
            <mc:AlternateContent xmlns:mc="http://schemas.openxmlformats.org/markup-compatibility/2006">
              <mc:Choice xmlns:v="urn:schemas-microsoft-com:vml" Requires="v">
                <p:oleObj spid="_x0000_s13539" name="Equation" r:id="rId3" imgW="323209" imgH="228206" progId="Equation.DSMT4">
                  <p:embed/>
                </p:oleObj>
              </mc:Choice>
              <mc:Fallback>
                <p:oleObj name="Equation" r:id="rId3" imgW="323209" imgH="228206" progId="Equation.DSMT4">
                  <p:embed/>
                  <p:pic>
                    <p:nvPicPr>
                      <p:cNvPr id="0" name=""/>
                      <p:cNvPicPr/>
                      <p:nvPr/>
                    </p:nvPicPr>
                    <p:blipFill>
                      <a:blip r:embed="rId4"/>
                      <a:stretch>
                        <a:fillRect/>
                      </a:stretch>
                    </p:blipFill>
                    <p:spPr>
                      <a:xfrm>
                        <a:off x="3861371" y="1980906"/>
                        <a:ext cx="506730" cy="357692"/>
                      </a:xfrm>
                      <a:prstGeom prst="rect">
                        <a:avLst/>
                      </a:prstGeom>
                    </p:spPr>
                  </p:pic>
                </p:oleObj>
              </mc:Fallback>
            </mc:AlternateContent>
          </a:graphicData>
        </a:graphic>
      </p:graphicFrame>
      <p:graphicFrame>
        <p:nvGraphicFramePr>
          <p:cNvPr id="48" name="对象 47">
            <a:extLst>
              <a:ext uri="{FF2B5EF4-FFF2-40B4-BE49-F238E27FC236}">
                <a16:creationId xmlns="" xmlns:a16="http://schemas.microsoft.com/office/drawing/2014/main" id="{B0642FB0-08CD-4CB5-8B05-BFA8182DCABD}"/>
              </a:ext>
            </a:extLst>
          </p:cNvPr>
          <p:cNvGraphicFramePr>
            <a:graphicFrameLocks noChangeAspect="1"/>
          </p:cNvGraphicFramePr>
          <p:nvPr>
            <p:extLst>
              <p:ext uri="{D42A27DB-BD31-4B8C-83A1-F6EECF244321}">
                <p14:modId xmlns:p14="http://schemas.microsoft.com/office/powerpoint/2010/main" val="311795302"/>
              </p:ext>
            </p:extLst>
          </p:nvPr>
        </p:nvGraphicFramePr>
        <p:xfrm>
          <a:off x="5695603" y="1979823"/>
          <a:ext cx="508000" cy="358775"/>
        </p:xfrm>
        <a:graphic>
          <a:graphicData uri="http://schemas.openxmlformats.org/presentationml/2006/ole">
            <mc:AlternateContent xmlns:mc="http://schemas.openxmlformats.org/markup-compatibility/2006">
              <mc:Choice xmlns:v="urn:schemas-microsoft-com:vml" Requires="v">
                <p:oleObj spid="_x0000_s13540" name="Equation" r:id="rId5" imgW="507638" imgH="358213" progId="Equation.DSMT4">
                  <p:embed/>
                </p:oleObj>
              </mc:Choice>
              <mc:Fallback>
                <p:oleObj name="Equation" r:id="rId5" imgW="507638" imgH="358213" progId="Equation.DSMT4">
                  <p:embed/>
                  <p:pic>
                    <p:nvPicPr>
                      <p:cNvPr id="0" name=""/>
                      <p:cNvPicPr/>
                      <p:nvPr/>
                    </p:nvPicPr>
                    <p:blipFill>
                      <a:blip r:embed="rId6"/>
                      <a:stretch>
                        <a:fillRect/>
                      </a:stretch>
                    </p:blipFill>
                    <p:spPr>
                      <a:xfrm>
                        <a:off x="5695603" y="1979823"/>
                        <a:ext cx="508000" cy="358775"/>
                      </a:xfrm>
                      <a:prstGeom prst="rect">
                        <a:avLst/>
                      </a:prstGeom>
                    </p:spPr>
                  </p:pic>
                </p:oleObj>
              </mc:Fallback>
            </mc:AlternateContent>
          </a:graphicData>
        </a:graphic>
      </p:graphicFrame>
      <p:graphicFrame>
        <p:nvGraphicFramePr>
          <p:cNvPr id="53" name="对象 52">
            <a:extLst>
              <a:ext uri="{FF2B5EF4-FFF2-40B4-BE49-F238E27FC236}">
                <a16:creationId xmlns="" xmlns:a16="http://schemas.microsoft.com/office/drawing/2014/main" id="{726E6D23-828D-4C23-A16A-A3F42697B16E}"/>
              </a:ext>
            </a:extLst>
          </p:cNvPr>
          <p:cNvGraphicFramePr>
            <a:graphicFrameLocks noChangeAspect="1"/>
          </p:cNvGraphicFramePr>
          <p:nvPr>
            <p:extLst>
              <p:ext uri="{D42A27DB-BD31-4B8C-83A1-F6EECF244321}">
                <p14:modId xmlns:p14="http://schemas.microsoft.com/office/powerpoint/2010/main" val="1759614615"/>
              </p:ext>
            </p:extLst>
          </p:nvPr>
        </p:nvGraphicFramePr>
        <p:xfrm>
          <a:off x="2709243" y="2428811"/>
          <a:ext cx="504056" cy="362921"/>
        </p:xfrm>
        <a:graphic>
          <a:graphicData uri="http://schemas.openxmlformats.org/presentationml/2006/ole">
            <mc:AlternateContent xmlns:mc="http://schemas.openxmlformats.org/markup-compatibility/2006">
              <mc:Choice xmlns:v="urn:schemas-microsoft-com:vml" Requires="v">
                <p:oleObj spid="_x0000_s13541" name="Equation" r:id="rId7" imgW="317160" imgH="228600" progId="Equation.DSMT4">
                  <p:embed/>
                </p:oleObj>
              </mc:Choice>
              <mc:Fallback>
                <p:oleObj name="Equation" r:id="rId7" imgW="317160" imgH="228600" progId="Equation.DSMT4">
                  <p:embed/>
                  <p:pic>
                    <p:nvPicPr>
                      <p:cNvPr id="0" name=""/>
                      <p:cNvPicPr/>
                      <p:nvPr/>
                    </p:nvPicPr>
                    <p:blipFill>
                      <a:blip r:embed="rId8"/>
                      <a:stretch>
                        <a:fillRect/>
                      </a:stretch>
                    </p:blipFill>
                    <p:spPr>
                      <a:xfrm>
                        <a:off x="2709243" y="2428811"/>
                        <a:ext cx="504056" cy="362921"/>
                      </a:xfrm>
                      <a:prstGeom prst="rect">
                        <a:avLst/>
                      </a:prstGeom>
                    </p:spPr>
                  </p:pic>
                </p:oleObj>
              </mc:Fallback>
            </mc:AlternateContent>
          </a:graphicData>
        </a:graphic>
      </p:graphicFrame>
      <p:graphicFrame>
        <p:nvGraphicFramePr>
          <p:cNvPr id="56" name="对象 55">
            <a:extLst>
              <a:ext uri="{FF2B5EF4-FFF2-40B4-BE49-F238E27FC236}">
                <a16:creationId xmlns="" xmlns:a16="http://schemas.microsoft.com/office/drawing/2014/main" id="{4782D4D1-8087-452D-83C0-916305B91ACB}"/>
              </a:ext>
            </a:extLst>
          </p:cNvPr>
          <p:cNvGraphicFramePr>
            <a:graphicFrameLocks noChangeAspect="1"/>
          </p:cNvGraphicFramePr>
          <p:nvPr>
            <p:extLst>
              <p:ext uri="{D42A27DB-BD31-4B8C-83A1-F6EECF244321}">
                <p14:modId xmlns:p14="http://schemas.microsoft.com/office/powerpoint/2010/main" val="3455893895"/>
              </p:ext>
            </p:extLst>
          </p:nvPr>
        </p:nvGraphicFramePr>
        <p:xfrm>
          <a:off x="909043" y="2436439"/>
          <a:ext cx="504057" cy="355805"/>
        </p:xfrm>
        <a:graphic>
          <a:graphicData uri="http://schemas.openxmlformats.org/presentationml/2006/ole">
            <mc:AlternateContent xmlns:mc="http://schemas.openxmlformats.org/markup-compatibility/2006">
              <mc:Choice xmlns:v="urn:schemas-microsoft-com:vml" Requires="v">
                <p:oleObj spid="_x0000_s13542" name="Equation" r:id="rId9" imgW="323209" imgH="228206" progId="Equation.DSMT4">
                  <p:embed/>
                </p:oleObj>
              </mc:Choice>
              <mc:Fallback>
                <p:oleObj name="Equation" r:id="rId9" imgW="323209" imgH="228206" progId="Equation.DSMT4">
                  <p:embed/>
                  <p:pic>
                    <p:nvPicPr>
                      <p:cNvPr id="0" name=""/>
                      <p:cNvPicPr/>
                      <p:nvPr/>
                    </p:nvPicPr>
                    <p:blipFill>
                      <a:blip r:embed="rId10"/>
                      <a:stretch>
                        <a:fillRect/>
                      </a:stretch>
                    </p:blipFill>
                    <p:spPr>
                      <a:xfrm>
                        <a:off x="909043" y="2436439"/>
                        <a:ext cx="504057" cy="355805"/>
                      </a:xfrm>
                      <a:prstGeom prst="rect">
                        <a:avLst/>
                      </a:prstGeom>
                    </p:spPr>
                  </p:pic>
                </p:oleObj>
              </mc:Fallback>
            </mc:AlternateContent>
          </a:graphicData>
        </a:graphic>
      </p:graphicFrame>
      <p:graphicFrame>
        <p:nvGraphicFramePr>
          <p:cNvPr id="59" name="对象 58">
            <a:extLst>
              <a:ext uri="{FF2B5EF4-FFF2-40B4-BE49-F238E27FC236}">
                <a16:creationId xmlns="" xmlns:a16="http://schemas.microsoft.com/office/drawing/2014/main" id="{6398BA31-ECCE-415C-AF9F-CD24B83312C1}"/>
              </a:ext>
            </a:extLst>
          </p:cNvPr>
          <p:cNvGraphicFramePr>
            <a:graphicFrameLocks noChangeAspect="1"/>
          </p:cNvGraphicFramePr>
          <p:nvPr>
            <p:extLst>
              <p:ext uri="{D42A27DB-BD31-4B8C-83A1-F6EECF244321}">
                <p14:modId xmlns:p14="http://schemas.microsoft.com/office/powerpoint/2010/main" val="367823393"/>
              </p:ext>
            </p:extLst>
          </p:nvPr>
        </p:nvGraphicFramePr>
        <p:xfrm>
          <a:off x="6957715" y="2436439"/>
          <a:ext cx="326154" cy="355804"/>
        </p:xfrm>
        <a:graphic>
          <a:graphicData uri="http://schemas.openxmlformats.org/presentationml/2006/ole">
            <mc:AlternateContent xmlns:mc="http://schemas.openxmlformats.org/markup-compatibility/2006">
              <mc:Choice xmlns:v="urn:schemas-microsoft-com:vml" Requires="v">
                <p:oleObj spid="_x0000_s13543" name="Equation" r:id="rId11" imgW="209008" imgH="228206" progId="Equation.DSMT4">
                  <p:embed/>
                </p:oleObj>
              </mc:Choice>
              <mc:Fallback>
                <p:oleObj name="Equation" r:id="rId11" imgW="209008" imgH="228206" progId="Equation.DSMT4">
                  <p:embed/>
                  <p:pic>
                    <p:nvPicPr>
                      <p:cNvPr id="0" name=""/>
                      <p:cNvPicPr/>
                      <p:nvPr/>
                    </p:nvPicPr>
                    <p:blipFill>
                      <a:blip r:embed="rId12"/>
                      <a:stretch>
                        <a:fillRect/>
                      </a:stretch>
                    </p:blipFill>
                    <p:spPr>
                      <a:xfrm>
                        <a:off x="6957715" y="2436439"/>
                        <a:ext cx="326154" cy="355804"/>
                      </a:xfrm>
                      <a:prstGeom prst="rect">
                        <a:avLst/>
                      </a:prstGeom>
                    </p:spPr>
                  </p:pic>
                </p:oleObj>
              </mc:Fallback>
            </mc:AlternateContent>
          </a:graphicData>
        </a:graphic>
      </p:graphicFrame>
      <p:graphicFrame>
        <p:nvGraphicFramePr>
          <p:cNvPr id="60" name="对象 59">
            <a:extLst>
              <a:ext uri="{FF2B5EF4-FFF2-40B4-BE49-F238E27FC236}">
                <a16:creationId xmlns="" xmlns:a16="http://schemas.microsoft.com/office/drawing/2014/main" id="{12EF2D2C-9BF4-489D-BFB6-6F3204D05776}"/>
              </a:ext>
            </a:extLst>
          </p:cNvPr>
          <p:cNvGraphicFramePr>
            <a:graphicFrameLocks noChangeAspect="1"/>
          </p:cNvGraphicFramePr>
          <p:nvPr>
            <p:extLst>
              <p:ext uri="{D42A27DB-BD31-4B8C-83A1-F6EECF244321}">
                <p14:modId xmlns:p14="http://schemas.microsoft.com/office/powerpoint/2010/main" val="787869780"/>
              </p:ext>
            </p:extLst>
          </p:nvPr>
        </p:nvGraphicFramePr>
        <p:xfrm>
          <a:off x="9579667" y="2416153"/>
          <a:ext cx="325437" cy="357187"/>
        </p:xfrm>
        <a:graphic>
          <a:graphicData uri="http://schemas.openxmlformats.org/presentationml/2006/ole">
            <mc:AlternateContent xmlns:mc="http://schemas.openxmlformats.org/markup-compatibility/2006">
              <mc:Choice xmlns:v="urn:schemas-microsoft-com:vml" Requires="v">
                <p:oleObj spid="_x0000_s13544" name="Equation" r:id="rId13" imgW="326184" imgH="356773" progId="Equation.DSMT4">
                  <p:embed/>
                </p:oleObj>
              </mc:Choice>
              <mc:Fallback>
                <p:oleObj name="Equation" r:id="rId13" imgW="326184" imgH="356773" progId="Equation.DSMT4">
                  <p:embed/>
                  <p:pic>
                    <p:nvPicPr>
                      <p:cNvPr id="0" name=""/>
                      <p:cNvPicPr/>
                      <p:nvPr/>
                    </p:nvPicPr>
                    <p:blipFill>
                      <a:blip r:embed="rId14"/>
                      <a:stretch>
                        <a:fillRect/>
                      </a:stretch>
                    </p:blipFill>
                    <p:spPr>
                      <a:xfrm>
                        <a:off x="9579667" y="2416153"/>
                        <a:ext cx="325437" cy="357187"/>
                      </a:xfrm>
                      <a:prstGeom prst="rect">
                        <a:avLst/>
                      </a:prstGeom>
                    </p:spPr>
                  </p:pic>
                </p:oleObj>
              </mc:Fallback>
            </mc:AlternateContent>
          </a:graphicData>
        </a:graphic>
      </p:graphicFrame>
      <p:graphicFrame>
        <p:nvGraphicFramePr>
          <p:cNvPr id="61" name="对象 60">
            <a:extLst>
              <a:ext uri="{FF2B5EF4-FFF2-40B4-BE49-F238E27FC236}">
                <a16:creationId xmlns="" xmlns:a16="http://schemas.microsoft.com/office/drawing/2014/main" id="{448FCA94-BE83-4D69-9CAD-D3512C9B4ED5}"/>
              </a:ext>
            </a:extLst>
          </p:cNvPr>
          <p:cNvGraphicFramePr>
            <a:graphicFrameLocks noChangeAspect="1"/>
          </p:cNvGraphicFramePr>
          <p:nvPr>
            <p:extLst>
              <p:ext uri="{D42A27DB-BD31-4B8C-83A1-F6EECF244321}">
                <p14:modId xmlns:p14="http://schemas.microsoft.com/office/powerpoint/2010/main" val="3319946729"/>
              </p:ext>
            </p:extLst>
          </p:nvPr>
        </p:nvGraphicFramePr>
        <p:xfrm>
          <a:off x="657014" y="2893639"/>
          <a:ext cx="504057" cy="347293"/>
        </p:xfrm>
        <a:graphic>
          <a:graphicData uri="http://schemas.openxmlformats.org/presentationml/2006/ole">
            <mc:AlternateContent xmlns:mc="http://schemas.openxmlformats.org/markup-compatibility/2006">
              <mc:Choice xmlns:v="urn:schemas-microsoft-com:vml" Requires="v">
                <p:oleObj spid="_x0000_s13545" name="Equation" r:id="rId15" imgW="332546" imgH="228206" progId="Equation.DSMT4">
                  <p:embed/>
                </p:oleObj>
              </mc:Choice>
              <mc:Fallback>
                <p:oleObj name="Equation" r:id="rId15" imgW="332546" imgH="228206" progId="Equation.DSMT4">
                  <p:embed/>
                  <p:pic>
                    <p:nvPicPr>
                      <p:cNvPr id="0" name=""/>
                      <p:cNvPicPr/>
                      <p:nvPr/>
                    </p:nvPicPr>
                    <p:blipFill>
                      <a:blip r:embed="rId16"/>
                      <a:stretch>
                        <a:fillRect/>
                      </a:stretch>
                    </p:blipFill>
                    <p:spPr>
                      <a:xfrm>
                        <a:off x="657014" y="2893639"/>
                        <a:ext cx="504057" cy="347293"/>
                      </a:xfrm>
                      <a:prstGeom prst="rect">
                        <a:avLst/>
                      </a:prstGeom>
                    </p:spPr>
                  </p:pic>
                </p:oleObj>
              </mc:Fallback>
            </mc:AlternateContent>
          </a:graphicData>
        </a:graphic>
      </p:graphicFrame>
      <p:graphicFrame>
        <p:nvGraphicFramePr>
          <p:cNvPr id="62" name="对象 61">
            <a:extLst>
              <a:ext uri="{FF2B5EF4-FFF2-40B4-BE49-F238E27FC236}">
                <a16:creationId xmlns="" xmlns:a16="http://schemas.microsoft.com/office/drawing/2014/main" id="{AFB2137F-459C-4F62-A9B6-89F094B12A0F}"/>
              </a:ext>
            </a:extLst>
          </p:cNvPr>
          <p:cNvGraphicFramePr>
            <a:graphicFrameLocks noChangeAspect="1"/>
          </p:cNvGraphicFramePr>
          <p:nvPr>
            <p:extLst>
              <p:ext uri="{D42A27DB-BD31-4B8C-83A1-F6EECF244321}">
                <p14:modId xmlns:p14="http://schemas.microsoft.com/office/powerpoint/2010/main" val="4218538415"/>
              </p:ext>
            </p:extLst>
          </p:nvPr>
        </p:nvGraphicFramePr>
        <p:xfrm>
          <a:off x="1917155" y="2893639"/>
          <a:ext cx="503237" cy="347663"/>
        </p:xfrm>
        <a:graphic>
          <a:graphicData uri="http://schemas.openxmlformats.org/presentationml/2006/ole">
            <mc:AlternateContent xmlns:mc="http://schemas.openxmlformats.org/markup-compatibility/2006">
              <mc:Choice xmlns:v="urn:schemas-microsoft-com:vml" Requires="v">
                <p:oleObj spid="_x0000_s13546" name="Equation" r:id="rId17" imgW="502958" imgH="347772" progId="Equation.DSMT4">
                  <p:embed/>
                </p:oleObj>
              </mc:Choice>
              <mc:Fallback>
                <p:oleObj name="Equation" r:id="rId17" imgW="502958" imgH="347772" progId="Equation.DSMT4">
                  <p:embed/>
                  <p:pic>
                    <p:nvPicPr>
                      <p:cNvPr id="0" name=""/>
                      <p:cNvPicPr/>
                      <p:nvPr/>
                    </p:nvPicPr>
                    <p:blipFill>
                      <a:blip r:embed="rId18"/>
                      <a:stretch>
                        <a:fillRect/>
                      </a:stretch>
                    </p:blipFill>
                    <p:spPr>
                      <a:xfrm>
                        <a:off x="1917155" y="2893639"/>
                        <a:ext cx="503237" cy="347663"/>
                      </a:xfrm>
                      <a:prstGeom prst="rect">
                        <a:avLst/>
                      </a:prstGeom>
                    </p:spPr>
                  </p:pic>
                </p:oleObj>
              </mc:Fallback>
            </mc:AlternateContent>
          </a:graphicData>
        </a:graphic>
      </p:graphicFrame>
      <p:graphicFrame>
        <p:nvGraphicFramePr>
          <p:cNvPr id="63" name="对象 62">
            <a:extLst>
              <a:ext uri="{FF2B5EF4-FFF2-40B4-BE49-F238E27FC236}">
                <a16:creationId xmlns="" xmlns:a16="http://schemas.microsoft.com/office/drawing/2014/main" id="{4F5F4602-A6B7-4267-B44A-2CC6A44906A9}"/>
              </a:ext>
            </a:extLst>
          </p:cNvPr>
          <p:cNvGraphicFramePr>
            <a:graphicFrameLocks noChangeAspect="1"/>
          </p:cNvGraphicFramePr>
          <p:nvPr>
            <p:extLst>
              <p:ext uri="{D42A27DB-BD31-4B8C-83A1-F6EECF244321}">
                <p14:modId xmlns:p14="http://schemas.microsoft.com/office/powerpoint/2010/main" val="2023784625"/>
              </p:ext>
            </p:extLst>
          </p:nvPr>
        </p:nvGraphicFramePr>
        <p:xfrm>
          <a:off x="4653459" y="5310566"/>
          <a:ext cx="575453" cy="365044"/>
        </p:xfrm>
        <a:graphic>
          <a:graphicData uri="http://schemas.openxmlformats.org/presentationml/2006/ole">
            <mc:AlternateContent xmlns:mc="http://schemas.openxmlformats.org/markup-compatibility/2006">
              <mc:Choice xmlns:v="urn:schemas-microsoft-com:vml" Requires="v">
                <p:oleObj spid="_x0000_s13547" name="Equation" r:id="rId19" imgW="360916" imgH="228206" progId="Equation.DSMT4">
                  <p:embed/>
                </p:oleObj>
              </mc:Choice>
              <mc:Fallback>
                <p:oleObj name="Equation" r:id="rId19" imgW="360916" imgH="228206" progId="Equation.DSMT4">
                  <p:embed/>
                  <p:pic>
                    <p:nvPicPr>
                      <p:cNvPr id="0" name=""/>
                      <p:cNvPicPr/>
                      <p:nvPr/>
                    </p:nvPicPr>
                    <p:blipFill>
                      <a:blip r:embed="rId20"/>
                      <a:stretch>
                        <a:fillRect/>
                      </a:stretch>
                    </p:blipFill>
                    <p:spPr>
                      <a:xfrm>
                        <a:off x="4653459" y="5310566"/>
                        <a:ext cx="575453" cy="365044"/>
                      </a:xfrm>
                      <a:prstGeom prst="rect">
                        <a:avLst/>
                      </a:prstGeom>
                    </p:spPr>
                  </p:pic>
                </p:oleObj>
              </mc:Fallback>
            </mc:AlternateContent>
          </a:graphicData>
        </a:graphic>
      </p:graphicFrame>
      <p:pic>
        <p:nvPicPr>
          <p:cNvPr id="3136" name="图片 3135">
            <a:extLst>
              <a:ext uri="{FF2B5EF4-FFF2-40B4-BE49-F238E27FC236}">
                <a16:creationId xmlns="" xmlns:a16="http://schemas.microsoft.com/office/drawing/2014/main" id="{688EBCB7-EA65-41A2-A902-5298EEACB176}"/>
              </a:ext>
            </a:extLst>
          </p:cNvPr>
          <p:cNvPicPr>
            <a:picLocks noChangeAspect="1"/>
          </p:cNvPicPr>
          <p:nvPr/>
        </p:nvPicPr>
        <p:blipFill>
          <a:blip r:embed="rId21"/>
          <a:stretch>
            <a:fillRect/>
          </a:stretch>
        </p:blipFill>
        <p:spPr>
          <a:xfrm>
            <a:off x="8293110" y="3487357"/>
            <a:ext cx="3428203" cy="2572437"/>
          </a:xfrm>
          <a:prstGeom prst="rect">
            <a:avLst/>
          </a:prstGeom>
        </p:spPr>
      </p:pic>
      <p:sp>
        <p:nvSpPr>
          <p:cNvPr id="68" name="文本框 67">
            <a:extLst>
              <a:ext uri="{FF2B5EF4-FFF2-40B4-BE49-F238E27FC236}">
                <a16:creationId xmlns="" xmlns:a16="http://schemas.microsoft.com/office/drawing/2014/main" id="{6D152C50-2C97-4DA2-A0B2-AC839EF64BAF}"/>
              </a:ext>
            </a:extLst>
          </p:cNvPr>
          <p:cNvSpPr txBox="1"/>
          <p:nvPr/>
        </p:nvSpPr>
        <p:spPr>
          <a:xfrm>
            <a:off x="8469883" y="6059794"/>
            <a:ext cx="3373870" cy="307777"/>
          </a:xfrm>
          <a:prstGeom prst="rect">
            <a:avLst/>
          </a:prstGeom>
          <a:noFill/>
        </p:spPr>
        <p:txBody>
          <a:bodyPr wrap="square" rtlCol="0">
            <a:spAutoFit/>
          </a:bodyPr>
          <a:lstStyle/>
          <a:p>
            <a:r>
              <a:rPr lang="zh-CN" altLang="en-US" sz="1400" dirty="0"/>
              <a:t>图</a:t>
            </a:r>
            <a:r>
              <a:rPr lang="en-US" altLang="zh-CN" sz="1400" dirty="0">
                <a:latin typeface="Times New Roman" panose="02020603050405020304" pitchFamily="18" charset="0"/>
                <a:cs typeface="Times New Roman" panose="02020603050405020304" pitchFamily="18" charset="0"/>
              </a:rPr>
              <a:t>4-5 </a:t>
            </a:r>
            <a:r>
              <a:rPr lang="zh-CN" altLang="en-US" sz="1400" dirty="0"/>
              <a:t>存在无风险借贷情况下的有效边界</a:t>
            </a:r>
          </a:p>
        </p:txBody>
      </p:sp>
    </p:spTree>
    <p:extLst>
      <p:ext uri="{BB962C8B-B14F-4D97-AF65-F5344CB8AC3E}">
        <p14:creationId xmlns:p14="http://schemas.microsoft.com/office/powerpoint/2010/main" val="3539635690"/>
      </p:ext>
    </p:extLst>
  </p:cSld>
  <p:clrMapOvr>
    <a:masterClrMapping/>
  </p:clrMapOvr>
  <p:transition>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6489" y="107628"/>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第二节 有效投资组合的确定</a:t>
            </a:r>
          </a:p>
        </p:txBody>
      </p:sp>
      <p:sp>
        <p:nvSpPr>
          <p:cNvPr id="55" name="Rectangle 81">
            <a:extLst>
              <a:ext uri="{FF2B5EF4-FFF2-40B4-BE49-F238E27FC236}">
                <a16:creationId xmlns="" xmlns:a16="http://schemas.microsoft.com/office/drawing/2014/main" id="{0B9304AC-34A1-4120-B444-709C31C08E3B}"/>
              </a:ext>
            </a:extLst>
          </p:cNvPr>
          <p:cNvSpPr>
            <a:spLocks noChangeArrowheads="1"/>
          </p:cNvSpPr>
          <p:nvPr/>
        </p:nvSpPr>
        <p:spPr bwMode="auto">
          <a:xfrm>
            <a:off x="44947" y="1913146"/>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142" name="Rectangle 97">
            <a:extLst>
              <a:ext uri="{FF2B5EF4-FFF2-40B4-BE49-F238E27FC236}">
                <a16:creationId xmlns="" xmlns:a16="http://schemas.microsoft.com/office/drawing/2014/main"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0" name="矩形 19">
            <a:extLst>
              <a:ext uri="{FF2B5EF4-FFF2-40B4-BE49-F238E27FC236}">
                <a16:creationId xmlns="" xmlns:a16="http://schemas.microsoft.com/office/drawing/2014/main" id="{64539515-7770-45F8-B94A-3F8F3CA892BA}"/>
              </a:ext>
            </a:extLst>
          </p:cNvPr>
          <p:cNvSpPr/>
          <p:nvPr/>
        </p:nvSpPr>
        <p:spPr>
          <a:xfrm>
            <a:off x="276877" y="635814"/>
            <a:ext cx="11793406" cy="958660"/>
          </a:xfrm>
          <a:prstGeom prst="rect">
            <a:avLst/>
          </a:prstGeom>
        </p:spPr>
        <p:txBody>
          <a:bodyPr wrap="square">
            <a:spAutoFit/>
          </a:bodyPr>
          <a:lstStyle/>
          <a:p>
            <a:pPr>
              <a:lnSpc>
                <a:spcPct val="150000"/>
              </a:lnSpc>
            </a:pPr>
            <a:r>
              <a:rPr lang="en-US" altLang="zh-CN" sz="2000" b="1" kern="100" dirty="0">
                <a:solidFill>
                  <a:srgbClr val="000000"/>
                </a:solidFill>
                <a:latin typeface="Times New Roman" panose="02020503050405090304" pitchFamily="18" charset="0"/>
                <a:cs typeface="Times New Roman" panose="02020503050405090304" pitchFamily="18" charset="0"/>
              </a:rPr>
              <a:t>【</a:t>
            </a:r>
            <a:r>
              <a:rPr lang="zh-CN" altLang="en-US" sz="2000" b="1" kern="100" dirty="0">
                <a:solidFill>
                  <a:srgbClr val="000000"/>
                </a:solidFill>
                <a:latin typeface="Times New Roman" panose="02020503050405090304" pitchFamily="18" charset="0"/>
                <a:cs typeface="Times New Roman" panose="02020503050405090304" pitchFamily="18" charset="0"/>
              </a:rPr>
              <a:t>例</a:t>
            </a:r>
            <a:r>
              <a:rPr lang="en-US" altLang="zh-CN" sz="2000" b="1" kern="100" dirty="0">
                <a:solidFill>
                  <a:srgbClr val="000000"/>
                </a:solidFill>
                <a:latin typeface="Times New Roman" panose="02020503050405090304" pitchFamily="18" charset="0"/>
                <a:cs typeface="Times New Roman" panose="02020503050405090304" pitchFamily="18" charset="0"/>
              </a:rPr>
              <a:t>4-1】</a:t>
            </a:r>
            <a:endParaRPr lang="zh-CN" altLang="zh-CN" sz="2000" kern="100" dirty="0">
              <a:latin typeface="Calibri" panose="020F0502020204030204" pitchFamily="34" charset="0"/>
              <a:cs typeface="Times New Roman" panose="02020503050405090304" pitchFamily="18" charset="0"/>
            </a:endParaRPr>
          </a:p>
          <a:p>
            <a:pPr latinLnBrk="0">
              <a:lnSpc>
                <a:spcPct val="150000"/>
              </a:lnSpc>
            </a:pPr>
            <a:endParaRPr lang="zh-CN" altLang="en-US" sz="2000" b="1" dirty="0"/>
          </a:p>
        </p:txBody>
      </p:sp>
      <p:sp>
        <p:nvSpPr>
          <p:cNvPr id="22" name="文本框 21">
            <a:extLst>
              <a:ext uri="{FF2B5EF4-FFF2-40B4-BE49-F238E27FC236}">
                <a16:creationId xmlns="" xmlns:a16="http://schemas.microsoft.com/office/drawing/2014/main" id="{2BBE72AC-F8BD-42D9-83C7-530FBC845CCD}"/>
              </a:ext>
            </a:extLst>
          </p:cNvPr>
          <p:cNvSpPr txBox="1"/>
          <p:nvPr/>
        </p:nvSpPr>
        <p:spPr>
          <a:xfrm>
            <a:off x="332979" y="1052736"/>
            <a:ext cx="11377264" cy="6273512"/>
          </a:xfrm>
          <a:prstGeom prst="rect">
            <a:avLst/>
          </a:prstGeom>
          <a:noFill/>
        </p:spPr>
        <p:txBody>
          <a:bodyPr wrap="square">
            <a:spAutoFit/>
          </a:bodyPr>
          <a:lstStyle/>
          <a:p>
            <a:pPr indent="457200">
              <a:lnSpc>
                <a:spcPct val="150000"/>
              </a:lnSpc>
            </a:pPr>
            <a:r>
              <a:rPr lang="zh-CN" altLang="en-US" dirty="0"/>
              <a:t>假设市场上有 </a:t>
            </a:r>
            <a:r>
              <a:rPr lang="en-US" altLang="zh-CN" dirty="0">
                <a:latin typeface="Times New Roman" panose="02020603050405020304" pitchFamily="18" charset="0"/>
                <a:cs typeface="Times New Roman" panose="02020603050405020304" pitchFamily="18" charset="0"/>
              </a:rPr>
              <a:t>A</a:t>
            </a:r>
            <a:r>
              <a:rPr lang="zh-CN" altLang="en-US"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B</a:t>
            </a:r>
            <a:r>
              <a:rPr lang="zh-CN" altLang="en-US" dirty="0"/>
              <a:t>两种证券，其预期收益率分别为 </a:t>
            </a:r>
            <a:r>
              <a:rPr lang="en-US" altLang="zh-CN" dirty="0">
                <a:latin typeface="Times New Roman" panose="02020603050405020304" pitchFamily="18" charset="0"/>
                <a:cs typeface="Times New Roman" panose="02020603050405020304" pitchFamily="18" charset="0"/>
              </a:rPr>
              <a:t>10%</a:t>
            </a:r>
            <a:r>
              <a:rPr lang="zh-CN" altLang="en-US" dirty="0"/>
              <a:t>和</a:t>
            </a:r>
            <a:r>
              <a:rPr lang="en-US" altLang="zh-CN" dirty="0">
                <a:latin typeface="Times New Roman" panose="02020603050405020304" pitchFamily="18" charset="0"/>
                <a:cs typeface="Times New Roman" panose="02020603050405020304" pitchFamily="18" charset="0"/>
              </a:rPr>
              <a:t>12%</a:t>
            </a:r>
            <a:r>
              <a:rPr lang="zh-CN" altLang="en-US" dirty="0"/>
              <a:t>，标准差分别为 </a:t>
            </a:r>
            <a:r>
              <a:rPr lang="en-US" altLang="zh-CN" dirty="0">
                <a:latin typeface="Times New Roman" panose="02020603050405020304" pitchFamily="18" charset="0"/>
                <a:cs typeface="Times New Roman" panose="02020603050405020304" pitchFamily="18" charset="0"/>
              </a:rPr>
              <a:t>12%</a:t>
            </a:r>
            <a:r>
              <a:rPr lang="zh-CN" altLang="en-US" dirty="0"/>
              <a:t>和</a:t>
            </a:r>
            <a:r>
              <a:rPr lang="en-US" altLang="zh-CN" dirty="0">
                <a:latin typeface="Times New Roman" panose="02020603050405020304" pitchFamily="18" charset="0"/>
                <a:cs typeface="Times New Roman" panose="02020603050405020304" pitchFamily="18" charset="0"/>
              </a:rPr>
              <a:t>20%</a:t>
            </a:r>
            <a:r>
              <a:rPr lang="zh-CN" altLang="en-US" dirty="0"/>
              <a:t>。</a:t>
            </a:r>
            <a:r>
              <a:rPr lang="en-US" altLang="zh-CN" dirty="0">
                <a:latin typeface="Times New Roman" panose="02020603050405020304" pitchFamily="18" charset="0"/>
                <a:cs typeface="Times New Roman" panose="02020603050405020304" pitchFamily="18" charset="0"/>
              </a:rPr>
              <a:t>A</a:t>
            </a:r>
            <a:r>
              <a:rPr lang="zh-CN" altLang="en-US"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B</a:t>
            </a:r>
            <a:r>
              <a:rPr lang="zh-CN" altLang="en-US" dirty="0"/>
              <a:t>两种证券的相关系数为 </a:t>
            </a:r>
            <a:r>
              <a:rPr lang="en-US" altLang="zh-CN" dirty="0">
                <a:latin typeface="Times New Roman" panose="02020603050405020304" pitchFamily="18" charset="0"/>
                <a:cs typeface="Times New Roman" panose="02020603050405020304" pitchFamily="18" charset="0"/>
              </a:rPr>
              <a:t>0.3</a:t>
            </a:r>
            <a:r>
              <a:rPr lang="zh-CN" altLang="en-US" dirty="0"/>
              <a:t>。市场无风险利率为 </a:t>
            </a:r>
            <a:r>
              <a:rPr lang="en-US" altLang="zh-CN" dirty="0">
                <a:latin typeface="Times New Roman" panose="02020603050405020304" pitchFamily="18" charset="0"/>
                <a:cs typeface="Times New Roman" panose="02020603050405020304" pitchFamily="18" charset="0"/>
              </a:rPr>
              <a:t>6%</a:t>
            </a:r>
            <a:r>
              <a:rPr lang="zh-CN" altLang="en-US" dirty="0"/>
              <a:t>。某投资者决定用这两种证券组成最优风险组合。</a:t>
            </a:r>
          </a:p>
          <a:p>
            <a:pPr indent="457200">
              <a:lnSpc>
                <a:spcPct val="150000"/>
              </a:lnSpc>
            </a:pPr>
            <a:r>
              <a:rPr lang="zh-CN" altLang="en-US" dirty="0"/>
              <a:t>从图</a:t>
            </a:r>
            <a:r>
              <a:rPr lang="en-US" altLang="zh-CN" dirty="0">
                <a:latin typeface="Times New Roman" panose="02020603050405020304" pitchFamily="18" charset="0"/>
                <a:cs typeface="Times New Roman" panose="02020603050405020304" pitchFamily="18" charset="0"/>
              </a:rPr>
              <a:t>4-6</a:t>
            </a:r>
            <a:r>
              <a:rPr lang="zh-CN" altLang="en-US" dirty="0"/>
              <a:t>可以看出，最优风险组合实际上是使无风险资产</a:t>
            </a:r>
            <a:r>
              <a:rPr lang="zh-CN" altLang="en-US"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A</a:t>
            </a:r>
            <a:r>
              <a:rPr lang="zh-CN" altLang="en-US" dirty="0">
                <a:latin typeface="Times New Roman" panose="02020603050405020304" pitchFamily="18" charset="0"/>
                <a:cs typeface="Times New Roman" panose="02020603050405020304" pitchFamily="18" charset="0"/>
              </a:rPr>
              <a:t>点）</a:t>
            </a:r>
            <a:r>
              <a:rPr lang="zh-CN" altLang="en-US" dirty="0"/>
              <a:t>与风险资产组合的连线斜率（即             ）最大的风险资产组合，其中     和     分别代表风险资产组合的预期收益率和标准差，    表示无风险利率。我们的目标是求                      ，其中：</a:t>
            </a:r>
          </a:p>
          <a:p>
            <a:pPr indent="457200">
              <a:lnSpc>
                <a:spcPct val="150000"/>
              </a:lnSpc>
            </a:pPr>
            <a:r>
              <a:rPr lang="zh-CN" altLang="en-US" dirty="0"/>
              <a:t> </a:t>
            </a:r>
            <a:endParaRPr lang="en-US" altLang="zh-CN" dirty="0"/>
          </a:p>
          <a:p>
            <a:pPr indent="457200">
              <a:lnSpc>
                <a:spcPct val="150000"/>
              </a:lnSpc>
            </a:pPr>
            <a:endParaRPr lang="zh-CN" altLang="en-US" dirty="0"/>
          </a:p>
          <a:p>
            <a:pPr indent="457200">
              <a:lnSpc>
                <a:spcPct val="150000"/>
              </a:lnSpc>
            </a:pPr>
            <a:r>
              <a:rPr lang="zh-CN" altLang="en-US" dirty="0"/>
              <a:t>约束条件是：                。这是标准的求极值问题。通过将目标函数对      求偏导并令偏导等于</a:t>
            </a:r>
            <a:r>
              <a:rPr lang="en-US" altLang="zh-CN" dirty="0">
                <a:latin typeface="Times New Roman" panose="02020603050405020304" pitchFamily="18" charset="0"/>
                <a:cs typeface="Times New Roman" panose="02020603050405020304" pitchFamily="18" charset="0"/>
              </a:rPr>
              <a:t>0</a:t>
            </a:r>
            <a:r>
              <a:rPr lang="zh-CN" altLang="en-US" dirty="0"/>
              <a:t>，我们就可以求出最优风险组合的权重解如下：</a:t>
            </a:r>
          </a:p>
          <a:p>
            <a:pPr indent="457200">
              <a:lnSpc>
                <a:spcPct val="150000"/>
              </a:lnSpc>
            </a:pPr>
            <a:r>
              <a:rPr lang="zh-CN" altLang="en-US" dirty="0"/>
              <a:t> </a:t>
            </a:r>
          </a:p>
          <a:p>
            <a:pPr indent="457200">
              <a:lnSpc>
                <a:spcPct val="150000"/>
              </a:lnSpc>
            </a:pPr>
            <a:r>
              <a:rPr lang="zh-CN" altLang="en-US" dirty="0"/>
              <a:t> </a:t>
            </a:r>
          </a:p>
          <a:p>
            <a:pPr indent="457200">
              <a:lnSpc>
                <a:spcPct val="150000"/>
              </a:lnSpc>
            </a:pPr>
            <a:endParaRPr lang="en-US" altLang="zh-CN" dirty="0"/>
          </a:p>
          <a:p>
            <a:pPr indent="457200">
              <a:lnSpc>
                <a:spcPct val="150000"/>
              </a:lnSpc>
            </a:pPr>
            <a:r>
              <a:rPr lang="zh-CN" altLang="en-US" dirty="0"/>
              <a:t>将数据代进去，就可得到最优风险组合的权重为：</a:t>
            </a:r>
          </a:p>
          <a:p>
            <a:pPr indent="457200">
              <a:lnSpc>
                <a:spcPct val="150000"/>
              </a:lnSpc>
            </a:pPr>
            <a:r>
              <a:rPr lang="zh-CN" altLang="en-US" dirty="0"/>
              <a:t> </a:t>
            </a:r>
          </a:p>
          <a:p>
            <a:pPr indent="457200">
              <a:lnSpc>
                <a:spcPct val="150000"/>
              </a:lnSpc>
            </a:pPr>
            <a:r>
              <a:rPr lang="zh-CN" altLang="en-US" dirty="0"/>
              <a:t> </a:t>
            </a:r>
          </a:p>
        </p:txBody>
      </p:sp>
      <p:graphicFrame>
        <p:nvGraphicFramePr>
          <p:cNvPr id="3" name="对象 2">
            <a:extLst>
              <a:ext uri="{FF2B5EF4-FFF2-40B4-BE49-F238E27FC236}">
                <a16:creationId xmlns="" xmlns:a16="http://schemas.microsoft.com/office/drawing/2014/main" id="{2E6B5E1A-16B7-4101-B0C9-3EA7BF835602}"/>
              </a:ext>
            </a:extLst>
          </p:cNvPr>
          <p:cNvGraphicFramePr>
            <a:graphicFrameLocks noChangeAspect="1"/>
          </p:cNvGraphicFramePr>
          <p:nvPr>
            <p:extLst>
              <p:ext uri="{D42A27DB-BD31-4B8C-83A1-F6EECF244321}">
                <p14:modId xmlns:p14="http://schemas.microsoft.com/office/powerpoint/2010/main" val="3823537771"/>
              </p:ext>
            </p:extLst>
          </p:nvPr>
        </p:nvGraphicFramePr>
        <p:xfrm>
          <a:off x="10629900" y="1852613"/>
          <a:ext cx="576263" cy="544512"/>
        </p:xfrm>
        <a:graphic>
          <a:graphicData uri="http://schemas.openxmlformats.org/presentationml/2006/ole">
            <mc:AlternateContent xmlns:mc="http://schemas.openxmlformats.org/markup-compatibility/2006">
              <mc:Choice xmlns:v="urn:schemas-microsoft-com:vml" Requires="v">
                <p:oleObj spid="_x0000_s14594" name="Equation" r:id="rId3" imgW="503487" imgH="475459" progId="Equation.DSMT4">
                  <p:embed/>
                </p:oleObj>
              </mc:Choice>
              <mc:Fallback>
                <p:oleObj name="Equation" r:id="rId3" imgW="503487" imgH="475459" progId="Equation.DSMT4">
                  <p:embed/>
                  <p:pic>
                    <p:nvPicPr>
                      <p:cNvPr id="0" name=""/>
                      <p:cNvPicPr/>
                      <p:nvPr/>
                    </p:nvPicPr>
                    <p:blipFill>
                      <a:blip r:embed="rId4"/>
                      <a:stretch>
                        <a:fillRect/>
                      </a:stretch>
                    </p:blipFill>
                    <p:spPr>
                      <a:xfrm>
                        <a:off x="10629900" y="1852613"/>
                        <a:ext cx="576263" cy="544512"/>
                      </a:xfrm>
                      <a:prstGeom prst="rect">
                        <a:avLst/>
                      </a:prstGeom>
                    </p:spPr>
                  </p:pic>
                </p:oleObj>
              </mc:Fallback>
            </mc:AlternateContent>
          </a:graphicData>
        </a:graphic>
      </p:graphicFrame>
      <p:graphicFrame>
        <p:nvGraphicFramePr>
          <p:cNvPr id="4" name="对象 3">
            <a:extLst>
              <a:ext uri="{FF2B5EF4-FFF2-40B4-BE49-F238E27FC236}">
                <a16:creationId xmlns="" xmlns:a16="http://schemas.microsoft.com/office/drawing/2014/main" id="{2C757A31-7DA9-42B3-B8FC-A6B36DE9B47F}"/>
              </a:ext>
            </a:extLst>
          </p:cNvPr>
          <p:cNvGraphicFramePr>
            <a:graphicFrameLocks noChangeAspect="1"/>
          </p:cNvGraphicFramePr>
          <p:nvPr>
            <p:extLst>
              <p:ext uri="{D42A27DB-BD31-4B8C-83A1-F6EECF244321}">
                <p14:modId xmlns:p14="http://schemas.microsoft.com/office/powerpoint/2010/main" val="4095817354"/>
              </p:ext>
            </p:extLst>
          </p:nvPr>
        </p:nvGraphicFramePr>
        <p:xfrm>
          <a:off x="3141291" y="2396007"/>
          <a:ext cx="298538" cy="366388"/>
        </p:xfrm>
        <a:graphic>
          <a:graphicData uri="http://schemas.openxmlformats.org/presentationml/2006/ole">
            <mc:AlternateContent xmlns:mc="http://schemas.openxmlformats.org/markup-compatibility/2006">
              <mc:Choice xmlns:v="urn:schemas-microsoft-com:vml" Requires="v">
                <p:oleObj spid="_x0000_s14595" name="Equation" r:id="rId5" imgW="209008" imgH="256597" progId="Equation.DSMT4">
                  <p:embed/>
                </p:oleObj>
              </mc:Choice>
              <mc:Fallback>
                <p:oleObj name="Equation" r:id="rId5" imgW="209008" imgH="256597" progId="Equation.DSMT4">
                  <p:embed/>
                  <p:pic>
                    <p:nvPicPr>
                      <p:cNvPr id="0" name=""/>
                      <p:cNvPicPr/>
                      <p:nvPr/>
                    </p:nvPicPr>
                    <p:blipFill>
                      <a:blip r:embed="rId6"/>
                      <a:stretch>
                        <a:fillRect/>
                      </a:stretch>
                    </p:blipFill>
                    <p:spPr>
                      <a:xfrm>
                        <a:off x="3141291" y="2396007"/>
                        <a:ext cx="298538" cy="366388"/>
                      </a:xfrm>
                      <a:prstGeom prst="rect">
                        <a:avLst/>
                      </a:prstGeom>
                    </p:spPr>
                  </p:pic>
                </p:oleObj>
              </mc:Fallback>
            </mc:AlternateContent>
          </a:graphicData>
        </a:graphic>
      </p:graphicFrame>
      <p:graphicFrame>
        <p:nvGraphicFramePr>
          <p:cNvPr id="5" name="对象 4">
            <a:extLst>
              <a:ext uri="{FF2B5EF4-FFF2-40B4-BE49-F238E27FC236}">
                <a16:creationId xmlns="" xmlns:a16="http://schemas.microsoft.com/office/drawing/2014/main" id="{75D237CE-0AAC-4723-A639-680CA172DBB6}"/>
              </a:ext>
            </a:extLst>
          </p:cNvPr>
          <p:cNvGraphicFramePr>
            <a:graphicFrameLocks noChangeAspect="1"/>
          </p:cNvGraphicFramePr>
          <p:nvPr>
            <p:extLst>
              <p:ext uri="{D42A27DB-BD31-4B8C-83A1-F6EECF244321}">
                <p14:modId xmlns:p14="http://schemas.microsoft.com/office/powerpoint/2010/main" val="3490132303"/>
              </p:ext>
            </p:extLst>
          </p:nvPr>
        </p:nvGraphicFramePr>
        <p:xfrm>
          <a:off x="3719513" y="2370138"/>
          <a:ext cx="312737" cy="374650"/>
        </p:xfrm>
        <a:graphic>
          <a:graphicData uri="http://schemas.openxmlformats.org/presentationml/2006/ole">
            <mc:AlternateContent xmlns:mc="http://schemas.openxmlformats.org/markup-compatibility/2006">
              <mc:Choice xmlns:v="urn:schemas-microsoft-com:vml" Requires="v">
                <p:oleObj spid="_x0000_s14596" name="Equation" r:id="rId7" imgW="189975" imgH="228206" progId="Equation.DSMT4">
                  <p:embed/>
                </p:oleObj>
              </mc:Choice>
              <mc:Fallback>
                <p:oleObj name="Equation" r:id="rId7" imgW="189975" imgH="228206" progId="Equation.DSMT4">
                  <p:embed/>
                  <p:pic>
                    <p:nvPicPr>
                      <p:cNvPr id="0" name=""/>
                      <p:cNvPicPr/>
                      <p:nvPr/>
                    </p:nvPicPr>
                    <p:blipFill>
                      <a:blip r:embed="rId8"/>
                      <a:stretch>
                        <a:fillRect/>
                      </a:stretch>
                    </p:blipFill>
                    <p:spPr>
                      <a:xfrm>
                        <a:off x="3719513" y="2370138"/>
                        <a:ext cx="312737" cy="374650"/>
                      </a:xfrm>
                      <a:prstGeom prst="rect">
                        <a:avLst/>
                      </a:prstGeom>
                    </p:spPr>
                  </p:pic>
                </p:oleObj>
              </mc:Fallback>
            </mc:AlternateContent>
          </a:graphicData>
        </a:graphic>
      </p:graphicFrame>
      <p:graphicFrame>
        <p:nvGraphicFramePr>
          <p:cNvPr id="7" name="对象 6">
            <a:extLst>
              <a:ext uri="{FF2B5EF4-FFF2-40B4-BE49-F238E27FC236}">
                <a16:creationId xmlns="" xmlns:a16="http://schemas.microsoft.com/office/drawing/2014/main" id="{6DAAAB30-6936-478C-9516-1AB64089E7A0}"/>
              </a:ext>
            </a:extLst>
          </p:cNvPr>
          <p:cNvGraphicFramePr>
            <a:graphicFrameLocks noChangeAspect="1"/>
          </p:cNvGraphicFramePr>
          <p:nvPr>
            <p:extLst>
              <p:ext uri="{D42A27DB-BD31-4B8C-83A1-F6EECF244321}">
                <p14:modId xmlns:p14="http://schemas.microsoft.com/office/powerpoint/2010/main" val="3655346691"/>
              </p:ext>
            </p:extLst>
          </p:nvPr>
        </p:nvGraphicFramePr>
        <p:xfrm>
          <a:off x="8809540" y="2374330"/>
          <a:ext cx="249939" cy="406150"/>
        </p:xfrm>
        <a:graphic>
          <a:graphicData uri="http://schemas.openxmlformats.org/presentationml/2006/ole">
            <mc:AlternateContent xmlns:mc="http://schemas.openxmlformats.org/markup-compatibility/2006">
              <mc:Choice xmlns:v="urn:schemas-microsoft-com:vml" Requires="v">
                <p:oleObj spid="_x0000_s14597" name="Equation" r:id="rId9" imgW="151908" imgH="247253" progId="Equation.DSMT4">
                  <p:embed/>
                </p:oleObj>
              </mc:Choice>
              <mc:Fallback>
                <p:oleObj name="Equation" r:id="rId9" imgW="151908" imgH="247253" progId="Equation.DSMT4">
                  <p:embed/>
                  <p:pic>
                    <p:nvPicPr>
                      <p:cNvPr id="0" name=""/>
                      <p:cNvPicPr/>
                      <p:nvPr/>
                    </p:nvPicPr>
                    <p:blipFill>
                      <a:blip r:embed="rId10"/>
                      <a:stretch>
                        <a:fillRect/>
                      </a:stretch>
                    </p:blipFill>
                    <p:spPr>
                      <a:xfrm>
                        <a:off x="8809540" y="2374330"/>
                        <a:ext cx="249939" cy="406150"/>
                      </a:xfrm>
                      <a:prstGeom prst="rect">
                        <a:avLst/>
                      </a:prstGeom>
                    </p:spPr>
                  </p:pic>
                </p:oleObj>
              </mc:Fallback>
            </mc:AlternateContent>
          </a:graphicData>
        </a:graphic>
      </p:graphicFrame>
      <p:graphicFrame>
        <p:nvGraphicFramePr>
          <p:cNvPr id="8" name="对象 7">
            <a:extLst>
              <a:ext uri="{FF2B5EF4-FFF2-40B4-BE49-F238E27FC236}">
                <a16:creationId xmlns="" xmlns:a16="http://schemas.microsoft.com/office/drawing/2014/main" id="{35917108-F873-41BB-ABB1-EBF7525C4496}"/>
              </a:ext>
            </a:extLst>
          </p:cNvPr>
          <p:cNvGraphicFramePr>
            <a:graphicFrameLocks noChangeAspect="1"/>
          </p:cNvGraphicFramePr>
          <p:nvPr>
            <p:extLst>
              <p:ext uri="{D42A27DB-BD31-4B8C-83A1-F6EECF244321}">
                <p14:modId xmlns:p14="http://schemas.microsoft.com/office/powerpoint/2010/main" val="3931707822"/>
              </p:ext>
            </p:extLst>
          </p:nvPr>
        </p:nvGraphicFramePr>
        <p:xfrm>
          <a:off x="1363663" y="2741613"/>
          <a:ext cx="1339850" cy="588962"/>
        </p:xfrm>
        <a:graphic>
          <a:graphicData uri="http://schemas.openxmlformats.org/presentationml/2006/ole">
            <mc:AlternateContent xmlns:mc="http://schemas.openxmlformats.org/markup-compatibility/2006">
              <mc:Choice xmlns:v="urn:schemas-microsoft-com:vml" Requires="v">
                <p:oleObj spid="_x0000_s14598" name="Equation" r:id="rId11" imgW="1083108" imgH="475459" progId="Equation.DSMT4">
                  <p:embed/>
                </p:oleObj>
              </mc:Choice>
              <mc:Fallback>
                <p:oleObj name="Equation" r:id="rId11" imgW="1083108" imgH="475459" progId="Equation.DSMT4">
                  <p:embed/>
                  <p:pic>
                    <p:nvPicPr>
                      <p:cNvPr id="0" name=""/>
                      <p:cNvPicPr/>
                      <p:nvPr/>
                    </p:nvPicPr>
                    <p:blipFill>
                      <a:blip r:embed="rId12"/>
                      <a:stretch>
                        <a:fillRect/>
                      </a:stretch>
                    </p:blipFill>
                    <p:spPr>
                      <a:xfrm>
                        <a:off x="1363663" y="2741613"/>
                        <a:ext cx="1339850" cy="588962"/>
                      </a:xfrm>
                      <a:prstGeom prst="rect">
                        <a:avLst/>
                      </a:prstGeom>
                    </p:spPr>
                  </p:pic>
                </p:oleObj>
              </mc:Fallback>
            </mc:AlternateContent>
          </a:graphicData>
        </a:graphic>
      </p:graphicFrame>
      <p:graphicFrame>
        <p:nvGraphicFramePr>
          <p:cNvPr id="10" name="对象 9">
            <a:extLst>
              <a:ext uri="{FF2B5EF4-FFF2-40B4-BE49-F238E27FC236}">
                <a16:creationId xmlns="" xmlns:a16="http://schemas.microsoft.com/office/drawing/2014/main" id="{AB8A5C61-42DE-4A04-9A99-3076D174597B}"/>
              </a:ext>
            </a:extLst>
          </p:cNvPr>
          <p:cNvGraphicFramePr>
            <a:graphicFrameLocks noChangeAspect="1"/>
          </p:cNvGraphicFramePr>
          <p:nvPr>
            <p:extLst>
              <p:ext uri="{D42A27DB-BD31-4B8C-83A1-F6EECF244321}">
                <p14:modId xmlns:p14="http://schemas.microsoft.com/office/powerpoint/2010/main" val="3285830919"/>
              </p:ext>
            </p:extLst>
          </p:nvPr>
        </p:nvGraphicFramePr>
        <p:xfrm>
          <a:off x="4440887" y="3060961"/>
          <a:ext cx="1697679" cy="357406"/>
        </p:xfrm>
        <a:graphic>
          <a:graphicData uri="http://schemas.openxmlformats.org/presentationml/2006/ole">
            <mc:AlternateContent xmlns:mc="http://schemas.openxmlformats.org/markup-compatibility/2006">
              <mc:Choice xmlns:v="urn:schemas-microsoft-com:vml" Requires="v">
                <p:oleObj spid="_x0000_s14599" name="Equation" r:id="rId13" imgW="1168400" imgH="241300" progId="Equation.DSMT4">
                  <p:embed/>
                </p:oleObj>
              </mc:Choice>
              <mc:Fallback>
                <p:oleObj name="Equation" r:id="rId13" imgW="1168400" imgH="241300" progId="Equation.DSMT4">
                  <p:embed/>
                  <p:pic>
                    <p:nvPicPr>
                      <p:cNvPr id="0" name="Object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40887" y="3060961"/>
                        <a:ext cx="1697679" cy="357406"/>
                      </a:xfrm>
                      <a:prstGeom prst="rect">
                        <a:avLst/>
                      </a:prstGeom>
                      <a:noFill/>
                    </p:spPr>
                  </p:pic>
                </p:oleObj>
              </mc:Fallback>
            </mc:AlternateContent>
          </a:graphicData>
        </a:graphic>
      </p:graphicFrame>
      <p:graphicFrame>
        <p:nvGraphicFramePr>
          <p:cNvPr id="11" name="对象 10">
            <a:extLst>
              <a:ext uri="{FF2B5EF4-FFF2-40B4-BE49-F238E27FC236}">
                <a16:creationId xmlns="" xmlns:a16="http://schemas.microsoft.com/office/drawing/2014/main" id="{45F64E24-07DA-4BC8-8E0F-A0C63BA5FA13}"/>
              </a:ext>
            </a:extLst>
          </p:cNvPr>
          <p:cNvGraphicFramePr>
            <a:graphicFrameLocks noChangeAspect="1"/>
          </p:cNvGraphicFramePr>
          <p:nvPr>
            <p:extLst>
              <p:ext uri="{D42A27DB-BD31-4B8C-83A1-F6EECF244321}">
                <p14:modId xmlns:p14="http://schemas.microsoft.com/office/powerpoint/2010/main" val="3088455811"/>
              </p:ext>
            </p:extLst>
          </p:nvPr>
        </p:nvGraphicFramePr>
        <p:xfrm>
          <a:off x="3719513" y="3565525"/>
          <a:ext cx="3244850" cy="357188"/>
        </p:xfrm>
        <a:graphic>
          <a:graphicData uri="http://schemas.openxmlformats.org/presentationml/2006/ole">
            <mc:AlternateContent xmlns:mc="http://schemas.openxmlformats.org/markup-compatibility/2006">
              <mc:Choice xmlns:v="urn:schemas-microsoft-com:vml" Requires="v">
                <p:oleObj spid="_x0000_s14600" name="Equation" r:id="rId15" imgW="2235200" imgH="241300" progId="Equation.DSMT4">
                  <p:embed/>
                </p:oleObj>
              </mc:Choice>
              <mc:Fallback>
                <p:oleObj name="Equation" r:id="rId15" imgW="2235200" imgH="241300" progId="Equation.DSMT4">
                  <p:embed/>
                  <p:pic>
                    <p:nvPicPr>
                      <p:cNvPr id="0" name="Object 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719513" y="3565525"/>
                        <a:ext cx="3244850" cy="357188"/>
                      </a:xfrm>
                      <a:prstGeom prst="rect">
                        <a:avLst/>
                      </a:prstGeom>
                      <a:noFill/>
                    </p:spPr>
                  </p:pic>
                </p:oleObj>
              </mc:Fallback>
            </mc:AlternateContent>
          </a:graphicData>
        </a:graphic>
      </p:graphicFrame>
      <p:sp>
        <p:nvSpPr>
          <p:cNvPr id="12" name="Rectangle 3">
            <a:extLst>
              <a:ext uri="{FF2B5EF4-FFF2-40B4-BE49-F238E27FC236}">
                <a16:creationId xmlns="" xmlns:a16="http://schemas.microsoft.com/office/drawing/2014/main" id="{96A7DA4F-5B9B-45F1-A146-3C0B09F4AF71}"/>
              </a:ext>
            </a:extLst>
          </p:cNvPr>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Rectangle 4">
            <a:extLst>
              <a:ext uri="{FF2B5EF4-FFF2-40B4-BE49-F238E27FC236}">
                <a16:creationId xmlns="" xmlns:a16="http://schemas.microsoft.com/office/drawing/2014/main" id="{3DFEB5C2-4A8F-4549-AAB4-57D2813756EF}"/>
              </a:ext>
            </a:extLst>
          </p:cNvPr>
          <p:cNvSpPr>
            <a:spLocks noChangeArrowheads="1"/>
          </p:cNvSpPr>
          <p:nvPr/>
        </p:nvSpPr>
        <p:spPr bwMode="auto">
          <a:xfrm>
            <a:off x="0" y="70485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4" name="对象 13">
            <a:extLst>
              <a:ext uri="{FF2B5EF4-FFF2-40B4-BE49-F238E27FC236}">
                <a16:creationId xmlns="" xmlns:a16="http://schemas.microsoft.com/office/drawing/2014/main" id="{1C3BF2C9-34A8-47A4-85EE-A95877C1C935}"/>
              </a:ext>
            </a:extLst>
          </p:cNvPr>
          <p:cNvGraphicFramePr>
            <a:graphicFrameLocks noChangeAspect="1"/>
          </p:cNvGraphicFramePr>
          <p:nvPr>
            <p:extLst>
              <p:ext uri="{D42A27DB-BD31-4B8C-83A1-F6EECF244321}">
                <p14:modId xmlns:p14="http://schemas.microsoft.com/office/powerpoint/2010/main" val="528987634"/>
              </p:ext>
            </p:extLst>
          </p:nvPr>
        </p:nvGraphicFramePr>
        <p:xfrm>
          <a:off x="2210440" y="4077414"/>
          <a:ext cx="1002859" cy="294117"/>
        </p:xfrm>
        <a:graphic>
          <a:graphicData uri="http://schemas.openxmlformats.org/presentationml/2006/ole">
            <mc:AlternateContent xmlns:mc="http://schemas.openxmlformats.org/markup-compatibility/2006">
              <mc:Choice xmlns:v="urn:schemas-microsoft-com:vml" Requires="v">
                <p:oleObj spid="_x0000_s14601" name="Equation" r:id="rId17" imgW="779292" imgH="228206" progId="Equation.DSMT4">
                  <p:embed/>
                </p:oleObj>
              </mc:Choice>
              <mc:Fallback>
                <p:oleObj name="Equation" r:id="rId17" imgW="779292" imgH="228206" progId="Equation.DSMT4">
                  <p:embed/>
                  <p:pic>
                    <p:nvPicPr>
                      <p:cNvPr id="0" name=""/>
                      <p:cNvPicPr/>
                      <p:nvPr/>
                    </p:nvPicPr>
                    <p:blipFill>
                      <a:blip r:embed="rId18"/>
                      <a:stretch>
                        <a:fillRect/>
                      </a:stretch>
                    </p:blipFill>
                    <p:spPr>
                      <a:xfrm>
                        <a:off x="2210440" y="4077414"/>
                        <a:ext cx="1002859" cy="294117"/>
                      </a:xfrm>
                      <a:prstGeom prst="rect">
                        <a:avLst/>
                      </a:prstGeom>
                    </p:spPr>
                  </p:pic>
                </p:oleObj>
              </mc:Fallback>
            </mc:AlternateContent>
          </a:graphicData>
        </a:graphic>
      </p:graphicFrame>
      <p:graphicFrame>
        <p:nvGraphicFramePr>
          <p:cNvPr id="15" name="对象 14">
            <a:extLst>
              <a:ext uri="{FF2B5EF4-FFF2-40B4-BE49-F238E27FC236}">
                <a16:creationId xmlns="" xmlns:a16="http://schemas.microsoft.com/office/drawing/2014/main" id="{823886A8-B6D5-4B77-9BBC-7DC5FD521C3F}"/>
              </a:ext>
            </a:extLst>
          </p:cNvPr>
          <p:cNvGraphicFramePr>
            <a:graphicFrameLocks noChangeAspect="1"/>
          </p:cNvGraphicFramePr>
          <p:nvPr>
            <p:extLst>
              <p:ext uri="{D42A27DB-BD31-4B8C-83A1-F6EECF244321}">
                <p14:modId xmlns:p14="http://schemas.microsoft.com/office/powerpoint/2010/main" val="2160866167"/>
              </p:ext>
            </p:extLst>
          </p:nvPr>
        </p:nvGraphicFramePr>
        <p:xfrm>
          <a:off x="7893819" y="4077414"/>
          <a:ext cx="360040" cy="360040"/>
        </p:xfrm>
        <a:graphic>
          <a:graphicData uri="http://schemas.openxmlformats.org/presentationml/2006/ole">
            <mc:AlternateContent xmlns:mc="http://schemas.openxmlformats.org/markup-compatibility/2006">
              <mc:Choice xmlns:v="urn:schemas-microsoft-com:vml" Requires="v">
                <p:oleObj spid="_x0000_s14602" name="Equation" r:id="rId19" imgW="228042" imgH="228206" progId="Equation.DSMT4">
                  <p:embed/>
                </p:oleObj>
              </mc:Choice>
              <mc:Fallback>
                <p:oleObj name="Equation" r:id="rId19" imgW="228042" imgH="228206" progId="Equation.DSMT4">
                  <p:embed/>
                  <p:pic>
                    <p:nvPicPr>
                      <p:cNvPr id="0" name=""/>
                      <p:cNvPicPr/>
                      <p:nvPr/>
                    </p:nvPicPr>
                    <p:blipFill>
                      <a:blip r:embed="rId20"/>
                      <a:stretch>
                        <a:fillRect/>
                      </a:stretch>
                    </p:blipFill>
                    <p:spPr>
                      <a:xfrm>
                        <a:off x="7893819" y="4077414"/>
                        <a:ext cx="360040" cy="360040"/>
                      </a:xfrm>
                      <a:prstGeom prst="rect">
                        <a:avLst/>
                      </a:prstGeom>
                    </p:spPr>
                  </p:pic>
                </p:oleObj>
              </mc:Fallback>
            </mc:AlternateContent>
          </a:graphicData>
        </a:graphic>
      </p:graphicFrame>
      <p:graphicFrame>
        <p:nvGraphicFramePr>
          <p:cNvPr id="16" name="对象 15">
            <a:extLst>
              <a:ext uri="{FF2B5EF4-FFF2-40B4-BE49-F238E27FC236}">
                <a16:creationId xmlns="" xmlns:a16="http://schemas.microsoft.com/office/drawing/2014/main" id="{0C0A5C0D-A4D5-4473-8ADD-6A97702E9972}"/>
              </a:ext>
            </a:extLst>
          </p:cNvPr>
          <p:cNvGraphicFramePr>
            <a:graphicFrameLocks noChangeAspect="1"/>
          </p:cNvGraphicFramePr>
          <p:nvPr>
            <p:extLst>
              <p:ext uri="{D42A27DB-BD31-4B8C-83A1-F6EECF244321}">
                <p14:modId xmlns:p14="http://schemas.microsoft.com/office/powerpoint/2010/main" val="2875818116"/>
              </p:ext>
            </p:extLst>
          </p:nvPr>
        </p:nvGraphicFramePr>
        <p:xfrm>
          <a:off x="3068867" y="4978541"/>
          <a:ext cx="5201899" cy="744717"/>
        </p:xfrm>
        <a:graphic>
          <a:graphicData uri="http://schemas.openxmlformats.org/presentationml/2006/ole">
            <mc:AlternateContent xmlns:mc="http://schemas.openxmlformats.org/markup-compatibility/2006">
              <mc:Choice xmlns:v="urn:schemas-microsoft-com:vml" Requires="v">
                <p:oleObj spid="_x0000_s14603" name="Equation" r:id="rId21" imgW="3715105" imgH="532600" progId="Equation.DSMT4">
                  <p:embed/>
                </p:oleObj>
              </mc:Choice>
              <mc:Fallback>
                <p:oleObj name="Equation" r:id="rId21" imgW="3715105" imgH="532600" progId="Equation.DSMT4">
                  <p:embed/>
                  <p:pic>
                    <p:nvPicPr>
                      <p:cNvPr id="0" name=""/>
                      <p:cNvPicPr/>
                      <p:nvPr/>
                    </p:nvPicPr>
                    <p:blipFill>
                      <a:blip r:embed="rId22"/>
                      <a:stretch>
                        <a:fillRect/>
                      </a:stretch>
                    </p:blipFill>
                    <p:spPr>
                      <a:xfrm>
                        <a:off x="3068867" y="4978541"/>
                        <a:ext cx="5201899" cy="744717"/>
                      </a:xfrm>
                      <a:prstGeom prst="rect">
                        <a:avLst/>
                      </a:prstGeom>
                    </p:spPr>
                  </p:pic>
                </p:oleObj>
              </mc:Fallback>
            </mc:AlternateContent>
          </a:graphicData>
        </a:graphic>
      </p:graphicFrame>
      <p:graphicFrame>
        <p:nvGraphicFramePr>
          <p:cNvPr id="17" name="对象 16">
            <a:extLst>
              <a:ext uri="{FF2B5EF4-FFF2-40B4-BE49-F238E27FC236}">
                <a16:creationId xmlns="" xmlns:a16="http://schemas.microsoft.com/office/drawing/2014/main" id="{CC5F255E-B6F4-4A74-8033-71119D5C28AD}"/>
              </a:ext>
            </a:extLst>
          </p:cNvPr>
          <p:cNvGraphicFramePr>
            <a:graphicFrameLocks noChangeAspect="1"/>
          </p:cNvGraphicFramePr>
          <p:nvPr>
            <p:extLst>
              <p:ext uri="{D42A27DB-BD31-4B8C-83A1-F6EECF244321}">
                <p14:modId xmlns:p14="http://schemas.microsoft.com/office/powerpoint/2010/main" val="1958478609"/>
              </p:ext>
            </p:extLst>
          </p:nvPr>
        </p:nvGraphicFramePr>
        <p:xfrm>
          <a:off x="5963736" y="6113891"/>
          <a:ext cx="2070853" cy="353321"/>
        </p:xfrm>
        <a:graphic>
          <a:graphicData uri="http://schemas.openxmlformats.org/presentationml/2006/ole">
            <mc:AlternateContent xmlns:mc="http://schemas.openxmlformats.org/markup-compatibility/2006">
              <mc:Choice xmlns:v="urn:schemas-microsoft-com:vml" Requires="v">
                <p:oleObj spid="_x0000_s14604" name="Equation" r:id="rId23" imgW="1339880" imgH="228206" progId="Equation.DSMT4">
                  <p:embed/>
                </p:oleObj>
              </mc:Choice>
              <mc:Fallback>
                <p:oleObj name="Equation" r:id="rId23" imgW="1339880" imgH="228206" progId="Equation.DSMT4">
                  <p:embed/>
                  <p:pic>
                    <p:nvPicPr>
                      <p:cNvPr id="0" name=""/>
                      <p:cNvPicPr/>
                      <p:nvPr/>
                    </p:nvPicPr>
                    <p:blipFill>
                      <a:blip r:embed="rId24"/>
                      <a:stretch>
                        <a:fillRect/>
                      </a:stretch>
                    </p:blipFill>
                    <p:spPr>
                      <a:xfrm>
                        <a:off x="5963736" y="6113891"/>
                        <a:ext cx="2070853" cy="353321"/>
                      </a:xfrm>
                      <a:prstGeom prst="rect">
                        <a:avLst/>
                      </a:prstGeom>
                    </p:spPr>
                  </p:pic>
                </p:oleObj>
              </mc:Fallback>
            </mc:AlternateContent>
          </a:graphicData>
        </a:graphic>
      </p:graphicFrame>
    </p:spTree>
    <p:extLst>
      <p:ext uri="{BB962C8B-B14F-4D97-AF65-F5344CB8AC3E}">
        <p14:creationId xmlns:p14="http://schemas.microsoft.com/office/powerpoint/2010/main" val="1282124546"/>
      </p:ext>
    </p:extLst>
  </p:cSld>
  <p:clrMapOvr>
    <a:masterClrMapping/>
  </p:clrMapOvr>
  <p:transition>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6489" y="107628"/>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第二节 有效投资组合的确定</a:t>
            </a:r>
          </a:p>
        </p:txBody>
      </p:sp>
      <p:sp>
        <p:nvSpPr>
          <p:cNvPr id="3142" name="Rectangle 97">
            <a:extLst>
              <a:ext uri="{FF2B5EF4-FFF2-40B4-BE49-F238E27FC236}">
                <a16:creationId xmlns="" xmlns:a16="http://schemas.microsoft.com/office/drawing/2014/main"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0" name="矩形 19">
            <a:extLst>
              <a:ext uri="{FF2B5EF4-FFF2-40B4-BE49-F238E27FC236}">
                <a16:creationId xmlns="" xmlns:a16="http://schemas.microsoft.com/office/drawing/2014/main" id="{64539515-7770-45F8-B94A-3F8F3CA892BA}"/>
              </a:ext>
            </a:extLst>
          </p:cNvPr>
          <p:cNvSpPr/>
          <p:nvPr/>
        </p:nvSpPr>
        <p:spPr>
          <a:xfrm>
            <a:off x="276877" y="635814"/>
            <a:ext cx="3872526" cy="958660"/>
          </a:xfrm>
          <a:prstGeom prst="rect">
            <a:avLst/>
          </a:prstGeom>
        </p:spPr>
        <p:txBody>
          <a:bodyPr wrap="square">
            <a:spAutoFit/>
          </a:bodyPr>
          <a:lstStyle/>
          <a:p>
            <a:pPr>
              <a:lnSpc>
                <a:spcPct val="150000"/>
              </a:lnSpc>
            </a:pPr>
            <a:r>
              <a:rPr lang="en-US" altLang="zh-CN" sz="2000" b="1" kern="100" dirty="0">
                <a:solidFill>
                  <a:srgbClr val="000000"/>
                </a:solidFill>
                <a:latin typeface="Times New Roman" panose="02020503050405090304" pitchFamily="18" charset="0"/>
                <a:cs typeface="Times New Roman" panose="02020503050405090304" pitchFamily="18" charset="0"/>
              </a:rPr>
              <a:t>【</a:t>
            </a:r>
            <a:r>
              <a:rPr lang="zh-CN" altLang="en-US" sz="2000" b="1" kern="100" dirty="0">
                <a:solidFill>
                  <a:srgbClr val="000000"/>
                </a:solidFill>
                <a:latin typeface="Times New Roman" panose="02020503050405090304" pitchFamily="18" charset="0"/>
                <a:cs typeface="Times New Roman" panose="02020503050405090304" pitchFamily="18" charset="0"/>
              </a:rPr>
              <a:t>例</a:t>
            </a:r>
            <a:r>
              <a:rPr lang="en-US" altLang="zh-CN" sz="2000" b="1" kern="100" dirty="0">
                <a:solidFill>
                  <a:srgbClr val="000000"/>
                </a:solidFill>
                <a:latin typeface="Times New Roman" panose="02020503050405090304" pitchFamily="18" charset="0"/>
                <a:cs typeface="Times New Roman" panose="02020503050405090304" pitchFamily="18" charset="0"/>
              </a:rPr>
              <a:t>4-1】</a:t>
            </a:r>
            <a:endParaRPr lang="zh-CN" altLang="zh-CN" sz="2000" kern="100" dirty="0">
              <a:latin typeface="Calibri" panose="020F0502020204030204" pitchFamily="34" charset="0"/>
              <a:cs typeface="Times New Roman" panose="02020503050405090304" pitchFamily="18" charset="0"/>
            </a:endParaRPr>
          </a:p>
          <a:p>
            <a:pPr latinLnBrk="0">
              <a:lnSpc>
                <a:spcPct val="150000"/>
              </a:lnSpc>
            </a:pPr>
            <a:endParaRPr lang="zh-CN" altLang="en-US" sz="2000" b="1" dirty="0"/>
          </a:p>
        </p:txBody>
      </p:sp>
      <p:sp>
        <p:nvSpPr>
          <p:cNvPr id="12" name="Rectangle 3">
            <a:extLst>
              <a:ext uri="{FF2B5EF4-FFF2-40B4-BE49-F238E27FC236}">
                <a16:creationId xmlns="" xmlns:a16="http://schemas.microsoft.com/office/drawing/2014/main" id="{96A7DA4F-5B9B-45F1-A146-3C0B09F4AF71}"/>
              </a:ext>
            </a:extLst>
          </p:cNvPr>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Rectangle 4">
            <a:extLst>
              <a:ext uri="{FF2B5EF4-FFF2-40B4-BE49-F238E27FC236}">
                <a16:creationId xmlns="" xmlns:a16="http://schemas.microsoft.com/office/drawing/2014/main" id="{3DFEB5C2-4A8F-4549-AAB4-57D2813756EF}"/>
              </a:ext>
            </a:extLst>
          </p:cNvPr>
          <p:cNvSpPr>
            <a:spLocks noChangeArrowheads="1"/>
          </p:cNvSpPr>
          <p:nvPr/>
        </p:nvSpPr>
        <p:spPr bwMode="auto">
          <a:xfrm>
            <a:off x="0" y="70485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9" name="对象 8">
            <a:extLst>
              <a:ext uri="{FF2B5EF4-FFF2-40B4-BE49-F238E27FC236}">
                <a16:creationId xmlns="" xmlns:a16="http://schemas.microsoft.com/office/drawing/2014/main" id="{8D108335-6D51-4CE7-9CEC-4AA0157A627C}"/>
              </a:ext>
            </a:extLst>
          </p:cNvPr>
          <p:cNvGraphicFramePr>
            <a:graphicFrameLocks noChangeAspect="1"/>
          </p:cNvGraphicFramePr>
          <p:nvPr>
            <p:extLst>
              <p:ext uri="{D42A27DB-BD31-4B8C-83A1-F6EECF244321}">
                <p14:modId xmlns:p14="http://schemas.microsoft.com/office/powerpoint/2010/main" val="3480824378"/>
              </p:ext>
            </p:extLst>
          </p:nvPr>
        </p:nvGraphicFramePr>
        <p:xfrm>
          <a:off x="5313760" y="1258738"/>
          <a:ext cx="2636837" cy="407987"/>
        </p:xfrm>
        <a:graphic>
          <a:graphicData uri="http://schemas.openxmlformats.org/presentationml/2006/ole">
            <mc:AlternateContent xmlns:mc="http://schemas.openxmlformats.org/markup-compatibility/2006">
              <mc:Choice xmlns:v="urn:schemas-microsoft-com:vml" Requires="v">
                <p:oleObj spid="_x0000_s15440" name="Equation" r:id="rId3" imgW="1600200" imgH="241200" progId="Equation.DSMT4">
                  <p:embed/>
                </p:oleObj>
              </mc:Choice>
              <mc:Fallback>
                <p:oleObj name="Equation" r:id="rId3" imgW="1600200" imgH="241200" progId="Equation.DSMT4">
                  <p:embed/>
                  <p:pic>
                    <p:nvPicPr>
                      <p:cNvPr id="0" name="Object 3"/>
                      <p:cNvPicPr>
                        <a:picLocks noChangeAspect="1" noChangeArrowheads="1"/>
                      </p:cNvPicPr>
                      <p:nvPr/>
                    </p:nvPicPr>
                    <p:blipFill>
                      <a:blip r:embed="rId4"/>
                      <a:srcRect/>
                      <a:stretch>
                        <a:fillRect/>
                      </a:stretch>
                    </p:blipFill>
                    <p:spPr bwMode="auto">
                      <a:xfrm>
                        <a:off x="5313760" y="1258738"/>
                        <a:ext cx="2636837" cy="407987"/>
                      </a:xfrm>
                      <a:prstGeom prst="rect">
                        <a:avLst/>
                      </a:prstGeom>
                      <a:noFill/>
                    </p:spPr>
                  </p:pic>
                </p:oleObj>
              </mc:Fallback>
            </mc:AlternateContent>
          </a:graphicData>
        </a:graphic>
      </p:graphicFrame>
      <p:graphicFrame>
        <p:nvGraphicFramePr>
          <p:cNvPr id="18" name="对象 17">
            <a:extLst>
              <a:ext uri="{FF2B5EF4-FFF2-40B4-BE49-F238E27FC236}">
                <a16:creationId xmlns="" xmlns:a16="http://schemas.microsoft.com/office/drawing/2014/main" id="{417EA1B8-83F7-41A7-89FD-46BDFE314D67}"/>
              </a:ext>
            </a:extLst>
          </p:cNvPr>
          <p:cNvGraphicFramePr>
            <a:graphicFrameLocks noChangeAspect="1"/>
          </p:cNvGraphicFramePr>
          <p:nvPr>
            <p:extLst>
              <p:ext uri="{D42A27DB-BD31-4B8C-83A1-F6EECF244321}">
                <p14:modId xmlns:p14="http://schemas.microsoft.com/office/powerpoint/2010/main" val="3625912452"/>
              </p:ext>
            </p:extLst>
          </p:nvPr>
        </p:nvGraphicFramePr>
        <p:xfrm>
          <a:off x="4172347" y="1925488"/>
          <a:ext cx="2265363" cy="584200"/>
        </p:xfrm>
        <a:graphic>
          <a:graphicData uri="http://schemas.openxmlformats.org/presentationml/2006/ole">
            <mc:AlternateContent xmlns:mc="http://schemas.openxmlformats.org/markup-compatibility/2006">
              <mc:Choice xmlns:v="urn:schemas-microsoft-com:vml" Requires="v">
                <p:oleObj spid="_x0000_s15441" name="Equation" r:id="rId5" imgW="1549080" imgH="393480" progId="Equation.DSMT4">
                  <p:embed/>
                </p:oleObj>
              </mc:Choice>
              <mc:Fallback>
                <p:oleObj name="Equation" r:id="rId5" imgW="1549080" imgH="393480" progId="Equation.DSMT4">
                  <p:embed/>
                  <p:pic>
                    <p:nvPicPr>
                      <p:cNvPr id="0" name="Object 2"/>
                      <p:cNvPicPr>
                        <a:picLocks noChangeAspect="1" noChangeArrowheads="1"/>
                      </p:cNvPicPr>
                      <p:nvPr/>
                    </p:nvPicPr>
                    <p:blipFill>
                      <a:blip r:embed="rId6"/>
                      <a:srcRect/>
                      <a:stretch>
                        <a:fillRect/>
                      </a:stretch>
                    </p:blipFill>
                    <p:spPr bwMode="auto">
                      <a:xfrm>
                        <a:off x="4172347" y="1925488"/>
                        <a:ext cx="2265363" cy="584200"/>
                      </a:xfrm>
                      <a:prstGeom prst="rect">
                        <a:avLst/>
                      </a:prstGeom>
                      <a:noFill/>
                    </p:spPr>
                  </p:pic>
                </p:oleObj>
              </mc:Fallback>
            </mc:AlternateContent>
          </a:graphicData>
        </a:graphic>
      </p:graphicFrame>
      <p:graphicFrame>
        <p:nvGraphicFramePr>
          <p:cNvPr id="19" name="对象 18">
            <a:extLst>
              <a:ext uri="{FF2B5EF4-FFF2-40B4-BE49-F238E27FC236}">
                <a16:creationId xmlns="" xmlns:a16="http://schemas.microsoft.com/office/drawing/2014/main" id="{63F20525-7440-40ED-A893-2869FC59F6F5}"/>
              </a:ext>
            </a:extLst>
          </p:cNvPr>
          <p:cNvGraphicFramePr>
            <a:graphicFrameLocks noChangeAspect="1"/>
          </p:cNvGraphicFramePr>
          <p:nvPr>
            <p:extLst>
              <p:ext uri="{D42A27DB-BD31-4B8C-83A1-F6EECF244321}">
                <p14:modId xmlns:p14="http://schemas.microsoft.com/office/powerpoint/2010/main" val="3398287793"/>
              </p:ext>
            </p:extLst>
          </p:nvPr>
        </p:nvGraphicFramePr>
        <p:xfrm>
          <a:off x="3446860" y="2862113"/>
          <a:ext cx="1957387" cy="414337"/>
        </p:xfrm>
        <a:graphic>
          <a:graphicData uri="http://schemas.openxmlformats.org/presentationml/2006/ole">
            <mc:AlternateContent xmlns:mc="http://schemas.openxmlformats.org/markup-compatibility/2006">
              <mc:Choice xmlns:v="urn:schemas-microsoft-com:vml" Requires="v">
                <p:oleObj spid="_x0000_s15442" name="Equation" r:id="rId7" imgW="1244520" imgH="253800" progId="Equation.DSMT4">
                  <p:embed/>
                </p:oleObj>
              </mc:Choice>
              <mc:Fallback>
                <p:oleObj name="Equation" r:id="rId7" imgW="1244520" imgH="253800" progId="Equation.DSMT4">
                  <p:embed/>
                  <p:pic>
                    <p:nvPicPr>
                      <p:cNvPr id="0" name="Object 1"/>
                      <p:cNvPicPr>
                        <a:picLocks noChangeAspect="1" noChangeArrowheads="1"/>
                      </p:cNvPicPr>
                      <p:nvPr/>
                    </p:nvPicPr>
                    <p:blipFill>
                      <a:blip r:embed="rId8"/>
                      <a:srcRect/>
                      <a:stretch>
                        <a:fillRect/>
                      </a:stretch>
                    </p:blipFill>
                    <p:spPr bwMode="auto">
                      <a:xfrm>
                        <a:off x="3446860" y="2862113"/>
                        <a:ext cx="1957387" cy="414337"/>
                      </a:xfrm>
                      <a:prstGeom prst="rect">
                        <a:avLst/>
                      </a:prstGeom>
                      <a:noFill/>
                    </p:spPr>
                  </p:pic>
                </p:oleObj>
              </mc:Fallback>
            </mc:AlternateContent>
          </a:graphicData>
        </a:graphic>
      </p:graphicFrame>
      <p:sp>
        <p:nvSpPr>
          <p:cNvPr id="21" name="Rectangle 4">
            <a:extLst>
              <a:ext uri="{FF2B5EF4-FFF2-40B4-BE49-F238E27FC236}">
                <a16:creationId xmlns="" xmlns:a16="http://schemas.microsoft.com/office/drawing/2014/main" id="{48B6E210-3DE4-4921-AAE5-2B5431251C65}"/>
              </a:ext>
            </a:extLst>
          </p:cNvPr>
          <p:cNvSpPr>
            <a:spLocks noChangeArrowheads="1"/>
          </p:cNvSpPr>
          <p:nvPr/>
        </p:nvSpPr>
        <p:spPr bwMode="auto">
          <a:xfrm>
            <a:off x="188963" y="1240531"/>
            <a:ext cx="532709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66700" algn="l" defTabSz="914400" rtl="0" eaLnBrk="0" fontAlgn="base" latinLnBrk="0" hangingPunct="0">
              <a:lnSpc>
                <a:spcPct val="100000"/>
              </a:lnSpc>
              <a:spcBef>
                <a:spcPct val="0"/>
              </a:spcBef>
              <a:spcAft>
                <a:spcPct val="0"/>
              </a:spcAft>
              <a:buClrTx/>
              <a:buSzTx/>
              <a:buFontTx/>
              <a:buNone/>
              <a:tabLst/>
            </a:pPr>
            <a:r>
              <a:rPr kumimoji="0" lang="zh-CN"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该最优组合的预期收益率和标准差分别为：</a:t>
            </a:r>
            <a:endParaRPr kumimoji="0" lang="zh-CN" altLang="zh-CN" sz="2000" b="0" i="0" u="none" strike="noStrike" cap="none" normalizeH="0" baseline="0" dirty="0">
              <a:ln>
                <a:noFill/>
              </a:ln>
              <a:solidFill>
                <a:schemeClr val="tx1"/>
              </a:solidFill>
              <a:effectLst/>
            </a:endParaRPr>
          </a:p>
          <a:p>
            <a:pPr marL="0" marR="0" lvl="0" indent="266700" algn="l" defTabSz="914400" rtl="0" eaLnBrk="0" fontAlgn="base" latinLnBrk="0" hangingPunct="0">
              <a:lnSpc>
                <a:spcPct val="100000"/>
              </a:lnSpc>
              <a:spcBef>
                <a:spcPct val="0"/>
              </a:spcBef>
              <a:spcAft>
                <a:spcPct val="0"/>
              </a:spcAft>
              <a:buClrTx/>
              <a:buSzTx/>
              <a:buFontTx/>
              <a:buNone/>
              <a:tabLst/>
            </a:pPr>
            <a:endParaRPr kumimoji="0" lang="zh-CN" altLang="zh-CN" sz="2000" b="0" i="0" u="none" strike="noStrike" cap="none" normalizeH="0" baseline="0" dirty="0">
              <a:ln>
                <a:noFill/>
              </a:ln>
              <a:solidFill>
                <a:schemeClr val="tx1"/>
              </a:solidFill>
              <a:effectLst/>
            </a:endParaRPr>
          </a:p>
        </p:txBody>
      </p:sp>
      <p:sp>
        <p:nvSpPr>
          <p:cNvPr id="23" name="Rectangle 5">
            <a:extLst>
              <a:ext uri="{FF2B5EF4-FFF2-40B4-BE49-F238E27FC236}">
                <a16:creationId xmlns="" xmlns:a16="http://schemas.microsoft.com/office/drawing/2014/main" id="{0E0B5B88-957A-4B25-B850-051763719FED}"/>
              </a:ext>
            </a:extLst>
          </p:cNvPr>
          <p:cNvSpPr>
            <a:spLocks noChangeArrowheads="1"/>
          </p:cNvSpPr>
          <p:nvPr/>
        </p:nvSpPr>
        <p:spPr bwMode="auto">
          <a:xfrm>
            <a:off x="210262" y="2038222"/>
            <a:ext cx="40446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66700" algn="l" defTabSz="914400" rtl="0" eaLnBrk="0" fontAlgn="base" latinLnBrk="0" hangingPunct="0">
              <a:lnSpc>
                <a:spcPct val="100000"/>
              </a:lnSpc>
              <a:spcBef>
                <a:spcPct val="0"/>
              </a:spcBef>
              <a:spcAft>
                <a:spcPct val="0"/>
              </a:spcAft>
              <a:buClrTx/>
              <a:buSzTx/>
              <a:buFontTx/>
              <a:buNone/>
              <a:tabLst/>
            </a:pPr>
            <a:r>
              <a:rPr kumimoji="0" lang="zh-CN"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该最优风险组合的单位风险报酬</a:t>
            </a:r>
            <a:endParaRPr kumimoji="0" lang="zh-CN" altLang="zh-CN" sz="2000" b="0" i="0" u="none" strike="noStrike" cap="none" normalizeH="0" baseline="0" dirty="0">
              <a:ln>
                <a:noFill/>
              </a:ln>
              <a:solidFill>
                <a:schemeClr val="tx1"/>
              </a:solidFill>
              <a:effectLst/>
            </a:endParaRPr>
          </a:p>
        </p:txBody>
      </p:sp>
      <p:sp>
        <p:nvSpPr>
          <p:cNvPr id="24" name="Rectangle 6">
            <a:extLst>
              <a:ext uri="{FF2B5EF4-FFF2-40B4-BE49-F238E27FC236}">
                <a16:creationId xmlns="" xmlns:a16="http://schemas.microsoft.com/office/drawing/2014/main" id="{53333FA6-2B01-4ACD-8F93-06F99D89B43F}"/>
              </a:ext>
            </a:extLst>
          </p:cNvPr>
          <p:cNvSpPr>
            <a:spLocks noChangeArrowheads="1"/>
          </p:cNvSpPr>
          <p:nvPr/>
        </p:nvSpPr>
        <p:spPr bwMode="auto">
          <a:xfrm>
            <a:off x="188963" y="2835073"/>
            <a:ext cx="301877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66700" algn="l" defTabSz="914400" rtl="0" eaLnBrk="0" fontAlgn="base" latinLnBrk="0" hangingPunct="0">
              <a:lnSpc>
                <a:spcPct val="100000"/>
              </a:lnSpc>
              <a:spcBef>
                <a:spcPct val="0"/>
              </a:spcBef>
              <a:spcAft>
                <a:spcPct val="0"/>
              </a:spcAft>
              <a:buClrTx/>
              <a:buSzTx/>
              <a:buFontTx/>
              <a:buNone/>
              <a:tabLst/>
            </a:pPr>
            <a:r>
              <a:rPr kumimoji="0" lang="zh-CN"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有效边界的表达式为：</a:t>
            </a:r>
            <a:endParaRPr kumimoji="0" lang="zh-CN" altLang="zh-CN" sz="2000" b="0" i="0" u="none" strike="noStrike" cap="none" normalizeH="0" baseline="0" dirty="0">
              <a:ln>
                <a:noFill/>
              </a:ln>
              <a:solidFill>
                <a:schemeClr val="tx1"/>
              </a:solidFill>
              <a:effectLst/>
            </a:endParaRPr>
          </a:p>
          <a:p>
            <a:pPr marL="0" marR="0" lvl="0" indent="266700" algn="l" defTabSz="914400" rtl="0" eaLnBrk="0" fontAlgn="base" latinLnBrk="0" hangingPunct="0">
              <a:lnSpc>
                <a:spcPct val="100000"/>
              </a:lnSpc>
              <a:spcBef>
                <a:spcPct val="0"/>
              </a:spcBef>
              <a:spcAft>
                <a:spcPct val="0"/>
              </a:spcAft>
              <a:buClrTx/>
              <a:buSzTx/>
              <a:buFontTx/>
              <a:buNone/>
              <a:tabLst/>
            </a:pPr>
            <a:endParaRPr kumimoji="0" lang="zh-CN" altLang="zh-CN" sz="2000" b="0" i="0" u="none" strike="noStrike" cap="none" normalizeH="0" baseline="0" dirty="0">
              <a:ln>
                <a:noFill/>
              </a:ln>
              <a:solidFill>
                <a:schemeClr val="tx1"/>
              </a:solidFill>
              <a:effectLst/>
            </a:endParaRPr>
          </a:p>
        </p:txBody>
      </p:sp>
      <p:pic>
        <p:nvPicPr>
          <p:cNvPr id="15436" name="Picture 7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41691" y="2060848"/>
            <a:ext cx="5384579"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0141938"/>
      </p:ext>
    </p:extLst>
  </p:cSld>
  <p:clrMapOvr>
    <a:masterClrMapping/>
  </p:clrMapOvr>
  <p:transition>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6489" y="107628"/>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第二节 有效投资组合的确定</a:t>
            </a:r>
          </a:p>
        </p:txBody>
      </p:sp>
      <p:sp>
        <p:nvSpPr>
          <p:cNvPr id="2" name="文本框 1">
            <a:extLst>
              <a:ext uri="{FF2B5EF4-FFF2-40B4-BE49-F238E27FC236}">
                <a16:creationId xmlns="" xmlns:a16="http://schemas.microsoft.com/office/drawing/2014/main" id="{DCF0FFD8-81F9-4627-BE78-F5ABEAF9B141}"/>
              </a:ext>
            </a:extLst>
          </p:cNvPr>
          <p:cNvSpPr txBox="1"/>
          <p:nvPr/>
        </p:nvSpPr>
        <p:spPr>
          <a:xfrm>
            <a:off x="415375" y="692888"/>
            <a:ext cx="7200800" cy="430887"/>
          </a:xfrm>
          <a:prstGeom prst="rect">
            <a:avLst/>
          </a:prstGeom>
          <a:noFill/>
        </p:spPr>
        <p:txBody>
          <a:bodyPr wrap="square" rtlCol="0">
            <a:spAutoFit/>
          </a:bodyPr>
          <a:lstStyle/>
          <a:p>
            <a:r>
              <a:rPr lang="zh-CN" altLang="en-US" sz="2200" b="1" dirty="0"/>
              <a:t>三、无风险借贷假设下的有效边界</a:t>
            </a:r>
            <a:endParaRPr lang="zh-CN" altLang="en-US" dirty="0"/>
          </a:p>
        </p:txBody>
      </p:sp>
      <p:sp>
        <p:nvSpPr>
          <p:cNvPr id="57" name="Rectangle 82">
            <a:extLst>
              <a:ext uri="{FF2B5EF4-FFF2-40B4-BE49-F238E27FC236}">
                <a16:creationId xmlns="" xmlns:a16="http://schemas.microsoft.com/office/drawing/2014/main" id="{D731C791-7E89-4097-941F-B7313884B111}"/>
              </a:ext>
            </a:extLst>
          </p:cNvPr>
          <p:cNvSpPr>
            <a:spLocks noChangeArrowheads="1"/>
          </p:cNvSpPr>
          <p:nvPr/>
        </p:nvSpPr>
        <p:spPr bwMode="auto">
          <a:xfrm>
            <a:off x="442622" y="2359969"/>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Rectangle 92">
            <a:extLst>
              <a:ext uri="{FF2B5EF4-FFF2-40B4-BE49-F238E27FC236}">
                <a16:creationId xmlns="" xmlns:a16="http://schemas.microsoft.com/office/drawing/2014/main" id="{69371BDD-9A44-43B4-AFF4-81EF41BA2D15}"/>
              </a:ext>
            </a:extLst>
          </p:cNvPr>
          <p:cNvSpPr>
            <a:spLocks noChangeArrowheads="1"/>
          </p:cNvSpPr>
          <p:nvPr/>
        </p:nvSpPr>
        <p:spPr bwMode="auto">
          <a:xfrm>
            <a:off x="442622" y="2555232"/>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142" name="Rectangle 97">
            <a:extLst>
              <a:ext uri="{FF2B5EF4-FFF2-40B4-BE49-F238E27FC236}">
                <a16:creationId xmlns="" xmlns:a16="http://schemas.microsoft.com/office/drawing/2014/main"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01" name="文本框 100">
            <a:extLst>
              <a:ext uri="{FF2B5EF4-FFF2-40B4-BE49-F238E27FC236}">
                <a16:creationId xmlns="" xmlns:a16="http://schemas.microsoft.com/office/drawing/2014/main" id="{0CA36A1C-B8B1-4D49-A083-D40002ACBC11}"/>
              </a:ext>
            </a:extLst>
          </p:cNvPr>
          <p:cNvSpPr txBox="1"/>
          <p:nvPr/>
        </p:nvSpPr>
        <p:spPr>
          <a:xfrm>
            <a:off x="188963" y="1067673"/>
            <a:ext cx="7200800" cy="481863"/>
          </a:xfrm>
          <a:prstGeom prst="rect">
            <a:avLst/>
          </a:prstGeom>
          <a:noFill/>
        </p:spPr>
        <p:txBody>
          <a:bodyPr wrap="square" rtlCol="0">
            <a:spAutoFit/>
          </a:bodyPr>
          <a:lstStyle/>
          <a:p>
            <a:pPr indent="270510" algn="just">
              <a:lnSpc>
                <a:spcPct val="150000"/>
              </a:lnSpc>
            </a:pPr>
            <a:r>
              <a:rPr lang="zh-CN" altLang="en-US" sz="2000" b="1" kern="100" dirty="0">
                <a:solidFill>
                  <a:srgbClr val="000000"/>
                </a:solidFill>
                <a:latin typeface="+mn-ea"/>
                <a:ea typeface="+mn-ea"/>
                <a:cs typeface="Times New Roman" panose="02020603050405020304" pitchFamily="18" charset="0"/>
              </a:rPr>
              <a:t>（二）允许无风险贷款但禁止无风险借款时的有效边界</a:t>
            </a:r>
            <a:endParaRPr lang="zh-CN" altLang="zh-CN" sz="2000" b="1" kern="100" dirty="0">
              <a:effectLst/>
              <a:latin typeface="+mn-ea"/>
              <a:ea typeface="+mn-ea"/>
              <a:cs typeface="Times New Roman" panose="02020603050405020304" pitchFamily="18" charset="0"/>
            </a:endParaRPr>
          </a:p>
        </p:txBody>
      </p:sp>
      <p:sp>
        <p:nvSpPr>
          <p:cNvPr id="17" name="文本框 16">
            <a:extLst>
              <a:ext uri="{FF2B5EF4-FFF2-40B4-BE49-F238E27FC236}">
                <a16:creationId xmlns="" xmlns:a16="http://schemas.microsoft.com/office/drawing/2014/main" id="{DF76CAF3-A524-4551-AEAA-F81EA51F75E1}"/>
              </a:ext>
            </a:extLst>
          </p:cNvPr>
          <p:cNvSpPr txBox="1"/>
          <p:nvPr/>
        </p:nvSpPr>
        <p:spPr>
          <a:xfrm>
            <a:off x="729023" y="1778892"/>
            <a:ext cx="10729192" cy="943528"/>
          </a:xfrm>
          <a:prstGeom prst="rect">
            <a:avLst/>
          </a:prstGeom>
          <a:noFill/>
        </p:spPr>
        <p:txBody>
          <a:bodyPr wrap="square" rtlCol="0">
            <a:spAutoFit/>
          </a:bodyPr>
          <a:lstStyle/>
          <a:p>
            <a:pPr indent="457200">
              <a:lnSpc>
                <a:spcPct val="150000"/>
              </a:lnSpc>
            </a:pPr>
            <a:r>
              <a:rPr lang="zh-CN" altLang="en-US" sz="2000" dirty="0">
                <a:latin typeface="+mn-ea"/>
                <a:ea typeface="+mn-ea"/>
              </a:rPr>
              <a:t>经过上述分析，当投资者能按无风险利率进行贷款，但不能按无风险利率借款时，有效边界将发生重大变化。</a:t>
            </a:r>
            <a:endParaRPr lang="en-US" altLang="zh-CN" sz="2000" dirty="0">
              <a:latin typeface="+mn-ea"/>
              <a:ea typeface="+mn-ea"/>
            </a:endParaRPr>
          </a:p>
        </p:txBody>
      </p:sp>
      <p:sp>
        <p:nvSpPr>
          <p:cNvPr id="30" name="文本框 29">
            <a:extLst>
              <a:ext uri="{FF2B5EF4-FFF2-40B4-BE49-F238E27FC236}">
                <a16:creationId xmlns="" xmlns:a16="http://schemas.microsoft.com/office/drawing/2014/main" id="{B7E89351-D5BE-492F-A9C0-309266298658}"/>
              </a:ext>
            </a:extLst>
          </p:cNvPr>
          <p:cNvSpPr txBox="1"/>
          <p:nvPr/>
        </p:nvSpPr>
        <p:spPr>
          <a:xfrm>
            <a:off x="711036" y="3158672"/>
            <a:ext cx="7398807" cy="2862322"/>
          </a:xfrm>
          <a:prstGeom prst="rect">
            <a:avLst/>
          </a:prstGeom>
          <a:noFill/>
        </p:spPr>
        <p:txBody>
          <a:bodyPr wrap="square" rtlCol="0">
            <a:spAutoFit/>
          </a:bodyPr>
          <a:lstStyle/>
          <a:p>
            <a:pPr indent="457200">
              <a:lnSpc>
                <a:spcPct val="150000"/>
              </a:lnSpc>
            </a:pPr>
            <a:r>
              <a:rPr lang="zh-CN" altLang="en-US" sz="2000" dirty="0">
                <a:latin typeface="+mn-ea"/>
                <a:ea typeface="+mn-ea"/>
              </a:rPr>
              <a:t>在图</a:t>
            </a:r>
            <a:r>
              <a:rPr lang="en-US" altLang="zh-CN" sz="2000" dirty="0">
                <a:latin typeface="Times New Roman" panose="02020603050405020304" pitchFamily="18" charset="0"/>
                <a:ea typeface="+mn-ea"/>
                <a:cs typeface="Times New Roman" panose="02020603050405020304" pitchFamily="18" charset="0"/>
              </a:rPr>
              <a:t>4-6</a:t>
            </a:r>
            <a:r>
              <a:rPr lang="zh-CN" altLang="en-US" sz="2000" dirty="0">
                <a:latin typeface="+mn-ea"/>
                <a:ea typeface="+mn-ea"/>
              </a:rPr>
              <a:t>中，弧线</a:t>
            </a:r>
            <a:r>
              <a:rPr lang="en-US" altLang="zh-CN" sz="2000" dirty="0">
                <a:latin typeface="Times New Roman" panose="02020603050405020304" pitchFamily="18" charset="0"/>
                <a:ea typeface="+mn-ea"/>
                <a:cs typeface="Times New Roman" panose="02020603050405020304" pitchFamily="18" charset="0"/>
              </a:rPr>
              <a:t>CD</a:t>
            </a:r>
            <a:r>
              <a:rPr lang="zh-CN" altLang="en-US" sz="2000" dirty="0">
                <a:latin typeface="+mn-ea"/>
                <a:ea typeface="+mn-ea"/>
              </a:rPr>
              <a:t>代表马科维茨有效集，  点表示无风险资产。我们可以在马科维茨有效集中找到一点</a:t>
            </a:r>
            <a:r>
              <a:rPr lang="en-US" altLang="zh-CN" sz="2000" dirty="0">
                <a:latin typeface="Times New Roman" panose="02020603050405020304" pitchFamily="18" charset="0"/>
                <a:ea typeface="+mn-ea"/>
                <a:cs typeface="Times New Roman" panose="02020603050405020304" pitchFamily="18" charset="0"/>
              </a:rPr>
              <a:t>T</a:t>
            </a:r>
            <a:r>
              <a:rPr lang="zh-CN" altLang="en-US" sz="2000" dirty="0">
                <a:latin typeface="+mn-ea"/>
                <a:ea typeface="+mn-ea"/>
              </a:rPr>
              <a:t>，使     直线与弧线</a:t>
            </a:r>
            <a:r>
              <a:rPr lang="en-US" altLang="zh-CN" sz="2000" dirty="0">
                <a:latin typeface="Times New Roman" panose="02020603050405020304" pitchFamily="18" charset="0"/>
                <a:ea typeface="+mn-ea"/>
                <a:cs typeface="Times New Roman" panose="02020603050405020304" pitchFamily="18" charset="0"/>
              </a:rPr>
              <a:t>CD</a:t>
            </a:r>
            <a:r>
              <a:rPr lang="zh-CN" altLang="en-US" sz="2000" dirty="0">
                <a:latin typeface="+mn-ea"/>
                <a:ea typeface="+mn-ea"/>
              </a:rPr>
              <a:t>相切于</a:t>
            </a:r>
            <a:r>
              <a:rPr lang="en-US" altLang="zh-CN" sz="2000" dirty="0">
                <a:latin typeface="Times New Roman" panose="02020603050405020304" pitchFamily="18" charset="0"/>
                <a:ea typeface="+mn-ea"/>
                <a:cs typeface="Times New Roman" panose="02020603050405020304" pitchFamily="18" charset="0"/>
              </a:rPr>
              <a:t>T</a:t>
            </a:r>
            <a:r>
              <a:rPr lang="zh-CN" altLang="en-US" sz="2000" dirty="0">
                <a:latin typeface="+mn-ea"/>
                <a:ea typeface="+mn-ea"/>
              </a:rPr>
              <a:t>点。</a:t>
            </a:r>
            <a:r>
              <a:rPr lang="en-US" altLang="zh-CN" sz="2000" dirty="0">
                <a:latin typeface="Times New Roman" panose="02020603050405020304" pitchFamily="18" charset="0"/>
                <a:ea typeface="+mn-ea"/>
                <a:cs typeface="Times New Roman" panose="02020603050405020304" pitchFamily="18" charset="0"/>
              </a:rPr>
              <a:t>T</a:t>
            </a:r>
            <a:r>
              <a:rPr lang="zh-CN" altLang="en-US" sz="2000" dirty="0">
                <a:latin typeface="+mn-ea"/>
                <a:ea typeface="+mn-ea"/>
              </a:rPr>
              <a:t>点所代表的组合称为切点处投资组合。引入    线段后，</a:t>
            </a:r>
            <a:r>
              <a:rPr lang="en-US" altLang="zh-CN" sz="2000" dirty="0">
                <a:latin typeface="Times New Roman" panose="02020603050405020304" pitchFamily="18" charset="0"/>
                <a:ea typeface="+mn-ea"/>
                <a:cs typeface="Times New Roman" panose="02020603050405020304" pitchFamily="18" charset="0"/>
              </a:rPr>
              <a:t>CT</a:t>
            </a:r>
            <a:r>
              <a:rPr lang="zh-CN" altLang="en-US" sz="2000" dirty="0">
                <a:latin typeface="+mn-ea"/>
                <a:ea typeface="+mn-ea"/>
              </a:rPr>
              <a:t>弧线将不再是有效集。由于    线段上的组合是可行的，因此</a:t>
            </a:r>
            <a:r>
              <a:rPr lang="zh-CN" altLang="en-US" sz="2000" b="1" dirty="0">
                <a:solidFill>
                  <a:srgbClr val="C00000"/>
                </a:solidFill>
                <a:latin typeface="+mn-ea"/>
                <a:ea typeface="+mn-ea"/>
              </a:rPr>
              <a:t>引入无风险贷款后，新的有效边界由    线段和</a:t>
            </a:r>
            <a:r>
              <a:rPr lang="en-US" altLang="zh-CN" sz="2000" dirty="0">
                <a:solidFill>
                  <a:srgbClr val="C00000"/>
                </a:solidFill>
                <a:latin typeface="Times New Roman" panose="02020603050405020304" pitchFamily="18" charset="0"/>
                <a:ea typeface="+mn-ea"/>
                <a:cs typeface="Times New Roman" panose="02020603050405020304" pitchFamily="18" charset="0"/>
              </a:rPr>
              <a:t>TD</a:t>
            </a:r>
            <a:r>
              <a:rPr lang="zh-CN" altLang="en-US" sz="2000" b="1" dirty="0">
                <a:solidFill>
                  <a:srgbClr val="C00000"/>
                </a:solidFill>
                <a:latin typeface="+mn-ea"/>
                <a:ea typeface="+mn-ea"/>
              </a:rPr>
              <a:t>弧线构成</a:t>
            </a:r>
            <a:r>
              <a:rPr lang="zh-CN" altLang="en-US" sz="2000" b="1" dirty="0">
                <a:latin typeface="+mn-ea"/>
                <a:ea typeface="+mn-ea"/>
              </a:rPr>
              <a:t>。</a:t>
            </a:r>
            <a:endParaRPr lang="zh-CN" altLang="en-US" dirty="0"/>
          </a:p>
        </p:txBody>
      </p:sp>
      <p:graphicFrame>
        <p:nvGraphicFramePr>
          <p:cNvPr id="31" name="对象 30">
            <a:extLst>
              <a:ext uri="{FF2B5EF4-FFF2-40B4-BE49-F238E27FC236}">
                <a16:creationId xmlns="" xmlns:a16="http://schemas.microsoft.com/office/drawing/2014/main" id="{59FA87A2-9E2B-4F98-903F-845D52BC37B6}"/>
              </a:ext>
            </a:extLst>
          </p:cNvPr>
          <p:cNvGraphicFramePr>
            <a:graphicFrameLocks noChangeAspect="1"/>
          </p:cNvGraphicFramePr>
          <p:nvPr>
            <p:extLst>
              <p:ext uri="{D42A27DB-BD31-4B8C-83A1-F6EECF244321}">
                <p14:modId xmlns:p14="http://schemas.microsoft.com/office/powerpoint/2010/main" val="1555958376"/>
              </p:ext>
            </p:extLst>
          </p:nvPr>
        </p:nvGraphicFramePr>
        <p:xfrm>
          <a:off x="5957114" y="3282346"/>
          <a:ext cx="360270" cy="411737"/>
        </p:xfrm>
        <a:graphic>
          <a:graphicData uri="http://schemas.openxmlformats.org/presentationml/2006/ole">
            <mc:AlternateContent xmlns:mc="http://schemas.openxmlformats.org/markup-compatibility/2006">
              <mc:Choice xmlns:v="urn:schemas-microsoft-com:vml" Requires="v">
                <p:oleObj spid="_x0000_s16522" name="Equation" r:id="rId3" imgW="199671" imgH="228206" progId="Equation.DSMT4">
                  <p:embed/>
                </p:oleObj>
              </mc:Choice>
              <mc:Fallback>
                <p:oleObj name="Equation" r:id="rId3" imgW="199671" imgH="228206" progId="Equation.DSMT4">
                  <p:embed/>
                  <p:pic>
                    <p:nvPicPr>
                      <p:cNvPr id="0" name=""/>
                      <p:cNvPicPr/>
                      <p:nvPr/>
                    </p:nvPicPr>
                    <p:blipFill>
                      <a:blip r:embed="rId4"/>
                      <a:stretch>
                        <a:fillRect/>
                      </a:stretch>
                    </p:blipFill>
                    <p:spPr>
                      <a:xfrm>
                        <a:off x="5957114" y="3282346"/>
                        <a:ext cx="360270" cy="411737"/>
                      </a:xfrm>
                      <a:prstGeom prst="rect">
                        <a:avLst/>
                      </a:prstGeom>
                    </p:spPr>
                  </p:pic>
                </p:oleObj>
              </mc:Fallback>
            </mc:AlternateContent>
          </a:graphicData>
        </a:graphic>
      </p:graphicFrame>
      <p:graphicFrame>
        <p:nvGraphicFramePr>
          <p:cNvPr id="32" name="对象 31">
            <a:extLst>
              <a:ext uri="{FF2B5EF4-FFF2-40B4-BE49-F238E27FC236}">
                <a16:creationId xmlns="" xmlns:a16="http://schemas.microsoft.com/office/drawing/2014/main" id="{8E32F5C7-A57C-499E-8B23-0546610DBA19}"/>
              </a:ext>
            </a:extLst>
          </p:cNvPr>
          <p:cNvGraphicFramePr>
            <a:graphicFrameLocks noChangeAspect="1"/>
          </p:cNvGraphicFramePr>
          <p:nvPr>
            <p:extLst>
              <p:ext uri="{D42A27DB-BD31-4B8C-83A1-F6EECF244321}">
                <p14:modId xmlns:p14="http://schemas.microsoft.com/office/powerpoint/2010/main" val="2590616002"/>
              </p:ext>
            </p:extLst>
          </p:nvPr>
        </p:nvGraphicFramePr>
        <p:xfrm>
          <a:off x="6597675" y="3722428"/>
          <a:ext cx="552722" cy="404022"/>
        </p:xfrm>
        <a:graphic>
          <a:graphicData uri="http://schemas.openxmlformats.org/presentationml/2006/ole">
            <mc:AlternateContent xmlns:mc="http://schemas.openxmlformats.org/markup-compatibility/2006">
              <mc:Choice xmlns:v="urn:schemas-microsoft-com:vml" Requires="v">
                <p:oleObj spid="_x0000_s16523" name="Equation" r:id="rId5" imgW="313512" imgH="228206" progId="Equation.DSMT4">
                  <p:embed/>
                </p:oleObj>
              </mc:Choice>
              <mc:Fallback>
                <p:oleObj name="Equation" r:id="rId5" imgW="313512" imgH="228206" progId="Equation.DSMT4">
                  <p:embed/>
                  <p:pic>
                    <p:nvPicPr>
                      <p:cNvPr id="0" name=""/>
                      <p:cNvPicPr/>
                      <p:nvPr/>
                    </p:nvPicPr>
                    <p:blipFill>
                      <a:blip r:embed="rId6"/>
                      <a:stretch>
                        <a:fillRect/>
                      </a:stretch>
                    </p:blipFill>
                    <p:spPr>
                      <a:xfrm>
                        <a:off x="6597675" y="3722428"/>
                        <a:ext cx="552722" cy="404022"/>
                      </a:xfrm>
                      <a:prstGeom prst="rect">
                        <a:avLst/>
                      </a:prstGeom>
                    </p:spPr>
                  </p:pic>
                </p:oleObj>
              </mc:Fallback>
            </mc:AlternateContent>
          </a:graphicData>
        </a:graphic>
      </p:graphicFrame>
      <p:pic>
        <p:nvPicPr>
          <p:cNvPr id="34" name="图片 33">
            <a:extLst>
              <a:ext uri="{FF2B5EF4-FFF2-40B4-BE49-F238E27FC236}">
                <a16:creationId xmlns="" xmlns:a16="http://schemas.microsoft.com/office/drawing/2014/main" id="{49AAA6CB-E227-4569-AF00-AF92AD653FBA}"/>
              </a:ext>
            </a:extLst>
          </p:cNvPr>
          <p:cNvPicPr>
            <a:picLocks noChangeAspect="1"/>
          </p:cNvPicPr>
          <p:nvPr/>
        </p:nvPicPr>
        <p:blipFill>
          <a:blip r:embed="rId7"/>
          <a:stretch>
            <a:fillRect/>
          </a:stretch>
        </p:blipFill>
        <p:spPr>
          <a:xfrm>
            <a:off x="8325867" y="3068960"/>
            <a:ext cx="3557605" cy="2721525"/>
          </a:xfrm>
          <a:prstGeom prst="rect">
            <a:avLst/>
          </a:prstGeom>
        </p:spPr>
      </p:pic>
      <p:graphicFrame>
        <p:nvGraphicFramePr>
          <p:cNvPr id="36" name="对象 35">
            <a:extLst>
              <a:ext uri="{FF2B5EF4-FFF2-40B4-BE49-F238E27FC236}">
                <a16:creationId xmlns="" xmlns:a16="http://schemas.microsoft.com/office/drawing/2014/main" id="{8F55F2A9-8D7F-43BD-AD2B-E3607D95B085}"/>
              </a:ext>
            </a:extLst>
          </p:cNvPr>
          <p:cNvGraphicFramePr>
            <a:graphicFrameLocks noChangeAspect="1"/>
          </p:cNvGraphicFramePr>
          <p:nvPr>
            <p:extLst>
              <p:ext uri="{D42A27DB-BD31-4B8C-83A1-F6EECF244321}">
                <p14:modId xmlns:p14="http://schemas.microsoft.com/office/powerpoint/2010/main" val="1731836210"/>
              </p:ext>
            </p:extLst>
          </p:nvPr>
        </p:nvGraphicFramePr>
        <p:xfrm>
          <a:off x="1053059" y="4670810"/>
          <a:ext cx="554246" cy="405497"/>
        </p:xfrm>
        <a:graphic>
          <a:graphicData uri="http://schemas.openxmlformats.org/presentationml/2006/ole">
            <mc:AlternateContent xmlns:mc="http://schemas.openxmlformats.org/markup-compatibility/2006">
              <mc:Choice xmlns:v="urn:schemas-microsoft-com:vml" Requires="v">
                <p:oleObj spid="_x0000_s16524" name="Equation" r:id="rId8" imgW="431312" imgH="315731" progId="Equation.DSMT4">
                  <p:embed/>
                </p:oleObj>
              </mc:Choice>
              <mc:Fallback>
                <p:oleObj name="Equation" r:id="rId8" imgW="431312" imgH="315731" progId="Equation.DSMT4">
                  <p:embed/>
                  <p:pic>
                    <p:nvPicPr>
                      <p:cNvPr id="0" name=""/>
                      <p:cNvPicPr/>
                      <p:nvPr/>
                    </p:nvPicPr>
                    <p:blipFill>
                      <a:blip r:embed="rId9"/>
                      <a:stretch>
                        <a:fillRect/>
                      </a:stretch>
                    </p:blipFill>
                    <p:spPr>
                      <a:xfrm>
                        <a:off x="1053059" y="4670810"/>
                        <a:ext cx="554246" cy="405497"/>
                      </a:xfrm>
                      <a:prstGeom prst="rect">
                        <a:avLst/>
                      </a:prstGeom>
                    </p:spPr>
                  </p:pic>
                </p:oleObj>
              </mc:Fallback>
            </mc:AlternateContent>
          </a:graphicData>
        </a:graphic>
      </p:graphicFrame>
      <p:graphicFrame>
        <p:nvGraphicFramePr>
          <p:cNvPr id="38" name="对象 37">
            <a:extLst>
              <a:ext uri="{FF2B5EF4-FFF2-40B4-BE49-F238E27FC236}">
                <a16:creationId xmlns="" xmlns:a16="http://schemas.microsoft.com/office/drawing/2014/main" id="{E5D10BE1-4DD8-4EE9-AD52-CBA20555031E}"/>
              </a:ext>
            </a:extLst>
          </p:cNvPr>
          <p:cNvGraphicFramePr>
            <a:graphicFrameLocks noChangeAspect="1"/>
          </p:cNvGraphicFramePr>
          <p:nvPr>
            <p:extLst>
              <p:ext uri="{D42A27DB-BD31-4B8C-83A1-F6EECF244321}">
                <p14:modId xmlns:p14="http://schemas.microsoft.com/office/powerpoint/2010/main" val="2400186133"/>
              </p:ext>
            </p:extLst>
          </p:nvPr>
        </p:nvGraphicFramePr>
        <p:xfrm>
          <a:off x="5963587" y="4643315"/>
          <a:ext cx="554246" cy="405497"/>
        </p:xfrm>
        <a:graphic>
          <a:graphicData uri="http://schemas.openxmlformats.org/presentationml/2006/ole">
            <mc:AlternateContent xmlns:mc="http://schemas.openxmlformats.org/markup-compatibility/2006">
              <mc:Choice xmlns:v="urn:schemas-microsoft-com:vml" Requires="v">
                <p:oleObj spid="_x0000_s16525" name="Equation" r:id="rId10" imgW="431312" imgH="315731" progId="Equation.DSMT4">
                  <p:embed/>
                </p:oleObj>
              </mc:Choice>
              <mc:Fallback>
                <p:oleObj name="Equation" r:id="rId10" imgW="431312" imgH="315731" progId="Equation.DSMT4">
                  <p:embed/>
                  <p:pic>
                    <p:nvPicPr>
                      <p:cNvPr id="0" name=""/>
                      <p:cNvPicPr/>
                      <p:nvPr/>
                    </p:nvPicPr>
                    <p:blipFill>
                      <a:blip r:embed="rId11"/>
                      <a:stretch>
                        <a:fillRect/>
                      </a:stretch>
                    </p:blipFill>
                    <p:spPr>
                      <a:xfrm>
                        <a:off x="5963587" y="4643315"/>
                        <a:ext cx="554246" cy="405497"/>
                      </a:xfrm>
                      <a:prstGeom prst="rect">
                        <a:avLst/>
                      </a:prstGeom>
                    </p:spPr>
                  </p:pic>
                </p:oleObj>
              </mc:Fallback>
            </mc:AlternateContent>
          </a:graphicData>
        </a:graphic>
      </p:graphicFrame>
      <p:graphicFrame>
        <p:nvGraphicFramePr>
          <p:cNvPr id="39" name="对象 38">
            <a:extLst>
              <a:ext uri="{FF2B5EF4-FFF2-40B4-BE49-F238E27FC236}">
                <a16:creationId xmlns="" xmlns:a16="http://schemas.microsoft.com/office/drawing/2014/main" id="{B16E35FB-5520-4D6A-A36C-3C890EA0A046}"/>
              </a:ext>
            </a:extLst>
          </p:cNvPr>
          <p:cNvGraphicFramePr>
            <a:graphicFrameLocks noChangeAspect="1"/>
          </p:cNvGraphicFramePr>
          <p:nvPr>
            <p:extLst>
              <p:ext uri="{D42A27DB-BD31-4B8C-83A1-F6EECF244321}">
                <p14:modId xmlns:p14="http://schemas.microsoft.com/office/powerpoint/2010/main" val="2972228707"/>
              </p:ext>
            </p:extLst>
          </p:nvPr>
        </p:nvGraphicFramePr>
        <p:xfrm>
          <a:off x="6669683" y="5118383"/>
          <a:ext cx="554246" cy="405497"/>
        </p:xfrm>
        <a:graphic>
          <a:graphicData uri="http://schemas.openxmlformats.org/presentationml/2006/ole">
            <mc:AlternateContent xmlns:mc="http://schemas.openxmlformats.org/markup-compatibility/2006">
              <mc:Choice xmlns:v="urn:schemas-microsoft-com:vml" Requires="v">
                <p:oleObj spid="_x0000_s16526" name="Equation" r:id="rId12" imgW="431312" imgH="315731" progId="Equation.DSMT4">
                  <p:embed/>
                </p:oleObj>
              </mc:Choice>
              <mc:Fallback>
                <p:oleObj name="Equation" r:id="rId12" imgW="431312" imgH="315731" progId="Equation.DSMT4">
                  <p:embed/>
                  <p:pic>
                    <p:nvPicPr>
                      <p:cNvPr id="0" name=""/>
                      <p:cNvPicPr/>
                      <p:nvPr/>
                    </p:nvPicPr>
                    <p:blipFill>
                      <a:blip r:embed="rId13"/>
                      <a:stretch>
                        <a:fillRect/>
                      </a:stretch>
                    </p:blipFill>
                    <p:spPr>
                      <a:xfrm>
                        <a:off x="6669683" y="5118383"/>
                        <a:ext cx="554246" cy="405497"/>
                      </a:xfrm>
                      <a:prstGeom prst="rect">
                        <a:avLst/>
                      </a:prstGeom>
                    </p:spPr>
                  </p:pic>
                </p:oleObj>
              </mc:Fallback>
            </mc:AlternateContent>
          </a:graphicData>
        </a:graphic>
      </p:graphicFrame>
      <p:sp>
        <p:nvSpPr>
          <p:cNvPr id="46" name="文本框 45">
            <a:extLst>
              <a:ext uri="{FF2B5EF4-FFF2-40B4-BE49-F238E27FC236}">
                <a16:creationId xmlns="" xmlns:a16="http://schemas.microsoft.com/office/drawing/2014/main" id="{304836DF-8159-4176-851A-2B7F31FA7404}"/>
              </a:ext>
            </a:extLst>
          </p:cNvPr>
          <p:cNvSpPr txBox="1"/>
          <p:nvPr/>
        </p:nvSpPr>
        <p:spPr>
          <a:xfrm>
            <a:off x="8685907" y="5790485"/>
            <a:ext cx="3096344" cy="523220"/>
          </a:xfrm>
          <a:prstGeom prst="rect">
            <a:avLst/>
          </a:prstGeom>
          <a:noFill/>
        </p:spPr>
        <p:txBody>
          <a:bodyPr wrap="square" rtlCol="0">
            <a:spAutoFit/>
          </a:bodyPr>
          <a:lstStyle/>
          <a:p>
            <a:r>
              <a:rPr lang="zh-CN" altLang="en-US" sz="1400" dirty="0"/>
              <a:t>图</a:t>
            </a:r>
            <a:r>
              <a:rPr lang="en-US" altLang="zh-CN" sz="1400" dirty="0">
                <a:latin typeface="Times New Roman" panose="02020603050405020304" pitchFamily="18" charset="0"/>
                <a:cs typeface="Times New Roman" panose="02020603050405020304" pitchFamily="18" charset="0"/>
              </a:rPr>
              <a:t>4-6</a:t>
            </a:r>
            <a:r>
              <a:rPr lang="zh-CN" altLang="en-US" sz="1400" dirty="0"/>
              <a:t>允许无风险贷款但禁止无风险借款时的有效边界</a:t>
            </a:r>
          </a:p>
        </p:txBody>
      </p:sp>
    </p:spTree>
    <p:extLst>
      <p:ext uri="{BB962C8B-B14F-4D97-AF65-F5344CB8AC3E}">
        <p14:creationId xmlns:p14="http://schemas.microsoft.com/office/powerpoint/2010/main" val="2075955837"/>
      </p:ext>
    </p:extLst>
  </p:cSld>
  <p:clrMapOvr>
    <a:masterClrMapping/>
  </p:clrMapOvr>
  <p:transition>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6489" y="107628"/>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第二节 有效投资组合的确定</a:t>
            </a:r>
          </a:p>
        </p:txBody>
      </p:sp>
      <p:sp>
        <p:nvSpPr>
          <p:cNvPr id="2" name="文本框 1">
            <a:extLst>
              <a:ext uri="{FF2B5EF4-FFF2-40B4-BE49-F238E27FC236}">
                <a16:creationId xmlns="" xmlns:a16="http://schemas.microsoft.com/office/drawing/2014/main" id="{DCF0FFD8-81F9-4627-BE78-F5ABEAF9B141}"/>
              </a:ext>
            </a:extLst>
          </p:cNvPr>
          <p:cNvSpPr txBox="1"/>
          <p:nvPr/>
        </p:nvSpPr>
        <p:spPr>
          <a:xfrm>
            <a:off x="415375" y="692888"/>
            <a:ext cx="7200800" cy="430887"/>
          </a:xfrm>
          <a:prstGeom prst="rect">
            <a:avLst/>
          </a:prstGeom>
          <a:noFill/>
        </p:spPr>
        <p:txBody>
          <a:bodyPr wrap="square" rtlCol="0">
            <a:spAutoFit/>
          </a:bodyPr>
          <a:lstStyle/>
          <a:p>
            <a:r>
              <a:rPr lang="zh-CN" altLang="en-US" sz="2200" b="1" dirty="0"/>
              <a:t>三、无风险借贷假设下的有效边界</a:t>
            </a:r>
            <a:endParaRPr lang="zh-CN" altLang="en-US" dirty="0"/>
          </a:p>
        </p:txBody>
      </p:sp>
      <p:sp>
        <p:nvSpPr>
          <p:cNvPr id="57" name="Rectangle 82">
            <a:extLst>
              <a:ext uri="{FF2B5EF4-FFF2-40B4-BE49-F238E27FC236}">
                <a16:creationId xmlns="" xmlns:a16="http://schemas.microsoft.com/office/drawing/2014/main" id="{D731C791-7E89-4097-941F-B7313884B111}"/>
              </a:ext>
            </a:extLst>
          </p:cNvPr>
          <p:cNvSpPr>
            <a:spLocks noChangeArrowheads="1"/>
          </p:cNvSpPr>
          <p:nvPr/>
        </p:nvSpPr>
        <p:spPr bwMode="auto">
          <a:xfrm>
            <a:off x="442622" y="2359969"/>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Rectangle 92">
            <a:extLst>
              <a:ext uri="{FF2B5EF4-FFF2-40B4-BE49-F238E27FC236}">
                <a16:creationId xmlns="" xmlns:a16="http://schemas.microsoft.com/office/drawing/2014/main" id="{69371BDD-9A44-43B4-AFF4-81EF41BA2D15}"/>
              </a:ext>
            </a:extLst>
          </p:cNvPr>
          <p:cNvSpPr>
            <a:spLocks noChangeArrowheads="1"/>
          </p:cNvSpPr>
          <p:nvPr/>
        </p:nvSpPr>
        <p:spPr bwMode="auto">
          <a:xfrm>
            <a:off x="442622" y="2555232"/>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142" name="Rectangle 97">
            <a:extLst>
              <a:ext uri="{FF2B5EF4-FFF2-40B4-BE49-F238E27FC236}">
                <a16:creationId xmlns="" xmlns:a16="http://schemas.microsoft.com/office/drawing/2014/main"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01" name="文本框 100">
            <a:extLst>
              <a:ext uri="{FF2B5EF4-FFF2-40B4-BE49-F238E27FC236}">
                <a16:creationId xmlns="" xmlns:a16="http://schemas.microsoft.com/office/drawing/2014/main" id="{0CA36A1C-B8B1-4D49-A083-D40002ACBC11}"/>
              </a:ext>
            </a:extLst>
          </p:cNvPr>
          <p:cNvSpPr txBox="1"/>
          <p:nvPr/>
        </p:nvSpPr>
        <p:spPr>
          <a:xfrm>
            <a:off x="188963" y="1067673"/>
            <a:ext cx="7200800" cy="481863"/>
          </a:xfrm>
          <a:prstGeom prst="rect">
            <a:avLst/>
          </a:prstGeom>
          <a:noFill/>
        </p:spPr>
        <p:txBody>
          <a:bodyPr wrap="square" rtlCol="0">
            <a:spAutoFit/>
          </a:bodyPr>
          <a:lstStyle/>
          <a:p>
            <a:pPr indent="270510" algn="just">
              <a:lnSpc>
                <a:spcPct val="150000"/>
              </a:lnSpc>
            </a:pPr>
            <a:r>
              <a:rPr lang="zh-CN" altLang="en-US" sz="2000" b="1" kern="100" dirty="0">
                <a:solidFill>
                  <a:srgbClr val="000000"/>
                </a:solidFill>
                <a:latin typeface="+mn-ea"/>
                <a:ea typeface="+mn-ea"/>
                <a:cs typeface="Times New Roman" panose="02020603050405020304" pitchFamily="18" charset="0"/>
              </a:rPr>
              <a:t>（三）允许无风险借款但禁止无风险贷款时的有效边界</a:t>
            </a:r>
            <a:endParaRPr lang="zh-CN" altLang="zh-CN" sz="2000" b="1" kern="100" dirty="0">
              <a:effectLst/>
              <a:latin typeface="+mn-ea"/>
              <a:ea typeface="+mn-ea"/>
              <a:cs typeface="Times New Roman" panose="02020603050405020304" pitchFamily="18" charset="0"/>
            </a:endParaRPr>
          </a:p>
        </p:txBody>
      </p:sp>
      <p:sp>
        <p:nvSpPr>
          <p:cNvPr id="17" name="文本框 16">
            <a:extLst>
              <a:ext uri="{FF2B5EF4-FFF2-40B4-BE49-F238E27FC236}">
                <a16:creationId xmlns="" xmlns:a16="http://schemas.microsoft.com/office/drawing/2014/main" id="{DF76CAF3-A524-4551-AEAA-F81EA51F75E1}"/>
              </a:ext>
            </a:extLst>
          </p:cNvPr>
          <p:cNvSpPr txBox="1"/>
          <p:nvPr/>
        </p:nvSpPr>
        <p:spPr>
          <a:xfrm>
            <a:off x="729023" y="1540256"/>
            <a:ext cx="10729192" cy="2400657"/>
          </a:xfrm>
          <a:prstGeom prst="rect">
            <a:avLst/>
          </a:prstGeom>
          <a:noFill/>
        </p:spPr>
        <p:txBody>
          <a:bodyPr wrap="square" rtlCol="0">
            <a:spAutoFit/>
          </a:bodyPr>
          <a:lstStyle/>
          <a:p>
            <a:pPr indent="457200">
              <a:lnSpc>
                <a:spcPct val="150000"/>
              </a:lnSpc>
            </a:pPr>
            <a:r>
              <a:rPr lang="zh-CN" altLang="en-US" sz="2000" dirty="0">
                <a:latin typeface="+mn-ea"/>
                <a:ea typeface="+mn-ea"/>
              </a:rPr>
              <a:t>引入无风险借款但禁止无风险贷款时，投资者可借入资金，并将初始资金连同借入资金全部投资于最优风险资产组合</a:t>
            </a:r>
            <a:r>
              <a:rPr lang="en-US" altLang="zh-CN" sz="2000" dirty="0">
                <a:latin typeface="Times New Roman" panose="02020603050405020304" pitchFamily="18" charset="0"/>
                <a:ea typeface="+mn-ea"/>
                <a:cs typeface="Times New Roman" panose="02020603050405020304" pitchFamily="18" charset="0"/>
              </a:rPr>
              <a:t>T</a:t>
            </a:r>
            <a:r>
              <a:rPr lang="zh-CN" altLang="en-US" sz="2000" dirty="0">
                <a:latin typeface="+mn-ea"/>
                <a:ea typeface="+mn-ea"/>
              </a:rPr>
              <a:t>。在图</a:t>
            </a:r>
            <a:r>
              <a:rPr lang="en-US" altLang="zh-CN" sz="2000" dirty="0">
                <a:latin typeface="Times New Roman" panose="02020603050405020304" pitchFamily="18" charset="0"/>
                <a:ea typeface="+mn-ea"/>
                <a:cs typeface="Times New Roman" panose="02020603050405020304" pitchFamily="18" charset="0"/>
              </a:rPr>
              <a:t>4-7</a:t>
            </a:r>
            <a:r>
              <a:rPr lang="zh-CN" altLang="en-US" sz="2000" dirty="0">
                <a:latin typeface="+mn-ea"/>
                <a:ea typeface="+mn-ea"/>
              </a:rPr>
              <a:t>中，弧线</a:t>
            </a:r>
            <a:r>
              <a:rPr lang="en-US" altLang="zh-CN" sz="2000" dirty="0">
                <a:latin typeface="Times New Roman" panose="02020603050405020304" pitchFamily="18" charset="0"/>
                <a:ea typeface="+mn-ea"/>
                <a:cs typeface="Times New Roman" panose="02020603050405020304" pitchFamily="18" charset="0"/>
              </a:rPr>
              <a:t>CD</a:t>
            </a:r>
            <a:r>
              <a:rPr lang="zh-CN" altLang="en-US" sz="2000" dirty="0">
                <a:latin typeface="+mn-ea"/>
                <a:ea typeface="+mn-ea"/>
              </a:rPr>
              <a:t>仍代表马科维茨有效集，</a:t>
            </a:r>
            <a:r>
              <a:rPr lang="en-US" altLang="zh-CN" sz="2000" dirty="0">
                <a:latin typeface="Times New Roman" panose="02020603050405020304" pitchFamily="18" charset="0"/>
                <a:ea typeface="+mn-ea"/>
                <a:cs typeface="Times New Roman" panose="02020603050405020304" pitchFamily="18" charset="0"/>
              </a:rPr>
              <a:t>T</a:t>
            </a:r>
            <a:r>
              <a:rPr lang="zh-CN" altLang="en-US" sz="2000" dirty="0">
                <a:latin typeface="+mn-ea"/>
                <a:ea typeface="+mn-ea"/>
              </a:rPr>
              <a:t>点仍表示</a:t>
            </a:r>
            <a:r>
              <a:rPr lang="en-US" altLang="zh-CN" sz="2000" dirty="0">
                <a:latin typeface="Times New Roman" panose="02020603050405020304" pitchFamily="18" charset="0"/>
                <a:ea typeface="+mn-ea"/>
                <a:cs typeface="Times New Roman" panose="02020603050405020304" pitchFamily="18" charset="0"/>
              </a:rPr>
              <a:t>CD</a:t>
            </a:r>
            <a:r>
              <a:rPr lang="zh-CN" altLang="en-US" sz="2000" dirty="0">
                <a:latin typeface="+mn-ea"/>
                <a:ea typeface="+mn-ea"/>
              </a:rPr>
              <a:t>弧线与过   点直线的相切点。</a:t>
            </a:r>
            <a:r>
              <a:rPr lang="zh-CN" altLang="en-US" sz="2000" b="1" dirty="0">
                <a:solidFill>
                  <a:srgbClr val="C00000"/>
                </a:solidFill>
                <a:latin typeface="+mn-ea"/>
                <a:ea typeface="+mn-ea"/>
              </a:rPr>
              <a:t>在允许无风险借款但禁止无风险贷款的情形下，投资者可以通过无风险借款并投资于最优风险资产组合</a:t>
            </a:r>
            <a:r>
              <a:rPr lang="en-US" altLang="zh-CN" sz="2000" b="1" dirty="0">
                <a:solidFill>
                  <a:srgbClr val="C00000"/>
                </a:solidFill>
                <a:latin typeface="Times New Roman" panose="02020603050405020304" pitchFamily="18" charset="0"/>
                <a:ea typeface="+mn-ea"/>
                <a:cs typeface="Times New Roman" panose="02020603050405020304" pitchFamily="18" charset="0"/>
              </a:rPr>
              <a:t>T</a:t>
            </a:r>
            <a:r>
              <a:rPr lang="zh-CN" altLang="en-US" sz="2000" b="1" dirty="0">
                <a:solidFill>
                  <a:srgbClr val="C00000"/>
                </a:solidFill>
                <a:latin typeface="+mn-ea"/>
                <a:ea typeface="+mn-ea"/>
              </a:rPr>
              <a:t>使有效集由</a:t>
            </a:r>
            <a:r>
              <a:rPr lang="en-US" altLang="zh-CN" sz="2000" b="1" dirty="0">
                <a:solidFill>
                  <a:srgbClr val="C00000"/>
                </a:solidFill>
                <a:latin typeface="Times New Roman" panose="02020603050405020304" pitchFamily="18" charset="0"/>
                <a:ea typeface="+mn-ea"/>
                <a:cs typeface="Times New Roman" panose="02020603050405020304" pitchFamily="18" charset="0"/>
              </a:rPr>
              <a:t>CTD</a:t>
            </a:r>
            <a:r>
              <a:rPr lang="zh-CN" altLang="en-US" sz="2000" b="1" dirty="0">
                <a:solidFill>
                  <a:srgbClr val="C00000"/>
                </a:solidFill>
                <a:latin typeface="+mn-ea"/>
                <a:ea typeface="+mn-ea"/>
              </a:rPr>
              <a:t>弧线变成</a:t>
            </a:r>
            <a:r>
              <a:rPr lang="en-US" altLang="zh-CN" sz="2000" b="1" dirty="0">
                <a:solidFill>
                  <a:srgbClr val="C00000"/>
                </a:solidFill>
                <a:latin typeface="Times New Roman" panose="02020603050405020304" pitchFamily="18" charset="0"/>
                <a:ea typeface="+mn-ea"/>
                <a:cs typeface="Times New Roman" panose="02020603050405020304" pitchFamily="18" charset="0"/>
              </a:rPr>
              <a:t>CT</a:t>
            </a:r>
            <a:r>
              <a:rPr lang="zh-CN" altLang="en-US" sz="2000" b="1" dirty="0">
                <a:solidFill>
                  <a:srgbClr val="C00000"/>
                </a:solidFill>
                <a:latin typeface="+mn-ea"/>
                <a:ea typeface="+mn-ea"/>
              </a:rPr>
              <a:t>以及</a:t>
            </a:r>
            <a:r>
              <a:rPr lang="en-US" altLang="zh-CN" sz="2000" b="1" dirty="0">
                <a:solidFill>
                  <a:srgbClr val="C00000"/>
                </a:solidFill>
                <a:latin typeface="Times New Roman" panose="02020603050405020304" pitchFamily="18" charset="0"/>
                <a:ea typeface="+mn-ea"/>
                <a:cs typeface="Times New Roman" panose="02020603050405020304" pitchFamily="18" charset="0"/>
              </a:rPr>
              <a:t>TB</a:t>
            </a:r>
            <a:r>
              <a:rPr lang="zh-CN" altLang="en-US" sz="2000" b="1" dirty="0">
                <a:solidFill>
                  <a:srgbClr val="C00000"/>
                </a:solidFill>
                <a:latin typeface="+mn-ea"/>
                <a:ea typeface="+mn-ea"/>
              </a:rPr>
              <a:t>线段向右边的延长线。</a:t>
            </a:r>
            <a:endParaRPr lang="en-US" altLang="zh-CN" sz="2000" b="1" dirty="0">
              <a:solidFill>
                <a:srgbClr val="C00000"/>
              </a:solidFill>
              <a:latin typeface="+mn-ea"/>
              <a:ea typeface="+mn-ea"/>
            </a:endParaRPr>
          </a:p>
        </p:txBody>
      </p:sp>
      <p:sp>
        <p:nvSpPr>
          <p:cNvPr id="46" name="文本框 45">
            <a:extLst>
              <a:ext uri="{FF2B5EF4-FFF2-40B4-BE49-F238E27FC236}">
                <a16:creationId xmlns="" xmlns:a16="http://schemas.microsoft.com/office/drawing/2014/main" id="{304836DF-8159-4176-851A-2B7F31FA7404}"/>
              </a:ext>
            </a:extLst>
          </p:cNvPr>
          <p:cNvSpPr txBox="1"/>
          <p:nvPr/>
        </p:nvSpPr>
        <p:spPr>
          <a:xfrm>
            <a:off x="3861371" y="6198787"/>
            <a:ext cx="4608512" cy="307777"/>
          </a:xfrm>
          <a:prstGeom prst="rect">
            <a:avLst/>
          </a:prstGeom>
          <a:noFill/>
        </p:spPr>
        <p:txBody>
          <a:bodyPr wrap="square" rtlCol="0">
            <a:spAutoFit/>
          </a:bodyPr>
          <a:lstStyle/>
          <a:p>
            <a:r>
              <a:rPr lang="zh-CN" altLang="en-US" sz="1400" dirty="0"/>
              <a:t>图</a:t>
            </a:r>
            <a:r>
              <a:rPr lang="en-US" altLang="zh-CN" sz="1400" dirty="0">
                <a:latin typeface="Times New Roman" panose="02020603050405020304" pitchFamily="18" charset="0"/>
                <a:cs typeface="Times New Roman" panose="02020603050405020304" pitchFamily="18" charset="0"/>
              </a:rPr>
              <a:t>4-7 </a:t>
            </a:r>
            <a:r>
              <a:rPr lang="zh-CN" altLang="en-US" sz="1400" dirty="0"/>
              <a:t>允许无风险借款但禁止无风险贷款时的有效边界</a:t>
            </a:r>
          </a:p>
        </p:txBody>
      </p:sp>
      <p:graphicFrame>
        <p:nvGraphicFramePr>
          <p:cNvPr id="3" name="对象 2">
            <a:extLst>
              <a:ext uri="{FF2B5EF4-FFF2-40B4-BE49-F238E27FC236}">
                <a16:creationId xmlns="" xmlns:a16="http://schemas.microsoft.com/office/drawing/2014/main" id="{7247A761-B007-4224-8627-F77323734048}"/>
              </a:ext>
            </a:extLst>
          </p:cNvPr>
          <p:cNvGraphicFramePr>
            <a:graphicFrameLocks noChangeAspect="1"/>
          </p:cNvGraphicFramePr>
          <p:nvPr>
            <p:extLst>
              <p:ext uri="{D42A27DB-BD31-4B8C-83A1-F6EECF244321}">
                <p14:modId xmlns:p14="http://schemas.microsoft.com/office/powerpoint/2010/main" val="2395304539"/>
              </p:ext>
            </p:extLst>
          </p:nvPr>
        </p:nvGraphicFramePr>
        <p:xfrm>
          <a:off x="1413099" y="2586823"/>
          <a:ext cx="318707" cy="364237"/>
        </p:xfrm>
        <a:graphic>
          <a:graphicData uri="http://schemas.openxmlformats.org/presentationml/2006/ole">
            <mc:AlternateContent xmlns:mc="http://schemas.openxmlformats.org/markup-compatibility/2006">
              <mc:Choice xmlns:v="urn:schemas-microsoft-com:vml" Requires="v">
                <p:oleObj spid="_x0000_s22552" name="Equation" r:id="rId3" imgW="199671" imgH="228206" progId="Equation.DSMT4">
                  <p:embed/>
                </p:oleObj>
              </mc:Choice>
              <mc:Fallback>
                <p:oleObj name="Equation" r:id="rId3" imgW="199671" imgH="228206" progId="Equation.DSMT4">
                  <p:embed/>
                  <p:pic>
                    <p:nvPicPr>
                      <p:cNvPr id="0" name=""/>
                      <p:cNvPicPr/>
                      <p:nvPr/>
                    </p:nvPicPr>
                    <p:blipFill>
                      <a:blip r:embed="rId4"/>
                      <a:stretch>
                        <a:fillRect/>
                      </a:stretch>
                    </p:blipFill>
                    <p:spPr>
                      <a:xfrm>
                        <a:off x="1413099" y="2586823"/>
                        <a:ext cx="318707" cy="364237"/>
                      </a:xfrm>
                      <a:prstGeom prst="rect">
                        <a:avLst/>
                      </a:prstGeom>
                    </p:spPr>
                  </p:pic>
                </p:oleObj>
              </mc:Fallback>
            </mc:AlternateContent>
          </a:graphicData>
        </a:graphic>
      </p:graphicFrame>
      <p:pic>
        <p:nvPicPr>
          <p:cNvPr id="5" name="图片 4">
            <a:extLst>
              <a:ext uri="{FF2B5EF4-FFF2-40B4-BE49-F238E27FC236}">
                <a16:creationId xmlns="" xmlns:a16="http://schemas.microsoft.com/office/drawing/2014/main" id="{E150AA0A-309B-48D5-A403-C14B38E99E98}"/>
              </a:ext>
            </a:extLst>
          </p:cNvPr>
          <p:cNvPicPr>
            <a:picLocks noChangeAspect="1"/>
          </p:cNvPicPr>
          <p:nvPr/>
        </p:nvPicPr>
        <p:blipFill>
          <a:blip r:embed="rId5"/>
          <a:stretch>
            <a:fillRect/>
          </a:stretch>
        </p:blipFill>
        <p:spPr>
          <a:xfrm>
            <a:off x="4221411" y="3463531"/>
            <a:ext cx="3649812" cy="2731879"/>
          </a:xfrm>
          <a:prstGeom prst="rect">
            <a:avLst/>
          </a:prstGeom>
        </p:spPr>
      </p:pic>
    </p:spTree>
    <p:extLst>
      <p:ext uri="{BB962C8B-B14F-4D97-AF65-F5344CB8AC3E}">
        <p14:creationId xmlns:p14="http://schemas.microsoft.com/office/powerpoint/2010/main" val="438880021"/>
      </p:ext>
    </p:extLst>
  </p:cSld>
  <p:clrMapOvr>
    <a:masterClrMapping/>
  </p:clrMapOvr>
  <p:transition>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6489" y="107628"/>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第二节 有效投资组合的确定</a:t>
            </a:r>
          </a:p>
        </p:txBody>
      </p:sp>
      <p:sp>
        <p:nvSpPr>
          <p:cNvPr id="2" name="文本框 1">
            <a:extLst>
              <a:ext uri="{FF2B5EF4-FFF2-40B4-BE49-F238E27FC236}">
                <a16:creationId xmlns="" xmlns:a16="http://schemas.microsoft.com/office/drawing/2014/main" id="{DCF0FFD8-81F9-4627-BE78-F5ABEAF9B141}"/>
              </a:ext>
            </a:extLst>
          </p:cNvPr>
          <p:cNvSpPr txBox="1"/>
          <p:nvPr/>
        </p:nvSpPr>
        <p:spPr>
          <a:xfrm>
            <a:off x="415375" y="692888"/>
            <a:ext cx="7200800" cy="430887"/>
          </a:xfrm>
          <a:prstGeom prst="rect">
            <a:avLst/>
          </a:prstGeom>
          <a:noFill/>
        </p:spPr>
        <p:txBody>
          <a:bodyPr wrap="square" rtlCol="0">
            <a:spAutoFit/>
          </a:bodyPr>
          <a:lstStyle/>
          <a:p>
            <a:r>
              <a:rPr lang="zh-CN" altLang="en-US" sz="2200" b="1" dirty="0"/>
              <a:t>四、多种情形下的有效边界</a:t>
            </a:r>
            <a:endParaRPr lang="zh-CN" altLang="en-US" dirty="0"/>
          </a:p>
        </p:txBody>
      </p:sp>
      <p:sp>
        <p:nvSpPr>
          <p:cNvPr id="57" name="Rectangle 82">
            <a:extLst>
              <a:ext uri="{FF2B5EF4-FFF2-40B4-BE49-F238E27FC236}">
                <a16:creationId xmlns="" xmlns:a16="http://schemas.microsoft.com/office/drawing/2014/main" id="{D731C791-7E89-4097-941F-B7313884B111}"/>
              </a:ext>
            </a:extLst>
          </p:cNvPr>
          <p:cNvSpPr>
            <a:spLocks noChangeArrowheads="1"/>
          </p:cNvSpPr>
          <p:nvPr/>
        </p:nvSpPr>
        <p:spPr bwMode="auto">
          <a:xfrm>
            <a:off x="-26728" y="3032466"/>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Rectangle 92">
            <a:extLst>
              <a:ext uri="{FF2B5EF4-FFF2-40B4-BE49-F238E27FC236}">
                <a16:creationId xmlns="" xmlns:a16="http://schemas.microsoft.com/office/drawing/2014/main" id="{69371BDD-9A44-43B4-AFF4-81EF41BA2D15}"/>
              </a:ext>
            </a:extLst>
          </p:cNvPr>
          <p:cNvSpPr>
            <a:spLocks noChangeArrowheads="1"/>
          </p:cNvSpPr>
          <p:nvPr/>
        </p:nvSpPr>
        <p:spPr bwMode="auto">
          <a:xfrm>
            <a:off x="442622" y="2555232"/>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142" name="Rectangle 97">
            <a:extLst>
              <a:ext uri="{FF2B5EF4-FFF2-40B4-BE49-F238E27FC236}">
                <a16:creationId xmlns="" xmlns:a16="http://schemas.microsoft.com/office/drawing/2014/main"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文本框 16">
            <a:extLst>
              <a:ext uri="{FF2B5EF4-FFF2-40B4-BE49-F238E27FC236}">
                <a16:creationId xmlns="" xmlns:a16="http://schemas.microsoft.com/office/drawing/2014/main" id="{DF76CAF3-A524-4551-AEAA-F81EA51F75E1}"/>
              </a:ext>
            </a:extLst>
          </p:cNvPr>
          <p:cNvSpPr txBox="1"/>
          <p:nvPr/>
        </p:nvSpPr>
        <p:spPr>
          <a:xfrm>
            <a:off x="465749" y="1009704"/>
            <a:ext cx="10729192" cy="943528"/>
          </a:xfrm>
          <a:prstGeom prst="rect">
            <a:avLst/>
          </a:prstGeom>
          <a:noFill/>
        </p:spPr>
        <p:txBody>
          <a:bodyPr wrap="square" rtlCol="0">
            <a:spAutoFit/>
          </a:bodyPr>
          <a:lstStyle/>
          <a:p>
            <a:pPr indent="457200">
              <a:lnSpc>
                <a:spcPct val="150000"/>
              </a:lnSpc>
            </a:pPr>
            <a:r>
              <a:rPr lang="zh-CN" altLang="en-US" sz="2000" dirty="0">
                <a:latin typeface="+mn-ea"/>
                <a:ea typeface="+mn-ea"/>
              </a:rPr>
              <a:t>在第二和第三小节中我们讨论了卖空条件下以及无风险借贷假设下的有效边界有何变动，那么，将二者结合起来的情形下，有效边界又是什么情况？</a:t>
            </a:r>
            <a:endParaRPr lang="en-US" altLang="zh-CN" sz="2000" b="1" dirty="0">
              <a:latin typeface="+mn-ea"/>
              <a:ea typeface="+mn-ea"/>
            </a:endParaRPr>
          </a:p>
        </p:txBody>
      </p:sp>
      <p:pic>
        <p:nvPicPr>
          <p:cNvPr id="4" name="图片 3">
            <a:extLst>
              <a:ext uri="{FF2B5EF4-FFF2-40B4-BE49-F238E27FC236}">
                <a16:creationId xmlns="" xmlns:a16="http://schemas.microsoft.com/office/drawing/2014/main" id="{79A516DD-421A-4003-9A18-0B433061D5C8}"/>
              </a:ext>
            </a:extLst>
          </p:cNvPr>
          <p:cNvPicPr>
            <a:picLocks noChangeAspect="1"/>
          </p:cNvPicPr>
          <p:nvPr/>
        </p:nvPicPr>
        <p:blipFill>
          <a:blip r:embed="rId2"/>
          <a:stretch>
            <a:fillRect/>
          </a:stretch>
        </p:blipFill>
        <p:spPr>
          <a:xfrm>
            <a:off x="158402" y="3794151"/>
            <a:ext cx="2734803" cy="2059256"/>
          </a:xfrm>
          <a:prstGeom prst="rect">
            <a:avLst/>
          </a:prstGeom>
        </p:spPr>
      </p:pic>
      <p:pic>
        <p:nvPicPr>
          <p:cNvPr id="13" name="图片 12">
            <a:extLst>
              <a:ext uri="{FF2B5EF4-FFF2-40B4-BE49-F238E27FC236}">
                <a16:creationId xmlns="" xmlns:a16="http://schemas.microsoft.com/office/drawing/2014/main" id="{D6056A11-B10B-40D8-A7FC-F711810991D6}"/>
              </a:ext>
            </a:extLst>
          </p:cNvPr>
          <p:cNvPicPr>
            <a:picLocks noChangeAspect="1"/>
          </p:cNvPicPr>
          <p:nvPr/>
        </p:nvPicPr>
        <p:blipFill>
          <a:blip r:embed="rId3"/>
          <a:stretch>
            <a:fillRect/>
          </a:stretch>
        </p:blipFill>
        <p:spPr>
          <a:xfrm>
            <a:off x="6097411" y="3679006"/>
            <a:ext cx="2951053" cy="2214396"/>
          </a:xfrm>
          <a:prstGeom prst="rect">
            <a:avLst/>
          </a:prstGeom>
        </p:spPr>
      </p:pic>
      <p:cxnSp>
        <p:nvCxnSpPr>
          <p:cNvPr id="12" name="直接连接符 11">
            <a:extLst>
              <a:ext uri="{FF2B5EF4-FFF2-40B4-BE49-F238E27FC236}">
                <a16:creationId xmlns="" xmlns:a16="http://schemas.microsoft.com/office/drawing/2014/main" id="{ADEFFDBE-20EA-4176-BB56-03161C7837A9}"/>
              </a:ext>
            </a:extLst>
          </p:cNvPr>
          <p:cNvCxnSpPr>
            <a:cxnSpLocks/>
          </p:cNvCxnSpPr>
          <p:nvPr/>
        </p:nvCxnSpPr>
        <p:spPr>
          <a:xfrm flipV="1">
            <a:off x="6453659" y="4005064"/>
            <a:ext cx="1656184" cy="936104"/>
          </a:xfrm>
          <a:prstGeom prst="line">
            <a:avLst/>
          </a:prstGeom>
        </p:spPr>
        <p:style>
          <a:lnRef idx="2">
            <a:schemeClr val="accent2"/>
          </a:lnRef>
          <a:fillRef idx="0">
            <a:schemeClr val="accent2"/>
          </a:fillRef>
          <a:effectRef idx="1">
            <a:schemeClr val="accent2"/>
          </a:effectRef>
          <a:fontRef idx="minor">
            <a:schemeClr val="tx1"/>
          </a:fontRef>
        </p:style>
      </p:cxnSp>
      <p:sp>
        <p:nvSpPr>
          <p:cNvPr id="24" name="文本框 23">
            <a:extLst>
              <a:ext uri="{FF2B5EF4-FFF2-40B4-BE49-F238E27FC236}">
                <a16:creationId xmlns="" xmlns:a16="http://schemas.microsoft.com/office/drawing/2014/main" id="{F5D12B4F-74BB-4E81-879B-BE4C36683574}"/>
              </a:ext>
            </a:extLst>
          </p:cNvPr>
          <p:cNvSpPr txBox="1"/>
          <p:nvPr/>
        </p:nvSpPr>
        <p:spPr>
          <a:xfrm>
            <a:off x="57296" y="2381843"/>
            <a:ext cx="3168352" cy="646331"/>
          </a:xfrm>
          <a:prstGeom prst="rect">
            <a:avLst/>
          </a:prstGeom>
          <a:noFill/>
        </p:spPr>
        <p:txBody>
          <a:bodyPr wrap="square" rtlCol="0">
            <a:spAutoFit/>
          </a:bodyPr>
          <a:lstStyle/>
          <a:p>
            <a:r>
              <a:rPr lang="zh-CN" altLang="zh-CN" sz="1800" b="1" dirty="0">
                <a:effectLst/>
                <a:latin typeface="Times New Roman" panose="02020603050405020304" pitchFamily="18" charset="0"/>
                <a:ea typeface="黑体" panose="02010609060101010101" pitchFamily="49" charset="-122"/>
                <a:cs typeface="Times New Roman" panose="02020603050405020304" pitchFamily="18" charset="0"/>
              </a:rPr>
              <a:t>允许卖空且可以无风险借贷时的有效边界</a:t>
            </a:r>
            <a:endParaRPr lang="zh-CN" altLang="en-US" dirty="0"/>
          </a:p>
        </p:txBody>
      </p:sp>
      <p:sp>
        <p:nvSpPr>
          <p:cNvPr id="26" name="箭头: 下 25">
            <a:extLst>
              <a:ext uri="{FF2B5EF4-FFF2-40B4-BE49-F238E27FC236}">
                <a16:creationId xmlns="" xmlns:a16="http://schemas.microsoft.com/office/drawing/2014/main" id="{9427B969-C5DD-440B-B891-78178EB29588}"/>
              </a:ext>
            </a:extLst>
          </p:cNvPr>
          <p:cNvSpPr/>
          <p:nvPr/>
        </p:nvSpPr>
        <p:spPr>
          <a:xfrm>
            <a:off x="1407925" y="3159807"/>
            <a:ext cx="288032" cy="312455"/>
          </a:xfrm>
          <a:prstGeom prst="downArrow">
            <a:avLst/>
          </a:prstGeom>
          <a:solidFill>
            <a:srgbClr val="215968"/>
          </a:solidFill>
          <a:ln>
            <a:solidFill>
              <a:srgbClr val="2159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a:extLst>
              <a:ext uri="{FF2B5EF4-FFF2-40B4-BE49-F238E27FC236}">
                <a16:creationId xmlns="" xmlns:a16="http://schemas.microsoft.com/office/drawing/2014/main" id="{CBB768C7-AE24-4ECF-9071-8FDAE0D1F031}"/>
              </a:ext>
            </a:extLst>
          </p:cNvPr>
          <p:cNvSpPr txBox="1"/>
          <p:nvPr/>
        </p:nvSpPr>
        <p:spPr>
          <a:xfrm>
            <a:off x="3301545" y="2304684"/>
            <a:ext cx="2221860" cy="923330"/>
          </a:xfrm>
          <a:prstGeom prst="rect">
            <a:avLst/>
          </a:prstGeom>
          <a:noFill/>
        </p:spPr>
        <p:txBody>
          <a:bodyPr wrap="square" rtlCol="0">
            <a:spAutoFit/>
          </a:bodyPr>
          <a:lstStyle/>
          <a:p>
            <a:r>
              <a:rPr lang="zh-CN" altLang="zh-CN" sz="1800" b="1" dirty="0">
                <a:solidFill>
                  <a:srgbClr val="000000"/>
                </a:solidFill>
                <a:effectLst/>
                <a:ea typeface="黑体" panose="02010609060101010101" pitchFamily="49" charset="-122"/>
                <a:cs typeface="Times New Roman" panose="02020603050405020304" pitchFamily="18" charset="0"/>
              </a:rPr>
              <a:t>允许卖空但禁止无风险借贷时的有效边界</a:t>
            </a:r>
            <a:endParaRPr lang="zh-CN" altLang="en-US" dirty="0"/>
          </a:p>
        </p:txBody>
      </p:sp>
      <p:pic>
        <p:nvPicPr>
          <p:cNvPr id="37" name="图片 36">
            <a:extLst>
              <a:ext uri="{FF2B5EF4-FFF2-40B4-BE49-F238E27FC236}">
                <a16:creationId xmlns="" xmlns:a16="http://schemas.microsoft.com/office/drawing/2014/main" id="{0E7B802B-8F9C-4894-9413-0053A9F48537}"/>
              </a:ext>
            </a:extLst>
          </p:cNvPr>
          <p:cNvPicPr>
            <a:picLocks noChangeAspect="1"/>
          </p:cNvPicPr>
          <p:nvPr/>
        </p:nvPicPr>
        <p:blipFill>
          <a:blip r:embed="rId4"/>
          <a:stretch>
            <a:fillRect/>
          </a:stretch>
        </p:blipFill>
        <p:spPr>
          <a:xfrm>
            <a:off x="2865875" y="3789354"/>
            <a:ext cx="3010447" cy="2189415"/>
          </a:xfrm>
          <a:prstGeom prst="rect">
            <a:avLst/>
          </a:prstGeom>
        </p:spPr>
      </p:pic>
      <p:pic>
        <p:nvPicPr>
          <p:cNvPr id="31" name="图片 30">
            <a:extLst>
              <a:ext uri="{FF2B5EF4-FFF2-40B4-BE49-F238E27FC236}">
                <a16:creationId xmlns="" xmlns:a16="http://schemas.microsoft.com/office/drawing/2014/main" id="{89DE5A71-A5B6-48EB-8EEB-CB13D386F0BB}"/>
              </a:ext>
            </a:extLst>
          </p:cNvPr>
          <p:cNvPicPr>
            <a:picLocks noChangeAspect="1"/>
          </p:cNvPicPr>
          <p:nvPr/>
        </p:nvPicPr>
        <p:blipFill>
          <a:blip r:embed="rId5"/>
          <a:stretch>
            <a:fillRect/>
          </a:stretch>
        </p:blipFill>
        <p:spPr>
          <a:xfrm>
            <a:off x="9080528" y="3861919"/>
            <a:ext cx="2889471" cy="2058831"/>
          </a:xfrm>
          <a:prstGeom prst="rect">
            <a:avLst/>
          </a:prstGeom>
        </p:spPr>
      </p:pic>
      <p:sp>
        <p:nvSpPr>
          <p:cNvPr id="47" name="文本框 46">
            <a:extLst>
              <a:ext uri="{FF2B5EF4-FFF2-40B4-BE49-F238E27FC236}">
                <a16:creationId xmlns="" xmlns:a16="http://schemas.microsoft.com/office/drawing/2014/main" id="{CE085080-5E34-4816-997E-F702D88B0A8D}"/>
              </a:ext>
            </a:extLst>
          </p:cNvPr>
          <p:cNvSpPr txBox="1"/>
          <p:nvPr/>
        </p:nvSpPr>
        <p:spPr>
          <a:xfrm>
            <a:off x="6165627" y="2310783"/>
            <a:ext cx="2664296" cy="646331"/>
          </a:xfrm>
          <a:prstGeom prst="rect">
            <a:avLst/>
          </a:prstGeom>
          <a:noFill/>
        </p:spPr>
        <p:txBody>
          <a:bodyPr wrap="square">
            <a:spAutoFit/>
          </a:bodyPr>
          <a:lstStyle/>
          <a:p>
            <a:r>
              <a:rPr lang="zh-CN" altLang="zh-CN" sz="1800" b="1"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不允许卖空但存在无风险借贷时的有效边界</a:t>
            </a:r>
            <a:endParaRPr lang="zh-CN" altLang="en-US" dirty="0"/>
          </a:p>
        </p:txBody>
      </p:sp>
      <p:sp>
        <p:nvSpPr>
          <p:cNvPr id="50" name="文本框 49">
            <a:extLst>
              <a:ext uri="{FF2B5EF4-FFF2-40B4-BE49-F238E27FC236}">
                <a16:creationId xmlns="" xmlns:a16="http://schemas.microsoft.com/office/drawing/2014/main" id="{1168362E-6888-4DCB-9A0C-6E8C43DFB58E}"/>
              </a:ext>
            </a:extLst>
          </p:cNvPr>
          <p:cNvSpPr txBox="1"/>
          <p:nvPr/>
        </p:nvSpPr>
        <p:spPr>
          <a:xfrm>
            <a:off x="9317711" y="2287572"/>
            <a:ext cx="2685131" cy="923330"/>
          </a:xfrm>
          <a:prstGeom prst="rect">
            <a:avLst/>
          </a:prstGeom>
          <a:noFill/>
        </p:spPr>
        <p:txBody>
          <a:bodyPr wrap="square">
            <a:spAutoFit/>
          </a:bodyPr>
          <a:lstStyle/>
          <a:p>
            <a:r>
              <a:rPr lang="zh-CN" altLang="zh-CN" sz="1800" b="1" dirty="0">
                <a:solidFill>
                  <a:srgbClr val="000000"/>
                </a:solidFill>
                <a:effectLst/>
                <a:latin typeface="Times New Roman" panose="02020603050405020304" pitchFamily="18" charset="0"/>
                <a:ea typeface="黑体" panose="02010609060101010101" pitchFamily="49" charset="-122"/>
                <a:cs typeface="Times New Roman" panose="02020603050405020304" pitchFamily="18" charset="0"/>
              </a:rPr>
              <a:t>既不允许卖空也不允许无风险借贷时的有效边界</a:t>
            </a:r>
            <a:endParaRPr lang="zh-CN" altLang="en-US" dirty="0"/>
          </a:p>
        </p:txBody>
      </p:sp>
      <p:sp>
        <p:nvSpPr>
          <p:cNvPr id="52" name="箭头: 下 51">
            <a:extLst>
              <a:ext uri="{FF2B5EF4-FFF2-40B4-BE49-F238E27FC236}">
                <a16:creationId xmlns="" xmlns:a16="http://schemas.microsoft.com/office/drawing/2014/main" id="{88473093-AF9E-49DB-89CE-CF0679B8900D}"/>
              </a:ext>
            </a:extLst>
          </p:cNvPr>
          <p:cNvSpPr/>
          <p:nvPr/>
        </p:nvSpPr>
        <p:spPr>
          <a:xfrm>
            <a:off x="4270261" y="3152029"/>
            <a:ext cx="288032" cy="312455"/>
          </a:xfrm>
          <a:prstGeom prst="downArrow">
            <a:avLst/>
          </a:prstGeom>
          <a:solidFill>
            <a:srgbClr val="215968"/>
          </a:solidFill>
          <a:ln>
            <a:solidFill>
              <a:srgbClr val="2159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箭头: 下 52">
            <a:extLst>
              <a:ext uri="{FF2B5EF4-FFF2-40B4-BE49-F238E27FC236}">
                <a16:creationId xmlns="" xmlns:a16="http://schemas.microsoft.com/office/drawing/2014/main" id="{72159F2F-B515-4041-9A74-F5FC117812BE}"/>
              </a:ext>
            </a:extLst>
          </p:cNvPr>
          <p:cNvSpPr/>
          <p:nvPr/>
        </p:nvSpPr>
        <p:spPr>
          <a:xfrm>
            <a:off x="7360630" y="3158437"/>
            <a:ext cx="288032" cy="312455"/>
          </a:xfrm>
          <a:prstGeom prst="downArrow">
            <a:avLst/>
          </a:prstGeom>
          <a:solidFill>
            <a:srgbClr val="215968"/>
          </a:solidFill>
          <a:ln>
            <a:solidFill>
              <a:srgbClr val="2159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箭头: 下 53">
            <a:extLst>
              <a:ext uri="{FF2B5EF4-FFF2-40B4-BE49-F238E27FC236}">
                <a16:creationId xmlns="" xmlns:a16="http://schemas.microsoft.com/office/drawing/2014/main" id="{4E8DFFAF-93C4-4AFD-8878-AB83141C10BC}"/>
              </a:ext>
            </a:extLst>
          </p:cNvPr>
          <p:cNvSpPr/>
          <p:nvPr/>
        </p:nvSpPr>
        <p:spPr>
          <a:xfrm>
            <a:off x="10450999" y="3134917"/>
            <a:ext cx="288032" cy="312455"/>
          </a:xfrm>
          <a:prstGeom prst="downArrow">
            <a:avLst/>
          </a:prstGeom>
          <a:solidFill>
            <a:srgbClr val="215968"/>
          </a:solidFill>
          <a:ln>
            <a:solidFill>
              <a:srgbClr val="2159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5516237"/>
      </p:ext>
    </p:extLst>
  </p:cSld>
  <p:clrMapOvr>
    <a:masterClrMapping/>
  </p:clrMapOvr>
  <p:transition>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6489" y="107628"/>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第二节 有效投资组合的确定</a:t>
            </a:r>
          </a:p>
        </p:txBody>
      </p:sp>
      <p:sp>
        <p:nvSpPr>
          <p:cNvPr id="2" name="文本框 1">
            <a:extLst>
              <a:ext uri="{FF2B5EF4-FFF2-40B4-BE49-F238E27FC236}">
                <a16:creationId xmlns="" xmlns:a16="http://schemas.microsoft.com/office/drawing/2014/main" id="{DCF0FFD8-81F9-4627-BE78-F5ABEAF9B141}"/>
              </a:ext>
            </a:extLst>
          </p:cNvPr>
          <p:cNvSpPr txBox="1"/>
          <p:nvPr/>
        </p:nvSpPr>
        <p:spPr>
          <a:xfrm>
            <a:off x="415375" y="692888"/>
            <a:ext cx="7200800" cy="430887"/>
          </a:xfrm>
          <a:prstGeom prst="rect">
            <a:avLst/>
          </a:prstGeom>
          <a:noFill/>
        </p:spPr>
        <p:txBody>
          <a:bodyPr wrap="square" rtlCol="0">
            <a:spAutoFit/>
          </a:bodyPr>
          <a:lstStyle/>
          <a:p>
            <a:r>
              <a:rPr lang="zh-CN" altLang="en-US" sz="2200" b="1" dirty="0"/>
              <a:t>五、考虑投资者偏好后的投资组合确定</a:t>
            </a:r>
            <a:endParaRPr lang="zh-CN" altLang="en-US" dirty="0"/>
          </a:p>
        </p:txBody>
      </p:sp>
      <p:sp>
        <p:nvSpPr>
          <p:cNvPr id="57" name="Rectangle 82">
            <a:extLst>
              <a:ext uri="{FF2B5EF4-FFF2-40B4-BE49-F238E27FC236}">
                <a16:creationId xmlns="" xmlns:a16="http://schemas.microsoft.com/office/drawing/2014/main" id="{D731C791-7E89-4097-941F-B7313884B111}"/>
              </a:ext>
            </a:extLst>
          </p:cNvPr>
          <p:cNvSpPr>
            <a:spLocks noChangeArrowheads="1"/>
          </p:cNvSpPr>
          <p:nvPr/>
        </p:nvSpPr>
        <p:spPr bwMode="auto">
          <a:xfrm>
            <a:off x="-26728" y="3032466"/>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Rectangle 92">
            <a:extLst>
              <a:ext uri="{FF2B5EF4-FFF2-40B4-BE49-F238E27FC236}">
                <a16:creationId xmlns="" xmlns:a16="http://schemas.microsoft.com/office/drawing/2014/main" id="{69371BDD-9A44-43B4-AFF4-81EF41BA2D15}"/>
              </a:ext>
            </a:extLst>
          </p:cNvPr>
          <p:cNvSpPr>
            <a:spLocks noChangeArrowheads="1"/>
          </p:cNvSpPr>
          <p:nvPr/>
        </p:nvSpPr>
        <p:spPr bwMode="auto">
          <a:xfrm>
            <a:off x="442622" y="2555232"/>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3142" name="Rectangle 97">
            <a:extLst>
              <a:ext uri="{FF2B5EF4-FFF2-40B4-BE49-F238E27FC236}">
                <a16:creationId xmlns="" xmlns:a16="http://schemas.microsoft.com/office/drawing/2014/main"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文本框 16">
            <a:extLst>
              <a:ext uri="{FF2B5EF4-FFF2-40B4-BE49-F238E27FC236}">
                <a16:creationId xmlns="" xmlns:a16="http://schemas.microsoft.com/office/drawing/2014/main" id="{DF76CAF3-A524-4551-AEAA-F81EA51F75E1}"/>
              </a:ext>
            </a:extLst>
          </p:cNvPr>
          <p:cNvSpPr txBox="1"/>
          <p:nvPr/>
        </p:nvSpPr>
        <p:spPr>
          <a:xfrm>
            <a:off x="621011" y="1628800"/>
            <a:ext cx="10729192" cy="1866858"/>
          </a:xfrm>
          <a:prstGeom prst="rect">
            <a:avLst/>
          </a:prstGeom>
          <a:noFill/>
        </p:spPr>
        <p:txBody>
          <a:bodyPr wrap="square" rtlCol="0">
            <a:spAutoFit/>
          </a:bodyPr>
          <a:lstStyle/>
          <a:p>
            <a:pPr indent="457200">
              <a:lnSpc>
                <a:spcPct val="150000"/>
              </a:lnSpc>
            </a:pPr>
            <a:r>
              <a:rPr lang="zh-CN" altLang="en-US" sz="2000" dirty="0">
                <a:latin typeface="+mn-ea"/>
                <a:ea typeface="+mn-ea"/>
              </a:rPr>
              <a:t>假定投资者均是风险厌恶的，对某一具体投资者而言，根据他对期望收益率和风险的厌恶程度，按照期望收益率对风险补偿的要求，得到一条曲线。</a:t>
            </a:r>
            <a:r>
              <a:rPr lang="zh-CN" altLang="en-US" sz="2000" b="1" dirty="0">
                <a:latin typeface="+mn-ea"/>
                <a:ea typeface="+mn-ea"/>
              </a:rPr>
              <a:t>同一条无差异曲线上的每一个点所代表的商品组合所提供的总效用是相等的，所以无差异曲线也叫做等效用线。</a:t>
            </a:r>
            <a:r>
              <a:rPr lang="zh-CN" altLang="en-US" sz="2000" dirty="0">
                <a:latin typeface="+mn-ea"/>
                <a:ea typeface="+mn-ea"/>
              </a:rPr>
              <a:t>不同消费者的无差异曲线图，反映着他们不同的偏好。</a:t>
            </a:r>
          </a:p>
        </p:txBody>
      </p:sp>
      <p:sp>
        <p:nvSpPr>
          <p:cNvPr id="21" name="文本框 20">
            <a:extLst>
              <a:ext uri="{FF2B5EF4-FFF2-40B4-BE49-F238E27FC236}">
                <a16:creationId xmlns="" xmlns:a16="http://schemas.microsoft.com/office/drawing/2014/main" id="{7BD0AB63-043E-4179-B843-6E3E190F9F0D}"/>
              </a:ext>
            </a:extLst>
          </p:cNvPr>
          <p:cNvSpPr txBox="1"/>
          <p:nvPr/>
        </p:nvSpPr>
        <p:spPr>
          <a:xfrm>
            <a:off x="188963" y="1067673"/>
            <a:ext cx="7200800" cy="481863"/>
          </a:xfrm>
          <a:prstGeom prst="rect">
            <a:avLst/>
          </a:prstGeom>
          <a:noFill/>
        </p:spPr>
        <p:txBody>
          <a:bodyPr wrap="square" rtlCol="0">
            <a:spAutoFit/>
          </a:bodyPr>
          <a:lstStyle/>
          <a:p>
            <a:pPr indent="270510" algn="just">
              <a:lnSpc>
                <a:spcPct val="150000"/>
              </a:lnSpc>
            </a:pPr>
            <a:r>
              <a:rPr lang="zh-CN" altLang="en-US" sz="2000" b="1" kern="100" dirty="0">
                <a:solidFill>
                  <a:srgbClr val="000000"/>
                </a:solidFill>
                <a:latin typeface="+mn-ea"/>
                <a:ea typeface="+mn-ea"/>
                <a:cs typeface="Times New Roman" panose="02020603050405020304" pitchFamily="18" charset="0"/>
              </a:rPr>
              <a:t>（一）无差异曲线</a:t>
            </a:r>
            <a:endParaRPr lang="zh-CN" altLang="zh-CN" sz="2000" b="1" kern="100" dirty="0">
              <a:effectLst/>
              <a:latin typeface="+mn-ea"/>
              <a:ea typeface="+mn-ea"/>
              <a:cs typeface="Times New Roman" panose="02020603050405020304" pitchFamily="18" charset="0"/>
            </a:endParaRPr>
          </a:p>
        </p:txBody>
      </p:sp>
      <p:sp>
        <p:nvSpPr>
          <p:cNvPr id="3" name="文本框 2">
            <a:extLst>
              <a:ext uri="{FF2B5EF4-FFF2-40B4-BE49-F238E27FC236}">
                <a16:creationId xmlns="" xmlns:a16="http://schemas.microsoft.com/office/drawing/2014/main" id="{20D65D68-7D1B-4278-B3DA-9284C738DD00}"/>
              </a:ext>
            </a:extLst>
          </p:cNvPr>
          <p:cNvSpPr txBox="1"/>
          <p:nvPr/>
        </p:nvSpPr>
        <p:spPr>
          <a:xfrm>
            <a:off x="621011" y="3679006"/>
            <a:ext cx="6840760" cy="2215991"/>
          </a:xfrm>
          <a:prstGeom prst="rect">
            <a:avLst/>
          </a:prstGeom>
          <a:noFill/>
        </p:spPr>
        <p:txBody>
          <a:bodyPr wrap="square" rtlCol="0">
            <a:spAutoFit/>
          </a:bodyPr>
          <a:lstStyle/>
          <a:p>
            <a:pPr indent="457200">
              <a:lnSpc>
                <a:spcPct val="150000"/>
              </a:lnSpc>
            </a:pPr>
            <a:r>
              <a:rPr lang="zh-CN" altLang="zh-CN" sz="2000" kern="1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对于每个具体投资人而言，只有客观存在的有效集还无法确定其投资的最优组合，还应该引入反应投资人主观偏好的无差异曲线。投资者的风险偏好决定了无差异曲线的具体形状，</a:t>
            </a:r>
            <a:r>
              <a:rPr lang="zh-CN" altLang="zh-CN" sz="2000" b="1" kern="100" dirty="0">
                <a:effectLst/>
                <a:latin typeface="Calibri" panose="020F0502020204030204" pitchFamily="34" charset="0"/>
                <a:ea typeface="宋体" panose="02010600030101010101" pitchFamily="2" charset="-122"/>
                <a:cs typeface="Times New Roman" panose="02020603050405020304" pitchFamily="18" charset="0"/>
              </a:rPr>
              <a:t>无差异曲线与有效集的切点即为</a:t>
            </a:r>
            <a:r>
              <a:rPr lang="zh-CN" altLang="zh-CN" sz="2000" b="1" kern="100" dirty="0">
                <a:solidFill>
                  <a:srgbClr val="C00000"/>
                </a:solidFill>
                <a:effectLst/>
                <a:latin typeface="Calibri" panose="020F0502020204030204" pitchFamily="34" charset="0"/>
                <a:ea typeface="宋体" panose="02010600030101010101" pitchFamily="2" charset="-122"/>
                <a:cs typeface="Times New Roman" panose="02020603050405020304" pitchFamily="18" charset="0"/>
              </a:rPr>
              <a:t>最优投资组合</a:t>
            </a:r>
            <a:r>
              <a:rPr lang="zh-CN" altLang="zh-CN" sz="2000" b="1" kern="100" dirty="0">
                <a:effectLst/>
                <a:latin typeface="Calibri" panose="020F0502020204030204" pitchFamily="34" charset="0"/>
                <a:ea typeface="宋体" panose="02010600030101010101" pitchFamily="2" charset="-122"/>
                <a:cs typeface="Times New Roman" panose="02020603050405020304" pitchFamily="18" charset="0"/>
              </a:rPr>
              <a:t>。</a:t>
            </a:r>
          </a:p>
          <a:p>
            <a:endParaRPr lang="zh-CN" altLang="en-US" dirty="0"/>
          </a:p>
        </p:txBody>
      </p:sp>
      <p:pic>
        <p:nvPicPr>
          <p:cNvPr id="8" name="图片 7">
            <a:extLst>
              <a:ext uri="{FF2B5EF4-FFF2-40B4-BE49-F238E27FC236}">
                <a16:creationId xmlns="" xmlns:a16="http://schemas.microsoft.com/office/drawing/2014/main" id="{C3A5F187-342C-4731-B2E2-EEDCD123BD44}"/>
              </a:ext>
            </a:extLst>
          </p:cNvPr>
          <p:cNvPicPr>
            <a:picLocks noChangeAspect="1"/>
          </p:cNvPicPr>
          <p:nvPr/>
        </p:nvPicPr>
        <p:blipFill>
          <a:blip r:embed="rId2"/>
          <a:stretch>
            <a:fillRect/>
          </a:stretch>
        </p:blipFill>
        <p:spPr>
          <a:xfrm>
            <a:off x="8056696" y="3448300"/>
            <a:ext cx="3282916" cy="2521300"/>
          </a:xfrm>
          <a:prstGeom prst="rect">
            <a:avLst/>
          </a:prstGeom>
        </p:spPr>
      </p:pic>
      <p:sp>
        <p:nvSpPr>
          <p:cNvPr id="27" name="文本框 26">
            <a:extLst>
              <a:ext uri="{FF2B5EF4-FFF2-40B4-BE49-F238E27FC236}">
                <a16:creationId xmlns="" xmlns:a16="http://schemas.microsoft.com/office/drawing/2014/main" id="{A71DC991-4819-4E09-BA49-2607F47E7809}"/>
              </a:ext>
            </a:extLst>
          </p:cNvPr>
          <p:cNvSpPr txBox="1"/>
          <p:nvPr/>
        </p:nvSpPr>
        <p:spPr>
          <a:xfrm>
            <a:off x="8973939" y="5945207"/>
            <a:ext cx="2077726" cy="307777"/>
          </a:xfrm>
          <a:prstGeom prst="rect">
            <a:avLst/>
          </a:prstGeom>
          <a:noFill/>
        </p:spPr>
        <p:txBody>
          <a:bodyPr wrap="square" rtlCol="0">
            <a:spAutoFit/>
          </a:bodyPr>
          <a:lstStyle/>
          <a:p>
            <a:r>
              <a:rPr lang="zh-CN" altLang="en-US" sz="1400" dirty="0"/>
              <a:t>图</a:t>
            </a:r>
            <a:r>
              <a:rPr lang="en-US" altLang="zh-CN" sz="1400" dirty="0">
                <a:latin typeface="Times New Roman" panose="02020603050405020304" pitchFamily="18" charset="0"/>
                <a:cs typeface="Times New Roman" panose="02020603050405020304" pitchFamily="18" charset="0"/>
              </a:rPr>
              <a:t>4-8 </a:t>
            </a:r>
            <a:r>
              <a:rPr lang="zh-CN" altLang="en-US" sz="1400" dirty="0"/>
              <a:t>无差异曲线</a:t>
            </a:r>
          </a:p>
        </p:txBody>
      </p:sp>
    </p:spTree>
    <p:extLst>
      <p:ext uri="{BB962C8B-B14F-4D97-AF65-F5344CB8AC3E}">
        <p14:creationId xmlns:p14="http://schemas.microsoft.com/office/powerpoint/2010/main" val="3352630525"/>
      </p:ext>
    </p:extLst>
  </p:cSld>
  <p:clrMapOvr>
    <a:masterClrMapping/>
  </p:clrMapOvr>
  <p:transition>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6489" y="107628"/>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第二节 有效投资组合的确定</a:t>
            </a:r>
          </a:p>
        </p:txBody>
      </p:sp>
      <p:sp>
        <p:nvSpPr>
          <p:cNvPr id="57" name="Rectangle 82">
            <a:extLst>
              <a:ext uri="{FF2B5EF4-FFF2-40B4-BE49-F238E27FC236}">
                <a16:creationId xmlns="" xmlns:a16="http://schemas.microsoft.com/office/drawing/2014/main" id="{D731C791-7E89-4097-941F-B7313884B111}"/>
              </a:ext>
            </a:extLst>
          </p:cNvPr>
          <p:cNvSpPr>
            <a:spLocks noChangeArrowheads="1"/>
          </p:cNvSpPr>
          <p:nvPr/>
        </p:nvSpPr>
        <p:spPr bwMode="auto">
          <a:xfrm>
            <a:off x="-26728" y="3032466"/>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3142" name="Rectangle 97">
            <a:extLst>
              <a:ext uri="{FF2B5EF4-FFF2-40B4-BE49-F238E27FC236}">
                <a16:creationId xmlns="" xmlns:a16="http://schemas.microsoft.com/office/drawing/2014/main"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文本框 16">
            <a:extLst>
              <a:ext uri="{FF2B5EF4-FFF2-40B4-BE49-F238E27FC236}">
                <a16:creationId xmlns="" xmlns:a16="http://schemas.microsoft.com/office/drawing/2014/main" id="{DF76CAF3-A524-4551-AEAA-F81EA51F75E1}"/>
              </a:ext>
            </a:extLst>
          </p:cNvPr>
          <p:cNvSpPr txBox="1"/>
          <p:nvPr/>
        </p:nvSpPr>
        <p:spPr>
          <a:xfrm>
            <a:off x="260971" y="1691053"/>
            <a:ext cx="11665296" cy="1938992"/>
          </a:xfrm>
          <a:prstGeom prst="rect">
            <a:avLst/>
          </a:prstGeom>
          <a:noFill/>
        </p:spPr>
        <p:txBody>
          <a:bodyPr wrap="square" rtlCol="0">
            <a:spAutoFit/>
          </a:bodyPr>
          <a:lstStyle/>
          <a:p>
            <a:pPr indent="457200">
              <a:lnSpc>
                <a:spcPct val="150000"/>
              </a:lnSpc>
            </a:pPr>
            <a:r>
              <a:rPr lang="zh-CN" altLang="en-US" sz="2000" dirty="0">
                <a:latin typeface="+mn-ea"/>
                <a:ea typeface="+mn-ea"/>
              </a:rPr>
              <a:t>对于不同的投资者而言，因为风险偏好不同，无风险借款影响着投资组合的选择。对于</a:t>
            </a:r>
            <a:r>
              <a:rPr lang="zh-CN" altLang="en-US" sz="2000" b="1" dirty="0">
                <a:solidFill>
                  <a:srgbClr val="C00000"/>
                </a:solidFill>
                <a:latin typeface="+mn-ea"/>
                <a:ea typeface="+mn-ea"/>
              </a:rPr>
              <a:t>不太厌恶风险从而选择位于</a:t>
            </a:r>
            <a:r>
              <a:rPr lang="en-US" altLang="zh-CN" sz="2000" b="1" dirty="0">
                <a:solidFill>
                  <a:srgbClr val="C00000"/>
                </a:solidFill>
                <a:latin typeface="+mn-ea"/>
                <a:ea typeface="+mn-ea"/>
              </a:rPr>
              <a:t>DT</a:t>
            </a:r>
            <a:r>
              <a:rPr lang="zh-CN" altLang="en-US" sz="2000" b="1" dirty="0">
                <a:solidFill>
                  <a:srgbClr val="C00000"/>
                </a:solidFill>
                <a:latin typeface="+mn-ea"/>
                <a:ea typeface="+mn-ea"/>
              </a:rPr>
              <a:t>弧线上投资组合的投资者</a:t>
            </a:r>
            <a:r>
              <a:rPr lang="zh-CN" altLang="en-US" sz="2000" dirty="0">
                <a:latin typeface="+mn-ea"/>
                <a:ea typeface="+mn-ea"/>
              </a:rPr>
              <a:t>而言，由于代表其原来最大满足程度的无差异曲线与</a:t>
            </a:r>
            <a:r>
              <a:rPr lang="en-US" altLang="zh-CN" sz="2000" dirty="0">
                <a:latin typeface="+mn-ea"/>
                <a:ea typeface="+mn-ea"/>
              </a:rPr>
              <a:t>AT</a:t>
            </a:r>
            <a:r>
              <a:rPr lang="zh-CN" altLang="en-US" sz="2000" dirty="0">
                <a:latin typeface="+mn-ea"/>
                <a:ea typeface="+mn-ea"/>
              </a:rPr>
              <a:t>直线相交，因此不再符合效用最大化的条件。故而，该投资者将选择其无差异曲线与</a:t>
            </a:r>
            <a:r>
              <a:rPr lang="en-US" altLang="zh-CN" sz="2000" dirty="0">
                <a:latin typeface="+mn-ea"/>
                <a:ea typeface="+mn-ea"/>
              </a:rPr>
              <a:t>AT</a:t>
            </a:r>
            <a:r>
              <a:rPr lang="zh-CN" altLang="en-US" sz="2000" dirty="0">
                <a:latin typeface="+mn-ea"/>
                <a:ea typeface="+mn-ea"/>
              </a:rPr>
              <a:t>直线切点所代表的投资组合。如图</a:t>
            </a:r>
            <a:r>
              <a:rPr lang="en-US" altLang="zh-CN" sz="2000" dirty="0">
                <a:latin typeface="+mn-ea"/>
                <a:ea typeface="+mn-ea"/>
              </a:rPr>
              <a:t>4-9</a:t>
            </a:r>
            <a:r>
              <a:rPr lang="zh-CN" altLang="en-US" sz="2000" dirty="0">
                <a:latin typeface="+mn-ea"/>
                <a:ea typeface="+mn-ea"/>
              </a:rPr>
              <a:t>所示。对于该投资者而言，</a:t>
            </a:r>
            <a:r>
              <a:rPr lang="zh-CN" altLang="en-US" sz="2000" b="1" dirty="0">
                <a:solidFill>
                  <a:srgbClr val="C00000"/>
                </a:solidFill>
                <a:latin typeface="+mn-ea"/>
                <a:ea typeface="+mn-ea"/>
              </a:rPr>
              <a:t>他将进行无风险借款并投资于风险资产</a:t>
            </a:r>
            <a:r>
              <a:rPr lang="zh-CN" altLang="en-US" sz="2000" dirty="0">
                <a:latin typeface="+mn-ea"/>
                <a:ea typeface="+mn-ea"/>
              </a:rPr>
              <a:t>。</a:t>
            </a:r>
          </a:p>
        </p:txBody>
      </p:sp>
      <p:sp>
        <p:nvSpPr>
          <p:cNvPr id="21" name="文本框 20">
            <a:extLst>
              <a:ext uri="{FF2B5EF4-FFF2-40B4-BE49-F238E27FC236}">
                <a16:creationId xmlns="" xmlns:a16="http://schemas.microsoft.com/office/drawing/2014/main" id="{7BD0AB63-043E-4179-B843-6E3E190F9F0D}"/>
              </a:ext>
            </a:extLst>
          </p:cNvPr>
          <p:cNvSpPr txBox="1"/>
          <p:nvPr/>
        </p:nvSpPr>
        <p:spPr>
          <a:xfrm>
            <a:off x="116955" y="707698"/>
            <a:ext cx="7200800" cy="481863"/>
          </a:xfrm>
          <a:prstGeom prst="rect">
            <a:avLst/>
          </a:prstGeom>
          <a:noFill/>
        </p:spPr>
        <p:txBody>
          <a:bodyPr wrap="square" rtlCol="0">
            <a:spAutoFit/>
          </a:bodyPr>
          <a:lstStyle/>
          <a:p>
            <a:pPr indent="270510" algn="just">
              <a:lnSpc>
                <a:spcPct val="150000"/>
              </a:lnSpc>
            </a:pPr>
            <a:r>
              <a:rPr lang="zh-CN" altLang="en-US" sz="2000" b="1" kern="100" dirty="0">
                <a:solidFill>
                  <a:srgbClr val="000000"/>
                </a:solidFill>
                <a:latin typeface="+mn-ea"/>
                <a:ea typeface="+mn-ea"/>
                <a:cs typeface="Times New Roman" panose="02020603050405020304" pitchFamily="18" charset="0"/>
              </a:rPr>
              <a:t>（二）无风险借款对投资组合选择的影响</a:t>
            </a:r>
            <a:endParaRPr lang="zh-CN" altLang="zh-CN" sz="2000" b="1" kern="100" dirty="0">
              <a:effectLst/>
              <a:latin typeface="+mn-ea"/>
              <a:ea typeface="+mn-ea"/>
              <a:cs typeface="Times New Roman" panose="02020603050405020304" pitchFamily="18" charset="0"/>
            </a:endParaRPr>
          </a:p>
        </p:txBody>
      </p:sp>
      <p:sp>
        <p:nvSpPr>
          <p:cNvPr id="27" name="文本框 26">
            <a:extLst>
              <a:ext uri="{FF2B5EF4-FFF2-40B4-BE49-F238E27FC236}">
                <a16:creationId xmlns="" xmlns:a16="http://schemas.microsoft.com/office/drawing/2014/main" id="{A71DC991-4819-4E09-BA49-2607F47E7809}"/>
              </a:ext>
            </a:extLst>
          </p:cNvPr>
          <p:cNvSpPr txBox="1"/>
          <p:nvPr/>
        </p:nvSpPr>
        <p:spPr>
          <a:xfrm>
            <a:off x="3861371" y="6150302"/>
            <a:ext cx="5688632" cy="307777"/>
          </a:xfrm>
          <a:prstGeom prst="rect">
            <a:avLst/>
          </a:prstGeom>
          <a:noFill/>
        </p:spPr>
        <p:txBody>
          <a:bodyPr wrap="square" rtlCol="0">
            <a:spAutoFit/>
          </a:bodyPr>
          <a:lstStyle/>
          <a:p>
            <a:r>
              <a:rPr lang="zh-CN" altLang="en-US" sz="1400" dirty="0"/>
              <a:t>图</a:t>
            </a:r>
            <a:r>
              <a:rPr lang="en-US" altLang="zh-CN" sz="1400" dirty="0">
                <a:latin typeface="Times New Roman" panose="02020603050405020304" pitchFamily="18" charset="0"/>
                <a:cs typeface="Times New Roman" panose="02020603050405020304" pitchFamily="18" charset="0"/>
              </a:rPr>
              <a:t>4-9</a:t>
            </a:r>
            <a:r>
              <a:rPr lang="en-US" altLang="zh-CN" sz="1400" dirty="0"/>
              <a:t>  </a:t>
            </a:r>
            <a:r>
              <a:rPr lang="zh-CN" altLang="en-US" sz="1400" dirty="0"/>
              <a:t>无风险借款下的投资组合选择：进行无风险借款</a:t>
            </a:r>
          </a:p>
        </p:txBody>
      </p:sp>
      <p:sp>
        <p:nvSpPr>
          <p:cNvPr id="13" name="文本框 12">
            <a:extLst>
              <a:ext uri="{FF2B5EF4-FFF2-40B4-BE49-F238E27FC236}">
                <a16:creationId xmlns="" xmlns:a16="http://schemas.microsoft.com/office/drawing/2014/main" id="{8C359993-A5B5-4E4D-833E-4A465D7A15A9}"/>
              </a:ext>
            </a:extLst>
          </p:cNvPr>
          <p:cNvSpPr txBox="1"/>
          <p:nvPr/>
        </p:nvSpPr>
        <p:spPr>
          <a:xfrm>
            <a:off x="404987" y="1209190"/>
            <a:ext cx="7200800" cy="481863"/>
          </a:xfrm>
          <a:prstGeom prst="rect">
            <a:avLst/>
          </a:prstGeom>
          <a:noFill/>
        </p:spPr>
        <p:txBody>
          <a:bodyPr wrap="square" rtlCol="0">
            <a:spAutoFit/>
          </a:bodyPr>
          <a:lstStyle/>
          <a:p>
            <a:pPr indent="270510" algn="just">
              <a:lnSpc>
                <a:spcPct val="150000"/>
              </a:lnSpc>
            </a:pPr>
            <a:r>
              <a:rPr lang="en-US" altLang="zh-CN" sz="2000" b="1" kern="100" dirty="0">
                <a:solidFill>
                  <a:srgbClr val="000000"/>
                </a:solidFill>
                <a:latin typeface="+mn-ea"/>
                <a:ea typeface="+mn-ea"/>
                <a:cs typeface="Times New Roman" panose="02020603050405020304" pitchFamily="18" charset="0"/>
              </a:rPr>
              <a:t>1</a:t>
            </a:r>
            <a:r>
              <a:rPr lang="zh-CN" altLang="en-US" sz="2000" b="1" kern="100" dirty="0">
                <a:solidFill>
                  <a:srgbClr val="000000"/>
                </a:solidFill>
                <a:latin typeface="+mn-ea"/>
                <a:ea typeface="+mn-ea"/>
                <a:cs typeface="Times New Roman" panose="02020603050405020304" pitchFamily="18" charset="0"/>
              </a:rPr>
              <a:t>、无风险借款对不同风险偏好投资者投资组合选择的影响</a:t>
            </a:r>
            <a:endParaRPr lang="zh-CN" altLang="zh-CN" sz="2000" b="1" kern="100" dirty="0">
              <a:effectLst/>
              <a:latin typeface="+mn-ea"/>
              <a:ea typeface="+mn-ea"/>
              <a:cs typeface="Times New Roman" panose="02020603050405020304" pitchFamily="18" charset="0"/>
            </a:endParaRPr>
          </a:p>
        </p:txBody>
      </p:sp>
      <p:pic>
        <p:nvPicPr>
          <p:cNvPr id="7" name="图片 6">
            <a:extLst>
              <a:ext uri="{FF2B5EF4-FFF2-40B4-BE49-F238E27FC236}">
                <a16:creationId xmlns="" xmlns:a16="http://schemas.microsoft.com/office/drawing/2014/main" id="{CC8468C2-7FF1-4B43-B929-5A7ED0174AAE}"/>
              </a:ext>
            </a:extLst>
          </p:cNvPr>
          <p:cNvPicPr>
            <a:picLocks noChangeAspect="1"/>
          </p:cNvPicPr>
          <p:nvPr/>
        </p:nvPicPr>
        <p:blipFill>
          <a:blip r:embed="rId2"/>
          <a:stretch>
            <a:fillRect/>
          </a:stretch>
        </p:blipFill>
        <p:spPr>
          <a:xfrm>
            <a:off x="4446208" y="3636772"/>
            <a:ext cx="3150317" cy="2597720"/>
          </a:xfrm>
          <a:prstGeom prst="rect">
            <a:avLst/>
          </a:prstGeom>
        </p:spPr>
      </p:pic>
    </p:spTree>
    <p:extLst>
      <p:ext uri="{BB962C8B-B14F-4D97-AF65-F5344CB8AC3E}">
        <p14:creationId xmlns:p14="http://schemas.microsoft.com/office/powerpoint/2010/main" val="178882640"/>
      </p:ext>
    </p:extLst>
  </p:cSld>
  <p:clrMapOvr>
    <a:masterClrMapping/>
  </p:clrMapOvr>
  <p:transition>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6489" y="107628"/>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第二节 有效投资组合的确定</a:t>
            </a:r>
          </a:p>
        </p:txBody>
      </p:sp>
      <p:sp>
        <p:nvSpPr>
          <p:cNvPr id="57" name="Rectangle 82">
            <a:extLst>
              <a:ext uri="{FF2B5EF4-FFF2-40B4-BE49-F238E27FC236}">
                <a16:creationId xmlns="" xmlns:a16="http://schemas.microsoft.com/office/drawing/2014/main" id="{D731C791-7E89-4097-941F-B7313884B111}"/>
              </a:ext>
            </a:extLst>
          </p:cNvPr>
          <p:cNvSpPr>
            <a:spLocks noChangeArrowheads="1"/>
          </p:cNvSpPr>
          <p:nvPr/>
        </p:nvSpPr>
        <p:spPr bwMode="auto">
          <a:xfrm>
            <a:off x="-26728" y="3032466"/>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3142" name="Rectangle 97">
            <a:extLst>
              <a:ext uri="{FF2B5EF4-FFF2-40B4-BE49-F238E27FC236}">
                <a16:creationId xmlns="" xmlns:a16="http://schemas.microsoft.com/office/drawing/2014/main"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文本框 16">
            <a:extLst>
              <a:ext uri="{FF2B5EF4-FFF2-40B4-BE49-F238E27FC236}">
                <a16:creationId xmlns="" xmlns:a16="http://schemas.microsoft.com/office/drawing/2014/main" id="{DF76CAF3-A524-4551-AEAA-F81EA51F75E1}"/>
              </a:ext>
            </a:extLst>
          </p:cNvPr>
          <p:cNvSpPr txBox="1"/>
          <p:nvPr/>
        </p:nvSpPr>
        <p:spPr>
          <a:xfrm>
            <a:off x="260971" y="1809260"/>
            <a:ext cx="11881320" cy="1418915"/>
          </a:xfrm>
          <a:prstGeom prst="rect">
            <a:avLst/>
          </a:prstGeom>
          <a:noFill/>
        </p:spPr>
        <p:txBody>
          <a:bodyPr wrap="square" rtlCol="0">
            <a:spAutoFit/>
          </a:bodyPr>
          <a:lstStyle/>
          <a:p>
            <a:pPr indent="457200">
              <a:lnSpc>
                <a:spcPct val="150000"/>
              </a:lnSpc>
            </a:pPr>
            <a:r>
              <a:rPr lang="zh-CN" altLang="en-US" sz="2000" dirty="0">
                <a:latin typeface="Times New Roman" panose="02020603050405020304" pitchFamily="18" charset="0"/>
                <a:ea typeface="+mn-ea"/>
                <a:cs typeface="Times New Roman" panose="02020603050405020304" pitchFamily="18" charset="0"/>
              </a:rPr>
              <a:t>对于</a:t>
            </a:r>
            <a:r>
              <a:rPr lang="zh-CN" altLang="en-US" sz="2000" b="1" dirty="0">
                <a:solidFill>
                  <a:srgbClr val="C00000"/>
                </a:solidFill>
                <a:latin typeface="Times New Roman" panose="02020603050405020304" pitchFamily="18" charset="0"/>
                <a:ea typeface="+mn-ea"/>
                <a:cs typeface="Times New Roman" panose="02020603050405020304" pitchFamily="18" charset="0"/>
              </a:rPr>
              <a:t>较厌恶风险从而其选择的投资组合位于</a:t>
            </a:r>
            <a:r>
              <a:rPr lang="en-US" altLang="zh-CN" sz="2000" b="1" dirty="0">
                <a:solidFill>
                  <a:srgbClr val="C00000"/>
                </a:solidFill>
                <a:latin typeface="Times New Roman" panose="02020603050405020304" pitchFamily="18" charset="0"/>
                <a:ea typeface="+mn-ea"/>
                <a:cs typeface="Times New Roman" panose="02020603050405020304" pitchFamily="18" charset="0"/>
              </a:rPr>
              <a:t>CT</a:t>
            </a:r>
            <a:r>
              <a:rPr lang="zh-CN" altLang="en-US" sz="2000" b="1" dirty="0">
                <a:solidFill>
                  <a:srgbClr val="C00000"/>
                </a:solidFill>
                <a:latin typeface="Times New Roman" panose="02020603050405020304" pitchFamily="18" charset="0"/>
                <a:ea typeface="+mn-ea"/>
                <a:cs typeface="Times New Roman" panose="02020603050405020304" pitchFamily="18" charset="0"/>
              </a:rPr>
              <a:t>弧线上的投资者</a:t>
            </a:r>
            <a:r>
              <a:rPr lang="zh-CN" altLang="en-US" sz="2000" dirty="0">
                <a:latin typeface="Times New Roman" panose="02020603050405020304" pitchFamily="18" charset="0"/>
                <a:ea typeface="+mn-ea"/>
                <a:cs typeface="Times New Roman" panose="02020603050405020304" pitchFamily="18" charset="0"/>
              </a:rPr>
              <a:t>而言，其投资组合的选择不受影响。因为</a:t>
            </a:r>
            <a:r>
              <a:rPr lang="en-US" altLang="zh-CN" sz="2000" dirty="0">
                <a:latin typeface="Times New Roman" panose="02020603050405020304" pitchFamily="18" charset="0"/>
                <a:ea typeface="+mn-ea"/>
                <a:cs typeface="Times New Roman" panose="02020603050405020304" pitchFamily="18" charset="0"/>
              </a:rPr>
              <a:t>CT</a:t>
            </a:r>
            <a:r>
              <a:rPr lang="zh-CN" altLang="en-US" sz="2000" dirty="0">
                <a:latin typeface="Times New Roman" panose="02020603050405020304" pitchFamily="18" charset="0"/>
                <a:ea typeface="+mn-ea"/>
                <a:cs typeface="Times New Roman" panose="02020603050405020304" pitchFamily="18" charset="0"/>
              </a:rPr>
              <a:t>弧线上的组合才能使投资者获得最大的满足程度。如图</a:t>
            </a:r>
            <a:r>
              <a:rPr lang="en-US" altLang="zh-CN" sz="2000" dirty="0">
                <a:latin typeface="Times New Roman" panose="02020603050405020304" pitchFamily="18" charset="0"/>
                <a:ea typeface="+mn-ea"/>
                <a:cs typeface="Times New Roman" panose="02020603050405020304" pitchFamily="18" charset="0"/>
              </a:rPr>
              <a:t>4-10</a:t>
            </a:r>
            <a:r>
              <a:rPr lang="zh-CN" altLang="en-US" sz="2000" dirty="0">
                <a:latin typeface="Times New Roman" panose="02020603050405020304" pitchFamily="18" charset="0"/>
                <a:ea typeface="+mn-ea"/>
                <a:cs typeface="Times New Roman" panose="02020603050405020304" pitchFamily="18" charset="0"/>
              </a:rPr>
              <a:t>所示。对于该投资者而言，</a:t>
            </a:r>
            <a:r>
              <a:rPr lang="zh-CN" altLang="en-US" sz="2000" dirty="0">
                <a:solidFill>
                  <a:srgbClr val="000000"/>
                </a:solidFill>
                <a:latin typeface="华文楷体" panose="02010600040101010101" pitchFamily="2" charset="-122"/>
                <a:ea typeface="华文楷体" panose="02010600040101010101" pitchFamily="2" charset="-122"/>
                <a:cs typeface="Times New Roman" panose="02020603050405020304" pitchFamily="18" charset="0"/>
              </a:rPr>
              <a:t>他只会</a:t>
            </a:r>
            <a:r>
              <a:rPr lang="zh-CN" altLang="en-US" sz="2000" b="1" dirty="0">
                <a:solidFill>
                  <a:srgbClr val="C00000"/>
                </a:solidFill>
                <a:latin typeface="Times New Roman" panose="02020603050405020304" pitchFamily="18" charset="0"/>
                <a:ea typeface="+mn-ea"/>
                <a:cs typeface="Times New Roman" panose="02020603050405020304" pitchFamily="18" charset="0"/>
              </a:rPr>
              <a:t>将自有资金部分投资于风险资产，而不会进行进行无风险借款</a:t>
            </a:r>
            <a:r>
              <a:rPr lang="zh-CN" altLang="en-US" sz="2000" b="1" dirty="0">
                <a:latin typeface="Times New Roman" panose="02020603050405020304" pitchFamily="18" charset="0"/>
                <a:ea typeface="+mn-ea"/>
                <a:cs typeface="Times New Roman" panose="02020603050405020304" pitchFamily="18" charset="0"/>
              </a:rPr>
              <a:t>。</a:t>
            </a:r>
          </a:p>
        </p:txBody>
      </p:sp>
      <p:sp>
        <p:nvSpPr>
          <p:cNvPr id="21" name="文本框 20">
            <a:extLst>
              <a:ext uri="{FF2B5EF4-FFF2-40B4-BE49-F238E27FC236}">
                <a16:creationId xmlns="" xmlns:a16="http://schemas.microsoft.com/office/drawing/2014/main" id="{7BD0AB63-043E-4179-B843-6E3E190F9F0D}"/>
              </a:ext>
            </a:extLst>
          </p:cNvPr>
          <p:cNvSpPr txBox="1"/>
          <p:nvPr/>
        </p:nvSpPr>
        <p:spPr>
          <a:xfrm>
            <a:off x="116955" y="707698"/>
            <a:ext cx="7200800" cy="481863"/>
          </a:xfrm>
          <a:prstGeom prst="rect">
            <a:avLst/>
          </a:prstGeom>
          <a:noFill/>
        </p:spPr>
        <p:txBody>
          <a:bodyPr wrap="square" rtlCol="0">
            <a:spAutoFit/>
          </a:bodyPr>
          <a:lstStyle/>
          <a:p>
            <a:pPr indent="270510" algn="just">
              <a:lnSpc>
                <a:spcPct val="150000"/>
              </a:lnSpc>
            </a:pPr>
            <a:r>
              <a:rPr lang="zh-CN" altLang="en-US" sz="2000" b="1" kern="100" dirty="0">
                <a:solidFill>
                  <a:srgbClr val="000000"/>
                </a:solidFill>
                <a:latin typeface="+mn-ea"/>
                <a:ea typeface="+mn-ea"/>
                <a:cs typeface="Times New Roman" panose="02020603050405020304" pitchFamily="18" charset="0"/>
              </a:rPr>
              <a:t>（二）无风险借款对投资组合选择的影响</a:t>
            </a:r>
            <a:endParaRPr lang="zh-CN" altLang="zh-CN" sz="2000" b="1" kern="100" dirty="0">
              <a:effectLst/>
              <a:latin typeface="+mn-ea"/>
              <a:ea typeface="+mn-ea"/>
              <a:cs typeface="Times New Roman" panose="02020603050405020304" pitchFamily="18" charset="0"/>
            </a:endParaRPr>
          </a:p>
        </p:txBody>
      </p:sp>
      <p:sp>
        <p:nvSpPr>
          <p:cNvPr id="27" name="文本框 26">
            <a:extLst>
              <a:ext uri="{FF2B5EF4-FFF2-40B4-BE49-F238E27FC236}">
                <a16:creationId xmlns="" xmlns:a16="http://schemas.microsoft.com/office/drawing/2014/main" id="{A71DC991-4819-4E09-BA49-2607F47E7809}"/>
              </a:ext>
            </a:extLst>
          </p:cNvPr>
          <p:cNvSpPr txBox="1"/>
          <p:nvPr/>
        </p:nvSpPr>
        <p:spPr>
          <a:xfrm>
            <a:off x="3861371" y="6150302"/>
            <a:ext cx="5688632" cy="307777"/>
          </a:xfrm>
          <a:prstGeom prst="rect">
            <a:avLst/>
          </a:prstGeom>
          <a:noFill/>
        </p:spPr>
        <p:txBody>
          <a:bodyPr wrap="square" rtlCol="0">
            <a:spAutoFit/>
          </a:bodyPr>
          <a:lstStyle/>
          <a:p>
            <a:r>
              <a:rPr lang="zh-CN" altLang="en-US" sz="1400" dirty="0"/>
              <a:t>图</a:t>
            </a:r>
            <a:r>
              <a:rPr lang="en-US" altLang="zh-CN" sz="1400" dirty="0">
                <a:latin typeface="Times New Roman" panose="02020603050405020304" pitchFamily="18" charset="0"/>
                <a:cs typeface="Times New Roman" panose="02020603050405020304" pitchFamily="18" charset="0"/>
              </a:rPr>
              <a:t>4-10</a:t>
            </a:r>
            <a:r>
              <a:rPr lang="en-US" altLang="zh-CN" sz="1400" dirty="0"/>
              <a:t> </a:t>
            </a:r>
            <a:r>
              <a:rPr lang="zh-CN" altLang="en-US" sz="1400" dirty="0"/>
              <a:t>无风险借款下的投资组合选择：不进行无风险借款</a:t>
            </a:r>
          </a:p>
        </p:txBody>
      </p:sp>
      <p:sp>
        <p:nvSpPr>
          <p:cNvPr id="13" name="文本框 12">
            <a:extLst>
              <a:ext uri="{FF2B5EF4-FFF2-40B4-BE49-F238E27FC236}">
                <a16:creationId xmlns="" xmlns:a16="http://schemas.microsoft.com/office/drawing/2014/main" id="{8C359993-A5B5-4E4D-833E-4A465D7A15A9}"/>
              </a:ext>
            </a:extLst>
          </p:cNvPr>
          <p:cNvSpPr txBox="1"/>
          <p:nvPr/>
        </p:nvSpPr>
        <p:spPr>
          <a:xfrm>
            <a:off x="404987" y="1209190"/>
            <a:ext cx="7200800" cy="481863"/>
          </a:xfrm>
          <a:prstGeom prst="rect">
            <a:avLst/>
          </a:prstGeom>
          <a:noFill/>
        </p:spPr>
        <p:txBody>
          <a:bodyPr wrap="square" rtlCol="0">
            <a:spAutoFit/>
          </a:bodyPr>
          <a:lstStyle/>
          <a:p>
            <a:pPr indent="270510" algn="just">
              <a:lnSpc>
                <a:spcPct val="150000"/>
              </a:lnSpc>
            </a:pPr>
            <a:r>
              <a:rPr lang="en-US" altLang="zh-CN" sz="2000" b="1" kern="100" dirty="0">
                <a:solidFill>
                  <a:srgbClr val="000000"/>
                </a:solidFill>
                <a:latin typeface="+mn-ea"/>
                <a:ea typeface="+mn-ea"/>
                <a:cs typeface="Times New Roman" panose="02020603050405020304" pitchFamily="18" charset="0"/>
              </a:rPr>
              <a:t>1</a:t>
            </a:r>
            <a:r>
              <a:rPr lang="zh-CN" altLang="en-US" sz="2000" b="1" kern="100" dirty="0">
                <a:solidFill>
                  <a:srgbClr val="000000"/>
                </a:solidFill>
                <a:latin typeface="+mn-ea"/>
                <a:ea typeface="+mn-ea"/>
                <a:cs typeface="Times New Roman" panose="02020603050405020304" pitchFamily="18" charset="0"/>
              </a:rPr>
              <a:t>、无风险借款对不同风险偏好投资者投资组合选择的影响</a:t>
            </a:r>
            <a:endParaRPr lang="zh-CN" altLang="zh-CN" sz="2000" b="1" kern="100" dirty="0">
              <a:effectLst/>
              <a:latin typeface="+mn-ea"/>
              <a:ea typeface="+mn-ea"/>
              <a:cs typeface="Times New Roman" panose="02020603050405020304" pitchFamily="18" charset="0"/>
            </a:endParaRPr>
          </a:p>
        </p:txBody>
      </p:sp>
      <p:pic>
        <p:nvPicPr>
          <p:cNvPr id="3" name="图片 2">
            <a:extLst>
              <a:ext uri="{FF2B5EF4-FFF2-40B4-BE49-F238E27FC236}">
                <a16:creationId xmlns="" xmlns:a16="http://schemas.microsoft.com/office/drawing/2014/main" id="{BBDC30F0-0AD1-491D-88C6-1040D00FA64B}"/>
              </a:ext>
            </a:extLst>
          </p:cNvPr>
          <p:cNvPicPr>
            <a:picLocks noChangeAspect="1"/>
          </p:cNvPicPr>
          <p:nvPr/>
        </p:nvPicPr>
        <p:blipFill>
          <a:blip r:embed="rId2"/>
          <a:stretch>
            <a:fillRect/>
          </a:stretch>
        </p:blipFill>
        <p:spPr>
          <a:xfrm>
            <a:off x="4462054" y="3409461"/>
            <a:ext cx="3479154" cy="2545832"/>
          </a:xfrm>
          <a:prstGeom prst="rect">
            <a:avLst/>
          </a:prstGeom>
        </p:spPr>
      </p:pic>
    </p:spTree>
    <p:extLst>
      <p:ext uri="{BB962C8B-B14F-4D97-AF65-F5344CB8AC3E}">
        <p14:creationId xmlns:p14="http://schemas.microsoft.com/office/powerpoint/2010/main" val="1324832807"/>
      </p:ext>
    </p:extLst>
  </p:cSld>
  <p:clrMapOvr>
    <a:masterClrMapping/>
  </p:clrMapOvr>
  <p:transition>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6489" y="107628"/>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第二节 有效投资组合的确定</a:t>
            </a:r>
          </a:p>
        </p:txBody>
      </p:sp>
      <p:sp>
        <p:nvSpPr>
          <p:cNvPr id="57" name="Rectangle 82">
            <a:extLst>
              <a:ext uri="{FF2B5EF4-FFF2-40B4-BE49-F238E27FC236}">
                <a16:creationId xmlns="" xmlns:a16="http://schemas.microsoft.com/office/drawing/2014/main" id="{D731C791-7E89-4097-941F-B7313884B111}"/>
              </a:ext>
            </a:extLst>
          </p:cNvPr>
          <p:cNvSpPr>
            <a:spLocks noChangeArrowheads="1"/>
          </p:cNvSpPr>
          <p:nvPr/>
        </p:nvSpPr>
        <p:spPr bwMode="auto">
          <a:xfrm>
            <a:off x="-26728" y="3032466"/>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zh-CN" altLang="en-US"/>
          </a:p>
        </p:txBody>
      </p:sp>
      <p:sp>
        <p:nvSpPr>
          <p:cNvPr id="3142" name="Rectangle 97">
            <a:extLst>
              <a:ext uri="{FF2B5EF4-FFF2-40B4-BE49-F238E27FC236}">
                <a16:creationId xmlns="" xmlns:a16="http://schemas.microsoft.com/office/drawing/2014/main"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文本框 16">
            <a:extLst>
              <a:ext uri="{FF2B5EF4-FFF2-40B4-BE49-F238E27FC236}">
                <a16:creationId xmlns="" xmlns:a16="http://schemas.microsoft.com/office/drawing/2014/main" id="{DF76CAF3-A524-4551-AEAA-F81EA51F75E1}"/>
              </a:ext>
            </a:extLst>
          </p:cNvPr>
          <p:cNvSpPr txBox="1"/>
          <p:nvPr/>
        </p:nvSpPr>
        <p:spPr>
          <a:xfrm>
            <a:off x="404987" y="1687516"/>
            <a:ext cx="11881320" cy="957250"/>
          </a:xfrm>
          <a:prstGeom prst="rect">
            <a:avLst/>
          </a:prstGeom>
          <a:noFill/>
        </p:spPr>
        <p:txBody>
          <a:bodyPr wrap="square" rtlCol="0">
            <a:spAutoFit/>
          </a:bodyPr>
          <a:lstStyle/>
          <a:p>
            <a:pPr indent="457200">
              <a:lnSpc>
                <a:spcPct val="150000"/>
              </a:lnSpc>
            </a:pPr>
            <a:r>
              <a:rPr lang="zh-CN" altLang="en-US" sz="2000" dirty="0">
                <a:latin typeface="Times New Roman" panose="02020603050405020304" pitchFamily="18" charset="0"/>
                <a:ea typeface="+mn-ea"/>
                <a:cs typeface="Times New Roman" panose="02020603050405020304" pitchFamily="18" charset="0"/>
              </a:rPr>
              <a:t>确定无风险借款下的投资组合，其实就是求投资者效用函数（</a:t>
            </a:r>
            <a:r>
              <a:rPr lang="en-US" altLang="zh-CN" sz="2000" dirty="0">
                <a:latin typeface="Times New Roman" panose="02020603050405020304" pitchFamily="18" charset="0"/>
                <a:ea typeface="+mn-ea"/>
                <a:cs typeface="Times New Roman" panose="02020603050405020304" pitchFamily="18" charset="0"/>
              </a:rPr>
              <a:t>I</a:t>
            </a:r>
            <a:r>
              <a:rPr lang="zh-CN" altLang="en-US" sz="2000" dirty="0">
                <a:latin typeface="Times New Roman" panose="02020603050405020304" pitchFamily="18" charset="0"/>
                <a:ea typeface="+mn-ea"/>
                <a:cs typeface="Times New Roman" panose="02020603050405020304" pitchFamily="18" charset="0"/>
              </a:rPr>
              <a:t>）与有效边界（</a:t>
            </a:r>
            <a:r>
              <a:rPr lang="en-US" altLang="zh-CN" sz="2000" dirty="0">
                <a:latin typeface="Times New Roman" panose="02020603050405020304" pitchFamily="18" charset="0"/>
                <a:ea typeface="+mn-ea"/>
                <a:cs typeface="Times New Roman" panose="02020603050405020304" pitchFamily="18" charset="0"/>
              </a:rPr>
              <a:t>BCED</a:t>
            </a:r>
            <a:r>
              <a:rPr lang="zh-CN" altLang="en-US" sz="2000" dirty="0">
                <a:latin typeface="Times New Roman" panose="02020603050405020304" pitchFamily="18" charset="0"/>
                <a:ea typeface="+mn-ea"/>
                <a:cs typeface="Times New Roman" panose="02020603050405020304" pitchFamily="18" charset="0"/>
              </a:rPr>
              <a:t>）的相切的点。设定投资者的效用函数为：</a:t>
            </a:r>
            <a:endParaRPr lang="zh-CN" altLang="en-US" sz="2000" b="1" dirty="0">
              <a:latin typeface="Times New Roman" panose="02020603050405020304" pitchFamily="18" charset="0"/>
              <a:ea typeface="+mn-ea"/>
              <a:cs typeface="Times New Roman" panose="02020603050405020304" pitchFamily="18" charset="0"/>
            </a:endParaRPr>
          </a:p>
        </p:txBody>
      </p:sp>
      <p:sp>
        <p:nvSpPr>
          <p:cNvPr id="13" name="文本框 12">
            <a:extLst>
              <a:ext uri="{FF2B5EF4-FFF2-40B4-BE49-F238E27FC236}">
                <a16:creationId xmlns="" xmlns:a16="http://schemas.microsoft.com/office/drawing/2014/main" id="{8C359993-A5B5-4E4D-833E-4A465D7A15A9}"/>
              </a:ext>
            </a:extLst>
          </p:cNvPr>
          <p:cNvSpPr txBox="1"/>
          <p:nvPr/>
        </p:nvSpPr>
        <p:spPr>
          <a:xfrm>
            <a:off x="260971" y="836712"/>
            <a:ext cx="7200800" cy="481863"/>
          </a:xfrm>
          <a:prstGeom prst="rect">
            <a:avLst/>
          </a:prstGeom>
          <a:noFill/>
        </p:spPr>
        <p:txBody>
          <a:bodyPr wrap="square" rtlCol="0">
            <a:spAutoFit/>
          </a:bodyPr>
          <a:lstStyle/>
          <a:p>
            <a:pPr indent="270510" algn="just">
              <a:lnSpc>
                <a:spcPct val="150000"/>
              </a:lnSpc>
            </a:pPr>
            <a:r>
              <a:rPr lang="en-US" altLang="zh-CN" sz="2000" b="1" kern="100" dirty="0">
                <a:solidFill>
                  <a:srgbClr val="000000"/>
                </a:solidFill>
                <a:latin typeface="+mn-ea"/>
                <a:ea typeface="+mn-ea"/>
                <a:cs typeface="Times New Roman" panose="02020603050405020304" pitchFamily="18" charset="0"/>
              </a:rPr>
              <a:t>2</a:t>
            </a:r>
            <a:r>
              <a:rPr lang="zh-CN" altLang="en-US" sz="2000" b="1" kern="100" dirty="0">
                <a:solidFill>
                  <a:srgbClr val="000000"/>
                </a:solidFill>
                <a:latin typeface="+mn-ea"/>
                <a:ea typeface="+mn-ea"/>
                <a:cs typeface="Times New Roman" panose="02020603050405020304" pitchFamily="18" charset="0"/>
              </a:rPr>
              <a:t>、无风险借款下投资组合的确定</a:t>
            </a:r>
            <a:endParaRPr lang="zh-CN" altLang="zh-CN" sz="2000" b="1" kern="100" dirty="0">
              <a:effectLst/>
              <a:latin typeface="+mn-ea"/>
              <a:ea typeface="+mn-ea"/>
              <a:cs typeface="Times New Roman" panose="02020603050405020304" pitchFamily="18" charset="0"/>
            </a:endParaRPr>
          </a:p>
        </p:txBody>
      </p:sp>
      <p:graphicFrame>
        <p:nvGraphicFramePr>
          <p:cNvPr id="2" name="对象 1">
            <a:extLst>
              <a:ext uri="{FF2B5EF4-FFF2-40B4-BE49-F238E27FC236}">
                <a16:creationId xmlns="" xmlns:a16="http://schemas.microsoft.com/office/drawing/2014/main" id="{58D85CC9-DBF0-400F-B342-68BF04F3B16A}"/>
              </a:ext>
            </a:extLst>
          </p:cNvPr>
          <p:cNvGraphicFramePr>
            <a:graphicFrameLocks noChangeAspect="1"/>
          </p:cNvGraphicFramePr>
          <p:nvPr>
            <p:extLst>
              <p:ext uri="{D42A27DB-BD31-4B8C-83A1-F6EECF244321}">
                <p14:modId xmlns:p14="http://schemas.microsoft.com/office/powerpoint/2010/main" val="3489755197"/>
              </p:ext>
            </p:extLst>
          </p:nvPr>
        </p:nvGraphicFramePr>
        <p:xfrm>
          <a:off x="4725467" y="2631044"/>
          <a:ext cx="1894745" cy="586959"/>
        </p:xfrm>
        <a:graphic>
          <a:graphicData uri="http://schemas.openxmlformats.org/presentationml/2006/ole">
            <mc:AlternateContent xmlns:mc="http://schemas.openxmlformats.org/markup-compatibility/2006">
              <mc:Choice xmlns:v="urn:schemas-microsoft-com:vml" Requires="v">
                <p:oleObj spid="_x0000_s17535" name="Equation" r:id="rId3" imgW="1168579" imgH="361176" progId="Equation.DSMT4">
                  <p:embed/>
                </p:oleObj>
              </mc:Choice>
              <mc:Fallback>
                <p:oleObj name="Equation" r:id="rId3" imgW="1168579" imgH="361176" progId="Equation.DSMT4">
                  <p:embed/>
                  <p:pic>
                    <p:nvPicPr>
                      <p:cNvPr id="0" name=""/>
                      <p:cNvPicPr/>
                      <p:nvPr/>
                    </p:nvPicPr>
                    <p:blipFill>
                      <a:blip r:embed="rId4"/>
                      <a:stretch>
                        <a:fillRect/>
                      </a:stretch>
                    </p:blipFill>
                    <p:spPr>
                      <a:xfrm>
                        <a:off x="4725467" y="2631044"/>
                        <a:ext cx="1894745" cy="586959"/>
                      </a:xfrm>
                      <a:prstGeom prst="rect">
                        <a:avLst/>
                      </a:prstGeom>
                    </p:spPr>
                  </p:pic>
                </p:oleObj>
              </mc:Fallback>
            </mc:AlternateContent>
          </a:graphicData>
        </a:graphic>
      </p:graphicFrame>
      <p:sp>
        <p:nvSpPr>
          <p:cNvPr id="14" name="文本框 13">
            <a:extLst>
              <a:ext uri="{FF2B5EF4-FFF2-40B4-BE49-F238E27FC236}">
                <a16:creationId xmlns="" xmlns:a16="http://schemas.microsoft.com/office/drawing/2014/main" id="{1FF17AE0-8A51-43B6-AFE4-87748524133D}"/>
              </a:ext>
            </a:extLst>
          </p:cNvPr>
          <p:cNvSpPr txBox="1"/>
          <p:nvPr/>
        </p:nvSpPr>
        <p:spPr>
          <a:xfrm>
            <a:off x="10702131" y="2690718"/>
            <a:ext cx="1167584" cy="400110"/>
          </a:xfrm>
          <a:prstGeom prst="rect">
            <a:avLst/>
          </a:prstGeom>
          <a:noFill/>
        </p:spPr>
        <p:txBody>
          <a:bodyPr wrap="square">
            <a:spAutoFit/>
          </a:bodyPr>
          <a:lstStyle/>
          <a:p>
            <a:r>
              <a:rPr lang="zh-CN" altLang="zh-CN" sz="2000" dirty="0">
                <a:effectLst/>
                <a:latin typeface="Times New Roman" panose="02020603050405020304" pitchFamily="18" charset="0"/>
                <a:cs typeface="Times New Roman" panose="02020603050405020304" pitchFamily="18" charset="0"/>
              </a:rPr>
              <a:t>（</a:t>
            </a:r>
            <a:r>
              <a:rPr lang="en-US" altLang="zh-CN" sz="2000" dirty="0">
                <a:effectLst/>
                <a:latin typeface="Times New Roman" panose="02020603050405020304" pitchFamily="18" charset="0"/>
                <a:cs typeface="Times New Roman" panose="02020603050405020304" pitchFamily="18" charset="0"/>
              </a:rPr>
              <a:t>4-4</a:t>
            </a:r>
            <a:r>
              <a:rPr lang="zh-CN" altLang="zh-CN" sz="2000" dirty="0">
                <a:effectLst/>
                <a:latin typeface="Times New Roman" panose="02020603050405020304" pitchFamily="18" charset="0"/>
                <a:cs typeface="Times New Roman" panose="02020603050405020304" pitchFamily="18" charset="0"/>
              </a:rPr>
              <a:t>）</a:t>
            </a:r>
            <a:endParaRPr lang="zh-CN" altLang="en-US" sz="2000" dirty="0">
              <a:latin typeface="Times New Roman" panose="02020603050405020304" pitchFamily="18" charset="0"/>
              <a:cs typeface="Times New Roman" panose="02020603050405020304" pitchFamily="18" charset="0"/>
            </a:endParaRPr>
          </a:p>
        </p:txBody>
      </p:sp>
      <p:sp>
        <p:nvSpPr>
          <p:cNvPr id="15" name="文本框 14">
            <a:extLst>
              <a:ext uri="{FF2B5EF4-FFF2-40B4-BE49-F238E27FC236}">
                <a16:creationId xmlns="" xmlns:a16="http://schemas.microsoft.com/office/drawing/2014/main" id="{147E599D-16C9-4B95-8B98-D641317254F7}"/>
              </a:ext>
            </a:extLst>
          </p:cNvPr>
          <p:cNvSpPr txBox="1"/>
          <p:nvPr/>
        </p:nvSpPr>
        <p:spPr>
          <a:xfrm>
            <a:off x="260971" y="3550455"/>
            <a:ext cx="11881320" cy="943528"/>
          </a:xfrm>
          <a:prstGeom prst="rect">
            <a:avLst/>
          </a:prstGeom>
          <a:noFill/>
        </p:spPr>
        <p:txBody>
          <a:bodyPr wrap="square" rtlCol="0">
            <a:spAutoFit/>
          </a:bodyPr>
          <a:lstStyle/>
          <a:p>
            <a:pPr indent="457200">
              <a:lnSpc>
                <a:spcPct val="150000"/>
              </a:lnSpc>
            </a:pPr>
            <a:r>
              <a:rPr lang="zh-CN" altLang="en-US" sz="2000" dirty="0">
                <a:latin typeface="+mn-ea"/>
                <a:ea typeface="+mn-ea"/>
              </a:rPr>
              <a:t>其中，             ，        ，       。</a:t>
            </a:r>
            <a:r>
              <a:rPr lang="en-US" altLang="zh-CN" sz="2000" dirty="0">
                <a:latin typeface="+mn-ea"/>
                <a:ea typeface="+mn-ea"/>
              </a:rPr>
              <a:t>γ</a:t>
            </a:r>
            <a:r>
              <a:rPr lang="zh-CN" altLang="en-US" sz="2000" dirty="0">
                <a:latin typeface="+mn-ea"/>
                <a:ea typeface="+mn-ea"/>
              </a:rPr>
              <a:t>表示投资者的风险厌恶系数。对目标函数最大化，其实就是把约束条件代入，然后目标函数对求一阶偏导等于零，可得：</a:t>
            </a:r>
            <a:endParaRPr lang="zh-CN" altLang="en-US" sz="2000" b="1" dirty="0">
              <a:latin typeface="+mn-ea"/>
              <a:ea typeface="+mn-ea"/>
            </a:endParaRPr>
          </a:p>
        </p:txBody>
      </p:sp>
      <p:graphicFrame>
        <p:nvGraphicFramePr>
          <p:cNvPr id="8" name="对象 7">
            <a:extLst>
              <a:ext uri="{FF2B5EF4-FFF2-40B4-BE49-F238E27FC236}">
                <a16:creationId xmlns="" xmlns:a16="http://schemas.microsoft.com/office/drawing/2014/main" id="{C406EF3F-5D55-4CAB-AA7A-8A645F50C265}"/>
              </a:ext>
            </a:extLst>
          </p:cNvPr>
          <p:cNvGraphicFramePr>
            <a:graphicFrameLocks noChangeAspect="1"/>
          </p:cNvGraphicFramePr>
          <p:nvPr>
            <p:extLst>
              <p:ext uri="{D42A27DB-BD31-4B8C-83A1-F6EECF244321}">
                <p14:modId xmlns:p14="http://schemas.microsoft.com/office/powerpoint/2010/main" val="2013899590"/>
              </p:ext>
            </p:extLst>
          </p:nvPr>
        </p:nvGraphicFramePr>
        <p:xfrm>
          <a:off x="1516037" y="3704606"/>
          <a:ext cx="1597678" cy="360040"/>
        </p:xfrm>
        <a:graphic>
          <a:graphicData uri="http://schemas.openxmlformats.org/presentationml/2006/ole">
            <mc:AlternateContent xmlns:mc="http://schemas.openxmlformats.org/markup-compatibility/2006">
              <mc:Choice xmlns:v="urn:schemas-microsoft-com:vml" Requires="v">
                <p:oleObj spid="_x0000_s17536" name="Equation" r:id="rId5" imgW="1016000" imgH="228600" progId="Equation.DSMT4">
                  <p:embed/>
                </p:oleObj>
              </mc:Choice>
              <mc:Fallback>
                <p:oleObj name="Equation" r:id="rId5" imgW="1016000" imgH="2286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16037" y="3704606"/>
                        <a:ext cx="1597678" cy="360040"/>
                      </a:xfrm>
                      <a:prstGeom prst="rect">
                        <a:avLst/>
                      </a:prstGeom>
                      <a:noFill/>
                    </p:spPr>
                  </p:pic>
                </p:oleObj>
              </mc:Fallback>
            </mc:AlternateContent>
          </a:graphicData>
        </a:graphic>
      </p:graphicFrame>
      <p:graphicFrame>
        <p:nvGraphicFramePr>
          <p:cNvPr id="9" name="对象 8">
            <a:extLst>
              <a:ext uri="{FF2B5EF4-FFF2-40B4-BE49-F238E27FC236}">
                <a16:creationId xmlns="" xmlns:a16="http://schemas.microsoft.com/office/drawing/2014/main" id="{F9CB3D58-4551-451C-908C-7725EF22CC30}"/>
              </a:ext>
            </a:extLst>
          </p:cNvPr>
          <p:cNvGraphicFramePr>
            <a:graphicFrameLocks noChangeAspect="1"/>
          </p:cNvGraphicFramePr>
          <p:nvPr>
            <p:extLst>
              <p:ext uri="{D42A27DB-BD31-4B8C-83A1-F6EECF244321}">
                <p14:modId xmlns:p14="http://schemas.microsoft.com/office/powerpoint/2010/main" val="2034356524"/>
              </p:ext>
            </p:extLst>
          </p:nvPr>
        </p:nvGraphicFramePr>
        <p:xfrm>
          <a:off x="3380689" y="3660944"/>
          <a:ext cx="1008112" cy="353207"/>
        </p:xfrm>
        <a:graphic>
          <a:graphicData uri="http://schemas.openxmlformats.org/presentationml/2006/ole">
            <mc:AlternateContent xmlns:mc="http://schemas.openxmlformats.org/markup-compatibility/2006">
              <mc:Choice xmlns:v="urn:schemas-microsoft-com:vml" Requires="v">
                <p:oleObj spid="_x0000_s17537" name="Equation" r:id="rId7" imgW="647700" imgH="228600" progId="Equation.DSMT4">
                  <p:embed/>
                </p:oleObj>
              </mc:Choice>
              <mc:Fallback>
                <p:oleObj name="Equation" r:id="rId7" imgW="647700" imgH="228600" progId="Equation.DSMT4">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80689" y="3660944"/>
                        <a:ext cx="1008112" cy="353207"/>
                      </a:xfrm>
                      <a:prstGeom prst="rect">
                        <a:avLst/>
                      </a:prstGeom>
                      <a:noFill/>
                    </p:spPr>
                  </p:pic>
                </p:oleObj>
              </mc:Fallback>
            </mc:AlternateContent>
          </a:graphicData>
        </a:graphic>
      </p:graphicFrame>
      <p:graphicFrame>
        <p:nvGraphicFramePr>
          <p:cNvPr id="10" name="对象 9">
            <a:extLst>
              <a:ext uri="{FF2B5EF4-FFF2-40B4-BE49-F238E27FC236}">
                <a16:creationId xmlns="" xmlns:a16="http://schemas.microsoft.com/office/drawing/2014/main" id="{16D02FD5-5D8B-4F68-93C2-9BD0FBE5CBA0}"/>
              </a:ext>
            </a:extLst>
          </p:cNvPr>
          <p:cNvGraphicFramePr>
            <a:graphicFrameLocks noChangeAspect="1"/>
          </p:cNvGraphicFramePr>
          <p:nvPr>
            <p:extLst>
              <p:ext uri="{D42A27DB-BD31-4B8C-83A1-F6EECF244321}">
                <p14:modId xmlns:p14="http://schemas.microsoft.com/office/powerpoint/2010/main" val="2506440200"/>
              </p:ext>
            </p:extLst>
          </p:nvPr>
        </p:nvGraphicFramePr>
        <p:xfrm>
          <a:off x="4655775" y="3712099"/>
          <a:ext cx="1008112" cy="316415"/>
        </p:xfrm>
        <a:graphic>
          <a:graphicData uri="http://schemas.openxmlformats.org/presentationml/2006/ole">
            <mc:AlternateContent xmlns:mc="http://schemas.openxmlformats.org/markup-compatibility/2006">
              <mc:Choice xmlns:v="urn:schemas-microsoft-com:vml" Requires="v">
                <p:oleObj spid="_x0000_s17538" name="Equation" r:id="rId9" imgW="647419" imgH="203112" progId="Equation.DSMT4">
                  <p:embed/>
                </p:oleObj>
              </mc:Choice>
              <mc:Fallback>
                <p:oleObj name="Equation" r:id="rId9" imgW="647419" imgH="203112" progId="Equation.DSMT4">
                  <p:embed/>
                  <p:pic>
                    <p:nvPicPr>
                      <p:cNvPr id="0" name="Object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55775" y="3712099"/>
                        <a:ext cx="1008112" cy="316415"/>
                      </a:xfrm>
                      <a:prstGeom prst="rect">
                        <a:avLst/>
                      </a:prstGeom>
                      <a:noFill/>
                    </p:spPr>
                  </p:pic>
                </p:oleObj>
              </mc:Fallback>
            </mc:AlternateContent>
          </a:graphicData>
        </a:graphic>
      </p:graphicFrame>
      <p:sp>
        <p:nvSpPr>
          <p:cNvPr id="20" name="Rectangle 9">
            <a:extLst>
              <a:ext uri="{FF2B5EF4-FFF2-40B4-BE49-F238E27FC236}">
                <a16:creationId xmlns="" xmlns:a16="http://schemas.microsoft.com/office/drawing/2014/main" id="{2585DFCD-F6ED-4314-9134-23F477247C74}"/>
              </a:ext>
            </a:extLst>
          </p:cNvPr>
          <p:cNvSpPr>
            <a:spLocks noChangeArrowheads="1"/>
          </p:cNvSpPr>
          <p:nvPr/>
        </p:nvSpPr>
        <p:spPr bwMode="auto">
          <a:xfrm>
            <a:off x="3159779" y="5206148"/>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2" name="对象 21">
            <a:extLst>
              <a:ext uri="{FF2B5EF4-FFF2-40B4-BE49-F238E27FC236}">
                <a16:creationId xmlns="" xmlns:a16="http://schemas.microsoft.com/office/drawing/2014/main" id="{73F8B395-A9F3-41CE-98A8-135AC5BAEAD5}"/>
              </a:ext>
            </a:extLst>
          </p:cNvPr>
          <p:cNvGraphicFramePr>
            <a:graphicFrameLocks noChangeAspect="1"/>
          </p:cNvGraphicFramePr>
          <p:nvPr>
            <p:extLst>
              <p:ext uri="{D42A27DB-BD31-4B8C-83A1-F6EECF244321}">
                <p14:modId xmlns:p14="http://schemas.microsoft.com/office/powerpoint/2010/main" val="3780415553"/>
              </p:ext>
            </p:extLst>
          </p:nvPr>
        </p:nvGraphicFramePr>
        <p:xfrm>
          <a:off x="4725467" y="4729006"/>
          <a:ext cx="2494273" cy="759127"/>
        </p:xfrm>
        <a:graphic>
          <a:graphicData uri="http://schemas.openxmlformats.org/presentationml/2006/ole">
            <mc:AlternateContent xmlns:mc="http://schemas.openxmlformats.org/markup-compatibility/2006">
              <mc:Choice xmlns:v="urn:schemas-microsoft-com:vml" Requires="v">
                <p:oleObj spid="_x0000_s17539" name="Equation" r:id="rId11" imgW="1422400" imgH="419100" progId="Equation.DSMT4">
                  <p:embed/>
                </p:oleObj>
              </mc:Choice>
              <mc:Fallback>
                <p:oleObj name="Equation" r:id="rId11" imgW="1422400" imgH="419100" progId="Equation.DSMT4">
                  <p:embed/>
                  <p:pic>
                    <p:nvPicPr>
                      <p:cNvPr id="0"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25467" y="4729006"/>
                        <a:ext cx="2494273" cy="759127"/>
                      </a:xfrm>
                      <a:prstGeom prst="rect">
                        <a:avLst/>
                      </a:prstGeom>
                      <a:noFill/>
                    </p:spPr>
                  </p:pic>
                </p:oleObj>
              </mc:Fallback>
            </mc:AlternateContent>
          </a:graphicData>
        </a:graphic>
      </p:graphicFrame>
      <p:sp>
        <p:nvSpPr>
          <p:cNvPr id="28" name="文本框 27">
            <a:extLst>
              <a:ext uri="{FF2B5EF4-FFF2-40B4-BE49-F238E27FC236}">
                <a16:creationId xmlns="" xmlns:a16="http://schemas.microsoft.com/office/drawing/2014/main" id="{268AD8F2-3ED0-46AB-B4E4-B5C0A3074CF5}"/>
              </a:ext>
            </a:extLst>
          </p:cNvPr>
          <p:cNvSpPr txBox="1"/>
          <p:nvPr/>
        </p:nvSpPr>
        <p:spPr>
          <a:xfrm>
            <a:off x="10702131" y="4992791"/>
            <a:ext cx="1167584" cy="400110"/>
          </a:xfrm>
          <a:prstGeom prst="rect">
            <a:avLst/>
          </a:prstGeom>
          <a:noFill/>
        </p:spPr>
        <p:txBody>
          <a:bodyPr wrap="square">
            <a:spAutoFit/>
          </a:bodyPr>
          <a:lstStyle/>
          <a:p>
            <a:r>
              <a:rPr lang="zh-CN" altLang="zh-CN" sz="2000" dirty="0">
                <a:effectLst/>
                <a:latin typeface="Times New Roman" panose="02020603050405020304" pitchFamily="18" charset="0"/>
                <a:cs typeface="Times New Roman" panose="02020603050405020304" pitchFamily="18" charset="0"/>
              </a:rPr>
              <a:t>（</a:t>
            </a:r>
            <a:r>
              <a:rPr lang="en-US" altLang="zh-CN" sz="2000" dirty="0">
                <a:effectLst/>
                <a:latin typeface="Times New Roman" panose="02020603050405020304" pitchFamily="18" charset="0"/>
                <a:cs typeface="Times New Roman" panose="02020603050405020304" pitchFamily="18" charset="0"/>
              </a:rPr>
              <a:t>4-5</a:t>
            </a:r>
            <a:r>
              <a:rPr lang="zh-CN" altLang="zh-CN" sz="2000" dirty="0">
                <a:effectLst/>
                <a:latin typeface="Times New Roman" panose="02020603050405020304" pitchFamily="18" charset="0"/>
                <a:cs typeface="Times New Roman" panose="02020603050405020304" pitchFamily="18" charset="0"/>
              </a:rPr>
              <a:t>）</a:t>
            </a:r>
            <a:endParaRPr lang="zh-CN"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9874408"/>
      </p:ext>
    </p:extLst>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7993409"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pPr algn="ctr"/>
            <a:r>
              <a:rPr kumimoji="0" lang="zh-CN" altLang="en-US" sz="5400" b="1" dirty="0">
                <a:solidFill>
                  <a:schemeClr val="bg1"/>
                </a:solidFill>
                <a:latin typeface="微软雅黑" pitchFamily="34" charset="-122"/>
                <a:ea typeface="微软雅黑" pitchFamily="34" charset="-122"/>
              </a:rPr>
              <a:t>一、证券投资组合理论发展历史</a:t>
            </a:r>
            <a:endParaRPr kumimoji="0" lang="en-US" altLang="zh-CN" sz="5400" b="1" dirty="0">
              <a:solidFill>
                <a:schemeClr val="bg1"/>
              </a:solidFill>
              <a:latin typeface="微软雅黑" pitchFamily="34" charset="-122"/>
              <a:ea typeface="微软雅黑" pitchFamily="34" charset="-122"/>
            </a:endParaRPr>
          </a:p>
        </p:txBody>
      </p:sp>
    </p:spTree>
  </p:cSld>
  <p:clrMapOvr>
    <a:masterClrMapping/>
  </p:clrMapOvr>
  <p:transition spd="slow" advClick="0" advTm="3340">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6489" y="107628"/>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第二节 有效投资组合的确定</a:t>
            </a:r>
          </a:p>
        </p:txBody>
      </p:sp>
      <p:sp>
        <p:nvSpPr>
          <p:cNvPr id="3142" name="Rectangle 97">
            <a:extLst>
              <a:ext uri="{FF2B5EF4-FFF2-40B4-BE49-F238E27FC236}">
                <a16:creationId xmlns="" xmlns:a16="http://schemas.microsoft.com/office/drawing/2014/main"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0" name="矩形 19">
            <a:extLst>
              <a:ext uri="{FF2B5EF4-FFF2-40B4-BE49-F238E27FC236}">
                <a16:creationId xmlns="" xmlns:a16="http://schemas.microsoft.com/office/drawing/2014/main" id="{64539515-7770-45F8-B94A-3F8F3CA892BA}"/>
              </a:ext>
            </a:extLst>
          </p:cNvPr>
          <p:cNvSpPr/>
          <p:nvPr/>
        </p:nvSpPr>
        <p:spPr>
          <a:xfrm>
            <a:off x="276877" y="635814"/>
            <a:ext cx="3872526" cy="958660"/>
          </a:xfrm>
          <a:prstGeom prst="rect">
            <a:avLst/>
          </a:prstGeom>
        </p:spPr>
        <p:txBody>
          <a:bodyPr wrap="square">
            <a:spAutoFit/>
          </a:bodyPr>
          <a:lstStyle/>
          <a:p>
            <a:pPr>
              <a:lnSpc>
                <a:spcPct val="150000"/>
              </a:lnSpc>
            </a:pPr>
            <a:r>
              <a:rPr lang="en-US" altLang="zh-CN" sz="2000" b="1" kern="100" dirty="0">
                <a:solidFill>
                  <a:srgbClr val="000000"/>
                </a:solidFill>
                <a:latin typeface="Times New Roman" panose="02020503050405090304" pitchFamily="18" charset="0"/>
                <a:cs typeface="Times New Roman" panose="02020503050405090304" pitchFamily="18" charset="0"/>
              </a:rPr>
              <a:t>【</a:t>
            </a:r>
            <a:r>
              <a:rPr lang="zh-CN" altLang="en-US" sz="2000" b="1" kern="100" dirty="0">
                <a:solidFill>
                  <a:srgbClr val="000000"/>
                </a:solidFill>
                <a:latin typeface="Times New Roman" panose="02020503050405090304" pitchFamily="18" charset="0"/>
                <a:cs typeface="Times New Roman" panose="02020503050405090304" pitchFamily="18" charset="0"/>
              </a:rPr>
              <a:t>例</a:t>
            </a:r>
            <a:r>
              <a:rPr lang="en-US" altLang="zh-CN" sz="2000" b="1" kern="100" dirty="0">
                <a:solidFill>
                  <a:srgbClr val="000000"/>
                </a:solidFill>
                <a:latin typeface="Times New Roman" panose="02020503050405090304" pitchFamily="18" charset="0"/>
                <a:cs typeface="Times New Roman" panose="02020503050405090304" pitchFamily="18" charset="0"/>
              </a:rPr>
              <a:t>4-2】</a:t>
            </a:r>
            <a:endParaRPr lang="zh-CN" altLang="zh-CN" sz="2000" kern="100" dirty="0">
              <a:latin typeface="Calibri" panose="020F0502020204030204" pitchFamily="34" charset="0"/>
              <a:cs typeface="Times New Roman" panose="02020503050405090304" pitchFamily="18" charset="0"/>
            </a:endParaRPr>
          </a:p>
          <a:p>
            <a:pPr latinLnBrk="0">
              <a:lnSpc>
                <a:spcPct val="150000"/>
              </a:lnSpc>
            </a:pPr>
            <a:endParaRPr lang="zh-CN" altLang="en-US" sz="2000" b="1" dirty="0"/>
          </a:p>
        </p:txBody>
      </p:sp>
      <p:sp>
        <p:nvSpPr>
          <p:cNvPr id="12" name="Rectangle 3">
            <a:extLst>
              <a:ext uri="{FF2B5EF4-FFF2-40B4-BE49-F238E27FC236}">
                <a16:creationId xmlns="" xmlns:a16="http://schemas.microsoft.com/office/drawing/2014/main" id="{96A7DA4F-5B9B-45F1-A146-3C0B09F4AF71}"/>
              </a:ext>
            </a:extLst>
          </p:cNvPr>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Rectangle 4">
            <a:extLst>
              <a:ext uri="{FF2B5EF4-FFF2-40B4-BE49-F238E27FC236}">
                <a16:creationId xmlns="" xmlns:a16="http://schemas.microsoft.com/office/drawing/2014/main" id="{3DFEB5C2-4A8F-4549-AAB4-57D2813756EF}"/>
              </a:ext>
            </a:extLst>
          </p:cNvPr>
          <p:cNvSpPr>
            <a:spLocks noChangeArrowheads="1"/>
          </p:cNvSpPr>
          <p:nvPr/>
        </p:nvSpPr>
        <p:spPr bwMode="auto">
          <a:xfrm>
            <a:off x="0" y="70485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1" name="Rectangle 4">
            <a:extLst>
              <a:ext uri="{FF2B5EF4-FFF2-40B4-BE49-F238E27FC236}">
                <a16:creationId xmlns="" xmlns:a16="http://schemas.microsoft.com/office/drawing/2014/main" id="{48B6E210-3DE4-4921-AAE5-2B5431251C65}"/>
              </a:ext>
            </a:extLst>
          </p:cNvPr>
          <p:cNvSpPr>
            <a:spLocks noChangeArrowheads="1"/>
          </p:cNvSpPr>
          <p:nvPr/>
        </p:nvSpPr>
        <p:spPr bwMode="auto">
          <a:xfrm>
            <a:off x="1478237" y="738486"/>
            <a:ext cx="1022513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667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如果例</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4-1</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中投资者的风险厌恶</a:t>
            </a:r>
            <a:r>
              <a:rPr kumimoji="0" lang="zh-CN" altLang="en-US" sz="20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系数</a:t>
            </a:r>
            <a:r>
              <a:rPr lang="en-US" altLang="zh-CN" sz="2000" dirty="0">
                <a:latin typeface="+mn-ea"/>
              </a:rPr>
              <a:t>γ</a:t>
            </a:r>
            <a:r>
              <a:rPr kumimoji="0" lang="zh-CN" altLang="en-US" sz="20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等于</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3</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，求该投资者的最优资产配置比例，组合的预期收益率及标准差。</a:t>
            </a:r>
            <a:endParaRPr kumimoji="0" lang="zh-CN" altLang="zh-CN" sz="2000" b="0" i="0" u="none" strike="noStrike" cap="none" normalizeH="0" baseline="0" dirty="0">
              <a:ln>
                <a:noFill/>
              </a:ln>
              <a:solidFill>
                <a:schemeClr val="tx1"/>
              </a:solidFill>
              <a:effectLst/>
            </a:endParaRPr>
          </a:p>
        </p:txBody>
      </p:sp>
      <p:sp>
        <p:nvSpPr>
          <p:cNvPr id="23" name="Rectangle 5">
            <a:extLst>
              <a:ext uri="{FF2B5EF4-FFF2-40B4-BE49-F238E27FC236}">
                <a16:creationId xmlns="" xmlns:a16="http://schemas.microsoft.com/office/drawing/2014/main" id="{0E0B5B88-957A-4B25-B850-051763719FED}"/>
              </a:ext>
            </a:extLst>
          </p:cNvPr>
          <p:cNvSpPr>
            <a:spLocks noChangeArrowheads="1"/>
          </p:cNvSpPr>
          <p:nvPr/>
        </p:nvSpPr>
        <p:spPr bwMode="auto">
          <a:xfrm>
            <a:off x="325677" y="1410073"/>
            <a:ext cx="1152560" cy="460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indent="267970" algn="l">
              <a:lnSpc>
                <a:spcPct val="150000"/>
              </a:lnSpc>
            </a:pPr>
            <a:r>
              <a:rPr lang="zh-CN" altLang="zh-CN" sz="1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解答：</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5" name="文本框 14">
            <a:extLst>
              <a:ext uri="{FF2B5EF4-FFF2-40B4-BE49-F238E27FC236}">
                <a16:creationId xmlns="" xmlns:a16="http://schemas.microsoft.com/office/drawing/2014/main" id="{919CF141-804F-4AA6-B4D7-C124D5D2A729}"/>
              </a:ext>
            </a:extLst>
          </p:cNvPr>
          <p:cNvSpPr txBox="1"/>
          <p:nvPr/>
        </p:nvSpPr>
        <p:spPr>
          <a:xfrm>
            <a:off x="1017055" y="1916832"/>
            <a:ext cx="4572509" cy="3785652"/>
          </a:xfrm>
          <a:prstGeom prst="rect">
            <a:avLst/>
          </a:prstGeom>
          <a:noFill/>
        </p:spPr>
        <p:txBody>
          <a:bodyPr wrap="square">
            <a:spAutoFit/>
          </a:bodyPr>
          <a:lstStyle/>
          <a:p>
            <a:pPr indent="457200">
              <a:lnSpc>
                <a:spcPct val="150000"/>
              </a:lnSpc>
            </a:pPr>
            <a:r>
              <a:rPr lang="zh-CN" altLang="en-US" sz="2000" dirty="0"/>
              <a:t>由                            ，他的最优资产配置比例                            。也就是说，该投资者应借</a:t>
            </a:r>
            <a:r>
              <a:rPr lang="zh-CN" altLang="en-US" sz="2000" dirty="0" smtClean="0"/>
              <a:t>入</a:t>
            </a:r>
            <a:r>
              <a:rPr lang="en-US" altLang="zh-CN" sz="2000" dirty="0" smtClean="0">
                <a:latin typeface="Times New Roman" panose="02020603050405020304" pitchFamily="18" charset="0"/>
                <a:cs typeface="Times New Roman" panose="02020603050405020304" pitchFamily="18" charset="0"/>
              </a:rPr>
              <a:t>10.9%</a:t>
            </a:r>
            <a:r>
              <a:rPr lang="zh-CN" altLang="en-US" sz="2000" dirty="0"/>
              <a:t>的无风险资金，加上自有资金全部投资于最优风险组合。这样他的整个投资组合的预期收益率</a:t>
            </a:r>
            <a:r>
              <a:rPr lang="zh-CN" altLang="en-US" sz="2000" dirty="0" smtClean="0"/>
              <a:t>为</a:t>
            </a:r>
            <a:r>
              <a:rPr lang="en-US" altLang="zh-CN" sz="2000" dirty="0">
                <a:latin typeface="Times New Roman" panose="02020603050405020304" pitchFamily="18" charset="0"/>
                <a:cs typeface="Times New Roman" panose="02020603050405020304" pitchFamily="18" charset="0"/>
              </a:rPr>
              <a:t>11.17%</a:t>
            </a:r>
            <a:r>
              <a:rPr lang="zh-CN" altLang="en-US" sz="2000" dirty="0">
                <a:latin typeface="Times New Roman" panose="02020603050405020304" pitchFamily="18" charset="0"/>
                <a:cs typeface="Times New Roman" panose="02020603050405020304" pitchFamily="18" charset="0"/>
              </a:rPr>
              <a:t>（ </a:t>
            </a:r>
            <a:r>
              <a:rPr lang="en-US" altLang="zh-CN" sz="2000" dirty="0" smtClean="0">
                <a:latin typeface="Times New Roman" panose="02020603050405020304" pitchFamily="18" charset="0"/>
                <a:cs typeface="Times New Roman" panose="02020603050405020304" pitchFamily="18" charset="0"/>
              </a:rPr>
              <a:t>-0.109× 6%+1.109×10.66%</a:t>
            </a:r>
            <a:r>
              <a:rPr lang="zh-CN" altLang="en-US" sz="2000" dirty="0">
                <a:latin typeface="Times New Roman" panose="02020603050405020304" pitchFamily="18" charset="0"/>
                <a:cs typeface="Times New Roman" panose="02020603050405020304" pitchFamily="18" charset="0"/>
              </a:rPr>
              <a:t>），</a:t>
            </a:r>
            <a:r>
              <a:rPr lang="zh-CN" altLang="en-US" sz="2000" dirty="0"/>
              <a:t>标准差</a:t>
            </a:r>
            <a:r>
              <a:rPr lang="zh-CN" altLang="en-US" sz="2000" dirty="0" smtClean="0"/>
              <a:t>为</a:t>
            </a:r>
            <a:r>
              <a:rPr lang="en-US" altLang="zh-CN" sz="2000" dirty="0" smtClean="0">
                <a:latin typeface="Times New Roman" panose="02020603050405020304" pitchFamily="18" charset="0"/>
                <a:cs typeface="Times New Roman" panose="02020603050405020304" pitchFamily="18" charset="0"/>
              </a:rPr>
              <a:t>13.13%</a:t>
            </a:r>
            <a:r>
              <a:rPr lang="zh-CN" altLang="en-US" sz="2000" dirty="0">
                <a:latin typeface="Times New Roman" panose="02020603050405020304" pitchFamily="18" charset="0"/>
                <a:cs typeface="Times New Roman" panose="02020603050405020304" pitchFamily="18" charset="0"/>
              </a:rPr>
              <a:t>（＝</a:t>
            </a:r>
            <a:r>
              <a:rPr lang="en-US" altLang="zh-CN" sz="2000" dirty="0" smtClean="0">
                <a:latin typeface="Times New Roman" panose="02020603050405020304" pitchFamily="18" charset="0"/>
                <a:cs typeface="Times New Roman" panose="02020603050405020304" pitchFamily="18" charset="0"/>
              </a:rPr>
              <a:t>1.109×11.84%</a:t>
            </a:r>
            <a:r>
              <a:rPr lang="zh-CN" altLang="en-US" sz="2000" dirty="0">
                <a:latin typeface="Times New Roman" panose="02020603050405020304" pitchFamily="18" charset="0"/>
                <a:cs typeface="Times New Roman" panose="02020603050405020304" pitchFamily="18" charset="0"/>
              </a:rPr>
              <a:t>）</a:t>
            </a:r>
            <a:r>
              <a:rPr lang="zh-CN" altLang="en-US" sz="2000" dirty="0"/>
              <a:t>。 </a:t>
            </a:r>
          </a:p>
        </p:txBody>
      </p:sp>
      <p:graphicFrame>
        <p:nvGraphicFramePr>
          <p:cNvPr id="4" name="对象 3">
            <a:extLst>
              <a:ext uri="{FF2B5EF4-FFF2-40B4-BE49-F238E27FC236}">
                <a16:creationId xmlns="" xmlns:a16="http://schemas.microsoft.com/office/drawing/2014/main" id="{E6E62EC2-EC84-4067-B2DA-9DAA979329D2}"/>
              </a:ext>
            </a:extLst>
          </p:cNvPr>
          <p:cNvGraphicFramePr>
            <a:graphicFrameLocks noChangeAspect="1"/>
          </p:cNvGraphicFramePr>
          <p:nvPr>
            <p:extLst>
              <p:ext uri="{D42A27DB-BD31-4B8C-83A1-F6EECF244321}">
                <p14:modId xmlns:p14="http://schemas.microsoft.com/office/powerpoint/2010/main" val="3056820953"/>
              </p:ext>
            </p:extLst>
          </p:nvPr>
        </p:nvGraphicFramePr>
        <p:xfrm>
          <a:off x="1917156" y="1935159"/>
          <a:ext cx="1800200" cy="527960"/>
        </p:xfrm>
        <a:graphic>
          <a:graphicData uri="http://schemas.openxmlformats.org/presentationml/2006/ole">
            <mc:AlternateContent xmlns:mc="http://schemas.openxmlformats.org/markup-compatibility/2006">
              <mc:Choice xmlns:v="urn:schemas-microsoft-com:vml" Requires="v">
                <p:oleObj spid="_x0000_s26684" name="Equation" r:id="rId3" imgW="1558225" imgH="456412" progId="Equation.DSMT4">
                  <p:embed/>
                </p:oleObj>
              </mc:Choice>
              <mc:Fallback>
                <p:oleObj name="Equation" r:id="rId3" imgW="1558225" imgH="456412" progId="Equation.DSMT4">
                  <p:embed/>
                  <p:pic>
                    <p:nvPicPr>
                      <p:cNvPr id="0" name=""/>
                      <p:cNvPicPr/>
                      <p:nvPr/>
                    </p:nvPicPr>
                    <p:blipFill>
                      <a:blip r:embed="rId4"/>
                      <a:stretch>
                        <a:fillRect/>
                      </a:stretch>
                    </p:blipFill>
                    <p:spPr>
                      <a:xfrm>
                        <a:off x="1917156" y="1935159"/>
                        <a:ext cx="1800200" cy="527960"/>
                      </a:xfrm>
                      <a:prstGeom prst="rect">
                        <a:avLst/>
                      </a:prstGeom>
                    </p:spPr>
                  </p:pic>
                </p:oleObj>
              </mc:Fallback>
            </mc:AlternateContent>
          </a:graphicData>
        </a:graphic>
      </p:graphicFrame>
      <p:graphicFrame>
        <p:nvGraphicFramePr>
          <p:cNvPr id="5" name="对象 4">
            <a:extLst>
              <a:ext uri="{FF2B5EF4-FFF2-40B4-BE49-F238E27FC236}">
                <a16:creationId xmlns="" xmlns:a16="http://schemas.microsoft.com/office/drawing/2014/main" id="{A0B341D8-0348-45FA-8B7E-70B8D03A3FC5}"/>
              </a:ext>
            </a:extLst>
          </p:cNvPr>
          <p:cNvGraphicFramePr>
            <a:graphicFrameLocks noChangeAspect="1"/>
          </p:cNvGraphicFramePr>
          <p:nvPr>
            <p:extLst>
              <p:ext uri="{D42A27DB-BD31-4B8C-83A1-F6EECF244321}">
                <p14:modId xmlns:p14="http://schemas.microsoft.com/office/powerpoint/2010/main" val="3416704318"/>
              </p:ext>
            </p:extLst>
          </p:nvPr>
        </p:nvGraphicFramePr>
        <p:xfrm>
          <a:off x="2366963" y="2466975"/>
          <a:ext cx="2033587" cy="488950"/>
        </p:xfrm>
        <a:graphic>
          <a:graphicData uri="http://schemas.openxmlformats.org/presentationml/2006/ole">
            <mc:AlternateContent xmlns:mc="http://schemas.openxmlformats.org/markup-compatibility/2006">
              <mc:Choice xmlns:v="urn:schemas-microsoft-com:vml" Requires="v">
                <p:oleObj spid="_x0000_s26685" name="Equation" r:id="rId5" imgW="1638000" imgH="393480" progId="Equation.DSMT4">
                  <p:embed/>
                </p:oleObj>
              </mc:Choice>
              <mc:Fallback>
                <p:oleObj name="Equation" r:id="rId5" imgW="1638000" imgH="393480" progId="Equation.DSMT4">
                  <p:embed/>
                  <p:pic>
                    <p:nvPicPr>
                      <p:cNvPr id="0" name=""/>
                      <p:cNvPicPr/>
                      <p:nvPr/>
                    </p:nvPicPr>
                    <p:blipFill>
                      <a:blip r:embed="rId6"/>
                      <a:stretch>
                        <a:fillRect/>
                      </a:stretch>
                    </p:blipFill>
                    <p:spPr>
                      <a:xfrm>
                        <a:off x="2366963" y="2466975"/>
                        <a:ext cx="2033587" cy="488950"/>
                      </a:xfrm>
                      <a:prstGeom prst="rect">
                        <a:avLst/>
                      </a:prstGeom>
                    </p:spPr>
                  </p:pic>
                </p:oleObj>
              </mc:Fallback>
            </mc:AlternateContent>
          </a:graphicData>
        </a:graphic>
      </p:graphicFrame>
      <p:cxnSp>
        <p:nvCxnSpPr>
          <p:cNvPr id="22" name="直接连接符 21">
            <a:extLst>
              <a:ext uri="{FF2B5EF4-FFF2-40B4-BE49-F238E27FC236}">
                <a16:creationId xmlns="" xmlns:a16="http://schemas.microsoft.com/office/drawing/2014/main" id="{EE9B51ED-89FD-4467-9C4E-A6B204285284}"/>
              </a:ext>
            </a:extLst>
          </p:cNvPr>
          <p:cNvCxnSpPr>
            <a:cxnSpLocks/>
          </p:cNvCxnSpPr>
          <p:nvPr/>
        </p:nvCxnSpPr>
        <p:spPr>
          <a:xfrm>
            <a:off x="6093619" y="1959707"/>
            <a:ext cx="0" cy="4133589"/>
          </a:xfrm>
          <a:prstGeom prst="line">
            <a:avLst/>
          </a:prstGeom>
          <a:ln>
            <a:solidFill>
              <a:srgbClr val="215968"/>
            </a:solidFill>
          </a:ln>
        </p:spPr>
        <p:style>
          <a:lnRef idx="1">
            <a:schemeClr val="accent2"/>
          </a:lnRef>
          <a:fillRef idx="0">
            <a:schemeClr val="accent2"/>
          </a:fillRef>
          <a:effectRef idx="0">
            <a:schemeClr val="accent2"/>
          </a:effectRef>
          <a:fontRef idx="minor">
            <a:schemeClr val="tx1"/>
          </a:fontRef>
        </p:style>
      </p:cxnSp>
      <p:sp>
        <p:nvSpPr>
          <p:cNvPr id="25" name="文本框 24">
            <a:extLst>
              <a:ext uri="{FF2B5EF4-FFF2-40B4-BE49-F238E27FC236}">
                <a16:creationId xmlns="" xmlns:a16="http://schemas.microsoft.com/office/drawing/2014/main" id="{D9449BB6-167E-444E-BEB0-5FF975D9D65C}"/>
              </a:ext>
            </a:extLst>
          </p:cNvPr>
          <p:cNvSpPr txBox="1"/>
          <p:nvPr/>
        </p:nvSpPr>
        <p:spPr>
          <a:xfrm>
            <a:off x="6453723" y="3717032"/>
            <a:ext cx="5004554" cy="2642326"/>
          </a:xfrm>
          <a:prstGeom prst="rect">
            <a:avLst/>
          </a:prstGeom>
          <a:noFill/>
        </p:spPr>
        <p:txBody>
          <a:bodyPr wrap="square">
            <a:spAutoFit/>
          </a:bodyPr>
          <a:lstStyle/>
          <a:p>
            <a:pPr indent="457200">
              <a:lnSpc>
                <a:spcPct val="120000"/>
              </a:lnSpc>
            </a:pPr>
            <a:r>
              <a:rPr lang="zh-CN" altLang="en-US" sz="2000" dirty="0">
                <a:latin typeface="Times New Roman" panose="02020603050405020304" pitchFamily="18" charset="0"/>
                <a:cs typeface="Times New Roman" panose="02020603050405020304" pitchFamily="18" charset="0"/>
              </a:rPr>
              <a:t>由上例我们</a:t>
            </a:r>
            <a:r>
              <a:rPr lang="zh-CN" altLang="en-US" sz="2000" b="1" dirty="0">
                <a:solidFill>
                  <a:srgbClr val="C00000"/>
                </a:solidFill>
                <a:latin typeface="Times New Roman" panose="02020603050405020304" pitchFamily="18" charset="0"/>
                <a:cs typeface="Times New Roman" panose="02020603050405020304" pitchFamily="18" charset="0"/>
              </a:rPr>
              <a:t>可对投资者的资金配置的顺序总结如下</a:t>
            </a:r>
            <a:r>
              <a:rPr lang="zh-CN" altLang="en-US" sz="2000" b="1" dirty="0">
                <a:latin typeface="Times New Roman" panose="02020603050405020304" pitchFamily="18" charset="0"/>
                <a:cs typeface="Times New Roman" panose="02020603050405020304" pitchFamily="18" charset="0"/>
              </a:rPr>
              <a:t>：</a:t>
            </a:r>
          </a:p>
          <a:p>
            <a:pPr indent="457200">
              <a:lnSpc>
                <a:spcPct val="120000"/>
              </a:lnSpc>
            </a:pP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1</a:t>
            </a:r>
            <a:r>
              <a:rPr lang="zh-CN" altLang="en-US" sz="2000" dirty="0">
                <a:latin typeface="Times New Roman" panose="02020603050405020304" pitchFamily="18" charset="0"/>
                <a:cs typeface="Times New Roman" panose="02020603050405020304" pitchFamily="18" charset="0"/>
              </a:rPr>
              <a:t>）先计算资产计算不同证券收益率和波动率，然后采用各种策略选股，并采取上述策略进行配股。</a:t>
            </a:r>
            <a:endParaRPr lang="en-US" altLang="zh-CN" sz="2000" dirty="0">
              <a:latin typeface="Times New Roman" panose="02020603050405020304" pitchFamily="18" charset="0"/>
              <a:cs typeface="Times New Roman" panose="02020603050405020304" pitchFamily="18" charset="0"/>
            </a:endParaRPr>
          </a:p>
          <a:p>
            <a:pPr indent="457200">
              <a:lnSpc>
                <a:spcPct val="120000"/>
              </a:lnSpc>
            </a:pP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2</a:t>
            </a:r>
            <a:r>
              <a:rPr lang="zh-CN" altLang="en-US" sz="2000" dirty="0">
                <a:latin typeface="Times New Roman" panose="02020603050405020304" pitchFamily="18" charset="0"/>
                <a:cs typeface="Times New Roman" panose="02020603050405020304" pitchFamily="18" charset="0"/>
              </a:rPr>
              <a:t>）采用上述策略在无风险资产和风险资产投资组合进行配股。</a:t>
            </a:r>
          </a:p>
        </p:txBody>
      </p:sp>
      <p:pic>
        <p:nvPicPr>
          <p:cNvPr id="26681" name="Picture 5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54143" y="1271502"/>
            <a:ext cx="4532719" cy="2445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0221048"/>
      </p:ext>
    </p:extLst>
  </p:cSld>
  <p:clrMapOvr>
    <a:masterClrMapping/>
  </p:clrMapOvr>
  <p:transition>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6489" y="107628"/>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第二节 有效投资组合的确定</a:t>
            </a:r>
          </a:p>
        </p:txBody>
      </p:sp>
      <p:sp>
        <p:nvSpPr>
          <p:cNvPr id="3142" name="Rectangle 97">
            <a:extLst>
              <a:ext uri="{FF2B5EF4-FFF2-40B4-BE49-F238E27FC236}">
                <a16:creationId xmlns="" xmlns:a16="http://schemas.microsoft.com/office/drawing/2014/main"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0" name="矩形 19">
            <a:extLst>
              <a:ext uri="{FF2B5EF4-FFF2-40B4-BE49-F238E27FC236}">
                <a16:creationId xmlns="" xmlns:a16="http://schemas.microsoft.com/office/drawing/2014/main" id="{64539515-7770-45F8-B94A-3F8F3CA892BA}"/>
              </a:ext>
            </a:extLst>
          </p:cNvPr>
          <p:cNvSpPr/>
          <p:nvPr/>
        </p:nvSpPr>
        <p:spPr>
          <a:xfrm>
            <a:off x="276877" y="635814"/>
            <a:ext cx="3872526" cy="958660"/>
          </a:xfrm>
          <a:prstGeom prst="rect">
            <a:avLst/>
          </a:prstGeom>
        </p:spPr>
        <p:txBody>
          <a:bodyPr wrap="square">
            <a:spAutoFit/>
          </a:bodyPr>
          <a:lstStyle/>
          <a:p>
            <a:pPr>
              <a:lnSpc>
                <a:spcPct val="150000"/>
              </a:lnSpc>
            </a:pPr>
            <a:r>
              <a:rPr lang="en-US" altLang="zh-CN" sz="2000" b="1" kern="100" dirty="0">
                <a:solidFill>
                  <a:srgbClr val="000000"/>
                </a:solidFill>
                <a:latin typeface="Times New Roman" panose="02020503050405090304" pitchFamily="18" charset="0"/>
                <a:cs typeface="Times New Roman" panose="02020503050405090304" pitchFamily="18" charset="0"/>
              </a:rPr>
              <a:t>【</a:t>
            </a:r>
            <a:r>
              <a:rPr lang="zh-CN" altLang="en-US" sz="2000" b="1" kern="100" dirty="0">
                <a:solidFill>
                  <a:srgbClr val="000000"/>
                </a:solidFill>
                <a:latin typeface="Times New Roman" panose="02020503050405090304" pitchFamily="18" charset="0"/>
                <a:cs typeface="Times New Roman" panose="02020503050405090304" pitchFamily="18" charset="0"/>
              </a:rPr>
              <a:t>例</a:t>
            </a:r>
            <a:r>
              <a:rPr lang="en-US" altLang="zh-CN" sz="2000" b="1" kern="100" dirty="0">
                <a:solidFill>
                  <a:srgbClr val="000000"/>
                </a:solidFill>
                <a:latin typeface="Times New Roman" panose="02020503050405090304" pitchFamily="18" charset="0"/>
                <a:cs typeface="Times New Roman" panose="02020503050405090304" pitchFamily="18" charset="0"/>
              </a:rPr>
              <a:t>4-3】</a:t>
            </a:r>
            <a:endParaRPr lang="zh-CN" altLang="zh-CN" sz="2000" kern="100" dirty="0">
              <a:latin typeface="Calibri" panose="020F0502020204030204" pitchFamily="34" charset="0"/>
              <a:cs typeface="Times New Roman" panose="02020503050405090304" pitchFamily="18" charset="0"/>
            </a:endParaRPr>
          </a:p>
          <a:p>
            <a:pPr latinLnBrk="0">
              <a:lnSpc>
                <a:spcPct val="150000"/>
              </a:lnSpc>
            </a:pPr>
            <a:endParaRPr lang="zh-CN" altLang="en-US" sz="2000" b="1" dirty="0"/>
          </a:p>
        </p:txBody>
      </p:sp>
      <p:sp>
        <p:nvSpPr>
          <p:cNvPr id="12" name="Rectangle 3">
            <a:extLst>
              <a:ext uri="{FF2B5EF4-FFF2-40B4-BE49-F238E27FC236}">
                <a16:creationId xmlns="" xmlns:a16="http://schemas.microsoft.com/office/drawing/2014/main" id="{96A7DA4F-5B9B-45F1-A146-3C0B09F4AF71}"/>
              </a:ext>
            </a:extLst>
          </p:cNvPr>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Rectangle 4">
            <a:extLst>
              <a:ext uri="{FF2B5EF4-FFF2-40B4-BE49-F238E27FC236}">
                <a16:creationId xmlns="" xmlns:a16="http://schemas.microsoft.com/office/drawing/2014/main" id="{3DFEB5C2-4A8F-4549-AAB4-57D2813756EF}"/>
              </a:ext>
            </a:extLst>
          </p:cNvPr>
          <p:cNvSpPr>
            <a:spLocks noChangeArrowheads="1"/>
          </p:cNvSpPr>
          <p:nvPr/>
        </p:nvSpPr>
        <p:spPr bwMode="auto">
          <a:xfrm>
            <a:off x="0" y="70485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1" name="Rectangle 4">
            <a:extLst>
              <a:ext uri="{FF2B5EF4-FFF2-40B4-BE49-F238E27FC236}">
                <a16:creationId xmlns="" xmlns:a16="http://schemas.microsoft.com/office/drawing/2014/main" id="{48B6E210-3DE4-4921-AAE5-2B5431251C65}"/>
              </a:ext>
            </a:extLst>
          </p:cNvPr>
          <p:cNvSpPr>
            <a:spLocks noChangeArrowheads="1"/>
          </p:cNvSpPr>
          <p:nvPr/>
        </p:nvSpPr>
        <p:spPr bwMode="auto">
          <a:xfrm>
            <a:off x="1453837" y="661121"/>
            <a:ext cx="10400422" cy="1417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667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假设市场上有</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b</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两种证券，其预期收益率分别为</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7%</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和</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10%</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，标准差分别为</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8%</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和</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25%</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b</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两种证券的相关系数为</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0.5</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，市场无风险利率为</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6%</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。一个投资者的风险厌恶系数为</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3</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，求该投资者的资产配置状况。</a:t>
            </a:r>
            <a:endParaRPr kumimoji="0" lang="zh-CN" altLang="zh-CN" sz="2000" b="0" i="0" u="none" strike="noStrike" cap="none" normalizeH="0" baseline="0" dirty="0">
              <a:ln>
                <a:noFill/>
              </a:ln>
              <a:solidFill>
                <a:schemeClr val="tx1"/>
              </a:solidFill>
              <a:effectLst/>
            </a:endParaRPr>
          </a:p>
        </p:txBody>
      </p:sp>
      <p:sp>
        <p:nvSpPr>
          <p:cNvPr id="23" name="Rectangle 5">
            <a:extLst>
              <a:ext uri="{FF2B5EF4-FFF2-40B4-BE49-F238E27FC236}">
                <a16:creationId xmlns="" xmlns:a16="http://schemas.microsoft.com/office/drawing/2014/main" id="{0E0B5B88-957A-4B25-B850-051763719FED}"/>
              </a:ext>
            </a:extLst>
          </p:cNvPr>
          <p:cNvSpPr>
            <a:spLocks noChangeArrowheads="1"/>
          </p:cNvSpPr>
          <p:nvPr/>
        </p:nvSpPr>
        <p:spPr bwMode="auto">
          <a:xfrm>
            <a:off x="461357" y="2189699"/>
            <a:ext cx="1152560" cy="460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indent="267970" algn="l">
              <a:lnSpc>
                <a:spcPct val="150000"/>
              </a:lnSpc>
            </a:pPr>
            <a:r>
              <a:rPr lang="zh-CN" altLang="zh-CN" sz="1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解答：</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5" name="文本框 14">
            <a:extLst>
              <a:ext uri="{FF2B5EF4-FFF2-40B4-BE49-F238E27FC236}">
                <a16:creationId xmlns="" xmlns:a16="http://schemas.microsoft.com/office/drawing/2014/main" id="{919CF141-804F-4AA6-B4D7-C124D5D2A729}"/>
              </a:ext>
            </a:extLst>
          </p:cNvPr>
          <p:cNvSpPr txBox="1"/>
          <p:nvPr/>
        </p:nvSpPr>
        <p:spPr>
          <a:xfrm>
            <a:off x="961629" y="2172771"/>
            <a:ext cx="4572509" cy="494238"/>
          </a:xfrm>
          <a:prstGeom prst="rect">
            <a:avLst/>
          </a:prstGeom>
          <a:noFill/>
        </p:spPr>
        <p:txBody>
          <a:bodyPr wrap="square">
            <a:spAutoFit/>
          </a:bodyPr>
          <a:lstStyle/>
          <a:p>
            <a:pPr indent="457200">
              <a:lnSpc>
                <a:spcPct val="150000"/>
              </a:lnSpc>
            </a:pPr>
            <a:r>
              <a:rPr lang="zh-CN" altLang="en-US" sz="2000" dirty="0"/>
              <a:t>依据风险资产配置原理可知：</a:t>
            </a:r>
          </a:p>
        </p:txBody>
      </p:sp>
      <p:sp>
        <p:nvSpPr>
          <p:cNvPr id="25" name="文本框 24">
            <a:extLst>
              <a:ext uri="{FF2B5EF4-FFF2-40B4-BE49-F238E27FC236}">
                <a16:creationId xmlns="" xmlns:a16="http://schemas.microsoft.com/office/drawing/2014/main" id="{D9449BB6-167E-444E-BEB0-5FF975D9D65C}"/>
              </a:ext>
            </a:extLst>
          </p:cNvPr>
          <p:cNvSpPr txBox="1"/>
          <p:nvPr/>
        </p:nvSpPr>
        <p:spPr>
          <a:xfrm>
            <a:off x="995092" y="4603442"/>
            <a:ext cx="5004554" cy="454035"/>
          </a:xfrm>
          <a:prstGeom prst="rect">
            <a:avLst/>
          </a:prstGeom>
          <a:noFill/>
        </p:spPr>
        <p:txBody>
          <a:bodyPr wrap="square">
            <a:spAutoFit/>
          </a:bodyPr>
          <a:lstStyle/>
          <a:p>
            <a:pPr indent="457200">
              <a:lnSpc>
                <a:spcPct val="150000"/>
              </a:lnSpc>
            </a:pPr>
            <a:r>
              <a:rPr lang="zh-CN" altLang="en-US" dirty="0"/>
              <a:t>依次代入可得：</a:t>
            </a:r>
          </a:p>
        </p:txBody>
      </p:sp>
      <p:graphicFrame>
        <p:nvGraphicFramePr>
          <p:cNvPr id="2" name="对象 1">
            <a:extLst>
              <a:ext uri="{FF2B5EF4-FFF2-40B4-BE49-F238E27FC236}">
                <a16:creationId xmlns="" xmlns:a16="http://schemas.microsoft.com/office/drawing/2014/main" id="{816231EE-494A-47A8-AC1B-3C9850B54C6C}"/>
              </a:ext>
            </a:extLst>
          </p:cNvPr>
          <p:cNvGraphicFramePr>
            <a:graphicFrameLocks noChangeAspect="1"/>
          </p:cNvGraphicFramePr>
          <p:nvPr>
            <p:extLst>
              <p:ext uri="{D42A27DB-BD31-4B8C-83A1-F6EECF244321}">
                <p14:modId xmlns:p14="http://schemas.microsoft.com/office/powerpoint/2010/main" val="4120650188"/>
              </p:ext>
            </p:extLst>
          </p:nvPr>
        </p:nvGraphicFramePr>
        <p:xfrm>
          <a:off x="2401789" y="2822658"/>
          <a:ext cx="7556076" cy="1769914"/>
        </p:xfrm>
        <a:graphic>
          <a:graphicData uri="http://schemas.openxmlformats.org/presentationml/2006/ole">
            <mc:AlternateContent xmlns:mc="http://schemas.openxmlformats.org/markup-compatibility/2006">
              <mc:Choice xmlns:v="urn:schemas-microsoft-com:vml" Requires="v">
                <p:oleObj spid="_x0000_s25647" name="Equation" r:id="rId3" imgW="5035951" imgH="1179123" progId="Equation.DSMT4">
                  <p:embed/>
                </p:oleObj>
              </mc:Choice>
              <mc:Fallback>
                <p:oleObj name="Equation" r:id="rId3" imgW="5035951" imgH="1179123" progId="Equation.DSMT4">
                  <p:embed/>
                  <p:pic>
                    <p:nvPicPr>
                      <p:cNvPr id="0" name=""/>
                      <p:cNvPicPr/>
                      <p:nvPr/>
                    </p:nvPicPr>
                    <p:blipFill>
                      <a:blip r:embed="rId4"/>
                      <a:stretch>
                        <a:fillRect/>
                      </a:stretch>
                    </p:blipFill>
                    <p:spPr>
                      <a:xfrm>
                        <a:off x="2401789" y="2822658"/>
                        <a:ext cx="7556076" cy="1769914"/>
                      </a:xfrm>
                      <a:prstGeom prst="rect">
                        <a:avLst/>
                      </a:prstGeom>
                    </p:spPr>
                  </p:pic>
                </p:oleObj>
              </mc:Fallback>
            </mc:AlternateContent>
          </a:graphicData>
        </a:graphic>
      </p:graphicFrame>
      <p:graphicFrame>
        <p:nvGraphicFramePr>
          <p:cNvPr id="3" name="对象 2">
            <a:extLst>
              <a:ext uri="{FF2B5EF4-FFF2-40B4-BE49-F238E27FC236}">
                <a16:creationId xmlns="" xmlns:a16="http://schemas.microsoft.com/office/drawing/2014/main" id="{8E564845-4EE2-4859-B1EA-418BAEC0F938}"/>
              </a:ext>
            </a:extLst>
          </p:cNvPr>
          <p:cNvGraphicFramePr>
            <a:graphicFrameLocks noChangeAspect="1"/>
          </p:cNvGraphicFramePr>
          <p:nvPr>
            <p:extLst>
              <p:ext uri="{D42A27DB-BD31-4B8C-83A1-F6EECF244321}">
                <p14:modId xmlns:p14="http://schemas.microsoft.com/office/powerpoint/2010/main" val="3697449441"/>
              </p:ext>
            </p:extLst>
          </p:nvPr>
        </p:nvGraphicFramePr>
        <p:xfrm>
          <a:off x="2401789" y="5230461"/>
          <a:ext cx="6336704" cy="1068873"/>
        </p:xfrm>
        <a:graphic>
          <a:graphicData uri="http://schemas.openxmlformats.org/presentationml/2006/ole">
            <mc:AlternateContent xmlns:mc="http://schemas.openxmlformats.org/markup-compatibility/2006">
              <mc:Choice xmlns:v="urn:schemas-microsoft-com:vml" Requires="v">
                <p:oleObj spid="_x0000_s25648" name="Equation" r:id="rId5" imgW="3943146" imgH="665570" progId="Equation.DSMT4">
                  <p:embed/>
                </p:oleObj>
              </mc:Choice>
              <mc:Fallback>
                <p:oleObj name="Equation" r:id="rId5" imgW="3943146" imgH="665570" progId="Equation.DSMT4">
                  <p:embed/>
                  <p:pic>
                    <p:nvPicPr>
                      <p:cNvPr id="0" name=""/>
                      <p:cNvPicPr/>
                      <p:nvPr/>
                    </p:nvPicPr>
                    <p:blipFill>
                      <a:blip r:embed="rId6"/>
                      <a:stretch>
                        <a:fillRect/>
                      </a:stretch>
                    </p:blipFill>
                    <p:spPr>
                      <a:xfrm>
                        <a:off x="2401789" y="5230461"/>
                        <a:ext cx="6336704" cy="1068873"/>
                      </a:xfrm>
                      <a:prstGeom prst="rect">
                        <a:avLst/>
                      </a:prstGeom>
                    </p:spPr>
                  </p:pic>
                </p:oleObj>
              </mc:Fallback>
            </mc:AlternateContent>
          </a:graphicData>
        </a:graphic>
      </p:graphicFrame>
    </p:spTree>
    <p:extLst>
      <p:ext uri="{BB962C8B-B14F-4D97-AF65-F5344CB8AC3E}">
        <p14:creationId xmlns:p14="http://schemas.microsoft.com/office/powerpoint/2010/main" val="932157809"/>
      </p:ext>
    </p:extLst>
  </p:cSld>
  <p:clrMapOvr>
    <a:masterClrMapping/>
  </p:clrMapOvr>
  <p:transition>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6489" y="107628"/>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第二节 有效投资组合的确定</a:t>
            </a:r>
          </a:p>
        </p:txBody>
      </p:sp>
      <p:sp>
        <p:nvSpPr>
          <p:cNvPr id="3142" name="Rectangle 97">
            <a:extLst>
              <a:ext uri="{FF2B5EF4-FFF2-40B4-BE49-F238E27FC236}">
                <a16:creationId xmlns="" xmlns:a16="http://schemas.microsoft.com/office/drawing/2014/main" id="{60C53D89-2760-4D41-9161-709CC20C121C}"/>
              </a:ext>
            </a:extLst>
          </p:cNvPr>
          <p:cNvSpPr>
            <a:spLocks noChangeArrowheads="1"/>
          </p:cNvSpPr>
          <p:nvPr/>
        </p:nvSpPr>
        <p:spPr bwMode="auto">
          <a:xfrm>
            <a:off x="0" y="0"/>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0" name="矩形 19">
            <a:extLst>
              <a:ext uri="{FF2B5EF4-FFF2-40B4-BE49-F238E27FC236}">
                <a16:creationId xmlns="" xmlns:a16="http://schemas.microsoft.com/office/drawing/2014/main" id="{64539515-7770-45F8-B94A-3F8F3CA892BA}"/>
              </a:ext>
            </a:extLst>
          </p:cNvPr>
          <p:cNvSpPr/>
          <p:nvPr/>
        </p:nvSpPr>
        <p:spPr>
          <a:xfrm>
            <a:off x="276877" y="635814"/>
            <a:ext cx="3872526" cy="958660"/>
          </a:xfrm>
          <a:prstGeom prst="rect">
            <a:avLst/>
          </a:prstGeom>
        </p:spPr>
        <p:txBody>
          <a:bodyPr wrap="square">
            <a:spAutoFit/>
          </a:bodyPr>
          <a:lstStyle/>
          <a:p>
            <a:pPr>
              <a:lnSpc>
                <a:spcPct val="150000"/>
              </a:lnSpc>
            </a:pPr>
            <a:r>
              <a:rPr lang="en-US" altLang="zh-CN" sz="2000" b="1" kern="100" dirty="0">
                <a:solidFill>
                  <a:srgbClr val="000000"/>
                </a:solidFill>
                <a:latin typeface="Times New Roman" panose="02020503050405090304" pitchFamily="18" charset="0"/>
                <a:cs typeface="Times New Roman" panose="02020503050405090304" pitchFamily="18" charset="0"/>
              </a:rPr>
              <a:t>【</a:t>
            </a:r>
            <a:r>
              <a:rPr lang="zh-CN" altLang="en-US" sz="2000" b="1" kern="100" dirty="0">
                <a:solidFill>
                  <a:srgbClr val="000000"/>
                </a:solidFill>
                <a:latin typeface="Times New Roman" panose="02020503050405090304" pitchFamily="18" charset="0"/>
                <a:cs typeface="Times New Roman" panose="02020503050405090304" pitchFamily="18" charset="0"/>
              </a:rPr>
              <a:t>例</a:t>
            </a:r>
            <a:r>
              <a:rPr lang="en-US" altLang="zh-CN" sz="2000" b="1" kern="100" dirty="0">
                <a:solidFill>
                  <a:srgbClr val="000000"/>
                </a:solidFill>
                <a:latin typeface="Times New Roman" panose="02020503050405090304" pitchFamily="18" charset="0"/>
                <a:cs typeface="Times New Roman" panose="02020503050405090304" pitchFamily="18" charset="0"/>
              </a:rPr>
              <a:t>4-3】</a:t>
            </a:r>
            <a:endParaRPr lang="zh-CN" altLang="zh-CN" sz="2000" kern="100" dirty="0">
              <a:latin typeface="Calibri" panose="020F0502020204030204" pitchFamily="34" charset="0"/>
              <a:cs typeface="Times New Roman" panose="02020503050405090304" pitchFamily="18" charset="0"/>
            </a:endParaRPr>
          </a:p>
          <a:p>
            <a:pPr latinLnBrk="0">
              <a:lnSpc>
                <a:spcPct val="150000"/>
              </a:lnSpc>
            </a:pPr>
            <a:endParaRPr lang="zh-CN" altLang="en-US" sz="2000" b="1" dirty="0"/>
          </a:p>
        </p:txBody>
      </p:sp>
      <p:sp>
        <p:nvSpPr>
          <p:cNvPr id="12" name="Rectangle 3">
            <a:extLst>
              <a:ext uri="{FF2B5EF4-FFF2-40B4-BE49-F238E27FC236}">
                <a16:creationId xmlns="" xmlns:a16="http://schemas.microsoft.com/office/drawing/2014/main" id="{96A7DA4F-5B9B-45F1-A146-3C0B09F4AF71}"/>
              </a:ext>
            </a:extLst>
          </p:cNvPr>
          <p:cNvSpPr>
            <a:spLocks noChangeArrowheads="1"/>
          </p:cNvSpPr>
          <p:nvPr/>
        </p:nvSpPr>
        <p:spPr bwMode="auto">
          <a:xfrm>
            <a:off x="0" y="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Rectangle 4">
            <a:extLst>
              <a:ext uri="{FF2B5EF4-FFF2-40B4-BE49-F238E27FC236}">
                <a16:creationId xmlns="" xmlns:a16="http://schemas.microsoft.com/office/drawing/2014/main" id="{3DFEB5C2-4A8F-4549-AAB4-57D2813756EF}"/>
              </a:ext>
            </a:extLst>
          </p:cNvPr>
          <p:cNvSpPr>
            <a:spLocks noChangeArrowheads="1"/>
          </p:cNvSpPr>
          <p:nvPr/>
        </p:nvSpPr>
        <p:spPr bwMode="auto">
          <a:xfrm>
            <a:off x="0" y="704850"/>
            <a:ext cx="1218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3" name="Rectangle 5">
            <a:extLst>
              <a:ext uri="{FF2B5EF4-FFF2-40B4-BE49-F238E27FC236}">
                <a16:creationId xmlns="" xmlns:a16="http://schemas.microsoft.com/office/drawing/2014/main" id="{0E0B5B88-957A-4B25-B850-051763719FED}"/>
              </a:ext>
            </a:extLst>
          </p:cNvPr>
          <p:cNvSpPr>
            <a:spLocks noChangeArrowheads="1"/>
          </p:cNvSpPr>
          <p:nvPr/>
        </p:nvSpPr>
        <p:spPr bwMode="auto">
          <a:xfrm>
            <a:off x="379103" y="2206855"/>
            <a:ext cx="1152560" cy="460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indent="267970" algn="l">
              <a:lnSpc>
                <a:spcPct val="150000"/>
              </a:lnSpc>
            </a:pPr>
            <a:r>
              <a:rPr lang="zh-CN" altLang="zh-CN" sz="18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解答：</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5" name="文本框 14">
            <a:extLst>
              <a:ext uri="{FF2B5EF4-FFF2-40B4-BE49-F238E27FC236}">
                <a16:creationId xmlns="" xmlns:a16="http://schemas.microsoft.com/office/drawing/2014/main" id="{919CF141-804F-4AA6-B4D7-C124D5D2A729}"/>
              </a:ext>
            </a:extLst>
          </p:cNvPr>
          <p:cNvSpPr txBox="1"/>
          <p:nvPr/>
        </p:nvSpPr>
        <p:spPr>
          <a:xfrm>
            <a:off x="981051" y="2183439"/>
            <a:ext cx="4572509" cy="494238"/>
          </a:xfrm>
          <a:prstGeom prst="rect">
            <a:avLst/>
          </a:prstGeom>
          <a:noFill/>
        </p:spPr>
        <p:txBody>
          <a:bodyPr wrap="square">
            <a:spAutoFit/>
          </a:bodyPr>
          <a:lstStyle/>
          <a:p>
            <a:pPr indent="457200">
              <a:lnSpc>
                <a:spcPct val="150000"/>
              </a:lnSpc>
            </a:pPr>
            <a:r>
              <a:rPr lang="zh-CN" altLang="en-US" sz="2000" dirty="0"/>
              <a:t>因此，可得：</a:t>
            </a:r>
          </a:p>
        </p:txBody>
      </p:sp>
      <p:sp>
        <p:nvSpPr>
          <p:cNvPr id="25" name="文本框 24">
            <a:extLst>
              <a:ext uri="{FF2B5EF4-FFF2-40B4-BE49-F238E27FC236}">
                <a16:creationId xmlns="" xmlns:a16="http://schemas.microsoft.com/office/drawing/2014/main" id="{D9449BB6-167E-444E-BEB0-5FF975D9D65C}"/>
              </a:ext>
            </a:extLst>
          </p:cNvPr>
          <p:cNvSpPr txBox="1"/>
          <p:nvPr/>
        </p:nvSpPr>
        <p:spPr>
          <a:xfrm>
            <a:off x="955383" y="4180324"/>
            <a:ext cx="10407697" cy="1477328"/>
          </a:xfrm>
          <a:prstGeom prst="rect">
            <a:avLst/>
          </a:prstGeom>
          <a:noFill/>
        </p:spPr>
        <p:txBody>
          <a:bodyPr wrap="square">
            <a:spAutoFit/>
          </a:bodyPr>
          <a:lstStyle/>
          <a:p>
            <a:pPr indent="457200">
              <a:lnSpc>
                <a:spcPct val="150000"/>
              </a:lnSpc>
            </a:pPr>
            <a:r>
              <a:rPr lang="zh-CN" altLang="en-US" dirty="0"/>
              <a:t>综上，投资者可以把全部资产的</a:t>
            </a:r>
            <a:r>
              <a:rPr lang="en-US" altLang="zh-CN" sz="2000" dirty="0">
                <a:solidFill>
                  <a:srgbClr val="000000"/>
                </a:solidFill>
                <a:latin typeface="Times New Roman" panose="02020603050405020304" pitchFamily="18" charset="0"/>
                <a:cs typeface="Times New Roman" panose="02020603050405020304" pitchFamily="18" charset="0"/>
              </a:rPr>
              <a:t>42%</a:t>
            </a:r>
            <a:r>
              <a:rPr lang="zh-CN" altLang="en-US" dirty="0"/>
              <a:t>投资</a:t>
            </a:r>
            <a:r>
              <a:rPr lang="zh-CN" altLang="en-US" dirty="0" smtClean="0"/>
              <a:t>于风险</a:t>
            </a:r>
            <a:r>
              <a:rPr lang="zh-CN" altLang="en-US" dirty="0"/>
              <a:t>资产，再把</a:t>
            </a:r>
            <a:r>
              <a:rPr lang="en-US" altLang="zh-CN" sz="2000" dirty="0">
                <a:solidFill>
                  <a:srgbClr val="000000"/>
                </a:solidFill>
                <a:latin typeface="Times New Roman" panose="02020603050405020304" pitchFamily="18" charset="0"/>
                <a:cs typeface="Times New Roman" panose="02020603050405020304" pitchFamily="18" charset="0"/>
              </a:rPr>
              <a:t>58%</a:t>
            </a:r>
            <a:r>
              <a:rPr lang="zh-CN" altLang="en-US" dirty="0" smtClean="0"/>
              <a:t>投资</a:t>
            </a:r>
            <a:r>
              <a:rPr lang="zh-CN" altLang="en-US" dirty="0"/>
              <a:t>于</a:t>
            </a:r>
            <a:r>
              <a:rPr lang="zh-CN" altLang="en-US" dirty="0" smtClean="0"/>
              <a:t>无</a:t>
            </a:r>
            <a:r>
              <a:rPr lang="zh-CN" altLang="en-US" dirty="0"/>
              <a:t>风险资产，其中，这部分风险资产又可以把</a:t>
            </a:r>
            <a:r>
              <a:rPr lang="en-US" altLang="zh-CN" sz="2000" dirty="0">
                <a:solidFill>
                  <a:srgbClr val="000000"/>
                </a:solidFill>
                <a:latin typeface="Times New Roman" panose="02020603050405020304" pitchFamily="18" charset="0"/>
                <a:cs typeface="Times New Roman" panose="02020603050405020304" pitchFamily="18" charset="0"/>
              </a:rPr>
              <a:t>59%</a:t>
            </a:r>
            <a:r>
              <a:rPr lang="zh-CN" altLang="en-US" dirty="0"/>
              <a:t>投资于</a:t>
            </a:r>
            <a:r>
              <a:rPr lang="en-US" altLang="zh-CN" sz="2000" dirty="0">
                <a:solidFill>
                  <a:srgbClr val="000000"/>
                </a:solidFill>
                <a:latin typeface="Times New Roman" panose="02020603050405020304" pitchFamily="18" charset="0"/>
                <a:cs typeface="Times New Roman" panose="02020603050405020304" pitchFamily="18" charset="0"/>
              </a:rPr>
              <a:t>a</a:t>
            </a:r>
            <a:r>
              <a:rPr lang="zh-CN" altLang="en-US" dirty="0"/>
              <a:t>类风险资产，</a:t>
            </a:r>
            <a:r>
              <a:rPr lang="en-US" altLang="zh-CN" sz="2000" dirty="0">
                <a:solidFill>
                  <a:srgbClr val="000000"/>
                </a:solidFill>
                <a:latin typeface="Times New Roman" panose="02020603050405020304" pitchFamily="18" charset="0"/>
                <a:cs typeface="Times New Roman" panose="02020603050405020304" pitchFamily="18" charset="0"/>
              </a:rPr>
              <a:t>41%</a:t>
            </a:r>
            <a:r>
              <a:rPr lang="zh-CN" altLang="en-US" dirty="0"/>
              <a:t>投资于</a:t>
            </a:r>
            <a:r>
              <a:rPr lang="en-US" altLang="zh-CN" sz="2000" dirty="0">
                <a:solidFill>
                  <a:srgbClr val="000000"/>
                </a:solidFill>
                <a:latin typeface="Times New Roman" panose="02020603050405020304" pitchFamily="18" charset="0"/>
                <a:cs typeface="Times New Roman" panose="02020603050405020304" pitchFamily="18" charset="0"/>
              </a:rPr>
              <a:t>b</a:t>
            </a:r>
            <a:r>
              <a:rPr lang="zh-CN" altLang="en-US" dirty="0"/>
              <a:t>类风险资产。同时如果计算出来的     大于</a:t>
            </a:r>
            <a:r>
              <a:rPr lang="en-US" altLang="zh-CN" sz="2000" dirty="0">
                <a:solidFill>
                  <a:srgbClr val="000000"/>
                </a:solidFill>
                <a:latin typeface="Times New Roman" panose="02020603050405020304" pitchFamily="18" charset="0"/>
                <a:cs typeface="Times New Roman" panose="02020603050405020304" pitchFamily="18" charset="0"/>
              </a:rPr>
              <a:t>1</a:t>
            </a:r>
            <a:r>
              <a:rPr lang="zh-CN" altLang="en-US" dirty="0"/>
              <a:t>，则表示投资者以无风险利率借入无风险资产，并将其投资于风险资产。</a:t>
            </a:r>
          </a:p>
        </p:txBody>
      </p:sp>
      <p:graphicFrame>
        <p:nvGraphicFramePr>
          <p:cNvPr id="4" name="对象 3">
            <a:extLst>
              <a:ext uri="{FF2B5EF4-FFF2-40B4-BE49-F238E27FC236}">
                <a16:creationId xmlns="" xmlns:a16="http://schemas.microsoft.com/office/drawing/2014/main" id="{F9C6982E-BC80-4EA5-AE18-396B3C7EDECC}"/>
              </a:ext>
            </a:extLst>
          </p:cNvPr>
          <p:cNvGraphicFramePr>
            <a:graphicFrameLocks noChangeAspect="1"/>
          </p:cNvGraphicFramePr>
          <p:nvPr>
            <p:extLst>
              <p:ext uri="{D42A27DB-BD31-4B8C-83A1-F6EECF244321}">
                <p14:modId xmlns:p14="http://schemas.microsoft.com/office/powerpoint/2010/main" val="674676937"/>
              </p:ext>
            </p:extLst>
          </p:nvPr>
        </p:nvGraphicFramePr>
        <p:xfrm>
          <a:off x="4552628" y="2820123"/>
          <a:ext cx="3264541" cy="1093475"/>
        </p:xfrm>
        <a:graphic>
          <a:graphicData uri="http://schemas.openxmlformats.org/presentationml/2006/ole">
            <mc:AlternateContent xmlns:mc="http://schemas.openxmlformats.org/markup-compatibility/2006">
              <mc:Choice xmlns:v="urn:schemas-microsoft-com:vml" Requires="v">
                <p:oleObj spid="_x0000_s24623" name="Equation" r:id="rId3" imgW="1957208" imgH="656226" progId="Equation.DSMT4">
                  <p:embed/>
                </p:oleObj>
              </mc:Choice>
              <mc:Fallback>
                <p:oleObj name="Equation" r:id="rId3" imgW="1957208" imgH="656226" progId="Equation.DSMT4">
                  <p:embed/>
                  <p:pic>
                    <p:nvPicPr>
                      <p:cNvPr id="0" name=""/>
                      <p:cNvPicPr/>
                      <p:nvPr/>
                    </p:nvPicPr>
                    <p:blipFill>
                      <a:blip r:embed="rId4"/>
                      <a:stretch>
                        <a:fillRect/>
                      </a:stretch>
                    </p:blipFill>
                    <p:spPr>
                      <a:xfrm>
                        <a:off x="4552628" y="2820123"/>
                        <a:ext cx="3264541" cy="1093475"/>
                      </a:xfrm>
                      <a:prstGeom prst="rect">
                        <a:avLst/>
                      </a:prstGeom>
                    </p:spPr>
                  </p:pic>
                </p:oleObj>
              </mc:Fallback>
            </mc:AlternateContent>
          </a:graphicData>
        </a:graphic>
      </p:graphicFrame>
      <p:graphicFrame>
        <p:nvGraphicFramePr>
          <p:cNvPr id="5" name="对象 4">
            <a:extLst>
              <a:ext uri="{FF2B5EF4-FFF2-40B4-BE49-F238E27FC236}">
                <a16:creationId xmlns="" xmlns:a16="http://schemas.microsoft.com/office/drawing/2014/main" id="{F0DF1BA1-14E7-4C2D-AECC-67B89F03DD07}"/>
              </a:ext>
            </a:extLst>
          </p:cNvPr>
          <p:cNvGraphicFramePr>
            <a:graphicFrameLocks noChangeAspect="1"/>
          </p:cNvGraphicFramePr>
          <p:nvPr>
            <p:extLst>
              <p:ext uri="{D42A27DB-BD31-4B8C-83A1-F6EECF244321}">
                <p14:modId xmlns:p14="http://schemas.microsoft.com/office/powerpoint/2010/main" val="1161608906"/>
              </p:ext>
            </p:extLst>
          </p:nvPr>
        </p:nvGraphicFramePr>
        <p:xfrm>
          <a:off x="10486107" y="4797152"/>
          <a:ext cx="288032" cy="302434"/>
        </p:xfrm>
        <a:graphic>
          <a:graphicData uri="http://schemas.openxmlformats.org/presentationml/2006/ole">
            <mc:AlternateContent xmlns:mc="http://schemas.openxmlformats.org/markup-compatibility/2006">
              <mc:Choice xmlns:v="urn:schemas-microsoft-com:vml" Requires="v">
                <p:oleObj spid="_x0000_s24624" name="Equation" r:id="rId5" imgW="189975" imgH="199815" progId="Equation.DSMT4">
                  <p:embed/>
                </p:oleObj>
              </mc:Choice>
              <mc:Fallback>
                <p:oleObj name="Equation" r:id="rId5" imgW="189975" imgH="199815" progId="Equation.DSMT4">
                  <p:embed/>
                  <p:pic>
                    <p:nvPicPr>
                      <p:cNvPr id="0" name=""/>
                      <p:cNvPicPr/>
                      <p:nvPr/>
                    </p:nvPicPr>
                    <p:blipFill>
                      <a:blip r:embed="rId6"/>
                      <a:stretch>
                        <a:fillRect/>
                      </a:stretch>
                    </p:blipFill>
                    <p:spPr>
                      <a:xfrm>
                        <a:off x="10486107" y="4797152"/>
                        <a:ext cx="288032" cy="302434"/>
                      </a:xfrm>
                      <a:prstGeom prst="rect">
                        <a:avLst/>
                      </a:prstGeom>
                    </p:spPr>
                  </p:pic>
                </p:oleObj>
              </mc:Fallback>
            </mc:AlternateContent>
          </a:graphicData>
        </a:graphic>
      </p:graphicFrame>
      <p:sp>
        <p:nvSpPr>
          <p:cNvPr id="16" name="Rectangle 4">
            <a:extLst>
              <a:ext uri="{FF2B5EF4-FFF2-40B4-BE49-F238E27FC236}">
                <a16:creationId xmlns="" xmlns:a16="http://schemas.microsoft.com/office/drawing/2014/main" id="{3199A7B7-9B6E-4BAE-8FF3-1AD8387582D8}"/>
              </a:ext>
            </a:extLst>
          </p:cNvPr>
          <p:cNvSpPr>
            <a:spLocks noChangeArrowheads="1"/>
          </p:cNvSpPr>
          <p:nvPr/>
        </p:nvSpPr>
        <p:spPr bwMode="auto">
          <a:xfrm>
            <a:off x="1453837" y="661121"/>
            <a:ext cx="10400422" cy="1417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667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假设市场上有</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b</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两种证券，其预期收益率分别为</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7%</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和</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10%</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，标准差分别为</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8%</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和</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25%</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b</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两种证券的相关系数为</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0.5</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，市场无风险利率为</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6%</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。一个投资者的风险厌恶系数为</a:t>
            </a:r>
            <a:r>
              <a:rPr kumimoji="0" lang="en-US" altLang="zh-CN"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3</a:t>
            </a:r>
            <a:r>
              <a:rPr kumimoji="0" lang="zh-CN"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，求该投资者的资产配置状况。</a:t>
            </a:r>
            <a:endParaRPr kumimoji="0" lang="zh-CN" altLang="zh-CN" sz="20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575515913"/>
      </p:ext>
    </p:extLst>
  </p:cSld>
  <p:clrMapOvr>
    <a:masterClrMapping/>
  </p:clrMapOvr>
  <p:transition>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813742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pPr algn="ctr"/>
            <a:r>
              <a:rPr kumimoji="0" lang="zh-CN" altLang="en-US" sz="5400" b="1" dirty="0">
                <a:solidFill>
                  <a:schemeClr val="bg1"/>
                </a:solidFill>
                <a:latin typeface="微软雅黑" pitchFamily="34" charset="-122"/>
                <a:ea typeface="微软雅黑" pitchFamily="34" charset="-122"/>
              </a:rPr>
              <a:t>三、</a:t>
            </a:r>
            <a:r>
              <a:rPr kumimoji="0" lang="en-US" altLang="zh-CN" sz="5400" b="1" dirty="0">
                <a:solidFill>
                  <a:schemeClr val="bg1"/>
                </a:solidFill>
                <a:latin typeface="微软雅黑" pitchFamily="34" charset="-122"/>
                <a:ea typeface="微软雅黑" pitchFamily="34" charset="-122"/>
              </a:rPr>
              <a:t>CAPM </a:t>
            </a:r>
            <a:r>
              <a:rPr kumimoji="0" lang="zh-CN" altLang="en-US" sz="5400" b="1" dirty="0">
                <a:solidFill>
                  <a:schemeClr val="bg1"/>
                </a:solidFill>
                <a:latin typeface="微软雅黑" pitchFamily="34" charset="-122"/>
                <a:ea typeface="微软雅黑" pitchFamily="34" charset="-122"/>
              </a:rPr>
              <a:t>与应用：</a:t>
            </a:r>
            <a:endParaRPr kumimoji="0" lang="en-US" altLang="zh-CN" sz="5400" b="1" dirty="0">
              <a:solidFill>
                <a:schemeClr val="bg1"/>
              </a:solidFill>
              <a:latin typeface="微软雅黑" pitchFamily="34" charset="-122"/>
              <a:ea typeface="微软雅黑" pitchFamily="34" charset="-122"/>
            </a:endParaRPr>
          </a:p>
          <a:p>
            <a:pPr algn="ctr"/>
            <a:r>
              <a:rPr kumimoji="0" lang="zh-CN" altLang="en-US" sz="5400" b="1" dirty="0">
                <a:solidFill>
                  <a:schemeClr val="bg1"/>
                </a:solidFill>
                <a:latin typeface="微软雅黑" pitchFamily="34" charset="-122"/>
                <a:ea typeface="微软雅黑" pitchFamily="34" charset="-122"/>
              </a:rPr>
              <a:t>风险与期望收益关系</a:t>
            </a:r>
            <a:endParaRPr kumimoji="0" lang="en-US" altLang="zh-CN" sz="5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2238108656"/>
      </p:ext>
    </p:extLst>
  </p:cSld>
  <p:clrMapOvr>
    <a:masterClrMapping/>
  </p:clrMapOvr>
  <p:transition spd="slow" advClick="0" advTm="3340">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5898" y="692696"/>
            <a:ext cx="9952911" cy="562074"/>
          </a:xfrm>
        </p:spPr>
        <p:txBody>
          <a:bodyPr/>
          <a:lstStyle/>
          <a:p>
            <a:pPr algn="l"/>
            <a:r>
              <a:rPr lang="zh-CN" altLang="en-US" sz="2200" b="1" dirty="0">
                <a:latin typeface="Arial" pitchFamily="34" charset="0"/>
                <a:ea typeface="宋体" pitchFamily="2" charset="-122"/>
                <a:cs typeface="+mn-cs"/>
              </a:rPr>
              <a:t>一、</a:t>
            </a:r>
            <a:r>
              <a:rPr lang="en-US" altLang="zh-CN" sz="2200" b="1" dirty="0">
                <a:latin typeface="Arial" pitchFamily="34" charset="0"/>
                <a:ea typeface="宋体" pitchFamily="2" charset="-122"/>
                <a:cs typeface="+mn-cs"/>
              </a:rPr>
              <a:t>CAPM </a:t>
            </a:r>
            <a:r>
              <a:rPr lang="zh-CN" altLang="en-US" sz="2200" b="1" dirty="0">
                <a:latin typeface="Arial" pitchFamily="34" charset="0"/>
                <a:ea typeface="宋体" pitchFamily="2" charset="-122"/>
                <a:cs typeface="+mn-cs"/>
              </a:rPr>
              <a:t>的假设</a:t>
            </a:r>
            <a:r>
              <a:rPr lang="zh-CN" altLang="en-US" sz="2800" b="1" cap="small" dirty="0">
                <a:latin typeface="微软雅黑" pitchFamily="34" charset="-122"/>
                <a:ea typeface="微软雅黑" pitchFamily="34" charset="-122"/>
                <a:cs typeface="+mn-cs"/>
              </a:rPr>
              <a:t> </a:t>
            </a:r>
          </a:p>
        </p:txBody>
      </p:sp>
      <p:sp>
        <p:nvSpPr>
          <p:cNvPr id="3" name="内容占位符 2"/>
          <p:cNvSpPr>
            <a:spLocks noGrp="1"/>
          </p:cNvSpPr>
          <p:nvPr>
            <p:ph sz="quarter" idx="1"/>
          </p:nvPr>
        </p:nvSpPr>
        <p:spPr>
          <a:xfrm>
            <a:off x="270763" y="1124744"/>
            <a:ext cx="11665296" cy="5616624"/>
          </a:xfrm>
        </p:spPr>
        <p:txBody>
          <a:bodyPr>
            <a:noAutofit/>
          </a:bodyPr>
          <a:lstStyle/>
          <a:p>
            <a:pPr>
              <a:lnSpc>
                <a:spcPct val="150000"/>
              </a:lnSpc>
              <a:buClr>
                <a:srgbClr val="215968"/>
              </a:buClr>
              <a:buFont typeface="Wingdings" panose="05000000000000000000" pitchFamily="2" charset="2"/>
              <a:buChar char="Ø"/>
            </a:pPr>
            <a:r>
              <a:rPr lang="en-US" altLang="zh-CN" sz="2000" dirty="0">
                <a:latin typeface="Times New Roman" panose="02020603050405020304" pitchFamily="18" charset="0"/>
                <a:cs typeface="Times New Roman" panose="02020603050405020304" pitchFamily="18" charset="0"/>
              </a:rPr>
              <a:t>1964</a:t>
            </a:r>
            <a:r>
              <a:rPr lang="en-US" altLang="zh-CN" sz="2000" dirty="0"/>
              <a:t> </a:t>
            </a:r>
            <a:r>
              <a:rPr lang="zh-CN" altLang="en-US" sz="2000" dirty="0"/>
              <a:t>年威廉</a:t>
            </a:r>
            <a:r>
              <a:rPr lang="en-US" altLang="zh-CN" sz="2000" dirty="0"/>
              <a:t>·</a:t>
            </a:r>
            <a:r>
              <a:rPr lang="zh-CN" altLang="en-US" sz="2000" dirty="0"/>
              <a:t>夏普建立了资产定价模型</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CAPM</a:t>
            </a:r>
            <a:r>
              <a:rPr lang="zh-CN" altLang="en-US" sz="2000" dirty="0">
                <a:latin typeface="Times New Roman" panose="02020603050405020304" pitchFamily="18" charset="0"/>
                <a:cs typeface="Times New Roman" panose="02020603050405020304" pitchFamily="18" charset="0"/>
              </a:rPr>
              <a:t>），</a:t>
            </a:r>
            <a:r>
              <a:rPr lang="zh-CN" altLang="en-US" sz="2000" dirty="0"/>
              <a:t>该模型在马科维茨理论的基础上，描述了均衡价格如何在收益风险的权衡中形成。</a:t>
            </a:r>
            <a:endParaRPr lang="en-US" altLang="zh-CN" sz="2000" dirty="0"/>
          </a:p>
          <a:p>
            <a:pPr>
              <a:lnSpc>
                <a:spcPct val="150000"/>
              </a:lnSpc>
              <a:buClr>
                <a:srgbClr val="215968"/>
              </a:buClr>
              <a:buFont typeface="Wingdings" panose="05000000000000000000" pitchFamily="2" charset="2"/>
              <a:buChar char="Ø"/>
            </a:pPr>
            <a:r>
              <a:rPr lang="zh-CN" altLang="en-US" sz="2000" dirty="0"/>
              <a:t>首先介绍资本资产定价模型的</a:t>
            </a:r>
            <a:r>
              <a:rPr lang="zh-CN" altLang="en-US" sz="2000" b="1" dirty="0">
                <a:solidFill>
                  <a:srgbClr val="C00000"/>
                </a:solidFill>
              </a:rPr>
              <a:t>前提假设</a:t>
            </a:r>
            <a:r>
              <a:rPr lang="zh-CN" altLang="en-US" sz="2000" dirty="0"/>
              <a:t>，有以下六点： </a:t>
            </a:r>
            <a:endParaRPr lang="en-US" altLang="zh-CN" sz="2000" dirty="0"/>
          </a:p>
          <a:p>
            <a:pPr>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1</a:t>
            </a:r>
            <a:r>
              <a:rPr lang="zh-CN" altLang="en-US" sz="2000" dirty="0">
                <a:latin typeface="Times New Roman" panose="02020603050405020304" pitchFamily="18" charset="0"/>
                <a:cs typeface="Times New Roman" panose="02020603050405020304" pitchFamily="18" charset="0"/>
              </a:rPr>
              <a:t>）</a:t>
            </a:r>
            <a:r>
              <a:rPr lang="zh-CN" altLang="en-US" sz="2000" dirty="0"/>
              <a:t>影响投资决策的因素是</a:t>
            </a:r>
            <a:r>
              <a:rPr lang="zh-CN" altLang="en-US" sz="2000" b="1" dirty="0"/>
              <a:t>期望收益率和以标准差表示的风险</a:t>
            </a:r>
            <a:r>
              <a:rPr lang="zh-CN" altLang="en-US" sz="2000" dirty="0"/>
              <a:t>，并依据马科维茨投资组合选择模型进行投资决策。 </a:t>
            </a:r>
            <a:endParaRPr lang="en-US" altLang="zh-CN" sz="2000" dirty="0"/>
          </a:p>
          <a:p>
            <a:pPr>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2</a:t>
            </a:r>
            <a:r>
              <a:rPr lang="zh-CN" altLang="en-US" sz="2000" dirty="0">
                <a:latin typeface="Times New Roman" panose="02020603050405020304" pitchFamily="18" charset="0"/>
                <a:cs typeface="Times New Roman" panose="02020603050405020304" pitchFamily="18" charset="0"/>
              </a:rPr>
              <a:t>）</a:t>
            </a:r>
            <a:r>
              <a:rPr lang="zh-CN" altLang="en-US" sz="2000" dirty="0"/>
              <a:t>投资者均是</a:t>
            </a:r>
            <a:r>
              <a:rPr lang="zh-CN" altLang="en-US" sz="2000" b="1" dirty="0"/>
              <a:t>理性</a:t>
            </a:r>
            <a:r>
              <a:rPr lang="zh-CN" altLang="en-US" sz="2000" dirty="0"/>
              <a:t>的，在风险相同条件下选择收益率较高的证券，或收益率相同条件下选择风险较小的证券。 </a:t>
            </a:r>
            <a:endParaRPr lang="en-US" altLang="zh-CN" sz="2000" dirty="0"/>
          </a:p>
          <a:p>
            <a:pPr>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3</a:t>
            </a:r>
            <a:r>
              <a:rPr lang="zh-CN" altLang="en-US" sz="2000" dirty="0">
                <a:latin typeface="Times New Roman" panose="02020603050405020304" pitchFamily="18" charset="0"/>
                <a:cs typeface="Times New Roman" panose="02020603050405020304" pitchFamily="18" charset="0"/>
              </a:rPr>
              <a:t>）</a:t>
            </a:r>
            <a:r>
              <a:rPr lang="zh-CN" altLang="en-US" sz="2000" dirty="0"/>
              <a:t>所有投资者均事前知悉投资收益率的概率</a:t>
            </a:r>
            <a:r>
              <a:rPr lang="zh-CN" altLang="en-US" sz="2000" b="1" dirty="0"/>
              <a:t>服从正态分布</a:t>
            </a:r>
            <a:r>
              <a:rPr lang="zh-CN" altLang="en-US" sz="2000" dirty="0"/>
              <a:t>，且对证券收益率概率分布看法一致即有效前沿</a:t>
            </a:r>
            <a:r>
              <a:rPr lang="zh-CN" altLang="en-US" sz="2000" b="1" dirty="0"/>
              <a:t>只有一条</a:t>
            </a:r>
            <a:r>
              <a:rPr lang="zh-CN" altLang="en-US" sz="2000" dirty="0"/>
              <a:t>。所有投资者的投资期限相同且只有一期。</a:t>
            </a:r>
          </a:p>
        </p:txBody>
      </p:sp>
      <p:sp>
        <p:nvSpPr>
          <p:cNvPr id="4" name="矩形 3">
            <a:extLst>
              <a:ext uri="{FF2B5EF4-FFF2-40B4-BE49-F238E27FC236}">
                <a16:creationId xmlns="" xmlns:a16="http://schemas.microsoft.com/office/drawing/2014/main" id="{DFDA640F-FDED-46F0-8AAB-067520B9D453}"/>
              </a:ext>
            </a:extLst>
          </p:cNvPr>
          <p:cNvSpPr/>
          <p:nvPr/>
        </p:nvSpPr>
        <p:spPr>
          <a:xfrm>
            <a:off x="466489" y="107628"/>
            <a:ext cx="7859378" cy="892552"/>
          </a:xfrm>
          <a:prstGeom prst="rect">
            <a:avLst/>
          </a:prstGeom>
        </p:spPr>
        <p:txBody>
          <a:bodyPr wrap="square">
            <a:spAutoFit/>
          </a:bodyPr>
          <a:lstStyle/>
          <a:p>
            <a:r>
              <a:rPr lang="zh-CN" altLang="en-US" sz="2600" b="1" dirty="0">
                <a:latin typeface="微软雅黑" pitchFamily="34" charset="-122"/>
                <a:ea typeface="微软雅黑" pitchFamily="34" charset="-122"/>
              </a:rPr>
              <a:t>第三节 </a:t>
            </a:r>
            <a:r>
              <a:rPr lang="en-US" altLang="zh-CN" sz="2600" b="1" dirty="0">
                <a:latin typeface="微软雅黑" pitchFamily="34" charset="-122"/>
                <a:ea typeface="微软雅黑" pitchFamily="34" charset="-122"/>
              </a:rPr>
              <a:t>CAPM </a:t>
            </a:r>
            <a:r>
              <a:rPr lang="zh-CN" altLang="en-US" sz="2600" b="1" dirty="0">
                <a:latin typeface="微软雅黑" pitchFamily="34" charset="-122"/>
                <a:ea typeface="微软雅黑" pitchFamily="34" charset="-122"/>
              </a:rPr>
              <a:t>与应用：风险与期望收益关系</a:t>
            </a:r>
          </a:p>
          <a:p>
            <a:endParaRPr lang="zh-CN" altLang="en-US" sz="2600" b="1" dirty="0">
              <a:latin typeface="微软雅黑" pitchFamily="34" charset="-122"/>
              <a:ea typeface="微软雅黑" pitchFamily="34" charset="-122"/>
            </a:endParaRPr>
          </a:p>
        </p:txBody>
      </p:sp>
    </p:spTree>
    <p:extLst>
      <p:ext uri="{BB962C8B-B14F-4D97-AF65-F5344CB8AC3E}">
        <p14:creationId xmlns:p14="http://schemas.microsoft.com/office/powerpoint/2010/main" val="4886855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5898" y="692696"/>
            <a:ext cx="9952911" cy="562074"/>
          </a:xfrm>
        </p:spPr>
        <p:txBody>
          <a:bodyPr/>
          <a:lstStyle/>
          <a:p>
            <a:pPr algn="l"/>
            <a:r>
              <a:rPr lang="zh-CN" altLang="en-US" sz="2200" b="1" dirty="0">
                <a:latin typeface="Arial" pitchFamily="34" charset="0"/>
                <a:ea typeface="宋体" pitchFamily="2" charset="-122"/>
                <a:cs typeface="+mn-cs"/>
              </a:rPr>
              <a:t>一、</a:t>
            </a:r>
            <a:r>
              <a:rPr lang="en-US" altLang="zh-CN" sz="2200" b="1" dirty="0">
                <a:latin typeface="Arial" pitchFamily="34" charset="0"/>
                <a:ea typeface="宋体" pitchFamily="2" charset="-122"/>
                <a:cs typeface="+mn-cs"/>
              </a:rPr>
              <a:t>CAPM </a:t>
            </a:r>
            <a:r>
              <a:rPr lang="zh-CN" altLang="en-US" sz="2200" b="1" dirty="0">
                <a:latin typeface="Arial" pitchFamily="34" charset="0"/>
                <a:ea typeface="宋体" pitchFamily="2" charset="-122"/>
                <a:cs typeface="+mn-cs"/>
              </a:rPr>
              <a:t>的假设</a:t>
            </a:r>
            <a:r>
              <a:rPr lang="zh-CN" altLang="en-US" sz="2800" b="1" cap="small" dirty="0">
                <a:latin typeface="微软雅黑" pitchFamily="34" charset="-122"/>
                <a:ea typeface="微软雅黑" pitchFamily="34" charset="-122"/>
                <a:cs typeface="+mn-cs"/>
              </a:rPr>
              <a:t> </a:t>
            </a:r>
          </a:p>
        </p:txBody>
      </p:sp>
      <p:sp>
        <p:nvSpPr>
          <p:cNvPr id="4" name="矩形 3">
            <a:extLst>
              <a:ext uri="{FF2B5EF4-FFF2-40B4-BE49-F238E27FC236}">
                <a16:creationId xmlns="" xmlns:a16="http://schemas.microsoft.com/office/drawing/2014/main" id="{DFDA640F-FDED-46F0-8AAB-067520B9D453}"/>
              </a:ext>
            </a:extLst>
          </p:cNvPr>
          <p:cNvSpPr/>
          <p:nvPr/>
        </p:nvSpPr>
        <p:spPr>
          <a:xfrm>
            <a:off x="466489" y="107628"/>
            <a:ext cx="7859378" cy="892552"/>
          </a:xfrm>
          <a:prstGeom prst="rect">
            <a:avLst/>
          </a:prstGeom>
        </p:spPr>
        <p:txBody>
          <a:bodyPr wrap="square">
            <a:spAutoFit/>
          </a:bodyPr>
          <a:lstStyle/>
          <a:p>
            <a:r>
              <a:rPr lang="zh-CN" altLang="en-US" sz="2600" b="1" dirty="0">
                <a:latin typeface="微软雅黑" pitchFamily="34" charset="-122"/>
                <a:ea typeface="微软雅黑" pitchFamily="34" charset="-122"/>
              </a:rPr>
              <a:t>第三节 </a:t>
            </a:r>
            <a:r>
              <a:rPr lang="en-US" altLang="zh-CN" sz="2600" b="1" dirty="0">
                <a:latin typeface="微软雅黑" pitchFamily="34" charset="-122"/>
                <a:ea typeface="微软雅黑" pitchFamily="34" charset="-122"/>
              </a:rPr>
              <a:t>CAPM </a:t>
            </a:r>
            <a:r>
              <a:rPr lang="zh-CN" altLang="en-US" sz="2600" b="1" dirty="0">
                <a:latin typeface="微软雅黑" pitchFamily="34" charset="-122"/>
                <a:ea typeface="微软雅黑" pitchFamily="34" charset="-122"/>
              </a:rPr>
              <a:t>与应用：风险与期望收益关系</a:t>
            </a:r>
          </a:p>
          <a:p>
            <a:endParaRPr lang="zh-CN" altLang="en-US" sz="2600" b="1" dirty="0">
              <a:latin typeface="微软雅黑" pitchFamily="34" charset="-122"/>
              <a:ea typeface="微软雅黑" pitchFamily="34" charset="-122"/>
            </a:endParaRPr>
          </a:p>
        </p:txBody>
      </p:sp>
      <p:sp>
        <p:nvSpPr>
          <p:cNvPr id="6" name="内容占位符 2">
            <a:extLst>
              <a:ext uri="{FF2B5EF4-FFF2-40B4-BE49-F238E27FC236}">
                <a16:creationId xmlns="" xmlns:a16="http://schemas.microsoft.com/office/drawing/2014/main" id="{91889751-F8BE-4572-82B6-092CA4702C93}"/>
              </a:ext>
            </a:extLst>
          </p:cNvPr>
          <p:cNvSpPr txBox="1">
            <a:spLocks/>
          </p:cNvSpPr>
          <p:nvPr/>
        </p:nvSpPr>
        <p:spPr bwMode="auto">
          <a:xfrm>
            <a:off x="332979" y="1585248"/>
            <a:ext cx="11665296" cy="4536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宋体" charset="0"/>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4</a:t>
            </a:r>
            <a:r>
              <a:rPr lang="zh-CN" altLang="en-US" sz="2000" dirty="0">
                <a:latin typeface="Times New Roman" panose="02020603050405020304" pitchFamily="18" charset="0"/>
                <a:cs typeface="Times New Roman" panose="02020603050405020304" pitchFamily="18" charset="0"/>
              </a:rPr>
              <a:t>）</a:t>
            </a:r>
            <a:r>
              <a:rPr lang="zh-CN" altLang="en-US" sz="2000" dirty="0"/>
              <a:t>所有证券投资可以</a:t>
            </a:r>
            <a:r>
              <a:rPr lang="zh-CN" altLang="en-US" sz="2000" b="1" dirty="0"/>
              <a:t>无限制细分</a:t>
            </a:r>
            <a:r>
              <a:rPr lang="zh-CN" altLang="en-US" sz="2000" dirty="0"/>
              <a:t>，且投资者可以</a:t>
            </a:r>
            <a:r>
              <a:rPr lang="zh-CN" altLang="en-US" sz="2000" b="1" dirty="0"/>
              <a:t>无风险收益率无限制地借贷</a:t>
            </a:r>
            <a:r>
              <a:rPr lang="zh-CN" altLang="en-US" sz="2000" dirty="0"/>
              <a:t>。 </a:t>
            </a:r>
            <a:endParaRPr lang="en-US" altLang="zh-CN" sz="2000" dirty="0"/>
          </a:p>
          <a:p>
            <a:pPr>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5</a:t>
            </a:r>
            <a:r>
              <a:rPr lang="zh-CN" altLang="en-US" sz="2000" dirty="0">
                <a:latin typeface="Times New Roman" panose="02020603050405020304" pitchFamily="18" charset="0"/>
                <a:cs typeface="Times New Roman" panose="02020603050405020304" pitchFamily="18" charset="0"/>
              </a:rPr>
              <a:t>）</a:t>
            </a:r>
            <a:r>
              <a:rPr lang="zh-CN" altLang="en-US" sz="2000" dirty="0"/>
              <a:t>资本市场是</a:t>
            </a:r>
            <a:r>
              <a:rPr lang="zh-CN" altLang="en-US" sz="2000" b="1" dirty="0"/>
              <a:t>完全有效的市场</a:t>
            </a:r>
            <a:r>
              <a:rPr lang="zh-CN" altLang="en-US" sz="2000" dirty="0"/>
              <a:t>，税收交易费用不需要考虑且所有投资者可以免费获得市场上所有的信息。 </a:t>
            </a:r>
            <a:endParaRPr lang="en-US" altLang="zh-CN" sz="2000" dirty="0"/>
          </a:p>
          <a:p>
            <a:pPr>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6</a:t>
            </a:r>
            <a:r>
              <a:rPr lang="zh-CN" altLang="en-US" sz="2000" dirty="0">
                <a:latin typeface="Times New Roman" panose="02020603050405020304" pitchFamily="18" charset="0"/>
                <a:cs typeface="Times New Roman" panose="02020603050405020304" pitchFamily="18" charset="0"/>
              </a:rPr>
              <a:t>）</a:t>
            </a:r>
            <a:r>
              <a:rPr lang="zh-CN" altLang="en-US" sz="2000" dirty="0"/>
              <a:t>投资者对预期收益率、标准差和证券之间的协方差</a:t>
            </a:r>
            <a:r>
              <a:rPr lang="zh-CN" altLang="en-US" sz="2000" b="1" dirty="0"/>
              <a:t>具有相同的预期值</a:t>
            </a:r>
            <a:r>
              <a:rPr lang="zh-CN" altLang="en-US" sz="2000" dirty="0"/>
              <a:t>。</a:t>
            </a:r>
            <a:endParaRPr lang="en-US" altLang="zh-CN" sz="2000" dirty="0"/>
          </a:p>
          <a:p>
            <a:pPr>
              <a:lnSpc>
                <a:spcPct val="150000"/>
              </a:lnSpc>
              <a:buClr>
                <a:srgbClr val="215968"/>
              </a:buClr>
              <a:buFont typeface="Wingdings" panose="05000000000000000000" pitchFamily="2" charset="2"/>
              <a:buChar char="Ø"/>
            </a:pPr>
            <a:r>
              <a:rPr lang="zh-CN" altLang="en-US" sz="2000" dirty="0"/>
              <a:t>由于 </a:t>
            </a:r>
            <a:r>
              <a:rPr lang="en-US" altLang="zh-CN" sz="2000" dirty="0">
                <a:latin typeface="Times New Roman" panose="02020603050405020304" pitchFamily="18" charset="0"/>
                <a:cs typeface="Times New Roman" panose="02020603050405020304" pitchFamily="18" charset="0"/>
              </a:rPr>
              <a:t>CAPM </a:t>
            </a:r>
            <a:r>
              <a:rPr lang="zh-CN" altLang="en-US" sz="2000" dirty="0"/>
              <a:t>是建立在投资组合理论的基础上，因此其假设前提比马科维茨投资组合理论还要严苛。通过这些理想化的假设，</a:t>
            </a:r>
            <a:r>
              <a:rPr lang="en-US" altLang="zh-CN" sz="2000" dirty="0">
                <a:latin typeface="Times New Roman" panose="02020603050405020304" pitchFamily="18" charset="0"/>
                <a:cs typeface="Times New Roman" panose="02020603050405020304" pitchFamily="18" charset="0"/>
              </a:rPr>
              <a:t>CAPM </a:t>
            </a:r>
            <a:r>
              <a:rPr lang="zh-CN" altLang="en-US" sz="2000" dirty="0"/>
              <a:t>将研究单个投资者投资行为的难题转化为研究具有相同投资方式的投资者投资行为对证券价格的影响，从而理清均衡价格如何在收益风险的权衡中形成。</a:t>
            </a:r>
          </a:p>
        </p:txBody>
      </p:sp>
    </p:spTree>
    <p:extLst>
      <p:ext uri="{BB962C8B-B14F-4D97-AF65-F5344CB8AC3E}">
        <p14:creationId xmlns:p14="http://schemas.microsoft.com/office/powerpoint/2010/main" val="39210741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278993" y="1162083"/>
            <a:ext cx="11665296" cy="5616624"/>
          </a:xfrm>
        </p:spPr>
        <p:txBody>
          <a:bodyPr>
            <a:noAutofit/>
          </a:bodyPr>
          <a:lstStyle/>
          <a:p>
            <a:pPr>
              <a:lnSpc>
                <a:spcPct val="150000"/>
              </a:lnSpc>
              <a:buClr>
                <a:srgbClr val="215968"/>
              </a:buClr>
              <a:buFont typeface="Wingdings" panose="05000000000000000000" pitchFamily="2" charset="2"/>
              <a:buChar char="Ø"/>
            </a:pPr>
            <a:r>
              <a:rPr lang="zh-CN" altLang="en-US" sz="2000" dirty="0"/>
              <a:t>夏普认为：当资本市场达到均衡时，风险的边际价格将不再变化，任何改变市场组合的投资所带来的边际效果均相同，即增加一个单位的风险所得到的补偿相同。资本资产定价模型公式如下：</a:t>
            </a:r>
            <a:endParaRPr lang="en-US" altLang="zh-CN" sz="2000" dirty="0"/>
          </a:p>
          <a:p>
            <a:pPr>
              <a:lnSpc>
                <a:spcPct val="150000"/>
              </a:lnSpc>
              <a:buClr>
                <a:srgbClr val="215968"/>
              </a:buClr>
              <a:buFont typeface="Wingdings" panose="05000000000000000000" pitchFamily="2" charset="2"/>
              <a:buChar char="Ø"/>
            </a:pPr>
            <a:endParaRPr lang="en-US" altLang="zh-CN" sz="2000" dirty="0"/>
          </a:p>
          <a:p>
            <a:pPr>
              <a:lnSpc>
                <a:spcPct val="150000"/>
              </a:lnSpc>
              <a:buClr>
                <a:srgbClr val="215968"/>
              </a:buClr>
              <a:buFont typeface="Wingdings" panose="05000000000000000000" pitchFamily="2" charset="2"/>
              <a:buChar char="Ø"/>
            </a:pPr>
            <a:endParaRPr lang="en-US" altLang="zh-CN" sz="2000" dirty="0"/>
          </a:p>
          <a:p>
            <a:pPr>
              <a:lnSpc>
                <a:spcPct val="150000"/>
              </a:lnSpc>
              <a:buClr>
                <a:srgbClr val="215968"/>
              </a:buClr>
              <a:buFont typeface="Wingdings" panose="05000000000000000000" pitchFamily="2" charset="2"/>
              <a:buChar char="Ø"/>
            </a:pPr>
            <a:endParaRPr lang="en-US" altLang="zh-CN" sz="2000" dirty="0"/>
          </a:p>
          <a:p>
            <a:pPr>
              <a:lnSpc>
                <a:spcPct val="150000"/>
              </a:lnSpc>
              <a:buClr>
                <a:srgbClr val="215968"/>
              </a:buClr>
              <a:buFont typeface="Wingdings" panose="05000000000000000000" pitchFamily="2" charset="2"/>
              <a:buChar char="Ø"/>
            </a:pPr>
            <a:endParaRPr lang="en-US" altLang="zh-CN" sz="2000" dirty="0"/>
          </a:p>
          <a:p>
            <a:pPr>
              <a:lnSpc>
                <a:spcPct val="150000"/>
              </a:lnSpc>
              <a:buClr>
                <a:srgbClr val="215968"/>
              </a:buClr>
              <a:buFont typeface="Wingdings" panose="05000000000000000000" pitchFamily="2" charset="2"/>
              <a:buChar char="Ø"/>
            </a:pPr>
            <a:endParaRPr lang="en-US" altLang="zh-CN" sz="2000" dirty="0">
              <a:latin typeface="Times New Roman" panose="02020603050405020304" pitchFamily="18" charset="0"/>
              <a:cs typeface="Times New Roman" panose="02020603050405020304" pitchFamily="18" charset="0"/>
            </a:endParaRPr>
          </a:p>
          <a:p>
            <a:pPr>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cs typeface="Times New Roman" panose="02020603050405020304" pitchFamily="18" charset="0"/>
              </a:rPr>
              <a:t>该模型的</a:t>
            </a:r>
            <a:r>
              <a:rPr lang="zh-CN" altLang="en-US" sz="2000" b="1" dirty="0">
                <a:latin typeface="Times New Roman" panose="02020603050405020304" pitchFamily="18" charset="0"/>
                <a:cs typeface="Times New Roman" panose="02020603050405020304" pitchFamily="18" charset="0"/>
              </a:rPr>
              <a:t>主要观点</a:t>
            </a:r>
            <a:r>
              <a:rPr lang="zh-CN" altLang="en-US" sz="2000" dirty="0">
                <a:latin typeface="Times New Roman" panose="02020603050405020304" pitchFamily="18" charset="0"/>
                <a:cs typeface="Times New Roman" panose="02020603050405020304" pitchFamily="18" charset="0"/>
              </a:rPr>
              <a:t>为：如果股票投资者期望在无风险回报率的基础上获得更多溢价，那么他需要承受额外的风险。因此，股票市场溢价（</a:t>
            </a:r>
            <a:r>
              <a:rPr lang="en-US" altLang="zh-CN" sz="2000" dirty="0">
                <a:latin typeface="Times New Roman" panose="02020603050405020304" pitchFamily="18" charset="0"/>
                <a:cs typeface="Times New Roman" panose="02020603050405020304" pitchFamily="18" charset="0"/>
              </a:rPr>
              <a:t>equity market premium</a:t>
            </a:r>
            <a:r>
              <a:rPr lang="zh-CN" altLang="en-US" sz="2000" dirty="0">
                <a:latin typeface="Times New Roman" panose="02020603050405020304" pitchFamily="18" charset="0"/>
                <a:cs typeface="Times New Roman" panose="02020603050405020304" pitchFamily="18" charset="0"/>
              </a:rPr>
              <a:t>）就等于市场期望回报率减去无风险回报率，而证券风险溢价就是股票市场溢价和一个𝛽系数的乘积。</a:t>
            </a:r>
            <a:endParaRPr lang="en-US" altLang="zh-CN" sz="2000" dirty="0">
              <a:latin typeface="Times New Roman" panose="02020603050405020304" pitchFamily="18" charset="0"/>
              <a:cs typeface="Times New Roman" panose="02020603050405020304" pitchFamily="18" charset="0"/>
            </a:endParaRPr>
          </a:p>
          <a:p>
            <a:pPr marL="0" indent="0">
              <a:buClr>
                <a:schemeClr val="accent1"/>
              </a:buClr>
              <a:buNone/>
            </a:pPr>
            <a:endParaRPr lang="zh-CN" altLang="en-US" sz="2000" dirty="0"/>
          </a:p>
        </p:txBody>
      </p:sp>
      <p:sp>
        <p:nvSpPr>
          <p:cNvPr id="7" name="矩形 6"/>
          <p:cNvSpPr/>
          <p:nvPr/>
        </p:nvSpPr>
        <p:spPr>
          <a:xfrm>
            <a:off x="343499" y="3126986"/>
            <a:ext cx="11593288" cy="1418915"/>
          </a:xfrm>
          <a:prstGeom prst="rect">
            <a:avLst/>
          </a:prstGeom>
        </p:spPr>
        <p:txBody>
          <a:bodyPr wrap="square">
            <a:spAutoFit/>
          </a:bodyPr>
          <a:lstStyle/>
          <a:p>
            <a:pPr marL="342900" indent="-342900">
              <a:lnSpc>
                <a:spcPct val="150000"/>
              </a:lnSpc>
              <a:buClr>
                <a:srgbClr val="215968"/>
              </a:buClr>
              <a:buFont typeface="Wingdings" panose="05000000000000000000" pitchFamily="2" charset="2"/>
              <a:buChar char="Ø"/>
            </a:pPr>
            <a:r>
              <a:rPr lang="zh-CN" altLang="en-US" sz="2000" dirty="0">
                <a:latin typeface="Times New Roman" panose="02020603050405020304" pitchFamily="18" charset="0"/>
                <a:ea typeface="+mn-ea"/>
                <a:cs typeface="Times New Roman" panose="02020603050405020304" pitchFamily="18" charset="0"/>
              </a:rPr>
              <a:t>其中，   表示资产的回报率对市场变动的敏感程度，也即资产 </a:t>
            </a:r>
            <a:r>
              <a:rPr lang="en-US" altLang="zh-CN" sz="2000" dirty="0" err="1">
                <a:latin typeface="Times New Roman" panose="02020603050405020304" pitchFamily="18" charset="0"/>
                <a:ea typeface="+mn-ea"/>
                <a:cs typeface="Times New Roman" panose="02020603050405020304" pitchFamily="18" charset="0"/>
              </a:rPr>
              <a:t>i</a:t>
            </a:r>
            <a:r>
              <a:rPr lang="en-US" altLang="zh-CN" sz="2000" dirty="0">
                <a:latin typeface="Times New Roman" panose="02020603050405020304" pitchFamily="18" charset="0"/>
                <a:ea typeface="+mn-ea"/>
                <a:cs typeface="Times New Roman" panose="02020603050405020304" pitchFamily="18" charset="0"/>
              </a:rPr>
              <a:t> </a:t>
            </a:r>
            <a:r>
              <a:rPr lang="zh-CN" altLang="en-US" sz="2000" dirty="0">
                <a:latin typeface="Times New Roman" panose="02020603050405020304" pitchFamily="18" charset="0"/>
                <a:ea typeface="+mn-ea"/>
                <a:cs typeface="Times New Roman" panose="02020603050405020304" pitchFamily="18" charset="0"/>
              </a:rPr>
              <a:t>的系统性风险大小；</a:t>
            </a:r>
            <a:r>
              <a:rPr lang="en-US" altLang="zh-CN" sz="2000" dirty="0">
                <a:latin typeface="Times New Roman" panose="02020603050405020304" pitchFamily="18" charset="0"/>
                <a:ea typeface="+mn-ea"/>
                <a:cs typeface="Times New Roman" panose="02020603050405020304" pitchFamily="18" charset="0"/>
              </a:rPr>
              <a:t>     </a:t>
            </a:r>
            <a:r>
              <a:rPr lang="zh-CN" altLang="en-US" sz="2000" dirty="0">
                <a:latin typeface="Times New Roman" panose="02020603050405020304" pitchFamily="18" charset="0"/>
                <a:ea typeface="+mn-ea"/>
                <a:cs typeface="Times New Roman" panose="02020603050405020304" pitchFamily="18" charset="0"/>
              </a:rPr>
              <a:t>为资产 </a:t>
            </a:r>
            <a:r>
              <a:rPr lang="en-US" altLang="zh-CN" sz="2000" dirty="0" err="1">
                <a:latin typeface="Times New Roman" panose="02020603050405020304" pitchFamily="18" charset="0"/>
                <a:ea typeface="+mn-ea"/>
                <a:cs typeface="Times New Roman" panose="02020603050405020304" pitchFamily="18" charset="0"/>
              </a:rPr>
              <a:t>i</a:t>
            </a:r>
            <a:r>
              <a:rPr lang="en-US" altLang="zh-CN" sz="2000" dirty="0">
                <a:latin typeface="Times New Roman" panose="02020603050405020304" pitchFamily="18" charset="0"/>
                <a:ea typeface="+mn-ea"/>
                <a:cs typeface="Times New Roman" panose="02020603050405020304" pitchFamily="18" charset="0"/>
              </a:rPr>
              <a:t> </a:t>
            </a:r>
            <a:r>
              <a:rPr lang="zh-CN" altLang="en-US" sz="2000" dirty="0">
                <a:latin typeface="Times New Roman" panose="02020603050405020304" pitchFamily="18" charset="0"/>
                <a:ea typeface="+mn-ea"/>
                <a:cs typeface="Times New Roman" panose="02020603050405020304" pitchFamily="18" charset="0"/>
              </a:rPr>
              <a:t>的必要报酬率，        为市场资产组合的期望收益率； </a:t>
            </a:r>
            <a:r>
              <a:rPr lang="en-US" altLang="zh-CN" sz="2000" dirty="0">
                <a:latin typeface="Times New Roman" panose="02020603050405020304" pitchFamily="18" charset="0"/>
                <a:ea typeface="+mn-ea"/>
                <a:cs typeface="Times New Roman" panose="02020603050405020304" pitchFamily="18" charset="0"/>
              </a:rPr>
              <a:t>                </a:t>
            </a:r>
            <a:r>
              <a:rPr lang="zh-CN" altLang="en-US" sz="2000" dirty="0">
                <a:latin typeface="Times New Roman" panose="02020603050405020304" pitchFamily="18" charset="0"/>
                <a:ea typeface="+mn-ea"/>
                <a:cs typeface="Times New Roman" panose="02020603050405020304" pitchFamily="18" charset="0"/>
              </a:rPr>
              <a:t>是市场风险溢价。该公式也被称为</a:t>
            </a:r>
            <a:r>
              <a:rPr lang="zh-CN" altLang="en-US" sz="2000" dirty="0">
                <a:solidFill>
                  <a:srgbClr val="C00000"/>
                </a:solidFill>
                <a:latin typeface="Times New Roman" panose="02020603050405020304" pitchFamily="18" charset="0"/>
                <a:ea typeface="+mn-ea"/>
                <a:cs typeface="Times New Roman" panose="02020603050405020304" pitchFamily="18" charset="0"/>
              </a:rPr>
              <a:t>证券市场线（</a:t>
            </a:r>
            <a:r>
              <a:rPr lang="en-US" altLang="zh-CN" sz="2000" dirty="0">
                <a:solidFill>
                  <a:srgbClr val="C00000"/>
                </a:solidFill>
                <a:latin typeface="Times New Roman" panose="02020603050405020304" pitchFamily="18" charset="0"/>
                <a:ea typeface="+mn-ea"/>
                <a:cs typeface="Times New Roman" panose="02020603050405020304" pitchFamily="18" charset="0"/>
              </a:rPr>
              <a:t>security market line</a:t>
            </a:r>
            <a:r>
              <a:rPr lang="zh-CN" altLang="en-US" sz="2000" dirty="0">
                <a:solidFill>
                  <a:srgbClr val="C00000"/>
                </a:solidFill>
                <a:latin typeface="Times New Roman" panose="02020603050405020304" pitchFamily="18" charset="0"/>
                <a:ea typeface="+mn-ea"/>
                <a:cs typeface="Times New Roman" panose="02020603050405020304" pitchFamily="18" charset="0"/>
              </a:rPr>
              <a:t>）</a:t>
            </a:r>
            <a:r>
              <a:rPr lang="zh-CN" altLang="en-US" dirty="0"/>
              <a:t>。 </a:t>
            </a:r>
            <a:endParaRPr lang="en-US" altLang="zh-CN" dirty="0"/>
          </a:p>
        </p:txBody>
      </p:sp>
      <p:graphicFrame>
        <p:nvGraphicFramePr>
          <p:cNvPr id="8" name="对象 7">
            <a:extLst>
              <a:ext uri="{FF2B5EF4-FFF2-40B4-BE49-F238E27FC236}">
                <a16:creationId xmlns="" xmlns:a16="http://schemas.microsoft.com/office/drawing/2014/main" id="{9644BEDE-A768-4C15-B917-66C85B42EBF7}"/>
              </a:ext>
            </a:extLst>
          </p:cNvPr>
          <p:cNvGraphicFramePr>
            <a:graphicFrameLocks noChangeAspect="1"/>
          </p:cNvGraphicFramePr>
          <p:nvPr>
            <p:extLst>
              <p:ext uri="{D42A27DB-BD31-4B8C-83A1-F6EECF244321}">
                <p14:modId xmlns:p14="http://schemas.microsoft.com/office/powerpoint/2010/main" val="3796568906"/>
              </p:ext>
            </p:extLst>
          </p:nvPr>
        </p:nvGraphicFramePr>
        <p:xfrm>
          <a:off x="4435475" y="2436813"/>
          <a:ext cx="3028950" cy="465137"/>
        </p:xfrm>
        <a:graphic>
          <a:graphicData uri="http://schemas.openxmlformats.org/presentationml/2006/ole">
            <mc:AlternateContent xmlns:mc="http://schemas.openxmlformats.org/markup-compatibility/2006">
              <mc:Choice xmlns:v="urn:schemas-microsoft-com:vml" Requires="v">
                <p:oleObj spid="_x0000_s29812" name="Equation" r:id="rId3" imgW="1739880" imgH="266400" progId="Equation.DSMT4">
                  <p:embed/>
                </p:oleObj>
              </mc:Choice>
              <mc:Fallback>
                <p:oleObj name="Equation" r:id="rId3" imgW="1739880" imgH="266400" progId="Equation.DSMT4">
                  <p:embed/>
                  <p:pic>
                    <p:nvPicPr>
                      <p:cNvPr id="0" name=""/>
                      <p:cNvPicPr/>
                      <p:nvPr/>
                    </p:nvPicPr>
                    <p:blipFill>
                      <a:blip r:embed="rId4"/>
                      <a:stretch>
                        <a:fillRect/>
                      </a:stretch>
                    </p:blipFill>
                    <p:spPr>
                      <a:xfrm>
                        <a:off x="4435475" y="2436813"/>
                        <a:ext cx="3028950" cy="465137"/>
                      </a:xfrm>
                      <a:prstGeom prst="rect">
                        <a:avLst/>
                      </a:prstGeom>
                    </p:spPr>
                  </p:pic>
                </p:oleObj>
              </mc:Fallback>
            </mc:AlternateContent>
          </a:graphicData>
        </a:graphic>
      </p:graphicFrame>
      <p:sp>
        <p:nvSpPr>
          <p:cNvPr id="11" name="文本框 10">
            <a:extLst>
              <a:ext uri="{FF2B5EF4-FFF2-40B4-BE49-F238E27FC236}">
                <a16:creationId xmlns="" xmlns:a16="http://schemas.microsoft.com/office/drawing/2014/main" id="{A515E46E-F0CD-4EDE-834E-C85F16702904}"/>
              </a:ext>
            </a:extLst>
          </p:cNvPr>
          <p:cNvSpPr txBox="1"/>
          <p:nvPr/>
        </p:nvSpPr>
        <p:spPr>
          <a:xfrm>
            <a:off x="10626270" y="2468910"/>
            <a:ext cx="1318019" cy="400110"/>
          </a:xfrm>
          <a:prstGeom prst="rect">
            <a:avLst/>
          </a:prstGeom>
          <a:noFill/>
        </p:spPr>
        <p:txBody>
          <a:bodyPr wrap="square" rtlCol="0">
            <a:spAutoFit/>
          </a:bodyPr>
          <a:lstStyle/>
          <a:p>
            <a:r>
              <a:rPr lang="zh-CN" altLang="zh-CN" sz="2000" dirty="0">
                <a:latin typeface="Times New Roman" panose="02020603050405020304" pitchFamily="18" charset="0"/>
                <a:ea typeface="+mn-ea"/>
                <a:cs typeface="Times New Roman" panose="02020603050405020304" pitchFamily="18" charset="0"/>
              </a:rPr>
              <a:t>（</a:t>
            </a:r>
            <a:r>
              <a:rPr lang="en-US" altLang="zh-CN" sz="2000" dirty="0">
                <a:latin typeface="Times New Roman" panose="02020603050405020304" pitchFamily="18" charset="0"/>
                <a:ea typeface="+mn-ea"/>
                <a:cs typeface="Times New Roman" panose="02020603050405020304" pitchFamily="18" charset="0"/>
              </a:rPr>
              <a:t>4-6</a:t>
            </a:r>
            <a:r>
              <a:rPr lang="zh-CN" altLang="zh-CN" sz="2000" dirty="0">
                <a:latin typeface="Times New Roman" panose="02020603050405020304" pitchFamily="18" charset="0"/>
                <a:ea typeface="+mn-ea"/>
                <a:cs typeface="Times New Roman" panose="02020603050405020304" pitchFamily="18" charset="0"/>
              </a:rPr>
              <a:t>）</a:t>
            </a:r>
            <a:endParaRPr lang="zh-CN" altLang="en-US" sz="2000" dirty="0">
              <a:latin typeface="Times New Roman" panose="02020603050405020304" pitchFamily="18" charset="0"/>
              <a:ea typeface="+mn-ea"/>
              <a:cs typeface="Times New Roman" panose="02020603050405020304" pitchFamily="18" charset="0"/>
            </a:endParaRPr>
          </a:p>
        </p:txBody>
      </p:sp>
      <p:graphicFrame>
        <p:nvGraphicFramePr>
          <p:cNvPr id="14" name="对象 13">
            <a:extLst>
              <a:ext uri="{FF2B5EF4-FFF2-40B4-BE49-F238E27FC236}">
                <a16:creationId xmlns="" xmlns:a16="http://schemas.microsoft.com/office/drawing/2014/main" id="{058200CB-84FC-4F30-8B5A-3A797F5D1B7D}"/>
              </a:ext>
            </a:extLst>
          </p:cNvPr>
          <p:cNvGraphicFramePr>
            <a:graphicFrameLocks noChangeAspect="1"/>
          </p:cNvGraphicFramePr>
          <p:nvPr>
            <p:extLst>
              <p:ext uri="{D42A27DB-BD31-4B8C-83A1-F6EECF244321}">
                <p14:modId xmlns:p14="http://schemas.microsoft.com/office/powerpoint/2010/main" val="17653071"/>
              </p:ext>
            </p:extLst>
          </p:nvPr>
        </p:nvGraphicFramePr>
        <p:xfrm>
          <a:off x="1351611" y="3265555"/>
          <a:ext cx="227635" cy="298771"/>
        </p:xfrm>
        <a:graphic>
          <a:graphicData uri="http://schemas.openxmlformats.org/presentationml/2006/ole">
            <mc:AlternateContent xmlns:mc="http://schemas.openxmlformats.org/markup-compatibility/2006">
              <mc:Choice xmlns:v="urn:schemas-microsoft-com:vml" Requires="v">
                <p:oleObj spid="_x0000_s29813" name="Equation" r:id="rId5" imgW="151908" imgH="199815" progId="Equation.DSMT4">
                  <p:embed/>
                </p:oleObj>
              </mc:Choice>
              <mc:Fallback>
                <p:oleObj name="Equation" r:id="rId5" imgW="151908" imgH="199815" progId="Equation.DSMT4">
                  <p:embed/>
                  <p:pic>
                    <p:nvPicPr>
                      <p:cNvPr id="0" name=""/>
                      <p:cNvPicPr/>
                      <p:nvPr/>
                    </p:nvPicPr>
                    <p:blipFill>
                      <a:blip r:embed="rId6"/>
                      <a:stretch>
                        <a:fillRect/>
                      </a:stretch>
                    </p:blipFill>
                    <p:spPr>
                      <a:xfrm>
                        <a:off x="1351611" y="3265555"/>
                        <a:ext cx="227635" cy="298771"/>
                      </a:xfrm>
                      <a:prstGeom prst="rect">
                        <a:avLst/>
                      </a:prstGeom>
                    </p:spPr>
                  </p:pic>
                </p:oleObj>
              </mc:Fallback>
            </mc:AlternateContent>
          </a:graphicData>
        </a:graphic>
      </p:graphicFrame>
      <p:graphicFrame>
        <p:nvGraphicFramePr>
          <p:cNvPr id="16" name="对象 15">
            <a:extLst>
              <a:ext uri="{FF2B5EF4-FFF2-40B4-BE49-F238E27FC236}">
                <a16:creationId xmlns="" xmlns:a16="http://schemas.microsoft.com/office/drawing/2014/main" id="{0F5762EB-A4E0-41A3-A7DB-47966D173573}"/>
              </a:ext>
            </a:extLst>
          </p:cNvPr>
          <p:cNvGraphicFramePr>
            <a:graphicFrameLocks noChangeAspect="1"/>
          </p:cNvGraphicFramePr>
          <p:nvPr>
            <p:extLst>
              <p:ext uri="{D42A27DB-BD31-4B8C-83A1-F6EECF244321}">
                <p14:modId xmlns:p14="http://schemas.microsoft.com/office/powerpoint/2010/main" val="2273952058"/>
              </p:ext>
            </p:extLst>
          </p:nvPr>
        </p:nvGraphicFramePr>
        <p:xfrm>
          <a:off x="9920563" y="3265555"/>
          <a:ext cx="443198" cy="369332"/>
        </p:xfrm>
        <a:graphic>
          <a:graphicData uri="http://schemas.openxmlformats.org/presentationml/2006/ole">
            <mc:AlternateContent xmlns:mc="http://schemas.openxmlformats.org/markup-compatibility/2006">
              <mc:Choice xmlns:v="urn:schemas-microsoft-com:vml" Requires="v">
                <p:oleObj spid="_x0000_s29814" name="Equation" r:id="rId7" imgW="285142" imgH="237550" progId="Equation.DSMT4">
                  <p:embed/>
                </p:oleObj>
              </mc:Choice>
              <mc:Fallback>
                <p:oleObj name="Equation" r:id="rId7" imgW="285142" imgH="237550" progId="Equation.DSMT4">
                  <p:embed/>
                  <p:pic>
                    <p:nvPicPr>
                      <p:cNvPr id="0" name=""/>
                      <p:cNvPicPr/>
                      <p:nvPr/>
                    </p:nvPicPr>
                    <p:blipFill>
                      <a:blip r:embed="rId8"/>
                      <a:stretch>
                        <a:fillRect/>
                      </a:stretch>
                    </p:blipFill>
                    <p:spPr>
                      <a:xfrm>
                        <a:off x="9920563" y="3265555"/>
                        <a:ext cx="443198" cy="369332"/>
                      </a:xfrm>
                      <a:prstGeom prst="rect">
                        <a:avLst/>
                      </a:prstGeom>
                    </p:spPr>
                  </p:pic>
                </p:oleObj>
              </mc:Fallback>
            </mc:AlternateContent>
          </a:graphicData>
        </a:graphic>
      </p:graphicFrame>
      <p:graphicFrame>
        <p:nvGraphicFramePr>
          <p:cNvPr id="17" name="对象 16">
            <a:extLst>
              <a:ext uri="{FF2B5EF4-FFF2-40B4-BE49-F238E27FC236}">
                <a16:creationId xmlns="" xmlns:a16="http://schemas.microsoft.com/office/drawing/2014/main" id="{07D623DA-AB07-4CFB-9931-B57F759FD4AB}"/>
              </a:ext>
            </a:extLst>
          </p:cNvPr>
          <p:cNvGraphicFramePr>
            <a:graphicFrameLocks noChangeAspect="1"/>
          </p:cNvGraphicFramePr>
          <p:nvPr>
            <p:extLst>
              <p:ext uri="{D42A27DB-BD31-4B8C-83A1-F6EECF244321}">
                <p14:modId xmlns:p14="http://schemas.microsoft.com/office/powerpoint/2010/main" val="2131711939"/>
              </p:ext>
            </p:extLst>
          </p:nvPr>
        </p:nvGraphicFramePr>
        <p:xfrm>
          <a:off x="1855667" y="3769611"/>
          <a:ext cx="648072" cy="318271"/>
        </p:xfrm>
        <a:graphic>
          <a:graphicData uri="http://schemas.openxmlformats.org/presentationml/2006/ole">
            <mc:AlternateContent xmlns:mc="http://schemas.openxmlformats.org/markup-compatibility/2006">
              <mc:Choice xmlns:v="urn:schemas-microsoft-com:vml" Requires="v">
                <p:oleObj spid="_x0000_s29815" name="Equation" r:id="rId9" imgW="446746" imgH="218862" progId="Equation.DSMT4">
                  <p:embed/>
                </p:oleObj>
              </mc:Choice>
              <mc:Fallback>
                <p:oleObj name="Equation" r:id="rId9" imgW="446746" imgH="218862" progId="Equation.DSMT4">
                  <p:embed/>
                  <p:pic>
                    <p:nvPicPr>
                      <p:cNvPr id="0" name=""/>
                      <p:cNvPicPr/>
                      <p:nvPr/>
                    </p:nvPicPr>
                    <p:blipFill>
                      <a:blip r:embed="rId10"/>
                      <a:stretch>
                        <a:fillRect/>
                      </a:stretch>
                    </p:blipFill>
                    <p:spPr>
                      <a:xfrm>
                        <a:off x="1855667" y="3769611"/>
                        <a:ext cx="648072" cy="318271"/>
                      </a:xfrm>
                      <a:prstGeom prst="rect">
                        <a:avLst/>
                      </a:prstGeom>
                    </p:spPr>
                  </p:pic>
                </p:oleObj>
              </mc:Fallback>
            </mc:AlternateContent>
          </a:graphicData>
        </a:graphic>
      </p:graphicFrame>
      <p:graphicFrame>
        <p:nvGraphicFramePr>
          <p:cNvPr id="18" name="对象 17">
            <a:extLst>
              <a:ext uri="{FF2B5EF4-FFF2-40B4-BE49-F238E27FC236}">
                <a16:creationId xmlns="" xmlns:a16="http://schemas.microsoft.com/office/drawing/2014/main" id="{0971DA5D-5CC7-4D82-AB45-33D714CF7F06}"/>
              </a:ext>
            </a:extLst>
          </p:cNvPr>
          <p:cNvGraphicFramePr>
            <a:graphicFrameLocks noChangeAspect="1"/>
          </p:cNvGraphicFramePr>
          <p:nvPr>
            <p:extLst>
              <p:ext uri="{D42A27DB-BD31-4B8C-83A1-F6EECF244321}">
                <p14:modId xmlns:p14="http://schemas.microsoft.com/office/powerpoint/2010/main" val="2481163744"/>
              </p:ext>
            </p:extLst>
          </p:nvPr>
        </p:nvGraphicFramePr>
        <p:xfrm>
          <a:off x="6104139" y="3769611"/>
          <a:ext cx="992383" cy="318270"/>
        </p:xfrm>
        <a:graphic>
          <a:graphicData uri="http://schemas.openxmlformats.org/presentationml/2006/ole">
            <mc:AlternateContent xmlns:mc="http://schemas.openxmlformats.org/markup-compatibility/2006">
              <mc:Choice xmlns:v="urn:schemas-microsoft-com:vml" Requires="v">
                <p:oleObj spid="_x0000_s29816" name="Equation" r:id="rId11" imgW="712496" imgH="228206" progId="Equation.DSMT4">
                  <p:embed/>
                </p:oleObj>
              </mc:Choice>
              <mc:Fallback>
                <p:oleObj name="Equation" r:id="rId11" imgW="712496" imgH="228206" progId="Equation.DSMT4">
                  <p:embed/>
                  <p:pic>
                    <p:nvPicPr>
                      <p:cNvPr id="0" name=""/>
                      <p:cNvPicPr/>
                      <p:nvPr/>
                    </p:nvPicPr>
                    <p:blipFill>
                      <a:blip r:embed="rId12"/>
                      <a:stretch>
                        <a:fillRect/>
                      </a:stretch>
                    </p:blipFill>
                    <p:spPr>
                      <a:xfrm>
                        <a:off x="6104139" y="3769611"/>
                        <a:ext cx="992383" cy="318270"/>
                      </a:xfrm>
                      <a:prstGeom prst="rect">
                        <a:avLst/>
                      </a:prstGeom>
                    </p:spPr>
                  </p:pic>
                </p:oleObj>
              </mc:Fallback>
            </mc:AlternateContent>
          </a:graphicData>
        </a:graphic>
      </p:graphicFrame>
      <p:sp>
        <p:nvSpPr>
          <p:cNvPr id="20" name="标题 1">
            <a:extLst>
              <a:ext uri="{FF2B5EF4-FFF2-40B4-BE49-F238E27FC236}">
                <a16:creationId xmlns="" xmlns:a16="http://schemas.microsoft.com/office/drawing/2014/main" id="{D9E4D207-651E-46FE-97C0-E994F05E40F1}"/>
              </a:ext>
            </a:extLst>
          </p:cNvPr>
          <p:cNvSpPr>
            <a:spLocks noGrp="1"/>
          </p:cNvSpPr>
          <p:nvPr>
            <p:ph type="title"/>
          </p:nvPr>
        </p:nvSpPr>
        <p:spPr>
          <a:xfrm>
            <a:off x="285898" y="692696"/>
            <a:ext cx="9952911" cy="562074"/>
          </a:xfrm>
        </p:spPr>
        <p:txBody>
          <a:bodyPr/>
          <a:lstStyle/>
          <a:p>
            <a:pPr algn="l"/>
            <a:r>
              <a:rPr lang="zh-CN" altLang="en-US" sz="2200" b="1" dirty="0">
                <a:latin typeface="Arial" pitchFamily="34" charset="0"/>
                <a:ea typeface="宋体" pitchFamily="2" charset="-122"/>
                <a:cs typeface="+mn-cs"/>
              </a:rPr>
              <a:t>二、</a:t>
            </a:r>
            <a:r>
              <a:rPr lang="en-US" altLang="zh-CN" sz="2200" b="1" dirty="0">
                <a:latin typeface="Arial" pitchFamily="34" charset="0"/>
                <a:ea typeface="宋体" pitchFamily="2" charset="-122"/>
                <a:cs typeface="+mn-cs"/>
              </a:rPr>
              <a:t>CAPM</a:t>
            </a:r>
            <a:r>
              <a:rPr lang="zh-CN" altLang="en-US" sz="2200" b="1" dirty="0">
                <a:latin typeface="Arial" pitchFamily="34" charset="0"/>
                <a:ea typeface="宋体" pitchFamily="2" charset="-122"/>
                <a:cs typeface="+mn-cs"/>
              </a:rPr>
              <a:t>模型公式</a:t>
            </a:r>
            <a:endParaRPr lang="zh-CN" altLang="en-US" sz="2800" b="1" cap="small" dirty="0">
              <a:latin typeface="微软雅黑" pitchFamily="34" charset="-122"/>
              <a:ea typeface="微软雅黑" pitchFamily="34" charset="-122"/>
              <a:cs typeface="+mn-cs"/>
            </a:endParaRPr>
          </a:p>
        </p:txBody>
      </p:sp>
      <p:sp>
        <p:nvSpPr>
          <p:cNvPr id="21" name="矩形 20">
            <a:extLst>
              <a:ext uri="{FF2B5EF4-FFF2-40B4-BE49-F238E27FC236}">
                <a16:creationId xmlns="" xmlns:a16="http://schemas.microsoft.com/office/drawing/2014/main" id="{06663A34-E746-4061-9A16-FF6EE1AF4517}"/>
              </a:ext>
            </a:extLst>
          </p:cNvPr>
          <p:cNvSpPr/>
          <p:nvPr/>
        </p:nvSpPr>
        <p:spPr>
          <a:xfrm>
            <a:off x="466489" y="107628"/>
            <a:ext cx="7859378" cy="892552"/>
          </a:xfrm>
          <a:prstGeom prst="rect">
            <a:avLst/>
          </a:prstGeom>
        </p:spPr>
        <p:txBody>
          <a:bodyPr wrap="square">
            <a:spAutoFit/>
          </a:bodyPr>
          <a:lstStyle/>
          <a:p>
            <a:r>
              <a:rPr lang="zh-CN" altLang="en-US" sz="2600" b="1" dirty="0">
                <a:latin typeface="微软雅黑" pitchFamily="34" charset="-122"/>
                <a:ea typeface="微软雅黑" pitchFamily="34" charset="-122"/>
              </a:rPr>
              <a:t>第三节 </a:t>
            </a:r>
            <a:r>
              <a:rPr lang="en-US" altLang="zh-CN" sz="2600" b="1" dirty="0">
                <a:latin typeface="微软雅黑" pitchFamily="34" charset="-122"/>
                <a:ea typeface="微软雅黑" pitchFamily="34" charset="-122"/>
              </a:rPr>
              <a:t>CAPM </a:t>
            </a:r>
            <a:r>
              <a:rPr lang="zh-CN" altLang="en-US" sz="2600" b="1" dirty="0">
                <a:latin typeface="微软雅黑" pitchFamily="34" charset="-122"/>
                <a:ea typeface="微软雅黑" pitchFamily="34" charset="-122"/>
              </a:rPr>
              <a:t>与应用：风险与期望收益关系</a:t>
            </a:r>
          </a:p>
          <a:p>
            <a:endParaRPr lang="zh-CN" altLang="en-US" sz="2600" b="1" dirty="0">
              <a:latin typeface="微软雅黑" pitchFamily="34" charset="-122"/>
              <a:ea typeface="微软雅黑" pitchFamily="34" charset="-122"/>
            </a:endParaRPr>
          </a:p>
        </p:txBody>
      </p:sp>
    </p:spTree>
    <p:extLst>
      <p:ext uri="{BB962C8B-B14F-4D97-AF65-F5344CB8AC3E}">
        <p14:creationId xmlns:p14="http://schemas.microsoft.com/office/powerpoint/2010/main" val="16214944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488592" y="1484784"/>
            <a:ext cx="11017224" cy="5616624"/>
          </a:xfrm>
        </p:spPr>
        <p:txBody>
          <a:bodyPr>
            <a:noAutofit/>
          </a:bodyPr>
          <a:lstStyle/>
          <a:p>
            <a:pPr marL="0" indent="0">
              <a:buClr>
                <a:schemeClr val="accent1"/>
              </a:buClr>
              <a:buNone/>
            </a:pP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例 </a:t>
            </a:r>
            <a:r>
              <a:rPr lang="en-US" altLang="zh-CN" sz="2000" dirty="0">
                <a:latin typeface="Times New Roman" panose="02020603050405020304" pitchFamily="18" charset="0"/>
                <a:cs typeface="Times New Roman" panose="02020603050405020304" pitchFamily="18" charset="0"/>
              </a:rPr>
              <a:t>4-7】</a:t>
            </a:r>
            <a:r>
              <a:rPr lang="zh-CN" altLang="en-US" sz="2000" dirty="0">
                <a:latin typeface="Times New Roman" panose="02020603050405020304" pitchFamily="18" charset="0"/>
                <a:cs typeface="Times New Roman" panose="02020603050405020304" pitchFamily="18" charset="0"/>
              </a:rPr>
              <a:t>假设某一公司股票的 </a:t>
            </a:r>
            <a:r>
              <a:rPr lang="en-US" altLang="zh-CN" sz="2000" dirty="0">
                <a:latin typeface="Times New Roman" panose="02020603050405020304" pitchFamily="18" charset="0"/>
                <a:cs typeface="Times New Roman" panose="02020603050405020304" pitchFamily="18" charset="0"/>
              </a:rPr>
              <a:t>β </a:t>
            </a:r>
            <a:r>
              <a:rPr lang="zh-CN" altLang="en-US" sz="2000" dirty="0">
                <a:latin typeface="Times New Roman" panose="02020603050405020304" pitchFamily="18" charset="0"/>
                <a:cs typeface="Times New Roman" panose="02020603050405020304" pitchFamily="18" charset="0"/>
              </a:rPr>
              <a:t>为 </a:t>
            </a:r>
            <a:r>
              <a:rPr lang="en-US" altLang="zh-CN" sz="2000" dirty="0">
                <a:latin typeface="Times New Roman" panose="02020603050405020304" pitchFamily="18" charset="0"/>
                <a:cs typeface="Times New Roman" panose="02020603050405020304" pitchFamily="18" charset="0"/>
              </a:rPr>
              <a:t>1.05</a:t>
            </a:r>
            <a:r>
              <a:rPr lang="zh-CN" altLang="en-US" sz="2000" dirty="0">
                <a:latin typeface="Times New Roman" panose="02020603050405020304" pitchFamily="18" charset="0"/>
                <a:cs typeface="Times New Roman" panose="02020603050405020304" pitchFamily="18" charset="0"/>
              </a:rPr>
              <a:t>，无风险利率为 </a:t>
            </a:r>
            <a:r>
              <a:rPr lang="en-US" altLang="zh-CN" sz="2000" dirty="0">
                <a:latin typeface="Times New Roman" panose="02020603050405020304" pitchFamily="18" charset="0"/>
                <a:cs typeface="Times New Roman" panose="02020603050405020304" pitchFamily="18" charset="0"/>
              </a:rPr>
              <a:t>4%</a:t>
            </a:r>
            <a:r>
              <a:rPr lang="zh-CN" altLang="en-US" sz="2000" dirty="0">
                <a:latin typeface="Times New Roman" panose="02020603050405020304" pitchFamily="18" charset="0"/>
                <a:cs typeface="Times New Roman" panose="02020603050405020304" pitchFamily="18" charset="0"/>
              </a:rPr>
              <a:t>，市场期望收益率为 </a:t>
            </a:r>
            <a:r>
              <a:rPr lang="en-US" altLang="zh-CN" sz="2000" dirty="0">
                <a:latin typeface="Times New Roman" panose="02020603050405020304" pitchFamily="18" charset="0"/>
                <a:cs typeface="Times New Roman" panose="02020603050405020304" pitchFamily="18" charset="0"/>
              </a:rPr>
              <a:t>10%</a:t>
            </a:r>
            <a:r>
              <a:rPr lang="zh-CN" altLang="en-US" sz="2000" dirty="0">
                <a:latin typeface="Times New Roman" panose="02020603050405020304" pitchFamily="18" charset="0"/>
                <a:cs typeface="Times New Roman" panose="02020603050405020304" pitchFamily="18" charset="0"/>
              </a:rPr>
              <a:t>，计算股票的预期收益率及风险报酬。 </a:t>
            </a:r>
          </a:p>
        </p:txBody>
      </p:sp>
      <p:sp>
        <p:nvSpPr>
          <p:cNvPr id="4" name="文本框 3">
            <a:extLst>
              <a:ext uri="{FF2B5EF4-FFF2-40B4-BE49-F238E27FC236}">
                <a16:creationId xmlns="" xmlns:a16="http://schemas.microsoft.com/office/drawing/2014/main" id="{F1CDA59C-F9E7-4840-9FDB-400DF2CAED2A}"/>
              </a:ext>
            </a:extLst>
          </p:cNvPr>
          <p:cNvSpPr txBox="1"/>
          <p:nvPr/>
        </p:nvSpPr>
        <p:spPr>
          <a:xfrm>
            <a:off x="1053059" y="2564904"/>
            <a:ext cx="10081120" cy="2523768"/>
          </a:xfrm>
          <a:prstGeom prst="rect">
            <a:avLst/>
          </a:prstGeom>
          <a:noFill/>
        </p:spPr>
        <p:txBody>
          <a:bodyPr wrap="square" rtlCol="0">
            <a:spAutoFit/>
          </a:bodyPr>
          <a:lstStyle/>
          <a:p>
            <a:r>
              <a:rPr lang="zh-CN" altLang="en-US" sz="2000" b="1" dirty="0"/>
              <a:t>解答：</a:t>
            </a:r>
          </a:p>
          <a:p>
            <a:r>
              <a:rPr lang="zh-CN" altLang="en-US" sz="2000" dirty="0"/>
              <a:t>         股票的预期收益率为：</a:t>
            </a:r>
            <a:endParaRPr lang="en-US" altLang="zh-CN" sz="2000" dirty="0"/>
          </a:p>
          <a:p>
            <a:endParaRPr lang="en-US" altLang="zh-CN" sz="2000" dirty="0"/>
          </a:p>
          <a:p>
            <a:endParaRPr lang="en-US" altLang="zh-CN" sz="2000" dirty="0"/>
          </a:p>
          <a:p>
            <a:endParaRPr lang="en-US" altLang="zh-CN" sz="2000" dirty="0"/>
          </a:p>
          <a:p>
            <a:endParaRPr lang="en-US" altLang="zh-CN" sz="2000" dirty="0"/>
          </a:p>
          <a:p>
            <a:r>
              <a:rPr lang="en-US"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股票的风险报酬为：</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endParaRPr lang="en-US" altLang="zh-CN" sz="2000" dirty="0"/>
          </a:p>
        </p:txBody>
      </p:sp>
      <p:graphicFrame>
        <p:nvGraphicFramePr>
          <p:cNvPr id="11" name="对象 10">
            <a:extLst>
              <a:ext uri="{FF2B5EF4-FFF2-40B4-BE49-F238E27FC236}">
                <a16:creationId xmlns="" xmlns:a16="http://schemas.microsoft.com/office/drawing/2014/main" id="{E9069C83-6C9E-4B10-8058-92D7A502ED5F}"/>
              </a:ext>
            </a:extLst>
          </p:cNvPr>
          <p:cNvGraphicFramePr>
            <a:graphicFrameLocks noChangeAspect="1"/>
          </p:cNvGraphicFramePr>
          <p:nvPr>
            <p:extLst>
              <p:ext uri="{D42A27DB-BD31-4B8C-83A1-F6EECF244321}">
                <p14:modId xmlns:p14="http://schemas.microsoft.com/office/powerpoint/2010/main" val="3237104304"/>
              </p:ext>
            </p:extLst>
          </p:nvPr>
        </p:nvGraphicFramePr>
        <p:xfrm>
          <a:off x="2400300" y="3535363"/>
          <a:ext cx="7604125" cy="528637"/>
        </p:xfrm>
        <a:graphic>
          <a:graphicData uri="http://schemas.openxmlformats.org/presentationml/2006/ole">
            <mc:AlternateContent xmlns:mc="http://schemas.openxmlformats.org/markup-compatibility/2006">
              <mc:Choice xmlns:v="urn:schemas-microsoft-com:vml" Requires="v">
                <p:oleObj spid="_x0000_s23603" name="Equation" r:id="rId3" imgW="4012920" imgH="279360" progId="Equation.DSMT4">
                  <p:embed/>
                </p:oleObj>
              </mc:Choice>
              <mc:Fallback>
                <p:oleObj name="Equation" r:id="rId3" imgW="4012920" imgH="279360" progId="Equation.DSMT4">
                  <p:embed/>
                  <p:pic>
                    <p:nvPicPr>
                      <p:cNvPr id="0" name=""/>
                      <p:cNvPicPr/>
                      <p:nvPr/>
                    </p:nvPicPr>
                    <p:blipFill>
                      <a:blip r:embed="rId4"/>
                      <a:stretch>
                        <a:fillRect/>
                      </a:stretch>
                    </p:blipFill>
                    <p:spPr>
                      <a:xfrm>
                        <a:off x="2400300" y="3535363"/>
                        <a:ext cx="7604125" cy="528637"/>
                      </a:xfrm>
                      <a:prstGeom prst="rect">
                        <a:avLst/>
                      </a:prstGeom>
                    </p:spPr>
                  </p:pic>
                </p:oleObj>
              </mc:Fallback>
            </mc:AlternateContent>
          </a:graphicData>
        </a:graphic>
      </p:graphicFrame>
      <p:graphicFrame>
        <p:nvGraphicFramePr>
          <p:cNvPr id="13" name="对象 12">
            <a:extLst>
              <a:ext uri="{FF2B5EF4-FFF2-40B4-BE49-F238E27FC236}">
                <a16:creationId xmlns="" xmlns:a16="http://schemas.microsoft.com/office/drawing/2014/main" id="{E0E07E57-2144-49E7-B799-6847040BD8A7}"/>
              </a:ext>
            </a:extLst>
          </p:cNvPr>
          <p:cNvGraphicFramePr>
            <a:graphicFrameLocks noChangeAspect="1"/>
          </p:cNvGraphicFramePr>
          <p:nvPr>
            <p:extLst>
              <p:ext uri="{D42A27DB-BD31-4B8C-83A1-F6EECF244321}">
                <p14:modId xmlns:p14="http://schemas.microsoft.com/office/powerpoint/2010/main" val="4093805995"/>
              </p:ext>
            </p:extLst>
          </p:nvPr>
        </p:nvGraphicFramePr>
        <p:xfrm>
          <a:off x="2811463" y="5202238"/>
          <a:ext cx="6745287" cy="520700"/>
        </p:xfrm>
        <a:graphic>
          <a:graphicData uri="http://schemas.openxmlformats.org/presentationml/2006/ole">
            <mc:AlternateContent xmlns:mc="http://schemas.openxmlformats.org/markup-compatibility/2006">
              <mc:Choice xmlns:v="urn:schemas-microsoft-com:vml" Requires="v">
                <p:oleObj spid="_x0000_s23604" name="Equation" r:id="rId5" imgW="3619440" imgH="279360" progId="Equation.DSMT4">
                  <p:embed/>
                </p:oleObj>
              </mc:Choice>
              <mc:Fallback>
                <p:oleObj name="Equation" r:id="rId5" imgW="3619440" imgH="279360" progId="Equation.DSMT4">
                  <p:embed/>
                  <p:pic>
                    <p:nvPicPr>
                      <p:cNvPr id="0" name=""/>
                      <p:cNvPicPr/>
                      <p:nvPr/>
                    </p:nvPicPr>
                    <p:blipFill>
                      <a:blip r:embed="rId6"/>
                      <a:stretch>
                        <a:fillRect/>
                      </a:stretch>
                    </p:blipFill>
                    <p:spPr>
                      <a:xfrm>
                        <a:off x="2811463" y="5202238"/>
                        <a:ext cx="6745287" cy="520700"/>
                      </a:xfrm>
                      <a:prstGeom prst="rect">
                        <a:avLst/>
                      </a:prstGeom>
                    </p:spPr>
                  </p:pic>
                </p:oleObj>
              </mc:Fallback>
            </mc:AlternateContent>
          </a:graphicData>
        </a:graphic>
      </p:graphicFrame>
      <p:sp>
        <p:nvSpPr>
          <p:cNvPr id="15" name="标题 1">
            <a:extLst>
              <a:ext uri="{FF2B5EF4-FFF2-40B4-BE49-F238E27FC236}">
                <a16:creationId xmlns="" xmlns:a16="http://schemas.microsoft.com/office/drawing/2014/main" id="{5F86DB8B-84C2-46FA-98F7-D8A137C1540B}"/>
              </a:ext>
            </a:extLst>
          </p:cNvPr>
          <p:cNvSpPr>
            <a:spLocks noGrp="1"/>
          </p:cNvSpPr>
          <p:nvPr>
            <p:ph type="title"/>
          </p:nvPr>
        </p:nvSpPr>
        <p:spPr>
          <a:xfrm>
            <a:off x="285898" y="692696"/>
            <a:ext cx="9952911" cy="562074"/>
          </a:xfrm>
        </p:spPr>
        <p:txBody>
          <a:bodyPr/>
          <a:lstStyle/>
          <a:p>
            <a:pPr algn="l"/>
            <a:r>
              <a:rPr lang="zh-CN" altLang="en-US" sz="2200" b="1" dirty="0">
                <a:latin typeface="Arial" pitchFamily="34" charset="0"/>
                <a:ea typeface="宋体" pitchFamily="2" charset="-122"/>
                <a:cs typeface="+mn-cs"/>
              </a:rPr>
              <a:t>二、</a:t>
            </a:r>
            <a:r>
              <a:rPr lang="en-US" altLang="zh-CN" sz="2200" b="1" dirty="0">
                <a:latin typeface="Arial" pitchFamily="34" charset="0"/>
                <a:ea typeface="宋体" pitchFamily="2" charset="-122"/>
                <a:cs typeface="+mn-cs"/>
              </a:rPr>
              <a:t>CAPM</a:t>
            </a:r>
            <a:r>
              <a:rPr lang="zh-CN" altLang="en-US" sz="2200" b="1" dirty="0">
                <a:latin typeface="Arial" pitchFamily="34" charset="0"/>
                <a:ea typeface="宋体" pitchFamily="2" charset="-122"/>
                <a:cs typeface="+mn-cs"/>
              </a:rPr>
              <a:t>模型公式</a:t>
            </a:r>
            <a:endParaRPr lang="zh-CN" altLang="en-US" sz="2800" b="1" cap="small" dirty="0">
              <a:latin typeface="微软雅黑" pitchFamily="34" charset="-122"/>
              <a:ea typeface="微软雅黑" pitchFamily="34" charset="-122"/>
              <a:cs typeface="+mn-cs"/>
            </a:endParaRPr>
          </a:p>
        </p:txBody>
      </p:sp>
      <p:sp>
        <p:nvSpPr>
          <p:cNvPr id="16" name="矩形 15">
            <a:extLst>
              <a:ext uri="{FF2B5EF4-FFF2-40B4-BE49-F238E27FC236}">
                <a16:creationId xmlns="" xmlns:a16="http://schemas.microsoft.com/office/drawing/2014/main" id="{90A582F9-CA0C-4FB3-BFAC-07054FAABF2C}"/>
              </a:ext>
            </a:extLst>
          </p:cNvPr>
          <p:cNvSpPr/>
          <p:nvPr/>
        </p:nvSpPr>
        <p:spPr>
          <a:xfrm>
            <a:off x="466489" y="107628"/>
            <a:ext cx="7859378" cy="892552"/>
          </a:xfrm>
          <a:prstGeom prst="rect">
            <a:avLst/>
          </a:prstGeom>
        </p:spPr>
        <p:txBody>
          <a:bodyPr wrap="square">
            <a:spAutoFit/>
          </a:bodyPr>
          <a:lstStyle/>
          <a:p>
            <a:r>
              <a:rPr lang="zh-CN" altLang="en-US" sz="2600" b="1" dirty="0">
                <a:latin typeface="微软雅黑" pitchFamily="34" charset="-122"/>
                <a:ea typeface="微软雅黑" pitchFamily="34" charset="-122"/>
              </a:rPr>
              <a:t>第三节 </a:t>
            </a:r>
            <a:r>
              <a:rPr lang="en-US" altLang="zh-CN" sz="2600" b="1" dirty="0">
                <a:latin typeface="微软雅黑" pitchFamily="34" charset="-122"/>
                <a:ea typeface="微软雅黑" pitchFamily="34" charset="-122"/>
              </a:rPr>
              <a:t>CAPM </a:t>
            </a:r>
            <a:r>
              <a:rPr lang="zh-CN" altLang="en-US" sz="2600" b="1" dirty="0">
                <a:latin typeface="微软雅黑" pitchFamily="34" charset="-122"/>
                <a:ea typeface="微软雅黑" pitchFamily="34" charset="-122"/>
              </a:rPr>
              <a:t>与应用：风险与期望收益关系</a:t>
            </a:r>
          </a:p>
          <a:p>
            <a:endParaRPr lang="zh-CN" altLang="en-US" sz="2600" b="1" dirty="0">
              <a:latin typeface="微软雅黑" pitchFamily="34" charset="-122"/>
              <a:ea typeface="微软雅黑" pitchFamily="34" charset="-122"/>
            </a:endParaRPr>
          </a:p>
        </p:txBody>
      </p:sp>
    </p:spTree>
    <p:extLst>
      <p:ext uri="{BB962C8B-B14F-4D97-AF65-F5344CB8AC3E}">
        <p14:creationId xmlns:p14="http://schemas.microsoft.com/office/powerpoint/2010/main" val="32745127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332979" y="1052736"/>
            <a:ext cx="11737304" cy="5616624"/>
          </a:xfrm>
        </p:spPr>
        <p:txBody>
          <a:bodyPr>
            <a:noAutofit/>
          </a:bodyPr>
          <a:lstStyle/>
          <a:p>
            <a:pPr marL="0" indent="0">
              <a:lnSpc>
                <a:spcPct val="150000"/>
              </a:lnSpc>
              <a:buClr>
                <a:schemeClr val="accent1"/>
              </a:buClr>
              <a:buNone/>
            </a:pPr>
            <a:r>
              <a:rPr lang="zh-CN" altLang="en-US" sz="2200" b="1" dirty="0"/>
              <a:t>（一）资产估值</a:t>
            </a:r>
            <a:endParaRPr lang="en-US" altLang="zh-CN" sz="2200" b="1" dirty="0"/>
          </a:p>
          <a:p>
            <a:pPr marL="0" indent="0">
              <a:lnSpc>
                <a:spcPct val="150000"/>
              </a:lnSpc>
              <a:buClr>
                <a:schemeClr val="accent1"/>
              </a:buClr>
              <a:buNone/>
            </a:pPr>
            <a:r>
              <a:rPr lang="zh-CN" altLang="en-US" sz="2000" dirty="0"/>
              <a:t>         在资产估值方面，资本资产定价模型主要被用来判断证券是否被市场错误定价，进而卖出证券或买入证券从而获得资本利得。 根据资本资产定价模型，每一证券的期望收益率应等于无风险利率加上该证券由</a:t>
            </a:r>
            <a:r>
              <a:rPr lang="en-US" altLang="zh-CN" sz="2000" dirty="0"/>
              <a:t>β</a:t>
            </a:r>
            <a:r>
              <a:rPr lang="zh-CN" altLang="en-US" sz="2000" dirty="0"/>
              <a:t>系数测定的风险溢价，而实际上，投资者获得的实际报酬率为：</a:t>
            </a:r>
            <a:endParaRPr lang="en-US" altLang="zh-CN" sz="2000" dirty="0"/>
          </a:p>
          <a:p>
            <a:pPr marL="0" indent="0">
              <a:lnSpc>
                <a:spcPct val="150000"/>
              </a:lnSpc>
              <a:buClr>
                <a:schemeClr val="accent1"/>
              </a:buClr>
              <a:buNone/>
            </a:pPr>
            <a:endParaRPr lang="en-US" altLang="zh-CN" sz="2000" dirty="0"/>
          </a:p>
          <a:p>
            <a:pPr marL="0" indent="0">
              <a:lnSpc>
                <a:spcPct val="150000"/>
              </a:lnSpc>
              <a:buClr>
                <a:schemeClr val="accent1"/>
              </a:buClr>
              <a:buNone/>
            </a:pPr>
            <a:r>
              <a:rPr lang="zh-CN" altLang="en-US" sz="2000" dirty="0"/>
              <a:t>         根据资本资产定价模型，市场均衡时有</a:t>
            </a:r>
            <a:endParaRPr lang="en-US" altLang="zh-CN" sz="2000" dirty="0"/>
          </a:p>
          <a:p>
            <a:pPr marL="0" indent="0">
              <a:lnSpc>
                <a:spcPct val="150000"/>
              </a:lnSpc>
              <a:buClr>
                <a:schemeClr val="accent1"/>
              </a:buClr>
              <a:buNone/>
            </a:pPr>
            <a:endParaRPr lang="en-US" altLang="zh-CN" sz="2000" dirty="0"/>
          </a:p>
          <a:p>
            <a:pPr marL="0" indent="0">
              <a:lnSpc>
                <a:spcPct val="150000"/>
              </a:lnSpc>
              <a:buClr>
                <a:schemeClr val="accent1"/>
              </a:buClr>
              <a:buNone/>
            </a:pPr>
            <a:endParaRPr lang="en-US" altLang="zh-CN" sz="2000" dirty="0"/>
          </a:p>
          <a:p>
            <a:pPr marL="0" indent="0">
              <a:lnSpc>
                <a:spcPct val="150000"/>
              </a:lnSpc>
              <a:buClr>
                <a:schemeClr val="accent1"/>
              </a:buClr>
              <a:buNone/>
            </a:pPr>
            <a:r>
              <a:rPr lang="zh-CN" altLang="en-US" sz="2000" dirty="0"/>
              <a:t>         若</a:t>
            </a:r>
            <a:r>
              <a:rPr lang="zh-CN" altLang="en-US" sz="2000" b="1" dirty="0"/>
              <a:t>等式左边大于等式右边，则表明证券价格被高估，此时的投资策略应为等待价格下降后再继续投资持有；反之，则表明证券价格被低估，此时的投资策略应为买入或继续持有该证券，以赚取价格上升的资本利得。 </a:t>
            </a:r>
          </a:p>
        </p:txBody>
      </p:sp>
      <p:sp>
        <p:nvSpPr>
          <p:cNvPr id="11" name="标题 1">
            <a:extLst>
              <a:ext uri="{FF2B5EF4-FFF2-40B4-BE49-F238E27FC236}">
                <a16:creationId xmlns="" xmlns:a16="http://schemas.microsoft.com/office/drawing/2014/main" id="{848BCE2D-F630-491E-B2F0-5F0E928E3F5C}"/>
              </a:ext>
            </a:extLst>
          </p:cNvPr>
          <p:cNvSpPr>
            <a:spLocks noGrp="1"/>
          </p:cNvSpPr>
          <p:nvPr>
            <p:ph type="title"/>
          </p:nvPr>
        </p:nvSpPr>
        <p:spPr>
          <a:xfrm>
            <a:off x="285898" y="692696"/>
            <a:ext cx="9952911" cy="562074"/>
          </a:xfrm>
        </p:spPr>
        <p:txBody>
          <a:bodyPr/>
          <a:lstStyle/>
          <a:p>
            <a:pPr algn="l"/>
            <a:r>
              <a:rPr lang="zh-CN" altLang="en-US" sz="2200" b="1" dirty="0">
                <a:latin typeface="Arial" pitchFamily="34" charset="0"/>
                <a:ea typeface="宋体" pitchFamily="2" charset="-122"/>
                <a:cs typeface="+mn-cs"/>
              </a:rPr>
              <a:t>三、</a:t>
            </a:r>
            <a:r>
              <a:rPr lang="en-US" altLang="zh-CN" sz="2200" b="1" dirty="0">
                <a:latin typeface="Arial" pitchFamily="34" charset="0"/>
                <a:ea typeface="宋体" pitchFamily="2" charset="-122"/>
                <a:cs typeface="+mn-cs"/>
              </a:rPr>
              <a:t>CAPM</a:t>
            </a:r>
            <a:r>
              <a:rPr lang="zh-CN" altLang="en-US" sz="2200" b="1" dirty="0">
                <a:latin typeface="Arial" pitchFamily="34" charset="0"/>
                <a:ea typeface="宋体" pitchFamily="2" charset="-122"/>
                <a:cs typeface="+mn-cs"/>
              </a:rPr>
              <a:t>模型的应用</a:t>
            </a:r>
            <a:endParaRPr lang="zh-CN" altLang="en-US" sz="2800" b="1" cap="small" dirty="0">
              <a:latin typeface="微软雅黑" pitchFamily="34" charset="-122"/>
              <a:ea typeface="微软雅黑" pitchFamily="34" charset="-122"/>
              <a:cs typeface="+mn-cs"/>
            </a:endParaRPr>
          </a:p>
        </p:txBody>
      </p:sp>
      <p:sp>
        <p:nvSpPr>
          <p:cNvPr id="12" name="矩形 11">
            <a:extLst>
              <a:ext uri="{FF2B5EF4-FFF2-40B4-BE49-F238E27FC236}">
                <a16:creationId xmlns="" xmlns:a16="http://schemas.microsoft.com/office/drawing/2014/main" id="{F1943F51-88D0-4B11-9189-7A496B7A5B26}"/>
              </a:ext>
            </a:extLst>
          </p:cNvPr>
          <p:cNvSpPr/>
          <p:nvPr/>
        </p:nvSpPr>
        <p:spPr>
          <a:xfrm>
            <a:off x="466489" y="107628"/>
            <a:ext cx="7859378" cy="892552"/>
          </a:xfrm>
          <a:prstGeom prst="rect">
            <a:avLst/>
          </a:prstGeom>
        </p:spPr>
        <p:txBody>
          <a:bodyPr wrap="square">
            <a:spAutoFit/>
          </a:bodyPr>
          <a:lstStyle/>
          <a:p>
            <a:r>
              <a:rPr lang="zh-CN" altLang="en-US" sz="2600" b="1" dirty="0">
                <a:latin typeface="微软雅黑" pitchFamily="34" charset="-122"/>
                <a:ea typeface="微软雅黑" pitchFamily="34" charset="-122"/>
              </a:rPr>
              <a:t>第三节 </a:t>
            </a:r>
            <a:r>
              <a:rPr lang="en-US" altLang="zh-CN" sz="2600" b="1" dirty="0">
                <a:latin typeface="微软雅黑" pitchFamily="34" charset="-122"/>
                <a:ea typeface="微软雅黑" pitchFamily="34" charset="-122"/>
              </a:rPr>
              <a:t>CAPM </a:t>
            </a:r>
            <a:r>
              <a:rPr lang="zh-CN" altLang="en-US" sz="2600" b="1" dirty="0">
                <a:latin typeface="微软雅黑" pitchFamily="34" charset="-122"/>
                <a:ea typeface="微软雅黑" pitchFamily="34" charset="-122"/>
              </a:rPr>
              <a:t>与应用：风险与期望收益关系</a:t>
            </a:r>
          </a:p>
          <a:p>
            <a:endParaRPr lang="zh-CN" altLang="en-US" sz="2600" b="1" dirty="0">
              <a:latin typeface="微软雅黑" pitchFamily="34" charset="-122"/>
              <a:ea typeface="微软雅黑" pitchFamily="34" charset="-122"/>
            </a:endParaRPr>
          </a:p>
        </p:txBody>
      </p:sp>
      <p:graphicFrame>
        <p:nvGraphicFramePr>
          <p:cNvPr id="13" name="对象 12">
            <a:extLst>
              <a:ext uri="{FF2B5EF4-FFF2-40B4-BE49-F238E27FC236}">
                <a16:creationId xmlns="" xmlns:a16="http://schemas.microsoft.com/office/drawing/2014/main" id="{EE875BC5-13F9-4EE5-B0F6-6899648A1DEA}"/>
              </a:ext>
            </a:extLst>
          </p:cNvPr>
          <p:cNvGraphicFramePr>
            <a:graphicFrameLocks noChangeAspect="1"/>
          </p:cNvGraphicFramePr>
          <p:nvPr>
            <p:extLst>
              <p:ext uri="{D42A27DB-BD31-4B8C-83A1-F6EECF244321}">
                <p14:modId xmlns:p14="http://schemas.microsoft.com/office/powerpoint/2010/main" val="3939894078"/>
              </p:ext>
            </p:extLst>
          </p:nvPr>
        </p:nvGraphicFramePr>
        <p:xfrm>
          <a:off x="4786313" y="2978150"/>
          <a:ext cx="2400300" cy="714375"/>
        </p:xfrm>
        <a:graphic>
          <a:graphicData uri="http://schemas.openxmlformats.org/presentationml/2006/ole">
            <mc:AlternateContent xmlns:mc="http://schemas.openxmlformats.org/markup-compatibility/2006">
              <mc:Choice xmlns:v="urn:schemas-microsoft-com:vml" Requires="v">
                <p:oleObj spid="_x0000_s28719" name="Equation" r:id="rId3" imgW="1447560" imgH="431640" progId="Equation.DSMT4">
                  <p:embed/>
                </p:oleObj>
              </mc:Choice>
              <mc:Fallback>
                <p:oleObj name="Equation" r:id="rId3" imgW="1447560" imgH="431640" progId="Equation.DSMT4">
                  <p:embed/>
                  <p:pic>
                    <p:nvPicPr>
                      <p:cNvPr id="0" name=""/>
                      <p:cNvPicPr/>
                      <p:nvPr/>
                    </p:nvPicPr>
                    <p:blipFill>
                      <a:blip r:embed="rId4"/>
                      <a:stretch>
                        <a:fillRect/>
                      </a:stretch>
                    </p:blipFill>
                    <p:spPr>
                      <a:xfrm>
                        <a:off x="4786313" y="2978150"/>
                        <a:ext cx="2400300" cy="714375"/>
                      </a:xfrm>
                      <a:prstGeom prst="rect">
                        <a:avLst/>
                      </a:prstGeom>
                    </p:spPr>
                  </p:pic>
                </p:oleObj>
              </mc:Fallback>
            </mc:AlternateContent>
          </a:graphicData>
        </a:graphic>
      </p:graphicFrame>
      <p:sp>
        <p:nvSpPr>
          <p:cNvPr id="18" name="文本框 17">
            <a:extLst>
              <a:ext uri="{FF2B5EF4-FFF2-40B4-BE49-F238E27FC236}">
                <a16:creationId xmlns="" xmlns:a16="http://schemas.microsoft.com/office/drawing/2014/main" id="{85F87B7F-AA37-42B2-A1BB-2AB6EA48717A}"/>
              </a:ext>
            </a:extLst>
          </p:cNvPr>
          <p:cNvSpPr txBox="1"/>
          <p:nvPr/>
        </p:nvSpPr>
        <p:spPr>
          <a:xfrm>
            <a:off x="10819086" y="3059668"/>
            <a:ext cx="1368152" cy="400110"/>
          </a:xfrm>
          <a:prstGeom prst="rect">
            <a:avLst/>
          </a:prstGeom>
          <a:noFill/>
        </p:spPr>
        <p:txBody>
          <a:bodyPr wrap="square">
            <a:spAutoFit/>
          </a:bodyPr>
          <a:lstStyle/>
          <a:p>
            <a:r>
              <a:rPr lang="zh-CN" altLang="zh-CN" sz="2000" dirty="0">
                <a:solidFill>
                  <a:srgbClr val="000000"/>
                </a:solidFill>
                <a:effectLst/>
                <a:latin typeface="Times New Roman" panose="02020603050405020304" pitchFamily="18" charset="0"/>
                <a:cs typeface="Times New Roman" panose="02020603050405020304" pitchFamily="18" charset="0"/>
              </a:rPr>
              <a:t>（</a:t>
            </a:r>
            <a:r>
              <a:rPr lang="en-US" altLang="zh-CN" sz="2000" dirty="0">
                <a:solidFill>
                  <a:srgbClr val="000000"/>
                </a:solidFill>
                <a:effectLst/>
                <a:latin typeface="Times New Roman" panose="02020603050405020304" pitchFamily="18" charset="0"/>
                <a:cs typeface="Times New Roman" panose="02020603050405020304" pitchFamily="18" charset="0"/>
              </a:rPr>
              <a:t>4-7</a:t>
            </a:r>
            <a:r>
              <a:rPr lang="zh-CN" altLang="zh-CN" sz="2000" dirty="0">
                <a:solidFill>
                  <a:srgbClr val="000000"/>
                </a:solidFill>
                <a:effectLst/>
                <a:latin typeface="Times New Roman" panose="02020603050405020304" pitchFamily="18" charset="0"/>
                <a:cs typeface="Times New Roman" panose="02020603050405020304" pitchFamily="18" charset="0"/>
              </a:rPr>
              <a:t>）</a:t>
            </a:r>
            <a:endParaRPr lang="zh-CN" altLang="en-US" sz="2000" dirty="0">
              <a:latin typeface="Times New Roman" panose="02020603050405020304" pitchFamily="18" charset="0"/>
              <a:cs typeface="Times New Roman" panose="02020603050405020304" pitchFamily="18" charset="0"/>
            </a:endParaRPr>
          </a:p>
        </p:txBody>
      </p:sp>
      <p:graphicFrame>
        <p:nvGraphicFramePr>
          <p:cNvPr id="19" name="对象 18">
            <a:extLst>
              <a:ext uri="{FF2B5EF4-FFF2-40B4-BE49-F238E27FC236}">
                <a16:creationId xmlns="" xmlns:a16="http://schemas.microsoft.com/office/drawing/2014/main" id="{04198D51-F2FD-48B4-BCF7-DB335054434A}"/>
              </a:ext>
            </a:extLst>
          </p:cNvPr>
          <p:cNvGraphicFramePr>
            <a:graphicFrameLocks noChangeAspect="1"/>
          </p:cNvGraphicFramePr>
          <p:nvPr>
            <p:extLst>
              <p:ext uri="{D42A27DB-BD31-4B8C-83A1-F6EECF244321}">
                <p14:modId xmlns:p14="http://schemas.microsoft.com/office/powerpoint/2010/main" val="1340896871"/>
              </p:ext>
            </p:extLst>
          </p:nvPr>
        </p:nvGraphicFramePr>
        <p:xfrm>
          <a:off x="3789363" y="4221088"/>
          <a:ext cx="4355738" cy="742178"/>
        </p:xfrm>
        <a:graphic>
          <a:graphicData uri="http://schemas.openxmlformats.org/presentationml/2006/ole">
            <mc:AlternateContent xmlns:mc="http://schemas.openxmlformats.org/markup-compatibility/2006">
              <mc:Choice xmlns:v="urn:schemas-microsoft-com:vml" Requires="v">
                <p:oleObj spid="_x0000_s28720" name="Equation" r:id="rId5" imgW="2841005" imgH="484803" progId="Equation.DSMT4">
                  <p:embed/>
                </p:oleObj>
              </mc:Choice>
              <mc:Fallback>
                <p:oleObj name="Equation" r:id="rId5" imgW="2841005" imgH="484803" progId="Equation.DSMT4">
                  <p:embed/>
                  <p:pic>
                    <p:nvPicPr>
                      <p:cNvPr id="0" name=""/>
                      <p:cNvPicPr/>
                      <p:nvPr/>
                    </p:nvPicPr>
                    <p:blipFill>
                      <a:blip r:embed="rId6"/>
                      <a:stretch>
                        <a:fillRect/>
                      </a:stretch>
                    </p:blipFill>
                    <p:spPr>
                      <a:xfrm>
                        <a:off x="3789363" y="4221088"/>
                        <a:ext cx="4355738" cy="742178"/>
                      </a:xfrm>
                      <a:prstGeom prst="rect">
                        <a:avLst/>
                      </a:prstGeom>
                    </p:spPr>
                  </p:pic>
                </p:oleObj>
              </mc:Fallback>
            </mc:AlternateContent>
          </a:graphicData>
        </a:graphic>
      </p:graphicFrame>
      <p:sp>
        <p:nvSpPr>
          <p:cNvPr id="20" name="文本框 19">
            <a:extLst>
              <a:ext uri="{FF2B5EF4-FFF2-40B4-BE49-F238E27FC236}">
                <a16:creationId xmlns="" xmlns:a16="http://schemas.microsoft.com/office/drawing/2014/main" id="{86435DA3-6103-473B-ABD7-AB8A736B7D15}"/>
              </a:ext>
            </a:extLst>
          </p:cNvPr>
          <p:cNvSpPr txBox="1"/>
          <p:nvPr/>
        </p:nvSpPr>
        <p:spPr>
          <a:xfrm>
            <a:off x="10819086" y="4392122"/>
            <a:ext cx="1368152" cy="400110"/>
          </a:xfrm>
          <a:prstGeom prst="rect">
            <a:avLst/>
          </a:prstGeom>
          <a:noFill/>
        </p:spPr>
        <p:txBody>
          <a:bodyPr wrap="square">
            <a:spAutoFit/>
          </a:bodyPr>
          <a:lstStyle/>
          <a:p>
            <a:r>
              <a:rPr lang="zh-CN" altLang="zh-CN" sz="2000" dirty="0">
                <a:solidFill>
                  <a:srgbClr val="000000"/>
                </a:solidFill>
                <a:effectLst/>
                <a:latin typeface="Times New Roman" panose="02020603050405020304" pitchFamily="18" charset="0"/>
                <a:cs typeface="Times New Roman" panose="02020603050405020304" pitchFamily="18" charset="0"/>
              </a:rPr>
              <a:t>（</a:t>
            </a:r>
            <a:r>
              <a:rPr lang="en-US" altLang="zh-CN" sz="2000" dirty="0">
                <a:solidFill>
                  <a:srgbClr val="000000"/>
                </a:solidFill>
                <a:effectLst/>
                <a:latin typeface="Times New Roman" panose="02020603050405020304" pitchFamily="18" charset="0"/>
                <a:cs typeface="Times New Roman" panose="02020603050405020304" pitchFamily="18" charset="0"/>
              </a:rPr>
              <a:t>4-8</a:t>
            </a:r>
            <a:r>
              <a:rPr lang="zh-CN" altLang="zh-CN" sz="2000" dirty="0">
                <a:solidFill>
                  <a:srgbClr val="000000"/>
                </a:solidFill>
                <a:effectLst/>
                <a:latin typeface="Times New Roman" panose="02020603050405020304" pitchFamily="18" charset="0"/>
                <a:cs typeface="Times New Roman" panose="02020603050405020304" pitchFamily="18" charset="0"/>
              </a:rPr>
              <a:t>）</a:t>
            </a:r>
            <a:endParaRPr lang="zh-CN"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99392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549003" y="980728"/>
            <a:ext cx="11017224" cy="5616624"/>
          </a:xfrm>
        </p:spPr>
        <p:txBody>
          <a:bodyPr>
            <a:noAutofit/>
          </a:bodyPr>
          <a:lstStyle/>
          <a:p>
            <a:pPr marL="0" indent="0">
              <a:lnSpc>
                <a:spcPct val="150000"/>
              </a:lnSpc>
              <a:buClr>
                <a:schemeClr val="accent1"/>
              </a:buClr>
              <a:buNone/>
            </a:pP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例 </a:t>
            </a:r>
            <a:r>
              <a:rPr lang="en-US" altLang="zh-CN" sz="2000" dirty="0">
                <a:latin typeface="Times New Roman" panose="02020603050405020304" pitchFamily="18" charset="0"/>
                <a:cs typeface="Times New Roman" panose="02020603050405020304" pitchFamily="18" charset="0"/>
              </a:rPr>
              <a:t>4-8】</a:t>
            </a:r>
            <a:r>
              <a:rPr lang="zh-CN" altLang="en-US" sz="2000" dirty="0">
                <a:latin typeface="Times New Roman" panose="02020603050405020304" pitchFamily="18" charset="0"/>
                <a:cs typeface="Times New Roman" panose="02020603050405020304" pitchFamily="18" charset="0"/>
              </a:rPr>
              <a:t>假设某分析师对股票 </a:t>
            </a:r>
            <a:r>
              <a:rPr lang="en-US" altLang="zh-CN" sz="2000" dirty="0">
                <a:latin typeface="Times New Roman" panose="02020603050405020304" pitchFamily="18" charset="0"/>
                <a:cs typeface="Times New Roman" panose="02020603050405020304" pitchFamily="18" charset="0"/>
              </a:rPr>
              <a:t>A </a:t>
            </a:r>
            <a:r>
              <a:rPr lang="zh-CN" altLang="en-US" sz="2000" dirty="0">
                <a:latin typeface="Times New Roman" panose="02020603050405020304" pitchFamily="18" charset="0"/>
                <a:cs typeface="Times New Roman" panose="02020603050405020304" pitchFamily="18" charset="0"/>
              </a:rPr>
              <a:t>和 </a:t>
            </a:r>
            <a:r>
              <a:rPr lang="en-US" altLang="zh-CN" sz="2000" dirty="0">
                <a:latin typeface="Times New Roman" panose="02020603050405020304" pitchFamily="18" charset="0"/>
                <a:cs typeface="Times New Roman" panose="02020603050405020304" pitchFamily="18" charset="0"/>
              </a:rPr>
              <a:t>B </a:t>
            </a:r>
            <a:r>
              <a:rPr lang="zh-CN" altLang="en-US" sz="2000" dirty="0">
                <a:latin typeface="Times New Roman" panose="02020603050405020304" pitchFamily="18" charset="0"/>
                <a:cs typeface="Times New Roman" panose="02020603050405020304" pitchFamily="18" charset="0"/>
              </a:rPr>
              <a:t>未来 </a:t>
            </a:r>
            <a:r>
              <a:rPr lang="en-US" altLang="zh-CN" sz="2000" dirty="0">
                <a:latin typeface="Times New Roman" panose="02020603050405020304" pitchFamily="18" charset="0"/>
                <a:cs typeface="Times New Roman" panose="02020603050405020304" pitchFamily="18" charset="0"/>
              </a:rPr>
              <a:t>1 </a:t>
            </a:r>
            <a:r>
              <a:rPr lang="zh-CN" altLang="en-US" sz="2000" dirty="0">
                <a:latin typeface="Times New Roman" panose="02020603050405020304" pitchFamily="18" charset="0"/>
                <a:cs typeface="Times New Roman" panose="02020603050405020304" pitchFamily="18" charset="0"/>
              </a:rPr>
              <a:t>年的相关估计值如表 </a:t>
            </a:r>
            <a:r>
              <a:rPr lang="en-US" altLang="zh-CN" sz="2000" dirty="0">
                <a:latin typeface="Times New Roman" panose="02020603050405020304" pitchFamily="18" charset="0"/>
                <a:cs typeface="Times New Roman" panose="02020603050405020304" pitchFamily="18" charset="0"/>
              </a:rPr>
              <a:t>4-2 </a:t>
            </a:r>
            <a:r>
              <a:rPr lang="zh-CN" altLang="en-US" sz="2000" dirty="0">
                <a:latin typeface="Times New Roman" panose="02020603050405020304" pitchFamily="18" charset="0"/>
                <a:cs typeface="Times New Roman" panose="02020603050405020304" pitchFamily="18" charset="0"/>
              </a:rPr>
              <a:t>所示，并已知市场线的预期收益率为 </a:t>
            </a:r>
            <a:r>
              <a:rPr lang="en-US" altLang="zh-CN" sz="2000" dirty="0">
                <a:latin typeface="Times New Roman" panose="02020603050405020304" pitchFamily="18" charset="0"/>
                <a:cs typeface="Times New Roman" panose="02020603050405020304" pitchFamily="18" charset="0"/>
              </a:rPr>
              <a:t>20%</a:t>
            </a:r>
            <a:r>
              <a:rPr lang="zh-CN" altLang="en-US" sz="2000" dirty="0">
                <a:latin typeface="Times New Roman" panose="02020603050405020304" pitchFamily="18" charset="0"/>
                <a:cs typeface="Times New Roman" panose="02020603050405020304" pitchFamily="18" charset="0"/>
              </a:rPr>
              <a:t>，无风险利率为 </a:t>
            </a:r>
            <a:r>
              <a:rPr lang="en-US" altLang="zh-CN" sz="2000" dirty="0">
                <a:latin typeface="Times New Roman" panose="02020603050405020304" pitchFamily="18" charset="0"/>
                <a:cs typeface="Times New Roman" panose="02020603050405020304" pitchFamily="18" charset="0"/>
              </a:rPr>
              <a:t>5%</a:t>
            </a:r>
            <a:r>
              <a:rPr lang="zh-CN" altLang="en-US" sz="2000" dirty="0">
                <a:latin typeface="Times New Roman" panose="02020603050405020304" pitchFamily="18" charset="0"/>
                <a:cs typeface="Times New Roman" panose="02020603050405020304" pitchFamily="18" charset="0"/>
              </a:rPr>
              <a:t>，试分析股票 </a:t>
            </a:r>
            <a:r>
              <a:rPr lang="en-US" altLang="zh-CN" sz="2000" dirty="0">
                <a:latin typeface="Times New Roman" panose="02020603050405020304" pitchFamily="18" charset="0"/>
                <a:cs typeface="Times New Roman" panose="02020603050405020304" pitchFamily="18" charset="0"/>
              </a:rPr>
              <a:t>A </a:t>
            </a:r>
            <a:r>
              <a:rPr lang="zh-CN" altLang="en-US" sz="2000" dirty="0">
                <a:latin typeface="Times New Roman" panose="02020603050405020304" pitchFamily="18" charset="0"/>
                <a:cs typeface="Times New Roman" panose="02020603050405020304" pitchFamily="18" charset="0"/>
              </a:rPr>
              <a:t>和 </a:t>
            </a:r>
            <a:r>
              <a:rPr lang="en-US" altLang="zh-CN" sz="2000" dirty="0">
                <a:latin typeface="Times New Roman" panose="02020603050405020304" pitchFamily="18" charset="0"/>
                <a:cs typeface="Times New Roman" panose="02020603050405020304" pitchFamily="18" charset="0"/>
              </a:rPr>
              <a:t>B </a:t>
            </a:r>
            <a:r>
              <a:rPr lang="zh-CN" altLang="en-US" sz="2000" dirty="0">
                <a:latin typeface="Times New Roman" panose="02020603050405020304" pitchFamily="18" charset="0"/>
                <a:cs typeface="Times New Roman" panose="02020603050405020304" pitchFamily="18" charset="0"/>
              </a:rPr>
              <a:t>的当前投资价值。</a:t>
            </a:r>
            <a:endParaRPr lang="zh-CN" altLang="en-US" sz="1800" dirty="0">
              <a:latin typeface="Times New Roman" panose="02020603050405020304" pitchFamily="18" charset="0"/>
              <a:cs typeface="Times New Roman" panose="02020603050405020304" pitchFamily="18" charset="0"/>
            </a:endParaRPr>
          </a:p>
        </p:txBody>
      </p:sp>
      <p:sp>
        <p:nvSpPr>
          <p:cNvPr id="6" name="矩形 5">
            <a:extLst>
              <a:ext uri="{FF2B5EF4-FFF2-40B4-BE49-F238E27FC236}">
                <a16:creationId xmlns="" xmlns:a16="http://schemas.microsoft.com/office/drawing/2014/main" id="{020DB49C-60C2-4E34-B544-5EAB00520BB8}"/>
              </a:ext>
            </a:extLst>
          </p:cNvPr>
          <p:cNvSpPr/>
          <p:nvPr/>
        </p:nvSpPr>
        <p:spPr>
          <a:xfrm>
            <a:off x="260971" y="133780"/>
            <a:ext cx="7859378" cy="892552"/>
          </a:xfrm>
          <a:prstGeom prst="rect">
            <a:avLst/>
          </a:prstGeom>
        </p:spPr>
        <p:txBody>
          <a:bodyPr wrap="square">
            <a:spAutoFit/>
          </a:bodyPr>
          <a:lstStyle/>
          <a:p>
            <a:r>
              <a:rPr lang="zh-CN" altLang="en-US" sz="2600" b="1" dirty="0">
                <a:latin typeface="微软雅黑" pitchFamily="34" charset="-122"/>
                <a:ea typeface="微软雅黑" pitchFamily="34" charset="-122"/>
              </a:rPr>
              <a:t>第三节 </a:t>
            </a:r>
            <a:r>
              <a:rPr lang="en-US" altLang="zh-CN" sz="2600" b="1" dirty="0">
                <a:latin typeface="微软雅黑" pitchFamily="34" charset="-122"/>
                <a:ea typeface="微软雅黑" pitchFamily="34" charset="-122"/>
              </a:rPr>
              <a:t>CAPM </a:t>
            </a:r>
            <a:r>
              <a:rPr lang="zh-CN" altLang="en-US" sz="2600" b="1" dirty="0">
                <a:latin typeface="微软雅黑" pitchFamily="34" charset="-122"/>
                <a:ea typeface="微软雅黑" pitchFamily="34" charset="-122"/>
              </a:rPr>
              <a:t>与应用：风险与期望收益关系</a:t>
            </a:r>
          </a:p>
          <a:p>
            <a:endParaRPr lang="zh-CN" altLang="en-US" sz="2600" b="1" dirty="0">
              <a:latin typeface="微软雅黑" pitchFamily="34" charset="-122"/>
              <a:ea typeface="微软雅黑" pitchFamily="34" charset="-122"/>
            </a:endParaRPr>
          </a:p>
        </p:txBody>
      </p:sp>
      <mc:AlternateContent xmlns:mc="http://schemas.openxmlformats.org/markup-compatibility/2006" xmlns:a14="http://schemas.microsoft.com/office/drawing/2010/main">
        <mc:Choice Requires="a14">
          <p:graphicFrame>
            <p:nvGraphicFramePr>
              <p:cNvPr id="5" name="表格 4">
                <a:extLst>
                  <a:ext uri="{FF2B5EF4-FFF2-40B4-BE49-F238E27FC236}">
                    <a16:creationId xmlns="" xmlns:a16="http://schemas.microsoft.com/office/drawing/2014/main" id="{FB992C9D-13E1-4CB2-BC74-9C2C41B6F066}"/>
                  </a:ext>
                </a:extLst>
              </p:cNvPr>
              <p:cNvGraphicFramePr>
                <a:graphicFrameLocks noGrp="1"/>
              </p:cNvGraphicFramePr>
              <p:nvPr>
                <p:extLst>
                  <p:ext uri="{D42A27DB-BD31-4B8C-83A1-F6EECF244321}">
                    <p14:modId xmlns:p14="http://schemas.microsoft.com/office/powerpoint/2010/main" val="290106363"/>
                  </p:ext>
                </p:extLst>
              </p:nvPr>
            </p:nvGraphicFramePr>
            <p:xfrm>
              <a:off x="1011349" y="3008082"/>
              <a:ext cx="10092531" cy="1632294"/>
            </p:xfrm>
            <a:graphic>
              <a:graphicData uri="http://schemas.openxmlformats.org/drawingml/2006/table">
                <a:tbl>
                  <a:tblPr firstRow="1" firstCol="1" bandRow="1">
                    <a:tableStyleId>{5C22544A-7EE6-4342-B048-85BDC9FD1C3A}</a:tableStyleId>
                  </a:tblPr>
                  <a:tblGrid>
                    <a:gridCol w="758958">
                      <a:extLst>
                        <a:ext uri="{9D8B030D-6E8A-4147-A177-3AD203B41FA5}">
                          <a16:colId xmlns="" xmlns:a16="http://schemas.microsoft.com/office/drawing/2014/main" val="1739473574"/>
                        </a:ext>
                      </a:extLst>
                    </a:gridCol>
                    <a:gridCol w="2276788">
                      <a:extLst>
                        <a:ext uri="{9D8B030D-6E8A-4147-A177-3AD203B41FA5}">
                          <a16:colId xmlns="" xmlns:a16="http://schemas.microsoft.com/office/drawing/2014/main" val="3473050651"/>
                        </a:ext>
                      </a:extLst>
                    </a:gridCol>
                    <a:gridCol w="3024336">
                      <a:extLst>
                        <a:ext uri="{9D8B030D-6E8A-4147-A177-3AD203B41FA5}">
                          <a16:colId xmlns="" xmlns:a16="http://schemas.microsoft.com/office/drawing/2014/main" val="2151412725"/>
                        </a:ext>
                      </a:extLst>
                    </a:gridCol>
                    <a:gridCol w="2304256">
                      <a:extLst>
                        <a:ext uri="{9D8B030D-6E8A-4147-A177-3AD203B41FA5}">
                          <a16:colId xmlns="" xmlns:a16="http://schemas.microsoft.com/office/drawing/2014/main" val="1657463031"/>
                        </a:ext>
                      </a:extLst>
                    </a:gridCol>
                    <a:gridCol w="1728193">
                      <a:extLst>
                        <a:ext uri="{9D8B030D-6E8A-4147-A177-3AD203B41FA5}">
                          <a16:colId xmlns="" xmlns:a16="http://schemas.microsoft.com/office/drawing/2014/main" val="1850464651"/>
                        </a:ext>
                      </a:extLst>
                    </a:gridCol>
                  </a:tblGrid>
                  <a:tr h="511347">
                    <a:tc>
                      <a:txBody>
                        <a:bodyPr/>
                        <a:lstStyle/>
                        <a:p>
                          <a:pPr algn="just"/>
                          <a:r>
                            <a:rPr lang="zh-CN" sz="2000" kern="100" dirty="0">
                              <a:solidFill>
                                <a:schemeClr val="tx1"/>
                              </a:solidFill>
                              <a:effectLst/>
                              <a:latin typeface="+mn-ea"/>
                              <a:ea typeface="+mn-ea"/>
                            </a:rPr>
                            <a:t>股票</a:t>
                          </a:r>
                          <a:endParaRPr lang="zh-CN" sz="20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just"/>
                          <a:r>
                            <a:rPr lang="zh-CN" sz="2000" kern="100" dirty="0">
                              <a:solidFill>
                                <a:schemeClr val="tx1"/>
                              </a:solidFill>
                              <a:effectLst/>
                              <a:latin typeface="+mn-ea"/>
                              <a:ea typeface="+mn-ea"/>
                            </a:rPr>
                            <a:t>当前价格（元</a:t>
                          </a:r>
                          <a:r>
                            <a:rPr lang="en-US" sz="2000" kern="100" dirty="0">
                              <a:solidFill>
                                <a:schemeClr val="tx1"/>
                              </a:solidFill>
                              <a:effectLst/>
                              <a:latin typeface="+mn-ea"/>
                              <a:ea typeface="+mn-ea"/>
                            </a:rPr>
                            <a:t>/</a:t>
                          </a:r>
                          <a:r>
                            <a:rPr lang="zh-CN" sz="2000" kern="100" dirty="0">
                              <a:solidFill>
                                <a:schemeClr val="tx1"/>
                              </a:solidFill>
                              <a:effectLst/>
                              <a:latin typeface="+mn-ea"/>
                              <a:ea typeface="+mn-ea"/>
                            </a:rPr>
                            <a:t>股）</a:t>
                          </a:r>
                          <a:endParaRPr lang="zh-CN" sz="20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just"/>
                          <a:r>
                            <a:rPr lang="zh-CN" sz="2000" kern="100" dirty="0">
                              <a:solidFill>
                                <a:schemeClr val="tx1"/>
                              </a:solidFill>
                              <a:effectLst/>
                              <a:latin typeface="+mn-ea"/>
                              <a:ea typeface="+mn-ea"/>
                            </a:rPr>
                            <a:t>预计一年后价格（元</a:t>
                          </a:r>
                          <a:r>
                            <a:rPr lang="en-US" sz="2000" kern="100" dirty="0">
                              <a:solidFill>
                                <a:schemeClr val="tx1"/>
                              </a:solidFill>
                              <a:effectLst/>
                              <a:latin typeface="+mn-ea"/>
                              <a:ea typeface="+mn-ea"/>
                            </a:rPr>
                            <a:t>/</a:t>
                          </a:r>
                          <a:r>
                            <a:rPr lang="zh-CN" sz="2000" kern="100" dirty="0">
                              <a:solidFill>
                                <a:schemeClr val="tx1"/>
                              </a:solidFill>
                              <a:effectLst/>
                              <a:latin typeface="+mn-ea"/>
                              <a:ea typeface="+mn-ea"/>
                            </a:rPr>
                            <a:t>股）</a:t>
                          </a:r>
                          <a:endParaRPr lang="zh-CN" sz="20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just"/>
                          <a:r>
                            <a:rPr lang="zh-CN" sz="2000" kern="100" dirty="0">
                              <a:solidFill>
                                <a:schemeClr val="tx1"/>
                              </a:solidFill>
                              <a:effectLst/>
                              <a:latin typeface="+mn-ea"/>
                              <a:ea typeface="+mn-ea"/>
                            </a:rPr>
                            <a:t>预计一年后股利（元</a:t>
                          </a:r>
                          <a:r>
                            <a:rPr lang="en-US" sz="2000" kern="100" dirty="0">
                              <a:solidFill>
                                <a:schemeClr val="tx1"/>
                              </a:solidFill>
                              <a:effectLst/>
                              <a:latin typeface="+mn-ea"/>
                              <a:ea typeface="+mn-ea"/>
                            </a:rPr>
                            <a:t>/</a:t>
                          </a:r>
                          <a:r>
                            <a:rPr lang="zh-CN" sz="2000" kern="100" dirty="0">
                              <a:solidFill>
                                <a:schemeClr val="tx1"/>
                              </a:solidFill>
                              <a:effectLst/>
                              <a:latin typeface="+mn-ea"/>
                              <a:ea typeface="+mn-ea"/>
                            </a:rPr>
                            <a:t>股）</a:t>
                          </a:r>
                          <a:endParaRPr lang="zh-CN" sz="20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just"/>
                          <a14:m>
                            <m:oMathPara xmlns:m="http://schemas.openxmlformats.org/officeDocument/2006/math">
                              <m:oMathParaPr>
                                <m:jc m:val="centerGroup"/>
                              </m:oMathParaPr>
                              <m:oMath xmlns:m="http://schemas.openxmlformats.org/officeDocument/2006/math">
                                <m:r>
                                  <a:rPr lang="en-US" sz="2000" kern="100" smtClean="0">
                                    <a:solidFill>
                                      <a:schemeClr val="tx1"/>
                                    </a:solidFill>
                                    <a:effectLst/>
                                    <a:latin typeface="Cambria Math" panose="02040503050406030204" pitchFamily="18" charset="0"/>
                                    <a:ea typeface="+mn-ea"/>
                                  </a:rPr>
                                  <m:t>𝛽</m:t>
                                </m:r>
                                <m:r>
                                  <a:rPr lang="zh-CN" sz="2000" kern="100">
                                    <a:solidFill>
                                      <a:schemeClr val="tx1"/>
                                    </a:solidFill>
                                    <a:effectLst/>
                                    <a:latin typeface="Cambria Math" panose="02040503050406030204" pitchFamily="18" charset="0"/>
                                    <a:ea typeface="+mn-ea"/>
                                  </a:rPr>
                                  <m:t>值</m:t>
                                </m:r>
                              </m:oMath>
                            </m:oMathPara>
                          </a14:m>
                          <a:endParaRPr lang="zh-CN" sz="20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 xmlns:a16="http://schemas.microsoft.com/office/drawing/2014/main" val="4291519118"/>
                      </a:ext>
                    </a:extLst>
                  </a:tr>
                  <a:tr h="511347">
                    <a:tc>
                      <a:txBody>
                        <a:bodyPr/>
                        <a:lstStyle/>
                        <a:p>
                          <a:pPr algn="ctr"/>
                          <a:r>
                            <a:rPr lang="en-US" sz="2000" kern="100" dirty="0">
                              <a:solidFill>
                                <a:schemeClr val="tx1"/>
                              </a:solidFill>
                              <a:effectLst/>
                              <a:latin typeface="Times New Roman" panose="02020603050405020304" pitchFamily="18" charset="0"/>
                              <a:ea typeface="+mn-ea"/>
                              <a:cs typeface="Times New Roman" panose="02020603050405020304" pitchFamily="18" charset="0"/>
                            </a:rPr>
                            <a:t>A</a:t>
                          </a:r>
                          <a:endParaRPr lang="zh-CN" sz="200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US" sz="2000" kern="100" dirty="0">
                              <a:solidFill>
                                <a:schemeClr val="tx1"/>
                              </a:solidFill>
                              <a:effectLst/>
                              <a:latin typeface="Times New Roman" panose="02020603050405020304" pitchFamily="18" charset="0"/>
                              <a:ea typeface="+mn-ea"/>
                              <a:cs typeface="Times New Roman" panose="02020603050405020304" pitchFamily="18" charset="0"/>
                            </a:rPr>
                            <a:t>10</a:t>
                          </a:r>
                          <a:endParaRPr lang="zh-CN" sz="200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000" kern="100" dirty="0">
                              <a:solidFill>
                                <a:schemeClr val="tx1"/>
                              </a:solidFill>
                              <a:effectLst/>
                              <a:latin typeface="Times New Roman" panose="02020603050405020304" pitchFamily="18" charset="0"/>
                              <a:ea typeface="+mn-ea"/>
                              <a:cs typeface="Times New Roman" panose="02020603050405020304" pitchFamily="18" charset="0"/>
                            </a:rPr>
                            <a:t>16</a:t>
                          </a:r>
                          <a:endParaRPr lang="zh-CN" sz="200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000" kern="100" dirty="0">
                              <a:solidFill>
                                <a:schemeClr val="tx1"/>
                              </a:solidFill>
                              <a:effectLst/>
                              <a:latin typeface="Times New Roman" panose="02020603050405020304" pitchFamily="18" charset="0"/>
                              <a:ea typeface="+mn-ea"/>
                              <a:cs typeface="Times New Roman" panose="02020603050405020304" pitchFamily="18" charset="0"/>
                            </a:rPr>
                            <a:t>0.4</a:t>
                          </a:r>
                          <a:endParaRPr lang="zh-CN" sz="200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000" kern="100" dirty="0">
                              <a:solidFill>
                                <a:schemeClr val="tx1"/>
                              </a:solidFill>
                              <a:effectLst/>
                              <a:latin typeface="Times New Roman" panose="02020603050405020304" pitchFamily="18" charset="0"/>
                              <a:ea typeface="+mn-ea"/>
                              <a:cs typeface="Times New Roman" panose="02020603050405020304" pitchFamily="18" charset="0"/>
                            </a:rPr>
                            <a:t>0.8</a:t>
                          </a:r>
                          <a:endParaRPr lang="zh-CN" sz="200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816347280"/>
                      </a:ext>
                    </a:extLst>
                  </a:tr>
                  <a:tr h="511347">
                    <a:tc>
                      <a:txBody>
                        <a:bodyPr/>
                        <a:lstStyle/>
                        <a:p>
                          <a:pPr algn="ctr"/>
                          <a:r>
                            <a:rPr lang="en-US" sz="2000" kern="100" dirty="0">
                              <a:solidFill>
                                <a:schemeClr val="tx1"/>
                              </a:solidFill>
                              <a:effectLst/>
                              <a:latin typeface="Times New Roman" panose="02020603050405020304" pitchFamily="18" charset="0"/>
                              <a:ea typeface="+mn-ea"/>
                              <a:cs typeface="Times New Roman" panose="02020603050405020304" pitchFamily="18" charset="0"/>
                            </a:rPr>
                            <a:t>B</a:t>
                          </a:r>
                          <a:endParaRPr lang="zh-CN" sz="200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US" sz="2000" kern="100">
                              <a:solidFill>
                                <a:schemeClr val="tx1"/>
                              </a:solidFill>
                              <a:effectLst/>
                              <a:latin typeface="Times New Roman" panose="02020603050405020304" pitchFamily="18" charset="0"/>
                              <a:ea typeface="+mn-ea"/>
                              <a:cs typeface="Times New Roman" panose="02020603050405020304" pitchFamily="18" charset="0"/>
                            </a:rPr>
                            <a:t>20</a:t>
                          </a:r>
                          <a:endParaRPr lang="zh-CN" sz="2000" kern="1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000" kern="100">
                              <a:solidFill>
                                <a:schemeClr val="tx1"/>
                              </a:solidFill>
                              <a:effectLst/>
                              <a:latin typeface="Times New Roman" panose="02020603050405020304" pitchFamily="18" charset="0"/>
                              <a:ea typeface="+mn-ea"/>
                              <a:cs typeface="Times New Roman" panose="02020603050405020304" pitchFamily="18" charset="0"/>
                            </a:rPr>
                            <a:t>25</a:t>
                          </a:r>
                          <a:endParaRPr lang="zh-CN" sz="2000" kern="1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000" kern="100" dirty="0">
                              <a:solidFill>
                                <a:schemeClr val="tx1"/>
                              </a:solidFill>
                              <a:effectLst/>
                              <a:latin typeface="Times New Roman" panose="02020603050405020304" pitchFamily="18" charset="0"/>
                              <a:ea typeface="+mn-ea"/>
                              <a:cs typeface="Times New Roman" panose="02020603050405020304" pitchFamily="18" charset="0"/>
                            </a:rPr>
                            <a:t>0.5</a:t>
                          </a:r>
                          <a:endParaRPr lang="zh-CN" sz="200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000" kern="100" dirty="0">
                              <a:solidFill>
                                <a:schemeClr val="tx1"/>
                              </a:solidFill>
                              <a:effectLst/>
                              <a:latin typeface="Times New Roman" panose="02020603050405020304" pitchFamily="18" charset="0"/>
                              <a:ea typeface="+mn-ea"/>
                              <a:cs typeface="Times New Roman" panose="02020603050405020304" pitchFamily="18" charset="0"/>
                            </a:rPr>
                            <a:t>1.2</a:t>
                          </a:r>
                          <a:endParaRPr lang="zh-CN" sz="200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2092162310"/>
                      </a:ext>
                    </a:extLst>
                  </a:tr>
                </a:tbl>
              </a:graphicData>
            </a:graphic>
          </p:graphicFrame>
        </mc:Choice>
        <mc:Fallback xmlns="">
          <p:graphicFrame>
            <p:nvGraphicFramePr>
              <p:cNvPr id="5" name="表格 4">
                <a:extLst>
                  <a:ext uri="{FF2B5EF4-FFF2-40B4-BE49-F238E27FC236}">
                    <a16:creationId xmlns:a16="http://schemas.microsoft.com/office/drawing/2014/main" id="{FB992C9D-13E1-4CB2-BC74-9C2C41B6F066}"/>
                  </a:ext>
                </a:extLst>
              </p:cNvPr>
              <p:cNvGraphicFramePr>
                <a:graphicFrameLocks noGrp="1"/>
              </p:cNvGraphicFramePr>
              <p:nvPr>
                <p:extLst>
                  <p:ext uri="{D42A27DB-BD31-4B8C-83A1-F6EECF244321}">
                    <p14:modId xmlns:p14="http://schemas.microsoft.com/office/powerpoint/2010/main" val="290106363"/>
                  </p:ext>
                </p:extLst>
              </p:nvPr>
            </p:nvGraphicFramePr>
            <p:xfrm>
              <a:off x="1011349" y="3008082"/>
              <a:ext cx="10092531" cy="1632294"/>
            </p:xfrm>
            <a:graphic>
              <a:graphicData uri="http://schemas.openxmlformats.org/drawingml/2006/table">
                <a:tbl>
                  <a:tblPr firstRow="1" firstCol="1" bandRow="1">
                    <a:tableStyleId>{5C22544A-7EE6-4342-B048-85BDC9FD1C3A}</a:tableStyleId>
                  </a:tblPr>
                  <a:tblGrid>
                    <a:gridCol w="758958">
                      <a:extLst>
                        <a:ext uri="{9D8B030D-6E8A-4147-A177-3AD203B41FA5}">
                          <a16:colId xmlns:a16="http://schemas.microsoft.com/office/drawing/2014/main" val="1739473574"/>
                        </a:ext>
                      </a:extLst>
                    </a:gridCol>
                    <a:gridCol w="2276788">
                      <a:extLst>
                        <a:ext uri="{9D8B030D-6E8A-4147-A177-3AD203B41FA5}">
                          <a16:colId xmlns:a16="http://schemas.microsoft.com/office/drawing/2014/main" val="3473050651"/>
                        </a:ext>
                      </a:extLst>
                    </a:gridCol>
                    <a:gridCol w="3024336">
                      <a:extLst>
                        <a:ext uri="{9D8B030D-6E8A-4147-A177-3AD203B41FA5}">
                          <a16:colId xmlns:a16="http://schemas.microsoft.com/office/drawing/2014/main" val="2151412725"/>
                        </a:ext>
                      </a:extLst>
                    </a:gridCol>
                    <a:gridCol w="2304256">
                      <a:extLst>
                        <a:ext uri="{9D8B030D-6E8A-4147-A177-3AD203B41FA5}">
                          <a16:colId xmlns:a16="http://schemas.microsoft.com/office/drawing/2014/main" val="1657463031"/>
                        </a:ext>
                      </a:extLst>
                    </a:gridCol>
                    <a:gridCol w="1728193">
                      <a:extLst>
                        <a:ext uri="{9D8B030D-6E8A-4147-A177-3AD203B41FA5}">
                          <a16:colId xmlns:a16="http://schemas.microsoft.com/office/drawing/2014/main" val="1850464651"/>
                        </a:ext>
                      </a:extLst>
                    </a:gridCol>
                  </a:tblGrid>
                  <a:tr h="609600">
                    <a:tc>
                      <a:txBody>
                        <a:bodyPr/>
                        <a:lstStyle/>
                        <a:p>
                          <a:pPr algn="just"/>
                          <a:r>
                            <a:rPr lang="zh-CN" sz="2000" kern="100" dirty="0">
                              <a:solidFill>
                                <a:schemeClr val="tx1"/>
                              </a:solidFill>
                              <a:effectLst/>
                              <a:latin typeface="+mn-ea"/>
                              <a:ea typeface="+mn-ea"/>
                            </a:rPr>
                            <a:t>股票</a:t>
                          </a:r>
                          <a:endParaRPr lang="zh-CN" sz="20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just"/>
                          <a:r>
                            <a:rPr lang="zh-CN" sz="2000" kern="100" dirty="0">
                              <a:solidFill>
                                <a:schemeClr val="tx1"/>
                              </a:solidFill>
                              <a:effectLst/>
                              <a:latin typeface="+mn-ea"/>
                              <a:ea typeface="+mn-ea"/>
                            </a:rPr>
                            <a:t>当前价格（元</a:t>
                          </a:r>
                          <a:r>
                            <a:rPr lang="en-US" sz="2000" kern="100" dirty="0">
                              <a:solidFill>
                                <a:schemeClr val="tx1"/>
                              </a:solidFill>
                              <a:effectLst/>
                              <a:latin typeface="+mn-ea"/>
                              <a:ea typeface="+mn-ea"/>
                            </a:rPr>
                            <a:t>/</a:t>
                          </a:r>
                          <a:r>
                            <a:rPr lang="zh-CN" sz="2000" kern="100" dirty="0">
                              <a:solidFill>
                                <a:schemeClr val="tx1"/>
                              </a:solidFill>
                              <a:effectLst/>
                              <a:latin typeface="+mn-ea"/>
                              <a:ea typeface="+mn-ea"/>
                            </a:rPr>
                            <a:t>股）</a:t>
                          </a:r>
                          <a:endParaRPr lang="zh-CN" sz="20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just"/>
                          <a:r>
                            <a:rPr lang="zh-CN" sz="2000" kern="100" dirty="0">
                              <a:solidFill>
                                <a:schemeClr val="tx1"/>
                              </a:solidFill>
                              <a:effectLst/>
                              <a:latin typeface="+mn-ea"/>
                              <a:ea typeface="+mn-ea"/>
                            </a:rPr>
                            <a:t>预计一年后价格（元</a:t>
                          </a:r>
                          <a:r>
                            <a:rPr lang="en-US" sz="2000" kern="100" dirty="0">
                              <a:solidFill>
                                <a:schemeClr val="tx1"/>
                              </a:solidFill>
                              <a:effectLst/>
                              <a:latin typeface="+mn-ea"/>
                              <a:ea typeface="+mn-ea"/>
                            </a:rPr>
                            <a:t>/</a:t>
                          </a:r>
                          <a:r>
                            <a:rPr lang="zh-CN" sz="2000" kern="100" dirty="0">
                              <a:solidFill>
                                <a:schemeClr val="tx1"/>
                              </a:solidFill>
                              <a:effectLst/>
                              <a:latin typeface="+mn-ea"/>
                              <a:ea typeface="+mn-ea"/>
                            </a:rPr>
                            <a:t>股）</a:t>
                          </a:r>
                          <a:endParaRPr lang="zh-CN" sz="20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just"/>
                          <a:r>
                            <a:rPr lang="zh-CN" sz="2000" kern="100" dirty="0">
                              <a:solidFill>
                                <a:schemeClr val="tx1"/>
                              </a:solidFill>
                              <a:effectLst/>
                              <a:latin typeface="+mn-ea"/>
                              <a:ea typeface="+mn-ea"/>
                            </a:rPr>
                            <a:t>预计一年后股利（元</a:t>
                          </a:r>
                          <a:r>
                            <a:rPr lang="en-US" sz="2000" kern="100" dirty="0">
                              <a:solidFill>
                                <a:schemeClr val="tx1"/>
                              </a:solidFill>
                              <a:effectLst/>
                              <a:latin typeface="+mn-ea"/>
                              <a:ea typeface="+mn-ea"/>
                            </a:rPr>
                            <a:t>/</a:t>
                          </a:r>
                          <a:r>
                            <a:rPr lang="zh-CN" sz="2000" kern="100" dirty="0">
                              <a:solidFill>
                                <a:schemeClr val="tx1"/>
                              </a:solidFill>
                              <a:effectLst/>
                              <a:latin typeface="+mn-ea"/>
                              <a:ea typeface="+mn-ea"/>
                            </a:rPr>
                            <a:t>股）</a:t>
                          </a:r>
                          <a:endParaRPr lang="zh-CN" sz="2000" kern="100" dirty="0">
                            <a:solidFill>
                              <a:schemeClr val="tx1"/>
                            </a:solidFill>
                            <a:effectLst/>
                            <a:latin typeface="+mn-ea"/>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zh-CN"/>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483803" t="-13000" r="-704" b="-177000"/>
                          </a:stretch>
                        </a:blipFill>
                      </a:tcPr>
                    </a:tc>
                    <a:extLst>
                      <a:ext uri="{0D108BD9-81ED-4DB2-BD59-A6C34878D82A}">
                        <a16:rowId xmlns:a16="http://schemas.microsoft.com/office/drawing/2014/main" val="4291519118"/>
                      </a:ext>
                    </a:extLst>
                  </a:tr>
                  <a:tr h="511347">
                    <a:tc>
                      <a:txBody>
                        <a:bodyPr/>
                        <a:lstStyle/>
                        <a:p>
                          <a:pPr algn="ctr"/>
                          <a:r>
                            <a:rPr lang="en-US" sz="2000" kern="100" dirty="0">
                              <a:solidFill>
                                <a:schemeClr val="tx1"/>
                              </a:solidFill>
                              <a:effectLst/>
                              <a:latin typeface="Times New Roman" panose="02020603050405020304" pitchFamily="18" charset="0"/>
                              <a:ea typeface="+mn-ea"/>
                              <a:cs typeface="Times New Roman" panose="02020603050405020304" pitchFamily="18" charset="0"/>
                            </a:rPr>
                            <a:t>A</a:t>
                          </a:r>
                          <a:endParaRPr lang="zh-CN" sz="200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US" sz="2000" kern="100" dirty="0">
                              <a:solidFill>
                                <a:schemeClr val="tx1"/>
                              </a:solidFill>
                              <a:effectLst/>
                              <a:latin typeface="Times New Roman" panose="02020603050405020304" pitchFamily="18" charset="0"/>
                              <a:ea typeface="+mn-ea"/>
                              <a:cs typeface="Times New Roman" panose="02020603050405020304" pitchFamily="18" charset="0"/>
                            </a:rPr>
                            <a:t>10</a:t>
                          </a:r>
                          <a:endParaRPr lang="zh-CN" sz="200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000" kern="100" dirty="0">
                              <a:solidFill>
                                <a:schemeClr val="tx1"/>
                              </a:solidFill>
                              <a:effectLst/>
                              <a:latin typeface="Times New Roman" panose="02020603050405020304" pitchFamily="18" charset="0"/>
                              <a:ea typeface="+mn-ea"/>
                              <a:cs typeface="Times New Roman" panose="02020603050405020304" pitchFamily="18" charset="0"/>
                            </a:rPr>
                            <a:t>16</a:t>
                          </a:r>
                          <a:endParaRPr lang="zh-CN" sz="200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000" kern="100" dirty="0">
                              <a:solidFill>
                                <a:schemeClr val="tx1"/>
                              </a:solidFill>
                              <a:effectLst/>
                              <a:latin typeface="Times New Roman" panose="02020603050405020304" pitchFamily="18" charset="0"/>
                              <a:ea typeface="+mn-ea"/>
                              <a:cs typeface="Times New Roman" panose="02020603050405020304" pitchFamily="18" charset="0"/>
                            </a:rPr>
                            <a:t>0.4</a:t>
                          </a:r>
                          <a:endParaRPr lang="zh-CN" sz="200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000" kern="100" dirty="0">
                              <a:solidFill>
                                <a:schemeClr val="tx1"/>
                              </a:solidFill>
                              <a:effectLst/>
                              <a:latin typeface="Times New Roman" panose="02020603050405020304" pitchFamily="18" charset="0"/>
                              <a:ea typeface="+mn-ea"/>
                              <a:cs typeface="Times New Roman" panose="02020603050405020304" pitchFamily="18" charset="0"/>
                            </a:rPr>
                            <a:t>0.8</a:t>
                          </a:r>
                          <a:endParaRPr lang="zh-CN" sz="200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816347280"/>
                      </a:ext>
                    </a:extLst>
                  </a:tr>
                  <a:tr h="511347">
                    <a:tc>
                      <a:txBody>
                        <a:bodyPr/>
                        <a:lstStyle/>
                        <a:p>
                          <a:pPr algn="ctr"/>
                          <a:r>
                            <a:rPr lang="en-US" sz="2000" kern="100" dirty="0">
                              <a:solidFill>
                                <a:schemeClr val="tx1"/>
                              </a:solidFill>
                              <a:effectLst/>
                              <a:latin typeface="Times New Roman" panose="02020603050405020304" pitchFamily="18" charset="0"/>
                              <a:ea typeface="+mn-ea"/>
                              <a:cs typeface="Times New Roman" panose="02020603050405020304" pitchFamily="18" charset="0"/>
                            </a:rPr>
                            <a:t>B</a:t>
                          </a:r>
                          <a:endParaRPr lang="zh-CN" sz="200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US" sz="2000" kern="100">
                              <a:solidFill>
                                <a:schemeClr val="tx1"/>
                              </a:solidFill>
                              <a:effectLst/>
                              <a:latin typeface="Times New Roman" panose="02020603050405020304" pitchFamily="18" charset="0"/>
                              <a:ea typeface="+mn-ea"/>
                              <a:cs typeface="Times New Roman" panose="02020603050405020304" pitchFamily="18" charset="0"/>
                            </a:rPr>
                            <a:t>20</a:t>
                          </a:r>
                          <a:endParaRPr lang="zh-CN" sz="2000" kern="1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000" kern="100">
                              <a:solidFill>
                                <a:schemeClr val="tx1"/>
                              </a:solidFill>
                              <a:effectLst/>
                              <a:latin typeface="Times New Roman" panose="02020603050405020304" pitchFamily="18" charset="0"/>
                              <a:ea typeface="+mn-ea"/>
                              <a:cs typeface="Times New Roman" panose="02020603050405020304" pitchFamily="18" charset="0"/>
                            </a:rPr>
                            <a:t>25</a:t>
                          </a:r>
                          <a:endParaRPr lang="zh-CN" sz="2000" kern="10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000" kern="100" dirty="0">
                              <a:solidFill>
                                <a:schemeClr val="tx1"/>
                              </a:solidFill>
                              <a:effectLst/>
                              <a:latin typeface="Times New Roman" panose="02020603050405020304" pitchFamily="18" charset="0"/>
                              <a:ea typeface="+mn-ea"/>
                              <a:cs typeface="Times New Roman" panose="02020603050405020304" pitchFamily="18" charset="0"/>
                            </a:rPr>
                            <a:t>0.5</a:t>
                          </a:r>
                          <a:endParaRPr lang="zh-CN" sz="200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000" kern="100" dirty="0">
                              <a:solidFill>
                                <a:schemeClr val="tx1"/>
                              </a:solidFill>
                              <a:effectLst/>
                              <a:latin typeface="Times New Roman" panose="02020603050405020304" pitchFamily="18" charset="0"/>
                              <a:ea typeface="+mn-ea"/>
                              <a:cs typeface="Times New Roman" panose="02020603050405020304" pitchFamily="18" charset="0"/>
                            </a:rPr>
                            <a:t>1.2</a:t>
                          </a:r>
                          <a:endParaRPr lang="zh-CN" sz="2000" kern="1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092162310"/>
                      </a:ext>
                    </a:extLst>
                  </a:tr>
                </a:tbl>
              </a:graphicData>
            </a:graphic>
          </p:graphicFrame>
        </mc:Fallback>
      </mc:AlternateContent>
      <p:sp>
        <p:nvSpPr>
          <p:cNvPr id="9" name="文本框 8">
            <a:extLst>
              <a:ext uri="{FF2B5EF4-FFF2-40B4-BE49-F238E27FC236}">
                <a16:creationId xmlns="" xmlns:a16="http://schemas.microsoft.com/office/drawing/2014/main" id="{32E6BA90-2F55-4EFC-8F7E-C31DA47F7969}"/>
              </a:ext>
            </a:extLst>
          </p:cNvPr>
          <p:cNvSpPr txBox="1"/>
          <p:nvPr/>
        </p:nvSpPr>
        <p:spPr>
          <a:xfrm>
            <a:off x="5085508" y="2700305"/>
            <a:ext cx="1944216" cy="307777"/>
          </a:xfrm>
          <a:prstGeom prst="rect">
            <a:avLst/>
          </a:prstGeom>
          <a:noFill/>
        </p:spPr>
        <p:txBody>
          <a:bodyPr wrap="square" rtlCol="0">
            <a:spAutoFit/>
          </a:bodyPr>
          <a:lstStyle/>
          <a:p>
            <a:r>
              <a:rPr lang="zh-CN" altLang="en-US" sz="1400" dirty="0"/>
              <a:t>表</a:t>
            </a:r>
            <a:r>
              <a:rPr lang="en-US" altLang="zh-CN" sz="1400" dirty="0">
                <a:latin typeface="Times New Roman" panose="02020603050405020304" pitchFamily="18" charset="0"/>
                <a:cs typeface="Times New Roman" panose="02020603050405020304" pitchFamily="18" charset="0"/>
              </a:rPr>
              <a:t>4-2</a:t>
            </a:r>
            <a:r>
              <a:rPr lang="en-US" altLang="zh-CN" sz="1400" dirty="0"/>
              <a:t> </a:t>
            </a:r>
            <a:r>
              <a:rPr lang="zh-CN" altLang="en-US" sz="1400" dirty="0"/>
              <a:t>股票相关信息</a:t>
            </a:r>
          </a:p>
        </p:txBody>
      </p:sp>
    </p:spTree>
    <p:extLst>
      <p:ext uri="{BB962C8B-B14F-4D97-AF65-F5344CB8AC3E}">
        <p14:creationId xmlns:p14="http://schemas.microsoft.com/office/powerpoint/2010/main" val="2638652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505911" y="692696"/>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r>
              <a:rPr lang="en-US" altLang="zh-CN" sz="2000" b="1" dirty="0"/>
              <a:t>           </a:t>
            </a:r>
            <a:r>
              <a:rPr lang="zh-CN" altLang="en-US" sz="2400" dirty="0">
                <a:latin typeface="Times New Roman" panose="02020603050405020304" pitchFamily="18" charset="0"/>
                <a:cs typeface="Times New Roman" panose="02020603050405020304" pitchFamily="18" charset="0"/>
              </a:rPr>
              <a:t>从证券投资组合理论的发展历史看，从 </a:t>
            </a:r>
            <a:r>
              <a:rPr lang="en-US" altLang="zh-CN" sz="2400" dirty="0" err="1">
                <a:latin typeface="Times New Roman" panose="02020603050405020304" pitchFamily="18" charset="0"/>
                <a:cs typeface="Times New Roman" panose="02020603050405020304" pitchFamily="18" charset="0"/>
              </a:rPr>
              <a:t>Markowtiz</a:t>
            </a:r>
            <a:r>
              <a:rPr lang="en-US" altLang="zh-CN" sz="2400" dirty="0">
                <a:latin typeface="Times New Roman" panose="02020603050405020304" pitchFamily="18" charset="0"/>
                <a:cs typeface="Times New Roman" panose="02020603050405020304" pitchFamily="18" charset="0"/>
              </a:rPr>
              <a:t> </a:t>
            </a:r>
            <a:r>
              <a:rPr lang="zh-CN" altLang="en-US" sz="2400" dirty="0">
                <a:latin typeface="Times New Roman" panose="02020603050405020304" pitchFamily="18" charset="0"/>
                <a:cs typeface="Times New Roman" panose="02020603050405020304" pitchFamily="18" charset="0"/>
              </a:rPr>
              <a:t>的均值</a:t>
            </a:r>
            <a:r>
              <a:rPr lang="en-US" altLang="zh-CN" sz="2400" dirty="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方差投资组合选择理论以来已经发展了 </a:t>
            </a:r>
            <a:r>
              <a:rPr lang="en-US" altLang="zh-CN" sz="2400" dirty="0">
                <a:latin typeface="Times New Roman" panose="02020603050405020304" pitchFamily="18" charset="0"/>
                <a:cs typeface="Times New Roman" panose="02020603050405020304" pitchFamily="18" charset="0"/>
              </a:rPr>
              <a:t>70 </a:t>
            </a:r>
            <a:r>
              <a:rPr lang="zh-CN" altLang="en-US" sz="2400" dirty="0">
                <a:latin typeface="Times New Roman" panose="02020603050405020304" pitchFamily="18" charset="0"/>
                <a:cs typeface="Times New Roman" panose="02020603050405020304" pitchFamily="18" charset="0"/>
              </a:rPr>
              <a:t>年，中间产生资本资产定价模型、有效市场假说、套利定价理论、多期动态资产配置模型和现代投资组合理论模型等。证券投资组合理论与应用成果可谓是越来越丰富。总结来看，证券投资组合经历了如下三大阶段： </a:t>
            </a:r>
            <a:endParaRPr lang="en-US" altLang="zh-CN" sz="2400" dirty="0">
              <a:latin typeface="Times New Roman" panose="02020603050405020304" pitchFamily="18" charset="0"/>
              <a:cs typeface="Times New Roman" panose="02020603050405020304" pitchFamily="18" charset="0"/>
            </a:endParaRPr>
          </a:p>
          <a:p>
            <a:endParaRPr lang="zh-CN" altLang="en-US" sz="1200" dirty="0"/>
          </a:p>
        </p:txBody>
      </p:sp>
      <p:sp>
        <p:nvSpPr>
          <p:cNvPr id="6" name="矩形 5"/>
          <p:cNvSpPr/>
          <p:nvPr/>
        </p:nvSpPr>
        <p:spPr>
          <a:xfrm>
            <a:off x="260971" y="100303"/>
            <a:ext cx="6336704"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证券投资组合理论发展历史 </a:t>
            </a:r>
          </a:p>
        </p:txBody>
      </p:sp>
      <p:grpSp>
        <p:nvGrpSpPr>
          <p:cNvPr id="4" name="组合 3"/>
          <p:cNvGrpSpPr/>
          <p:nvPr/>
        </p:nvGrpSpPr>
        <p:grpSpPr>
          <a:xfrm>
            <a:off x="476995" y="2595866"/>
            <a:ext cx="11181740" cy="3488839"/>
            <a:chOff x="431119" y="1191998"/>
            <a:chExt cx="11181740" cy="3488839"/>
          </a:xfrm>
        </p:grpSpPr>
        <p:grpSp>
          <p:nvGrpSpPr>
            <p:cNvPr id="7" name="组合 6"/>
            <p:cNvGrpSpPr/>
            <p:nvPr/>
          </p:nvGrpSpPr>
          <p:grpSpPr>
            <a:xfrm>
              <a:off x="431119" y="1425125"/>
              <a:ext cx="5320711" cy="1790132"/>
              <a:chOff x="3352757" y="1791705"/>
              <a:chExt cx="5320711" cy="1790132"/>
            </a:xfrm>
          </p:grpSpPr>
          <p:sp>
            <p:nvSpPr>
              <p:cNvPr id="13" name="圆角矩形 12">
                <a:extLst>
                  <a:ext uri="{FF2B5EF4-FFF2-40B4-BE49-F238E27FC236}">
                    <a16:creationId xmlns="" xmlns:a16="http://schemas.microsoft.com/office/drawing/2014/main" id="{16B669B4-BD26-0248-AA9E-8FE2B90E974F}"/>
                  </a:ext>
                </a:extLst>
              </p:cNvPr>
              <p:cNvSpPr/>
              <p:nvPr/>
            </p:nvSpPr>
            <p:spPr>
              <a:xfrm>
                <a:off x="3356463" y="1791705"/>
                <a:ext cx="5317005" cy="557678"/>
              </a:xfrm>
              <a:prstGeom prst="roundRect">
                <a:avLst/>
              </a:prstGeom>
              <a:solidFill>
                <a:schemeClr val="accent5">
                  <a:lumMod val="20000"/>
                  <a:lumOff val="80000"/>
                </a:schemeClr>
              </a:solidFill>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r>
                  <a:rPr lang="zh-CN" altLang="en-US" sz="2400" dirty="0">
                    <a:latin typeface="Times New Roman" panose="02020603050405020304" pitchFamily="18" charset="0"/>
                    <a:cs typeface="Times New Roman" panose="02020603050405020304" pitchFamily="18" charset="0"/>
                  </a:rPr>
                  <a:t>一、初创阶段：</a:t>
                </a:r>
                <a:r>
                  <a:rPr lang="en-US" altLang="zh-CN" sz="2400" dirty="0">
                    <a:latin typeface="Times New Roman" panose="02020603050405020304" pitchFamily="18" charset="0"/>
                    <a:cs typeface="Times New Roman" panose="02020603050405020304" pitchFamily="18" charset="0"/>
                  </a:rPr>
                  <a:t>20 </a:t>
                </a:r>
                <a:r>
                  <a:rPr lang="zh-CN" altLang="en-US" sz="2400" dirty="0">
                    <a:latin typeface="Times New Roman" panose="02020603050405020304" pitchFamily="18" charset="0"/>
                    <a:cs typeface="Times New Roman" panose="02020603050405020304" pitchFamily="18" charset="0"/>
                  </a:rPr>
                  <a:t>世纪 </a:t>
                </a:r>
                <a:r>
                  <a:rPr lang="en-US" altLang="zh-CN" sz="2400" dirty="0">
                    <a:latin typeface="Times New Roman" panose="02020603050405020304" pitchFamily="18" charset="0"/>
                    <a:cs typeface="Times New Roman" panose="02020603050405020304" pitchFamily="18" charset="0"/>
                  </a:rPr>
                  <a:t>50 </a:t>
                </a:r>
                <a:r>
                  <a:rPr lang="zh-CN" altLang="en-US" sz="2400" dirty="0">
                    <a:latin typeface="Times New Roman" panose="02020603050405020304" pitchFamily="18" charset="0"/>
                    <a:cs typeface="Times New Roman" panose="02020603050405020304" pitchFamily="18" charset="0"/>
                  </a:rPr>
                  <a:t>年代以前</a:t>
                </a:r>
                <a:endParaRPr lang="en-US" altLang="zh-CN" sz="2200" dirty="0">
                  <a:latin typeface="Times New Roman" panose="02020603050405020304" pitchFamily="18" charset="0"/>
                  <a:cs typeface="Times New Roman" panose="02020603050405020304" pitchFamily="18" charset="0"/>
                </a:endParaRPr>
              </a:p>
            </p:txBody>
          </p:sp>
          <p:sp>
            <p:nvSpPr>
              <p:cNvPr id="14" name="圆角矩形 13">
                <a:extLst>
                  <a:ext uri="{FF2B5EF4-FFF2-40B4-BE49-F238E27FC236}">
                    <a16:creationId xmlns="" xmlns:a16="http://schemas.microsoft.com/office/drawing/2014/main" id="{86EE5BD3-1943-5E4E-8FF3-8E884B6AF20D}"/>
                  </a:ext>
                </a:extLst>
              </p:cNvPr>
              <p:cNvSpPr/>
              <p:nvPr/>
            </p:nvSpPr>
            <p:spPr>
              <a:xfrm>
                <a:off x="3352757" y="2417328"/>
                <a:ext cx="5317005" cy="557678"/>
              </a:xfrm>
              <a:prstGeom prst="roundRect">
                <a:avLst/>
              </a:prstGeom>
              <a:solidFill>
                <a:schemeClr val="accent5">
                  <a:lumMod val="20000"/>
                  <a:lumOff val="80000"/>
                </a:schemeClr>
              </a:solidFill>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r>
                  <a:rPr lang="zh-CN" altLang="en-US" sz="2400" dirty="0">
                    <a:latin typeface="Times New Roman" panose="02020603050405020304" pitchFamily="18" charset="0"/>
                    <a:cs typeface="Times New Roman" panose="02020603050405020304" pitchFamily="18" charset="0"/>
                  </a:rPr>
                  <a:t>二、产生阶段：</a:t>
                </a:r>
                <a:r>
                  <a:rPr lang="en-US" altLang="zh-CN" sz="2400" dirty="0">
                    <a:latin typeface="Times New Roman" panose="02020603050405020304" pitchFamily="18" charset="0"/>
                    <a:cs typeface="Times New Roman" panose="02020603050405020304" pitchFamily="18" charset="0"/>
                  </a:rPr>
                  <a:t>20 </a:t>
                </a:r>
                <a:r>
                  <a:rPr lang="zh-CN" altLang="en-US" sz="2400" dirty="0">
                    <a:latin typeface="Times New Roman" panose="02020603050405020304" pitchFamily="18" charset="0"/>
                    <a:cs typeface="Times New Roman" panose="02020603050405020304" pitchFamily="18" charset="0"/>
                  </a:rPr>
                  <a:t>世纪 </a:t>
                </a:r>
                <a:r>
                  <a:rPr lang="en-US" altLang="zh-CN" sz="2400" dirty="0">
                    <a:latin typeface="Times New Roman" panose="02020603050405020304" pitchFamily="18" charset="0"/>
                    <a:cs typeface="Times New Roman" panose="02020603050405020304" pitchFamily="18" charset="0"/>
                  </a:rPr>
                  <a:t>50 </a:t>
                </a:r>
                <a:r>
                  <a:rPr lang="zh-CN" altLang="en-US" sz="2400" dirty="0">
                    <a:latin typeface="Times New Roman" panose="02020603050405020304" pitchFamily="18" charset="0"/>
                    <a:cs typeface="Times New Roman" panose="02020603050405020304" pitchFamily="18" charset="0"/>
                  </a:rPr>
                  <a:t>年代 </a:t>
                </a:r>
                <a:endParaRPr lang="zh-CN" altLang="zh-CN" sz="2200" dirty="0">
                  <a:latin typeface="Times New Roman" panose="02020603050405020304" pitchFamily="18" charset="0"/>
                  <a:cs typeface="Times New Roman" panose="02020603050405020304" pitchFamily="18" charset="0"/>
                </a:endParaRPr>
              </a:p>
            </p:txBody>
          </p:sp>
          <p:sp>
            <p:nvSpPr>
              <p:cNvPr id="15" name="圆角矩形 14">
                <a:extLst>
                  <a:ext uri="{FF2B5EF4-FFF2-40B4-BE49-F238E27FC236}">
                    <a16:creationId xmlns="" xmlns:a16="http://schemas.microsoft.com/office/drawing/2014/main" id="{86EE5BD3-1943-5E4E-8FF3-8E884B6AF20D}"/>
                  </a:ext>
                </a:extLst>
              </p:cNvPr>
              <p:cNvSpPr/>
              <p:nvPr/>
            </p:nvSpPr>
            <p:spPr>
              <a:xfrm>
                <a:off x="3352757" y="3024159"/>
                <a:ext cx="5317005" cy="557678"/>
              </a:xfrm>
              <a:prstGeom prst="roundRect">
                <a:avLst/>
              </a:prstGeom>
              <a:solidFill>
                <a:schemeClr val="accent5">
                  <a:lumMod val="20000"/>
                  <a:lumOff val="80000"/>
                </a:schemeClr>
              </a:solidFill>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r>
                  <a:rPr lang="zh-CN" altLang="en-US" sz="2400" dirty="0">
                    <a:latin typeface="Times New Roman" panose="02020603050405020304" pitchFamily="18" charset="0"/>
                    <a:cs typeface="Times New Roman" panose="02020603050405020304" pitchFamily="18" charset="0"/>
                  </a:rPr>
                  <a:t>三、发展阶段：</a:t>
                </a:r>
                <a:r>
                  <a:rPr lang="en-US" altLang="zh-CN" sz="2400" dirty="0">
                    <a:latin typeface="Times New Roman" panose="02020603050405020304" pitchFamily="18" charset="0"/>
                    <a:cs typeface="Times New Roman" panose="02020603050405020304" pitchFamily="18" charset="0"/>
                  </a:rPr>
                  <a:t>20 </a:t>
                </a:r>
                <a:r>
                  <a:rPr lang="zh-CN" altLang="en-US" sz="2400" dirty="0">
                    <a:latin typeface="Times New Roman" panose="02020603050405020304" pitchFamily="18" charset="0"/>
                    <a:cs typeface="Times New Roman" panose="02020603050405020304" pitchFamily="18" charset="0"/>
                  </a:rPr>
                  <a:t>世界 </a:t>
                </a:r>
                <a:r>
                  <a:rPr lang="en-US" altLang="zh-CN" sz="2400" dirty="0">
                    <a:latin typeface="Times New Roman" panose="02020603050405020304" pitchFamily="18" charset="0"/>
                    <a:cs typeface="Times New Roman" panose="02020603050405020304" pitchFamily="18" charset="0"/>
                  </a:rPr>
                  <a:t>50 </a:t>
                </a:r>
                <a:r>
                  <a:rPr lang="zh-CN" altLang="en-US" sz="2400" dirty="0">
                    <a:latin typeface="Times New Roman" panose="02020603050405020304" pitchFamily="18" charset="0"/>
                    <a:cs typeface="Times New Roman" panose="02020603050405020304" pitchFamily="18" charset="0"/>
                  </a:rPr>
                  <a:t>年代之后</a:t>
                </a:r>
                <a:endParaRPr lang="zh-CN" altLang="zh-CN" sz="2200" dirty="0">
                  <a:latin typeface="Times New Roman" panose="02020603050405020304" pitchFamily="18" charset="0"/>
                  <a:cs typeface="Times New Roman" panose="02020603050405020304" pitchFamily="18" charset="0"/>
                </a:endParaRPr>
              </a:p>
            </p:txBody>
          </p:sp>
        </p:grpSp>
        <p:sp>
          <p:nvSpPr>
            <p:cNvPr id="8" name="左大括号 7">
              <a:extLst>
                <a:ext uri="{FF2B5EF4-FFF2-40B4-BE49-F238E27FC236}">
                  <a16:creationId xmlns="" xmlns:a16="http://schemas.microsoft.com/office/drawing/2014/main" id="{CA3FCD15-D6F3-B442-9C32-D032D5BFCDB9}"/>
                </a:ext>
              </a:extLst>
            </p:cNvPr>
            <p:cNvSpPr/>
            <p:nvPr/>
          </p:nvSpPr>
          <p:spPr>
            <a:xfrm>
              <a:off x="5829723" y="2614081"/>
              <a:ext cx="800100" cy="641667"/>
            </a:xfrm>
            <a:prstGeom prst="leftBrace">
              <a:avLst>
                <a:gd name="adj1" fmla="val 8333"/>
                <a:gd name="adj2" fmla="val 51018"/>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zh-CN" altLang="en-US" sz="2200" dirty="0"/>
            </a:p>
          </p:txBody>
        </p:sp>
        <p:grpSp>
          <p:nvGrpSpPr>
            <p:cNvPr id="9" name="组合 8"/>
            <p:cNvGrpSpPr/>
            <p:nvPr/>
          </p:nvGrpSpPr>
          <p:grpSpPr>
            <a:xfrm>
              <a:off x="6711423" y="1191998"/>
              <a:ext cx="4901436" cy="3488839"/>
              <a:chOff x="3352757" y="1791705"/>
              <a:chExt cx="5320711" cy="1790132"/>
            </a:xfrm>
          </p:grpSpPr>
          <p:sp>
            <p:nvSpPr>
              <p:cNvPr id="10" name="圆角矩形 9">
                <a:extLst>
                  <a:ext uri="{FF2B5EF4-FFF2-40B4-BE49-F238E27FC236}">
                    <a16:creationId xmlns="" xmlns:a16="http://schemas.microsoft.com/office/drawing/2014/main" id="{16B669B4-BD26-0248-AA9E-8FE2B90E974F}"/>
                  </a:ext>
                </a:extLst>
              </p:cNvPr>
              <p:cNvSpPr/>
              <p:nvPr/>
            </p:nvSpPr>
            <p:spPr>
              <a:xfrm>
                <a:off x="3356463" y="1791705"/>
                <a:ext cx="5317005" cy="557678"/>
              </a:xfrm>
              <a:prstGeom prst="roundRect">
                <a:avLst/>
              </a:prstGeom>
              <a:solidFill>
                <a:schemeClr val="accent5">
                  <a:lumMod val="20000"/>
                  <a:lumOff val="80000"/>
                </a:schemeClr>
              </a:solidFill>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r>
                  <a:rPr lang="zh-CN" altLang="en-US" sz="2400" dirty="0">
                    <a:latin typeface="Times New Roman" panose="02020603050405020304" pitchFamily="18" charset="0"/>
                    <a:cs typeface="Times New Roman" panose="02020603050405020304" pitchFamily="18" charset="0"/>
                  </a:rPr>
                  <a:t>（一）</a:t>
                </a:r>
                <a:r>
                  <a:rPr lang="en-US" altLang="zh-CN" sz="2400" dirty="0">
                    <a:latin typeface="Times New Roman" panose="02020603050405020304" pitchFamily="18" charset="0"/>
                    <a:cs typeface="Times New Roman" panose="02020603050405020304" pitchFamily="18" charset="0"/>
                  </a:rPr>
                  <a:t>20 </a:t>
                </a:r>
                <a:r>
                  <a:rPr lang="zh-CN" altLang="en-US" sz="2400" dirty="0">
                    <a:latin typeface="Times New Roman" panose="02020603050405020304" pitchFamily="18" charset="0"/>
                    <a:cs typeface="Times New Roman" panose="02020603050405020304" pitchFamily="18" charset="0"/>
                  </a:rPr>
                  <a:t>世纪 </a:t>
                </a:r>
                <a:r>
                  <a:rPr lang="en-US" altLang="zh-CN" sz="2400" dirty="0">
                    <a:latin typeface="Times New Roman" panose="02020603050405020304" pitchFamily="18" charset="0"/>
                    <a:cs typeface="Times New Roman" panose="02020603050405020304" pitchFamily="18" charset="0"/>
                  </a:rPr>
                  <a:t>60-70 </a:t>
                </a:r>
                <a:r>
                  <a:rPr lang="zh-CN" altLang="en-US" sz="2400" dirty="0">
                    <a:latin typeface="Times New Roman" panose="02020603050405020304" pitchFamily="18" charset="0"/>
                    <a:cs typeface="Times New Roman" panose="02020603050405020304" pitchFamily="18" charset="0"/>
                  </a:rPr>
                  <a:t>年代：以 </a:t>
                </a:r>
                <a:r>
                  <a:rPr lang="en-US" altLang="zh-CN" sz="2400" dirty="0">
                    <a:latin typeface="Times New Roman" panose="02020603050405020304" pitchFamily="18" charset="0"/>
                    <a:cs typeface="Times New Roman" panose="02020603050405020304" pitchFamily="18" charset="0"/>
                  </a:rPr>
                  <a:t>CAPM </a:t>
                </a:r>
                <a:r>
                  <a:rPr lang="zh-CN" altLang="en-US" sz="2400" dirty="0">
                    <a:latin typeface="Times New Roman" panose="02020603050405020304" pitchFamily="18" charset="0"/>
                    <a:cs typeface="Times New Roman" panose="02020603050405020304" pitchFamily="18" charset="0"/>
                  </a:rPr>
                  <a:t>模型为代表的投资组合理论完善</a:t>
                </a:r>
                <a:endParaRPr lang="en-US" altLang="zh-CN" sz="2200" dirty="0">
                  <a:latin typeface="Times New Roman" panose="02020603050405020304" pitchFamily="18" charset="0"/>
                  <a:cs typeface="Times New Roman" panose="02020603050405020304" pitchFamily="18" charset="0"/>
                </a:endParaRPr>
              </a:p>
            </p:txBody>
          </p:sp>
          <p:sp>
            <p:nvSpPr>
              <p:cNvPr id="11" name="圆角矩形 10">
                <a:extLst>
                  <a:ext uri="{FF2B5EF4-FFF2-40B4-BE49-F238E27FC236}">
                    <a16:creationId xmlns="" xmlns:a16="http://schemas.microsoft.com/office/drawing/2014/main" id="{86EE5BD3-1943-5E4E-8FF3-8E884B6AF20D}"/>
                  </a:ext>
                </a:extLst>
              </p:cNvPr>
              <p:cNvSpPr/>
              <p:nvPr/>
            </p:nvSpPr>
            <p:spPr>
              <a:xfrm>
                <a:off x="3352757" y="2417328"/>
                <a:ext cx="5317005" cy="557678"/>
              </a:xfrm>
              <a:prstGeom prst="roundRect">
                <a:avLst/>
              </a:prstGeom>
              <a:solidFill>
                <a:schemeClr val="accent5">
                  <a:lumMod val="20000"/>
                  <a:lumOff val="80000"/>
                </a:schemeClr>
              </a:solidFill>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r>
                  <a:rPr lang="zh-CN" altLang="en-US" sz="2400" dirty="0">
                    <a:latin typeface="Times New Roman" panose="02020603050405020304" pitchFamily="18" charset="0"/>
                    <a:cs typeface="Times New Roman" panose="02020603050405020304" pitchFamily="18" charset="0"/>
                  </a:rPr>
                  <a:t>（二）</a:t>
                </a:r>
                <a:r>
                  <a:rPr lang="en-US" altLang="zh-CN" sz="2400" dirty="0">
                    <a:latin typeface="Times New Roman" panose="02020603050405020304" pitchFamily="18" charset="0"/>
                    <a:cs typeface="Times New Roman" panose="02020603050405020304" pitchFamily="18" charset="0"/>
                  </a:rPr>
                  <a:t>20 </a:t>
                </a:r>
                <a:r>
                  <a:rPr lang="zh-CN" altLang="en-US" sz="2400" dirty="0">
                    <a:latin typeface="Times New Roman" panose="02020603050405020304" pitchFamily="18" charset="0"/>
                    <a:cs typeface="Times New Roman" panose="02020603050405020304" pitchFamily="18" charset="0"/>
                  </a:rPr>
                  <a:t>世纪 </a:t>
                </a:r>
                <a:r>
                  <a:rPr lang="en-US" altLang="zh-CN" sz="2400" dirty="0">
                    <a:latin typeface="Times New Roman" panose="02020603050405020304" pitchFamily="18" charset="0"/>
                    <a:cs typeface="Times New Roman" panose="02020603050405020304" pitchFamily="18" charset="0"/>
                  </a:rPr>
                  <a:t>70-80 </a:t>
                </a:r>
                <a:r>
                  <a:rPr lang="zh-CN" altLang="en-US" sz="2400" dirty="0">
                    <a:latin typeface="Times New Roman" panose="02020603050405020304" pitchFamily="18" charset="0"/>
                    <a:cs typeface="Times New Roman" panose="02020603050405020304" pitchFamily="18" charset="0"/>
                  </a:rPr>
                  <a:t>年代：理论模型的不断发展成型</a:t>
                </a:r>
                <a:endParaRPr lang="zh-CN" altLang="zh-CN" sz="2200" dirty="0">
                  <a:latin typeface="Times New Roman" panose="02020603050405020304" pitchFamily="18" charset="0"/>
                  <a:cs typeface="Times New Roman" panose="02020603050405020304" pitchFamily="18" charset="0"/>
                </a:endParaRPr>
              </a:p>
            </p:txBody>
          </p:sp>
          <p:sp>
            <p:nvSpPr>
              <p:cNvPr id="12" name="圆角矩形 11">
                <a:extLst>
                  <a:ext uri="{FF2B5EF4-FFF2-40B4-BE49-F238E27FC236}">
                    <a16:creationId xmlns="" xmlns:a16="http://schemas.microsoft.com/office/drawing/2014/main" id="{86EE5BD3-1943-5E4E-8FF3-8E884B6AF20D}"/>
                  </a:ext>
                </a:extLst>
              </p:cNvPr>
              <p:cNvSpPr/>
              <p:nvPr/>
            </p:nvSpPr>
            <p:spPr>
              <a:xfrm>
                <a:off x="3352757" y="3024159"/>
                <a:ext cx="5317005" cy="557678"/>
              </a:xfrm>
              <a:prstGeom prst="roundRect">
                <a:avLst/>
              </a:prstGeom>
              <a:solidFill>
                <a:schemeClr val="accent5">
                  <a:lumMod val="20000"/>
                  <a:lumOff val="80000"/>
                </a:schemeClr>
              </a:solidFill>
              <a:ln>
                <a:solidFill>
                  <a:schemeClr val="tx2">
                    <a:lumMod val="60000"/>
                    <a:lumOff val="40000"/>
                  </a:schemeClr>
                </a:solidFill>
              </a:ln>
            </p:spPr>
            <p:style>
              <a:lnRef idx="2">
                <a:schemeClr val="accent2"/>
              </a:lnRef>
              <a:fillRef idx="1">
                <a:schemeClr val="lt1"/>
              </a:fillRef>
              <a:effectRef idx="0">
                <a:schemeClr val="accent2"/>
              </a:effectRef>
              <a:fontRef idx="minor">
                <a:schemeClr val="dk1"/>
              </a:fontRef>
            </p:style>
            <p:txBody>
              <a:bodyPr rtlCol="0" anchor="ctr"/>
              <a:lstStyle/>
              <a:p>
                <a:r>
                  <a:rPr lang="zh-CN" altLang="en-US" sz="2400" dirty="0">
                    <a:latin typeface="Times New Roman" panose="02020603050405020304" pitchFamily="18" charset="0"/>
                    <a:cs typeface="Times New Roman" panose="02020603050405020304" pitchFamily="18" charset="0"/>
                  </a:rPr>
                  <a:t>（三）</a:t>
                </a:r>
                <a:r>
                  <a:rPr lang="en-US" altLang="zh-CN" sz="2400" dirty="0">
                    <a:latin typeface="Times New Roman" panose="02020603050405020304" pitchFamily="18" charset="0"/>
                    <a:cs typeface="Times New Roman" panose="02020603050405020304" pitchFamily="18" charset="0"/>
                  </a:rPr>
                  <a:t>20 </a:t>
                </a:r>
                <a:r>
                  <a:rPr lang="zh-CN" altLang="en-US" sz="2400" dirty="0">
                    <a:latin typeface="Times New Roman" panose="02020603050405020304" pitchFamily="18" charset="0"/>
                    <a:cs typeface="Times New Roman" panose="02020603050405020304" pitchFamily="18" charset="0"/>
                  </a:rPr>
                  <a:t>世纪 </a:t>
                </a:r>
                <a:r>
                  <a:rPr lang="en-US" altLang="zh-CN" sz="2400" dirty="0">
                    <a:latin typeface="Times New Roman" panose="02020603050405020304" pitchFamily="18" charset="0"/>
                    <a:cs typeface="Times New Roman" panose="02020603050405020304" pitchFamily="18" charset="0"/>
                  </a:rPr>
                  <a:t>80 </a:t>
                </a:r>
                <a:r>
                  <a:rPr lang="zh-CN" altLang="en-US" sz="2400" dirty="0">
                    <a:latin typeface="Times New Roman" panose="02020603050405020304" pitchFamily="18" charset="0"/>
                    <a:cs typeface="Times New Roman" panose="02020603050405020304" pitchFamily="18" charset="0"/>
                  </a:rPr>
                  <a:t>年代至今：现代投资组合理论的不断完善</a:t>
                </a:r>
                <a:endParaRPr lang="zh-CN" altLang="zh-CN" sz="2200" dirty="0">
                  <a:latin typeface="Times New Roman" panose="02020603050405020304" pitchFamily="18" charset="0"/>
                  <a:cs typeface="Times New Roman" panose="02020603050405020304" pitchFamily="18" charset="0"/>
                </a:endParaRPr>
              </a:p>
            </p:txBody>
          </p:sp>
        </p:grpSp>
      </p:grpSp>
    </p:spTree>
    <p:extLst>
      <p:ext uri="{BB962C8B-B14F-4D97-AF65-F5344CB8AC3E}">
        <p14:creationId xmlns:p14="http://schemas.microsoft.com/office/powerpoint/2010/main" val="1334715909"/>
      </p:ext>
    </p:extLst>
  </p:cSld>
  <p:clrMapOvr>
    <a:masterClrMapping/>
  </p:clrMapOvr>
  <p:transition>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549003" y="980728"/>
            <a:ext cx="11017224" cy="5616624"/>
          </a:xfrm>
        </p:spPr>
        <p:txBody>
          <a:bodyPr>
            <a:noAutofit/>
          </a:bodyPr>
          <a:lstStyle/>
          <a:p>
            <a:pPr marL="0" indent="0">
              <a:lnSpc>
                <a:spcPct val="150000"/>
              </a:lnSpc>
              <a:buClr>
                <a:schemeClr val="accent1"/>
              </a:buClr>
              <a:buNone/>
            </a:pP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例 </a:t>
            </a:r>
            <a:r>
              <a:rPr lang="en-US" altLang="zh-CN" sz="2000" dirty="0">
                <a:latin typeface="Times New Roman" panose="02020603050405020304" pitchFamily="18" charset="0"/>
                <a:cs typeface="Times New Roman" panose="02020603050405020304" pitchFamily="18" charset="0"/>
              </a:rPr>
              <a:t>4-8】</a:t>
            </a:r>
            <a:r>
              <a:rPr lang="zh-CN" altLang="en-US" sz="2000" dirty="0">
                <a:latin typeface="Times New Roman" panose="02020603050405020304" pitchFamily="18" charset="0"/>
                <a:cs typeface="Times New Roman" panose="02020603050405020304" pitchFamily="18" charset="0"/>
              </a:rPr>
              <a:t>假设某分析师对股票 </a:t>
            </a:r>
            <a:r>
              <a:rPr lang="en-US" altLang="zh-CN" sz="2000" dirty="0">
                <a:latin typeface="Times New Roman" panose="02020603050405020304" pitchFamily="18" charset="0"/>
                <a:cs typeface="Times New Roman" panose="02020603050405020304" pitchFamily="18" charset="0"/>
              </a:rPr>
              <a:t>A </a:t>
            </a:r>
            <a:r>
              <a:rPr lang="zh-CN" altLang="en-US" sz="2000" dirty="0">
                <a:latin typeface="Times New Roman" panose="02020603050405020304" pitchFamily="18" charset="0"/>
                <a:cs typeface="Times New Roman" panose="02020603050405020304" pitchFamily="18" charset="0"/>
              </a:rPr>
              <a:t>和 </a:t>
            </a:r>
            <a:r>
              <a:rPr lang="en-US" altLang="zh-CN" sz="2000" dirty="0">
                <a:latin typeface="Times New Roman" panose="02020603050405020304" pitchFamily="18" charset="0"/>
                <a:cs typeface="Times New Roman" panose="02020603050405020304" pitchFamily="18" charset="0"/>
              </a:rPr>
              <a:t>B </a:t>
            </a:r>
            <a:r>
              <a:rPr lang="zh-CN" altLang="en-US" sz="2000" dirty="0">
                <a:latin typeface="Times New Roman" panose="02020603050405020304" pitchFamily="18" charset="0"/>
                <a:cs typeface="Times New Roman" panose="02020603050405020304" pitchFamily="18" charset="0"/>
              </a:rPr>
              <a:t>未来 </a:t>
            </a:r>
            <a:r>
              <a:rPr lang="en-US" altLang="zh-CN" sz="2000" dirty="0">
                <a:latin typeface="Times New Roman" panose="02020603050405020304" pitchFamily="18" charset="0"/>
                <a:cs typeface="Times New Roman" panose="02020603050405020304" pitchFamily="18" charset="0"/>
              </a:rPr>
              <a:t>1 </a:t>
            </a:r>
            <a:r>
              <a:rPr lang="zh-CN" altLang="en-US" sz="2000" dirty="0">
                <a:latin typeface="Times New Roman" panose="02020603050405020304" pitchFamily="18" charset="0"/>
                <a:cs typeface="Times New Roman" panose="02020603050405020304" pitchFamily="18" charset="0"/>
              </a:rPr>
              <a:t>年的相关估计值如表 </a:t>
            </a:r>
            <a:r>
              <a:rPr lang="en-US" altLang="zh-CN" sz="2000" dirty="0">
                <a:latin typeface="Times New Roman" panose="02020603050405020304" pitchFamily="18" charset="0"/>
                <a:cs typeface="Times New Roman" panose="02020603050405020304" pitchFamily="18" charset="0"/>
              </a:rPr>
              <a:t>4-2 </a:t>
            </a:r>
            <a:r>
              <a:rPr lang="zh-CN" altLang="en-US" sz="2000" dirty="0">
                <a:latin typeface="Times New Roman" panose="02020603050405020304" pitchFamily="18" charset="0"/>
                <a:cs typeface="Times New Roman" panose="02020603050405020304" pitchFamily="18" charset="0"/>
              </a:rPr>
              <a:t>所示，并已知市场线合 在和应时期的预期收益率为 </a:t>
            </a:r>
            <a:r>
              <a:rPr lang="en-US" altLang="zh-CN" sz="2000" dirty="0">
                <a:latin typeface="Times New Roman" panose="02020603050405020304" pitchFamily="18" charset="0"/>
                <a:cs typeface="Times New Roman" panose="02020603050405020304" pitchFamily="18" charset="0"/>
              </a:rPr>
              <a:t>20%</a:t>
            </a:r>
            <a:r>
              <a:rPr lang="zh-CN" altLang="en-US" sz="2000" dirty="0">
                <a:latin typeface="Times New Roman" panose="02020603050405020304" pitchFamily="18" charset="0"/>
                <a:cs typeface="Times New Roman" panose="02020603050405020304" pitchFamily="18" charset="0"/>
              </a:rPr>
              <a:t>，无风险利率为 </a:t>
            </a:r>
            <a:r>
              <a:rPr lang="en-US" altLang="zh-CN" sz="2000" dirty="0">
                <a:latin typeface="Times New Roman" panose="02020603050405020304" pitchFamily="18" charset="0"/>
                <a:cs typeface="Times New Roman" panose="02020603050405020304" pitchFamily="18" charset="0"/>
              </a:rPr>
              <a:t>5%</a:t>
            </a:r>
            <a:r>
              <a:rPr lang="zh-CN" altLang="en-US" sz="2000" dirty="0">
                <a:latin typeface="Times New Roman" panose="02020603050405020304" pitchFamily="18" charset="0"/>
                <a:cs typeface="Times New Roman" panose="02020603050405020304" pitchFamily="18" charset="0"/>
              </a:rPr>
              <a:t>，试分析股票 </a:t>
            </a:r>
            <a:r>
              <a:rPr lang="en-US" altLang="zh-CN" sz="2000" dirty="0">
                <a:latin typeface="Times New Roman" panose="02020603050405020304" pitchFamily="18" charset="0"/>
                <a:cs typeface="Times New Roman" panose="02020603050405020304" pitchFamily="18" charset="0"/>
              </a:rPr>
              <a:t>A </a:t>
            </a:r>
            <a:r>
              <a:rPr lang="zh-CN" altLang="en-US" sz="2000" dirty="0">
                <a:latin typeface="Times New Roman" panose="02020603050405020304" pitchFamily="18" charset="0"/>
                <a:cs typeface="Times New Roman" panose="02020603050405020304" pitchFamily="18" charset="0"/>
              </a:rPr>
              <a:t>和 </a:t>
            </a:r>
            <a:r>
              <a:rPr lang="en-US" altLang="zh-CN" sz="2000" dirty="0">
                <a:latin typeface="Times New Roman" panose="02020603050405020304" pitchFamily="18" charset="0"/>
                <a:cs typeface="Times New Roman" panose="02020603050405020304" pitchFamily="18" charset="0"/>
              </a:rPr>
              <a:t>B </a:t>
            </a:r>
            <a:r>
              <a:rPr lang="zh-CN" altLang="en-US" sz="2000" dirty="0">
                <a:latin typeface="Times New Roman" panose="02020603050405020304" pitchFamily="18" charset="0"/>
                <a:cs typeface="Times New Roman" panose="02020603050405020304" pitchFamily="18" charset="0"/>
              </a:rPr>
              <a:t>的当前投资价值。</a:t>
            </a:r>
            <a:endParaRPr lang="zh-CN" altLang="en-US" sz="1800" dirty="0">
              <a:latin typeface="Times New Roman" panose="02020603050405020304" pitchFamily="18" charset="0"/>
              <a:cs typeface="Times New Roman" panose="02020603050405020304" pitchFamily="18" charset="0"/>
            </a:endParaRPr>
          </a:p>
        </p:txBody>
      </p:sp>
      <p:sp>
        <p:nvSpPr>
          <p:cNvPr id="6" name="矩形 5">
            <a:extLst>
              <a:ext uri="{FF2B5EF4-FFF2-40B4-BE49-F238E27FC236}">
                <a16:creationId xmlns="" xmlns:a16="http://schemas.microsoft.com/office/drawing/2014/main" id="{020DB49C-60C2-4E34-B544-5EAB00520BB8}"/>
              </a:ext>
            </a:extLst>
          </p:cNvPr>
          <p:cNvSpPr/>
          <p:nvPr/>
        </p:nvSpPr>
        <p:spPr>
          <a:xfrm>
            <a:off x="260971" y="133780"/>
            <a:ext cx="7859378" cy="892552"/>
          </a:xfrm>
          <a:prstGeom prst="rect">
            <a:avLst/>
          </a:prstGeom>
        </p:spPr>
        <p:txBody>
          <a:bodyPr wrap="square">
            <a:spAutoFit/>
          </a:bodyPr>
          <a:lstStyle/>
          <a:p>
            <a:r>
              <a:rPr lang="zh-CN" altLang="en-US" sz="2600" b="1" dirty="0">
                <a:latin typeface="微软雅黑" pitchFamily="34" charset="-122"/>
                <a:ea typeface="微软雅黑" pitchFamily="34" charset="-122"/>
              </a:rPr>
              <a:t>第三节 </a:t>
            </a:r>
            <a:r>
              <a:rPr lang="en-US" altLang="zh-CN" sz="2600" b="1" dirty="0">
                <a:latin typeface="微软雅黑" pitchFamily="34" charset="-122"/>
                <a:ea typeface="微软雅黑" pitchFamily="34" charset="-122"/>
              </a:rPr>
              <a:t>CAPM </a:t>
            </a:r>
            <a:r>
              <a:rPr lang="zh-CN" altLang="en-US" sz="2600" b="1" dirty="0">
                <a:latin typeface="微软雅黑" pitchFamily="34" charset="-122"/>
                <a:ea typeface="微软雅黑" pitchFamily="34" charset="-122"/>
              </a:rPr>
              <a:t>与应用：风险与期望收益关系</a:t>
            </a:r>
          </a:p>
          <a:p>
            <a:endParaRPr lang="zh-CN" altLang="en-US" sz="2600" b="1" dirty="0">
              <a:latin typeface="微软雅黑" pitchFamily="34" charset="-122"/>
              <a:ea typeface="微软雅黑" pitchFamily="34" charset="-122"/>
            </a:endParaRPr>
          </a:p>
        </p:txBody>
      </p:sp>
      <p:sp>
        <p:nvSpPr>
          <p:cNvPr id="2" name="文本框 1">
            <a:extLst>
              <a:ext uri="{FF2B5EF4-FFF2-40B4-BE49-F238E27FC236}">
                <a16:creationId xmlns="" xmlns:a16="http://schemas.microsoft.com/office/drawing/2014/main" id="{F18C8607-0005-4A27-8B17-31815FE7D46D}"/>
              </a:ext>
            </a:extLst>
          </p:cNvPr>
          <p:cNvSpPr txBox="1"/>
          <p:nvPr/>
        </p:nvSpPr>
        <p:spPr>
          <a:xfrm>
            <a:off x="909043" y="2276872"/>
            <a:ext cx="1152128" cy="369332"/>
          </a:xfrm>
          <a:prstGeom prst="rect">
            <a:avLst/>
          </a:prstGeom>
          <a:noFill/>
        </p:spPr>
        <p:txBody>
          <a:bodyPr wrap="square" rtlCol="0">
            <a:spAutoFit/>
          </a:bodyPr>
          <a:lstStyle/>
          <a:p>
            <a:r>
              <a:rPr lang="zh-CN" altLang="en-US" b="1" dirty="0"/>
              <a:t>解答：</a:t>
            </a:r>
          </a:p>
        </p:txBody>
      </p:sp>
      <p:graphicFrame>
        <p:nvGraphicFramePr>
          <p:cNvPr id="4" name="对象 3">
            <a:extLst>
              <a:ext uri="{FF2B5EF4-FFF2-40B4-BE49-F238E27FC236}">
                <a16:creationId xmlns="" xmlns:a16="http://schemas.microsoft.com/office/drawing/2014/main" id="{DC1FFAAF-5868-4104-AD7E-3CAB2B536032}"/>
              </a:ext>
            </a:extLst>
          </p:cNvPr>
          <p:cNvGraphicFramePr>
            <a:graphicFrameLocks noChangeAspect="1"/>
          </p:cNvGraphicFramePr>
          <p:nvPr>
            <p:extLst>
              <p:ext uri="{D42A27DB-BD31-4B8C-83A1-F6EECF244321}">
                <p14:modId xmlns:p14="http://schemas.microsoft.com/office/powerpoint/2010/main" val="1844729752"/>
              </p:ext>
            </p:extLst>
          </p:nvPr>
        </p:nvGraphicFramePr>
        <p:xfrm>
          <a:off x="2061171" y="2444016"/>
          <a:ext cx="5680665" cy="928248"/>
        </p:xfrm>
        <a:graphic>
          <a:graphicData uri="http://schemas.openxmlformats.org/presentationml/2006/ole">
            <mc:AlternateContent xmlns:mc="http://schemas.openxmlformats.org/markup-compatibility/2006">
              <mc:Choice xmlns:v="urn:schemas-microsoft-com:vml" Requires="v">
                <p:oleObj spid="_x0000_s37935" name="Equation" r:id="rId3" imgW="3487063" imgH="570694" progId="Equation.DSMT4">
                  <p:embed/>
                </p:oleObj>
              </mc:Choice>
              <mc:Fallback>
                <p:oleObj name="Equation" r:id="rId3" imgW="3487063" imgH="570694" progId="Equation.DSMT4">
                  <p:embed/>
                  <p:pic>
                    <p:nvPicPr>
                      <p:cNvPr id="0" name=""/>
                      <p:cNvPicPr/>
                      <p:nvPr/>
                    </p:nvPicPr>
                    <p:blipFill>
                      <a:blip r:embed="rId4"/>
                      <a:stretch>
                        <a:fillRect/>
                      </a:stretch>
                    </p:blipFill>
                    <p:spPr>
                      <a:xfrm>
                        <a:off x="2061171" y="2444016"/>
                        <a:ext cx="5680665" cy="928248"/>
                      </a:xfrm>
                      <a:prstGeom prst="rect">
                        <a:avLst/>
                      </a:prstGeom>
                    </p:spPr>
                  </p:pic>
                </p:oleObj>
              </mc:Fallback>
            </mc:AlternateContent>
          </a:graphicData>
        </a:graphic>
      </p:graphicFrame>
      <p:sp>
        <p:nvSpPr>
          <p:cNvPr id="7" name="文本框 6">
            <a:extLst>
              <a:ext uri="{FF2B5EF4-FFF2-40B4-BE49-F238E27FC236}">
                <a16:creationId xmlns="" xmlns:a16="http://schemas.microsoft.com/office/drawing/2014/main" id="{107A4031-31A7-42AA-B946-4B3BC08CD03F}"/>
              </a:ext>
            </a:extLst>
          </p:cNvPr>
          <p:cNvSpPr txBox="1"/>
          <p:nvPr/>
        </p:nvSpPr>
        <p:spPr>
          <a:xfrm>
            <a:off x="909043" y="3527773"/>
            <a:ext cx="4968552" cy="646331"/>
          </a:xfrm>
          <a:prstGeom prst="rect">
            <a:avLst/>
          </a:prstGeom>
          <a:noFill/>
        </p:spPr>
        <p:txBody>
          <a:bodyPr wrap="square" rtlCol="0">
            <a:spAutoFit/>
          </a:bodyPr>
          <a:lstStyle/>
          <a:p>
            <a:r>
              <a:rPr lang="zh-CN"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但根据预测计算出的预期投资收益率分别为</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endParaRPr lang="zh-CN" altLang="en-US" dirty="0"/>
          </a:p>
        </p:txBody>
      </p:sp>
      <p:graphicFrame>
        <p:nvGraphicFramePr>
          <p:cNvPr id="10" name="对象 9">
            <a:extLst>
              <a:ext uri="{FF2B5EF4-FFF2-40B4-BE49-F238E27FC236}">
                <a16:creationId xmlns="" xmlns:a16="http://schemas.microsoft.com/office/drawing/2014/main" id="{8AA13D30-C56B-469C-8AE8-549F0EA73941}"/>
              </a:ext>
            </a:extLst>
          </p:cNvPr>
          <p:cNvGraphicFramePr>
            <a:graphicFrameLocks noChangeAspect="1"/>
          </p:cNvGraphicFramePr>
          <p:nvPr>
            <p:extLst>
              <p:ext uri="{D42A27DB-BD31-4B8C-83A1-F6EECF244321}">
                <p14:modId xmlns:p14="http://schemas.microsoft.com/office/powerpoint/2010/main" val="1840176323"/>
              </p:ext>
            </p:extLst>
          </p:nvPr>
        </p:nvGraphicFramePr>
        <p:xfrm>
          <a:off x="2061171" y="3989366"/>
          <a:ext cx="3888432" cy="1225369"/>
        </p:xfrm>
        <a:graphic>
          <a:graphicData uri="http://schemas.openxmlformats.org/presentationml/2006/ole">
            <mc:AlternateContent xmlns:mc="http://schemas.openxmlformats.org/markup-compatibility/2006">
              <mc:Choice xmlns:v="urn:schemas-microsoft-com:vml" Requires="v">
                <p:oleObj spid="_x0000_s37936" name="Equation" r:id="rId5" imgW="2413292" imgH="760806" progId="Equation.DSMT4">
                  <p:embed/>
                </p:oleObj>
              </mc:Choice>
              <mc:Fallback>
                <p:oleObj name="Equation" r:id="rId5" imgW="2413292" imgH="760806" progId="Equation.DSMT4">
                  <p:embed/>
                  <p:pic>
                    <p:nvPicPr>
                      <p:cNvPr id="0" name=""/>
                      <p:cNvPicPr/>
                      <p:nvPr/>
                    </p:nvPicPr>
                    <p:blipFill>
                      <a:blip r:embed="rId6"/>
                      <a:stretch>
                        <a:fillRect/>
                      </a:stretch>
                    </p:blipFill>
                    <p:spPr>
                      <a:xfrm>
                        <a:off x="2061171" y="3989366"/>
                        <a:ext cx="3888432" cy="1225369"/>
                      </a:xfrm>
                      <a:prstGeom prst="rect">
                        <a:avLst/>
                      </a:prstGeom>
                    </p:spPr>
                  </p:pic>
                </p:oleObj>
              </mc:Fallback>
            </mc:AlternateContent>
          </a:graphicData>
        </a:graphic>
      </p:graphicFrame>
      <p:sp>
        <p:nvSpPr>
          <p:cNvPr id="11" name="文本框 10">
            <a:extLst>
              <a:ext uri="{FF2B5EF4-FFF2-40B4-BE49-F238E27FC236}">
                <a16:creationId xmlns="" xmlns:a16="http://schemas.microsoft.com/office/drawing/2014/main" id="{2ABA21FD-4CC0-434C-9DB3-7B4141CA3BB8}"/>
              </a:ext>
            </a:extLst>
          </p:cNvPr>
          <p:cNvSpPr txBox="1"/>
          <p:nvPr/>
        </p:nvSpPr>
        <p:spPr>
          <a:xfrm>
            <a:off x="909043" y="5508671"/>
            <a:ext cx="7776864" cy="646331"/>
          </a:xfrm>
          <a:prstGeom prst="rect">
            <a:avLst/>
          </a:prstGeom>
          <a:noFill/>
        </p:spPr>
        <p:txBody>
          <a:bodyPr wrap="square" rtlCol="0">
            <a:spAutoFit/>
          </a:bodyPr>
          <a:lstStyle/>
          <a:p>
            <a:r>
              <a:rPr lang="zh-CN"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所以股票</a:t>
            </a:r>
            <a:r>
              <a:rPr lang="en-US"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a:t>
            </a:r>
            <a:r>
              <a:rPr lang="zh-CN"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和股票</a:t>
            </a:r>
            <a:r>
              <a:rPr lang="en-US"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B</a:t>
            </a:r>
            <a:r>
              <a:rPr lang="zh-CN"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的价值被当前市场低估了，可以买入或继续持有。</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a:p>
            <a:endParaRPr lang="zh-CN" altLang="en-US" dirty="0"/>
          </a:p>
        </p:txBody>
      </p:sp>
    </p:spTree>
    <p:extLst>
      <p:ext uri="{BB962C8B-B14F-4D97-AF65-F5344CB8AC3E}">
        <p14:creationId xmlns:p14="http://schemas.microsoft.com/office/powerpoint/2010/main" val="37557594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404987" y="1340768"/>
            <a:ext cx="11161240" cy="4824536"/>
          </a:xfrm>
        </p:spPr>
        <p:txBody>
          <a:bodyPr>
            <a:noAutofit/>
          </a:bodyPr>
          <a:lstStyle/>
          <a:p>
            <a:pPr marL="0" indent="0">
              <a:buClr>
                <a:schemeClr val="accent1"/>
              </a:buClr>
              <a:buNone/>
            </a:pPr>
            <a:r>
              <a:rPr lang="zh-CN" altLang="en-US" sz="2400" b="1" dirty="0"/>
              <a:t>（二）资产配置</a:t>
            </a:r>
            <a:endParaRPr lang="en-US" altLang="zh-CN" sz="2400" b="1" dirty="0"/>
          </a:p>
          <a:p>
            <a:pPr marL="0" indent="457200">
              <a:lnSpc>
                <a:spcPct val="150000"/>
              </a:lnSpc>
              <a:buClr>
                <a:schemeClr val="accent1"/>
              </a:buClr>
              <a:buNone/>
            </a:pPr>
            <a:r>
              <a:rPr lang="en-US" altLang="zh-CN" sz="2000" dirty="0">
                <a:latin typeface="Times New Roman" panose="02020603050405020304" pitchFamily="18" charset="0"/>
                <a:cs typeface="Times New Roman" panose="02020603050405020304" pitchFamily="18" charset="0"/>
              </a:rPr>
              <a:t>CAPM </a:t>
            </a:r>
            <a:r>
              <a:rPr lang="zh-CN" altLang="en-US" sz="2000" dirty="0">
                <a:latin typeface="Times New Roman" panose="02020603050405020304" pitchFamily="18" charset="0"/>
                <a:cs typeface="Times New Roman" panose="02020603050405020304" pitchFamily="18" charset="0"/>
              </a:rPr>
              <a:t>模型在资产配置方面的应用，即</a:t>
            </a:r>
            <a:r>
              <a:rPr lang="zh-CN" altLang="en-US" sz="2000" b="1" dirty="0">
                <a:latin typeface="Times New Roman" panose="02020603050405020304" pitchFamily="18" charset="0"/>
                <a:cs typeface="Times New Roman" panose="02020603050405020304" pitchFamily="18" charset="0"/>
              </a:rPr>
              <a:t>利用 </a:t>
            </a:r>
            <a:r>
              <a:rPr lang="en-US" altLang="zh-CN" sz="2000" b="1" dirty="0">
                <a:latin typeface="Times New Roman" panose="02020603050405020304" pitchFamily="18" charset="0"/>
                <a:cs typeface="Times New Roman" panose="02020603050405020304" pitchFamily="18" charset="0"/>
              </a:rPr>
              <a:t>CAPM </a:t>
            </a:r>
            <a:r>
              <a:rPr lang="zh-CN" altLang="en-US" sz="2000" b="1" dirty="0">
                <a:latin typeface="Times New Roman" panose="02020603050405020304" pitchFamily="18" charset="0"/>
                <a:cs typeface="Times New Roman" panose="02020603050405020304" pitchFamily="18" charset="0"/>
              </a:rPr>
              <a:t>模型预测市场走势、计算资产的 𝛽 值，从而根据不同的市场走势选取不同 𝛽 值的资产配置。</a:t>
            </a:r>
            <a:endParaRPr lang="en-US" altLang="zh-CN" sz="2000" b="1" dirty="0">
              <a:latin typeface="Times New Roman" panose="02020603050405020304" pitchFamily="18" charset="0"/>
              <a:cs typeface="Times New Roman" panose="02020603050405020304" pitchFamily="18" charset="0"/>
            </a:endParaRPr>
          </a:p>
          <a:p>
            <a:pPr marL="0" indent="457200">
              <a:lnSpc>
                <a:spcPct val="150000"/>
              </a:lnSpc>
              <a:buClr>
                <a:schemeClr val="accent1"/>
              </a:buClr>
              <a:buNone/>
            </a:pPr>
            <a:endParaRPr lang="en-US" altLang="zh-CN" sz="2000" dirty="0">
              <a:latin typeface="Times New Roman" panose="02020603050405020304" pitchFamily="18" charset="0"/>
              <a:cs typeface="Times New Roman" panose="02020603050405020304" pitchFamily="18" charset="0"/>
            </a:endParaRPr>
          </a:p>
          <a:p>
            <a:pPr marL="0" indent="457200">
              <a:lnSpc>
                <a:spcPct val="150000"/>
              </a:lnSpc>
              <a:buClr>
                <a:schemeClr val="accent1"/>
              </a:buClr>
              <a:buNone/>
            </a:pPr>
            <a:r>
              <a:rPr lang="zh-CN" altLang="en-US" sz="2000" dirty="0">
                <a:latin typeface="Times New Roman" panose="02020603050405020304" pitchFamily="18" charset="0"/>
                <a:cs typeface="Times New Roman" panose="02020603050405020304" pitchFamily="18" charset="0"/>
              </a:rPr>
              <a:t>𝛽值表示资产的回报率对市场变动的敏感程度。具体来看，</a:t>
            </a:r>
            <a:r>
              <a:rPr lang="zh-CN" altLang="en-US" sz="2000" b="1" dirty="0">
                <a:latin typeface="Times New Roman" panose="02020603050405020304" pitchFamily="18" charset="0"/>
                <a:cs typeface="Times New Roman" panose="02020603050405020304" pitchFamily="18" charset="0"/>
              </a:rPr>
              <a:t>当投资者预测市场价格上升时，预期资本利得收益将会增加，投资者应买入更多高 𝛽 值资产进行配置；反之，当投资者预测市场价格下降时，预期资本利得收益将减少，投资者应买入低 𝛽 值资产进行配置。</a:t>
            </a:r>
            <a:endParaRPr lang="en-US" altLang="zh-CN" sz="2000" b="1" dirty="0">
              <a:latin typeface="Times New Roman" panose="02020603050405020304" pitchFamily="18" charset="0"/>
              <a:cs typeface="Times New Roman" panose="02020603050405020304" pitchFamily="18" charset="0"/>
            </a:endParaRPr>
          </a:p>
          <a:p>
            <a:pPr marL="0" indent="457200">
              <a:lnSpc>
                <a:spcPct val="150000"/>
              </a:lnSpc>
              <a:buClr>
                <a:schemeClr val="accent1"/>
              </a:buClr>
              <a:buNone/>
            </a:pPr>
            <a:endParaRPr lang="en-US" altLang="zh-CN" sz="2000" dirty="0">
              <a:latin typeface="Times New Roman" panose="02020603050405020304" pitchFamily="18" charset="0"/>
              <a:cs typeface="Times New Roman" panose="02020603050405020304" pitchFamily="18" charset="0"/>
            </a:endParaRPr>
          </a:p>
          <a:p>
            <a:pPr marL="0" indent="457200">
              <a:lnSpc>
                <a:spcPct val="150000"/>
              </a:lnSpc>
              <a:buClr>
                <a:schemeClr val="accent1"/>
              </a:buClr>
              <a:buNone/>
            </a:pPr>
            <a:r>
              <a:rPr lang="zh-CN" altLang="en-US" sz="2000" dirty="0">
                <a:latin typeface="Times New Roman" panose="02020603050405020304" pitchFamily="18" charset="0"/>
                <a:cs typeface="Times New Roman" panose="02020603050405020304" pitchFamily="18" charset="0"/>
              </a:rPr>
              <a:t>换言之，投资者</a:t>
            </a:r>
            <a:r>
              <a:rPr lang="zh-CN" altLang="en-US" sz="2000" b="1" dirty="0">
                <a:latin typeface="Times New Roman" panose="02020603050405020304" pitchFamily="18" charset="0"/>
                <a:cs typeface="Times New Roman" panose="02020603050405020304" pitchFamily="18" charset="0"/>
              </a:rPr>
              <a:t>在牛市应尽量买高 𝛽 值资产进行配置，在熊市应尽量买低 𝛽 值资产进行配置</a:t>
            </a:r>
            <a:r>
              <a:rPr lang="zh-CN" altLang="en-US" sz="2000" dirty="0">
                <a:latin typeface="Times New Roman" panose="02020603050405020304" pitchFamily="18" charset="0"/>
                <a:cs typeface="Times New Roman" panose="02020603050405020304" pitchFamily="18" charset="0"/>
              </a:rPr>
              <a:t>。</a:t>
            </a:r>
          </a:p>
        </p:txBody>
      </p:sp>
      <p:sp>
        <p:nvSpPr>
          <p:cNvPr id="4" name="矩形 3">
            <a:extLst>
              <a:ext uri="{FF2B5EF4-FFF2-40B4-BE49-F238E27FC236}">
                <a16:creationId xmlns="" xmlns:a16="http://schemas.microsoft.com/office/drawing/2014/main" id="{D13534D3-37E3-4019-AC94-D15FEABA306A}"/>
              </a:ext>
            </a:extLst>
          </p:cNvPr>
          <p:cNvSpPr/>
          <p:nvPr/>
        </p:nvSpPr>
        <p:spPr>
          <a:xfrm>
            <a:off x="188963" y="93254"/>
            <a:ext cx="7859378" cy="892552"/>
          </a:xfrm>
          <a:prstGeom prst="rect">
            <a:avLst/>
          </a:prstGeom>
        </p:spPr>
        <p:txBody>
          <a:bodyPr wrap="square">
            <a:spAutoFit/>
          </a:bodyPr>
          <a:lstStyle/>
          <a:p>
            <a:r>
              <a:rPr lang="zh-CN" altLang="en-US" sz="2600" b="1" dirty="0">
                <a:latin typeface="微软雅黑" pitchFamily="34" charset="-122"/>
                <a:ea typeface="微软雅黑" pitchFamily="34" charset="-122"/>
              </a:rPr>
              <a:t>第三节 </a:t>
            </a:r>
            <a:r>
              <a:rPr lang="en-US" altLang="zh-CN" sz="2600" b="1" dirty="0">
                <a:latin typeface="微软雅黑" pitchFamily="34" charset="-122"/>
                <a:ea typeface="微软雅黑" pitchFamily="34" charset="-122"/>
              </a:rPr>
              <a:t>CAPM </a:t>
            </a:r>
            <a:r>
              <a:rPr lang="zh-CN" altLang="en-US" sz="2600" b="1" dirty="0">
                <a:latin typeface="微软雅黑" pitchFamily="34" charset="-122"/>
                <a:ea typeface="微软雅黑" pitchFamily="34" charset="-122"/>
              </a:rPr>
              <a:t>与应用：风险与期望收益关系</a:t>
            </a:r>
          </a:p>
          <a:p>
            <a:endParaRPr lang="zh-CN" altLang="en-US" sz="2600" b="1" dirty="0">
              <a:latin typeface="微软雅黑" pitchFamily="34" charset="-122"/>
              <a:ea typeface="微软雅黑" pitchFamily="34" charset="-122"/>
            </a:endParaRPr>
          </a:p>
        </p:txBody>
      </p:sp>
      <p:sp>
        <p:nvSpPr>
          <p:cNvPr id="6" name="标题 1">
            <a:extLst>
              <a:ext uri="{FF2B5EF4-FFF2-40B4-BE49-F238E27FC236}">
                <a16:creationId xmlns="" xmlns:a16="http://schemas.microsoft.com/office/drawing/2014/main" id="{43FC5C58-A0D1-4788-B13F-79DC5998F295}"/>
              </a:ext>
            </a:extLst>
          </p:cNvPr>
          <p:cNvSpPr>
            <a:spLocks noGrp="1"/>
          </p:cNvSpPr>
          <p:nvPr>
            <p:ph type="title"/>
          </p:nvPr>
        </p:nvSpPr>
        <p:spPr>
          <a:xfrm>
            <a:off x="285898" y="692696"/>
            <a:ext cx="9952911" cy="562074"/>
          </a:xfrm>
        </p:spPr>
        <p:txBody>
          <a:bodyPr/>
          <a:lstStyle/>
          <a:p>
            <a:pPr algn="l"/>
            <a:r>
              <a:rPr lang="zh-CN" altLang="en-US" sz="2200" b="1" dirty="0">
                <a:latin typeface="Arial" pitchFamily="34" charset="0"/>
                <a:ea typeface="宋体" pitchFamily="2" charset="-122"/>
                <a:cs typeface="+mn-cs"/>
              </a:rPr>
              <a:t>三、</a:t>
            </a:r>
            <a:r>
              <a:rPr lang="en-US" altLang="zh-CN" sz="2200" b="1" dirty="0">
                <a:latin typeface="Arial" pitchFamily="34" charset="0"/>
                <a:ea typeface="宋体" pitchFamily="2" charset="-122"/>
                <a:cs typeface="+mn-cs"/>
              </a:rPr>
              <a:t>CAPM</a:t>
            </a:r>
            <a:r>
              <a:rPr lang="zh-CN" altLang="en-US" sz="2200" b="1" dirty="0">
                <a:latin typeface="Arial" pitchFamily="34" charset="0"/>
                <a:ea typeface="宋体" pitchFamily="2" charset="-122"/>
                <a:cs typeface="+mn-cs"/>
              </a:rPr>
              <a:t>模型的应用</a:t>
            </a:r>
            <a:endParaRPr lang="zh-CN" altLang="en-US" sz="2800" b="1" cap="small" dirty="0">
              <a:latin typeface="微软雅黑" pitchFamily="34" charset="-122"/>
              <a:ea typeface="微软雅黑" pitchFamily="34" charset="-122"/>
              <a:cs typeface="+mn-cs"/>
            </a:endParaRPr>
          </a:p>
        </p:txBody>
      </p:sp>
    </p:spTree>
    <p:extLst>
      <p:ext uri="{BB962C8B-B14F-4D97-AF65-F5344CB8AC3E}">
        <p14:creationId xmlns:p14="http://schemas.microsoft.com/office/powerpoint/2010/main" val="127367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285898" y="1254770"/>
            <a:ext cx="11017224" cy="4824536"/>
          </a:xfrm>
        </p:spPr>
        <p:txBody>
          <a:bodyPr>
            <a:noAutofit/>
          </a:bodyPr>
          <a:lstStyle/>
          <a:p>
            <a:pPr marL="0" indent="457200">
              <a:lnSpc>
                <a:spcPct val="150000"/>
              </a:lnSpc>
              <a:buClr>
                <a:schemeClr val="accent1"/>
              </a:buClr>
              <a:buNone/>
            </a:pPr>
            <a:r>
              <a:rPr lang="zh-CN" altLang="en-US" sz="2000" b="1" dirty="0">
                <a:latin typeface="Times New Roman" panose="02020603050405020304" pitchFamily="18" charset="0"/>
                <a:cs typeface="Times New Roman" panose="02020603050405020304" pitchFamily="18" charset="0"/>
              </a:rPr>
              <a:t>（一）</a:t>
            </a:r>
            <a:r>
              <a:rPr lang="en-US" altLang="zh-CN" sz="2000" b="1" dirty="0">
                <a:latin typeface="Times New Roman" panose="02020603050405020304" pitchFamily="18" charset="0"/>
                <a:cs typeface="Times New Roman" panose="02020603050405020304" pitchFamily="18" charset="0"/>
              </a:rPr>
              <a:t>CAPM </a:t>
            </a:r>
            <a:r>
              <a:rPr lang="zh-CN" altLang="en-US" sz="2000" b="1" dirty="0">
                <a:latin typeface="Times New Roman" panose="02020603050405020304" pitchFamily="18" charset="0"/>
                <a:cs typeface="Times New Roman" panose="02020603050405020304" pitchFamily="18" charset="0"/>
              </a:rPr>
              <a:t>模型的优点</a:t>
            </a:r>
            <a:endParaRPr lang="en-US" altLang="zh-CN" sz="2000" b="1" dirty="0">
              <a:latin typeface="Times New Roman" panose="02020603050405020304" pitchFamily="18" charset="0"/>
              <a:cs typeface="Times New Roman" panose="02020603050405020304" pitchFamily="18" charset="0"/>
            </a:endParaRPr>
          </a:p>
          <a:p>
            <a:pPr marL="0" indent="457200">
              <a:lnSpc>
                <a:spcPct val="150000"/>
              </a:lnSpc>
              <a:buClr>
                <a:schemeClr val="accent1"/>
              </a:buClr>
              <a:buNone/>
            </a:pPr>
            <a:r>
              <a:rPr lang="en-US" altLang="zh-CN" sz="2000" dirty="0">
                <a:latin typeface="Times New Roman" panose="02020603050405020304" pitchFamily="18" charset="0"/>
                <a:cs typeface="Times New Roman" panose="02020603050405020304" pitchFamily="18" charset="0"/>
              </a:rPr>
              <a:t>CAPM </a:t>
            </a:r>
            <a:r>
              <a:rPr lang="zh-CN" altLang="en-US" sz="2000" dirty="0">
                <a:latin typeface="Times New Roman" panose="02020603050405020304" pitchFamily="18" charset="0"/>
                <a:cs typeface="Times New Roman" panose="02020603050405020304" pitchFamily="18" charset="0"/>
              </a:rPr>
              <a:t>模型作为现代金融投资理论的核心，在投资决策和公司金融中得到了广泛运用。该模型的优点可以总结如下： </a:t>
            </a:r>
            <a:endParaRPr lang="en-US" altLang="zh-CN" sz="2000" dirty="0">
              <a:latin typeface="Times New Roman" panose="02020603050405020304" pitchFamily="18" charset="0"/>
              <a:cs typeface="Times New Roman" panose="02020603050405020304" pitchFamily="18" charset="0"/>
            </a:endParaRPr>
          </a:p>
          <a:p>
            <a:pPr marL="0" indent="457200">
              <a:lnSpc>
                <a:spcPct val="150000"/>
              </a:lnSpc>
              <a:buClr>
                <a:schemeClr val="accent1"/>
              </a:buClr>
              <a:buNone/>
            </a:pPr>
            <a:r>
              <a:rPr lang="zh-CN" altLang="en-US" sz="2000" b="1" dirty="0">
                <a:solidFill>
                  <a:srgbClr val="C00000"/>
                </a:solidFill>
                <a:latin typeface="Times New Roman" panose="02020603050405020304" pitchFamily="18" charset="0"/>
                <a:cs typeface="Times New Roman" panose="02020603050405020304" pitchFamily="18" charset="0"/>
              </a:rPr>
              <a:t>（</a:t>
            </a:r>
            <a:r>
              <a:rPr lang="en-US" altLang="zh-CN" sz="2000" b="1" dirty="0">
                <a:solidFill>
                  <a:srgbClr val="C00000"/>
                </a:solidFill>
                <a:latin typeface="Times New Roman" panose="02020603050405020304" pitchFamily="18" charset="0"/>
                <a:cs typeface="Times New Roman" panose="02020603050405020304" pitchFamily="18" charset="0"/>
              </a:rPr>
              <a:t>1</a:t>
            </a:r>
            <a:r>
              <a:rPr lang="zh-CN" altLang="en-US" sz="2000" b="1" dirty="0">
                <a:solidFill>
                  <a:srgbClr val="C00000"/>
                </a:solidFill>
                <a:latin typeface="Times New Roman" panose="02020603050405020304" pitchFamily="18" charset="0"/>
                <a:cs typeface="Times New Roman" panose="02020603050405020304" pitchFamily="18" charset="0"/>
              </a:rPr>
              <a:t>）简单、明确。</a:t>
            </a:r>
            <a:endParaRPr lang="en-US" altLang="zh-CN" sz="2000" b="1" dirty="0">
              <a:solidFill>
                <a:srgbClr val="C00000"/>
              </a:solidFill>
              <a:latin typeface="Times New Roman" panose="02020603050405020304" pitchFamily="18" charset="0"/>
              <a:cs typeface="Times New Roman" panose="02020603050405020304" pitchFamily="18" charset="0"/>
            </a:endParaRPr>
          </a:p>
          <a:p>
            <a:pPr marL="0" indent="457200">
              <a:lnSpc>
                <a:spcPct val="150000"/>
              </a:lnSpc>
              <a:buClr>
                <a:schemeClr val="accent1"/>
              </a:buClr>
              <a:buNone/>
            </a:pPr>
            <a:r>
              <a:rPr lang="zh-CN" altLang="en-US" sz="2000" dirty="0">
                <a:latin typeface="Times New Roman" panose="02020603050405020304" pitchFamily="18" charset="0"/>
                <a:cs typeface="Times New Roman" panose="02020603050405020304" pitchFamily="18" charset="0"/>
              </a:rPr>
              <a:t>此为 </a:t>
            </a:r>
            <a:r>
              <a:rPr lang="en-US" altLang="zh-CN" sz="2000" dirty="0">
                <a:latin typeface="Times New Roman" panose="02020603050405020304" pitchFamily="18" charset="0"/>
                <a:cs typeface="Times New Roman" panose="02020603050405020304" pitchFamily="18" charset="0"/>
              </a:rPr>
              <a:t>CAPM </a:t>
            </a:r>
            <a:r>
              <a:rPr lang="zh-CN" altLang="en-US" sz="2000" dirty="0">
                <a:latin typeface="Times New Roman" panose="02020603050405020304" pitchFamily="18" charset="0"/>
                <a:cs typeface="Times New Roman" panose="02020603050405020304" pitchFamily="18" charset="0"/>
              </a:rPr>
              <a:t>模型最大的优势。该模型将任何风险证券价格影响因素简单地归纳为无风险收益率、风险的价格及风险的计算单位，并创造性地提出了证券价格地定价公式，在资产配置及资产估值方面受到了广泛应用。 </a:t>
            </a:r>
            <a:endParaRPr lang="en-US" altLang="zh-CN" sz="2000" dirty="0">
              <a:latin typeface="Times New Roman" panose="02020603050405020304" pitchFamily="18" charset="0"/>
              <a:cs typeface="Times New Roman" panose="02020603050405020304" pitchFamily="18" charset="0"/>
            </a:endParaRPr>
          </a:p>
          <a:p>
            <a:pPr marL="0" indent="457200">
              <a:lnSpc>
                <a:spcPct val="150000"/>
              </a:lnSpc>
              <a:buClr>
                <a:schemeClr val="accent1"/>
              </a:buClr>
              <a:buNone/>
            </a:pPr>
            <a:r>
              <a:rPr lang="zh-CN" altLang="en-US" sz="2000" b="1" dirty="0">
                <a:solidFill>
                  <a:srgbClr val="C00000"/>
                </a:solidFill>
                <a:latin typeface="Times New Roman" panose="02020603050405020304" pitchFamily="18" charset="0"/>
                <a:cs typeface="Times New Roman" panose="02020603050405020304" pitchFamily="18" charset="0"/>
              </a:rPr>
              <a:t>（</a:t>
            </a:r>
            <a:r>
              <a:rPr lang="en-US" altLang="zh-CN" sz="2000" b="1" dirty="0">
                <a:solidFill>
                  <a:srgbClr val="C00000"/>
                </a:solidFill>
                <a:latin typeface="Times New Roman" panose="02020603050405020304" pitchFamily="18" charset="0"/>
                <a:cs typeface="Times New Roman" panose="02020603050405020304" pitchFamily="18" charset="0"/>
              </a:rPr>
              <a:t>2</a:t>
            </a:r>
            <a:r>
              <a:rPr lang="zh-CN" altLang="en-US" sz="2000" b="1" dirty="0">
                <a:solidFill>
                  <a:srgbClr val="C00000"/>
                </a:solidFill>
                <a:latin typeface="Times New Roman" panose="02020603050405020304" pitchFamily="18" charset="0"/>
                <a:cs typeface="Times New Roman" panose="02020603050405020304" pitchFamily="18" charset="0"/>
              </a:rPr>
              <a:t>）实用性。</a:t>
            </a:r>
            <a:endParaRPr lang="en-US" altLang="zh-CN" sz="2000" b="1" dirty="0">
              <a:solidFill>
                <a:srgbClr val="C00000"/>
              </a:solidFill>
              <a:latin typeface="Times New Roman" panose="02020603050405020304" pitchFamily="18" charset="0"/>
              <a:cs typeface="Times New Roman" panose="02020603050405020304" pitchFamily="18" charset="0"/>
            </a:endParaRPr>
          </a:p>
          <a:p>
            <a:pPr marL="0" indent="457200">
              <a:lnSpc>
                <a:spcPct val="150000"/>
              </a:lnSpc>
              <a:buClr>
                <a:schemeClr val="accent1"/>
              </a:buClr>
              <a:buNone/>
            </a:pPr>
            <a:r>
              <a:rPr lang="zh-CN" altLang="en-US" sz="2000" dirty="0">
                <a:latin typeface="Times New Roman" panose="02020603050405020304" pitchFamily="18" charset="0"/>
                <a:cs typeface="Times New Roman" panose="02020603050405020304" pitchFamily="18" charset="0"/>
              </a:rPr>
              <a:t>虽然投资者无法用𝛽值预测单个股票的变化趋势，但其可通过𝛽值判断股票的波动大小，从而在不同的市场形势中选择不同𝛽值股票进行资产配置。这一实用发现在今天仍为广大投资者所用。 </a:t>
            </a:r>
          </a:p>
        </p:txBody>
      </p:sp>
      <p:sp>
        <p:nvSpPr>
          <p:cNvPr id="5" name="矩形 4">
            <a:extLst>
              <a:ext uri="{FF2B5EF4-FFF2-40B4-BE49-F238E27FC236}">
                <a16:creationId xmlns="" xmlns:a16="http://schemas.microsoft.com/office/drawing/2014/main" id="{F9DA3015-9DF6-4E9B-8FE2-2AFA528D0AA5}"/>
              </a:ext>
            </a:extLst>
          </p:cNvPr>
          <p:cNvSpPr/>
          <p:nvPr/>
        </p:nvSpPr>
        <p:spPr>
          <a:xfrm>
            <a:off x="188963" y="93254"/>
            <a:ext cx="7859378" cy="892552"/>
          </a:xfrm>
          <a:prstGeom prst="rect">
            <a:avLst/>
          </a:prstGeom>
        </p:spPr>
        <p:txBody>
          <a:bodyPr wrap="square">
            <a:spAutoFit/>
          </a:bodyPr>
          <a:lstStyle/>
          <a:p>
            <a:r>
              <a:rPr lang="zh-CN" altLang="en-US" sz="2600" b="1" dirty="0">
                <a:latin typeface="微软雅黑" pitchFamily="34" charset="-122"/>
                <a:ea typeface="微软雅黑" pitchFamily="34" charset="-122"/>
              </a:rPr>
              <a:t>第三节 </a:t>
            </a:r>
            <a:r>
              <a:rPr lang="en-US" altLang="zh-CN" sz="2600" b="1" dirty="0">
                <a:latin typeface="微软雅黑" pitchFamily="34" charset="-122"/>
                <a:ea typeface="微软雅黑" pitchFamily="34" charset="-122"/>
              </a:rPr>
              <a:t>CAPM </a:t>
            </a:r>
            <a:r>
              <a:rPr lang="zh-CN" altLang="en-US" sz="2600" b="1" dirty="0">
                <a:latin typeface="微软雅黑" pitchFamily="34" charset="-122"/>
                <a:ea typeface="微软雅黑" pitchFamily="34" charset="-122"/>
              </a:rPr>
              <a:t>与应用：风险与期望收益关系</a:t>
            </a:r>
          </a:p>
          <a:p>
            <a:endParaRPr lang="zh-CN" altLang="en-US" sz="2600" b="1" dirty="0">
              <a:latin typeface="微软雅黑" pitchFamily="34" charset="-122"/>
              <a:ea typeface="微软雅黑" pitchFamily="34" charset="-122"/>
            </a:endParaRPr>
          </a:p>
        </p:txBody>
      </p:sp>
      <p:sp>
        <p:nvSpPr>
          <p:cNvPr id="6" name="标题 1">
            <a:extLst>
              <a:ext uri="{FF2B5EF4-FFF2-40B4-BE49-F238E27FC236}">
                <a16:creationId xmlns="" xmlns:a16="http://schemas.microsoft.com/office/drawing/2014/main" id="{5B0E5775-72C1-4C9B-8CBB-957FA0DB4F80}"/>
              </a:ext>
            </a:extLst>
          </p:cNvPr>
          <p:cNvSpPr>
            <a:spLocks noGrp="1"/>
          </p:cNvSpPr>
          <p:nvPr>
            <p:ph type="title"/>
          </p:nvPr>
        </p:nvSpPr>
        <p:spPr>
          <a:xfrm>
            <a:off x="285898" y="692696"/>
            <a:ext cx="9952911" cy="562074"/>
          </a:xfrm>
        </p:spPr>
        <p:txBody>
          <a:bodyPr/>
          <a:lstStyle/>
          <a:p>
            <a:pPr algn="l"/>
            <a:r>
              <a:rPr lang="zh-CN" altLang="en-US" sz="2200" b="1" dirty="0">
                <a:latin typeface="Arial" pitchFamily="34" charset="0"/>
                <a:ea typeface="宋体" pitchFamily="2" charset="-122"/>
                <a:cs typeface="+mn-cs"/>
              </a:rPr>
              <a:t>四、</a:t>
            </a:r>
            <a:r>
              <a:rPr lang="en-US" altLang="zh-CN" sz="2200" b="1" dirty="0">
                <a:latin typeface="Arial" pitchFamily="34" charset="0"/>
                <a:ea typeface="宋体" pitchFamily="2" charset="-122"/>
                <a:cs typeface="+mn-cs"/>
              </a:rPr>
              <a:t>CAPM</a:t>
            </a:r>
            <a:r>
              <a:rPr lang="zh-CN" altLang="en-US" sz="2200" b="1" dirty="0">
                <a:latin typeface="Arial" pitchFamily="34" charset="0"/>
                <a:ea typeface="宋体" pitchFamily="2" charset="-122"/>
                <a:cs typeface="+mn-cs"/>
              </a:rPr>
              <a:t>模型的评价</a:t>
            </a:r>
            <a:endParaRPr lang="zh-CN" altLang="en-US" sz="2800" b="1" cap="small" dirty="0">
              <a:latin typeface="微软雅黑" pitchFamily="34" charset="-122"/>
              <a:ea typeface="微软雅黑" pitchFamily="34" charset="-122"/>
              <a:cs typeface="+mn-cs"/>
            </a:endParaRPr>
          </a:p>
        </p:txBody>
      </p:sp>
    </p:spTree>
    <p:extLst>
      <p:ext uri="{BB962C8B-B14F-4D97-AF65-F5344CB8AC3E}">
        <p14:creationId xmlns:p14="http://schemas.microsoft.com/office/powerpoint/2010/main" val="20858794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404987" y="1186057"/>
            <a:ext cx="11233248" cy="4824536"/>
          </a:xfrm>
        </p:spPr>
        <p:txBody>
          <a:bodyPr>
            <a:noAutofit/>
          </a:bodyPr>
          <a:lstStyle/>
          <a:p>
            <a:pPr marL="0" indent="457200">
              <a:lnSpc>
                <a:spcPct val="150000"/>
              </a:lnSpc>
              <a:buClr>
                <a:schemeClr val="accent1"/>
              </a:buClr>
              <a:buNone/>
            </a:pPr>
            <a:r>
              <a:rPr lang="zh-CN" altLang="en-US" sz="2000" b="1" dirty="0">
                <a:latin typeface="Times New Roman" panose="02020603050405020304" pitchFamily="18" charset="0"/>
                <a:cs typeface="Times New Roman" panose="02020603050405020304" pitchFamily="18" charset="0"/>
              </a:rPr>
              <a:t>（二）</a:t>
            </a:r>
            <a:r>
              <a:rPr lang="en-US" altLang="zh-CN" sz="2000" b="1" dirty="0">
                <a:latin typeface="Times New Roman" panose="02020603050405020304" pitchFamily="18" charset="0"/>
                <a:cs typeface="Times New Roman" panose="02020603050405020304" pitchFamily="18" charset="0"/>
              </a:rPr>
              <a:t>CAPM </a:t>
            </a:r>
            <a:r>
              <a:rPr lang="zh-CN" altLang="en-US" sz="2000" b="1" dirty="0">
                <a:latin typeface="Times New Roman" panose="02020603050405020304" pitchFamily="18" charset="0"/>
                <a:cs typeface="Times New Roman" panose="02020603050405020304" pitchFamily="18" charset="0"/>
              </a:rPr>
              <a:t>模型的缺点 </a:t>
            </a:r>
            <a:endParaRPr lang="en-US" altLang="zh-CN" sz="2000" b="1" dirty="0">
              <a:latin typeface="Times New Roman" panose="02020603050405020304" pitchFamily="18" charset="0"/>
              <a:cs typeface="Times New Roman" panose="02020603050405020304" pitchFamily="18" charset="0"/>
            </a:endParaRPr>
          </a:p>
          <a:p>
            <a:pPr marL="0" indent="457200">
              <a:lnSpc>
                <a:spcPct val="150000"/>
              </a:lnSpc>
              <a:buClr>
                <a:schemeClr val="accent1"/>
              </a:buClr>
              <a:buNone/>
            </a:pPr>
            <a:r>
              <a:rPr lang="zh-CN" altLang="en-US" sz="2000" dirty="0">
                <a:latin typeface="Times New Roman" panose="02020603050405020304" pitchFamily="18" charset="0"/>
                <a:cs typeface="Times New Roman" panose="02020603050405020304" pitchFamily="18" charset="0"/>
              </a:rPr>
              <a:t>事实上，</a:t>
            </a:r>
            <a:r>
              <a:rPr lang="en-US" altLang="zh-CN" sz="2000" dirty="0">
                <a:latin typeface="Times New Roman" panose="02020603050405020304" pitchFamily="18" charset="0"/>
                <a:cs typeface="Times New Roman" panose="02020603050405020304" pitchFamily="18" charset="0"/>
              </a:rPr>
              <a:t>CAPM </a:t>
            </a:r>
            <a:r>
              <a:rPr lang="zh-CN" altLang="en-US" sz="2000" dirty="0">
                <a:latin typeface="Times New Roman" panose="02020603050405020304" pitchFamily="18" charset="0"/>
                <a:cs typeface="Times New Roman" panose="02020603050405020304" pitchFamily="18" charset="0"/>
              </a:rPr>
              <a:t>模型并不是完美的，它本身也有一定的局限，具体表现在： </a:t>
            </a:r>
            <a:endParaRPr lang="en-US" altLang="zh-CN" sz="2000" dirty="0">
              <a:latin typeface="Times New Roman" panose="02020603050405020304" pitchFamily="18" charset="0"/>
              <a:cs typeface="Times New Roman" panose="02020603050405020304" pitchFamily="18" charset="0"/>
            </a:endParaRPr>
          </a:p>
          <a:p>
            <a:pPr marL="0" indent="457200">
              <a:lnSpc>
                <a:spcPct val="150000"/>
              </a:lnSpc>
              <a:buClr>
                <a:schemeClr val="accent1"/>
              </a:buClr>
              <a:buNone/>
            </a:pPr>
            <a:r>
              <a:rPr lang="zh-CN" altLang="en-US" sz="2000" b="1" dirty="0">
                <a:solidFill>
                  <a:srgbClr val="C00000"/>
                </a:solidFill>
                <a:latin typeface="Times New Roman" panose="02020603050405020304" pitchFamily="18" charset="0"/>
                <a:cs typeface="Times New Roman" panose="02020603050405020304" pitchFamily="18" charset="0"/>
              </a:rPr>
              <a:t>（</a:t>
            </a:r>
            <a:r>
              <a:rPr lang="en-US" altLang="zh-CN" sz="2000" b="1" dirty="0">
                <a:solidFill>
                  <a:srgbClr val="C00000"/>
                </a:solidFill>
                <a:latin typeface="Times New Roman" panose="02020603050405020304" pitchFamily="18" charset="0"/>
                <a:cs typeface="Times New Roman" panose="02020603050405020304" pitchFamily="18" charset="0"/>
              </a:rPr>
              <a:t>1</a:t>
            </a:r>
            <a:r>
              <a:rPr lang="zh-CN" altLang="en-US" sz="2000" b="1" dirty="0">
                <a:solidFill>
                  <a:srgbClr val="C00000"/>
                </a:solidFill>
                <a:latin typeface="Times New Roman" panose="02020603050405020304" pitchFamily="18" charset="0"/>
                <a:cs typeface="Times New Roman" panose="02020603050405020304" pitchFamily="18" charset="0"/>
              </a:rPr>
              <a:t>）前提假设难以实现。</a:t>
            </a:r>
            <a:endParaRPr lang="en-US" altLang="zh-CN" sz="2000" b="1" dirty="0">
              <a:solidFill>
                <a:srgbClr val="C00000"/>
              </a:solidFill>
              <a:latin typeface="Times New Roman" panose="02020603050405020304" pitchFamily="18" charset="0"/>
              <a:cs typeface="Times New Roman" panose="02020603050405020304" pitchFamily="18" charset="0"/>
            </a:endParaRPr>
          </a:p>
          <a:p>
            <a:pPr marL="0" indent="457200">
              <a:lnSpc>
                <a:spcPct val="150000"/>
              </a:lnSpc>
              <a:buClr>
                <a:schemeClr val="accent1"/>
              </a:buClr>
              <a:buNone/>
            </a:pPr>
            <a:r>
              <a:rPr lang="zh-CN" altLang="en-US" sz="2000" dirty="0">
                <a:latin typeface="Times New Roman" panose="02020603050405020304" pitchFamily="18" charset="0"/>
                <a:cs typeface="Times New Roman" panose="02020603050405020304" pitchFamily="18" charset="0"/>
              </a:rPr>
              <a:t>由于 </a:t>
            </a:r>
            <a:r>
              <a:rPr lang="en-US" altLang="zh-CN" sz="2000" dirty="0">
                <a:latin typeface="Times New Roman" panose="02020603050405020304" pitchFamily="18" charset="0"/>
                <a:cs typeface="Times New Roman" panose="02020603050405020304" pitchFamily="18" charset="0"/>
              </a:rPr>
              <a:t>CAPM </a:t>
            </a:r>
            <a:r>
              <a:rPr lang="zh-CN" altLang="en-US" sz="2000" dirty="0">
                <a:latin typeface="Times New Roman" panose="02020603050405020304" pitchFamily="18" charset="0"/>
                <a:cs typeface="Times New Roman" panose="02020603050405020304" pitchFamily="18" charset="0"/>
              </a:rPr>
              <a:t>是建立在投资组合理论的基础上，因此其假设前提比马科维茨投资组合理论的假设还要严苛。比如资本市场是完全有效的市场、市场不存在交易费用、投资者能无限以无风险利率借贷等假设与现实不符。 </a:t>
            </a:r>
            <a:endParaRPr lang="en-US" altLang="zh-CN" sz="2000" dirty="0">
              <a:latin typeface="Times New Roman" panose="02020603050405020304" pitchFamily="18" charset="0"/>
              <a:cs typeface="Times New Roman" panose="02020603050405020304" pitchFamily="18" charset="0"/>
            </a:endParaRPr>
          </a:p>
          <a:p>
            <a:pPr marL="0" indent="457200">
              <a:lnSpc>
                <a:spcPct val="150000"/>
              </a:lnSpc>
              <a:buClr>
                <a:schemeClr val="accent1"/>
              </a:buClr>
              <a:buNone/>
            </a:pPr>
            <a:r>
              <a:rPr lang="zh-CN" altLang="en-US" sz="2000" b="1" dirty="0">
                <a:solidFill>
                  <a:srgbClr val="C00000"/>
                </a:solidFill>
                <a:latin typeface="Times New Roman" panose="02020603050405020304" pitchFamily="18" charset="0"/>
                <a:cs typeface="Times New Roman" panose="02020603050405020304" pitchFamily="18" charset="0"/>
              </a:rPr>
              <a:t>（</a:t>
            </a:r>
            <a:r>
              <a:rPr lang="en-US" altLang="zh-CN" sz="2000" b="1" dirty="0">
                <a:solidFill>
                  <a:srgbClr val="C00000"/>
                </a:solidFill>
                <a:latin typeface="Times New Roman" panose="02020603050405020304" pitchFamily="18" charset="0"/>
                <a:cs typeface="Times New Roman" panose="02020603050405020304" pitchFamily="18" charset="0"/>
              </a:rPr>
              <a:t>2</a:t>
            </a:r>
            <a:r>
              <a:rPr lang="zh-CN" altLang="en-US" sz="2000" b="1" dirty="0">
                <a:solidFill>
                  <a:srgbClr val="C00000"/>
                </a:solidFill>
                <a:latin typeface="Times New Roman" panose="02020603050405020304" pitchFamily="18" charset="0"/>
                <a:cs typeface="Times New Roman" panose="02020603050405020304" pitchFamily="18" charset="0"/>
              </a:rPr>
              <a:t>）难以确定𝛽值大小。</a:t>
            </a:r>
            <a:endParaRPr lang="en-US" altLang="zh-CN" sz="2000" b="1" dirty="0">
              <a:solidFill>
                <a:srgbClr val="C00000"/>
              </a:solidFill>
              <a:latin typeface="Times New Roman" panose="02020603050405020304" pitchFamily="18" charset="0"/>
              <a:cs typeface="Times New Roman" panose="02020603050405020304" pitchFamily="18" charset="0"/>
            </a:endParaRPr>
          </a:p>
          <a:p>
            <a:pPr marL="0" indent="457200">
              <a:lnSpc>
                <a:spcPct val="150000"/>
              </a:lnSpc>
              <a:buClr>
                <a:schemeClr val="accent1"/>
              </a:buClr>
              <a:buNone/>
            </a:pPr>
            <a:r>
              <a:rPr lang="zh-CN" altLang="en-US" sz="2000" dirty="0">
                <a:latin typeface="Times New Roman" panose="02020603050405020304" pitchFamily="18" charset="0"/>
                <a:cs typeface="Times New Roman" panose="02020603050405020304" pitchFamily="18" charset="0"/>
              </a:rPr>
              <a:t>一方面某些证券缺乏历史数据，不易估计其𝛽值；另一方面，市场又是瞬息万变的，各种证券𝛽值也会随之发生变化。根据历史数据估算出的𝛽值对未来证券买卖前瞻性的指导作用不足。 </a:t>
            </a:r>
            <a:endParaRPr lang="en-US" altLang="zh-CN" sz="2000" dirty="0">
              <a:latin typeface="Times New Roman" panose="02020603050405020304" pitchFamily="18" charset="0"/>
              <a:cs typeface="Times New Roman" panose="02020603050405020304" pitchFamily="18" charset="0"/>
            </a:endParaRPr>
          </a:p>
        </p:txBody>
      </p:sp>
      <p:sp>
        <p:nvSpPr>
          <p:cNvPr id="4" name="矩形 3">
            <a:extLst>
              <a:ext uri="{FF2B5EF4-FFF2-40B4-BE49-F238E27FC236}">
                <a16:creationId xmlns="" xmlns:a16="http://schemas.microsoft.com/office/drawing/2014/main" id="{E918A481-C0D2-4C32-933B-82A79E2675CA}"/>
              </a:ext>
            </a:extLst>
          </p:cNvPr>
          <p:cNvSpPr/>
          <p:nvPr/>
        </p:nvSpPr>
        <p:spPr>
          <a:xfrm>
            <a:off x="332979" y="167744"/>
            <a:ext cx="7859378" cy="892552"/>
          </a:xfrm>
          <a:prstGeom prst="rect">
            <a:avLst/>
          </a:prstGeom>
        </p:spPr>
        <p:txBody>
          <a:bodyPr wrap="square">
            <a:spAutoFit/>
          </a:bodyPr>
          <a:lstStyle/>
          <a:p>
            <a:r>
              <a:rPr lang="zh-CN" altLang="en-US" sz="2600" b="1" dirty="0">
                <a:latin typeface="微软雅黑" pitchFamily="34" charset="-122"/>
                <a:ea typeface="微软雅黑" pitchFamily="34" charset="-122"/>
              </a:rPr>
              <a:t>第三节 </a:t>
            </a:r>
            <a:r>
              <a:rPr lang="en-US" altLang="zh-CN" sz="2600" b="1" dirty="0">
                <a:latin typeface="微软雅黑" pitchFamily="34" charset="-122"/>
                <a:ea typeface="微软雅黑" pitchFamily="34" charset="-122"/>
              </a:rPr>
              <a:t>CAPM </a:t>
            </a:r>
            <a:r>
              <a:rPr lang="zh-CN" altLang="en-US" sz="2600" b="1" dirty="0">
                <a:latin typeface="微软雅黑" pitchFamily="34" charset="-122"/>
                <a:ea typeface="微软雅黑" pitchFamily="34" charset="-122"/>
              </a:rPr>
              <a:t>与应用：风险与期望收益关系</a:t>
            </a:r>
          </a:p>
          <a:p>
            <a:endParaRPr lang="zh-CN" altLang="en-US" sz="2600" b="1" dirty="0">
              <a:latin typeface="微软雅黑" pitchFamily="34" charset="-122"/>
              <a:ea typeface="微软雅黑" pitchFamily="34" charset="-122"/>
            </a:endParaRPr>
          </a:p>
        </p:txBody>
      </p:sp>
      <p:sp>
        <p:nvSpPr>
          <p:cNvPr id="5" name="标题 1">
            <a:extLst>
              <a:ext uri="{FF2B5EF4-FFF2-40B4-BE49-F238E27FC236}">
                <a16:creationId xmlns="" xmlns:a16="http://schemas.microsoft.com/office/drawing/2014/main" id="{A85E78D1-889C-4174-ACDF-5B8F10CFE767}"/>
              </a:ext>
            </a:extLst>
          </p:cNvPr>
          <p:cNvSpPr txBox="1">
            <a:spLocks/>
          </p:cNvSpPr>
          <p:nvPr/>
        </p:nvSpPr>
        <p:spPr bwMode="auto">
          <a:xfrm>
            <a:off x="404987" y="623983"/>
            <a:ext cx="9952911" cy="56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algn="l"/>
            <a:r>
              <a:rPr lang="zh-CN" altLang="en-US" sz="2200" b="1" dirty="0">
                <a:latin typeface="Arial" pitchFamily="34" charset="0"/>
                <a:ea typeface="宋体" pitchFamily="2" charset="-122"/>
                <a:cs typeface="+mn-cs"/>
              </a:rPr>
              <a:t>四、</a:t>
            </a:r>
            <a:r>
              <a:rPr lang="en-US" altLang="zh-CN" sz="2200" b="1" dirty="0">
                <a:latin typeface="Arial" pitchFamily="34" charset="0"/>
                <a:ea typeface="宋体" pitchFamily="2" charset="-122"/>
                <a:cs typeface="+mn-cs"/>
              </a:rPr>
              <a:t>CAPM</a:t>
            </a:r>
            <a:r>
              <a:rPr lang="zh-CN" altLang="en-US" sz="2200" b="1" dirty="0">
                <a:latin typeface="Arial" pitchFamily="34" charset="0"/>
                <a:ea typeface="宋体" pitchFamily="2" charset="-122"/>
                <a:cs typeface="+mn-cs"/>
              </a:rPr>
              <a:t>模型的评价</a:t>
            </a:r>
            <a:endParaRPr lang="zh-CN" altLang="en-US" sz="2800" b="1" cap="small" dirty="0">
              <a:latin typeface="微软雅黑" pitchFamily="34" charset="-122"/>
              <a:ea typeface="微软雅黑" pitchFamily="34" charset="-122"/>
              <a:cs typeface="+mn-cs"/>
            </a:endParaRPr>
          </a:p>
        </p:txBody>
      </p:sp>
    </p:spTree>
    <p:extLst>
      <p:ext uri="{BB962C8B-B14F-4D97-AF65-F5344CB8AC3E}">
        <p14:creationId xmlns:p14="http://schemas.microsoft.com/office/powerpoint/2010/main" val="6246961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404987" y="1186057"/>
            <a:ext cx="11233248" cy="4824536"/>
          </a:xfrm>
        </p:spPr>
        <p:txBody>
          <a:bodyPr>
            <a:noAutofit/>
          </a:bodyPr>
          <a:lstStyle/>
          <a:p>
            <a:pPr marL="0" indent="457200">
              <a:lnSpc>
                <a:spcPct val="150000"/>
              </a:lnSpc>
              <a:buClr>
                <a:schemeClr val="accent1"/>
              </a:buClr>
              <a:buNone/>
            </a:pPr>
            <a:r>
              <a:rPr lang="zh-CN" altLang="en-US" sz="2000" b="1" dirty="0">
                <a:latin typeface="Times New Roman" panose="02020603050405020304" pitchFamily="18" charset="0"/>
                <a:cs typeface="Times New Roman" panose="02020603050405020304" pitchFamily="18" charset="0"/>
              </a:rPr>
              <a:t>（二）</a:t>
            </a:r>
            <a:r>
              <a:rPr lang="en-US" altLang="zh-CN" sz="2000" b="1" dirty="0">
                <a:latin typeface="Times New Roman" panose="02020603050405020304" pitchFamily="18" charset="0"/>
                <a:cs typeface="Times New Roman" panose="02020603050405020304" pitchFamily="18" charset="0"/>
              </a:rPr>
              <a:t>CAPM </a:t>
            </a:r>
            <a:r>
              <a:rPr lang="zh-CN" altLang="en-US" sz="2000" b="1" dirty="0">
                <a:latin typeface="Times New Roman" panose="02020603050405020304" pitchFamily="18" charset="0"/>
                <a:cs typeface="Times New Roman" panose="02020603050405020304" pitchFamily="18" charset="0"/>
              </a:rPr>
              <a:t>模型的缺点 </a:t>
            </a:r>
            <a:endParaRPr lang="en-US" altLang="zh-CN" sz="2000" b="1" dirty="0">
              <a:latin typeface="Times New Roman" panose="02020603050405020304" pitchFamily="18" charset="0"/>
              <a:cs typeface="Times New Roman" panose="02020603050405020304" pitchFamily="18" charset="0"/>
            </a:endParaRPr>
          </a:p>
          <a:p>
            <a:pPr marL="0" indent="457200">
              <a:lnSpc>
                <a:spcPct val="150000"/>
              </a:lnSpc>
              <a:buClr>
                <a:schemeClr val="accent1"/>
              </a:buClr>
              <a:buNone/>
            </a:pPr>
            <a:endParaRPr lang="en-US" altLang="zh-CN" sz="2000" b="1" dirty="0">
              <a:latin typeface="Times New Roman" panose="02020603050405020304" pitchFamily="18" charset="0"/>
              <a:cs typeface="Times New Roman" panose="02020603050405020304" pitchFamily="18" charset="0"/>
            </a:endParaRPr>
          </a:p>
          <a:p>
            <a:pPr marL="0" indent="457200">
              <a:lnSpc>
                <a:spcPct val="150000"/>
              </a:lnSpc>
              <a:buClr>
                <a:schemeClr val="accent1"/>
              </a:buClr>
              <a:buNone/>
            </a:pPr>
            <a:r>
              <a:rPr lang="zh-CN" altLang="en-US" sz="2000" b="1" dirty="0">
                <a:solidFill>
                  <a:srgbClr val="C00000"/>
                </a:solidFill>
                <a:latin typeface="Times New Roman" panose="02020603050405020304" pitchFamily="18" charset="0"/>
                <a:cs typeface="Times New Roman" panose="02020603050405020304" pitchFamily="18" charset="0"/>
              </a:rPr>
              <a:t>（</a:t>
            </a:r>
            <a:r>
              <a:rPr lang="en-US" altLang="zh-CN" sz="2000" b="1" dirty="0">
                <a:solidFill>
                  <a:srgbClr val="C00000"/>
                </a:solidFill>
                <a:latin typeface="Times New Roman" panose="02020603050405020304" pitchFamily="18" charset="0"/>
                <a:cs typeface="Times New Roman" panose="02020603050405020304" pitchFamily="18" charset="0"/>
              </a:rPr>
              <a:t>3</a:t>
            </a:r>
            <a:r>
              <a:rPr lang="zh-CN" altLang="en-US" sz="2000" b="1" dirty="0">
                <a:solidFill>
                  <a:srgbClr val="C00000"/>
                </a:solidFill>
                <a:latin typeface="Times New Roman" panose="02020603050405020304" pitchFamily="18" charset="0"/>
                <a:cs typeface="Times New Roman" panose="02020603050405020304" pitchFamily="18" charset="0"/>
              </a:rPr>
              <a:t>）难以进行实证检验。</a:t>
            </a:r>
            <a:endParaRPr lang="en-US" altLang="zh-CN" sz="2000" b="1" dirty="0">
              <a:solidFill>
                <a:srgbClr val="C00000"/>
              </a:solidFill>
              <a:latin typeface="Times New Roman" panose="02020603050405020304" pitchFamily="18" charset="0"/>
              <a:cs typeface="Times New Roman" panose="02020603050405020304" pitchFamily="18" charset="0"/>
            </a:endParaRPr>
          </a:p>
          <a:p>
            <a:pPr marL="0" indent="457200">
              <a:lnSpc>
                <a:spcPct val="150000"/>
              </a:lnSpc>
              <a:buClr>
                <a:schemeClr val="accent1"/>
              </a:buClr>
              <a:buNone/>
            </a:pPr>
            <a:r>
              <a:rPr lang="zh-CN" altLang="en-US" sz="2000" dirty="0">
                <a:latin typeface="Times New Roman" panose="02020603050405020304" pitchFamily="18" charset="0"/>
                <a:cs typeface="Times New Roman" panose="02020603050405020304" pitchFamily="18" charset="0"/>
              </a:rPr>
              <a:t>对资本资产定价模型持最激烈批评态度的就是经济学家罗尔（</a:t>
            </a:r>
            <a:r>
              <a:rPr lang="en-US" altLang="zh-CN" sz="2000" dirty="0">
                <a:latin typeface="Times New Roman" panose="02020603050405020304" pitchFamily="18" charset="0"/>
                <a:cs typeface="Times New Roman" panose="02020603050405020304" pitchFamily="18" charset="0"/>
              </a:rPr>
              <a:t>Richard Roll</a:t>
            </a:r>
            <a:r>
              <a:rPr lang="zh-CN" altLang="en-US" sz="2000" dirty="0">
                <a:latin typeface="Times New Roman" panose="02020603050405020304" pitchFamily="18" charset="0"/>
                <a:cs typeface="Times New Roman" panose="02020603050405020304" pitchFamily="18" charset="0"/>
              </a:rPr>
              <a:t>）。他认为，</a:t>
            </a:r>
            <a:r>
              <a:rPr lang="en-US" altLang="zh-CN" sz="2000" dirty="0">
                <a:latin typeface="Times New Roman" panose="02020603050405020304" pitchFamily="18" charset="0"/>
                <a:cs typeface="Times New Roman" panose="02020603050405020304" pitchFamily="18" charset="0"/>
              </a:rPr>
              <a:t>CAPM </a:t>
            </a:r>
            <a:r>
              <a:rPr lang="zh-CN" altLang="en-US" sz="2000" dirty="0">
                <a:latin typeface="Times New Roman" panose="02020603050405020304" pitchFamily="18" charset="0"/>
                <a:cs typeface="Times New Roman" panose="02020603050405020304" pitchFamily="18" charset="0"/>
              </a:rPr>
              <a:t>是一个以市场资产组合的存在为前提的一般均衡理论模型，但市场资产组合是一个不明确、不可预测的概念，因此，以此为基础进行实证检验无法验证 </a:t>
            </a:r>
            <a:r>
              <a:rPr lang="en-US" altLang="zh-CN" sz="2000" dirty="0">
                <a:latin typeface="Times New Roman" panose="02020603050405020304" pitchFamily="18" charset="0"/>
                <a:cs typeface="Times New Roman" panose="02020603050405020304" pitchFamily="18" charset="0"/>
              </a:rPr>
              <a:t>CAPM </a:t>
            </a:r>
            <a:r>
              <a:rPr lang="zh-CN" altLang="en-US" sz="2000" dirty="0">
                <a:latin typeface="Times New Roman" panose="02020603050405020304" pitchFamily="18" charset="0"/>
                <a:cs typeface="Times New Roman" panose="02020603050405020304" pitchFamily="18" charset="0"/>
              </a:rPr>
              <a:t>的正确性。</a:t>
            </a:r>
            <a:endParaRPr lang="zh-CN" altLang="en-US" sz="1800" dirty="0">
              <a:latin typeface="Times New Roman" panose="02020603050405020304" pitchFamily="18" charset="0"/>
              <a:cs typeface="Times New Roman" panose="02020603050405020304" pitchFamily="18" charset="0"/>
            </a:endParaRPr>
          </a:p>
        </p:txBody>
      </p:sp>
      <p:sp>
        <p:nvSpPr>
          <p:cNvPr id="4" name="矩形 3">
            <a:extLst>
              <a:ext uri="{FF2B5EF4-FFF2-40B4-BE49-F238E27FC236}">
                <a16:creationId xmlns="" xmlns:a16="http://schemas.microsoft.com/office/drawing/2014/main" id="{E918A481-C0D2-4C32-933B-82A79E2675CA}"/>
              </a:ext>
            </a:extLst>
          </p:cNvPr>
          <p:cNvSpPr/>
          <p:nvPr/>
        </p:nvSpPr>
        <p:spPr>
          <a:xfrm>
            <a:off x="332979" y="167744"/>
            <a:ext cx="7859378" cy="892552"/>
          </a:xfrm>
          <a:prstGeom prst="rect">
            <a:avLst/>
          </a:prstGeom>
        </p:spPr>
        <p:txBody>
          <a:bodyPr wrap="square">
            <a:spAutoFit/>
          </a:bodyPr>
          <a:lstStyle/>
          <a:p>
            <a:r>
              <a:rPr lang="zh-CN" altLang="en-US" sz="2600" b="1" dirty="0">
                <a:latin typeface="微软雅黑" pitchFamily="34" charset="-122"/>
                <a:ea typeface="微软雅黑" pitchFamily="34" charset="-122"/>
              </a:rPr>
              <a:t>第三节 </a:t>
            </a:r>
            <a:r>
              <a:rPr lang="en-US" altLang="zh-CN" sz="2600" b="1" dirty="0">
                <a:latin typeface="微软雅黑" pitchFamily="34" charset="-122"/>
                <a:ea typeface="微软雅黑" pitchFamily="34" charset="-122"/>
              </a:rPr>
              <a:t>CAPM </a:t>
            </a:r>
            <a:r>
              <a:rPr lang="zh-CN" altLang="en-US" sz="2600" b="1" dirty="0">
                <a:latin typeface="微软雅黑" pitchFamily="34" charset="-122"/>
                <a:ea typeface="微软雅黑" pitchFamily="34" charset="-122"/>
              </a:rPr>
              <a:t>与应用：风险与期望收益关系</a:t>
            </a:r>
          </a:p>
          <a:p>
            <a:endParaRPr lang="zh-CN" altLang="en-US" sz="2600" b="1" dirty="0">
              <a:latin typeface="微软雅黑" pitchFamily="34" charset="-122"/>
              <a:ea typeface="微软雅黑" pitchFamily="34" charset="-122"/>
            </a:endParaRPr>
          </a:p>
        </p:txBody>
      </p:sp>
      <p:sp>
        <p:nvSpPr>
          <p:cNvPr id="5" name="标题 1">
            <a:extLst>
              <a:ext uri="{FF2B5EF4-FFF2-40B4-BE49-F238E27FC236}">
                <a16:creationId xmlns="" xmlns:a16="http://schemas.microsoft.com/office/drawing/2014/main" id="{A85E78D1-889C-4174-ACDF-5B8F10CFE767}"/>
              </a:ext>
            </a:extLst>
          </p:cNvPr>
          <p:cNvSpPr txBox="1">
            <a:spLocks/>
          </p:cNvSpPr>
          <p:nvPr/>
        </p:nvSpPr>
        <p:spPr bwMode="auto">
          <a:xfrm>
            <a:off x="404987" y="623983"/>
            <a:ext cx="9952911" cy="56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algn="l"/>
            <a:r>
              <a:rPr lang="zh-CN" altLang="en-US" sz="2200" b="1" dirty="0">
                <a:latin typeface="Arial" pitchFamily="34" charset="0"/>
                <a:ea typeface="宋体" pitchFamily="2" charset="-122"/>
                <a:cs typeface="+mn-cs"/>
              </a:rPr>
              <a:t>四、</a:t>
            </a:r>
            <a:r>
              <a:rPr lang="en-US" altLang="zh-CN" sz="2200" b="1" dirty="0">
                <a:latin typeface="Arial" pitchFamily="34" charset="0"/>
                <a:ea typeface="宋体" pitchFamily="2" charset="-122"/>
                <a:cs typeface="+mn-cs"/>
              </a:rPr>
              <a:t>CAPM</a:t>
            </a:r>
            <a:r>
              <a:rPr lang="zh-CN" altLang="en-US" sz="2200" b="1" dirty="0">
                <a:latin typeface="Arial" pitchFamily="34" charset="0"/>
                <a:ea typeface="宋体" pitchFamily="2" charset="-122"/>
                <a:cs typeface="+mn-cs"/>
              </a:rPr>
              <a:t>模型的评价</a:t>
            </a:r>
            <a:endParaRPr lang="zh-CN" altLang="en-US" sz="2800" b="1" cap="small" dirty="0">
              <a:latin typeface="微软雅黑" pitchFamily="34" charset="-122"/>
              <a:ea typeface="微软雅黑" pitchFamily="34" charset="-122"/>
              <a:cs typeface="+mn-cs"/>
            </a:endParaRPr>
          </a:p>
        </p:txBody>
      </p:sp>
    </p:spTree>
    <p:extLst>
      <p:ext uri="{BB962C8B-B14F-4D97-AF65-F5344CB8AC3E}">
        <p14:creationId xmlns:p14="http://schemas.microsoft.com/office/powerpoint/2010/main" val="33432358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842545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pPr algn="ctr"/>
            <a:r>
              <a:rPr kumimoji="0" lang="zh-CN" altLang="en-US" sz="5400" b="1" dirty="0">
                <a:solidFill>
                  <a:schemeClr val="bg1"/>
                </a:solidFill>
                <a:latin typeface="微软雅黑" pitchFamily="34" charset="-122"/>
                <a:ea typeface="微软雅黑" pitchFamily="34" charset="-122"/>
              </a:rPr>
              <a:t>四、</a:t>
            </a:r>
            <a:r>
              <a:rPr kumimoji="0" lang="en-US" altLang="zh-CN" sz="5400" b="1" dirty="0">
                <a:solidFill>
                  <a:schemeClr val="bg1"/>
                </a:solidFill>
                <a:latin typeface="微软雅黑" pitchFamily="34" charset="-122"/>
                <a:ea typeface="微软雅黑" pitchFamily="34" charset="-122"/>
              </a:rPr>
              <a:t> CML </a:t>
            </a:r>
            <a:r>
              <a:rPr kumimoji="0" lang="zh-CN" altLang="en-US" sz="5400" b="1" dirty="0">
                <a:solidFill>
                  <a:schemeClr val="bg1"/>
                </a:solidFill>
                <a:latin typeface="微软雅黑" pitchFamily="34" charset="-122"/>
                <a:ea typeface="微软雅黑" pitchFamily="34" charset="-122"/>
              </a:rPr>
              <a:t>与 </a:t>
            </a:r>
            <a:r>
              <a:rPr kumimoji="0" lang="en-US" altLang="zh-CN" sz="5400" b="1" dirty="0">
                <a:solidFill>
                  <a:schemeClr val="bg1"/>
                </a:solidFill>
                <a:latin typeface="微软雅黑" pitchFamily="34" charset="-122"/>
                <a:ea typeface="微软雅黑" pitchFamily="34" charset="-122"/>
              </a:rPr>
              <a:t>SML </a:t>
            </a:r>
            <a:r>
              <a:rPr kumimoji="0" lang="zh-CN" altLang="en-US" sz="5400" b="1" dirty="0">
                <a:solidFill>
                  <a:schemeClr val="bg1"/>
                </a:solidFill>
                <a:latin typeface="微软雅黑" pitchFamily="34" charset="-122"/>
                <a:ea typeface="微软雅黑" pitchFamily="34" charset="-122"/>
              </a:rPr>
              <a:t>关系 </a:t>
            </a:r>
            <a:endParaRPr kumimoji="0" lang="en-US" altLang="zh-CN" sz="5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1495314213"/>
      </p:ext>
    </p:extLst>
  </p:cSld>
  <p:clrMapOvr>
    <a:masterClrMapping/>
  </p:clrMapOvr>
  <p:transition spd="slow" advClick="0" advTm="3340">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E918A481-C0D2-4C32-933B-82A79E2675CA}"/>
              </a:ext>
            </a:extLst>
          </p:cNvPr>
          <p:cNvSpPr/>
          <p:nvPr/>
        </p:nvSpPr>
        <p:spPr>
          <a:xfrm>
            <a:off x="332979" y="167744"/>
            <a:ext cx="7859378" cy="892552"/>
          </a:xfrm>
          <a:prstGeom prst="rect">
            <a:avLst/>
          </a:prstGeom>
        </p:spPr>
        <p:txBody>
          <a:bodyPr wrap="square">
            <a:spAutoFit/>
          </a:bodyPr>
          <a:lstStyle/>
          <a:p>
            <a:r>
              <a:rPr lang="zh-CN" altLang="en-US" sz="2600" b="1" dirty="0">
                <a:latin typeface="微软雅黑" pitchFamily="34" charset="-122"/>
                <a:ea typeface="微软雅黑" pitchFamily="34" charset="-122"/>
              </a:rPr>
              <a:t>第四节 </a:t>
            </a:r>
            <a:r>
              <a:rPr lang="en-US" altLang="zh-CN" sz="2600" b="1" dirty="0">
                <a:latin typeface="微软雅黑" pitchFamily="34" charset="-122"/>
                <a:ea typeface="微软雅黑" pitchFamily="34" charset="-122"/>
              </a:rPr>
              <a:t>CML </a:t>
            </a:r>
            <a:r>
              <a:rPr lang="zh-CN" altLang="en-US" sz="2600" b="1" dirty="0">
                <a:latin typeface="微软雅黑" pitchFamily="34" charset="-122"/>
                <a:ea typeface="微软雅黑" pitchFamily="34" charset="-122"/>
              </a:rPr>
              <a:t>与 </a:t>
            </a:r>
            <a:r>
              <a:rPr lang="en-US" altLang="zh-CN" sz="2600" b="1" dirty="0">
                <a:latin typeface="微软雅黑" pitchFamily="34" charset="-122"/>
                <a:ea typeface="微软雅黑" pitchFamily="34" charset="-122"/>
              </a:rPr>
              <a:t>SML </a:t>
            </a:r>
            <a:r>
              <a:rPr lang="zh-CN" altLang="en-US" sz="2600" b="1" dirty="0">
                <a:latin typeface="微软雅黑" pitchFamily="34" charset="-122"/>
                <a:ea typeface="微软雅黑" pitchFamily="34" charset="-122"/>
              </a:rPr>
              <a:t>关系 </a:t>
            </a:r>
          </a:p>
          <a:p>
            <a:endParaRPr lang="zh-CN" altLang="en-US" sz="2600" b="1" dirty="0">
              <a:latin typeface="微软雅黑" pitchFamily="34" charset="-122"/>
              <a:ea typeface="微软雅黑" pitchFamily="34" charset="-122"/>
            </a:endParaRPr>
          </a:p>
        </p:txBody>
      </p:sp>
      <p:sp>
        <p:nvSpPr>
          <p:cNvPr id="5" name="标题 1">
            <a:extLst>
              <a:ext uri="{FF2B5EF4-FFF2-40B4-BE49-F238E27FC236}">
                <a16:creationId xmlns="" xmlns:a16="http://schemas.microsoft.com/office/drawing/2014/main" id="{A85E78D1-889C-4174-ACDF-5B8F10CFE767}"/>
              </a:ext>
            </a:extLst>
          </p:cNvPr>
          <p:cNvSpPr txBox="1">
            <a:spLocks/>
          </p:cNvSpPr>
          <p:nvPr/>
        </p:nvSpPr>
        <p:spPr bwMode="auto">
          <a:xfrm>
            <a:off x="404987" y="623983"/>
            <a:ext cx="9952911" cy="56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algn="l"/>
            <a:r>
              <a:rPr lang="zh-CN" altLang="en-US" sz="2200" b="1" dirty="0">
                <a:latin typeface="Arial" pitchFamily="34" charset="0"/>
                <a:ea typeface="宋体" pitchFamily="2" charset="-122"/>
                <a:cs typeface="+mn-cs"/>
              </a:rPr>
              <a:t>一、资本市场线（</a:t>
            </a:r>
            <a:r>
              <a:rPr lang="en-US" altLang="zh-CN" sz="2200" b="1" dirty="0">
                <a:latin typeface="Arial" pitchFamily="34" charset="0"/>
                <a:ea typeface="宋体" pitchFamily="2" charset="-122"/>
                <a:cs typeface="+mn-cs"/>
              </a:rPr>
              <a:t>CML</a:t>
            </a:r>
            <a:r>
              <a:rPr lang="zh-CN" altLang="en-US" sz="2200" b="1" dirty="0">
                <a:latin typeface="Arial" pitchFamily="34" charset="0"/>
                <a:ea typeface="宋体" pitchFamily="2" charset="-122"/>
                <a:cs typeface="+mn-cs"/>
              </a:rPr>
              <a:t>）</a:t>
            </a:r>
            <a:endParaRPr lang="zh-CN" altLang="en-US" sz="2800" b="1" cap="small" dirty="0">
              <a:latin typeface="微软雅黑" pitchFamily="34" charset="-122"/>
              <a:ea typeface="微软雅黑" pitchFamily="34" charset="-122"/>
              <a:cs typeface="+mn-cs"/>
            </a:endParaRPr>
          </a:p>
        </p:txBody>
      </p:sp>
      <p:sp>
        <p:nvSpPr>
          <p:cNvPr id="6" name="内容占位符 2">
            <a:extLst>
              <a:ext uri="{FF2B5EF4-FFF2-40B4-BE49-F238E27FC236}">
                <a16:creationId xmlns="" xmlns:a16="http://schemas.microsoft.com/office/drawing/2014/main" id="{F51AFCFA-0C0B-49DF-A876-15B64AC0A0DE}"/>
              </a:ext>
            </a:extLst>
          </p:cNvPr>
          <p:cNvSpPr>
            <a:spLocks noGrp="1"/>
          </p:cNvSpPr>
          <p:nvPr>
            <p:ph sz="quarter" idx="1"/>
          </p:nvPr>
        </p:nvSpPr>
        <p:spPr>
          <a:xfrm>
            <a:off x="493756" y="1268760"/>
            <a:ext cx="11305256" cy="996715"/>
          </a:xfrm>
        </p:spPr>
        <p:txBody>
          <a:bodyPr/>
          <a:lstStyle/>
          <a:p>
            <a:pPr marL="0" indent="457200">
              <a:lnSpc>
                <a:spcPct val="150000"/>
              </a:lnSpc>
              <a:buClr>
                <a:schemeClr val="accent1"/>
              </a:buClr>
              <a:buNone/>
            </a:pPr>
            <a:r>
              <a:rPr lang="zh-CN" altLang="en-US" sz="1800" dirty="0"/>
              <a:t>资本市场线是在托宾分离定理的基础上发展起来的，它将资产组合看作是无风险资产和市场组合的组合。构造一个由市场组合和无风险资产的资产组合，其期望收益也即资本市场线可表示如下：</a:t>
            </a:r>
          </a:p>
        </p:txBody>
      </p:sp>
      <p:graphicFrame>
        <p:nvGraphicFramePr>
          <p:cNvPr id="7" name="对象 6">
            <a:extLst>
              <a:ext uri="{FF2B5EF4-FFF2-40B4-BE49-F238E27FC236}">
                <a16:creationId xmlns="" xmlns:a16="http://schemas.microsoft.com/office/drawing/2014/main" id="{04944457-6F7F-4656-8155-CAD0555D3D3D}"/>
              </a:ext>
            </a:extLst>
          </p:cNvPr>
          <p:cNvGraphicFramePr>
            <a:graphicFrameLocks noChangeAspect="1"/>
          </p:cNvGraphicFramePr>
          <p:nvPr>
            <p:extLst>
              <p:ext uri="{D42A27DB-BD31-4B8C-83A1-F6EECF244321}">
                <p14:modId xmlns:p14="http://schemas.microsoft.com/office/powerpoint/2010/main" val="2337939728"/>
              </p:ext>
            </p:extLst>
          </p:nvPr>
        </p:nvGraphicFramePr>
        <p:xfrm>
          <a:off x="4495800" y="2328863"/>
          <a:ext cx="2981325" cy="750887"/>
        </p:xfrm>
        <a:graphic>
          <a:graphicData uri="http://schemas.openxmlformats.org/presentationml/2006/ole">
            <mc:AlternateContent xmlns:mc="http://schemas.openxmlformats.org/markup-compatibility/2006">
              <mc:Choice xmlns:v="urn:schemas-microsoft-com:vml" Requires="v">
                <p:oleObj spid="_x0000_s32918" name="Equation" r:id="rId3" imgW="1866600" imgH="469800" progId="Equation.DSMT4">
                  <p:embed/>
                </p:oleObj>
              </mc:Choice>
              <mc:Fallback>
                <p:oleObj name="Equation" r:id="rId3" imgW="1866600" imgH="469800" progId="Equation.DSMT4">
                  <p:embed/>
                  <p:pic>
                    <p:nvPicPr>
                      <p:cNvPr id="0" name=""/>
                      <p:cNvPicPr/>
                      <p:nvPr/>
                    </p:nvPicPr>
                    <p:blipFill>
                      <a:blip r:embed="rId4"/>
                      <a:stretch>
                        <a:fillRect/>
                      </a:stretch>
                    </p:blipFill>
                    <p:spPr>
                      <a:xfrm>
                        <a:off x="4495800" y="2328863"/>
                        <a:ext cx="2981325" cy="750887"/>
                      </a:xfrm>
                      <a:prstGeom prst="rect">
                        <a:avLst/>
                      </a:prstGeom>
                    </p:spPr>
                  </p:pic>
                </p:oleObj>
              </mc:Fallback>
            </mc:AlternateContent>
          </a:graphicData>
        </a:graphic>
      </p:graphicFrame>
      <p:sp>
        <p:nvSpPr>
          <p:cNvPr id="10" name="文本框 9">
            <a:extLst>
              <a:ext uri="{FF2B5EF4-FFF2-40B4-BE49-F238E27FC236}">
                <a16:creationId xmlns="" xmlns:a16="http://schemas.microsoft.com/office/drawing/2014/main" id="{0C47EC53-A18A-408D-8CF4-779A70EB5DA9}"/>
              </a:ext>
            </a:extLst>
          </p:cNvPr>
          <p:cNvSpPr txBox="1"/>
          <p:nvPr/>
        </p:nvSpPr>
        <p:spPr>
          <a:xfrm>
            <a:off x="10357898" y="2467471"/>
            <a:ext cx="2109067" cy="369332"/>
          </a:xfrm>
          <a:prstGeom prst="rect">
            <a:avLst/>
          </a:prstGeom>
          <a:noFill/>
        </p:spPr>
        <p:txBody>
          <a:bodyPr wrap="square">
            <a:spAutoFit/>
          </a:bodyPr>
          <a:lstStyle/>
          <a:p>
            <a:r>
              <a:rPr lang="zh-CN" altLang="zh-CN" sz="1800" dirty="0">
                <a:solidFill>
                  <a:srgbClr val="000000"/>
                </a:solidFill>
                <a:effectLst/>
                <a:ea typeface="Times New Roman" panose="02020603050405020304" pitchFamily="18" charset="0"/>
              </a:rPr>
              <a:t> </a:t>
            </a:r>
            <a:r>
              <a:rPr lang="zh-CN" altLang="zh-CN" sz="1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solidFill>
                  <a:srgbClr val="000000"/>
                </a:solidFill>
                <a:effectLst/>
                <a:latin typeface="Times New Roman" panose="02020603050405020304" pitchFamily="18" charset="0"/>
                <a:ea typeface="宋体" panose="02010600030101010101" pitchFamily="2" charset="-122"/>
              </a:rPr>
              <a:t>4-9</a:t>
            </a:r>
            <a:r>
              <a:rPr lang="zh-CN" altLang="zh-CN" sz="1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sp>
        <p:nvSpPr>
          <p:cNvPr id="11" name="文本框 10">
            <a:extLst>
              <a:ext uri="{FF2B5EF4-FFF2-40B4-BE49-F238E27FC236}">
                <a16:creationId xmlns="" xmlns:a16="http://schemas.microsoft.com/office/drawing/2014/main" id="{6FC60F2F-D3DB-4AD1-A547-17B3869E77EF}"/>
              </a:ext>
            </a:extLst>
          </p:cNvPr>
          <p:cNvSpPr txBox="1"/>
          <p:nvPr/>
        </p:nvSpPr>
        <p:spPr>
          <a:xfrm>
            <a:off x="512999" y="3151665"/>
            <a:ext cx="10945216" cy="869533"/>
          </a:xfrm>
          <a:prstGeom prst="rect">
            <a:avLst/>
          </a:prstGeom>
          <a:noFill/>
        </p:spPr>
        <p:txBody>
          <a:bodyPr wrap="square" rtlCol="0">
            <a:spAutoFit/>
          </a:bodyPr>
          <a:lstStyle/>
          <a:p>
            <a:pPr indent="457200">
              <a:lnSpc>
                <a:spcPct val="150000"/>
              </a:lnSpc>
            </a:pPr>
            <a:r>
              <a:rPr lang="zh-CN" altLang="en-US" dirty="0"/>
              <a:t>其中，    和      分别为市场组合的期望收益率和风险，   为无风险收益，   和     分别为资产组合的期望收益和风险。</a:t>
            </a:r>
          </a:p>
        </p:txBody>
      </p:sp>
      <p:graphicFrame>
        <p:nvGraphicFramePr>
          <p:cNvPr id="24" name="对象 23">
            <a:extLst>
              <a:ext uri="{FF2B5EF4-FFF2-40B4-BE49-F238E27FC236}">
                <a16:creationId xmlns="" xmlns:a16="http://schemas.microsoft.com/office/drawing/2014/main" id="{54B76BB8-EB88-4AC1-B383-1BF8E3684B37}"/>
              </a:ext>
            </a:extLst>
          </p:cNvPr>
          <p:cNvGraphicFramePr>
            <a:graphicFrameLocks noChangeAspect="1"/>
          </p:cNvGraphicFramePr>
          <p:nvPr>
            <p:extLst>
              <p:ext uri="{D42A27DB-BD31-4B8C-83A1-F6EECF244321}">
                <p14:modId xmlns:p14="http://schemas.microsoft.com/office/powerpoint/2010/main" val="3642988365"/>
              </p:ext>
            </p:extLst>
          </p:nvPr>
        </p:nvGraphicFramePr>
        <p:xfrm>
          <a:off x="1665127" y="3269408"/>
          <a:ext cx="324036" cy="324036"/>
        </p:xfrm>
        <a:graphic>
          <a:graphicData uri="http://schemas.openxmlformats.org/presentationml/2006/ole">
            <mc:AlternateContent xmlns:mc="http://schemas.openxmlformats.org/markup-compatibility/2006">
              <mc:Choice xmlns:v="urn:schemas-microsoft-com:vml" Requires="v">
                <p:oleObj spid="_x0000_s32919" name="Equation" r:id="rId5" imgW="228042" imgH="228206" progId="Equation.DSMT4">
                  <p:embed/>
                </p:oleObj>
              </mc:Choice>
              <mc:Fallback>
                <p:oleObj name="Equation" r:id="rId5" imgW="228042" imgH="228206" progId="Equation.DSMT4">
                  <p:embed/>
                  <p:pic>
                    <p:nvPicPr>
                      <p:cNvPr id="0" name=""/>
                      <p:cNvPicPr/>
                      <p:nvPr/>
                    </p:nvPicPr>
                    <p:blipFill>
                      <a:blip r:embed="rId6"/>
                      <a:stretch>
                        <a:fillRect/>
                      </a:stretch>
                    </p:blipFill>
                    <p:spPr>
                      <a:xfrm>
                        <a:off x="1665127" y="3269408"/>
                        <a:ext cx="324036" cy="324036"/>
                      </a:xfrm>
                      <a:prstGeom prst="rect">
                        <a:avLst/>
                      </a:prstGeom>
                    </p:spPr>
                  </p:pic>
                </p:oleObj>
              </mc:Fallback>
            </mc:AlternateContent>
          </a:graphicData>
        </a:graphic>
      </p:graphicFrame>
      <p:graphicFrame>
        <p:nvGraphicFramePr>
          <p:cNvPr id="25" name="对象 24">
            <a:extLst>
              <a:ext uri="{FF2B5EF4-FFF2-40B4-BE49-F238E27FC236}">
                <a16:creationId xmlns="" xmlns:a16="http://schemas.microsoft.com/office/drawing/2014/main" id="{53CD5EDF-2B56-422F-9519-4D2D50B6E7F3}"/>
              </a:ext>
            </a:extLst>
          </p:cNvPr>
          <p:cNvGraphicFramePr>
            <a:graphicFrameLocks noChangeAspect="1"/>
          </p:cNvGraphicFramePr>
          <p:nvPr>
            <p:extLst>
              <p:ext uri="{D42A27DB-BD31-4B8C-83A1-F6EECF244321}">
                <p14:modId xmlns:p14="http://schemas.microsoft.com/office/powerpoint/2010/main" val="2519187903"/>
              </p:ext>
            </p:extLst>
          </p:nvPr>
        </p:nvGraphicFramePr>
        <p:xfrm>
          <a:off x="2241191" y="3269408"/>
          <a:ext cx="331537" cy="306034"/>
        </p:xfrm>
        <a:graphic>
          <a:graphicData uri="http://schemas.openxmlformats.org/presentationml/2006/ole">
            <mc:AlternateContent xmlns:mc="http://schemas.openxmlformats.org/markup-compatibility/2006">
              <mc:Choice xmlns:v="urn:schemas-microsoft-com:vml" Requires="v">
                <p:oleObj spid="_x0000_s32920" name="Equation" r:id="rId7" imgW="247075" imgH="228206" progId="Equation.DSMT4">
                  <p:embed/>
                </p:oleObj>
              </mc:Choice>
              <mc:Fallback>
                <p:oleObj name="Equation" r:id="rId7" imgW="247075" imgH="228206" progId="Equation.DSMT4">
                  <p:embed/>
                  <p:pic>
                    <p:nvPicPr>
                      <p:cNvPr id="0" name=""/>
                      <p:cNvPicPr/>
                      <p:nvPr/>
                    </p:nvPicPr>
                    <p:blipFill>
                      <a:blip r:embed="rId8"/>
                      <a:stretch>
                        <a:fillRect/>
                      </a:stretch>
                    </p:blipFill>
                    <p:spPr>
                      <a:xfrm>
                        <a:off x="2241191" y="3269408"/>
                        <a:ext cx="331537" cy="306034"/>
                      </a:xfrm>
                      <a:prstGeom prst="rect">
                        <a:avLst/>
                      </a:prstGeom>
                    </p:spPr>
                  </p:pic>
                </p:oleObj>
              </mc:Fallback>
            </mc:AlternateContent>
          </a:graphicData>
        </a:graphic>
      </p:graphicFrame>
      <p:graphicFrame>
        <p:nvGraphicFramePr>
          <p:cNvPr id="26" name="对象 25">
            <a:extLst>
              <a:ext uri="{FF2B5EF4-FFF2-40B4-BE49-F238E27FC236}">
                <a16:creationId xmlns="" xmlns:a16="http://schemas.microsoft.com/office/drawing/2014/main" id="{5A4EBEF0-ECE3-4BAB-B24D-8AB11511B9ED}"/>
              </a:ext>
            </a:extLst>
          </p:cNvPr>
          <p:cNvGraphicFramePr>
            <a:graphicFrameLocks noChangeAspect="1"/>
          </p:cNvGraphicFramePr>
          <p:nvPr>
            <p:extLst>
              <p:ext uri="{D42A27DB-BD31-4B8C-83A1-F6EECF244321}">
                <p14:modId xmlns:p14="http://schemas.microsoft.com/office/powerpoint/2010/main" val="1353159795"/>
              </p:ext>
            </p:extLst>
          </p:nvPr>
        </p:nvGraphicFramePr>
        <p:xfrm>
          <a:off x="6433505" y="3267914"/>
          <a:ext cx="277813" cy="333375"/>
        </p:xfrm>
        <a:graphic>
          <a:graphicData uri="http://schemas.openxmlformats.org/presentationml/2006/ole">
            <mc:AlternateContent xmlns:mc="http://schemas.openxmlformats.org/markup-compatibility/2006">
              <mc:Choice xmlns:v="urn:schemas-microsoft-com:vml" Requires="v">
                <p:oleObj spid="_x0000_s32921" name="Equation" r:id="rId9" imgW="203040" imgH="241200" progId="Equation.DSMT4">
                  <p:embed/>
                </p:oleObj>
              </mc:Choice>
              <mc:Fallback>
                <p:oleObj name="Equation" r:id="rId9" imgW="203040" imgH="241200" progId="Equation.DSMT4">
                  <p:embed/>
                  <p:pic>
                    <p:nvPicPr>
                      <p:cNvPr id="0" name=""/>
                      <p:cNvPicPr/>
                      <p:nvPr/>
                    </p:nvPicPr>
                    <p:blipFill>
                      <a:blip r:embed="rId10"/>
                      <a:stretch>
                        <a:fillRect/>
                      </a:stretch>
                    </p:blipFill>
                    <p:spPr>
                      <a:xfrm>
                        <a:off x="6433505" y="3267914"/>
                        <a:ext cx="277813" cy="333375"/>
                      </a:xfrm>
                      <a:prstGeom prst="rect">
                        <a:avLst/>
                      </a:prstGeom>
                    </p:spPr>
                  </p:pic>
                </p:oleObj>
              </mc:Fallback>
            </mc:AlternateContent>
          </a:graphicData>
        </a:graphic>
      </p:graphicFrame>
      <p:graphicFrame>
        <p:nvGraphicFramePr>
          <p:cNvPr id="27" name="对象 26">
            <a:extLst>
              <a:ext uri="{FF2B5EF4-FFF2-40B4-BE49-F238E27FC236}">
                <a16:creationId xmlns="" xmlns:a16="http://schemas.microsoft.com/office/drawing/2014/main" id="{BE53FB43-4EF0-49C6-BE98-B358EFDF8264}"/>
              </a:ext>
            </a:extLst>
          </p:cNvPr>
          <p:cNvGraphicFramePr>
            <a:graphicFrameLocks noChangeAspect="1"/>
          </p:cNvGraphicFramePr>
          <p:nvPr>
            <p:extLst>
              <p:ext uri="{D42A27DB-BD31-4B8C-83A1-F6EECF244321}">
                <p14:modId xmlns:p14="http://schemas.microsoft.com/office/powerpoint/2010/main" val="2193076748"/>
              </p:ext>
            </p:extLst>
          </p:nvPr>
        </p:nvGraphicFramePr>
        <p:xfrm>
          <a:off x="8209653" y="3264616"/>
          <a:ext cx="297033" cy="324036"/>
        </p:xfrm>
        <a:graphic>
          <a:graphicData uri="http://schemas.openxmlformats.org/presentationml/2006/ole">
            <mc:AlternateContent xmlns:mc="http://schemas.openxmlformats.org/markup-compatibility/2006">
              <mc:Choice xmlns:v="urn:schemas-microsoft-com:vml" Requires="v">
                <p:oleObj spid="_x0000_s32922" name="Equation" r:id="rId11" imgW="209008" imgH="228206" progId="Equation.DSMT4">
                  <p:embed/>
                </p:oleObj>
              </mc:Choice>
              <mc:Fallback>
                <p:oleObj name="Equation" r:id="rId11" imgW="209008" imgH="228206" progId="Equation.DSMT4">
                  <p:embed/>
                  <p:pic>
                    <p:nvPicPr>
                      <p:cNvPr id="0" name=""/>
                      <p:cNvPicPr/>
                      <p:nvPr/>
                    </p:nvPicPr>
                    <p:blipFill>
                      <a:blip r:embed="rId12"/>
                      <a:stretch>
                        <a:fillRect/>
                      </a:stretch>
                    </p:blipFill>
                    <p:spPr>
                      <a:xfrm>
                        <a:off x="8209653" y="3264616"/>
                        <a:ext cx="297033" cy="324036"/>
                      </a:xfrm>
                      <a:prstGeom prst="rect">
                        <a:avLst/>
                      </a:prstGeom>
                    </p:spPr>
                  </p:pic>
                </p:oleObj>
              </mc:Fallback>
            </mc:AlternateContent>
          </a:graphicData>
        </a:graphic>
      </p:graphicFrame>
      <p:graphicFrame>
        <p:nvGraphicFramePr>
          <p:cNvPr id="28" name="对象 27">
            <a:extLst>
              <a:ext uri="{FF2B5EF4-FFF2-40B4-BE49-F238E27FC236}">
                <a16:creationId xmlns="" xmlns:a16="http://schemas.microsoft.com/office/drawing/2014/main" id="{D10BF4EB-1CAB-4443-BD6B-3524EA252C42}"/>
              </a:ext>
            </a:extLst>
          </p:cNvPr>
          <p:cNvGraphicFramePr>
            <a:graphicFrameLocks noChangeAspect="1"/>
          </p:cNvGraphicFramePr>
          <p:nvPr>
            <p:extLst>
              <p:ext uri="{D42A27DB-BD31-4B8C-83A1-F6EECF244321}">
                <p14:modId xmlns:p14="http://schemas.microsoft.com/office/powerpoint/2010/main" val="631254119"/>
              </p:ext>
            </p:extLst>
          </p:nvPr>
        </p:nvGraphicFramePr>
        <p:xfrm>
          <a:off x="8721911" y="3231638"/>
          <a:ext cx="288831" cy="341346"/>
        </p:xfrm>
        <a:graphic>
          <a:graphicData uri="http://schemas.openxmlformats.org/presentationml/2006/ole">
            <mc:AlternateContent xmlns:mc="http://schemas.openxmlformats.org/markup-compatibility/2006">
              <mc:Choice xmlns:v="urn:schemas-microsoft-com:vml" Requires="v">
                <p:oleObj spid="_x0000_s32923" name="Equation" r:id="rId13" imgW="209008" imgH="247253" progId="Equation.DSMT4">
                  <p:embed/>
                </p:oleObj>
              </mc:Choice>
              <mc:Fallback>
                <p:oleObj name="Equation" r:id="rId13" imgW="209008" imgH="247253" progId="Equation.DSMT4">
                  <p:embed/>
                  <p:pic>
                    <p:nvPicPr>
                      <p:cNvPr id="0" name=""/>
                      <p:cNvPicPr/>
                      <p:nvPr/>
                    </p:nvPicPr>
                    <p:blipFill>
                      <a:blip r:embed="rId14"/>
                      <a:stretch>
                        <a:fillRect/>
                      </a:stretch>
                    </p:blipFill>
                    <p:spPr>
                      <a:xfrm>
                        <a:off x="8721911" y="3231638"/>
                        <a:ext cx="288831" cy="341346"/>
                      </a:xfrm>
                      <a:prstGeom prst="rect">
                        <a:avLst/>
                      </a:prstGeom>
                    </p:spPr>
                  </p:pic>
                </p:oleObj>
              </mc:Fallback>
            </mc:AlternateContent>
          </a:graphicData>
        </a:graphic>
      </p:graphicFrame>
    </p:spTree>
    <p:extLst>
      <p:ext uri="{BB962C8B-B14F-4D97-AF65-F5344CB8AC3E}">
        <p14:creationId xmlns:p14="http://schemas.microsoft.com/office/powerpoint/2010/main" val="11020822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E918A481-C0D2-4C32-933B-82A79E2675CA}"/>
              </a:ext>
            </a:extLst>
          </p:cNvPr>
          <p:cNvSpPr/>
          <p:nvPr/>
        </p:nvSpPr>
        <p:spPr>
          <a:xfrm>
            <a:off x="332979" y="167744"/>
            <a:ext cx="7859378" cy="892552"/>
          </a:xfrm>
          <a:prstGeom prst="rect">
            <a:avLst/>
          </a:prstGeom>
        </p:spPr>
        <p:txBody>
          <a:bodyPr wrap="square">
            <a:spAutoFit/>
          </a:bodyPr>
          <a:lstStyle/>
          <a:p>
            <a:r>
              <a:rPr lang="zh-CN" altLang="en-US" sz="2600" b="1" dirty="0">
                <a:latin typeface="微软雅黑" pitchFamily="34" charset="-122"/>
                <a:ea typeface="微软雅黑" pitchFamily="34" charset="-122"/>
              </a:rPr>
              <a:t>第四节 </a:t>
            </a:r>
            <a:r>
              <a:rPr lang="en-US" altLang="zh-CN" sz="2600" b="1" dirty="0">
                <a:latin typeface="微软雅黑" pitchFamily="34" charset="-122"/>
                <a:ea typeface="微软雅黑" pitchFamily="34" charset="-122"/>
              </a:rPr>
              <a:t>CML </a:t>
            </a:r>
            <a:r>
              <a:rPr lang="zh-CN" altLang="en-US" sz="2600" b="1" dirty="0">
                <a:latin typeface="微软雅黑" pitchFamily="34" charset="-122"/>
                <a:ea typeface="微软雅黑" pitchFamily="34" charset="-122"/>
              </a:rPr>
              <a:t>与 </a:t>
            </a:r>
            <a:r>
              <a:rPr lang="en-US" altLang="zh-CN" sz="2600" b="1" dirty="0">
                <a:latin typeface="微软雅黑" pitchFamily="34" charset="-122"/>
                <a:ea typeface="微软雅黑" pitchFamily="34" charset="-122"/>
              </a:rPr>
              <a:t>SML </a:t>
            </a:r>
            <a:r>
              <a:rPr lang="zh-CN" altLang="en-US" sz="2600" b="1" dirty="0">
                <a:latin typeface="微软雅黑" pitchFamily="34" charset="-122"/>
                <a:ea typeface="微软雅黑" pitchFamily="34" charset="-122"/>
              </a:rPr>
              <a:t>关系 </a:t>
            </a:r>
          </a:p>
          <a:p>
            <a:endParaRPr lang="zh-CN" altLang="en-US" sz="2600" b="1" dirty="0">
              <a:latin typeface="微软雅黑" pitchFamily="34" charset="-122"/>
              <a:ea typeface="微软雅黑" pitchFamily="34" charset="-122"/>
            </a:endParaRPr>
          </a:p>
        </p:txBody>
      </p:sp>
      <p:sp>
        <p:nvSpPr>
          <p:cNvPr id="5" name="标题 1">
            <a:extLst>
              <a:ext uri="{FF2B5EF4-FFF2-40B4-BE49-F238E27FC236}">
                <a16:creationId xmlns="" xmlns:a16="http://schemas.microsoft.com/office/drawing/2014/main" id="{A85E78D1-889C-4174-ACDF-5B8F10CFE767}"/>
              </a:ext>
            </a:extLst>
          </p:cNvPr>
          <p:cNvSpPr txBox="1">
            <a:spLocks/>
          </p:cNvSpPr>
          <p:nvPr/>
        </p:nvSpPr>
        <p:spPr bwMode="auto">
          <a:xfrm>
            <a:off x="404987" y="623983"/>
            <a:ext cx="9952911" cy="56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algn="l"/>
            <a:r>
              <a:rPr lang="zh-CN" altLang="en-US" sz="2200" b="1" dirty="0">
                <a:latin typeface="Arial" pitchFamily="34" charset="0"/>
                <a:ea typeface="宋体" pitchFamily="2" charset="-122"/>
                <a:cs typeface="+mn-cs"/>
              </a:rPr>
              <a:t>一、资本市场线（</a:t>
            </a:r>
            <a:r>
              <a:rPr lang="en-US" altLang="zh-CN" sz="2200" b="1" dirty="0">
                <a:latin typeface="Arial" pitchFamily="34" charset="0"/>
                <a:ea typeface="宋体" pitchFamily="2" charset="-122"/>
                <a:cs typeface="+mn-cs"/>
              </a:rPr>
              <a:t>CML</a:t>
            </a:r>
            <a:r>
              <a:rPr lang="zh-CN" altLang="en-US" sz="2200" b="1" dirty="0">
                <a:latin typeface="Arial" pitchFamily="34" charset="0"/>
                <a:ea typeface="宋体" pitchFamily="2" charset="-122"/>
                <a:cs typeface="+mn-cs"/>
              </a:rPr>
              <a:t>）</a:t>
            </a:r>
            <a:endParaRPr lang="zh-CN" altLang="en-US" sz="2800" b="1" cap="small" dirty="0">
              <a:latin typeface="微软雅黑" pitchFamily="34" charset="-122"/>
              <a:ea typeface="微软雅黑" pitchFamily="34" charset="-122"/>
              <a:cs typeface="+mn-cs"/>
            </a:endParaRPr>
          </a:p>
        </p:txBody>
      </p:sp>
      <p:sp>
        <p:nvSpPr>
          <p:cNvPr id="6" name="内容占位符 2">
            <a:extLst>
              <a:ext uri="{FF2B5EF4-FFF2-40B4-BE49-F238E27FC236}">
                <a16:creationId xmlns="" xmlns:a16="http://schemas.microsoft.com/office/drawing/2014/main" id="{F51AFCFA-0C0B-49DF-A876-15B64AC0A0DE}"/>
              </a:ext>
            </a:extLst>
          </p:cNvPr>
          <p:cNvSpPr>
            <a:spLocks noGrp="1"/>
          </p:cNvSpPr>
          <p:nvPr>
            <p:ph sz="quarter" idx="1"/>
          </p:nvPr>
        </p:nvSpPr>
        <p:spPr>
          <a:xfrm>
            <a:off x="393453" y="1395503"/>
            <a:ext cx="11305256" cy="2088232"/>
          </a:xfrm>
        </p:spPr>
        <p:txBody>
          <a:bodyPr/>
          <a:lstStyle/>
          <a:p>
            <a:pPr marL="0" indent="457200">
              <a:lnSpc>
                <a:spcPct val="150000"/>
              </a:lnSpc>
              <a:buClr>
                <a:schemeClr val="accent1"/>
              </a:buClr>
              <a:buNone/>
            </a:pPr>
            <a:r>
              <a:rPr lang="zh-CN" altLang="en-US" sz="2000" dirty="0">
                <a:latin typeface="Times New Roman" panose="02020603050405020304" pitchFamily="18" charset="0"/>
                <a:cs typeface="Times New Roman" panose="02020603050405020304" pitchFamily="18" charset="0"/>
              </a:rPr>
              <a:t>由图</a:t>
            </a:r>
            <a:r>
              <a:rPr lang="en-US" altLang="zh-CN" sz="2000" dirty="0">
                <a:latin typeface="Times New Roman" panose="02020603050405020304" pitchFamily="18" charset="0"/>
                <a:cs typeface="Times New Roman" panose="02020603050405020304" pitchFamily="18" charset="0"/>
              </a:rPr>
              <a:t>4-11</a:t>
            </a:r>
            <a:r>
              <a:rPr lang="zh-CN" altLang="en-US" sz="2000" dirty="0">
                <a:latin typeface="Times New Roman" panose="02020603050405020304" pitchFamily="18" charset="0"/>
                <a:cs typeface="Times New Roman" panose="02020603050405020304" pitchFamily="18" charset="0"/>
              </a:rPr>
              <a:t>的直线可以看出，存在无风险证券的条件下，市场中的所有投资者均是在无风险证券和市场组合之间进行资产组合，即都可以用从</a:t>
            </a:r>
            <a:r>
              <a:rPr lang="en-US" altLang="zh-CN" sz="2000" dirty="0">
                <a:latin typeface="Times New Roman" panose="02020603050405020304" pitchFamily="18" charset="0"/>
                <a:cs typeface="Times New Roman" panose="02020603050405020304" pitchFamily="18" charset="0"/>
              </a:rPr>
              <a:t>F</a:t>
            </a:r>
            <a:r>
              <a:rPr lang="zh-CN" altLang="en-US" sz="2000" dirty="0">
                <a:latin typeface="Times New Roman" panose="02020603050405020304" pitchFamily="18" charset="0"/>
                <a:cs typeface="Times New Roman" panose="02020603050405020304" pitchFamily="18" charset="0"/>
              </a:rPr>
              <a:t>出发且经过与风险资产组合有效边界相切的切点</a:t>
            </a:r>
            <a:r>
              <a:rPr lang="en-US" altLang="zh-CN" sz="2000" dirty="0">
                <a:latin typeface="Times New Roman" panose="02020603050405020304" pitchFamily="18" charset="0"/>
                <a:cs typeface="Times New Roman" panose="02020603050405020304" pitchFamily="18" charset="0"/>
              </a:rPr>
              <a:t>M</a:t>
            </a:r>
            <a:r>
              <a:rPr lang="zh-CN" altLang="en-US" sz="2000" dirty="0">
                <a:latin typeface="Times New Roman" panose="02020603050405020304" pitchFamily="18" charset="0"/>
                <a:cs typeface="Times New Roman" panose="02020603050405020304" pitchFamily="18" charset="0"/>
              </a:rPr>
              <a:t>之间的射线来表示，即所有的有效资产组合都在该射线上。由于切点</a:t>
            </a:r>
            <a:r>
              <a:rPr lang="en-US" altLang="zh-CN" sz="2000" dirty="0">
                <a:latin typeface="Times New Roman" panose="02020603050405020304" pitchFamily="18" charset="0"/>
                <a:cs typeface="Times New Roman" panose="02020603050405020304" pitchFamily="18" charset="0"/>
              </a:rPr>
              <a:t>M</a:t>
            </a:r>
            <a:r>
              <a:rPr lang="zh-CN" altLang="en-US" sz="2000" dirty="0">
                <a:latin typeface="Times New Roman" panose="02020603050405020304" pitchFamily="18" charset="0"/>
                <a:cs typeface="Times New Roman" panose="02020603050405020304" pitchFamily="18" charset="0"/>
              </a:rPr>
              <a:t>也是市场中所有风险资产证券的组合，因此被称为市场组合，那么该直线被称为</a:t>
            </a:r>
            <a:r>
              <a:rPr lang="zh-CN" altLang="en-US" sz="2000" dirty="0">
                <a:solidFill>
                  <a:srgbClr val="C00000"/>
                </a:solidFill>
                <a:latin typeface="Times New Roman" panose="02020603050405020304" pitchFamily="18" charset="0"/>
                <a:cs typeface="Times New Roman" panose="02020603050405020304" pitchFamily="18" charset="0"/>
              </a:rPr>
              <a:t>资本市场线（</a:t>
            </a:r>
            <a:r>
              <a:rPr lang="en-US" altLang="zh-CN" sz="2000" dirty="0">
                <a:solidFill>
                  <a:srgbClr val="C00000"/>
                </a:solidFill>
                <a:latin typeface="Times New Roman" panose="02020603050405020304" pitchFamily="18" charset="0"/>
                <a:cs typeface="Times New Roman" panose="02020603050405020304" pitchFamily="18" charset="0"/>
              </a:rPr>
              <a:t>Capital Market Line</a:t>
            </a:r>
            <a:r>
              <a:rPr lang="zh-CN" altLang="en-US" sz="2000" dirty="0">
                <a:solidFill>
                  <a:srgbClr val="C00000"/>
                </a:solidFill>
                <a:latin typeface="Times New Roman" panose="02020603050405020304" pitchFamily="18" charset="0"/>
                <a:cs typeface="Times New Roman" panose="02020603050405020304" pitchFamily="18" charset="0"/>
              </a:rPr>
              <a:t>，简称</a:t>
            </a:r>
            <a:r>
              <a:rPr lang="en-US" altLang="zh-CN" sz="2000" dirty="0">
                <a:solidFill>
                  <a:srgbClr val="C00000"/>
                </a:solidFill>
                <a:latin typeface="Times New Roman" panose="02020603050405020304" pitchFamily="18" charset="0"/>
                <a:cs typeface="Times New Roman" panose="02020603050405020304" pitchFamily="18" charset="0"/>
              </a:rPr>
              <a:t>CML</a:t>
            </a:r>
            <a:r>
              <a:rPr lang="zh-CN" altLang="en-US" sz="2000" dirty="0">
                <a:solidFill>
                  <a:srgbClr val="C00000"/>
                </a:solidFill>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a:t>
            </a:r>
          </a:p>
        </p:txBody>
      </p:sp>
      <p:pic>
        <p:nvPicPr>
          <p:cNvPr id="15" name="图片 14">
            <a:extLst>
              <a:ext uri="{FF2B5EF4-FFF2-40B4-BE49-F238E27FC236}">
                <a16:creationId xmlns="" xmlns:a16="http://schemas.microsoft.com/office/drawing/2014/main" id="{5688CDD5-7F27-4DB5-949B-9E372A7271E3}"/>
              </a:ext>
            </a:extLst>
          </p:cNvPr>
          <p:cNvPicPr>
            <a:picLocks noChangeAspect="1"/>
          </p:cNvPicPr>
          <p:nvPr/>
        </p:nvPicPr>
        <p:blipFill>
          <a:blip r:embed="rId2"/>
          <a:stretch>
            <a:fillRect/>
          </a:stretch>
        </p:blipFill>
        <p:spPr>
          <a:xfrm>
            <a:off x="7605787" y="3688256"/>
            <a:ext cx="3112703" cy="2373349"/>
          </a:xfrm>
          <a:prstGeom prst="rect">
            <a:avLst/>
          </a:prstGeom>
        </p:spPr>
      </p:pic>
      <p:sp>
        <p:nvSpPr>
          <p:cNvPr id="16" name="文本框 15">
            <a:extLst>
              <a:ext uri="{FF2B5EF4-FFF2-40B4-BE49-F238E27FC236}">
                <a16:creationId xmlns="" xmlns:a16="http://schemas.microsoft.com/office/drawing/2014/main" id="{CBAE53F0-3926-47F0-9052-E2A89FC51D2A}"/>
              </a:ext>
            </a:extLst>
          </p:cNvPr>
          <p:cNvSpPr txBox="1"/>
          <p:nvPr/>
        </p:nvSpPr>
        <p:spPr>
          <a:xfrm>
            <a:off x="8500501" y="5985822"/>
            <a:ext cx="1872208" cy="307777"/>
          </a:xfrm>
          <a:prstGeom prst="rect">
            <a:avLst/>
          </a:prstGeom>
          <a:noFill/>
        </p:spPr>
        <p:txBody>
          <a:bodyPr wrap="square" rtlCol="0">
            <a:spAutoFit/>
          </a:bodyPr>
          <a:lstStyle/>
          <a:p>
            <a:r>
              <a:rPr lang="zh-CN" altLang="en-US" sz="1400" dirty="0"/>
              <a:t>图</a:t>
            </a:r>
            <a:r>
              <a:rPr lang="en-US" altLang="zh-CN" sz="1400" dirty="0">
                <a:latin typeface="Times New Roman" panose="02020603050405020304" pitchFamily="18" charset="0"/>
                <a:cs typeface="Times New Roman" panose="02020603050405020304" pitchFamily="18" charset="0"/>
              </a:rPr>
              <a:t>4-11</a:t>
            </a:r>
            <a:r>
              <a:rPr lang="en-US" altLang="zh-CN" sz="1400" dirty="0"/>
              <a:t> </a:t>
            </a:r>
            <a:r>
              <a:rPr lang="zh-CN" altLang="en-US" sz="1400" dirty="0"/>
              <a:t>资本市场线</a:t>
            </a:r>
          </a:p>
        </p:txBody>
      </p:sp>
      <p:sp>
        <p:nvSpPr>
          <p:cNvPr id="3" name="文本框 2">
            <a:extLst>
              <a:ext uri="{FF2B5EF4-FFF2-40B4-BE49-F238E27FC236}">
                <a16:creationId xmlns="" xmlns:a16="http://schemas.microsoft.com/office/drawing/2014/main" id="{CEBC74A9-38E5-494F-A8D7-1B63745B59EA}"/>
              </a:ext>
            </a:extLst>
          </p:cNvPr>
          <p:cNvSpPr txBox="1"/>
          <p:nvPr/>
        </p:nvSpPr>
        <p:spPr>
          <a:xfrm>
            <a:off x="404987" y="3660756"/>
            <a:ext cx="6048672" cy="2328523"/>
          </a:xfrm>
          <a:prstGeom prst="rect">
            <a:avLst/>
          </a:prstGeom>
          <a:noFill/>
        </p:spPr>
        <p:txBody>
          <a:bodyPr wrap="square" rtlCol="0">
            <a:spAutoFit/>
          </a:bodyPr>
          <a:lstStyle/>
          <a:p>
            <a:pPr indent="457200">
              <a:lnSpc>
                <a:spcPct val="150000"/>
              </a:lnSpc>
            </a:pPr>
            <a:r>
              <a:rPr lang="zh-CN" altLang="en-US" sz="2000" dirty="0">
                <a:latin typeface="Times New Roman" panose="02020603050405020304" pitchFamily="18" charset="0"/>
                <a:ea typeface="+mn-ea"/>
                <a:cs typeface="Times New Roman" panose="02020603050405020304" pitchFamily="18" charset="0"/>
              </a:rPr>
              <a:t>当证券市场达到均衡状态时，投资组合</a:t>
            </a:r>
            <a:r>
              <a:rPr lang="en-US" altLang="zh-CN" sz="2000" dirty="0">
                <a:latin typeface="Times New Roman" panose="02020603050405020304" pitchFamily="18" charset="0"/>
                <a:ea typeface="+mn-ea"/>
                <a:cs typeface="Times New Roman" panose="02020603050405020304" pitchFamily="18" charset="0"/>
              </a:rPr>
              <a:t>E</a:t>
            </a:r>
            <a:r>
              <a:rPr lang="zh-CN" altLang="en-US" sz="2000" dirty="0">
                <a:latin typeface="Times New Roman" panose="02020603050405020304" pitchFamily="18" charset="0"/>
                <a:ea typeface="+mn-ea"/>
                <a:cs typeface="Times New Roman" panose="02020603050405020304" pitchFamily="18" charset="0"/>
              </a:rPr>
              <a:t>点被市场组合</a:t>
            </a:r>
            <a:r>
              <a:rPr lang="en-US" altLang="zh-CN" sz="2000" dirty="0">
                <a:latin typeface="Times New Roman" panose="02020603050405020304" pitchFamily="18" charset="0"/>
                <a:ea typeface="+mn-ea"/>
                <a:cs typeface="Times New Roman" panose="02020603050405020304" pitchFamily="18" charset="0"/>
              </a:rPr>
              <a:t>M</a:t>
            </a:r>
            <a:r>
              <a:rPr lang="zh-CN" altLang="en-US" sz="2000" dirty="0">
                <a:latin typeface="Times New Roman" panose="02020603050405020304" pitchFamily="18" charset="0"/>
                <a:ea typeface="+mn-ea"/>
                <a:cs typeface="Times New Roman" panose="02020603050405020304" pitchFamily="18" charset="0"/>
              </a:rPr>
              <a:t>点代替。市场组合就是资本市场上所有风险证券所构成的组合。在这个市场组合中，每一种证券的投资比重都是它的相对市场市值。证券市场均衡条件下，所有投资者的有效前沿均相同。</a:t>
            </a:r>
          </a:p>
        </p:txBody>
      </p:sp>
    </p:spTree>
    <p:extLst>
      <p:ext uri="{BB962C8B-B14F-4D97-AF65-F5344CB8AC3E}">
        <p14:creationId xmlns:p14="http://schemas.microsoft.com/office/powerpoint/2010/main" val="16803087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E918A481-C0D2-4C32-933B-82A79E2675CA}"/>
              </a:ext>
            </a:extLst>
          </p:cNvPr>
          <p:cNvSpPr/>
          <p:nvPr/>
        </p:nvSpPr>
        <p:spPr>
          <a:xfrm>
            <a:off x="332979" y="167744"/>
            <a:ext cx="7859378" cy="892552"/>
          </a:xfrm>
          <a:prstGeom prst="rect">
            <a:avLst/>
          </a:prstGeom>
        </p:spPr>
        <p:txBody>
          <a:bodyPr wrap="square">
            <a:spAutoFit/>
          </a:bodyPr>
          <a:lstStyle/>
          <a:p>
            <a:r>
              <a:rPr lang="zh-CN" altLang="en-US" sz="2600" b="1" dirty="0">
                <a:latin typeface="微软雅黑" pitchFamily="34" charset="-122"/>
                <a:ea typeface="微软雅黑" pitchFamily="34" charset="-122"/>
              </a:rPr>
              <a:t>第四节 </a:t>
            </a:r>
            <a:r>
              <a:rPr lang="en-US" altLang="zh-CN" sz="2600" b="1" dirty="0">
                <a:latin typeface="微软雅黑" pitchFamily="34" charset="-122"/>
                <a:ea typeface="微软雅黑" pitchFamily="34" charset="-122"/>
              </a:rPr>
              <a:t>CML </a:t>
            </a:r>
            <a:r>
              <a:rPr lang="zh-CN" altLang="en-US" sz="2600" b="1" dirty="0">
                <a:latin typeface="微软雅黑" pitchFamily="34" charset="-122"/>
                <a:ea typeface="微软雅黑" pitchFamily="34" charset="-122"/>
              </a:rPr>
              <a:t>与 </a:t>
            </a:r>
            <a:r>
              <a:rPr lang="en-US" altLang="zh-CN" sz="2600" b="1" dirty="0">
                <a:latin typeface="微软雅黑" pitchFamily="34" charset="-122"/>
                <a:ea typeface="微软雅黑" pitchFamily="34" charset="-122"/>
              </a:rPr>
              <a:t>SML </a:t>
            </a:r>
            <a:r>
              <a:rPr lang="zh-CN" altLang="en-US" sz="2600" b="1" dirty="0">
                <a:latin typeface="微软雅黑" pitchFamily="34" charset="-122"/>
                <a:ea typeface="微软雅黑" pitchFamily="34" charset="-122"/>
              </a:rPr>
              <a:t>关系 </a:t>
            </a:r>
          </a:p>
          <a:p>
            <a:endParaRPr lang="zh-CN" altLang="en-US" sz="2600" b="1" dirty="0">
              <a:latin typeface="微软雅黑" pitchFamily="34" charset="-122"/>
              <a:ea typeface="微软雅黑" pitchFamily="34" charset="-122"/>
            </a:endParaRPr>
          </a:p>
        </p:txBody>
      </p:sp>
      <p:sp>
        <p:nvSpPr>
          <p:cNvPr id="5" name="标题 1">
            <a:extLst>
              <a:ext uri="{FF2B5EF4-FFF2-40B4-BE49-F238E27FC236}">
                <a16:creationId xmlns="" xmlns:a16="http://schemas.microsoft.com/office/drawing/2014/main" id="{A85E78D1-889C-4174-ACDF-5B8F10CFE767}"/>
              </a:ext>
            </a:extLst>
          </p:cNvPr>
          <p:cNvSpPr txBox="1">
            <a:spLocks/>
          </p:cNvSpPr>
          <p:nvPr/>
        </p:nvSpPr>
        <p:spPr bwMode="auto">
          <a:xfrm>
            <a:off x="404987" y="623983"/>
            <a:ext cx="9952911" cy="56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algn="l"/>
            <a:r>
              <a:rPr lang="zh-CN" altLang="en-US" sz="2200" b="1" dirty="0">
                <a:latin typeface="Arial" pitchFamily="34" charset="0"/>
                <a:ea typeface="宋体" pitchFamily="2" charset="-122"/>
                <a:cs typeface="+mn-cs"/>
              </a:rPr>
              <a:t>二、证券市场线（</a:t>
            </a:r>
            <a:r>
              <a:rPr lang="en-US" altLang="zh-CN" sz="2200" b="1" dirty="0">
                <a:latin typeface="Arial" pitchFamily="34" charset="0"/>
                <a:ea typeface="宋体" pitchFamily="2" charset="-122"/>
                <a:cs typeface="+mn-cs"/>
              </a:rPr>
              <a:t>SML</a:t>
            </a:r>
            <a:r>
              <a:rPr lang="zh-CN" altLang="en-US" sz="2200" b="1" dirty="0">
                <a:latin typeface="Arial" pitchFamily="34" charset="0"/>
                <a:ea typeface="宋体" pitchFamily="2" charset="-122"/>
                <a:cs typeface="+mn-cs"/>
              </a:rPr>
              <a:t>）</a:t>
            </a:r>
            <a:endParaRPr lang="zh-CN" altLang="en-US" sz="2800" b="1" cap="small" dirty="0">
              <a:latin typeface="微软雅黑" pitchFamily="34" charset="-122"/>
              <a:ea typeface="微软雅黑" pitchFamily="34" charset="-122"/>
              <a:cs typeface="+mn-cs"/>
            </a:endParaRPr>
          </a:p>
        </p:txBody>
      </p:sp>
      <p:sp>
        <p:nvSpPr>
          <p:cNvPr id="6" name="内容占位符 2">
            <a:extLst>
              <a:ext uri="{FF2B5EF4-FFF2-40B4-BE49-F238E27FC236}">
                <a16:creationId xmlns="" xmlns:a16="http://schemas.microsoft.com/office/drawing/2014/main" id="{F51AFCFA-0C0B-49DF-A876-15B64AC0A0DE}"/>
              </a:ext>
            </a:extLst>
          </p:cNvPr>
          <p:cNvSpPr>
            <a:spLocks noGrp="1"/>
          </p:cNvSpPr>
          <p:nvPr>
            <p:ph sz="quarter" idx="1"/>
          </p:nvPr>
        </p:nvSpPr>
        <p:spPr>
          <a:xfrm>
            <a:off x="383718" y="1164832"/>
            <a:ext cx="11305256" cy="2088232"/>
          </a:xfrm>
        </p:spPr>
        <p:txBody>
          <a:bodyPr/>
          <a:lstStyle/>
          <a:p>
            <a:pPr marL="0" indent="457200">
              <a:lnSpc>
                <a:spcPct val="150000"/>
              </a:lnSpc>
              <a:buClr>
                <a:schemeClr val="accent1"/>
              </a:buClr>
              <a:buNone/>
            </a:pPr>
            <a:r>
              <a:rPr lang="zh-CN" altLang="en-US" sz="2000" dirty="0">
                <a:latin typeface="Times New Roman" panose="02020603050405020304" pitchFamily="18" charset="0"/>
                <a:cs typeface="Times New Roman" panose="02020603050405020304" pitchFamily="18" charset="0"/>
              </a:rPr>
              <a:t>资本市场线只能反映有效投资组合的预期收益率和风险之间的关系，无法反映单只证券预期收益率与风险之间的关系。</a:t>
            </a:r>
            <a:endParaRPr lang="en-US" altLang="zh-CN" sz="2000" dirty="0">
              <a:latin typeface="Times New Roman" panose="02020603050405020304" pitchFamily="18" charset="0"/>
              <a:cs typeface="Times New Roman" panose="02020603050405020304" pitchFamily="18" charset="0"/>
            </a:endParaRPr>
          </a:p>
          <a:p>
            <a:pPr marL="0" indent="457200">
              <a:lnSpc>
                <a:spcPct val="150000"/>
              </a:lnSpc>
              <a:buClr>
                <a:schemeClr val="accent1"/>
              </a:buClr>
              <a:buNone/>
            </a:pPr>
            <a:r>
              <a:rPr lang="zh-CN" altLang="en-US" sz="2000" dirty="0">
                <a:latin typeface="Times New Roman" panose="02020603050405020304" pitchFamily="18" charset="0"/>
                <a:cs typeface="Times New Roman" panose="02020603050405020304" pitchFamily="18" charset="0"/>
              </a:rPr>
              <a:t>我们为了研究预期收益率与风险之间的关系，进一步引入证券资产线。单只证券的预期收益率计算公式如下：</a:t>
            </a:r>
          </a:p>
        </p:txBody>
      </p:sp>
      <p:sp>
        <p:nvSpPr>
          <p:cNvPr id="16" name="文本框 15">
            <a:extLst>
              <a:ext uri="{FF2B5EF4-FFF2-40B4-BE49-F238E27FC236}">
                <a16:creationId xmlns="" xmlns:a16="http://schemas.microsoft.com/office/drawing/2014/main" id="{CBAE53F0-3926-47F0-9052-E2A89FC51D2A}"/>
              </a:ext>
            </a:extLst>
          </p:cNvPr>
          <p:cNvSpPr txBox="1"/>
          <p:nvPr/>
        </p:nvSpPr>
        <p:spPr>
          <a:xfrm>
            <a:off x="9045947" y="5926240"/>
            <a:ext cx="1872208" cy="307777"/>
          </a:xfrm>
          <a:prstGeom prst="rect">
            <a:avLst/>
          </a:prstGeom>
          <a:noFill/>
        </p:spPr>
        <p:txBody>
          <a:bodyPr wrap="square" rtlCol="0">
            <a:spAutoFit/>
          </a:bodyPr>
          <a:lstStyle/>
          <a:p>
            <a:r>
              <a:rPr lang="zh-CN" altLang="en-US" sz="1400" dirty="0"/>
              <a:t>图</a:t>
            </a:r>
            <a:r>
              <a:rPr lang="en-US" altLang="zh-CN" sz="1400" dirty="0">
                <a:latin typeface="Times New Roman" panose="02020603050405020304" pitchFamily="18" charset="0"/>
                <a:cs typeface="Times New Roman" panose="02020603050405020304" pitchFamily="18" charset="0"/>
              </a:rPr>
              <a:t>4-12</a:t>
            </a:r>
            <a:r>
              <a:rPr lang="en-US" altLang="zh-CN" sz="1400" dirty="0"/>
              <a:t> </a:t>
            </a:r>
            <a:r>
              <a:rPr lang="zh-CN" altLang="en-US" sz="1400" dirty="0"/>
              <a:t>证券市场线</a:t>
            </a:r>
          </a:p>
        </p:txBody>
      </p:sp>
      <p:sp>
        <p:nvSpPr>
          <p:cNvPr id="3" name="文本框 2">
            <a:extLst>
              <a:ext uri="{FF2B5EF4-FFF2-40B4-BE49-F238E27FC236}">
                <a16:creationId xmlns="" xmlns:a16="http://schemas.microsoft.com/office/drawing/2014/main" id="{CEBC74A9-38E5-494F-A8D7-1B63745B59EA}"/>
              </a:ext>
            </a:extLst>
          </p:cNvPr>
          <p:cNvSpPr txBox="1"/>
          <p:nvPr/>
        </p:nvSpPr>
        <p:spPr>
          <a:xfrm>
            <a:off x="403607" y="3003732"/>
            <a:ext cx="6048672" cy="957250"/>
          </a:xfrm>
          <a:prstGeom prst="rect">
            <a:avLst/>
          </a:prstGeom>
          <a:noFill/>
        </p:spPr>
        <p:txBody>
          <a:bodyPr wrap="square" rtlCol="0">
            <a:spAutoFit/>
          </a:bodyPr>
          <a:lstStyle/>
          <a:p>
            <a:pPr indent="457200">
              <a:lnSpc>
                <a:spcPct val="150000"/>
              </a:lnSpc>
            </a:pPr>
            <a:endParaRPr lang="en-US" altLang="zh-CN" sz="2000" dirty="0">
              <a:latin typeface="Times New Roman" panose="02020603050405020304" pitchFamily="18" charset="0"/>
              <a:ea typeface="+mn-ea"/>
              <a:cs typeface="Times New Roman" panose="02020603050405020304" pitchFamily="18" charset="0"/>
            </a:endParaRPr>
          </a:p>
          <a:p>
            <a:pPr indent="457200">
              <a:lnSpc>
                <a:spcPct val="150000"/>
              </a:lnSpc>
            </a:pPr>
            <a:r>
              <a:rPr lang="zh-CN" altLang="en-US" sz="2000" dirty="0">
                <a:latin typeface="Times New Roman" panose="02020603050405020304" pitchFamily="18" charset="0"/>
                <a:ea typeface="+mn-ea"/>
                <a:cs typeface="Times New Roman" panose="02020603050405020304" pitchFamily="18" charset="0"/>
              </a:rPr>
              <a:t>其中，                      。</a:t>
            </a:r>
          </a:p>
        </p:txBody>
      </p:sp>
      <p:graphicFrame>
        <p:nvGraphicFramePr>
          <p:cNvPr id="2" name="对象 1">
            <a:extLst>
              <a:ext uri="{FF2B5EF4-FFF2-40B4-BE49-F238E27FC236}">
                <a16:creationId xmlns="" xmlns:a16="http://schemas.microsoft.com/office/drawing/2014/main" id="{F6B2DCE3-D21B-4E26-9422-C32299A9B15F}"/>
              </a:ext>
            </a:extLst>
          </p:cNvPr>
          <p:cNvGraphicFramePr>
            <a:graphicFrameLocks noChangeAspect="1"/>
          </p:cNvGraphicFramePr>
          <p:nvPr>
            <p:extLst>
              <p:ext uri="{D42A27DB-BD31-4B8C-83A1-F6EECF244321}">
                <p14:modId xmlns:p14="http://schemas.microsoft.com/office/powerpoint/2010/main" val="347689329"/>
              </p:ext>
            </p:extLst>
          </p:nvPr>
        </p:nvGraphicFramePr>
        <p:xfrm>
          <a:off x="3709988" y="3022600"/>
          <a:ext cx="2719387" cy="396875"/>
        </p:xfrm>
        <a:graphic>
          <a:graphicData uri="http://schemas.openxmlformats.org/presentationml/2006/ole">
            <mc:AlternateContent xmlns:mc="http://schemas.openxmlformats.org/markup-compatibility/2006">
              <mc:Choice xmlns:v="urn:schemas-microsoft-com:vml" Requires="v">
                <p:oleObj spid="_x0000_s38988" name="Equation" r:id="rId3" imgW="1917360" imgH="279360" progId="Equation.DSMT4">
                  <p:embed/>
                </p:oleObj>
              </mc:Choice>
              <mc:Fallback>
                <p:oleObj name="Equation" r:id="rId3" imgW="1917360" imgH="279360" progId="Equation.DSMT4">
                  <p:embed/>
                  <p:pic>
                    <p:nvPicPr>
                      <p:cNvPr id="0" name=""/>
                      <p:cNvPicPr/>
                      <p:nvPr/>
                    </p:nvPicPr>
                    <p:blipFill>
                      <a:blip r:embed="rId4"/>
                      <a:stretch>
                        <a:fillRect/>
                      </a:stretch>
                    </p:blipFill>
                    <p:spPr>
                      <a:xfrm>
                        <a:off x="3709988" y="3022600"/>
                        <a:ext cx="2719387" cy="396875"/>
                      </a:xfrm>
                      <a:prstGeom prst="rect">
                        <a:avLst/>
                      </a:prstGeom>
                    </p:spPr>
                  </p:pic>
                </p:oleObj>
              </mc:Fallback>
            </mc:AlternateContent>
          </a:graphicData>
        </a:graphic>
      </p:graphicFrame>
      <p:sp>
        <p:nvSpPr>
          <p:cNvPr id="11" name="文本框 10">
            <a:extLst>
              <a:ext uri="{FF2B5EF4-FFF2-40B4-BE49-F238E27FC236}">
                <a16:creationId xmlns="" xmlns:a16="http://schemas.microsoft.com/office/drawing/2014/main" id="{2BBC222A-2833-4317-872C-18ED76983BC1}"/>
              </a:ext>
            </a:extLst>
          </p:cNvPr>
          <p:cNvSpPr txBox="1"/>
          <p:nvPr/>
        </p:nvSpPr>
        <p:spPr>
          <a:xfrm>
            <a:off x="10538660" y="2622265"/>
            <a:ext cx="1244971" cy="369332"/>
          </a:xfrm>
          <a:prstGeom prst="rect">
            <a:avLst/>
          </a:prstGeom>
          <a:noFill/>
        </p:spPr>
        <p:txBody>
          <a:bodyPr wrap="square">
            <a:spAutoFit/>
          </a:bodyPr>
          <a:lstStyle/>
          <a:p>
            <a:r>
              <a:rPr lang="zh-CN" altLang="zh-CN" sz="1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solidFill>
                  <a:srgbClr val="000000"/>
                </a:solidFill>
                <a:effectLst/>
                <a:latin typeface="Times New Roman" panose="02020603050405020304" pitchFamily="18" charset="0"/>
                <a:ea typeface="宋体" panose="02010600030101010101" pitchFamily="2" charset="-122"/>
              </a:rPr>
              <a:t>4-10</a:t>
            </a:r>
            <a:r>
              <a:rPr lang="zh-CN" altLang="zh-CN" sz="1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graphicFrame>
        <p:nvGraphicFramePr>
          <p:cNvPr id="9" name="对象 8">
            <a:extLst>
              <a:ext uri="{FF2B5EF4-FFF2-40B4-BE49-F238E27FC236}">
                <a16:creationId xmlns="" xmlns:a16="http://schemas.microsoft.com/office/drawing/2014/main" id="{A4FAE27F-E874-4553-9B8F-276C739B9B96}"/>
              </a:ext>
            </a:extLst>
          </p:cNvPr>
          <p:cNvGraphicFramePr>
            <a:graphicFrameLocks noChangeAspect="1"/>
          </p:cNvGraphicFramePr>
          <p:nvPr>
            <p:extLst>
              <p:ext uri="{D42A27DB-BD31-4B8C-83A1-F6EECF244321}">
                <p14:modId xmlns:p14="http://schemas.microsoft.com/office/powerpoint/2010/main" val="493206598"/>
              </p:ext>
            </p:extLst>
          </p:nvPr>
        </p:nvGraphicFramePr>
        <p:xfrm>
          <a:off x="1557115" y="3514513"/>
          <a:ext cx="1516062" cy="558800"/>
        </p:xfrm>
        <a:graphic>
          <a:graphicData uri="http://schemas.openxmlformats.org/presentationml/2006/ole">
            <mc:AlternateContent xmlns:mc="http://schemas.openxmlformats.org/markup-compatibility/2006">
              <mc:Choice xmlns:v="urn:schemas-microsoft-com:vml" Requires="v">
                <p:oleObj spid="_x0000_s38989" name="Equation" r:id="rId5" imgW="1168200" imgH="431640" progId="Equation.DSMT4">
                  <p:embed/>
                </p:oleObj>
              </mc:Choice>
              <mc:Fallback>
                <p:oleObj name="Equation" r:id="rId5" imgW="1168200" imgH="431640" progId="Equation.DSMT4">
                  <p:embed/>
                  <p:pic>
                    <p:nvPicPr>
                      <p:cNvPr id="0" name=""/>
                      <p:cNvPicPr/>
                      <p:nvPr/>
                    </p:nvPicPr>
                    <p:blipFill>
                      <a:blip r:embed="rId6"/>
                      <a:stretch>
                        <a:fillRect/>
                      </a:stretch>
                    </p:blipFill>
                    <p:spPr>
                      <a:xfrm>
                        <a:off x="1557115" y="3514513"/>
                        <a:ext cx="1516062" cy="558800"/>
                      </a:xfrm>
                      <a:prstGeom prst="rect">
                        <a:avLst/>
                      </a:prstGeom>
                    </p:spPr>
                  </p:pic>
                </p:oleObj>
              </mc:Fallback>
            </mc:AlternateContent>
          </a:graphicData>
        </a:graphic>
      </p:graphicFrame>
      <p:sp>
        <p:nvSpPr>
          <p:cNvPr id="21" name="文本框 20">
            <a:extLst>
              <a:ext uri="{FF2B5EF4-FFF2-40B4-BE49-F238E27FC236}">
                <a16:creationId xmlns="" xmlns:a16="http://schemas.microsoft.com/office/drawing/2014/main" id="{7CC9AA33-8CE8-4D03-819F-E85A7621B62E}"/>
              </a:ext>
            </a:extLst>
          </p:cNvPr>
          <p:cNvSpPr txBox="1"/>
          <p:nvPr/>
        </p:nvSpPr>
        <p:spPr>
          <a:xfrm>
            <a:off x="358508" y="4266131"/>
            <a:ext cx="7128792" cy="1880579"/>
          </a:xfrm>
          <a:prstGeom prst="rect">
            <a:avLst/>
          </a:prstGeom>
          <a:noFill/>
        </p:spPr>
        <p:txBody>
          <a:bodyPr wrap="square" rtlCol="0">
            <a:spAutoFit/>
          </a:bodyPr>
          <a:lstStyle/>
          <a:p>
            <a:pPr indent="457200">
              <a:lnSpc>
                <a:spcPct val="150000"/>
              </a:lnSpc>
            </a:pPr>
            <a:r>
              <a:rPr lang="zh-CN" altLang="en-US" sz="2000" dirty="0">
                <a:latin typeface="Times New Roman" panose="02020603050405020304" pitchFamily="18" charset="0"/>
                <a:ea typeface="+mn-ea"/>
                <a:cs typeface="Times New Roman" panose="02020603050405020304" pitchFamily="18" charset="0"/>
              </a:rPr>
              <a:t>从公式中可以看出，单只证券收益率一部分源于无风险资产收益率，另一部分因为承担了非系统性风险而得到了风险报酬。在图像中可看出横坐标是   （系统性风险），而纵坐标则是预期收益率。</a:t>
            </a:r>
          </a:p>
        </p:txBody>
      </p:sp>
      <p:pic>
        <p:nvPicPr>
          <p:cNvPr id="25" name="图片 24">
            <a:extLst>
              <a:ext uri="{FF2B5EF4-FFF2-40B4-BE49-F238E27FC236}">
                <a16:creationId xmlns="" xmlns:a16="http://schemas.microsoft.com/office/drawing/2014/main" id="{5CA938D8-DDE8-4A9E-A310-CE68F9B8F675}"/>
              </a:ext>
            </a:extLst>
          </p:cNvPr>
          <p:cNvPicPr>
            <a:picLocks noChangeAspect="1"/>
          </p:cNvPicPr>
          <p:nvPr/>
        </p:nvPicPr>
        <p:blipFill>
          <a:blip r:embed="rId7"/>
          <a:stretch>
            <a:fillRect/>
          </a:stretch>
        </p:blipFill>
        <p:spPr>
          <a:xfrm>
            <a:off x="8325867" y="3621614"/>
            <a:ext cx="3084878" cy="2348880"/>
          </a:xfrm>
          <a:prstGeom prst="rect">
            <a:avLst/>
          </a:prstGeom>
        </p:spPr>
      </p:pic>
      <p:graphicFrame>
        <p:nvGraphicFramePr>
          <p:cNvPr id="26" name="对象 25">
            <a:extLst>
              <a:ext uri="{FF2B5EF4-FFF2-40B4-BE49-F238E27FC236}">
                <a16:creationId xmlns="" xmlns:a16="http://schemas.microsoft.com/office/drawing/2014/main" id="{06E999C6-D2ED-4C24-9856-351418412B79}"/>
              </a:ext>
            </a:extLst>
          </p:cNvPr>
          <p:cNvGraphicFramePr>
            <a:graphicFrameLocks noChangeAspect="1"/>
          </p:cNvGraphicFramePr>
          <p:nvPr>
            <p:extLst>
              <p:ext uri="{D42A27DB-BD31-4B8C-83A1-F6EECF244321}">
                <p14:modId xmlns:p14="http://schemas.microsoft.com/office/powerpoint/2010/main" val="2943380522"/>
              </p:ext>
            </p:extLst>
          </p:nvPr>
        </p:nvGraphicFramePr>
        <p:xfrm>
          <a:off x="3859883" y="4869160"/>
          <a:ext cx="256961" cy="337261"/>
        </p:xfrm>
        <a:graphic>
          <a:graphicData uri="http://schemas.openxmlformats.org/presentationml/2006/ole">
            <mc:AlternateContent xmlns:mc="http://schemas.openxmlformats.org/markup-compatibility/2006">
              <mc:Choice xmlns:v="urn:schemas-microsoft-com:vml" Requires="v">
                <p:oleObj spid="_x0000_s38990" name="Equation" r:id="rId8" imgW="151908" imgH="199815" progId="Equation.DSMT4">
                  <p:embed/>
                </p:oleObj>
              </mc:Choice>
              <mc:Fallback>
                <p:oleObj name="Equation" r:id="rId8" imgW="151908" imgH="199815" progId="Equation.DSMT4">
                  <p:embed/>
                  <p:pic>
                    <p:nvPicPr>
                      <p:cNvPr id="0" name=""/>
                      <p:cNvPicPr/>
                      <p:nvPr/>
                    </p:nvPicPr>
                    <p:blipFill>
                      <a:blip r:embed="rId9"/>
                      <a:stretch>
                        <a:fillRect/>
                      </a:stretch>
                    </p:blipFill>
                    <p:spPr>
                      <a:xfrm>
                        <a:off x="3859883" y="4869160"/>
                        <a:ext cx="256961" cy="337261"/>
                      </a:xfrm>
                      <a:prstGeom prst="rect">
                        <a:avLst/>
                      </a:prstGeom>
                    </p:spPr>
                  </p:pic>
                </p:oleObj>
              </mc:Fallback>
            </mc:AlternateContent>
          </a:graphicData>
        </a:graphic>
      </p:graphicFrame>
    </p:spTree>
    <p:extLst>
      <p:ext uri="{BB962C8B-B14F-4D97-AF65-F5344CB8AC3E}">
        <p14:creationId xmlns:p14="http://schemas.microsoft.com/office/powerpoint/2010/main" val="37511715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E918A481-C0D2-4C32-933B-82A79E2675CA}"/>
              </a:ext>
            </a:extLst>
          </p:cNvPr>
          <p:cNvSpPr/>
          <p:nvPr/>
        </p:nvSpPr>
        <p:spPr>
          <a:xfrm>
            <a:off x="332979" y="167744"/>
            <a:ext cx="7859378" cy="892552"/>
          </a:xfrm>
          <a:prstGeom prst="rect">
            <a:avLst/>
          </a:prstGeom>
        </p:spPr>
        <p:txBody>
          <a:bodyPr wrap="square">
            <a:spAutoFit/>
          </a:bodyPr>
          <a:lstStyle/>
          <a:p>
            <a:r>
              <a:rPr lang="zh-CN" altLang="en-US" sz="2600" b="1" dirty="0">
                <a:latin typeface="微软雅黑" pitchFamily="34" charset="-122"/>
                <a:ea typeface="微软雅黑" pitchFamily="34" charset="-122"/>
              </a:rPr>
              <a:t>第四节 </a:t>
            </a:r>
            <a:r>
              <a:rPr lang="en-US" altLang="zh-CN" sz="2600" b="1" dirty="0">
                <a:latin typeface="微软雅黑" pitchFamily="34" charset="-122"/>
                <a:ea typeface="微软雅黑" pitchFamily="34" charset="-122"/>
              </a:rPr>
              <a:t>CML </a:t>
            </a:r>
            <a:r>
              <a:rPr lang="zh-CN" altLang="en-US" sz="2600" b="1" dirty="0">
                <a:latin typeface="微软雅黑" pitchFamily="34" charset="-122"/>
                <a:ea typeface="微软雅黑" pitchFamily="34" charset="-122"/>
              </a:rPr>
              <a:t>与 </a:t>
            </a:r>
            <a:r>
              <a:rPr lang="en-US" altLang="zh-CN" sz="2600" b="1" dirty="0">
                <a:latin typeface="微软雅黑" pitchFamily="34" charset="-122"/>
                <a:ea typeface="微软雅黑" pitchFamily="34" charset="-122"/>
              </a:rPr>
              <a:t>SML </a:t>
            </a:r>
            <a:r>
              <a:rPr lang="zh-CN" altLang="en-US" sz="2600" b="1" dirty="0">
                <a:latin typeface="微软雅黑" pitchFamily="34" charset="-122"/>
                <a:ea typeface="微软雅黑" pitchFamily="34" charset="-122"/>
              </a:rPr>
              <a:t>关系 </a:t>
            </a:r>
          </a:p>
          <a:p>
            <a:endParaRPr lang="zh-CN" altLang="en-US" sz="2600" b="1" dirty="0">
              <a:latin typeface="微软雅黑" pitchFamily="34" charset="-122"/>
              <a:ea typeface="微软雅黑" pitchFamily="34" charset="-122"/>
            </a:endParaRPr>
          </a:p>
        </p:txBody>
      </p:sp>
      <p:sp>
        <p:nvSpPr>
          <p:cNvPr id="5" name="标题 1">
            <a:extLst>
              <a:ext uri="{FF2B5EF4-FFF2-40B4-BE49-F238E27FC236}">
                <a16:creationId xmlns="" xmlns:a16="http://schemas.microsoft.com/office/drawing/2014/main" id="{A85E78D1-889C-4174-ACDF-5B8F10CFE767}"/>
              </a:ext>
            </a:extLst>
          </p:cNvPr>
          <p:cNvSpPr txBox="1">
            <a:spLocks/>
          </p:cNvSpPr>
          <p:nvPr/>
        </p:nvSpPr>
        <p:spPr bwMode="auto">
          <a:xfrm>
            <a:off x="404987" y="623983"/>
            <a:ext cx="9952911" cy="56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algn="l"/>
            <a:r>
              <a:rPr lang="zh-CN" altLang="en-US" sz="2200" b="1" dirty="0">
                <a:latin typeface="Arial" pitchFamily="34" charset="0"/>
                <a:ea typeface="宋体" pitchFamily="2" charset="-122"/>
                <a:cs typeface="+mn-cs"/>
              </a:rPr>
              <a:t>二、证券市场线（</a:t>
            </a:r>
            <a:r>
              <a:rPr lang="en-US" altLang="zh-CN" sz="2200" b="1" dirty="0">
                <a:latin typeface="Arial" pitchFamily="34" charset="0"/>
                <a:ea typeface="宋体" pitchFamily="2" charset="-122"/>
                <a:cs typeface="+mn-cs"/>
              </a:rPr>
              <a:t>SML</a:t>
            </a:r>
            <a:r>
              <a:rPr lang="zh-CN" altLang="en-US" sz="2200" b="1" dirty="0">
                <a:latin typeface="Arial" pitchFamily="34" charset="0"/>
                <a:ea typeface="宋体" pitchFamily="2" charset="-122"/>
                <a:cs typeface="+mn-cs"/>
              </a:rPr>
              <a:t>）</a:t>
            </a:r>
            <a:endParaRPr lang="zh-CN" altLang="en-US" sz="2800" b="1" cap="small" dirty="0">
              <a:latin typeface="微软雅黑" pitchFamily="34" charset="-122"/>
              <a:ea typeface="微软雅黑" pitchFamily="34" charset="-122"/>
              <a:cs typeface="+mn-cs"/>
            </a:endParaRPr>
          </a:p>
        </p:txBody>
      </p:sp>
      <p:sp>
        <p:nvSpPr>
          <p:cNvPr id="14" name="椭圆 13">
            <a:extLst>
              <a:ext uri="{FF2B5EF4-FFF2-40B4-BE49-F238E27FC236}">
                <a16:creationId xmlns="" xmlns:a16="http://schemas.microsoft.com/office/drawing/2014/main" id="{E9B10EB8-18CF-419B-9A00-4AD8A3B85C50}"/>
              </a:ext>
            </a:extLst>
          </p:cNvPr>
          <p:cNvSpPr/>
          <p:nvPr/>
        </p:nvSpPr>
        <p:spPr>
          <a:xfrm>
            <a:off x="2250656" y="1595540"/>
            <a:ext cx="3320879" cy="1243180"/>
          </a:xfrm>
          <a:prstGeom prst="ellipse">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en-US" sz="2400" b="1" dirty="0">
                <a:latin typeface="Times New Roman" panose="02020503050405090304" pitchFamily="18" charset="0"/>
              </a:rPr>
              <a:t>证券的期望收益率位于证券市场线上</a:t>
            </a:r>
            <a:endParaRPr lang="zh-CN" altLang="en-US" sz="2400" b="1" dirty="0"/>
          </a:p>
        </p:txBody>
      </p:sp>
      <p:sp>
        <p:nvSpPr>
          <p:cNvPr id="15" name="椭圆 14">
            <a:extLst>
              <a:ext uri="{FF2B5EF4-FFF2-40B4-BE49-F238E27FC236}">
                <a16:creationId xmlns="" xmlns:a16="http://schemas.microsoft.com/office/drawing/2014/main" id="{EB73E778-9607-465B-9181-97F36C7640F6}"/>
              </a:ext>
            </a:extLst>
          </p:cNvPr>
          <p:cNvSpPr/>
          <p:nvPr/>
        </p:nvSpPr>
        <p:spPr>
          <a:xfrm>
            <a:off x="2362924" y="3318772"/>
            <a:ext cx="3096344" cy="1910430"/>
          </a:xfrm>
          <a:prstGeom prst="ellipse">
            <a:avLst/>
          </a:prstGeom>
          <a:solidFill>
            <a:schemeClr val="accent3">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200" dirty="0">
                <a:latin typeface="Times New Roman" panose="02020503050405090304" pitchFamily="18" charset="0"/>
              </a:rPr>
              <a:t>定价合理，无偏离</a:t>
            </a:r>
            <a:endParaRPr lang="zh-CN" altLang="en-US" sz="2200" dirty="0"/>
          </a:p>
        </p:txBody>
      </p:sp>
      <p:cxnSp>
        <p:nvCxnSpPr>
          <p:cNvPr id="17" name="直接箭头连接符 16">
            <a:extLst>
              <a:ext uri="{FF2B5EF4-FFF2-40B4-BE49-F238E27FC236}">
                <a16:creationId xmlns="" xmlns:a16="http://schemas.microsoft.com/office/drawing/2014/main" id="{A17BE79F-8C50-464E-BF0D-9DA8A00BDEC7}"/>
              </a:ext>
            </a:extLst>
          </p:cNvPr>
          <p:cNvCxnSpPr>
            <a:cxnSpLocks/>
            <a:stCxn id="14" idx="4"/>
            <a:endCxn id="15" idx="0"/>
          </p:cNvCxnSpPr>
          <p:nvPr/>
        </p:nvCxnSpPr>
        <p:spPr>
          <a:xfrm>
            <a:off x="3911096" y="2838720"/>
            <a:ext cx="0" cy="480052"/>
          </a:xfrm>
          <a:prstGeom prst="straightConnector1">
            <a:avLst/>
          </a:prstGeom>
          <a:ln w="38100"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9" name="椭圆 28">
            <a:extLst>
              <a:ext uri="{FF2B5EF4-FFF2-40B4-BE49-F238E27FC236}">
                <a16:creationId xmlns="" xmlns:a16="http://schemas.microsoft.com/office/drawing/2014/main" id="{DD56D7C2-25D0-4597-AD23-C8946395F0CF}"/>
              </a:ext>
            </a:extLst>
          </p:cNvPr>
          <p:cNvSpPr/>
          <p:nvPr/>
        </p:nvSpPr>
        <p:spPr>
          <a:xfrm>
            <a:off x="6503435" y="1580503"/>
            <a:ext cx="3320879" cy="1243180"/>
          </a:xfrm>
          <a:prstGeom prst="ellipse">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en-US" sz="2400" b="1" dirty="0">
                <a:latin typeface="Times New Roman" panose="02020503050405090304" pitchFamily="18" charset="0"/>
              </a:rPr>
              <a:t>证券的期望收益率高于（低于）证券市场线</a:t>
            </a:r>
            <a:endParaRPr lang="zh-CN" altLang="en-US" sz="2400" b="1" dirty="0"/>
          </a:p>
        </p:txBody>
      </p:sp>
      <p:sp>
        <p:nvSpPr>
          <p:cNvPr id="30" name="椭圆 29">
            <a:extLst>
              <a:ext uri="{FF2B5EF4-FFF2-40B4-BE49-F238E27FC236}">
                <a16:creationId xmlns="" xmlns:a16="http://schemas.microsoft.com/office/drawing/2014/main" id="{CFE3EF7B-F5C3-4853-B142-54B776BFA8DF}"/>
              </a:ext>
            </a:extLst>
          </p:cNvPr>
          <p:cNvSpPr/>
          <p:nvPr/>
        </p:nvSpPr>
        <p:spPr>
          <a:xfrm>
            <a:off x="6615703" y="3303735"/>
            <a:ext cx="3096344" cy="1910430"/>
          </a:xfrm>
          <a:prstGeom prst="ellipse">
            <a:avLst/>
          </a:prstGeom>
          <a:solidFill>
            <a:schemeClr val="accent3">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zh-CN" sz="1800" dirty="0">
                <a:solidFill>
                  <a:srgbClr val="000000"/>
                </a:solidFill>
                <a:effectLst/>
                <a:ea typeface="宋体" panose="02010600030101010101" pitchFamily="2" charset="-122"/>
                <a:cs typeface="Times New Roman" panose="02020603050405020304" pitchFamily="18" charset="0"/>
              </a:rPr>
              <a:t>证券价格低</a:t>
            </a:r>
            <a:r>
              <a:rPr lang="zh-CN" altLang="en-US" sz="1800" dirty="0">
                <a:solidFill>
                  <a:srgbClr val="000000"/>
                </a:solidFill>
                <a:effectLst/>
                <a:ea typeface="宋体" panose="02010600030101010101" pitchFamily="2" charset="-122"/>
                <a:cs typeface="Times New Roman" panose="02020603050405020304" pitchFamily="18" charset="0"/>
              </a:rPr>
              <a:t>（高）</a:t>
            </a:r>
            <a:r>
              <a:rPr lang="zh-CN" altLang="zh-CN" sz="1800" dirty="0">
                <a:solidFill>
                  <a:srgbClr val="000000"/>
                </a:solidFill>
                <a:effectLst/>
                <a:ea typeface="宋体" panose="02010600030101010101" pitchFamily="2" charset="-122"/>
                <a:cs typeface="Times New Roman" panose="02020603050405020304" pitchFamily="18" charset="0"/>
              </a:rPr>
              <a:t>于合理价格，应该买入</a:t>
            </a:r>
            <a:r>
              <a:rPr lang="zh-CN" altLang="en-US" sz="1800" dirty="0">
                <a:solidFill>
                  <a:srgbClr val="000000"/>
                </a:solidFill>
                <a:effectLst/>
                <a:ea typeface="宋体" panose="02010600030101010101" pitchFamily="2" charset="-122"/>
                <a:cs typeface="Times New Roman" panose="02020603050405020304" pitchFamily="18" charset="0"/>
              </a:rPr>
              <a:t>（</a:t>
            </a:r>
            <a:r>
              <a:rPr lang="zh-CN" altLang="en-US" dirty="0">
                <a:solidFill>
                  <a:srgbClr val="000000"/>
                </a:solidFill>
                <a:ea typeface="宋体" panose="02010600030101010101" pitchFamily="2" charset="-122"/>
                <a:cs typeface="Times New Roman" panose="02020603050405020304" pitchFamily="18" charset="0"/>
              </a:rPr>
              <a:t>卖出</a:t>
            </a:r>
            <a:r>
              <a:rPr lang="zh-CN" altLang="en-US" sz="1800" dirty="0">
                <a:solidFill>
                  <a:srgbClr val="000000"/>
                </a:solidFill>
                <a:effectLst/>
                <a:ea typeface="宋体" panose="02010600030101010101" pitchFamily="2" charset="-122"/>
                <a:cs typeface="Times New Roman" panose="02020603050405020304" pitchFamily="18" charset="0"/>
              </a:rPr>
              <a:t>）</a:t>
            </a:r>
            <a:endParaRPr lang="zh-CN" altLang="en-US" sz="2200" dirty="0"/>
          </a:p>
        </p:txBody>
      </p:sp>
      <p:cxnSp>
        <p:nvCxnSpPr>
          <p:cNvPr id="31" name="直接箭头连接符 30">
            <a:extLst>
              <a:ext uri="{FF2B5EF4-FFF2-40B4-BE49-F238E27FC236}">
                <a16:creationId xmlns="" xmlns:a16="http://schemas.microsoft.com/office/drawing/2014/main" id="{F6F20373-7351-4153-A6E1-1CAF17000F20}"/>
              </a:ext>
            </a:extLst>
          </p:cNvPr>
          <p:cNvCxnSpPr>
            <a:cxnSpLocks/>
            <a:stCxn id="29" idx="4"/>
            <a:endCxn id="30" idx="0"/>
          </p:cNvCxnSpPr>
          <p:nvPr/>
        </p:nvCxnSpPr>
        <p:spPr>
          <a:xfrm>
            <a:off x="8163875" y="2823683"/>
            <a:ext cx="0" cy="480052"/>
          </a:xfrm>
          <a:prstGeom prst="straightConnector1">
            <a:avLst/>
          </a:prstGeom>
          <a:ln w="38100"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1583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692696"/>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32500" lnSpcReduction="20000"/>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r>
              <a:rPr lang="en-US" altLang="zh-CN" sz="6200" b="1" dirty="0">
                <a:latin typeface="Times New Roman" panose="02020603050405020304" pitchFamily="18" charset="0"/>
                <a:cs typeface="Times New Roman" panose="02020603050405020304" pitchFamily="18" charset="0"/>
              </a:rPr>
              <a:t>1</a:t>
            </a:r>
            <a:r>
              <a:rPr lang="zh-CN" altLang="en-US" sz="6200" b="1" dirty="0">
                <a:latin typeface="Times New Roman" panose="02020603050405020304" pitchFamily="18" charset="0"/>
                <a:cs typeface="Times New Roman" panose="02020603050405020304" pitchFamily="18" charset="0"/>
              </a:rPr>
              <a:t>、初创阶段：</a:t>
            </a:r>
            <a:r>
              <a:rPr lang="en-US" altLang="zh-CN" sz="6200" b="1" dirty="0">
                <a:latin typeface="Times New Roman" panose="02020603050405020304" pitchFamily="18" charset="0"/>
                <a:cs typeface="Times New Roman" panose="02020603050405020304" pitchFamily="18" charset="0"/>
              </a:rPr>
              <a:t>20</a:t>
            </a:r>
            <a:r>
              <a:rPr lang="zh-CN" altLang="en-US" sz="6200" b="1" dirty="0">
                <a:latin typeface="Times New Roman" panose="02020603050405020304" pitchFamily="18" charset="0"/>
                <a:cs typeface="Times New Roman" panose="02020603050405020304" pitchFamily="18" charset="0"/>
              </a:rPr>
              <a:t>世纪</a:t>
            </a:r>
            <a:r>
              <a:rPr lang="en-US" altLang="zh-CN" sz="6200" b="1" dirty="0">
                <a:latin typeface="Times New Roman" panose="02020603050405020304" pitchFamily="18" charset="0"/>
                <a:cs typeface="Times New Roman" panose="02020603050405020304" pitchFamily="18" charset="0"/>
              </a:rPr>
              <a:t>50</a:t>
            </a:r>
            <a:r>
              <a:rPr lang="zh-CN" altLang="en-US" sz="6200" b="1" dirty="0">
                <a:latin typeface="Times New Roman" panose="02020603050405020304" pitchFamily="18" charset="0"/>
                <a:cs typeface="Times New Roman" panose="02020603050405020304" pitchFamily="18" charset="0"/>
              </a:rPr>
              <a:t>年代以前</a:t>
            </a:r>
            <a:endParaRPr lang="zh-CN" altLang="en-US" sz="6200" dirty="0">
              <a:latin typeface="Times New Roman" panose="02020603050405020304" pitchFamily="18" charset="0"/>
              <a:cs typeface="Times New Roman" panose="02020603050405020304" pitchFamily="18" charset="0"/>
            </a:endParaRPr>
          </a:p>
          <a:p>
            <a:endParaRPr lang="en-US" altLang="zh-CN" sz="1800" dirty="0"/>
          </a:p>
          <a:p>
            <a:pPr>
              <a:lnSpc>
                <a:spcPct val="170000"/>
              </a:lnSpc>
            </a:pPr>
            <a:r>
              <a:rPr lang="zh-CN" altLang="en-US" sz="3100" dirty="0">
                <a:latin typeface="Times New Roman" panose="02020603050405020304" pitchFamily="18" charset="0"/>
                <a:cs typeface="Times New Roman" panose="02020603050405020304" pitchFamily="18" charset="0"/>
              </a:rPr>
              <a:t>          </a:t>
            </a:r>
            <a:r>
              <a:rPr lang="en-US" altLang="zh-CN" sz="4900" dirty="0">
                <a:latin typeface="Times New Roman" panose="02020603050405020304" pitchFamily="18" charset="0"/>
                <a:cs typeface="Times New Roman" panose="02020603050405020304" pitchFamily="18" charset="0"/>
              </a:rPr>
              <a:t>19</a:t>
            </a:r>
            <a:r>
              <a:rPr lang="zh-CN" altLang="en-US" sz="4900" dirty="0">
                <a:latin typeface="Times New Roman" panose="02020603050405020304" pitchFamily="18" charset="0"/>
                <a:cs typeface="Times New Roman" panose="02020603050405020304" pitchFamily="18" charset="0"/>
              </a:rPr>
              <a:t>世纪末至</a:t>
            </a:r>
            <a:r>
              <a:rPr lang="en-US" altLang="zh-CN" sz="4900" dirty="0">
                <a:latin typeface="Times New Roman" panose="02020603050405020304" pitchFamily="18" charset="0"/>
                <a:cs typeface="Times New Roman" panose="02020603050405020304" pitchFamily="18" charset="0"/>
              </a:rPr>
              <a:t>20</a:t>
            </a:r>
            <a:r>
              <a:rPr lang="zh-CN" altLang="en-US" sz="4900" dirty="0">
                <a:latin typeface="Times New Roman" panose="02020603050405020304" pitchFamily="18" charset="0"/>
                <a:cs typeface="Times New Roman" panose="02020603050405020304" pitchFamily="18" charset="0"/>
              </a:rPr>
              <a:t>世纪</a:t>
            </a:r>
            <a:r>
              <a:rPr lang="en-US" altLang="zh-CN" sz="4900" dirty="0">
                <a:latin typeface="Times New Roman" panose="02020603050405020304" pitchFamily="18" charset="0"/>
                <a:cs typeface="Times New Roman" panose="02020603050405020304" pitchFamily="18" charset="0"/>
              </a:rPr>
              <a:t>30</a:t>
            </a:r>
            <a:r>
              <a:rPr lang="zh-CN" altLang="en-US" sz="4900" dirty="0">
                <a:latin typeface="Times New Roman" panose="02020603050405020304" pitchFamily="18" charset="0"/>
                <a:cs typeface="Times New Roman" panose="02020603050405020304" pitchFamily="18" charset="0"/>
              </a:rPr>
              <a:t>年代初是西方证券市场特别是股票市场蓬勃发展的时期，出现了不少现代投资理论的</a:t>
            </a:r>
            <a:r>
              <a:rPr lang="zh-CN" altLang="en-US" sz="4900" b="1" dirty="0">
                <a:latin typeface="Times New Roman" panose="02020603050405020304" pitchFamily="18" charset="0"/>
                <a:cs typeface="Times New Roman" panose="02020603050405020304" pitchFamily="18" charset="0"/>
              </a:rPr>
              <a:t>早期萌芽思想</a:t>
            </a:r>
            <a:r>
              <a:rPr lang="zh-CN" altLang="en-US" sz="4900" dirty="0">
                <a:latin typeface="Times New Roman" panose="02020603050405020304" pitchFamily="18" charset="0"/>
                <a:cs typeface="Times New Roman" panose="02020603050405020304" pitchFamily="18" charset="0"/>
              </a:rPr>
              <a:t>。</a:t>
            </a:r>
            <a:endParaRPr lang="en-US" altLang="zh-CN" sz="4900" dirty="0">
              <a:latin typeface="Times New Roman" panose="02020603050405020304" pitchFamily="18" charset="0"/>
              <a:cs typeface="Times New Roman" panose="02020603050405020304" pitchFamily="18" charset="0"/>
            </a:endParaRPr>
          </a:p>
          <a:p>
            <a:pPr>
              <a:lnSpc>
                <a:spcPct val="170000"/>
              </a:lnSpc>
            </a:pPr>
            <a:r>
              <a:rPr lang="zh-CN" altLang="en-US" sz="4900" dirty="0">
                <a:latin typeface="Times New Roman" panose="02020603050405020304" pitchFamily="18" charset="0"/>
                <a:cs typeface="Times New Roman" panose="02020603050405020304" pitchFamily="18" charset="0"/>
              </a:rPr>
              <a:t>例如：</a:t>
            </a:r>
            <a:endParaRPr lang="en-US" altLang="zh-CN" sz="4900" dirty="0">
              <a:latin typeface="Times New Roman" panose="02020603050405020304" pitchFamily="18" charset="0"/>
              <a:cs typeface="Times New Roman" panose="02020603050405020304" pitchFamily="18" charset="0"/>
            </a:endParaRPr>
          </a:p>
          <a:p>
            <a:pPr>
              <a:lnSpc>
                <a:spcPct val="170000"/>
              </a:lnSpc>
            </a:pPr>
            <a:r>
              <a:rPr lang="zh-CN" altLang="en-US" sz="4900" dirty="0">
                <a:latin typeface="Times New Roman" panose="02020603050405020304" pitchFamily="18" charset="0"/>
                <a:cs typeface="Times New Roman" panose="02020603050405020304" pitchFamily="18" charset="0"/>
              </a:rPr>
              <a:t>   </a:t>
            </a:r>
            <a:r>
              <a:rPr lang="zh-CN" altLang="en-US" sz="4900" b="1" dirty="0">
                <a:latin typeface="Times New Roman" panose="02020603050405020304" pitchFamily="18" charset="0"/>
                <a:cs typeface="Times New Roman" panose="02020603050405020304" pitchFamily="18" charset="0"/>
              </a:rPr>
              <a:t>巴契里耶</a:t>
            </a:r>
            <a:r>
              <a:rPr lang="en-US" altLang="zh-CN" sz="5400" b="1" kern="100"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4900" dirty="0">
                <a:latin typeface="Times New Roman" panose="02020603050405020304" pitchFamily="18" charset="0"/>
                <a:cs typeface="Times New Roman" panose="02020603050405020304" pitchFamily="18" charset="0"/>
              </a:rPr>
              <a:t>(</a:t>
            </a:r>
            <a:r>
              <a:rPr lang="en-US" altLang="zh-CN" sz="4900" dirty="0" err="1">
                <a:latin typeface="Times New Roman" panose="02020603050405020304" pitchFamily="18" charset="0"/>
                <a:cs typeface="Times New Roman" panose="02020603050405020304" pitchFamily="18" charset="0"/>
              </a:rPr>
              <a:t>Bachelier</a:t>
            </a:r>
            <a:r>
              <a:rPr lang="en-US" altLang="zh-CN" sz="4900" dirty="0">
                <a:latin typeface="Times New Roman" panose="02020603050405020304" pitchFamily="18" charset="0"/>
                <a:cs typeface="Times New Roman" panose="02020603050405020304" pitchFamily="18" charset="0"/>
              </a:rPr>
              <a:t>,</a:t>
            </a:r>
            <a:r>
              <a:rPr lang="zh-CN" altLang="en-US" sz="4900" dirty="0">
                <a:latin typeface="Times New Roman" panose="02020603050405020304" pitchFamily="18" charset="0"/>
                <a:cs typeface="Times New Roman" panose="02020603050405020304" pitchFamily="18" charset="0"/>
              </a:rPr>
              <a:t> </a:t>
            </a:r>
            <a:r>
              <a:rPr lang="en-US" altLang="zh-CN" sz="4900" dirty="0">
                <a:latin typeface="Times New Roman" panose="02020603050405020304" pitchFamily="18" charset="0"/>
                <a:cs typeface="Times New Roman" panose="02020603050405020304" pitchFamily="18" charset="0"/>
              </a:rPr>
              <a:t>1900</a:t>
            </a:r>
            <a:r>
              <a:rPr lang="zh-CN" altLang="en-US" sz="4900" dirty="0">
                <a:latin typeface="Times New Roman" panose="02020603050405020304" pitchFamily="18" charset="0"/>
                <a:cs typeface="Times New Roman" panose="02020603050405020304" pitchFamily="18" charset="0"/>
              </a:rPr>
              <a:t>）的</a:t>
            </a:r>
            <a:r>
              <a:rPr lang="en-US" altLang="zh-CN" sz="4900" dirty="0">
                <a:latin typeface="Times New Roman" panose="02020603050405020304" pitchFamily="18" charset="0"/>
                <a:cs typeface="Times New Roman" panose="02020603050405020304" pitchFamily="18" charset="0"/>
              </a:rPr>
              <a:t>《</a:t>
            </a:r>
            <a:r>
              <a:rPr lang="zh-CN" altLang="en-US" sz="4900" dirty="0">
                <a:latin typeface="Times New Roman" panose="02020603050405020304" pitchFamily="18" charset="0"/>
                <a:cs typeface="Times New Roman" panose="02020603050405020304" pitchFamily="18" charset="0"/>
              </a:rPr>
              <a:t>投机理论</a:t>
            </a:r>
            <a:r>
              <a:rPr lang="en-US" altLang="zh-CN" sz="4900" dirty="0">
                <a:latin typeface="Times New Roman" panose="02020603050405020304" pitchFamily="18" charset="0"/>
                <a:cs typeface="Times New Roman" panose="02020603050405020304" pitchFamily="18" charset="0"/>
              </a:rPr>
              <a:t>》</a:t>
            </a:r>
            <a:r>
              <a:rPr lang="zh-CN" altLang="en-US" sz="4900" dirty="0">
                <a:latin typeface="Times New Roman" panose="02020603050405020304" pitchFamily="18" charset="0"/>
                <a:cs typeface="Times New Roman" panose="02020603050405020304" pitchFamily="18" charset="0"/>
              </a:rPr>
              <a:t>一文中开创性地为股票收益预测引入概率，为后续现代投资理论中的随机过程、布朗运动中的数学计算提供铺垫。</a:t>
            </a:r>
            <a:endParaRPr lang="en-US" altLang="zh-CN" sz="4900" dirty="0">
              <a:latin typeface="Times New Roman" panose="02020603050405020304" pitchFamily="18" charset="0"/>
              <a:cs typeface="Times New Roman" panose="02020603050405020304" pitchFamily="18" charset="0"/>
            </a:endParaRPr>
          </a:p>
          <a:p>
            <a:pPr>
              <a:lnSpc>
                <a:spcPct val="170000"/>
              </a:lnSpc>
            </a:pPr>
            <a:r>
              <a:rPr lang="zh-CN" altLang="en-US" sz="4900" dirty="0">
                <a:latin typeface="Times New Roman" panose="02020603050405020304" pitchFamily="18" charset="0"/>
                <a:cs typeface="Times New Roman" panose="02020603050405020304" pitchFamily="18" charset="0"/>
              </a:rPr>
              <a:t>   </a:t>
            </a:r>
            <a:r>
              <a:rPr lang="en-US" altLang="zh-CN" sz="4900" dirty="0" err="1">
                <a:latin typeface="Times New Roman" panose="02020603050405020304" pitchFamily="18" charset="0"/>
                <a:cs typeface="Times New Roman" panose="02020603050405020304" pitchFamily="18" charset="0"/>
              </a:rPr>
              <a:t>Marschak</a:t>
            </a:r>
            <a:r>
              <a:rPr lang="zh-CN" altLang="en-US" sz="4900" dirty="0">
                <a:latin typeface="Times New Roman" panose="02020603050405020304" pitchFamily="18" charset="0"/>
                <a:cs typeface="Times New Roman" panose="02020603050405020304" pitchFamily="18" charset="0"/>
              </a:rPr>
              <a:t>（</a:t>
            </a:r>
            <a:r>
              <a:rPr lang="en-US" altLang="zh-CN" sz="4900" dirty="0">
                <a:latin typeface="Times New Roman" panose="02020603050405020304" pitchFamily="18" charset="0"/>
                <a:cs typeface="Times New Roman" panose="02020603050405020304" pitchFamily="18" charset="0"/>
              </a:rPr>
              <a:t>1938</a:t>
            </a:r>
            <a:r>
              <a:rPr lang="zh-CN" altLang="en-US" sz="4900" dirty="0">
                <a:latin typeface="Times New Roman" panose="02020603050405020304" pitchFamily="18" charset="0"/>
                <a:cs typeface="Times New Roman" panose="02020603050405020304" pitchFamily="18" charset="0"/>
              </a:rPr>
              <a:t>） 提出不确定条件下的序数选择理论，后来被</a:t>
            </a:r>
            <a:r>
              <a:rPr lang="en-US" altLang="zh-CN" sz="4900" dirty="0">
                <a:latin typeface="Times New Roman" panose="02020603050405020304" pitchFamily="18" charset="0"/>
                <a:cs typeface="Times New Roman" panose="02020603050405020304" pitchFamily="18" charset="0"/>
              </a:rPr>
              <a:t>Tobin</a:t>
            </a:r>
            <a:r>
              <a:rPr lang="zh-CN" altLang="en-US" sz="4900" dirty="0">
                <a:latin typeface="Times New Roman" panose="02020603050405020304" pitchFamily="18" charset="0"/>
                <a:cs typeface="Times New Roman" panose="02020603050405020304" pitchFamily="18" charset="0"/>
              </a:rPr>
              <a:t>和</a:t>
            </a:r>
            <a:r>
              <a:rPr lang="en-US" altLang="zh-CN" sz="4900" dirty="0">
                <a:latin typeface="Times New Roman" panose="02020603050405020304" pitchFamily="18" charset="0"/>
                <a:cs typeface="Times New Roman" panose="02020603050405020304" pitchFamily="18" charset="0"/>
              </a:rPr>
              <a:t>CAPM</a:t>
            </a:r>
            <a:r>
              <a:rPr lang="zh-CN" altLang="en-US" sz="4900" dirty="0">
                <a:latin typeface="Times New Roman" panose="02020603050405020304" pitchFamily="18" charset="0"/>
                <a:cs typeface="Times New Roman" panose="02020603050405020304" pitchFamily="18" charset="0"/>
              </a:rPr>
              <a:t>所发展，因此该理论被认为在风险和不确定下行动的市场理论道路上有里程碑的作用。</a:t>
            </a:r>
            <a:endParaRPr lang="en-US" altLang="zh-CN" sz="4900" dirty="0">
              <a:latin typeface="Times New Roman" panose="02020603050405020304" pitchFamily="18" charset="0"/>
              <a:cs typeface="Times New Roman" panose="02020603050405020304" pitchFamily="18" charset="0"/>
            </a:endParaRPr>
          </a:p>
          <a:p>
            <a:pPr>
              <a:lnSpc>
                <a:spcPct val="170000"/>
              </a:lnSpc>
            </a:pPr>
            <a:r>
              <a:rPr lang="en-US" altLang="zh-CN" sz="4900" dirty="0">
                <a:latin typeface="Times New Roman" panose="02020603050405020304" pitchFamily="18" charset="0"/>
                <a:cs typeface="Times New Roman" panose="02020603050405020304" pitchFamily="18" charset="0"/>
              </a:rPr>
              <a:t>   Williams &amp; Gordon</a:t>
            </a:r>
            <a:r>
              <a:rPr lang="zh-CN" altLang="en-US" sz="4900" dirty="0">
                <a:latin typeface="Times New Roman" panose="02020603050405020304" pitchFamily="18" charset="0"/>
                <a:cs typeface="Times New Roman" panose="02020603050405020304" pitchFamily="18" charset="0"/>
              </a:rPr>
              <a:t>（</a:t>
            </a:r>
            <a:r>
              <a:rPr lang="en-US" altLang="zh-CN" sz="4900" dirty="0">
                <a:latin typeface="Times New Roman" panose="02020603050405020304" pitchFamily="18" charset="0"/>
                <a:cs typeface="Times New Roman" panose="02020603050405020304" pitchFamily="18" charset="0"/>
              </a:rPr>
              <a:t>1938</a:t>
            </a:r>
            <a:r>
              <a:rPr lang="zh-CN" altLang="en-US" sz="4900" dirty="0">
                <a:latin typeface="Times New Roman" panose="02020603050405020304" pitchFamily="18" charset="0"/>
                <a:cs typeface="Times New Roman" panose="02020603050405020304" pitchFamily="18" charset="0"/>
              </a:rPr>
              <a:t>） 提出了“股利贴现模型”（</a:t>
            </a:r>
            <a:r>
              <a:rPr lang="en-US" altLang="zh-CN" sz="4900" dirty="0">
                <a:latin typeface="Times New Roman" panose="02020603050405020304" pitchFamily="18" charset="0"/>
                <a:cs typeface="Times New Roman" panose="02020603050405020304" pitchFamily="18" charset="0"/>
              </a:rPr>
              <a:t>Dividend Discount Model</a:t>
            </a:r>
            <a:r>
              <a:rPr lang="zh-CN" altLang="en-US" sz="4900" dirty="0">
                <a:latin typeface="Times New Roman" panose="02020603050405020304" pitchFamily="18" charset="0"/>
                <a:cs typeface="Times New Roman" panose="02020603050405020304" pitchFamily="18" charset="0"/>
              </a:rPr>
              <a:t>），认为通过投资于足够多的证券，就可以消除风险，并假设总存在一个满足收益最大化和风险最小化的组合，同时能通过法律保证使得组合的事实收益和期望收益一致。</a:t>
            </a:r>
            <a:endParaRPr lang="en-US" altLang="zh-CN" sz="4900" dirty="0">
              <a:latin typeface="Times New Roman" panose="02020603050405020304" pitchFamily="18" charset="0"/>
              <a:cs typeface="Times New Roman" panose="02020603050405020304" pitchFamily="18" charset="0"/>
            </a:endParaRPr>
          </a:p>
          <a:p>
            <a:pPr>
              <a:lnSpc>
                <a:spcPct val="170000"/>
              </a:lnSpc>
            </a:pPr>
            <a:r>
              <a:rPr lang="en-US" altLang="zh-CN" sz="4900" dirty="0">
                <a:latin typeface="Times New Roman" panose="02020603050405020304" pitchFamily="18" charset="0"/>
                <a:cs typeface="Times New Roman" panose="02020603050405020304" pitchFamily="18" charset="0"/>
              </a:rPr>
              <a:t>   Leavens</a:t>
            </a:r>
            <a:r>
              <a:rPr lang="zh-CN" altLang="en-US" sz="4900" dirty="0">
                <a:latin typeface="Times New Roman" panose="02020603050405020304" pitchFamily="18" charset="0"/>
                <a:cs typeface="Times New Roman" panose="02020603050405020304" pitchFamily="18" charset="0"/>
              </a:rPr>
              <a:t>（</a:t>
            </a:r>
            <a:r>
              <a:rPr lang="en-US" altLang="zh-CN" sz="4900" dirty="0">
                <a:latin typeface="Times New Roman" panose="02020603050405020304" pitchFamily="18" charset="0"/>
                <a:cs typeface="Times New Roman" panose="02020603050405020304" pitchFamily="18" charset="0"/>
              </a:rPr>
              <a:t>1945</a:t>
            </a:r>
            <a:r>
              <a:rPr lang="zh-CN" altLang="en-US" sz="4900" dirty="0">
                <a:latin typeface="Times New Roman" panose="02020603050405020304" pitchFamily="18" charset="0"/>
                <a:cs typeface="Times New Roman" panose="02020603050405020304" pitchFamily="18" charset="0"/>
              </a:rPr>
              <a:t>） 指出大多数文章都是在一般意义上讨论分散化，但没有清晰地论证为什么值得分散化。</a:t>
            </a:r>
            <a:endParaRPr lang="en-US" altLang="zh-CN" sz="4900" dirty="0">
              <a:latin typeface="Times New Roman" panose="02020603050405020304" pitchFamily="18" charset="0"/>
              <a:cs typeface="Times New Roman" panose="02020603050405020304" pitchFamily="18" charset="0"/>
            </a:endParaRPr>
          </a:p>
          <a:p>
            <a:pPr>
              <a:lnSpc>
                <a:spcPct val="170000"/>
              </a:lnSpc>
            </a:pPr>
            <a:r>
              <a:rPr lang="en-US" altLang="zh-CN" sz="4900" dirty="0">
                <a:latin typeface="+mn-ea"/>
              </a:rPr>
              <a:t>   </a:t>
            </a:r>
          </a:p>
          <a:p>
            <a:pPr>
              <a:lnSpc>
                <a:spcPct val="170000"/>
              </a:lnSpc>
            </a:pPr>
            <a:r>
              <a:rPr lang="en-US" altLang="zh-CN" sz="4900" dirty="0">
                <a:solidFill>
                  <a:srgbClr val="FF0000"/>
                </a:solidFill>
                <a:latin typeface="+mn-ea"/>
              </a:rPr>
              <a:t>   </a:t>
            </a:r>
            <a:endParaRPr lang="zh-CN" altLang="en-US" sz="4900" dirty="0">
              <a:solidFill>
                <a:srgbClr val="FF0000"/>
              </a:solidFill>
              <a:latin typeface="+mn-ea"/>
            </a:endParaRPr>
          </a:p>
        </p:txBody>
      </p:sp>
      <p:sp>
        <p:nvSpPr>
          <p:cNvPr id="6" name="矩形 5"/>
          <p:cNvSpPr/>
          <p:nvPr/>
        </p:nvSpPr>
        <p:spPr>
          <a:xfrm>
            <a:off x="476995" y="116632"/>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证券投资组合理论发展历史</a:t>
            </a:r>
          </a:p>
        </p:txBody>
      </p:sp>
      <p:sp>
        <p:nvSpPr>
          <p:cNvPr id="2" name="文本框 1">
            <a:extLst>
              <a:ext uri="{FF2B5EF4-FFF2-40B4-BE49-F238E27FC236}">
                <a16:creationId xmlns="" xmlns:a16="http://schemas.microsoft.com/office/drawing/2014/main" id="{70CE292D-887B-40FF-B6FB-A45E303CD32D}"/>
              </a:ext>
            </a:extLst>
          </p:cNvPr>
          <p:cNvSpPr txBox="1"/>
          <p:nvPr/>
        </p:nvSpPr>
        <p:spPr>
          <a:xfrm>
            <a:off x="1053059" y="5381325"/>
            <a:ext cx="10873208" cy="646331"/>
          </a:xfrm>
          <a:prstGeom prst="rect">
            <a:avLst/>
          </a:prstGeom>
          <a:noFill/>
        </p:spPr>
        <p:txBody>
          <a:bodyPr wrap="square" rtlCol="0">
            <a:spAutoFit/>
          </a:bodyPr>
          <a:lstStyle/>
          <a:p>
            <a:r>
              <a:rPr lang="en-US" altLang="zh-CN" sz="1800" dirty="0">
                <a:solidFill>
                  <a:srgbClr val="C00000"/>
                </a:solidFill>
                <a:latin typeface="Times New Roman" panose="02020603050405020304" pitchFamily="18" charset="0"/>
                <a:cs typeface="Times New Roman" panose="02020603050405020304" pitchFamily="18" charset="0"/>
              </a:rPr>
              <a:t>20</a:t>
            </a:r>
            <a:r>
              <a:rPr lang="zh-CN" altLang="en-US" sz="1800" dirty="0">
                <a:solidFill>
                  <a:srgbClr val="C00000"/>
                </a:solidFill>
                <a:latin typeface="Times New Roman" panose="02020603050405020304" pitchFamily="18" charset="0"/>
                <a:cs typeface="Times New Roman" panose="02020603050405020304" pitchFamily="18" charset="0"/>
              </a:rPr>
              <a:t>世纪</a:t>
            </a:r>
            <a:r>
              <a:rPr lang="en-US" altLang="zh-CN" sz="1800" dirty="0">
                <a:solidFill>
                  <a:srgbClr val="C00000"/>
                </a:solidFill>
                <a:latin typeface="Times New Roman" panose="02020603050405020304" pitchFamily="18" charset="0"/>
                <a:cs typeface="Times New Roman" panose="02020603050405020304" pitchFamily="18" charset="0"/>
              </a:rPr>
              <a:t>50</a:t>
            </a:r>
            <a:r>
              <a:rPr lang="zh-CN" altLang="en-US" sz="1800" dirty="0">
                <a:solidFill>
                  <a:srgbClr val="C00000"/>
                </a:solidFill>
                <a:latin typeface="Times New Roman" panose="02020603050405020304" pitchFamily="18" charset="0"/>
                <a:cs typeface="Times New Roman" panose="02020603050405020304" pitchFamily="18" charset="0"/>
              </a:rPr>
              <a:t>年代以前活跃的资本理论富有争议，在风险分散化和独立性方面存在认知问题，且无统一的衡                     量方法，仅停留于纯文字论述或表达上，缺乏一个计量的模型来做进一步精确的论证。</a:t>
            </a:r>
            <a:endParaRPr lang="zh-CN" altLang="en-US" dirty="0">
              <a:solidFill>
                <a:srgbClr val="C00000"/>
              </a:solidFill>
              <a:latin typeface="Times New Roman" panose="02020603050405020304" pitchFamily="18" charset="0"/>
              <a:cs typeface="Times New Roman" panose="02020603050405020304" pitchFamily="18" charset="0"/>
            </a:endParaRPr>
          </a:p>
        </p:txBody>
      </p:sp>
      <p:sp>
        <p:nvSpPr>
          <p:cNvPr id="3" name="文本框 2">
            <a:extLst>
              <a:ext uri="{FF2B5EF4-FFF2-40B4-BE49-F238E27FC236}">
                <a16:creationId xmlns="" xmlns:a16="http://schemas.microsoft.com/office/drawing/2014/main" id="{346BB74A-054E-41CF-9056-DC4BE9584D02}"/>
              </a:ext>
            </a:extLst>
          </p:cNvPr>
          <p:cNvSpPr txBox="1"/>
          <p:nvPr/>
        </p:nvSpPr>
        <p:spPr>
          <a:xfrm>
            <a:off x="404987" y="4923966"/>
            <a:ext cx="1152128" cy="461665"/>
          </a:xfrm>
          <a:prstGeom prst="rect">
            <a:avLst/>
          </a:prstGeom>
          <a:noFill/>
        </p:spPr>
        <p:txBody>
          <a:bodyPr wrap="square" rtlCol="0">
            <a:spAutoFit/>
          </a:bodyPr>
          <a:lstStyle/>
          <a:p>
            <a:r>
              <a:rPr lang="zh-CN" altLang="en-US" sz="2400" dirty="0">
                <a:solidFill>
                  <a:srgbClr val="C00000"/>
                </a:solidFill>
              </a:rPr>
              <a:t>总结：</a:t>
            </a:r>
          </a:p>
        </p:txBody>
      </p:sp>
    </p:spTree>
    <p:extLst>
      <p:ext uri="{BB962C8B-B14F-4D97-AF65-F5344CB8AC3E}">
        <p14:creationId xmlns:p14="http://schemas.microsoft.com/office/powerpoint/2010/main" val="1701941080"/>
      </p:ext>
    </p:extLst>
  </p:cSld>
  <p:clrMapOvr>
    <a:masterClrMapping/>
  </p:clrMapOvr>
  <p:transition>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E918A481-C0D2-4C32-933B-82A79E2675CA}"/>
              </a:ext>
            </a:extLst>
          </p:cNvPr>
          <p:cNvSpPr/>
          <p:nvPr/>
        </p:nvSpPr>
        <p:spPr>
          <a:xfrm>
            <a:off x="332979" y="167744"/>
            <a:ext cx="7859378" cy="892552"/>
          </a:xfrm>
          <a:prstGeom prst="rect">
            <a:avLst/>
          </a:prstGeom>
        </p:spPr>
        <p:txBody>
          <a:bodyPr wrap="square">
            <a:spAutoFit/>
          </a:bodyPr>
          <a:lstStyle/>
          <a:p>
            <a:r>
              <a:rPr lang="zh-CN" altLang="en-US" sz="2600" b="1" dirty="0">
                <a:latin typeface="微软雅黑" pitchFamily="34" charset="-122"/>
                <a:ea typeface="微软雅黑" pitchFamily="34" charset="-122"/>
              </a:rPr>
              <a:t>第四节 </a:t>
            </a:r>
            <a:r>
              <a:rPr lang="en-US" altLang="zh-CN" sz="2600" b="1" dirty="0">
                <a:latin typeface="微软雅黑" pitchFamily="34" charset="-122"/>
                <a:ea typeface="微软雅黑" pitchFamily="34" charset="-122"/>
              </a:rPr>
              <a:t>CML </a:t>
            </a:r>
            <a:r>
              <a:rPr lang="zh-CN" altLang="en-US" sz="2600" b="1" dirty="0">
                <a:latin typeface="微软雅黑" pitchFamily="34" charset="-122"/>
                <a:ea typeface="微软雅黑" pitchFamily="34" charset="-122"/>
              </a:rPr>
              <a:t>与 </a:t>
            </a:r>
            <a:r>
              <a:rPr lang="en-US" altLang="zh-CN" sz="2600" b="1" dirty="0">
                <a:latin typeface="微软雅黑" pitchFamily="34" charset="-122"/>
                <a:ea typeface="微软雅黑" pitchFamily="34" charset="-122"/>
              </a:rPr>
              <a:t>SML </a:t>
            </a:r>
            <a:r>
              <a:rPr lang="zh-CN" altLang="en-US" sz="2600" b="1" dirty="0">
                <a:latin typeface="微软雅黑" pitchFamily="34" charset="-122"/>
                <a:ea typeface="微软雅黑" pitchFamily="34" charset="-122"/>
              </a:rPr>
              <a:t>关系 </a:t>
            </a:r>
          </a:p>
          <a:p>
            <a:endParaRPr lang="zh-CN" altLang="en-US" sz="2600" b="1" dirty="0">
              <a:latin typeface="微软雅黑" pitchFamily="34" charset="-122"/>
              <a:ea typeface="微软雅黑" pitchFamily="34" charset="-122"/>
            </a:endParaRPr>
          </a:p>
        </p:txBody>
      </p:sp>
      <p:sp>
        <p:nvSpPr>
          <p:cNvPr id="5" name="标题 1">
            <a:extLst>
              <a:ext uri="{FF2B5EF4-FFF2-40B4-BE49-F238E27FC236}">
                <a16:creationId xmlns="" xmlns:a16="http://schemas.microsoft.com/office/drawing/2014/main" id="{A85E78D1-889C-4174-ACDF-5B8F10CFE767}"/>
              </a:ext>
            </a:extLst>
          </p:cNvPr>
          <p:cNvSpPr txBox="1">
            <a:spLocks/>
          </p:cNvSpPr>
          <p:nvPr/>
        </p:nvSpPr>
        <p:spPr bwMode="auto">
          <a:xfrm>
            <a:off x="404987" y="583900"/>
            <a:ext cx="9952911" cy="56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algn="l"/>
            <a:r>
              <a:rPr lang="zh-CN" altLang="en-US" sz="2200" b="1" dirty="0">
                <a:latin typeface="Arial" pitchFamily="34" charset="0"/>
                <a:ea typeface="宋体" pitchFamily="2" charset="-122"/>
                <a:cs typeface="+mn-cs"/>
              </a:rPr>
              <a:t>三、</a:t>
            </a:r>
            <a:r>
              <a:rPr lang="en-US" altLang="zh-CN" sz="2200" b="1" dirty="0">
                <a:latin typeface="Arial" pitchFamily="34" charset="0"/>
                <a:ea typeface="宋体" pitchFamily="2" charset="-122"/>
                <a:cs typeface="+mn-cs"/>
              </a:rPr>
              <a:t>CML</a:t>
            </a:r>
            <a:r>
              <a:rPr lang="zh-CN" altLang="en-US" sz="2200" b="1" dirty="0">
                <a:latin typeface="Arial" pitchFamily="34" charset="0"/>
                <a:ea typeface="宋体" pitchFamily="2" charset="-122"/>
                <a:cs typeface="+mn-cs"/>
              </a:rPr>
              <a:t>与</a:t>
            </a:r>
            <a:r>
              <a:rPr lang="en-US" altLang="zh-CN" sz="2200" b="1" dirty="0">
                <a:latin typeface="Arial" pitchFamily="34" charset="0"/>
                <a:ea typeface="宋体" pitchFamily="2" charset="-122"/>
                <a:cs typeface="+mn-cs"/>
              </a:rPr>
              <a:t>SML</a:t>
            </a:r>
            <a:r>
              <a:rPr lang="zh-CN" altLang="en-US" sz="2200" b="1" dirty="0">
                <a:latin typeface="Arial" pitchFamily="34" charset="0"/>
                <a:ea typeface="宋体" pitchFamily="2" charset="-122"/>
                <a:cs typeface="+mn-cs"/>
              </a:rPr>
              <a:t>关系</a:t>
            </a:r>
            <a:endParaRPr lang="zh-CN" altLang="en-US" sz="2800" b="1" cap="small" dirty="0">
              <a:latin typeface="微软雅黑" pitchFamily="34" charset="-122"/>
              <a:ea typeface="微软雅黑" pitchFamily="34" charset="-122"/>
              <a:cs typeface="+mn-cs"/>
            </a:endParaRPr>
          </a:p>
        </p:txBody>
      </p:sp>
      <p:sp>
        <p:nvSpPr>
          <p:cNvPr id="3" name="文本框 2">
            <a:extLst>
              <a:ext uri="{FF2B5EF4-FFF2-40B4-BE49-F238E27FC236}">
                <a16:creationId xmlns="" xmlns:a16="http://schemas.microsoft.com/office/drawing/2014/main" id="{AAFF974B-2F2F-4031-8C3E-4F88F4D796B0}"/>
              </a:ext>
            </a:extLst>
          </p:cNvPr>
          <p:cNvSpPr txBox="1"/>
          <p:nvPr/>
        </p:nvSpPr>
        <p:spPr>
          <a:xfrm>
            <a:off x="-11571" y="1340768"/>
            <a:ext cx="12297878" cy="5112233"/>
          </a:xfrm>
          <a:prstGeom prst="rect">
            <a:avLst/>
          </a:prstGeom>
          <a:noFill/>
        </p:spPr>
        <p:txBody>
          <a:bodyPr wrap="square" rtlCol="0">
            <a:spAutoFit/>
          </a:bodyPr>
          <a:lstStyle/>
          <a:p>
            <a:pPr indent="457200">
              <a:lnSpc>
                <a:spcPct val="150000"/>
              </a:lnSpc>
            </a:pPr>
            <a:r>
              <a:rPr lang="zh-CN" altLang="en-US" sz="2000" dirty="0">
                <a:solidFill>
                  <a:srgbClr val="C00000"/>
                </a:solidFill>
                <a:latin typeface="Times New Roman" panose="02020603050405020304" pitchFamily="18" charset="0"/>
                <a:ea typeface="+mn-ea"/>
                <a:cs typeface="Times New Roman" panose="02020603050405020304" pitchFamily="18" charset="0"/>
              </a:rPr>
              <a:t>（</a:t>
            </a:r>
            <a:r>
              <a:rPr lang="en-US" altLang="zh-CN" sz="2000" dirty="0">
                <a:solidFill>
                  <a:srgbClr val="C00000"/>
                </a:solidFill>
                <a:latin typeface="Times New Roman" panose="02020603050405020304" pitchFamily="18" charset="0"/>
                <a:ea typeface="+mn-ea"/>
                <a:cs typeface="Times New Roman" panose="02020603050405020304" pitchFamily="18" charset="0"/>
              </a:rPr>
              <a:t>1</a:t>
            </a:r>
            <a:r>
              <a:rPr lang="zh-CN" altLang="en-US" sz="2000" dirty="0">
                <a:solidFill>
                  <a:srgbClr val="C00000"/>
                </a:solidFill>
                <a:latin typeface="Times New Roman" panose="02020603050405020304" pitchFamily="18" charset="0"/>
                <a:ea typeface="+mn-ea"/>
                <a:cs typeface="Times New Roman" panose="02020603050405020304" pitchFamily="18" charset="0"/>
              </a:rPr>
              <a:t>）</a:t>
            </a:r>
            <a:r>
              <a:rPr lang="zh-CN" altLang="en-US" sz="2000" b="1" dirty="0">
                <a:solidFill>
                  <a:srgbClr val="C00000"/>
                </a:solidFill>
                <a:latin typeface="Times New Roman" panose="02020603050405020304" pitchFamily="18" charset="0"/>
                <a:ea typeface="+mn-ea"/>
                <a:cs typeface="Times New Roman" panose="02020603050405020304" pitchFamily="18" charset="0"/>
              </a:rPr>
              <a:t>纵轴不同</a:t>
            </a:r>
            <a:r>
              <a:rPr lang="zh-CN" altLang="en-US" sz="2000" dirty="0">
                <a:latin typeface="Times New Roman" panose="02020603050405020304" pitchFamily="18" charset="0"/>
                <a:ea typeface="+mn-ea"/>
                <a:cs typeface="Times New Roman" panose="02020603050405020304" pitchFamily="18" charset="0"/>
              </a:rPr>
              <a:t>。</a:t>
            </a:r>
            <a:endParaRPr lang="en-US" altLang="zh-CN" sz="2000" dirty="0">
              <a:latin typeface="Times New Roman" panose="02020603050405020304" pitchFamily="18" charset="0"/>
              <a:ea typeface="+mn-ea"/>
              <a:cs typeface="Times New Roman" panose="02020603050405020304" pitchFamily="18" charset="0"/>
            </a:endParaRPr>
          </a:p>
          <a:p>
            <a:pPr indent="457200">
              <a:lnSpc>
                <a:spcPct val="150000"/>
              </a:lnSpc>
            </a:pPr>
            <a:r>
              <a:rPr lang="en-US" altLang="zh-CN" sz="2000" dirty="0">
                <a:latin typeface="Times New Roman" panose="02020603050405020304" pitchFamily="18" charset="0"/>
                <a:ea typeface="+mn-ea"/>
                <a:cs typeface="Times New Roman" panose="02020603050405020304" pitchFamily="18" charset="0"/>
              </a:rPr>
              <a:t>CML</a:t>
            </a:r>
            <a:r>
              <a:rPr lang="zh-CN" altLang="en-US" sz="2000" dirty="0">
                <a:latin typeface="Times New Roman" panose="02020603050405020304" pitchFamily="18" charset="0"/>
                <a:ea typeface="+mn-ea"/>
                <a:cs typeface="Times New Roman" panose="02020603050405020304" pitchFamily="18" charset="0"/>
              </a:rPr>
              <a:t>纵轴是组合的期望收益率，反映投资者在投资后期望获得的收益。而</a:t>
            </a:r>
            <a:r>
              <a:rPr lang="en-US" altLang="zh-CN" sz="2000" dirty="0">
                <a:latin typeface="Times New Roman" panose="02020603050405020304" pitchFamily="18" charset="0"/>
                <a:ea typeface="+mn-ea"/>
                <a:cs typeface="Times New Roman" panose="02020603050405020304" pitchFamily="18" charset="0"/>
              </a:rPr>
              <a:t>SML</a:t>
            </a:r>
            <a:r>
              <a:rPr lang="zh-CN" altLang="en-US" sz="2000" dirty="0">
                <a:latin typeface="Times New Roman" panose="02020603050405020304" pitchFamily="18" charset="0"/>
                <a:ea typeface="+mn-ea"/>
                <a:cs typeface="Times New Roman" panose="02020603050405020304" pitchFamily="18" charset="0"/>
              </a:rPr>
              <a:t>纵轴是任何单个证券或组合的要求收益率，反映投资者在投资前要求得到的最低收益率。</a:t>
            </a:r>
          </a:p>
          <a:p>
            <a:pPr indent="457200">
              <a:lnSpc>
                <a:spcPct val="150000"/>
              </a:lnSpc>
            </a:pPr>
            <a:r>
              <a:rPr lang="zh-CN" altLang="en-US" sz="2000" dirty="0">
                <a:solidFill>
                  <a:srgbClr val="C00000"/>
                </a:solidFill>
                <a:latin typeface="Times New Roman" panose="02020603050405020304" pitchFamily="18" charset="0"/>
                <a:ea typeface="+mn-ea"/>
                <a:cs typeface="Times New Roman" panose="02020603050405020304" pitchFamily="18" charset="0"/>
              </a:rPr>
              <a:t>（</a:t>
            </a:r>
            <a:r>
              <a:rPr lang="en-US" altLang="zh-CN" sz="2000" dirty="0">
                <a:solidFill>
                  <a:srgbClr val="C00000"/>
                </a:solidFill>
                <a:latin typeface="Times New Roman" panose="02020603050405020304" pitchFamily="18" charset="0"/>
                <a:ea typeface="+mn-ea"/>
                <a:cs typeface="Times New Roman" panose="02020603050405020304" pitchFamily="18" charset="0"/>
              </a:rPr>
              <a:t>2</a:t>
            </a:r>
            <a:r>
              <a:rPr lang="zh-CN" altLang="en-US" sz="2000" dirty="0">
                <a:solidFill>
                  <a:srgbClr val="C00000"/>
                </a:solidFill>
                <a:latin typeface="Times New Roman" panose="02020603050405020304" pitchFamily="18" charset="0"/>
                <a:ea typeface="+mn-ea"/>
                <a:cs typeface="Times New Roman" panose="02020603050405020304" pitchFamily="18" charset="0"/>
              </a:rPr>
              <a:t>）</a:t>
            </a:r>
            <a:r>
              <a:rPr lang="zh-CN" altLang="en-US" sz="2000" b="1" dirty="0">
                <a:solidFill>
                  <a:srgbClr val="C00000"/>
                </a:solidFill>
                <a:latin typeface="Times New Roman" panose="02020603050405020304" pitchFamily="18" charset="0"/>
                <a:ea typeface="+mn-ea"/>
                <a:cs typeface="Times New Roman" panose="02020603050405020304" pitchFamily="18" charset="0"/>
              </a:rPr>
              <a:t>横轴不同</a:t>
            </a:r>
            <a:r>
              <a:rPr lang="zh-CN" altLang="en-US" sz="2000" dirty="0">
                <a:latin typeface="Times New Roman" panose="02020603050405020304" pitchFamily="18" charset="0"/>
                <a:ea typeface="+mn-ea"/>
                <a:cs typeface="Times New Roman" panose="02020603050405020304" pitchFamily="18" charset="0"/>
              </a:rPr>
              <a:t>。</a:t>
            </a:r>
            <a:endParaRPr lang="en-US" altLang="zh-CN" sz="2000" dirty="0">
              <a:latin typeface="Times New Roman" panose="02020603050405020304" pitchFamily="18" charset="0"/>
              <a:ea typeface="+mn-ea"/>
              <a:cs typeface="Times New Roman" panose="02020603050405020304" pitchFamily="18" charset="0"/>
            </a:endParaRPr>
          </a:p>
          <a:p>
            <a:pPr indent="457200">
              <a:lnSpc>
                <a:spcPct val="150000"/>
              </a:lnSpc>
            </a:pPr>
            <a:r>
              <a:rPr lang="en-US" altLang="zh-CN" sz="2000" dirty="0">
                <a:latin typeface="Times New Roman" panose="02020603050405020304" pitchFamily="18" charset="0"/>
                <a:ea typeface="+mn-ea"/>
                <a:cs typeface="Times New Roman" panose="02020603050405020304" pitchFamily="18" charset="0"/>
              </a:rPr>
              <a:t>CML</a:t>
            </a:r>
            <a:r>
              <a:rPr lang="zh-CN" altLang="en-US" sz="2000" dirty="0">
                <a:latin typeface="Times New Roman" panose="02020603050405020304" pitchFamily="18" charset="0"/>
                <a:ea typeface="+mn-ea"/>
                <a:cs typeface="Times New Roman" panose="02020603050405020304" pitchFamily="18" charset="0"/>
              </a:rPr>
              <a:t>横轴是标准差，既包括系统性风险，又包括非系统性风险；</a:t>
            </a:r>
            <a:r>
              <a:rPr lang="en-US" altLang="zh-CN" sz="2000" dirty="0">
                <a:latin typeface="Times New Roman" panose="02020603050405020304" pitchFamily="18" charset="0"/>
                <a:ea typeface="+mn-ea"/>
                <a:cs typeface="Times New Roman" panose="02020603050405020304" pitchFamily="18" charset="0"/>
              </a:rPr>
              <a:t>SML</a:t>
            </a:r>
            <a:r>
              <a:rPr lang="zh-CN" altLang="en-US" sz="2000" dirty="0">
                <a:latin typeface="Times New Roman" panose="02020603050405020304" pitchFamily="18" charset="0"/>
                <a:ea typeface="+mn-ea"/>
                <a:cs typeface="Times New Roman" panose="02020603050405020304" pitchFamily="18" charset="0"/>
              </a:rPr>
              <a:t>横轴是</a:t>
            </a:r>
            <a:r>
              <a:rPr lang="en-US" altLang="zh-CN" sz="2000" dirty="0">
                <a:latin typeface="Times New Roman" panose="02020603050405020304" pitchFamily="18" charset="0"/>
                <a:ea typeface="+mn-ea"/>
                <a:cs typeface="Times New Roman" panose="02020603050405020304" pitchFamily="18" charset="0"/>
              </a:rPr>
              <a:t>β</a:t>
            </a:r>
            <a:r>
              <a:rPr lang="zh-CN" altLang="en-US" sz="2000" dirty="0">
                <a:latin typeface="Times New Roman" panose="02020603050405020304" pitchFamily="18" charset="0"/>
                <a:ea typeface="+mn-ea"/>
                <a:cs typeface="Times New Roman" panose="02020603050405020304" pitchFamily="18" charset="0"/>
              </a:rPr>
              <a:t>系数，只包括系统性风险。</a:t>
            </a:r>
          </a:p>
          <a:p>
            <a:pPr indent="457200">
              <a:lnSpc>
                <a:spcPct val="150000"/>
              </a:lnSpc>
            </a:pPr>
            <a:r>
              <a:rPr lang="zh-CN" altLang="en-US" sz="2000" dirty="0">
                <a:solidFill>
                  <a:srgbClr val="C00000"/>
                </a:solidFill>
                <a:latin typeface="Times New Roman" panose="02020603050405020304" pitchFamily="18" charset="0"/>
                <a:ea typeface="+mn-ea"/>
                <a:cs typeface="Times New Roman" panose="02020603050405020304" pitchFamily="18" charset="0"/>
              </a:rPr>
              <a:t>（</a:t>
            </a:r>
            <a:r>
              <a:rPr lang="en-US" altLang="zh-CN" sz="2000" dirty="0">
                <a:solidFill>
                  <a:srgbClr val="C00000"/>
                </a:solidFill>
                <a:latin typeface="Times New Roman" panose="02020603050405020304" pitchFamily="18" charset="0"/>
                <a:ea typeface="+mn-ea"/>
                <a:cs typeface="Times New Roman" panose="02020603050405020304" pitchFamily="18" charset="0"/>
              </a:rPr>
              <a:t>3</a:t>
            </a:r>
            <a:r>
              <a:rPr lang="zh-CN" altLang="en-US" sz="2000" dirty="0">
                <a:solidFill>
                  <a:srgbClr val="C00000"/>
                </a:solidFill>
                <a:latin typeface="Times New Roman" panose="02020603050405020304" pitchFamily="18" charset="0"/>
                <a:ea typeface="+mn-ea"/>
                <a:cs typeface="Times New Roman" panose="02020603050405020304" pitchFamily="18" charset="0"/>
              </a:rPr>
              <a:t>）</a:t>
            </a:r>
            <a:r>
              <a:rPr lang="zh-CN" altLang="en-US" sz="2000" b="1" dirty="0">
                <a:solidFill>
                  <a:srgbClr val="C00000"/>
                </a:solidFill>
                <a:latin typeface="Times New Roman" panose="02020603050405020304" pitchFamily="18" charset="0"/>
                <a:ea typeface="+mn-ea"/>
                <a:cs typeface="Times New Roman" panose="02020603050405020304" pitchFamily="18" charset="0"/>
              </a:rPr>
              <a:t>作用不同</a:t>
            </a:r>
            <a:r>
              <a:rPr lang="zh-CN" altLang="en-US" sz="2000" dirty="0">
                <a:latin typeface="Times New Roman" panose="02020603050405020304" pitchFamily="18" charset="0"/>
                <a:ea typeface="+mn-ea"/>
                <a:cs typeface="Times New Roman" panose="02020603050405020304" pitchFamily="18" charset="0"/>
              </a:rPr>
              <a:t>。</a:t>
            </a:r>
            <a:endParaRPr lang="en-US" altLang="zh-CN" sz="2000" dirty="0">
              <a:latin typeface="Times New Roman" panose="02020603050405020304" pitchFamily="18" charset="0"/>
              <a:ea typeface="+mn-ea"/>
              <a:cs typeface="Times New Roman" panose="02020603050405020304" pitchFamily="18" charset="0"/>
            </a:endParaRPr>
          </a:p>
          <a:p>
            <a:pPr indent="457200">
              <a:lnSpc>
                <a:spcPct val="150000"/>
              </a:lnSpc>
            </a:pPr>
            <a:r>
              <a:rPr lang="en-US" altLang="zh-CN" sz="2000" dirty="0">
                <a:latin typeface="Times New Roman" panose="02020603050405020304" pitchFamily="18" charset="0"/>
                <a:ea typeface="+mn-ea"/>
                <a:cs typeface="Times New Roman" panose="02020603050405020304" pitchFamily="18" charset="0"/>
              </a:rPr>
              <a:t>CML</a:t>
            </a:r>
            <a:r>
              <a:rPr lang="zh-CN" altLang="en-US" sz="2000" dirty="0">
                <a:latin typeface="Times New Roman" panose="02020603050405020304" pitchFamily="18" charset="0"/>
                <a:ea typeface="+mn-ea"/>
                <a:cs typeface="Times New Roman" panose="02020603050405020304" pitchFamily="18" charset="0"/>
              </a:rPr>
              <a:t>作用是确定投资组合的比例；</a:t>
            </a:r>
            <a:r>
              <a:rPr lang="en-US" altLang="zh-CN" sz="2000" dirty="0">
                <a:latin typeface="Times New Roman" panose="02020603050405020304" pitchFamily="18" charset="0"/>
                <a:ea typeface="+mn-ea"/>
                <a:cs typeface="Times New Roman" panose="02020603050405020304" pitchFamily="18" charset="0"/>
              </a:rPr>
              <a:t>SML</a:t>
            </a:r>
            <a:r>
              <a:rPr lang="zh-CN" altLang="en-US" sz="2000" dirty="0">
                <a:latin typeface="Times New Roman" panose="02020603050405020304" pitchFamily="18" charset="0"/>
                <a:ea typeface="+mn-ea"/>
                <a:cs typeface="Times New Roman" panose="02020603050405020304" pitchFamily="18" charset="0"/>
              </a:rPr>
              <a:t>作用是根据必要收益率，利用股票估价模型来计算股票的内在价值。</a:t>
            </a:r>
          </a:p>
          <a:p>
            <a:pPr indent="457200">
              <a:lnSpc>
                <a:spcPct val="150000"/>
              </a:lnSpc>
            </a:pPr>
            <a:r>
              <a:rPr lang="zh-CN" altLang="en-US" sz="2000" dirty="0">
                <a:solidFill>
                  <a:srgbClr val="C00000"/>
                </a:solidFill>
                <a:latin typeface="Times New Roman" panose="02020603050405020304" pitchFamily="18" charset="0"/>
                <a:ea typeface="+mn-ea"/>
                <a:cs typeface="Times New Roman" panose="02020603050405020304" pitchFamily="18" charset="0"/>
              </a:rPr>
              <a:t>（</a:t>
            </a:r>
            <a:r>
              <a:rPr lang="en-US" altLang="zh-CN" sz="2000" dirty="0">
                <a:solidFill>
                  <a:srgbClr val="C00000"/>
                </a:solidFill>
                <a:latin typeface="Times New Roman" panose="02020603050405020304" pitchFamily="18" charset="0"/>
                <a:ea typeface="+mn-ea"/>
                <a:cs typeface="Times New Roman" panose="02020603050405020304" pitchFamily="18" charset="0"/>
              </a:rPr>
              <a:t>4</a:t>
            </a:r>
            <a:r>
              <a:rPr lang="zh-CN" altLang="en-US" sz="2000" dirty="0">
                <a:solidFill>
                  <a:srgbClr val="C00000"/>
                </a:solidFill>
                <a:latin typeface="Times New Roman" panose="02020603050405020304" pitchFamily="18" charset="0"/>
                <a:ea typeface="+mn-ea"/>
                <a:cs typeface="Times New Roman" panose="02020603050405020304" pitchFamily="18" charset="0"/>
              </a:rPr>
              <a:t>）</a:t>
            </a:r>
            <a:r>
              <a:rPr lang="zh-CN" altLang="en-US" sz="2000" b="1" dirty="0">
                <a:solidFill>
                  <a:srgbClr val="C00000"/>
                </a:solidFill>
                <a:latin typeface="Times New Roman" panose="02020603050405020304" pitchFamily="18" charset="0"/>
                <a:ea typeface="+mn-ea"/>
                <a:cs typeface="Times New Roman" panose="02020603050405020304" pitchFamily="18" charset="0"/>
              </a:rPr>
              <a:t>线上组合不同</a:t>
            </a:r>
            <a:r>
              <a:rPr lang="zh-CN" altLang="en-US" sz="2000" dirty="0">
                <a:latin typeface="Times New Roman" panose="02020603050405020304" pitchFamily="18" charset="0"/>
                <a:ea typeface="+mn-ea"/>
                <a:cs typeface="Times New Roman" panose="02020603050405020304" pitchFamily="18" charset="0"/>
              </a:rPr>
              <a:t>。</a:t>
            </a:r>
            <a:endParaRPr lang="en-US" altLang="zh-CN" sz="2000" dirty="0">
              <a:latin typeface="Times New Roman" panose="02020603050405020304" pitchFamily="18" charset="0"/>
              <a:ea typeface="+mn-ea"/>
              <a:cs typeface="Times New Roman" panose="02020603050405020304" pitchFamily="18" charset="0"/>
            </a:endParaRPr>
          </a:p>
          <a:p>
            <a:pPr indent="457200">
              <a:lnSpc>
                <a:spcPct val="150000"/>
              </a:lnSpc>
            </a:pPr>
            <a:r>
              <a:rPr lang="zh-CN" altLang="en-US" sz="2000" dirty="0">
                <a:latin typeface="Times New Roman" panose="02020603050405020304" pitchFamily="18" charset="0"/>
                <a:ea typeface="+mn-ea"/>
                <a:cs typeface="Times New Roman" panose="02020603050405020304" pitchFamily="18" charset="0"/>
              </a:rPr>
              <a:t>对于</a:t>
            </a:r>
            <a:r>
              <a:rPr lang="en-US" altLang="zh-CN" sz="2000" dirty="0">
                <a:latin typeface="Times New Roman" panose="02020603050405020304" pitchFamily="18" charset="0"/>
                <a:ea typeface="+mn-ea"/>
                <a:cs typeface="Times New Roman" panose="02020603050405020304" pitchFamily="18" charset="0"/>
              </a:rPr>
              <a:t>CML</a:t>
            </a:r>
            <a:r>
              <a:rPr lang="zh-CN" altLang="en-US" sz="2000" dirty="0">
                <a:latin typeface="Times New Roman" panose="02020603050405020304" pitchFamily="18" charset="0"/>
                <a:ea typeface="+mn-ea"/>
                <a:cs typeface="Times New Roman" panose="02020603050405020304" pitchFamily="18" charset="0"/>
              </a:rPr>
              <a:t>，只有有效组合才落在资本市场线上；对于</a:t>
            </a:r>
            <a:r>
              <a:rPr lang="en-US" altLang="zh-CN" sz="2000" dirty="0">
                <a:latin typeface="Times New Roman" panose="02020603050405020304" pitchFamily="18" charset="0"/>
                <a:ea typeface="+mn-ea"/>
                <a:cs typeface="Times New Roman" panose="02020603050405020304" pitchFamily="18" charset="0"/>
              </a:rPr>
              <a:t>SML</a:t>
            </a:r>
            <a:r>
              <a:rPr lang="zh-CN" altLang="en-US" sz="2000" dirty="0">
                <a:latin typeface="Times New Roman" panose="02020603050405020304" pitchFamily="18" charset="0"/>
                <a:ea typeface="+mn-ea"/>
                <a:cs typeface="Times New Roman" panose="02020603050405020304" pitchFamily="18" charset="0"/>
              </a:rPr>
              <a:t>，任何组合（包括非有效组合）都落在证券市场线上。</a:t>
            </a:r>
          </a:p>
        </p:txBody>
      </p:sp>
      <p:sp>
        <p:nvSpPr>
          <p:cNvPr id="6" name="标题 1">
            <a:extLst>
              <a:ext uri="{FF2B5EF4-FFF2-40B4-BE49-F238E27FC236}">
                <a16:creationId xmlns="" xmlns:a16="http://schemas.microsoft.com/office/drawing/2014/main" id="{0D129B48-FC7B-4F05-8C4E-EF3867E5434E}"/>
              </a:ext>
            </a:extLst>
          </p:cNvPr>
          <p:cNvSpPr txBox="1">
            <a:spLocks/>
          </p:cNvSpPr>
          <p:nvPr/>
        </p:nvSpPr>
        <p:spPr bwMode="auto">
          <a:xfrm>
            <a:off x="116955" y="944838"/>
            <a:ext cx="9952911" cy="56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algn="l"/>
            <a:r>
              <a:rPr lang="zh-CN" altLang="en-US" sz="2200" b="1" dirty="0">
                <a:latin typeface="Arial" pitchFamily="34" charset="0"/>
                <a:ea typeface="宋体" pitchFamily="2" charset="-122"/>
                <a:cs typeface="+mn-cs"/>
              </a:rPr>
              <a:t>（一）区别</a:t>
            </a:r>
            <a:endParaRPr lang="zh-CN" altLang="en-US" sz="2800" b="1" cap="small" dirty="0">
              <a:latin typeface="微软雅黑" pitchFamily="34" charset="-122"/>
              <a:ea typeface="微软雅黑" pitchFamily="34" charset="-122"/>
              <a:cs typeface="+mn-cs"/>
            </a:endParaRPr>
          </a:p>
        </p:txBody>
      </p:sp>
    </p:spTree>
    <p:extLst>
      <p:ext uri="{BB962C8B-B14F-4D97-AF65-F5344CB8AC3E}">
        <p14:creationId xmlns:p14="http://schemas.microsoft.com/office/powerpoint/2010/main" val="2268677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E918A481-C0D2-4C32-933B-82A79E2675CA}"/>
              </a:ext>
            </a:extLst>
          </p:cNvPr>
          <p:cNvSpPr/>
          <p:nvPr/>
        </p:nvSpPr>
        <p:spPr>
          <a:xfrm>
            <a:off x="332979" y="167744"/>
            <a:ext cx="7859378" cy="892552"/>
          </a:xfrm>
          <a:prstGeom prst="rect">
            <a:avLst/>
          </a:prstGeom>
        </p:spPr>
        <p:txBody>
          <a:bodyPr wrap="square">
            <a:spAutoFit/>
          </a:bodyPr>
          <a:lstStyle/>
          <a:p>
            <a:r>
              <a:rPr lang="zh-CN" altLang="en-US" sz="2600" b="1" dirty="0">
                <a:latin typeface="微软雅黑" pitchFamily="34" charset="-122"/>
                <a:ea typeface="微软雅黑" pitchFamily="34" charset="-122"/>
              </a:rPr>
              <a:t>第四节 </a:t>
            </a:r>
            <a:r>
              <a:rPr lang="en-US" altLang="zh-CN" sz="2600" b="1" dirty="0">
                <a:latin typeface="微软雅黑" pitchFamily="34" charset="-122"/>
                <a:ea typeface="微软雅黑" pitchFamily="34" charset="-122"/>
              </a:rPr>
              <a:t>CML </a:t>
            </a:r>
            <a:r>
              <a:rPr lang="zh-CN" altLang="en-US" sz="2600" b="1" dirty="0">
                <a:latin typeface="微软雅黑" pitchFamily="34" charset="-122"/>
                <a:ea typeface="微软雅黑" pitchFamily="34" charset="-122"/>
              </a:rPr>
              <a:t>与 </a:t>
            </a:r>
            <a:r>
              <a:rPr lang="en-US" altLang="zh-CN" sz="2600" b="1" dirty="0">
                <a:latin typeface="微软雅黑" pitchFamily="34" charset="-122"/>
                <a:ea typeface="微软雅黑" pitchFamily="34" charset="-122"/>
              </a:rPr>
              <a:t>SML </a:t>
            </a:r>
            <a:r>
              <a:rPr lang="zh-CN" altLang="en-US" sz="2600" b="1" dirty="0">
                <a:latin typeface="微软雅黑" pitchFamily="34" charset="-122"/>
                <a:ea typeface="微软雅黑" pitchFamily="34" charset="-122"/>
              </a:rPr>
              <a:t>关系 </a:t>
            </a:r>
          </a:p>
          <a:p>
            <a:endParaRPr lang="zh-CN" altLang="en-US" sz="2600" b="1" dirty="0">
              <a:latin typeface="微软雅黑" pitchFamily="34" charset="-122"/>
              <a:ea typeface="微软雅黑" pitchFamily="34" charset="-122"/>
            </a:endParaRPr>
          </a:p>
        </p:txBody>
      </p:sp>
      <p:sp>
        <p:nvSpPr>
          <p:cNvPr id="5" name="标题 1">
            <a:extLst>
              <a:ext uri="{FF2B5EF4-FFF2-40B4-BE49-F238E27FC236}">
                <a16:creationId xmlns="" xmlns:a16="http://schemas.microsoft.com/office/drawing/2014/main" id="{A85E78D1-889C-4174-ACDF-5B8F10CFE767}"/>
              </a:ext>
            </a:extLst>
          </p:cNvPr>
          <p:cNvSpPr txBox="1">
            <a:spLocks/>
          </p:cNvSpPr>
          <p:nvPr/>
        </p:nvSpPr>
        <p:spPr bwMode="auto">
          <a:xfrm>
            <a:off x="404987" y="583900"/>
            <a:ext cx="9952911" cy="56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algn="l"/>
            <a:r>
              <a:rPr lang="zh-CN" altLang="en-US" sz="2200" b="1" dirty="0">
                <a:latin typeface="Arial" pitchFamily="34" charset="0"/>
                <a:ea typeface="宋体" pitchFamily="2" charset="-122"/>
                <a:cs typeface="+mn-cs"/>
              </a:rPr>
              <a:t>三、</a:t>
            </a:r>
            <a:r>
              <a:rPr lang="en-US" altLang="zh-CN" sz="2200" b="1" dirty="0">
                <a:latin typeface="Arial" pitchFamily="34" charset="0"/>
                <a:ea typeface="宋体" pitchFamily="2" charset="-122"/>
                <a:cs typeface="+mn-cs"/>
              </a:rPr>
              <a:t>CML</a:t>
            </a:r>
            <a:r>
              <a:rPr lang="zh-CN" altLang="en-US" sz="2200" b="1" dirty="0">
                <a:latin typeface="Arial" pitchFamily="34" charset="0"/>
                <a:ea typeface="宋体" pitchFamily="2" charset="-122"/>
                <a:cs typeface="+mn-cs"/>
              </a:rPr>
              <a:t>与</a:t>
            </a:r>
            <a:r>
              <a:rPr lang="en-US" altLang="zh-CN" sz="2200" b="1" dirty="0">
                <a:latin typeface="Arial" pitchFamily="34" charset="0"/>
                <a:ea typeface="宋体" pitchFamily="2" charset="-122"/>
                <a:cs typeface="+mn-cs"/>
              </a:rPr>
              <a:t>SML</a:t>
            </a:r>
            <a:r>
              <a:rPr lang="zh-CN" altLang="en-US" sz="2200" b="1" dirty="0">
                <a:latin typeface="Arial" pitchFamily="34" charset="0"/>
                <a:ea typeface="宋体" pitchFamily="2" charset="-122"/>
                <a:cs typeface="+mn-cs"/>
              </a:rPr>
              <a:t>关系</a:t>
            </a:r>
            <a:endParaRPr lang="zh-CN" altLang="en-US" sz="2800" b="1" cap="small" dirty="0">
              <a:latin typeface="微软雅黑" pitchFamily="34" charset="-122"/>
              <a:ea typeface="微软雅黑" pitchFamily="34" charset="-122"/>
              <a:cs typeface="+mn-cs"/>
            </a:endParaRPr>
          </a:p>
        </p:txBody>
      </p:sp>
      <p:sp>
        <p:nvSpPr>
          <p:cNvPr id="3" name="文本框 2">
            <a:extLst>
              <a:ext uri="{FF2B5EF4-FFF2-40B4-BE49-F238E27FC236}">
                <a16:creationId xmlns="" xmlns:a16="http://schemas.microsoft.com/office/drawing/2014/main" id="{AAFF974B-2F2F-4031-8C3E-4F88F4D796B0}"/>
              </a:ext>
            </a:extLst>
          </p:cNvPr>
          <p:cNvSpPr txBox="1"/>
          <p:nvPr/>
        </p:nvSpPr>
        <p:spPr>
          <a:xfrm>
            <a:off x="520744" y="1494029"/>
            <a:ext cx="11145750" cy="1418915"/>
          </a:xfrm>
          <a:prstGeom prst="rect">
            <a:avLst/>
          </a:prstGeom>
          <a:noFill/>
        </p:spPr>
        <p:txBody>
          <a:bodyPr wrap="square" rtlCol="0">
            <a:spAutoFit/>
          </a:bodyPr>
          <a:lstStyle/>
          <a:p>
            <a:pPr indent="457200">
              <a:lnSpc>
                <a:spcPct val="150000"/>
              </a:lnSpc>
            </a:pPr>
            <a:r>
              <a:rPr lang="en-US" altLang="zh-CN" sz="2000" dirty="0">
                <a:latin typeface="Times New Roman" panose="02020603050405020304" pitchFamily="18" charset="0"/>
                <a:ea typeface="+mn-ea"/>
                <a:cs typeface="Times New Roman" panose="02020603050405020304" pitchFamily="18" charset="0"/>
              </a:rPr>
              <a:t>CML </a:t>
            </a:r>
            <a:r>
              <a:rPr lang="zh-CN" altLang="en-US" sz="2000" dirty="0">
                <a:latin typeface="Times New Roman" panose="02020603050405020304" pitchFamily="18" charset="0"/>
                <a:ea typeface="+mn-ea"/>
                <a:cs typeface="Times New Roman" panose="02020603050405020304" pitchFamily="18" charset="0"/>
              </a:rPr>
              <a:t>与 </a:t>
            </a:r>
            <a:r>
              <a:rPr lang="en-US" altLang="zh-CN" sz="2000" dirty="0">
                <a:latin typeface="Times New Roman" panose="02020603050405020304" pitchFamily="18" charset="0"/>
                <a:ea typeface="+mn-ea"/>
                <a:cs typeface="Times New Roman" panose="02020603050405020304" pitchFamily="18" charset="0"/>
              </a:rPr>
              <a:t>SML </a:t>
            </a:r>
            <a:r>
              <a:rPr lang="zh-CN" altLang="en-US" sz="2000" dirty="0">
                <a:latin typeface="Times New Roman" panose="02020603050405020304" pitchFamily="18" charset="0"/>
                <a:ea typeface="+mn-ea"/>
                <a:cs typeface="Times New Roman" panose="02020603050405020304" pitchFamily="18" charset="0"/>
              </a:rPr>
              <a:t>存在一定的联系，即</a:t>
            </a:r>
            <a:r>
              <a:rPr lang="zh-CN" altLang="en-US" sz="2000" b="1" dirty="0">
                <a:solidFill>
                  <a:srgbClr val="C00000"/>
                </a:solidFill>
                <a:latin typeface="Times New Roman" panose="02020603050405020304" pitchFamily="18" charset="0"/>
                <a:ea typeface="+mn-ea"/>
                <a:cs typeface="Times New Roman" panose="02020603050405020304" pitchFamily="18" charset="0"/>
              </a:rPr>
              <a:t>落在资本市场线上和线外的组合都会落在证券市场线上，</a:t>
            </a:r>
            <a:r>
              <a:rPr lang="en-US" altLang="zh-CN" sz="2000" b="1" dirty="0">
                <a:solidFill>
                  <a:srgbClr val="C00000"/>
                </a:solidFill>
                <a:latin typeface="Times New Roman" panose="02020603050405020304" pitchFamily="18" charset="0"/>
                <a:ea typeface="+mn-ea"/>
                <a:cs typeface="Times New Roman" panose="02020603050405020304" pitchFamily="18" charset="0"/>
              </a:rPr>
              <a:t>CML </a:t>
            </a:r>
            <a:r>
              <a:rPr lang="zh-CN" altLang="en-US" sz="2000" b="1" dirty="0">
                <a:solidFill>
                  <a:srgbClr val="C00000"/>
                </a:solidFill>
                <a:latin typeface="Times New Roman" panose="02020603050405020304" pitchFamily="18" charset="0"/>
                <a:ea typeface="+mn-ea"/>
                <a:cs typeface="Times New Roman" panose="02020603050405020304" pitchFamily="18" charset="0"/>
              </a:rPr>
              <a:t>可看作是 </a:t>
            </a:r>
            <a:r>
              <a:rPr lang="en-US" altLang="zh-CN" sz="2000" b="1" dirty="0">
                <a:solidFill>
                  <a:srgbClr val="C00000"/>
                </a:solidFill>
                <a:latin typeface="Times New Roman" panose="02020603050405020304" pitchFamily="18" charset="0"/>
                <a:ea typeface="+mn-ea"/>
                <a:cs typeface="Times New Roman" panose="02020603050405020304" pitchFamily="18" charset="0"/>
              </a:rPr>
              <a:t>SML </a:t>
            </a:r>
            <a:r>
              <a:rPr lang="zh-CN" altLang="en-US" sz="2000" b="1" dirty="0">
                <a:solidFill>
                  <a:srgbClr val="C00000"/>
                </a:solidFill>
                <a:latin typeface="Times New Roman" panose="02020603050405020304" pitchFamily="18" charset="0"/>
                <a:ea typeface="+mn-ea"/>
                <a:cs typeface="Times New Roman" panose="02020603050405020304" pitchFamily="18" charset="0"/>
              </a:rPr>
              <a:t>的特例</a:t>
            </a:r>
            <a:r>
              <a:rPr lang="zh-CN" altLang="en-US" sz="2000" dirty="0">
                <a:latin typeface="Times New Roman" panose="02020603050405020304" pitchFamily="18" charset="0"/>
                <a:ea typeface="+mn-ea"/>
                <a:cs typeface="Times New Roman" panose="02020603050405020304" pitchFamily="18" charset="0"/>
              </a:rPr>
              <a:t>。当一个证券或一个证券组合是有效组合时，该证券或证券组合与市场组合的相关系数等于 </a:t>
            </a:r>
            <a:r>
              <a:rPr lang="en-US" altLang="zh-CN" sz="2000" dirty="0">
                <a:latin typeface="Times New Roman" panose="02020603050405020304" pitchFamily="18" charset="0"/>
                <a:ea typeface="+mn-ea"/>
                <a:cs typeface="Times New Roman" panose="02020603050405020304" pitchFamily="18" charset="0"/>
              </a:rPr>
              <a:t>1</a:t>
            </a:r>
            <a:r>
              <a:rPr lang="zh-CN" altLang="en-US" sz="2000" dirty="0">
                <a:latin typeface="Times New Roman" panose="02020603050405020304" pitchFamily="18" charset="0"/>
                <a:ea typeface="+mn-ea"/>
                <a:cs typeface="Times New Roman" panose="02020603050405020304" pitchFamily="18" charset="0"/>
              </a:rPr>
              <a:t>，此时证券市场线与资本市场线相同，因为：</a:t>
            </a:r>
          </a:p>
        </p:txBody>
      </p:sp>
      <p:sp>
        <p:nvSpPr>
          <p:cNvPr id="6" name="标题 1">
            <a:extLst>
              <a:ext uri="{FF2B5EF4-FFF2-40B4-BE49-F238E27FC236}">
                <a16:creationId xmlns="" xmlns:a16="http://schemas.microsoft.com/office/drawing/2014/main" id="{0D129B48-FC7B-4F05-8C4E-EF3867E5434E}"/>
              </a:ext>
            </a:extLst>
          </p:cNvPr>
          <p:cNvSpPr txBox="1">
            <a:spLocks/>
          </p:cNvSpPr>
          <p:nvPr/>
        </p:nvSpPr>
        <p:spPr bwMode="auto">
          <a:xfrm>
            <a:off x="116955" y="944838"/>
            <a:ext cx="9952911" cy="56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algn="l"/>
            <a:r>
              <a:rPr lang="zh-CN" altLang="en-US" sz="2200" b="1" dirty="0">
                <a:latin typeface="Arial" pitchFamily="34" charset="0"/>
                <a:ea typeface="宋体" pitchFamily="2" charset="-122"/>
                <a:cs typeface="+mn-cs"/>
              </a:rPr>
              <a:t>（二）联系</a:t>
            </a:r>
            <a:endParaRPr lang="zh-CN" altLang="en-US" sz="2800" b="1" cap="small" dirty="0">
              <a:latin typeface="微软雅黑" pitchFamily="34" charset="-122"/>
              <a:ea typeface="微软雅黑" pitchFamily="34" charset="-122"/>
              <a:cs typeface="+mn-cs"/>
            </a:endParaRPr>
          </a:p>
        </p:txBody>
      </p:sp>
      <p:graphicFrame>
        <p:nvGraphicFramePr>
          <p:cNvPr id="2" name="对象 1">
            <a:extLst>
              <a:ext uri="{FF2B5EF4-FFF2-40B4-BE49-F238E27FC236}">
                <a16:creationId xmlns="" xmlns:a16="http://schemas.microsoft.com/office/drawing/2014/main" id="{A2D59FB6-638B-4F86-A48E-ACF5A3AAC9CB}"/>
              </a:ext>
            </a:extLst>
          </p:cNvPr>
          <p:cNvGraphicFramePr>
            <a:graphicFrameLocks noChangeAspect="1"/>
          </p:cNvGraphicFramePr>
          <p:nvPr>
            <p:extLst>
              <p:ext uri="{D42A27DB-BD31-4B8C-83A1-F6EECF244321}">
                <p14:modId xmlns:p14="http://schemas.microsoft.com/office/powerpoint/2010/main" val="3985706872"/>
              </p:ext>
            </p:extLst>
          </p:nvPr>
        </p:nvGraphicFramePr>
        <p:xfrm>
          <a:off x="3501331" y="3140968"/>
          <a:ext cx="5243813" cy="1418915"/>
        </p:xfrm>
        <a:graphic>
          <a:graphicData uri="http://schemas.openxmlformats.org/presentationml/2006/ole">
            <mc:AlternateContent xmlns:mc="http://schemas.openxmlformats.org/markup-compatibility/2006">
              <mc:Choice xmlns:v="urn:schemas-microsoft-com:vml" Requires="v">
                <p:oleObj spid="_x0000_s49199" name="Equation" r:id="rId3" imgW="3373222" imgH="912823" progId="Equation.DSMT4">
                  <p:embed/>
                </p:oleObj>
              </mc:Choice>
              <mc:Fallback>
                <p:oleObj name="Equation" r:id="rId3" imgW="3373222" imgH="912823" progId="Equation.DSMT4">
                  <p:embed/>
                  <p:pic>
                    <p:nvPicPr>
                      <p:cNvPr id="0" name=""/>
                      <p:cNvPicPr/>
                      <p:nvPr/>
                    </p:nvPicPr>
                    <p:blipFill>
                      <a:blip r:embed="rId4"/>
                      <a:stretch>
                        <a:fillRect/>
                      </a:stretch>
                    </p:blipFill>
                    <p:spPr>
                      <a:xfrm>
                        <a:off x="3501331" y="3140968"/>
                        <a:ext cx="5243813" cy="1418915"/>
                      </a:xfrm>
                      <a:prstGeom prst="rect">
                        <a:avLst/>
                      </a:prstGeom>
                    </p:spPr>
                  </p:pic>
                </p:oleObj>
              </mc:Fallback>
            </mc:AlternateContent>
          </a:graphicData>
        </a:graphic>
      </p:graphicFrame>
      <p:sp>
        <p:nvSpPr>
          <p:cNvPr id="7" name="文本框 6">
            <a:extLst>
              <a:ext uri="{FF2B5EF4-FFF2-40B4-BE49-F238E27FC236}">
                <a16:creationId xmlns="" xmlns:a16="http://schemas.microsoft.com/office/drawing/2014/main" id="{44C31C9C-29C1-4954-A299-00F9DD28AF60}"/>
              </a:ext>
            </a:extLst>
          </p:cNvPr>
          <p:cNvSpPr txBox="1"/>
          <p:nvPr/>
        </p:nvSpPr>
        <p:spPr>
          <a:xfrm>
            <a:off x="837035" y="4951461"/>
            <a:ext cx="11145750" cy="495585"/>
          </a:xfrm>
          <a:prstGeom prst="rect">
            <a:avLst/>
          </a:prstGeom>
          <a:noFill/>
        </p:spPr>
        <p:txBody>
          <a:bodyPr wrap="square" rtlCol="0">
            <a:spAutoFit/>
          </a:bodyPr>
          <a:lstStyle/>
          <a:p>
            <a:pPr indent="457200">
              <a:lnSpc>
                <a:spcPct val="150000"/>
              </a:lnSpc>
            </a:pPr>
            <a:r>
              <a:rPr lang="zh-CN" altLang="en-US" sz="2000" dirty="0">
                <a:latin typeface="Times New Roman" panose="02020603050405020304" pitchFamily="18" charset="0"/>
                <a:ea typeface="+mn-ea"/>
                <a:cs typeface="Times New Roman" panose="02020603050405020304" pitchFamily="18" charset="0"/>
              </a:rPr>
              <a:t>而                                     就是资本市场线。</a:t>
            </a:r>
          </a:p>
        </p:txBody>
      </p:sp>
      <p:graphicFrame>
        <p:nvGraphicFramePr>
          <p:cNvPr id="8" name="对象 7">
            <a:extLst>
              <a:ext uri="{FF2B5EF4-FFF2-40B4-BE49-F238E27FC236}">
                <a16:creationId xmlns="" xmlns:a16="http://schemas.microsoft.com/office/drawing/2014/main" id="{199511A8-5274-4C82-8AC4-5A969A727AAA}"/>
              </a:ext>
            </a:extLst>
          </p:cNvPr>
          <p:cNvGraphicFramePr>
            <a:graphicFrameLocks noChangeAspect="1"/>
          </p:cNvGraphicFramePr>
          <p:nvPr>
            <p:extLst>
              <p:ext uri="{D42A27DB-BD31-4B8C-83A1-F6EECF244321}">
                <p14:modId xmlns:p14="http://schemas.microsoft.com/office/powerpoint/2010/main" val="1873860103"/>
              </p:ext>
            </p:extLst>
          </p:nvPr>
        </p:nvGraphicFramePr>
        <p:xfrm>
          <a:off x="1845146" y="4955368"/>
          <a:ext cx="2068885" cy="633871"/>
        </p:xfrm>
        <a:graphic>
          <a:graphicData uri="http://schemas.openxmlformats.org/presentationml/2006/ole">
            <mc:AlternateContent xmlns:mc="http://schemas.openxmlformats.org/markup-compatibility/2006">
              <mc:Choice xmlns:v="urn:schemas-microsoft-com:vml" Requires="v">
                <p:oleObj spid="_x0000_s49200" name="Equation" r:id="rId5" imgW="1491788" imgH="456412" progId="Equation.DSMT4">
                  <p:embed/>
                </p:oleObj>
              </mc:Choice>
              <mc:Fallback>
                <p:oleObj name="Equation" r:id="rId5" imgW="1491788" imgH="456412" progId="Equation.DSMT4">
                  <p:embed/>
                  <p:pic>
                    <p:nvPicPr>
                      <p:cNvPr id="0" name=""/>
                      <p:cNvPicPr/>
                      <p:nvPr/>
                    </p:nvPicPr>
                    <p:blipFill>
                      <a:blip r:embed="rId6"/>
                      <a:stretch>
                        <a:fillRect/>
                      </a:stretch>
                    </p:blipFill>
                    <p:spPr>
                      <a:xfrm>
                        <a:off x="1845146" y="4955368"/>
                        <a:ext cx="2068885" cy="633871"/>
                      </a:xfrm>
                      <a:prstGeom prst="rect">
                        <a:avLst/>
                      </a:prstGeom>
                    </p:spPr>
                  </p:pic>
                </p:oleObj>
              </mc:Fallback>
            </mc:AlternateContent>
          </a:graphicData>
        </a:graphic>
      </p:graphicFrame>
      <p:sp>
        <p:nvSpPr>
          <p:cNvPr id="9" name="文本框 8">
            <a:extLst>
              <a:ext uri="{FF2B5EF4-FFF2-40B4-BE49-F238E27FC236}">
                <a16:creationId xmlns="" xmlns:a16="http://schemas.microsoft.com/office/drawing/2014/main" id="{4084A34A-F83C-4868-AB2F-F374B163DC8F}"/>
              </a:ext>
            </a:extLst>
          </p:cNvPr>
          <p:cNvSpPr txBox="1"/>
          <p:nvPr/>
        </p:nvSpPr>
        <p:spPr>
          <a:xfrm>
            <a:off x="10558115" y="3766703"/>
            <a:ext cx="1460995" cy="369332"/>
          </a:xfrm>
          <a:prstGeom prst="rect">
            <a:avLst/>
          </a:prstGeom>
          <a:noFill/>
        </p:spPr>
        <p:txBody>
          <a:bodyPr wrap="square">
            <a:spAutoFit/>
          </a:bodyPr>
          <a:lstStyle/>
          <a:p>
            <a:r>
              <a:rPr lang="zh-CN" altLang="zh-CN" sz="1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solidFill>
                  <a:srgbClr val="000000"/>
                </a:solidFill>
                <a:effectLst/>
                <a:latin typeface="Times New Roman" panose="02020603050405020304" pitchFamily="18" charset="0"/>
                <a:ea typeface="宋体" panose="02010600030101010101" pitchFamily="2" charset="-122"/>
              </a:rPr>
              <a:t>4-11</a:t>
            </a:r>
            <a:r>
              <a:rPr lang="zh-CN" altLang="zh-CN" sz="1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spTree>
    <p:extLst>
      <p:ext uri="{BB962C8B-B14F-4D97-AF65-F5344CB8AC3E}">
        <p14:creationId xmlns:p14="http://schemas.microsoft.com/office/powerpoint/2010/main" val="14623196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907352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pPr eaLnBrk="1" hangingPunct="1"/>
            <a:r>
              <a:rPr kumimoji="0" lang="zh-CN" altLang="en-US" sz="5400" b="1" dirty="0">
                <a:solidFill>
                  <a:schemeClr val="bg1"/>
                </a:solidFill>
                <a:latin typeface="微软雅黑" pitchFamily="34" charset="-122"/>
                <a:ea typeface="微软雅黑" pitchFamily="34" charset="-122"/>
              </a:rPr>
              <a:t>五、多因素套利定价理论</a:t>
            </a:r>
          </a:p>
        </p:txBody>
      </p:sp>
    </p:spTree>
    <p:extLst>
      <p:ext uri="{BB962C8B-B14F-4D97-AF65-F5344CB8AC3E}">
        <p14:creationId xmlns:p14="http://schemas.microsoft.com/office/powerpoint/2010/main" val="1495314213"/>
      </p:ext>
    </p:extLst>
  </p:cSld>
  <p:clrMapOvr>
    <a:masterClrMapping/>
  </p:clrMapOvr>
  <p:transition spd="slow" advClick="0" advTm="3340">
    <p:wip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p:cNvSpPr>
          <p:nvPr/>
        </p:nvSpPr>
        <p:spPr bwMode="auto">
          <a:xfrm>
            <a:off x="0" y="739025"/>
            <a:ext cx="11906520" cy="422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marL="457200" lvl="1" indent="0" eaLnBrk="1" hangingPunct="1">
              <a:lnSpc>
                <a:spcPct val="120000"/>
              </a:lnSpc>
              <a:spcBef>
                <a:spcPts val="600"/>
              </a:spcBef>
              <a:buClr>
                <a:schemeClr val="accent1"/>
              </a:buClr>
              <a:buSzPct val="70000"/>
            </a:pPr>
            <a:r>
              <a:rPr lang="zh-CN" altLang="en-US" sz="2800" b="1" dirty="0">
                <a:latin typeface="Century Schoolbook" pitchFamily="18" charset="0"/>
              </a:rPr>
              <a:t>一、因素模型</a:t>
            </a:r>
            <a:endParaRPr lang="en-US" altLang="zh-CN" sz="2800" b="1" dirty="0">
              <a:latin typeface="Century Schoolbook" pitchFamily="18" charset="0"/>
            </a:endParaRPr>
          </a:p>
          <a:p>
            <a:pPr marL="457200" lvl="1" indent="0" eaLnBrk="1" hangingPunct="1">
              <a:lnSpc>
                <a:spcPct val="120000"/>
              </a:lnSpc>
              <a:spcBef>
                <a:spcPts val="600"/>
              </a:spcBef>
              <a:buClr>
                <a:schemeClr val="accent1"/>
              </a:buClr>
              <a:buSzPct val="70000"/>
            </a:pPr>
            <a:r>
              <a:rPr lang="zh-CN" altLang="en-US" sz="2400" b="1" dirty="0">
                <a:latin typeface="Century Schoolbook" pitchFamily="18" charset="0"/>
              </a:rPr>
              <a:t>        </a:t>
            </a:r>
            <a:r>
              <a:rPr lang="zh-CN" altLang="en-US" sz="2400" dirty="0">
                <a:latin typeface="Century Schoolbook" pitchFamily="18" charset="0"/>
              </a:rPr>
              <a:t>作为一种统计模型，因素模型把经济周期、力量、技术革新以及劳动力成本和原材料等经济因素视为一系列宏观经济指示器，并假定这些因素的变化影响着整个证券市场，进而是影响证券之间相关性的经济来源。随着非预期的变化的发生，这些因素也会随之变化，进而引起整个证券市场的收益率发生非预期的变化。</a:t>
            </a:r>
          </a:p>
          <a:p>
            <a:pPr marL="457200" lvl="1" indent="0" eaLnBrk="1" hangingPunct="1">
              <a:lnSpc>
                <a:spcPct val="120000"/>
              </a:lnSpc>
              <a:spcBef>
                <a:spcPts val="600"/>
              </a:spcBef>
              <a:buClr>
                <a:srgbClr val="4F81BD"/>
              </a:buClr>
              <a:buSzPct val="70000"/>
              <a:buFont typeface="Wingdings" pitchFamily="2" charset="2"/>
              <a:buChar char=""/>
            </a:pPr>
            <a:endParaRPr lang="en-US" altLang="zh-CN" sz="2800" b="1" dirty="0">
              <a:solidFill>
                <a:prstClr val="black"/>
              </a:solidFill>
              <a:latin typeface="Century Schoolbook" pitchFamily="18" charset="0"/>
            </a:endParaRPr>
          </a:p>
          <a:p>
            <a:pPr marL="342900" indent="-342900" eaLnBrk="1" hangingPunct="1">
              <a:lnSpc>
                <a:spcPct val="120000"/>
              </a:lnSpc>
              <a:spcBef>
                <a:spcPts val="600"/>
              </a:spcBef>
              <a:buClr>
                <a:schemeClr val="accent1"/>
              </a:buClr>
              <a:buSzPct val="70000"/>
              <a:buFont typeface="Arial" panose="020B0604020202020204" pitchFamily="34" charset="0"/>
              <a:buChar char="•"/>
            </a:pPr>
            <a:endParaRPr lang="en-US" altLang="zh-CN" sz="2400" dirty="0">
              <a:latin typeface="Century Schoolbook" pitchFamily="18" charset="0"/>
            </a:endParaRPr>
          </a:p>
        </p:txBody>
      </p:sp>
      <p:sp>
        <p:nvSpPr>
          <p:cNvPr id="3" name="Rectangle 2"/>
          <p:cNvSpPr txBox="1">
            <a:spLocks/>
          </p:cNvSpPr>
          <p:nvPr/>
        </p:nvSpPr>
        <p:spPr>
          <a:xfrm>
            <a:off x="334303" y="115888"/>
            <a:ext cx="11383219"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zh-CN" altLang="en-US" sz="2800" b="1" cap="small" dirty="0">
                <a:latin typeface="微软雅黑" pitchFamily="34" charset="-122"/>
                <a:ea typeface="微软雅黑" pitchFamily="34" charset="-122"/>
              </a:rPr>
              <a:t>第五节 多因素套利定价理论</a:t>
            </a:r>
          </a:p>
        </p:txBody>
      </p:sp>
      <p:grpSp>
        <p:nvGrpSpPr>
          <p:cNvPr id="6" name="组合 5"/>
          <p:cNvGrpSpPr/>
          <p:nvPr/>
        </p:nvGrpSpPr>
        <p:grpSpPr>
          <a:xfrm>
            <a:off x="2757959" y="3764321"/>
            <a:ext cx="6541568" cy="1920525"/>
            <a:chOff x="2362924" y="1868515"/>
            <a:chExt cx="7403103" cy="3360687"/>
          </a:xfrm>
        </p:grpSpPr>
        <p:sp>
          <p:nvSpPr>
            <p:cNvPr id="7" name="椭圆 6">
              <a:extLst>
                <a:ext uri="{FF2B5EF4-FFF2-40B4-BE49-F238E27FC236}">
                  <a16:creationId xmlns="" xmlns:a16="http://schemas.microsoft.com/office/drawing/2014/main" id="{62C94A70-9D5A-CD45-A530-0ED52AFC8CD9}"/>
                </a:ext>
              </a:extLst>
            </p:cNvPr>
            <p:cNvSpPr/>
            <p:nvPr/>
          </p:nvSpPr>
          <p:spPr>
            <a:xfrm>
              <a:off x="4883255" y="1868515"/>
              <a:ext cx="2420728" cy="1243180"/>
            </a:xfrm>
            <a:prstGeom prst="ellipse">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en-US" sz="2400" b="1" dirty="0">
                  <a:latin typeface="Times New Roman" panose="02020503050405090304" pitchFamily="18" charset="0"/>
                </a:rPr>
                <a:t>因素模型</a:t>
              </a:r>
              <a:endParaRPr lang="zh-CN" altLang="en-US" sz="2400" b="1" dirty="0"/>
            </a:p>
          </p:txBody>
        </p:sp>
        <p:sp>
          <p:nvSpPr>
            <p:cNvPr id="8" name="椭圆 7">
              <a:extLst>
                <a:ext uri="{FF2B5EF4-FFF2-40B4-BE49-F238E27FC236}">
                  <a16:creationId xmlns="" xmlns:a16="http://schemas.microsoft.com/office/drawing/2014/main" id="{F1071178-4CEA-764E-AE56-7807EDC85325}"/>
                </a:ext>
              </a:extLst>
            </p:cNvPr>
            <p:cNvSpPr/>
            <p:nvPr/>
          </p:nvSpPr>
          <p:spPr>
            <a:xfrm>
              <a:off x="2362924" y="3318772"/>
              <a:ext cx="3096344" cy="1910430"/>
            </a:xfrm>
            <a:prstGeom prst="ellipse">
              <a:avLst/>
            </a:prstGeom>
            <a:solidFill>
              <a:schemeClr val="accent3">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200" dirty="0">
                  <a:latin typeface="Times New Roman" panose="02020503050405090304" pitchFamily="18" charset="0"/>
                </a:rPr>
                <a:t>单因素模型</a:t>
              </a:r>
              <a:endParaRPr lang="zh-CN" altLang="en-US" sz="2200" dirty="0"/>
            </a:p>
          </p:txBody>
        </p:sp>
        <p:cxnSp>
          <p:nvCxnSpPr>
            <p:cNvPr id="9" name="直接箭头连接符 16">
              <a:extLst>
                <a:ext uri="{FF2B5EF4-FFF2-40B4-BE49-F238E27FC236}">
                  <a16:creationId xmlns="" xmlns:a16="http://schemas.microsoft.com/office/drawing/2014/main" id="{558A97B0-0952-F047-BA1E-ACFA57126E0F}"/>
                </a:ext>
              </a:extLst>
            </p:cNvPr>
            <p:cNvCxnSpPr>
              <a:cxnSpLocks/>
              <a:stCxn id="7" idx="3"/>
              <a:endCxn id="8" idx="7"/>
            </p:cNvCxnSpPr>
            <p:nvPr/>
          </p:nvCxnSpPr>
          <p:spPr>
            <a:xfrm flipH="1">
              <a:off x="5005819" y="2929636"/>
              <a:ext cx="231943" cy="668912"/>
            </a:xfrm>
            <a:prstGeom prst="straightConnector1">
              <a:avLst/>
            </a:prstGeom>
            <a:ln w="38100"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17">
              <a:extLst>
                <a:ext uri="{FF2B5EF4-FFF2-40B4-BE49-F238E27FC236}">
                  <a16:creationId xmlns="" xmlns:a16="http://schemas.microsoft.com/office/drawing/2014/main" id="{718A520C-F81E-524C-8ACE-D74F169B9960}"/>
                </a:ext>
              </a:extLst>
            </p:cNvPr>
            <p:cNvCxnSpPr>
              <a:cxnSpLocks/>
              <a:stCxn id="7" idx="5"/>
              <a:endCxn id="11" idx="1"/>
            </p:cNvCxnSpPr>
            <p:nvPr/>
          </p:nvCxnSpPr>
          <p:spPr>
            <a:xfrm>
              <a:off x="6949476" y="2929636"/>
              <a:ext cx="173656" cy="668911"/>
            </a:xfrm>
            <a:prstGeom prst="straightConnector1">
              <a:avLst/>
            </a:prstGeom>
            <a:ln w="38100"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1" name="椭圆 10">
              <a:extLst>
                <a:ext uri="{FF2B5EF4-FFF2-40B4-BE49-F238E27FC236}">
                  <a16:creationId xmlns="" xmlns:a16="http://schemas.microsoft.com/office/drawing/2014/main" id="{BC65B38B-86E8-4240-AED8-55497977E97E}"/>
                </a:ext>
              </a:extLst>
            </p:cNvPr>
            <p:cNvSpPr/>
            <p:nvPr/>
          </p:nvSpPr>
          <p:spPr>
            <a:xfrm>
              <a:off x="6669683" y="3318771"/>
              <a:ext cx="3096344" cy="1910430"/>
            </a:xfrm>
            <a:prstGeom prst="ellipse">
              <a:avLst/>
            </a:prstGeom>
            <a:solidFill>
              <a:schemeClr val="accent3">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200" dirty="0">
                  <a:latin typeface="Times New Roman" panose="02020503050405090304" pitchFamily="18" charset="0"/>
                </a:rPr>
                <a:t>多因素模型</a:t>
              </a:r>
              <a:endParaRPr lang="zh-CN" altLang="en-US" sz="2200" dirty="0"/>
            </a:p>
          </p:txBody>
        </p:sp>
      </p:grpSp>
    </p:spTree>
    <p:extLst>
      <p:ext uri="{BB962C8B-B14F-4D97-AF65-F5344CB8AC3E}">
        <p14:creationId xmlns:p14="http://schemas.microsoft.com/office/powerpoint/2010/main" val="32007547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p:cNvSpPr>
          <p:nvPr/>
        </p:nvSpPr>
        <p:spPr bwMode="auto">
          <a:xfrm>
            <a:off x="-315093" y="145310"/>
            <a:ext cx="11881320" cy="5536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lvl="1" eaLnBrk="1" hangingPunct="1">
              <a:lnSpc>
                <a:spcPct val="120000"/>
              </a:lnSpc>
              <a:spcBef>
                <a:spcPts val="600"/>
              </a:spcBef>
              <a:buClr>
                <a:schemeClr val="accent1"/>
              </a:buClr>
              <a:buSzPct val="70000"/>
              <a:buFont typeface="Wingdings" pitchFamily="2" charset="2"/>
              <a:buChar char=""/>
            </a:pPr>
            <a:endParaRPr lang="en-US" altLang="zh-CN" sz="2800" b="1" dirty="0">
              <a:latin typeface="Century Schoolbook" pitchFamily="18" charset="0"/>
            </a:endParaRPr>
          </a:p>
          <a:p>
            <a:pPr marL="457200" lvl="1" indent="457200" eaLnBrk="1" hangingPunct="1">
              <a:lnSpc>
                <a:spcPct val="120000"/>
              </a:lnSpc>
              <a:spcBef>
                <a:spcPts val="600"/>
              </a:spcBef>
              <a:buClr>
                <a:schemeClr val="accent1"/>
              </a:buClr>
              <a:buSzPct val="70000"/>
            </a:pPr>
            <a:r>
              <a:rPr lang="zh-CN" altLang="en-US" sz="2800" b="1" dirty="0">
                <a:latin typeface="Century Schoolbook" pitchFamily="18" charset="0"/>
              </a:rPr>
              <a:t>二、多因素套利定价理论的假设</a:t>
            </a:r>
            <a:endParaRPr lang="en-US" altLang="zh-CN" sz="2800" b="1" dirty="0">
              <a:latin typeface="Century Schoolbook" pitchFamily="18" charset="0"/>
            </a:endParaRPr>
          </a:p>
          <a:p>
            <a:pPr marL="457200" lvl="1" indent="457200" eaLnBrk="1" hangingPunct="1">
              <a:lnSpc>
                <a:spcPct val="120000"/>
              </a:lnSpc>
              <a:spcBef>
                <a:spcPts val="600"/>
              </a:spcBef>
              <a:buClr>
                <a:schemeClr val="accent1"/>
              </a:buClr>
              <a:buSzPct val="70000"/>
            </a:pPr>
            <a:endParaRPr lang="zh-CN" altLang="en-US" sz="2800" b="1" dirty="0">
              <a:latin typeface="Century Schoolbook" pitchFamily="18" charset="0"/>
            </a:endParaRPr>
          </a:p>
          <a:p>
            <a:pPr marL="457200" lvl="1" indent="457200" eaLnBrk="1" hangingPunct="1">
              <a:lnSpc>
                <a:spcPct val="120000"/>
              </a:lnSpc>
              <a:spcBef>
                <a:spcPts val="600"/>
              </a:spcBef>
              <a:buClr>
                <a:schemeClr val="accent1"/>
              </a:buClr>
              <a:buSzPct val="70000"/>
            </a:pPr>
            <a:r>
              <a:rPr lang="zh-CN" altLang="en-US" sz="2800" b="1" dirty="0">
                <a:latin typeface="Times New Roman" panose="02020603050405020304" pitchFamily="18" charset="0"/>
                <a:cs typeface="Times New Roman" panose="02020603050405020304" pitchFamily="18" charset="0"/>
              </a:rPr>
              <a:t>（</a:t>
            </a:r>
            <a:r>
              <a:rPr lang="en-US" altLang="zh-CN" sz="2800" b="1" dirty="0">
                <a:latin typeface="Times New Roman" panose="02020603050405020304" pitchFamily="18" charset="0"/>
                <a:cs typeface="Times New Roman" panose="02020603050405020304" pitchFamily="18" charset="0"/>
              </a:rPr>
              <a:t>1</a:t>
            </a:r>
            <a:r>
              <a:rPr lang="zh-CN" altLang="en-US" sz="2800" b="1" dirty="0">
                <a:latin typeface="Times New Roman" panose="02020603050405020304" pitchFamily="18" charset="0"/>
                <a:cs typeface="Times New Roman" panose="02020603050405020304" pitchFamily="18" charset="0"/>
              </a:rPr>
              <a:t>）市场完美无摩擦，无套利机会。</a:t>
            </a:r>
          </a:p>
          <a:p>
            <a:pPr marL="457200" lvl="1" indent="457200" eaLnBrk="1" hangingPunct="1">
              <a:lnSpc>
                <a:spcPct val="120000"/>
              </a:lnSpc>
              <a:spcBef>
                <a:spcPts val="600"/>
              </a:spcBef>
              <a:buClr>
                <a:schemeClr val="accent1"/>
              </a:buClr>
              <a:buSzPct val="70000"/>
            </a:pPr>
            <a:r>
              <a:rPr lang="zh-CN" altLang="en-US" sz="2800" b="1" dirty="0">
                <a:latin typeface="Times New Roman" panose="02020603050405020304" pitchFamily="18" charset="0"/>
                <a:cs typeface="Times New Roman" panose="02020603050405020304" pitchFamily="18" charset="0"/>
              </a:rPr>
              <a:t>（</a:t>
            </a:r>
            <a:r>
              <a:rPr lang="en-US" altLang="zh-CN" sz="2800" b="1" dirty="0">
                <a:latin typeface="Times New Roman" panose="02020603050405020304" pitchFamily="18" charset="0"/>
                <a:cs typeface="Times New Roman" panose="02020603050405020304" pitchFamily="18" charset="0"/>
              </a:rPr>
              <a:t>2</a:t>
            </a:r>
            <a:r>
              <a:rPr lang="zh-CN" altLang="en-US" sz="2800" b="1" dirty="0">
                <a:latin typeface="Times New Roman" panose="02020603050405020304" pitchFamily="18" charset="0"/>
                <a:cs typeface="Times New Roman" panose="02020603050405020304" pitchFamily="18" charset="0"/>
              </a:rPr>
              <a:t>）有足够多的证券来分散不同的风险。</a:t>
            </a:r>
          </a:p>
          <a:p>
            <a:pPr marL="457200" lvl="1" indent="457200" eaLnBrk="1" hangingPunct="1">
              <a:lnSpc>
                <a:spcPct val="120000"/>
              </a:lnSpc>
              <a:spcBef>
                <a:spcPts val="600"/>
              </a:spcBef>
              <a:buClr>
                <a:schemeClr val="accent1"/>
              </a:buClr>
              <a:buSzPct val="70000"/>
            </a:pPr>
            <a:r>
              <a:rPr lang="zh-CN" altLang="en-US" sz="2800" b="1" dirty="0">
                <a:latin typeface="Times New Roman" panose="02020603050405020304" pitchFamily="18" charset="0"/>
                <a:cs typeface="Times New Roman" panose="02020603050405020304" pitchFamily="18" charset="0"/>
              </a:rPr>
              <a:t>（</a:t>
            </a:r>
            <a:r>
              <a:rPr lang="en-US" altLang="zh-CN" sz="2800" b="1" dirty="0">
                <a:latin typeface="Times New Roman" panose="02020603050405020304" pitchFamily="18" charset="0"/>
                <a:cs typeface="Times New Roman" panose="02020603050405020304" pitchFamily="18" charset="0"/>
              </a:rPr>
              <a:t>3</a:t>
            </a:r>
            <a:r>
              <a:rPr lang="zh-CN" altLang="en-US" sz="2800" b="1" dirty="0">
                <a:latin typeface="Times New Roman" panose="02020603050405020304" pitchFamily="18" charset="0"/>
                <a:cs typeface="Times New Roman" panose="02020603050405020304" pitchFamily="18" charset="0"/>
              </a:rPr>
              <a:t>）证券收益能用因素模型表示。</a:t>
            </a:r>
          </a:p>
          <a:p>
            <a:pPr marL="457200" lvl="1" indent="457200" eaLnBrk="1" hangingPunct="1">
              <a:lnSpc>
                <a:spcPct val="120000"/>
              </a:lnSpc>
              <a:spcBef>
                <a:spcPts val="600"/>
              </a:spcBef>
              <a:buClr>
                <a:schemeClr val="accent1"/>
              </a:buClr>
              <a:buSzPct val="70000"/>
            </a:pPr>
            <a:r>
              <a:rPr lang="zh-CN" altLang="en-US" sz="2800" b="1" dirty="0">
                <a:latin typeface="Times New Roman" panose="02020603050405020304" pitchFamily="18" charset="0"/>
                <a:cs typeface="Times New Roman" panose="02020603050405020304" pitchFamily="18" charset="0"/>
              </a:rPr>
              <a:t>（</a:t>
            </a:r>
            <a:r>
              <a:rPr lang="en-US" altLang="zh-CN" sz="2800" b="1" dirty="0">
                <a:latin typeface="Times New Roman" panose="02020603050405020304" pitchFamily="18" charset="0"/>
                <a:cs typeface="Times New Roman" panose="02020603050405020304" pitchFamily="18" charset="0"/>
              </a:rPr>
              <a:t>4</a:t>
            </a:r>
            <a:r>
              <a:rPr lang="zh-CN" altLang="en-US" sz="2800" b="1" dirty="0">
                <a:latin typeface="Times New Roman" panose="02020603050405020304" pitchFamily="18" charset="0"/>
                <a:cs typeface="Times New Roman" panose="02020603050405020304" pitchFamily="18" charset="0"/>
              </a:rPr>
              <a:t>）投资者追求效用最大化，且有同质预期。</a:t>
            </a:r>
          </a:p>
          <a:p>
            <a:pPr marL="457200" lvl="1" indent="457200" eaLnBrk="1" hangingPunct="1">
              <a:lnSpc>
                <a:spcPct val="120000"/>
              </a:lnSpc>
              <a:spcBef>
                <a:spcPts val="600"/>
              </a:spcBef>
              <a:buClr>
                <a:schemeClr val="accent1"/>
              </a:buClr>
              <a:buSzPct val="70000"/>
            </a:pPr>
            <a:r>
              <a:rPr lang="zh-CN" altLang="en-US" sz="2800" b="1" dirty="0">
                <a:latin typeface="Times New Roman" panose="02020603050405020304" pitchFamily="18" charset="0"/>
                <a:cs typeface="Times New Roman" panose="02020603050405020304" pitchFamily="18" charset="0"/>
              </a:rPr>
              <a:t>（</a:t>
            </a:r>
            <a:r>
              <a:rPr lang="en-US" altLang="zh-CN" sz="2800" b="1" dirty="0">
                <a:latin typeface="Times New Roman" panose="02020603050405020304" pitchFamily="18" charset="0"/>
                <a:cs typeface="Times New Roman" panose="02020603050405020304" pitchFamily="18" charset="0"/>
              </a:rPr>
              <a:t>5</a:t>
            </a:r>
            <a:r>
              <a:rPr lang="zh-CN" altLang="en-US" sz="2800" b="1" dirty="0">
                <a:latin typeface="Times New Roman" panose="02020603050405020304" pitchFamily="18" charset="0"/>
                <a:cs typeface="Times New Roman" panose="02020603050405020304" pitchFamily="18" charset="0"/>
              </a:rPr>
              <a:t>）证券 </a:t>
            </a:r>
            <a:r>
              <a:rPr lang="en-US" altLang="zh-CN" sz="2800" b="1" dirty="0" err="1">
                <a:latin typeface="Times New Roman" panose="02020603050405020304" pitchFamily="18" charset="0"/>
                <a:cs typeface="Times New Roman" panose="02020603050405020304" pitchFamily="18" charset="0"/>
              </a:rPr>
              <a:t>i</a:t>
            </a:r>
            <a:r>
              <a:rPr lang="en-US" altLang="zh-CN" sz="2800" b="1" dirty="0">
                <a:latin typeface="Times New Roman" panose="02020603050405020304" pitchFamily="18" charset="0"/>
                <a:cs typeface="Times New Roman" panose="02020603050405020304" pitchFamily="18" charset="0"/>
              </a:rPr>
              <a:t> </a:t>
            </a:r>
            <a:r>
              <a:rPr lang="zh-CN" altLang="en-US" sz="2800" b="1" dirty="0">
                <a:latin typeface="Times New Roman" panose="02020603050405020304" pitchFamily="18" charset="0"/>
                <a:cs typeface="Times New Roman" panose="02020603050405020304" pitchFamily="18" charset="0"/>
              </a:rPr>
              <a:t>的随机干扰项与其他证券的随机干扰项相互独立。</a:t>
            </a:r>
          </a:p>
          <a:p>
            <a:pPr marL="457200" lvl="1" indent="457200" eaLnBrk="1" hangingPunct="1">
              <a:lnSpc>
                <a:spcPct val="120000"/>
              </a:lnSpc>
              <a:spcBef>
                <a:spcPts val="600"/>
              </a:spcBef>
              <a:buClr>
                <a:schemeClr val="accent1"/>
              </a:buClr>
              <a:buSzPct val="70000"/>
            </a:pPr>
            <a:r>
              <a:rPr lang="zh-CN" altLang="en-US" sz="2800" b="1" dirty="0">
                <a:latin typeface="Times New Roman" panose="02020603050405020304" pitchFamily="18" charset="0"/>
                <a:cs typeface="Times New Roman" panose="02020603050405020304" pitchFamily="18" charset="0"/>
              </a:rPr>
              <a:t>（</a:t>
            </a:r>
            <a:r>
              <a:rPr lang="en-US" altLang="zh-CN" sz="2800" b="1" dirty="0">
                <a:latin typeface="Times New Roman" panose="02020603050405020304" pitchFamily="18" charset="0"/>
                <a:cs typeface="Times New Roman" panose="02020603050405020304" pitchFamily="18" charset="0"/>
              </a:rPr>
              <a:t>6</a:t>
            </a:r>
            <a:r>
              <a:rPr lang="zh-CN" altLang="en-US" sz="2800" b="1" dirty="0">
                <a:latin typeface="Times New Roman" panose="02020603050405020304" pitchFamily="18" charset="0"/>
                <a:cs typeface="Times New Roman" panose="02020603050405020304" pitchFamily="18" charset="0"/>
              </a:rPr>
              <a:t>）证券 </a:t>
            </a:r>
            <a:r>
              <a:rPr lang="en-US" altLang="zh-CN" sz="2800" b="1" dirty="0" err="1">
                <a:latin typeface="Times New Roman" panose="02020603050405020304" pitchFamily="18" charset="0"/>
                <a:cs typeface="Times New Roman" panose="02020603050405020304" pitchFamily="18" charset="0"/>
              </a:rPr>
              <a:t>i</a:t>
            </a:r>
            <a:r>
              <a:rPr lang="en-US" altLang="zh-CN" sz="2800" b="1" dirty="0">
                <a:latin typeface="Times New Roman" panose="02020603050405020304" pitchFamily="18" charset="0"/>
                <a:cs typeface="Times New Roman" panose="02020603050405020304" pitchFamily="18" charset="0"/>
              </a:rPr>
              <a:t> </a:t>
            </a:r>
            <a:r>
              <a:rPr lang="zh-CN" altLang="en-US" sz="2800" b="1" dirty="0">
                <a:latin typeface="Times New Roman" panose="02020603050405020304" pitchFamily="18" charset="0"/>
                <a:cs typeface="Times New Roman" panose="02020603050405020304" pitchFamily="18" charset="0"/>
              </a:rPr>
              <a:t>的随机干扰项与所有影响因子相互独立。</a:t>
            </a:r>
          </a:p>
          <a:p>
            <a:pPr marL="457200" lvl="1" indent="0" eaLnBrk="1" hangingPunct="1">
              <a:lnSpc>
                <a:spcPct val="120000"/>
              </a:lnSpc>
              <a:spcBef>
                <a:spcPts val="600"/>
              </a:spcBef>
              <a:buClr>
                <a:srgbClr val="4F81BD"/>
              </a:buClr>
              <a:buSzPct val="70000"/>
              <a:buFont typeface="Wingdings" pitchFamily="2" charset="2"/>
              <a:buChar char=""/>
            </a:pPr>
            <a:endParaRPr lang="en-US" altLang="zh-CN" sz="2800" b="1" dirty="0">
              <a:solidFill>
                <a:prstClr val="black"/>
              </a:solidFill>
              <a:latin typeface="Times New Roman" panose="02020603050405020304" pitchFamily="18" charset="0"/>
              <a:cs typeface="Times New Roman" panose="02020603050405020304" pitchFamily="18" charset="0"/>
            </a:endParaRPr>
          </a:p>
          <a:p>
            <a:pPr marL="342900" indent="-342900" eaLnBrk="1" hangingPunct="1">
              <a:lnSpc>
                <a:spcPct val="120000"/>
              </a:lnSpc>
              <a:spcBef>
                <a:spcPts val="600"/>
              </a:spcBef>
              <a:buClr>
                <a:schemeClr val="accent1"/>
              </a:buClr>
              <a:buSzPct val="70000"/>
              <a:buFont typeface="Arial" panose="020B0604020202020204" pitchFamily="34" charset="0"/>
              <a:buChar char="•"/>
            </a:pPr>
            <a:endParaRPr lang="en-US" altLang="zh-CN" sz="2400" dirty="0">
              <a:latin typeface="Century Schoolbook" pitchFamily="18" charset="0"/>
            </a:endParaRPr>
          </a:p>
        </p:txBody>
      </p:sp>
      <p:sp>
        <p:nvSpPr>
          <p:cNvPr id="3" name="Rectangle 2"/>
          <p:cNvSpPr txBox="1">
            <a:spLocks/>
          </p:cNvSpPr>
          <p:nvPr/>
        </p:nvSpPr>
        <p:spPr>
          <a:xfrm>
            <a:off x="334303" y="115888"/>
            <a:ext cx="11383219"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zh-CN" altLang="en-US" sz="2800" b="1" cap="small" dirty="0">
                <a:latin typeface="微软雅黑" pitchFamily="34" charset="-122"/>
                <a:ea typeface="微软雅黑" pitchFamily="34" charset="-122"/>
              </a:rPr>
              <a:t>第五节 多因素套利定价理论</a:t>
            </a:r>
          </a:p>
        </p:txBody>
      </p:sp>
    </p:spTree>
    <p:extLst>
      <p:ext uri="{BB962C8B-B14F-4D97-AF65-F5344CB8AC3E}">
        <p14:creationId xmlns:p14="http://schemas.microsoft.com/office/powerpoint/2010/main" val="33859576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p:cNvSpPr>
          <p:nvPr/>
        </p:nvSpPr>
        <p:spPr>
          <a:xfrm>
            <a:off x="334303" y="115888"/>
            <a:ext cx="11383219"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zh-CN" altLang="en-US" sz="2800" b="1" cap="small">
                <a:latin typeface="微软雅黑" pitchFamily="34" charset="-122"/>
                <a:ea typeface="微软雅黑" pitchFamily="34" charset="-122"/>
              </a:rPr>
              <a:t>第五节 多</a:t>
            </a:r>
            <a:r>
              <a:rPr kumimoji="1" lang="zh-CN" altLang="en-US" sz="2800" b="1" cap="small" dirty="0">
                <a:latin typeface="微软雅黑" pitchFamily="34" charset="-122"/>
                <a:ea typeface="微软雅黑" pitchFamily="34" charset="-122"/>
              </a:rPr>
              <a:t>因素套利定价理论</a:t>
            </a:r>
          </a:p>
        </p:txBody>
      </p:sp>
      <p:sp>
        <p:nvSpPr>
          <p:cNvPr id="7" name="标题 1">
            <a:extLst>
              <a:ext uri="{FF2B5EF4-FFF2-40B4-BE49-F238E27FC236}">
                <a16:creationId xmlns="" xmlns:a16="http://schemas.microsoft.com/office/drawing/2014/main" id="{407A034E-2D62-424A-8CAF-ACECF9CBBAE3}"/>
              </a:ext>
            </a:extLst>
          </p:cNvPr>
          <p:cNvSpPr txBox="1">
            <a:spLocks/>
          </p:cNvSpPr>
          <p:nvPr/>
        </p:nvSpPr>
        <p:spPr bwMode="auto">
          <a:xfrm>
            <a:off x="404987" y="583900"/>
            <a:ext cx="9952911" cy="56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algn="l"/>
            <a:r>
              <a:rPr lang="zh-CN" altLang="en-US" sz="2200" b="1" dirty="0">
                <a:latin typeface="Arial" pitchFamily="34" charset="0"/>
                <a:ea typeface="宋体" pitchFamily="2" charset="-122"/>
                <a:cs typeface="+mn-cs"/>
              </a:rPr>
              <a:t>三、多因素套利定价模型</a:t>
            </a:r>
            <a:endParaRPr lang="zh-CN" altLang="en-US" sz="2800" b="1" cap="small" dirty="0">
              <a:latin typeface="微软雅黑" pitchFamily="34" charset="-122"/>
              <a:ea typeface="微软雅黑" pitchFamily="34" charset="-122"/>
              <a:cs typeface="+mn-cs"/>
            </a:endParaRPr>
          </a:p>
        </p:txBody>
      </p:sp>
      <p:sp>
        <p:nvSpPr>
          <p:cNvPr id="8" name="文本框 7">
            <a:extLst>
              <a:ext uri="{FF2B5EF4-FFF2-40B4-BE49-F238E27FC236}">
                <a16:creationId xmlns="" xmlns:a16="http://schemas.microsoft.com/office/drawing/2014/main" id="{96A6AD76-22A5-40BC-A5C6-578C79FF833B}"/>
              </a:ext>
            </a:extLst>
          </p:cNvPr>
          <p:cNvSpPr txBox="1"/>
          <p:nvPr/>
        </p:nvSpPr>
        <p:spPr>
          <a:xfrm>
            <a:off x="452534" y="1138929"/>
            <a:ext cx="10585176" cy="1879232"/>
          </a:xfrm>
          <a:prstGeom prst="rect">
            <a:avLst/>
          </a:prstGeom>
          <a:noFill/>
        </p:spPr>
        <p:txBody>
          <a:bodyPr wrap="square" rtlCol="0">
            <a:spAutoFit/>
          </a:bodyPr>
          <a:lstStyle/>
          <a:p>
            <a:pPr indent="457200">
              <a:lnSpc>
                <a:spcPct val="150000"/>
              </a:lnSpc>
            </a:pPr>
            <a:r>
              <a:rPr lang="zh-CN" altLang="en-US" sz="2000" dirty="0"/>
              <a:t>罗斯认为，资本资产定价模型对证券资产收益率因素的论述过于简单，单只证券的收益率</a:t>
            </a:r>
            <a:r>
              <a:rPr lang="zh-CN" altLang="en-US" sz="2000" b="1" dirty="0"/>
              <a:t>除了市场组合这一因素外，还有着其他影响因素，如利率的变动、通货膨胀的变动等</a:t>
            </a:r>
            <a:r>
              <a:rPr lang="zh-CN" altLang="en-US" sz="2000" dirty="0"/>
              <a:t>，基于这些因素对预期收益的影响，以及套利定价理论的假设和实现条件，我们可以得出以下套利定价理论模型：</a:t>
            </a:r>
          </a:p>
        </p:txBody>
      </p:sp>
      <p:graphicFrame>
        <p:nvGraphicFramePr>
          <p:cNvPr id="9" name="对象 8">
            <a:extLst>
              <a:ext uri="{FF2B5EF4-FFF2-40B4-BE49-F238E27FC236}">
                <a16:creationId xmlns="" xmlns:a16="http://schemas.microsoft.com/office/drawing/2014/main" id="{337A580F-F31F-4B51-B7C5-640F2E280BE5}"/>
              </a:ext>
            </a:extLst>
          </p:cNvPr>
          <p:cNvGraphicFramePr>
            <a:graphicFrameLocks noChangeAspect="1"/>
          </p:cNvGraphicFramePr>
          <p:nvPr>
            <p:extLst>
              <p:ext uri="{D42A27DB-BD31-4B8C-83A1-F6EECF244321}">
                <p14:modId xmlns:p14="http://schemas.microsoft.com/office/powerpoint/2010/main" val="1688897723"/>
              </p:ext>
            </p:extLst>
          </p:nvPr>
        </p:nvGraphicFramePr>
        <p:xfrm>
          <a:off x="3243263" y="3084513"/>
          <a:ext cx="4581525" cy="457200"/>
        </p:xfrm>
        <a:graphic>
          <a:graphicData uri="http://schemas.openxmlformats.org/presentationml/2006/ole">
            <mc:AlternateContent xmlns:mc="http://schemas.openxmlformats.org/markup-compatibility/2006">
              <mc:Choice xmlns:v="urn:schemas-microsoft-com:vml" Requires="v">
                <p:oleObj spid="_x0000_s48290" name="Equation" r:id="rId3" imgW="2539800" imgH="253800" progId="Equation.DSMT4">
                  <p:embed/>
                </p:oleObj>
              </mc:Choice>
              <mc:Fallback>
                <p:oleObj name="Equation" r:id="rId3" imgW="2539800" imgH="253800" progId="Equation.DSMT4">
                  <p:embed/>
                  <p:pic>
                    <p:nvPicPr>
                      <p:cNvPr id="0" name=""/>
                      <p:cNvPicPr/>
                      <p:nvPr/>
                    </p:nvPicPr>
                    <p:blipFill>
                      <a:blip r:embed="rId4"/>
                      <a:stretch>
                        <a:fillRect/>
                      </a:stretch>
                    </p:blipFill>
                    <p:spPr>
                      <a:xfrm>
                        <a:off x="3243263" y="3084513"/>
                        <a:ext cx="4581525" cy="457200"/>
                      </a:xfrm>
                      <a:prstGeom prst="rect">
                        <a:avLst/>
                      </a:prstGeom>
                    </p:spPr>
                  </p:pic>
                </p:oleObj>
              </mc:Fallback>
            </mc:AlternateContent>
          </a:graphicData>
        </a:graphic>
      </p:graphicFrame>
      <p:sp>
        <p:nvSpPr>
          <p:cNvPr id="12" name="文本框 11">
            <a:extLst>
              <a:ext uri="{FF2B5EF4-FFF2-40B4-BE49-F238E27FC236}">
                <a16:creationId xmlns="" xmlns:a16="http://schemas.microsoft.com/office/drawing/2014/main" id="{E92D3DE6-8432-4687-8F98-48C9572F8717}"/>
              </a:ext>
            </a:extLst>
          </p:cNvPr>
          <p:cNvSpPr txBox="1"/>
          <p:nvPr/>
        </p:nvSpPr>
        <p:spPr>
          <a:xfrm>
            <a:off x="10630123" y="3059668"/>
            <a:ext cx="1460995" cy="369332"/>
          </a:xfrm>
          <a:prstGeom prst="rect">
            <a:avLst/>
          </a:prstGeom>
          <a:noFill/>
        </p:spPr>
        <p:txBody>
          <a:bodyPr wrap="square">
            <a:spAutoFit/>
          </a:bodyPr>
          <a:lstStyle/>
          <a:p>
            <a:r>
              <a:rPr lang="zh-CN" altLang="zh-CN" sz="1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solidFill>
                  <a:srgbClr val="000000"/>
                </a:solidFill>
                <a:effectLst/>
                <a:latin typeface="Times New Roman" panose="02020603050405020304" pitchFamily="18" charset="0"/>
                <a:ea typeface="宋体" panose="02010600030101010101" pitchFamily="2" charset="-122"/>
              </a:rPr>
              <a:t>4-12</a:t>
            </a:r>
            <a:r>
              <a:rPr lang="zh-CN" altLang="zh-CN" sz="1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sp>
        <p:nvSpPr>
          <p:cNvPr id="13" name="文本框 12">
            <a:extLst>
              <a:ext uri="{FF2B5EF4-FFF2-40B4-BE49-F238E27FC236}">
                <a16:creationId xmlns="" xmlns:a16="http://schemas.microsoft.com/office/drawing/2014/main" id="{3D607C49-7F3B-4437-A546-7CB40DD6DAFD}"/>
              </a:ext>
            </a:extLst>
          </p:cNvPr>
          <p:cNvSpPr txBox="1"/>
          <p:nvPr/>
        </p:nvSpPr>
        <p:spPr>
          <a:xfrm>
            <a:off x="404987" y="3838492"/>
            <a:ext cx="10945216" cy="1418915"/>
          </a:xfrm>
          <a:prstGeom prst="rect">
            <a:avLst/>
          </a:prstGeom>
          <a:noFill/>
        </p:spPr>
        <p:txBody>
          <a:bodyPr wrap="square" rtlCol="0">
            <a:spAutoFit/>
          </a:bodyPr>
          <a:lstStyle/>
          <a:p>
            <a:pPr indent="457200">
              <a:lnSpc>
                <a:spcPct val="150000"/>
              </a:lnSpc>
            </a:pPr>
            <a:r>
              <a:rPr lang="zh-CN" altLang="en-US" sz="2000" dirty="0">
                <a:latin typeface="Times New Roman" panose="02020603050405020304" pitchFamily="18" charset="0"/>
                <a:cs typeface="Times New Roman" panose="02020603050405020304" pitchFamily="18" charset="0"/>
              </a:rPr>
              <a:t>其中：    表示资产</a:t>
            </a:r>
            <a:r>
              <a:rPr lang="en-US" altLang="zh-CN" sz="2000" dirty="0" err="1">
                <a:latin typeface="Times New Roman" panose="02020603050405020304" pitchFamily="18" charset="0"/>
                <a:cs typeface="Times New Roman" panose="02020603050405020304" pitchFamily="18" charset="0"/>
              </a:rPr>
              <a:t>i</a:t>
            </a:r>
            <a:r>
              <a:rPr lang="zh-CN" altLang="en-US" sz="2000" dirty="0">
                <a:latin typeface="Times New Roman" panose="02020603050405020304" pitchFamily="18" charset="0"/>
                <a:cs typeface="Times New Roman" panose="02020603050405020304" pitchFamily="18" charset="0"/>
              </a:rPr>
              <a:t>在某一时间</a:t>
            </a:r>
            <a:r>
              <a:rPr lang="en-US" altLang="zh-CN" sz="2000" dirty="0">
                <a:latin typeface="Times New Roman" panose="02020603050405020304" pitchFamily="18" charset="0"/>
                <a:cs typeface="Times New Roman" panose="02020603050405020304" pitchFamily="18" charset="0"/>
              </a:rPr>
              <a:t>t</a:t>
            </a:r>
            <a:r>
              <a:rPr lang="zh-CN" altLang="en-US" sz="2000" dirty="0">
                <a:latin typeface="Times New Roman" panose="02020603050405020304" pitchFamily="18" charset="0"/>
                <a:cs typeface="Times New Roman" panose="02020603050405020304" pitchFamily="18" charset="0"/>
              </a:rPr>
              <a:t>的随机收益率，    表示证券</a:t>
            </a:r>
            <a:r>
              <a:rPr lang="en-US" altLang="zh-CN" sz="2000" dirty="0" err="1">
                <a:latin typeface="Times New Roman" panose="02020603050405020304" pitchFamily="18" charset="0"/>
                <a:cs typeface="Times New Roman" panose="02020603050405020304" pitchFamily="18" charset="0"/>
              </a:rPr>
              <a:t>i</a:t>
            </a:r>
            <a:r>
              <a:rPr lang="zh-CN" altLang="en-US" sz="2000" dirty="0">
                <a:latin typeface="Times New Roman" panose="02020603050405020304" pitchFamily="18" charset="0"/>
                <a:cs typeface="Times New Roman" panose="02020603050405020304" pitchFamily="18" charset="0"/>
              </a:rPr>
              <a:t>的必要回报率（期望收益率）， 表示证券</a:t>
            </a:r>
            <a:r>
              <a:rPr lang="en-US" altLang="zh-CN" sz="2000" dirty="0" err="1">
                <a:latin typeface="Times New Roman" panose="02020603050405020304" pitchFamily="18" charset="0"/>
                <a:cs typeface="Times New Roman" panose="02020603050405020304" pitchFamily="18" charset="0"/>
              </a:rPr>
              <a:t>i</a:t>
            </a:r>
            <a:r>
              <a:rPr lang="zh-CN" altLang="en-US" sz="2000" dirty="0">
                <a:latin typeface="Times New Roman" panose="02020603050405020304" pitchFamily="18" charset="0"/>
                <a:cs typeface="Times New Roman" panose="02020603050405020304" pitchFamily="18" charset="0"/>
              </a:rPr>
              <a:t>对某一因素的敏感程度，   表示影响因素</a:t>
            </a:r>
            <a:r>
              <a:rPr lang="en-US" altLang="zh-CN" sz="2000" dirty="0" err="1">
                <a:latin typeface="Times New Roman" panose="02020603050405020304" pitchFamily="18" charset="0"/>
                <a:cs typeface="Times New Roman" panose="02020603050405020304" pitchFamily="18" charset="0"/>
              </a:rPr>
              <a:t>i</a:t>
            </a:r>
            <a:r>
              <a:rPr lang="zh-CN" altLang="en-US" sz="2000" dirty="0">
                <a:latin typeface="Times New Roman" panose="02020603050405020304" pitchFamily="18" charset="0"/>
                <a:cs typeface="Times New Roman" panose="02020603050405020304" pitchFamily="18" charset="0"/>
              </a:rPr>
              <a:t>与理论值的偏差，   表示任意误差项。</a:t>
            </a:r>
          </a:p>
          <a:p>
            <a:pPr indent="457200">
              <a:lnSpc>
                <a:spcPct val="150000"/>
              </a:lnSpc>
            </a:pPr>
            <a:r>
              <a:rPr lang="zh-CN" altLang="en-US" sz="2000" dirty="0">
                <a:latin typeface="Times New Roman" panose="02020603050405020304" pitchFamily="18" charset="0"/>
                <a:cs typeface="Times New Roman" panose="02020603050405020304" pitchFamily="18" charset="0"/>
              </a:rPr>
              <a:t>若组合高度分散化，非系统性风险被分散，系统性风险给予补偿，证券</a:t>
            </a:r>
            <a:r>
              <a:rPr lang="en-US" altLang="zh-CN" sz="2000" dirty="0" err="1">
                <a:latin typeface="Times New Roman" panose="02020603050405020304" pitchFamily="18" charset="0"/>
                <a:cs typeface="Times New Roman" panose="02020603050405020304" pitchFamily="18" charset="0"/>
              </a:rPr>
              <a:t>i</a:t>
            </a:r>
            <a:r>
              <a:rPr lang="zh-CN" altLang="en-US" sz="2000" dirty="0">
                <a:latin typeface="Times New Roman" panose="02020603050405020304" pitchFamily="18" charset="0"/>
                <a:cs typeface="Times New Roman" panose="02020603050405020304" pitchFamily="18" charset="0"/>
              </a:rPr>
              <a:t>预期收益可表示为：</a:t>
            </a:r>
          </a:p>
        </p:txBody>
      </p:sp>
      <p:graphicFrame>
        <p:nvGraphicFramePr>
          <p:cNvPr id="14" name="对象 13">
            <a:extLst>
              <a:ext uri="{FF2B5EF4-FFF2-40B4-BE49-F238E27FC236}">
                <a16:creationId xmlns="" xmlns:a16="http://schemas.microsoft.com/office/drawing/2014/main" id="{A3660929-CAEE-482E-8C66-7A47678C8D43}"/>
              </a:ext>
            </a:extLst>
          </p:cNvPr>
          <p:cNvGraphicFramePr>
            <a:graphicFrameLocks noChangeAspect="1"/>
          </p:cNvGraphicFramePr>
          <p:nvPr>
            <p:extLst>
              <p:ext uri="{D42A27DB-BD31-4B8C-83A1-F6EECF244321}">
                <p14:modId xmlns:p14="http://schemas.microsoft.com/office/powerpoint/2010/main" val="2006016835"/>
              </p:ext>
            </p:extLst>
          </p:nvPr>
        </p:nvGraphicFramePr>
        <p:xfrm>
          <a:off x="1701131" y="4005064"/>
          <a:ext cx="216024" cy="288032"/>
        </p:xfrm>
        <a:graphic>
          <a:graphicData uri="http://schemas.openxmlformats.org/presentationml/2006/ole">
            <mc:AlternateContent xmlns:mc="http://schemas.openxmlformats.org/markup-compatibility/2006">
              <mc:Choice xmlns:v="urn:schemas-microsoft-com:vml" Requires="v">
                <p:oleObj spid="_x0000_s48291" name="Equation" r:id="rId5" imgW="170941" imgH="228206" progId="Equation.DSMT4">
                  <p:embed/>
                </p:oleObj>
              </mc:Choice>
              <mc:Fallback>
                <p:oleObj name="Equation" r:id="rId5" imgW="170941" imgH="228206" progId="Equation.DSMT4">
                  <p:embed/>
                  <p:pic>
                    <p:nvPicPr>
                      <p:cNvPr id="0" name=""/>
                      <p:cNvPicPr/>
                      <p:nvPr/>
                    </p:nvPicPr>
                    <p:blipFill>
                      <a:blip r:embed="rId6"/>
                      <a:stretch>
                        <a:fillRect/>
                      </a:stretch>
                    </p:blipFill>
                    <p:spPr>
                      <a:xfrm>
                        <a:off x="1701131" y="4005064"/>
                        <a:ext cx="216024" cy="288032"/>
                      </a:xfrm>
                      <a:prstGeom prst="rect">
                        <a:avLst/>
                      </a:prstGeom>
                    </p:spPr>
                  </p:pic>
                </p:oleObj>
              </mc:Fallback>
            </mc:AlternateContent>
          </a:graphicData>
        </a:graphic>
      </p:graphicFrame>
      <p:graphicFrame>
        <p:nvGraphicFramePr>
          <p:cNvPr id="15" name="对象 14">
            <a:extLst>
              <a:ext uri="{FF2B5EF4-FFF2-40B4-BE49-F238E27FC236}">
                <a16:creationId xmlns="" xmlns:a16="http://schemas.microsoft.com/office/drawing/2014/main" id="{2A4EE171-D0DF-413E-AC90-627AAC6A1A94}"/>
              </a:ext>
            </a:extLst>
          </p:cNvPr>
          <p:cNvGraphicFramePr>
            <a:graphicFrameLocks noChangeAspect="1"/>
          </p:cNvGraphicFramePr>
          <p:nvPr>
            <p:extLst>
              <p:ext uri="{D42A27DB-BD31-4B8C-83A1-F6EECF244321}">
                <p14:modId xmlns:p14="http://schemas.microsoft.com/office/powerpoint/2010/main" val="2518094410"/>
              </p:ext>
            </p:extLst>
          </p:nvPr>
        </p:nvGraphicFramePr>
        <p:xfrm>
          <a:off x="6073599" y="4005064"/>
          <a:ext cx="341635" cy="321323"/>
        </p:xfrm>
        <a:graphic>
          <a:graphicData uri="http://schemas.openxmlformats.org/presentationml/2006/ole">
            <mc:AlternateContent xmlns:mc="http://schemas.openxmlformats.org/markup-compatibility/2006">
              <mc:Choice xmlns:v="urn:schemas-microsoft-com:vml" Requires="v">
                <p:oleObj spid="_x0000_s48292" name="Equation" r:id="rId7" imgW="294479" imgH="275644" progId="Equation.DSMT4">
                  <p:embed/>
                </p:oleObj>
              </mc:Choice>
              <mc:Fallback>
                <p:oleObj name="Equation" r:id="rId7" imgW="294479" imgH="275644" progId="Equation.DSMT4">
                  <p:embed/>
                  <p:pic>
                    <p:nvPicPr>
                      <p:cNvPr id="0" name=""/>
                      <p:cNvPicPr/>
                      <p:nvPr/>
                    </p:nvPicPr>
                    <p:blipFill>
                      <a:blip r:embed="rId8"/>
                      <a:stretch>
                        <a:fillRect/>
                      </a:stretch>
                    </p:blipFill>
                    <p:spPr>
                      <a:xfrm>
                        <a:off x="6073599" y="4005064"/>
                        <a:ext cx="341635" cy="321323"/>
                      </a:xfrm>
                      <a:prstGeom prst="rect">
                        <a:avLst/>
                      </a:prstGeom>
                    </p:spPr>
                  </p:pic>
                </p:oleObj>
              </mc:Fallback>
            </mc:AlternateContent>
          </a:graphicData>
        </a:graphic>
      </p:graphicFrame>
      <p:graphicFrame>
        <p:nvGraphicFramePr>
          <p:cNvPr id="16" name="对象 15">
            <a:extLst>
              <a:ext uri="{FF2B5EF4-FFF2-40B4-BE49-F238E27FC236}">
                <a16:creationId xmlns="" xmlns:a16="http://schemas.microsoft.com/office/drawing/2014/main" id="{6CA16CB9-C930-4DDA-8200-6960246E0DE4}"/>
              </a:ext>
            </a:extLst>
          </p:cNvPr>
          <p:cNvGraphicFramePr>
            <a:graphicFrameLocks noChangeAspect="1"/>
          </p:cNvGraphicFramePr>
          <p:nvPr>
            <p:extLst>
              <p:ext uri="{D42A27DB-BD31-4B8C-83A1-F6EECF244321}">
                <p14:modId xmlns:p14="http://schemas.microsoft.com/office/powerpoint/2010/main" val="1451838657"/>
              </p:ext>
            </p:extLst>
          </p:nvPr>
        </p:nvGraphicFramePr>
        <p:xfrm>
          <a:off x="10970838" y="3977197"/>
          <a:ext cx="216024" cy="288031"/>
        </p:xfrm>
        <a:graphic>
          <a:graphicData uri="http://schemas.openxmlformats.org/presentationml/2006/ole">
            <mc:AlternateContent xmlns:mc="http://schemas.openxmlformats.org/markup-compatibility/2006">
              <mc:Choice xmlns:v="urn:schemas-microsoft-com:vml" Requires="v">
                <p:oleObj spid="_x0000_s48293" name="Equation" r:id="rId9" imgW="170941" imgH="228206" progId="Equation.DSMT4">
                  <p:embed/>
                </p:oleObj>
              </mc:Choice>
              <mc:Fallback>
                <p:oleObj name="Equation" r:id="rId9" imgW="170941" imgH="228206" progId="Equation.DSMT4">
                  <p:embed/>
                  <p:pic>
                    <p:nvPicPr>
                      <p:cNvPr id="0" name=""/>
                      <p:cNvPicPr/>
                      <p:nvPr/>
                    </p:nvPicPr>
                    <p:blipFill>
                      <a:blip r:embed="rId10"/>
                      <a:stretch>
                        <a:fillRect/>
                      </a:stretch>
                    </p:blipFill>
                    <p:spPr>
                      <a:xfrm>
                        <a:off x="10970838" y="3977197"/>
                        <a:ext cx="216024" cy="288031"/>
                      </a:xfrm>
                      <a:prstGeom prst="rect">
                        <a:avLst/>
                      </a:prstGeom>
                    </p:spPr>
                  </p:pic>
                </p:oleObj>
              </mc:Fallback>
            </mc:AlternateContent>
          </a:graphicData>
        </a:graphic>
      </p:graphicFrame>
      <p:graphicFrame>
        <p:nvGraphicFramePr>
          <p:cNvPr id="17" name="对象 16">
            <a:extLst>
              <a:ext uri="{FF2B5EF4-FFF2-40B4-BE49-F238E27FC236}">
                <a16:creationId xmlns="" xmlns:a16="http://schemas.microsoft.com/office/drawing/2014/main" id="{885914F6-C6A9-4515-8801-AD4C4A5DE7B0}"/>
              </a:ext>
            </a:extLst>
          </p:cNvPr>
          <p:cNvGraphicFramePr>
            <a:graphicFrameLocks noChangeAspect="1"/>
          </p:cNvGraphicFramePr>
          <p:nvPr>
            <p:extLst>
              <p:ext uri="{D42A27DB-BD31-4B8C-83A1-F6EECF244321}">
                <p14:modId xmlns:p14="http://schemas.microsoft.com/office/powerpoint/2010/main" val="3487924953"/>
              </p:ext>
            </p:extLst>
          </p:nvPr>
        </p:nvGraphicFramePr>
        <p:xfrm>
          <a:off x="4293419" y="4462225"/>
          <a:ext cx="216024" cy="288032"/>
        </p:xfrm>
        <a:graphic>
          <a:graphicData uri="http://schemas.openxmlformats.org/presentationml/2006/ole">
            <mc:AlternateContent xmlns:mc="http://schemas.openxmlformats.org/markup-compatibility/2006">
              <mc:Choice xmlns:v="urn:schemas-microsoft-com:vml" Requires="v">
                <p:oleObj spid="_x0000_s48294" name="Equation" r:id="rId11" imgW="170941" imgH="228206" progId="Equation.DSMT4">
                  <p:embed/>
                </p:oleObj>
              </mc:Choice>
              <mc:Fallback>
                <p:oleObj name="Equation" r:id="rId11" imgW="170941" imgH="228206" progId="Equation.DSMT4">
                  <p:embed/>
                  <p:pic>
                    <p:nvPicPr>
                      <p:cNvPr id="0" name=""/>
                      <p:cNvPicPr/>
                      <p:nvPr/>
                    </p:nvPicPr>
                    <p:blipFill>
                      <a:blip r:embed="rId12"/>
                      <a:stretch>
                        <a:fillRect/>
                      </a:stretch>
                    </p:blipFill>
                    <p:spPr>
                      <a:xfrm>
                        <a:off x="4293419" y="4462225"/>
                        <a:ext cx="216024" cy="288032"/>
                      </a:xfrm>
                      <a:prstGeom prst="rect">
                        <a:avLst/>
                      </a:prstGeom>
                    </p:spPr>
                  </p:pic>
                </p:oleObj>
              </mc:Fallback>
            </mc:AlternateContent>
          </a:graphicData>
        </a:graphic>
      </p:graphicFrame>
      <p:graphicFrame>
        <p:nvGraphicFramePr>
          <p:cNvPr id="18" name="对象 17">
            <a:extLst>
              <a:ext uri="{FF2B5EF4-FFF2-40B4-BE49-F238E27FC236}">
                <a16:creationId xmlns="" xmlns:a16="http://schemas.microsoft.com/office/drawing/2014/main" id="{49F9BA76-A3FB-4D84-9FAC-5BC499C3E131}"/>
              </a:ext>
            </a:extLst>
          </p:cNvPr>
          <p:cNvGraphicFramePr>
            <a:graphicFrameLocks noChangeAspect="1"/>
          </p:cNvGraphicFramePr>
          <p:nvPr>
            <p:extLst>
              <p:ext uri="{D42A27DB-BD31-4B8C-83A1-F6EECF244321}">
                <p14:modId xmlns:p14="http://schemas.microsoft.com/office/powerpoint/2010/main" val="1093161719"/>
              </p:ext>
            </p:extLst>
          </p:nvPr>
        </p:nvGraphicFramePr>
        <p:xfrm>
          <a:off x="8155617" y="4404619"/>
          <a:ext cx="216024" cy="345638"/>
        </p:xfrm>
        <a:graphic>
          <a:graphicData uri="http://schemas.openxmlformats.org/presentationml/2006/ole">
            <mc:AlternateContent xmlns:mc="http://schemas.openxmlformats.org/markup-compatibility/2006">
              <mc:Choice xmlns:v="urn:schemas-microsoft-com:vml" Requires="v">
                <p:oleObj spid="_x0000_s48295" name="Equation" r:id="rId13" imgW="142571" imgH="228206" progId="Equation.DSMT4">
                  <p:embed/>
                </p:oleObj>
              </mc:Choice>
              <mc:Fallback>
                <p:oleObj name="Equation" r:id="rId13" imgW="142571" imgH="228206" progId="Equation.DSMT4">
                  <p:embed/>
                  <p:pic>
                    <p:nvPicPr>
                      <p:cNvPr id="0" name=""/>
                      <p:cNvPicPr/>
                      <p:nvPr/>
                    </p:nvPicPr>
                    <p:blipFill>
                      <a:blip r:embed="rId14"/>
                      <a:stretch>
                        <a:fillRect/>
                      </a:stretch>
                    </p:blipFill>
                    <p:spPr>
                      <a:xfrm>
                        <a:off x="8155617" y="4404619"/>
                        <a:ext cx="216024" cy="345638"/>
                      </a:xfrm>
                      <a:prstGeom prst="rect">
                        <a:avLst/>
                      </a:prstGeom>
                    </p:spPr>
                  </p:pic>
                </p:oleObj>
              </mc:Fallback>
            </mc:AlternateContent>
          </a:graphicData>
        </a:graphic>
      </p:graphicFrame>
      <p:graphicFrame>
        <p:nvGraphicFramePr>
          <p:cNvPr id="19" name="对象 18">
            <a:extLst>
              <a:ext uri="{FF2B5EF4-FFF2-40B4-BE49-F238E27FC236}">
                <a16:creationId xmlns="" xmlns:a16="http://schemas.microsoft.com/office/drawing/2014/main" id="{8BF6FE46-3D4A-44D0-B5FC-CED9576FE54E}"/>
              </a:ext>
            </a:extLst>
          </p:cNvPr>
          <p:cNvGraphicFramePr>
            <a:graphicFrameLocks noChangeAspect="1"/>
          </p:cNvGraphicFramePr>
          <p:nvPr>
            <p:extLst>
              <p:ext uri="{D42A27DB-BD31-4B8C-83A1-F6EECF244321}">
                <p14:modId xmlns:p14="http://schemas.microsoft.com/office/powerpoint/2010/main" val="4113021097"/>
              </p:ext>
            </p:extLst>
          </p:nvPr>
        </p:nvGraphicFramePr>
        <p:xfrm>
          <a:off x="3497263" y="5537200"/>
          <a:ext cx="3970337" cy="439738"/>
        </p:xfrm>
        <a:graphic>
          <a:graphicData uri="http://schemas.openxmlformats.org/presentationml/2006/ole">
            <mc:AlternateContent xmlns:mc="http://schemas.openxmlformats.org/markup-compatibility/2006">
              <mc:Choice xmlns:v="urn:schemas-microsoft-com:vml" Requires="v">
                <p:oleObj spid="_x0000_s48296" name="Equation" r:id="rId15" imgW="2286000" imgH="253800" progId="Equation.DSMT4">
                  <p:embed/>
                </p:oleObj>
              </mc:Choice>
              <mc:Fallback>
                <p:oleObj name="Equation" r:id="rId15" imgW="2286000" imgH="253800" progId="Equation.DSMT4">
                  <p:embed/>
                  <p:pic>
                    <p:nvPicPr>
                      <p:cNvPr id="0" name=""/>
                      <p:cNvPicPr/>
                      <p:nvPr/>
                    </p:nvPicPr>
                    <p:blipFill>
                      <a:blip r:embed="rId16"/>
                      <a:stretch>
                        <a:fillRect/>
                      </a:stretch>
                    </p:blipFill>
                    <p:spPr>
                      <a:xfrm>
                        <a:off x="3497263" y="5537200"/>
                        <a:ext cx="3970337" cy="439738"/>
                      </a:xfrm>
                      <a:prstGeom prst="rect">
                        <a:avLst/>
                      </a:prstGeom>
                    </p:spPr>
                  </p:pic>
                </p:oleObj>
              </mc:Fallback>
            </mc:AlternateContent>
          </a:graphicData>
        </a:graphic>
      </p:graphicFrame>
      <p:sp>
        <p:nvSpPr>
          <p:cNvPr id="20" name="文本框 19">
            <a:extLst>
              <a:ext uri="{FF2B5EF4-FFF2-40B4-BE49-F238E27FC236}">
                <a16:creationId xmlns="" xmlns:a16="http://schemas.microsoft.com/office/drawing/2014/main" id="{11C354F9-76A5-4893-AC34-99DD852C446D}"/>
              </a:ext>
            </a:extLst>
          </p:cNvPr>
          <p:cNvSpPr txBox="1"/>
          <p:nvPr/>
        </p:nvSpPr>
        <p:spPr>
          <a:xfrm>
            <a:off x="10619705" y="5568830"/>
            <a:ext cx="1460995" cy="369332"/>
          </a:xfrm>
          <a:prstGeom prst="rect">
            <a:avLst/>
          </a:prstGeom>
          <a:noFill/>
        </p:spPr>
        <p:txBody>
          <a:bodyPr wrap="square">
            <a:spAutoFit/>
          </a:bodyPr>
          <a:lstStyle/>
          <a:p>
            <a:r>
              <a:rPr lang="zh-CN" altLang="zh-CN" sz="1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solidFill>
                  <a:srgbClr val="000000"/>
                </a:solidFill>
                <a:effectLst/>
                <a:latin typeface="Times New Roman" panose="02020603050405020304" pitchFamily="18" charset="0"/>
                <a:ea typeface="宋体" panose="02010600030101010101" pitchFamily="2" charset="-122"/>
              </a:rPr>
              <a:t>4-13</a:t>
            </a:r>
            <a:r>
              <a:rPr lang="zh-CN" altLang="zh-CN" sz="1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spTree>
    <p:extLst>
      <p:ext uri="{BB962C8B-B14F-4D97-AF65-F5344CB8AC3E}">
        <p14:creationId xmlns:p14="http://schemas.microsoft.com/office/powerpoint/2010/main" val="34830955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p:cNvSpPr>
          <p:nvPr/>
        </p:nvSpPr>
        <p:spPr>
          <a:xfrm>
            <a:off x="334303" y="115888"/>
            <a:ext cx="11383219"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zh-CN" altLang="en-US" sz="2800" b="1" cap="small">
                <a:latin typeface="微软雅黑" pitchFamily="34" charset="-122"/>
                <a:ea typeface="微软雅黑" pitchFamily="34" charset="-122"/>
              </a:rPr>
              <a:t>第五节 多</a:t>
            </a:r>
            <a:r>
              <a:rPr kumimoji="1" lang="zh-CN" altLang="en-US" sz="2800" b="1" cap="small" dirty="0">
                <a:latin typeface="微软雅黑" pitchFamily="34" charset="-122"/>
                <a:ea typeface="微软雅黑" pitchFamily="34" charset="-122"/>
              </a:rPr>
              <a:t>因素套利定价理论</a:t>
            </a:r>
          </a:p>
        </p:txBody>
      </p:sp>
      <p:sp>
        <p:nvSpPr>
          <p:cNvPr id="7" name="标题 1">
            <a:extLst>
              <a:ext uri="{FF2B5EF4-FFF2-40B4-BE49-F238E27FC236}">
                <a16:creationId xmlns="" xmlns:a16="http://schemas.microsoft.com/office/drawing/2014/main" id="{407A034E-2D62-424A-8CAF-ACECF9CBBAE3}"/>
              </a:ext>
            </a:extLst>
          </p:cNvPr>
          <p:cNvSpPr txBox="1">
            <a:spLocks/>
          </p:cNvSpPr>
          <p:nvPr/>
        </p:nvSpPr>
        <p:spPr bwMode="auto">
          <a:xfrm>
            <a:off x="404987" y="583900"/>
            <a:ext cx="9952911" cy="56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algn="l"/>
            <a:r>
              <a:rPr lang="zh-CN" altLang="en-US" sz="2200" b="1" dirty="0">
                <a:latin typeface="Arial" pitchFamily="34" charset="0"/>
                <a:ea typeface="宋体" pitchFamily="2" charset="-122"/>
                <a:cs typeface="+mn-cs"/>
              </a:rPr>
              <a:t>三、多因素套利定价模型</a:t>
            </a:r>
            <a:endParaRPr lang="zh-CN" altLang="en-US" sz="2800" b="1" cap="small" dirty="0">
              <a:latin typeface="微软雅黑" pitchFamily="34" charset="-122"/>
              <a:ea typeface="微软雅黑" pitchFamily="34" charset="-122"/>
              <a:cs typeface="+mn-cs"/>
            </a:endParaRPr>
          </a:p>
        </p:txBody>
      </p:sp>
      <p:sp>
        <p:nvSpPr>
          <p:cNvPr id="8" name="文本框 7">
            <a:extLst>
              <a:ext uri="{FF2B5EF4-FFF2-40B4-BE49-F238E27FC236}">
                <a16:creationId xmlns="" xmlns:a16="http://schemas.microsoft.com/office/drawing/2014/main" id="{96A6AD76-22A5-40BC-A5C6-578C79FF833B}"/>
              </a:ext>
            </a:extLst>
          </p:cNvPr>
          <p:cNvSpPr txBox="1"/>
          <p:nvPr/>
        </p:nvSpPr>
        <p:spPr>
          <a:xfrm>
            <a:off x="452534" y="1138929"/>
            <a:ext cx="10585176" cy="955903"/>
          </a:xfrm>
          <a:prstGeom prst="rect">
            <a:avLst/>
          </a:prstGeom>
          <a:noFill/>
        </p:spPr>
        <p:txBody>
          <a:bodyPr wrap="square" rtlCol="0">
            <a:spAutoFit/>
          </a:bodyPr>
          <a:lstStyle/>
          <a:p>
            <a:pPr indent="457200">
              <a:lnSpc>
                <a:spcPct val="150000"/>
              </a:lnSpc>
            </a:pPr>
            <a:r>
              <a:rPr lang="zh-CN" altLang="en-US" sz="2000" dirty="0">
                <a:latin typeface="Times New Roman" panose="02020603050405020304" pitchFamily="18" charset="0"/>
                <a:cs typeface="Times New Roman" panose="02020603050405020304" pitchFamily="18" charset="0"/>
              </a:rPr>
              <a:t>其中，   为无风险因素得到的补偿，也即无风险收益率     ；   为因承担第</a:t>
            </a:r>
            <a:r>
              <a:rPr lang="en-US" altLang="zh-CN" sz="2000" dirty="0">
                <a:latin typeface="Times New Roman" panose="02020603050405020304" pitchFamily="18" charset="0"/>
                <a:cs typeface="Times New Roman" panose="02020603050405020304" pitchFamily="18" charset="0"/>
              </a:rPr>
              <a:t>k</a:t>
            </a:r>
            <a:r>
              <a:rPr lang="zh-CN" altLang="en-US" sz="2000" dirty="0">
                <a:latin typeface="Times New Roman" panose="02020603050405020304" pitchFamily="18" charset="0"/>
                <a:cs typeface="Times New Roman" panose="02020603050405020304" pitchFamily="18" charset="0"/>
              </a:rPr>
              <a:t>个风险因素所得到的补偿额。假设资产组合</a:t>
            </a:r>
            <a:r>
              <a:rPr lang="en-US" altLang="zh-CN" sz="2000" dirty="0">
                <a:latin typeface="Times New Roman" panose="02020603050405020304" pitchFamily="18" charset="0"/>
                <a:cs typeface="Times New Roman" panose="02020603050405020304" pitchFamily="18" charset="0"/>
              </a:rPr>
              <a:t>p</a:t>
            </a:r>
            <a:r>
              <a:rPr lang="zh-CN" altLang="en-US" sz="2000" dirty="0">
                <a:latin typeface="Times New Roman" panose="02020603050405020304" pitchFamily="18" charset="0"/>
                <a:cs typeface="Times New Roman" panose="02020603050405020304" pitchFamily="18" charset="0"/>
              </a:rPr>
              <a:t>只与因素</a:t>
            </a:r>
            <a:r>
              <a:rPr lang="en-US" altLang="zh-CN" sz="2000" dirty="0">
                <a:latin typeface="Times New Roman" panose="02020603050405020304" pitchFamily="18" charset="0"/>
                <a:cs typeface="Times New Roman" panose="02020603050405020304" pitchFamily="18" charset="0"/>
              </a:rPr>
              <a:t>1</a:t>
            </a:r>
            <a:r>
              <a:rPr lang="zh-CN" altLang="en-US" sz="2000" dirty="0">
                <a:latin typeface="Times New Roman" panose="02020603050405020304" pitchFamily="18" charset="0"/>
                <a:cs typeface="Times New Roman" panose="02020603050405020304" pitchFamily="18" charset="0"/>
              </a:rPr>
              <a:t>有一单位敏感度，即          ，其他     值均为</a:t>
            </a:r>
            <a:r>
              <a:rPr lang="en-US" altLang="zh-CN" sz="2000" dirty="0">
                <a:latin typeface="Times New Roman" panose="02020603050405020304" pitchFamily="18" charset="0"/>
                <a:cs typeface="Times New Roman" panose="02020603050405020304" pitchFamily="18" charset="0"/>
              </a:rPr>
              <a:t>0</a:t>
            </a:r>
            <a:r>
              <a:rPr lang="zh-CN" altLang="en-US" sz="2000" dirty="0">
                <a:latin typeface="Times New Roman" panose="02020603050405020304" pitchFamily="18" charset="0"/>
                <a:cs typeface="Times New Roman" panose="02020603050405020304" pitchFamily="18" charset="0"/>
              </a:rPr>
              <a:t>，则有</a:t>
            </a:r>
          </a:p>
        </p:txBody>
      </p:sp>
      <p:sp>
        <p:nvSpPr>
          <p:cNvPr id="12" name="文本框 11">
            <a:extLst>
              <a:ext uri="{FF2B5EF4-FFF2-40B4-BE49-F238E27FC236}">
                <a16:creationId xmlns="" xmlns:a16="http://schemas.microsoft.com/office/drawing/2014/main" id="{E92D3DE6-8432-4687-8F98-48C9572F8717}"/>
              </a:ext>
            </a:extLst>
          </p:cNvPr>
          <p:cNvSpPr txBox="1"/>
          <p:nvPr/>
        </p:nvSpPr>
        <p:spPr>
          <a:xfrm>
            <a:off x="10456364" y="2243741"/>
            <a:ext cx="1460995" cy="369332"/>
          </a:xfrm>
          <a:prstGeom prst="rect">
            <a:avLst/>
          </a:prstGeom>
          <a:noFill/>
        </p:spPr>
        <p:txBody>
          <a:bodyPr wrap="square">
            <a:spAutoFit/>
          </a:bodyPr>
          <a:lstStyle/>
          <a:p>
            <a:r>
              <a:rPr lang="zh-CN" altLang="zh-CN" sz="1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solidFill>
                  <a:srgbClr val="000000"/>
                </a:solidFill>
                <a:effectLst/>
                <a:latin typeface="Times New Roman" panose="02020603050405020304" pitchFamily="18" charset="0"/>
                <a:ea typeface="宋体" panose="02010600030101010101" pitchFamily="2" charset="-122"/>
              </a:rPr>
              <a:t>4-14</a:t>
            </a:r>
            <a:r>
              <a:rPr lang="zh-CN" altLang="zh-CN" sz="1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sp>
        <p:nvSpPr>
          <p:cNvPr id="13" name="文本框 12">
            <a:extLst>
              <a:ext uri="{FF2B5EF4-FFF2-40B4-BE49-F238E27FC236}">
                <a16:creationId xmlns="" xmlns:a16="http://schemas.microsoft.com/office/drawing/2014/main" id="{3D607C49-7F3B-4437-A546-7CB40DD6DAFD}"/>
              </a:ext>
            </a:extLst>
          </p:cNvPr>
          <p:cNvSpPr txBox="1"/>
          <p:nvPr/>
        </p:nvSpPr>
        <p:spPr>
          <a:xfrm>
            <a:off x="428491" y="3527395"/>
            <a:ext cx="10945216" cy="495585"/>
          </a:xfrm>
          <a:prstGeom prst="rect">
            <a:avLst/>
          </a:prstGeom>
          <a:noFill/>
        </p:spPr>
        <p:txBody>
          <a:bodyPr wrap="square" rtlCol="0">
            <a:spAutoFit/>
          </a:bodyPr>
          <a:lstStyle/>
          <a:p>
            <a:pPr indent="457200">
              <a:lnSpc>
                <a:spcPct val="150000"/>
              </a:lnSpc>
            </a:pPr>
            <a:r>
              <a:rPr lang="zh-CN" altLang="en-US" sz="2000" dirty="0">
                <a:latin typeface="Times New Roman" panose="02020603050405020304" pitchFamily="18" charset="0"/>
                <a:cs typeface="Times New Roman" panose="02020603050405020304" pitchFamily="18" charset="0"/>
              </a:rPr>
              <a:t>以此类推，可得到多因素套利定价理论模型为：</a:t>
            </a:r>
          </a:p>
        </p:txBody>
      </p:sp>
      <p:sp>
        <p:nvSpPr>
          <p:cNvPr id="20" name="文本框 19">
            <a:extLst>
              <a:ext uri="{FF2B5EF4-FFF2-40B4-BE49-F238E27FC236}">
                <a16:creationId xmlns="" xmlns:a16="http://schemas.microsoft.com/office/drawing/2014/main" id="{11C354F9-76A5-4893-AC34-99DD852C446D}"/>
              </a:ext>
            </a:extLst>
          </p:cNvPr>
          <p:cNvSpPr txBox="1"/>
          <p:nvPr/>
        </p:nvSpPr>
        <p:spPr>
          <a:xfrm>
            <a:off x="10449018" y="4610479"/>
            <a:ext cx="1460995" cy="369332"/>
          </a:xfrm>
          <a:prstGeom prst="rect">
            <a:avLst/>
          </a:prstGeom>
          <a:noFill/>
        </p:spPr>
        <p:txBody>
          <a:bodyPr wrap="square">
            <a:spAutoFit/>
          </a:bodyPr>
          <a:lstStyle/>
          <a:p>
            <a:r>
              <a:rPr lang="zh-CN" altLang="zh-CN" sz="1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solidFill>
                  <a:srgbClr val="000000"/>
                </a:solidFill>
                <a:effectLst/>
                <a:latin typeface="Times New Roman" panose="02020603050405020304" pitchFamily="18" charset="0"/>
                <a:ea typeface="宋体" panose="02010600030101010101" pitchFamily="2" charset="-122"/>
              </a:rPr>
              <a:t>4-16</a:t>
            </a:r>
            <a:r>
              <a:rPr lang="zh-CN" altLang="zh-CN" sz="1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graphicFrame>
        <p:nvGraphicFramePr>
          <p:cNvPr id="2" name="对象 1">
            <a:extLst>
              <a:ext uri="{FF2B5EF4-FFF2-40B4-BE49-F238E27FC236}">
                <a16:creationId xmlns="" xmlns:a16="http://schemas.microsoft.com/office/drawing/2014/main" id="{F490A3FC-C906-448C-B2C2-5698ADFA5CD7}"/>
              </a:ext>
            </a:extLst>
          </p:cNvPr>
          <p:cNvGraphicFramePr>
            <a:graphicFrameLocks noChangeAspect="1"/>
          </p:cNvGraphicFramePr>
          <p:nvPr>
            <p:extLst>
              <p:ext uri="{D42A27DB-BD31-4B8C-83A1-F6EECF244321}">
                <p14:modId xmlns:p14="http://schemas.microsoft.com/office/powerpoint/2010/main" val="474400061"/>
              </p:ext>
            </p:extLst>
          </p:nvPr>
        </p:nvGraphicFramePr>
        <p:xfrm>
          <a:off x="1701131" y="1262479"/>
          <a:ext cx="278276" cy="351507"/>
        </p:xfrm>
        <a:graphic>
          <a:graphicData uri="http://schemas.openxmlformats.org/presentationml/2006/ole">
            <mc:AlternateContent xmlns:mc="http://schemas.openxmlformats.org/markup-compatibility/2006">
              <mc:Choice xmlns:v="urn:schemas-microsoft-com:vml" Requires="v">
                <p:oleObj spid="_x0000_s47289" name="Equation" r:id="rId3" imgW="180638" imgH="228206" progId="Equation.DSMT4">
                  <p:embed/>
                </p:oleObj>
              </mc:Choice>
              <mc:Fallback>
                <p:oleObj name="Equation" r:id="rId3" imgW="180638" imgH="228206" progId="Equation.DSMT4">
                  <p:embed/>
                  <p:pic>
                    <p:nvPicPr>
                      <p:cNvPr id="0" name=""/>
                      <p:cNvPicPr/>
                      <p:nvPr/>
                    </p:nvPicPr>
                    <p:blipFill>
                      <a:blip r:embed="rId4"/>
                      <a:stretch>
                        <a:fillRect/>
                      </a:stretch>
                    </p:blipFill>
                    <p:spPr>
                      <a:xfrm>
                        <a:off x="1701131" y="1262479"/>
                        <a:ext cx="278276" cy="351507"/>
                      </a:xfrm>
                      <a:prstGeom prst="rect">
                        <a:avLst/>
                      </a:prstGeom>
                    </p:spPr>
                  </p:pic>
                </p:oleObj>
              </mc:Fallback>
            </mc:AlternateContent>
          </a:graphicData>
        </a:graphic>
      </p:graphicFrame>
      <p:graphicFrame>
        <p:nvGraphicFramePr>
          <p:cNvPr id="4" name="对象 3">
            <a:extLst>
              <a:ext uri="{FF2B5EF4-FFF2-40B4-BE49-F238E27FC236}">
                <a16:creationId xmlns="" xmlns:a16="http://schemas.microsoft.com/office/drawing/2014/main" id="{5AA5E942-ABA9-4C89-B094-604ACD357D31}"/>
              </a:ext>
            </a:extLst>
          </p:cNvPr>
          <p:cNvGraphicFramePr>
            <a:graphicFrameLocks noChangeAspect="1"/>
          </p:cNvGraphicFramePr>
          <p:nvPr>
            <p:extLst>
              <p:ext uri="{D42A27DB-BD31-4B8C-83A1-F6EECF244321}">
                <p14:modId xmlns:p14="http://schemas.microsoft.com/office/powerpoint/2010/main" val="1869615695"/>
              </p:ext>
            </p:extLst>
          </p:nvPr>
        </p:nvGraphicFramePr>
        <p:xfrm>
          <a:off x="7029723" y="1291531"/>
          <a:ext cx="278276" cy="328872"/>
        </p:xfrm>
        <a:graphic>
          <a:graphicData uri="http://schemas.openxmlformats.org/presentationml/2006/ole">
            <mc:AlternateContent xmlns:mc="http://schemas.openxmlformats.org/markup-compatibility/2006">
              <mc:Choice xmlns:v="urn:schemas-microsoft-com:vml" Requires="v">
                <p:oleObj spid="_x0000_s47290" name="Equation" r:id="rId5" imgW="209008" imgH="247253" progId="Equation.DSMT4">
                  <p:embed/>
                </p:oleObj>
              </mc:Choice>
              <mc:Fallback>
                <p:oleObj name="Equation" r:id="rId5" imgW="209008" imgH="247253" progId="Equation.DSMT4">
                  <p:embed/>
                  <p:pic>
                    <p:nvPicPr>
                      <p:cNvPr id="0" name=""/>
                      <p:cNvPicPr/>
                      <p:nvPr/>
                    </p:nvPicPr>
                    <p:blipFill>
                      <a:blip r:embed="rId6"/>
                      <a:stretch>
                        <a:fillRect/>
                      </a:stretch>
                    </p:blipFill>
                    <p:spPr>
                      <a:xfrm>
                        <a:off x="7029723" y="1291531"/>
                        <a:ext cx="278276" cy="328872"/>
                      </a:xfrm>
                      <a:prstGeom prst="rect">
                        <a:avLst/>
                      </a:prstGeom>
                    </p:spPr>
                  </p:pic>
                </p:oleObj>
              </mc:Fallback>
            </mc:AlternateContent>
          </a:graphicData>
        </a:graphic>
      </p:graphicFrame>
      <p:graphicFrame>
        <p:nvGraphicFramePr>
          <p:cNvPr id="5" name="对象 4">
            <a:extLst>
              <a:ext uri="{FF2B5EF4-FFF2-40B4-BE49-F238E27FC236}">
                <a16:creationId xmlns="" xmlns:a16="http://schemas.microsoft.com/office/drawing/2014/main" id="{036BE7AF-2752-4E28-B5D8-BDB13D36C1D8}"/>
              </a:ext>
            </a:extLst>
          </p:cNvPr>
          <p:cNvGraphicFramePr>
            <a:graphicFrameLocks noChangeAspect="1"/>
          </p:cNvGraphicFramePr>
          <p:nvPr>
            <p:extLst>
              <p:ext uri="{D42A27DB-BD31-4B8C-83A1-F6EECF244321}">
                <p14:modId xmlns:p14="http://schemas.microsoft.com/office/powerpoint/2010/main" val="429977903"/>
              </p:ext>
            </p:extLst>
          </p:nvPr>
        </p:nvGraphicFramePr>
        <p:xfrm>
          <a:off x="7583007" y="1271719"/>
          <a:ext cx="251961" cy="318267"/>
        </p:xfrm>
        <a:graphic>
          <a:graphicData uri="http://schemas.openxmlformats.org/presentationml/2006/ole">
            <mc:AlternateContent xmlns:mc="http://schemas.openxmlformats.org/markup-compatibility/2006">
              <mc:Choice xmlns:v="urn:schemas-microsoft-com:vml" Requires="v">
                <p:oleObj spid="_x0000_s47291" name="Equation" r:id="rId7" imgW="180638" imgH="228206" progId="Equation.DSMT4">
                  <p:embed/>
                </p:oleObj>
              </mc:Choice>
              <mc:Fallback>
                <p:oleObj name="Equation" r:id="rId7" imgW="180638" imgH="228206" progId="Equation.DSMT4">
                  <p:embed/>
                  <p:pic>
                    <p:nvPicPr>
                      <p:cNvPr id="0" name=""/>
                      <p:cNvPicPr/>
                      <p:nvPr/>
                    </p:nvPicPr>
                    <p:blipFill>
                      <a:blip r:embed="rId8"/>
                      <a:stretch>
                        <a:fillRect/>
                      </a:stretch>
                    </p:blipFill>
                    <p:spPr>
                      <a:xfrm>
                        <a:off x="7583007" y="1271719"/>
                        <a:ext cx="251961" cy="318267"/>
                      </a:xfrm>
                      <a:prstGeom prst="rect">
                        <a:avLst/>
                      </a:prstGeom>
                    </p:spPr>
                  </p:pic>
                </p:oleObj>
              </mc:Fallback>
            </mc:AlternateContent>
          </a:graphicData>
        </a:graphic>
      </p:graphicFrame>
      <p:graphicFrame>
        <p:nvGraphicFramePr>
          <p:cNvPr id="6" name="对象 5">
            <a:extLst>
              <a:ext uri="{FF2B5EF4-FFF2-40B4-BE49-F238E27FC236}">
                <a16:creationId xmlns="" xmlns:a16="http://schemas.microsoft.com/office/drawing/2014/main" id="{5423A4E7-EF17-40C7-A142-E231DBC8C7A0}"/>
              </a:ext>
            </a:extLst>
          </p:cNvPr>
          <p:cNvGraphicFramePr>
            <a:graphicFrameLocks noChangeAspect="1"/>
          </p:cNvGraphicFramePr>
          <p:nvPr>
            <p:extLst>
              <p:ext uri="{D42A27DB-BD31-4B8C-83A1-F6EECF244321}">
                <p14:modId xmlns:p14="http://schemas.microsoft.com/office/powerpoint/2010/main" val="4051785051"/>
              </p:ext>
            </p:extLst>
          </p:nvPr>
        </p:nvGraphicFramePr>
        <p:xfrm>
          <a:off x="7461771" y="1740846"/>
          <a:ext cx="570929" cy="305628"/>
        </p:xfrm>
        <a:graphic>
          <a:graphicData uri="http://schemas.openxmlformats.org/presentationml/2006/ole">
            <mc:AlternateContent xmlns:mc="http://schemas.openxmlformats.org/markup-compatibility/2006">
              <mc:Choice xmlns:v="urn:schemas-microsoft-com:vml" Requires="v">
                <p:oleObj spid="_x0000_s47292" name="Equation" r:id="rId9" imgW="427713" imgH="228206" progId="Equation.DSMT4">
                  <p:embed/>
                </p:oleObj>
              </mc:Choice>
              <mc:Fallback>
                <p:oleObj name="Equation" r:id="rId9" imgW="427713" imgH="228206" progId="Equation.DSMT4">
                  <p:embed/>
                  <p:pic>
                    <p:nvPicPr>
                      <p:cNvPr id="0" name=""/>
                      <p:cNvPicPr/>
                      <p:nvPr/>
                    </p:nvPicPr>
                    <p:blipFill>
                      <a:blip r:embed="rId10"/>
                      <a:stretch>
                        <a:fillRect/>
                      </a:stretch>
                    </p:blipFill>
                    <p:spPr>
                      <a:xfrm>
                        <a:off x="7461771" y="1740846"/>
                        <a:ext cx="570929" cy="305628"/>
                      </a:xfrm>
                      <a:prstGeom prst="rect">
                        <a:avLst/>
                      </a:prstGeom>
                    </p:spPr>
                  </p:pic>
                </p:oleObj>
              </mc:Fallback>
            </mc:AlternateContent>
          </a:graphicData>
        </a:graphic>
      </p:graphicFrame>
      <p:graphicFrame>
        <p:nvGraphicFramePr>
          <p:cNvPr id="10" name="对象 9">
            <a:extLst>
              <a:ext uri="{FF2B5EF4-FFF2-40B4-BE49-F238E27FC236}">
                <a16:creationId xmlns="" xmlns:a16="http://schemas.microsoft.com/office/drawing/2014/main" id="{8EBF60A0-4A06-4B7A-8F83-1AF15D37B98B}"/>
              </a:ext>
            </a:extLst>
          </p:cNvPr>
          <p:cNvGraphicFramePr>
            <a:graphicFrameLocks noChangeAspect="1"/>
          </p:cNvGraphicFramePr>
          <p:nvPr>
            <p:extLst>
              <p:ext uri="{D42A27DB-BD31-4B8C-83A1-F6EECF244321}">
                <p14:modId xmlns:p14="http://schemas.microsoft.com/office/powerpoint/2010/main" val="2546567026"/>
              </p:ext>
            </p:extLst>
          </p:nvPr>
        </p:nvGraphicFramePr>
        <p:xfrm>
          <a:off x="8829923" y="1745143"/>
          <a:ext cx="216024" cy="297033"/>
        </p:xfrm>
        <a:graphic>
          <a:graphicData uri="http://schemas.openxmlformats.org/presentationml/2006/ole">
            <mc:AlternateContent xmlns:mc="http://schemas.openxmlformats.org/markup-compatibility/2006">
              <mc:Choice xmlns:v="urn:schemas-microsoft-com:vml" Requires="v">
                <p:oleObj spid="_x0000_s47293" name="Equation" r:id="rId11" imgW="151908" imgH="209159" progId="Equation.DSMT4">
                  <p:embed/>
                </p:oleObj>
              </mc:Choice>
              <mc:Fallback>
                <p:oleObj name="Equation" r:id="rId11" imgW="151908" imgH="209159" progId="Equation.DSMT4">
                  <p:embed/>
                  <p:pic>
                    <p:nvPicPr>
                      <p:cNvPr id="0" name=""/>
                      <p:cNvPicPr/>
                      <p:nvPr/>
                    </p:nvPicPr>
                    <p:blipFill>
                      <a:blip r:embed="rId12"/>
                      <a:stretch>
                        <a:fillRect/>
                      </a:stretch>
                    </p:blipFill>
                    <p:spPr>
                      <a:xfrm>
                        <a:off x="8829923" y="1745143"/>
                        <a:ext cx="216024" cy="297033"/>
                      </a:xfrm>
                      <a:prstGeom prst="rect">
                        <a:avLst/>
                      </a:prstGeom>
                    </p:spPr>
                  </p:pic>
                </p:oleObj>
              </mc:Fallback>
            </mc:AlternateContent>
          </a:graphicData>
        </a:graphic>
      </p:graphicFrame>
      <p:graphicFrame>
        <p:nvGraphicFramePr>
          <p:cNvPr id="11" name="对象 10">
            <a:extLst>
              <a:ext uri="{FF2B5EF4-FFF2-40B4-BE49-F238E27FC236}">
                <a16:creationId xmlns="" xmlns:a16="http://schemas.microsoft.com/office/drawing/2014/main" id="{02E44E02-D752-4F7E-9A22-E045A3EBAA7D}"/>
              </a:ext>
            </a:extLst>
          </p:cNvPr>
          <p:cNvGraphicFramePr>
            <a:graphicFrameLocks noChangeAspect="1"/>
          </p:cNvGraphicFramePr>
          <p:nvPr>
            <p:extLst>
              <p:ext uri="{D42A27DB-BD31-4B8C-83A1-F6EECF244321}">
                <p14:modId xmlns:p14="http://schemas.microsoft.com/office/powerpoint/2010/main" val="3296678761"/>
              </p:ext>
            </p:extLst>
          </p:nvPr>
        </p:nvGraphicFramePr>
        <p:xfrm>
          <a:off x="4955305" y="2261404"/>
          <a:ext cx="1459929" cy="421809"/>
        </p:xfrm>
        <a:graphic>
          <a:graphicData uri="http://schemas.openxmlformats.org/presentationml/2006/ole">
            <mc:AlternateContent xmlns:mc="http://schemas.openxmlformats.org/markup-compatibility/2006">
              <mc:Choice xmlns:v="urn:schemas-microsoft-com:vml" Requires="v">
                <p:oleObj spid="_x0000_s47294" name="Equation" r:id="rId13" imgW="988300" imgH="285347" progId="Equation.DSMT4">
                  <p:embed/>
                </p:oleObj>
              </mc:Choice>
              <mc:Fallback>
                <p:oleObj name="Equation" r:id="rId13" imgW="988300" imgH="285347" progId="Equation.DSMT4">
                  <p:embed/>
                  <p:pic>
                    <p:nvPicPr>
                      <p:cNvPr id="0" name=""/>
                      <p:cNvPicPr/>
                      <p:nvPr/>
                    </p:nvPicPr>
                    <p:blipFill>
                      <a:blip r:embed="rId14"/>
                      <a:stretch>
                        <a:fillRect/>
                      </a:stretch>
                    </p:blipFill>
                    <p:spPr>
                      <a:xfrm>
                        <a:off x="4955305" y="2261404"/>
                        <a:ext cx="1459929" cy="421809"/>
                      </a:xfrm>
                      <a:prstGeom prst="rect">
                        <a:avLst/>
                      </a:prstGeom>
                    </p:spPr>
                  </p:pic>
                </p:oleObj>
              </mc:Fallback>
            </mc:AlternateContent>
          </a:graphicData>
        </a:graphic>
      </p:graphicFrame>
      <p:sp>
        <p:nvSpPr>
          <p:cNvPr id="21" name="文本框 20">
            <a:extLst>
              <a:ext uri="{FF2B5EF4-FFF2-40B4-BE49-F238E27FC236}">
                <a16:creationId xmlns="" xmlns:a16="http://schemas.microsoft.com/office/drawing/2014/main" id="{D2140512-7C83-49D7-B85D-0F4A78C2D18F}"/>
              </a:ext>
            </a:extLst>
          </p:cNvPr>
          <p:cNvSpPr txBox="1"/>
          <p:nvPr/>
        </p:nvSpPr>
        <p:spPr>
          <a:xfrm>
            <a:off x="452534" y="2826251"/>
            <a:ext cx="10585176" cy="495585"/>
          </a:xfrm>
          <a:prstGeom prst="rect">
            <a:avLst/>
          </a:prstGeom>
          <a:noFill/>
        </p:spPr>
        <p:txBody>
          <a:bodyPr wrap="square" rtlCol="0">
            <a:spAutoFit/>
          </a:bodyPr>
          <a:lstStyle/>
          <a:p>
            <a:pPr indent="457200">
              <a:lnSpc>
                <a:spcPct val="150000"/>
              </a:lnSpc>
            </a:pPr>
            <a:r>
              <a:rPr lang="zh-CN" altLang="en-US" sz="2000" dirty="0">
                <a:latin typeface="Times New Roman" panose="02020603050405020304" pitchFamily="18" charset="0"/>
                <a:cs typeface="Times New Roman" panose="02020603050405020304" pitchFamily="18" charset="0"/>
              </a:rPr>
              <a:t>那么，                     ，即风险补偿为预期收益率减去无风险收益率。</a:t>
            </a:r>
          </a:p>
        </p:txBody>
      </p:sp>
      <p:graphicFrame>
        <p:nvGraphicFramePr>
          <p:cNvPr id="22" name="对象 21">
            <a:extLst>
              <a:ext uri="{FF2B5EF4-FFF2-40B4-BE49-F238E27FC236}">
                <a16:creationId xmlns="" xmlns:a16="http://schemas.microsoft.com/office/drawing/2014/main" id="{43EFDCD6-D1D5-45DB-AE27-CD8A396CDF35}"/>
              </a:ext>
            </a:extLst>
          </p:cNvPr>
          <p:cNvGraphicFramePr>
            <a:graphicFrameLocks noChangeAspect="1"/>
          </p:cNvGraphicFramePr>
          <p:nvPr>
            <p:extLst>
              <p:ext uri="{D42A27DB-BD31-4B8C-83A1-F6EECF244321}">
                <p14:modId xmlns:p14="http://schemas.microsoft.com/office/powerpoint/2010/main" val="1807586354"/>
              </p:ext>
            </p:extLst>
          </p:nvPr>
        </p:nvGraphicFramePr>
        <p:xfrm>
          <a:off x="1702496" y="2932024"/>
          <a:ext cx="1364402" cy="394209"/>
        </p:xfrm>
        <a:graphic>
          <a:graphicData uri="http://schemas.openxmlformats.org/presentationml/2006/ole">
            <mc:AlternateContent xmlns:mc="http://schemas.openxmlformats.org/markup-compatibility/2006">
              <mc:Choice xmlns:v="urn:schemas-microsoft-com:vml" Requires="v">
                <p:oleObj spid="_x0000_s47295" name="Equation" r:id="rId15" imgW="988300" imgH="285347" progId="Equation.DSMT4">
                  <p:embed/>
                </p:oleObj>
              </mc:Choice>
              <mc:Fallback>
                <p:oleObj name="Equation" r:id="rId15" imgW="988300" imgH="285347" progId="Equation.DSMT4">
                  <p:embed/>
                  <p:pic>
                    <p:nvPicPr>
                      <p:cNvPr id="0" name=""/>
                      <p:cNvPicPr/>
                      <p:nvPr/>
                    </p:nvPicPr>
                    <p:blipFill>
                      <a:blip r:embed="rId16"/>
                      <a:stretch>
                        <a:fillRect/>
                      </a:stretch>
                    </p:blipFill>
                    <p:spPr>
                      <a:xfrm>
                        <a:off x="1702496" y="2932024"/>
                        <a:ext cx="1364402" cy="394209"/>
                      </a:xfrm>
                      <a:prstGeom prst="rect">
                        <a:avLst/>
                      </a:prstGeom>
                    </p:spPr>
                  </p:pic>
                </p:oleObj>
              </mc:Fallback>
            </mc:AlternateContent>
          </a:graphicData>
        </a:graphic>
      </p:graphicFrame>
      <p:sp>
        <p:nvSpPr>
          <p:cNvPr id="23" name="文本框 22">
            <a:extLst>
              <a:ext uri="{FF2B5EF4-FFF2-40B4-BE49-F238E27FC236}">
                <a16:creationId xmlns="" xmlns:a16="http://schemas.microsoft.com/office/drawing/2014/main" id="{FF2D3086-277A-4E51-A4CC-3FC1FDB12DE5}"/>
              </a:ext>
            </a:extLst>
          </p:cNvPr>
          <p:cNvSpPr txBox="1"/>
          <p:nvPr/>
        </p:nvSpPr>
        <p:spPr>
          <a:xfrm>
            <a:off x="10449019" y="2921976"/>
            <a:ext cx="1460995" cy="369332"/>
          </a:xfrm>
          <a:prstGeom prst="rect">
            <a:avLst/>
          </a:prstGeom>
          <a:noFill/>
        </p:spPr>
        <p:txBody>
          <a:bodyPr wrap="square">
            <a:spAutoFit/>
          </a:bodyPr>
          <a:lstStyle/>
          <a:p>
            <a:r>
              <a:rPr lang="zh-CN" altLang="zh-CN" sz="1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dirty="0">
                <a:solidFill>
                  <a:srgbClr val="000000"/>
                </a:solidFill>
                <a:effectLst/>
                <a:latin typeface="Times New Roman" panose="02020603050405020304" pitchFamily="18" charset="0"/>
                <a:ea typeface="宋体" panose="02010600030101010101" pitchFamily="2" charset="-122"/>
              </a:rPr>
              <a:t>4-15</a:t>
            </a:r>
            <a:r>
              <a:rPr lang="zh-CN" altLang="zh-CN" sz="1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p>
        </p:txBody>
      </p:sp>
      <p:graphicFrame>
        <p:nvGraphicFramePr>
          <p:cNvPr id="24" name="对象 23">
            <a:extLst>
              <a:ext uri="{FF2B5EF4-FFF2-40B4-BE49-F238E27FC236}">
                <a16:creationId xmlns="" xmlns:a16="http://schemas.microsoft.com/office/drawing/2014/main" id="{FA034997-1680-45E9-802A-B58987A5687F}"/>
              </a:ext>
            </a:extLst>
          </p:cNvPr>
          <p:cNvGraphicFramePr>
            <a:graphicFrameLocks noChangeAspect="1"/>
          </p:cNvGraphicFramePr>
          <p:nvPr>
            <p:extLst>
              <p:ext uri="{D42A27DB-BD31-4B8C-83A1-F6EECF244321}">
                <p14:modId xmlns:p14="http://schemas.microsoft.com/office/powerpoint/2010/main" val="1132064779"/>
              </p:ext>
            </p:extLst>
          </p:nvPr>
        </p:nvGraphicFramePr>
        <p:xfrm>
          <a:off x="2565227" y="4569371"/>
          <a:ext cx="6835514" cy="451549"/>
        </p:xfrm>
        <a:graphic>
          <a:graphicData uri="http://schemas.openxmlformats.org/presentationml/2006/ole">
            <mc:AlternateContent xmlns:mc="http://schemas.openxmlformats.org/markup-compatibility/2006">
              <mc:Choice xmlns:v="urn:schemas-microsoft-com:vml" Requires="v">
                <p:oleObj spid="_x0000_s47296" name="Equation" r:id="rId17" imgW="4180884" imgH="275644" progId="Equation.DSMT4">
                  <p:embed/>
                </p:oleObj>
              </mc:Choice>
              <mc:Fallback>
                <p:oleObj name="Equation" r:id="rId17" imgW="4180884" imgH="275644" progId="Equation.DSMT4">
                  <p:embed/>
                  <p:pic>
                    <p:nvPicPr>
                      <p:cNvPr id="0" name=""/>
                      <p:cNvPicPr/>
                      <p:nvPr/>
                    </p:nvPicPr>
                    <p:blipFill>
                      <a:blip r:embed="rId18"/>
                      <a:stretch>
                        <a:fillRect/>
                      </a:stretch>
                    </p:blipFill>
                    <p:spPr>
                      <a:xfrm>
                        <a:off x="2565227" y="4569371"/>
                        <a:ext cx="6835514" cy="451549"/>
                      </a:xfrm>
                      <a:prstGeom prst="rect">
                        <a:avLst/>
                      </a:prstGeom>
                    </p:spPr>
                  </p:pic>
                </p:oleObj>
              </mc:Fallback>
            </mc:AlternateContent>
          </a:graphicData>
        </a:graphic>
      </p:graphicFrame>
    </p:spTree>
    <p:extLst>
      <p:ext uri="{BB962C8B-B14F-4D97-AF65-F5344CB8AC3E}">
        <p14:creationId xmlns:p14="http://schemas.microsoft.com/office/powerpoint/2010/main" val="32333233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p:cNvSpPr>
          <p:nvPr/>
        </p:nvSpPr>
        <p:spPr>
          <a:xfrm>
            <a:off x="334303" y="115888"/>
            <a:ext cx="11383219"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zh-CN" altLang="en-US" sz="2800" b="1" cap="small">
                <a:latin typeface="微软雅黑" pitchFamily="34" charset="-122"/>
                <a:ea typeface="微软雅黑" pitchFamily="34" charset="-122"/>
              </a:rPr>
              <a:t>第五节 多</a:t>
            </a:r>
            <a:r>
              <a:rPr kumimoji="1" lang="zh-CN" altLang="en-US" sz="2800" b="1" cap="small" dirty="0">
                <a:latin typeface="微软雅黑" pitchFamily="34" charset="-122"/>
                <a:ea typeface="微软雅黑" pitchFamily="34" charset="-122"/>
              </a:rPr>
              <a:t>因素套利定价理论</a:t>
            </a:r>
          </a:p>
        </p:txBody>
      </p:sp>
      <p:sp>
        <p:nvSpPr>
          <p:cNvPr id="2" name="文本框 1">
            <a:extLst>
              <a:ext uri="{FF2B5EF4-FFF2-40B4-BE49-F238E27FC236}">
                <a16:creationId xmlns="" xmlns:a16="http://schemas.microsoft.com/office/drawing/2014/main" id="{AB7E254A-EAC9-4B68-A28D-BAAEE5605524}"/>
              </a:ext>
            </a:extLst>
          </p:cNvPr>
          <p:cNvSpPr txBox="1"/>
          <p:nvPr/>
        </p:nvSpPr>
        <p:spPr>
          <a:xfrm>
            <a:off x="549003" y="980728"/>
            <a:ext cx="10945216" cy="1418915"/>
          </a:xfrm>
          <a:prstGeom prst="rect">
            <a:avLst/>
          </a:prstGeom>
          <a:noFill/>
        </p:spPr>
        <p:txBody>
          <a:bodyPr wrap="square" rtlCol="0">
            <a:spAutoFit/>
          </a:bodyPr>
          <a:lstStyle/>
          <a:p>
            <a:pPr>
              <a:lnSpc>
                <a:spcPct val="150000"/>
              </a:lnSpc>
            </a:pPr>
            <a:r>
              <a:rPr lang="en-US" altLang="zh-CN" sz="2000" dirty="0">
                <a:latin typeface="Times New Roman" panose="02020603050405020304" pitchFamily="18" charset="0"/>
                <a:ea typeface="+mn-ea"/>
                <a:cs typeface="Times New Roman" panose="02020603050405020304" pitchFamily="18" charset="0"/>
              </a:rPr>
              <a:t>【</a:t>
            </a:r>
            <a:r>
              <a:rPr lang="zh-CN" altLang="en-US" sz="2000" dirty="0">
                <a:latin typeface="Times New Roman" panose="02020603050405020304" pitchFamily="18" charset="0"/>
                <a:ea typeface="+mn-ea"/>
                <a:cs typeface="Times New Roman" panose="02020603050405020304" pitchFamily="18" charset="0"/>
              </a:rPr>
              <a:t>例</a:t>
            </a:r>
            <a:r>
              <a:rPr lang="en-US" altLang="zh-CN" sz="2000" dirty="0">
                <a:latin typeface="Times New Roman" panose="02020603050405020304" pitchFamily="18" charset="0"/>
                <a:ea typeface="+mn-ea"/>
                <a:cs typeface="Times New Roman" panose="02020603050405020304" pitchFamily="18" charset="0"/>
              </a:rPr>
              <a:t>4-9】</a:t>
            </a:r>
            <a:r>
              <a:rPr lang="zh-CN" altLang="en-US" sz="2000" dirty="0">
                <a:latin typeface="Times New Roman" panose="02020603050405020304" pitchFamily="18" charset="0"/>
                <a:ea typeface="+mn-ea"/>
                <a:cs typeface="Times New Roman" panose="02020603050405020304" pitchFamily="18" charset="0"/>
              </a:rPr>
              <a:t>假设某股票的收益受到行业状态</a:t>
            </a:r>
            <a:r>
              <a:rPr lang="en-US" altLang="zh-CN" sz="2000" dirty="0">
                <a:latin typeface="Times New Roman" panose="02020603050405020304" pitchFamily="18" charset="0"/>
                <a:ea typeface="+mn-ea"/>
                <a:cs typeface="Times New Roman" panose="02020603050405020304" pitchFamily="18" charset="0"/>
              </a:rPr>
              <a:t>I</a:t>
            </a:r>
            <a:r>
              <a:rPr lang="zh-CN" altLang="en-US" sz="2000" dirty="0">
                <a:latin typeface="Times New Roman" panose="02020603050405020304" pitchFamily="18" charset="0"/>
                <a:ea typeface="+mn-ea"/>
                <a:cs typeface="Times New Roman" panose="02020603050405020304" pitchFamily="18" charset="0"/>
              </a:rPr>
              <a:t>，市场利率</a:t>
            </a:r>
            <a:r>
              <a:rPr lang="en-US" altLang="zh-CN" sz="2000" dirty="0">
                <a:latin typeface="Times New Roman" panose="02020603050405020304" pitchFamily="18" charset="0"/>
                <a:ea typeface="+mn-ea"/>
                <a:cs typeface="Times New Roman" panose="02020603050405020304" pitchFamily="18" charset="0"/>
              </a:rPr>
              <a:t>R</a:t>
            </a:r>
            <a:r>
              <a:rPr lang="zh-CN" altLang="en-US" sz="2000" dirty="0">
                <a:latin typeface="Times New Roman" panose="02020603050405020304" pitchFamily="18" charset="0"/>
                <a:ea typeface="+mn-ea"/>
                <a:cs typeface="Times New Roman" panose="02020603050405020304" pitchFamily="18" charset="0"/>
              </a:rPr>
              <a:t>和经济增长率</a:t>
            </a:r>
            <a:r>
              <a:rPr lang="en-US" altLang="zh-CN" sz="2000" dirty="0">
                <a:latin typeface="Times New Roman" panose="02020603050405020304" pitchFamily="18" charset="0"/>
                <a:ea typeface="+mn-ea"/>
                <a:cs typeface="Times New Roman" panose="02020603050405020304" pitchFamily="18" charset="0"/>
              </a:rPr>
              <a:t>G</a:t>
            </a:r>
            <a:r>
              <a:rPr lang="zh-CN" altLang="en-US" sz="2000" dirty="0">
                <a:latin typeface="Times New Roman" panose="02020603050405020304" pitchFamily="18" charset="0"/>
                <a:ea typeface="+mn-ea"/>
                <a:cs typeface="Times New Roman" panose="02020603050405020304" pitchFamily="18" charset="0"/>
              </a:rPr>
              <a:t>三种因素的影响，</a:t>
            </a:r>
            <a:endParaRPr lang="en-US" altLang="zh-CN" sz="2000" dirty="0">
              <a:latin typeface="Times New Roman" panose="02020603050405020304" pitchFamily="18" charset="0"/>
              <a:ea typeface="+mn-ea"/>
              <a:cs typeface="Times New Roman" panose="02020603050405020304" pitchFamily="18" charset="0"/>
            </a:endParaRPr>
          </a:p>
          <a:p>
            <a:pPr>
              <a:lnSpc>
                <a:spcPct val="150000"/>
              </a:lnSpc>
            </a:pPr>
            <a:r>
              <a:rPr lang="zh-CN" altLang="en-US" sz="2000" dirty="0">
                <a:latin typeface="Times New Roman" panose="02020603050405020304" pitchFamily="18" charset="0"/>
                <a:ea typeface="+mn-ea"/>
                <a:cs typeface="Times New Roman" panose="02020603050405020304" pitchFamily="18" charset="0"/>
              </a:rPr>
              <a:t>且                </a:t>
            </a:r>
            <a:r>
              <a:rPr lang="en-US" altLang="zh-CN" sz="2000" dirty="0">
                <a:latin typeface="Times New Roman" panose="02020603050405020304" pitchFamily="18" charset="0"/>
                <a:ea typeface="+mn-ea"/>
                <a:cs typeface="Times New Roman" panose="02020603050405020304" pitchFamily="18" charset="0"/>
              </a:rPr>
              <a:t>                                                                               </a:t>
            </a:r>
            <a:r>
              <a:rPr lang="zh-CN" altLang="en-US" sz="2000" dirty="0">
                <a:latin typeface="Times New Roman" panose="02020603050405020304" pitchFamily="18" charset="0"/>
                <a:ea typeface="+mn-ea"/>
                <a:cs typeface="Times New Roman" panose="02020603050405020304" pitchFamily="18" charset="0"/>
              </a:rPr>
              <a:t>，无风险收益率为</a:t>
            </a:r>
            <a:r>
              <a:rPr lang="en-US" altLang="zh-CN" sz="2000" dirty="0">
                <a:latin typeface="Times New Roman" panose="02020603050405020304" pitchFamily="18" charset="0"/>
                <a:ea typeface="+mn-ea"/>
                <a:cs typeface="Times New Roman" panose="02020603050405020304" pitchFamily="18" charset="0"/>
              </a:rPr>
              <a:t>7%</a:t>
            </a:r>
            <a:r>
              <a:rPr lang="zh-CN" altLang="en-US" sz="2000" dirty="0">
                <a:latin typeface="Times New Roman" panose="02020603050405020304" pitchFamily="18" charset="0"/>
                <a:ea typeface="+mn-ea"/>
                <a:cs typeface="Times New Roman" panose="02020603050405020304" pitchFamily="18" charset="0"/>
              </a:rPr>
              <a:t>，请用套利定价模型求解该股票的均衡收益率。</a:t>
            </a:r>
          </a:p>
        </p:txBody>
      </p:sp>
      <p:graphicFrame>
        <p:nvGraphicFramePr>
          <p:cNvPr id="6" name="对象 5">
            <a:extLst>
              <a:ext uri="{FF2B5EF4-FFF2-40B4-BE49-F238E27FC236}">
                <a16:creationId xmlns="" xmlns:a16="http://schemas.microsoft.com/office/drawing/2014/main" id="{F0C1FFD8-0DF4-4CB0-9137-92884AFC0270}"/>
              </a:ext>
            </a:extLst>
          </p:cNvPr>
          <p:cNvGraphicFramePr>
            <a:graphicFrameLocks noChangeAspect="1"/>
          </p:cNvGraphicFramePr>
          <p:nvPr>
            <p:extLst>
              <p:ext uri="{D42A27DB-BD31-4B8C-83A1-F6EECF244321}">
                <p14:modId xmlns:p14="http://schemas.microsoft.com/office/powerpoint/2010/main" val="2868821107"/>
              </p:ext>
            </p:extLst>
          </p:nvPr>
        </p:nvGraphicFramePr>
        <p:xfrm>
          <a:off x="981051" y="1556792"/>
          <a:ext cx="5891766" cy="360040"/>
        </p:xfrm>
        <a:graphic>
          <a:graphicData uri="http://schemas.openxmlformats.org/presentationml/2006/ole">
            <mc:AlternateContent xmlns:mc="http://schemas.openxmlformats.org/markup-compatibility/2006">
              <mc:Choice xmlns:v="urn:schemas-microsoft-com:vml" Requires="v">
                <p:oleObj spid="_x0000_s58416" name="Equation" r:id="rId3" imgW="4209255" imgH="256597" progId="Equation.DSMT4">
                  <p:embed/>
                </p:oleObj>
              </mc:Choice>
              <mc:Fallback>
                <p:oleObj name="Equation" r:id="rId3" imgW="4209255" imgH="256597" progId="Equation.DSMT4">
                  <p:embed/>
                  <p:pic>
                    <p:nvPicPr>
                      <p:cNvPr id="0" name=""/>
                      <p:cNvPicPr/>
                      <p:nvPr/>
                    </p:nvPicPr>
                    <p:blipFill>
                      <a:blip r:embed="rId4"/>
                      <a:stretch>
                        <a:fillRect/>
                      </a:stretch>
                    </p:blipFill>
                    <p:spPr>
                      <a:xfrm>
                        <a:off x="981051" y="1556792"/>
                        <a:ext cx="5891766" cy="360040"/>
                      </a:xfrm>
                      <a:prstGeom prst="rect">
                        <a:avLst/>
                      </a:prstGeom>
                    </p:spPr>
                  </p:pic>
                </p:oleObj>
              </mc:Fallback>
            </mc:AlternateContent>
          </a:graphicData>
        </a:graphic>
      </p:graphicFrame>
      <p:sp>
        <p:nvSpPr>
          <p:cNvPr id="8" name="文本框 7">
            <a:extLst>
              <a:ext uri="{FF2B5EF4-FFF2-40B4-BE49-F238E27FC236}">
                <a16:creationId xmlns="" xmlns:a16="http://schemas.microsoft.com/office/drawing/2014/main" id="{89E44676-A977-4CC1-9209-18002AE5F793}"/>
              </a:ext>
            </a:extLst>
          </p:cNvPr>
          <p:cNvSpPr txBox="1"/>
          <p:nvPr/>
        </p:nvSpPr>
        <p:spPr>
          <a:xfrm>
            <a:off x="621011" y="2492896"/>
            <a:ext cx="1944216" cy="369332"/>
          </a:xfrm>
          <a:prstGeom prst="rect">
            <a:avLst/>
          </a:prstGeom>
          <a:noFill/>
        </p:spPr>
        <p:txBody>
          <a:bodyPr wrap="square">
            <a:spAutoFit/>
          </a:bodyPr>
          <a:lstStyle/>
          <a:p>
            <a:r>
              <a:rPr lang="zh-CN" altLang="en-US" b="1" dirty="0"/>
              <a:t>解答</a:t>
            </a:r>
            <a:r>
              <a:rPr lang="zh-CN" altLang="en-US" dirty="0"/>
              <a:t>：</a:t>
            </a:r>
          </a:p>
        </p:txBody>
      </p:sp>
      <p:graphicFrame>
        <p:nvGraphicFramePr>
          <p:cNvPr id="9" name="对象 8">
            <a:extLst>
              <a:ext uri="{FF2B5EF4-FFF2-40B4-BE49-F238E27FC236}">
                <a16:creationId xmlns="" xmlns:a16="http://schemas.microsoft.com/office/drawing/2014/main" id="{D59EDA23-7D91-4600-B7C8-2662D6B546C9}"/>
              </a:ext>
            </a:extLst>
          </p:cNvPr>
          <p:cNvGraphicFramePr>
            <a:graphicFrameLocks noChangeAspect="1"/>
          </p:cNvGraphicFramePr>
          <p:nvPr>
            <p:extLst>
              <p:ext uri="{D42A27DB-BD31-4B8C-83A1-F6EECF244321}">
                <p14:modId xmlns:p14="http://schemas.microsoft.com/office/powerpoint/2010/main" val="1474751348"/>
              </p:ext>
            </p:extLst>
          </p:nvPr>
        </p:nvGraphicFramePr>
        <p:xfrm>
          <a:off x="1413099" y="2959306"/>
          <a:ext cx="7056784" cy="1212411"/>
        </p:xfrm>
        <a:graphic>
          <a:graphicData uri="http://schemas.openxmlformats.org/presentationml/2006/ole">
            <mc:AlternateContent xmlns:mc="http://schemas.openxmlformats.org/markup-compatibility/2006">
              <mc:Choice xmlns:v="urn:schemas-microsoft-com:vml" Requires="v">
                <p:oleObj spid="_x0000_s58417" name="Equation" r:id="rId5" imgW="3705767" imgH="637179" progId="Equation.DSMT4">
                  <p:embed/>
                </p:oleObj>
              </mc:Choice>
              <mc:Fallback>
                <p:oleObj name="Equation" r:id="rId5" imgW="3705767" imgH="637179" progId="Equation.DSMT4">
                  <p:embed/>
                  <p:pic>
                    <p:nvPicPr>
                      <p:cNvPr id="0" name=""/>
                      <p:cNvPicPr/>
                      <p:nvPr/>
                    </p:nvPicPr>
                    <p:blipFill>
                      <a:blip r:embed="rId6"/>
                      <a:stretch>
                        <a:fillRect/>
                      </a:stretch>
                    </p:blipFill>
                    <p:spPr>
                      <a:xfrm>
                        <a:off x="1413099" y="2959306"/>
                        <a:ext cx="7056784" cy="1212411"/>
                      </a:xfrm>
                      <a:prstGeom prst="rect">
                        <a:avLst/>
                      </a:prstGeom>
                    </p:spPr>
                  </p:pic>
                </p:oleObj>
              </mc:Fallback>
            </mc:AlternateContent>
          </a:graphicData>
        </a:graphic>
      </p:graphicFrame>
      <p:sp>
        <p:nvSpPr>
          <p:cNvPr id="12" name="文本框 11">
            <a:extLst>
              <a:ext uri="{FF2B5EF4-FFF2-40B4-BE49-F238E27FC236}">
                <a16:creationId xmlns="" xmlns:a16="http://schemas.microsoft.com/office/drawing/2014/main" id="{5EC9366D-DC94-4B88-8031-D7A0E1AFB842}"/>
              </a:ext>
            </a:extLst>
          </p:cNvPr>
          <p:cNvSpPr txBox="1"/>
          <p:nvPr/>
        </p:nvSpPr>
        <p:spPr>
          <a:xfrm>
            <a:off x="1053059" y="4437112"/>
            <a:ext cx="6096896" cy="460382"/>
          </a:xfrm>
          <a:prstGeom prst="rect">
            <a:avLst/>
          </a:prstGeom>
          <a:noFill/>
        </p:spPr>
        <p:txBody>
          <a:bodyPr wrap="square">
            <a:spAutoFit/>
          </a:bodyPr>
          <a:lstStyle/>
          <a:p>
            <a:pPr indent="266700" algn="just">
              <a:lnSpc>
                <a:spcPct val="150000"/>
              </a:lnSpc>
            </a:pPr>
            <a:r>
              <a:rPr lang="zh-CN"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即该股票的均衡收益率为</a:t>
            </a:r>
            <a:r>
              <a:rPr lang="en-US"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16%</a:t>
            </a:r>
            <a:r>
              <a:rPr lang="zh-CN"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2931952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p:cNvSpPr>
          <p:nvPr/>
        </p:nvSpPr>
        <p:spPr bwMode="auto">
          <a:xfrm>
            <a:off x="188963" y="45190"/>
            <a:ext cx="11528559" cy="6192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lvl="1" eaLnBrk="1" hangingPunct="1">
              <a:lnSpc>
                <a:spcPct val="120000"/>
              </a:lnSpc>
              <a:spcBef>
                <a:spcPts val="600"/>
              </a:spcBef>
              <a:buClr>
                <a:schemeClr val="accent1"/>
              </a:buClr>
              <a:buSzPct val="70000"/>
              <a:buFont typeface="Wingdings" pitchFamily="2" charset="2"/>
              <a:buChar char=""/>
            </a:pPr>
            <a:endParaRPr lang="en-US" altLang="zh-CN" sz="2800" b="1" dirty="0">
              <a:latin typeface="Century Schoolbook" pitchFamily="18" charset="0"/>
            </a:endParaRPr>
          </a:p>
          <a:p>
            <a:pPr marL="457200" lvl="1" indent="0" eaLnBrk="1" hangingPunct="1">
              <a:lnSpc>
                <a:spcPct val="120000"/>
              </a:lnSpc>
              <a:spcBef>
                <a:spcPts val="600"/>
              </a:spcBef>
              <a:buClr>
                <a:schemeClr val="accent1"/>
              </a:buClr>
              <a:buSzPct val="70000"/>
            </a:pPr>
            <a:r>
              <a:rPr kumimoji="1" lang="zh-CN" altLang="en-US" sz="2200" b="1" dirty="0">
                <a:latin typeface="Arial" pitchFamily="34" charset="0"/>
              </a:rPr>
              <a:t>四、多因素套利定价模型的评价 </a:t>
            </a:r>
            <a:endParaRPr kumimoji="1" lang="en-US" altLang="zh-CN" sz="2200" b="1" dirty="0">
              <a:latin typeface="Arial" pitchFamily="34" charset="0"/>
            </a:endParaRPr>
          </a:p>
          <a:p>
            <a:pPr marL="800100" lvl="1" indent="-342900" eaLnBrk="1" hangingPunct="1">
              <a:lnSpc>
                <a:spcPct val="120000"/>
              </a:lnSpc>
              <a:spcBef>
                <a:spcPts val="600"/>
              </a:spcBef>
              <a:buClr>
                <a:srgbClr val="215968"/>
              </a:buClr>
              <a:buSzPct val="70000"/>
              <a:buFont typeface="Wingdings" panose="05000000000000000000" pitchFamily="2" charset="2"/>
              <a:buChar char="Ø"/>
            </a:pPr>
            <a:r>
              <a:rPr lang="en-US" altLang="zh-CN" sz="2000" dirty="0">
                <a:latin typeface="Times New Roman" panose="02020603050405020304" pitchFamily="18" charset="0"/>
                <a:ea typeface="+mn-ea"/>
                <a:cs typeface="Times New Roman" panose="02020603050405020304" pitchFamily="18" charset="0"/>
              </a:rPr>
              <a:t>1</a:t>
            </a:r>
            <a:r>
              <a:rPr lang="zh-CN" altLang="en-US" sz="2000" dirty="0">
                <a:latin typeface="Times New Roman" panose="02020603050405020304" pitchFamily="18" charset="0"/>
                <a:ea typeface="+mn-ea"/>
                <a:cs typeface="Times New Roman" panose="02020603050405020304" pitchFamily="18" charset="0"/>
              </a:rPr>
              <a:t>、优点 </a:t>
            </a:r>
            <a:endParaRPr lang="en-US" altLang="zh-CN" sz="2000" dirty="0">
              <a:latin typeface="Times New Roman" panose="02020603050405020304" pitchFamily="18" charset="0"/>
              <a:ea typeface="+mn-ea"/>
              <a:cs typeface="Times New Roman" panose="02020603050405020304" pitchFamily="18" charset="0"/>
            </a:endParaRPr>
          </a:p>
          <a:p>
            <a:pPr marL="1200150" lvl="2" indent="-342900" eaLnBrk="1" hangingPunct="1">
              <a:lnSpc>
                <a:spcPct val="120000"/>
              </a:lnSpc>
              <a:spcBef>
                <a:spcPts val="600"/>
              </a:spcBef>
              <a:buClr>
                <a:srgbClr val="215968"/>
              </a:buClr>
              <a:buSzPct val="70000"/>
              <a:buFont typeface="Wingdings" panose="05000000000000000000" pitchFamily="2" charset="2"/>
              <a:buChar char="Ø"/>
            </a:pPr>
            <a:r>
              <a:rPr lang="zh-CN" altLang="en-US" sz="2000" dirty="0">
                <a:latin typeface="Times New Roman" panose="02020603050405020304" pitchFamily="18" charset="0"/>
                <a:ea typeface="+mn-ea"/>
                <a:cs typeface="Times New Roman" panose="02020603050405020304" pitchFamily="18" charset="0"/>
              </a:rPr>
              <a:t>（</a:t>
            </a:r>
            <a:r>
              <a:rPr lang="en-US" altLang="zh-CN" sz="2000" dirty="0">
                <a:latin typeface="Times New Roman" panose="02020603050405020304" pitchFamily="18" charset="0"/>
                <a:ea typeface="+mn-ea"/>
                <a:cs typeface="Times New Roman" panose="02020603050405020304" pitchFamily="18" charset="0"/>
              </a:rPr>
              <a:t>1</a:t>
            </a:r>
            <a:r>
              <a:rPr lang="zh-CN" altLang="en-US" sz="2000" dirty="0">
                <a:latin typeface="Times New Roman" panose="02020603050405020304" pitchFamily="18" charset="0"/>
                <a:ea typeface="+mn-ea"/>
                <a:cs typeface="Times New Roman" panose="02020603050405020304" pitchFamily="18" charset="0"/>
              </a:rPr>
              <a:t>）</a:t>
            </a:r>
            <a:r>
              <a:rPr lang="en-US" altLang="zh-CN" sz="2000" dirty="0">
                <a:latin typeface="Times New Roman" panose="02020603050405020304" pitchFamily="18" charset="0"/>
                <a:ea typeface="+mn-ea"/>
                <a:cs typeface="Times New Roman" panose="02020603050405020304" pitchFamily="18" charset="0"/>
              </a:rPr>
              <a:t>APT </a:t>
            </a:r>
            <a:r>
              <a:rPr lang="zh-CN" altLang="en-US" sz="2000" dirty="0">
                <a:latin typeface="Times New Roman" panose="02020603050405020304" pitchFamily="18" charset="0"/>
                <a:ea typeface="+mn-ea"/>
                <a:cs typeface="Times New Roman" panose="02020603050405020304" pitchFamily="18" charset="0"/>
              </a:rPr>
              <a:t>的假设大大少于 </a:t>
            </a:r>
            <a:r>
              <a:rPr lang="en-US" altLang="zh-CN" sz="2000" dirty="0">
                <a:latin typeface="Times New Roman" panose="02020603050405020304" pitchFamily="18" charset="0"/>
                <a:ea typeface="+mn-ea"/>
                <a:cs typeface="Times New Roman" panose="02020603050405020304" pitchFamily="18" charset="0"/>
              </a:rPr>
              <a:t>CAPM</a:t>
            </a:r>
            <a:r>
              <a:rPr lang="zh-CN" altLang="en-US" sz="2000" dirty="0">
                <a:latin typeface="Times New Roman" panose="02020603050405020304" pitchFamily="18" charset="0"/>
                <a:ea typeface="+mn-ea"/>
                <a:cs typeface="Times New Roman" panose="02020603050405020304" pitchFamily="18" charset="0"/>
              </a:rPr>
              <a:t>，</a:t>
            </a:r>
            <a:r>
              <a:rPr lang="zh-CN" altLang="en-US" sz="2000" b="1" dirty="0">
                <a:solidFill>
                  <a:srgbClr val="C00000"/>
                </a:solidFill>
                <a:latin typeface="Times New Roman" panose="02020603050405020304" pitchFamily="18" charset="0"/>
                <a:ea typeface="+mn-ea"/>
                <a:cs typeface="Times New Roman" panose="02020603050405020304" pitchFamily="18" charset="0"/>
              </a:rPr>
              <a:t>更加接近现实</a:t>
            </a:r>
            <a:r>
              <a:rPr lang="zh-CN" altLang="en-US" sz="2000" dirty="0">
                <a:latin typeface="Times New Roman" panose="02020603050405020304" pitchFamily="18" charset="0"/>
                <a:ea typeface="+mn-ea"/>
                <a:cs typeface="Times New Roman" panose="02020603050405020304" pitchFamily="18" charset="0"/>
              </a:rPr>
              <a:t>。 </a:t>
            </a:r>
            <a:endParaRPr lang="en-US" altLang="zh-CN" sz="2000" dirty="0">
              <a:latin typeface="Times New Roman" panose="02020603050405020304" pitchFamily="18" charset="0"/>
              <a:ea typeface="+mn-ea"/>
              <a:cs typeface="Times New Roman" panose="02020603050405020304" pitchFamily="18" charset="0"/>
            </a:endParaRPr>
          </a:p>
          <a:p>
            <a:pPr marL="1200150" lvl="2" indent="-342900" eaLnBrk="1" hangingPunct="1">
              <a:lnSpc>
                <a:spcPct val="120000"/>
              </a:lnSpc>
              <a:spcBef>
                <a:spcPts val="600"/>
              </a:spcBef>
              <a:buClr>
                <a:srgbClr val="215968"/>
              </a:buClr>
              <a:buSzPct val="70000"/>
              <a:buFont typeface="Wingdings" panose="05000000000000000000" pitchFamily="2" charset="2"/>
              <a:buChar char="Ø"/>
            </a:pPr>
            <a:r>
              <a:rPr lang="zh-CN" altLang="en-US" sz="2000" dirty="0">
                <a:latin typeface="Times New Roman" panose="02020603050405020304" pitchFamily="18" charset="0"/>
                <a:ea typeface="+mn-ea"/>
                <a:cs typeface="Times New Roman" panose="02020603050405020304" pitchFamily="18" charset="0"/>
              </a:rPr>
              <a:t>（</a:t>
            </a:r>
            <a:r>
              <a:rPr lang="en-US" altLang="zh-CN" sz="2000" dirty="0">
                <a:latin typeface="Times New Roman" panose="02020603050405020304" pitchFamily="18" charset="0"/>
                <a:ea typeface="+mn-ea"/>
                <a:cs typeface="Times New Roman" panose="02020603050405020304" pitchFamily="18" charset="0"/>
              </a:rPr>
              <a:t>2</a:t>
            </a:r>
            <a:r>
              <a:rPr lang="zh-CN" altLang="en-US" sz="2000" dirty="0">
                <a:latin typeface="Times New Roman" panose="02020603050405020304" pitchFamily="18" charset="0"/>
                <a:ea typeface="+mn-ea"/>
                <a:cs typeface="Times New Roman" panose="02020603050405020304" pitchFamily="18" charset="0"/>
              </a:rPr>
              <a:t>）</a:t>
            </a:r>
            <a:r>
              <a:rPr lang="en-US" altLang="zh-CN" sz="2000" dirty="0">
                <a:latin typeface="Times New Roman" panose="02020603050405020304" pitchFamily="18" charset="0"/>
                <a:ea typeface="+mn-ea"/>
                <a:cs typeface="Times New Roman" panose="02020603050405020304" pitchFamily="18" charset="0"/>
              </a:rPr>
              <a:t>APT </a:t>
            </a:r>
            <a:r>
              <a:rPr lang="zh-CN" altLang="en-US" sz="2000" b="1" dirty="0">
                <a:solidFill>
                  <a:srgbClr val="C00000"/>
                </a:solidFill>
                <a:latin typeface="Times New Roman" panose="02020603050405020304" pitchFamily="18" charset="0"/>
                <a:ea typeface="+mn-ea"/>
                <a:cs typeface="Times New Roman" panose="02020603050405020304" pitchFamily="18" charset="0"/>
              </a:rPr>
              <a:t>考虑了影响收益的多个因素</a:t>
            </a:r>
            <a:r>
              <a:rPr lang="zh-CN" altLang="en-US" sz="2000" dirty="0">
                <a:latin typeface="Times New Roman" panose="02020603050405020304" pitchFamily="18" charset="0"/>
                <a:ea typeface="+mn-ea"/>
                <a:cs typeface="Times New Roman" panose="02020603050405020304" pitchFamily="18" charset="0"/>
              </a:rPr>
              <a:t>，解释了 </a:t>
            </a:r>
            <a:r>
              <a:rPr lang="en-US" altLang="zh-CN" sz="2000" dirty="0">
                <a:latin typeface="Times New Roman" panose="02020603050405020304" pitchFamily="18" charset="0"/>
                <a:ea typeface="+mn-ea"/>
                <a:cs typeface="Times New Roman" panose="02020603050405020304" pitchFamily="18" charset="0"/>
              </a:rPr>
              <a:t>CAPM </a:t>
            </a:r>
            <a:r>
              <a:rPr lang="zh-CN" altLang="en-US" sz="2000" dirty="0">
                <a:latin typeface="Times New Roman" panose="02020603050405020304" pitchFamily="18" charset="0"/>
                <a:ea typeface="+mn-ea"/>
                <a:cs typeface="Times New Roman" panose="02020603050405020304" pitchFamily="18" charset="0"/>
              </a:rPr>
              <a:t>的反例。 </a:t>
            </a:r>
            <a:endParaRPr lang="en-US" altLang="zh-CN" sz="2000" dirty="0">
              <a:latin typeface="Times New Roman" panose="02020603050405020304" pitchFamily="18" charset="0"/>
              <a:ea typeface="+mn-ea"/>
              <a:cs typeface="Times New Roman" panose="02020603050405020304" pitchFamily="18" charset="0"/>
            </a:endParaRPr>
          </a:p>
          <a:p>
            <a:pPr marL="1200150" lvl="2" indent="-342900" eaLnBrk="1" hangingPunct="1">
              <a:lnSpc>
                <a:spcPct val="120000"/>
              </a:lnSpc>
              <a:spcBef>
                <a:spcPts val="600"/>
              </a:spcBef>
              <a:buClr>
                <a:srgbClr val="215968"/>
              </a:buClr>
              <a:buSzPct val="70000"/>
              <a:buFont typeface="Wingdings" panose="05000000000000000000" pitchFamily="2" charset="2"/>
              <a:buChar char="Ø"/>
            </a:pPr>
            <a:r>
              <a:rPr lang="zh-CN" altLang="en-US" sz="2000" dirty="0">
                <a:latin typeface="Times New Roman" panose="02020603050405020304" pitchFamily="18" charset="0"/>
                <a:ea typeface="+mn-ea"/>
                <a:cs typeface="Times New Roman" panose="02020603050405020304" pitchFamily="18" charset="0"/>
              </a:rPr>
              <a:t>（</a:t>
            </a:r>
            <a:r>
              <a:rPr lang="en-US" altLang="zh-CN" sz="2000" dirty="0">
                <a:latin typeface="Times New Roman" panose="02020603050405020304" pitchFamily="18" charset="0"/>
                <a:ea typeface="+mn-ea"/>
                <a:cs typeface="Times New Roman" panose="02020603050405020304" pitchFamily="18" charset="0"/>
              </a:rPr>
              <a:t>3</a:t>
            </a:r>
            <a:r>
              <a:rPr lang="zh-CN" altLang="en-US" sz="2000" dirty="0">
                <a:latin typeface="Times New Roman" panose="02020603050405020304" pitchFamily="18" charset="0"/>
                <a:ea typeface="+mn-ea"/>
                <a:cs typeface="Times New Roman" panose="02020603050405020304" pitchFamily="18" charset="0"/>
              </a:rPr>
              <a:t>）</a:t>
            </a:r>
            <a:r>
              <a:rPr lang="en-US" altLang="zh-CN" sz="2000" dirty="0">
                <a:latin typeface="Times New Roman" panose="02020603050405020304" pitchFamily="18" charset="0"/>
                <a:ea typeface="+mn-ea"/>
                <a:cs typeface="Times New Roman" panose="02020603050405020304" pitchFamily="18" charset="0"/>
              </a:rPr>
              <a:t>APT </a:t>
            </a:r>
            <a:r>
              <a:rPr lang="zh-CN" altLang="en-US" sz="2000" dirty="0">
                <a:latin typeface="Times New Roman" panose="02020603050405020304" pitchFamily="18" charset="0"/>
                <a:ea typeface="+mn-ea"/>
                <a:cs typeface="Times New Roman" panose="02020603050405020304" pitchFamily="18" charset="0"/>
              </a:rPr>
              <a:t>比 </a:t>
            </a:r>
            <a:r>
              <a:rPr lang="en-US" altLang="zh-CN" sz="2000" dirty="0">
                <a:latin typeface="Times New Roman" panose="02020603050405020304" pitchFamily="18" charset="0"/>
                <a:ea typeface="+mn-ea"/>
                <a:cs typeface="Times New Roman" panose="02020603050405020304" pitchFamily="18" charset="0"/>
              </a:rPr>
              <a:t>CAPM </a:t>
            </a:r>
            <a:r>
              <a:rPr lang="zh-CN" altLang="en-US" sz="2000" b="1" dirty="0">
                <a:solidFill>
                  <a:srgbClr val="C00000"/>
                </a:solidFill>
                <a:latin typeface="Times New Roman" panose="02020603050405020304" pitchFamily="18" charset="0"/>
                <a:ea typeface="+mn-ea"/>
                <a:cs typeface="Times New Roman" panose="02020603050405020304" pitchFamily="18" charset="0"/>
              </a:rPr>
              <a:t>更容易进行实证检验</a:t>
            </a:r>
            <a:r>
              <a:rPr lang="zh-CN" altLang="en-US" sz="2000" dirty="0">
                <a:latin typeface="Times New Roman" panose="02020603050405020304" pitchFamily="18" charset="0"/>
                <a:ea typeface="+mn-ea"/>
                <a:cs typeface="Times New Roman" panose="02020603050405020304" pitchFamily="18" charset="0"/>
              </a:rPr>
              <a:t>。 </a:t>
            </a:r>
            <a:endParaRPr lang="en-US" altLang="zh-CN" sz="2000" dirty="0">
              <a:latin typeface="Times New Roman" panose="02020603050405020304" pitchFamily="18" charset="0"/>
              <a:ea typeface="+mn-ea"/>
              <a:cs typeface="Times New Roman" panose="02020603050405020304" pitchFamily="18" charset="0"/>
            </a:endParaRPr>
          </a:p>
          <a:p>
            <a:pPr marL="1200150" lvl="2" indent="-342900" eaLnBrk="1" hangingPunct="1">
              <a:lnSpc>
                <a:spcPct val="120000"/>
              </a:lnSpc>
              <a:spcBef>
                <a:spcPts val="600"/>
              </a:spcBef>
              <a:buClr>
                <a:srgbClr val="215968"/>
              </a:buClr>
              <a:buSzPct val="70000"/>
              <a:buFont typeface="Wingdings" panose="05000000000000000000" pitchFamily="2" charset="2"/>
              <a:buChar char="Ø"/>
            </a:pPr>
            <a:r>
              <a:rPr lang="zh-CN" altLang="en-US" sz="2000" dirty="0">
                <a:latin typeface="Times New Roman" panose="02020603050405020304" pitchFamily="18" charset="0"/>
                <a:ea typeface="+mn-ea"/>
                <a:cs typeface="Times New Roman" panose="02020603050405020304" pitchFamily="18" charset="0"/>
              </a:rPr>
              <a:t>（</a:t>
            </a:r>
            <a:r>
              <a:rPr lang="en-US" altLang="zh-CN" sz="2000" dirty="0">
                <a:latin typeface="Times New Roman" panose="02020603050405020304" pitchFamily="18" charset="0"/>
                <a:ea typeface="+mn-ea"/>
                <a:cs typeface="Times New Roman" panose="02020603050405020304" pitchFamily="18" charset="0"/>
              </a:rPr>
              <a:t>4</a:t>
            </a:r>
            <a:r>
              <a:rPr lang="zh-CN" altLang="en-US" sz="2000" dirty="0">
                <a:latin typeface="Times New Roman" panose="02020603050405020304" pitchFamily="18" charset="0"/>
                <a:ea typeface="+mn-ea"/>
                <a:cs typeface="Times New Roman" panose="02020603050405020304" pitchFamily="18" charset="0"/>
              </a:rPr>
              <a:t>）</a:t>
            </a:r>
            <a:r>
              <a:rPr lang="en-US" altLang="zh-CN" sz="2000" dirty="0">
                <a:latin typeface="Times New Roman" panose="02020603050405020304" pitchFamily="18" charset="0"/>
                <a:ea typeface="+mn-ea"/>
                <a:cs typeface="Times New Roman" panose="02020603050405020304" pitchFamily="18" charset="0"/>
              </a:rPr>
              <a:t>APT </a:t>
            </a:r>
            <a:r>
              <a:rPr lang="zh-CN" altLang="en-US" sz="2000" dirty="0">
                <a:latin typeface="Times New Roman" panose="02020603050405020304" pitchFamily="18" charset="0"/>
                <a:ea typeface="+mn-ea"/>
                <a:cs typeface="Times New Roman" panose="02020603050405020304" pitchFamily="18" charset="0"/>
              </a:rPr>
              <a:t>比 </a:t>
            </a:r>
            <a:r>
              <a:rPr lang="en-US" altLang="zh-CN" sz="2000" dirty="0">
                <a:latin typeface="Times New Roman" panose="02020603050405020304" pitchFamily="18" charset="0"/>
                <a:ea typeface="+mn-ea"/>
                <a:cs typeface="Times New Roman" panose="02020603050405020304" pitchFamily="18" charset="0"/>
              </a:rPr>
              <a:t>CAPM </a:t>
            </a:r>
            <a:r>
              <a:rPr lang="zh-CN" altLang="en-US" sz="2000" b="1" dirty="0">
                <a:solidFill>
                  <a:srgbClr val="C00000"/>
                </a:solidFill>
                <a:latin typeface="Times New Roman" panose="02020603050405020304" pitchFamily="18" charset="0"/>
                <a:ea typeface="+mn-ea"/>
                <a:cs typeface="Times New Roman" panose="02020603050405020304" pitchFamily="18" charset="0"/>
              </a:rPr>
              <a:t>更加普遍适用</a:t>
            </a:r>
            <a:r>
              <a:rPr lang="zh-CN" altLang="en-US" sz="2000" dirty="0">
                <a:latin typeface="Times New Roman" panose="02020603050405020304" pitchFamily="18" charset="0"/>
                <a:ea typeface="+mn-ea"/>
                <a:cs typeface="Times New Roman" panose="02020603050405020304" pitchFamily="18" charset="0"/>
              </a:rPr>
              <a:t>，在特定的条件下，</a:t>
            </a:r>
            <a:r>
              <a:rPr lang="en-US" altLang="zh-CN" sz="2000" dirty="0">
                <a:latin typeface="Times New Roman" panose="02020603050405020304" pitchFamily="18" charset="0"/>
                <a:ea typeface="+mn-ea"/>
                <a:cs typeface="Times New Roman" panose="02020603050405020304" pitchFamily="18" charset="0"/>
              </a:rPr>
              <a:t>CAPM </a:t>
            </a:r>
            <a:r>
              <a:rPr lang="zh-CN" altLang="en-US" sz="2000" dirty="0">
                <a:latin typeface="Times New Roman" panose="02020603050405020304" pitchFamily="18" charset="0"/>
                <a:ea typeface="+mn-ea"/>
                <a:cs typeface="Times New Roman" panose="02020603050405020304" pitchFamily="18" charset="0"/>
              </a:rPr>
              <a:t>是 </a:t>
            </a:r>
            <a:r>
              <a:rPr lang="en-US" altLang="zh-CN" sz="2000" dirty="0">
                <a:latin typeface="Times New Roman" panose="02020603050405020304" pitchFamily="18" charset="0"/>
                <a:ea typeface="+mn-ea"/>
                <a:cs typeface="Times New Roman" panose="02020603050405020304" pitchFamily="18" charset="0"/>
              </a:rPr>
              <a:t>APT </a:t>
            </a:r>
            <a:r>
              <a:rPr lang="zh-CN" altLang="en-US" sz="2000" dirty="0">
                <a:latin typeface="Times New Roman" panose="02020603050405020304" pitchFamily="18" charset="0"/>
                <a:ea typeface="+mn-ea"/>
                <a:cs typeface="Times New Roman" panose="02020603050405020304" pitchFamily="18" charset="0"/>
              </a:rPr>
              <a:t>的特例。</a:t>
            </a:r>
            <a:endParaRPr lang="en-US" altLang="zh-CN" sz="2000" dirty="0">
              <a:latin typeface="Times New Roman" panose="02020603050405020304" pitchFamily="18" charset="0"/>
              <a:ea typeface="+mn-ea"/>
              <a:cs typeface="Times New Roman" panose="02020603050405020304" pitchFamily="18" charset="0"/>
            </a:endParaRPr>
          </a:p>
          <a:p>
            <a:pPr marL="800100" lvl="1" indent="-342900" eaLnBrk="1" hangingPunct="1">
              <a:lnSpc>
                <a:spcPct val="120000"/>
              </a:lnSpc>
              <a:spcBef>
                <a:spcPts val="1800"/>
              </a:spcBef>
              <a:buClr>
                <a:srgbClr val="215968"/>
              </a:buClr>
              <a:buSzPct val="70000"/>
              <a:buFont typeface="Wingdings" panose="05000000000000000000" pitchFamily="2" charset="2"/>
              <a:buChar char="Ø"/>
            </a:pPr>
            <a:r>
              <a:rPr lang="zh-CN" altLang="en-US" sz="2000" dirty="0">
                <a:latin typeface="Times New Roman" panose="02020603050405020304" pitchFamily="18" charset="0"/>
                <a:ea typeface="+mn-ea"/>
                <a:cs typeface="Times New Roman" panose="02020603050405020304" pitchFamily="18" charset="0"/>
              </a:rPr>
              <a:t> </a:t>
            </a:r>
            <a:r>
              <a:rPr lang="en-US" altLang="zh-CN" sz="2000" dirty="0">
                <a:latin typeface="Times New Roman" panose="02020603050405020304" pitchFamily="18" charset="0"/>
                <a:ea typeface="+mn-ea"/>
                <a:cs typeface="Times New Roman" panose="02020603050405020304" pitchFamily="18" charset="0"/>
              </a:rPr>
              <a:t>2</a:t>
            </a:r>
            <a:r>
              <a:rPr lang="zh-CN" altLang="en-US" sz="2000" dirty="0">
                <a:latin typeface="Times New Roman" panose="02020603050405020304" pitchFamily="18" charset="0"/>
                <a:ea typeface="+mn-ea"/>
                <a:cs typeface="Times New Roman" panose="02020603050405020304" pitchFamily="18" charset="0"/>
              </a:rPr>
              <a:t>、缺点 </a:t>
            </a:r>
            <a:endParaRPr lang="en-US" altLang="zh-CN" sz="2000" dirty="0">
              <a:latin typeface="Times New Roman" panose="02020603050405020304" pitchFamily="18" charset="0"/>
              <a:ea typeface="+mn-ea"/>
              <a:cs typeface="Times New Roman" panose="02020603050405020304" pitchFamily="18" charset="0"/>
            </a:endParaRPr>
          </a:p>
          <a:p>
            <a:pPr marL="1200150" lvl="2" indent="-342900" eaLnBrk="1" hangingPunct="1">
              <a:lnSpc>
                <a:spcPct val="120000"/>
              </a:lnSpc>
              <a:spcBef>
                <a:spcPts val="600"/>
              </a:spcBef>
              <a:buClr>
                <a:srgbClr val="215968"/>
              </a:buClr>
              <a:buSzPct val="70000"/>
              <a:buFont typeface="Wingdings" panose="05000000000000000000" pitchFamily="2" charset="2"/>
              <a:buChar char="Ø"/>
            </a:pPr>
            <a:r>
              <a:rPr lang="zh-CN" altLang="en-US" sz="2000" dirty="0">
                <a:latin typeface="Times New Roman" panose="02020603050405020304" pitchFamily="18" charset="0"/>
                <a:ea typeface="+mn-ea"/>
                <a:cs typeface="Times New Roman" panose="02020603050405020304" pitchFamily="18" charset="0"/>
              </a:rPr>
              <a:t>（</a:t>
            </a:r>
            <a:r>
              <a:rPr lang="en-US" altLang="zh-CN" sz="2000" dirty="0">
                <a:latin typeface="Times New Roman" panose="02020603050405020304" pitchFamily="18" charset="0"/>
                <a:ea typeface="+mn-ea"/>
                <a:cs typeface="Times New Roman" panose="02020603050405020304" pitchFamily="18" charset="0"/>
              </a:rPr>
              <a:t>1</a:t>
            </a:r>
            <a:r>
              <a:rPr lang="zh-CN" altLang="en-US" sz="2000" dirty="0">
                <a:latin typeface="Times New Roman" panose="02020603050405020304" pitchFamily="18" charset="0"/>
                <a:ea typeface="+mn-ea"/>
                <a:cs typeface="Times New Roman" panose="02020603050405020304" pitchFamily="18" charset="0"/>
              </a:rPr>
              <a:t>）</a:t>
            </a:r>
            <a:r>
              <a:rPr lang="en-US" altLang="zh-CN" sz="2000" dirty="0">
                <a:latin typeface="Times New Roman" panose="02020603050405020304" pitchFamily="18" charset="0"/>
                <a:ea typeface="+mn-ea"/>
                <a:cs typeface="Times New Roman" panose="02020603050405020304" pitchFamily="18" charset="0"/>
              </a:rPr>
              <a:t>APT </a:t>
            </a:r>
            <a:r>
              <a:rPr lang="zh-CN" altLang="en-US" sz="2000" dirty="0">
                <a:latin typeface="Times New Roman" panose="02020603050405020304" pitchFamily="18" charset="0"/>
                <a:ea typeface="+mn-ea"/>
                <a:cs typeface="Times New Roman" panose="02020603050405020304" pitchFamily="18" charset="0"/>
              </a:rPr>
              <a:t>对资产定价的因素无法确认，或其确认通常缺乏经济学解释。换言之，</a:t>
            </a:r>
            <a:r>
              <a:rPr lang="en-US" altLang="zh-CN" sz="2000" dirty="0">
                <a:solidFill>
                  <a:srgbClr val="C00000"/>
                </a:solidFill>
                <a:latin typeface="Times New Roman" panose="02020603050405020304" pitchFamily="18" charset="0"/>
                <a:ea typeface="+mn-ea"/>
                <a:cs typeface="Times New Roman" panose="02020603050405020304" pitchFamily="18" charset="0"/>
              </a:rPr>
              <a:t>APT </a:t>
            </a:r>
            <a:r>
              <a:rPr lang="zh-CN" altLang="en-US" sz="2000" dirty="0">
                <a:solidFill>
                  <a:srgbClr val="C00000"/>
                </a:solidFill>
                <a:latin typeface="Times New Roman" panose="02020603050405020304" pitchFamily="18" charset="0"/>
                <a:ea typeface="+mn-ea"/>
                <a:cs typeface="Times New Roman" panose="02020603050405020304" pitchFamily="18" charset="0"/>
              </a:rPr>
              <a:t>只确认了一个定价原则</a:t>
            </a:r>
            <a:r>
              <a:rPr lang="zh-CN" altLang="en-US" sz="2000" dirty="0">
                <a:latin typeface="Times New Roman" panose="02020603050405020304" pitchFamily="18" charset="0"/>
                <a:ea typeface="+mn-ea"/>
                <a:cs typeface="Times New Roman" panose="02020603050405020304" pitchFamily="18" charset="0"/>
              </a:rPr>
              <a:t>，具体模型的构建则五花八门。 </a:t>
            </a:r>
            <a:endParaRPr lang="en-US" altLang="zh-CN" sz="2000" dirty="0">
              <a:latin typeface="Times New Roman" panose="02020603050405020304" pitchFamily="18" charset="0"/>
              <a:ea typeface="+mn-ea"/>
              <a:cs typeface="Times New Roman" panose="02020603050405020304" pitchFamily="18" charset="0"/>
            </a:endParaRPr>
          </a:p>
          <a:p>
            <a:pPr marL="1200150" lvl="2" indent="-342900" eaLnBrk="1" hangingPunct="1">
              <a:lnSpc>
                <a:spcPct val="120000"/>
              </a:lnSpc>
              <a:spcBef>
                <a:spcPts val="600"/>
              </a:spcBef>
              <a:buClr>
                <a:srgbClr val="215968"/>
              </a:buClr>
              <a:buSzPct val="70000"/>
              <a:buFont typeface="Wingdings" panose="05000000000000000000" pitchFamily="2" charset="2"/>
              <a:buChar char="Ø"/>
            </a:pPr>
            <a:r>
              <a:rPr lang="zh-CN" altLang="en-US" sz="2000" dirty="0">
                <a:latin typeface="Times New Roman" panose="02020603050405020304" pitchFamily="18" charset="0"/>
                <a:ea typeface="+mn-ea"/>
                <a:cs typeface="Times New Roman" panose="02020603050405020304" pitchFamily="18" charset="0"/>
              </a:rPr>
              <a:t>（</a:t>
            </a:r>
            <a:r>
              <a:rPr lang="en-US" altLang="zh-CN" sz="2000" dirty="0">
                <a:latin typeface="Times New Roman" panose="02020603050405020304" pitchFamily="18" charset="0"/>
                <a:ea typeface="+mn-ea"/>
                <a:cs typeface="Times New Roman" panose="02020603050405020304" pitchFamily="18" charset="0"/>
              </a:rPr>
              <a:t>2</a:t>
            </a:r>
            <a:r>
              <a:rPr lang="zh-CN" altLang="en-US" sz="2000" dirty="0">
                <a:latin typeface="Times New Roman" panose="02020603050405020304" pitchFamily="18" charset="0"/>
                <a:ea typeface="+mn-ea"/>
                <a:cs typeface="Times New Roman" panose="02020603050405020304" pitchFamily="18" charset="0"/>
              </a:rPr>
              <a:t>）系统风险因素个数越多，套利的</a:t>
            </a:r>
            <a:r>
              <a:rPr lang="zh-CN" altLang="en-US" sz="2000" dirty="0">
                <a:solidFill>
                  <a:srgbClr val="C00000"/>
                </a:solidFill>
                <a:latin typeface="Times New Roman" panose="02020603050405020304" pitchFamily="18" charset="0"/>
                <a:ea typeface="+mn-ea"/>
                <a:cs typeface="Times New Roman" panose="02020603050405020304" pitchFamily="18" charset="0"/>
              </a:rPr>
              <a:t>盈利分析就越复杂，且操作也越复杂</a:t>
            </a:r>
            <a:r>
              <a:rPr lang="zh-CN" altLang="en-US" sz="2000" dirty="0">
                <a:latin typeface="Times New Roman" panose="02020603050405020304" pitchFamily="18" charset="0"/>
                <a:ea typeface="+mn-ea"/>
                <a:cs typeface="Times New Roman" panose="02020603050405020304" pitchFamily="18" charset="0"/>
              </a:rPr>
              <a:t>。 </a:t>
            </a:r>
            <a:endParaRPr lang="en-US" altLang="zh-CN" sz="2000" dirty="0">
              <a:latin typeface="Times New Roman" panose="02020603050405020304" pitchFamily="18" charset="0"/>
              <a:ea typeface="+mn-ea"/>
              <a:cs typeface="Times New Roman" panose="02020603050405020304" pitchFamily="18" charset="0"/>
            </a:endParaRPr>
          </a:p>
          <a:p>
            <a:pPr marL="1200150" lvl="2" indent="-342900" eaLnBrk="1" hangingPunct="1">
              <a:lnSpc>
                <a:spcPct val="120000"/>
              </a:lnSpc>
              <a:spcBef>
                <a:spcPts val="600"/>
              </a:spcBef>
              <a:buClr>
                <a:srgbClr val="215968"/>
              </a:buClr>
              <a:buSzPct val="70000"/>
              <a:buFont typeface="Wingdings" panose="05000000000000000000" pitchFamily="2" charset="2"/>
              <a:buChar char="Ø"/>
            </a:pPr>
            <a:r>
              <a:rPr lang="zh-CN" altLang="en-US" sz="2000" dirty="0">
                <a:latin typeface="Times New Roman" panose="02020603050405020304" pitchFamily="18" charset="0"/>
                <a:ea typeface="+mn-ea"/>
                <a:cs typeface="Times New Roman" panose="02020603050405020304" pitchFamily="18" charset="0"/>
              </a:rPr>
              <a:t>（</a:t>
            </a:r>
            <a:r>
              <a:rPr lang="en-US" altLang="zh-CN" sz="2000" dirty="0">
                <a:latin typeface="Times New Roman" panose="02020603050405020304" pitchFamily="18" charset="0"/>
                <a:ea typeface="+mn-ea"/>
                <a:cs typeface="Times New Roman" panose="02020603050405020304" pitchFamily="18" charset="0"/>
              </a:rPr>
              <a:t>3</a:t>
            </a:r>
            <a:r>
              <a:rPr lang="zh-CN" altLang="en-US" sz="2000" dirty="0">
                <a:latin typeface="Times New Roman" panose="02020603050405020304" pitchFamily="18" charset="0"/>
                <a:ea typeface="+mn-ea"/>
                <a:cs typeface="Times New Roman" panose="02020603050405020304" pitchFamily="18" charset="0"/>
              </a:rPr>
              <a:t>）利用单因素证券市场中的无套利条件，可以保持充分分散投资组合的期望收益</a:t>
            </a:r>
            <a:r>
              <a:rPr lang="en-US" altLang="zh-CN" sz="2000" dirty="0">
                <a:latin typeface="Times New Roman" panose="02020603050405020304" pitchFamily="18" charset="0"/>
                <a:ea typeface="+mn-ea"/>
                <a:cs typeface="Times New Roman" panose="02020603050405020304" pitchFamily="18" charset="0"/>
              </a:rPr>
              <a:t>-</a:t>
            </a:r>
            <a:r>
              <a:rPr lang="zh-CN" altLang="en-US" sz="2000" dirty="0">
                <a:latin typeface="Times New Roman" panose="02020603050405020304" pitchFamily="18" charset="0"/>
                <a:ea typeface="+mn-ea"/>
                <a:cs typeface="Times New Roman" panose="02020603050405020304" pitchFamily="18" charset="0"/>
              </a:rPr>
              <a:t>贝塔关系， 但少量单个证券可能会例外。 </a:t>
            </a:r>
            <a:endParaRPr lang="en-US" altLang="zh-CN" sz="1600" dirty="0">
              <a:latin typeface="Times New Roman" panose="02020603050405020304" pitchFamily="18" charset="0"/>
              <a:ea typeface="+mn-ea"/>
              <a:cs typeface="Times New Roman" panose="02020603050405020304" pitchFamily="18" charset="0"/>
            </a:endParaRPr>
          </a:p>
        </p:txBody>
      </p:sp>
      <p:sp>
        <p:nvSpPr>
          <p:cNvPr id="3" name="Rectangle 2"/>
          <p:cNvSpPr txBox="1">
            <a:spLocks/>
          </p:cNvSpPr>
          <p:nvPr/>
        </p:nvSpPr>
        <p:spPr>
          <a:xfrm>
            <a:off x="334303" y="115888"/>
            <a:ext cx="11383219"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zh-CN" altLang="en-US" sz="2800" b="1" cap="small">
                <a:latin typeface="微软雅黑" pitchFamily="34" charset="-122"/>
                <a:ea typeface="微软雅黑" pitchFamily="34" charset="-122"/>
              </a:rPr>
              <a:t>第五节 多</a:t>
            </a:r>
            <a:r>
              <a:rPr kumimoji="1" lang="zh-CN" altLang="en-US" sz="2800" b="1" cap="small" dirty="0">
                <a:latin typeface="微软雅黑" pitchFamily="34" charset="-122"/>
                <a:ea typeface="微软雅黑" pitchFamily="34" charset="-122"/>
              </a:rPr>
              <a:t>因素套利定价理论</a:t>
            </a:r>
          </a:p>
        </p:txBody>
      </p:sp>
    </p:spTree>
    <p:extLst>
      <p:ext uri="{BB962C8B-B14F-4D97-AF65-F5344CB8AC3E}">
        <p14:creationId xmlns:p14="http://schemas.microsoft.com/office/powerpoint/2010/main" val="25112813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p:cNvSpPr>
          <p:nvPr/>
        </p:nvSpPr>
        <p:spPr bwMode="auto">
          <a:xfrm>
            <a:off x="-99069" y="157885"/>
            <a:ext cx="11998275" cy="822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lvl="1" eaLnBrk="1" hangingPunct="1">
              <a:lnSpc>
                <a:spcPct val="120000"/>
              </a:lnSpc>
              <a:spcBef>
                <a:spcPts val="600"/>
              </a:spcBef>
              <a:buClr>
                <a:schemeClr val="accent1"/>
              </a:buClr>
              <a:buSzPct val="70000"/>
              <a:buFont typeface="Wingdings" pitchFamily="2" charset="2"/>
              <a:buChar char=""/>
            </a:pPr>
            <a:endParaRPr lang="en-US" altLang="zh-CN" sz="2400" b="1" dirty="0">
              <a:latin typeface="Century Schoolbook" pitchFamily="18" charset="0"/>
            </a:endParaRPr>
          </a:p>
          <a:p>
            <a:pPr marL="457200" lvl="1" indent="0" eaLnBrk="1" hangingPunct="1">
              <a:lnSpc>
                <a:spcPct val="120000"/>
              </a:lnSpc>
              <a:spcBef>
                <a:spcPts val="600"/>
              </a:spcBef>
              <a:buClr>
                <a:schemeClr val="accent1"/>
              </a:buClr>
              <a:buSzPct val="70000"/>
            </a:pPr>
            <a:r>
              <a:rPr lang="zh-CN" altLang="en-US" sz="2200" b="1" dirty="0">
                <a:latin typeface="Times New Roman" panose="02020603050405020304" pitchFamily="18" charset="0"/>
                <a:ea typeface="+mn-ea"/>
                <a:cs typeface="Times New Roman" panose="02020603050405020304" pitchFamily="18" charset="0"/>
              </a:rPr>
              <a:t>二、</a:t>
            </a:r>
            <a:r>
              <a:rPr lang="en-US" altLang="zh-CN" sz="2200" b="1" dirty="0">
                <a:latin typeface="Times New Roman" panose="02020603050405020304" pitchFamily="18" charset="0"/>
                <a:ea typeface="+mn-ea"/>
                <a:cs typeface="Times New Roman" panose="02020603050405020304" pitchFamily="18" charset="0"/>
              </a:rPr>
              <a:t>APT </a:t>
            </a:r>
            <a:r>
              <a:rPr lang="zh-CN" altLang="en-US" sz="2200" b="1" dirty="0">
                <a:latin typeface="Times New Roman" panose="02020603050405020304" pitchFamily="18" charset="0"/>
                <a:ea typeface="+mn-ea"/>
                <a:cs typeface="Times New Roman" panose="02020603050405020304" pitchFamily="18" charset="0"/>
              </a:rPr>
              <a:t>与 </a:t>
            </a:r>
            <a:r>
              <a:rPr lang="en-US" altLang="zh-CN" sz="2200" b="1" dirty="0">
                <a:latin typeface="Times New Roman" panose="02020603050405020304" pitchFamily="18" charset="0"/>
                <a:ea typeface="+mn-ea"/>
                <a:cs typeface="Times New Roman" panose="02020603050405020304" pitchFamily="18" charset="0"/>
              </a:rPr>
              <a:t>CAPM </a:t>
            </a:r>
            <a:r>
              <a:rPr lang="zh-CN" altLang="en-US" sz="2200" b="1" dirty="0">
                <a:latin typeface="Times New Roman" panose="02020603050405020304" pitchFamily="18" charset="0"/>
                <a:ea typeface="+mn-ea"/>
                <a:cs typeface="Times New Roman" panose="02020603050405020304" pitchFamily="18" charset="0"/>
              </a:rPr>
              <a:t>关系 </a:t>
            </a:r>
            <a:endParaRPr lang="en-US" altLang="zh-CN" sz="2200" b="1" dirty="0">
              <a:latin typeface="Times New Roman" panose="02020603050405020304" pitchFamily="18" charset="0"/>
              <a:ea typeface="+mn-ea"/>
              <a:cs typeface="Times New Roman" panose="02020603050405020304" pitchFamily="18" charset="0"/>
            </a:endParaRPr>
          </a:p>
          <a:p>
            <a:pPr marL="800100" lvl="1" indent="-342900" eaLnBrk="1" hangingPunct="1">
              <a:lnSpc>
                <a:spcPct val="120000"/>
              </a:lnSpc>
              <a:spcBef>
                <a:spcPts val="600"/>
              </a:spcBef>
              <a:buClr>
                <a:schemeClr val="accent1"/>
              </a:buClr>
              <a:buSzPct val="70000"/>
              <a:buFont typeface="Arial" panose="020B0604020202020204" pitchFamily="34" charset="0"/>
              <a:buChar char="•"/>
            </a:pPr>
            <a:endParaRPr lang="en-US" altLang="zh-CN" sz="1400" dirty="0">
              <a:latin typeface="Century Schoolbook" pitchFamily="18" charset="0"/>
            </a:endParaRPr>
          </a:p>
        </p:txBody>
      </p:sp>
      <p:sp>
        <p:nvSpPr>
          <p:cNvPr id="3" name="Rectangle 2"/>
          <p:cNvSpPr txBox="1">
            <a:spLocks/>
          </p:cNvSpPr>
          <p:nvPr/>
        </p:nvSpPr>
        <p:spPr>
          <a:xfrm>
            <a:off x="334303" y="115888"/>
            <a:ext cx="11383219"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zh-CN" altLang="en-US" sz="2800" b="1" cap="small">
                <a:latin typeface="微软雅黑" pitchFamily="34" charset="-122"/>
                <a:ea typeface="微软雅黑" pitchFamily="34" charset="-122"/>
              </a:rPr>
              <a:t>第五节 多</a:t>
            </a:r>
            <a:r>
              <a:rPr kumimoji="1" lang="zh-CN" altLang="en-US" sz="2800" b="1" cap="small" dirty="0">
                <a:latin typeface="微软雅黑" pitchFamily="34" charset="-122"/>
                <a:ea typeface="微软雅黑" pitchFamily="34" charset="-122"/>
              </a:rPr>
              <a:t>因素套利定价理论</a:t>
            </a:r>
          </a:p>
        </p:txBody>
      </p:sp>
      <p:sp>
        <p:nvSpPr>
          <p:cNvPr id="4" name="文本框 3">
            <a:extLst>
              <a:ext uri="{FF2B5EF4-FFF2-40B4-BE49-F238E27FC236}">
                <a16:creationId xmlns="" xmlns:a16="http://schemas.microsoft.com/office/drawing/2014/main" id="{CF2B8BF9-9A15-4A44-905E-5AEF7C5551FE}"/>
              </a:ext>
            </a:extLst>
          </p:cNvPr>
          <p:cNvSpPr txBox="1"/>
          <p:nvPr/>
        </p:nvSpPr>
        <p:spPr>
          <a:xfrm>
            <a:off x="693019" y="1628800"/>
            <a:ext cx="10585176" cy="4636847"/>
          </a:xfrm>
          <a:prstGeom prst="rect">
            <a:avLst/>
          </a:prstGeom>
          <a:noFill/>
        </p:spPr>
        <p:txBody>
          <a:bodyPr wrap="square" rtlCol="0">
            <a:spAutoFit/>
          </a:bodyPr>
          <a:lstStyle/>
          <a:p>
            <a:pPr indent="457200">
              <a:lnSpc>
                <a:spcPct val="150000"/>
              </a:lnSpc>
            </a:pPr>
            <a:r>
              <a:rPr lang="zh-CN" altLang="en-US" sz="2000" dirty="0">
                <a:latin typeface="Times New Roman" panose="02020603050405020304" pitchFamily="18" charset="0"/>
                <a:ea typeface="+mn-ea"/>
                <a:cs typeface="Times New Roman" panose="02020603050405020304" pitchFamily="18" charset="0"/>
              </a:rPr>
              <a:t>（</a:t>
            </a:r>
            <a:r>
              <a:rPr lang="en-US" altLang="zh-CN" sz="2000" dirty="0">
                <a:latin typeface="Times New Roman" panose="02020603050405020304" pitchFamily="18" charset="0"/>
                <a:ea typeface="+mn-ea"/>
                <a:cs typeface="Times New Roman" panose="02020603050405020304" pitchFamily="18" charset="0"/>
              </a:rPr>
              <a:t>1</a:t>
            </a:r>
            <a:r>
              <a:rPr lang="zh-CN" altLang="en-US" sz="2000" dirty="0">
                <a:latin typeface="Times New Roman" panose="02020603050405020304" pitchFamily="18" charset="0"/>
                <a:ea typeface="+mn-ea"/>
                <a:cs typeface="Times New Roman" panose="02020603050405020304" pitchFamily="18" charset="0"/>
              </a:rPr>
              <a:t>）</a:t>
            </a:r>
            <a:r>
              <a:rPr lang="zh-CN" altLang="en-US" sz="2000" b="1" dirty="0">
                <a:solidFill>
                  <a:srgbClr val="C00000"/>
                </a:solidFill>
                <a:latin typeface="Times New Roman" panose="02020603050405020304" pitchFamily="18" charset="0"/>
                <a:ea typeface="+mn-ea"/>
                <a:cs typeface="Times New Roman" panose="02020603050405020304" pitchFamily="18" charset="0"/>
              </a:rPr>
              <a:t>对风险的解释程度不同</a:t>
            </a:r>
            <a:r>
              <a:rPr lang="zh-CN" altLang="en-US" sz="2000" dirty="0">
                <a:latin typeface="Times New Roman" panose="02020603050405020304" pitchFamily="18" charset="0"/>
                <a:ea typeface="+mn-ea"/>
                <a:cs typeface="Times New Roman" panose="02020603050405020304" pitchFamily="18" charset="0"/>
              </a:rPr>
              <a:t>。</a:t>
            </a:r>
            <a:r>
              <a:rPr lang="en-US" altLang="zh-CN" sz="2000" dirty="0">
                <a:latin typeface="Times New Roman" panose="02020603050405020304" pitchFamily="18" charset="0"/>
                <a:ea typeface="+mn-ea"/>
                <a:cs typeface="Times New Roman" panose="02020603050405020304" pitchFamily="18" charset="0"/>
              </a:rPr>
              <a:t>CAPM</a:t>
            </a:r>
            <a:r>
              <a:rPr lang="zh-CN" altLang="en-US" sz="2000" dirty="0">
                <a:latin typeface="Times New Roman" panose="02020603050405020304" pitchFamily="18" charset="0"/>
                <a:ea typeface="+mn-ea"/>
                <a:cs typeface="Times New Roman" panose="02020603050405020304" pitchFamily="18" charset="0"/>
              </a:rPr>
              <a:t>模型中使用</a:t>
            </a:r>
            <a:r>
              <a:rPr lang="en-US" altLang="zh-CN" sz="2000" dirty="0">
                <a:latin typeface="Times New Roman" panose="02020603050405020304" pitchFamily="18" charset="0"/>
                <a:ea typeface="+mn-ea"/>
                <a:cs typeface="Times New Roman" panose="02020603050405020304" pitchFamily="18" charset="0"/>
              </a:rPr>
              <a:t>beta</a:t>
            </a:r>
            <a:r>
              <a:rPr lang="zh-CN" altLang="en-US" sz="2000" dirty="0">
                <a:latin typeface="Times New Roman" panose="02020603050405020304" pitchFamily="18" charset="0"/>
                <a:ea typeface="+mn-ea"/>
                <a:cs typeface="Times New Roman" panose="02020603050405020304" pitchFamily="18" charset="0"/>
              </a:rPr>
              <a:t>（单个证券或组合对市场收益变动的敏感程度）衡量风险，它是一种单因素模型，只能反映投资风险大小，却无法表达投资风险来源。套利定价模型则是一个多因素模型，它不仅告诉投资者具体的系统性风险是什么，而且还清楚表达了具体系统性风险的影响程度。</a:t>
            </a:r>
          </a:p>
          <a:p>
            <a:pPr indent="457200">
              <a:lnSpc>
                <a:spcPct val="150000"/>
              </a:lnSpc>
            </a:pPr>
            <a:r>
              <a:rPr lang="zh-CN" altLang="en-US" sz="2000" dirty="0">
                <a:latin typeface="Times New Roman" panose="02020603050405020304" pitchFamily="18" charset="0"/>
                <a:ea typeface="+mn-ea"/>
                <a:cs typeface="Times New Roman" panose="02020603050405020304" pitchFamily="18" charset="0"/>
              </a:rPr>
              <a:t>（</a:t>
            </a:r>
            <a:r>
              <a:rPr lang="en-US" altLang="zh-CN" sz="2000" dirty="0">
                <a:latin typeface="Times New Roman" panose="02020603050405020304" pitchFamily="18" charset="0"/>
                <a:ea typeface="+mn-ea"/>
                <a:cs typeface="Times New Roman" panose="02020603050405020304" pitchFamily="18" charset="0"/>
              </a:rPr>
              <a:t>2</a:t>
            </a:r>
            <a:r>
              <a:rPr lang="zh-CN" altLang="en-US" sz="2000" dirty="0">
                <a:latin typeface="Times New Roman" panose="02020603050405020304" pitchFamily="18" charset="0"/>
                <a:ea typeface="+mn-ea"/>
                <a:cs typeface="Times New Roman" panose="02020603050405020304" pitchFamily="18" charset="0"/>
              </a:rPr>
              <a:t>）</a:t>
            </a:r>
            <a:r>
              <a:rPr lang="zh-CN" altLang="en-US" sz="2000" b="1" dirty="0">
                <a:solidFill>
                  <a:srgbClr val="C00000"/>
                </a:solidFill>
                <a:latin typeface="Times New Roman" panose="02020603050405020304" pitchFamily="18" charset="0"/>
                <a:ea typeface="+mn-ea"/>
                <a:cs typeface="Times New Roman" panose="02020603050405020304" pitchFamily="18" charset="0"/>
              </a:rPr>
              <a:t>均衡不同</a:t>
            </a:r>
            <a:r>
              <a:rPr lang="zh-CN" altLang="en-US" sz="2000" dirty="0">
                <a:latin typeface="Times New Roman" panose="02020603050405020304" pitchFamily="18" charset="0"/>
                <a:ea typeface="+mn-ea"/>
                <a:cs typeface="Times New Roman" panose="02020603050405020304" pitchFamily="18" charset="0"/>
              </a:rPr>
              <a:t>。</a:t>
            </a:r>
            <a:r>
              <a:rPr lang="en-US" altLang="zh-CN" sz="2000" dirty="0">
                <a:latin typeface="Times New Roman" panose="02020603050405020304" pitchFamily="18" charset="0"/>
                <a:ea typeface="+mn-ea"/>
                <a:cs typeface="Times New Roman" panose="02020603050405020304" pitchFamily="18" charset="0"/>
              </a:rPr>
              <a:t>CAPM</a:t>
            </a:r>
            <a:r>
              <a:rPr lang="zh-CN" altLang="en-US" sz="2000" dirty="0">
                <a:latin typeface="Times New Roman" panose="02020603050405020304" pitchFamily="18" charset="0"/>
                <a:ea typeface="+mn-ea"/>
                <a:cs typeface="Times New Roman" panose="02020603050405020304" pitchFamily="18" charset="0"/>
              </a:rPr>
              <a:t>模型是均衡定价模型，</a:t>
            </a:r>
            <a:r>
              <a:rPr lang="en-US" altLang="zh-CN" sz="2000" dirty="0">
                <a:latin typeface="Times New Roman" panose="02020603050405020304" pitchFamily="18" charset="0"/>
                <a:ea typeface="+mn-ea"/>
                <a:cs typeface="Times New Roman" panose="02020603050405020304" pitchFamily="18" charset="0"/>
              </a:rPr>
              <a:t>APT</a:t>
            </a:r>
            <a:r>
              <a:rPr lang="zh-CN" altLang="en-US" sz="2000" dirty="0">
                <a:latin typeface="Times New Roman" panose="02020603050405020304" pitchFamily="18" charset="0"/>
                <a:ea typeface="+mn-ea"/>
                <a:cs typeface="Times New Roman" panose="02020603050405020304" pitchFamily="18" charset="0"/>
              </a:rPr>
              <a:t>模型非均衡定价模型，此为两者间的</a:t>
            </a:r>
            <a:r>
              <a:rPr lang="zh-CN" altLang="en-US" sz="2000" b="1" dirty="0">
                <a:solidFill>
                  <a:srgbClr val="C00000"/>
                </a:solidFill>
                <a:latin typeface="Times New Roman" panose="02020603050405020304" pitchFamily="18" charset="0"/>
                <a:ea typeface="+mn-ea"/>
                <a:cs typeface="Times New Roman" panose="02020603050405020304" pitchFamily="18" charset="0"/>
              </a:rPr>
              <a:t>本质区别</a:t>
            </a:r>
            <a:r>
              <a:rPr lang="zh-CN" altLang="en-US" sz="2000" dirty="0">
                <a:latin typeface="Times New Roman" panose="02020603050405020304" pitchFamily="18" charset="0"/>
                <a:ea typeface="+mn-ea"/>
                <a:cs typeface="Times New Roman" panose="02020603050405020304" pitchFamily="18" charset="0"/>
              </a:rPr>
              <a:t>。除此之外，两者达到均衡的方式也不同，资本资产定价模型强调理性的投资者与同质预期，因此人们在选择证券时只会接受相同风险收益率最高的或相同收益率风险最低的证券，同时放弃高风险低收益的项目，直到项目达到市场的平均收益水平。套利定价模型则是一种套利均衡机制，认为市场上的理性投资者只占一部分，他们会利用市场的存在的套利机会获取无风险收益，最终实现市场均衡。</a:t>
            </a:r>
          </a:p>
        </p:txBody>
      </p:sp>
      <p:sp>
        <p:nvSpPr>
          <p:cNvPr id="5" name="标题 1">
            <a:extLst>
              <a:ext uri="{FF2B5EF4-FFF2-40B4-BE49-F238E27FC236}">
                <a16:creationId xmlns="" xmlns:a16="http://schemas.microsoft.com/office/drawing/2014/main" id="{1A89CEB2-B70E-4027-A917-EEA2C87F6D82}"/>
              </a:ext>
            </a:extLst>
          </p:cNvPr>
          <p:cNvSpPr txBox="1">
            <a:spLocks/>
          </p:cNvSpPr>
          <p:nvPr/>
        </p:nvSpPr>
        <p:spPr bwMode="auto">
          <a:xfrm>
            <a:off x="549003" y="1196752"/>
            <a:ext cx="9952911" cy="56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algn="l"/>
            <a:r>
              <a:rPr lang="en-US" altLang="zh-CN" sz="2000" b="1" dirty="0">
                <a:latin typeface="Arial" pitchFamily="34" charset="0"/>
                <a:ea typeface="宋体" pitchFamily="2" charset="-122"/>
                <a:cs typeface="+mn-cs"/>
              </a:rPr>
              <a:t>1</a:t>
            </a:r>
            <a:r>
              <a:rPr lang="zh-CN" altLang="en-US" sz="2000" b="1" dirty="0">
                <a:latin typeface="Arial" pitchFamily="34" charset="0"/>
                <a:ea typeface="宋体" pitchFamily="2" charset="-122"/>
                <a:cs typeface="+mn-cs"/>
              </a:rPr>
              <a:t>、区别：</a:t>
            </a:r>
            <a:endParaRPr lang="zh-CN" altLang="en-US" sz="2400" b="1" cap="small" dirty="0">
              <a:latin typeface="微软雅黑" pitchFamily="34" charset="-122"/>
              <a:ea typeface="微软雅黑" pitchFamily="34" charset="-122"/>
              <a:cs typeface="+mn-cs"/>
            </a:endParaRPr>
          </a:p>
        </p:txBody>
      </p:sp>
    </p:spTree>
    <p:extLst>
      <p:ext uri="{BB962C8B-B14F-4D97-AF65-F5344CB8AC3E}">
        <p14:creationId xmlns:p14="http://schemas.microsoft.com/office/powerpoint/2010/main" val="3770265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692696"/>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77500" lnSpcReduction="20000"/>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r>
              <a:rPr lang="en-US" altLang="zh-CN" sz="2900" b="1" dirty="0">
                <a:latin typeface="Times New Roman" panose="02020603050405020304" pitchFamily="18" charset="0"/>
                <a:cs typeface="Times New Roman" panose="02020603050405020304" pitchFamily="18" charset="0"/>
              </a:rPr>
              <a:t>2</a:t>
            </a:r>
            <a:r>
              <a:rPr lang="zh-CN" altLang="en-US" sz="2900" b="1" dirty="0">
                <a:latin typeface="Times New Roman" panose="02020603050405020304" pitchFamily="18" charset="0"/>
                <a:cs typeface="Times New Roman" panose="02020603050405020304" pitchFamily="18" charset="0"/>
              </a:rPr>
              <a:t>、产生阶段：</a:t>
            </a:r>
            <a:r>
              <a:rPr lang="en-US" altLang="zh-CN" sz="2900" b="1" dirty="0">
                <a:latin typeface="Times New Roman" panose="02020603050405020304" pitchFamily="18" charset="0"/>
                <a:cs typeface="Times New Roman" panose="02020603050405020304" pitchFamily="18" charset="0"/>
              </a:rPr>
              <a:t>20</a:t>
            </a:r>
            <a:r>
              <a:rPr lang="zh-CN" altLang="en-US" sz="2900" b="1" dirty="0">
                <a:latin typeface="Times New Roman" panose="02020603050405020304" pitchFamily="18" charset="0"/>
                <a:cs typeface="Times New Roman" panose="02020603050405020304" pitchFamily="18" charset="0"/>
              </a:rPr>
              <a:t>世纪</a:t>
            </a:r>
            <a:r>
              <a:rPr lang="en-US" altLang="zh-CN" sz="2900" b="1" dirty="0">
                <a:latin typeface="Times New Roman" panose="02020603050405020304" pitchFamily="18" charset="0"/>
                <a:cs typeface="Times New Roman" panose="02020603050405020304" pitchFamily="18" charset="0"/>
              </a:rPr>
              <a:t>50</a:t>
            </a:r>
            <a:r>
              <a:rPr lang="zh-CN" altLang="en-US" sz="2900" b="1" dirty="0">
                <a:latin typeface="Times New Roman" panose="02020603050405020304" pitchFamily="18" charset="0"/>
                <a:cs typeface="Times New Roman" panose="02020603050405020304" pitchFamily="18" charset="0"/>
              </a:rPr>
              <a:t>年代</a:t>
            </a:r>
          </a:p>
          <a:p>
            <a:endParaRPr lang="en-US" altLang="zh-CN" sz="1800" dirty="0">
              <a:latin typeface="Times New Roman" panose="02020603050405020304" pitchFamily="18" charset="0"/>
              <a:cs typeface="Times New Roman" panose="02020603050405020304" pitchFamily="18" charset="0"/>
            </a:endParaRPr>
          </a:p>
          <a:p>
            <a:pPr>
              <a:lnSpc>
                <a:spcPct val="170000"/>
              </a:lnSpc>
            </a:pPr>
            <a:r>
              <a:rPr lang="zh-CN" altLang="en-US" sz="2600" dirty="0">
                <a:latin typeface="Times New Roman" panose="02020603050405020304" pitchFamily="18" charset="0"/>
                <a:cs typeface="Times New Roman" panose="02020603050405020304" pitchFamily="18" charset="0"/>
              </a:rPr>
              <a:t>    马科维茨（</a:t>
            </a:r>
            <a:r>
              <a:rPr lang="en-US" altLang="zh-CN" sz="2600" dirty="0">
                <a:latin typeface="Times New Roman" panose="02020603050405020304" pitchFamily="18" charset="0"/>
                <a:cs typeface="Times New Roman" panose="02020603050405020304" pitchFamily="18" charset="0"/>
              </a:rPr>
              <a:t>Markowitz</a:t>
            </a:r>
            <a:r>
              <a:rPr lang="zh-CN" altLang="en-US" sz="2600" dirty="0">
                <a:latin typeface="Times New Roman" panose="02020603050405020304" pitchFamily="18" charset="0"/>
                <a:cs typeface="Times New Roman" panose="02020603050405020304" pitchFamily="18" charset="0"/>
              </a:rPr>
              <a:t>）在</a:t>
            </a:r>
            <a:r>
              <a:rPr lang="en-US" altLang="zh-CN" sz="2600" dirty="0">
                <a:latin typeface="Times New Roman" panose="02020603050405020304" pitchFamily="18" charset="0"/>
                <a:cs typeface="Times New Roman" panose="02020603050405020304" pitchFamily="18" charset="0"/>
              </a:rPr>
              <a:t>1952</a:t>
            </a:r>
            <a:r>
              <a:rPr lang="zh-CN" altLang="en-US" sz="2600" dirty="0">
                <a:latin typeface="Times New Roman" panose="02020603050405020304" pitchFamily="18" charset="0"/>
                <a:cs typeface="Times New Roman" panose="02020603050405020304" pitchFamily="18" charset="0"/>
              </a:rPr>
              <a:t>年发表的</a:t>
            </a:r>
            <a:r>
              <a:rPr lang="en-US" altLang="zh-CN" sz="2600" dirty="0">
                <a:latin typeface="Times New Roman" panose="02020603050405020304" pitchFamily="18" charset="0"/>
                <a:cs typeface="Times New Roman" panose="02020603050405020304" pitchFamily="18" charset="0"/>
              </a:rPr>
              <a:t>《</a:t>
            </a:r>
            <a:r>
              <a:rPr lang="zh-CN" altLang="en-US" sz="2600" dirty="0">
                <a:latin typeface="Times New Roman" panose="02020603050405020304" pitchFamily="18" charset="0"/>
                <a:cs typeface="Times New Roman" panose="02020603050405020304" pitchFamily="18" charset="0"/>
              </a:rPr>
              <a:t>证券组合选择</a:t>
            </a:r>
            <a:r>
              <a:rPr lang="en-US" altLang="zh-CN" sz="2600" dirty="0">
                <a:latin typeface="Times New Roman" panose="02020603050405020304" pitchFamily="18" charset="0"/>
                <a:cs typeface="Times New Roman" panose="02020603050405020304" pitchFamily="18" charset="0"/>
              </a:rPr>
              <a:t>》</a:t>
            </a:r>
            <a:r>
              <a:rPr lang="zh-CN" altLang="en-US" sz="2600" dirty="0">
                <a:latin typeface="Times New Roman" panose="02020603050405020304" pitchFamily="18" charset="0"/>
                <a:cs typeface="Times New Roman" panose="02020603050405020304" pitchFamily="18" charset="0"/>
              </a:rPr>
              <a:t>（</a:t>
            </a:r>
            <a:r>
              <a:rPr lang="en-US" altLang="zh-CN" sz="2600" dirty="0">
                <a:latin typeface="Times New Roman" panose="02020603050405020304" pitchFamily="18" charset="0"/>
                <a:cs typeface="Times New Roman" panose="02020603050405020304" pitchFamily="18" charset="0"/>
              </a:rPr>
              <a:t>Portfolio Selection</a:t>
            </a:r>
            <a:r>
              <a:rPr lang="zh-CN" altLang="en-US" sz="2600" dirty="0">
                <a:latin typeface="Times New Roman" panose="02020603050405020304" pitchFamily="18" charset="0"/>
                <a:cs typeface="Times New Roman" panose="02020603050405020304" pitchFamily="18" charset="0"/>
              </a:rPr>
              <a:t>） 一文和</a:t>
            </a:r>
            <a:r>
              <a:rPr lang="en-US" altLang="zh-CN" sz="2600" dirty="0">
                <a:latin typeface="Times New Roman" panose="02020603050405020304" pitchFamily="18" charset="0"/>
                <a:cs typeface="Times New Roman" panose="02020603050405020304" pitchFamily="18" charset="0"/>
              </a:rPr>
              <a:t>1959</a:t>
            </a:r>
            <a:r>
              <a:rPr lang="zh-CN" altLang="en-US" sz="2600" dirty="0">
                <a:latin typeface="Times New Roman" panose="02020603050405020304" pitchFamily="18" charset="0"/>
                <a:cs typeface="Times New Roman" panose="02020603050405020304" pitchFamily="18" charset="0"/>
              </a:rPr>
              <a:t>年同名专著</a:t>
            </a:r>
            <a:r>
              <a:rPr lang="zh-CN" altLang="en-US" sz="2600" dirty="0">
                <a:solidFill>
                  <a:srgbClr val="C00000"/>
                </a:solidFill>
                <a:latin typeface="Times New Roman" panose="02020603050405020304" pitchFamily="18" charset="0"/>
                <a:cs typeface="Times New Roman" panose="02020603050405020304" pitchFamily="18" charset="0"/>
              </a:rPr>
              <a:t>标志着现代证券投资组合理论（</a:t>
            </a:r>
            <a:r>
              <a:rPr lang="en-US" altLang="zh-CN" sz="2600" dirty="0">
                <a:solidFill>
                  <a:srgbClr val="C00000"/>
                </a:solidFill>
                <a:latin typeface="Times New Roman" panose="02020603050405020304" pitchFamily="18" charset="0"/>
                <a:cs typeface="Times New Roman" panose="02020603050405020304" pitchFamily="18" charset="0"/>
              </a:rPr>
              <a:t>Modern Portfolio Theory</a:t>
            </a:r>
            <a:r>
              <a:rPr lang="zh-CN" altLang="en-US" sz="2600" dirty="0">
                <a:solidFill>
                  <a:srgbClr val="C00000"/>
                </a:solidFill>
                <a:latin typeface="Times New Roman" panose="02020603050405020304" pitchFamily="18" charset="0"/>
                <a:cs typeface="Times New Roman" panose="02020603050405020304" pitchFamily="18" charset="0"/>
              </a:rPr>
              <a:t>，</a:t>
            </a:r>
            <a:r>
              <a:rPr lang="en-US" altLang="zh-CN" sz="2600" dirty="0">
                <a:solidFill>
                  <a:srgbClr val="C00000"/>
                </a:solidFill>
                <a:latin typeface="Times New Roman" panose="02020603050405020304" pitchFamily="18" charset="0"/>
                <a:cs typeface="Times New Roman" panose="02020603050405020304" pitchFamily="18" charset="0"/>
              </a:rPr>
              <a:t>MPT</a:t>
            </a:r>
            <a:r>
              <a:rPr lang="zh-CN" altLang="en-US" sz="2600" dirty="0">
                <a:solidFill>
                  <a:srgbClr val="C00000"/>
                </a:solidFill>
                <a:latin typeface="Times New Roman" panose="02020603050405020304" pitchFamily="18" charset="0"/>
                <a:cs typeface="Times New Roman" panose="02020603050405020304" pitchFamily="18" charset="0"/>
              </a:rPr>
              <a:t>）的创立和兴起。</a:t>
            </a:r>
            <a:endParaRPr lang="en-US" altLang="zh-CN" sz="2600" dirty="0">
              <a:solidFill>
                <a:srgbClr val="C00000"/>
              </a:solidFill>
              <a:latin typeface="Times New Roman" panose="02020603050405020304" pitchFamily="18" charset="0"/>
              <a:cs typeface="Times New Roman" panose="02020603050405020304" pitchFamily="18" charset="0"/>
            </a:endParaRPr>
          </a:p>
          <a:p>
            <a:pPr>
              <a:lnSpc>
                <a:spcPct val="170000"/>
              </a:lnSpc>
            </a:pPr>
            <a:r>
              <a:rPr lang="zh-CN" altLang="en-US" sz="2600" dirty="0">
                <a:latin typeface="Times New Roman" panose="02020603050405020304" pitchFamily="18" charset="0"/>
                <a:cs typeface="Times New Roman" panose="02020603050405020304" pitchFamily="18" charset="0"/>
              </a:rPr>
              <a:t>    马科维茨的现代资产组合理论假设理性投资者期望效用最大化和风险厌恶，利用资产组合收益率偏离均值的方差测度风险，因此能得到不同收益率和风险的资产组合，他还给出有效资产组合边界。</a:t>
            </a:r>
            <a:endParaRPr lang="en-US" altLang="zh-CN" sz="2600" dirty="0">
              <a:latin typeface="Times New Roman" panose="02020603050405020304" pitchFamily="18" charset="0"/>
              <a:cs typeface="Times New Roman" panose="02020603050405020304" pitchFamily="18" charset="0"/>
            </a:endParaRPr>
          </a:p>
          <a:p>
            <a:pPr>
              <a:lnSpc>
                <a:spcPct val="170000"/>
              </a:lnSpc>
            </a:pPr>
            <a:r>
              <a:rPr lang="en-US" altLang="zh-CN" sz="4900" dirty="0">
                <a:latin typeface="+mn-ea"/>
              </a:rPr>
              <a:t>      </a:t>
            </a:r>
          </a:p>
          <a:p>
            <a:pPr>
              <a:lnSpc>
                <a:spcPct val="170000"/>
              </a:lnSpc>
            </a:pPr>
            <a:r>
              <a:rPr lang="en-US" altLang="zh-CN" sz="4900" dirty="0">
                <a:solidFill>
                  <a:srgbClr val="FF0000"/>
                </a:solidFill>
                <a:latin typeface="+mn-ea"/>
              </a:rPr>
              <a:t>   </a:t>
            </a:r>
            <a:endParaRPr lang="zh-CN" altLang="en-US" sz="4900" dirty="0">
              <a:solidFill>
                <a:srgbClr val="FF0000"/>
              </a:solidFill>
              <a:latin typeface="+mn-ea"/>
            </a:endParaRPr>
          </a:p>
        </p:txBody>
      </p:sp>
      <p:sp>
        <p:nvSpPr>
          <p:cNvPr id="6" name="矩形 5"/>
          <p:cNvSpPr/>
          <p:nvPr/>
        </p:nvSpPr>
        <p:spPr>
          <a:xfrm>
            <a:off x="466489" y="107628"/>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证券投资组合理论发展历史</a:t>
            </a:r>
          </a:p>
        </p:txBody>
      </p:sp>
      <p:sp>
        <p:nvSpPr>
          <p:cNvPr id="12" name="文本框 11">
            <a:extLst>
              <a:ext uri="{FF2B5EF4-FFF2-40B4-BE49-F238E27FC236}">
                <a16:creationId xmlns="" xmlns:a16="http://schemas.microsoft.com/office/drawing/2014/main" id="{773CE31A-C7FC-4C6A-B12E-EAE5BFCACA6B}"/>
              </a:ext>
            </a:extLst>
          </p:cNvPr>
          <p:cNvSpPr txBox="1"/>
          <p:nvPr/>
        </p:nvSpPr>
        <p:spPr>
          <a:xfrm>
            <a:off x="549003" y="3861048"/>
            <a:ext cx="8208912" cy="1600438"/>
          </a:xfrm>
          <a:prstGeom prst="rect">
            <a:avLst/>
          </a:prstGeom>
          <a:noFill/>
        </p:spPr>
        <p:txBody>
          <a:bodyPr wrap="square" rtlCol="0">
            <a:spAutoFit/>
          </a:bodyPr>
          <a:lstStyle/>
          <a:p>
            <a:r>
              <a:rPr kumimoji="1" lang="en-US" altLang="zh-CN" sz="2000" dirty="0">
                <a:latin typeface="+mn-ea"/>
                <a:ea typeface="+mn-ea"/>
              </a:rPr>
              <a:t>    </a:t>
            </a:r>
            <a:r>
              <a:rPr kumimoji="1" lang="en-US" altLang="zh-CN" sz="2000" dirty="0">
                <a:latin typeface="Times New Roman" panose="02020603050405020304" pitchFamily="18" charset="0"/>
                <a:ea typeface="+mn-ea"/>
                <a:cs typeface="Times New Roman" panose="02020603050405020304" pitchFamily="18" charset="0"/>
              </a:rPr>
              <a:t>Markowitz </a:t>
            </a:r>
            <a:r>
              <a:rPr kumimoji="1" lang="zh-CN" altLang="en-US" sz="2000" dirty="0">
                <a:latin typeface="Times New Roman" panose="02020603050405020304" pitchFamily="18" charset="0"/>
                <a:ea typeface="+mn-ea"/>
                <a:cs typeface="Times New Roman" panose="02020603050405020304" pitchFamily="18" charset="0"/>
              </a:rPr>
              <a:t>（</a:t>
            </a:r>
            <a:r>
              <a:rPr kumimoji="1" lang="en-US" altLang="zh-CN" sz="2000" dirty="0">
                <a:latin typeface="Times New Roman" panose="02020603050405020304" pitchFamily="18" charset="0"/>
                <a:ea typeface="+mn-ea"/>
                <a:cs typeface="Times New Roman" panose="02020603050405020304" pitchFamily="18" charset="0"/>
              </a:rPr>
              <a:t>1959</a:t>
            </a:r>
            <a:r>
              <a:rPr kumimoji="1" lang="zh-CN" altLang="en-US" sz="2000" dirty="0">
                <a:latin typeface="Times New Roman" panose="02020603050405020304" pitchFamily="18" charset="0"/>
                <a:ea typeface="+mn-ea"/>
                <a:cs typeface="Times New Roman" panose="02020603050405020304" pitchFamily="18" charset="0"/>
              </a:rPr>
              <a:t>） 将线性代数、概率论与数理统计的方法应用于证券投资组合理论的研究，探讨了不同的、运动方向各异的证券之间的相关性，解答了如何使多元化证券组合最有效的问题，论述了“证券组合”的基本原理，</a:t>
            </a:r>
            <a:r>
              <a:rPr kumimoji="1" lang="zh-CN" altLang="en-US" sz="2000" dirty="0">
                <a:solidFill>
                  <a:srgbClr val="C00000"/>
                </a:solidFill>
                <a:latin typeface="Times New Roman" panose="02020603050405020304" pitchFamily="18" charset="0"/>
                <a:ea typeface="+mn-ea"/>
                <a:cs typeface="Times New Roman" panose="02020603050405020304" pitchFamily="18" charset="0"/>
              </a:rPr>
              <a:t>从而为现代西方证券投资理论奠定了基础。</a:t>
            </a:r>
            <a:endParaRPr kumimoji="1" lang="en-US" altLang="zh-CN" sz="2000" dirty="0">
              <a:solidFill>
                <a:srgbClr val="C00000"/>
              </a:solidFill>
              <a:latin typeface="Times New Roman" panose="02020603050405020304" pitchFamily="18" charset="0"/>
              <a:ea typeface="+mn-ea"/>
              <a:cs typeface="Times New Roman" panose="02020603050405020304" pitchFamily="18" charset="0"/>
            </a:endParaRPr>
          </a:p>
          <a:p>
            <a:endParaRPr lang="zh-CN" altLang="en-US" dirty="0"/>
          </a:p>
        </p:txBody>
      </p:sp>
      <p:sp>
        <p:nvSpPr>
          <p:cNvPr id="13" name="文本框 12">
            <a:extLst>
              <a:ext uri="{FF2B5EF4-FFF2-40B4-BE49-F238E27FC236}">
                <a16:creationId xmlns="" xmlns:a16="http://schemas.microsoft.com/office/drawing/2014/main" id="{A30253BA-7BFE-4FAD-A65F-5C7CBC6C2992}"/>
              </a:ext>
            </a:extLst>
          </p:cNvPr>
          <p:cNvSpPr txBox="1"/>
          <p:nvPr/>
        </p:nvSpPr>
        <p:spPr>
          <a:xfrm>
            <a:off x="9550003" y="6062521"/>
            <a:ext cx="2592288" cy="307777"/>
          </a:xfrm>
          <a:prstGeom prst="rect">
            <a:avLst/>
          </a:prstGeom>
          <a:noFill/>
        </p:spPr>
        <p:txBody>
          <a:bodyPr wrap="square" rtlCol="0">
            <a:spAutoFit/>
          </a:bodyPr>
          <a:lstStyle/>
          <a:p>
            <a:r>
              <a:rPr lang="zh-CN" altLang="en-US" sz="1400" dirty="0"/>
              <a:t>图</a:t>
            </a:r>
            <a:r>
              <a:rPr lang="en-US" altLang="zh-CN" sz="1400" dirty="0"/>
              <a:t>4-1</a:t>
            </a:r>
            <a:r>
              <a:rPr lang="zh-CN" altLang="en-US" sz="1400" dirty="0">
                <a:latin typeface="+mn-ea"/>
              </a:rPr>
              <a:t>马科维茨肖像图</a:t>
            </a:r>
            <a:endParaRPr lang="zh-CN" altLang="en-US" sz="1400" dirty="0"/>
          </a:p>
        </p:txBody>
      </p:sp>
      <p:pic>
        <p:nvPicPr>
          <p:cNvPr id="593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2011" y="3904736"/>
            <a:ext cx="1694916" cy="2157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4017599"/>
      </p:ext>
    </p:extLst>
  </p:cSld>
  <p:clrMapOvr>
    <a:masterClrMapping/>
  </p:clrMapOvr>
  <p:transition>
    <p:wip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p:cNvSpPr>
          <p:nvPr/>
        </p:nvSpPr>
        <p:spPr bwMode="auto">
          <a:xfrm>
            <a:off x="-99069" y="157885"/>
            <a:ext cx="11998275" cy="822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lvl="1" eaLnBrk="1" hangingPunct="1">
              <a:lnSpc>
                <a:spcPct val="120000"/>
              </a:lnSpc>
              <a:spcBef>
                <a:spcPts val="600"/>
              </a:spcBef>
              <a:buClr>
                <a:schemeClr val="accent1"/>
              </a:buClr>
              <a:buSzPct val="70000"/>
              <a:buFont typeface="Wingdings" pitchFamily="2" charset="2"/>
              <a:buChar char=""/>
            </a:pPr>
            <a:endParaRPr lang="en-US" altLang="zh-CN" sz="2400" b="1" dirty="0">
              <a:latin typeface="Century Schoolbook" pitchFamily="18" charset="0"/>
            </a:endParaRPr>
          </a:p>
          <a:p>
            <a:pPr marL="457200" lvl="1" indent="0" eaLnBrk="1" hangingPunct="1">
              <a:lnSpc>
                <a:spcPct val="120000"/>
              </a:lnSpc>
              <a:spcBef>
                <a:spcPts val="600"/>
              </a:spcBef>
              <a:buClr>
                <a:schemeClr val="accent1"/>
              </a:buClr>
              <a:buSzPct val="70000"/>
            </a:pPr>
            <a:r>
              <a:rPr lang="zh-CN" altLang="en-US" sz="2200" b="1" dirty="0">
                <a:latin typeface="Times New Roman" panose="02020603050405020304" pitchFamily="18" charset="0"/>
                <a:ea typeface="+mn-ea"/>
                <a:cs typeface="Times New Roman" panose="02020603050405020304" pitchFamily="18" charset="0"/>
              </a:rPr>
              <a:t>二、</a:t>
            </a:r>
            <a:r>
              <a:rPr lang="en-US" altLang="zh-CN" sz="2200" b="1" dirty="0">
                <a:latin typeface="Times New Roman" panose="02020603050405020304" pitchFamily="18" charset="0"/>
                <a:ea typeface="+mn-ea"/>
                <a:cs typeface="Times New Roman" panose="02020603050405020304" pitchFamily="18" charset="0"/>
              </a:rPr>
              <a:t>APT </a:t>
            </a:r>
            <a:r>
              <a:rPr lang="zh-CN" altLang="en-US" sz="2200" b="1" dirty="0">
                <a:latin typeface="Times New Roman" panose="02020603050405020304" pitchFamily="18" charset="0"/>
                <a:ea typeface="+mn-ea"/>
                <a:cs typeface="Times New Roman" panose="02020603050405020304" pitchFamily="18" charset="0"/>
              </a:rPr>
              <a:t>与 </a:t>
            </a:r>
            <a:r>
              <a:rPr lang="en-US" altLang="zh-CN" sz="2200" b="1" dirty="0">
                <a:latin typeface="Times New Roman" panose="02020603050405020304" pitchFamily="18" charset="0"/>
                <a:ea typeface="+mn-ea"/>
                <a:cs typeface="Times New Roman" panose="02020603050405020304" pitchFamily="18" charset="0"/>
              </a:rPr>
              <a:t>CAPM </a:t>
            </a:r>
            <a:r>
              <a:rPr lang="zh-CN" altLang="en-US" sz="2200" b="1" dirty="0">
                <a:latin typeface="Times New Roman" panose="02020603050405020304" pitchFamily="18" charset="0"/>
                <a:ea typeface="+mn-ea"/>
                <a:cs typeface="Times New Roman" panose="02020603050405020304" pitchFamily="18" charset="0"/>
              </a:rPr>
              <a:t>关系 </a:t>
            </a:r>
            <a:endParaRPr lang="en-US" altLang="zh-CN" sz="2200" b="1" dirty="0">
              <a:latin typeface="Times New Roman" panose="02020603050405020304" pitchFamily="18" charset="0"/>
              <a:ea typeface="+mn-ea"/>
              <a:cs typeface="Times New Roman" panose="02020603050405020304" pitchFamily="18" charset="0"/>
            </a:endParaRPr>
          </a:p>
          <a:p>
            <a:pPr marL="800100" lvl="1" indent="-342900" eaLnBrk="1" hangingPunct="1">
              <a:lnSpc>
                <a:spcPct val="120000"/>
              </a:lnSpc>
              <a:spcBef>
                <a:spcPts val="600"/>
              </a:spcBef>
              <a:buClr>
                <a:schemeClr val="accent1"/>
              </a:buClr>
              <a:buSzPct val="70000"/>
              <a:buFont typeface="Arial" panose="020B0604020202020204" pitchFamily="34" charset="0"/>
              <a:buChar char="•"/>
            </a:pPr>
            <a:endParaRPr lang="en-US" altLang="zh-CN" sz="1400" dirty="0">
              <a:latin typeface="Century Schoolbook" pitchFamily="18" charset="0"/>
            </a:endParaRPr>
          </a:p>
        </p:txBody>
      </p:sp>
      <p:sp>
        <p:nvSpPr>
          <p:cNvPr id="3" name="Rectangle 2"/>
          <p:cNvSpPr txBox="1">
            <a:spLocks/>
          </p:cNvSpPr>
          <p:nvPr/>
        </p:nvSpPr>
        <p:spPr>
          <a:xfrm>
            <a:off x="334303" y="115888"/>
            <a:ext cx="11383219"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zh-CN" altLang="en-US" sz="2800" b="1" cap="small">
                <a:latin typeface="微软雅黑" pitchFamily="34" charset="-122"/>
                <a:ea typeface="微软雅黑" pitchFamily="34" charset="-122"/>
              </a:rPr>
              <a:t>第五节 多</a:t>
            </a:r>
            <a:r>
              <a:rPr kumimoji="1" lang="zh-CN" altLang="en-US" sz="2800" b="1" cap="small" dirty="0">
                <a:latin typeface="微软雅黑" pitchFamily="34" charset="-122"/>
                <a:ea typeface="微软雅黑" pitchFamily="34" charset="-122"/>
              </a:rPr>
              <a:t>因素套利定价理论</a:t>
            </a:r>
          </a:p>
        </p:txBody>
      </p:sp>
      <p:sp>
        <p:nvSpPr>
          <p:cNvPr id="4" name="文本框 3">
            <a:extLst>
              <a:ext uri="{FF2B5EF4-FFF2-40B4-BE49-F238E27FC236}">
                <a16:creationId xmlns="" xmlns:a16="http://schemas.microsoft.com/office/drawing/2014/main" id="{CF2B8BF9-9A15-4A44-905E-5AEF7C5551FE}"/>
              </a:ext>
            </a:extLst>
          </p:cNvPr>
          <p:cNvSpPr txBox="1"/>
          <p:nvPr/>
        </p:nvSpPr>
        <p:spPr>
          <a:xfrm>
            <a:off x="733324" y="2132856"/>
            <a:ext cx="10585176" cy="2342244"/>
          </a:xfrm>
          <a:prstGeom prst="rect">
            <a:avLst/>
          </a:prstGeom>
          <a:noFill/>
        </p:spPr>
        <p:txBody>
          <a:bodyPr wrap="square" rtlCol="0">
            <a:spAutoFit/>
          </a:bodyPr>
          <a:lstStyle/>
          <a:p>
            <a:pPr indent="457200">
              <a:lnSpc>
                <a:spcPct val="150000"/>
              </a:lnSpc>
            </a:pPr>
            <a:r>
              <a:rPr lang="zh-CN" altLang="en-US" sz="2000" dirty="0">
                <a:latin typeface="Times New Roman" panose="02020603050405020304" pitchFamily="18" charset="0"/>
                <a:ea typeface="+mn-ea"/>
                <a:cs typeface="Times New Roman" panose="02020603050405020304" pitchFamily="18" charset="0"/>
              </a:rPr>
              <a:t>（</a:t>
            </a:r>
            <a:r>
              <a:rPr lang="en-US" altLang="zh-CN" sz="2000" dirty="0">
                <a:latin typeface="Times New Roman" panose="02020603050405020304" pitchFamily="18" charset="0"/>
                <a:ea typeface="+mn-ea"/>
                <a:cs typeface="Times New Roman" panose="02020603050405020304" pitchFamily="18" charset="0"/>
              </a:rPr>
              <a:t>3</a:t>
            </a:r>
            <a:r>
              <a:rPr lang="zh-CN" altLang="en-US" sz="2000" dirty="0">
                <a:latin typeface="Times New Roman" panose="02020603050405020304" pitchFamily="18" charset="0"/>
                <a:ea typeface="+mn-ea"/>
                <a:cs typeface="Times New Roman" panose="02020603050405020304" pitchFamily="18" charset="0"/>
              </a:rPr>
              <a:t>）</a:t>
            </a:r>
            <a:r>
              <a:rPr lang="zh-CN" altLang="en-US" sz="2000" b="1" dirty="0">
                <a:solidFill>
                  <a:srgbClr val="C00000"/>
                </a:solidFill>
                <a:latin typeface="Times New Roman" panose="02020603050405020304" pitchFamily="18" charset="0"/>
                <a:ea typeface="+mn-ea"/>
                <a:cs typeface="Times New Roman" panose="02020603050405020304" pitchFamily="18" charset="0"/>
              </a:rPr>
              <a:t>假设不同</a:t>
            </a:r>
            <a:r>
              <a:rPr lang="zh-CN" altLang="en-US" sz="2000" dirty="0">
                <a:latin typeface="Times New Roman" panose="02020603050405020304" pitchFamily="18" charset="0"/>
                <a:ea typeface="+mn-ea"/>
                <a:cs typeface="Times New Roman" panose="02020603050405020304" pitchFamily="18" charset="0"/>
              </a:rPr>
              <a:t>。</a:t>
            </a:r>
            <a:r>
              <a:rPr lang="en-US" altLang="zh-CN" sz="2000" dirty="0">
                <a:latin typeface="Times New Roman" panose="02020603050405020304" pitchFamily="18" charset="0"/>
                <a:ea typeface="+mn-ea"/>
                <a:cs typeface="Times New Roman" panose="02020603050405020304" pitchFamily="18" charset="0"/>
              </a:rPr>
              <a:t>CAPM</a:t>
            </a:r>
            <a:r>
              <a:rPr lang="zh-CN" altLang="en-US" sz="2000" dirty="0">
                <a:latin typeface="Times New Roman" panose="02020603050405020304" pitchFamily="18" charset="0"/>
                <a:ea typeface="+mn-ea"/>
                <a:cs typeface="Times New Roman" panose="02020603050405020304" pitchFamily="18" charset="0"/>
              </a:rPr>
              <a:t>模型对证券收益率的分布以及个体的效用函数做了假设，而套利定价模型并没有这方面的假设。</a:t>
            </a:r>
          </a:p>
          <a:p>
            <a:pPr indent="457200">
              <a:lnSpc>
                <a:spcPct val="150000"/>
              </a:lnSpc>
            </a:pPr>
            <a:r>
              <a:rPr lang="zh-CN" altLang="en-US" sz="2000" dirty="0">
                <a:latin typeface="Times New Roman" panose="02020603050405020304" pitchFamily="18" charset="0"/>
                <a:ea typeface="+mn-ea"/>
                <a:cs typeface="Times New Roman" panose="02020603050405020304" pitchFamily="18" charset="0"/>
              </a:rPr>
              <a:t>（</a:t>
            </a:r>
            <a:r>
              <a:rPr lang="en-US" altLang="zh-CN" sz="2000" dirty="0">
                <a:latin typeface="Times New Roman" panose="02020603050405020304" pitchFamily="18" charset="0"/>
                <a:ea typeface="+mn-ea"/>
                <a:cs typeface="Times New Roman" panose="02020603050405020304" pitchFamily="18" charset="0"/>
              </a:rPr>
              <a:t>4</a:t>
            </a:r>
            <a:r>
              <a:rPr lang="zh-CN" altLang="en-US" sz="2000" dirty="0">
                <a:latin typeface="Times New Roman" panose="02020603050405020304" pitchFamily="18" charset="0"/>
                <a:ea typeface="+mn-ea"/>
                <a:cs typeface="Times New Roman" panose="02020603050405020304" pitchFamily="18" charset="0"/>
              </a:rPr>
              <a:t>）</a:t>
            </a:r>
            <a:r>
              <a:rPr lang="zh-CN" altLang="en-US" sz="2000" b="1" dirty="0">
                <a:solidFill>
                  <a:srgbClr val="C00000"/>
                </a:solidFill>
                <a:latin typeface="Times New Roman" panose="02020603050405020304" pitchFamily="18" charset="0"/>
                <a:ea typeface="+mn-ea"/>
                <a:cs typeface="Times New Roman" panose="02020603050405020304" pitchFamily="18" charset="0"/>
              </a:rPr>
              <a:t>适用性与实用性不同</a:t>
            </a:r>
            <a:r>
              <a:rPr lang="zh-CN" altLang="en-US" sz="2000" dirty="0">
                <a:latin typeface="Times New Roman" panose="02020603050405020304" pitchFamily="18" charset="0"/>
                <a:ea typeface="+mn-ea"/>
                <a:cs typeface="Times New Roman" panose="02020603050405020304" pitchFamily="18" charset="0"/>
              </a:rPr>
              <a:t>。</a:t>
            </a:r>
            <a:r>
              <a:rPr lang="en-US" altLang="zh-CN" sz="2000" dirty="0">
                <a:latin typeface="Times New Roman" panose="02020603050405020304" pitchFamily="18" charset="0"/>
                <a:ea typeface="+mn-ea"/>
                <a:cs typeface="Times New Roman" panose="02020603050405020304" pitchFamily="18" charset="0"/>
              </a:rPr>
              <a:t>CAPM</a:t>
            </a:r>
            <a:r>
              <a:rPr lang="zh-CN" altLang="en-US" sz="2000" dirty="0">
                <a:latin typeface="Times New Roman" panose="02020603050405020304" pitchFamily="18" charset="0"/>
                <a:ea typeface="+mn-ea"/>
                <a:cs typeface="Times New Roman" panose="02020603050405020304" pitchFamily="18" charset="0"/>
              </a:rPr>
              <a:t>模型适用范围较广，特别是一些对资本成本数额精确度要求较弱的企业，但实用性较弱，因为对风险的解释程度低且假设条件较为苛刻。</a:t>
            </a:r>
            <a:r>
              <a:rPr lang="en-US" altLang="zh-CN" sz="2000" dirty="0">
                <a:latin typeface="Times New Roman" panose="02020603050405020304" pitchFamily="18" charset="0"/>
                <a:ea typeface="+mn-ea"/>
                <a:cs typeface="Times New Roman" panose="02020603050405020304" pitchFamily="18" charset="0"/>
              </a:rPr>
              <a:t>APT</a:t>
            </a:r>
            <a:r>
              <a:rPr lang="zh-CN" altLang="en-US" sz="2000" dirty="0">
                <a:latin typeface="Times New Roman" panose="02020603050405020304" pitchFamily="18" charset="0"/>
                <a:ea typeface="+mn-ea"/>
                <a:cs typeface="Times New Roman" panose="02020603050405020304" pitchFamily="18" charset="0"/>
              </a:rPr>
              <a:t>模型适用性较弱实用性较强。</a:t>
            </a:r>
          </a:p>
        </p:txBody>
      </p:sp>
      <p:sp>
        <p:nvSpPr>
          <p:cNvPr id="5" name="标题 1">
            <a:extLst>
              <a:ext uri="{FF2B5EF4-FFF2-40B4-BE49-F238E27FC236}">
                <a16:creationId xmlns="" xmlns:a16="http://schemas.microsoft.com/office/drawing/2014/main" id="{1A89CEB2-B70E-4027-A917-EEA2C87F6D82}"/>
              </a:ext>
            </a:extLst>
          </p:cNvPr>
          <p:cNvSpPr txBox="1">
            <a:spLocks/>
          </p:cNvSpPr>
          <p:nvPr/>
        </p:nvSpPr>
        <p:spPr bwMode="auto">
          <a:xfrm>
            <a:off x="476995" y="1249431"/>
            <a:ext cx="9952911" cy="56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algn="l"/>
            <a:r>
              <a:rPr lang="en-US" altLang="zh-CN" sz="2000" b="1" dirty="0">
                <a:latin typeface="Arial" pitchFamily="34" charset="0"/>
                <a:ea typeface="宋体" pitchFamily="2" charset="-122"/>
                <a:cs typeface="+mn-cs"/>
              </a:rPr>
              <a:t>1</a:t>
            </a:r>
            <a:r>
              <a:rPr lang="zh-CN" altLang="en-US" sz="2000" b="1" dirty="0">
                <a:latin typeface="Arial" pitchFamily="34" charset="0"/>
                <a:ea typeface="宋体" pitchFamily="2" charset="-122"/>
                <a:cs typeface="+mn-cs"/>
              </a:rPr>
              <a:t>、区别：</a:t>
            </a:r>
            <a:endParaRPr lang="zh-CN" altLang="en-US" sz="2400" b="1" cap="small" dirty="0">
              <a:latin typeface="微软雅黑" pitchFamily="34" charset="-122"/>
              <a:ea typeface="微软雅黑" pitchFamily="34" charset="-122"/>
              <a:cs typeface="+mn-cs"/>
            </a:endParaRPr>
          </a:p>
        </p:txBody>
      </p:sp>
    </p:spTree>
    <p:extLst>
      <p:ext uri="{BB962C8B-B14F-4D97-AF65-F5344CB8AC3E}">
        <p14:creationId xmlns:p14="http://schemas.microsoft.com/office/powerpoint/2010/main" val="33487204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p:cNvSpPr>
          <p:nvPr/>
        </p:nvSpPr>
        <p:spPr bwMode="auto">
          <a:xfrm>
            <a:off x="-99069" y="157885"/>
            <a:ext cx="11998275" cy="822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lvl="1" eaLnBrk="1" hangingPunct="1">
              <a:lnSpc>
                <a:spcPct val="120000"/>
              </a:lnSpc>
              <a:spcBef>
                <a:spcPts val="600"/>
              </a:spcBef>
              <a:buClr>
                <a:schemeClr val="accent1"/>
              </a:buClr>
              <a:buSzPct val="70000"/>
              <a:buFont typeface="Wingdings" pitchFamily="2" charset="2"/>
              <a:buChar char=""/>
            </a:pPr>
            <a:endParaRPr lang="en-US" altLang="zh-CN" sz="2400" b="1" dirty="0">
              <a:latin typeface="Century Schoolbook" pitchFamily="18" charset="0"/>
            </a:endParaRPr>
          </a:p>
          <a:p>
            <a:pPr marL="457200" lvl="1" indent="0" eaLnBrk="1" hangingPunct="1">
              <a:lnSpc>
                <a:spcPct val="120000"/>
              </a:lnSpc>
              <a:spcBef>
                <a:spcPts val="600"/>
              </a:spcBef>
              <a:buClr>
                <a:schemeClr val="accent1"/>
              </a:buClr>
              <a:buSzPct val="70000"/>
            </a:pPr>
            <a:r>
              <a:rPr lang="zh-CN" altLang="en-US" sz="2200" b="1" dirty="0">
                <a:latin typeface="Times New Roman" panose="02020603050405020304" pitchFamily="18" charset="0"/>
                <a:ea typeface="+mn-ea"/>
                <a:cs typeface="Times New Roman" panose="02020603050405020304" pitchFamily="18" charset="0"/>
              </a:rPr>
              <a:t>二、</a:t>
            </a:r>
            <a:r>
              <a:rPr lang="en-US" altLang="zh-CN" sz="2200" b="1" dirty="0">
                <a:latin typeface="Times New Roman" panose="02020603050405020304" pitchFamily="18" charset="0"/>
                <a:ea typeface="+mn-ea"/>
                <a:cs typeface="Times New Roman" panose="02020603050405020304" pitchFamily="18" charset="0"/>
              </a:rPr>
              <a:t>APT </a:t>
            </a:r>
            <a:r>
              <a:rPr lang="zh-CN" altLang="en-US" sz="2200" b="1" dirty="0">
                <a:latin typeface="Times New Roman" panose="02020603050405020304" pitchFamily="18" charset="0"/>
                <a:ea typeface="+mn-ea"/>
                <a:cs typeface="Times New Roman" panose="02020603050405020304" pitchFamily="18" charset="0"/>
              </a:rPr>
              <a:t>与 </a:t>
            </a:r>
            <a:r>
              <a:rPr lang="en-US" altLang="zh-CN" sz="2200" b="1" dirty="0">
                <a:latin typeface="Times New Roman" panose="02020603050405020304" pitchFamily="18" charset="0"/>
                <a:ea typeface="+mn-ea"/>
                <a:cs typeface="Times New Roman" panose="02020603050405020304" pitchFamily="18" charset="0"/>
              </a:rPr>
              <a:t>CAPM </a:t>
            </a:r>
            <a:r>
              <a:rPr lang="zh-CN" altLang="en-US" sz="2200" b="1" dirty="0">
                <a:latin typeface="Times New Roman" panose="02020603050405020304" pitchFamily="18" charset="0"/>
                <a:ea typeface="+mn-ea"/>
                <a:cs typeface="Times New Roman" panose="02020603050405020304" pitchFamily="18" charset="0"/>
              </a:rPr>
              <a:t>关系 </a:t>
            </a:r>
            <a:endParaRPr lang="en-US" altLang="zh-CN" sz="2200" b="1" dirty="0">
              <a:latin typeface="Times New Roman" panose="02020603050405020304" pitchFamily="18" charset="0"/>
              <a:ea typeface="+mn-ea"/>
              <a:cs typeface="Times New Roman" panose="02020603050405020304" pitchFamily="18" charset="0"/>
            </a:endParaRPr>
          </a:p>
          <a:p>
            <a:pPr marL="800100" lvl="1" indent="-342900" eaLnBrk="1" hangingPunct="1">
              <a:lnSpc>
                <a:spcPct val="120000"/>
              </a:lnSpc>
              <a:spcBef>
                <a:spcPts val="600"/>
              </a:spcBef>
              <a:buClr>
                <a:schemeClr val="accent1"/>
              </a:buClr>
              <a:buSzPct val="70000"/>
              <a:buFont typeface="Arial" panose="020B0604020202020204" pitchFamily="34" charset="0"/>
              <a:buChar char="•"/>
            </a:pPr>
            <a:endParaRPr lang="en-US" altLang="zh-CN" sz="1400" dirty="0">
              <a:latin typeface="Century Schoolbook" pitchFamily="18" charset="0"/>
            </a:endParaRPr>
          </a:p>
        </p:txBody>
      </p:sp>
      <p:sp>
        <p:nvSpPr>
          <p:cNvPr id="3" name="Rectangle 2"/>
          <p:cNvSpPr txBox="1">
            <a:spLocks/>
          </p:cNvSpPr>
          <p:nvPr/>
        </p:nvSpPr>
        <p:spPr>
          <a:xfrm>
            <a:off x="334303" y="115888"/>
            <a:ext cx="11383219"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zh-CN" altLang="en-US" sz="2800" b="1" cap="small">
                <a:latin typeface="微软雅黑" pitchFamily="34" charset="-122"/>
                <a:ea typeface="微软雅黑" pitchFamily="34" charset="-122"/>
              </a:rPr>
              <a:t>第五节 多</a:t>
            </a:r>
            <a:r>
              <a:rPr kumimoji="1" lang="zh-CN" altLang="en-US" sz="2800" b="1" cap="small" dirty="0">
                <a:latin typeface="微软雅黑" pitchFamily="34" charset="-122"/>
                <a:ea typeface="微软雅黑" pitchFamily="34" charset="-122"/>
              </a:rPr>
              <a:t>因素套利定价理论</a:t>
            </a:r>
          </a:p>
        </p:txBody>
      </p:sp>
      <p:sp>
        <p:nvSpPr>
          <p:cNvPr id="5" name="标题 1">
            <a:extLst>
              <a:ext uri="{FF2B5EF4-FFF2-40B4-BE49-F238E27FC236}">
                <a16:creationId xmlns="" xmlns:a16="http://schemas.microsoft.com/office/drawing/2014/main" id="{1A89CEB2-B70E-4027-A917-EEA2C87F6D82}"/>
              </a:ext>
            </a:extLst>
          </p:cNvPr>
          <p:cNvSpPr txBox="1">
            <a:spLocks/>
          </p:cNvSpPr>
          <p:nvPr/>
        </p:nvSpPr>
        <p:spPr bwMode="auto">
          <a:xfrm>
            <a:off x="476995" y="1249431"/>
            <a:ext cx="9952911" cy="56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algn="l"/>
            <a:r>
              <a:rPr lang="en-US" altLang="zh-CN" sz="2000" b="1" dirty="0">
                <a:latin typeface="Arial" pitchFamily="34" charset="0"/>
                <a:ea typeface="宋体" pitchFamily="2" charset="-122"/>
                <a:cs typeface="+mn-cs"/>
              </a:rPr>
              <a:t>2</a:t>
            </a:r>
            <a:r>
              <a:rPr lang="zh-CN" altLang="en-US" sz="2000" b="1" dirty="0">
                <a:latin typeface="Arial" pitchFamily="34" charset="0"/>
                <a:ea typeface="宋体" pitchFamily="2" charset="-122"/>
                <a:cs typeface="+mn-cs"/>
              </a:rPr>
              <a:t>、联系：</a:t>
            </a:r>
            <a:endParaRPr lang="zh-CN" altLang="en-US" sz="2400" b="1" cap="small" dirty="0">
              <a:latin typeface="微软雅黑" pitchFamily="34" charset="-122"/>
              <a:ea typeface="微软雅黑" pitchFamily="34" charset="-122"/>
              <a:cs typeface="+mn-cs"/>
            </a:endParaRPr>
          </a:p>
        </p:txBody>
      </p:sp>
      <p:sp>
        <p:nvSpPr>
          <p:cNvPr id="6" name="Rectangle 3">
            <a:extLst>
              <a:ext uri="{FF2B5EF4-FFF2-40B4-BE49-F238E27FC236}">
                <a16:creationId xmlns="" xmlns:a16="http://schemas.microsoft.com/office/drawing/2014/main" id="{E133EAAF-624C-47A1-AF63-7F09B486D3E6}"/>
              </a:ext>
            </a:extLst>
          </p:cNvPr>
          <p:cNvSpPr txBox="1">
            <a:spLocks/>
          </p:cNvSpPr>
          <p:nvPr/>
        </p:nvSpPr>
        <p:spPr bwMode="auto">
          <a:xfrm>
            <a:off x="447887" y="1811505"/>
            <a:ext cx="10657184" cy="4175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marL="800100" lvl="1" indent="-342900" eaLnBrk="1" hangingPunct="1">
              <a:lnSpc>
                <a:spcPct val="150000"/>
              </a:lnSpc>
              <a:spcBef>
                <a:spcPts val="600"/>
              </a:spcBef>
              <a:buClr>
                <a:srgbClr val="215968"/>
              </a:buClr>
              <a:buSzPct val="70000"/>
              <a:buFont typeface="Wingdings" panose="05000000000000000000" pitchFamily="2" charset="2"/>
              <a:buChar char="Ø"/>
            </a:pPr>
            <a:r>
              <a:rPr lang="zh-CN" altLang="en-US" sz="2000" b="1" dirty="0">
                <a:solidFill>
                  <a:srgbClr val="C00000"/>
                </a:solidFill>
                <a:latin typeface="Times New Roman" panose="02020603050405020304" pitchFamily="18" charset="0"/>
                <a:ea typeface="+mn-ea"/>
                <a:cs typeface="Times New Roman" panose="02020603050405020304" pitchFamily="18" charset="0"/>
              </a:rPr>
              <a:t>（</a:t>
            </a:r>
            <a:r>
              <a:rPr lang="en-US" altLang="zh-CN" sz="2000" b="1" dirty="0">
                <a:solidFill>
                  <a:srgbClr val="C00000"/>
                </a:solidFill>
                <a:latin typeface="Times New Roman" panose="02020603050405020304" pitchFamily="18" charset="0"/>
                <a:ea typeface="+mn-ea"/>
                <a:cs typeface="Times New Roman" panose="02020603050405020304" pitchFamily="18" charset="0"/>
              </a:rPr>
              <a:t>1</a:t>
            </a:r>
            <a:r>
              <a:rPr lang="zh-CN" altLang="en-US" sz="2000" b="1" dirty="0">
                <a:solidFill>
                  <a:srgbClr val="C00000"/>
                </a:solidFill>
                <a:latin typeface="Times New Roman" panose="02020603050405020304" pitchFamily="18" charset="0"/>
                <a:ea typeface="+mn-ea"/>
                <a:cs typeface="Times New Roman" panose="02020603050405020304" pitchFamily="18" charset="0"/>
              </a:rPr>
              <a:t>）部分假设相同。</a:t>
            </a:r>
            <a:endParaRPr lang="en-US" altLang="zh-CN" sz="2000" b="1" dirty="0">
              <a:solidFill>
                <a:srgbClr val="C00000"/>
              </a:solidFill>
              <a:latin typeface="Times New Roman" panose="02020603050405020304" pitchFamily="18" charset="0"/>
              <a:ea typeface="+mn-ea"/>
              <a:cs typeface="Times New Roman" panose="02020603050405020304" pitchFamily="18" charset="0"/>
            </a:endParaRPr>
          </a:p>
          <a:p>
            <a:pPr marL="800100" lvl="1" indent="-342900" eaLnBrk="1" hangingPunct="1">
              <a:lnSpc>
                <a:spcPct val="150000"/>
              </a:lnSpc>
              <a:spcBef>
                <a:spcPts val="600"/>
              </a:spcBef>
              <a:buClr>
                <a:srgbClr val="215968"/>
              </a:buClr>
              <a:buSzPct val="70000"/>
              <a:buFont typeface="Wingdings" panose="05000000000000000000" pitchFamily="2" charset="2"/>
              <a:buChar char="Ø"/>
            </a:pPr>
            <a:r>
              <a:rPr lang="zh-CN" altLang="en-US" sz="2000" dirty="0">
                <a:latin typeface="Times New Roman" panose="02020603050405020304" pitchFamily="18" charset="0"/>
                <a:ea typeface="+mn-ea"/>
                <a:cs typeface="Times New Roman" panose="02020603050405020304" pitchFamily="18" charset="0"/>
              </a:rPr>
              <a:t>二者均包含以下假设：</a:t>
            </a:r>
            <a:endParaRPr lang="en-US" altLang="zh-CN" sz="2000" dirty="0">
              <a:latin typeface="Times New Roman" panose="02020603050405020304" pitchFamily="18" charset="0"/>
              <a:ea typeface="+mn-ea"/>
              <a:cs typeface="Times New Roman" panose="02020603050405020304" pitchFamily="18" charset="0"/>
            </a:endParaRPr>
          </a:p>
          <a:p>
            <a:pPr marL="1257300" lvl="2" indent="-342900" eaLnBrk="1" hangingPunct="1">
              <a:lnSpc>
                <a:spcPct val="150000"/>
              </a:lnSpc>
              <a:spcBef>
                <a:spcPts val="600"/>
              </a:spcBef>
              <a:buClr>
                <a:srgbClr val="215968"/>
              </a:buClr>
              <a:buSzPct val="70000"/>
              <a:buFont typeface="Wingdings" panose="05000000000000000000" pitchFamily="2" charset="2"/>
              <a:buChar char="Ø"/>
            </a:pPr>
            <a:r>
              <a:rPr lang="en-US" altLang="zh-CN" sz="2000" dirty="0">
                <a:latin typeface="Times New Roman" panose="02020603050405020304" pitchFamily="18" charset="0"/>
                <a:ea typeface="+mn-ea"/>
                <a:cs typeface="Times New Roman" panose="02020603050405020304" pitchFamily="18" charset="0"/>
              </a:rPr>
              <a:t>a</a:t>
            </a:r>
            <a:r>
              <a:rPr lang="zh-CN" altLang="en-US" sz="2000" dirty="0">
                <a:latin typeface="Times New Roman" panose="02020603050405020304" pitchFamily="18" charset="0"/>
                <a:ea typeface="+mn-ea"/>
                <a:cs typeface="Times New Roman" panose="02020603050405020304" pitchFamily="18" charset="0"/>
              </a:rPr>
              <a:t>）投资者有相同预期；</a:t>
            </a:r>
            <a:endParaRPr lang="en-US" altLang="zh-CN" sz="2000" dirty="0">
              <a:latin typeface="Times New Roman" panose="02020603050405020304" pitchFamily="18" charset="0"/>
              <a:ea typeface="+mn-ea"/>
              <a:cs typeface="Times New Roman" panose="02020603050405020304" pitchFamily="18" charset="0"/>
            </a:endParaRPr>
          </a:p>
          <a:p>
            <a:pPr marL="1257300" lvl="2" indent="-342900" eaLnBrk="1" hangingPunct="1">
              <a:lnSpc>
                <a:spcPct val="150000"/>
              </a:lnSpc>
              <a:spcBef>
                <a:spcPts val="600"/>
              </a:spcBef>
              <a:buClr>
                <a:srgbClr val="215968"/>
              </a:buClr>
              <a:buSzPct val="70000"/>
              <a:buFont typeface="Wingdings" panose="05000000000000000000" pitchFamily="2" charset="2"/>
              <a:buChar char="Ø"/>
            </a:pPr>
            <a:r>
              <a:rPr lang="en-US" altLang="zh-CN" sz="2000" dirty="0">
                <a:latin typeface="Times New Roman" panose="02020603050405020304" pitchFamily="18" charset="0"/>
                <a:ea typeface="+mn-ea"/>
                <a:cs typeface="Times New Roman" panose="02020603050405020304" pitchFamily="18" charset="0"/>
              </a:rPr>
              <a:t>b</a:t>
            </a:r>
            <a:r>
              <a:rPr lang="zh-CN" altLang="en-US" sz="2000" dirty="0">
                <a:latin typeface="Times New Roman" panose="02020603050405020304" pitchFamily="18" charset="0"/>
                <a:ea typeface="+mn-ea"/>
                <a:cs typeface="Times New Roman" panose="02020603050405020304" pitchFamily="18" charset="0"/>
              </a:rPr>
              <a:t>）投资者追求效用最大化；</a:t>
            </a:r>
            <a:endParaRPr lang="en-US" altLang="zh-CN" sz="2000" dirty="0">
              <a:latin typeface="Times New Roman" panose="02020603050405020304" pitchFamily="18" charset="0"/>
              <a:ea typeface="+mn-ea"/>
              <a:cs typeface="Times New Roman" panose="02020603050405020304" pitchFamily="18" charset="0"/>
            </a:endParaRPr>
          </a:p>
          <a:p>
            <a:pPr marL="1257300" lvl="2" indent="-342900" eaLnBrk="1" hangingPunct="1">
              <a:lnSpc>
                <a:spcPct val="150000"/>
              </a:lnSpc>
              <a:spcBef>
                <a:spcPts val="600"/>
              </a:spcBef>
              <a:buClr>
                <a:srgbClr val="215968"/>
              </a:buClr>
              <a:buSzPct val="70000"/>
              <a:buFont typeface="Wingdings" panose="05000000000000000000" pitchFamily="2" charset="2"/>
              <a:buChar char="Ø"/>
            </a:pPr>
            <a:r>
              <a:rPr lang="en-US" altLang="zh-CN" sz="2000" dirty="0">
                <a:latin typeface="Times New Roman" panose="02020603050405020304" pitchFamily="18" charset="0"/>
                <a:ea typeface="+mn-ea"/>
                <a:cs typeface="Times New Roman" panose="02020603050405020304" pitchFamily="18" charset="0"/>
              </a:rPr>
              <a:t>c</a:t>
            </a:r>
            <a:r>
              <a:rPr lang="zh-CN" altLang="en-US" sz="2000" dirty="0">
                <a:latin typeface="Times New Roman" panose="02020603050405020304" pitchFamily="18" charset="0"/>
                <a:ea typeface="+mn-ea"/>
                <a:cs typeface="Times New Roman" panose="02020603050405020304" pitchFamily="18" charset="0"/>
              </a:rPr>
              <a:t>）资本市场是完备的。 </a:t>
            </a:r>
            <a:endParaRPr lang="en-US" altLang="zh-CN" sz="2000" dirty="0">
              <a:latin typeface="Times New Roman" panose="02020603050405020304" pitchFamily="18" charset="0"/>
              <a:ea typeface="+mn-ea"/>
              <a:cs typeface="Times New Roman" panose="02020603050405020304" pitchFamily="18" charset="0"/>
            </a:endParaRPr>
          </a:p>
          <a:p>
            <a:pPr marL="800100" lvl="1" indent="-342900" eaLnBrk="1" hangingPunct="1">
              <a:lnSpc>
                <a:spcPct val="150000"/>
              </a:lnSpc>
              <a:spcBef>
                <a:spcPts val="600"/>
              </a:spcBef>
              <a:buClr>
                <a:srgbClr val="215968"/>
              </a:buClr>
              <a:buSzPct val="70000"/>
              <a:buFont typeface="Wingdings" panose="05000000000000000000" pitchFamily="2" charset="2"/>
              <a:buChar char="Ø"/>
            </a:pPr>
            <a:r>
              <a:rPr lang="zh-CN" altLang="en-US" sz="2000" dirty="0">
                <a:solidFill>
                  <a:srgbClr val="C00000"/>
                </a:solidFill>
                <a:latin typeface="Times New Roman" panose="02020603050405020304" pitchFamily="18" charset="0"/>
                <a:ea typeface="+mn-ea"/>
                <a:cs typeface="Times New Roman" panose="02020603050405020304" pitchFamily="18" charset="0"/>
              </a:rPr>
              <a:t>（</a:t>
            </a:r>
            <a:r>
              <a:rPr lang="en-US" altLang="zh-CN" sz="2000" dirty="0">
                <a:solidFill>
                  <a:srgbClr val="C00000"/>
                </a:solidFill>
                <a:latin typeface="Times New Roman" panose="02020603050405020304" pitchFamily="18" charset="0"/>
                <a:ea typeface="+mn-ea"/>
                <a:cs typeface="Times New Roman" panose="02020603050405020304" pitchFamily="18" charset="0"/>
              </a:rPr>
              <a:t>2</a:t>
            </a:r>
            <a:r>
              <a:rPr lang="zh-CN" altLang="en-US" sz="2000" dirty="0">
                <a:solidFill>
                  <a:srgbClr val="C00000"/>
                </a:solidFill>
                <a:latin typeface="Times New Roman" panose="02020603050405020304" pitchFamily="18" charset="0"/>
                <a:ea typeface="+mn-ea"/>
                <a:cs typeface="Times New Roman" panose="02020603050405020304" pitchFamily="18" charset="0"/>
              </a:rPr>
              <a:t>）</a:t>
            </a:r>
            <a:r>
              <a:rPr lang="zh-CN" altLang="en-US" sz="2000" b="1" dirty="0">
                <a:solidFill>
                  <a:srgbClr val="C00000"/>
                </a:solidFill>
                <a:latin typeface="Times New Roman" panose="02020603050405020304" pitchFamily="18" charset="0"/>
                <a:ea typeface="+mn-ea"/>
                <a:cs typeface="Times New Roman" panose="02020603050405020304" pitchFamily="18" charset="0"/>
              </a:rPr>
              <a:t>表达式在特定情况下相同。</a:t>
            </a:r>
            <a:endParaRPr lang="en-US" altLang="zh-CN" sz="2000" b="1" dirty="0">
              <a:solidFill>
                <a:srgbClr val="C00000"/>
              </a:solidFill>
              <a:latin typeface="Times New Roman" panose="02020603050405020304" pitchFamily="18" charset="0"/>
              <a:ea typeface="+mn-ea"/>
              <a:cs typeface="Times New Roman" panose="02020603050405020304" pitchFamily="18" charset="0"/>
            </a:endParaRPr>
          </a:p>
          <a:p>
            <a:pPr marL="800100" lvl="1" indent="-342900" eaLnBrk="1" hangingPunct="1">
              <a:lnSpc>
                <a:spcPct val="150000"/>
              </a:lnSpc>
              <a:spcBef>
                <a:spcPts val="600"/>
              </a:spcBef>
              <a:buClr>
                <a:srgbClr val="215968"/>
              </a:buClr>
              <a:buSzPct val="70000"/>
              <a:buFont typeface="Wingdings" panose="05000000000000000000" pitchFamily="2" charset="2"/>
              <a:buChar char="Ø"/>
            </a:pPr>
            <a:r>
              <a:rPr lang="zh-CN" altLang="en-US" sz="2000" dirty="0">
                <a:latin typeface="Times New Roman" panose="02020603050405020304" pitchFamily="18" charset="0"/>
                <a:ea typeface="+mn-ea"/>
                <a:cs typeface="Times New Roman" panose="02020603050405020304" pitchFamily="18" charset="0"/>
              </a:rPr>
              <a:t>当市场收益率为唯一因子时，</a:t>
            </a:r>
            <a:r>
              <a:rPr lang="en-US" altLang="zh-CN" sz="2000" dirty="0">
                <a:latin typeface="Times New Roman" panose="02020603050405020304" pitchFamily="18" charset="0"/>
                <a:ea typeface="+mn-ea"/>
                <a:cs typeface="Times New Roman" panose="02020603050405020304" pitchFamily="18" charset="0"/>
              </a:rPr>
              <a:t>APT </a:t>
            </a:r>
            <a:r>
              <a:rPr lang="zh-CN" altLang="en-US" sz="2000" dirty="0">
                <a:latin typeface="Times New Roman" panose="02020603050405020304" pitchFamily="18" charset="0"/>
                <a:ea typeface="+mn-ea"/>
                <a:cs typeface="Times New Roman" panose="02020603050405020304" pitchFamily="18" charset="0"/>
              </a:rPr>
              <a:t>模型的表达式与 </a:t>
            </a:r>
            <a:r>
              <a:rPr lang="en-US" altLang="zh-CN" sz="2000" dirty="0">
                <a:latin typeface="Times New Roman" panose="02020603050405020304" pitchFamily="18" charset="0"/>
                <a:ea typeface="+mn-ea"/>
                <a:cs typeface="Times New Roman" panose="02020603050405020304" pitchFamily="18" charset="0"/>
              </a:rPr>
              <a:t>CAPM </a:t>
            </a:r>
            <a:r>
              <a:rPr lang="zh-CN" altLang="en-US" sz="2000" dirty="0">
                <a:latin typeface="Times New Roman" panose="02020603050405020304" pitchFamily="18" charset="0"/>
                <a:ea typeface="+mn-ea"/>
                <a:cs typeface="Times New Roman" panose="02020603050405020304" pitchFamily="18" charset="0"/>
              </a:rPr>
              <a:t>模型相同。因此，</a:t>
            </a:r>
            <a:r>
              <a:rPr lang="en-US" altLang="zh-CN" sz="2000" dirty="0">
                <a:latin typeface="Times New Roman" panose="02020603050405020304" pitchFamily="18" charset="0"/>
                <a:ea typeface="+mn-ea"/>
                <a:cs typeface="Times New Roman" panose="02020603050405020304" pitchFamily="18" charset="0"/>
              </a:rPr>
              <a:t>CAPM </a:t>
            </a:r>
            <a:r>
              <a:rPr lang="zh-CN" altLang="en-US" sz="2000" dirty="0">
                <a:latin typeface="Times New Roman" panose="02020603050405020304" pitchFamily="18" charset="0"/>
                <a:ea typeface="+mn-ea"/>
                <a:cs typeface="Times New Roman" panose="02020603050405020304" pitchFamily="18" charset="0"/>
              </a:rPr>
              <a:t>模型可以看作是添加了部分约束后的 </a:t>
            </a:r>
            <a:r>
              <a:rPr lang="en-US" altLang="zh-CN" sz="2000" dirty="0">
                <a:latin typeface="Times New Roman" panose="02020603050405020304" pitchFamily="18" charset="0"/>
                <a:ea typeface="+mn-ea"/>
                <a:cs typeface="Times New Roman" panose="02020603050405020304" pitchFamily="18" charset="0"/>
              </a:rPr>
              <a:t>APT </a:t>
            </a:r>
            <a:r>
              <a:rPr lang="zh-CN" altLang="en-US" sz="2000" dirty="0">
                <a:latin typeface="Times New Roman" panose="02020603050405020304" pitchFamily="18" charset="0"/>
                <a:ea typeface="+mn-ea"/>
                <a:cs typeface="Times New Roman" panose="02020603050405020304" pitchFamily="18" charset="0"/>
              </a:rPr>
              <a:t>模型的一个特例。</a:t>
            </a:r>
            <a:endParaRPr lang="en-US" altLang="zh-CN" sz="1600" dirty="0">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4558366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p:cNvSpPr>
          <p:nvPr/>
        </p:nvSpPr>
        <p:spPr>
          <a:xfrm>
            <a:off x="334303" y="115888"/>
            <a:ext cx="11383219"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zh-CN" altLang="en-US" sz="2800" b="1" cap="small" dirty="0" smtClean="0">
                <a:latin typeface="微软雅黑" pitchFamily="34" charset="-122"/>
                <a:ea typeface="微软雅黑" pitchFamily="34" charset="-122"/>
              </a:rPr>
              <a:t>本章小结</a:t>
            </a:r>
            <a:endParaRPr kumimoji="1" lang="zh-CN" altLang="en-US" sz="2800" b="1" cap="small" dirty="0">
              <a:latin typeface="微软雅黑" pitchFamily="34" charset="-122"/>
              <a:ea typeface="微软雅黑" pitchFamily="34" charset="-122"/>
            </a:endParaRPr>
          </a:p>
        </p:txBody>
      </p:sp>
      <p:sp>
        <p:nvSpPr>
          <p:cNvPr id="4" name="矩形 3"/>
          <p:cNvSpPr/>
          <p:nvPr/>
        </p:nvSpPr>
        <p:spPr>
          <a:xfrm>
            <a:off x="108582" y="980728"/>
            <a:ext cx="11638235" cy="3688767"/>
          </a:xfrm>
          <a:prstGeom prst="rect">
            <a:avLst/>
          </a:prstGeom>
        </p:spPr>
        <p:txBody>
          <a:bodyPr wrap="square">
            <a:spAutoFit/>
          </a:bodyPr>
          <a:lstStyle/>
          <a:p>
            <a:pPr marL="342900" indent="-342900">
              <a:lnSpc>
                <a:spcPct val="200000"/>
              </a:lnSpc>
              <a:buFont typeface="Wingdings" pitchFamily="2" charset="2"/>
              <a:buChar char="Ø"/>
            </a:pPr>
            <a:r>
              <a:rPr lang="zh-CN" altLang="en-US" sz="2000" dirty="0" smtClean="0">
                <a:latin typeface="Times New Roman" panose="02020603050405020304" pitchFamily="18" charset="0"/>
                <a:ea typeface="+mn-ea"/>
                <a:cs typeface="Times New Roman" panose="02020603050405020304" pitchFamily="18" charset="0"/>
              </a:rPr>
              <a:t>投资</a:t>
            </a:r>
            <a:r>
              <a:rPr lang="zh-CN" altLang="en-US" sz="2000" dirty="0">
                <a:latin typeface="Times New Roman" panose="02020603050405020304" pitchFamily="18" charset="0"/>
                <a:ea typeface="+mn-ea"/>
                <a:cs typeface="Times New Roman" panose="02020603050405020304" pitchFamily="18" charset="0"/>
              </a:rPr>
              <a:t>组合理论是指研究投资者对市场上的证券进行选择并组合的理论。投资组合理论的核心思想是利用组合分散风险，追求收益最大化和风险最小化</a:t>
            </a:r>
            <a:r>
              <a:rPr lang="zh-CN" altLang="en-US" sz="2000" dirty="0" smtClean="0">
                <a:latin typeface="Times New Roman" panose="02020603050405020304" pitchFamily="18" charset="0"/>
                <a:ea typeface="+mn-ea"/>
                <a:cs typeface="Times New Roman" panose="02020603050405020304" pitchFamily="18" charset="0"/>
              </a:rPr>
              <a:t>。</a:t>
            </a:r>
            <a:endParaRPr lang="en-US" altLang="zh-CN" sz="2000" dirty="0" smtClean="0">
              <a:latin typeface="Times New Roman" panose="02020603050405020304" pitchFamily="18" charset="0"/>
              <a:ea typeface="+mn-ea"/>
              <a:cs typeface="Times New Roman" panose="02020603050405020304" pitchFamily="18" charset="0"/>
            </a:endParaRPr>
          </a:p>
          <a:p>
            <a:pPr marL="342900" indent="-342900">
              <a:lnSpc>
                <a:spcPct val="200000"/>
              </a:lnSpc>
              <a:buFont typeface="Wingdings" pitchFamily="2" charset="2"/>
              <a:buChar char="Ø"/>
            </a:pPr>
            <a:r>
              <a:rPr lang="zh-CN" altLang="en-US" sz="2000" dirty="0" smtClean="0">
                <a:latin typeface="Times New Roman" panose="02020603050405020304" pitchFamily="18" charset="0"/>
                <a:ea typeface="+mn-ea"/>
                <a:cs typeface="Times New Roman" panose="02020603050405020304" pitchFamily="18" charset="0"/>
              </a:rPr>
              <a:t>本章</a:t>
            </a:r>
            <a:r>
              <a:rPr lang="zh-CN" altLang="en-US" sz="2000" dirty="0">
                <a:latin typeface="Times New Roman" panose="02020603050405020304" pitchFamily="18" charset="0"/>
                <a:ea typeface="+mn-ea"/>
                <a:cs typeface="Times New Roman" panose="02020603050405020304" pitchFamily="18" charset="0"/>
              </a:rPr>
              <a:t>较为系统地梳理了证券投资组合理论的发展及演进。在介绍资产组合效率前沿的基础上，分别介绍了资本资产定价模型以及多因素套利定价理论</a:t>
            </a:r>
            <a:r>
              <a:rPr lang="zh-CN" altLang="en-US" sz="2000" dirty="0" smtClean="0">
                <a:latin typeface="Times New Roman" panose="02020603050405020304" pitchFamily="18" charset="0"/>
                <a:ea typeface="+mn-ea"/>
                <a:cs typeface="Times New Roman" panose="02020603050405020304" pitchFamily="18" charset="0"/>
              </a:rPr>
              <a:t>。</a:t>
            </a:r>
            <a:endParaRPr lang="en-US" altLang="zh-CN" sz="2000" dirty="0" smtClean="0">
              <a:latin typeface="Times New Roman" panose="02020603050405020304" pitchFamily="18" charset="0"/>
              <a:ea typeface="+mn-ea"/>
              <a:cs typeface="Times New Roman" panose="02020603050405020304" pitchFamily="18" charset="0"/>
            </a:endParaRPr>
          </a:p>
          <a:p>
            <a:pPr marL="342900" indent="-342900">
              <a:lnSpc>
                <a:spcPct val="200000"/>
              </a:lnSpc>
              <a:buFont typeface="Wingdings" pitchFamily="2" charset="2"/>
              <a:buChar char="Ø"/>
            </a:pPr>
            <a:r>
              <a:rPr lang="zh-CN" altLang="en-US" sz="2000" dirty="0" smtClean="0">
                <a:latin typeface="Times New Roman" panose="02020603050405020304" pitchFamily="18" charset="0"/>
                <a:ea typeface="+mn-ea"/>
                <a:cs typeface="Times New Roman" panose="02020603050405020304" pitchFamily="18" charset="0"/>
              </a:rPr>
              <a:t>资本</a:t>
            </a:r>
            <a:r>
              <a:rPr lang="zh-CN" altLang="en-US" sz="2000" dirty="0">
                <a:latin typeface="Times New Roman" panose="02020603050405020304" pitchFamily="18" charset="0"/>
                <a:ea typeface="+mn-ea"/>
                <a:cs typeface="Times New Roman" panose="02020603050405020304" pitchFamily="18" charset="0"/>
              </a:rPr>
              <a:t>资产定价模型（</a:t>
            </a:r>
            <a:r>
              <a:rPr lang="en-US" altLang="zh-CN" sz="2000" dirty="0">
                <a:latin typeface="Times New Roman" panose="02020603050405020304" pitchFamily="18" charset="0"/>
                <a:ea typeface="+mn-ea"/>
                <a:cs typeface="Times New Roman" panose="02020603050405020304" pitchFamily="18" charset="0"/>
              </a:rPr>
              <a:t>CAPM</a:t>
            </a:r>
            <a:r>
              <a:rPr lang="zh-CN" altLang="en-US" sz="2000" dirty="0">
                <a:latin typeface="Times New Roman" panose="02020603050405020304" pitchFamily="18" charset="0"/>
                <a:ea typeface="+mn-ea"/>
                <a:cs typeface="Times New Roman" panose="02020603050405020304" pitchFamily="18" charset="0"/>
              </a:rPr>
              <a:t>）基于严格的假设条件，而多因素套利定价理论（</a:t>
            </a:r>
            <a:r>
              <a:rPr lang="en-US" altLang="zh-CN" sz="2000" dirty="0">
                <a:latin typeface="Times New Roman" panose="02020603050405020304" pitchFamily="18" charset="0"/>
                <a:ea typeface="+mn-ea"/>
                <a:cs typeface="Times New Roman" panose="02020603050405020304" pitchFamily="18" charset="0"/>
              </a:rPr>
              <a:t>APT</a:t>
            </a:r>
            <a:r>
              <a:rPr lang="zh-CN" altLang="en-US" sz="2000" dirty="0">
                <a:latin typeface="Times New Roman" panose="02020603050405020304" pitchFamily="18" charset="0"/>
                <a:ea typeface="+mn-ea"/>
                <a:cs typeface="Times New Roman" panose="02020603050405020304" pitchFamily="18" charset="0"/>
              </a:rPr>
              <a:t>）则 放宽了假设，实用性更强。读者需熟练掌握几个重要理论的假设、内容、评价以及各自间的区别与联系</a:t>
            </a:r>
            <a:r>
              <a:rPr lang="zh-CN" altLang="en-US" sz="2000" dirty="0" smtClean="0">
                <a:latin typeface="Times New Roman" panose="02020603050405020304" pitchFamily="18" charset="0"/>
                <a:ea typeface="+mn-ea"/>
                <a:cs typeface="Times New Roman" panose="02020603050405020304" pitchFamily="18" charset="0"/>
              </a:rPr>
              <a:t>。</a:t>
            </a:r>
            <a:endParaRPr kumimoji="1" lang="zh-CN" altLang="en-US" sz="2000" dirty="0">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19884160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灯片编号占位符 5"/>
          <p:cNvSpPr>
            <a:spLocks noGrp="1"/>
          </p:cNvSpPr>
          <p:nvPr>
            <p:ph type="sldNum" sz="quarter" idx="4294967295"/>
          </p:nvPr>
        </p:nvSpPr>
        <p:spPr bwMode="auto">
          <a:xfrm>
            <a:off x="5837604" y="6408739"/>
            <a:ext cx="313355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eaLnBrk="1" hangingPunct="1"/>
            <a:fld id="{228EFD97-1859-43C3-BDAB-1B0F00206538}" type="slidenum">
              <a:rPr lang="en-US" altLang="zh-CN" smtClean="0">
                <a:latin typeface="Times New Roman" pitchFamily="18" charset="0"/>
                <a:ea typeface="隶书" pitchFamily="49" charset="-122"/>
              </a:rPr>
              <a:pPr eaLnBrk="1" hangingPunct="1"/>
              <a:t>63</a:t>
            </a:fld>
            <a:endParaRPr lang="en-US" altLang="zh-CN">
              <a:latin typeface="Times New Roman" pitchFamily="18" charset="0"/>
              <a:ea typeface="隶书" pitchFamily="49" charset="-122"/>
            </a:endParaRPr>
          </a:p>
        </p:txBody>
      </p:sp>
      <p:sp>
        <p:nvSpPr>
          <p:cNvPr id="58371" name="WordArt 2"/>
          <p:cNvSpPr>
            <a:spLocks noChangeArrowheads="1" noChangeShapeType="1" noTextEdit="1"/>
          </p:cNvSpPr>
          <p:nvPr/>
        </p:nvSpPr>
        <p:spPr bwMode="auto">
          <a:xfrm>
            <a:off x="2733665" y="2420939"/>
            <a:ext cx="5520227" cy="1157287"/>
          </a:xfrm>
          <a:prstGeom prst="rect">
            <a:avLst/>
          </a:prstGeom>
        </p:spPr>
        <p:txBody>
          <a:bodyPr wrap="none" fromWordArt="1">
            <a:prstTxWarp prst="textCascadeUp">
              <a:avLst>
                <a:gd name="adj" fmla="val 80597"/>
              </a:avLst>
            </a:prstTxWarp>
            <a:scene3d>
              <a:camera prst="legacyPerspectiveFront">
                <a:rot lat="20519958" lon="1080000" rev="0"/>
              </a:camera>
              <a:lightRig rig="legacyHarsh2" dir="b"/>
            </a:scene3d>
            <a:sp3d extrusionH="430200" prstMaterial="legacyMatte">
              <a:extrusionClr>
                <a:srgbClr val="FF6600"/>
              </a:extrusionClr>
            </a:sp3d>
          </a:bodyPr>
          <a:lstStyle/>
          <a:p>
            <a:r>
              <a:rPr lang="zh-CN" altLang="en-US" sz="3600" kern="10">
                <a:ln w="9525">
                  <a:round/>
                  <a:headEnd/>
                  <a:tailEnd/>
                </a:ln>
                <a:gradFill rotWithShape="1">
                  <a:gsLst>
                    <a:gs pos="0">
                      <a:srgbClr val="FFE701"/>
                    </a:gs>
                    <a:gs pos="100000">
                      <a:srgbClr val="FE3E02"/>
                    </a:gs>
                  </a:gsLst>
                  <a:lin ang="5400000" scaled="1"/>
                </a:gradFill>
                <a:latin typeface="隶书"/>
                <a:ea typeface="隶书"/>
              </a:rPr>
              <a:t>谢谢！</a:t>
            </a:r>
          </a:p>
        </p:txBody>
      </p:sp>
      <p:graphicFrame>
        <p:nvGraphicFramePr>
          <p:cNvPr id="58372" name="Object 3"/>
          <p:cNvGraphicFramePr>
            <a:graphicFrameLocks noChangeAspect="1"/>
          </p:cNvGraphicFramePr>
          <p:nvPr/>
        </p:nvGraphicFramePr>
        <p:xfrm>
          <a:off x="2733665" y="4005264"/>
          <a:ext cx="6601421" cy="2046287"/>
        </p:xfrm>
        <a:graphic>
          <a:graphicData uri="http://schemas.openxmlformats.org/presentationml/2006/ole">
            <mc:AlternateContent xmlns:mc="http://schemas.openxmlformats.org/markup-compatibility/2006">
              <mc:Choice xmlns:v="urn:schemas-microsoft-com:vml" Requires="v">
                <p:oleObj spid="_x0000_s2129" name="剪辑" r:id="rId3" imgW="4960938" imgH="2811463" progId="">
                  <p:embed/>
                </p:oleObj>
              </mc:Choice>
              <mc:Fallback>
                <p:oleObj name="剪辑" r:id="rId3" imgW="4960938" imgH="2811463"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3665" y="4005264"/>
                        <a:ext cx="6601421"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64771942"/>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6489" y="107628"/>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证券投资组合理论发展历史</a:t>
            </a:r>
          </a:p>
        </p:txBody>
      </p:sp>
      <p:sp>
        <p:nvSpPr>
          <p:cNvPr id="12" name="文本框 11">
            <a:extLst>
              <a:ext uri="{FF2B5EF4-FFF2-40B4-BE49-F238E27FC236}">
                <a16:creationId xmlns="" xmlns:a16="http://schemas.microsoft.com/office/drawing/2014/main" id="{773CE31A-C7FC-4C6A-B12E-EAE5BFCACA6B}"/>
              </a:ext>
            </a:extLst>
          </p:cNvPr>
          <p:cNvSpPr txBox="1"/>
          <p:nvPr/>
        </p:nvSpPr>
        <p:spPr>
          <a:xfrm>
            <a:off x="693019" y="3797168"/>
            <a:ext cx="8640960" cy="2531527"/>
          </a:xfrm>
          <a:prstGeom prst="rect">
            <a:avLst/>
          </a:prstGeom>
          <a:noFill/>
        </p:spPr>
        <p:txBody>
          <a:bodyPr wrap="square" rtlCol="0">
            <a:spAutoFit/>
          </a:bodyPr>
          <a:lstStyle/>
          <a:p>
            <a:pPr indent="457200">
              <a:lnSpc>
                <a:spcPct val="150000"/>
              </a:lnSpc>
            </a:pPr>
            <a:r>
              <a:rPr lang="en-US" altLang="zh-CN" dirty="0">
                <a:latin typeface="Times New Roman" panose="02020603050405020304" pitchFamily="18" charset="0"/>
                <a:cs typeface="Times New Roman" panose="02020603050405020304" pitchFamily="18" charset="0"/>
              </a:rPr>
              <a:t>20</a:t>
            </a:r>
            <a:r>
              <a:rPr lang="zh-CN" altLang="en-US" dirty="0">
                <a:latin typeface="Times New Roman" panose="02020603050405020304" pitchFamily="18" charset="0"/>
                <a:cs typeface="Times New Roman" panose="02020603050405020304" pitchFamily="18" charset="0"/>
              </a:rPr>
              <a:t>世纪</a:t>
            </a:r>
            <a:r>
              <a:rPr lang="en-US" altLang="zh-CN" dirty="0">
                <a:latin typeface="Times New Roman" panose="02020603050405020304" pitchFamily="18" charset="0"/>
                <a:cs typeface="Times New Roman" panose="02020603050405020304" pitchFamily="18" charset="0"/>
              </a:rPr>
              <a:t>70-80</a:t>
            </a:r>
            <a:r>
              <a:rPr lang="zh-CN" altLang="en-US" dirty="0">
                <a:latin typeface="Times New Roman" panose="02020603050405020304" pitchFamily="18" charset="0"/>
                <a:cs typeface="Times New Roman" panose="02020603050405020304" pitchFamily="18" charset="0"/>
              </a:rPr>
              <a:t>年代，投资组合理论在资本资产定价模型（</a:t>
            </a:r>
            <a:r>
              <a:rPr lang="en-US" altLang="zh-CN" dirty="0">
                <a:latin typeface="Times New Roman" panose="02020603050405020304" pitchFamily="18" charset="0"/>
                <a:cs typeface="Times New Roman" panose="02020603050405020304" pitchFamily="18" charset="0"/>
              </a:rPr>
              <a:t>CAPM</a:t>
            </a:r>
            <a:r>
              <a:rPr lang="zh-CN" altLang="en-US" dirty="0">
                <a:latin typeface="Times New Roman" panose="02020603050405020304" pitchFamily="18" charset="0"/>
                <a:cs typeface="Times New Roman" panose="02020603050405020304" pitchFamily="18" charset="0"/>
              </a:rPr>
              <a:t>）的基础上进一步修正和发展。经典的</a:t>
            </a:r>
            <a:r>
              <a:rPr lang="en-US" altLang="zh-CN" dirty="0">
                <a:latin typeface="Times New Roman" panose="02020603050405020304" pitchFamily="18" charset="0"/>
                <a:cs typeface="Times New Roman" panose="02020603050405020304" pitchFamily="18" charset="0"/>
              </a:rPr>
              <a:t>CAPM</a:t>
            </a:r>
            <a:r>
              <a:rPr lang="zh-CN" altLang="en-US" dirty="0">
                <a:latin typeface="Times New Roman" panose="02020603050405020304" pitchFamily="18" charset="0"/>
                <a:cs typeface="Times New Roman" panose="02020603050405020304" pitchFamily="18" charset="0"/>
              </a:rPr>
              <a:t>假设条件极为严格，如证券市场是无摩擦的竞争市场、投资者具有理性预期等，这些条件均脱离了实际，使其在应用中受到一定局限。如罗斯认为，资本资产定价模型对证券资产收益率因素的论述过于简单，单只证券的收益率除了市场组合这一因素外还有着其他影响因素。为了突破这种局限，</a:t>
            </a:r>
            <a:r>
              <a:rPr lang="zh-CN" altLang="en-US" dirty="0">
                <a:solidFill>
                  <a:srgbClr val="C00000"/>
                </a:solidFill>
                <a:latin typeface="Times New Roman" panose="02020603050405020304" pitchFamily="18" charset="0"/>
                <a:cs typeface="Times New Roman" panose="02020603050405020304" pitchFamily="18" charset="0"/>
              </a:rPr>
              <a:t>斯蒂芬</a:t>
            </a:r>
            <a:r>
              <a:rPr lang="en-US" altLang="zh-CN" dirty="0">
                <a:solidFill>
                  <a:srgbClr val="C00000"/>
                </a:solidFill>
                <a:latin typeface="Times New Roman" panose="02020603050405020304" pitchFamily="18" charset="0"/>
                <a:cs typeface="Times New Roman" panose="02020603050405020304" pitchFamily="18" charset="0"/>
              </a:rPr>
              <a:t>·</a:t>
            </a:r>
            <a:r>
              <a:rPr lang="zh-CN" altLang="en-US" dirty="0">
                <a:solidFill>
                  <a:srgbClr val="C00000"/>
                </a:solidFill>
                <a:latin typeface="Times New Roman" panose="02020603050405020304" pitchFamily="18" charset="0"/>
                <a:cs typeface="Times New Roman" panose="02020603050405020304" pitchFamily="18" charset="0"/>
              </a:rPr>
              <a:t>罗斯（</a:t>
            </a:r>
            <a:r>
              <a:rPr lang="en-US" altLang="zh-CN" dirty="0">
                <a:solidFill>
                  <a:srgbClr val="C00000"/>
                </a:solidFill>
                <a:latin typeface="Times New Roman" panose="02020603050405020304" pitchFamily="18" charset="0"/>
                <a:cs typeface="Times New Roman" panose="02020603050405020304" pitchFamily="18" charset="0"/>
              </a:rPr>
              <a:t>Stephen Ross</a:t>
            </a:r>
            <a:r>
              <a:rPr lang="zh-CN" altLang="en-US" dirty="0">
                <a:solidFill>
                  <a:srgbClr val="C00000"/>
                </a:solidFill>
                <a:latin typeface="Times New Roman" panose="02020603050405020304" pitchFamily="18" charset="0"/>
                <a:cs typeface="Times New Roman" panose="02020603050405020304" pitchFamily="18" charset="0"/>
              </a:rPr>
              <a:t>，</a:t>
            </a:r>
            <a:r>
              <a:rPr lang="en-US" altLang="zh-CN" dirty="0">
                <a:solidFill>
                  <a:srgbClr val="C00000"/>
                </a:solidFill>
                <a:latin typeface="Times New Roman" panose="02020603050405020304" pitchFamily="18" charset="0"/>
                <a:cs typeface="Times New Roman" panose="02020603050405020304" pitchFamily="18" charset="0"/>
              </a:rPr>
              <a:t>1976</a:t>
            </a:r>
            <a:r>
              <a:rPr lang="zh-CN" altLang="en-US" dirty="0">
                <a:solidFill>
                  <a:srgbClr val="C00000"/>
                </a:solidFill>
                <a:latin typeface="Times New Roman" panose="02020603050405020304" pitchFamily="18" charset="0"/>
                <a:cs typeface="Times New Roman" panose="02020603050405020304" pitchFamily="18" charset="0"/>
              </a:rPr>
              <a:t>）提出了套利定价理论（</a:t>
            </a:r>
            <a:r>
              <a:rPr lang="en-US" altLang="zh-CN" dirty="0">
                <a:solidFill>
                  <a:srgbClr val="C00000"/>
                </a:solidFill>
                <a:latin typeface="Times New Roman" panose="02020603050405020304" pitchFamily="18" charset="0"/>
                <a:cs typeface="Times New Roman" panose="02020603050405020304" pitchFamily="18" charset="0"/>
              </a:rPr>
              <a:t>APT</a:t>
            </a:r>
            <a:r>
              <a:rPr lang="zh-CN" altLang="en-US" dirty="0">
                <a:solidFill>
                  <a:srgbClr val="C00000"/>
                </a:solidFill>
                <a:latin typeface="Times New Roman" panose="02020603050405020304" pitchFamily="18" charset="0"/>
                <a:cs typeface="Times New Roman" panose="02020603050405020304" pitchFamily="18" charset="0"/>
              </a:rPr>
              <a:t>）。</a:t>
            </a:r>
          </a:p>
        </p:txBody>
      </p:sp>
      <p:sp>
        <p:nvSpPr>
          <p:cNvPr id="2" name="文本框 1">
            <a:extLst>
              <a:ext uri="{FF2B5EF4-FFF2-40B4-BE49-F238E27FC236}">
                <a16:creationId xmlns="" xmlns:a16="http://schemas.microsoft.com/office/drawing/2014/main" id="{DCF0FFD8-81F9-4627-BE78-F5ABEAF9B141}"/>
              </a:ext>
            </a:extLst>
          </p:cNvPr>
          <p:cNvSpPr txBox="1"/>
          <p:nvPr/>
        </p:nvSpPr>
        <p:spPr>
          <a:xfrm>
            <a:off x="332979" y="692696"/>
            <a:ext cx="7200800" cy="707886"/>
          </a:xfrm>
          <a:prstGeom prst="rect">
            <a:avLst/>
          </a:prstGeom>
          <a:noFill/>
        </p:spPr>
        <p:txBody>
          <a:bodyPr wrap="square" rtlCol="0">
            <a:spAutoFit/>
          </a:bodyPr>
          <a:lstStyle/>
          <a:p>
            <a:r>
              <a:rPr lang="en-US" altLang="zh-CN" sz="2200" b="1" dirty="0">
                <a:latin typeface="Times New Roman" panose="02020603050405020304" pitchFamily="18" charset="0"/>
                <a:cs typeface="Times New Roman" panose="02020603050405020304" pitchFamily="18" charset="0"/>
              </a:rPr>
              <a:t>3</a:t>
            </a:r>
            <a:r>
              <a:rPr lang="zh-CN" altLang="en-US" sz="2200" b="1" dirty="0">
                <a:latin typeface="Times New Roman" panose="02020603050405020304" pitchFamily="18" charset="0"/>
                <a:cs typeface="Times New Roman" panose="02020603050405020304" pitchFamily="18" charset="0"/>
              </a:rPr>
              <a:t>、发展阶段：</a:t>
            </a:r>
            <a:r>
              <a:rPr lang="en-US" altLang="zh-CN" sz="2200" b="1" dirty="0">
                <a:latin typeface="Times New Roman" panose="02020603050405020304" pitchFamily="18" charset="0"/>
                <a:cs typeface="Times New Roman" panose="02020603050405020304" pitchFamily="18" charset="0"/>
              </a:rPr>
              <a:t>20</a:t>
            </a:r>
            <a:r>
              <a:rPr lang="zh-CN" altLang="en-US" sz="2200" b="1" dirty="0">
                <a:latin typeface="Times New Roman" panose="02020603050405020304" pitchFamily="18" charset="0"/>
                <a:cs typeface="Times New Roman" panose="02020603050405020304" pitchFamily="18" charset="0"/>
              </a:rPr>
              <a:t>世界</a:t>
            </a:r>
            <a:r>
              <a:rPr lang="en-US" altLang="zh-CN" sz="2200" b="1" dirty="0">
                <a:latin typeface="Times New Roman" panose="02020603050405020304" pitchFamily="18" charset="0"/>
                <a:cs typeface="Times New Roman" panose="02020603050405020304" pitchFamily="18" charset="0"/>
              </a:rPr>
              <a:t>50</a:t>
            </a:r>
            <a:r>
              <a:rPr lang="zh-CN" altLang="en-US" sz="2200" b="1" dirty="0">
                <a:latin typeface="Times New Roman" panose="02020603050405020304" pitchFamily="18" charset="0"/>
                <a:cs typeface="Times New Roman" panose="02020603050405020304" pitchFamily="18" charset="0"/>
              </a:rPr>
              <a:t>年代之后</a:t>
            </a:r>
          </a:p>
          <a:p>
            <a:endParaRPr lang="zh-CN" altLang="en-US" dirty="0"/>
          </a:p>
        </p:txBody>
      </p:sp>
      <p:sp>
        <p:nvSpPr>
          <p:cNvPr id="3" name="文本框 2">
            <a:extLst>
              <a:ext uri="{FF2B5EF4-FFF2-40B4-BE49-F238E27FC236}">
                <a16:creationId xmlns="" xmlns:a16="http://schemas.microsoft.com/office/drawing/2014/main" id="{C22060B7-8511-471B-BA25-BD911148FBC1}"/>
              </a:ext>
            </a:extLst>
          </p:cNvPr>
          <p:cNvSpPr txBox="1"/>
          <p:nvPr/>
        </p:nvSpPr>
        <p:spPr>
          <a:xfrm>
            <a:off x="111702" y="1156102"/>
            <a:ext cx="9083514" cy="369332"/>
          </a:xfrm>
          <a:prstGeom prst="rect">
            <a:avLst/>
          </a:prstGeom>
          <a:noFill/>
        </p:spPr>
        <p:txBody>
          <a:bodyPr wrap="square" rtlCol="0">
            <a:spAutoFit/>
          </a:bodyPr>
          <a:lstStyle/>
          <a:p>
            <a:r>
              <a:rPr lang="zh-CN" altLang="en-US" dirty="0">
                <a:latin typeface="Times New Roman" panose="02020603050405020304" pitchFamily="18" charset="0"/>
                <a:cs typeface="Times New Roman" panose="02020603050405020304" pitchFamily="18" charset="0"/>
              </a:rPr>
              <a:t>（一）</a:t>
            </a:r>
            <a:r>
              <a:rPr lang="en-US" altLang="zh-CN" dirty="0">
                <a:latin typeface="Times New Roman" panose="02020603050405020304" pitchFamily="18" charset="0"/>
                <a:cs typeface="Times New Roman" panose="02020603050405020304" pitchFamily="18" charset="0"/>
              </a:rPr>
              <a:t>20</a:t>
            </a:r>
            <a:r>
              <a:rPr lang="zh-CN" altLang="en-US" dirty="0">
                <a:latin typeface="Times New Roman" panose="02020603050405020304" pitchFamily="18" charset="0"/>
                <a:cs typeface="Times New Roman" panose="02020603050405020304" pitchFamily="18" charset="0"/>
              </a:rPr>
              <a:t>世纪</a:t>
            </a:r>
            <a:r>
              <a:rPr lang="en-US" altLang="zh-CN" dirty="0">
                <a:latin typeface="Times New Roman" panose="02020603050405020304" pitchFamily="18" charset="0"/>
                <a:cs typeface="Times New Roman" panose="02020603050405020304" pitchFamily="18" charset="0"/>
              </a:rPr>
              <a:t>60-70</a:t>
            </a:r>
            <a:r>
              <a:rPr lang="zh-CN" altLang="en-US" dirty="0">
                <a:latin typeface="Times New Roman" panose="02020603050405020304" pitchFamily="18" charset="0"/>
                <a:cs typeface="Times New Roman" panose="02020603050405020304" pitchFamily="18" charset="0"/>
              </a:rPr>
              <a:t>年代：以</a:t>
            </a:r>
            <a:r>
              <a:rPr lang="en-US" altLang="zh-CN" dirty="0">
                <a:latin typeface="Times New Roman" panose="02020603050405020304" pitchFamily="18" charset="0"/>
                <a:cs typeface="Times New Roman" panose="02020603050405020304" pitchFamily="18" charset="0"/>
              </a:rPr>
              <a:t>CAPM</a:t>
            </a:r>
            <a:r>
              <a:rPr lang="zh-CN" altLang="en-US" dirty="0">
                <a:latin typeface="Times New Roman" panose="02020603050405020304" pitchFamily="18" charset="0"/>
                <a:cs typeface="Times New Roman" panose="02020603050405020304" pitchFamily="18" charset="0"/>
              </a:rPr>
              <a:t>模型为代表的投资组合理论完善</a:t>
            </a:r>
          </a:p>
        </p:txBody>
      </p:sp>
      <p:sp>
        <p:nvSpPr>
          <p:cNvPr id="4" name="文本框 3">
            <a:extLst>
              <a:ext uri="{FF2B5EF4-FFF2-40B4-BE49-F238E27FC236}">
                <a16:creationId xmlns="" xmlns:a16="http://schemas.microsoft.com/office/drawing/2014/main" id="{A70BD6F9-BA36-4B13-B2E4-0F8A5660296A}"/>
              </a:ext>
            </a:extLst>
          </p:cNvPr>
          <p:cNvSpPr txBox="1"/>
          <p:nvPr/>
        </p:nvSpPr>
        <p:spPr>
          <a:xfrm>
            <a:off x="765027" y="1624273"/>
            <a:ext cx="8712968" cy="1700530"/>
          </a:xfrm>
          <a:prstGeom prst="rect">
            <a:avLst/>
          </a:prstGeom>
          <a:noFill/>
        </p:spPr>
        <p:txBody>
          <a:bodyPr wrap="square" rtlCol="0">
            <a:spAutoFit/>
          </a:bodyPr>
          <a:lstStyle/>
          <a:p>
            <a:pPr indent="457200">
              <a:lnSpc>
                <a:spcPct val="150000"/>
              </a:lnSpc>
            </a:pPr>
            <a:r>
              <a:rPr lang="en-US" altLang="zh-CN" dirty="0">
                <a:latin typeface="Times New Roman" panose="02020603050405020304" pitchFamily="18" charset="0"/>
                <a:cs typeface="Times New Roman" panose="02020603050405020304" pitchFamily="18" charset="0"/>
              </a:rPr>
              <a:t>20</a:t>
            </a:r>
            <a:r>
              <a:rPr lang="zh-CN" altLang="en-US" dirty="0">
                <a:latin typeface="Times New Roman" panose="02020603050405020304" pitchFamily="18" charset="0"/>
                <a:cs typeface="Times New Roman" panose="02020603050405020304" pitchFamily="18" charset="0"/>
              </a:rPr>
              <a:t>世纪</a:t>
            </a:r>
            <a:r>
              <a:rPr lang="en-US" altLang="zh-CN" dirty="0">
                <a:latin typeface="Times New Roman" panose="02020603050405020304" pitchFamily="18" charset="0"/>
                <a:cs typeface="Times New Roman" panose="02020603050405020304" pitchFamily="18" charset="0"/>
              </a:rPr>
              <a:t>60-70</a:t>
            </a:r>
            <a:r>
              <a:rPr lang="zh-CN" altLang="en-US" dirty="0">
                <a:latin typeface="Times New Roman" panose="02020603050405020304" pitchFamily="18" charset="0"/>
                <a:cs typeface="Times New Roman" panose="02020603050405020304" pitchFamily="18" charset="0"/>
              </a:rPr>
              <a:t>年代，</a:t>
            </a:r>
            <a:r>
              <a:rPr lang="zh-CN" altLang="en-US" dirty="0">
                <a:solidFill>
                  <a:srgbClr val="C00000"/>
                </a:solidFill>
                <a:latin typeface="Times New Roman" panose="02020603050405020304" pitchFamily="18" charset="0"/>
                <a:cs typeface="Times New Roman" panose="02020603050405020304" pitchFamily="18" charset="0"/>
              </a:rPr>
              <a:t>以</a:t>
            </a:r>
            <a:r>
              <a:rPr lang="en-US" altLang="zh-CN" dirty="0">
                <a:solidFill>
                  <a:srgbClr val="C00000"/>
                </a:solidFill>
                <a:latin typeface="Times New Roman" panose="02020603050405020304" pitchFamily="18" charset="0"/>
                <a:cs typeface="Times New Roman" panose="02020603050405020304" pitchFamily="18" charset="0"/>
              </a:rPr>
              <a:t>CAPM</a:t>
            </a:r>
            <a:r>
              <a:rPr lang="zh-CN" altLang="en-US" dirty="0">
                <a:solidFill>
                  <a:srgbClr val="C00000"/>
                </a:solidFill>
                <a:latin typeface="Times New Roman" panose="02020603050405020304" pitchFamily="18" charset="0"/>
                <a:cs typeface="Times New Roman" panose="02020603050405020304" pitchFamily="18" charset="0"/>
              </a:rPr>
              <a:t>模型为代表的投资组合理论</a:t>
            </a:r>
            <a:r>
              <a:rPr lang="zh-CN" altLang="en-US" dirty="0">
                <a:latin typeface="Times New Roman" panose="02020603050405020304" pitchFamily="18" charset="0"/>
                <a:cs typeface="Times New Roman" panose="02020603050405020304" pitchFamily="18" charset="0"/>
              </a:rPr>
              <a:t>对马科维茨理论的计算方法极大地简便。在马科维茨等人的基础上，</a:t>
            </a:r>
            <a:r>
              <a:rPr lang="en-US" altLang="zh-CN" dirty="0">
                <a:solidFill>
                  <a:srgbClr val="C00000"/>
                </a:solidFill>
                <a:latin typeface="Times New Roman" panose="02020603050405020304" pitchFamily="18" charset="0"/>
                <a:cs typeface="Times New Roman" panose="02020603050405020304" pitchFamily="18" charset="0"/>
              </a:rPr>
              <a:t>Sharpe</a:t>
            </a:r>
            <a:r>
              <a:rPr lang="zh-CN" altLang="en-US" dirty="0">
                <a:solidFill>
                  <a:srgbClr val="C00000"/>
                </a:solidFill>
                <a:latin typeface="Times New Roman" panose="02020603050405020304" pitchFamily="18" charset="0"/>
                <a:cs typeface="Times New Roman" panose="02020603050405020304" pitchFamily="18" charset="0"/>
              </a:rPr>
              <a:t>（</a:t>
            </a:r>
            <a:r>
              <a:rPr lang="en-US" altLang="zh-CN" dirty="0">
                <a:solidFill>
                  <a:srgbClr val="C00000"/>
                </a:solidFill>
                <a:latin typeface="Times New Roman" panose="02020603050405020304" pitchFamily="18" charset="0"/>
                <a:cs typeface="Times New Roman" panose="02020603050405020304" pitchFamily="18" charset="0"/>
              </a:rPr>
              <a:t>1963</a:t>
            </a:r>
            <a:r>
              <a:rPr lang="zh-CN" altLang="en-US" dirty="0">
                <a:solidFill>
                  <a:srgbClr val="C00000"/>
                </a:solidFill>
                <a:latin typeface="Times New Roman" panose="02020603050405020304" pitchFamily="18" charset="0"/>
                <a:cs typeface="Times New Roman" panose="02020603050405020304" pitchFamily="18" charset="0"/>
              </a:rPr>
              <a:t>） 提出“单一指数模型”</a:t>
            </a:r>
            <a:r>
              <a:rPr lang="zh-CN" altLang="en-US" dirty="0">
                <a:latin typeface="Times New Roman" panose="02020603050405020304" pitchFamily="18" charset="0"/>
                <a:cs typeface="Times New Roman" panose="02020603050405020304" pitchFamily="18" charset="0"/>
              </a:rPr>
              <a:t>，该模型假定资产收益只与市场总体收益有关，从而大大简化了马科维茨理论中所用到的复杂计算。</a:t>
            </a:r>
          </a:p>
        </p:txBody>
      </p:sp>
      <p:sp>
        <p:nvSpPr>
          <p:cNvPr id="11" name="文本框 10">
            <a:extLst>
              <a:ext uri="{FF2B5EF4-FFF2-40B4-BE49-F238E27FC236}">
                <a16:creationId xmlns="" xmlns:a16="http://schemas.microsoft.com/office/drawing/2014/main" id="{DBE061B1-3648-4A8B-8C3F-DF7481E9E888}"/>
              </a:ext>
            </a:extLst>
          </p:cNvPr>
          <p:cNvSpPr txBox="1"/>
          <p:nvPr/>
        </p:nvSpPr>
        <p:spPr>
          <a:xfrm>
            <a:off x="-154915" y="3279984"/>
            <a:ext cx="6096836" cy="460382"/>
          </a:xfrm>
          <a:prstGeom prst="rect">
            <a:avLst/>
          </a:prstGeom>
          <a:noFill/>
        </p:spPr>
        <p:txBody>
          <a:bodyPr wrap="square">
            <a:spAutoFit/>
          </a:bodyPr>
          <a:lstStyle/>
          <a:p>
            <a:pPr indent="267970" algn="just">
              <a:lnSpc>
                <a:spcPct val="150000"/>
              </a:lnSpc>
            </a:pPr>
            <a:r>
              <a:rPr lang="zh-CN" altLang="zh-CN" dirty="0">
                <a:latin typeface="Times New Roman" panose="02020603050405020304" pitchFamily="18" charset="0"/>
                <a:cs typeface="Times New Roman" panose="02020603050405020304" pitchFamily="18" charset="0"/>
              </a:rPr>
              <a:t>（二）</a:t>
            </a:r>
            <a:r>
              <a:rPr lang="en-US" altLang="zh-CN" dirty="0">
                <a:latin typeface="Times New Roman" panose="02020603050405020304" pitchFamily="18" charset="0"/>
                <a:cs typeface="Times New Roman" panose="02020603050405020304" pitchFamily="18" charset="0"/>
              </a:rPr>
              <a:t>20</a:t>
            </a:r>
            <a:r>
              <a:rPr lang="zh-CN" altLang="zh-CN" dirty="0">
                <a:latin typeface="Times New Roman" panose="02020603050405020304" pitchFamily="18" charset="0"/>
                <a:cs typeface="Times New Roman" panose="02020603050405020304" pitchFamily="18" charset="0"/>
              </a:rPr>
              <a:t>世纪</a:t>
            </a:r>
            <a:r>
              <a:rPr lang="en-US" altLang="zh-CN" dirty="0">
                <a:latin typeface="Times New Roman" panose="02020603050405020304" pitchFamily="18" charset="0"/>
                <a:cs typeface="Times New Roman" panose="02020603050405020304" pitchFamily="18" charset="0"/>
              </a:rPr>
              <a:t>70-80</a:t>
            </a:r>
            <a:r>
              <a:rPr lang="zh-CN" altLang="zh-CN" dirty="0">
                <a:latin typeface="Times New Roman" panose="02020603050405020304" pitchFamily="18" charset="0"/>
                <a:cs typeface="Times New Roman" panose="02020603050405020304" pitchFamily="18" charset="0"/>
              </a:rPr>
              <a:t>年代：理论模型的不断发展成型</a:t>
            </a:r>
          </a:p>
        </p:txBody>
      </p:sp>
      <p:sp>
        <p:nvSpPr>
          <p:cNvPr id="16" name="文本框 15">
            <a:extLst>
              <a:ext uri="{FF2B5EF4-FFF2-40B4-BE49-F238E27FC236}">
                <a16:creationId xmlns="" xmlns:a16="http://schemas.microsoft.com/office/drawing/2014/main" id="{D0108173-AC58-4578-AD67-09502289D5FD}"/>
              </a:ext>
            </a:extLst>
          </p:cNvPr>
          <p:cNvSpPr txBox="1"/>
          <p:nvPr/>
        </p:nvSpPr>
        <p:spPr>
          <a:xfrm>
            <a:off x="9624062" y="3409255"/>
            <a:ext cx="2592288" cy="307777"/>
          </a:xfrm>
          <a:prstGeom prst="rect">
            <a:avLst/>
          </a:prstGeom>
          <a:noFill/>
        </p:spPr>
        <p:txBody>
          <a:bodyPr wrap="square" rtlCol="0">
            <a:spAutoFit/>
          </a:bodyPr>
          <a:lstStyle/>
          <a:p>
            <a:r>
              <a:rPr lang="zh-CN" altLang="en-US" sz="1400" dirty="0"/>
              <a:t>图</a:t>
            </a:r>
            <a:r>
              <a:rPr lang="en-US" altLang="zh-CN" sz="1400" dirty="0"/>
              <a:t>4-2</a:t>
            </a:r>
            <a:r>
              <a:rPr lang="zh-CN" altLang="en-US" sz="1400" dirty="0">
                <a:latin typeface="+mn-ea"/>
              </a:rPr>
              <a:t>威廉</a:t>
            </a:r>
            <a:r>
              <a:rPr lang="en-US" altLang="zh-CN" sz="1400" dirty="0">
                <a:latin typeface="+mn-ea"/>
              </a:rPr>
              <a:t>·</a:t>
            </a:r>
            <a:r>
              <a:rPr lang="zh-CN" altLang="en-US" sz="1400" dirty="0">
                <a:latin typeface="+mn-ea"/>
              </a:rPr>
              <a:t>夏普肖像图</a:t>
            </a:r>
            <a:endParaRPr lang="zh-CN" altLang="en-US" sz="1400" dirty="0"/>
          </a:p>
        </p:txBody>
      </p:sp>
      <p:sp>
        <p:nvSpPr>
          <p:cNvPr id="17" name="文本框 16">
            <a:extLst>
              <a:ext uri="{FF2B5EF4-FFF2-40B4-BE49-F238E27FC236}">
                <a16:creationId xmlns="" xmlns:a16="http://schemas.microsoft.com/office/drawing/2014/main" id="{2E90B4E0-675F-47F0-99DB-1D44B08FA58C}"/>
              </a:ext>
            </a:extLst>
          </p:cNvPr>
          <p:cNvSpPr txBox="1"/>
          <p:nvPr/>
        </p:nvSpPr>
        <p:spPr>
          <a:xfrm>
            <a:off x="9562133" y="6309320"/>
            <a:ext cx="2592288" cy="307777"/>
          </a:xfrm>
          <a:prstGeom prst="rect">
            <a:avLst/>
          </a:prstGeom>
          <a:noFill/>
        </p:spPr>
        <p:txBody>
          <a:bodyPr wrap="square" rtlCol="0">
            <a:spAutoFit/>
          </a:bodyPr>
          <a:lstStyle/>
          <a:p>
            <a:r>
              <a:rPr lang="zh-CN" altLang="en-US" sz="1400" dirty="0"/>
              <a:t>图</a:t>
            </a:r>
            <a:r>
              <a:rPr lang="en-US" altLang="zh-CN" sz="1400" dirty="0"/>
              <a:t>4-3</a:t>
            </a:r>
            <a:r>
              <a:rPr lang="zh-CN" altLang="en-US" sz="1400" dirty="0">
                <a:latin typeface="+mn-ea"/>
              </a:rPr>
              <a:t>斯蒂芬</a:t>
            </a:r>
            <a:r>
              <a:rPr lang="en-US" altLang="zh-CN" sz="1400" dirty="0">
                <a:latin typeface="+mn-ea"/>
              </a:rPr>
              <a:t>·</a:t>
            </a:r>
            <a:r>
              <a:rPr lang="zh-CN" altLang="en-US" sz="1400" dirty="0">
                <a:latin typeface="+mn-ea"/>
              </a:rPr>
              <a:t>罗斯肖像图</a:t>
            </a:r>
            <a:endParaRPr lang="zh-CN" altLang="en-US" sz="1400" dirty="0"/>
          </a:p>
        </p:txBody>
      </p:sp>
      <p:pic>
        <p:nvPicPr>
          <p:cNvPr id="604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70489" y="912985"/>
            <a:ext cx="1750149" cy="2502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4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2492" y="3797169"/>
            <a:ext cx="1825409" cy="2512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8639894"/>
      </p:ext>
    </p:extLst>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6489" y="107628"/>
            <a:ext cx="5472608"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证券投资组合理论发展历史</a:t>
            </a:r>
          </a:p>
        </p:txBody>
      </p:sp>
      <p:sp>
        <p:nvSpPr>
          <p:cNvPr id="12" name="文本框 11">
            <a:extLst>
              <a:ext uri="{FF2B5EF4-FFF2-40B4-BE49-F238E27FC236}">
                <a16:creationId xmlns="" xmlns:a16="http://schemas.microsoft.com/office/drawing/2014/main" id="{773CE31A-C7FC-4C6A-B12E-EAE5BFCACA6B}"/>
              </a:ext>
            </a:extLst>
          </p:cNvPr>
          <p:cNvSpPr txBox="1"/>
          <p:nvPr/>
        </p:nvSpPr>
        <p:spPr>
          <a:xfrm>
            <a:off x="188963" y="2060848"/>
            <a:ext cx="5750134" cy="1700530"/>
          </a:xfrm>
          <a:prstGeom prst="rect">
            <a:avLst/>
          </a:prstGeom>
          <a:noFill/>
        </p:spPr>
        <p:txBody>
          <a:bodyPr wrap="square" rtlCol="0">
            <a:spAutoFit/>
          </a:bodyPr>
          <a:lstStyle/>
          <a:p>
            <a:pPr>
              <a:lnSpc>
                <a:spcPct val="150000"/>
              </a:lnSpc>
            </a:pPr>
            <a:r>
              <a:rPr lang="zh-CN" altLang="en-US" dirty="0">
                <a:solidFill>
                  <a:srgbClr val="C00000"/>
                </a:solidFill>
              </a:rPr>
              <a:t>      </a:t>
            </a:r>
            <a:r>
              <a:rPr lang="zh-CN" altLang="en-US" dirty="0">
                <a:solidFill>
                  <a:srgbClr val="C00000"/>
                </a:solidFill>
                <a:latin typeface="Times New Roman" panose="02020603050405020304" pitchFamily="18" charset="0"/>
                <a:cs typeface="Times New Roman" panose="02020603050405020304" pitchFamily="18" charset="0"/>
              </a:rPr>
              <a:t>一是方差修正的投资组合选择理论</a:t>
            </a:r>
            <a:r>
              <a:rPr lang="zh-CN" altLang="en-US" dirty="0">
                <a:latin typeface="Times New Roman" panose="02020603050405020304" pitchFamily="18" charset="0"/>
                <a:cs typeface="Times New Roman" panose="02020603050405020304" pitchFamily="18" charset="0"/>
              </a:rPr>
              <a:t>，学者们相继提出均值</a:t>
            </a:r>
            <a:r>
              <a:rPr lang="en-US" altLang="zh-CN"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下半方差模型、均值</a:t>
            </a:r>
            <a:r>
              <a:rPr lang="en-US" altLang="zh-CN"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绝对偏差模型等风险测度方法，其中</a:t>
            </a:r>
            <a:r>
              <a:rPr lang="en-US" altLang="zh-CN" dirty="0">
                <a:latin typeface="Times New Roman" panose="02020603050405020304" pitchFamily="18" charset="0"/>
                <a:cs typeface="Times New Roman" panose="02020603050405020304" pitchFamily="18" charset="0"/>
              </a:rPr>
              <a:t>Roman</a:t>
            </a:r>
            <a:r>
              <a:rPr lang="zh-CN" altLang="en-US" dirty="0">
                <a:latin typeface="Times New Roman" panose="02020603050405020304" pitchFamily="18" charset="0"/>
                <a:cs typeface="Times New Roman" panose="02020603050405020304" pitchFamily="18" charset="0"/>
              </a:rPr>
              <a:t>和</a:t>
            </a:r>
            <a:r>
              <a:rPr lang="en-US" altLang="zh-CN" dirty="0">
                <a:latin typeface="Times New Roman" panose="02020603050405020304" pitchFamily="18" charset="0"/>
                <a:cs typeface="Times New Roman" panose="02020603050405020304" pitchFamily="18" charset="0"/>
              </a:rPr>
              <a:t>Mitra</a:t>
            </a:r>
            <a:r>
              <a:rPr lang="zh-CN" altLang="en-US"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2009</a:t>
            </a:r>
            <a:r>
              <a:rPr lang="zh-CN" altLang="en-US" dirty="0">
                <a:latin typeface="Times New Roman" panose="02020603050405020304" pitchFamily="18" charset="0"/>
                <a:cs typeface="Times New Roman" panose="02020603050405020304" pitchFamily="18" charset="0"/>
              </a:rPr>
              <a:t>） 比较分析了多种风险测度和收益</a:t>
            </a:r>
            <a:r>
              <a:rPr lang="en-US" altLang="zh-CN"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风险模型。</a:t>
            </a:r>
            <a:endParaRPr lang="zh-CN" altLang="en-US" dirty="0">
              <a:solidFill>
                <a:srgbClr val="C00000"/>
              </a:solidFill>
              <a:latin typeface="Times New Roman" panose="02020603050405020304" pitchFamily="18" charset="0"/>
              <a:cs typeface="Times New Roman" panose="02020603050405020304" pitchFamily="18" charset="0"/>
            </a:endParaRPr>
          </a:p>
        </p:txBody>
      </p:sp>
      <p:sp>
        <p:nvSpPr>
          <p:cNvPr id="2" name="文本框 1">
            <a:extLst>
              <a:ext uri="{FF2B5EF4-FFF2-40B4-BE49-F238E27FC236}">
                <a16:creationId xmlns="" xmlns:a16="http://schemas.microsoft.com/office/drawing/2014/main" id="{DCF0FFD8-81F9-4627-BE78-F5ABEAF9B141}"/>
              </a:ext>
            </a:extLst>
          </p:cNvPr>
          <p:cNvSpPr txBox="1"/>
          <p:nvPr/>
        </p:nvSpPr>
        <p:spPr>
          <a:xfrm>
            <a:off x="332979" y="692696"/>
            <a:ext cx="7200800" cy="707886"/>
          </a:xfrm>
          <a:prstGeom prst="rect">
            <a:avLst/>
          </a:prstGeom>
          <a:noFill/>
        </p:spPr>
        <p:txBody>
          <a:bodyPr wrap="square" rtlCol="0">
            <a:spAutoFit/>
          </a:bodyPr>
          <a:lstStyle/>
          <a:p>
            <a:r>
              <a:rPr lang="en-US" altLang="zh-CN" sz="2200" b="1" dirty="0">
                <a:latin typeface="Times New Roman" panose="02020603050405020304" pitchFamily="18" charset="0"/>
                <a:cs typeface="Times New Roman" panose="02020603050405020304" pitchFamily="18" charset="0"/>
              </a:rPr>
              <a:t>3</a:t>
            </a:r>
            <a:r>
              <a:rPr lang="zh-CN" altLang="en-US" sz="2200" b="1" dirty="0">
                <a:latin typeface="Times New Roman" panose="02020603050405020304" pitchFamily="18" charset="0"/>
                <a:cs typeface="Times New Roman" panose="02020603050405020304" pitchFamily="18" charset="0"/>
              </a:rPr>
              <a:t>、发展阶段：</a:t>
            </a:r>
            <a:r>
              <a:rPr lang="en-US" altLang="zh-CN" sz="2200" b="1" dirty="0">
                <a:latin typeface="Times New Roman" panose="02020603050405020304" pitchFamily="18" charset="0"/>
                <a:cs typeface="Times New Roman" panose="02020603050405020304" pitchFamily="18" charset="0"/>
              </a:rPr>
              <a:t>20</a:t>
            </a:r>
            <a:r>
              <a:rPr lang="zh-CN" altLang="en-US" sz="2200" b="1" dirty="0">
                <a:latin typeface="Times New Roman" panose="02020603050405020304" pitchFamily="18" charset="0"/>
                <a:cs typeface="Times New Roman" panose="02020603050405020304" pitchFamily="18" charset="0"/>
              </a:rPr>
              <a:t>世界</a:t>
            </a:r>
            <a:r>
              <a:rPr lang="en-US" altLang="zh-CN" sz="2200" b="1" dirty="0">
                <a:latin typeface="Times New Roman" panose="02020603050405020304" pitchFamily="18" charset="0"/>
                <a:cs typeface="Times New Roman" panose="02020603050405020304" pitchFamily="18" charset="0"/>
              </a:rPr>
              <a:t>50</a:t>
            </a:r>
            <a:r>
              <a:rPr lang="zh-CN" altLang="en-US" sz="2200" b="1" dirty="0">
                <a:latin typeface="Times New Roman" panose="02020603050405020304" pitchFamily="18" charset="0"/>
                <a:cs typeface="Times New Roman" panose="02020603050405020304" pitchFamily="18" charset="0"/>
              </a:rPr>
              <a:t>年代之后</a:t>
            </a:r>
          </a:p>
          <a:p>
            <a:endParaRPr lang="zh-CN" altLang="en-US" dirty="0"/>
          </a:p>
        </p:txBody>
      </p:sp>
      <p:sp>
        <p:nvSpPr>
          <p:cNvPr id="3" name="文本框 2">
            <a:extLst>
              <a:ext uri="{FF2B5EF4-FFF2-40B4-BE49-F238E27FC236}">
                <a16:creationId xmlns="" xmlns:a16="http://schemas.microsoft.com/office/drawing/2014/main" id="{C22060B7-8511-471B-BA25-BD911148FBC1}"/>
              </a:ext>
            </a:extLst>
          </p:cNvPr>
          <p:cNvSpPr txBox="1"/>
          <p:nvPr/>
        </p:nvSpPr>
        <p:spPr>
          <a:xfrm>
            <a:off x="111702" y="1156102"/>
            <a:ext cx="9083514" cy="369332"/>
          </a:xfrm>
          <a:prstGeom prst="rect">
            <a:avLst/>
          </a:prstGeom>
          <a:noFill/>
        </p:spPr>
        <p:txBody>
          <a:bodyPr wrap="square" rtlCol="0">
            <a:spAutoFit/>
          </a:bodyPr>
          <a:lstStyle/>
          <a:p>
            <a:r>
              <a:rPr lang="zh-CN" altLang="en-US" dirty="0"/>
              <a:t>（</a:t>
            </a:r>
            <a:r>
              <a:rPr lang="zh-CN" altLang="en-US" dirty="0">
                <a:latin typeface="Times New Roman" panose="02020603050405020304" pitchFamily="18" charset="0"/>
                <a:cs typeface="Times New Roman" panose="02020603050405020304" pitchFamily="18" charset="0"/>
              </a:rPr>
              <a:t>三）</a:t>
            </a:r>
            <a:r>
              <a:rPr lang="en-US" altLang="zh-CN" dirty="0">
                <a:latin typeface="Times New Roman" panose="02020603050405020304" pitchFamily="18" charset="0"/>
                <a:cs typeface="Times New Roman" panose="02020603050405020304" pitchFamily="18" charset="0"/>
              </a:rPr>
              <a:t>20</a:t>
            </a:r>
            <a:r>
              <a:rPr lang="zh-CN" altLang="en-US" dirty="0">
                <a:latin typeface="Times New Roman" panose="02020603050405020304" pitchFamily="18" charset="0"/>
                <a:cs typeface="Times New Roman" panose="02020603050405020304" pitchFamily="18" charset="0"/>
              </a:rPr>
              <a:t>世纪</a:t>
            </a:r>
            <a:r>
              <a:rPr lang="en-US" altLang="zh-CN" dirty="0">
                <a:latin typeface="Times New Roman" panose="02020603050405020304" pitchFamily="18" charset="0"/>
                <a:cs typeface="Times New Roman" panose="02020603050405020304" pitchFamily="18" charset="0"/>
              </a:rPr>
              <a:t>80</a:t>
            </a:r>
            <a:r>
              <a:rPr lang="zh-CN" altLang="en-US" dirty="0">
                <a:latin typeface="Times New Roman" panose="02020603050405020304" pitchFamily="18" charset="0"/>
                <a:cs typeface="Times New Roman" panose="02020603050405020304" pitchFamily="18" charset="0"/>
              </a:rPr>
              <a:t>年代至今：现代投资组合理论的不断完善</a:t>
            </a:r>
          </a:p>
        </p:txBody>
      </p:sp>
      <p:sp>
        <p:nvSpPr>
          <p:cNvPr id="4" name="文本框 3">
            <a:extLst>
              <a:ext uri="{FF2B5EF4-FFF2-40B4-BE49-F238E27FC236}">
                <a16:creationId xmlns="" xmlns:a16="http://schemas.microsoft.com/office/drawing/2014/main" id="{A70BD6F9-BA36-4B13-B2E4-0F8A5660296A}"/>
              </a:ext>
            </a:extLst>
          </p:cNvPr>
          <p:cNvSpPr txBox="1"/>
          <p:nvPr/>
        </p:nvSpPr>
        <p:spPr>
          <a:xfrm>
            <a:off x="188963" y="1574131"/>
            <a:ext cx="8712968" cy="369332"/>
          </a:xfrm>
          <a:prstGeom prst="rect">
            <a:avLst/>
          </a:prstGeom>
          <a:noFill/>
        </p:spPr>
        <p:txBody>
          <a:bodyPr wrap="square" rtlCol="0">
            <a:spAutoFit/>
          </a:bodyPr>
          <a:lstStyle/>
          <a:p>
            <a:r>
              <a:rPr lang="zh-CN" altLang="zh-CN" sz="18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在这些理论进展中主要存在几个方向：</a:t>
            </a:r>
            <a:endParaRPr lang="zh-CN" altLang="en-US" dirty="0"/>
          </a:p>
        </p:txBody>
      </p:sp>
      <p:sp>
        <p:nvSpPr>
          <p:cNvPr id="11" name="文本框 10">
            <a:extLst>
              <a:ext uri="{FF2B5EF4-FFF2-40B4-BE49-F238E27FC236}">
                <a16:creationId xmlns="" xmlns:a16="http://schemas.microsoft.com/office/drawing/2014/main" id="{DBE061B1-3648-4A8B-8C3F-DF7481E9E888}"/>
              </a:ext>
            </a:extLst>
          </p:cNvPr>
          <p:cNvSpPr txBox="1"/>
          <p:nvPr/>
        </p:nvSpPr>
        <p:spPr>
          <a:xfrm>
            <a:off x="111702" y="3878763"/>
            <a:ext cx="5750134" cy="1285032"/>
          </a:xfrm>
          <a:prstGeom prst="rect">
            <a:avLst/>
          </a:prstGeom>
          <a:noFill/>
        </p:spPr>
        <p:txBody>
          <a:bodyPr wrap="square">
            <a:spAutoFit/>
          </a:bodyPr>
          <a:lstStyle/>
          <a:p>
            <a:pPr indent="267970" algn="just">
              <a:lnSpc>
                <a:spcPct val="150000"/>
              </a:lnSpc>
            </a:pPr>
            <a:r>
              <a:rPr lang="zh-CN" altLang="en-US" dirty="0">
                <a:latin typeface="Times New Roman" panose="02020603050405020304" pitchFamily="18" charset="0"/>
                <a:cs typeface="Times New Roman" panose="02020603050405020304" pitchFamily="18" charset="0"/>
              </a:rPr>
              <a:t>   </a:t>
            </a:r>
            <a:r>
              <a:rPr lang="zh-CN" altLang="en-US" dirty="0">
                <a:solidFill>
                  <a:srgbClr val="C00000"/>
                </a:solidFill>
                <a:latin typeface="Times New Roman" panose="02020603050405020304" pitchFamily="18" charset="0"/>
                <a:cs typeface="Times New Roman" panose="02020603050405020304" pitchFamily="18" charset="0"/>
              </a:rPr>
              <a:t>二是考虑固定交易成本下的最优组合管理方面</a:t>
            </a:r>
            <a:r>
              <a:rPr lang="zh-CN" altLang="en-US" dirty="0">
                <a:latin typeface="Times New Roman" panose="02020603050405020304" pitchFamily="18" charset="0"/>
                <a:cs typeface="Times New Roman" panose="02020603050405020304" pitchFamily="18" charset="0"/>
              </a:rPr>
              <a:t>，代表性学者如</a:t>
            </a:r>
            <a:r>
              <a:rPr lang="en-US" altLang="zh-CN" dirty="0">
                <a:latin typeface="Times New Roman" panose="02020603050405020304" pitchFamily="18" charset="0"/>
                <a:cs typeface="Times New Roman" panose="02020603050405020304" pitchFamily="18" charset="0"/>
              </a:rPr>
              <a:t>Liu</a:t>
            </a:r>
            <a:r>
              <a:rPr lang="zh-CN" altLang="en-US"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2004</a:t>
            </a:r>
            <a:r>
              <a:rPr lang="zh-CN" altLang="en-US" dirty="0">
                <a:latin typeface="Times New Roman" panose="02020603050405020304" pitchFamily="18" charset="0"/>
                <a:cs typeface="Times New Roman" panose="02020603050405020304" pitchFamily="18" charset="0"/>
              </a:rPr>
              <a:t>） 还考虑了比较交易成本，给出存在固定交易成本时的最优投资比率的显示解。</a:t>
            </a:r>
            <a:endParaRPr lang="zh-CN" altLang="zh-CN" dirty="0">
              <a:latin typeface="Times New Roman" panose="02020603050405020304" pitchFamily="18" charset="0"/>
              <a:cs typeface="Times New Roman" panose="02020603050405020304" pitchFamily="18" charset="0"/>
            </a:endParaRPr>
          </a:p>
        </p:txBody>
      </p:sp>
      <p:cxnSp>
        <p:nvCxnSpPr>
          <p:cNvPr id="8" name="直接连接符 7">
            <a:extLst>
              <a:ext uri="{FF2B5EF4-FFF2-40B4-BE49-F238E27FC236}">
                <a16:creationId xmlns="" xmlns:a16="http://schemas.microsoft.com/office/drawing/2014/main" id="{1D2CA9C1-B4DD-443E-B06D-D5A6A678F4BA}"/>
              </a:ext>
            </a:extLst>
          </p:cNvPr>
          <p:cNvCxnSpPr/>
          <p:nvPr/>
        </p:nvCxnSpPr>
        <p:spPr>
          <a:xfrm>
            <a:off x="6093619" y="2132856"/>
            <a:ext cx="0" cy="4032448"/>
          </a:xfrm>
          <a:prstGeom prst="line">
            <a:avLst/>
          </a:prstGeom>
          <a:ln>
            <a:solidFill>
              <a:srgbClr val="215968"/>
            </a:solidFill>
          </a:ln>
        </p:spPr>
        <p:style>
          <a:lnRef idx="1">
            <a:schemeClr val="accent2"/>
          </a:lnRef>
          <a:fillRef idx="0">
            <a:schemeClr val="accent2"/>
          </a:fillRef>
          <a:effectRef idx="0">
            <a:schemeClr val="accent2"/>
          </a:effectRef>
          <a:fontRef idx="minor">
            <a:schemeClr val="tx1"/>
          </a:fontRef>
        </p:style>
      </p:cxnSp>
      <p:sp>
        <p:nvSpPr>
          <p:cNvPr id="18" name="文本框 17">
            <a:extLst>
              <a:ext uri="{FF2B5EF4-FFF2-40B4-BE49-F238E27FC236}">
                <a16:creationId xmlns="" xmlns:a16="http://schemas.microsoft.com/office/drawing/2014/main" id="{E662D31B-70AF-46B0-8946-C70FE909BE01}"/>
              </a:ext>
            </a:extLst>
          </p:cNvPr>
          <p:cNvSpPr txBox="1"/>
          <p:nvPr/>
        </p:nvSpPr>
        <p:spPr>
          <a:xfrm>
            <a:off x="186448" y="5295771"/>
            <a:ext cx="5763156" cy="869533"/>
          </a:xfrm>
          <a:prstGeom prst="rect">
            <a:avLst/>
          </a:prstGeom>
          <a:noFill/>
        </p:spPr>
        <p:txBody>
          <a:bodyPr wrap="square" rtlCol="0">
            <a:spAutoFit/>
          </a:bodyPr>
          <a:lstStyle/>
          <a:p>
            <a:pPr>
              <a:lnSpc>
                <a:spcPct val="150000"/>
              </a:lnSpc>
            </a:pPr>
            <a:r>
              <a:rPr lang="zh-CN" altLang="en-US" dirty="0">
                <a:solidFill>
                  <a:srgbClr val="C00000"/>
                </a:solidFill>
              </a:rPr>
              <a:t>      </a:t>
            </a:r>
            <a:r>
              <a:rPr lang="zh-CN" altLang="en-US" dirty="0">
                <a:solidFill>
                  <a:srgbClr val="C00000"/>
                </a:solidFill>
                <a:latin typeface="Times New Roman" panose="02020603050405020304" pitchFamily="18" charset="0"/>
                <a:cs typeface="Times New Roman" panose="02020603050405020304" pitchFamily="18" charset="0"/>
              </a:rPr>
              <a:t>三是引入流动性的投资组合理论</a:t>
            </a:r>
            <a:r>
              <a:rPr lang="zh-CN" altLang="en-US" dirty="0">
                <a:latin typeface="Times New Roman" panose="02020603050405020304" pitchFamily="18" charset="0"/>
                <a:cs typeface="Times New Roman" panose="02020603050405020304" pitchFamily="18" charset="0"/>
              </a:rPr>
              <a:t>，其中流动性指标度量可以使用相对买卖价差比率（</a:t>
            </a:r>
            <a:r>
              <a:rPr lang="en-US" altLang="zh-CN" dirty="0">
                <a:latin typeface="Times New Roman" panose="02020603050405020304" pitchFamily="18" charset="0"/>
                <a:cs typeface="Times New Roman" panose="02020603050405020304" pitchFamily="18" charset="0"/>
              </a:rPr>
              <a:t>Jacoby</a:t>
            </a:r>
            <a:r>
              <a:rPr lang="zh-CN" altLang="en-US" dirty="0">
                <a:latin typeface="Times New Roman" panose="02020603050405020304" pitchFamily="18" charset="0"/>
                <a:cs typeface="Times New Roman" panose="02020603050405020304" pitchFamily="18" charset="0"/>
              </a:rPr>
              <a:t>等，</a:t>
            </a:r>
            <a:r>
              <a:rPr lang="en-US" altLang="zh-CN" dirty="0">
                <a:latin typeface="Times New Roman" panose="02020603050405020304" pitchFamily="18" charset="0"/>
                <a:cs typeface="Times New Roman" panose="02020603050405020304" pitchFamily="18" charset="0"/>
              </a:rPr>
              <a:t>2000</a:t>
            </a:r>
            <a:r>
              <a:rPr lang="zh-CN" altLang="en-US" dirty="0">
                <a:latin typeface="Times New Roman" panose="02020603050405020304" pitchFamily="18" charset="0"/>
                <a:cs typeface="Times New Roman" panose="02020603050405020304" pitchFamily="18" charset="0"/>
              </a:rPr>
              <a:t>）</a:t>
            </a:r>
            <a:r>
              <a:rPr lang="zh-CN" altLang="en-US" dirty="0"/>
              <a:t>。</a:t>
            </a:r>
          </a:p>
        </p:txBody>
      </p:sp>
      <p:sp>
        <p:nvSpPr>
          <p:cNvPr id="19" name="文本框 18">
            <a:extLst>
              <a:ext uri="{FF2B5EF4-FFF2-40B4-BE49-F238E27FC236}">
                <a16:creationId xmlns="" xmlns:a16="http://schemas.microsoft.com/office/drawing/2014/main" id="{FA4DD0B9-7FBA-4BF7-B548-13C5DD408BD2}"/>
              </a:ext>
            </a:extLst>
          </p:cNvPr>
          <p:cNvSpPr txBox="1"/>
          <p:nvPr/>
        </p:nvSpPr>
        <p:spPr>
          <a:xfrm>
            <a:off x="6355631" y="2175649"/>
            <a:ext cx="5112576" cy="1285032"/>
          </a:xfrm>
          <a:prstGeom prst="rect">
            <a:avLst/>
          </a:prstGeom>
          <a:noFill/>
        </p:spPr>
        <p:txBody>
          <a:bodyPr wrap="square" rtlCol="0">
            <a:spAutoFit/>
          </a:bodyPr>
          <a:lstStyle/>
          <a:p>
            <a:pPr>
              <a:lnSpc>
                <a:spcPct val="150000"/>
              </a:lnSpc>
            </a:pPr>
            <a:r>
              <a:rPr lang="zh-CN" altLang="en-US" dirty="0">
                <a:solidFill>
                  <a:srgbClr val="C00000"/>
                </a:solidFill>
              </a:rPr>
              <a:t>      </a:t>
            </a:r>
            <a:r>
              <a:rPr lang="zh-CN" altLang="en-US" dirty="0">
                <a:solidFill>
                  <a:srgbClr val="C00000"/>
                </a:solidFill>
                <a:latin typeface="Times New Roman" panose="02020603050405020304" pitchFamily="18" charset="0"/>
                <a:cs typeface="Times New Roman" panose="02020603050405020304" pitchFamily="18" charset="0"/>
              </a:rPr>
              <a:t>四是贝叶斯投资组合理论</a:t>
            </a:r>
            <a:r>
              <a:rPr lang="zh-CN" altLang="en-US" dirty="0">
                <a:latin typeface="Times New Roman" panose="02020603050405020304" pitchFamily="18" charset="0"/>
                <a:cs typeface="Times New Roman" panose="02020603050405020304" pitchFamily="18" charset="0"/>
              </a:rPr>
              <a:t>，</a:t>
            </a:r>
            <a:r>
              <a:rPr lang="en-US" altLang="zh-CN" dirty="0" err="1">
                <a:latin typeface="Times New Roman" panose="02020603050405020304" pitchFamily="18" charset="0"/>
                <a:cs typeface="Times New Roman" panose="02020603050405020304" pitchFamily="18" charset="0"/>
              </a:rPr>
              <a:t>Avramov</a:t>
            </a:r>
            <a:r>
              <a:rPr lang="zh-CN" altLang="en-US" dirty="0">
                <a:latin typeface="Times New Roman" panose="02020603050405020304" pitchFamily="18" charset="0"/>
                <a:cs typeface="Times New Roman" panose="02020603050405020304" pitchFamily="18" charset="0"/>
              </a:rPr>
              <a:t>和</a:t>
            </a:r>
            <a:r>
              <a:rPr lang="en-US" altLang="zh-CN" dirty="0">
                <a:latin typeface="Times New Roman" panose="02020603050405020304" pitchFamily="18" charset="0"/>
                <a:cs typeface="Times New Roman" panose="02020603050405020304" pitchFamily="18" charset="0"/>
              </a:rPr>
              <a:t>Zhou</a:t>
            </a:r>
            <a:r>
              <a:rPr lang="zh-CN" altLang="en-US"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2010</a:t>
            </a:r>
            <a:r>
              <a:rPr lang="zh-CN" altLang="en-US" dirty="0">
                <a:latin typeface="Times New Roman" panose="02020603050405020304" pitchFamily="18" charset="0"/>
                <a:cs typeface="Times New Roman" panose="02020603050405020304" pitchFamily="18" charset="0"/>
              </a:rPr>
              <a:t>） 从收益率分布和可预测性，以及随机波动率角度详细梳理了该理论的发展。</a:t>
            </a:r>
          </a:p>
        </p:txBody>
      </p:sp>
      <p:sp>
        <p:nvSpPr>
          <p:cNvPr id="21" name="文本框 20">
            <a:extLst>
              <a:ext uri="{FF2B5EF4-FFF2-40B4-BE49-F238E27FC236}">
                <a16:creationId xmlns="" xmlns:a16="http://schemas.microsoft.com/office/drawing/2014/main" id="{717FF771-E6A1-48AC-BA8A-A3721D4602CA}"/>
              </a:ext>
            </a:extLst>
          </p:cNvPr>
          <p:cNvSpPr txBox="1"/>
          <p:nvPr/>
        </p:nvSpPr>
        <p:spPr>
          <a:xfrm>
            <a:off x="6325403" y="3692867"/>
            <a:ext cx="5472614" cy="2117246"/>
          </a:xfrm>
          <a:prstGeom prst="rect">
            <a:avLst/>
          </a:prstGeom>
          <a:noFill/>
        </p:spPr>
        <p:txBody>
          <a:bodyPr wrap="square" rtlCol="0">
            <a:spAutoFit/>
          </a:bodyPr>
          <a:lstStyle/>
          <a:p>
            <a:pPr>
              <a:lnSpc>
                <a:spcPct val="150000"/>
              </a:lnSpc>
            </a:pPr>
            <a:r>
              <a:rPr lang="zh-CN" altLang="en-US" dirty="0">
                <a:solidFill>
                  <a:srgbClr val="C00000"/>
                </a:solidFill>
              </a:rPr>
              <a:t>      </a:t>
            </a:r>
            <a:r>
              <a:rPr lang="zh-CN" altLang="en-US" dirty="0">
                <a:solidFill>
                  <a:srgbClr val="C00000"/>
                </a:solidFill>
                <a:latin typeface="Times New Roman" panose="02020603050405020304" pitchFamily="18" charset="0"/>
                <a:cs typeface="Times New Roman" panose="02020603050405020304" pitchFamily="18" charset="0"/>
              </a:rPr>
              <a:t>五是行为投资组合理论</a:t>
            </a:r>
            <a:r>
              <a:rPr lang="zh-CN" altLang="en-US" dirty="0">
                <a:latin typeface="Times New Roman" panose="02020603050405020304" pitchFamily="18" charset="0"/>
                <a:cs typeface="Times New Roman" panose="02020603050405020304" pitchFamily="18" charset="0"/>
              </a:rPr>
              <a:t>，它认为部分投资者是非理性的，有时会过度自信，损失厌恶并从众。</a:t>
            </a:r>
            <a:r>
              <a:rPr lang="en-US" altLang="zh-CN" dirty="0" err="1">
                <a:latin typeface="Times New Roman" panose="02020603050405020304" pitchFamily="18" charset="0"/>
                <a:cs typeface="Times New Roman" panose="02020603050405020304" pitchFamily="18" charset="0"/>
              </a:rPr>
              <a:t>Shefrin</a:t>
            </a:r>
            <a:r>
              <a:rPr lang="zh-CN" altLang="en-US" dirty="0">
                <a:latin typeface="Times New Roman" panose="02020603050405020304" pitchFamily="18" charset="0"/>
                <a:cs typeface="Times New Roman" panose="02020603050405020304" pitchFamily="18" charset="0"/>
              </a:rPr>
              <a:t>和</a:t>
            </a:r>
            <a:r>
              <a:rPr lang="en-US" altLang="zh-CN" dirty="0">
                <a:latin typeface="Times New Roman" panose="02020603050405020304" pitchFamily="18" charset="0"/>
                <a:cs typeface="Times New Roman" panose="02020603050405020304" pitchFamily="18" charset="0"/>
              </a:rPr>
              <a:t>Statman</a:t>
            </a:r>
            <a:r>
              <a:rPr lang="zh-CN" altLang="en-US"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1994</a:t>
            </a:r>
            <a:r>
              <a:rPr lang="zh-CN" altLang="en-US" dirty="0">
                <a:latin typeface="Times New Roman" panose="02020603050405020304" pitchFamily="18" charset="0"/>
                <a:cs typeface="Times New Roman" panose="02020603050405020304" pitchFamily="18" charset="0"/>
              </a:rPr>
              <a:t>） 提出的行为资本资产定价模型（</a:t>
            </a:r>
            <a:r>
              <a:rPr lang="en-US" altLang="zh-CN" dirty="0">
                <a:latin typeface="Times New Roman" panose="02020603050405020304" pitchFamily="18" charset="0"/>
                <a:cs typeface="Times New Roman" panose="02020603050405020304" pitchFamily="18" charset="0"/>
              </a:rPr>
              <a:t>BAPM</a:t>
            </a:r>
            <a:r>
              <a:rPr lang="zh-CN" altLang="en-US" dirty="0">
                <a:latin typeface="Times New Roman" panose="02020603050405020304" pitchFamily="18" charset="0"/>
                <a:cs typeface="Times New Roman" panose="02020603050405020304" pitchFamily="18" charset="0"/>
              </a:rPr>
              <a:t>）是对传统</a:t>
            </a:r>
            <a:r>
              <a:rPr lang="en-US" altLang="zh-CN" dirty="0">
                <a:latin typeface="Times New Roman" panose="02020603050405020304" pitchFamily="18" charset="0"/>
                <a:cs typeface="Times New Roman" panose="02020603050405020304" pitchFamily="18" charset="0"/>
              </a:rPr>
              <a:t>CAPM</a:t>
            </a:r>
            <a:r>
              <a:rPr lang="zh-CN" altLang="en-US" dirty="0">
                <a:latin typeface="Times New Roman" panose="02020603050405020304" pitchFamily="18" charset="0"/>
                <a:cs typeface="Times New Roman" panose="02020603050405020304" pitchFamily="18" charset="0"/>
              </a:rPr>
              <a:t>的修正，反映出市场理性行为的基本风险和非理性行为的噪声交易者风险。</a:t>
            </a:r>
          </a:p>
        </p:txBody>
      </p:sp>
    </p:spTree>
    <p:extLst>
      <p:ext uri="{BB962C8B-B14F-4D97-AF65-F5344CB8AC3E}">
        <p14:creationId xmlns:p14="http://schemas.microsoft.com/office/powerpoint/2010/main" val="2979662430"/>
      </p:ext>
    </p:extLst>
  </p:cSld>
  <p:clrMapOvr>
    <a:masterClrMapping/>
  </p:clrMapOvr>
  <p:transition>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43085" y="116632"/>
            <a:ext cx="6552728" cy="490066"/>
          </a:xfrm>
        </p:spPr>
        <p:txBody>
          <a:bodyPr>
            <a:noAutofit/>
          </a:bodyPr>
          <a:lstStyle/>
          <a:p>
            <a:r>
              <a:rPr lang="zh-CN" altLang="en-US" sz="2600" b="1" dirty="0">
                <a:latin typeface="微软雅黑" pitchFamily="34" charset="-122"/>
                <a:ea typeface="微软雅黑" pitchFamily="34" charset="-122"/>
                <a:cs typeface="+mn-cs"/>
              </a:rPr>
              <a:t>第一节 证券投资组合理论发展历史 </a:t>
            </a:r>
          </a:p>
        </p:txBody>
      </p:sp>
      <p:sp>
        <p:nvSpPr>
          <p:cNvPr id="3" name="内容占位符 2"/>
          <p:cNvSpPr>
            <a:spLocks noGrp="1"/>
          </p:cNvSpPr>
          <p:nvPr>
            <p:ph sz="quarter" idx="1"/>
          </p:nvPr>
        </p:nvSpPr>
        <p:spPr>
          <a:xfrm>
            <a:off x="1053059" y="1124744"/>
            <a:ext cx="10297144" cy="4752528"/>
          </a:xfrm>
        </p:spPr>
        <p:txBody>
          <a:bodyPr>
            <a:noAutofit/>
          </a:bodyPr>
          <a:lstStyle/>
          <a:p>
            <a:pPr marL="0" indent="0" algn="ctr">
              <a:lnSpc>
                <a:spcPct val="150000"/>
              </a:lnSpc>
              <a:buClr>
                <a:schemeClr val="accent1"/>
              </a:buClr>
              <a:buNone/>
            </a:pPr>
            <a:r>
              <a:rPr lang="zh-CN" altLang="en-US" sz="2800" b="1" dirty="0"/>
              <a:t>总结</a:t>
            </a:r>
            <a:endParaRPr lang="en-US" altLang="zh-CN" sz="2800" b="1" dirty="0"/>
          </a:p>
          <a:p>
            <a:pPr marL="0" indent="0">
              <a:lnSpc>
                <a:spcPct val="150000"/>
              </a:lnSpc>
              <a:buClr>
                <a:schemeClr val="accent1"/>
              </a:buClr>
              <a:buNone/>
            </a:pPr>
            <a:r>
              <a:rPr lang="zh-CN" altLang="en-US" sz="2000" b="1" dirty="0"/>
              <a:t>         综上所述，虽然现代投资组合理论在 </a:t>
            </a:r>
            <a:r>
              <a:rPr lang="en-US" altLang="zh-CN" sz="2000" b="1" dirty="0"/>
              <a:t>20 </a:t>
            </a:r>
            <a:r>
              <a:rPr lang="zh-CN" altLang="en-US" sz="2000" b="1" dirty="0"/>
              <a:t>世纪 </a:t>
            </a:r>
            <a:r>
              <a:rPr lang="en-US" altLang="zh-CN" sz="2000" b="1" dirty="0"/>
              <a:t>50 </a:t>
            </a:r>
            <a:r>
              <a:rPr lang="zh-CN" altLang="en-US" sz="2000" b="1" dirty="0"/>
              <a:t>年代才诞生，但在短短的半个多世纪里，该理论体系得到了飞速发展，并逐渐成为现代证券投资学和现代金融经济学理论体系中的主流理论之一。</a:t>
            </a:r>
            <a:endParaRPr lang="en-US" altLang="zh-CN" sz="2000" b="1" dirty="0"/>
          </a:p>
          <a:p>
            <a:pPr marL="0" indent="0">
              <a:lnSpc>
                <a:spcPct val="150000"/>
              </a:lnSpc>
              <a:buClr>
                <a:schemeClr val="accent1"/>
              </a:buClr>
              <a:buNone/>
            </a:pPr>
            <a:r>
              <a:rPr lang="en-US" altLang="zh-CN" sz="2000" b="1" dirty="0"/>
              <a:t>         </a:t>
            </a:r>
            <a:r>
              <a:rPr lang="zh-CN" altLang="en-US" sz="2000" b="1" dirty="0"/>
              <a:t>从对该理论模型的梳理中，我们可以看到，</a:t>
            </a:r>
            <a:r>
              <a:rPr lang="zh-CN" altLang="en-US" sz="2000" b="1" dirty="0">
                <a:solidFill>
                  <a:srgbClr val="C00000"/>
                </a:solidFill>
              </a:rPr>
              <a:t>现代投资组合理论是在一系列严格的假设条件下建立和发展起来的，这表明这些理论与纷繁复杂的现实情况还有一定的距离，其对现实的适用性也存在很大的局限</a:t>
            </a:r>
            <a:r>
              <a:rPr lang="zh-CN" altLang="en-US" sz="2000" b="1" dirty="0"/>
              <a:t>，因此对该理论体系的研究还需进一步深入，但现有的研究成果已经为后人建立了一个很好的理论框架，理论的突破和方法的创新都应该在此基础上不断进步。</a:t>
            </a:r>
            <a:endParaRPr lang="zh-CN" altLang="en-US" sz="2000" dirty="0"/>
          </a:p>
        </p:txBody>
      </p:sp>
    </p:spTree>
    <p:extLst>
      <p:ext uri="{BB962C8B-B14F-4D97-AF65-F5344CB8AC3E}">
        <p14:creationId xmlns:p14="http://schemas.microsoft.com/office/powerpoint/2010/main" val="102459481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LIDEELEMTYPE" val="27"/>
</p:tagLst>
</file>

<file path=ppt/tags/tag2.xml><?xml version="1.0" encoding="utf-8"?>
<p:tagLst xmlns:a="http://schemas.openxmlformats.org/drawingml/2006/main" xmlns:r="http://schemas.openxmlformats.org/officeDocument/2006/relationships" xmlns:p="http://schemas.openxmlformats.org/presentationml/2006/main">
  <p:tag name="SLIDEELEMTYPE" val="28"/>
</p:tagLst>
</file>

<file path=ppt/tags/tag3.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4.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5.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30730</TotalTime>
  <Words>8095</Words>
  <Application>Microsoft Office PowerPoint</Application>
  <PresentationFormat>自定义</PresentationFormat>
  <Paragraphs>437</Paragraphs>
  <Slides>63</Slides>
  <Notes>1</Notes>
  <HiddenSlides>0</HiddenSlides>
  <MMClips>0</MMClips>
  <ScaleCrop>false</ScaleCrop>
  <HeadingPairs>
    <vt:vector size="6" baseType="variant">
      <vt:variant>
        <vt:lpstr>主题</vt:lpstr>
      </vt:variant>
      <vt:variant>
        <vt:i4>1</vt:i4>
      </vt:variant>
      <vt:variant>
        <vt:lpstr>嵌入 OLE 服务器</vt:lpstr>
      </vt:variant>
      <vt:variant>
        <vt:i4>3</vt:i4>
      </vt:variant>
      <vt:variant>
        <vt:lpstr>幻灯片标题</vt:lpstr>
      </vt:variant>
      <vt:variant>
        <vt:i4>63</vt:i4>
      </vt:variant>
    </vt:vector>
  </HeadingPairs>
  <TitlesOfParts>
    <vt:vector size="67" baseType="lpstr">
      <vt:lpstr>Office 主题​​</vt:lpstr>
      <vt:lpstr>Equation</vt:lpstr>
      <vt:lpstr>MathType 6.0 Equation</vt:lpstr>
      <vt:lpstr>剪辑</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第一节 证券投资组合理论发展历史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一、CAPM 的假设 </vt:lpstr>
      <vt:lpstr>一、CAPM 的假设 </vt:lpstr>
      <vt:lpstr>二、CAPM模型公式</vt:lpstr>
      <vt:lpstr>二、CAPM模型公式</vt:lpstr>
      <vt:lpstr>三、CAPM模型的应用</vt:lpstr>
      <vt:lpstr>PowerPoint 演示文稿</vt:lpstr>
      <vt:lpstr>PowerPoint 演示文稿</vt:lpstr>
      <vt:lpstr>三、CAPM模型的应用</vt:lpstr>
      <vt:lpstr>四、CAPM模型的评价</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China</cp:lastModifiedBy>
  <cp:revision>1453</cp:revision>
  <dcterms:created xsi:type="dcterms:W3CDTF">2014-05-22T15:27:15Z</dcterms:created>
  <dcterms:modified xsi:type="dcterms:W3CDTF">2022-12-13T10:43:08Z</dcterms:modified>
</cp:coreProperties>
</file>