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6"/>
  </p:handoutMasterIdLst>
  <p:sldIdLst>
    <p:sldId id="256" r:id="rId2"/>
    <p:sldId id="334" r:id="rId3"/>
    <p:sldId id="338" r:id="rId4"/>
    <p:sldId id="388" r:id="rId5"/>
    <p:sldId id="467" r:id="rId6"/>
    <p:sldId id="441" r:id="rId7"/>
    <p:sldId id="469" r:id="rId8"/>
    <p:sldId id="470" r:id="rId9"/>
    <p:sldId id="471" r:id="rId10"/>
    <p:sldId id="442" r:id="rId11"/>
    <p:sldId id="479" r:id="rId12"/>
    <p:sldId id="480" r:id="rId13"/>
    <p:sldId id="481" r:id="rId14"/>
    <p:sldId id="435" r:id="rId15"/>
    <p:sldId id="485" r:id="rId16"/>
    <p:sldId id="486" r:id="rId17"/>
    <p:sldId id="487" r:id="rId18"/>
    <p:sldId id="488" r:id="rId19"/>
    <p:sldId id="489" r:id="rId20"/>
    <p:sldId id="490" r:id="rId21"/>
    <p:sldId id="491" r:id="rId22"/>
    <p:sldId id="436" r:id="rId23"/>
    <p:sldId id="492" r:id="rId24"/>
    <p:sldId id="493" r:id="rId25"/>
    <p:sldId id="494" r:id="rId26"/>
    <p:sldId id="495" r:id="rId27"/>
    <p:sldId id="496" r:id="rId28"/>
    <p:sldId id="497" r:id="rId29"/>
    <p:sldId id="498" r:id="rId30"/>
    <p:sldId id="453" r:id="rId31"/>
    <p:sldId id="512" r:id="rId32"/>
    <p:sldId id="500" r:id="rId33"/>
    <p:sldId id="513" r:id="rId34"/>
    <p:sldId id="455" r:id="rId35"/>
    <p:sldId id="407" r:id="rId36"/>
    <p:sldId id="503" r:id="rId37"/>
    <p:sldId id="504" r:id="rId38"/>
    <p:sldId id="505" r:id="rId39"/>
    <p:sldId id="456" r:id="rId40"/>
    <p:sldId id="506" r:id="rId41"/>
    <p:sldId id="457" r:id="rId42"/>
    <p:sldId id="458" r:id="rId43"/>
    <p:sldId id="459" r:id="rId44"/>
    <p:sldId id="461" r:id="rId45"/>
    <p:sldId id="507" r:id="rId46"/>
    <p:sldId id="462" r:id="rId47"/>
    <p:sldId id="508" r:id="rId48"/>
    <p:sldId id="509" r:id="rId49"/>
    <p:sldId id="510" r:id="rId50"/>
    <p:sldId id="511" r:id="rId51"/>
    <p:sldId id="466" r:id="rId52"/>
    <p:sldId id="450" r:id="rId53"/>
    <p:sldId id="434" r:id="rId54"/>
  </p:sldIdLst>
  <p:sldSz cx="12187238" cy="6858000"/>
  <p:notesSz cx="6858000" cy="9144000"/>
  <p:custDataLst>
    <p:tags r:id="rId5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9" autoAdjust="0"/>
    <p:restoredTop sz="95994" autoAdjust="0"/>
  </p:normalViewPr>
  <p:slideViewPr>
    <p:cSldViewPr>
      <p:cViewPr varScale="1">
        <p:scale>
          <a:sx n="72" d="100"/>
          <a:sy n="72" d="100"/>
        </p:scale>
        <p:origin x="-81" y="-909"/>
      </p:cViewPr>
      <p:guideLst>
        <p:guide orient="horz" pos="2160"/>
        <p:guide pos="3838"/>
      </p:guideLst>
    </p:cSldViewPr>
  </p:slideViewPr>
  <p:notesTextViewPr>
    <p:cViewPr>
      <p:scale>
        <a:sx n="1" d="1"/>
        <a:sy n="1" d="1"/>
      </p:scale>
      <p:origin x="0" y="0"/>
    </p:cViewPr>
  </p:notesTextViewPr>
  <p:sorterViewPr>
    <p:cViewPr>
      <p:scale>
        <a:sx n="100" d="100"/>
        <a:sy n="100" d="100"/>
      </p:scale>
      <p:origin x="0" y="2955"/>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11" Type="http://schemas.openxmlformats.org/officeDocument/2006/relationships/image" Target="../media/image17.wmf"/><Relationship Id="rId5" Type="http://schemas.openxmlformats.org/officeDocument/2006/relationships/image" Target="../media/image11.emf"/><Relationship Id="rId10" Type="http://schemas.openxmlformats.org/officeDocument/2006/relationships/image" Target="../media/image16.wmf"/><Relationship Id="rId4" Type="http://schemas.openxmlformats.org/officeDocument/2006/relationships/image" Target="../media/image10.e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5" Type="http://schemas.openxmlformats.org/officeDocument/2006/relationships/image" Target="../media/image27.emf"/><Relationship Id="rId4"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wmf"/><Relationship Id="rId5" Type="http://schemas.openxmlformats.org/officeDocument/2006/relationships/image" Target="../media/image37.emf"/><Relationship Id="rId4"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3.wmf"/><Relationship Id="rId7" Type="http://schemas.openxmlformats.org/officeDocument/2006/relationships/image" Target="../media/image66.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907344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732975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2.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0.emf"/><Relationship Id="rId11" Type="http://schemas.openxmlformats.org/officeDocument/2006/relationships/image" Target="../media/image45.wmf"/><Relationship Id="rId5" Type="http://schemas.openxmlformats.org/officeDocument/2006/relationships/oleObject" Target="../embeddings/oleObject32.bin"/><Relationship Id="rId10" Type="http://schemas.openxmlformats.org/officeDocument/2006/relationships/image" Target="../media/image44.wmf"/><Relationship Id="rId4" Type="http://schemas.openxmlformats.org/officeDocument/2006/relationships/image" Target="../media/image39.emf"/><Relationship Id="rId9" Type="http://schemas.openxmlformats.org/officeDocument/2006/relationships/image" Target="../media/image43.wmf"/></Relationships>
</file>

<file path=ppt/slides/_rels/slide1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2.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5.wmf"/><Relationship Id="rId7" Type="http://schemas.openxmlformats.org/officeDocument/2006/relationships/image" Target="../media/image52.wmf"/><Relationship Id="rId12" Type="http://schemas.openxmlformats.org/officeDocument/2006/relationships/image" Target="../media/image54.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oleObject" Target="../embeddings/oleObject39.bin"/><Relationship Id="rId5" Type="http://schemas.openxmlformats.org/officeDocument/2006/relationships/image" Target="../media/image51.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0.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57.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4.wmf"/><Relationship Id="rId18" Type="http://schemas.openxmlformats.org/officeDocument/2006/relationships/oleObject" Target="../embeddings/oleObject53.bin"/><Relationship Id="rId3" Type="http://schemas.openxmlformats.org/officeDocument/2006/relationships/oleObject" Target="../embeddings/oleObject45.bin"/><Relationship Id="rId7" Type="http://schemas.openxmlformats.org/officeDocument/2006/relationships/image" Target="../media/image62.wmf"/><Relationship Id="rId12" Type="http://schemas.openxmlformats.org/officeDocument/2006/relationships/oleObject" Target="../embeddings/oleObject50.bin"/><Relationship Id="rId17" Type="http://schemas.openxmlformats.org/officeDocument/2006/relationships/image" Target="../media/image66.wmf"/><Relationship Id="rId2" Type="http://schemas.openxmlformats.org/officeDocument/2006/relationships/slideLayout" Target="../slideLayouts/slideLayout10.xml"/><Relationship Id="rId16" Type="http://schemas.openxmlformats.org/officeDocument/2006/relationships/oleObject" Target="../embeddings/oleObject52.bin"/><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image" Target="../media/image58.wmf"/><Relationship Id="rId5" Type="http://schemas.openxmlformats.org/officeDocument/2006/relationships/oleObject" Target="../embeddings/oleObject46.bin"/><Relationship Id="rId15" Type="http://schemas.openxmlformats.org/officeDocument/2006/relationships/image" Target="../media/image65.wmf"/><Relationship Id="rId10" Type="http://schemas.openxmlformats.org/officeDocument/2006/relationships/oleObject" Target="../embeddings/oleObject49.bin"/><Relationship Id="rId19"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3.wmf"/><Relationship Id="rId14"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2.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oleObject" Target="../embeddings/oleObject58.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69.wmf"/><Relationship Id="rId11" Type="http://schemas.openxmlformats.org/officeDocument/2006/relationships/image" Target="../media/image73.png"/><Relationship Id="rId5" Type="http://schemas.openxmlformats.org/officeDocument/2006/relationships/oleObject" Target="../embeddings/oleObject55.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0.xml"/><Relationship Id="rId1" Type="http://schemas.openxmlformats.org/officeDocument/2006/relationships/vmlDrawing" Target="../drawings/vmlDrawing11.vml"/><Relationship Id="rId4" Type="http://schemas.openxmlformats.org/officeDocument/2006/relationships/image" Target="../media/image74.wmf"/></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10.xml"/><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81.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5.wmf"/><Relationship Id="rId11" Type="http://schemas.openxmlformats.org/officeDocument/2006/relationships/oleObject" Target="../embeddings/oleObject61.bin"/><Relationship Id="rId5" Type="http://schemas.openxmlformats.org/officeDocument/2006/relationships/image" Target="../media/image84.wmf"/><Relationship Id="rId10" Type="http://schemas.openxmlformats.org/officeDocument/2006/relationships/image" Target="../media/image80.wmf"/><Relationship Id="rId4" Type="http://schemas.openxmlformats.org/officeDocument/2006/relationships/image" Target="../media/image83.wmf"/><Relationship Id="rId9" Type="http://schemas.openxmlformats.org/officeDocument/2006/relationships/oleObject" Target="../embeddings/oleObject6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91.wmf"/><Relationship Id="rId7" Type="http://schemas.openxmlformats.org/officeDocument/2006/relationships/image" Target="../media/image89.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oleObject" Target="../embeddings/oleObject63.bin"/><Relationship Id="rId5" Type="http://schemas.openxmlformats.org/officeDocument/2006/relationships/image" Target="../media/image88.wmf"/><Relationship Id="rId4" Type="http://schemas.openxmlformats.org/officeDocument/2006/relationships/oleObject" Target="../embeddings/oleObject62.bin"/><Relationship Id="rId9" Type="http://schemas.openxmlformats.org/officeDocument/2006/relationships/image" Target="../media/image9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94.png"/><Relationship Id="rId7" Type="http://schemas.openxmlformats.org/officeDocument/2006/relationships/image" Target="../media/image92.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65.bin"/><Relationship Id="rId5" Type="http://schemas.openxmlformats.org/officeDocument/2006/relationships/image" Target="../media/image96.wmf"/><Relationship Id="rId4" Type="http://schemas.openxmlformats.org/officeDocument/2006/relationships/image" Target="../media/image95.wmf"/><Relationship Id="rId9" Type="http://schemas.openxmlformats.org/officeDocument/2006/relationships/image" Target="../media/image93.wmf"/></Relationships>
</file>

<file path=ppt/slides/_rels/slide27.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97.w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67.bin"/><Relationship Id="rId5" Type="http://schemas.openxmlformats.org/officeDocument/2006/relationships/image" Target="../media/image100.wmf"/><Relationship Id="rId4" Type="http://schemas.openxmlformats.org/officeDocument/2006/relationships/image" Target="../media/image99.wmf"/></Relationships>
</file>

<file path=ppt/slides/_rels/slide2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image" Target="../media/image111.wmf"/><Relationship Id="rId2" Type="http://schemas.openxmlformats.org/officeDocument/2006/relationships/image" Target="../media/image101.wmf"/><Relationship Id="rId1" Type="http://schemas.openxmlformats.org/officeDocument/2006/relationships/slideLayout" Target="../slideLayouts/slideLayout10.xml"/><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slides/_rels/slide2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68.bin"/><Relationship Id="rId7" Type="http://schemas.openxmlformats.org/officeDocument/2006/relationships/image" Target="../media/image118.wmf"/><Relationship Id="rId12" Type="http://schemas.openxmlformats.org/officeDocument/2006/relationships/image" Target="../media/image115.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117.wmf"/><Relationship Id="rId11" Type="http://schemas.openxmlformats.org/officeDocument/2006/relationships/oleObject" Target="../embeddings/oleObject70.bin"/><Relationship Id="rId5" Type="http://schemas.openxmlformats.org/officeDocument/2006/relationships/image" Target="../media/image116.wmf"/><Relationship Id="rId10" Type="http://schemas.openxmlformats.org/officeDocument/2006/relationships/image" Target="../media/image114.wmf"/><Relationship Id="rId4" Type="http://schemas.openxmlformats.org/officeDocument/2006/relationships/image" Target="../media/image113.wmf"/><Relationship Id="rId9" Type="http://schemas.openxmlformats.org/officeDocument/2006/relationships/oleObject" Target="../embeddings/oleObject69.bin"/></Relationships>
</file>

<file path=ppt/slides/_rels/slide33.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121.wmf"/><Relationship Id="rId5" Type="http://schemas.openxmlformats.org/officeDocument/2006/relationships/oleObject" Target="../embeddings/oleObject72.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7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slideLayout" Target="../slideLayouts/slideLayout12.xml"/><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 Id="rId9" Type="http://schemas.openxmlformats.org/officeDocument/2006/relationships/image" Target="../media/image137.wmf"/></Relationships>
</file>

<file path=ppt/slides/_rels/slide46.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image" Target="../media/image140.wmf"/><Relationship Id="rId7" Type="http://schemas.openxmlformats.org/officeDocument/2006/relationships/image" Target="../media/image144.wmf"/><Relationship Id="rId12" Type="http://schemas.openxmlformats.org/officeDocument/2006/relationships/image" Target="../media/image149.wmf"/><Relationship Id="rId2" Type="http://schemas.openxmlformats.org/officeDocument/2006/relationships/image" Target="../media/image139.wmf"/><Relationship Id="rId1" Type="http://schemas.openxmlformats.org/officeDocument/2006/relationships/slideLayout" Target="../slideLayouts/slideLayout12.xml"/><Relationship Id="rId6" Type="http://schemas.openxmlformats.org/officeDocument/2006/relationships/image" Target="../media/image143.wmf"/><Relationship Id="rId11" Type="http://schemas.openxmlformats.org/officeDocument/2006/relationships/image" Target="../media/image148.wmf"/><Relationship Id="rId5" Type="http://schemas.openxmlformats.org/officeDocument/2006/relationships/image" Target="../media/image142.wmf"/><Relationship Id="rId10" Type="http://schemas.openxmlformats.org/officeDocument/2006/relationships/image" Target="../media/image147.wmf"/><Relationship Id="rId4" Type="http://schemas.openxmlformats.org/officeDocument/2006/relationships/image" Target="../media/image141.wmf"/><Relationship Id="rId9" Type="http://schemas.openxmlformats.org/officeDocument/2006/relationships/image" Target="../media/image146.wmf"/></Relationships>
</file>

<file path=ppt/slides/_rels/slide48.xml.rels><?xml version="1.0" encoding="UTF-8" standalone="yes"?>
<Relationships xmlns="http://schemas.openxmlformats.org/package/2006/relationships"><Relationship Id="rId3" Type="http://schemas.openxmlformats.org/officeDocument/2006/relationships/image" Target="../media/image151.wmf"/><Relationship Id="rId7" Type="http://schemas.openxmlformats.org/officeDocument/2006/relationships/image" Target="../media/image155.emf"/><Relationship Id="rId2" Type="http://schemas.openxmlformats.org/officeDocument/2006/relationships/image" Target="../media/image150.wmf"/><Relationship Id="rId1" Type="http://schemas.openxmlformats.org/officeDocument/2006/relationships/slideLayout" Target="../slideLayouts/slideLayout12.xml"/><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1.e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3.e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oleObject" Target="../embeddings/oleObject5.bin"/><Relationship Id="rId24" Type="http://schemas.openxmlformats.org/officeDocument/2006/relationships/image" Target="../media/image17.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0.emf"/><Relationship Id="rId19" Type="http://schemas.openxmlformats.org/officeDocument/2006/relationships/oleObject" Target="../embeddings/oleObject9.bin"/><Relationship Id="rId4" Type="http://schemas.openxmlformats.org/officeDocument/2006/relationships/image" Target="../media/image7.emf"/><Relationship Id="rId9" Type="http://schemas.openxmlformats.org/officeDocument/2006/relationships/oleObject" Target="../embeddings/oleObject4.bin"/><Relationship Id="rId14" Type="http://schemas.openxmlformats.org/officeDocument/2006/relationships/image" Target="../media/image12.emf"/><Relationship Id="rId22" Type="http://schemas.openxmlformats.org/officeDocument/2006/relationships/image" Target="../media/image16.wmf"/></Relationships>
</file>

<file path=ppt/slides/_rels/slide50.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slideLayout" Target="../slideLayouts/slideLayout12.xml"/><Relationship Id="rId5" Type="http://schemas.openxmlformats.org/officeDocument/2006/relationships/image" Target="../media/image77.wmf"/><Relationship Id="rId4" Type="http://schemas.openxmlformats.org/officeDocument/2006/relationships/image" Target="../media/image158.wmf"/></Relationships>
</file>

<file path=ppt/slides/_rels/slide51.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160.wmf"/></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4.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oleObject" Target="../embeddings/oleObject23.bin"/><Relationship Id="rId10" Type="http://schemas.openxmlformats.org/officeDocument/2006/relationships/image" Target="../media/image32.png"/><Relationship Id="rId4" Type="http://schemas.openxmlformats.org/officeDocument/2006/relationships/image" Target="../media/image28.emf"/><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7.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4.e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28.bin"/><Relationship Id="rId14" Type="http://schemas.openxmlformats.org/officeDocument/2006/relationships/image" Target="../media/image3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27061" y="1700808"/>
            <a:ext cx="12097344"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600" b="1" dirty="0">
                <a:latin typeface="黑体" panose="02010609060101010101" pitchFamily="49" charset="-122"/>
                <a:ea typeface="黑体" panose="02010609060101010101" pitchFamily="49" charset="-122"/>
              </a:rPr>
              <a:t>第五章</a:t>
            </a:r>
            <a:r>
              <a:rPr kumimoji="0" lang="zh-CN" altLang="zh-CN" sz="6600" b="1" dirty="0">
                <a:latin typeface="黑体" panose="02010609060101010101" pitchFamily="49" charset="-122"/>
                <a:ea typeface="黑体" panose="02010609060101010101" pitchFamily="49" charset="-122"/>
              </a:rPr>
              <a:t>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en-US" sz="6600" b="1" dirty="0">
                <a:latin typeface="黑体" panose="02010609060101010101" pitchFamily="49" charset="-122"/>
                <a:ea typeface="黑体" panose="02010609060101010101" pitchFamily="49" charset="-122"/>
              </a:rPr>
              <a:t>证券投资组合理论的扩展与应用</a:t>
            </a:r>
          </a:p>
        </p:txBody>
      </p:sp>
      <p:sp>
        <p:nvSpPr>
          <p:cNvPr id="15366" name="Text Box 38"/>
          <p:cNvSpPr txBox="1">
            <a:spLocks noChangeArrowheads="1"/>
          </p:cNvSpPr>
          <p:nvPr/>
        </p:nvSpPr>
        <p:spPr bwMode="gray">
          <a:xfrm>
            <a:off x="275822" y="4149080"/>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a:t>
            </a:r>
            <a:r>
              <a:rPr kumimoji="0" lang="zh-CN" altLang="en-US" b="1" dirty="0" smtClean="0">
                <a:latin typeface="黑体" panose="02010609060101010101" pitchFamily="49" charset="-122"/>
                <a:ea typeface="黑体" panose="02010609060101010101" pitchFamily="49" charset="-122"/>
              </a:rPr>
              <a:t>：冯冠豪</a:t>
            </a:r>
            <a:endParaRPr kumimoji="0" lang="zh-CN" altLang="en-US" b="1" dirty="0">
              <a:latin typeface="黑体" panose="02010609060101010101" pitchFamily="49" charset="-122"/>
              <a:ea typeface="黑体" panose="02010609060101010101" pitchFamily="49" charset="-122"/>
            </a:endParaRPr>
          </a:p>
        </p:txBody>
      </p:sp>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483" y="4970189"/>
            <a:ext cx="2455689" cy="144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4000" b="1" dirty="0">
                <a:solidFill>
                  <a:schemeClr val="bg1"/>
                </a:solidFill>
                <a:latin typeface="微软雅黑" panose="020B0503020204020204" pitchFamily="34" charset="-122"/>
                <a:ea typeface="微软雅黑" panose="020B0503020204020204" pitchFamily="34" charset="-122"/>
              </a:rPr>
              <a:t>二、无风险资产与多种风险资产情形</a:t>
            </a:r>
            <a:endParaRPr kumimoji="0" lang="en-US" altLang="zh-CN" sz="4000" b="1" dirty="0">
              <a:solidFill>
                <a:schemeClr val="bg1"/>
              </a:solidFill>
              <a:latin typeface="微软雅黑" panose="020B0503020204020204" pitchFamily="34" charset="-122"/>
              <a:ea typeface="微软雅黑" panose="020B0503020204020204" pitchFamily="34" charset="-122"/>
            </a:endParaRPr>
          </a:p>
          <a:p>
            <a:r>
              <a:rPr kumimoji="0" lang="en-US" altLang="zh-CN" sz="4000" b="1" dirty="0">
                <a:solidFill>
                  <a:schemeClr val="bg1"/>
                </a:solidFill>
                <a:latin typeface="微软雅黑" panose="020B0503020204020204" pitchFamily="34" charset="-122"/>
                <a:ea typeface="微软雅黑" panose="020B0503020204020204" pitchFamily="34" charset="-122"/>
              </a:rPr>
              <a:t>                  ——</a:t>
            </a:r>
            <a:r>
              <a:rPr kumimoji="0" lang="zh-CN" altLang="en-US" sz="4000" b="1" dirty="0">
                <a:solidFill>
                  <a:schemeClr val="bg1"/>
                </a:solidFill>
                <a:latin typeface="微软雅黑" panose="020B0503020204020204" pitchFamily="34" charset="-122"/>
                <a:ea typeface="微软雅黑" panose="020B0503020204020204" pitchFamily="34" charset="-122"/>
              </a:rPr>
              <a:t>可卖空情形</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9001000"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无风险资产与多种风险资产情形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04987" y="1340768"/>
            <a:ext cx="11521280" cy="447814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这一节将无风险资产纳入，讨论</a:t>
            </a:r>
            <a:r>
              <a:rPr lang="zh-CN" altLang="en-US" sz="2400" dirty="0">
                <a:solidFill>
                  <a:srgbClr val="C00000"/>
                </a:solidFill>
                <a:latin typeface="Times New Roman" panose="02020603050405020304" pitchFamily="18" charset="0"/>
                <a:cs typeface="Times New Roman" panose="02020603050405020304" pitchFamily="18" charset="0"/>
              </a:rPr>
              <a:t>可卖空情形下包含无风险资产与多种风险资产的最优投资组合</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14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400" dirty="0" smtClean="0">
                <a:latin typeface="Times New Roman" panose="02020603050405020304" pitchFamily="18" charset="0"/>
                <a:cs typeface="Times New Roman" panose="02020603050405020304" pitchFamily="18" charset="0"/>
              </a:rPr>
              <a:t>第四章</a:t>
            </a:r>
            <a:r>
              <a:rPr lang="zh-CN" altLang="en-US" sz="2400" dirty="0">
                <a:latin typeface="Times New Roman" panose="02020603050405020304" pitchFamily="18" charset="0"/>
                <a:cs typeface="Times New Roman" panose="02020603050405020304" pitchFamily="18" charset="0"/>
              </a:rPr>
              <a:t>我们说到，无风险贷出可视为投资于无风险资产，而无风险借入可视为卖空无风险资产，故</a:t>
            </a:r>
            <a:r>
              <a:rPr lang="zh-CN" altLang="en-US" sz="2400" dirty="0">
                <a:solidFill>
                  <a:srgbClr val="C00000"/>
                </a:solidFill>
                <a:latin typeface="Times New Roman" panose="02020603050405020304" pitchFamily="18" charset="0"/>
                <a:cs typeface="Times New Roman" panose="02020603050405020304" pitchFamily="18" charset="0"/>
              </a:rPr>
              <a:t>纳入无风险资产后的投资组合确定也即纳入可借贷情形下的投资组合确定</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8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下面求解纳入无风险资产且可卖空情形下</a:t>
            </a:r>
            <a:r>
              <a:rPr lang="zh-CN" altLang="en-US" sz="2400" dirty="0">
                <a:solidFill>
                  <a:srgbClr val="C00000"/>
                </a:solidFill>
                <a:latin typeface="Times New Roman" panose="02020603050405020304" pitchFamily="18" charset="0"/>
                <a:cs typeface="Times New Roman" panose="02020603050405020304" pitchFamily="18" charset="0"/>
              </a:rPr>
              <a:t>最小化方差及最大化夏普比率两种目标下</a:t>
            </a:r>
            <a:r>
              <a:rPr lang="zh-CN" altLang="en-US" sz="2400" dirty="0">
                <a:latin typeface="Times New Roman" panose="02020603050405020304" pitchFamily="18" charset="0"/>
                <a:cs typeface="Times New Roman" panose="02020603050405020304" pitchFamily="18" charset="0"/>
              </a:rPr>
              <a:t>的最优投资组合。</a:t>
            </a:r>
          </a:p>
        </p:txBody>
      </p:sp>
      <p:sp>
        <p:nvSpPr>
          <p:cNvPr id="7" name="矩形 6"/>
          <p:cNvSpPr/>
          <p:nvPr/>
        </p:nvSpPr>
        <p:spPr>
          <a:xfrm>
            <a:off x="332979" y="692695"/>
            <a:ext cx="5109091" cy="584775"/>
          </a:xfrm>
          <a:prstGeom prst="rect">
            <a:avLst/>
          </a:prstGeom>
        </p:spPr>
        <p:txBody>
          <a:bodyPr wrap="none">
            <a:spAutoFit/>
          </a:bodyPr>
          <a:lstStyle/>
          <a:p>
            <a:pPr>
              <a:spcBef>
                <a:spcPct val="20000"/>
              </a:spcBef>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（一）纳入无风险资产情况</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08" y="609075"/>
            <a:ext cx="10307736" cy="648072"/>
          </a:xfrm>
        </p:spPr>
        <p:txBody>
          <a:bodyPr>
            <a:noAutofit/>
          </a:bodyPr>
          <a:lstStyle/>
          <a:p>
            <a:pPr algn="l"/>
            <a:r>
              <a:rPr lang="zh-CN" altLang="en-US" sz="2400" b="1" dirty="0" smtClean="0">
                <a:latin typeface="+mn-ea"/>
                <a:ea typeface="+mn-ea"/>
                <a:cs typeface="+mn-cs"/>
              </a:rPr>
              <a:t> </a:t>
            </a: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二）</a:t>
            </a: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最小</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化方差目标下的最优投资组合求解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设风险资产权重                  ，其中      ，则无风险资产权重为      ，且无风险资产权重可以为负值。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考虑到无风险资产具有零方差并且与风险资产不相关，因此令最小化方差模型为及其约束条件为：</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文本框 22"/>
          <p:cNvSpPr txBox="1"/>
          <p:nvPr/>
        </p:nvSpPr>
        <p:spPr>
          <a:xfrm>
            <a:off x="10306087" y="3103201"/>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5-16</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p:cNvSpPr txBox="1"/>
          <p:nvPr/>
        </p:nvSpPr>
        <p:spPr>
          <a:xfrm>
            <a:off x="10630123" y="4322543"/>
            <a:ext cx="1132258"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5-17</a:t>
            </a:r>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p:cNvSpPr txBox="1"/>
          <p:nvPr/>
        </p:nvSpPr>
        <p:spPr>
          <a:xfrm>
            <a:off x="10342091" y="5486430"/>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5-18</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p:cNvSpPr/>
          <p:nvPr/>
        </p:nvSpPr>
        <p:spPr>
          <a:xfrm>
            <a:off x="476995" y="116632"/>
            <a:ext cx="9001000"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无风险资产与多种风险资产情形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graphicFrame>
        <p:nvGraphicFramePr>
          <p:cNvPr id="6" name="对象 5"/>
          <p:cNvGraphicFramePr>
            <a:graphicFrameLocks noChangeAspect="1"/>
          </p:cNvGraphicFramePr>
          <p:nvPr/>
        </p:nvGraphicFramePr>
        <p:xfrm>
          <a:off x="2637235" y="1346620"/>
          <a:ext cx="2160239" cy="399875"/>
        </p:xfrm>
        <a:graphic>
          <a:graphicData uri="http://schemas.openxmlformats.org/presentationml/2006/ole">
            <mc:AlternateContent xmlns:mc="http://schemas.openxmlformats.org/markup-compatibility/2006">
              <mc:Choice xmlns:v="urn:schemas-microsoft-com:vml" Requires="v">
                <p:oleObj spid="_x0000_s22684" name="Equation" r:id="rId3" imgW="1496060" imgH="278130" progId="Equation.DSMT4">
                  <p:embed/>
                </p:oleObj>
              </mc:Choice>
              <mc:Fallback>
                <p:oleObj name="Equation" r:id="rId3" imgW="1496060" imgH="278130" progId="Equation.DSMT4">
                  <p:embed/>
                  <p:pic>
                    <p:nvPicPr>
                      <p:cNvPr id="0" name="图片 22617"/>
                      <p:cNvPicPr/>
                      <p:nvPr/>
                    </p:nvPicPr>
                    <p:blipFill>
                      <a:blip r:embed="rId4"/>
                      <a:stretch>
                        <a:fillRect/>
                      </a:stretch>
                    </p:blipFill>
                    <p:spPr>
                      <a:xfrm>
                        <a:off x="2637235" y="1346620"/>
                        <a:ext cx="2160239" cy="399875"/>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5733579" y="1384230"/>
          <a:ext cx="624031" cy="326765"/>
        </p:xfrm>
        <a:graphic>
          <a:graphicData uri="http://schemas.openxmlformats.org/presentationml/2006/ole">
            <mc:AlternateContent xmlns:mc="http://schemas.openxmlformats.org/markup-compatibility/2006">
              <mc:Choice xmlns:v="urn:schemas-microsoft-com:vml" Requires="v">
                <p:oleObj spid="_x0000_s22685" name="Equation" r:id="rId5" imgW="439420" imgH="230505" progId="Equation.DSMT4">
                  <p:embed/>
                </p:oleObj>
              </mc:Choice>
              <mc:Fallback>
                <p:oleObj name="Equation" r:id="rId5" imgW="439420" imgH="230505" progId="Equation.DSMT4">
                  <p:embed/>
                  <p:pic>
                    <p:nvPicPr>
                      <p:cNvPr id="0" name="图片 22618"/>
                      <p:cNvPicPr/>
                      <p:nvPr/>
                    </p:nvPicPr>
                    <p:blipFill>
                      <a:blip r:embed="rId6"/>
                      <a:stretch>
                        <a:fillRect/>
                      </a:stretch>
                    </p:blipFill>
                    <p:spPr>
                      <a:xfrm>
                        <a:off x="5733579" y="1384230"/>
                        <a:ext cx="624031" cy="32676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9053857" y="1372651"/>
          <a:ext cx="595570" cy="350050"/>
        </p:xfrm>
        <a:graphic>
          <a:graphicData uri="http://schemas.openxmlformats.org/presentationml/2006/ole">
            <mc:AlternateContent xmlns:mc="http://schemas.openxmlformats.org/markup-compatibility/2006">
              <mc:Choice xmlns:v="urn:schemas-microsoft-com:vml" Requires="v">
                <p:oleObj spid="_x0000_s22686" name="Equation" r:id="rId7" imgW="392430" imgH="230505" progId="Equation.DSMT4">
                  <p:embed/>
                </p:oleObj>
              </mc:Choice>
              <mc:Fallback>
                <p:oleObj name="Equation" r:id="rId7" imgW="392430" imgH="230505" progId="Equation.DSMT4">
                  <p:embed/>
                  <p:pic>
                    <p:nvPicPr>
                      <p:cNvPr id="0" name="图片 22619"/>
                      <p:cNvPicPr/>
                      <p:nvPr/>
                    </p:nvPicPr>
                    <p:blipFill>
                      <a:blip r:embed="rId8"/>
                      <a:stretch>
                        <a:fillRect/>
                      </a:stretch>
                    </p:blipFill>
                    <p:spPr>
                      <a:xfrm>
                        <a:off x="9053857" y="1372651"/>
                        <a:ext cx="595570" cy="350050"/>
                      </a:xfrm>
                      <a:prstGeom prst="rect">
                        <a:avLst/>
                      </a:prstGeom>
                    </p:spPr>
                  </p:pic>
                </p:oleObj>
              </mc:Fallback>
            </mc:AlternateContent>
          </a:graphicData>
        </a:graphic>
      </p:graphicFrame>
      <p:pic>
        <p:nvPicPr>
          <p:cNvPr id="2253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3499" y="3382072"/>
            <a:ext cx="2292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5387" y="4209679"/>
            <a:ext cx="3992667" cy="59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06696" y="5240471"/>
            <a:ext cx="2373845" cy="9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155346676"/>
              </p:ext>
            </p:extLst>
          </p:nvPr>
        </p:nvGraphicFramePr>
        <p:xfrm>
          <a:off x="5320588" y="2731191"/>
          <a:ext cx="1677988" cy="601662"/>
        </p:xfrm>
        <a:graphic>
          <a:graphicData uri="http://schemas.openxmlformats.org/presentationml/2006/ole">
            <mc:AlternateContent xmlns:mc="http://schemas.openxmlformats.org/markup-compatibility/2006">
              <mc:Choice xmlns:v="urn:schemas-microsoft-com:vml" Requires="v">
                <p:oleObj spid="_x0000_s22687" name="Equation" r:id="rId12" imgW="1091880" imgH="393480" progId="Equation.DSMT4">
                  <p:embed/>
                </p:oleObj>
              </mc:Choice>
              <mc:Fallback>
                <p:oleObj name="Equation" r:id="rId12" imgW="1091880" imgH="393480" progId="Equation.DSMT4">
                  <p:embed/>
                  <p:pic>
                    <p:nvPicPr>
                      <p:cNvPr id="0" name="Object 134"/>
                      <p:cNvPicPr>
                        <a:picLocks noChangeAspect="1" noChangeArrowheads="1"/>
                      </p:cNvPicPr>
                      <p:nvPr/>
                    </p:nvPicPr>
                    <p:blipFill>
                      <a:blip r:embed="rId13"/>
                      <a:srcRect/>
                      <a:stretch>
                        <a:fillRect/>
                      </a:stretch>
                    </p:blipFill>
                    <p:spPr bwMode="auto">
                      <a:xfrm>
                        <a:off x="5320588" y="2731191"/>
                        <a:ext cx="1677988" cy="601662"/>
                      </a:xfrm>
                      <a:prstGeom prst="rect">
                        <a:avLst/>
                      </a:prstGeom>
                      <a:noFill/>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070" y="682388"/>
            <a:ext cx="12286307"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solidFill>
                  <a:srgbClr val="000000"/>
                </a:solidFill>
                <a:effectLst/>
                <a:latin typeface="+mn-ea"/>
                <a:cs typeface="Times New Roman" panose="02020603050405020304" pitchFamily="18" charset="0"/>
              </a:rPr>
              <a:t>代约束条件</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解得：</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由此可得最小化方差</a:t>
            </a:r>
            <a:r>
              <a:rPr lang="zh-CN" altLang="en-US" sz="2000" dirty="0" smtClean="0">
                <a:solidFill>
                  <a:srgbClr val="000000"/>
                </a:solidFill>
                <a:effectLst/>
                <a:latin typeface="+mn-ea"/>
                <a:cs typeface="Times New Roman" panose="02020603050405020304" pitchFamily="18" charset="0"/>
              </a:rPr>
              <a:t>目标下</a:t>
            </a:r>
            <a:r>
              <a:rPr lang="zh-CN" altLang="en-US" sz="2000" dirty="0">
                <a:solidFill>
                  <a:srgbClr val="000000"/>
                </a:solidFill>
                <a:effectLst/>
                <a:latin typeface="+mn-ea"/>
                <a:cs typeface="Times New Roman" panose="02020603050405020304" pitchFamily="18" charset="0"/>
              </a:rPr>
              <a:t>的最优投资组合权重：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可见，最小方差投资组合中的风险资产权重与向量       成比例。这一投资组合也叫</a:t>
            </a:r>
            <a:r>
              <a:rPr lang="zh-CN" altLang="en-US" sz="2000" dirty="0">
                <a:solidFill>
                  <a:srgbClr val="C00000"/>
                </a:solidFill>
                <a:latin typeface="+mn-ea"/>
                <a:cs typeface="Times New Roman" panose="02020603050405020304" pitchFamily="18" charset="0"/>
              </a:rPr>
              <a:t>切点投资组合</a:t>
            </a:r>
            <a:r>
              <a:rPr lang="zh-CN" altLang="en-US" sz="2000" dirty="0">
                <a:solidFill>
                  <a:srgbClr val="000000"/>
                </a:solidFill>
                <a:latin typeface="+mn-ea"/>
                <a:cs typeface="Times New Roman" panose="02020603050405020304" pitchFamily="18" charset="0"/>
              </a:rPr>
              <a:t>，存在无风险资产时，所有切点投资组合都是由无风险资产和特定风险组合构成。计算可得方差：</a:t>
            </a:r>
            <a:endParaRPr lang="en-US" altLang="zh-CN" sz="2000" dirty="0">
              <a:solidFill>
                <a:srgbClr val="000000"/>
              </a:solidFill>
              <a:latin typeface="+mn-ea"/>
              <a:cs typeface="Times New Roman" panose="02020603050405020304" pitchFamily="18" charset="0"/>
            </a:endParaRP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文本框 22"/>
          <p:cNvSpPr txBox="1"/>
          <p:nvPr/>
        </p:nvSpPr>
        <p:spPr>
          <a:xfrm>
            <a:off x="10198075" y="1128138"/>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5-19</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p:cNvSpPr txBox="1"/>
          <p:nvPr/>
        </p:nvSpPr>
        <p:spPr>
          <a:xfrm>
            <a:off x="10522111" y="2243536"/>
            <a:ext cx="1132258"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5-20</a:t>
            </a:r>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p:cNvSpPr txBox="1"/>
          <p:nvPr/>
        </p:nvSpPr>
        <p:spPr>
          <a:xfrm>
            <a:off x="10270083" y="3495046"/>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5-21</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p:cNvSpPr/>
          <p:nvPr/>
        </p:nvSpPr>
        <p:spPr>
          <a:xfrm>
            <a:off x="476995" y="116632"/>
            <a:ext cx="9001000"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无风险资产与多种风险资产情形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67" y="1194587"/>
            <a:ext cx="2196244" cy="4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55" y="2083914"/>
            <a:ext cx="2304256" cy="6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995" y="3495046"/>
            <a:ext cx="3847262" cy="7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43" y="4437112"/>
            <a:ext cx="8640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323" y="5243232"/>
            <a:ext cx="5564055" cy="1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10287179" y="566124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5-22</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77098"/>
            <a:ext cx="892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4000" b="1" dirty="0">
                <a:solidFill>
                  <a:schemeClr val="bg1"/>
                </a:solidFill>
                <a:latin typeface="微软雅黑" panose="020B0503020204020204" pitchFamily="34" charset="-122"/>
                <a:ea typeface="微软雅黑" panose="020B0503020204020204" pitchFamily="34" charset="-122"/>
              </a:rPr>
              <a:t>三、 不可卖空情形的投资组合确定</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76995" y="1412776"/>
            <a:ext cx="11233248" cy="263149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200" dirty="0">
                <a:latin typeface="Times New Roman" panose="02020603050405020304" pitchFamily="18" charset="0"/>
                <a:cs typeface="Times New Roman" panose="02020603050405020304" pitchFamily="18" charset="0"/>
              </a:rPr>
              <a:t>求解思路：</a:t>
            </a:r>
            <a:r>
              <a:rPr lang="zh-CN" altLang="en-US" sz="2200" dirty="0">
                <a:solidFill>
                  <a:srgbClr val="C00000"/>
                </a:solidFill>
                <a:latin typeface="Times New Roman" panose="02020603050405020304" pitchFamily="18" charset="0"/>
                <a:cs typeface="Times New Roman" panose="02020603050405020304" pitchFamily="18" charset="0"/>
              </a:rPr>
              <a:t>先依照模型在没有施加约束时求最优化问题，如果得出结果某一支股票的权重值为负，则令其等于零，再求资金再其他风险资产上的最优化配置问题</a:t>
            </a:r>
            <a:r>
              <a:rPr lang="zh-CN" altLang="en-US" sz="2200" dirty="0">
                <a:latin typeface="Times New Roman" panose="02020603050405020304" pitchFamily="18" charset="0"/>
                <a:cs typeface="Times New Roman" panose="02020603050405020304" pitchFamily="18" charset="0"/>
              </a:rPr>
              <a:t>。以此类推，直至每只股票的权重都大于等于零为止。下面以最小化方差目标下的最优投资组合求解为例进行求解。</a:t>
            </a:r>
            <a:endParaRPr lang="en-US" altLang="zh-CN" sz="22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200" dirty="0">
                <a:latin typeface="Times New Roman" panose="02020603050405020304" pitchFamily="18" charset="0"/>
                <a:cs typeface="Times New Roman" panose="02020603050405020304" pitchFamily="18" charset="0"/>
              </a:rPr>
              <a:t>在不允许卖空条件下最优</a:t>
            </a:r>
            <a:r>
              <a:rPr lang="zh-CN" altLang="en-US" sz="2200" dirty="0" smtClean="0">
                <a:latin typeface="Times New Roman" panose="02020603050405020304" pitchFamily="18" charset="0"/>
                <a:cs typeface="Times New Roman" panose="02020603050405020304" pitchFamily="18" charset="0"/>
              </a:rPr>
              <a:t>组合的</a:t>
            </a:r>
            <a:r>
              <a:rPr lang="zh-CN" altLang="en-US" sz="2200" dirty="0">
                <a:latin typeface="Times New Roman" panose="02020603050405020304" pitchFamily="18" charset="0"/>
                <a:cs typeface="Times New Roman" panose="02020603050405020304" pitchFamily="18" charset="0"/>
              </a:rPr>
              <a:t>求解</a:t>
            </a:r>
            <a:r>
              <a:rPr lang="zh-CN" altLang="en-US" sz="2200" dirty="0" smtClean="0">
                <a:latin typeface="Times New Roman" panose="02020603050405020304" pitchFamily="18" charset="0"/>
                <a:cs typeface="Times New Roman" panose="02020603050405020304" pitchFamily="18" charset="0"/>
              </a:rPr>
              <a:t>模型如下（</a:t>
            </a:r>
            <a:r>
              <a:rPr lang="zh-CN" altLang="en-US" sz="2200" dirty="0">
                <a:latin typeface="Times New Roman" panose="02020603050405020304" pitchFamily="18" charset="0"/>
                <a:cs typeface="Times New Roman" panose="02020603050405020304" pitchFamily="18" charset="0"/>
              </a:rPr>
              <a:t>不可卖空则令           ）：</a:t>
            </a:r>
          </a:p>
        </p:txBody>
      </p:sp>
      <p:sp>
        <p:nvSpPr>
          <p:cNvPr id="7" name="标题 1"/>
          <p:cNvSpPr>
            <a:spLocks noGrp="1"/>
          </p:cNvSpPr>
          <p:nvPr>
            <p:ph type="title"/>
          </p:nvPr>
        </p:nvSpPr>
        <p:spPr>
          <a:xfrm>
            <a:off x="34355" y="620688"/>
            <a:ext cx="8867576"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（一）风险</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资产配置</a:t>
            </a:r>
            <a:r>
              <a:rPr lang="en-US" altLang="zh-CN"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不可卖空情形</a:t>
            </a:r>
          </a:p>
        </p:txBody>
      </p:sp>
      <p:sp>
        <p:nvSpPr>
          <p:cNvPr id="13" name="文本框 12"/>
          <p:cNvSpPr txBox="1"/>
          <p:nvPr/>
        </p:nvSpPr>
        <p:spPr>
          <a:xfrm>
            <a:off x="484883" y="5373216"/>
            <a:ext cx="11513392"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其中，                 ，                         表示每类资产的投资权重，同时，因为引入</a:t>
            </a:r>
            <a:r>
              <a:rPr lang="zh-CN" altLang="en-US" sz="2000" dirty="0">
                <a:latin typeface="Times New Roman" panose="02020603050405020304" pitchFamily="18" charset="0"/>
                <a:cs typeface="Times New Roman" panose="02020603050405020304" pitchFamily="18" charset="0"/>
              </a:rPr>
              <a:t>了不等式           ，使得</a:t>
            </a:r>
            <a:r>
              <a:rPr lang="zh-CN" altLang="en-US" sz="2000" dirty="0" smtClean="0">
                <a:latin typeface="Times New Roman" panose="02020603050405020304" pitchFamily="18" charset="0"/>
                <a:cs typeface="Times New Roman" panose="02020603050405020304" pitchFamily="18" charset="0"/>
              </a:rPr>
              <a:t>求解较为困难。为了简单起见，下面套利两资产</a:t>
            </a:r>
            <a:r>
              <a:rPr lang="en-US" altLang="zh-CN" sz="2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和</a:t>
            </a:r>
            <a:r>
              <a:rPr lang="en-US" altLang="zh-CN" sz="2000" dirty="0" smtClean="0">
                <a:latin typeface="Times New Roman" panose="02020603050405020304" pitchFamily="18" charset="0"/>
                <a:cs typeface="Times New Roman" panose="02020603050405020304" pitchFamily="18" charset="0"/>
              </a:rPr>
              <a:t>b</a:t>
            </a:r>
            <a:r>
              <a:rPr lang="zh-CN" altLang="en-US" sz="2000" dirty="0" smtClean="0">
                <a:latin typeface="Times New Roman" panose="02020603050405020304" pitchFamily="18" charset="0"/>
                <a:cs typeface="Times New Roman" panose="02020603050405020304" pitchFamily="18" charset="0"/>
              </a:rPr>
              <a:t>时的最优组合配置（         </a:t>
            </a:r>
            <a:r>
              <a:rPr lang="zh-CN" altLang="en-US" sz="2000" dirty="0">
                <a:latin typeface="Times New Roman" panose="02020603050405020304" pitchFamily="18" charset="0"/>
                <a:cs typeface="Times New Roman" panose="02020603050405020304" pitchFamily="18" charset="0"/>
              </a:rPr>
              <a:t>）：</a:t>
            </a:r>
          </a:p>
        </p:txBody>
      </p:sp>
      <p:pic>
        <p:nvPicPr>
          <p:cNvPr id="276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939" y="5978932"/>
            <a:ext cx="65578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10414099" y="4422945"/>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5-23</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8541891" y="3573016"/>
          <a:ext cx="579438" cy="327025"/>
        </p:xfrm>
        <a:graphic>
          <a:graphicData uri="http://schemas.openxmlformats.org/presentationml/2006/ole">
            <mc:AlternateContent xmlns:mc="http://schemas.openxmlformats.org/markup-compatibility/2006">
              <mc:Choice xmlns:v="urn:schemas-microsoft-com:vml" Requires="v">
                <p:oleObj spid="_x0000_s37028" name="Equation" r:id="rId4" imgW="9753600" imgH="5486400" progId="Equation.DSMT4">
                  <p:embed/>
                </p:oleObj>
              </mc:Choice>
              <mc:Fallback>
                <p:oleObj name="Equation" r:id="rId4" imgW="9753600" imgH="5486400" progId="Equation.DSMT4">
                  <p:embed/>
                  <p:pic>
                    <p:nvPicPr>
                      <p:cNvPr id="0" name="对象 52243"/>
                      <p:cNvPicPr>
                        <a:picLocks noChangeAspect="1" noChangeArrowheads="1"/>
                      </p:cNvPicPr>
                      <p:nvPr/>
                    </p:nvPicPr>
                    <p:blipFill>
                      <a:blip r:embed="rId5"/>
                      <a:srcRect/>
                      <a:stretch>
                        <a:fillRect/>
                      </a:stretch>
                    </p:blipFill>
                    <p:spPr bwMode="auto">
                      <a:xfrm>
                        <a:off x="8541891" y="3573016"/>
                        <a:ext cx="5794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2925267" y="5519788"/>
          <a:ext cx="1647825" cy="327025"/>
        </p:xfrm>
        <a:graphic>
          <a:graphicData uri="http://schemas.openxmlformats.org/presentationml/2006/ole">
            <mc:AlternateContent xmlns:mc="http://schemas.openxmlformats.org/markup-compatibility/2006">
              <mc:Choice xmlns:v="urn:schemas-microsoft-com:vml" Requires="v">
                <p:oleObj spid="_x0000_s37029" name="Equation" r:id="rId6" imgW="27736800" imgH="5486400" progId="Equation.DSMT4">
                  <p:embed/>
                </p:oleObj>
              </mc:Choice>
              <mc:Fallback>
                <p:oleObj name="Equation" r:id="rId6" imgW="27736800" imgH="5486400" progId="Equation.DSMT4">
                  <p:embed/>
                  <p:pic>
                    <p:nvPicPr>
                      <p:cNvPr id="0" name="对象 2"/>
                      <p:cNvPicPr>
                        <a:picLocks noChangeAspect="1" noChangeArrowheads="1"/>
                      </p:cNvPicPr>
                      <p:nvPr/>
                    </p:nvPicPr>
                    <p:blipFill>
                      <a:blip r:embed="rId7"/>
                      <a:srcRect/>
                      <a:stretch>
                        <a:fillRect/>
                      </a:stretch>
                    </p:blipFill>
                    <p:spPr bwMode="auto">
                      <a:xfrm>
                        <a:off x="2925267" y="5519788"/>
                        <a:ext cx="16478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1557115" y="5567939"/>
          <a:ext cx="1123950" cy="290513"/>
        </p:xfrm>
        <a:graphic>
          <a:graphicData uri="http://schemas.openxmlformats.org/presentationml/2006/ole">
            <mc:AlternateContent xmlns:mc="http://schemas.openxmlformats.org/markup-compatibility/2006">
              <mc:Choice xmlns:v="urn:schemas-microsoft-com:vml" Requires="v">
                <p:oleObj spid="_x0000_s37030" name="Equation" r:id="rId8" imgW="18897600" imgH="4876800" progId="Equation.DSMT4">
                  <p:embed/>
                </p:oleObj>
              </mc:Choice>
              <mc:Fallback>
                <p:oleObj name="Equation" r:id="rId8" imgW="18897600" imgH="4876800" progId="Equation.DSMT4">
                  <p:embed/>
                  <p:pic>
                    <p:nvPicPr>
                      <p:cNvPr id="0" name="对象 4"/>
                      <p:cNvPicPr>
                        <a:picLocks noChangeAspect="1" noChangeArrowheads="1"/>
                      </p:cNvPicPr>
                      <p:nvPr/>
                    </p:nvPicPr>
                    <p:blipFill>
                      <a:blip r:embed="rId9"/>
                      <a:srcRect/>
                      <a:stretch>
                        <a:fillRect/>
                      </a:stretch>
                    </p:blipFill>
                    <p:spPr bwMode="auto">
                      <a:xfrm>
                        <a:off x="1557115" y="5567939"/>
                        <a:ext cx="11239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10486107" y="5540580"/>
          <a:ext cx="579437" cy="327025"/>
        </p:xfrm>
        <a:graphic>
          <a:graphicData uri="http://schemas.openxmlformats.org/presentationml/2006/ole">
            <mc:AlternateContent xmlns:mc="http://schemas.openxmlformats.org/markup-compatibility/2006">
              <mc:Choice xmlns:v="urn:schemas-microsoft-com:vml" Requires="v">
                <p:oleObj spid="_x0000_s37031" name="Equation" r:id="rId10" imgW="9753600" imgH="5486400" progId="Equation.DSMT4">
                  <p:embed/>
                </p:oleObj>
              </mc:Choice>
              <mc:Fallback>
                <p:oleObj name="Equation" r:id="rId10" imgW="9753600" imgH="5486400" progId="Equation.DSMT4">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6107" y="5540580"/>
                        <a:ext cx="5794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4017857322"/>
              </p:ext>
            </p:extLst>
          </p:nvPr>
        </p:nvGraphicFramePr>
        <p:xfrm>
          <a:off x="4581451" y="4051280"/>
          <a:ext cx="2359025" cy="1266825"/>
        </p:xfrm>
        <a:graphic>
          <a:graphicData uri="http://schemas.openxmlformats.org/presentationml/2006/ole">
            <mc:AlternateContent xmlns:mc="http://schemas.openxmlformats.org/markup-compatibility/2006">
              <mc:Choice xmlns:v="urn:schemas-microsoft-com:vml" Requires="v">
                <p:oleObj spid="_x0000_s37032" name="Equation" r:id="rId11" imgW="1460160" imgH="787320" progId="Equation.DSMT4">
                  <p:embed/>
                </p:oleObj>
              </mc:Choice>
              <mc:Fallback>
                <p:oleObj name="Equation" r:id="rId11" imgW="1460160" imgH="787320" progId="Equation.DSMT4">
                  <p:embed/>
                  <p:pic>
                    <p:nvPicPr>
                      <p:cNvPr id="0" name="Object 131"/>
                      <p:cNvPicPr>
                        <a:picLocks noChangeAspect="1" noChangeArrowheads="1"/>
                      </p:cNvPicPr>
                      <p:nvPr/>
                    </p:nvPicPr>
                    <p:blipFill>
                      <a:blip r:embed="rId12"/>
                      <a:srcRect/>
                      <a:stretch>
                        <a:fillRect/>
                      </a:stretch>
                    </p:blipFill>
                    <p:spPr bwMode="auto">
                      <a:xfrm>
                        <a:off x="4581451" y="4051280"/>
                        <a:ext cx="2359025" cy="1266825"/>
                      </a:xfrm>
                      <a:prstGeom prst="rect">
                        <a:avLst/>
                      </a:prstGeom>
                      <a:noFill/>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621011" y="2187945"/>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故此，可得：</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621011" y="4164399"/>
            <a:ext cx="10225136" cy="960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由于</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故要使           ，则需要：</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10107694" y="2812550"/>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p:cNvSpPr txBox="1"/>
          <p:nvPr/>
        </p:nvSpPr>
        <p:spPr>
          <a:xfrm>
            <a:off x="10107694" y="1463813"/>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5-24</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p:cNvSpPr txBox="1"/>
          <p:nvPr/>
        </p:nvSpPr>
        <p:spPr>
          <a:xfrm>
            <a:off x="10107694" y="5124727"/>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p:cNvSpPr txBox="1"/>
          <p:nvPr/>
        </p:nvSpPr>
        <p:spPr>
          <a:xfrm>
            <a:off x="10107694" y="3398874"/>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596804" y="1455870"/>
          <a:ext cx="4273550" cy="688975"/>
        </p:xfrm>
        <a:graphic>
          <a:graphicData uri="http://schemas.openxmlformats.org/presentationml/2006/ole">
            <mc:AlternateContent xmlns:mc="http://schemas.openxmlformats.org/markup-compatibility/2006">
              <mc:Choice xmlns:v="urn:schemas-microsoft-com:vml" Requires="v">
                <p:oleObj spid="_x0000_s38053" name="Equation" r:id="rId3" imgW="71932800" imgH="11582400" progId="Equation.DSMT4">
                  <p:embed/>
                </p:oleObj>
              </mc:Choice>
              <mc:Fallback>
                <p:oleObj name="Equation" r:id="rId3" imgW="71932800" imgH="11582400" progId="Equation.DSMT4">
                  <p:embed/>
                  <p:pic>
                    <p:nvPicPr>
                      <p:cNvPr id="0" name="对象 2"/>
                      <p:cNvPicPr>
                        <a:picLocks noChangeAspect="1" noChangeArrowheads="1"/>
                      </p:cNvPicPr>
                      <p:nvPr/>
                    </p:nvPicPr>
                    <p:blipFill>
                      <a:blip r:embed="rId4"/>
                      <a:srcRect/>
                      <a:stretch>
                        <a:fillRect/>
                      </a:stretch>
                    </p:blipFill>
                    <p:spPr bwMode="auto">
                      <a:xfrm>
                        <a:off x="3596804" y="1455870"/>
                        <a:ext cx="42735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标题 1"/>
          <p:cNvSpPr>
            <a:spLocks noGrp="1"/>
          </p:cNvSpPr>
          <p:nvPr>
            <p:ph type="title"/>
          </p:nvPr>
        </p:nvSpPr>
        <p:spPr>
          <a:xfrm>
            <a:off x="34355" y="620688"/>
            <a:ext cx="8867576"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（一）风险</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资产配置</a:t>
            </a:r>
            <a:r>
              <a:rPr lang="en-US" altLang="zh-CN"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不可卖空情形</a:t>
            </a:r>
          </a:p>
        </p:txBody>
      </p:sp>
      <p:graphicFrame>
        <p:nvGraphicFramePr>
          <p:cNvPr id="4" name="对象 3"/>
          <p:cNvGraphicFramePr>
            <a:graphicFrameLocks noChangeAspect="1"/>
          </p:cNvGraphicFramePr>
          <p:nvPr/>
        </p:nvGraphicFramePr>
        <p:xfrm>
          <a:off x="5013499" y="5148018"/>
          <a:ext cx="1320800" cy="688975"/>
        </p:xfrm>
        <a:graphic>
          <a:graphicData uri="http://schemas.openxmlformats.org/presentationml/2006/ole">
            <mc:AlternateContent xmlns:mc="http://schemas.openxmlformats.org/markup-compatibility/2006">
              <mc:Choice xmlns:v="urn:schemas-microsoft-com:vml" Requires="v">
                <p:oleObj spid="_x0000_s38054" name="Equation" r:id="rId5" imgW="22250400" imgH="11582400" progId="Equation.DSMT4">
                  <p:embed/>
                </p:oleObj>
              </mc:Choice>
              <mc:Fallback>
                <p:oleObj name="Equation" r:id="rId5" imgW="22250400" imgH="11582400" progId="Equation.DSMT4">
                  <p:embed/>
                  <p:pic>
                    <p:nvPicPr>
                      <p:cNvPr id="0" name="对象 2"/>
                      <p:cNvPicPr>
                        <a:picLocks noChangeAspect="1" noChangeArrowheads="1"/>
                      </p:cNvPicPr>
                      <p:nvPr/>
                    </p:nvPicPr>
                    <p:blipFill>
                      <a:blip r:embed="rId6"/>
                      <a:srcRect/>
                      <a:stretch>
                        <a:fillRect/>
                      </a:stretch>
                    </p:blipFill>
                    <p:spPr bwMode="auto">
                      <a:xfrm>
                        <a:off x="5013499" y="5148018"/>
                        <a:ext cx="1320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917155" y="4797152"/>
          <a:ext cx="523875" cy="254000"/>
        </p:xfrm>
        <a:graphic>
          <a:graphicData uri="http://schemas.openxmlformats.org/presentationml/2006/ole">
            <mc:AlternateContent xmlns:mc="http://schemas.openxmlformats.org/markup-compatibility/2006">
              <mc:Choice xmlns:v="urn:schemas-microsoft-com:vml" Requires="v">
                <p:oleObj spid="_x0000_s38055" name="Equation" r:id="rId7" imgW="8839200" imgH="4267200" progId="Equation.DSMT4">
                  <p:embed/>
                </p:oleObj>
              </mc:Choice>
              <mc:Fallback>
                <p:oleObj name="Equation" r:id="rId7" imgW="8839200" imgH="4267200" progId="Equation.DSMT4">
                  <p:embed/>
                  <p:pic>
                    <p:nvPicPr>
                      <p:cNvPr id="0" name="对象 3"/>
                      <p:cNvPicPr>
                        <a:picLocks noChangeAspect="1" noChangeArrowheads="1"/>
                      </p:cNvPicPr>
                      <p:nvPr/>
                    </p:nvPicPr>
                    <p:blipFill>
                      <a:blip r:embed="rId8"/>
                      <a:srcRect/>
                      <a:stretch>
                        <a:fillRect/>
                      </a:stretch>
                    </p:blipFill>
                    <p:spPr bwMode="auto">
                      <a:xfrm>
                        <a:off x="1917155" y="4797152"/>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1629123" y="4300076"/>
          <a:ext cx="5753100" cy="344487"/>
        </p:xfrm>
        <a:graphic>
          <a:graphicData uri="http://schemas.openxmlformats.org/presentationml/2006/ole">
            <mc:AlternateContent xmlns:mc="http://schemas.openxmlformats.org/markup-compatibility/2006">
              <mc:Choice xmlns:v="urn:schemas-microsoft-com:vml" Requires="v">
                <p:oleObj spid="_x0000_s38056" name="Equation" r:id="rId9" imgW="96926400" imgH="5791200" progId="Equation.DSMT4">
                  <p:embed/>
                </p:oleObj>
              </mc:Choice>
              <mc:Fallback>
                <p:oleObj name="Equation" r:id="rId9" imgW="96926400" imgH="5791200" progId="Equation.DSMT4">
                  <p:embed/>
                  <p:pic>
                    <p:nvPicPr>
                      <p:cNvPr id="0" name="对象 3"/>
                      <p:cNvPicPr>
                        <a:picLocks noChangeAspect="1" noChangeArrowheads="1"/>
                      </p:cNvPicPr>
                      <p:nvPr/>
                    </p:nvPicPr>
                    <p:blipFill>
                      <a:blip r:embed="rId10"/>
                      <a:srcRect/>
                      <a:stretch>
                        <a:fillRect/>
                      </a:stretch>
                    </p:blipFill>
                    <p:spPr bwMode="auto">
                      <a:xfrm>
                        <a:off x="1629123" y="4300076"/>
                        <a:ext cx="57531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3717355" y="2460203"/>
          <a:ext cx="3386138" cy="1376362"/>
        </p:xfrm>
        <a:graphic>
          <a:graphicData uri="http://schemas.openxmlformats.org/presentationml/2006/ole">
            <mc:AlternateContent xmlns:mc="http://schemas.openxmlformats.org/markup-compatibility/2006">
              <mc:Choice xmlns:v="urn:schemas-microsoft-com:vml" Requires="v">
                <p:oleObj spid="_x0000_s38057" name="Equation" r:id="rId11" imgW="56997600" imgH="23164800" progId="Equation.DSMT4">
                  <p:embed/>
                </p:oleObj>
              </mc:Choice>
              <mc:Fallback>
                <p:oleObj name="Equation" r:id="rId11" imgW="56997600" imgH="23164800" progId="Equation.DSMT4">
                  <p:embed/>
                  <p:pic>
                    <p:nvPicPr>
                      <p:cNvPr id="0" name="对象 2"/>
                      <p:cNvPicPr>
                        <a:picLocks noChangeAspect="1" noChangeArrowheads="1"/>
                      </p:cNvPicPr>
                      <p:nvPr/>
                    </p:nvPicPr>
                    <p:blipFill>
                      <a:blip r:embed="rId12"/>
                      <a:srcRect/>
                      <a:stretch>
                        <a:fillRect/>
                      </a:stretch>
                    </p:blipFill>
                    <p:spPr bwMode="auto">
                      <a:xfrm>
                        <a:off x="3717355" y="2460203"/>
                        <a:ext cx="338613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57560" y="1029668"/>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故此，可得</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76995" y="1948924"/>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下面分</a:t>
            </a:r>
            <a:r>
              <a:rPr lang="zh-CN" altLang="en-US" sz="2000" dirty="0">
                <a:latin typeface="Times New Roman" panose="02020603050405020304" pitchFamily="18" charset="0"/>
                <a:cs typeface="Times New Roman" panose="02020603050405020304" pitchFamily="18" charset="0"/>
              </a:rPr>
              <a:t>三种情况讨论：</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当                           时，</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）当             </a:t>
            </a:r>
            <a:r>
              <a:rPr lang="zh-CN" altLang="en-US" sz="2000" dirty="0" smtClean="0">
                <a:latin typeface="Times New Roman" panose="02020603050405020304" pitchFamily="18" charset="0"/>
                <a:cs typeface="Times New Roman" panose="02020603050405020304" pitchFamily="18" charset="0"/>
              </a:rPr>
              <a:t>时，因无法卖空，即          ，可设           和                      </a:t>
            </a:r>
            <a:r>
              <a:rPr lang="zh-CN" altLang="en-US" sz="2000" dirty="0">
                <a:latin typeface="Times New Roman" panose="02020603050405020304" pitchFamily="18" charset="0"/>
                <a:cs typeface="Times New Roman" panose="02020603050405020304" pitchFamily="18" charset="0"/>
              </a:rPr>
              <a:t>，则：</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10107694" y="2498005"/>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p:cNvSpPr txBox="1"/>
          <p:nvPr/>
        </p:nvSpPr>
        <p:spPr>
          <a:xfrm>
            <a:off x="10107694" y="1086697"/>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p:cNvSpPr txBox="1"/>
          <p:nvPr/>
        </p:nvSpPr>
        <p:spPr>
          <a:xfrm>
            <a:off x="10107694" y="5124727"/>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p:cNvSpPr txBox="1"/>
          <p:nvPr/>
        </p:nvSpPr>
        <p:spPr>
          <a:xfrm>
            <a:off x="10107694" y="389441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p:cNvSpPr txBox="1"/>
          <p:nvPr/>
        </p:nvSpPr>
        <p:spPr>
          <a:xfrm>
            <a:off x="621011" y="4359206"/>
            <a:ext cx="6097712" cy="400110"/>
          </a:xfrm>
          <a:prstGeom prst="rect">
            <a:avLst/>
          </a:prstGeom>
          <a:noFill/>
        </p:spPr>
        <p:txBody>
          <a:bodyPr wrap="square">
            <a:spAutoFit/>
          </a:bodyPr>
          <a:lstStyle/>
          <a:p>
            <a:r>
              <a:rPr lang="zh-CN" altLang="en-US" sz="2000" dirty="0" smtClean="0"/>
              <a:t>故此：</a:t>
            </a:r>
            <a:endParaRPr lang="zh-CN" altLang="en-US" sz="2000" dirty="0"/>
          </a:p>
        </p:txBody>
      </p:sp>
      <p:graphicFrame>
        <p:nvGraphicFramePr>
          <p:cNvPr id="4" name="对象 3"/>
          <p:cNvGraphicFramePr>
            <a:graphicFrameLocks noChangeAspect="1"/>
          </p:cNvGraphicFramePr>
          <p:nvPr/>
        </p:nvGraphicFramePr>
        <p:xfrm>
          <a:off x="4905479" y="935305"/>
          <a:ext cx="1665288" cy="687387"/>
        </p:xfrm>
        <a:graphic>
          <a:graphicData uri="http://schemas.openxmlformats.org/presentationml/2006/ole">
            <mc:AlternateContent xmlns:mc="http://schemas.openxmlformats.org/markup-compatibility/2006">
              <mc:Choice xmlns:v="urn:schemas-microsoft-com:vml" Requires="v">
                <p:oleObj spid="_x0000_s40210" name="Equation" r:id="rId3" imgW="28041600" imgH="11582400" progId="Equation.DSMT4">
                  <p:embed/>
                </p:oleObj>
              </mc:Choice>
              <mc:Fallback>
                <p:oleObj name="Equation" r:id="rId3" imgW="28041600" imgH="11582400" progId="Equation.DSMT4">
                  <p:embed/>
                  <p:pic>
                    <p:nvPicPr>
                      <p:cNvPr id="0" name="对象 3"/>
                      <p:cNvPicPr>
                        <a:picLocks noChangeAspect="1" noChangeArrowheads="1"/>
                      </p:cNvPicPr>
                      <p:nvPr/>
                    </p:nvPicPr>
                    <p:blipFill>
                      <a:blip r:embed="rId4"/>
                      <a:srcRect/>
                      <a:stretch>
                        <a:fillRect/>
                      </a:stretch>
                    </p:blipFill>
                    <p:spPr bwMode="auto">
                      <a:xfrm>
                        <a:off x="4905479" y="935305"/>
                        <a:ext cx="16652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485107" y="2395268"/>
          <a:ext cx="1665288" cy="687387"/>
        </p:xfrm>
        <a:graphic>
          <a:graphicData uri="http://schemas.openxmlformats.org/presentationml/2006/ole">
            <mc:AlternateContent xmlns:mc="http://schemas.openxmlformats.org/markup-compatibility/2006">
              <mc:Choice xmlns:v="urn:schemas-microsoft-com:vml" Requires="v">
                <p:oleObj spid="_x0000_s40211" name="Equation" r:id="rId5" imgW="28041600" imgH="11582400" progId="Equation.DSMT4">
                  <p:embed/>
                </p:oleObj>
              </mc:Choice>
              <mc:Fallback>
                <p:oleObj name="Equation" r:id="rId5" imgW="28041600" imgH="11582400" progId="Equation.DSMT4">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107" y="2395268"/>
                        <a:ext cx="16652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4075431" y="2326916"/>
          <a:ext cx="3386138" cy="688975"/>
        </p:xfrm>
        <a:graphic>
          <a:graphicData uri="http://schemas.openxmlformats.org/presentationml/2006/ole">
            <mc:AlternateContent xmlns:mc="http://schemas.openxmlformats.org/markup-compatibility/2006">
              <mc:Choice xmlns:v="urn:schemas-microsoft-com:vml" Requires="v">
                <p:oleObj spid="_x0000_s40212" name="Equation" r:id="rId6" imgW="56997600" imgH="11582400" progId="Equation.DSMT4">
                  <p:embed/>
                </p:oleObj>
              </mc:Choice>
              <mc:Fallback>
                <p:oleObj name="Equation" r:id="rId6" imgW="56997600" imgH="11582400" progId="Equation.DSMT4">
                  <p:embed/>
                  <p:pic>
                    <p:nvPicPr>
                      <p:cNvPr id="0" name="对象 7"/>
                      <p:cNvPicPr>
                        <a:picLocks noChangeAspect="1" noChangeArrowheads="1"/>
                      </p:cNvPicPr>
                      <p:nvPr/>
                    </p:nvPicPr>
                    <p:blipFill>
                      <a:blip r:embed="rId7"/>
                      <a:srcRect/>
                      <a:stretch>
                        <a:fillRect/>
                      </a:stretch>
                    </p:blipFill>
                    <p:spPr bwMode="auto">
                      <a:xfrm>
                        <a:off x="4075431" y="2326916"/>
                        <a:ext cx="3386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1485107" y="3241955"/>
          <a:ext cx="706438" cy="652463"/>
        </p:xfrm>
        <a:graphic>
          <a:graphicData uri="http://schemas.openxmlformats.org/presentationml/2006/ole">
            <mc:AlternateContent xmlns:mc="http://schemas.openxmlformats.org/markup-compatibility/2006">
              <mc:Choice xmlns:v="urn:schemas-microsoft-com:vml" Requires="v">
                <p:oleObj spid="_x0000_s40213" name="Equation" r:id="rId8" imgW="11887200" imgH="10972800" progId="Equation.DSMT4">
                  <p:embed/>
                </p:oleObj>
              </mc:Choice>
              <mc:Fallback>
                <p:oleObj name="Equation" r:id="rId8" imgW="11887200" imgH="10972800" progId="Equation.DSMT4">
                  <p:embed/>
                  <p:pic>
                    <p:nvPicPr>
                      <p:cNvPr id="0" name="对象 3"/>
                      <p:cNvPicPr>
                        <a:picLocks noChangeAspect="1" noChangeArrowheads="1"/>
                      </p:cNvPicPr>
                      <p:nvPr/>
                    </p:nvPicPr>
                    <p:blipFill>
                      <a:blip r:embed="rId9"/>
                      <a:srcRect/>
                      <a:stretch>
                        <a:fillRect/>
                      </a:stretch>
                    </p:blipFill>
                    <p:spPr bwMode="auto">
                      <a:xfrm>
                        <a:off x="1485107" y="3241955"/>
                        <a:ext cx="7064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4607545" y="3463475"/>
          <a:ext cx="523875" cy="254000"/>
        </p:xfrm>
        <a:graphic>
          <a:graphicData uri="http://schemas.openxmlformats.org/presentationml/2006/ole">
            <mc:AlternateContent xmlns:mc="http://schemas.openxmlformats.org/markup-compatibility/2006">
              <mc:Choice xmlns:v="urn:schemas-microsoft-com:vml" Requires="v">
                <p:oleObj spid="_x0000_s40214" name="Equation" r:id="rId10" imgW="8839200" imgH="4267200" progId="Equation.DSMT4">
                  <p:embed/>
                </p:oleObj>
              </mc:Choice>
              <mc:Fallback>
                <p:oleObj name="Equation" r:id="rId10" imgW="8839200" imgH="4267200" progId="Equation.DSMT4">
                  <p:embed/>
                  <p:pic>
                    <p:nvPicPr>
                      <p:cNvPr id="0" name="对象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7545" y="3463475"/>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5959475" y="3457575"/>
          <a:ext cx="649288" cy="327025"/>
        </p:xfrm>
        <a:graphic>
          <a:graphicData uri="http://schemas.openxmlformats.org/presentationml/2006/ole">
            <mc:AlternateContent xmlns:mc="http://schemas.openxmlformats.org/markup-compatibility/2006">
              <mc:Choice xmlns:v="urn:schemas-microsoft-com:vml" Requires="v">
                <p:oleObj spid="_x0000_s40215" name="Equation" r:id="rId12" imgW="10972800" imgH="5486400" progId="Equation.DSMT4">
                  <p:embed/>
                </p:oleObj>
              </mc:Choice>
              <mc:Fallback>
                <p:oleObj name="Equation" r:id="rId12" imgW="10972800" imgH="5486400" progId="Equation.DSMT4">
                  <p:embed/>
                  <p:pic>
                    <p:nvPicPr>
                      <p:cNvPr id="0" name="对象 8"/>
                      <p:cNvPicPr>
                        <a:picLocks noChangeAspect="1" noChangeArrowheads="1"/>
                      </p:cNvPicPr>
                      <p:nvPr/>
                    </p:nvPicPr>
                    <p:blipFill>
                      <a:blip r:embed="rId13"/>
                      <a:srcRect/>
                      <a:stretch>
                        <a:fillRect/>
                      </a:stretch>
                    </p:blipFill>
                    <p:spPr bwMode="auto">
                      <a:xfrm>
                        <a:off x="5959475" y="3457575"/>
                        <a:ext cx="6492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nvGraphicFramePr>
        <p:xfrm>
          <a:off x="7029723" y="3429000"/>
          <a:ext cx="1225550" cy="327025"/>
        </p:xfrm>
        <a:graphic>
          <a:graphicData uri="http://schemas.openxmlformats.org/presentationml/2006/ole">
            <mc:AlternateContent xmlns:mc="http://schemas.openxmlformats.org/markup-compatibility/2006">
              <mc:Choice xmlns:v="urn:schemas-microsoft-com:vml" Requires="v">
                <p:oleObj spid="_x0000_s40216" name="Equation" r:id="rId14" imgW="20726400" imgH="5486400" progId="Equation.DSMT4">
                  <p:embed/>
                </p:oleObj>
              </mc:Choice>
              <mc:Fallback>
                <p:oleObj name="Equation" r:id="rId14" imgW="20726400" imgH="5486400" progId="Equation.DSMT4">
                  <p:embed/>
                  <p:pic>
                    <p:nvPicPr>
                      <p:cNvPr id="0" name="对象 9"/>
                      <p:cNvPicPr>
                        <a:picLocks noChangeAspect="1" noChangeArrowheads="1"/>
                      </p:cNvPicPr>
                      <p:nvPr/>
                    </p:nvPicPr>
                    <p:blipFill>
                      <a:blip r:embed="rId15"/>
                      <a:srcRect/>
                      <a:stretch>
                        <a:fillRect/>
                      </a:stretch>
                    </p:blipFill>
                    <p:spPr bwMode="auto">
                      <a:xfrm>
                        <a:off x="7029723" y="3429000"/>
                        <a:ext cx="12255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nvGraphicFramePr>
        <p:xfrm>
          <a:off x="4665638" y="3984820"/>
          <a:ext cx="1847850" cy="327025"/>
        </p:xfrm>
        <a:graphic>
          <a:graphicData uri="http://schemas.openxmlformats.org/presentationml/2006/ole">
            <mc:AlternateContent xmlns:mc="http://schemas.openxmlformats.org/markup-compatibility/2006">
              <mc:Choice xmlns:v="urn:schemas-microsoft-com:vml" Requires="v">
                <p:oleObj spid="_x0000_s40217" name="Equation" r:id="rId16" imgW="31089600" imgH="5486400" progId="Equation.DSMT4">
                  <p:embed/>
                </p:oleObj>
              </mc:Choice>
              <mc:Fallback>
                <p:oleObj name="Equation" r:id="rId16" imgW="31089600" imgH="5486400" progId="Equation.DSMT4">
                  <p:embed/>
                  <p:pic>
                    <p:nvPicPr>
                      <p:cNvPr id="0" name="对象 7"/>
                      <p:cNvPicPr>
                        <a:picLocks noChangeAspect="1" noChangeArrowheads="1"/>
                      </p:cNvPicPr>
                      <p:nvPr/>
                    </p:nvPicPr>
                    <p:blipFill>
                      <a:blip r:embed="rId17"/>
                      <a:srcRect/>
                      <a:stretch>
                        <a:fillRect/>
                      </a:stretch>
                    </p:blipFill>
                    <p:spPr bwMode="auto">
                      <a:xfrm>
                        <a:off x="4665638" y="3984820"/>
                        <a:ext cx="1847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3657052" y="5013176"/>
          <a:ext cx="4618037" cy="1068387"/>
        </p:xfrm>
        <a:graphic>
          <a:graphicData uri="http://schemas.openxmlformats.org/presentationml/2006/ole">
            <mc:AlternateContent xmlns:mc="http://schemas.openxmlformats.org/markup-compatibility/2006">
              <mc:Choice xmlns:v="urn:schemas-microsoft-com:vml" Requires="v">
                <p:oleObj spid="_x0000_s40218" name="Equation" r:id="rId18" imgW="77724000" imgH="17983200" progId="Equation.DSMT4">
                  <p:embed/>
                </p:oleObj>
              </mc:Choice>
              <mc:Fallback>
                <p:oleObj name="Equation" r:id="rId18" imgW="77724000" imgH="17983200" progId="Equation.DSMT4">
                  <p:embed/>
                  <p:pic>
                    <p:nvPicPr>
                      <p:cNvPr id="0" name="对象 7"/>
                      <p:cNvPicPr>
                        <a:picLocks noChangeAspect="1" noChangeArrowheads="1"/>
                      </p:cNvPicPr>
                      <p:nvPr/>
                    </p:nvPicPr>
                    <p:blipFill>
                      <a:blip r:embed="rId19"/>
                      <a:srcRect/>
                      <a:stretch>
                        <a:fillRect/>
                      </a:stretch>
                    </p:blipFill>
                    <p:spPr bwMode="auto">
                      <a:xfrm>
                        <a:off x="3657052" y="5013176"/>
                        <a:ext cx="461803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332979" y="838557"/>
            <a:ext cx="11593288"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在上述的模型构建中，组合</a:t>
            </a:r>
            <a:r>
              <a:rPr lang="zh-CN" altLang="en-US" sz="2000" dirty="0">
                <a:latin typeface="Times New Roman" panose="02020603050405020304" pitchFamily="18" charset="0"/>
                <a:cs typeface="Times New Roman" panose="02020603050405020304" pitchFamily="18" charset="0"/>
              </a:rPr>
              <a:t>收益率的标准差是以风险较小的证券</a:t>
            </a:r>
            <a:r>
              <a:rPr lang="en-US" altLang="zh-CN"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证券</a:t>
            </a:r>
            <a:r>
              <a:rPr lang="en-US" altLang="zh-CN" sz="2000" dirty="0" smtClean="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的标准差为</a:t>
            </a:r>
            <a:r>
              <a:rPr lang="zh-CN" altLang="en-US" sz="2000" dirty="0" smtClean="0">
                <a:latin typeface="Times New Roman" panose="02020603050405020304" pitchFamily="18" charset="0"/>
                <a:cs typeface="Times New Roman" panose="02020603050405020304" pitchFamily="18" charset="0"/>
              </a:rPr>
              <a:t>下限。因此，可令                                     ，以此使得投资组合的方差最小，此时最小方差为                    </a:t>
            </a:r>
            <a:r>
              <a:rPr lang="zh-CN" altLang="en-US" sz="2000" dirty="0">
                <a:latin typeface="Times New Roman" panose="02020603050405020304" pitchFamily="18" charset="0"/>
                <a:cs typeface="Times New Roman" panose="02020603050405020304" pitchFamily="18" charset="0"/>
              </a:rPr>
              <a:t>。</a:t>
            </a:r>
          </a:p>
        </p:txBody>
      </p:sp>
      <p:sp>
        <p:nvSpPr>
          <p:cNvPr id="13" name="文本框 12"/>
          <p:cNvSpPr txBox="1"/>
          <p:nvPr/>
        </p:nvSpPr>
        <p:spPr>
          <a:xfrm>
            <a:off x="332979" y="3303141"/>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综合上述（</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讨论情形，当</a:t>
            </a:r>
            <a:r>
              <a:rPr lang="en-US" altLang="zh-CN" sz="2000" dirty="0" smtClean="0">
                <a:latin typeface="Times New Roman" panose="02020603050405020304" pitchFamily="18" charset="0"/>
                <a:cs typeface="Times New Roman" panose="02020603050405020304" pitchFamily="18" charset="0"/>
              </a:rPr>
              <a:t>N=2</a:t>
            </a:r>
            <a:r>
              <a:rPr lang="zh-CN" altLang="en-US" sz="2000" dirty="0" smtClean="0">
                <a:latin typeface="Times New Roman" panose="02020603050405020304" pitchFamily="18" charset="0"/>
                <a:cs typeface="Times New Roman" panose="02020603050405020304" pitchFamily="18" charset="0"/>
              </a:rPr>
              <a:t>时，最优的投资组合配置如下：</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10107694" y="5124727"/>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p:cNvSpPr txBox="1"/>
          <p:nvPr/>
        </p:nvSpPr>
        <p:spPr>
          <a:xfrm>
            <a:off x="482267" y="2096829"/>
            <a:ext cx="10867935" cy="1015663"/>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）当            </a:t>
            </a:r>
            <a:r>
              <a:rPr lang="zh-CN" altLang="en-US" sz="2000" dirty="0" smtClean="0">
                <a:latin typeface="Times New Roman" panose="02020603050405020304" pitchFamily="18" charset="0"/>
                <a:ea typeface="+mn-ea"/>
                <a:cs typeface="Times New Roman" panose="02020603050405020304" pitchFamily="18" charset="0"/>
              </a:rPr>
              <a:t>时，与情形</a:t>
            </a:r>
            <a:r>
              <a:rPr lang="en-US" altLang="zh-CN" sz="2000" dirty="0" smtClean="0">
                <a:latin typeface="Times New Roman" panose="02020603050405020304" pitchFamily="18" charset="0"/>
                <a:ea typeface="+mn-ea"/>
                <a:cs typeface="Times New Roman" panose="02020603050405020304" pitchFamily="18" charset="0"/>
              </a:rPr>
              <a:t>2</a:t>
            </a:r>
            <a:r>
              <a:rPr lang="zh-CN" altLang="en-US" sz="2000" dirty="0" smtClean="0">
                <a:latin typeface="Times New Roman" panose="02020603050405020304" pitchFamily="18" charset="0"/>
                <a:ea typeface="+mn-ea"/>
                <a:cs typeface="Times New Roman" panose="02020603050405020304" pitchFamily="18" charset="0"/>
              </a:rPr>
              <a:t>讨论</a:t>
            </a:r>
            <a:r>
              <a:rPr lang="zh-CN" altLang="en-US" sz="2000" dirty="0">
                <a:latin typeface="Times New Roman" panose="02020603050405020304" pitchFamily="18" charset="0"/>
                <a:ea typeface="+mn-ea"/>
                <a:cs typeface="Times New Roman" panose="02020603050405020304" pitchFamily="18" charset="0"/>
              </a:rPr>
              <a:t>的方法</a:t>
            </a:r>
            <a:r>
              <a:rPr lang="zh-CN" altLang="en-US" sz="2000" dirty="0" smtClean="0">
                <a:latin typeface="Times New Roman" panose="02020603050405020304" pitchFamily="18" charset="0"/>
                <a:ea typeface="+mn-ea"/>
                <a:cs typeface="Times New Roman" panose="02020603050405020304" pitchFamily="18" charset="0"/>
              </a:rPr>
              <a:t>一样，可令                                    ，</a:t>
            </a:r>
            <a:r>
              <a:rPr lang="zh-CN" altLang="en-US" sz="2000" dirty="0">
                <a:latin typeface="Times New Roman" panose="02020603050405020304" pitchFamily="18" charset="0"/>
                <a:cs typeface="Times New Roman" panose="02020603050405020304" pitchFamily="18" charset="0"/>
              </a:rPr>
              <a:t>以此使得投资组合的方差最小，此时最小</a:t>
            </a:r>
            <a:r>
              <a:rPr lang="zh-CN" altLang="en-US" sz="2000" dirty="0" smtClean="0">
                <a:latin typeface="Times New Roman" panose="02020603050405020304" pitchFamily="18" charset="0"/>
                <a:cs typeface="Times New Roman" panose="02020603050405020304" pitchFamily="18" charset="0"/>
              </a:rPr>
              <a:t>方差                     </a:t>
            </a:r>
            <a:r>
              <a:rPr lang="zh-CN" altLang="en-US" sz="2000" dirty="0" smtClean="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4" name="对象 3"/>
          <p:cNvGraphicFramePr>
            <a:graphicFrameLocks noChangeAspect="1"/>
          </p:cNvGraphicFramePr>
          <p:nvPr/>
        </p:nvGraphicFramePr>
        <p:xfrm>
          <a:off x="9062376" y="1412776"/>
          <a:ext cx="1136650" cy="363537"/>
        </p:xfrm>
        <a:graphic>
          <a:graphicData uri="http://schemas.openxmlformats.org/presentationml/2006/ole">
            <mc:AlternateContent xmlns:mc="http://schemas.openxmlformats.org/markup-compatibility/2006">
              <mc:Choice xmlns:v="urn:schemas-microsoft-com:vml" Requires="v">
                <p:oleObj spid="_x0000_s41109" name="Equation" r:id="rId3" imgW="19202400" imgH="6096000" progId="Equation.DSMT4">
                  <p:embed/>
                </p:oleObj>
              </mc:Choice>
              <mc:Fallback>
                <p:oleObj name="Equation" r:id="rId3" imgW="19202400" imgH="6096000" progId="Equation.DSMT4">
                  <p:embed/>
                  <p:pic>
                    <p:nvPicPr>
                      <p:cNvPr id="0" name="对象 2"/>
                      <p:cNvPicPr>
                        <a:picLocks noChangeAspect="1" noChangeArrowheads="1"/>
                      </p:cNvPicPr>
                      <p:nvPr/>
                    </p:nvPicPr>
                    <p:blipFill>
                      <a:blip r:embed="rId4"/>
                      <a:srcRect/>
                      <a:stretch>
                        <a:fillRect/>
                      </a:stretch>
                    </p:blipFill>
                    <p:spPr bwMode="auto">
                      <a:xfrm>
                        <a:off x="9062376" y="1412776"/>
                        <a:ext cx="11366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557115" y="2080526"/>
          <a:ext cx="706438" cy="652463"/>
        </p:xfrm>
        <a:graphic>
          <a:graphicData uri="http://schemas.openxmlformats.org/presentationml/2006/ole">
            <mc:AlternateContent xmlns:mc="http://schemas.openxmlformats.org/markup-compatibility/2006">
              <mc:Choice xmlns:v="urn:schemas-microsoft-com:vml" Requires="v">
                <p:oleObj spid="_x0000_s41110" name="Equation" r:id="rId5" imgW="11887200" imgH="10972800" progId="Equation.DSMT4">
                  <p:embed/>
                </p:oleObj>
              </mc:Choice>
              <mc:Fallback>
                <p:oleObj name="Equation" r:id="rId5" imgW="11887200" imgH="10972800" progId="Equation.DSMT4">
                  <p:embed/>
                  <p:pic>
                    <p:nvPicPr>
                      <p:cNvPr id="0" name="对象 7"/>
                      <p:cNvPicPr>
                        <a:picLocks noChangeAspect="1" noChangeArrowheads="1"/>
                      </p:cNvPicPr>
                      <p:nvPr/>
                    </p:nvPicPr>
                    <p:blipFill>
                      <a:blip r:embed="rId6"/>
                      <a:srcRect/>
                      <a:stretch>
                        <a:fillRect/>
                      </a:stretch>
                    </p:blipFill>
                    <p:spPr bwMode="auto">
                      <a:xfrm>
                        <a:off x="1557115" y="2080526"/>
                        <a:ext cx="7064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3213299" y="2708920"/>
          <a:ext cx="1136650" cy="363538"/>
        </p:xfrm>
        <a:graphic>
          <a:graphicData uri="http://schemas.openxmlformats.org/presentationml/2006/ole">
            <mc:AlternateContent xmlns:mc="http://schemas.openxmlformats.org/markup-compatibility/2006">
              <mc:Choice xmlns:v="urn:schemas-microsoft-com:vml" Requires="v">
                <p:oleObj spid="_x0000_s41111" name="Equation" r:id="rId7" imgW="19202400" imgH="6096000" progId="Equation.DSMT4">
                  <p:embed/>
                </p:oleObj>
              </mc:Choice>
              <mc:Fallback>
                <p:oleObj name="Equation" r:id="rId7" imgW="19202400" imgH="6096000" progId="Equation.DSMT4">
                  <p:embed/>
                  <p:pic>
                    <p:nvPicPr>
                      <p:cNvPr id="0" name="对象 3"/>
                      <p:cNvPicPr>
                        <a:picLocks noChangeAspect="1" noChangeArrowheads="1"/>
                      </p:cNvPicPr>
                      <p:nvPr/>
                    </p:nvPicPr>
                    <p:blipFill>
                      <a:blip r:embed="rId8"/>
                      <a:srcRect/>
                      <a:stretch>
                        <a:fillRect/>
                      </a:stretch>
                    </p:blipFill>
                    <p:spPr bwMode="auto">
                      <a:xfrm>
                        <a:off x="3213299" y="2708920"/>
                        <a:ext cx="11366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3501331" y="4055546"/>
          <a:ext cx="4527550" cy="2138362"/>
        </p:xfrm>
        <a:graphic>
          <a:graphicData uri="http://schemas.openxmlformats.org/presentationml/2006/ole">
            <mc:AlternateContent xmlns:mc="http://schemas.openxmlformats.org/markup-compatibility/2006">
              <mc:Choice xmlns:v="urn:schemas-microsoft-com:vml" Requires="v">
                <p:oleObj spid="_x0000_s41112" name="Equation" r:id="rId9" imgW="76200000" imgH="35966400" progId="Equation.DSMT4">
                  <p:embed/>
                </p:oleObj>
              </mc:Choice>
              <mc:Fallback>
                <p:oleObj name="Equation" r:id="rId9" imgW="76200000" imgH="35966400" progId="Equation.DSMT4">
                  <p:embed/>
                  <p:pic>
                    <p:nvPicPr>
                      <p:cNvPr id="0" name="对象 3"/>
                      <p:cNvPicPr>
                        <a:picLocks noChangeAspect="1" noChangeArrowheads="1"/>
                      </p:cNvPicPr>
                      <p:nvPr/>
                    </p:nvPicPr>
                    <p:blipFill>
                      <a:blip r:embed="rId10"/>
                      <a:srcRect/>
                      <a:stretch>
                        <a:fillRect/>
                      </a:stretch>
                    </p:blipFill>
                    <p:spPr bwMode="auto">
                      <a:xfrm>
                        <a:off x="3501331" y="4055546"/>
                        <a:ext cx="452755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图片 10"/>
          <p:cNvPicPr>
            <a:picLocks noChangeAspect="1"/>
          </p:cNvPicPr>
          <p:nvPr/>
        </p:nvPicPr>
        <p:blipFill>
          <a:blip r:embed="rId11"/>
          <a:stretch>
            <a:fillRect/>
          </a:stretch>
        </p:blipFill>
        <p:spPr>
          <a:xfrm>
            <a:off x="1052830" y="1547495"/>
            <a:ext cx="2277110" cy="222885"/>
          </a:xfrm>
          <a:prstGeom prst="rect">
            <a:avLst/>
          </a:prstGeom>
        </p:spPr>
      </p:pic>
      <p:sp>
        <p:nvSpPr>
          <p:cNvPr id="3" name="Rectangle 11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565102092"/>
              </p:ext>
            </p:extLst>
          </p:nvPr>
        </p:nvGraphicFramePr>
        <p:xfrm>
          <a:off x="6182845" y="2249075"/>
          <a:ext cx="2215030" cy="341004"/>
        </p:xfrm>
        <a:graphic>
          <a:graphicData uri="http://schemas.openxmlformats.org/presentationml/2006/ole">
            <mc:AlternateContent xmlns:mc="http://schemas.openxmlformats.org/markup-compatibility/2006">
              <mc:Choice xmlns:v="urn:schemas-microsoft-com:vml" Requires="v">
                <p:oleObj spid="_x0000_s41113" name="Equation" r:id="rId12" imgW="1485720" imgH="228600" progId="Equation.DSMT4">
                  <p:embed/>
                </p:oleObj>
              </mc:Choice>
              <mc:Fallback>
                <p:oleObj name="Equation" r:id="rId12" imgW="1485720" imgH="228600" progId="Equation.DSMT4">
                  <p:embed/>
                  <p:pic>
                    <p:nvPicPr>
                      <p:cNvPr id="0" name="Object 112"/>
                      <p:cNvPicPr>
                        <a:picLocks noChangeAspect="1" noChangeArrowheads="1"/>
                      </p:cNvPicPr>
                      <p:nvPr/>
                    </p:nvPicPr>
                    <p:blipFill>
                      <a:blip r:embed="rId13"/>
                      <a:srcRect/>
                      <a:stretch>
                        <a:fillRect/>
                      </a:stretch>
                    </p:blipFill>
                    <p:spPr bwMode="auto">
                      <a:xfrm>
                        <a:off x="6182845" y="2249075"/>
                        <a:ext cx="2215030" cy="341004"/>
                      </a:xfrm>
                      <a:prstGeom prst="rect">
                        <a:avLst/>
                      </a:prstGeom>
                      <a:noFill/>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346145" y="1484784"/>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对应的投资组合最小风险为</a:t>
            </a:r>
          </a:p>
        </p:txBody>
      </p:sp>
      <p:sp>
        <p:nvSpPr>
          <p:cNvPr id="13" name="文本框 12"/>
          <p:cNvSpPr txBox="1"/>
          <p:nvPr/>
        </p:nvSpPr>
        <p:spPr>
          <a:xfrm>
            <a:off x="332978" y="4167477"/>
            <a:ext cx="11285387"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最大化投资收益以及最大化期望效用二种目标下的最优投资组合求解类似上述最小化方差目标下的最优投资组合求解，在此不再赘述。</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10126067" y="2588734"/>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275013" y="2424113"/>
          <a:ext cx="4273550" cy="1449387"/>
        </p:xfrm>
        <a:graphic>
          <a:graphicData uri="http://schemas.openxmlformats.org/presentationml/2006/ole">
            <mc:AlternateContent xmlns:mc="http://schemas.openxmlformats.org/markup-compatibility/2006">
              <mc:Choice xmlns:v="urn:schemas-microsoft-com:vml" Requires="v">
                <p:oleObj spid="_x0000_s38952" name="Equation" r:id="rId3" imgW="71932800" imgH="24384000" progId="Equation.DSMT4">
                  <p:embed/>
                </p:oleObj>
              </mc:Choice>
              <mc:Fallback>
                <p:oleObj name="Equation" r:id="rId3" imgW="71932800" imgH="24384000" progId="Equation.DSMT4">
                  <p:embed/>
                  <p:pic>
                    <p:nvPicPr>
                      <p:cNvPr id="0" name="对象 7"/>
                      <p:cNvPicPr>
                        <a:picLocks noChangeAspect="1" noChangeArrowheads="1"/>
                      </p:cNvPicPr>
                      <p:nvPr/>
                    </p:nvPicPr>
                    <p:blipFill>
                      <a:blip r:embed="rId4"/>
                      <a:srcRect/>
                      <a:stretch>
                        <a:fillRect/>
                      </a:stretch>
                    </p:blipFill>
                    <p:spPr bwMode="auto">
                      <a:xfrm>
                        <a:off x="3275013" y="2424113"/>
                        <a:ext cx="42735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48250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100" b="1" dirty="0">
                <a:solidFill>
                  <a:schemeClr val="tx1"/>
                </a:solidFill>
                <a:latin typeface="微软雅黑" panose="020B0503020204020204" pitchFamily="34" charset="-122"/>
                <a:ea typeface="微软雅黑" panose="020B0503020204020204" pitchFamily="34" charset="-122"/>
              </a:rPr>
              <a:t>基于</a:t>
            </a:r>
            <a:r>
              <a:rPr lang="en-US" altLang="zh-CN" sz="2100" b="1" dirty="0">
                <a:solidFill>
                  <a:schemeClr val="tx1"/>
                </a:solidFill>
                <a:latin typeface="微软雅黑" panose="020B0503020204020204" pitchFamily="34" charset="-122"/>
                <a:ea typeface="微软雅黑" panose="020B0503020204020204" pitchFamily="34" charset="-122"/>
              </a:rPr>
              <a:t>ES</a:t>
            </a:r>
            <a:r>
              <a:rPr lang="zh-CN" altLang="en-US" sz="2100" b="1" dirty="0">
                <a:solidFill>
                  <a:schemeClr val="tx1"/>
                </a:solidFill>
                <a:latin typeface="微软雅黑" panose="020B0503020204020204" pitchFamily="34" charset="-122"/>
                <a:ea typeface="微软雅黑" panose="020B0503020204020204" pitchFamily="34" charset="-122"/>
              </a:rPr>
              <a:t>修正的投资组合理论</a:t>
            </a:r>
          </a:p>
        </p:txBody>
      </p:sp>
      <p:sp>
        <p:nvSpPr>
          <p:cNvPr id="16" name="圆角矩形 15"/>
          <p:cNvSpPr/>
          <p:nvPr/>
        </p:nvSpPr>
        <p:spPr>
          <a:xfrm>
            <a:off x="4225925" y="353476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800" dirty="0">
                <a:solidFill>
                  <a:schemeClr val="tx1"/>
                </a:solidFill>
              </a:rPr>
              <a:t>    </a:t>
            </a:r>
            <a:r>
              <a:rPr lang="zh-CN" altLang="en-US" sz="2100" b="1" dirty="0">
                <a:solidFill>
                  <a:schemeClr val="tx1"/>
                </a:solidFill>
                <a:latin typeface="微软雅黑" panose="020B0503020204020204" pitchFamily="34" charset="-122"/>
                <a:ea typeface="微软雅黑" panose="020B0503020204020204" pitchFamily="34" charset="-122"/>
              </a:rPr>
              <a:t>基于</a:t>
            </a:r>
            <a:r>
              <a:rPr lang="en-US" altLang="zh-CN" sz="2100" b="1" dirty="0" err="1">
                <a:solidFill>
                  <a:schemeClr val="tx1"/>
                </a:solidFill>
                <a:latin typeface="微软雅黑" panose="020B0503020204020204" pitchFamily="34" charset="-122"/>
                <a:ea typeface="微软雅黑" panose="020B0503020204020204" pitchFamily="34" charset="-122"/>
              </a:rPr>
              <a:t>VaR</a:t>
            </a:r>
            <a:r>
              <a:rPr lang="zh-CN" altLang="en-US" sz="2100" b="1" dirty="0">
                <a:solidFill>
                  <a:schemeClr val="tx1"/>
                </a:solidFill>
                <a:latin typeface="微软雅黑" panose="020B0503020204020204" pitchFamily="34" charset="-122"/>
                <a:ea typeface="微软雅黑" panose="020B0503020204020204" pitchFamily="34" charset="-122"/>
              </a:rPr>
              <a:t>修正的投资组合理论</a:t>
            </a:r>
          </a:p>
        </p:txBody>
      </p:sp>
      <p:sp>
        <p:nvSpPr>
          <p:cNvPr id="29" name="椭圆 28"/>
          <p:cNvSpPr/>
          <p:nvPr/>
        </p:nvSpPr>
        <p:spPr>
          <a:xfrm>
            <a:off x="4398963" y="360620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54868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anose="020B0503020204020204" pitchFamily="34" charset="-122"/>
                <a:ea typeface="微软雅黑" panose="020B0503020204020204" pitchFamily="34" charset="-122"/>
              </a:rPr>
              <a:t>多种风险资产情形</a:t>
            </a:r>
            <a:r>
              <a:rPr lang="en-US" altLang="zh-CN" sz="2100" b="1" dirty="0">
                <a:solidFill>
                  <a:schemeClr val="tx1"/>
                </a:solidFill>
                <a:latin typeface="微软雅黑" panose="020B0503020204020204" pitchFamily="34" charset="-122"/>
                <a:ea typeface="微软雅黑" panose="020B0503020204020204" pitchFamily="34" charset="-122"/>
              </a:rPr>
              <a:t>——</a:t>
            </a:r>
            <a:r>
              <a:rPr lang="zh-CN" altLang="en-US" sz="2100" b="1" dirty="0">
                <a:solidFill>
                  <a:schemeClr val="tx1"/>
                </a:solidFill>
                <a:latin typeface="微软雅黑" panose="020B0503020204020204" pitchFamily="34" charset="-122"/>
                <a:ea typeface="微软雅黑" panose="020B0503020204020204" pitchFamily="34" charset="-122"/>
              </a:rPr>
              <a:t>可卖空情形</a:t>
            </a:r>
            <a:endParaRPr lang="en-US" altLang="zh-CN" sz="21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4227513" y="151388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100" b="1" dirty="0">
                <a:solidFill>
                  <a:schemeClr val="tx1"/>
                </a:solidFill>
                <a:latin typeface="微软雅黑" panose="020B0503020204020204" pitchFamily="34" charset="-122"/>
                <a:ea typeface="微软雅黑" panose="020B0503020204020204" pitchFamily="34" charset="-122"/>
              </a:rPr>
              <a:t>   无风险资产与多种风险资产情形</a:t>
            </a:r>
            <a:r>
              <a:rPr lang="en-US" altLang="zh-CN" sz="2100" b="1" dirty="0">
                <a:solidFill>
                  <a:schemeClr val="tx1"/>
                </a:solidFill>
                <a:latin typeface="微软雅黑" panose="020B0503020204020204" pitchFamily="34" charset="-122"/>
                <a:ea typeface="微软雅黑" panose="020B0503020204020204" pitchFamily="34" charset="-122"/>
              </a:rPr>
              <a:t>——</a:t>
            </a:r>
            <a:r>
              <a:rPr lang="zh-CN" altLang="en-US" sz="2100" b="1" dirty="0">
                <a:solidFill>
                  <a:schemeClr val="tx1"/>
                </a:solidFill>
                <a:latin typeface="微软雅黑" panose="020B0503020204020204" pitchFamily="34" charset="-122"/>
                <a:ea typeface="微软雅黑" panose="020B0503020204020204" pitchFamily="34" charset="-122"/>
              </a:rPr>
              <a:t>可卖空情形</a:t>
            </a:r>
          </a:p>
        </p:txBody>
      </p:sp>
      <p:sp>
        <p:nvSpPr>
          <p:cNvPr id="26" name="圆角矩形 25"/>
          <p:cNvSpPr/>
          <p:nvPr/>
        </p:nvSpPr>
        <p:spPr>
          <a:xfrm>
            <a:off x="4227513" y="250924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100" b="1" dirty="0">
                <a:solidFill>
                  <a:schemeClr val="tx1"/>
                </a:solidFill>
                <a:latin typeface="微软雅黑" panose="020B0503020204020204" pitchFamily="34" charset="-122"/>
                <a:ea typeface="微软雅黑" panose="020B0503020204020204" pitchFamily="34" charset="-122"/>
              </a:rPr>
              <a:t>不可卖空情形的投资组合确定</a:t>
            </a:r>
            <a:endParaRPr lang="en-US" altLang="zh-CN" sz="21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386263" y="261243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62011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59960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98963" y="456981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26"/>
          <p:cNvSpPr/>
          <p:nvPr/>
        </p:nvSpPr>
        <p:spPr>
          <a:xfrm>
            <a:off x="4241254" y="551723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100" b="1" dirty="0">
                <a:solidFill>
                  <a:schemeClr val="tx1"/>
                </a:solidFill>
                <a:latin typeface="微软雅黑" panose="020B0503020204020204" pitchFamily="34" charset="-122"/>
                <a:ea typeface="微软雅黑" panose="020B0503020204020204" pitchFamily="34" charset="-122"/>
              </a:rPr>
              <a:t>最优投资组合构建的应用</a:t>
            </a:r>
          </a:p>
        </p:txBody>
      </p:sp>
      <p:sp>
        <p:nvSpPr>
          <p:cNvPr id="19" name="椭圆 18"/>
          <p:cNvSpPr/>
          <p:nvPr/>
        </p:nvSpPr>
        <p:spPr>
          <a:xfrm>
            <a:off x="4394449" y="560454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76995" y="1570146"/>
            <a:ext cx="10945216" cy="460202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200" dirty="0">
                <a:latin typeface="Times New Roman" panose="02020603050405020304" pitchFamily="18" charset="0"/>
                <a:cs typeface="Times New Roman" panose="02020603050405020304" pitchFamily="18" charset="0"/>
              </a:rPr>
              <a:t>为了更贴合实际，此处将投资组合进一步扩展到存在无风险资产的情形。</a:t>
            </a:r>
            <a:endParaRPr lang="en-US" altLang="zh-CN" sz="22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2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200" dirty="0">
                <a:solidFill>
                  <a:srgbClr val="C00000"/>
                </a:solidFill>
                <a:latin typeface="Times New Roman" panose="02020603050405020304" pitchFamily="18" charset="0"/>
                <a:cs typeface="Times New Roman" panose="02020603050405020304" pitchFamily="18" charset="0"/>
              </a:rPr>
              <a:t>求解思路</a:t>
            </a:r>
            <a:r>
              <a:rPr lang="zh-CN" altLang="en-US"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）先依照上一节介绍的可卖空最优组合模型在没有施加约束时求最优化问题。</a:t>
            </a:r>
          </a:p>
          <a:p>
            <a:pPr>
              <a:lnSpc>
                <a:spcPct val="150000"/>
              </a:lnSpc>
              <a:buClr>
                <a:srgbClr val="215968"/>
              </a:buClr>
            </a:pP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）反复调试上述模型。如果得出的结果中某一支股票的权重值为负，则令其等于零，再将该股票的投资资金重新分配到其他风险资产上的最优化配置问题。</a:t>
            </a:r>
          </a:p>
          <a:p>
            <a:pPr>
              <a:lnSpc>
                <a:spcPct val="150000"/>
              </a:lnSpc>
              <a:buClr>
                <a:srgbClr val="215968"/>
              </a:buClr>
            </a:pP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3</a:t>
            </a:r>
            <a:r>
              <a:rPr lang="zh-CN" altLang="en-US" sz="2200" dirty="0">
                <a:latin typeface="Times New Roman" panose="02020603050405020304" pitchFamily="18" charset="0"/>
                <a:cs typeface="Times New Roman" panose="02020603050405020304" pitchFamily="18" charset="0"/>
              </a:rPr>
              <a:t>）以此类推，直至每只股票的权重都大于等于零为止，得出一组投资者满意的投资比例系数。</a:t>
            </a:r>
          </a:p>
          <a:p>
            <a:pPr marL="342900" indent="-342900">
              <a:lnSpc>
                <a:spcPct val="150000"/>
              </a:lnSpc>
              <a:buClr>
                <a:srgbClr val="215968"/>
              </a:buClr>
              <a:buFont typeface="Wingdings" panose="05000000000000000000" pitchFamily="2" charset="2"/>
              <a:buChar char="Ø"/>
            </a:pPr>
            <a:endParaRPr lang="en-US" altLang="zh-CN" sz="2200" dirty="0">
              <a:latin typeface="Times New Roman" panose="02020603050405020304" pitchFamily="18" charset="0"/>
              <a:cs typeface="Times New Roman" panose="02020603050405020304" pitchFamily="18" charset="0"/>
            </a:endParaRPr>
          </a:p>
        </p:txBody>
      </p:sp>
      <p:sp>
        <p:nvSpPr>
          <p:cNvPr id="7" name="标题 1"/>
          <p:cNvSpPr>
            <a:spLocks noGrp="1"/>
          </p:cNvSpPr>
          <p:nvPr>
            <p:ph type="title"/>
          </p:nvPr>
        </p:nvSpPr>
        <p:spPr>
          <a:xfrm>
            <a:off x="34355" y="620688"/>
            <a:ext cx="9155608"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（二）无</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风险与风险资产配置</a:t>
            </a:r>
            <a:r>
              <a:rPr lang="en-US" altLang="zh-CN"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不可卖空情形</a:t>
            </a: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不可卖空情形的投资组合确定</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76995" y="1131634"/>
            <a:ext cx="10945216" cy="326865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当以最小化方差为目标时，令最优资产组合模型和约束条件为：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当以最大化夏普比率为目标时，令最优资产组合模型和约束条件为：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p:cNvSpPr>
            <a:spLocks noGrp="1"/>
          </p:cNvSpPr>
          <p:nvPr>
            <p:ph type="title"/>
          </p:nvPr>
        </p:nvSpPr>
        <p:spPr>
          <a:xfrm>
            <a:off x="34355" y="519353"/>
            <a:ext cx="9443640"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（二）无</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风险与风险资产配置</a:t>
            </a:r>
            <a:r>
              <a:rPr lang="en-US" altLang="zh-CN"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不可卖空情形</a:t>
            </a: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523" y="1838360"/>
            <a:ext cx="1433730" cy="37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330311"/>
            <a:ext cx="2358563" cy="3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53" y="2378808"/>
            <a:ext cx="608479" cy="2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2" y="3714193"/>
            <a:ext cx="1322947" cy="5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658" y="4421856"/>
            <a:ext cx="867955" cy="2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823" y="4421856"/>
            <a:ext cx="509729" cy="2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476995" y="4680170"/>
            <a:ext cx="10945216" cy="188057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采用扩展的拉格朗日函数方法可以求解该最优组合系数，然而该方法通常得到的答案不会是简洁的闭合解形式。事实上，上述模型的求解是一个二次规划问题，也可以采用</a:t>
            </a:r>
            <a:r>
              <a:rPr lang="en-US" altLang="zh-CN" sz="2000" dirty="0">
                <a:latin typeface="Times New Roman" panose="02020603050405020304" pitchFamily="18" charset="0"/>
                <a:cs typeface="Times New Roman" panose="02020603050405020304" pitchFamily="18" charset="0"/>
              </a:rPr>
              <a:t>Kuhn-Tucker</a:t>
            </a:r>
            <a:r>
              <a:rPr lang="zh-CN" altLang="en-US" sz="2000" dirty="0">
                <a:latin typeface="Times New Roman" panose="02020603050405020304" pitchFamily="18" charset="0"/>
                <a:cs typeface="Times New Roman" panose="02020603050405020304" pitchFamily="18" charset="0"/>
              </a:rPr>
              <a:t>条件（库恩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塔克尔条件） 将模型转化为线性规划问题，并对模型求角点解。在第六节将通过</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动态规划程序求解卖空限制下的最优资金配置。</a:t>
            </a:r>
            <a:endParaRPr lang="en-US" altLang="zh-CN" sz="20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10217945" y="2055824"/>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文本框 21"/>
          <p:cNvSpPr txBox="1"/>
          <p:nvPr/>
        </p:nvSpPr>
        <p:spPr>
          <a:xfrm>
            <a:off x="10217945" y="3881413"/>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000" b="1" dirty="0">
                <a:solidFill>
                  <a:schemeClr val="bg1"/>
                </a:solidFill>
                <a:latin typeface="微软雅黑" panose="020B0503020204020204" pitchFamily="34" charset="-122"/>
                <a:ea typeface="微软雅黑" panose="020B0503020204020204" pitchFamily="34" charset="-122"/>
              </a:rPr>
              <a:t>四、基于</a:t>
            </a:r>
            <a:r>
              <a:rPr kumimoji="0" lang="en-US" altLang="zh-CN" sz="4000" b="1" dirty="0" err="1">
                <a:solidFill>
                  <a:schemeClr val="bg1"/>
                </a:solidFill>
                <a:latin typeface="微软雅黑" panose="020B0503020204020204" pitchFamily="34" charset="-122"/>
                <a:ea typeface="微软雅黑" panose="020B0503020204020204" pitchFamily="34" charset="-122"/>
              </a:rPr>
              <a:t>VaR</a:t>
            </a:r>
            <a:r>
              <a:rPr kumimoji="0" lang="zh-CN" altLang="en-US" sz="4000" b="1" dirty="0">
                <a:solidFill>
                  <a:schemeClr val="bg1"/>
                </a:solidFill>
                <a:latin typeface="微软雅黑" panose="020B0503020204020204" pitchFamily="34" charset="-122"/>
                <a:ea typeface="微软雅黑" panose="020B0503020204020204" pitchFamily="34" charset="-122"/>
              </a:rPr>
              <a:t>修正的投资组合理论</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82375" y="1412776"/>
            <a:ext cx="11809311" cy="5170646"/>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的均值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方差模型虽然提供了一个完美的投资组合配置框架，但正是由于其采取了均值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a:t>
            </a:r>
            <a:r>
              <a:rPr lang="zh-CN" altLang="en-US" sz="2000" dirty="0">
                <a:solidFill>
                  <a:srgbClr val="C00000"/>
                </a:solidFill>
                <a:latin typeface="Times New Roman" panose="02020603050405020304" pitchFamily="18" charset="0"/>
                <a:cs typeface="Times New Roman" panose="02020603050405020304" pitchFamily="18" charset="0"/>
              </a:rPr>
              <a:t>存在重要缺陷</a:t>
            </a:r>
            <a:r>
              <a:rPr lang="zh-CN" altLang="en-US"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利用方差衡量投资风险，即一旦预期收益偏离平均收益越大，则风险越大</a:t>
            </a:r>
            <a:r>
              <a:rPr lang="zh-CN" altLang="en-US" sz="2000" dirty="0">
                <a:latin typeface="Times New Roman" panose="02020603050405020304" pitchFamily="18" charset="0"/>
                <a:cs typeface="Times New Roman" panose="02020603050405020304" pitchFamily="18" charset="0"/>
              </a:rPr>
              <a:t>。然而，现实中，如果预期收益超出平均收益越大，则投资者更倾向于投资（高收益），而不是基于模型认为，方差（风险）越大则因为厌恶而不投资，因此，求解的组合未必是最优化的。</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未提供衡量投资者风险厌恶程度的指标</a:t>
            </a:r>
            <a:r>
              <a:rPr lang="zh-CN" altLang="en-US" sz="2000" dirty="0">
                <a:latin typeface="Times New Roman" panose="02020603050405020304" pitchFamily="18" charset="0"/>
                <a:cs typeface="Times New Roman" panose="02020603050405020304" pitchFamily="18" charset="0"/>
              </a:rPr>
              <a:t>，效用函数也只是特例，特别是，不同偏好投资者具有不同的风险厌恶衡量标准，在该框架下均无法令投资者可以根据自己的风险厌恶使其投资最优化。</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均值</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方差模型是依据证券之间的关联性推测未来关联情况，但现实中，投资者往往存在博弈，证券之间的关联也并未稳定</a:t>
            </a:r>
            <a:r>
              <a:rPr lang="zh-CN" altLang="en-US" sz="2000" dirty="0">
                <a:latin typeface="Times New Roman" panose="02020603050405020304" pitchFamily="18" charset="0"/>
                <a:cs typeface="Times New Roman" panose="02020603050405020304" pitchFamily="18" charset="0"/>
              </a:rPr>
              <a:t>，特别是常常发生较大的变化和波动，由此使得基于历史证券收益数据计算的协方差矩阵未能代表未来。</a:t>
            </a:r>
          </a:p>
          <a:p>
            <a:pPr marL="342900" indent="-3429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7" name="标题 1"/>
          <p:cNvSpPr>
            <a:spLocks noGrp="1"/>
          </p:cNvSpPr>
          <p:nvPr>
            <p:ph type="title"/>
          </p:nvPr>
        </p:nvSpPr>
        <p:spPr>
          <a:xfrm>
            <a:off x="34355" y="620688"/>
            <a:ext cx="9443640"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（一）均值</a:t>
            </a:r>
            <a:r>
              <a:rPr lang="en-US" altLang="zh-CN"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方差模型的缺陷</a:t>
            </a:r>
            <a:endPar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04986" y="1158420"/>
            <a:ext cx="1087320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由此，将</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引入</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组合理论，在一定程度上，可以弥补投资组合理论在风险度量上的不足。下面将介绍基于</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修正的投资组合理论。</a:t>
            </a:r>
          </a:p>
        </p:txBody>
      </p:sp>
      <p:sp>
        <p:nvSpPr>
          <p:cNvPr id="7" name="文本框 6"/>
          <p:cNvSpPr txBox="1"/>
          <p:nvPr/>
        </p:nvSpPr>
        <p:spPr>
          <a:xfrm>
            <a:off x="397337" y="2362750"/>
            <a:ext cx="10880857"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回顾</a:t>
            </a:r>
            <a:r>
              <a:rPr lang="zh-CN" altLang="en-US" sz="2000" dirty="0" smtClean="0">
                <a:latin typeface="Times New Roman" panose="02020603050405020304" pitchFamily="18" charset="0"/>
                <a:cs typeface="Times New Roman" panose="02020603050405020304" pitchFamily="18" charset="0"/>
              </a:rPr>
              <a:t>第二章</a:t>
            </a:r>
            <a:r>
              <a:rPr lang="zh-CN" altLang="en-US" sz="2000" dirty="0">
                <a:latin typeface="Times New Roman" panose="02020603050405020304" pitchFamily="18" charset="0"/>
                <a:cs typeface="Times New Roman" panose="02020603050405020304" pitchFamily="18" charset="0"/>
              </a:rPr>
              <a:t>可知，组合</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风险                                      ，假定投资组合的回报率满足正态分布，即                    </a:t>
            </a:r>
            <a:r>
              <a:rPr lang="zh-CN" altLang="en-US" sz="2000" dirty="0" smtClean="0">
                <a:latin typeface="Times New Roman" panose="02020603050405020304" pitchFamily="18" charset="0"/>
                <a:cs typeface="Times New Roman" panose="02020603050405020304" pitchFamily="18" charset="0"/>
              </a:rPr>
              <a:t>时</a:t>
            </a:r>
            <a:r>
              <a:rPr lang="zh-CN" altLang="en-US" sz="2000" dirty="0">
                <a:latin typeface="Times New Roman" panose="02020603050405020304" pitchFamily="18" charset="0"/>
                <a:cs typeface="Times New Roman" panose="02020603050405020304" pitchFamily="18" charset="0"/>
              </a:rPr>
              <a:t>，根据大数定理，可得水平     下的</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35" y="2493562"/>
            <a:ext cx="2258638" cy="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99" y="2946979"/>
            <a:ext cx="1152128" cy="3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570" y="2997720"/>
            <a:ext cx="266097" cy="24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373565" y="4045705"/>
            <a:ext cx="10873207" cy="141891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表示标准正态分布的 分位点，即               ，    为标准正态分布的累计分布函数。用上式替代</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模型中的风险函数</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可得到只考虑风险资产情形的均值</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Risk Portfolio Mean-Var Model</a:t>
            </a:r>
            <a:r>
              <a:rPr lang="zh-CN" altLang="en-US" sz="2000" dirty="0">
                <a:latin typeface="Times New Roman" panose="02020603050405020304" pitchFamily="18" charset="0"/>
                <a:cs typeface="Times New Roman" panose="02020603050405020304" pitchFamily="18" charset="0"/>
              </a:rPr>
              <a:t>）模型： </a:t>
            </a:r>
          </a:p>
        </p:txBody>
      </p:sp>
      <p:pic>
        <p:nvPicPr>
          <p:cNvPr id="337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107" y="4149746"/>
            <a:ext cx="327865" cy="3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547" y="4179957"/>
            <a:ext cx="894482"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7675" y="4230940"/>
            <a:ext cx="323778" cy="27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p:cNvSpPr txBox="1"/>
          <p:nvPr/>
        </p:nvSpPr>
        <p:spPr>
          <a:xfrm>
            <a:off x="4445851" y="5095288"/>
            <a:ext cx="2893873" cy="369332"/>
          </a:xfrm>
          <a:prstGeom prst="rect">
            <a:avLst/>
          </a:prstGeom>
          <a:noFill/>
        </p:spPr>
        <p:txBody>
          <a:bodyPr wrap="square">
            <a:spAutoFit/>
          </a:bodyPr>
          <a:lstStyle/>
          <a:p>
            <a:r>
              <a:rPr lang="zh-CN" altLang="zh-CN" sz="1800" dirty="0">
                <a:solidFill>
                  <a:srgbClr val="000000"/>
                </a:solidFill>
                <a:effectLst/>
                <a:ea typeface="宋体" panose="02010600030101010101" pitchFamily="2" charset="-122"/>
                <a:cs typeface="Times New Roman" panose="02020603050405020304" pitchFamily="18" charset="0"/>
              </a:rPr>
              <a:t>（只考虑风险资产情形）</a:t>
            </a:r>
            <a:r>
              <a:rPr lang="zh-CN" altLang="zh-CN" sz="1800" dirty="0">
                <a:solidFill>
                  <a:srgbClr val="000000"/>
                </a:solidFill>
                <a:effectLst/>
                <a:ea typeface="Cambria Math" panose="02040503050406030204" pitchFamily="18" charset="0"/>
                <a:cs typeface="Times New Roman" panose="02020603050405020304" pitchFamily="18" charset="0"/>
              </a:rPr>
              <a:t> </a:t>
            </a:r>
            <a:endParaRPr lang="zh-CN" altLang="en-US" dirty="0"/>
          </a:p>
        </p:txBody>
      </p:sp>
      <p:sp>
        <p:nvSpPr>
          <p:cNvPr id="27" name="文本框 26"/>
          <p:cNvSpPr txBox="1"/>
          <p:nvPr/>
        </p:nvSpPr>
        <p:spPr>
          <a:xfrm>
            <a:off x="10270083" y="3501674"/>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p:cNvSpPr txBox="1"/>
          <p:nvPr/>
        </p:nvSpPr>
        <p:spPr>
          <a:xfrm>
            <a:off x="10270083" y="6017513"/>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0" name="标题 1"/>
          <p:cNvSpPr>
            <a:spLocks noGrp="1"/>
          </p:cNvSpPr>
          <p:nvPr>
            <p:ph type="title"/>
          </p:nvPr>
        </p:nvSpPr>
        <p:spPr>
          <a:xfrm>
            <a:off x="34355" y="519353"/>
            <a:ext cx="9443640" cy="648072"/>
          </a:xfrm>
        </p:spPr>
        <p:txBody>
          <a:bodyPr>
            <a:noAutofit/>
          </a:bodyPr>
          <a:lstStyle/>
          <a:p>
            <a:pPr algn="l"/>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（二）均值</a:t>
            </a:r>
            <a:r>
              <a:rPr lang="en-US" altLang="zh-CN"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en-US" altLang="zh-CN" sz="3200" dirty="0" err="1"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VaR</a:t>
            </a:r>
            <a:r>
              <a:rPr lang="zh-CN" altLang="en-US" sz="3200"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模型</a:t>
            </a:r>
            <a:endParaRPr lang="zh-CN" altLang="en-US" sz="3200"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endParaRPr>
          </a:p>
        </p:txBody>
      </p:sp>
      <p:sp>
        <p:nvSpPr>
          <p:cNvPr id="3"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511926928"/>
              </p:ext>
            </p:extLst>
          </p:nvPr>
        </p:nvGraphicFramePr>
        <p:xfrm>
          <a:off x="3798888" y="5481638"/>
          <a:ext cx="4021137" cy="876300"/>
        </p:xfrm>
        <a:graphic>
          <a:graphicData uri="http://schemas.openxmlformats.org/presentationml/2006/ole">
            <mc:AlternateContent xmlns:mc="http://schemas.openxmlformats.org/markup-compatibility/2006">
              <mc:Choice xmlns:v="urn:schemas-microsoft-com:vml" Requires="v">
                <p:oleObj spid="_x0000_s42020" name="Equation" r:id="rId9" imgW="2450880" imgH="533160" progId="Equation.DSMT4">
                  <p:embed/>
                </p:oleObj>
              </mc:Choice>
              <mc:Fallback>
                <p:oleObj name="Equation" r:id="rId9" imgW="2450880" imgH="533160" progId="Equation.DSMT4">
                  <p:embed/>
                  <p:pic>
                    <p:nvPicPr>
                      <p:cNvPr id="0" name="Object 1"/>
                      <p:cNvPicPr>
                        <a:picLocks noChangeAspect="1" noChangeArrowheads="1"/>
                      </p:cNvPicPr>
                      <p:nvPr/>
                    </p:nvPicPr>
                    <p:blipFill>
                      <a:blip r:embed="rId10"/>
                      <a:srcRect/>
                      <a:stretch>
                        <a:fillRect/>
                      </a:stretch>
                    </p:blipFill>
                    <p:spPr bwMode="auto">
                      <a:xfrm>
                        <a:off x="3798888" y="5481638"/>
                        <a:ext cx="4021137" cy="876300"/>
                      </a:xfrm>
                      <a:prstGeom prst="rect">
                        <a:avLst/>
                      </a:prstGeom>
                      <a:noFill/>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60274843"/>
              </p:ext>
            </p:extLst>
          </p:nvPr>
        </p:nvGraphicFramePr>
        <p:xfrm>
          <a:off x="4293419" y="3501674"/>
          <a:ext cx="1895475" cy="417513"/>
        </p:xfrm>
        <a:graphic>
          <a:graphicData uri="http://schemas.openxmlformats.org/presentationml/2006/ole">
            <mc:AlternateContent xmlns:mc="http://schemas.openxmlformats.org/markup-compatibility/2006">
              <mc:Choice xmlns:v="urn:schemas-microsoft-com:vml" Requires="v">
                <p:oleObj spid="_x0000_s42021" name="Equation" r:id="rId11" imgW="1155600" imgH="253800" progId="Equation.DSMT4">
                  <p:embed/>
                </p:oleObj>
              </mc:Choice>
              <mc:Fallback>
                <p:oleObj name="Equation" r:id="rId11" imgW="1155600" imgH="253800" progId="Equation.DSMT4">
                  <p:embed/>
                  <p:pic>
                    <p:nvPicPr>
                      <p:cNvPr id="0" name="对象 3"/>
                      <p:cNvPicPr>
                        <a:picLocks noChangeAspect="1" noChangeArrowheads="1"/>
                      </p:cNvPicPr>
                      <p:nvPr/>
                    </p:nvPicPr>
                    <p:blipFill>
                      <a:blip r:embed="rId12"/>
                      <a:srcRect/>
                      <a:stretch>
                        <a:fillRect/>
                      </a:stretch>
                    </p:blipFill>
                    <p:spPr bwMode="auto">
                      <a:xfrm>
                        <a:off x="4293419" y="3501674"/>
                        <a:ext cx="18954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307448" y="578963"/>
            <a:ext cx="10225136" cy="50783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zh-CN" sz="1800" dirty="0">
                <a:solidFill>
                  <a:srgbClr val="000000"/>
                </a:solidFill>
                <a:effectLst/>
                <a:ea typeface="宋体" panose="02010600030101010101" pitchFamily="2" charset="-122"/>
                <a:cs typeface="Times New Roman" panose="02020603050405020304" pitchFamily="18" charset="0"/>
              </a:rPr>
              <a:t>将</a:t>
            </a:r>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5-9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solidFill>
                  <a:srgbClr val="000000"/>
                </a:solidFill>
                <a:effectLst/>
                <a:ea typeface="宋体" panose="02010600030101010101" pitchFamily="2" charset="-122"/>
                <a:cs typeface="Times New Roman" panose="02020603050405020304" pitchFamily="18" charset="0"/>
              </a:rPr>
              <a:t>式代入，得</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335980" y="996299"/>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p:cNvSpPr txBox="1"/>
          <p:nvPr/>
        </p:nvSpPr>
        <p:spPr>
          <a:xfrm>
            <a:off x="306447" y="26788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其中，                                                                 。可得投资组合收益率与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的关系式为：</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9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67" y="2783207"/>
            <a:ext cx="4292929" cy="3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307448" y="4437112"/>
            <a:ext cx="10325400"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满足上式的点组成均值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有效前沿（如</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图</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5-2</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所</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示）。显然，均值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有效前沿上的点式均值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方差有效的，但反之则不成立，即均值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有效集式均值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方差有效集的子集。</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p:cNvSpPr txBox="1"/>
          <p:nvPr/>
        </p:nvSpPr>
        <p:spPr>
          <a:xfrm>
            <a:off x="10335980" y="1590922"/>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5-39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p:cNvSpPr txBox="1"/>
          <p:nvPr/>
        </p:nvSpPr>
        <p:spPr>
          <a:xfrm>
            <a:off x="10302683" y="3429000"/>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760328376"/>
              </p:ext>
            </p:extLst>
          </p:nvPr>
        </p:nvGraphicFramePr>
        <p:xfrm>
          <a:off x="4149403" y="914401"/>
          <a:ext cx="2411870" cy="576064"/>
        </p:xfrm>
        <a:graphic>
          <a:graphicData uri="http://schemas.openxmlformats.org/presentationml/2006/ole">
            <mc:AlternateContent xmlns:mc="http://schemas.openxmlformats.org/markup-compatibility/2006">
              <mc:Choice xmlns:v="urn:schemas-microsoft-com:vml" Requires="v">
                <p:oleObj spid="_x0000_s44081" name="Equation" r:id="rId4" imgW="1815840" imgH="431640" progId="Equation.DSMT4">
                  <p:embed/>
                </p:oleObj>
              </mc:Choice>
              <mc:Fallback>
                <p:oleObj name="Equation" r:id="rId4" imgW="1815840" imgH="431640" progId="Equation.DSMT4">
                  <p:embed/>
                  <p:pic>
                    <p:nvPicPr>
                      <p:cNvPr id="0" name="Object 1"/>
                      <p:cNvPicPr>
                        <a:picLocks noChangeAspect="1" noChangeArrowheads="1"/>
                      </p:cNvPicPr>
                      <p:nvPr/>
                    </p:nvPicPr>
                    <p:blipFill>
                      <a:blip r:embed="rId5"/>
                      <a:srcRect/>
                      <a:stretch>
                        <a:fillRect/>
                      </a:stretch>
                    </p:blipFill>
                    <p:spPr bwMode="auto">
                      <a:xfrm>
                        <a:off x="4149403" y="914401"/>
                        <a:ext cx="2411870" cy="576064"/>
                      </a:xfrm>
                      <a:prstGeom prst="rect">
                        <a:avLst/>
                      </a:prstGeom>
                      <a:noFill/>
                    </p:spPr>
                  </p:pic>
                </p:oleObj>
              </mc:Fallback>
            </mc:AlternateContent>
          </a:graphicData>
        </a:graphic>
      </p:graphicFrame>
      <p:sp>
        <p:nvSpPr>
          <p:cNvPr id="5"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54913481"/>
              </p:ext>
            </p:extLst>
          </p:nvPr>
        </p:nvGraphicFramePr>
        <p:xfrm>
          <a:off x="3440766" y="1844824"/>
          <a:ext cx="4354513" cy="360362"/>
        </p:xfrm>
        <a:graphic>
          <a:graphicData uri="http://schemas.openxmlformats.org/presentationml/2006/ole">
            <mc:AlternateContent xmlns:mc="http://schemas.openxmlformats.org/markup-compatibility/2006">
              <mc:Choice xmlns:v="urn:schemas-microsoft-com:vml" Requires="v">
                <p:oleObj spid="_x0000_s44082" name="Equation" r:id="rId6" imgW="3225600" imgH="266400" progId="Equation.DSMT4">
                  <p:embed/>
                </p:oleObj>
              </mc:Choice>
              <mc:Fallback>
                <p:oleObj name="Equation" r:id="rId6" imgW="3225600" imgH="266400" progId="Equation.DSMT4">
                  <p:embed/>
                  <p:pic>
                    <p:nvPicPr>
                      <p:cNvPr id="0" name="Object 3"/>
                      <p:cNvPicPr>
                        <a:picLocks noChangeAspect="1" noChangeArrowheads="1"/>
                      </p:cNvPicPr>
                      <p:nvPr/>
                    </p:nvPicPr>
                    <p:blipFill>
                      <a:blip r:embed="rId7"/>
                      <a:srcRect/>
                      <a:stretch>
                        <a:fillRect/>
                      </a:stretch>
                    </p:blipFill>
                    <p:spPr bwMode="auto">
                      <a:xfrm>
                        <a:off x="3440766" y="1844824"/>
                        <a:ext cx="4354513" cy="360362"/>
                      </a:xfrm>
                      <a:prstGeom prst="rect">
                        <a:avLst/>
                      </a:prstGeom>
                      <a:noFill/>
                    </p:spPr>
                  </p:pic>
                </p:oleObj>
              </mc:Fallback>
            </mc:AlternateContent>
          </a:graphicData>
        </a:graphic>
      </p:graphicFrame>
      <p:sp>
        <p:nvSpPr>
          <p:cNvPr id="8"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68944853"/>
              </p:ext>
            </p:extLst>
          </p:nvPr>
        </p:nvGraphicFramePr>
        <p:xfrm>
          <a:off x="3131415" y="3430579"/>
          <a:ext cx="4577201" cy="720080"/>
        </p:xfrm>
        <a:graphic>
          <a:graphicData uri="http://schemas.openxmlformats.org/presentationml/2006/ole">
            <mc:AlternateContent xmlns:mc="http://schemas.openxmlformats.org/markup-compatibility/2006">
              <mc:Choice xmlns:v="urn:schemas-microsoft-com:vml" Requires="v">
                <p:oleObj spid="_x0000_s44083" name="Equation" r:id="rId8" imgW="3479800" imgH="546100" progId="Equation.DSMT4">
                  <p:embed/>
                </p:oleObj>
              </mc:Choice>
              <mc:Fallback>
                <p:oleObj name="Equation" r:id="rId8" imgW="3479800" imgH="5461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415" y="3430579"/>
                        <a:ext cx="4577201" cy="720080"/>
                      </a:xfrm>
                      <a:prstGeom prst="rect">
                        <a:avLst/>
                      </a:prstGeom>
                      <a:noFill/>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307448" y="578963"/>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1</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）最低点</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D</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求解</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p:cNvSpPr txBox="1"/>
          <p:nvPr/>
        </p:nvSpPr>
        <p:spPr>
          <a:xfrm>
            <a:off x="307448" y="10849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由                                           ，令                                             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0</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，可求得：</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p:cNvSpPr txBox="1"/>
          <p:nvPr/>
        </p:nvSpPr>
        <p:spPr>
          <a:xfrm>
            <a:off x="10335980" y="2073293"/>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p:cNvSpPr txBox="1"/>
          <p:nvPr/>
        </p:nvSpPr>
        <p:spPr>
          <a:xfrm>
            <a:off x="10335980" y="2989523"/>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p:cNvPicPr>
            <a:picLocks noChangeAspect="1"/>
          </p:cNvPicPr>
          <p:nvPr/>
        </p:nvPicPr>
        <p:blipFill>
          <a:blip r:embed="rId3"/>
          <a:stretch>
            <a:fillRect/>
          </a:stretch>
        </p:blipFill>
        <p:spPr>
          <a:xfrm>
            <a:off x="4466039" y="3735502"/>
            <a:ext cx="2874836" cy="2403765"/>
          </a:xfrm>
          <a:prstGeom prst="rect">
            <a:avLst/>
          </a:prstGeom>
        </p:spPr>
      </p:pic>
      <p:pic>
        <p:nvPicPr>
          <p:cNvPr id="43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1992275"/>
            <a:ext cx="2016224"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箭头: 右 26"/>
          <p:cNvSpPr/>
          <p:nvPr/>
        </p:nvSpPr>
        <p:spPr>
          <a:xfrm>
            <a:off x="3429323" y="3153309"/>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0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922" y="2908505"/>
            <a:ext cx="2994953"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5157515" y="6189957"/>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5-2</a:t>
            </a:r>
            <a:r>
              <a:rPr lang="zh-CN" altLang="en-US" sz="1400" dirty="0" smtClean="0">
                <a:latin typeface="Times New Roman" panose="02020603050405020304" pitchFamily="18" charset="0"/>
                <a:ea typeface="+mn-ea"/>
                <a:cs typeface="Times New Roman" panose="02020603050405020304" pitchFamily="18" charset="0"/>
              </a:rPr>
              <a:t> </a:t>
            </a:r>
            <a:r>
              <a:rPr lang="zh-CN" altLang="en-US" sz="1400" dirty="0">
                <a:latin typeface="Times New Roman" panose="02020603050405020304" pitchFamily="18" charset="0"/>
                <a:ea typeface="+mn-ea"/>
                <a:cs typeface="Times New Roman" panose="02020603050405020304" pitchFamily="18" charset="0"/>
              </a:rPr>
              <a:t>有效边界图</a:t>
            </a:r>
          </a:p>
        </p:txBody>
      </p:sp>
      <p:graphicFrame>
        <p:nvGraphicFramePr>
          <p:cNvPr id="3" name="对象 2"/>
          <p:cNvGraphicFramePr>
            <a:graphicFrameLocks noChangeAspect="1"/>
          </p:cNvGraphicFramePr>
          <p:nvPr>
            <p:extLst>
              <p:ext uri="{D42A27DB-BD31-4B8C-83A1-F6EECF244321}">
                <p14:modId xmlns:p14="http://schemas.microsoft.com/office/powerpoint/2010/main" val="3570817068"/>
              </p:ext>
            </p:extLst>
          </p:nvPr>
        </p:nvGraphicFramePr>
        <p:xfrm>
          <a:off x="1017910" y="1141419"/>
          <a:ext cx="2411413" cy="576263"/>
        </p:xfrm>
        <a:graphic>
          <a:graphicData uri="http://schemas.openxmlformats.org/presentationml/2006/ole">
            <mc:AlternateContent xmlns:mc="http://schemas.openxmlformats.org/markup-compatibility/2006">
              <mc:Choice xmlns:v="urn:schemas-microsoft-com:vml" Requires="v">
                <p:oleObj spid="_x0000_s47112" name="Equation" r:id="rId6" imgW="1815840" imgH="431640" progId="Equation.DSMT4">
                  <p:embed/>
                </p:oleObj>
              </mc:Choice>
              <mc:Fallback>
                <p:oleObj name="Equation" r:id="rId6" imgW="1815840" imgH="431640" progId="Equation.DSMT4">
                  <p:embed/>
                  <p:pic>
                    <p:nvPicPr>
                      <p:cNvPr id="0" name="对象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910" y="1141419"/>
                        <a:ext cx="2411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10755653"/>
              </p:ext>
            </p:extLst>
          </p:nvPr>
        </p:nvGraphicFramePr>
        <p:xfrm>
          <a:off x="4318118" y="1074548"/>
          <a:ext cx="2495550" cy="746125"/>
        </p:xfrm>
        <a:graphic>
          <a:graphicData uri="http://schemas.openxmlformats.org/presentationml/2006/ole">
            <mc:AlternateContent xmlns:mc="http://schemas.openxmlformats.org/markup-compatibility/2006">
              <mc:Choice xmlns:v="urn:schemas-microsoft-com:vml" Requires="v">
                <p:oleObj spid="_x0000_s47113" name="Equation" r:id="rId8" imgW="1879560" imgH="558720" progId="Equation.DSMT4">
                  <p:embed/>
                </p:oleObj>
              </mc:Choice>
              <mc:Fallback>
                <p:oleObj name="Equation" r:id="rId8" imgW="1879560" imgH="558720" progId="Equation.DSMT4">
                  <p:embed/>
                  <p:pic>
                    <p:nvPicPr>
                      <p:cNvPr id="0" name="对象 2"/>
                      <p:cNvPicPr>
                        <a:picLocks noChangeAspect="1" noChangeArrowheads="1"/>
                      </p:cNvPicPr>
                      <p:nvPr/>
                    </p:nvPicPr>
                    <p:blipFill>
                      <a:blip r:embed="rId9"/>
                      <a:srcRect/>
                      <a:stretch>
                        <a:fillRect/>
                      </a:stretch>
                    </p:blipFill>
                    <p:spPr bwMode="auto">
                      <a:xfrm>
                        <a:off x="4318118" y="1074548"/>
                        <a:ext cx="24955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47955" y="816015"/>
            <a:ext cx="10225136" cy="150329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2</a:t>
            </a: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AB</a:t>
            </a:r>
            <a:r>
              <a:rPr lang="zh-CN" altLang="en-US" sz="2000">
                <a:solidFill>
                  <a:srgbClr val="000000"/>
                </a:solidFill>
                <a:effectLst/>
                <a:latin typeface="Times New Roman" panose="02020603050405020304" pitchFamily="18" charset="0"/>
                <a:ea typeface="+mn-ea"/>
                <a:cs typeface="Times New Roman" panose="02020603050405020304" pitchFamily="18" charset="0"/>
              </a:rPr>
              <a:t>曲线斜率求解</a:t>
            </a:r>
          </a:p>
          <a:p>
            <a:pPr>
              <a:lnSpc>
                <a:spcPct val="150000"/>
              </a:lnSpc>
              <a:buClr>
                <a:srgbClr val="215968"/>
              </a:buClr>
            </a:pPr>
            <a:r>
              <a:rPr lang="zh-CN" altLang="en-US" sz="2000">
                <a:solidFill>
                  <a:srgbClr val="000000"/>
                </a:solidFill>
                <a:effectLst/>
                <a:latin typeface="Times New Roman" panose="02020603050405020304" pitchFamily="18" charset="0"/>
                <a:ea typeface="+mn-ea"/>
                <a:cs typeface="Times New Roman" panose="02020603050405020304" pitchFamily="18" charset="0"/>
              </a:rPr>
              <a:t>        由边界方程，可求得：</a:t>
            </a:r>
          </a:p>
          <a:p>
            <a:pPr marL="342900" indent="-342900">
              <a:lnSpc>
                <a:spcPct val="150000"/>
              </a:lnSpc>
              <a:buClr>
                <a:srgbClr val="215968"/>
              </a:buClr>
              <a:buFont typeface="Wingdings" panose="05000000000000000000" pitchFamily="2" charset="2"/>
              <a:buChar char="Ø"/>
            </a:pP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p:cNvSpPr txBox="1"/>
          <p:nvPr/>
        </p:nvSpPr>
        <p:spPr>
          <a:xfrm>
            <a:off x="447955" y="2741089"/>
            <a:ext cx="10225136"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）有效边界</a:t>
            </a:r>
            <a:r>
              <a:rPr lang="en-US" altLang="zh-CN" sz="2000" dirty="0">
                <a:latin typeface="Times New Roman" panose="02020603050405020304" pitchFamily="18" charset="0"/>
                <a:ea typeface="+mn-ea"/>
                <a:cs typeface="Times New Roman" panose="02020603050405020304" pitchFamily="18" charset="0"/>
              </a:rPr>
              <a:t>DF</a:t>
            </a:r>
            <a:r>
              <a:rPr lang="zh-CN" altLang="en-US" sz="2000" dirty="0">
                <a:latin typeface="Times New Roman" panose="02020603050405020304" pitchFamily="18" charset="0"/>
                <a:ea typeface="+mn-ea"/>
                <a:cs typeface="Times New Roman" panose="02020603050405020304" pitchFamily="18" charset="0"/>
              </a:rPr>
              <a:t>上每一点              对应的投资比率求解</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        由式</a:t>
            </a:r>
            <a:r>
              <a:rPr lang="zh-CN" altLang="en-US" sz="2000" dirty="0" smtClean="0">
                <a:latin typeface="Times New Roman" panose="02020603050405020304" pitchFamily="18" charset="0"/>
                <a:ea typeface="+mn-ea"/>
                <a:cs typeface="Times New Roman" panose="02020603050405020304" pitchFamily="18" charset="0"/>
              </a:rPr>
              <a:t>（</a:t>
            </a:r>
            <a:r>
              <a:rPr lang="en-US" altLang="zh-CN" sz="2000" dirty="0" smtClean="0">
                <a:latin typeface="Times New Roman" panose="02020603050405020304" pitchFamily="18" charset="0"/>
                <a:ea typeface="+mn-ea"/>
                <a:cs typeface="Times New Roman" panose="02020603050405020304" pitchFamily="18" charset="0"/>
              </a:rPr>
              <a:t>5-4</a:t>
            </a:r>
            <a:r>
              <a:rPr lang="zh-CN" altLang="en-US" sz="2000" dirty="0">
                <a:latin typeface="Times New Roman" panose="02020603050405020304" pitchFamily="18" charset="0"/>
                <a:ea typeface="+mn-ea"/>
                <a:cs typeface="Times New Roman" panose="02020603050405020304" pitchFamily="18" charset="0"/>
              </a:rPr>
              <a:t>）和</a:t>
            </a:r>
            <a:r>
              <a:rPr lang="zh-CN" altLang="en-US" sz="2000" dirty="0" smtClean="0">
                <a:latin typeface="Times New Roman" panose="02020603050405020304" pitchFamily="18" charset="0"/>
                <a:ea typeface="+mn-ea"/>
                <a:cs typeface="Times New Roman" panose="02020603050405020304" pitchFamily="18" charset="0"/>
              </a:rPr>
              <a:t>（</a:t>
            </a:r>
            <a:r>
              <a:rPr lang="en-US" altLang="zh-CN" sz="2000" dirty="0" smtClean="0">
                <a:latin typeface="Times New Roman" panose="02020603050405020304" pitchFamily="18" charset="0"/>
                <a:ea typeface="+mn-ea"/>
                <a:cs typeface="Times New Roman" panose="02020603050405020304" pitchFamily="18" charset="0"/>
              </a:rPr>
              <a:t>5-8</a:t>
            </a:r>
            <a:r>
              <a:rPr lang="zh-CN" altLang="en-US" sz="2000" dirty="0">
                <a:latin typeface="Times New Roman" panose="02020603050405020304" pitchFamily="18" charset="0"/>
                <a:ea typeface="+mn-ea"/>
                <a:cs typeface="Times New Roman" panose="02020603050405020304" pitchFamily="18" charset="0"/>
              </a:rPr>
              <a:t>）可知：</a:t>
            </a:r>
          </a:p>
        </p:txBody>
      </p:sp>
      <p:sp>
        <p:nvSpPr>
          <p:cNvPr id="23" name="文本框 22"/>
          <p:cNvSpPr txBox="1"/>
          <p:nvPr/>
        </p:nvSpPr>
        <p:spPr>
          <a:xfrm>
            <a:off x="10335980" y="1966677"/>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p:cNvSpPr txBox="1"/>
          <p:nvPr/>
        </p:nvSpPr>
        <p:spPr>
          <a:xfrm>
            <a:off x="10335980" y="381589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03" y="1735127"/>
            <a:ext cx="3409083" cy="8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379" y="2876535"/>
            <a:ext cx="864096" cy="3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278" y="3828174"/>
            <a:ext cx="366543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981051" y="4403280"/>
            <a:ext cx="10225136" cy="495585"/>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当考虑无风险资产与风险资产配置时，最小化模型可表述为</a:t>
            </a:r>
            <a:r>
              <a:rPr lang="en-US" altLang="zh-CN" sz="2000" dirty="0">
                <a:latin typeface="+mn-ea"/>
                <a:ea typeface="+mn-ea"/>
                <a:cs typeface="Times New Roman" panose="02020603050405020304" pitchFamily="18" charset="0"/>
              </a:rPr>
              <a:t>:</a:t>
            </a:r>
            <a:endParaRPr lang="zh-CN" altLang="en-US" sz="2000" dirty="0">
              <a:latin typeface="+mn-ea"/>
              <a:ea typeface="+mn-ea"/>
              <a:cs typeface="Times New Roman" panose="02020603050405020304" pitchFamily="18" charset="0"/>
            </a:endParaRPr>
          </a:p>
        </p:txBody>
      </p:sp>
      <p:sp>
        <p:nvSpPr>
          <p:cNvPr id="29" name="文本框 28"/>
          <p:cNvSpPr txBox="1"/>
          <p:nvPr/>
        </p:nvSpPr>
        <p:spPr>
          <a:xfrm>
            <a:off x="10335980" y="543492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22850530"/>
              </p:ext>
            </p:extLst>
          </p:nvPr>
        </p:nvGraphicFramePr>
        <p:xfrm>
          <a:off x="3863975" y="5205413"/>
          <a:ext cx="4227513" cy="919162"/>
        </p:xfrm>
        <a:graphic>
          <a:graphicData uri="http://schemas.openxmlformats.org/presentationml/2006/ole">
            <mc:AlternateContent xmlns:mc="http://schemas.openxmlformats.org/markup-compatibility/2006">
              <mc:Choice xmlns:v="urn:schemas-microsoft-com:vml" Requires="v">
                <p:oleObj spid="_x0000_s43028" name="Equation" r:id="rId6" imgW="2450880" imgH="533160" progId="Equation.DSMT4">
                  <p:embed/>
                </p:oleObj>
              </mc:Choice>
              <mc:Fallback>
                <p:oleObj name="Equation" r:id="rId6" imgW="2450880" imgH="533160" progId="Equation.DSMT4">
                  <p:embed/>
                  <p:pic>
                    <p:nvPicPr>
                      <p:cNvPr id="0" name="对象 3"/>
                      <p:cNvPicPr>
                        <a:picLocks noChangeAspect="1" noChangeArrowheads="1"/>
                      </p:cNvPicPr>
                      <p:nvPr/>
                    </p:nvPicPr>
                    <p:blipFill>
                      <a:blip r:embed="rId7"/>
                      <a:srcRect/>
                      <a:stretch>
                        <a:fillRect/>
                      </a:stretch>
                    </p:blipFill>
                    <p:spPr bwMode="auto">
                      <a:xfrm>
                        <a:off x="3863975" y="5205413"/>
                        <a:ext cx="4227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531080" y="954230"/>
            <a:ext cx="5058483"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事实上</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 </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上述最优化问题也可以转换为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p:cNvSpPr txBox="1"/>
          <p:nvPr/>
        </p:nvSpPr>
        <p:spPr>
          <a:xfrm>
            <a:off x="6165627" y="1018698"/>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由于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是可变的，因此分情况分析： </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由均值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方差模型</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已知</a:t>
            </a:r>
          </a:p>
        </p:txBody>
      </p:sp>
      <p:sp>
        <p:nvSpPr>
          <p:cNvPr id="22" name="文本框 21"/>
          <p:cNvSpPr txBox="1"/>
          <p:nvPr/>
        </p:nvSpPr>
        <p:spPr>
          <a:xfrm>
            <a:off x="857638" y="2485073"/>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同样采用拉格朗日函数方法求解最优解为：</a:t>
            </a:r>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099" y="1688396"/>
            <a:ext cx="276339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p:nvCxnSpPr>
        <p:spPr>
          <a:xfrm>
            <a:off x="6089190" y="1202022"/>
            <a:ext cx="11797" cy="5019385"/>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093" y="3150194"/>
            <a:ext cx="4374940" cy="6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p:cNvSpPr txBox="1"/>
          <p:nvPr/>
        </p:nvSpPr>
        <p:spPr>
          <a:xfrm>
            <a:off x="831597" y="3862242"/>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其中，</a:t>
            </a:r>
          </a:p>
        </p:txBody>
      </p:sp>
      <p:pic>
        <p:nvPicPr>
          <p:cNvPr id="450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56772"/>
            <a:ext cx="2626535" cy="4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831597" y="4913089"/>
            <a:ext cx="6097712"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代入可得有效边界为 </a:t>
            </a:r>
            <a:endParaRPr lang="zh-CN" altLang="en-US" sz="2000" dirty="0"/>
          </a:p>
        </p:txBody>
      </p:sp>
      <p:pic>
        <p:nvPicPr>
          <p:cNvPr id="450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990" y="5452893"/>
            <a:ext cx="4143537" cy="8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443" y="1481517"/>
            <a:ext cx="1224135" cy="5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6165627" y="2107296"/>
            <a:ext cx="8196208"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可求得</a:t>
            </a:r>
            <a:r>
              <a:rPr lang="en-US" altLang="zh-CN" sz="2000" dirty="0">
                <a:solidFill>
                  <a:srgbClr val="000000"/>
                </a:solidFill>
                <a:effectLst/>
                <a:ea typeface="宋体" panose="02010600030101010101" pitchFamily="2" charset="-122"/>
                <a:cs typeface="Times New Roman" panose="02020603050405020304" pitchFamily="18" charset="0"/>
              </a:rPr>
              <a:t>                </a:t>
            </a:r>
            <a:r>
              <a:rPr lang="zh-CN" altLang="en-US" sz="2000" dirty="0">
                <a:solidFill>
                  <a:srgbClr val="000000"/>
                </a:solidFill>
                <a:effectLst/>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cs typeface="Times New Roman" panose="02020603050405020304" pitchFamily="18" charset="0"/>
              </a:rPr>
              <a:t>由均值</a:t>
            </a:r>
            <a:r>
              <a:rPr lang="en-US"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err="1">
                <a:solidFill>
                  <a:srgbClr val="000000"/>
                </a:solidFill>
                <a:effectLst/>
                <a:latin typeface="Times New Roman" panose="02020603050405020304" pitchFamily="18" charset="0"/>
                <a:cs typeface="Times New Roman" panose="02020603050405020304" pitchFamily="18" charset="0"/>
              </a:rPr>
              <a:t>VaR</a:t>
            </a:r>
            <a:r>
              <a:rPr lang="zh-CN" altLang="en-US" sz="2000" dirty="0">
                <a:solidFill>
                  <a:srgbClr val="000000"/>
                </a:solidFill>
                <a:effectLst/>
                <a:latin typeface="Times New Roman" panose="02020603050405020304" pitchFamily="18" charset="0"/>
                <a:cs typeface="Times New Roman" panose="02020603050405020304" pitchFamily="18" charset="0"/>
              </a:rPr>
              <a:t>模型</a:t>
            </a:r>
            <a:r>
              <a:rPr lang="en-US" altLang="zh-CN" sz="2000" dirty="0">
                <a:solidFill>
                  <a:srgbClr val="000000"/>
                </a:solidFill>
                <a:effectLst/>
                <a:ea typeface="宋体" panose="02010600030101010101" pitchFamily="2" charset="-122"/>
                <a:cs typeface="Times New Roman" panose="02020603050405020304" pitchFamily="18" charset="0"/>
              </a:rPr>
              <a:t>,</a:t>
            </a:r>
            <a:endParaRPr lang="zh-CN" altLang="en-US" sz="2000" dirty="0"/>
          </a:p>
        </p:txBody>
      </p:sp>
      <p:pic>
        <p:nvPicPr>
          <p:cNvPr id="4506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47" y="2088714"/>
            <a:ext cx="905349" cy="4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6174" y="2047025"/>
            <a:ext cx="735738" cy="48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p:cNvSpPr txBox="1"/>
          <p:nvPr/>
        </p:nvSpPr>
        <p:spPr>
          <a:xfrm>
            <a:off x="6165627" y="2641920"/>
            <a:ext cx="8196208" cy="400110"/>
          </a:xfrm>
          <a:prstGeom prst="rect">
            <a:avLst/>
          </a:prstGeom>
          <a:noFill/>
        </p:spPr>
        <p:txBody>
          <a:bodyPr wrap="square">
            <a:spAutoFit/>
          </a:bodyPr>
          <a:lstStyle/>
          <a:p>
            <a:r>
              <a:rPr lang="zh-CN" altLang="en-US" sz="2000" dirty="0"/>
              <a:t>如图所示，相交于 点</a:t>
            </a:r>
            <a:r>
              <a:rPr lang="en-US" altLang="zh-CN" sz="2000" dirty="0"/>
              <a:t>, </a:t>
            </a:r>
            <a:r>
              <a:rPr lang="zh-CN" altLang="en-US" sz="2000" dirty="0"/>
              <a:t>此时有解。</a:t>
            </a:r>
          </a:p>
        </p:txBody>
      </p:sp>
      <p:sp>
        <p:nvSpPr>
          <p:cNvPr id="49" name="文本框 48"/>
          <p:cNvSpPr txBox="1"/>
          <p:nvPr/>
        </p:nvSpPr>
        <p:spPr>
          <a:xfrm>
            <a:off x="6165627" y="3145799"/>
            <a:ext cx="8196208" cy="400110"/>
          </a:xfrm>
          <a:prstGeom prst="rect">
            <a:avLst/>
          </a:prstGeom>
          <a:noFill/>
        </p:spPr>
        <p:txBody>
          <a:bodyPr wrap="square">
            <a:spAutoFit/>
          </a:bodyPr>
          <a:lstStyle/>
          <a:p>
            <a:r>
              <a:rPr lang="zh-CN" altLang="en-US" sz="2000" dirty="0"/>
              <a:t>令</a:t>
            </a:r>
          </a:p>
        </p:txBody>
      </p:sp>
      <p:pic>
        <p:nvPicPr>
          <p:cNvPr id="45071"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762" y="3209344"/>
            <a:ext cx="1995583" cy="7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文本框 52"/>
          <p:cNvSpPr txBox="1"/>
          <p:nvPr/>
        </p:nvSpPr>
        <p:spPr>
          <a:xfrm>
            <a:off x="6143898" y="4203303"/>
            <a:ext cx="8196208" cy="400110"/>
          </a:xfrm>
          <a:prstGeom prst="rect">
            <a:avLst/>
          </a:prstGeom>
          <a:noFill/>
        </p:spPr>
        <p:txBody>
          <a:bodyPr wrap="square">
            <a:spAutoFit/>
          </a:bodyPr>
          <a:lstStyle/>
          <a:p>
            <a:r>
              <a:rPr lang="zh-CN" altLang="en-US" sz="2000" dirty="0"/>
              <a:t>得有效边界</a:t>
            </a:r>
          </a:p>
        </p:txBody>
      </p:sp>
      <p:pic>
        <p:nvPicPr>
          <p:cNvPr id="4507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8037" y="4053972"/>
            <a:ext cx="2736305" cy="6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文本框 56"/>
          <p:cNvSpPr txBox="1"/>
          <p:nvPr/>
        </p:nvSpPr>
        <p:spPr>
          <a:xfrm>
            <a:off x="6100987" y="5091952"/>
            <a:ext cx="8196208"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即</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边界为</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5073"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441" y="4947124"/>
            <a:ext cx="2444459" cy="7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p:cNvSpPr txBox="1"/>
          <p:nvPr/>
        </p:nvSpPr>
        <p:spPr>
          <a:xfrm>
            <a:off x="6165627" y="5830459"/>
            <a:ext cx="812669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此时，存在最小</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对应值</a:t>
            </a:r>
            <a:r>
              <a:rPr lang="zh-CN" altLang="en-US" sz="2000" dirty="0"/>
              <a:t>为：</a:t>
            </a:r>
          </a:p>
        </p:txBody>
      </p:sp>
      <p:pic>
        <p:nvPicPr>
          <p:cNvPr id="45074"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38658" y="5878779"/>
            <a:ext cx="1090590" cy="3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410" y="764703"/>
            <a:ext cx="3523745"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基于</a:t>
            </a:r>
            <a:r>
              <a:rPr lang="en-US" altLang="zh-CN" sz="2600" b="1" dirty="0" err="1">
                <a:latin typeface="微软雅黑" panose="020B0503020204020204" pitchFamily="34" charset="-122"/>
                <a:ea typeface="微软雅黑" panose="020B0503020204020204" pitchFamily="34" charset="-122"/>
              </a:rPr>
              <a:t>VaR</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4947" y="3565085"/>
            <a:ext cx="11639315" cy="2808299"/>
          </a:xfrm>
          <a:prstGeom prst="rect">
            <a:avLst/>
          </a:prstGeom>
          <a:noFill/>
        </p:spPr>
        <p:txBody>
          <a:bodyPr wrap="square" rtlCol="0">
            <a:spAutoFit/>
          </a:bodyPr>
          <a:lstStyle/>
          <a:p>
            <a:pPr marL="342900" indent="457200">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当然，基于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修正的投资组合理论也并非完美，</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首先</a:t>
            </a:r>
            <a:r>
              <a:rPr lang="en-US" altLang="zh-CN" sz="2000" dirty="0">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具有非凸及非次可加性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，因此当投资组合收益的分布不服从正态或对数正态分布时，配置最优投资组合时，使用</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度量风险会产生较大困难。</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再者其可能导致资产面临更大的风险</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，特别是，市场不景气导致波动率变大时，金融机构面临更大的损失；</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最后，置信度越小，</a:t>
            </a:r>
            <a:r>
              <a:rPr lang="en-US" altLang="zh-CN" sz="2000" dirty="0" err="1">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组合边界与标准差组合边界差异越大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，主要体现在最小方差距离上。置信水平越高，表明投资者越厌恶风险，估计的风险也越大，导致最终的投资分配方案趋于保守化。</a:t>
            </a:r>
            <a:endParaRPr lang="zh-CN" altLang="en-US" sz="2400" dirty="0">
              <a:latin typeface="Times New Roman" panose="02020603050405020304" pitchFamily="18" charset="0"/>
              <a:ea typeface="+mn-ea"/>
              <a:cs typeface="Times New Roman" panose="02020603050405020304" pitchFamily="18" charset="0"/>
            </a:endParaRPr>
          </a:p>
        </p:txBody>
      </p:sp>
      <p:sp>
        <p:nvSpPr>
          <p:cNvPr id="19" name="文本框 18"/>
          <p:cNvSpPr txBox="1"/>
          <p:nvPr/>
        </p:nvSpPr>
        <p:spPr>
          <a:xfrm>
            <a:off x="5229523" y="3275111"/>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5-3</a:t>
            </a:r>
            <a:r>
              <a:rPr lang="zh-CN" altLang="en-US" sz="1400" dirty="0" smtClean="0">
                <a:latin typeface="Times New Roman" panose="02020603050405020304" pitchFamily="18" charset="0"/>
                <a:ea typeface="+mn-ea"/>
                <a:cs typeface="Times New Roman" panose="02020603050405020304" pitchFamily="18" charset="0"/>
              </a:rPr>
              <a:t> </a:t>
            </a:r>
            <a:r>
              <a:rPr lang="zh-CN" altLang="en-US" sz="1400" dirty="0">
                <a:latin typeface="Times New Roman" panose="02020603050405020304" pitchFamily="18" charset="0"/>
                <a:ea typeface="+mn-ea"/>
                <a:cs typeface="Times New Roman" panose="02020603050405020304" pitchFamily="18" charset="0"/>
              </a:rPr>
              <a:t>有效边界图</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4000" b="1" dirty="0">
                <a:solidFill>
                  <a:schemeClr val="bg1"/>
                </a:solidFill>
                <a:latin typeface="微软雅黑" panose="020B0503020204020204" pitchFamily="34" charset="-122"/>
                <a:ea typeface="微软雅黑" panose="020B0503020204020204" pitchFamily="34" charset="-122"/>
              </a:rPr>
              <a:t>一、多种风险资产情形</a:t>
            </a:r>
            <a:endParaRPr kumimoji="0" lang="en-US" altLang="zh-CN" sz="4000" b="1" dirty="0">
              <a:solidFill>
                <a:schemeClr val="bg1"/>
              </a:solidFill>
              <a:latin typeface="微软雅黑" panose="020B0503020204020204" pitchFamily="34" charset="-122"/>
              <a:ea typeface="微软雅黑" panose="020B0503020204020204" pitchFamily="34" charset="-122"/>
            </a:endParaRPr>
          </a:p>
          <a:p>
            <a:r>
              <a:rPr kumimoji="0" lang="en-US" altLang="zh-CN" sz="4000" b="1" dirty="0">
                <a:solidFill>
                  <a:schemeClr val="bg1"/>
                </a:solidFill>
                <a:latin typeface="微软雅黑" panose="020B0503020204020204" pitchFamily="34" charset="-122"/>
                <a:ea typeface="微软雅黑" panose="020B0503020204020204" pitchFamily="34" charset="-122"/>
              </a:rPr>
              <a:t>              ——</a:t>
            </a:r>
            <a:r>
              <a:rPr kumimoji="0" lang="zh-CN" altLang="en-US" sz="4000" b="1" dirty="0">
                <a:solidFill>
                  <a:schemeClr val="bg1"/>
                </a:solidFill>
                <a:latin typeface="微软雅黑" panose="020B0503020204020204" pitchFamily="34" charset="-122"/>
                <a:ea typeface="微软雅黑" panose="020B0503020204020204" pitchFamily="34" charset="-122"/>
              </a:rPr>
              <a:t>可卖空情形</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000" b="1" dirty="0">
                <a:solidFill>
                  <a:schemeClr val="bg1"/>
                </a:solidFill>
                <a:latin typeface="微软雅黑" panose="020B0503020204020204" pitchFamily="34" charset="-122"/>
                <a:ea typeface="微软雅黑" panose="020B0503020204020204" pitchFamily="34" charset="-122"/>
              </a:rPr>
              <a:t>五、基于</a:t>
            </a:r>
            <a:r>
              <a:rPr kumimoji="0" lang="en-US" altLang="zh-CN" sz="4000" b="1" dirty="0">
                <a:solidFill>
                  <a:schemeClr val="bg1"/>
                </a:solidFill>
                <a:latin typeface="微软雅黑" panose="020B0503020204020204" pitchFamily="34" charset="-122"/>
                <a:ea typeface="微软雅黑" panose="020B0503020204020204" pitchFamily="34" charset="-122"/>
              </a:rPr>
              <a:t>ES</a:t>
            </a:r>
            <a:r>
              <a:rPr kumimoji="0" lang="zh-CN" altLang="en-US" sz="4000" b="1" dirty="0">
                <a:solidFill>
                  <a:schemeClr val="bg1"/>
                </a:solidFill>
                <a:latin typeface="微软雅黑" panose="020B0503020204020204" pitchFamily="34" charset="-122"/>
                <a:ea typeface="微软雅黑" panose="020B0503020204020204" pitchFamily="34" charset="-122"/>
              </a:rPr>
              <a:t>修正的投资组合理论</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基于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621011" y="629858"/>
            <a:ext cx="10225136" cy="465056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第四章介绍了预期损失缺口（</a:t>
            </a:r>
            <a:r>
              <a:rPr lang="en-US" altLang="zh-CN" sz="2000" dirty="0">
                <a:latin typeface="Times New Roman" panose="02020603050405020304" pitchFamily="18" charset="0"/>
                <a:cs typeface="Times New Roman" panose="02020603050405020304" pitchFamily="18" charset="0"/>
              </a:rPr>
              <a:t>ES</a:t>
            </a:r>
            <a:r>
              <a:rPr lang="zh-CN" altLang="en-US" sz="2000" dirty="0">
                <a:latin typeface="Times New Roman" panose="02020603050405020304" pitchFamily="18" charset="0"/>
                <a:cs typeface="Times New Roman" panose="02020603050405020304" pitchFamily="18" charset="0"/>
              </a:rPr>
              <a:t>），其度量了平均损失值。</a:t>
            </a:r>
            <a:r>
              <a:rPr lang="zh-CN" altLang="en-US" sz="2000" dirty="0">
                <a:solidFill>
                  <a:srgbClr val="C00000"/>
                </a:solidFill>
                <a:latin typeface="Times New Roman" panose="02020603050405020304" pitchFamily="18" charset="0"/>
                <a:cs typeface="Times New Roman" panose="02020603050405020304" pitchFamily="18" charset="0"/>
              </a:rPr>
              <a:t>相较于</a:t>
            </a:r>
            <a:r>
              <a:rPr lang="en-US" altLang="zh-CN" sz="2000" dirty="0" err="1">
                <a:solidFill>
                  <a:srgbClr val="C00000"/>
                </a:solidFill>
                <a:latin typeface="Times New Roman" panose="02020603050405020304" pitchFamily="18" charset="0"/>
                <a:cs typeface="Times New Roman" panose="02020603050405020304" pitchFamily="18" charset="0"/>
              </a:rPr>
              <a:t>VaR</a:t>
            </a:r>
            <a:r>
              <a:rPr lang="zh-CN" altLang="en-US" sz="2000" dirty="0">
                <a:solidFill>
                  <a:srgbClr val="C00000"/>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ES</a:t>
            </a:r>
            <a:r>
              <a:rPr lang="zh-CN" altLang="en-US" sz="2000" dirty="0">
                <a:solidFill>
                  <a:srgbClr val="C00000"/>
                </a:solidFill>
                <a:latin typeface="Times New Roman" panose="02020603050405020304" pitchFamily="18" charset="0"/>
                <a:cs typeface="Times New Roman" panose="02020603050405020304" pitchFamily="18" charset="0"/>
              </a:rPr>
              <a:t>具有以下优点</a:t>
            </a:r>
            <a:r>
              <a:rPr lang="en-US" altLang="zh-CN" sz="2000" dirty="0">
                <a:solidFill>
                  <a:srgbClr val="C00000"/>
                </a:solidFill>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第一，</a:t>
            </a:r>
            <a:r>
              <a:rPr lang="zh-CN" altLang="en-US" sz="2000" dirty="0">
                <a:solidFill>
                  <a:srgbClr val="C00000"/>
                </a:solidFill>
                <a:latin typeface="Times New Roman" panose="02020603050405020304" pitchFamily="18" charset="0"/>
                <a:cs typeface="Times New Roman" panose="02020603050405020304" pitchFamily="18" charset="0"/>
              </a:rPr>
              <a:t>考虑了水平之上的损失情况</a:t>
            </a:r>
            <a:r>
              <a:rPr lang="zh-CN" altLang="en-US" sz="2000" dirty="0">
                <a:latin typeface="Times New Roman" panose="02020603050405020304" pitchFamily="18" charset="0"/>
                <a:cs typeface="Times New Roman" panose="02020603050405020304" pitchFamily="18" charset="0"/>
              </a:rPr>
              <a:t>，可以为管理者和投资者提供金融风险的评判标准，也可以用于测算不同市场因子、不同金融工具、不同业务部门及不同金融机构投资组合的风险敞口。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第二，</a:t>
            </a:r>
            <a:r>
              <a:rPr lang="zh-CN" altLang="en-US" sz="2000" dirty="0">
                <a:solidFill>
                  <a:srgbClr val="C00000"/>
                </a:solidFill>
                <a:latin typeface="Times New Roman" panose="02020603050405020304" pitchFamily="18" charset="0"/>
                <a:cs typeface="Times New Roman" panose="02020603050405020304" pitchFamily="18" charset="0"/>
              </a:rPr>
              <a:t>可以反映分散化投资对金融风险的影响效应及其对降低风险的贡献</a:t>
            </a:r>
            <a:r>
              <a:rPr lang="zh-CN" altLang="en-US" sz="2000" dirty="0">
                <a:latin typeface="Times New Roman" panose="02020603050405020304" pitchFamily="18" charset="0"/>
                <a:cs typeface="Times New Roman" panose="02020603050405020304" pitchFamily="18" charset="0"/>
              </a:rPr>
              <a:t>，减少了对投资者进行有害激励的效应。</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第三，</a:t>
            </a:r>
            <a:r>
              <a:rPr lang="zh-CN" altLang="en-US" sz="2000" dirty="0">
                <a:solidFill>
                  <a:srgbClr val="C00000"/>
                </a:solidFill>
                <a:latin typeface="Times New Roman" panose="02020603050405020304" pitchFamily="18" charset="0"/>
                <a:cs typeface="Times New Roman" panose="02020603050405020304" pitchFamily="18" charset="0"/>
              </a:rPr>
              <a:t>可以精确度量尾部风险</a:t>
            </a:r>
            <a:r>
              <a:rPr lang="zh-CN" altLang="en-US" sz="2000" dirty="0">
                <a:latin typeface="Times New Roman" panose="02020603050405020304" pitchFamily="18" charset="0"/>
                <a:cs typeface="Times New Roman" panose="02020603050405020304" pitchFamily="18" charset="0"/>
              </a:rPr>
              <a:t>，为金融机构提供极端事件发生时，所面临的的金融风险大小。</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a:t>
            </a:r>
            <a:r>
              <a:rPr lang="zh-CN" altLang="en-US" sz="2000" dirty="0">
                <a:solidFill>
                  <a:srgbClr val="C00000"/>
                </a:solidFill>
                <a:latin typeface="Times New Roman" panose="02020603050405020304" pitchFamily="18" charset="0"/>
                <a:cs typeface="Times New Roman" panose="02020603050405020304" pitchFamily="18" charset="0"/>
              </a:rPr>
              <a:t>测度指标具有次可加性</a:t>
            </a:r>
            <a:r>
              <a:rPr lang="zh-CN" altLang="en-US" sz="2000" dirty="0">
                <a:latin typeface="Times New Roman" panose="02020603050405020304" pitchFamily="18" charset="0"/>
                <a:cs typeface="Times New Roman" panose="02020603050405020304" pitchFamily="18" charset="0"/>
              </a:rPr>
              <a:t>，符合新巴塞尔监管要求，在资产组合中容易采用。</a:t>
            </a:r>
          </a:p>
        </p:txBody>
      </p:sp>
      <p:sp>
        <p:nvSpPr>
          <p:cNvPr id="8" name="文本框 7">
            <a:extLst>
              <a:ext uri="{FF2B5EF4-FFF2-40B4-BE49-F238E27FC236}">
                <a16:creationId xmlns="" xmlns:a16="http://schemas.microsoft.com/office/drawing/2014/main" id="{5865922D-D3AA-410E-BB9D-9A229505678B}"/>
              </a:ext>
            </a:extLst>
          </p:cNvPr>
          <p:cNvSpPr txBox="1"/>
          <p:nvPr/>
        </p:nvSpPr>
        <p:spPr>
          <a:xfrm>
            <a:off x="549003" y="5431658"/>
            <a:ext cx="10225136" cy="957250"/>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由此，将</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投资组合理论的不足。本节我们将介绍基于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a:t>
            </a:r>
          </a:p>
        </p:txBody>
      </p:sp>
    </p:spTree>
    <p:extLst>
      <p:ext uri="{BB962C8B-B14F-4D97-AF65-F5344CB8AC3E}">
        <p14:creationId xmlns:p14="http://schemas.microsoft.com/office/powerpoint/2010/main" val="2923774696"/>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837035" y="1700808"/>
            <a:ext cx="10225136" cy="495585"/>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依据中心极限定理，有：</a:t>
            </a:r>
          </a:p>
        </p:txBody>
      </p:sp>
      <p:sp>
        <p:nvSpPr>
          <p:cNvPr id="17" name="文本框 16"/>
          <p:cNvSpPr txBox="1"/>
          <p:nvPr/>
        </p:nvSpPr>
        <p:spPr>
          <a:xfrm>
            <a:off x="10198075" y="242088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4250" y="595513"/>
            <a:ext cx="11225103" cy="1107996"/>
          </a:xfrm>
          <a:prstGeom prst="rect">
            <a:avLst/>
          </a:prstGeom>
        </p:spPr>
        <p:txBody>
          <a:bodyPr wrap="square">
            <a:spAutoFit/>
          </a:bodyPr>
          <a:lstStyle/>
          <a:p>
            <a:pPr indent="457200">
              <a:lnSpc>
                <a:spcPct val="150000"/>
              </a:lnSpc>
            </a:pPr>
            <a:r>
              <a:rPr lang="zh-CN" altLang="en-US" sz="2200" dirty="0">
                <a:latin typeface="Times New Roman" panose="02020603050405020304" pitchFamily="18" charset="0"/>
                <a:cs typeface="Times New Roman" panose="02020603050405020304" pitchFamily="18" charset="0"/>
              </a:rPr>
              <a:t>由此，将</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引入</a:t>
            </a:r>
            <a:r>
              <a:rPr lang="en-US" altLang="zh-CN" sz="2200" dirty="0">
                <a:latin typeface="Times New Roman" panose="02020603050405020304" pitchFamily="18" charset="0"/>
                <a:cs typeface="Times New Roman" panose="02020603050405020304" pitchFamily="18" charset="0"/>
              </a:rPr>
              <a:t>Markowitz</a:t>
            </a:r>
            <a:r>
              <a:rPr lang="zh-CN" altLang="en-US" sz="2200" dirty="0">
                <a:latin typeface="Times New Roman" panose="02020603050405020304" pitchFamily="18" charset="0"/>
                <a:cs typeface="Times New Roman" panose="02020603050405020304" pitchFamily="18" charset="0"/>
              </a:rPr>
              <a:t>组合理论，在一定程度上，可以弥补均值</a:t>
            </a:r>
            <a:r>
              <a:rPr lang="en-US" altLang="zh-CN" sz="2200" dirty="0">
                <a:latin typeface="Times New Roman" panose="02020603050405020304" pitchFamily="18" charset="0"/>
                <a:cs typeface="Times New Roman" panose="02020603050405020304" pitchFamily="18" charset="0"/>
              </a:rPr>
              <a:t>-</a:t>
            </a:r>
            <a:r>
              <a:rPr lang="en-US" altLang="zh-CN" sz="2200" dirty="0" err="1">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投资组合理论的不足。本</a:t>
            </a:r>
            <a:r>
              <a:rPr lang="zh-CN" altLang="en-US" sz="2200" dirty="0" smtClean="0">
                <a:latin typeface="Times New Roman" panose="02020603050405020304" pitchFamily="18" charset="0"/>
                <a:cs typeface="Times New Roman" panose="02020603050405020304" pitchFamily="18" charset="0"/>
              </a:rPr>
              <a:t>节将</a:t>
            </a:r>
            <a:r>
              <a:rPr lang="zh-CN" altLang="en-US" sz="2200" dirty="0">
                <a:latin typeface="Times New Roman" panose="02020603050405020304" pitchFamily="18" charset="0"/>
                <a:cs typeface="Times New Roman" panose="02020603050405020304" pitchFamily="18" charset="0"/>
              </a:rPr>
              <a:t>介绍基于</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修正的投资组合理论。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635139455"/>
              </p:ext>
            </p:extLst>
          </p:nvPr>
        </p:nvGraphicFramePr>
        <p:xfrm>
          <a:off x="4221411" y="2420888"/>
          <a:ext cx="2740422" cy="337741"/>
        </p:xfrm>
        <a:graphic>
          <a:graphicData uri="http://schemas.openxmlformats.org/presentationml/2006/ole">
            <mc:AlternateContent xmlns:mc="http://schemas.openxmlformats.org/markup-compatibility/2006">
              <mc:Choice xmlns:v="urn:schemas-microsoft-com:vml" Requires="v">
                <p:oleObj spid="_x0000_s45101" name="Equation" r:id="rId3" imgW="2044440" imgH="253800" progId="Equation.DSMT4">
                  <p:embed/>
                </p:oleObj>
              </mc:Choice>
              <mc:Fallback>
                <p:oleObj name="Equation" r:id="rId3" imgW="2044440" imgH="253800" progId="Equation.DSMT4">
                  <p:embed/>
                  <p:pic>
                    <p:nvPicPr>
                      <p:cNvPr id="0" name="Object 1"/>
                      <p:cNvPicPr>
                        <a:picLocks noChangeAspect="1" noChangeArrowheads="1"/>
                      </p:cNvPicPr>
                      <p:nvPr/>
                    </p:nvPicPr>
                    <p:blipFill>
                      <a:blip r:embed="rId4"/>
                      <a:srcRect/>
                      <a:stretch>
                        <a:fillRect/>
                      </a:stretch>
                    </p:blipFill>
                    <p:spPr bwMode="auto">
                      <a:xfrm>
                        <a:off x="4221411" y="2420888"/>
                        <a:ext cx="2740422" cy="337741"/>
                      </a:xfrm>
                      <a:prstGeom prst="rect">
                        <a:avLst/>
                      </a:prstGeom>
                      <a:noFill/>
                    </p:spPr>
                  </p:pic>
                </p:oleObj>
              </mc:Fallback>
            </mc:AlternateContent>
          </a:graphicData>
        </a:graphic>
      </p:graphicFrame>
      <p:sp>
        <p:nvSpPr>
          <p:cNvPr id="30" name="文本框 1"/>
          <p:cNvSpPr txBox="1"/>
          <p:nvPr/>
        </p:nvSpPr>
        <p:spPr>
          <a:xfrm>
            <a:off x="504679" y="2859101"/>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令                         ，则   服从标准正态分布，记       为标准正态分布的概率密度函数，则上式可重新表述为：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为常数，具体理由如下：</a:t>
            </a:r>
            <a:endParaRPr lang="en-US" altLang="zh-CN" sz="2000" dirty="0">
              <a:latin typeface="Times New Roman" panose="02020603050405020304" pitchFamily="18" charset="0"/>
              <a:cs typeface="Times New Roman" panose="02020603050405020304" pitchFamily="18" charset="0"/>
            </a:endParaRPr>
          </a:p>
        </p:txBody>
      </p:sp>
      <p:sp>
        <p:nvSpPr>
          <p:cNvPr id="31" name="文本框 15"/>
          <p:cNvSpPr txBox="1"/>
          <p:nvPr/>
        </p:nvSpPr>
        <p:spPr>
          <a:xfrm>
            <a:off x="10270083" y="3933056"/>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043" y="2839663"/>
            <a:ext cx="1512168" cy="6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51" y="3048233"/>
            <a:ext cx="216024" cy="2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95" y="3009175"/>
            <a:ext cx="432048" cy="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010" y="4797152"/>
            <a:ext cx="288032" cy="4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375705953"/>
              </p:ext>
            </p:extLst>
          </p:nvPr>
        </p:nvGraphicFramePr>
        <p:xfrm>
          <a:off x="2061171" y="3861048"/>
          <a:ext cx="7442328" cy="792088"/>
        </p:xfrm>
        <a:graphic>
          <a:graphicData uri="http://schemas.openxmlformats.org/presentationml/2006/ole">
            <mc:AlternateContent xmlns:mc="http://schemas.openxmlformats.org/markup-compatibility/2006">
              <mc:Choice xmlns:v="urn:schemas-microsoft-com:vml" Requires="v">
                <p:oleObj spid="_x0000_s45102" name="Equation" r:id="rId9" imgW="5016240" imgH="533160" progId="Equation.DSMT4">
                  <p:embed/>
                </p:oleObj>
              </mc:Choice>
              <mc:Fallback>
                <p:oleObj name="Equation" r:id="rId9" imgW="5016240" imgH="533160" progId="Equation.DSMT4">
                  <p:embed/>
                  <p:pic>
                    <p:nvPicPr>
                      <p:cNvPr id="0" name="Object 3"/>
                      <p:cNvPicPr>
                        <a:picLocks noChangeAspect="1" noChangeArrowheads="1"/>
                      </p:cNvPicPr>
                      <p:nvPr/>
                    </p:nvPicPr>
                    <p:blipFill>
                      <a:blip r:embed="rId10"/>
                      <a:srcRect/>
                      <a:stretch>
                        <a:fillRect/>
                      </a:stretch>
                    </p:blipFill>
                    <p:spPr bwMode="auto">
                      <a:xfrm>
                        <a:off x="2061171" y="3861048"/>
                        <a:ext cx="7442328" cy="79208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789113657"/>
              </p:ext>
            </p:extLst>
          </p:nvPr>
        </p:nvGraphicFramePr>
        <p:xfrm>
          <a:off x="4941491" y="4797152"/>
          <a:ext cx="3547895" cy="1584176"/>
        </p:xfrm>
        <a:graphic>
          <a:graphicData uri="http://schemas.openxmlformats.org/presentationml/2006/ole">
            <mc:AlternateContent xmlns:mc="http://schemas.openxmlformats.org/markup-compatibility/2006">
              <mc:Choice xmlns:v="urn:schemas-microsoft-com:vml" Requires="v">
                <p:oleObj spid="_x0000_s45103" name="Equation" r:id="rId11" imgW="3073400" imgH="1371600" progId="Equation.DSMT4">
                  <p:embed/>
                </p:oleObj>
              </mc:Choice>
              <mc:Fallback>
                <p:oleObj name="Equation" r:id="rId11" imgW="3073400" imgH="1371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91" y="4797152"/>
                        <a:ext cx="3547895" cy="1584176"/>
                      </a:xfrm>
                      <a:prstGeom prst="rect">
                        <a:avLst/>
                      </a:prstGeom>
                      <a:noFill/>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7" name="矩形 6"/>
          <p:cNvSpPr/>
          <p:nvPr/>
        </p:nvSpPr>
        <p:spPr>
          <a:xfrm>
            <a:off x="474250" y="595513"/>
            <a:ext cx="11225103" cy="7248138"/>
          </a:xfrm>
          <a:prstGeom prst="rect">
            <a:avLst/>
          </a:prstGeom>
        </p:spPr>
        <p:txBody>
          <a:bodyPr wrap="square">
            <a:spAutoFit/>
          </a:bodyPr>
          <a:lstStyle/>
          <a:p>
            <a:pPr indent="457200">
              <a:lnSpc>
                <a:spcPct val="150000"/>
              </a:lnSpc>
            </a:pPr>
            <a:r>
              <a:rPr lang="zh-CN" altLang="zh-CN" sz="2400" dirty="0" smtClean="0"/>
              <a:t>用</a:t>
            </a:r>
            <a:r>
              <a:rPr lang="zh-CN" altLang="en-US" sz="2400" dirty="0" smtClean="0"/>
              <a:t>上</a:t>
            </a:r>
            <a:r>
              <a:rPr lang="zh-CN" altLang="zh-CN" sz="2400" dirty="0" smtClean="0"/>
              <a:t>式</a:t>
            </a:r>
            <a:r>
              <a:rPr lang="zh-CN" altLang="zh-CN" sz="2400" dirty="0"/>
              <a:t>替代</a:t>
            </a:r>
            <a:r>
              <a:rPr lang="en-US" altLang="zh-CN" sz="2400" dirty="0"/>
              <a:t>Markowitz</a:t>
            </a:r>
            <a:r>
              <a:rPr lang="zh-CN" altLang="zh-CN" sz="2400" dirty="0"/>
              <a:t>模型中的风险函数</a:t>
            </a:r>
            <a:r>
              <a:rPr lang="en-US" altLang="zh-CN" sz="2400" dirty="0"/>
              <a:t>, </a:t>
            </a:r>
            <a:r>
              <a:rPr lang="zh-CN" altLang="zh-CN" sz="2400" dirty="0"/>
              <a:t>可得到均值</a:t>
            </a:r>
            <a:r>
              <a:rPr lang="en-US" altLang="zh-CN" sz="2400" dirty="0"/>
              <a:t>-ES</a:t>
            </a:r>
            <a:r>
              <a:rPr lang="zh-CN" altLang="zh-CN" sz="2400" dirty="0"/>
              <a:t>模型</a:t>
            </a:r>
            <a:r>
              <a:rPr lang="en-US" altLang="zh-CN" sz="2400" dirty="0" smtClean="0"/>
              <a:t>:</a:t>
            </a:r>
          </a:p>
          <a:p>
            <a:pPr indent="457200">
              <a:lnSpc>
                <a:spcPct val="150000"/>
              </a:lnSpc>
            </a:pPr>
            <a:endParaRPr lang="en-US" altLang="zh-CN" sz="2400" dirty="0">
              <a:latin typeface="Times New Roman" panose="02020603050405020304" pitchFamily="18" charset="0"/>
              <a:cs typeface="Times New Roman" panose="02020603050405020304" pitchFamily="18" charset="0"/>
            </a:endParaRPr>
          </a:p>
          <a:p>
            <a:pPr indent="457200">
              <a:lnSpc>
                <a:spcPct val="150000"/>
              </a:lnSpc>
            </a:pPr>
            <a:endParaRPr lang="en-US" altLang="zh-CN" sz="2400" dirty="0" smtClean="0">
              <a:latin typeface="Times New Roman" panose="02020603050405020304" pitchFamily="18" charset="0"/>
              <a:cs typeface="Times New Roman" panose="02020603050405020304" pitchFamily="18" charset="0"/>
            </a:endParaRPr>
          </a:p>
          <a:p>
            <a:pPr indent="457200">
              <a:lnSpc>
                <a:spcPct val="150000"/>
              </a:lnSpc>
            </a:pPr>
            <a:r>
              <a:rPr lang="zh-CN" altLang="en-US" sz="2400" dirty="0">
                <a:latin typeface="Times New Roman" panose="02020603050405020304" pitchFamily="18" charset="0"/>
                <a:cs typeface="Times New Roman" panose="02020603050405020304" pitchFamily="18" charset="0"/>
              </a:rPr>
              <a:t>可</a:t>
            </a:r>
            <a:r>
              <a:rPr lang="zh-CN" altLang="en-US" sz="2400" dirty="0" smtClean="0">
                <a:latin typeface="Times New Roman" panose="02020603050405020304" pitchFamily="18" charset="0"/>
                <a:cs typeface="Times New Roman" panose="02020603050405020304" pitchFamily="18" charset="0"/>
              </a:rPr>
              <a:t>求得：</a:t>
            </a:r>
            <a:endParaRPr lang="en-US" altLang="zh-CN" sz="2400" dirty="0" smtClean="0">
              <a:latin typeface="Times New Roman" panose="02020603050405020304" pitchFamily="18" charset="0"/>
              <a:cs typeface="Times New Roman" panose="02020603050405020304" pitchFamily="18" charset="0"/>
            </a:endParaRPr>
          </a:p>
          <a:p>
            <a:pPr indent="457200">
              <a:lnSpc>
                <a:spcPct val="150000"/>
              </a:lnSpc>
            </a:pPr>
            <a:endParaRPr lang="en-US" altLang="zh-CN" sz="2400" dirty="0">
              <a:latin typeface="Times New Roman" panose="02020603050405020304" pitchFamily="18" charset="0"/>
              <a:cs typeface="Times New Roman" panose="02020603050405020304" pitchFamily="18" charset="0"/>
            </a:endParaRPr>
          </a:p>
          <a:p>
            <a:pPr indent="457200">
              <a:lnSpc>
                <a:spcPct val="150000"/>
              </a:lnSpc>
            </a:pPr>
            <a:endParaRPr lang="en-US" altLang="zh-CN" sz="2400" dirty="0" smtClean="0">
              <a:latin typeface="Times New Roman" panose="02020603050405020304" pitchFamily="18" charset="0"/>
              <a:cs typeface="Times New Roman" panose="02020603050405020304" pitchFamily="18" charset="0"/>
            </a:endParaRPr>
          </a:p>
          <a:p>
            <a:pPr indent="457200">
              <a:lnSpc>
                <a:spcPct val="140000"/>
              </a:lnSpc>
            </a:pPr>
            <a:r>
              <a:rPr lang="zh-CN" altLang="zh-CN" sz="2400" dirty="0"/>
              <a:t>虽然</a:t>
            </a:r>
            <a:r>
              <a:rPr lang="en-US" altLang="zh-CN" sz="2400" dirty="0"/>
              <a:t>ES</a:t>
            </a:r>
            <a:r>
              <a:rPr lang="zh-CN" altLang="zh-CN" sz="2400" dirty="0"/>
              <a:t>克服了</a:t>
            </a:r>
            <a:r>
              <a:rPr lang="en-US" altLang="zh-CN" sz="2400" dirty="0" err="1"/>
              <a:t>VaR</a:t>
            </a:r>
            <a:r>
              <a:rPr lang="zh-CN" altLang="zh-CN" sz="2400" dirty="0"/>
              <a:t>的众多缺点，但</a:t>
            </a:r>
            <a:r>
              <a:rPr lang="en-US" altLang="zh-CN" sz="2400" dirty="0"/>
              <a:t>ES</a:t>
            </a:r>
            <a:r>
              <a:rPr lang="zh-CN" altLang="zh-CN" sz="2400" dirty="0"/>
              <a:t>修正的投资组合理论也并不总是优于</a:t>
            </a:r>
            <a:r>
              <a:rPr lang="en-US" altLang="zh-CN" sz="2400" dirty="0" err="1"/>
              <a:t>VaR</a:t>
            </a:r>
            <a:r>
              <a:rPr lang="zh-CN" altLang="zh-CN" sz="2400" dirty="0"/>
              <a:t>修正的投资组合理论。譬如，有时候</a:t>
            </a:r>
            <a:r>
              <a:rPr lang="en-US" altLang="zh-CN" sz="2400" dirty="0"/>
              <a:t>ES</a:t>
            </a:r>
            <a:r>
              <a:rPr lang="zh-CN" altLang="zh-CN" sz="2400" dirty="0"/>
              <a:t>使得保守投资者选择带有更大标准差的投资组合。尽管作为风险控制工具，</a:t>
            </a:r>
            <a:r>
              <a:rPr lang="en-US" altLang="zh-CN" sz="2400" dirty="0" err="1"/>
              <a:t>VaR</a:t>
            </a:r>
            <a:r>
              <a:rPr lang="zh-CN" altLang="zh-CN" sz="2400" dirty="0"/>
              <a:t>有时候也会发生这种情况，但是</a:t>
            </a:r>
            <a:r>
              <a:rPr lang="en-US" altLang="zh-CN" sz="2400" dirty="0"/>
              <a:t>ES</a:t>
            </a:r>
            <a:r>
              <a:rPr lang="zh-CN" altLang="zh-CN" sz="2400" dirty="0"/>
              <a:t>的反作用更大，</a:t>
            </a:r>
            <a:r>
              <a:rPr lang="en-US" altLang="zh-CN" sz="2400" dirty="0"/>
              <a:t>ES</a:t>
            </a:r>
            <a:r>
              <a:rPr lang="zh-CN" altLang="zh-CN" sz="2400" dirty="0"/>
              <a:t>起到反作用的情况也更常见。因此使用基于</a:t>
            </a:r>
            <a:r>
              <a:rPr lang="en-US" altLang="zh-CN" sz="2400" dirty="0"/>
              <a:t>ES</a:t>
            </a:r>
            <a:r>
              <a:rPr lang="zh-CN" altLang="zh-CN" sz="2400" dirty="0"/>
              <a:t>修正的投资组合理论并不是万无一失的。</a:t>
            </a:r>
            <a:endParaRPr lang="en-US" altLang="zh-CN" sz="2400" dirty="0" smtClean="0">
              <a:latin typeface="Times New Roman" panose="02020603050405020304" pitchFamily="18" charset="0"/>
              <a:cs typeface="Times New Roman" panose="02020603050405020304" pitchFamily="18" charset="0"/>
            </a:endParaRPr>
          </a:p>
          <a:p>
            <a:pPr indent="457200">
              <a:lnSpc>
                <a:spcPct val="150000"/>
              </a:lnSpc>
            </a:pPr>
            <a:endParaRPr lang="en-US" altLang="zh-CN" sz="2400" dirty="0">
              <a:latin typeface="Times New Roman" panose="02020603050405020304" pitchFamily="18" charset="0"/>
              <a:cs typeface="Times New Roman" panose="02020603050405020304" pitchFamily="18" charset="0"/>
            </a:endParaRPr>
          </a:p>
          <a:p>
            <a:pPr indent="457200">
              <a:lnSpc>
                <a:spcPct val="150000"/>
              </a:lnSpc>
            </a:pPr>
            <a:endParaRPr lang="zh-CN" altLang="en-US" sz="2200" dirty="0">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846470196"/>
              </p:ext>
            </p:extLst>
          </p:nvPr>
        </p:nvGraphicFramePr>
        <p:xfrm>
          <a:off x="3069283" y="1241844"/>
          <a:ext cx="3698875" cy="576263"/>
        </p:xfrm>
        <a:graphic>
          <a:graphicData uri="http://schemas.openxmlformats.org/presentationml/2006/ole">
            <mc:AlternateContent xmlns:mc="http://schemas.openxmlformats.org/markup-compatibility/2006">
              <mc:Choice xmlns:v="urn:schemas-microsoft-com:vml" Requires="v">
                <p:oleObj spid="_x0000_s46129" name="Equation" r:id="rId3" imgW="2933640" imgH="457200" progId="Equation.DSMT4">
                  <p:embed/>
                </p:oleObj>
              </mc:Choice>
              <mc:Fallback>
                <p:oleObj name="Equation" r:id="rId3" imgW="2933640" imgH="457200" progId="Equation.DSMT4">
                  <p:embed/>
                  <p:pic>
                    <p:nvPicPr>
                      <p:cNvPr id="0" name="Object 1"/>
                      <p:cNvPicPr>
                        <a:picLocks noChangeAspect="1" noChangeArrowheads="1"/>
                      </p:cNvPicPr>
                      <p:nvPr/>
                    </p:nvPicPr>
                    <p:blipFill>
                      <a:blip r:embed="rId4"/>
                      <a:srcRect/>
                      <a:stretch>
                        <a:fillRect/>
                      </a:stretch>
                    </p:blipFill>
                    <p:spPr bwMode="auto">
                      <a:xfrm>
                        <a:off x="3069283" y="1241844"/>
                        <a:ext cx="3698875" cy="576263"/>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95117695"/>
              </p:ext>
            </p:extLst>
          </p:nvPr>
        </p:nvGraphicFramePr>
        <p:xfrm>
          <a:off x="3052763" y="1844675"/>
          <a:ext cx="1978025" cy="317500"/>
        </p:xfrm>
        <a:graphic>
          <a:graphicData uri="http://schemas.openxmlformats.org/presentationml/2006/ole">
            <mc:AlternateContent xmlns:mc="http://schemas.openxmlformats.org/markup-compatibility/2006">
              <mc:Choice xmlns:v="urn:schemas-microsoft-com:vml" Requires="v">
                <p:oleObj spid="_x0000_s46130" name="Equation" r:id="rId5" imgW="1511280" imgH="241200" progId="Equation.DSMT4">
                  <p:embed/>
                </p:oleObj>
              </mc:Choice>
              <mc:Fallback>
                <p:oleObj name="Equation" r:id="rId5" imgW="1511280" imgH="241200" progId="Equation.DSMT4">
                  <p:embed/>
                  <p:pic>
                    <p:nvPicPr>
                      <p:cNvPr id="0" name="Object 3"/>
                      <p:cNvPicPr>
                        <a:picLocks noChangeAspect="1" noChangeArrowheads="1"/>
                      </p:cNvPicPr>
                      <p:nvPr/>
                    </p:nvPicPr>
                    <p:blipFill>
                      <a:blip r:embed="rId6"/>
                      <a:srcRect/>
                      <a:stretch>
                        <a:fillRect/>
                      </a:stretch>
                    </p:blipFill>
                    <p:spPr bwMode="auto">
                      <a:xfrm>
                        <a:off x="3052763" y="1844675"/>
                        <a:ext cx="1978025" cy="317500"/>
                      </a:xfrm>
                      <a:prstGeom prst="rect">
                        <a:avLst/>
                      </a:prstGeom>
                      <a:noFill/>
                    </p:spPr>
                  </p:pic>
                </p:oleObj>
              </mc:Fallback>
            </mc:AlternateContent>
          </a:graphicData>
        </a:graphic>
      </p:graphicFrame>
      <p:sp>
        <p:nvSpPr>
          <p:cNvPr id="12"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2797461713"/>
              </p:ext>
            </p:extLst>
          </p:nvPr>
        </p:nvGraphicFramePr>
        <p:xfrm>
          <a:off x="2853259" y="2564904"/>
          <a:ext cx="3510632" cy="455636"/>
        </p:xfrm>
        <a:graphic>
          <a:graphicData uri="http://schemas.openxmlformats.org/presentationml/2006/ole">
            <mc:AlternateContent xmlns:mc="http://schemas.openxmlformats.org/markup-compatibility/2006">
              <mc:Choice xmlns:v="urn:schemas-microsoft-com:vml" Requires="v">
                <p:oleObj spid="_x0000_s46131" name="Equation" r:id="rId7" imgW="2235200" imgH="292100" progId="Equation.DSMT4">
                  <p:embed/>
                </p:oleObj>
              </mc:Choice>
              <mc:Fallback>
                <p:oleObj name="Equation" r:id="rId7" imgW="2235200" imgH="292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3259" y="2564904"/>
                        <a:ext cx="3510632" cy="455636"/>
                      </a:xfrm>
                      <a:prstGeom prst="rect">
                        <a:avLst/>
                      </a:prstGeom>
                      <a:noFill/>
                    </p:spPr>
                  </p:pic>
                </p:oleObj>
              </mc:Fallback>
            </mc:AlternateContent>
          </a:graphicData>
        </a:graphic>
      </p:graphicFrame>
      <p:sp>
        <p:nvSpPr>
          <p:cNvPr id="14"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165515704"/>
              </p:ext>
            </p:extLst>
          </p:nvPr>
        </p:nvGraphicFramePr>
        <p:xfrm>
          <a:off x="2493219" y="3140968"/>
          <a:ext cx="4884738" cy="792162"/>
        </p:xfrm>
        <a:graphic>
          <a:graphicData uri="http://schemas.openxmlformats.org/presentationml/2006/ole">
            <mc:AlternateContent xmlns:mc="http://schemas.openxmlformats.org/markup-compatibility/2006">
              <mc:Choice xmlns:v="urn:schemas-microsoft-com:vml" Requires="v">
                <p:oleObj spid="_x0000_s46132" name="Equation" r:id="rId9" imgW="3377880" imgH="545760" progId="Equation.DSMT4">
                  <p:embed/>
                </p:oleObj>
              </mc:Choice>
              <mc:Fallback>
                <p:oleObj name="Equation" r:id="rId9" imgW="3377880" imgH="545760" progId="Equation.DSMT4">
                  <p:embed/>
                  <p:pic>
                    <p:nvPicPr>
                      <p:cNvPr id="0" name="Object 7"/>
                      <p:cNvPicPr>
                        <a:picLocks noChangeAspect="1" noChangeArrowheads="1"/>
                      </p:cNvPicPr>
                      <p:nvPr/>
                    </p:nvPicPr>
                    <p:blipFill>
                      <a:blip r:embed="rId10"/>
                      <a:srcRect/>
                      <a:stretch>
                        <a:fillRect/>
                      </a:stretch>
                    </p:blipFill>
                    <p:spPr bwMode="auto">
                      <a:xfrm>
                        <a:off x="2493219" y="3140968"/>
                        <a:ext cx="4884738" cy="792162"/>
                      </a:xfrm>
                      <a:prstGeom prst="rect">
                        <a:avLst/>
                      </a:prstGeom>
                      <a:noFill/>
                    </p:spPr>
                  </p:pic>
                </p:oleObj>
              </mc:Fallback>
            </mc:AlternateContent>
          </a:graphicData>
        </a:graphic>
      </p:graphicFrame>
    </p:spTree>
    <p:extLst>
      <p:ext uri="{BB962C8B-B14F-4D97-AF65-F5344CB8AC3E}">
        <p14:creationId xmlns:p14="http://schemas.microsoft.com/office/powerpoint/2010/main" val="4064718840"/>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000" b="1" dirty="0">
                <a:solidFill>
                  <a:schemeClr val="bg1"/>
                </a:solidFill>
                <a:latin typeface="微软雅黑" panose="020B0503020204020204" pitchFamily="34" charset="-122"/>
                <a:ea typeface="微软雅黑" panose="020B0503020204020204" pitchFamily="34" charset="-122"/>
              </a:rPr>
              <a:t>六、最优投资组合构建的应用</a:t>
            </a:r>
            <a:endParaRPr kumimoji="0"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620688"/>
            <a:ext cx="9952911"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（一）计算</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收益率均值和协方差</a:t>
            </a:r>
          </a:p>
        </p:txBody>
      </p:sp>
      <p:sp>
        <p:nvSpPr>
          <p:cNvPr id="3" name="内容占位符 2"/>
          <p:cNvSpPr>
            <a:spLocks noGrp="1"/>
          </p:cNvSpPr>
          <p:nvPr>
            <p:ph sz="quarter" idx="1"/>
          </p:nvPr>
        </p:nvSpPr>
        <p:spPr>
          <a:xfrm>
            <a:off x="27358" y="1556792"/>
            <a:ext cx="11953328" cy="4176464"/>
          </a:xfrm>
        </p:spPr>
        <p:txBody>
          <a:bodyPr>
            <a:normAutofit/>
          </a:bodyPr>
          <a:lstStyle/>
          <a:p>
            <a:pPr indent="457200">
              <a:lnSpc>
                <a:spcPct val="150000"/>
              </a:lnSpc>
              <a:buNone/>
            </a:pPr>
            <a:r>
              <a:rPr lang="zh-CN" altLang="en-US" sz="2200" dirty="0">
                <a:effectLst/>
                <a:latin typeface="Times New Roman" panose="02020603050405020304" pitchFamily="18" charset="0"/>
                <a:cs typeface="Times New Roman" panose="02020603050405020304" pitchFamily="18" charset="0"/>
              </a:rPr>
              <a:t>正如上文所</a:t>
            </a:r>
            <a:r>
              <a:rPr lang="zh-CN" altLang="en-US" sz="2200" dirty="0" smtClean="0">
                <a:effectLst/>
                <a:latin typeface="Times New Roman" panose="02020603050405020304" pitchFamily="18" charset="0"/>
                <a:cs typeface="Times New Roman" panose="02020603050405020304" pitchFamily="18" charset="0"/>
              </a:rPr>
              <a:t>介绍，</a:t>
            </a:r>
            <a:r>
              <a:rPr lang="zh-CN" altLang="en-US" sz="2200" dirty="0">
                <a:effectLst/>
                <a:latin typeface="Times New Roman" panose="02020603050405020304" pitchFamily="18" charset="0"/>
                <a:cs typeface="Times New Roman" panose="02020603050405020304" pitchFamily="18" charset="0"/>
              </a:rPr>
              <a:t>要想构建投资组合首先得计算出组合股的收益率均值和协方差。在本小节中我们将会介绍如何使用</a:t>
            </a:r>
            <a:r>
              <a:rPr lang="en-US" altLang="zh-CN" sz="2200" dirty="0">
                <a:effectLst/>
                <a:latin typeface="Times New Roman" panose="02020603050405020304" pitchFamily="18" charset="0"/>
                <a:cs typeface="Times New Roman" panose="02020603050405020304" pitchFamily="18" charset="0"/>
              </a:rPr>
              <a:t>Python</a:t>
            </a:r>
            <a:r>
              <a:rPr lang="zh-CN" altLang="en-US" sz="2200" dirty="0">
                <a:effectLst/>
                <a:latin typeface="Times New Roman" panose="02020603050405020304" pitchFamily="18" charset="0"/>
                <a:cs typeface="Times New Roman" panose="02020603050405020304" pitchFamily="18" charset="0"/>
              </a:rPr>
              <a:t>来计算组合的收益率均值和协方差。</a:t>
            </a:r>
          </a:p>
          <a:p>
            <a:pPr indent="457200">
              <a:lnSpc>
                <a:spcPct val="150000"/>
              </a:lnSpc>
              <a:buNone/>
            </a:pPr>
            <a:endParaRPr lang="en-US" altLang="zh-CN" sz="2200" dirty="0">
              <a:latin typeface="Times New Roman" panose="02020603050405020304" pitchFamily="18" charset="0"/>
              <a:cs typeface="Times New Roman" panose="02020603050405020304" pitchFamily="18" charset="0"/>
            </a:endParaRPr>
          </a:p>
          <a:p>
            <a:pPr indent="457200">
              <a:lnSpc>
                <a:spcPct val="150000"/>
              </a:lnSpc>
              <a:buNone/>
            </a:pPr>
            <a:r>
              <a:rPr lang="zh-CN" altLang="en-US" sz="2200" dirty="0">
                <a:effectLst/>
                <a:latin typeface="Times New Roman" panose="02020603050405020304" pitchFamily="18" charset="0"/>
                <a:cs typeface="Times New Roman" panose="02020603050405020304" pitchFamily="18" charset="0"/>
              </a:rPr>
              <a:t>为了说明</a:t>
            </a:r>
            <a:r>
              <a:rPr lang="zh-CN" altLang="en-US" sz="2200" dirty="0" smtClean="0">
                <a:effectLst/>
                <a:latin typeface="Times New Roman" panose="02020603050405020304" pitchFamily="18" charset="0"/>
                <a:cs typeface="Times New Roman" panose="02020603050405020304" pitchFamily="18" charset="0"/>
              </a:rPr>
              <a:t>具体计算</a:t>
            </a:r>
            <a:r>
              <a:rPr lang="zh-CN" altLang="en-US" sz="2200" dirty="0">
                <a:effectLst/>
                <a:latin typeface="Times New Roman" panose="02020603050405020304" pitchFamily="18" charset="0"/>
                <a:cs typeface="Times New Roman" panose="02020603050405020304" pitchFamily="18" charset="0"/>
              </a:rPr>
              <a:t>过程，本节使用成飞集成（</a:t>
            </a:r>
            <a:r>
              <a:rPr lang="en-US" altLang="zh-CN" sz="2200" dirty="0">
                <a:effectLst/>
                <a:latin typeface="Times New Roman" panose="02020603050405020304" pitchFamily="18" charset="0"/>
                <a:cs typeface="Times New Roman" panose="02020603050405020304" pitchFamily="18" charset="0"/>
              </a:rPr>
              <a:t>002190</a:t>
            </a:r>
            <a:r>
              <a:rPr lang="zh-CN" altLang="en-US" sz="2200" dirty="0">
                <a:effectLst/>
                <a:latin typeface="Times New Roman" panose="02020603050405020304" pitchFamily="18" charset="0"/>
                <a:cs typeface="Times New Roman" panose="02020603050405020304" pitchFamily="18" charset="0"/>
              </a:rPr>
              <a:t>）、九阳股份（</a:t>
            </a:r>
            <a:r>
              <a:rPr lang="en-US" altLang="zh-CN" sz="2200" dirty="0">
                <a:effectLst/>
                <a:latin typeface="Times New Roman" panose="02020603050405020304" pitchFamily="18" charset="0"/>
                <a:cs typeface="Times New Roman" panose="02020603050405020304" pitchFamily="18" charset="0"/>
              </a:rPr>
              <a:t>002242</a:t>
            </a:r>
            <a:r>
              <a:rPr lang="zh-CN" altLang="en-US" sz="2200" dirty="0">
                <a:effectLst/>
                <a:latin typeface="Times New Roman" panose="02020603050405020304" pitchFamily="18" charset="0"/>
                <a:cs typeface="Times New Roman" panose="02020603050405020304" pitchFamily="18" charset="0"/>
              </a:rPr>
              <a:t>）和民生银行（</a:t>
            </a:r>
            <a:r>
              <a:rPr lang="en-US" altLang="zh-CN" sz="2200" dirty="0">
                <a:effectLst/>
                <a:latin typeface="Times New Roman" panose="02020603050405020304" pitchFamily="18" charset="0"/>
                <a:cs typeface="Times New Roman" panose="02020603050405020304" pitchFamily="18" charset="0"/>
              </a:rPr>
              <a:t>600016</a:t>
            </a:r>
            <a:r>
              <a:rPr lang="zh-CN" altLang="en-US" sz="2200" dirty="0">
                <a:effectLst/>
                <a:latin typeface="Times New Roman" panose="02020603050405020304" pitchFamily="18" charset="0"/>
                <a:cs typeface="Times New Roman" panose="02020603050405020304" pitchFamily="18" charset="0"/>
              </a:rPr>
              <a:t>）这三只股票来构建投资组合，选取时间跨度为</a:t>
            </a:r>
            <a:r>
              <a:rPr lang="en-US" altLang="zh-CN" sz="2200" dirty="0">
                <a:effectLst/>
                <a:latin typeface="Times New Roman" panose="02020603050405020304" pitchFamily="18" charset="0"/>
                <a:cs typeface="Times New Roman" panose="02020603050405020304" pitchFamily="18" charset="0"/>
              </a:rPr>
              <a:t>2018-01-31</a:t>
            </a:r>
            <a:r>
              <a:rPr lang="zh-CN" altLang="en-US" sz="2200" dirty="0">
                <a:effectLst/>
                <a:latin typeface="Times New Roman" panose="02020603050405020304" pitchFamily="18" charset="0"/>
                <a:cs typeface="Times New Roman" panose="02020603050405020304" pitchFamily="18" charset="0"/>
              </a:rPr>
              <a:t>至</a:t>
            </a:r>
            <a:r>
              <a:rPr lang="en-US" altLang="zh-CN" sz="2200" dirty="0">
                <a:effectLst/>
                <a:latin typeface="Times New Roman" panose="02020603050405020304" pitchFamily="18" charset="0"/>
                <a:cs typeface="Times New Roman" panose="02020603050405020304" pitchFamily="18" charset="0"/>
              </a:rPr>
              <a:t>2021-9-30</a:t>
            </a:r>
            <a:r>
              <a:rPr lang="zh-CN" altLang="en-US" sz="2200" dirty="0">
                <a:effectLst/>
                <a:latin typeface="Times New Roman" panose="02020603050405020304" pitchFamily="18" charset="0"/>
                <a:cs typeface="Times New Roman" panose="02020603050405020304" pitchFamily="18" charset="0"/>
              </a:rPr>
              <a:t>的月度数据，并利用投资组合理论理论计算组合的收益率均值和协方差。具体代码如下：</a:t>
            </a:r>
          </a:p>
          <a:p>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28128" y="692696"/>
            <a:ext cx="11953328" cy="5349208"/>
          </a:xfrm>
        </p:spPr>
        <p:txBody>
          <a:bodyPr>
            <a:normAutofit/>
          </a:bodyPr>
          <a:lstStyle/>
          <a:p>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rPr>
              <a:t>5-1</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：编写计算函数</a:t>
            </a:r>
            <a:endPar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pic>
        <p:nvPicPr>
          <p:cNvPr id="5" name="图片 4"/>
          <p:cNvPicPr>
            <a:picLocks noChangeAspect="1"/>
          </p:cNvPicPr>
          <p:nvPr/>
        </p:nvPicPr>
        <p:blipFill>
          <a:blip r:embed="rId2"/>
          <a:stretch>
            <a:fillRect/>
          </a:stretch>
        </p:blipFill>
        <p:spPr>
          <a:xfrm>
            <a:off x="1884312" y="1080149"/>
            <a:ext cx="8647483" cy="5484824"/>
          </a:xfrm>
          <a:prstGeom prst="rect">
            <a:avLst/>
          </a:prstGeom>
        </p:spPr>
      </p:pic>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graphicFrame>
        <p:nvGraphicFramePr>
          <p:cNvPr id="5" name="表格 4"/>
          <p:cNvGraphicFramePr>
            <a:graphicFrameLocks noGrp="1"/>
          </p:cNvGraphicFramePr>
          <p:nvPr/>
        </p:nvGraphicFramePr>
        <p:xfrm>
          <a:off x="1917155" y="1663572"/>
          <a:ext cx="8064896" cy="1828800"/>
        </p:xfrm>
        <a:graphic>
          <a:graphicData uri="http://schemas.openxmlformats.org/drawingml/2006/table">
            <a:tbl>
              <a:tblPr firstRow="1" firstCol="1" bandRow="1">
                <a:tableStyleId>{5C22544A-7EE6-4342-B048-85BDC9FD1C3A}</a:tableStyleId>
              </a:tblPr>
              <a:tblGrid>
                <a:gridCol w="1761372"/>
                <a:gridCol w="2101713"/>
                <a:gridCol w="2046871"/>
                <a:gridCol w="2154940"/>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协方差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155.018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73.8287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18.8841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文本框 6"/>
          <p:cNvSpPr txBox="1"/>
          <p:nvPr/>
        </p:nvSpPr>
        <p:spPr>
          <a:xfrm>
            <a:off x="4149403" y="1296035"/>
            <a:ext cx="4536504"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5-1 </a:t>
            </a:r>
            <a:r>
              <a:rPr lang="zh-CN" altLang="en-US" sz="2000" dirty="0">
                <a:latin typeface="Times New Roman" panose="02020603050405020304" pitchFamily="18" charset="0"/>
                <a:cs typeface="Times New Roman" panose="02020603050405020304" pitchFamily="18" charset="0"/>
              </a:rPr>
              <a:t>资产组合的协方差矩阵</a:t>
            </a:r>
          </a:p>
        </p:txBody>
      </p:sp>
      <p:graphicFrame>
        <p:nvGraphicFramePr>
          <p:cNvPr id="6" name="表格 5"/>
          <p:cNvGraphicFramePr>
            <a:graphicFrameLocks noGrp="1"/>
          </p:cNvGraphicFramePr>
          <p:nvPr/>
        </p:nvGraphicFramePr>
        <p:xfrm>
          <a:off x="2421211" y="4113075"/>
          <a:ext cx="7200800" cy="1828800"/>
        </p:xfrm>
        <a:graphic>
          <a:graphicData uri="http://schemas.openxmlformats.org/drawingml/2006/table">
            <a:tbl>
              <a:tblPr firstRow="1" firstCol="1" bandRow="1">
                <a:tableStyleId>{5C22544A-7EE6-4342-B048-85BDC9FD1C3A}</a:tableStyleId>
              </a:tblPr>
              <a:tblGrid>
                <a:gridCol w="1800200"/>
                <a:gridCol w="1800200"/>
                <a:gridCol w="1800200"/>
                <a:gridCol w="1800200"/>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相关系数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文本框 8"/>
          <p:cNvSpPr txBox="1"/>
          <p:nvPr/>
        </p:nvSpPr>
        <p:spPr>
          <a:xfrm>
            <a:off x="4365427" y="3717032"/>
            <a:ext cx="4248472"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5-2 </a:t>
            </a:r>
            <a:r>
              <a:rPr lang="zh-CN" altLang="en-US" sz="2000" dirty="0">
                <a:latin typeface="Times New Roman" panose="02020603050405020304" pitchFamily="18" charset="0"/>
                <a:cs typeface="Times New Roman" panose="02020603050405020304" pitchFamily="18" charset="0"/>
              </a:rPr>
              <a:t>资产组合的相关系数矩阵</a:t>
            </a: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3429323" y="2636912"/>
            <a:ext cx="5400600"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5-3</a:t>
            </a:r>
            <a:r>
              <a:rPr lang="zh-CN" altLang="en-US" sz="2000" dirty="0">
                <a:latin typeface="Times New Roman" panose="02020603050405020304" pitchFamily="18" charset="0"/>
                <a:cs typeface="Times New Roman" panose="02020603050405020304" pitchFamily="18" charset="0"/>
              </a:rPr>
              <a:t>资产组合成分股的平均收益率与标准差</a:t>
            </a:r>
          </a:p>
        </p:txBody>
      </p:sp>
      <p:graphicFrame>
        <p:nvGraphicFramePr>
          <p:cNvPr id="2" name="表格 1"/>
          <p:cNvGraphicFramePr>
            <a:graphicFrameLocks noGrp="1"/>
          </p:cNvGraphicFramePr>
          <p:nvPr/>
        </p:nvGraphicFramePr>
        <p:xfrm>
          <a:off x="1971557" y="3061429"/>
          <a:ext cx="8064897" cy="1371600"/>
        </p:xfrm>
        <a:graphic>
          <a:graphicData uri="http://schemas.openxmlformats.org/drawingml/2006/table">
            <a:tbl>
              <a:tblPr firstRow="1" firstCol="1" bandRow="1">
                <a:tableStyleId>{5C22544A-7EE6-4342-B048-85BDC9FD1C3A}</a:tableStyleId>
              </a:tblPr>
              <a:tblGrid>
                <a:gridCol w="1761373"/>
                <a:gridCol w="2101712"/>
                <a:gridCol w="2046871"/>
                <a:gridCol w="2154941"/>
              </a:tblGrid>
              <a:tr h="29342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平均收益率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12.305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8.49186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4.29476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631" y="548680"/>
            <a:ext cx="9952911"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（二）计算</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投资组合的可行域、预期收益率和标准差</a:t>
            </a:r>
          </a:p>
        </p:txBody>
      </p:sp>
      <p:sp>
        <p:nvSpPr>
          <p:cNvPr id="3" name="内容占位符 2"/>
          <p:cNvSpPr>
            <a:spLocks noGrp="1"/>
          </p:cNvSpPr>
          <p:nvPr>
            <p:ph sz="quarter" idx="1"/>
          </p:nvPr>
        </p:nvSpPr>
        <p:spPr>
          <a:xfrm>
            <a:off x="404987" y="2636912"/>
            <a:ext cx="10019789" cy="195556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5-2</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：计算投资组合的可行域、预期收益率和标准差</a:t>
            </a:r>
            <a:endParaRPr lang="zh-CN" altLang="en-US" dirty="0"/>
          </a:p>
        </p:txBody>
      </p:sp>
      <p:pic>
        <p:nvPicPr>
          <p:cNvPr id="4" name="图片 3"/>
          <p:cNvPicPr>
            <a:picLocks noChangeAspect="1"/>
          </p:cNvPicPr>
          <p:nvPr/>
        </p:nvPicPr>
        <p:blipFill>
          <a:blip r:embed="rId2"/>
          <a:stretch>
            <a:fillRect/>
          </a:stretch>
        </p:blipFill>
        <p:spPr>
          <a:xfrm>
            <a:off x="2284395" y="3045606"/>
            <a:ext cx="7098719" cy="3733678"/>
          </a:xfrm>
          <a:prstGeom prst="rect">
            <a:avLst/>
          </a:prstGeom>
        </p:spPr>
      </p:pic>
      <p:sp>
        <p:nvSpPr>
          <p:cNvPr id="5" name="矩形 4"/>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245299" y="1124744"/>
            <a:ext cx="11176912" cy="1405193"/>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在计算出资产组合的协方差、收益率及标准差之后，我们还可以使用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来模拟出由成飞集成（</a:t>
            </a:r>
            <a:r>
              <a:rPr lang="en-US" altLang="zh-CN" sz="2000" dirty="0">
                <a:latin typeface="Times New Roman" panose="02020603050405020304" pitchFamily="18" charset="0"/>
                <a:ea typeface="+mn-ea"/>
                <a:cs typeface="Times New Roman" panose="02020603050405020304" pitchFamily="18" charset="0"/>
              </a:rPr>
              <a:t>002190</a:t>
            </a:r>
            <a:r>
              <a:rPr lang="zh-CN" altLang="en-US" sz="2000" dirty="0">
                <a:latin typeface="Times New Roman" panose="02020603050405020304" pitchFamily="18" charset="0"/>
                <a:ea typeface="+mn-ea"/>
                <a:cs typeface="Times New Roman" panose="02020603050405020304" pitchFamily="18" charset="0"/>
              </a:rPr>
              <a:t>）、九阳股份（</a:t>
            </a:r>
            <a:r>
              <a:rPr lang="en-US" altLang="zh-CN" sz="2000" dirty="0">
                <a:latin typeface="Times New Roman" panose="02020603050405020304" pitchFamily="18" charset="0"/>
                <a:ea typeface="+mn-ea"/>
                <a:cs typeface="Times New Roman" panose="02020603050405020304" pitchFamily="18" charset="0"/>
              </a:rPr>
              <a:t>002242</a:t>
            </a:r>
            <a:r>
              <a:rPr lang="zh-CN" altLang="en-US" sz="2000" dirty="0">
                <a:latin typeface="Times New Roman" panose="02020603050405020304" pitchFamily="18" charset="0"/>
                <a:ea typeface="+mn-ea"/>
                <a:cs typeface="Times New Roman" panose="02020603050405020304" pitchFamily="18" charset="0"/>
              </a:rPr>
              <a:t>）和民生银行（</a:t>
            </a:r>
            <a:r>
              <a:rPr lang="en-US" altLang="zh-CN" sz="2000" dirty="0">
                <a:latin typeface="Times New Roman" panose="02020603050405020304" pitchFamily="18" charset="0"/>
                <a:ea typeface="+mn-ea"/>
                <a:cs typeface="Times New Roman" panose="02020603050405020304" pitchFamily="18" charset="0"/>
              </a:rPr>
              <a:t>600016</a:t>
            </a:r>
            <a:r>
              <a:rPr lang="zh-CN" altLang="en-US" sz="2000" dirty="0">
                <a:latin typeface="Times New Roman" panose="02020603050405020304" pitchFamily="18" charset="0"/>
                <a:ea typeface="+mn-ea"/>
                <a:cs typeface="Times New Roman" panose="02020603050405020304" pitchFamily="18" charset="0"/>
              </a:rPr>
              <a:t>）这三只股票构建出的投资组合可行域。下面我们将对这一过程进行介绍。具体代码如下：</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nvSpPr>
        <p:spPr>
          <a:xfrm>
            <a:off x="476995" y="1412776"/>
            <a:ext cx="11377264" cy="397031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这一节将两资产组合扩展到多资产投资组合，并从最简单的情形入手，</a:t>
            </a:r>
            <a:r>
              <a:rPr lang="zh-CN" altLang="en-US" sz="2400" dirty="0">
                <a:solidFill>
                  <a:srgbClr val="C00000"/>
                </a:solidFill>
                <a:latin typeface="Times New Roman" panose="02020603050405020304" pitchFamily="18" charset="0"/>
                <a:cs typeface="Times New Roman" panose="02020603050405020304" pitchFamily="18" charset="0"/>
              </a:rPr>
              <a:t>讨论可卖空情形下多种风险资产的最优投资组合</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在现实中投资者通常需要同时关注多重目标，因此本章所提到的最优投资组合是对上章中介绍的最优风险组合的扩展，即是</a:t>
            </a:r>
            <a:r>
              <a:rPr lang="zh-CN" altLang="en-US" sz="2400" dirty="0">
                <a:solidFill>
                  <a:srgbClr val="C00000"/>
                </a:solidFill>
                <a:latin typeface="Times New Roman" panose="02020603050405020304" pitchFamily="18" charset="0"/>
                <a:cs typeface="Times New Roman" panose="02020603050405020304" pitchFamily="18" charset="0"/>
              </a:rPr>
              <a:t>根据不同目标（如最小化方差、最大化投资收益等）求得的最优投资组合。</a:t>
            </a:r>
            <a:r>
              <a:rPr lang="zh-CN" altLang="en-US" sz="2400" dirty="0">
                <a:latin typeface="Times New Roman" panose="02020603050405020304" pitchFamily="18" charset="0"/>
                <a:cs typeface="Times New Roman" panose="02020603050405020304" pitchFamily="18" charset="0"/>
              </a:rPr>
              <a:t>本章试图从数理角度，利用</a:t>
            </a:r>
            <a:r>
              <a:rPr lang="zh-CN" altLang="en-US" sz="2400" b="1" dirty="0">
                <a:latin typeface="Times New Roman" panose="02020603050405020304" pitchFamily="18" charset="0"/>
                <a:cs typeface="Times New Roman" panose="02020603050405020304" pitchFamily="18" charset="0"/>
              </a:rPr>
              <a:t>构建拉格朗日的方法</a:t>
            </a:r>
            <a:r>
              <a:rPr lang="zh-CN" altLang="en-US" sz="2400" dirty="0">
                <a:latin typeface="Times New Roman" panose="02020603050405020304" pitchFamily="18" charset="0"/>
                <a:cs typeface="Times New Roman" panose="02020603050405020304" pitchFamily="18" charset="0"/>
              </a:rPr>
              <a:t>推导得出不同目标下的最优投资组合构成。</a:t>
            </a:r>
          </a:p>
        </p:txBody>
      </p:sp>
      <p:sp>
        <p:nvSpPr>
          <p:cNvPr id="7" name="矩形 6"/>
          <p:cNvSpPr/>
          <p:nvPr/>
        </p:nvSpPr>
        <p:spPr>
          <a:xfrm>
            <a:off x="332979" y="692695"/>
            <a:ext cx="4043094" cy="584775"/>
          </a:xfrm>
          <a:prstGeom prst="rect">
            <a:avLst/>
          </a:prstGeom>
        </p:spPr>
        <p:txBody>
          <a:bodyPr wrap="none">
            <a:spAutoFit/>
          </a:bodyPr>
          <a:lstStyle/>
          <a:p>
            <a:pPr>
              <a:spcBef>
                <a:spcPct val="20000"/>
              </a:spcBef>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（一）均值</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方差模型</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根据上述代码可计算出部分投资组合成分股权重、预期收益率和标准差如下表所示（篇幅所限仅展示部分）：</a:t>
            </a:r>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3213299" y="1412776"/>
            <a:ext cx="6264696"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5-4</a:t>
            </a:r>
            <a:r>
              <a:rPr lang="zh-CN" altLang="en-US" sz="2000" dirty="0">
                <a:latin typeface="Times New Roman" panose="02020603050405020304" pitchFamily="18" charset="0"/>
                <a:cs typeface="Times New Roman" panose="02020603050405020304" pitchFamily="18" charset="0"/>
              </a:rPr>
              <a:t>部分投资组合成分股权重、预期收益率和标准差</a:t>
            </a:r>
          </a:p>
        </p:txBody>
      </p:sp>
      <p:graphicFrame>
        <p:nvGraphicFramePr>
          <p:cNvPr id="2" name="表格 1"/>
          <p:cNvGraphicFramePr>
            <a:graphicFrameLocks noGrp="1"/>
          </p:cNvGraphicFramePr>
          <p:nvPr/>
        </p:nvGraphicFramePr>
        <p:xfrm>
          <a:off x="1611518" y="1796534"/>
          <a:ext cx="9073007" cy="4510239"/>
        </p:xfrm>
        <a:graphic>
          <a:graphicData uri="http://schemas.openxmlformats.org/drawingml/2006/table">
            <a:tbl>
              <a:tblPr firstRow="1" firstCol="1" bandRow="1">
                <a:tableStyleId>{5C22544A-7EE6-4342-B048-85BDC9FD1C3A}</a:tableStyleId>
              </a:tblPr>
              <a:tblGrid>
                <a:gridCol w="1496965"/>
                <a:gridCol w="1497926"/>
                <a:gridCol w="1674603"/>
                <a:gridCol w="1674603"/>
                <a:gridCol w="1364455"/>
                <a:gridCol w="1364455"/>
              </a:tblGrid>
              <a:tr h="269130">
                <a:tc rowSpan="2">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序号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投资组合成分股权重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zh-CN"/>
                    </a:p>
                  </a:txBody>
                  <a:tcPr/>
                </a:tc>
                <a:tc hMerge="1">
                  <a:txBody>
                    <a:bodyPr/>
                    <a:lstStyle/>
                    <a:p>
                      <a:endParaRPr lang="zh-CN"/>
                    </a:p>
                  </a:txBody>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预期收益率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577245">
                <a:tc vMerge="1">
                  <a:txBody>
                    <a:bodyPr/>
                    <a:lstStyle/>
                    <a:p>
                      <a:endParaRPr lang="zh-CN"/>
                    </a:p>
                  </a:txBody>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zh-CN"/>
                    </a:p>
                  </a:txBody>
                  <a:tcPr/>
                </a:tc>
                <a:tc vMerge="1">
                  <a:txBody>
                    <a:bodyPr/>
                    <a:lstStyle/>
                    <a:p>
                      <a:endParaRPr lang="zh-CN"/>
                    </a:p>
                  </a:txBody>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0.4184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0.3828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0.1987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1.91427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6.21305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0.0313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0.7842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0.1846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1.87348</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6.927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0.6859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1.26554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7.04366</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0.4165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0.2534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2.10479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6.80765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0.3497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0.0949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0.5554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3.15792</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12.4096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0.529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0.244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2.07613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6.40423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模拟出的投资组合可行域如下图所示：</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179512"/>
            <a:ext cx="7651910" cy="4985792"/>
          </a:xfrm>
          <a:prstGeom prst="rect">
            <a:avLst/>
          </a:prstGeom>
        </p:spPr>
      </p:pic>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5-3</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：纳入无风险资产之后的可行域</a:t>
            </a:r>
            <a:endParaRPr lang="zh-CN" altLang="en-US" dirty="0"/>
          </a:p>
        </p:txBody>
      </p:sp>
      <p:pic>
        <p:nvPicPr>
          <p:cNvPr id="7" name="图片 6"/>
          <p:cNvPicPr>
            <a:picLocks noChangeAspect="1"/>
          </p:cNvPicPr>
          <p:nvPr/>
        </p:nvPicPr>
        <p:blipFill>
          <a:blip r:embed="rId2"/>
          <a:stretch>
            <a:fillRect/>
          </a:stretch>
        </p:blipFill>
        <p:spPr>
          <a:xfrm>
            <a:off x="765027" y="1268760"/>
            <a:ext cx="10852111" cy="5349208"/>
          </a:xfrm>
          <a:prstGeom prst="rect">
            <a:avLst/>
          </a:prstGeom>
        </p:spPr>
      </p:pic>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模拟出的纳入无风险资产之后的可行域如下图所示：</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404716"/>
            <a:ext cx="7206850" cy="4695802"/>
          </a:xfrm>
          <a:prstGeom prst="rect">
            <a:avLst/>
          </a:prstGeom>
        </p:spPr>
      </p:pic>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548680"/>
            <a:ext cx="9952911"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（三）约束条件</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下的投资组合配置（允许卖空）</a:t>
            </a:r>
          </a:p>
        </p:txBody>
      </p:sp>
      <p:sp>
        <p:nvSpPr>
          <p:cNvPr id="3" name="内容占位符 2"/>
          <p:cNvSpPr>
            <a:spLocks noGrp="1"/>
          </p:cNvSpPr>
          <p:nvPr>
            <p:ph sz="quarter" idx="1"/>
          </p:nvPr>
        </p:nvSpPr>
        <p:spPr>
          <a:xfrm>
            <a:off x="621011" y="1340768"/>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5-4</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：约束条件下的投资组合配置（允许卖空）</a:t>
            </a:r>
            <a:endParaRPr lang="zh-CN" altLang="en-US" dirty="0"/>
          </a:p>
        </p:txBody>
      </p:sp>
      <p:pic>
        <p:nvPicPr>
          <p:cNvPr id="4" name="图片 3"/>
          <p:cNvPicPr>
            <a:picLocks noChangeAspect="1"/>
          </p:cNvPicPr>
          <p:nvPr/>
        </p:nvPicPr>
        <p:blipFill>
          <a:blip r:embed="rId2"/>
          <a:stretch>
            <a:fillRect/>
          </a:stretch>
        </p:blipFill>
        <p:spPr>
          <a:xfrm>
            <a:off x="1125067" y="1988840"/>
            <a:ext cx="9686993" cy="4320480"/>
          </a:xfrm>
          <a:prstGeom prst="rect">
            <a:avLst/>
          </a:prstGeom>
        </p:spPr>
      </p:pic>
      <p:sp>
        <p:nvSpPr>
          <p:cNvPr id="5" name="矩形 4"/>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4293419" y="1412776"/>
            <a:ext cx="5544616"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5-5 </a:t>
            </a:r>
            <a:r>
              <a:rPr lang="zh-CN" altLang="en-US" sz="2000" dirty="0">
                <a:latin typeface="Times New Roman" panose="02020603050405020304" pitchFamily="18" charset="0"/>
                <a:cs typeface="Times New Roman" panose="02020603050405020304" pitchFamily="18" charset="0"/>
              </a:rPr>
              <a:t>约束条件下资产组合各参数</a:t>
            </a:r>
          </a:p>
        </p:txBody>
      </p:sp>
      <p:graphicFrame>
        <p:nvGraphicFramePr>
          <p:cNvPr id="4" name="表格 3"/>
          <p:cNvGraphicFramePr>
            <a:graphicFrameLocks noGrp="1"/>
          </p:cNvGraphicFramePr>
          <p:nvPr/>
        </p:nvGraphicFramePr>
        <p:xfrm>
          <a:off x="1980505" y="1847948"/>
          <a:ext cx="8226228" cy="914400"/>
        </p:xfrm>
        <a:graphic>
          <a:graphicData uri="http://schemas.openxmlformats.org/drawingml/2006/table">
            <a:tbl>
              <a:tblPr firstRow="1" firstCol="1" bandRow="1">
                <a:tableStyleId>{5C22544A-7EE6-4342-B048-85BDC9FD1C3A}</a:tableStyleId>
              </a:tblPr>
              <a:tblGrid>
                <a:gridCol w="1371038"/>
                <a:gridCol w="1371038"/>
                <a:gridCol w="1371038"/>
                <a:gridCol w="1371038"/>
                <a:gridCol w="1371038"/>
                <a:gridCol w="1371038"/>
              </a:tblGrid>
              <a:tr h="430486">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3048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0.059383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-0.02494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0.111512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0.006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19.20943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5.641693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83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19" y="1919956"/>
            <a:ext cx="288032" cy="315036"/>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249" y="1919956"/>
            <a:ext cx="263663"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068" y="1932078"/>
            <a:ext cx="249411"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331" y="1928728"/>
            <a:ext cx="216024" cy="260718"/>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765" y="1928728"/>
            <a:ext cx="216024" cy="275617"/>
          </a:xfrm>
          <a:prstGeom prst="rect">
            <a:avLst/>
          </a:prstGeom>
          <a:noFill/>
          <a:extLst>
            <a:ext uri="{909E8E84-426E-40DD-AFC4-6F175D3DCCD1}">
              <a14:hiddenFill xmlns:a14="http://schemas.microsoft.com/office/drawing/2010/main">
                <a:solidFill>
                  <a:srgbClr val="FFFFFF"/>
                </a:solidFill>
              </a14:hiddenFill>
            </a:ext>
          </a:extLst>
        </p:spPr>
      </p:pic>
      <p:pic>
        <p:nvPicPr>
          <p:cNvPr id="5836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827" y="1940429"/>
            <a:ext cx="216024" cy="280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nvGraphicFramePr>
        <p:xfrm>
          <a:off x="1963737" y="3861048"/>
          <a:ext cx="8289578" cy="1828800"/>
        </p:xfrm>
        <a:graphic>
          <a:graphicData uri="http://schemas.openxmlformats.org/drawingml/2006/table">
            <a:tbl>
              <a:tblPr firstRow="1" firstCol="1" bandRow="1">
                <a:tableStyleId>{5C22544A-7EE6-4342-B048-85BDC9FD1C3A}</a:tableStyleId>
              </a:tblPr>
              <a:tblGrid>
                <a:gridCol w="2035776"/>
                <a:gridCol w="3126901"/>
                <a:gridCol w="3126901"/>
              </a:tblGrid>
              <a:tr h="34984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收益率（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837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79" y="4005064"/>
            <a:ext cx="663146"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7955" y="4005064"/>
            <a:ext cx="216024" cy="23627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3812991" y="3492266"/>
            <a:ext cx="5812680"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5-6 </a:t>
            </a:r>
            <a:r>
              <a:rPr lang="zh-CN" altLang="en-US" sz="2000" dirty="0">
                <a:latin typeface="Times New Roman" panose="02020603050405020304" pitchFamily="18" charset="0"/>
                <a:cs typeface="Times New Roman" panose="02020603050405020304" pitchFamily="18" charset="0"/>
              </a:rPr>
              <a:t>约束条件下资产组合的成分股比重和收益率</a:t>
            </a: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764704"/>
            <a:ext cx="11180525"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（四）有</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约束模型下包含无风险资产和风险资产的投资</a:t>
            </a: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组合</a:t>
            </a:r>
            <a:r>
              <a:rPr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a:r>
            <a:br>
              <a:rPr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b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允许卖空）</a:t>
            </a:r>
          </a:p>
        </p:txBody>
      </p:sp>
      <p:sp>
        <p:nvSpPr>
          <p:cNvPr id="3" name="内容占位符 2"/>
          <p:cNvSpPr>
            <a:spLocks noGrp="1"/>
          </p:cNvSpPr>
          <p:nvPr>
            <p:ph sz="quarter" idx="1"/>
          </p:nvPr>
        </p:nvSpPr>
        <p:spPr>
          <a:xfrm>
            <a:off x="476995" y="1870268"/>
            <a:ext cx="11305256" cy="419708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5-5</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：有约束模型下包含无风险资产和风险资产的投资组合（允许卖空）</a:t>
            </a:r>
            <a:endParaRPr lang="zh-CN" altLang="en-US" dirty="0"/>
          </a:p>
        </p:txBody>
      </p:sp>
      <p:pic>
        <p:nvPicPr>
          <p:cNvPr id="5" name="图片 4"/>
          <p:cNvPicPr>
            <a:picLocks noChangeAspect="1"/>
          </p:cNvPicPr>
          <p:nvPr/>
        </p:nvPicPr>
        <p:blipFill>
          <a:blip r:embed="rId2"/>
          <a:stretch>
            <a:fillRect/>
          </a:stretch>
        </p:blipFill>
        <p:spPr>
          <a:xfrm>
            <a:off x="836670" y="2571945"/>
            <a:ext cx="9649437" cy="1588278"/>
          </a:xfrm>
          <a:prstGeom prst="rect">
            <a:avLst/>
          </a:prstGeom>
        </p:spPr>
      </p:pic>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984476" y="3968808"/>
            <a:ext cx="6097712" cy="400110"/>
          </a:xfrm>
          <a:prstGeom prst="rect">
            <a:avLst/>
          </a:prstGeom>
          <a:noFill/>
        </p:spPr>
        <p:txBody>
          <a:bodyPr wrap="square">
            <a:spAutoFit/>
          </a:bodyPr>
          <a:lstStyle/>
          <a:p>
            <a:r>
              <a:rPr lang="zh-CN" altLang="en-US" sz="2000" dirty="0"/>
              <a:t>根据上述代码计算出的结果如下：</a:t>
            </a:r>
          </a:p>
        </p:txBody>
      </p:sp>
      <p:graphicFrame>
        <p:nvGraphicFramePr>
          <p:cNvPr id="8" name="表格 7"/>
          <p:cNvGraphicFramePr>
            <a:graphicFrameLocks noGrp="1"/>
          </p:cNvGraphicFramePr>
          <p:nvPr/>
        </p:nvGraphicFramePr>
        <p:xfrm>
          <a:off x="1629123" y="5092884"/>
          <a:ext cx="8436350" cy="928404"/>
        </p:xfrm>
        <a:graphic>
          <a:graphicData uri="http://schemas.openxmlformats.org/drawingml/2006/table">
            <a:tbl>
              <a:tblPr firstRow="1" firstCol="1" bandRow="1">
                <a:tableStyleId>{5C22544A-7EE6-4342-B048-85BDC9FD1C3A}</a:tableStyleId>
              </a:tblPr>
              <a:tblGrid>
                <a:gridCol w="1687270"/>
                <a:gridCol w="1687270"/>
                <a:gridCol w="1687270"/>
                <a:gridCol w="1687270"/>
                <a:gridCol w="1687270"/>
              </a:tblGrid>
              <a:tr h="46243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6596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0.012269</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0.021381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1.02445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文本框 8"/>
          <p:cNvSpPr txBox="1"/>
          <p:nvPr/>
        </p:nvSpPr>
        <p:spPr>
          <a:xfrm>
            <a:off x="2349203" y="4653136"/>
            <a:ext cx="7272808"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5-7 </a:t>
            </a:r>
            <a:r>
              <a:rPr lang="zh-CN" altLang="en-US" sz="2000" dirty="0">
                <a:latin typeface="Times New Roman" panose="02020603050405020304" pitchFamily="18" charset="0"/>
                <a:cs typeface="Times New Roman" panose="02020603050405020304" pitchFamily="18" charset="0"/>
              </a:rPr>
              <a:t>有约束模型下包含无风险资产和风险资产的投资组合权重</a:t>
            </a: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967" y="609075"/>
            <a:ext cx="10729192"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（五）约束条件</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下的资产组合配置（不允许卖空）</a:t>
            </a:r>
          </a:p>
        </p:txBody>
      </p:sp>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10" name="文本框 9"/>
          <p:cNvSpPr txBox="1"/>
          <p:nvPr/>
        </p:nvSpPr>
        <p:spPr>
          <a:xfrm>
            <a:off x="476995" y="1272593"/>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在不允许卖空条件下最优组合系数的求解模型涉及到二次规划问题，二次规划问题是指带有二次型目标函数和约束条件的最优化问题。可用函数表达为：</a:t>
            </a:r>
            <a:endParaRPr lang="en-US" altLang="zh-CN" sz="2000" dirty="0">
              <a:latin typeface="Times New Roman" panose="02020603050405020304" pitchFamily="18" charset="0"/>
              <a:cs typeface="Times New Roman" panose="02020603050405020304" pitchFamily="18" charset="0"/>
            </a:endParaRPr>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43" y="2327940"/>
            <a:ext cx="1451012" cy="5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362" y="2856427"/>
            <a:ext cx="1053035" cy="2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51" y="2856427"/>
            <a:ext cx="1315021"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691" y="2856427"/>
            <a:ext cx="1124009"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476995" y="3212976"/>
            <a:ext cx="10225136" cy="280390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需要调用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的求解二次规划的的函数是</a:t>
            </a:r>
            <a:r>
              <a:rPr lang="en-US" altLang="zh-CN" sz="2000" dirty="0" err="1">
                <a:latin typeface="Times New Roman" panose="02020603050405020304" pitchFamily="18" charset="0"/>
                <a:cs typeface="Times New Roman" panose="02020603050405020304" pitchFamily="18" charset="0"/>
              </a:rPr>
              <a:t>Cvxopt</a:t>
            </a:r>
            <a:r>
              <a:rPr lang="zh-CN" altLang="en-US" sz="2000" dirty="0">
                <a:latin typeface="Times New Roman" panose="02020603050405020304" pitchFamily="18" charset="0"/>
                <a:cs typeface="Times New Roman" panose="02020603050405020304" pitchFamily="18" charset="0"/>
              </a:rPr>
              <a:t>，可查询帮助文件。</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函数原型：</a:t>
            </a:r>
            <a:r>
              <a:rPr lang="en-US" altLang="zh-CN" sz="2000" dirty="0" err="1">
                <a:latin typeface="Times New Roman" panose="02020603050405020304" pitchFamily="18" charset="0"/>
                <a:cs typeface="Times New Roman" panose="02020603050405020304" pitchFamily="18" charset="0"/>
              </a:rPr>
              <a:t>Cvxopt.solvers.qp</a:t>
            </a:r>
            <a:r>
              <a:rPr lang="en-US" altLang="zh-CN" sz="2000" dirty="0">
                <a:latin typeface="Times New Roman" panose="02020603050405020304" pitchFamily="18" charset="0"/>
                <a:cs typeface="Times New Roman" panose="02020603050405020304" pitchFamily="18" charset="0"/>
              </a:rPr>
              <a:t>(    ,    ,    ,    ,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输入：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为规划里面的对应矩阵。</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输出：</a:t>
            </a:r>
            <a:r>
              <a:rPr lang="en-US" altLang="zh-CN" sz="2000" dirty="0">
                <a:latin typeface="Times New Roman" panose="02020603050405020304" pitchFamily="18" charset="0"/>
                <a:cs typeface="Times New Roman" panose="02020603050405020304" pitchFamily="18" charset="0"/>
              </a:rPr>
              <a:t>weight</a:t>
            </a:r>
            <a:r>
              <a:rPr lang="zh-CN" altLang="en-US" sz="2000" dirty="0">
                <a:latin typeface="Times New Roman" panose="02020603050405020304" pitchFamily="18" charset="0"/>
                <a:cs typeface="Times New Roman" panose="02020603050405020304" pitchFamily="18" charset="0"/>
              </a:rPr>
              <a:t>为权重矩阵，</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为投资组合方差。</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如在不允许卖空条件下且以最小化方差为目标求最优组合时，可以将二次规划问题表述如下：</a:t>
            </a:r>
          </a:p>
        </p:txBody>
      </p:sp>
      <p:pic>
        <p:nvPicPr>
          <p:cNvPr id="6452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3360" y="3878113"/>
            <a:ext cx="210121" cy="231857"/>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6880" y="3859791"/>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650" y="3896180"/>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099" y="3878113"/>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713" y="3905184"/>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1591" y="3883145"/>
            <a:ext cx="346441" cy="2613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131" y="4293096"/>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901" y="4329485"/>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350" y="4311418"/>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240" y="4329485"/>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599" y="4316450"/>
            <a:ext cx="346441" cy="261351"/>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3360" y="5775020"/>
            <a:ext cx="2829343" cy="5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620688"/>
            <a:ext cx="10729192"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（五）约束条件</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下的资产组合配置（不允许卖空）</a:t>
            </a:r>
          </a:p>
        </p:txBody>
      </p:sp>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10" name="文本框 9"/>
          <p:cNvSpPr txBox="1"/>
          <p:nvPr/>
        </p:nvSpPr>
        <p:spPr>
          <a:xfrm>
            <a:off x="549003" y="1261933"/>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a:t>
            </a:r>
            <a:endParaRPr lang="en-US" altLang="zh-CN" sz="2000" dirty="0">
              <a:latin typeface="Times New Roman" panose="02020603050405020304" pitchFamily="18" charset="0"/>
              <a:cs typeface="Times New Roman" panose="02020603050405020304" pitchFamily="18" charset="0"/>
            </a:endParaRPr>
          </a:p>
        </p:txBody>
      </p:sp>
      <p:sp>
        <p:nvSpPr>
          <p:cNvPr id="16"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443" y="1361816"/>
            <a:ext cx="652948" cy="31375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585" y="1416511"/>
            <a:ext cx="261841" cy="204363"/>
          </a:xfrm>
          <a:prstGeom prst="rect">
            <a:avLst/>
          </a:prstGeom>
          <a:noFill/>
          <a:extLst>
            <a:ext uri="{909E8E84-426E-40DD-AFC4-6F175D3DCCD1}">
              <a14:hiddenFill xmlns:a14="http://schemas.microsoft.com/office/drawing/2010/main">
                <a:solidFill>
                  <a:srgbClr val="FFFFFF"/>
                </a:solidFill>
              </a14:hiddenFill>
            </a:ext>
          </a:extLst>
        </p:spPr>
      </p:pic>
      <p:pic>
        <p:nvPicPr>
          <p:cNvPr id="6553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933" y="1346959"/>
            <a:ext cx="2683673" cy="3286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文本框 38"/>
          <p:cNvSpPr txBox="1"/>
          <p:nvPr/>
        </p:nvSpPr>
        <p:spPr>
          <a:xfrm>
            <a:off x="909043" y="1980206"/>
            <a:ext cx="6097712" cy="400110"/>
          </a:xfrm>
          <a:prstGeom prst="rect">
            <a:avLst/>
          </a:prstGeom>
          <a:noFill/>
        </p:spPr>
        <p:txBody>
          <a:bodyPr wrap="square">
            <a:spAutoFit/>
          </a:bodyPr>
          <a:lstStyle/>
          <a:p>
            <a:r>
              <a:rPr lang="zh-CN" altLang="en-US" sz="2000" dirty="0"/>
              <a:t>得</a:t>
            </a:r>
          </a:p>
        </p:txBody>
      </p:sp>
      <p:pic>
        <p:nvPicPr>
          <p:cNvPr id="6554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708" y="1937809"/>
            <a:ext cx="2649821" cy="6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p:cNvSpPr txBox="1"/>
          <p:nvPr/>
        </p:nvSpPr>
        <p:spPr>
          <a:xfrm>
            <a:off x="914671" y="3013198"/>
            <a:ext cx="6097712" cy="400110"/>
          </a:xfrm>
          <a:prstGeom prst="rect">
            <a:avLst/>
          </a:prstGeom>
          <a:noFill/>
        </p:spPr>
        <p:txBody>
          <a:bodyPr wrap="square">
            <a:spAutoFit/>
          </a:bodyPr>
          <a:lstStyle/>
          <a:p>
            <a:r>
              <a:rPr lang="zh-CN" altLang="en-US" sz="2000" dirty="0"/>
              <a:t>故</a:t>
            </a:r>
          </a:p>
        </p:txBody>
      </p:sp>
      <p:pic>
        <p:nvPicPr>
          <p:cNvPr id="6554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08" y="2864511"/>
            <a:ext cx="2184737" cy="69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内容占位符 2"/>
          <p:cNvSpPr>
            <a:spLocks noGrp="1"/>
          </p:cNvSpPr>
          <p:nvPr>
            <p:ph sz="quarter" idx="1"/>
          </p:nvPr>
        </p:nvSpPr>
        <p:spPr>
          <a:xfrm>
            <a:off x="505127" y="4116847"/>
            <a:ext cx="8853224" cy="182469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5-6</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：约束条件下的风险资产组合配置（不允许卖空）</a:t>
            </a:r>
          </a:p>
        </p:txBody>
      </p:sp>
      <p:pic>
        <p:nvPicPr>
          <p:cNvPr id="42" name="图片 41"/>
          <p:cNvPicPr>
            <a:picLocks noChangeAspect="1"/>
          </p:cNvPicPr>
          <p:nvPr/>
        </p:nvPicPr>
        <p:blipFill>
          <a:blip r:embed="rId7"/>
          <a:stretch>
            <a:fillRect/>
          </a:stretch>
        </p:blipFill>
        <p:spPr>
          <a:xfrm>
            <a:off x="2351082" y="4516957"/>
            <a:ext cx="7485072" cy="2296419"/>
          </a:xfrm>
          <a:prstGeom prst="rect">
            <a:avLst/>
          </a:prstGeom>
        </p:spPr>
      </p:pic>
      <p:sp>
        <p:nvSpPr>
          <p:cNvPr id="43" name="文本框 42"/>
          <p:cNvSpPr txBox="1"/>
          <p:nvPr/>
        </p:nvSpPr>
        <p:spPr>
          <a:xfrm>
            <a:off x="857380" y="3676962"/>
            <a:ext cx="6097712" cy="400110"/>
          </a:xfrm>
          <a:prstGeom prst="rect">
            <a:avLst/>
          </a:prstGeom>
          <a:noFill/>
        </p:spPr>
        <p:txBody>
          <a:bodyPr wrap="square">
            <a:spAutoFit/>
          </a:bodyPr>
          <a:lstStyle/>
          <a:p>
            <a:r>
              <a:rPr lang="zh-CN" altLang="en-US" sz="2000" dirty="0"/>
              <a:t>具体代码如下：</a:t>
            </a: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1196752"/>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7" name="文本框 6"/>
          <p:cNvSpPr txBox="1"/>
          <p:nvPr/>
        </p:nvSpPr>
        <p:spPr>
          <a:xfrm>
            <a:off x="3213299" y="2852936"/>
            <a:ext cx="6305177"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5-8 </a:t>
            </a:r>
            <a:r>
              <a:rPr lang="zh-CN" altLang="en-US" sz="2000" dirty="0">
                <a:latin typeface="Times New Roman" panose="02020603050405020304" pitchFamily="18" charset="0"/>
                <a:cs typeface="Times New Roman" panose="02020603050405020304" pitchFamily="18" charset="0"/>
              </a:rPr>
              <a:t>约束条件下的风险资产组合权重（不允许卖空）</a:t>
            </a:r>
          </a:p>
        </p:txBody>
      </p:sp>
      <p:graphicFrame>
        <p:nvGraphicFramePr>
          <p:cNvPr id="6" name="表格 5"/>
          <p:cNvGraphicFramePr>
            <a:graphicFrameLocks noGrp="1"/>
          </p:cNvGraphicFramePr>
          <p:nvPr/>
        </p:nvGraphicFramePr>
        <p:xfrm>
          <a:off x="2559521" y="3284984"/>
          <a:ext cx="7356228" cy="959189"/>
        </p:xfrm>
        <a:graphic>
          <a:graphicData uri="http://schemas.openxmlformats.org/drawingml/2006/table">
            <a:tbl>
              <a:tblPr firstRow="1" firstCol="1" bandRow="1">
                <a:tableStyleId>{5C22544A-7EE6-4342-B048-85BDC9FD1C3A}</a:tableStyleId>
              </a:tblPr>
              <a:tblGrid>
                <a:gridCol w="1839057"/>
                <a:gridCol w="1839057"/>
                <a:gridCol w="1839057"/>
                <a:gridCol w="1839057"/>
              </a:tblGrid>
              <a:tr h="47777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814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文本框 2"/>
          <p:cNvSpPr txBox="1"/>
          <p:nvPr/>
        </p:nvSpPr>
        <p:spPr>
          <a:xfrm>
            <a:off x="656956" y="1352250"/>
            <a:ext cx="10225136" cy="400110"/>
          </a:xfrm>
          <a:prstGeom prst="rect">
            <a:avLst/>
          </a:prstGeom>
          <a:noFill/>
        </p:spPr>
        <p:txBody>
          <a:bodyPr wrap="square" rtlCol="0">
            <a:spAutoFit/>
          </a:bodyPr>
          <a:lstStyle/>
          <a:p>
            <a:pPr marL="342900" indent="-342900">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令</a:t>
            </a:r>
            <a:r>
              <a:rPr lang="en-US" altLang="zh-CN" sz="2000" dirty="0">
                <a:latin typeface="Times New Roman" panose="02020603050405020304" pitchFamily="18" charset="0"/>
                <a:ea typeface="+mn-ea"/>
                <a:cs typeface="Times New Roman" panose="02020603050405020304" pitchFamily="18" charset="0"/>
              </a:rPr>
              <a:t>N</a:t>
            </a:r>
            <a:r>
              <a:rPr lang="zh-CN" altLang="en-US" sz="2000" dirty="0">
                <a:latin typeface="Times New Roman" panose="02020603050405020304" pitchFamily="18" charset="0"/>
                <a:ea typeface="+mn-ea"/>
                <a:cs typeface="Times New Roman" panose="02020603050405020304" pitchFamily="18" charset="0"/>
              </a:rPr>
              <a:t>维权重向量                              ，满足               （若允许卖空，则权重可以为负数）；</a:t>
            </a:r>
          </a:p>
        </p:txBody>
      </p:sp>
      <p:graphicFrame>
        <p:nvGraphicFramePr>
          <p:cNvPr id="4" name="对象 3"/>
          <p:cNvGraphicFramePr>
            <a:graphicFrameLocks noChangeAspect="1"/>
          </p:cNvGraphicFramePr>
          <p:nvPr/>
        </p:nvGraphicFramePr>
        <p:xfrm>
          <a:off x="5661571" y="1268760"/>
          <a:ext cx="720080" cy="532662"/>
        </p:xfrm>
        <a:graphic>
          <a:graphicData uri="http://schemas.openxmlformats.org/presentationml/2006/ole">
            <mc:AlternateContent xmlns:mc="http://schemas.openxmlformats.org/markup-compatibility/2006">
              <mc:Choice xmlns:v="urn:schemas-microsoft-com:vml" Requires="v">
                <p:oleObj spid="_x0000_s35339" name="Equation" r:id="rId3" imgW="581660" imgH="430530" progId="Equation.DSMT4">
                  <p:embed/>
                </p:oleObj>
              </mc:Choice>
              <mc:Fallback>
                <p:oleObj name="Equation" r:id="rId3" imgW="581660" imgH="430530" progId="Equation.DSMT4">
                  <p:embed/>
                  <p:pic>
                    <p:nvPicPr>
                      <p:cNvPr id="0" name="图片 35115"/>
                      <p:cNvPicPr/>
                      <p:nvPr/>
                    </p:nvPicPr>
                    <p:blipFill>
                      <a:blip r:embed="rId4"/>
                      <a:stretch>
                        <a:fillRect/>
                      </a:stretch>
                    </p:blipFill>
                    <p:spPr>
                      <a:xfrm>
                        <a:off x="5661571" y="1268760"/>
                        <a:ext cx="720080" cy="532662"/>
                      </a:xfrm>
                      <a:prstGeom prst="rect">
                        <a:avLst/>
                      </a:prstGeom>
                    </p:spPr>
                  </p:pic>
                </p:oleObj>
              </mc:Fallback>
            </mc:AlternateContent>
          </a:graphicData>
        </a:graphic>
      </p:graphicFrame>
      <p:sp>
        <p:nvSpPr>
          <p:cNvPr id="5" name="文本框 4"/>
          <p:cNvSpPr txBox="1"/>
          <p:nvPr/>
        </p:nvSpPr>
        <p:spPr>
          <a:xfrm>
            <a:off x="549003" y="1985394"/>
            <a:ext cx="9937104"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假定    种风险资产构成的投资组合的资产收益率                            ，存在期望收益</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率                                   ，设定投资组合的</a:t>
            </a:r>
            <a:r>
              <a:rPr lang="en-US" altLang="zh-CN" sz="2000" dirty="0">
                <a:latin typeface="Times New Roman" panose="02020603050405020304" pitchFamily="18" charset="0"/>
                <a:ea typeface="+mn-ea"/>
                <a:cs typeface="Times New Roman" panose="02020603050405020304" pitchFamily="18" charset="0"/>
              </a:rPr>
              <a:t>N*N</a:t>
            </a:r>
            <a:r>
              <a:rPr lang="zh-CN" altLang="en-US" sz="2000" dirty="0">
                <a:latin typeface="Times New Roman" panose="02020603050405020304" pitchFamily="18" charset="0"/>
                <a:ea typeface="+mn-ea"/>
                <a:cs typeface="Times New Roman" panose="02020603050405020304" pitchFamily="18" charset="0"/>
              </a:rPr>
              <a:t>维协方差矩阵为：        </a:t>
            </a:r>
          </a:p>
        </p:txBody>
      </p:sp>
      <p:graphicFrame>
        <p:nvGraphicFramePr>
          <p:cNvPr id="7" name="对象 6"/>
          <p:cNvGraphicFramePr>
            <a:graphicFrameLocks noChangeAspect="1"/>
          </p:cNvGraphicFramePr>
          <p:nvPr/>
        </p:nvGraphicFramePr>
        <p:xfrm>
          <a:off x="1629123" y="2201418"/>
          <a:ext cx="195642" cy="210691"/>
        </p:xfrm>
        <a:graphic>
          <a:graphicData uri="http://schemas.openxmlformats.org/presentationml/2006/ole">
            <mc:AlternateContent xmlns:mc="http://schemas.openxmlformats.org/markup-compatibility/2006">
              <mc:Choice xmlns:v="urn:schemas-microsoft-com:vml" Requires="v">
                <p:oleObj spid="_x0000_s35340" name="Equation" r:id="rId5" imgW="125095" imgH="134620" progId="Equation.DSMT4">
                  <p:embed/>
                </p:oleObj>
              </mc:Choice>
              <mc:Fallback>
                <p:oleObj name="Equation" r:id="rId5" imgW="125095" imgH="134620" progId="Equation.DSMT4">
                  <p:embed/>
                  <p:pic>
                    <p:nvPicPr>
                      <p:cNvPr id="0" name="图片 35116"/>
                      <p:cNvPicPr/>
                      <p:nvPr/>
                    </p:nvPicPr>
                    <p:blipFill>
                      <a:blip r:embed="rId6"/>
                      <a:stretch>
                        <a:fillRect/>
                      </a:stretch>
                    </p:blipFill>
                    <p:spPr>
                      <a:xfrm>
                        <a:off x="1629123" y="2201418"/>
                        <a:ext cx="195642" cy="210691"/>
                      </a:xfrm>
                      <a:prstGeom prst="rect">
                        <a:avLst/>
                      </a:prstGeom>
                    </p:spPr>
                  </p:pic>
                </p:oleObj>
              </mc:Fallback>
            </mc:AlternateContent>
          </a:graphicData>
        </a:graphic>
      </p:graphicFrame>
      <p:sp>
        <p:nvSpPr>
          <p:cNvPr id="16" name="文本框 15"/>
          <p:cNvSpPr txBox="1"/>
          <p:nvPr/>
        </p:nvSpPr>
        <p:spPr>
          <a:xfrm>
            <a:off x="10342091" y="3456912"/>
            <a:ext cx="1028539"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p:cNvSpPr txBox="1"/>
          <p:nvPr/>
        </p:nvSpPr>
        <p:spPr>
          <a:xfrm>
            <a:off x="549003" y="4233974"/>
            <a:ext cx="10369152"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的协方差。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的相关系数。</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那么，组合的资产收益率             ，组合的期望收益率              ，组合的方差                  。</a:t>
            </a:r>
          </a:p>
        </p:txBody>
      </p:sp>
      <p:graphicFrame>
        <p:nvGraphicFramePr>
          <p:cNvPr id="14" name="对象 13"/>
          <p:cNvGraphicFramePr>
            <a:graphicFrameLocks noChangeAspect="1"/>
          </p:cNvGraphicFramePr>
          <p:nvPr/>
        </p:nvGraphicFramePr>
        <p:xfrm>
          <a:off x="1773139" y="4359195"/>
          <a:ext cx="286401" cy="340954"/>
        </p:xfrm>
        <a:graphic>
          <a:graphicData uri="http://schemas.openxmlformats.org/presentationml/2006/ole">
            <mc:AlternateContent xmlns:mc="http://schemas.openxmlformats.org/markup-compatibility/2006">
              <mc:Choice xmlns:v="urn:schemas-microsoft-com:vml" Requires="v">
                <p:oleObj spid="_x0000_s35341" name="Equation" r:id="rId7" imgW="201295" imgH="239395" progId="Equation.DSMT4">
                  <p:embed/>
                </p:oleObj>
              </mc:Choice>
              <mc:Fallback>
                <p:oleObj name="Equation" r:id="rId7" imgW="201295" imgH="239395" progId="Equation.DSMT4">
                  <p:embed/>
                  <p:pic>
                    <p:nvPicPr>
                      <p:cNvPr id="0" name="图片 35120"/>
                      <p:cNvPicPr/>
                      <p:nvPr/>
                    </p:nvPicPr>
                    <p:blipFill>
                      <a:blip r:embed="rId8"/>
                      <a:stretch>
                        <a:fillRect/>
                      </a:stretch>
                    </p:blipFill>
                    <p:spPr>
                      <a:xfrm>
                        <a:off x="1773139" y="4359195"/>
                        <a:ext cx="286401" cy="34095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689112" y="4354345"/>
          <a:ext cx="286402" cy="340954"/>
        </p:xfrm>
        <a:graphic>
          <a:graphicData uri="http://schemas.openxmlformats.org/presentationml/2006/ole">
            <mc:AlternateContent xmlns:mc="http://schemas.openxmlformats.org/markup-compatibility/2006">
              <mc:Choice xmlns:v="urn:schemas-microsoft-com:vml" Requires="v">
                <p:oleObj spid="_x0000_s35342" name="Equation" r:id="rId9" imgW="201295" imgH="239395" progId="Equation.DSMT4">
                  <p:embed/>
                </p:oleObj>
              </mc:Choice>
              <mc:Fallback>
                <p:oleObj name="Equation" r:id="rId9" imgW="201295" imgH="239395" progId="Equation.DSMT4">
                  <p:embed/>
                  <p:pic>
                    <p:nvPicPr>
                      <p:cNvPr id="0" name="图片 35121"/>
                      <p:cNvPicPr/>
                      <p:nvPr/>
                    </p:nvPicPr>
                    <p:blipFill>
                      <a:blip r:embed="rId10"/>
                      <a:stretch>
                        <a:fillRect/>
                      </a:stretch>
                    </p:blipFill>
                    <p:spPr>
                      <a:xfrm>
                        <a:off x="4689112" y="4354345"/>
                        <a:ext cx="286402" cy="340954"/>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861371" y="4854077"/>
          <a:ext cx="862096" cy="314283"/>
        </p:xfrm>
        <a:graphic>
          <a:graphicData uri="http://schemas.openxmlformats.org/presentationml/2006/ole">
            <mc:AlternateContent xmlns:mc="http://schemas.openxmlformats.org/markup-compatibility/2006">
              <mc:Choice xmlns:v="urn:schemas-microsoft-com:vml" Requires="v">
                <p:oleObj spid="_x0000_s35343" name="Equation" r:id="rId11" imgW="628650" imgH="230505" progId="Equation.DSMT4">
                  <p:embed/>
                </p:oleObj>
              </mc:Choice>
              <mc:Fallback>
                <p:oleObj name="Equation" r:id="rId11" imgW="628650" imgH="230505" progId="Equation.DSMT4">
                  <p:embed/>
                  <p:pic>
                    <p:nvPicPr>
                      <p:cNvPr id="0" name="图片 35122"/>
                      <p:cNvPicPr/>
                      <p:nvPr/>
                    </p:nvPicPr>
                    <p:blipFill>
                      <a:blip r:embed="rId12"/>
                      <a:stretch>
                        <a:fillRect/>
                      </a:stretch>
                    </p:blipFill>
                    <p:spPr>
                      <a:xfrm>
                        <a:off x="3861371" y="4854077"/>
                        <a:ext cx="862096" cy="314283"/>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6999566" y="4808006"/>
          <a:ext cx="928414" cy="360354"/>
        </p:xfrm>
        <a:graphic>
          <a:graphicData uri="http://schemas.openxmlformats.org/presentationml/2006/ole">
            <mc:AlternateContent xmlns:mc="http://schemas.openxmlformats.org/markup-compatibility/2006">
              <mc:Choice xmlns:v="urn:schemas-microsoft-com:vml" Requires="v">
                <p:oleObj spid="_x0000_s35344" name="Equation" r:id="rId13" imgW="590550" imgH="230505" progId="Equation.DSMT4">
                  <p:embed/>
                </p:oleObj>
              </mc:Choice>
              <mc:Fallback>
                <p:oleObj name="Equation" r:id="rId13" imgW="590550" imgH="230505" progId="Equation.DSMT4">
                  <p:embed/>
                  <p:pic>
                    <p:nvPicPr>
                      <p:cNvPr id="0" name="图片 35123"/>
                      <p:cNvPicPr/>
                      <p:nvPr/>
                    </p:nvPicPr>
                    <p:blipFill>
                      <a:blip r:embed="rId14"/>
                      <a:stretch>
                        <a:fillRect/>
                      </a:stretch>
                    </p:blipFill>
                    <p:spPr>
                      <a:xfrm>
                        <a:off x="6999566" y="4808006"/>
                        <a:ext cx="928414" cy="360354"/>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9477995" y="4830396"/>
          <a:ext cx="1086908" cy="337964"/>
        </p:xfrm>
        <a:graphic>
          <a:graphicData uri="http://schemas.openxmlformats.org/presentationml/2006/ole">
            <mc:AlternateContent xmlns:mc="http://schemas.openxmlformats.org/markup-compatibility/2006">
              <mc:Choice xmlns:v="urn:schemas-microsoft-com:vml" Requires="v">
                <p:oleObj spid="_x0000_s35345" name="Equation" r:id="rId15" imgW="828675" imgH="257810" progId="Equation.DSMT4">
                  <p:embed/>
                </p:oleObj>
              </mc:Choice>
              <mc:Fallback>
                <p:oleObj name="Equation" r:id="rId15" imgW="828675" imgH="257810" progId="Equation.DSMT4">
                  <p:embed/>
                  <p:pic>
                    <p:nvPicPr>
                      <p:cNvPr id="0" name="图片 35124"/>
                      <p:cNvPicPr/>
                      <p:nvPr/>
                    </p:nvPicPr>
                    <p:blipFill>
                      <a:blip r:embed="rId16"/>
                      <a:stretch>
                        <a:fillRect/>
                      </a:stretch>
                    </p:blipFill>
                    <p:spPr>
                      <a:xfrm>
                        <a:off x="9477995" y="4830396"/>
                        <a:ext cx="1086908" cy="337964"/>
                      </a:xfrm>
                      <a:prstGeom prst="rect">
                        <a:avLst/>
                      </a:prstGeom>
                    </p:spPr>
                  </p:pic>
                </p:oleObj>
              </mc:Fallback>
            </mc:AlternateContent>
          </a:graphicData>
        </a:graphic>
      </p:graphicFrame>
      <p:sp>
        <p:nvSpPr>
          <p:cNvPr id="20" name="文本框 19"/>
          <p:cNvSpPr txBox="1"/>
          <p:nvPr/>
        </p:nvSpPr>
        <p:spPr>
          <a:xfrm>
            <a:off x="549003" y="5211680"/>
            <a:ext cx="11377264" cy="957250"/>
          </a:xfrm>
          <a:prstGeom prst="rect">
            <a:avLst/>
          </a:prstGeom>
          <a:noFill/>
        </p:spPr>
        <p:txBody>
          <a:bodyPr wrap="square" rtlCol="0">
            <a:spAutoFit/>
          </a:bodyPr>
          <a:lstStyle/>
          <a:p>
            <a:pPr indent="457200">
              <a:lnSpc>
                <a:spcPct val="150000"/>
              </a:lnSpc>
            </a:pPr>
            <a:r>
              <a:rPr lang="zh-CN" altLang="en-US" sz="2000" dirty="0" smtClean="0"/>
              <a:t>最优投资组合的求解方法，包括</a:t>
            </a:r>
            <a:r>
              <a:rPr lang="zh-CN" altLang="en-US" sz="2000" dirty="0" smtClean="0">
                <a:solidFill>
                  <a:srgbClr val="C00000"/>
                </a:solidFill>
              </a:rPr>
              <a:t>最小</a:t>
            </a:r>
            <a:r>
              <a:rPr lang="zh-CN" altLang="en-US" sz="2000" dirty="0">
                <a:solidFill>
                  <a:srgbClr val="C00000"/>
                </a:solidFill>
              </a:rPr>
              <a:t>化方差、最大化投资收益以及最大化期望效用三</a:t>
            </a:r>
            <a:r>
              <a:rPr lang="zh-CN" altLang="en-US" sz="2000" dirty="0" smtClean="0">
                <a:solidFill>
                  <a:srgbClr val="C00000"/>
                </a:solidFill>
              </a:rPr>
              <a:t>种</a:t>
            </a:r>
            <a:r>
              <a:rPr lang="zh-CN" altLang="en-US" sz="2000" dirty="0">
                <a:latin typeface="Times New Roman" panose="02020603050405020304" pitchFamily="18" charset="0"/>
                <a:ea typeface="+mn-ea"/>
                <a:cs typeface="Times New Roman" panose="02020603050405020304" pitchFamily="18" charset="0"/>
              </a:rPr>
              <a:t>，接下来将以最小化方差为例进行说明：</a:t>
            </a:r>
          </a:p>
        </p:txBody>
      </p:sp>
      <p:sp>
        <p:nvSpPr>
          <p:cNvPr id="11" name="矩形 10"/>
          <p:cNvSpPr/>
          <p:nvPr/>
        </p:nvSpPr>
        <p:spPr>
          <a:xfrm>
            <a:off x="332979" y="692695"/>
            <a:ext cx="4043094" cy="584775"/>
          </a:xfrm>
          <a:prstGeom prst="rect">
            <a:avLst/>
          </a:prstGeom>
        </p:spPr>
        <p:txBody>
          <a:bodyPr wrap="none">
            <a:spAutoFit/>
          </a:bodyPr>
          <a:lstStyle/>
          <a:p>
            <a:pPr>
              <a:spcBef>
                <a:spcPct val="20000"/>
              </a:spcBef>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（一）均值</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rPr>
              <a:t>方差模型</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12" name="Rectangle 45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 name="对象 20"/>
          <p:cNvGraphicFramePr>
            <a:graphicFrameLocks noChangeAspect="1"/>
          </p:cNvGraphicFramePr>
          <p:nvPr>
            <p:extLst>
              <p:ext uri="{D42A27DB-BD31-4B8C-83A1-F6EECF244321}">
                <p14:modId xmlns:p14="http://schemas.microsoft.com/office/powerpoint/2010/main" val="836773140"/>
              </p:ext>
            </p:extLst>
          </p:nvPr>
        </p:nvGraphicFramePr>
        <p:xfrm>
          <a:off x="1341091" y="2597940"/>
          <a:ext cx="2183125" cy="344704"/>
        </p:xfrm>
        <a:graphic>
          <a:graphicData uri="http://schemas.openxmlformats.org/presentationml/2006/ole">
            <mc:AlternateContent xmlns:mc="http://schemas.openxmlformats.org/markup-compatibility/2006">
              <mc:Choice xmlns:v="urn:schemas-microsoft-com:vml" Requires="v">
                <p:oleObj spid="_x0000_s35346" name="Equation" r:id="rId17" imgW="1447800" imgH="228600" progId="Equation.DSMT4">
                  <p:embed/>
                </p:oleObj>
              </mc:Choice>
              <mc:Fallback>
                <p:oleObj name="Equation" r:id="rId17" imgW="1447800" imgH="228600" progId="Equation.DSMT4">
                  <p:embed/>
                  <p:pic>
                    <p:nvPicPr>
                      <p:cNvPr id="0" name="Object 4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1091" y="2597940"/>
                        <a:ext cx="2183125" cy="344704"/>
                      </a:xfrm>
                      <a:prstGeom prst="rect">
                        <a:avLst/>
                      </a:prstGeom>
                      <a:noFill/>
                    </p:spPr>
                  </p:pic>
                </p:oleObj>
              </mc:Fallback>
            </mc:AlternateContent>
          </a:graphicData>
        </a:graphic>
      </p:graphicFrame>
      <p:sp>
        <p:nvSpPr>
          <p:cNvPr id="22" name="Rectangle 45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p:cNvGraphicFramePr>
            <a:graphicFrameLocks noChangeAspect="1"/>
          </p:cNvGraphicFramePr>
          <p:nvPr>
            <p:extLst>
              <p:ext uri="{D42A27DB-BD31-4B8C-83A1-F6EECF244321}">
                <p14:modId xmlns:p14="http://schemas.microsoft.com/office/powerpoint/2010/main" val="4183338032"/>
              </p:ext>
            </p:extLst>
          </p:nvPr>
        </p:nvGraphicFramePr>
        <p:xfrm>
          <a:off x="6453660" y="2175987"/>
          <a:ext cx="1800200" cy="288032"/>
        </p:xfrm>
        <a:graphic>
          <a:graphicData uri="http://schemas.openxmlformats.org/presentationml/2006/ole">
            <mc:AlternateContent xmlns:mc="http://schemas.openxmlformats.org/markup-compatibility/2006">
              <mc:Choice xmlns:v="urn:schemas-microsoft-com:vml" Requires="v">
                <p:oleObj spid="_x0000_s35347" name="Equation" r:id="rId19" imgW="1549400" imgH="228600" progId="Equation.DSMT4">
                  <p:embed/>
                </p:oleObj>
              </mc:Choice>
              <mc:Fallback>
                <p:oleObj name="Equation" r:id="rId19" imgW="1549400" imgH="228600" progId="Equation.DSMT4">
                  <p:embed/>
                  <p:pic>
                    <p:nvPicPr>
                      <p:cNvPr id="0" name="Object 45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3660" y="2175987"/>
                        <a:ext cx="1800200" cy="288032"/>
                      </a:xfrm>
                      <a:prstGeom prst="rect">
                        <a:avLst/>
                      </a:prstGeom>
                      <a:noFill/>
                    </p:spPr>
                  </p:pic>
                </p:oleObj>
              </mc:Fallback>
            </mc:AlternateContent>
          </a:graphicData>
        </a:graphic>
      </p:graphicFrame>
      <p:sp>
        <p:nvSpPr>
          <p:cNvPr id="25" name="Rectangle 46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2015889036"/>
              </p:ext>
            </p:extLst>
          </p:nvPr>
        </p:nvGraphicFramePr>
        <p:xfrm>
          <a:off x="4207867" y="2970908"/>
          <a:ext cx="2245792" cy="1216811"/>
        </p:xfrm>
        <a:graphic>
          <a:graphicData uri="http://schemas.openxmlformats.org/presentationml/2006/ole">
            <mc:AlternateContent xmlns:mc="http://schemas.openxmlformats.org/markup-compatibility/2006">
              <mc:Choice xmlns:v="urn:schemas-microsoft-com:vml" Requires="v">
                <p:oleObj spid="_x0000_s35348" name="Equation" r:id="rId21" imgW="1308100" imgH="711200" progId="Equation.DSMT4">
                  <p:embed/>
                </p:oleObj>
              </mc:Choice>
              <mc:Fallback>
                <p:oleObj name="Equation" r:id="rId21" imgW="1308100" imgH="711200" progId="Equation.DSMT4">
                  <p:embed/>
                  <p:pic>
                    <p:nvPicPr>
                      <p:cNvPr id="0" name="Object 46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07867" y="2970908"/>
                        <a:ext cx="2245792" cy="1216811"/>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09215117"/>
              </p:ext>
            </p:extLst>
          </p:nvPr>
        </p:nvGraphicFramePr>
        <p:xfrm>
          <a:off x="2781251" y="1405638"/>
          <a:ext cx="1944216" cy="293334"/>
        </p:xfrm>
        <a:graphic>
          <a:graphicData uri="http://schemas.openxmlformats.org/presentationml/2006/ole">
            <mc:AlternateContent xmlns:mc="http://schemas.openxmlformats.org/markup-compatibility/2006">
              <mc:Choice xmlns:v="urn:schemas-microsoft-com:vml" Requires="v">
                <p:oleObj spid="_x0000_s35349" name="Equation" r:id="rId23" imgW="1358640" imgH="203040" progId="Equation.DSMT4">
                  <p:embed/>
                </p:oleObj>
              </mc:Choice>
              <mc:Fallback>
                <p:oleObj name="Equation" r:id="rId23" imgW="1358640" imgH="203040" progId="Equation.DSMT4">
                  <p:embed/>
                  <p:pic>
                    <p:nvPicPr>
                      <p:cNvPr id="0" name="对象 9"/>
                      <p:cNvPicPr>
                        <a:picLocks noChangeAspect="1" noChangeArrowheads="1"/>
                      </p:cNvPicPr>
                      <p:nvPr/>
                    </p:nvPicPr>
                    <p:blipFill>
                      <a:blip r:embed="rId24"/>
                      <a:srcRect/>
                      <a:stretch>
                        <a:fillRect/>
                      </a:stretch>
                    </p:blipFill>
                    <p:spPr bwMode="auto">
                      <a:xfrm>
                        <a:off x="2781251" y="1405638"/>
                        <a:ext cx="1944216" cy="293334"/>
                      </a:xfrm>
                      <a:prstGeom prst="rect">
                        <a:avLst/>
                      </a:prstGeom>
                      <a:noFill/>
                      <a:ln>
                        <a:noFill/>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965" y="764704"/>
            <a:ext cx="11233248" cy="634082"/>
          </a:xfrm>
        </p:spPr>
        <p:txBody>
          <a:bodyPr/>
          <a:lstStyle/>
          <a:p>
            <a:pPr algn="l"/>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（六）有</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约束模型下包含无风险资产和风险资产的投资</a:t>
            </a: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组合</a:t>
            </a:r>
            <a:r>
              <a:rPr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a:r>
            <a:br>
              <a:rPr lang="en-US" altLang="zh-CN"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b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不允许卖空）</a:t>
            </a:r>
          </a:p>
        </p:txBody>
      </p:sp>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10" name="文本框 9"/>
          <p:cNvSpPr txBox="1"/>
          <p:nvPr/>
        </p:nvSpPr>
        <p:spPr>
          <a:xfrm>
            <a:off x="621011" y="1709277"/>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不允许卖空下风险资产的投资组合确定原理</a:t>
            </a:r>
            <a:r>
              <a:rPr lang="zh-CN" altLang="en-US" sz="2000" dirty="0">
                <a:latin typeface="Times New Roman" panose="02020603050405020304" pitchFamily="18" charset="0"/>
                <a:cs typeface="Times New Roman" panose="02020603050405020304" pitchFamily="18" charset="0"/>
              </a:rPr>
              <a:t>如下：</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）如果得出结果某一支股票的权重值为负，则令其等于零，再求资金再其他风险资产上的最优化配置问题。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以最小化方差为目标时，令</a:t>
            </a:r>
          </a:p>
        </p:txBody>
      </p:sp>
      <p:sp>
        <p:nvSpPr>
          <p:cNvPr id="16"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5"/>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6"/>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75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0558" y="4149080"/>
            <a:ext cx="569114" cy="3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46" y="4885130"/>
            <a:ext cx="132628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449" y="5395571"/>
            <a:ext cx="24376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9823" y="5937952"/>
            <a:ext cx="64352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740463"/>
            <a:ext cx="10441160" cy="745855"/>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5-7</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：有约束模型下包含无风险资产和风险资产的投资组合（不允许卖空）</a:t>
            </a:r>
          </a:p>
        </p:txBody>
      </p:sp>
      <p:pic>
        <p:nvPicPr>
          <p:cNvPr id="7" name="图片 6"/>
          <p:cNvPicPr>
            <a:picLocks noChangeAspect="1"/>
          </p:cNvPicPr>
          <p:nvPr/>
        </p:nvPicPr>
        <p:blipFill>
          <a:blip r:embed="rId2"/>
          <a:stretch>
            <a:fillRect/>
          </a:stretch>
        </p:blipFill>
        <p:spPr>
          <a:xfrm>
            <a:off x="1413099" y="1196752"/>
            <a:ext cx="9145016" cy="3197883"/>
          </a:xfrm>
          <a:prstGeom prst="rect">
            <a:avLst/>
          </a:prstGeom>
        </p:spPr>
      </p:pic>
      <p:sp>
        <p:nvSpPr>
          <p:cNvPr id="8" name="矩形 7"/>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最优投资组合构建的应用</a:t>
            </a:r>
          </a:p>
        </p:txBody>
      </p:sp>
      <p:sp>
        <p:nvSpPr>
          <p:cNvPr id="9" name="文本框 8"/>
          <p:cNvSpPr txBox="1"/>
          <p:nvPr/>
        </p:nvSpPr>
        <p:spPr>
          <a:xfrm>
            <a:off x="404987" y="4209969"/>
            <a:ext cx="6100280" cy="369332"/>
          </a:xfrm>
          <a:prstGeom prst="rect">
            <a:avLst/>
          </a:prstGeom>
          <a:noFill/>
        </p:spPr>
        <p:txBody>
          <a:bodyPr wrap="square">
            <a:spAutoFit/>
          </a:bodyPr>
          <a:lstStyle/>
          <a:p>
            <a:r>
              <a:rPr lang="zh-CN" altLang="en-US" dirty="0"/>
              <a:t>根据上述代码计算出的结果如下</a:t>
            </a:r>
          </a:p>
        </p:txBody>
      </p:sp>
      <p:graphicFrame>
        <p:nvGraphicFramePr>
          <p:cNvPr id="10" name="表格 9"/>
          <p:cNvGraphicFramePr>
            <a:graphicFrameLocks noGrp="1"/>
          </p:cNvGraphicFramePr>
          <p:nvPr/>
        </p:nvGraphicFramePr>
        <p:xfrm>
          <a:off x="1803436" y="5144397"/>
          <a:ext cx="8580365" cy="1081443"/>
        </p:xfrm>
        <a:graphic>
          <a:graphicData uri="http://schemas.openxmlformats.org/drawingml/2006/table">
            <a:tbl>
              <a:tblPr firstRow="1" firstCol="1" bandRow="1">
                <a:tableStyleId>{5C22544A-7EE6-4342-B048-85BDC9FD1C3A}</a:tableStyleId>
              </a:tblPr>
              <a:tblGrid>
                <a:gridCol w="1716073"/>
                <a:gridCol w="1716073"/>
                <a:gridCol w="1716073"/>
                <a:gridCol w="1716073"/>
                <a:gridCol w="1716073"/>
              </a:tblGrid>
              <a:tr h="624243">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0155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0.0164285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0.049215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0.934356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文本框 10"/>
          <p:cNvSpPr txBox="1"/>
          <p:nvPr/>
        </p:nvSpPr>
        <p:spPr>
          <a:xfrm>
            <a:off x="1917155" y="4797152"/>
            <a:ext cx="8568952" cy="400110"/>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表</a:t>
            </a:r>
            <a:r>
              <a:rPr lang="en-US" altLang="zh-CN" sz="2000" dirty="0" smtClean="0">
                <a:latin typeface="Times New Roman" panose="02020603050405020304" pitchFamily="18" charset="0"/>
                <a:cs typeface="Times New Roman" panose="02020603050405020304" pitchFamily="18" charset="0"/>
              </a:rPr>
              <a:t>5-9 </a:t>
            </a:r>
            <a:r>
              <a:rPr lang="zh-CN" altLang="en-US" sz="2000" dirty="0">
                <a:latin typeface="Times New Roman" panose="02020603050405020304" pitchFamily="18" charset="0"/>
                <a:cs typeface="Times New Roman" panose="02020603050405020304" pitchFamily="18" charset="0"/>
              </a:rPr>
              <a:t>有约束模型下包含无风险资产和风险资产的投资组合（不允许卖空）</a:t>
            </a: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证券投资组合理论的扩展与应用</a:t>
            </a:r>
          </a:p>
        </p:txBody>
      </p:sp>
      <p:sp>
        <p:nvSpPr>
          <p:cNvPr id="4" name="矩形 3"/>
          <p:cNvSpPr/>
          <p:nvPr/>
        </p:nvSpPr>
        <p:spPr>
          <a:xfrm>
            <a:off x="404986" y="1124743"/>
            <a:ext cx="11312535" cy="4524315"/>
          </a:xfrm>
          <a:prstGeom prst="rect">
            <a:avLst/>
          </a:prstGeom>
        </p:spPr>
        <p:txBody>
          <a:bodyPr wrap="square">
            <a:spAutoFit/>
          </a:bodyPr>
          <a:lstStyle/>
          <a:p>
            <a:pPr indent="457200">
              <a:lnSpc>
                <a:spcPct val="150000"/>
              </a:lnSpc>
            </a:pPr>
            <a:r>
              <a:rPr lang="zh-CN" altLang="en-US" sz="2400" dirty="0" smtClean="0">
                <a:latin typeface="Times New Roman" panose="02020603050405020304" pitchFamily="18" charset="0"/>
                <a:ea typeface="+mn-ea"/>
                <a:cs typeface="Times New Roman" panose="02020603050405020304" pitchFamily="18" charset="0"/>
              </a:rPr>
              <a:t>本章</a:t>
            </a:r>
            <a:r>
              <a:rPr lang="zh-CN" altLang="en-US" sz="2400" dirty="0">
                <a:latin typeface="Times New Roman" panose="02020603050405020304" pitchFamily="18" charset="0"/>
                <a:ea typeface="+mn-ea"/>
                <a:cs typeface="Times New Roman" panose="02020603050405020304" pitchFamily="18" charset="0"/>
              </a:rPr>
              <a:t>对投资组合理论进行进一步拓展：分别介绍了是否可卖空情形、是否包含无风险资产情形下的最优投资组合确定，以及基于</a:t>
            </a:r>
            <a:r>
              <a:rPr lang="en-US" altLang="zh-CN" sz="2400" dirty="0" err="1">
                <a:latin typeface="Times New Roman" panose="02020603050405020304" pitchFamily="18" charset="0"/>
                <a:ea typeface="+mn-ea"/>
                <a:cs typeface="Times New Roman" panose="02020603050405020304" pitchFamily="18" charset="0"/>
              </a:rPr>
              <a:t>VaR</a:t>
            </a:r>
            <a:r>
              <a:rPr lang="zh-CN" altLang="en-US" sz="2400" dirty="0">
                <a:latin typeface="Times New Roman" panose="02020603050405020304" pitchFamily="18" charset="0"/>
                <a:ea typeface="+mn-ea"/>
                <a:cs typeface="Times New Roman" panose="02020603050405020304" pitchFamily="18" charset="0"/>
              </a:rPr>
              <a:t>修正的投资组合理论和基于</a:t>
            </a:r>
            <a:r>
              <a:rPr lang="en-US" altLang="zh-CN" sz="2400" dirty="0">
                <a:latin typeface="Times New Roman" panose="02020603050405020304" pitchFamily="18" charset="0"/>
                <a:ea typeface="+mn-ea"/>
                <a:cs typeface="Times New Roman" panose="02020603050405020304" pitchFamily="18" charset="0"/>
              </a:rPr>
              <a:t>ES</a:t>
            </a:r>
            <a:r>
              <a:rPr lang="zh-CN" altLang="en-US" sz="2400" dirty="0">
                <a:latin typeface="Times New Roman" panose="02020603050405020304" pitchFamily="18" charset="0"/>
                <a:ea typeface="+mn-ea"/>
                <a:cs typeface="Times New Roman" panose="02020603050405020304" pitchFamily="18" charset="0"/>
              </a:rPr>
              <a:t>修正的投资组合</a:t>
            </a:r>
            <a:r>
              <a:rPr lang="zh-CN" altLang="en-US" sz="2400" dirty="0" smtClean="0">
                <a:latin typeface="Times New Roman" panose="02020603050405020304" pitchFamily="18" charset="0"/>
                <a:ea typeface="+mn-ea"/>
                <a:cs typeface="Times New Roman" panose="02020603050405020304" pitchFamily="18" charset="0"/>
              </a:rPr>
              <a:t>理论。</a:t>
            </a:r>
            <a:endParaRPr lang="en-US" altLang="zh-CN" sz="2400" dirty="0" smtClean="0">
              <a:latin typeface="Times New Roman" panose="02020603050405020304" pitchFamily="18" charset="0"/>
              <a:ea typeface="+mn-ea"/>
              <a:cs typeface="Times New Roman" panose="02020603050405020304" pitchFamily="18" charset="0"/>
            </a:endParaRPr>
          </a:p>
          <a:p>
            <a:pPr indent="457200">
              <a:lnSpc>
                <a:spcPct val="150000"/>
              </a:lnSpc>
            </a:pPr>
            <a:endParaRPr lang="en-US" altLang="zh-CN" sz="2400" dirty="0" smtClean="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400" dirty="0" smtClean="0">
                <a:latin typeface="Times New Roman" panose="02020603050405020304" pitchFamily="18" charset="0"/>
                <a:ea typeface="+mn-ea"/>
                <a:cs typeface="Times New Roman" panose="02020603050405020304" pitchFamily="18" charset="0"/>
              </a:rPr>
              <a:t>介绍</a:t>
            </a:r>
            <a:r>
              <a:rPr lang="zh-CN" altLang="en-US" sz="2400" dirty="0">
                <a:latin typeface="Times New Roman" panose="02020603050405020304" pitchFamily="18" charset="0"/>
                <a:ea typeface="+mn-ea"/>
                <a:cs typeface="Times New Roman" panose="02020603050405020304" pitchFamily="18" charset="0"/>
              </a:rPr>
              <a:t>了如何用</a:t>
            </a:r>
            <a:r>
              <a:rPr lang="en-US" altLang="zh-CN" sz="2400" dirty="0">
                <a:latin typeface="Times New Roman" panose="02020603050405020304" pitchFamily="18" charset="0"/>
                <a:ea typeface="+mn-ea"/>
                <a:cs typeface="Times New Roman" panose="02020603050405020304" pitchFamily="18" charset="0"/>
              </a:rPr>
              <a:t>Python</a:t>
            </a:r>
            <a:r>
              <a:rPr lang="zh-CN" altLang="en-US" sz="2400" dirty="0">
                <a:latin typeface="Times New Roman" panose="02020603050405020304" pitchFamily="18" charset="0"/>
                <a:ea typeface="+mn-ea"/>
                <a:cs typeface="Times New Roman" panose="02020603050405020304" pitchFamily="18" charset="0"/>
              </a:rPr>
              <a:t>确定多种情形下的投资组合配置。总的来看，将</a:t>
            </a:r>
            <a:r>
              <a:rPr lang="en-US" altLang="zh-CN" sz="2400" dirty="0" err="1">
                <a:latin typeface="Times New Roman" panose="02020603050405020304" pitchFamily="18" charset="0"/>
                <a:ea typeface="+mn-ea"/>
                <a:cs typeface="Times New Roman" panose="02020603050405020304" pitchFamily="18" charset="0"/>
              </a:rPr>
              <a:t>VaR</a:t>
            </a:r>
            <a:r>
              <a:rPr lang="zh-CN" altLang="en-US" sz="2400" dirty="0">
                <a:latin typeface="Times New Roman" panose="02020603050405020304" pitchFamily="18" charset="0"/>
                <a:ea typeface="+mn-ea"/>
                <a:cs typeface="Times New Roman" panose="02020603050405020304" pitchFamily="18" charset="0"/>
              </a:rPr>
              <a:t>及</a:t>
            </a:r>
            <a:r>
              <a:rPr lang="en-US" altLang="zh-CN" sz="2400" dirty="0">
                <a:latin typeface="Times New Roman" panose="02020603050405020304" pitchFamily="18" charset="0"/>
                <a:ea typeface="+mn-ea"/>
                <a:cs typeface="Times New Roman" panose="02020603050405020304" pitchFamily="18" charset="0"/>
              </a:rPr>
              <a:t>ES</a:t>
            </a:r>
            <a:r>
              <a:rPr lang="zh-CN" altLang="en-US" sz="2400" dirty="0">
                <a:latin typeface="Times New Roman" panose="02020603050405020304" pitchFamily="18" charset="0"/>
                <a:ea typeface="+mn-ea"/>
                <a:cs typeface="Times New Roman" panose="02020603050405020304" pitchFamily="18" charset="0"/>
              </a:rPr>
              <a:t>引入</a:t>
            </a:r>
            <a:r>
              <a:rPr lang="en-US" altLang="zh-CN" sz="2400" dirty="0">
                <a:latin typeface="Times New Roman" panose="02020603050405020304" pitchFamily="18" charset="0"/>
                <a:ea typeface="+mn-ea"/>
                <a:cs typeface="Times New Roman" panose="02020603050405020304" pitchFamily="18" charset="0"/>
              </a:rPr>
              <a:t>Markowitz</a:t>
            </a:r>
            <a:r>
              <a:rPr lang="zh-CN" altLang="en-US" sz="2400" dirty="0">
                <a:latin typeface="Times New Roman" panose="02020603050405020304" pitchFamily="18" charset="0"/>
                <a:ea typeface="+mn-ea"/>
                <a:cs typeface="Times New Roman" panose="02020603050405020304" pitchFamily="18" charset="0"/>
              </a:rPr>
              <a:t>组合理论，在一定程度上，可以弥补均值</a:t>
            </a:r>
            <a:r>
              <a:rPr lang="en-US"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方差投资组合理论在风险度量上的不足。但基于</a:t>
            </a:r>
            <a:r>
              <a:rPr lang="en-US" altLang="zh-CN" sz="2400" dirty="0" err="1">
                <a:latin typeface="Times New Roman" panose="02020603050405020304" pitchFamily="18" charset="0"/>
                <a:ea typeface="+mn-ea"/>
                <a:cs typeface="Times New Roman" panose="02020603050405020304" pitchFamily="18" charset="0"/>
              </a:rPr>
              <a:t>VaR</a:t>
            </a:r>
            <a:r>
              <a:rPr lang="zh-CN" altLang="en-US" sz="2400" dirty="0">
                <a:latin typeface="Times New Roman" panose="02020603050405020304" pitchFamily="18" charset="0"/>
                <a:ea typeface="+mn-ea"/>
                <a:cs typeface="Times New Roman" panose="02020603050405020304" pitchFamily="18" charset="0"/>
              </a:rPr>
              <a:t>和</a:t>
            </a:r>
            <a:r>
              <a:rPr lang="en-US" altLang="zh-CN" sz="2400" dirty="0">
                <a:latin typeface="Times New Roman" panose="02020603050405020304" pitchFamily="18" charset="0"/>
                <a:ea typeface="+mn-ea"/>
                <a:cs typeface="Times New Roman" panose="02020603050405020304" pitchFamily="18" charset="0"/>
              </a:rPr>
              <a:t>ES</a:t>
            </a:r>
            <a:r>
              <a:rPr lang="zh-CN" altLang="en-US" sz="2400" dirty="0">
                <a:latin typeface="Times New Roman" panose="02020603050405020304" pitchFamily="18" charset="0"/>
                <a:ea typeface="+mn-ea"/>
                <a:cs typeface="Times New Roman" panose="02020603050405020304" pitchFamily="18" charset="0"/>
              </a:rPr>
              <a:t>的投资组合理论也均有其缺点，读者需看情况应用。本章推导较多，建议读者多加练习，并区分多种情形下的推导。</a:t>
            </a:r>
            <a:endParaRPr kumimoji="1" lang="zh-CN" altLang="en-US"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53</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853259" y="1628800"/>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565227" y="3284984"/>
          <a:ext cx="6601421" cy="2046287"/>
        </p:xfrm>
        <a:graphic>
          <a:graphicData uri="http://schemas.openxmlformats.org/presentationml/2006/ole">
            <mc:AlternateContent xmlns:mc="http://schemas.openxmlformats.org/markup-compatibility/2006">
              <mc:Choice xmlns:v="urn:schemas-microsoft-com:vml" Requires="v">
                <p:oleObj spid="_x0000_s2133" name="剪辑" r:id="rId3" imgW="4961255" imgH="2811780" progId="">
                  <p:embed/>
                </p:oleObj>
              </mc:Choice>
              <mc:Fallback>
                <p:oleObj name="剪辑" r:id="rId3" imgW="4961255" imgH="2811780" progId="">
                  <p:embed/>
                  <p:pic>
                    <p:nvPicPr>
                      <p:cNvPr id="0" name="图片 2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227" y="328498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620688"/>
            <a:ext cx="9011592" cy="648072"/>
          </a:xfrm>
        </p:spPr>
        <p:txBody>
          <a:bodyPr>
            <a:noAutofit/>
          </a:bodyPr>
          <a:lstStyle/>
          <a:p>
            <a:pPr algn="l"/>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 （二）</a:t>
            </a:r>
            <a:r>
              <a:rPr lang="zh-CN" altLang="en-US" sz="3200" b="1" dirty="0" smtClean="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最小</a:t>
            </a:r>
            <a:r>
              <a:rPr lang="zh-CN" altLang="en-US" sz="3200" b="1" dirty="0">
                <a:solidFill>
                  <a:schemeClr val="folHlink"/>
                </a:solidFill>
                <a:effectLst>
                  <a:outerShdw blurRad="31750" dist="25400" dir="5400000" algn="tl" rotWithShape="0">
                    <a:srgbClr val="000000">
                      <a:alpha val="25000"/>
                    </a:srgbClr>
                  </a:outerShdw>
                </a:effectLst>
                <a:latin typeface="华文中宋" panose="02010600040101010101" pitchFamily="2" charset="-122"/>
                <a:ea typeface="华文中宋" panose="02010600040101010101" pitchFamily="2" charset="-122"/>
              </a:rPr>
              <a:t>化方差目标下的最优投资组合求解</a:t>
            </a:r>
          </a:p>
        </p:txBody>
      </p:sp>
      <p:sp>
        <p:nvSpPr>
          <p:cNvPr id="3" name="内容占位符 2"/>
          <p:cNvSpPr>
            <a:spLocks noGrp="1"/>
          </p:cNvSpPr>
          <p:nvPr>
            <p:ph sz="quarter" idx="1"/>
          </p:nvPr>
        </p:nvSpPr>
        <p:spPr>
          <a:xfrm>
            <a:off x="34355" y="11761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当投资者为</a:t>
            </a:r>
            <a:r>
              <a:rPr lang="zh-CN" altLang="zh-CN" sz="2000" b="1" dirty="0">
                <a:solidFill>
                  <a:srgbClr val="000000"/>
                </a:solidFill>
                <a:effectLst/>
                <a:latin typeface="+mn-ea"/>
                <a:cs typeface="Times New Roman" panose="02020603050405020304" pitchFamily="18" charset="0"/>
              </a:rPr>
              <a:t>极度风险厌恶者时，会以最小化方差为目标</a:t>
            </a:r>
            <a:r>
              <a:rPr lang="zh-CN" altLang="zh-CN" sz="2000" dirty="0">
                <a:solidFill>
                  <a:srgbClr val="000000"/>
                </a:solidFill>
                <a:effectLst/>
                <a:latin typeface="+mn-ea"/>
                <a:cs typeface="Times New Roman" panose="02020603050405020304" pitchFamily="18" charset="0"/>
              </a:rPr>
              <a:t>，此时方差最小的投资组合将成为他们的最优选择。构建拉格朗日函数，推导求得最小化方差目标下的最优投资组合。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代入约束条件：</a:t>
            </a:r>
            <a:endParaRPr lang="zh-CN" altLang="en-US" sz="2400" dirty="0"/>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5458119" y="2399810"/>
          <a:ext cx="1271000" cy="511701"/>
        </p:xfrm>
        <a:graphic>
          <a:graphicData uri="http://schemas.openxmlformats.org/presentationml/2006/ole">
            <mc:AlternateContent xmlns:mc="http://schemas.openxmlformats.org/markup-compatibility/2006">
              <mc:Choice xmlns:v="urn:schemas-microsoft-com:vml" Requires="v">
                <p:oleObj spid="_x0000_s8590" name="Equation" r:id="rId3" imgW="977265" imgH="393700" progId="Equation.DSMT4">
                  <p:embed/>
                </p:oleObj>
              </mc:Choice>
              <mc:Fallback>
                <p:oleObj name="Equation" r:id="rId3" imgW="977265" imgH="393700" progId="Equation.DSMT4">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19" y="2399810"/>
                        <a:ext cx="1271000" cy="511701"/>
                      </a:xfrm>
                      <a:prstGeom prst="rect">
                        <a:avLst/>
                      </a:prstGeom>
                      <a:noFill/>
                    </p:spPr>
                  </p:pic>
                </p:oleObj>
              </mc:Fallback>
            </mc:AlternateContent>
          </a:graphicData>
        </a:graphic>
      </p:graphicFrame>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4509443" y="2915031"/>
          <a:ext cx="3024338" cy="327940"/>
        </p:xfrm>
        <a:graphic>
          <a:graphicData uri="http://schemas.openxmlformats.org/presentationml/2006/ole">
            <mc:AlternateContent xmlns:mc="http://schemas.openxmlformats.org/markup-compatibility/2006">
              <mc:Choice xmlns:v="urn:schemas-microsoft-com:vml" Requires="v">
                <p:oleObj spid="_x0000_s8591" name="Equation" r:id="rId5" imgW="2108200" imgH="228600" progId="Equation.DSMT4">
                  <p:embed/>
                </p:oleObj>
              </mc:Choice>
              <mc:Fallback>
                <p:oleObj name="Equation" r:id="rId5" imgW="2108200" imgH="228600" progId="Equation.DSMT4">
                  <p:embed/>
                  <p:pic>
                    <p:nvPicPr>
                      <p:cNvPr id="0" name="对象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443" y="2915031"/>
                        <a:ext cx="3024338" cy="327940"/>
                      </a:xfrm>
                      <a:prstGeom prst="rect">
                        <a:avLst/>
                      </a:prstGeom>
                      <a:noFill/>
                    </p:spPr>
                  </p:pic>
                </p:oleObj>
              </mc:Fallback>
            </mc:AlternateContent>
          </a:graphicData>
        </a:graphic>
      </p:graphicFrame>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4437435" y="3698984"/>
          <a:ext cx="3537171" cy="568147"/>
        </p:xfrm>
        <a:graphic>
          <a:graphicData uri="http://schemas.openxmlformats.org/presentationml/2006/ole">
            <mc:AlternateContent xmlns:mc="http://schemas.openxmlformats.org/markup-compatibility/2006">
              <mc:Choice xmlns:v="urn:schemas-microsoft-com:vml" Requires="v">
                <p:oleObj spid="_x0000_s8592" name="Equation" r:id="rId7" imgW="2451100" imgH="393700" progId="Equation.DSMT4">
                  <p:embed/>
                </p:oleObj>
              </mc:Choice>
              <mc:Fallback>
                <p:oleObj name="Equation" r:id="rId7" imgW="2451100" imgH="393700" progId="Equation.DSMT4">
                  <p:embed/>
                  <p:pic>
                    <p:nvPicPr>
                      <p:cNvPr id="0" name="对象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435" y="3698984"/>
                        <a:ext cx="3537171" cy="568147"/>
                      </a:xfrm>
                      <a:prstGeom prst="rect">
                        <a:avLst/>
                      </a:prstGeom>
                      <a:noFill/>
                    </p:spPr>
                  </p:pic>
                </p:oleObj>
              </mc:Fallback>
            </mc:AlternateContent>
          </a:graphicData>
        </a:graphic>
      </p:graphicFrame>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矩形 19"/>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sp>
        <p:nvSpPr>
          <p:cNvPr id="23" name="文本框 22"/>
          <p:cNvSpPr txBox="1"/>
          <p:nvPr/>
        </p:nvSpPr>
        <p:spPr>
          <a:xfrm>
            <a:off x="10306087" y="2655660"/>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p:cNvSpPr txBox="1"/>
          <p:nvPr/>
        </p:nvSpPr>
        <p:spPr>
          <a:xfrm>
            <a:off x="10630123" y="3795657"/>
            <a:ext cx="1132258"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p:cNvSpPr txBox="1"/>
          <p:nvPr/>
        </p:nvSpPr>
        <p:spPr>
          <a:xfrm>
            <a:off x="10354228" y="4681947"/>
            <a:ext cx="1276274"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p:cNvSpPr txBox="1"/>
          <p:nvPr/>
        </p:nvSpPr>
        <p:spPr>
          <a:xfrm>
            <a:off x="10630123" y="5856656"/>
            <a:ext cx="1204266"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938711730"/>
              </p:ext>
            </p:extLst>
          </p:nvPr>
        </p:nvGraphicFramePr>
        <p:xfrm>
          <a:off x="4292600" y="4475163"/>
          <a:ext cx="3829050" cy="549275"/>
        </p:xfrm>
        <a:graphic>
          <a:graphicData uri="http://schemas.openxmlformats.org/presentationml/2006/ole">
            <mc:AlternateContent xmlns:mc="http://schemas.openxmlformats.org/markup-compatibility/2006">
              <mc:Choice xmlns:v="urn:schemas-microsoft-com:vml" Requires="v">
                <p:oleObj spid="_x0000_s8593" name="Equation" r:id="rId9" imgW="2743200" imgH="393480" progId="Equation.DSMT4">
                  <p:embed/>
                </p:oleObj>
              </mc:Choice>
              <mc:Fallback>
                <p:oleObj name="Equation" r:id="rId9" imgW="2743200" imgH="393480" progId="Equation.DSMT4">
                  <p:embed/>
                  <p:pic>
                    <p:nvPicPr>
                      <p:cNvPr id="0" name="对象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2600" y="4475163"/>
                        <a:ext cx="3829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870098806"/>
              </p:ext>
            </p:extLst>
          </p:nvPr>
        </p:nvGraphicFramePr>
        <p:xfrm>
          <a:off x="4749800" y="5507038"/>
          <a:ext cx="2687638" cy="735012"/>
        </p:xfrm>
        <a:graphic>
          <a:graphicData uri="http://schemas.openxmlformats.org/presentationml/2006/ole">
            <mc:AlternateContent xmlns:mc="http://schemas.openxmlformats.org/markup-compatibility/2006">
              <mc:Choice xmlns:v="urn:schemas-microsoft-com:vml" Requires="v">
                <p:oleObj spid="_x0000_s8594" name="Equation" r:id="rId11" imgW="1765080" imgH="482400" progId="Equation.DSMT4">
                  <p:embed/>
                </p:oleObj>
              </mc:Choice>
              <mc:Fallback>
                <p:oleObj name="Equation" r:id="rId11" imgW="1765080" imgH="482400" progId="Equation.DSMT4">
                  <p:embed/>
                  <p:pic>
                    <p:nvPicPr>
                      <p:cNvPr id="0" name="对象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800" y="5507038"/>
                        <a:ext cx="268763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1077" y="68238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5-5</a:t>
            </a:r>
            <a:r>
              <a:rPr lang="zh-CN" altLang="en-US" sz="2000" dirty="0">
                <a:latin typeface="Times New Roman" panose="02020603050405020304" pitchFamily="18" charset="0"/>
                <a:cs typeface="Times New Roman" panose="02020603050405020304" pitchFamily="18" charset="0"/>
              </a:rPr>
              <a:t>）式改写为矩阵形式，可得：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dirty="0">
                <a:effectLst/>
                <a:ea typeface="宋体" panose="02010600030101010101" pitchFamily="2" charset="-122"/>
                <a:cs typeface="Times New Roman" panose="02020603050405020304" pitchFamily="18" charset="0"/>
              </a:rPr>
              <a:t>其中，</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代入                       中，可得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矩形 19"/>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graphicFrame>
        <p:nvGraphicFramePr>
          <p:cNvPr id="16" name="对象 15"/>
          <p:cNvGraphicFramePr>
            <a:graphicFrameLocks noChangeAspect="1"/>
          </p:cNvGraphicFramePr>
          <p:nvPr/>
        </p:nvGraphicFramePr>
        <p:xfrm>
          <a:off x="4725467" y="1272046"/>
          <a:ext cx="1728192" cy="662183"/>
        </p:xfrm>
        <a:graphic>
          <a:graphicData uri="http://schemas.openxmlformats.org/presentationml/2006/ole">
            <mc:AlternateContent xmlns:mc="http://schemas.openxmlformats.org/markup-compatibility/2006">
              <mc:Choice xmlns:v="urn:schemas-microsoft-com:vml" Requires="v">
                <p:oleObj spid="_x0000_s15606" name="Equation" r:id="rId3" imgW="1266825" imgH="487045" progId="Equation.DSMT4">
                  <p:embed/>
                </p:oleObj>
              </mc:Choice>
              <mc:Fallback>
                <p:oleObj name="Equation" r:id="rId3" imgW="1266825" imgH="487045" progId="Equation.DSMT4">
                  <p:embed/>
                  <p:pic>
                    <p:nvPicPr>
                      <p:cNvPr id="0" name="图片 15498"/>
                      <p:cNvPicPr/>
                      <p:nvPr/>
                    </p:nvPicPr>
                    <p:blipFill>
                      <a:blip r:embed="rId4"/>
                      <a:stretch>
                        <a:fillRect/>
                      </a:stretch>
                    </p:blipFill>
                    <p:spPr>
                      <a:xfrm>
                        <a:off x="4725467" y="1272046"/>
                        <a:ext cx="1728192" cy="662183"/>
                      </a:xfrm>
                      <a:prstGeom prst="rect">
                        <a:avLst/>
                      </a:prstGeom>
                    </p:spPr>
                  </p:pic>
                </p:oleObj>
              </mc:Fallback>
            </mc:AlternateContent>
          </a:graphicData>
        </a:graphic>
      </p:graphicFrame>
      <p:sp>
        <p:nvSpPr>
          <p:cNvPr id="25" name="文本框 24"/>
          <p:cNvSpPr txBox="1"/>
          <p:nvPr/>
        </p:nvSpPr>
        <p:spPr>
          <a:xfrm>
            <a:off x="10489976" y="1298026"/>
            <a:ext cx="1224136" cy="507831"/>
          </a:xfrm>
          <a:prstGeom prst="rect">
            <a:avLst/>
          </a:prstGeom>
          <a:noFill/>
        </p:spPr>
        <p:txBody>
          <a:bodyPr wrap="square">
            <a:spAutoFit/>
          </a:bodyPr>
          <a:lstStyle/>
          <a:p>
            <a:pPr marL="266700" algn="l">
              <a:lnSpc>
                <a:spcPct val="150000"/>
              </a:lnSpc>
              <a:spcAft>
                <a:spcPts val="0"/>
              </a:spcAft>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2" name="对象 21"/>
          <p:cNvGraphicFramePr>
            <a:graphicFrameLocks noChangeAspect="1"/>
          </p:cNvGraphicFramePr>
          <p:nvPr/>
        </p:nvGraphicFramePr>
        <p:xfrm>
          <a:off x="3573339" y="2264955"/>
          <a:ext cx="4320479" cy="337574"/>
        </p:xfrm>
        <a:graphic>
          <a:graphicData uri="http://schemas.openxmlformats.org/presentationml/2006/ole">
            <mc:AlternateContent xmlns:mc="http://schemas.openxmlformats.org/markup-compatibility/2006">
              <mc:Choice xmlns:v="urn:schemas-microsoft-com:vml" Requires="v">
                <p:oleObj spid="_x0000_s15607" name="Equation" r:id="rId5" imgW="2932430" imgH="230505" progId="Equation.DSMT4">
                  <p:embed/>
                </p:oleObj>
              </mc:Choice>
              <mc:Fallback>
                <p:oleObj name="Equation" r:id="rId5" imgW="2932430" imgH="230505" progId="Equation.DSMT4">
                  <p:embed/>
                  <p:pic>
                    <p:nvPicPr>
                      <p:cNvPr id="0" name="图片 15499"/>
                      <p:cNvPicPr/>
                      <p:nvPr/>
                    </p:nvPicPr>
                    <p:blipFill>
                      <a:blip r:embed="rId6"/>
                      <a:stretch>
                        <a:fillRect/>
                      </a:stretch>
                    </p:blipFill>
                    <p:spPr>
                      <a:xfrm>
                        <a:off x="3573339" y="2264955"/>
                        <a:ext cx="4320479" cy="337574"/>
                      </a:xfrm>
                      <a:prstGeom prst="rect">
                        <a:avLst/>
                      </a:prstGeom>
                    </p:spPr>
                  </p:pic>
                </p:oleObj>
              </mc:Fallback>
            </mc:AlternateContent>
          </a:graphicData>
        </a:graphic>
      </p:graphicFrame>
      <p:sp>
        <p:nvSpPr>
          <p:cNvPr id="31" name="文本框 30"/>
          <p:cNvSpPr txBox="1"/>
          <p:nvPr/>
        </p:nvSpPr>
        <p:spPr>
          <a:xfrm>
            <a:off x="10774139" y="2249076"/>
            <a:ext cx="1069151"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9" name="对象 28"/>
          <p:cNvGraphicFramePr>
            <a:graphicFrameLocks noChangeAspect="1"/>
          </p:cNvGraphicFramePr>
          <p:nvPr/>
        </p:nvGraphicFramePr>
        <p:xfrm>
          <a:off x="4437435" y="3169516"/>
          <a:ext cx="2132833" cy="518968"/>
        </p:xfrm>
        <a:graphic>
          <a:graphicData uri="http://schemas.openxmlformats.org/presentationml/2006/ole">
            <mc:AlternateContent xmlns:mc="http://schemas.openxmlformats.org/markup-compatibility/2006">
              <mc:Choice xmlns:v="urn:schemas-microsoft-com:vml" Requires="v">
                <p:oleObj spid="_x0000_s15608" name="Equation" r:id="rId7" imgW="1610360" imgH="392430" progId="Equation.DSMT4">
                  <p:embed/>
                </p:oleObj>
              </mc:Choice>
              <mc:Fallback>
                <p:oleObj name="Equation" r:id="rId7" imgW="1610360" imgH="392430" progId="Equation.DSMT4">
                  <p:embed/>
                  <p:pic>
                    <p:nvPicPr>
                      <p:cNvPr id="0" name="图片 15500"/>
                      <p:cNvPicPr/>
                      <p:nvPr/>
                    </p:nvPicPr>
                    <p:blipFill>
                      <a:blip r:embed="rId8"/>
                      <a:stretch>
                        <a:fillRect/>
                      </a:stretch>
                    </p:blipFill>
                    <p:spPr>
                      <a:xfrm>
                        <a:off x="4437435" y="3169516"/>
                        <a:ext cx="2132833" cy="518968"/>
                      </a:xfrm>
                      <a:prstGeom prst="rect">
                        <a:avLst/>
                      </a:prstGeom>
                    </p:spPr>
                  </p:pic>
                </p:oleObj>
              </mc:Fallback>
            </mc:AlternateContent>
          </a:graphicData>
        </a:graphic>
      </p:graphicFrame>
      <p:sp>
        <p:nvSpPr>
          <p:cNvPr id="35" name="文本框 34"/>
          <p:cNvSpPr txBox="1"/>
          <p:nvPr/>
        </p:nvSpPr>
        <p:spPr>
          <a:xfrm>
            <a:off x="10774139" y="3193749"/>
            <a:ext cx="1141159"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40" name="对象 39"/>
          <p:cNvGraphicFramePr>
            <a:graphicFrameLocks noChangeAspect="1"/>
          </p:cNvGraphicFramePr>
          <p:nvPr/>
        </p:nvGraphicFramePr>
        <p:xfrm>
          <a:off x="1125067" y="3688484"/>
          <a:ext cx="1154374" cy="358942"/>
        </p:xfrm>
        <a:graphic>
          <a:graphicData uri="http://schemas.openxmlformats.org/presentationml/2006/ole">
            <mc:AlternateContent xmlns:mc="http://schemas.openxmlformats.org/markup-compatibility/2006">
              <mc:Choice xmlns:v="urn:schemas-microsoft-com:vml" Requires="v">
                <p:oleObj spid="_x0000_s15609" name="Equation" r:id="rId9" imgW="828675" imgH="257810" progId="Equation.DSMT4">
                  <p:embed/>
                </p:oleObj>
              </mc:Choice>
              <mc:Fallback>
                <p:oleObj name="Equation" r:id="rId9" imgW="828675" imgH="257810" progId="Equation.DSMT4">
                  <p:embed/>
                  <p:pic>
                    <p:nvPicPr>
                      <p:cNvPr id="0" name="图片 15501"/>
                      <p:cNvPicPr/>
                      <p:nvPr/>
                    </p:nvPicPr>
                    <p:blipFill>
                      <a:blip r:embed="rId10"/>
                      <a:stretch>
                        <a:fillRect/>
                      </a:stretch>
                    </p:blipFill>
                    <p:spPr>
                      <a:xfrm>
                        <a:off x="1125067" y="3688484"/>
                        <a:ext cx="1154374" cy="358942"/>
                      </a:xfrm>
                      <a:prstGeom prst="rect">
                        <a:avLst/>
                      </a:prstGeom>
                    </p:spPr>
                  </p:pic>
                </p:oleObj>
              </mc:Fallback>
            </mc:AlternateContent>
          </a:graphicData>
        </a:graphic>
      </p:graphicFrame>
      <p:graphicFrame>
        <p:nvGraphicFramePr>
          <p:cNvPr id="41" name="对象 40"/>
          <p:cNvGraphicFramePr>
            <a:graphicFrameLocks noChangeAspect="1"/>
          </p:cNvGraphicFramePr>
          <p:nvPr/>
        </p:nvGraphicFramePr>
        <p:xfrm>
          <a:off x="3933379" y="4293096"/>
          <a:ext cx="4680520" cy="1750526"/>
        </p:xfrm>
        <a:graphic>
          <a:graphicData uri="http://schemas.openxmlformats.org/presentationml/2006/ole">
            <mc:AlternateContent xmlns:mc="http://schemas.openxmlformats.org/markup-compatibility/2006">
              <mc:Choice xmlns:v="urn:schemas-microsoft-com:vml" Requires="v">
                <p:oleObj spid="_x0000_s15610" name="Equation" r:id="rId11" imgW="3390265" imgH="1268730" progId="Equation.DSMT4">
                  <p:embed/>
                </p:oleObj>
              </mc:Choice>
              <mc:Fallback>
                <p:oleObj name="Equation" r:id="rId11" imgW="3390265" imgH="1268730" progId="Equation.DSMT4">
                  <p:embed/>
                  <p:pic>
                    <p:nvPicPr>
                      <p:cNvPr id="0" name="图片 15502"/>
                      <p:cNvPicPr/>
                      <p:nvPr/>
                    </p:nvPicPr>
                    <p:blipFill>
                      <a:blip r:embed="rId12"/>
                      <a:stretch>
                        <a:fillRect/>
                      </a:stretch>
                    </p:blipFill>
                    <p:spPr>
                      <a:xfrm>
                        <a:off x="3933379" y="4293096"/>
                        <a:ext cx="4680520" cy="1750526"/>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3502674"/>
            <a:ext cx="10801200" cy="1547201"/>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由上式可看出，   在            平面中是一条抛物线，而在           中形成一条双曲线，也就是有效边界，如下图所示：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矩形 19"/>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graphicFrame>
        <p:nvGraphicFramePr>
          <p:cNvPr id="2" name="对象 1"/>
          <p:cNvGraphicFramePr>
            <a:graphicFrameLocks noChangeAspect="1"/>
          </p:cNvGraphicFramePr>
          <p:nvPr/>
        </p:nvGraphicFramePr>
        <p:xfrm>
          <a:off x="2709243" y="1124744"/>
          <a:ext cx="6055704" cy="2376264"/>
        </p:xfrm>
        <a:graphic>
          <a:graphicData uri="http://schemas.openxmlformats.org/presentationml/2006/ole">
            <mc:AlternateContent xmlns:mc="http://schemas.openxmlformats.org/markup-compatibility/2006">
              <mc:Choice xmlns:v="urn:schemas-microsoft-com:vml" Requires="v">
                <p:oleObj spid="_x0000_s21673" name="Equation" r:id="rId3" imgW="4855845" imgH="1906905" progId="Equation.DSMT4">
                  <p:embed/>
                </p:oleObj>
              </mc:Choice>
              <mc:Fallback>
                <p:oleObj name="Equation" r:id="rId3" imgW="4855845" imgH="1906905" progId="Equation.DSMT4">
                  <p:embed/>
                  <p:pic>
                    <p:nvPicPr>
                      <p:cNvPr id="0" name="图片 21612"/>
                      <p:cNvPicPr/>
                      <p:nvPr/>
                    </p:nvPicPr>
                    <p:blipFill>
                      <a:blip r:embed="rId4"/>
                      <a:stretch>
                        <a:fillRect/>
                      </a:stretch>
                    </p:blipFill>
                    <p:spPr>
                      <a:xfrm>
                        <a:off x="2709243" y="1124744"/>
                        <a:ext cx="6055704" cy="2376264"/>
                      </a:xfrm>
                      <a:prstGeom prst="rect">
                        <a:avLst/>
                      </a:prstGeom>
                    </p:spPr>
                  </p:pic>
                </p:oleObj>
              </mc:Fallback>
            </mc:AlternateContent>
          </a:graphicData>
        </a:graphic>
      </p:graphicFrame>
      <p:sp>
        <p:nvSpPr>
          <p:cNvPr id="5" name="文本框 4"/>
          <p:cNvSpPr txBox="1"/>
          <p:nvPr/>
        </p:nvSpPr>
        <p:spPr>
          <a:xfrm>
            <a:off x="549003" y="725706"/>
            <a:ext cx="1872208" cy="369332"/>
          </a:xfrm>
          <a:prstGeom prst="rect">
            <a:avLst/>
          </a:prstGeom>
          <a:noFill/>
        </p:spPr>
        <p:txBody>
          <a:bodyPr wrap="square" rtlCol="0">
            <a:spAutoFit/>
          </a:bodyPr>
          <a:lstStyle/>
          <a:p>
            <a:r>
              <a:rPr lang="zh-CN" altLang="en-US" dirty="0"/>
              <a:t>（接上页公式）</a:t>
            </a:r>
          </a:p>
        </p:txBody>
      </p:sp>
      <p:sp>
        <p:nvSpPr>
          <p:cNvPr id="23" name="文本框 22"/>
          <p:cNvSpPr txBox="1"/>
          <p:nvPr/>
        </p:nvSpPr>
        <p:spPr>
          <a:xfrm>
            <a:off x="10702131" y="1953472"/>
            <a:ext cx="1171981"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p:cNvGraphicFramePr>
            <a:graphicFrameLocks noChangeAspect="1"/>
          </p:cNvGraphicFramePr>
          <p:nvPr/>
        </p:nvGraphicFramePr>
        <p:xfrm>
          <a:off x="2675553" y="3717032"/>
          <a:ext cx="288032" cy="252028"/>
        </p:xfrm>
        <a:graphic>
          <a:graphicData uri="http://schemas.openxmlformats.org/presentationml/2006/ole">
            <mc:AlternateContent xmlns:mc="http://schemas.openxmlformats.org/markup-compatibility/2006">
              <mc:Choice xmlns:v="urn:schemas-microsoft-com:vml" Requires="v">
                <p:oleObj spid="_x0000_s21674" name="Equation" r:id="rId5" imgW="154305" imgH="134620" progId="Equation.DSMT4">
                  <p:embed/>
                </p:oleObj>
              </mc:Choice>
              <mc:Fallback>
                <p:oleObj name="Equation" r:id="rId5" imgW="154305" imgH="134620" progId="Equation.DSMT4">
                  <p:embed/>
                  <p:pic>
                    <p:nvPicPr>
                      <p:cNvPr id="0" name="图片 21613"/>
                      <p:cNvPicPr/>
                      <p:nvPr/>
                    </p:nvPicPr>
                    <p:blipFill>
                      <a:blip r:embed="rId6"/>
                      <a:stretch>
                        <a:fillRect/>
                      </a:stretch>
                    </p:blipFill>
                    <p:spPr>
                      <a:xfrm>
                        <a:off x="2675553" y="3717032"/>
                        <a:ext cx="288032" cy="25202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029723" y="3631690"/>
          <a:ext cx="701809" cy="339382"/>
        </p:xfrm>
        <a:graphic>
          <a:graphicData uri="http://schemas.openxmlformats.org/presentationml/2006/ole">
            <mc:AlternateContent xmlns:mc="http://schemas.openxmlformats.org/markup-compatibility/2006">
              <mc:Choice xmlns:v="urn:schemas-microsoft-com:vml" Requires="v">
                <p:oleObj spid="_x0000_s21675" name="Equation" r:id="rId7" imgW="534035" imgH="257810" progId="Equation.DSMT4">
                  <p:embed/>
                </p:oleObj>
              </mc:Choice>
              <mc:Fallback>
                <p:oleObj name="Equation" r:id="rId7" imgW="534035" imgH="257810" progId="Equation.DSMT4">
                  <p:embed/>
                  <p:pic>
                    <p:nvPicPr>
                      <p:cNvPr id="0" name="图片 21615"/>
                      <p:cNvPicPr/>
                      <p:nvPr/>
                    </p:nvPicPr>
                    <p:blipFill>
                      <a:blip r:embed="rId8"/>
                      <a:stretch>
                        <a:fillRect/>
                      </a:stretch>
                    </p:blipFill>
                    <p:spPr>
                      <a:xfrm>
                        <a:off x="7029723" y="3631690"/>
                        <a:ext cx="701809" cy="339382"/>
                      </a:xfrm>
                      <a:prstGeom prst="rect">
                        <a:avLst/>
                      </a:prstGeom>
                    </p:spPr>
                  </p:pic>
                </p:oleObj>
              </mc:Fallback>
            </mc:AlternateContent>
          </a:graphicData>
        </a:graphic>
      </p:graphicFrame>
      <p:pic>
        <p:nvPicPr>
          <p:cNvPr id="27" name="图片 26"/>
          <p:cNvPicPr>
            <a:picLocks noChangeAspect="1"/>
          </p:cNvPicPr>
          <p:nvPr/>
        </p:nvPicPr>
        <p:blipFill>
          <a:blip r:embed="rId9"/>
          <a:stretch>
            <a:fillRect/>
          </a:stretch>
        </p:blipFill>
        <p:spPr>
          <a:xfrm>
            <a:off x="4365427" y="4187097"/>
            <a:ext cx="2742500" cy="2336204"/>
          </a:xfrm>
          <a:prstGeom prst="rect">
            <a:avLst/>
          </a:prstGeom>
        </p:spPr>
      </p:pic>
      <p:sp>
        <p:nvSpPr>
          <p:cNvPr id="18" name="文本框 17"/>
          <p:cNvSpPr txBox="1"/>
          <p:nvPr/>
        </p:nvSpPr>
        <p:spPr>
          <a:xfrm>
            <a:off x="5157515" y="6345399"/>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5-1 </a:t>
            </a:r>
            <a:r>
              <a:rPr lang="zh-CN" altLang="en-US" sz="1400" dirty="0">
                <a:latin typeface="Times New Roman" panose="02020603050405020304" pitchFamily="18" charset="0"/>
                <a:ea typeface="+mn-ea"/>
                <a:cs typeface="Times New Roman" panose="02020603050405020304" pitchFamily="18" charset="0"/>
              </a:rPr>
              <a:t>有效边界</a:t>
            </a:r>
          </a:p>
        </p:txBody>
      </p:sp>
      <p:pic>
        <p:nvPicPr>
          <p:cNvPr id="16" name="图片 15"/>
          <p:cNvPicPr>
            <a:picLocks noChangeAspect="1"/>
          </p:cNvPicPr>
          <p:nvPr/>
        </p:nvPicPr>
        <p:blipFill>
          <a:blip r:embed="rId10"/>
          <a:stretch>
            <a:fillRect/>
          </a:stretch>
        </p:blipFill>
        <p:spPr>
          <a:xfrm>
            <a:off x="3213100" y="3618865"/>
            <a:ext cx="774065" cy="365125"/>
          </a:xfrm>
          <a:prstGeom prst="rect">
            <a:avLst/>
          </a:prstGeom>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906026"/>
            <a:ext cx="10558115" cy="492442"/>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为了求解最小风险方差组合，将</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5-9</a:t>
            </a:r>
            <a:r>
              <a:rPr lang="zh-CN" altLang="en-US" sz="2000" dirty="0">
                <a:latin typeface="Times New Roman" panose="02020603050405020304" pitchFamily="18" charset="0"/>
                <a:cs typeface="Times New Roman" panose="02020603050405020304" pitchFamily="18" charset="0"/>
              </a:rPr>
              <a:t>）式求导，令方差最小：</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矩形 19"/>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多种风险资产情形</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可卖空情形</a:t>
            </a:r>
          </a:p>
        </p:txBody>
      </p:sp>
      <p:graphicFrame>
        <p:nvGraphicFramePr>
          <p:cNvPr id="6" name="对象 5"/>
          <p:cNvGraphicFramePr>
            <a:graphicFrameLocks noChangeAspect="1"/>
          </p:cNvGraphicFramePr>
          <p:nvPr/>
        </p:nvGraphicFramePr>
        <p:xfrm>
          <a:off x="4797475" y="1687126"/>
          <a:ext cx="1728192" cy="587424"/>
        </p:xfrm>
        <a:graphic>
          <a:graphicData uri="http://schemas.openxmlformats.org/presentationml/2006/ole">
            <mc:AlternateContent xmlns:mc="http://schemas.openxmlformats.org/markup-compatibility/2006">
              <mc:Choice xmlns:v="urn:schemas-microsoft-com:vml" Requires="v">
                <p:oleObj spid="_x0000_s20751" name="Equation" r:id="rId3" imgW="1372235" imgH="468630" progId="Equation.DSMT4">
                  <p:embed/>
                </p:oleObj>
              </mc:Choice>
              <mc:Fallback>
                <p:oleObj name="Equation" r:id="rId3" imgW="1372235" imgH="468630" progId="Equation.DSMT4">
                  <p:embed/>
                  <p:pic>
                    <p:nvPicPr>
                      <p:cNvPr id="0" name="图片 20642"/>
                      <p:cNvPicPr/>
                      <p:nvPr/>
                    </p:nvPicPr>
                    <p:blipFill>
                      <a:blip r:embed="rId4"/>
                      <a:stretch>
                        <a:fillRect/>
                      </a:stretch>
                    </p:blipFill>
                    <p:spPr>
                      <a:xfrm>
                        <a:off x="4797475" y="1687126"/>
                        <a:ext cx="1728192" cy="587424"/>
                      </a:xfrm>
                      <a:prstGeom prst="rect">
                        <a:avLst/>
                      </a:prstGeom>
                    </p:spPr>
                  </p:pic>
                </p:oleObj>
              </mc:Fallback>
            </mc:AlternateContent>
          </a:graphicData>
        </a:graphic>
      </p:graphicFrame>
      <p:sp>
        <p:nvSpPr>
          <p:cNvPr id="22" name="文本框 21"/>
          <p:cNvSpPr txBox="1"/>
          <p:nvPr/>
        </p:nvSpPr>
        <p:spPr>
          <a:xfrm>
            <a:off x="10702131" y="1796172"/>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p:cNvGraphicFramePr>
            <a:graphicFrameLocks noChangeAspect="1"/>
          </p:cNvGraphicFramePr>
          <p:nvPr/>
        </p:nvGraphicFramePr>
        <p:xfrm>
          <a:off x="5157515" y="2550454"/>
          <a:ext cx="782225" cy="330324"/>
        </p:xfrm>
        <a:graphic>
          <a:graphicData uri="http://schemas.openxmlformats.org/presentationml/2006/ole">
            <mc:AlternateContent xmlns:mc="http://schemas.openxmlformats.org/markup-compatibility/2006">
              <mc:Choice xmlns:v="urn:schemas-microsoft-com:vml" Requires="v">
                <p:oleObj spid="_x0000_s20752" name="Equation" r:id="rId5" imgW="543560" imgH="230505" progId="Equation.DSMT4">
                  <p:embed/>
                </p:oleObj>
              </mc:Choice>
              <mc:Fallback>
                <p:oleObj name="Equation" r:id="rId5" imgW="543560" imgH="230505" progId="Equation.DSMT4">
                  <p:embed/>
                  <p:pic>
                    <p:nvPicPr>
                      <p:cNvPr id="0" name="图片 20643"/>
                      <p:cNvPicPr/>
                      <p:nvPr/>
                    </p:nvPicPr>
                    <p:blipFill>
                      <a:blip r:embed="rId6"/>
                      <a:stretch>
                        <a:fillRect/>
                      </a:stretch>
                    </p:blipFill>
                    <p:spPr>
                      <a:xfrm>
                        <a:off x="5157515" y="2550454"/>
                        <a:ext cx="782225" cy="330324"/>
                      </a:xfrm>
                      <a:prstGeom prst="rect">
                        <a:avLst/>
                      </a:prstGeom>
                    </p:spPr>
                  </p:pic>
                </p:oleObj>
              </mc:Fallback>
            </mc:AlternateContent>
          </a:graphicData>
        </a:graphic>
      </p:graphicFrame>
      <p:sp>
        <p:nvSpPr>
          <p:cNvPr id="21" name="箭头: 右 20"/>
          <p:cNvSpPr/>
          <p:nvPr/>
        </p:nvSpPr>
        <p:spPr>
          <a:xfrm>
            <a:off x="4005387" y="2550454"/>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0702131" y="2550454"/>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p:cNvSpPr txBox="1"/>
          <p:nvPr/>
        </p:nvSpPr>
        <p:spPr>
          <a:xfrm>
            <a:off x="1053058" y="3059668"/>
            <a:ext cx="3744417" cy="369332"/>
          </a:xfrm>
          <a:prstGeom prst="rect">
            <a:avLst/>
          </a:prstGeom>
          <a:noFill/>
        </p:spPr>
        <p:txBody>
          <a:bodyPr wrap="square" rtlCol="0">
            <a:spAutoFit/>
          </a:bodyPr>
          <a:lstStyle/>
          <a:p>
            <a:r>
              <a:rPr lang="zh-CN" altLang="en-US" dirty="0"/>
              <a:t>代入</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5-8</a:t>
            </a:r>
            <a:r>
              <a:rPr lang="zh-CN" altLang="en-US" dirty="0">
                <a:latin typeface="Times New Roman" panose="02020603050405020304" pitchFamily="18" charset="0"/>
                <a:cs typeface="Times New Roman" panose="02020603050405020304" pitchFamily="18" charset="0"/>
              </a:rPr>
              <a:t>）</a:t>
            </a:r>
            <a:r>
              <a:rPr lang="zh-CN" altLang="en-US" dirty="0"/>
              <a:t>式中，得</a:t>
            </a:r>
          </a:p>
        </p:txBody>
      </p:sp>
      <p:graphicFrame>
        <p:nvGraphicFramePr>
          <p:cNvPr id="26" name="对象 25"/>
          <p:cNvGraphicFramePr>
            <a:graphicFrameLocks noChangeAspect="1"/>
          </p:cNvGraphicFramePr>
          <p:nvPr/>
        </p:nvGraphicFramePr>
        <p:xfrm>
          <a:off x="4725468" y="3382754"/>
          <a:ext cx="2016224" cy="579128"/>
        </p:xfrm>
        <a:graphic>
          <a:graphicData uri="http://schemas.openxmlformats.org/presentationml/2006/ole">
            <mc:AlternateContent xmlns:mc="http://schemas.openxmlformats.org/markup-compatibility/2006">
              <mc:Choice xmlns:v="urn:schemas-microsoft-com:vml" Requires="v">
                <p:oleObj spid="_x0000_s20753" name="Equation" r:id="rId7" imgW="1496060" imgH="430530" progId="Equation.DSMT4">
                  <p:embed/>
                </p:oleObj>
              </mc:Choice>
              <mc:Fallback>
                <p:oleObj name="Equation" r:id="rId7" imgW="1496060" imgH="430530" progId="Equation.DSMT4">
                  <p:embed/>
                  <p:pic>
                    <p:nvPicPr>
                      <p:cNvPr id="0" name="图片 20644"/>
                      <p:cNvPicPr/>
                      <p:nvPr/>
                    </p:nvPicPr>
                    <p:blipFill>
                      <a:blip r:embed="rId8"/>
                      <a:stretch>
                        <a:fillRect/>
                      </a:stretch>
                    </p:blipFill>
                    <p:spPr>
                      <a:xfrm>
                        <a:off x="4725468" y="3382754"/>
                        <a:ext cx="2016224" cy="579128"/>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5005917" y="4070019"/>
          <a:ext cx="1455326" cy="559391"/>
        </p:xfrm>
        <a:graphic>
          <a:graphicData uri="http://schemas.openxmlformats.org/presentationml/2006/ole">
            <mc:AlternateContent xmlns:mc="http://schemas.openxmlformats.org/markup-compatibility/2006">
              <mc:Choice xmlns:v="urn:schemas-microsoft-com:vml" Requires="v">
                <p:oleObj spid="_x0000_s20754" name="Equation" r:id="rId9" imgW="1019810" imgH="392430" progId="Equation.DSMT4">
                  <p:embed/>
                </p:oleObj>
              </mc:Choice>
              <mc:Fallback>
                <p:oleObj name="Equation" r:id="rId9" imgW="1019810" imgH="392430" progId="Equation.DSMT4">
                  <p:embed/>
                  <p:pic>
                    <p:nvPicPr>
                      <p:cNvPr id="0" name="图片 20645"/>
                      <p:cNvPicPr/>
                      <p:nvPr/>
                    </p:nvPicPr>
                    <p:blipFill>
                      <a:blip r:embed="rId10"/>
                      <a:stretch>
                        <a:fillRect/>
                      </a:stretch>
                    </p:blipFill>
                    <p:spPr>
                      <a:xfrm>
                        <a:off x="5005917" y="4070019"/>
                        <a:ext cx="1455326" cy="559391"/>
                      </a:xfrm>
                      <a:prstGeom prst="rect">
                        <a:avLst/>
                      </a:prstGeom>
                    </p:spPr>
                  </p:pic>
                </p:oleObj>
              </mc:Fallback>
            </mc:AlternateContent>
          </a:graphicData>
        </a:graphic>
      </p:graphicFrame>
      <p:sp>
        <p:nvSpPr>
          <p:cNvPr id="30" name="文本框 29"/>
          <p:cNvSpPr txBox="1"/>
          <p:nvPr/>
        </p:nvSpPr>
        <p:spPr>
          <a:xfrm>
            <a:off x="1053058" y="5613830"/>
            <a:ext cx="2880320" cy="369332"/>
          </a:xfrm>
          <a:prstGeom prst="rect">
            <a:avLst/>
          </a:prstGeom>
          <a:noFill/>
        </p:spPr>
        <p:txBody>
          <a:bodyPr wrap="square" rtlCol="0">
            <a:spAutoFit/>
          </a:bodyPr>
          <a:lstStyle/>
          <a:p>
            <a:r>
              <a:rPr lang="zh-CN" altLang="en-US" dirty="0"/>
              <a:t>此时，投资组合权重为</a:t>
            </a:r>
          </a:p>
        </p:txBody>
      </p:sp>
      <p:graphicFrame>
        <p:nvGraphicFramePr>
          <p:cNvPr id="31" name="对象 30"/>
          <p:cNvGraphicFramePr>
            <a:graphicFrameLocks noChangeAspect="1"/>
          </p:cNvGraphicFramePr>
          <p:nvPr/>
        </p:nvGraphicFramePr>
        <p:xfrm>
          <a:off x="3642344" y="5848167"/>
          <a:ext cx="4437768" cy="615644"/>
        </p:xfrm>
        <a:graphic>
          <a:graphicData uri="http://schemas.openxmlformats.org/presentationml/2006/ole">
            <mc:AlternateContent xmlns:mc="http://schemas.openxmlformats.org/markup-compatibility/2006">
              <mc:Choice xmlns:v="urn:schemas-microsoft-com:vml" Requires="v">
                <p:oleObj spid="_x0000_s20755" name="Equation" r:id="rId11" imgW="3028950" imgH="419735" progId="Equation.DSMT4">
                  <p:embed/>
                </p:oleObj>
              </mc:Choice>
              <mc:Fallback>
                <p:oleObj name="Equation" r:id="rId11" imgW="3028950" imgH="419735" progId="Equation.DSMT4">
                  <p:embed/>
                  <p:pic>
                    <p:nvPicPr>
                      <p:cNvPr id="0" name="图片 20647"/>
                      <p:cNvPicPr/>
                      <p:nvPr/>
                    </p:nvPicPr>
                    <p:blipFill>
                      <a:blip r:embed="rId12"/>
                      <a:stretch>
                        <a:fillRect/>
                      </a:stretch>
                    </p:blipFill>
                    <p:spPr>
                      <a:xfrm>
                        <a:off x="3642344" y="5848167"/>
                        <a:ext cx="4437768" cy="615644"/>
                      </a:xfrm>
                      <a:prstGeom prst="rect">
                        <a:avLst/>
                      </a:prstGeom>
                    </p:spPr>
                  </p:pic>
                </p:oleObj>
              </mc:Fallback>
            </mc:AlternateContent>
          </a:graphicData>
        </a:graphic>
      </p:graphicFrame>
      <p:sp>
        <p:nvSpPr>
          <p:cNvPr id="32" name="文本框 31"/>
          <p:cNvSpPr txBox="1"/>
          <p:nvPr/>
        </p:nvSpPr>
        <p:spPr>
          <a:xfrm>
            <a:off x="10702131" y="3391790"/>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p:cNvSpPr txBox="1"/>
          <p:nvPr/>
        </p:nvSpPr>
        <p:spPr>
          <a:xfrm>
            <a:off x="10715068" y="4114447"/>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4" name="文本框 33"/>
          <p:cNvSpPr txBox="1"/>
          <p:nvPr/>
        </p:nvSpPr>
        <p:spPr>
          <a:xfrm>
            <a:off x="10715068" y="5913086"/>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p:cNvSpPr txBox="1"/>
          <p:nvPr/>
        </p:nvSpPr>
        <p:spPr>
          <a:xfrm>
            <a:off x="10702131" y="4837104"/>
            <a:ext cx="1446064" cy="369332"/>
          </a:xfrm>
          <a:prstGeom prst="rect">
            <a:avLst/>
          </a:prstGeom>
          <a:noFill/>
        </p:spPr>
        <p:txBody>
          <a:bodyPr wrap="square">
            <a:spAutoFit/>
          </a:bodyPr>
          <a:lstStyle/>
          <a:p>
            <a:r>
              <a:rPr lang="zh-CN"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5-14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214195405"/>
              </p:ext>
            </p:extLst>
          </p:nvPr>
        </p:nvGraphicFramePr>
        <p:xfrm>
          <a:off x="4386461" y="4725144"/>
          <a:ext cx="2343150" cy="390525"/>
        </p:xfrm>
        <a:graphic>
          <a:graphicData uri="http://schemas.openxmlformats.org/presentationml/2006/ole">
            <mc:AlternateContent xmlns:mc="http://schemas.openxmlformats.org/markup-compatibility/2006">
              <mc:Choice xmlns:v="urn:schemas-microsoft-com:vml" Requires="v">
                <p:oleObj spid="_x0000_s20756" name="Equation" r:id="rId13" imgW="1676160" imgH="279360" progId="Equation.DSMT4">
                  <p:embed/>
                </p:oleObj>
              </mc:Choice>
              <mc:Fallback>
                <p:oleObj name="Equation" r:id="rId13" imgW="1676160" imgH="279360" progId="Equation.DSMT4">
                  <p:embed/>
                  <p:pic>
                    <p:nvPicPr>
                      <p:cNvPr id="0" name="对象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6461" y="4725144"/>
                        <a:ext cx="2343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BiNmNhM2MwY2M2ZGE3MGMwNmJlZDg4ZGNiMTNiMWUifQ=="/>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4309</Words>
  <Application>Microsoft Office PowerPoint</Application>
  <PresentationFormat>自定义</PresentationFormat>
  <Paragraphs>451</Paragraphs>
  <Slides>53</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53</vt:i4>
      </vt:variant>
    </vt:vector>
  </HeadingPairs>
  <TitlesOfParts>
    <vt:vector size="57" baseType="lpstr">
      <vt:lpstr>Office 主题​​</vt:lpstr>
      <vt:lpstr>Equation</vt:lpstr>
      <vt:lpstr>剪辑</vt:lpstr>
      <vt:lpstr>MathType 6.0 Equation</vt:lpstr>
      <vt:lpstr>PowerPoint 演示文稿</vt:lpstr>
      <vt:lpstr>PowerPoint 演示文稿</vt:lpstr>
      <vt:lpstr>PowerPoint 演示文稿</vt:lpstr>
      <vt:lpstr>PowerPoint 演示文稿</vt:lpstr>
      <vt:lpstr>PowerPoint 演示文稿</vt:lpstr>
      <vt:lpstr> （二）最小化方差目标下的最优投资组合求解</vt:lpstr>
      <vt:lpstr>PowerPoint 演示文稿</vt:lpstr>
      <vt:lpstr>PowerPoint 演示文稿</vt:lpstr>
      <vt:lpstr>PowerPoint 演示文稿</vt:lpstr>
      <vt:lpstr>PowerPoint 演示文稿</vt:lpstr>
      <vt:lpstr>PowerPoint 演示文稿</vt:lpstr>
      <vt:lpstr> （二）最小化方差目标下的最优投资组合求解</vt:lpstr>
      <vt:lpstr>PowerPoint 演示文稿</vt:lpstr>
      <vt:lpstr>PowerPoint 演示文稿</vt:lpstr>
      <vt:lpstr> （一）风险资产配置——不可卖空情形</vt:lpstr>
      <vt:lpstr> （一）风险资产配置——不可卖空情形</vt:lpstr>
      <vt:lpstr>PowerPoint 演示文稿</vt:lpstr>
      <vt:lpstr>PowerPoint 演示文稿</vt:lpstr>
      <vt:lpstr>PowerPoint 演示文稿</vt:lpstr>
      <vt:lpstr> （二）无风险与风险资产配置——不可卖空情形</vt:lpstr>
      <vt:lpstr> （二）无风险与风险资产配置——不可卖空情形</vt:lpstr>
      <vt:lpstr>PowerPoint 演示文稿</vt:lpstr>
      <vt:lpstr> （一）均值-方差模型的缺陷</vt:lpstr>
      <vt:lpstr> （二）均值-VaR模型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（一）计算收益率均值和协方差</vt:lpstr>
      <vt:lpstr>PowerPoint 演示文稿</vt:lpstr>
      <vt:lpstr>PowerPoint 演示文稿</vt:lpstr>
      <vt:lpstr>PowerPoint 演示文稿</vt:lpstr>
      <vt:lpstr>（二）计算投资组合的可行域、预期收益率和标准差</vt:lpstr>
      <vt:lpstr>PowerPoint 演示文稿</vt:lpstr>
      <vt:lpstr>PowerPoint 演示文稿</vt:lpstr>
      <vt:lpstr>PowerPoint 演示文稿</vt:lpstr>
      <vt:lpstr>PowerPoint 演示文稿</vt:lpstr>
      <vt:lpstr>（三）约束条件下的投资组合配置（允许卖空）</vt:lpstr>
      <vt:lpstr>PowerPoint 演示文稿</vt:lpstr>
      <vt:lpstr>（四）有约束模型下包含无风险资产和风险资产的投资组合 （允许卖空）</vt:lpstr>
      <vt:lpstr>（五）约束条件下的资产组合配置（不允许卖空）</vt:lpstr>
      <vt:lpstr>（五）约束条件下的资产组合配置（不允许卖空）</vt:lpstr>
      <vt:lpstr>PowerPoint 演示文稿</vt:lpstr>
      <vt:lpstr>（六）有约束模型下包含无风险资产和风险资产的投资组合 （不允许卖空）</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1464</cp:revision>
  <dcterms:created xsi:type="dcterms:W3CDTF">2014-05-22T15:27:00Z</dcterms:created>
  <dcterms:modified xsi:type="dcterms:W3CDTF">2022-12-13T11:19:53Z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211AAF2320EE48B4950B32418965283B</vt:lpwstr>
  </property>
  <property fmtid="{D5CDD505-2E9C-101B-9397-08002B2CF9AE}" pid="3" name="KSOProductBuildVer">
    <vt:lpwstr>2052-11.1.0.11636</vt:lpwstr>
  </property>
</Properties>
</file>