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256" r:id="rId2"/>
    <p:sldId id="651" r:id="rId3"/>
    <p:sldId id="680" r:id="rId4"/>
    <p:sldId id="653" r:id="rId5"/>
    <p:sldId id="654" r:id="rId6"/>
    <p:sldId id="655" r:id="rId7"/>
    <p:sldId id="656" r:id="rId8"/>
    <p:sldId id="657" r:id="rId9"/>
    <p:sldId id="660" r:id="rId10"/>
    <p:sldId id="681" r:id="rId11"/>
    <p:sldId id="682" r:id="rId12"/>
    <p:sldId id="661" r:id="rId13"/>
    <p:sldId id="662" r:id="rId14"/>
    <p:sldId id="684" r:id="rId15"/>
    <p:sldId id="663" r:id="rId16"/>
    <p:sldId id="664" r:id="rId17"/>
    <p:sldId id="665" r:id="rId18"/>
    <p:sldId id="666" r:id="rId19"/>
    <p:sldId id="667" r:id="rId20"/>
    <p:sldId id="668" r:id="rId21"/>
    <p:sldId id="685" r:id="rId22"/>
    <p:sldId id="669" r:id="rId23"/>
    <p:sldId id="670" r:id="rId24"/>
    <p:sldId id="671" r:id="rId25"/>
    <p:sldId id="672" r:id="rId26"/>
    <p:sldId id="674" r:id="rId27"/>
    <p:sldId id="436" r:id="rId28"/>
    <p:sldId id="619" r:id="rId29"/>
    <p:sldId id="620" r:id="rId30"/>
    <p:sldId id="621" r:id="rId31"/>
    <p:sldId id="645" r:id="rId32"/>
    <p:sldId id="646" r:id="rId33"/>
    <p:sldId id="678" r:id="rId34"/>
    <p:sldId id="679" r:id="rId35"/>
    <p:sldId id="647" r:id="rId36"/>
    <p:sldId id="648" r:id="rId37"/>
    <p:sldId id="683" r:id="rId38"/>
    <p:sldId id="686" r:id="rId39"/>
    <p:sldId id="687" r:id="rId40"/>
    <p:sldId id="688" r:id="rId41"/>
    <p:sldId id="689" r:id="rId42"/>
    <p:sldId id="690" r:id="rId43"/>
    <p:sldId id="691" r:id="rId44"/>
    <p:sldId id="692" r:id="rId45"/>
    <p:sldId id="693" r:id="rId46"/>
    <p:sldId id="694" r:id="rId47"/>
    <p:sldId id="695" r:id="rId48"/>
    <p:sldId id="704" r:id="rId49"/>
    <p:sldId id="705" r:id="rId50"/>
    <p:sldId id="696" r:id="rId51"/>
    <p:sldId id="697" r:id="rId52"/>
    <p:sldId id="698" r:id="rId53"/>
    <p:sldId id="699" r:id="rId54"/>
    <p:sldId id="700" r:id="rId55"/>
    <p:sldId id="701" r:id="rId56"/>
    <p:sldId id="702" r:id="rId57"/>
    <p:sldId id="703" r:id="rId58"/>
    <p:sldId id="487" r:id="rId59"/>
    <p:sldId id="434" r:id="rId6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p15="http://schemas.microsoft.com/office/powerpoint/2012/main" xmlns="">
        <p15:guide id="1" orient="horz" pos="2176">
          <p15:clr>
            <a:srgbClr val="A4A3A4"/>
          </p15:clr>
        </p15:guide>
        <p15:guide id="2" pos="3838">
          <p15:clr>
            <a:srgbClr val="A4A3A4"/>
          </p15:clr>
        </p15:guide>
      </p15:sldGuideLst>
    </p:ext>
    <p:ext uri="{2D200454-40CA-4A62-9FC3-DE9A4176ACB9}">
      <p15:notesGuideLst xmlns:p15="http://schemas.microsoft.com/office/powerpoint/2012/main" xmlns="">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188" autoAdjust="0"/>
  </p:normalViewPr>
  <p:slideViewPr>
    <p:cSldViewPr>
      <p:cViewPr varScale="1">
        <p:scale>
          <a:sx n="83" d="100"/>
          <a:sy n="83" d="100"/>
        </p:scale>
        <p:origin x="-81" y="-573"/>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e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44</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45</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10</a:t>
            </a:fld>
            <a:endParaRPr lang="zh-CN" altLang="en-US"/>
          </a:p>
        </p:txBody>
      </p:sp>
    </p:spTree>
    <p:extLst>
      <p:ext uri="{BB962C8B-B14F-4D97-AF65-F5344CB8AC3E}">
        <p14:creationId xmlns:p14="http://schemas.microsoft.com/office/powerpoint/2010/main" val="279310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3" Type="http://schemas.openxmlformats.org/officeDocument/2006/relationships/notesSlide" Target="../notesSlides/notesSlide9.xml"/><Relationship Id="rId7" Type="http://schemas.openxmlformats.org/officeDocument/2006/relationships/image" Target="../media/image10.wmf"/><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6.png"/><Relationship Id="rId7" Type="http://schemas.openxmlformats.org/officeDocument/2006/relationships/image" Target="../media/image9.e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smtClean="0">
                <a:latin typeface="黑体" pitchFamily="49" charset="-122"/>
                <a:ea typeface="黑体" pitchFamily="49" charset="-122"/>
              </a:rPr>
              <a:t>第七章</a:t>
            </a:r>
            <a:r>
              <a:rPr kumimoji="0" lang="zh-CN" altLang="zh-CN" sz="6000" b="1" dirty="0" smtClean="0">
                <a:latin typeface="黑体" pitchFamily="49" charset="-122"/>
                <a:ea typeface="黑体" pitchFamily="49" charset="-122"/>
              </a:rPr>
              <a:t> </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期货风险对冲套利理论与策略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0376" y="609282"/>
            <a:ext cx="11233248" cy="2196050"/>
          </a:xfrm>
          <a:prstGeom prst="rect">
            <a:avLst/>
          </a:prstGeom>
        </p:spPr>
        <p:txBody>
          <a:bodyPr wrap="square">
            <a:spAutoFit/>
          </a:bodyPr>
          <a:lstStyle/>
          <a:p>
            <a:pPr latinLnBrk="0">
              <a:lnSpc>
                <a:spcPct val="140000"/>
              </a:lnSpc>
            </a:pPr>
            <a:endParaRPr kumimoji="1" lang="en-US" altLang="zh-CN" sz="2000" dirty="0" smtClean="0">
              <a:latin typeface="Times New Roman" panose="02020503050405090304" pitchFamily="18" charset="0"/>
            </a:endParaRPr>
          </a:p>
          <a:p>
            <a:pPr latinLnBrk="0">
              <a:lnSpc>
                <a:spcPct val="140000"/>
              </a:lnSpc>
            </a:pPr>
            <a:endParaRPr kumimoji="1" lang="en-US" altLang="zh-CN" sz="2000" dirty="0">
              <a:latin typeface="Times New Roman" panose="02020503050405090304" pitchFamily="18" charset="0"/>
            </a:endParaRPr>
          </a:p>
          <a:p>
            <a:pPr latinLnBrk="0">
              <a:lnSpc>
                <a:spcPct val="140000"/>
              </a:lnSpc>
            </a:pPr>
            <a:r>
              <a:rPr kumimoji="1" lang="en-US" altLang="zh-CN" sz="2000" dirty="0" smtClean="0">
                <a:latin typeface="Times New Roman" panose="02020503050405090304" pitchFamily="18" charset="0"/>
              </a:rPr>
              <a:t>        </a:t>
            </a:r>
            <a:r>
              <a:rPr kumimoji="1" lang="zh-CN" altLang="en-US" sz="2000" dirty="0" smtClean="0">
                <a:latin typeface="Times New Roman" panose="02020503050405090304" pitchFamily="18" charset="0"/>
              </a:rPr>
              <a:t>跨</a:t>
            </a:r>
            <a:r>
              <a:rPr kumimoji="1" lang="zh-CN" altLang="en-US" sz="2000" dirty="0">
                <a:latin typeface="Times New Roman" panose="02020503050405090304" pitchFamily="18" charset="0"/>
              </a:rPr>
              <a:t>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pic>
        <p:nvPicPr>
          <p:cNvPr id="4" name="Picture 2">
            <a:extLst>
              <a:ext uri="{FF2B5EF4-FFF2-40B4-BE49-F238E27FC236}">
                <a16:creationId xmlns:a16="http://schemas.microsoft.com/office/drawing/2014/main" xmlns="" id="{7250C21F-F013-5345-97CA-65508D98D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55" y="2899159"/>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a16="http://schemas.microsoft.com/office/drawing/2014/main" xmlns="" id="{088FBEA1-62FF-C74E-A1E4-BE0B680EE10F}"/>
              </a:ext>
            </a:extLst>
          </p:cNvPr>
          <p:cNvSpPr txBox="1"/>
          <p:nvPr/>
        </p:nvSpPr>
        <p:spPr>
          <a:xfrm>
            <a:off x="4725467" y="6165304"/>
            <a:ext cx="4032250" cy="400110"/>
          </a:xfrm>
          <a:prstGeom prst="rect">
            <a:avLst/>
          </a:prstGeom>
          <a:noFill/>
        </p:spPr>
        <p:txBody>
          <a:bodyPr wrap="square" rtlCol="0">
            <a:spAutoFit/>
          </a:bodyPr>
          <a:lstStyle/>
          <a:p>
            <a:r>
              <a:rPr lang="zh-CN" altLang="en-US" sz="2000" b="1" dirty="0" smtClean="0"/>
              <a:t>图</a:t>
            </a:r>
            <a:r>
              <a:rPr lang="en-US" altLang="zh-CN" sz="2000" b="1" dirty="0" smtClean="0">
                <a:latin typeface="Times New Roman Regular" panose="02020503050405090304" charset="0"/>
                <a:cs typeface="Times New Roman Regular" panose="02020503050405090304" charset="0"/>
              </a:rPr>
              <a:t>7-1</a:t>
            </a:r>
            <a:r>
              <a:rPr lang="zh-CN" altLang="en-US" sz="2000" b="1" dirty="0" smtClean="0"/>
              <a:t> </a:t>
            </a:r>
            <a:r>
              <a:rPr lang="zh-CN" altLang="en-US" sz="2000" b="1" dirty="0"/>
              <a:t>跨期套利</a:t>
            </a:r>
            <a:r>
              <a:rPr lang="zh-CN" altLang="en-US" sz="2000" b="1" dirty="0" smtClean="0"/>
              <a:t>原理</a:t>
            </a:r>
            <a:endParaRPr lang="zh-CN" altLang="en-US" sz="2000" b="1" dirty="0"/>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（一）统计套利之跨期套利</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69874333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a16="http://schemas.microsoft.com/office/drawing/2014/main" xmlns=""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a16="http://schemas.microsoft.com/office/drawing/2014/main" xmlns=""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（二）统计套利之跨期套利的分类</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91674407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22393941"/>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108"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（三）跨期套利的协整模型</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31034331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353408240"/>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446"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93465417"/>
              </p:ext>
            </p:extLst>
          </p:nvPr>
        </p:nvGraphicFramePr>
        <p:xfrm>
          <a:off x="1733550" y="4146550"/>
          <a:ext cx="5307013" cy="469900"/>
        </p:xfrm>
        <a:graphic>
          <a:graphicData uri="http://schemas.openxmlformats.org/presentationml/2006/ole">
            <mc:AlternateContent xmlns:mc="http://schemas.openxmlformats.org/markup-compatibility/2006">
              <mc:Choice xmlns:v="urn:schemas-microsoft-com:vml" Requires="v">
                <p:oleObj spid="_x0000_s45447" name="Equation" r:id="rId6" imgW="2717640" imgH="241200" progId="Equation.DSMT4">
                  <p:embed/>
                </p:oleObj>
              </mc:Choice>
              <mc:Fallback>
                <p:oleObj name="Equation" r:id="rId6" imgW="2717640" imgH="241200" progId="Equation.DSMT4">
                  <p:embed/>
                  <p:pic>
                    <p:nvPicPr>
                      <p:cNvPr id="0" name=""/>
                      <p:cNvPicPr/>
                      <p:nvPr/>
                    </p:nvPicPr>
                    <p:blipFill>
                      <a:blip r:embed="rId7"/>
                      <a:stretch>
                        <a:fillRect/>
                      </a:stretch>
                    </p:blipFill>
                    <p:spPr>
                      <a:xfrm>
                        <a:off x="1733550" y="4146550"/>
                        <a:ext cx="5307013" cy="4699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435397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448"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60686929"/>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449"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FF78652-05DA-4643-8461-4F10DEAF6D4E}"/>
              </a:ext>
            </a:extLst>
          </p:cNvPr>
          <p:cNvGraphicFramePr>
            <a:graphicFrameLocks noChangeAspect="1"/>
          </p:cNvGraphicFramePr>
          <p:nvPr>
            <p:extLst>
              <p:ext uri="{D42A27DB-BD31-4B8C-83A1-F6EECF244321}">
                <p14:modId xmlns:p14="http://schemas.microsoft.com/office/powerpoint/2010/main" val="784265684"/>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450"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90125487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396724693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262" name="Equation" r:id="rId4" imgW="431640" imgH="241200" progId="Equation.DSMT4">
                  <p:embed/>
                </p:oleObj>
              </mc:Choice>
              <mc:Fallback>
                <p:oleObj name="Equation" r:id="rId4" imgW="431640" imgH="24120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952062799"/>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263" name="Equation" r:id="rId6" imgW="1533714" imgH="237969" progId="Equation.DSMT4">
                  <p:embed/>
                </p:oleObj>
              </mc:Choice>
              <mc:Fallback>
                <p:oleObj name="Equation" r:id="rId6" imgW="1533714" imgH="237969" progId="Equation.DSMT4">
                  <p:embed/>
                  <p:pic>
                    <p:nvPicPr>
                      <p:cNvPr id="0" name="对象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4235521943"/>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264" name="Equation" r:id="rId8" imgW="444240" imgH="241200" progId="Equation.DSMT4">
                  <p:embed/>
                </p:oleObj>
              </mc:Choice>
              <mc:Fallback>
                <p:oleObj name="Equation" r:id="rId8" imgW="444240" imgH="241200" progId="Equation.DSMT4">
                  <p:embed/>
                  <p:pic>
                    <p:nvPicPr>
                      <p:cNvPr id="0" name="对象 7"/>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122279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a16="http://schemas.microsoft.com/office/drawing/2014/main" xmlns=""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a16="http://schemas.microsoft.com/office/drawing/2014/main" xmlns=""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a16="http://schemas.microsoft.com/office/drawing/2014/main" xmlns=""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a16="http://schemas.microsoft.com/office/drawing/2014/main" xmlns=""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a16="http://schemas.microsoft.com/office/drawing/2014/main" xmlns=""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a16="http://schemas.microsoft.com/office/drawing/2014/main" xmlns=""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06928795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a:t>
            </a:r>
            <a:r>
              <a:rPr kumimoji="1" lang="zh-CN" altLang="en-US" sz="2800" dirty="0" smtClean="0">
                <a:latin typeface="Times New Roman" panose="02020503050405090304" pitchFamily="18" charset="0"/>
              </a:rPr>
              <a:t>进行估计。</a:t>
            </a:r>
            <a:endParaRPr kumimoji="1" lang="zh-CN" altLang="en-US" sz="28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（四）跨期套利策略的实现</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31431315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651760208"/>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a16="http://schemas.microsoft.com/office/drawing/2014/main" xmlns="" val="20000"/>
                    </a:ext>
                  </a:extLst>
                </a:gridCol>
                <a:gridCol w="1542505">
                  <a:extLst>
                    <a:ext uri="{9D8B030D-6E8A-4147-A177-3AD203B41FA5}">
                      <a16:colId xmlns:a16="http://schemas.microsoft.com/office/drawing/2014/main" xmlns="" val="20001"/>
                    </a:ext>
                  </a:extLst>
                </a:gridCol>
                <a:gridCol w="1544357">
                  <a:extLst>
                    <a:ext uri="{9D8B030D-6E8A-4147-A177-3AD203B41FA5}">
                      <a16:colId xmlns:a16="http://schemas.microsoft.com/office/drawing/2014/main" xmlns="" val="20002"/>
                    </a:ext>
                  </a:extLst>
                </a:gridCol>
                <a:gridCol w="1540653">
                  <a:extLst>
                    <a:ext uri="{9D8B030D-6E8A-4147-A177-3AD203B41FA5}">
                      <a16:colId xmlns:a16="http://schemas.microsoft.com/office/drawing/2014/main" xmlns="" val="20003"/>
                    </a:ext>
                  </a:extLst>
                </a:gridCol>
                <a:gridCol w="1544357">
                  <a:extLst>
                    <a:ext uri="{9D8B030D-6E8A-4147-A177-3AD203B41FA5}">
                      <a16:colId xmlns:a16="http://schemas.microsoft.com/office/drawing/2014/main" xmlns="" val="20004"/>
                    </a:ext>
                  </a:extLst>
                </a:gridCol>
                <a:gridCol w="1544357">
                  <a:extLst>
                    <a:ext uri="{9D8B030D-6E8A-4147-A177-3AD203B41FA5}">
                      <a16:colId xmlns:a16="http://schemas.microsoft.com/office/drawing/2014/main" xmlns=""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7-1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90879399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7-2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a16="http://schemas.microsoft.com/office/drawing/2014/main" xmlns="" val="20000"/>
                    </a:ext>
                  </a:extLst>
                </a:gridCol>
                <a:gridCol w="1608486">
                  <a:extLst>
                    <a:ext uri="{9D8B030D-6E8A-4147-A177-3AD203B41FA5}">
                      <a16:colId xmlns:a16="http://schemas.microsoft.com/office/drawing/2014/main" xmlns="" val="20001"/>
                    </a:ext>
                  </a:extLst>
                </a:gridCol>
                <a:gridCol w="1608486">
                  <a:extLst>
                    <a:ext uri="{9D8B030D-6E8A-4147-A177-3AD203B41FA5}">
                      <a16:colId xmlns:a16="http://schemas.microsoft.com/office/drawing/2014/main" xmlns="" val="20002"/>
                    </a:ext>
                  </a:extLst>
                </a:gridCol>
                <a:gridCol w="1608486">
                  <a:extLst>
                    <a:ext uri="{9D8B030D-6E8A-4147-A177-3AD203B41FA5}">
                      <a16:colId xmlns:a16="http://schemas.microsoft.com/office/drawing/2014/main" xmlns="" val="20003"/>
                    </a:ext>
                  </a:extLst>
                </a:gridCol>
                <a:gridCol w="1610417">
                  <a:extLst>
                    <a:ext uri="{9D8B030D-6E8A-4147-A177-3AD203B41FA5}">
                      <a16:colId xmlns:a16="http://schemas.microsoft.com/office/drawing/2014/main" xmlns="" val="20004"/>
                    </a:ext>
                  </a:extLst>
                </a:gridCol>
                <a:gridCol w="1610417">
                  <a:extLst>
                    <a:ext uri="{9D8B030D-6E8A-4147-A177-3AD203B41FA5}">
                      <a16:colId xmlns:a16="http://schemas.microsoft.com/office/drawing/2014/main" xmlns=""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矩形 2">
            <a:extLst>
              <a:ext uri="{FF2B5EF4-FFF2-40B4-BE49-F238E27FC236}">
                <a16:creationId xmlns:a16="http://schemas.microsoft.com/office/drawing/2014/main" xmlns=""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862941757"/>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7-3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a16="http://schemas.microsoft.com/office/drawing/2014/main" xmlns="" val="20000"/>
                    </a:ext>
                  </a:extLst>
                </a:gridCol>
                <a:gridCol w="1631547">
                  <a:extLst>
                    <a:ext uri="{9D8B030D-6E8A-4147-A177-3AD203B41FA5}">
                      <a16:colId xmlns:a16="http://schemas.microsoft.com/office/drawing/2014/main" xmlns="" val="20001"/>
                    </a:ext>
                  </a:extLst>
                </a:gridCol>
                <a:gridCol w="1631547">
                  <a:extLst>
                    <a:ext uri="{9D8B030D-6E8A-4147-A177-3AD203B41FA5}">
                      <a16:colId xmlns:a16="http://schemas.microsoft.com/office/drawing/2014/main" xmlns="" val="20002"/>
                    </a:ext>
                  </a:extLst>
                </a:gridCol>
                <a:gridCol w="1631547">
                  <a:extLst>
                    <a:ext uri="{9D8B030D-6E8A-4147-A177-3AD203B41FA5}">
                      <a16:colId xmlns:a16="http://schemas.microsoft.com/office/drawing/2014/main" xmlns="" val="20003"/>
                    </a:ext>
                  </a:extLst>
                </a:gridCol>
                <a:gridCol w="1633506">
                  <a:extLst>
                    <a:ext uri="{9D8B030D-6E8A-4147-A177-3AD203B41FA5}">
                      <a16:colId xmlns:a16="http://schemas.microsoft.com/office/drawing/2014/main" xmlns="" val="20004"/>
                    </a:ext>
                  </a:extLst>
                </a:gridCol>
                <a:gridCol w="1633506">
                  <a:extLst>
                    <a:ext uri="{9D8B030D-6E8A-4147-A177-3AD203B41FA5}">
                      <a16:colId xmlns:a16="http://schemas.microsoft.com/office/drawing/2014/main" xmlns=""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矩形 6">
            <a:extLst>
              <a:ext uri="{FF2B5EF4-FFF2-40B4-BE49-F238E27FC236}">
                <a16:creationId xmlns:a16="http://schemas.microsoft.com/office/drawing/2014/main" xmlns=""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6538540"/>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71815"/>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43134333"/>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a16="http://schemas.microsoft.com/office/drawing/2014/main" xmlns="" id="{C2BD5B3A-BA7F-EC4B-BABD-52A35CB6E55A}"/>
              </a:ext>
            </a:extLst>
          </p:cNvPr>
          <p:cNvGraphicFramePr>
            <a:graphicFrameLocks noGrp="1"/>
          </p:cNvGraphicFramePr>
          <p:nvPr>
            <p:extLst>
              <p:ext uri="{D42A27DB-BD31-4B8C-83A1-F6EECF244321}">
                <p14:modId xmlns:p14="http://schemas.microsoft.com/office/powerpoint/2010/main" val="3368127718"/>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a16="http://schemas.microsoft.com/office/drawing/2014/main" xmlns="" val="2569090261"/>
                    </a:ext>
                  </a:extLst>
                </a:gridCol>
                <a:gridCol w="2672560">
                  <a:extLst>
                    <a:ext uri="{9D8B030D-6E8A-4147-A177-3AD203B41FA5}">
                      <a16:colId xmlns:a16="http://schemas.microsoft.com/office/drawing/2014/main" xmlns="" val="3095755725"/>
                    </a:ext>
                  </a:extLst>
                </a:gridCol>
                <a:gridCol w="6288377">
                  <a:extLst>
                    <a:ext uri="{9D8B030D-6E8A-4147-A177-3AD203B41FA5}">
                      <a16:colId xmlns:a16="http://schemas.microsoft.com/office/drawing/2014/main" xmlns=""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a16="http://schemas.microsoft.com/office/drawing/2014/main" xmlns=""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a16="http://schemas.microsoft.com/office/drawing/2014/main" xmlns=""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a16="http://schemas.microsoft.com/office/drawing/2014/main" xmlns=""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smtClean="0">
                          <a:latin typeface="Times New Roman" panose="02020503050405090304" pitchFamily="18" charset="0"/>
                        </a:rPr>
                        <a:t>反向对</a:t>
                      </a:r>
                      <a:r>
                        <a:rPr kumimoji="1" lang="zh-CN" altLang="en-US" sz="2200" dirty="0">
                          <a:latin typeface="Times New Roman" panose="02020503050405090304" pitchFamily="18" charset="0"/>
                        </a:rPr>
                        <a:t>冲了结套利头寸，不进行展期操作</a:t>
                      </a:r>
                      <a:endParaRPr lang="zh-CN" altLang="en-US" sz="2200" dirty="0"/>
                    </a:p>
                  </a:txBody>
                  <a:tcPr>
                    <a:solidFill>
                      <a:schemeClr val="accent2">
                        <a:lumMod val="20000"/>
                        <a:lumOff val="80000"/>
                      </a:schemeClr>
                    </a:solidFill>
                  </a:tcPr>
                </a:tc>
                <a:extLst>
                  <a:ext uri="{0D108BD9-81ED-4DB2-BD59-A6C34878D82A}">
                    <a16:rowId xmlns:a16="http://schemas.microsoft.com/office/drawing/2014/main" xmlns=""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86368147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03257804"/>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2733754947"/>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a16="http://schemas.microsoft.com/office/drawing/2014/main" xmlns="" val="20000"/>
                    </a:ext>
                  </a:extLst>
                </a:gridCol>
                <a:gridCol w="3823659">
                  <a:extLst>
                    <a:ext uri="{9D8B030D-6E8A-4147-A177-3AD203B41FA5}">
                      <a16:colId xmlns:a16="http://schemas.microsoft.com/office/drawing/2014/main" xmlns=""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spcAft>
                          <a:spcPts val="0"/>
                        </a:spcAft>
                      </a:pPr>
                      <a:r>
                        <a:rPr lang="en-US" sz="2400"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7-4</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485438814"/>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7-2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7-3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5420146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7-5</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875548025"/>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a16="http://schemas.microsoft.com/office/drawing/2014/main" xmlns="" val="20000"/>
                    </a:ext>
                  </a:extLst>
                </a:gridCol>
                <a:gridCol w="2743106">
                  <a:extLst>
                    <a:ext uri="{9D8B030D-6E8A-4147-A177-3AD203B41FA5}">
                      <a16:colId xmlns:a16="http://schemas.microsoft.com/office/drawing/2014/main" xmlns=""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pSp>
        <p:nvGrpSpPr>
          <p:cNvPr id="7" name="组合 6">
            <a:extLst>
              <a:ext uri="{FF2B5EF4-FFF2-40B4-BE49-F238E27FC236}">
                <a16:creationId xmlns:a16="http://schemas.microsoft.com/office/drawing/2014/main" xmlns=""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a16="http://schemas.microsoft.com/office/drawing/2014/main" xmlns=""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a16="http://schemas.microsoft.com/office/drawing/2014/main" xmlns=""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a16="http://schemas.microsoft.com/office/drawing/2014/main" xmlns=""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a16="http://schemas.microsoft.com/office/drawing/2014/main" xmlns=""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a16="http://schemas.microsoft.com/office/drawing/2014/main" xmlns=""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4099632086"/>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（五）跨期套利策略总结</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353931680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8194" y="835650"/>
            <a:ext cx="11953328" cy="3046988"/>
          </a:xfrm>
          <a:prstGeom prst="rect">
            <a:avLst/>
          </a:prstGeom>
        </p:spPr>
        <p:txBody>
          <a:bodyPr wrap="square">
            <a:spAutoFit/>
          </a:bodyPr>
          <a:lstStyle/>
          <a:p>
            <a:pPr latinLnBrk="0">
              <a:lnSpc>
                <a:spcPct val="150000"/>
              </a:lnSpc>
            </a:pPr>
            <a:endParaRPr lang="en-US" altLang="zh-CN" sz="2400" b="1" dirty="0" smtClean="0">
              <a:latin typeface="Times New Roman" panose="02020503050405090304" pitchFamily="18" charset="0"/>
              <a:cs typeface="Times New Roman" panose="02020503050405090304" pitchFamily="18" charset="0"/>
            </a:endParaRPr>
          </a:p>
          <a:p>
            <a:pPr marL="457200" indent="-457200">
              <a:lnSpc>
                <a:spcPct val="150000"/>
              </a:lnSpc>
              <a:buFont typeface="Arial" pitchFamily="34" charset="0"/>
              <a:buChar char="•"/>
            </a:pPr>
            <a:r>
              <a:rPr kumimoji="1" lang="zh-CN" altLang="en-US" sz="2600" dirty="0" smtClean="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marL="457200" indent="-457200">
              <a:lnSpc>
                <a:spcPct val="150000"/>
              </a:lnSpc>
              <a:buFont typeface="Arial" pitchFamily="34" charset="0"/>
              <a:buChar char="•"/>
            </a:pPr>
            <a:r>
              <a:rPr kumimoji="1" lang="zh-CN" altLang="en-US" sz="2600" dirty="0" smtClean="0">
                <a:latin typeface="Times New Roman" panose="02020503050405090304" pitchFamily="18" charset="0"/>
              </a:rPr>
              <a:t>国内</a:t>
            </a:r>
            <a:r>
              <a:rPr kumimoji="1" lang="zh-CN" altLang="en-US" sz="2600" dirty="0">
                <a:latin typeface="Times New Roman" panose="02020503050405090304" pitchFamily="18" charset="0"/>
              </a:rPr>
              <a:t>现货市场交易机制不能做空，所以一般做正向</a:t>
            </a:r>
            <a:r>
              <a:rPr kumimoji="1" lang="zh-CN" altLang="en-US" sz="2600" dirty="0" smtClean="0">
                <a:latin typeface="Times New Roman" panose="02020503050405090304" pitchFamily="18" charset="0"/>
              </a:rPr>
              <a:t>套利，即</a:t>
            </a:r>
            <a:r>
              <a:rPr kumimoji="1" lang="zh-CN" altLang="en-US" sz="2600" dirty="0">
                <a:latin typeface="Times New Roman" panose="02020503050405090304" pitchFamily="18" charset="0"/>
              </a:rPr>
              <a:t>卖股指，买现货。</a:t>
            </a:r>
            <a:endParaRPr kumimoji="1" lang="en-US" altLang="zh-CN" sz="2600" dirty="0">
              <a:latin typeface="Times New Roman" panose="02020503050405090304" pitchFamily="18" charset="0"/>
            </a:endParaRPr>
          </a:p>
        </p:txBody>
      </p:sp>
      <p:grpSp>
        <p:nvGrpSpPr>
          <p:cNvPr id="4" name="组合 3">
            <a:extLst>
              <a:ext uri="{FF2B5EF4-FFF2-40B4-BE49-F238E27FC236}">
                <a16:creationId xmlns:a16="http://schemas.microsoft.com/office/drawing/2014/main" xmlns="" id="{0D692DA3-8C57-1543-9BA7-1CBB3BB71E12}"/>
              </a:ext>
            </a:extLst>
          </p:cNvPr>
          <p:cNvGrpSpPr/>
          <p:nvPr/>
        </p:nvGrpSpPr>
        <p:grpSpPr>
          <a:xfrm>
            <a:off x="3717355" y="4293096"/>
            <a:ext cx="5472608" cy="891553"/>
            <a:chOff x="-209217" y="5757803"/>
            <a:chExt cx="5832286" cy="568193"/>
          </a:xfrm>
        </p:grpSpPr>
        <p:grpSp>
          <p:nvGrpSpPr>
            <p:cNvPr id="5" name="组合 4">
              <a:extLst>
                <a:ext uri="{FF2B5EF4-FFF2-40B4-BE49-F238E27FC236}">
                  <a16:creationId xmlns:a16="http://schemas.microsoft.com/office/drawing/2014/main" xmlns=""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a16="http://schemas.microsoft.com/office/drawing/2014/main" xmlns=""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a16="http://schemas.microsoft.com/office/drawing/2014/main" xmlns=""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a16="http://schemas.microsoft.com/office/drawing/2014/main" xmlns=""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xmlns="" id="{D123CE8B-0EA7-674E-80A1-ECA103CC13E9}"/>
              </a:ext>
            </a:extLst>
          </p:cNvPr>
          <p:cNvSpPr txBox="1"/>
          <p:nvPr/>
        </p:nvSpPr>
        <p:spPr>
          <a:xfrm>
            <a:off x="3727032" y="5301208"/>
            <a:ext cx="2057079" cy="1094595"/>
          </a:xfrm>
          <a:prstGeom prst="rect">
            <a:avLst/>
          </a:prstGeom>
          <a:noFill/>
        </p:spPr>
        <p:txBody>
          <a:bodyPr wrap="square" rtlCol="0">
            <a:spAutoFit/>
          </a:bodyPr>
          <a:lstStyle/>
          <a:p>
            <a:pPr>
              <a:lnSpc>
                <a:spcPct val="125000"/>
              </a:lnSpc>
            </a:pPr>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a16="http://schemas.microsoft.com/office/drawing/2014/main" xmlns="" id="{3A3D325C-5E7D-1842-8CD3-68977D4FBEF6}"/>
              </a:ext>
            </a:extLst>
          </p:cNvPr>
          <p:cNvSpPr txBox="1"/>
          <p:nvPr/>
        </p:nvSpPr>
        <p:spPr>
          <a:xfrm>
            <a:off x="2565226" y="4547037"/>
            <a:ext cx="1183281" cy="430887"/>
          </a:xfrm>
          <a:prstGeom prst="rect">
            <a:avLst/>
          </a:prstGeom>
          <a:noFill/>
        </p:spPr>
        <p:txBody>
          <a:bodyPr wrap="square" rtlCol="0">
            <a:spAutoFit/>
          </a:bodyPr>
          <a:lstStyle/>
          <a:p>
            <a:r>
              <a:rPr kumimoji="1" lang="zh-CN" altLang="en-US" sz="2200" b="1" dirty="0"/>
              <a:t>步骤：</a:t>
            </a:r>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14" name="Rectangle 2"/>
          <p:cNvSpPr>
            <a:spLocks noGrp="1" noChangeArrowheads="1"/>
          </p:cNvSpPr>
          <p:nvPr>
            <p:ph type="title"/>
          </p:nvPr>
        </p:nvSpPr>
        <p:spPr bwMode="auto">
          <a:xfrm>
            <a:off x="116955" y="620688"/>
            <a:ext cx="8568952"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（一）统计套利之期现套利的概念与原理</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764703"/>
            <a:ext cx="11593288" cy="5478423"/>
          </a:xfrm>
          <a:prstGeom prst="rect">
            <a:avLst/>
          </a:prstGeom>
        </p:spPr>
        <p:txBody>
          <a:bodyPr wrap="square">
            <a:spAutoFit/>
          </a:bodyPr>
          <a:lstStyle/>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600"/>
              </a:spcBef>
            </a:pPr>
            <a:r>
              <a:rPr lang="zh-CN" altLang="en-US" sz="2600" b="1" dirty="0">
                <a:latin typeface="Times New Roman" panose="02020503050405090304" pitchFamily="18" charset="0"/>
                <a:cs typeface="Times New Roman" panose="02020503050405090304" pitchFamily="18" charset="0"/>
              </a:rPr>
              <a:t>        </a:t>
            </a:r>
            <a:r>
              <a:rPr lang="en-US" altLang="zh-CN" sz="2600" b="1" dirty="0">
                <a:latin typeface="Times New Roman" panose="02020503050405090304" pitchFamily="18" charset="0"/>
                <a:cs typeface="Times New Roman" panose="02020503050405090304" pitchFamily="18" charset="0"/>
              </a:rPr>
              <a:t>1、ETF</a:t>
            </a:r>
            <a:r>
              <a:rPr lang="zh-CN" altLang="en-US" sz="2600" b="1" dirty="0">
                <a:latin typeface="Times New Roman" panose="02020503050405090304" pitchFamily="18" charset="0"/>
                <a:cs typeface="Times New Roman" panose="02020503050405090304" pitchFamily="18" charset="0"/>
              </a:rPr>
              <a:t>的定义</a:t>
            </a:r>
            <a:r>
              <a:rPr lang="zh-CN" altLang="en-US" sz="2600" b="1" dirty="0"/>
              <a:t> </a:t>
            </a:r>
          </a:p>
          <a:p>
            <a:pPr>
              <a:lnSpc>
                <a:spcPct val="150000"/>
              </a:lnSpc>
            </a:pPr>
            <a:r>
              <a:rPr kumimoji="1" lang="zh-CN" altLang="zh-CN" sz="2600" b="1" dirty="0">
                <a:latin typeface="Times New Roman" panose="02020503050405090304" pitchFamily="18" charset="0"/>
                <a:ea typeface="+mn-ea"/>
              </a:rPr>
              <a:t>        </a:t>
            </a:r>
            <a:r>
              <a:rPr kumimoji="1" lang="en-US" altLang="zh-CN" sz="2600" dirty="0">
                <a:latin typeface="Times New Roman" panose="02020503050405090304" pitchFamily="18" charset="0"/>
              </a:rPr>
              <a:t>ETF</a:t>
            </a:r>
            <a:r>
              <a:rPr kumimoji="1" lang="zh-CN" altLang="en-US" sz="2600" dirty="0">
                <a:latin typeface="Times New Roman" panose="02020503050405090304" pitchFamily="18" charset="0"/>
              </a:rPr>
              <a:t>（</a:t>
            </a:r>
            <a:r>
              <a:rPr kumimoji="1" lang="en-US" altLang="zh-CN" sz="2600" dirty="0" smtClean="0">
                <a:latin typeface="Times New Roman" panose="02020503050405090304" pitchFamily="18" charset="0"/>
              </a:rPr>
              <a:t>Exchange Traded </a:t>
            </a:r>
            <a:r>
              <a:rPr kumimoji="1" lang="en-US" altLang="zh-CN" sz="2600" dirty="0">
                <a:latin typeface="Times New Roman" panose="02020503050405090304" pitchFamily="18" charset="0"/>
              </a:rPr>
              <a:t>Funds</a:t>
            </a:r>
            <a:r>
              <a:rPr kumimoji="1" lang="zh-CN" altLang="en-US" sz="26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600" dirty="0">
                <a:latin typeface="Times New Roman" panose="02020503050405090304" pitchFamily="18" charset="0"/>
              </a:rPr>
              <a:t>ETF</a:t>
            </a:r>
            <a:r>
              <a:rPr kumimoji="1" lang="zh-CN" altLang="en-US" sz="2600" dirty="0">
                <a:latin typeface="Times New Roman" panose="02020503050405090304" pitchFamily="18" charset="0"/>
              </a:rPr>
              <a:t>份额。</a:t>
            </a:r>
            <a:endParaRPr kumimoji="1" lang="en-US" altLang="zh-CN" sz="2600" dirty="0">
              <a:latin typeface="Times New Roman" panose="02020503050405090304" pitchFamily="18" charset="0"/>
            </a:endParaRPr>
          </a:p>
          <a:p>
            <a:pPr>
              <a:lnSpc>
                <a:spcPct val="150000"/>
              </a:lnSpc>
            </a:pPr>
            <a:r>
              <a:rPr kumimoji="1" lang="zh-CN" altLang="en-US" sz="2600" b="1" dirty="0">
                <a:latin typeface="Times New Roman" panose="02020503050405090304" pitchFamily="18" charset="0"/>
              </a:rPr>
              <a:t>        由于同时存在证券市场交易和申购赎回机制，投资者可以在</a:t>
            </a:r>
            <a:r>
              <a:rPr kumimoji="1" lang="en-US" altLang="zh-CN" sz="2600" b="1" dirty="0">
                <a:latin typeface="Times New Roman" panose="02020503050405090304" pitchFamily="18" charset="0"/>
              </a:rPr>
              <a:t>ETF</a:t>
            </a:r>
            <a:r>
              <a:rPr kumimoji="1" lang="zh-CN" altLang="en-US" sz="2600" b="1" dirty="0">
                <a:latin typeface="Times New Roman" panose="02020503050405090304" pitchFamily="18" charset="0"/>
              </a:rPr>
              <a:t>市场价格与基金单位净值之间存在差价时进行套利交易。</a:t>
            </a:r>
            <a:endParaRPr kumimoji="1" lang="zh-CN" altLang="zh-CN" sz="2600" dirty="0">
              <a:latin typeface="Times New Roman" panose="02020503050405090304" pitchFamily="18" charset="0"/>
              <a:ea typeface="+mn-ea"/>
            </a:endParaRPr>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的概念与优势</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17034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3717355" y="3068960"/>
            <a:ext cx="5261216"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395295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388095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577183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43185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41179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750650030"/>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8963" y="703109"/>
            <a:ext cx="11809312" cy="563231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        </a:t>
            </a: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ETF作为期现套利现货组合替代品的优势</a:t>
            </a:r>
            <a:r>
              <a:rPr lang="zh-CN" altLang="en-US" sz="2400" b="1" dirty="0"/>
              <a:t> </a:t>
            </a:r>
          </a:p>
          <a:p>
            <a:pPr>
              <a:lnSpc>
                <a:spcPct val="150000"/>
              </a:lnSpc>
            </a:pPr>
            <a:r>
              <a:rPr kumimoji="1" lang="zh-CN" altLang="zh-CN" sz="2400" b="1" dirty="0">
                <a:latin typeface="Times New Roman" panose="02020503050405090304" pitchFamily="18" charset="0"/>
                <a:ea typeface="+mn-ea"/>
              </a:rPr>
              <a:t>        </a:t>
            </a:r>
            <a:r>
              <a:rPr kumimoji="1" sz="2400" dirty="0">
                <a:latin typeface="Times New Roman" panose="02020503050405090304" pitchFamily="18" charset="0"/>
              </a:rPr>
              <a:t>（1）ETF本身就是现货成分股投资组合。</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（2）ETF能非常近似地模拟指数走势，跟踪误差比较小。</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（3）在融资融券信用交易的前提下，ETF可以实施卖空。</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（4）</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即可，这是</a:t>
            </a:r>
            <a:r>
              <a:rPr kumimoji="1" lang="en-US" sz="2400" dirty="0">
                <a:latin typeface="Times New Roman" panose="02020503050405090304" pitchFamily="18" charset="0"/>
              </a:rPr>
              <a:t>ETF</a:t>
            </a:r>
            <a:r>
              <a:rPr kumimoji="1" lang="zh-CN" altLang="en-US" sz="2400" dirty="0">
                <a:latin typeface="Times New Roman" panose="02020503050405090304" pitchFamily="18" charset="0"/>
              </a:rPr>
              <a:t>特有的优势。</a:t>
            </a:r>
          </a:p>
          <a:p>
            <a:pPr>
              <a:lnSpc>
                <a:spcPct val="150000"/>
              </a:lnSpc>
            </a:pPr>
            <a:r>
              <a:rPr kumimoji="1" lang="zh-CN" altLang="zh-CN" sz="2400" b="1" dirty="0">
                <a:latin typeface="Times New Roman" panose="02020503050405090304" pitchFamily="18" charset="0"/>
                <a:ea typeface="+mn-ea"/>
                <a:sym typeface="+mn-ea"/>
              </a:rPr>
              <a:t>        </a:t>
            </a:r>
            <a:r>
              <a:rPr kumimoji="1" sz="2400" dirty="0">
                <a:latin typeface="Times New Roman" panose="02020503050405090304" pitchFamily="18" charset="0"/>
              </a:rPr>
              <a:t>（5）ETF可以变相实行T+0交易</a:t>
            </a:r>
            <a:r>
              <a:rPr kumimoji="1" lang="zh-CN" sz="2400" dirty="0">
                <a:latin typeface="Times New Roman" panose="02020503050405090304" pitchFamily="18" charset="0"/>
              </a:rPr>
              <a:t>，即</a:t>
            </a:r>
            <a:r>
              <a:rPr kumimoji="1" sz="2400" dirty="0">
                <a:latin typeface="Times New Roman" panose="02020503050405090304" pitchFamily="18" charset="0"/>
              </a:rPr>
              <a:t>可以通过一、二级市场双边交易达到T+0交易的目的。</a:t>
            </a:r>
          </a:p>
          <a:p>
            <a:pPr>
              <a:lnSpc>
                <a:spcPct val="150000"/>
              </a:lnSpc>
            </a:pPr>
            <a:r>
              <a:rPr kumimoji="1" lang="zh-CN" altLang="zh-CN" sz="2400" b="1" dirty="0">
                <a:latin typeface="Times New Roman" panose="02020503050405090304" pitchFamily="18" charset="0"/>
                <a:ea typeface="+mn-ea"/>
                <a:sym typeface="+mn-ea"/>
              </a:rPr>
              <a:t>        </a:t>
            </a:r>
            <a:r>
              <a:rPr kumimoji="1" lang="zh-CN" altLang="zh-CN" sz="2400" dirty="0">
                <a:latin typeface="Times New Roman" panose="02020503050405090304" pitchFamily="18" charset="0"/>
                <a:ea typeface="+mn-ea"/>
              </a:rPr>
              <a:t>（6）ETF可以实现自动调整权重的作用。</a:t>
            </a:r>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032147"/>
          </a:xfrm>
          <a:prstGeom prst="rect">
            <a:avLst/>
          </a:prstGeom>
        </p:spPr>
        <p:txBody>
          <a:bodyPr wrap="square">
            <a:spAutoFit/>
          </a:bodyPr>
          <a:lstStyle/>
          <a:p>
            <a:pPr latinLnBrk="0">
              <a:lnSpc>
                <a:spcPct val="150000"/>
              </a:lnSpc>
            </a:pPr>
            <a:r>
              <a:rPr lang="en-US" altLang="zh-CN" sz="2200" b="1" dirty="0" smtClean="0">
                <a:latin typeface="Times New Roman" panose="02020503050405090304" pitchFamily="18" charset="0"/>
                <a:cs typeface="Times New Roman" panose="02020503050405090304" pitchFamily="18" charset="0"/>
              </a:rPr>
              <a:t>     </a:t>
            </a:r>
            <a:endParaRPr lang="zh-CN" altLang="en-US" sz="2200" b="1" dirty="0"/>
          </a:p>
          <a:p>
            <a:pPr>
              <a:lnSpc>
                <a:spcPct val="150000"/>
              </a:lnSpc>
            </a:pPr>
            <a:endParaRPr kumimoji="1" lang="en-US" altLang="zh-CN" sz="2400" b="1" dirty="0" smtClean="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a:t>
            </a:r>
            <a:r>
              <a:rPr kumimoji="1" lang="zh-CN" altLang="en-US" sz="2400" dirty="0" smtClean="0">
                <a:latin typeface="Times New Roman" panose="02020503050405090304" pitchFamily="18" charset="0"/>
                <a:ea typeface="+mn-ea"/>
              </a:rPr>
              <a:t>期货合约</a:t>
            </a:r>
          </a:p>
          <a:p>
            <a:pPr>
              <a:lnSpc>
                <a:spcPct val="150000"/>
              </a:lnSpc>
            </a:pPr>
            <a:r>
              <a:rPr kumimoji="1" lang="en-US" altLang="zh-CN" sz="2400" dirty="0" smtClean="0">
                <a:latin typeface="Times New Roman" panose="02020503050405090304" pitchFamily="18" charset="0"/>
                <a:ea typeface="+mn-ea"/>
              </a:rPr>
              <a:t>	T</a:t>
            </a:r>
            <a:r>
              <a:rPr kumimoji="1" lang="zh-CN" altLang="en-US" sz="2400" dirty="0" smtClean="0">
                <a:latin typeface="Times New Roman" panose="02020503050405090304" pitchFamily="18" charset="0"/>
                <a:ea typeface="+mn-ea"/>
              </a:rPr>
              <a:t>时刻  买入</a:t>
            </a:r>
            <a:r>
              <a:rPr kumimoji="1" lang="en-US" altLang="zh-CN" sz="2400" dirty="0" smtClean="0">
                <a:latin typeface="Times New Roman" panose="02020503050405090304" pitchFamily="18" charset="0"/>
                <a:ea typeface="+mn-ea"/>
              </a:rPr>
              <a:t>ETF</a:t>
            </a:r>
            <a:r>
              <a:rPr kumimoji="1" lang="zh-CN" altLang="en-US" sz="2400" dirty="0" smtClean="0">
                <a:latin typeface="Times New Roman" panose="02020503050405090304" pitchFamily="18" charset="0"/>
                <a:ea typeface="+mn-ea"/>
              </a:rPr>
              <a:t>，卖出股指期货合约</a:t>
            </a:r>
            <a:endParaRPr kumimoji="1" lang="zh-CN" altLang="en-US" sz="2400" dirty="0">
              <a:latin typeface="Times New Roman" panose="02020503050405090304" pitchFamily="18" charset="0"/>
              <a:ea typeface="+mn-ea"/>
            </a:endParaRPr>
          </a:p>
        </p:txBody>
      </p:sp>
      <p:sp>
        <p:nvSpPr>
          <p:cNvPr id="4" name="对角圆角矩形 3">
            <a:extLst>
              <a:ext uri="{FF2B5EF4-FFF2-40B4-BE49-F238E27FC236}">
                <a16:creationId xmlns:a16="http://schemas.microsoft.com/office/drawing/2014/main" xmlns=""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a16="http://schemas.microsoft.com/office/drawing/2014/main" xmlns=""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（三）基于</a:t>
            </a:r>
            <a:r>
              <a:rPr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的期现套利策略</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447645"/>
          </a:xfrm>
          <a:prstGeom prst="rect">
            <a:avLst/>
          </a:prstGeom>
        </p:spPr>
        <p:txBody>
          <a:bodyPr wrap="square">
            <a:spAutoFit/>
          </a:bodyPr>
          <a:lstStyle/>
          <a:p>
            <a:pPr>
              <a:lnSpc>
                <a:spcPct val="150000"/>
              </a:lnSpc>
            </a:pPr>
            <a:endParaRPr lang="en-US" altLang="zh-CN" sz="2400" b="1"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endParaRPr lang="en-US" altLang="zh-CN" sz="12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选取</a:t>
            </a:r>
            <a:r>
              <a:rPr lang="zh-CN" altLang="en-US" sz="2800" dirty="0">
                <a:latin typeface="Times New Roman" panose="02020503050405090304" pitchFamily="18" charset="0"/>
                <a:cs typeface="Times New Roman" panose="02020503050405090304" pitchFamily="18" charset="0"/>
              </a:rPr>
              <a:t>中小</a:t>
            </a:r>
            <a:r>
              <a:rPr lang="en-US" altLang="zh-CN" sz="2800" dirty="0">
                <a:latin typeface="Times New Roman" panose="02020503050405090304" pitchFamily="18" charset="0"/>
                <a:cs typeface="Times New Roman" panose="02020503050405090304" pitchFamily="18" charset="0"/>
              </a:rPr>
              <a:t>100ETF</a:t>
            </a:r>
            <a:r>
              <a:rPr lang="zh-CN" altLang="en-US" sz="2800" dirty="0">
                <a:latin typeface="Times New Roman" panose="02020503050405090304" pitchFamily="18" charset="0"/>
                <a:cs typeface="Times New Roman" panose="02020503050405090304" pitchFamily="18" charset="0"/>
              </a:rPr>
              <a:t>和沪深</a:t>
            </a:r>
            <a:r>
              <a:rPr lang="en-US" altLang="zh-CN" sz="2800" dirty="0">
                <a:latin typeface="Times New Roman" panose="02020503050405090304" pitchFamily="18" charset="0"/>
                <a:cs typeface="Times New Roman" panose="02020503050405090304" pitchFamily="18" charset="0"/>
              </a:rPr>
              <a:t>300</a:t>
            </a:r>
            <a:r>
              <a:rPr lang="zh-CN" altLang="en-US" sz="28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800" dirty="0">
                <a:latin typeface="Times New Roman" panose="02020503050405090304" pitchFamily="18" charset="0"/>
                <a:cs typeface="Times New Roman" panose="02020503050405090304" pitchFamily="18" charset="0"/>
              </a:rPr>
              <a:t>100ETF-</a:t>
            </a:r>
            <a:r>
              <a:rPr lang="zh-CN" altLang="en-US" sz="2800" dirty="0">
                <a:latin typeface="Times New Roman" panose="02020503050405090304" pitchFamily="18" charset="0"/>
                <a:cs typeface="Times New Roman" panose="02020503050405090304" pitchFamily="18" charset="0"/>
              </a:rPr>
              <a:t>沪深</a:t>
            </a:r>
            <a:r>
              <a:rPr lang="en-US" altLang="zh-CN" sz="2800" dirty="0">
                <a:latin typeface="Times New Roman" panose="02020503050405090304" pitchFamily="18" charset="0"/>
                <a:cs typeface="Times New Roman" panose="02020503050405090304" pitchFamily="18" charset="0"/>
              </a:rPr>
              <a:t>300</a:t>
            </a:r>
            <a:r>
              <a:rPr lang="zh-CN" altLang="en-US" sz="2800" dirty="0">
                <a:latin typeface="Times New Roman" panose="02020503050405090304" pitchFamily="18" charset="0"/>
                <a:cs typeface="Times New Roman" panose="02020503050405090304" pitchFamily="18" charset="0"/>
              </a:rPr>
              <a:t>股指期货）为正时，采用反向套利；反之为负时，采用正向</a:t>
            </a:r>
            <a:r>
              <a:rPr lang="zh-CN" altLang="en-US" sz="2800" dirty="0" smtClean="0">
                <a:latin typeface="Times New Roman" panose="02020503050405090304" pitchFamily="18" charset="0"/>
                <a:cs typeface="Times New Roman" panose="02020503050405090304" pitchFamily="18" charset="0"/>
              </a:rPr>
              <a:t>套利。</a:t>
            </a:r>
            <a:endParaRPr lang="en-US" altLang="zh-CN" sz="28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模拟</a:t>
            </a:r>
            <a:r>
              <a:rPr lang="zh-CN" altLang="en-US" sz="2800" dirty="0">
                <a:latin typeface="Times New Roman" panose="02020503050405090304" pitchFamily="18" charset="0"/>
                <a:cs typeface="Times New Roman" panose="02020503050405090304" pitchFamily="18" charset="0"/>
              </a:rPr>
              <a:t>参数设置开仓阈值和平仓阈值，当收益率偏差达到相应水平进行</a:t>
            </a:r>
            <a:r>
              <a:rPr lang="zh-CN" altLang="en-US" sz="2800" dirty="0" smtClean="0">
                <a:latin typeface="Times New Roman" panose="02020503050405090304" pitchFamily="18" charset="0"/>
                <a:cs typeface="Times New Roman" panose="02020503050405090304" pitchFamily="18" charset="0"/>
              </a:rPr>
              <a:t>操作。</a:t>
            </a:r>
            <a:endParaRPr lang="en-US" altLang="zh-CN" sz="2800" dirty="0" smtClean="0">
              <a:latin typeface="Times New Roman" panose="02020503050405090304" pitchFamily="18" charset="0"/>
              <a:cs typeface="Times New Roman" panose="02020503050405090304" pitchFamily="18" charset="0"/>
            </a:endParaRPr>
          </a:p>
          <a:p>
            <a:pPr marL="342900" indent="-342900">
              <a:lnSpc>
                <a:spcPct val="150000"/>
              </a:lnSpc>
              <a:buFont typeface="Wingdings" pitchFamily="2" charset="2"/>
              <a:buChar char="Ø"/>
            </a:pPr>
            <a:r>
              <a:rPr lang="zh-CN" altLang="en-US" sz="2800" dirty="0" smtClean="0">
                <a:latin typeface="Times New Roman" panose="02020503050405090304" pitchFamily="18" charset="0"/>
                <a:cs typeface="Times New Roman" panose="02020503050405090304" pitchFamily="18" charset="0"/>
              </a:rPr>
              <a:t>当</a:t>
            </a:r>
            <a:r>
              <a:rPr lang="zh-CN" altLang="en-US" sz="2800" dirty="0">
                <a:latin typeface="Times New Roman" panose="02020503050405090304" pitchFamily="18" charset="0"/>
                <a:cs typeface="Times New Roman" panose="02020503050405090304" pitchFamily="18" charset="0"/>
              </a:rPr>
              <a:t>套利持仓时间超过</a:t>
            </a:r>
            <a:r>
              <a:rPr lang="en-US" altLang="zh-CN" sz="2800" dirty="0">
                <a:latin typeface="Times New Roman" panose="02020503050405090304" pitchFamily="18" charset="0"/>
                <a:cs typeface="Times New Roman" panose="02020503050405090304" pitchFamily="18" charset="0"/>
              </a:rPr>
              <a:t>20</a:t>
            </a:r>
            <a:r>
              <a:rPr lang="zh-CN" altLang="en-US" sz="28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800" dirty="0"/>
          </a:p>
        </p:txBody>
      </p:sp>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5"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a:t>
            </a:r>
            <a:r>
              <a:rPr lang="zh-CN" altLang="en-US"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四）基于</a:t>
            </a:r>
            <a:r>
              <a:rPr lang="en-US" altLang="zh-CN"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ETF</a:t>
            </a:r>
            <a:r>
              <a:rPr lang="zh-CN" altLang="en-US" sz="3200"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的期</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现套利策略实现</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02572811"/>
              </p:ext>
            </p:extLst>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a16="http://schemas.microsoft.com/office/drawing/2014/main" xmlns=""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price_</a:t>
                      </a:r>
                      <a:r>
                        <a:rPr lang="en-US" sz="1050" kern="100" dirty="0">
                          <a:effectLst/>
                          <a:latin typeface="Times New Roman" panose="02020503050405090304" pitchFamily="18" charset="0"/>
                          <a:ea typeface="宋体" pitchFamily="2" charset="-122"/>
                          <a:cs typeface="Times New Roman" panose="02020503050405090304" pitchFamily="18" charset="0"/>
                        </a:rPr>
                        <a:t>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77006226"/>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558287565"/>
              </p:ext>
            </p:extLst>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060023634"/>
              </p:ext>
            </p:extLst>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10812501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04317" y="693857"/>
            <a:ext cx="2143214" cy="400110"/>
          </a:xfrm>
          <a:prstGeom prst="rect">
            <a:avLst/>
          </a:prstGeom>
        </p:spPr>
        <p:txBody>
          <a:bodyPr wrap="none">
            <a:spAutoFit/>
          </a:bodyPr>
          <a:lstStyle/>
          <a:p>
            <a:pPr indent="267970" algn="ct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7-6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554322709"/>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a16="http://schemas.microsoft.com/office/drawing/2014/main" xmlns="" val="20000"/>
                    </a:ext>
                  </a:extLst>
                </a:gridCol>
                <a:gridCol w="1643525">
                  <a:extLst>
                    <a:ext uri="{9D8B030D-6E8A-4147-A177-3AD203B41FA5}">
                      <a16:colId xmlns:a16="http://schemas.microsoft.com/office/drawing/2014/main" xmlns="" val="20001"/>
                    </a:ext>
                  </a:extLst>
                </a:gridCol>
                <a:gridCol w="1643525">
                  <a:extLst>
                    <a:ext uri="{9D8B030D-6E8A-4147-A177-3AD203B41FA5}">
                      <a16:colId xmlns:a16="http://schemas.microsoft.com/office/drawing/2014/main" xmlns="" val="20002"/>
                    </a:ext>
                  </a:extLst>
                </a:gridCol>
                <a:gridCol w="1643525">
                  <a:extLst>
                    <a:ext uri="{9D8B030D-6E8A-4147-A177-3AD203B41FA5}">
                      <a16:colId xmlns:a16="http://schemas.microsoft.com/office/drawing/2014/main" xmlns="" val="20003"/>
                    </a:ext>
                  </a:extLst>
                </a:gridCol>
                <a:gridCol w="1645497">
                  <a:extLst>
                    <a:ext uri="{9D8B030D-6E8A-4147-A177-3AD203B41FA5}">
                      <a16:colId xmlns:a16="http://schemas.microsoft.com/office/drawing/2014/main" xmlns="" val="20004"/>
                    </a:ext>
                  </a:extLst>
                </a:gridCol>
                <a:gridCol w="1645497">
                  <a:extLst>
                    <a:ext uri="{9D8B030D-6E8A-4147-A177-3AD203B41FA5}">
                      <a16:colId xmlns:a16="http://schemas.microsoft.com/office/drawing/2014/main" xmlns=""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a16="http://schemas.microsoft.com/office/drawing/2014/main" xmlns=""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a16="http://schemas.microsoft.com/office/drawing/2014/main" xmlns=""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a16="http://schemas.microsoft.com/office/drawing/2014/main" xmlns=""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a16="http://schemas.microsoft.com/office/drawing/2014/main" xmlns=""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a16="http://schemas.microsoft.com/office/drawing/2014/main" xmlns=""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a16="http://schemas.microsoft.com/office/drawing/2014/main" xmlns=""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a16="http://schemas.microsoft.com/office/drawing/2014/main" xmlns="" val="10006"/>
                  </a:ext>
                </a:extLst>
              </a:tr>
            </a:tbl>
          </a:graphicData>
        </a:graphic>
      </p:graphicFrame>
      <p:sp>
        <p:nvSpPr>
          <p:cNvPr id="6" name="矩形 5"/>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a:t>
            </a:r>
            <a:r>
              <a:rPr lang="zh-CN" altLang="en-US" sz="2600" b="1" dirty="0">
                <a:latin typeface="微软雅黑" pitchFamily="34" charset="-122"/>
                <a:ea typeface="微软雅黑" pitchFamily="34" charset="-122"/>
              </a:rPr>
              <a:t>三</a:t>
            </a:r>
            <a:r>
              <a:rPr lang="zh-CN" altLang="en-US" sz="2600" b="1" dirty="0" smtClean="0">
                <a:latin typeface="微软雅黑" pitchFamily="34" charset="-122"/>
                <a:ea typeface="微软雅黑" pitchFamily="34" charset="-122"/>
              </a:rPr>
              <a:t>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707886"/>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7-4  </a:t>
            </a:r>
            <a:r>
              <a:rPr lang="zh-CN" altLang="en-US" sz="2000" b="1" kern="0" dirty="0">
                <a:solidFill>
                  <a:srgbClr val="000000"/>
                </a:solidFill>
                <a:latin typeface="Times New Roman" panose="02020503050405090304" pitchFamily="18" charset="0"/>
                <a:cs typeface="Times New Roman" panose="02020503050405090304" pitchFamily="18" charset="0"/>
              </a:rPr>
              <a:t>中小</a:t>
            </a:r>
            <a:r>
              <a:rPr lang="en-US" altLang="zh-CN" sz="2000" b="1" kern="0" dirty="0">
                <a:solidFill>
                  <a:srgbClr val="000000"/>
                </a:solidFill>
                <a:latin typeface="Times New Roman" panose="02020503050405090304" pitchFamily="18" charset="0"/>
                <a:cs typeface="Times New Roman" panose="02020503050405090304" pitchFamily="18" charset="0"/>
              </a:rPr>
              <a:t>100ETF</a:t>
            </a:r>
            <a:r>
              <a:rPr lang="zh-CN" altLang="en-US" sz="2000" b="1" kern="0" dirty="0">
                <a:solidFill>
                  <a:srgbClr val="000000"/>
                </a:solidFill>
                <a:latin typeface="Times New Roman" panose="02020503050405090304" pitchFamily="18" charset="0"/>
                <a:cs typeface="Times New Roman" panose="02020503050405090304" pitchFamily="18" charset="0"/>
              </a:rPr>
              <a:t>与沪深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股指期货日收益率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偏差</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7-5</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累计</a:t>
            </a:r>
            <a:r>
              <a:rPr lang="zh-CN" altLang="en-US" sz="2000" b="1" kern="0" dirty="0" smtClean="0">
                <a:solidFill>
                  <a:srgbClr val="000000"/>
                </a:solidFill>
                <a:latin typeface="Times New Roman" panose="02020503050405090304" pitchFamily="18" charset="0"/>
                <a:cs typeface="Times New Roman" panose="02020503050405090304" pitchFamily="18" charset="0"/>
              </a:rPr>
              <a:t>收益率</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跨</a:t>
            </a:r>
            <a:r>
              <a:rPr lang="zh-CN" altLang="en-US" sz="2600" b="1" dirty="0">
                <a:latin typeface="微软雅黑" pitchFamily="34" charset="-122"/>
                <a:ea typeface="微软雅黑" pitchFamily="34" charset="-122"/>
              </a:rPr>
              <a:t>市场期现套利</a:t>
            </a:r>
            <a:r>
              <a:rPr lang="zh-CN" altLang="en-US" sz="2600" b="1" dirty="0" smtClean="0">
                <a:latin typeface="微软雅黑" pitchFamily="34" charset="-122"/>
                <a:ea typeface="微软雅黑" pitchFamily="34" charset="-122"/>
              </a:rPr>
              <a:t>策略</a:t>
            </a:r>
            <a:endParaRPr lang="zh-CN" altLang="en-US" sz="2600" b="1" dirty="0">
              <a:latin typeface="微软雅黑" pitchFamily="34" charset="-122"/>
              <a:ea typeface="微软雅黑" pitchFamily="34" charset="-122"/>
            </a:endParaRPr>
          </a:p>
        </p:txBody>
      </p:sp>
      <p:sp>
        <p:nvSpPr>
          <p:cNvPr id="8"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（五）期现套利策略总结</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4" name="矩形 3"/>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a:t>
            </a:r>
            <a:r>
              <a:rPr lang="zh-CN" altLang="en-US" sz="2800" dirty="0" smtClean="0">
                <a:latin typeface="宋体" panose="02010600030101010101" pitchFamily="2" charset="-122"/>
                <a:cs typeface="宋体" panose="02010600030101010101" pitchFamily="2" charset="-122"/>
              </a:rPr>
              <a:t>的</a:t>
            </a:r>
            <a:r>
              <a:rPr lang="zh-CN" altLang="en-US" sz="2800" dirty="0">
                <a:latin typeface="宋体" panose="02010600030101010101" pitchFamily="2" charset="-122"/>
                <a:cs typeface="宋体" panose="02010600030101010101" pitchFamily="2" charset="-122"/>
              </a:rPr>
              <a:t>期现</a:t>
            </a:r>
            <a:r>
              <a:rPr lang="zh-CN" altLang="en-US" sz="2800" dirty="0" smtClean="0">
                <a:latin typeface="宋体" panose="02010600030101010101" pitchFamily="2" charset="-122"/>
                <a:cs typeface="宋体" panose="02010600030101010101" pitchFamily="2" charset="-122"/>
              </a:rPr>
              <a:t>套利策略需要注意几个问题：</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a:t>
            </a:r>
            <a:r>
              <a:rPr lang="zh-CN" altLang="en-US" sz="2800" dirty="0" smtClean="0">
                <a:latin typeface="宋体" panose="02010600030101010101" pitchFamily="2" charset="-122"/>
                <a:cs typeface="宋体" panose="02010600030101010101" pitchFamily="2" charset="-122"/>
              </a:rPr>
              <a:t>到期现套利</a:t>
            </a:r>
            <a:r>
              <a:rPr lang="zh-CN" altLang="en-US" sz="2800" dirty="0">
                <a:latin typeface="宋体" panose="02010600030101010101" pitchFamily="2" charset="-122"/>
                <a:cs typeface="宋体" panose="02010600030101010101" pitchFamily="2" charset="-122"/>
              </a:rPr>
              <a:t>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）期现套利</a:t>
            </a:r>
            <a:r>
              <a:rPr lang="zh-CN" altLang="en-US" sz="2800" dirty="0">
                <a:latin typeface="宋体" panose="02010600030101010101" pitchFamily="2" charset="-122"/>
                <a:cs typeface="宋体" panose="02010600030101010101" pitchFamily="2" charset="-122"/>
              </a:rPr>
              <a:t>并非完全无风险，</a:t>
            </a:r>
            <a:r>
              <a:rPr lang="zh-CN" altLang="en-US" sz="2800" dirty="0" smtClean="0">
                <a:latin typeface="宋体" panose="02010600030101010101" pitchFamily="2" charset="-122"/>
                <a:cs typeface="宋体" panose="02010600030101010101" pitchFamily="2" charset="-122"/>
              </a:rPr>
              <a:t>除了套利价差外，期货交易的保证金</a:t>
            </a:r>
            <a:r>
              <a:rPr lang="zh-CN" altLang="en-US" sz="2800" dirty="0">
                <a:latin typeface="宋体" panose="02010600030101010101" pitchFamily="2" charset="-122"/>
                <a:cs typeface="宋体" panose="02010600030101010101" pitchFamily="2" charset="-122"/>
              </a:rPr>
              <a:t>水平</a:t>
            </a:r>
            <a:r>
              <a:rPr lang="zh-CN" altLang="en-US" sz="2800" dirty="0" smtClean="0">
                <a:latin typeface="宋体" panose="02010600030101010101" pitchFamily="2" charset="-122"/>
                <a:cs typeface="宋体" panose="02010600030101010101" pitchFamily="2" charset="-122"/>
              </a:rPr>
              <a:t>是期现套利</a:t>
            </a:r>
            <a:r>
              <a:rPr lang="zh-CN" altLang="en-US" sz="2800" dirty="0">
                <a:latin typeface="宋体" panose="02010600030101010101" pitchFamily="2" charset="-122"/>
                <a:cs typeface="宋体" panose="02010600030101010101" pitchFamily="2" charset="-122"/>
              </a:rPr>
              <a:t>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）中国可选择对冲的指数期货，有沪深</a:t>
            </a:r>
            <a:r>
              <a:rPr lang="en-US" altLang="zh-CN" sz="2800" dirty="0" smtClean="0">
                <a:latin typeface="宋体" panose="02010600030101010101" pitchFamily="2" charset="-122"/>
                <a:cs typeface="宋体" panose="02010600030101010101" pitchFamily="2" charset="-122"/>
              </a:rPr>
              <a:t>300</a:t>
            </a:r>
            <a:r>
              <a:rPr lang="zh-CN" altLang="en-US" sz="2800" dirty="0" smtClean="0">
                <a:latin typeface="宋体" panose="02010600030101010101" pitchFamily="2" charset="-122"/>
                <a:cs typeface="宋体" panose="02010600030101010101" pitchFamily="2" charset="-122"/>
              </a:rPr>
              <a:t>期货、中证</a:t>
            </a:r>
            <a:r>
              <a:rPr lang="en-US" altLang="zh-CN" sz="2800" dirty="0" smtClean="0">
                <a:latin typeface="宋体" panose="02010600030101010101" pitchFamily="2" charset="-122"/>
                <a:cs typeface="宋体" panose="02010600030101010101" pitchFamily="2" charset="-122"/>
              </a:rPr>
              <a:t>500</a:t>
            </a:r>
            <a:r>
              <a:rPr lang="zh-CN" altLang="en-US" sz="2800" dirty="0" smtClean="0">
                <a:latin typeface="宋体" panose="02010600030101010101" pitchFamily="2" charset="-122"/>
                <a:cs typeface="宋体" panose="02010600030101010101" pitchFamily="2" charset="-122"/>
              </a:rPr>
              <a:t>期货等，但他们与</a:t>
            </a:r>
            <a:r>
              <a:rPr lang="en-US" altLang="zh-CN" sz="2800" dirty="0" smtClean="0">
                <a:latin typeface="宋体" panose="02010600030101010101" pitchFamily="2" charset="-122"/>
                <a:cs typeface="宋体" panose="02010600030101010101" pitchFamily="2" charset="-122"/>
              </a:rPr>
              <a:t>ETF</a:t>
            </a:r>
            <a:r>
              <a:rPr lang="zh-CN" altLang="en-US" sz="2800" dirty="0" smtClean="0">
                <a:latin typeface="宋体" panose="02010600030101010101" pitchFamily="2" charset="-122"/>
                <a:cs typeface="宋体" panose="02010600030101010101" pitchFamily="2" charset="-122"/>
              </a:rPr>
              <a:t>只能部分对冲，无法完全对冲，这也是另外一个风险来源。</a:t>
            </a:r>
            <a:endParaRPr lang="zh-CN" altLang="en-US" sz="2800" dirty="0">
              <a:latin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000748034"/>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smtClean="0">
                <a:solidFill>
                  <a:schemeClr val="bg1"/>
                </a:solidFill>
                <a:latin typeface="微软雅黑" pitchFamily="34" charset="-122"/>
                <a:ea typeface="微软雅黑" pitchFamily="34" charset="-122"/>
              </a:rPr>
              <a:t>四、</a:t>
            </a:r>
            <a:r>
              <a:rPr kumimoji="0" lang="zh-CN" altLang="en-US" sz="4400" b="1" dirty="0">
                <a:solidFill>
                  <a:schemeClr val="bg1"/>
                </a:solidFill>
                <a:latin typeface="微软雅黑" pitchFamily="34" charset="-122"/>
                <a:ea typeface="微软雅黑" pitchFamily="34" charset="-122"/>
              </a:rPr>
              <a:t>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extLst>
      <p:ext uri="{BB962C8B-B14F-4D97-AF65-F5344CB8AC3E}">
        <p14:creationId xmlns:p14="http://schemas.microsoft.com/office/powerpoint/2010/main" val="3035186808"/>
      </p:ext>
    </p:extLst>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9865" y="632024"/>
            <a:ext cx="11880418" cy="4154984"/>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breaker</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套利策略基本概念</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a16="http://schemas.microsoft.com/office/drawing/2014/main" xmlns=""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a16="http://schemas.microsoft.com/office/drawing/2014/main" xmlns=""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a16="http://schemas.microsoft.com/office/drawing/2014/main" xmlns=""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a16="http://schemas.microsoft.com/office/drawing/2014/main" xmlns=""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a16="http://schemas.microsoft.com/office/drawing/2014/main" xmlns=""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xmlns=""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extLst>
      <p:ext uri="{BB962C8B-B14F-4D97-AF65-F5344CB8AC3E}">
        <p14:creationId xmlns:p14="http://schemas.microsoft.com/office/powerpoint/2010/main" val="51896229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195679" y="236949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股指</a:t>
            </a:r>
            <a:r>
              <a:rPr lang="zh-CN" altLang="en-US" sz="2600" b="1" dirty="0">
                <a:solidFill>
                  <a:schemeClr val="tx1"/>
                </a:solidFill>
                <a:latin typeface="微软雅黑" pitchFamily="34" charset="-122"/>
                <a:ea typeface="微软雅黑" pitchFamily="34" charset="-122"/>
              </a:rPr>
              <a:t>期货跨期</a:t>
            </a:r>
            <a:r>
              <a:rPr lang="zh-CN" altLang="en-US" sz="2600" b="1" dirty="0" smtClean="0">
                <a:solidFill>
                  <a:schemeClr val="tx1"/>
                </a:solidFill>
                <a:latin typeface="微软雅黑" pitchFamily="34" charset="-122"/>
                <a:ea typeface="微软雅黑" pitchFamily="34" charset="-122"/>
              </a:rPr>
              <a:t>套利策略</a:t>
            </a:r>
            <a:endParaRPr lang="zh-CN" altLang="en-US" sz="2600" b="1" dirty="0">
              <a:solidFill>
                <a:schemeClr val="tx1"/>
              </a:solidFill>
              <a:latin typeface="微软雅黑" pitchFamily="34" charset="-122"/>
              <a:ea typeface="微软雅黑" pitchFamily="34" charset="-122"/>
            </a:endParaRPr>
          </a:p>
        </p:txBody>
      </p:sp>
      <p:sp>
        <p:nvSpPr>
          <p:cNvPr id="24" name="圆角矩形 23"/>
          <p:cNvSpPr/>
          <p:nvPr/>
        </p:nvSpPr>
        <p:spPr>
          <a:xfrm>
            <a:off x="4202192" y="119675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统计</a:t>
            </a:r>
            <a:r>
              <a:rPr lang="zh-CN" altLang="en-US" sz="2600" b="1" dirty="0">
                <a:solidFill>
                  <a:schemeClr val="tx1"/>
                </a:solidFill>
                <a:latin typeface="微软雅黑" pitchFamily="34" charset="-122"/>
                <a:ea typeface="微软雅黑" pitchFamily="34" charset="-122"/>
              </a:rPr>
              <a:t>套利基本概念</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43972" y="1270992"/>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4293419" y="244093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195678" y="350296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跨</a:t>
            </a:r>
            <a:r>
              <a:rPr lang="zh-CN" altLang="en-US" sz="2600" b="1" dirty="0">
                <a:solidFill>
                  <a:schemeClr val="tx1"/>
                </a:solidFill>
                <a:latin typeface="微软雅黑" pitchFamily="34" charset="-122"/>
                <a:ea typeface="微软雅黑" pitchFamily="34" charset="-122"/>
              </a:rPr>
              <a:t>市场期现套利</a:t>
            </a:r>
            <a:r>
              <a:rPr lang="zh-CN" altLang="en-US" sz="2600" b="1" dirty="0" smtClean="0">
                <a:solidFill>
                  <a:schemeClr val="tx1"/>
                </a:solidFill>
                <a:latin typeface="微软雅黑" pitchFamily="34" charset="-122"/>
                <a:ea typeface="微软雅黑" pitchFamily="34" charset="-122"/>
              </a:rPr>
              <a:t>策略</a:t>
            </a:r>
            <a:endParaRPr lang="zh-CN" altLang="en-US" sz="2600" b="1" dirty="0">
              <a:solidFill>
                <a:schemeClr val="tx1"/>
              </a:solidFill>
              <a:latin typeface="微软雅黑" pitchFamily="34" charset="-122"/>
              <a:ea typeface="微软雅黑" pitchFamily="34" charset="-122"/>
            </a:endParaRPr>
          </a:p>
        </p:txBody>
      </p:sp>
      <p:sp>
        <p:nvSpPr>
          <p:cNvPr id="33" name="椭圆 32"/>
          <p:cNvSpPr/>
          <p:nvPr/>
        </p:nvSpPr>
        <p:spPr>
          <a:xfrm>
            <a:off x="4344705" y="357440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13" name="圆角矩形 12"/>
          <p:cNvSpPr/>
          <p:nvPr/>
        </p:nvSpPr>
        <p:spPr>
          <a:xfrm>
            <a:off x="4216400" y="45830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14" name="椭圆 13"/>
          <p:cNvSpPr/>
          <p:nvPr/>
        </p:nvSpPr>
        <p:spPr>
          <a:xfrm>
            <a:off x="4365625" y="46545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Tree>
    <p:extLst>
      <p:ext uri="{BB962C8B-B14F-4D97-AF65-F5344CB8AC3E}">
        <p14:creationId xmlns:p14="http://schemas.microsoft.com/office/powerpoint/2010/main" val="2991628521"/>
      </p:ext>
    </p:extLst>
  </p:cSld>
  <p:clrMapOvr>
    <a:masterClrMapping/>
  </p:clrMapOvr>
  <p:transition spd="slow" advClick="0" advTm="3855">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56783"/>
            <a:ext cx="7848872" cy="3011081"/>
          </a:xfrm>
          <a:prstGeom prst="rect">
            <a:avLst/>
          </a:prstGeom>
        </p:spPr>
        <p:txBody>
          <a:bodyPr wrap="square">
            <a:spAutoFit/>
          </a:bodyPr>
          <a:lstStyle/>
          <a:p>
            <a:pPr>
              <a:lnSpc>
                <a:spcPts val="2640"/>
              </a:lnSpc>
              <a:spcBef>
                <a:spcPts val="600"/>
              </a:spcBef>
              <a:spcAft>
                <a:spcPts val="600"/>
              </a:spcAft>
            </a:pPr>
            <a:r>
              <a:rPr kumimoji="1" lang="en-US" altLang="zh-CN" sz="2200" dirty="0" smtClean="0">
                <a:latin typeface="Times New Roman" panose="02020503050405090304" pitchFamily="18" charset="0"/>
              </a:rPr>
              <a:t>1. </a:t>
            </a:r>
            <a:r>
              <a:rPr kumimoji="1" lang="zh-CN" altLang="en-US" sz="2200" dirty="0" smtClean="0">
                <a:latin typeface="Times New Roman" panose="02020503050405090304" pitchFamily="18" charset="0"/>
              </a:rPr>
              <a:t>设置</a:t>
            </a:r>
            <a:r>
              <a:rPr kumimoji="1" lang="zh-CN" altLang="en-US" sz="2200" dirty="0">
                <a:latin typeface="Times New Roman" panose="02020503050405090304" pitchFamily="18" charset="0"/>
              </a:rPr>
              <a:t>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a16="http://schemas.microsoft.com/office/drawing/2014/main" xmlns="" id="{073B8B9A-E782-ED42-A2DB-EDB5F63E2788}"/>
              </a:ext>
            </a:extLst>
          </p:cNvPr>
          <p:cNvSpPr/>
          <p:nvPr/>
        </p:nvSpPr>
        <p:spPr>
          <a:xfrm>
            <a:off x="7821811" y="1694907"/>
            <a:ext cx="4104456" cy="2308324"/>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a:t>
            </a:r>
            <a:r>
              <a:rPr kumimoji="1" lang="zh-CN" altLang="en-US" sz="2400" dirty="0" smtClean="0">
                <a:latin typeface="Times New Roman" panose="02020503050405090304" pitchFamily="18" charset="0"/>
              </a:rPr>
              <a:t>距离。</a:t>
            </a:r>
            <a:endParaRPr kumimoji="1" lang="zh-CN" altLang="en-US" sz="2400" dirty="0">
              <a:latin typeface="Times New Roman" panose="02020503050405090304" pitchFamily="18" charset="0"/>
            </a:endParaRPr>
          </a:p>
        </p:txBody>
      </p:sp>
      <p:sp>
        <p:nvSpPr>
          <p:cNvPr id="3" name="对角圆角矩形 2">
            <a:extLst>
              <a:ext uri="{FF2B5EF4-FFF2-40B4-BE49-F238E27FC236}">
                <a16:creationId xmlns:a16="http://schemas.microsoft.com/office/drawing/2014/main" xmlns=""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010755762"/>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07996"/>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2. </a:t>
            </a:r>
            <a:r>
              <a:rPr kumimoji="1" lang="zh-CN" altLang="en-US" sz="2200" dirty="0" smtClean="0">
                <a:latin typeface="Times New Roman" panose="02020503050405090304" pitchFamily="18" charset="0"/>
              </a:rPr>
              <a:t>根据</a:t>
            </a:r>
            <a:r>
              <a:rPr kumimoji="1" lang="zh-CN" altLang="en-US" sz="2200" dirty="0">
                <a:latin typeface="Times New Roman" panose="02020503050405090304" pitchFamily="18" charset="0"/>
              </a:rPr>
              <a:t>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a16="http://schemas.microsoft.com/office/drawing/2014/main" xmlns="" id="{5B917867-9E90-6F41-86E4-DD449484770B}"/>
              </a:ext>
            </a:extLst>
          </p:cNvPr>
          <p:cNvGraphicFramePr>
            <a:graphicFrameLocks noGrp="1"/>
          </p:cNvGraphicFramePr>
          <p:nvPr>
            <p:extLst>
              <p:ext uri="{D42A27DB-BD31-4B8C-83A1-F6EECF244321}">
                <p14:modId xmlns:p14="http://schemas.microsoft.com/office/powerpoint/2010/main" val="1873602973"/>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a16="http://schemas.microsoft.com/office/drawing/2014/main" xmlns="" val="1003669248"/>
                    </a:ext>
                  </a:extLst>
                </a:gridCol>
                <a:gridCol w="3646564">
                  <a:extLst>
                    <a:ext uri="{9D8B030D-6E8A-4147-A177-3AD203B41FA5}">
                      <a16:colId xmlns:a16="http://schemas.microsoft.com/office/drawing/2014/main" xmlns="" val="1959774426"/>
                    </a:ext>
                  </a:extLst>
                </a:gridCol>
                <a:gridCol w="889940">
                  <a:extLst>
                    <a:ext uri="{9D8B030D-6E8A-4147-A177-3AD203B41FA5}">
                      <a16:colId xmlns:a16="http://schemas.microsoft.com/office/drawing/2014/main" xmlns="" val="3598377352"/>
                    </a:ext>
                  </a:extLst>
                </a:gridCol>
                <a:gridCol w="4726684">
                  <a:extLst>
                    <a:ext uri="{9D8B030D-6E8A-4147-A177-3AD203B41FA5}">
                      <a16:colId xmlns:a16="http://schemas.microsoft.com/office/drawing/2014/main" xmlns=""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a16="http://schemas.microsoft.com/office/drawing/2014/main" xmlns=""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a16="http://schemas.microsoft.com/office/drawing/2014/main" xmlns=""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a16="http://schemas.microsoft.com/office/drawing/2014/main" xmlns=""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a16="http://schemas.microsoft.com/office/drawing/2014/main" xmlns=""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a16="http://schemas.microsoft.com/office/drawing/2014/main" xmlns="" val="4102615028"/>
                  </a:ext>
                </a:extLst>
              </a:tr>
            </a:tbl>
          </a:graphicData>
        </a:graphic>
      </p:graphicFrame>
    </p:spTree>
    <p:extLst>
      <p:ext uri="{BB962C8B-B14F-4D97-AF65-F5344CB8AC3E}">
        <p14:creationId xmlns:p14="http://schemas.microsoft.com/office/powerpoint/2010/main" val="17035193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4031" y="616699"/>
            <a:ext cx="11521280" cy="3554819"/>
          </a:xfrm>
          <a:prstGeom prst="rect">
            <a:avLst/>
          </a:prstGeom>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R-breaker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套利策略</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实现</a:t>
            </a:r>
            <a:endPar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r>
              <a:rPr lang="en-US" altLang="zh-CN" sz="2200" b="1" dirty="0" smtClean="0">
                <a:latin typeface="Times New Roman" panose="02020503050405090304" pitchFamily="18" charset="0"/>
                <a:cs typeface="Times New Roman" panose="02020503050405090304" pitchFamily="18" charset="0"/>
              </a:rPr>
              <a:t>1. R-breaker</a:t>
            </a:r>
            <a:r>
              <a:rPr lang="zh-CN" altLang="en-US" sz="2200" b="1" dirty="0" smtClean="0">
                <a:latin typeface="Times New Roman" panose="02020503050405090304" pitchFamily="18" charset="0"/>
                <a:cs typeface="Times New Roman" panose="02020503050405090304" pitchFamily="18" charset="0"/>
              </a:rPr>
              <a:t>套利策略的交易规则</a:t>
            </a:r>
            <a:endParaRPr lang="en-US" altLang="zh-CN" sz="2200" b="1" dirty="0" smtClean="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a:latin typeface="Times New Roman" panose="02020503050405090304" pitchFamily="18" charset="0"/>
              </a:rPr>
              <a:t>套利策略是应用于各种可以进行</a:t>
            </a:r>
            <a:r>
              <a:rPr kumimoji="1" lang="en-US" altLang="zh-CN" sz="2400" dirty="0">
                <a:latin typeface="Times New Roman" panose="02020503050405090304" pitchFamily="18" charset="0"/>
              </a:rPr>
              <a:t>T+0</a:t>
            </a:r>
            <a:r>
              <a:rPr kumimoji="1" lang="zh-CN" altLang="zh-CN" sz="2400" dirty="0">
                <a:latin typeface="Times New Roman" panose="02020503050405090304" pitchFamily="18" charset="0"/>
              </a:rPr>
              <a:t>交易的金融市场的股指期货，进行测试的样本合约可以是成交量比较活跃的沪深</a:t>
            </a:r>
            <a:r>
              <a:rPr kumimoji="1" lang="en-US" altLang="zh-CN" sz="2400" dirty="0">
                <a:latin typeface="Times New Roman" panose="02020503050405090304" pitchFamily="18" charset="0"/>
              </a:rPr>
              <a:t>300</a:t>
            </a:r>
            <a:r>
              <a:rPr kumimoji="1" lang="zh-CN" altLang="zh-CN" sz="2400" dirty="0">
                <a:latin typeface="Times New Roman" panose="02020503050405090304" pitchFamily="18" charset="0"/>
              </a:rPr>
              <a:t>股指</a:t>
            </a:r>
            <a:r>
              <a:rPr kumimoji="1" lang="zh-CN" altLang="zh-CN" sz="2400" dirty="0" smtClean="0">
                <a:latin typeface="Times New Roman" panose="02020503050405090304" pitchFamily="18" charset="0"/>
              </a:rPr>
              <a:t>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当月连续合约。</a:t>
            </a:r>
            <a:endParaRPr kumimoji="1" lang="en-US" altLang="zh-CN" sz="2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我们所选取的样本数据范围是</a:t>
            </a:r>
            <a:r>
              <a:rPr kumimoji="1" lang="en-US" altLang="zh-CN" sz="2400" dirty="0" smtClean="0">
                <a:latin typeface="Times New Roman" panose="02020503050405090304" pitchFamily="18" charset="0"/>
              </a:rPr>
              <a:t>2022</a:t>
            </a:r>
            <a:r>
              <a:rPr kumimoji="1" lang="zh-CN" altLang="en-US" sz="2400" dirty="0" smtClean="0">
                <a:latin typeface="Times New Roman" panose="02020503050405090304" pitchFamily="18" charset="0"/>
              </a:rPr>
              <a:t>年</a:t>
            </a:r>
            <a:r>
              <a:rPr kumimoji="1" lang="en-US" altLang="zh-CN" sz="2400" dirty="0" smtClean="0">
                <a:latin typeface="Times New Roman" panose="02020503050405090304" pitchFamily="18" charset="0"/>
              </a:rPr>
              <a:t>7</a:t>
            </a:r>
            <a:r>
              <a:rPr kumimoji="1" lang="zh-CN" altLang="en-US" sz="2400" dirty="0" smtClean="0">
                <a:latin typeface="Times New Roman" panose="02020503050405090304" pitchFamily="18" charset="0"/>
              </a:rPr>
              <a:t>月</a:t>
            </a:r>
            <a:r>
              <a:rPr kumimoji="1" lang="en-US" altLang="zh-CN" sz="2400" dirty="0" smtClean="0">
                <a:latin typeface="Times New Roman" panose="02020503050405090304" pitchFamily="18" charset="0"/>
              </a:rPr>
              <a:t>20</a:t>
            </a:r>
            <a:r>
              <a:rPr kumimoji="1" lang="zh-CN" altLang="en-US" sz="2400" dirty="0" smtClean="0">
                <a:latin typeface="Times New Roman" panose="02020503050405090304" pitchFamily="18" charset="0"/>
              </a:rPr>
              <a:t>日</a:t>
            </a:r>
            <a:r>
              <a:rPr kumimoji="1" lang="zh-CN" altLang="en-US" sz="2400" dirty="0">
                <a:latin typeface="Times New Roman" panose="02020503050405090304" pitchFamily="18" charset="0"/>
              </a:rPr>
              <a:t>至</a:t>
            </a:r>
            <a:r>
              <a:rPr kumimoji="1" lang="en-US" altLang="zh-CN" sz="2400" dirty="0" smtClean="0">
                <a:latin typeface="Times New Roman" panose="02020503050405090304" pitchFamily="18" charset="0"/>
              </a:rPr>
              <a:t>2022</a:t>
            </a:r>
            <a:r>
              <a:rPr kumimoji="1" lang="zh-CN" altLang="en-US" sz="2400" dirty="0" smtClean="0">
                <a:latin typeface="Times New Roman" panose="02020503050405090304" pitchFamily="18" charset="0"/>
              </a:rPr>
              <a:t>年</a:t>
            </a:r>
            <a:r>
              <a:rPr kumimoji="1" lang="en-US" altLang="zh-CN" sz="2400" dirty="0" smtClean="0">
                <a:latin typeface="Times New Roman" panose="02020503050405090304" pitchFamily="18" charset="0"/>
              </a:rPr>
              <a:t>11</a:t>
            </a:r>
            <a:r>
              <a:rPr kumimoji="1" lang="zh-CN" altLang="en-US" sz="2400" dirty="0" smtClean="0">
                <a:latin typeface="Times New Roman" panose="02020503050405090304" pitchFamily="18" charset="0"/>
              </a:rPr>
              <a:t>月</a:t>
            </a:r>
            <a:r>
              <a:rPr kumimoji="1" lang="en-US" altLang="zh-CN" sz="2400" dirty="0" smtClean="0">
                <a:latin typeface="Times New Roman" panose="02020503050405090304" pitchFamily="18" charset="0"/>
              </a:rPr>
              <a:t>25</a:t>
            </a:r>
            <a:r>
              <a:rPr kumimoji="1" lang="zh-CN" altLang="en-US" sz="2400" dirty="0" smtClean="0">
                <a:latin typeface="Times New Roman" panose="02020503050405090304" pitchFamily="18" charset="0"/>
              </a:rPr>
              <a:t>日</a:t>
            </a:r>
            <a:r>
              <a:rPr kumimoji="1" lang="zh-CN" altLang="en-US" sz="2400" dirty="0">
                <a:latin typeface="Times New Roman" panose="02020503050405090304" pitchFamily="18" charset="0"/>
              </a:rPr>
              <a:t>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a:t>
            </a:r>
            <a:r>
              <a:rPr kumimoji="1" lang="zh-CN" altLang="en-US" sz="2400" dirty="0" smtClean="0">
                <a:latin typeface="Times New Roman" panose="02020503050405090304" pitchFamily="18" charset="0"/>
              </a:rPr>
              <a:t>，并按照走势粗略区分为上涨区制和下跌区制：</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a16="http://schemas.microsoft.com/office/drawing/2014/main" xmlns="" id="{02D17DB1-9983-4E44-ABFD-848F07FECF01}"/>
              </a:ext>
            </a:extLst>
          </p:cNvPr>
          <p:cNvGraphicFramePr>
            <a:graphicFrameLocks noGrp="1"/>
          </p:cNvGraphicFramePr>
          <p:nvPr>
            <p:extLst>
              <p:ext uri="{D42A27DB-BD31-4B8C-83A1-F6EECF244321}">
                <p14:modId xmlns:p14="http://schemas.microsoft.com/office/powerpoint/2010/main" val="93603342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xmlns="" val="188503859"/>
                    </a:ext>
                  </a:extLst>
                </a:gridCol>
                <a:gridCol w="4536504">
                  <a:extLst>
                    <a:ext uri="{9D8B030D-6E8A-4147-A177-3AD203B41FA5}">
                      <a16:colId xmlns:a16="http://schemas.microsoft.com/office/drawing/2014/main" xmlns=""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a16="http://schemas.microsoft.com/office/drawing/2014/main" xmlns=""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2022-10-31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2022-10-28</a:t>
                      </a:r>
                      <a:endParaRPr lang="zh-CN" altLang="en-US" sz="2400" dirty="0"/>
                    </a:p>
                  </a:txBody>
                  <a:tcPr/>
                </a:tc>
                <a:extLst>
                  <a:ext uri="{0D108BD9-81ED-4DB2-BD59-A6C34878D82A}">
                    <a16:rowId xmlns:a16="http://schemas.microsoft.com/office/drawing/2014/main" xmlns="" val="2595942295"/>
                  </a:ext>
                </a:extLst>
              </a:tr>
            </a:tbl>
          </a:graphicData>
        </a:graphic>
      </p:graphicFrame>
    </p:spTree>
    <p:extLst>
      <p:ext uri="{BB962C8B-B14F-4D97-AF65-F5344CB8AC3E}">
        <p14:creationId xmlns:p14="http://schemas.microsoft.com/office/powerpoint/2010/main" val="3825735096"/>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08330"/>
            <a:ext cx="11665296" cy="5262979"/>
          </a:xfrm>
          <a:prstGeom prst="rect">
            <a:avLst/>
          </a:prstGeom>
        </p:spPr>
        <p:txBody>
          <a:bodyPr wrap="square">
            <a:spAutoFit/>
          </a:bodyPr>
          <a:lstStyle/>
          <a:p>
            <a:pPr>
              <a:lnSpc>
                <a:spcPct val="150000"/>
              </a:lnSpc>
            </a:pPr>
            <a:r>
              <a:rPr kumimoji="1" lang="zh-CN" altLang="zh-CN" sz="3200" b="1" dirty="0">
                <a:latin typeface="Times New Roman" panose="02020503050405090304" pitchFamily="18" charset="0"/>
              </a:rPr>
              <a:t>期货交易标的</a:t>
            </a:r>
            <a:r>
              <a:rPr kumimoji="1" lang="zh-CN" altLang="zh-CN" sz="3200" dirty="0" smtClean="0">
                <a:latin typeface="Times New Roman" panose="02020503050405090304" pitchFamily="18" charset="0"/>
              </a:rPr>
              <a:t>：</a:t>
            </a:r>
            <a:r>
              <a:rPr kumimoji="1" lang="en-US" altLang="zh-CN" sz="3200" dirty="0" smtClean="0">
                <a:latin typeface="Times New Roman" panose="02020503050405090304" pitchFamily="18" charset="0"/>
              </a:rPr>
              <a:t>IF2303</a:t>
            </a:r>
            <a:r>
              <a:rPr kumimoji="1" lang="zh-CN" altLang="zh-CN" sz="3200" dirty="0" smtClean="0">
                <a:latin typeface="Times New Roman" panose="02020503050405090304" pitchFamily="18" charset="0"/>
              </a:rPr>
              <a:t>股指</a:t>
            </a:r>
            <a:r>
              <a:rPr kumimoji="1" lang="zh-CN" altLang="zh-CN" sz="3200" dirty="0">
                <a:latin typeface="Times New Roman" panose="02020503050405090304" pitchFamily="18" charset="0"/>
              </a:rPr>
              <a:t>期货主力合约</a:t>
            </a:r>
            <a:r>
              <a:rPr kumimoji="1" lang="zh-CN" altLang="en-US" sz="3200" dirty="0">
                <a:latin typeface="Times New Roman" panose="02020503050405090304" pitchFamily="18" charset="0"/>
              </a:rPr>
              <a:t>。</a:t>
            </a:r>
            <a:endParaRPr kumimoji="1" lang="en-US" altLang="zh-CN" sz="3200" b="1" dirty="0">
              <a:latin typeface="Times New Roman" panose="02020503050405090304" pitchFamily="18" charset="0"/>
            </a:endParaRPr>
          </a:p>
          <a:p>
            <a:pPr>
              <a:lnSpc>
                <a:spcPct val="150000"/>
              </a:lnSpc>
            </a:pPr>
            <a:r>
              <a:rPr kumimoji="1" lang="zh-CN" altLang="zh-CN" sz="3200" b="1" dirty="0">
                <a:latin typeface="Times New Roman" panose="02020503050405090304" pitchFamily="18" charset="0"/>
              </a:rPr>
              <a:t>初始资金投入</a:t>
            </a:r>
            <a:r>
              <a:rPr kumimoji="1" lang="zh-CN" altLang="zh-CN" sz="3200" dirty="0">
                <a:latin typeface="Times New Roman" panose="02020503050405090304" pitchFamily="18" charset="0"/>
              </a:rPr>
              <a:t>：设置初始资金</a:t>
            </a:r>
            <a:r>
              <a:rPr kumimoji="1" lang="en-US" altLang="zh-CN" sz="3200" dirty="0">
                <a:latin typeface="Times New Roman" panose="02020503050405090304" pitchFamily="18" charset="0"/>
              </a:rPr>
              <a:t>30</a:t>
            </a:r>
            <a:r>
              <a:rPr kumimoji="1" lang="zh-CN" altLang="zh-CN" sz="3200" dirty="0">
                <a:latin typeface="Times New Roman" panose="02020503050405090304" pitchFamily="18" charset="0"/>
              </a:rPr>
              <a:t>万元。</a:t>
            </a:r>
          </a:p>
          <a:p>
            <a:pPr>
              <a:lnSpc>
                <a:spcPct val="150000"/>
              </a:lnSpc>
            </a:pPr>
            <a:r>
              <a:rPr kumimoji="1" lang="zh-CN" altLang="zh-CN" sz="3200" b="1" dirty="0">
                <a:latin typeface="Times New Roman" panose="02020503050405090304" pitchFamily="18" charset="0"/>
              </a:rPr>
              <a:t>单次交易手续费</a:t>
            </a:r>
            <a:r>
              <a:rPr kumimoji="1" lang="zh-CN" altLang="zh-CN" sz="3200" dirty="0">
                <a:latin typeface="Times New Roman" panose="02020503050405090304" pitchFamily="18" charset="0"/>
              </a:rPr>
              <a:t>：万分之三</a:t>
            </a:r>
            <a:r>
              <a:rPr kumimoji="1" lang="zh-CN" altLang="en-US" sz="3200" dirty="0">
                <a:latin typeface="Times New Roman" panose="02020503050405090304" pitchFamily="18" charset="0"/>
              </a:rPr>
              <a:t>。</a:t>
            </a:r>
            <a:endParaRPr kumimoji="1" lang="zh-CN" altLang="zh-CN" sz="3200" dirty="0">
              <a:latin typeface="Times New Roman" panose="02020503050405090304" pitchFamily="18" charset="0"/>
            </a:endParaRPr>
          </a:p>
          <a:p>
            <a:pPr>
              <a:lnSpc>
                <a:spcPct val="150000"/>
              </a:lnSpc>
            </a:pPr>
            <a:r>
              <a:rPr kumimoji="1" lang="zh-CN" altLang="zh-CN" sz="3200" b="1" dirty="0">
                <a:latin typeface="Times New Roman" panose="02020503050405090304" pitchFamily="18" charset="0"/>
              </a:rPr>
              <a:t>滑点</a:t>
            </a:r>
            <a:r>
              <a:rPr kumimoji="1" lang="zh-CN" altLang="zh-CN" sz="3200" dirty="0">
                <a:latin typeface="Times New Roman" panose="02020503050405090304" pitchFamily="18" charset="0"/>
              </a:rPr>
              <a:t>：可能造成滑点的原因比较多，它是指投资者下单时的点位和最后成</a:t>
            </a:r>
            <a:r>
              <a:rPr kumimoji="1" lang="zh-CN" altLang="zh-CN" sz="3200" dirty="0" smtClean="0">
                <a:latin typeface="Times New Roman" panose="02020503050405090304" pitchFamily="18" charset="0"/>
              </a:rPr>
              <a:t>交点</a:t>
            </a:r>
            <a:r>
              <a:rPr kumimoji="1" lang="zh-CN" altLang="zh-CN" sz="3200" dirty="0">
                <a:latin typeface="Times New Roman" panose="02020503050405090304" pitchFamily="18" charset="0"/>
              </a:rPr>
              <a:t>位是存在一定</a:t>
            </a:r>
            <a:r>
              <a:rPr kumimoji="1" lang="zh-CN" altLang="zh-CN" sz="3200" dirty="0" smtClean="0">
                <a:latin typeface="Times New Roman" panose="02020503050405090304" pitchFamily="18" charset="0"/>
              </a:rPr>
              <a:t>差距，</a:t>
            </a:r>
            <a:r>
              <a:rPr kumimoji="1" lang="zh-CN" altLang="zh-CN" sz="3200" dirty="0">
                <a:latin typeface="Times New Roman" panose="02020503050405090304" pitchFamily="18" charset="0"/>
              </a:rPr>
              <a:t>可能是以为做市商不规矩做了一些手脚，也可能是由于网络</a:t>
            </a:r>
            <a:r>
              <a:rPr kumimoji="1" lang="zh-CN" altLang="zh-CN" sz="3200" dirty="0" smtClean="0">
                <a:latin typeface="Times New Roman" panose="02020503050405090304" pitchFamily="18" charset="0"/>
              </a:rPr>
              <a:t>方面延迟</a:t>
            </a:r>
            <a:r>
              <a:rPr kumimoji="1" lang="zh-CN" altLang="zh-CN" sz="3200" dirty="0">
                <a:latin typeface="Times New Roman" panose="02020503050405090304" pitchFamily="18" charset="0"/>
              </a:rPr>
              <a:t>。本文将滑点设置为</a:t>
            </a:r>
            <a:r>
              <a:rPr kumimoji="1" lang="en-US" altLang="zh-CN" sz="3200" dirty="0">
                <a:latin typeface="Times New Roman" panose="02020503050405090304" pitchFamily="18" charset="0"/>
              </a:rPr>
              <a:t>0.6</a:t>
            </a:r>
            <a:r>
              <a:rPr kumimoji="1" lang="zh-CN" altLang="zh-CN" sz="3200" dirty="0">
                <a:latin typeface="Times New Roman" panose="02020503050405090304" pitchFamily="18" charset="0"/>
              </a:rPr>
              <a:t>。</a:t>
            </a:r>
          </a:p>
          <a:p>
            <a:pPr>
              <a:lnSpc>
                <a:spcPct val="150000"/>
              </a:lnSpc>
            </a:pPr>
            <a:r>
              <a:rPr kumimoji="1" lang="zh-CN" altLang="zh-CN" sz="3200" b="1" dirty="0">
                <a:latin typeface="Times New Roman" panose="02020503050405090304" pitchFamily="18" charset="0"/>
              </a:rPr>
              <a:t>加入止盈止损</a:t>
            </a:r>
            <a:r>
              <a:rPr kumimoji="1" lang="zh-CN" altLang="en-US" sz="3200" dirty="0">
                <a:latin typeface="Times New Roman" panose="02020503050405090304" pitchFamily="18" charset="0"/>
              </a:rPr>
              <a:t>。</a:t>
            </a:r>
            <a:endParaRPr kumimoji="1" lang="zh-CN" altLang="zh-CN" sz="32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1968830596"/>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714401480"/>
              </p:ext>
            </p:extLst>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a16="http://schemas.microsoft.com/office/drawing/2014/main" xmlns=""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endParaRPr lang="en-US" altLang="zh-CN" sz="2400" b="1" dirty="0" smtClean="0">
              <a:latin typeface="Times New Roman" panose="02020503050405090304" pitchFamily="18" charset="0"/>
            </a:endParaRPr>
          </a:p>
          <a:p>
            <a:r>
              <a:rPr lang="en-US" altLang="zh-CN" sz="2400" b="1" dirty="0" smtClean="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2753280505"/>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633473304"/>
              </p:ext>
            </p:extLst>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a16="http://schemas.microsoft.com/office/drawing/2014/main" xmlns=""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49355989"/>
              </p:ext>
            </p:extLst>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a16="http://schemas.microsoft.com/office/drawing/2014/main" xmlns=""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extLst>
      <p:ext uri="{BB962C8B-B14F-4D97-AF65-F5344CB8AC3E}">
        <p14:creationId xmlns:p14="http://schemas.microsoft.com/office/powerpoint/2010/main" val="3904312819"/>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2693045"/>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smtClean="0">
                <a:latin typeface="Times New Roman" panose="02020503050405090304" pitchFamily="18" charset="0"/>
                <a:cs typeface="Times New Roman" panose="02020503050405090304" pitchFamily="18" charset="0"/>
              </a:rPr>
              <a:t>——</a:t>
            </a:r>
            <a:r>
              <a:rPr lang="zh-CN" altLang="en-US" sz="2200" b="1" dirty="0" smtClean="0">
                <a:latin typeface="Times New Roman" panose="02020503050405090304" pitchFamily="18" charset="0"/>
                <a:cs typeface="Times New Roman" panose="02020503050405090304" pitchFamily="18" charset="0"/>
              </a:rPr>
              <a:t>经典参数</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kumimoji="1" lang="zh-CN" altLang="en-US" sz="2000" dirty="0">
                <a:latin typeface="Times New Roman" panose="02020503050405090304" pitchFamily="18" charset="0"/>
              </a:rPr>
              <a:t>     </a:t>
            </a:r>
            <a:r>
              <a:rPr lang="zh-CN" altLang="zh-CN" sz="2000" dirty="0" smtClean="0">
                <a:latin typeface="Times New Roman" panose="02020503050405090304" pitchFamily="18" charset="0"/>
                <a:cs typeface="宋体" pitchFamily="2" charset="-122"/>
              </a:rPr>
              <a:t>在</a:t>
            </a:r>
            <a:r>
              <a:rPr lang="zh-CN" altLang="zh-CN" sz="2000" dirty="0">
                <a:latin typeface="Times New Roman" panose="02020503050405090304" pitchFamily="18" charset="0"/>
                <a:cs typeface="宋体" pitchFamily="2" charset="-122"/>
              </a:rPr>
              <a:t>分区间讨论</a:t>
            </a:r>
            <a:r>
              <a:rPr lang="en-US" altLang="zh-CN" sz="2000" dirty="0" smtClean="0">
                <a:latin typeface="Times New Roman" panose="02020503050405090304" pitchFamily="18" charset="0"/>
                <a:cs typeface="宋体" pitchFamily="2" charset="-122"/>
              </a:rPr>
              <a:t>R-breaker</a:t>
            </a:r>
            <a:r>
              <a:rPr lang="zh-CN" altLang="zh-CN" sz="2000" dirty="0">
                <a:latin typeface="Times New Roman" panose="02020503050405090304" pitchFamily="18" charset="0"/>
                <a:cs typeface="宋体" pitchFamily="2" charset="-122"/>
              </a:rPr>
              <a:t>策略表现之前，我们可以先看一下策略在整个样本区间的策略表现如何，</a:t>
            </a:r>
            <a:r>
              <a:rPr lang="zh-CN" altLang="zh-CN" sz="2000" dirty="0" smtClean="0">
                <a:latin typeface="Times New Roman" panose="02020503050405090304" pitchFamily="18" charset="0"/>
                <a:cs typeface="宋体" pitchFamily="2" charset="-122"/>
              </a:rPr>
              <a:t>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a:t>
            </a:r>
            <a:r>
              <a:rPr lang="zh-CN" altLang="zh-CN" sz="2000" dirty="0" smtClean="0">
                <a:latin typeface="Times New Roman" panose="02020503050405090304" pitchFamily="18" charset="0"/>
                <a:cs typeface="宋体" pitchFamily="2" charset="-122"/>
              </a:rPr>
              <a:t>，</a:t>
            </a:r>
            <a:r>
              <a:rPr lang="zh-CN" altLang="zh-CN" sz="2000" dirty="0">
                <a:latin typeface="Times New Roman" panose="02020503050405090304" pitchFamily="18" charset="0"/>
                <a:cs typeface="宋体" pitchFamily="2" charset="-122"/>
              </a:rPr>
              <a:t>在这期间沪深</a:t>
            </a:r>
            <a:r>
              <a:rPr lang="en-US" altLang="zh-CN" sz="2000" dirty="0">
                <a:latin typeface="Times New Roman" panose="02020503050405090304" pitchFamily="18" charset="0"/>
                <a:cs typeface="宋体" pitchFamily="2" charset="-122"/>
              </a:rPr>
              <a:t>300</a:t>
            </a:r>
            <a:r>
              <a:rPr lang="zh-CN" altLang="zh-CN" sz="2000" dirty="0">
                <a:latin typeface="Times New Roman" panose="02020503050405090304" pitchFamily="18" charset="0"/>
                <a:cs typeface="宋体" pitchFamily="2" charset="-122"/>
              </a:rPr>
              <a:t>经历了暴涨</a:t>
            </a:r>
            <a:r>
              <a:rPr lang="zh-CN" altLang="zh-CN" sz="2000" dirty="0" smtClean="0">
                <a:latin typeface="Times New Roman" panose="02020503050405090304" pitchFamily="18" charset="0"/>
                <a:cs typeface="宋体" pitchFamily="2" charset="-122"/>
              </a:rPr>
              <a:t>暴跌</a:t>
            </a:r>
            <a:r>
              <a:rPr lang="zh-CN" altLang="en-US"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反弹</a:t>
            </a:r>
            <a:r>
              <a:rPr lang="zh-CN" altLang="en-US" sz="2000" dirty="0" smtClean="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平稳</a:t>
            </a:r>
            <a:r>
              <a:rPr lang="zh-CN" altLang="zh-CN" sz="2000" dirty="0">
                <a:latin typeface="Times New Roman" panose="02020503050405090304" pitchFamily="18" charset="0"/>
                <a:cs typeface="宋体" pitchFamily="2" charset="-122"/>
              </a:rPr>
              <a:t>等多种情况。选择交易周期为五分钟的数据，选择经典参数设置：</a:t>
            </a:r>
            <a:r>
              <a:rPr lang="en-US" altLang="zh-CN" sz="2000" dirty="0">
                <a:latin typeface="Times New Roman" panose="02020503050405090304" pitchFamily="18" charset="0"/>
                <a:cs typeface="宋体" pitchFamily="2" charset="-122"/>
              </a:rPr>
              <a:t>f1=0.35</a:t>
            </a:r>
            <a:r>
              <a:rPr lang="zh-CN" altLang="zh-CN"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zh-CN"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7-6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7-7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14151"/>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7-7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263097638"/>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a16="http://schemas.microsoft.com/office/drawing/2014/main" xmlns="" val="20000"/>
                    </a:ext>
                  </a:extLst>
                </a:gridCol>
                <a:gridCol w="3284931">
                  <a:extLst>
                    <a:ext uri="{9D8B030D-6E8A-4147-A177-3AD203B41FA5}">
                      <a16:colId xmlns:a16="http://schemas.microsoft.com/office/drawing/2014/main" xmlns=""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27991256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a16="http://schemas.microsoft.com/office/drawing/2014/main" xmlns="" val="20000"/>
                    </a:ext>
                  </a:extLst>
                </a:gridCol>
                <a:gridCol w="1205546">
                  <a:extLst>
                    <a:ext uri="{9D8B030D-6E8A-4147-A177-3AD203B41FA5}">
                      <a16:colId xmlns:a16="http://schemas.microsoft.com/office/drawing/2014/main" xmlns="" val="20001"/>
                    </a:ext>
                  </a:extLst>
                </a:gridCol>
                <a:gridCol w="1264787">
                  <a:extLst>
                    <a:ext uri="{9D8B030D-6E8A-4147-A177-3AD203B41FA5}">
                      <a16:colId xmlns:a16="http://schemas.microsoft.com/office/drawing/2014/main" xmlns="" val="20002"/>
                    </a:ext>
                  </a:extLst>
                </a:gridCol>
                <a:gridCol w="1456506">
                  <a:extLst>
                    <a:ext uri="{9D8B030D-6E8A-4147-A177-3AD203B41FA5}">
                      <a16:colId xmlns:a16="http://schemas.microsoft.com/office/drawing/2014/main" xmlns="" val="20003"/>
                    </a:ext>
                  </a:extLst>
                </a:gridCol>
                <a:gridCol w="1257736">
                  <a:extLst>
                    <a:ext uri="{9D8B030D-6E8A-4147-A177-3AD203B41FA5}">
                      <a16:colId xmlns:a16="http://schemas.microsoft.com/office/drawing/2014/main" xmlns="" val="20004"/>
                    </a:ext>
                  </a:extLst>
                </a:gridCol>
                <a:gridCol w="1872208">
                  <a:extLst>
                    <a:ext uri="{9D8B030D-6E8A-4147-A177-3AD203B41FA5}">
                      <a16:colId xmlns:a16="http://schemas.microsoft.com/office/drawing/2014/main" xmlns=""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a16="http://schemas.microsoft.com/office/drawing/2014/main" xmlns=""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r>
                        <a:rPr lang="en-US" altLang="zh-CN" dirty="0" smtClean="0"/>
                        <a:t>%</a:t>
                      </a:r>
                      <a:endParaRPr lang="zh-CN" altLang="en-US" dirty="0"/>
                    </a:p>
                  </a:txBody>
                  <a:tcPr marL="68580" marR="68580" marT="0" marB="0" anchor="ctr"/>
                </a:tc>
                <a:tc>
                  <a:txBody>
                    <a:bodyPr/>
                    <a:lstStyle/>
                    <a:p>
                      <a:pPr algn="ctr"/>
                      <a:r>
                        <a:rPr lang="en-US" altLang="zh-CN" dirty="0" smtClean="0"/>
                        <a:t>7.83</a:t>
                      </a:r>
                      <a:r>
                        <a:rPr lang="en-US" altLang="zh-CN" dirty="0" smtClean="0"/>
                        <a:t>%</a:t>
                      </a:r>
                      <a:endParaRPr lang="zh-CN" altLang="en-US" dirty="0"/>
                    </a:p>
                  </a:txBody>
                  <a:tcPr marL="68580" marR="68580" marT="0" marB="0" anchor="ctr"/>
                </a:tc>
                <a:tc>
                  <a:txBody>
                    <a:bodyPr/>
                    <a:lstStyle/>
                    <a:p>
                      <a:pPr algn="ctr"/>
                      <a:r>
                        <a:rPr lang="en-US" altLang="zh-CN" dirty="0" smtClean="0"/>
                        <a:t>48.19</a:t>
                      </a:r>
                      <a:r>
                        <a:rPr lang="en-US" altLang="zh-CN" dirty="0" smtClean="0"/>
                        <a:t>%</a:t>
                      </a:r>
                      <a:endParaRPr lang="zh-CN" altLang="en-US" dirty="0"/>
                    </a:p>
                  </a:txBody>
                  <a:tcPr marL="68580" marR="68580" marT="0" marB="0" anchor="ctr"/>
                </a:tc>
                <a:tc>
                  <a:txBody>
                    <a:bodyPr/>
                    <a:lstStyle/>
                    <a:p>
                      <a:pPr algn="ctr"/>
                      <a:r>
                        <a:rPr lang="en-US" altLang="zh-CN" dirty="0" smtClean="0"/>
                        <a:t>3.61</a:t>
                      </a:r>
                      <a:r>
                        <a:rPr lang="en-US" altLang="zh-CN" dirty="0" smtClean="0"/>
                        <a:t>%</a:t>
                      </a:r>
                      <a:endParaRPr lang="zh-CN" altLang="en-US" dirty="0"/>
                    </a:p>
                  </a:txBody>
                  <a:tcPr marL="68580" marR="68580" marT="0" marB="0" anchor="ctr"/>
                </a:tc>
                <a:tc>
                  <a:txBody>
                    <a:bodyPr/>
                    <a:lstStyle/>
                    <a:p>
                      <a:pPr algn="ctr"/>
                      <a:r>
                        <a:rPr lang="en-US" altLang="zh-CN" dirty="0" smtClean="0"/>
                        <a:t>100</a:t>
                      </a:r>
                      <a:r>
                        <a:rPr lang="en-US" altLang="zh-CN" dirty="0" smtClean="0"/>
                        <a:t>%</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12" name="矩形 11"/>
          <p:cNvSpPr/>
          <p:nvPr/>
        </p:nvSpPr>
        <p:spPr>
          <a:xfrm>
            <a:off x="3933379" y="4509119"/>
            <a:ext cx="3571811"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7-8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a16="http://schemas.microsoft.com/office/drawing/2014/main" xmlns=""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33499321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7-8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7-9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251658"/>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7-9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48295114"/>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a16="http://schemas.microsoft.com/office/drawing/2014/main" xmlns="" val="20000"/>
                    </a:ext>
                  </a:extLst>
                </a:gridCol>
                <a:gridCol w="3284931">
                  <a:extLst>
                    <a:ext uri="{9D8B030D-6E8A-4147-A177-3AD203B41FA5}">
                      <a16:colId xmlns:a16="http://schemas.microsoft.com/office/drawing/2014/main" xmlns=""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2" name="矩形 11"/>
          <p:cNvSpPr/>
          <p:nvPr/>
        </p:nvSpPr>
        <p:spPr>
          <a:xfrm>
            <a:off x="3875671" y="4509119"/>
            <a:ext cx="3687228"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7-10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a:t>
            </a:r>
            <a:r>
              <a:rPr lang="zh-CN" altLang="en-US" sz="2400" dirty="0" smtClean="0"/>
              <a:t>表现理想</a:t>
            </a:r>
            <a:r>
              <a:rPr lang="zh-CN" altLang="en-US" sz="2400" dirty="0"/>
              <a:t>。</a:t>
            </a:r>
          </a:p>
        </p:txBody>
      </p:sp>
      <p:sp>
        <p:nvSpPr>
          <p:cNvPr id="8" name="圆角矩形 7">
            <a:extLst>
              <a:ext uri="{FF2B5EF4-FFF2-40B4-BE49-F238E27FC236}">
                <a16:creationId xmlns:a16="http://schemas.microsoft.com/office/drawing/2014/main" xmlns=""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487277291"/>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a16="http://schemas.microsoft.com/office/drawing/2014/main" xmlns="" val="20000"/>
                    </a:ext>
                  </a:extLst>
                </a:gridCol>
                <a:gridCol w="1205546">
                  <a:extLst>
                    <a:ext uri="{9D8B030D-6E8A-4147-A177-3AD203B41FA5}">
                      <a16:colId xmlns:a16="http://schemas.microsoft.com/office/drawing/2014/main" xmlns="" val="20001"/>
                    </a:ext>
                  </a:extLst>
                </a:gridCol>
                <a:gridCol w="1264787">
                  <a:extLst>
                    <a:ext uri="{9D8B030D-6E8A-4147-A177-3AD203B41FA5}">
                      <a16:colId xmlns:a16="http://schemas.microsoft.com/office/drawing/2014/main" xmlns="" val="20002"/>
                    </a:ext>
                  </a:extLst>
                </a:gridCol>
                <a:gridCol w="1456506">
                  <a:extLst>
                    <a:ext uri="{9D8B030D-6E8A-4147-A177-3AD203B41FA5}">
                      <a16:colId xmlns:a16="http://schemas.microsoft.com/office/drawing/2014/main" xmlns="" val="20003"/>
                    </a:ext>
                  </a:extLst>
                </a:gridCol>
                <a:gridCol w="1257736">
                  <a:extLst>
                    <a:ext uri="{9D8B030D-6E8A-4147-A177-3AD203B41FA5}">
                      <a16:colId xmlns:a16="http://schemas.microsoft.com/office/drawing/2014/main" xmlns="" val="20004"/>
                    </a:ext>
                  </a:extLst>
                </a:gridCol>
                <a:gridCol w="1872208">
                  <a:extLst>
                    <a:ext uri="{9D8B030D-6E8A-4147-A177-3AD203B41FA5}">
                      <a16:colId xmlns:a16="http://schemas.microsoft.com/office/drawing/2014/main" xmlns=""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a16="http://schemas.microsoft.com/office/drawing/2014/main" xmlns=""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r>
                        <a:rPr lang="en-US" altLang="zh-CN" dirty="0" smtClean="0"/>
                        <a:t>%</a:t>
                      </a:r>
                      <a:endParaRPr lang="zh-CN" altLang="en-US" dirty="0"/>
                    </a:p>
                  </a:txBody>
                  <a:tcPr marL="68580" marR="68580" marT="0" marB="0" anchor="ctr"/>
                </a:tc>
                <a:tc>
                  <a:txBody>
                    <a:bodyPr/>
                    <a:lstStyle/>
                    <a:p>
                      <a:pPr algn="ctr"/>
                      <a:r>
                        <a:rPr lang="en-US" altLang="zh-CN" dirty="0" smtClean="0"/>
                        <a:t>8.70</a:t>
                      </a:r>
                      <a:r>
                        <a:rPr lang="en-US" altLang="zh-CN" dirty="0" smtClean="0"/>
                        <a:t>%</a:t>
                      </a:r>
                      <a:endParaRPr lang="zh-CN" altLang="en-US" dirty="0"/>
                    </a:p>
                  </a:txBody>
                  <a:tcPr marL="68580" marR="68580" marT="0" marB="0" anchor="ctr"/>
                </a:tc>
                <a:tc>
                  <a:txBody>
                    <a:bodyPr/>
                    <a:lstStyle/>
                    <a:p>
                      <a:pPr algn="ctr"/>
                      <a:r>
                        <a:rPr lang="en-US" altLang="zh-CN" dirty="0" smtClean="0"/>
                        <a:t>44.72</a:t>
                      </a:r>
                      <a:r>
                        <a:rPr lang="en-US" altLang="zh-CN" dirty="0" smtClean="0"/>
                        <a:t>%</a:t>
                      </a:r>
                      <a:endParaRPr lang="zh-CN" altLang="en-US" dirty="0"/>
                    </a:p>
                  </a:txBody>
                  <a:tcPr marL="68580" marR="68580" marT="0" marB="0" anchor="ctr"/>
                </a:tc>
                <a:tc>
                  <a:txBody>
                    <a:bodyPr/>
                    <a:lstStyle/>
                    <a:p>
                      <a:pPr algn="ctr"/>
                      <a:r>
                        <a:rPr lang="en-US" altLang="zh-CN" dirty="0" smtClean="0"/>
                        <a:t>8.70</a:t>
                      </a:r>
                      <a:r>
                        <a:rPr lang="en-US" altLang="zh-CN" dirty="0" smtClean="0"/>
                        <a:t>%</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29747990"/>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smtClean="0">
                <a:solidFill>
                  <a:schemeClr val="bg1"/>
                </a:solidFill>
                <a:latin typeface="微软雅黑" pitchFamily="34" charset="-122"/>
                <a:ea typeface="微软雅黑" pitchFamily="34" charset="-122"/>
              </a:rPr>
              <a:t>一、</a:t>
            </a:r>
            <a:r>
              <a:rPr kumimoji="0" lang="zh-CN" altLang="en-US" sz="4800" b="1" dirty="0">
                <a:solidFill>
                  <a:schemeClr val="bg1"/>
                </a:solidFill>
                <a:latin typeface="微软雅黑" pitchFamily="34" charset="-122"/>
                <a:ea typeface="微软雅黑" pitchFamily="34" charset="-122"/>
                <a:sym typeface="+mn-ea"/>
              </a:rPr>
              <a:t>统计套利基本</a:t>
            </a:r>
            <a:r>
              <a:rPr kumimoji="0" lang="zh-CN" altLang="en-US" sz="4800" b="1" dirty="0" smtClean="0">
                <a:solidFill>
                  <a:schemeClr val="bg1"/>
                </a:solidFill>
                <a:latin typeface="微软雅黑" pitchFamily="34" charset="-122"/>
                <a:ea typeface="微软雅黑" pitchFamily="34" charset="-122"/>
                <a:sym typeface="+mn-ea"/>
              </a:rPr>
              <a:t>概念</a:t>
            </a:r>
            <a:endParaRPr kumimoji="0"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73130206"/>
      </p:ext>
    </p:extLst>
  </p:cSld>
  <p:clrMapOvr>
    <a:masterClrMapping/>
  </p:clrMapOvr>
  <p:transition spd="slow" advClick="0" advTm="334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615441"/>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523427" y="664362"/>
            <a:ext cx="4964821"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7-11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231182672"/>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a16="http://schemas.microsoft.com/office/drawing/2014/main" xmlns="" val="20000"/>
                    </a:ext>
                  </a:extLst>
                </a:gridCol>
                <a:gridCol w="3420381">
                  <a:extLst>
                    <a:ext uri="{9D8B030D-6E8A-4147-A177-3AD203B41FA5}">
                      <a16:colId xmlns:a16="http://schemas.microsoft.com/office/drawing/2014/main" xmlns=""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a16="http://schemas.microsoft.com/office/drawing/2014/main" xmlns=""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a16="http://schemas.microsoft.com/office/drawing/2014/main" xmlns=""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a16="http://schemas.microsoft.com/office/drawing/2014/main" xmlns=""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a16="http://schemas.microsoft.com/office/drawing/2014/main" xmlns=""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r>
                        <a:rPr lang="en-US" altLang="zh-CN" dirty="0" smtClean="0"/>
                        <a:t>%</a:t>
                      </a:r>
                      <a:endParaRPr lang="zh-CN" altLang="en-US" dirty="0" smtClean="0"/>
                    </a:p>
                  </a:txBody>
                  <a:tcPr marL="68580" marR="68580" marT="0" marB="0"/>
                </a:tc>
                <a:extLst>
                  <a:ext uri="{0D108BD9-81ED-4DB2-BD59-A6C34878D82A}">
                    <a16:rowId xmlns:a16="http://schemas.microsoft.com/office/drawing/2014/main" xmlns=""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a16="http://schemas.microsoft.com/office/drawing/2014/main" xmlns=""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a16="http://schemas.microsoft.com/office/drawing/2014/main" xmlns=""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a16="http://schemas.microsoft.com/office/drawing/2014/main" xmlns="" val="10009"/>
                  </a:ext>
                </a:extLst>
              </a:tr>
            </a:tbl>
          </a:graphicData>
        </a:graphic>
      </p:graphicFrame>
      <p:sp>
        <p:nvSpPr>
          <p:cNvPr id="5" name="矩形 4"/>
          <p:cNvSpPr/>
          <p:nvPr/>
        </p:nvSpPr>
        <p:spPr>
          <a:xfrm>
            <a:off x="4051773" y="4581128"/>
            <a:ext cx="3956531"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7-12</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093473157"/>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512167">
                  <a:extLst>
                    <a:ext uri="{9D8B030D-6E8A-4147-A177-3AD203B41FA5}">
                      <a16:colId xmlns:a16="http://schemas.microsoft.com/office/drawing/2014/main" xmlns=""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a16="http://schemas.microsoft.com/office/drawing/2014/main" xmlns=""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a16="http://schemas.microsoft.com/office/drawing/2014/main" xmlns=""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229874730"/>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7-13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18050"/>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623994" y="692696"/>
            <a:ext cx="4964821"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7-13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992467740"/>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a16="http://schemas.microsoft.com/office/drawing/2014/main" xmlns="" val="20000"/>
                    </a:ext>
                  </a:extLst>
                </a:gridCol>
                <a:gridCol w="3629410">
                  <a:extLst>
                    <a:ext uri="{9D8B030D-6E8A-4147-A177-3AD203B41FA5}">
                      <a16:colId xmlns:a16="http://schemas.microsoft.com/office/drawing/2014/main" xmlns=""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a16="http://schemas.microsoft.com/office/drawing/2014/main" xmlns=""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a16="http://schemas.microsoft.com/office/drawing/2014/main" xmlns=""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a16="http://schemas.microsoft.com/office/drawing/2014/main" xmlns=""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a16="http://schemas.microsoft.com/office/drawing/2014/main" xmlns=""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a16="http://schemas.microsoft.com/office/drawing/2014/main" xmlns=""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a16="http://schemas.microsoft.com/office/drawing/2014/main" xmlns=""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r>
                        <a:rPr lang="en-US" altLang="zh-CN" dirty="0" smtClean="0"/>
                        <a:t>%</a:t>
                      </a:r>
                      <a:endParaRPr lang="zh-CN" altLang="en-US" dirty="0"/>
                    </a:p>
                  </a:txBody>
                  <a:tcPr marL="68580" marR="68580" marT="0" marB="0"/>
                </a:tc>
                <a:extLst>
                  <a:ext uri="{0D108BD9-81ED-4DB2-BD59-A6C34878D82A}">
                    <a16:rowId xmlns:a16="http://schemas.microsoft.com/office/drawing/2014/main" xmlns=""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r>
                        <a:rPr lang="en-US" altLang="zh-CN" dirty="0" smtClean="0"/>
                        <a:t>%</a:t>
                      </a:r>
                      <a:endParaRPr lang="zh-CN" altLang="en-US" dirty="0"/>
                    </a:p>
                  </a:txBody>
                  <a:tcPr marL="68580" marR="68580" marT="0" marB="0"/>
                </a:tc>
                <a:extLst>
                  <a:ext uri="{0D108BD9-81ED-4DB2-BD59-A6C34878D82A}">
                    <a16:rowId xmlns:a16="http://schemas.microsoft.com/office/drawing/2014/main" xmlns=""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r>
                        <a:rPr lang="en-US" altLang="zh-CN" dirty="0" smtClean="0"/>
                        <a:t>%</a:t>
                      </a:r>
                      <a:endParaRPr lang="zh-CN" altLang="en-US" dirty="0"/>
                    </a:p>
                  </a:txBody>
                  <a:tcPr marL="68580" marR="68580" marT="0" marB="0"/>
                </a:tc>
                <a:extLst>
                  <a:ext uri="{0D108BD9-81ED-4DB2-BD59-A6C34878D82A}">
                    <a16:rowId xmlns:a16="http://schemas.microsoft.com/office/drawing/2014/main" xmlns=""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a16="http://schemas.microsoft.com/office/drawing/2014/main" xmlns=""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285224405"/>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512168">
                  <a:extLst>
                    <a:ext uri="{9D8B030D-6E8A-4147-A177-3AD203B41FA5}">
                      <a16:colId xmlns:a16="http://schemas.microsoft.com/office/drawing/2014/main" xmlns=""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a16="http://schemas.microsoft.com/office/drawing/2014/main" xmlns=""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a16="http://schemas.microsoft.com/office/drawing/2014/main" xmlns=""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r>
                        <a:rPr lang="en-US" altLang="zh-CN" dirty="0" smtClean="0"/>
                        <a:t>%</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7</a:t>
            </a:r>
            <a:r>
              <a:rPr kumimoji="0" lang="zh-CN"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14</a:t>
            </a:r>
            <a:r>
              <a:rPr kumimoji="0" lang="zh-CN"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  </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各类交易次数占比情况分析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a16="http://schemas.microsoft.com/office/drawing/2014/main" xmlns=""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653079833"/>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3966"/>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918421635"/>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a16="http://schemas.microsoft.com/office/drawing/2014/main" xmlns="" val="20000"/>
                    </a:ext>
                  </a:extLst>
                </a:gridCol>
                <a:gridCol w="3275782">
                  <a:extLst>
                    <a:ext uri="{9D8B030D-6E8A-4147-A177-3AD203B41FA5}">
                      <a16:colId xmlns:a16="http://schemas.microsoft.com/office/drawing/2014/main" xmlns=""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a16="http://schemas.microsoft.com/office/drawing/2014/main" xmlns=""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a16="http://schemas.microsoft.com/office/drawing/2014/main" xmlns=""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a16="http://schemas.microsoft.com/office/drawing/2014/main" xmlns=""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a16="http://schemas.microsoft.com/office/drawing/2014/main" xmlns=""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a16="http://schemas.microsoft.com/office/drawing/2014/main" xmlns=""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a16="http://schemas.microsoft.com/office/drawing/2014/main" xmlns=""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a16="http://schemas.microsoft.com/office/drawing/2014/main" xmlns=""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a16="http://schemas.microsoft.com/office/drawing/2014/main" xmlns=""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a16="http://schemas.microsoft.com/office/drawing/2014/main" xmlns="" val="10009"/>
                  </a:ext>
                </a:extLst>
              </a:tr>
            </a:tbl>
          </a:graphicData>
        </a:graphic>
      </p:graphicFrame>
      <p:sp>
        <p:nvSpPr>
          <p:cNvPr id="4" name="矩形 3"/>
          <p:cNvSpPr/>
          <p:nvPr/>
        </p:nvSpPr>
        <p:spPr>
          <a:xfrm>
            <a:off x="1705751" y="622764"/>
            <a:ext cx="5080237"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7-15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4009544" y="4661542"/>
            <a:ext cx="3744935"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7-16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06808295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a16="http://schemas.microsoft.com/office/drawing/2014/main" xmlns="" val="20000"/>
                    </a:ext>
                  </a:extLst>
                </a:gridCol>
                <a:gridCol w="1345611">
                  <a:extLst>
                    <a:ext uri="{9D8B030D-6E8A-4147-A177-3AD203B41FA5}">
                      <a16:colId xmlns:a16="http://schemas.microsoft.com/office/drawing/2014/main" xmlns="" val="20001"/>
                    </a:ext>
                  </a:extLst>
                </a:gridCol>
                <a:gridCol w="1333435">
                  <a:extLst>
                    <a:ext uri="{9D8B030D-6E8A-4147-A177-3AD203B41FA5}">
                      <a16:colId xmlns:a16="http://schemas.microsoft.com/office/drawing/2014/main" xmlns="" val="20002"/>
                    </a:ext>
                  </a:extLst>
                </a:gridCol>
                <a:gridCol w="1441446">
                  <a:extLst>
                    <a:ext uri="{9D8B030D-6E8A-4147-A177-3AD203B41FA5}">
                      <a16:colId xmlns:a16="http://schemas.microsoft.com/office/drawing/2014/main" xmlns="" val="20003"/>
                    </a:ext>
                  </a:extLst>
                </a:gridCol>
                <a:gridCol w="1473591">
                  <a:extLst>
                    <a:ext uri="{9D8B030D-6E8A-4147-A177-3AD203B41FA5}">
                      <a16:colId xmlns:a16="http://schemas.microsoft.com/office/drawing/2014/main" xmlns="" val="20004"/>
                    </a:ext>
                  </a:extLst>
                </a:gridCol>
                <a:gridCol w="2016225">
                  <a:extLst>
                    <a:ext uri="{9D8B030D-6E8A-4147-A177-3AD203B41FA5}">
                      <a16:colId xmlns:a16="http://schemas.microsoft.com/office/drawing/2014/main" xmlns=""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a16="http://schemas.microsoft.com/office/drawing/2014/main" xmlns=""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433543233"/>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7-17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26446"/>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1446587888"/>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a16="http://schemas.microsoft.com/office/drawing/2014/main" xmlns="" val="20000"/>
                    </a:ext>
                  </a:extLst>
                </a:gridCol>
                <a:gridCol w="3333836">
                  <a:extLst>
                    <a:ext uri="{9D8B030D-6E8A-4147-A177-3AD203B41FA5}">
                      <a16:colId xmlns:a16="http://schemas.microsoft.com/office/drawing/2014/main" xmlns=""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155416443"/>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339078">
                  <a:extLst>
                    <a:ext uri="{9D8B030D-6E8A-4147-A177-3AD203B41FA5}">
                      <a16:colId xmlns:a16="http://schemas.microsoft.com/office/drawing/2014/main" xmlns=""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a16="http://schemas.microsoft.com/office/drawing/2014/main" xmlns=""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a16="http://schemas.microsoft.com/office/drawing/2014/main" xmlns=""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a16="http://schemas.microsoft.com/office/drawing/2014/main" xmlns="" val="10002"/>
                  </a:ext>
                </a:extLst>
              </a:tr>
            </a:tbl>
          </a:graphicData>
        </a:graphic>
      </p:graphicFrame>
      <p:sp>
        <p:nvSpPr>
          <p:cNvPr id="5" name="矩形 4"/>
          <p:cNvSpPr/>
          <p:nvPr/>
        </p:nvSpPr>
        <p:spPr>
          <a:xfrm>
            <a:off x="1650551" y="4562229"/>
            <a:ext cx="3724096"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7-18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249585" y="808378"/>
            <a:ext cx="5051383"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7-17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a16="http://schemas.microsoft.com/office/drawing/2014/main" xmlns=""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a16="http://schemas.microsoft.com/office/drawing/2014/main" xmlns=""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a:t>
            </a:r>
            <a:r>
              <a:rPr lang="zh-CN" altLang="en-US" sz="2400" dirty="0" smtClean="0">
                <a:ln w="0"/>
                <a:solidFill>
                  <a:schemeClr val="tx1"/>
                </a:solidFill>
                <a:effectLst>
                  <a:outerShdw blurRad="38100" dist="19050" dir="2700000" algn="tl" rotWithShape="0">
                    <a:schemeClr val="dk1">
                      <a:alpha val="40000"/>
                    </a:schemeClr>
                  </a:outerShdw>
                </a:effectLst>
              </a:rPr>
              <a:t>的，说明该策略在</a:t>
            </a:r>
            <a:r>
              <a:rPr lang="zh-CN" altLang="en-US" sz="2400" dirty="0" smtClean="0">
                <a:ln w="0"/>
                <a:solidFill>
                  <a:schemeClr val="tx1"/>
                </a:solidFill>
                <a:effectLst>
                  <a:outerShdw blurRad="38100" dist="19050" dir="2700000" algn="tl" rotWithShape="0">
                    <a:schemeClr val="dk1">
                      <a:alpha val="40000"/>
                    </a:schemeClr>
                  </a:outerShdw>
                </a:effectLst>
              </a:rPr>
              <a:t>股市下跌区</a:t>
            </a:r>
            <a:r>
              <a:rPr lang="zh-CN" altLang="en-US" sz="2400" dirty="0" smtClean="0">
                <a:ln w="0"/>
                <a:solidFill>
                  <a:schemeClr val="tx1"/>
                </a:solidFill>
                <a:effectLst>
                  <a:outerShdw blurRad="38100" dist="19050" dir="2700000" algn="tl" rotWithShape="0">
                    <a:schemeClr val="dk1">
                      <a:alpha val="40000"/>
                    </a:schemeClr>
                  </a:outerShdw>
                </a:effectLst>
              </a:rPr>
              <a:t>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5005543"/>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836712"/>
            <a:ext cx="11233248" cy="5576911"/>
          </a:xfrm>
          <a:prstGeom prst="rect">
            <a:avLst/>
          </a:prstGeom>
        </p:spPr>
        <p:txBody>
          <a:bodyPr wrap="square">
            <a:spAutoFit/>
          </a:bodyPr>
          <a:lstStyle/>
          <a:p>
            <a:pPr marL="342900" indent="-342900">
              <a:lnSpc>
                <a:spcPct val="170000"/>
              </a:lnSpc>
              <a:spcBef>
                <a:spcPts val="1800"/>
              </a:spcBef>
              <a:buFont typeface="Wingdings" pitchFamily="2" charset="2"/>
              <a:buChar char="Ø"/>
            </a:pPr>
            <a:r>
              <a:rPr kumimoji="1" lang="zh-CN" altLang="en-US" sz="2400" dirty="0" smtClean="0">
                <a:latin typeface="Times New Roman" panose="02020503050405090304" pitchFamily="18" charset="0"/>
              </a:rPr>
              <a:t>本章介绍了期货风险对冲套利理论与策略。讲解了股指</a:t>
            </a:r>
            <a:r>
              <a:rPr kumimoji="1" lang="zh-CN" altLang="en-US" sz="2400" dirty="0">
                <a:latin typeface="Times New Roman" panose="02020503050405090304" pitchFamily="18" charset="0"/>
              </a:rPr>
              <a:t>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a:t>
            </a:r>
            <a:r>
              <a:rPr kumimoji="1" lang="zh-CN" altLang="en-US" sz="2400" dirty="0" smtClean="0">
                <a:latin typeface="Times New Roman" panose="02020503050405090304" pitchFamily="18" charset="0"/>
              </a:rPr>
              <a:t>策略、</a:t>
            </a:r>
            <a:r>
              <a:rPr kumimoji="1" lang="en-US" altLang="zh-CN" sz="2400" dirty="0">
                <a:latin typeface="Times New Roman" panose="02020503050405090304" pitchFamily="18" charset="0"/>
              </a:rPr>
              <a:t> R-breaker</a:t>
            </a:r>
            <a:r>
              <a:rPr kumimoji="1" lang="zh-CN" altLang="en-US" sz="2400" dirty="0">
                <a:latin typeface="Times New Roman" panose="02020503050405090304" pitchFamily="18" charset="0"/>
              </a:rPr>
              <a:t>管理期货</a:t>
            </a:r>
            <a:r>
              <a:rPr kumimoji="1" lang="zh-CN" altLang="en-US" sz="2400" dirty="0" smtClean="0">
                <a:latin typeface="Times New Roman" panose="02020503050405090304" pitchFamily="18" charset="0"/>
              </a:rPr>
              <a:t>策略的原理</a:t>
            </a:r>
            <a:r>
              <a:rPr kumimoji="1" lang="zh-CN" altLang="en-US" sz="2400" dirty="0">
                <a:latin typeface="Times New Roman" panose="02020503050405090304" pitchFamily="18" charset="0"/>
              </a:rPr>
              <a:t>和实现过程</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nSpc>
                <a:spcPct val="170000"/>
              </a:lnSpc>
              <a:spcBef>
                <a:spcPts val="1800"/>
              </a:spcBef>
              <a:buFont typeface="Wingdings" pitchFamily="2" charset="2"/>
              <a:buChar char="Ø"/>
            </a:pPr>
            <a:r>
              <a:rPr kumimoji="1" lang="zh-CN" altLang="en-US" sz="2400" dirty="0" smtClean="0">
                <a:latin typeface="Times New Roman" panose="02020503050405090304" pitchFamily="18" charset="0"/>
              </a:rPr>
              <a:t>从</a:t>
            </a:r>
            <a:r>
              <a:rPr kumimoji="1" lang="zh-CN" altLang="en-US" sz="2400" dirty="0">
                <a:latin typeface="Times New Roman" panose="02020503050405090304" pitchFamily="18" charset="0"/>
              </a:rPr>
              <a:t>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nSpc>
                <a:spcPct val="170000"/>
              </a:lnSpc>
              <a:spcBef>
                <a:spcPts val="1800"/>
              </a:spcBef>
              <a:buFont typeface="Wingdings" pitchFamily="2" charset="2"/>
              <a:buChar char="Ø"/>
            </a:pPr>
            <a:r>
              <a:rPr kumimoji="1" lang="zh-CN" altLang="en-US" sz="2400" dirty="0">
                <a:latin typeface="Times New Roman" panose="02020503050405090304" pitchFamily="18" charset="0"/>
              </a:rPr>
              <a:t>相较之下</a:t>
            </a:r>
            <a:r>
              <a:rPr kumimoji="1" lang="zh-CN" altLang="en-US" sz="2400" dirty="0" smtClean="0">
                <a:latin typeface="Times New Roman" panose="02020503050405090304" pitchFamily="18" charset="0"/>
              </a:rPr>
              <a:t>，</a:t>
            </a:r>
            <a:r>
              <a:rPr kumimoji="1" lang="en-US" altLang="zh-CN" sz="2400" dirty="0" smtClean="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59</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925267" y="1772816"/>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376628277"/>
              </p:ext>
            </p:extLst>
          </p:nvPr>
        </p:nvGraphicFramePr>
        <p:xfrm>
          <a:off x="2637235" y="3573016"/>
          <a:ext cx="6601421" cy="2046287"/>
        </p:xfrm>
        <a:graphic>
          <a:graphicData uri="http://schemas.openxmlformats.org/presentationml/2006/ole">
            <mc:AlternateContent xmlns:mc="http://schemas.openxmlformats.org/markup-compatibility/2006">
              <mc:Choice xmlns:v="urn:schemas-microsoft-com:vml" Requires="v">
                <p:oleObj spid="_x0000_s43095"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235" y="3573016"/>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06268" y="764704"/>
            <a:ext cx="11665296"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50000"/>
              </a:lnSpc>
              <a:spcBef>
                <a:spcPts val="0"/>
              </a:spcBef>
            </a:pPr>
            <a:endParaRPr lang="en-US" altLang="zh-CN" sz="2600" dirty="0" smtClean="0">
              <a:latin typeface="Times New Roman" panose="02020503050405090304" pitchFamily="18" charset="0"/>
              <a:ea typeface="宋体" pitchFamily="2" charset="-122"/>
            </a:endParaRPr>
          </a:p>
          <a:p>
            <a:pPr indent="457200">
              <a:lnSpc>
                <a:spcPct val="150000"/>
              </a:lnSpc>
              <a:spcBef>
                <a:spcPts val="0"/>
              </a:spcBef>
            </a:pPr>
            <a:r>
              <a:rPr lang="zh-CN" altLang="zh-CN" sz="2600" dirty="0" smtClean="0">
                <a:latin typeface="Times New Roman" panose="02020503050405090304" pitchFamily="18" charset="0"/>
                <a:ea typeface="宋体" pitchFamily="2" charset="-122"/>
              </a:rPr>
              <a:t>统计</a:t>
            </a:r>
            <a:r>
              <a:rPr lang="zh-CN" altLang="zh-CN" sz="2600" dirty="0">
                <a:latin typeface="Times New Roman" panose="02020503050405090304" pitchFamily="18" charset="0"/>
                <a:ea typeface="宋体" pitchFamily="2" charset="-122"/>
              </a:rPr>
              <a:t>套利是一种基于量化模型的投资过程，是在不依赖经济含义的情况下，运用数量手段构建资产组合，根据证券实际价格与数量模型所预测的理论价值进行对比，构建证券投资组合的多头和空头，获取一个稳定的</a:t>
            </a:r>
            <a:r>
              <a:rPr lang="zh-CN" altLang="zh-CN" sz="2600" dirty="0" smtClean="0">
                <a:latin typeface="Times New Roman" panose="02020503050405090304" pitchFamily="18" charset="0"/>
                <a:ea typeface="宋体" pitchFamily="2" charset="-122"/>
              </a:rPr>
              <a:t>alpha</a:t>
            </a:r>
            <a:r>
              <a:rPr lang="zh-CN" altLang="en-US" sz="2600" dirty="0" smtClean="0">
                <a:latin typeface="Times New Roman" panose="02020503050405090304" pitchFamily="18" charset="0"/>
                <a:ea typeface="宋体" pitchFamily="2" charset="-122"/>
              </a:rPr>
              <a:t>收益</a:t>
            </a:r>
            <a:r>
              <a:rPr lang="zh-CN" altLang="zh-CN" sz="2600" dirty="0" smtClean="0">
                <a:latin typeface="Times New Roman" panose="02020503050405090304" pitchFamily="18" charset="0"/>
                <a:ea typeface="宋体" pitchFamily="2" charset="-122"/>
              </a:rPr>
              <a:t>。</a:t>
            </a:r>
            <a:endParaRPr lang="zh-CN" altLang="zh-CN" sz="2600" dirty="0">
              <a:latin typeface="Times New Roman" panose="02020503050405090304" pitchFamily="18" charset="0"/>
              <a:ea typeface="宋体" pitchFamily="2" charset="-122"/>
            </a:endParaRPr>
          </a:p>
        </p:txBody>
      </p:sp>
      <p:grpSp>
        <p:nvGrpSpPr>
          <p:cNvPr id="16" name="组合 15">
            <a:extLst>
              <a:ext uri="{FF2B5EF4-FFF2-40B4-BE49-F238E27FC236}">
                <a16:creationId xmlns:a16="http://schemas.microsoft.com/office/drawing/2014/main" xmlns="" id="{406BB2C1-3BB4-5141-AB2C-45CC965B3269}"/>
              </a:ext>
            </a:extLst>
          </p:cNvPr>
          <p:cNvGrpSpPr/>
          <p:nvPr/>
        </p:nvGrpSpPr>
        <p:grpSpPr>
          <a:xfrm>
            <a:off x="1557115" y="5480904"/>
            <a:ext cx="9069272" cy="900424"/>
            <a:chOff x="-209217" y="5752149"/>
            <a:chExt cx="9665335" cy="573847"/>
          </a:xfrm>
        </p:grpSpPr>
        <p:grpSp>
          <p:nvGrpSpPr>
            <p:cNvPr id="3" name="组合 2">
              <a:extLst>
                <a:ext uri="{FF2B5EF4-FFF2-40B4-BE49-F238E27FC236}">
                  <a16:creationId xmlns:a16="http://schemas.microsoft.com/office/drawing/2014/main" xmlns=""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a16="http://schemas.microsoft.com/office/drawing/2014/main" xmlns=""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a16="http://schemas.microsoft.com/office/drawing/2014/main" xmlns=""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a16="http://schemas.microsoft.com/office/drawing/2014/main" xmlns=""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a16="http://schemas.microsoft.com/office/drawing/2014/main" xmlns=""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a16="http://schemas.microsoft.com/office/drawing/2014/main" xmlns=""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a16="http://schemas.microsoft.com/office/drawing/2014/main" xmlns=""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a16="http://schemas.microsoft.com/office/drawing/2014/main" xmlns=""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a16="http://schemas.microsoft.com/office/drawing/2014/main" xmlns=""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a16="http://schemas.microsoft.com/office/drawing/2014/main" xmlns=""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C4001628-5032-F748-AF31-EA97129904FD}"/>
              </a:ext>
            </a:extLst>
          </p:cNvPr>
          <p:cNvGrpSpPr/>
          <p:nvPr/>
        </p:nvGrpSpPr>
        <p:grpSpPr>
          <a:xfrm>
            <a:off x="3620507" y="3428369"/>
            <a:ext cx="4514965" cy="1580904"/>
            <a:chOff x="1555775" y="2750837"/>
            <a:chExt cx="4514965" cy="1580904"/>
          </a:xfrm>
        </p:grpSpPr>
        <p:sp>
          <p:nvSpPr>
            <p:cNvPr id="17" name="椭圆 16">
              <a:extLst>
                <a:ext uri="{FF2B5EF4-FFF2-40B4-BE49-F238E27FC236}">
                  <a16:creationId xmlns:a16="http://schemas.microsoft.com/office/drawing/2014/main" xmlns=""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a16="http://schemas.microsoft.com/office/drawing/2014/main" xmlns=""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a16="http://schemas.microsoft.com/office/drawing/2014/main" xmlns=""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a16="http://schemas.microsoft.com/office/drawing/2014/main" xmlns=""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
        <p:nvSpPr>
          <p:cNvPr id="22" name="矩形 21"/>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23"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ts val="6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（一）统计套利定义</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85361154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a16="http://schemas.microsoft.com/office/drawing/2014/main" xmlns=""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5000"/>
              </a:lnSpc>
            </a:pP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a16="http://schemas.microsoft.com/office/drawing/2014/main" xmlns=""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a16="http://schemas.microsoft.com/office/drawing/2014/main" xmlns=""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xmlns=""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5000"/>
              </a:lnSpc>
            </a:pPr>
            <a:r>
              <a:rPr lang="zh-CN" altLang="en-US" sz="2200" dirty="0">
                <a:latin typeface="Times New Roman" panose="02020503050405090304" pitchFamily="18" charset="0"/>
              </a:rPr>
              <a:t>套利者愿意主动承担的风险，必须加以评估</a:t>
            </a:r>
            <a:endParaRPr lang="zh-CN" altLang="en-US" sz="2200" dirty="0"/>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15"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（二）统计套利原理</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3604089"/>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xmlns="" id="{8EA833B2-D77C-6248-B857-24CEC9C840C8}"/>
              </a:ext>
            </a:extLst>
          </p:cNvPr>
          <p:cNvSpPr/>
          <p:nvPr/>
        </p:nvSpPr>
        <p:spPr>
          <a:xfrm>
            <a:off x="1572290" y="2384601"/>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12" name="左大括号 11">
            <a:extLst>
              <a:ext uri="{FF2B5EF4-FFF2-40B4-BE49-F238E27FC236}">
                <a16:creationId xmlns:a16="http://schemas.microsoft.com/office/drawing/2014/main" xmlns="" id="{4EE1F73C-81C4-624B-85BD-A94290552F2B}"/>
              </a:ext>
            </a:extLst>
          </p:cNvPr>
          <p:cNvSpPr/>
          <p:nvPr/>
        </p:nvSpPr>
        <p:spPr>
          <a:xfrm>
            <a:off x="2508364" y="2163906"/>
            <a:ext cx="860537" cy="998919"/>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a16="http://schemas.microsoft.com/office/drawing/2014/main" xmlns="" id="{86EE5BD3-1943-5E4E-8FF3-8E884B6AF20D}"/>
              </a:ext>
            </a:extLst>
          </p:cNvPr>
          <p:cNvSpPr/>
          <p:nvPr/>
        </p:nvSpPr>
        <p:spPr>
          <a:xfrm>
            <a:off x="3352757" y="2852936"/>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a16="http://schemas.microsoft.com/office/drawing/2014/main" xmlns="" id="{B92D6FD9-DC49-424F-A683-5F3F574C7BD5}"/>
              </a:ext>
            </a:extLst>
          </p:cNvPr>
          <p:cNvSpPr/>
          <p:nvPr/>
        </p:nvSpPr>
        <p:spPr>
          <a:xfrm>
            <a:off x="1588435" y="4530801"/>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6" name="左大括号 15">
            <a:extLst>
              <a:ext uri="{FF2B5EF4-FFF2-40B4-BE49-F238E27FC236}">
                <a16:creationId xmlns:a16="http://schemas.microsoft.com/office/drawing/2014/main" xmlns="" id="{CA3FCD15-D6F3-B442-9C32-D032D5BFCDB9}"/>
              </a:ext>
            </a:extLst>
          </p:cNvPr>
          <p:cNvSpPr/>
          <p:nvPr/>
        </p:nvSpPr>
        <p:spPr>
          <a:xfrm>
            <a:off x="2536512" y="4336917"/>
            <a:ext cx="836096" cy="94529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a16="http://schemas.microsoft.com/office/drawing/2014/main" xmlns="" id="{CD19FF5B-EA4F-2A4E-B244-74ED50B869E4}"/>
              </a:ext>
            </a:extLst>
          </p:cNvPr>
          <p:cNvSpPr/>
          <p:nvPr/>
        </p:nvSpPr>
        <p:spPr>
          <a:xfrm>
            <a:off x="3368902" y="4959554"/>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第一节 </a:t>
            </a:r>
            <a:r>
              <a:rPr lang="zh-CN" altLang="en-US" sz="2600" b="1" dirty="0" smtClean="0">
                <a:latin typeface="微软雅黑" pitchFamily="34" charset="-122"/>
                <a:ea typeface="微软雅黑" pitchFamily="34" charset="-122"/>
                <a:sym typeface="+mn-ea"/>
              </a:rPr>
              <a:t>统计</a:t>
            </a:r>
            <a:r>
              <a:rPr lang="zh-CN" altLang="en-US" sz="2600" b="1" dirty="0">
                <a:latin typeface="微软雅黑" pitchFamily="34" charset="-122"/>
                <a:ea typeface="微软雅黑" pitchFamily="34" charset="-122"/>
                <a:sym typeface="+mn-ea"/>
              </a:rPr>
              <a:t>套利基本</a:t>
            </a:r>
            <a:r>
              <a:rPr lang="zh-CN" altLang="en-US" sz="2600" b="1" dirty="0" smtClean="0">
                <a:latin typeface="微软雅黑" pitchFamily="34" charset="-122"/>
                <a:ea typeface="微软雅黑" pitchFamily="34" charset="-122"/>
                <a:sym typeface="+mn-ea"/>
              </a:rPr>
              <a:t>概念</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（三）统计套利的优势与局限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8" name="圆角矩形 7">
            <a:extLst>
              <a:ext uri="{FF2B5EF4-FFF2-40B4-BE49-F238E27FC236}">
                <a16:creationId xmlns:a16="http://schemas.microsoft.com/office/drawing/2014/main" xmlns="" id="{16B669B4-BD26-0248-AA9E-8FE2B90E974F}"/>
              </a:ext>
            </a:extLst>
          </p:cNvPr>
          <p:cNvSpPr/>
          <p:nvPr/>
        </p:nvSpPr>
        <p:spPr>
          <a:xfrm>
            <a:off x="3356463" y="193521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5" name="圆角矩形 14">
            <a:extLst>
              <a:ext uri="{FF2B5EF4-FFF2-40B4-BE49-F238E27FC236}">
                <a16:creationId xmlns:a16="http://schemas.microsoft.com/office/drawing/2014/main" xmlns="" id="{A1C6158C-D251-9C4E-AC32-52C2A1EEA7E6}"/>
              </a:ext>
            </a:extLst>
          </p:cNvPr>
          <p:cNvSpPr/>
          <p:nvPr/>
        </p:nvSpPr>
        <p:spPr>
          <a:xfrm>
            <a:off x="3372608" y="4077072"/>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Tree>
    <p:extLst>
      <p:ext uri="{BB962C8B-B14F-4D97-AF65-F5344CB8AC3E}">
        <p14:creationId xmlns:p14="http://schemas.microsoft.com/office/powerpoint/2010/main" val="211721968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lang="zh-CN" altLang="en-US" sz="4800" b="1" dirty="0" smtClean="0">
                <a:solidFill>
                  <a:schemeClr val="bg1"/>
                </a:solidFill>
                <a:latin typeface="微软雅黑" pitchFamily="34" charset="-122"/>
                <a:ea typeface="微软雅黑" pitchFamily="34" charset="-122"/>
              </a:rPr>
              <a:t>二、</a:t>
            </a:r>
            <a:r>
              <a:rPr lang="zh-CN" altLang="en-US" sz="4800" b="1" dirty="0" smtClean="0">
                <a:solidFill>
                  <a:schemeClr val="bg1"/>
                </a:solidFill>
                <a:latin typeface="微软雅黑" pitchFamily="34" charset="-122"/>
                <a:ea typeface="微软雅黑" pitchFamily="34" charset="-122"/>
                <a:sym typeface="+mn-ea"/>
              </a:rPr>
              <a:t>股指</a:t>
            </a:r>
            <a:r>
              <a:rPr lang="zh-CN" altLang="en-US" sz="4800" b="1" dirty="0">
                <a:solidFill>
                  <a:schemeClr val="bg1"/>
                </a:solidFill>
                <a:latin typeface="微软雅黑" pitchFamily="34" charset="-122"/>
                <a:ea typeface="微软雅黑" pitchFamily="34" charset="-122"/>
                <a:sym typeface="+mn-ea"/>
              </a:rPr>
              <a:t>期货跨期套利策略</a:t>
            </a:r>
            <a:endParaRPr lang="en-US" altLang="zh-CN"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97575503"/>
      </p:ext>
    </p:extLst>
  </p:cSld>
  <p:clrMapOvr>
    <a:masterClrMapping/>
  </p:clrMapOvr>
  <p:transition spd="slow" advClick="0" advTm="33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5928</Words>
  <Application>Microsoft Office PowerPoint</Application>
  <PresentationFormat>自定义</PresentationFormat>
  <Paragraphs>969</Paragraphs>
  <Slides>59</Slides>
  <Notes>50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59</vt:i4>
      </vt:variant>
    </vt:vector>
  </HeadingPairs>
  <TitlesOfParts>
    <vt:vector size="62"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（一）统计套利定义</vt:lpstr>
      <vt:lpstr>（二）统计套利原理</vt:lpstr>
      <vt:lpstr>（三）统计套利的优势与局限</vt:lpstr>
      <vt:lpstr>PowerPoint 演示文稿</vt:lpstr>
      <vt:lpstr>（一）统计套利之跨期套利</vt:lpstr>
      <vt:lpstr>（二）统计套利之跨期套利的分类</vt:lpstr>
      <vt:lpstr>（三）跨期套利的协整模型</vt:lpstr>
      <vt:lpstr>PowerPoint 演示文稿</vt:lpstr>
      <vt:lpstr>PowerPoint 演示文稿</vt:lpstr>
      <vt:lpstr>PowerPoint 演示文稿</vt:lpstr>
      <vt:lpstr>（四）跨期套利策略的实现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（五）跨期套利策略总结</vt:lpstr>
      <vt:lpstr>PowerPoint 演示文稿</vt:lpstr>
      <vt:lpstr>（一）统计套利之期现套利的概念与原理</vt:lpstr>
      <vt:lpstr>（二）ETF的概念与优势</vt:lpstr>
      <vt:lpstr>PowerPoint 演示文稿</vt:lpstr>
      <vt:lpstr>（三）基于ETF的期现套利策略</vt:lpstr>
      <vt:lpstr>（四）基于ETF的期现套利策略实现</vt:lpstr>
      <vt:lpstr>PowerPoint 演示文稿</vt:lpstr>
      <vt:lpstr>PowerPoint 演示文稿</vt:lpstr>
      <vt:lpstr>PowerPoint 演示文稿</vt:lpstr>
      <vt:lpstr>PowerPoint 演示文稿</vt:lpstr>
      <vt:lpstr>（五）期现套利策略总结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1575</cp:revision>
  <dcterms:created xsi:type="dcterms:W3CDTF">2021-11-21T10:18:42Z</dcterms:created>
  <dcterms:modified xsi:type="dcterms:W3CDTF">2022-12-13T12:28:46Z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