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bookmarkIdSeed="19">
  <p:sldMasterIdLst>
    <p:sldMasterId id="2147483648" r:id="rId1"/>
  </p:sldMasterIdLst>
  <p:notesMasterIdLst>
    <p:notesMasterId r:id="rId50"/>
  </p:notesMasterIdLst>
  <p:handoutMasterIdLst>
    <p:handoutMasterId r:id="rId51"/>
  </p:handoutMasterIdLst>
  <p:sldIdLst>
    <p:sldId id="256" r:id="rId2"/>
    <p:sldId id="391" r:id="rId3"/>
    <p:sldId id="392" r:id="rId4"/>
    <p:sldId id="393" r:id="rId5"/>
    <p:sldId id="394" r:id="rId6"/>
    <p:sldId id="395" r:id="rId7"/>
    <p:sldId id="396" r:id="rId8"/>
    <p:sldId id="397" r:id="rId9"/>
    <p:sldId id="398" r:id="rId10"/>
    <p:sldId id="399" r:id="rId11"/>
    <p:sldId id="400" r:id="rId12"/>
    <p:sldId id="401" r:id="rId13"/>
    <p:sldId id="402" r:id="rId14"/>
    <p:sldId id="403" r:id="rId15"/>
    <p:sldId id="404" r:id="rId16"/>
    <p:sldId id="405" r:id="rId17"/>
    <p:sldId id="406" r:id="rId18"/>
    <p:sldId id="407" r:id="rId19"/>
    <p:sldId id="408" r:id="rId20"/>
    <p:sldId id="409" r:id="rId21"/>
    <p:sldId id="410" r:id="rId22"/>
    <p:sldId id="411" r:id="rId23"/>
    <p:sldId id="412" r:id="rId24"/>
    <p:sldId id="413" r:id="rId25"/>
    <p:sldId id="414" r:id="rId26"/>
    <p:sldId id="415" r:id="rId27"/>
    <p:sldId id="416" r:id="rId28"/>
    <p:sldId id="417" r:id="rId29"/>
    <p:sldId id="418" r:id="rId30"/>
    <p:sldId id="419" r:id="rId31"/>
    <p:sldId id="420" r:id="rId32"/>
    <p:sldId id="421" r:id="rId33"/>
    <p:sldId id="422" r:id="rId34"/>
    <p:sldId id="424" r:id="rId35"/>
    <p:sldId id="425" r:id="rId36"/>
    <p:sldId id="426" r:id="rId37"/>
    <p:sldId id="427" r:id="rId38"/>
    <p:sldId id="428" r:id="rId39"/>
    <p:sldId id="429" r:id="rId40"/>
    <p:sldId id="430" r:id="rId41"/>
    <p:sldId id="431" r:id="rId42"/>
    <p:sldId id="432" r:id="rId43"/>
    <p:sldId id="433" r:id="rId44"/>
    <p:sldId id="434" r:id="rId45"/>
    <p:sldId id="435" r:id="rId46"/>
    <p:sldId id="436" r:id="rId47"/>
    <p:sldId id="437" r:id="rId48"/>
    <p:sldId id="438" r:id="rId49"/>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25516" initials="2"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C27F7"/>
    <a:srgbClr val="5041DD"/>
    <a:srgbClr val="615CC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3254" autoAdjust="0"/>
  </p:normalViewPr>
  <p:slideViewPr>
    <p:cSldViewPr snapToGrid="0">
      <p:cViewPr>
        <p:scale>
          <a:sx n="165" d="100"/>
          <a:sy n="165" d="100"/>
        </p:scale>
        <p:origin x="-177" y="3"/>
      </p:cViewPr>
      <p:guideLst>
        <p:guide orient="horz" pos="2200"/>
        <p:guide pos="3839"/>
      </p:guideLst>
    </p:cSldViewPr>
  </p:slideViewPr>
  <p:outlineViewPr>
    <p:cViewPr>
      <p:scale>
        <a:sx n="33" d="100"/>
        <a:sy n="33" d="100"/>
      </p:scale>
      <p:origin x="0" y="5004"/>
    </p:cViewPr>
  </p:outlineViewPr>
  <p:notesTextViewPr>
    <p:cViewPr>
      <p:scale>
        <a:sx n="1" d="1"/>
        <a:sy n="1" d="1"/>
      </p:scale>
      <p:origin x="0" y="0"/>
    </p:cViewPr>
  </p:notesTextViewPr>
  <p:notesViewPr>
    <p:cSldViewPr snapToGrid="0">
      <p:cViewPr varScale="1">
        <p:scale>
          <a:sx n="127" d="100"/>
          <a:sy n="127" d="100"/>
        </p:scale>
        <p:origin x="-4884" y="-57"/>
      </p:cViewPr>
      <p:guideLst>
        <p:guide orient="horz" pos="2879"/>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7.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30.wmf"/><Relationship Id="rId2" Type="http://schemas.openxmlformats.org/officeDocument/2006/relationships/image" Target="../media/image29.wmf"/><Relationship Id="rId1" Type="http://schemas.openxmlformats.org/officeDocument/2006/relationships/image" Target="../media/image28.wmf"/><Relationship Id="rId5" Type="http://schemas.openxmlformats.org/officeDocument/2006/relationships/image" Target="../media/image32.wmf"/><Relationship Id="rId4" Type="http://schemas.openxmlformats.org/officeDocument/2006/relationships/image" Target="../media/image31.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34.wmf"/><Relationship Id="rId2" Type="http://schemas.openxmlformats.org/officeDocument/2006/relationships/image" Target="../media/image33.wmf"/><Relationship Id="rId1" Type="http://schemas.openxmlformats.org/officeDocument/2006/relationships/image" Target="../media/image28.wmf"/><Relationship Id="rId4" Type="http://schemas.openxmlformats.org/officeDocument/2006/relationships/image" Target="../media/image35.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37.wmf"/><Relationship Id="rId2" Type="http://schemas.openxmlformats.org/officeDocument/2006/relationships/image" Target="../media/image34.wmf"/><Relationship Id="rId1" Type="http://schemas.openxmlformats.org/officeDocument/2006/relationships/image" Target="../media/image36.wmf"/><Relationship Id="rId4" Type="http://schemas.openxmlformats.org/officeDocument/2006/relationships/image" Target="../media/image38.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39.wmf"/></Relationships>
</file>

<file path=ppt/drawings/_rels/vmlDrawing2.vml.rels><?xml version="1.0" encoding="UTF-8" standalone="yes"?>
<Relationships xmlns="http://schemas.openxmlformats.org/package/2006/relationships"><Relationship Id="rId8" Type="http://schemas.openxmlformats.org/officeDocument/2006/relationships/image" Target="../media/image11.wmf"/><Relationship Id="rId3" Type="http://schemas.openxmlformats.org/officeDocument/2006/relationships/image" Target="../media/image6.wmf"/><Relationship Id="rId7" Type="http://schemas.openxmlformats.org/officeDocument/2006/relationships/image" Target="../media/image10.wmf"/><Relationship Id="rId2" Type="http://schemas.openxmlformats.org/officeDocument/2006/relationships/image" Target="../media/image5.wmf"/><Relationship Id="rId1" Type="http://schemas.openxmlformats.org/officeDocument/2006/relationships/image" Target="../media/image4.wmf"/><Relationship Id="rId6" Type="http://schemas.openxmlformats.org/officeDocument/2006/relationships/image" Target="../media/image9.wmf"/><Relationship Id="rId5" Type="http://schemas.openxmlformats.org/officeDocument/2006/relationships/image" Target="../media/image8.wmf"/><Relationship Id="rId10" Type="http://schemas.openxmlformats.org/officeDocument/2006/relationships/image" Target="../media/image13.wmf"/><Relationship Id="rId4" Type="http://schemas.openxmlformats.org/officeDocument/2006/relationships/image" Target="../media/image7.wmf"/><Relationship Id="rId9" Type="http://schemas.openxmlformats.org/officeDocument/2006/relationships/image" Target="../media/image12.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image" Target="../media/image1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image" Target="../media/image19.wmf"/><Relationship Id="rId1" Type="http://schemas.openxmlformats.org/officeDocument/2006/relationships/image" Target="../media/image18.wmf"/><Relationship Id="rId4" Type="http://schemas.openxmlformats.org/officeDocument/2006/relationships/image" Target="../media/image21.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23.wmf"/><Relationship Id="rId1" Type="http://schemas.openxmlformats.org/officeDocument/2006/relationships/image" Target="../media/image22.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25.wmf"/><Relationship Id="rId1" Type="http://schemas.openxmlformats.org/officeDocument/2006/relationships/image" Target="../media/image24.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6856CE6-ADEB-476F-A392-0286F5D85B2A}" type="datetimeFigureOut">
              <a:rPr lang="zh-CN" altLang="en-US" smtClean="0"/>
              <a:t>2023/4/12</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18004C7-4C1A-4264-8D31-BCE74DD78AC6}" type="slidenum">
              <a:rPr lang="zh-CN" altLang="en-US" smtClean="0"/>
              <a:t>‹#›</a:t>
            </a:fld>
            <a:endParaRPr lang="zh-CN" altLang="en-US"/>
          </a:p>
        </p:txBody>
      </p:sp>
    </p:spTree>
    <p:extLst>
      <p:ext uri="{BB962C8B-B14F-4D97-AF65-F5344CB8AC3E}">
        <p14:creationId xmlns:p14="http://schemas.microsoft.com/office/powerpoint/2010/main" val="11627575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68D4CA-4213-4090-B953-584166349FE7}" type="datetimeFigureOut">
              <a:rPr lang="zh-CN" altLang="en-US" smtClean="0"/>
              <a:t>2023/4/12</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3D7F0CC-4FA3-41BF-897C-6F883E8C7B40}" type="slidenum">
              <a:rPr lang="zh-CN" altLang="en-US" smtClean="0"/>
              <a:t>‹#›</a:t>
            </a:fld>
            <a:endParaRPr lang="zh-CN" altLang="en-US"/>
          </a:p>
        </p:txBody>
      </p:sp>
    </p:spTree>
    <p:extLst>
      <p:ext uri="{BB962C8B-B14F-4D97-AF65-F5344CB8AC3E}">
        <p14:creationId xmlns:p14="http://schemas.microsoft.com/office/powerpoint/2010/main" val="11126232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7"/>
          <p:cNvSpPr>
            <a:spLocks noGrp="1" noChangeArrowheads="1"/>
          </p:cNvSpPr>
          <p:nvPr>
            <p:ph type="sldNum" sz="quarter" idx="5"/>
          </p:nvPr>
        </p:nvSpPr>
        <p:spPr/>
        <p:txBody>
          <a:bodyPr/>
          <a:lstStyle/>
          <a:p>
            <a:pPr>
              <a:defRPr/>
            </a:pPr>
            <a:fld id="{7C97421C-8EF9-4058-972E-7E9ED4A36C2F}" type="slidenum">
              <a:rPr lang="en-US" altLang="zh-CN" smtClean="0"/>
              <a:pPr>
                <a:defRPr/>
              </a:pPr>
              <a:t>5</a:t>
            </a:fld>
            <a:endParaRPr lang="en-US" altLang="zh-CN" smtClean="0"/>
          </a:p>
        </p:txBody>
      </p:sp>
      <p:sp>
        <p:nvSpPr>
          <p:cNvPr id="6246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7"/>
          <p:cNvSpPr>
            <a:spLocks noGrp="1" noChangeArrowheads="1"/>
          </p:cNvSpPr>
          <p:nvPr>
            <p:ph type="sldNum" sz="quarter" idx="5"/>
          </p:nvPr>
        </p:nvSpPr>
        <p:spPr/>
        <p:txBody>
          <a:bodyPr/>
          <a:lstStyle/>
          <a:p>
            <a:pPr>
              <a:defRPr/>
            </a:pPr>
            <a:fld id="{F853114F-B871-489F-BC47-2F3CFB4E0E8F}" type="slidenum">
              <a:rPr lang="en-US" altLang="zh-CN" smtClean="0"/>
              <a:pPr>
                <a:defRPr/>
              </a:pPr>
              <a:t>15</a:t>
            </a:fld>
            <a:endParaRPr lang="en-US" altLang="zh-CN" smtClean="0"/>
          </a:p>
        </p:txBody>
      </p:sp>
      <p:sp>
        <p:nvSpPr>
          <p:cNvPr id="7168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7"/>
          <p:cNvSpPr>
            <a:spLocks noGrp="1" noChangeArrowheads="1"/>
          </p:cNvSpPr>
          <p:nvPr>
            <p:ph type="sldNum" sz="quarter" idx="5"/>
          </p:nvPr>
        </p:nvSpPr>
        <p:spPr/>
        <p:txBody>
          <a:bodyPr/>
          <a:lstStyle/>
          <a:p>
            <a:pPr>
              <a:defRPr/>
            </a:pPr>
            <a:fld id="{D985DEE3-B51D-44BF-8D38-6959920E9168}" type="slidenum">
              <a:rPr lang="en-US" altLang="zh-CN" smtClean="0"/>
              <a:pPr>
                <a:defRPr/>
              </a:pPr>
              <a:t>16</a:t>
            </a:fld>
            <a:endParaRPr lang="en-US" altLang="zh-CN" smtClean="0"/>
          </a:p>
        </p:txBody>
      </p:sp>
      <p:sp>
        <p:nvSpPr>
          <p:cNvPr id="7270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7"/>
          <p:cNvSpPr>
            <a:spLocks noGrp="1" noChangeArrowheads="1"/>
          </p:cNvSpPr>
          <p:nvPr>
            <p:ph type="sldNum" sz="quarter" idx="5"/>
          </p:nvPr>
        </p:nvSpPr>
        <p:spPr/>
        <p:txBody>
          <a:bodyPr/>
          <a:lstStyle/>
          <a:p>
            <a:pPr>
              <a:defRPr/>
            </a:pPr>
            <a:fld id="{D9B31FD3-4BD9-47EE-97DE-4C6128B18815}" type="slidenum">
              <a:rPr lang="en-US" altLang="zh-CN" smtClean="0"/>
              <a:pPr>
                <a:defRPr/>
              </a:pPr>
              <a:t>17</a:t>
            </a:fld>
            <a:endParaRPr lang="en-US" altLang="zh-CN" smtClean="0"/>
          </a:p>
        </p:txBody>
      </p:sp>
      <p:sp>
        <p:nvSpPr>
          <p:cNvPr id="7373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7"/>
          <p:cNvSpPr>
            <a:spLocks noGrp="1" noChangeArrowheads="1"/>
          </p:cNvSpPr>
          <p:nvPr>
            <p:ph type="sldNum" sz="quarter" idx="5"/>
          </p:nvPr>
        </p:nvSpPr>
        <p:spPr/>
        <p:txBody>
          <a:bodyPr/>
          <a:lstStyle/>
          <a:p>
            <a:pPr>
              <a:defRPr/>
            </a:pPr>
            <a:fld id="{E96970B6-9BE3-4B65-9723-79CD0B3061A6}" type="slidenum">
              <a:rPr lang="en-US" altLang="zh-CN" smtClean="0"/>
              <a:pPr>
                <a:defRPr/>
              </a:pPr>
              <a:t>18</a:t>
            </a:fld>
            <a:endParaRPr lang="en-US" altLang="zh-CN" smtClean="0"/>
          </a:p>
        </p:txBody>
      </p:sp>
      <p:sp>
        <p:nvSpPr>
          <p:cNvPr id="7475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7"/>
          <p:cNvSpPr>
            <a:spLocks noGrp="1" noChangeArrowheads="1"/>
          </p:cNvSpPr>
          <p:nvPr>
            <p:ph type="sldNum" sz="quarter" idx="5"/>
          </p:nvPr>
        </p:nvSpPr>
        <p:spPr/>
        <p:txBody>
          <a:bodyPr/>
          <a:lstStyle/>
          <a:p>
            <a:pPr>
              <a:defRPr/>
            </a:pPr>
            <a:fld id="{D6816996-3F8C-48A3-9C5B-243B38FFD795}" type="slidenum">
              <a:rPr lang="en-US" altLang="zh-CN" smtClean="0"/>
              <a:pPr>
                <a:defRPr/>
              </a:pPr>
              <a:t>19</a:t>
            </a:fld>
            <a:endParaRPr lang="en-US" altLang="zh-CN" smtClean="0"/>
          </a:p>
        </p:txBody>
      </p:sp>
      <p:sp>
        <p:nvSpPr>
          <p:cNvPr id="7577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8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Rectangle 7"/>
          <p:cNvSpPr>
            <a:spLocks noGrp="1" noChangeArrowheads="1"/>
          </p:cNvSpPr>
          <p:nvPr>
            <p:ph type="sldNum" sz="quarter" idx="5"/>
          </p:nvPr>
        </p:nvSpPr>
        <p:spPr/>
        <p:txBody>
          <a:bodyPr/>
          <a:lstStyle/>
          <a:p>
            <a:pPr>
              <a:defRPr/>
            </a:pPr>
            <a:fld id="{FC0FB8CE-54A9-459D-A1C9-3398C8DA7050}" type="slidenum">
              <a:rPr lang="en-US" altLang="zh-CN" smtClean="0"/>
              <a:pPr>
                <a:defRPr/>
              </a:pPr>
              <a:t>20</a:t>
            </a:fld>
            <a:endParaRPr lang="en-US" altLang="zh-CN" smtClean="0"/>
          </a:p>
        </p:txBody>
      </p:sp>
      <p:sp>
        <p:nvSpPr>
          <p:cNvPr id="7680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Rectangle 7"/>
          <p:cNvSpPr>
            <a:spLocks noGrp="1" noChangeArrowheads="1"/>
          </p:cNvSpPr>
          <p:nvPr>
            <p:ph type="sldNum" sz="quarter" idx="5"/>
          </p:nvPr>
        </p:nvSpPr>
        <p:spPr/>
        <p:txBody>
          <a:bodyPr/>
          <a:lstStyle/>
          <a:p>
            <a:pPr>
              <a:defRPr/>
            </a:pPr>
            <a:fld id="{9184E519-1D11-4BF6-BB20-FC9B5C940907}" type="slidenum">
              <a:rPr lang="en-US" altLang="zh-CN" smtClean="0"/>
              <a:pPr>
                <a:defRPr/>
              </a:pPr>
              <a:t>21</a:t>
            </a:fld>
            <a:endParaRPr lang="en-US" altLang="zh-CN" smtClean="0"/>
          </a:p>
        </p:txBody>
      </p:sp>
      <p:sp>
        <p:nvSpPr>
          <p:cNvPr id="7782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Rectangle 7"/>
          <p:cNvSpPr>
            <a:spLocks noGrp="1" noChangeArrowheads="1"/>
          </p:cNvSpPr>
          <p:nvPr>
            <p:ph type="sldNum" sz="quarter" idx="5"/>
          </p:nvPr>
        </p:nvSpPr>
        <p:spPr/>
        <p:txBody>
          <a:bodyPr/>
          <a:lstStyle/>
          <a:p>
            <a:pPr>
              <a:defRPr/>
            </a:pPr>
            <a:fld id="{642E3211-29A4-4C50-8C67-DB784A023CBE}" type="slidenum">
              <a:rPr lang="en-US" altLang="zh-CN" smtClean="0"/>
              <a:pPr>
                <a:defRPr/>
              </a:pPr>
              <a:t>22</a:t>
            </a:fld>
            <a:endParaRPr lang="en-US" altLang="zh-CN" smtClean="0"/>
          </a:p>
        </p:txBody>
      </p:sp>
      <p:sp>
        <p:nvSpPr>
          <p:cNvPr id="7885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7"/>
          <p:cNvSpPr>
            <a:spLocks noGrp="1" noChangeArrowheads="1"/>
          </p:cNvSpPr>
          <p:nvPr>
            <p:ph type="sldNum" sz="quarter" idx="5"/>
          </p:nvPr>
        </p:nvSpPr>
        <p:spPr/>
        <p:txBody>
          <a:bodyPr/>
          <a:lstStyle/>
          <a:p>
            <a:pPr>
              <a:defRPr/>
            </a:pPr>
            <a:fld id="{B5581C4D-6FFF-4B6B-B4D9-C450654AB403}" type="slidenum">
              <a:rPr lang="en-US" altLang="zh-CN" smtClean="0"/>
              <a:pPr>
                <a:defRPr/>
              </a:pPr>
              <a:t>23</a:t>
            </a:fld>
            <a:endParaRPr lang="en-US" altLang="zh-CN" smtClean="0"/>
          </a:p>
        </p:txBody>
      </p:sp>
      <p:sp>
        <p:nvSpPr>
          <p:cNvPr id="7987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7"/>
          <p:cNvSpPr>
            <a:spLocks noGrp="1" noChangeArrowheads="1"/>
          </p:cNvSpPr>
          <p:nvPr>
            <p:ph type="sldNum" sz="quarter" idx="5"/>
          </p:nvPr>
        </p:nvSpPr>
        <p:spPr/>
        <p:txBody>
          <a:bodyPr/>
          <a:lstStyle/>
          <a:p>
            <a:pPr>
              <a:defRPr/>
            </a:pPr>
            <a:fld id="{79A6471E-61EF-4899-B2B4-6703BC521499}" type="slidenum">
              <a:rPr lang="en-US" altLang="zh-CN" smtClean="0"/>
              <a:pPr>
                <a:defRPr/>
              </a:pPr>
              <a:t>24</a:t>
            </a:fld>
            <a:endParaRPr lang="en-US" altLang="zh-CN" smtClean="0"/>
          </a:p>
        </p:txBody>
      </p:sp>
      <p:sp>
        <p:nvSpPr>
          <p:cNvPr id="8089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90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7"/>
          <p:cNvSpPr>
            <a:spLocks noGrp="1" noChangeArrowheads="1"/>
          </p:cNvSpPr>
          <p:nvPr>
            <p:ph type="sldNum" sz="quarter" idx="5"/>
          </p:nvPr>
        </p:nvSpPr>
        <p:spPr/>
        <p:txBody>
          <a:bodyPr/>
          <a:lstStyle/>
          <a:p>
            <a:pPr>
              <a:defRPr/>
            </a:pPr>
            <a:fld id="{476A8D83-655C-4F74-B911-5F187A8F77F7}" type="slidenum">
              <a:rPr lang="en-US" altLang="zh-CN" smtClean="0"/>
              <a:pPr>
                <a:defRPr/>
              </a:pPr>
              <a:t>6</a:t>
            </a:fld>
            <a:endParaRPr lang="en-US" altLang="zh-CN" smtClean="0"/>
          </a:p>
        </p:txBody>
      </p:sp>
      <p:sp>
        <p:nvSpPr>
          <p:cNvPr id="6349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Rectangle 7"/>
          <p:cNvSpPr>
            <a:spLocks noGrp="1" noChangeArrowheads="1"/>
          </p:cNvSpPr>
          <p:nvPr>
            <p:ph type="sldNum" sz="quarter" idx="5"/>
          </p:nvPr>
        </p:nvSpPr>
        <p:spPr/>
        <p:txBody>
          <a:bodyPr/>
          <a:lstStyle/>
          <a:p>
            <a:pPr>
              <a:defRPr/>
            </a:pPr>
            <a:fld id="{12E9FA04-5F49-4EC0-AA1C-151CAB2D8A5E}" type="slidenum">
              <a:rPr lang="en-US" altLang="zh-CN" smtClean="0"/>
              <a:pPr>
                <a:defRPr/>
              </a:pPr>
              <a:t>25</a:t>
            </a:fld>
            <a:endParaRPr lang="en-US" altLang="zh-CN" smtClean="0"/>
          </a:p>
        </p:txBody>
      </p:sp>
      <p:sp>
        <p:nvSpPr>
          <p:cNvPr id="819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Rectangle 7"/>
          <p:cNvSpPr>
            <a:spLocks noGrp="1" noChangeArrowheads="1"/>
          </p:cNvSpPr>
          <p:nvPr>
            <p:ph type="sldNum" sz="quarter" idx="5"/>
          </p:nvPr>
        </p:nvSpPr>
        <p:spPr/>
        <p:txBody>
          <a:bodyPr/>
          <a:lstStyle/>
          <a:p>
            <a:pPr>
              <a:defRPr/>
            </a:pPr>
            <a:fld id="{75A63B7D-B9F9-4C70-9B97-21822D9E02BE}" type="slidenum">
              <a:rPr lang="en-US" altLang="zh-CN" smtClean="0"/>
              <a:pPr>
                <a:defRPr/>
              </a:pPr>
              <a:t>27</a:t>
            </a:fld>
            <a:endParaRPr lang="en-US" altLang="zh-CN" smtClean="0"/>
          </a:p>
        </p:txBody>
      </p:sp>
      <p:sp>
        <p:nvSpPr>
          <p:cNvPr id="8294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Rectangle 7"/>
          <p:cNvSpPr>
            <a:spLocks noGrp="1" noChangeArrowheads="1"/>
          </p:cNvSpPr>
          <p:nvPr>
            <p:ph type="sldNum" sz="quarter" idx="5"/>
          </p:nvPr>
        </p:nvSpPr>
        <p:spPr/>
        <p:txBody>
          <a:bodyPr/>
          <a:lstStyle/>
          <a:p>
            <a:pPr>
              <a:defRPr/>
            </a:pPr>
            <a:fld id="{DBC97366-C213-449C-A8AB-1D9F9A3CE436}" type="slidenum">
              <a:rPr lang="en-US" altLang="zh-CN" smtClean="0"/>
              <a:pPr>
                <a:defRPr/>
              </a:pPr>
              <a:t>28</a:t>
            </a:fld>
            <a:endParaRPr lang="en-US" altLang="zh-CN" smtClean="0"/>
          </a:p>
        </p:txBody>
      </p:sp>
      <p:sp>
        <p:nvSpPr>
          <p:cNvPr id="8397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397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Rectangle 7"/>
          <p:cNvSpPr>
            <a:spLocks noGrp="1" noChangeArrowheads="1"/>
          </p:cNvSpPr>
          <p:nvPr>
            <p:ph type="sldNum" sz="quarter" idx="5"/>
          </p:nvPr>
        </p:nvSpPr>
        <p:spPr/>
        <p:txBody>
          <a:bodyPr/>
          <a:lstStyle/>
          <a:p>
            <a:pPr>
              <a:defRPr/>
            </a:pPr>
            <a:fld id="{F8689C1B-F8A4-49DB-BBA5-C8FAB955DFF5}" type="slidenum">
              <a:rPr lang="en-US" altLang="zh-CN" smtClean="0"/>
              <a:pPr>
                <a:defRPr/>
              </a:pPr>
              <a:t>29</a:t>
            </a:fld>
            <a:endParaRPr lang="en-US" altLang="zh-CN" smtClean="0"/>
          </a:p>
        </p:txBody>
      </p:sp>
      <p:sp>
        <p:nvSpPr>
          <p:cNvPr id="8499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7"/>
          <p:cNvSpPr>
            <a:spLocks noGrp="1" noChangeArrowheads="1"/>
          </p:cNvSpPr>
          <p:nvPr>
            <p:ph type="sldNum" sz="quarter" idx="5"/>
          </p:nvPr>
        </p:nvSpPr>
        <p:spPr/>
        <p:txBody>
          <a:bodyPr/>
          <a:lstStyle/>
          <a:p>
            <a:pPr>
              <a:defRPr/>
            </a:pPr>
            <a:fld id="{366C3550-553C-457E-8D8D-1692E3B316B0}" type="slidenum">
              <a:rPr lang="en-US" altLang="zh-CN" smtClean="0"/>
              <a:pPr>
                <a:defRPr/>
              </a:pPr>
              <a:t>30</a:t>
            </a:fld>
            <a:endParaRPr lang="en-US" altLang="zh-CN" smtClean="0"/>
          </a:p>
        </p:txBody>
      </p:sp>
      <p:sp>
        <p:nvSpPr>
          <p:cNvPr id="8601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2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Rectangle 7"/>
          <p:cNvSpPr>
            <a:spLocks noGrp="1" noChangeArrowheads="1"/>
          </p:cNvSpPr>
          <p:nvPr>
            <p:ph type="sldNum" sz="quarter" idx="5"/>
          </p:nvPr>
        </p:nvSpPr>
        <p:spPr/>
        <p:txBody>
          <a:bodyPr/>
          <a:lstStyle/>
          <a:p>
            <a:pPr>
              <a:defRPr/>
            </a:pPr>
            <a:fld id="{4887910E-A233-460D-8DD7-79D948EE9671}" type="slidenum">
              <a:rPr lang="en-US" altLang="zh-CN" smtClean="0"/>
              <a:pPr>
                <a:defRPr/>
              </a:pPr>
              <a:t>31</a:t>
            </a:fld>
            <a:endParaRPr lang="en-US" altLang="zh-CN" smtClean="0"/>
          </a:p>
        </p:txBody>
      </p:sp>
      <p:sp>
        <p:nvSpPr>
          <p:cNvPr id="8704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704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Rectangle 7"/>
          <p:cNvSpPr>
            <a:spLocks noGrp="1" noChangeArrowheads="1"/>
          </p:cNvSpPr>
          <p:nvPr>
            <p:ph type="sldNum" sz="quarter" idx="5"/>
          </p:nvPr>
        </p:nvSpPr>
        <p:spPr/>
        <p:txBody>
          <a:bodyPr/>
          <a:lstStyle/>
          <a:p>
            <a:pPr>
              <a:defRPr/>
            </a:pPr>
            <a:fld id="{48D97228-C689-4A3F-A912-71979A477583}" type="slidenum">
              <a:rPr lang="en-US" altLang="zh-CN" smtClean="0"/>
              <a:pPr>
                <a:defRPr/>
              </a:pPr>
              <a:t>32</a:t>
            </a:fld>
            <a:endParaRPr lang="en-US" altLang="zh-CN" smtClean="0"/>
          </a:p>
        </p:txBody>
      </p:sp>
      <p:sp>
        <p:nvSpPr>
          <p:cNvPr id="8806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806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Rectangle 7"/>
          <p:cNvSpPr>
            <a:spLocks noGrp="1" noChangeArrowheads="1"/>
          </p:cNvSpPr>
          <p:nvPr>
            <p:ph type="sldNum" sz="quarter" idx="5"/>
          </p:nvPr>
        </p:nvSpPr>
        <p:spPr/>
        <p:txBody>
          <a:bodyPr/>
          <a:lstStyle/>
          <a:p>
            <a:pPr>
              <a:defRPr/>
            </a:pPr>
            <a:fld id="{AAB5E7E8-001D-4365-A28C-6B4ADE759F16}" type="slidenum">
              <a:rPr lang="en-US" altLang="zh-CN" smtClean="0"/>
              <a:pPr>
                <a:defRPr/>
              </a:pPr>
              <a:t>33</a:t>
            </a:fld>
            <a:endParaRPr lang="en-US" altLang="zh-CN" smtClean="0"/>
          </a:p>
        </p:txBody>
      </p:sp>
      <p:sp>
        <p:nvSpPr>
          <p:cNvPr id="8909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909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Rectangle 7"/>
          <p:cNvSpPr>
            <a:spLocks noGrp="1" noChangeArrowheads="1"/>
          </p:cNvSpPr>
          <p:nvPr>
            <p:ph type="sldNum" sz="quarter" idx="5"/>
          </p:nvPr>
        </p:nvSpPr>
        <p:spPr/>
        <p:txBody>
          <a:bodyPr/>
          <a:lstStyle/>
          <a:p>
            <a:pPr>
              <a:defRPr/>
            </a:pPr>
            <a:fld id="{F812AEAC-6968-4AEC-BC1D-678C2A10A1C5}" type="slidenum">
              <a:rPr lang="en-US" altLang="zh-CN" smtClean="0"/>
              <a:pPr>
                <a:defRPr/>
              </a:pPr>
              <a:t>35</a:t>
            </a:fld>
            <a:endParaRPr lang="en-US" altLang="zh-CN" smtClean="0"/>
          </a:p>
        </p:txBody>
      </p:sp>
      <p:sp>
        <p:nvSpPr>
          <p:cNvPr id="9113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4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Rectangle 7"/>
          <p:cNvSpPr>
            <a:spLocks noGrp="1" noChangeArrowheads="1"/>
          </p:cNvSpPr>
          <p:nvPr>
            <p:ph type="sldNum" sz="quarter" idx="5"/>
          </p:nvPr>
        </p:nvSpPr>
        <p:spPr/>
        <p:txBody>
          <a:bodyPr/>
          <a:lstStyle/>
          <a:p>
            <a:pPr>
              <a:defRPr/>
            </a:pPr>
            <a:fld id="{54659ECF-7DF6-476D-B4CD-36308C6CF253}" type="slidenum">
              <a:rPr lang="en-US" altLang="zh-CN" smtClean="0"/>
              <a:pPr>
                <a:defRPr/>
              </a:pPr>
              <a:t>36</a:t>
            </a:fld>
            <a:endParaRPr lang="en-US" altLang="zh-CN" smtClean="0"/>
          </a:p>
        </p:txBody>
      </p:sp>
      <p:sp>
        <p:nvSpPr>
          <p:cNvPr id="9216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6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7"/>
          <p:cNvSpPr>
            <a:spLocks noGrp="1" noChangeArrowheads="1"/>
          </p:cNvSpPr>
          <p:nvPr>
            <p:ph type="sldNum" sz="quarter" idx="5"/>
          </p:nvPr>
        </p:nvSpPr>
        <p:spPr/>
        <p:txBody>
          <a:bodyPr/>
          <a:lstStyle/>
          <a:p>
            <a:pPr>
              <a:defRPr/>
            </a:pPr>
            <a:fld id="{7E0B3CCB-8BFC-4C18-A9FF-B90C90C59565}" type="slidenum">
              <a:rPr lang="en-US" altLang="zh-CN" smtClean="0"/>
              <a:pPr>
                <a:defRPr/>
              </a:pPr>
              <a:t>7</a:t>
            </a:fld>
            <a:endParaRPr lang="en-US" altLang="zh-CN" smtClean="0"/>
          </a:p>
        </p:txBody>
      </p:sp>
      <p:sp>
        <p:nvSpPr>
          <p:cNvPr id="6451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Rectangle 7"/>
          <p:cNvSpPr>
            <a:spLocks noGrp="1" noChangeArrowheads="1"/>
          </p:cNvSpPr>
          <p:nvPr>
            <p:ph type="sldNum" sz="quarter" idx="5"/>
          </p:nvPr>
        </p:nvSpPr>
        <p:spPr/>
        <p:txBody>
          <a:bodyPr/>
          <a:lstStyle/>
          <a:p>
            <a:pPr>
              <a:defRPr/>
            </a:pPr>
            <a:fld id="{A970473E-D6B9-47A4-8C78-0DAD1FB5DB6F}" type="slidenum">
              <a:rPr lang="en-US" altLang="zh-CN" smtClean="0"/>
              <a:pPr>
                <a:defRPr/>
              </a:pPr>
              <a:t>38</a:t>
            </a:fld>
            <a:endParaRPr lang="en-US" altLang="zh-CN" smtClean="0"/>
          </a:p>
        </p:txBody>
      </p:sp>
      <p:sp>
        <p:nvSpPr>
          <p:cNvPr id="9318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Rectangle 7"/>
          <p:cNvSpPr>
            <a:spLocks noGrp="1" noChangeArrowheads="1"/>
          </p:cNvSpPr>
          <p:nvPr>
            <p:ph type="sldNum" sz="quarter" idx="5"/>
          </p:nvPr>
        </p:nvSpPr>
        <p:spPr/>
        <p:txBody>
          <a:bodyPr/>
          <a:lstStyle/>
          <a:p>
            <a:pPr>
              <a:defRPr/>
            </a:pPr>
            <a:fld id="{DC38C0FC-3A54-42E1-8ECD-49A44A2A959D}" type="slidenum">
              <a:rPr lang="en-US" altLang="zh-CN" smtClean="0"/>
              <a:pPr>
                <a:defRPr/>
              </a:pPr>
              <a:t>39</a:t>
            </a:fld>
            <a:endParaRPr lang="en-US" altLang="zh-CN" smtClean="0"/>
          </a:p>
        </p:txBody>
      </p:sp>
      <p:sp>
        <p:nvSpPr>
          <p:cNvPr id="9421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421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6" name="Rectangle 7"/>
          <p:cNvSpPr>
            <a:spLocks noGrp="1" noChangeArrowheads="1"/>
          </p:cNvSpPr>
          <p:nvPr>
            <p:ph type="sldNum" sz="quarter" idx="5"/>
          </p:nvPr>
        </p:nvSpPr>
        <p:spPr/>
        <p:txBody>
          <a:bodyPr/>
          <a:lstStyle/>
          <a:p>
            <a:pPr>
              <a:defRPr/>
            </a:pPr>
            <a:fld id="{17D37CB2-4343-458A-9101-16C101766D8B}" type="slidenum">
              <a:rPr lang="en-US" altLang="zh-CN" smtClean="0"/>
              <a:pPr>
                <a:defRPr/>
              </a:pPr>
              <a:t>40</a:t>
            </a:fld>
            <a:endParaRPr lang="en-US" altLang="zh-CN" smtClean="0"/>
          </a:p>
        </p:txBody>
      </p:sp>
      <p:sp>
        <p:nvSpPr>
          <p:cNvPr id="9523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523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7"/>
          <p:cNvSpPr>
            <a:spLocks noGrp="1" noChangeArrowheads="1"/>
          </p:cNvSpPr>
          <p:nvPr>
            <p:ph type="sldNum" sz="quarter" idx="5"/>
          </p:nvPr>
        </p:nvSpPr>
        <p:spPr/>
        <p:txBody>
          <a:bodyPr/>
          <a:lstStyle/>
          <a:p>
            <a:pPr>
              <a:defRPr/>
            </a:pPr>
            <a:fld id="{56D1AA58-6D91-46FE-BF05-FB2F1C763F19}" type="slidenum">
              <a:rPr lang="en-US" altLang="zh-CN" smtClean="0"/>
              <a:pPr>
                <a:defRPr/>
              </a:pPr>
              <a:t>41</a:t>
            </a:fld>
            <a:endParaRPr lang="en-US" altLang="zh-CN" smtClean="0"/>
          </a:p>
        </p:txBody>
      </p:sp>
      <p:sp>
        <p:nvSpPr>
          <p:cNvPr id="9625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626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7"/>
          <p:cNvSpPr>
            <a:spLocks noGrp="1" noChangeArrowheads="1"/>
          </p:cNvSpPr>
          <p:nvPr>
            <p:ph type="sldNum" sz="quarter" idx="5"/>
          </p:nvPr>
        </p:nvSpPr>
        <p:spPr/>
        <p:txBody>
          <a:bodyPr/>
          <a:lstStyle/>
          <a:p>
            <a:pPr>
              <a:defRPr/>
            </a:pPr>
            <a:fld id="{EC545EC2-E70D-4692-BFB5-0A2C965855B1}" type="slidenum">
              <a:rPr lang="en-US" altLang="zh-CN" smtClean="0"/>
              <a:pPr>
                <a:defRPr/>
              </a:pPr>
              <a:t>42</a:t>
            </a:fld>
            <a:endParaRPr lang="en-US" altLang="zh-CN" smtClean="0"/>
          </a:p>
        </p:txBody>
      </p:sp>
      <p:sp>
        <p:nvSpPr>
          <p:cNvPr id="9728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8" name="Rectangle 7"/>
          <p:cNvSpPr>
            <a:spLocks noGrp="1" noChangeArrowheads="1"/>
          </p:cNvSpPr>
          <p:nvPr>
            <p:ph type="sldNum" sz="quarter" idx="5"/>
          </p:nvPr>
        </p:nvSpPr>
        <p:spPr/>
        <p:txBody>
          <a:bodyPr/>
          <a:lstStyle/>
          <a:p>
            <a:pPr>
              <a:defRPr/>
            </a:pPr>
            <a:fld id="{D57CD421-6D08-45B4-8306-7E69ACF161F1}" type="slidenum">
              <a:rPr lang="en-US" altLang="zh-CN" smtClean="0"/>
              <a:pPr>
                <a:defRPr/>
              </a:pPr>
              <a:t>43</a:t>
            </a:fld>
            <a:endParaRPr lang="en-US" altLang="zh-CN" smtClean="0"/>
          </a:p>
        </p:txBody>
      </p:sp>
      <p:sp>
        <p:nvSpPr>
          <p:cNvPr id="9830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Rectangle 7"/>
          <p:cNvSpPr>
            <a:spLocks noGrp="1" noChangeArrowheads="1"/>
          </p:cNvSpPr>
          <p:nvPr>
            <p:ph type="sldNum" sz="quarter" idx="5"/>
          </p:nvPr>
        </p:nvSpPr>
        <p:spPr/>
        <p:txBody>
          <a:bodyPr/>
          <a:lstStyle/>
          <a:p>
            <a:pPr>
              <a:defRPr/>
            </a:pPr>
            <a:fld id="{78D761E7-3187-4AF8-9472-143B7BE9322F}" type="slidenum">
              <a:rPr lang="en-US" altLang="zh-CN" smtClean="0"/>
              <a:pPr>
                <a:defRPr/>
              </a:pPr>
              <a:t>44</a:t>
            </a:fld>
            <a:endParaRPr lang="en-US" altLang="zh-CN" smtClean="0"/>
          </a:p>
        </p:txBody>
      </p:sp>
      <p:sp>
        <p:nvSpPr>
          <p:cNvPr id="9933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933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7"/>
          <p:cNvSpPr>
            <a:spLocks noGrp="1" noChangeArrowheads="1"/>
          </p:cNvSpPr>
          <p:nvPr>
            <p:ph type="sldNum" sz="quarter" idx="5"/>
          </p:nvPr>
        </p:nvSpPr>
        <p:spPr/>
        <p:txBody>
          <a:bodyPr/>
          <a:lstStyle/>
          <a:p>
            <a:pPr>
              <a:defRPr/>
            </a:pPr>
            <a:fld id="{849ACFEB-5D41-4D04-8D8B-B67EC268A0FA}" type="slidenum">
              <a:rPr lang="en-US" altLang="zh-CN" smtClean="0"/>
              <a:pPr>
                <a:defRPr/>
              </a:pPr>
              <a:t>45</a:t>
            </a:fld>
            <a:endParaRPr lang="en-US" altLang="zh-CN" smtClean="0"/>
          </a:p>
        </p:txBody>
      </p:sp>
      <p:sp>
        <p:nvSpPr>
          <p:cNvPr id="10035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Rectangle 7"/>
          <p:cNvSpPr>
            <a:spLocks noGrp="1" noChangeArrowheads="1"/>
          </p:cNvSpPr>
          <p:nvPr>
            <p:ph type="sldNum" sz="quarter" idx="5"/>
          </p:nvPr>
        </p:nvSpPr>
        <p:spPr/>
        <p:txBody>
          <a:bodyPr/>
          <a:lstStyle/>
          <a:p>
            <a:pPr>
              <a:defRPr/>
            </a:pPr>
            <a:fld id="{64D7FDA3-B6C9-48A3-B32F-31D407013789}" type="slidenum">
              <a:rPr lang="en-US" altLang="zh-CN" smtClean="0"/>
              <a:pPr>
                <a:defRPr/>
              </a:pPr>
              <a:t>46</a:t>
            </a:fld>
            <a:endParaRPr lang="en-US" altLang="zh-CN" smtClean="0"/>
          </a:p>
        </p:txBody>
      </p:sp>
      <p:sp>
        <p:nvSpPr>
          <p:cNvPr id="10137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138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Rectangle 7"/>
          <p:cNvSpPr>
            <a:spLocks noGrp="1" noChangeArrowheads="1"/>
          </p:cNvSpPr>
          <p:nvPr>
            <p:ph type="sldNum" sz="quarter" idx="5"/>
          </p:nvPr>
        </p:nvSpPr>
        <p:spPr/>
        <p:txBody>
          <a:bodyPr/>
          <a:lstStyle/>
          <a:p>
            <a:pPr>
              <a:defRPr/>
            </a:pPr>
            <a:fld id="{23E70994-9B37-4D7C-8CB0-47432CF38FE0}" type="slidenum">
              <a:rPr lang="en-US" altLang="zh-CN" smtClean="0"/>
              <a:pPr>
                <a:defRPr/>
              </a:pPr>
              <a:t>47</a:t>
            </a:fld>
            <a:endParaRPr lang="en-US" altLang="zh-CN" smtClean="0"/>
          </a:p>
        </p:txBody>
      </p:sp>
      <p:sp>
        <p:nvSpPr>
          <p:cNvPr id="10240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0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7"/>
          <p:cNvSpPr>
            <a:spLocks noGrp="1" noChangeArrowheads="1"/>
          </p:cNvSpPr>
          <p:nvPr>
            <p:ph type="sldNum" sz="quarter" idx="5"/>
          </p:nvPr>
        </p:nvSpPr>
        <p:spPr/>
        <p:txBody>
          <a:bodyPr/>
          <a:lstStyle/>
          <a:p>
            <a:pPr>
              <a:defRPr/>
            </a:pPr>
            <a:fld id="{61339D81-91E1-403F-995B-13441EB4C155}" type="slidenum">
              <a:rPr lang="en-US" altLang="zh-CN" smtClean="0"/>
              <a:pPr>
                <a:defRPr/>
              </a:pPr>
              <a:t>8</a:t>
            </a:fld>
            <a:endParaRPr lang="en-US" altLang="zh-CN" smtClean="0"/>
          </a:p>
        </p:txBody>
      </p:sp>
      <p:sp>
        <p:nvSpPr>
          <p:cNvPr id="6553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4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7"/>
          <p:cNvSpPr>
            <a:spLocks noGrp="1" noChangeArrowheads="1"/>
          </p:cNvSpPr>
          <p:nvPr>
            <p:ph type="sldNum" sz="quarter" idx="5"/>
          </p:nvPr>
        </p:nvSpPr>
        <p:spPr/>
        <p:txBody>
          <a:bodyPr/>
          <a:lstStyle/>
          <a:p>
            <a:pPr>
              <a:defRPr/>
            </a:pPr>
            <a:fld id="{866C7EFF-6693-4563-9659-759BF34E89CD}" type="slidenum">
              <a:rPr lang="en-US" altLang="zh-CN" smtClean="0"/>
              <a:pPr>
                <a:defRPr/>
              </a:pPr>
              <a:t>9</a:t>
            </a:fld>
            <a:endParaRPr lang="en-US" altLang="zh-CN" smtClean="0"/>
          </a:p>
        </p:txBody>
      </p:sp>
      <p:sp>
        <p:nvSpPr>
          <p:cNvPr id="6656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7"/>
          <p:cNvSpPr>
            <a:spLocks noGrp="1" noChangeArrowheads="1"/>
          </p:cNvSpPr>
          <p:nvPr>
            <p:ph type="sldNum" sz="quarter" idx="5"/>
          </p:nvPr>
        </p:nvSpPr>
        <p:spPr/>
        <p:txBody>
          <a:bodyPr/>
          <a:lstStyle/>
          <a:p>
            <a:pPr>
              <a:defRPr/>
            </a:pPr>
            <a:fld id="{819891BE-DB5D-43C3-9276-9431FA256242}" type="slidenum">
              <a:rPr lang="en-US" altLang="zh-CN" smtClean="0"/>
              <a:pPr>
                <a:defRPr/>
              </a:pPr>
              <a:t>10</a:t>
            </a:fld>
            <a:endParaRPr lang="en-US" altLang="zh-CN" smtClean="0"/>
          </a:p>
        </p:txBody>
      </p:sp>
      <p:sp>
        <p:nvSpPr>
          <p:cNvPr id="6758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7"/>
          <p:cNvSpPr>
            <a:spLocks noGrp="1" noChangeArrowheads="1"/>
          </p:cNvSpPr>
          <p:nvPr>
            <p:ph type="sldNum" sz="quarter" idx="5"/>
          </p:nvPr>
        </p:nvSpPr>
        <p:spPr/>
        <p:txBody>
          <a:bodyPr/>
          <a:lstStyle/>
          <a:p>
            <a:pPr>
              <a:defRPr/>
            </a:pPr>
            <a:fld id="{B62D6FB8-4024-4710-B53F-A10BC3D3CC29}" type="slidenum">
              <a:rPr lang="en-US" altLang="zh-CN" smtClean="0"/>
              <a:pPr>
                <a:defRPr/>
              </a:pPr>
              <a:t>12</a:t>
            </a:fld>
            <a:endParaRPr lang="en-US" altLang="zh-CN" smtClean="0"/>
          </a:p>
        </p:txBody>
      </p:sp>
      <p:sp>
        <p:nvSpPr>
          <p:cNvPr id="6861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7"/>
          <p:cNvSpPr>
            <a:spLocks noGrp="1" noChangeArrowheads="1"/>
          </p:cNvSpPr>
          <p:nvPr>
            <p:ph type="sldNum" sz="quarter" idx="5"/>
          </p:nvPr>
        </p:nvSpPr>
        <p:spPr/>
        <p:txBody>
          <a:bodyPr/>
          <a:lstStyle/>
          <a:p>
            <a:pPr>
              <a:defRPr/>
            </a:pPr>
            <a:fld id="{C5DDF90F-E86C-4170-9E1F-6A8C85A826E3}" type="slidenum">
              <a:rPr lang="en-US" altLang="zh-CN" smtClean="0"/>
              <a:pPr>
                <a:defRPr/>
              </a:pPr>
              <a:t>13</a:t>
            </a:fld>
            <a:endParaRPr lang="en-US" altLang="zh-CN" smtClean="0"/>
          </a:p>
        </p:txBody>
      </p:sp>
      <p:sp>
        <p:nvSpPr>
          <p:cNvPr id="6963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7"/>
          <p:cNvSpPr>
            <a:spLocks noGrp="1" noChangeArrowheads="1"/>
          </p:cNvSpPr>
          <p:nvPr>
            <p:ph type="sldNum" sz="quarter" idx="5"/>
          </p:nvPr>
        </p:nvSpPr>
        <p:spPr/>
        <p:txBody>
          <a:bodyPr/>
          <a:lstStyle/>
          <a:p>
            <a:pPr>
              <a:defRPr/>
            </a:pPr>
            <a:fld id="{C394F57A-6B5C-48C0-A7CF-D0A64613A05E}" type="slidenum">
              <a:rPr lang="en-US" altLang="zh-CN" smtClean="0"/>
              <a:pPr>
                <a:defRPr/>
              </a:pPr>
              <a:t>14</a:t>
            </a:fld>
            <a:endParaRPr lang="en-US" altLang="zh-CN" smtClean="0"/>
          </a:p>
        </p:txBody>
      </p:sp>
      <p:sp>
        <p:nvSpPr>
          <p:cNvPr id="7065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6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fld id="{8C2468DE-ECDC-44C1-BE2E-05179E684A08}" type="datetimeFigureOut">
              <a:rPr lang="zh-CN" altLang="en-US" smtClean="0"/>
              <a:t>2023/4/12</a:t>
            </a:fld>
            <a:endParaRPr lang="zh-CN" altLang="en-US"/>
          </a:p>
        </p:txBody>
      </p:sp>
    </p:spTree>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838200" y="1825625"/>
            <a:ext cx="10515600" cy="4351338"/>
          </a:xfrm>
          <a:prstGeom prst="rect">
            <a:avLst/>
          </a:prstGeo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8C2468DE-ECDC-44C1-BE2E-05179E684A08}" type="datetimeFigureOut">
              <a:rPr lang="zh-CN" altLang="en-US" smtClean="0"/>
              <a:t>2023/4/12</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a:prstGeom prst="rect">
            <a:avLst/>
          </a:prstGeo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8C2468DE-ECDC-44C1-BE2E-05179E684A08}" type="datetimeFigureOut">
              <a:rPr lang="zh-CN" altLang="en-US" smtClean="0"/>
              <a:t>2023/4/12</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cSld name="1_标题幻灯片">
    <p:spTree>
      <p:nvGrpSpPr>
        <p:cNvPr id="1" name=""/>
        <p:cNvGrpSpPr/>
        <p:nvPr/>
      </p:nvGrpSpPr>
      <p:grpSpPr>
        <a:xfrm>
          <a:off x="0" y="0"/>
          <a:ext cx="0" cy="0"/>
          <a:chOff x="0" y="0"/>
          <a:chExt cx="0" cy="0"/>
        </a:xfrm>
      </p:grpSpPr>
      <p:sp>
        <p:nvSpPr>
          <p:cNvPr id="4" name="直角三角形 3"/>
          <p:cNvSpPr/>
          <p:nvPr/>
        </p:nvSpPr>
        <p:spPr>
          <a:xfrm>
            <a:off x="0" y="4664075"/>
            <a:ext cx="12200467"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grpSp>
        <p:nvGrpSpPr>
          <p:cNvPr id="5" name="组合 15"/>
          <p:cNvGrpSpPr>
            <a:grpSpLocks/>
          </p:cNvGrpSpPr>
          <p:nvPr/>
        </p:nvGrpSpPr>
        <p:grpSpPr bwMode="auto">
          <a:xfrm>
            <a:off x="-4233" y="4953000"/>
            <a:ext cx="12196233" cy="1911350"/>
            <a:chOff x="-3765" y="4832896"/>
            <a:chExt cx="9147765" cy="2032192"/>
          </a:xfrm>
        </p:grpSpPr>
        <p:sp>
          <p:nvSpPr>
            <p:cNvPr id="6" name="任意多边形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a typeface="+mn-ea"/>
              </a:endParaRPr>
            </a:p>
          </p:txBody>
        </p:sp>
        <p:sp>
          <p:nvSpPr>
            <p:cNvPr id="7" name="任意多边形 18"/>
            <p:cNvSpPr>
              <a:spLocks/>
            </p:cNvSpPr>
            <p:nvPr/>
          </p:nvSpPr>
          <p:spPr bwMode="auto">
            <a:xfrm>
              <a:off x="35926" y="5135025"/>
              <a:ext cx="9108074" cy="838869"/>
            </a:xfrm>
            <a:custGeom>
              <a:avLst/>
              <a:gdLst>
                <a:gd name="T0" fmla="*/ 0 w 5760"/>
                <a:gd name="T1" fmla="*/ 0 h 528"/>
                <a:gd name="T2" fmla="*/ 5760 w 5760"/>
                <a:gd name="T3" fmla="*/ 0 h 528"/>
                <a:gd name="T4" fmla="*/ 5760 w 5760"/>
                <a:gd name="T5" fmla="*/ 528 h 528"/>
                <a:gd name="T6" fmla="*/ 48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0" y="0"/>
                  </a:moveTo>
                  <a:lnTo>
                    <a:pt x="5760" y="0"/>
                  </a:lnTo>
                  <a:lnTo>
                    <a:pt x="5760" y="528"/>
                  </a:lnTo>
                  <a:lnTo>
                    <a:pt x="48" y="0"/>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zh-CN" altLang="en-US"/>
            </a:p>
          </p:txBody>
        </p:sp>
        <p:sp>
          <p:nvSpPr>
            <p:cNvPr id="8" name="任意多边形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0" name="直接连接符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标题 8"/>
          <p:cNvSpPr>
            <a:spLocks noGrp="1"/>
          </p:cNvSpPr>
          <p:nvPr>
            <p:ph type="ctrTitle"/>
          </p:nvPr>
        </p:nvSpPr>
        <p:spPr>
          <a:xfrm>
            <a:off x="914400" y="1752602"/>
            <a:ext cx="10363200" cy="1829761"/>
          </a:xfrm>
          <a:prstGeom prst="rect">
            <a:avLst/>
          </a:prstGeo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zh-CN" altLang="en-US" smtClean="0"/>
              <a:t>单击此处编辑母版标题样式</a:t>
            </a:r>
            <a:endParaRPr lang="en-US"/>
          </a:p>
        </p:txBody>
      </p:sp>
      <p:sp>
        <p:nvSpPr>
          <p:cNvPr id="17" name="副标题 16"/>
          <p:cNvSpPr>
            <a:spLocks noGrp="1"/>
          </p:cNvSpPr>
          <p:nvPr>
            <p:ph type="subTitle" idx="1"/>
          </p:nvPr>
        </p:nvSpPr>
        <p:spPr>
          <a:xfrm>
            <a:off x="914400" y="3611607"/>
            <a:ext cx="10363200" cy="1199704"/>
          </a:xfrm>
          <a:prstGeom prst="rect">
            <a:avLst/>
          </a:prstGeo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zh-CN" altLang="en-US" dirty="0" smtClean="0"/>
              <a:t>单击此处编辑母版副标题样式</a:t>
            </a:r>
            <a:endParaRPr lang="en-US" dirty="0"/>
          </a:p>
        </p:txBody>
      </p:sp>
      <p:sp>
        <p:nvSpPr>
          <p:cNvPr id="11" name="日期占位符 29"/>
          <p:cNvSpPr>
            <a:spLocks noGrp="1"/>
          </p:cNvSpPr>
          <p:nvPr>
            <p:ph type="dt" sz="half" idx="10"/>
          </p:nvPr>
        </p:nvSpPr>
        <p:spPr>
          <a:xfrm>
            <a:off x="8970433" y="6408739"/>
            <a:ext cx="2559051" cy="365125"/>
          </a:xfrm>
          <a:prstGeom prst="rect">
            <a:avLst/>
          </a:prstGeom>
        </p:spPr>
        <p:txBody>
          <a:bodyPr/>
          <a:lstStyle>
            <a:lvl1pPr fontAlgn="auto">
              <a:spcBef>
                <a:spcPts val="0"/>
              </a:spcBef>
              <a:spcAft>
                <a:spcPts val="0"/>
              </a:spcAft>
              <a:defRPr>
                <a:solidFill>
                  <a:srgbClr val="FFFFFF"/>
                </a:solidFill>
                <a:latin typeface="+mn-lt"/>
                <a:ea typeface="+mn-ea"/>
              </a:defRPr>
            </a:lvl1pPr>
            <a:extLst/>
          </a:lstStyle>
          <a:p>
            <a:pPr>
              <a:defRPr/>
            </a:pPr>
            <a:fld id="{9FD42495-CB91-4AC7-AABF-2B59015387BA}" type="datetimeFigureOut">
              <a:rPr lang="zh-CN" altLang="en-US"/>
              <a:pPr>
                <a:defRPr/>
              </a:pPr>
              <a:t>2023/4/12</a:t>
            </a:fld>
            <a:endParaRPr lang="zh-CN" altLang="en-US"/>
          </a:p>
        </p:txBody>
      </p:sp>
      <p:sp>
        <p:nvSpPr>
          <p:cNvPr id="12" name="页脚占位符 18"/>
          <p:cNvSpPr>
            <a:spLocks noGrp="1"/>
          </p:cNvSpPr>
          <p:nvPr>
            <p:ph type="ftr" sz="quarter" idx="11"/>
          </p:nvPr>
        </p:nvSpPr>
        <p:spPr>
          <a:xfrm>
            <a:off x="5839884" y="6408739"/>
            <a:ext cx="3134783" cy="365125"/>
          </a:xfrm>
          <a:prstGeom prst="rect">
            <a:avLst/>
          </a:prstGeom>
        </p:spPr>
        <p:txBody>
          <a:bodyPr/>
          <a:lstStyle>
            <a:lvl1pPr fontAlgn="auto">
              <a:spcBef>
                <a:spcPts val="0"/>
              </a:spcBef>
              <a:spcAft>
                <a:spcPts val="0"/>
              </a:spcAft>
              <a:defRPr>
                <a:solidFill>
                  <a:schemeClr val="accent1">
                    <a:tint val="20000"/>
                  </a:schemeClr>
                </a:solidFill>
                <a:latin typeface="+mn-lt"/>
                <a:ea typeface="+mn-ea"/>
              </a:defRPr>
            </a:lvl1pPr>
            <a:extLst/>
          </a:lstStyle>
          <a:p>
            <a:pPr>
              <a:defRPr/>
            </a:pPr>
            <a:endParaRPr lang="zh-CN" altLang="en-US"/>
          </a:p>
        </p:txBody>
      </p:sp>
      <p:sp>
        <p:nvSpPr>
          <p:cNvPr id="13" name="灯片编号占位符 26"/>
          <p:cNvSpPr>
            <a:spLocks noGrp="1"/>
          </p:cNvSpPr>
          <p:nvPr>
            <p:ph type="sldNum" sz="quarter" idx="12"/>
          </p:nvPr>
        </p:nvSpPr>
        <p:spPr>
          <a:xfrm>
            <a:off x="11529484" y="6408739"/>
            <a:ext cx="488949" cy="365125"/>
          </a:xfrm>
          <a:prstGeom prst="rect">
            <a:avLst/>
          </a:prstGeom>
        </p:spPr>
        <p:txBody>
          <a:bodyPr/>
          <a:lstStyle>
            <a:lvl1pPr>
              <a:defRPr>
                <a:solidFill>
                  <a:srgbClr val="FFFFFF"/>
                </a:solidFill>
              </a:defRPr>
            </a:lvl1pPr>
            <a:extLst/>
          </a:lstStyle>
          <a:p>
            <a:pPr>
              <a:defRPr/>
            </a:pPr>
            <a:fld id="{54783190-D699-4E7C-B562-9CE01AB1B842}" type="slidenum">
              <a:rPr lang="zh-CN" altLang="en-US"/>
              <a:pPr>
                <a:defRPr/>
              </a:pPr>
              <a:t>‹#›</a:t>
            </a:fld>
            <a:endParaRPr lang="zh-CN" altLang="en-US"/>
          </a:p>
        </p:txBody>
      </p:sp>
    </p:spTree>
    <p:extLst>
      <p:ext uri="{BB962C8B-B14F-4D97-AF65-F5344CB8AC3E}">
        <p14:creationId xmlns:p14="http://schemas.microsoft.com/office/powerpoint/2010/main" val="34322160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838200" y="1825625"/>
            <a:ext cx="10515600" cy="435133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8C2468DE-ECDC-44C1-BE2E-05179E684A08}" type="datetimeFigureOut">
              <a:rPr lang="zh-CN" altLang="en-US" smtClean="0"/>
              <a:t>2023/4/12</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a:prstGeom prst="rect">
            <a:avLst/>
          </a:prstGeo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8C2468DE-ECDC-44C1-BE2E-05179E684A08}" type="datetimeFigureOut">
              <a:rPr lang="zh-CN" altLang="en-US" smtClean="0"/>
              <a:t>2023/4/12</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p:cNvSpPr>
            <a:spLocks noGrp="1"/>
          </p:cNvSpPr>
          <p:nvPr>
            <p:ph sz="half" idx="2"/>
          </p:nvPr>
        </p:nvSpPr>
        <p:spPr>
          <a:xfrm>
            <a:off x="6172200" y="1825625"/>
            <a:ext cx="5181600" cy="435133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p:cNvSpPr>
            <a:spLocks noGrp="1"/>
          </p:cNvSpPr>
          <p:nvPr>
            <p:ph type="dt" sz="half" idx="10"/>
          </p:nvPr>
        </p:nvSpPr>
        <p:spPr/>
        <p:txBody>
          <a:bodyPr/>
          <a:lstStyle/>
          <a:p>
            <a:fld id="{8C2468DE-ECDC-44C1-BE2E-05179E684A08}" type="datetimeFigureOut">
              <a:rPr lang="zh-CN" altLang="en-US" smtClean="0"/>
              <a:t>2023/4/12</a:t>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a:prstGeom prst="rect">
            <a:avLst/>
          </a:prstGeo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p:cNvSpPr>
            <a:spLocks noGrp="1"/>
          </p:cNvSpPr>
          <p:nvPr>
            <p:ph type="dt" sz="half" idx="10"/>
          </p:nvPr>
        </p:nvSpPr>
        <p:spPr/>
        <p:txBody>
          <a:bodyPr/>
          <a:lstStyle/>
          <a:p>
            <a:fld id="{8C2468DE-ECDC-44C1-BE2E-05179E684A08}" type="datetimeFigureOut">
              <a:rPr lang="zh-CN" altLang="en-US" smtClean="0"/>
              <a:t>2023/4/12</a:t>
            </a:fld>
            <a:endParaRPr lang="zh-CN" altLang="en-US"/>
          </a:p>
        </p:txBody>
      </p:sp>
      <p:sp>
        <p:nvSpPr>
          <p:cNvPr id="8" name="页脚占位符 7"/>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9" name="灯片编号占位符 8"/>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8C2468DE-ECDC-44C1-BE2E-05179E684A08}" type="datetimeFigureOut">
              <a:rPr lang="zh-CN" altLang="en-US" smtClean="0"/>
              <a:t>2023/4/12</a:t>
            </a:fld>
            <a:endParaRPr lang="zh-CN" altLang="en-US"/>
          </a:p>
        </p:txBody>
      </p:sp>
      <p:sp>
        <p:nvSpPr>
          <p:cNvPr id="4" name="页脚占位符 3"/>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5" name="灯片编号占位符 4"/>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8C2468DE-ECDC-44C1-BE2E-05179E684A08}" type="datetimeFigureOut">
              <a:rPr lang="zh-CN" altLang="en-US" smtClean="0"/>
              <a:t>2023/4/12</a:t>
            </a:fld>
            <a:endParaRPr lang="zh-CN" altLang="en-US"/>
          </a:p>
        </p:txBody>
      </p:sp>
      <p:sp>
        <p:nvSpPr>
          <p:cNvPr id="3" name="页脚占位符 2"/>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4" name="灯片编号占位符 3"/>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8C2468DE-ECDC-44C1-BE2E-05179E684A08}" type="datetimeFigureOut">
              <a:rPr lang="zh-CN" altLang="en-US" smtClean="0"/>
              <a:t>2023/4/12</a:t>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8C2468DE-ECDC-44C1-BE2E-05179E684A08}" type="datetimeFigureOut">
              <a:rPr lang="zh-CN" altLang="en-US" smtClean="0"/>
              <a:t>2023/4/12</a:t>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2468DE-ECDC-44C1-BE2E-05179E684A08}" type="datetimeFigureOut">
              <a:rPr lang="zh-CN" altLang="en-US" smtClean="0"/>
              <a:t>2023/4/12</a:t>
            </a:fld>
            <a:endParaRPr lang="zh-CN" altLang="en-US"/>
          </a:p>
        </p:txBody>
      </p:sp>
      <p:sp>
        <p:nvSpPr>
          <p:cNvPr id="2" name="矩形 1"/>
          <p:cNvSpPr/>
          <p:nvPr userDrawn="1"/>
        </p:nvSpPr>
        <p:spPr>
          <a:xfrm>
            <a:off x="3378200" y="-1270"/>
            <a:ext cx="4434840" cy="61023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p:cNvSpPr/>
          <p:nvPr userDrawn="1"/>
        </p:nvSpPr>
        <p:spPr>
          <a:xfrm>
            <a:off x="7757160" y="-1270"/>
            <a:ext cx="4434840" cy="61023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Rectangle 11"/>
          <p:cNvSpPr>
            <a:spLocks noChangeArrowheads="1"/>
          </p:cNvSpPr>
          <p:nvPr userDrawn="1"/>
        </p:nvSpPr>
        <p:spPr bwMode="auto">
          <a:xfrm>
            <a:off x="796001" y="73371"/>
            <a:ext cx="2397575" cy="5579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ctr"/>
          <a:lstStyle>
            <a:lvl1pPr eaLnBrk="0" hangingPunct="0">
              <a:defRPr sz="2000">
                <a:solidFill>
                  <a:schemeClr val="accent2"/>
                </a:solidFill>
                <a:latin typeface="Times New Roman" panose="02020603050405020304" pitchFamily="18" charset="0"/>
                <a:ea typeface="FangSong_GB2312" pitchFamily="49" charset="-122"/>
              </a:defRPr>
            </a:lvl1pPr>
            <a:lvl2pPr marL="742950" indent="-285750" eaLnBrk="0" hangingPunct="0">
              <a:defRPr sz="2000">
                <a:solidFill>
                  <a:schemeClr val="accent2"/>
                </a:solidFill>
                <a:latin typeface="Times New Roman" panose="02020603050405020304" pitchFamily="18" charset="0"/>
                <a:ea typeface="FangSong_GB2312" pitchFamily="49" charset="-122"/>
              </a:defRPr>
            </a:lvl2pPr>
            <a:lvl3pPr marL="1143000" indent="-228600" eaLnBrk="0" hangingPunct="0">
              <a:defRPr sz="2000">
                <a:solidFill>
                  <a:schemeClr val="accent2"/>
                </a:solidFill>
                <a:latin typeface="Times New Roman" panose="02020603050405020304" pitchFamily="18" charset="0"/>
                <a:ea typeface="FangSong_GB2312" pitchFamily="49" charset="-122"/>
              </a:defRPr>
            </a:lvl3pPr>
            <a:lvl4pPr marL="1600200" indent="-228600" eaLnBrk="0" hangingPunct="0">
              <a:defRPr sz="2000">
                <a:solidFill>
                  <a:schemeClr val="accent2"/>
                </a:solidFill>
                <a:latin typeface="Times New Roman" panose="02020603050405020304" pitchFamily="18" charset="0"/>
                <a:ea typeface="FangSong_GB2312" pitchFamily="49" charset="-122"/>
              </a:defRPr>
            </a:lvl4pPr>
            <a:lvl5pPr marL="2057400" indent="-228600" eaLnBrk="0" hangingPunct="0">
              <a:defRPr sz="2000">
                <a:solidFill>
                  <a:schemeClr val="accent2"/>
                </a:solidFill>
                <a:latin typeface="Times New Roman" panose="02020603050405020304" pitchFamily="18" charset="0"/>
                <a:ea typeface="FangSong_GB2312" pitchFamily="49" charset="-122"/>
              </a:defRPr>
            </a:lvl5pPr>
            <a:lvl6pPr marL="2514600" indent="-228600" eaLnBrk="0" fontAlgn="base" hangingPunct="0">
              <a:spcBef>
                <a:spcPct val="0"/>
              </a:spcBef>
              <a:spcAft>
                <a:spcPct val="0"/>
              </a:spcAft>
              <a:defRPr sz="2000">
                <a:solidFill>
                  <a:schemeClr val="accent2"/>
                </a:solidFill>
                <a:latin typeface="Times New Roman" panose="02020603050405020304" pitchFamily="18" charset="0"/>
                <a:ea typeface="FangSong_GB2312" pitchFamily="49" charset="-122"/>
              </a:defRPr>
            </a:lvl6pPr>
            <a:lvl7pPr marL="2971800" indent="-228600" eaLnBrk="0" fontAlgn="base" hangingPunct="0">
              <a:spcBef>
                <a:spcPct val="0"/>
              </a:spcBef>
              <a:spcAft>
                <a:spcPct val="0"/>
              </a:spcAft>
              <a:defRPr sz="2000">
                <a:solidFill>
                  <a:schemeClr val="accent2"/>
                </a:solidFill>
                <a:latin typeface="Times New Roman" panose="02020603050405020304" pitchFamily="18" charset="0"/>
                <a:ea typeface="FangSong_GB2312" pitchFamily="49" charset="-122"/>
              </a:defRPr>
            </a:lvl7pPr>
            <a:lvl8pPr marL="3429000" indent="-228600" eaLnBrk="0" fontAlgn="base" hangingPunct="0">
              <a:spcBef>
                <a:spcPct val="0"/>
              </a:spcBef>
              <a:spcAft>
                <a:spcPct val="0"/>
              </a:spcAft>
              <a:defRPr sz="2000">
                <a:solidFill>
                  <a:schemeClr val="accent2"/>
                </a:solidFill>
                <a:latin typeface="Times New Roman" panose="02020603050405020304" pitchFamily="18" charset="0"/>
                <a:ea typeface="FangSong_GB2312" pitchFamily="49" charset="-122"/>
              </a:defRPr>
            </a:lvl8pPr>
            <a:lvl9pPr marL="3886200" indent="-228600" eaLnBrk="0" fontAlgn="base" hangingPunct="0">
              <a:spcBef>
                <a:spcPct val="0"/>
              </a:spcBef>
              <a:spcAft>
                <a:spcPct val="0"/>
              </a:spcAft>
              <a:defRPr sz="2000">
                <a:solidFill>
                  <a:schemeClr val="accent2"/>
                </a:solidFill>
                <a:latin typeface="Times New Roman" panose="02020603050405020304" pitchFamily="18" charset="0"/>
                <a:ea typeface="FangSong_GB2312" pitchFamily="49" charset="-122"/>
              </a:defRPr>
            </a:lvl9pPr>
          </a:lstStyle>
          <a:p>
            <a:pPr algn="ctr" eaLnBrk="1" hangingPunct="1"/>
            <a:r>
              <a:rPr lang="zh-CN" altLang="en-US" sz="2000" b="1" dirty="0">
                <a:solidFill>
                  <a:srgbClr val="5041DD"/>
                </a:solidFill>
                <a:latin typeface="华文行楷" panose="02010800040101010101" pitchFamily="2" charset="-122"/>
                <a:ea typeface="华文行楷" panose="02010800040101010101" pitchFamily="2" charset="-122"/>
              </a:rPr>
              <a:t>暨南大学金融系</a:t>
            </a:r>
            <a:endParaRPr lang="en-US" altLang="zh-CN" sz="2000" b="1" dirty="0">
              <a:solidFill>
                <a:srgbClr val="5041DD"/>
              </a:solidFill>
              <a:latin typeface="华文行楷" panose="02010800040101010101" pitchFamily="2" charset="-122"/>
              <a:ea typeface="华文行楷" panose="02010800040101010101" pitchFamily="2" charset="-122"/>
            </a:endParaRPr>
          </a:p>
          <a:p>
            <a:pPr algn="ctr" eaLnBrk="1" hangingPunct="1"/>
            <a:r>
              <a:rPr lang="en-US" altLang="zh-CN" sz="1050" b="1" dirty="0">
                <a:solidFill>
                  <a:srgbClr val="5041DD"/>
                </a:solidFill>
                <a:latin typeface="MingLiU-ExtB" panose="02020500000000000000" pitchFamily="18" charset="-120"/>
                <a:ea typeface="MingLiU-ExtB" panose="02020500000000000000" pitchFamily="18" charset="-120"/>
              </a:rPr>
              <a:t>Department of Finance, JNU</a:t>
            </a:r>
          </a:p>
        </p:txBody>
      </p:sp>
      <p:pic>
        <p:nvPicPr>
          <p:cNvPr id="30722" name="Picture 2"/>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74501" y="0"/>
            <a:ext cx="721500" cy="7162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oleObject" Target="../embeddings/oleObject4.bin"/><Relationship Id="rId13" Type="http://schemas.openxmlformats.org/officeDocument/2006/relationships/image" Target="../media/image8.wmf"/><Relationship Id="rId18" Type="http://schemas.openxmlformats.org/officeDocument/2006/relationships/oleObject" Target="../embeddings/oleObject9.bin"/><Relationship Id="rId3" Type="http://schemas.openxmlformats.org/officeDocument/2006/relationships/notesSlide" Target="../notesSlides/notesSlide11.xml"/><Relationship Id="rId21" Type="http://schemas.openxmlformats.org/officeDocument/2006/relationships/image" Target="../media/image12.wmf"/><Relationship Id="rId7" Type="http://schemas.openxmlformats.org/officeDocument/2006/relationships/image" Target="../media/image5.wmf"/><Relationship Id="rId12" Type="http://schemas.openxmlformats.org/officeDocument/2006/relationships/oleObject" Target="../embeddings/oleObject6.bin"/><Relationship Id="rId17" Type="http://schemas.openxmlformats.org/officeDocument/2006/relationships/image" Target="../media/image10.wmf"/><Relationship Id="rId2" Type="http://schemas.openxmlformats.org/officeDocument/2006/relationships/slideLayout" Target="../slideLayouts/slideLayout2.xml"/><Relationship Id="rId16" Type="http://schemas.openxmlformats.org/officeDocument/2006/relationships/oleObject" Target="../embeddings/oleObject8.bin"/><Relationship Id="rId20" Type="http://schemas.openxmlformats.org/officeDocument/2006/relationships/oleObject" Target="../embeddings/oleObject10.bin"/><Relationship Id="rId1" Type="http://schemas.openxmlformats.org/officeDocument/2006/relationships/vmlDrawing" Target="../drawings/vmlDrawing2.vml"/><Relationship Id="rId6" Type="http://schemas.openxmlformats.org/officeDocument/2006/relationships/oleObject" Target="../embeddings/oleObject3.bin"/><Relationship Id="rId11" Type="http://schemas.openxmlformats.org/officeDocument/2006/relationships/image" Target="../media/image7.wmf"/><Relationship Id="rId5" Type="http://schemas.openxmlformats.org/officeDocument/2006/relationships/image" Target="../media/image4.wmf"/><Relationship Id="rId15" Type="http://schemas.openxmlformats.org/officeDocument/2006/relationships/image" Target="../media/image9.wmf"/><Relationship Id="rId23" Type="http://schemas.openxmlformats.org/officeDocument/2006/relationships/image" Target="../media/image13.wmf"/><Relationship Id="rId10" Type="http://schemas.openxmlformats.org/officeDocument/2006/relationships/oleObject" Target="../embeddings/oleObject5.bin"/><Relationship Id="rId19" Type="http://schemas.openxmlformats.org/officeDocument/2006/relationships/image" Target="../media/image11.wmf"/><Relationship Id="rId4" Type="http://schemas.openxmlformats.org/officeDocument/2006/relationships/oleObject" Target="../embeddings/oleObject2.bin"/><Relationship Id="rId9" Type="http://schemas.openxmlformats.org/officeDocument/2006/relationships/image" Target="../media/image6.wmf"/><Relationship Id="rId14" Type="http://schemas.openxmlformats.org/officeDocument/2006/relationships/oleObject" Target="../embeddings/oleObject7.bin"/><Relationship Id="rId22" Type="http://schemas.openxmlformats.org/officeDocument/2006/relationships/oleObject" Target="../embeddings/oleObject11.bin"/></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2.xml"/><Relationship Id="rId7" Type="http://schemas.openxmlformats.org/officeDocument/2006/relationships/image" Target="../media/image15.w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13.bin"/><Relationship Id="rId5" Type="http://schemas.openxmlformats.org/officeDocument/2006/relationships/image" Target="../media/image14.wmf"/><Relationship Id="rId4" Type="http://schemas.openxmlformats.org/officeDocument/2006/relationships/oleObject" Target="../embeddings/oleObject12.bin"/></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16.wmf"/><Relationship Id="rId4" Type="http://schemas.openxmlformats.org/officeDocument/2006/relationships/oleObject" Target="../embeddings/oleObject14.bin"/></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17.wmf"/><Relationship Id="rId4" Type="http://schemas.openxmlformats.org/officeDocument/2006/relationships/oleObject" Target="../embeddings/oleObject15.bin"/></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8" Type="http://schemas.openxmlformats.org/officeDocument/2006/relationships/oleObject" Target="../embeddings/oleObject18.bin"/><Relationship Id="rId3" Type="http://schemas.openxmlformats.org/officeDocument/2006/relationships/notesSlide" Target="../notesSlides/notesSlide21.xml"/><Relationship Id="rId7" Type="http://schemas.openxmlformats.org/officeDocument/2006/relationships/image" Target="../media/image19.wmf"/><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oleObject" Target="../embeddings/oleObject17.bin"/><Relationship Id="rId11" Type="http://schemas.openxmlformats.org/officeDocument/2006/relationships/image" Target="../media/image21.wmf"/><Relationship Id="rId5" Type="http://schemas.openxmlformats.org/officeDocument/2006/relationships/image" Target="../media/image18.wmf"/><Relationship Id="rId10" Type="http://schemas.openxmlformats.org/officeDocument/2006/relationships/oleObject" Target="../embeddings/oleObject19.bin"/><Relationship Id="rId4" Type="http://schemas.openxmlformats.org/officeDocument/2006/relationships/oleObject" Target="../embeddings/oleObject16.bin"/><Relationship Id="rId9" Type="http://schemas.openxmlformats.org/officeDocument/2006/relationships/image" Target="../media/image20.wmf"/></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2.xml"/><Relationship Id="rId7" Type="http://schemas.openxmlformats.org/officeDocument/2006/relationships/image" Target="../media/image23.wmf"/><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oleObject" Target="../embeddings/oleObject21.bin"/><Relationship Id="rId5" Type="http://schemas.openxmlformats.org/officeDocument/2006/relationships/image" Target="../media/image22.wmf"/><Relationship Id="rId4" Type="http://schemas.openxmlformats.org/officeDocument/2006/relationships/oleObject" Target="../embeddings/oleObject20.bin"/></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3.xml"/><Relationship Id="rId7" Type="http://schemas.openxmlformats.org/officeDocument/2006/relationships/image" Target="../media/image25.wmf"/><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oleObject" Target="../embeddings/oleObject23.bin"/><Relationship Id="rId5" Type="http://schemas.openxmlformats.org/officeDocument/2006/relationships/image" Target="../media/image24.wmf"/><Relationship Id="rId4" Type="http://schemas.openxmlformats.org/officeDocument/2006/relationships/oleObject" Target="../embeddings/oleObject22.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24.bin"/><Relationship Id="rId2" Type="http://schemas.openxmlformats.org/officeDocument/2006/relationships/slideLayout" Target="../slideLayouts/slideLayout2.xml"/><Relationship Id="rId1" Type="http://schemas.openxmlformats.org/officeDocument/2006/relationships/vmlDrawing" Target="../drawings/vmlDrawing9.vml"/><Relationship Id="rId4" Type="http://schemas.openxmlformats.org/officeDocument/2006/relationships/image" Target="../media/image26.wmf"/></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2.xml"/><Relationship Id="rId1" Type="http://schemas.openxmlformats.org/officeDocument/2006/relationships/vmlDrawing" Target="../drawings/vmlDrawing10.vml"/><Relationship Id="rId5" Type="http://schemas.openxmlformats.org/officeDocument/2006/relationships/image" Target="../media/image27.wmf"/><Relationship Id="rId4" Type="http://schemas.openxmlformats.org/officeDocument/2006/relationships/oleObject" Target="../embeddings/oleObject25.bin"/></Relationships>
</file>

<file path=ppt/slides/_rels/slide42.xml.rels><?xml version="1.0" encoding="UTF-8" standalone="yes"?>
<Relationships xmlns="http://schemas.openxmlformats.org/package/2006/relationships"><Relationship Id="rId8" Type="http://schemas.openxmlformats.org/officeDocument/2006/relationships/oleObject" Target="../embeddings/oleObject28.bin"/><Relationship Id="rId13" Type="http://schemas.openxmlformats.org/officeDocument/2006/relationships/oleObject" Target="../embeddings/oleObject31.bin"/><Relationship Id="rId3" Type="http://schemas.openxmlformats.org/officeDocument/2006/relationships/notesSlide" Target="../notesSlides/notesSlide34.xml"/><Relationship Id="rId7" Type="http://schemas.openxmlformats.org/officeDocument/2006/relationships/image" Target="../media/image29.wmf"/><Relationship Id="rId12" Type="http://schemas.openxmlformats.org/officeDocument/2006/relationships/image" Target="../media/image31.wmf"/><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oleObject" Target="../embeddings/oleObject27.bin"/><Relationship Id="rId11" Type="http://schemas.openxmlformats.org/officeDocument/2006/relationships/oleObject" Target="../embeddings/oleObject30.bin"/><Relationship Id="rId5" Type="http://schemas.openxmlformats.org/officeDocument/2006/relationships/image" Target="../media/image28.wmf"/><Relationship Id="rId10" Type="http://schemas.openxmlformats.org/officeDocument/2006/relationships/image" Target="../media/image30.wmf"/><Relationship Id="rId4" Type="http://schemas.openxmlformats.org/officeDocument/2006/relationships/oleObject" Target="../embeddings/oleObject26.bin"/><Relationship Id="rId9" Type="http://schemas.openxmlformats.org/officeDocument/2006/relationships/oleObject" Target="../embeddings/oleObject29.bin"/><Relationship Id="rId14" Type="http://schemas.openxmlformats.org/officeDocument/2006/relationships/image" Target="../media/image32.wmf"/></Relationships>
</file>

<file path=ppt/slides/_rels/slide43.xml.rels><?xml version="1.0" encoding="UTF-8" standalone="yes"?>
<Relationships xmlns="http://schemas.openxmlformats.org/package/2006/relationships"><Relationship Id="rId8" Type="http://schemas.openxmlformats.org/officeDocument/2006/relationships/oleObject" Target="../embeddings/oleObject34.bin"/><Relationship Id="rId3" Type="http://schemas.openxmlformats.org/officeDocument/2006/relationships/notesSlide" Target="../notesSlides/notesSlide35.xml"/><Relationship Id="rId7" Type="http://schemas.openxmlformats.org/officeDocument/2006/relationships/image" Target="../media/image33.wmf"/><Relationship Id="rId2" Type="http://schemas.openxmlformats.org/officeDocument/2006/relationships/slideLayout" Target="../slideLayouts/slideLayout2.xml"/><Relationship Id="rId1" Type="http://schemas.openxmlformats.org/officeDocument/2006/relationships/vmlDrawing" Target="../drawings/vmlDrawing12.vml"/><Relationship Id="rId6" Type="http://schemas.openxmlformats.org/officeDocument/2006/relationships/oleObject" Target="../embeddings/oleObject33.bin"/><Relationship Id="rId11" Type="http://schemas.openxmlformats.org/officeDocument/2006/relationships/image" Target="../media/image35.wmf"/><Relationship Id="rId5" Type="http://schemas.openxmlformats.org/officeDocument/2006/relationships/image" Target="../media/image28.wmf"/><Relationship Id="rId10" Type="http://schemas.openxmlformats.org/officeDocument/2006/relationships/oleObject" Target="../embeddings/oleObject35.bin"/><Relationship Id="rId4" Type="http://schemas.openxmlformats.org/officeDocument/2006/relationships/oleObject" Target="../embeddings/oleObject32.bin"/><Relationship Id="rId9" Type="http://schemas.openxmlformats.org/officeDocument/2006/relationships/image" Target="../media/image34.wmf"/></Relationships>
</file>

<file path=ppt/slides/_rels/slide44.xml.rels><?xml version="1.0" encoding="UTF-8" standalone="yes"?>
<Relationships xmlns="http://schemas.openxmlformats.org/package/2006/relationships"><Relationship Id="rId8" Type="http://schemas.openxmlformats.org/officeDocument/2006/relationships/oleObject" Target="../embeddings/oleObject38.bin"/><Relationship Id="rId3" Type="http://schemas.openxmlformats.org/officeDocument/2006/relationships/notesSlide" Target="../notesSlides/notesSlide36.xml"/><Relationship Id="rId7" Type="http://schemas.openxmlformats.org/officeDocument/2006/relationships/image" Target="../media/image34.wmf"/><Relationship Id="rId2" Type="http://schemas.openxmlformats.org/officeDocument/2006/relationships/slideLayout" Target="../slideLayouts/slideLayout2.xml"/><Relationship Id="rId1" Type="http://schemas.openxmlformats.org/officeDocument/2006/relationships/vmlDrawing" Target="../drawings/vmlDrawing13.vml"/><Relationship Id="rId6" Type="http://schemas.openxmlformats.org/officeDocument/2006/relationships/oleObject" Target="../embeddings/oleObject37.bin"/><Relationship Id="rId11" Type="http://schemas.openxmlformats.org/officeDocument/2006/relationships/image" Target="../media/image38.wmf"/><Relationship Id="rId5" Type="http://schemas.openxmlformats.org/officeDocument/2006/relationships/image" Target="../media/image36.wmf"/><Relationship Id="rId10" Type="http://schemas.openxmlformats.org/officeDocument/2006/relationships/oleObject" Target="../embeddings/oleObject39.bin"/><Relationship Id="rId4" Type="http://schemas.openxmlformats.org/officeDocument/2006/relationships/oleObject" Target="../embeddings/oleObject36.bin"/><Relationship Id="rId9" Type="http://schemas.openxmlformats.org/officeDocument/2006/relationships/image" Target="../media/image37.wmf"/></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oleObject" Target="../embeddings/oleObject40.bin"/><Relationship Id="rId2" Type="http://schemas.openxmlformats.org/officeDocument/2006/relationships/slideLayout" Target="../slideLayouts/slideLayout2.xml"/><Relationship Id="rId1" Type="http://schemas.openxmlformats.org/officeDocument/2006/relationships/vmlDrawing" Target="../drawings/vmlDrawing14.vml"/><Relationship Id="rId4" Type="http://schemas.openxmlformats.org/officeDocument/2006/relationships/image" Target="../media/image39.wmf"/></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918918" y="1656669"/>
            <a:ext cx="10199180" cy="3139321"/>
          </a:xfrm>
          <a:prstGeom prst="rect">
            <a:avLst/>
          </a:prstGeom>
          <a:noFill/>
        </p:spPr>
        <p:txBody>
          <a:bodyPr wrap="square" rtlCol="0">
            <a:spAutoFit/>
          </a:bodyPr>
          <a:lstStyle/>
          <a:p>
            <a:pPr algn="ctr"/>
            <a:r>
              <a:rPr lang="zh-CN" altLang="en-US" sz="6600" b="1" dirty="0">
                <a:latin typeface="黑体" panose="02010609060101010101" pitchFamily="49" charset="-122"/>
                <a:ea typeface="黑体" panose="02010609060101010101" pitchFamily="49" charset="-122"/>
              </a:rPr>
              <a:t>第十</a:t>
            </a:r>
            <a:r>
              <a:rPr lang="zh-CN" altLang="en-US" sz="6600" b="1" dirty="0">
                <a:latin typeface="黑体" panose="02010609060101010101" pitchFamily="49" charset="-122"/>
                <a:ea typeface="黑体" panose="02010609060101010101" pitchFamily="49" charset="-122"/>
              </a:rPr>
              <a:t>三</a:t>
            </a:r>
            <a:r>
              <a:rPr lang="zh-CN" altLang="en-US" sz="6600" b="1" dirty="0">
                <a:latin typeface="黑体" panose="02010609060101010101" pitchFamily="49" charset="-122"/>
                <a:ea typeface="黑体" panose="02010609060101010101" pitchFamily="49" charset="-122"/>
              </a:rPr>
              <a:t>章 </a:t>
            </a:r>
            <a:endParaRPr lang="en-US" altLang="zh-CN" sz="6600" b="1" dirty="0">
              <a:latin typeface="黑体" panose="02010609060101010101" pitchFamily="49" charset="-122"/>
              <a:ea typeface="黑体" panose="02010609060101010101" pitchFamily="49" charset="-122"/>
            </a:endParaRPr>
          </a:p>
          <a:p>
            <a:pPr algn="ctr"/>
            <a:r>
              <a:rPr lang="zh-CN" altLang="en-US" sz="6600" b="1" dirty="0">
                <a:latin typeface="黑体" panose="02010609060101010101" pitchFamily="49" charset="-122"/>
                <a:ea typeface="黑体" panose="02010609060101010101" pitchFamily="49" charset="-122"/>
              </a:rPr>
              <a:t>信用</a:t>
            </a:r>
            <a:r>
              <a:rPr lang="zh-CN" altLang="en-US" sz="6600" b="1" dirty="0">
                <a:latin typeface="黑体" panose="02010609060101010101" pitchFamily="49" charset="-122"/>
                <a:ea typeface="黑体" panose="02010609060101010101" pitchFamily="49" charset="-122"/>
              </a:rPr>
              <a:t>在险风险</a:t>
            </a:r>
            <a:endParaRPr lang="en-US" altLang="zh-CN" sz="6600" b="1" dirty="0">
              <a:latin typeface="黑体" panose="02010609060101010101" pitchFamily="49" charset="-122"/>
              <a:ea typeface="黑体" panose="02010609060101010101" pitchFamily="49" charset="-122"/>
            </a:endParaRPr>
          </a:p>
          <a:p>
            <a:pPr algn="ctr"/>
            <a:r>
              <a:rPr lang="en-US" altLang="zh-CN" sz="6600" b="1" dirty="0">
                <a:latin typeface="Times New Roman" pitchFamily="18" charset="0"/>
                <a:ea typeface="黑体" panose="02010609060101010101" pitchFamily="49" charset="-122"/>
                <a:cs typeface="Times New Roman" pitchFamily="18" charset="0"/>
              </a:rPr>
              <a:t>Value at risk</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6" name="Rectangle 3"/>
          <p:cNvSpPr>
            <a:spLocks noGrp="1" noChangeArrowheads="1"/>
          </p:cNvSpPr>
          <p:nvPr>
            <p:ph idx="1"/>
          </p:nvPr>
        </p:nvSpPr>
        <p:spPr>
          <a:xfrm>
            <a:off x="796980" y="1370309"/>
            <a:ext cx="10960100" cy="4267200"/>
          </a:xfrm>
        </p:spPr>
        <p:txBody>
          <a:bodyPr/>
          <a:lstStyle/>
          <a:p>
            <a:pPr marL="514350" indent="-514350" eaLnBrk="1" hangingPunct="1">
              <a:buFont typeface="Wingdings" pitchFamily="2" charset="2"/>
              <a:buAutoNum type="arabicPeriod"/>
            </a:pPr>
            <a:r>
              <a:rPr lang="en-US" altLang="zh-CN" dirty="0" smtClean="0">
                <a:latin typeface="Times New Roman" pitchFamily="18" charset="0"/>
                <a:cs typeface="Times New Roman" pitchFamily="18" charset="0"/>
              </a:rPr>
              <a:t>Z</a:t>
            </a:r>
            <a:r>
              <a:rPr lang="zh-CN" altLang="en-US" dirty="0" smtClean="0">
                <a:latin typeface="Times New Roman" pitchFamily="18" charset="0"/>
                <a:cs typeface="Times New Roman" pitchFamily="18" charset="0"/>
              </a:rPr>
              <a:t>值评分模型与</a:t>
            </a:r>
            <a:r>
              <a:rPr lang="en-US" altLang="zh-CN" dirty="0" smtClean="0">
                <a:latin typeface="Times New Roman" pitchFamily="18" charset="0"/>
                <a:cs typeface="Times New Roman" pitchFamily="18" charset="0"/>
              </a:rPr>
              <a:t>ZETA</a:t>
            </a:r>
            <a:r>
              <a:rPr lang="zh-CN" altLang="en-US" dirty="0" smtClean="0">
                <a:latin typeface="Times New Roman" pitchFamily="18" charset="0"/>
                <a:cs typeface="Times New Roman" pitchFamily="18" charset="0"/>
              </a:rPr>
              <a:t>模型都是多变量线性判别模型，具有较强的操作性、适应性和预测能力。</a:t>
            </a:r>
            <a:endParaRPr lang="en-US" altLang="zh-CN" dirty="0" smtClean="0">
              <a:latin typeface="Times New Roman" pitchFamily="18" charset="0"/>
              <a:cs typeface="Times New Roman" pitchFamily="18" charset="0"/>
            </a:endParaRPr>
          </a:p>
          <a:p>
            <a:pPr marL="514350" indent="-514350" eaLnBrk="1" hangingPunct="1">
              <a:buFont typeface="Wingdings" pitchFamily="2" charset="2"/>
              <a:buAutoNum type="arabicPeriod"/>
            </a:pPr>
            <a:endParaRPr lang="en-US" altLang="zh-CN" dirty="0" smtClean="0">
              <a:latin typeface="Times New Roman" pitchFamily="18" charset="0"/>
              <a:cs typeface="Times New Roman" pitchFamily="18" charset="0"/>
            </a:endParaRPr>
          </a:p>
          <a:p>
            <a:pPr marL="514350" indent="-514350" eaLnBrk="1" hangingPunct="1">
              <a:buFont typeface="Wingdings" pitchFamily="2" charset="2"/>
              <a:buAutoNum type="arabicPeriod"/>
            </a:pPr>
            <a:r>
              <a:rPr lang="zh-CN" altLang="en-US" dirty="0" smtClean="0">
                <a:latin typeface="Times New Roman" pitchFamily="18" charset="0"/>
                <a:cs typeface="Times New Roman" pitchFamily="18" charset="0"/>
              </a:rPr>
              <a:t>两模型的缺陷和不足：</a:t>
            </a:r>
            <a:endParaRPr lang="en-US" altLang="zh-CN" dirty="0" smtClean="0">
              <a:latin typeface="Times New Roman" pitchFamily="18" charset="0"/>
              <a:cs typeface="Times New Roman" pitchFamily="18" charset="0"/>
            </a:endParaRPr>
          </a:p>
          <a:p>
            <a:pPr marL="514350" indent="-514350" eaLnBrk="1" hangingPunct="1">
              <a:spcBef>
                <a:spcPts val="600"/>
              </a:spcBef>
              <a:buFont typeface="Wingdings" pitchFamily="2" charset="2"/>
              <a:buChar char="ü"/>
            </a:pPr>
            <a:r>
              <a:rPr lang="zh-CN" altLang="en-US" dirty="0" smtClean="0">
                <a:latin typeface="Times New Roman" pitchFamily="18" charset="0"/>
                <a:cs typeface="Times New Roman" pitchFamily="18" charset="0"/>
              </a:rPr>
              <a:t>过分依赖财务报表而忽视市场指标；</a:t>
            </a:r>
            <a:endParaRPr lang="en-US" altLang="zh-CN" dirty="0" smtClean="0">
              <a:latin typeface="Times New Roman" pitchFamily="18" charset="0"/>
              <a:cs typeface="Times New Roman" pitchFamily="18" charset="0"/>
            </a:endParaRPr>
          </a:p>
          <a:p>
            <a:pPr marL="514350" indent="-514350" eaLnBrk="1" hangingPunct="1">
              <a:spcBef>
                <a:spcPts val="600"/>
              </a:spcBef>
              <a:buFont typeface="Wingdings" pitchFamily="2" charset="2"/>
              <a:buChar char="ü"/>
            </a:pPr>
            <a:r>
              <a:rPr lang="zh-CN" altLang="en-US" dirty="0" smtClean="0">
                <a:latin typeface="Times New Roman" pitchFamily="18" charset="0"/>
                <a:cs typeface="Times New Roman" pitchFamily="18" charset="0"/>
              </a:rPr>
              <a:t>关于违约的理论基础和支撑薄弱；</a:t>
            </a:r>
            <a:endParaRPr lang="en-US" altLang="zh-CN" dirty="0" smtClean="0">
              <a:latin typeface="Times New Roman" pitchFamily="18" charset="0"/>
              <a:cs typeface="Times New Roman" pitchFamily="18" charset="0"/>
            </a:endParaRPr>
          </a:p>
          <a:p>
            <a:pPr marL="514350" indent="-514350" eaLnBrk="1" hangingPunct="1">
              <a:spcBef>
                <a:spcPts val="600"/>
              </a:spcBef>
              <a:buFont typeface="Wingdings" pitchFamily="2" charset="2"/>
              <a:buChar char="ü"/>
            </a:pPr>
            <a:r>
              <a:rPr lang="zh-CN" altLang="en-US" dirty="0" smtClean="0">
                <a:latin typeface="Times New Roman" pitchFamily="18" charset="0"/>
                <a:cs typeface="Times New Roman" pitchFamily="18" charset="0"/>
              </a:rPr>
              <a:t>财务比率指标很难满足正态分布假设；</a:t>
            </a:r>
            <a:endParaRPr lang="en-US" altLang="zh-CN" dirty="0" smtClean="0">
              <a:latin typeface="Times New Roman" pitchFamily="18" charset="0"/>
              <a:cs typeface="Times New Roman" pitchFamily="18" charset="0"/>
            </a:endParaRPr>
          </a:p>
          <a:p>
            <a:pPr marL="514350" indent="-514350" eaLnBrk="1" hangingPunct="1">
              <a:spcBef>
                <a:spcPts val="600"/>
              </a:spcBef>
              <a:buFont typeface="Wingdings" pitchFamily="2" charset="2"/>
              <a:buChar char="ü"/>
            </a:pPr>
            <a:r>
              <a:rPr lang="zh-CN" altLang="en-US" dirty="0" smtClean="0">
                <a:latin typeface="Times New Roman" pitchFamily="18" charset="0"/>
                <a:cs typeface="Times New Roman" pitchFamily="18" charset="0"/>
              </a:rPr>
              <a:t>均为线性模型，但现实问题多为非线性；</a:t>
            </a:r>
            <a:endParaRPr lang="en-US" altLang="zh-CN" dirty="0" smtClean="0">
              <a:latin typeface="Times New Roman" pitchFamily="18" charset="0"/>
              <a:cs typeface="Times New Roman" pitchFamily="18" charset="0"/>
            </a:endParaRPr>
          </a:p>
          <a:p>
            <a:pPr marL="514350" indent="-514350" eaLnBrk="1" hangingPunct="1">
              <a:spcBef>
                <a:spcPts val="600"/>
              </a:spcBef>
              <a:buFont typeface="Wingdings" pitchFamily="2" charset="2"/>
              <a:buChar char="ü"/>
            </a:pPr>
            <a:r>
              <a:rPr lang="zh-CN" altLang="en-US" dirty="0" smtClean="0">
                <a:latin typeface="Times New Roman" pitchFamily="18" charset="0"/>
                <a:cs typeface="Times New Roman" pitchFamily="18" charset="0"/>
              </a:rPr>
              <a:t>难以估量企业的表外信用风险。</a:t>
            </a:r>
          </a:p>
          <a:p>
            <a:pPr marL="514350" indent="-514350" eaLnBrk="1" hangingPunct="1">
              <a:spcBef>
                <a:spcPts val="600"/>
              </a:spcBef>
              <a:buFont typeface="Wingdings" pitchFamily="2" charset="2"/>
              <a:buNone/>
            </a:pPr>
            <a:endParaRPr lang="zh-CN" altLang="en-US" sz="2600" dirty="0" smtClean="0">
              <a:latin typeface="Times New Roman" pitchFamily="18" charset="0"/>
              <a:cs typeface="Times New Roman" pitchFamily="18" charset="0"/>
            </a:endParaRPr>
          </a:p>
          <a:p>
            <a:pPr marL="514350" indent="-514350" eaLnBrk="1" hangingPunct="1">
              <a:buFont typeface="Wingdings" pitchFamily="2" charset="2"/>
              <a:buNone/>
            </a:pPr>
            <a:endParaRPr lang="zh-CN" altLang="en-US" sz="2400" dirty="0" smtClean="0"/>
          </a:p>
          <a:p>
            <a:pPr marL="514350" indent="-514350" eaLnBrk="1" hangingPunct="1">
              <a:buFont typeface="Wingdings" pitchFamily="2" charset="2"/>
              <a:buNone/>
            </a:pPr>
            <a:endParaRPr lang="en-US" altLang="zh-CN" sz="2600" dirty="0" smtClean="0">
              <a:latin typeface="Times New Roman" pitchFamily="18" charset="0"/>
              <a:cs typeface="Times New Roman" pitchFamily="18" charset="0"/>
            </a:endParaRPr>
          </a:p>
          <a:p>
            <a:pPr marL="514350" indent="-514350" eaLnBrk="1" hangingPunct="1">
              <a:buFont typeface="Wingdings" pitchFamily="2" charset="2"/>
              <a:buNone/>
            </a:pPr>
            <a:endParaRPr lang="en-US" altLang="zh-CN" sz="2600" dirty="0" smtClean="0">
              <a:latin typeface="Times New Roman" pitchFamily="18" charset="0"/>
              <a:cs typeface="Times New Roman" pitchFamily="18" charset="0"/>
            </a:endParaRPr>
          </a:p>
          <a:p>
            <a:pPr marL="514350" indent="-514350" eaLnBrk="1" hangingPunct="1">
              <a:buFont typeface="Wingdings" pitchFamily="2" charset="2"/>
              <a:buNone/>
            </a:pPr>
            <a:endParaRPr lang="en-US" altLang="zh-CN" sz="2600" dirty="0" smtClean="0">
              <a:latin typeface="Times New Roman" pitchFamily="18" charset="0"/>
              <a:cs typeface="Times New Roman" pitchFamily="18" charset="0"/>
            </a:endParaRPr>
          </a:p>
        </p:txBody>
      </p:sp>
      <p:sp>
        <p:nvSpPr>
          <p:cNvPr id="102402" name="灯片编号占位符 5"/>
          <p:cNvSpPr>
            <a:spLocks noGrp="1"/>
          </p:cNvSpPr>
          <p:nvPr>
            <p:ph type="sldNum" sz="quarter" idx="10"/>
          </p:nvPr>
        </p:nvSpPr>
        <p:spPr/>
        <p:txBody>
          <a:bodyPr/>
          <a:lstStyle/>
          <a:p>
            <a:pPr>
              <a:defRPr/>
            </a:pPr>
            <a:fld id="{AE5E6897-B913-4039-B902-DC3B0C9C1658}" type="slidenum">
              <a:rPr lang="en-US" altLang="zh-CN" smtClean="0"/>
              <a:pPr>
                <a:defRPr/>
              </a:pPr>
              <a:t>10</a:t>
            </a:fld>
            <a:endParaRPr lang="en-US" altLang="zh-CN" smtClean="0"/>
          </a:p>
        </p:txBody>
      </p:sp>
      <p:sp>
        <p:nvSpPr>
          <p:cNvPr id="102403" name="Rectangle 2"/>
          <p:cNvSpPr>
            <a:spLocks noGrp="1" noChangeArrowheads="1"/>
          </p:cNvSpPr>
          <p:nvPr>
            <p:ph type="title"/>
          </p:nvPr>
        </p:nvSpPr>
        <p:spPr>
          <a:xfrm>
            <a:off x="3326969" y="0"/>
            <a:ext cx="7647446" cy="1216025"/>
          </a:xfrm>
        </p:spPr>
        <p:txBody>
          <a:bodyPr>
            <a:scene3d>
              <a:camera prst="orthographicFront"/>
              <a:lightRig rig="soft" dir="t"/>
            </a:scene3d>
          </a:bodyPr>
          <a:lstStyle/>
          <a:p>
            <a:pPr eaLnBrk="1" hangingPunct="1">
              <a:defRPr/>
            </a:pPr>
            <a:r>
              <a:rPr lang="zh-CN" altLang="en-US" dirty="0" smtClean="0">
                <a:latin typeface="Times New Roman" pitchFamily="18" charset="0"/>
                <a:cs typeface="Times New Roman" pitchFamily="18" charset="0"/>
              </a:rPr>
              <a:t>三、</a:t>
            </a:r>
            <a:r>
              <a:rPr lang="en-US" altLang="zh-CN" dirty="0" smtClean="0">
                <a:latin typeface="Times New Roman" pitchFamily="18" charset="0"/>
                <a:cs typeface="Times New Roman" pitchFamily="18" charset="0"/>
              </a:rPr>
              <a:t>Z</a:t>
            </a:r>
            <a:r>
              <a:rPr lang="zh-CN" altLang="en-US" dirty="0" smtClean="0">
                <a:latin typeface="Times New Roman" pitchFamily="18" charset="0"/>
                <a:cs typeface="Times New Roman" pitchFamily="18" charset="0"/>
              </a:rPr>
              <a:t>值模型和</a:t>
            </a:r>
            <a:r>
              <a:rPr lang="en-US" altLang="zh-CN" dirty="0" smtClean="0">
                <a:latin typeface="Times New Roman" pitchFamily="18" charset="0"/>
                <a:cs typeface="Times New Roman" pitchFamily="18" charset="0"/>
              </a:rPr>
              <a:t>ZETA</a:t>
            </a:r>
            <a:r>
              <a:rPr lang="zh-CN" altLang="en-US" dirty="0" smtClean="0">
                <a:latin typeface="Times New Roman" pitchFamily="18" charset="0"/>
                <a:cs typeface="Times New Roman" pitchFamily="18" charset="0"/>
              </a:rPr>
              <a:t>模型评述</a:t>
            </a:r>
          </a:p>
        </p:txBody>
      </p:sp>
    </p:spTree>
    <p:extLst>
      <p:ext uri="{BB962C8B-B14F-4D97-AF65-F5344CB8AC3E}">
        <p14:creationId xmlns:p14="http://schemas.microsoft.com/office/powerpoint/2010/main" val="4034947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7" name="Rectangle 2"/>
          <p:cNvSpPr>
            <a:spLocks noGrp="1" noChangeArrowheads="1"/>
          </p:cNvSpPr>
          <p:nvPr>
            <p:ph type="ctrTitle"/>
          </p:nvPr>
        </p:nvSpPr>
        <p:spPr>
          <a:xfrm>
            <a:off x="912284" y="981075"/>
            <a:ext cx="10363200" cy="1371600"/>
          </a:xfrm>
        </p:spPr>
        <p:txBody>
          <a:bodyPr>
            <a:scene3d>
              <a:camera prst="orthographicFront"/>
              <a:lightRig rig="soft" dir="t"/>
            </a:scene3d>
          </a:bodyPr>
          <a:lstStyle/>
          <a:p>
            <a:pPr algn="l" eaLnBrk="1" hangingPunct="1">
              <a:defRPr/>
            </a:pPr>
            <a:r>
              <a:rPr lang="zh-CN" altLang="en-US" sz="5400" dirty="0" smtClean="0">
                <a:latin typeface="楷体_GB2312" pitchFamily="49" charset="-122"/>
              </a:rPr>
              <a:t>第二节</a:t>
            </a:r>
          </a:p>
        </p:txBody>
      </p:sp>
      <p:sp>
        <p:nvSpPr>
          <p:cNvPr id="21507" name="Rectangle 3"/>
          <p:cNvSpPr>
            <a:spLocks noGrp="1" noChangeArrowheads="1"/>
          </p:cNvSpPr>
          <p:nvPr>
            <p:ph type="subTitle" idx="1"/>
          </p:nvPr>
        </p:nvSpPr>
        <p:spPr>
          <a:xfrm>
            <a:off x="1007533" y="3429000"/>
            <a:ext cx="10270067" cy="1600200"/>
          </a:xfrm>
        </p:spPr>
        <p:txBody>
          <a:bodyPr/>
          <a:lstStyle/>
          <a:p>
            <a:pPr marR="0" eaLnBrk="1" hangingPunct="1">
              <a:lnSpc>
                <a:spcPct val="90000"/>
              </a:lnSpc>
            </a:pPr>
            <a:r>
              <a:rPr lang="zh-CN" altLang="en-US" sz="4800" b="1" smtClean="0">
                <a:latin typeface="Times New Roman" pitchFamily="18" charset="0"/>
                <a:cs typeface="Times New Roman" pitchFamily="18" charset="0"/>
              </a:rPr>
              <a:t>基于信用等级转移的</a:t>
            </a:r>
            <a:r>
              <a:rPr lang="en-US" altLang="zh-CN" sz="4800" b="1" smtClean="0">
                <a:latin typeface="Times New Roman" pitchFamily="18" charset="0"/>
                <a:cs typeface="Times New Roman" pitchFamily="18" charset="0"/>
              </a:rPr>
              <a:t>Credit Metrics</a:t>
            </a:r>
            <a:r>
              <a:rPr lang="zh-CN" altLang="en-US" sz="4800" b="1" smtClean="0">
                <a:latin typeface="Times New Roman" pitchFamily="18" charset="0"/>
                <a:cs typeface="Times New Roman" pitchFamily="18" charset="0"/>
              </a:rPr>
              <a:t>模型和信用组合观点</a:t>
            </a:r>
          </a:p>
        </p:txBody>
      </p:sp>
      <p:sp>
        <p:nvSpPr>
          <p:cNvPr id="103426" name="Rectangle 6"/>
          <p:cNvSpPr>
            <a:spLocks noGrp="1" noChangeArrowheads="1"/>
          </p:cNvSpPr>
          <p:nvPr>
            <p:ph type="sldNum" sz="quarter" idx="12"/>
          </p:nvPr>
        </p:nvSpPr>
        <p:spPr/>
        <p:txBody>
          <a:bodyPr/>
          <a:lstStyle/>
          <a:p>
            <a:pPr>
              <a:defRPr/>
            </a:pPr>
            <a:fld id="{B0BC0C2D-B7F6-4B26-8BEF-ACCE7300E073}" type="slidenum">
              <a:rPr lang="en-US" altLang="zh-CN" smtClean="0"/>
              <a:pPr>
                <a:defRPr/>
              </a:pPr>
              <a:t>11</a:t>
            </a:fld>
            <a:endParaRPr lang="en-US" altLang="zh-CN" smtClean="0"/>
          </a:p>
        </p:txBody>
      </p:sp>
    </p:spTree>
    <p:extLst>
      <p:ext uri="{BB962C8B-B14F-4D97-AF65-F5344CB8AC3E}">
        <p14:creationId xmlns:p14="http://schemas.microsoft.com/office/powerpoint/2010/main" val="31422120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3"/>
          <p:cNvSpPr>
            <a:spLocks noGrp="1" noChangeArrowheads="1"/>
          </p:cNvSpPr>
          <p:nvPr>
            <p:ph idx="1"/>
          </p:nvPr>
        </p:nvSpPr>
        <p:spPr>
          <a:xfrm>
            <a:off x="600559" y="1030045"/>
            <a:ext cx="11250477" cy="4351338"/>
          </a:xfrm>
        </p:spPr>
        <p:txBody>
          <a:bodyPr/>
          <a:lstStyle/>
          <a:p>
            <a:pPr eaLnBrk="1" hangingPunct="1">
              <a:buFont typeface="Wingdings" pitchFamily="2" charset="2"/>
              <a:buNone/>
            </a:pPr>
            <a:r>
              <a:rPr lang="en-US" altLang="zh-CN" sz="3600" dirty="0" smtClean="0">
                <a:latin typeface="Times New Roman" pitchFamily="18" charset="0"/>
                <a:cs typeface="Times New Roman" pitchFamily="18" charset="0"/>
              </a:rPr>
              <a:t>(</a:t>
            </a:r>
            <a:r>
              <a:rPr lang="zh-CN" altLang="en-US" sz="3600" dirty="0" smtClean="0">
                <a:latin typeface="Times New Roman" pitchFamily="18" charset="0"/>
                <a:cs typeface="Times New Roman" pitchFamily="18" charset="0"/>
              </a:rPr>
              <a:t>一</a:t>
            </a:r>
            <a:r>
              <a:rPr lang="en-US" altLang="zh-CN" sz="3600" dirty="0" smtClean="0">
                <a:latin typeface="Times New Roman" pitchFamily="18" charset="0"/>
                <a:cs typeface="Times New Roman" pitchFamily="18" charset="0"/>
              </a:rPr>
              <a:t>) </a:t>
            </a:r>
            <a:r>
              <a:rPr lang="en-US" altLang="zh-CN" sz="3600" dirty="0" err="1" smtClean="0">
                <a:latin typeface="Times New Roman" pitchFamily="18" charset="0"/>
                <a:cs typeface="Times New Roman" pitchFamily="18" charset="0"/>
              </a:rPr>
              <a:t>CreditMetrics</a:t>
            </a:r>
            <a:r>
              <a:rPr lang="zh-CN" altLang="en-US" sz="3600" dirty="0" smtClean="0">
                <a:latin typeface="Times New Roman" pitchFamily="18" charset="0"/>
                <a:cs typeface="Times New Roman" pitchFamily="18" charset="0"/>
              </a:rPr>
              <a:t>模型的基本思想</a:t>
            </a:r>
            <a:endParaRPr lang="en-US" altLang="zh-CN" sz="3600" dirty="0" smtClean="0">
              <a:latin typeface="Times New Roman" pitchFamily="18" charset="0"/>
              <a:cs typeface="Times New Roman" pitchFamily="18" charset="0"/>
            </a:endParaRPr>
          </a:p>
          <a:p>
            <a:pPr eaLnBrk="1" hangingPunct="1">
              <a:buFont typeface="Wingdings" pitchFamily="2" charset="2"/>
              <a:buAutoNum type="arabicPeriod"/>
            </a:pPr>
            <a:r>
              <a:rPr lang="zh-CN" altLang="en-US" sz="3600" dirty="0" smtClean="0">
                <a:latin typeface="Times New Roman" pitchFamily="18" charset="0"/>
                <a:cs typeface="Times New Roman" pitchFamily="18" charset="0"/>
              </a:rPr>
              <a:t>首先，通过历史数据确定信用资产组合的市场价值及其波动；</a:t>
            </a:r>
            <a:endParaRPr lang="en-US" altLang="zh-CN" sz="3600" dirty="0" smtClean="0">
              <a:latin typeface="Times New Roman" pitchFamily="18" charset="0"/>
              <a:cs typeface="Times New Roman" pitchFamily="18" charset="0"/>
            </a:endParaRPr>
          </a:p>
          <a:p>
            <a:pPr eaLnBrk="1" hangingPunct="1">
              <a:buFont typeface="Wingdings" pitchFamily="2" charset="2"/>
              <a:buAutoNum type="arabicPeriod"/>
            </a:pPr>
            <a:r>
              <a:rPr lang="zh-CN" altLang="en-US" sz="3600" dirty="0" smtClean="0">
                <a:latin typeface="Times New Roman" pitchFamily="18" charset="0"/>
                <a:cs typeface="Times New Roman" pitchFamily="18" charset="0"/>
              </a:rPr>
              <a:t>再根据债务人期末可能转移到的信用等级所对应的信用资产组合价值，建立信用资产组合的价值分布；</a:t>
            </a:r>
            <a:endParaRPr lang="en-US" altLang="zh-CN" sz="3600" dirty="0" smtClean="0">
              <a:latin typeface="Times New Roman" pitchFamily="18" charset="0"/>
              <a:cs typeface="Times New Roman" pitchFamily="18" charset="0"/>
            </a:endParaRPr>
          </a:p>
          <a:p>
            <a:pPr eaLnBrk="1" hangingPunct="1">
              <a:buFont typeface="Wingdings" pitchFamily="2" charset="2"/>
              <a:buAutoNum type="arabicPeriod"/>
            </a:pPr>
            <a:r>
              <a:rPr lang="zh-CN" altLang="en-US" sz="3600" dirty="0" smtClean="0">
                <a:latin typeface="Times New Roman" pitchFamily="18" charset="0"/>
                <a:cs typeface="Times New Roman" pitchFamily="18" charset="0"/>
              </a:rPr>
              <a:t>最后，得到一定置信度水平下信用资产组合的</a:t>
            </a:r>
            <a:r>
              <a:rPr lang="en-US" altLang="en-US" sz="3600" dirty="0" err="1" smtClean="0">
                <a:latin typeface="Times New Roman" pitchFamily="18" charset="0"/>
                <a:ea typeface="黑体" pitchFamily="2" charset="-122"/>
                <a:cs typeface="Times New Roman" pitchFamily="18" charset="0"/>
              </a:rPr>
              <a:t>VaR</a:t>
            </a:r>
            <a:r>
              <a:rPr lang="zh-CN" altLang="en-US" sz="3600" dirty="0" smtClean="0">
                <a:latin typeface="Times New Roman" pitchFamily="18" charset="0"/>
                <a:cs typeface="Times New Roman" pitchFamily="18" charset="0"/>
              </a:rPr>
              <a:t>，即信用在险价值或</a:t>
            </a:r>
            <a:r>
              <a:rPr lang="en-US" altLang="en-US" sz="3600" dirty="0" err="1" smtClean="0">
                <a:latin typeface="Times New Roman" pitchFamily="18" charset="0"/>
                <a:ea typeface="黑体" pitchFamily="2" charset="-122"/>
                <a:cs typeface="Times New Roman" pitchFamily="18" charset="0"/>
              </a:rPr>
              <a:t>CVaR</a:t>
            </a:r>
            <a:r>
              <a:rPr lang="zh-CN" altLang="en-US" sz="3600" dirty="0" smtClean="0">
                <a:latin typeface="Times New Roman" pitchFamily="18" charset="0"/>
                <a:cs typeface="Times New Roman" pitchFamily="18" charset="0"/>
              </a:rPr>
              <a:t>。</a:t>
            </a:r>
            <a:endParaRPr lang="zh-CN" altLang="zh-CN" sz="3600" dirty="0" smtClean="0">
              <a:latin typeface="Times New Roman" pitchFamily="18" charset="0"/>
              <a:cs typeface="Times New Roman" pitchFamily="18" charset="0"/>
            </a:endParaRPr>
          </a:p>
          <a:p>
            <a:pPr eaLnBrk="1" hangingPunct="1">
              <a:buFont typeface="Wingdings" pitchFamily="2" charset="2"/>
              <a:buAutoNum type="arabicPeriod"/>
            </a:pPr>
            <a:endParaRPr lang="en-US" altLang="zh-CN" sz="2600" dirty="0" smtClean="0">
              <a:latin typeface="Times New Roman" pitchFamily="18" charset="0"/>
              <a:cs typeface="Times New Roman" pitchFamily="18" charset="0"/>
            </a:endParaRPr>
          </a:p>
          <a:p>
            <a:pPr eaLnBrk="1" hangingPunct="1">
              <a:buFont typeface="Wingdings" pitchFamily="2" charset="2"/>
              <a:buAutoNum type="arabicPeriod"/>
            </a:pPr>
            <a:endParaRPr lang="en-US" altLang="zh-CN" sz="2600" dirty="0" smtClean="0">
              <a:latin typeface="Times New Roman" pitchFamily="18" charset="0"/>
              <a:cs typeface="Times New Roman" pitchFamily="18" charset="0"/>
            </a:endParaRPr>
          </a:p>
          <a:p>
            <a:pPr eaLnBrk="1" hangingPunct="1">
              <a:buFont typeface="Wingdings" pitchFamily="2" charset="2"/>
              <a:buNone/>
            </a:pPr>
            <a:endParaRPr lang="en-US" altLang="zh-CN" sz="2600" dirty="0" smtClean="0">
              <a:latin typeface="Times New Roman" pitchFamily="18" charset="0"/>
              <a:cs typeface="Times New Roman" pitchFamily="18" charset="0"/>
            </a:endParaRPr>
          </a:p>
          <a:p>
            <a:pPr eaLnBrk="1" hangingPunct="1">
              <a:buFont typeface="Wingdings" pitchFamily="2" charset="2"/>
              <a:buNone/>
            </a:pPr>
            <a:endParaRPr lang="en-US" altLang="zh-CN" sz="2600" dirty="0" smtClean="0">
              <a:latin typeface="Times New Roman" pitchFamily="18" charset="0"/>
              <a:cs typeface="Times New Roman" pitchFamily="18" charset="0"/>
            </a:endParaRPr>
          </a:p>
        </p:txBody>
      </p:sp>
      <p:sp>
        <p:nvSpPr>
          <p:cNvPr id="104450" name="灯片编号占位符 5"/>
          <p:cNvSpPr>
            <a:spLocks noGrp="1"/>
          </p:cNvSpPr>
          <p:nvPr>
            <p:ph type="sldNum" sz="quarter" idx="10"/>
          </p:nvPr>
        </p:nvSpPr>
        <p:spPr/>
        <p:txBody>
          <a:bodyPr/>
          <a:lstStyle/>
          <a:p>
            <a:pPr>
              <a:defRPr/>
            </a:pPr>
            <a:fld id="{2C5279DB-8B44-44B7-B343-59BA196279F0}" type="slidenum">
              <a:rPr lang="en-US" altLang="zh-CN" smtClean="0"/>
              <a:pPr>
                <a:defRPr/>
              </a:pPr>
              <a:t>12</a:t>
            </a:fld>
            <a:endParaRPr lang="en-US" altLang="zh-CN" smtClean="0"/>
          </a:p>
        </p:txBody>
      </p:sp>
      <p:sp>
        <p:nvSpPr>
          <p:cNvPr id="104451" name="Rectangle 2"/>
          <p:cNvSpPr>
            <a:spLocks noGrp="1" noChangeArrowheads="1"/>
          </p:cNvSpPr>
          <p:nvPr>
            <p:ph type="title"/>
          </p:nvPr>
        </p:nvSpPr>
        <p:spPr>
          <a:xfrm>
            <a:off x="3347634" y="0"/>
            <a:ext cx="8358646" cy="1216025"/>
          </a:xfrm>
        </p:spPr>
        <p:txBody>
          <a:bodyPr>
            <a:normAutofit/>
            <a:scene3d>
              <a:camera prst="orthographicFront"/>
              <a:lightRig rig="soft" dir="t"/>
            </a:scene3d>
          </a:bodyPr>
          <a:lstStyle/>
          <a:p>
            <a:pPr eaLnBrk="1" hangingPunct="1">
              <a:defRPr/>
            </a:pPr>
            <a:r>
              <a:rPr lang="zh-CN" altLang="en-US" sz="3200" dirty="0" smtClean="0">
                <a:latin typeface="楷体_GB2312" pitchFamily="49" charset="-122"/>
              </a:rPr>
              <a:t>一、</a:t>
            </a:r>
            <a:r>
              <a:rPr lang="en-US" altLang="zh-CN" sz="3200" dirty="0" err="1" smtClean="0">
                <a:latin typeface="Times New Roman" pitchFamily="18" charset="0"/>
                <a:cs typeface="Times New Roman" pitchFamily="18" charset="0"/>
              </a:rPr>
              <a:t>CreditMetrics</a:t>
            </a:r>
            <a:r>
              <a:rPr lang="zh-CN" altLang="en-US" sz="3200" dirty="0" smtClean="0">
                <a:latin typeface="Times New Roman" pitchFamily="18" charset="0"/>
                <a:cs typeface="Times New Roman" pitchFamily="18" charset="0"/>
              </a:rPr>
              <a:t>模型的基本思想和应用程序</a:t>
            </a:r>
            <a:endParaRPr lang="zh-CN" altLang="en-US" sz="3200" dirty="0" smtClean="0">
              <a:latin typeface="楷体_GB2312" pitchFamily="49" charset="-122"/>
            </a:endParaRPr>
          </a:p>
        </p:txBody>
      </p:sp>
    </p:spTree>
    <p:extLst>
      <p:ext uri="{BB962C8B-B14F-4D97-AF65-F5344CB8AC3E}">
        <p14:creationId xmlns:p14="http://schemas.microsoft.com/office/powerpoint/2010/main" val="11518555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3"/>
          <p:cNvSpPr>
            <a:spLocks noGrp="1" noChangeArrowheads="1"/>
          </p:cNvSpPr>
          <p:nvPr>
            <p:ph idx="1"/>
          </p:nvPr>
        </p:nvSpPr>
        <p:spPr>
          <a:xfrm>
            <a:off x="920857" y="1247022"/>
            <a:ext cx="10515600" cy="4351338"/>
          </a:xfrm>
        </p:spPr>
        <p:txBody>
          <a:bodyPr/>
          <a:lstStyle/>
          <a:p>
            <a:pPr eaLnBrk="1" hangingPunct="1">
              <a:buFont typeface="Wingdings" pitchFamily="2" charset="2"/>
              <a:buNone/>
            </a:pPr>
            <a:r>
              <a:rPr lang="en-US" altLang="zh-CN" dirty="0" smtClean="0">
                <a:latin typeface="Times New Roman" pitchFamily="18" charset="0"/>
                <a:cs typeface="Times New Roman" pitchFamily="18" charset="0"/>
              </a:rPr>
              <a:t>(</a:t>
            </a:r>
            <a:r>
              <a:rPr lang="zh-CN" altLang="en-US" dirty="0" smtClean="0">
                <a:latin typeface="Times New Roman" pitchFamily="18" charset="0"/>
                <a:cs typeface="Times New Roman" pitchFamily="18" charset="0"/>
              </a:rPr>
              <a:t>二</a:t>
            </a:r>
            <a:r>
              <a:rPr lang="en-US" altLang="zh-CN" dirty="0" smtClean="0">
                <a:latin typeface="Times New Roman" pitchFamily="18" charset="0"/>
                <a:cs typeface="Times New Roman" pitchFamily="18" charset="0"/>
              </a:rPr>
              <a:t>) </a:t>
            </a:r>
            <a:r>
              <a:rPr lang="zh-CN" altLang="en-US" dirty="0" smtClean="0">
                <a:latin typeface="Times New Roman" pitchFamily="18" charset="0"/>
                <a:cs typeface="Times New Roman" pitchFamily="18" charset="0"/>
              </a:rPr>
              <a:t>模型应用的基本程序</a:t>
            </a:r>
            <a:endParaRPr lang="en-US" altLang="zh-CN" dirty="0" smtClean="0">
              <a:latin typeface="Times New Roman" pitchFamily="18" charset="0"/>
              <a:cs typeface="Times New Roman" pitchFamily="18" charset="0"/>
            </a:endParaRPr>
          </a:p>
          <a:p>
            <a:pPr eaLnBrk="1" hangingPunct="1">
              <a:buFont typeface="Wingdings" pitchFamily="2" charset="2"/>
              <a:buAutoNum type="arabicPeriod"/>
            </a:pPr>
            <a:r>
              <a:rPr lang="zh-CN" altLang="en-US" dirty="0" smtClean="0">
                <a:latin typeface="Times New Roman" pitchFamily="18" charset="0"/>
                <a:cs typeface="Times New Roman" pitchFamily="18" charset="0"/>
              </a:rPr>
              <a:t>评级体系的选择与信用等级转移矩阵的确定；</a:t>
            </a:r>
            <a:endParaRPr lang="en-US" altLang="zh-CN" dirty="0" smtClean="0">
              <a:latin typeface="Times New Roman" pitchFamily="18" charset="0"/>
              <a:cs typeface="Times New Roman" pitchFamily="18" charset="0"/>
            </a:endParaRPr>
          </a:p>
          <a:p>
            <a:pPr eaLnBrk="1" hangingPunct="1">
              <a:buFont typeface="Wingdings" pitchFamily="2" charset="2"/>
              <a:buAutoNum type="arabicPeriod"/>
            </a:pPr>
            <a:r>
              <a:rPr lang="zh-CN" altLang="en-US" dirty="0" smtClean="0">
                <a:latin typeface="Times New Roman" pitchFamily="18" charset="0"/>
                <a:cs typeface="Times New Roman" pitchFamily="18" charset="0"/>
              </a:rPr>
              <a:t>信用期限长度的确定；</a:t>
            </a:r>
            <a:endParaRPr lang="en-US" altLang="zh-CN" dirty="0" smtClean="0">
              <a:latin typeface="Times New Roman" pitchFamily="18" charset="0"/>
              <a:cs typeface="Times New Roman" pitchFamily="18" charset="0"/>
            </a:endParaRPr>
          </a:p>
          <a:p>
            <a:pPr eaLnBrk="1" hangingPunct="1">
              <a:buFont typeface="Wingdings" pitchFamily="2" charset="2"/>
              <a:buAutoNum type="arabicPeriod"/>
            </a:pPr>
            <a:r>
              <a:rPr lang="zh-CN" altLang="en-US" dirty="0" smtClean="0">
                <a:latin typeface="Times New Roman" pitchFamily="18" charset="0"/>
                <a:cs typeface="Times New Roman" pitchFamily="18" charset="0"/>
              </a:rPr>
              <a:t>远期信用定价模型的确定；</a:t>
            </a:r>
            <a:endParaRPr lang="en-US" altLang="zh-CN" dirty="0" smtClean="0">
              <a:latin typeface="Times New Roman" pitchFamily="18" charset="0"/>
              <a:cs typeface="Times New Roman" pitchFamily="18" charset="0"/>
            </a:endParaRPr>
          </a:p>
          <a:p>
            <a:pPr eaLnBrk="1" hangingPunct="1">
              <a:buFont typeface="Wingdings" pitchFamily="2" charset="2"/>
              <a:buAutoNum type="arabicPeriod"/>
            </a:pPr>
            <a:r>
              <a:rPr lang="zh-CN" altLang="en-US" dirty="0" smtClean="0">
                <a:latin typeface="Times New Roman" pitchFamily="18" charset="0"/>
                <a:cs typeface="Times New Roman" pitchFamily="18" charset="0"/>
              </a:rPr>
              <a:t>信用资产远期价值的分布与</a:t>
            </a:r>
            <a:r>
              <a:rPr lang="en-US" altLang="zh-CN" dirty="0" err="1" smtClean="0">
                <a:latin typeface="Times New Roman" pitchFamily="18" charset="0"/>
                <a:cs typeface="Times New Roman" pitchFamily="18" charset="0"/>
              </a:rPr>
              <a:t>VaR</a:t>
            </a:r>
            <a:r>
              <a:rPr lang="zh-CN" altLang="en-US" dirty="0" smtClean="0">
                <a:latin typeface="Times New Roman" pitchFamily="18" charset="0"/>
                <a:cs typeface="Times New Roman" pitchFamily="18" charset="0"/>
              </a:rPr>
              <a:t>计算。</a:t>
            </a:r>
            <a:endParaRPr lang="en-US" altLang="zh-CN" dirty="0" smtClean="0">
              <a:latin typeface="Times New Roman" pitchFamily="18" charset="0"/>
              <a:cs typeface="Times New Roman" pitchFamily="18" charset="0"/>
            </a:endParaRPr>
          </a:p>
          <a:p>
            <a:pPr eaLnBrk="1" hangingPunct="1">
              <a:buFont typeface="Wingdings" pitchFamily="2" charset="2"/>
              <a:buNone/>
            </a:pPr>
            <a:endParaRPr lang="zh-CN" altLang="zh-CN" sz="2600" dirty="0" smtClean="0">
              <a:latin typeface="Times New Roman" pitchFamily="18" charset="0"/>
              <a:cs typeface="Times New Roman" pitchFamily="18" charset="0"/>
            </a:endParaRPr>
          </a:p>
          <a:p>
            <a:pPr eaLnBrk="1" hangingPunct="1">
              <a:buFont typeface="Wingdings" pitchFamily="2" charset="2"/>
              <a:buAutoNum type="arabicPeriod"/>
            </a:pPr>
            <a:endParaRPr lang="en-US" altLang="zh-CN" sz="2600" dirty="0" smtClean="0">
              <a:latin typeface="Times New Roman" pitchFamily="18" charset="0"/>
              <a:cs typeface="Times New Roman" pitchFamily="18" charset="0"/>
            </a:endParaRPr>
          </a:p>
          <a:p>
            <a:pPr eaLnBrk="1" hangingPunct="1">
              <a:buFont typeface="Wingdings" pitchFamily="2" charset="2"/>
              <a:buAutoNum type="arabicPeriod"/>
            </a:pPr>
            <a:endParaRPr lang="en-US" altLang="zh-CN" sz="2600" dirty="0" smtClean="0">
              <a:latin typeface="Times New Roman" pitchFamily="18" charset="0"/>
              <a:cs typeface="Times New Roman" pitchFamily="18" charset="0"/>
            </a:endParaRPr>
          </a:p>
          <a:p>
            <a:pPr eaLnBrk="1" hangingPunct="1">
              <a:buFont typeface="Wingdings" pitchFamily="2" charset="2"/>
              <a:buNone/>
            </a:pPr>
            <a:endParaRPr lang="en-US" altLang="zh-CN" sz="2600" dirty="0" smtClean="0">
              <a:latin typeface="Times New Roman" pitchFamily="18" charset="0"/>
              <a:cs typeface="Times New Roman" pitchFamily="18" charset="0"/>
            </a:endParaRPr>
          </a:p>
          <a:p>
            <a:pPr eaLnBrk="1" hangingPunct="1">
              <a:buFont typeface="Wingdings" pitchFamily="2" charset="2"/>
              <a:buNone/>
            </a:pPr>
            <a:endParaRPr lang="en-US" altLang="zh-CN" sz="2600" dirty="0" smtClean="0">
              <a:latin typeface="Times New Roman" pitchFamily="18" charset="0"/>
              <a:cs typeface="Times New Roman" pitchFamily="18" charset="0"/>
            </a:endParaRPr>
          </a:p>
        </p:txBody>
      </p:sp>
      <p:sp>
        <p:nvSpPr>
          <p:cNvPr id="105474" name="灯片编号占位符 5"/>
          <p:cNvSpPr>
            <a:spLocks noGrp="1"/>
          </p:cNvSpPr>
          <p:nvPr>
            <p:ph type="sldNum" sz="quarter" idx="10"/>
          </p:nvPr>
        </p:nvSpPr>
        <p:spPr/>
        <p:txBody>
          <a:bodyPr/>
          <a:lstStyle/>
          <a:p>
            <a:pPr>
              <a:defRPr/>
            </a:pPr>
            <a:fld id="{D9CB523E-BA39-4C8B-ABCE-1F5D00D996AA}" type="slidenum">
              <a:rPr lang="en-US" altLang="zh-CN" smtClean="0"/>
              <a:pPr>
                <a:defRPr/>
              </a:pPr>
              <a:t>13</a:t>
            </a:fld>
            <a:endParaRPr lang="en-US" altLang="zh-CN" smtClean="0"/>
          </a:p>
        </p:txBody>
      </p:sp>
      <p:sp>
        <p:nvSpPr>
          <p:cNvPr id="105475" name="Rectangle 2"/>
          <p:cNvSpPr>
            <a:spLocks noGrp="1" noChangeArrowheads="1"/>
          </p:cNvSpPr>
          <p:nvPr>
            <p:ph type="title"/>
          </p:nvPr>
        </p:nvSpPr>
        <p:spPr>
          <a:xfrm>
            <a:off x="3404462" y="0"/>
            <a:ext cx="8384476" cy="1216025"/>
          </a:xfrm>
        </p:spPr>
        <p:txBody>
          <a:bodyPr>
            <a:normAutofit/>
            <a:scene3d>
              <a:camera prst="orthographicFront"/>
              <a:lightRig rig="soft" dir="t"/>
            </a:scene3d>
          </a:bodyPr>
          <a:lstStyle/>
          <a:p>
            <a:pPr eaLnBrk="1" hangingPunct="1">
              <a:defRPr/>
            </a:pPr>
            <a:r>
              <a:rPr lang="zh-CN" altLang="en-US" sz="3200" dirty="0" smtClean="0">
                <a:latin typeface="楷体_GB2312" pitchFamily="49" charset="-122"/>
              </a:rPr>
              <a:t>一、</a:t>
            </a:r>
            <a:r>
              <a:rPr lang="en-US" altLang="zh-CN" sz="3200" dirty="0" err="1" smtClean="0">
                <a:latin typeface="Times New Roman" pitchFamily="18" charset="0"/>
                <a:cs typeface="Times New Roman" pitchFamily="18" charset="0"/>
              </a:rPr>
              <a:t>CreditMetrics</a:t>
            </a:r>
            <a:r>
              <a:rPr lang="zh-CN" altLang="en-US" sz="3200" dirty="0" smtClean="0">
                <a:latin typeface="Times New Roman" pitchFamily="18" charset="0"/>
                <a:cs typeface="Times New Roman" pitchFamily="18" charset="0"/>
              </a:rPr>
              <a:t>模型的基本思想和应用程序</a:t>
            </a:r>
            <a:endParaRPr lang="zh-CN" altLang="en-US" sz="3200" dirty="0" smtClean="0">
              <a:latin typeface="楷体_GB2312" pitchFamily="49" charset="-122"/>
            </a:endParaRPr>
          </a:p>
        </p:txBody>
      </p:sp>
    </p:spTree>
    <p:extLst>
      <p:ext uri="{BB962C8B-B14F-4D97-AF65-F5344CB8AC3E}">
        <p14:creationId xmlns:p14="http://schemas.microsoft.com/office/powerpoint/2010/main" val="37231606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3"/>
          <p:cNvSpPr>
            <a:spLocks noGrp="1" noChangeArrowheads="1"/>
          </p:cNvSpPr>
          <p:nvPr>
            <p:ph idx="1"/>
          </p:nvPr>
        </p:nvSpPr>
        <p:spPr>
          <a:xfrm>
            <a:off x="672885" y="797571"/>
            <a:ext cx="10515600" cy="4351338"/>
          </a:xfrm>
        </p:spPr>
        <p:txBody>
          <a:bodyPr/>
          <a:lstStyle/>
          <a:p>
            <a:pPr eaLnBrk="1" hangingPunct="1">
              <a:lnSpc>
                <a:spcPct val="200000"/>
              </a:lnSpc>
              <a:buFont typeface="Wingdings" pitchFamily="2" charset="2"/>
              <a:buNone/>
            </a:pPr>
            <a:r>
              <a:rPr lang="en-US" altLang="zh-CN" sz="3600" dirty="0" smtClean="0">
                <a:latin typeface="Times New Roman" pitchFamily="18" charset="0"/>
                <a:cs typeface="Times New Roman" pitchFamily="18" charset="0"/>
              </a:rPr>
              <a:t>(</a:t>
            </a:r>
            <a:r>
              <a:rPr lang="zh-CN" altLang="en-US" sz="3600" dirty="0" smtClean="0">
                <a:latin typeface="Times New Roman" pitchFamily="18" charset="0"/>
                <a:cs typeface="Times New Roman" pitchFamily="18" charset="0"/>
              </a:rPr>
              <a:t>一</a:t>
            </a:r>
            <a:r>
              <a:rPr lang="en-US" altLang="zh-CN" sz="3600" dirty="0" smtClean="0">
                <a:latin typeface="Times New Roman" pitchFamily="18" charset="0"/>
                <a:cs typeface="Times New Roman" pitchFamily="18" charset="0"/>
              </a:rPr>
              <a:t>) </a:t>
            </a:r>
            <a:r>
              <a:rPr lang="zh-CN" altLang="en-US" sz="3600" dirty="0" smtClean="0">
                <a:latin typeface="Times New Roman" pitchFamily="18" charset="0"/>
                <a:cs typeface="Times New Roman" pitchFamily="18" charset="0"/>
              </a:rPr>
              <a:t>信用资产组合模型的基本原理</a:t>
            </a:r>
            <a:endParaRPr lang="en-US" altLang="zh-CN" sz="3600" dirty="0" smtClean="0">
              <a:latin typeface="Times New Roman" pitchFamily="18" charset="0"/>
              <a:cs typeface="Times New Roman" pitchFamily="18" charset="0"/>
            </a:endParaRPr>
          </a:p>
          <a:p>
            <a:pPr eaLnBrk="1" hangingPunct="1">
              <a:lnSpc>
                <a:spcPct val="200000"/>
              </a:lnSpc>
              <a:buFont typeface="Wingdings" pitchFamily="2" charset="2"/>
              <a:buAutoNum type="arabicPeriod"/>
            </a:pPr>
            <a:r>
              <a:rPr lang="en-US" altLang="zh-CN" sz="3600" dirty="0" smtClean="0">
                <a:latin typeface="Times New Roman" pitchFamily="18" charset="0"/>
                <a:cs typeface="Times New Roman" pitchFamily="18" charset="0"/>
              </a:rPr>
              <a:t>N </a:t>
            </a:r>
            <a:r>
              <a:rPr lang="zh-CN" altLang="en-US" sz="3600" dirty="0" smtClean="0">
                <a:latin typeface="Times New Roman" pitchFamily="18" charset="0"/>
                <a:cs typeface="Times New Roman" pitchFamily="18" charset="0"/>
              </a:rPr>
              <a:t>种信用资产构成的组合的期望收益率和方差可以通过单个资产的期望收益率和方差构造得到；</a:t>
            </a:r>
            <a:endParaRPr lang="en-US" altLang="zh-CN" sz="3600" dirty="0" smtClean="0">
              <a:latin typeface="Times New Roman" pitchFamily="18" charset="0"/>
              <a:cs typeface="Times New Roman" pitchFamily="18" charset="0"/>
            </a:endParaRPr>
          </a:p>
          <a:p>
            <a:pPr eaLnBrk="1" hangingPunct="1">
              <a:lnSpc>
                <a:spcPct val="200000"/>
              </a:lnSpc>
              <a:buFont typeface="Wingdings" pitchFamily="2" charset="2"/>
              <a:buAutoNum type="arabicPeriod"/>
            </a:pPr>
            <a:r>
              <a:rPr lang="zh-CN" altLang="en-US" sz="3600" dirty="0" smtClean="0">
                <a:latin typeface="Times New Roman" pitchFamily="18" charset="0"/>
                <a:cs typeface="Times New Roman" pitchFamily="18" charset="0"/>
              </a:rPr>
              <a:t>根据</a:t>
            </a:r>
            <a:r>
              <a:rPr lang="en-US" altLang="zh-CN" sz="3600" dirty="0" smtClean="0">
                <a:latin typeface="Times New Roman" pitchFamily="18" charset="0"/>
                <a:cs typeface="Times New Roman" pitchFamily="18" charset="0"/>
              </a:rPr>
              <a:t>Markowitz</a:t>
            </a:r>
            <a:r>
              <a:rPr lang="zh-CN" altLang="en-US" sz="3600" dirty="0" smtClean="0">
                <a:latin typeface="Times New Roman" pitchFamily="18" charset="0"/>
                <a:cs typeface="Times New Roman" pitchFamily="18" charset="0"/>
              </a:rPr>
              <a:t>的资产选择理论，可以求得有效资产组合集或者有效边界。</a:t>
            </a:r>
            <a:endParaRPr lang="en-US" altLang="zh-CN" sz="3600" dirty="0" smtClean="0">
              <a:latin typeface="Times New Roman" pitchFamily="18" charset="0"/>
              <a:cs typeface="Times New Roman" pitchFamily="18" charset="0"/>
            </a:endParaRPr>
          </a:p>
          <a:p>
            <a:pPr eaLnBrk="1" hangingPunct="1">
              <a:buFont typeface="Wingdings" pitchFamily="2" charset="2"/>
              <a:buNone/>
            </a:pPr>
            <a:r>
              <a:rPr lang="en-US" altLang="zh-CN" sz="2600" dirty="0" smtClean="0">
                <a:latin typeface="Times New Roman" pitchFamily="18" charset="0"/>
                <a:cs typeface="Times New Roman" pitchFamily="18" charset="0"/>
              </a:rPr>
              <a:t>	</a:t>
            </a:r>
          </a:p>
        </p:txBody>
      </p:sp>
      <p:sp>
        <p:nvSpPr>
          <p:cNvPr id="106498" name="灯片编号占位符 5"/>
          <p:cNvSpPr>
            <a:spLocks noGrp="1"/>
          </p:cNvSpPr>
          <p:nvPr>
            <p:ph type="sldNum" sz="quarter" idx="10"/>
          </p:nvPr>
        </p:nvSpPr>
        <p:spPr/>
        <p:txBody>
          <a:bodyPr/>
          <a:lstStyle/>
          <a:p>
            <a:pPr>
              <a:defRPr/>
            </a:pPr>
            <a:fld id="{59033C97-B91A-4EB5-B206-64329C8C8929}" type="slidenum">
              <a:rPr lang="en-US" altLang="zh-CN" smtClean="0"/>
              <a:pPr>
                <a:defRPr/>
              </a:pPr>
              <a:t>14</a:t>
            </a:fld>
            <a:endParaRPr lang="en-US" altLang="zh-CN" smtClean="0"/>
          </a:p>
        </p:txBody>
      </p:sp>
      <p:sp>
        <p:nvSpPr>
          <p:cNvPr id="106499" name="Rectangle 2"/>
          <p:cNvSpPr>
            <a:spLocks noGrp="1" noChangeArrowheads="1"/>
          </p:cNvSpPr>
          <p:nvPr>
            <p:ph type="title"/>
          </p:nvPr>
        </p:nvSpPr>
        <p:spPr>
          <a:xfrm>
            <a:off x="3332136" y="0"/>
            <a:ext cx="8379310" cy="1216025"/>
          </a:xfrm>
        </p:spPr>
        <p:txBody>
          <a:bodyPr>
            <a:scene3d>
              <a:camera prst="orthographicFront"/>
              <a:lightRig rig="soft" dir="t"/>
            </a:scene3d>
          </a:bodyPr>
          <a:lstStyle/>
          <a:p>
            <a:pPr eaLnBrk="1" hangingPunct="1">
              <a:defRPr/>
            </a:pPr>
            <a:r>
              <a:rPr lang="zh-CN" altLang="en-US" sz="3600" dirty="0" smtClean="0">
                <a:latin typeface="楷体_GB2312" pitchFamily="49" charset="-122"/>
              </a:rPr>
              <a:t>二、信用资产组合的</a:t>
            </a:r>
            <a:r>
              <a:rPr lang="en-US" altLang="zh-CN" sz="3600" dirty="0" err="1" smtClean="0">
                <a:latin typeface="Times New Roman" pitchFamily="18" charset="0"/>
                <a:cs typeface="Times New Roman" pitchFamily="18" charset="0"/>
              </a:rPr>
              <a:t>CreditMetrics</a:t>
            </a:r>
            <a:r>
              <a:rPr lang="zh-CN" altLang="en-US" sz="3600" dirty="0" smtClean="0">
                <a:latin typeface="Times New Roman" pitchFamily="18" charset="0"/>
                <a:cs typeface="Times New Roman" pitchFamily="18" charset="0"/>
              </a:rPr>
              <a:t>模型</a:t>
            </a:r>
            <a:endParaRPr lang="zh-CN" altLang="en-US" sz="3600" dirty="0" smtClean="0">
              <a:latin typeface="楷体_GB2312" pitchFamily="49" charset="-122"/>
            </a:endParaRPr>
          </a:p>
        </p:txBody>
      </p:sp>
    </p:spTree>
    <p:extLst>
      <p:ext uri="{BB962C8B-B14F-4D97-AF65-F5344CB8AC3E}">
        <p14:creationId xmlns:p14="http://schemas.microsoft.com/office/powerpoint/2010/main" val="4509537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3"/>
          <p:cNvSpPr>
            <a:spLocks noGrp="1" noChangeArrowheads="1"/>
          </p:cNvSpPr>
          <p:nvPr>
            <p:ph idx="1"/>
          </p:nvPr>
        </p:nvSpPr>
        <p:spPr>
          <a:xfrm>
            <a:off x="755652" y="1752600"/>
            <a:ext cx="10864849" cy="4267200"/>
          </a:xfrm>
        </p:spPr>
        <p:txBody>
          <a:bodyPr/>
          <a:lstStyle/>
          <a:p>
            <a:pPr eaLnBrk="1" hangingPunct="1">
              <a:lnSpc>
                <a:spcPct val="150000"/>
              </a:lnSpc>
              <a:buFont typeface="Wingdings" pitchFamily="2" charset="2"/>
              <a:buNone/>
            </a:pPr>
            <a:r>
              <a:rPr lang="en-US" altLang="zh-CN" dirty="0" smtClean="0">
                <a:latin typeface="Times New Roman" pitchFamily="18" charset="0"/>
                <a:cs typeface="Times New Roman" pitchFamily="18" charset="0"/>
              </a:rPr>
              <a:t>(</a:t>
            </a:r>
            <a:r>
              <a:rPr lang="zh-CN" altLang="en-US" dirty="0" smtClean="0">
                <a:latin typeface="Times New Roman" pitchFamily="18" charset="0"/>
                <a:cs typeface="Times New Roman" pitchFamily="18" charset="0"/>
              </a:rPr>
              <a:t>二</a:t>
            </a:r>
            <a:r>
              <a:rPr lang="en-US" altLang="zh-CN" dirty="0" smtClean="0">
                <a:latin typeface="Times New Roman" pitchFamily="18" charset="0"/>
                <a:cs typeface="Times New Roman" pitchFamily="18" charset="0"/>
              </a:rPr>
              <a:t>) </a:t>
            </a:r>
            <a:r>
              <a:rPr lang="zh-CN" altLang="en-US" dirty="0" smtClean="0">
                <a:latin typeface="Times New Roman" pitchFamily="18" charset="0"/>
                <a:cs typeface="Times New Roman" pitchFamily="18" charset="0"/>
              </a:rPr>
              <a:t>信用资产组合模型的应用局限性</a:t>
            </a:r>
            <a:endParaRPr lang="en-US" altLang="zh-CN" dirty="0" smtClean="0">
              <a:latin typeface="Times New Roman" pitchFamily="18" charset="0"/>
              <a:cs typeface="Times New Roman" pitchFamily="18" charset="0"/>
            </a:endParaRPr>
          </a:p>
          <a:p>
            <a:pPr eaLnBrk="1" hangingPunct="1">
              <a:lnSpc>
                <a:spcPct val="150000"/>
              </a:lnSpc>
              <a:buFont typeface="Wingdings" pitchFamily="2" charset="2"/>
              <a:buAutoNum type="arabicPeriod"/>
            </a:pPr>
            <a:r>
              <a:rPr lang="zh-CN" altLang="en-US" dirty="0" smtClean="0">
                <a:latin typeface="Times New Roman" pitchFamily="18" charset="0"/>
                <a:cs typeface="Times New Roman" pitchFamily="18" charset="0"/>
              </a:rPr>
              <a:t>与交易性资产相比，信用资产的收益率分布左偏，且具有尖峰厚尾性；</a:t>
            </a:r>
            <a:endParaRPr lang="en-US" altLang="zh-CN" dirty="0" smtClean="0">
              <a:latin typeface="Times New Roman" pitchFamily="18" charset="0"/>
              <a:cs typeface="Times New Roman" pitchFamily="18" charset="0"/>
            </a:endParaRPr>
          </a:p>
          <a:p>
            <a:pPr eaLnBrk="1" hangingPunct="1">
              <a:lnSpc>
                <a:spcPct val="150000"/>
              </a:lnSpc>
              <a:buFont typeface="Wingdings" pitchFamily="2" charset="2"/>
              <a:buAutoNum type="arabicPeriod"/>
            </a:pPr>
            <a:r>
              <a:rPr lang="zh-CN" altLang="en-US" dirty="0" smtClean="0">
                <a:latin typeface="Times New Roman" pitchFamily="18" charset="0"/>
                <a:cs typeface="Times New Roman" pitchFamily="18" charset="0"/>
              </a:rPr>
              <a:t>多数信用资产具有非交易性、场外交易性，且时间间隔不规则、缺乏相关历史数据，故难以估计资产收益率间的相关系数。</a:t>
            </a:r>
            <a:endParaRPr lang="zh-CN" altLang="zh-CN" dirty="0" smtClean="0">
              <a:latin typeface="Times New Roman" pitchFamily="18" charset="0"/>
              <a:cs typeface="Times New Roman" pitchFamily="18" charset="0"/>
            </a:endParaRPr>
          </a:p>
          <a:p>
            <a:pPr eaLnBrk="1" hangingPunct="1">
              <a:buFont typeface="Wingdings" pitchFamily="2" charset="2"/>
              <a:buAutoNum type="arabicPeriod"/>
            </a:pPr>
            <a:endParaRPr lang="en-US" altLang="zh-CN" sz="2600" dirty="0" smtClean="0">
              <a:latin typeface="Times New Roman" pitchFamily="18" charset="0"/>
              <a:cs typeface="Times New Roman" pitchFamily="18" charset="0"/>
            </a:endParaRPr>
          </a:p>
          <a:p>
            <a:pPr eaLnBrk="1" hangingPunct="1">
              <a:buFont typeface="Wingdings" pitchFamily="2" charset="2"/>
              <a:buAutoNum type="arabicPeriod"/>
            </a:pPr>
            <a:endParaRPr lang="en-US" altLang="zh-CN" sz="2600" dirty="0" smtClean="0">
              <a:latin typeface="Times New Roman" pitchFamily="18" charset="0"/>
              <a:cs typeface="Times New Roman" pitchFamily="18" charset="0"/>
            </a:endParaRPr>
          </a:p>
          <a:p>
            <a:pPr eaLnBrk="1" hangingPunct="1">
              <a:buFont typeface="Wingdings" pitchFamily="2" charset="2"/>
              <a:buNone/>
            </a:pPr>
            <a:endParaRPr lang="en-US" altLang="zh-CN" sz="2600" dirty="0" smtClean="0">
              <a:latin typeface="Times New Roman" pitchFamily="18" charset="0"/>
              <a:cs typeface="Times New Roman" pitchFamily="18" charset="0"/>
            </a:endParaRPr>
          </a:p>
          <a:p>
            <a:pPr eaLnBrk="1" hangingPunct="1">
              <a:buFont typeface="Wingdings" pitchFamily="2" charset="2"/>
              <a:buNone/>
            </a:pPr>
            <a:endParaRPr lang="en-US" altLang="zh-CN" sz="2600" dirty="0" smtClean="0">
              <a:latin typeface="Times New Roman" pitchFamily="18" charset="0"/>
              <a:cs typeface="Times New Roman" pitchFamily="18" charset="0"/>
            </a:endParaRPr>
          </a:p>
        </p:txBody>
      </p:sp>
      <p:sp>
        <p:nvSpPr>
          <p:cNvPr id="107522" name="灯片编号占位符 5"/>
          <p:cNvSpPr>
            <a:spLocks noGrp="1"/>
          </p:cNvSpPr>
          <p:nvPr>
            <p:ph type="sldNum" sz="quarter" idx="10"/>
          </p:nvPr>
        </p:nvSpPr>
        <p:spPr/>
        <p:txBody>
          <a:bodyPr/>
          <a:lstStyle/>
          <a:p>
            <a:pPr>
              <a:defRPr/>
            </a:pPr>
            <a:fld id="{BF5ED4B9-2FB3-4D18-8A77-0BB653839D4D}" type="slidenum">
              <a:rPr lang="en-US" altLang="zh-CN" smtClean="0"/>
              <a:pPr>
                <a:defRPr/>
              </a:pPr>
              <a:t>15</a:t>
            </a:fld>
            <a:endParaRPr lang="en-US" altLang="zh-CN" smtClean="0"/>
          </a:p>
        </p:txBody>
      </p:sp>
      <p:sp>
        <p:nvSpPr>
          <p:cNvPr id="107523" name="Rectangle 2"/>
          <p:cNvSpPr>
            <a:spLocks noGrp="1" noChangeArrowheads="1"/>
          </p:cNvSpPr>
          <p:nvPr>
            <p:ph type="title"/>
          </p:nvPr>
        </p:nvSpPr>
        <p:spPr>
          <a:xfrm>
            <a:off x="3347634" y="0"/>
            <a:ext cx="8312151" cy="1216025"/>
          </a:xfrm>
        </p:spPr>
        <p:txBody>
          <a:bodyPr>
            <a:scene3d>
              <a:camera prst="orthographicFront"/>
              <a:lightRig rig="soft" dir="t"/>
            </a:scene3d>
          </a:bodyPr>
          <a:lstStyle/>
          <a:p>
            <a:pPr eaLnBrk="1" hangingPunct="1">
              <a:defRPr/>
            </a:pPr>
            <a:r>
              <a:rPr lang="zh-CN" altLang="en-US" sz="3400" dirty="0" smtClean="0">
                <a:latin typeface="楷体_GB2312" pitchFamily="49" charset="-122"/>
              </a:rPr>
              <a:t>二、信用资产组合的</a:t>
            </a:r>
            <a:r>
              <a:rPr lang="en-US" altLang="zh-CN" sz="3400" dirty="0" err="1" smtClean="0">
                <a:latin typeface="Times New Roman" pitchFamily="18" charset="0"/>
                <a:cs typeface="Times New Roman" pitchFamily="18" charset="0"/>
              </a:rPr>
              <a:t>CreditMetrics</a:t>
            </a:r>
            <a:r>
              <a:rPr lang="zh-CN" altLang="en-US" sz="3400" dirty="0" smtClean="0">
                <a:latin typeface="Times New Roman" pitchFamily="18" charset="0"/>
                <a:cs typeface="Times New Roman" pitchFamily="18" charset="0"/>
              </a:rPr>
              <a:t>模型</a:t>
            </a:r>
            <a:r>
              <a:rPr lang="en-US" altLang="zh-CN" sz="3400" dirty="0" smtClean="0">
                <a:latin typeface="Times New Roman" pitchFamily="18" charset="0"/>
                <a:cs typeface="Times New Roman" pitchFamily="18" charset="0"/>
              </a:rPr>
              <a:t>(</a:t>
            </a:r>
            <a:r>
              <a:rPr lang="zh-CN" altLang="en-US" sz="3400" dirty="0" smtClean="0">
                <a:latin typeface="Times New Roman" pitchFamily="18" charset="0"/>
                <a:cs typeface="Times New Roman" pitchFamily="18" charset="0"/>
              </a:rPr>
              <a:t>续</a:t>
            </a:r>
            <a:r>
              <a:rPr lang="en-US" altLang="zh-CN" sz="3400" dirty="0" smtClean="0">
                <a:latin typeface="Times New Roman" pitchFamily="18" charset="0"/>
                <a:cs typeface="Times New Roman" pitchFamily="18" charset="0"/>
              </a:rPr>
              <a:t>)</a:t>
            </a:r>
            <a:endParaRPr lang="zh-CN" altLang="en-US" sz="3400" dirty="0" smtClean="0">
              <a:latin typeface="楷体_GB2312" pitchFamily="49" charset="-122"/>
            </a:endParaRPr>
          </a:p>
        </p:txBody>
      </p:sp>
    </p:spTree>
    <p:extLst>
      <p:ext uri="{BB962C8B-B14F-4D97-AF65-F5344CB8AC3E}">
        <p14:creationId xmlns:p14="http://schemas.microsoft.com/office/powerpoint/2010/main" val="37437330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3"/>
          <p:cNvSpPr>
            <a:spLocks noGrp="1" noChangeArrowheads="1"/>
          </p:cNvSpPr>
          <p:nvPr>
            <p:ph idx="1"/>
          </p:nvPr>
        </p:nvSpPr>
        <p:spPr>
          <a:xfrm>
            <a:off x="725837" y="738996"/>
            <a:ext cx="10864851" cy="4643437"/>
          </a:xfrm>
        </p:spPr>
        <p:txBody>
          <a:bodyPr/>
          <a:lstStyle/>
          <a:p>
            <a:pPr eaLnBrk="1" hangingPunct="1">
              <a:lnSpc>
                <a:spcPct val="150000"/>
              </a:lnSpc>
              <a:buFont typeface="Wingdings" pitchFamily="2" charset="2"/>
              <a:buNone/>
            </a:pPr>
            <a:r>
              <a:rPr lang="en-US" altLang="zh-CN" dirty="0" smtClean="0">
                <a:latin typeface="Times New Roman" pitchFamily="18" charset="0"/>
                <a:cs typeface="Times New Roman" pitchFamily="18" charset="0"/>
              </a:rPr>
              <a:t>(</a:t>
            </a:r>
            <a:r>
              <a:rPr lang="zh-CN" altLang="en-US" dirty="0" smtClean="0">
                <a:latin typeface="Times New Roman" pitchFamily="18" charset="0"/>
                <a:cs typeface="Times New Roman" pitchFamily="18" charset="0"/>
              </a:rPr>
              <a:t>三</a:t>
            </a:r>
            <a:r>
              <a:rPr lang="en-US" altLang="zh-CN" dirty="0" smtClean="0">
                <a:latin typeface="Times New Roman" pitchFamily="18" charset="0"/>
                <a:cs typeface="Times New Roman" pitchFamily="18" charset="0"/>
              </a:rPr>
              <a:t>) </a:t>
            </a:r>
            <a:r>
              <a:rPr lang="zh-CN" altLang="en-US" dirty="0" smtClean="0">
                <a:latin typeface="Times New Roman" pitchFamily="18" charset="0"/>
                <a:cs typeface="Times New Roman" pitchFamily="18" charset="0"/>
              </a:rPr>
              <a:t>基于多因素股票收益率模型的相关系数计算</a:t>
            </a:r>
            <a:endParaRPr lang="en-US" altLang="zh-CN" dirty="0" smtClean="0">
              <a:latin typeface="Times New Roman" pitchFamily="18" charset="0"/>
              <a:cs typeface="Times New Roman" pitchFamily="18" charset="0"/>
            </a:endParaRPr>
          </a:p>
          <a:p>
            <a:pPr eaLnBrk="1" hangingPunct="1">
              <a:lnSpc>
                <a:spcPct val="150000"/>
              </a:lnSpc>
              <a:buFont typeface="Wingdings" pitchFamily="2" charset="2"/>
              <a:buNone/>
            </a:pPr>
            <a:r>
              <a:rPr lang="zh-CN" altLang="en-US" dirty="0" smtClean="0">
                <a:latin typeface="Times New Roman" pitchFamily="18" charset="0"/>
                <a:cs typeface="Times New Roman" pitchFamily="18" charset="0"/>
              </a:rPr>
              <a:t>例：两家上市公司</a:t>
            </a:r>
            <a:r>
              <a:rPr lang="en-US" altLang="zh-CN" dirty="0" smtClean="0">
                <a:latin typeface="Times New Roman" pitchFamily="18" charset="0"/>
                <a:cs typeface="Times New Roman" pitchFamily="18" charset="0"/>
              </a:rPr>
              <a:t>A</a:t>
            </a:r>
            <a:r>
              <a:rPr lang="zh-CN" altLang="en-US" dirty="0" smtClean="0">
                <a:latin typeface="Times New Roman" pitchFamily="18" charset="0"/>
                <a:cs typeface="Times New Roman" pitchFamily="18" charset="0"/>
              </a:rPr>
              <a:t>与</a:t>
            </a:r>
            <a:r>
              <a:rPr lang="en-US" altLang="zh-CN" dirty="0" smtClean="0">
                <a:latin typeface="Times New Roman" pitchFamily="18" charset="0"/>
                <a:cs typeface="Times New Roman" pitchFamily="18" charset="0"/>
              </a:rPr>
              <a:t>B</a:t>
            </a:r>
            <a:r>
              <a:rPr lang="zh-CN" altLang="en-US" dirty="0" smtClean="0">
                <a:latin typeface="Times New Roman" pitchFamily="18" charset="0"/>
                <a:cs typeface="Times New Roman" pitchFamily="18" charset="0"/>
              </a:rPr>
              <a:t>资产收益率间相关系数</a:t>
            </a:r>
            <a:endParaRPr lang="en-US" altLang="zh-CN" dirty="0" smtClean="0">
              <a:latin typeface="Times New Roman" pitchFamily="18" charset="0"/>
              <a:cs typeface="Times New Roman" pitchFamily="18" charset="0"/>
            </a:endParaRPr>
          </a:p>
          <a:p>
            <a:pPr eaLnBrk="1" hangingPunct="1">
              <a:lnSpc>
                <a:spcPct val="150000"/>
              </a:lnSpc>
              <a:buFont typeface="Wingdings" pitchFamily="2" charset="2"/>
              <a:buNone/>
            </a:pPr>
            <a:r>
              <a:rPr lang="en-US" altLang="zh-CN" dirty="0" smtClean="0">
                <a:latin typeface="Times New Roman" pitchFamily="18" charset="0"/>
                <a:cs typeface="Times New Roman" pitchFamily="18" charset="0"/>
              </a:rPr>
              <a:t>(1)</a:t>
            </a:r>
            <a:r>
              <a:rPr lang="zh-CN" altLang="en-US" dirty="0" smtClean="0">
                <a:latin typeface="Times New Roman" pitchFamily="18" charset="0"/>
                <a:cs typeface="Times New Roman" pitchFamily="18" charset="0"/>
              </a:rPr>
              <a:t>  </a:t>
            </a:r>
            <a:r>
              <a:rPr lang="en-US" altLang="zh-CN" dirty="0" smtClean="0">
                <a:latin typeface="Times New Roman" pitchFamily="18" charset="0"/>
                <a:cs typeface="Times New Roman" pitchFamily="18" charset="0"/>
              </a:rPr>
              <a:t>A</a:t>
            </a:r>
            <a:r>
              <a:rPr lang="zh-CN" altLang="en-US" dirty="0" smtClean="0">
                <a:latin typeface="Times New Roman" pitchFamily="18" charset="0"/>
                <a:cs typeface="Times New Roman" pitchFamily="18" charset="0"/>
              </a:rPr>
              <a:t>公司是一家公用实业公司，股票收益率</a:t>
            </a:r>
            <a:r>
              <a:rPr lang="en-US" altLang="en-US" dirty="0" smtClean="0">
                <a:latin typeface="Times New Roman" pitchFamily="18" charset="0"/>
                <a:ea typeface="黑体" pitchFamily="2" charset="-122"/>
                <a:cs typeface="Times New Roman" pitchFamily="18" charset="0"/>
              </a:rPr>
              <a:t>         </a:t>
            </a:r>
            <a:r>
              <a:rPr lang="zh-CN" altLang="en-US" dirty="0" smtClean="0">
                <a:latin typeface="Times New Roman" pitchFamily="18" charset="0"/>
                <a:cs typeface="Times New Roman" pitchFamily="18" charset="0"/>
              </a:rPr>
              <a:t>只受公用收益率指数</a:t>
            </a:r>
            <a:r>
              <a:rPr lang="en-US" altLang="en-US" dirty="0" smtClean="0">
                <a:latin typeface="Times New Roman" pitchFamily="18" charset="0"/>
                <a:ea typeface="黑体" pitchFamily="2" charset="-122"/>
                <a:cs typeface="Times New Roman" pitchFamily="18" charset="0"/>
              </a:rPr>
              <a:t>        </a:t>
            </a:r>
            <a:r>
              <a:rPr lang="zh-CN" altLang="en-US" dirty="0" smtClean="0">
                <a:latin typeface="Times New Roman" pitchFamily="18" charset="0"/>
                <a:cs typeface="Times New Roman" pitchFamily="18" charset="0"/>
              </a:rPr>
              <a:t>和一些特殊风险或冲击</a:t>
            </a:r>
            <a:r>
              <a:rPr lang="en-US" altLang="en-US" dirty="0" smtClean="0">
                <a:latin typeface="Times New Roman" pitchFamily="18" charset="0"/>
                <a:ea typeface="黑体" pitchFamily="2" charset="-122"/>
                <a:cs typeface="Times New Roman" pitchFamily="18" charset="0"/>
              </a:rPr>
              <a:t>       </a:t>
            </a:r>
            <a:r>
              <a:rPr lang="zh-CN" altLang="en-US" dirty="0" smtClean="0">
                <a:latin typeface="Times New Roman" pitchFamily="18" charset="0"/>
                <a:cs typeface="Times New Roman" pitchFamily="18" charset="0"/>
              </a:rPr>
              <a:t>的影响：              </a:t>
            </a:r>
            <a:r>
              <a:rPr lang="en-US" altLang="zh-CN" dirty="0" smtClean="0">
                <a:latin typeface="Times New Roman" pitchFamily="18" charset="0"/>
                <a:cs typeface="Times New Roman" pitchFamily="18" charset="0"/>
              </a:rPr>
              <a:t>		           </a:t>
            </a:r>
            <a:r>
              <a:rPr lang="zh-CN" altLang="en-US" dirty="0" smtClean="0">
                <a:latin typeface="Times New Roman" pitchFamily="18" charset="0"/>
                <a:cs typeface="Times New Roman" pitchFamily="18" charset="0"/>
              </a:rPr>
              <a:t>；</a:t>
            </a:r>
            <a:endParaRPr lang="en-US" altLang="zh-CN" dirty="0" smtClean="0">
              <a:latin typeface="Times New Roman" pitchFamily="18" charset="0"/>
              <a:cs typeface="Times New Roman" pitchFamily="18" charset="0"/>
            </a:endParaRPr>
          </a:p>
          <a:p>
            <a:pPr eaLnBrk="1" hangingPunct="1">
              <a:lnSpc>
                <a:spcPct val="150000"/>
              </a:lnSpc>
              <a:spcBef>
                <a:spcPts val="500"/>
              </a:spcBef>
              <a:buFont typeface="Wingdings" pitchFamily="2" charset="2"/>
              <a:buNone/>
            </a:pPr>
            <a:r>
              <a:rPr lang="en-US" altLang="zh-CN" dirty="0" smtClean="0">
                <a:latin typeface="Times New Roman" pitchFamily="18" charset="0"/>
                <a:cs typeface="Times New Roman" pitchFamily="18" charset="0"/>
              </a:rPr>
              <a:t>(2)  B</a:t>
            </a:r>
            <a:r>
              <a:rPr lang="zh-CN" altLang="en-US" dirty="0" smtClean="0">
                <a:latin typeface="Times New Roman" pitchFamily="18" charset="0"/>
                <a:cs typeface="Times New Roman" pitchFamily="18" charset="0"/>
              </a:rPr>
              <a:t>公司是一家银行，股票收益率</a:t>
            </a:r>
            <a:r>
              <a:rPr lang="en-US" altLang="en-US" dirty="0" smtClean="0">
                <a:latin typeface="Times New Roman" pitchFamily="18" charset="0"/>
                <a:ea typeface="黑体" pitchFamily="2" charset="-122"/>
                <a:cs typeface="Times New Roman" pitchFamily="18" charset="0"/>
              </a:rPr>
              <a:t>     </a:t>
            </a:r>
            <a:r>
              <a:rPr lang="zh-CN" altLang="en-US" dirty="0" smtClean="0">
                <a:latin typeface="Times New Roman" pitchFamily="18" charset="0"/>
                <a:cs typeface="Times New Roman" pitchFamily="18" charset="0"/>
              </a:rPr>
              <a:t>受工业收益率指数</a:t>
            </a:r>
            <a:r>
              <a:rPr lang="en-US" altLang="en-US" dirty="0" smtClean="0">
                <a:latin typeface="Times New Roman" pitchFamily="18" charset="0"/>
                <a:ea typeface="黑体" pitchFamily="2" charset="-122"/>
                <a:cs typeface="Times New Roman" pitchFamily="18" charset="0"/>
              </a:rPr>
              <a:t>        </a:t>
            </a:r>
            <a:r>
              <a:rPr lang="zh-CN" altLang="en-US" dirty="0" smtClean="0">
                <a:latin typeface="Times New Roman" pitchFamily="18" charset="0"/>
                <a:cs typeface="Times New Roman" pitchFamily="18" charset="0"/>
              </a:rPr>
              <a:t>、房地产收益率指数       、商业收益率指数        和一些特殊风险或冲击</a:t>
            </a:r>
            <a:r>
              <a:rPr lang="en-US" altLang="en-US" dirty="0" smtClean="0">
                <a:latin typeface="Times New Roman" pitchFamily="18" charset="0"/>
                <a:ea typeface="黑体" pitchFamily="2" charset="-122"/>
                <a:cs typeface="Times New Roman" pitchFamily="18" charset="0"/>
              </a:rPr>
              <a:t>     </a:t>
            </a:r>
            <a:r>
              <a:rPr lang="zh-CN" altLang="en-US" dirty="0" smtClean="0">
                <a:latin typeface="Times New Roman" pitchFamily="18" charset="0"/>
                <a:cs typeface="Times New Roman" pitchFamily="18" charset="0"/>
              </a:rPr>
              <a:t>的影响：                                                  ；</a:t>
            </a:r>
            <a:endParaRPr lang="en-US" altLang="zh-CN" dirty="0" smtClean="0">
              <a:latin typeface="Times New Roman" pitchFamily="18" charset="0"/>
              <a:cs typeface="Times New Roman" pitchFamily="18" charset="0"/>
            </a:endParaRPr>
          </a:p>
          <a:p>
            <a:pPr eaLnBrk="1" hangingPunct="1">
              <a:spcBef>
                <a:spcPts val="500"/>
              </a:spcBef>
              <a:buFont typeface="Wingdings" pitchFamily="2" charset="2"/>
              <a:buNone/>
            </a:pPr>
            <a:r>
              <a:rPr lang="en-US" altLang="zh-CN" sz="2600" dirty="0" smtClean="0">
                <a:latin typeface="Times New Roman" pitchFamily="18" charset="0"/>
                <a:cs typeface="Times New Roman" pitchFamily="18" charset="0"/>
              </a:rPr>
              <a:t>								</a:t>
            </a:r>
          </a:p>
          <a:p>
            <a:pPr eaLnBrk="1" hangingPunct="1">
              <a:buFont typeface="Wingdings" pitchFamily="2" charset="2"/>
              <a:buNone/>
            </a:pPr>
            <a:endParaRPr lang="en-US" altLang="zh-CN" sz="2600" dirty="0" smtClean="0">
              <a:latin typeface="Times New Roman" pitchFamily="18" charset="0"/>
              <a:cs typeface="Times New Roman" pitchFamily="18" charset="0"/>
            </a:endParaRPr>
          </a:p>
        </p:txBody>
      </p:sp>
      <p:sp>
        <p:nvSpPr>
          <p:cNvPr id="17420" name="灯片编号占位符 5"/>
          <p:cNvSpPr>
            <a:spLocks noGrp="1"/>
          </p:cNvSpPr>
          <p:nvPr>
            <p:ph type="sldNum" sz="quarter" idx="10"/>
          </p:nvPr>
        </p:nvSpPr>
        <p:spPr/>
        <p:txBody>
          <a:bodyPr/>
          <a:lstStyle/>
          <a:p>
            <a:pPr>
              <a:defRPr/>
            </a:pPr>
            <a:fld id="{9700046C-A1C3-4EDB-99E7-33B9E5AF4686}" type="slidenum">
              <a:rPr lang="en-US" altLang="zh-CN" smtClean="0"/>
              <a:pPr>
                <a:defRPr/>
              </a:pPr>
              <a:t>16</a:t>
            </a:fld>
            <a:endParaRPr lang="en-US" altLang="zh-CN" smtClean="0"/>
          </a:p>
        </p:txBody>
      </p:sp>
      <p:sp>
        <p:nvSpPr>
          <p:cNvPr id="17422" name="Rectangle 2"/>
          <p:cNvSpPr>
            <a:spLocks noGrp="1" noChangeArrowheads="1"/>
          </p:cNvSpPr>
          <p:nvPr>
            <p:ph type="title"/>
          </p:nvPr>
        </p:nvSpPr>
        <p:spPr>
          <a:xfrm>
            <a:off x="3290807" y="-41328"/>
            <a:ext cx="8028015" cy="1216025"/>
          </a:xfrm>
        </p:spPr>
        <p:txBody>
          <a:bodyPr>
            <a:scene3d>
              <a:camera prst="orthographicFront"/>
              <a:lightRig rig="soft" dir="t"/>
            </a:scene3d>
          </a:bodyPr>
          <a:lstStyle/>
          <a:p>
            <a:pPr eaLnBrk="1" hangingPunct="1">
              <a:defRPr/>
            </a:pPr>
            <a:r>
              <a:rPr lang="zh-CN" altLang="en-US" sz="3400" dirty="0" smtClean="0">
                <a:latin typeface="楷体_GB2312" pitchFamily="49" charset="-122"/>
              </a:rPr>
              <a:t>二、信用资产组合的</a:t>
            </a:r>
            <a:r>
              <a:rPr lang="en-US" altLang="zh-CN" sz="3400" dirty="0" err="1" smtClean="0">
                <a:latin typeface="Times New Roman" pitchFamily="18" charset="0"/>
                <a:cs typeface="Times New Roman" pitchFamily="18" charset="0"/>
              </a:rPr>
              <a:t>CreditMetrics</a:t>
            </a:r>
            <a:r>
              <a:rPr lang="zh-CN" altLang="en-US" sz="3400" dirty="0" smtClean="0">
                <a:latin typeface="Times New Roman" pitchFamily="18" charset="0"/>
                <a:cs typeface="Times New Roman" pitchFamily="18" charset="0"/>
              </a:rPr>
              <a:t>模型</a:t>
            </a:r>
            <a:r>
              <a:rPr lang="en-US" altLang="zh-CN" sz="3400" dirty="0" smtClean="0">
                <a:latin typeface="Times New Roman" pitchFamily="18" charset="0"/>
                <a:cs typeface="Times New Roman" pitchFamily="18" charset="0"/>
              </a:rPr>
              <a:t>(</a:t>
            </a:r>
            <a:r>
              <a:rPr lang="zh-CN" altLang="en-US" sz="3400" dirty="0" smtClean="0">
                <a:latin typeface="Times New Roman" pitchFamily="18" charset="0"/>
                <a:cs typeface="Times New Roman" pitchFamily="18" charset="0"/>
              </a:rPr>
              <a:t>续</a:t>
            </a:r>
            <a:r>
              <a:rPr lang="en-US" altLang="zh-CN" sz="3400" dirty="0" smtClean="0">
                <a:latin typeface="Times New Roman" pitchFamily="18" charset="0"/>
                <a:cs typeface="Times New Roman" pitchFamily="18" charset="0"/>
              </a:rPr>
              <a:t>)</a:t>
            </a:r>
            <a:endParaRPr lang="zh-CN" altLang="en-US" sz="3400" dirty="0" smtClean="0">
              <a:latin typeface="楷体_GB2312" pitchFamily="49" charset="-122"/>
            </a:endParaRPr>
          </a:p>
        </p:txBody>
      </p:sp>
      <p:graphicFrame>
        <p:nvGraphicFramePr>
          <p:cNvPr id="26629" name="Object 2"/>
          <p:cNvGraphicFramePr>
            <a:graphicFrameLocks noChangeAspect="1"/>
          </p:cNvGraphicFramePr>
          <p:nvPr>
            <p:extLst>
              <p:ext uri="{D42A27DB-BD31-4B8C-83A1-F6EECF244321}">
                <p14:modId xmlns:p14="http://schemas.microsoft.com/office/powerpoint/2010/main" val="3590560996"/>
              </p:ext>
            </p:extLst>
          </p:nvPr>
        </p:nvGraphicFramePr>
        <p:xfrm>
          <a:off x="7907042" y="2457210"/>
          <a:ext cx="508000" cy="428625"/>
        </p:xfrm>
        <a:graphic>
          <a:graphicData uri="http://schemas.openxmlformats.org/presentationml/2006/ole">
            <mc:AlternateContent xmlns:mc="http://schemas.openxmlformats.org/markup-compatibility/2006">
              <mc:Choice xmlns:v="urn:schemas-microsoft-com:vml" Requires="v">
                <p:oleObj spid="_x0000_s125984" name="Equation" r:id="rId4" imgW="203112" imgH="228501" progId="Equation.DSMT4">
                  <p:embed/>
                </p:oleObj>
              </mc:Choice>
              <mc:Fallback>
                <p:oleObj name="Equation" r:id="rId4" imgW="203112" imgH="228501"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907042" y="2457210"/>
                        <a:ext cx="508000" cy="428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6630" name="Object 3"/>
          <p:cNvGraphicFramePr>
            <a:graphicFrameLocks noChangeAspect="1"/>
          </p:cNvGraphicFramePr>
          <p:nvPr>
            <p:extLst>
              <p:ext uri="{D42A27DB-BD31-4B8C-83A1-F6EECF244321}">
                <p14:modId xmlns:p14="http://schemas.microsoft.com/office/powerpoint/2010/main" val="1086652571"/>
              </p:ext>
            </p:extLst>
          </p:nvPr>
        </p:nvGraphicFramePr>
        <p:xfrm>
          <a:off x="1387421" y="3077866"/>
          <a:ext cx="846667" cy="457200"/>
        </p:xfrm>
        <a:graphic>
          <a:graphicData uri="http://schemas.openxmlformats.org/presentationml/2006/ole">
            <mc:AlternateContent xmlns:mc="http://schemas.openxmlformats.org/markup-compatibility/2006">
              <mc:Choice xmlns:v="urn:schemas-microsoft-com:vml" Requires="v">
                <p:oleObj spid="_x0000_s125985" name="Equation" r:id="rId6" imgW="317362" imgH="228501" progId="Equation.DSMT4">
                  <p:embed/>
                </p:oleObj>
              </mc:Choice>
              <mc:Fallback>
                <p:oleObj name="Equation" r:id="rId6" imgW="317362" imgH="228501"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387421" y="3077866"/>
                        <a:ext cx="84666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6631" name="Object 4"/>
          <p:cNvGraphicFramePr>
            <a:graphicFrameLocks noChangeAspect="1"/>
          </p:cNvGraphicFramePr>
          <p:nvPr>
            <p:extLst>
              <p:ext uri="{D42A27DB-BD31-4B8C-83A1-F6EECF244321}">
                <p14:modId xmlns:p14="http://schemas.microsoft.com/office/powerpoint/2010/main" val="845908808"/>
              </p:ext>
            </p:extLst>
          </p:nvPr>
        </p:nvGraphicFramePr>
        <p:xfrm>
          <a:off x="5641062" y="3191359"/>
          <a:ext cx="527049" cy="419100"/>
        </p:xfrm>
        <a:graphic>
          <a:graphicData uri="http://schemas.openxmlformats.org/presentationml/2006/ole">
            <mc:AlternateContent xmlns:mc="http://schemas.openxmlformats.org/markup-compatibility/2006">
              <mc:Choice xmlns:v="urn:schemas-microsoft-com:vml" Requires="v">
                <p:oleObj spid="_x0000_s125986" name="Equation" r:id="rId8" imgW="215806" imgH="228501" progId="Equation.DSMT4">
                  <p:embed/>
                </p:oleObj>
              </mc:Choice>
              <mc:Fallback>
                <p:oleObj name="Equation" r:id="rId8" imgW="215806" imgH="228501"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641062" y="3191359"/>
                        <a:ext cx="527049" cy="41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6632" name="Object 5"/>
          <p:cNvGraphicFramePr>
            <a:graphicFrameLocks noChangeAspect="1"/>
          </p:cNvGraphicFramePr>
          <p:nvPr>
            <p:extLst>
              <p:ext uri="{D42A27DB-BD31-4B8C-83A1-F6EECF244321}">
                <p14:modId xmlns:p14="http://schemas.microsoft.com/office/powerpoint/2010/main" val="3574319440"/>
              </p:ext>
            </p:extLst>
          </p:nvPr>
        </p:nvGraphicFramePr>
        <p:xfrm>
          <a:off x="7594169" y="3046710"/>
          <a:ext cx="3048000" cy="506413"/>
        </p:xfrm>
        <a:graphic>
          <a:graphicData uri="http://schemas.openxmlformats.org/presentationml/2006/ole">
            <mc:AlternateContent xmlns:mc="http://schemas.openxmlformats.org/markup-compatibility/2006">
              <mc:Choice xmlns:v="urn:schemas-microsoft-com:vml" Requires="v">
                <p:oleObj spid="_x0000_s125987" name="Equation" r:id="rId10" imgW="1028700" imgH="228600" progId="Equation.DSMT4">
                  <p:embed/>
                </p:oleObj>
              </mc:Choice>
              <mc:Fallback>
                <p:oleObj name="Equation" r:id="rId10" imgW="1028700" imgH="228600"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594169" y="3046710"/>
                        <a:ext cx="3048000" cy="506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6633" name="Object 6"/>
          <p:cNvGraphicFramePr>
            <a:graphicFrameLocks noChangeAspect="1"/>
          </p:cNvGraphicFramePr>
          <p:nvPr>
            <p:extLst>
              <p:ext uri="{D42A27DB-BD31-4B8C-83A1-F6EECF244321}">
                <p14:modId xmlns:p14="http://schemas.microsoft.com/office/powerpoint/2010/main" val="1272783593"/>
              </p:ext>
            </p:extLst>
          </p:nvPr>
        </p:nvGraphicFramePr>
        <p:xfrm>
          <a:off x="6242588" y="3810243"/>
          <a:ext cx="508000" cy="428625"/>
        </p:xfrm>
        <a:graphic>
          <a:graphicData uri="http://schemas.openxmlformats.org/presentationml/2006/ole">
            <mc:AlternateContent xmlns:mc="http://schemas.openxmlformats.org/markup-compatibility/2006">
              <mc:Choice xmlns:v="urn:schemas-microsoft-com:vml" Requires="v">
                <p:oleObj spid="_x0000_s125988" name="Equation" r:id="rId12" imgW="203112" imgH="228501" progId="Equation.DSMT4">
                  <p:embed/>
                </p:oleObj>
              </mc:Choice>
              <mc:Fallback>
                <p:oleObj name="Equation" r:id="rId12" imgW="203112" imgH="228501" progId="Equation.DSMT4">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242588" y="3810243"/>
                        <a:ext cx="508000" cy="428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6634" name="Object 7"/>
          <p:cNvGraphicFramePr>
            <a:graphicFrameLocks noChangeAspect="1"/>
          </p:cNvGraphicFramePr>
          <p:nvPr>
            <p:extLst>
              <p:ext uri="{D42A27DB-BD31-4B8C-83A1-F6EECF244321}">
                <p14:modId xmlns:p14="http://schemas.microsoft.com/office/powerpoint/2010/main" val="2267819063"/>
              </p:ext>
            </p:extLst>
          </p:nvPr>
        </p:nvGraphicFramePr>
        <p:xfrm>
          <a:off x="3125815" y="4435179"/>
          <a:ext cx="812800" cy="457200"/>
        </p:xfrm>
        <a:graphic>
          <a:graphicData uri="http://schemas.openxmlformats.org/presentationml/2006/ole">
            <mc:AlternateContent xmlns:mc="http://schemas.openxmlformats.org/markup-compatibility/2006">
              <mc:Choice xmlns:v="urn:schemas-microsoft-com:vml" Requires="v">
                <p:oleObj spid="_x0000_s125989" name="Equation" r:id="rId14" imgW="304668" imgH="228501" progId="Equation.DSMT4">
                  <p:embed/>
                </p:oleObj>
              </mc:Choice>
              <mc:Fallback>
                <p:oleObj name="Equation" r:id="rId14" imgW="304668" imgH="228501" progId="Equation.DSMT4">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125815" y="4435179"/>
                        <a:ext cx="812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6635" name="Object 8"/>
          <p:cNvGraphicFramePr>
            <a:graphicFrameLocks noChangeAspect="1"/>
          </p:cNvGraphicFramePr>
          <p:nvPr>
            <p:extLst>
              <p:ext uri="{D42A27DB-BD31-4B8C-83A1-F6EECF244321}">
                <p14:modId xmlns:p14="http://schemas.microsoft.com/office/powerpoint/2010/main" val="1355818246"/>
              </p:ext>
            </p:extLst>
          </p:nvPr>
        </p:nvGraphicFramePr>
        <p:xfrm>
          <a:off x="9584410" y="3768753"/>
          <a:ext cx="677333" cy="457200"/>
        </p:xfrm>
        <a:graphic>
          <a:graphicData uri="http://schemas.openxmlformats.org/presentationml/2006/ole">
            <mc:AlternateContent xmlns:mc="http://schemas.openxmlformats.org/markup-compatibility/2006">
              <mc:Choice xmlns:v="urn:schemas-microsoft-com:vml" Requires="v">
                <p:oleObj spid="_x0000_s125990" name="Equation" r:id="rId16" imgW="253890" imgH="228501" progId="Equation.DSMT4">
                  <p:embed/>
                </p:oleObj>
              </mc:Choice>
              <mc:Fallback>
                <p:oleObj name="Equation" r:id="rId16" imgW="253890" imgH="228501" progId="Equation.DSMT4">
                  <p:embed/>
                  <p:pic>
                    <p:nvPicPr>
                      <p:cNvPr id="0" name=""/>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9584410" y="3768753"/>
                        <a:ext cx="67733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6636" name="Object 10"/>
          <p:cNvGraphicFramePr>
            <a:graphicFrameLocks noChangeAspect="1"/>
          </p:cNvGraphicFramePr>
          <p:nvPr>
            <p:extLst>
              <p:ext uri="{D42A27DB-BD31-4B8C-83A1-F6EECF244321}">
                <p14:modId xmlns:p14="http://schemas.microsoft.com/office/powerpoint/2010/main" val="2177013942"/>
              </p:ext>
            </p:extLst>
          </p:nvPr>
        </p:nvGraphicFramePr>
        <p:xfrm>
          <a:off x="6582905" y="4440184"/>
          <a:ext cx="948267" cy="457200"/>
        </p:xfrm>
        <a:graphic>
          <a:graphicData uri="http://schemas.openxmlformats.org/presentationml/2006/ole">
            <mc:AlternateContent xmlns:mc="http://schemas.openxmlformats.org/markup-compatibility/2006">
              <mc:Choice xmlns:v="urn:schemas-microsoft-com:vml" Requires="v">
                <p:oleObj spid="_x0000_s125991" name="Equation" r:id="rId18" imgW="355446" imgH="228501" progId="Equation.DSMT4">
                  <p:embed/>
                </p:oleObj>
              </mc:Choice>
              <mc:Fallback>
                <p:oleObj name="Equation" r:id="rId18" imgW="355446" imgH="228501" progId="Equation.DSMT4">
                  <p:embed/>
                  <p:pic>
                    <p:nvPicPr>
                      <p:cNvPr id="0" name=""/>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6582905" y="4440184"/>
                        <a:ext cx="94826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6637" name="Object 10"/>
          <p:cNvGraphicFramePr>
            <a:graphicFrameLocks noChangeAspect="1"/>
          </p:cNvGraphicFramePr>
          <p:nvPr>
            <p:extLst>
              <p:ext uri="{D42A27DB-BD31-4B8C-83A1-F6EECF244321}">
                <p14:modId xmlns:p14="http://schemas.microsoft.com/office/powerpoint/2010/main" val="1162626849"/>
              </p:ext>
            </p:extLst>
          </p:nvPr>
        </p:nvGraphicFramePr>
        <p:xfrm>
          <a:off x="10994436" y="4460849"/>
          <a:ext cx="527049" cy="419100"/>
        </p:xfrm>
        <a:graphic>
          <a:graphicData uri="http://schemas.openxmlformats.org/presentationml/2006/ole">
            <mc:AlternateContent xmlns:mc="http://schemas.openxmlformats.org/markup-compatibility/2006">
              <mc:Choice xmlns:v="urn:schemas-microsoft-com:vml" Requires="v">
                <p:oleObj spid="_x0000_s125992" name="Equation" r:id="rId20" imgW="215806" imgH="228501" progId="Equation.DSMT4">
                  <p:embed/>
                </p:oleObj>
              </mc:Choice>
              <mc:Fallback>
                <p:oleObj name="Equation" r:id="rId20" imgW="215806" imgH="228501" progId="Equation.DSMT4">
                  <p:embed/>
                  <p:pic>
                    <p:nvPicPr>
                      <p:cNvPr id="0" name=""/>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10994436" y="4460849"/>
                        <a:ext cx="527049" cy="41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6638" name="Object 11"/>
          <p:cNvGraphicFramePr>
            <a:graphicFrameLocks noChangeAspect="1"/>
          </p:cNvGraphicFramePr>
          <p:nvPr/>
        </p:nvGraphicFramePr>
        <p:xfrm>
          <a:off x="3048001" y="5143500"/>
          <a:ext cx="5905500" cy="484188"/>
        </p:xfrm>
        <a:graphic>
          <a:graphicData uri="http://schemas.openxmlformats.org/presentationml/2006/ole">
            <mc:AlternateContent xmlns:mc="http://schemas.openxmlformats.org/markup-compatibility/2006">
              <mc:Choice xmlns:v="urn:schemas-microsoft-com:vml" Requires="v">
                <p:oleObj spid="_x0000_s125993" name="Equation" r:id="rId22" imgW="2082800" imgH="228600" progId="Equation.DSMT4">
                  <p:embed/>
                </p:oleObj>
              </mc:Choice>
              <mc:Fallback>
                <p:oleObj name="Equation" r:id="rId22" imgW="2082800" imgH="228600" progId="Equation.DSMT4">
                  <p:embed/>
                  <p:pic>
                    <p:nvPicPr>
                      <p:cNvPr id="0" name=""/>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3048001" y="5143500"/>
                        <a:ext cx="5905500" cy="484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15873050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3"/>
          <p:cNvSpPr>
            <a:spLocks noGrp="1" noChangeArrowheads="1"/>
          </p:cNvSpPr>
          <p:nvPr>
            <p:ph idx="1"/>
          </p:nvPr>
        </p:nvSpPr>
        <p:spPr>
          <a:xfrm>
            <a:off x="688492" y="1307266"/>
            <a:ext cx="11055349" cy="4267200"/>
          </a:xfrm>
        </p:spPr>
        <p:txBody>
          <a:bodyPr/>
          <a:lstStyle/>
          <a:p>
            <a:pPr marL="1079500" indent="-539750" eaLnBrk="1" hangingPunct="1">
              <a:lnSpc>
                <a:spcPct val="150000"/>
              </a:lnSpc>
              <a:buFont typeface="Wingdings" pitchFamily="2" charset="2"/>
              <a:buNone/>
            </a:pPr>
            <a:r>
              <a:rPr lang="en-US" altLang="zh-CN" dirty="0" smtClean="0">
                <a:latin typeface="Times New Roman" pitchFamily="18" charset="0"/>
                <a:cs typeface="Times New Roman" pitchFamily="18" charset="0"/>
              </a:rPr>
              <a:t>(3)  A </a:t>
            </a:r>
            <a:r>
              <a:rPr lang="zh-CN" altLang="en-US" dirty="0" smtClean="0">
                <a:latin typeface="Times New Roman" pitchFamily="18" charset="0"/>
                <a:cs typeface="Times New Roman" pitchFamily="18" charset="0"/>
              </a:rPr>
              <a:t>与 </a:t>
            </a:r>
            <a:r>
              <a:rPr lang="en-US" altLang="zh-CN" dirty="0" smtClean="0">
                <a:latin typeface="Times New Roman" pitchFamily="18" charset="0"/>
                <a:cs typeface="Times New Roman" pitchFamily="18" charset="0"/>
              </a:rPr>
              <a:t>B </a:t>
            </a:r>
            <a:r>
              <a:rPr lang="zh-CN" altLang="en-US" dirty="0" smtClean="0">
                <a:latin typeface="Times New Roman" pitchFamily="18" charset="0"/>
                <a:cs typeface="Times New Roman" pitchFamily="18" charset="0"/>
              </a:rPr>
              <a:t>两公司股票收益率的相关系数为：</a:t>
            </a:r>
            <a:endParaRPr lang="en-US" altLang="zh-CN" dirty="0" smtClean="0">
              <a:latin typeface="Times New Roman" pitchFamily="18" charset="0"/>
              <a:cs typeface="Times New Roman" pitchFamily="18" charset="0"/>
            </a:endParaRPr>
          </a:p>
          <a:p>
            <a:pPr marL="1079500" indent="-539750" eaLnBrk="1" hangingPunct="1">
              <a:lnSpc>
                <a:spcPct val="150000"/>
              </a:lnSpc>
              <a:buFont typeface="Wingdings" pitchFamily="2" charset="2"/>
              <a:buNone/>
            </a:pPr>
            <a:endParaRPr lang="en-US" altLang="zh-CN" dirty="0" smtClean="0">
              <a:latin typeface="Times New Roman" pitchFamily="18" charset="0"/>
              <a:cs typeface="Times New Roman" pitchFamily="18" charset="0"/>
            </a:endParaRPr>
          </a:p>
          <a:p>
            <a:pPr marL="1079500" indent="-539750" eaLnBrk="1" hangingPunct="1">
              <a:lnSpc>
                <a:spcPct val="150000"/>
              </a:lnSpc>
              <a:buFont typeface="Wingdings" pitchFamily="2" charset="2"/>
              <a:buNone/>
            </a:pPr>
            <a:r>
              <a:rPr lang="en-US" altLang="zh-CN" dirty="0" smtClean="0">
                <a:latin typeface="Times New Roman" pitchFamily="18" charset="0"/>
                <a:cs typeface="Times New Roman" pitchFamily="18" charset="0"/>
              </a:rPr>
              <a:t>(4) </a:t>
            </a:r>
            <a:r>
              <a:rPr lang="zh-CN" altLang="en-US" dirty="0" smtClean="0">
                <a:latin typeface="Times New Roman" pitchFamily="18" charset="0"/>
                <a:cs typeface="Times New Roman" pitchFamily="18" charset="0"/>
              </a:rPr>
              <a:t>各指数之间的相关系数可利用指数的公开数据及相关系数计算公式得到；</a:t>
            </a:r>
            <a:endParaRPr lang="en-US" altLang="zh-CN" dirty="0" smtClean="0">
              <a:latin typeface="Times New Roman" pitchFamily="18" charset="0"/>
              <a:cs typeface="Times New Roman" pitchFamily="18" charset="0"/>
            </a:endParaRPr>
          </a:p>
          <a:p>
            <a:pPr marL="1079500" indent="-539750" eaLnBrk="1" hangingPunct="1">
              <a:lnSpc>
                <a:spcPct val="150000"/>
              </a:lnSpc>
              <a:buFont typeface="Wingdings" pitchFamily="2" charset="2"/>
              <a:buNone/>
            </a:pPr>
            <a:r>
              <a:rPr lang="en-US" altLang="zh-CN" dirty="0" smtClean="0">
                <a:latin typeface="Times New Roman" pitchFamily="18" charset="0"/>
                <a:cs typeface="Times New Roman" pitchFamily="18" charset="0"/>
              </a:rPr>
              <a:t>(5) </a:t>
            </a:r>
            <a:r>
              <a:rPr lang="zh-CN" altLang="en-US" dirty="0" smtClean="0">
                <a:latin typeface="Times New Roman" pitchFamily="18" charset="0"/>
                <a:cs typeface="Times New Roman" pitchFamily="18" charset="0"/>
              </a:rPr>
              <a:t>可用          近似作为 </a:t>
            </a:r>
            <a:r>
              <a:rPr lang="en-US" altLang="en-US" dirty="0" smtClean="0">
                <a:latin typeface="Times New Roman" pitchFamily="18" charset="0"/>
                <a:ea typeface="黑体" pitchFamily="2" charset="-122"/>
                <a:cs typeface="Times New Roman" pitchFamily="18" charset="0"/>
              </a:rPr>
              <a:t>A </a:t>
            </a:r>
            <a:r>
              <a:rPr lang="zh-CN" altLang="en-US" dirty="0" smtClean="0">
                <a:latin typeface="Times New Roman" pitchFamily="18" charset="0"/>
                <a:cs typeface="Times New Roman" pitchFamily="18" charset="0"/>
              </a:rPr>
              <a:t>与 </a:t>
            </a:r>
            <a:r>
              <a:rPr lang="en-US" altLang="en-US" dirty="0" smtClean="0">
                <a:latin typeface="Times New Roman" pitchFamily="18" charset="0"/>
                <a:ea typeface="黑体" pitchFamily="2" charset="-122"/>
                <a:cs typeface="Times New Roman" pitchFamily="18" charset="0"/>
              </a:rPr>
              <a:t>B </a:t>
            </a:r>
            <a:r>
              <a:rPr lang="zh-CN" altLang="en-US" dirty="0" smtClean="0">
                <a:latin typeface="Times New Roman" pitchFamily="18" charset="0"/>
                <a:cs typeface="Times New Roman" pitchFamily="18" charset="0"/>
              </a:rPr>
              <a:t>两公司资产收益率之间的相关系数</a:t>
            </a:r>
            <a:r>
              <a:rPr lang="en-US" altLang="zh-CN" dirty="0" smtClean="0">
                <a:latin typeface="Times New Roman" pitchFamily="18" charset="0"/>
                <a:cs typeface="Times New Roman" pitchFamily="18" charset="0"/>
              </a:rPr>
              <a:t>。</a:t>
            </a:r>
          </a:p>
          <a:p>
            <a:pPr marL="1079500" indent="-539750" eaLnBrk="1" hangingPunct="1">
              <a:buFont typeface="Wingdings" pitchFamily="2" charset="2"/>
              <a:buNone/>
            </a:pPr>
            <a:endParaRPr lang="en-US" altLang="zh-CN" sz="2600" dirty="0" smtClean="0">
              <a:latin typeface="Times New Roman" pitchFamily="18" charset="0"/>
              <a:cs typeface="Times New Roman" pitchFamily="18" charset="0"/>
            </a:endParaRPr>
          </a:p>
        </p:txBody>
      </p:sp>
      <p:sp>
        <p:nvSpPr>
          <p:cNvPr id="18436" name="灯片编号占位符 5"/>
          <p:cNvSpPr>
            <a:spLocks noGrp="1"/>
          </p:cNvSpPr>
          <p:nvPr>
            <p:ph type="sldNum" sz="quarter" idx="10"/>
          </p:nvPr>
        </p:nvSpPr>
        <p:spPr/>
        <p:txBody>
          <a:bodyPr/>
          <a:lstStyle/>
          <a:p>
            <a:pPr>
              <a:defRPr/>
            </a:pPr>
            <a:fld id="{4B49671E-53A4-4558-AC01-C66C01A96A63}" type="slidenum">
              <a:rPr lang="en-US" altLang="zh-CN" smtClean="0"/>
              <a:pPr>
                <a:defRPr/>
              </a:pPr>
              <a:t>17</a:t>
            </a:fld>
            <a:endParaRPr lang="en-US" altLang="zh-CN" smtClean="0"/>
          </a:p>
        </p:txBody>
      </p:sp>
      <p:sp>
        <p:nvSpPr>
          <p:cNvPr id="18438" name="Rectangle 2"/>
          <p:cNvSpPr>
            <a:spLocks noGrp="1" noChangeArrowheads="1"/>
          </p:cNvSpPr>
          <p:nvPr>
            <p:ph type="title"/>
          </p:nvPr>
        </p:nvSpPr>
        <p:spPr>
          <a:xfrm>
            <a:off x="3280475" y="0"/>
            <a:ext cx="8828868" cy="1216025"/>
          </a:xfrm>
        </p:spPr>
        <p:txBody>
          <a:bodyPr>
            <a:scene3d>
              <a:camera prst="orthographicFront"/>
              <a:lightRig rig="soft" dir="t"/>
            </a:scene3d>
          </a:bodyPr>
          <a:lstStyle/>
          <a:p>
            <a:pPr eaLnBrk="1" hangingPunct="1">
              <a:defRPr/>
            </a:pPr>
            <a:r>
              <a:rPr lang="zh-CN" altLang="en-US" sz="3400" dirty="0" smtClean="0">
                <a:latin typeface="楷体_GB2312" pitchFamily="49" charset="-122"/>
              </a:rPr>
              <a:t>二、信用资产组合的</a:t>
            </a:r>
            <a:r>
              <a:rPr lang="en-US" altLang="zh-CN" sz="3400" dirty="0" err="1" smtClean="0">
                <a:latin typeface="Times New Roman" pitchFamily="18" charset="0"/>
                <a:cs typeface="Times New Roman" pitchFamily="18" charset="0"/>
              </a:rPr>
              <a:t>CreditMetrics</a:t>
            </a:r>
            <a:r>
              <a:rPr lang="zh-CN" altLang="en-US" sz="3400" dirty="0" smtClean="0">
                <a:latin typeface="Times New Roman" pitchFamily="18" charset="0"/>
                <a:cs typeface="Times New Roman" pitchFamily="18" charset="0"/>
              </a:rPr>
              <a:t>模型</a:t>
            </a:r>
            <a:r>
              <a:rPr lang="en-US" altLang="zh-CN" sz="3400" dirty="0" smtClean="0">
                <a:latin typeface="Times New Roman" pitchFamily="18" charset="0"/>
                <a:cs typeface="Times New Roman" pitchFamily="18" charset="0"/>
              </a:rPr>
              <a:t/>
            </a:r>
            <a:br>
              <a:rPr lang="en-US" altLang="zh-CN" sz="3400" dirty="0" smtClean="0">
                <a:latin typeface="Times New Roman" pitchFamily="18" charset="0"/>
                <a:cs typeface="Times New Roman" pitchFamily="18" charset="0"/>
              </a:rPr>
            </a:br>
            <a:r>
              <a:rPr lang="en-US" altLang="zh-CN" sz="3400" dirty="0" smtClean="0">
                <a:latin typeface="Times New Roman" pitchFamily="18" charset="0"/>
                <a:cs typeface="Times New Roman" pitchFamily="18" charset="0"/>
              </a:rPr>
              <a:t>     </a:t>
            </a:r>
            <a:r>
              <a:rPr lang="en-US" altLang="zh-CN" sz="2600" dirty="0" smtClean="0">
                <a:latin typeface="Times New Roman" pitchFamily="18" charset="0"/>
                <a:cs typeface="Times New Roman" pitchFamily="18" charset="0"/>
              </a:rPr>
              <a:t>——(</a:t>
            </a:r>
            <a:r>
              <a:rPr lang="zh-CN" altLang="en-US" sz="2600" dirty="0" smtClean="0">
                <a:latin typeface="Times New Roman" pitchFamily="18" charset="0"/>
                <a:cs typeface="Times New Roman" pitchFamily="18" charset="0"/>
              </a:rPr>
              <a:t>三</a:t>
            </a:r>
            <a:r>
              <a:rPr lang="en-US" altLang="zh-CN" sz="2600" dirty="0" smtClean="0">
                <a:latin typeface="Times New Roman" pitchFamily="18" charset="0"/>
                <a:cs typeface="Times New Roman" pitchFamily="18" charset="0"/>
              </a:rPr>
              <a:t>) </a:t>
            </a:r>
            <a:r>
              <a:rPr lang="zh-CN" altLang="en-US" sz="2600" dirty="0" smtClean="0">
                <a:latin typeface="Times New Roman" pitchFamily="18" charset="0"/>
                <a:cs typeface="Times New Roman" pitchFamily="18" charset="0"/>
              </a:rPr>
              <a:t>基于多因素股票收益率模型的相关系数计算</a:t>
            </a:r>
            <a:r>
              <a:rPr lang="en-US" altLang="zh-CN" sz="2600" dirty="0" smtClean="0">
                <a:latin typeface="Times New Roman" pitchFamily="18" charset="0"/>
                <a:cs typeface="Times New Roman" pitchFamily="18" charset="0"/>
              </a:rPr>
              <a:t>(</a:t>
            </a:r>
            <a:r>
              <a:rPr lang="zh-CN" altLang="en-US" sz="2600" dirty="0" smtClean="0">
                <a:latin typeface="Times New Roman" pitchFamily="18" charset="0"/>
                <a:cs typeface="Times New Roman" pitchFamily="18" charset="0"/>
              </a:rPr>
              <a:t>续</a:t>
            </a:r>
            <a:r>
              <a:rPr lang="en-US" altLang="zh-CN" sz="2600" dirty="0" smtClean="0">
                <a:latin typeface="Times New Roman" pitchFamily="18" charset="0"/>
                <a:cs typeface="Times New Roman" pitchFamily="18" charset="0"/>
              </a:rPr>
              <a:t>)</a:t>
            </a:r>
            <a:endParaRPr lang="zh-CN" altLang="en-US" sz="2600" dirty="0" smtClean="0">
              <a:latin typeface="楷体_GB2312" pitchFamily="49" charset="-122"/>
            </a:endParaRPr>
          </a:p>
        </p:txBody>
      </p:sp>
      <p:graphicFrame>
        <p:nvGraphicFramePr>
          <p:cNvPr id="27653" name="Object 8"/>
          <p:cNvGraphicFramePr>
            <a:graphicFrameLocks noChangeAspect="1"/>
          </p:cNvGraphicFramePr>
          <p:nvPr/>
        </p:nvGraphicFramePr>
        <p:xfrm>
          <a:off x="2381251" y="2143125"/>
          <a:ext cx="7973483" cy="533400"/>
        </p:xfrm>
        <a:graphic>
          <a:graphicData uri="http://schemas.openxmlformats.org/presentationml/2006/ole">
            <mc:AlternateContent xmlns:mc="http://schemas.openxmlformats.org/markup-compatibility/2006">
              <mc:Choice xmlns:v="urn:schemas-microsoft-com:vml" Requires="v">
                <p:oleObj spid="_x0000_s126984" name="Equation" r:id="rId4" imgW="2705100" imgH="241300" progId="Equation.DSMT4">
                  <p:embed/>
                </p:oleObj>
              </mc:Choice>
              <mc:Fallback>
                <p:oleObj name="Equation" r:id="rId4" imgW="2705100" imgH="2413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81251" y="2143125"/>
                        <a:ext cx="7973483"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7654" name="Object 16"/>
          <p:cNvGraphicFramePr>
            <a:graphicFrameLocks noChangeAspect="1"/>
          </p:cNvGraphicFramePr>
          <p:nvPr>
            <p:extLst>
              <p:ext uri="{D42A27DB-BD31-4B8C-83A1-F6EECF244321}">
                <p14:modId xmlns:p14="http://schemas.microsoft.com/office/powerpoint/2010/main" val="1723457787"/>
              </p:ext>
            </p:extLst>
          </p:nvPr>
        </p:nvGraphicFramePr>
        <p:xfrm>
          <a:off x="2538817" y="4395061"/>
          <a:ext cx="861483" cy="533400"/>
        </p:xfrm>
        <a:graphic>
          <a:graphicData uri="http://schemas.openxmlformats.org/presentationml/2006/ole">
            <mc:AlternateContent xmlns:mc="http://schemas.openxmlformats.org/markup-compatibility/2006">
              <mc:Choice xmlns:v="urn:schemas-microsoft-com:vml" Requires="v">
                <p:oleObj spid="_x0000_s126985" name="Equation" r:id="rId6" imgW="291973" imgH="241195" progId="Equation.DSMT4">
                  <p:embed/>
                </p:oleObj>
              </mc:Choice>
              <mc:Fallback>
                <p:oleObj name="Equation" r:id="rId6" imgW="291973" imgH="241195"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38817" y="4395061"/>
                        <a:ext cx="861483"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34303875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3"/>
          <p:cNvSpPr>
            <a:spLocks noGrp="1" noChangeArrowheads="1"/>
          </p:cNvSpPr>
          <p:nvPr>
            <p:ph idx="1"/>
          </p:nvPr>
        </p:nvSpPr>
        <p:spPr>
          <a:xfrm>
            <a:off x="781481" y="886148"/>
            <a:ext cx="10668000" cy="4267200"/>
          </a:xfrm>
        </p:spPr>
        <p:txBody>
          <a:bodyPr/>
          <a:lstStyle/>
          <a:p>
            <a:pPr eaLnBrk="1" hangingPunct="1">
              <a:lnSpc>
                <a:spcPct val="150000"/>
              </a:lnSpc>
              <a:buFont typeface="Wingdings" pitchFamily="2" charset="2"/>
              <a:buNone/>
            </a:pPr>
            <a:r>
              <a:rPr lang="en-US" altLang="zh-CN" dirty="0" smtClean="0">
                <a:latin typeface="Times New Roman" pitchFamily="18" charset="0"/>
                <a:cs typeface="Times New Roman" pitchFamily="18" charset="0"/>
              </a:rPr>
              <a:t>(</a:t>
            </a:r>
            <a:r>
              <a:rPr lang="zh-CN" altLang="en-US" dirty="0" smtClean="0">
                <a:latin typeface="Times New Roman" pitchFamily="18" charset="0"/>
                <a:cs typeface="Times New Roman" pitchFamily="18" charset="0"/>
              </a:rPr>
              <a:t>四</a:t>
            </a:r>
            <a:r>
              <a:rPr lang="en-US" altLang="zh-CN" dirty="0" smtClean="0">
                <a:latin typeface="Times New Roman" pitchFamily="18" charset="0"/>
                <a:cs typeface="Times New Roman" pitchFamily="18" charset="0"/>
              </a:rPr>
              <a:t>) </a:t>
            </a:r>
            <a:r>
              <a:rPr lang="zh-CN" altLang="en-US" dirty="0" smtClean="0">
                <a:latin typeface="Times New Roman" pitchFamily="18" charset="0"/>
                <a:cs typeface="Times New Roman" pitchFamily="18" charset="0"/>
              </a:rPr>
              <a:t>正态分布下两笔信用资产组合的</a:t>
            </a:r>
            <a:r>
              <a:rPr lang="en-US" altLang="zh-CN" dirty="0" err="1" smtClean="0">
                <a:latin typeface="Times New Roman" pitchFamily="18" charset="0"/>
                <a:cs typeface="Times New Roman" pitchFamily="18" charset="0"/>
              </a:rPr>
              <a:t>VaR</a:t>
            </a:r>
            <a:r>
              <a:rPr lang="zh-CN" altLang="en-US" dirty="0" smtClean="0">
                <a:latin typeface="Times New Roman" pitchFamily="18" charset="0"/>
                <a:cs typeface="Times New Roman" pitchFamily="18" charset="0"/>
              </a:rPr>
              <a:t>计算</a:t>
            </a:r>
            <a:endParaRPr lang="en-US" altLang="zh-CN" dirty="0" smtClean="0">
              <a:latin typeface="Times New Roman" pitchFamily="18" charset="0"/>
              <a:cs typeface="Times New Roman" pitchFamily="18" charset="0"/>
            </a:endParaRPr>
          </a:p>
          <a:p>
            <a:pPr eaLnBrk="1" hangingPunct="1">
              <a:lnSpc>
                <a:spcPct val="150000"/>
              </a:lnSpc>
              <a:buFont typeface="Wingdings" pitchFamily="2" charset="2"/>
              <a:buAutoNum type="arabicPeriod"/>
            </a:pPr>
            <a:r>
              <a:rPr lang="zh-CN" altLang="en-US" dirty="0" smtClean="0">
                <a:latin typeface="Times New Roman" pitchFamily="18" charset="0"/>
                <a:cs typeface="Times New Roman" pitchFamily="18" charset="0"/>
              </a:rPr>
              <a:t>计算两种信用资产收益率之间的相关系数；</a:t>
            </a:r>
            <a:endParaRPr lang="en-US" altLang="zh-CN" dirty="0" smtClean="0">
              <a:latin typeface="Times New Roman" pitchFamily="18" charset="0"/>
              <a:cs typeface="Times New Roman" pitchFamily="18" charset="0"/>
            </a:endParaRPr>
          </a:p>
          <a:p>
            <a:pPr marL="514350" lvl="1" indent="-514350" eaLnBrk="1" hangingPunct="1">
              <a:lnSpc>
                <a:spcPct val="150000"/>
              </a:lnSpc>
              <a:buFont typeface="Wingdings" pitchFamily="2" charset="2"/>
              <a:buAutoNum type="arabicPeriod" startAt="2"/>
            </a:pPr>
            <a:r>
              <a:rPr lang="zh-CN" altLang="en-US" dirty="0" smtClean="0">
                <a:latin typeface="Times New Roman" pitchFamily="18" charset="0"/>
                <a:cs typeface="Times New Roman" pitchFamily="18" charset="0"/>
              </a:rPr>
              <a:t>计算两种信用资产的联合信用等级转移矩阵；</a:t>
            </a:r>
            <a:endParaRPr lang="en-US" altLang="zh-CN" dirty="0" smtClean="0">
              <a:latin typeface="Times New Roman" pitchFamily="18" charset="0"/>
              <a:cs typeface="Times New Roman" pitchFamily="18" charset="0"/>
            </a:endParaRPr>
          </a:p>
          <a:p>
            <a:pPr marL="514350" lvl="1" indent="-514350" eaLnBrk="1" hangingPunct="1">
              <a:lnSpc>
                <a:spcPct val="150000"/>
              </a:lnSpc>
              <a:buFont typeface="Wingdings" pitchFamily="2" charset="2"/>
              <a:buAutoNum type="arabicPeriod" startAt="2"/>
            </a:pPr>
            <a:r>
              <a:rPr lang="zh-CN" altLang="en-US" dirty="0" smtClean="0">
                <a:latin typeface="Times New Roman" pitchFamily="18" charset="0"/>
                <a:cs typeface="Times New Roman" pitchFamily="18" charset="0"/>
              </a:rPr>
              <a:t>计算每笔信用资产对应期限的远期价值；</a:t>
            </a:r>
            <a:endParaRPr lang="en-US" altLang="zh-CN" dirty="0" smtClean="0">
              <a:latin typeface="Times New Roman" pitchFamily="18" charset="0"/>
              <a:cs typeface="Times New Roman" pitchFamily="18" charset="0"/>
            </a:endParaRPr>
          </a:p>
          <a:p>
            <a:pPr marL="514350" lvl="1" indent="-514350" eaLnBrk="1" hangingPunct="1">
              <a:lnSpc>
                <a:spcPct val="150000"/>
              </a:lnSpc>
              <a:buFont typeface="Wingdings" pitchFamily="2" charset="2"/>
              <a:buAutoNum type="arabicPeriod" startAt="2"/>
            </a:pPr>
            <a:r>
              <a:rPr lang="zh-CN" altLang="en-US" dirty="0" smtClean="0">
                <a:latin typeface="Times New Roman" pitchFamily="18" charset="0"/>
                <a:cs typeface="Times New Roman" pitchFamily="18" charset="0"/>
              </a:rPr>
              <a:t>确定每个联合转移概率所对应的信用资产组合的价值 ；</a:t>
            </a:r>
            <a:r>
              <a:rPr lang="en-US" altLang="en-US" dirty="0" smtClean="0">
                <a:latin typeface="Times New Roman" pitchFamily="18" charset="0"/>
                <a:ea typeface="黑体" pitchFamily="2" charset="-122"/>
                <a:cs typeface="Times New Roman" pitchFamily="18" charset="0"/>
              </a:rPr>
              <a:t>  </a:t>
            </a:r>
          </a:p>
          <a:p>
            <a:pPr marL="514350" lvl="1" indent="-514350" eaLnBrk="1" hangingPunct="1">
              <a:lnSpc>
                <a:spcPct val="150000"/>
              </a:lnSpc>
              <a:buFont typeface="Wingdings" pitchFamily="2" charset="2"/>
              <a:buAutoNum type="arabicPeriod" startAt="2"/>
            </a:pPr>
            <a:r>
              <a:rPr lang="zh-CN" altLang="en-US" dirty="0" smtClean="0">
                <a:latin typeface="Times New Roman" pitchFamily="18" charset="0"/>
                <a:cs typeface="Times New Roman" pitchFamily="18" charset="0"/>
              </a:rPr>
              <a:t>在正态假定下，直接得到信用资产组合对应于置信度 </a:t>
            </a:r>
            <a:r>
              <a:rPr lang="en-US" altLang="en-US" dirty="0" smtClean="0">
                <a:latin typeface="Times New Roman" pitchFamily="18" charset="0"/>
                <a:ea typeface="黑体" pitchFamily="2" charset="-122"/>
                <a:cs typeface="Times New Roman" pitchFamily="18" charset="0"/>
              </a:rPr>
              <a:t>c </a:t>
            </a:r>
            <a:r>
              <a:rPr lang="zh-CN" altLang="en-US" dirty="0" smtClean="0">
                <a:latin typeface="Times New Roman" pitchFamily="18" charset="0"/>
                <a:cs typeface="Times New Roman" pitchFamily="18" charset="0"/>
              </a:rPr>
              <a:t>下的 </a:t>
            </a:r>
            <a:r>
              <a:rPr lang="en-US" altLang="en-US" dirty="0" err="1" smtClean="0">
                <a:latin typeface="Times New Roman" pitchFamily="18" charset="0"/>
                <a:ea typeface="黑体" pitchFamily="2" charset="-122"/>
                <a:cs typeface="Times New Roman" pitchFamily="18" charset="0"/>
              </a:rPr>
              <a:t>VaR</a:t>
            </a:r>
            <a:r>
              <a:rPr lang="zh-CN" altLang="en-US" dirty="0" smtClean="0">
                <a:latin typeface="Times New Roman" pitchFamily="18" charset="0"/>
                <a:cs typeface="Times New Roman" pitchFamily="18" charset="0"/>
              </a:rPr>
              <a:t>：</a:t>
            </a:r>
            <a:r>
              <a:rPr lang="en-US" altLang="zh-CN" dirty="0" smtClean="0">
                <a:latin typeface="Times New Roman" pitchFamily="18" charset="0"/>
                <a:cs typeface="Times New Roman" pitchFamily="18" charset="0"/>
              </a:rPr>
              <a:t>				</a:t>
            </a:r>
            <a:r>
              <a:rPr lang="en-US" altLang="zh-CN" sz="2600" dirty="0" smtClean="0">
                <a:latin typeface="Times New Roman" pitchFamily="18" charset="0"/>
                <a:cs typeface="Times New Roman" pitchFamily="18" charset="0"/>
              </a:rPr>
              <a:t>	</a:t>
            </a:r>
          </a:p>
          <a:p>
            <a:pPr eaLnBrk="1" hangingPunct="1">
              <a:buFont typeface="Wingdings" pitchFamily="2" charset="2"/>
              <a:buNone/>
            </a:pPr>
            <a:endParaRPr lang="en-US" altLang="zh-CN" sz="2600" dirty="0" smtClean="0">
              <a:latin typeface="Times New Roman" pitchFamily="18" charset="0"/>
              <a:cs typeface="Times New Roman" pitchFamily="18" charset="0"/>
            </a:endParaRPr>
          </a:p>
        </p:txBody>
      </p:sp>
      <p:sp>
        <p:nvSpPr>
          <p:cNvPr id="19459" name="灯片编号占位符 5"/>
          <p:cNvSpPr>
            <a:spLocks noGrp="1"/>
          </p:cNvSpPr>
          <p:nvPr>
            <p:ph type="sldNum" sz="quarter" idx="10"/>
          </p:nvPr>
        </p:nvSpPr>
        <p:spPr/>
        <p:txBody>
          <a:bodyPr/>
          <a:lstStyle/>
          <a:p>
            <a:pPr>
              <a:defRPr/>
            </a:pPr>
            <a:fld id="{5456233D-BAD4-4C11-ABDC-F0A4D53B9E57}" type="slidenum">
              <a:rPr lang="en-US" altLang="zh-CN" smtClean="0"/>
              <a:pPr>
                <a:defRPr/>
              </a:pPr>
              <a:t>18</a:t>
            </a:fld>
            <a:endParaRPr lang="en-US" altLang="zh-CN" smtClean="0"/>
          </a:p>
        </p:txBody>
      </p:sp>
      <p:sp>
        <p:nvSpPr>
          <p:cNvPr id="19461" name="Rectangle 2"/>
          <p:cNvSpPr>
            <a:spLocks noGrp="1" noChangeArrowheads="1"/>
          </p:cNvSpPr>
          <p:nvPr>
            <p:ph type="title"/>
          </p:nvPr>
        </p:nvSpPr>
        <p:spPr>
          <a:xfrm>
            <a:off x="3368299" y="0"/>
            <a:ext cx="8363812" cy="1216025"/>
          </a:xfrm>
        </p:spPr>
        <p:txBody>
          <a:bodyPr>
            <a:scene3d>
              <a:camera prst="orthographicFront"/>
              <a:lightRig rig="soft" dir="t"/>
            </a:scene3d>
          </a:bodyPr>
          <a:lstStyle/>
          <a:p>
            <a:pPr eaLnBrk="1" hangingPunct="1">
              <a:defRPr/>
            </a:pPr>
            <a:r>
              <a:rPr lang="zh-CN" altLang="en-US" sz="3400" dirty="0" smtClean="0">
                <a:latin typeface="楷体_GB2312" pitchFamily="49" charset="-122"/>
              </a:rPr>
              <a:t>二、信用资产组合的</a:t>
            </a:r>
            <a:r>
              <a:rPr lang="en-US" altLang="zh-CN" sz="3400" dirty="0" err="1" smtClean="0">
                <a:latin typeface="Times New Roman" pitchFamily="18" charset="0"/>
                <a:cs typeface="Times New Roman" pitchFamily="18" charset="0"/>
              </a:rPr>
              <a:t>CreditMetrics</a:t>
            </a:r>
            <a:r>
              <a:rPr lang="zh-CN" altLang="en-US" sz="3400" dirty="0" smtClean="0">
                <a:latin typeface="Times New Roman" pitchFamily="18" charset="0"/>
                <a:cs typeface="Times New Roman" pitchFamily="18" charset="0"/>
              </a:rPr>
              <a:t>模型</a:t>
            </a:r>
            <a:r>
              <a:rPr lang="en-US" altLang="zh-CN" sz="3400" dirty="0" smtClean="0">
                <a:latin typeface="Times New Roman" pitchFamily="18" charset="0"/>
                <a:cs typeface="Times New Roman" pitchFamily="18" charset="0"/>
              </a:rPr>
              <a:t>(</a:t>
            </a:r>
            <a:r>
              <a:rPr lang="zh-CN" altLang="en-US" sz="3400" dirty="0" smtClean="0">
                <a:latin typeface="Times New Roman" pitchFamily="18" charset="0"/>
                <a:cs typeface="Times New Roman" pitchFamily="18" charset="0"/>
              </a:rPr>
              <a:t>续</a:t>
            </a:r>
            <a:r>
              <a:rPr lang="en-US" altLang="zh-CN" sz="3400" dirty="0" smtClean="0">
                <a:latin typeface="Times New Roman" pitchFamily="18" charset="0"/>
                <a:cs typeface="Times New Roman" pitchFamily="18" charset="0"/>
              </a:rPr>
              <a:t>)</a:t>
            </a:r>
            <a:endParaRPr lang="zh-CN" altLang="en-US" sz="3400" dirty="0" smtClean="0">
              <a:latin typeface="楷体_GB2312" pitchFamily="49" charset="-122"/>
            </a:endParaRPr>
          </a:p>
        </p:txBody>
      </p:sp>
      <p:graphicFrame>
        <p:nvGraphicFramePr>
          <p:cNvPr id="28677" name="Object 7"/>
          <p:cNvGraphicFramePr>
            <a:graphicFrameLocks noChangeAspect="1"/>
          </p:cNvGraphicFramePr>
          <p:nvPr>
            <p:extLst>
              <p:ext uri="{D42A27DB-BD31-4B8C-83A1-F6EECF244321}">
                <p14:modId xmlns:p14="http://schemas.microsoft.com/office/powerpoint/2010/main" val="2851948119"/>
              </p:ext>
            </p:extLst>
          </p:nvPr>
        </p:nvGraphicFramePr>
        <p:xfrm>
          <a:off x="4255901" y="5070449"/>
          <a:ext cx="3333749" cy="477837"/>
        </p:xfrm>
        <a:graphic>
          <a:graphicData uri="http://schemas.openxmlformats.org/presentationml/2006/ole">
            <mc:AlternateContent xmlns:mc="http://schemas.openxmlformats.org/markup-compatibility/2006">
              <mc:Choice xmlns:v="urn:schemas-microsoft-com:vml" Requires="v">
                <p:oleObj spid="_x0000_s128005" name="Equation" r:id="rId4" imgW="1193800" imgH="228600" progId="Equation.DSMT4">
                  <p:embed/>
                </p:oleObj>
              </mc:Choice>
              <mc:Fallback>
                <p:oleObj name="Equation" r:id="rId4" imgW="1193800" imgH="2286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55901" y="5070449"/>
                        <a:ext cx="3333749" cy="477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9293979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3"/>
          <p:cNvSpPr>
            <a:spLocks noGrp="1" noChangeArrowheads="1"/>
          </p:cNvSpPr>
          <p:nvPr>
            <p:ph idx="1"/>
          </p:nvPr>
        </p:nvSpPr>
        <p:spPr>
          <a:xfrm>
            <a:off x="740152" y="1159951"/>
            <a:ext cx="10668000" cy="4267200"/>
          </a:xfrm>
        </p:spPr>
        <p:txBody>
          <a:bodyPr/>
          <a:lstStyle/>
          <a:p>
            <a:pPr eaLnBrk="1" hangingPunct="1">
              <a:lnSpc>
                <a:spcPct val="150000"/>
              </a:lnSpc>
              <a:buFont typeface="Wingdings" pitchFamily="2" charset="2"/>
              <a:buNone/>
            </a:pPr>
            <a:r>
              <a:rPr lang="en-US" altLang="zh-CN" dirty="0" smtClean="0">
                <a:latin typeface="Times New Roman" pitchFamily="18" charset="0"/>
                <a:cs typeface="Times New Roman" pitchFamily="18" charset="0"/>
              </a:rPr>
              <a:t>(</a:t>
            </a:r>
            <a:r>
              <a:rPr lang="zh-CN" altLang="en-US" dirty="0" smtClean="0">
                <a:latin typeface="Times New Roman" pitchFamily="18" charset="0"/>
                <a:cs typeface="Times New Roman" pitchFamily="18" charset="0"/>
              </a:rPr>
              <a:t>五</a:t>
            </a:r>
            <a:r>
              <a:rPr lang="en-US" altLang="zh-CN" dirty="0" smtClean="0">
                <a:latin typeface="Times New Roman" pitchFamily="18" charset="0"/>
                <a:cs typeface="Times New Roman" pitchFamily="18" charset="0"/>
              </a:rPr>
              <a:t>) </a:t>
            </a:r>
            <a:r>
              <a:rPr lang="zh-CN" altLang="en-US" dirty="0" smtClean="0">
                <a:latin typeface="Times New Roman" pitchFamily="18" charset="0"/>
                <a:cs typeface="Times New Roman" pitchFamily="18" charset="0"/>
              </a:rPr>
              <a:t>实际分布下两笔信用资产组合的</a:t>
            </a:r>
            <a:r>
              <a:rPr lang="en-US" altLang="zh-CN" dirty="0" err="1" smtClean="0">
                <a:latin typeface="Times New Roman" pitchFamily="18" charset="0"/>
                <a:cs typeface="Times New Roman" pitchFamily="18" charset="0"/>
              </a:rPr>
              <a:t>VaR</a:t>
            </a:r>
            <a:r>
              <a:rPr lang="zh-CN" altLang="en-US" dirty="0" smtClean="0">
                <a:latin typeface="Times New Roman" pitchFamily="18" charset="0"/>
                <a:cs typeface="Times New Roman" pitchFamily="18" charset="0"/>
              </a:rPr>
              <a:t>计算</a:t>
            </a:r>
            <a:endParaRPr lang="en-US" altLang="zh-CN" dirty="0" smtClean="0">
              <a:latin typeface="Times New Roman" pitchFamily="18" charset="0"/>
              <a:cs typeface="Times New Roman" pitchFamily="18" charset="0"/>
            </a:endParaRPr>
          </a:p>
          <a:p>
            <a:pPr eaLnBrk="1" hangingPunct="1">
              <a:lnSpc>
                <a:spcPct val="150000"/>
              </a:lnSpc>
              <a:buFont typeface="Wingdings" pitchFamily="2" charset="2"/>
              <a:buAutoNum type="arabicPeriod"/>
            </a:pPr>
            <a:r>
              <a:rPr lang="zh-CN" altLang="en-US" dirty="0" smtClean="0">
                <a:latin typeface="Times New Roman" pitchFamily="18" charset="0"/>
                <a:cs typeface="Times New Roman" pitchFamily="18" charset="0"/>
              </a:rPr>
              <a:t>信用资产组合价值收益率实际并不服从正态分布，而是呈现出明显的非对称性和尖峰厚尾性；</a:t>
            </a:r>
            <a:r>
              <a:rPr lang="en-US" altLang="en-US" dirty="0" smtClean="0">
                <a:latin typeface="Times New Roman" pitchFamily="18" charset="0"/>
                <a:ea typeface="黑体" pitchFamily="2" charset="-122"/>
                <a:cs typeface="Times New Roman" pitchFamily="18" charset="0"/>
              </a:rPr>
              <a:t> </a:t>
            </a:r>
          </a:p>
          <a:p>
            <a:pPr eaLnBrk="1" hangingPunct="1">
              <a:lnSpc>
                <a:spcPct val="150000"/>
              </a:lnSpc>
              <a:buFont typeface="Wingdings" pitchFamily="2" charset="2"/>
              <a:buAutoNum type="arabicPeriod"/>
            </a:pPr>
            <a:r>
              <a:rPr lang="zh-CN" altLang="en-US" dirty="0" smtClean="0">
                <a:latin typeface="Times New Roman" pitchFamily="18" charset="0"/>
                <a:cs typeface="Times New Roman" pitchFamily="18" charset="0"/>
              </a:rPr>
              <a:t>事实上，上述第四步中求得每个联合转移概率对应的信用资产组合价值后，就可得到信用资产组合价值的实际分布；</a:t>
            </a:r>
            <a:endParaRPr lang="en-US" altLang="zh-CN" dirty="0" smtClean="0">
              <a:latin typeface="Times New Roman" pitchFamily="18" charset="0"/>
              <a:cs typeface="Times New Roman" pitchFamily="18" charset="0"/>
            </a:endParaRPr>
          </a:p>
          <a:p>
            <a:pPr eaLnBrk="1" hangingPunct="1">
              <a:lnSpc>
                <a:spcPct val="150000"/>
              </a:lnSpc>
              <a:buFont typeface="Wingdings" pitchFamily="2" charset="2"/>
              <a:buAutoNum type="arabicPeriod"/>
            </a:pPr>
            <a:r>
              <a:rPr lang="zh-CN" altLang="en-US" dirty="0" smtClean="0">
                <a:latin typeface="Times New Roman" pitchFamily="18" charset="0"/>
                <a:cs typeface="Times New Roman" pitchFamily="18" charset="0"/>
              </a:rPr>
              <a:t>根据实际分布即容易得到对应置信度 </a:t>
            </a:r>
            <a:r>
              <a:rPr lang="en-US" altLang="en-US" dirty="0" smtClean="0">
                <a:latin typeface="Times New Roman" pitchFamily="18" charset="0"/>
                <a:ea typeface="黑体" pitchFamily="2" charset="-122"/>
                <a:cs typeface="Times New Roman" pitchFamily="18" charset="0"/>
              </a:rPr>
              <a:t>c </a:t>
            </a:r>
            <a:r>
              <a:rPr lang="zh-CN" altLang="en-US" dirty="0" smtClean="0">
                <a:latin typeface="Times New Roman" pitchFamily="18" charset="0"/>
                <a:cs typeface="Times New Roman" pitchFamily="18" charset="0"/>
              </a:rPr>
              <a:t>的 </a:t>
            </a:r>
            <a:r>
              <a:rPr lang="en-US" altLang="en-US" dirty="0" err="1" smtClean="0">
                <a:latin typeface="Times New Roman" pitchFamily="18" charset="0"/>
                <a:ea typeface="黑体" pitchFamily="2" charset="-122"/>
                <a:cs typeface="Times New Roman" pitchFamily="18" charset="0"/>
              </a:rPr>
              <a:t>VaR</a:t>
            </a:r>
            <a:r>
              <a:rPr lang="zh-CN" altLang="en-US" dirty="0" smtClean="0">
                <a:latin typeface="Times New Roman" pitchFamily="18" charset="0"/>
                <a:cs typeface="Times New Roman" pitchFamily="18" charset="0"/>
              </a:rPr>
              <a:t>。</a:t>
            </a:r>
            <a:endParaRPr lang="en-US" altLang="zh-CN" dirty="0" smtClean="0">
              <a:latin typeface="Times New Roman" pitchFamily="18" charset="0"/>
              <a:cs typeface="Times New Roman" pitchFamily="18" charset="0"/>
            </a:endParaRPr>
          </a:p>
        </p:txBody>
      </p:sp>
      <p:sp>
        <p:nvSpPr>
          <p:cNvPr id="108546" name="灯片编号占位符 5"/>
          <p:cNvSpPr>
            <a:spLocks noGrp="1"/>
          </p:cNvSpPr>
          <p:nvPr>
            <p:ph type="sldNum" sz="quarter" idx="10"/>
          </p:nvPr>
        </p:nvSpPr>
        <p:spPr/>
        <p:txBody>
          <a:bodyPr/>
          <a:lstStyle/>
          <a:p>
            <a:pPr>
              <a:defRPr/>
            </a:pPr>
            <a:fld id="{AE7D2CFD-3363-4AB4-B512-C48D6F49B676}" type="slidenum">
              <a:rPr lang="en-US" altLang="zh-CN" smtClean="0"/>
              <a:pPr>
                <a:defRPr/>
              </a:pPr>
              <a:t>19</a:t>
            </a:fld>
            <a:endParaRPr lang="en-US" altLang="zh-CN" smtClean="0"/>
          </a:p>
        </p:txBody>
      </p:sp>
      <p:sp>
        <p:nvSpPr>
          <p:cNvPr id="108548" name="Rectangle 2"/>
          <p:cNvSpPr>
            <a:spLocks noGrp="1" noChangeArrowheads="1"/>
          </p:cNvSpPr>
          <p:nvPr>
            <p:ph type="title"/>
          </p:nvPr>
        </p:nvSpPr>
        <p:spPr>
          <a:xfrm>
            <a:off x="3352800" y="0"/>
            <a:ext cx="8250158" cy="1216025"/>
          </a:xfrm>
        </p:spPr>
        <p:txBody>
          <a:bodyPr>
            <a:scene3d>
              <a:camera prst="orthographicFront"/>
              <a:lightRig rig="soft" dir="t"/>
            </a:scene3d>
          </a:bodyPr>
          <a:lstStyle/>
          <a:p>
            <a:pPr eaLnBrk="1" hangingPunct="1">
              <a:defRPr/>
            </a:pPr>
            <a:r>
              <a:rPr lang="zh-CN" altLang="en-US" sz="3400" dirty="0" smtClean="0">
                <a:latin typeface="楷体_GB2312" pitchFamily="49" charset="-122"/>
              </a:rPr>
              <a:t>二、信用资产组合的</a:t>
            </a:r>
            <a:r>
              <a:rPr lang="en-US" altLang="zh-CN" sz="3400" dirty="0" err="1" smtClean="0">
                <a:latin typeface="Times New Roman" pitchFamily="18" charset="0"/>
                <a:cs typeface="Times New Roman" pitchFamily="18" charset="0"/>
              </a:rPr>
              <a:t>CreditMetrics</a:t>
            </a:r>
            <a:r>
              <a:rPr lang="zh-CN" altLang="en-US" sz="3400" dirty="0" smtClean="0">
                <a:latin typeface="Times New Roman" pitchFamily="18" charset="0"/>
                <a:cs typeface="Times New Roman" pitchFamily="18" charset="0"/>
              </a:rPr>
              <a:t>模型</a:t>
            </a:r>
            <a:r>
              <a:rPr lang="en-US" altLang="zh-CN" sz="3400" dirty="0" smtClean="0">
                <a:latin typeface="Times New Roman" pitchFamily="18" charset="0"/>
                <a:cs typeface="Times New Roman" pitchFamily="18" charset="0"/>
              </a:rPr>
              <a:t>(</a:t>
            </a:r>
            <a:r>
              <a:rPr lang="zh-CN" altLang="en-US" sz="3400" dirty="0" smtClean="0">
                <a:latin typeface="Times New Roman" pitchFamily="18" charset="0"/>
                <a:cs typeface="Times New Roman" pitchFamily="18" charset="0"/>
              </a:rPr>
              <a:t>续</a:t>
            </a:r>
            <a:r>
              <a:rPr lang="en-US" altLang="zh-CN" sz="3400" dirty="0" smtClean="0">
                <a:latin typeface="Times New Roman" pitchFamily="18" charset="0"/>
                <a:cs typeface="Times New Roman" pitchFamily="18" charset="0"/>
              </a:rPr>
              <a:t>)</a:t>
            </a:r>
            <a:endParaRPr lang="zh-CN" altLang="en-US" sz="3400" dirty="0" smtClean="0">
              <a:latin typeface="楷体_GB2312" pitchFamily="49" charset="-122"/>
            </a:endParaRPr>
          </a:p>
        </p:txBody>
      </p:sp>
    </p:spTree>
    <p:extLst>
      <p:ext uri="{BB962C8B-B14F-4D97-AF65-F5344CB8AC3E}">
        <p14:creationId xmlns:p14="http://schemas.microsoft.com/office/powerpoint/2010/main" val="5999164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1"/>
          <p:cNvSpPr txBox="1"/>
          <p:nvPr/>
        </p:nvSpPr>
        <p:spPr>
          <a:xfrm>
            <a:off x="712922" y="1520048"/>
            <a:ext cx="10704095" cy="50460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buClr>
                <a:schemeClr val="accent1">
                  <a:lumMod val="75000"/>
                </a:schemeClr>
              </a:buClr>
              <a:buFont typeface="Wingdings" panose="05000000000000000000" pitchFamily="2" charset="2"/>
              <a:buChar char="Ø"/>
              <a:defRPr/>
            </a:pPr>
            <a:r>
              <a:rPr lang="zh-CN" altLang="en-US" sz="2400" dirty="0"/>
              <a:t>  信用风险价值度是在一定展望期内和置信度下，信用损失不会被超过的数量</a:t>
            </a:r>
          </a:p>
          <a:p>
            <a:pPr>
              <a:lnSpc>
                <a:spcPct val="150000"/>
              </a:lnSpc>
              <a:buClr>
                <a:schemeClr val="accent1">
                  <a:lumMod val="75000"/>
                </a:schemeClr>
              </a:buClr>
              <a:buFont typeface="Wingdings" panose="05000000000000000000" pitchFamily="2" charset="2"/>
              <a:buChar char="Ø"/>
              <a:defRPr/>
            </a:pPr>
            <a:r>
              <a:rPr lang="zh-CN" altLang="en-US" sz="2400" dirty="0" smtClean="0"/>
              <a:t>  定义</a:t>
            </a:r>
            <a:r>
              <a:rPr lang="zh-CN" altLang="en-US" sz="2400" dirty="0"/>
              <a:t>方式与市场风险价值度类似</a:t>
            </a:r>
          </a:p>
          <a:p>
            <a:pPr>
              <a:lnSpc>
                <a:spcPct val="150000"/>
              </a:lnSpc>
              <a:buClr>
                <a:schemeClr val="accent1">
                  <a:lumMod val="75000"/>
                </a:schemeClr>
              </a:buClr>
              <a:buFont typeface="Wingdings" panose="05000000000000000000" pitchFamily="2" charset="2"/>
              <a:buChar char="Ø"/>
              <a:defRPr/>
            </a:pPr>
            <a:r>
              <a:rPr lang="zh-CN" altLang="en-US" sz="2400" dirty="0" smtClean="0"/>
              <a:t>  有些</a:t>
            </a:r>
            <a:r>
              <a:rPr lang="zh-CN" altLang="en-US" sz="2400" dirty="0"/>
              <a:t>信用风险价值度仅考虑由违约造成的损失，其他一些不仅考虑违约，还考虑由于降级和信用溢差变化造成的损失</a:t>
            </a:r>
          </a:p>
          <a:p>
            <a:pPr>
              <a:lnSpc>
                <a:spcPct val="150000"/>
              </a:lnSpc>
              <a:buClr>
                <a:schemeClr val="accent1">
                  <a:lumMod val="75000"/>
                </a:schemeClr>
              </a:buClr>
              <a:buFont typeface="Wingdings" panose="05000000000000000000" pitchFamily="2" charset="2"/>
              <a:buChar char="Ø"/>
              <a:defRPr/>
            </a:pPr>
            <a:r>
              <a:rPr lang="zh-CN" altLang="en-US" sz="2400" smtClean="0"/>
              <a:t>  所有</a:t>
            </a:r>
            <a:r>
              <a:rPr lang="zh-CN" altLang="en-US" sz="2400" dirty="0"/>
              <a:t>信用风险价值度面临的一个核心问题都是信用相关性，不同公司的违约(或降级、信用溢差变化)事件的发生并不是独立的</a:t>
            </a:r>
          </a:p>
        </p:txBody>
      </p:sp>
      <p:sp>
        <p:nvSpPr>
          <p:cNvPr id="5" name="标题 2"/>
          <p:cNvSpPr txBox="1"/>
          <p:nvPr/>
        </p:nvSpPr>
        <p:spPr bwMode="auto">
          <a:xfrm>
            <a:off x="2197112" y="829168"/>
            <a:ext cx="8510940" cy="56197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zh-CN" altLang="en-US" sz="3600" dirty="0"/>
              <a:t>前  言</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3"/>
          <p:cNvSpPr>
            <a:spLocks noGrp="1" noChangeArrowheads="1"/>
          </p:cNvSpPr>
          <p:nvPr>
            <p:ph idx="1"/>
          </p:nvPr>
        </p:nvSpPr>
        <p:spPr>
          <a:xfrm>
            <a:off x="765984" y="648507"/>
            <a:ext cx="10668000" cy="4267200"/>
          </a:xfrm>
        </p:spPr>
        <p:txBody>
          <a:bodyPr/>
          <a:lstStyle/>
          <a:p>
            <a:pPr eaLnBrk="1" hangingPunct="1">
              <a:lnSpc>
                <a:spcPct val="150000"/>
              </a:lnSpc>
              <a:buFont typeface="Wingdings" pitchFamily="2" charset="2"/>
              <a:buNone/>
            </a:pPr>
            <a:r>
              <a:rPr lang="en-US" altLang="zh-CN" dirty="0" smtClean="0">
                <a:latin typeface="Times New Roman" pitchFamily="18" charset="0"/>
                <a:cs typeface="Times New Roman" pitchFamily="18" charset="0"/>
              </a:rPr>
              <a:t>(</a:t>
            </a:r>
            <a:r>
              <a:rPr lang="zh-CN" altLang="en-US" dirty="0" smtClean="0">
                <a:latin typeface="Times New Roman" pitchFamily="18" charset="0"/>
                <a:cs typeface="Times New Roman" pitchFamily="18" charset="0"/>
              </a:rPr>
              <a:t>六</a:t>
            </a:r>
            <a:r>
              <a:rPr lang="en-US" altLang="zh-CN" dirty="0" smtClean="0">
                <a:latin typeface="Times New Roman" pitchFamily="18" charset="0"/>
                <a:cs typeface="Times New Roman" pitchFamily="18" charset="0"/>
              </a:rPr>
              <a:t>) N</a:t>
            </a:r>
            <a:r>
              <a:rPr lang="zh-CN" altLang="en-US" dirty="0" smtClean="0">
                <a:latin typeface="Times New Roman" pitchFamily="18" charset="0"/>
                <a:cs typeface="Times New Roman" pitchFamily="18" charset="0"/>
              </a:rPr>
              <a:t>项信用资产组合的</a:t>
            </a:r>
            <a:r>
              <a:rPr lang="en-US" altLang="zh-CN" dirty="0" err="1" smtClean="0">
                <a:latin typeface="Times New Roman" pitchFamily="18" charset="0"/>
                <a:cs typeface="Times New Roman" pitchFamily="18" charset="0"/>
              </a:rPr>
              <a:t>VaR</a:t>
            </a:r>
            <a:r>
              <a:rPr lang="zh-CN" altLang="en-US" dirty="0" smtClean="0">
                <a:latin typeface="Times New Roman" pitchFamily="18" charset="0"/>
                <a:cs typeface="Times New Roman" pitchFamily="18" charset="0"/>
              </a:rPr>
              <a:t>计算</a:t>
            </a:r>
            <a:endParaRPr lang="en-US" altLang="zh-CN" dirty="0" smtClean="0">
              <a:latin typeface="Times New Roman" pitchFamily="18" charset="0"/>
              <a:cs typeface="Times New Roman" pitchFamily="18" charset="0"/>
            </a:endParaRPr>
          </a:p>
          <a:p>
            <a:pPr eaLnBrk="1" hangingPunct="1">
              <a:lnSpc>
                <a:spcPct val="150000"/>
              </a:lnSpc>
              <a:buFont typeface="Wingdings" pitchFamily="2" charset="2"/>
              <a:buAutoNum type="arabicPeriod"/>
            </a:pPr>
            <a:r>
              <a:rPr lang="en-US" altLang="zh-CN" dirty="0" smtClean="0">
                <a:latin typeface="Times New Roman" pitchFamily="18" charset="0"/>
                <a:cs typeface="Times New Roman" pitchFamily="18" charset="0"/>
              </a:rPr>
              <a:t>N </a:t>
            </a:r>
            <a:r>
              <a:rPr lang="zh-CN" altLang="en-US" dirty="0" smtClean="0">
                <a:latin typeface="Times New Roman" pitchFamily="18" charset="0"/>
                <a:cs typeface="Times New Roman" pitchFamily="18" charset="0"/>
              </a:rPr>
              <a:t>项信用组合的 </a:t>
            </a:r>
            <a:r>
              <a:rPr lang="en-US" altLang="zh-CN" dirty="0" err="1" smtClean="0">
                <a:latin typeface="Times New Roman" pitchFamily="18" charset="0"/>
                <a:cs typeface="Times New Roman" pitchFamily="18" charset="0"/>
              </a:rPr>
              <a:t>VaR</a:t>
            </a:r>
            <a:r>
              <a:rPr lang="en-US" altLang="zh-CN" dirty="0" smtClean="0">
                <a:latin typeface="Times New Roman" pitchFamily="18" charset="0"/>
                <a:cs typeface="Times New Roman" pitchFamily="18" charset="0"/>
              </a:rPr>
              <a:t> </a:t>
            </a:r>
            <a:r>
              <a:rPr lang="zh-CN" altLang="en-US" dirty="0" smtClean="0">
                <a:latin typeface="Times New Roman" pitchFamily="18" charset="0"/>
                <a:cs typeface="Times New Roman" pitchFamily="18" charset="0"/>
              </a:rPr>
              <a:t>计算与两笔信用资产组合情况相同，但计算随 </a:t>
            </a:r>
            <a:r>
              <a:rPr lang="en-US" altLang="zh-CN" dirty="0" smtClean="0">
                <a:latin typeface="Times New Roman" pitchFamily="18" charset="0"/>
                <a:cs typeface="Times New Roman" pitchFamily="18" charset="0"/>
              </a:rPr>
              <a:t>N </a:t>
            </a:r>
            <a:r>
              <a:rPr lang="zh-CN" altLang="en-US" dirty="0" smtClean="0">
                <a:latin typeface="Times New Roman" pitchFamily="18" charset="0"/>
                <a:cs typeface="Times New Roman" pitchFamily="18" charset="0"/>
              </a:rPr>
              <a:t>的增加而愈发复杂；</a:t>
            </a:r>
            <a:endParaRPr lang="en-US" altLang="zh-CN" dirty="0" smtClean="0">
              <a:latin typeface="Times New Roman" pitchFamily="18" charset="0"/>
              <a:cs typeface="Times New Roman" pitchFamily="18" charset="0"/>
            </a:endParaRPr>
          </a:p>
          <a:p>
            <a:pPr eaLnBrk="1" hangingPunct="1">
              <a:lnSpc>
                <a:spcPct val="150000"/>
              </a:lnSpc>
              <a:buFont typeface="Wingdings" pitchFamily="2" charset="2"/>
              <a:buAutoNum type="arabicPeriod"/>
            </a:pPr>
            <a:r>
              <a:rPr lang="zh-CN" altLang="en-US" dirty="0" smtClean="0">
                <a:latin typeface="Times New Roman" pitchFamily="18" charset="0"/>
                <a:cs typeface="Times New Roman" pitchFamily="18" charset="0"/>
              </a:rPr>
              <a:t>假设 </a:t>
            </a:r>
            <a:r>
              <a:rPr lang="en-US" altLang="en-US" dirty="0" smtClean="0">
                <a:latin typeface="Times New Roman" pitchFamily="18" charset="0"/>
                <a:ea typeface="黑体" pitchFamily="2" charset="-122"/>
                <a:cs typeface="Times New Roman" pitchFamily="18" charset="0"/>
              </a:rPr>
              <a:t>N </a:t>
            </a:r>
            <a:r>
              <a:rPr lang="zh-CN" altLang="en-US" dirty="0" smtClean="0">
                <a:latin typeface="Times New Roman" pitchFamily="18" charset="0"/>
                <a:cs typeface="Times New Roman" pitchFamily="18" charset="0"/>
              </a:rPr>
              <a:t>项信用资产组合的价值服从正态分布，我们用 </a:t>
            </a:r>
            <a:r>
              <a:rPr lang="en-US" altLang="zh-CN" dirty="0" smtClean="0">
                <a:latin typeface="Times New Roman" pitchFamily="18" charset="0"/>
                <a:cs typeface="Times New Roman" pitchFamily="18" charset="0"/>
              </a:rPr>
              <a:t>(</a:t>
            </a:r>
            <a:r>
              <a:rPr lang="en-US" altLang="en-US" dirty="0" smtClean="0">
                <a:latin typeface="Times New Roman" pitchFamily="18" charset="0"/>
                <a:ea typeface="黑体" pitchFamily="2" charset="-122"/>
                <a:cs typeface="Times New Roman" pitchFamily="18" charset="0"/>
              </a:rPr>
              <a:t>V</a:t>
            </a:r>
            <a:r>
              <a:rPr lang="en-US" altLang="en-US" baseline="-25000" dirty="0" smtClean="0">
                <a:latin typeface="Times New Roman" pitchFamily="18" charset="0"/>
                <a:ea typeface="黑体" pitchFamily="2" charset="-122"/>
                <a:cs typeface="Times New Roman" pitchFamily="18" charset="0"/>
              </a:rPr>
              <a:t>1</a:t>
            </a:r>
            <a:r>
              <a:rPr lang="zh-CN" altLang="en-US" dirty="0" smtClean="0">
                <a:latin typeface="Times New Roman" pitchFamily="18" charset="0"/>
                <a:cs typeface="Times New Roman" pitchFamily="18" charset="0"/>
              </a:rPr>
              <a:t>，</a:t>
            </a:r>
            <a:r>
              <a:rPr lang="en-US" altLang="en-US" dirty="0" smtClean="0">
                <a:latin typeface="Times New Roman" pitchFamily="18" charset="0"/>
                <a:ea typeface="黑体" pitchFamily="2" charset="-122"/>
                <a:cs typeface="Times New Roman" pitchFamily="18" charset="0"/>
              </a:rPr>
              <a:t>V</a:t>
            </a:r>
            <a:r>
              <a:rPr lang="en-US" altLang="en-US" baseline="-25000" dirty="0" smtClean="0">
                <a:latin typeface="Times New Roman" pitchFamily="18" charset="0"/>
                <a:ea typeface="黑体" pitchFamily="2" charset="-122"/>
                <a:cs typeface="Times New Roman" pitchFamily="18" charset="0"/>
              </a:rPr>
              <a:t>2</a:t>
            </a:r>
            <a:r>
              <a:rPr lang="zh-CN" altLang="en-US" dirty="0" smtClean="0">
                <a:latin typeface="Times New Roman" pitchFamily="18" charset="0"/>
                <a:cs typeface="Times New Roman" pitchFamily="18" charset="0"/>
              </a:rPr>
              <a:t>，</a:t>
            </a:r>
            <a:r>
              <a:rPr lang="en-US" altLang="en-US" dirty="0" smtClean="0">
                <a:latin typeface="Times New Roman" pitchFamily="18" charset="0"/>
                <a:ea typeface="黑体" pitchFamily="2" charset="-122"/>
                <a:cs typeface="Times New Roman" pitchFamily="18" charset="0"/>
              </a:rPr>
              <a:t>…,V</a:t>
            </a:r>
            <a:r>
              <a:rPr lang="en-US" altLang="en-US" baseline="-25000" dirty="0" smtClean="0">
                <a:latin typeface="Times New Roman" pitchFamily="18" charset="0"/>
                <a:ea typeface="黑体" pitchFamily="2" charset="-122"/>
                <a:cs typeface="Times New Roman" pitchFamily="18" charset="0"/>
              </a:rPr>
              <a:t>N</a:t>
            </a:r>
            <a:r>
              <a:rPr lang="en-US" altLang="en-US" dirty="0" smtClean="0">
                <a:latin typeface="Times New Roman" pitchFamily="18" charset="0"/>
                <a:ea typeface="黑体" pitchFamily="2" charset="-122"/>
                <a:cs typeface="Times New Roman" pitchFamily="18" charset="0"/>
              </a:rPr>
              <a:t>) </a:t>
            </a:r>
            <a:r>
              <a:rPr lang="zh-CN" altLang="en-US" dirty="0" smtClean="0">
                <a:latin typeface="Times New Roman" pitchFamily="18" charset="0"/>
                <a:cs typeface="Times New Roman" pitchFamily="18" charset="0"/>
              </a:rPr>
              <a:t>表示</a:t>
            </a:r>
            <a:r>
              <a:rPr lang="en-US" altLang="en-US" dirty="0" smtClean="0">
                <a:latin typeface="Times New Roman" pitchFamily="18" charset="0"/>
                <a:ea typeface="黑体" pitchFamily="2" charset="-122"/>
                <a:cs typeface="Times New Roman" pitchFamily="18" charset="0"/>
              </a:rPr>
              <a:t>N</a:t>
            </a:r>
            <a:r>
              <a:rPr lang="zh-CN" altLang="en-US" dirty="0" smtClean="0">
                <a:latin typeface="Times New Roman" pitchFamily="18" charset="0"/>
                <a:cs typeface="Times New Roman" pitchFamily="18" charset="0"/>
              </a:rPr>
              <a:t>项信用资产价值的组合，则信用资产组合价值的方差为：</a:t>
            </a:r>
            <a:endParaRPr lang="en-US" altLang="zh-CN" dirty="0" smtClean="0">
              <a:latin typeface="Times New Roman" pitchFamily="18" charset="0"/>
              <a:cs typeface="Times New Roman" pitchFamily="18" charset="0"/>
            </a:endParaRPr>
          </a:p>
          <a:p>
            <a:pPr eaLnBrk="1" hangingPunct="1">
              <a:lnSpc>
                <a:spcPct val="150000"/>
              </a:lnSpc>
              <a:buFont typeface="Wingdings" pitchFamily="2" charset="2"/>
              <a:buNone/>
            </a:pPr>
            <a:r>
              <a:rPr lang="en-US" altLang="zh-CN" dirty="0" smtClean="0">
                <a:latin typeface="Times New Roman" pitchFamily="18" charset="0"/>
                <a:cs typeface="Times New Roman" pitchFamily="18" charset="0"/>
              </a:rPr>
              <a:t>                                                                            </a:t>
            </a:r>
          </a:p>
          <a:p>
            <a:pPr eaLnBrk="1" hangingPunct="1">
              <a:lnSpc>
                <a:spcPct val="150000"/>
              </a:lnSpc>
              <a:buFont typeface="Wingdings" pitchFamily="2" charset="2"/>
              <a:buNone/>
            </a:pPr>
            <a:r>
              <a:rPr lang="en-US" altLang="zh-CN" dirty="0" smtClean="0">
                <a:latin typeface="Times New Roman" pitchFamily="18" charset="0"/>
                <a:cs typeface="Times New Roman" pitchFamily="18" charset="0"/>
              </a:rPr>
              <a:t>3.   </a:t>
            </a:r>
            <a:r>
              <a:rPr lang="zh-CN" altLang="en-US" dirty="0" smtClean="0">
                <a:latin typeface="Times New Roman" pitchFamily="18" charset="0"/>
                <a:cs typeface="Times New Roman" pitchFamily="18" charset="0"/>
              </a:rPr>
              <a:t>在正态假定下，容易计算一定置信度下 </a:t>
            </a:r>
            <a:r>
              <a:rPr lang="en-US" altLang="zh-CN" dirty="0" smtClean="0">
                <a:latin typeface="Times New Roman" pitchFamily="18" charset="0"/>
                <a:cs typeface="Times New Roman" pitchFamily="18" charset="0"/>
              </a:rPr>
              <a:t>N </a:t>
            </a:r>
            <a:r>
              <a:rPr lang="zh-CN" altLang="en-US" dirty="0" smtClean="0">
                <a:latin typeface="Times New Roman" pitchFamily="18" charset="0"/>
                <a:cs typeface="Times New Roman" pitchFamily="18" charset="0"/>
              </a:rPr>
              <a:t>项信用组合的 </a:t>
            </a:r>
            <a:r>
              <a:rPr lang="en-US" altLang="zh-CN" dirty="0" err="1" smtClean="0">
                <a:latin typeface="Times New Roman" pitchFamily="18" charset="0"/>
                <a:cs typeface="Times New Roman" pitchFamily="18" charset="0"/>
              </a:rPr>
              <a:t>VaR</a:t>
            </a:r>
            <a:r>
              <a:rPr lang="zh-CN" altLang="en-US" dirty="0" smtClean="0">
                <a:latin typeface="Times New Roman" pitchFamily="18" charset="0"/>
                <a:cs typeface="Times New Roman" pitchFamily="18" charset="0"/>
              </a:rPr>
              <a:t>。</a:t>
            </a:r>
            <a:r>
              <a:rPr lang="en-US" altLang="zh-CN" dirty="0" smtClean="0">
                <a:latin typeface="Times New Roman" pitchFamily="18" charset="0"/>
                <a:cs typeface="Times New Roman" pitchFamily="18" charset="0"/>
              </a:rPr>
              <a:t>	</a:t>
            </a:r>
            <a:r>
              <a:rPr lang="en-US" altLang="zh-CN" sz="2600" dirty="0" smtClean="0">
                <a:latin typeface="Times New Roman" pitchFamily="18" charset="0"/>
                <a:cs typeface="Times New Roman" pitchFamily="18" charset="0"/>
              </a:rPr>
              <a:t>			</a:t>
            </a:r>
          </a:p>
          <a:p>
            <a:pPr eaLnBrk="1" hangingPunct="1">
              <a:buFont typeface="Wingdings" pitchFamily="2" charset="2"/>
              <a:buNone/>
            </a:pPr>
            <a:endParaRPr lang="en-US" altLang="zh-CN" sz="2600" dirty="0" smtClean="0">
              <a:latin typeface="Times New Roman" pitchFamily="18" charset="0"/>
              <a:cs typeface="Times New Roman" pitchFamily="18" charset="0"/>
            </a:endParaRPr>
          </a:p>
        </p:txBody>
      </p:sp>
      <p:sp>
        <p:nvSpPr>
          <p:cNvPr id="20483" name="灯片编号占位符 5"/>
          <p:cNvSpPr>
            <a:spLocks noGrp="1"/>
          </p:cNvSpPr>
          <p:nvPr>
            <p:ph type="sldNum" sz="quarter" idx="10"/>
          </p:nvPr>
        </p:nvSpPr>
        <p:spPr/>
        <p:txBody>
          <a:bodyPr/>
          <a:lstStyle/>
          <a:p>
            <a:pPr>
              <a:defRPr/>
            </a:pPr>
            <a:fld id="{CC9A4D16-1039-43FA-AD60-13275BDB3A1E}" type="slidenum">
              <a:rPr lang="en-US" altLang="zh-CN" smtClean="0"/>
              <a:pPr>
                <a:defRPr/>
              </a:pPr>
              <a:t>20</a:t>
            </a:fld>
            <a:endParaRPr lang="en-US" altLang="zh-CN" smtClean="0"/>
          </a:p>
        </p:txBody>
      </p:sp>
      <p:sp>
        <p:nvSpPr>
          <p:cNvPr id="20485" name="Rectangle 2"/>
          <p:cNvSpPr>
            <a:spLocks noGrp="1" noChangeArrowheads="1"/>
          </p:cNvSpPr>
          <p:nvPr>
            <p:ph type="title"/>
          </p:nvPr>
        </p:nvSpPr>
        <p:spPr>
          <a:xfrm>
            <a:off x="3388963" y="0"/>
            <a:ext cx="8322483" cy="1216025"/>
          </a:xfrm>
        </p:spPr>
        <p:txBody>
          <a:bodyPr>
            <a:scene3d>
              <a:camera prst="orthographicFront"/>
              <a:lightRig rig="soft" dir="t"/>
            </a:scene3d>
          </a:bodyPr>
          <a:lstStyle/>
          <a:p>
            <a:pPr eaLnBrk="1" hangingPunct="1">
              <a:defRPr/>
            </a:pPr>
            <a:r>
              <a:rPr lang="zh-CN" altLang="en-US" sz="3400" dirty="0" smtClean="0">
                <a:latin typeface="楷体_GB2312" pitchFamily="49" charset="-122"/>
              </a:rPr>
              <a:t>二、信用资产组合的</a:t>
            </a:r>
            <a:r>
              <a:rPr lang="en-US" altLang="zh-CN" sz="3400" dirty="0" err="1" smtClean="0">
                <a:latin typeface="Times New Roman" pitchFamily="18" charset="0"/>
                <a:cs typeface="Times New Roman" pitchFamily="18" charset="0"/>
              </a:rPr>
              <a:t>CreditMetrics</a:t>
            </a:r>
            <a:r>
              <a:rPr lang="zh-CN" altLang="en-US" sz="3400" dirty="0" smtClean="0">
                <a:latin typeface="Times New Roman" pitchFamily="18" charset="0"/>
                <a:cs typeface="Times New Roman" pitchFamily="18" charset="0"/>
              </a:rPr>
              <a:t>模型</a:t>
            </a:r>
            <a:r>
              <a:rPr lang="en-US" altLang="zh-CN" sz="3400" dirty="0" smtClean="0">
                <a:latin typeface="Times New Roman" pitchFamily="18" charset="0"/>
                <a:cs typeface="Times New Roman" pitchFamily="18" charset="0"/>
              </a:rPr>
              <a:t>(</a:t>
            </a:r>
            <a:r>
              <a:rPr lang="zh-CN" altLang="en-US" sz="3400" dirty="0" smtClean="0">
                <a:latin typeface="Times New Roman" pitchFamily="18" charset="0"/>
                <a:cs typeface="Times New Roman" pitchFamily="18" charset="0"/>
              </a:rPr>
              <a:t>续</a:t>
            </a:r>
            <a:r>
              <a:rPr lang="en-US" altLang="zh-CN" sz="3400" dirty="0" smtClean="0">
                <a:latin typeface="Times New Roman" pitchFamily="18" charset="0"/>
                <a:cs typeface="Times New Roman" pitchFamily="18" charset="0"/>
              </a:rPr>
              <a:t>)</a:t>
            </a:r>
            <a:endParaRPr lang="zh-CN" altLang="en-US" sz="3400" dirty="0" smtClean="0">
              <a:latin typeface="楷体_GB2312" pitchFamily="49" charset="-122"/>
            </a:endParaRPr>
          </a:p>
        </p:txBody>
      </p:sp>
      <p:graphicFrame>
        <p:nvGraphicFramePr>
          <p:cNvPr id="30725" name="Object 6"/>
          <p:cNvGraphicFramePr>
            <a:graphicFrameLocks noChangeAspect="1"/>
          </p:cNvGraphicFramePr>
          <p:nvPr>
            <p:extLst>
              <p:ext uri="{D42A27DB-BD31-4B8C-83A1-F6EECF244321}">
                <p14:modId xmlns:p14="http://schemas.microsoft.com/office/powerpoint/2010/main" val="2700552465"/>
              </p:ext>
            </p:extLst>
          </p:nvPr>
        </p:nvGraphicFramePr>
        <p:xfrm>
          <a:off x="1963119" y="4724482"/>
          <a:ext cx="8096251" cy="655637"/>
        </p:xfrm>
        <a:graphic>
          <a:graphicData uri="http://schemas.openxmlformats.org/presentationml/2006/ole">
            <mc:AlternateContent xmlns:mc="http://schemas.openxmlformats.org/markup-compatibility/2006">
              <mc:Choice xmlns:v="urn:schemas-microsoft-com:vml" Requires="v">
                <p:oleObj spid="_x0000_s129029" name="Equation" r:id="rId4" imgW="3644900" imgH="393700" progId="Equation.DSMT4">
                  <p:embed/>
                </p:oleObj>
              </mc:Choice>
              <mc:Fallback>
                <p:oleObj name="Equation" r:id="rId4" imgW="3644900" imgH="3937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63119" y="4724482"/>
                        <a:ext cx="8096251" cy="655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216963765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3"/>
          <p:cNvSpPr>
            <a:spLocks noGrp="1" noChangeArrowheads="1"/>
          </p:cNvSpPr>
          <p:nvPr>
            <p:ph idx="1"/>
          </p:nvPr>
        </p:nvSpPr>
        <p:spPr>
          <a:xfrm>
            <a:off x="636830" y="1299436"/>
            <a:ext cx="11055349" cy="4267200"/>
          </a:xfrm>
        </p:spPr>
        <p:txBody>
          <a:bodyPr/>
          <a:lstStyle/>
          <a:p>
            <a:pPr eaLnBrk="1" hangingPunct="1">
              <a:lnSpc>
                <a:spcPct val="150000"/>
              </a:lnSpc>
              <a:buFont typeface="Wingdings" pitchFamily="2" charset="2"/>
              <a:buNone/>
            </a:pPr>
            <a:r>
              <a:rPr lang="en-US" altLang="zh-CN" dirty="0" smtClean="0">
                <a:latin typeface="Times New Roman" pitchFamily="18" charset="0"/>
                <a:cs typeface="Times New Roman" pitchFamily="18" charset="0"/>
              </a:rPr>
              <a:t>(</a:t>
            </a:r>
            <a:r>
              <a:rPr lang="zh-CN" altLang="en-US" dirty="0" smtClean="0">
                <a:latin typeface="Times New Roman" pitchFamily="18" charset="0"/>
                <a:cs typeface="Times New Roman" pitchFamily="18" charset="0"/>
              </a:rPr>
              <a:t>七</a:t>
            </a:r>
            <a:r>
              <a:rPr lang="en-US" altLang="zh-CN" dirty="0" smtClean="0">
                <a:latin typeface="Times New Roman" pitchFamily="18" charset="0"/>
                <a:cs typeface="Times New Roman" pitchFamily="18" charset="0"/>
              </a:rPr>
              <a:t>) </a:t>
            </a:r>
            <a:r>
              <a:rPr lang="zh-CN" altLang="en-US" dirty="0" smtClean="0">
                <a:latin typeface="Times New Roman" pitchFamily="18" charset="0"/>
                <a:cs typeface="Times New Roman" pitchFamily="18" charset="0"/>
              </a:rPr>
              <a:t>信用资产组合的边际风险度量</a:t>
            </a:r>
            <a:endParaRPr lang="en-US" altLang="zh-CN" dirty="0" smtClean="0">
              <a:latin typeface="Times New Roman" pitchFamily="18" charset="0"/>
              <a:cs typeface="Times New Roman" pitchFamily="18" charset="0"/>
            </a:endParaRPr>
          </a:p>
          <a:p>
            <a:pPr eaLnBrk="1" hangingPunct="1">
              <a:lnSpc>
                <a:spcPct val="150000"/>
              </a:lnSpc>
              <a:buFont typeface="Wingdings" pitchFamily="2" charset="2"/>
              <a:buNone/>
            </a:pPr>
            <a:r>
              <a:rPr lang="en-US" altLang="en-US" dirty="0" smtClean="0">
                <a:latin typeface="Times New Roman" pitchFamily="18" charset="0"/>
                <a:ea typeface="黑体" pitchFamily="2" charset="-122"/>
                <a:cs typeface="Times New Roman" pitchFamily="18" charset="0"/>
              </a:rPr>
              <a:t>1.	 </a:t>
            </a:r>
            <a:r>
              <a:rPr lang="en-US" altLang="en-US" dirty="0" err="1" smtClean="0">
                <a:latin typeface="Times New Roman" pitchFamily="18" charset="0"/>
                <a:ea typeface="黑体" pitchFamily="2" charset="-122"/>
                <a:cs typeface="Times New Roman" pitchFamily="18" charset="0"/>
              </a:rPr>
              <a:t>CreditMetrics</a:t>
            </a:r>
            <a:r>
              <a:rPr lang="en-US" altLang="en-US" dirty="0" smtClean="0">
                <a:latin typeface="Times New Roman" pitchFamily="18" charset="0"/>
                <a:ea typeface="黑体" pitchFamily="2" charset="-122"/>
                <a:cs typeface="Times New Roman" pitchFamily="18" charset="0"/>
              </a:rPr>
              <a:t> </a:t>
            </a:r>
            <a:r>
              <a:rPr lang="zh-CN" altLang="en-US" dirty="0" smtClean="0">
                <a:latin typeface="Times New Roman" pitchFamily="18" charset="0"/>
                <a:cs typeface="Times New Roman" pitchFamily="18" charset="0"/>
              </a:rPr>
              <a:t>模型还可用来考察单项资产对资产组合的边际风险影响。</a:t>
            </a:r>
            <a:endParaRPr lang="en-US" altLang="zh-CN" dirty="0" smtClean="0">
              <a:latin typeface="Times New Roman" pitchFamily="18" charset="0"/>
              <a:cs typeface="Times New Roman" pitchFamily="18" charset="0"/>
            </a:endParaRPr>
          </a:p>
          <a:p>
            <a:pPr eaLnBrk="1" hangingPunct="1">
              <a:lnSpc>
                <a:spcPct val="150000"/>
              </a:lnSpc>
              <a:buFont typeface="Wingdings" pitchFamily="2" charset="2"/>
              <a:buNone/>
            </a:pPr>
            <a:r>
              <a:rPr lang="en-US" altLang="en-US" dirty="0" smtClean="0">
                <a:latin typeface="Times New Roman" pitchFamily="18" charset="0"/>
                <a:ea typeface="黑体" pitchFamily="2" charset="-122"/>
                <a:cs typeface="Times New Roman" pitchFamily="18" charset="0"/>
              </a:rPr>
              <a:t>2.	</a:t>
            </a:r>
            <a:r>
              <a:rPr lang="zh-CN" altLang="en-US" dirty="0" smtClean="0">
                <a:latin typeface="Times New Roman" pitchFamily="18" charset="0"/>
                <a:cs typeface="Times New Roman" pitchFamily="18" charset="0"/>
              </a:rPr>
              <a:t>假设有一个 </a:t>
            </a:r>
            <a:r>
              <a:rPr lang="en-US" altLang="en-US" dirty="0" smtClean="0">
                <a:latin typeface="Times New Roman" pitchFamily="18" charset="0"/>
                <a:ea typeface="黑体" pitchFamily="2" charset="-122"/>
                <a:cs typeface="Times New Roman" pitchFamily="18" charset="0"/>
              </a:rPr>
              <a:t>N </a:t>
            </a:r>
            <a:r>
              <a:rPr lang="zh-CN" altLang="en-US" dirty="0" smtClean="0">
                <a:latin typeface="Times New Roman" pitchFamily="18" charset="0"/>
                <a:cs typeface="Times New Roman" pitchFamily="18" charset="0"/>
              </a:rPr>
              <a:t>项信用资产组合，其中一笔 </a:t>
            </a:r>
            <a:r>
              <a:rPr lang="en-US" altLang="zh-CN" dirty="0" smtClean="0">
                <a:latin typeface="Times New Roman" pitchFamily="18" charset="0"/>
                <a:cs typeface="Times New Roman" pitchFamily="18" charset="0"/>
              </a:rPr>
              <a:t>X </a:t>
            </a:r>
            <a:r>
              <a:rPr lang="zh-CN" altLang="en-US" dirty="0" smtClean="0">
                <a:latin typeface="Times New Roman" pitchFamily="18" charset="0"/>
                <a:cs typeface="Times New Roman" pitchFamily="18" charset="0"/>
              </a:rPr>
              <a:t>级信用资产对组合的边际风险等于：含某 </a:t>
            </a:r>
            <a:r>
              <a:rPr lang="en-US" altLang="zh-CN" dirty="0" smtClean="0">
                <a:latin typeface="Times New Roman" pitchFamily="18" charset="0"/>
                <a:cs typeface="Times New Roman" pitchFamily="18" charset="0"/>
              </a:rPr>
              <a:t>X </a:t>
            </a:r>
            <a:r>
              <a:rPr lang="zh-CN" altLang="en-US" dirty="0" smtClean="0">
                <a:latin typeface="Times New Roman" pitchFamily="18" charset="0"/>
                <a:cs typeface="Times New Roman" pitchFamily="18" charset="0"/>
              </a:rPr>
              <a:t>级资产的</a:t>
            </a:r>
            <a:r>
              <a:rPr lang="en-US" altLang="en-US" dirty="0" smtClean="0">
                <a:latin typeface="Times New Roman" pitchFamily="18" charset="0"/>
                <a:ea typeface="黑体" pitchFamily="2" charset="-122"/>
                <a:cs typeface="Times New Roman" pitchFamily="18" charset="0"/>
              </a:rPr>
              <a:t>N</a:t>
            </a:r>
            <a:r>
              <a:rPr lang="zh-CN" altLang="en-US" dirty="0" smtClean="0">
                <a:latin typeface="Times New Roman" pitchFamily="18" charset="0"/>
                <a:cs typeface="Times New Roman" pitchFamily="18" charset="0"/>
              </a:rPr>
              <a:t>项信用资产组合的总风险 减去 不含</a:t>
            </a:r>
            <a:r>
              <a:rPr lang="en-US" altLang="zh-CN" dirty="0" smtClean="0">
                <a:latin typeface="Times New Roman" pitchFamily="18" charset="0"/>
                <a:cs typeface="Times New Roman" pitchFamily="18" charset="0"/>
              </a:rPr>
              <a:t>X</a:t>
            </a:r>
            <a:r>
              <a:rPr lang="zh-CN" altLang="en-US" dirty="0" smtClean="0">
                <a:latin typeface="Times New Roman" pitchFamily="18" charset="0"/>
                <a:cs typeface="Times New Roman" pitchFamily="18" charset="0"/>
              </a:rPr>
              <a:t>级资产的余下 </a:t>
            </a:r>
            <a:r>
              <a:rPr lang="en-US" altLang="en-US" dirty="0" smtClean="0">
                <a:latin typeface="Times New Roman" pitchFamily="18" charset="0"/>
                <a:ea typeface="黑体" pitchFamily="2" charset="-122"/>
                <a:cs typeface="Times New Roman" pitchFamily="18" charset="0"/>
              </a:rPr>
              <a:t>N-1</a:t>
            </a:r>
            <a:r>
              <a:rPr lang="zh-CN" altLang="en-US" dirty="0" smtClean="0">
                <a:latin typeface="Times New Roman" pitchFamily="18" charset="0"/>
                <a:cs typeface="Times New Roman" pitchFamily="18" charset="0"/>
              </a:rPr>
              <a:t>项信用资产组合的总风险。</a:t>
            </a:r>
            <a:endParaRPr lang="en-US" altLang="zh-CN" dirty="0" smtClean="0">
              <a:latin typeface="Times New Roman" pitchFamily="18" charset="0"/>
              <a:cs typeface="Times New Roman" pitchFamily="18" charset="0"/>
            </a:endParaRPr>
          </a:p>
          <a:p>
            <a:pPr eaLnBrk="1" hangingPunct="1">
              <a:lnSpc>
                <a:spcPct val="112000"/>
              </a:lnSpc>
              <a:spcBef>
                <a:spcPts val="1200"/>
              </a:spcBef>
              <a:buFont typeface="Wingdings" pitchFamily="2" charset="2"/>
              <a:buNone/>
            </a:pPr>
            <a:r>
              <a:rPr lang="en-US" altLang="zh-CN" sz="2600" dirty="0" smtClean="0">
                <a:latin typeface="Times New Roman" pitchFamily="18" charset="0"/>
                <a:cs typeface="Times New Roman" pitchFamily="18" charset="0"/>
              </a:rPr>
              <a:t>	</a:t>
            </a:r>
          </a:p>
        </p:txBody>
      </p:sp>
      <p:sp>
        <p:nvSpPr>
          <p:cNvPr id="109570" name="灯片编号占位符 5"/>
          <p:cNvSpPr>
            <a:spLocks noGrp="1"/>
          </p:cNvSpPr>
          <p:nvPr>
            <p:ph type="sldNum" sz="quarter" idx="10"/>
          </p:nvPr>
        </p:nvSpPr>
        <p:spPr/>
        <p:txBody>
          <a:bodyPr/>
          <a:lstStyle/>
          <a:p>
            <a:pPr>
              <a:defRPr/>
            </a:pPr>
            <a:fld id="{9E0D7F0E-7262-4149-98DD-5771616E32FC}" type="slidenum">
              <a:rPr lang="en-US" altLang="zh-CN" smtClean="0"/>
              <a:pPr>
                <a:defRPr/>
              </a:pPr>
              <a:t>21</a:t>
            </a:fld>
            <a:endParaRPr lang="en-US" altLang="zh-CN" smtClean="0"/>
          </a:p>
        </p:txBody>
      </p:sp>
      <p:sp>
        <p:nvSpPr>
          <p:cNvPr id="109572" name="Rectangle 2"/>
          <p:cNvSpPr>
            <a:spLocks noGrp="1" noChangeArrowheads="1"/>
          </p:cNvSpPr>
          <p:nvPr>
            <p:ph type="title"/>
          </p:nvPr>
        </p:nvSpPr>
        <p:spPr>
          <a:xfrm>
            <a:off x="3316637" y="0"/>
            <a:ext cx="8286320" cy="1216025"/>
          </a:xfrm>
        </p:spPr>
        <p:txBody>
          <a:bodyPr>
            <a:scene3d>
              <a:camera prst="orthographicFront"/>
              <a:lightRig rig="soft" dir="t"/>
            </a:scene3d>
          </a:bodyPr>
          <a:lstStyle/>
          <a:p>
            <a:pPr eaLnBrk="1" hangingPunct="1">
              <a:defRPr/>
            </a:pPr>
            <a:r>
              <a:rPr lang="zh-CN" altLang="en-US" sz="3400" dirty="0" smtClean="0">
                <a:latin typeface="楷体_GB2312" pitchFamily="49" charset="-122"/>
              </a:rPr>
              <a:t>二、信用资产组合的</a:t>
            </a:r>
            <a:r>
              <a:rPr lang="en-US" altLang="zh-CN" sz="3400" dirty="0" err="1" smtClean="0">
                <a:latin typeface="Times New Roman" pitchFamily="18" charset="0"/>
                <a:cs typeface="Times New Roman" pitchFamily="18" charset="0"/>
              </a:rPr>
              <a:t>CreditMetrics</a:t>
            </a:r>
            <a:r>
              <a:rPr lang="zh-CN" altLang="en-US" sz="3400" dirty="0" smtClean="0">
                <a:latin typeface="Times New Roman" pitchFamily="18" charset="0"/>
                <a:cs typeface="Times New Roman" pitchFamily="18" charset="0"/>
              </a:rPr>
              <a:t>模型</a:t>
            </a:r>
            <a:r>
              <a:rPr lang="en-US" altLang="zh-CN" sz="3400" dirty="0" smtClean="0">
                <a:latin typeface="Times New Roman" pitchFamily="18" charset="0"/>
                <a:cs typeface="Times New Roman" pitchFamily="18" charset="0"/>
              </a:rPr>
              <a:t>(</a:t>
            </a:r>
            <a:r>
              <a:rPr lang="zh-CN" altLang="en-US" sz="3400" dirty="0" smtClean="0">
                <a:latin typeface="Times New Roman" pitchFamily="18" charset="0"/>
                <a:cs typeface="Times New Roman" pitchFamily="18" charset="0"/>
              </a:rPr>
              <a:t>续</a:t>
            </a:r>
            <a:r>
              <a:rPr lang="en-US" altLang="zh-CN" sz="3400" dirty="0" smtClean="0">
                <a:latin typeface="Times New Roman" pitchFamily="18" charset="0"/>
                <a:cs typeface="Times New Roman" pitchFamily="18" charset="0"/>
              </a:rPr>
              <a:t>)</a:t>
            </a:r>
            <a:endParaRPr lang="zh-CN" altLang="en-US" sz="3400" dirty="0" smtClean="0">
              <a:latin typeface="楷体_GB2312" pitchFamily="49" charset="-122"/>
            </a:endParaRPr>
          </a:p>
        </p:txBody>
      </p:sp>
    </p:spTree>
    <p:extLst>
      <p:ext uri="{BB962C8B-B14F-4D97-AF65-F5344CB8AC3E}">
        <p14:creationId xmlns:p14="http://schemas.microsoft.com/office/powerpoint/2010/main" val="244203176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8" name="Rectangle 3"/>
          <p:cNvSpPr>
            <a:spLocks noGrp="1" noChangeArrowheads="1"/>
          </p:cNvSpPr>
          <p:nvPr>
            <p:ph idx="1"/>
          </p:nvPr>
        </p:nvSpPr>
        <p:spPr>
          <a:xfrm>
            <a:off x="771041" y="1309015"/>
            <a:ext cx="10515600" cy="4351338"/>
          </a:xfrm>
        </p:spPr>
        <p:txBody>
          <a:bodyPr/>
          <a:lstStyle/>
          <a:p>
            <a:pPr marL="514350" indent="-514350" eaLnBrk="1" hangingPunct="1">
              <a:lnSpc>
                <a:spcPct val="150000"/>
              </a:lnSpc>
              <a:buFont typeface="Wingdings" pitchFamily="2" charset="2"/>
              <a:buAutoNum type="arabicPeriod"/>
            </a:pPr>
            <a:r>
              <a:rPr lang="en-US" altLang="zh-CN" dirty="0" err="1" smtClean="0">
                <a:latin typeface="Times New Roman" pitchFamily="18" charset="0"/>
                <a:cs typeface="Times New Roman" pitchFamily="18" charset="0"/>
              </a:rPr>
              <a:t>CreditMetrics</a:t>
            </a:r>
            <a:r>
              <a:rPr lang="zh-CN" altLang="en-US" dirty="0" smtClean="0">
                <a:latin typeface="Times New Roman" pitchFamily="18" charset="0"/>
                <a:cs typeface="Times New Roman" pitchFamily="18" charset="0"/>
              </a:rPr>
              <a:t>模型的优点：</a:t>
            </a:r>
            <a:endParaRPr lang="en-US" altLang="zh-CN" dirty="0" smtClean="0">
              <a:latin typeface="Times New Roman" pitchFamily="18" charset="0"/>
              <a:cs typeface="Times New Roman" pitchFamily="18" charset="0"/>
            </a:endParaRPr>
          </a:p>
          <a:p>
            <a:pPr marL="514350" indent="-514350" eaLnBrk="1" hangingPunct="1">
              <a:lnSpc>
                <a:spcPct val="150000"/>
              </a:lnSpc>
              <a:buFont typeface="Wingdings" pitchFamily="2" charset="2"/>
              <a:buChar char="ü"/>
            </a:pPr>
            <a:r>
              <a:rPr lang="zh-CN" altLang="en-US" dirty="0" smtClean="0">
                <a:latin typeface="Times New Roman" pitchFamily="18" charset="0"/>
                <a:cs typeface="Times New Roman" pitchFamily="18" charset="0"/>
              </a:rPr>
              <a:t>广泛的兼容性（最大优点）；</a:t>
            </a:r>
            <a:endParaRPr lang="en-US" altLang="zh-CN" dirty="0" smtClean="0">
              <a:latin typeface="Times New Roman" pitchFamily="18" charset="0"/>
              <a:cs typeface="Times New Roman" pitchFamily="18" charset="0"/>
            </a:endParaRPr>
          </a:p>
          <a:p>
            <a:pPr marL="514350" indent="-514350" eaLnBrk="1" hangingPunct="1">
              <a:lnSpc>
                <a:spcPct val="150000"/>
              </a:lnSpc>
              <a:buFont typeface="Wingdings" pitchFamily="2" charset="2"/>
              <a:buChar char="ü"/>
            </a:pPr>
            <a:r>
              <a:rPr lang="zh-CN" altLang="en-US" dirty="0" smtClean="0">
                <a:latin typeface="Times New Roman" pitchFamily="18" charset="0"/>
                <a:cs typeface="Times New Roman" pitchFamily="18" charset="0"/>
              </a:rPr>
              <a:t>更有针对性地搜集、处理有关信息，提高识别、度量和管理信用风险的能力；</a:t>
            </a:r>
            <a:endParaRPr lang="en-US" altLang="zh-CN" dirty="0" smtClean="0">
              <a:latin typeface="Times New Roman" pitchFamily="18" charset="0"/>
              <a:cs typeface="Times New Roman" pitchFamily="18" charset="0"/>
            </a:endParaRPr>
          </a:p>
          <a:p>
            <a:pPr marL="514350" indent="-514350" eaLnBrk="1" hangingPunct="1">
              <a:lnSpc>
                <a:spcPct val="150000"/>
              </a:lnSpc>
              <a:buFont typeface="Wingdings" pitchFamily="2" charset="2"/>
              <a:buChar char="ü"/>
            </a:pPr>
            <a:r>
              <a:rPr lang="zh-CN" altLang="en-US" dirty="0" smtClean="0">
                <a:latin typeface="Times New Roman" pitchFamily="18" charset="0"/>
                <a:cs typeface="Times New Roman" pitchFamily="18" charset="0"/>
              </a:rPr>
              <a:t>更准确地评估各业务部门信用风险管理的效绩，从而更有效地配置信用风险资产。</a:t>
            </a:r>
            <a:endParaRPr lang="en-US" altLang="zh-CN" dirty="0" smtClean="0">
              <a:latin typeface="Times New Roman" pitchFamily="18" charset="0"/>
              <a:cs typeface="Times New Roman" pitchFamily="18" charset="0"/>
            </a:endParaRPr>
          </a:p>
          <a:p>
            <a:pPr marL="514350" indent="-514350" eaLnBrk="1" hangingPunct="1">
              <a:buFont typeface="Wingdings" pitchFamily="2" charset="2"/>
              <a:buNone/>
            </a:pPr>
            <a:endParaRPr lang="en-US" altLang="zh-CN" dirty="0" smtClean="0">
              <a:latin typeface="Times New Roman" pitchFamily="18" charset="0"/>
              <a:cs typeface="Times New Roman" pitchFamily="18" charset="0"/>
            </a:endParaRPr>
          </a:p>
          <a:p>
            <a:pPr marL="514350" indent="-514350" eaLnBrk="1" hangingPunct="1">
              <a:buFont typeface="Wingdings" pitchFamily="2" charset="2"/>
              <a:buNone/>
            </a:pPr>
            <a:endParaRPr lang="en-US" altLang="zh-CN" dirty="0" smtClean="0">
              <a:latin typeface="Times New Roman" pitchFamily="18" charset="0"/>
              <a:cs typeface="Times New Roman" pitchFamily="18" charset="0"/>
            </a:endParaRPr>
          </a:p>
          <a:p>
            <a:pPr marL="514350" indent="-514350" eaLnBrk="1" hangingPunct="1">
              <a:buFont typeface="Wingdings" pitchFamily="2" charset="2"/>
              <a:buNone/>
            </a:pPr>
            <a:endParaRPr lang="en-US" altLang="zh-CN" dirty="0" smtClean="0">
              <a:latin typeface="Times New Roman" pitchFamily="18" charset="0"/>
              <a:cs typeface="Times New Roman" pitchFamily="18" charset="0"/>
            </a:endParaRPr>
          </a:p>
        </p:txBody>
      </p:sp>
      <p:sp>
        <p:nvSpPr>
          <p:cNvPr id="110594" name="灯片编号占位符 5"/>
          <p:cNvSpPr>
            <a:spLocks noGrp="1"/>
          </p:cNvSpPr>
          <p:nvPr>
            <p:ph type="sldNum" sz="quarter" idx="10"/>
          </p:nvPr>
        </p:nvSpPr>
        <p:spPr/>
        <p:txBody>
          <a:bodyPr/>
          <a:lstStyle/>
          <a:p>
            <a:pPr>
              <a:defRPr/>
            </a:pPr>
            <a:fld id="{851E765F-0C3E-4BC5-A5BA-BC9F9641C587}" type="slidenum">
              <a:rPr lang="en-US" altLang="zh-CN" smtClean="0"/>
              <a:pPr>
                <a:defRPr/>
              </a:pPr>
              <a:t>22</a:t>
            </a:fld>
            <a:endParaRPr lang="en-US" altLang="zh-CN" smtClean="0"/>
          </a:p>
        </p:txBody>
      </p:sp>
      <p:sp>
        <p:nvSpPr>
          <p:cNvPr id="110595" name="Rectangle 2"/>
          <p:cNvSpPr>
            <a:spLocks noGrp="1" noChangeArrowheads="1"/>
          </p:cNvSpPr>
          <p:nvPr>
            <p:ph type="title"/>
          </p:nvPr>
        </p:nvSpPr>
        <p:spPr>
          <a:xfrm>
            <a:off x="3368298" y="0"/>
            <a:ext cx="8332815" cy="1216025"/>
          </a:xfrm>
        </p:spPr>
        <p:txBody>
          <a:bodyPr>
            <a:scene3d>
              <a:camera prst="orthographicFront"/>
              <a:lightRig rig="soft" dir="t"/>
            </a:scene3d>
          </a:bodyPr>
          <a:lstStyle/>
          <a:p>
            <a:pPr eaLnBrk="1" hangingPunct="1">
              <a:defRPr/>
            </a:pPr>
            <a:r>
              <a:rPr lang="zh-CN" altLang="en-US" sz="3600" dirty="0" smtClean="0">
                <a:latin typeface="楷体_GB2312" pitchFamily="49" charset="-122"/>
              </a:rPr>
              <a:t>三、</a:t>
            </a:r>
            <a:r>
              <a:rPr lang="en-US" altLang="zh-CN" sz="3600" dirty="0" err="1" smtClean="0">
                <a:latin typeface="Times New Roman" pitchFamily="18" charset="0"/>
                <a:cs typeface="Times New Roman" pitchFamily="18" charset="0"/>
              </a:rPr>
              <a:t>CreditMetrics</a:t>
            </a:r>
            <a:r>
              <a:rPr lang="zh-CN" altLang="en-US" sz="3600" dirty="0" smtClean="0">
                <a:latin typeface="Times New Roman" pitchFamily="18" charset="0"/>
                <a:cs typeface="Times New Roman" pitchFamily="18" charset="0"/>
              </a:rPr>
              <a:t>模型的适用范围与优缺点评述</a:t>
            </a:r>
            <a:endParaRPr lang="zh-CN" altLang="en-US" sz="3600" dirty="0" smtClean="0">
              <a:latin typeface="楷体_GB2312" pitchFamily="49" charset="-122"/>
            </a:endParaRPr>
          </a:p>
        </p:txBody>
      </p:sp>
    </p:spTree>
    <p:extLst>
      <p:ext uri="{BB962C8B-B14F-4D97-AF65-F5344CB8AC3E}">
        <p14:creationId xmlns:p14="http://schemas.microsoft.com/office/powerpoint/2010/main" val="157884209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2" name="Rectangle 3"/>
          <p:cNvSpPr>
            <a:spLocks noGrp="1" noChangeArrowheads="1"/>
          </p:cNvSpPr>
          <p:nvPr>
            <p:ph idx="1"/>
          </p:nvPr>
        </p:nvSpPr>
        <p:spPr>
          <a:xfrm>
            <a:off x="827867" y="1474330"/>
            <a:ext cx="10515600" cy="4351338"/>
          </a:xfrm>
        </p:spPr>
        <p:txBody>
          <a:bodyPr/>
          <a:lstStyle/>
          <a:p>
            <a:pPr marL="514350" indent="-514350" eaLnBrk="1" hangingPunct="1">
              <a:buFont typeface="Wingdings" pitchFamily="2" charset="2"/>
              <a:buNone/>
            </a:pPr>
            <a:r>
              <a:rPr lang="en-US" altLang="zh-CN" dirty="0" smtClean="0">
                <a:latin typeface="Times New Roman" pitchFamily="18" charset="0"/>
                <a:cs typeface="Times New Roman" pitchFamily="18" charset="0"/>
              </a:rPr>
              <a:t>2.	</a:t>
            </a:r>
            <a:r>
              <a:rPr lang="en-US" altLang="zh-CN" dirty="0" err="1" smtClean="0">
                <a:latin typeface="Times New Roman" pitchFamily="18" charset="0"/>
                <a:cs typeface="Times New Roman" pitchFamily="18" charset="0"/>
              </a:rPr>
              <a:t>CreditMetrics</a:t>
            </a:r>
            <a:r>
              <a:rPr lang="zh-CN" altLang="en-US" dirty="0" smtClean="0">
                <a:latin typeface="Times New Roman" pitchFamily="18" charset="0"/>
                <a:cs typeface="Times New Roman" pitchFamily="18" charset="0"/>
              </a:rPr>
              <a:t>模型的缺陷和不足：</a:t>
            </a:r>
            <a:endParaRPr lang="en-US" altLang="zh-CN" dirty="0" smtClean="0">
              <a:latin typeface="Times New Roman" pitchFamily="18" charset="0"/>
              <a:cs typeface="Times New Roman" pitchFamily="18" charset="0"/>
            </a:endParaRPr>
          </a:p>
          <a:p>
            <a:pPr marL="514350" indent="-514350" eaLnBrk="1" hangingPunct="1">
              <a:buFont typeface="Wingdings" pitchFamily="2" charset="2"/>
              <a:buChar char="ü"/>
            </a:pPr>
            <a:r>
              <a:rPr lang="zh-CN" altLang="en-US" dirty="0" smtClean="0">
                <a:latin typeface="Times New Roman" pitchFamily="18" charset="0"/>
                <a:cs typeface="Times New Roman" pitchFamily="18" charset="0"/>
              </a:rPr>
              <a:t>估算中忽略了远期信用差价的随机性；</a:t>
            </a:r>
            <a:endParaRPr lang="en-US" altLang="zh-CN" dirty="0" smtClean="0">
              <a:latin typeface="Times New Roman" pitchFamily="18" charset="0"/>
              <a:cs typeface="Times New Roman" pitchFamily="18" charset="0"/>
            </a:endParaRPr>
          </a:p>
          <a:p>
            <a:pPr marL="1079500" lvl="1" indent="-514350" eaLnBrk="1" hangingPunct="1">
              <a:buFont typeface="Wingdings" pitchFamily="2" charset="2"/>
              <a:buChar char="ü"/>
            </a:pPr>
            <a:r>
              <a:rPr lang="zh-CN" altLang="en-US" sz="2700" dirty="0" smtClean="0">
                <a:latin typeface="Times New Roman" pitchFamily="18" charset="0"/>
                <a:cs typeface="Times New Roman" pitchFamily="18" charset="0"/>
              </a:rPr>
              <a:t>平均历史违约率难以较好反映目前和之后的宏观经济状况、市场风险等因素的影响；</a:t>
            </a:r>
            <a:endParaRPr lang="en-US" altLang="zh-CN" sz="2700" dirty="0" smtClean="0">
              <a:latin typeface="Times New Roman" pitchFamily="18" charset="0"/>
              <a:cs typeface="Times New Roman" pitchFamily="18" charset="0"/>
            </a:endParaRPr>
          </a:p>
          <a:p>
            <a:pPr marL="1079500" lvl="1" indent="-514350" eaLnBrk="1" hangingPunct="1">
              <a:buFont typeface="Wingdings" pitchFamily="2" charset="2"/>
              <a:buChar char="ü"/>
            </a:pPr>
            <a:r>
              <a:rPr lang="zh-CN" altLang="en-US" sz="2700" dirty="0" smtClean="0">
                <a:latin typeface="Times New Roman" pitchFamily="18" charset="0"/>
                <a:cs typeface="Times New Roman" pitchFamily="18" charset="0"/>
              </a:rPr>
              <a:t>违约回收率的可靠性缺乏理论基础和验证；</a:t>
            </a:r>
            <a:endParaRPr lang="en-US" altLang="zh-CN" sz="2700" dirty="0" smtClean="0">
              <a:latin typeface="Times New Roman" pitchFamily="18" charset="0"/>
              <a:cs typeface="Times New Roman" pitchFamily="18" charset="0"/>
            </a:endParaRPr>
          </a:p>
          <a:p>
            <a:pPr marL="1079500" lvl="1" indent="-514350" eaLnBrk="1" hangingPunct="1">
              <a:buFont typeface="Wingdings" pitchFamily="2" charset="2"/>
              <a:buChar char="ü"/>
            </a:pPr>
            <a:r>
              <a:rPr lang="zh-CN" altLang="en-US" sz="2700" dirty="0" smtClean="0">
                <a:latin typeface="Times New Roman" pitchFamily="18" charset="0"/>
                <a:cs typeface="Times New Roman" pitchFamily="18" charset="0"/>
              </a:rPr>
              <a:t>信用资产的等级变化有关联性，并非独立；</a:t>
            </a:r>
            <a:endParaRPr lang="en-US" altLang="zh-CN" sz="2700" dirty="0" smtClean="0">
              <a:latin typeface="Times New Roman" pitchFamily="18" charset="0"/>
              <a:cs typeface="Times New Roman" pitchFamily="18" charset="0"/>
            </a:endParaRPr>
          </a:p>
          <a:p>
            <a:pPr marL="1079500" lvl="1" indent="-514350" eaLnBrk="1" hangingPunct="1">
              <a:buFont typeface="Wingdings" pitchFamily="2" charset="2"/>
              <a:buChar char="ü"/>
            </a:pPr>
            <a:r>
              <a:rPr lang="zh-CN" altLang="en-US" sz="2700" dirty="0" smtClean="0">
                <a:latin typeface="Times New Roman" pitchFamily="18" charset="0"/>
                <a:cs typeface="Times New Roman" pitchFamily="18" charset="0"/>
              </a:rPr>
              <a:t>信用资产价值或收益一般不服从正态分布；</a:t>
            </a:r>
            <a:endParaRPr lang="en-US" altLang="zh-CN" sz="2700" dirty="0" smtClean="0">
              <a:latin typeface="Times New Roman" pitchFamily="18" charset="0"/>
              <a:cs typeface="Times New Roman" pitchFamily="18" charset="0"/>
            </a:endParaRPr>
          </a:p>
          <a:p>
            <a:pPr marL="1079500" lvl="1" indent="-514350" eaLnBrk="1" hangingPunct="1">
              <a:buFont typeface="Wingdings" pitchFamily="2" charset="2"/>
              <a:buChar char="ü"/>
            </a:pPr>
            <a:r>
              <a:rPr lang="zh-CN" altLang="en-US" sz="2700" dirty="0" smtClean="0">
                <a:latin typeface="Times New Roman" pitchFamily="18" charset="0"/>
                <a:cs typeface="Times New Roman" pitchFamily="18" charset="0"/>
              </a:rPr>
              <a:t>资产收益率间的相关系数用股票收益率间的相关系数来替代的假设缺乏充分的理论基础。</a:t>
            </a:r>
            <a:endParaRPr lang="en-US" altLang="zh-CN" sz="2700" dirty="0" smtClean="0">
              <a:latin typeface="Times New Roman" pitchFamily="18" charset="0"/>
              <a:cs typeface="Times New Roman" pitchFamily="18" charset="0"/>
            </a:endParaRPr>
          </a:p>
        </p:txBody>
      </p:sp>
      <p:sp>
        <p:nvSpPr>
          <p:cNvPr id="111618" name="灯片编号占位符 5"/>
          <p:cNvSpPr>
            <a:spLocks noGrp="1"/>
          </p:cNvSpPr>
          <p:nvPr>
            <p:ph type="sldNum" sz="quarter" idx="10"/>
          </p:nvPr>
        </p:nvSpPr>
        <p:spPr/>
        <p:txBody>
          <a:bodyPr/>
          <a:lstStyle/>
          <a:p>
            <a:pPr>
              <a:defRPr/>
            </a:pPr>
            <a:fld id="{C875C364-204F-40B1-BA0D-C9802A043B79}" type="slidenum">
              <a:rPr lang="en-US" altLang="zh-CN" smtClean="0"/>
              <a:pPr>
                <a:defRPr/>
              </a:pPr>
              <a:t>23</a:t>
            </a:fld>
            <a:endParaRPr lang="en-US" altLang="zh-CN" smtClean="0"/>
          </a:p>
        </p:txBody>
      </p:sp>
      <p:sp>
        <p:nvSpPr>
          <p:cNvPr id="111620" name="Rectangle 2"/>
          <p:cNvSpPr>
            <a:spLocks noGrp="1" noChangeArrowheads="1"/>
          </p:cNvSpPr>
          <p:nvPr>
            <p:ph type="title"/>
          </p:nvPr>
        </p:nvSpPr>
        <p:spPr>
          <a:xfrm>
            <a:off x="3326969" y="0"/>
            <a:ext cx="8353480" cy="1216025"/>
          </a:xfrm>
        </p:spPr>
        <p:txBody>
          <a:bodyPr>
            <a:scene3d>
              <a:camera prst="orthographicFront"/>
              <a:lightRig rig="soft" dir="t"/>
            </a:scene3d>
          </a:bodyPr>
          <a:lstStyle/>
          <a:p>
            <a:pPr eaLnBrk="1" hangingPunct="1">
              <a:defRPr/>
            </a:pPr>
            <a:r>
              <a:rPr lang="zh-CN" altLang="en-US" sz="3600" dirty="0" smtClean="0">
                <a:latin typeface="楷体_GB2312" pitchFamily="49" charset="-122"/>
              </a:rPr>
              <a:t>三、</a:t>
            </a:r>
            <a:r>
              <a:rPr lang="en-US" altLang="zh-CN" sz="3600" dirty="0" err="1" smtClean="0">
                <a:latin typeface="Times New Roman" pitchFamily="18" charset="0"/>
                <a:cs typeface="Times New Roman" pitchFamily="18" charset="0"/>
              </a:rPr>
              <a:t>CreditMetrics</a:t>
            </a:r>
            <a:r>
              <a:rPr lang="zh-CN" altLang="en-US" sz="3600" dirty="0" smtClean="0">
                <a:latin typeface="Times New Roman" pitchFamily="18" charset="0"/>
                <a:cs typeface="Times New Roman" pitchFamily="18" charset="0"/>
              </a:rPr>
              <a:t>模型的适用范围与优缺点评述</a:t>
            </a:r>
            <a:r>
              <a:rPr lang="en-US" altLang="zh-CN" sz="3600" dirty="0" smtClean="0">
                <a:latin typeface="Times New Roman" pitchFamily="18" charset="0"/>
                <a:cs typeface="Times New Roman" pitchFamily="18" charset="0"/>
              </a:rPr>
              <a:t>(</a:t>
            </a:r>
            <a:r>
              <a:rPr lang="zh-CN" altLang="en-US" sz="3600" dirty="0" smtClean="0">
                <a:latin typeface="Times New Roman" pitchFamily="18" charset="0"/>
                <a:cs typeface="Times New Roman" pitchFamily="18" charset="0"/>
              </a:rPr>
              <a:t>续</a:t>
            </a:r>
            <a:r>
              <a:rPr lang="en-US" altLang="zh-CN" sz="3600" dirty="0" smtClean="0">
                <a:latin typeface="Times New Roman" pitchFamily="18" charset="0"/>
                <a:cs typeface="Times New Roman" pitchFamily="18" charset="0"/>
              </a:rPr>
              <a:t>)</a:t>
            </a:r>
            <a:endParaRPr lang="zh-CN" altLang="en-US" sz="3600" dirty="0" smtClean="0">
              <a:latin typeface="楷体_GB2312" pitchFamily="49" charset="-122"/>
            </a:endParaRPr>
          </a:p>
        </p:txBody>
      </p:sp>
    </p:spTree>
    <p:extLst>
      <p:ext uri="{BB962C8B-B14F-4D97-AF65-F5344CB8AC3E}">
        <p14:creationId xmlns:p14="http://schemas.microsoft.com/office/powerpoint/2010/main" val="147693891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3"/>
          <p:cNvSpPr>
            <a:spLocks noGrp="1" noChangeArrowheads="1"/>
          </p:cNvSpPr>
          <p:nvPr>
            <p:ph idx="1"/>
          </p:nvPr>
        </p:nvSpPr>
        <p:spPr>
          <a:xfrm>
            <a:off x="709157" y="1416804"/>
            <a:ext cx="10960100" cy="4267200"/>
          </a:xfrm>
        </p:spPr>
        <p:txBody>
          <a:bodyPr/>
          <a:lstStyle/>
          <a:p>
            <a:pPr marL="514350" indent="-514350" eaLnBrk="1" hangingPunct="1">
              <a:lnSpc>
                <a:spcPct val="150000"/>
              </a:lnSpc>
              <a:buFont typeface="Wingdings" pitchFamily="2" charset="2"/>
              <a:buAutoNum type="arabicPeriod"/>
            </a:pPr>
            <a:r>
              <a:rPr lang="zh-CN" altLang="en-US" sz="3600" dirty="0" smtClean="0">
                <a:latin typeface="Times New Roman" pitchFamily="18" charset="0"/>
                <a:cs typeface="Times New Roman" pitchFamily="18" charset="0"/>
              </a:rPr>
              <a:t>信用组合观点的核心内容和最大创新，在于对条件信用等级概率的估算和使用。</a:t>
            </a:r>
            <a:endParaRPr lang="en-US" altLang="zh-CN" sz="3600" dirty="0" smtClean="0">
              <a:latin typeface="Times New Roman" pitchFamily="18" charset="0"/>
              <a:cs typeface="Times New Roman" pitchFamily="18" charset="0"/>
            </a:endParaRPr>
          </a:p>
          <a:p>
            <a:pPr marL="514350" indent="-514350" eaLnBrk="1" hangingPunct="1">
              <a:lnSpc>
                <a:spcPct val="150000"/>
              </a:lnSpc>
              <a:buFont typeface="Wingdings" pitchFamily="2" charset="2"/>
              <a:buAutoNum type="arabicPeriod"/>
            </a:pPr>
            <a:r>
              <a:rPr lang="zh-CN" altLang="en-US" sz="3600" dirty="0" smtClean="0">
                <a:latin typeface="Times New Roman" pitchFamily="18" charset="0"/>
                <a:cs typeface="Times New Roman" pitchFamily="18" charset="0"/>
              </a:rPr>
              <a:t>信用组合观点模型主要适用于投机级债务人，而不太适合投资级债务人。</a:t>
            </a:r>
            <a:endParaRPr lang="en-US" altLang="zh-CN" sz="3600" dirty="0" smtClean="0">
              <a:latin typeface="Times New Roman" pitchFamily="18" charset="0"/>
              <a:cs typeface="Times New Roman" pitchFamily="18" charset="0"/>
            </a:endParaRPr>
          </a:p>
        </p:txBody>
      </p:sp>
      <p:sp>
        <p:nvSpPr>
          <p:cNvPr id="112642" name="灯片编号占位符 5"/>
          <p:cNvSpPr>
            <a:spLocks noGrp="1"/>
          </p:cNvSpPr>
          <p:nvPr>
            <p:ph type="sldNum" sz="quarter" idx="10"/>
          </p:nvPr>
        </p:nvSpPr>
        <p:spPr/>
        <p:txBody>
          <a:bodyPr/>
          <a:lstStyle/>
          <a:p>
            <a:pPr>
              <a:defRPr/>
            </a:pPr>
            <a:fld id="{FF57BC50-1A27-4925-A3BE-ED33D2C13E81}" type="slidenum">
              <a:rPr lang="en-US" altLang="zh-CN" smtClean="0"/>
              <a:pPr>
                <a:defRPr/>
              </a:pPr>
              <a:t>24</a:t>
            </a:fld>
            <a:endParaRPr lang="en-US" altLang="zh-CN" smtClean="0"/>
          </a:p>
        </p:txBody>
      </p:sp>
      <p:sp>
        <p:nvSpPr>
          <p:cNvPr id="112643" name="Rectangle 2"/>
          <p:cNvSpPr>
            <a:spLocks noGrp="1" noChangeArrowheads="1"/>
          </p:cNvSpPr>
          <p:nvPr>
            <p:ph type="title"/>
          </p:nvPr>
        </p:nvSpPr>
        <p:spPr>
          <a:xfrm>
            <a:off x="3378631" y="0"/>
            <a:ext cx="8405141" cy="1216025"/>
          </a:xfrm>
        </p:spPr>
        <p:txBody>
          <a:bodyPr>
            <a:scene3d>
              <a:camera prst="orthographicFront"/>
              <a:lightRig rig="soft" dir="t"/>
            </a:scene3d>
          </a:bodyPr>
          <a:lstStyle/>
          <a:p>
            <a:pPr eaLnBrk="1" hangingPunct="1">
              <a:defRPr/>
            </a:pPr>
            <a:r>
              <a:rPr lang="zh-CN" altLang="en-US" sz="3600" dirty="0" smtClean="0">
                <a:latin typeface="楷体_GB2312" pitchFamily="49" charset="-122"/>
              </a:rPr>
              <a:t>四、基于条件信用等级转移的宏观模拟模型：信用组合观点</a:t>
            </a:r>
          </a:p>
        </p:txBody>
      </p:sp>
    </p:spTree>
    <p:extLst>
      <p:ext uri="{BB962C8B-B14F-4D97-AF65-F5344CB8AC3E}">
        <p14:creationId xmlns:p14="http://schemas.microsoft.com/office/powerpoint/2010/main" val="145360499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4" name="Rectangle 3"/>
          <p:cNvSpPr>
            <a:spLocks noGrp="1" noChangeArrowheads="1"/>
          </p:cNvSpPr>
          <p:nvPr>
            <p:ph idx="1"/>
          </p:nvPr>
        </p:nvSpPr>
        <p:spPr>
          <a:xfrm>
            <a:off x="755651" y="1752600"/>
            <a:ext cx="10960100" cy="4267200"/>
          </a:xfrm>
        </p:spPr>
        <p:txBody>
          <a:bodyPr/>
          <a:lstStyle/>
          <a:p>
            <a:pPr marL="514350" indent="-514350" eaLnBrk="1" hangingPunct="1">
              <a:buFont typeface="Wingdings" pitchFamily="2" charset="2"/>
              <a:buAutoNum type="arabicPeriod" startAt="3"/>
            </a:pPr>
            <a:r>
              <a:rPr lang="zh-CN" altLang="en-US" smtClean="0">
                <a:latin typeface="Times New Roman" pitchFamily="18" charset="0"/>
                <a:cs typeface="Times New Roman" pitchFamily="18" charset="0"/>
              </a:rPr>
              <a:t>信用组合观点模型的局限性：</a:t>
            </a:r>
            <a:endParaRPr lang="en-US" altLang="zh-CN" smtClean="0">
              <a:latin typeface="Times New Roman" pitchFamily="18" charset="0"/>
              <a:cs typeface="Times New Roman" pitchFamily="18" charset="0"/>
            </a:endParaRPr>
          </a:p>
          <a:p>
            <a:pPr marL="514350" indent="-514350" eaLnBrk="1" hangingPunct="1">
              <a:buFont typeface="Wingdings" pitchFamily="2" charset="2"/>
              <a:buChar char="ü"/>
            </a:pPr>
            <a:r>
              <a:rPr lang="zh-CN" altLang="en-US" smtClean="0">
                <a:latin typeface="Times New Roman" pitchFamily="18" charset="0"/>
                <a:cs typeface="Times New Roman" pitchFamily="18" charset="0"/>
              </a:rPr>
              <a:t>要求每个国家、甚至每个国家内的每个产业部</a:t>
            </a:r>
            <a:r>
              <a:rPr lang="en-US" altLang="zh-CN" smtClean="0">
                <a:latin typeface="Times New Roman" pitchFamily="18" charset="0"/>
                <a:cs typeface="Times New Roman" pitchFamily="18" charset="0"/>
              </a:rPr>
              <a:t>  </a:t>
            </a:r>
            <a:r>
              <a:rPr lang="zh-CN" altLang="en-US" smtClean="0">
                <a:latin typeface="Times New Roman" pitchFamily="18" charset="0"/>
                <a:cs typeface="Times New Roman" pitchFamily="18" charset="0"/>
              </a:rPr>
              <a:t>门都有完备可靠的违约数据；</a:t>
            </a:r>
            <a:endParaRPr lang="en-US" altLang="zh-CN" smtClean="0">
              <a:latin typeface="Times New Roman" pitchFamily="18" charset="0"/>
              <a:cs typeface="Times New Roman" pitchFamily="18" charset="0"/>
            </a:endParaRPr>
          </a:p>
          <a:p>
            <a:pPr marL="514350" indent="-514350" eaLnBrk="1" hangingPunct="1">
              <a:buFont typeface="Wingdings" pitchFamily="2" charset="2"/>
              <a:buChar char="ü"/>
            </a:pPr>
            <a:r>
              <a:rPr lang="zh-CN" altLang="en-US" smtClean="0">
                <a:latin typeface="Times New Roman" pitchFamily="18" charset="0"/>
                <a:cs typeface="Times New Roman" pitchFamily="18" charset="0"/>
              </a:rPr>
              <a:t>未考虑微观经济因素的影响；</a:t>
            </a:r>
            <a:endParaRPr lang="en-US" altLang="zh-CN" smtClean="0">
              <a:latin typeface="Times New Roman" pitchFamily="18" charset="0"/>
              <a:cs typeface="Times New Roman" pitchFamily="18" charset="0"/>
            </a:endParaRPr>
          </a:p>
          <a:p>
            <a:pPr marL="514350" indent="-514350" eaLnBrk="1" hangingPunct="1">
              <a:buFont typeface="Wingdings" pitchFamily="2" charset="2"/>
              <a:buChar char="ü"/>
            </a:pPr>
            <a:r>
              <a:rPr lang="zh-CN" altLang="en-US" smtClean="0">
                <a:latin typeface="Times New Roman" pitchFamily="18" charset="0"/>
                <a:cs typeface="Times New Roman" pitchFamily="18" charset="0"/>
              </a:rPr>
              <a:t>对企业信用等级变化所进行的调整，容易受经验和主观认识等人为因素影响；</a:t>
            </a:r>
            <a:endParaRPr lang="en-US" altLang="zh-CN" smtClean="0">
              <a:latin typeface="Times New Roman" pitchFamily="18" charset="0"/>
              <a:cs typeface="Times New Roman" pitchFamily="18" charset="0"/>
            </a:endParaRPr>
          </a:p>
          <a:p>
            <a:pPr marL="514350" indent="-514350" eaLnBrk="1" hangingPunct="1">
              <a:buFont typeface="Wingdings" pitchFamily="2" charset="2"/>
              <a:buChar char="ü"/>
            </a:pPr>
            <a:r>
              <a:rPr lang="zh-CN" altLang="en-US" smtClean="0">
                <a:latin typeface="Times New Roman" pitchFamily="18" charset="0"/>
                <a:cs typeface="Times New Roman" pitchFamily="18" charset="0"/>
              </a:rPr>
              <a:t>可能受到调整信用等级转移矩阵的特定程序的限制。</a:t>
            </a:r>
            <a:endParaRPr lang="en-US" altLang="zh-CN" smtClean="0">
              <a:latin typeface="Times New Roman" pitchFamily="18" charset="0"/>
              <a:cs typeface="Times New Roman" pitchFamily="18" charset="0"/>
            </a:endParaRPr>
          </a:p>
          <a:p>
            <a:pPr marL="514350" indent="-514350" eaLnBrk="1" hangingPunct="1">
              <a:buFont typeface="Wingdings" pitchFamily="2" charset="2"/>
              <a:buNone/>
            </a:pPr>
            <a:endParaRPr lang="en-US" altLang="zh-CN" sz="2600" smtClean="0">
              <a:latin typeface="Times New Roman" pitchFamily="18" charset="0"/>
              <a:cs typeface="Times New Roman" pitchFamily="18" charset="0"/>
            </a:endParaRPr>
          </a:p>
          <a:p>
            <a:pPr marL="514350" indent="-514350" eaLnBrk="1" hangingPunct="1">
              <a:buFont typeface="Wingdings" pitchFamily="2" charset="2"/>
              <a:buNone/>
            </a:pPr>
            <a:endParaRPr lang="en-US" altLang="zh-CN" sz="2600" smtClean="0">
              <a:latin typeface="Times New Roman" pitchFamily="18" charset="0"/>
              <a:cs typeface="Times New Roman" pitchFamily="18" charset="0"/>
            </a:endParaRPr>
          </a:p>
          <a:p>
            <a:pPr marL="514350" indent="-514350" eaLnBrk="1" hangingPunct="1">
              <a:buFont typeface="Wingdings" pitchFamily="2" charset="2"/>
              <a:buNone/>
            </a:pPr>
            <a:endParaRPr lang="en-US" altLang="zh-CN" sz="2600" smtClean="0">
              <a:latin typeface="Times New Roman" pitchFamily="18" charset="0"/>
              <a:cs typeface="Times New Roman" pitchFamily="18" charset="0"/>
            </a:endParaRPr>
          </a:p>
        </p:txBody>
      </p:sp>
      <p:sp>
        <p:nvSpPr>
          <p:cNvPr id="113666" name="灯片编号占位符 5"/>
          <p:cNvSpPr>
            <a:spLocks noGrp="1"/>
          </p:cNvSpPr>
          <p:nvPr>
            <p:ph type="sldNum" sz="quarter" idx="10"/>
          </p:nvPr>
        </p:nvSpPr>
        <p:spPr/>
        <p:txBody>
          <a:bodyPr/>
          <a:lstStyle/>
          <a:p>
            <a:pPr>
              <a:defRPr/>
            </a:pPr>
            <a:fld id="{304BC04D-A8E2-4B50-B943-A6E591CDDC85}" type="slidenum">
              <a:rPr lang="en-US" altLang="zh-CN" smtClean="0"/>
              <a:pPr>
                <a:defRPr/>
              </a:pPr>
              <a:t>25</a:t>
            </a:fld>
            <a:endParaRPr lang="en-US" altLang="zh-CN" smtClean="0"/>
          </a:p>
        </p:txBody>
      </p:sp>
      <p:sp>
        <p:nvSpPr>
          <p:cNvPr id="6" name="Rectangle 2"/>
          <p:cNvSpPr>
            <a:spLocks noGrp="1" noChangeArrowheads="1"/>
          </p:cNvSpPr>
          <p:nvPr>
            <p:ph type="title"/>
          </p:nvPr>
        </p:nvSpPr>
        <p:spPr>
          <a:xfrm>
            <a:off x="3363132" y="0"/>
            <a:ext cx="8322483" cy="1216025"/>
          </a:xfrm>
        </p:spPr>
        <p:txBody>
          <a:bodyPr>
            <a:scene3d>
              <a:camera prst="orthographicFront"/>
              <a:lightRig rig="soft" dir="t"/>
            </a:scene3d>
          </a:bodyPr>
          <a:lstStyle/>
          <a:p>
            <a:pPr eaLnBrk="1" hangingPunct="1">
              <a:defRPr/>
            </a:pPr>
            <a:r>
              <a:rPr lang="zh-CN" altLang="en-US" sz="3600" dirty="0" smtClean="0">
                <a:latin typeface="Times New Roman" pitchFamily="18" charset="0"/>
                <a:ea typeface="+mn-ea"/>
                <a:cs typeface="Times New Roman" pitchFamily="18" charset="0"/>
              </a:rPr>
              <a:t>四、基于条件信用等级转移的宏观模拟模型：信用组合观点</a:t>
            </a:r>
            <a:r>
              <a:rPr lang="en-US" altLang="zh-CN" sz="3600" dirty="0" smtClean="0">
                <a:latin typeface="Times New Roman" pitchFamily="18" charset="0"/>
                <a:ea typeface="+mn-ea"/>
                <a:cs typeface="Times New Roman" pitchFamily="18" charset="0"/>
              </a:rPr>
              <a:t>(</a:t>
            </a:r>
            <a:r>
              <a:rPr lang="zh-CN" altLang="en-US" sz="3600" dirty="0" smtClean="0">
                <a:latin typeface="Times New Roman" pitchFamily="18" charset="0"/>
                <a:ea typeface="+mn-ea"/>
                <a:cs typeface="Times New Roman" pitchFamily="18" charset="0"/>
              </a:rPr>
              <a:t>续</a:t>
            </a:r>
            <a:r>
              <a:rPr lang="en-US" altLang="zh-CN" sz="3600" dirty="0" smtClean="0">
                <a:latin typeface="Times New Roman" pitchFamily="18" charset="0"/>
                <a:ea typeface="+mn-ea"/>
                <a:cs typeface="Times New Roman" pitchFamily="18" charset="0"/>
              </a:rPr>
              <a:t>)</a:t>
            </a:r>
            <a:endParaRPr lang="zh-CN" altLang="en-US" sz="3600" dirty="0" smtClean="0">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10417808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1" name="Rectangle 2"/>
          <p:cNvSpPr>
            <a:spLocks noGrp="1" noChangeArrowheads="1"/>
          </p:cNvSpPr>
          <p:nvPr>
            <p:ph type="ctrTitle"/>
          </p:nvPr>
        </p:nvSpPr>
        <p:spPr>
          <a:xfrm>
            <a:off x="912284" y="981075"/>
            <a:ext cx="10363200" cy="1371600"/>
          </a:xfrm>
        </p:spPr>
        <p:txBody>
          <a:bodyPr>
            <a:scene3d>
              <a:camera prst="orthographicFront"/>
              <a:lightRig rig="soft" dir="t"/>
            </a:scene3d>
          </a:bodyPr>
          <a:lstStyle/>
          <a:p>
            <a:pPr algn="l" eaLnBrk="1" hangingPunct="1">
              <a:defRPr/>
            </a:pPr>
            <a:r>
              <a:rPr lang="zh-CN" altLang="en-US" sz="5400" dirty="0" smtClean="0">
                <a:latin typeface="楷体_GB2312" pitchFamily="49" charset="-122"/>
              </a:rPr>
              <a:t>第三节</a:t>
            </a:r>
          </a:p>
        </p:txBody>
      </p:sp>
      <p:sp>
        <p:nvSpPr>
          <p:cNvPr id="36867" name="Rectangle 3"/>
          <p:cNvSpPr>
            <a:spLocks noGrp="1" noChangeArrowheads="1"/>
          </p:cNvSpPr>
          <p:nvPr>
            <p:ph type="subTitle" idx="1"/>
          </p:nvPr>
        </p:nvSpPr>
        <p:spPr>
          <a:xfrm>
            <a:off x="1007533" y="3429000"/>
            <a:ext cx="10270067" cy="1600200"/>
          </a:xfrm>
        </p:spPr>
        <p:txBody>
          <a:bodyPr/>
          <a:lstStyle/>
          <a:p>
            <a:pPr marR="0" eaLnBrk="1" hangingPunct="1">
              <a:lnSpc>
                <a:spcPct val="90000"/>
              </a:lnSpc>
            </a:pPr>
            <a:r>
              <a:rPr lang="zh-CN" altLang="en-US" sz="4800" b="1" smtClean="0">
                <a:latin typeface="Times New Roman" pitchFamily="18" charset="0"/>
                <a:cs typeface="Times New Roman" pitchFamily="18" charset="0"/>
              </a:rPr>
              <a:t>基于市场价值的违约模型</a:t>
            </a:r>
            <a:r>
              <a:rPr lang="en-US" altLang="zh-CN" sz="4800" b="1" smtClean="0">
                <a:latin typeface="Times New Roman" pitchFamily="18" charset="0"/>
                <a:cs typeface="Times New Roman" pitchFamily="18" charset="0"/>
              </a:rPr>
              <a:t>(DM)</a:t>
            </a:r>
            <a:r>
              <a:rPr lang="zh-CN" altLang="en-US" sz="4800" b="1" smtClean="0">
                <a:latin typeface="Times New Roman" pitchFamily="18" charset="0"/>
                <a:cs typeface="Times New Roman" pitchFamily="18" charset="0"/>
              </a:rPr>
              <a:t>：</a:t>
            </a:r>
            <a:r>
              <a:rPr lang="en-US" altLang="zh-CN" sz="4800" b="1" smtClean="0">
                <a:latin typeface="Times New Roman" pitchFamily="18" charset="0"/>
                <a:cs typeface="Times New Roman" pitchFamily="18" charset="0"/>
              </a:rPr>
              <a:t>KMV</a:t>
            </a:r>
            <a:r>
              <a:rPr lang="zh-CN" altLang="en-US" sz="4800" b="1" smtClean="0">
                <a:latin typeface="Times New Roman" pitchFamily="18" charset="0"/>
                <a:cs typeface="Times New Roman" pitchFamily="18" charset="0"/>
              </a:rPr>
              <a:t>模型</a:t>
            </a:r>
          </a:p>
        </p:txBody>
      </p:sp>
      <p:sp>
        <p:nvSpPr>
          <p:cNvPr id="114690" name="Rectangle 6"/>
          <p:cNvSpPr>
            <a:spLocks noGrp="1" noChangeArrowheads="1"/>
          </p:cNvSpPr>
          <p:nvPr>
            <p:ph type="sldNum" sz="quarter" idx="12"/>
          </p:nvPr>
        </p:nvSpPr>
        <p:spPr/>
        <p:txBody>
          <a:bodyPr/>
          <a:lstStyle/>
          <a:p>
            <a:pPr>
              <a:defRPr/>
            </a:pPr>
            <a:fld id="{C66ED766-BB12-47B9-BB31-FB1CA6501D02}" type="slidenum">
              <a:rPr lang="en-US" altLang="zh-CN" smtClean="0"/>
              <a:pPr>
                <a:defRPr/>
              </a:pPr>
              <a:t>26</a:t>
            </a:fld>
            <a:endParaRPr lang="en-US" altLang="zh-CN" smtClean="0"/>
          </a:p>
        </p:txBody>
      </p:sp>
    </p:spTree>
    <p:extLst>
      <p:ext uri="{BB962C8B-B14F-4D97-AF65-F5344CB8AC3E}">
        <p14:creationId xmlns:p14="http://schemas.microsoft.com/office/powerpoint/2010/main" val="176276647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12" name="Rectangle 3"/>
          <p:cNvSpPr>
            <a:spLocks noGrp="1" noChangeArrowheads="1"/>
          </p:cNvSpPr>
          <p:nvPr>
            <p:ph idx="1"/>
          </p:nvPr>
        </p:nvSpPr>
        <p:spPr>
          <a:xfrm>
            <a:off x="750485" y="1137834"/>
            <a:ext cx="11055349" cy="5557434"/>
          </a:xfrm>
        </p:spPr>
        <p:txBody>
          <a:bodyPr>
            <a:normAutofit/>
          </a:bodyPr>
          <a:lstStyle/>
          <a:p>
            <a:pPr marL="514350" indent="-514350" eaLnBrk="1" hangingPunct="1">
              <a:lnSpc>
                <a:spcPct val="150000"/>
              </a:lnSpc>
              <a:buFont typeface="Wingdings" pitchFamily="2" charset="2"/>
              <a:buNone/>
            </a:pPr>
            <a:r>
              <a:rPr lang="en-US" altLang="zh-CN" sz="2500" dirty="0" smtClean="0">
                <a:latin typeface="Times New Roman" pitchFamily="18" charset="0"/>
                <a:cs typeface="Times New Roman" pitchFamily="18" charset="0"/>
              </a:rPr>
              <a:t>(</a:t>
            </a:r>
            <a:r>
              <a:rPr lang="zh-CN" altLang="en-US" sz="2500" dirty="0" smtClean="0">
                <a:latin typeface="Times New Roman" pitchFamily="18" charset="0"/>
                <a:cs typeface="Times New Roman" pitchFamily="18" charset="0"/>
              </a:rPr>
              <a:t>一</a:t>
            </a:r>
            <a:r>
              <a:rPr lang="en-US" altLang="zh-CN" sz="2500" dirty="0" smtClean="0">
                <a:latin typeface="Times New Roman" pitchFamily="18" charset="0"/>
                <a:cs typeface="Times New Roman" pitchFamily="18" charset="0"/>
              </a:rPr>
              <a:t>) </a:t>
            </a:r>
            <a:r>
              <a:rPr lang="zh-CN" altLang="en-US" sz="2500" dirty="0" smtClean="0">
                <a:latin typeface="Times New Roman" pitchFamily="18" charset="0"/>
                <a:cs typeface="Times New Roman" pitchFamily="18" charset="0"/>
              </a:rPr>
              <a:t>资产价值和资产收益率波动的估计</a:t>
            </a:r>
            <a:endParaRPr lang="en-US" altLang="zh-CN" sz="2500" dirty="0" smtClean="0">
              <a:latin typeface="Times New Roman" pitchFamily="18" charset="0"/>
              <a:cs typeface="Times New Roman" pitchFamily="18" charset="0"/>
            </a:endParaRPr>
          </a:p>
          <a:p>
            <a:pPr marL="514350" indent="-514350" eaLnBrk="1" hangingPunct="1">
              <a:lnSpc>
                <a:spcPct val="150000"/>
              </a:lnSpc>
              <a:buFont typeface="Wingdings" pitchFamily="2" charset="2"/>
              <a:buAutoNum type="arabicPeriod"/>
            </a:pPr>
            <a:r>
              <a:rPr lang="zh-CN" altLang="en-US" sz="2500" dirty="0" smtClean="0">
                <a:latin typeface="Times New Roman" pitchFamily="18" charset="0"/>
                <a:cs typeface="Times New Roman" pitchFamily="18" charset="0"/>
              </a:rPr>
              <a:t>将公司股权所有者持有的股权价值</a:t>
            </a:r>
            <a:r>
              <a:rPr lang="en-US" altLang="zh-CN" sz="2500" dirty="0" smtClean="0">
                <a:latin typeface="Times New Roman" pitchFamily="18" charset="0"/>
                <a:cs typeface="Times New Roman" pitchFamily="18" charset="0"/>
              </a:rPr>
              <a:t>S</a:t>
            </a:r>
            <a:r>
              <a:rPr lang="en-US" altLang="zh-CN" sz="2500" baseline="-25000" dirty="0" smtClean="0">
                <a:latin typeface="Times New Roman" pitchFamily="18" charset="0"/>
                <a:cs typeface="Times New Roman" pitchFamily="18" charset="0"/>
              </a:rPr>
              <a:t>t</a:t>
            </a:r>
            <a:r>
              <a:rPr lang="zh-CN" altLang="en-US" sz="2500" dirty="0" smtClean="0">
                <a:latin typeface="Times New Roman" pitchFamily="18" charset="0"/>
                <a:cs typeface="Times New Roman" pitchFamily="18" charset="0"/>
              </a:rPr>
              <a:t>，看作一份执行价格为</a:t>
            </a:r>
            <a:r>
              <a:rPr lang="en-US" altLang="zh-CN" sz="2500" dirty="0" smtClean="0">
                <a:latin typeface="Times New Roman" pitchFamily="18" charset="0"/>
                <a:cs typeface="Times New Roman" pitchFamily="18" charset="0"/>
              </a:rPr>
              <a:t>D(</a:t>
            </a:r>
            <a:r>
              <a:rPr lang="zh-CN" altLang="en-US" sz="2500" dirty="0" smtClean="0">
                <a:latin typeface="Times New Roman" pitchFamily="18" charset="0"/>
                <a:cs typeface="Times New Roman" pitchFamily="18" charset="0"/>
              </a:rPr>
              <a:t>负债</a:t>
            </a:r>
            <a:r>
              <a:rPr lang="en-US" altLang="zh-CN" sz="2500" dirty="0" smtClean="0">
                <a:latin typeface="Times New Roman" pitchFamily="18" charset="0"/>
                <a:cs typeface="Times New Roman" pitchFamily="18" charset="0"/>
              </a:rPr>
              <a:t>)</a:t>
            </a:r>
            <a:r>
              <a:rPr lang="zh-CN" altLang="en-US" sz="2500" dirty="0" smtClean="0">
                <a:latin typeface="Times New Roman" pitchFamily="18" charset="0"/>
                <a:cs typeface="Times New Roman" pitchFamily="18" charset="0"/>
              </a:rPr>
              <a:t>的公司资产的欧式看涨期权；</a:t>
            </a:r>
            <a:endParaRPr lang="en-US" altLang="zh-CN" sz="2500" dirty="0" smtClean="0">
              <a:latin typeface="Times New Roman" pitchFamily="18" charset="0"/>
              <a:cs typeface="Times New Roman" pitchFamily="18" charset="0"/>
            </a:endParaRPr>
          </a:p>
          <a:p>
            <a:pPr marL="514350" indent="-514350" eaLnBrk="1" hangingPunct="1">
              <a:lnSpc>
                <a:spcPct val="150000"/>
              </a:lnSpc>
              <a:buFont typeface="Wingdings" pitchFamily="2" charset="2"/>
              <a:buAutoNum type="arabicPeriod"/>
            </a:pPr>
            <a:r>
              <a:rPr lang="zh-CN" altLang="en-US" sz="2500" dirty="0" smtClean="0">
                <a:latin typeface="Times New Roman" pitchFamily="18" charset="0"/>
                <a:cs typeface="Times New Roman" pitchFamily="18" charset="0"/>
              </a:rPr>
              <a:t>股权价值</a:t>
            </a:r>
            <a:r>
              <a:rPr lang="en-US" altLang="zh-CN" sz="2500" dirty="0" smtClean="0">
                <a:latin typeface="Times New Roman" pitchFamily="18" charset="0"/>
                <a:cs typeface="Times New Roman" pitchFamily="18" charset="0"/>
              </a:rPr>
              <a:t>S</a:t>
            </a:r>
            <a:r>
              <a:rPr lang="en-US" altLang="zh-CN" sz="2500" baseline="-25000" dirty="0" smtClean="0">
                <a:latin typeface="Times New Roman" pitchFamily="18" charset="0"/>
                <a:cs typeface="Times New Roman" pitchFamily="18" charset="0"/>
              </a:rPr>
              <a:t>t</a:t>
            </a:r>
            <a:r>
              <a:rPr lang="zh-CN" altLang="en-US" sz="2500" dirty="0" smtClean="0">
                <a:latin typeface="Times New Roman" pitchFamily="18" charset="0"/>
                <a:cs typeface="Times New Roman" pitchFamily="18" charset="0"/>
              </a:rPr>
              <a:t>估值：                                               ；</a:t>
            </a:r>
            <a:endParaRPr lang="en-US" altLang="zh-CN" sz="2500" dirty="0" smtClean="0">
              <a:latin typeface="Times New Roman" pitchFamily="18" charset="0"/>
              <a:cs typeface="Times New Roman" pitchFamily="18" charset="0"/>
            </a:endParaRPr>
          </a:p>
          <a:p>
            <a:pPr marL="514350" indent="-514350" eaLnBrk="1" hangingPunct="1">
              <a:lnSpc>
                <a:spcPct val="150000"/>
              </a:lnSpc>
              <a:buFont typeface="Wingdings" pitchFamily="2" charset="2"/>
              <a:buNone/>
            </a:pPr>
            <a:r>
              <a:rPr lang="en-US" altLang="zh-CN" sz="2500" dirty="0" smtClean="0">
                <a:latin typeface="Times New Roman" pitchFamily="18" charset="0"/>
                <a:cs typeface="Times New Roman" pitchFamily="18" charset="0"/>
              </a:rPr>
              <a:t>3.	KMV</a:t>
            </a:r>
            <a:r>
              <a:rPr lang="zh-CN" altLang="en-US" sz="2500" dirty="0" smtClean="0">
                <a:latin typeface="Times New Roman" pitchFamily="18" charset="0"/>
                <a:cs typeface="Times New Roman" pitchFamily="18" charset="0"/>
              </a:rPr>
              <a:t>公司找到可观察到的公司股票收益率波动系数     和不可观察的公司资产收益率波动系数    之间的关系式                           ；</a:t>
            </a:r>
            <a:endParaRPr lang="en-US" altLang="zh-CN" sz="2500" dirty="0" smtClean="0">
              <a:latin typeface="Times New Roman" pitchFamily="18" charset="0"/>
              <a:cs typeface="Times New Roman" pitchFamily="18" charset="0"/>
            </a:endParaRPr>
          </a:p>
          <a:p>
            <a:pPr marL="514350" indent="-514350" eaLnBrk="1" hangingPunct="1">
              <a:lnSpc>
                <a:spcPct val="150000"/>
              </a:lnSpc>
              <a:buFont typeface="Wingdings" pitchFamily="2" charset="2"/>
              <a:buNone/>
            </a:pPr>
            <a:r>
              <a:rPr lang="en-US" altLang="zh-CN" sz="2500" dirty="0" smtClean="0">
                <a:latin typeface="Times New Roman" pitchFamily="18" charset="0"/>
                <a:cs typeface="Times New Roman" pitchFamily="18" charset="0"/>
              </a:rPr>
              <a:t>4.	</a:t>
            </a:r>
            <a:r>
              <a:rPr lang="zh-CN" altLang="en-US" sz="2500" dirty="0" smtClean="0">
                <a:latin typeface="Times New Roman" pitchFamily="18" charset="0"/>
                <a:cs typeface="Times New Roman" pitchFamily="18" charset="0"/>
              </a:rPr>
              <a:t>利用</a:t>
            </a:r>
            <a:r>
              <a:rPr lang="en-US" altLang="zh-CN" sz="2500" dirty="0" smtClean="0">
                <a:latin typeface="Times New Roman" pitchFamily="18" charset="0"/>
                <a:cs typeface="Times New Roman" pitchFamily="18" charset="0"/>
              </a:rPr>
              <a:t>B-S</a:t>
            </a:r>
            <a:r>
              <a:rPr lang="zh-CN" altLang="en-US" sz="2500" dirty="0" smtClean="0">
                <a:latin typeface="Times New Roman" pitchFamily="18" charset="0"/>
                <a:cs typeface="Times New Roman" pitchFamily="18" charset="0"/>
              </a:rPr>
              <a:t>公式确定</a:t>
            </a:r>
            <a:r>
              <a:rPr lang="en-US" altLang="zh-CN" sz="2500" dirty="0" smtClean="0">
                <a:latin typeface="Times New Roman" pitchFamily="18" charset="0"/>
                <a:cs typeface="Times New Roman" pitchFamily="18" charset="0"/>
              </a:rPr>
              <a:t>h(·)</a:t>
            </a:r>
            <a:r>
              <a:rPr lang="zh-CN" altLang="en-US" sz="2500" dirty="0" smtClean="0">
                <a:latin typeface="Times New Roman" pitchFamily="18" charset="0"/>
                <a:cs typeface="Times New Roman" pitchFamily="18" charset="0"/>
              </a:rPr>
              <a:t>，利用股权价格关于资产价值的弹性公式确定</a:t>
            </a:r>
            <a:r>
              <a:rPr lang="en-US" altLang="zh-CN" sz="2500" dirty="0" smtClean="0">
                <a:latin typeface="Times New Roman" pitchFamily="18" charset="0"/>
                <a:cs typeface="Times New Roman" pitchFamily="18" charset="0"/>
              </a:rPr>
              <a:t>g(·)</a:t>
            </a:r>
            <a:r>
              <a:rPr lang="zh-CN" altLang="en-US" sz="2500" dirty="0" smtClean="0">
                <a:latin typeface="Times New Roman" pitchFamily="18" charset="0"/>
                <a:cs typeface="Times New Roman" pitchFamily="18" charset="0"/>
              </a:rPr>
              <a:t>。</a:t>
            </a:r>
            <a:endParaRPr lang="en-US" altLang="zh-CN" sz="2500" dirty="0" smtClean="0">
              <a:latin typeface="Times New Roman" pitchFamily="18" charset="0"/>
              <a:cs typeface="Times New Roman" pitchFamily="18" charset="0"/>
            </a:endParaRPr>
          </a:p>
          <a:p>
            <a:pPr marL="514350" indent="-514350" eaLnBrk="1" hangingPunct="1">
              <a:lnSpc>
                <a:spcPct val="90000"/>
              </a:lnSpc>
              <a:buFont typeface="Wingdings" pitchFamily="2" charset="2"/>
              <a:buAutoNum type="arabicPeriod" startAt="2"/>
            </a:pPr>
            <a:endParaRPr lang="en-US" altLang="zh-CN" sz="2400" dirty="0" smtClean="0">
              <a:latin typeface="Times New Roman" pitchFamily="18" charset="0"/>
              <a:cs typeface="Times New Roman" pitchFamily="18" charset="0"/>
            </a:endParaRPr>
          </a:p>
          <a:p>
            <a:pPr marL="514350" indent="-514350" eaLnBrk="1" hangingPunct="1">
              <a:lnSpc>
                <a:spcPct val="90000"/>
              </a:lnSpc>
              <a:buFont typeface="Wingdings" pitchFamily="2" charset="2"/>
              <a:buNone/>
            </a:pPr>
            <a:r>
              <a:rPr lang="en-US" altLang="zh-CN" sz="2400" dirty="0" smtClean="0">
                <a:latin typeface="Times New Roman" pitchFamily="18" charset="0"/>
                <a:cs typeface="Times New Roman" pitchFamily="18" charset="0"/>
              </a:rPr>
              <a:t>	</a:t>
            </a:r>
          </a:p>
        </p:txBody>
      </p:sp>
      <p:sp>
        <p:nvSpPr>
          <p:cNvPr id="21510" name="灯片编号占位符 5"/>
          <p:cNvSpPr>
            <a:spLocks noGrp="1"/>
          </p:cNvSpPr>
          <p:nvPr>
            <p:ph type="sldNum" sz="quarter" idx="10"/>
          </p:nvPr>
        </p:nvSpPr>
        <p:spPr/>
        <p:txBody>
          <a:bodyPr/>
          <a:lstStyle/>
          <a:p>
            <a:pPr>
              <a:defRPr/>
            </a:pPr>
            <a:fld id="{F6AF006A-F575-411E-8FF8-D329B18D9D10}" type="slidenum">
              <a:rPr lang="en-US" altLang="zh-CN" smtClean="0"/>
              <a:pPr>
                <a:defRPr/>
              </a:pPr>
              <a:t>27</a:t>
            </a:fld>
            <a:endParaRPr lang="en-US" altLang="zh-CN" smtClean="0"/>
          </a:p>
        </p:txBody>
      </p:sp>
      <p:sp>
        <p:nvSpPr>
          <p:cNvPr id="21511" name="Rectangle 2"/>
          <p:cNvSpPr>
            <a:spLocks noGrp="1" noChangeArrowheads="1"/>
          </p:cNvSpPr>
          <p:nvPr>
            <p:ph type="title"/>
          </p:nvPr>
        </p:nvSpPr>
        <p:spPr>
          <a:xfrm>
            <a:off x="3347633" y="0"/>
            <a:ext cx="8306985" cy="1216025"/>
          </a:xfrm>
        </p:spPr>
        <p:txBody>
          <a:bodyPr>
            <a:scene3d>
              <a:camera prst="orthographicFront"/>
              <a:lightRig rig="soft" dir="t"/>
            </a:scene3d>
          </a:bodyPr>
          <a:lstStyle/>
          <a:p>
            <a:pPr eaLnBrk="1" hangingPunct="1">
              <a:defRPr/>
            </a:pPr>
            <a:r>
              <a:rPr lang="zh-CN" altLang="en-US" sz="3600" dirty="0" smtClean="0">
                <a:latin typeface="Times New Roman" pitchFamily="18" charset="0"/>
                <a:cs typeface="Times New Roman" pitchFamily="18" charset="0"/>
              </a:rPr>
              <a:t>一、基于市场价值的违约模型</a:t>
            </a:r>
            <a:r>
              <a:rPr lang="en-US" altLang="zh-CN" sz="3600" dirty="0" smtClean="0">
                <a:latin typeface="Times New Roman" pitchFamily="18" charset="0"/>
                <a:cs typeface="Times New Roman" pitchFamily="18" charset="0"/>
              </a:rPr>
              <a:t>(DM)</a:t>
            </a:r>
            <a:r>
              <a:rPr lang="zh-CN" altLang="en-US" sz="3600" dirty="0" smtClean="0">
                <a:latin typeface="Times New Roman" pitchFamily="18" charset="0"/>
                <a:cs typeface="Times New Roman" pitchFamily="18" charset="0"/>
              </a:rPr>
              <a:t>：</a:t>
            </a:r>
            <a:r>
              <a:rPr lang="en-US" altLang="zh-CN" sz="3600" dirty="0" smtClean="0">
                <a:latin typeface="Times New Roman" pitchFamily="18" charset="0"/>
                <a:cs typeface="Times New Roman" pitchFamily="18" charset="0"/>
              </a:rPr>
              <a:t>KMV</a:t>
            </a:r>
            <a:r>
              <a:rPr lang="zh-CN" altLang="en-US" sz="3600" dirty="0" smtClean="0">
                <a:latin typeface="Times New Roman" pitchFamily="18" charset="0"/>
                <a:cs typeface="Times New Roman" pitchFamily="18" charset="0"/>
              </a:rPr>
              <a:t>模型</a:t>
            </a:r>
          </a:p>
        </p:txBody>
      </p:sp>
      <p:graphicFrame>
        <p:nvGraphicFramePr>
          <p:cNvPr id="37893" name="Object 2"/>
          <p:cNvGraphicFramePr>
            <a:graphicFrameLocks noChangeAspect="1"/>
          </p:cNvGraphicFramePr>
          <p:nvPr>
            <p:extLst>
              <p:ext uri="{D42A27DB-BD31-4B8C-83A1-F6EECF244321}">
                <p14:modId xmlns:p14="http://schemas.microsoft.com/office/powerpoint/2010/main" val="4269921154"/>
              </p:ext>
            </p:extLst>
          </p:nvPr>
        </p:nvGraphicFramePr>
        <p:xfrm>
          <a:off x="3735092" y="3213961"/>
          <a:ext cx="3714751" cy="496888"/>
        </p:xfrm>
        <a:graphic>
          <a:graphicData uri="http://schemas.openxmlformats.org/presentationml/2006/ole">
            <mc:AlternateContent xmlns:mc="http://schemas.openxmlformats.org/markup-compatibility/2006">
              <mc:Choice xmlns:v="urn:schemas-microsoft-com:vml" Requires="v">
                <p:oleObj spid="_x0000_s130062" name="Equation" r:id="rId4" imgW="1282700" imgH="228600" progId="Equation.DSMT4">
                  <p:embed/>
                </p:oleObj>
              </mc:Choice>
              <mc:Fallback>
                <p:oleObj name="Equation" r:id="rId4" imgW="1282700" imgH="2286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35092" y="3213961"/>
                        <a:ext cx="3714751"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7894" name="Object 7"/>
          <p:cNvGraphicFramePr>
            <a:graphicFrameLocks noChangeAspect="1"/>
          </p:cNvGraphicFramePr>
          <p:nvPr>
            <p:extLst>
              <p:ext uri="{D42A27DB-BD31-4B8C-83A1-F6EECF244321}">
                <p14:modId xmlns:p14="http://schemas.microsoft.com/office/powerpoint/2010/main" val="2021582931"/>
              </p:ext>
            </p:extLst>
          </p:nvPr>
        </p:nvGraphicFramePr>
        <p:xfrm>
          <a:off x="8442701" y="3933503"/>
          <a:ext cx="476251" cy="582613"/>
        </p:xfrm>
        <a:graphic>
          <a:graphicData uri="http://schemas.openxmlformats.org/presentationml/2006/ole">
            <mc:AlternateContent xmlns:mc="http://schemas.openxmlformats.org/markup-compatibility/2006">
              <mc:Choice xmlns:v="urn:schemas-microsoft-com:vml" Requires="v">
                <p:oleObj spid="_x0000_s130063" name="Equation" r:id="rId6" imgW="203112" imgH="330057" progId="Equation.DSMT4">
                  <p:embed/>
                </p:oleObj>
              </mc:Choice>
              <mc:Fallback>
                <p:oleObj name="Equation" r:id="rId6" imgW="203112" imgH="330057"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442701" y="3933503"/>
                        <a:ext cx="476251" cy="582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7895" name="Object 8"/>
          <p:cNvGraphicFramePr>
            <a:graphicFrameLocks noChangeAspect="1"/>
          </p:cNvGraphicFramePr>
          <p:nvPr>
            <p:extLst>
              <p:ext uri="{D42A27DB-BD31-4B8C-83A1-F6EECF244321}">
                <p14:modId xmlns:p14="http://schemas.microsoft.com/office/powerpoint/2010/main" val="3512231280"/>
              </p:ext>
            </p:extLst>
          </p:nvPr>
        </p:nvGraphicFramePr>
        <p:xfrm>
          <a:off x="3853912" y="4523004"/>
          <a:ext cx="476251" cy="403225"/>
        </p:xfrm>
        <a:graphic>
          <a:graphicData uri="http://schemas.openxmlformats.org/presentationml/2006/ole">
            <mc:AlternateContent xmlns:mc="http://schemas.openxmlformats.org/markup-compatibility/2006">
              <mc:Choice xmlns:v="urn:schemas-microsoft-com:vml" Requires="v">
                <p:oleObj spid="_x0000_s130064" name="Equation" r:id="rId8" imgW="203112" imgH="228501" progId="Equation.DSMT4">
                  <p:embed/>
                </p:oleObj>
              </mc:Choice>
              <mc:Fallback>
                <p:oleObj name="Equation" r:id="rId8" imgW="203112" imgH="228501"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853912" y="4523004"/>
                        <a:ext cx="476251" cy="403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7896" name="Object 10"/>
          <p:cNvGraphicFramePr>
            <a:graphicFrameLocks noChangeAspect="1"/>
          </p:cNvGraphicFramePr>
          <p:nvPr>
            <p:extLst>
              <p:ext uri="{D42A27DB-BD31-4B8C-83A1-F6EECF244321}">
                <p14:modId xmlns:p14="http://schemas.microsoft.com/office/powerpoint/2010/main" val="2653087336"/>
              </p:ext>
            </p:extLst>
          </p:nvPr>
        </p:nvGraphicFramePr>
        <p:xfrm>
          <a:off x="6262285" y="4501612"/>
          <a:ext cx="1905000" cy="442913"/>
        </p:xfrm>
        <a:graphic>
          <a:graphicData uri="http://schemas.openxmlformats.org/presentationml/2006/ole">
            <mc:AlternateContent xmlns:mc="http://schemas.openxmlformats.org/markup-compatibility/2006">
              <mc:Choice xmlns:v="urn:schemas-microsoft-com:vml" Requires="v">
                <p:oleObj spid="_x0000_s130065" name="Equation" r:id="rId10" imgW="736600" imgH="228600" progId="Equation.DSMT4">
                  <p:embed/>
                </p:oleObj>
              </mc:Choice>
              <mc:Fallback>
                <p:oleObj name="Equation" r:id="rId10" imgW="736600" imgH="228600"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262285" y="4501612"/>
                        <a:ext cx="1905000" cy="442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357164107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idx="1"/>
          </p:nvPr>
        </p:nvSpPr>
        <p:spPr>
          <a:xfrm>
            <a:off x="755651" y="1752600"/>
            <a:ext cx="11055349" cy="4267200"/>
          </a:xfrm>
        </p:spPr>
        <p:txBody>
          <a:bodyPr/>
          <a:lstStyle/>
          <a:p>
            <a:pPr marL="514350" indent="-514350" eaLnBrk="1" hangingPunct="1">
              <a:buFont typeface="Wingdings" pitchFamily="2" charset="2"/>
              <a:buNone/>
            </a:pPr>
            <a:r>
              <a:rPr lang="en-US" altLang="zh-CN" smtClean="0">
                <a:latin typeface="Times New Roman" pitchFamily="18" charset="0"/>
                <a:cs typeface="Times New Roman" pitchFamily="18" charset="0"/>
              </a:rPr>
              <a:t>(</a:t>
            </a:r>
            <a:r>
              <a:rPr lang="zh-CN" altLang="en-US" smtClean="0">
                <a:latin typeface="Times New Roman" pitchFamily="18" charset="0"/>
                <a:cs typeface="Times New Roman" pitchFamily="18" charset="0"/>
              </a:rPr>
              <a:t>二</a:t>
            </a:r>
            <a:r>
              <a:rPr lang="en-US" altLang="zh-CN" smtClean="0">
                <a:latin typeface="Times New Roman" pitchFamily="18" charset="0"/>
                <a:cs typeface="Times New Roman" pitchFamily="18" charset="0"/>
              </a:rPr>
              <a:t>) </a:t>
            </a:r>
            <a:r>
              <a:rPr lang="zh-CN" altLang="en-US" b="1" smtClean="0">
                <a:latin typeface="Times New Roman" pitchFamily="18" charset="0"/>
                <a:cs typeface="Times New Roman" pitchFamily="18" charset="0"/>
              </a:rPr>
              <a:t>违约距离</a:t>
            </a:r>
            <a:r>
              <a:rPr lang="en-US" altLang="zh-CN" smtClean="0">
                <a:latin typeface="Times New Roman" pitchFamily="18" charset="0"/>
                <a:cs typeface="Times New Roman" pitchFamily="18" charset="0"/>
              </a:rPr>
              <a:t>(DD)</a:t>
            </a:r>
            <a:r>
              <a:rPr lang="zh-CN" altLang="en-US" smtClean="0">
                <a:latin typeface="Times New Roman" pitchFamily="18" charset="0"/>
                <a:cs typeface="Times New Roman" pitchFamily="18" charset="0"/>
              </a:rPr>
              <a:t>的计算</a:t>
            </a:r>
            <a:endParaRPr lang="en-US" altLang="zh-CN" smtClean="0">
              <a:latin typeface="Times New Roman" pitchFamily="18" charset="0"/>
              <a:cs typeface="Times New Roman" pitchFamily="18" charset="0"/>
            </a:endParaRPr>
          </a:p>
          <a:p>
            <a:pPr marL="514350" indent="-514350" eaLnBrk="1" hangingPunct="1">
              <a:buFont typeface="Wingdings" pitchFamily="2" charset="2"/>
              <a:buAutoNum type="arabicPeriod"/>
            </a:pPr>
            <a:r>
              <a:rPr lang="zh-CN" altLang="en-US" smtClean="0">
                <a:latin typeface="Times New Roman" pitchFamily="18" charset="0"/>
                <a:cs typeface="Times New Roman" pitchFamily="18" charset="0"/>
              </a:rPr>
              <a:t>假设公司资产价值 </a:t>
            </a:r>
            <a:r>
              <a:rPr lang="en-US" altLang="zh-CN" smtClean="0">
                <a:latin typeface="Times New Roman" pitchFamily="18" charset="0"/>
                <a:cs typeface="Times New Roman" pitchFamily="18" charset="0"/>
              </a:rPr>
              <a:t>V</a:t>
            </a:r>
            <a:r>
              <a:rPr lang="en-US" altLang="zh-CN" baseline="-25000" smtClean="0">
                <a:latin typeface="Times New Roman" pitchFamily="18" charset="0"/>
                <a:cs typeface="Times New Roman" pitchFamily="18" charset="0"/>
              </a:rPr>
              <a:t>t </a:t>
            </a:r>
            <a:r>
              <a:rPr lang="zh-CN" altLang="en-US" smtClean="0">
                <a:latin typeface="Times New Roman" pitchFamily="18" charset="0"/>
                <a:cs typeface="Times New Roman" pitchFamily="18" charset="0"/>
              </a:rPr>
              <a:t>服从几何布朗运动，利用前文知识可得违约距离计算公式：</a:t>
            </a:r>
            <a:endParaRPr lang="en-US" altLang="zh-CN" smtClean="0">
              <a:latin typeface="Times New Roman" pitchFamily="18" charset="0"/>
              <a:cs typeface="Times New Roman" pitchFamily="18" charset="0"/>
            </a:endParaRPr>
          </a:p>
          <a:p>
            <a:pPr marL="514350" indent="-514350" eaLnBrk="1" hangingPunct="1">
              <a:buFont typeface="Wingdings" pitchFamily="2" charset="2"/>
              <a:buAutoNum type="arabicPeriod"/>
            </a:pPr>
            <a:endParaRPr lang="en-US" altLang="zh-CN" smtClean="0">
              <a:latin typeface="Times New Roman" pitchFamily="18" charset="0"/>
              <a:cs typeface="Times New Roman" pitchFamily="18" charset="0"/>
            </a:endParaRPr>
          </a:p>
          <a:p>
            <a:pPr marL="514350" indent="-514350" eaLnBrk="1" hangingPunct="1">
              <a:buFont typeface="Wingdings" pitchFamily="2" charset="2"/>
              <a:buAutoNum type="arabicPeriod"/>
            </a:pPr>
            <a:endParaRPr lang="en-US" altLang="zh-CN" smtClean="0">
              <a:latin typeface="Times New Roman" pitchFamily="18" charset="0"/>
              <a:cs typeface="Times New Roman" pitchFamily="18" charset="0"/>
            </a:endParaRPr>
          </a:p>
          <a:p>
            <a:pPr marL="514350" indent="-514350" eaLnBrk="1" hangingPunct="1">
              <a:buFont typeface="Wingdings" pitchFamily="2" charset="2"/>
              <a:buAutoNum type="arabicPeriod"/>
            </a:pPr>
            <a:r>
              <a:rPr lang="zh-CN" altLang="en-US" smtClean="0">
                <a:latin typeface="Times New Roman" pitchFamily="18" charset="0"/>
                <a:cs typeface="Times New Roman" pitchFamily="18" charset="0"/>
              </a:rPr>
              <a:t>但公司资产价值不一定服从几何布朗运动，</a:t>
            </a:r>
            <a:r>
              <a:rPr lang="en-US" altLang="zh-CN" smtClean="0">
                <a:latin typeface="Times New Roman" pitchFamily="18" charset="0"/>
                <a:cs typeface="Times New Roman" pitchFamily="18" charset="0"/>
              </a:rPr>
              <a:t>KMV</a:t>
            </a:r>
            <a:r>
              <a:rPr lang="zh-CN" altLang="en-US" smtClean="0">
                <a:latin typeface="Times New Roman" pitchFamily="18" charset="0"/>
                <a:cs typeface="Times New Roman" pitchFamily="18" charset="0"/>
              </a:rPr>
              <a:t>公司给出一个直接计算违约距离的方法：</a:t>
            </a:r>
            <a:endParaRPr lang="en-US" altLang="zh-CN" smtClean="0">
              <a:latin typeface="Times New Roman" pitchFamily="18" charset="0"/>
              <a:cs typeface="Times New Roman" pitchFamily="18" charset="0"/>
            </a:endParaRPr>
          </a:p>
        </p:txBody>
      </p:sp>
      <p:sp>
        <p:nvSpPr>
          <p:cNvPr id="22532" name="灯片编号占位符 5"/>
          <p:cNvSpPr>
            <a:spLocks noGrp="1"/>
          </p:cNvSpPr>
          <p:nvPr>
            <p:ph type="sldNum" sz="quarter" idx="10"/>
          </p:nvPr>
        </p:nvSpPr>
        <p:spPr/>
        <p:txBody>
          <a:bodyPr/>
          <a:lstStyle/>
          <a:p>
            <a:pPr>
              <a:defRPr/>
            </a:pPr>
            <a:fld id="{44E81D48-EE7E-4205-9819-A06526E8AEA8}" type="slidenum">
              <a:rPr lang="en-US" altLang="zh-CN" smtClean="0"/>
              <a:pPr>
                <a:defRPr/>
              </a:pPr>
              <a:t>28</a:t>
            </a:fld>
            <a:endParaRPr lang="en-US" altLang="zh-CN" smtClean="0"/>
          </a:p>
        </p:txBody>
      </p:sp>
      <p:sp>
        <p:nvSpPr>
          <p:cNvPr id="22533" name="Rectangle 2"/>
          <p:cNvSpPr>
            <a:spLocks noGrp="1" noChangeArrowheads="1"/>
          </p:cNvSpPr>
          <p:nvPr>
            <p:ph type="title"/>
          </p:nvPr>
        </p:nvSpPr>
        <p:spPr>
          <a:xfrm>
            <a:off x="3399295" y="0"/>
            <a:ext cx="8301819" cy="1216025"/>
          </a:xfrm>
        </p:spPr>
        <p:txBody>
          <a:bodyPr>
            <a:scene3d>
              <a:camera prst="orthographicFront"/>
              <a:lightRig rig="soft" dir="t"/>
            </a:scene3d>
          </a:bodyPr>
          <a:lstStyle/>
          <a:p>
            <a:pPr eaLnBrk="1" hangingPunct="1">
              <a:defRPr/>
            </a:pPr>
            <a:r>
              <a:rPr lang="zh-CN" altLang="en-US" sz="3600" dirty="0" smtClean="0">
                <a:latin typeface="Times New Roman" pitchFamily="18" charset="0"/>
                <a:cs typeface="Times New Roman" pitchFamily="18" charset="0"/>
              </a:rPr>
              <a:t>一、基于市场价值的违约模型</a:t>
            </a:r>
            <a:r>
              <a:rPr lang="en-US" altLang="zh-CN" sz="3600" dirty="0" smtClean="0">
                <a:latin typeface="Times New Roman" pitchFamily="18" charset="0"/>
                <a:cs typeface="Times New Roman" pitchFamily="18" charset="0"/>
              </a:rPr>
              <a:t>(DM)</a:t>
            </a:r>
            <a:r>
              <a:rPr lang="zh-CN" altLang="en-US" sz="3600" dirty="0" smtClean="0">
                <a:latin typeface="Times New Roman" pitchFamily="18" charset="0"/>
                <a:cs typeface="Times New Roman" pitchFamily="18" charset="0"/>
              </a:rPr>
              <a:t>：</a:t>
            </a:r>
            <a:r>
              <a:rPr lang="en-US" altLang="zh-CN" sz="3600" dirty="0" smtClean="0">
                <a:latin typeface="Times New Roman" pitchFamily="18" charset="0"/>
                <a:cs typeface="Times New Roman" pitchFamily="18" charset="0"/>
              </a:rPr>
              <a:t>KMV</a:t>
            </a:r>
            <a:r>
              <a:rPr lang="zh-CN" altLang="en-US" sz="3600" dirty="0" smtClean="0">
                <a:latin typeface="Times New Roman" pitchFamily="18" charset="0"/>
                <a:cs typeface="Times New Roman" pitchFamily="18" charset="0"/>
              </a:rPr>
              <a:t>模型</a:t>
            </a:r>
            <a:r>
              <a:rPr lang="en-US" altLang="zh-CN" sz="3600" dirty="0" smtClean="0">
                <a:latin typeface="Times New Roman" pitchFamily="18" charset="0"/>
                <a:cs typeface="Times New Roman" pitchFamily="18" charset="0"/>
              </a:rPr>
              <a:t>(</a:t>
            </a:r>
            <a:r>
              <a:rPr lang="zh-CN" altLang="en-US" sz="3600" dirty="0" smtClean="0">
                <a:latin typeface="Times New Roman" pitchFamily="18" charset="0"/>
                <a:cs typeface="Times New Roman" pitchFamily="18" charset="0"/>
              </a:rPr>
              <a:t>续</a:t>
            </a:r>
            <a:r>
              <a:rPr lang="en-US" altLang="zh-CN" sz="3600" dirty="0" smtClean="0">
                <a:latin typeface="Times New Roman" pitchFamily="18" charset="0"/>
                <a:cs typeface="Times New Roman" pitchFamily="18" charset="0"/>
              </a:rPr>
              <a:t>)</a:t>
            </a:r>
            <a:endParaRPr lang="zh-CN" altLang="en-US" sz="3600" dirty="0" smtClean="0">
              <a:latin typeface="Times New Roman" pitchFamily="18" charset="0"/>
              <a:cs typeface="Times New Roman" pitchFamily="18" charset="0"/>
            </a:endParaRPr>
          </a:p>
        </p:txBody>
      </p:sp>
      <p:graphicFrame>
        <p:nvGraphicFramePr>
          <p:cNvPr id="38917" name="Object 2"/>
          <p:cNvGraphicFramePr>
            <a:graphicFrameLocks noChangeAspect="1"/>
          </p:cNvGraphicFramePr>
          <p:nvPr/>
        </p:nvGraphicFramePr>
        <p:xfrm>
          <a:off x="3048000" y="3000376"/>
          <a:ext cx="4953000" cy="1057275"/>
        </p:xfrm>
        <a:graphic>
          <a:graphicData uri="http://schemas.openxmlformats.org/presentationml/2006/ole">
            <mc:AlternateContent xmlns:mc="http://schemas.openxmlformats.org/markup-compatibility/2006">
              <mc:Choice xmlns:v="urn:schemas-microsoft-com:vml" Requires="v">
                <p:oleObj spid="_x0000_s131080" name="Equation" r:id="rId4" imgW="2019300" imgH="635000" progId="Equation.DSMT4">
                  <p:embed/>
                </p:oleObj>
              </mc:Choice>
              <mc:Fallback>
                <p:oleObj name="Equation" r:id="rId4" imgW="2019300" imgH="6350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48000" y="3000376"/>
                        <a:ext cx="4953000" cy="1057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8918" name="Object 6"/>
          <p:cNvGraphicFramePr>
            <a:graphicFrameLocks noChangeAspect="1"/>
          </p:cNvGraphicFramePr>
          <p:nvPr/>
        </p:nvGraphicFramePr>
        <p:xfrm>
          <a:off x="4476751" y="5072063"/>
          <a:ext cx="2603500" cy="692150"/>
        </p:xfrm>
        <a:graphic>
          <a:graphicData uri="http://schemas.openxmlformats.org/presentationml/2006/ole">
            <mc:AlternateContent xmlns:mc="http://schemas.openxmlformats.org/markup-compatibility/2006">
              <mc:Choice xmlns:v="urn:schemas-microsoft-com:vml" Requires="v">
                <p:oleObj spid="_x0000_s131081" name="Equation" r:id="rId6" imgW="1002865" imgH="393529" progId="Equation.DSMT4">
                  <p:embed/>
                </p:oleObj>
              </mc:Choice>
              <mc:Fallback>
                <p:oleObj name="Equation" r:id="rId6" imgW="1002865" imgH="393529"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476751" y="5072063"/>
                        <a:ext cx="2603500" cy="692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315298693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3"/>
          <p:cNvSpPr>
            <a:spLocks noGrp="1" noChangeArrowheads="1"/>
          </p:cNvSpPr>
          <p:nvPr>
            <p:ph idx="1"/>
          </p:nvPr>
        </p:nvSpPr>
        <p:spPr>
          <a:xfrm>
            <a:off x="755651" y="1752600"/>
            <a:ext cx="11055349" cy="4267200"/>
          </a:xfrm>
        </p:spPr>
        <p:txBody>
          <a:bodyPr/>
          <a:lstStyle/>
          <a:p>
            <a:pPr marL="514350" indent="-514350" eaLnBrk="1" hangingPunct="1">
              <a:buFont typeface="Wingdings" pitchFamily="2" charset="2"/>
              <a:buNone/>
            </a:pPr>
            <a:r>
              <a:rPr lang="en-US" altLang="zh-CN" smtClean="0">
                <a:latin typeface="Times New Roman" pitchFamily="18" charset="0"/>
                <a:cs typeface="Times New Roman" pitchFamily="18" charset="0"/>
              </a:rPr>
              <a:t>(</a:t>
            </a:r>
            <a:r>
              <a:rPr lang="zh-CN" altLang="en-US" smtClean="0">
                <a:latin typeface="Times New Roman" pitchFamily="18" charset="0"/>
                <a:cs typeface="Times New Roman" pitchFamily="18" charset="0"/>
              </a:rPr>
              <a:t>三</a:t>
            </a:r>
            <a:r>
              <a:rPr lang="en-US" altLang="zh-CN" smtClean="0">
                <a:latin typeface="Times New Roman" pitchFamily="18" charset="0"/>
                <a:cs typeface="Times New Roman" pitchFamily="18" charset="0"/>
              </a:rPr>
              <a:t>) </a:t>
            </a:r>
            <a:r>
              <a:rPr lang="zh-CN" altLang="en-US" smtClean="0">
                <a:latin typeface="Times New Roman" pitchFamily="18" charset="0"/>
                <a:cs typeface="Times New Roman" pitchFamily="18" charset="0"/>
              </a:rPr>
              <a:t>基于违约距离的</a:t>
            </a:r>
            <a:r>
              <a:rPr lang="zh-CN" altLang="en-US" b="1" smtClean="0">
                <a:latin typeface="Times New Roman" pitchFamily="18" charset="0"/>
                <a:cs typeface="Times New Roman" pitchFamily="18" charset="0"/>
              </a:rPr>
              <a:t>预期违约率</a:t>
            </a:r>
            <a:r>
              <a:rPr lang="en-US" altLang="zh-CN" smtClean="0">
                <a:latin typeface="Times New Roman" pitchFamily="18" charset="0"/>
                <a:cs typeface="Times New Roman" pitchFamily="18" charset="0"/>
              </a:rPr>
              <a:t>(EDF)</a:t>
            </a:r>
            <a:r>
              <a:rPr lang="zh-CN" altLang="en-US" smtClean="0">
                <a:latin typeface="Times New Roman" pitchFamily="18" charset="0"/>
                <a:cs typeface="Times New Roman" pitchFamily="18" charset="0"/>
              </a:rPr>
              <a:t>的计算</a:t>
            </a:r>
            <a:endParaRPr lang="en-US" altLang="zh-CN" smtClean="0">
              <a:latin typeface="Times New Roman" pitchFamily="18" charset="0"/>
              <a:cs typeface="Times New Roman" pitchFamily="18" charset="0"/>
            </a:endParaRPr>
          </a:p>
          <a:p>
            <a:pPr marL="514350" indent="-514350" eaLnBrk="1" hangingPunct="1">
              <a:buFont typeface="Wingdings" pitchFamily="2" charset="2"/>
              <a:buAutoNum type="arabicPeriod"/>
            </a:pPr>
            <a:r>
              <a:rPr lang="zh-CN" altLang="en-US" smtClean="0">
                <a:latin typeface="Times New Roman" pitchFamily="18" charset="0"/>
                <a:cs typeface="Times New Roman" pitchFamily="18" charset="0"/>
              </a:rPr>
              <a:t>基于违约距离的预期违约率为：</a:t>
            </a:r>
            <a:endParaRPr lang="en-US" altLang="zh-CN" smtClean="0">
              <a:latin typeface="Times New Roman" pitchFamily="18" charset="0"/>
              <a:cs typeface="Times New Roman" pitchFamily="18" charset="0"/>
            </a:endParaRPr>
          </a:p>
          <a:p>
            <a:pPr marL="514350" indent="-514350" eaLnBrk="1" hangingPunct="1">
              <a:buFont typeface="Wingdings" pitchFamily="2" charset="2"/>
              <a:buAutoNum type="arabicPeriod"/>
            </a:pPr>
            <a:endParaRPr lang="en-US" altLang="zh-CN" smtClean="0">
              <a:latin typeface="Times New Roman" pitchFamily="18" charset="0"/>
              <a:cs typeface="Times New Roman" pitchFamily="18" charset="0"/>
            </a:endParaRPr>
          </a:p>
          <a:p>
            <a:pPr marL="514350" indent="-514350" eaLnBrk="1" hangingPunct="1">
              <a:buFont typeface="Wingdings" pitchFamily="2" charset="2"/>
              <a:buAutoNum type="arabicPeriod"/>
            </a:pPr>
            <a:r>
              <a:rPr lang="zh-CN" altLang="en-US" smtClean="0">
                <a:latin typeface="Times New Roman" pitchFamily="18" charset="0"/>
                <a:cs typeface="Times New Roman" pitchFamily="18" charset="0"/>
              </a:rPr>
              <a:t>理论</a:t>
            </a:r>
            <a:r>
              <a:rPr lang="en-US" altLang="zh-CN" smtClean="0">
                <a:latin typeface="Times New Roman" pitchFamily="18" charset="0"/>
                <a:cs typeface="Times New Roman" pitchFamily="18" charset="0"/>
              </a:rPr>
              <a:t>EDF(</a:t>
            </a:r>
            <a:r>
              <a:rPr lang="zh-CN" altLang="en-US" smtClean="0">
                <a:latin typeface="Times New Roman" pitchFamily="18" charset="0"/>
                <a:cs typeface="Times New Roman" pitchFamily="18" charset="0"/>
              </a:rPr>
              <a:t>基于资产价值分布的</a:t>
            </a:r>
            <a:r>
              <a:rPr lang="en-US" altLang="zh-CN" smtClean="0">
                <a:latin typeface="Times New Roman" pitchFamily="18" charset="0"/>
                <a:cs typeface="Times New Roman" pitchFamily="18" charset="0"/>
              </a:rPr>
              <a:t>EDF)</a:t>
            </a:r>
            <a:r>
              <a:rPr lang="zh-CN" altLang="en-US" smtClean="0">
                <a:latin typeface="Times New Roman" pitchFamily="18" charset="0"/>
                <a:cs typeface="Times New Roman" pitchFamily="18" charset="0"/>
              </a:rPr>
              <a:t>计算严格依照上述公式进行。  </a:t>
            </a:r>
            <a:endParaRPr lang="en-US" altLang="zh-CN" smtClean="0">
              <a:latin typeface="Times New Roman" pitchFamily="18" charset="0"/>
              <a:cs typeface="Times New Roman" pitchFamily="18" charset="0"/>
            </a:endParaRPr>
          </a:p>
          <a:p>
            <a:pPr marL="514350" indent="-514350" eaLnBrk="1" hangingPunct="1">
              <a:buFont typeface="Wingdings" pitchFamily="2" charset="2"/>
              <a:buAutoNum type="arabicPeriod"/>
            </a:pPr>
            <a:r>
              <a:rPr lang="zh-CN" altLang="en-US" smtClean="0">
                <a:latin typeface="Times New Roman" pitchFamily="18" charset="0"/>
                <a:cs typeface="Times New Roman" pitchFamily="18" charset="0"/>
              </a:rPr>
              <a:t>经验</a:t>
            </a:r>
            <a:r>
              <a:rPr lang="en-US" altLang="zh-CN" smtClean="0">
                <a:latin typeface="Times New Roman" pitchFamily="18" charset="0"/>
                <a:cs typeface="Times New Roman" pitchFamily="18" charset="0"/>
              </a:rPr>
              <a:t>EDF (</a:t>
            </a:r>
            <a:r>
              <a:rPr lang="zh-CN" altLang="en-US" smtClean="0">
                <a:latin typeface="Times New Roman" pitchFamily="18" charset="0"/>
                <a:cs typeface="Times New Roman" pitchFamily="18" charset="0"/>
              </a:rPr>
              <a:t>基于历史违约数据的</a:t>
            </a:r>
            <a:r>
              <a:rPr lang="en-US" altLang="zh-CN" smtClean="0">
                <a:latin typeface="Times New Roman" pitchFamily="18" charset="0"/>
                <a:cs typeface="Times New Roman" pitchFamily="18" charset="0"/>
              </a:rPr>
              <a:t>EDF)</a:t>
            </a:r>
            <a:r>
              <a:rPr lang="zh-CN" altLang="en-US" smtClean="0">
                <a:latin typeface="Times New Roman" pitchFamily="18" charset="0"/>
                <a:cs typeface="Times New Roman" pitchFamily="18" charset="0"/>
              </a:rPr>
              <a:t>计算：</a:t>
            </a:r>
            <a:endParaRPr lang="en-US" altLang="zh-CN" smtClean="0">
              <a:latin typeface="Times New Roman" pitchFamily="18" charset="0"/>
              <a:cs typeface="Times New Roman" pitchFamily="18" charset="0"/>
            </a:endParaRPr>
          </a:p>
        </p:txBody>
      </p:sp>
      <p:sp>
        <p:nvSpPr>
          <p:cNvPr id="23556" name="灯片编号占位符 5"/>
          <p:cNvSpPr>
            <a:spLocks noGrp="1"/>
          </p:cNvSpPr>
          <p:nvPr>
            <p:ph type="sldNum" sz="quarter" idx="10"/>
          </p:nvPr>
        </p:nvSpPr>
        <p:spPr/>
        <p:txBody>
          <a:bodyPr/>
          <a:lstStyle/>
          <a:p>
            <a:pPr>
              <a:defRPr/>
            </a:pPr>
            <a:fld id="{956BF7D9-EA06-4950-A973-6BA9D27EB8AF}" type="slidenum">
              <a:rPr lang="en-US" altLang="zh-CN" smtClean="0"/>
              <a:pPr>
                <a:defRPr/>
              </a:pPr>
              <a:t>29</a:t>
            </a:fld>
            <a:endParaRPr lang="en-US" altLang="zh-CN" smtClean="0"/>
          </a:p>
        </p:txBody>
      </p:sp>
      <p:sp>
        <p:nvSpPr>
          <p:cNvPr id="23557" name="Rectangle 2"/>
          <p:cNvSpPr>
            <a:spLocks noGrp="1" noChangeArrowheads="1"/>
          </p:cNvSpPr>
          <p:nvPr>
            <p:ph type="title"/>
          </p:nvPr>
        </p:nvSpPr>
        <p:spPr>
          <a:xfrm>
            <a:off x="3373465" y="0"/>
            <a:ext cx="8301819" cy="1216025"/>
          </a:xfrm>
        </p:spPr>
        <p:txBody>
          <a:bodyPr>
            <a:scene3d>
              <a:camera prst="orthographicFront"/>
              <a:lightRig rig="soft" dir="t"/>
            </a:scene3d>
          </a:bodyPr>
          <a:lstStyle/>
          <a:p>
            <a:pPr eaLnBrk="1" hangingPunct="1">
              <a:defRPr/>
            </a:pPr>
            <a:r>
              <a:rPr lang="zh-CN" altLang="en-US" sz="3600" dirty="0" smtClean="0">
                <a:latin typeface="Times New Roman" pitchFamily="18" charset="0"/>
                <a:cs typeface="Times New Roman" pitchFamily="18" charset="0"/>
              </a:rPr>
              <a:t>一、基于市场价值的违约模型</a:t>
            </a:r>
            <a:r>
              <a:rPr lang="en-US" altLang="zh-CN" sz="3600" dirty="0" smtClean="0">
                <a:latin typeface="Times New Roman" pitchFamily="18" charset="0"/>
                <a:cs typeface="Times New Roman" pitchFamily="18" charset="0"/>
              </a:rPr>
              <a:t>(DM)</a:t>
            </a:r>
            <a:r>
              <a:rPr lang="zh-CN" altLang="en-US" sz="3600" dirty="0" smtClean="0">
                <a:latin typeface="Times New Roman" pitchFamily="18" charset="0"/>
                <a:cs typeface="Times New Roman" pitchFamily="18" charset="0"/>
              </a:rPr>
              <a:t>：</a:t>
            </a:r>
            <a:r>
              <a:rPr lang="en-US" altLang="zh-CN" sz="3600" dirty="0" smtClean="0">
                <a:latin typeface="Times New Roman" pitchFamily="18" charset="0"/>
                <a:cs typeface="Times New Roman" pitchFamily="18" charset="0"/>
              </a:rPr>
              <a:t>KMV</a:t>
            </a:r>
            <a:r>
              <a:rPr lang="zh-CN" altLang="en-US" sz="3600" dirty="0" smtClean="0">
                <a:latin typeface="Times New Roman" pitchFamily="18" charset="0"/>
                <a:cs typeface="Times New Roman" pitchFamily="18" charset="0"/>
              </a:rPr>
              <a:t>模型</a:t>
            </a:r>
            <a:r>
              <a:rPr lang="en-US" altLang="zh-CN" sz="3600" dirty="0" smtClean="0">
                <a:latin typeface="Times New Roman" pitchFamily="18" charset="0"/>
                <a:cs typeface="Times New Roman" pitchFamily="18" charset="0"/>
              </a:rPr>
              <a:t>(</a:t>
            </a:r>
            <a:r>
              <a:rPr lang="zh-CN" altLang="en-US" sz="3600" dirty="0" smtClean="0">
                <a:latin typeface="Times New Roman" pitchFamily="18" charset="0"/>
                <a:cs typeface="Times New Roman" pitchFamily="18" charset="0"/>
              </a:rPr>
              <a:t>续</a:t>
            </a:r>
            <a:r>
              <a:rPr lang="en-US" altLang="zh-CN" sz="3600" dirty="0" smtClean="0">
                <a:latin typeface="Times New Roman" pitchFamily="18" charset="0"/>
                <a:cs typeface="Times New Roman" pitchFamily="18" charset="0"/>
              </a:rPr>
              <a:t>)</a:t>
            </a:r>
            <a:endParaRPr lang="zh-CN" altLang="en-US" sz="3600" dirty="0" smtClean="0">
              <a:latin typeface="Times New Roman" pitchFamily="18" charset="0"/>
              <a:cs typeface="Times New Roman" pitchFamily="18" charset="0"/>
            </a:endParaRPr>
          </a:p>
        </p:txBody>
      </p:sp>
      <p:graphicFrame>
        <p:nvGraphicFramePr>
          <p:cNvPr id="39941" name="Object 3"/>
          <p:cNvGraphicFramePr>
            <a:graphicFrameLocks noChangeAspect="1"/>
          </p:cNvGraphicFramePr>
          <p:nvPr/>
        </p:nvGraphicFramePr>
        <p:xfrm>
          <a:off x="3810000" y="2786063"/>
          <a:ext cx="3048000" cy="430212"/>
        </p:xfrm>
        <a:graphic>
          <a:graphicData uri="http://schemas.openxmlformats.org/presentationml/2006/ole">
            <mc:AlternateContent xmlns:mc="http://schemas.openxmlformats.org/markup-compatibility/2006">
              <mc:Choice xmlns:v="urn:schemas-microsoft-com:vml" Requires="v">
                <p:oleObj spid="_x0000_s132104" name="Equation" r:id="rId4" imgW="1054100" imgH="203200" progId="Equation.DSMT4">
                  <p:embed/>
                </p:oleObj>
              </mc:Choice>
              <mc:Fallback>
                <p:oleObj name="Equation" r:id="rId4" imgW="1054100" imgH="2032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10000" y="2786063"/>
                        <a:ext cx="3048000" cy="430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9942" name="Object 5"/>
          <p:cNvGraphicFramePr>
            <a:graphicFrameLocks noChangeAspect="1"/>
          </p:cNvGraphicFramePr>
          <p:nvPr/>
        </p:nvGraphicFramePr>
        <p:xfrm>
          <a:off x="1428751" y="4929188"/>
          <a:ext cx="9810749" cy="785812"/>
        </p:xfrm>
        <a:graphic>
          <a:graphicData uri="http://schemas.openxmlformats.org/presentationml/2006/ole">
            <mc:AlternateContent xmlns:mc="http://schemas.openxmlformats.org/markup-compatibility/2006">
              <mc:Choice xmlns:v="urn:schemas-microsoft-com:vml" Requires="v">
                <p:oleObj spid="_x0000_s132105" name="Equation" r:id="rId6" imgW="3911600" imgH="419100" progId="Equation.DSMT4">
                  <p:embed/>
                </p:oleObj>
              </mc:Choice>
              <mc:Fallback>
                <p:oleObj name="Equation" r:id="rId6" imgW="3911600" imgH="41910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428751" y="4929188"/>
                        <a:ext cx="9810749" cy="785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25507075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内容占位符 1"/>
          <p:cNvSpPr>
            <a:spLocks noGrp="1"/>
          </p:cNvSpPr>
          <p:nvPr>
            <p:ph idx="1"/>
          </p:nvPr>
        </p:nvSpPr>
        <p:spPr>
          <a:xfrm>
            <a:off x="571500" y="785813"/>
            <a:ext cx="10972800" cy="4525962"/>
          </a:xfrm>
        </p:spPr>
        <p:txBody>
          <a:bodyPr/>
          <a:lstStyle/>
          <a:p>
            <a:pPr eaLnBrk="1" hangingPunct="1"/>
            <a:r>
              <a:rPr lang="en-US" altLang="zh-CN" sz="2400" dirty="0" smtClean="0"/>
              <a:t> </a:t>
            </a:r>
            <a:r>
              <a:rPr lang="zh-CN" altLang="en-US" sz="2400" dirty="0" smtClean="0"/>
              <a:t>通过本部分学习，您可以了解或掌握：</a:t>
            </a:r>
            <a:endParaRPr lang="en-US" altLang="zh-CN" sz="2400" dirty="0" smtClean="0"/>
          </a:p>
          <a:p>
            <a:pPr eaLnBrk="1" hangingPunct="1"/>
            <a:endParaRPr lang="zh-CN" altLang="en-US" sz="2400" dirty="0" smtClean="0"/>
          </a:p>
          <a:p>
            <a:pPr eaLnBrk="1" hangingPunct="1">
              <a:lnSpc>
                <a:spcPct val="150000"/>
              </a:lnSpc>
            </a:pPr>
            <a:r>
              <a:rPr lang="en-US" altLang="zh-CN" sz="2400" dirty="0" smtClean="0"/>
              <a:t>14.1 </a:t>
            </a:r>
            <a:r>
              <a:rPr lang="en-US" altLang="zh-CN" sz="2400" dirty="0" smtClean="0">
                <a:latin typeface="Times New Roman" pitchFamily="18" charset="0"/>
                <a:cs typeface="Times New Roman" pitchFamily="18" charset="0"/>
              </a:rPr>
              <a:t>Z</a:t>
            </a:r>
            <a:r>
              <a:rPr lang="zh-CN" altLang="en-US" sz="2400" dirty="0" smtClean="0">
                <a:latin typeface="Times New Roman" pitchFamily="18" charset="0"/>
                <a:cs typeface="Times New Roman" pitchFamily="18" charset="0"/>
              </a:rPr>
              <a:t>值评分模型与</a:t>
            </a:r>
            <a:r>
              <a:rPr lang="en-US" altLang="zh-CN" sz="2400" dirty="0" smtClean="0">
                <a:latin typeface="Times New Roman" pitchFamily="18" charset="0"/>
                <a:cs typeface="Times New Roman" pitchFamily="18" charset="0"/>
              </a:rPr>
              <a:t>ZETA</a:t>
            </a:r>
            <a:r>
              <a:rPr lang="zh-CN" altLang="en-US" sz="2400" dirty="0" smtClean="0">
                <a:latin typeface="Times New Roman" pitchFamily="18" charset="0"/>
                <a:cs typeface="Times New Roman" pitchFamily="18" charset="0"/>
              </a:rPr>
              <a:t>模型</a:t>
            </a:r>
            <a:endParaRPr lang="zh-CN" altLang="en-US" sz="2400" dirty="0" smtClean="0"/>
          </a:p>
          <a:p>
            <a:pPr eaLnBrk="1" hangingPunct="1">
              <a:lnSpc>
                <a:spcPct val="150000"/>
              </a:lnSpc>
            </a:pPr>
            <a:r>
              <a:rPr lang="en-US" altLang="zh-CN" sz="2400" dirty="0" smtClean="0"/>
              <a:t>14.2 </a:t>
            </a:r>
            <a:r>
              <a:rPr lang="zh-CN" altLang="en-US" sz="2400" dirty="0" smtClean="0">
                <a:latin typeface="Times New Roman" pitchFamily="18" charset="0"/>
                <a:cs typeface="Times New Roman" pitchFamily="18" charset="0"/>
              </a:rPr>
              <a:t>信用等级转移的</a:t>
            </a:r>
            <a:r>
              <a:rPr lang="en-US" altLang="zh-CN" sz="2400" dirty="0" err="1" smtClean="0">
                <a:latin typeface="Times New Roman" pitchFamily="18" charset="0"/>
                <a:cs typeface="Times New Roman" pitchFamily="18" charset="0"/>
              </a:rPr>
              <a:t>CreditMetrics</a:t>
            </a:r>
            <a:r>
              <a:rPr lang="zh-CN" altLang="en-US" sz="2400" dirty="0" smtClean="0">
                <a:latin typeface="Times New Roman" pitchFamily="18" charset="0"/>
                <a:cs typeface="Times New Roman" pitchFamily="18" charset="0"/>
              </a:rPr>
              <a:t>模型和信用组合观点</a:t>
            </a:r>
            <a:endParaRPr lang="zh-CN" altLang="en-US" sz="2400" dirty="0" smtClean="0"/>
          </a:p>
          <a:p>
            <a:pPr eaLnBrk="1" hangingPunct="1">
              <a:lnSpc>
                <a:spcPct val="150000"/>
              </a:lnSpc>
            </a:pPr>
            <a:r>
              <a:rPr lang="en-US" altLang="zh-CN" sz="2400" dirty="0" smtClean="0"/>
              <a:t>14.3 </a:t>
            </a:r>
            <a:r>
              <a:rPr lang="zh-CN" altLang="en-US" sz="2400" dirty="0" smtClean="0">
                <a:latin typeface="Times New Roman" pitchFamily="18" charset="0"/>
                <a:cs typeface="Times New Roman" pitchFamily="18" charset="0"/>
              </a:rPr>
              <a:t>基于市场价值的违约模型</a:t>
            </a:r>
            <a:r>
              <a:rPr lang="en-US" altLang="zh-CN" sz="2400" dirty="0" smtClean="0">
                <a:latin typeface="Times New Roman" pitchFamily="18" charset="0"/>
                <a:cs typeface="Times New Roman" pitchFamily="18" charset="0"/>
              </a:rPr>
              <a:t>(DM)</a:t>
            </a:r>
            <a:r>
              <a:rPr lang="zh-CN" altLang="en-US" sz="2400" dirty="0" smtClean="0">
                <a:latin typeface="Times New Roman" pitchFamily="18" charset="0"/>
                <a:cs typeface="Times New Roman" pitchFamily="18" charset="0"/>
              </a:rPr>
              <a:t>：</a:t>
            </a:r>
            <a:r>
              <a:rPr lang="en-US" altLang="zh-CN" sz="2400" dirty="0" smtClean="0">
                <a:latin typeface="Times New Roman" pitchFamily="18" charset="0"/>
                <a:cs typeface="Times New Roman" pitchFamily="18" charset="0"/>
              </a:rPr>
              <a:t>KMV</a:t>
            </a:r>
            <a:r>
              <a:rPr lang="zh-CN" altLang="en-US" sz="2400" dirty="0" smtClean="0">
                <a:latin typeface="Times New Roman" pitchFamily="18" charset="0"/>
                <a:cs typeface="Times New Roman" pitchFamily="18" charset="0"/>
              </a:rPr>
              <a:t>模型</a:t>
            </a:r>
          </a:p>
          <a:p>
            <a:pPr eaLnBrk="1" hangingPunct="1">
              <a:lnSpc>
                <a:spcPct val="150000"/>
              </a:lnSpc>
            </a:pPr>
            <a:r>
              <a:rPr lang="en-US" altLang="zh-CN" sz="2400" dirty="0" smtClean="0"/>
              <a:t>14.4 </a:t>
            </a:r>
            <a:r>
              <a:rPr lang="zh-CN" altLang="en-US" sz="2400" dirty="0" smtClean="0">
                <a:latin typeface="Times New Roman" pitchFamily="18" charset="0"/>
                <a:cs typeface="Times New Roman" pitchFamily="18" charset="0"/>
              </a:rPr>
              <a:t>基于财险精算方法的违约模型</a:t>
            </a:r>
            <a:r>
              <a:rPr lang="en-US" altLang="zh-CN" sz="2400" dirty="0" smtClean="0">
                <a:latin typeface="Times New Roman" pitchFamily="18" charset="0"/>
                <a:cs typeface="Times New Roman" pitchFamily="18" charset="0"/>
              </a:rPr>
              <a:t>(DM)</a:t>
            </a:r>
            <a:r>
              <a:rPr lang="zh-CN" altLang="en-US" sz="2400" dirty="0" smtClean="0">
                <a:latin typeface="Times New Roman" pitchFamily="18" charset="0"/>
                <a:cs typeface="Times New Roman" pitchFamily="18" charset="0"/>
              </a:rPr>
              <a:t>：</a:t>
            </a:r>
            <a:r>
              <a:rPr lang="en-US" altLang="zh-CN" sz="2400" dirty="0" err="1" smtClean="0">
                <a:latin typeface="Times New Roman" pitchFamily="18" charset="0"/>
                <a:cs typeface="Times New Roman" pitchFamily="18" charset="0"/>
              </a:rPr>
              <a:t>CreditRisk</a:t>
            </a:r>
            <a:r>
              <a:rPr lang="en-US" altLang="zh-CN" sz="2400" baseline="30000" dirty="0" smtClean="0">
                <a:latin typeface="Times New Roman" pitchFamily="18" charset="0"/>
                <a:cs typeface="Times New Roman" pitchFamily="18" charset="0"/>
              </a:rPr>
              <a:t>+</a:t>
            </a:r>
            <a:r>
              <a:rPr lang="zh-CN" altLang="en-US" sz="2400" dirty="0" smtClean="0">
                <a:latin typeface="Times New Roman" pitchFamily="18" charset="0"/>
                <a:cs typeface="Times New Roman" pitchFamily="18" charset="0"/>
              </a:rPr>
              <a:t>模型</a:t>
            </a:r>
          </a:p>
          <a:p>
            <a:pPr eaLnBrk="1" hangingPunct="1">
              <a:lnSpc>
                <a:spcPct val="150000"/>
              </a:lnSpc>
            </a:pPr>
            <a:endParaRPr lang="zh-CN" altLang="en-US" sz="2400" dirty="0" smtClean="0"/>
          </a:p>
        </p:txBody>
      </p:sp>
    </p:spTree>
    <p:extLst>
      <p:ext uri="{BB962C8B-B14F-4D97-AF65-F5344CB8AC3E}">
        <p14:creationId xmlns:p14="http://schemas.microsoft.com/office/powerpoint/2010/main" val="56102583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3"/>
          <p:cNvSpPr>
            <a:spLocks noGrp="1" noChangeArrowheads="1"/>
          </p:cNvSpPr>
          <p:nvPr>
            <p:ph idx="1"/>
          </p:nvPr>
        </p:nvSpPr>
        <p:spPr>
          <a:xfrm>
            <a:off x="688491" y="1179163"/>
            <a:ext cx="11055349" cy="4267200"/>
          </a:xfrm>
        </p:spPr>
        <p:txBody>
          <a:bodyPr/>
          <a:lstStyle/>
          <a:p>
            <a:pPr marL="514350" indent="-514350" eaLnBrk="1" hangingPunct="1">
              <a:buFont typeface="Wingdings" pitchFamily="2" charset="2"/>
              <a:buNone/>
            </a:pPr>
            <a:r>
              <a:rPr lang="en-US" altLang="zh-CN" sz="2600" dirty="0" smtClean="0">
                <a:latin typeface="Times New Roman" pitchFamily="18" charset="0"/>
                <a:cs typeface="Times New Roman" pitchFamily="18" charset="0"/>
              </a:rPr>
              <a:t>1.	</a:t>
            </a:r>
            <a:r>
              <a:rPr lang="zh-CN" altLang="en-US" dirty="0" smtClean="0">
                <a:latin typeface="Times New Roman" pitchFamily="18" charset="0"/>
                <a:cs typeface="Times New Roman" pitchFamily="18" charset="0"/>
              </a:rPr>
              <a:t>例：</a:t>
            </a:r>
            <a:r>
              <a:rPr lang="en-US" altLang="zh-CN" dirty="0" smtClean="0">
                <a:latin typeface="Times New Roman" pitchFamily="18" charset="0"/>
                <a:cs typeface="Times New Roman" pitchFamily="18" charset="0"/>
              </a:rPr>
              <a:t>EDF</a:t>
            </a:r>
            <a:r>
              <a:rPr lang="zh-CN" altLang="en-US" dirty="0" smtClean="0">
                <a:latin typeface="Times New Roman" pitchFamily="18" charset="0"/>
                <a:cs typeface="Times New Roman" pitchFamily="18" charset="0"/>
              </a:rPr>
              <a:t>与标准普尔、穆迪以及瑞士银行评级体系之间的关系</a:t>
            </a:r>
            <a:endParaRPr lang="en-US" altLang="zh-CN" sz="2600" dirty="0" smtClean="0">
              <a:latin typeface="Times New Roman" pitchFamily="18" charset="0"/>
              <a:cs typeface="Times New Roman" pitchFamily="18" charset="0"/>
            </a:endParaRPr>
          </a:p>
        </p:txBody>
      </p:sp>
      <p:sp>
        <p:nvSpPr>
          <p:cNvPr id="115714" name="灯片编号占位符 5"/>
          <p:cNvSpPr>
            <a:spLocks noGrp="1"/>
          </p:cNvSpPr>
          <p:nvPr>
            <p:ph type="sldNum" sz="quarter" idx="10"/>
          </p:nvPr>
        </p:nvSpPr>
        <p:spPr/>
        <p:txBody>
          <a:bodyPr/>
          <a:lstStyle/>
          <a:p>
            <a:pPr>
              <a:defRPr/>
            </a:pPr>
            <a:fld id="{8787E574-FE46-405B-882D-C5DC2BD0E1DB}" type="slidenum">
              <a:rPr lang="en-US" altLang="zh-CN" smtClean="0"/>
              <a:pPr>
                <a:defRPr/>
              </a:pPr>
              <a:t>30</a:t>
            </a:fld>
            <a:endParaRPr lang="en-US" altLang="zh-CN" smtClean="0"/>
          </a:p>
        </p:txBody>
      </p:sp>
      <p:sp>
        <p:nvSpPr>
          <p:cNvPr id="115715" name="Rectangle 2"/>
          <p:cNvSpPr>
            <a:spLocks noGrp="1" noChangeArrowheads="1"/>
          </p:cNvSpPr>
          <p:nvPr>
            <p:ph type="title"/>
          </p:nvPr>
        </p:nvSpPr>
        <p:spPr>
          <a:xfrm>
            <a:off x="3352800" y="36163"/>
            <a:ext cx="8312151" cy="1216025"/>
          </a:xfrm>
        </p:spPr>
        <p:txBody>
          <a:bodyPr>
            <a:scene3d>
              <a:camera prst="orthographicFront"/>
              <a:lightRig rig="soft" dir="t"/>
            </a:scene3d>
          </a:bodyPr>
          <a:lstStyle/>
          <a:p>
            <a:pPr eaLnBrk="1" hangingPunct="1">
              <a:defRPr/>
            </a:pPr>
            <a:r>
              <a:rPr lang="zh-CN" altLang="en-US" dirty="0" smtClean="0">
                <a:latin typeface="Times New Roman" pitchFamily="18" charset="0"/>
                <a:cs typeface="Times New Roman" pitchFamily="18" charset="0"/>
              </a:rPr>
              <a:t>二、预期违约率</a:t>
            </a:r>
            <a:r>
              <a:rPr lang="en-US" altLang="zh-CN" dirty="0" smtClean="0">
                <a:latin typeface="Times New Roman" pitchFamily="18" charset="0"/>
                <a:cs typeface="Times New Roman" pitchFamily="18" charset="0"/>
              </a:rPr>
              <a:t>(EDF)</a:t>
            </a:r>
            <a:r>
              <a:rPr lang="zh-CN" altLang="en-US" dirty="0" smtClean="0">
                <a:latin typeface="Times New Roman" pitchFamily="18" charset="0"/>
                <a:cs typeface="Times New Roman" pitchFamily="18" charset="0"/>
              </a:rPr>
              <a:t>与评级</a:t>
            </a:r>
          </a:p>
        </p:txBody>
      </p:sp>
      <p:graphicFrame>
        <p:nvGraphicFramePr>
          <p:cNvPr id="8" name="内容占位符 4"/>
          <p:cNvGraphicFramePr>
            <a:graphicFrameLocks noGrp="1"/>
          </p:cNvGraphicFramePr>
          <p:nvPr>
            <p:extLst>
              <p:ext uri="{D42A27DB-BD31-4B8C-83A1-F6EECF244321}">
                <p14:modId xmlns:p14="http://schemas.microsoft.com/office/powerpoint/2010/main" val="1681229969"/>
              </p:ext>
            </p:extLst>
          </p:nvPr>
        </p:nvGraphicFramePr>
        <p:xfrm>
          <a:off x="1071644" y="2291704"/>
          <a:ext cx="9791700" cy="3286130"/>
        </p:xfrm>
        <a:graphic>
          <a:graphicData uri="http://schemas.openxmlformats.org/drawingml/2006/table">
            <a:tbl>
              <a:tblPr/>
              <a:tblGrid>
                <a:gridCol w="3551767"/>
                <a:gridCol w="2305049"/>
                <a:gridCol w="2015067"/>
                <a:gridCol w="1919817"/>
              </a:tblGrid>
              <a:tr h="3286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EDF</a:t>
                      </a:r>
                      <a:endParaRPr kumimoji="0" lang="zh-CN" altLang="zh-CN" sz="18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sz="18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rPr>
                        <a:t>标准普尔</a:t>
                      </a: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Moody's</a:t>
                      </a:r>
                      <a:endParaRPr kumimoji="0" lang="zh-CN" altLang="zh-CN" sz="18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sz="18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rPr>
                        <a:t>瑞士银行</a:t>
                      </a: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3286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2-4</a:t>
                      </a:r>
                      <a:r>
                        <a:rPr kumimoji="0" lang="zh-CN" sz="18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rPr>
                        <a:t>个基本点</a:t>
                      </a: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≥AA</a:t>
                      </a:r>
                      <a:endParaRPr kumimoji="0" lang="zh-CN" altLang="zh-CN" sz="18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≥Aa2</a:t>
                      </a:r>
                      <a:endParaRPr kumimoji="0" lang="zh-CN" altLang="zh-CN" sz="18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C1</a:t>
                      </a:r>
                      <a:endParaRPr kumimoji="0" lang="zh-CN" altLang="zh-CN" sz="18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3286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4-10</a:t>
                      </a:r>
                      <a:r>
                        <a:rPr kumimoji="0" lang="zh-CN" sz="18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rPr>
                        <a:t>个基本点</a:t>
                      </a: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AA/A</a:t>
                      </a:r>
                      <a:endParaRPr kumimoji="0" lang="zh-CN" altLang="zh-CN" sz="18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A1</a:t>
                      </a:r>
                      <a:endParaRPr kumimoji="0" lang="zh-CN" altLang="zh-CN" sz="18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C2</a:t>
                      </a:r>
                      <a:endParaRPr kumimoji="0" lang="zh-CN" altLang="zh-CN" sz="18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3286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10-19</a:t>
                      </a:r>
                      <a:r>
                        <a:rPr kumimoji="0" lang="zh-CN" sz="18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rPr>
                        <a:t>个基本点</a:t>
                      </a: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A/BBB+</a:t>
                      </a:r>
                      <a:endParaRPr kumimoji="0" lang="zh-CN" altLang="zh-CN" sz="18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Baa1</a:t>
                      </a:r>
                      <a:endParaRPr kumimoji="0" lang="zh-CN" altLang="zh-CN" sz="18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C3</a:t>
                      </a:r>
                      <a:endParaRPr kumimoji="0" lang="zh-CN" altLang="zh-CN" sz="18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3286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19-40</a:t>
                      </a:r>
                      <a:r>
                        <a:rPr kumimoji="0" lang="zh-CN" sz="18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rPr>
                        <a:t>个基本点</a:t>
                      </a: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BBB/BBB+</a:t>
                      </a:r>
                      <a:endParaRPr kumimoji="0" lang="zh-CN" altLang="zh-CN" sz="18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Baa3</a:t>
                      </a:r>
                      <a:endParaRPr kumimoji="0" lang="zh-CN" altLang="zh-CN" sz="18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C4</a:t>
                      </a:r>
                      <a:endParaRPr kumimoji="0" lang="zh-CN" altLang="zh-CN" sz="18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3286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40-72</a:t>
                      </a:r>
                      <a:r>
                        <a:rPr kumimoji="0" lang="zh-CN" sz="18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rPr>
                        <a:t>个基本点</a:t>
                      </a: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BBB-/BB</a:t>
                      </a:r>
                      <a:endParaRPr kumimoji="0" lang="zh-CN" altLang="zh-CN" sz="18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Ba1</a:t>
                      </a:r>
                      <a:endParaRPr kumimoji="0" lang="zh-CN" altLang="zh-CN" sz="18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C5</a:t>
                      </a:r>
                      <a:endParaRPr kumimoji="0" lang="zh-CN" altLang="zh-CN" sz="18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3286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72-101</a:t>
                      </a:r>
                      <a:r>
                        <a:rPr kumimoji="0" lang="zh-CN" sz="18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rPr>
                        <a:t>个基本点</a:t>
                      </a: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BB/BB-</a:t>
                      </a:r>
                      <a:endParaRPr kumimoji="0" lang="zh-CN" altLang="zh-CN" sz="18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Ba3</a:t>
                      </a:r>
                      <a:endParaRPr kumimoji="0" lang="zh-CN" altLang="zh-CN" sz="18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C6</a:t>
                      </a:r>
                      <a:endParaRPr kumimoji="0" lang="zh-CN" altLang="zh-CN" sz="18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3286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101-143</a:t>
                      </a:r>
                      <a:r>
                        <a:rPr kumimoji="0" lang="zh-CN" sz="18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rPr>
                        <a:t>个基本点</a:t>
                      </a: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BB-/B+</a:t>
                      </a:r>
                      <a:endParaRPr kumimoji="0" lang="zh-CN" altLang="zh-CN" sz="18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B1</a:t>
                      </a:r>
                      <a:endParaRPr kumimoji="0" lang="zh-CN" altLang="zh-CN" sz="18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C7</a:t>
                      </a:r>
                      <a:endParaRPr kumimoji="0" lang="zh-CN" altLang="zh-CN" sz="18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3286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143-202</a:t>
                      </a:r>
                      <a:r>
                        <a:rPr kumimoji="0" lang="zh-CN" sz="18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rPr>
                        <a:t>个基本点</a:t>
                      </a: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B+/B</a:t>
                      </a:r>
                      <a:endParaRPr kumimoji="0" lang="zh-CN" altLang="zh-CN" sz="18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B2</a:t>
                      </a:r>
                      <a:endParaRPr kumimoji="0" lang="zh-CN" altLang="zh-CN" sz="18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C8</a:t>
                      </a:r>
                      <a:endParaRPr kumimoji="0" lang="zh-CN" altLang="zh-CN" sz="18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3286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202-345</a:t>
                      </a:r>
                      <a:r>
                        <a:rPr kumimoji="0" lang="zh-CN" sz="18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rPr>
                        <a:t>个基本点</a:t>
                      </a: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B/B-</a:t>
                      </a:r>
                      <a:endParaRPr kumimoji="0" lang="zh-CN" altLang="zh-CN" sz="18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B2</a:t>
                      </a:r>
                      <a:endParaRPr kumimoji="0" lang="zh-CN" altLang="zh-CN" sz="18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dirty="0" smtClean="0">
                          <a:ln>
                            <a:noFill/>
                          </a:ln>
                          <a:solidFill>
                            <a:srgbClr val="C00000"/>
                          </a:solidFill>
                          <a:effectLst/>
                          <a:latin typeface="Times New Roman" pitchFamily="18" charset="0"/>
                          <a:ea typeface="宋体" pitchFamily="2" charset="-122"/>
                          <a:cs typeface="Times New Roman" pitchFamily="18" charset="0"/>
                        </a:rPr>
                        <a:t>C9</a:t>
                      </a:r>
                      <a:endParaRPr kumimoji="0" lang="zh-CN" altLang="zh-CN" sz="1800" b="0" i="0" u="none" strike="noStrike" cap="none" normalizeH="0" baseline="0" dirty="0" smtClean="0">
                        <a:ln>
                          <a:noFill/>
                        </a:ln>
                        <a:solidFill>
                          <a:srgbClr val="C00000"/>
                        </a:solidFill>
                        <a:effectLst/>
                        <a:latin typeface="Times New Roman" pitchFamily="18" charset="0"/>
                        <a:ea typeface="黑体" pitchFamily="2" charset="-122"/>
                        <a:cs typeface="Times New Roman" pitchFamily="18" charset="0"/>
                      </a:endParaRP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71508335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3"/>
          <p:cNvSpPr>
            <a:spLocks noGrp="1" noChangeArrowheads="1"/>
          </p:cNvSpPr>
          <p:nvPr>
            <p:ph idx="1"/>
          </p:nvPr>
        </p:nvSpPr>
        <p:spPr>
          <a:xfrm>
            <a:off x="518010" y="1117170"/>
            <a:ext cx="11405353" cy="4267200"/>
          </a:xfrm>
        </p:spPr>
        <p:txBody>
          <a:bodyPr/>
          <a:lstStyle/>
          <a:p>
            <a:pPr marL="514350" indent="-514350" eaLnBrk="1" hangingPunct="1">
              <a:buFont typeface="Wingdings" pitchFamily="2" charset="2"/>
              <a:buNone/>
            </a:pPr>
            <a:r>
              <a:rPr lang="en-US" altLang="zh-CN" dirty="0" smtClean="0">
                <a:latin typeface="Times New Roman" pitchFamily="18" charset="0"/>
                <a:cs typeface="Times New Roman" pitchFamily="18" charset="0"/>
              </a:rPr>
              <a:t>2.	</a:t>
            </a:r>
            <a:r>
              <a:rPr lang="zh-CN" altLang="en-US" dirty="0" smtClean="0">
                <a:latin typeface="Times New Roman" pitchFamily="18" charset="0"/>
                <a:cs typeface="Times New Roman" pitchFamily="18" charset="0"/>
              </a:rPr>
              <a:t>例：</a:t>
            </a:r>
            <a:r>
              <a:rPr lang="en-US" altLang="zh-CN" dirty="0" smtClean="0">
                <a:latin typeface="Times New Roman" pitchFamily="18" charset="0"/>
                <a:cs typeface="Times New Roman" pitchFamily="18" charset="0"/>
              </a:rPr>
              <a:t>KMV</a:t>
            </a:r>
            <a:r>
              <a:rPr lang="zh-CN" altLang="en-US" dirty="0" smtClean="0">
                <a:latin typeface="Times New Roman" pitchFamily="18" charset="0"/>
                <a:cs typeface="Times New Roman" pitchFamily="18" charset="0"/>
              </a:rPr>
              <a:t>公司基于违约率而不是评级等级建立的信用等级转移矩阵</a:t>
            </a:r>
            <a:endParaRPr lang="en-US" altLang="zh-CN" dirty="0" smtClean="0">
              <a:latin typeface="Times New Roman" pitchFamily="18" charset="0"/>
              <a:cs typeface="Times New Roman" pitchFamily="18" charset="0"/>
            </a:endParaRPr>
          </a:p>
        </p:txBody>
      </p:sp>
      <p:sp>
        <p:nvSpPr>
          <p:cNvPr id="116738" name="灯片编号占位符 5"/>
          <p:cNvSpPr>
            <a:spLocks noGrp="1"/>
          </p:cNvSpPr>
          <p:nvPr>
            <p:ph type="sldNum" sz="quarter" idx="10"/>
          </p:nvPr>
        </p:nvSpPr>
        <p:spPr/>
        <p:txBody>
          <a:bodyPr/>
          <a:lstStyle/>
          <a:p>
            <a:pPr>
              <a:defRPr/>
            </a:pPr>
            <a:fld id="{4FAA0A8B-0FD4-4C9D-B61E-FD8915CD0108}" type="slidenum">
              <a:rPr lang="en-US" altLang="zh-CN" smtClean="0"/>
              <a:pPr>
                <a:defRPr/>
              </a:pPr>
              <a:t>31</a:t>
            </a:fld>
            <a:endParaRPr lang="en-US" altLang="zh-CN" smtClean="0"/>
          </a:p>
        </p:txBody>
      </p:sp>
      <p:sp>
        <p:nvSpPr>
          <p:cNvPr id="116739" name="Rectangle 2"/>
          <p:cNvSpPr>
            <a:spLocks noGrp="1" noChangeArrowheads="1"/>
          </p:cNvSpPr>
          <p:nvPr>
            <p:ph type="title"/>
          </p:nvPr>
        </p:nvSpPr>
        <p:spPr>
          <a:xfrm>
            <a:off x="3363132" y="0"/>
            <a:ext cx="8265656" cy="1216025"/>
          </a:xfrm>
        </p:spPr>
        <p:txBody>
          <a:bodyPr>
            <a:scene3d>
              <a:camera prst="orthographicFront"/>
              <a:lightRig rig="soft" dir="t"/>
            </a:scene3d>
          </a:bodyPr>
          <a:lstStyle/>
          <a:p>
            <a:pPr eaLnBrk="1" hangingPunct="1">
              <a:defRPr/>
            </a:pPr>
            <a:r>
              <a:rPr lang="zh-CN" altLang="en-US" dirty="0" smtClean="0">
                <a:latin typeface="Times New Roman" pitchFamily="18" charset="0"/>
                <a:cs typeface="Times New Roman" pitchFamily="18" charset="0"/>
              </a:rPr>
              <a:t>二、预期违约率</a:t>
            </a:r>
            <a:r>
              <a:rPr lang="en-US" altLang="zh-CN" dirty="0" smtClean="0">
                <a:latin typeface="Times New Roman" pitchFamily="18" charset="0"/>
                <a:cs typeface="Times New Roman" pitchFamily="18" charset="0"/>
              </a:rPr>
              <a:t>(EDF)</a:t>
            </a:r>
            <a:r>
              <a:rPr lang="zh-CN" altLang="en-US" dirty="0" smtClean="0">
                <a:latin typeface="Times New Roman" pitchFamily="18" charset="0"/>
                <a:cs typeface="Times New Roman" pitchFamily="18" charset="0"/>
              </a:rPr>
              <a:t>与评级</a:t>
            </a:r>
            <a:r>
              <a:rPr lang="en-US" altLang="zh-CN" dirty="0" smtClean="0">
                <a:latin typeface="Times New Roman" pitchFamily="18" charset="0"/>
                <a:cs typeface="Times New Roman" pitchFamily="18" charset="0"/>
              </a:rPr>
              <a:t>(</a:t>
            </a:r>
            <a:r>
              <a:rPr lang="zh-CN" altLang="en-US" dirty="0" smtClean="0">
                <a:latin typeface="Times New Roman" pitchFamily="18" charset="0"/>
                <a:cs typeface="Times New Roman" pitchFamily="18" charset="0"/>
              </a:rPr>
              <a:t>续</a:t>
            </a:r>
            <a:r>
              <a:rPr lang="en-US" altLang="zh-CN" dirty="0" smtClean="0">
                <a:latin typeface="Times New Roman" pitchFamily="18" charset="0"/>
                <a:cs typeface="Times New Roman" pitchFamily="18" charset="0"/>
              </a:rPr>
              <a:t>)</a:t>
            </a:r>
            <a:endParaRPr lang="zh-CN" altLang="en-US" dirty="0" smtClean="0">
              <a:latin typeface="Times New Roman" pitchFamily="18" charset="0"/>
              <a:cs typeface="Times New Roman" pitchFamily="18" charset="0"/>
            </a:endParaRPr>
          </a:p>
        </p:txBody>
      </p:sp>
      <p:graphicFrame>
        <p:nvGraphicFramePr>
          <p:cNvPr id="6" name="表格 5"/>
          <p:cNvGraphicFramePr>
            <a:graphicFrameLocks noGrp="1"/>
          </p:cNvGraphicFramePr>
          <p:nvPr>
            <p:extLst>
              <p:ext uri="{D42A27DB-BD31-4B8C-83A1-F6EECF244321}">
                <p14:modId xmlns:p14="http://schemas.microsoft.com/office/powerpoint/2010/main" val="1185694649"/>
              </p:ext>
            </p:extLst>
          </p:nvPr>
        </p:nvGraphicFramePr>
        <p:xfrm>
          <a:off x="1820729" y="2296009"/>
          <a:ext cx="8667747" cy="3236915"/>
        </p:xfrm>
        <a:graphic>
          <a:graphicData uri="http://schemas.openxmlformats.org/drawingml/2006/table">
            <a:tbl>
              <a:tblPr/>
              <a:tblGrid>
                <a:gridCol w="1075267"/>
                <a:gridCol w="1073149"/>
                <a:gridCol w="931333"/>
                <a:gridCol w="931333"/>
                <a:gridCol w="931333"/>
                <a:gridCol w="931333"/>
                <a:gridCol w="931333"/>
                <a:gridCol w="931333"/>
                <a:gridCol w="931333"/>
              </a:tblGrid>
              <a:tr h="384175">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sz="1600" b="1" i="0" u="none" strike="noStrike" cap="none" normalizeH="0" baseline="0" dirty="0" smtClean="0">
                          <a:ln>
                            <a:noFill/>
                          </a:ln>
                          <a:solidFill>
                            <a:srgbClr val="C00000"/>
                          </a:solidFill>
                          <a:effectLst/>
                          <a:latin typeface="Times New Roman" pitchFamily="18" charset="0"/>
                          <a:ea typeface="黑体" pitchFamily="2" charset="-122"/>
                          <a:cs typeface="Times New Roman" pitchFamily="18" charset="0"/>
                        </a:rPr>
                        <a:t>初始</a:t>
                      </a:r>
                      <a:endParaRPr kumimoji="0" lang="en-US" altLang="zh-CN" sz="1600" b="1" i="0" u="none" strike="noStrike" cap="none" normalizeH="0" baseline="0" dirty="0" smtClean="0">
                        <a:ln>
                          <a:noFill/>
                        </a:ln>
                        <a:solidFill>
                          <a:srgbClr val="C00000"/>
                        </a:solidFill>
                        <a:effectLst/>
                        <a:latin typeface="Times New Roman" pitchFamily="18" charset="0"/>
                        <a:ea typeface="黑体" pitchFamily="2" charset="-122"/>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zh-CN" sz="1600" b="1" i="0" u="none" strike="noStrike" cap="none" normalizeH="0" baseline="0" dirty="0" smtClean="0">
                          <a:ln>
                            <a:noFill/>
                          </a:ln>
                          <a:solidFill>
                            <a:srgbClr val="C00000"/>
                          </a:solidFill>
                          <a:effectLst/>
                          <a:latin typeface="Times New Roman" pitchFamily="18" charset="0"/>
                          <a:ea typeface="黑体" pitchFamily="2" charset="-122"/>
                          <a:cs typeface="Times New Roman" pitchFamily="18" charset="0"/>
                        </a:rPr>
                        <a:t>评级</a:t>
                      </a: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gridSpan="8">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sz="1600" b="0" i="0" u="none" strike="noStrike" cap="none" normalizeH="0" baseline="0" dirty="0" smtClean="0">
                          <a:ln>
                            <a:noFill/>
                          </a:ln>
                          <a:solidFill>
                            <a:srgbClr val="C00000"/>
                          </a:solidFill>
                          <a:effectLst/>
                          <a:latin typeface="Times New Roman" pitchFamily="18" charset="0"/>
                          <a:ea typeface="黑体" pitchFamily="2" charset="-122"/>
                          <a:cs typeface="Times New Roman" pitchFamily="18" charset="0"/>
                        </a:rPr>
                        <a:t>在年末的评级（</a:t>
                      </a:r>
                      <a:r>
                        <a:rPr kumimoji="0" lang="en-US" altLang="zh-CN" sz="1600" b="0" i="0" u="none" strike="noStrike" cap="none" normalizeH="0" baseline="0" dirty="0" smtClean="0">
                          <a:ln>
                            <a:noFill/>
                          </a:ln>
                          <a:solidFill>
                            <a:srgbClr val="C00000"/>
                          </a:solidFill>
                          <a:effectLst/>
                          <a:latin typeface="Times New Roman" pitchFamily="18" charset="0"/>
                          <a:ea typeface="黑体" pitchFamily="2" charset="-122"/>
                          <a:cs typeface="Times New Roman" pitchFamily="18" charset="0"/>
                        </a:rPr>
                        <a:t>%</a:t>
                      </a:r>
                      <a:r>
                        <a:rPr kumimoji="0" lang="zh-CN" sz="1600" b="0" i="0" u="none" strike="noStrike" cap="none" normalizeH="0" baseline="0" dirty="0" smtClean="0">
                          <a:ln>
                            <a:noFill/>
                          </a:ln>
                          <a:solidFill>
                            <a:srgbClr val="C00000"/>
                          </a:solidFill>
                          <a:effectLst/>
                          <a:latin typeface="Times New Roman" pitchFamily="18" charset="0"/>
                          <a:ea typeface="黑体" pitchFamily="2" charset="-122"/>
                          <a:cs typeface="Times New Roman" pitchFamily="18" charset="0"/>
                        </a:rPr>
                        <a:t>）</a:t>
                      </a: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384175">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AAA</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AA</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A</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BBB</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BB</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B</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CCC</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rPr>
                        <a:t>违约</a:t>
                      </a: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3651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1"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AAA</a:t>
                      </a:r>
                      <a:endParaRPr kumimoji="0" lang="zh-CN" altLang="zh-CN" sz="1600" b="1"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66.26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22.22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7.37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2.45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0.86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0.67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0.14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0.02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3476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1"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AA</a:t>
                      </a:r>
                      <a:endParaRPr kumimoji="0" lang="zh-CN" altLang="zh-CN" sz="1600" b="1"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21.66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43.04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25.83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6.56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1.99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0.68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0.20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0.04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3476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1"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A</a:t>
                      </a:r>
                      <a:endParaRPr kumimoji="0" lang="zh-CN" altLang="zh-CN" sz="1600" b="1"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2.76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20.34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44.19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22.94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7.42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1.97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0.28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0.10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3476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1"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BBB</a:t>
                      </a:r>
                      <a:endParaRPr kumimoji="0" lang="zh-CN" altLang="zh-CN" sz="1600" b="1"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0.30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2.80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22.63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42.54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23.52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6.95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1.00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0.26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3476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1"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BB</a:t>
                      </a:r>
                      <a:endParaRPr kumimoji="0" lang="zh-CN" altLang="zh-CN" sz="1600" b="1"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0.08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0.24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3.69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22.93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44.41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24.53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3.41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0.71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3476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1"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B</a:t>
                      </a:r>
                      <a:endParaRPr kumimoji="0" lang="zh-CN" altLang="zh-CN" sz="1600" b="1"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0.01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0.05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0.39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3.48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20.47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53.00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20.58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2.01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3651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1"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CCC</a:t>
                      </a:r>
                      <a:endParaRPr kumimoji="0" lang="zh-CN" altLang="zh-CN" sz="1600" b="1"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0.00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0.01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0.09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0.26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1.79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17.77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69.94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dirty="0" smtClean="0">
                          <a:ln>
                            <a:noFill/>
                          </a:ln>
                          <a:solidFill>
                            <a:srgbClr val="C00000"/>
                          </a:solidFill>
                          <a:effectLst/>
                          <a:latin typeface="Times New Roman" pitchFamily="18" charset="0"/>
                          <a:ea typeface="宋体" pitchFamily="2" charset="-122"/>
                          <a:cs typeface="Times New Roman" pitchFamily="18" charset="0"/>
                        </a:rPr>
                        <a:t>10.13 </a:t>
                      </a:r>
                      <a:endParaRPr kumimoji="0" lang="zh-CN" altLang="zh-CN" sz="1600" b="0" i="0" u="none" strike="noStrike" cap="none" normalizeH="0" baseline="0" dirty="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197814283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100" name="Rectangle 3"/>
          <p:cNvSpPr>
            <a:spLocks noGrp="1" noChangeArrowheads="1"/>
          </p:cNvSpPr>
          <p:nvPr>
            <p:ph idx="1"/>
          </p:nvPr>
        </p:nvSpPr>
        <p:spPr>
          <a:xfrm>
            <a:off x="755651" y="1752600"/>
            <a:ext cx="11055349" cy="4267200"/>
          </a:xfrm>
        </p:spPr>
        <p:txBody>
          <a:bodyPr/>
          <a:lstStyle/>
          <a:p>
            <a:pPr marL="514350" indent="-514350" eaLnBrk="1" hangingPunct="1">
              <a:buFont typeface="Wingdings" pitchFamily="2" charset="2"/>
              <a:buNone/>
            </a:pPr>
            <a:r>
              <a:rPr lang="en-US" altLang="zh-CN" dirty="0" smtClean="0">
                <a:latin typeface="Times New Roman" pitchFamily="18" charset="0"/>
                <a:cs typeface="Times New Roman" pitchFamily="18" charset="0"/>
              </a:rPr>
              <a:t>(</a:t>
            </a:r>
            <a:r>
              <a:rPr lang="zh-CN" altLang="en-US" dirty="0" smtClean="0">
                <a:latin typeface="Times New Roman" pitchFamily="18" charset="0"/>
                <a:cs typeface="Times New Roman" pitchFamily="18" charset="0"/>
              </a:rPr>
              <a:t>一</a:t>
            </a:r>
            <a:r>
              <a:rPr lang="en-US" altLang="zh-CN" dirty="0" smtClean="0">
                <a:latin typeface="Times New Roman" pitchFamily="18" charset="0"/>
                <a:cs typeface="Times New Roman" pitchFamily="18" charset="0"/>
              </a:rPr>
              <a:t>) </a:t>
            </a:r>
            <a:r>
              <a:rPr lang="zh-CN" altLang="en-US" dirty="0" smtClean="0">
                <a:latin typeface="Times New Roman" pitchFamily="18" charset="0"/>
                <a:cs typeface="Times New Roman" pitchFamily="18" charset="0"/>
              </a:rPr>
              <a:t>信用资产收益率的估计</a:t>
            </a:r>
            <a:endParaRPr lang="en-US" altLang="zh-CN" dirty="0" smtClean="0">
              <a:latin typeface="Times New Roman" pitchFamily="18" charset="0"/>
              <a:cs typeface="Times New Roman" pitchFamily="18" charset="0"/>
            </a:endParaRPr>
          </a:p>
          <a:p>
            <a:pPr marL="514350" indent="-514350" eaLnBrk="1" hangingPunct="1">
              <a:buFont typeface="Wingdings" pitchFamily="2" charset="2"/>
              <a:buNone/>
            </a:pPr>
            <a:r>
              <a:rPr lang="en-US" altLang="zh-CN" dirty="0" smtClean="0">
                <a:latin typeface="Times New Roman" pitchFamily="18" charset="0"/>
                <a:cs typeface="Times New Roman" pitchFamily="18" charset="0"/>
              </a:rPr>
              <a:t>1.   </a:t>
            </a:r>
            <a:r>
              <a:rPr lang="zh-CN" altLang="en-US" dirty="0" smtClean="0">
                <a:latin typeface="Times New Roman" pitchFamily="18" charset="0"/>
                <a:cs typeface="Times New Roman" pitchFamily="18" charset="0"/>
              </a:rPr>
              <a:t>缺少信用资产收益的历史数据和信息时，要计算给定时间范围内信用资产组合中第 </a:t>
            </a:r>
            <a:r>
              <a:rPr lang="en-US" altLang="zh-CN" dirty="0" smtClean="0">
                <a:latin typeface="Times New Roman" pitchFamily="18" charset="0"/>
                <a:cs typeface="Times New Roman" pitchFamily="18" charset="0"/>
              </a:rPr>
              <a:t>i </a:t>
            </a:r>
            <a:r>
              <a:rPr lang="zh-CN" altLang="en-US" dirty="0" smtClean="0">
                <a:latin typeface="Times New Roman" pitchFamily="18" charset="0"/>
                <a:cs typeface="Times New Roman" pitchFamily="18" charset="0"/>
              </a:rPr>
              <a:t>种信用资产的预期收益率可用公式：</a:t>
            </a:r>
            <a:endParaRPr lang="en-US" altLang="zh-CN" dirty="0" smtClean="0">
              <a:latin typeface="Times New Roman" pitchFamily="18" charset="0"/>
              <a:cs typeface="Times New Roman" pitchFamily="18" charset="0"/>
            </a:endParaRPr>
          </a:p>
        </p:txBody>
      </p:sp>
      <p:sp>
        <p:nvSpPr>
          <p:cNvPr id="117762" name="灯片编号占位符 5"/>
          <p:cNvSpPr>
            <a:spLocks noGrp="1"/>
          </p:cNvSpPr>
          <p:nvPr>
            <p:ph type="sldNum" sz="quarter" idx="10"/>
          </p:nvPr>
        </p:nvSpPr>
        <p:spPr/>
        <p:txBody>
          <a:bodyPr/>
          <a:lstStyle/>
          <a:p>
            <a:pPr>
              <a:defRPr/>
            </a:pPr>
            <a:fld id="{D1CAA403-7896-4221-B41D-497FE2AD9146}" type="slidenum">
              <a:rPr lang="en-US" altLang="zh-CN" smtClean="0"/>
              <a:pPr>
                <a:defRPr/>
              </a:pPr>
              <a:t>32</a:t>
            </a:fld>
            <a:endParaRPr lang="en-US" altLang="zh-CN" smtClean="0"/>
          </a:p>
        </p:txBody>
      </p:sp>
      <p:sp>
        <p:nvSpPr>
          <p:cNvPr id="117763" name="Rectangle 2"/>
          <p:cNvSpPr>
            <a:spLocks noGrp="1" noChangeArrowheads="1"/>
          </p:cNvSpPr>
          <p:nvPr>
            <p:ph type="title"/>
          </p:nvPr>
        </p:nvSpPr>
        <p:spPr>
          <a:xfrm>
            <a:off x="3342468" y="0"/>
            <a:ext cx="8306985" cy="1216025"/>
          </a:xfrm>
        </p:spPr>
        <p:txBody>
          <a:bodyPr>
            <a:scene3d>
              <a:camera prst="orthographicFront"/>
              <a:lightRig rig="soft" dir="t"/>
            </a:scene3d>
          </a:bodyPr>
          <a:lstStyle/>
          <a:p>
            <a:pPr eaLnBrk="1" hangingPunct="1">
              <a:defRPr/>
            </a:pPr>
            <a:r>
              <a:rPr lang="zh-CN" altLang="en-US" dirty="0" smtClean="0">
                <a:latin typeface="Times New Roman" pitchFamily="18" charset="0"/>
                <a:cs typeface="Times New Roman" pitchFamily="18" charset="0"/>
              </a:rPr>
              <a:t>三、</a:t>
            </a:r>
            <a:r>
              <a:rPr lang="en-US" altLang="zh-CN" dirty="0" smtClean="0">
                <a:latin typeface="Times New Roman" pitchFamily="18" charset="0"/>
                <a:cs typeface="Times New Roman" pitchFamily="18" charset="0"/>
              </a:rPr>
              <a:t>KMV</a:t>
            </a:r>
            <a:r>
              <a:rPr lang="zh-CN" altLang="en-US" dirty="0" smtClean="0">
                <a:latin typeface="Times New Roman" pitchFamily="18" charset="0"/>
                <a:cs typeface="Times New Roman" pitchFamily="18" charset="0"/>
              </a:rPr>
              <a:t>的信用资产管理方法</a:t>
            </a:r>
          </a:p>
        </p:txBody>
      </p:sp>
      <p:sp>
        <p:nvSpPr>
          <p:cNvPr id="6" name="矩形 5"/>
          <p:cNvSpPr/>
          <p:nvPr/>
        </p:nvSpPr>
        <p:spPr>
          <a:xfrm>
            <a:off x="2190751" y="3786189"/>
            <a:ext cx="8096249" cy="954087"/>
          </a:xfrm>
          <a:prstGeom prst="rect">
            <a:avLst/>
          </a:prstGeom>
        </p:spPr>
        <p:txBody>
          <a:bodyPr>
            <a:spAutoFit/>
          </a:bodyPr>
          <a:lstStyle/>
          <a:p>
            <a:pPr>
              <a:buFont typeface="Wingdings" pitchFamily="2" charset="2"/>
              <a:buNone/>
            </a:pPr>
            <a:r>
              <a:rPr lang="en-US" altLang="zh-CN" sz="2800" dirty="0" err="1">
                <a:solidFill>
                  <a:srgbClr val="C00000"/>
                </a:solidFill>
                <a:latin typeface="Times New Roman" pitchFamily="18" charset="0"/>
                <a:ea typeface="黑体" pitchFamily="2" charset="-122"/>
                <a:cs typeface="Times New Roman" pitchFamily="18" charset="0"/>
              </a:rPr>
              <a:t>R</a:t>
            </a:r>
            <a:r>
              <a:rPr lang="en-US" altLang="zh-CN" sz="2800" baseline="-25000" dirty="0" err="1">
                <a:solidFill>
                  <a:srgbClr val="C00000"/>
                </a:solidFill>
                <a:latin typeface="Times New Roman" pitchFamily="18" charset="0"/>
                <a:ea typeface="黑体" pitchFamily="2" charset="-122"/>
                <a:cs typeface="Times New Roman" pitchFamily="18" charset="0"/>
              </a:rPr>
              <a:t>it</a:t>
            </a:r>
            <a:r>
              <a:rPr lang="en-US" altLang="zh-CN" sz="2800" baseline="-25000" dirty="0">
                <a:solidFill>
                  <a:srgbClr val="C00000"/>
                </a:solidFill>
                <a:latin typeface="Times New Roman" pitchFamily="18" charset="0"/>
                <a:ea typeface="黑体" pitchFamily="2" charset="-122"/>
                <a:cs typeface="Times New Roman" pitchFamily="18" charset="0"/>
              </a:rPr>
              <a:t>  </a:t>
            </a:r>
            <a:r>
              <a:rPr lang="en-US" altLang="zh-CN" sz="2800" dirty="0">
                <a:solidFill>
                  <a:srgbClr val="C00000"/>
                </a:solidFill>
                <a:latin typeface="Times New Roman" pitchFamily="18" charset="0"/>
                <a:ea typeface="黑体" pitchFamily="2" charset="-122"/>
                <a:cs typeface="Times New Roman" pitchFamily="18" charset="0"/>
              </a:rPr>
              <a:t>= (</a:t>
            </a:r>
            <a:r>
              <a:rPr lang="zh-CN" altLang="en-US" sz="2800" dirty="0">
                <a:solidFill>
                  <a:srgbClr val="C00000"/>
                </a:solidFill>
                <a:latin typeface="Times New Roman" pitchFamily="18" charset="0"/>
                <a:ea typeface="黑体" pitchFamily="2" charset="-122"/>
                <a:cs typeface="Times New Roman" pitchFamily="18" charset="0"/>
              </a:rPr>
              <a:t>价差</a:t>
            </a:r>
            <a:r>
              <a:rPr lang="en-US" altLang="zh-CN" sz="2800" baseline="-25000" dirty="0">
                <a:solidFill>
                  <a:srgbClr val="C00000"/>
                </a:solidFill>
                <a:latin typeface="Times New Roman" pitchFamily="18" charset="0"/>
                <a:ea typeface="黑体" pitchFamily="2" charset="-122"/>
                <a:cs typeface="Times New Roman" pitchFamily="18" charset="0"/>
              </a:rPr>
              <a:t>i</a:t>
            </a:r>
            <a:r>
              <a:rPr lang="en-US" altLang="zh-CN" sz="2800" dirty="0">
                <a:solidFill>
                  <a:srgbClr val="C00000"/>
                </a:solidFill>
                <a:latin typeface="Times New Roman" pitchFamily="18" charset="0"/>
                <a:ea typeface="黑体" pitchFamily="2" charset="-122"/>
                <a:cs typeface="Times New Roman" pitchFamily="18" charset="0"/>
              </a:rPr>
              <a:t>+</a:t>
            </a:r>
            <a:r>
              <a:rPr lang="zh-CN" altLang="en-US" sz="2800" dirty="0">
                <a:solidFill>
                  <a:srgbClr val="C00000"/>
                </a:solidFill>
                <a:latin typeface="Times New Roman" pitchFamily="18" charset="0"/>
                <a:ea typeface="黑体" pitchFamily="2" charset="-122"/>
                <a:cs typeface="Times New Roman" pitchFamily="18" charset="0"/>
              </a:rPr>
              <a:t>收费</a:t>
            </a:r>
            <a:r>
              <a:rPr lang="en-US" altLang="zh-CN" sz="2800" baseline="-25000" dirty="0">
                <a:solidFill>
                  <a:srgbClr val="C00000"/>
                </a:solidFill>
                <a:latin typeface="Times New Roman" pitchFamily="18" charset="0"/>
                <a:ea typeface="黑体" pitchFamily="2" charset="-122"/>
                <a:cs typeface="Times New Roman" pitchFamily="18" charset="0"/>
              </a:rPr>
              <a:t>i</a:t>
            </a:r>
            <a:r>
              <a:rPr lang="en-US" altLang="zh-CN" sz="2800" dirty="0">
                <a:solidFill>
                  <a:srgbClr val="C00000"/>
                </a:solidFill>
                <a:latin typeface="Times New Roman" pitchFamily="18" charset="0"/>
                <a:ea typeface="黑体" pitchFamily="2" charset="-122"/>
                <a:cs typeface="Times New Roman" pitchFamily="18" charset="0"/>
              </a:rPr>
              <a:t>) </a:t>
            </a:r>
            <a:r>
              <a:rPr lang="zh-CN" altLang="en-US" sz="2800" dirty="0">
                <a:solidFill>
                  <a:srgbClr val="C00000"/>
                </a:solidFill>
                <a:latin typeface="Times New Roman" pitchFamily="18" charset="0"/>
                <a:ea typeface="黑体" pitchFamily="2" charset="-122"/>
                <a:cs typeface="Times New Roman" pitchFamily="18" charset="0"/>
              </a:rPr>
              <a:t>－</a:t>
            </a:r>
            <a:r>
              <a:rPr lang="en-US" altLang="zh-CN" sz="2800" dirty="0">
                <a:solidFill>
                  <a:srgbClr val="C00000"/>
                </a:solidFill>
                <a:latin typeface="Times New Roman" pitchFamily="18" charset="0"/>
                <a:ea typeface="黑体" pitchFamily="2" charset="-122"/>
                <a:cs typeface="Times New Roman" pitchFamily="18" charset="0"/>
              </a:rPr>
              <a:t>(</a:t>
            </a:r>
            <a:r>
              <a:rPr lang="zh-CN" altLang="en-US" sz="2800" dirty="0">
                <a:solidFill>
                  <a:srgbClr val="C00000"/>
                </a:solidFill>
                <a:latin typeface="Times New Roman" pitchFamily="18" charset="0"/>
                <a:ea typeface="黑体" pitchFamily="2" charset="-122"/>
                <a:cs typeface="Times New Roman" pitchFamily="18" charset="0"/>
              </a:rPr>
              <a:t>预期损失</a:t>
            </a:r>
            <a:r>
              <a:rPr lang="en-US" altLang="zh-CN" sz="2800" baseline="-25000" dirty="0">
                <a:solidFill>
                  <a:srgbClr val="C00000"/>
                </a:solidFill>
                <a:latin typeface="Times New Roman" pitchFamily="18" charset="0"/>
                <a:ea typeface="黑体" pitchFamily="2" charset="-122"/>
                <a:cs typeface="Times New Roman" pitchFamily="18" charset="0"/>
              </a:rPr>
              <a:t>i</a:t>
            </a:r>
            <a:r>
              <a:rPr lang="en-US" altLang="zh-CN" sz="2800" dirty="0">
                <a:solidFill>
                  <a:srgbClr val="C00000"/>
                </a:solidFill>
                <a:latin typeface="Times New Roman" pitchFamily="18" charset="0"/>
                <a:ea typeface="黑体" pitchFamily="2" charset="-122"/>
                <a:cs typeface="Times New Roman" pitchFamily="18" charset="0"/>
              </a:rPr>
              <a:t>)</a:t>
            </a:r>
          </a:p>
          <a:p>
            <a:pPr>
              <a:buFont typeface="Wingdings" pitchFamily="2" charset="2"/>
              <a:buNone/>
            </a:pPr>
            <a:r>
              <a:rPr lang="zh-CN" altLang="en-US" sz="2800" dirty="0">
                <a:solidFill>
                  <a:srgbClr val="C00000"/>
                </a:solidFill>
                <a:latin typeface="Times New Roman" pitchFamily="18" charset="0"/>
                <a:ea typeface="黑体" pitchFamily="2" charset="-122"/>
                <a:cs typeface="Times New Roman" pitchFamily="18" charset="0"/>
              </a:rPr>
              <a:t>     </a:t>
            </a:r>
            <a:r>
              <a:rPr lang="en-US" altLang="zh-CN" sz="2800" dirty="0">
                <a:solidFill>
                  <a:srgbClr val="C00000"/>
                </a:solidFill>
                <a:latin typeface="Times New Roman" pitchFamily="18" charset="0"/>
                <a:ea typeface="黑体" pitchFamily="2" charset="-122"/>
                <a:cs typeface="Times New Roman" pitchFamily="18" charset="0"/>
              </a:rPr>
              <a:t>= (</a:t>
            </a:r>
            <a:r>
              <a:rPr lang="zh-CN" altLang="en-US" sz="2800" dirty="0">
                <a:solidFill>
                  <a:srgbClr val="C00000"/>
                </a:solidFill>
                <a:latin typeface="Times New Roman" pitchFamily="18" charset="0"/>
                <a:ea typeface="黑体" pitchFamily="2" charset="-122"/>
                <a:cs typeface="Times New Roman" pitchFamily="18" charset="0"/>
              </a:rPr>
              <a:t>价差</a:t>
            </a:r>
            <a:r>
              <a:rPr lang="en-US" altLang="zh-CN" sz="2800" baseline="-25000" dirty="0">
                <a:solidFill>
                  <a:srgbClr val="C00000"/>
                </a:solidFill>
                <a:latin typeface="Times New Roman" pitchFamily="18" charset="0"/>
                <a:ea typeface="黑体" pitchFamily="2" charset="-122"/>
                <a:cs typeface="Times New Roman" pitchFamily="18" charset="0"/>
              </a:rPr>
              <a:t>i</a:t>
            </a:r>
            <a:r>
              <a:rPr lang="en-US" altLang="zh-CN" sz="2800" dirty="0">
                <a:solidFill>
                  <a:srgbClr val="C00000"/>
                </a:solidFill>
                <a:latin typeface="Times New Roman" pitchFamily="18" charset="0"/>
                <a:ea typeface="黑体" pitchFamily="2" charset="-122"/>
                <a:cs typeface="Times New Roman" pitchFamily="18" charset="0"/>
              </a:rPr>
              <a:t>+</a:t>
            </a:r>
            <a:r>
              <a:rPr lang="zh-CN" altLang="en-US" sz="2800" dirty="0">
                <a:solidFill>
                  <a:srgbClr val="C00000"/>
                </a:solidFill>
                <a:latin typeface="Times New Roman" pitchFamily="18" charset="0"/>
                <a:ea typeface="黑体" pitchFamily="2" charset="-122"/>
                <a:cs typeface="Times New Roman" pitchFamily="18" charset="0"/>
              </a:rPr>
              <a:t>收费</a:t>
            </a:r>
            <a:r>
              <a:rPr lang="en-US" altLang="zh-CN" sz="2800" baseline="-25000" dirty="0">
                <a:solidFill>
                  <a:srgbClr val="C00000"/>
                </a:solidFill>
                <a:latin typeface="Times New Roman" pitchFamily="18" charset="0"/>
                <a:ea typeface="黑体" pitchFamily="2" charset="-122"/>
                <a:cs typeface="Times New Roman" pitchFamily="18" charset="0"/>
              </a:rPr>
              <a:t>i</a:t>
            </a:r>
            <a:r>
              <a:rPr lang="en-US" altLang="zh-CN" sz="2800" dirty="0">
                <a:solidFill>
                  <a:srgbClr val="C00000"/>
                </a:solidFill>
                <a:latin typeface="Times New Roman" pitchFamily="18" charset="0"/>
                <a:ea typeface="黑体" pitchFamily="2" charset="-122"/>
                <a:cs typeface="Times New Roman" pitchFamily="18" charset="0"/>
              </a:rPr>
              <a:t>)</a:t>
            </a:r>
            <a:r>
              <a:rPr lang="zh-CN" altLang="en-US" sz="2800" dirty="0">
                <a:solidFill>
                  <a:srgbClr val="C00000"/>
                </a:solidFill>
                <a:latin typeface="Times New Roman" pitchFamily="18" charset="0"/>
                <a:ea typeface="黑体" pitchFamily="2" charset="-122"/>
                <a:cs typeface="Times New Roman" pitchFamily="18" charset="0"/>
              </a:rPr>
              <a:t>－</a:t>
            </a:r>
            <a:r>
              <a:rPr lang="en-US" altLang="zh-CN" sz="2800" dirty="0">
                <a:solidFill>
                  <a:srgbClr val="C00000"/>
                </a:solidFill>
                <a:latin typeface="Times New Roman" pitchFamily="18" charset="0"/>
                <a:ea typeface="黑体" pitchFamily="2" charset="-122"/>
                <a:cs typeface="Times New Roman" pitchFamily="18" charset="0"/>
              </a:rPr>
              <a:t>(</a:t>
            </a:r>
            <a:r>
              <a:rPr lang="en-US" altLang="zh-CN" sz="2800" dirty="0" err="1">
                <a:solidFill>
                  <a:srgbClr val="C00000"/>
                </a:solidFill>
                <a:latin typeface="Times New Roman" pitchFamily="18" charset="0"/>
                <a:ea typeface="黑体" pitchFamily="2" charset="-122"/>
                <a:cs typeface="Times New Roman" pitchFamily="18" charset="0"/>
              </a:rPr>
              <a:t>EDF</a:t>
            </a:r>
            <a:r>
              <a:rPr lang="en-US" altLang="zh-CN" sz="2800" baseline="-25000" dirty="0" err="1">
                <a:solidFill>
                  <a:srgbClr val="C00000"/>
                </a:solidFill>
                <a:latin typeface="Times New Roman" pitchFamily="18" charset="0"/>
                <a:ea typeface="黑体" pitchFamily="2" charset="-122"/>
                <a:cs typeface="Times New Roman" pitchFamily="18" charset="0"/>
              </a:rPr>
              <a:t>i</a:t>
            </a:r>
            <a:r>
              <a:rPr lang="en-US" altLang="zh-CN" sz="2800" dirty="0" err="1">
                <a:solidFill>
                  <a:srgbClr val="C00000"/>
                </a:solidFill>
                <a:latin typeface="Times New Roman" pitchFamily="18" charset="0"/>
                <a:ea typeface="黑体" pitchFamily="2" charset="-122"/>
                <a:cs typeface="Times New Roman" pitchFamily="18" charset="0"/>
              </a:rPr>
              <a:t>×LGD</a:t>
            </a:r>
            <a:r>
              <a:rPr lang="en-US" altLang="zh-CN" sz="2800" baseline="-25000" dirty="0" err="1">
                <a:solidFill>
                  <a:srgbClr val="C00000"/>
                </a:solidFill>
                <a:latin typeface="Times New Roman" pitchFamily="18" charset="0"/>
                <a:ea typeface="黑体" pitchFamily="2" charset="-122"/>
                <a:cs typeface="Times New Roman" pitchFamily="18" charset="0"/>
              </a:rPr>
              <a:t>i</a:t>
            </a:r>
            <a:r>
              <a:rPr lang="en-US" altLang="zh-CN" sz="2800" dirty="0">
                <a:solidFill>
                  <a:srgbClr val="C00000"/>
                </a:solidFill>
                <a:latin typeface="Times New Roman" pitchFamily="18" charset="0"/>
                <a:ea typeface="黑体" pitchFamily="2" charset="-122"/>
                <a:cs typeface="Times New Roman" pitchFamily="18" charset="0"/>
              </a:rPr>
              <a:t>)</a:t>
            </a:r>
          </a:p>
        </p:txBody>
      </p:sp>
    </p:spTree>
    <p:extLst>
      <p:ext uri="{BB962C8B-B14F-4D97-AF65-F5344CB8AC3E}">
        <p14:creationId xmlns:p14="http://schemas.microsoft.com/office/powerpoint/2010/main" val="429483856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3"/>
          <p:cNvSpPr>
            <a:spLocks noGrp="1" noChangeArrowheads="1"/>
          </p:cNvSpPr>
          <p:nvPr>
            <p:ph idx="1"/>
          </p:nvPr>
        </p:nvSpPr>
        <p:spPr>
          <a:xfrm>
            <a:off x="662662" y="1071402"/>
            <a:ext cx="11055349" cy="4267200"/>
          </a:xfrm>
        </p:spPr>
        <p:txBody>
          <a:bodyPr/>
          <a:lstStyle/>
          <a:p>
            <a:pPr marL="514350" indent="-514350" eaLnBrk="1" hangingPunct="1">
              <a:buFont typeface="Wingdings" pitchFamily="2" charset="2"/>
              <a:buNone/>
            </a:pPr>
            <a:r>
              <a:rPr lang="en-US" altLang="zh-CN" sz="3600" dirty="0" smtClean="0">
                <a:latin typeface="Times New Roman" pitchFamily="18" charset="0"/>
                <a:cs typeface="Times New Roman" pitchFamily="18" charset="0"/>
              </a:rPr>
              <a:t>(</a:t>
            </a:r>
            <a:r>
              <a:rPr lang="zh-CN" altLang="en-US" sz="3600" dirty="0" smtClean="0">
                <a:latin typeface="Times New Roman" pitchFamily="18" charset="0"/>
                <a:cs typeface="Times New Roman" pitchFamily="18" charset="0"/>
              </a:rPr>
              <a:t>二</a:t>
            </a:r>
            <a:r>
              <a:rPr lang="en-US" altLang="zh-CN" sz="3600" dirty="0" smtClean="0">
                <a:latin typeface="Times New Roman" pitchFamily="18" charset="0"/>
                <a:cs typeface="Times New Roman" pitchFamily="18" charset="0"/>
              </a:rPr>
              <a:t>) </a:t>
            </a:r>
            <a:r>
              <a:rPr lang="zh-CN" altLang="en-US" sz="3600" dirty="0" smtClean="0">
                <a:latin typeface="Times New Roman" pitchFamily="18" charset="0"/>
                <a:cs typeface="Times New Roman" pitchFamily="18" charset="0"/>
              </a:rPr>
              <a:t>信用资产风险的计量</a:t>
            </a:r>
            <a:endParaRPr lang="en-US" altLang="zh-CN" sz="3600" dirty="0" smtClean="0">
              <a:latin typeface="Times New Roman" pitchFamily="18" charset="0"/>
              <a:cs typeface="Times New Roman" pitchFamily="18" charset="0"/>
            </a:endParaRPr>
          </a:p>
          <a:p>
            <a:pPr marL="514350" lvl="1" indent="-514350" eaLnBrk="1" hangingPunct="1">
              <a:buFont typeface="Wingdings" pitchFamily="2" charset="2"/>
              <a:buAutoNum type="arabicPeriod"/>
            </a:pPr>
            <a:r>
              <a:rPr lang="zh-CN" altLang="en-US" sz="3600" dirty="0" smtClean="0">
                <a:latin typeface="Times New Roman" pitchFamily="18" charset="0"/>
                <a:cs typeface="Times New Roman" pitchFamily="18" charset="0"/>
              </a:rPr>
              <a:t>信用资产组合中第 </a:t>
            </a:r>
            <a:r>
              <a:rPr lang="en-US" altLang="zh-CN" sz="3600" dirty="0" smtClean="0">
                <a:latin typeface="Times New Roman" pitchFamily="18" charset="0"/>
                <a:cs typeface="Times New Roman" pitchFamily="18" charset="0"/>
              </a:rPr>
              <a:t>i </a:t>
            </a:r>
            <a:r>
              <a:rPr lang="zh-CN" altLang="en-US" sz="3600" dirty="0" smtClean="0">
                <a:latin typeface="Times New Roman" pitchFamily="18" charset="0"/>
                <a:cs typeface="Times New Roman" pitchFamily="18" charset="0"/>
              </a:rPr>
              <a:t>种信用资产的风险，可用信用资产损失率的标准差，即未预期损失率 </a:t>
            </a:r>
            <a:r>
              <a:rPr lang="en-US" altLang="zh-CN" sz="3600" dirty="0" err="1" smtClean="0">
                <a:latin typeface="Times New Roman" pitchFamily="18" charset="0"/>
                <a:cs typeface="Times New Roman" pitchFamily="18" charset="0"/>
              </a:rPr>
              <a:t>RUL</a:t>
            </a:r>
            <a:r>
              <a:rPr lang="en-US" altLang="zh-CN" sz="3600" baseline="-25000" dirty="0" err="1" smtClean="0">
                <a:latin typeface="Times New Roman" pitchFamily="18" charset="0"/>
                <a:cs typeface="Times New Roman" pitchFamily="18" charset="0"/>
              </a:rPr>
              <a:t>i</a:t>
            </a:r>
            <a:r>
              <a:rPr lang="en-US" altLang="zh-CN" sz="3600" baseline="-25000" dirty="0" smtClean="0">
                <a:latin typeface="Times New Roman" pitchFamily="18" charset="0"/>
                <a:cs typeface="Times New Roman" pitchFamily="18" charset="0"/>
              </a:rPr>
              <a:t> </a:t>
            </a:r>
            <a:r>
              <a:rPr lang="zh-CN" altLang="en-US" sz="3600" dirty="0" smtClean="0">
                <a:latin typeface="Times New Roman" pitchFamily="18" charset="0"/>
                <a:cs typeface="Times New Roman" pitchFamily="18" charset="0"/>
              </a:rPr>
              <a:t>来度量。</a:t>
            </a:r>
            <a:endParaRPr lang="en-US" altLang="zh-CN" sz="3600" dirty="0" smtClean="0">
              <a:latin typeface="Times New Roman" pitchFamily="18" charset="0"/>
              <a:cs typeface="Times New Roman" pitchFamily="18" charset="0"/>
            </a:endParaRPr>
          </a:p>
          <a:p>
            <a:pPr marL="514350" lvl="1" indent="-514350" eaLnBrk="1" hangingPunct="1">
              <a:buFont typeface="Wingdings" pitchFamily="2" charset="2"/>
              <a:buAutoNum type="arabicPeriod"/>
            </a:pPr>
            <a:r>
              <a:rPr lang="en-US" altLang="zh-CN" sz="3600" dirty="0" err="1" smtClean="0">
                <a:latin typeface="Times New Roman" pitchFamily="18" charset="0"/>
                <a:cs typeface="Times New Roman" pitchFamily="18" charset="0"/>
              </a:rPr>
              <a:t>RUL</a:t>
            </a:r>
            <a:r>
              <a:rPr lang="en-US" altLang="zh-CN" sz="3600" baseline="-25000" dirty="0" err="1" smtClean="0">
                <a:latin typeface="Times New Roman" pitchFamily="18" charset="0"/>
                <a:cs typeface="Times New Roman" pitchFamily="18" charset="0"/>
              </a:rPr>
              <a:t>i</a:t>
            </a:r>
            <a:r>
              <a:rPr lang="zh-CN" altLang="en-US" sz="3600" dirty="0" smtClean="0">
                <a:latin typeface="Times New Roman" pitchFamily="18" charset="0"/>
                <a:cs typeface="Times New Roman" pitchFamily="18" charset="0"/>
              </a:rPr>
              <a:t>反映了信用损失率的不确定性程度。</a:t>
            </a:r>
            <a:endParaRPr lang="en-US" altLang="zh-CN" sz="3600" dirty="0" smtClean="0">
              <a:latin typeface="Times New Roman" pitchFamily="18" charset="0"/>
              <a:cs typeface="Times New Roman" pitchFamily="18" charset="0"/>
            </a:endParaRPr>
          </a:p>
          <a:p>
            <a:pPr marL="514350" lvl="1" indent="-514350" eaLnBrk="1" hangingPunct="1">
              <a:buFont typeface="Wingdings" pitchFamily="2" charset="2"/>
              <a:buAutoNum type="arabicPeriod"/>
            </a:pPr>
            <a:endParaRPr lang="en-US" altLang="zh-CN" sz="3600" dirty="0">
              <a:latin typeface="Times New Roman" pitchFamily="18" charset="0"/>
              <a:cs typeface="Times New Roman" pitchFamily="18" charset="0"/>
            </a:endParaRPr>
          </a:p>
          <a:p>
            <a:pPr marL="514350" indent="-514350">
              <a:buNone/>
            </a:pPr>
            <a:r>
              <a:rPr lang="en-US" altLang="zh-CN" sz="3600" dirty="0">
                <a:latin typeface="Times New Roman" pitchFamily="18" charset="0"/>
                <a:cs typeface="Times New Roman" pitchFamily="18" charset="0"/>
              </a:rPr>
              <a:t>(</a:t>
            </a:r>
            <a:r>
              <a:rPr lang="zh-CN" altLang="en-US" sz="3600" dirty="0">
                <a:latin typeface="Times New Roman" pitchFamily="18" charset="0"/>
                <a:cs typeface="Times New Roman" pitchFamily="18" charset="0"/>
              </a:rPr>
              <a:t>三</a:t>
            </a:r>
            <a:r>
              <a:rPr lang="en-US" altLang="zh-CN" sz="3600" dirty="0">
                <a:latin typeface="Times New Roman" pitchFamily="18" charset="0"/>
                <a:cs typeface="Times New Roman" pitchFamily="18" charset="0"/>
              </a:rPr>
              <a:t>) </a:t>
            </a:r>
            <a:r>
              <a:rPr lang="zh-CN" altLang="en-US" sz="3600" dirty="0">
                <a:latin typeface="Times New Roman" pitchFamily="18" charset="0"/>
                <a:cs typeface="Times New Roman" pitchFamily="18" charset="0"/>
              </a:rPr>
              <a:t>相关性的预测</a:t>
            </a:r>
            <a:endParaRPr lang="en-US" altLang="zh-CN" sz="3600" dirty="0">
              <a:latin typeface="Times New Roman" pitchFamily="18" charset="0"/>
              <a:cs typeface="Times New Roman" pitchFamily="18" charset="0"/>
            </a:endParaRPr>
          </a:p>
          <a:p>
            <a:pPr marL="630238" lvl="1" indent="-630238">
              <a:buNone/>
            </a:pPr>
            <a:r>
              <a:rPr lang="en-US" altLang="zh-CN" sz="3600" dirty="0">
                <a:latin typeface="Times New Roman" pitchFamily="18" charset="0"/>
                <a:cs typeface="Times New Roman" pitchFamily="18" charset="0"/>
              </a:rPr>
              <a:t>1.    </a:t>
            </a:r>
            <a:r>
              <a:rPr lang="zh-CN" altLang="en-US" sz="3600" dirty="0">
                <a:latin typeface="Times New Roman" pitchFamily="18" charset="0"/>
                <a:cs typeface="Times New Roman" pitchFamily="18" charset="0"/>
              </a:rPr>
              <a:t>信用资产组合中第 </a:t>
            </a:r>
            <a:r>
              <a:rPr lang="en-US" altLang="zh-CN" sz="3600" dirty="0">
                <a:latin typeface="Times New Roman" pitchFamily="18" charset="0"/>
                <a:cs typeface="Times New Roman" pitchFamily="18" charset="0"/>
              </a:rPr>
              <a:t>i </a:t>
            </a:r>
            <a:r>
              <a:rPr lang="zh-CN" altLang="en-US" sz="3600" dirty="0">
                <a:latin typeface="Times New Roman" pitchFamily="18" charset="0"/>
                <a:cs typeface="Times New Roman" pitchFamily="18" charset="0"/>
              </a:rPr>
              <a:t>种信用资产的风险，可以用信用资产损失率的标准差，即未预期损失率</a:t>
            </a:r>
            <a:r>
              <a:rPr lang="en-US" altLang="zh-CN" sz="3600" dirty="0" err="1">
                <a:latin typeface="Times New Roman" pitchFamily="18" charset="0"/>
                <a:cs typeface="Times New Roman" pitchFamily="18" charset="0"/>
              </a:rPr>
              <a:t>RUL</a:t>
            </a:r>
            <a:r>
              <a:rPr lang="en-US" altLang="zh-CN" sz="3600" baseline="-25000" dirty="0" err="1">
                <a:latin typeface="Times New Roman" pitchFamily="18" charset="0"/>
                <a:cs typeface="Times New Roman" pitchFamily="18" charset="0"/>
              </a:rPr>
              <a:t>i</a:t>
            </a:r>
            <a:r>
              <a:rPr lang="zh-CN" altLang="en-US" sz="3600" dirty="0">
                <a:latin typeface="Times New Roman" pitchFamily="18" charset="0"/>
                <a:cs typeface="Times New Roman" pitchFamily="18" charset="0"/>
              </a:rPr>
              <a:t>来度量。</a:t>
            </a:r>
            <a:endParaRPr lang="en-US" altLang="zh-CN" sz="3600" dirty="0">
              <a:latin typeface="Times New Roman" pitchFamily="18" charset="0"/>
              <a:cs typeface="Times New Roman" pitchFamily="18" charset="0"/>
            </a:endParaRPr>
          </a:p>
          <a:p>
            <a:pPr marL="0" lvl="1" indent="0" eaLnBrk="1" hangingPunct="1">
              <a:buNone/>
            </a:pPr>
            <a:endParaRPr lang="zh-CN" altLang="en-US" dirty="0" smtClean="0">
              <a:latin typeface="Times New Roman" pitchFamily="18" charset="0"/>
              <a:cs typeface="Times New Roman" pitchFamily="18" charset="0"/>
            </a:endParaRPr>
          </a:p>
        </p:txBody>
      </p:sp>
      <p:sp>
        <p:nvSpPr>
          <p:cNvPr id="118786" name="灯片编号占位符 5"/>
          <p:cNvSpPr>
            <a:spLocks noGrp="1"/>
          </p:cNvSpPr>
          <p:nvPr>
            <p:ph type="sldNum" sz="quarter" idx="10"/>
          </p:nvPr>
        </p:nvSpPr>
        <p:spPr/>
        <p:txBody>
          <a:bodyPr/>
          <a:lstStyle/>
          <a:p>
            <a:pPr>
              <a:defRPr/>
            </a:pPr>
            <a:fld id="{F868F734-3DB1-471D-90BC-BFB9B5739F9B}" type="slidenum">
              <a:rPr lang="en-US" altLang="zh-CN" smtClean="0"/>
              <a:pPr>
                <a:defRPr/>
              </a:pPr>
              <a:t>33</a:t>
            </a:fld>
            <a:endParaRPr lang="en-US" altLang="zh-CN" smtClean="0"/>
          </a:p>
        </p:txBody>
      </p:sp>
      <p:sp>
        <p:nvSpPr>
          <p:cNvPr id="118787" name="Rectangle 2"/>
          <p:cNvSpPr>
            <a:spLocks noGrp="1" noChangeArrowheads="1"/>
          </p:cNvSpPr>
          <p:nvPr>
            <p:ph type="title"/>
          </p:nvPr>
        </p:nvSpPr>
        <p:spPr>
          <a:xfrm>
            <a:off x="3368298" y="0"/>
            <a:ext cx="8296653" cy="1216025"/>
          </a:xfrm>
        </p:spPr>
        <p:txBody>
          <a:bodyPr>
            <a:scene3d>
              <a:camera prst="orthographicFront"/>
              <a:lightRig rig="soft" dir="t"/>
            </a:scene3d>
          </a:bodyPr>
          <a:lstStyle/>
          <a:p>
            <a:pPr eaLnBrk="1" hangingPunct="1">
              <a:defRPr/>
            </a:pPr>
            <a:r>
              <a:rPr lang="zh-CN" altLang="en-US" dirty="0" smtClean="0">
                <a:latin typeface="Times New Roman" pitchFamily="18" charset="0"/>
                <a:cs typeface="Times New Roman" pitchFamily="18" charset="0"/>
              </a:rPr>
              <a:t>三、</a:t>
            </a:r>
            <a:r>
              <a:rPr lang="en-US" altLang="zh-CN" dirty="0" smtClean="0">
                <a:latin typeface="Times New Roman" pitchFamily="18" charset="0"/>
                <a:cs typeface="Times New Roman" pitchFamily="18" charset="0"/>
              </a:rPr>
              <a:t>KMV</a:t>
            </a:r>
            <a:r>
              <a:rPr lang="zh-CN" altLang="en-US" dirty="0" smtClean="0">
                <a:latin typeface="Times New Roman" pitchFamily="18" charset="0"/>
                <a:cs typeface="Times New Roman" pitchFamily="18" charset="0"/>
              </a:rPr>
              <a:t>的信用资产管理方法</a:t>
            </a:r>
          </a:p>
        </p:txBody>
      </p:sp>
    </p:spTree>
    <p:extLst>
      <p:ext uri="{BB962C8B-B14F-4D97-AF65-F5344CB8AC3E}">
        <p14:creationId xmlns:p14="http://schemas.microsoft.com/office/powerpoint/2010/main" val="306570790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内容占位符 2"/>
          <p:cNvSpPr>
            <a:spLocks noGrp="1"/>
          </p:cNvSpPr>
          <p:nvPr>
            <p:ph idx="1"/>
          </p:nvPr>
        </p:nvSpPr>
        <p:spPr/>
        <p:txBody>
          <a:bodyPr/>
          <a:lstStyle/>
          <a:p>
            <a:pPr marL="514350" lvl="1" indent="-514350" eaLnBrk="1" hangingPunct="1">
              <a:buFont typeface="Wingdings" pitchFamily="2" charset="2"/>
              <a:buNone/>
            </a:pPr>
            <a:r>
              <a:rPr lang="en-US" altLang="zh-CN" dirty="0" smtClean="0">
                <a:latin typeface="Times New Roman" pitchFamily="18" charset="0"/>
                <a:cs typeface="Times New Roman" pitchFamily="18" charset="0"/>
              </a:rPr>
              <a:t>(</a:t>
            </a:r>
            <a:r>
              <a:rPr lang="zh-CN" altLang="en-US" dirty="0" smtClean="0">
                <a:latin typeface="Times New Roman" pitchFamily="18" charset="0"/>
                <a:cs typeface="Times New Roman" pitchFamily="18" charset="0"/>
              </a:rPr>
              <a:t>四</a:t>
            </a:r>
            <a:r>
              <a:rPr lang="en-US" altLang="zh-CN" dirty="0" smtClean="0">
                <a:latin typeface="Times New Roman" pitchFamily="18" charset="0"/>
                <a:cs typeface="Times New Roman" pitchFamily="18" charset="0"/>
              </a:rPr>
              <a:t>) </a:t>
            </a:r>
            <a:r>
              <a:rPr lang="zh-CN" altLang="en-US" dirty="0" smtClean="0">
                <a:latin typeface="Times New Roman" pitchFamily="18" charset="0"/>
                <a:cs typeface="Times New Roman" pitchFamily="18" charset="0"/>
              </a:rPr>
              <a:t>信用资产组合的风险计量与边际风险贡献量分析</a:t>
            </a:r>
            <a:endParaRPr lang="en-US" altLang="zh-CN" dirty="0" smtClean="0">
              <a:latin typeface="Times New Roman" pitchFamily="18" charset="0"/>
              <a:cs typeface="Times New Roman" pitchFamily="18" charset="0"/>
            </a:endParaRPr>
          </a:p>
          <a:p>
            <a:pPr marL="514350" lvl="1" indent="-514350" eaLnBrk="1" hangingPunct="1">
              <a:buFont typeface="Wingdings" pitchFamily="2" charset="2"/>
              <a:buAutoNum type="arabicPeriod"/>
            </a:pPr>
            <a:r>
              <a:rPr lang="zh-CN" altLang="en-US" dirty="0" smtClean="0">
                <a:latin typeface="Times New Roman" pitchFamily="18" charset="0"/>
                <a:cs typeface="Times New Roman" pitchFamily="18" charset="0"/>
              </a:rPr>
              <a:t>利用前文计算出的两资产之间的相关系数，就可得到信用资产组合</a:t>
            </a:r>
            <a:r>
              <a:rPr lang="en-US" altLang="zh-CN" dirty="0" smtClean="0">
                <a:latin typeface="Times New Roman" pitchFamily="18" charset="0"/>
                <a:cs typeface="Times New Roman" pitchFamily="18" charset="0"/>
              </a:rPr>
              <a:t>X</a:t>
            </a:r>
            <a:r>
              <a:rPr lang="zh-CN" altLang="en-US" dirty="0" smtClean="0">
                <a:latin typeface="Times New Roman" pitchFamily="18" charset="0"/>
                <a:cs typeface="Times New Roman" pitchFamily="18" charset="0"/>
              </a:rPr>
              <a:t>的协方差矩阵；</a:t>
            </a:r>
            <a:endParaRPr lang="en-US" altLang="zh-CN" dirty="0" smtClean="0">
              <a:latin typeface="Times New Roman" pitchFamily="18" charset="0"/>
              <a:cs typeface="Times New Roman" pitchFamily="18" charset="0"/>
            </a:endParaRPr>
          </a:p>
          <a:p>
            <a:pPr marL="514350" lvl="1" indent="-514350" eaLnBrk="1" hangingPunct="1">
              <a:buFont typeface="Wingdings" pitchFamily="2" charset="2"/>
              <a:buAutoNum type="arabicPeriod"/>
            </a:pPr>
            <a:r>
              <a:rPr lang="zh-CN" altLang="en-US" dirty="0" smtClean="0">
                <a:latin typeface="Times New Roman" pitchFamily="18" charset="0"/>
                <a:cs typeface="Times New Roman" pitchFamily="18" charset="0"/>
              </a:rPr>
              <a:t>进而得到信用资产组合</a:t>
            </a:r>
            <a:r>
              <a:rPr lang="en-US" altLang="zh-CN" dirty="0" smtClean="0">
                <a:latin typeface="Times New Roman" pitchFamily="18" charset="0"/>
                <a:cs typeface="Times New Roman" pitchFamily="18" charset="0"/>
              </a:rPr>
              <a:t>X</a:t>
            </a:r>
            <a:r>
              <a:rPr lang="zh-CN" altLang="en-US" dirty="0" smtClean="0">
                <a:latin typeface="Times New Roman" pitchFamily="18" charset="0"/>
                <a:cs typeface="Times New Roman" pitchFamily="18" charset="0"/>
              </a:rPr>
              <a:t>的风险或者未预期损失</a:t>
            </a:r>
            <a:r>
              <a:rPr lang="en-US" altLang="zh-CN" dirty="0" smtClean="0">
                <a:latin typeface="Times New Roman" pitchFamily="18" charset="0"/>
                <a:cs typeface="Times New Roman" pitchFamily="18" charset="0"/>
              </a:rPr>
              <a:t>UCL</a:t>
            </a:r>
            <a:r>
              <a:rPr lang="zh-CN" altLang="en-US" dirty="0" smtClean="0">
                <a:latin typeface="Times New Roman" pitchFamily="18" charset="0"/>
                <a:cs typeface="Times New Roman" pitchFamily="18" charset="0"/>
              </a:rPr>
              <a:t>；</a:t>
            </a:r>
            <a:endParaRPr lang="en-US" altLang="zh-CN" dirty="0" smtClean="0">
              <a:latin typeface="Times New Roman" pitchFamily="18" charset="0"/>
              <a:cs typeface="Times New Roman" pitchFamily="18" charset="0"/>
            </a:endParaRPr>
          </a:p>
          <a:p>
            <a:pPr marL="514350" lvl="1" indent="-514350" eaLnBrk="1" hangingPunct="1">
              <a:buFont typeface="Wingdings" pitchFamily="2" charset="2"/>
              <a:buAutoNum type="arabicPeriod"/>
            </a:pPr>
            <a:r>
              <a:rPr lang="zh-CN" altLang="en-US" dirty="0" smtClean="0">
                <a:latin typeface="Times New Roman" pitchFamily="18" charset="0"/>
                <a:cs typeface="Times New Roman" pitchFamily="18" charset="0"/>
              </a:rPr>
              <a:t>第 </a:t>
            </a:r>
            <a:r>
              <a:rPr lang="en-US" altLang="zh-CN" dirty="0" smtClean="0">
                <a:latin typeface="Times New Roman" pitchFamily="18" charset="0"/>
                <a:cs typeface="Times New Roman" pitchFamily="18" charset="0"/>
              </a:rPr>
              <a:t>i </a:t>
            </a:r>
            <a:r>
              <a:rPr lang="zh-CN" altLang="en-US" dirty="0" smtClean="0">
                <a:latin typeface="Times New Roman" pitchFamily="18" charset="0"/>
                <a:cs typeface="Times New Roman" pitchFamily="18" charset="0"/>
              </a:rPr>
              <a:t>种信用资产的边际风险贡献量</a:t>
            </a:r>
            <a:endParaRPr lang="en-US" altLang="zh-CN" dirty="0" smtClean="0">
              <a:latin typeface="Times New Roman" pitchFamily="18" charset="0"/>
              <a:cs typeface="Times New Roman" pitchFamily="18" charset="0"/>
            </a:endParaRPr>
          </a:p>
          <a:p>
            <a:pPr>
              <a:buFont typeface="Wingdings" pitchFamily="2" charset="2"/>
              <a:buNone/>
            </a:pPr>
            <a:endParaRPr lang="zh-CN" altLang="en-US" dirty="0" smtClean="0"/>
          </a:p>
        </p:txBody>
      </p:sp>
      <p:sp>
        <p:nvSpPr>
          <p:cNvPr id="24580" name="灯片编号占位符 3"/>
          <p:cNvSpPr>
            <a:spLocks noGrp="1"/>
          </p:cNvSpPr>
          <p:nvPr>
            <p:ph type="sldNum" sz="quarter" idx="10"/>
          </p:nvPr>
        </p:nvSpPr>
        <p:spPr/>
        <p:txBody>
          <a:bodyPr/>
          <a:lstStyle/>
          <a:p>
            <a:pPr>
              <a:defRPr/>
            </a:pPr>
            <a:fld id="{70DC52A4-11A5-4CAD-B118-1E8E6B603C7C}" type="slidenum">
              <a:rPr lang="en-US" altLang="zh-CN" smtClean="0"/>
              <a:pPr>
                <a:defRPr/>
              </a:pPr>
              <a:t>34</a:t>
            </a:fld>
            <a:endParaRPr lang="en-US" altLang="zh-CN" smtClean="0"/>
          </a:p>
        </p:txBody>
      </p:sp>
      <p:sp>
        <p:nvSpPr>
          <p:cNvPr id="24581" name="Rectangle 2"/>
          <p:cNvSpPr>
            <a:spLocks noGrp="1" noChangeArrowheads="1"/>
          </p:cNvSpPr>
          <p:nvPr>
            <p:ph type="title"/>
          </p:nvPr>
        </p:nvSpPr>
        <p:spPr>
          <a:xfrm>
            <a:off x="3394129" y="0"/>
            <a:ext cx="8193331" cy="1216025"/>
          </a:xfrm>
        </p:spPr>
        <p:txBody>
          <a:bodyPr>
            <a:scene3d>
              <a:camera prst="orthographicFront"/>
              <a:lightRig rig="soft" dir="t"/>
            </a:scene3d>
          </a:bodyPr>
          <a:lstStyle/>
          <a:p>
            <a:pPr eaLnBrk="1" hangingPunct="1">
              <a:defRPr/>
            </a:pPr>
            <a:r>
              <a:rPr lang="zh-CN" altLang="en-US" dirty="0" smtClean="0">
                <a:latin typeface="Times New Roman" pitchFamily="18" charset="0"/>
                <a:cs typeface="Times New Roman" pitchFamily="18" charset="0"/>
              </a:rPr>
              <a:t>三、</a:t>
            </a:r>
            <a:r>
              <a:rPr lang="en-US" altLang="zh-CN" dirty="0" smtClean="0">
                <a:latin typeface="Times New Roman" pitchFamily="18" charset="0"/>
                <a:cs typeface="Times New Roman" pitchFamily="18" charset="0"/>
              </a:rPr>
              <a:t>KMV</a:t>
            </a:r>
            <a:r>
              <a:rPr lang="zh-CN" altLang="en-US" dirty="0" smtClean="0">
                <a:latin typeface="Times New Roman" pitchFamily="18" charset="0"/>
                <a:cs typeface="Times New Roman" pitchFamily="18" charset="0"/>
              </a:rPr>
              <a:t>的信用资产管理方法</a:t>
            </a:r>
          </a:p>
        </p:txBody>
      </p:sp>
      <p:graphicFrame>
        <p:nvGraphicFramePr>
          <p:cNvPr id="46085" name="Object 5"/>
          <p:cNvGraphicFramePr>
            <a:graphicFrameLocks noChangeAspect="1"/>
          </p:cNvGraphicFramePr>
          <p:nvPr/>
        </p:nvGraphicFramePr>
        <p:xfrm>
          <a:off x="4381500" y="4214813"/>
          <a:ext cx="3143251" cy="931862"/>
        </p:xfrm>
        <a:graphic>
          <a:graphicData uri="http://schemas.openxmlformats.org/presentationml/2006/ole">
            <mc:AlternateContent xmlns:mc="http://schemas.openxmlformats.org/markup-compatibility/2006">
              <mc:Choice xmlns:v="urn:schemas-microsoft-com:vml" Requires="v">
                <p:oleObj spid="_x0000_s133125" name="Equation" r:id="rId3" imgW="1091726" imgH="431613" progId="Equation.DSMT4">
                  <p:embed/>
                </p:oleObj>
              </mc:Choice>
              <mc:Fallback>
                <p:oleObj name="Equation" r:id="rId3" imgW="1091726" imgH="431613"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81500" y="4214813"/>
                        <a:ext cx="3143251" cy="931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266568450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8" name="Rectangle 3"/>
          <p:cNvSpPr>
            <a:spLocks noGrp="1" noChangeArrowheads="1"/>
          </p:cNvSpPr>
          <p:nvPr>
            <p:ph idx="1"/>
          </p:nvPr>
        </p:nvSpPr>
        <p:spPr>
          <a:xfrm>
            <a:off x="755651" y="1752600"/>
            <a:ext cx="10674349" cy="4267200"/>
          </a:xfrm>
        </p:spPr>
        <p:txBody>
          <a:bodyPr/>
          <a:lstStyle/>
          <a:p>
            <a:pPr marL="514350" indent="-514350" eaLnBrk="1" hangingPunct="1">
              <a:buFont typeface="Wingdings" pitchFamily="2" charset="2"/>
              <a:buAutoNum type="arabicPeriod"/>
            </a:pPr>
            <a:r>
              <a:rPr lang="zh-CN" altLang="en-US" smtClean="0">
                <a:latin typeface="Times New Roman" pitchFamily="18" charset="0"/>
                <a:cs typeface="Times New Roman" pitchFamily="18" charset="0"/>
              </a:rPr>
              <a:t>该模型具有很高的灵敏度和适用性：</a:t>
            </a:r>
            <a:endParaRPr lang="en-US" altLang="zh-CN" smtClean="0">
              <a:latin typeface="Times New Roman" pitchFamily="18" charset="0"/>
              <a:cs typeface="Times New Roman" pitchFamily="18" charset="0"/>
            </a:endParaRPr>
          </a:p>
          <a:p>
            <a:pPr marL="514350" indent="-514350" eaLnBrk="1" hangingPunct="1">
              <a:buFont typeface="Wingdings" pitchFamily="2" charset="2"/>
              <a:buChar char="ü"/>
            </a:pPr>
            <a:r>
              <a:rPr lang="zh-CN" altLang="en-US" smtClean="0">
                <a:latin typeface="Times New Roman" pitchFamily="18" charset="0"/>
                <a:cs typeface="Times New Roman" pitchFamily="18" charset="0"/>
              </a:rPr>
              <a:t>运用</a:t>
            </a:r>
            <a:r>
              <a:rPr lang="en-US" altLang="zh-CN" smtClean="0">
                <a:latin typeface="Times New Roman" pitchFamily="18" charset="0"/>
                <a:cs typeface="Times New Roman" pitchFamily="18" charset="0"/>
              </a:rPr>
              <a:t>KMV</a:t>
            </a:r>
            <a:r>
              <a:rPr lang="zh-CN" altLang="en-US" smtClean="0">
                <a:latin typeface="Times New Roman" pitchFamily="18" charset="0"/>
                <a:cs typeface="Times New Roman" pitchFamily="18" charset="0"/>
              </a:rPr>
              <a:t>模型计算的</a:t>
            </a:r>
            <a:r>
              <a:rPr lang="en-US" altLang="zh-CN" smtClean="0">
                <a:latin typeface="Times New Roman" pitchFamily="18" charset="0"/>
                <a:cs typeface="Times New Roman" pitchFamily="18" charset="0"/>
              </a:rPr>
              <a:t>EDF</a:t>
            </a:r>
            <a:r>
              <a:rPr lang="zh-CN" altLang="en-US" smtClean="0">
                <a:latin typeface="Times New Roman" pitchFamily="18" charset="0"/>
                <a:cs typeface="Times New Roman" pitchFamily="18" charset="0"/>
              </a:rPr>
              <a:t>更具有前瞻性；</a:t>
            </a:r>
            <a:endParaRPr lang="en-US" altLang="zh-CN" smtClean="0">
              <a:latin typeface="Times New Roman" pitchFamily="18" charset="0"/>
              <a:cs typeface="Times New Roman" pitchFamily="18" charset="0"/>
            </a:endParaRPr>
          </a:p>
          <a:p>
            <a:pPr marL="514350" indent="-514350" eaLnBrk="1" hangingPunct="1">
              <a:buFont typeface="Wingdings" pitchFamily="2" charset="2"/>
              <a:buChar char="ü"/>
            </a:pPr>
            <a:r>
              <a:rPr lang="en-US" altLang="zh-CN" smtClean="0">
                <a:latin typeface="Times New Roman" pitchFamily="18" charset="0"/>
                <a:cs typeface="Times New Roman" pitchFamily="18" charset="0"/>
              </a:rPr>
              <a:t>KMV</a:t>
            </a:r>
            <a:r>
              <a:rPr lang="zh-CN" altLang="en-US" smtClean="0">
                <a:latin typeface="Times New Roman" pitchFamily="18" charset="0"/>
                <a:cs typeface="Times New Roman" pitchFamily="18" charset="0"/>
              </a:rPr>
              <a:t>模型的</a:t>
            </a:r>
            <a:r>
              <a:rPr lang="en-US" altLang="zh-CN" smtClean="0">
                <a:latin typeface="Times New Roman" pitchFamily="18" charset="0"/>
                <a:cs typeface="Times New Roman" pitchFamily="18" charset="0"/>
              </a:rPr>
              <a:t>EDF</a:t>
            </a:r>
            <a:r>
              <a:rPr lang="zh-CN" altLang="en-US" smtClean="0">
                <a:latin typeface="Times New Roman" pitchFamily="18" charset="0"/>
                <a:cs typeface="Times New Roman" pitchFamily="18" charset="0"/>
              </a:rPr>
              <a:t>在短期内具有更好的预测性，在较长的时间段内则没有特别优势；</a:t>
            </a:r>
            <a:endParaRPr lang="en-US" altLang="zh-CN" smtClean="0">
              <a:latin typeface="Times New Roman" pitchFamily="18" charset="0"/>
              <a:cs typeface="Times New Roman" pitchFamily="18" charset="0"/>
            </a:endParaRPr>
          </a:p>
          <a:p>
            <a:pPr marL="514350" indent="-514350" eaLnBrk="1" hangingPunct="1">
              <a:buFont typeface="Wingdings" pitchFamily="2" charset="2"/>
              <a:buChar char="ü"/>
            </a:pPr>
            <a:r>
              <a:rPr lang="en-US" altLang="zh-CN" smtClean="0">
                <a:latin typeface="Times New Roman" pitchFamily="18" charset="0"/>
                <a:cs typeface="Times New Roman" pitchFamily="18" charset="0"/>
              </a:rPr>
              <a:t>KMV</a:t>
            </a:r>
            <a:r>
              <a:rPr lang="zh-CN" altLang="en-US" smtClean="0">
                <a:latin typeface="Times New Roman" pitchFamily="18" charset="0"/>
                <a:cs typeface="Times New Roman" pitchFamily="18" charset="0"/>
              </a:rPr>
              <a:t>模型既可以用于股票交易高度活跃的发达股票市场，也可以用于不太发达的新兴市场。</a:t>
            </a:r>
            <a:endParaRPr lang="en-US" altLang="zh-CN" smtClean="0">
              <a:latin typeface="Times New Roman" pitchFamily="18" charset="0"/>
              <a:cs typeface="Times New Roman" pitchFamily="18" charset="0"/>
            </a:endParaRPr>
          </a:p>
        </p:txBody>
      </p:sp>
      <p:sp>
        <p:nvSpPr>
          <p:cNvPr id="120834" name="灯片编号占位符 5"/>
          <p:cNvSpPr>
            <a:spLocks noGrp="1"/>
          </p:cNvSpPr>
          <p:nvPr>
            <p:ph type="sldNum" sz="quarter" idx="10"/>
          </p:nvPr>
        </p:nvSpPr>
        <p:spPr/>
        <p:txBody>
          <a:bodyPr/>
          <a:lstStyle/>
          <a:p>
            <a:pPr>
              <a:defRPr/>
            </a:pPr>
            <a:fld id="{B76832A8-C812-4AB5-99FD-F2F4C5609354}" type="slidenum">
              <a:rPr lang="en-US" altLang="zh-CN" smtClean="0"/>
              <a:pPr>
                <a:defRPr/>
              </a:pPr>
              <a:t>35</a:t>
            </a:fld>
            <a:endParaRPr lang="en-US" altLang="zh-CN" smtClean="0"/>
          </a:p>
        </p:txBody>
      </p:sp>
      <p:sp>
        <p:nvSpPr>
          <p:cNvPr id="120835" name="Rectangle 2"/>
          <p:cNvSpPr>
            <a:spLocks noGrp="1" noChangeArrowheads="1"/>
          </p:cNvSpPr>
          <p:nvPr>
            <p:ph type="title"/>
          </p:nvPr>
        </p:nvSpPr>
        <p:spPr>
          <a:xfrm>
            <a:off x="3332136" y="0"/>
            <a:ext cx="8337982" cy="1216025"/>
          </a:xfrm>
        </p:spPr>
        <p:txBody>
          <a:bodyPr>
            <a:scene3d>
              <a:camera prst="orthographicFront"/>
              <a:lightRig rig="soft" dir="t"/>
            </a:scene3d>
          </a:bodyPr>
          <a:lstStyle/>
          <a:p>
            <a:pPr eaLnBrk="1" hangingPunct="1">
              <a:defRPr/>
            </a:pPr>
            <a:r>
              <a:rPr lang="zh-CN" altLang="en-US" sz="3600" dirty="0" smtClean="0">
                <a:latin typeface="Times New Roman" pitchFamily="18" charset="0"/>
                <a:cs typeface="Times New Roman" pitchFamily="18" charset="0"/>
              </a:rPr>
              <a:t>四、</a:t>
            </a:r>
            <a:r>
              <a:rPr lang="en-US" altLang="zh-CN" sz="3600" dirty="0" smtClean="0">
                <a:latin typeface="Times New Roman" pitchFamily="18" charset="0"/>
                <a:cs typeface="Times New Roman" pitchFamily="18" charset="0"/>
              </a:rPr>
              <a:t>KMV</a:t>
            </a:r>
            <a:r>
              <a:rPr lang="zh-CN" altLang="en-US" sz="3600" dirty="0" smtClean="0">
                <a:latin typeface="Times New Roman" pitchFamily="18" charset="0"/>
                <a:cs typeface="Times New Roman" pitchFamily="18" charset="0"/>
              </a:rPr>
              <a:t>模型适用范围和优缺点评述</a:t>
            </a:r>
          </a:p>
        </p:txBody>
      </p:sp>
    </p:spTree>
    <p:extLst>
      <p:ext uri="{BB962C8B-B14F-4D97-AF65-F5344CB8AC3E}">
        <p14:creationId xmlns:p14="http://schemas.microsoft.com/office/powerpoint/2010/main" val="173810800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2" name="Rectangle 3"/>
          <p:cNvSpPr>
            <a:spLocks noGrp="1" noChangeArrowheads="1"/>
          </p:cNvSpPr>
          <p:nvPr>
            <p:ph idx="1"/>
          </p:nvPr>
        </p:nvSpPr>
        <p:spPr>
          <a:xfrm>
            <a:off x="755651" y="1752600"/>
            <a:ext cx="10769600" cy="4267200"/>
          </a:xfrm>
        </p:spPr>
        <p:txBody>
          <a:bodyPr/>
          <a:lstStyle/>
          <a:p>
            <a:pPr marL="514350" indent="-514350" eaLnBrk="1" hangingPunct="1">
              <a:buFont typeface="Wingdings" pitchFamily="2" charset="2"/>
              <a:buAutoNum type="arabicPeriod" startAt="2"/>
            </a:pPr>
            <a:r>
              <a:rPr lang="zh-CN" altLang="en-US" smtClean="0">
                <a:latin typeface="Times New Roman" pitchFamily="18" charset="0"/>
                <a:cs typeface="Times New Roman" pitchFamily="18" charset="0"/>
              </a:rPr>
              <a:t>需要进一步改进的地方：</a:t>
            </a:r>
            <a:endParaRPr lang="en-US" altLang="zh-CN" smtClean="0">
              <a:latin typeface="Times New Roman" pitchFamily="18" charset="0"/>
              <a:cs typeface="Times New Roman" pitchFamily="18" charset="0"/>
            </a:endParaRPr>
          </a:p>
          <a:p>
            <a:pPr marL="514350" indent="-514350" eaLnBrk="1" hangingPunct="1">
              <a:buFont typeface="Wingdings" pitchFamily="2" charset="2"/>
              <a:buChar char="ü"/>
            </a:pPr>
            <a:r>
              <a:rPr lang="zh-CN" altLang="en-US" smtClean="0">
                <a:latin typeface="Times New Roman" pitchFamily="18" charset="0"/>
                <a:cs typeface="Times New Roman" pitchFamily="18" charset="0"/>
              </a:rPr>
              <a:t>期权定价法的精确性缺乏有效的检验方法；</a:t>
            </a:r>
            <a:endParaRPr lang="en-US" altLang="zh-CN" smtClean="0">
              <a:latin typeface="Times New Roman" pitchFamily="18" charset="0"/>
              <a:cs typeface="Times New Roman" pitchFamily="18" charset="0"/>
            </a:endParaRPr>
          </a:p>
          <a:p>
            <a:pPr marL="514350" indent="-514350" eaLnBrk="1" hangingPunct="1">
              <a:buFont typeface="Wingdings" pitchFamily="2" charset="2"/>
              <a:buChar char="ü"/>
            </a:pPr>
            <a:r>
              <a:rPr lang="zh-CN" altLang="en-US" smtClean="0">
                <a:latin typeface="Times New Roman" pitchFamily="18" charset="0"/>
                <a:cs typeface="Times New Roman" pitchFamily="18" charset="0"/>
              </a:rPr>
              <a:t>公司债务结构静态不变的假定与事实不符；</a:t>
            </a:r>
            <a:endParaRPr lang="en-US" altLang="zh-CN" smtClean="0">
              <a:latin typeface="Times New Roman" pitchFamily="18" charset="0"/>
              <a:cs typeface="Times New Roman" pitchFamily="18" charset="0"/>
            </a:endParaRPr>
          </a:p>
          <a:p>
            <a:pPr marL="514350" indent="-514350" eaLnBrk="1" hangingPunct="1">
              <a:buFont typeface="Wingdings" pitchFamily="2" charset="2"/>
              <a:buChar char="ü"/>
            </a:pPr>
            <a:r>
              <a:rPr lang="zh-CN" altLang="en-US" smtClean="0">
                <a:latin typeface="Times New Roman" pitchFamily="18" charset="0"/>
                <a:cs typeface="Times New Roman" pitchFamily="18" charset="0"/>
              </a:rPr>
              <a:t>负债企业的资产价值呈对数正态分布的假定与实际情况也不完全相符；</a:t>
            </a:r>
            <a:endParaRPr lang="en-US" altLang="zh-CN" smtClean="0">
              <a:latin typeface="Times New Roman" pitchFamily="18" charset="0"/>
              <a:cs typeface="Times New Roman" pitchFamily="18" charset="0"/>
            </a:endParaRPr>
          </a:p>
          <a:p>
            <a:pPr marL="514350" indent="-514350" eaLnBrk="1" hangingPunct="1">
              <a:buFont typeface="Wingdings" pitchFamily="2" charset="2"/>
              <a:buChar char="ü"/>
            </a:pPr>
            <a:r>
              <a:rPr lang="zh-CN" altLang="en-US" smtClean="0">
                <a:latin typeface="Times New Roman" pitchFamily="18" charset="0"/>
                <a:cs typeface="Times New Roman" pitchFamily="18" charset="0"/>
              </a:rPr>
              <a:t>运用该模型对经验</a:t>
            </a:r>
            <a:r>
              <a:rPr lang="en-US" altLang="zh-CN" smtClean="0">
                <a:latin typeface="Times New Roman" pitchFamily="18" charset="0"/>
                <a:cs typeface="Times New Roman" pitchFamily="18" charset="0"/>
              </a:rPr>
              <a:t>EDF</a:t>
            </a:r>
            <a:r>
              <a:rPr lang="zh-CN" altLang="en-US" smtClean="0">
                <a:latin typeface="Times New Roman" pitchFamily="18" charset="0"/>
                <a:cs typeface="Times New Roman" pitchFamily="18" charset="0"/>
              </a:rPr>
              <a:t>的估计一般需要依赖大量违约的历史数据；</a:t>
            </a:r>
            <a:endParaRPr lang="en-US" altLang="zh-CN" smtClean="0">
              <a:latin typeface="Times New Roman" pitchFamily="18" charset="0"/>
              <a:cs typeface="Times New Roman" pitchFamily="18" charset="0"/>
            </a:endParaRPr>
          </a:p>
          <a:p>
            <a:pPr marL="514350" indent="-514350" eaLnBrk="1" hangingPunct="1">
              <a:buFont typeface="Wingdings" pitchFamily="2" charset="2"/>
              <a:buChar char="ü"/>
            </a:pPr>
            <a:r>
              <a:rPr lang="zh-CN" altLang="en-US" smtClean="0">
                <a:latin typeface="Times New Roman" pitchFamily="18" charset="0"/>
                <a:cs typeface="Times New Roman" pitchFamily="18" charset="0"/>
              </a:rPr>
              <a:t>该模型本质上只考虑违约和非违约两种状态。</a:t>
            </a:r>
            <a:endParaRPr lang="en-US" altLang="zh-CN" smtClean="0">
              <a:latin typeface="Times New Roman" pitchFamily="18" charset="0"/>
              <a:cs typeface="Times New Roman" pitchFamily="18" charset="0"/>
            </a:endParaRPr>
          </a:p>
        </p:txBody>
      </p:sp>
      <p:sp>
        <p:nvSpPr>
          <p:cNvPr id="121858" name="灯片编号占位符 5"/>
          <p:cNvSpPr>
            <a:spLocks noGrp="1"/>
          </p:cNvSpPr>
          <p:nvPr>
            <p:ph type="sldNum" sz="quarter" idx="10"/>
          </p:nvPr>
        </p:nvSpPr>
        <p:spPr/>
        <p:txBody>
          <a:bodyPr/>
          <a:lstStyle/>
          <a:p>
            <a:pPr>
              <a:defRPr/>
            </a:pPr>
            <a:fld id="{AAC3B8BA-C431-4654-9557-3CF246DE54D6}" type="slidenum">
              <a:rPr lang="en-US" altLang="zh-CN" smtClean="0"/>
              <a:pPr>
                <a:defRPr/>
              </a:pPr>
              <a:t>36</a:t>
            </a:fld>
            <a:endParaRPr lang="en-US" altLang="zh-CN" smtClean="0"/>
          </a:p>
        </p:txBody>
      </p:sp>
      <p:sp>
        <p:nvSpPr>
          <p:cNvPr id="121859" name="Rectangle 2"/>
          <p:cNvSpPr>
            <a:spLocks noGrp="1" noChangeArrowheads="1"/>
          </p:cNvSpPr>
          <p:nvPr>
            <p:ph type="title"/>
          </p:nvPr>
        </p:nvSpPr>
        <p:spPr>
          <a:xfrm>
            <a:off x="3347634" y="0"/>
            <a:ext cx="8558617" cy="1216025"/>
          </a:xfrm>
        </p:spPr>
        <p:txBody>
          <a:bodyPr>
            <a:scene3d>
              <a:camera prst="orthographicFront"/>
              <a:lightRig rig="soft" dir="t"/>
            </a:scene3d>
          </a:bodyPr>
          <a:lstStyle/>
          <a:p>
            <a:pPr eaLnBrk="1" hangingPunct="1">
              <a:defRPr/>
            </a:pPr>
            <a:r>
              <a:rPr lang="zh-CN" altLang="en-US" sz="3600" dirty="0" smtClean="0">
                <a:latin typeface="Times New Roman" pitchFamily="18" charset="0"/>
                <a:cs typeface="Times New Roman" pitchFamily="18" charset="0"/>
              </a:rPr>
              <a:t>四、</a:t>
            </a:r>
            <a:r>
              <a:rPr lang="en-US" altLang="zh-CN" sz="3600" dirty="0" smtClean="0">
                <a:latin typeface="Times New Roman" pitchFamily="18" charset="0"/>
                <a:cs typeface="Times New Roman" pitchFamily="18" charset="0"/>
              </a:rPr>
              <a:t>KMV</a:t>
            </a:r>
            <a:r>
              <a:rPr lang="zh-CN" altLang="en-US" sz="3600" dirty="0" smtClean="0">
                <a:latin typeface="Times New Roman" pitchFamily="18" charset="0"/>
                <a:cs typeface="Times New Roman" pitchFamily="18" charset="0"/>
              </a:rPr>
              <a:t>模型适用范围和优缺点评述</a:t>
            </a:r>
            <a:r>
              <a:rPr lang="en-US" altLang="zh-CN" sz="3600" dirty="0" smtClean="0">
                <a:latin typeface="Times New Roman" pitchFamily="18" charset="0"/>
                <a:cs typeface="Times New Roman" pitchFamily="18" charset="0"/>
              </a:rPr>
              <a:t>(</a:t>
            </a:r>
            <a:r>
              <a:rPr lang="zh-CN" altLang="en-US" sz="3600" dirty="0" smtClean="0">
                <a:latin typeface="Times New Roman" pitchFamily="18" charset="0"/>
                <a:cs typeface="Times New Roman" pitchFamily="18" charset="0"/>
              </a:rPr>
              <a:t>续</a:t>
            </a:r>
            <a:r>
              <a:rPr lang="en-US" altLang="zh-CN" sz="3600" dirty="0" smtClean="0">
                <a:latin typeface="Times New Roman" pitchFamily="18" charset="0"/>
                <a:cs typeface="Times New Roman" pitchFamily="18" charset="0"/>
              </a:rPr>
              <a:t>)</a:t>
            </a:r>
            <a:endParaRPr lang="zh-CN" altLang="en-US" sz="36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30697601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3" name="Rectangle 2"/>
          <p:cNvSpPr>
            <a:spLocks noGrp="1" noChangeArrowheads="1"/>
          </p:cNvSpPr>
          <p:nvPr>
            <p:ph type="ctrTitle"/>
          </p:nvPr>
        </p:nvSpPr>
        <p:spPr>
          <a:xfrm>
            <a:off x="912284" y="981075"/>
            <a:ext cx="10363200" cy="1371600"/>
          </a:xfrm>
        </p:spPr>
        <p:txBody>
          <a:bodyPr>
            <a:scene3d>
              <a:camera prst="orthographicFront"/>
              <a:lightRig rig="soft" dir="t"/>
            </a:scene3d>
          </a:bodyPr>
          <a:lstStyle/>
          <a:p>
            <a:pPr algn="l" eaLnBrk="1" hangingPunct="1">
              <a:defRPr/>
            </a:pPr>
            <a:r>
              <a:rPr lang="zh-CN" altLang="en-US" sz="5400" dirty="0" smtClean="0">
                <a:latin typeface="楷体_GB2312" pitchFamily="49" charset="-122"/>
              </a:rPr>
              <a:t>第四节</a:t>
            </a:r>
          </a:p>
        </p:txBody>
      </p:sp>
      <p:sp>
        <p:nvSpPr>
          <p:cNvPr id="49155" name="Rectangle 3"/>
          <p:cNvSpPr>
            <a:spLocks noGrp="1" noChangeArrowheads="1"/>
          </p:cNvSpPr>
          <p:nvPr>
            <p:ph type="subTitle" idx="1"/>
          </p:nvPr>
        </p:nvSpPr>
        <p:spPr>
          <a:xfrm>
            <a:off x="1007533" y="3429000"/>
            <a:ext cx="10270067" cy="1600200"/>
          </a:xfrm>
        </p:spPr>
        <p:txBody>
          <a:bodyPr/>
          <a:lstStyle/>
          <a:p>
            <a:pPr marR="0" eaLnBrk="1" hangingPunct="1">
              <a:lnSpc>
                <a:spcPct val="90000"/>
              </a:lnSpc>
            </a:pPr>
            <a:r>
              <a:rPr lang="zh-CN" altLang="en-US" sz="4800" b="1" smtClean="0">
                <a:latin typeface="Times New Roman" pitchFamily="18" charset="0"/>
                <a:cs typeface="Times New Roman" pitchFamily="18" charset="0"/>
              </a:rPr>
              <a:t>基于财险精算方法的违约模型</a:t>
            </a:r>
            <a:r>
              <a:rPr lang="en-US" altLang="zh-CN" sz="4800" b="1" smtClean="0">
                <a:latin typeface="Times New Roman" pitchFamily="18" charset="0"/>
                <a:cs typeface="Times New Roman" pitchFamily="18" charset="0"/>
              </a:rPr>
              <a:t>(DM)</a:t>
            </a:r>
            <a:r>
              <a:rPr lang="zh-CN" altLang="en-US" sz="4800" b="1" smtClean="0">
                <a:latin typeface="Times New Roman" pitchFamily="18" charset="0"/>
                <a:cs typeface="Times New Roman" pitchFamily="18" charset="0"/>
              </a:rPr>
              <a:t>：</a:t>
            </a:r>
            <a:r>
              <a:rPr lang="en-US" altLang="zh-CN" sz="4800" b="1" smtClean="0">
                <a:latin typeface="Times New Roman" pitchFamily="18" charset="0"/>
                <a:cs typeface="Times New Roman" pitchFamily="18" charset="0"/>
              </a:rPr>
              <a:t>CreditRisk</a:t>
            </a:r>
            <a:r>
              <a:rPr lang="en-US" altLang="zh-CN" sz="4800" b="1" baseline="30000" smtClean="0">
                <a:latin typeface="Times New Roman" pitchFamily="18" charset="0"/>
                <a:cs typeface="Times New Roman" pitchFamily="18" charset="0"/>
              </a:rPr>
              <a:t>+</a:t>
            </a:r>
            <a:r>
              <a:rPr lang="zh-CN" altLang="en-US" sz="4800" b="1" smtClean="0">
                <a:latin typeface="Times New Roman" pitchFamily="18" charset="0"/>
                <a:cs typeface="Times New Roman" pitchFamily="18" charset="0"/>
              </a:rPr>
              <a:t>模型</a:t>
            </a:r>
          </a:p>
        </p:txBody>
      </p:sp>
      <p:sp>
        <p:nvSpPr>
          <p:cNvPr id="122882" name="Rectangle 6"/>
          <p:cNvSpPr>
            <a:spLocks noGrp="1" noChangeArrowheads="1"/>
          </p:cNvSpPr>
          <p:nvPr>
            <p:ph type="sldNum" sz="quarter" idx="12"/>
          </p:nvPr>
        </p:nvSpPr>
        <p:spPr/>
        <p:txBody>
          <a:bodyPr/>
          <a:lstStyle/>
          <a:p>
            <a:pPr>
              <a:defRPr/>
            </a:pPr>
            <a:fld id="{82DAECB7-E86A-44BD-9619-096E097FC158}" type="slidenum">
              <a:rPr lang="en-US" altLang="zh-CN" smtClean="0"/>
              <a:pPr>
                <a:defRPr/>
              </a:pPr>
              <a:t>37</a:t>
            </a:fld>
            <a:endParaRPr lang="en-US" altLang="zh-CN" smtClean="0"/>
          </a:p>
        </p:txBody>
      </p:sp>
    </p:spTree>
    <p:extLst>
      <p:ext uri="{BB962C8B-B14F-4D97-AF65-F5344CB8AC3E}">
        <p14:creationId xmlns:p14="http://schemas.microsoft.com/office/powerpoint/2010/main" val="1164931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3"/>
          <p:cNvSpPr>
            <a:spLocks noGrp="1" noChangeArrowheads="1"/>
          </p:cNvSpPr>
          <p:nvPr>
            <p:ph idx="1"/>
          </p:nvPr>
        </p:nvSpPr>
        <p:spPr>
          <a:xfrm>
            <a:off x="755651" y="1752600"/>
            <a:ext cx="11055349" cy="4267200"/>
          </a:xfrm>
        </p:spPr>
        <p:txBody>
          <a:bodyPr/>
          <a:lstStyle/>
          <a:p>
            <a:pPr marL="514350" indent="-514350" eaLnBrk="1" hangingPunct="1">
              <a:buFont typeface="Wingdings" pitchFamily="2" charset="2"/>
              <a:buAutoNum type="arabicPeriod"/>
            </a:pPr>
            <a:r>
              <a:rPr lang="zh-CN" altLang="en-US" smtClean="0">
                <a:latin typeface="Times New Roman" pitchFamily="18" charset="0"/>
                <a:cs typeface="Times New Roman" pitchFamily="18" charset="0"/>
              </a:rPr>
              <a:t>基本原理：</a:t>
            </a:r>
            <a:r>
              <a:rPr lang="en-US" altLang="zh-CN" smtClean="0">
                <a:latin typeface="Times New Roman" pitchFamily="18" charset="0"/>
                <a:cs typeface="Times New Roman" pitchFamily="18" charset="0"/>
              </a:rPr>
              <a:t>CreditRisk</a:t>
            </a:r>
            <a:r>
              <a:rPr lang="en-US" altLang="zh-CN" baseline="30000" smtClean="0">
                <a:latin typeface="Times New Roman" pitchFamily="18" charset="0"/>
                <a:cs typeface="Times New Roman" pitchFamily="18" charset="0"/>
              </a:rPr>
              <a:t>+</a:t>
            </a:r>
            <a:r>
              <a:rPr lang="zh-CN" altLang="en-US" smtClean="0">
                <a:latin typeface="Times New Roman" pitchFamily="18" charset="0"/>
                <a:cs typeface="Times New Roman" pitchFamily="18" charset="0"/>
              </a:rPr>
              <a:t>模型的基本思想来源于财产保险方法。</a:t>
            </a:r>
            <a:endParaRPr lang="en-US" altLang="zh-CN" smtClean="0">
              <a:latin typeface="Times New Roman" pitchFamily="18" charset="0"/>
              <a:cs typeface="Times New Roman" pitchFamily="18" charset="0"/>
            </a:endParaRPr>
          </a:p>
          <a:p>
            <a:pPr marL="514350" indent="-514350" eaLnBrk="1" hangingPunct="1">
              <a:buFont typeface="Wingdings" pitchFamily="2" charset="2"/>
              <a:buAutoNum type="arabicPeriod"/>
            </a:pPr>
            <a:r>
              <a:rPr lang="zh-CN" altLang="en-US" smtClean="0">
                <a:latin typeface="Times New Roman" pitchFamily="18" charset="0"/>
                <a:cs typeface="Times New Roman" pitchFamily="18" charset="0"/>
              </a:rPr>
              <a:t>瑞士信贷银行金融产品部首先意识到了贷款违约事件与住房火灾保险特点上的相似性，及贷款违约分布符合</a:t>
            </a:r>
            <a:r>
              <a:rPr lang="en-US" altLang="zh-CN" smtClean="0">
                <a:latin typeface="Times New Roman" pitchFamily="18" charset="0"/>
                <a:cs typeface="Times New Roman" pitchFamily="18" charset="0"/>
              </a:rPr>
              <a:t>Possion</a:t>
            </a:r>
            <a:r>
              <a:rPr lang="zh-CN" altLang="en-US" smtClean="0">
                <a:latin typeface="Times New Roman" pitchFamily="18" charset="0"/>
                <a:cs typeface="Times New Roman" pitchFamily="18" charset="0"/>
              </a:rPr>
              <a:t>分布的特征，据此创立了</a:t>
            </a:r>
            <a:r>
              <a:rPr lang="en-US" altLang="zh-CN" smtClean="0">
                <a:latin typeface="Times New Roman" pitchFamily="18" charset="0"/>
                <a:cs typeface="Times New Roman" pitchFamily="18" charset="0"/>
              </a:rPr>
              <a:t>CreditRisk</a:t>
            </a:r>
            <a:r>
              <a:rPr lang="en-US" altLang="zh-CN" baseline="30000" smtClean="0">
                <a:latin typeface="Times New Roman" pitchFamily="18" charset="0"/>
                <a:cs typeface="Times New Roman" pitchFamily="18" charset="0"/>
              </a:rPr>
              <a:t>+</a:t>
            </a:r>
            <a:r>
              <a:rPr lang="zh-CN" altLang="en-US" smtClean="0">
                <a:latin typeface="Times New Roman" pitchFamily="18" charset="0"/>
                <a:cs typeface="Times New Roman" pitchFamily="18" charset="0"/>
              </a:rPr>
              <a:t>模型。</a:t>
            </a:r>
            <a:endParaRPr lang="en-US" altLang="zh-CN" smtClean="0">
              <a:latin typeface="Times New Roman" pitchFamily="18" charset="0"/>
              <a:cs typeface="Times New Roman" pitchFamily="18" charset="0"/>
            </a:endParaRPr>
          </a:p>
        </p:txBody>
      </p:sp>
      <p:sp>
        <p:nvSpPr>
          <p:cNvPr id="123906" name="灯片编号占位符 5"/>
          <p:cNvSpPr>
            <a:spLocks noGrp="1"/>
          </p:cNvSpPr>
          <p:nvPr>
            <p:ph type="sldNum" sz="quarter" idx="10"/>
          </p:nvPr>
        </p:nvSpPr>
        <p:spPr/>
        <p:txBody>
          <a:bodyPr/>
          <a:lstStyle/>
          <a:p>
            <a:pPr>
              <a:defRPr/>
            </a:pPr>
            <a:fld id="{3414E339-56AA-432E-86FD-9C056E2A757F}" type="slidenum">
              <a:rPr lang="en-US" altLang="zh-CN" smtClean="0"/>
              <a:pPr>
                <a:defRPr/>
              </a:pPr>
              <a:t>38</a:t>
            </a:fld>
            <a:endParaRPr lang="en-US" altLang="zh-CN" smtClean="0"/>
          </a:p>
        </p:txBody>
      </p:sp>
      <p:sp>
        <p:nvSpPr>
          <p:cNvPr id="123907" name="Rectangle 2"/>
          <p:cNvSpPr>
            <a:spLocks noGrp="1" noChangeArrowheads="1"/>
          </p:cNvSpPr>
          <p:nvPr>
            <p:ph type="title"/>
          </p:nvPr>
        </p:nvSpPr>
        <p:spPr>
          <a:xfrm>
            <a:off x="3388962" y="0"/>
            <a:ext cx="8296653" cy="1216025"/>
          </a:xfrm>
        </p:spPr>
        <p:txBody>
          <a:bodyPr>
            <a:scene3d>
              <a:camera prst="orthographicFront"/>
              <a:lightRig rig="soft" dir="t"/>
            </a:scene3d>
          </a:bodyPr>
          <a:lstStyle/>
          <a:p>
            <a:pPr eaLnBrk="1" hangingPunct="1">
              <a:defRPr/>
            </a:pPr>
            <a:r>
              <a:rPr lang="zh-CN" altLang="en-US" dirty="0" smtClean="0">
                <a:latin typeface="Times New Roman" pitchFamily="18" charset="0"/>
                <a:cs typeface="Times New Roman" pitchFamily="18" charset="0"/>
              </a:rPr>
              <a:t>一、基本原理和模型</a:t>
            </a:r>
          </a:p>
        </p:txBody>
      </p:sp>
    </p:spTree>
    <p:extLst>
      <p:ext uri="{BB962C8B-B14F-4D97-AF65-F5344CB8AC3E}">
        <p14:creationId xmlns:p14="http://schemas.microsoft.com/office/powerpoint/2010/main" val="359769927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3"/>
          <p:cNvSpPr>
            <a:spLocks noGrp="1" noChangeArrowheads="1"/>
          </p:cNvSpPr>
          <p:nvPr>
            <p:ph idx="1"/>
          </p:nvPr>
        </p:nvSpPr>
        <p:spPr>
          <a:xfrm>
            <a:off x="755651" y="1752600"/>
            <a:ext cx="11055349" cy="4819650"/>
          </a:xfrm>
        </p:spPr>
        <p:txBody>
          <a:bodyPr/>
          <a:lstStyle/>
          <a:p>
            <a:pPr marL="539750" indent="-539750" eaLnBrk="1" hangingPunct="1">
              <a:spcBef>
                <a:spcPts val="600"/>
              </a:spcBef>
              <a:buFont typeface="Wingdings" pitchFamily="2" charset="2"/>
              <a:buNone/>
            </a:pPr>
            <a:r>
              <a:rPr lang="en-US" altLang="zh-CN" smtClean="0">
                <a:latin typeface="Times New Roman" pitchFamily="18" charset="0"/>
                <a:cs typeface="Times New Roman" pitchFamily="18" charset="0"/>
              </a:rPr>
              <a:t>(</a:t>
            </a:r>
            <a:r>
              <a:rPr lang="zh-CN" altLang="en-US" smtClean="0">
                <a:latin typeface="Times New Roman" pitchFamily="18" charset="0"/>
                <a:cs typeface="Times New Roman" pitchFamily="18" charset="0"/>
              </a:rPr>
              <a:t>一</a:t>
            </a:r>
            <a:r>
              <a:rPr lang="en-US" altLang="zh-CN" smtClean="0">
                <a:latin typeface="Times New Roman" pitchFamily="18" charset="0"/>
                <a:cs typeface="Times New Roman" pitchFamily="18" charset="0"/>
              </a:rPr>
              <a:t>) </a:t>
            </a:r>
            <a:r>
              <a:rPr lang="zh-CN" altLang="en-US" smtClean="0">
                <a:latin typeface="Times New Roman" pitchFamily="18" charset="0"/>
                <a:cs typeface="Times New Roman" pitchFamily="18" charset="0"/>
              </a:rPr>
              <a:t>贷款违约事件的描述</a:t>
            </a:r>
            <a:endParaRPr lang="en-US" altLang="zh-CN" smtClean="0">
              <a:latin typeface="Times New Roman" pitchFamily="18" charset="0"/>
              <a:cs typeface="Times New Roman" pitchFamily="18" charset="0"/>
            </a:endParaRPr>
          </a:p>
          <a:p>
            <a:pPr marL="539750" indent="-539750" eaLnBrk="1" hangingPunct="1">
              <a:spcBef>
                <a:spcPts val="600"/>
              </a:spcBef>
              <a:buFont typeface="Wingdings" pitchFamily="2" charset="2"/>
              <a:buNone/>
            </a:pPr>
            <a:r>
              <a:rPr lang="en-US" altLang="zh-CN" smtClean="0">
                <a:latin typeface="Times New Roman" pitchFamily="18" charset="0"/>
                <a:cs typeface="Times New Roman" pitchFamily="18" charset="0"/>
              </a:rPr>
              <a:t>1.	</a:t>
            </a:r>
            <a:r>
              <a:rPr lang="zh-CN" altLang="en-US" smtClean="0">
                <a:latin typeface="Times New Roman" pitchFamily="18" charset="0"/>
                <a:cs typeface="Times New Roman" pitchFamily="18" charset="0"/>
              </a:rPr>
              <a:t>违约行为是随机的，违约概率为</a:t>
            </a:r>
            <a:r>
              <a:rPr lang="en-US" altLang="zh-CN" smtClean="0">
                <a:latin typeface="Times New Roman" pitchFamily="18" charset="0"/>
                <a:cs typeface="Times New Roman" pitchFamily="18" charset="0"/>
              </a:rPr>
              <a:t>P</a:t>
            </a:r>
            <a:r>
              <a:rPr lang="zh-CN" altLang="en-US" smtClean="0">
                <a:latin typeface="Times New Roman" pitchFamily="18" charset="0"/>
                <a:cs typeface="Times New Roman" pitchFamily="18" charset="0"/>
              </a:rPr>
              <a:t>；</a:t>
            </a:r>
            <a:endParaRPr lang="en-US" altLang="zh-CN" smtClean="0">
              <a:latin typeface="Times New Roman" pitchFamily="18" charset="0"/>
              <a:cs typeface="Times New Roman" pitchFamily="18" charset="0"/>
            </a:endParaRPr>
          </a:p>
          <a:p>
            <a:pPr marL="539750" indent="-539750" eaLnBrk="1" hangingPunct="1">
              <a:buFont typeface="Wingdings" pitchFamily="2" charset="2"/>
              <a:buNone/>
            </a:pPr>
            <a:r>
              <a:rPr lang="en-US" altLang="zh-CN" smtClean="0">
                <a:latin typeface="Times New Roman" pitchFamily="18" charset="0"/>
                <a:cs typeface="Times New Roman" pitchFamily="18" charset="0"/>
              </a:rPr>
              <a:t>2.	</a:t>
            </a:r>
            <a:r>
              <a:rPr lang="zh-CN" altLang="en-US" smtClean="0">
                <a:latin typeface="Times New Roman" pitchFamily="18" charset="0"/>
                <a:cs typeface="Times New Roman" pitchFamily="18" charset="0"/>
              </a:rPr>
              <a:t>单个债务人违约的概率很小，而且每个债务人的违约行为与其他债务人的违约行为无关；</a:t>
            </a:r>
            <a:endParaRPr lang="en-US" altLang="zh-CN" smtClean="0">
              <a:latin typeface="Times New Roman" pitchFamily="18" charset="0"/>
              <a:cs typeface="Times New Roman" pitchFamily="18" charset="0"/>
            </a:endParaRPr>
          </a:p>
          <a:p>
            <a:pPr marL="539750" indent="-539750" eaLnBrk="1" hangingPunct="1">
              <a:buFont typeface="Wingdings" pitchFamily="2" charset="2"/>
              <a:buNone/>
            </a:pPr>
            <a:r>
              <a:rPr lang="en-US" altLang="zh-CN" smtClean="0">
                <a:latin typeface="Times New Roman" pitchFamily="18" charset="0"/>
                <a:cs typeface="Times New Roman" pitchFamily="18" charset="0"/>
              </a:rPr>
              <a:t>3.	</a:t>
            </a:r>
            <a:r>
              <a:rPr lang="zh-CN" altLang="en-US" smtClean="0">
                <a:latin typeface="Times New Roman" pitchFamily="18" charset="0"/>
                <a:cs typeface="Times New Roman" pitchFamily="18" charset="0"/>
              </a:rPr>
              <a:t>所有债务人在一个时期发生的违约数量与另一时期的违约数量无关；</a:t>
            </a:r>
            <a:endParaRPr lang="en-US" altLang="zh-CN" smtClean="0">
              <a:latin typeface="Times New Roman" pitchFamily="18" charset="0"/>
              <a:cs typeface="Times New Roman" pitchFamily="18" charset="0"/>
            </a:endParaRPr>
          </a:p>
          <a:p>
            <a:pPr marL="514350" lvl="1" indent="-514350" eaLnBrk="1" hangingPunct="1">
              <a:buFont typeface="Wingdings" pitchFamily="2" charset="2"/>
              <a:buNone/>
            </a:pPr>
            <a:r>
              <a:rPr lang="en-US" altLang="zh-CN" smtClean="0">
                <a:latin typeface="Times New Roman" pitchFamily="18" charset="0"/>
                <a:cs typeface="Times New Roman" pitchFamily="18" charset="0"/>
              </a:rPr>
              <a:t>4.	</a:t>
            </a:r>
            <a:r>
              <a:rPr lang="zh-CN" altLang="en-US" smtClean="0">
                <a:latin typeface="Times New Roman" pitchFamily="18" charset="0"/>
                <a:cs typeface="Times New Roman" pitchFamily="18" charset="0"/>
              </a:rPr>
              <a:t>给定期间内，违约的概率分布服从泊松分布。</a:t>
            </a:r>
          </a:p>
          <a:p>
            <a:pPr marL="539750" indent="-539750" eaLnBrk="1" hangingPunct="1">
              <a:buFont typeface="Wingdings" pitchFamily="2" charset="2"/>
              <a:buNone/>
            </a:pPr>
            <a:endParaRPr lang="en-US" altLang="zh-CN" sz="2600" smtClean="0">
              <a:latin typeface="Times New Roman" pitchFamily="18" charset="0"/>
              <a:cs typeface="Times New Roman" pitchFamily="18" charset="0"/>
            </a:endParaRPr>
          </a:p>
        </p:txBody>
      </p:sp>
      <p:sp>
        <p:nvSpPr>
          <p:cNvPr id="124930" name="灯片编号占位符 5"/>
          <p:cNvSpPr>
            <a:spLocks noGrp="1"/>
          </p:cNvSpPr>
          <p:nvPr>
            <p:ph type="sldNum" sz="quarter" idx="10"/>
          </p:nvPr>
        </p:nvSpPr>
        <p:spPr/>
        <p:txBody>
          <a:bodyPr/>
          <a:lstStyle/>
          <a:p>
            <a:pPr>
              <a:defRPr/>
            </a:pPr>
            <a:fld id="{06E46AC6-2120-4251-90C3-28E814EA7ECE}" type="slidenum">
              <a:rPr lang="en-US" altLang="zh-CN" smtClean="0"/>
              <a:pPr>
                <a:defRPr/>
              </a:pPr>
              <a:t>39</a:t>
            </a:fld>
            <a:endParaRPr lang="en-US" altLang="zh-CN" smtClean="0"/>
          </a:p>
        </p:txBody>
      </p:sp>
      <p:sp>
        <p:nvSpPr>
          <p:cNvPr id="124931" name="Rectangle 2"/>
          <p:cNvSpPr>
            <a:spLocks noGrp="1" noChangeArrowheads="1"/>
          </p:cNvSpPr>
          <p:nvPr>
            <p:ph type="title"/>
          </p:nvPr>
        </p:nvSpPr>
        <p:spPr>
          <a:xfrm>
            <a:off x="3316637" y="0"/>
            <a:ext cx="8239826" cy="1216025"/>
          </a:xfrm>
        </p:spPr>
        <p:txBody>
          <a:bodyPr>
            <a:scene3d>
              <a:camera prst="orthographicFront"/>
              <a:lightRig rig="soft" dir="t"/>
            </a:scene3d>
          </a:bodyPr>
          <a:lstStyle/>
          <a:p>
            <a:pPr eaLnBrk="1" hangingPunct="1">
              <a:defRPr/>
            </a:pPr>
            <a:r>
              <a:rPr lang="zh-CN" altLang="en-US" dirty="0" smtClean="0">
                <a:latin typeface="Times New Roman" pitchFamily="18" charset="0"/>
                <a:cs typeface="Times New Roman" pitchFamily="18" charset="0"/>
              </a:rPr>
              <a:t>一、基本原理和模型</a:t>
            </a:r>
            <a:r>
              <a:rPr lang="en-US" altLang="zh-CN" dirty="0" smtClean="0">
                <a:latin typeface="Times New Roman" pitchFamily="18" charset="0"/>
                <a:cs typeface="Times New Roman" pitchFamily="18" charset="0"/>
              </a:rPr>
              <a:t>(</a:t>
            </a:r>
            <a:r>
              <a:rPr lang="zh-CN" altLang="en-US" dirty="0" smtClean="0">
                <a:latin typeface="Times New Roman" pitchFamily="18" charset="0"/>
                <a:cs typeface="Times New Roman" pitchFamily="18" charset="0"/>
              </a:rPr>
              <a:t>续</a:t>
            </a:r>
            <a:r>
              <a:rPr lang="en-US" altLang="zh-CN" dirty="0" smtClean="0">
                <a:latin typeface="Times New Roman" pitchFamily="18" charset="0"/>
                <a:cs typeface="Times New Roman" pitchFamily="18" charset="0"/>
              </a:rPr>
              <a:t>)</a:t>
            </a:r>
            <a:endParaRPr lang="zh-CN" altLang="en-US"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1295486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3" name="Rectangle 2"/>
          <p:cNvSpPr>
            <a:spLocks noGrp="1" noChangeArrowheads="1"/>
          </p:cNvSpPr>
          <p:nvPr>
            <p:ph type="ctrTitle"/>
          </p:nvPr>
        </p:nvSpPr>
        <p:spPr>
          <a:xfrm>
            <a:off x="912284" y="981075"/>
            <a:ext cx="10363200" cy="1371600"/>
          </a:xfrm>
        </p:spPr>
        <p:txBody>
          <a:bodyPr>
            <a:scene3d>
              <a:camera prst="orthographicFront"/>
              <a:lightRig rig="soft" dir="t"/>
            </a:scene3d>
          </a:bodyPr>
          <a:lstStyle/>
          <a:p>
            <a:pPr algn="l" eaLnBrk="1" hangingPunct="1">
              <a:defRPr/>
            </a:pPr>
            <a:r>
              <a:rPr lang="zh-CN" altLang="en-US" sz="5400" dirty="0" smtClean="0">
                <a:latin typeface="楷体_GB2312" pitchFamily="49" charset="-122"/>
              </a:rPr>
              <a:t>第一节</a:t>
            </a:r>
          </a:p>
        </p:txBody>
      </p:sp>
      <p:sp>
        <p:nvSpPr>
          <p:cNvPr id="14339" name="Rectangle 3"/>
          <p:cNvSpPr>
            <a:spLocks noGrp="1" noChangeArrowheads="1"/>
          </p:cNvSpPr>
          <p:nvPr>
            <p:ph type="subTitle" idx="1"/>
          </p:nvPr>
        </p:nvSpPr>
        <p:spPr>
          <a:xfrm>
            <a:off x="1047751" y="3000375"/>
            <a:ext cx="10270067" cy="1600200"/>
          </a:xfrm>
        </p:spPr>
        <p:txBody>
          <a:bodyPr/>
          <a:lstStyle/>
          <a:p>
            <a:pPr marR="0" eaLnBrk="1" hangingPunct="1">
              <a:lnSpc>
                <a:spcPct val="90000"/>
              </a:lnSpc>
            </a:pPr>
            <a:r>
              <a:rPr lang="zh-CN" altLang="en-US" sz="4400" b="1" smtClean="0">
                <a:latin typeface="Times New Roman" pitchFamily="18" charset="0"/>
                <a:cs typeface="Times New Roman" pitchFamily="18" charset="0"/>
              </a:rPr>
              <a:t>基于财务分析指标的评分模型：</a:t>
            </a:r>
            <a:r>
              <a:rPr lang="en-US" altLang="zh-CN" sz="4400" b="1" smtClean="0">
                <a:latin typeface="Times New Roman" pitchFamily="18" charset="0"/>
                <a:cs typeface="Times New Roman" pitchFamily="18" charset="0"/>
              </a:rPr>
              <a:t>Z</a:t>
            </a:r>
            <a:r>
              <a:rPr lang="zh-CN" altLang="en-US" sz="4400" b="1" smtClean="0">
                <a:latin typeface="Times New Roman" pitchFamily="18" charset="0"/>
                <a:cs typeface="Times New Roman" pitchFamily="18" charset="0"/>
              </a:rPr>
              <a:t>值评分模型与</a:t>
            </a:r>
            <a:r>
              <a:rPr lang="en-US" altLang="zh-CN" sz="4400" b="1" smtClean="0">
                <a:latin typeface="Times New Roman" pitchFamily="18" charset="0"/>
                <a:cs typeface="Times New Roman" pitchFamily="18" charset="0"/>
              </a:rPr>
              <a:t>ZETA</a:t>
            </a:r>
            <a:r>
              <a:rPr lang="zh-CN" altLang="en-US" sz="4400" b="1" smtClean="0">
                <a:latin typeface="Times New Roman" pitchFamily="18" charset="0"/>
                <a:cs typeface="Times New Roman" pitchFamily="18" charset="0"/>
              </a:rPr>
              <a:t>模型</a:t>
            </a:r>
          </a:p>
        </p:txBody>
      </p:sp>
      <p:sp>
        <p:nvSpPr>
          <p:cNvPr id="97282" name="Rectangle 6"/>
          <p:cNvSpPr>
            <a:spLocks noGrp="1" noChangeArrowheads="1"/>
          </p:cNvSpPr>
          <p:nvPr>
            <p:ph type="sldNum" sz="quarter" idx="12"/>
          </p:nvPr>
        </p:nvSpPr>
        <p:spPr/>
        <p:txBody>
          <a:bodyPr/>
          <a:lstStyle/>
          <a:p>
            <a:pPr>
              <a:defRPr/>
            </a:pPr>
            <a:fld id="{0CE7317D-9E37-4F0B-A1A4-8412E18562CF}" type="slidenum">
              <a:rPr lang="en-US" altLang="zh-CN" smtClean="0"/>
              <a:pPr>
                <a:defRPr/>
              </a:pPr>
              <a:t>4</a:t>
            </a:fld>
            <a:endParaRPr lang="en-US" altLang="zh-CN" smtClean="0"/>
          </a:p>
        </p:txBody>
      </p:sp>
    </p:spTree>
    <p:extLst>
      <p:ext uri="{BB962C8B-B14F-4D97-AF65-F5344CB8AC3E}">
        <p14:creationId xmlns:p14="http://schemas.microsoft.com/office/powerpoint/2010/main" val="117397913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3"/>
          <p:cNvSpPr>
            <a:spLocks noGrp="1" noChangeArrowheads="1"/>
          </p:cNvSpPr>
          <p:nvPr>
            <p:ph idx="1"/>
          </p:nvPr>
        </p:nvSpPr>
        <p:spPr>
          <a:xfrm>
            <a:off x="755651" y="1752600"/>
            <a:ext cx="11055349" cy="4319588"/>
          </a:xfrm>
        </p:spPr>
        <p:txBody>
          <a:bodyPr/>
          <a:lstStyle/>
          <a:p>
            <a:pPr marL="539750" indent="-539750" eaLnBrk="1" hangingPunct="1">
              <a:spcBef>
                <a:spcPts val="600"/>
              </a:spcBef>
              <a:buFont typeface="Wingdings" pitchFamily="2" charset="2"/>
              <a:buNone/>
            </a:pPr>
            <a:r>
              <a:rPr lang="en-US" altLang="zh-CN" smtClean="0">
                <a:latin typeface="Times New Roman" pitchFamily="18" charset="0"/>
                <a:cs typeface="Times New Roman" pitchFamily="18" charset="0"/>
              </a:rPr>
              <a:t>(</a:t>
            </a:r>
            <a:r>
              <a:rPr lang="zh-CN" altLang="en-US" smtClean="0">
                <a:latin typeface="Times New Roman" pitchFamily="18" charset="0"/>
                <a:cs typeface="Times New Roman" pitchFamily="18" charset="0"/>
              </a:rPr>
              <a:t>二</a:t>
            </a:r>
            <a:r>
              <a:rPr lang="en-US" altLang="zh-CN" smtClean="0">
                <a:latin typeface="Times New Roman" pitchFamily="18" charset="0"/>
                <a:cs typeface="Times New Roman" pitchFamily="18" charset="0"/>
              </a:rPr>
              <a:t>) </a:t>
            </a:r>
            <a:r>
              <a:rPr lang="zh-CN" altLang="en-US" smtClean="0">
                <a:latin typeface="Times New Roman" pitchFamily="18" charset="0"/>
                <a:cs typeface="Times New Roman" pitchFamily="18" charset="0"/>
              </a:rPr>
              <a:t>违约损失或风险暴露估计</a:t>
            </a:r>
            <a:endParaRPr lang="en-US" altLang="zh-CN" smtClean="0">
              <a:latin typeface="Times New Roman" pitchFamily="18" charset="0"/>
              <a:cs typeface="Times New Roman" pitchFamily="18" charset="0"/>
            </a:endParaRPr>
          </a:p>
          <a:p>
            <a:pPr marL="539750" indent="-539750" eaLnBrk="1" hangingPunct="1">
              <a:buFont typeface="Wingdings" pitchFamily="2" charset="2"/>
              <a:buAutoNum type="arabicPeriod"/>
            </a:pPr>
            <a:r>
              <a:rPr lang="zh-CN" altLang="en-US" smtClean="0">
                <a:latin typeface="Times New Roman" pitchFamily="18" charset="0"/>
                <a:cs typeface="Times New Roman" pitchFamily="18" charset="0"/>
              </a:rPr>
              <a:t>关于债务人违约后损失的严重程度，用违约损失或风险暴露来计量；</a:t>
            </a:r>
            <a:endParaRPr lang="en-US" altLang="zh-CN" smtClean="0">
              <a:latin typeface="Times New Roman" pitchFamily="18" charset="0"/>
              <a:cs typeface="Times New Roman" pitchFamily="18" charset="0"/>
            </a:endParaRPr>
          </a:p>
          <a:p>
            <a:pPr marL="539750" indent="-539750" eaLnBrk="1" hangingPunct="1">
              <a:buFont typeface="Wingdings" pitchFamily="2" charset="2"/>
              <a:buAutoNum type="arabicPeriod"/>
            </a:pPr>
            <a:r>
              <a:rPr lang="zh-CN" altLang="en-US" smtClean="0">
                <a:latin typeface="Times New Roman" pitchFamily="18" charset="0"/>
                <a:cs typeface="Times New Roman" pitchFamily="18" charset="0"/>
              </a:rPr>
              <a:t>违约损失或风险暴露 </a:t>
            </a:r>
            <a:endParaRPr lang="en-US" altLang="zh-CN" smtClean="0">
              <a:latin typeface="Times New Roman" pitchFamily="18" charset="0"/>
              <a:cs typeface="Times New Roman" pitchFamily="18" charset="0"/>
            </a:endParaRPr>
          </a:p>
          <a:p>
            <a:pPr marL="539750" indent="-539750" eaLnBrk="1" hangingPunct="1">
              <a:buFont typeface="Wingdings" pitchFamily="2" charset="2"/>
              <a:buNone/>
            </a:pPr>
            <a:r>
              <a:rPr lang="en-US" altLang="zh-CN" smtClean="0">
                <a:latin typeface="Times New Roman" pitchFamily="18" charset="0"/>
                <a:cs typeface="Times New Roman" pitchFamily="18" charset="0"/>
              </a:rPr>
              <a:t>	=   </a:t>
            </a:r>
            <a:r>
              <a:rPr lang="zh-CN" altLang="en-US" smtClean="0">
                <a:latin typeface="Times New Roman" pitchFamily="18" charset="0"/>
                <a:cs typeface="Times New Roman" pitchFamily="18" charset="0"/>
              </a:rPr>
              <a:t>违约损失率</a:t>
            </a:r>
            <a:r>
              <a:rPr lang="en-US" altLang="zh-CN" smtClean="0">
                <a:latin typeface="Times New Roman" pitchFamily="18" charset="0"/>
                <a:cs typeface="Times New Roman" pitchFamily="18" charset="0"/>
              </a:rPr>
              <a:t>(LGD)×</a:t>
            </a:r>
            <a:r>
              <a:rPr lang="zh-CN" altLang="en-US" smtClean="0">
                <a:latin typeface="Times New Roman" pitchFamily="18" charset="0"/>
                <a:cs typeface="Times New Roman" pitchFamily="18" charset="0"/>
              </a:rPr>
              <a:t>信用暴露</a:t>
            </a:r>
            <a:r>
              <a:rPr lang="en-US" altLang="zh-CN" smtClean="0">
                <a:latin typeface="Times New Roman" pitchFamily="18" charset="0"/>
                <a:cs typeface="Times New Roman" pitchFamily="18" charset="0"/>
              </a:rPr>
              <a:t>(CE)</a:t>
            </a:r>
            <a:endParaRPr lang="zh-CN" altLang="en-US" smtClean="0">
              <a:latin typeface="Times New Roman" pitchFamily="18" charset="0"/>
              <a:cs typeface="Times New Roman" pitchFamily="18" charset="0"/>
            </a:endParaRPr>
          </a:p>
          <a:p>
            <a:pPr marL="539750" indent="-539750" eaLnBrk="1" hangingPunct="1">
              <a:buFont typeface="Wingdings" pitchFamily="2" charset="2"/>
              <a:buNone/>
            </a:pPr>
            <a:endParaRPr lang="en-US" altLang="zh-CN" sz="2600" smtClean="0">
              <a:latin typeface="Times New Roman" pitchFamily="18" charset="0"/>
              <a:cs typeface="Times New Roman" pitchFamily="18" charset="0"/>
            </a:endParaRPr>
          </a:p>
        </p:txBody>
      </p:sp>
      <p:sp>
        <p:nvSpPr>
          <p:cNvPr id="125954" name="灯片编号占位符 5"/>
          <p:cNvSpPr>
            <a:spLocks noGrp="1"/>
          </p:cNvSpPr>
          <p:nvPr>
            <p:ph type="sldNum" sz="quarter" idx="10"/>
          </p:nvPr>
        </p:nvSpPr>
        <p:spPr/>
        <p:txBody>
          <a:bodyPr/>
          <a:lstStyle/>
          <a:p>
            <a:pPr>
              <a:defRPr/>
            </a:pPr>
            <a:fld id="{25942934-E05E-48BC-8C5F-E5DED72D80EF}" type="slidenum">
              <a:rPr lang="en-US" altLang="zh-CN" smtClean="0"/>
              <a:pPr>
                <a:defRPr/>
              </a:pPr>
              <a:t>40</a:t>
            </a:fld>
            <a:endParaRPr lang="en-US" altLang="zh-CN" smtClean="0"/>
          </a:p>
        </p:txBody>
      </p:sp>
      <p:sp>
        <p:nvSpPr>
          <p:cNvPr id="125955" name="Rectangle 2"/>
          <p:cNvSpPr>
            <a:spLocks noGrp="1" noChangeArrowheads="1"/>
          </p:cNvSpPr>
          <p:nvPr>
            <p:ph type="title"/>
          </p:nvPr>
        </p:nvSpPr>
        <p:spPr>
          <a:xfrm>
            <a:off x="3388962" y="0"/>
            <a:ext cx="8301819" cy="1216025"/>
          </a:xfrm>
        </p:spPr>
        <p:txBody>
          <a:bodyPr>
            <a:scene3d>
              <a:camera prst="orthographicFront"/>
              <a:lightRig rig="soft" dir="t"/>
            </a:scene3d>
          </a:bodyPr>
          <a:lstStyle/>
          <a:p>
            <a:pPr eaLnBrk="1" hangingPunct="1">
              <a:defRPr/>
            </a:pPr>
            <a:r>
              <a:rPr lang="zh-CN" altLang="en-US" dirty="0" smtClean="0">
                <a:latin typeface="Times New Roman" pitchFamily="18" charset="0"/>
                <a:cs typeface="Times New Roman" pitchFamily="18" charset="0"/>
              </a:rPr>
              <a:t>一、基本原理和模型</a:t>
            </a:r>
            <a:r>
              <a:rPr lang="en-US" altLang="zh-CN" dirty="0" smtClean="0">
                <a:latin typeface="Times New Roman" pitchFamily="18" charset="0"/>
                <a:cs typeface="Times New Roman" pitchFamily="18" charset="0"/>
              </a:rPr>
              <a:t>(</a:t>
            </a:r>
            <a:r>
              <a:rPr lang="zh-CN" altLang="en-US" dirty="0" smtClean="0">
                <a:latin typeface="Times New Roman" pitchFamily="18" charset="0"/>
                <a:cs typeface="Times New Roman" pitchFamily="18" charset="0"/>
              </a:rPr>
              <a:t>续</a:t>
            </a:r>
            <a:r>
              <a:rPr lang="en-US" altLang="zh-CN" dirty="0" smtClean="0">
                <a:latin typeface="Times New Roman" pitchFamily="18" charset="0"/>
                <a:cs typeface="Times New Roman" pitchFamily="18" charset="0"/>
              </a:rPr>
              <a:t>)</a:t>
            </a:r>
            <a:endParaRPr lang="zh-CN" altLang="en-US"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385791505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3"/>
          <p:cNvSpPr>
            <a:spLocks noGrp="1" noChangeArrowheads="1"/>
          </p:cNvSpPr>
          <p:nvPr>
            <p:ph idx="1"/>
          </p:nvPr>
        </p:nvSpPr>
        <p:spPr>
          <a:xfrm>
            <a:off x="755651" y="1752600"/>
            <a:ext cx="11055349" cy="4319588"/>
          </a:xfrm>
        </p:spPr>
        <p:txBody>
          <a:bodyPr/>
          <a:lstStyle/>
          <a:p>
            <a:pPr marL="539750" indent="-539750" eaLnBrk="1" hangingPunct="1">
              <a:spcBef>
                <a:spcPts val="600"/>
              </a:spcBef>
              <a:buFont typeface="Wingdings" pitchFamily="2" charset="2"/>
              <a:buNone/>
            </a:pPr>
            <a:r>
              <a:rPr lang="en-US" altLang="zh-CN" dirty="0" smtClean="0">
                <a:latin typeface="Times New Roman" pitchFamily="18" charset="0"/>
                <a:cs typeface="Times New Roman" pitchFamily="18" charset="0"/>
              </a:rPr>
              <a:t>(</a:t>
            </a:r>
            <a:r>
              <a:rPr lang="zh-CN" altLang="en-US" dirty="0" smtClean="0">
                <a:latin typeface="Times New Roman" pitchFamily="18" charset="0"/>
                <a:cs typeface="Times New Roman" pitchFamily="18" charset="0"/>
              </a:rPr>
              <a:t>三</a:t>
            </a:r>
            <a:r>
              <a:rPr lang="en-US" altLang="zh-CN" dirty="0" smtClean="0">
                <a:latin typeface="Times New Roman" pitchFamily="18" charset="0"/>
                <a:cs typeface="Times New Roman" pitchFamily="18" charset="0"/>
              </a:rPr>
              <a:t>) </a:t>
            </a:r>
            <a:r>
              <a:rPr lang="zh-CN" altLang="en-US" dirty="0" smtClean="0">
                <a:latin typeface="Times New Roman" pitchFamily="18" charset="0"/>
                <a:cs typeface="Times New Roman" pitchFamily="18" charset="0"/>
              </a:rPr>
              <a:t>风险暴露频段分级法</a:t>
            </a:r>
            <a:endParaRPr lang="en-US" altLang="zh-CN" dirty="0" smtClean="0">
              <a:latin typeface="Times New Roman" pitchFamily="18" charset="0"/>
              <a:cs typeface="Times New Roman" pitchFamily="18" charset="0"/>
            </a:endParaRPr>
          </a:p>
          <a:p>
            <a:pPr marL="539750" indent="-539750" eaLnBrk="1" hangingPunct="1">
              <a:spcBef>
                <a:spcPts val="600"/>
              </a:spcBef>
              <a:buFont typeface="Wingdings" pitchFamily="2" charset="2"/>
              <a:buAutoNum type="arabicPeriod"/>
            </a:pPr>
            <a:r>
              <a:rPr lang="zh-CN" altLang="en-US" dirty="0" smtClean="0">
                <a:latin typeface="Times New Roman" pitchFamily="18" charset="0"/>
                <a:cs typeface="Times New Roman" pitchFamily="18" charset="0"/>
              </a:rPr>
              <a:t>设定风险暴露频段值，记为</a:t>
            </a:r>
            <a:r>
              <a:rPr lang="en-US" altLang="zh-CN" dirty="0" smtClean="0">
                <a:latin typeface="Times New Roman" pitchFamily="18" charset="0"/>
                <a:cs typeface="Times New Roman" pitchFamily="18" charset="0"/>
              </a:rPr>
              <a:t>L</a:t>
            </a:r>
            <a:r>
              <a:rPr lang="zh-CN" altLang="en-US" dirty="0" smtClean="0">
                <a:latin typeface="Times New Roman" pitchFamily="18" charset="0"/>
                <a:cs typeface="Times New Roman" pitchFamily="18" charset="0"/>
              </a:rPr>
              <a:t>；</a:t>
            </a:r>
            <a:endParaRPr lang="en-US" altLang="zh-CN" dirty="0" smtClean="0">
              <a:latin typeface="Times New Roman" pitchFamily="18" charset="0"/>
              <a:cs typeface="Times New Roman" pitchFamily="18" charset="0"/>
            </a:endParaRPr>
          </a:p>
          <a:p>
            <a:pPr marL="539750" indent="-539750" eaLnBrk="1" hangingPunct="1">
              <a:spcBef>
                <a:spcPts val="600"/>
              </a:spcBef>
              <a:buFont typeface="Wingdings" pitchFamily="2" charset="2"/>
              <a:buAutoNum type="arabicPeriod"/>
            </a:pPr>
            <a:r>
              <a:rPr lang="zh-CN" altLang="en-US" dirty="0" smtClean="0">
                <a:latin typeface="Times New Roman" pitchFamily="18" charset="0"/>
                <a:cs typeface="Times New Roman" pitchFamily="18" charset="0"/>
              </a:rPr>
              <a:t>用</a:t>
            </a:r>
            <a:r>
              <a:rPr lang="en-US" altLang="zh-CN" dirty="0" smtClean="0">
                <a:latin typeface="Times New Roman" pitchFamily="18" charset="0"/>
                <a:cs typeface="Times New Roman" pitchFamily="18" charset="0"/>
              </a:rPr>
              <a:t>N</a:t>
            </a:r>
            <a:r>
              <a:rPr lang="zh-CN" altLang="en-US" dirty="0" smtClean="0">
                <a:latin typeface="Times New Roman" pitchFamily="18" charset="0"/>
                <a:cs typeface="Times New Roman" pitchFamily="18" charset="0"/>
              </a:rPr>
              <a:t>笔贷款中最大一笔贷款风险暴露值除以频段值 </a:t>
            </a:r>
            <a:r>
              <a:rPr lang="en-US" altLang="zh-CN" dirty="0" smtClean="0">
                <a:latin typeface="Times New Roman" pitchFamily="18" charset="0"/>
                <a:cs typeface="Times New Roman" pitchFamily="18" charset="0"/>
              </a:rPr>
              <a:t>L</a:t>
            </a:r>
            <a:r>
              <a:rPr lang="zh-CN" altLang="en-US" dirty="0" smtClean="0">
                <a:latin typeface="Times New Roman" pitchFamily="18" charset="0"/>
                <a:cs typeface="Times New Roman" pitchFamily="18" charset="0"/>
              </a:rPr>
              <a:t>，取整后得到 </a:t>
            </a:r>
            <a:r>
              <a:rPr lang="en-US" altLang="zh-CN" dirty="0" smtClean="0">
                <a:latin typeface="Times New Roman" pitchFamily="18" charset="0"/>
                <a:cs typeface="Times New Roman" pitchFamily="18" charset="0"/>
              </a:rPr>
              <a:t>m </a:t>
            </a:r>
            <a:r>
              <a:rPr lang="zh-CN" altLang="en-US" dirty="0" smtClean="0">
                <a:latin typeface="Times New Roman" pitchFamily="18" charset="0"/>
                <a:cs typeface="Times New Roman" pitchFamily="18" charset="0"/>
              </a:rPr>
              <a:t>个风险暴露频段级，依次为     </a:t>
            </a:r>
            <a:r>
              <a:rPr lang="en-US" altLang="zh-CN" dirty="0" smtClean="0">
                <a:latin typeface="Times New Roman" pitchFamily="18" charset="0"/>
                <a:cs typeface="Times New Roman" pitchFamily="18" charset="0"/>
              </a:rPr>
              <a:t>		 </a:t>
            </a:r>
            <a:r>
              <a:rPr lang="zh-CN" altLang="en-US" dirty="0" smtClean="0">
                <a:latin typeface="Times New Roman" pitchFamily="18" charset="0"/>
                <a:cs typeface="Times New Roman" pitchFamily="18" charset="0"/>
              </a:rPr>
              <a:t>；</a:t>
            </a:r>
            <a:endParaRPr lang="en-US" altLang="zh-CN" dirty="0" smtClean="0">
              <a:latin typeface="Times New Roman" pitchFamily="18" charset="0"/>
              <a:cs typeface="Times New Roman" pitchFamily="18" charset="0"/>
            </a:endParaRPr>
          </a:p>
          <a:p>
            <a:pPr marL="539750" indent="-539750" eaLnBrk="1" hangingPunct="1">
              <a:spcBef>
                <a:spcPts val="600"/>
              </a:spcBef>
              <a:buFont typeface="Wingdings" pitchFamily="2" charset="2"/>
              <a:buAutoNum type="arabicPeriod"/>
            </a:pPr>
            <a:r>
              <a:rPr lang="zh-CN" altLang="en-US" dirty="0" smtClean="0">
                <a:latin typeface="Times New Roman" pitchFamily="18" charset="0"/>
                <a:cs typeface="Times New Roman" pitchFamily="18" charset="0"/>
              </a:rPr>
              <a:t>将每笔贷款的风险暴露数量除以频段值 </a:t>
            </a:r>
            <a:r>
              <a:rPr lang="en-US" altLang="zh-CN" dirty="0" smtClean="0">
                <a:latin typeface="Times New Roman" pitchFamily="18" charset="0"/>
                <a:cs typeface="Times New Roman" pitchFamily="18" charset="0"/>
              </a:rPr>
              <a:t>L</a:t>
            </a:r>
            <a:r>
              <a:rPr lang="zh-CN" altLang="en-US" dirty="0" smtClean="0">
                <a:latin typeface="Times New Roman" pitchFamily="18" charset="0"/>
                <a:cs typeface="Times New Roman" pitchFamily="18" charset="0"/>
              </a:rPr>
              <a:t>，取整后将该笔贷款归类到对应的频段级，类似地可将所有贷款归类。</a:t>
            </a:r>
            <a:endParaRPr lang="en-US" altLang="zh-CN" sz="2600" dirty="0" smtClean="0">
              <a:latin typeface="Times New Roman" pitchFamily="18" charset="0"/>
              <a:cs typeface="Times New Roman" pitchFamily="18" charset="0"/>
            </a:endParaRPr>
          </a:p>
        </p:txBody>
      </p:sp>
      <p:sp>
        <p:nvSpPr>
          <p:cNvPr id="25603" name="灯片编号占位符 5"/>
          <p:cNvSpPr>
            <a:spLocks noGrp="1"/>
          </p:cNvSpPr>
          <p:nvPr>
            <p:ph type="sldNum" sz="quarter" idx="10"/>
          </p:nvPr>
        </p:nvSpPr>
        <p:spPr/>
        <p:txBody>
          <a:bodyPr/>
          <a:lstStyle/>
          <a:p>
            <a:pPr>
              <a:defRPr/>
            </a:pPr>
            <a:fld id="{08D2D5D2-1AA7-4ED5-9695-53650ED350E9}" type="slidenum">
              <a:rPr lang="en-US" altLang="zh-CN" smtClean="0"/>
              <a:pPr>
                <a:defRPr/>
              </a:pPr>
              <a:t>41</a:t>
            </a:fld>
            <a:endParaRPr lang="en-US" altLang="zh-CN" smtClean="0"/>
          </a:p>
        </p:txBody>
      </p:sp>
      <p:sp>
        <p:nvSpPr>
          <p:cNvPr id="25604" name="Rectangle 2"/>
          <p:cNvSpPr>
            <a:spLocks noGrp="1" noChangeArrowheads="1"/>
          </p:cNvSpPr>
          <p:nvPr>
            <p:ph type="title"/>
          </p:nvPr>
        </p:nvSpPr>
        <p:spPr>
          <a:xfrm>
            <a:off x="3337302" y="0"/>
            <a:ext cx="8306985" cy="1216025"/>
          </a:xfrm>
        </p:spPr>
        <p:txBody>
          <a:bodyPr>
            <a:scene3d>
              <a:camera prst="orthographicFront"/>
              <a:lightRig rig="soft" dir="t"/>
            </a:scene3d>
          </a:bodyPr>
          <a:lstStyle/>
          <a:p>
            <a:pPr eaLnBrk="1" hangingPunct="1">
              <a:defRPr/>
            </a:pPr>
            <a:r>
              <a:rPr lang="zh-CN" altLang="en-US" dirty="0" smtClean="0">
                <a:latin typeface="Times New Roman" pitchFamily="18" charset="0"/>
                <a:cs typeface="Times New Roman" pitchFamily="18" charset="0"/>
              </a:rPr>
              <a:t>一、基本原理和模型</a:t>
            </a:r>
            <a:r>
              <a:rPr lang="en-US" altLang="zh-CN" dirty="0" smtClean="0">
                <a:latin typeface="Times New Roman" pitchFamily="18" charset="0"/>
                <a:cs typeface="Times New Roman" pitchFamily="18" charset="0"/>
              </a:rPr>
              <a:t>(</a:t>
            </a:r>
            <a:r>
              <a:rPr lang="zh-CN" altLang="en-US" dirty="0" smtClean="0">
                <a:latin typeface="Times New Roman" pitchFamily="18" charset="0"/>
                <a:cs typeface="Times New Roman" pitchFamily="18" charset="0"/>
              </a:rPr>
              <a:t>续</a:t>
            </a:r>
            <a:r>
              <a:rPr lang="en-US" altLang="zh-CN" dirty="0" smtClean="0">
                <a:latin typeface="Times New Roman" pitchFamily="18" charset="0"/>
                <a:cs typeface="Times New Roman" pitchFamily="18" charset="0"/>
              </a:rPr>
              <a:t>)</a:t>
            </a:r>
            <a:endParaRPr lang="zh-CN" altLang="en-US" dirty="0" smtClean="0">
              <a:latin typeface="Times New Roman" pitchFamily="18" charset="0"/>
              <a:cs typeface="Times New Roman" pitchFamily="18" charset="0"/>
            </a:endParaRPr>
          </a:p>
        </p:txBody>
      </p:sp>
      <p:graphicFrame>
        <p:nvGraphicFramePr>
          <p:cNvPr id="53253" name="Object 4"/>
          <p:cNvGraphicFramePr>
            <a:graphicFrameLocks noChangeAspect="1"/>
          </p:cNvGraphicFramePr>
          <p:nvPr>
            <p:extLst>
              <p:ext uri="{D42A27DB-BD31-4B8C-83A1-F6EECF244321}">
                <p14:modId xmlns:p14="http://schemas.microsoft.com/office/powerpoint/2010/main" val="434421817"/>
              </p:ext>
            </p:extLst>
          </p:nvPr>
        </p:nvGraphicFramePr>
        <p:xfrm>
          <a:off x="6093095" y="3062665"/>
          <a:ext cx="1890183" cy="455612"/>
        </p:xfrm>
        <a:graphic>
          <a:graphicData uri="http://schemas.openxmlformats.org/presentationml/2006/ole">
            <mc:AlternateContent xmlns:mc="http://schemas.openxmlformats.org/markup-compatibility/2006">
              <mc:Choice xmlns:v="urn:schemas-microsoft-com:vml" Requires="v">
                <p:oleObj spid="_x0000_s134149" name="Equation" r:id="rId4" imgW="711200" imgH="228600" progId="Equation.DSMT4">
                  <p:embed/>
                </p:oleObj>
              </mc:Choice>
              <mc:Fallback>
                <p:oleObj name="Equation" r:id="rId4" imgW="711200" imgH="2286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93095" y="3062665"/>
                        <a:ext cx="1890183" cy="455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263760377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3"/>
          <p:cNvSpPr>
            <a:spLocks noGrp="1" noChangeArrowheads="1"/>
          </p:cNvSpPr>
          <p:nvPr>
            <p:ph idx="1"/>
          </p:nvPr>
        </p:nvSpPr>
        <p:spPr>
          <a:xfrm>
            <a:off x="755651" y="1752600"/>
            <a:ext cx="11055349" cy="4319588"/>
          </a:xfrm>
        </p:spPr>
        <p:txBody>
          <a:bodyPr/>
          <a:lstStyle/>
          <a:p>
            <a:pPr marL="539750" indent="-539750" eaLnBrk="1" hangingPunct="1">
              <a:spcBef>
                <a:spcPts val="600"/>
              </a:spcBef>
              <a:buFont typeface="Wingdings" pitchFamily="2" charset="2"/>
              <a:buNone/>
            </a:pPr>
            <a:r>
              <a:rPr lang="en-US" altLang="zh-CN" dirty="0" smtClean="0">
                <a:latin typeface="Times New Roman" pitchFamily="18" charset="0"/>
                <a:cs typeface="Times New Roman" pitchFamily="18" charset="0"/>
              </a:rPr>
              <a:t>(</a:t>
            </a:r>
            <a:r>
              <a:rPr lang="zh-CN" altLang="en-US" dirty="0" smtClean="0">
                <a:latin typeface="Times New Roman" pitchFamily="18" charset="0"/>
                <a:cs typeface="Times New Roman" pitchFamily="18" charset="0"/>
              </a:rPr>
              <a:t>四</a:t>
            </a:r>
            <a:r>
              <a:rPr lang="en-US" altLang="zh-CN" dirty="0" smtClean="0">
                <a:latin typeface="Times New Roman" pitchFamily="18" charset="0"/>
                <a:cs typeface="Times New Roman" pitchFamily="18" charset="0"/>
              </a:rPr>
              <a:t>) </a:t>
            </a:r>
            <a:r>
              <a:rPr lang="zh-CN" altLang="en-US" dirty="0" smtClean="0">
                <a:latin typeface="Times New Roman" pitchFamily="18" charset="0"/>
                <a:cs typeface="Times New Roman" pitchFamily="18" charset="0"/>
              </a:rPr>
              <a:t>各个频段级的贷款违约概率分布及损失分布</a:t>
            </a:r>
            <a:endParaRPr lang="en-US" altLang="zh-CN" dirty="0" smtClean="0">
              <a:latin typeface="Times New Roman" pitchFamily="18" charset="0"/>
              <a:cs typeface="Times New Roman" pitchFamily="18" charset="0"/>
            </a:endParaRPr>
          </a:p>
          <a:p>
            <a:pPr marL="539750" indent="-539750" eaLnBrk="1" hangingPunct="1">
              <a:spcBef>
                <a:spcPts val="600"/>
              </a:spcBef>
              <a:buFont typeface="Wingdings" pitchFamily="2" charset="2"/>
              <a:buAutoNum type="arabicPeriod"/>
            </a:pPr>
            <a:r>
              <a:rPr lang="zh-CN" altLang="en-US" dirty="0" smtClean="0">
                <a:latin typeface="Times New Roman" pitchFamily="18" charset="0"/>
                <a:cs typeface="Times New Roman" pitchFamily="18" charset="0"/>
              </a:rPr>
              <a:t>假设处于</a:t>
            </a:r>
            <a:r>
              <a:rPr lang="en-US" altLang="zh-CN" dirty="0" smtClean="0">
                <a:latin typeface="Times New Roman" pitchFamily="18" charset="0"/>
                <a:cs typeface="Times New Roman" pitchFamily="18" charset="0"/>
              </a:rPr>
              <a:t>    </a:t>
            </a:r>
            <a:r>
              <a:rPr lang="zh-CN" altLang="en-US" dirty="0" smtClean="0">
                <a:latin typeface="Times New Roman" pitchFamily="18" charset="0"/>
                <a:cs typeface="Times New Roman" pitchFamily="18" charset="0"/>
              </a:rPr>
              <a:t>频段级的贷款的平均违约数为</a:t>
            </a:r>
            <a:r>
              <a:rPr lang="en-US" altLang="zh-CN" dirty="0" smtClean="0">
                <a:latin typeface="Times New Roman" pitchFamily="18" charset="0"/>
                <a:cs typeface="Times New Roman" pitchFamily="18" charset="0"/>
              </a:rPr>
              <a:t>   </a:t>
            </a:r>
            <a:r>
              <a:rPr lang="zh-CN" altLang="en-US" dirty="0" smtClean="0">
                <a:latin typeface="Times New Roman" pitchFamily="18" charset="0"/>
                <a:cs typeface="Times New Roman" pitchFamily="18" charset="0"/>
              </a:rPr>
              <a:t>，贷款数目为</a:t>
            </a:r>
            <a:r>
              <a:rPr lang="en-US" altLang="zh-CN" dirty="0" smtClean="0">
                <a:latin typeface="Times New Roman" pitchFamily="18" charset="0"/>
                <a:cs typeface="Times New Roman" pitchFamily="18" charset="0"/>
              </a:rPr>
              <a:t>N</a:t>
            </a:r>
            <a:r>
              <a:rPr lang="en-US" altLang="zh-CN" baseline="-25000" dirty="0" smtClean="0">
                <a:latin typeface="Times New Roman" pitchFamily="18" charset="0"/>
                <a:cs typeface="Times New Roman" pitchFamily="18" charset="0"/>
              </a:rPr>
              <a:t>i</a:t>
            </a:r>
            <a:r>
              <a:rPr lang="zh-CN" altLang="en-US" dirty="0" smtClean="0">
                <a:latin typeface="Times New Roman" pitchFamily="18" charset="0"/>
                <a:cs typeface="Times New Roman" pitchFamily="18" charset="0"/>
              </a:rPr>
              <a:t>；</a:t>
            </a:r>
            <a:endParaRPr lang="en-US" altLang="zh-CN" dirty="0" smtClean="0">
              <a:latin typeface="Times New Roman" pitchFamily="18" charset="0"/>
              <a:cs typeface="Times New Roman" pitchFamily="18" charset="0"/>
            </a:endParaRPr>
          </a:p>
          <a:p>
            <a:pPr marL="539750" indent="-539750" eaLnBrk="1" hangingPunct="1">
              <a:spcBef>
                <a:spcPts val="600"/>
              </a:spcBef>
              <a:buFont typeface="Wingdings" pitchFamily="2" charset="2"/>
              <a:buAutoNum type="arabicPeriod"/>
            </a:pPr>
            <a:r>
              <a:rPr lang="zh-CN" altLang="en-US" dirty="0" smtClean="0">
                <a:latin typeface="Times New Roman" pitchFamily="18" charset="0"/>
                <a:cs typeface="Times New Roman" pitchFamily="18" charset="0"/>
              </a:rPr>
              <a:t>求出处于</a:t>
            </a:r>
            <a:r>
              <a:rPr lang="en-US" altLang="zh-CN" dirty="0" smtClean="0">
                <a:latin typeface="Times New Roman" pitchFamily="18" charset="0"/>
                <a:cs typeface="Times New Roman" pitchFamily="18" charset="0"/>
              </a:rPr>
              <a:t>    </a:t>
            </a:r>
            <a:r>
              <a:rPr lang="zh-CN" altLang="en-US" dirty="0" smtClean="0">
                <a:latin typeface="Times New Roman" pitchFamily="18" charset="0"/>
                <a:cs typeface="Times New Roman" pitchFamily="18" charset="0"/>
              </a:rPr>
              <a:t>频段级的 </a:t>
            </a:r>
            <a:r>
              <a:rPr lang="en-US" altLang="zh-CN" dirty="0" smtClean="0">
                <a:latin typeface="Times New Roman" pitchFamily="18" charset="0"/>
                <a:cs typeface="Times New Roman" pitchFamily="18" charset="0"/>
              </a:rPr>
              <a:t>N</a:t>
            </a:r>
            <a:r>
              <a:rPr lang="en-US" altLang="zh-CN" baseline="-25000" dirty="0" smtClean="0">
                <a:latin typeface="Times New Roman" pitchFamily="18" charset="0"/>
                <a:cs typeface="Times New Roman" pitchFamily="18" charset="0"/>
              </a:rPr>
              <a:t>i </a:t>
            </a:r>
            <a:r>
              <a:rPr lang="zh-CN" altLang="en-US" dirty="0" smtClean="0">
                <a:latin typeface="Times New Roman" pitchFamily="18" charset="0"/>
                <a:cs typeface="Times New Roman" pitchFamily="18" charset="0"/>
              </a:rPr>
              <a:t>笔贷款中有</a:t>
            </a:r>
            <a:r>
              <a:rPr lang="zh-CN" altLang="en-US" i="1" dirty="0" smtClean="0">
                <a:latin typeface="Times New Roman" pitchFamily="18" charset="0"/>
                <a:cs typeface="Times New Roman" pitchFamily="18" charset="0"/>
              </a:rPr>
              <a:t> </a:t>
            </a:r>
            <a:r>
              <a:rPr lang="en-US" altLang="zh-CN" i="1" dirty="0" smtClean="0">
                <a:latin typeface="Times New Roman" pitchFamily="18" charset="0"/>
                <a:cs typeface="Times New Roman" pitchFamily="18" charset="0"/>
              </a:rPr>
              <a:t>j </a:t>
            </a:r>
            <a:r>
              <a:rPr lang="zh-CN" altLang="en-US" dirty="0" smtClean="0">
                <a:latin typeface="Times New Roman" pitchFamily="18" charset="0"/>
                <a:cs typeface="Times New Roman" pitchFamily="18" charset="0"/>
              </a:rPr>
              <a:t>笔违约的概率</a:t>
            </a:r>
            <a:r>
              <a:rPr lang="en-US" altLang="zh-CN" dirty="0" smtClean="0">
                <a:latin typeface="Times New Roman" pitchFamily="18" charset="0"/>
                <a:cs typeface="Times New Roman" pitchFamily="18" charset="0"/>
              </a:rPr>
              <a:t>P</a:t>
            </a:r>
            <a:r>
              <a:rPr lang="en-US" altLang="zh-CN" i="1" baseline="-25000" dirty="0" smtClean="0">
                <a:latin typeface="Times New Roman" pitchFamily="18" charset="0"/>
                <a:cs typeface="Times New Roman" pitchFamily="18" charset="0"/>
              </a:rPr>
              <a:t>i</a:t>
            </a:r>
            <a:r>
              <a:rPr lang="en-US" altLang="zh-CN" dirty="0" smtClean="0">
                <a:latin typeface="Times New Roman" pitchFamily="18" charset="0"/>
                <a:cs typeface="Times New Roman" pitchFamily="18" charset="0"/>
              </a:rPr>
              <a:t>(</a:t>
            </a:r>
            <a:r>
              <a:rPr lang="en-US" altLang="zh-CN" i="1" dirty="0" smtClean="0">
                <a:latin typeface="Times New Roman" pitchFamily="18" charset="0"/>
                <a:cs typeface="Times New Roman" pitchFamily="18" charset="0"/>
              </a:rPr>
              <a:t>j</a:t>
            </a:r>
            <a:r>
              <a:rPr lang="en-US" altLang="zh-CN" dirty="0" smtClean="0">
                <a:latin typeface="Times New Roman" pitchFamily="18" charset="0"/>
                <a:cs typeface="Times New Roman" pitchFamily="18" charset="0"/>
              </a:rPr>
              <a:t>)</a:t>
            </a:r>
            <a:r>
              <a:rPr lang="zh-CN" altLang="en-US" dirty="0" smtClean="0">
                <a:latin typeface="Times New Roman" pitchFamily="18" charset="0"/>
                <a:cs typeface="Times New Roman" pitchFamily="18" charset="0"/>
              </a:rPr>
              <a:t>及其对应的预期损失      </a:t>
            </a:r>
            <a:r>
              <a:rPr lang="en-US" altLang="zh-CN" dirty="0" smtClean="0">
                <a:latin typeface="Times New Roman" pitchFamily="18" charset="0"/>
                <a:cs typeface="Times New Roman" pitchFamily="18" charset="0"/>
              </a:rPr>
              <a:t>           </a:t>
            </a:r>
            <a:r>
              <a:rPr lang="zh-CN" altLang="en-US" dirty="0" smtClean="0">
                <a:latin typeface="Times New Roman" pitchFamily="18" charset="0"/>
                <a:cs typeface="Times New Roman" pitchFamily="18" charset="0"/>
              </a:rPr>
              <a:t>：</a:t>
            </a:r>
            <a:endParaRPr lang="en-US" altLang="zh-CN" dirty="0" smtClean="0">
              <a:latin typeface="Times New Roman" pitchFamily="18" charset="0"/>
              <a:cs typeface="Times New Roman" pitchFamily="18" charset="0"/>
            </a:endParaRPr>
          </a:p>
        </p:txBody>
      </p:sp>
      <p:sp>
        <p:nvSpPr>
          <p:cNvPr id="26632" name="灯片编号占位符 5"/>
          <p:cNvSpPr>
            <a:spLocks noGrp="1"/>
          </p:cNvSpPr>
          <p:nvPr>
            <p:ph type="sldNum" sz="quarter" idx="10"/>
          </p:nvPr>
        </p:nvSpPr>
        <p:spPr/>
        <p:txBody>
          <a:bodyPr/>
          <a:lstStyle/>
          <a:p>
            <a:pPr>
              <a:defRPr/>
            </a:pPr>
            <a:fld id="{B874F343-5F48-4FF1-8DF6-79E7156E5573}" type="slidenum">
              <a:rPr lang="en-US" altLang="zh-CN" smtClean="0"/>
              <a:pPr>
                <a:defRPr/>
              </a:pPr>
              <a:t>42</a:t>
            </a:fld>
            <a:endParaRPr lang="en-US" altLang="zh-CN" smtClean="0"/>
          </a:p>
        </p:txBody>
      </p:sp>
      <p:sp>
        <p:nvSpPr>
          <p:cNvPr id="26633" name="Rectangle 2"/>
          <p:cNvSpPr>
            <a:spLocks noGrp="1" noChangeArrowheads="1"/>
          </p:cNvSpPr>
          <p:nvPr>
            <p:ph type="title"/>
          </p:nvPr>
        </p:nvSpPr>
        <p:spPr>
          <a:xfrm>
            <a:off x="3378631" y="0"/>
            <a:ext cx="8270822" cy="1216025"/>
          </a:xfrm>
        </p:spPr>
        <p:txBody>
          <a:bodyPr>
            <a:scene3d>
              <a:camera prst="orthographicFront"/>
              <a:lightRig rig="soft" dir="t"/>
            </a:scene3d>
          </a:bodyPr>
          <a:lstStyle/>
          <a:p>
            <a:pPr eaLnBrk="1" hangingPunct="1">
              <a:defRPr/>
            </a:pPr>
            <a:r>
              <a:rPr lang="zh-CN" altLang="en-US" dirty="0" smtClean="0">
                <a:latin typeface="Times New Roman" pitchFamily="18" charset="0"/>
                <a:cs typeface="Times New Roman" pitchFamily="18" charset="0"/>
              </a:rPr>
              <a:t>一、基本原理和模型</a:t>
            </a:r>
            <a:r>
              <a:rPr lang="en-US" altLang="zh-CN" dirty="0" smtClean="0">
                <a:latin typeface="Times New Roman" pitchFamily="18" charset="0"/>
                <a:cs typeface="Times New Roman" pitchFamily="18" charset="0"/>
              </a:rPr>
              <a:t>(</a:t>
            </a:r>
            <a:r>
              <a:rPr lang="zh-CN" altLang="en-US" dirty="0" smtClean="0">
                <a:latin typeface="Times New Roman" pitchFamily="18" charset="0"/>
                <a:cs typeface="Times New Roman" pitchFamily="18" charset="0"/>
              </a:rPr>
              <a:t>续</a:t>
            </a:r>
            <a:r>
              <a:rPr lang="en-US" altLang="zh-CN" dirty="0" smtClean="0">
                <a:latin typeface="Times New Roman" pitchFamily="18" charset="0"/>
                <a:cs typeface="Times New Roman" pitchFamily="18" charset="0"/>
              </a:rPr>
              <a:t>)</a:t>
            </a:r>
            <a:endParaRPr lang="zh-CN" altLang="en-US" dirty="0" smtClean="0">
              <a:latin typeface="Times New Roman" pitchFamily="18" charset="0"/>
              <a:cs typeface="Times New Roman" pitchFamily="18" charset="0"/>
            </a:endParaRPr>
          </a:p>
        </p:txBody>
      </p:sp>
      <p:graphicFrame>
        <p:nvGraphicFramePr>
          <p:cNvPr id="54277" name="Object 4"/>
          <p:cNvGraphicFramePr>
            <a:graphicFrameLocks noChangeAspect="1"/>
          </p:cNvGraphicFramePr>
          <p:nvPr>
            <p:extLst>
              <p:ext uri="{D42A27DB-BD31-4B8C-83A1-F6EECF244321}">
                <p14:modId xmlns:p14="http://schemas.microsoft.com/office/powerpoint/2010/main" val="1897619855"/>
              </p:ext>
            </p:extLst>
          </p:nvPr>
        </p:nvGraphicFramePr>
        <p:xfrm>
          <a:off x="2831993" y="2224008"/>
          <a:ext cx="406400" cy="455613"/>
        </p:xfrm>
        <a:graphic>
          <a:graphicData uri="http://schemas.openxmlformats.org/presentationml/2006/ole">
            <mc:AlternateContent xmlns:mc="http://schemas.openxmlformats.org/markup-compatibility/2006">
              <mc:Choice xmlns:v="urn:schemas-microsoft-com:vml" Requires="v">
                <p:oleObj spid="_x0000_s135188" name="Equation" r:id="rId4" imgW="152334" imgH="228501" progId="Equation.DSMT4">
                  <p:embed/>
                </p:oleObj>
              </mc:Choice>
              <mc:Fallback>
                <p:oleObj name="Equation" r:id="rId4" imgW="152334" imgH="228501"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31993" y="2224008"/>
                        <a:ext cx="406400"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4278" name="Object 5"/>
          <p:cNvGraphicFramePr>
            <a:graphicFrameLocks noChangeAspect="1"/>
          </p:cNvGraphicFramePr>
          <p:nvPr>
            <p:extLst>
              <p:ext uri="{D42A27DB-BD31-4B8C-83A1-F6EECF244321}">
                <p14:modId xmlns:p14="http://schemas.microsoft.com/office/powerpoint/2010/main" val="3655298049"/>
              </p:ext>
            </p:extLst>
          </p:nvPr>
        </p:nvGraphicFramePr>
        <p:xfrm>
          <a:off x="7770141" y="2234340"/>
          <a:ext cx="406400" cy="455613"/>
        </p:xfrm>
        <a:graphic>
          <a:graphicData uri="http://schemas.openxmlformats.org/presentationml/2006/ole">
            <mc:AlternateContent xmlns:mc="http://schemas.openxmlformats.org/markup-compatibility/2006">
              <mc:Choice xmlns:v="urn:schemas-microsoft-com:vml" Requires="v">
                <p:oleObj spid="_x0000_s135189" name="Equation" r:id="rId6" imgW="152334" imgH="228501" progId="Equation.DSMT4">
                  <p:embed/>
                </p:oleObj>
              </mc:Choice>
              <mc:Fallback>
                <p:oleObj name="Equation" r:id="rId6" imgW="152334" imgH="228501"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770141" y="2234340"/>
                        <a:ext cx="406400"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4279" name="Object 7"/>
          <p:cNvGraphicFramePr>
            <a:graphicFrameLocks noChangeAspect="1"/>
          </p:cNvGraphicFramePr>
          <p:nvPr>
            <p:extLst>
              <p:ext uri="{D42A27DB-BD31-4B8C-83A1-F6EECF244321}">
                <p14:modId xmlns:p14="http://schemas.microsoft.com/office/powerpoint/2010/main" val="1305971342"/>
              </p:ext>
            </p:extLst>
          </p:nvPr>
        </p:nvGraphicFramePr>
        <p:xfrm>
          <a:off x="2796261" y="2656749"/>
          <a:ext cx="406400" cy="455612"/>
        </p:xfrm>
        <a:graphic>
          <a:graphicData uri="http://schemas.openxmlformats.org/presentationml/2006/ole">
            <mc:AlternateContent xmlns:mc="http://schemas.openxmlformats.org/markup-compatibility/2006">
              <mc:Choice xmlns:v="urn:schemas-microsoft-com:vml" Requires="v">
                <p:oleObj spid="_x0000_s135190" name="Equation" r:id="rId8" imgW="152334" imgH="228501" progId="Equation.DSMT4">
                  <p:embed/>
                </p:oleObj>
              </mc:Choice>
              <mc:Fallback>
                <p:oleObj name="Equation" r:id="rId8" imgW="152334" imgH="228501"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96261" y="2656749"/>
                        <a:ext cx="406400" cy="455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4280" name="Object 9"/>
          <p:cNvGraphicFramePr>
            <a:graphicFrameLocks noChangeAspect="1"/>
          </p:cNvGraphicFramePr>
          <p:nvPr>
            <p:extLst>
              <p:ext uri="{D42A27DB-BD31-4B8C-83A1-F6EECF244321}">
                <p14:modId xmlns:p14="http://schemas.microsoft.com/office/powerpoint/2010/main" val="1276897969"/>
              </p:ext>
            </p:extLst>
          </p:nvPr>
        </p:nvGraphicFramePr>
        <p:xfrm>
          <a:off x="2833607" y="3095706"/>
          <a:ext cx="1485900" cy="455612"/>
        </p:xfrm>
        <a:graphic>
          <a:graphicData uri="http://schemas.openxmlformats.org/presentationml/2006/ole">
            <mc:AlternateContent xmlns:mc="http://schemas.openxmlformats.org/markup-compatibility/2006">
              <mc:Choice xmlns:v="urn:schemas-microsoft-com:vml" Requires="v">
                <p:oleObj spid="_x0000_s135191" name="Equation" r:id="rId9" imgW="558800" imgH="228600" progId="Equation.DSMT4">
                  <p:embed/>
                </p:oleObj>
              </mc:Choice>
              <mc:Fallback>
                <p:oleObj name="Equation" r:id="rId9" imgW="558800" imgH="22860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833607" y="3095706"/>
                        <a:ext cx="1485900" cy="455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4281" name="Object 2"/>
          <p:cNvGraphicFramePr>
            <a:graphicFrameLocks noChangeAspect="1"/>
          </p:cNvGraphicFramePr>
          <p:nvPr>
            <p:extLst>
              <p:ext uri="{D42A27DB-BD31-4B8C-83A1-F6EECF244321}">
                <p14:modId xmlns:p14="http://schemas.microsoft.com/office/powerpoint/2010/main" val="822340262"/>
              </p:ext>
            </p:extLst>
          </p:nvPr>
        </p:nvGraphicFramePr>
        <p:xfrm>
          <a:off x="2292782" y="4018501"/>
          <a:ext cx="2897716" cy="1071562"/>
        </p:xfrm>
        <a:graphic>
          <a:graphicData uri="http://schemas.openxmlformats.org/presentationml/2006/ole">
            <mc:AlternateContent xmlns:mc="http://schemas.openxmlformats.org/markup-compatibility/2006">
              <mc:Choice xmlns:v="urn:schemas-microsoft-com:vml" Requires="v">
                <p:oleObj spid="_x0000_s135192" name="Equation" r:id="rId11" imgW="1002865" imgH="545863" progId="Equation.DSMT4">
                  <p:embed/>
                </p:oleObj>
              </mc:Choice>
              <mc:Fallback>
                <p:oleObj name="Equation" r:id="rId11" imgW="1002865" imgH="545863" progId="Equation.DSMT4">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292782" y="4018501"/>
                        <a:ext cx="2897716" cy="1071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4282" name="Object 3"/>
          <p:cNvGraphicFramePr>
            <a:graphicFrameLocks noChangeAspect="1"/>
          </p:cNvGraphicFramePr>
          <p:nvPr>
            <p:extLst>
              <p:ext uri="{D42A27DB-BD31-4B8C-83A1-F6EECF244321}">
                <p14:modId xmlns:p14="http://schemas.microsoft.com/office/powerpoint/2010/main" val="1109267029"/>
              </p:ext>
            </p:extLst>
          </p:nvPr>
        </p:nvGraphicFramePr>
        <p:xfrm>
          <a:off x="6165421" y="3878128"/>
          <a:ext cx="3714749" cy="996950"/>
        </p:xfrm>
        <a:graphic>
          <a:graphicData uri="http://schemas.openxmlformats.org/presentationml/2006/ole">
            <mc:AlternateContent xmlns:mc="http://schemas.openxmlformats.org/markup-compatibility/2006">
              <mc:Choice xmlns:v="urn:schemas-microsoft-com:vml" Requires="v">
                <p:oleObj spid="_x0000_s135193" name="Equation" r:id="rId13" imgW="1422400" imgH="546100" progId="Equation.DSMT4">
                  <p:embed/>
                </p:oleObj>
              </mc:Choice>
              <mc:Fallback>
                <p:oleObj name="Equation" r:id="rId13" imgW="1422400" imgH="546100" progId="Equation.DSMT4">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165421" y="3878128"/>
                        <a:ext cx="3714749" cy="996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264190342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3"/>
          <p:cNvSpPr>
            <a:spLocks noGrp="1" noChangeArrowheads="1"/>
          </p:cNvSpPr>
          <p:nvPr>
            <p:ph idx="1"/>
          </p:nvPr>
        </p:nvSpPr>
        <p:spPr>
          <a:xfrm>
            <a:off x="755651" y="1752600"/>
            <a:ext cx="11055349" cy="4319588"/>
          </a:xfrm>
        </p:spPr>
        <p:txBody>
          <a:bodyPr/>
          <a:lstStyle/>
          <a:p>
            <a:pPr marL="539750" indent="-539750" eaLnBrk="1" hangingPunct="1">
              <a:spcBef>
                <a:spcPts val="600"/>
              </a:spcBef>
              <a:buFont typeface="Wingdings" pitchFamily="2" charset="2"/>
              <a:buNone/>
            </a:pPr>
            <a:r>
              <a:rPr lang="en-US" altLang="zh-CN" dirty="0" smtClean="0">
                <a:latin typeface="Times New Roman" pitchFamily="18" charset="0"/>
                <a:cs typeface="Times New Roman" pitchFamily="18" charset="0"/>
              </a:rPr>
              <a:t>(</a:t>
            </a:r>
            <a:r>
              <a:rPr lang="zh-CN" altLang="en-US" dirty="0" smtClean="0">
                <a:latin typeface="Times New Roman" pitchFamily="18" charset="0"/>
                <a:cs typeface="Times New Roman" pitchFamily="18" charset="0"/>
              </a:rPr>
              <a:t>五</a:t>
            </a:r>
            <a:r>
              <a:rPr lang="en-US" altLang="zh-CN" dirty="0" smtClean="0">
                <a:latin typeface="Times New Roman" pitchFamily="18" charset="0"/>
                <a:cs typeface="Times New Roman" pitchFamily="18" charset="0"/>
              </a:rPr>
              <a:t>) N </a:t>
            </a:r>
            <a:r>
              <a:rPr lang="zh-CN" altLang="en-US" dirty="0" smtClean="0">
                <a:latin typeface="Times New Roman" pitchFamily="18" charset="0"/>
                <a:cs typeface="Times New Roman" pitchFamily="18" charset="0"/>
              </a:rPr>
              <a:t>笔贷款组合的违约概率和损失分布</a:t>
            </a:r>
            <a:endParaRPr lang="en-US" altLang="zh-CN" dirty="0" smtClean="0">
              <a:latin typeface="Times New Roman" pitchFamily="18" charset="0"/>
              <a:cs typeface="Times New Roman" pitchFamily="18" charset="0"/>
            </a:endParaRPr>
          </a:p>
          <a:p>
            <a:pPr marL="539750" indent="-539750" eaLnBrk="1" hangingPunct="1">
              <a:spcBef>
                <a:spcPts val="600"/>
              </a:spcBef>
              <a:buFont typeface="Wingdings" pitchFamily="2" charset="2"/>
              <a:buAutoNum type="arabicPeriod"/>
            </a:pPr>
            <a:r>
              <a:rPr lang="zh-CN" altLang="en-US" dirty="0" smtClean="0">
                <a:latin typeface="Times New Roman" pitchFamily="18" charset="0"/>
                <a:cs typeface="Times New Roman" pitchFamily="18" charset="0"/>
              </a:rPr>
              <a:t>假设</a:t>
            </a:r>
            <a:r>
              <a:rPr lang="en-US" altLang="zh-CN" dirty="0" smtClean="0">
                <a:latin typeface="Times New Roman" pitchFamily="18" charset="0"/>
                <a:cs typeface="Times New Roman" pitchFamily="18" charset="0"/>
              </a:rPr>
              <a:t>N</a:t>
            </a:r>
            <a:r>
              <a:rPr lang="zh-CN" altLang="en-US" dirty="0" smtClean="0">
                <a:latin typeface="Times New Roman" pitchFamily="18" charset="0"/>
                <a:cs typeface="Times New Roman" pitchFamily="18" charset="0"/>
              </a:rPr>
              <a:t>笔贷款中处于</a:t>
            </a:r>
            <a:r>
              <a:rPr lang="en-US" altLang="zh-CN" dirty="0" smtClean="0">
                <a:latin typeface="Times New Roman" pitchFamily="18" charset="0"/>
                <a:cs typeface="Times New Roman" pitchFamily="18" charset="0"/>
              </a:rPr>
              <a:t>    </a:t>
            </a:r>
            <a:r>
              <a:rPr lang="zh-CN" altLang="en-US" dirty="0" smtClean="0">
                <a:latin typeface="Times New Roman" pitchFamily="18" charset="0"/>
                <a:cs typeface="Times New Roman" pitchFamily="18" charset="0"/>
              </a:rPr>
              <a:t>频段级的违约数为</a:t>
            </a:r>
            <a:r>
              <a:rPr lang="en-US" altLang="zh-CN" dirty="0" err="1" smtClean="0">
                <a:latin typeface="Times New Roman" pitchFamily="18" charset="0"/>
                <a:cs typeface="Times New Roman" pitchFamily="18" charset="0"/>
              </a:rPr>
              <a:t>n</a:t>
            </a:r>
            <a:r>
              <a:rPr lang="en-US" altLang="zh-CN" baseline="-25000" dirty="0" err="1" smtClean="0">
                <a:latin typeface="Times New Roman" pitchFamily="18" charset="0"/>
                <a:cs typeface="Times New Roman" pitchFamily="18" charset="0"/>
              </a:rPr>
              <a:t>i</a:t>
            </a:r>
            <a:r>
              <a:rPr lang="zh-CN" altLang="en-US" dirty="0" smtClean="0">
                <a:latin typeface="Times New Roman" pitchFamily="18" charset="0"/>
                <a:cs typeface="Times New Roman" pitchFamily="18" charset="0"/>
              </a:rPr>
              <a:t>，根据</a:t>
            </a:r>
            <a:r>
              <a:rPr lang="en-US" altLang="zh-CN" dirty="0" smtClean="0">
                <a:latin typeface="Times New Roman" pitchFamily="18" charset="0"/>
                <a:cs typeface="Times New Roman" pitchFamily="18" charset="0"/>
              </a:rPr>
              <a:t>L</a:t>
            </a:r>
            <a:r>
              <a:rPr lang="en-US" altLang="zh-CN" baseline="-25000" dirty="0" smtClean="0">
                <a:latin typeface="Times New Roman" pitchFamily="18" charset="0"/>
                <a:cs typeface="Times New Roman" pitchFamily="18" charset="0"/>
              </a:rPr>
              <a:t>i</a:t>
            </a:r>
            <a:r>
              <a:rPr lang="en-US" altLang="zh-CN" dirty="0" smtClean="0">
                <a:latin typeface="Times New Roman" pitchFamily="18" charset="0"/>
                <a:cs typeface="Times New Roman" pitchFamily="18" charset="0"/>
              </a:rPr>
              <a:t>=</a:t>
            </a:r>
            <a:r>
              <a:rPr lang="en-US" altLang="zh-CN" dirty="0" err="1" smtClean="0">
                <a:latin typeface="Times New Roman" pitchFamily="18" charset="0"/>
                <a:cs typeface="Times New Roman" pitchFamily="18" charset="0"/>
              </a:rPr>
              <a:t>L×i</a:t>
            </a:r>
            <a:r>
              <a:rPr lang="en-US" altLang="zh-CN" dirty="0" smtClean="0">
                <a:latin typeface="Times New Roman" pitchFamily="18" charset="0"/>
                <a:cs typeface="Times New Roman" pitchFamily="18" charset="0"/>
              </a:rPr>
              <a:t> </a:t>
            </a:r>
            <a:r>
              <a:rPr lang="zh-CN" altLang="en-US" dirty="0" smtClean="0">
                <a:latin typeface="Times New Roman" pitchFamily="18" charset="0"/>
                <a:cs typeface="Times New Roman" pitchFamily="18" charset="0"/>
              </a:rPr>
              <a:t>可计算出风险暴露量为</a:t>
            </a:r>
            <a:endParaRPr lang="en-US" altLang="zh-CN" dirty="0" smtClean="0">
              <a:latin typeface="Times New Roman" pitchFamily="18" charset="0"/>
              <a:cs typeface="Times New Roman" pitchFamily="18" charset="0"/>
            </a:endParaRPr>
          </a:p>
          <a:p>
            <a:pPr marL="539750" indent="-539750" eaLnBrk="1" hangingPunct="1">
              <a:spcBef>
                <a:spcPts val="600"/>
              </a:spcBef>
              <a:buFont typeface="Wingdings" pitchFamily="2" charset="2"/>
              <a:buAutoNum type="arabicPeriod"/>
            </a:pPr>
            <a:endParaRPr lang="zh-CN" altLang="en-US" dirty="0" smtClean="0">
              <a:latin typeface="Times New Roman" pitchFamily="18" charset="0"/>
              <a:cs typeface="Times New Roman" pitchFamily="18" charset="0"/>
            </a:endParaRPr>
          </a:p>
          <a:p>
            <a:pPr marL="539750" indent="-539750" eaLnBrk="1" hangingPunct="1">
              <a:spcBef>
                <a:spcPts val="600"/>
              </a:spcBef>
              <a:buFont typeface="Wingdings" pitchFamily="2" charset="2"/>
              <a:buAutoNum type="arabicPeriod"/>
            </a:pPr>
            <a:r>
              <a:rPr lang="zh-CN" altLang="en-US" dirty="0" smtClean="0">
                <a:latin typeface="Times New Roman" pitchFamily="18" charset="0"/>
                <a:cs typeface="Times New Roman" pitchFamily="18" charset="0"/>
              </a:rPr>
              <a:t>对应于违约组合                          的</a:t>
            </a:r>
            <a:r>
              <a:rPr lang="en-US" altLang="zh-CN" dirty="0" smtClean="0">
                <a:latin typeface="Times New Roman" pitchFamily="18" charset="0"/>
                <a:cs typeface="Times New Roman" pitchFamily="18" charset="0"/>
              </a:rPr>
              <a:t>N</a:t>
            </a:r>
            <a:r>
              <a:rPr lang="zh-CN" altLang="en-US" dirty="0" smtClean="0">
                <a:latin typeface="Times New Roman" pitchFamily="18" charset="0"/>
                <a:cs typeface="Times New Roman" pitchFamily="18" charset="0"/>
              </a:rPr>
              <a:t>笔贷款组合的违约概率为</a:t>
            </a:r>
            <a:endParaRPr lang="en-US" altLang="zh-CN" dirty="0" smtClean="0">
              <a:latin typeface="Times New Roman" pitchFamily="18" charset="0"/>
              <a:cs typeface="Times New Roman" pitchFamily="18" charset="0"/>
            </a:endParaRPr>
          </a:p>
          <a:p>
            <a:pPr marL="539750" indent="-539750" eaLnBrk="1" hangingPunct="1">
              <a:spcBef>
                <a:spcPts val="600"/>
              </a:spcBef>
              <a:buFont typeface="Wingdings" pitchFamily="2" charset="2"/>
              <a:buNone/>
            </a:pPr>
            <a:r>
              <a:rPr lang="en-US" altLang="zh-CN" dirty="0" smtClean="0">
                <a:latin typeface="Times New Roman" pitchFamily="18" charset="0"/>
                <a:cs typeface="Times New Roman" pitchFamily="18" charset="0"/>
              </a:rPr>
              <a:t>								</a:t>
            </a:r>
          </a:p>
          <a:p>
            <a:pPr marL="2163763" lvl="4" indent="-539750" eaLnBrk="1" hangingPunct="1">
              <a:spcBef>
                <a:spcPts val="600"/>
              </a:spcBef>
              <a:buFont typeface="Wingdings" pitchFamily="2" charset="2"/>
              <a:buAutoNum type="arabicPeriod"/>
            </a:pPr>
            <a:endParaRPr lang="en-US" altLang="zh-CN" dirty="0" smtClean="0">
              <a:latin typeface="Times New Roman" pitchFamily="18" charset="0"/>
              <a:cs typeface="Times New Roman" pitchFamily="18" charset="0"/>
            </a:endParaRPr>
          </a:p>
        </p:txBody>
      </p:sp>
      <p:sp>
        <p:nvSpPr>
          <p:cNvPr id="27654" name="灯片编号占位符 5"/>
          <p:cNvSpPr>
            <a:spLocks noGrp="1"/>
          </p:cNvSpPr>
          <p:nvPr>
            <p:ph type="sldNum" sz="quarter" idx="10"/>
          </p:nvPr>
        </p:nvSpPr>
        <p:spPr/>
        <p:txBody>
          <a:bodyPr/>
          <a:lstStyle/>
          <a:p>
            <a:pPr>
              <a:defRPr/>
            </a:pPr>
            <a:fld id="{72EC7D8E-6C8B-4E1A-A5F0-49950F2B563F}" type="slidenum">
              <a:rPr lang="en-US" altLang="zh-CN" smtClean="0"/>
              <a:pPr>
                <a:defRPr/>
              </a:pPr>
              <a:t>43</a:t>
            </a:fld>
            <a:endParaRPr lang="en-US" altLang="zh-CN" smtClean="0"/>
          </a:p>
        </p:txBody>
      </p:sp>
      <p:sp>
        <p:nvSpPr>
          <p:cNvPr id="27655" name="Rectangle 2"/>
          <p:cNvSpPr>
            <a:spLocks noGrp="1" noChangeArrowheads="1"/>
          </p:cNvSpPr>
          <p:nvPr>
            <p:ph type="title"/>
          </p:nvPr>
        </p:nvSpPr>
        <p:spPr>
          <a:xfrm>
            <a:off x="3388963" y="0"/>
            <a:ext cx="8265656" cy="1216025"/>
          </a:xfrm>
        </p:spPr>
        <p:txBody>
          <a:bodyPr>
            <a:scene3d>
              <a:camera prst="orthographicFront"/>
              <a:lightRig rig="soft" dir="t"/>
            </a:scene3d>
          </a:bodyPr>
          <a:lstStyle/>
          <a:p>
            <a:pPr eaLnBrk="1" hangingPunct="1">
              <a:defRPr/>
            </a:pPr>
            <a:r>
              <a:rPr lang="zh-CN" altLang="en-US" dirty="0" smtClean="0">
                <a:latin typeface="Times New Roman" pitchFamily="18" charset="0"/>
                <a:cs typeface="Times New Roman" pitchFamily="18" charset="0"/>
              </a:rPr>
              <a:t>一、基本原理和模型</a:t>
            </a:r>
            <a:r>
              <a:rPr lang="en-US" altLang="zh-CN" dirty="0" smtClean="0">
                <a:latin typeface="Times New Roman" pitchFamily="18" charset="0"/>
                <a:cs typeface="Times New Roman" pitchFamily="18" charset="0"/>
              </a:rPr>
              <a:t>(</a:t>
            </a:r>
            <a:r>
              <a:rPr lang="zh-CN" altLang="en-US" dirty="0" smtClean="0">
                <a:latin typeface="Times New Roman" pitchFamily="18" charset="0"/>
                <a:cs typeface="Times New Roman" pitchFamily="18" charset="0"/>
              </a:rPr>
              <a:t>续</a:t>
            </a:r>
            <a:r>
              <a:rPr lang="en-US" altLang="zh-CN" dirty="0" smtClean="0">
                <a:latin typeface="Times New Roman" pitchFamily="18" charset="0"/>
                <a:cs typeface="Times New Roman" pitchFamily="18" charset="0"/>
              </a:rPr>
              <a:t>)</a:t>
            </a:r>
            <a:endParaRPr lang="zh-CN" altLang="en-US" dirty="0" smtClean="0">
              <a:latin typeface="Times New Roman" pitchFamily="18" charset="0"/>
              <a:cs typeface="Times New Roman" pitchFamily="18" charset="0"/>
            </a:endParaRPr>
          </a:p>
        </p:txBody>
      </p:sp>
      <p:graphicFrame>
        <p:nvGraphicFramePr>
          <p:cNvPr id="55301" name="Object 9"/>
          <p:cNvGraphicFramePr>
            <a:graphicFrameLocks noChangeAspect="1"/>
          </p:cNvGraphicFramePr>
          <p:nvPr>
            <p:extLst>
              <p:ext uri="{D42A27DB-BD31-4B8C-83A1-F6EECF244321}">
                <p14:modId xmlns:p14="http://schemas.microsoft.com/office/powerpoint/2010/main" val="1979580813"/>
              </p:ext>
            </p:extLst>
          </p:nvPr>
        </p:nvGraphicFramePr>
        <p:xfrm>
          <a:off x="4447046" y="2173234"/>
          <a:ext cx="406400" cy="455612"/>
        </p:xfrm>
        <a:graphic>
          <a:graphicData uri="http://schemas.openxmlformats.org/presentationml/2006/ole">
            <mc:AlternateContent xmlns:mc="http://schemas.openxmlformats.org/markup-compatibility/2006">
              <mc:Choice xmlns:v="urn:schemas-microsoft-com:vml" Requires="v">
                <p:oleObj spid="_x0000_s136206" name="Equation" r:id="rId4" imgW="152334" imgH="228501" progId="Equation.DSMT4">
                  <p:embed/>
                </p:oleObj>
              </mc:Choice>
              <mc:Fallback>
                <p:oleObj name="Equation" r:id="rId4" imgW="152334" imgH="228501"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47046" y="2173234"/>
                        <a:ext cx="406400" cy="455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5302" name="Object 11"/>
          <p:cNvGraphicFramePr>
            <a:graphicFrameLocks noChangeAspect="1"/>
          </p:cNvGraphicFramePr>
          <p:nvPr>
            <p:extLst>
              <p:ext uri="{D42A27DB-BD31-4B8C-83A1-F6EECF244321}">
                <p14:modId xmlns:p14="http://schemas.microsoft.com/office/powerpoint/2010/main" val="1950082426"/>
              </p:ext>
            </p:extLst>
          </p:nvPr>
        </p:nvGraphicFramePr>
        <p:xfrm>
          <a:off x="3961826" y="2682580"/>
          <a:ext cx="4487333" cy="455612"/>
        </p:xfrm>
        <a:graphic>
          <a:graphicData uri="http://schemas.openxmlformats.org/presentationml/2006/ole">
            <mc:AlternateContent xmlns:mc="http://schemas.openxmlformats.org/markup-compatibility/2006">
              <mc:Choice xmlns:v="urn:schemas-microsoft-com:vml" Requires="v">
                <p:oleObj spid="_x0000_s136207" name="Equation" r:id="rId6" imgW="1689100" imgH="228600" progId="Equation.DSMT4">
                  <p:embed/>
                </p:oleObj>
              </mc:Choice>
              <mc:Fallback>
                <p:oleObj name="Equation" r:id="rId6" imgW="1689100" imgH="22860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961826" y="2682580"/>
                        <a:ext cx="4487333" cy="455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5303" name="Object 12"/>
          <p:cNvGraphicFramePr>
            <a:graphicFrameLocks noChangeAspect="1"/>
          </p:cNvGraphicFramePr>
          <p:nvPr>
            <p:extLst>
              <p:ext uri="{D42A27DB-BD31-4B8C-83A1-F6EECF244321}">
                <p14:modId xmlns:p14="http://schemas.microsoft.com/office/powerpoint/2010/main" val="2083617492"/>
              </p:ext>
            </p:extLst>
          </p:nvPr>
        </p:nvGraphicFramePr>
        <p:xfrm>
          <a:off x="3982419" y="3482277"/>
          <a:ext cx="2192867" cy="455613"/>
        </p:xfrm>
        <a:graphic>
          <a:graphicData uri="http://schemas.openxmlformats.org/presentationml/2006/ole">
            <mc:AlternateContent xmlns:mc="http://schemas.openxmlformats.org/markup-compatibility/2006">
              <mc:Choice xmlns:v="urn:schemas-microsoft-com:vml" Requires="v">
                <p:oleObj spid="_x0000_s136208" name="Equation" r:id="rId8" imgW="825500" imgH="228600" progId="Equation.DSMT4">
                  <p:embed/>
                </p:oleObj>
              </mc:Choice>
              <mc:Fallback>
                <p:oleObj name="Equation" r:id="rId8" imgW="825500" imgH="22860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982419" y="3482277"/>
                        <a:ext cx="2192867"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5304" name="Object 2"/>
          <p:cNvGraphicFramePr>
            <a:graphicFrameLocks noChangeAspect="1"/>
          </p:cNvGraphicFramePr>
          <p:nvPr>
            <p:extLst>
              <p:ext uri="{D42A27DB-BD31-4B8C-83A1-F6EECF244321}">
                <p14:modId xmlns:p14="http://schemas.microsoft.com/office/powerpoint/2010/main" val="761067341"/>
              </p:ext>
            </p:extLst>
          </p:nvPr>
        </p:nvGraphicFramePr>
        <p:xfrm>
          <a:off x="3511012" y="4308529"/>
          <a:ext cx="5334000" cy="1100138"/>
        </p:xfrm>
        <a:graphic>
          <a:graphicData uri="http://schemas.openxmlformats.org/presentationml/2006/ole">
            <mc:AlternateContent xmlns:mc="http://schemas.openxmlformats.org/markup-compatibility/2006">
              <mc:Choice xmlns:v="urn:schemas-microsoft-com:vml" Requires="v">
                <p:oleObj spid="_x0000_s136209" name="Equation" r:id="rId10" imgW="2032000" imgH="558800" progId="Equation.DSMT4">
                  <p:embed/>
                </p:oleObj>
              </mc:Choice>
              <mc:Fallback>
                <p:oleObj name="Equation" r:id="rId10" imgW="2032000" imgH="558800"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511012" y="4308529"/>
                        <a:ext cx="5334000" cy="1100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21369835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3"/>
          <p:cNvSpPr>
            <a:spLocks noGrp="1" noChangeArrowheads="1"/>
          </p:cNvSpPr>
          <p:nvPr>
            <p:ph idx="1"/>
          </p:nvPr>
        </p:nvSpPr>
        <p:spPr>
          <a:xfrm>
            <a:off x="755651" y="1752600"/>
            <a:ext cx="11055349" cy="4319588"/>
          </a:xfrm>
        </p:spPr>
        <p:txBody>
          <a:bodyPr/>
          <a:lstStyle/>
          <a:p>
            <a:pPr marL="539750" indent="-539750" eaLnBrk="1" hangingPunct="1">
              <a:spcBef>
                <a:spcPts val="600"/>
              </a:spcBef>
              <a:buFont typeface="Wingdings" pitchFamily="2" charset="2"/>
              <a:buNone/>
            </a:pPr>
            <a:r>
              <a:rPr lang="en-US" altLang="zh-CN" dirty="0" smtClean="0">
                <a:latin typeface="Times New Roman" pitchFamily="18" charset="0"/>
                <a:cs typeface="Times New Roman" pitchFamily="18" charset="0"/>
              </a:rPr>
              <a:t>3.	</a:t>
            </a:r>
            <a:r>
              <a:rPr lang="zh-CN" altLang="en-US" dirty="0" smtClean="0">
                <a:latin typeface="Times New Roman" pitchFamily="18" charset="0"/>
                <a:cs typeface="Times New Roman" pitchFamily="18" charset="0"/>
              </a:rPr>
              <a:t>令</a:t>
            </a:r>
            <a:r>
              <a:rPr lang="en-US" altLang="zh-CN" dirty="0" smtClean="0">
                <a:latin typeface="Times New Roman" pitchFamily="18" charset="0"/>
                <a:cs typeface="Times New Roman" pitchFamily="18" charset="0"/>
              </a:rPr>
              <a:t>G </a:t>
            </a:r>
            <a:r>
              <a:rPr lang="zh-CN" altLang="en-US" dirty="0" smtClean="0">
                <a:latin typeface="Times New Roman" pitchFamily="18" charset="0"/>
                <a:cs typeface="Times New Roman" pitchFamily="18" charset="0"/>
              </a:rPr>
              <a:t>表示满足  </a:t>
            </a:r>
            <a:r>
              <a:rPr lang="en-US" altLang="zh-CN" dirty="0" smtClean="0">
                <a:latin typeface="Times New Roman" pitchFamily="18" charset="0"/>
                <a:cs typeface="Times New Roman" pitchFamily="18" charset="0"/>
              </a:rPr>
              <a:t>				</a:t>
            </a:r>
            <a:r>
              <a:rPr lang="zh-CN" altLang="en-US" dirty="0" smtClean="0">
                <a:latin typeface="Times New Roman" pitchFamily="18" charset="0"/>
                <a:cs typeface="Times New Roman" pitchFamily="18" charset="0"/>
              </a:rPr>
              <a:t>的所有不同违约组合                           ；</a:t>
            </a:r>
            <a:endParaRPr lang="en-US" altLang="zh-CN" dirty="0" smtClean="0">
              <a:latin typeface="Times New Roman" pitchFamily="18" charset="0"/>
              <a:cs typeface="Times New Roman" pitchFamily="18" charset="0"/>
            </a:endParaRPr>
          </a:p>
          <a:p>
            <a:pPr marL="539750" indent="-539750" eaLnBrk="1" hangingPunct="1">
              <a:spcBef>
                <a:spcPts val="600"/>
              </a:spcBef>
              <a:buFont typeface="Wingdings" pitchFamily="2" charset="2"/>
              <a:buNone/>
            </a:pPr>
            <a:r>
              <a:rPr lang="en-US" altLang="zh-CN" dirty="0" smtClean="0">
                <a:latin typeface="Times New Roman" pitchFamily="18" charset="0"/>
                <a:cs typeface="Times New Roman" pitchFamily="18" charset="0"/>
              </a:rPr>
              <a:t>4.	N </a:t>
            </a:r>
            <a:r>
              <a:rPr lang="zh-CN" altLang="en-US" dirty="0" smtClean="0">
                <a:latin typeface="Times New Roman" pitchFamily="18" charset="0"/>
                <a:cs typeface="Times New Roman" pitchFamily="18" charset="0"/>
              </a:rPr>
              <a:t>笔贷款组合的风险暴露或违约损失等于</a:t>
            </a:r>
            <a:r>
              <a:rPr lang="en-US" altLang="zh-CN" dirty="0" err="1" smtClean="0">
                <a:latin typeface="Times New Roman" pitchFamily="18" charset="0"/>
                <a:cs typeface="Times New Roman" pitchFamily="18" charset="0"/>
              </a:rPr>
              <a:t>nL</a:t>
            </a:r>
            <a:r>
              <a:rPr lang="zh-CN" altLang="en-US" dirty="0" smtClean="0">
                <a:latin typeface="Times New Roman" pitchFamily="18" charset="0"/>
                <a:cs typeface="Times New Roman" pitchFamily="18" charset="0"/>
              </a:rPr>
              <a:t>的概率及其对应的预期损失分别为：</a:t>
            </a:r>
            <a:endParaRPr lang="en-US" altLang="zh-CN" dirty="0" smtClean="0">
              <a:latin typeface="Times New Roman" pitchFamily="18" charset="0"/>
              <a:cs typeface="Times New Roman" pitchFamily="18" charset="0"/>
            </a:endParaRPr>
          </a:p>
        </p:txBody>
      </p:sp>
      <p:sp>
        <p:nvSpPr>
          <p:cNvPr id="28678" name="灯片编号占位符 5"/>
          <p:cNvSpPr>
            <a:spLocks noGrp="1"/>
          </p:cNvSpPr>
          <p:nvPr>
            <p:ph type="sldNum" sz="quarter" idx="10"/>
          </p:nvPr>
        </p:nvSpPr>
        <p:spPr/>
        <p:txBody>
          <a:bodyPr/>
          <a:lstStyle/>
          <a:p>
            <a:pPr>
              <a:defRPr/>
            </a:pPr>
            <a:fld id="{F2E4A488-899F-41B0-82F0-E8E34A206EDF}" type="slidenum">
              <a:rPr lang="en-US" altLang="zh-CN" smtClean="0"/>
              <a:pPr>
                <a:defRPr/>
              </a:pPr>
              <a:t>44</a:t>
            </a:fld>
            <a:endParaRPr lang="en-US" altLang="zh-CN" smtClean="0"/>
          </a:p>
        </p:txBody>
      </p:sp>
      <p:sp>
        <p:nvSpPr>
          <p:cNvPr id="28679" name="Rectangle 2"/>
          <p:cNvSpPr>
            <a:spLocks noGrp="1" noChangeArrowheads="1"/>
          </p:cNvSpPr>
          <p:nvPr>
            <p:ph type="title"/>
          </p:nvPr>
        </p:nvSpPr>
        <p:spPr>
          <a:xfrm>
            <a:off x="3373464" y="0"/>
            <a:ext cx="8420639" cy="1216025"/>
          </a:xfrm>
        </p:spPr>
        <p:txBody>
          <a:bodyPr>
            <a:normAutofit/>
            <a:scene3d>
              <a:camera prst="orthographicFront"/>
              <a:lightRig rig="soft" dir="t"/>
            </a:scene3d>
          </a:bodyPr>
          <a:lstStyle/>
          <a:p>
            <a:pPr eaLnBrk="1" hangingPunct="1">
              <a:defRPr/>
            </a:pPr>
            <a:r>
              <a:rPr lang="zh-CN" altLang="en-US" sz="3600" dirty="0" smtClean="0">
                <a:latin typeface="Times New Roman" pitchFamily="18" charset="0"/>
                <a:cs typeface="Times New Roman" pitchFamily="18" charset="0"/>
              </a:rPr>
              <a:t>一、基本原理和模型</a:t>
            </a:r>
            <a:r>
              <a:rPr lang="en-US" altLang="zh-CN" dirty="0" smtClean="0">
                <a:latin typeface="Times New Roman" pitchFamily="18" charset="0"/>
                <a:cs typeface="Times New Roman" pitchFamily="18" charset="0"/>
              </a:rPr>
              <a:t/>
            </a:r>
            <a:br>
              <a:rPr lang="en-US" altLang="zh-CN" dirty="0" smtClean="0">
                <a:latin typeface="Times New Roman" pitchFamily="18" charset="0"/>
                <a:cs typeface="Times New Roman" pitchFamily="18" charset="0"/>
              </a:rPr>
            </a:br>
            <a:r>
              <a:rPr lang="en-US" altLang="zh-CN" dirty="0" smtClean="0">
                <a:latin typeface="Times New Roman" pitchFamily="18" charset="0"/>
                <a:cs typeface="Times New Roman" pitchFamily="18" charset="0"/>
              </a:rPr>
              <a:t> </a:t>
            </a:r>
            <a:r>
              <a:rPr lang="en-US" altLang="zh-CN" sz="2800" dirty="0" smtClean="0">
                <a:latin typeface="Times New Roman" pitchFamily="18" charset="0"/>
                <a:cs typeface="Times New Roman" pitchFamily="18" charset="0"/>
              </a:rPr>
              <a:t>—— (</a:t>
            </a:r>
            <a:r>
              <a:rPr lang="zh-CN" altLang="en-US" sz="2800" dirty="0" smtClean="0">
                <a:latin typeface="Times New Roman" pitchFamily="18" charset="0"/>
                <a:cs typeface="Times New Roman" pitchFamily="18" charset="0"/>
              </a:rPr>
              <a:t>五</a:t>
            </a:r>
            <a:r>
              <a:rPr lang="en-US" altLang="zh-CN" sz="2800" dirty="0" smtClean="0">
                <a:latin typeface="Times New Roman" pitchFamily="18" charset="0"/>
                <a:cs typeface="Times New Roman" pitchFamily="18" charset="0"/>
              </a:rPr>
              <a:t>) N </a:t>
            </a:r>
            <a:r>
              <a:rPr lang="zh-CN" altLang="en-US" sz="2800" dirty="0" smtClean="0">
                <a:latin typeface="Times New Roman" pitchFamily="18" charset="0"/>
                <a:cs typeface="Times New Roman" pitchFamily="18" charset="0"/>
              </a:rPr>
              <a:t>笔贷款组合的违约概率和损失分布</a:t>
            </a:r>
            <a:r>
              <a:rPr lang="en-US" altLang="zh-CN" sz="2800" dirty="0" smtClean="0">
                <a:latin typeface="Times New Roman" pitchFamily="18" charset="0"/>
                <a:cs typeface="Times New Roman" pitchFamily="18" charset="0"/>
              </a:rPr>
              <a:t>(</a:t>
            </a:r>
            <a:r>
              <a:rPr lang="zh-CN" altLang="en-US" sz="2800" dirty="0" smtClean="0">
                <a:latin typeface="Times New Roman" pitchFamily="18" charset="0"/>
                <a:cs typeface="Times New Roman" pitchFamily="18" charset="0"/>
              </a:rPr>
              <a:t>续</a:t>
            </a:r>
            <a:r>
              <a:rPr lang="en-US" altLang="zh-CN" sz="2800" dirty="0" smtClean="0">
                <a:latin typeface="Times New Roman" pitchFamily="18" charset="0"/>
                <a:cs typeface="Times New Roman" pitchFamily="18" charset="0"/>
              </a:rPr>
              <a:t>)</a:t>
            </a:r>
            <a:endParaRPr lang="zh-CN" altLang="en-US" dirty="0" smtClean="0">
              <a:latin typeface="Times New Roman" pitchFamily="18" charset="0"/>
              <a:cs typeface="Times New Roman" pitchFamily="18" charset="0"/>
            </a:endParaRPr>
          </a:p>
        </p:txBody>
      </p:sp>
      <p:graphicFrame>
        <p:nvGraphicFramePr>
          <p:cNvPr id="56325" name="Object 4"/>
          <p:cNvGraphicFramePr>
            <a:graphicFrameLocks noChangeAspect="1"/>
          </p:cNvGraphicFramePr>
          <p:nvPr>
            <p:extLst>
              <p:ext uri="{D42A27DB-BD31-4B8C-83A1-F6EECF244321}">
                <p14:modId xmlns:p14="http://schemas.microsoft.com/office/powerpoint/2010/main" val="1824151631"/>
              </p:ext>
            </p:extLst>
          </p:nvPr>
        </p:nvGraphicFramePr>
        <p:xfrm>
          <a:off x="3598514" y="1706402"/>
          <a:ext cx="3744383" cy="455612"/>
        </p:xfrm>
        <a:graphic>
          <a:graphicData uri="http://schemas.openxmlformats.org/presentationml/2006/ole">
            <mc:AlternateContent xmlns:mc="http://schemas.openxmlformats.org/markup-compatibility/2006">
              <mc:Choice xmlns:v="urn:schemas-microsoft-com:vml" Requires="v">
                <p:oleObj spid="_x0000_s137230" name="Equation" r:id="rId4" imgW="1409700" imgH="228600" progId="Equation.DSMT4">
                  <p:embed/>
                </p:oleObj>
              </mc:Choice>
              <mc:Fallback>
                <p:oleObj name="Equation" r:id="rId4" imgW="1409700" imgH="2286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98514" y="1706402"/>
                        <a:ext cx="3744383" cy="455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6326" name="Object 9"/>
          <p:cNvGraphicFramePr>
            <a:graphicFrameLocks noChangeAspect="1"/>
          </p:cNvGraphicFramePr>
          <p:nvPr>
            <p:extLst>
              <p:ext uri="{D42A27DB-BD31-4B8C-83A1-F6EECF244321}">
                <p14:modId xmlns:p14="http://schemas.microsoft.com/office/powerpoint/2010/main" val="2443254319"/>
              </p:ext>
            </p:extLst>
          </p:nvPr>
        </p:nvGraphicFramePr>
        <p:xfrm>
          <a:off x="1827976" y="2155691"/>
          <a:ext cx="2192867" cy="455612"/>
        </p:xfrm>
        <a:graphic>
          <a:graphicData uri="http://schemas.openxmlformats.org/presentationml/2006/ole">
            <mc:AlternateContent xmlns:mc="http://schemas.openxmlformats.org/markup-compatibility/2006">
              <mc:Choice xmlns:v="urn:schemas-microsoft-com:vml" Requires="v">
                <p:oleObj spid="_x0000_s137231" name="Equation" r:id="rId6" imgW="825500" imgH="228600" progId="Equation.DSMT4">
                  <p:embed/>
                </p:oleObj>
              </mc:Choice>
              <mc:Fallback>
                <p:oleObj name="Equation" r:id="rId6" imgW="825500" imgH="22860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827976" y="2155691"/>
                        <a:ext cx="2192867" cy="455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6327" name="Object 3"/>
          <p:cNvGraphicFramePr>
            <a:graphicFrameLocks noChangeAspect="1"/>
          </p:cNvGraphicFramePr>
          <p:nvPr/>
        </p:nvGraphicFramePr>
        <p:xfrm>
          <a:off x="2506133" y="3929064"/>
          <a:ext cx="7780867" cy="795337"/>
        </p:xfrm>
        <a:graphic>
          <a:graphicData uri="http://schemas.openxmlformats.org/presentationml/2006/ole">
            <mc:AlternateContent xmlns:mc="http://schemas.openxmlformats.org/markup-compatibility/2006">
              <mc:Choice xmlns:v="urn:schemas-microsoft-com:vml" Requires="v">
                <p:oleObj spid="_x0000_s137232" name="Equation" r:id="rId8" imgW="2705100" imgH="368300" progId="Equation.DSMT4">
                  <p:embed/>
                </p:oleObj>
              </mc:Choice>
              <mc:Fallback>
                <p:oleObj name="Equation" r:id="rId8" imgW="2705100" imgH="36830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506133" y="3929064"/>
                        <a:ext cx="7780867" cy="795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6328" name="Object 11"/>
          <p:cNvGraphicFramePr>
            <a:graphicFrameLocks noChangeAspect="1"/>
          </p:cNvGraphicFramePr>
          <p:nvPr/>
        </p:nvGraphicFramePr>
        <p:xfrm>
          <a:off x="2478617" y="4957763"/>
          <a:ext cx="4569883" cy="431800"/>
        </p:xfrm>
        <a:graphic>
          <a:graphicData uri="http://schemas.openxmlformats.org/presentationml/2006/ole">
            <mc:AlternateContent xmlns:mc="http://schemas.openxmlformats.org/markup-compatibility/2006">
              <mc:Choice xmlns:v="urn:schemas-microsoft-com:vml" Requires="v">
                <p:oleObj spid="_x0000_s137233" name="Equation" r:id="rId10" imgW="1612900" imgH="203200" progId="Equation.DSMT4">
                  <p:embed/>
                </p:oleObj>
              </mc:Choice>
              <mc:Fallback>
                <p:oleObj name="Equation" r:id="rId10" imgW="1612900" imgH="203200"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478617" y="4957763"/>
                        <a:ext cx="4569883" cy="43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390954949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3"/>
          <p:cNvSpPr>
            <a:spLocks noGrp="1" noChangeArrowheads="1"/>
          </p:cNvSpPr>
          <p:nvPr>
            <p:ph idx="1"/>
          </p:nvPr>
        </p:nvSpPr>
        <p:spPr>
          <a:xfrm>
            <a:off x="755651" y="1752600"/>
            <a:ext cx="10960100" cy="4319588"/>
          </a:xfrm>
        </p:spPr>
        <p:txBody>
          <a:bodyPr/>
          <a:lstStyle/>
          <a:p>
            <a:pPr marL="539750" indent="-539750" eaLnBrk="1" hangingPunct="1">
              <a:spcBef>
                <a:spcPts val="600"/>
              </a:spcBef>
              <a:buFont typeface="Wingdings" pitchFamily="2" charset="2"/>
              <a:buNone/>
            </a:pPr>
            <a:r>
              <a:rPr lang="en-US" altLang="zh-CN" smtClean="0">
                <a:latin typeface="Times New Roman" pitchFamily="18" charset="0"/>
                <a:cs typeface="Times New Roman" pitchFamily="18" charset="0"/>
              </a:rPr>
              <a:t>(</a:t>
            </a:r>
            <a:r>
              <a:rPr lang="zh-CN" altLang="en-US" smtClean="0">
                <a:latin typeface="Times New Roman" pitchFamily="18" charset="0"/>
                <a:cs typeface="Times New Roman" pitchFamily="18" charset="0"/>
              </a:rPr>
              <a:t>六</a:t>
            </a:r>
            <a:r>
              <a:rPr lang="en-US" altLang="zh-CN" smtClean="0">
                <a:latin typeface="Times New Roman" pitchFamily="18" charset="0"/>
                <a:cs typeface="Times New Roman" pitchFamily="18" charset="0"/>
              </a:rPr>
              <a:t>) N</a:t>
            </a:r>
            <a:r>
              <a:rPr lang="zh-CN" altLang="en-US" smtClean="0">
                <a:latin typeface="Times New Roman" pitchFamily="18" charset="0"/>
                <a:cs typeface="Times New Roman" pitchFamily="18" charset="0"/>
              </a:rPr>
              <a:t>笔贷款组合的预期损失、未预期损失和资本  </a:t>
            </a:r>
            <a:endParaRPr lang="en-US" altLang="zh-CN" smtClean="0">
              <a:latin typeface="Times New Roman" pitchFamily="18" charset="0"/>
              <a:cs typeface="Times New Roman" pitchFamily="18" charset="0"/>
            </a:endParaRPr>
          </a:p>
          <a:p>
            <a:pPr marL="539750" indent="-539750" eaLnBrk="1" hangingPunct="1">
              <a:spcBef>
                <a:spcPts val="600"/>
              </a:spcBef>
              <a:buFont typeface="Wingdings" pitchFamily="2" charset="2"/>
              <a:buNone/>
            </a:pPr>
            <a:r>
              <a:rPr lang="en-US" altLang="zh-CN" smtClean="0">
                <a:latin typeface="Times New Roman" pitchFamily="18" charset="0"/>
                <a:cs typeface="Times New Roman" pitchFamily="18" charset="0"/>
              </a:rPr>
              <a:t>        </a:t>
            </a:r>
            <a:r>
              <a:rPr lang="zh-CN" altLang="en-US" smtClean="0">
                <a:latin typeface="Times New Roman" pitchFamily="18" charset="0"/>
                <a:cs typeface="Times New Roman" pitchFamily="18" charset="0"/>
              </a:rPr>
              <a:t>要求</a:t>
            </a:r>
            <a:endParaRPr lang="en-US" altLang="zh-CN" smtClean="0">
              <a:latin typeface="Times New Roman" pitchFamily="18" charset="0"/>
              <a:cs typeface="Times New Roman" pitchFamily="18" charset="0"/>
            </a:endParaRPr>
          </a:p>
          <a:p>
            <a:pPr marL="539750" indent="-539750" eaLnBrk="1" hangingPunct="1">
              <a:spcBef>
                <a:spcPts val="600"/>
              </a:spcBef>
              <a:buFont typeface="Wingdings" pitchFamily="2" charset="2"/>
              <a:buAutoNum type="arabicPeriod"/>
            </a:pPr>
            <a:r>
              <a:rPr lang="zh-CN" altLang="en-US" smtClean="0">
                <a:latin typeface="Times New Roman" pitchFamily="18" charset="0"/>
                <a:cs typeface="Times New Roman" pitchFamily="18" charset="0"/>
              </a:rPr>
              <a:t>根据前文计算的违约概率和损失分布，可估计出</a:t>
            </a:r>
            <a:r>
              <a:rPr lang="en-US" altLang="zh-CN" smtClean="0">
                <a:latin typeface="Times New Roman" pitchFamily="18" charset="0"/>
                <a:cs typeface="Times New Roman" pitchFamily="18" charset="0"/>
              </a:rPr>
              <a:t>N</a:t>
            </a:r>
            <a:r>
              <a:rPr lang="zh-CN" altLang="en-US" smtClean="0">
                <a:latin typeface="Times New Roman" pitchFamily="18" charset="0"/>
                <a:cs typeface="Times New Roman" pitchFamily="18" charset="0"/>
              </a:rPr>
              <a:t>笔贷款组合的预期损失和给定置信度</a:t>
            </a:r>
            <a:r>
              <a:rPr lang="en-US" altLang="zh-CN" smtClean="0">
                <a:latin typeface="Times New Roman" pitchFamily="18" charset="0"/>
                <a:cs typeface="Times New Roman" pitchFamily="18" charset="0"/>
              </a:rPr>
              <a:t>c</a:t>
            </a:r>
            <a:r>
              <a:rPr lang="zh-CN" altLang="en-US" smtClean="0">
                <a:latin typeface="Times New Roman" pitchFamily="18" charset="0"/>
                <a:cs typeface="Times New Roman" pitchFamily="18" charset="0"/>
              </a:rPr>
              <a:t>下的最大损失，即为未预期损失；</a:t>
            </a:r>
            <a:endParaRPr lang="en-US" altLang="zh-CN" smtClean="0">
              <a:latin typeface="Times New Roman" pitchFamily="18" charset="0"/>
              <a:cs typeface="Times New Roman" pitchFamily="18" charset="0"/>
            </a:endParaRPr>
          </a:p>
          <a:p>
            <a:pPr marL="539750" indent="-539750" eaLnBrk="1" hangingPunct="1">
              <a:spcBef>
                <a:spcPts val="600"/>
              </a:spcBef>
              <a:buFont typeface="Wingdings" pitchFamily="2" charset="2"/>
              <a:buAutoNum type="arabicPeriod"/>
            </a:pPr>
            <a:r>
              <a:rPr lang="zh-CN" altLang="en-US" smtClean="0">
                <a:latin typeface="Times New Roman" pitchFamily="18" charset="0"/>
                <a:cs typeface="Times New Roman" pitchFamily="18" charset="0"/>
              </a:rPr>
              <a:t>置信度</a:t>
            </a:r>
            <a:r>
              <a:rPr lang="en-US" altLang="zh-CN" smtClean="0">
                <a:latin typeface="Times New Roman" pitchFamily="18" charset="0"/>
                <a:cs typeface="Times New Roman" pitchFamily="18" charset="0"/>
              </a:rPr>
              <a:t>c</a:t>
            </a:r>
            <a:r>
              <a:rPr lang="zh-CN" altLang="en-US" smtClean="0">
                <a:latin typeface="Times New Roman" pitchFamily="18" charset="0"/>
                <a:cs typeface="Times New Roman" pitchFamily="18" charset="0"/>
              </a:rPr>
              <a:t>下的未预期信用损失与预期信用损失的差额即为经济资本。</a:t>
            </a:r>
            <a:endParaRPr lang="en-US" altLang="zh-CN" smtClean="0">
              <a:latin typeface="Times New Roman" pitchFamily="18" charset="0"/>
              <a:cs typeface="Times New Roman" pitchFamily="18" charset="0"/>
            </a:endParaRPr>
          </a:p>
        </p:txBody>
      </p:sp>
      <p:sp>
        <p:nvSpPr>
          <p:cNvPr id="126978" name="灯片编号占位符 5"/>
          <p:cNvSpPr>
            <a:spLocks noGrp="1"/>
          </p:cNvSpPr>
          <p:nvPr>
            <p:ph type="sldNum" sz="quarter" idx="10"/>
          </p:nvPr>
        </p:nvSpPr>
        <p:spPr/>
        <p:txBody>
          <a:bodyPr/>
          <a:lstStyle/>
          <a:p>
            <a:pPr>
              <a:defRPr/>
            </a:pPr>
            <a:fld id="{07395FC8-38F0-44C5-BFD5-9068C59A81B9}" type="slidenum">
              <a:rPr lang="en-US" altLang="zh-CN" smtClean="0"/>
              <a:pPr>
                <a:defRPr/>
              </a:pPr>
              <a:t>45</a:t>
            </a:fld>
            <a:endParaRPr lang="en-US" altLang="zh-CN" smtClean="0"/>
          </a:p>
        </p:txBody>
      </p:sp>
      <p:sp>
        <p:nvSpPr>
          <p:cNvPr id="126979" name="Rectangle 2"/>
          <p:cNvSpPr>
            <a:spLocks noGrp="1" noChangeArrowheads="1"/>
          </p:cNvSpPr>
          <p:nvPr>
            <p:ph type="title"/>
          </p:nvPr>
        </p:nvSpPr>
        <p:spPr>
          <a:xfrm>
            <a:off x="3347634" y="0"/>
            <a:ext cx="8312151" cy="1216025"/>
          </a:xfrm>
        </p:spPr>
        <p:txBody>
          <a:bodyPr>
            <a:scene3d>
              <a:camera prst="orthographicFront"/>
              <a:lightRig rig="soft" dir="t"/>
            </a:scene3d>
          </a:bodyPr>
          <a:lstStyle/>
          <a:p>
            <a:pPr eaLnBrk="1" hangingPunct="1">
              <a:defRPr/>
            </a:pPr>
            <a:r>
              <a:rPr lang="zh-CN" altLang="en-US" smtClean="0">
                <a:latin typeface="Times New Roman" pitchFamily="18" charset="0"/>
                <a:cs typeface="Times New Roman" pitchFamily="18" charset="0"/>
              </a:rPr>
              <a:t>一、基本原理和模型</a:t>
            </a:r>
            <a:r>
              <a:rPr lang="en-US" altLang="zh-CN" smtClean="0">
                <a:latin typeface="Times New Roman" pitchFamily="18" charset="0"/>
                <a:cs typeface="Times New Roman" pitchFamily="18" charset="0"/>
              </a:rPr>
              <a:t>(</a:t>
            </a:r>
            <a:r>
              <a:rPr lang="zh-CN" altLang="en-US" smtClean="0">
                <a:latin typeface="Times New Roman" pitchFamily="18" charset="0"/>
                <a:cs typeface="Times New Roman" pitchFamily="18" charset="0"/>
              </a:rPr>
              <a:t>续</a:t>
            </a:r>
            <a:r>
              <a:rPr lang="en-US" altLang="zh-CN" smtClean="0">
                <a:latin typeface="Times New Roman" pitchFamily="18" charset="0"/>
                <a:cs typeface="Times New Roman" pitchFamily="18" charset="0"/>
              </a:rPr>
              <a:t>)</a:t>
            </a:r>
            <a:endParaRPr lang="zh-CN" altLang="en-US" smtClean="0">
              <a:latin typeface="Times New Roman" pitchFamily="18" charset="0"/>
              <a:cs typeface="Times New Roman" pitchFamily="18" charset="0"/>
            </a:endParaRPr>
          </a:p>
        </p:txBody>
      </p:sp>
    </p:spTree>
    <p:extLst>
      <p:ext uri="{BB962C8B-B14F-4D97-AF65-F5344CB8AC3E}">
        <p14:creationId xmlns:p14="http://schemas.microsoft.com/office/powerpoint/2010/main" val="353440567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6" name="Rectangle 3"/>
          <p:cNvSpPr>
            <a:spLocks noGrp="1" noChangeArrowheads="1"/>
          </p:cNvSpPr>
          <p:nvPr>
            <p:ph idx="1"/>
          </p:nvPr>
        </p:nvSpPr>
        <p:spPr>
          <a:xfrm>
            <a:off x="755651" y="1752600"/>
            <a:ext cx="11055349" cy="4267200"/>
          </a:xfrm>
        </p:spPr>
        <p:txBody>
          <a:bodyPr/>
          <a:lstStyle/>
          <a:p>
            <a:pPr marL="514350" indent="-514350" eaLnBrk="1" hangingPunct="1">
              <a:buFont typeface="Wingdings" pitchFamily="2" charset="2"/>
              <a:buAutoNum type="arabicPeriod"/>
            </a:pPr>
            <a:r>
              <a:rPr lang="en-US" altLang="zh-CN" smtClean="0">
                <a:latin typeface="Times New Roman" pitchFamily="18" charset="0"/>
                <a:cs typeface="Times New Roman" pitchFamily="18" charset="0"/>
              </a:rPr>
              <a:t>CreditRisk</a:t>
            </a:r>
            <a:r>
              <a:rPr lang="en-US" altLang="zh-CN" baseline="30000" smtClean="0">
                <a:latin typeface="Times New Roman" pitchFamily="18" charset="0"/>
                <a:cs typeface="Times New Roman" pitchFamily="18" charset="0"/>
              </a:rPr>
              <a:t>+</a:t>
            </a:r>
            <a:r>
              <a:rPr lang="zh-CN" altLang="en-US" smtClean="0">
                <a:latin typeface="Times New Roman" pitchFamily="18" charset="0"/>
                <a:cs typeface="Times New Roman" pitchFamily="18" charset="0"/>
              </a:rPr>
              <a:t>模型的优势：</a:t>
            </a:r>
            <a:endParaRPr lang="en-US" altLang="zh-CN" smtClean="0">
              <a:latin typeface="Times New Roman" pitchFamily="18" charset="0"/>
              <a:cs typeface="Times New Roman" pitchFamily="18" charset="0"/>
            </a:endParaRPr>
          </a:p>
          <a:p>
            <a:pPr marL="514350" indent="-514350" eaLnBrk="1" hangingPunct="1">
              <a:buFont typeface="Wingdings" pitchFamily="2" charset="2"/>
              <a:buChar char="ü"/>
            </a:pPr>
            <a:r>
              <a:rPr lang="zh-CN" altLang="en-US" smtClean="0">
                <a:latin typeface="Times New Roman" pitchFamily="18" charset="0"/>
                <a:cs typeface="Times New Roman" pitchFamily="18" charset="0"/>
              </a:rPr>
              <a:t>模型计算简单，便于实施；</a:t>
            </a:r>
            <a:endParaRPr lang="en-US" altLang="zh-CN" smtClean="0">
              <a:latin typeface="Times New Roman" pitchFamily="18" charset="0"/>
              <a:cs typeface="Times New Roman" pitchFamily="18" charset="0"/>
            </a:endParaRPr>
          </a:p>
          <a:p>
            <a:pPr marL="514350" indent="-514350" eaLnBrk="1" hangingPunct="1">
              <a:buFont typeface="Wingdings" pitchFamily="2" charset="2"/>
              <a:buChar char="ü"/>
            </a:pPr>
            <a:r>
              <a:rPr lang="zh-CN" altLang="en-US" smtClean="0">
                <a:latin typeface="Times New Roman" pitchFamily="18" charset="0"/>
                <a:cs typeface="Times New Roman" pitchFamily="18" charset="0"/>
              </a:rPr>
              <a:t>模型要求的估计量和数据输入较少，应用较为便捷；</a:t>
            </a:r>
            <a:endParaRPr lang="en-US" altLang="zh-CN" smtClean="0">
              <a:latin typeface="Times New Roman" pitchFamily="18" charset="0"/>
              <a:cs typeface="Times New Roman" pitchFamily="18" charset="0"/>
            </a:endParaRPr>
          </a:p>
          <a:p>
            <a:pPr marL="514350" indent="-514350" eaLnBrk="1" hangingPunct="1">
              <a:buFont typeface="Wingdings" pitchFamily="2" charset="2"/>
              <a:buChar char="ü"/>
            </a:pPr>
            <a:r>
              <a:rPr lang="zh-CN" altLang="en-US" smtClean="0">
                <a:latin typeface="Times New Roman" pitchFamily="18" charset="0"/>
                <a:cs typeface="Times New Roman" pitchFamily="18" charset="0"/>
              </a:rPr>
              <a:t>该模型可完整地推导出债券、贷款等信用资产组合的违约概率和损失分布。</a:t>
            </a:r>
            <a:endParaRPr lang="en-US" altLang="zh-CN" smtClean="0">
              <a:latin typeface="Times New Roman" pitchFamily="18" charset="0"/>
              <a:cs typeface="Times New Roman" pitchFamily="18" charset="0"/>
            </a:endParaRPr>
          </a:p>
        </p:txBody>
      </p:sp>
      <p:sp>
        <p:nvSpPr>
          <p:cNvPr id="128002" name="灯片编号占位符 5"/>
          <p:cNvSpPr>
            <a:spLocks noGrp="1"/>
          </p:cNvSpPr>
          <p:nvPr>
            <p:ph type="sldNum" sz="quarter" idx="10"/>
          </p:nvPr>
        </p:nvSpPr>
        <p:spPr/>
        <p:txBody>
          <a:bodyPr/>
          <a:lstStyle/>
          <a:p>
            <a:pPr>
              <a:defRPr/>
            </a:pPr>
            <a:fld id="{CACCCFD7-870E-4042-B76A-2F2BFA265884}" type="slidenum">
              <a:rPr lang="en-US" altLang="zh-CN" smtClean="0"/>
              <a:pPr>
                <a:defRPr/>
              </a:pPr>
              <a:t>46</a:t>
            </a:fld>
            <a:endParaRPr lang="en-US" altLang="zh-CN" smtClean="0"/>
          </a:p>
        </p:txBody>
      </p:sp>
      <p:sp>
        <p:nvSpPr>
          <p:cNvPr id="128003" name="Rectangle 2"/>
          <p:cNvSpPr>
            <a:spLocks noGrp="1" noChangeArrowheads="1"/>
          </p:cNvSpPr>
          <p:nvPr>
            <p:ph type="title"/>
          </p:nvPr>
        </p:nvSpPr>
        <p:spPr>
          <a:xfrm>
            <a:off x="3363132" y="0"/>
            <a:ext cx="8348314" cy="1216025"/>
          </a:xfrm>
        </p:spPr>
        <p:txBody>
          <a:bodyPr>
            <a:normAutofit fontScale="90000"/>
            <a:scene3d>
              <a:camera prst="orthographicFront"/>
              <a:lightRig rig="soft" dir="t"/>
            </a:scene3d>
          </a:bodyPr>
          <a:lstStyle/>
          <a:p>
            <a:pPr eaLnBrk="1" hangingPunct="1">
              <a:defRPr/>
            </a:pPr>
            <a:r>
              <a:rPr lang="zh-CN" altLang="en-US" dirty="0" smtClean="0">
                <a:latin typeface="Times New Roman" pitchFamily="18" charset="0"/>
                <a:cs typeface="Times New Roman" pitchFamily="18" charset="0"/>
              </a:rPr>
              <a:t>二、</a:t>
            </a:r>
            <a:r>
              <a:rPr lang="en-US" altLang="zh-CN" dirty="0" err="1" smtClean="0">
                <a:latin typeface="Times New Roman" pitchFamily="18" charset="0"/>
                <a:cs typeface="Times New Roman" pitchFamily="18" charset="0"/>
              </a:rPr>
              <a:t>CreditRisk</a:t>
            </a:r>
            <a:r>
              <a:rPr lang="en-US" altLang="zh-CN" baseline="30000" dirty="0" smtClean="0">
                <a:latin typeface="Times New Roman" pitchFamily="18" charset="0"/>
                <a:cs typeface="Times New Roman" pitchFamily="18" charset="0"/>
              </a:rPr>
              <a:t>+</a:t>
            </a:r>
            <a:r>
              <a:rPr lang="zh-CN" altLang="en-US" dirty="0" smtClean="0">
                <a:latin typeface="Times New Roman" pitchFamily="18" charset="0"/>
                <a:cs typeface="Times New Roman" pitchFamily="18" charset="0"/>
              </a:rPr>
              <a:t>模型适用范围与   优缺点评述</a:t>
            </a:r>
          </a:p>
        </p:txBody>
      </p:sp>
    </p:spTree>
    <p:extLst>
      <p:ext uri="{BB962C8B-B14F-4D97-AF65-F5344CB8AC3E}">
        <p14:creationId xmlns:p14="http://schemas.microsoft.com/office/powerpoint/2010/main" val="243584263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40" name="Rectangle 3"/>
          <p:cNvSpPr>
            <a:spLocks noGrp="1" noChangeArrowheads="1"/>
          </p:cNvSpPr>
          <p:nvPr>
            <p:ph idx="1"/>
          </p:nvPr>
        </p:nvSpPr>
        <p:spPr>
          <a:xfrm>
            <a:off x="755651" y="1752600"/>
            <a:ext cx="11055349" cy="4267200"/>
          </a:xfrm>
        </p:spPr>
        <p:txBody>
          <a:bodyPr/>
          <a:lstStyle/>
          <a:p>
            <a:pPr marL="514350" indent="-514350" eaLnBrk="1" hangingPunct="1">
              <a:buFont typeface="Wingdings" pitchFamily="2" charset="2"/>
              <a:buNone/>
            </a:pPr>
            <a:r>
              <a:rPr lang="en-US" altLang="zh-CN" smtClean="0">
                <a:latin typeface="Times New Roman" pitchFamily="18" charset="0"/>
                <a:cs typeface="Times New Roman" pitchFamily="18" charset="0"/>
              </a:rPr>
              <a:t>2.	CreditRisk</a:t>
            </a:r>
            <a:r>
              <a:rPr lang="en-US" altLang="zh-CN" baseline="30000" smtClean="0">
                <a:latin typeface="Times New Roman" pitchFamily="18" charset="0"/>
                <a:cs typeface="Times New Roman" pitchFamily="18" charset="0"/>
              </a:rPr>
              <a:t>+</a:t>
            </a:r>
            <a:r>
              <a:rPr lang="zh-CN" altLang="en-US" smtClean="0">
                <a:latin typeface="Times New Roman" pitchFamily="18" charset="0"/>
                <a:cs typeface="Times New Roman" pitchFamily="18" charset="0"/>
              </a:rPr>
              <a:t>模型的局限性：</a:t>
            </a:r>
            <a:endParaRPr lang="en-US" altLang="zh-CN" smtClean="0">
              <a:latin typeface="Times New Roman" pitchFamily="18" charset="0"/>
              <a:cs typeface="Times New Roman" pitchFamily="18" charset="0"/>
            </a:endParaRPr>
          </a:p>
          <a:p>
            <a:pPr marL="514350" indent="-514350" eaLnBrk="1" hangingPunct="1">
              <a:buFont typeface="Wingdings" pitchFamily="2" charset="2"/>
              <a:buChar char="ü"/>
            </a:pPr>
            <a:r>
              <a:rPr lang="zh-CN" altLang="en-US" smtClean="0"/>
              <a:t>只考察违约所导致的信用资产组合的损失分布，而未关注信用资产组合的价值变化</a:t>
            </a:r>
            <a:r>
              <a:rPr lang="zh-CN" altLang="en-US" smtClean="0">
                <a:latin typeface="Times New Roman" pitchFamily="18" charset="0"/>
                <a:cs typeface="Times New Roman" pitchFamily="18" charset="0"/>
              </a:rPr>
              <a:t>；</a:t>
            </a:r>
            <a:endParaRPr lang="en-US" altLang="zh-CN" smtClean="0">
              <a:latin typeface="Times New Roman" pitchFamily="18" charset="0"/>
              <a:cs typeface="Times New Roman" pitchFamily="18" charset="0"/>
            </a:endParaRPr>
          </a:p>
          <a:p>
            <a:pPr marL="514350" indent="-514350" eaLnBrk="1" hangingPunct="1">
              <a:buFont typeface="Wingdings" pitchFamily="2" charset="2"/>
              <a:buChar char="ü"/>
            </a:pPr>
            <a:r>
              <a:rPr lang="zh-CN" altLang="en-US" smtClean="0"/>
              <a:t>假定各频段的违约率是固定的，忽视发生变化的可能性</a:t>
            </a:r>
            <a:r>
              <a:rPr lang="zh-CN" altLang="en-US" smtClean="0">
                <a:latin typeface="Times New Roman" pitchFamily="18" charset="0"/>
                <a:cs typeface="Times New Roman" pitchFamily="18" charset="0"/>
              </a:rPr>
              <a:t>；</a:t>
            </a:r>
            <a:endParaRPr lang="en-US" altLang="zh-CN" smtClean="0">
              <a:latin typeface="Times New Roman" pitchFamily="18" charset="0"/>
              <a:cs typeface="Times New Roman" pitchFamily="18" charset="0"/>
            </a:endParaRPr>
          </a:p>
          <a:p>
            <a:pPr marL="514350" indent="-514350" eaLnBrk="1" hangingPunct="1">
              <a:buFont typeface="Wingdings" pitchFamily="2" charset="2"/>
              <a:buChar char="ü"/>
            </a:pPr>
            <a:r>
              <a:rPr lang="zh-CN" altLang="en-US" smtClean="0">
                <a:latin typeface="Times New Roman" pitchFamily="18" charset="0"/>
                <a:cs typeface="Times New Roman" pitchFamily="18" charset="0"/>
              </a:rPr>
              <a:t>泊</a:t>
            </a:r>
            <a:r>
              <a:rPr lang="zh-CN" altLang="en-US" smtClean="0"/>
              <a:t>松分布所得到的平均违约率较低，低估了违约率和损失</a:t>
            </a:r>
            <a:r>
              <a:rPr lang="zh-CN" altLang="en-US" smtClean="0">
                <a:latin typeface="Times New Roman" pitchFamily="18" charset="0"/>
                <a:cs typeface="Times New Roman" pitchFamily="18" charset="0"/>
              </a:rPr>
              <a:t>。</a:t>
            </a:r>
            <a:endParaRPr lang="en-US" altLang="zh-CN" smtClean="0">
              <a:latin typeface="Times New Roman" pitchFamily="18" charset="0"/>
              <a:cs typeface="Times New Roman" pitchFamily="18" charset="0"/>
            </a:endParaRPr>
          </a:p>
        </p:txBody>
      </p:sp>
      <p:sp>
        <p:nvSpPr>
          <p:cNvPr id="129026" name="灯片编号占位符 5"/>
          <p:cNvSpPr>
            <a:spLocks noGrp="1"/>
          </p:cNvSpPr>
          <p:nvPr>
            <p:ph type="sldNum" sz="quarter" idx="10"/>
          </p:nvPr>
        </p:nvSpPr>
        <p:spPr/>
        <p:txBody>
          <a:bodyPr/>
          <a:lstStyle/>
          <a:p>
            <a:pPr>
              <a:defRPr/>
            </a:pPr>
            <a:fld id="{D7118771-70E6-40A3-9A1D-D28CDACC2D5D}" type="slidenum">
              <a:rPr lang="en-US" altLang="zh-CN" smtClean="0"/>
              <a:pPr>
                <a:defRPr/>
              </a:pPr>
              <a:t>47</a:t>
            </a:fld>
            <a:endParaRPr lang="en-US" altLang="zh-CN" smtClean="0"/>
          </a:p>
        </p:txBody>
      </p:sp>
      <p:sp>
        <p:nvSpPr>
          <p:cNvPr id="129027" name="Rectangle 2"/>
          <p:cNvSpPr>
            <a:spLocks noGrp="1" noChangeArrowheads="1"/>
          </p:cNvSpPr>
          <p:nvPr>
            <p:ph type="title"/>
          </p:nvPr>
        </p:nvSpPr>
        <p:spPr>
          <a:xfrm>
            <a:off x="3352799" y="0"/>
            <a:ext cx="8301819" cy="1216025"/>
          </a:xfrm>
        </p:spPr>
        <p:txBody>
          <a:bodyPr>
            <a:normAutofit fontScale="90000"/>
            <a:scene3d>
              <a:camera prst="orthographicFront"/>
              <a:lightRig rig="soft" dir="t"/>
            </a:scene3d>
          </a:bodyPr>
          <a:lstStyle/>
          <a:p>
            <a:pPr eaLnBrk="1" hangingPunct="1">
              <a:defRPr/>
            </a:pPr>
            <a:r>
              <a:rPr lang="zh-CN" altLang="en-US" dirty="0" smtClean="0">
                <a:latin typeface="Times New Roman" pitchFamily="18" charset="0"/>
                <a:cs typeface="Times New Roman" pitchFamily="18" charset="0"/>
              </a:rPr>
              <a:t>二、</a:t>
            </a:r>
            <a:r>
              <a:rPr lang="en-US" altLang="zh-CN" dirty="0" err="1" smtClean="0">
                <a:latin typeface="Times New Roman" pitchFamily="18" charset="0"/>
                <a:cs typeface="Times New Roman" pitchFamily="18" charset="0"/>
              </a:rPr>
              <a:t>CreditRisk</a:t>
            </a:r>
            <a:r>
              <a:rPr lang="en-US" altLang="zh-CN" baseline="30000" dirty="0" smtClean="0">
                <a:latin typeface="Times New Roman" pitchFamily="18" charset="0"/>
                <a:cs typeface="Times New Roman" pitchFamily="18" charset="0"/>
              </a:rPr>
              <a:t>+</a:t>
            </a:r>
            <a:r>
              <a:rPr lang="zh-CN" altLang="en-US" dirty="0" smtClean="0">
                <a:latin typeface="Times New Roman" pitchFamily="18" charset="0"/>
                <a:cs typeface="Times New Roman" pitchFamily="18" charset="0"/>
              </a:rPr>
              <a:t>模型适用范围与   优缺点评述</a:t>
            </a:r>
            <a:r>
              <a:rPr lang="en-US" altLang="zh-CN" dirty="0" smtClean="0">
                <a:latin typeface="Times New Roman" pitchFamily="18" charset="0"/>
                <a:cs typeface="Times New Roman" pitchFamily="18" charset="0"/>
              </a:rPr>
              <a:t>(</a:t>
            </a:r>
            <a:r>
              <a:rPr lang="zh-CN" altLang="en-US" dirty="0" smtClean="0">
                <a:latin typeface="Times New Roman" pitchFamily="18" charset="0"/>
                <a:cs typeface="Times New Roman" pitchFamily="18" charset="0"/>
              </a:rPr>
              <a:t>续</a:t>
            </a:r>
            <a:r>
              <a:rPr lang="en-US" altLang="zh-CN" dirty="0" smtClean="0">
                <a:latin typeface="Times New Roman" pitchFamily="18" charset="0"/>
                <a:cs typeface="Times New Roman" pitchFamily="18" charset="0"/>
              </a:rPr>
              <a:t>)</a:t>
            </a:r>
            <a:endParaRPr lang="zh-CN" altLang="en-US"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87133254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灯片编号占位符 5"/>
          <p:cNvSpPr>
            <a:spLocks noGrp="1"/>
          </p:cNvSpPr>
          <p:nvPr>
            <p:ph type="sldNum" sz="quarter" idx="10"/>
          </p:nvPr>
        </p:nvSpPr>
        <p:spPr/>
        <p:txBody>
          <a:bodyPr/>
          <a:lstStyle/>
          <a:p>
            <a:pPr>
              <a:defRPr/>
            </a:pPr>
            <a:fld id="{49AE02AE-F91B-4AB4-A61C-CB367414068B}" type="slidenum">
              <a:rPr lang="en-US" altLang="zh-CN" smtClean="0"/>
              <a:pPr>
                <a:defRPr/>
              </a:pPr>
              <a:t>48</a:t>
            </a:fld>
            <a:endParaRPr lang="en-US" altLang="zh-CN" smtClean="0"/>
          </a:p>
        </p:txBody>
      </p:sp>
      <p:sp>
        <p:nvSpPr>
          <p:cNvPr id="60419" name="WordArt 2"/>
          <p:cNvSpPr>
            <a:spLocks noChangeArrowheads="1" noChangeShapeType="1" noTextEdit="1"/>
          </p:cNvSpPr>
          <p:nvPr/>
        </p:nvSpPr>
        <p:spPr bwMode="auto">
          <a:xfrm>
            <a:off x="2832100" y="1844675"/>
            <a:ext cx="5522384" cy="1157288"/>
          </a:xfrm>
          <a:prstGeom prst="rect">
            <a:avLst/>
          </a:prstGeom>
        </p:spPr>
        <p:txBody>
          <a:bodyPr wrap="none" fromWordArt="1">
            <a:prstTxWarp prst="textCascadeUp">
              <a:avLst>
                <a:gd name="adj" fmla="val 80597"/>
              </a:avLst>
            </a:prstTxWarp>
            <a:scene3d>
              <a:camera prst="legacyPerspectiveFront">
                <a:rot lat="20519972" lon="1080000" rev="0"/>
              </a:camera>
              <a:lightRig rig="legacyHarsh2" dir="b"/>
            </a:scene3d>
            <a:sp3d extrusionH="430200" prstMaterial="legacyMatte">
              <a:extrusionClr>
                <a:srgbClr val="FF6600"/>
              </a:extrusionClr>
            </a:sp3d>
          </a:bodyPr>
          <a:lstStyle/>
          <a:p>
            <a:pPr algn="ctr"/>
            <a:r>
              <a:rPr lang="zh-CN" altLang="en-US" sz="3600" kern="10">
                <a:ln w="9525">
                  <a:round/>
                  <a:headEnd/>
                  <a:tailEnd/>
                </a:ln>
                <a:gradFill rotWithShape="1">
                  <a:gsLst>
                    <a:gs pos="0">
                      <a:srgbClr val="FFE701"/>
                    </a:gs>
                    <a:gs pos="100000">
                      <a:srgbClr val="FE3E02"/>
                    </a:gs>
                  </a:gsLst>
                  <a:lin ang="5400000" scaled="1"/>
                </a:gradFill>
                <a:latin typeface="隶书"/>
                <a:ea typeface="隶书"/>
              </a:rPr>
              <a:t>谢谢！</a:t>
            </a:r>
          </a:p>
        </p:txBody>
      </p:sp>
      <p:graphicFrame>
        <p:nvGraphicFramePr>
          <p:cNvPr id="60420" name="Object 3"/>
          <p:cNvGraphicFramePr>
            <a:graphicFrameLocks noChangeAspect="1"/>
          </p:cNvGraphicFramePr>
          <p:nvPr/>
        </p:nvGraphicFramePr>
        <p:xfrm>
          <a:off x="2946400" y="3505200"/>
          <a:ext cx="6604000" cy="2046288"/>
        </p:xfrm>
        <a:graphic>
          <a:graphicData uri="http://schemas.openxmlformats.org/presentationml/2006/ole">
            <mc:AlternateContent xmlns:mc="http://schemas.openxmlformats.org/markup-compatibility/2006">
              <mc:Choice xmlns:v="urn:schemas-microsoft-com:vml" Requires="v">
                <p:oleObj spid="_x0000_s138245" name="剪辑" r:id="rId3" imgW="4960938" imgH="2811463" progId="">
                  <p:embed/>
                </p:oleObj>
              </mc:Choice>
              <mc:Fallback>
                <p:oleObj name="剪辑" r:id="rId3" imgW="4960938" imgH="2811463" progId="">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46400" y="3505200"/>
                        <a:ext cx="6604000" cy="2046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688306930"/>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3"/>
          <p:cNvSpPr>
            <a:spLocks noGrp="1" noChangeArrowheads="1"/>
          </p:cNvSpPr>
          <p:nvPr>
            <p:ph idx="1"/>
          </p:nvPr>
        </p:nvSpPr>
        <p:spPr/>
        <p:txBody>
          <a:bodyPr/>
          <a:lstStyle/>
          <a:p>
            <a:pPr eaLnBrk="1" hangingPunct="1">
              <a:buFont typeface="Wingdings" pitchFamily="2" charset="2"/>
              <a:buNone/>
            </a:pPr>
            <a:r>
              <a:rPr lang="en-US" altLang="zh-CN" smtClean="0">
                <a:latin typeface="Times New Roman" pitchFamily="18" charset="0"/>
                <a:cs typeface="Times New Roman" pitchFamily="18" charset="0"/>
              </a:rPr>
              <a:t>(</a:t>
            </a:r>
            <a:r>
              <a:rPr lang="zh-CN" altLang="en-US" smtClean="0">
                <a:latin typeface="Times New Roman" pitchFamily="18" charset="0"/>
                <a:cs typeface="Times New Roman" pitchFamily="18" charset="0"/>
              </a:rPr>
              <a:t>一</a:t>
            </a:r>
            <a:r>
              <a:rPr lang="en-US" altLang="zh-CN" smtClean="0">
                <a:latin typeface="Times New Roman" pitchFamily="18" charset="0"/>
                <a:cs typeface="Times New Roman" pitchFamily="18" charset="0"/>
              </a:rPr>
              <a:t>) Z</a:t>
            </a:r>
            <a:r>
              <a:rPr lang="zh-CN" altLang="en-US" smtClean="0">
                <a:latin typeface="Times New Roman" pitchFamily="18" charset="0"/>
                <a:cs typeface="Times New Roman" pitchFamily="18" charset="0"/>
              </a:rPr>
              <a:t>值评分模型的基本原理</a:t>
            </a:r>
            <a:endParaRPr lang="en-US" altLang="zh-CN" smtClean="0">
              <a:latin typeface="Times New Roman" pitchFamily="18" charset="0"/>
              <a:cs typeface="Times New Roman" pitchFamily="18" charset="0"/>
            </a:endParaRPr>
          </a:p>
          <a:p>
            <a:pPr eaLnBrk="1" hangingPunct="1">
              <a:buFont typeface="Wingdings" pitchFamily="2" charset="2"/>
              <a:buAutoNum type="arabicPeriod"/>
            </a:pPr>
            <a:r>
              <a:rPr lang="zh-CN" altLang="en-US" smtClean="0">
                <a:latin typeface="Times New Roman" pitchFamily="18" charset="0"/>
                <a:cs typeface="Times New Roman" pitchFamily="18" charset="0"/>
              </a:rPr>
              <a:t>基本原理：</a:t>
            </a:r>
            <a:endParaRPr lang="en-US" altLang="zh-CN" smtClean="0">
              <a:latin typeface="Times New Roman" pitchFamily="18" charset="0"/>
              <a:cs typeface="Times New Roman" pitchFamily="18" charset="0"/>
            </a:endParaRPr>
          </a:p>
          <a:p>
            <a:pPr eaLnBrk="1" hangingPunct="1">
              <a:buFont typeface="Wingdings" pitchFamily="2" charset="2"/>
              <a:buNone/>
            </a:pPr>
            <a:r>
              <a:rPr lang="en-US" altLang="zh-CN" smtClean="0">
                <a:latin typeface="Times New Roman" pitchFamily="18" charset="0"/>
                <a:cs typeface="Times New Roman" pitchFamily="18" charset="0"/>
              </a:rPr>
              <a:t>(1) </a:t>
            </a:r>
            <a:r>
              <a:rPr lang="zh-CN" altLang="en-US" smtClean="0">
                <a:latin typeface="Times New Roman" pitchFamily="18" charset="0"/>
                <a:cs typeface="Times New Roman" pitchFamily="18" charset="0"/>
              </a:rPr>
              <a:t>利用统计方法分析银行过去的贷款案例，选择出最合适的比率指标；</a:t>
            </a:r>
            <a:endParaRPr lang="en-US" altLang="zh-CN" smtClean="0">
              <a:latin typeface="Times New Roman" pitchFamily="18" charset="0"/>
              <a:cs typeface="Times New Roman" pitchFamily="18" charset="0"/>
            </a:endParaRPr>
          </a:p>
          <a:p>
            <a:pPr eaLnBrk="1" hangingPunct="1">
              <a:buFont typeface="Wingdings" pitchFamily="2" charset="2"/>
              <a:buNone/>
            </a:pPr>
            <a:r>
              <a:rPr lang="en-US" altLang="zh-CN" smtClean="0">
                <a:latin typeface="Times New Roman" pitchFamily="18" charset="0"/>
                <a:cs typeface="Times New Roman" pitchFamily="18" charset="0"/>
              </a:rPr>
              <a:t>(2) </a:t>
            </a:r>
            <a:r>
              <a:rPr lang="zh-CN" altLang="en-US" smtClean="0">
                <a:latin typeface="Times New Roman" pitchFamily="18" charset="0"/>
                <a:cs typeface="Times New Roman" pitchFamily="18" charset="0"/>
              </a:rPr>
              <a:t>通过判别分析法设计出一个能最大程度的区分贷款风险度的数学模型；</a:t>
            </a:r>
            <a:endParaRPr lang="en-US" altLang="zh-CN" smtClean="0">
              <a:latin typeface="Times New Roman" pitchFamily="18" charset="0"/>
              <a:cs typeface="Times New Roman" pitchFamily="18" charset="0"/>
            </a:endParaRPr>
          </a:p>
          <a:p>
            <a:pPr eaLnBrk="1" hangingPunct="1">
              <a:buFont typeface="Wingdings" pitchFamily="2" charset="2"/>
              <a:buNone/>
            </a:pPr>
            <a:r>
              <a:rPr lang="en-US" altLang="zh-CN" smtClean="0">
                <a:latin typeface="Times New Roman" pitchFamily="18" charset="0"/>
                <a:cs typeface="Times New Roman" pitchFamily="18" charset="0"/>
              </a:rPr>
              <a:t>(3) </a:t>
            </a:r>
            <a:r>
              <a:rPr lang="zh-CN" altLang="en-US" smtClean="0">
                <a:latin typeface="Times New Roman" pitchFamily="18" charset="0"/>
                <a:cs typeface="Times New Roman" pitchFamily="18" charset="0"/>
              </a:rPr>
              <a:t>对借款者的信用风险及资信进行评估、判别。</a:t>
            </a:r>
            <a:endParaRPr lang="en-US" altLang="zh-CN" smtClean="0">
              <a:latin typeface="Times New Roman" pitchFamily="18" charset="0"/>
              <a:cs typeface="Times New Roman" pitchFamily="18" charset="0"/>
            </a:endParaRPr>
          </a:p>
          <a:p>
            <a:pPr eaLnBrk="1" hangingPunct="1">
              <a:buFont typeface="Wingdings" pitchFamily="2" charset="2"/>
              <a:buNone/>
            </a:pPr>
            <a:endParaRPr lang="en-US" altLang="zh-CN" sz="2600" smtClean="0">
              <a:latin typeface="Times New Roman" pitchFamily="18" charset="0"/>
              <a:cs typeface="Times New Roman" pitchFamily="18" charset="0"/>
            </a:endParaRPr>
          </a:p>
          <a:p>
            <a:pPr eaLnBrk="1" hangingPunct="1">
              <a:buFont typeface="Wingdings" pitchFamily="2" charset="2"/>
              <a:buNone/>
            </a:pPr>
            <a:endParaRPr lang="en-US" altLang="zh-CN" sz="2600" smtClean="0">
              <a:latin typeface="Times New Roman" pitchFamily="18" charset="0"/>
              <a:cs typeface="Times New Roman" pitchFamily="18" charset="0"/>
            </a:endParaRPr>
          </a:p>
        </p:txBody>
      </p:sp>
      <p:sp>
        <p:nvSpPr>
          <p:cNvPr id="98306" name="灯片编号占位符 5"/>
          <p:cNvSpPr>
            <a:spLocks noGrp="1"/>
          </p:cNvSpPr>
          <p:nvPr>
            <p:ph type="sldNum" sz="quarter" idx="10"/>
          </p:nvPr>
        </p:nvSpPr>
        <p:spPr/>
        <p:txBody>
          <a:bodyPr/>
          <a:lstStyle/>
          <a:p>
            <a:pPr>
              <a:defRPr/>
            </a:pPr>
            <a:fld id="{E2FF3364-4A5B-45DB-9D73-0677BE172144}" type="slidenum">
              <a:rPr lang="en-US" altLang="zh-CN" smtClean="0"/>
              <a:pPr>
                <a:defRPr/>
              </a:pPr>
              <a:t>5</a:t>
            </a:fld>
            <a:endParaRPr lang="en-US" altLang="zh-CN" smtClean="0"/>
          </a:p>
        </p:txBody>
      </p:sp>
      <p:sp>
        <p:nvSpPr>
          <p:cNvPr id="98307" name="Rectangle 2"/>
          <p:cNvSpPr>
            <a:spLocks noGrp="1" noChangeArrowheads="1"/>
          </p:cNvSpPr>
          <p:nvPr>
            <p:ph type="title"/>
          </p:nvPr>
        </p:nvSpPr>
        <p:spPr>
          <a:xfrm>
            <a:off x="3368299" y="0"/>
            <a:ext cx="8322483" cy="1216025"/>
          </a:xfrm>
        </p:spPr>
        <p:txBody>
          <a:bodyPr>
            <a:normAutofit fontScale="90000"/>
            <a:scene3d>
              <a:camera prst="orthographicFront"/>
              <a:lightRig rig="soft" dir="t"/>
            </a:scene3d>
          </a:bodyPr>
          <a:lstStyle/>
          <a:p>
            <a:pPr eaLnBrk="1" hangingPunct="1">
              <a:defRPr/>
            </a:pPr>
            <a:r>
              <a:rPr lang="zh-CN" altLang="en-US" dirty="0" smtClean="0">
                <a:latin typeface="楷体_GB2312" pitchFamily="49" charset="-122"/>
              </a:rPr>
              <a:t>一、</a:t>
            </a:r>
            <a:r>
              <a:rPr lang="en-US" altLang="zh-CN" dirty="0" smtClean="0">
                <a:latin typeface="Times New Roman" pitchFamily="18" charset="0"/>
                <a:cs typeface="Times New Roman" pitchFamily="18" charset="0"/>
              </a:rPr>
              <a:t>Z</a:t>
            </a:r>
            <a:r>
              <a:rPr lang="zh-CN" altLang="en-US" dirty="0" smtClean="0">
                <a:latin typeface="Times New Roman" pitchFamily="18" charset="0"/>
                <a:cs typeface="Times New Roman" pitchFamily="18" charset="0"/>
              </a:rPr>
              <a:t>值</a:t>
            </a:r>
            <a:r>
              <a:rPr lang="zh-CN" altLang="en-US" dirty="0" smtClean="0">
                <a:latin typeface="楷体_GB2312" pitchFamily="49" charset="-122"/>
              </a:rPr>
              <a:t>评分模型的基本原理与应用</a:t>
            </a:r>
          </a:p>
        </p:txBody>
      </p:sp>
    </p:spTree>
    <p:extLst>
      <p:ext uri="{BB962C8B-B14F-4D97-AF65-F5344CB8AC3E}">
        <p14:creationId xmlns:p14="http://schemas.microsoft.com/office/powerpoint/2010/main" val="7879603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8" name="Rectangle 3"/>
          <p:cNvSpPr>
            <a:spLocks noGrp="1" noChangeArrowheads="1"/>
          </p:cNvSpPr>
          <p:nvPr>
            <p:ph idx="1"/>
          </p:nvPr>
        </p:nvSpPr>
        <p:spPr>
          <a:xfrm>
            <a:off x="755651" y="1752600"/>
            <a:ext cx="10674349" cy="4267200"/>
          </a:xfrm>
        </p:spPr>
        <p:txBody>
          <a:bodyPr/>
          <a:lstStyle/>
          <a:p>
            <a:pPr marL="514350" indent="-514350" eaLnBrk="1" hangingPunct="1">
              <a:buFont typeface="Wingdings" pitchFamily="2" charset="2"/>
              <a:buNone/>
            </a:pPr>
            <a:r>
              <a:rPr lang="en-US" altLang="zh-CN" smtClean="0">
                <a:latin typeface="Times New Roman" pitchFamily="18" charset="0"/>
                <a:cs typeface="Times New Roman" pitchFamily="18" charset="0"/>
              </a:rPr>
              <a:t>2.	</a:t>
            </a:r>
            <a:r>
              <a:rPr lang="zh-CN" altLang="en-US" smtClean="0">
                <a:latin typeface="Times New Roman" pitchFamily="18" charset="0"/>
                <a:cs typeface="Times New Roman" pitchFamily="18" charset="0"/>
              </a:rPr>
              <a:t>基本步骤：</a:t>
            </a:r>
            <a:endParaRPr lang="en-US" altLang="zh-CN" smtClean="0">
              <a:latin typeface="Times New Roman" pitchFamily="18" charset="0"/>
              <a:cs typeface="Times New Roman" pitchFamily="18" charset="0"/>
            </a:endParaRPr>
          </a:p>
          <a:p>
            <a:pPr marL="514350" indent="-514350" eaLnBrk="1" hangingPunct="1">
              <a:buFont typeface="Wingdings" pitchFamily="2" charset="2"/>
              <a:buNone/>
            </a:pPr>
            <a:r>
              <a:rPr lang="en-US" altLang="zh-CN" smtClean="0">
                <a:latin typeface="Times New Roman" pitchFamily="18" charset="0"/>
                <a:cs typeface="Times New Roman" pitchFamily="18" charset="0"/>
              </a:rPr>
              <a:t>(1)  </a:t>
            </a:r>
            <a:r>
              <a:rPr lang="zh-CN" altLang="en-US" smtClean="0">
                <a:latin typeface="Times New Roman" pitchFamily="18" charset="0"/>
                <a:cs typeface="Times New Roman" pitchFamily="18" charset="0"/>
              </a:rPr>
              <a:t>选取一组财务比率指标；</a:t>
            </a:r>
            <a:endParaRPr lang="en-US" altLang="zh-CN" smtClean="0">
              <a:latin typeface="Times New Roman" pitchFamily="18" charset="0"/>
              <a:cs typeface="Times New Roman" pitchFamily="18" charset="0"/>
            </a:endParaRPr>
          </a:p>
          <a:p>
            <a:pPr marL="514350" indent="-514350" eaLnBrk="1" hangingPunct="1">
              <a:buFont typeface="Wingdings" pitchFamily="2" charset="2"/>
              <a:buNone/>
            </a:pPr>
            <a:r>
              <a:rPr lang="en-US" altLang="zh-CN" smtClean="0">
                <a:latin typeface="Times New Roman" pitchFamily="18" charset="0"/>
                <a:cs typeface="Times New Roman" pitchFamily="18" charset="0"/>
              </a:rPr>
              <a:t>(2)  </a:t>
            </a:r>
            <a:r>
              <a:rPr lang="zh-CN" altLang="en-US" smtClean="0">
                <a:latin typeface="Times New Roman" pitchFamily="18" charset="0"/>
                <a:cs typeface="Times New Roman" pitchFamily="18" charset="0"/>
              </a:rPr>
              <a:t>收集样本，分为正常还本付息和坏账案例；</a:t>
            </a:r>
            <a:endParaRPr lang="en-US" altLang="zh-CN" smtClean="0">
              <a:latin typeface="Times New Roman" pitchFamily="18" charset="0"/>
              <a:cs typeface="Times New Roman" pitchFamily="18" charset="0"/>
            </a:endParaRPr>
          </a:p>
          <a:p>
            <a:pPr marL="514350" indent="-514350" eaLnBrk="1" hangingPunct="1">
              <a:buFont typeface="Wingdings" pitchFamily="2" charset="2"/>
              <a:buNone/>
            </a:pPr>
            <a:r>
              <a:rPr lang="en-US" altLang="zh-CN" smtClean="0">
                <a:latin typeface="Times New Roman" pitchFamily="18" charset="0"/>
                <a:cs typeface="Times New Roman" pitchFamily="18" charset="0"/>
              </a:rPr>
              <a:t>(3)  </a:t>
            </a:r>
            <a:r>
              <a:rPr lang="zh-CN" altLang="en-US" smtClean="0">
                <a:latin typeface="Times New Roman" pitchFamily="18" charset="0"/>
                <a:cs typeface="Times New Roman" pitchFamily="18" charset="0"/>
              </a:rPr>
              <a:t>建立线性判别函数，确定每个指标的影响权重，即得一个</a:t>
            </a:r>
            <a:r>
              <a:rPr lang="en-US" altLang="zh-CN" smtClean="0">
                <a:latin typeface="Times New Roman" pitchFamily="18" charset="0"/>
                <a:cs typeface="Times New Roman" pitchFamily="18" charset="0"/>
              </a:rPr>
              <a:t>Z</a:t>
            </a:r>
            <a:r>
              <a:rPr lang="zh-CN" altLang="en-US" smtClean="0">
                <a:latin typeface="Times New Roman" pitchFamily="18" charset="0"/>
                <a:cs typeface="Times New Roman" pitchFamily="18" charset="0"/>
              </a:rPr>
              <a:t>值评分模型；</a:t>
            </a:r>
            <a:r>
              <a:rPr lang="en-US" altLang="zh-CN" smtClean="0">
                <a:latin typeface="Times New Roman" pitchFamily="18" charset="0"/>
                <a:cs typeface="Times New Roman" pitchFamily="18" charset="0"/>
              </a:rPr>
              <a:t>  </a:t>
            </a:r>
          </a:p>
          <a:p>
            <a:pPr marL="514350" indent="-514350" eaLnBrk="1" hangingPunct="1">
              <a:buFont typeface="Wingdings" pitchFamily="2" charset="2"/>
              <a:buNone/>
            </a:pPr>
            <a:r>
              <a:rPr lang="en-US" altLang="zh-CN" smtClean="0">
                <a:latin typeface="Times New Roman" pitchFamily="18" charset="0"/>
                <a:cs typeface="Times New Roman" pitchFamily="18" charset="0"/>
              </a:rPr>
              <a:t>(4)  </a:t>
            </a:r>
            <a:r>
              <a:rPr lang="zh-CN" altLang="en-US" smtClean="0">
                <a:latin typeface="Times New Roman" pitchFamily="18" charset="0"/>
                <a:cs typeface="Times New Roman" pitchFamily="18" charset="0"/>
              </a:rPr>
              <a:t>分析得到一个违约或破产临界值及一个</a:t>
            </a:r>
            <a:r>
              <a:rPr lang="en-US" altLang="zh-CN" smtClean="0">
                <a:latin typeface="Times New Roman" pitchFamily="18" charset="0"/>
                <a:cs typeface="Times New Roman" pitchFamily="18" charset="0"/>
              </a:rPr>
              <a:t>Z</a:t>
            </a:r>
            <a:r>
              <a:rPr lang="zh-CN" altLang="en-US" smtClean="0">
                <a:latin typeface="Times New Roman" pitchFamily="18" charset="0"/>
                <a:cs typeface="Times New Roman" pitchFamily="18" charset="0"/>
              </a:rPr>
              <a:t>值区域；</a:t>
            </a:r>
            <a:endParaRPr lang="en-US" altLang="zh-CN" smtClean="0">
              <a:latin typeface="Times New Roman" pitchFamily="18" charset="0"/>
              <a:cs typeface="Times New Roman" pitchFamily="18" charset="0"/>
            </a:endParaRPr>
          </a:p>
          <a:p>
            <a:pPr marL="514350" indent="-514350" eaLnBrk="1" hangingPunct="1">
              <a:buFont typeface="Wingdings" pitchFamily="2" charset="2"/>
              <a:buNone/>
            </a:pPr>
            <a:r>
              <a:rPr lang="en-US" altLang="zh-CN" smtClean="0">
                <a:latin typeface="Times New Roman" pitchFamily="18" charset="0"/>
                <a:cs typeface="Times New Roman" pitchFamily="18" charset="0"/>
              </a:rPr>
              <a:t>(5)  </a:t>
            </a:r>
            <a:r>
              <a:rPr lang="zh-CN" altLang="en-US" smtClean="0">
                <a:latin typeface="Times New Roman" pitchFamily="18" charset="0"/>
                <a:cs typeface="Times New Roman" pitchFamily="18" charset="0"/>
              </a:rPr>
              <a:t>计算贷款人的</a:t>
            </a:r>
            <a:r>
              <a:rPr lang="en-US" altLang="zh-CN" smtClean="0">
                <a:latin typeface="Times New Roman" pitchFamily="18" charset="0"/>
                <a:cs typeface="Times New Roman" pitchFamily="18" charset="0"/>
              </a:rPr>
              <a:t>Z</a:t>
            </a:r>
            <a:r>
              <a:rPr lang="zh-CN" altLang="en-US" smtClean="0">
                <a:latin typeface="Times New Roman" pitchFamily="18" charset="0"/>
                <a:cs typeface="Times New Roman" pitchFamily="18" charset="0"/>
              </a:rPr>
              <a:t>值，对其进行判断、评估。</a:t>
            </a:r>
            <a:endParaRPr lang="en-US" altLang="zh-CN" smtClean="0">
              <a:latin typeface="Times New Roman" pitchFamily="18" charset="0"/>
              <a:cs typeface="Times New Roman" pitchFamily="18" charset="0"/>
            </a:endParaRPr>
          </a:p>
          <a:p>
            <a:pPr marL="514350" indent="-514350" eaLnBrk="1" hangingPunct="1">
              <a:buFont typeface="Wingdings" pitchFamily="2" charset="2"/>
              <a:buNone/>
            </a:pPr>
            <a:endParaRPr lang="en-US" altLang="zh-CN" sz="2600" smtClean="0">
              <a:latin typeface="Times New Roman" pitchFamily="18" charset="0"/>
              <a:cs typeface="Times New Roman" pitchFamily="18" charset="0"/>
            </a:endParaRPr>
          </a:p>
          <a:p>
            <a:pPr marL="514350" indent="-514350" eaLnBrk="1" hangingPunct="1">
              <a:buFont typeface="Wingdings" pitchFamily="2" charset="2"/>
              <a:buNone/>
            </a:pPr>
            <a:endParaRPr lang="en-US" altLang="zh-CN" sz="2600" smtClean="0">
              <a:latin typeface="Times New Roman" pitchFamily="18" charset="0"/>
              <a:cs typeface="Times New Roman" pitchFamily="18" charset="0"/>
            </a:endParaRPr>
          </a:p>
          <a:p>
            <a:pPr marL="514350" indent="-514350" eaLnBrk="1" hangingPunct="1">
              <a:buFont typeface="Wingdings" pitchFamily="2" charset="2"/>
              <a:buNone/>
            </a:pPr>
            <a:endParaRPr lang="en-US" altLang="zh-CN" sz="2600" smtClean="0">
              <a:latin typeface="Times New Roman" pitchFamily="18" charset="0"/>
              <a:cs typeface="Times New Roman" pitchFamily="18" charset="0"/>
            </a:endParaRPr>
          </a:p>
        </p:txBody>
      </p:sp>
      <p:sp>
        <p:nvSpPr>
          <p:cNvPr id="99330" name="灯片编号占位符 5"/>
          <p:cNvSpPr>
            <a:spLocks noGrp="1"/>
          </p:cNvSpPr>
          <p:nvPr>
            <p:ph type="sldNum" sz="quarter" idx="10"/>
          </p:nvPr>
        </p:nvSpPr>
        <p:spPr/>
        <p:txBody>
          <a:bodyPr/>
          <a:lstStyle/>
          <a:p>
            <a:pPr>
              <a:defRPr/>
            </a:pPr>
            <a:fld id="{275DCEEE-2631-4A7E-9E7B-2622F7E8DF06}" type="slidenum">
              <a:rPr lang="en-US" altLang="zh-CN" smtClean="0"/>
              <a:pPr>
                <a:defRPr/>
              </a:pPr>
              <a:t>6</a:t>
            </a:fld>
            <a:endParaRPr lang="en-US" altLang="zh-CN" smtClean="0"/>
          </a:p>
        </p:txBody>
      </p:sp>
      <p:sp>
        <p:nvSpPr>
          <p:cNvPr id="99331" name="Rectangle 2"/>
          <p:cNvSpPr>
            <a:spLocks noGrp="1" noChangeArrowheads="1"/>
          </p:cNvSpPr>
          <p:nvPr>
            <p:ph type="title"/>
          </p:nvPr>
        </p:nvSpPr>
        <p:spPr>
          <a:xfrm>
            <a:off x="3357966" y="-61992"/>
            <a:ext cx="8312151" cy="1216025"/>
          </a:xfrm>
        </p:spPr>
        <p:txBody>
          <a:bodyPr>
            <a:normAutofit fontScale="90000"/>
            <a:scene3d>
              <a:camera prst="orthographicFront"/>
              <a:lightRig rig="soft" dir="t"/>
            </a:scene3d>
          </a:bodyPr>
          <a:lstStyle/>
          <a:p>
            <a:pPr eaLnBrk="1" hangingPunct="1">
              <a:defRPr/>
            </a:pPr>
            <a:r>
              <a:rPr lang="zh-CN" altLang="en-US" sz="3600" b="1" dirty="0" smtClean="0">
                <a:latin typeface="Times New Roman" pitchFamily="18" charset="0"/>
                <a:cs typeface="Times New Roman" pitchFamily="18" charset="0"/>
              </a:rPr>
              <a:t>一、</a:t>
            </a:r>
            <a:r>
              <a:rPr lang="en-US" altLang="zh-CN" sz="3600" b="1" dirty="0" smtClean="0">
                <a:latin typeface="Times New Roman" pitchFamily="18" charset="0"/>
                <a:cs typeface="Times New Roman" pitchFamily="18" charset="0"/>
              </a:rPr>
              <a:t>Z</a:t>
            </a:r>
            <a:r>
              <a:rPr lang="zh-CN" altLang="en-US" sz="3600" b="1" dirty="0" smtClean="0">
                <a:latin typeface="Times New Roman" pitchFamily="18" charset="0"/>
                <a:cs typeface="Times New Roman" pitchFamily="18" charset="0"/>
              </a:rPr>
              <a:t>值评分模型的基本原理与应用</a:t>
            </a:r>
            <a:r>
              <a:rPr lang="en-US" altLang="zh-CN" b="1" dirty="0" smtClean="0">
                <a:latin typeface="Times New Roman" pitchFamily="18" charset="0"/>
                <a:cs typeface="Times New Roman" pitchFamily="18" charset="0"/>
              </a:rPr>
              <a:t/>
            </a:r>
            <a:br>
              <a:rPr lang="en-US" altLang="zh-CN" b="1" dirty="0" smtClean="0">
                <a:latin typeface="Times New Roman" pitchFamily="18" charset="0"/>
                <a:cs typeface="Times New Roman" pitchFamily="18" charset="0"/>
              </a:rPr>
            </a:br>
            <a:r>
              <a:rPr lang="en-US" altLang="zh-CN" b="1" dirty="0" smtClean="0">
                <a:latin typeface="Times New Roman" pitchFamily="18" charset="0"/>
                <a:cs typeface="Times New Roman" pitchFamily="18" charset="0"/>
              </a:rPr>
              <a:t>                  </a:t>
            </a:r>
            <a:r>
              <a:rPr lang="en-US" altLang="zh-CN" sz="2800" b="1" dirty="0" smtClean="0">
                <a:latin typeface="Times New Roman" pitchFamily="18" charset="0"/>
                <a:cs typeface="Times New Roman" pitchFamily="18" charset="0"/>
              </a:rPr>
              <a:t>——(</a:t>
            </a:r>
            <a:r>
              <a:rPr lang="zh-CN" altLang="en-US" sz="2800" b="1" dirty="0" smtClean="0">
                <a:latin typeface="Times New Roman" pitchFamily="18" charset="0"/>
                <a:cs typeface="Times New Roman" pitchFamily="18" charset="0"/>
              </a:rPr>
              <a:t>一</a:t>
            </a:r>
            <a:r>
              <a:rPr lang="en-US" altLang="zh-CN" sz="2800" b="1" dirty="0" smtClean="0">
                <a:latin typeface="Times New Roman" pitchFamily="18" charset="0"/>
                <a:cs typeface="Times New Roman" pitchFamily="18" charset="0"/>
              </a:rPr>
              <a:t>) Z</a:t>
            </a:r>
            <a:r>
              <a:rPr lang="zh-CN" altLang="en-US" sz="2800" b="1" dirty="0" smtClean="0">
                <a:latin typeface="Times New Roman" pitchFamily="18" charset="0"/>
                <a:cs typeface="Times New Roman" pitchFamily="18" charset="0"/>
              </a:rPr>
              <a:t>值评分模型的基本原理</a:t>
            </a:r>
            <a:r>
              <a:rPr lang="en-US" altLang="zh-CN" sz="2800" b="1" dirty="0" smtClean="0">
                <a:latin typeface="Times New Roman" pitchFamily="18" charset="0"/>
                <a:cs typeface="Times New Roman" pitchFamily="18" charset="0"/>
              </a:rPr>
              <a:t>(</a:t>
            </a:r>
            <a:r>
              <a:rPr lang="zh-CN" altLang="en-US" sz="2800" b="1" dirty="0" smtClean="0">
                <a:latin typeface="Times New Roman" pitchFamily="18" charset="0"/>
                <a:cs typeface="Times New Roman" pitchFamily="18" charset="0"/>
              </a:rPr>
              <a:t>续</a:t>
            </a:r>
            <a:r>
              <a:rPr lang="en-US" altLang="zh-CN" sz="2800" b="1" dirty="0" smtClean="0">
                <a:latin typeface="Times New Roman" pitchFamily="18" charset="0"/>
                <a:cs typeface="Times New Roman" pitchFamily="18" charset="0"/>
              </a:rPr>
              <a:t>)</a:t>
            </a:r>
            <a:endParaRPr lang="zh-CN" altLang="en-US" b="1"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26237500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3"/>
          <p:cNvSpPr>
            <a:spLocks noGrp="1" noChangeArrowheads="1"/>
          </p:cNvSpPr>
          <p:nvPr>
            <p:ph idx="1"/>
          </p:nvPr>
        </p:nvSpPr>
        <p:spPr>
          <a:xfrm>
            <a:off x="734987" y="982852"/>
            <a:ext cx="11245849" cy="4462463"/>
          </a:xfrm>
        </p:spPr>
        <p:txBody>
          <a:bodyPr/>
          <a:lstStyle/>
          <a:p>
            <a:pPr eaLnBrk="1" hangingPunct="1">
              <a:buFont typeface="Wingdings" pitchFamily="2" charset="2"/>
              <a:buNone/>
            </a:pPr>
            <a:r>
              <a:rPr lang="en-US" altLang="zh-CN" dirty="0" smtClean="0">
                <a:latin typeface="Times New Roman" pitchFamily="18" charset="0"/>
                <a:cs typeface="Times New Roman" pitchFamily="18" charset="0"/>
              </a:rPr>
              <a:t>(</a:t>
            </a:r>
            <a:r>
              <a:rPr lang="zh-CN" altLang="en-US" dirty="0" smtClean="0">
                <a:latin typeface="Times New Roman" pitchFamily="18" charset="0"/>
                <a:cs typeface="Times New Roman" pitchFamily="18" charset="0"/>
              </a:rPr>
              <a:t>二</a:t>
            </a:r>
            <a:r>
              <a:rPr lang="en-US" altLang="zh-CN" dirty="0" smtClean="0">
                <a:latin typeface="Times New Roman" pitchFamily="18" charset="0"/>
                <a:cs typeface="Times New Roman" pitchFamily="18" charset="0"/>
              </a:rPr>
              <a:t>) Z</a:t>
            </a:r>
            <a:r>
              <a:rPr lang="zh-CN" altLang="en-US" dirty="0" smtClean="0">
                <a:latin typeface="Times New Roman" pitchFamily="18" charset="0"/>
                <a:cs typeface="Times New Roman" pitchFamily="18" charset="0"/>
              </a:rPr>
              <a:t>值评分模型的应用</a:t>
            </a:r>
            <a:endParaRPr lang="en-US" altLang="zh-CN" dirty="0" smtClean="0">
              <a:latin typeface="Times New Roman" pitchFamily="18" charset="0"/>
              <a:cs typeface="Times New Roman" pitchFamily="18" charset="0"/>
            </a:endParaRPr>
          </a:p>
          <a:p>
            <a:pPr eaLnBrk="1" hangingPunct="1">
              <a:buFont typeface="Wingdings" pitchFamily="2" charset="2"/>
              <a:buNone/>
            </a:pPr>
            <a:endParaRPr lang="en-US" altLang="zh-CN" dirty="0" smtClean="0">
              <a:latin typeface="Times New Roman" pitchFamily="18" charset="0"/>
              <a:cs typeface="Times New Roman" pitchFamily="18" charset="0"/>
            </a:endParaRPr>
          </a:p>
          <a:p>
            <a:pPr eaLnBrk="1" hangingPunct="1">
              <a:buFont typeface="Wingdings" pitchFamily="2" charset="2"/>
              <a:buAutoNum type="arabicPeriod"/>
            </a:pPr>
            <a:r>
              <a:rPr lang="zh-CN" altLang="en-US" dirty="0" smtClean="0">
                <a:latin typeface="Times New Roman" pitchFamily="18" charset="0"/>
                <a:cs typeface="Times New Roman" pitchFamily="18" charset="0"/>
              </a:rPr>
              <a:t>需解决的关键问题：</a:t>
            </a:r>
            <a:endParaRPr lang="en-US" altLang="zh-CN" dirty="0" smtClean="0">
              <a:latin typeface="Times New Roman" pitchFamily="18" charset="0"/>
              <a:cs typeface="Times New Roman" pitchFamily="18" charset="0"/>
            </a:endParaRPr>
          </a:p>
          <a:p>
            <a:pPr eaLnBrk="1" hangingPunct="1">
              <a:buFont typeface="Wingdings" pitchFamily="2" charset="2"/>
              <a:buChar char="ü"/>
            </a:pPr>
            <a:r>
              <a:rPr lang="zh-CN" altLang="en-US" dirty="0" smtClean="0">
                <a:latin typeface="Times New Roman" pitchFamily="18" charset="0"/>
                <a:cs typeface="Times New Roman" pitchFamily="18" charset="0"/>
              </a:rPr>
              <a:t>预测借款人能否破产时，哪一个指标最重要；</a:t>
            </a:r>
            <a:endParaRPr lang="en-US" altLang="zh-CN" dirty="0" smtClean="0">
              <a:latin typeface="Times New Roman" pitchFamily="18" charset="0"/>
              <a:cs typeface="Times New Roman" pitchFamily="18" charset="0"/>
            </a:endParaRPr>
          </a:p>
          <a:p>
            <a:pPr eaLnBrk="1" hangingPunct="1">
              <a:buFont typeface="Wingdings" pitchFamily="2" charset="2"/>
              <a:buChar char="ü"/>
            </a:pPr>
            <a:r>
              <a:rPr lang="zh-CN" altLang="en-US" dirty="0" smtClean="0">
                <a:latin typeface="Times New Roman" pitchFamily="18" charset="0"/>
                <a:cs typeface="Times New Roman" pitchFamily="18" charset="0"/>
              </a:rPr>
              <a:t>每个指标所占权重大小。</a:t>
            </a:r>
            <a:endParaRPr lang="en-US" altLang="zh-CN" dirty="0" smtClean="0">
              <a:latin typeface="Times New Roman" pitchFamily="18" charset="0"/>
              <a:cs typeface="Times New Roman" pitchFamily="18" charset="0"/>
            </a:endParaRPr>
          </a:p>
          <a:p>
            <a:pPr eaLnBrk="1" hangingPunct="1">
              <a:buFont typeface="Wingdings" pitchFamily="2" charset="2"/>
              <a:buChar char="ü"/>
            </a:pPr>
            <a:endParaRPr lang="en-US" altLang="zh-CN" dirty="0" smtClean="0">
              <a:latin typeface="Times New Roman" pitchFamily="18" charset="0"/>
              <a:cs typeface="Times New Roman" pitchFamily="18" charset="0"/>
            </a:endParaRPr>
          </a:p>
          <a:p>
            <a:pPr eaLnBrk="1" hangingPunct="1">
              <a:buFont typeface="Wingdings" pitchFamily="2" charset="2"/>
              <a:buAutoNum type="arabicPeriod" startAt="2"/>
            </a:pPr>
            <a:r>
              <a:rPr lang="en-US" altLang="zh-CN" dirty="0" smtClean="0">
                <a:latin typeface="Times New Roman" pitchFamily="18" charset="0"/>
                <a:cs typeface="Times New Roman" pitchFamily="18" charset="0"/>
              </a:rPr>
              <a:t>Z</a:t>
            </a:r>
            <a:r>
              <a:rPr lang="zh-CN" altLang="en-US" dirty="0" smtClean="0">
                <a:latin typeface="Times New Roman" pitchFamily="18" charset="0"/>
                <a:cs typeface="Times New Roman" pitchFamily="18" charset="0"/>
              </a:rPr>
              <a:t>值评分模型是判别函数模型，建立方法有三类：</a:t>
            </a:r>
            <a:endParaRPr lang="en-US" altLang="zh-CN" dirty="0" smtClean="0">
              <a:latin typeface="Times New Roman" pitchFamily="18" charset="0"/>
              <a:cs typeface="Times New Roman" pitchFamily="18" charset="0"/>
            </a:endParaRPr>
          </a:p>
          <a:p>
            <a:pPr eaLnBrk="1" hangingPunct="1">
              <a:buFont typeface="Wingdings" pitchFamily="2" charset="2"/>
              <a:buChar char="ü"/>
            </a:pPr>
            <a:r>
              <a:rPr lang="zh-CN" altLang="en-US" dirty="0" smtClean="0">
                <a:latin typeface="Times New Roman" pitchFamily="18" charset="0"/>
                <a:cs typeface="Times New Roman" pitchFamily="18" charset="0"/>
              </a:rPr>
              <a:t>距离判别函数</a:t>
            </a:r>
            <a:endParaRPr lang="en-US" altLang="zh-CN" dirty="0" smtClean="0">
              <a:latin typeface="Times New Roman" pitchFamily="18" charset="0"/>
              <a:cs typeface="Times New Roman" pitchFamily="18" charset="0"/>
            </a:endParaRPr>
          </a:p>
          <a:p>
            <a:pPr eaLnBrk="1" hangingPunct="1">
              <a:buFont typeface="Wingdings" pitchFamily="2" charset="2"/>
              <a:buChar char="ü"/>
            </a:pPr>
            <a:r>
              <a:rPr lang="en-US" altLang="zh-CN" dirty="0" smtClean="0">
                <a:latin typeface="Times New Roman" pitchFamily="18" charset="0"/>
                <a:cs typeface="Times New Roman" pitchFamily="18" charset="0"/>
              </a:rPr>
              <a:t>Bayes</a:t>
            </a:r>
            <a:r>
              <a:rPr lang="zh-CN" altLang="en-US" dirty="0" smtClean="0">
                <a:latin typeface="Times New Roman" pitchFamily="18" charset="0"/>
                <a:cs typeface="Times New Roman" pitchFamily="18" charset="0"/>
              </a:rPr>
              <a:t>判别函数</a:t>
            </a:r>
            <a:endParaRPr lang="en-US" altLang="zh-CN" dirty="0" smtClean="0">
              <a:latin typeface="Times New Roman" pitchFamily="18" charset="0"/>
              <a:cs typeface="Times New Roman" pitchFamily="18" charset="0"/>
            </a:endParaRPr>
          </a:p>
          <a:p>
            <a:pPr eaLnBrk="1" hangingPunct="1">
              <a:buFont typeface="Wingdings" pitchFamily="2" charset="2"/>
              <a:buChar char="ü"/>
            </a:pPr>
            <a:r>
              <a:rPr lang="en-US" altLang="zh-CN" dirty="0" smtClean="0">
                <a:latin typeface="Times New Roman" pitchFamily="18" charset="0"/>
                <a:cs typeface="Times New Roman" pitchFamily="18" charset="0"/>
              </a:rPr>
              <a:t>Fisher</a:t>
            </a:r>
            <a:r>
              <a:rPr lang="zh-CN" altLang="en-US" dirty="0" smtClean="0">
                <a:latin typeface="Times New Roman" pitchFamily="18" charset="0"/>
                <a:cs typeface="Times New Roman" pitchFamily="18" charset="0"/>
              </a:rPr>
              <a:t>准则下的最优线性判别函数</a:t>
            </a:r>
            <a:endParaRPr lang="en-US" altLang="zh-CN" dirty="0" smtClean="0">
              <a:latin typeface="Times New Roman" pitchFamily="18" charset="0"/>
              <a:cs typeface="Times New Roman" pitchFamily="18" charset="0"/>
            </a:endParaRPr>
          </a:p>
          <a:p>
            <a:pPr eaLnBrk="1" hangingPunct="1">
              <a:buFont typeface="Wingdings" pitchFamily="2" charset="2"/>
              <a:buNone/>
            </a:pPr>
            <a:endParaRPr lang="en-US" altLang="zh-CN" sz="2600" dirty="0" smtClean="0">
              <a:latin typeface="Times New Roman" pitchFamily="18" charset="0"/>
              <a:cs typeface="Times New Roman" pitchFamily="18" charset="0"/>
            </a:endParaRPr>
          </a:p>
          <a:p>
            <a:pPr eaLnBrk="1" hangingPunct="1">
              <a:buFont typeface="Wingdings" pitchFamily="2" charset="2"/>
              <a:buNone/>
            </a:pPr>
            <a:endParaRPr lang="en-US" altLang="zh-CN" sz="2600" dirty="0" smtClean="0">
              <a:latin typeface="Times New Roman" pitchFamily="18" charset="0"/>
              <a:cs typeface="Times New Roman" pitchFamily="18" charset="0"/>
            </a:endParaRPr>
          </a:p>
        </p:txBody>
      </p:sp>
      <p:sp>
        <p:nvSpPr>
          <p:cNvPr id="100354" name="灯片编号占位符 5"/>
          <p:cNvSpPr>
            <a:spLocks noGrp="1"/>
          </p:cNvSpPr>
          <p:nvPr>
            <p:ph type="sldNum" sz="quarter" idx="10"/>
          </p:nvPr>
        </p:nvSpPr>
        <p:spPr/>
        <p:txBody>
          <a:bodyPr/>
          <a:lstStyle/>
          <a:p>
            <a:pPr>
              <a:defRPr/>
            </a:pPr>
            <a:fld id="{73997805-8A17-46A5-98B3-1A9DE710A2F6}" type="slidenum">
              <a:rPr lang="en-US" altLang="zh-CN" smtClean="0"/>
              <a:pPr>
                <a:defRPr/>
              </a:pPr>
              <a:t>7</a:t>
            </a:fld>
            <a:endParaRPr lang="en-US" altLang="zh-CN" smtClean="0"/>
          </a:p>
        </p:txBody>
      </p:sp>
      <p:sp>
        <p:nvSpPr>
          <p:cNvPr id="100355" name="Rectangle 2"/>
          <p:cNvSpPr>
            <a:spLocks noGrp="1" noChangeArrowheads="1"/>
          </p:cNvSpPr>
          <p:nvPr>
            <p:ph type="title"/>
          </p:nvPr>
        </p:nvSpPr>
        <p:spPr>
          <a:xfrm>
            <a:off x="3352800" y="0"/>
            <a:ext cx="8260490" cy="1216025"/>
          </a:xfrm>
        </p:spPr>
        <p:txBody>
          <a:bodyPr>
            <a:scene3d>
              <a:camera prst="orthographicFront"/>
              <a:lightRig rig="soft" dir="t"/>
            </a:scene3d>
          </a:bodyPr>
          <a:lstStyle/>
          <a:p>
            <a:pPr eaLnBrk="1" hangingPunct="1">
              <a:defRPr/>
            </a:pPr>
            <a:r>
              <a:rPr lang="zh-CN" altLang="en-US" sz="3600" dirty="0" smtClean="0">
                <a:latin typeface="Times New Roman" pitchFamily="18" charset="0"/>
                <a:cs typeface="Times New Roman" pitchFamily="18" charset="0"/>
              </a:rPr>
              <a:t>一、</a:t>
            </a:r>
            <a:r>
              <a:rPr lang="en-US" altLang="zh-CN" sz="3600" dirty="0" smtClean="0">
                <a:latin typeface="Times New Roman" pitchFamily="18" charset="0"/>
                <a:cs typeface="Times New Roman" pitchFamily="18" charset="0"/>
              </a:rPr>
              <a:t>Z</a:t>
            </a:r>
            <a:r>
              <a:rPr lang="zh-CN" altLang="en-US" sz="3600" dirty="0" smtClean="0">
                <a:latin typeface="Times New Roman" pitchFamily="18" charset="0"/>
                <a:cs typeface="Times New Roman" pitchFamily="18" charset="0"/>
              </a:rPr>
              <a:t>值评分模型的基本原理与应用</a:t>
            </a:r>
            <a:r>
              <a:rPr lang="en-US" altLang="zh-CN" sz="3600" dirty="0" smtClean="0">
                <a:latin typeface="Times New Roman" pitchFamily="18" charset="0"/>
                <a:cs typeface="Times New Roman" pitchFamily="18" charset="0"/>
              </a:rPr>
              <a:t>(</a:t>
            </a:r>
            <a:r>
              <a:rPr lang="zh-CN" altLang="en-US" sz="3600" dirty="0" smtClean="0">
                <a:latin typeface="Times New Roman" pitchFamily="18" charset="0"/>
                <a:cs typeface="Times New Roman" pitchFamily="18" charset="0"/>
              </a:rPr>
              <a:t>续</a:t>
            </a:r>
            <a:r>
              <a:rPr lang="en-US" altLang="zh-CN" sz="3600" dirty="0" smtClean="0">
                <a:latin typeface="Times New Roman" pitchFamily="18" charset="0"/>
                <a:cs typeface="Times New Roman" pitchFamily="18" charset="0"/>
              </a:rPr>
              <a:t>)</a:t>
            </a:r>
            <a:endParaRPr lang="zh-CN" altLang="en-US" sz="36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3534875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2" name="Rectangle 3"/>
          <p:cNvSpPr>
            <a:spLocks noGrp="1" noChangeArrowheads="1"/>
          </p:cNvSpPr>
          <p:nvPr>
            <p:ph idx="1"/>
          </p:nvPr>
        </p:nvSpPr>
        <p:spPr>
          <a:xfrm>
            <a:off x="689676" y="1263273"/>
            <a:ext cx="10960100" cy="4267200"/>
          </a:xfrm>
        </p:spPr>
        <p:txBody>
          <a:bodyPr>
            <a:normAutofit/>
          </a:bodyPr>
          <a:lstStyle/>
          <a:p>
            <a:pPr marL="514350" indent="-514350" eaLnBrk="1" hangingPunct="1">
              <a:lnSpc>
                <a:spcPct val="90000"/>
              </a:lnSpc>
              <a:buFont typeface="Wingdings" pitchFamily="2" charset="2"/>
              <a:buAutoNum type="arabicPeriod"/>
            </a:pPr>
            <a:r>
              <a:rPr lang="en-US" altLang="zh-CN" dirty="0" smtClean="0">
                <a:latin typeface="Times New Roman" pitchFamily="18" charset="0"/>
                <a:cs typeface="Times New Roman" pitchFamily="18" charset="0"/>
              </a:rPr>
              <a:t>ZETA</a:t>
            </a:r>
            <a:r>
              <a:rPr lang="zh-CN" altLang="en-US" dirty="0" smtClean="0">
                <a:latin typeface="Times New Roman" pitchFamily="18" charset="0"/>
                <a:cs typeface="Times New Roman" pitchFamily="18" charset="0"/>
              </a:rPr>
              <a:t>模型能够更明确地反映公司破产的可能性。</a:t>
            </a:r>
            <a:endParaRPr lang="en-US" altLang="zh-CN" dirty="0" smtClean="0">
              <a:latin typeface="Times New Roman" pitchFamily="18" charset="0"/>
              <a:cs typeface="Times New Roman" pitchFamily="18" charset="0"/>
            </a:endParaRPr>
          </a:p>
          <a:p>
            <a:pPr marL="514350" indent="-514350" eaLnBrk="1" hangingPunct="1">
              <a:lnSpc>
                <a:spcPct val="90000"/>
              </a:lnSpc>
              <a:buFont typeface="Wingdings" pitchFamily="2" charset="2"/>
              <a:buAutoNum type="arabicPeriod"/>
            </a:pPr>
            <a:r>
              <a:rPr lang="en-US" altLang="zh-CN" dirty="0" smtClean="0">
                <a:latin typeface="Times New Roman" pitchFamily="18" charset="0"/>
                <a:cs typeface="Times New Roman" pitchFamily="18" charset="0"/>
              </a:rPr>
              <a:t>ZETA</a:t>
            </a:r>
            <a:r>
              <a:rPr lang="zh-CN" altLang="en-US" dirty="0" smtClean="0">
                <a:latin typeface="Times New Roman" pitchFamily="18" charset="0"/>
                <a:cs typeface="Times New Roman" pitchFamily="18" charset="0"/>
              </a:rPr>
              <a:t>模型选取了七个判别财务变量：</a:t>
            </a:r>
            <a:endParaRPr lang="en-US" altLang="zh-CN" dirty="0" smtClean="0">
              <a:latin typeface="Times New Roman" pitchFamily="18" charset="0"/>
              <a:cs typeface="Times New Roman" pitchFamily="18" charset="0"/>
            </a:endParaRPr>
          </a:p>
          <a:p>
            <a:pPr marL="514350" indent="-514350" eaLnBrk="1" hangingPunct="1">
              <a:lnSpc>
                <a:spcPct val="90000"/>
              </a:lnSpc>
              <a:spcBef>
                <a:spcPts val="600"/>
              </a:spcBef>
              <a:buFont typeface="Wingdings" pitchFamily="2" charset="2"/>
              <a:buChar char="ü"/>
            </a:pPr>
            <a:r>
              <a:rPr lang="en-US" altLang="zh-CN" dirty="0" smtClean="0">
                <a:latin typeface="Times New Roman" pitchFamily="18" charset="0"/>
                <a:cs typeface="Times New Roman" pitchFamily="18" charset="0"/>
              </a:rPr>
              <a:t>X</a:t>
            </a:r>
            <a:r>
              <a:rPr lang="en-US" altLang="zh-CN" baseline="-25000" dirty="0" smtClean="0">
                <a:latin typeface="Times New Roman" pitchFamily="18" charset="0"/>
                <a:cs typeface="Times New Roman" pitchFamily="18" charset="0"/>
              </a:rPr>
              <a:t>1</a:t>
            </a:r>
            <a:r>
              <a:rPr lang="en-US" altLang="zh-CN" dirty="0" smtClean="0">
                <a:latin typeface="Times New Roman" pitchFamily="18" charset="0"/>
                <a:cs typeface="Times New Roman" pitchFamily="18" charset="0"/>
              </a:rPr>
              <a:t>=</a:t>
            </a:r>
            <a:r>
              <a:rPr lang="zh-CN" altLang="en-US" dirty="0" smtClean="0">
                <a:latin typeface="Times New Roman" pitchFamily="18" charset="0"/>
                <a:cs typeface="Times New Roman" pitchFamily="18" charset="0"/>
              </a:rPr>
              <a:t>息税前利润</a:t>
            </a:r>
            <a:r>
              <a:rPr lang="en-US" altLang="zh-CN" dirty="0" smtClean="0">
                <a:latin typeface="Times New Roman" pitchFamily="18" charset="0"/>
                <a:cs typeface="Times New Roman" pitchFamily="18" charset="0"/>
              </a:rPr>
              <a:t>/</a:t>
            </a:r>
            <a:r>
              <a:rPr lang="zh-CN" altLang="en-US" dirty="0" smtClean="0">
                <a:latin typeface="Times New Roman" pitchFamily="18" charset="0"/>
                <a:cs typeface="Times New Roman" pitchFamily="18" charset="0"/>
              </a:rPr>
              <a:t>总资产</a:t>
            </a:r>
            <a:endParaRPr lang="en-US" altLang="zh-CN" dirty="0" smtClean="0">
              <a:latin typeface="Times New Roman" pitchFamily="18" charset="0"/>
              <a:cs typeface="Times New Roman" pitchFamily="18" charset="0"/>
            </a:endParaRPr>
          </a:p>
          <a:p>
            <a:pPr marL="514350" indent="-514350" eaLnBrk="1" hangingPunct="1">
              <a:lnSpc>
                <a:spcPct val="90000"/>
              </a:lnSpc>
              <a:spcBef>
                <a:spcPts val="600"/>
              </a:spcBef>
              <a:buFont typeface="Wingdings" pitchFamily="2" charset="2"/>
              <a:buChar char="ü"/>
            </a:pPr>
            <a:r>
              <a:rPr lang="en-US" altLang="zh-CN" dirty="0" smtClean="0">
                <a:latin typeface="Times New Roman" pitchFamily="18" charset="0"/>
                <a:cs typeface="Times New Roman" pitchFamily="18" charset="0"/>
              </a:rPr>
              <a:t>X</a:t>
            </a:r>
            <a:r>
              <a:rPr lang="en-US" altLang="zh-CN" baseline="-25000" dirty="0" smtClean="0">
                <a:latin typeface="Times New Roman" pitchFamily="18" charset="0"/>
                <a:cs typeface="Times New Roman" pitchFamily="18" charset="0"/>
              </a:rPr>
              <a:t>2</a:t>
            </a:r>
            <a:r>
              <a:rPr lang="en-US" altLang="zh-CN" dirty="0" smtClean="0">
                <a:latin typeface="Times New Roman" pitchFamily="18" charset="0"/>
                <a:cs typeface="Times New Roman" pitchFamily="18" charset="0"/>
              </a:rPr>
              <a:t>= X</a:t>
            </a:r>
            <a:r>
              <a:rPr lang="en-US" altLang="zh-CN" baseline="-25000" dirty="0" smtClean="0">
                <a:latin typeface="Times New Roman" pitchFamily="18" charset="0"/>
                <a:cs typeface="Times New Roman" pitchFamily="18" charset="0"/>
              </a:rPr>
              <a:t>1</a:t>
            </a:r>
            <a:r>
              <a:rPr lang="zh-CN" altLang="en-US" dirty="0" smtClean="0">
                <a:latin typeface="Times New Roman" pitchFamily="18" charset="0"/>
                <a:cs typeface="Times New Roman" pitchFamily="18" charset="0"/>
              </a:rPr>
              <a:t>在</a:t>
            </a:r>
            <a:r>
              <a:rPr lang="en-US" altLang="zh-CN" dirty="0" smtClean="0">
                <a:latin typeface="Times New Roman" pitchFamily="18" charset="0"/>
                <a:cs typeface="Times New Roman" pitchFamily="18" charset="0"/>
              </a:rPr>
              <a:t>5~10</a:t>
            </a:r>
            <a:r>
              <a:rPr lang="zh-CN" altLang="en-US" dirty="0" smtClean="0">
                <a:latin typeface="Times New Roman" pitchFamily="18" charset="0"/>
                <a:cs typeface="Times New Roman" pitchFamily="18" charset="0"/>
              </a:rPr>
              <a:t>年变化的标准差</a:t>
            </a:r>
            <a:endParaRPr lang="en-US" altLang="zh-CN" dirty="0" smtClean="0">
              <a:latin typeface="Times New Roman" pitchFamily="18" charset="0"/>
              <a:cs typeface="Times New Roman" pitchFamily="18" charset="0"/>
            </a:endParaRPr>
          </a:p>
          <a:p>
            <a:pPr marL="514350" indent="-514350" eaLnBrk="1" hangingPunct="1">
              <a:lnSpc>
                <a:spcPct val="90000"/>
              </a:lnSpc>
              <a:spcBef>
                <a:spcPts val="600"/>
              </a:spcBef>
              <a:buFont typeface="Wingdings" pitchFamily="2" charset="2"/>
              <a:buChar char="ü"/>
            </a:pPr>
            <a:r>
              <a:rPr lang="en-US" altLang="zh-CN" dirty="0" smtClean="0">
                <a:latin typeface="Times New Roman" pitchFamily="18" charset="0"/>
                <a:cs typeface="Times New Roman" pitchFamily="18" charset="0"/>
              </a:rPr>
              <a:t>X</a:t>
            </a:r>
            <a:r>
              <a:rPr lang="en-US" altLang="zh-CN" baseline="-25000" dirty="0" smtClean="0">
                <a:latin typeface="Times New Roman" pitchFamily="18" charset="0"/>
                <a:cs typeface="Times New Roman" pitchFamily="18" charset="0"/>
              </a:rPr>
              <a:t>3</a:t>
            </a:r>
            <a:r>
              <a:rPr lang="en-US" altLang="zh-CN" dirty="0" smtClean="0">
                <a:latin typeface="Times New Roman" pitchFamily="18" charset="0"/>
                <a:cs typeface="Times New Roman" pitchFamily="18" charset="0"/>
              </a:rPr>
              <a:t>=</a:t>
            </a:r>
            <a:r>
              <a:rPr lang="zh-CN" altLang="en-US" dirty="0" smtClean="0">
                <a:latin typeface="Times New Roman" pitchFamily="18" charset="0"/>
                <a:cs typeface="Times New Roman" pitchFamily="18" charset="0"/>
              </a:rPr>
              <a:t>息税前利润</a:t>
            </a:r>
            <a:r>
              <a:rPr lang="en-US" altLang="zh-CN" dirty="0" smtClean="0">
                <a:latin typeface="Times New Roman" pitchFamily="18" charset="0"/>
                <a:cs typeface="Times New Roman" pitchFamily="18" charset="0"/>
              </a:rPr>
              <a:t>/</a:t>
            </a:r>
            <a:r>
              <a:rPr lang="zh-CN" altLang="en-US" dirty="0" smtClean="0">
                <a:latin typeface="Times New Roman" pitchFamily="18" charset="0"/>
                <a:cs typeface="Times New Roman" pitchFamily="18" charset="0"/>
              </a:rPr>
              <a:t>总利息支付额</a:t>
            </a:r>
            <a:endParaRPr lang="en-US" altLang="zh-CN" dirty="0" smtClean="0">
              <a:latin typeface="Times New Roman" pitchFamily="18" charset="0"/>
              <a:cs typeface="Times New Roman" pitchFamily="18" charset="0"/>
            </a:endParaRPr>
          </a:p>
          <a:p>
            <a:pPr marL="514350" indent="-514350" eaLnBrk="1" hangingPunct="1">
              <a:lnSpc>
                <a:spcPct val="90000"/>
              </a:lnSpc>
              <a:spcBef>
                <a:spcPts val="600"/>
              </a:spcBef>
              <a:buFont typeface="Wingdings" pitchFamily="2" charset="2"/>
              <a:buChar char="ü"/>
            </a:pPr>
            <a:r>
              <a:rPr lang="en-US" altLang="zh-CN" dirty="0" smtClean="0">
                <a:latin typeface="Times New Roman" pitchFamily="18" charset="0"/>
                <a:cs typeface="Times New Roman" pitchFamily="18" charset="0"/>
              </a:rPr>
              <a:t>X</a:t>
            </a:r>
            <a:r>
              <a:rPr lang="en-US" altLang="zh-CN" baseline="-25000" dirty="0" smtClean="0">
                <a:latin typeface="Times New Roman" pitchFamily="18" charset="0"/>
                <a:cs typeface="Times New Roman" pitchFamily="18" charset="0"/>
              </a:rPr>
              <a:t>4</a:t>
            </a:r>
            <a:r>
              <a:rPr lang="en-US" altLang="zh-CN" dirty="0" smtClean="0">
                <a:latin typeface="Times New Roman" pitchFamily="18" charset="0"/>
                <a:cs typeface="Times New Roman" pitchFamily="18" charset="0"/>
              </a:rPr>
              <a:t>=</a:t>
            </a:r>
            <a:r>
              <a:rPr lang="zh-CN" altLang="en-US" dirty="0" smtClean="0">
                <a:latin typeface="Times New Roman" pitchFamily="18" charset="0"/>
                <a:cs typeface="Times New Roman" pitchFamily="18" charset="0"/>
              </a:rPr>
              <a:t>留存收益</a:t>
            </a:r>
            <a:r>
              <a:rPr lang="en-US" altLang="zh-CN" dirty="0" smtClean="0">
                <a:latin typeface="Times New Roman" pitchFamily="18" charset="0"/>
                <a:cs typeface="Times New Roman" pitchFamily="18" charset="0"/>
              </a:rPr>
              <a:t>/</a:t>
            </a:r>
            <a:r>
              <a:rPr lang="zh-CN" altLang="en-US" dirty="0" smtClean="0">
                <a:latin typeface="Times New Roman" pitchFamily="18" charset="0"/>
                <a:cs typeface="Times New Roman" pitchFamily="18" charset="0"/>
              </a:rPr>
              <a:t>资产总额</a:t>
            </a:r>
            <a:endParaRPr lang="en-US" altLang="zh-CN" dirty="0" smtClean="0">
              <a:latin typeface="Times New Roman" pitchFamily="18" charset="0"/>
              <a:cs typeface="Times New Roman" pitchFamily="18" charset="0"/>
            </a:endParaRPr>
          </a:p>
          <a:p>
            <a:pPr marL="514350" indent="-514350" eaLnBrk="1" hangingPunct="1">
              <a:lnSpc>
                <a:spcPct val="90000"/>
              </a:lnSpc>
              <a:spcBef>
                <a:spcPts val="600"/>
              </a:spcBef>
              <a:buFont typeface="Wingdings" pitchFamily="2" charset="2"/>
              <a:buChar char="ü"/>
            </a:pPr>
            <a:r>
              <a:rPr lang="en-US" altLang="zh-CN" dirty="0" smtClean="0">
                <a:latin typeface="Times New Roman" pitchFamily="18" charset="0"/>
                <a:cs typeface="Times New Roman" pitchFamily="18" charset="0"/>
              </a:rPr>
              <a:t>X</a:t>
            </a:r>
            <a:r>
              <a:rPr lang="en-US" altLang="zh-CN" baseline="-25000" dirty="0" smtClean="0">
                <a:latin typeface="Times New Roman" pitchFamily="18" charset="0"/>
                <a:cs typeface="Times New Roman" pitchFamily="18" charset="0"/>
              </a:rPr>
              <a:t>5</a:t>
            </a:r>
            <a:r>
              <a:rPr lang="en-US" altLang="zh-CN" dirty="0" smtClean="0">
                <a:latin typeface="Times New Roman" pitchFamily="18" charset="0"/>
                <a:cs typeface="Times New Roman" pitchFamily="18" charset="0"/>
              </a:rPr>
              <a:t>=</a:t>
            </a:r>
            <a:r>
              <a:rPr lang="zh-CN" altLang="en-US" dirty="0" smtClean="0">
                <a:latin typeface="Times New Roman" pitchFamily="18" charset="0"/>
                <a:cs typeface="Times New Roman" pitchFamily="18" charset="0"/>
              </a:rPr>
              <a:t>流动资产</a:t>
            </a:r>
            <a:r>
              <a:rPr lang="en-US" altLang="zh-CN" dirty="0" smtClean="0">
                <a:latin typeface="Times New Roman" pitchFamily="18" charset="0"/>
                <a:cs typeface="Times New Roman" pitchFamily="18" charset="0"/>
              </a:rPr>
              <a:t>/</a:t>
            </a:r>
            <a:r>
              <a:rPr lang="zh-CN" altLang="en-US" dirty="0" smtClean="0">
                <a:latin typeface="Times New Roman" pitchFamily="18" charset="0"/>
                <a:cs typeface="Times New Roman" pitchFamily="18" charset="0"/>
              </a:rPr>
              <a:t>流动负债</a:t>
            </a:r>
            <a:endParaRPr lang="en-US" altLang="zh-CN" dirty="0" smtClean="0">
              <a:latin typeface="Times New Roman" pitchFamily="18" charset="0"/>
              <a:cs typeface="Times New Roman" pitchFamily="18" charset="0"/>
            </a:endParaRPr>
          </a:p>
          <a:p>
            <a:pPr marL="514350" indent="-514350" eaLnBrk="1" hangingPunct="1">
              <a:lnSpc>
                <a:spcPct val="90000"/>
              </a:lnSpc>
              <a:spcBef>
                <a:spcPts val="600"/>
              </a:spcBef>
              <a:buFont typeface="Wingdings" pitchFamily="2" charset="2"/>
              <a:buChar char="ü"/>
            </a:pPr>
            <a:r>
              <a:rPr lang="en-US" altLang="zh-CN" dirty="0" smtClean="0">
                <a:latin typeface="Times New Roman" pitchFamily="18" charset="0"/>
                <a:cs typeface="Times New Roman" pitchFamily="18" charset="0"/>
              </a:rPr>
              <a:t>X</a:t>
            </a:r>
            <a:r>
              <a:rPr lang="en-US" altLang="zh-CN" baseline="-25000" dirty="0" smtClean="0">
                <a:latin typeface="Times New Roman" pitchFamily="18" charset="0"/>
                <a:cs typeface="Times New Roman" pitchFamily="18" charset="0"/>
              </a:rPr>
              <a:t>6</a:t>
            </a:r>
            <a:r>
              <a:rPr lang="en-US" altLang="zh-CN" dirty="0" smtClean="0">
                <a:latin typeface="Times New Roman" pitchFamily="18" charset="0"/>
                <a:cs typeface="Times New Roman" pitchFamily="18" charset="0"/>
              </a:rPr>
              <a:t>=</a:t>
            </a:r>
            <a:r>
              <a:rPr lang="zh-CN" altLang="en-US" dirty="0" smtClean="0">
                <a:latin typeface="Times New Roman" pitchFamily="18" charset="0"/>
                <a:cs typeface="Times New Roman" pitchFamily="18" charset="0"/>
              </a:rPr>
              <a:t>普通股权益</a:t>
            </a:r>
            <a:r>
              <a:rPr lang="en-US" altLang="zh-CN" dirty="0" smtClean="0">
                <a:latin typeface="Times New Roman" pitchFamily="18" charset="0"/>
                <a:cs typeface="Times New Roman" pitchFamily="18" charset="0"/>
              </a:rPr>
              <a:t>/</a:t>
            </a:r>
            <a:r>
              <a:rPr lang="zh-CN" altLang="en-US" dirty="0" smtClean="0">
                <a:latin typeface="Times New Roman" pitchFamily="18" charset="0"/>
                <a:cs typeface="Times New Roman" pitchFamily="18" charset="0"/>
              </a:rPr>
              <a:t>总资本</a:t>
            </a:r>
            <a:endParaRPr lang="en-US" altLang="zh-CN" dirty="0" smtClean="0">
              <a:latin typeface="Times New Roman" pitchFamily="18" charset="0"/>
              <a:cs typeface="Times New Roman" pitchFamily="18" charset="0"/>
            </a:endParaRPr>
          </a:p>
          <a:p>
            <a:pPr marL="514350" indent="-514350" eaLnBrk="1" hangingPunct="1">
              <a:lnSpc>
                <a:spcPct val="90000"/>
              </a:lnSpc>
              <a:spcBef>
                <a:spcPts val="600"/>
              </a:spcBef>
              <a:buFont typeface="Wingdings" pitchFamily="2" charset="2"/>
              <a:buChar char="ü"/>
            </a:pPr>
            <a:r>
              <a:rPr lang="en-US" altLang="zh-CN" dirty="0" smtClean="0">
                <a:latin typeface="Times New Roman" pitchFamily="18" charset="0"/>
                <a:cs typeface="Times New Roman" pitchFamily="18" charset="0"/>
              </a:rPr>
              <a:t>X</a:t>
            </a:r>
            <a:r>
              <a:rPr lang="en-US" altLang="zh-CN" baseline="-25000" dirty="0" smtClean="0">
                <a:latin typeface="Times New Roman" pitchFamily="18" charset="0"/>
                <a:cs typeface="Times New Roman" pitchFamily="18" charset="0"/>
              </a:rPr>
              <a:t>7</a:t>
            </a:r>
            <a:r>
              <a:rPr lang="en-US" altLang="zh-CN" dirty="0" smtClean="0">
                <a:latin typeface="Times New Roman" pitchFamily="18" charset="0"/>
                <a:cs typeface="Times New Roman" pitchFamily="18" charset="0"/>
              </a:rPr>
              <a:t>=</a:t>
            </a:r>
            <a:r>
              <a:rPr lang="zh-CN" altLang="en-US" dirty="0" smtClean="0">
                <a:latin typeface="Times New Roman" pitchFamily="18" charset="0"/>
                <a:cs typeface="Times New Roman" pitchFamily="18" charset="0"/>
              </a:rPr>
              <a:t>公司总资产的对数</a:t>
            </a:r>
          </a:p>
          <a:p>
            <a:pPr marL="514350" indent="-514350" eaLnBrk="1" hangingPunct="1">
              <a:lnSpc>
                <a:spcPct val="90000"/>
              </a:lnSpc>
              <a:buFont typeface="Wingdings" pitchFamily="2" charset="2"/>
              <a:buNone/>
            </a:pPr>
            <a:endParaRPr lang="zh-CN" altLang="en-US" sz="2400" dirty="0" smtClean="0"/>
          </a:p>
          <a:p>
            <a:pPr marL="514350" indent="-514350" eaLnBrk="1" hangingPunct="1">
              <a:lnSpc>
                <a:spcPct val="90000"/>
              </a:lnSpc>
              <a:buFont typeface="Wingdings" pitchFamily="2" charset="2"/>
              <a:buNone/>
            </a:pPr>
            <a:endParaRPr lang="en-US" altLang="zh-CN" sz="2600" dirty="0" smtClean="0">
              <a:latin typeface="Times New Roman" pitchFamily="18" charset="0"/>
              <a:cs typeface="Times New Roman" pitchFamily="18" charset="0"/>
            </a:endParaRPr>
          </a:p>
          <a:p>
            <a:pPr marL="514350" indent="-514350" eaLnBrk="1" hangingPunct="1">
              <a:lnSpc>
                <a:spcPct val="90000"/>
              </a:lnSpc>
              <a:buFont typeface="Wingdings" pitchFamily="2" charset="2"/>
              <a:buNone/>
            </a:pPr>
            <a:endParaRPr lang="en-US" altLang="zh-CN" sz="2600" dirty="0" smtClean="0">
              <a:latin typeface="Times New Roman" pitchFamily="18" charset="0"/>
              <a:cs typeface="Times New Roman" pitchFamily="18" charset="0"/>
            </a:endParaRPr>
          </a:p>
          <a:p>
            <a:pPr marL="514350" indent="-514350" eaLnBrk="1" hangingPunct="1">
              <a:lnSpc>
                <a:spcPct val="90000"/>
              </a:lnSpc>
              <a:buFont typeface="Wingdings" pitchFamily="2" charset="2"/>
              <a:buNone/>
            </a:pPr>
            <a:endParaRPr lang="en-US" altLang="zh-CN" sz="2600" dirty="0" smtClean="0">
              <a:latin typeface="Times New Roman" pitchFamily="18" charset="0"/>
              <a:cs typeface="Times New Roman" pitchFamily="18" charset="0"/>
            </a:endParaRPr>
          </a:p>
        </p:txBody>
      </p:sp>
      <p:sp>
        <p:nvSpPr>
          <p:cNvPr id="101378" name="灯片编号占位符 5"/>
          <p:cNvSpPr>
            <a:spLocks noGrp="1"/>
          </p:cNvSpPr>
          <p:nvPr>
            <p:ph type="sldNum" sz="quarter" idx="10"/>
          </p:nvPr>
        </p:nvSpPr>
        <p:spPr/>
        <p:txBody>
          <a:bodyPr/>
          <a:lstStyle/>
          <a:p>
            <a:pPr>
              <a:defRPr/>
            </a:pPr>
            <a:fld id="{9257EBB2-4209-4D9B-A340-B967365B44F4}" type="slidenum">
              <a:rPr lang="en-US" altLang="zh-CN" smtClean="0"/>
              <a:pPr>
                <a:defRPr/>
              </a:pPr>
              <a:t>8</a:t>
            </a:fld>
            <a:endParaRPr lang="en-US" altLang="zh-CN" smtClean="0"/>
          </a:p>
        </p:txBody>
      </p:sp>
      <p:sp>
        <p:nvSpPr>
          <p:cNvPr id="101379" name="Rectangle 2"/>
          <p:cNvSpPr>
            <a:spLocks noGrp="1" noChangeArrowheads="1"/>
          </p:cNvSpPr>
          <p:nvPr>
            <p:ph type="title"/>
          </p:nvPr>
        </p:nvSpPr>
        <p:spPr>
          <a:xfrm>
            <a:off x="3352800" y="0"/>
            <a:ext cx="7647446" cy="1216025"/>
          </a:xfrm>
        </p:spPr>
        <p:txBody>
          <a:bodyPr>
            <a:scene3d>
              <a:camera prst="orthographicFront"/>
              <a:lightRig rig="soft" dir="t"/>
            </a:scene3d>
          </a:bodyPr>
          <a:lstStyle/>
          <a:p>
            <a:pPr eaLnBrk="1" hangingPunct="1">
              <a:defRPr/>
            </a:pPr>
            <a:r>
              <a:rPr lang="zh-CN" altLang="en-US" sz="3500" dirty="0" smtClean="0">
                <a:latin typeface="Times New Roman" pitchFamily="18" charset="0"/>
                <a:cs typeface="Times New Roman" pitchFamily="18" charset="0"/>
              </a:rPr>
              <a:t>二、改进的</a:t>
            </a:r>
            <a:r>
              <a:rPr lang="en-US" altLang="zh-CN" sz="3500" dirty="0" smtClean="0">
                <a:latin typeface="Times New Roman" pitchFamily="18" charset="0"/>
                <a:cs typeface="Times New Roman" pitchFamily="18" charset="0"/>
              </a:rPr>
              <a:t>Z</a:t>
            </a:r>
            <a:r>
              <a:rPr lang="zh-CN" altLang="en-US" sz="3500" dirty="0" smtClean="0">
                <a:latin typeface="Times New Roman" pitchFamily="18" charset="0"/>
                <a:cs typeface="Times New Roman" pitchFamily="18" charset="0"/>
              </a:rPr>
              <a:t>值评分模型：</a:t>
            </a:r>
            <a:r>
              <a:rPr lang="en-US" altLang="zh-CN" sz="3500" dirty="0" smtClean="0">
                <a:latin typeface="Times New Roman" pitchFamily="18" charset="0"/>
                <a:cs typeface="Times New Roman" pitchFamily="18" charset="0"/>
              </a:rPr>
              <a:t>ZETA</a:t>
            </a:r>
            <a:r>
              <a:rPr lang="zh-CN" altLang="en-US" sz="3500" dirty="0" smtClean="0">
                <a:latin typeface="Times New Roman" pitchFamily="18" charset="0"/>
                <a:cs typeface="Times New Roman" pitchFamily="18" charset="0"/>
              </a:rPr>
              <a:t>模型</a:t>
            </a:r>
          </a:p>
        </p:txBody>
      </p:sp>
    </p:spTree>
    <p:extLst>
      <p:ext uri="{BB962C8B-B14F-4D97-AF65-F5344CB8AC3E}">
        <p14:creationId xmlns:p14="http://schemas.microsoft.com/office/powerpoint/2010/main" val="117221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灯片编号占位符 5"/>
          <p:cNvSpPr>
            <a:spLocks noGrp="1"/>
          </p:cNvSpPr>
          <p:nvPr>
            <p:ph type="sldNum" sz="quarter" idx="10"/>
          </p:nvPr>
        </p:nvSpPr>
        <p:spPr/>
        <p:txBody>
          <a:bodyPr/>
          <a:lstStyle/>
          <a:p>
            <a:pPr>
              <a:defRPr/>
            </a:pPr>
            <a:fld id="{46F31751-2E4D-4EAD-891B-07F87A1DED48}" type="slidenum">
              <a:rPr lang="en-US" altLang="zh-CN" smtClean="0"/>
              <a:pPr>
                <a:defRPr/>
              </a:pPr>
              <a:t>9</a:t>
            </a:fld>
            <a:endParaRPr lang="en-US" altLang="zh-CN" smtClean="0"/>
          </a:p>
        </p:txBody>
      </p:sp>
      <p:sp>
        <p:nvSpPr>
          <p:cNvPr id="16388" name="Rectangle 2"/>
          <p:cNvSpPr>
            <a:spLocks noGrp="1" noChangeArrowheads="1"/>
          </p:cNvSpPr>
          <p:nvPr>
            <p:ph type="title"/>
          </p:nvPr>
        </p:nvSpPr>
        <p:spPr>
          <a:xfrm>
            <a:off x="3373464" y="0"/>
            <a:ext cx="8012948" cy="1216025"/>
          </a:xfrm>
        </p:spPr>
        <p:txBody>
          <a:bodyPr>
            <a:scene3d>
              <a:camera prst="orthographicFront"/>
              <a:lightRig rig="soft" dir="t"/>
            </a:scene3d>
          </a:bodyPr>
          <a:lstStyle/>
          <a:p>
            <a:pPr eaLnBrk="1" hangingPunct="1">
              <a:defRPr/>
            </a:pPr>
            <a:r>
              <a:rPr lang="zh-CN" altLang="en-US" sz="3400" dirty="0" smtClean="0">
                <a:latin typeface="Times New Roman" pitchFamily="18" charset="0"/>
                <a:cs typeface="Times New Roman" pitchFamily="18" charset="0"/>
              </a:rPr>
              <a:t>二、改进的</a:t>
            </a:r>
            <a:r>
              <a:rPr lang="en-US" altLang="zh-CN" sz="3400" dirty="0" smtClean="0">
                <a:latin typeface="Times New Roman" pitchFamily="18" charset="0"/>
                <a:cs typeface="Times New Roman" pitchFamily="18" charset="0"/>
              </a:rPr>
              <a:t>Z</a:t>
            </a:r>
            <a:r>
              <a:rPr lang="zh-CN" altLang="en-US" sz="3400" dirty="0" smtClean="0">
                <a:latin typeface="Times New Roman" pitchFamily="18" charset="0"/>
                <a:cs typeface="Times New Roman" pitchFamily="18" charset="0"/>
              </a:rPr>
              <a:t>值评分模型：</a:t>
            </a:r>
            <a:r>
              <a:rPr lang="en-US" altLang="zh-CN" sz="3400" dirty="0" smtClean="0">
                <a:latin typeface="Times New Roman" pitchFamily="18" charset="0"/>
                <a:cs typeface="Times New Roman" pitchFamily="18" charset="0"/>
              </a:rPr>
              <a:t>ZETA</a:t>
            </a:r>
            <a:r>
              <a:rPr lang="zh-CN" altLang="en-US" sz="3400" dirty="0" smtClean="0">
                <a:latin typeface="Times New Roman" pitchFamily="18" charset="0"/>
                <a:cs typeface="Times New Roman" pitchFamily="18" charset="0"/>
              </a:rPr>
              <a:t>模型</a:t>
            </a:r>
            <a:r>
              <a:rPr lang="en-US" altLang="zh-CN" sz="3400" dirty="0" smtClean="0">
                <a:latin typeface="Times New Roman" pitchFamily="18" charset="0"/>
                <a:cs typeface="Times New Roman" pitchFamily="18" charset="0"/>
              </a:rPr>
              <a:t>(</a:t>
            </a:r>
            <a:r>
              <a:rPr lang="zh-CN" altLang="en-US" sz="3400" dirty="0" smtClean="0">
                <a:latin typeface="Times New Roman" pitchFamily="18" charset="0"/>
                <a:cs typeface="Times New Roman" pitchFamily="18" charset="0"/>
              </a:rPr>
              <a:t>续</a:t>
            </a:r>
            <a:r>
              <a:rPr lang="en-US" altLang="zh-CN" sz="3400" dirty="0" smtClean="0">
                <a:latin typeface="Times New Roman" pitchFamily="18" charset="0"/>
                <a:cs typeface="Times New Roman" pitchFamily="18" charset="0"/>
              </a:rPr>
              <a:t>)</a:t>
            </a:r>
            <a:endParaRPr lang="zh-CN" altLang="en-US" sz="3400" dirty="0" smtClean="0">
              <a:latin typeface="Times New Roman" pitchFamily="18" charset="0"/>
              <a:cs typeface="Times New Roman" pitchFamily="18" charset="0"/>
            </a:endParaRPr>
          </a:p>
        </p:txBody>
      </p:sp>
      <p:sp>
        <p:nvSpPr>
          <p:cNvPr id="6" name="Rectangle 3"/>
          <p:cNvSpPr txBox="1">
            <a:spLocks noChangeArrowheads="1"/>
          </p:cNvSpPr>
          <p:nvPr/>
        </p:nvSpPr>
        <p:spPr bwMode="auto">
          <a:xfrm>
            <a:off x="755651" y="1752600"/>
            <a:ext cx="10579100" cy="4267200"/>
          </a:xfrm>
          <a:prstGeom prst="rect">
            <a:avLst/>
          </a:prstGeom>
          <a:noFill/>
          <a:ln w="9525">
            <a:noFill/>
            <a:miter lim="800000"/>
            <a:headEnd/>
            <a:tailEnd/>
          </a:ln>
        </p:spPr>
        <p:txBody>
          <a:bodyPr/>
          <a:lstStyle>
            <a:lvl1pPr marL="514350" indent="-514350"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hangingPunct="1">
              <a:spcBef>
                <a:spcPct val="30000"/>
              </a:spcBef>
              <a:buClr>
                <a:schemeClr val="accent2"/>
              </a:buClr>
              <a:buFontTx/>
              <a:buAutoNum type="arabicPeriod" startAt="3"/>
            </a:pPr>
            <a:r>
              <a:rPr lang="en-US" altLang="zh-CN" sz="2800">
                <a:solidFill>
                  <a:schemeClr val="accent2"/>
                </a:solidFill>
                <a:latin typeface="Times New Roman" pitchFamily="18" charset="0"/>
                <a:ea typeface="黑体" pitchFamily="2" charset="-122"/>
                <a:cs typeface="Times New Roman" pitchFamily="18" charset="0"/>
              </a:rPr>
              <a:t>ZETA</a:t>
            </a:r>
            <a:r>
              <a:rPr lang="zh-CN" altLang="en-US" sz="2800">
                <a:solidFill>
                  <a:schemeClr val="accent2"/>
                </a:solidFill>
                <a:latin typeface="Times New Roman" pitchFamily="18" charset="0"/>
                <a:ea typeface="黑体" pitchFamily="2" charset="-122"/>
                <a:cs typeface="Times New Roman" pitchFamily="18" charset="0"/>
              </a:rPr>
              <a:t>模型在变量选择、变量稳定性、样本开发、统计方法应用上，比</a:t>
            </a:r>
            <a:r>
              <a:rPr lang="en-US" altLang="zh-CN" sz="2800">
                <a:solidFill>
                  <a:schemeClr val="accent2"/>
                </a:solidFill>
                <a:latin typeface="Times New Roman" pitchFamily="18" charset="0"/>
                <a:ea typeface="黑体" pitchFamily="2" charset="-122"/>
                <a:cs typeface="Times New Roman" pitchFamily="18" charset="0"/>
              </a:rPr>
              <a:t>Z</a:t>
            </a:r>
            <a:r>
              <a:rPr lang="zh-CN" altLang="en-US" sz="2800">
                <a:solidFill>
                  <a:schemeClr val="accent2"/>
                </a:solidFill>
                <a:latin typeface="Times New Roman" pitchFamily="18" charset="0"/>
                <a:ea typeface="黑体" pitchFamily="2" charset="-122"/>
                <a:cs typeface="Times New Roman" pitchFamily="18" charset="0"/>
              </a:rPr>
              <a:t>值评分模型有了长足进步。</a:t>
            </a:r>
            <a:endParaRPr lang="en-US" altLang="zh-CN" sz="2800">
              <a:solidFill>
                <a:schemeClr val="accent2"/>
              </a:solidFill>
              <a:latin typeface="Times New Roman" pitchFamily="18" charset="0"/>
              <a:ea typeface="黑体" pitchFamily="2" charset="-122"/>
              <a:cs typeface="Times New Roman" pitchFamily="18" charset="0"/>
            </a:endParaRPr>
          </a:p>
          <a:p>
            <a:pPr eaLnBrk="1" hangingPunct="1">
              <a:spcBef>
                <a:spcPct val="30000"/>
              </a:spcBef>
              <a:buClr>
                <a:schemeClr val="accent2"/>
              </a:buClr>
              <a:buFontTx/>
              <a:buAutoNum type="arabicPeriod" startAt="3"/>
            </a:pPr>
            <a:r>
              <a:rPr lang="zh-CN" altLang="en-US" sz="2800">
                <a:solidFill>
                  <a:schemeClr val="accent2"/>
                </a:solidFill>
                <a:latin typeface="Times New Roman" pitchFamily="18" charset="0"/>
                <a:ea typeface="黑体" pitchFamily="2" charset="-122"/>
                <a:cs typeface="Times New Roman" pitchFamily="18" charset="0"/>
              </a:rPr>
              <a:t>鉴于应用过程中的违约或破产临界值的设定问题，</a:t>
            </a:r>
            <a:r>
              <a:rPr lang="en-US" altLang="zh-CN" sz="2800">
                <a:solidFill>
                  <a:schemeClr val="accent2"/>
                </a:solidFill>
                <a:latin typeface="Times New Roman" pitchFamily="18" charset="0"/>
                <a:ea typeface="黑体" pitchFamily="2" charset="-122"/>
                <a:cs typeface="Times New Roman" pitchFamily="18" charset="0"/>
              </a:rPr>
              <a:t>Altman</a:t>
            </a:r>
            <a:r>
              <a:rPr lang="zh-CN" altLang="en-US" sz="2800">
                <a:solidFill>
                  <a:schemeClr val="accent2"/>
                </a:solidFill>
                <a:latin typeface="Times New Roman" pitchFamily="18" charset="0"/>
                <a:ea typeface="黑体" pitchFamily="2" charset="-122"/>
                <a:cs typeface="Times New Roman" pitchFamily="18" charset="0"/>
              </a:rPr>
              <a:t>等人将信用转移因素考虑在内，对</a:t>
            </a:r>
            <a:r>
              <a:rPr lang="en-US" altLang="zh-CN" sz="2800">
                <a:solidFill>
                  <a:schemeClr val="accent2"/>
                </a:solidFill>
                <a:latin typeface="Times New Roman" pitchFamily="18" charset="0"/>
                <a:ea typeface="黑体" pitchFamily="2" charset="-122"/>
                <a:cs typeface="Times New Roman" pitchFamily="18" charset="0"/>
              </a:rPr>
              <a:t>ZETA</a:t>
            </a:r>
            <a:r>
              <a:rPr lang="zh-CN" altLang="en-US" sz="2800">
                <a:solidFill>
                  <a:schemeClr val="accent2"/>
                </a:solidFill>
                <a:latin typeface="Times New Roman" pitchFamily="18" charset="0"/>
                <a:ea typeface="黑体" pitchFamily="2" charset="-122"/>
                <a:cs typeface="Times New Roman" pitchFamily="18" charset="0"/>
              </a:rPr>
              <a:t>模型提出了最佳临界值确定公式：</a:t>
            </a:r>
            <a:endParaRPr lang="zh-CN" altLang="en-US" sz="2400">
              <a:solidFill>
                <a:schemeClr val="accent2"/>
              </a:solidFill>
              <a:latin typeface="Lucida Sans Unicode" pitchFamily="34" charset="0"/>
              <a:ea typeface="黑体" pitchFamily="2" charset="-122"/>
              <a:cs typeface="Times New Roman" pitchFamily="18" charset="0"/>
            </a:endParaRPr>
          </a:p>
          <a:p>
            <a:pPr eaLnBrk="1" hangingPunct="1">
              <a:spcBef>
                <a:spcPct val="30000"/>
              </a:spcBef>
              <a:buClr>
                <a:schemeClr val="accent2"/>
              </a:buClr>
              <a:buFont typeface="Wingdings" pitchFamily="2" charset="2"/>
              <a:buNone/>
            </a:pPr>
            <a:endParaRPr lang="en-US" altLang="zh-CN" sz="2600">
              <a:solidFill>
                <a:schemeClr val="accent2"/>
              </a:solidFill>
              <a:latin typeface="Times New Roman" pitchFamily="18" charset="0"/>
              <a:ea typeface="黑体" pitchFamily="2" charset="-122"/>
              <a:cs typeface="Times New Roman" pitchFamily="18" charset="0"/>
            </a:endParaRPr>
          </a:p>
          <a:p>
            <a:pPr eaLnBrk="1" hangingPunct="1">
              <a:spcBef>
                <a:spcPct val="30000"/>
              </a:spcBef>
              <a:buClr>
                <a:schemeClr val="accent2"/>
              </a:buClr>
              <a:buFont typeface="Wingdings" pitchFamily="2" charset="2"/>
              <a:buNone/>
            </a:pPr>
            <a:endParaRPr lang="en-US" altLang="zh-CN" sz="2600">
              <a:solidFill>
                <a:schemeClr val="accent2"/>
              </a:solidFill>
              <a:latin typeface="Times New Roman" pitchFamily="18" charset="0"/>
              <a:ea typeface="黑体" pitchFamily="2" charset="-122"/>
              <a:cs typeface="Times New Roman" pitchFamily="18" charset="0"/>
            </a:endParaRPr>
          </a:p>
          <a:p>
            <a:pPr eaLnBrk="1" hangingPunct="1">
              <a:spcBef>
                <a:spcPct val="30000"/>
              </a:spcBef>
              <a:buClr>
                <a:schemeClr val="accent2"/>
              </a:buClr>
              <a:buFont typeface="Wingdings" pitchFamily="2" charset="2"/>
              <a:buNone/>
            </a:pPr>
            <a:endParaRPr lang="en-US" altLang="zh-CN" sz="2600">
              <a:solidFill>
                <a:schemeClr val="accent2"/>
              </a:solidFill>
              <a:latin typeface="Times New Roman" pitchFamily="18" charset="0"/>
              <a:ea typeface="黑体" pitchFamily="2" charset="-122"/>
              <a:cs typeface="Times New Roman" pitchFamily="18" charset="0"/>
            </a:endParaRPr>
          </a:p>
        </p:txBody>
      </p:sp>
      <p:graphicFrame>
        <p:nvGraphicFramePr>
          <p:cNvPr id="19461" name="Object 7"/>
          <p:cNvGraphicFramePr>
            <a:graphicFrameLocks noChangeAspect="1"/>
          </p:cNvGraphicFramePr>
          <p:nvPr/>
        </p:nvGraphicFramePr>
        <p:xfrm>
          <a:off x="3905251" y="4643438"/>
          <a:ext cx="3810000" cy="500062"/>
        </p:xfrm>
        <a:graphic>
          <a:graphicData uri="http://schemas.openxmlformats.org/presentationml/2006/ole">
            <mc:AlternateContent xmlns:mc="http://schemas.openxmlformats.org/markup-compatibility/2006">
              <mc:Choice xmlns:v="urn:schemas-microsoft-com:vml" Requires="v">
                <p:oleObj spid="_x0000_s124933" name="Equation" r:id="rId4" imgW="1308100" imgH="228600" progId="Equation.DSMT4">
                  <p:embed/>
                </p:oleObj>
              </mc:Choice>
              <mc:Fallback>
                <p:oleObj name="Equation" r:id="rId4" imgW="1308100" imgH="2286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05251" y="4643438"/>
                        <a:ext cx="3810000" cy="500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23575225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775</TotalTime>
  <Words>2866</Words>
  <Application>Microsoft Office PowerPoint</Application>
  <PresentationFormat>自定义</PresentationFormat>
  <Paragraphs>459</Paragraphs>
  <Slides>48</Slides>
  <Notes>39</Notes>
  <HiddenSlides>0</HiddenSlides>
  <MMClips>0</MMClips>
  <ScaleCrop>false</ScaleCrop>
  <HeadingPairs>
    <vt:vector size="6" baseType="variant">
      <vt:variant>
        <vt:lpstr>主题</vt:lpstr>
      </vt:variant>
      <vt:variant>
        <vt:i4>1</vt:i4>
      </vt:variant>
      <vt:variant>
        <vt:lpstr>嵌入 OLE 服务器</vt:lpstr>
      </vt:variant>
      <vt:variant>
        <vt:i4>2</vt:i4>
      </vt:variant>
      <vt:variant>
        <vt:lpstr>幻灯片标题</vt:lpstr>
      </vt:variant>
      <vt:variant>
        <vt:i4>48</vt:i4>
      </vt:variant>
    </vt:vector>
  </HeadingPairs>
  <TitlesOfParts>
    <vt:vector size="51" baseType="lpstr">
      <vt:lpstr>Office 主题​​</vt:lpstr>
      <vt:lpstr>Equation</vt:lpstr>
      <vt:lpstr>剪辑</vt:lpstr>
      <vt:lpstr>PowerPoint 演示文稿</vt:lpstr>
      <vt:lpstr>PowerPoint 演示文稿</vt:lpstr>
      <vt:lpstr>PowerPoint 演示文稿</vt:lpstr>
      <vt:lpstr>第一节</vt:lpstr>
      <vt:lpstr>一、Z值评分模型的基本原理与应用</vt:lpstr>
      <vt:lpstr>一、Z值评分模型的基本原理与应用                   ——(一) Z值评分模型的基本原理(续)</vt:lpstr>
      <vt:lpstr>一、Z值评分模型的基本原理与应用(续)</vt:lpstr>
      <vt:lpstr>二、改进的Z值评分模型：ZETA模型</vt:lpstr>
      <vt:lpstr>二、改进的Z值评分模型：ZETA模型(续)</vt:lpstr>
      <vt:lpstr>三、Z值模型和ZETA模型评述</vt:lpstr>
      <vt:lpstr>第二节</vt:lpstr>
      <vt:lpstr>一、CreditMetrics模型的基本思想和应用程序</vt:lpstr>
      <vt:lpstr>一、CreditMetrics模型的基本思想和应用程序</vt:lpstr>
      <vt:lpstr>二、信用资产组合的CreditMetrics模型</vt:lpstr>
      <vt:lpstr>二、信用资产组合的CreditMetrics模型(续)</vt:lpstr>
      <vt:lpstr>二、信用资产组合的CreditMetrics模型(续)</vt:lpstr>
      <vt:lpstr>二、信用资产组合的CreditMetrics模型      ——(三) 基于多因素股票收益率模型的相关系数计算(续)</vt:lpstr>
      <vt:lpstr>二、信用资产组合的CreditMetrics模型(续)</vt:lpstr>
      <vt:lpstr>二、信用资产组合的CreditMetrics模型(续)</vt:lpstr>
      <vt:lpstr>二、信用资产组合的CreditMetrics模型(续)</vt:lpstr>
      <vt:lpstr>二、信用资产组合的CreditMetrics模型(续)</vt:lpstr>
      <vt:lpstr>三、CreditMetrics模型的适用范围与优缺点评述</vt:lpstr>
      <vt:lpstr>三、CreditMetrics模型的适用范围与优缺点评述(续)</vt:lpstr>
      <vt:lpstr>四、基于条件信用等级转移的宏观模拟模型：信用组合观点</vt:lpstr>
      <vt:lpstr>四、基于条件信用等级转移的宏观模拟模型：信用组合观点(续)</vt:lpstr>
      <vt:lpstr>第三节</vt:lpstr>
      <vt:lpstr>一、基于市场价值的违约模型(DM)：KMV模型</vt:lpstr>
      <vt:lpstr>一、基于市场价值的违约模型(DM)：KMV模型(续)</vt:lpstr>
      <vt:lpstr>一、基于市场价值的违约模型(DM)：KMV模型(续)</vt:lpstr>
      <vt:lpstr>二、预期违约率(EDF)与评级</vt:lpstr>
      <vt:lpstr>二、预期违约率(EDF)与评级(续)</vt:lpstr>
      <vt:lpstr>三、KMV的信用资产管理方法</vt:lpstr>
      <vt:lpstr>三、KMV的信用资产管理方法</vt:lpstr>
      <vt:lpstr>三、KMV的信用资产管理方法</vt:lpstr>
      <vt:lpstr>四、KMV模型适用范围和优缺点评述</vt:lpstr>
      <vt:lpstr>四、KMV模型适用范围和优缺点评述(续)</vt:lpstr>
      <vt:lpstr>第四节</vt:lpstr>
      <vt:lpstr>一、基本原理和模型</vt:lpstr>
      <vt:lpstr>一、基本原理和模型(续)</vt:lpstr>
      <vt:lpstr>一、基本原理和模型(续)</vt:lpstr>
      <vt:lpstr>一、基本原理和模型(续)</vt:lpstr>
      <vt:lpstr>一、基本原理和模型(续)</vt:lpstr>
      <vt:lpstr>一、基本原理和模型(续)</vt:lpstr>
      <vt:lpstr>一、基本原理和模型  —— (五) N 笔贷款组合的违约概率和损失分布(续)</vt:lpstr>
      <vt:lpstr>一、基本原理和模型(续)</vt:lpstr>
      <vt:lpstr>二、CreditRisk+模型适用范围与   优缺点评述</vt:lpstr>
      <vt:lpstr>二、CreditRisk+模型适用范围与   优缺点评述(续)</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Windows 用户</dc:creator>
  <cp:lastModifiedBy>apple</cp:lastModifiedBy>
  <cp:revision>252</cp:revision>
  <dcterms:created xsi:type="dcterms:W3CDTF">2020-06-30T01:56:00Z</dcterms:created>
  <dcterms:modified xsi:type="dcterms:W3CDTF">2023-04-12T03:14:51Z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2052-11.1.0.10314</vt:lpwstr>
  </property>
</Properties>
</file>