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56" r:id="rId2"/>
    <p:sldId id="724" r:id="rId3"/>
    <p:sldId id="334" r:id="rId4"/>
    <p:sldId id="338" r:id="rId5"/>
    <p:sldId id="388" r:id="rId6"/>
    <p:sldId id="684" r:id="rId7"/>
    <p:sldId id="685" r:id="rId8"/>
    <p:sldId id="686" r:id="rId9"/>
    <p:sldId id="687" r:id="rId10"/>
    <p:sldId id="694" r:id="rId11"/>
    <p:sldId id="726" r:id="rId12"/>
    <p:sldId id="727" r:id="rId13"/>
    <p:sldId id="435" r:id="rId14"/>
    <p:sldId id="731" r:id="rId15"/>
    <p:sldId id="554" r:id="rId16"/>
    <p:sldId id="750" r:id="rId17"/>
    <p:sldId id="749" r:id="rId18"/>
    <p:sldId id="696" r:id="rId19"/>
    <p:sldId id="697" r:id="rId20"/>
    <p:sldId id="436" r:id="rId21"/>
    <p:sldId id="619" r:id="rId22"/>
    <p:sldId id="698" r:id="rId23"/>
    <p:sldId id="699" r:id="rId24"/>
    <p:sldId id="732" r:id="rId25"/>
    <p:sldId id="733" r:id="rId26"/>
    <p:sldId id="437" r:id="rId27"/>
    <p:sldId id="622" r:id="rId28"/>
    <p:sldId id="700" r:id="rId29"/>
    <p:sldId id="701" r:id="rId30"/>
    <p:sldId id="702" r:id="rId31"/>
    <p:sldId id="729" r:id="rId32"/>
    <p:sldId id="730" r:id="rId33"/>
    <p:sldId id="745" r:id="rId34"/>
    <p:sldId id="741" r:id="rId35"/>
    <p:sldId id="742" r:id="rId36"/>
    <p:sldId id="743" r:id="rId37"/>
    <p:sldId id="744" r:id="rId38"/>
    <p:sldId id="746" r:id="rId39"/>
    <p:sldId id="747" r:id="rId40"/>
    <p:sldId id="748" r:id="rId41"/>
    <p:sldId id="711" r:id="rId42"/>
    <p:sldId id="657" r:id="rId43"/>
    <p:sldId id="713" r:id="rId44"/>
    <p:sldId id="714" r:id="rId45"/>
    <p:sldId id="716" r:id="rId46"/>
    <p:sldId id="715" r:id="rId47"/>
    <p:sldId id="717" r:id="rId48"/>
    <p:sldId id="718" r:id="rId49"/>
    <p:sldId id="719" r:id="rId50"/>
    <p:sldId id="487" r:id="rId51"/>
    <p:sldId id="434" r:id="rId5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9C3"/>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9" autoAdjust="0"/>
    <p:restoredTop sz="91454" autoAdjust="0"/>
  </p:normalViewPr>
  <p:slideViewPr>
    <p:cSldViewPr>
      <p:cViewPr>
        <p:scale>
          <a:sx n="159" d="100"/>
          <a:sy n="159" d="100"/>
        </p:scale>
        <p:origin x="-594" y="-18"/>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5" Type="http://schemas.openxmlformats.org/officeDocument/2006/relationships/image" Target="../media/image40.emf"/><Relationship Id="rId4"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wmf"/><Relationship Id="rId6" Type="http://schemas.openxmlformats.org/officeDocument/2006/relationships/image" Target="../media/image46.emf"/><Relationship Id="rId5" Type="http://schemas.openxmlformats.org/officeDocument/2006/relationships/image" Target="../media/image45.wmf"/><Relationship Id="rId4"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emf"/><Relationship Id="rId7" Type="http://schemas.openxmlformats.org/officeDocument/2006/relationships/image" Target="../media/image62.w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11" Type="http://schemas.openxmlformats.org/officeDocument/2006/relationships/image" Target="../media/image66.emf"/><Relationship Id="rId5" Type="http://schemas.openxmlformats.org/officeDocument/2006/relationships/image" Target="../media/image6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5" Type="http://schemas.openxmlformats.org/officeDocument/2006/relationships/image" Target="../media/image85.emf"/><Relationship Id="rId4" Type="http://schemas.openxmlformats.org/officeDocument/2006/relationships/image" Target="../media/image8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e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35828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8819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0402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04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663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234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1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18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127723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0595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661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6141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597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299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71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27301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064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170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14</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16364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133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15</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16</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17</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18</a:t>
            </a:fld>
            <a:endParaRPr lang="zh-CN" altLang="en-US"/>
          </a:p>
        </p:txBody>
      </p:sp>
    </p:spTree>
    <p:extLst>
      <p:ext uri="{BB962C8B-B14F-4D97-AF65-F5344CB8AC3E}">
        <p14:creationId xmlns:p14="http://schemas.microsoft.com/office/powerpoint/2010/main" val="173795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19</a:t>
            </a:fld>
            <a:endParaRPr lang="zh-CN" altLang="en-US"/>
          </a:p>
        </p:txBody>
      </p:sp>
    </p:spTree>
    <p:extLst>
      <p:ext uri="{BB962C8B-B14F-4D97-AF65-F5344CB8AC3E}">
        <p14:creationId xmlns:p14="http://schemas.microsoft.com/office/powerpoint/2010/main" val="98901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e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7.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3.wmf"/><Relationship Id="rId3" Type="http://schemas.openxmlformats.org/officeDocument/2006/relationships/notesSlide" Target="../notesSlides/notesSlide4.xml"/><Relationship Id="rId7" Type="http://schemas.openxmlformats.org/officeDocument/2006/relationships/image" Target="../media/image20.wmf"/><Relationship Id="rId12" Type="http://schemas.openxmlformats.org/officeDocument/2006/relationships/oleObject" Target="../embeddings/oleObject14.bin"/><Relationship Id="rId17" Type="http://schemas.openxmlformats.org/officeDocument/2006/relationships/image" Target="../media/image25.wmf"/><Relationship Id="rId2" Type="http://schemas.openxmlformats.org/officeDocument/2006/relationships/slideLayout" Target="../slideLayouts/slideLayout10.xml"/><Relationship Id="rId16" Type="http://schemas.openxmlformats.org/officeDocument/2006/relationships/oleObject" Target="../embeddings/oleObject16.bin"/><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22.wmf"/><Relationship Id="rId5" Type="http://schemas.openxmlformats.org/officeDocument/2006/relationships/image" Target="../media/image19.emf"/><Relationship Id="rId15" Type="http://schemas.openxmlformats.org/officeDocument/2006/relationships/image" Target="../media/image2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1.wmf"/><Relationship Id="rId1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image" Target="../media/image27.wmf"/><Relationship Id="rId12" Type="http://schemas.openxmlformats.org/officeDocument/2006/relationships/oleObject" Target="../embeddings/oleObject21.bin"/><Relationship Id="rId17" Type="http://schemas.openxmlformats.org/officeDocument/2006/relationships/image" Target="../media/image32.wmf"/><Relationship Id="rId2" Type="http://schemas.openxmlformats.org/officeDocument/2006/relationships/slideLayout" Target="../slideLayouts/slideLayout10.xml"/><Relationship Id="rId16" Type="http://schemas.openxmlformats.org/officeDocument/2006/relationships/oleObject" Target="../embeddings/oleObject23.bin"/><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8.wmf"/><Relationship Id="rId1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6.xml"/><Relationship Id="rId7" Type="http://schemas.openxmlformats.org/officeDocument/2006/relationships/image" Target="../media/image34.e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3.emf"/><Relationship Id="rId4" Type="http://schemas.openxmlformats.org/officeDocument/2006/relationships/oleObject" Target="../embeddings/oleObject24.bin"/><Relationship Id="rId9" Type="http://schemas.openxmlformats.org/officeDocument/2006/relationships/image" Target="../media/image35.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0.emf"/><Relationship Id="rId3" Type="http://schemas.openxmlformats.org/officeDocument/2006/relationships/notesSlide" Target="../notesSlides/notesSlide7.xml"/><Relationship Id="rId7" Type="http://schemas.openxmlformats.org/officeDocument/2006/relationships/image" Target="../media/image37.emf"/><Relationship Id="rId12"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8.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5.wmf"/><Relationship Id="rId3" Type="http://schemas.openxmlformats.org/officeDocument/2006/relationships/notesSlide" Target="../notesSlides/notesSlide8.xml"/><Relationship Id="rId7" Type="http://schemas.openxmlformats.org/officeDocument/2006/relationships/image" Target="../media/image42.emf"/><Relationship Id="rId12" Type="http://schemas.openxmlformats.org/officeDocument/2006/relationships/oleObject" Target="../embeddings/oleObject36.bin"/><Relationship Id="rId17" Type="http://schemas.openxmlformats.org/officeDocument/2006/relationships/image" Target="../media/image47.wmf"/><Relationship Id="rId2" Type="http://schemas.openxmlformats.org/officeDocument/2006/relationships/slideLayout" Target="../slideLayouts/slideLayout10.xml"/><Relationship Id="rId16" Type="http://schemas.openxmlformats.org/officeDocument/2006/relationships/oleObject" Target="../embeddings/oleObject38.bin"/><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44.emf"/><Relationship Id="rId5" Type="http://schemas.openxmlformats.org/officeDocument/2006/relationships/image" Target="../media/image41.wmf"/><Relationship Id="rId15" Type="http://schemas.openxmlformats.org/officeDocument/2006/relationships/image" Target="../media/image46.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3.wmf"/><Relationship Id="rId1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image" Target="../media/image48.emf"/><Relationship Id="rId4" Type="http://schemas.openxmlformats.org/officeDocument/2006/relationships/package" Target="../embeddings/Microsoft_Word___1.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2.xml"/><Relationship Id="rId7" Type="http://schemas.openxmlformats.org/officeDocument/2006/relationships/image" Target="../media/image50.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40.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3.xml"/><Relationship Id="rId7" Type="http://schemas.openxmlformats.org/officeDocument/2006/relationships/image" Target="../media/image54.e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53.wmf"/><Relationship Id="rId4" Type="http://schemas.openxmlformats.org/officeDocument/2006/relationships/oleObject" Target="../embeddings/oleObject4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1.bin"/><Relationship Id="rId18" Type="http://schemas.openxmlformats.org/officeDocument/2006/relationships/image" Target="../media/image61.emf"/><Relationship Id="rId26" Type="http://schemas.openxmlformats.org/officeDocument/2006/relationships/image" Target="../media/image65.emf"/><Relationship Id="rId3" Type="http://schemas.openxmlformats.org/officeDocument/2006/relationships/notesSlide" Target="../notesSlides/notesSlide14.xml"/><Relationship Id="rId21" Type="http://schemas.openxmlformats.org/officeDocument/2006/relationships/oleObject" Target="../embeddings/oleObject55.bin"/><Relationship Id="rId7" Type="http://schemas.openxmlformats.org/officeDocument/2006/relationships/image" Target="../media/image57.emf"/><Relationship Id="rId12" Type="http://schemas.openxmlformats.org/officeDocument/2006/relationships/oleObject" Target="../embeddings/oleObject50.bin"/><Relationship Id="rId17" Type="http://schemas.openxmlformats.org/officeDocument/2006/relationships/oleObject" Target="../embeddings/oleObject53.bin"/><Relationship Id="rId25" Type="http://schemas.openxmlformats.org/officeDocument/2006/relationships/oleObject" Target="../embeddings/oleObject57.bin"/><Relationship Id="rId2" Type="http://schemas.openxmlformats.org/officeDocument/2006/relationships/slideLayout" Target="../slideLayouts/slideLayout10.xml"/><Relationship Id="rId16" Type="http://schemas.openxmlformats.org/officeDocument/2006/relationships/image" Target="../media/image60.emf"/><Relationship Id="rId20" Type="http://schemas.openxmlformats.org/officeDocument/2006/relationships/image" Target="../media/image62.wmf"/><Relationship Id="rId1" Type="http://schemas.openxmlformats.org/officeDocument/2006/relationships/vmlDrawing" Target="../drawings/vmlDrawing16.vml"/><Relationship Id="rId6" Type="http://schemas.openxmlformats.org/officeDocument/2006/relationships/oleObject" Target="../embeddings/oleObject46.bin"/><Relationship Id="rId11" Type="http://schemas.openxmlformats.org/officeDocument/2006/relationships/oleObject" Target="../embeddings/oleObject49.bin"/><Relationship Id="rId24" Type="http://schemas.openxmlformats.org/officeDocument/2006/relationships/image" Target="../media/image64.wmf"/><Relationship Id="rId5" Type="http://schemas.openxmlformats.org/officeDocument/2006/relationships/image" Target="../media/image56.emf"/><Relationship Id="rId15" Type="http://schemas.openxmlformats.org/officeDocument/2006/relationships/oleObject" Target="../embeddings/oleObject52.bin"/><Relationship Id="rId23" Type="http://schemas.openxmlformats.org/officeDocument/2006/relationships/oleObject" Target="../embeddings/oleObject56.bin"/><Relationship Id="rId28" Type="http://schemas.openxmlformats.org/officeDocument/2006/relationships/image" Target="../media/image66.emf"/><Relationship Id="rId10" Type="http://schemas.openxmlformats.org/officeDocument/2006/relationships/oleObject" Target="../embeddings/oleObject48.bin"/><Relationship Id="rId19" Type="http://schemas.openxmlformats.org/officeDocument/2006/relationships/oleObject" Target="../embeddings/oleObject54.bin"/><Relationship Id="rId4" Type="http://schemas.openxmlformats.org/officeDocument/2006/relationships/oleObject" Target="../embeddings/oleObject45.bin"/><Relationship Id="rId9" Type="http://schemas.openxmlformats.org/officeDocument/2006/relationships/image" Target="../media/image58.emf"/><Relationship Id="rId14" Type="http://schemas.openxmlformats.org/officeDocument/2006/relationships/image" Target="../media/image59.emf"/><Relationship Id="rId22" Type="http://schemas.openxmlformats.org/officeDocument/2006/relationships/image" Target="../media/image63.wmf"/><Relationship Id="rId27" Type="http://schemas.openxmlformats.org/officeDocument/2006/relationships/oleObject" Target="../embeddings/oleObject5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8.e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oleObject" Target="../embeddings/oleObject60.bin"/><Relationship Id="rId5" Type="http://schemas.openxmlformats.org/officeDocument/2006/relationships/image" Target="../media/image67.emf"/><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17.xml"/><Relationship Id="rId7" Type="http://schemas.openxmlformats.org/officeDocument/2006/relationships/image" Target="../media/image96.png"/><Relationship Id="rId12" Type="http://schemas.openxmlformats.org/officeDocument/2006/relationships/image" Target="NULL"/><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71.wmf"/><Relationship Id="rId11" Type="http://schemas.openxmlformats.org/officeDocument/2006/relationships/oleObject" Target="../embeddings/oleObject810.bin"/><Relationship Id="rId5" Type="http://schemas.openxmlformats.org/officeDocument/2006/relationships/image" Target="../media/image69.emf"/><Relationship Id="rId10" Type="http://schemas.openxmlformats.org/officeDocument/2006/relationships/image" Target="../media/image70.emf"/><Relationship Id="rId4" Type="http://schemas.openxmlformats.org/officeDocument/2006/relationships/oleObject" Target="../embeddings/oleObject61.bin"/><Relationship Id="rId9"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20.xml"/><Relationship Id="rId7" Type="http://schemas.openxmlformats.org/officeDocument/2006/relationships/image" Target="../media/image74.e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64.bin"/><Relationship Id="rId5" Type="http://schemas.openxmlformats.org/officeDocument/2006/relationships/image" Target="../media/image73.emf"/><Relationship Id="rId4" Type="http://schemas.openxmlformats.org/officeDocument/2006/relationships/oleObject" Target="../embeddings/oleObject63.bin"/><Relationship Id="rId9" Type="http://schemas.openxmlformats.org/officeDocument/2006/relationships/image" Target="../media/image75.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0.emf"/><Relationship Id="rId3" Type="http://schemas.openxmlformats.org/officeDocument/2006/relationships/notesSlide" Target="../notesSlides/notesSlide21.xml"/><Relationship Id="rId7" Type="http://schemas.openxmlformats.org/officeDocument/2006/relationships/image" Target="../media/image77.emf"/><Relationship Id="rId12" Type="http://schemas.openxmlformats.org/officeDocument/2006/relationships/oleObject" Target="../embeddings/oleObject70.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oleObject" Target="../embeddings/oleObject67.bin"/><Relationship Id="rId11" Type="http://schemas.openxmlformats.org/officeDocument/2006/relationships/image" Target="../media/image79.emf"/><Relationship Id="rId5" Type="http://schemas.openxmlformats.org/officeDocument/2006/relationships/image" Target="../media/image76.e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78.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5.emf"/><Relationship Id="rId3" Type="http://schemas.openxmlformats.org/officeDocument/2006/relationships/notesSlide" Target="../notesSlides/notesSlide22.xml"/><Relationship Id="rId7" Type="http://schemas.openxmlformats.org/officeDocument/2006/relationships/image" Target="../media/image82.emf"/><Relationship Id="rId12" Type="http://schemas.openxmlformats.org/officeDocument/2006/relationships/oleObject" Target="../embeddings/oleObject75.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oleObject" Target="../embeddings/oleObject72.bin"/><Relationship Id="rId11" Type="http://schemas.openxmlformats.org/officeDocument/2006/relationships/image" Target="../media/image84.emf"/><Relationship Id="rId5" Type="http://schemas.openxmlformats.org/officeDocument/2006/relationships/image" Target="../media/image81.e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8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7.e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76.bin"/><Relationship Id="rId5" Type="http://schemas.openxmlformats.org/officeDocument/2006/relationships/image" Target="../media/image86.emf"/><Relationship Id="rId4" Type="http://schemas.openxmlformats.org/officeDocument/2006/relationships/package" Target="../embeddings/Microsoft_Word___2.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89.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16955" y="2089398"/>
            <a:ext cx="1188132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smtClean="0">
                <a:latin typeface="黑体" pitchFamily="49" charset="-122"/>
                <a:ea typeface="黑体" pitchFamily="49" charset="-122"/>
              </a:rPr>
              <a:t>第四章</a:t>
            </a:r>
            <a:endParaRPr kumimoji="0" lang="en-US" altLang="zh-CN" sz="6000" b="1" dirty="0" smtClean="0">
              <a:latin typeface="黑体" pitchFamily="49" charset="-122"/>
              <a:ea typeface="黑体" pitchFamily="49" charset="-122"/>
            </a:endParaRPr>
          </a:p>
          <a:p>
            <a:pPr algn="ctr" eaLnBrk="1" hangingPunct="1">
              <a:lnSpc>
                <a:spcPct val="130000"/>
              </a:lnSpc>
            </a:pPr>
            <a:r>
              <a:rPr kumimoji="0" lang="zh-CN" altLang="en-US" sz="6000" b="1" dirty="0" smtClean="0">
                <a:latin typeface="黑体" pitchFamily="49" charset="-122"/>
                <a:ea typeface="黑体" pitchFamily="49" charset="-122"/>
              </a:rPr>
              <a:t>风险</a:t>
            </a:r>
            <a:r>
              <a:rPr kumimoji="0" lang="zh-CN" altLang="en-US" sz="6000" b="1" dirty="0">
                <a:latin typeface="黑体" pitchFamily="49" charset="-122"/>
                <a:ea typeface="黑体" pitchFamily="49" charset="-122"/>
              </a:rPr>
              <a:t>管理之市场风险度量</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2400" b="1" dirty="0">
                <a:latin typeface="黑体" pitchFamily="49" charset="-122"/>
                <a:ea typeface="黑体" pitchFamily="49" charset="-122"/>
              </a:rPr>
              <a:t>慕课</a:t>
            </a:r>
            <a:r>
              <a:rPr kumimoji="0" lang="zh-CN" altLang="en-US" sz="2400" b="1" dirty="0" smtClean="0">
                <a:latin typeface="黑体" pitchFamily="49" charset="-122"/>
                <a:ea typeface="黑体" pitchFamily="49" charset="-122"/>
              </a:rPr>
              <a:t>第二</a:t>
            </a:r>
            <a:r>
              <a:rPr kumimoji="0" lang="zh-CN" altLang="en-US" sz="2400" b="1" dirty="0">
                <a:latin typeface="黑体" pitchFamily="49" charset="-122"/>
                <a:ea typeface="黑体" pitchFamily="49" charset="-122"/>
              </a:rPr>
              <a:t>章 </a:t>
            </a:r>
            <a:r>
              <a:rPr kumimoji="0" lang="zh-CN" altLang="en-US" sz="2400" b="1" dirty="0" smtClean="0">
                <a:latin typeface="黑体" pitchFamily="49" charset="-122"/>
                <a:ea typeface="黑体" pitchFamily="49" charset="-122"/>
              </a:rPr>
              <a:t>风险</a:t>
            </a:r>
            <a:r>
              <a:rPr kumimoji="0" lang="zh-CN" altLang="en-US" sz="2400" b="1" dirty="0">
                <a:latin typeface="黑体" pitchFamily="49" charset="-122"/>
                <a:ea typeface="黑体" pitchFamily="49" charset="-122"/>
              </a:rPr>
              <a:t>管理之市场风险</a:t>
            </a:r>
            <a:r>
              <a:rPr kumimoji="0" lang="zh-CN" altLang="en-US" sz="2400" b="1" dirty="0" smtClean="0">
                <a:latin typeface="黑体" pitchFamily="49" charset="-122"/>
                <a:ea typeface="黑体" pitchFamily="49" charset="-122"/>
              </a:rPr>
              <a:t>度量（下</a:t>
            </a:r>
            <a:r>
              <a:rPr kumimoji="0" lang="zh-CN" altLang="en-US" sz="2400" b="1" dirty="0" smtClean="0">
                <a:latin typeface="黑体" pitchFamily="49" charset="-122"/>
                <a:ea typeface="黑体" pitchFamily="49" charset="-122"/>
              </a:rPr>
              <a:t>）</a:t>
            </a:r>
            <a:r>
              <a:rPr kumimoji="0" lang="en-US" altLang="zh-CN" sz="2400" b="1" dirty="0" err="1" smtClean="0">
                <a:latin typeface="Times" pitchFamily="18" charset="0"/>
                <a:ea typeface="黑体" pitchFamily="49" charset="-122"/>
              </a:rPr>
              <a:t>VaR</a:t>
            </a:r>
            <a:r>
              <a:rPr kumimoji="0" lang="en-US" altLang="zh-CN" sz="2400" b="1" dirty="0" smtClean="0">
                <a:latin typeface="Times" pitchFamily="18" charset="0"/>
                <a:ea typeface="黑体" pitchFamily="49" charset="-122"/>
              </a:rPr>
              <a:t>, ES, SRISK</a:t>
            </a:r>
            <a:endParaRPr kumimoji="0" lang="zh-CN" altLang="en-US" sz="2400" b="1" dirty="0">
              <a:latin typeface="Times" pitchFamily="18" charset="0"/>
              <a:ea typeface="黑体" pitchFamily="49" charset="-122"/>
            </a:endParaRPr>
          </a:p>
        </p:txBody>
      </p:sp>
      <p:sp>
        <p:nvSpPr>
          <p:cNvPr id="15366" name="Text Box 38"/>
          <p:cNvSpPr txBox="1">
            <a:spLocks noChangeArrowheads="1"/>
          </p:cNvSpPr>
          <p:nvPr/>
        </p:nvSpPr>
        <p:spPr bwMode="gray">
          <a:xfrm>
            <a:off x="238075" y="4883547"/>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84775"/>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参数选择</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grpSp>
        <p:nvGrpSpPr>
          <p:cNvPr id="7" name="组合 6">
            <a:extLst>
              <a:ext uri="{FF2B5EF4-FFF2-40B4-BE49-F238E27FC236}">
                <a16:creationId xmlns="" xmlns:a16="http://schemas.microsoft.com/office/drawing/2014/main" id="{198CCE2E-FC92-4CB2-B1C5-72FD3D6B1341}"/>
              </a:ext>
            </a:extLst>
          </p:cNvPr>
          <p:cNvGrpSpPr/>
          <p:nvPr/>
        </p:nvGrpSpPr>
        <p:grpSpPr>
          <a:xfrm>
            <a:off x="549003" y="2006843"/>
            <a:ext cx="5108475" cy="3646453"/>
            <a:chOff x="2132992" y="1582747"/>
            <a:chExt cx="5108475" cy="3646453"/>
          </a:xfrm>
        </p:grpSpPr>
        <p:graphicFrame>
          <p:nvGraphicFramePr>
            <p:cNvPr id="5" name="对象 4">
              <a:extLst>
                <a:ext uri="{FF2B5EF4-FFF2-40B4-BE49-F238E27FC236}">
                  <a16:creationId xmlns="" xmlns:a16="http://schemas.microsoft.com/office/drawing/2014/main" id="{68446FBB-1A00-4D97-A88F-CD9E2F7DDBD9}"/>
                </a:ext>
              </a:extLst>
            </p:cNvPr>
            <p:cNvGraphicFramePr>
              <a:graphicFrameLocks noChangeAspect="1"/>
            </p:cNvGraphicFramePr>
            <p:nvPr>
              <p:extLst>
                <p:ext uri="{D42A27DB-BD31-4B8C-83A1-F6EECF244321}">
                  <p14:modId xmlns:p14="http://schemas.microsoft.com/office/powerpoint/2010/main" val="3685015874"/>
                </p:ext>
              </p:extLst>
            </p:nvPr>
          </p:nvGraphicFramePr>
          <p:xfrm>
            <a:off x="2132992" y="3115111"/>
            <a:ext cx="2658757" cy="576064"/>
          </p:xfrm>
          <a:graphic>
            <a:graphicData uri="http://schemas.openxmlformats.org/presentationml/2006/ole">
              <mc:AlternateContent xmlns:mc="http://schemas.openxmlformats.org/markup-compatibility/2006">
                <mc:Choice xmlns:v="urn:schemas-microsoft-com:vml" Requires="v">
                  <p:oleObj spid="_x0000_s55503" name="Equation" r:id="rId3" imgW="1142855" imgH="247654" progId="Equation.DSMT4">
                    <p:embed/>
                  </p:oleObj>
                </mc:Choice>
                <mc:Fallback>
                  <p:oleObj name="Equation" r:id="rId3" imgW="1142855" imgH="247654" progId="Equation.DSMT4">
                    <p:embed/>
                    <p:pic>
                      <p:nvPicPr>
                        <p:cNvPr id="0" name=""/>
                        <p:cNvPicPr/>
                        <p:nvPr/>
                      </p:nvPicPr>
                      <p:blipFill>
                        <a:blip r:embed="rId4"/>
                        <a:stretch>
                          <a:fillRect/>
                        </a:stretch>
                      </p:blipFill>
                      <p:spPr>
                        <a:xfrm>
                          <a:off x="2132992" y="3115111"/>
                          <a:ext cx="2658757" cy="576064"/>
                        </a:xfrm>
                        <a:prstGeom prst="rect">
                          <a:avLst/>
                        </a:prstGeom>
                      </p:spPr>
                    </p:pic>
                  </p:oleObj>
                </mc:Fallback>
              </mc:AlternateContent>
            </a:graphicData>
          </a:graphic>
        </p:graphicFrame>
        <p:grpSp>
          <p:nvGrpSpPr>
            <p:cNvPr id="4" name="组合 3">
              <a:extLst>
                <a:ext uri="{FF2B5EF4-FFF2-40B4-BE49-F238E27FC236}">
                  <a16:creationId xmlns="" xmlns:a16="http://schemas.microsoft.com/office/drawing/2014/main" id="{25A68742-B8A2-41A2-93F8-E9EDD4435530}"/>
                </a:ext>
              </a:extLst>
            </p:cNvPr>
            <p:cNvGrpSpPr/>
            <p:nvPr/>
          </p:nvGrpSpPr>
          <p:grpSpPr>
            <a:xfrm>
              <a:off x="4764239" y="1582747"/>
              <a:ext cx="2477228" cy="3646453"/>
              <a:chOff x="3714545" y="1587031"/>
              <a:chExt cx="2044394" cy="3307234"/>
            </a:xfrm>
          </p:grpSpPr>
          <p:sp>
            <p:nvSpPr>
              <p:cNvPr id="2" name="左大括号 1">
                <a:extLst>
                  <a:ext uri="{FF2B5EF4-FFF2-40B4-BE49-F238E27FC236}">
                    <a16:creationId xmlns="" xmlns:a16="http://schemas.microsoft.com/office/drawing/2014/main" id="{FD69FF74-22BB-458C-9223-D998D0571158}"/>
                  </a:ext>
                </a:extLst>
              </p:cNvPr>
              <p:cNvSpPr/>
              <p:nvPr/>
            </p:nvSpPr>
            <p:spPr>
              <a:xfrm>
                <a:off x="3714545" y="1905933"/>
                <a:ext cx="365579" cy="2664296"/>
              </a:xfrm>
              <a:prstGeom prst="lef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圆角 2">
                <a:extLst>
                  <a:ext uri="{FF2B5EF4-FFF2-40B4-BE49-F238E27FC236}">
                    <a16:creationId xmlns="" xmlns:a16="http://schemas.microsoft.com/office/drawing/2014/main" id="{CE9A1B45-7485-4006-B2CC-F5BCE0D5B830}"/>
                  </a:ext>
                </a:extLst>
              </p:cNvPr>
              <p:cNvSpPr/>
              <p:nvPr/>
            </p:nvSpPr>
            <p:spPr>
              <a:xfrm>
                <a:off x="4086757" y="1587031"/>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时间展望期</a:t>
                </a:r>
                <a:r>
                  <a:rPr lang="en-US" altLang="zh-CN" dirty="0"/>
                  <a:t>T</a:t>
                </a:r>
                <a:endParaRPr lang="zh-CN" altLang="en-US" dirty="0"/>
              </a:p>
            </p:txBody>
          </p:sp>
          <p:sp>
            <p:nvSpPr>
              <p:cNvPr id="10" name="矩形: 圆角 9">
                <a:extLst>
                  <a:ext uri="{FF2B5EF4-FFF2-40B4-BE49-F238E27FC236}">
                    <a16:creationId xmlns="" xmlns:a16="http://schemas.microsoft.com/office/drawing/2014/main" id="{3966FE85-CF78-4C39-B4C3-A3A2F269B486}"/>
                  </a:ext>
                </a:extLst>
              </p:cNvPr>
              <p:cNvSpPr/>
              <p:nvPr/>
            </p:nvSpPr>
            <p:spPr>
              <a:xfrm>
                <a:off x="4089930" y="288563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自相关性</a:t>
                </a:r>
              </a:p>
            </p:txBody>
          </p:sp>
          <p:sp>
            <p:nvSpPr>
              <p:cNvPr id="11" name="矩形: 圆角 10">
                <a:extLst>
                  <a:ext uri="{FF2B5EF4-FFF2-40B4-BE49-F238E27FC236}">
                    <a16:creationId xmlns="" xmlns:a16="http://schemas.microsoft.com/office/drawing/2014/main" id="{A56FC5AC-6110-4EE0-BF79-4D26BC5303C7}"/>
                  </a:ext>
                </a:extLst>
              </p:cNvPr>
              <p:cNvSpPr/>
              <p:nvPr/>
            </p:nvSpPr>
            <p:spPr>
              <a:xfrm>
                <a:off x="4098531" y="424619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置信区间</a:t>
                </a:r>
              </a:p>
            </p:txBody>
          </p:sp>
        </p:grpSp>
      </p:grpSp>
      <p:sp>
        <p:nvSpPr>
          <p:cNvPr id="8" name="矩形 7"/>
          <p:cNvSpPr/>
          <p:nvPr/>
        </p:nvSpPr>
        <p:spPr>
          <a:xfrm>
            <a:off x="6504735" y="1844824"/>
            <a:ext cx="5349524" cy="954107"/>
          </a:xfrm>
          <a:prstGeom prst="rect">
            <a:avLst/>
          </a:prstGeom>
        </p:spPr>
        <p:txBody>
          <a:bodyPr wrap="square">
            <a:spAutoFit/>
          </a:bodyPr>
          <a:lstStyle/>
          <a:p>
            <a:r>
              <a:rPr lang="zh-CN" altLang="en-US" sz="2700" dirty="0" smtClean="0">
                <a:latin typeface="Times" pitchFamily="18" charset="0"/>
              </a:rPr>
              <a:t>两者存在正相关关系，时间越长，</a:t>
            </a:r>
            <a:r>
              <a:rPr lang="en-US" altLang="zh-CN" sz="2700" dirty="0">
                <a:latin typeface="Times" pitchFamily="18" charset="0"/>
              </a:rPr>
              <a:t> </a:t>
            </a:r>
            <a:r>
              <a:rPr lang="en-US" altLang="zh-CN" sz="2700" dirty="0" err="1">
                <a:latin typeface="Times" pitchFamily="18" charset="0"/>
              </a:rPr>
              <a:t>VaR</a:t>
            </a:r>
            <a:r>
              <a:rPr lang="zh-CN" altLang="en-US" sz="2700" dirty="0">
                <a:latin typeface="Times" pitchFamily="18" charset="0"/>
              </a:rPr>
              <a:t>值越</a:t>
            </a:r>
            <a:r>
              <a:rPr lang="zh-CN" altLang="en-US" sz="2700" dirty="0" smtClean="0">
                <a:latin typeface="Times" pitchFamily="18" charset="0"/>
              </a:rPr>
              <a:t>大。</a:t>
            </a:r>
            <a:endParaRPr lang="zh-CN" altLang="en-US" sz="2700" dirty="0">
              <a:latin typeface="Times" pitchFamily="18" charset="0"/>
            </a:endParaRPr>
          </a:p>
        </p:txBody>
      </p:sp>
      <p:sp>
        <p:nvSpPr>
          <p:cNvPr id="12" name="矩形 11"/>
          <p:cNvSpPr/>
          <p:nvPr/>
        </p:nvSpPr>
        <p:spPr>
          <a:xfrm>
            <a:off x="6544799" y="4809926"/>
            <a:ext cx="5309460" cy="923330"/>
          </a:xfrm>
          <a:prstGeom prst="rect">
            <a:avLst/>
          </a:prstGeom>
        </p:spPr>
        <p:txBody>
          <a:bodyPr wrap="square">
            <a:spAutoFit/>
          </a:bodyPr>
          <a:lstStyle/>
          <a:p>
            <a:r>
              <a:rPr lang="zh-CN" altLang="en-US" sz="2700" dirty="0" smtClean="0">
                <a:latin typeface="Times" pitchFamily="18" charset="0"/>
              </a:rPr>
              <a:t>两者存在正相关关系，</a:t>
            </a:r>
            <a:r>
              <a:rPr lang="en-US" altLang="zh-CN" sz="2700" dirty="0" smtClean="0">
                <a:latin typeface="Times" pitchFamily="18" charset="0"/>
              </a:rPr>
              <a:t>X</a:t>
            </a:r>
            <a:r>
              <a:rPr lang="zh-CN" altLang="en-US" sz="2700" dirty="0" smtClean="0">
                <a:latin typeface="Times" pitchFamily="18" charset="0"/>
              </a:rPr>
              <a:t>越大，临界值的绝对值越大，</a:t>
            </a:r>
            <a:r>
              <a:rPr lang="en-US" altLang="zh-CN" sz="2700" dirty="0" err="1" smtClean="0">
                <a:latin typeface="Times" pitchFamily="18" charset="0"/>
              </a:rPr>
              <a:t>VaR</a:t>
            </a:r>
            <a:r>
              <a:rPr lang="zh-CN" altLang="en-US" sz="2700" dirty="0" smtClean="0">
                <a:latin typeface="Times" pitchFamily="18" charset="0"/>
              </a:rPr>
              <a:t>值越大。</a:t>
            </a:r>
            <a:endParaRPr lang="zh-CN" altLang="en-US" sz="2700" dirty="0">
              <a:latin typeface="Times" pitchFamily="18" charset="0"/>
            </a:endParaRPr>
          </a:p>
        </p:txBody>
      </p:sp>
      <p:sp>
        <p:nvSpPr>
          <p:cNvPr id="13" name="矩形 12"/>
          <p:cNvSpPr/>
          <p:nvPr/>
        </p:nvSpPr>
        <p:spPr>
          <a:xfrm>
            <a:off x="6544799" y="3534303"/>
            <a:ext cx="3416320" cy="523220"/>
          </a:xfrm>
          <a:prstGeom prst="rect">
            <a:avLst/>
          </a:prstGeom>
        </p:spPr>
        <p:txBody>
          <a:bodyPr wrap="none">
            <a:spAutoFit/>
          </a:bodyPr>
          <a:lstStyle/>
          <a:p>
            <a:r>
              <a:rPr lang="zh-CN" altLang="en-US" sz="2700" dirty="0" smtClean="0"/>
              <a:t>两者存在正相关关系</a:t>
            </a:r>
            <a:endParaRPr lang="zh-CN" altLang="en-US" sz="2700" dirty="0"/>
          </a:p>
        </p:txBody>
      </p:sp>
      <p:sp>
        <p:nvSpPr>
          <p:cNvPr id="14" name="箭头: 右 7">
            <a:extLst>
              <a:ext uri="{FF2B5EF4-FFF2-40B4-BE49-F238E27FC236}">
                <a16:creationId xmlns="" xmlns:a16="http://schemas.microsoft.com/office/drawing/2014/main" id="{DA46E582-DC00-48C6-8576-9659977D6D9F}"/>
              </a:ext>
            </a:extLst>
          </p:cNvPr>
          <p:cNvSpPr/>
          <p:nvPr/>
        </p:nvSpPr>
        <p:spPr>
          <a:xfrm>
            <a:off x="5640639" y="2295057"/>
            <a:ext cx="789515" cy="7182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7" name="箭头: 右 7">
            <a:extLst>
              <a:ext uri="{FF2B5EF4-FFF2-40B4-BE49-F238E27FC236}">
                <a16:creationId xmlns="" xmlns:a16="http://schemas.microsoft.com/office/drawing/2014/main" id="{DA46E582-DC00-48C6-8576-9659977D6D9F}"/>
              </a:ext>
            </a:extLst>
          </p:cNvPr>
          <p:cNvSpPr/>
          <p:nvPr/>
        </p:nvSpPr>
        <p:spPr>
          <a:xfrm>
            <a:off x="5657478" y="3760000"/>
            <a:ext cx="789515" cy="7182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8" name="箭头: 右 7">
            <a:extLst>
              <a:ext uri="{FF2B5EF4-FFF2-40B4-BE49-F238E27FC236}">
                <a16:creationId xmlns="" xmlns:a16="http://schemas.microsoft.com/office/drawing/2014/main" id="{DA46E582-DC00-48C6-8576-9659977D6D9F}"/>
              </a:ext>
            </a:extLst>
          </p:cNvPr>
          <p:cNvSpPr/>
          <p:nvPr/>
        </p:nvSpPr>
        <p:spPr>
          <a:xfrm>
            <a:off x="5651399" y="5260111"/>
            <a:ext cx="789515" cy="7182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Tree>
    <p:extLst>
      <p:ext uri="{BB962C8B-B14F-4D97-AF65-F5344CB8AC3E}">
        <p14:creationId xmlns:p14="http://schemas.microsoft.com/office/powerpoint/2010/main" val="394185558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549003" y="609075"/>
            <a:ext cx="4665908" cy="656846"/>
          </a:xfrm>
          <a:prstGeom prst="rect">
            <a:avLst/>
          </a:prstGeom>
          <a:noFill/>
        </p:spPr>
        <p:txBody>
          <a:bodyPr wrap="square" rtlCol="0">
            <a:spAutoFit/>
          </a:bodyPr>
          <a:lstStyle/>
          <a:p>
            <a:pPr>
              <a:lnSpc>
                <a:spcPct val="150000"/>
              </a:lnSpc>
            </a:pPr>
            <a:r>
              <a:rPr lang="zh-CN" altLang="en-US" sz="2800" b="1" dirty="0" smtClean="0">
                <a:latin typeface="Times New Roman" panose="02020503050405090304" pitchFamily="18" charset="0"/>
              </a:rPr>
              <a:t>自</a:t>
            </a:r>
            <a:r>
              <a:rPr lang="zh-CN" altLang="en-US" sz="2800" b="1" dirty="0">
                <a:latin typeface="Times New Roman" panose="02020503050405090304" pitchFamily="18" charset="0"/>
              </a:rPr>
              <a:t>相关性的</a:t>
            </a:r>
            <a:r>
              <a:rPr lang="zh-CN" altLang="en-US" sz="2800" b="1" dirty="0" smtClean="0">
                <a:latin typeface="Times New Roman" panose="02020503050405090304" pitchFamily="18" charset="0"/>
              </a:rPr>
              <a:t>影响分析</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 xmlns:a16="http://schemas.microsoft.com/office/drawing/2014/main" id="{192D1550-9B58-4204-99F7-9F78131107ED}"/>
                  </a:ext>
                </a:extLst>
              </p:cNvPr>
              <p:cNvSpPr txBox="1"/>
              <p:nvPr/>
            </p:nvSpPr>
            <p:spPr>
              <a:xfrm>
                <a:off x="549003" y="1349542"/>
                <a:ext cx="11376875" cy="3566746"/>
              </a:xfrm>
              <a:prstGeom prst="rect">
                <a:avLst/>
              </a:prstGeom>
              <a:noFill/>
            </p:spPr>
            <p:txBody>
              <a:bodyPr wrap="square" rtlCol="0">
                <a:spAutoFit/>
              </a:bodyPr>
              <a:lstStyle/>
              <a:p>
                <a:pPr>
                  <a:lnSpc>
                    <a:spcPct val="150000"/>
                  </a:lnSpc>
                </a:pPr>
                <a:r>
                  <a:rPr lang="zh-CN" altLang="en-US" sz="2400" dirty="0" smtClean="0">
                    <a:latin typeface="Times New Roman" panose="02020603050405020304" pitchFamily="18" charset="0"/>
                  </a:rPr>
                  <a:t>在实际投资过程中，投资</a:t>
                </a:r>
                <a:r>
                  <a:rPr lang="zh-CN" altLang="en-US" sz="2400" dirty="0">
                    <a:latin typeface="Times New Roman" panose="02020603050405020304" pitchFamily="18" charset="0"/>
                  </a:rPr>
                  <a:t>组合每天的价值变化之间并不总是独立的</a:t>
                </a:r>
                <a:r>
                  <a:rPr lang="zh-CN" altLang="en-US" sz="2400" dirty="0" smtClean="0">
                    <a:latin typeface="Times New Roman" panose="02020603050405020304" pitchFamily="18" charset="0"/>
                  </a:rPr>
                  <a:t>，因此，即存在一定的相关性，定义</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为投资组合在第</a:t>
                </a:r>
                <a:r>
                  <a:rPr lang="en-US" altLang="zh-CN" sz="2400" i="1" dirty="0" err="1">
                    <a:latin typeface="Times New Roman" panose="02020603050405020304" pitchFamily="18" charset="0"/>
                  </a:rPr>
                  <a:t>i</a:t>
                </a:r>
                <a:r>
                  <a:rPr lang="zh-CN" altLang="en-US" sz="2400" dirty="0">
                    <a:latin typeface="Times New Roman" panose="02020603050405020304" pitchFamily="18" charset="0"/>
                  </a:rPr>
                  <a:t>天的价值变化，为了简化</a:t>
                </a:r>
                <a:r>
                  <a:rPr lang="zh-CN" altLang="en-US" sz="2400" dirty="0" smtClean="0">
                    <a:latin typeface="Times New Roman" panose="02020603050405020304" pitchFamily="18" charset="0"/>
                  </a:rPr>
                  <a:t>，假定投资</a:t>
                </a:r>
                <a:r>
                  <a:rPr lang="zh-CN" altLang="en-US" sz="2400" dirty="0">
                    <a:latin typeface="Times New Roman" panose="02020603050405020304" pitchFamily="18" charset="0"/>
                  </a:rPr>
                  <a:t>组合每天的价值变化呈一阶自相关关系，并假定</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Sub>
                    <m:r>
                      <a:rPr lang="zh-CN" altLang="en-US" sz="2400" b="0" i="1" dirty="0" smtClean="0">
                        <a:latin typeface="Cambria Math"/>
                      </a:rPr>
                      <m:t>的</m:t>
                    </m:r>
                  </m:oMath>
                </a14:m>
                <a:r>
                  <a:rPr lang="zh-CN" altLang="en-US" sz="2400" dirty="0">
                    <a:latin typeface="Times New Roman" panose="02020603050405020304" pitchFamily="18" charset="0"/>
                  </a:rPr>
                  <a:t>相关系数为</a:t>
                </a:r>
                <a14:m>
                  <m:oMath xmlns:m="http://schemas.openxmlformats.org/officeDocument/2006/math">
                    <m:r>
                      <a:rPr lang="zh-CN" altLang="en-US" sz="2400" i="1" dirty="0" smtClean="0">
                        <a:latin typeface="Cambria Math" panose="02040503050406030204" pitchFamily="18" charset="0"/>
                      </a:rPr>
                      <m:t>𝜌</m:t>
                    </m:r>
                  </m:oMath>
                </a14:m>
                <a:r>
                  <a:rPr lang="zh-CN" altLang="en-US" sz="2400" dirty="0">
                    <a:latin typeface="Times New Roman" panose="02020603050405020304" pitchFamily="18" charset="0"/>
                  </a:rPr>
                  <a:t>，可得到</a:t>
                </a:r>
                <a:r>
                  <a:rPr lang="zh-CN" altLang="en-US" sz="2400" dirty="0" smtClean="0">
                    <a:latin typeface="Times New Roman" panose="02020603050405020304" pitchFamily="18" charset="0"/>
                  </a:rPr>
                  <a:t>两期投资</a:t>
                </a:r>
                <a14:m>
                  <m:oMath xmlns:m="http://schemas.openxmlformats.org/officeDocument/2006/math">
                    <m:r>
                      <a:rPr lang="zh-CN" altLang="en-US" sz="2400" i="1" dirty="0">
                        <a:latin typeface="Cambria Math"/>
                      </a:rPr>
                      <m:t>组合</m:t>
                    </m:r>
                    <m:r>
                      <a:rPr lang="zh-CN" altLang="en-US" sz="2400" b="0" i="1" dirty="0" smtClean="0">
                        <a:latin typeface="Cambria Math"/>
                      </a:rPr>
                      <m:t>的</m:t>
                    </m:r>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方差为：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1400" dirty="0">
                  <a:latin typeface="Times New Roman" panose="02020603050405020304" pitchFamily="18" charset="0"/>
                </a:endParaRPr>
              </a:p>
              <a:p>
                <a:r>
                  <a:rPr lang="zh-CN" altLang="en-US" sz="2400" dirty="0">
                    <a:latin typeface="Times New Roman" panose="02020603050405020304" pitchFamily="18" charset="0"/>
                  </a:rPr>
                  <a:t>令</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m:t>
                        </m:r>
                        <m:r>
                          <a:rPr lang="en-US" altLang="zh-CN" sz="2400" b="0" i="1" dirty="0" smtClean="0">
                            <a:latin typeface="Cambria Math"/>
                          </a:rPr>
                          <m:t>𝑗</m:t>
                        </m:r>
                      </m:sub>
                    </m:sSub>
                  </m:oMath>
                </a14:m>
                <a:r>
                  <a:rPr lang="zh-CN" altLang="en-US" sz="2400" dirty="0">
                    <a:latin typeface="Times New Roman" panose="02020603050405020304" pitchFamily="18" charset="0"/>
                  </a:rPr>
                  <a:t>的相关系数为</a:t>
                </a:r>
                <a14:m>
                  <m:oMath xmlns:m="http://schemas.openxmlformats.org/officeDocument/2006/math">
                    <m:sSup>
                      <m:sSupPr>
                        <m:ctrlPr>
                          <a:rPr lang="en-US" altLang="zh-CN" sz="2400" i="1" dirty="0" smtClean="0">
                            <a:latin typeface="Cambria Math"/>
                          </a:rPr>
                        </m:ctrlPr>
                      </m:sSupPr>
                      <m:e>
                        <m:r>
                          <a:rPr lang="zh-CN" altLang="en-US" sz="2400" i="1" dirty="0">
                            <a:latin typeface="Cambria Math" panose="02040503050406030204" pitchFamily="18" charset="0"/>
                          </a:rPr>
                          <m:t>𝜌</m:t>
                        </m:r>
                      </m:e>
                      <m:sup>
                        <m:r>
                          <a:rPr lang="en-US" altLang="zh-CN" sz="2400" b="0" i="1" dirty="0" smtClean="0">
                            <a:latin typeface="Cambria Math" panose="02040503050406030204" pitchFamily="18" charset="0"/>
                          </a:rPr>
                          <m:t>𝑗</m:t>
                        </m:r>
                      </m:sup>
                    </m:sSup>
                  </m:oMath>
                </a14:m>
                <a:r>
                  <a:rPr lang="zh-CN" altLang="en-US" sz="2400" dirty="0">
                    <a:latin typeface="Times New Roman" panose="02020603050405020304" pitchFamily="18" charset="0"/>
                  </a:rPr>
                  <a:t>，则可以计算投资组合在</a:t>
                </a:r>
                <a:r>
                  <a:rPr lang="en-US" altLang="zh-CN" sz="2400" dirty="0">
                    <a:latin typeface="Times New Roman" panose="02020603050405020304" pitchFamily="18" charset="0"/>
                  </a:rPr>
                  <a:t>T</a:t>
                </a:r>
                <a:r>
                  <a:rPr lang="zh-CN" altLang="en-US" sz="2400" dirty="0">
                    <a:latin typeface="Times New Roman" panose="02020603050405020304" pitchFamily="18" charset="0"/>
                  </a:rPr>
                  <a:t>时期内的方差为：</a:t>
                </a:r>
              </a:p>
            </p:txBody>
          </p:sp>
        </mc:Choice>
        <mc:Fallback xmlns="">
          <p:sp>
            <p:nvSpPr>
              <p:cNvPr id="17" name="文本框 16">
                <a:extLst>
                  <a:ext uri="{FF2B5EF4-FFF2-40B4-BE49-F238E27FC236}">
                    <a16:creationId xmlns:a16="http://schemas.microsoft.com/office/drawing/2014/main" xmlns="" xmlns:a14="http://schemas.microsoft.com/office/drawing/2010/main" id="{192D1550-9B58-4204-99F7-9F78131107ED}"/>
                  </a:ext>
                </a:extLst>
              </p:cNvPr>
              <p:cNvSpPr txBox="1">
                <a:spLocks noRot="1" noChangeAspect="1" noMove="1" noResize="1" noEditPoints="1" noAdjustHandles="1" noChangeArrowheads="1" noChangeShapeType="1" noTextEdit="1"/>
              </p:cNvSpPr>
              <p:nvPr/>
            </p:nvSpPr>
            <p:spPr>
              <a:xfrm>
                <a:off x="549003" y="1349542"/>
                <a:ext cx="11376875" cy="3566746"/>
              </a:xfrm>
              <a:prstGeom prst="rect">
                <a:avLst/>
              </a:prstGeom>
              <a:blipFill rotWithShape="1">
                <a:blip r:embed="rId3"/>
                <a:stretch>
                  <a:fillRect l="-804" r="-804" b="-2735"/>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3B8FFDB0-D545-4CE0-A290-C7A623E60BDA}"/>
              </a:ext>
            </a:extLst>
          </p:cNvPr>
          <p:cNvGraphicFramePr>
            <a:graphicFrameLocks noChangeAspect="1"/>
          </p:cNvGraphicFramePr>
          <p:nvPr>
            <p:extLst>
              <p:ext uri="{D42A27DB-BD31-4B8C-83A1-F6EECF244321}">
                <p14:modId xmlns:p14="http://schemas.microsoft.com/office/powerpoint/2010/main" val="1115217075"/>
              </p:ext>
            </p:extLst>
          </p:nvPr>
        </p:nvGraphicFramePr>
        <p:xfrm>
          <a:off x="3861371" y="3789040"/>
          <a:ext cx="4389941" cy="560418"/>
        </p:xfrm>
        <a:graphic>
          <a:graphicData uri="http://schemas.openxmlformats.org/presentationml/2006/ole">
            <mc:AlternateContent xmlns:mc="http://schemas.openxmlformats.org/markup-compatibility/2006">
              <mc:Choice xmlns:v="urn:schemas-microsoft-com:vml" Requires="v">
                <p:oleObj spid="_x0000_s84191" name="Equation" r:id="rId4" imgW="1790413" imgH="228576" progId="Equation.DSMT4">
                  <p:embed/>
                </p:oleObj>
              </mc:Choice>
              <mc:Fallback>
                <p:oleObj name="Equation" r:id="rId4" imgW="1790413" imgH="228576" progId="Equation.DSMT4">
                  <p:embed/>
                  <p:pic>
                    <p:nvPicPr>
                      <p:cNvPr id="0" name=""/>
                      <p:cNvPicPr/>
                      <p:nvPr/>
                    </p:nvPicPr>
                    <p:blipFill>
                      <a:blip r:embed="rId5"/>
                      <a:stretch>
                        <a:fillRect/>
                      </a:stretch>
                    </p:blipFill>
                    <p:spPr>
                      <a:xfrm>
                        <a:off x="3861371" y="3789040"/>
                        <a:ext cx="4389941" cy="560418"/>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7A530E29-0C9B-4AB7-8C1B-058C038F597B}"/>
              </a:ext>
            </a:extLst>
          </p:cNvPr>
          <p:cNvGraphicFramePr>
            <a:graphicFrameLocks noChangeAspect="1"/>
          </p:cNvGraphicFramePr>
          <p:nvPr>
            <p:extLst>
              <p:ext uri="{D42A27DB-BD31-4B8C-83A1-F6EECF244321}">
                <p14:modId xmlns:p14="http://schemas.microsoft.com/office/powerpoint/2010/main" val="1299612285"/>
              </p:ext>
            </p:extLst>
          </p:nvPr>
        </p:nvGraphicFramePr>
        <p:xfrm>
          <a:off x="3573339" y="5013176"/>
          <a:ext cx="5554902" cy="1440160"/>
        </p:xfrm>
        <a:graphic>
          <a:graphicData uri="http://schemas.openxmlformats.org/presentationml/2006/ole">
            <mc:AlternateContent xmlns:mc="http://schemas.openxmlformats.org/markup-compatibility/2006">
              <mc:Choice xmlns:v="urn:schemas-microsoft-com:vml" Requires="v">
                <p:oleObj spid="_x0000_s84192" name="Equation" r:id="rId6" imgW="2828521" imgH="733242" progId="Equation.DSMT4">
                  <p:embed/>
                </p:oleObj>
              </mc:Choice>
              <mc:Fallback>
                <p:oleObj name="Equation" r:id="rId6" imgW="2828521" imgH="733242" progId="Equation.DSMT4">
                  <p:embed/>
                  <p:pic>
                    <p:nvPicPr>
                      <p:cNvPr id="0" name=""/>
                      <p:cNvPicPr/>
                      <p:nvPr/>
                    </p:nvPicPr>
                    <p:blipFill>
                      <a:blip r:embed="rId7"/>
                      <a:stretch>
                        <a:fillRect/>
                      </a:stretch>
                    </p:blipFill>
                    <p:spPr>
                      <a:xfrm>
                        <a:off x="3573339" y="5013176"/>
                        <a:ext cx="5554902" cy="1440160"/>
                      </a:xfrm>
                      <a:prstGeom prst="rect">
                        <a:avLst/>
                      </a:prstGeom>
                    </p:spPr>
                  </p:pic>
                </p:oleObj>
              </mc:Fallback>
            </mc:AlternateContent>
          </a:graphicData>
        </a:graphic>
      </p:graphicFrame>
    </p:spTree>
    <p:extLst>
      <p:ext uri="{BB962C8B-B14F-4D97-AF65-F5344CB8AC3E}">
        <p14:creationId xmlns:p14="http://schemas.microsoft.com/office/powerpoint/2010/main" val="30530635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1840843521"/>
                  </p:ext>
                </p:extLst>
              </p:nvPr>
            </p:nvGraphicFramePr>
            <p:xfrm>
              <a:off x="981051" y="2322509"/>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 xmlns:a16="http://schemas.microsoft.com/office/drawing/2014/main" val="3341465422"/>
                        </a:ext>
                      </a:extLst>
                    </a:gridCol>
                    <a:gridCol w="1166495">
                      <a:extLst>
                        <a:ext uri="{9D8B030D-6E8A-4147-A177-3AD203B41FA5}">
                          <a16:colId xmlns="" xmlns:a16="http://schemas.microsoft.com/office/drawing/2014/main" val="191022973"/>
                        </a:ext>
                      </a:extLst>
                    </a:gridCol>
                    <a:gridCol w="1297012">
                      <a:extLst>
                        <a:ext uri="{9D8B030D-6E8A-4147-A177-3AD203B41FA5}">
                          <a16:colId xmlns="" xmlns:a16="http://schemas.microsoft.com/office/drawing/2014/main" val="2156867833"/>
                        </a:ext>
                      </a:extLst>
                    </a:gridCol>
                    <a:gridCol w="1297012">
                      <a:extLst>
                        <a:ext uri="{9D8B030D-6E8A-4147-A177-3AD203B41FA5}">
                          <a16:colId xmlns="" xmlns:a16="http://schemas.microsoft.com/office/drawing/2014/main" val="2809844184"/>
                        </a:ext>
                      </a:extLst>
                    </a:gridCol>
                    <a:gridCol w="1398978">
                      <a:extLst>
                        <a:ext uri="{9D8B030D-6E8A-4147-A177-3AD203B41FA5}">
                          <a16:colId xmlns="" xmlns:a16="http://schemas.microsoft.com/office/drawing/2014/main" val="2596322539"/>
                        </a:ext>
                      </a:extLst>
                    </a:gridCol>
                    <a:gridCol w="1398978">
                      <a:extLst>
                        <a:ext uri="{9D8B030D-6E8A-4147-A177-3AD203B41FA5}">
                          <a16:colId xmlns="" xmlns:a16="http://schemas.microsoft.com/office/drawing/2014/main" val="1308514464"/>
                        </a:ext>
                      </a:extLst>
                    </a:gridCol>
                    <a:gridCol w="1635540">
                      <a:extLst>
                        <a:ext uri="{9D8B030D-6E8A-4147-A177-3AD203B41FA5}">
                          <a16:colId xmlns="" xmlns:a16="http://schemas.microsoft.com/office/drawing/2014/main" val="1896205490"/>
                        </a:ext>
                      </a:extLst>
                    </a:gridCol>
                  </a:tblGrid>
                  <a:tr h="574888">
                    <a:tc>
                      <a:txBody>
                        <a:bodyPr/>
                        <a:lstStyle/>
                        <a:p>
                          <a:pPr algn="ctr">
                            <a:lnSpc>
                              <a:spcPct val="150000"/>
                            </a:lnSpc>
                          </a:pPr>
                          <a:r>
                            <a:rPr lang="en-US" sz="2400" kern="100" baseline="0" dirty="0">
                              <a:solidFill>
                                <a:srgbClr val="000000"/>
                              </a:solidFill>
                              <a:effectLst/>
                              <a:latin typeface="Times New Roman" panose="02020603050405020304" pitchFamily="18" charset="0"/>
                            </a:rPr>
                            <a:t> </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T=50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T=250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921550435"/>
                      </a:ext>
                    </a:extLst>
                  </a:tr>
                  <a:tr h="574888">
                    <a:tc>
                      <a:txBody>
                        <a:bodyPr/>
                        <a:lstStyle/>
                        <a:p>
                          <a:pPr algn="ctr">
                            <a:lnSpc>
                              <a:spcPct val="150000"/>
                            </a:lnSpc>
                          </a:pPr>
                          <a14:m>
                            <m:oMath xmlns:m="http://schemas.openxmlformats.org/officeDocument/2006/math">
                              <m:r>
                                <a:rPr lang="en-US" sz="2400" kern="100" baseline="0" smtClean="0">
                                  <a:solidFill>
                                    <a:srgbClr val="000000"/>
                                  </a:solidFill>
                                  <a:effectLst/>
                                  <a:latin typeface="Cambria Math" panose="02040503050406030204" pitchFamily="18" charset="0"/>
                                </a:rPr>
                                <m:t>𝜌</m:t>
                              </m:r>
                            </m:oMath>
                          </a14:m>
                          <a:r>
                            <a:rPr lang="en-US" sz="2400" kern="100" baseline="0" dirty="0">
                              <a:solidFill>
                                <a:srgbClr val="000000"/>
                              </a:solidFill>
                              <a:effectLst/>
                              <a:latin typeface="Times New Roman" panose="02020603050405020304" pitchFamily="18" charset="0"/>
                            </a:rPr>
                            <a:t>=0</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1.41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2.24</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3.16</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7.07</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15.81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73571583"/>
                      </a:ext>
                    </a:extLst>
                  </a:tr>
                  <a:tr h="586681">
                    <a:tc>
                      <a:txBody>
                        <a:bodyPr/>
                        <a:lstStyle/>
                        <a:p>
                          <a:pPr algn="ctr">
                            <a:lnSpc>
                              <a:spcPct val="150000"/>
                            </a:lnSpc>
                          </a:pPr>
                          <a14:m>
                            <m:oMath xmlns:m="http://schemas.openxmlformats.org/officeDocument/2006/math">
                              <m:r>
                                <a:rPr lang="en-US" altLang="zh-CN" sz="2400" kern="100" baseline="0" smtClean="0">
                                  <a:solidFill>
                                    <a:srgbClr val="000000"/>
                                  </a:solidFill>
                                  <a:effectLst/>
                                  <a:latin typeface="Cambria Math" panose="02040503050406030204" pitchFamily="18" charset="0"/>
                                </a:rPr>
                                <m:t>𝜌</m:t>
                              </m:r>
                            </m:oMath>
                          </a14:m>
                          <a:r>
                            <a:rPr lang="en-US" sz="2400" kern="100" baseline="0" dirty="0">
                              <a:solidFill>
                                <a:srgbClr val="000000"/>
                              </a:solidFill>
                              <a:effectLst/>
                              <a:latin typeface="Times New Roman" panose="02020603050405020304" pitchFamily="18" charset="0"/>
                            </a:rPr>
                            <a:t>=0.05</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1.45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2.33</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3.31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7.43</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16.62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707143767"/>
                      </a:ext>
                    </a:extLst>
                  </a:tr>
                  <a:tr h="574888">
                    <a:tc>
                      <a:txBody>
                        <a:bodyPr/>
                        <a:lstStyle/>
                        <a:p>
                          <a:pPr algn="ctr">
                            <a:lnSpc>
                              <a:spcPct val="150000"/>
                            </a:lnSpc>
                          </a:pPr>
                          <a14:m>
                            <m:oMath xmlns:m="http://schemas.openxmlformats.org/officeDocument/2006/math">
                              <m:r>
                                <a:rPr lang="en-US" altLang="zh-CN" sz="2400" kern="100" baseline="0" smtClean="0">
                                  <a:solidFill>
                                    <a:srgbClr val="000000"/>
                                  </a:solidFill>
                                  <a:effectLst/>
                                  <a:latin typeface="Cambria Math" panose="02040503050406030204" pitchFamily="18" charset="0"/>
                                </a:rPr>
                                <m:t>𝜌</m:t>
                              </m:r>
                            </m:oMath>
                          </a14:m>
                          <a:r>
                            <a:rPr lang="en-US" sz="2400" kern="100" baseline="0" dirty="0">
                              <a:solidFill>
                                <a:srgbClr val="000000"/>
                              </a:solidFill>
                              <a:effectLst/>
                              <a:latin typeface="Times New Roman" panose="02020603050405020304" pitchFamily="18" charset="0"/>
                            </a:rPr>
                            <a:t>=0.1</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dirty="0">
                              <a:solidFill>
                                <a:srgbClr val="000000"/>
                              </a:solidFill>
                              <a:effectLst/>
                              <a:latin typeface="Times New Roman" panose="02020603050405020304" pitchFamily="18" charset="0"/>
                            </a:rPr>
                            <a:t>1.48</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2.42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3.46</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7.80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17.47</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547309136"/>
                      </a:ext>
                    </a:extLst>
                  </a:tr>
                  <a:tr h="574888">
                    <a:tc>
                      <a:txBody>
                        <a:bodyPr/>
                        <a:lstStyle/>
                        <a:p>
                          <a:pPr algn="ctr">
                            <a:lnSpc>
                              <a:spcPct val="150000"/>
                            </a:lnSpc>
                          </a:pPr>
                          <a14:m>
                            <m:oMath xmlns:m="http://schemas.openxmlformats.org/officeDocument/2006/math">
                              <m:r>
                                <a:rPr lang="en-US" altLang="zh-CN" sz="2400" kern="100" baseline="0" smtClean="0">
                                  <a:solidFill>
                                    <a:srgbClr val="000000"/>
                                  </a:solidFill>
                                  <a:effectLst/>
                                  <a:latin typeface="Cambria Math" panose="02040503050406030204" pitchFamily="18" charset="0"/>
                                </a:rPr>
                                <m:t>𝜌</m:t>
                              </m:r>
                            </m:oMath>
                          </a14:m>
                          <a:r>
                            <a:rPr lang="en-US" sz="2400" kern="100" baseline="0" dirty="0">
                              <a:solidFill>
                                <a:srgbClr val="000000"/>
                              </a:solidFill>
                              <a:effectLst/>
                              <a:latin typeface="Times New Roman" panose="02020603050405020304" pitchFamily="18" charset="0"/>
                            </a:rPr>
                            <a:t>=0.2</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dirty="0">
                              <a:solidFill>
                                <a:srgbClr val="000000"/>
                              </a:solidFill>
                              <a:effectLst/>
                              <a:latin typeface="Times New Roman" panose="02020603050405020304" pitchFamily="18" charset="0"/>
                            </a:rPr>
                            <a:t>1.0</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1.55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3.79</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8.62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dirty="0">
                              <a:solidFill>
                                <a:srgbClr val="000000"/>
                              </a:solidFill>
                              <a:effectLst/>
                              <a:latin typeface="Times New Roman" panose="02020603050405020304" pitchFamily="18" charset="0"/>
                            </a:rPr>
                            <a:t>19.35</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705200360"/>
                      </a:ext>
                    </a:extLst>
                  </a:tr>
                </a:tbl>
              </a:graphicData>
            </a:graphic>
          </p:graphicFrame>
        </mc:Choice>
        <mc:Fallback xmlns="">
          <p:graphicFrame>
            <p:nvGraphicFramePr>
              <p:cNvPr id="4" name="表格 3">
                <a:extLst>
                  <a:ext uri="{FF2B5EF4-FFF2-40B4-BE49-F238E27FC236}">
                    <a16:creationId xmlns:a16="http://schemas.microsoft.com/office/drawing/2014/main" xmlns="" xmlns:a14="http://schemas.microsoft.com/office/drawing/2010/main" id="{3CB63E8E-343C-410C-B65C-F12C0E54E2B3}"/>
                  </a:ext>
                </a:extLst>
              </p:cNvPr>
              <p:cNvGraphicFramePr>
                <a:graphicFrameLocks noGrp="1"/>
              </p:cNvGraphicFramePr>
              <p:nvPr>
                <p:extLst>
                  <p:ext uri="{D42A27DB-BD31-4B8C-83A1-F6EECF244321}">
                    <p14:modId xmlns:p14="http://schemas.microsoft.com/office/powerpoint/2010/main" val="1840843521"/>
                  </p:ext>
                </p:extLst>
              </p:nvPr>
            </p:nvGraphicFramePr>
            <p:xfrm>
              <a:off x="981051" y="2322509"/>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xmlns="" xmlns:a14="http://schemas.microsoft.com/office/drawing/2010/main" val="3341465422"/>
                        </a:ext>
                      </a:extLst>
                    </a:gridCol>
                    <a:gridCol w="1166495">
                      <a:extLst>
                        <a:ext uri="{9D8B030D-6E8A-4147-A177-3AD203B41FA5}">
                          <a16:colId xmlns:a16="http://schemas.microsoft.com/office/drawing/2014/main" xmlns="" xmlns:a14="http://schemas.microsoft.com/office/drawing/2010/main" val="191022973"/>
                        </a:ext>
                      </a:extLst>
                    </a:gridCol>
                    <a:gridCol w="1297012">
                      <a:extLst>
                        <a:ext uri="{9D8B030D-6E8A-4147-A177-3AD203B41FA5}">
                          <a16:colId xmlns:a16="http://schemas.microsoft.com/office/drawing/2014/main" xmlns="" xmlns:a14="http://schemas.microsoft.com/office/drawing/2010/main" val="2156867833"/>
                        </a:ext>
                      </a:extLst>
                    </a:gridCol>
                    <a:gridCol w="1297012">
                      <a:extLst>
                        <a:ext uri="{9D8B030D-6E8A-4147-A177-3AD203B41FA5}">
                          <a16:colId xmlns:a16="http://schemas.microsoft.com/office/drawing/2014/main" xmlns="" xmlns:a14="http://schemas.microsoft.com/office/drawing/2010/main" val="2809844184"/>
                        </a:ext>
                      </a:extLst>
                    </a:gridCol>
                    <a:gridCol w="1398978">
                      <a:extLst>
                        <a:ext uri="{9D8B030D-6E8A-4147-A177-3AD203B41FA5}">
                          <a16:colId xmlns:a16="http://schemas.microsoft.com/office/drawing/2014/main" xmlns="" xmlns:a14="http://schemas.microsoft.com/office/drawing/2010/main" val="2596322539"/>
                        </a:ext>
                      </a:extLst>
                    </a:gridCol>
                    <a:gridCol w="1398978">
                      <a:extLst>
                        <a:ext uri="{9D8B030D-6E8A-4147-A177-3AD203B41FA5}">
                          <a16:colId xmlns:a16="http://schemas.microsoft.com/office/drawing/2014/main" xmlns="" xmlns:a14="http://schemas.microsoft.com/office/drawing/2010/main" val="1308514464"/>
                        </a:ext>
                      </a:extLst>
                    </a:gridCol>
                    <a:gridCol w="1635540">
                      <a:extLst>
                        <a:ext uri="{9D8B030D-6E8A-4147-A177-3AD203B41FA5}">
                          <a16:colId xmlns:a16="http://schemas.microsoft.com/office/drawing/2014/main" xmlns="" xmlns:a14="http://schemas.microsoft.com/office/drawing/2010/main" val="1896205490"/>
                        </a:ext>
                      </a:extLst>
                    </a:gridCol>
                  </a:tblGrid>
                  <a:tr h="574888">
                    <a:tc>
                      <a:txBody>
                        <a:bodyPr/>
                        <a:lstStyle/>
                        <a:p>
                          <a:pPr algn="ctr">
                            <a:lnSpc>
                              <a:spcPct val="150000"/>
                            </a:lnSpc>
                          </a:pPr>
                          <a:r>
                            <a:rPr lang="en-US" sz="2400" kern="100" baseline="0" dirty="0">
                              <a:solidFill>
                                <a:srgbClr val="000000"/>
                              </a:solidFill>
                              <a:effectLst/>
                              <a:latin typeface="Times New Roman" panose="02020603050405020304" pitchFamily="18" charset="0"/>
                            </a:rPr>
                            <a:t> </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T=50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T=250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xmlns:a14="http://schemas.microsoft.com/office/drawing/2010/main" val="3921550435"/>
                      </a:ext>
                    </a:extLst>
                  </a:tr>
                  <a:tr h="574888">
                    <a:tc>
                      <a:txBody>
                        <a:bodyPr/>
                        <a:lstStyle/>
                        <a:p>
                          <a:endParaRPr lang="zh-CN"/>
                        </a:p>
                      </a:txBody>
                      <a:tcPr marL="68580" marR="68580" marT="0" marB="0" anchor="ctr">
                        <a:blipFill rotWithShape="1">
                          <a:blip r:embed="rId2"/>
                          <a:stretch>
                            <a:fillRect l="-304" t="-101064" r="-408511" b="-328723"/>
                          </a:stretch>
                        </a:blipFill>
                      </a:tcP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1.41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2.24</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3.16</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7.07</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15.81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xmlns:a14="http://schemas.microsoft.com/office/drawing/2010/main" val="3173571583"/>
                      </a:ext>
                    </a:extLst>
                  </a:tr>
                  <a:tr h="586681">
                    <a:tc>
                      <a:txBody>
                        <a:bodyPr/>
                        <a:lstStyle/>
                        <a:p>
                          <a:endParaRPr lang="zh-CN"/>
                        </a:p>
                      </a:txBody>
                      <a:tcPr marL="68580" marR="68580" marT="0" marB="0" anchor="ctr">
                        <a:blipFill rotWithShape="1">
                          <a:blip r:embed="rId2"/>
                          <a:stretch>
                            <a:fillRect l="-304" t="-194845" r="-408511" b="-218557"/>
                          </a:stretch>
                        </a:blipFill>
                      </a:tcP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1.45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2.33</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3.31</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7.43</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16.62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xmlns:a14="http://schemas.microsoft.com/office/drawing/2010/main" val="3707143767"/>
                      </a:ext>
                    </a:extLst>
                  </a:tr>
                  <a:tr h="574888">
                    <a:tc>
                      <a:txBody>
                        <a:bodyPr/>
                        <a:lstStyle/>
                        <a:p>
                          <a:endParaRPr lang="zh-CN"/>
                        </a:p>
                      </a:txBody>
                      <a:tcPr marL="68580" marR="68580" marT="0" marB="0" anchor="ctr">
                        <a:blipFill rotWithShape="1">
                          <a:blip r:embed="rId2"/>
                          <a:stretch>
                            <a:fillRect l="-304" t="-304255" r="-408511" b="-125532"/>
                          </a:stretch>
                        </a:blipFill>
                      </a:tcPr>
                    </a:tc>
                    <a:tc>
                      <a:txBody>
                        <a:bodyPr/>
                        <a:lstStyle/>
                        <a:p>
                          <a:pPr algn="ctr">
                            <a:lnSpc>
                              <a:spcPct val="150000"/>
                            </a:lnSpc>
                          </a:pPr>
                          <a:r>
                            <a:rPr lang="en-US" sz="2400" kern="100" baseline="0">
                              <a:solidFill>
                                <a:srgbClr val="000000"/>
                              </a:solidFill>
                              <a:effectLst/>
                              <a:latin typeface="Times New Roman" panose="02020603050405020304" pitchFamily="18" charset="0"/>
                            </a:rPr>
                            <a:t>1.0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dirty="0">
                              <a:solidFill>
                                <a:srgbClr val="000000"/>
                              </a:solidFill>
                              <a:effectLst/>
                              <a:latin typeface="Times New Roman" panose="02020603050405020304" pitchFamily="18" charset="0"/>
                            </a:rPr>
                            <a:t>1.48</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2.42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3.46</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7.80</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17.47</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xmlns:a14="http://schemas.microsoft.com/office/drawing/2010/main" val="1547309136"/>
                      </a:ext>
                    </a:extLst>
                  </a:tr>
                  <a:tr h="574888">
                    <a:tc>
                      <a:txBody>
                        <a:bodyPr/>
                        <a:lstStyle/>
                        <a:p>
                          <a:endParaRPr lang="zh-CN"/>
                        </a:p>
                      </a:txBody>
                      <a:tcPr marL="68580" marR="68580" marT="0" marB="0" anchor="ctr">
                        <a:blipFill rotWithShape="1">
                          <a:blip r:embed="rId2"/>
                          <a:stretch>
                            <a:fillRect l="-304" t="-404255" r="-408511" b="-25532"/>
                          </a:stretch>
                        </a:blipFill>
                      </a:tcPr>
                    </a:tc>
                    <a:tc>
                      <a:txBody>
                        <a:bodyPr/>
                        <a:lstStyle/>
                        <a:p>
                          <a:pPr algn="ctr">
                            <a:lnSpc>
                              <a:spcPct val="150000"/>
                            </a:lnSpc>
                          </a:pPr>
                          <a:r>
                            <a:rPr lang="en-US" sz="2400" kern="100" baseline="0" dirty="0">
                              <a:solidFill>
                                <a:srgbClr val="000000"/>
                              </a:solidFill>
                              <a:effectLst/>
                              <a:latin typeface="Times New Roman" panose="02020603050405020304" pitchFamily="18" charset="0"/>
                            </a:rPr>
                            <a:t>1.0</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1.55</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2.62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3.79</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a:solidFill>
                                <a:srgbClr val="000000"/>
                              </a:solidFill>
                              <a:effectLst/>
                              <a:latin typeface="Times New Roman" panose="02020603050405020304" pitchFamily="18" charset="0"/>
                            </a:rPr>
                            <a:t>8.62</a:t>
                          </a:r>
                          <a:endParaRPr lang="zh-CN" sz="24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2400" kern="100" baseline="0" dirty="0">
                              <a:solidFill>
                                <a:srgbClr val="000000"/>
                              </a:solidFill>
                              <a:effectLst/>
                              <a:latin typeface="Times New Roman" panose="02020603050405020304" pitchFamily="18" charset="0"/>
                            </a:rPr>
                            <a:t>19.35</a:t>
                          </a:r>
                          <a:endParaRPr lang="zh-CN" sz="24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xmlns:a14="http://schemas.microsoft.com/office/drawing/2010/main" val="2705200360"/>
                      </a:ext>
                    </a:extLst>
                  </a:tr>
                </a:tbl>
              </a:graphicData>
            </a:graphic>
          </p:graphicFrame>
        </mc:Fallback>
      </mc:AlternateContent>
      <p:sp>
        <p:nvSpPr>
          <p:cNvPr id="10" name="文本框 9">
            <a:extLst>
              <a:ext uri="{FF2B5EF4-FFF2-40B4-BE49-F238E27FC236}">
                <a16:creationId xmlns="" xmlns:a16="http://schemas.microsoft.com/office/drawing/2014/main" id="{0A050FAE-F856-4236-9734-8D88E08B6314}"/>
              </a:ext>
            </a:extLst>
          </p:cNvPr>
          <p:cNvSpPr txBox="1"/>
          <p:nvPr/>
        </p:nvSpPr>
        <p:spPr>
          <a:xfrm>
            <a:off x="2349203" y="1772816"/>
            <a:ext cx="8259168" cy="461665"/>
          </a:xfrm>
          <a:prstGeom prst="rect">
            <a:avLst/>
          </a:prstGeom>
          <a:noFill/>
        </p:spPr>
        <p:txBody>
          <a:bodyPr wrap="square" rtlCol="0">
            <a:spAutoFit/>
          </a:bodyPr>
          <a:lstStyle/>
          <a:p>
            <a:r>
              <a:rPr lang="zh-CN" altLang="en-US" sz="2400" dirty="0">
                <a:latin typeface="Times" pitchFamily="18" charset="0"/>
              </a:rPr>
              <a:t>当存在一阶自相关性时，</a:t>
            </a:r>
            <a:r>
              <a:rPr lang="en-US" altLang="zh-CN" sz="2400" dirty="0">
                <a:latin typeface="Times" pitchFamily="18" charset="0"/>
              </a:rPr>
              <a:t>T</a:t>
            </a:r>
            <a:r>
              <a:rPr lang="zh-CN" altLang="en-US" sz="2400" dirty="0">
                <a:latin typeface="Times" pitchFamily="18" charset="0"/>
              </a:rPr>
              <a:t>天的</a:t>
            </a:r>
            <a:r>
              <a:rPr lang="en-US" altLang="zh-CN" sz="2400" dirty="0" err="1">
                <a:latin typeface="Times" pitchFamily="18" charset="0"/>
              </a:rPr>
              <a:t>VaR</a:t>
            </a:r>
            <a:r>
              <a:rPr lang="zh-CN" altLang="en-US" sz="2400" dirty="0">
                <a:latin typeface="Times" pitchFamily="18" charset="0"/>
              </a:rPr>
              <a:t>与</a:t>
            </a:r>
            <a:r>
              <a:rPr lang="en-US" altLang="zh-CN" sz="2400" dirty="0">
                <a:latin typeface="Times" pitchFamily="18" charset="0"/>
              </a:rPr>
              <a:t>1</a:t>
            </a:r>
            <a:r>
              <a:rPr lang="zh-CN" altLang="en-US" sz="2400" dirty="0">
                <a:latin typeface="Times" pitchFamily="18" charset="0"/>
              </a:rPr>
              <a:t>天的</a:t>
            </a:r>
            <a:r>
              <a:rPr lang="en-US" altLang="zh-CN" sz="2400" dirty="0" err="1">
                <a:latin typeface="Times" pitchFamily="18" charset="0"/>
              </a:rPr>
              <a:t>VaR</a:t>
            </a:r>
            <a:r>
              <a:rPr lang="zh-CN" altLang="en-US" sz="2400" dirty="0">
                <a:latin typeface="Times" pitchFamily="18" charset="0"/>
              </a:rPr>
              <a:t>的比率</a:t>
            </a:r>
          </a:p>
        </p:txBody>
      </p:sp>
      <p:sp>
        <p:nvSpPr>
          <p:cNvPr id="7" name="文本框 20">
            <a:extLst>
              <a:ext uri="{FF2B5EF4-FFF2-40B4-BE49-F238E27FC236}">
                <a16:creationId xmlns="" xmlns:a16="http://schemas.microsoft.com/office/drawing/2014/main" id="{2C99E6FB-74F1-C145-B618-40C02294770E}"/>
              </a:ext>
            </a:extLst>
          </p:cNvPr>
          <p:cNvSpPr txBox="1"/>
          <p:nvPr/>
        </p:nvSpPr>
        <p:spPr>
          <a:xfrm>
            <a:off x="657408" y="692696"/>
            <a:ext cx="4665908" cy="656846"/>
          </a:xfrm>
          <a:prstGeom prst="rect">
            <a:avLst/>
          </a:prstGeom>
          <a:noFill/>
        </p:spPr>
        <p:txBody>
          <a:bodyPr wrap="square" rtlCol="0">
            <a:spAutoFit/>
          </a:bodyPr>
          <a:lstStyle/>
          <a:p>
            <a:pPr>
              <a:lnSpc>
                <a:spcPct val="150000"/>
              </a:lnSpc>
            </a:pPr>
            <a:r>
              <a:rPr lang="zh-CN" altLang="en-US" sz="2800" b="1" dirty="0" smtClean="0">
                <a:latin typeface="Times New Roman" panose="02020503050405090304" pitchFamily="18" charset="0"/>
              </a:rPr>
              <a:t>自</a:t>
            </a:r>
            <a:r>
              <a:rPr lang="zh-CN" altLang="en-US" sz="2800" b="1" dirty="0">
                <a:latin typeface="Times New Roman" panose="02020503050405090304" pitchFamily="18" charset="0"/>
              </a:rPr>
              <a:t>相关性的</a:t>
            </a:r>
            <a:r>
              <a:rPr lang="zh-CN" altLang="en-US" sz="2800" b="1" dirty="0" smtClean="0">
                <a:latin typeface="Times New Roman" panose="02020503050405090304" pitchFamily="18" charset="0"/>
              </a:rPr>
              <a:t>影响分析</a:t>
            </a:r>
            <a:endParaRPr lang="en-US" altLang="zh-CN" sz="2800" b="1" dirty="0">
              <a:latin typeface="Times New Roman" panose="02020503050405090304" pitchFamily="18" charset="0"/>
            </a:endParaRPr>
          </a:p>
        </p:txBody>
      </p:sp>
    </p:spTree>
    <p:extLst>
      <p:ext uri="{BB962C8B-B14F-4D97-AF65-F5344CB8AC3E}">
        <p14:creationId xmlns:p14="http://schemas.microsoft.com/office/powerpoint/2010/main" val="314359719"/>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二、边际</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、增量</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、成分</a:t>
            </a:r>
            <a:r>
              <a:rPr kumimoji="0" lang="en-US" altLang="zh-CN" sz="4800" b="1" dirty="0" err="1">
                <a:solidFill>
                  <a:schemeClr val="bg1"/>
                </a:solidFill>
                <a:latin typeface="微软雅黑" pitchFamily="34" charset="-122"/>
                <a:ea typeface="微软雅黑" pitchFamily="34" charset="-122"/>
              </a:rPr>
              <a:t>VaR</a:t>
            </a:r>
            <a:endParaRPr kumimoji="0" lang="zh-CN" altLang="en-US"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71" y="692696"/>
            <a:ext cx="11737304"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spcBef>
                <a:spcPts val="0"/>
              </a:spcBef>
            </a:pPr>
            <a:r>
              <a:rPr lang="zh-CN" altLang="en-US" sz="2800" dirty="0" smtClean="0">
                <a:latin typeface="Times New Roman" panose="02020503050405090304" pitchFamily="18" charset="0"/>
                <a:ea typeface="宋体" pitchFamily="2" charset="-122"/>
              </a:rPr>
              <a:t>虽然</a:t>
            </a:r>
            <a:r>
              <a:rPr lang="en-US" altLang="zh-CN" sz="2800" dirty="0" err="1" smtClean="0">
                <a:latin typeface="Times New Roman" panose="02020503050405090304" pitchFamily="18" charset="0"/>
                <a:ea typeface="宋体" pitchFamily="2" charset="-122"/>
              </a:rPr>
              <a:t>VaR</a:t>
            </a:r>
            <a:r>
              <a:rPr lang="zh-CN" altLang="en-US" sz="2800" dirty="0" smtClean="0">
                <a:latin typeface="Times New Roman" panose="02020503050405090304" pitchFamily="18" charset="0"/>
                <a:ea typeface="宋体" pitchFamily="2" charset="-122"/>
              </a:rPr>
              <a:t>提供了一个优秀的描述投资组合整体风险的标准，而且，能够给投资者描述出一幅风险的景象，但是，作为投资者或者公司高层管理者来说，这还是不够的，因为无法提供一个指导投资者或者公式管理者根据市场变化能够有效调整投资组合头寸的方法。</a:t>
            </a:r>
            <a:endParaRPr lang="en-US" altLang="zh-CN" sz="2800" dirty="0" smtClean="0">
              <a:latin typeface="Times New Roman" panose="02020503050405090304" pitchFamily="18" charset="0"/>
              <a:ea typeface="宋体" pitchFamily="2" charset="-122"/>
            </a:endParaRPr>
          </a:p>
          <a:p>
            <a:pPr>
              <a:lnSpc>
                <a:spcPct val="150000"/>
              </a:lnSpc>
              <a:spcBef>
                <a:spcPts val="1800"/>
              </a:spcBef>
            </a:pPr>
            <a:r>
              <a:rPr lang="zh-CN" altLang="en-US" sz="2800" dirty="0" smtClean="0">
                <a:latin typeface="Times New Roman" panose="02020503050405090304" pitchFamily="18" charset="0"/>
                <a:ea typeface="宋体" pitchFamily="2" charset="-122"/>
              </a:rPr>
              <a:t>由此，我们也需要对投资组合的每一项资产投资所具备的风险以及投资组合资产调整权重对整个投资组合风险的影响进行有效分解，本节将进一步讲解三类分解的</a:t>
            </a:r>
            <a:r>
              <a:rPr lang="en-US" altLang="zh-CN" sz="2800" dirty="0" err="1" smtClean="0">
                <a:latin typeface="Times New Roman" panose="02020503050405090304" pitchFamily="18" charset="0"/>
                <a:ea typeface="宋体" pitchFamily="2" charset="-122"/>
              </a:rPr>
              <a:t>VaR</a:t>
            </a:r>
            <a:r>
              <a:rPr lang="zh-CN" altLang="en-US" sz="2800" dirty="0" smtClean="0">
                <a:latin typeface="Times New Roman" panose="02020503050405090304" pitchFamily="18" charset="0"/>
                <a:ea typeface="宋体" pitchFamily="2" charset="-122"/>
              </a:rPr>
              <a:t>，即</a:t>
            </a:r>
            <a:r>
              <a:rPr lang="zh-CN" altLang="en-US" sz="2800" b="1" dirty="0">
                <a:latin typeface="微软雅黑" pitchFamily="34" charset="-122"/>
                <a:ea typeface="微软雅黑" pitchFamily="34" charset="-122"/>
                <a:sym typeface="+mn-ea"/>
              </a:rPr>
              <a:t>边际</a:t>
            </a:r>
            <a:r>
              <a:rPr lang="en-US" altLang="zh-CN" sz="2800" b="1" dirty="0" err="1">
                <a:latin typeface="微软雅黑" pitchFamily="34" charset="-122"/>
                <a:ea typeface="微软雅黑" pitchFamily="34" charset="-122"/>
                <a:sym typeface="+mn-ea"/>
              </a:rPr>
              <a:t>VaR</a:t>
            </a:r>
            <a:r>
              <a:rPr lang="zh-CN" altLang="en-US" sz="2800" b="1" dirty="0">
                <a:latin typeface="微软雅黑" pitchFamily="34" charset="-122"/>
                <a:ea typeface="微软雅黑" pitchFamily="34" charset="-122"/>
                <a:sym typeface="+mn-ea"/>
              </a:rPr>
              <a:t>、增量</a:t>
            </a:r>
            <a:r>
              <a:rPr lang="en-US" altLang="zh-CN" sz="2800" b="1" dirty="0" err="1">
                <a:latin typeface="微软雅黑" pitchFamily="34" charset="-122"/>
                <a:ea typeface="微软雅黑" pitchFamily="34" charset="-122"/>
                <a:sym typeface="+mn-ea"/>
              </a:rPr>
              <a:t>VaR</a:t>
            </a:r>
            <a:r>
              <a:rPr lang="zh-CN" altLang="en-US" sz="2800" b="1" dirty="0">
                <a:latin typeface="微软雅黑" pitchFamily="34" charset="-122"/>
                <a:ea typeface="微软雅黑" pitchFamily="34" charset="-122"/>
                <a:sym typeface="+mn-ea"/>
              </a:rPr>
              <a:t>、成分</a:t>
            </a:r>
            <a:r>
              <a:rPr lang="en-US" altLang="zh-CN" sz="2800" b="1" dirty="0" err="1" smtClean="0">
                <a:latin typeface="微软雅黑" pitchFamily="34" charset="-122"/>
                <a:ea typeface="微软雅黑" pitchFamily="34" charset="-122"/>
                <a:sym typeface="+mn-ea"/>
              </a:rPr>
              <a:t>VaR</a:t>
            </a:r>
            <a:r>
              <a:rPr lang="zh-CN" altLang="en-US" sz="2800" dirty="0" smtClean="0">
                <a:latin typeface="Times New Roman" panose="02020503050405090304" pitchFamily="18" charset="0"/>
                <a:ea typeface="宋体" pitchFamily="2" charset="-122"/>
              </a:rPr>
              <a:t>，这三个指标有助于指导投资者后续的投资决策。</a:t>
            </a:r>
            <a:endParaRPr lang="en-US" altLang="zh-CN" sz="28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0009265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（一）边际</a:t>
            </a:r>
            <a:r>
              <a:rPr lang="en-US" altLang="zh-CN"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VaR</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边际</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，英文名称是</a:t>
            </a:r>
            <a:r>
              <a:rPr lang="en-US" altLang="zh-CN" sz="2400" dirty="0" smtClean="0">
                <a:latin typeface="Times New Roman" panose="02020503050405090304" pitchFamily="18" charset="0"/>
                <a:ea typeface="宋体" pitchFamily="2" charset="-122"/>
                <a:sym typeface="+mn-ea"/>
              </a:rPr>
              <a:t>Marginal </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a:t>
            </a:r>
            <a:r>
              <a:rPr lang="zh-CN" altLang="en-US" sz="2400" dirty="0" smtClean="0">
                <a:latin typeface="Times New Roman" panose="02020503050405090304" pitchFamily="18" charset="0"/>
                <a:ea typeface="宋体" pitchFamily="2" charset="-122"/>
              </a:rPr>
              <a:t>是</a:t>
            </a:r>
            <a:r>
              <a:rPr lang="zh-CN" altLang="en-US" sz="2400" dirty="0">
                <a:latin typeface="Times New Roman" panose="02020503050405090304" pitchFamily="18" charset="0"/>
                <a:ea typeface="宋体" pitchFamily="2" charset="-122"/>
              </a:rPr>
              <a:t>指资产组合中资产的头寸变化而导致的组合</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的变化。设一个包含</a:t>
            </a:r>
            <a:r>
              <a:rPr lang="en-US" altLang="zh-CN" sz="2400" dirty="0">
                <a:latin typeface="Times New Roman" panose="02020503050405090304" pitchFamily="18" charset="0"/>
                <a:ea typeface="宋体" pitchFamily="2" charset="-122"/>
              </a:rPr>
              <a:t>n</a:t>
            </a:r>
            <a:r>
              <a:rPr lang="zh-CN" altLang="en-US" sz="2400" dirty="0">
                <a:latin typeface="Times New Roman" panose="02020503050405090304" pitchFamily="18" charset="0"/>
                <a:ea typeface="宋体" pitchFamily="2" charset="-122"/>
              </a:rPr>
              <a:t>个资产的投资组合，权重</a:t>
            </a:r>
            <a:r>
              <a:rPr lang="zh-CN" altLang="en-US" sz="2400" dirty="0" smtClean="0">
                <a:latin typeface="Times New Roman" panose="02020503050405090304" pitchFamily="18" charset="0"/>
                <a:ea typeface="宋体" pitchFamily="2" charset="-122"/>
              </a:rPr>
              <a:t>向量                       ，表示投资组合的</a:t>
            </a:r>
            <a:r>
              <a:rPr lang="zh-CN" altLang="en-US" sz="2400" dirty="0">
                <a:latin typeface="Times New Roman" panose="02020503050405090304" pitchFamily="18" charset="0"/>
                <a:ea typeface="宋体" pitchFamily="2" charset="-122"/>
              </a:rPr>
              <a:t>总金额，则该组合的</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smtClean="0">
                <a:latin typeface="Times New Roman" panose="02020503050405090304" pitchFamily="18" charset="0"/>
                <a:ea typeface="宋体" pitchFamily="2" charset="-122"/>
              </a:rPr>
              <a:t>为：</a:t>
            </a:r>
            <a:endParaRPr lang="en-US" altLang="zh-CN" sz="2400" dirty="0" smtClean="0">
              <a:latin typeface="Times New Roman" panose="02020503050405090304" pitchFamily="18" charset="0"/>
              <a:ea typeface="宋体" pitchFamily="2" charset="-122"/>
            </a:endParaRPr>
          </a:p>
          <a:p>
            <a:pPr>
              <a:lnSpc>
                <a:spcPct val="150000"/>
              </a:lnSpc>
              <a:spcBef>
                <a:spcPts val="1800"/>
              </a:spcBef>
            </a:pPr>
            <a:endParaRPr lang="en-US" altLang="zh-CN" sz="2400" dirty="0" smtClean="0">
              <a:latin typeface="Times New Roman" panose="02020503050405090304" pitchFamily="18" charset="0"/>
              <a:ea typeface="宋体" pitchFamily="2" charset="-122"/>
            </a:endParaRPr>
          </a:p>
          <a:p>
            <a:pPr>
              <a:lnSpc>
                <a:spcPct val="150000"/>
              </a:lnSpc>
              <a:spcBef>
                <a:spcPts val="1800"/>
              </a:spcBef>
            </a:pPr>
            <a:r>
              <a:rPr lang="zh-CN" altLang="zh-CN" sz="2400" dirty="0" smtClean="0"/>
              <a:t>假设资产组合的收益率向量服从</a:t>
            </a:r>
            <a:r>
              <a:rPr lang="en-US" altLang="zh-CN" sz="2400" dirty="0" smtClean="0"/>
              <a:t> n</a:t>
            </a:r>
            <a:r>
              <a:rPr lang="zh-CN" altLang="zh-CN" sz="2400" dirty="0" smtClean="0"/>
              <a:t>维正态分布</a:t>
            </a:r>
            <a:r>
              <a:rPr lang="en-US" altLang="zh-CN" sz="2400" dirty="0" smtClean="0"/>
              <a:t>              </a:t>
            </a:r>
            <a:r>
              <a:rPr lang="zh-CN" altLang="zh-CN" sz="2400" dirty="0" smtClean="0"/>
              <a:t>，可得到该投资组合在置信区间</a:t>
            </a:r>
            <a:r>
              <a:rPr lang="en-US" altLang="zh-CN" sz="2400" dirty="0" smtClean="0"/>
              <a:t>X</a:t>
            </a:r>
            <a:r>
              <a:rPr lang="zh-CN" altLang="zh-CN" sz="2400" dirty="0" smtClean="0"/>
              <a:t>下的</a:t>
            </a:r>
            <a:r>
              <a:rPr lang="en-US" altLang="zh-CN" sz="2400" dirty="0" err="1" smtClean="0"/>
              <a:t>VaR</a:t>
            </a:r>
            <a:r>
              <a:rPr lang="zh-CN" altLang="zh-CN" sz="2400" dirty="0" smtClean="0"/>
              <a:t>为</a:t>
            </a:r>
            <a:r>
              <a:rPr lang="zh-CN" altLang="en-US" sz="2400" dirty="0" smtClean="0"/>
              <a:t>：                                  ，其中，    表示投资组合收益波动率。</a:t>
            </a:r>
            <a:endParaRPr lang="en-US" altLang="zh-CN" sz="2400" dirty="0" smtClean="0">
              <a:latin typeface="Times New Roman" panose="02020503050405090304" pitchFamily="18" charset="0"/>
              <a:ea typeface="宋体" pitchFamily="2" charset="-122"/>
            </a:endParaRPr>
          </a:p>
          <a:p>
            <a:pPr>
              <a:lnSpc>
                <a:spcPct val="150000"/>
              </a:lnSpc>
            </a:pPr>
            <a:endParaRPr lang="en-US" altLang="zh-CN" sz="2400" dirty="0" smtClean="0">
              <a:latin typeface="Times New Roman" panose="02020503050405090304" pitchFamily="18" charset="0"/>
              <a:ea typeface="宋体" pitchFamily="2" charset="-122"/>
            </a:endParaRPr>
          </a:p>
          <a:p>
            <a:pPr>
              <a:lnSpc>
                <a:spcPct val="150000"/>
              </a:lnSpc>
            </a:pPr>
            <a:r>
              <a:rPr lang="zh-CN" altLang="en-US" sz="2400" dirty="0" smtClean="0"/>
              <a:t>故此，</a:t>
            </a:r>
            <a:r>
              <a:rPr lang="zh-CN" altLang="zh-CN" sz="2400" dirty="0" smtClean="0"/>
              <a:t>根据</a:t>
            </a:r>
            <a:r>
              <a:rPr lang="zh-CN" altLang="zh-CN" sz="2400" dirty="0"/>
              <a:t>组合方差的定义可以</a:t>
            </a:r>
            <a:r>
              <a:rPr lang="zh-CN" altLang="zh-CN" sz="2400" dirty="0" smtClean="0"/>
              <a:t>推出</a:t>
            </a:r>
            <a:r>
              <a:rPr lang="zh-CN" altLang="en-US" sz="2400" dirty="0" smtClean="0"/>
              <a:t>：</a:t>
            </a:r>
            <a:endParaRPr lang="en-US" altLang="zh-CN" sz="2400" dirty="0" smtClean="0"/>
          </a:p>
          <a:p>
            <a:endParaRPr lang="en-US" altLang="zh-CN" sz="2400" dirty="0" smtClean="0"/>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5" name="对象 24">
            <a:extLst>
              <a:ext uri="{FF2B5EF4-FFF2-40B4-BE49-F238E27FC236}">
                <a16:creationId xmlns="" xmlns:a16="http://schemas.microsoft.com/office/drawing/2014/main" id="{220C046A-02F7-4107-A435-D44F7C24570E}"/>
              </a:ext>
            </a:extLst>
          </p:cNvPr>
          <p:cNvGraphicFramePr>
            <a:graphicFrameLocks noChangeAspect="1"/>
          </p:cNvGraphicFramePr>
          <p:nvPr>
            <p:extLst>
              <p:ext uri="{D42A27DB-BD31-4B8C-83A1-F6EECF244321}">
                <p14:modId xmlns:p14="http://schemas.microsoft.com/office/powerpoint/2010/main" val="4088193924"/>
              </p:ext>
            </p:extLst>
          </p:nvPr>
        </p:nvGraphicFramePr>
        <p:xfrm>
          <a:off x="9694019" y="1844824"/>
          <a:ext cx="1650816" cy="469179"/>
        </p:xfrm>
        <a:graphic>
          <a:graphicData uri="http://schemas.openxmlformats.org/presentationml/2006/ole">
            <mc:AlternateContent xmlns:mc="http://schemas.openxmlformats.org/markup-compatibility/2006">
              <mc:Choice xmlns:v="urn:schemas-microsoft-com:vml" Requires="v">
                <p:oleObj spid="_x0000_s58263"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9694019" y="1844824"/>
                        <a:ext cx="1650816" cy="46917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77778201"/>
              </p:ext>
            </p:extLst>
          </p:nvPr>
        </p:nvGraphicFramePr>
        <p:xfrm>
          <a:off x="11566227" y="1916832"/>
          <a:ext cx="311150" cy="312738"/>
        </p:xfrm>
        <a:graphic>
          <a:graphicData uri="http://schemas.openxmlformats.org/presentationml/2006/ole">
            <mc:AlternateContent xmlns:mc="http://schemas.openxmlformats.org/markup-compatibility/2006">
              <mc:Choice xmlns:v="urn:schemas-microsoft-com:vml" Requires="v">
                <p:oleObj spid="_x0000_s58264" name="Equation" r:id="rId6" imgW="164880" imgH="164880" progId="Equation.DSMT4">
                  <p:embed/>
                </p:oleObj>
              </mc:Choice>
              <mc:Fallback>
                <p:oleObj name="Equation" r:id="rId6" imgW="164880" imgH="164880" progId="Equation.DSMT4">
                  <p:embed/>
                  <p:pic>
                    <p:nvPicPr>
                      <p:cNvPr id="0" name="对象 25"/>
                      <p:cNvPicPr>
                        <a:picLocks noChangeAspect="1" noChangeArrowheads="1"/>
                      </p:cNvPicPr>
                      <p:nvPr/>
                    </p:nvPicPr>
                    <p:blipFill>
                      <a:blip r:embed="rId7"/>
                      <a:srcRect/>
                      <a:stretch>
                        <a:fillRect/>
                      </a:stretch>
                    </p:blipFill>
                    <p:spPr bwMode="auto">
                      <a:xfrm>
                        <a:off x="11566227" y="1916832"/>
                        <a:ext cx="311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272212982"/>
              </p:ext>
            </p:extLst>
          </p:nvPr>
        </p:nvGraphicFramePr>
        <p:xfrm>
          <a:off x="6453659" y="4005064"/>
          <a:ext cx="927100" cy="393700"/>
        </p:xfrm>
        <a:graphic>
          <a:graphicData uri="http://schemas.openxmlformats.org/presentationml/2006/ole">
            <mc:AlternateContent xmlns:mc="http://schemas.openxmlformats.org/markup-compatibility/2006">
              <mc:Choice xmlns:v="urn:schemas-microsoft-com:vml" Requires="v">
                <p:oleObj spid="_x0000_s58265" name="Equation" r:id="rId8" imgW="507960" imgH="215640" progId="Equation.DSMT4">
                  <p:embed/>
                </p:oleObj>
              </mc:Choice>
              <mc:Fallback>
                <p:oleObj name="Equation" r:id="rId8" imgW="507960" imgH="215640" progId="Equation.DSMT4">
                  <p:embed/>
                  <p:pic>
                    <p:nvPicPr>
                      <p:cNvPr id="0" name="对象 24"/>
                      <p:cNvPicPr>
                        <a:picLocks noChangeAspect="1" noChangeArrowheads="1"/>
                      </p:cNvPicPr>
                      <p:nvPr/>
                    </p:nvPicPr>
                    <p:blipFill>
                      <a:blip r:embed="rId9"/>
                      <a:srcRect/>
                      <a:stretch>
                        <a:fillRect/>
                      </a:stretch>
                    </p:blipFill>
                    <p:spPr bwMode="auto">
                      <a:xfrm>
                        <a:off x="6453659" y="4005064"/>
                        <a:ext cx="927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524966248"/>
              </p:ext>
            </p:extLst>
          </p:nvPr>
        </p:nvGraphicFramePr>
        <p:xfrm>
          <a:off x="1917155" y="4509120"/>
          <a:ext cx="2381533" cy="432048"/>
        </p:xfrm>
        <a:graphic>
          <a:graphicData uri="http://schemas.openxmlformats.org/presentationml/2006/ole">
            <mc:AlternateContent xmlns:mc="http://schemas.openxmlformats.org/markup-compatibility/2006">
              <mc:Choice xmlns:v="urn:schemas-microsoft-com:vml" Requires="v">
                <p:oleObj spid="_x0000_s58266" name="Equation" r:id="rId10" imgW="1435100" imgH="254000" progId="Equation.DSMT4">
                  <p:embed/>
                </p:oleObj>
              </mc:Choice>
              <mc:Fallback>
                <p:oleObj name="Equation" r:id="rId10" imgW="1435100" imgH="254000" progId="Equation.DSMT4">
                  <p:embed/>
                  <p:pic>
                    <p:nvPicPr>
                      <p:cNvPr id="0" name="Object 8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155" y="4509120"/>
                        <a:ext cx="2381533" cy="43204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71086504"/>
              </p:ext>
            </p:extLst>
          </p:nvPr>
        </p:nvGraphicFramePr>
        <p:xfrm>
          <a:off x="5517555" y="4509120"/>
          <a:ext cx="315913" cy="388937"/>
        </p:xfrm>
        <a:graphic>
          <a:graphicData uri="http://schemas.openxmlformats.org/presentationml/2006/ole">
            <mc:AlternateContent xmlns:mc="http://schemas.openxmlformats.org/markup-compatibility/2006">
              <mc:Choice xmlns:v="urn:schemas-microsoft-com:vml" Requires="v">
                <p:oleObj spid="_x0000_s58267" name="Equation" r:id="rId12" imgW="190440" imgH="228600" progId="Equation.DSMT4">
                  <p:embed/>
                </p:oleObj>
              </mc:Choice>
              <mc:Fallback>
                <p:oleObj name="Equation" r:id="rId12" imgW="190440" imgH="228600" progId="Equation.DSMT4">
                  <p:embed/>
                  <p:pic>
                    <p:nvPicPr>
                      <p:cNvPr id="0" name="对象 11"/>
                      <p:cNvPicPr>
                        <a:picLocks noChangeAspect="1" noChangeArrowheads="1"/>
                      </p:cNvPicPr>
                      <p:nvPr/>
                    </p:nvPicPr>
                    <p:blipFill>
                      <a:blip r:embed="rId13"/>
                      <a:srcRect/>
                      <a:stretch>
                        <a:fillRect/>
                      </a:stretch>
                    </p:blipFill>
                    <p:spPr bwMode="auto">
                      <a:xfrm>
                        <a:off x="5517555" y="4509120"/>
                        <a:ext cx="3159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2750743805"/>
              </p:ext>
            </p:extLst>
          </p:nvPr>
        </p:nvGraphicFramePr>
        <p:xfrm>
          <a:off x="5157515" y="2996952"/>
          <a:ext cx="2303463" cy="792163"/>
        </p:xfrm>
        <a:graphic>
          <a:graphicData uri="http://schemas.openxmlformats.org/presentationml/2006/ole">
            <mc:AlternateContent xmlns:mc="http://schemas.openxmlformats.org/markup-compatibility/2006">
              <mc:Choice xmlns:v="urn:schemas-microsoft-com:vml" Requires="v">
                <p:oleObj spid="_x0000_s58268" name="Equation" r:id="rId14" imgW="1218960" imgH="419040" progId="Equation.DSMT4">
                  <p:embed/>
                </p:oleObj>
              </mc:Choice>
              <mc:Fallback>
                <p:oleObj name="Equation" r:id="rId14" imgW="1218960" imgH="419040" progId="Equation.DSMT4">
                  <p:embed/>
                  <p:pic>
                    <p:nvPicPr>
                      <p:cNvPr id="0" name="对象 25"/>
                      <p:cNvPicPr>
                        <a:picLocks noChangeAspect="1" noChangeArrowheads="1"/>
                      </p:cNvPicPr>
                      <p:nvPr/>
                    </p:nvPicPr>
                    <p:blipFill>
                      <a:blip r:embed="rId15"/>
                      <a:srcRect/>
                      <a:stretch>
                        <a:fillRect/>
                      </a:stretch>
                    </p:blipFill>
                    <p:spPr bwMode="auto">
                      <a:xfrm>
                        <a:off x="5157515" y="2996952"/>
                        <a:ext cx="2303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208" name="对象 58207"/>
          <p:cNvGraphicFramePr>
            <a:graphicFrameLocks noChangeAspect="1"/>
          </p:cNvGraphicFramePr>
          <p:nvPr>
            <p:extLst>
              <p:ext uri="{D42A27DB-BD31-4B8C-83A1-F6EECF244321}">
                <p14:modId xmlns:p14="http://schemas.microsoft.com/office/powerpoint/2010/main" val="3550327324"/>
              </p:ext>
            </p:extLst>
          </p:nvPr>
        </p:nvGraphicFramePr>
        <p:xfrm>
          <a:off x="5877595" y="5563877"/>
          <a:ext cx="3492500" cy="1004887"/>
        </p:xfrm>
        <a:graphic>
          <a:graphicData uri="http://schemas.openxmlformats.org/presentationml/2006/ole">
            <mc:AlternateContent xmlns:mc="http://schemas.openxmlformats.org/markup-compatibility/2006">
              <mc:Choice xmlns:v="urn:schemas-microsoft-com:vml" Requires="v">
                <p:oleObj spid="_x0000_s58269" name="Equation" r:id="rId16" imgW="1676160" imgH="482400" progId="Equation.DSMT4">
                  <p:embed/>
                </p:oleObj>
              </mc:Choice>
              <mc:Fallback>
                <p:oleObj name="Equation" r:id="rId16" imgW="1676160" imgH="482400" progId="Equation.DSMT4">
                  <p:embed/>
                  <p:pic>
                    <p:nvPicPr>
                      <p:cNvPr id="0" name="对象 27"/>
                      <p:cNvPicPr>
                        <a:picLocks noChangeAspect="1" noChangeArrowheads="1"/>
                      </p:cNvPicPr>
                      <p:nvPr/>
                    </p:nvPicPr>
                    <p:blipFill>
                      <a:blip r:embed="rId17"/>
                      <a:srcRect/>
                      <a:stretch>
                        <a:fillRect/>
                      </a:stretch>
                    </p:blipFill>
                    <p:spPr bwMode="auto">
                      <a:xfrm>
                        <a:off x="5877595" y="5563877"/>
                        <a:ext cx="34925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（一）边际</a:t>
            </a:r>
            <a:r>
              <a:rPr lang="en-US" altLang="zh-CN"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VaR</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r>
              <a:rPr lang="zh-CN" altLang="zh-CN" sz="2400" dirty="0" smtClean="0"/>
              <a:t>令</a:t>
            </a:r>
            <a:r>
              <a:rPr lang="en-US" altLang="zh-CN" sz="2400" dirty="0" smtClean="0"/>
              <a:t>      </a:t>
            </a:r>
            <a:r>
              <a:rPr lang="zh-CN" altLang="zh-CN" sz="2400" dirty="0"/>
              <a:t>表示</a:t>
            </a:r>
            <a:r>
              <a:rPr lang="en-US" altLang="zh-CN" sz="2400" i="1" dirty="0"/>
              <a:t>i</a:t>
            </a:r>
            <a:r>
              <a:rPr lang="zh-CN" altLang="zh-CN" sz="2400" dirty="0"/>
              <a:t>股票收益率</a:t>
            </a:r>
            <a:r>
              <a:rPr lang="zh-CN" altLang="zh-CN" sz="2400" dirty="0" smtClean="0"/>
              <a:t>，</a:t>
            </a:r>
            <a:r>
              <a:rPr lang="en-US" altLang="zh-CN" sz="2400" dirty="0" smtClean="0"/>
              <a:t>     </a:t>
            </a:r>
            <a:r>
              <a:rPr lang="zh-CN" altLang="zh-CN" sz="2400" dirty="0"/>
              <a:t>为投资组合收益率，则投资组合收益率的</a:t>
            </a:r>
            <a:r>
              <a:rPr lang="zh-CN" altLang="zh-CN" sz="2400" dirty="0" smtClean="0"/>
              <a:t>方差</a:t>
            </a:r>
            <a:r>
              <a:rPr lang="zh-CN" altLang="en-US" sz="2400" dirty="0" smtClean="0"/>
              <a:t>为：</a:t>
            </a:r>
            <a:endParaRPr lang="en-US" altLang="zh-CN" sz="2400" dirty="0" smtClean="0"/>
          </a:p>
          <a:p>
            <a:endParaRPr lang="en-US" altLang="zh-CN" sz="2400" dirty="0" smtClean="0"/>
          </a:p>
          <a:p>
            <a:endParaRPr lang="en-US" altLang="zh-CN" sz="2400" dirty="0" smtClean="0"/>
          </a:p>
          <a:p>
            <a:pPr>
              <a:spcBef>
                <a:spcPts val="600"/>
              </a:spcBef>
            </a:pPr>
            <a:r>
              <a:rPr lang="zh-CN" altLang="zh-CN" sz="2400" dirty="0" smtClean="0"/>
              <a:t>故此</a:t>
            </a:r>
            <a:r>
              <a:rPr lang="zh-CN" altLang="zh-CN" sz="2400" dirty="0"/>
              <a:t>，</a:t>
            </a:r>
            <a:r>
              <a:rPr lang="en-US" altLang="zh-CN" sz="2400" dirty="0"/>
              <a:t> </a:t>
            </a:r>
          </a:p>
          <a:p>
            <a:pPr>
              <a:spcBef>
                <a:spcPts val="3000"/>
              </a:spcBef>
            </a:pPr>
            <a:r>
              <a:rPr lang="zh-CN" altLang="zh-CN" sz="2400" dirty="0" smtClean="0"/>
              <a:t>由</a:t>
            </a:r>
            <a:r>
              <a:rPr lang="zh-CN" altLang="zh-CN" sz="2400" dirty="0"/>
              <a:t>定义可知，投资组合收益的</a:t>
            </a:r>
            <a:r>
              <a:rPr lang="zh-CN" altLang="zh-CN" sz="2400" dirty="0" smtClean="0"/>
              <a:t>方差</a:t>
            </a:r>
            <a:r>
              <a:rPr lang="en-US" altLang="zh-CN" sz="2400" dirty="0" smtClean="0"/>
              <a:t>                        </a:t>
            </a:r>
            <a:r>
              <a:rPr lang="zh-CN" altLang="zh-CN" sz="2400" dirty="0" smtClean="0"/>
              <a:t>，</a:t>
            </a:r>
            <a:r>
              <a:rPr lang="zh-CN" altLang="en-US" sz="2400" dirty="0"/>
              <a:t>可</a:t>
            </a:r>
            <a:r>
              <a:rPr lang="zh-CN" altLang="en-US" sz="2400" dirty="0" smtClean="0"/>
              <a:t>得：</a:t>
            </a:r>
            <a:endParaRPr lang="en-US" altLang="zh-CN" sz="2400" dirty="0" smtClean="0"/>
          </a:p>
          <a:p>
            <a:pPr>
              <a:spcBef>
                <a:spcPts val="3000"/>
              </a:spcBef>
            </a:pPr>
            <a:endParaRPr lang="en-US" altLang="zh-CN" sz="2400" dirty="0"/>
          </a:p>
          <a:p>
            <a:pPr>
              <a:spcBef>
                <a:spcPts val="3000"/>
              </a:spcBef>
            </a:pPr>
            <a:endParaRPr lang="en-US" altLang="zh-CN" sz="2400" dirty="0" smtClean="0"/>
          </a:p>
          <a:p>
            <a:pPr>
              <a:spcBef>
                <a:spcPts val="0"/>
              </a:spcBef>
            </a:pPr>
            <a:r>
              <a:rPr lang="zh-CN" altLang="en-US" sz="2400" dirty="0" smtClean="0"/>
              <a:t>故此，</a:t>
            </a:r>
            <a:endParaRPr lang="en-US" altLang="zh-CN" sz="2400" dirty="0" smtClean="0"/>
          </a:p>
          <a:p>
            <a:pPr>
              <a:spcBef>
                <a:spcPts val="0"/>
              </a:spcBef>
            </a:pPr>
            <a:endParaRPr lang="en-US" altLang="zh-CN" sz="2400" dirty="0"/>
          </a:p>
          <a:p>
            <a:pPr>
              <a:spcBef>
                <a:spcPts val="1200"/>
              </a:spcBef>
            </a:pPr>
            <a:r>
              <a:rPr lang="zh-CN" altLang="en-US" sz="2400" dirty="0">
                <a:latin typeface="Times New Roman" panose="02020503050405090304" pitchFamily="18" charset="0"/>
                <a:ea typeface="宋体" pitchFamily="2" charset="-122"/>
              </a:rPr>
              <a:t>由上式可知</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同资本资产定价模型的贝塔系数二者呈正相关关系</a:t>
            </a:r>
            <a:r>
              <a:rPr lang="zh-CN" altLang="en-US" sz="2400" dirty="0" smtClean="0">
                <a:latin typeface="Times New Roman" panose="02020503050405090304" pitchFamily="18" charset="0"/>
                <a:ea typeface="宋体" pitchFamily="2" charset="-122"/>
              </a:rPr>
              <a:t>。</a:t>
            </a:r>
            <a:endParaRPr lang="zh-CN" altLang="zh-CN" sz="2400" dirty="0"/>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6" name="对象 25">
            <a:extLst>
              <a:ext uri="{FF2B5EF4-FFF2-40B4-BE49-F238E27FC236}">
                <a16:creationId xmlns="" xmlns:a16="http://schemas.microsoft.com/office/drawing/2014/main" id="{FEC3A25C-6071-4926-B628-6EBA4ADD8F93}"/>
              </a:ext>
            </a:extLst>
          </p:cNvPr>
          <p:cNvGraphicFramePr>
            <a:graphicFrameLocks noChangeAspect="1"/>
          </p:cNvGraphicFramePr>
          <p:nvPr>
            <p:extLst>
              <p:ext uri="{D42A27DB-BD31-4B8C-83A1-F6EECF244321}">
                <p14:modId xmlns:p14="http://schemas.microsoft.com/office/powerpoint/2010/main" val="236468551"/>
              </p:ext>
            </p:extLst>
          </p:nvPr>
        </p:nvGraphicFramePr>
        <p:xfrm>
          <a:off x="2997275" y="5085184"/>
          <a:ext cx="5614988" cy="792162"/>
        </p:xfrm>
        <a:graphic>
          <a:graphicData uri="http://schemas.openxmlformats.org/presentationml/2006/ole">
            <mc:AlternateContent xmlns:mc="http://schemas.openxmlformats.org/markup-compatibility/2006">
              <mc:Choice xmlns:v="urn:schemas-microsoft-com:vml" Requires="v">
                <p:oleObj spid="_x0000_s102448" name="Equation" r:id="rId4" imgW="2971800" imgH="419040" progId="Equation.DSMT4">
                  <p:embed/>
                </p:oleObj>
              </mc:Choice>
              <mc:Fallback>
                <p:oleObj name="Equation" r:id="rId4" imgW="2971800" imgH="419040" progId="Equation.DSMT4">
                  <p:embed/>
                  <p:pic>
                    <p:nvPicPr>
                      <p:cNvPr id="0" name=""/>
                      <p:cNvPicPr/>
                      <p:nvPr/>
                    </p:nvPicPr>
                    <p:blipFill>
                      <a:blip r:embed="rId5"/>
                      <a:stretch>
                        <a:fillRect/>
                      </a:stretch>
                    </p:blipFill>
                    <p:spPr>
                      <a:xfrm>
                        <a:off x="2997275" y="5085184"/>
                        <a:ext cx="5614988" cy="792162"/>
                      </a:xfrm>
                      <a:prstGeom prst="rect">
                        <a:avLst/>
                      </a:prstGeom>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149380141"/>
              </p:ext>
            </p:extLst>
          </p:nvPr>
        </p:nvGraphicFramePr>
        <p:xfrm>
          <a:off x="765027" y="1196752"/>
          <a:ext cx="325450" cy="416576"/>
        </p:xfrm>
        <a:graphic>
          <a:graphicData uri="http://schemas.openxmlformats.org/presentationml/2006/ole">
            <mc:AlternateContent xmlns:mc="http://schemas.openxmlformats.org/markup-compatibility/2006">
              <mc:Choice xmlns:v="urn:schemas-microsoft-com:vml" Requires="v">
                <p:oleObj spid="_x0000_s102449" name="Equation" r:id="rId6" imgW="152268" imgH="203024" progId="Equation.DSMT4">
                  <p:embed/>
                </p:oleObj>
              </mc:Choice>
              <mc:Fallback>
                <p:oleObj name="Equation" r:id="rId6" imgW="152268" imgH="203024"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27" y="1196752"/>
                        <a:ext cx="325450" cy="416576"/>
                      </a:xfrm>
                      <a:prstGeom prst="rect">
                        <a:avLst/>
                      </a:prstGeom>
                      <a:noFill/>
                    </p:spPr>
                  </p:pic>
                </p:oleObj>
              </mc:Fallback>
            </mc:AlternateContent>
          </a:graphicData>
        </a:graphic>
      </p:graphicFrame>
      <p:sp>
        <p:nvSpPr>
          <p:cNvPr id="4" name="Rectangle 1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653016954"/>
              </p:ext>
            </p:extLst>
          </p:nvPr>
        </p:nvGraphicFramePr>
        <p:xfrm>
          <a:off x="3645347" y="1196752"/>
          <a:ext cx="340370" cy="363061"/>
        </p:xfrm>
        <a:graphic>
          <a:graphicData uri="http://schemas.openxmlformats.org/presentationml/2006/ole">
            <mc:AlternateContent xmlns:mc="http://schemas.openxmlformats.org/markup-compatibility/2006">
              <mc:Choice xmlns:v="urn:schemas-microsoft-com:vml" Requires="v">
                <p:oleObj spid="_x0000_s102450" name="Equation" r:id="rId8" imgW="190417" imgH="203112" progId="Equation.DSMT4">
                  <p:embed/>
                </p:oleObj>
              </mc:Choice>
              <mc:Fallback>
                <p:oleObj name="Equation" r:id="rId8" imgW="190417" imgH="203112"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347" y="1196752"/>
                        <a:ext cx="340370" cy="363061"/>
                      </a:xfrm>
                      <a:prstGeom prst="rect">
                        <a:avLst/>
                      </a:prstGeom>
                      <a:noFill/>
                    </p:spPr>
                  </p:pic>
                </p:oleObj>
              </mc:Fallback>
            </mc:AlternateContent>
          </a:graphicData>
        </a:graphic>
      </p:graphicFrame>
      <p:sp>
        <p:nvSpPr>
          <p:cNvPr id="8"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3035720117"/>
              </p:ext>
            </p:extLst>
          </p:nvPr>
        </p:nvGraphicFramePr>
        <p:xfrm>
          <a:off x="4602165" y="1556792"/>
          <a:ext cx="2982907" cy="864096"/>
        </p:xfrm>
        <a:graphic>
          <a:graphicData uri="http://schemas.openxmlformats.org/presentationml/2006/ole">
            <mc:AlternateContent xmlns:mc="http://schemas.openxmlformats.org/markup-compatibility/2006">
              <mc:Choice xmlns:v="urn:schemas-microsoft-com:vml" Requires="v">
                <p:oleObj spid="_x0000_s102451" name="Equation" r:id="rId10" imgW="1600200" imgH="457200" progId="Equation.DSMT4">
                  <p:embed/>
                </p:oleObj>
              </mc:Choice>
              <mc:Fallback>
                <p:oleObj name="Equation" r:id="rId10" imgW="1600200" imgH="4572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2165" y="1556792"/>
                        <a:ext cx="2982907" cy="864096"/>
                      </a:xfrm>
                      <a:prstGeom prst="rect">
                        <a:avLst/>
                      </a:prstGeom>
                      <a:noFill/>
                    </p:spPr>
                  </p:pic>
                </p:oleObj>
              </mc:Fallback>
            </mc:AlternateContent>
          </a:graphicData>
        </a:graphic>
      </p:graphicFrame>
      <p:sp>
        <p:nvSpPr>
          <p:cNvPr id="17"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2484240274"/>
              </p:ext>
            </p:extLst>
          </p:nvPr>
        </p:nvGraphicFramePr>
        <p:xfrm>
          <a:off x="1269083" y="2348880"/>
          <a:ext cx="7992889" cy="918438"/>
        </p:xfrm>
        <a:graphic>
          <a:graphicData uri="http://schemas.openxmlformats.org/presentationml/2006/ole">
            <mc:AlternateContent xmlns:mc="http://schemas.openxmlformats.org/markup-compatibility/2006">
              <mc:Choice xmlns:v="urn:schemas-microsoft-com:vml" Requires="v">
                <p:oleObj spid="_x0000_s102452" name="Equation" r:id="rId12" imgW="4089400" imgH="469900" progId="Equation.DSMT4">
                  <p:embed/>
                </p:oleObj>
              </mc:Choice>
              <mc:Fallback>
                <p:oleObj name="Equation" r:id="rId12" imgW="4089400" imgH="46990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9083" y="2348880"/>
                        <a:ext cx="7992889" cy="918438"/>
                      </a:xfrm>
                      <a:prstGeom prst="rect">
                        <a:avLst/>
                      </a:prstGeom>
                      <a:noFill/>
                    </p:spPr>
                  </p:pic>
                </p:oleObj>
              </mc:Fallback>
            </mc:AlternateContent>
          </a:graphicData>
        </a:graphic>
      </p:graphicFrame>
      <p:sp>
        <p:nvSpPr>
          <p:cNvPr id="19" name="Rectangle 2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3134661083"/>
              </p:ext>
            </p:extLst>
          </p:nvPr>
        </p:nvGraphicFramePr>
        <p:xfrm>
          <a:off x="5013499" y="3212976"/>
          <a:ext cx="1498833" cy="548680"/>
        </p:xfrm>
        <a:graphic>
          <a:graphicData uri="http://schemas.openxmlformats.org/presentationml/2006/ole">
            <mc:AlternateContent xmlns:mc="http://schemas.openxmlformats.org/markup-compatibility/2006">
              <mc:Choice xmlns:v="urn:schemas-microsoft-com:vml" Requires="v">
                <p:oleObj spid="_x0000_s102453" name="Equation" r:id="rId14" imgW="710891" imgH="253890" progId="Equation.DSMT4">
                  <p:embed/>
                </p:oleObj>
              </mc:Choice>
              <mc:Fallback>
                <p:oleObj name="Equation" r:id="rId14" imgW="710891" imgH="253890"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3499" y="3212976"/>
                        <a:ext cx="1498833" cy="548680"/>
                      </a:xfrm>
                      <a:prstGeom prst="rect">
                        <a:avLst/>
                      </a:prstGeom>
                      <a:noFill/>
                    </p:spPr>
                  </p:pic>
                </p:oleObj>
              </mc:Fallback>
            </mc:AlternateContent>
          </a:graphicData>
        </a:graphic>
      </p:graphicFrame>
      <p:sp>
        <p:nvSpPr>
          <p:cNvPr id="21"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778406612"/>
              </p:ext>
            </p:extLst>
          </p:nvPr>
        </p:nvGraphicFramePr>
        <p:xfrm>
          <a:off x="3429323" y="3789040"/>
          <a:ext cx="6420940" cy="1224136"/>
        </p:xfrm>
        <a:graphic>
          <a:graphicData uri="http://schemas.openxmlformats.org/presentationml/2006/ole">
            <mc:AlternateContent xmlns:mc="http://schemas.openxmlformats.org/markup-compatibility/2006">
              <mc:Choice xmlns:v="urn:schemas-microsoft-com:vml" Requires="v">
                <p:oleObj spid="_x0000_s102454" name="Equation" r:id="rId16" imgW="3530600" imgH="673100" progId="Equation.DSMT4">
                  <p:embed/>
                </p:oleObj>
              </mc:Choice>
              <mc:Fallback>
                <p:oleObj name="Equation" r:id="rId16" imgW="3530600" imgH="673100" progId="Equation.DSMT4">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323" y="3789040"/>
                        <a:ext cx="6420940" cy="1224136"/>
                      </a:xfrm>
                      <a:prstGeom prst="rect">
                        <a:avLst/>
                      </a:prstGeom>
                      <a:noFill/>
                    </p:spPr>
                  </p:pic>
                </p:oleObj>
              </mc:Fallback>
            </mc:AlternateContent>
          </a:graphicData>
        </a:graphic>
      </p:graphicFrame>
    </p:spTree>
    <p:extLst>
      <p:ext uri="{BB962C8B-B14F-4D97-AF65-F5344CB8AC3E}">
        <p14:creationId xmlns:p14="http://schemas.microsoft.com/office/powerpoint/2010/main" val="2779208333"/>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sp>
        <p:nvSpPr>
          <p:cNvPr id="2" name="矩形 1"/>
          <p:cNvSpPr/>
          <p:nvPr/>
        </p:nvSpPr>
        <p:spPr>
          <a:xfrm>
            <a:off x="404987" y="641156"/>
            <a:ext cx="3058851" cy="584775"/>
          </a:xfrm>
          <a:prstGeom prst="rect">
            <a:avLst/>
          </a:prstGeom>
        </p:spPr>
        <p:txBody>
          <a:bodyPr wrap="non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（二）增量</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VaR</a:t>
            </a:r>
            <a:endPar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3" name="矩形 2"/>
          <p:cNvSpPr/>
          <p:nvPr/>
        </p:nvSpPr>
        <p:spPr>
          <a:xfrm>
            <a:off x="350225" y="1519151"/>
            <a:ext cx="11645263" cy="3891706"/>
          </a:xfrm>
          <a:prstGeom prst="rect">
            <a:avLst/>
          </a:prstGeom>
        </p:spPr>
        <p:txBody>
          <a:bodyPr wrap="square">
            <a:spAutoFit/>
          </a:bodyPr>
          <a:lstStyle/>
          <a:p>
            <a:pPr>
              <a:lnSpc>
                <a:spcPct val="150000"/>
              </a:lnSpc>
            </a:pPr>
            <a:r>
              <a:rPr lang="zh-CN" altLang="en-US" sz="2400" kern="100" dirty="0" smtClean="0">
                <a:solidFill>
                  <a:srgbClr val="000000"/>
                </a:solidFill>
                <a:latin typeface="Times New Roman" panose="02020603050405020304" pitchFamily="18" charset="0"/>
                <a:cs typeface="Times New Roman" panose="02020603050405020304" pitchFamily="18" charset="0"/>
              </a:rPr>
              <a:t>增量</a:t>
            </a:r>
            <a:r>
              <a:rPr lang="en-US" altLang="zh-CN" sz="2400" kern="100" dirty="0" err="1" smtClean="0">
                <a:solidFill>
                  <a:srgbClr val="000000"/>
                </a:solidFill>
                <a:latin typeface="Times New Roman" panose="02020603050405020304" pitchFamily="18" charset="0"/>
                <a:cs typeface="Times New Roman" panose="02020603050405020304" pitchFamily="18" charset="0"/>
              </a:rPr>
              <a:t>VaR</a:t>
            </a:r>
            <a:r>
              <a:rPr lang="zh-CN" altLang="en-US" sz="2400" kern="100" dirty="0" smtClean="0">
                <a:solidFill>
                  <a:srgbClr val="000000"/>
                </a:solidFill>
                <a:latin typeface="Times New Roman" panose="02020603050405020304" pitchFamily="18" charset="0"/>
                <a:cs typeface="Times New Roman" panose="02020603050405020304" pitchFamily="18" charset="0"/>
              </a:rPr>
              <a:t>，英文名称是</a:t>
            </a:r>
            <a:r>
              <a:rPr lang="en-US" altLang="zh-CN" sz="2400" kern="100" dirty="0" smtClean="0">
                <a:solidFill>
                  <a:srgbClr val="000000"/>
                </a:solidFill>
                <a:latin typeface="Times New Roman" panose="02020603050405020304" pitchFamily="18" charset="0"/>
                <a:cs typeface="Times New Roman" panose="02020603050405020304" pitchFamily="18" charset="0"/>
              </a:rPr>
              <a:t>Increment </a:t>
            </a:r>
            <a:r>
              <a:rPr lang="en-US" altLang="zh-CN" sz="2400" kern="100" dirty="0" err="1" smtClean="0">
                <a:solidFill>
                  <a:srgbClr val="000000"/>
                </a:solidFill>
                <a:latin typeface="Times New Roman" panose="02020603050405020304" pitchFamily="18" charset="0"/>
                <a:cs typeface="Times New Roman" panose="02020603050405020304" pitchFamily="18" charset="0"/>
              </a:rPr>
              <a:t>VaR</a:t>
            </a:r>
            <a:r>
              <a:rPr lang="zh-CN" altLang="en-US" sz="2400" kern="100" dirty="0">
                <a:solidFill>
                  <a:srgbClr val="000000"/>
                </a:solidFill>
                <a:latin typeface="Times New Roman" panose="02020603050405020304" pitchFamily="18" charset="0"/>
                <a:cs typeface="Times New Roman" panose="02020603050405020304" pitchFamily="18" charset="0"/>
              </a:rPr>
              <a:t>，简记为</a:t>
            </a:r>
            <a:r>
              <a:rPr lang="en-US" altLang="zh-CN" sz="2400" kern="100" dirty="0" smtClean="0">
                <a:solidFill>
                  <a:srgbClr val="000000"/>
                </a:solidFill>
                <a:latin typeface="Times New Roman" panose="02020603050405020304" pitchFamily="18" charset="0"/>
                <a:cs typeface="Times New Roman" panose="02020603050405020304" pitchFamily="18" charset="0"/>
              </a:rPr>
              <a:t>I-</a:t>
            </a:r>
            <a:r>
              <a:rPr lang="en-US" altLang="zh-CN" sz="2400" kern="100" dirty="0" err="1" smtClean="0">
                <a:solidFill>
                  <a:srgbClr val="000000"/>
                </a:solidFill>
                <a:latin typeface="Times New Roman" panose="02020603050405020304" pitchFamily="18" charset="0"/>
                <a:cs typeface="Times New Roman" panose="02020603050405020304" pitchFamily="18" charset="0"/>
              </a:rPr>
              <a:t>VaR</a:t>
            </a:r>
            <a:r>
              <a:rPr lang="zh-CN" altLang="en-US" sz="2400" kern="100" dirty="0" smtClean="0">
                <a:solidFill>
                  <a:srgbClr val="000000"/>
                </a:solidFill>
                <a:latin typeface="Times New Roman" panose="02020603050405020304" pitchFamily="18" charset="0"/>
                <a:cs typeface="Times New Roman" panose="02020603050405020304" pitchFamily="18" charset="0"/>
              </a:rPr>
              <a:t>，是</a:t>
            </a:r>
            <a:r>
              <a:rPr lang="zh-CN" altLang="en-US" sz="2400" kern="100" dirty="0">
                <a:solidFill>
                  <a:srgbClr val="000000"/>
                </a:solidFill>
                <a:latin typeface="Times New Roman" panose="02020603050405020304" pitchFamily="18" charset="0"/>
                <a:cs typeface="Times New Roman" panose="02020603050405020304" pitchFamily="18" charset="0"/>
              </a:rPr>
              <a:t>指当一个资产头寸加入到组合时，新增的</a:t>
            </a:r>
            <a:r>
              <a:rPr lang="en-US" altLang="zh-CN" sz="2400" kern="100" dirty="0" err="1">
                <a:solidFill>
                  <a:srgbClr val="000000"/>
                </a:solidFill>
                <a:latin typeface="Times New Roman" panose="02020603050405020304" pitchFamily="18" charset="0"/>
                <a:cs typeface="Times New Roman" panose="02020603050405020304" pitchFamily="18" charset="0"/>
              </a:rPr>
              <a:t>VaR</a:t>
            </a:r>
            <a:r>
              <a:rPr lang="zh-CN" altLang="en-US" sz="2400" kern="100" dirty="0">
                <a:solidFill>
                  <a:srgbClr val="000000"/>
                </a:solidFill>
                <a:latin typeface="Times New Roman" panose="02020603050405020304" pitchFamily="18" charset="0"/>
                <a:cs typeface="Times New Roman" panose="02020603050405020304" pitchFamily="18" charset="0"/>
              </a:rPr>
              <a:t>，或者说，从原组合删去一个头寸</a:t>
            </a:r>
            <a:r>
              <a:rPr lang="zh-CN" altLang="en-US" sz="2400" kern="100" dirty="0" smtClean="0">
                <a:solidFill>
                  <a:srgbClr val="000000"/>
                </a:solidFill>
                <a:latin typeface="Times New Roman" panose="02020603050405020304" pitchFamily="18" charset="0"/>
                <a:cs typeface="Times New Roman" panose="02020603050405020304" pitchFamily="18" charset="0"/>
              </a:rPr>
              <a:t>，减少</a:t>
            </a:r>
            <a:r>
              <a:rPr lang="zh-CN" altLang="en-US" sz="2400" kern="100" dirty="0">
                <a:solidFill>
                  <a:srgbClr val="000000"/>
                </a:solidFill>
                <a:latin typeface="Times New Roman" panose="02020603050405020304" pitchFamily="18" charset="0"/>
                <a:cs typeface="Times New Roman" panose="02020603050405020304" pitchFamily="18" charset="0"/>
              </a:rPr>
              <a:t>的</a:t>
            </a:r>
            <a:r>
              <a:rPr lang="en-US" altLang="zh-CN" sz="2400" kern="100" dirty="0" err="1" smtClean="0">
                <a:solidFill>
                  <a:srgbClr val="000000"/>
                </a:solidFill>
                <a:latin typeface="Times New Roman" panose="02020603050405020304" pitchFamily="18" charset="0"/>
                <a:cs typeface="Times New Roman" panose="02020603050405020304" pitchFamily="18" charset="0"/>
              </a:rPr>
              <a:t>VaR</a:t>
            </a:r>
            <a:r>
              <a:rPr lang="zh-CN" altLang="en-US" sz="2400" kern="100" dirty="0" smtClean="0">
                <a:solidFill>
                  <a:srgbClr val="000000"/>
                </a:solidFill>
                <a:latin typeface="Times New Roman" panose="02020603050405020304" pitchFamily="18" charset="0"/>
                <a:cs typeface="Times New Roman" panose="02020603050405020304" pitchFamily="18" charset="0"/>
              </a:rPr>
              <a:t>数值。</a:t>
            </a:r>
            <a:r>
              <a:rPr lang="zh-CN" altLang="en-US" sz="2400" dirty="0">
                <a:latin typeface="Times New Roman" panose="02020503050405090304" pitchFamily="18" charset="0"/>
                <a:sym typeface="+mn-ea"/>
              </a:rPr>
              <a:t>假设在原来的资产组合                      </a:t>
            </a:r>
            <a:r>
              <a:rPr lang="zh-CN" altLang="en-US" sz="2400" dirty="0" smtClean="0">
                <a:latin typeface="Times New Roman" panose="02020503050405090304" pitchFamily="18" charset="0"/>
                <a:sym typeface="+mn-ea"/>
              </a:rPr>
              <a:t>基础</a:t>
            </a:r>
            <a:r>
              <a:rPr lang="zh-CN" altLang="en-US" sz="2400" dirty="0">
                <a:latin typeface="Times New Roman" panose="02020503050405090304" pitchFamily="18" charset="0"/>
                <a:sym typeface="+mn-ea"/>
              </a:rPr>
              <a:t>之上，新增另外一个资产</a:t>
            </a:r>
            <a:r>
              <a:rPr lang="zh-CN" altLang="en-US" sz="2400" dirty="0" smtClean="0">
                <a:latin typeface="Times New Roman" panose="02020503050405090304" pitchFamily="18" charset="0"/>
                <a:sym typeface="+mn-ea"/>
              </a:rPr>
              <a:t>组合</a:t>
            </a:r>
            <a:r>
              <a:rPr lang="en-US" altLang="zh-CN" sz="2400" dirty="0">
                <a:latin typeface="Times New Roman" panose="02020503050405090304" pitchFamily="18" charset="0"/>
                <a:sym typeface="+mn-ea"/>
              </a:rPr>
              <a:t> </a:t>
            </a:r>
            <a:r>
              <a:rPr lang="en-US" altLang="zh-CN" sz="2400" dirty="0" smtClean="0">
                <a:latin typeface="Times New Roman" panose="02020503050405090304" pitchFamily="18" charset="0"/>
                <a:sym typeface="+mn-ea"/>
              </a:rPr>
              <a:t>                          </a:t>
            </a:r>
            <a:r>
              <a:rPr lang="zh-CN" altLang="en-US" sz="2400" dirty="0" smtClean="0">
                <a:latin typeface="Times New Roman" panose="02020503050405090304" pitchFamily="18" charset="0"/>
                <a:sym typeface="+mn-ea"/>
              </a:rPr>
              <a:t>，由此导致</a:t>
            </a:r>
            <a:r>
              <a:rPr lang="en-US" altLang="zh-CN" sz="2400" dirty="0" err="1" smtClean="0">
                <a:latin typeface="Times New Roman" panose="02020503050405090304" pitchFamily="18" charset="0"/>
                <a:sym typeface="+mn-ea"/>
              </a:rPr>
              <a:t>VaR</a:t>
            </a:r>
            <a:r>
              <a:rPr lang="zh-CN" altLang="en-US" sz="2400" dirty="0" smtClean="0">
                <a:latin typeface="Times New Roman" panose="02020503050405090304" pitchFamily="18" charset="0"/>
                <a:sym typeface="+mn-ea"/>
              </a:rPr>
              <a:t>的增加量，故此，</a:t>
            </a:r>
            <a:r>
              <a:rPr lang="en-US" altLang="zh-CN" sz="2400" dirty="0" smtClean="0">
                <a:latin typeface="Times New Roman" panose="02020503050405090304" pitchFamily="18" charset="0"/>
                <a:sym typeface="+mn-ea"/>
              </a:rPr>
              <a:t>I-</a:t>
            </a:r>
            <a:r>
              <a:rPr lang="en-US" altLang="zh-CN" sz="2400" dirty="0" err="1" smtClean="0">
                <a:latin typeface="Times New Roman" panose="02020503050405090304" pitchFamily="18" charset="0"/>
                <a:sym typeface="+mn-ea"/>
              </a:rPr>
              <a:t>VaR</a:t>
            </a:r>
            <a:r>
              <a:rPr lang="zh-CN" altLang="en-US" sz="2400" dirty="0">
                <a:latin typeface="Times New Roman" panose="02020503050405090304" pitchFamily="18" charset="0"/>
                <a:sym typeface="+mn-ea"/>
              </a:rPr>
              <a:t>的计算公式为：</a:t>
            </a:r>
            <a:endParaRPr lang="en-US" altLang="zh-CN" sz="2400" dirty="0">
              <a:latin typeface="Times New Roman" panose="02020503050405090304" pitchFamily="18" charset="0"/>
              <a:sym typeface="+mn-ea"/>
            </a:endParaRPr>
          </a:p>
          <a:p>
            <a:pPr>
              <a:lnSpc>
                <a:spcPct val="150000"/>
              </a:lnSpc>
            </a:pPr>
            <a:endParaRPr lang="en-US" altLang="zh-CN" sz="2400" kern="100" dirty="0">
              <a:latin typeface="Times New Roman" panose="02020503050405090304" pitchFamily="18" charset="0"/>
              <a:cs typeface="Times New Roman" panose="02020603050405020304" pitchFamily="18" charset="0"/>
              <a:sym typeface="+mn-ea"/>
            </a:endParaRPr>
          </a:p>
          <a:p>
            <a:pPr>
              <a:lnSpc>
                <a:spcPct val="150000"/>
              </a:lnSpc>
              <a:spcBef>
                <a:spcPts val="4200"/>
              </a:spcBef>
            </a:pPr>
            <a:r>
              <a:rPr lang="en-US" altLang="zh-CN" sz="2400" kern="100" dirty="0">
                <a:latin typeface="Times New Roman" panose="02020603050405020304" pitchFamily="18" charset="0"/>
                <a:cs typeface="Times New Roman" panose="02020603050405020304" pitchFamily="18" charset="0"/>
              </a:rPr>
              <a:t>I-</a:t>
            </a:r>
            <a:r>
              <a:rPr lang="en-US" altLang="zh-CN" sz="2400" kern="100" dirty="0" err="1">
                <a:latin typeface="Times New Roman" panose="02020603050405020304" pitchFamily="18" charset="0"/>
                <a:cs typeface="Times New Roman" panose="02020603050405020304" pitchFamily="18" charset="0"/>
              </a:rPr>
              <a:t>VaR</a:t>
            </a:r>
            <a:r>
              <a:rPr lang="zh-CN" altLang="en-US" sz="2400" kern="100" dirty="0">
                <a:latin typeface="Times New Roman" panose="02020603050405020304" pitchFamily="18" charset="0"/>
                <a:cs typeface="Times New Roman" panose="02020603050405020304" pitchFamily="18" charset="0"/>
              </a:rPr>
              <a:t>为正代表新增交易增加了当前组合的风险（负数则相反）</a:t>
            </a:r>
            <a:r>
              <a:rPr lang="zh-CN" altLang="en-US" sz="2400" kern="100" dirty="0" smtClean="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384359868"/>
              </p:ext>
            </p:extLst>
          </p:nvPr>
        </p:nvGraphicFramePr>
        <p:xfrm>
          <a:off x="1269083" y="2708920"/>
          <a:ext cx="1719262" cy="488950"/>
        </p:xfrm>
        <a:graphic>
          <a:graphicData uri="http://schemas.openxmlformats.org/presentationml/2006/ole">
            <mc:AlternateContent xmlns:mc="http://schemas.openxmlformats.org/markup-compatibility/2006">
              <mc:Choice xmlns:v="urn:schemas-microsoft-com:vml" Requires="v">
                <p:oleObj spid="_x0000_s101395" name="Equation" r:id="rId4" imgW="904925" imgH="257013" progId="Equation.DSMT4">
                  <p:embed/>
                </p:oleObj>
              </mc:Choice>
              <mc:Fallback>
                <p:oleObj name="Equation" r:id="rId4" imgW="904925" imgH="2570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083" y="2708920"/>
                        <a:ext cx="1719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70757847"/>
              </p:ext>
            </p:extLst>
          </p:nvPr>
        </p:nvGraphicFramePr>
        <p:xfrm>
          <a:off x="7605787" y="2708920"/>
          <a:ext cx="2066925" cy="490537"/>
        </p:xfrm>
        <a:graphic>
          <a:graphicData uri="http://schemas.openxmlformats.org/presentationml/2006/ole">
            <mc:AlternateContent xmlns:mc="http://schemas.openxmlformats.org/markup-compatibility/2006">
              <mc:Choice xmlns:v="urn:schemas-microsoft-com:vml" Requires="v">
                <p:oleObj spid="_x0000_s101396" name="Equation" r:id="rId6" imgW="1085622" imgH="257013" progId="Equation.DSMT4">
                  <p:embed/>
                </p:oleObj>
              </mc:Choice>
              <mc:Fallback>
                <p:oleObj name="Equation" r:id="rId6" imgW="1085622" imgH="2570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87" y="2708920"/>
                        <a:ext cx="20669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150111156"/>
              </p:ext>
            </p:extLst>
          </p:nvPr>
        </p:nvGraphicFramePr>
        <p:xfrm>
          <a:off x="3573339" y="4005064"/>
          <a:ext cx="5492750" cy="792162"/>
        </p:xfrm>
        <a:graphic>
          <a:graphicData uri="http://schemas.openxmlformats.org/presentationml/2006/ole">
            <mc:AlternateContent xmlns:mc="http://schemas.openxmlformats.org/markup-compatibility/2006">
              <mc:Choice xmlns:v="urn:schemas-microsoft-com:vml" Requires="v">
                <p:oleObj spid="_x0000_s101397" name="Equation" r:id="rId8" imgW="2971423" imgH="428714" progId="Equation.DSMT4">
                  <p:embed/>
                </p:oleObj>
              </mc:Choice>
              <mc:Fallback>
                <p:oleObj name="Equation" r:id="rId8" imgW="2971423" imgH="428714"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3339" y="4005064"/>
                        <a:ext cx="5492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9456217"/>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71" y="620688"/>
            <a:ext cx="11737304"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（三）成分</a:t>
            </a:r>
            <a:r>
              <a:rPr lang="en-US" altLang="zh-CN"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rPr>
              <a:t>VaR</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smtClean="0">
                <a:latin typeface="Times New Roman" panose="02020503050405090304" pitchFamily="18" charset="0"/>
                <a:ea typeface="宋体" pitchFamily="2" charset="-122"/>
                <a:sym typeface="+mn-ea"/>
              </a:rPr>
              <a:t>英文名称是</a:t>
            </a:r>
            <a:r>
              <a:rPr lang="en-US" altLang="zh-CN" sz="2400" dirty="0" smtClean="0">
                <a:latin typeface="Times New Roman" panose="02020503050405090304" pitchFamily="18" charset="0"/>
                <a:ea typeface="宋体" pitchFamily="2" charset="-122"/>
                <a:sym typeface="+mn-ea"/>
              </a:rPr>
              <a:t>Component </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smtClean="0">
                <a:latin typeface="Times New Roman" panose="02020503050405090304" pitchFamily="18" charset="0"/>
                <a:ea typeface="宋体" pitchFamily="2" charset="-122"/>
                <a:sym typeface="+mn-ea"/>
              </a:rPr>
              <a:t>C-</a:t>
            </a:r>
            <a:r>
              <a:rPr lang="en-US" altLang="zh-CN" sz="2400" dirty="0" err="1" smtClean="0">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，是指若</a:t>
            </a:r>
            <a:r>
              <a:rPr lang="zh-CN" altLang="en-US" sz="2400" dirty="0">
                <a:latin typeface="Times New Roman" panose="02020503050405090304" pitchFamily="18" charset="0"/>
                <a:ea typeface="宋体" pitchFamily="2" charset="-122"/>
                <a:sym typeface="+mn-ea"/>
              </a:rPr>
              <a:t>某资产组合                     中资产的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（记为                  ）</a:t>
            </a:r>
            <a:r>
              <a:rPr lang="zh-CN" altLang="en-US" sz="2400" dirty="0" smtClean="0">
                <a:latin typeface="Times New Roman" panose="02020503050405090304" pitchFamily="18" charset="0"/>
                <a:ea typeface="宋体" pitchFamily="2" charset="-122"/>
                <a:sym typeface="+mn-ea"/>
              </a:rPr>
              <a:t>满足如下式子</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1200" dirty="0">
              <a:latin typeface="Times New Roman" panose="02020503050405090304" pitchFamily="18" charset="0"/>
              <a:ea typeface="宋体" pitchFamily="2" charset="-122"/>
              <a:sym typeface="+mn-ea"/>
            </a:endParaRPr>
          </a:p>
          <a:p>
            <a:endParaRPr lang="en-US" altLang="zh-CN" sz="1200" dirty="0">
              <a:latin typeface="Times New Roman" panose="02020503050405090304" pitchFamily="18" charset="0"/>
              <a:ea typeface="宋体" pitchFamily="2" charset="-122"/>
              <a:sym typeface="+mn-ea"/>
            </a:endParaRPr>
          </a:p>
          <a:p>
            <a:pPr>
              <a:spcBef>
                <a:spcPts val="1800"/>
              </a:spcBef>
            </a:pPr>
            <a:r>
              <a:rPr lang="zh-CN" altLang="en-US" sz="2400" dirty="0">
                <a:latin typeface="Times New Roman" panose="02020503050405090304" pitchFamily="18" charset="0"/>
                <a:ea typeface="宋体" pitchFamily="2" charset="-122"/>
                <a:sym typeface="+mn-ea"/>
              </a:rPr>
              <a:t>则称                 为该资产的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。根据欧拉定理，</a:t>
            </a:r>
            <a:r>
              <a:rPr lang="zh-CN" altLang="en-US" sz="2400" dirty="0" smtClean="0">
                <a:latin typeface="Times New Roman" panose="02020503050405090304" pitchFamily="18" charset="0"/>
                <a:ea typeface="宋体" pitchFamily="2" charset="-122"/>
                <a:sym typeface="+mn-ea"/>
              </a:rPr>
              <a:t>可得知某</a:t>
            </a:r>
            <a:r>
              <a:rPr lang="zh-CN" altLang="en-US" sz="2400" dirty="0">
                <a:latin typeface="Times New Roman" panose="02020503050405090304" pitchFamily="18" charset="0"/>
                <a:ea typeface="宋体" pitchFamily="2" charset="-122"/>
                <a:sym typeface="+mn-ea"/>
              </a:rPr>
              <a:t>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计算公式</a:t>
            </a:r>
            <a:r>
              <a:rPr lang="zh-CN" altLang="en-US" sz="2400" dirty="0" smtClean="0">
                <a:latin typeface="Times New Roman" panose="02020503050405090304" pitchFamily="18" charset="0"/>
                <a:ea typeface="宋体" pitchFamily="2" charset="-122"/>
                <a:sym typeface="+mn-ea"/>
              </a:rPr>
              <a:t>为：</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1200" dirty="0" smtClean="0">
              <a:latin typeface="Times New Roman" panose="02020503050405090304" pitchFamily="18" charset="0"/>
              <a:ea typeface="宋体" pitchFamily="2" charset="-122"/>
              <a:sym typeface="+mn-ea"/>
            </a:endParaRPr>
          </a:p>
          <a:p>
            <a:endParaRPr lang="en-US" altLang="zh-CN" sz="1200" dirty="0">
              <a:latin typeface="Times New Roman" panose="02020503050405090304" pitchFamily="18" charset="0"/>
              <a:ea typeface="宋体" pitchFamily="2" charset="-122"/>
              <a:sym typeface="+mn-ea"/>
            </a:endParaRPr>
          </a:p>
          <a:p>
            <a:endParaRPr lang="en-US" altLang="zh-CN" sz="1200" dirty="0">
              <a:latin typeface="Times New Roman" panose="02020503050405090304" pitchFamily="18" charset="0"/>
              <a:ea typeface="宋体" pitchFamily="2" charset="-122"/>
              <a:sym typeface="+mn-ea"/>
            </a:endParaRPr>
          </a:p>
          <a:p>
            <a:pPr>
              <a:lnSpc>
                <a:spcPct val="150000"/>
              </a:lnSpc>
            </a:pPr>
            <a:r>
              <a:rPr lang="zh-CN" altLang="en-US" sz="2400" dirty="0" smtClean="0">
                <a:latin typeface="Times New Roman" panose="02020503050405090304" pitchFamily="18" charset="0"/>
                <a:ea typeface="宋体" pitchFamily="2" charset="-122"/>
                <a:sym typeface="+mn-ea"/>
              </a:rPr>
              <a:t>由定义可知，</a:t>
            </a:r>
            <a:r>
              <a:rPr lang="en-US" altLang="zh-CN" sz="2400" dirty="0" smtClean="0">
                <a:latin typeface="Times New Roman" panose="02020503050405090304" pitchFamily="18" charset="0"/>
                <a:ea typeface="宋体" pitchFamily="2" charset="-122"/>
                <a:sym typeface="+mn-ea"/>
              </a:rPr>
              <a:t>C-</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代表的是某资产在组合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中的占</a:t>
            </a:r>
            <a:r>
              <a:rPr lang="zh-CN" altLang="en-US" sz="2400" dirty="0" smtClean="0">
                <a:latin typeface="Times New Roman" panose="02020503050405090304" pitchFamily="18" charset="0"/>
                <a:ea typeface="宋体" pitchFamily="2" charset="-122"/>
                <a:sym typeface="+mn-ea"/>
              </a:rPr>
              <a:t>比，该数值越大，表示投资这类资产导致投资组合的</a:t>
            </a:r>
            <a:r>
              <a:rPr lang="en-US" altLang="zh-CN" sz="2400" dirty="0" err="1" smtClean="0">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增加越大，是投资组合风险的主要来源</a:t>
            </a:r>
            <a:r>
              <a:rPr lang="zh-CN" altLang="en-US" sz="2400" kern="100" dirty="0" smtClean="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7128902"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2" name="对象 1">
            <a:extLst>
              <a:ext uri="{FF2B5EF4-FFF2-40B4-BE49-F238E27FC236}">
                <a16:creationId xmlns="" xmlns:a16="http://schemas.microsoft.com/office/drawing/2014/main" id="{66762603-8ABC-4200-95C8-117312CE93AA}"/>
              </a:ext>
            </a:extLst>
          </p:cNvPr>
          <p:cNvGraphicFramePr>
            <a:graphicFrameLocks noChangeAspect="1"/>
          </p:cNvGraphicFramePr>
          <p:nvPr>
            <p:extLst>
              <p:ext uri="{D42A27DB-BD31-4B8C-83A1-F6EECF244321}">
                <p14:modId xmlns:p14="http://schemas.microsoft.com/office/powerpoint/2010/main" val="3964890740"/>
              </p:ext>
            </p:extLst>
          </p:nvPr>
        </p:nvGraphicFramePr>
        <p:xfrm>
          <a:off x="8613899" y="1556792"/>
          <a:ext cx="1728192" cy="491170"/>
        </p:xfrm>
        <a:graphic>
          <a:graphicData uri="http://schemas.openxmlformats.org/presentationml/2006/ole">
            <mc:AlternateContent xmlns:mc="http://schemas.openxmlformats.org/markup-compatibility/2006">
              <mc:Choice xmlns:v="urn:schemas-microsoft-com:vml" Requires="v">
                <p:oleObj spid="_x0000_s60372"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8613899" y="1556792"/>
                        <a:ext cx="1728192" cy="49117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CB8621EF-DCFE-427E-99DF-36A9DFD52137}"/>
              </a:ext>
            </a:extLst>
          </p:cNvPr>
          <p:cNvGraphicFramePr>
            <a:graphicFrameLocks noChangeAspect="1"/>
          </p:cNvGraphicFramePr>
          <p:nvPr>
            <p:extLst>
              <p:ext uri="{D42A27DB-BD31-4B8C-83A1-F6EECF244321}">
                <p14:modId xmlns:p14="http://schemas.microsoft.com/office/powerpoint/2010/main" val="3926786246"/>
              </p:ext>
            </p:extLst>
          </p:nvPr>
        </p:nvGraphicFramePr>
        <p:xfrm>
          <a:off x="1845147" y="2075304"/>
          <a:ext cx="1297440" cy="489600"/>
        </p:xfrm>
        <a:graphic>
          <a:graphicData uri="http://schemas.openxmlformats.org/presentationml/2006/ole">
            <mc:AlternateContent xmlns:mc="http://schemas.openxmlformats.org/markup-compatibility/2006">
              <mc:Choice xmlns:v="urn:schemas-microsoft-com:vml" Requires="v">
                <p:oleObj spid="_x0000_s60373" name="Equation" r:id="rId6" imgW="504656" imgH="190420" progId="Equation.DSMT4">
                  <p:embed/>
                </p:oleObj>
              </mc:Choice>
              <mc:Fallback>
                <p:oleObj name="Equation" r:id="rId6" imgW="504656" imgH="190420" progId="Equation.DSMT4">
                  <p:embed/>
                  <p:pic>
                    <p:nvPicPr>
                      <p:cNvPr id="0" name=""/>
                      <p:cNvPicPr/>
                      <p:nvPr/>
                    </p:nvPicPr>
                    <p:blipFill>
                      <a:blip r:embed="rId7"/>
                      <a:stretch>
                        <a:fillRect/>
                      </a:stretch>
                    </p:blipFill>
                    <p:spPr>
                      <a:xfrm>
                        <a:off x="1845147" y="2075304"/>
                        <a:ext cx="1297440" cy="48960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E5455460-735F-49D0-B467-2215DA910ECF}"/>
              </a:ext>
            </a:extLst>
          </p:cNvPr>
          <p:cNvGraphicFramePr>
            <a:graphicFrameLocks noChangeAspect="1"/>
          </p:cNvGraphicFramePr>
          <p:nvPr>
            <p:extLst>
              <p:ext uri="{D42A27DB-BD31-4B8C-83A1-F6EECF244321}">
                <p14:modId xmlns:p14="http://schemas.microsoft.com/office/powerpoint/2010/main" val="447368251"/>
              </p:ext>
            </p:extLst>
          </p:nvPr>
        </p:nvGraphicFramePr>
        <p:xfrm>
          <a:off x="4725467" y="2636912"/>
          <a:ext cx="2305856" cy="792088"/>
        </p:xfrm>
        <a:graphic>
          <a:graphicData uri="http://schemas.openxmlformats.org/presentationml/2006/ole">
            <mc:AlternateContent xmlns:mc="http://schemas.openxmlformats.org/markup-compatibility/2006">
              <mc:Choice xmlns:v="urn:schemas-microsoft-com:vml" Requires="v">
                <p:oleObj spid="_x0000_s60374" name="Equation" r:id="rId8" imgW="1247602" imgH="428714" progId="Equation.DSMT4">
                  <p:embed/>
                </p:oleObj>
              </mc:Choice>
              <mc:Fallback>
                <p:oleObj name="Equation" r:id="rId8" imgW="1247602" imgH="428714" progId="Equation.DSMT4">
                  <p:embed/>
                  <p:pic>
                    <p:nvPicPr>
                      <p:cNvPr id="0" name=""/>
                      <p:cNvPicPr/>
                      <p:nvPr/>
                    </p:nvPicPr>
                    <p:blipFill>
                      <a:blip r:embed="rId9"/>
                      <a:stretch>
                        <a:fillRect/>
                      </a:stretch>
                    </p:blipFill>
                    <p:spPr>
                      <a:xfrm>
                        <a:off x="4725467" y="2636912"/>
                        <a:ext cx="2305856" cy="79208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88923CA-FFB9-431A-9E74-DD1A509393CD}"/>
              </a:ext>
            </a:extLst>
          </p:cNvPr>
          <p:cNvGraphicFramePr>
            <a:graphicFrameLocks noChangeAspect="1"/>
          </p:cNvGraphicFramePr>
          <p:nvPr>
            <p:extLst>
              <p:ext uri="{D42A27DB-BD31-4B8C-83A1-F6EECF244321}">
                <p14:modId xmlns:p14="http://schemas.microsoft.com/office/powerpoint/2010/main" val="677805418"/>
              </p:ext>
            </p:extLst>
          </p:nvPr>
        </p:nvGraphicFramePr>
        <p:xfrm>
          <a:off x="980208" y="3645024"/>
          <a:ext cx="1296987" cy="488950"/>
        </p:xfrm>
        <a:graphic>
          <a:graphicData uri="http://schemas.openxmlformats.org/presentationml/2006/ole">
            <mc:AlternateContent xmlns:mc="http://schemas.openxmlformats.org/markup-compatibility/2006">
              <mc:Choice xmlns:v="urn:schemas-microsoft-com:vml" Requires="v">
                <p:oleObj spid="_x0000_s60375" name="Equation" r:id="rId10" imgW="1297177" imgH="489258" progId="Equation.DSMT4">
                  <p:embed/>
                </p:oleObj>
              </mc:Choice>
              <mc:Fallback>
                <p:oleObj name="Equation" r:id="rId10" imgW="1297177" imgH="489258" progId="Equation.DSMT4">
                  <p:embed/>
                  <p:pic>
                    <p:nvPicPr>
                      <p:cNvPr id="0" name=""/>
                      <p:cNvPicPr/>
                      <p:nvPr/>
                    </p:nvPicPr>
                    <p:blipFill>
                      <a:blip r:embed="rId11"/>
                      <a:stretch>
                        <a:fillRect/>
                      </a:stretch>
                    </p:blipFill>
                    <p:spPr>
                      <a:xfrm>
                        <a:off x="980208" y="3645024"/>
                        <a:ext cx="1296987" cy="48895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E5A5A825-498C-48E7-A58B-AB17CB3338C6}"/>
              </a:ext>
            </a:extLst>
          </p:cNvPr>
          <p:cNvGraphicFramePr>
            <a:graphicFrameLocks noChangeAspect="1"/>
          </p:cNvGraphicFramePr>
          <p:nvPr>
            <p:extLst>
              <p:ext uri="{D42A27DB-BD31-4B8C-83A1-F6EECF244321}">
                <p14:modId xmlns:p14="http://schemas.microsoft.com/office/powerpoint/2010/main" val="3869709400"/>
              </p:ext>
            </p:extLst>
          </p:nvPr>
        </p:nvGraphicFramePr>
        <p:xfrm>
          <a:off x="4941491" y="4293096"/>
          <a:ext cx="1939416" cy="864096"/>
        </p:xfrm>
        <a:graphic>
          <a:graphicData uri="http://schemas.openxmlformats.org/presentationml/2006/ole">
            <mc:AlternateContent xmlns:mc="http://schemas.openxmlformats.org/markup-compatibility/2006">
              <mc:Choice xmlns:v="urn:schemas-microsoft-com:vml" Requires="v">
                <p:oleObj spid="_x0000_s60376" name="Equation" r:id="rId12" imgW="961798" imgH="428714" progId="Equation.DSMT4">
                  <p:embed/>
                </p:oleObj>
              </mc:Choice>
              <mc:Fallback>
                <p:oleObj name="Equation" r:id="rId12" imgW="961798" imgH="428714" progId="Equation.DSMT4">
                  <p:embed/>
                  <p:pic>
                    <p:nvPicPr>
                      <p:cNvPr id="0" name=""/>
                      <p:cNvPicPr/>
                      <p:nvPr/>
                    </p:nvPicPr>
                    <p:blipFill>
                      <a:blip r:embed="rId13"/>
                      <a:stretch>
                        <a:fillRect/>
                      </a:stretch>
                    </p:blipFill>
                    <p:spPr>
                      <a:xfrm>
                        <a:off x="4941491" y="4293096"/>
                        <a:ext cx="1939416" cy="864096"/>
                      </a:xfrm>
                      <a:prstGeom prst="rect">
                        <a:avLst/>
                      </a:prstGeom>
                    </p:spPr>
                  </p:pic>
                </p:oleObj>
              </mc:Fallback>
            </mc:AlternateContent>
          </a:graphicData>
        </a:graphic>
      </p:graphicFrame>
    </p:spTree>
    <p:extLst>
      <p:ext uri="{BB962C8B-B14F-4D97-AF65-F5344CB8AC3E}">
        <p14:creationId xmlns:p14="http://schemas.microsoft.com/office/powerpoint/2010/main" val="747721032"/>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EB7ED285-5250-42E7-AFA6-E5E999CCB0B1}"/>
              </a:ext>
            </a:extLst>
          </p:cNvPr>
          <p:cNvSpPr txBox="1"/>
          <p:nvPr/>
        </p:nvSpPr>
        <p:spPr>
          <a:xfrm>
            <a:off x="133278" y="2132856"/>
            <a:ext cx="12120746" cy="3647152"/>
          </a:xfrm>
          <a:prstGeom prst="rect">
            <a:avLst/>
          </a:prstGeom>
          <a:noFill/>
        </p:spPr>
        <p:txBody>
          <a:bodyPr wrap="square" rtlCol="0">
            <a:spAutoFit/>
          </a:bodyPr>
          <a:lstStyle/>
          <a:p>
            <a:pPr marL="685800" indent="-342900">
              <a:lnSpc>
                <a:spcPct val="120000"/>
              </a:lnSpc>
              <a:buFont typeface="Wingdings" panose="05000000000000000000" pitchFamily="2" charset="2"/>
              <a:buChar char="n"/>
            </a:pPr>
            <a:r>
              <a:rPr lang="zh-CN" altLang="en-US" sz="2400" b="1" dirty="0">
                <a:latin typeface="Times New Roman" panose="02020603050405020304" pitchFamily="18" charset="0"/>
                <a:ea typeface="宋体" pitchFamily="2" charset="-122"/>
                <a:sym typeface="+mn-ea"/>
              </a:rPr>
              <a:t>解答：</a:t>
            </a:r>
            <a:r>
              <a:rPr lang="zh-CN" altLang="en-US" sz="2400" dirty="0">
                <a:latin typeface="Times New Roman" panose="02020603050405020304" pitchFamily="18" charset="0"/>
                <a:ea typeface="宋体" pitchFamily="2" charset="-122"/>
                <a:sym typeface="+mn-ea"/>
              </a:rPr>
              <a:t>组合波动</a:t>
            </a:r>
            <a:r>
              <a:rPr lang="zh-CN" altLang="en-US" sz="2400" dirty="0" smtClean="0">
                <a:latin typeface="Times New Roman" panose="02020603050405020304" pitchFamily="18" charset="0"/>
                <a:ea typeface="宋体" pitchFamily="2" charset="-122"/>
                <a:sym typeface="+mn-ea"/>
              </a:rPr>
              <a:t>率                                                                      </a:t>
            </a:r>
            <a:r>
              <a:rPr lang="zh-CN" altLang="en-US" sz="2400" dirty="0">
                <a:latin typeface="Times New Roman" panose="02020603050405020304" pitchFamily="18" charset="0"/>
                <a:ea typeface="宋体" pitchFamily="2" charset="-122"/>
                <a:sym typeface="+mn-ea"/>
              </a:rPr>
              <a:t>，因此容易求得组合</a:t>
            </a:r>
            <a:r>
              <a:rPr lang="en-US" altLang="zh-CN" sz="2400" dirty="0">
                <a:latin typeface="Times New Roman" panose="02020603050405020304" pitchFamily="18" charset="0"/>
                <a:ea typeface="宋体" pitchFamily="2" charset="-122"/>
                <a:sym typeface="+mn-ea"/>
              </a:rPr>
              <a:t>VAR</a:t>
            </a:r>
            <a:r>
              <a:rPr lang="zh-CN" altLang="en-US" sz="2400" dirty="0">
                <a:latin typeface="Times New Roman" panose="02020603050405020304" pitchFamily="18" charset="0"/>
                <a:ea typeface="宋体" pitchFamily="2" charset="-122"/>
                <a:sym typeface="+mn-ea"/>
              </a:rPr>
              <a:t>值为</a:t>
            </a:r>
            <a:r>
              <a:rPr lang="en-US" altLang="zh-CN" sz="2400" dirty="0">
                <a:latin typeface="Times New Roman" panose="02020603050405020304" pitchFamily="18" charset="0"/>
                <a:ea typeface="宋体" pitchFamily="2" charset="-122"/>
                <a:sym typeface="+mn-ea"/>
              </a:rPr>
              <a:t>25.7</a:t>
            </a:r>
            <a:r>
              <a:rPr lang="zh-CN" altLang="en-US" sz="2400" dirty="0">
                <a:latin typeface="Times New Roman" panose="02020603050405020304" pitchFamily="18" charset="0"/>
                <a:ea typeface="宋体" pitchFamily="2" charset="-122"/>
                <a:sym typeface="+mn-ea"/>
              </a:rPr>
              <a:t>万</a:t>
            </a:r>
            <a:r>
              <a:rPr lang="zh-CN" altLang="en-US" sz="2400" dirty="0" smtClean="0">
                <a:latin typeface="Times New Roman" panose="02020603050405020304" pitchFamily="18" charset="0"/>
                <a:ea typeface="宋体" pitchFamily="2" charset="-122"/>
                <a:sym typeface="+mn-ea"/>
              </a:rPr>
              <a:t>，</a:t>
            </a:r>
            <a:r>
              <a:rPr lang="zh-CN" altLang="zh-CN" sz="2400" dirty="0"/>
              <a:t>因为两种货币无关，所以</a:t>
            </a:r>
            <a:r>
              <a:rPr lang="zh-CN" altLang="zh-CN" sz="2400" dirty="0" smtClean="0"/>
              <a:t>，</a:t>
            </a:r>
            <a:endParaRPr lang="en-US" altLang="zh-CN" sz="2400" dirty="0" smtClean="0"/>
          </a:p>
          <a:p>
            <a:pPr marL="685800" indent="-342900">
              <a:lnSpc>
                <a:spcPct val="120000"/>
              </a:lnSpc>
              <a:buFont typeface="Wingdings" panose="05000000000000000000" pitchFamily="2" charset="2"/>
              <a:buChar char="n"/>
            </a:pPr>
            <a:endParaRPr lang="en-US" altLang="zh-CN" sz="2400" dirty="0">
              <a:latin typeface="Times New Roman" panose="02020603050405020304" pitchFamily="18" charset="0"/>
              <a:ea typeface="宋体" pitchFamily="2" charset="-122"/>
              <a:sym typeface="+mn-ea"/>
            </a:endParaRPr>
          </a:p>
          <a:p>
            <a:pPr marL="342900">
              <a:lnSpc>
                <a:spcPct val="120000"/>
              </a:lnSpc>
            </a:pPr>
            <a:endParaRPr lang="en-US" altLang="zh-CN" sz="2400" dirty="0" smtClean="0">
              <a:latin typeface="Times New Roman" panose="02020603050405020304" pitchFamily="18" charset="0"/>
              <a:sym typeface="+mn-ea"/>
            </a:endParaRPr>
          </a:p>
          <a:p>
            <a:pPr marL="685800" indent="-342900">
              <a:lnSpc>
                <a:spcPct val="120000"/>
              </a:lnSpc>
              <a:spcBef>
                <a:spcPts val="1200"/>
              </a:spcBef>
              <a:buFont typeface="Wingdings" panose="05000000000000000000" pitchFamily="2" charset="2"/>
              <a:buChar char="n"/>
            </a:pPr>
            <a:r>
              <a:rPr lang="zh-CN" altLang="en-US" sz="2400" dirty="0" smtClean="0">
                <a:latin typeface="Times New Roman" panose="02020603050405020304" pitchFamily="18" charset="0"/>
                <a:ea typeface="宋体" pitchFamily="2" charset="-122"/>
                <a:sym typeface="+mn-ea"/>
              </a:rPr>
              <a:t>故可求</a:t>
            </a:r>
            <a:r>
              <a:rPr lang="zh-CN" altLang="en-US" sz="2400" dirty="0">
                <a:latin typeface="Times New Roman" panose="02020603050405020304" pitchFamily="18" charset="0"/>
                <a:ea typeface="宋体" pitchFamily="2" charset="-122"/>
                <a:sym typeface="+mn-ea"/>
              </a:rPr>
              <a:t>出英镑和人民币的贝塔系数分别</a:t>
            </a:r>
            <a:r>
              <a:rPr lang="zh-CN" altLang="en-US" sz="2400" dirty="0" smtClean="0">
                <a:latin typeface="Times New Roman" panose="02020603050405020304" pitchFamily="18" charset="0"/>
                <a:ea typeface="宋体" pitchFamily="2" charset="-122"/>
                <a:sym typeface="+mn-ea"/>
              </a:rPr>
              <a:t>为：</a:t>
            </a:r>
            <a:endParaRPr lang="en-US" altLang="zh-CN" sz="2400" dirty="0">
              <a:latin typeface="Times New Roman" panose="02020603050405020304" pitchFamily="18" charset="0"/>
              <a:ea typeface="宋体" pitchFamily="2" charset="-122"/>
              <a:sym typeface="+mn-ea"/>
            </a:endParaRPr>
          </a:p>
          <a:p>
            <a:pPr marL="342900">
              <a:lnSpc>
                <a:spcPct val="150000"/>
              </a:lnSpc>
            </a:pPr>
            <a:endParaRPr lang="en-US" altLang="zh-CN" sz="2400" dirty="0">
              <a:latin typeface="Times New Roman" panose="02020603050405020304" pitchFamily="18" charset="0"/>
            </a:endParaRPr>
          </a:p>
          <a:p>
            <a:pPr marL="342900">
              <a:lnSpc>
                <a:spcPct val="150000"/>
              </a:lnSpc>
            </a:pPr>
            <a:endParaRPr lang="en-US" altLang="zh-CN" sz="2400" dirty="0">
              <a:latin typeface="Times New Roman" panose="02020603050405020304" pitchFamily="18" charset="0"/>
            </a:endParaRPr>
          </a:p>
        </p:txBody>
      </p:sp>
      <p:sp>
        <p:nvSpPr>
          <p:cNvPr id="5" name="内容占位符 2"/>
          <p:cNvSpPr txBox="1"/>
          <p:nvPr/>
        </p:nvSpPr>
        <p:spPr bwMode="auto">
          <a:xfrm>
            <a:off x="300696" y="620688"/>
            <a:ext cx="11953328" cy="21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marL="342900" indent="-342900">
              <a:lnSpc>
                <a:spcPct val="120000"/>
              </a:lnSpc>
              <a:spcBef>
                <a:spcPts val="1200"/>
              </a:spcBef>
              <a:buFont typeface="Wingdings" panose="05000000000000000000" pitchFamily="2" charset="2"/>
              <a:buChar char="n"/>
            </a:pPr>
            <a:r>
              <a:rPr lang="zh-CN" altLang="en-US" sz="2400" b="1" dirty="0" smtClean="0">
                <a:latin typeface="Times New Roman" panose="02020503050405090304" pitchFamily="18" charset="0"/>
                <a:ea typeface="宋体" pitchFamily="2" charset="-122"/>
                <a:sym typeface="+mn-ea"/>
              </a:rPr>
              <a:t>例题</a:t>
            </a:r>
            <a:r>
              <a:rPr lang="en-US" altLang="zh-CN" sz="2400" b="1" dirty="0" smtClean="0">
                <a:latin typeface="Times New Roman" panose="02020503050405090304" pitchFamily="18" charset="0"/>
                <a:ea typeface="宋体" pitchFamily="2" charset="-122"/>
                <a:sym typeface="+mn-ea"/>
              </a:rPr>
              <a:t>2-3</a:t>
            </a:r>
            <a:r>
              <a:rPr lang="zh-CN" altLang="en-US" sz="2400" b="1" dirty="0" smtClean="0">
                <a:latin typeface="Times New Roman" panose="02020503050405090304" pitchFamily="18" charset="0"/>
                <a:ea typeface="宋体" pitchFamily="2" charset="-122"/>
                <a:sym typeface="+mn-ea"/>
              </a:rPr>
              <a:t>：</a:t>
            </a:r>
            <a:r>
              <a:rPr lang="zh-CN" altLang="en-US" sz="2400" dirty="0">
                <a:latin typeface="Times New Roman" panose="02020503050405090304" pitchFamily="18" charset="0"/>
                <a:ea typeface="宋体" pitchFamily="2" charset="-122"/>
                <a:sym typeface="+mn-ea"/>
              </a:rPr>
              <a:t>假设有一个由英镑和人民币两种货币构成的投资组合，两种资产的投资金额分别为</a:t>
            </a:r>
            <a:r>
              <a:rPr lang="en-US" altLang="zh-CN" sz="2400" dirty="0">
                <a:latin typeface="Times New Roman" panose="02020503050405090304" pitchFamily="18" charset="0"/>
                <a:ea typeface="宋体" pitchFamily="2" charset="-122"/>
                <a:sym typeface="+mn-ea"/>
              </a:rPr>
              <a:t>200</a:t>
            </a:r>
            <a:r>
              <a:rPr lang="zh-CN" altLang="en-US" sz="2400" dirty="0">
                <a:latin typeface="Times New Roman" panose="02020503050405090304" pitchFamily="18" charset="0"/>
                <a:ea typeface="宋体" pitchFamily="2" charset="-122"/>
                <a:sym typeface="+mn-ea"/>
              </a:rPr>
              <a:t>万元和</a:t>
            </a:r>
            <a:r>
              <a:rPr lang="en-US" altLang="zh-CN" sz="2400" dirty="0">
                <a:latin typeface="Times New Roman" panose="02020503050405090304" pitchFamily="18" charset="0"/>
                <a:ea typeface="宋体" pitchFamily="2" charset="-122"/>
                <a:sym typeface="+mn-ea"/>
              </a:rPr>
              <a:t>100</a:t>
            </a:r>
            <a:r>
              <a:rPr lang="zh-CN" altLang="en-US" sz="2400" dirty="0">
                <a:latin typeface="Times New Roman" panose="02020503050405090304" pitchFamily="18" charset="0"/>
                <a:ea typeface="宋体" pitchFamily="2" charset="-122"/>
                <a:sym typeface="+mn-ea"/>
              </a:rPr>
              <a:t>万元。为了简化问题，假设两种货币的相关系数为</a:t>
            </a:r>
            <a:r>
              <a:rPr lang="en-US" altLang="zh-CN" sz="2400" dirty="0">
                <a:latin typeface="Times New Roman" panose="02020503050405090304" pitchFamily="18" charset="0"/>
                <a:ea typeface="宋体" pitchFamily="2" charset="-122"/>
                <a:sym typeface="+mn-ea"/>
              </a:rPr>
              <a:t>0</a:t>
            </a:r>
            <a:r>
              <a:rPr lang="zh-CN" altLang="en-US" sz="2400" dirty="0">
                <a:latin typeface="Times New Roman" panose="02020503050405090304" pitchFamily="18" charset="0"/>
                <a:ea typeface="宋体" pitchFamily="2" charset="-122"/>
                <a:sym typeface="+mn-ea"/>
              </a:rPr>
              <a:t>，且相对于美元的波动率分别为</a:t>
            </a:r>
            <a:r>
              <a:rPr lang="en-US" altLang="zh-CN" sz="2400" dirty="0">
                <a:latin typeface="Times New Roman" panose="02020503050405090304" pitchFamily="18" charset="0"/>
                <a:ea typeface="宋体" pitchFamily="2" charset="-122"/>
                <a:sym typeface="+mn-ea"/>
              </a:rPr>
              <a:t>6%</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10%</a:t>
            </a:r>
            <a:r>
              <a:rPr lang="zh-CN" altLang="en-US" sz="2400" dirty="0">
                <a:latin typeface="Times New Roman" panose="02020503050405090304" pitchFamily="18" charset="0"/>
                <a:ea typeface="宋体" pitchFamily="2" charset="-122"/>
                <a:sym typeface="+mn-ea"/>
              </a:rPr>
              <a:t>，试计算</a:t>
            </a:r>
            <a:r>
              <a:rPr lang="en-US" altLang="zh-CN" sz="2400" dirty="0">
                <a:latin typeface="Times New Roman" panose="02020503050405090304" pitchFamily="18" charset="0"/>
                <a:ea typeface="宋体" pitchFamily="2" charset="-122"/>
                <a:sym typeface="+mn-ea"/>
              </a:rPr>
              <a:t>95%</a:t>
            </a:r>
            <a:r>
              <a:rPr lang="zh-CN" altLang="en-US" sz="2400" dirty="0">
                <a:latin typeface="Times New Roman" panose="02020503050405090304" pitchFamily="18" charset="0"/>
                <a:ea typeface="宋体" pitchFamily="2" charset="-122"/>
                <a:sym typeface="+mn-ea"/>
              </a:rPr>
              <a:t>置信水平下该</a:t>
            </a:r>
            <a:r>
              <a:rPr lang="zh-CN" altLang="en-US" sz="2400" dirty="0" smtClean="0">
                <a:latin typeface="Times New Roman" panose="02020503050405090304" pitchFamily="18" charset="0"/>
                <a:ea typeface="宋体" pitchFamily="2" charset="-122"/>
                <a:sym typeface="+mn-ea"/>
              </a:rPr>
              <a:t>组合</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p:txBody>
      </p:sp>
      <p:sp>
        <p:nvSpPr>
          <p:cNvPr id="6" name="矩形 5"/>
          <p:cNvSpPr/>
          <p:nvPr/>
        </p:nvSpPr>
        <p:spPr>
          <a:xfrm>
            <a:off x="476885" y="116840"/>
            <a:ext cx="7560950"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11" name="对象 10">
            <a:extLst>
              <a:ext uri="{FF2B5EF4-FFF2-40B4-BE49-F238E27FC236}">
                <a16:creationId xmlns="" xmlns:a16="http://schemas.microsoft.com/office/drawing/2014/main" id="{7033AF3F-C623-4A5E-BF9F-CAF869D23018}"/>
              </a:ext>
            </a:extLst>
          </p:cNvPr>
          <p:cNvGraphicFramePr>
            <a:graphicFrameLocks noChangeAspect="1"/>
          </p:cNvGraphicFramePr>
          <p:nvPr>
            <p:extLst>
              <p:ext uri="{D42A27DB-BD31-4B8C-83A1-F6EECF244321}">
                <p14:modId xmlns:p14="http://schemas.microsoft.com/office/powerpoint/2010/main" val="690412552"/>
              </p:ext>
            </p:extLst>
          </p:nvPr>
        </p:nvGraphicFramePr>
        <p:xfrm>
          <a:off x="3429323" y="4565693"/>
          <a:ext cx="5287962" cy="708025"/>
        </p:xfrm>
        <a:graphic>
          <a:graphicData uri="http://schemas.openxmlformats.org/presentationml/2006/ole">
            <mc:AlternateContent xmlns:mc="http://schemas.openxmlformats.org/markup-compatibility/2006">
              <mc:Choice xmlns:v="urn:schemas-microsoft-com:vml" Requires="v">
                <p:oleObj spid="_x0000_s99471" name="Equation" r:id="rId4" imgW="2946240" imgH="393480" progId="Equation.DSMT4">
                  <p:embed/>
                </p:oleObj>
              </mc:Choice>
              <mc:Fallback>
                <p:oleObj name="Equation" r:id="rId4" imgW="2946240" imgH="393480" progId="Equation.DSMT4">
                  <p:embed/>
                  <p:pic>
                    <p:nvPicPr>
                      <p:cNvPr id="0" name=""/>
                      <p:cNvPicPr/>
                      <p:nvPr/>
                    </p:nvPicPr>
                    <p:blipFill>
                      <a:blip r:embed="rId5"/>
                      <a:stretch>
                        <a:fillRect/>
                      </a:stretch>
                    </p:blipFill>
                    <p:spPr>
                      <a:xfrm>
                        <a:off x="3429323" y="4565693"/>
                        <a:ext cx="5287962" cy="708025"/>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51A109E-FAB7-4565-A42A-05017E0EA896}"/>
              </a:ext>
            </a:extLst>
          </p:cNvPr>
          <p:cNvGraphicFramePr>
            <a:graphicFrameLocks noChangeAspect="1"/>
          </p:cNvGraphicFramePr>
          <p:nvPr>
            <p:extLst>
              <p:ext uri="{D42A27DB-BD31-4B8C-83A1-F6EECF244321}">
                <p14:modId xmlns:p14="http://schemas.microsoft.com/office/powerpoint/2010/main" val="155243794"/>
              </p:ext>
            </p:extLst>
          </p:nvPr>
        </p:nvGraphicFramePr>
        <p:xfrm>
          <a:off x="3347357" y="2060848"/>
          <a:ext cx="5348287" cy="655637"/>
        </p:xfrm>
        <a:graphic>
          <a:graphicData uri="http://schemas.openxmlformats.org/presentationml/2006/ole">
            <mc:AlternateContent xmlns:mc="http://schemas.openxmlformats.org/markup-compatibility/2006">
              <mc:Choice xmlns:v="urn:schemas-microsoft-com:vml" Requires="v">
                <p:oleObj spid="_x0000_s99472" name="Equation" r:id="rId6" imgW="5347839" imgH="655584" progId="Equation.DSMT4">
                  <p:embed/>
                </p:oleObj>
              </mc:Choice>
              <mc:Fallback>
                <p:oleObj name="Equation" r:id="rId6" imgW="5347839" imgH="655584" progId="Equation.DSMT4">
                  <p:embed/>
                  <p:pic>
                    <p:nvPicPr>
                      <p:cNvPr id="0" name=""/>
                      <p:cNvPicPr/>
                      <p:nvPr/>
                    </p:nvPicPr>
                    <p:blipFill>
                      <a:blip r:embed="rId7"/>
                      <a:stretch>
                        <a:fillRect/>
                      </a:stretch>
                    </p:blipFill>
                    <p:spPr>
                      <a:xfrm>
                        <a:off x="3347357" y="2060848"/>
                        <a:ext cx="5348287" cy="655637"/>
                      </a:xfrm>
                      <a:prstGeom prst="rect">
                        <a:avLst/>
                      </a:prstGeom>
                    </p:spPr>
                  </p:pic>
                </p:oleObj>
              </mc:Fallback>
            </mc:AlternateContent>
          </a:graphicData>
        </a:graphic>
      </p:graphicFrame>
      <p:grpSp>
        <p:nvGrpSpPr>
          <p:cNvPr id="2" name="组合 1">
            <a:extLst>
              <a:ext uri="{FF2B5EF4-FFF2-40B4-BE49-F238E27FC236}">
                <a16:creationId xmlns="" xmlns:a16="http://schemas.microsoft.com/office/drawing/2014/main" id="{55352981-F711-4C10-895F-B5C471E98AF0}"/>
              </a:ext>
            </a:extLst>
          </p:cNvPr>
          <p:cNvGrpSpPr/>
          <p:nvPr/>
        </p:nvGrpSpPr>
        <p:grpSpPr>
          <a:xfrm>
            <a:off x="476885" y="5301705"/>
            <a:ext cx="11089232" cy="1200329"/>
            <a:chOff x="188963" y="4815098"/>
            <a:chExt cx="11089232" cy="1200329"/>
          </a:xfrm>
        </p:grpSpPr>
        <p:sp>
          <p:nvSpPr>
            <p:cNvPr id="20" name="文本框 19">
              <a:extLst>
                <a:ext uri="{FF2B5EF4-FFF2-40B4-BE49-F238E27FC236}">
                  <a16:creationId xmlns="" xmlns:a16="http://schemas.microsoft.com/office/drawing/2014/main" id="{54A30481-4475-4032-97CE-C3A6DBBB74A1}"/>
                </a:ext>
              </a:extLst>
            </p:cNvPr>
            <p:cNvSpPr txBox="1"/>
            <p:nvPr/>
          </p:nvSpPr>
          <p:spPr>
            <a:xfrm>
              <a:off x="188963" y="4815098"/>
              <a:ext cx="11089232" cy="1200329"/>
            </a:xfrm>
            <a:prstGeom prst="rect">
              <a:avLst/>
            </a:prstGeom>
            <a:noFill/>
          </p:spPr>
          <p:txBody>
            <a:bodyPr wrap="square" rtlCol="0">
              <a:spAutoFit/>
            </a:bodyPr>
            <a:lstStyle/>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a:t>
              </a:r>
              <a:endParaRPr lang="en-US" altLang="zh-CN" sz="2400" dirty="0">
                <a:latin typeface="Times New Roman" panose="02020603050405020304" pitchFamily="18" charset="0"/>
              </a:endParaRPr>
            </a:p>
          </p:txBody>
        </p:sp>
        <p:graphicFrame>
          <p:nvGraphicFramePr>
            <p:cNvPr id="16" name="对象 15">
              <a:extLst>
                <a:ext uri="{FF2B5EF4-FFF2-40B4-BE49-F238E27FC236}">
                  <a16:creationId xmlns="" xmlns:a16="http://schemas.microsoft.com/office/drawing/2014/main" id="{A9C124B5-8E06-4299-882E-86F87D2CEDEF}"/>
                </a:ext>
              </a:extLst>
            </p:cNvPr>
            <p:cNvGraphicFramePr>
              <a:graphicFrameLocks noChangeAspect="1"/>
            </p:cNvGraphicFramePr>
            <p:nvPr>
              <p:extLst>
                <p:ext uri="{D42A27DB-BD31-4B8C-83A1-F6EECF244321}">
                  <p14:modId xmlns:p14="http://schemas.microsoft.com/office/powerpoint/2010/main" val="1590206498"/>
                </p:ext>
              </p:extLst>
            </p:nvPr>
          </p:nvGraphicFramePr>
          <p:xfrm>
            <a:off x="2133179" y="4935307"/>
            <a:ext cx="3424238" cy="511175"/>
          </p:xfrm>
          <a:graphic>
            <a:graphicData uri="http://schemas.openxmlformats.org/presentationml/2006/ole">
              <mc:AlternateContent xmlns:mc="http://schemas.openxmlformats.org/markup-compatibility/2006">
                <mc:Choice xmlns:v="urn:schemas-microsoft-com:vml" Requires="v">
                  <p:oleObj spid="_x0000_s99473" name="Equation" r:id="rId8" imgW="1358640" imgH="203040" progId="Equation.DSMT4">
                    <p:embed/>
                  </p:oleObj>
                </mc:Choice>
                <mc:Fallback>
                  <p:oleObj name="Equation" r:id="rId8" imgW="1358640" imgH="203040" progId="Equation.DSMT4">
                    <p:embed/>
                    <p:pic>
                      <p:nvPicPr>
                        <p:cNvPr id="0" name=""/>
                        <p:cNvPicPr/>
                        <p:nvPr/>
                      </p:nvPicPr>
                      <p:blipFill>
                        <a:blip r:embed="rId9"/>
                        <a:stretch>
                          <a:fillRect/>
                        </a:stretch>
                      </p:blipFill>
                      <p:spPr>
                        <a:xfrm>
                          <a:off x="2133179" y="4935307"/>
                          <a:ext cx="3424238" cy="511175"/>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5900AFC5-2008-47DD-99FC-1494E2DA8BBB}"/>
                </a:ext>
              </a:extLst>
            </p:cNvPr>
            <p:cNvGraphicFramePr>
              <a:graphicFrameLocks noChangeAspect="1"/>
            </p:cNvGraphicFramePr>
            <p:nvPr>
              <p:extLst>
                <p:ext uri="{D42A27DB-BD31-4B8C-83A1-F6EECF244321}">
                  <p14:modId xmlns:p14="http://schemas.microsoft.com/office/powerpoint/2010/main" val="2202926962"/>
                </p:ext>
              </p:extLst>
            </p:nvPr>
          </p:nvGraphicFramePr>
          <p:xfrm>
            <a:off x="2205187" y="5534175"/>
            <a:ext cx="2736000" cy="432000"/>
          </p:xfrm>
          <a:graphic>
            <a:graphicData uri="http://schemas.openxmlformats.org/presentationml/2006/ole">
              <mc:AlternateContent xmlns:mc="http://schemas.openxmlformats.org/markup-compatibility/2006">
                <mc:Choice xmlns:v="urn:schemas-microsoft-com:vml" Requires="v">
                  <p:oleObj spid="_x0000_s99474" name="Equation" r:id="rId10" imgW="1085622" imgH="171342" progId="Equation.DSMT4">
                    <p:embed/>
                  </p:oleObj>
                </mc:Choice>
                <mc:Fallback>
                  <p:oleObj name="Equation" r:id="rId10" imgW="1085622" imgH="171342" progId="Equation.DSMT4">
                    <p:embed/>
                    <p:pic>
                      <p:nvPicPr>
                        <p:cNvPr id="0" name=""/>
                        <p:cNvPicPr/>
                        <p:nvPr/>
                      </p:nvPicPr>
                      <p:blipFill>
                        <a:blip r:embed="rId11"/>
                        <a:stretch>
                          <a:fillRect/>
                        </a:stretch>
                      </p:blipFill>
                      <p:spPr>
                        <a:xfrm>
                          <a:off x="2205187" y="5534175"/>
                          <a:ext cx="2736000" cy="432000"/>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AD97B8C4-4F46-40B1-8A56-8366D0EE7E8A}"/>
                </a:ext>
              </a:extLst>
            </p:cNvPr>
            <p:cNvGraphicFramePr>
              <a:graphicFrameLocks noChangeAspect="1"/>
            </p:cNvGraphicFramePr>
            <p:nvPr>
              <p:extLst>
                <p:ext uri="{D42A27DB-BD31-4B8C-83A1-F6EECF244321}">
                  <p14:modId xmlns:p14="http://schemas.microsoft.com/office/powerpoint/2010/main" val="402997987"/>
                </p:ext>
              </p:extLst>
            </p:nvPr>
          </p:nvGraphicFramePr>
          <p:xfrm>
            <a:off x="7799834" y="4944287"/>
            <a:ext cx="3422650" cy="511175"/>
          </p:xfrm>
          <a:graphic>
            <a:graphicData uri="http://schemas.openxmlformats.org/presentationml/2006/ole">
              <mc:AlternateContent xmlns:mc="http://schemas.openxmlformats.org/markup-compatibility/2006">
                <mc:Choice xmlns:v="urn:schemas-microsoft-com:vml" Requires="v">
                  <p:oleObj spid="_x0000_s99475" name="Equation" r:id="rId12" imgW="1358640" imgH="203040" progId="Equation.DSMT4">
                    <p:embed/>
                  </p:oleObj>
                </mc:Choice>
                <mc:Fallback>
                  <p:oleObj name="Equation" r:id="rId12" imgW="1358640" imgH="203040" progId="Equation.DSMT4">
                    <p:embed/>
                    <p:pic>
                      <p:nvPicPr>
                        <p:cNvPr id="0" name=""/>
                        <p:cNvPicPr/>
                        <p:nvPr/>
                      </p:nvPicPr>
                      <p:blipFill>
                        <a:blip r:embed="rId13"/>
                        <a:stretch>
                          <a:fillRect/>
                        </a:stretch>
                      </p:blipFill>
                      <p:spPr>
                        <a:xfrm>
                          <a:off x="7799834" y="4944287"/>
                          <a:ext cx="3422650" cy="511175"/>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2D8D3359-6257-4AEC-BCBC-C6C894B8A4A5}"/>
                </a:ext>
              </a:extLst>
            </p:cNvPr>
            <p:cNvGraphicFramePr>
              <a:graphicFrameLocks noChangeAspect="1"/>
            </p:cNvGraphicFramePr>
            <p:nvPr>
              <p:extLst>
                <p:ext uri="{D42A27DB-BD31-4B8C-83A1-F6EECF244321}">
                  <p14:modId xmlns:p14="http://schemas.microsoft.com/office/powerpoint/2010/main" val="2137394892"/>
                </p:ext>
              </p:extLst>
            </p:nvPr>
          </p:nvGraphicFramePr>
          <p:xfrm>
            <a:off x="7965827" y="5511371"/>
            <a:ext cx="2736000" cy="432000"/>
          </p:xfrm>
          <a:graphic>
            <a:graphicData uri="http://schemas.openxmlformats.org/presentationml/2006/ole">
              <mc:AlternateContent xmlns:mc="http://schemas.openxmlformats.org/markup-compatibility/2006">
                <mc:Choice xmlns:v="urn:schemas-microsoft-com:vml" Requires="v">
                  <p:oleObj spid="_x0000_s99476" name="Equation" r:id="rId14" imgW="1085622" imgH="171342" progId="Equation.DSMT4">
                    <p:embed/>
                  </p:oleObj>
                </mc:Choice>
                <mc:Fallback>
                  <p:oleObj name="Equation" r:id="rId14" imgW="1085622" imgH="171342" progId="Equation.DSMT4">
                    <p:embed/>
                    <p:pic>
                      <p:nvPicPr>
                        <p:cNvPr id="0" name=""/>
                        <p:cNvPicPr/>
                        <p:nvPr/>
                      </p:nvPicPr>
                      <p:blipFill>
                        <a:blip r:embed="rId15"/>
                        <a:stretch>
                          <a:fillRect/>
                        </a:stretch>
                      </p:blipFill>
                      <p:spPr>
                        <a:xfrm>
                          <a:off x="7965827" y="5511371"/>
                          <a:ext cx="2736000" cy="432000"/>
                        </a:xfrm>
                        <a:prstGeom prst="rect">
                          <a:avLst/>
                        </a:prstGeom>
                      </p:spPr>
                    </p:pic>
                  </p:oleObj>
                </mc:Fallback>
              </mc:AlternateContent>
            </a:graphicData>
          </a:graphic>
        </p:graphicFrame>
      </p:grpSp>
      <p:graphicFrame>
        <p:nvGraphicFramePr>
          <p:cNvPr id="4" name="对象 3"/>
          <p:cNvGraphicFramePr>
            <a:graphicFrameLocks noChangeAspect="1"/>
          </p:cNvGraphicFramePr>
          <p:nvPr>
            <p:extLst>
              <p:ext uri="{D42A27DB-BD31-4B8C-83A1-F6EECF244321}">
                <p14:modId xmlns:p14="http://schemas.microsoft.com/office/powerpoint/2010/main" val="901039136"/>
              </p:ext>
            </p:extLst>
          </p:nvPr>
        </p:nvGraphicFramePr>
        <p:xfrm>
          <a:off x="3285307" y="3245666"/>
          <a:ext cx="5095875" cy="815975"/>
        </p:xfrm>
        <a:graphic>
          <a:graphicData uri="http://schemas.openxmlformats.org/presentationml/2006/ole">
            <mc:AlternateContent xmlns:mc="http://schemas.openxmlformats.org/markup-compatibility/2006">
              <mc:Choice xmlns:v="urn:schemas-microsoft-com:vml" Requires="v">
                <p:oleObj spid="_x0000_s99477" name="Equation" r:id="rId16" imgW="3174840" imgH="507960" progId="Equation.DSMT4">
                  <p:embed/>
                </p:oleObj>
              </mc:Choice>
              <mc:Fallback>
                <p:oleObj name="Equation" r:id="rId16" imgW="3174840" imgH="507960" progId="Equation.DSMT4">
                  <p:embed/>
                  <p:pic>
                    <p:nvPicPr>
                      <p:cNvPr id="0" name="对象 13"/>
                      <p:cNvPicPr>
                        <a:picLocks noChangeAspect="1" noChangeArrowheads="1"/>
                      </p:cNvPicPr>
                      <p:nvPr/>
                    </p:nvPicPr>
                    <p:blipFill>
                      <a:blip r:embed="rId17"/>
                      <a:srcRect/>
                      <a:stretch>
                        <a:fillRect/>
                      </a:stretch>
                    </p:blipFill>
                    <p:spPr bwMode="auto">
                      <a:xfrm>
                        <a:off x="3285307" y="3245666"/>
                        <a:ext cx="509587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7527312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前言</a:t>
            </a:r>
          </a:p>
        </p:txBody>
      </p:sp>
      <p:sp>
        <p:nvSpPr>
          <p:cNvPr id="7" name="文本框 6">
            <a:extLst>
              <a:ext uri="{FF2B5EF4-FFF2-40B4-BE49-F238E27FC236}">
                <a16:creationId xmlns="" xmlns:a16="http://schemas.microsoft.com/office/drawing/2014/main" id="{0D76E1B6-4B3B-40DC-B5A6-F97A268A1910}"/>
              </a:ext>
            </a:extLst>
          </p:cNvPr>
          <p:cNvSpPr txBox="1"/>
          <p:nvPr/>
        </p:nvSpPr>
        <p:spPr>
          <a:xfrm>
            <a:off x="332979" y="764704"/>
            <a:ext cx="6984776" cy="5724644"/>
          </a:xfrm>
          <a:prstGeom prst="rect">
            <a:avLst/>
          </a:prstGeom>
          <a:noFill/>
        </p:spPr>
        <p:txBody>
          <a:bodyPr wrap="square">
            <a:spAutoFit/>
          </a:bodyPr>
          <a:lstStyle/>
          <a:p>
            <a:pPr>
              <a:lnSpc>
                <a:spcPct val="150000"/>
              </a:lnSpc>
            </a:pPr>
            <a:r>
              <a:rPr lang="zh-CN" altLang="en-US" dirty="0">
                <a:latin typeface="Times New Roman" panose="02020603050405020304" pitchFamily="18" charset="0"/>
              </a:rPr>
              <a:t>交易员通常关注的是交易组合的风险敞口，但金融机构的交易组合往往取决于成千上万个市场变量，因此，交易员每天的分析可能会包括大量计算，虽然这些风险度量对交易员十分重要，</a:t>
            </a:r>
            <a:r>
              <a:rPr lang="zh-CN" altLang="en-US" b="1" dirty="0">
                <a:latin typeface="Times New Roman" panose="02020603050405020304" pitchFamily="18" charset="0"/>
              </a:rPr>
              <a:t>但并不能为金融机构的高管以及金融机构的监管人员提供一个关于整体风险的完整图像。</a:t>
            </a:r>
            <a:endParaRPr lang="en-US" altLang="zh-CN" b="1" dirty="0">
              <a:latin typeface="Times New Roman" panose="02020603050405020304" pitchFamily="18" charset="0"/>
            </a:endParaRPr>
          </a:p>
          <a:p>
            <a:pPr>
              <a:lnSpc>
                <a:spcPct val="150000"/>
              </a:lnSpc>
              <a:spcBef>
                <a:spcPts val="600"/>
              </a:spcBef>
            </a:pPr>
            <a:r>
              <a:rPr lang="zh-CN" altLang="en-US" dirty="0" smtClean="0">
                <a:latin typeface="Times New Roman" panose="02020603050405020304" pitchFamily="18" charset="0"/>
              </a:rPr>
              <a:t>在这样背景下</a:t>
            </a:r>
            <a:r>
              <a:rPr lang="zh-CN" altLang="en-US" dirty="0">
                <a:latin typeface="Times New Roman" panose="02020603050405020304" pitchFamily="18" charset="0"/>
              </a:rPr>
              <a:t>，</a:t>
            </a:r>
            <a:r>
              <a:rPr lang="en-US" altLang="zh-CN" dirty="0">
                <a:latin typeface="Times New Roman" panose="02020603050405020304" pitchFamily="18" charset="0"/>
              </a:rPr>
              <a:t>JP Morgan</a:t>
            </a:r>
            <a:r>
              <a:rPr lang="zh-CN" altLang="en-US" dirty="0">
                <a:latin typeface="Times New Roman" panose="02020603050405020304" pitchFamily="18" charset="0"/>
              </a:rPr>
              <a:t>在</a:t>
            </a:r>
            <a:r>
              <a:rPr lang="en-US" altLang="zh-CN" dirty="0">
                <a:latin typeface="Times New Roman" panose="02020603050405020304" pitchFamily="18" charset="0"/>
              </a:rPr>
              <a:t>1994</a:t>
            </a:r>
            <a:r>
              <a:rPr lang="zh-CN" altLang="en-US" dirty="0">
                <a:latin typeface="Times New Roman" panose="02020603050405020304" pitchFamily="18" charset="0"/>
              </a:rPr>
              <a:t>年开发出世界上第一个</a:t>
            </a:r>
            <a:r>
              <a:rPr lang="en-US" altLang="zh-CN" dirty="0" err="1">
                <a:latin typeface="Times New Roman" panose="02020603050405020304" pitchFamily="18" charset="0"/>
              </a:rPr>
              <a:t>VaR</a:t>
            </a:r>
            <a:r>
              <a:rPr lang="zh-CN" altLang="en-US" dirty="0">
                <a:latin typeface="Times New Roman" panose="02020603050405020304" pitchFamily="18" charset="0"/>
              </a:rPr>
              <a:t>（</a:t>
            </a:r>
            <a:r>
              <a:rPr lang="en-US" altLang="zh-CN" dirty="0">
                <a:latin typeface="Times New Roman" panose="02020603050405020304" pitchFamily="18" charset="0"/>
              </a:rPr>
              <a:t>Value at Risk</a:t>
            </a:r>
            <a:r>
              <a:rPr lang="zh-CN" altLang="en-US" dirty="0">
                <a:latin typeface="Times New Roman" panose="02020603050405020304" pitchFamily="18" charset="0"/>
              </a:rPr>
              <a:t>）模型，用于测量不同交易组合的整体风险。</a:t>
            </a:r>
            <a:endParaRPr lang="en-US" altLang="zh-CN" dirty="0">
              <a:latin typeface="Times New Roman" panose="02020603050405020304" pitchFamily="18" charset="0"/>
            </a:endParaRPr>
          </a:p>
          <a:p>
            <a:pPr>
              <a:lnSpc>
                <a:spcPct val="150000"/>
              </a:lnSpc>
              <a:spcBef>
                <a:spcPts val="600"/>
              </a:spcBef>
            </a:pPr>
            <a:r>
              <a:rPr lang="zh-CN" altLang="en-US" b="1" dirty="0">
                <a:solidFill>
                  <a:srgbClr val="FF0000"/>
                </a:solidFill>
                <a:latin typeface="Times New Roman" panose="02020603050405020304" pitchFamily="18" charset="0"/>
              </a:rPr>
              <a:t>在</a:t>
            </a:r>
            <a:r>
              <a:rPr lang="en-US" altLang="zh-CN" b="1" dirty="0">
                <a:solidFill>
                  <a:srgbClr val="FF0000"/>
                </a:solidFill>
                <a:latin typeface="Times New Roman" panose="02020603050405020304" pitchFamily="18" charset="0"/>
              </a:rPr>
              <a:t>1995</a:t>
            </a:r>
            <a:r>
              <a:rPr lang="zh-CN" altLang="en-US" b="1" dirty="0">
                <a:solidFill>
                  <a:srgbClr val="FF0000"/>
                </a:solidFill>
                <a:latin typeface="Times New Roman" panose="02020603050405020304" pitchFamily="18" charset="0"/>
              </a:rPr>
              <a:t>年巴塞尔银行监管委员会将</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纳入商业银行的资本充足性要求之后，</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开始逐渐成为新的衡量金融风险的标准。</a:t>
            </a:r>
            <a:endParaRPr lang="en-US" altLang="zh-CN" b="1" dirty="0">
              <a:solidFill>
                <a:srgbClr val="FF0000"/>
              </a:solidFill>
              <a:latin typeface="Times New Roman" panose="02020603050405020304" pitchFamily="18" charset="0"/>
            </a:endParaRPr>
          </a:p>
          <a:p>
            <a:pPr algn="just">
              <a:lnSpc>
                <a:spcPct val="150000"/>
              </a:lnSpc>
              <a:spcBef>
                <a:spcPts val="600"/>
              </a:spcBef>
            </a:pPr>
            <a:r>
              <a:rPr lang="zh-CN" altLang="en-US" dirty="0">
                <a:latin typeface="Times New Roman" panose="02020603050405020304" pitchFamily="18" charset="0"/>
              </a:rPr>
              <a:t>本章将首先对</a:t>
            </a:r>
            <a:r>
              <a:rPr lang="en-US" altLang="zh-CN" dirty="0" err="1">
                <a:latin typeface="Times New Roman" panose="02020603050405020304" pitchFamily="18" charset="0"/>
              </a:rPr>
              <a:t>VaR</a:t>
            </a:r>
            <a:r>
              <a:rPr lang="zh-CN" altLang="en-US" dirty="0">
                <a:latin typeface="Times New Roman" panose="02020603050405020304" pitchFamily="18" charset="0"/>
              </a:rPr>
              <a:t>的定义计算以及优缺点进行介绍，随后过渡到另一个同样衡量交易组合整体风险的重要指标</a:t>
            </a:r>
            <a:r>
              <a:rPr lang="en-US" altLang="zh-CN" dirty="0">
                <a:latin typeface="Times New Roman" panose="02020603050405020304" pitchFamily="18" charset="0"/>
              </a:rPr>
              <a:t>——</a:t>
            </a:r>
            <a:r>
              <a:rPr lang="zh-CN" altLang="en-US" dirty="0">
                <a:latin typeface="Times New Roman" panose="02020603050405020304" pitchFamily="18" charset="0"/>
              </a:rPr>
              <a:t>预期亏损（</a:t>
            </a:r>
            <a:r>
              <a:rPr lang="en-US" altLang="zh-CN" dirty="0">
                <a:latin typeface="Times New Roman" panose="02020603050405020304" pitchFamily="18" charset="0"/>
              </a:rPr>
              <a:t>Expected Shortfall</a:t>
            </a:r>
            <a:r>
              <a:rPr lang="zh-CN" altLang="en-US" dirty="0">
                <a:latin typeface="Times New Roman" panose="02020603050405020304" pitchFamily="18" charset="0"/>
              </a:rPr>
              <a:t>，</a:t>
            </a:r>
            <a:r>
              <a:rPr lang="en-US" altLang="zh-CN" dirty="0">
                <a:latin typeface="Times New Roman" panose="02020603050405020304" pitchFamily="18" charset="0"/>
              </a:rPr>
              <a:t>ES</a:t>
            </a:r>
            <a:r>
              <a:rPr lang="zh-CN" altLang="en-US" dirty="0">
                <a:latin typeface="Times New Roman" panose="02020603050405020304" pitchFamily="18" charset="0"/>
              </a:rPr>
              <a:t>），该指标具有比</a:t>
            </a:r>
            <a:r>
              <a:rPr lang="en-US" altLang="zh-CN" dirty="0" err="1">
                <a:latin typeface="Times New Roman" panose="02020603050405020304" pitchFamily="18" charset="0"/>
              </a:rPr>
              <a:t>VaR</a:t>
            </a:r>
            <a:r>
              <a:rPr lang="zh-CN" altLang="en-US" dirty="0">
                <a:latin typeface="Times New Roman" panose="02020603050405020304" pitchFamily="18" charset="0"/>
              </a:rPr>
              <a:t>更</a:t>
            </a:r>
            <a:r>
              <a:rPr lang="zh-CN" altLang="en-US" dirty="0" smtClean="0">
                <a:latin typeface="Times New Roman" panose="02020603050405020304" pitchFamily="18" charset="0"/>
              </a:rPr>
              <a:t>优秀特质；同时介绍了</a:t>
            </a:r>
            <a:r>
              <a:rPr lang="en-US" altLang="zh-CN" dirty="0" smtClean="0">
                <a:latin typeface="Times New Roman" panose="02020603050405020304" pitchFamily="18" charset="0"/>
              </a:rPr>
              <a:t>SRISK</a:t>
            </a:r>
            <a:r>
              <a:rPr lang="zh-CN" altLang="en-US" dirty="0" smtClean="0">
                <a:latin typeface="Times New Roman" panose="02020603050405020304" pitchFamily="18" charset="0"/>
              </a:rPr>
              <a:t>和其他分布设定情况下的金融风险测算指标。</a:t>
            </a:r>
            <a:endParaRPr lang="zh-CN" altLang="en-US" dirty="0">
              <a:latin typeface="Times New Roman" panose="02020603050405020304" pitchFamily="18" charset="0"/>
            </a:endParaRPr>
          </a:p>
        </p:txBody>
      </p:sp>
      <p:pic>
        <p:nvPicPr>
          <p:cNvPr id="79874" name="Picture 2" descr="查看源图像">
            <a:extLst>
              <a:ext uri="{FF2B5EF4-FFF2-40B4-BE49-F238E27FC236}">
                <a16:creationId xmlns="" xmlns:a16="http://schemas.microsoft.com/office/drawing/2014/main" id="{7C506E55-C587-4E12-9573-C2F131A28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1691" y="890463"/>
            <a:ext cx="4590959" cy="24482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9876" name="Picture 4" descr="巴塞尔协议 的图像结果">
            <a:extLst>
              <a:ext uri="{FF2B5EF4-FFF2-40B4-BE49-F238E27FC236}">
                <a16:creationId xmlns="" xmlns:a16="http://schemas.microsoft.com/office/drawing/2014/main" id="{5181246E-CB63-4DC6-9867-E21F8F7F1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811" y="3409383"/>
            <a:ext cx="3631505" cy="28669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60769"/>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41291" y="2580419"/>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三、</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的优点与缺陷</a:t>
            </a:r>
          </a:p>
        </p:txBody>
      </p:sp>
    </p:spTree>
  </p:cSld>
  <p:clrMapOvr>
    <a:masterClrMapping/>
  </p:clrMapOvr>
  <p:transition spd="slow" advClick="0" advTm="33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136484" y="692696"/>
            <a:ext cx="11881320" cy="5262979"/>
          </a:xfrm>
          <a:prstGeom prst="rect">
            <a:avLst/>
          </a:prstGeom>
        </p:spPr>
        <p:txBody>
          <a:bodyPr wrap="square">
            <a:spAutoFit/>
          </a:bodyPr>
          <a:lstStyle/>
          <a:p>
            <a:pPr latinLnBrk="0">
              <a:lnSpc>
                <a:spcPct val="150000"/>
              </a:lnSpc>
              <a:spcBef>
                <a:spcPct val="20000"/>
              </a:spcBef>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的优点</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457200" indent="-457200" latinLnBrk="0">
              <a:lnSpc>
                <a:spcPct val="150000"/>
              </a:lnSpc>
              <a:buFont typeface="+mj-lt"/>
              <a:buAutoNum type="arabicPeriod"/>
            </a:pPr>
            <a:r>
              <a:rPr lang="en-US" altLang="zh-CN" sz="2400" dirty="0" err="1" smtClean="0">
                <a:latin typeface="Times New Roman" panose="02020503050405090304" pitchFamily="18" charset="0"/>
                <a:cs typeface="Times New Roman" panose="02020503050405090304" pitchFamily="18" charset="0"/>
              </a:rPr>
              <a:t>VaR</a:t>
            </a:r>
            <a:r>
              <a:rPr lang="zh-CN" altLang="en-US" sz="2400" dirty="0" smtClean="0">
                <a:latin typeface="Times New Roman" panose="02020503050405090304" pitchFamily="18" charset="0"/>
                <a:cs typeface="Times New Roman" panose="02020503050405090304" pitchFamily="18" charset="0"/>
              </a:rPr>
              <a:t>度量</a:t>
            </a:r>
            <a:r>
              <a:rPr lang="zh-CN" altLang="en-US" sz="2400" dirty="0">
                <a:latin typeface="Times New Roman" panose="02020503050405090304" pitchFamily="18" charset="0"/>
                <a:cs typeface="Times New Roman" panose="02020503050405090304" pitchFamily="18" charset="0"/>
              </a:rPr>
              <a:t>指标适用性强，且易于理解：</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可以度量包括利率、汇率等价格变动带来的市场风险，同时该指标计算方法简单，容易被业界所理解。</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有利于比较不同业务部门之间风险大小，有利于进行基于风险调整的绩效评估、资本配置和风险限额设置等。由于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描述的是组合的整体风险，因此，对于不同业务部门，仅需要计算出每个业务的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便可以对每个部门的风险有一个直观的感受。</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反映的是</a:t>
            </a:r>
            <a:r>
              <a:rPr lang="zh-CN" altLang="en-US" sz="2400">
                <a:latin typeface="Times New Roman" panose="02020503050405090304" pitchFamily="18" charset="0"/>
                <a:cs typeface="Times New Roman" panose="02020503050405090304" pitchFamily="18" charset="0"/>
              </a:rPr>
              <a:t>整体</a:t>
            </a:r>
            <a:r>
              <a:rPr lang="zh-CN" altLang="en-US" sz="2400" smtClean="0">
                <a:latin typeface="Times New Roman" panose="02020503050405090304" pitchFamily="18" charset="0"/>
                <a:cs typeface="Times New Roman" panose="02020503050405090304" pitchFamily="18" charset="0"/>
              </a:rPr>
              <a:t>综合风险</a:t>
            </a:r>
            <a:r>
              <a:rPr lang="zh-CN" altLang="en-US" sz="2400" dirty="0">
                <a:latin typeface="Times New Roman" panose="02020503050405090304" pitchFamily="18" charset="0"/>
                <a:cs typeface="Times New Roman" panose="02020503050405090304" pitchFamily="18" charset="0"/>
              </a:rPr>
              <a:t>，因此该指标也常被监管机构用来监控金融机构的金融风险。如巴塞尔银行监管委员会规定了商业银行覆盖它们交易组合市场风险（用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度量）的最低资本要求</a:t>
            </a:r>
            <a:r>
              <a:rPr lang="zh-CN" altLang="en-US" sz="2400" dirty="0" smtClean="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260971" y="764704"/>
            <a:ext cx="11881320" cy="5016758"/>
          </a:xfrm>
          <a:prstGeom prst="rect">
            <a:avLst/>
          </a:prstGeom>
        </p:spPr>
        <p:txBody>
          <a:bodyPr wrap="square">
            <a:spAutoFit/>
          </a:bodyPr>
          <a:lstStyle/>
          <a:p>
            <a:pPr latinLnBrk="0"/>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的局限性</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主要适用于正常市场条件下对市场风险的衡量，对市场价格的极端变动导致的资产组合的损失却无能为力。</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的计算需要用到大量过去的收益数据，并且</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对于样本区间的长度较为敏感，根据不同长度的样本区间，而计算得出的同一置信水平下的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值很可能差距较大。</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运用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进行风险衡量和分析时存在着所谓的模型风险（</a:t>
            </a:r>
            <a:r>
              <a:rPr lang="en-US" altLang="zh-CN" sz="2400" dirty="0">
                <a:latin typeface="Times New Roman" panose="02020503050405090304" pitchFamily="18" charset="0"/>
                <a:cs typeface="Times New Roman" panose="02020503050405090304" pitchFamily="18" charset="0"/>
              </a:rPr>
              <a:t>model risk</a:t>
            </a:r>
            <a:r>
              <a:rPr lang="zh-CN" altLang="en-US" sz="2400" dirty="0" smtClean="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由于计算需要大量</a:t>
            </a:r>
            <a:r>
              <a:rPr lang="zh-CN" altLang="en-US" sz="2400" dirty="0" smtClean="0">
                <a:latin typeface="Times New Roman" panose="02020503050405090304" pitchFamily="18" charset="0"/>
                <a:cs typeface="Times New Roman" panose="02020503050405090304" pitchFamily="18" charset="0"/>
              </a:rPr>
              <a:t>过去收益</a:t>
            </a:r>
            <a:r>
              <a:rPr lang="zh-CN" altLang="en-US" sz="2400" dirty="0">
                <a:latin typeface="Times New Roman" panose="02020503050405090304" pitchFamily="18" charset="0"/>
                <a:cs typeface="Times New Roman" panose="02020503050405090304" pitchFamily="18" charset="0"/>
              </a:rPr>
              <a:t>数据，因此</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不适用于衡量流动性较差的资产的风险。</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33030003"/>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501641" y="469324"/>
            <a:ext cx="11413268" cy="6370975"/>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kumimoji="1" lang="en-US" altLang="zh-CN" sz="3200" b="1" dirty="0" err="1"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的局限性</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342900" indent="-342900" latinLnBrk="0">
              <a:lnSpc>
                <a:spcPct val="150000"/>
              </a:lnSpc>
              <a:buFont typeface="Wingdings" panose="05000000000000000000" pitchFamily="2" charset="2"/>
              <a:buChar char="n"/>
            </a:pPr>
            <a:r>
              <a:rPr lang="zh-CN" altLang="en-US" sz="2400" dirty="0" smtClean="0">
                <a:latin typeface="Times New Roman" panose="02020503050405090304" pitchFamily="18" charset="0"/>
                <a:cs typeface="Times New Roman" panose="02020503050405090304" pitchFamily="18" charset="0"/>
              </a:rPr>
              <a:t>例题</a:t>
            </a:r>
            <a:r>
              <a:rPr lang="en-US" altLang="zh-CN" sz="2400" dirty="0" smtClean="0">
                <a:latin typeface="Times New Roman" panose="02020503050405090304" pitchFamily="18" charset="0"/>
                <a:cs typeface="Times New Roman" panose="02020503050405090304" pitchFamily="18" charset="0"/>
              </a:rPr>
              <a:t>2-4</a:t>
            </a:r>
            <a:r>
              <a:rPr lang="zh-CN" altLang="en-US" sz="2400" dirty="0" smtClean="0">
                <a:latin typeface="Times New Roman" panose="02020503050405090304" pitchFamily="18" charset="0"/>
                <a:cs typeface="Times New Roman" panose="02020503050405090304" pitchFamily="18" charset="0"/>
              </a:rPr>
              <a:t>：</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a:t>
            </a:r>
            <a:r>
              <a:rPr lang="zh-CN" altLang="en-US" sz="2400" dirty="0" smtClean="0">
                <a:latin typeface="Times New Roman" panose="02020503050405090304" pitchFamily="18" charset="0"/>
                <a:cs typeface="Times New Roman" panose="02020503050405090304" pitchFamily="18" charset="0"/>
              </a:rPr>
              <a:t>引发</a:t>
            </a:r>
            <a:r>
              <a:rPr lang="en-US" altLang="zh-CN" sz="2400" dirty="0" smtClean="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smtClean="0">
                <a:latin typeface="Times New Roman" panose="02020503050405090304" pitchFamily="18" charset="0"/>
                <a:cs typeface="Times New Roman" panose="02020503050405090304" pitchFamily="18" charset="0"/>
              </a:rPr>
              <a:t>解答：根据</a:t>
            </a:r>
            <a:r>
              <a:rPr lang="zh-CN" altLang="en-US" sz="2400" dirty="0">
                <a:latin typeface="Times New Roman" panose="02020503050405090304" pitchFamily="18" charset="0"/>
                <a:cs typeface="Times New Roman" panose="02020503050405090304" pitchFamily="18" charset="0"/>
              </a:rPr>
              <a:t>题目的信息我们可以计算出，</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置信度下任一项投资的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值为</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a:t>
            </a:r>
            <a:r>
              <a:rPr lang="zh-CN" altLang="en-US" sz="2400" dirty="0" smtClean="0">
                <a:latin typeface="Times New Roman" panose="02020503050405090304" pitchFamily="18" charset="0"/>
                <a:cs typeface="Times New Roman" panose="02020503050405090304" pitchFamily="18" charset="0"/>
              </a:rPr>
              <a:t>。两</a:t>
            </a:r>
            <a:r>
              <a:rPr lang="zh-CN" altLang="en-US" sz="2400" dirty="0">
                <a:latin typeface="Times New Roman" panose="02020503050405090304" pitchFamily="18" charset="0"/>
                <a:cs typeface="Times New Roman" panose="02020503050405090304" pitchFamily="18" charset="0"/>
              </a:rPr>
              <a:t>项投资迭加的组合</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的计算过程如下</a:t>
            </a:r>
            <a:r>
              <a:rPr lang="zh-CN" altLang="en-US" sz="2400" dirty="0" smtClean="0">
                <a:latin typeface="Times New Roman" panose="02020503050405090304" pitchFamily="18" charset="0"/>
                <a:cs typeface="Times New Roman" panose="02020503050405090304" pitchFamily="18" charset="0"/>
              </a:rPr>
              <a:t>：</a:t>
            </a:r>
            <a:endParaRPr lang="en-US" altLang="zh-CN" sz="2400" dirty="0" smtClean="0">
              <a:latin typeface="Times New Roman" panose="02020503050405090304" pitchFamily="18" charset="0"/>
              <a:cs typeface="Times New Roman" panose="02020503050405090304" pitchFamily="18" charset="0"/>
            </a:endParaRPr>
          </a:p>
          <a:p>
            <a:pPr latinLnBrk="0">
              <a:lnSpc>
                <a:spcPct val="150000"/>
              </a:lnSpc>
            </a:pP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dirty="0" smtClean="0">
              <a:latin typeface="Times New Roman" panose="02020503050405090304" pitchFamily="18" charset="0"/>
              <a:cs typeface="Times New Roman" panose="02020503050405090304" pitchFamily="18" charset="0"/>
            </a:endParaRPr>
          </a:p>
          <a:p>
            <a:pPr latinLnBrk="0">
              <a:lnSpc>
                <a:spcPct val="150000"/>
              </a:lnSpc>
            </a:pP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dirty="0" smtClean="0">
              <a:latin typeface="Times New Roman" panose="02020503050405090304" pitchFamily="18" charset="0"/>
              <a:cs typeface="Times New Roman" panose="02020503050405090304" pitchFamily="18" charset="0"/>
            </a:endParaRPr>
          </a:p>
          <a:p>
            <a:pPr latinLnBrk="0">
              <a:lnSpc>
                <a:spcPct val="150000"/>
              </a:lnSpc>
            </a:pPr>
            <a:endParaRPr lang="en-US" altLang="zh-CN" sz="2400" dirty="0" smtClean="0">
              <a:latin typeface="Times New Roman" panose="02020503050405090304" pitchFamily="18" charset="0"/>
              <a:cs typeface="Times New Roman" panose="02020503050405090304" pitchFamily="18" charset="0"/>
            </a:endParaRPr>
          </a:p>
          <a:p>
            <a:pPr latinLnBrk="0"/>
            <a:r>
              <a:rPr lang="zh-CN" altLang="en-US" sz="2400" dirty="0" smtClean="0">
                <a:latin typeface="Times New Roman" panose="02020503050405090304" pitchFamily="18" charset="0"/>
                <a:cs typeface="Times New Roman" panose="02020503050405090304" pitchFamily="18" charset="0"/>
              </a:rPr>
              <a:t>即不满足次可加性，由此可见，</a:t>
            </a:r>
            <a:r>
              <a:rPr lang="en-US" altLang="zh-CN" sz="2400" dirty="0" err="1" smtClean="0">
                <a:latin typeface="Times New Roman" panose="02020503050405090304" pitchFamily="18" charset="0"/>
                <a:cs typeface="Times New Roman" panose="02020503050405090304" pitchFamily="18" charset="0"/>
              </a:rPr>
              <a:t>VaR</a:t>
            </a:r>
            <a:r>
              <a:rPr lang="zh-CN" altLang="en-US" sz="2400" dirty="0" smtClean="0">
                <a:latin typeface="Times New Roman" panose="02020503050405090304" pitchFamily="18" charset="0"/>
                <a:cs typeface="Times New Roman" panose="02020503050405090304" pitchFamily="18" charset="0"/>
              </a:rPr>
              <a:t>在某种情况下并非是理想的金融风险测量指标。</a:t>
            </a:r>
            <a:endParaRPr lang="en-US" altLang="zh-CN" sz="2400" b="1" dirty="0">
              <a:latin typeface="Times New Roman" panose="02020503050405090304" pitchFamily="18" charset="0"/>
              <a:cs typeface="Times New Roman" panose="02020503050405090304" pitchFamily="18" charset="0"/>
            </a:endParaRPr>
          </a:p>
        </p:txBody>
      </p:sp>
      <p:graphicFrame>
        <p:nvGraphicFramePr>
          <p:cNvPr id="5" name="对象 4">
            <a:extLst>
              <a:ext uri="{FF2B5EF4-FFF2-40B4-BE49-F238E27FC236}">
                <a16:creationId xmlns="" xmlns:a16="http://schemas.microsoft.com/office/drawing/2014/main" id="{875D1A29-2368-49DF-AB6B-267CB2A38E0D}"/>
              </a:ext>
            </a:extLst>
          </p:cNvPr>
          <p:cNvGraphicFramePr>
            <a:graphicFrameLocks noChangeAspect="1"/>
          </p:cNvGraphicFramePr>
          <p:nvPr>
            <p:extLst>
              <p:ext uri="{D42A27DB-BD31-4B8C-83A1-F6EECF244321}">
                <p14:modId xmlns:p14="http://schemas.microsoft.com/office/powerpoint/2010/main" val="30569154"/>
              </p:ext>
            </p:extLst>
          </p:nvPr>
        </p:nvGraphicFramePr>
        <p:xfrm>
          <a:off x="2493219" y="3512203"/>
          <a:ext cx="7272808" cy="2434486"/>
        </p:xfrm>
        <a:graphic>
          <a:graphicData uri="http://schemas.openxmlformats.org/presentationml/2006/ole">
            <mc:AlternateContent xmlns:mc="http://schemas.openxmlformats.org/markup-compatibility/2006">
              <mc:Choice xmlns:v="urn:schemas-microsoft-com:vml" Requires="v">
                <p:oleObj spid="_x0000_s61610" name="Document" r:id="rId4" imgW="5273690" imgH="1765252" progId="Word.Document.12">
                  <p:embed/>
                </p:oleObj>
              </mc:Choice>
              <mc:Fallback>
                <p:oleObj name="Document" r:id="rId4" imgW="5273690" imgH="1765252" progId="Word.Document.12">
                  <p:embed/>
                  <p:pic>
                    <p:nvPicPr>
                      <p:cNvPr id="0" name=""/>
                      <p:cNvPicPr/>
                      <p:nvPr/>
                    </p:nvPicPr>
                    <p:blipFill>
                      <a:blip r:embed="rId5"/>
                      <a:stretch>
                        <a:fillRect/>
                      </a:stretch>
                    </p:blipFill>
                    <p:spPr>
                      <a:xfrm>
                        <a:off x="2493219" y="3512203"/>
                        <a:ext cx="7272808" cy="2434486"/>
                      </a:xfrm>
                      <a:prstGeom prst="rect">
                        <a:avLst/>
                      </a:prstGeom>
                      <a:solidFill>
                        <a:schemeClr val="bg2">
                          <a:lumMod val="90000"/>
                        </a:schemeClr>
                      </a:solidFill>
                      <a:ln>
                        <a:solidFill>
                          <a:schemeClr val="accent1"/>
                        </a:solidFill>
                      </a:ln>
                    </p:spPr>
                  </p:pic>
                </p:oleObj>
              </mc:Fallback>
            </mc:AlternateContent>
          </a:graphicData>
        </a:graphic>
      </p:graphicFrame>
      <p:sp>
        <p:nvSpPr>
          <p:cNvPr id="10" name="椭圆 9">
            <a:extLst>
              <a:ext uri="{FF2B5EF4-FFF2-40B4-BE49-F238E27FC236}">
                <a16:creationId xmlns="" xmlns:a16="http://schemas.microsoft.com/office/drawing/2014/main" id="{A932EDE0-97A9-4128-BFA1-F5AFD4C8484C}"/>
              </a:ext>
            </a:extLst>
          </p:cNvPr>
          <p:cNvSpPr/>
          <p:nvPr/>
        </p:nvSpPr>
        <p:spPr>
          <a:xfrm>
            <a:off x="5373539" y="4362513"/>
            <a:ext cx="1512168"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 xmlns:a16="http://schemas.microsoft.com/office/drawing/2014/main" id="{124E1650-5142-4671-9D26-2BD9CC8F38DC}"/>
              </a:ext>
            </a:extLst>
          </p:cNvPr>
          <p:cNvCxnSpPr>
            <a:cxnSpLocks/>
          </p:cNvCxnSpPr>
          <p:nvPr/>
        </p:nvCxnSpPr>
        <p:spPr>
          <a:xfrm flipH="1">
            <a:off x="6885707" y="4135725"/>
            <a:ext cx="594315" cy="34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2C1F5510-B6CD-48AF-9BB2-CB2917CDE660}"/>
              </a:ext>
            </a:extLst>
          </p:cNvPr>
          <p:cNvSpPr txBox="1"/>
          <p:nvPr/>
        </p:nvSpPr>
        <p:spPr>
          <a:xfrm>
            <a:off x="6975966" y="3787956"/>
            <a:ext cx="1368152" cy="369332"/>
          </a:xfrm>
          <a:prstGeom prst="rect">
            <a:avLst/>
          </a:prstGeom>
          <a:noFill/>
        </p:spPr>
        <p:txBody>
          <a:bodyPr wrap="square" rtlCol="0">
            <a:spAutoFit/>
          </a:bodyPr>
          <a:lstStyle/>
          <a:p>
            <a:r>
              <a:rPr lang="en-US" altLang="zh-CN" dirty="0">
                <a:solidFill>
                  <a:srgbClr val="FF0000"/>
                </a:solidFill>
              </a:rPr>
              <a:t>1800&gt;400!</a:t>
            </a:r>
            <a:endParaRPr lang="zh-CN" altLang="en-US" dirty="0">
              <a:solidFill>
                <a:srgbClr val="FF0000"/>
              </a:solidFill>
            </a:endParaRPr>
          </a:p>
        </p:txBody>
      </p:sp>
    </p:spTree>
    <p:extLst>
      <p:ext uri="{BB962C8B-B14F-4D97-AF65-F5344CB8AC3E}">
        <p14:creationId xmlns:p14="http://schemas.microsoft.com/office/powerpoint/2010/main" val="71758817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F292AA-31F5-4B32-AD23-CD459A5E0616}"/>
              </a:ext>
            </a:extLst>
          </p:cNvPr>
          <p:cNvSpPr>
            <a:spLocks noGrp="1"/>
          </p:cNvSpPr>
          <p:nvPr>
            <p:ph type="title"/>
          </p:nvPr>
        </p:nvSpPr>
        <p:spPr>
          <a:xfrm>
            <a:off x="33823" y="764704"/>
            <a:ext cx="9693868" cy="490537"/>
          </a:xfrm>
        </p:spPr>
        <p:txBody>
          <a:bodyPr>
            <a:noAutofit/>
          </a:bodyPr>
          <a:lstStyle/>
          <a:p>
            <a:pPr algn="l">
              <a:defRPr/>
            </a:pPr>
            <a:r>
              <a:rPr lang="zh-CN" altLang="en-US" sz="3000" dirty="0" smtClean="0">
                <a:latin typeface="Times" pitchFamily="18" charset="0"/>
                <a:ea typeface="宋体" pitchFamily="2" charset="-122"/>
                <a:cs typeface="+mn-cs"/>
              </a:rPr>
              <a:t>   那么</a:t>
            </a:r>
            <a:r>
              <a:rPr lang="zh-CN" altLang="en-US" sz="3000" dirty="0">
                <a:latin typeface="Times" pitchFamily="18" charset="0"/>
                <a:ea typeface="宋体" pitchFamily="2" charset="-122"/>
                <a:cs typeface="+mn-cs"/>
              </a:rPr>
              <a:t>，</a:t>
            </a:r>
            <a:r>
              <a:rPr lang="en-US" altLang="zh-CN" sz="3000" dirty="0" err="1">
                <a:latin typeface="Times" pitchFamily="18" charset="0"/>
                <a:ea typeface="宋体" pitchFamily="2" charset="-122"/>
                <a:cs typeface="+mn-cs"/>
              </a:rPr>
              <a:t>VaR</a:t>
            </a:r>
            <a:r>
              <a:rPr lang="zh-CN" altLang="en-US" sz="3000" dirty="0">
                <a:latin typeface="Times" pitchFamily="18" charset="0"/>
                <a:ea typeface="宋体" pitchFamily="2" charset="-122"/>
                <a:cs typeface="+mn-cs"/>
              </a:rPr>
              <a:t>是否是理想测算金融风险指标？</a:t>
            </a:r>
          </a:p>
        </p:txBody>
      </p:sp>
      <p:sp>
        <p:nvSpPr>
          <p:cNvPr id="47107" name="内容占位符 2">
            <a:extLst>
              <a:ext uri="{FF2B5EF4-FFF2-40B4-BE49-F238E27FC236}">
                <a16:creationId xmlns="" xmlns:a16="http://schemas.microsoft.com/office/drawing/2014/main" id="{D88BA42D-3856-4852-9A91-3BE565E5B7E3}"/>
              </a:ext>
            </a:extLst>
          </p:cNvPr>
          <p:cNvSpPr>
            <a:spLocks noGrp="1"/>
          </p:cNvSpPr>
          <p:nvPr>
            <p:ph sz="quarter" idx="1"/>
          </p:nvPr>
        </p:nvSpPr>
        <p:spPr>
          <a:xfrm>
            <a:off x="260971" y="1412776"/>
            <a:ext cx="11593288" cy="5356039"/>
          </a:xfrm>
        </p:spPr>
        <p:txBody>
          <a:bodyPr/>
          <a:lstStyle/>
          <a:p>
            <a:pPr>
              <a:spcBef>
                <a:spcPts val="600"/>
              </a:spcBef>
              <a:buFont typeface="Wingdings" panose="05000000000000000000" pitchFamily="2" charset="2"/>
              <a:buChar char="Ø"/>
            </a:pPr>
            <a:r>
              <a:rPr lang="en-US" altLang="zh-CN" sz="2200" dirty="0" err="1"/>
              <a:t>Artzner</a:t>
            </a:r>
            <a:r>
              <a:rPr lang="zh-CN" altLang="en-US" sz="2200" dirty="0"/>
              <a:t>等人研究，理想指标的基本条件满足如下性质：</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1</a:t>
            </a:r>
            <a:r>
              <a:rPr lang="zh-CN" altLang="en-US" sz="2200" b="1" dirty="0">
                <a:solidFill>
                  <a:srgbClr val="FF0000"/>
                </a:solidFill>
              </a:rPr>
              <a:t>）单调性（</a:t>
            </a:r>
            <a:r>
              <a:rPr lang="en-US" altLang="zh-CN" sz="2200" b="1" dirty="0" smtClean="0">
                <a:solidFill>
                  <a:srgbClr val="FF0000"/>
                </a:solidFill>
              </a:rPr>
              <a:t>monotonicity</a:t>
            </a:r>
            <a:r>
              <a:rPr lang="zh-CN" altLang="en-US" sz="2200" b="1" dirty="0">
                <a:solidFill>
                  <a:srgbClr val="FF0000"/>
                </a:solidFill>
              </a:rPr>
              <a:t>）</a:t>
            </a:r>
            <a:r>
              <a:rPr lang="zh-CN" altLang="en-US" sz="2200" b="1" dirty="0" smtClean="0">
                <a:solidFill>
                  <a:srgbClr val="FF0000"/>
                </a:solidFill>
              </a:rPr>
              <a:t>：</a:t>
            </a:r>
            <a:r>
              <a:rPr lang="zh-CN" altLang="en-US" sz="2200" dirty="0" smtClean="0"/>
              <a:t>如果</a:t>
            </a:r>
            <a:r>
              <a:rPr lang="zh-CN" altLang="en-US" sz="2200" dirty="0"/>
              <a:t>在任何情形下，第一个交易组合的回报均低于另外一个交易组合的回报，那么第一个交易组合的风险度一定要比另外一个</a:t>
            </a:r>
            <a:r>
              <a:rPr lang="zh-CN" altLang="en-US" sz="2200" dirty="0" smtClean="0"/>
              <a:t>更小。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2</a:t>
            </a:r>
            <a:r>
              <a:rPr lang="zh-CN" altLang="en-US" sz="2200" b="1" dirty="0">
                <a:solidFill>
                  <a:srgbClr val="FF0000"/>
                </a:solidFill>
              </a:rPr>
              <a:t>）平移不变性（</a:t>
            </a:r>
            <a:r>
              <a:rPr lang="en-US" altLang="zh-CN" sz="2200" b="1" dirty="0">
                <a:solidFill>
                  <a:srgbClr val="FF0000"/>
                </a:solidFill>
              </a:rPr>
              <a:t>translation invariance</a:t>
            </a:r>
            <a:r>
              <a:rPr lang="zh-CN" altLang="en-US" sz="2200" b="1" dirty="0" smtClean="0">
                <a:solidFill>
                  <a:srgbClr val="FF0000"/>
                </a:solidFill>
              </a:rPr>
              <a:t>）：</a:t>
            </a:r>
            <a:r>
              <a:rPr lang="zh-CN" altLang="en-US" sz="2200" dirty="0" smtClean="0"/>
              <a:t>如果</a:t>
            </a:r>
            <a:r>
              <a:rPr lang="zh-CN" altLang="en-US" sz="2200" dirty="0"/>
              <a:t>我们在交易组合中加入</a:t>
            </a:r>
            <a:r>
              <a:rPr lang="en-US" altLang="zh-CN" sz="2200" dirty="0"/>
              <a:t>K</a:t>
            </a:r>
            <a:r>
              <a:rPr lang="zh-CN" altLang="en-US" sz="2200" dirty="0"/>
              <a:t>数量的现金，交易组合所对应的风险度要减少</a:t>
            </a:r>
            <a:r>
              <a:rPr lang="en-US" altLang="zh-CN" sz="2200" dirty="0"/>
              <a:t>K</a:t>
            </a:r>
            <a:r>
              <a:rPr lang="zh-CN" altLang="en-US" sz="2200" dirty="0"/>
              <a:t>数量。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3</a:t>
            </a:r>
            <a:r>
              <a:rPr lang="zh-CN" altLang="en-US" sz="2200" b="1" dirty="0">
                <a:solidFill>
                  <a:srgbClr val="FF0000"/>
                </a:solidFill>
              </a:rPr>
              <a:t>）同质性（</a:t>
            </a:r>
            <a:r>
              <a:rPr lang="en-US" altLang="zh-CN" sz="2200" b="1" dirty="0" smtClean="0">
                <a:solidFill>
                  <a:srgbClr val="FF0000"/>
                </a:solidFill>
              </a:rPr>
              <a:t>homogeneity</a:t>
            </a:r>
            <a:r>
              <a:rPr lang="zh-CN" altLang="en-US" sz="2200" b="1" dirty="0" smtClean="0">
                <a:solidFill>
                  <a:srgbClr val="FF0000"/>
                </a:solidFill>
              </a:rPr>
              <a:t>） ：</a:t>
            </a:r>
            <a:r>
              <a:rPr lang="zh-CN" altLang="en-US" sz="2200" dirty="0" smtClean="0"/>
              <a:t>假定</a:t>
            </a:r>
            <a:r>
              <a:rPr lang="zh-CN" altLang="en-US" sz="2200" dirty="0"/>
              <a:t>一个交易组合内含资产品种和相对比例不变，但内含资产的数量增至原来数量的</a:t>
            </a:r>
            <a:r>
              <a:rPr lang="el-GR" altLang="zh-CN" sz="2200" dirty="0"/>
              <a:t>λ</a:t>
            </a:r>
            <a:r>
              <a:rPr lang="zh-CN" altLang="en-US" sz="2200" dirty="0"/>
              <a:t>倍，此时新交易组合的风险度应是原来风险的</a:t>
            </a:r>
            <a:r>
              <a:rPr lang="el-GR" altLang="zh-CN" sz="2200" dirty="0"/>
              <a:t>λ</a:t>
            </a:r>
            <a:r>
              <a:rPr lang="zh-CN" altLang="en-US" sz="2200" dirty="0"/>
              <a:t>倍。</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4</a:t>
            </a:r>
            <a:r>
              <a:rPr lang="zh-CN" altLang="en-US" sz="2200" b="1" dirty="0">
                <a:solidFill>
                  <a:srgbClr val="FF0000"/>
                </a:solidFill>
              </a:rPr>
              <a:t>）次可加性（</a:t>
            </a:r>
            <a:r>
              <a:rPr lang="en-US" altLang="zh-CN" sz="2200" b="1" dirty="0" err="1">
                <a:solidFill>
                  <a:srgbClr val="FF0000"/>
                </a:solidFill>
              </a:rPr>
              <a:t>subadditivity</a:t>
            </a:r>
            <a:r>
              <a:rPr lang="zh-CN" altLang="en-US" sz="2200" b="1" dirty="0" smtClean="0">
                <a:solidFill>
                  <a:srgbClr val="FF0000"/>
                </a:solidFill>
              </a:rPr>
              <a:t>）：</a:t>
            </a:r>
            <a:r>
              <a:rPr lang="zh-CN" altLang="en-US" sz="2200" dirty="0" smtClean="0"/>
              <a:t>两</a:t>
            </a:r>
            <a:r>
              <a:rPr lang="zh-CN" altLang="en-US" sz="2200" dirty="0"/>
              <a:t>个交易组合相加所组成的一个新交易组合的风险度小于或等于最初两个交易组合风险度的和。</a:t>
            </a:r>
            <a:endParaRPr lang="en-US" altLang="zh-CN" sz="2200" dirty="0"/>
          </a:p>
          <a:p>
            <a:pPr>
              <a:spcBef>
                <a:spcPts val="600"/>
              </a:spcBef>
              <a:buFont typeface="Wingdings" panose="05000000000000000000" pitchFamily="2" charset="2"/>
              <a:buChar char="Ø"/>
            </a:pPr>
            <a:endParaRPr lang="en-US" altLang="zh-CN" sz="2200" dirty="0"/>
          </a:p>
          <a:p>
            <a:pPr>
              <a:spcBef>
                <a:spcPts val="600"/>
              </a:spcBef>
              <a:buFont typeface="Wingdings" panose="05000000000000000000" pitchFamily="2" charset="2"/>
              <a:buChar char="Ø"/>
            </a:pPr>
            <a:r>
              <a:rPr lang="zh-CN" altLang="en-US" sz="2200" dirty="0"/>
              <a:t>第四个条件说明分散可以降低风险，即将两个交易组合叠加在一起，新的交易组合的风险应该减少，或至少保持不变。</a:t>
            </a:r>
            <a:endParaRPr lang="en-US" altLang="zh-CN" sz="2200" dirty="0"/>
          </a:p>
          <a:p>
            <a:pPr>
              <a:spcBef>
                <a:spcPts val="600"/>
              </a:spcBef>
              <a:buFont typeface="Wingdings" panose="05000000000000000000" pitchFamily="2" charset="2"/>
              <a:buChar char="Ø"/>
            </a:pPr>
            <a:r>
              <a:rPr lang="en-US" altLang="zh-CN" sz="2200" dirty="0" err="1"/>
              <a:t>VaR</a:t>
            </a:r>
            <a:r>
              <a:rPr lang="zh-CN" altLang="en-US" sz="2200" dirty="0"/>
              <a:t>满足前</a:t>
            </a:r>
            <a:r>
              <a:rPr lang="en-US" altLang="zh-CN" sz="2200" dirty="0"/>
              <a:t>3</a:t>
            </a:r>
            <a:r>
              <a:rPr lang="zh-CN" altLang="en-US" sz="2200" dirty="0"/>
              <a:t>个条件，但不一定满足第</a:t>
            </a:r>
            <a:r>
              <a:rPr lang="en-US" altLang="zh-CN" sz="2200" dirty="0"/>
              <a:t>4</a:t>
            </a:r>
            <a:r>
              <a:rPr lang="zh-CN" altLang="en-US" sz="2200" dirty="0"/>
              <a:t>个条件。</a:t>
            </a:r>
          </a:p>
        </p:txBody>
      </p:sp>
      <p:sp>
        <p:nvSpPr>
          <p:cNvPr id="5" name="文本框 4">
            <a:extLst>
              <a:ext uri="{FF2B5EF4-FFF2-40B4-BE49-F238E27FC236}">
                <a16:creationId xmlns="" xmlns:a16="http://schemas.microsoft.com/office/drawing/2014/main" id="{2AF5F38A-64A5-4014-A399-1BE1D03B8D74}"/>
              </a:ext>
            </a:extLst>
          </p:cNvPr>
          <p:cNvSpPr txBox="1"/>
          <p:nvPr/>
        </p:nvSpPr>
        <p:spPr>
          <a:xfrm>
            <a:off x="9156014" y="-47398"/>
            <a:ext cx="2177199" cy="646331"/>
          </a:xfrm>
          <a:prstGeom prst="rect">
            <a:avLst/>
          </a:prstGeom>
          <a:noFill/>
        </p:spPr>
        <p:txBody>
          <a:bodyPr wrap="square" rtlCol="0">
            <a:spAutoFit/>
          </a:bodyPr>
          <a:lstStyle/>
          <a:p>
            <a:pPr indent="0" algn="l" fontAlgn="auto">
              <a:lnSpc>
                <a:spcPct val="150000"/>
              </a:lnSpc>
              <a:buClrTx/>
              <a:buSzTx/>
              <a:buFont typeface="Arial" panose="020B0604020202020204" pitchFamily="34" charset="0"/>
              <a:buNone/>
            </a:pPr>
            <a:r>
              <a:rPr lang="zh-CN" altLang="en-US" sz="2400" dirty="0">
                <a:latin typeface="黑体" panose="02010609060101010101" pitchFamily="49" charset="-122"/>
                <a:ea typeface="黑体" panose="02010609060101010101" pitchFamily="49" charset="-122"/>
                <a:cs typeface="华光楷体_CNKI" panose="02000500000000000000" charset="-122"/>
              </a:rPr>
              <a:t> </a:t>
            </a:r>
            <a:r>
              <a:rPr lang="en-US" altLang="zh-CN" sz="2400" dirty="0" err="1">
                <a:latin typeface="黑体" panose="02010609060101010101" pitchFamily="49" charset="-122"/>
                <a:ea typeface="黑体" panose="02010609060101010101" pitchFamily="49" charset="-122"/>
                <a:cs typeface="华光楷体_CNKI" panose="02000500000000000000" charset="-122"/>
              </a:rPr>
              <a:t>VaR</a:t>
            </a:r>
            <a:r>
              <a:rPr lang="zh-CN" altLang="en-US" sz="2400" dirty="0">
                <a:latin typeface="黑体" panose="02010609060101010101" pitchFamily="49" charset="-122"/>
                <a:ea typeface="黑体" panose="02010609060101010101" pitchFamily="49" charset="-122"/>
                <a:cs typeface="华光楷体_CNKI" panose="02000500000000000000" charset="-122"/>
              </a:rPr>
              <a:t>的局限性</a:t>
            </a: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Tree>
    <p:extLst>
      <p:ext uri="{BB962C8B-B14F-4D97-AF65-F5344CB8AC3E}">
        <p14:creationId xmlns:p14="http://schemas.microsoft.com/office/powerpoint/2010/main" val="318638997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a:t>
            </a:r>
            <a:r>
              <a:rPr lang="zh-CN" altLang="en-US" sz="2600" b="1" dirty="0" smtClean="0">
                <a:latin typeface="微软雅黑" pitchFamily="34" charset="-122"/>
                <a:ea typeface="微软雅黑" pitchFamily="34" charset="-122"/>
              </a:rPr>
              <a:t>节 </a:t>
            </a:r>
            <a:r>
              <a:rPr lang="en-US" altLang="zh-CN" sz="2600" b="1" dirty="0" err="1" smtClean="0">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3" name="矩形 2"/>
          <p:cNvSpPr/>
          <p:nvPr/>
        </p:nvSpPr>
        <p:spPr>
          <a:xfrm>
            <a:off x="173003" y="608330"/>
            <a:ext cx="11881320" cy="3127010"/>
          </a:xfrm>
          <a:prstGeom prst="rect">
            <a:avLst/>
          </a:prstGeom>
        </p:spPr>
        <p:txBody>
          <a:bodyPr wrap="square">
            <a:spAutoFit/>
          </a:bodyPr>
          <a:lstStyle/>
          <a:p>
            <a:pPr marL="457200" indent="-457200" algn="just">
              <a:lnSpc>
                <a:spcPct val="120000"/>
              </a:lnSpc>
              <a:buClr>
                <a:schemeClr val="accent1">
                  <a:lumMod val="75000"/>
                </a:schemeClr>
              </a:buClr>
              <a:buFont typeface="Arial" pitchFamily="34" charset="0"/>
              <a:buChar char="•"/>
            </a:pPr>
            <a:r>
              <a:rPr lang="zh-CN" altLang="en-US" sz="2600" dirty="0" smtClean="0">
                <a:latin typeface="Times" pitchFamily="18" charset="0"/>
              </a:rPr>
              <a:t>结合案例可知，</a:t>
            </a:r>
            <a:r>
              <a:rPr lang="en-US" altLang="zh-CN" sz="2600" dirty="0" err="1" smtClean="0">
                <a:latin typeface="Times" pitchFamily="18" charset="0"/>
              </a:rPr>
              <a:t>VaR</a:t>
            </a:r>
            <a:r>
              <a:rPr lang="zh-CN" altLang="en-US" sz="2600" dirty="0" smtClean="0">
                <a:latin typeface="Times" pitchFamily="18" charset="0"/>
              </a:rPr>
              <a:t>方法最后一个缺陷是不</a:t>
            </a:r>
            <a:r>
              <a:rPr lang="zh-CN" altLang="en-US" sz="2600" dirty="0">
                <a:latin typeface="Times" pitchFamily="18" charset="0"/>
              </a:rPr>
              <a:t>满足一致性</a:t>
            </a:r>
            <a:r>
              <a:rPr lang="zh-CN" altLang="en-US" sz="2600" dirty="0" smtClean="0">
                <a:latin typeface="Times" pitchFamily="18" charset="0"/>
              </a:rPr>
              <a:t>公理。首先，</a:t>
            </a:r>
            <a:r>
              <a:rPr lang="en-US" altLang="zh-CN" sz="2600" dirty="0" err="1" smtClean="0">
                <a:latin typeface="Times" pitchFamily="18" charset="0"/>
              </a:rPr>
              <a:t>VaR</a:t>
            </a:r>
            <a:r>
              <a:rPr lang="zh-CN" altLang="en-US" sz="2600" dirty="0">
                <a:latin typeface="Times" pitchFamily="18" charset="0"/>
              </a:rPr>
              <a:t>不满足次可加性</a:t>
            </a:r>
            <a:r>
              <a:rPr lang="zh-CN" altLang="en-US" sz="2600" dirty="0" smtClean="0">
                <a:latin typeface="Times" pitchFamily="18" charset="0"/>
              </a:rPr>
              <a:t>。即当</a:t>
            </a:r>
            <a:r>
              <a:rPr lang="zh-CN" altLang="en-US" sz="2600" dirty="0">
                <a:latin typeface="Times" pitchFamily="18" charset="0"/>
              </a:rPr>
              <a:t>投资组合的分布函数不满足椭圆分布假设时，则所测量的组合风险将可能大于单个资产风险的累加值，</a:t>
            </a:r>
            <a:r>
              <a:rPr lang="zh-CN" altLang="en-US" sz="2600" dirty="0" smtClean="0">
                <a:latin typeface="Times" pitchFamily="18" charset="0"/>
              </a:rPr>
              <a:t>违背投资</a:t>
            </a:r>
            <a:r>
              <a:rPr lang="zh-CN" altLang="en-US" sz="2600" dirty="0">
                <a:latin typeface="Times" pitchFamily="18" charset="0"/>
              </a:rPr>
              <a:t>组合分散风险的理念，与实际情况不符。其次</a:t>
            </a:r>
            <a:r>
              <a:rPr lang="en-US" altLang="zh-CN" sz="2600" dirty="0" err="1">
                <a:latin typeface="Times" pitchFamily="18" charset="0"/>
              </a:rPr>
              <a:t>VaR</a:t>
            </a:r>
            <a:r>
              <a:rPr lang="zh-CN" altLang="en-US" sz="2600" dirty="0">
                <a:latin typeface="Times" pitchFamily="18" charset="0"/>
              </a:rPr>
              <a:t>指标不一定满足凸性，可能存在多个局部极值</a:t>
            </a:r>
            <a:r>
              <a:rPr lang="zh-CN" altLang="en-US" sz="2600" dirty="0" smtClean="0">
                <a:latin typeface="Times" pitchFamily="18" charset="0"/>
              </a:rPr>
              <a:t>。</a:t>
            </a:r>
            <a:endParaRPr lang="en-US" altLang="zh-CN" sz="2600" dirty="0" smtClean="0">
              <a:latin typeface="Times" pitchFamily="18" charset="0"/>
            </a:endParaRPr>
          </a:p>
          <a:p>
            <a:pPr marL="457200" indent="-457200" algn="just">
              <a:lnSpc>
                <a:spcPct val="120000"/>
              </a:lnSpc>
              <a:spcBef>
                <a:spcPts val="1200"/>
              </a:spcBef>
              <a:buClr>
                <a:schemeClr val="accent1">
                  <a:lumMod val="75000"/>
                </a:schemeClr>
              </a:buClr>
              <a:buFont typeface="Arial" pitchFamily="34" charset="0"/>
              <a:buChar char="•"/>
            </a:pPr>
            <a:r>
              <a:rPr lang="zh-CN" altLang="en-US" sz="2600" dirty="0" smtClean="0">
                <a:latin typeface="Times" pitchFamily="18" charset="0"/>
              </a:rPr>
              <a:t>但这也并不意味着，</a:t>
            </a:r>
            <a:r>
              <a:rPr lang="en-US" altLang="zh-CN" sz="2600" dirty="0" err="1" smtClean="0">
                <a:latin typeface="Times" pitchFamily="18" charset="0"/>
              </a:rPr>
              <a:t>VaR</a:t>
            </a:r>
            <a:r>
              <a:rPr lang="zh-CN" altLang="en-US" sz="2600" dirty="0" smtClean="0">
                <a:latin typeface="Times" pitchFamily="18" charset="0"/>
              </a:rPr>
              <a:t>一定不满足次可加性，如在投资收益是连续情形下，</a:t>
            </a:r>
            <a:r>
              <a:rPr lang="en-US" altLang="zh-CN" sz="2600" dirty="0" err="1" smtClean="0">
                <a:latin typeface="Times" pitchFamily="18" charset="0"/>
              </a:rPr>
              <a:t>VaR</a:t>
            </a:r>
            <a:r>
              <a:rPr lang="zh-CN" altLang="en-US" sz="2600" dirty="0" smtClean="0">
                <a:latin typeface="Times" pitchFamily="18" charset="0"/>
              </a:rPr>
              <a:t>指标还是满足次可加性的，具体理由如下</a:t>
            </a:r>
            <a:r>
              <a:rPr lang="en-US" altLang="zh-CN" sz="2600" dirty="0" smtClean="0">
                <a:latin typeface="Times" pitchFamily="18" charset="0"/>
              </a:rPr>
              <a:t>(</a:t>
            </a:r>
            <a:r>
              <a:rPr lang="zh-CN" altLang="en-US" sz="2600" dirty="0" smtClean="0">
                <a:latin typeface="Times" pitchFamily="18" charset="0"/>
              </a:rPr>
              <a:t>以二元为例</a:t>
            </a:r>
            <a:r>
              <a:rPr lang="en-US" altLang="zh-CN" sz="2600" dirty="0" smtClean="0">
                <a:latin typeface="Times" pitchFamily="18" charset="0"/>
              </a:rPr>
              <a:t>)</a:t>
            </a:r>
            <a:r>
              <a:rPr lang="zh-CN" altLang="en-US" sz="2600" dirty="0" smtClean="0">
                <a:latin typeface="Times" pitchFamily="18" charset="0"/>
              </a:rPr>
              <a:t>：</a:t>
            </a:r>
            <a:endParaRPr lang="zh-CN" altLang="en-US" sz="2600" dirty="0">
              <a:latin typeface="Times"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59812516"/>
              </p:ext>
            </p:extLst>
          </p:nvPr>
        </p:nvGraphicFramePr>
        <p:xfrm>
          <a:off x="909043" y="3885286"/>
          <a:ext cx="5051425" cy="455612"/>
        </p:xfrm>
        <a:graphic>
          <a:graphicData uri="http://schemas.openxmlformats.org/presentationml/2006/ole">
            <mc:AlternateContent xmlns:mc="http://schemas.openxmlformats.org/markup-compatibility/2006">
              <mc:Choice xmlns:v="urn:schemas-microsoft-com:vml" Requires="v">
                <p:oleObj spid="_x0000_s90236" name="Equation" r:id="rId4" imgW="2819160" imgH="253800" progId="Equation.DSMT4">
                  <p:embed/>
                </p:oleObj>
              </mc:Choice>
              <mc:Fallback>
                <p:oleObj name="Equation" r:id="rId4" imgW="2819160" imgH="253800" progId="Equation.DSMT4">
                  <p:embed/>
                  <p:pic>
                    <p:nvPicPr>
                      <p:cNvPr id="0" name="对象 10"/>
                      <p:cNvPicPr>
                        <a:picLocks noChangeAspect="1" noChangeArrowheads="1"/>
                      </p:cNvPicPr>
                      <p:nvPr/>
                    </p:nvPicPr>
                    <p:blipFill>
                      <a:blip r:embed="rId5"/>
                      <a:srcRect/>
                      <a:stretch>
                        <a:fillRect/>
                      </a:stretch>
                    </p:blipFill>
                    <p:spPr bwMode="auto">
                      <a:xfrm>
                        <a:off x="909043" y="3885286"/>
                        <a:ext cx="5051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09989004"/>
              </p:ext>
            </p:extLst>
          </p:nvPr>
        </p:nvGraphicFramePr>
        <p:xfrm>
          <a:off x="6497882" y="3909492"/>
          <a:ext cx="4414838" cy="455612"/>
        </p:xfrm>
        <a:graphic>
          <a:graphicData uri="http://schemas.openxmlformats.org/presentationml/2006/ole">
            <mc:AlternateContent xmlns:mc="http://schemas.openxmlformats.org/markup-compatibility/2006">
              <mc:Choice xmlns:v="urn:schemas-microsoft-com:vml" Requires="v">
                <p:oleObj spid="_x0000_s90237" name="Equation" r:id="rId6" imgW="2463480" imgH="253800" progId="Equation.DSMT4">
                  <p:embed/>
                </p:oleObj>
              </mc:Choice>
              <mc:Fallback>
                <p:oleObj name="Equation" r:id="rId6" imgW="2463480" imgH="253800" progId="Equation.DSMT4">
                  <p:embed/>
                  <p:pic>
                    <p:nvPicPr>
                      <p:cNvPr id="0" name="对象 3"/>
                      <p:cNvPicPr>
                        <a:picLocks noChangeAspect="1" noChangeArrowheads="1"/>
                      </p:cNvPicPr>
                      <p:nvPr/>
                    </p:nvPicPr>
                    <p:blipFill>
                      <a:blip r:embed="rId7"/>
                      <a:srcRect/>
                      <a:stretch>
                        <a:fillRect/>
                      </a:stretch>
                    </p:blipFill>
                    <p:spPr bwMode="auto">
                      <a:xfrm>
                        <a:off x="6497882" y="3909492"/>
                        <a:ext cx="44148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5740584" y="3848455"/>
            <a:ext cx="748923" cy="492443"/>
          </a:xfrm>
          <a:prstGeom prst="rect">
            <a:avLst/>
          </a:prstGeom>
        </p:spPr>
        <p:txBody>
          <a:bodyPr wrap="none">
            <a:spAutoFit/>
          </a:bodyPr>
          <a:lstStyle/>
          <a:p>
            <a:r>
              <a:rPr lang="zh-CN" altLang="en-US" dirty="0" smtClean="0"/>
              <a:t>，</a:t>
            </a:r>
            <a:r>
              <a:rPr lang="zh-CN" altLang="en-US" sz="2600" dirty="0">
                <a:latin typeface="Times" pitchFamily="18" charset="0"/>
              </a:rPr>
              <a:t>则</a:t>
            </a:r>
          </a:p>
        </p:txBody>
      </p:sp>
      <p:sp>
        <p:nvSpPr>
          <p:cNvPr id="13" name="矩形 12"/>
          <p:cNvSpPr/>
          <p:nvPr/>
        </p:nvSpPr>
        <p:spPr>
          <a:xfrm>
            <a:off x="614419" y="4509120"/>
            <a:ext cx="9270487" cy="492443"/>
          </a:xfrm>
          <a:prstGeom prst="rect">
            <a:avLst/>
          </a:prstGeom>
        </p:spPr>
        <p:txBody>
          <a:bodyPr wrap="none">
            <a:spAutoFit/>
          </a:bodyPr>
          <a:lstStyle/>
          <a:p>
            <a:r>
              <a:rPr lang="zh-CN" altLang="en-US" sz="2600" dirty="0" smtClean="0">
                <a:latin typeface="Times" pitchFamily="18" charset="0"/>
              </a:rPr>
              <a:t>对于</a:t>
            </a:r>
            <a:r>
              <a:rPr lang="en-US" altLang="zh-CN" sz="2600" dirty="0" smtClean="0">
                <a:latin typeface="Times" pitchFamily="18" charset="0"/>
              </a:rPr>
              <a:t>x</a:t>
            </a:r>
            <a:r>
              <a:rPr lang="zh-CN" altLang="en-US" sz="2600" dirty="0" smtClean="0">
                <a:latin typeface="Times" pitchFamily="18" charset="0"/>
              </a:rPr>
              <a:t>和</a:t>
            </a:r>
            <a:r>
              <a:rPr lang="en-US" altLang="zh-CN" sz="2600" dirty="0" smtClean="0">
                <a:latin typeface="Times" pitchFamily="18" charset="0"/>
              </a:rPr>
              <a:t>y</a:t>
            </a:r>
            <a:r>
              <a:rPr lang="zh-CN" altLang="en-US" sz="2600" dirty="0" smtClean="0">
                <a:latin typeface="Times" pitchFamily="18" charset="0"/>
              </a:rPr>
              <a:t>投资组合，       为相关系数，则投这组合的风险为：</a:t>
            </a:r>
            <a:endParaRPr lang="zh-CN" altLang="en-US" sz="2600" dirty="0">
              <a:latin typeface="Times"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58863678"/>
              </p:ext>
            </p:extLst>
          </p:nvPr>
        </p:nvGraphicFramePr>
        <p:xfrm>
          <a:off x="2008188" y="4984750"/>
          <a:ext cx="8240712" cy="1593850"/>
        </p:xfrm>
        <a:graphic>
          <a:graphicData uri="http://schemas.openxmlformats.org/presentationml/2006/ole">
            <mc:AlternateContent xmlns:mc="http://schemas.openxmlformats.org/markup-compatibility/2006">
              <mc:Choice xmlns:v="urn:schemas-microsoft-com:vml" Requires="v">
                <p:oleObj spid="_x0000_s90238" name="Equation" r:id="rId8" imgW="4597200" imgH="888840" progId="Equation.DSMT4">
                  <p:embed/>
                </p:oleObj>
              </mc:Choice>
              <mc:Fallback>
                <p:oleObj name="Equation" r:id="rId8" imgW="4597200" imgH="888840" progId="Equation.DSMT4">
                  <p:embed/>
                  <p:pic>
                    <p:nvPicPr>
                      <p:cNvPr id="0" name="对象 6"/>
                      <p:cNvPicPr>
                        <a:picLocks noChangeAspect="1" noChangeArrowheads="1"/>
                      </p:cNvPicPr>
                      <p:nvPr/>
                    </p:nvPicPr>
                    <p:blipFill>
                      <a:blip r:embed="rId9"/>
                      <a:srcRect/>
                      <a:stretch>
                        <a:fillRect/>
                      </a:stretch>
                    </p:blipFill>
                    <p:spPr bwMode="auto">
                      <a:xfrm>
                        <a:off x="2008188" y="4984750"/>
                        <a:ext cx="824071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38692908"/>
              </p:ext>
            </p:extLst>
          </p:nvPr>
        </p:nvGraphicFramePr>
        <p:xfrm>
          <a:off x="3573339" y="4561666"/>
          <a:ext cx="638175" cy="387350"/>
        </p:xfrm>
        <a:graphic>
          <a:graphicData uri="http://schemas.openxmlformats.org/presentationml/2006/ole">
            <mc:AlternateContent xmlns:mc="http://schemas.openxmlformats.org/markup-compatibility/2006">
              <mc:Choice xmlns:v="urn:schemas-microsoft-com:vml" Requires="v">
                <p:oleObj spid="_x0000_s90239" name="Equation" r:id="rId10" imgW="355320" imgH="215640" progId="Equation.DSMT4">
                  <p:embed/>
                </p:oleObj>
              </mc:Choice>
              <mc:Fallback>
                <p:oleObj name="Equation" r:id="rId10" imgW="355320" imgH="215640" progId="Equation.DSMT4">
                  <p:embed/>
                  <p:pic>
                    <p:nvPicPr>
                      <p:cNvPr id="0" name="对象 6"/>
                      <p:cNvPicPr>
                        <a:picLocks noChangeAspect="1" noChangeArrowheads="1"/>
                      </p:cNvPicPr>
                      <p:nvPr/>
                    </p:nvPicPr>
                    <p:blipFill>
                      <a:blip r:embed="rId11"/>
                      <a:srcRect/>
                      <a:stretch>
                        <a:fillRect/>
                      </a:stretch>
                    </p:blipFill>
                    <p:spPr bwMode="auto">
                      <a:xfrm>
                        <a:off x="3573339" y="4561666"/>
                        <a:ext cx="638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3300927"/>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7075" y="2492896"/>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四、预期亏损</a:t>
            </a:r>
            <a:endParaRPr kumimoji="0"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596297"/>
            <a:ext cx="11233248" cy="3877985"/>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（一）预期</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亏损的定义</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pPr>
            <a:r>
              <a:rPr kumimoji="1" lang="zh-CN" altLang="en-US" sz="2200" dirty="0">
                <a:latin typeface="Times New Roman" panose="02020503050405090304" pitchFamily="18" charset="0"/>
              </a:rPr>
              <a:t>预期亏损度量的</a:t>
            </a:r>
            <a:r>
              <a:rPr kumimoji="1" lang="zh-CN" altLang="en-US" sz="2200" dirty="0" smtClean="0">
                <a:latin typeface="Times New Roman" panose="02020503050405090304" pitchFamily="18" charset="0"/>
              </a:rPr>
              <a:t>是</a:t>
            </a:r>
            <a:r>
              <a:rPr kumimoji="1" lang="zh-CN" altLang="en-US" sz="2200" dirty="0">
                <a:latin typeface="Times New Roman" panose="02020503050405090304" pitchFamily="18" charset="0"/>
              </a:rPr>
              <a:t>，</a:t>
            </a:r>
            <a:r>
              <a:rPr kumimoji="1" lang="zh-CN" altLang="en-US" sz="2200" dirty="0" smtClean="0">
                <a:latin typeface="Times New Roman" panose="02020503050405090304" pitchFamily="18" charset="0"/>
              </a:rPr>
              <a:t>损失</a:t>
            </a:r>
            <a:r>
              <a:rPr kumimoji="1" lang="zh-CN" altLang="en-US" sz="2200" dirty="0">
                <a:latin typeface="Times New Roman" panose="02020503050405090304" pitchFamily="18" charset="0"/>
              </a:rPr>
              <a:t>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smtClean="0">
                <a:latin typeface="Times New Roman" panose="02020503050405090304" pitchFamily="18" charset="0"/>
              </a:rPr>
              <a:t>值条件</a:t>
            </a:r>
            <a:r>
              <a:rPr kumimoji="1" lang="zh-CN" altLang="en-US" sz="2200" dirty="0">
                <a:latin typeface="Times New Roman" panose="02020503050405090304" pitchFamily="18" charset="0"/>
              </a:rPr>
              <a:t>下的均值，其</a:t>
            </a:r>
            <a:r>
              <a:rPr kumimoji="1" lang="zh-CN" altLang="en-US" sz="2200" dirty="0" smtClean="0">
                <a:latin typeface="Times New Roman" panose="02020503050405090304" pitchFamily="18" charset="0"/>
              </a:rPr>
              <a:t>数学可表述如下：</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en-US" altLang="zh-CN" sz="2200" dirty="0" smtClean="0">
                <a:latin typeface="Times New Roman" panose="02020503050405090304" pitchFamily="18" charset="0"/>
                <a:ea typeface="+mn-ea"/>
              </a:rPr>
              <a:t>    </a:t>
            </a:r>
          </a:p>
          <a:p>
            <a:pPr latinLnBrk="0">
              <a:lnSpc>
                <a:spcPct val="150000"/>
              </a:lnSpc>
            </a:pPr>
            <a:r>
              <a:rPr kumimoji="1" lang="en-US" altLang="zh-CN" sz="2200" dirty="0" smtClean="0">
                <a:latin typeface="Times New Roman" panose="02020503050405090304" pitchFamily="18" charset="0"/>
                <a:ea typeface="+mn-ea"/>
              </a:rPr>
              <a:t>                                                   </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a:t>
            </a:r>
            <a:r>
              <a:rPr kumimoji="1" lang="zh-CN" altLang="en-US" sz="2200" dirty="0" smtClean="0">
                <a:latin typeface="Times New Roman" panose="02020503050405090304" pitchFamily="18" charset="0"/>
                <a:ea typeface="+mn-ea"/>
              </a:rPr>
              <a:t>的是小概率事件发生时，损失会</a:t>
            </a:r>
            <a:endParaRPr kumimoji="1" lang="en-US" altLang="zh-CN" sz="2200" dirty="0" smtClean="0">
              <a:latin typeface="Times New Roman" panose="02020503050405090304" pitchFamily="18" charset="0"/>
              <a:ea typeface="+mn-ea"/>
            </a:endParaRPr>
          </a:p>
          <a:p>
            <a:pPr latinLnBrk="0">
              <a:lnSpc>
                <a:spcPct val="150000"/>
              </a:lnSpc>
            </a:pPr>
            <a:r>
              <a:rPr kumimoji="1" lang="zh-CN" altLang="en-US" sz="2200" dirty="0" smtClean="0">
                <a:latin typeface="Times New Roman" panose="02020503050405090304" pitchFamily="18" charset="0"/>
                <a:ea typeface="+mn-ea"/>
              </a:rPr>
              <a:t>糟糕</a:t>
            </a:r>
            <a:r>
              <a:rPr kumimoji="1" lang="zh-CN" altLang="en-US" sz="2200" dirty="0">
                <a:latin typeface="Times New Roman" panose="02020503050405090304" pitchFamily="18" charset="0"/>
                <a:ea typeface="+mn-ea"/>
              </a:rPr>
              <a:t>成什么样子，而预期亏损是回答：当市场</a:t>
            </a:r>
            <a:r>
              <a:rPr kumimoji="1" lang="zh-CN" altLang="en-US" sz="2200" dirty="0" smtClean="0">
                <a:latin typeface="Times New Roman" panose="02020503050405090304" pitchFamily="18" charset="0"/>
                <a:ea typeface="+mn-ea"/>
              </a:rPr>
              <a:t>条</a:t>
            </a:r>
            <a:endParaRPr kumimoji="1" lang="en-US" altLang="zh-CN" sz="2200" dirty="0" smtClean="0">
              <a:latin typeface="Times New Roman" panose="02020503050405090304" pitchFamily="18" charset="0"/>
              <a:ea typeface="+mn-ea"/>
            </a:endParaRPr>
          </a:p>
          <a:p>
            <a:pPr latinLnBrk="0">
              <a:lnSpc>
                <a:spcPct val="150000"/>
              </a:lnSpc>
            </a:pPr>
            <a:r>
              <a:rPr kumimoji="1" lang="zh-CN" altLang="en-US" sz="2200" dirty="0" smtClean="0">
                <a:latin typeface="Times New Roman" panose="02020503050405090304" pitchFamily="18" charset="0"/>
                <a:ea typeface="+mn-ea"/>
              </a:rPr>
              <a:t>件</a:t>
            </a:r>
            <a:r>
              <a:rPr kumimoji="1" lang="zh-CN" altLang="en-US" sz="2200" dirty="0">
                <a:latin typeface="Times New Roman" panose="02020503050405090304" pitchFamily="18" charset="0"/>
                <a:ea typeface="+mn-ea"/>
              </a:rPr>
              <a:t>变糟糕而触发损失时</a:t>
            </a:r>
            <a:r>
              <a:rPr kumimoji="1" lang="zh-CN" altLang="en-US" sz="2200" dirty="0" smtClean="0">
                <a:latin typeface="Times New Roman" panose="02020503050405090304" pitchFamily="18" charset="0"/>
                <a:ea typeface="+mn-ea"/>
              </a:rPr>
              <a:t>，预期</a:t>
            </a:r>
            <a:r>
              <a:rPr kumimoji="1" lang="zh-CN" altLang="en-US" sz="2200" dirty="0">
                <a:latin typeface="Times New Roman" panose="02020503050405090304" pitchFamily="18" charset="0"/>
                <a:ea typeface="+mn-ea"/>
              </a:rPr>
              <a:t>亏损是多少。</a:t>
            </a:r>
            <a:endParaRPr kumimoji="1" lang="en-US"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 xmlns:a16="http://schemas.microsoft.com/office/drawing/2014/main" id="{57A74DA0-64BA-4699-BB19-3DFBDF1A0962}"/>
              </a:ext>
            </a:extLst>
          </p:cNvPr>
          <p:cNvGraphicFramePr>
            <a:graphicFrameLocks noChangeAspect="1"/>
          </p:cNvGraphicFramePr>
          <p:nvPr>
            <p:extLst>
              <p:ext uri="{D42A27DB-BD31-4B8C-83A1-F6EECF244321}">
                <p14:modId xmlns:p14="http://schemas.microsoft.com/office/powerpoint/2010/main" val="1296688917"/>
              </p:ext>
            </p:extLst>
          </p:nvPr>
        </p:nvGraphicFramePr>
        <p:xfrm>
          <a:off x="550379" y="2139464"/>
          <a:ext cx="2859088" cy="471487"/>
        </p:xfrm>
        <a:graphic>
          <a:graphicData uri="http://schemas.openxmlformats.org/presentationml/2006/ole">
            <mc:AlternateContent xmlns:mc="http://schemas.openxmlformats.org/markup-compatibility/2006">
              <mc:Choice xmlns:v="urn:schemas-microsoft-com:vml" Requires="v">
                <p:oleObj spid="_x0000_s62794" name="Equation" r:id="rId4" imgW="1307880" imgH="215640" progId="Equation.DSMT4">
                  <p:embed/>
                </p:oleObj>
              </mc:Choice>
              <mc:Fallback>
                <p:oleObj name="Equation" r:id="rId4" imgW="1307880" imgH="215640" progId="Equation.DSMT4">
                  <p:embed/>
                  <p:pic>
                    <p:nvPicPr>
                      <p:cNvPr id="0" name=""/>
                      <p:cNvPicPr/>
                      <p:nvPr/>
                    </p:nvPicPr>
                    <p:blipFill>
                      <a:blip r:embed="rId5"/>
                      <a:stretch>
                        <a:fillRect/>
                      </a:stretch>
                    </p:blipFill>
                    <p:spPr>
                      <a:xfrm>
                        <a:off x="550379" y="2139464"/>
                        <a:ext cx="2859088" cy="471487"/>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C9F14FF-207E-4493-93E0-5F9696CF5F17}"/>
              </a:ext>
            </a:extLst>
          </p:cNvPr>
          <p:cNvGraphicFramePr>
            <a:graphicFrameLocks noChangeAspect="1"/>
          </p:cNvGraphicFramePr>
          <p:nvPr>
            <p:extLst>
              <p:ext uri="{D42A27DB-BD31-4B8C-83A1-F6EECF244321}">
                <p14:modId xmlns:p14="http://schemas.microsoft.com/office/powerpoint/2010/main" val="439743674"/>
              </p:ext>
            </p:extLst>
          </p:nvPr>
        </p:nvGraphicFramePr>
        <p:xfrm>
          <a:off x="4222787" y="2137386"/>
          <a:ext cx="2518904" cy="478800"/>
        </p:xfrm>
        <a:graphic>
          <a:graphicData uri="http://schemas.openxmlformats.org/presentationml/2006/ole">
            <mc:AlternateContent xmlns:mc="http://schemas.openxmlformats.org/markup-compatibility/2006">
              <mc:Choice xmlns:v="urn:schemas-microsoft-com:vml" Requires="v">
                <p:oleObj spid="_x0000_s62795" name="Equation" r:id="rId6" imgW="1152214" imgH="219217" progId="Equation.DSMT4">
                  <p:embed/>
                </p:oleObj>
              </mc:Choice>
              <mc:Fallback>
                <p:oleObj name="Equation" r:id="rId6" imgW="1152214" imgH="219217" progId="Equation.DSMT4">
                  <p:embed/>
                  <p:pic>
                    <p:nvPicPr>
                      <p:cNvPr id="0" name=""/>
                      <p:cNvPicPr/>
                      <p:nvPr/>
                    </p:nvPicPr>
                    <p:blipFill>
                      <a:blip r:embed="rId7"/>
                      <a:stretch>
                        <a:fillRect/>
                      </a:stretch>
                    </p:blipFill>
                    <p:spPr>
                      <a:xfrm>
                        <a:off x="4222787" y="2137386"/>
                        <a:ext cx="2518904" cy="478800"/>
                      </a:xfrm>
                      <a:prstGeom prst="rect">
                        <a:avLst/>
                      </a:prstGeom>
                    </p:spPr>
                  </p:pic>
                </p:oleObj>
              </mc:Fallback>
            </mc:AlternateContent>
          </a:graphicData>
        </a:graphic>
      </p:graphicFrame>
      <p:pic>
        <p:nvPicPr>
          <p:cNvPr id="24" name="图片 23">
            <a:extLst>
              <a:ext uri="{FF2B5EF4-FFF2-40B4-BE49-F238E27FC236}">
                <a16:creationId xmlns="" xmlns:a16="http://schemas.microsoft.com/office/drawing/2014/main" id="{E5E99981-C3ED-4BA6-A8A6-BF3DF1B6008B}"/>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7715" y="2529062"/>
            <a:ext cx="5055858" cy="3090344"/>
          </a:xfrm>
          <a:prstGeom prst="rect">
            <a:avLst/>
          </a:prstGeom>
          <a:noFill/>
          <a:ln>
            <a:noFill/>
          </a:ln>
        </p:spPr>
      </p:pic>
      <p:sp>
        <p:nvSpPr>
          <p:cNvPr id="17" name="文本框 16">
            <a:extLst>
              <a:ext uri="{FF2B5EF4-FFF2-40B4-BE49-F238E27FC236}">
                <a16:creationId xmlns="" xmlns:a16="http://schemas.microsoft.com/office/drawing/2014/main" id="{3DB65A11-DE25-4799-93AC-935582AEA3C3}"/>
              </a:ext>
            </a:extLst>
          </p:cNvPr>
          <p:cNvSpPr txBox="1"/>
          <p:nvPr/>
        </p:nvSpPr>
        <p:spPr>
          <a:xfrm>
            <a:off x="8829923" y="5661248"/>
            <a:ext cx="1824217" cy="369332"/>
          </a:xfrm>
          <a:prstGeom prst="rect">
            <a:avLst/>
          </a:prstGeom>
          <a:noFill/>
        </p:spPr>
        <p:txBody>
          <a:bodyPr wrap="none" rtlCol="0">
            <a:spAutoFit/>
          </a:bodyPr>
          <a:lstStyle/>
          <a:p>
            <a:r>
              <a:rPr lang="en-US" altLang="zh-CN" b="1" dirty="0" err="1">
                <a:latin typeface="Times" pitchFamily="18" charset="0"/>
              </a:rPr>
              <a:t>VaR</a:t>
            </a:r>
            <a:r>
              <a:rPr lang="zh-CN" altLang="en-US" b="1" dirty="0">
                <a:latin typeface="Times" pitchFamily="18" charset="0"/>
              </a:rPr>
              <a:t>与</a:t>
            </a:r>
            <a:r>
              <a:rPr lang="en-US" altLang="zh-CN" b="1" dirty="0">
                <a:latin typeface="Times" pitchFamily="18" charset="0"/>
              </a:rPr>
              <a:t>ES</a:t>
            </a:r>
            <a:r>
              <a:rPr lang="zh-CN" altLang="en-US" b="1" dirty="0">
                <a:latin typeface="Times" pitchFamily="18" charset="0"/>
              </a:rPr>
              <a:t>的区别</a:t>
            </a:r>
          </a:p>
        </p:txBody>
      </p:sp>
      <p:sp>
        <p:nvSpPr>
          <p:cNvPr id="3" name="矩形 2"/>
          <p:cNvSpPr/>
          <p:nvPr/>
        </p:nvSpPr>
        <p:spPr>
          <a:xfrm>
            <a:off x="3574715" y="2132856"/>
            <a:ext cx="492443" cy="461665"/>
          </a:xfrm>
          <a:prstGeom prst="rect">
            <a:avLst/>
          </a:prstGeom>
        </p:spPr>
        <p:txBody>
          <a:bodyPr wrap="none">
            <a:spAutoFit/>
          </a:bodyPr>
          <a:lstStyle/>
          <a:p>
            <a:r>
              <a:rPr kumimoji="1" lang="zh-CN" altLang="en-US" sz="2400" dirty="0">
                <a:latin typeface="Times New Roman" panose="02020503050405090304" pitchFamily="18" charset="0"/>
              </a:rPr>
              <a:t>或</a:t>
            </a:r>
            <a:endParaRPr lang="zh-CN" altLang="en-US" sz="2400"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70E99E26-DD13-4DE7-9D1B-A8F62DECA7C6}"/>
              </a:ext>
            </a:extLst>
          </p:cNvPr>
          <p:cNvSpPr/>
          <p:nvPr/>
        </p:nvSpPr>
        <p:spPr>
          <a:xfrm>
            <a:off x="476885" y="534321"/>
            <a:ext cx="11809312" cy="3877985"/>
          </a:xfrm>
          <a:prstGeom prst="rect">
            <a:avLst/>
          </a:prstGeom>
        </p:spPr>
        <p:txBody>
          <a:bodyPr wrap="square">
            <a:spAutoFit/>
          </a:bodyPr>
          <a:lstStyle/>
          <a:p>
            <a:pPr>
              <a:lnSpc>
                <a:spcPct val="150000"/>
              </a:lnSpc>
            </a:pP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（一）预期亏损的定义</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pPr>
            <a:r>
              <a:rPr kumimoji="1" lang="zh-CN" altLang="en-US" sz="2200" dirty="0" smtClean="0">
                <a:latin typeface="Times New Roman" panose="02020503050405090304" pitchFamily="18" charset="0"/>
              </a:rPr>
              <a:t>假定损失率</a:t>
            </a:r>
            <a:r>
              <a:rPr kumimoji="1" lang="zh-CN" altLang="en-US" sz="2200" dirty="0">
                <a:latin typeface="Times New Roman" panose="02020503050405090304" pitchFamily="18" charset="0"/>
              </a:rPr>
              <a:t>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25" name="对象 24">
            <a:extLst>
              <a:ext uri="{FF2B5EF4-FFF2-40B4-BE49-F238E27FC236}">
                <a16:creationId xmlns="" xmlns:a16="http://schemas.microsoft.com/office/drawing/2014/main" id="{8D0C263D-7D68-42B9-ABAF-6AB305DA3719}"/>
              </a:ext>
            </a:extLst>
          </p:cNvPr>
          <p:cNvGraphicFramePr>
            <a:graphicFrameLocks noChangeAspect="1"/>
          </p:cNvGraphicFramePr>
          <p:nvPr>
            <p:extLst>
              <p:ext uri="{D42A27DB-BD31-4B8C-83A1-F6EECF244321}">
                <p14:modId xmlns:p14="http://schemas.microsoft.com/office/powerpoint/2010/main" val="2277187529"/>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spid="_x0000_s100521" name="Equation" r:id="rId4" imgW="818896" imgH="228576" progId="Equation.DSMT4">
                  <p:embed/>
                </p:oleObj>
              </mc:Choice>
              <mc:Fallback>
                <p:oleObj name="Equation" r:id="rId4" imgW="818896" imgH="228576" progId="Equation.DSMT4">
                  <p:embed/>
                  <p:pic>
                    <p:nvPicPr>
                      <p:cNvPr id="3" name="对象 2">
                        <a:extLst>
                          <a:ext uri="{FF2B5EF4-FFF2-40B4-BE49-F238E27FC236}">
                            <a16:creationId xmlns="" xmlns:a16="http://schemas.microsoft.com/office/drawing/2014/main" id="{917A87BB-7C24-48F1-A173-EF7198F62E71}"/>
                          </a:ext>
                        </a:extLst>
                      </p:cNvPr>
                      <p:cNvPicPr/>
                      <p:nvPr/>
                    </p:nvPicPr>
                    <p:blipFill>
                      <a:blip r:embed="rId5"/>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A8289551-03A8-41FD-888B-4112CF300A45}"/>
              </a:ext>
            </a:extLst>
          </p:cNvPr>
          <p:cNvGraphicFramePr>
            <a:graphicFrameLocks noChangeAspect="1"/>
          </p:cNvGraphicFramePr>
          <p:nvPr>
            <p:extLst>
              <p:ext uri="{D42A27DB-BD31-4B8C-83A1-F6EECF244321}">
                <p14:modId xmlns:p14="http://schemas.microsoft.com/office/powerpoint/2010/main" val="68678266"/>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spid="_x0000_s100522" name="Equation" r:id="rId6" imgW="628480" imgH="190420" progId="Equation.DSMT4">
                  <p:embed/>
                </p:oleObj>
              </mc:Choice>
              <mc:Fallback>
                <p:oleObj name="Equation" r:id="rId6" imgW="628480" imgH="190420" progId="Equation.DSMT4">
                  <p:embed/>
                  <p:pic>
                    <p:nvPicPr>
                      <p:cNvPr id="4" name="对象 3">
                        <a:extLst>
                          <a:ext uri="{FF2B5EF4-FFF2-40B4-BE49-F238E27FC236}">
                            <a16:creationId xmlns="" xmlns:a16="http://schemas.microsoft.com/office/drawing/2014/main" id="{BD5A11B7-483A-4067-B01C-134CF4F309F9}"/>
                          </a:ext>
                        </a:extLst>
                      </p:cNvPr>
                      <p:cNvPicPr/>
                      <p:nvPr/>
                    </p:nvPicPr>
                    <p:blipFill>
                      <a:blip r:embed="rId7"/>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DA5EA933-A9B9-491E-807A-26CB145F0A04}"/>
              </a:ext>
            </a:extLst>
          </p:cNvPr>
          <p:cNvGraphicFramePr>
            <a:graphicFrameLocks noChangeAspect="1"/>
          </p:cNvGraphicFramePr>
          <p:nvPr>
            <p:extLst>
              <p:ext uri="{D42A27DB-BD31-4B8C-83A1-F6EECF244321}">
                <p14:modId xmlns:p14="http://schemas.microsoft.com/office/powerpoint/2010/main" val="4058817398"/>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spid="_x0000_s100523" name="Equation" r:id="rId8" imgW="704790" imgH="190420" progId="Equation.DSMT4">
                  <p:embed/>
                </p:oleObj>
              </mc:Choice>
              <mc:Fallback>
                <p:oleObj name="Equation" r:id="rId8" imgW="704790" imgH="190420" progId="Equation.DSMT4">
                  <p:embed/>
                  <p:pic>
                    <p:nvPicPr>
                      <p:cNvPr id="6" name="对象 5">
                        <a:extLst>
                          <a:ext uri="{FF2B5EF4-FFF2-40B4-BE49-F238E27FC236}">
                            <a16:creationId xmlns="" xmlns:a16="http://schemas.microsoft.com/office/drawing/2014/main" id="{BE3DDA7C-334D-47DE-9436-A5E95E7ADDD1}"/>
                          </a:ext>
                        </a:extLst>
                      </p:cNvPr>
                      <p:cNvPicPr/>
                      <p:nvPr/>
                    </p:nvPicPr>
                    <p:blipFill>
                      <a:blip r:embed="rId9"/>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3" name="对象 2">
            <a:extLst>
              <a:ext uri="{FF2B5EF4-FFF2-40B4-BE49-F238E27FC236}">
                <a16:creationId xmlns="" xmlns:a16="http://schemas.microsoft.com/office/drawing/2014/main" id="{917A87BB-7C24-48F1-A173-EF7198F62E71}"/>
              </a:ext>
            </a:extLst>
          </p:cNvPr>
          <p:cNvGraphicFramePr>
            <a:graphicFrameLocks noChangeAspect="1"/>
          </p:cNvGraphicFramePr>
          <p:nvPr>
            <p:extLst>
              <p:ext uri="{D42A27DB-BD31-4B8C-83A1-F6EECF244321}">
                <p14:modId xmlns:p14="http://schemas.microsoft.com/office/powerpoint/2010/main" val="2277187529"/>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spid="_x0000_s100524" name="Equation" r:id="rId10" imgW="818896" imgH="228576" progId="Equation.DSMT4">
                  <p:embed/>
                </p:oleObj>
              </mc:Choice>
              <mc:Fallback>
                <p:oleObj name="Equation" r:id="rId10" imgW="818896" imgH="228576" progId="Equation.DSMT4">
                  <p:embed/>
                  <p:pic>
                    <p:nvPicPr>
                      <p:cNvPr id="0" name=""/>
                      <p:cNvPicPr/>
                      <p:nvPr/>
                    </p:nvPicPr>
                    <p:blipFill>
                      <a:blip r:embed="rId5"/>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BD5A11B7-483A-4067-B01C-134CF4F309F9}"/>
              </a:ext>
            </a:extLst>
          </p:cNvPr>
          <p:cNvGraphicFramePr>
            <a:graphicFrameLocks noChangeAspect="1"/>
          </p:cNvGraphicFramePr>
          <p:nvPr>
            <p:extLst>
              <p:ext uri="{D42A27DB-BD31-4B8C-83A1-F6EECF244321}">
                <p14:modId xmlns:p14="http://schemas.microsoft.com/office/powerpoint/2010/main" val="68678266"/>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spid="_x0000_s100525" name="Equation" r:id="rId11" imgW="628480" imgH="190420" progId="Equation.DSMT4">
                  <p:embed/>
                </p:oleObj>
              </mc:Choice>
              <mc:Fallback>
                <p:oleObj name="Equation" r:id="rId11" imgW="628480" imgH="190420" progId="Equation.DSMT4">
                  <p:embed/>
                  <p:pic>
                    <p:nvPicPr>
                      <p:cNvPr id="0" name=""/>
                      <p:cNvPicPr/>
                      <p:nvPr/>
                    </p:nvPicPr>
                    <p:blipFill>
                      <a:blip r:embed="rId7"/>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E3DDA7C-334D-47DE-9436-A5E95E7ADDD1}"/>
              </a:ext>
            </a:extLst>
          </p:cNvPr>
          <p:cNvGraphicFramePr>
            <a:graphicFrameLocks noChangeAspect="1"/>
          </p:cNvGraphicFramePr>
          <p:nvPr>
            <p:extLst>
              <p:ext uri="{D42A27DB-BD31-4B8C-83A1-F6EECF244321}">
                <p14:modId xmlns:p14="http://schemas.microsoft.com/office/powerpoint/2010/main" val="4058817398"/>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spid="_x0000_s100526" name="Equation" r:id="rId12" imgW="704790" imgH="190420" progId="Equation.DSMT4">
                  <p:embed/>
                </p:oleObj>
              </mc:Choice>
              <mc:Fallback>
                <p:oleObj name="Equation" r:id="rId12" imgW="704790" imgH="190420" progId="Equation.DSMT4">
                  <p:embed/>
                  <p:pic>
                    <p:nvPicPr>
                      <p:cNvPr id="0" name=""/>
                      <p:cNvPicPr/>
                      <p:nvPr/>
                    </p:nvPicPr>
                    <p:blipFill>
                      <a:blip r:embed="rId9"/>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36CC158-516D-45B2-AC1B-397007F35C24}"/>
              </a:ext>
            </a:extLst>
          </p:cNvPr>
          <p:cNvGraphicFramePr>
            <a:graphicFrameLocks noChangeAspect="1"/>
          </p:cNvGraphicFramePr>
          <p:nvPr>
            <p:extLst>
              <p:ext uri="{D42A27DB-BD31-4B8C-83A1-F6EECF244321}">
                <p14:modId xmlns:p14="http://schemas.microsoft.com/office/powerpoint/2010/main" val="2050657219"/>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spid="_x0000_s100527" name="Equation" r:id="rId13" imgW="3028655" imgH="285810" progId="Equation.DSMT4">
                  <p:embed/>
                </p:oleObj>
              </mc:Choice>
              <mc:Fallback>
                <p:oleObj name="Equation" r:id="rId13" imgW="3028655" imgH="285810" progId="Equation.DSMT4">
                  <p:embed/>
                  <p:pic>
                    <p:nvPicPr>
                      <p:cNvPr id="0" name=""/>
                      <p:cNvPicPr/>
                      <p:nvPr/>
                    </p:nvPicPr>
                    <p:blipFill>
                      <a:blip r:embed="rId14"/>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C7DE363A-34D4-4382-90A8-F1CE968DBB81}"/>
              </a:ext>
            </a:extLst>
          </p:cNvPr>
          <p:cNvGraphicFramePr>
            <a:graphicFrameLocks noChangeAspect="1"/>
          </p:cNvGraphicFramePr>
          <p:nvPr>
            <p:extLst>
              <p:ext uri="{D42A27DB-BD31-4B8C-83A1-F6EECF244321}">
                <p14:modId xmlns:p14="http://schemas.microsoft.com/office/powerpoint/2010/main" val="1953118945"/>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spid="_x0000_s100528" name="Equation" r:id="rId15" imgW="333318" imgH="247654" progId="Equation.DSMT4">
                  <p:embed/>
                </p:oleObj>
              </mc:Choice>
              <mc:Fallback>
                <p:oleObj name="Equation" r:id="rId15" imgW="333318" imgH="247654" progId="Equation.DSMT4">
                  <p:embed/>
                  <p:pic>
                    <p:nvPicPr>
                      <p:cNvPr id="0" name=""/>
                      <p:cNvPicPr/>
                      <p:nvPr/>
                    </p:nvPicPr>
                    <p:blipFill>
                      <a:blip r:embed="rId16"/>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91EF1EB7-A5D7-4810-82EC-71E74B9087CA}"/>
              </a:ext>
            </a:extLst>
          </p:cNvPr>
          <p:cNvGraphicFramePr>
            <a:graphicFrameLocks noChangeAspect="1"/>
          </p:cNvGraphicFramePr>
          <p:nvPr>
            <p:extLst>
              <p:ext uri="{D42A27DB-BD31-4B8C-83A1-F6EECF244321}">
                <p14:modId xmlns:p14="http://schemas.microsoft.com/office/powerpoint/2010/main" val="1627995308"/>
              </p:ext>
            </p:extLst>
          </p:nvPr>
        </p:nvGraphicFramePr>
        <p:xfrm>
          <a:off x="3573339" y="2437444"/>
          <a:ext cx="5465909" cy="1224136"/>
        </p:xfrm>
        <a:graphic>
          <a:graphicData uri="http://schemas.openxmlformats.org/presentationml/2006/ole">
            <mc:AlternateContent xmlns:mc="http://schemas.openxmlformats.org/markup-compatibility/2006">
              <mc:Choice xmlns:v="urn:schemas-microsoft-com:vml" Requires="v">
                <p:oleObj spid="_x0000_s100529" name="Equation" r:id="rId17" imgW="3657136" imgH="818913" progId="Equation.DSMT4">
                  <p:embed/>
                </p:oleObj>
              </mc:Choice>
              <mc:Fallback>
                <p:oleObj name="Equation" r:id="rId17" imgW="3657136" imgH="818913" progId="Equation.DSMT4">
                  <p:embed/>
                  <p:pic>
                    <p:nvPicPr>
                      <p:cNvPr id="0" name=""/>
                      <p:cNvPicPr/>
                      <p:nvPr/>
                    </p:nvPicPr>
                    <p:blipFill>
                      <a:blip r:embed="rId18"/>
                      <a:stretch>
                        <a:fillRect/>
                      </a:stretch>
                    </p:blipFill>
                    <p:spPr>
                      <a:xfrm>
                        <a:off x="3573339" y="2437444"/>
                        <a:ext cx="5465909" cy="122413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F73A5B1E-B942-4DB3-94ED-423B21733A1A}"/>
              </a:ext>
            </a:extLst>
          </p:cNvPr>
          <p:cNvGraphicFramePr>
            <a:graphicFrameLocks noChangeAspect="1"/>
          </p:cNvGraphicFramePr>
          <p:nvPr>
            <p:extLst>
              <p:ext uri="{D42A27DB-BD31-4B8C-83A1-F6EECF244321}">
                <p14:modId xmlns:p14="http://schemas.microsoft.com/office/powerpoint/2010/main" val="972741627"/>
              </p:ext>
            </p:extLst>
          </p:nvPr>
        </p:nvGraphicFramePr>
        <p:xfrm>
          <a:off x="2886075" y="3863975"/>
          <a:ext cx="1263650" cy="430213"/>
        </p:xfrm>
        <a:graphic>
          <a:graphicData uri="http://schemas.openxmlformats.org/presentationml/2006/ole">
            <mc:AlternateContent xmlns:mc="http://schemas.openxmlformats.org/markup-compatibility/2006">
              <mc:Choice xmlns:v="urn:schemas-microsoft-com:vml" Requires="v">
                <p:oleObj spid="_x0000_s100530" name="Equation" r:id="rId19" imgW="596880" imgH="203040" progId="Equation.DSMT4">
                  <p:embed/>
                </p:oleObj>
              </mc:Choice>
              <mc:Fallback>
                <p:oleObj name="Equation" r:id="rId19" imgW="596880" imgH="203040" progId="Equation.DSMT4">
                  <p:embed/>
                  <p:pic>
                    <p:nvPicPr>
                      <p:cNvPr id="0" name=""/>
                      <p:cNvPicPr/>
                      <p:nvPr/>
                    </p:nvPicPr>
                    <p:blipFill>
                      <a:blip r:embed="rId20"/>
                      <a:stretch>
                        <a:fillRect/>
                      </a:stretch>
                    </p:blipFill>
                    <p:spPr>
                      <a:xfrm>
                        <a:off x="2886075" y="3863975"/>
                        <a:ext cx="1263650" cy="43021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9A8320A0-259B-4F07-AA16-1C6D57003568}"/>
              </a:ext>
            </a:extLst>
          </p:cNvPr>
          <p:cNvGraphicFramePr>
            <a:graphicFrameLocks noChangeAspect="1"/>
          </p:cNvGraphicFramePr>
          <p:nvPr>
            <p:extLst>
              <p:ext uri="{D42A27DB-BD31-4B8C-83A1-F6EECF244321}">
                <p14:modId xmlns:p14="http://schemas.microsoft.com/office/powerpoint/2010/main" val="1458006371"/>
              </p:ext>
            </p:extLst>
          </p:nvPr>
        </p:nvGraphicFramePr>
        <p:xfrm>
          <a:off x="4497388" y="3841750"/>
          <a:ext cx="1231900" cy="403225"/>
        </p:xfrm>
        <a:graphic>
          <a:graphicData uri="http://schemas.openxmlformats.org/presentationml/2006/ole">
            <mc:AlternateContent xmlns:mc="http://schemas.openxmlformats.org/markup-compatibility/2006">
              <mc:Choice xmlns:v="urn:schemas-microsoft-com:vml" Requires="v">
                <p:oleObj spid="_x0000_s100531" name="Equation" r:id="rId21" imgW="698400" imgH="228600" progId="Equation.DSMT4">
                  <p:embed/>
                </p:oleObj>
              </mc:Choice>
              <mc:Fallback>
                <p:oleObj name="Equation" r:id="rId21" imgW="698400" imgH="228600" progId="Equation.DSMT4">
                  <p:embed/>
                  <p:pic>
                    <p:nvPicPr>
                      <p:cNvPr id="0" name=""/>
                      <p:cNvPicPr/>
                      <p:nvPr/>
                    </p:nvPicPr>
                    <p:blipFill>
                      <a:blip r:embed="rId22"/>
                      <a:stretch>
                        <a:fillRect/>
                      </a:stretch>
                    </p:blipFill>
                    <p:spPr>
                      <a:xfrm>
                        <a:off x="4497388" y="3841750"/>
                        <a:ext cx="1231900" cy="403225"/>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556143C-83AA-47DE-AD85-4344568FB655}"/>
              </a:ext>
            </a:extLst>
          </p:cNvPr>
          <p:cNvGraphicFramePr>
            <a:graphicFrameLocks noChangeAspect="1"/>
          </p:cNvGraphicFramePr>
          <p:nvPr>
            <p:extLst>
              <p:ext uri="{D42A27DB-BD31-4B8C-83A1-F6EECF244321}">
                <p14:modId xmlns:p14="http://schemas.microsoft.com/office/powerpoint/2010/main" val="4170574011"/>
              </p:ext>
            </p:extLst>
          </p:nvPr>
        </p:nvGraphicFramePr>
        <p:xfrm>
          <a:off x="837035" y="4629249"/>
          <a:ext cx="6491288" cy="1631950"/>
        </p:xfrm>
        <a:graphic>
          <a:graphicData uri="http://schemas.openxmlformats.org/presentationml/2006/ole">
            <mc:AlternateContent xmlns:mc="http://schemas.openxmlformats.org/markup-compatibility/2006">
              <mc:Choice xmlns:v="urn:schemas-microsoft-com:vml" Requires="v">
                <p:oleObj spid="_x0000_s100532" name="Equation" r:id="rId23" imgW="5410080" imgH="1358640" progId="Equation.DSMT4">
                  <p:embed/>
                </p:oleObj>
              </mc:Choice>
              <mc:Fallback>
                <p:oleObj name="Equation" r:id="rId23" imgW="5410080" imgH="1358640" progId="Equation.DSMT4">
                  <p:embed/>
                  <p:pic>
                    <p:nvPicPr>
                      <p:cNvPr id="0" name=""/>
                      <p:cNvPicPr/>
                      <p:nvPr/>
                    </p:nvPicPr>
                    <p:blipFill>
                      <a:blip r:embed="rId24"/>
                      <a:stretch>
                        <a:fillRect/>
                      </a:stretch>
                    </p:blipFill>
                    <p:spPr>
                      <a:xfrm>
                        <a:off x="837035" y="4629249"/>
                        <a:ext cx="6491288" cy="1631950"/>
                      </a:xfrm>
                      <a:prstGeom prst="rect">
                        <a:avLst/>
                      </a:prstGeom>
                    </p:spPr>
                  </p:pic>
                </p:oleObj>
              </mc:Fallback>
            </mc:AlternateContent>
          </a:graphicData>
        </a:graphic>
      </p:graphicFrame>
      <p:sp>
        <p:nvSpPr>
          <p:cNvPr id="14" name="箭头: 右 13">
            <a:extLst>
              <a:ext uri="{FF2B5EF4-FFF2-40B4-BE49-F238E27FC236}">
                <a16:creationId xmlns="" xmlns:a16="http://schemas.microsoft.com/office/drawing/2014/main" id="{48FFF093-DD6D-4A74-ACD8-119578DF1F69}"/>
              </a:ext>
            </a:extLst>
          </p:cNvPr>
          <p:cNvSpPr/>
          <p:nvPr/>
        </p:nvSpPr>
        <p:spPr>
          <a:xfrm>
            <a:off x="7605787" y="5300801"/>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 xmlns:a16="http://schemas.microsoft.com/office/drawing/2014/main" id="{67AF53AB-F833-46E8-A7AC-6A9B089D6509}"/>
              </a:ext>
            </a:extLst>
          </p:cNvPr>
          <p:cNvGraphicFramePr>
            <a:graphicFrameLocks noChangeAspect="1"/>
          </p:cNvGraphicFramePr>
          <p:nvPr>
            <p:extLst>
              <p:ext uri="{D42A27DB-BD31-4B8C-83A1-F6EECF244321}">
                <p14:modId xmlns:p14="http://schemas.microsoft.com/office/powerpoint/2010/main" val="4250073976"/>
              </p:ext>
            </p:extLst>
          </p:nvPr>
        </p:nvGraphicFramePr>
        <p:xfrm>
          <a:off x="9405987" y="5120781"/>
          <a:ext cx="2045027" cy="648072"/>
        </p:xfrm>
        <a:graphic>
          <a:graphicData uri="http://schemas.openxmlformats.org/presentationml/2006/ole">
            <mc:AlternateContent xmlns:mc="http://schemas.openxmlformats.org/markup-compatibility/2006">
              <mc:Choice xmlns:v="urn:schemas-microsoft-com:vml" Requires="v">
                <p:oleObj spid="_x0000_s100533" name="Equation" r:id="rId25" imgW="1352348" imgH="428714" progId="Equation.DSMT4">
                  <p:embed/>
                </p:oleObj>
              </mc:Choice>
              <mc:Fallback>
                <p:oleObj name="Equation" r:id="rId25" imgW="1352348" imgH="428714" progId="Equation.DSMT4">
                  <p:embed/>
                  <p:pic>
                    <p:nvPicPr>
                      <p:cNvPr id="0" name=""/>
                      <p:cNvPicPr/>
                      <p:nvPr/>
                    </p:nvPicPr>
                    <p:blipFill>
                      <a:blip r:embed="rId26"/>
                      <a:stretch>
                        <a:fillRect/>
                      </a:stretch>
                    </p:blipFill>
                    <p:spPr>
                      <a:xfrm>
                        <a:off x="9405987" y="5120781"/>
                        <a:ext cx="2045027" cy="648072"/>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5F128A67-FD0A-42E3-BAC7-0BEC789BF6F5}"/>
              </a:ext>
            </a:extLst>
          </p:cNvPr>
          <p:cNvGraphicFramePr>
            <a:graphicFrameLocks noChangeAspect="1"/>
          </p:cNvGraphicFramePr>
          <p:nvPr>
            <p:extLst>
              <p:ext uri="{D42A27DB-BD31-4B8C-83A1-F6EECF244321}">
                <p14:modId xmlns:p14="http://schemas.microsoft.com/office/powerpoint/2010/main" val="642549786"/>
              </p:ext>
            </p:extLst>
          </p:nvPr>
        </p:nvGraphicFramePr>
        <p:xfrm>
          <a:off x="8181851" y="3810006"/>
          <a:ext cx="1702600" cy="525635"/>
        </p:xfrm>
        <a:graphic>
          <a:graphicData uri="http://schemas.openxmlformats.org/presentationml/2006/ole">
            <mc:AlternateContent xmlns:mc="http://schemas.openxmlformats.org/markup-compatibility/2006">
              <mc:Choice xmlns:v="urn:schemas-microsoft-com:vml" Requires="v">
                <p:oleObj spid="_x0000_s100534" name="Equation" r:id="rId27" imgW="1418940" imgH="438073" progId="Equation.DSMT4">
                  <p:embed/>
                </p:oleObj>
              </mc:Choice>
              <mc:Fallback>
                <p:oleObj name="Equation" r:id="rId27" imgW="1418940" imgH="438073" progId="Equation.DSMT4">
                  <p:embed/>
                  <p:pic>
                    <p:nvPicPr>
                      <p:cNvPr id="0" name=""/>
                      <p:cNvPicPr/>
                      <p:nvPr/>
                    </p:nvPicPr>
                    <p:blipFill>
                      <a:blip r:embed="rId28"/>
                      <a:stretch>
                        <a:fillRect/>
                      </a:stretch>
                    </p:blipFill>
                    <p:spPr>
                      <a:xfrm>
                        <a:off x="8181851" y="3810006"/>
                        <a:ext cx="1702600" cy="525635"/>
                      </a:xfrm>
                      <a:prstGeom prst="rect">
                        <a:avLst/>
                      </a:prstGeom>
                    </p:spPr>
                  </p:pic>
                </p:oleObj>
              </mc:Fallback>
            </mc:AlternateContent>
          </a:graphicData>
        </a:graphic>
      </p:graphicFrame>
    </p:spTree>
    <p:extLst>
      <p:ext uri="{BB962C8B-B14F-4D97-AF65-F5344CB8AC3E}">
        <p14:creationId xmlns:p14="http://schemas.microsoft.com/office/powerpoint/2010/main" val="25741695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5206" y="608329"/>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（二）预期</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亏损的性质及相关例子</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13" name="组合 12">
            <a:extLst>
              <a:ext uri="{FF2B5EF4-FFF2-40B4-BE49-F238E27FC236}">
                <a16:creationId xmlns="" xmlns:a16="http://schemas.microsoft.com/office/drawing/2014/main" id="{7B69827B-F12B-4576-88DF-96F7BD561A38}"/>
              </a:ext>
            </a:extLst>
          </p:cNvPr>
          <p:cNvGrpSpPr/>
          <p:nvPr/>
        </p:nvGrpSpPr>
        <p:grpSpPr>
          <a:xfrm>
            <a:off x="2925267" y="1772189"/>
            <a:ext cx="5400600" cy="2115402"/>
            <a:chOff x="1197075" y="2277910"/>
            <a:chExt cx="5400600" cy="2115402"/>
          </a:xfrm>
        </p:grpSpPr>
        <p:sp>
          <p:nvSpPr>
            <p:cNvPr id="3" name="椭圆 2">
              <a:extLst>
                <a:ext uri="{FF2B5EF4-FFF2-40B4-BE49-F238E27FC236}">
                  <a16:creationId xmlns="" xmlns:a16="http://schemas.microsoft.com/office/drawing/2014/main" id="{A208EE80-ED43-40E0-B22C-AF62F7B3B2EE}"/>
                </a:ext>
              </a:extLst>
            </p:cNvPr>
            <p:cNvSpPr/>
            <p:nvPr/>
          </p:nvSpPr>
          <p:spPr>
            <a:xfrm>
              <a:off x="1197075" y="2564904"/>
              <a:ext cx="2232248"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预期亏损</a:t>
              </a:r>
            </a:p>
          </p:txBody>
        </p:sp>
        <p:cxnSp>
          <p:nvCxnSpPr>
            <p:cNvPr id="6" name="直接箭头连接符 5">
              <a:extLst>
                <a:ext uri="{FF2B5EF4-FFF2-40B4-BE49-F238E27FC236}">
                  <a16:creationId xmlns="" xmlns:a16="http://schemas.microsoft.com/office/drawing/2014/main" id="{262DB5B8-88DE-4F74-8681-3AC76F1AF685}"/>
                </a:ext>
              </a:extLst>
            </p:cNvPr>
            <p:cNvCxnSpPr>
              <a:cxnSpLocks/>
              <a:stCxn id="3" idx="6"/>
            </p:cNvCxnSpPr>
            <p:nvPr/>
          </p:nvCxnSpPr>
          <p:spPr>
            <a:xfrm flipV="1">
              <a:off x="3429323" y="2760066"/>
              <a:ext cx="1224136" cy="380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 xmlns:a16="http://schemas.microsoft.com/office/drawing/2014/main" id="{BCEB710C-A873-4BA0-9418-15FC0D6D4E4C}"/>
                </a:ext>
              </a:extLst>
            </p:cNvPr>
            <p:cNvCxnSpPr>
              <a:cxnSpLocks/>
            </p:cNvCxnSpPr>
            <p:nvPr/>
          </p:nvCxnSpPr>
          <p:spPr>
            <a:xfrm>
              <a:off x="3429323" y="3140968"/>
              <a:ext cx="1224136"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 xmlns:a16="http://schemas.microsoft.com/office/drawing/2014/main" id="{3C5CCBDC-2F77-4968-BDF9-0B7DF413B5F0}"/>
                </a:ext>
              </a:extLst>
            </p:cNvPr>
            <p:cNvSpPr/>
            <p:nvPr/>
          </p:nvSpPr>
          <p:spPr>
            <a:xfrm>
              <a:off x="4653459" y="227791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功能函数</a:t>
              </a:r>
            </a:p>
          </p:txBody>
        </p:sp>
        <p:sp>
          <p:nvSpPr>
            <p:cNvPr id="14" name="矩形: 圆角 13">
              <a:extLst>
                <a:ext uri="{FF2B5EF4-FFF2-40B4-BE49-F238E27FC236}">
                  <a16:creationId xmlns="" xmlns:a16="http://schemas.microsoft.com/office/drawing/2014/main" id="{F184E821-FF21-4E0D-B78E-3AD14BF0968C}"/>
                </a:ext>
              </a:extLst>
            </p:cNvPr>
            <p:cNvSpPr/>
            <p:nvPr/>
          </p:nvSpPr>
          <p:spPr>
            <a:xfrm>
              <a:off x="4653459" y="342900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参数法</a:t>
              </a:r>
            </a:p>
          </p:txBody>
        </p:sp>
      </p:grpSp>
      <p:sp>
        <p:nvSpPr>
          <p:cNvPr id="12" name="文本框 11">
            <a:extLst>
              <a:ext uri="{FF2B5EF4-FFF2-40B4-BE49-F238E27FC236}">
                <a16:creationId xmlns="" xmlns:a16="http://schemas.microsoft.com/office/drawing/2014/main" id="{829E841C-0DFE-404E-BD37-971F7CF54BDF}"/>
              </a:ext>
            </a:extLst>
          </p:cNvPr>
          <p:cNvSpPr txBox="1"/>
          <p:nvPr/>
        </p:nvSpPr>
        <p:spPr>
          <a:xfrm>
            <a:off x="468875" y="4365104"/>
            <a:ext cx="11350203" cy="147732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相比，</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满足次可加性，是一个满足一致性公理的风险度量指标</a:t>
            </a:r>
            <a:r>
              <a:rPr lang="zh-CN" altLang="en-US" dirty="0" smtClean="0"/>
              <a:t>。</a:t>
            </a:r>
            <a:endParaRPr lang="en-US" altLang="zh-CN" dirty="0" smtClean="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同时预期亏损满足凸性，因此，在使用预期亏损管理金融风险时，计算问题可以简化为凸函数优化问题。</a:t>
            </a:r>
          </a:p>
        </p:txBody>
      </p:sp>
    </p:spTree>
    <p:extLst>
      <p:ext uri="{BB962C8B-B14F-4D97-AF65-F5344CB8AC3E}">
        <p14:creationId xmlns:p14="http://schemas.microsoft.com/office/powerpoint/2010/main" val="207954777"/>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1">
            <a:extLst>
              <a:ext uri="{FF2B5EF4-FFF2-40B4-BE49-F238E27FC236}">
                <a16:creationId xmlns="" xmlns:a16="http://schemas.microsoft.com/office/drawing/2014/main" id="{9875B0A1-111D-4FB5-B5BF-28359A3DFA37}"/>
              </a:ext>
            </a:extLst>
          </p:cNvPr>
          <p:cNvSpPr/>
          <p:nvPr/>
        </p:nvSpPr>
        <p:spPr>
          <a:xfrm>
            <a:off x="4124545" y="3355032"/>
            <a:ext cx="7081641"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预期亏损</a:t>
            </a:r>
            <a:endParaRPr lang="en-US" altLang="zh-CN" sz="2600" b="1" dirty="0">
              <a:solidFill>
                <a:schemeClr val="tx1"/>
              </a:solidFill>
              <a:latin typeface="微软雅黑" pitchFamily="34" charset="-122"/>
              <a:ea typeface="微软雅黑" pitchFamily="34" charset="-122"/>
            </a:endParaRPr>
          </a:p>
        </p:txBody>
      </p:sp>
      <p:sp>
        <p:nvSpPr>
          <p:cNvPr id="31" name="圆角矩形 31">
            <a:extLst>
              <a:ext uri="{FF2B5EF4-FFF2-40B4-BE49-F238E27FC236}">
                <a16:creationId xmlns="" xmlns:a16="http://schemas.microsoft.com/office/drawing/2014/main" id="{1E1562DC-2334-4F86-B181-E6DA8063099F}"/>
              </a:ext>
            </a:extLst>
          </p:cNvPr>
          <p:cNvSpPr/>
          <p:nvPr/>
        </p:nvSpPr>
        <p:spPr>
          <a:xfrm>
            <a:off x="4124547" y="2564904"/>
            <a:ext cx="708163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的优点与缺陷</a:t>
            </a:r>
            <a:endParaRPr lang="en-US" altLang="zh-CN" sz="2600" b="1" dirty="0">
              <a:solidFill>
                <a:schemeClr val="tx1"/>
              </a:solidFill>
              <a:latin typeface="微软雅黑" pitchFamily="34" charset="-122"/>
              <a:ea typeface="微软雅黑" pitchFamily="34" charset="-122"/>
            </a:endParaRPr>
          </a:p>
        </p:txBody>
      </p:sp>
      <p:sp>
        <p:nvSpPr>
          <p:cNvPr id="29" name="圆角矩形 31">
            <a:extLst>
              <a:ext uri="{FF2B5EF4-FFF2-40B4-BE49-F238E27FC236}">
                <a16:creationId xmlns="" xmlns:a16="http://schemas.microsoft.com/office/drawing/2014/main" id="{A621FB4C-1DCD-4916-B655-31853D5E39C0}"/>
              </a:ext>
            </a:extLst>
          </p:cNvPr>
          <p:cNvSpPr/>
          <p:nvPr/>
        </p:nvSpPr>
        <p:spPr>
          <a:xfrm>
            <a:off x="4139379" y="1770856"/>
            <a:ext cx="7066807"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边际</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、增量</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、成分</a:t>
            </a:r>
            <a:r>
              <a:rPr lang="en-US" altLang="zh-CN" sz="2600" b="1" dirty="0" err="1">
                <a:solidFill>
                  <a:schemeClr val="tx1"/>
                </a:solidFill>
                <a:latin typeface="微软雅黑" pitchFamily="34" charset="-122"/>
                <a:ea typeface="微软雅黑" pitchFamily="34" charset="-122"/>
              </a:rPr>
              <a:t>VaR</a:t>
            </a:r>
            <a:endParaRPr lang="en-US" altLang="zh-CN" sz="2600" b="1" dirty="0">
              <a:solidFill>
                <a:schemeClr val="tx1"/>
              </a:solidFill>
              <a:latin typeface="微软雅黑" pitchFamily="34" charset="-122"/>
              <a:ea typeface="微软雅黑" pitchFamily="34" charset="-122"/>
            </a:endParaRPr>
          </a:p>
        </p:txBody>
      </p:sp>
      <p:sp>
        <p:nvSpPr>
          <p:cNvPr id="25" name="圆角矩形 31">
            <a:extLst>
              <a:ext uri="{FF2B5EF4-FFF2-40B4-BE49-F238E27FC236}">
                <a16:creationId xmlns="" xmlns:a16="http://schemas.microsoft.com/office/drawing/2014/main" id="{4FC78DA5-4FB6-4A82-B191-78C63166A244}"/>
              </a:ext>
            </a:extLst>
          </p:cNvPr>
          <p:cNvSpPr/>
          <p:nvPr/>
        </p:nvSpPr>
        <p:spPr>
          <a:xfrm>
            <a:off x="4128864" y="980728"/>
            <a:ext cx="7077322"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定义</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288606" y="105525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4288606" y="1842864"/>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1" name="椭圆 20"/>
          <p:cNvSpPr/>
          <p:nvPr/>
        </p:nvSpPr>
        <p:spPr>
          <a:xfrm>
            <a:off x="4288606" y="2634952"/>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3" name="椭圆 22"/>
          <p:cNvSpPr/>
          <p:nvPr/>
        </p:nvSpPr>
        <p:spPr>
          <a:xfrm>
            <a:off x="4288606" y="3442626"/>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139381" y="4147120"/>
            <a:ext cx="7066806"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smtClean="0">
                <a:solidFill>
                  <a:schemeClr val="tx1"/>
                </a:solidFill>
                <a:latin typeface="微软雅黑" pitchFamily="34" charset="-122"/>
                <a:ea typeface="微软雅黑" pitchFamily="34" charset="-122"/>
              </a:rPr>
              <a:t>SRISK</a:t>
            </a:r>
            <a:r>
              <a:rPr lang="zh-CN" altLang="en-US" sz="2600" b="1" dirty="0" smtClean="0">
                <a:solidFill>
                  <a:schemeClr val="tx1"/>
                </a:solidFill>
                <a:latin typeface="微软雅黑" pitchFamily="34" charset="-122"/>
                <a:ea typeface="微软雅黑" pitchFamily="34" charset="-122"/>
              </a:rPr>
              <a:t>方法和其他分布的</a:t>
            </a:r>
            <a:r>
              <a:rPr lang="en-US" altLang="zh-CN" sz="2600" b="1" dirty="0" err="1" smtClean="0">
                <a:solidFill>
                  <a:schemeClr val="tx1"/>
                </a:solidFill>
                <a:latin typeface="微软雅黑" pitchFamily="34" charset="-122"/>
                <a:ea typeface="微软雅黑" pitchFamily="34" charset="-122"/>
              </a:rPr>
              <a:t>VaR</a:t>
            </a:r>
            <a:r>
              <a:rPr lang="zh-CN" altLang="en-US" sz="2600" b="1" dirty="0" smtClean="0">
                <a:solidFill>
                  <a:schemeClr val="tx1"/>
                </a:solidFill>
                <a:latin typeface="微软雅黑" pitchFamily="34" charset="-122"/>
                <a:ea typeface="微软雅黑" pitchFamily="34" charset="-122"/>
              </a:rPr>
              <a:t>与</a:t>
            </a:r>
            <a:r>
              <a:rPr lang="en-US" altLang="zh-CN" sz="2600" b="1" dirty="0" smtClean="0">
                <a:solidFill>
                  <a:schemeClr val="tx1"/>
                </a:solidFill>
                <a:latin typeface="微软雅黑" pitchFamily="34" charset="-122"/>
                <a:ea typeface="微软雅黑" pitchFamily="34" charset="-122"/>
              </a:rPr>
              <a:t>ES</a:t>
            </a:r>
            <a:r>
              <a:rPr lang="zh-CN" altLang="en-US" sz="2600" b="1" dirty="0" smtClean="0">
                <a:solidFill>
                  <a:schemeClr val="tx1"/>
                </a:solidFill>
                <a:latin typeface="微软雅黑" pitchFamily="34" charset="-122"/>
                <a:ea typeface="微软雅黑" pitchFamily="34" charset="-122"/>
              </a:rPr>
              <a:t>测算</a:t>
            </a:r>
            <a:endParaRPr lang="en-US" altLang="zh-CN" sz="2600" b="1" dirty="0">
              <a:solidFill>
                <a:schemeClr val="tx1"/>
              </a:solidFill>
              <a:latin typeface="微软雅黑" pitchFamily="34" charset="-122"/>
              <a:ea typeface="微软雅黑" pitchFamily="34" charset="-122"/>
            </a:endParaRPr>
          </a:p>
        </p:txBody>
      </p:sp>
      <p:sp>
        <p:nvSpPr>
          <p:cNvPr id="24" name="圆角矩形 23"/>
          <p:cNvSpPr/>
          <p:nvPr/>
        </p:nvSpPr>
        <p:spPr>
          <a:xfrm>
            <a:off x="4144392" y="4939208"/>
            <a:ext cx="7061794"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smtClean="0">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和预期亏损估计应用</a:t>
            </a:r>
            <a:endParaRPr lang="en-US" altLang="zh-CN" sz="2600" b="1" dirty="0">
              <a:solidFill>
                <a:schemeClr val="tx1"/>
              </a:solidFill>
              <a:latin typeface="微软雅黑" pitchFamily="34" charset="-122"/>
              <a:ea typeface="微软雅黑" pitchFamily="34" charset="-122"/>
            </a:endParaRPr>
          </a:p>
        </p:txBody>
      </p:sp>
      <p:sp>
        <p:nvSpPr>
          <p:cNvPr id="20" name="椭圆 19"/>
          <p:cNvSpPr/>
          <p:nvPr/>
        </p:nvSpPr>
        <p:spPr>
          <a:xfrm>
            <a:off x="4288606" y="421855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sp>
        <p:nvSpPr>
          <p:cNvPr id="27" name="椭圆 26"/>
          <p:cNvSpPr/>
          <p:nvPr/>
        </p:nvSpPr>
        <p:spPr>
          <a:xfrm>
            <a:off x="4288605" y="501064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6</a:t>
            </a:r>
            <a:endParaRPr lang="zh-CN" altLang="en-US" sz="2800" b="1" kern="0" dirty="0">
              <a:solidFill>
                <a:srgbClr val="FFFFFF"/>
              </a:solidFill>
              <a:cs typeface="Times New Roman" panose="0202050305040509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13665" y="582115"/>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（二）预期</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亏损的性质及相关例子</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2" name="文本框 11">
            <a:extLst>
              <a:ext uri="{FF2B5EF4-FFF2-40B4-BE49-F238E27FC236}">
                <a16:creationId xmlns="" xmlns:a16="http://schemas.microsoft.com/office/drawing/2014/main" id="{829E841C-0DFE-404E-BD37-971F7CF54BDF}"/>
              </a:ext>
            </a:extLst>
          </p:cNvPr>
          <p:cNvSpPr txBox="1"/>
          <p:nvPr/>
        </p:nvSpPr>
        <p:spPr>
          <a:xfrm>
            <a:off x="468328" y="1484784"/>
            <a:ext cx="11350203" cy="1200329"/>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a:latin typeface="Times New Roman" panose="02020503050405090304" pitchFamily="18" charset="0"/>
                <a:cs typeface="Times New Roman" panose="02020503050405090304" pitchFamily="18" charset="0"/>
              </a:rPr>
              <a:t>例题（续）：</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a:t>
            </a:r>
            <a:r>
              <a:rPr lang="zh-CN" altLang="en-US" sz="2400" dirty="0" smtClean="0">
                <a:latin typeface="Times New Roman" panose="02020503050405090304" pitchFamily="18" charset="0"/>
                <a:cs typeface="Times New Roman" panose="02020503050405090304" pitchFamily="18" charset="0"/>
              </a:rPr>
              <a:t>引发</a:t>
            </a:r>
            <a:r>
              <a:rPr lang="en-US" altLang="zh-CN" sz="2400" dirty="0" smtClean="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p>
          <a:p>
            <a:pPr marL="342900" indent="-342900">
              <a:buFont typeface="Wingdings" panose="05000000000000000000" pitchFamily="2" charset="2"/>
              <a:buChar char="n"/>
            </a:pPr>
            <a:endParaRPr lang="zh-CN" altLang="en-US" sz="2400" dirty="0">
              <a:latin typeface="Times New Roman" panose="02020503050405090304" pitchFamily="18" charset="0"/>
              <a:cs typeface="Times New Roman" panose="02020503050405090304" pitchFamily="18" charset="0"/>
            </a:endParaRPr>
          </a:p>
        </p:txBody>
      </p:sp>
      <p:sp>
        <p:nvSpPr>
          <p:cNvPr id="15" name="文本框 14">
            <a:extLst>
              <a:ext uri="{FF2B5EF4-FFF2-40B4-BE49-F238E27FC236}">
                <a16:creationId xmlns="" xmlns:a16="http://schemas.microsoft.com/office/drawing/2014/main" id="{698F30BF-B1B3-4004-AB51-1A8B72B45708}"/>
              </a:ext>
            </a:extLst>
          </p:cNvPr>
          <p:cNvSpPr txBox="1"/>
          <p:nvPr/>
        </p:nvSpPr>
        <p:spPr>
          <a:xfrm>
            <a:off x="476885" y="2290375"/>
            <a:ext cx="11350203" cy="3046988"/>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根据题目信息，可以计算出单项投资</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置信区间下的预期亏损：</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smtClean="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两项投资叠加的组合在</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置信区间的预期亏空：</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p:txBody>
      </p:sp>
      <p:graphicFrame>
        <p:nvGraphicFramePr>
          <p:cNvPr id="4" name="对象 3">
            <a:extLst>
              <a:ext uri="{FF2B5EF4-FFF2-40B4-BE49-F238E27FC236}">
                <a16:creationId xmlns="" xmlns:a16="http://schemas.microsoft.com/office/drawing/2014/main" id="{713055D2-F022-4E56-A045-8773ED25D7F6}"/>
              </a:ext>
            </a:extLst>
          </p:cNvPr>
          <p:cNvGraphicFramePr>
            <a:graphicFrameLocks noChangeAspect="1"/>
          </p:cNvGraphicFramePr>
          <p:nvPr>
            <p:extLst>
              <p:ext uri="{D42A27DB-BD31-4B8C-83A1-F6EECF244321}">
                <p14:modId xmlns:p14="http://schemas.microsoft.com/office/powerpoint/2010/main" val="3793676505"/>
              </p:ext>
            </p:extLst>
          </p:nvPr>
        </p:nvGraphicFramePr>
        <p:xfrm>
          <a:off x="4365427" y="3022285"/>
          <a:ext cx="3198307" cy="669413"/>
        </p:xfrm>
        <a:graphic>
          <a:graphicData uri="http://schemas.openxmlformats.org/presentationml/2006/ole">
            <mc:AlternateContent xmlns:mc="http://schemas.openxmlformats.org/markup-compatibility/2006">
              <mc:Choice xmlns:v="urn:schemas-microsoft-com:vml" Requires="v">
                <p:oleObj spid="_x0000_s65848" name="Equation" r:id="rId4" imgW="1638152" imgH="343043" progId="Equation.DSMT4">
                  <p:embed/>
                </p:oleObj>
              </mc:Choice>
              <mc:Fallback>
                <p:oleObj name="Equation" r:id="rId4" imgW="1638152" imgH="343043" progId="Equation.DSMT4">
                  <p:embed/>
                  <p:pic>
                    <p:nvPicPr>
                      <p:cNvPr id="0" name=""/>
                      <p:cNvPicPr/>
                      <p:nvPr/>
                    </p:nvPicPr>
                    <p:blipFill>
                      <a:blip r:embed="rId5"/>
                      <a:stretch>
                        <a:fillRect/>
                      </a:stretch>
                    </p:blipFill>
                    <p:spPr>
                      <a:xfrm>
                        <a:off x="4365427" y="3022285"/>
                        <a:ext cx="3198307" cy="669413"/>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CFA6EC10-FEB6-46A6-A088-76923B7CB6C7}"/>
              </a:ext>
            </a:extLst>
          </p:cNvPr>
          <p:cNvGraphicFramePr>
            <a:graphicFrameLocks noChangeAspect="1"/>
          </p:cNvGraphicFramePr>
          <p:nvPr>
            <p:extLst>
              <p:ext uri="{D42A27DB-BD31-4B8C-83A1-F6EECF244321}">
                <p14:modId xmlns:p14="http://schemas.microsoft.com/office/powerpoint/2010/main" val="930789855"/>
              </p:ext>
            </p:extLst>
          </p:nvPr>
        </p:nvGraphicFramePr>
        <p:xfrm>
          <a:off x="3204629" y="5002563"/>
          <a:ext cx="5877600" cy="669600"/>
        </p:xfrm>
        <a:graphic>
          <a:graphicData uri="http://schemas.openxmlformats.org/presentationml/2006/ole">
            <mc:AlternateContent xmlns:mc="http://schemas.openxmlformats.org/markup-compatibility/2006">
              <mc:Choice xmlns:v="urn:schemas-microsoft-com:vml" Requires="v">
                <p:oleObj spid="_x0000_s65849" name="Equation" r:id="rId6" imgW="3009578" imgH="343043" progId="Equation.DSMT4">
                  <p:embed/>
                </p:oleObj>
              </mc:Choice>
              <mc:Fallback>
                <p:oleObj name="Equation" r:id="rId6" imgW="3009578" imgH="343043" progId="Equation.DSMT4">
                  <p:embed/>
                  <p:pic>
                    <p:nvPicPr>
                      <p:cNvPr id="0" name=""/>
                      <p:cNvPicPr/>
                      <p:nvPr/>
                    </p:nvPicPr>
                    <p:blipFill>
                      <a:blip r:embed="rId7"/>
                      <a:stretch>
                        <a:fillRect/>
                      </a:stretch>
                    </p:blipFill>
                    <p:spPr>
                      <a:xfrm>
                        <a:off x="3204629" y="5002563"/>
                        <a:ext cx="5877600" cy="669600"/>
                      </a:xfrm>
                      <a:prstGeom prst="rect">
                        <a:avLst/>
                      </a:prstGeom>
                    </p:spPr>
                  </p:pic>
                </p:oleObj>
              </mc:Fallback>
            </mc:AlternateContent>
          </a:graphicData>
        </a:graphic>
      </p:graphicFrame>
      <p:sp>
        <p:nvSpPr>
          <p:cNvPr id="7" name="对话气泡: 椭圆形 6">
            <a:extLst>
              <a:ext uri="{FF2B5EF4-FFF2-40B4-BE49-F238E27FC236}">
                <a16:creationId xmlns="" xmlns:a16="http://schemas.microsoft.com/office/drawing/2014/main" id="{ED93C4BF-91EA-4532-8B49-1ACA78A0145D}"/>
              </a:ext>
            </a:extLst>
          </p:cNvPr>
          <p:cNvSpPr/>
          <p:nvPr/>
        </p:nvSpPr>
        <p:spPr>
          <a:xfrm>
            <a:off x="8613899" y="3356992"/>
            <a:ext cx="2933714" cy="1080120"/>
          </a:xfrm>
          <a:prstGeom prst="wedgeEllipseCallout">
            <a:avLst>
              <a:gd name="adj1" fmla="val -38450"/>
              <a:gd name="adj2" fmla="val 1039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a:solidFill>
                  <a:srgbClr val="FF0000"/>
                </a:solidFill>
                <a:latin typeface="Times New Roman" panose="02020503050405090304" pitchFamily="18" charset="0"/>
                <a:ea typeface="宋体" pitchFamily="2" charset="-122"/>
                <a:cs typeface="Times New Roman" panose="02020503050405090304" pitchFamily="18" charset="0"/>
              </a:rPr>
              <a:t>1883.2&lt;3280!</a:t>
            </a:r>
            <a:endParaRPr lang="zh-CN" altLang="en-US" sz="2400" dirty="0">
              <a:solidFill>
                <a:srgbClr val="FF0000"/>
              </a:solidFill>
              <a:latin typeface="Times New Roman" panose="02020503050405090304" pitchFamily="18" charset="0"/>
              <a:ea typeface="宋体" pitchFamily="2" charset="-122"/>
              <a:cs typeface="Times New Roman" panose="02020503050405090304" pitchFamily="18" charset="0"/>
            </a:endParaRPr>
          </a:p>
        </p:txBody>
      </p:sp>
    </p:spTree>
    <p:extLst>
      <p:ext uri="{BB962C8B-B14F-4D97-AF65-F5344CB8AC3E}">
        <p14:creationId xmlns:p14="http://schemas.microsoft.com/office/powerpoint/2010/main" val="3913693704"/>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198A3CF-B46F-498F-957B-557BB4E14270}"/>
              </a:ext>
            </a:extLst>
          </p:cNvPr>
          <p:cNvSpPr>
            <a:spLocks noGrp="1"/>
          </p:cNvSpPr>
          <p:nvPr>
            <p:ph type="title"/>
          </p:nvPr>
        </p:nvSpPr>
        <p:spPr>
          <a:xfrm>
            <a:off x="0" y="613770"/>
            <a:ext cx="6275741" cy="706437"/>
          </a:xfrm>
        </p:spPr>
        <p:txBody>
          <a:bodyPr/>
          <a:lstStyle/>
          <a:p>
            <a:pPr>
              <a:defRPr/>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（三）预期</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损失缺口</a:t>
            </a:r>
            <a:r>
              <a:rPr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的优点</a:t>
            </a:r>
          </a:p>
        </p:txBody>
      </p:sp>
      <p:sp>
        <p:nvSpPr>
          <p:cNvPr id="52227" name="内容占位符 2">
            <a:extLst>
              <a:ext uri="{FF2B5EF4-FFF2-40B4-BE49-F238E27FC236}">
                <a16:creationId xmlns:a16="http://schemas.microsoft.com/office/drawing/2014/main" xmlns="" id="{ABB699DE-2117-4E90-B418-66BD66699E19}"/>
              </a:ext>
            </a:extLst>
          </p:cNvPr>
          <p:cNvSpPr>
            <a:spLocks noGrp="1"/>
          </p:cNvSpPr>
          <p:nvPr>
            <p:ph sz="quarter" idx="1"/>
          </p:nvPr>
        </p:nvSpPr>
        <p:spPr>
          <a:xfrm>
            <a:off x="332979" y="1484784"/>
            <a:ext cx="11521280" cy="5112568"/>
          </a:xfrm>
        </p:spPr>
        <p:txBody>
          <a:bodyPr/>
          <a:lstStyle/>
          <a:p>
            <a:pPr>
              <a:spcBef>
                <a:spcPts val="2400"/>
              </a:spcBef>
            </a:pPr>
            <a:r>
              <a:rPr lang="zh-CN" altLang="en-US" sz="2800" dirty="0"/>
              <a:t>第一，可以为管理者和投资者提供金融风险的评判标准，也可以用于测算不同市场因子、不同金融工具、不同业务部门及不同金融机构投资组合的风险敞口</a:t>
            </a:r>
            <a:r>
              <a:rPr lang="zh-CN" altLang="en-US" sz="2800" dirty="0" smtClean="0"/>
              <a:t>。</a:t>
            </a:r>
            <a:endParaRPr lang="en-US" altLang="zh-CN" sz="2800" dirty="0"/>
          </a:p>
          <a:p>
            <a:pPr>
              <a:spcBef>
                <a:spcPts val="2400"/>
              </a:spcBef>
            </a:pPr>
            <a:r>
              <a:rPr lang="zh-CN" altLang="en-US" sz="2800" dirty="0"/>
              <a:t>第二，可以反映分散化投资对金融风险的影响效应及其对降低风险的贡献</a:t>
            </a:r>
            <a:r>
              <a:rPr lang="zh-CN" altLang="en-US" sz="2800" dirty="0" smtClean="0"/>
              <a:t>。</a:t>
            </a:r>
            <a:endParaRPr lang="en-US" altLang="zh-CN" sz="2800" dirty="0"/>
          </a:p>
          <a:p>
            <a:pPr>
              <a:spcBef>
                <a:spcPts val="2400"/>
              </a:spcBef>
            </a:pPr>
            <a:r>
              <a:rPr lang="zh-CN" altLang="en-US" sz="2800" dirty="0"/>
              <a:t>第三，可以精确度量尾部风险，为金融机构提供极端事件发生时，所</a:t>
            </a:r>
            <a:r>
              <a:rPr lang="zh-CN" altLang="en-US" sz="2800" dirty="0" smtClean="0"/>
              <a:t>面临的</a:t>
            </a:r>
            <a:r>
              <a:rPr lang="zh-CN" altLang="en-US" sz="2800" dirty="0"/>
              <a:t>金融风险大小</a:t>
            </a:r>
            <a:r>
              <a:rPr lang="zh-CN" altLang="en-US" sz="2800" dirty="0" smtClean="0"/>
              <a:t>。</a:t>
            </a:r>
            <a:endParaRPr lang="en-US" altLang="zh-CN" sz="2800" dirty="0"/>
          </a:p>
          <a:p>
            <a:pPr>
              <a:spcBef>
                <a:spcPts val="2400"/>
              </a:spcBef>
            </a:pPr>
            <a:r>
              <a:rPr lang="zh-CN" altLang="en-US" sz="2800" dirty="0"/>
              <a:t>第四，测度指标具有次可加性，符合新巴塞尔监管要求</a:t>
            </a:r>
            <a:r>
              <a:rPr lang="zh-CN" altLang="en-US" sz="2800" dirty="0" smtClean="0"/>
              <a:t>。</a:t>
            </a:r>
            <a:endParaRPr lang="zh-CN" altLang="en-US" sz="2800" dirty="0"/>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2999480936"/>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内容占位符 2">
            <a:extLst>
              <a:ext uri="{FF2B5EF4-FFF2-40B4-BE49-F238E27FC236}">
                <a16:creationId xmlns:a16="http://schemas.microsoft.com/office/drawing/2014/main" xmlns="" id="{52C1DAE2-4AF6-4861-9B93-192F3458EDDF}"/>
              </a:ext>
            </a:extLst>
          </p:cNvPr>
          <p:cNvSpPr>
            <a:spLocks noGrp="1"/>
          </p:cNvSpPr>
          <p:nvPr>
            <p:ph sz="quarter" idx="1"/>
          </p:nvPr>
        </p:nvSpPr>
        <p:spPr>
          <a:xfrm>
            <a:off x="275307" y="1484784"/>
            <a:ext cx="11578952" cy="5112568"/>
          </a:xfrm>
        </p:spPr>
        <p:txBody>
          <a:bodyPr/>
          <a:lstStyle/>
          <a:p>
            <a:r>
              <a:rPr lang="zh-CN" altLang="en-US" sz="2400" dirty="0"/>
              <a:t>第一，与</a:t>
            </a:r>
            <a:r>
              <a:rPr lang="en-US" altLang="zh-CN" sz="2400" dirty="0" err="1"/>
              <a:t>VaR</a:t>
            </a:r>
            <a:r>
              <a:rPr lang="en-US" altLang="zh-CN" sz="2400" dirty="0"/>
              <a:t> </a:t>
            </a:r>
            <a:r>
              <a:rPr lang="zh-CN" altLang="en-US" sz="2400" dirty="0"/>
              <a:t>相同，对未来损失估计是建立在大量历史数据基础上，因此，存在一定的模型风险，因为基于历史数据预测未来可能因条件变化而不再适用。</a:t>
            </a:r>
            <a:endParaRPr lang="en-US" altLang="zh-CN" sz="2400" dirty="0"/>
          </a:p>
          <a:p>
            <a:endParaRPr lang="en-US" altLang="zh-CN" sz="1400" dirty="0"/>
          </a:p>
          <a:p>
            <a:r>
              <a:rPr lang="zh-CN" altLang="en-US" sz="2400" dirty="0"/>
              <a:t>第二，只能用于刻画可交易资产和负责的市场风险，特别是，需要市场价格具有连续性历史记录，才可以建模估计。对于不可交易资产不再适用。</a:t>
            </a:r>
            <a:br>
              <a:rPr lang="zh-CN" altLang="en-US" sz="2400" dirty="0"/>
            </a:br>
            <a:endParaRPr lang="zh-CN" altLang="en-US" sz="2400" dirty="0"/>
          </a:p>
          <a:p>
            <a:r>
              <a:rPr lang="zh-CN" altLang="en-US" sz="2400" dirty="0"/>
              <a:t>虽然预期损失缺口</a:t>
            </a:r>
            <a:r>
              <a:rPr lang="en-US" altLang="zh-CN" sz="2400" dirty="0"/>
              <a:t>(ES)</a:t>
            </a:r>
            <a:r>
              <a:rPr lang="zh-CN" altLang="en-US" sz="2400" dirty="0"/>
              <a:t>模型具有上述缺点，但是在测算金融机构尾部风险上还是具有相对较为明显的优势。</a:t>
            </a:r>
            <a:endParaRPr lang="en-US" altLang="zh-CN" sz="2400" dirty="0"/>
          </a:p>
          <a:p>
            <a:endParaRPr lang="en-US" altLang="zh-CN" sz="1400" b="1" dirty="0"/>
          </a:p>
          <a:p>
            <a:r>
              <a:rPr lang="zh-CN" altLang="en-US" sz="2400" dirty="0"/>
              <a:t>除此之外，</a:t>
            </a:r>
            <a:r>
              <a:rPr lang="en-US" altLang="zh-CN" sz="2400" dirty="0"/>
              <a:t>Acharya et al.(2010)</a:t>
            </a:r>
            <a:r>
              <a:rPr lang="zh-CN" altLang="zh-CN" sz="2400" dirty="0"/>
              <a:t>基于期望损失</a:t>
            </a:r>
            <a:r>
              <a:rPr lang="en-US" altLang="zh-CN" sz="2400" dirty="0"/>
              <a:t>(ES)</a:t>
            </a:r>
            <a:r>
              <a:rPr lang="zh-CN" altLang="zh-CN" sz="2400" dirty="0"/>
              <a:t>提出</a:t>
            </a:r>
            <a:r>
              <a:rPr lang="en-US" altLang="zh-CN" sz="2400" dirty="0"/>
              <a:t>MES(</a:t>
            </a:r>
            <a:r>
              <a:rPr lang="zh-CN" altLang="zh-CN" sz="2400" dirty="0"/>
              <a:t>边际期望损失</a:t>
            </a:r>
            <a:r>
              <a:rPr lang="en-US" altLang="zh-CN" sz="2400" dirty="0"/>
              <a:t>)</a:t>
            </a:r>
            <a:r>
              <a:rPr lang="zh-CN" altLang="zh-CN" sz="2400" dirty="0"/>
              <a:t>方法不仅度量了门限值以外的所有损失且具有可加性</a:t>
            </a:r>
            <a:r>
              <a:rPr lang="zh-CN" altLang="en-US" sz="2400" dirty="0"/>
              <a:t>。</a:t>
            </a:r>
            <a:r>
              <a:rPr lang="en-US" altLang="zh-CN" sz="2400" dirty="0"/>
              <a:t>Acharya et al.(2012)</a:t>
            </a:r>
            <a:r>
              <a:rPr lang="zh-CN" altLang="zh-CN" sz="2400" dirty="0"/>
              <a:t>基于预期边际赤字</a:t>
            </a:r>
            <a:r>
              <a:rPr lang="en-US" altLang="zh-CN" sz="2400" dirty="0"/>
              <a:t>(EMD)</a:t>
            </a:r>
            <a:r>
              <a:rPr lang="zh-CN" altLang="zh-CN" sz="2400" dirty="0"/>
              <a:t>方法，计算了金融机构的预期资本不足，逐渐发展为另一种度量金融风险方法</a:t>
            </a:r>
            <a:r>
              <a:rPr lang="en-US" altLang="zh-CN" sz="2400" dirty="0"/>
              <a:t>——</a:t>
            </a:r>
            <a:r>
              <a:rPr lang="en-US" altLang="zh-CN" sz="2400" dirty="0" smtClean="0"/>
              <a:t>SRISK</a:t>
            </a:r>
            <a:r>
              <a:rPr lang="zh-CN" altLang="en-US" sz="2400" dirty="0" smtClean="0"/>
              <a:t>。</a:t>
            </a:r>
            <a:endParaRPr lang="en-US" altLang="zh-CN" sz="2400" dirty="0"/>
          </a:p>
          <a:p>
            <a:endParaRPr lang="zh-CN" altLang="en-US" sz="2400" dirty="0"/>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7" name="标题 1">
            <a:extLst>
              <a:ext uri="{FF2B5EF4-FFF2-40B4-BE49-F238E27FC236}">
                <a16:creationId xmlns:a16="http://schemas.microsoft.com/office/drawing/2014/main" xmlns="" id="{6198A3CF-B46F-498F-957B-557BB4E14270}"/>
              </a:ext>
            </a:extLst>
          </p:cNvPr>
          <p:cNvSpPr>
            <a:spLocks noGrp="1"/>
          </p:cNvSpPr>
          <p:nvPr>
            <p:ph type="title"/>
          </p:nvPr>
        </p:nvSpPr>
        <p:spPr>
          <a:xfrm>
            <a:off x="12490" y="692696"/>
            <a:ext cx="6203733" cy="706437"/>
          </a:xfrm>
        </p:spPr>
        <p:txBody>
          <a:bodyPr/>
          <a:lstStyle/>
          <a:p>
            <a:pPr>
              <a:defRPr/>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（四）预期</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损失缺口</a:t>
            </a:r>
            <a:r>
              <a:rPr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的缺点</a:t>
            </a:r>
          </a:p>
        </p:txBody>
      </p:sp>
    </p:spTree>
    <p:extLst>
      <p:ext uri="{BB962C8B-B14F-4D97-AF65-F5344CB8AC3E}">
        <p14:creationId xmlns:p14="http://schemas.microsoft.com/office/powerpoint/2010/main" val="721942709"/>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eaLnBrk="1" hangingPunct="1"/>
            <a:r>
              <a:rPr kumimoji="0" lang="zh-CN" altLang="en-US" sz="4400" b="1" dirty="0" smtClean="0">
                <a:solidFill>
                  <a:schemeClr val="bg1"/>
                </a:solidFill>
                <a:latin typeface="微软雅黑" pitchFamily="34" charset="-122"/>
                <a:ea typeface="微软雅黑" pitchFamily="34" charset="-122"/>
              </a:rPr>
              <a:t>        五、</a:t>
            </a:r>
            <a:r>
              <a:rPr kumimoji="0" lang="en-US" altLang="zh-CN" sz="4400" b="1" dirty="0" smtClean="0">
                <a:solidFill>
                  <a:schemeClr val="bg1"/>
                </a:solidFill>
                <a:latin typeface="微软雅黑" pitchFamily="34" charset="-122"/>
                <a:ea typeface="微软雅黑" pitchFamily="34" charset="-122"/>
              </a:rPr>
              <a:t>SRISK</a:t>
            </a:r>
            <a:r>
              <a:rPr kumimoji="0" lang="zh-CN" altLang="en-US" sz="4400" b="1" dirty="0">
                <a:solidFill>
                  <a:schemeClr val="bg1"/>
                </a:solidFill>
                <a:latin typeface="微软雅黑" pitchFamily="34" charset="-122"/>
                <a:ea typeface="微软雅黑" pitchFamily="34" charset="-122"/>
              </a:rPr>
              <a:t>方法和其他分布</a:t>
            </a:r>
            <a:r>
              <a:rPr kumimoji="0" lang="zh-CN" altLang="en-US" sz="4400" b="1" dirty="0" smtClean="0">
                <a:solidFill>
                  <a:schemeClr val="bg1"/>
                </a:solidFill>
                <a:latin typeface="微软雅黑" pitchFamily="34" charset="-122"/>
                <a:ea typeface="微软雅黑" pitchFamily="34" charset="-122"/>
              </a:rPr>
              <a:t>的</a:t>
            </a:r>
            <a:endParaRPr kumimoji="0" lang="en-US" altLang="zh-CN" sz="4400" b="1" dirty="0" smtClean="0">
              <a:solidFill>
                <a:schemeClr val="bg1"/>
              </a:solidFill>
              <a:latin typeface="微软雅黑" pitchFamily="34" charset="-122"/>
              <a:ea typeface="微软雅黑" pitchFamily="34" charset="-122"/>
            </a:endParaRPr>
          </a:p>
          <a:p>
            <a:pPr algn="ctr" eaLnBrk="1" hangingPunct="1"/>
            <a:r>
              <a:rPr kumimoji="0" lang="en-US" altLang="zh-CN" sz="4400" b="1" dirty="0" err="1" smtClean="0">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与</a:t>
            </a:r>
            <a:r>
              <a:rPr kumimoji="0" lang="en-US" altLang="zh-CN" sz="4400" b="1" dirty="0">
                <a:solidFill>
                  <a:schemeClr val="bg1"/>
                </a:solidFill>
                <a:latin typeface="微软雅黑" pitchFamily="34" charset="-122"/>
                <a:ea typeface="微软雅黑" pitchFamily="34" charset="-122"/>
              </a:rPr>
              <a:t>ES</a:t>
            </a:r>
            <a:r>
              <a:rPr kumimoji="0" lang="zh-CN" altLang="en-US" sz="4400" b="1" dirty="0">
                <a:solidFill>
                  <a:schemeClr val="bg1"/>
                </a:solidFill>
                <a:latin typeface="微软雅黑" pitchFamily="34" charset="-122"/>
                <a:ea typeface="微软雅黑" pitchFamily="34" charset="-122"/>
              </a:rPr>
              <a:t>测算</a:t>
            </a:r>
          </a:p>
        </p:txBody>
      </p:sp>
    </p:spTree>
    <p:extLst>
      <p:ext uri="{BB962C8B-B14F-4D97-AF65-F5344CB8AC3E}">
        <p14:creationId xmlns:p14="http://schemas.microsoft.com/office/powerpoint/2010/main" val="3771719503"/>
      </p:ext>
    </p:extLst>
  </p:cSld>
  <p:clrMapOvr>
    <a:masterClrMapping/>
  </p:clrMapOvr>
  <p:transition spd="slow" advClick="0" advTm="334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06736837-C962-402D-8F3E-9E449EF346BF}"/>
              </a:ext>
            </a:extLst>
          </p:cNvPr>
          <p:cNvSpPr txBox="1"/>
          <p:nvPr/>
        </p:nvSpPr>
        <p:spPr>
          <a:xfrm>
            <a:off x="332979" y="580439"/>
            <a:ext cx="10945216" cy="3534622"/>
          </a:xfrm>
          <a:prstGeom prst="rect">
            <a:avLst/>
          </a:prstGeom>
          <a:noFill/>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a:t>
            </a:r>
            <a:r>
              <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SRISK</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定义</a:t>
            </a:r>
            <a:endParaRPr kumimoji="1" lang="en-US" altLang="zh-CN"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r>
              <a:rPr lang="en-US" altLang="zh-CN" sz="2400" dirty="0" smtClean="0">
                <a:latin typeface="Times New Roman" panose="02020603050405020304" pitchFamily="18" charset="0"/>
              </a:rPr>
              <a:t>SRISK</a:t>
            </a:r>
            <a:r>
              <a:rPr lang="zh-CN" altLang="en-US" sz="2400" dirty="0">
                <a:latin typeface="Times New Roman" panose="02020603050405020304" pitchFamily="18" charset="0"/>
              </a:rPr>
              <a:t>是从资本短缺的角度来度量系统性金融风险的大小的。为了理解</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的计算过程，我们首先需要介绍</a:t>
            </a:r>
            <a:r>
              <a:rPr lang="en-US" altLang="zh-CN" sz="2400" dirty="0">
                <a:latin typeface="Times New Roman" panose="02020603050405020304" pitchFamily="18" charset="0"/>
              </a:rPr>
              <a:t>MES(</a:t>
            </a:r>
            <a:r>
              <a:rPr lang="zh-CN" altLang="en-US" sz="2400" dirty="0">
                <a:latin typeface="Times New Roman" panose="02020603050405020304" pitchFamily="18" charset="0"/>
              </a:rPr>
              <a:t>边际期望损失</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r>
              <a:rPr lang="en-US" altLang="zh-CN" sz="2400" dirty="0">
                <a:latin typeface="Times New Roman" panose="02020603050405020304" pitchFamily="18" charset="0"/>
              </a:rPr>
              <a:t>MES</a:t>
            </a:r>
            <a:r>
              <a:rPr lang="zh-CN" altLang="en-US" sz="2400" dirty="0">
                <a:latin typeface="Times New Roman" panose="02020603050405020304" pitchFamily="18" charset="0"/>
              </a:rPr>
              <a:t>衡量的是单个金融机构对系统性金融风险的边际贡献，</a:t>
            </a:r>
            <a:r>
              <a:rPr lang="en-US" altLang="zh-CN" sz="2400" dirty="0">
                <a:latin typeface="Times New Roman" panose="02020603050405020304" pitchFamily="18" charset="0"/>
              </a:rPr>
              <a:t>Acharya</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2010</a:t>
            </a:r>
            <a:r>
              <a:rPr lang="zh-CN" altLang="en-US" sz="2400" dirty="0">
                <a:latin typeface="Times New Roman" panose="02020603050405020304" pitchFamily="18" charset="0"/>
              </a:rPr>
              <a:t>）从预期亏损的边际量的角度定义</a:t>
            </a:r>
            <a:r>
              <a:rPr lang="en-US" altLang="zh-CN" sz="2400" dirty="0">
                <a:latin typeface="Times New Roman" panose="02020603050405020304" pitchFamily="18" charset="0"/>
              </a:rPr>
              <a:t>MES</a:t>
            </a:r>
            <a:r>
              <a:rPr lang="zh-CN" altLang="en-US" sz="2400" dirty="0" smtClean="0">
                <a:latin typeface="Times New Roman" panose="02020603050405020304" pitchFamily="18" charset="0"/>
              </a:rPr>
              <a:t>为：</a:t>
            </a:r>
            <a:endParaRPr lang="zh-CN" altLang="en-US"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354E93BF-EAC2-4557-B45C-0C4BA91534B0}"/>
              </a:ext>
            </a:extLst>
          </p:cNvPr>
          <p:cNvGraphicFramePr>
            <a:graphicFrameLocks noChangeAspect="1"/>
          </p:cNvGraphicFramePr>
          <p:nvPr>
            <p:extLst>
              <p:ext uri="{D42A27DB-BD31-4B8C-83A1-F6EECF244321}">
                <p14:modId xmlns:p14="http://schemas.microsoft.com/office/powerpoint/2010/main" val="3072324437"/>
              </p:ext>
            </p:extLst>
          </p:nvPr>
        </p:nvGraphicFramePr>
        <p:xfrm>
          <a:off x="4149403" y="3097485"/>
          <a:ext cx="3679825" cy="792163"/>
        </p:xfrm>
        <a:graphic>
          <a:graphicData uri="http://schemas.openxmlformats.org/presentationml/2006/ole">
            <mc:AlternateContent xmlns:mc="http://schemas.openxmlformats.org/markup-compatibility/2006">
              <mc:Choice xmlns:v="urn:schemas-microsoft-com:vml" Requires="v">
                <p:oleObj spid="_x0000_s94259" name="Equation" r:id="rId4" imgW="3679114" imgH="792748" progId="Equation.DSMT4">
                  <p:embed/>
                </p:oleObj>
              </mc:Choice>
              <mc:Fallback>
                <p:oleObj name="Equation" r:id="rId4" imgW="3679114" imgH="792748" progId="Equation.DSMT4">
                  <p:embed/>
                  <p:pic>
                    <p:nvPicPr>
                      <p:cNvPr id="0" name=""/>
                      <p:cNvPicPr/>
                      <p:nvPr/>
                    </p:nvPicPr>
                    <p:blipFill>
                      <a:blip r:embed="rId5"/>
                      <a:stretch>
                        <a:fillRect/>
                      </a:stretch>
                    </p:blipFill>
                    <p:spPr>
                      <a:xfrm>
                        <a:off x="4149403" y="3097485"/>
                        <a:ext cx="3679825" cy="792163"/>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1CCC2E5E-1BCB-4075-B17D-4315CD783564}"/>
              </a:ext>
            </a:extLst>
          </p:cNvPr>
          <p:cNvSpPr txBox="1"/>
          <p:nvPr/>
        </p:nvSpPr>
        <p:spPr>
          <a:xfrm>
            <a:off x="268263" y="3889648"/>
            <a:ext cx="11585995" cy="461665"/>
          </a:xfrm>
          <a:prstGeom prst="rect">
            <a:avLst/>
          </a:prstGeom>
          <a:noFill/>
        </p:spPr>
        <p:txBody>
          <a:bodyPr wrap="square">
            <a:spAutoFit/>
          </a:bodyPr>
          <a:lstStyle/>
          <a:p>
            <a:r>
              <a:rPr lang="zh-CN" altLang="en-US" sz="2400" dirty="0">
                <a:latin typeface="Times New Roman" panose="02020603050405020304" pitchFamily="18" charset="0"/>
              </a:rPr>
              <a:t>在</a:t>
            </a:r>
            <a:r>
              <a:rPr lang="en-US" altLang="zh-CN" sz="2400" dirty="0">
                <a:latin typeface="Times New Roman" panose="02020603050405020304" pitchFamily="18" charset="0"/>
              </a:rPr>
              <a:t>MES</a:t>
            </a:r>
            <a:r>
              <a:rPr lang="zh-CN" altLang="en-US" sz="2400" dirty="0">
                <a:latin typeface="Times New Roman" panose="02020603050405020304" pitchFamily="18" charset="0"/>
              </a:rPr>
              <a:t>的基础之上，</a:t>
            </a:r>
            <a:r>
              <a:rPr lang="en-US" altLang="zh-CN" sz="2400" dirty="0">
                <a:latin typeface="Times New Roman" panose="02020603050405020304" pitchFamily="18" charset="0"/>
              </a:rPr>
              <a:t>Benoit </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2013</a:t>
            </a:r>
            <a:r>
              <a:rPr lang="zh-CN" altLang="en-US" sz="2400" dirty="0">
                <a:latin typeface="Times New Roman" panose="02020603050405020304" pitchFamily="18" charset="0"/>
              </a:rPr>
              <a:t>）给出了</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的定义：</a:t>
            </a:r>
          </a:p>
        </p:txBody>
      </p:sp>
      <p:pic>
        <p:nvPicPr>
          <p:cNvPr id="9" name="Picture 3">
            <a:extLst>
              <a:ext uri="{FF2B5EF4-FFF2-40B4-BE49-F238E27FC236}">
                <a16:creationId xmlns="" xmlns:a16="http://schemas.microsoft.com/office/drawing/2014/main" id="{9880EBB3-B14B-425A-85CA-68518A1409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243" y="4437112"/>
            <a:ext cx="7658924" cy="11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 xmlns:a16="http://schemas.microsoft.com/office/drawing/2014/main" id="{40F1044E-6627-4989-83E9-47D9500B079F}"/>
              </a:ext>
            </a:extLst>
          </p:cNvPr>
          <p:cNvGrpSpPr/>
          <p:nvPr/>
        </p:nvGrpSpPr>
        <p:grpSpPr>
          <a:xfrm>
            <a:off x="332979" y="5679520"/>
            <a:ext cx="10657184" cy="923330"/>
            <a:chOff x="693019" y="5948610"/>
            <a:chExt cx="10657184" cy="923330"/>
          </a:xfrm>
        </p:grpSpPr>
        <mc:AlternateContent xmlns:mc="http://schemas.openxmlformats.org/markup-compatibility/2006" xmlns:a14="http://schemas.microsoft.com/office/drawing/2010/main">
          <mc:Choice Requires="a14">
            <p:sp>
              <p:nvSpPr>
                <p:cNvPr id="11" name="文本框 10">
                  <a:extLst>
                    <a:ext uri="{FF2B5EF4-FFF2-40B4-BE49-F238E27FC236}">
                      <a16:creationId xmlns="" xmlns:a16="http://schemas.microsoft.com/office/drawing/2014/main" id="{9E4E1674-FF95-4B16-A7F3-3EA1A4FF22E9}"/>
                    </a:ext>
                  </a:extLst>
                </p:cNvPr>
                <p:cNvSpPr txBox="1"/>
                <p:nvPr/>
              </p:nvSpPr>
              <p:spPr>
                <a:xfrm>
                  <a:off x="693019" y="5949280"/>
                  <a:ext cx="3960440"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t>：审慎资本比率</a:t>
                  </a:r>
                  <a:endParaRPr lang="en-US" altLang="zh-CN" dirty="0"/>
                </a:p>
                <a:p>
                  <a:pPr marL="285750" indent="-285750">
                    <a:buFont typeface="Arial" panose="020B0604020202020204" pitchFamily="34" charset="0"/>
                    <a:buChar char="•"/>
                  </a:pPr>
                  <a14:m>
                    <m:oMath xmlns:m="http://schemas.openxmlformats.org/officeDocument/2006/math">
                      <m:sSub>
                        <m:sSubPr>
                          <m:ctrlPr>
                            <a:rPr lang="zh-CN" altLang="zh-CN"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zh-CN" altLang="en-US" i="1">
                          <a:solidFill>
                            <a:srgbClr val="000000"/>
                          </a:solidFill>
                          <a:latin typeface="Cambria Math" panose="02040503050406030204" pitchFamily="18" charset="0"/>
                          <a:cs typeface="Times New Roman" panose="02020603050405020304" pitchFamily="18" charset="0"/>
                        </a:rPr>
                        <m:t>：</m:t>
                      </m:r>
                    </m:oMath>
                  </a14:m>
                  <a:r>
                    <a:rPr lang="zh-CN" altLang="en-US" dirty="0"/>
                    <a:t>金融机构总负债的账面价值</a:t>
                  </a:r>
                </a:p>
              </p:txBody>
            </p:sp>
          </mc:Choice>
          <mc:Fallback xmlns="">
            <p:sp>
              <p:nvSpPr>
                <p:cNvPr id="11" name="文本框 10">
                  <a:extLst>
                    <a:ext uri="{FF2B5EF4-FFF2-40B4-BE49-F238E27FC236}">
                      <a16:creationId xmlns:a16="http://schemas.microsoft.com/office/drawing/2014/main" id="{9E4E1674-FF95-4B16-A7F3-3EA1A4FF22E9}"/>
                    </a:ext>
                  </a:extLst>
                </p:cNvPr>
                <p:cNvSpPr txBox="1">
                  <a:spLocks noRot="1" noChangeAspect="1" noMove="1" noResize="1" noEditPoints="1" noAdjustHandles="1" noChangeArrowheads="1" noChangeShapeType="1" noTextEdit="1"/>
                </p:cNvSpPr>
                <p:nvPr/>
              </p:nvSpPr>
              <p:spPr>
                <a:xfrm>
                  <a:off x="693019" y="5949280"/>
                  <a:ext cx="3960440" cy="646331"/>
                </a:xfrm>
                <a:prstGeom prst="rect">
                  <a:avLst/>
                </a:prstGeom>
                <a:blipFill>
                  <a:blip r:embed="rId7"/>
                  <a:stretch>
                    <a:fillRect l="-1079" t="-7547"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1C8E91EF-F131-44B2-B70B-34DF17BB4DE5}"/>
                    </a:ext>
                  </a:extLst>
                </p:cNvPr>
                <p:cNvSpPr txBox="1"/>
                <p:nvPr/>
              </p:nvSpPr>
              <p:spPr>
                <a:xfrm>
                  <a:off x="4816341" y="5948610"/>
                  <a:ext cx="6029806"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zh-CN"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𝑖𝑡</m:t>
                          </m:r>
                        </m:sub>
                      </m:sSub>
                    </m:oMath>
                  </a14:m>
                  <a:r>
                    <a:rPr lang="zh-CN" altLang="en-US" dirty="0"/>
                    <a:t>：</a:t>
                  </a:r>
                  <a:r>
                    <a:rPr lang="zh-CN" altLang="zh-CN" dirty="0"/>
                    <a:t>金融机构的市场价值</a:t>
                  </a:r>
                  <a:endParaRPr lang="en-US" altLang="zh-CN" dirty="0"/>
                </a:p>
                <a:p>
                  <a:pPr marL="285750" indent="-285750">
                    <a:buFont typeface="Arial" panose="020B0604020202020204" pitchFamily="34" charset="0"/>
                    <a:buChar char="•"/>
                  </a:pPr>
                  <a:r>
                    <a:rPr lang="zh-CN" altLang="en-US" dirty="0">
                      <a:latin typeface="Times New Roman" panose="02020603050405020304" pitchFamily="18" charset="0"/>
                    </a:rPr>
                    <a:t>根据</a:t>
                  </a:r>
                  <a:r>
                    <a:rPr lang="en-US" altLang="zh-CN" dirty="0">
                      <a:latin typeface="Times New Roman" panose="02020603050405020304" pitchFamily="18" charset="0"/>
                    </a:rPr>
                    <a:t>Acharya </a:t>
                  </a:r>
                  <a:r>
                    <a:rPr lang="zh-CN" altLang="en-US" dirty="0">
                      <a:latin typeface="Times New Roman" panose="02020603050405020304" pitchFamily="18" charset="0"/>
                    </a:rPr>
                    <a:t>等人（</a:t>
                  </a:r>
                  <a:r>
                    <a:rPr lang="en-US" altLang="zh-CN" dirty="0">
                      <a:latin typeface="Times New Roman" panose="02020603050405020304" pitchFamily="18" charset="0"/>
                    </a:rPr>
                    <a:t>2012</a:t>
                  </a:r>
                  <a:r>
                    <a:rPr lang="zh-CN" altLang="en-US" dirty="0">
                      <a:latin typeface="Times New Roman" panose="02020603050405020304" pitchFamily="18" charset="0"/>
                    </a:rPr>
                    <a:t>）的实证</a:t>
                  </a:r>
                  <a:endParaRPr lang="en-US" altLang="zh-CN" dirty="0">
                    <a:latin typeface="Times New Roman" panose="02020603050405020304" pitchFamily="18" charset="0"/>
                  </a:endParaRPr>
                </a:p>
                <a:p>
                  <a:pPr marL="285750" indent="-285750">
                    <a:buFont typeface="Arial" panose="020B0604020202020204" pitchFamily="34" charset="0"/>
                    <a:buChar char="•"/>
                  </a:pPr>
                  <a:endParaRPr lang="en-US" altLang="zh-CN" dirty="0"/>
                </a:p>
              </p:txBody>
            </p:sp>
          </mc:Choice>
          <mc:Fallback xmlns="">
            <p:sp>
              <p:nvSpPr>
                <p:cNvPr id="12" name="文本框 11">
                  <a:extLst>
                    <a:ext uri="{FF2B5EF4-FFF2-40B4-BE49-F238E27FC236}">
                      <a16:creationId xmlns:a16="http://schemas.microsoft.com/office/drawing/2014/main" id="{1C8E91EF-F131-44B2-B70B-34DF17BB4DE5}"/>
                    </a:ext>
                  </a:extLst>
                </p:cNvPr>
                <p:cNvSpPr txBox="1">
                  <a:spLocks noRot="1" noChangeAspect="1" noMove="1" noResize="1" noEditPoints="1" noAdjustHandles="1" noChangeArrowheads="1" noChangeShapeType="1" noTextEdit="1"/>
                </p:cNvSpPr>
                <p:nvPr/>
              </p:nvSpPr>
              <p:spPr>
                <a:xfrm>
                  <a:off x="4816341" y="5948610"/>
                  <a:ext cx="6029806" cy="923330"/>
                </a:xfrm>
                <a:prstGeom prst="rect">
                  <a:avLst/>
                </a:prstGeom>
                <a:blipFill>
                  <a:blip r:embed="rId8"/>
                  <a:stretch>
                    <a:fillRect l="-607" t="-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对象 13">
                  <a:extLst>
                    <a:ext uri="{FF2B5EF4-FFF2-40B4-BE49-F238E27FC236}">
                      <a16:creationId xmlns=""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562321701"/>
                    </p:ext>
                  </p:extLst>
                </p:nvPr>
              </p:nvGraphicFramePr>
              <p:xfrm>
                <a:off x="8613899" y="6238278"/>
                <a:ext cx="2736304" cy="343993"/>
              </p:xfrm>
              <a:graphic>
                <a:graphicData uri="http://schemas.openxmlformats.org/presentationml/2006/ole">
                  <mc:AlternateContent>
                    <mc:Choice xmlns:v="urn:schemas-microsoft-com:vml" Requires="v">
                      <p:oleObj spid="_x0000_s94260" name="Equation" r:id="rId9" imgW="1666588" imgH="209498" progId="Equation.DSMT4">
                        <p:embed/>
                      </p:oleObj>
                    </mc:Choice>
                    <mc:Fallback>
                      <p:oleObj name="Equation" r:id="rId9" imgW="1666588" imgH="209498" progId="Equation.DSMT4">
                        <p:embed/>
                        <p:pic>
                          <p:nvPicPr>
                            <p:cNvPr id="0" name=""/>
                            <p:cNvPicPr/>
                            <p:nvPr/>
                          </p:nvPicPr>
                          <p:blipFill>
                            <a:blip r:embed="rId10"/>
                            <a:stretch>
                              <a:fillRect/>
                            </a:stretch>
                          </p:blipFill>
                          <p:spPr>
                            <a:xfrm>
                              <a:off x="8613899" y="6238278"/>
                              <a:ext cx="2736304" cy="343993"/>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078" name="Equation" r:id="rId11" imgW="1666588" imgH="209498" progId="Equation.DSMT4">
                        <p:embed/>
                      </p:oleObj>
                    </mc:Choice>
                    <mc:Fallback>
                      <p:oleObj name="Equation" r:id="rId11"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2"/>
                            <a:stretch>
                              <a:fillRect/>
                            </a:stretch>
                          </p:blipFill>
                          <p:spPr>
                            <a:xfrm>
                              <a:off x="8613899" y="6238278"/>
                              <a:ext cx="2736304" cy="343993"/>
                            </a:xfrm>
                            <a:prstGeom prst="rect">
                              <a:avLst/>
                            </a:prstGeom>
                          </p:spPr>
                        </p:pic>
                      </p:oleObj>
                    </mc:Fallback>
                  </mc:AlternateContent>
                </a:graphicData>
              </a:graphic>
            </p:graphicFrame>
          </mc:Fallback>
        </mc:AlternateContent>
      </p:grpSp>
      <p:sp>
        <p:nvSpPr>
          <p:cNvPr id="15" name="矩形 14"/>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28676926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B5153BF4-E3BE-4978-B69D-47C6E37627A3}"/>
              </a:ext>
            </a:extLst>
          </p:cNvPr>
          <p:cNvSpPr txBox="1"/>
          <p:nvPr/>
        </p:nvSpPr>
        <p:spPr>
          <a:xfrm>
            <a:off x="260971" y="692696"/>
            <a:ext cx="8064896" cy="1031051"/>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）案例实现</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342900" indent="-342900">
              <a:spcBef>
                <a:spcPts val="600"/>
              </a:spcBef>
              <a:buFont typeface="Wingdings" panose="05000000000000000000" pitchFamily="2" charset="2"/>
              <a:buChar char="n"/>
            </a:pPr>
            <a:r>
              <a:rPr lang="zh-CN" altLang="en-US" sz="2400" dirty="0" smtClean="0"/>
              <a:t>案例</a:t>
            </a:r>
            <a:r>
              <a:rPr lang="zh-CN" altLang="en-US" sz="2400" dirty="0"/>
              <a:t>：计算交通银行，招商银行和兴业银行的</a:t>
            </a:r>
            <a:r>
              <a:rPr lang="en-US" altLang="zh-CN" sz="2400" dirty="0"/>
              <a:t>SRISK</a:t>
            </a:r>
            <a:endParaRPr lang="zh-CN" altLang="en-US" sz="2400" dirty="0"/>
          </a:p>
        </p:txBody>
      </p:sp>
      <p:graphicFrame>
        <p:nvGraphicFramePr>
          <p:cNvPr id="11" name="表格 10">
            <a:extLst>
              <a:ext uri="{FF2B5EF4-FFF2-40B4-BE49-F238E27FC236}">
                <a16:creationId xmlns="" xmlns:a16="http://schemas.microsoft.com/office/drawing/2014/main" id="{09917485-1E40-44F0-AEB6-782553C353A3}"/>
              </a:ext>
            </a:extLst>
          </p:cNvPr>
          <p:cNvGraphicFramePr>
            <a:graphicFrameLocks noGrp="1"/>
          </p:cNvGraphicFramePr>
          <p:nvPr>
            <p:extLst>
              <p:ext uri="{D42A27DB-BD31-4B8C-83A1-F6EECF244321}">
                <p14:modId xmlns:p14="http://schemas.microsoft.com/office/powerpoint/2010/main" val="3331430985"/>
              </p:ext>
            </p:extLst>
          </p:nvPr>
        </p:nvGraphicFramePr>
        <p:xfrm>
          <a:off x="3081449" y="1772816"/>
          <a:ext cx="6480720" cy="4752528"/>
        </p:xfrm>
        <a:graphic>
          <a:graphicData uri="http://schemas.openxmlformats.org/drawingml/2006/table">
            <a:tbl>
              <a:tblPr firstRow="1" firstCol="1" bandRow="1"/>
              <a:tblGrid>
                <a:gridCol w="6480720">
                  <a:extLst>
                    <a:ext uri="{9D8B030D-6E8A-4147-A177-3AD203B41FA5}">
                      <a16:colId xmlns="" xmlns:a16="http://schemas.microsoft.com/office/drawing/2014/main" val="20000"/>
                    </a:ext>
                  </a:extLst>
                </a:gridCol>
              </a:tblGrid>
              <a:tr h="4752528">
                <a:tc>
                  <a:txBody>
                    <a:bodyPr/>
                    <a:lstStyle/>
                    <a:p>
                      <a:pPr algn="l">
                        <a:lnSpc>
                          <a:spcPts val="1300"/>
                        </a:lnSpc>
                        <a:spcAft>
                          <a:spcPts val="0"/>
                        </a:spcAft>
                      </a:pPr>
                      <a:endParaRPr lang="en-US" sz="1800" kern="100" dirty="0" smtClean="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smtClean="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numpy</a:t>
                      </a:r>
                      <a:r>
                        <a:rPr lang="en-US" sz="1800" kern="100" dirty="0">
                          <a:effectLst/>
                          <a:latin typeface="Times New Roman" panose="02020503050405090304" pitchFamily="18" charset="0"/>
                          <a:ea typeface="宋体" pitchFamily="2" charset="-122"/>
                          <a:cs typeface="Times New Roman" panose="02020503050405090304" pitchFamily="18" charset="0"/>
                        </a:rPr>
                        <a:t> as np</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pandas as pd</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800" kern="100" dirty="0">
                          <a:effectLst/>
                          <a:latin typeface="Times New Roman" panose="02020503050405090304" pitchFamily="18" charset="0"/>
                          <a:ea typeface="宋体" pitchFamily="2" charset="-122"/>
                          <a:cs typeface="Times New Roman" panose="02020503050405090304" pitchFamily="18" charset="0"/>
                        </a:rPr>
                        <a:t> as </a:t>
                      </a:r>
                      <a:r>
                        <a:rPr lang="en-US" sz="1800" kern="100" dirty="0" err="1">
                          <a:effectLst/>
                          <a:latin typeface="Times New Roman" panose="02020503050405090304" pitchFamily="18" charset="0"/>
                          <a:ea typeface="宋体" pitchFamily="2" charset="-122"/>
                          <a:cs typeface="Times New Roman" panose="02020503050405090304" pitchFamily="18" charset="0"/>
                        </a:rPr>
                        <a:t>plt</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from </a:t>
                      </a:r>
                      <a:r>
                        <a:rPr lang="en-US" sz="1800" kern="100" dirty="0" err="1">
                          <a:effectLst/>
                          <a:latin typeface="Times New Roman" panose="02020503050405090304" pitchFamily="18" charset="0"/>
                          <a:ea typeface="宋体" pitchFamily="2" charset="-122"/>
                          <a:cs typeface="Times New Roman" panose="02020503050405090304" pitchFamily="18" charset="0"/>
                        </a:rPr>
                        <a:t>cvxopt</a:t>
                      </a:r>
                      <a:r>
                        <a:rPr lang="en-US" sz="1800" kern="100" dirty="0">
                          <a:effectLst/>
                          <a:latin typeface="Times New Roman" panose="02020503050405090304" pitchFamily="18" charset="0"/>
                          <a:ea typeface="宋体" pitchFamily="2" charset="-122"/>
                          <a:cs typeface="Times New Roman" panose="02020503050405090304" pitchFamily="18" charset="0"/>
                        </a:rPr>
                        <a:t> import solvers, matrix</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en-US" sz="1800" kern="100" dirty="0">
                          <a:effectLst/>
                          <a:latin typeface="Times New Roman" panose="02020503050405090304" pitchFamily="18" charset="0"/>
                          <a:ea typeface="+mn-ea"/>
                          <a:cs typeface="Times New Roman" panose="02020503050405090304" pitchFamily="18" charset="0"/>
                        </a:rPr>
                        <a:t>用于正常显示中文标签</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font.sans</a:t>
                      </a:r>
                      <a:r>
                        <a:rPr lang="en-US" sz="1800" kern="100" dirty="0">
                          <a:effectLst/>
                          <a:latin typeface="Times New Roman" panose="02020503050405090304" pitchFamily="18" charset="0"/>
                          <a:ea typeface="宋体" pitchFamily="2" charset="-122"/>
                          <a:cs typeface="Times New Roman" panose="02020503050405090304" pitchFamily="18" charset="0"/>
                        </a:rPr>
                        <a:t>-serif"]=["</a:t>
                      </a:r>
                      <a:r>
                        <a:rPr lang="en-US" sz="1800" kern="100" dirty="0" err="1">
                          <a:effectLst/>
                          <a:latin typeface="Times New Roman" panose="02020503050405090304" pitchFamily="18" charset="0"/>
                          <a:ea typeface="宋体" pitchFamily="2" charset="-122"/>
                          <a:cs typeface="Times New Roman" panose="02020503050405090304" pitchFamily="18" charset="0"/>
                        </a:rPr>
                        <a:t>simsun</a:t>
                      </a:r>
                      <a:r>
                        <a:rPr lang="en-US" sz="1800" kern="100" dirty="0">
                          <a:effectLst/>
                          <a:latin typeface="Times New Roman" panose="02020503050405090304" pitchFamily="18" charset="0"/>
                          <a:ea typeface="宋体" pitchFamily="2" charset="-122"/>
                          <a:cs typeface="Times New Roman" panose="02020503050405090304" pitchFamily="18" charset="0"/>
                        </a:rPr>
                        <a:t>"]</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800" kern="100" dirty="0">
                          <a:effectLst/>
                          <a:latin typeface="Times New Roman" panose="02020503050405090304" pitchFamily="18" charset="0"/>
                          <a:ea typeface="宋体" pitchFamily="2" charset="-122"/>
                          <a:cs typeface="Times New Roman" panose="02020503050405090304" pitchFamily="18" charset="0"/>
                        </a:rPr>
                        <a:t>"] = False</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SRISK=</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zh-CN" altLang="en-US" sz="1800" kern="100" dirty="0">
                          <a:effectLst/>
                          <a:latin typeface="Times New Roman" panose="02020503050405090304" pitchFamily="18" charset="0"/>
                          <a:ea typeface="宋体" pitchFamily="2" charset="-122"/>
                          <a:cs typeface="Times New Roman" panose="02020503050405090304" pitchFamily="18" charset="0"/>
                        </a:rPr>
                        <a:t>读取数据</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time=</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en-US" sz="1800" kern="100" dirty="0" err="1">
                          <a:effectLst/>
                          <a:latin typeface="Times New Roman" panose="02020503050405090304" pitchFamily="18" charset="0"/>
                          <a:ea typeface="宋体" pitchFamily="2" charset="-122"/>
                          <a:cs typeface="Times New Roman" panose="02020503050405090304" pitchFamily="18" charset="0"/>
                        </a:rPr>
                        <a:t>iloc</a:t>
                      </a:r>
                      <a:r>
                        <a:rPr lang="en-US" sz="1800" kern="100" dirty="0">
                          <a:effectLst/>
                          <a:latin typeface="Times New Roman" panose="02020503050405090304" pitchFamily="18" charset="0"/>
                          <a:ea typeface="宋体" pitchFamily="2" charset="-122"/>
                          <a:cs typeface="Times New Roman" panose="02020503050405090304" pitchFamily="18" charset="0"/>
                        </a:rPr>
                        <a:t>[:,[0]]</a:t>
                      </a:r>
                    </a:p>
                    <a:p>
                      <a:pPr algn="l">
                        <a:lnSpc>
                          <a:spcPts val="1600"/>
                        </a:lnSpc>
                        <a:spcAft>
                          <a:spcPts val="0"/>
                        </a:spcAft>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data14=</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[:,[13]]#</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交通银行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data15=</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[:,[14]]#</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招商银行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data16=</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[:,[15]]#</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兴业银行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plt.figure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figsize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=(10,10))#</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设置图片格式</a:t>
                      </a:r>
                      <a:endParaRPr lang="en-US" altLang="zh-CN" sz="1800" kern="100" dirty="0">
                        <a:solidFill>
                          <a:schemeClr val="tx1"/>
                        </a:solidFill>
                        <a:effectLst/>
                        <a:latin typeface="Times New Roman" panose="02020503050405090304" pitchFamily="18" charset="0"/>
                        <a:ea typeface="+mn-ea"/>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(time,data13,color='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(time,data14,color='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gray',linewidth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(time,data15,color='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=0.8,linestyle='--')</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plt.xlim</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[0,0], </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[2549,0])</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plt.legend</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交通银行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招商银行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兴业银行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'],loc="upper left")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7" name="矩形 6"/>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3230656318"/>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 xmlns:a16="http://schemas.microsoft.com/office/drawing/2014/main" id="{DABF9B11-AF21-4047-835D-8C4B9D9D9256}"/>
              </a:ext>
            </a:extLst>
          </p:cNvPr>
          <p:cNvSpPr txBox="1"/>
          <p:nvPr/>
        </p:nvSpPr>
        <p:spPr>
          <a:xfrm>
            <a:off x="5085507" y="5369361"/>
            <a:ext cx="7344816" cy="369332"/>
          </a:xfrm>
          <a:prstGeom prst="rect">
            <a:avLst/>
          </a:prstGeom>
          <a:noFill/>
        </p:spPr>
        <p:txBody>
          <a:bodyPr wrap="square">
            <a:spAutoFit/>
          </a:bodyPr>
          <a:lstStyle/>
          <a:p>
            <a:r>
              <a:rPr lang="zh-CN" altLang="en-US" dirty="0">
                <a:latin typeface="Times New Roman" panose="02020603050405020304" pitchFamily="18" charset="0"/>
              </a:rPr>
              <a:t>交通银行，招商银行和兴业银行</a:t>
            </a:r>
            <a:r>
              <a:rPr lang="en-US" altLang="zh-CN" dirty="0">
                <a:latin typeface="Times New Roman" panose="02020603050405020304" pitchFamily="18" charset="0"/>
              </a:rPr>
              <a:t>SRISK</a:t>
            </a:r>
            <a:r>
              <a:rPr lang="zh-CN" altLang="en-US" dirty="0">
                <a:latin typeface="Times New Roman" panose="02020603050405020304" pitchFamily="18" charset="0"/>
              </a:rPr>
              <a:t>估计结果（</a:t>
            </a:r>
            <a:r>
              <a:rPr lang="en-US" altLang="zh-CN" dirty="0">
                <a:latin typeface="Times New Roman" panose="02020603050405020304" pitchFamily="18" charset="0"/>
              </a:rPr>
              <a:t> 2011</a:t>
            </a:r>
            <a:r>
              <a:rPr lang="zh-CN" altLang="en-US" dirty="0">
                <a:latin typeface="Times New Roman" panose="02020603050405020304" pitchFamily="18" charset="0"/>
              </a:rPr>
              <a:t>年</a:t>
            </a:r>
            <a:r>
              <a:rPr lang="en-US" altLang="zh-CN" dirty="0">
                <a:latin typeface="Times New Roman" panose="02020603050405020304" pitchFamily="18" charset="0"/>
              </a:rPr>
              <a:t>-2021</a:t>
            </a:r>
            <a:r>
              <a:rPr lang="zh-CN" altLang="en-US" dirty="0">
                <a:latin typeface="Times New Roman" panose="02020603050405020304" pitchFamily="18" charset="0"/>
              </a:rPr>
              <a:t>年</a:t>
            </a:r>
            <a:r>
              <a:rPr lang="en-US" altLang="zh-CN" dirty="0">
                <a:latin typeface="Times New Roman" panose="02020603050405020304" pitchFamily="18" charset="0"/>
              </a:rPr>
              <a:t>6</a:t>
            </a:r>
            <a:r>
              <a:rPr lang="zh-CN" altLang="en-US" dirty="0">
                <a:latin typeface="Times New Roman" panose="02020603050405020304" pitchFamily="18" charset="0"/>
              </a:rPr>
              <a:t>月）</a:t>
            </a:r>
          </a:p>
        </p:txBody>
      </p:sp>
      <p:sp>
        <p:nvSpPr>
          <p:cNvPr id="8" name="文本框 7">
            <a:extLst>
              <a:ext uri="{FF2B5EF4-FFF2-40B4-BE49-F238E27FC236}">
                <a16:creationId xmlns="" xmlns:a16="http://schemas.microsoft.com/office/drawing/2014/main" id="{B5153BF4-E3BE-4978-B69D-47C6E37627A3}"/>
              </a:ext>
            </a:extLst>
          </p:cNvPr>
          <p:cNvSpPr txBox="1"/>
          <p:nvPr/>
        </p:nvSpPr>
        <p:spPr>
          <a:xfrm>
            <a:off x="404987" y="784523"/>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smtClean="0"/>
              <a:t>案例</a:t>
            </a:r>
            <a:r>
              <a:rPr lang="en-US" altLang="zh-CN" sz="2400" dirty="0" smtClean="0"/>
              <a:t>2-1</a:t>
            </a:r>
            <a:r>
              <a:rPr lang="zh-CN" altLang="en-US" sz="2400" dirty="0" smtClean="0"/>
              <a:t>：</a:t>
            </a:r>
            <a:r>
              <a:rPr lang="zh-CN" altLang="en-US" sz="2400" dirty="0"/>
              <a:t>计算交通银行，招商银行和兴业银行的</a:t>
            </a:r>
            <a:r>
              <a:rPr lang="en-US" altLang="zh-CN" sz="2400" dirty="0"/>
              <a:t>SRISK</a:t>
            </a:r>
            <a:endParaRPr lang="zh-CN" altLang="en-US" sz="2400" dirty="0"/>
          </a:p>
        </p:txBody>
      </p:sp>
      <p:sp>
        <p:nvSpPr>
          <p:cNvPr id="10" name="文本框 9">
            <a:extLst>
              <a:ext uri="{FF2B5EF4-FFF2-40B4-BE49-F238E27FC236}">
                <a16:creationId xmlns="" xmlns:a16="http://schemas.microsoft.com/office/drawing/2014/main" id="{F39F668E-5A47-4B66-9449-5B27782A4BC2}"/>
              </a:ext>
            </a:extLst>
          </p:cNvPr>
          <p:cNvSpPr txBox="1"/>
          <p:nvPr/>
        </p:nvSpPr>
        <p:spPr>
          <a:xfrm>
            <a:off x="260971" y="1412776"/>
            <a:ext cx="4968552" cy="5078313"/>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年之前，这三家股份制银行的系统性金融风险呈逐渐增强的态势，随着中央在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年开始实行“去杠杆”政策之后</a:t>
            </a:r>
            <a:r>
              <a:rPr lang="zh-CN" altLang="en-US" sz="2400" dirty="0" smtClean="0">
                <a:latin typeface="Times New Roman" panose="02020603050405020304" pitchFamily="18" charset="0"/>
              </a:rPr>
              <a:t>，三家银行的风险规模出现分化，其中，交通银行</a:t>
            </a:r>
            <a:r>
              <a:rPr lang="zh-CN" altLang="en-US" sz="2400" dirty="0">
                <a:latin typeface="Times New Roman" panose="02020603050405020304" pitchFamily="18" charset="0"/>
              </a:rPr>
              <a:t>呈现</a:t>
            </a:r>
            <a:r>
              <a:rPr lang="zh-CN" altLang="en-US" sz="2400" dirty="0" smtClean="0">
                <a:latin typeface="Times New Roman" panose="02020603050405020304" pitchFamily="18" charset="0"/>
              </a:rPr>
              <a:t>增加趋势，而兴业银行上涨的幅度有所减弱，但招商银行的风险规模却呈现下降趋势，而且多数年份等于零。</a:t>
            </a:r>
            <a:endParaRPr lang="zh-CN" altLang="en-US" sz="2400" dirty="0">
              <a:latin typeface="Times New Roman" panose="02020603050405020304" pitchFamily="18" charset="0"/>
            </a:endParaRPr>
          </a:p>
        </p:txBody>
      </p:sp>
      <p:pic>
        <p:nvPicPr>
          <p:cNvPr id="12" name="图片 11">
            <a:extLst>
              <a:ext uri="{FF2B5EF4-FFF2-40B4-BE49-F238E27FC236}">
                <a16:creationId xmlns="" xmlns:a16="http://schemas.microsoft.com/office/drawing/2014/main" id="{30E34CC7-E3C1-46CD-AD80-2F49B8FE5918}"/>
              </a:ext>
            </a:extLst>
          </p:cNvPr>
          <p:cNvPicPr>
            <a:picLocks noChangeAspect="1"/>
          </p:cNvPicPr>
          <p:nvPr/>
        </p:nvPicPr>
        <p:blipFill rotWithShape="1">
          <a:blip r:embed="rId3">
            <a:extLst>
              <a:ext uri="{28A0092B-C50C-407E-A947-70E740481C1C}">
                <a14:useLocalDpi xmlns:a14="http://schemas.microsoft.com/office/drawing/2010/main" val="0"/>
              </a:ext>
            </a:extLst>
          </a:blip>
          <a:srcRect l="10321" r="20731"/>
          <a:stretch/>
        </p:blipFill>
        <p:spPr>
          <a:xfrm>
            <a:off x="5229523" y="1522697"/>
            <a:ext cx="6624736" cy="3846664"/>
          </a:xfrm>
          <a:prstGeom prst="rect">
            <a:avLst/>
          </a:prstGeom>
        </p:spPr>
      </p:pic>
      <p:sp>
        <p:nvSpPr>
          <p:cNvPr id="13" name="矩形 12"/>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99024450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24182"/>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（三）其他</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分布设定的</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和</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ES</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测度</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1130246"/>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由于正态分布往往不符合真实的市场情况，因此在许多时候通常使用另一种更为灵活的分布</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分布来计算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以及预期亏损。</a:t>
            </a:r>
            <a:endParaRPr lang="en-US" altLang="zh-CN" sz="2400" dirty="0">
              <a:latin typeface="Times New Roman" panose="02020503050405090304" pitchFamily="18" charset="0"/>
              <a:cs typeface="Times New Roman" panose="02020503050405090304" pitchFamily="18" charset="0"/>
            </a:endParaRPr>
          </a:p>
        </p:txBody>
      </p:sp>
      <p:sp>
        <p:nvSpPr>
          <p:cNvPr id="12" name="文本框 11">
            <a:extLst>
              <a:ext uri="{FF2B5EF4-FFF2-40B4-BE49-F238E27FC236}">
                <a16:creationId xmlns="" xmlns:a16="http://schemas.microsoft.com/office/drawing/2014/main" id="{FD82C1BB-46DC-4375-BBC4-441F8E4A8F14}"/>
              </a:ext>
            </a:extLst>
          </p:cNvPr>
          <p:cNvSpPr txBox="1"/>
          <p:nvPr/>
        </p:nvSpPr>
        <p:spPr>
          <a:xfrm>
            <a:off x="476884" y="2854117"/>
            <a:ext cx="11710353" cy="2795958"/>
          </a:xfrm>
          <a:prstGeom prst="rect">
            <a:avLst/>
          </a:prstGeom>
          <a:noFill/>
        </p:spPr>
        <p:txBody>
          <a:bodyPr wrap="square">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仿照正态分布下计算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的思路，我们假设存在两个常数𝜇和𝜎使得         是一个自由度为</a:t>
            </a:r>
            <a:r>
              <a:rPr lang="en-US" altLang="zh-CN" sz="2400" dirty="0">
                <a:latin typeface="Times New Roman" panose="02020503050405090304" pitchFamily="18" charset="0"/>
                <a:cs typeface="Times New Roman" panose="02020503050405090304" pitchFamily="18" charset="0"/>
              </a:rPr>
              <a:t>n</a:t>
            </a:r>
            <a:r>
              <a:rPr lang="zh-CN" altLang="en-US" sz="2400" dirty="0">
                <a:latin typeface="Times New Roman" panose="02020503050405090304" pitchFamily="18" charset="0"/>
                <a:cs typeface="Times New Roman" panose="02020503050405090304" pitchFamily="18" charset="0"/>
              </a:rPr>
              <a:t>的标准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分布，则可以计算出</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计算公式为</a:t>
            </a: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p:txBody>
      </p:sp>
      <p:graphicFrame>
        <p:nvGraphicFramePr>
          <p:cNvPr id="18" name="对象 17">
            <a:extLst>
              <a:ext uri="{FF2B5EF4-FFF2-40B4-BE49-F238E27FC236}">
                <a16:creationId xmlns="" xmlns:a16="http://schemas.microsoft.com/office/drawing/2014/main" id="{8F69DF77-30A3-4482-ACD6-D3D899F12178}"/>
              </a:ext>
            </a:extLst>
          </p:cNvPr>
          <p:cNvGraphicFramePr>
            <a:graphicFrameLocks noChangeAspect="1"/>
          </p:cNvGraphicFramePr>
          <p:nvPr>
            <p:extLst>
              <p:ext uri="{D42A27DB-BD31-4B8C-83A1-F6EECF244321}">
                <p14:modId xmlns:p14="http://schemas.microsoft.com/office/powerpoint/2010/main" val="4046951098"/>
              </p:ext>
            </p:extLst>
          </p:nvPr>
        </p:nvGraphicFramePr>
        <p:xfrm>
          <a:off x="10054059" y="2934697"/>
          <a:ext cx="601180" cy="494303"/>
        </p:xfrm>
        <a:graphic>
          <a:graphicData uri="http://schemas.openxmlformats.org/presentationml/2006/ole">
            <mc:AlternateContent xmlns:mc="http://schemas.openxmlformats.org/markup-compatibility/2006">
              <mc:Choice xmlns:v="urn:schemas-microsoft-com:vml" Requires="v">
                <p:oleObj spid="_x0000_s95306" name="Equation" r:id="rId4" imgW="428706" imgH="352402" progId="Equation.DSMT4">
                  <p:embed/>
                </p:oleObj>
              </mc:Choice>
              <mc:Fallback>
                <p:oleObj name="Equation" r:id="rId4" imgW="428706" imgH="352402" progId="Equation.DSMT4">
                  <p:embed/>
                  <p:pic>
                    <p:nvPicPr>
                      <p:cNvPr id="0" name=""/>
                      <p:cNvPicPr/>
                      <p:nvPr/>
                    </p:nvPicPr>
                    <p:blipFill>
                      <a:blip r:embed="rId5"/>
                      <a:stretch>
                        <a:fillRect/>
                      </a:stretch>
                    </p:blipFill>
                    <p:spPr>
                      <a:xfrm>
                        <a:off x="10054059" y="2934697"/>
                        <a:ext cx="601180" cy="494303"/>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C67F8B1F-236C-4262-B990-ACA68459359F}"/>
              </a:ext>
            </a:extLst>
          </p:cNvPr>
          <p:cNvGraphicFramePr>
            <a:graphicFrameLocks noChangeAspect="1"/>
          </p:cNvGraphicFramePr>
          <p:nvPr>
            <p:extLst>
              <p:ext uri="{D42A27DB-BD31-4B8C-83A1-F6EECF244321}">
                <p14:modId xmlns:p14="http://schemas.microsoft.com/office/powerpoint/2010/main" val="2063027922"/>
              </p:ext>
            </p:extLst>
          </p:nvPr>
        </p:nvGraphicFramePr>
        <p:xfrm>
          <a:off x="1989163" y="4293096"/>
          <a:ext cx="2876807" cy="648072"/>
        </p:xfrm>
        <a:graphic>
          <a:graphicData uri="http://schemas.openxmlformats.org/presentationml/2006/ole">
            <mc:AlternateContent xmlns:mc="http://schemas.openxmlformats.org/markup-compatibility/2006">
              <mc:Choice xmlns:v="urn:schemas-microsoft-com:vml" Requires="v">
                <p:oleObj spid="_x0000_s95307" name="Equation" r:id="rId6" imgW="1733180" imgH="390558" progId="Equation.DSMT4">
                  <p:embed/>
                </p:oleObj>
              </mc:Choice>
              <mc:Fallback>
                <p:oleObj name="Equation" r:id="rId6" imgW="1733180" imgH="390558" progId="Equation.DSMT4">
                  <p:embed/>
                  <p:pic>
                    <p:nvPicPr>
                      <p:cNvPr id="0" name=""/>
                      <p:cNvPicPr/>
                      <p:nvPr/>
                    </p:nvPicPr>
                    <p:blipFill>
                      <a:blip r:embed="rId7"/>
                      <a:stretch>
                        <a:fillRect/>
                      </a:stretch>
                    </p:blipFill>
                    <p:spPr>
                      <a:xfrm>
                        <a:off x="1989163" y="4293096"/>
                        <a:ext cx="2876807" cy="648072"/>
                      </a:xfrm>
                      <a:prstGeom prst="rect">
                        <a:avLst/>
                      </a:prstGeom>
                    </p:spPr>
                  </p:pic>
                </p:oleObj>
              </mc:Fallback>
            </mc:AlternateContent>
          </a:graphicData>
        </a:graphic>
      </p:graphicFrame>
      <p:sp>
        <p:nvSpPr>
          <p:cNvPr id="20" name="箭头: 右 19">
            <a:extLst>
              <a:ext uri="{FF2B5EF4-FFF2-40B4-BE49-F238E27FC236}">
                <a16:creationId xmlns="" xmlns:a16="http://schemas.microsoft.com/office/drawing/2014/main" id="{7CE6C155-B21F-4550-8042-C7009D701560}"/>
              </a:ext>
            </a:extLst>
          </p:cNvPr>
          <p:cNvSpPr/>
          <p:nvPr/>
        </p:nvSpPr>
        <p:spPr>
          <a:xfrm>
            <a:off x="5445547" y="4493054"/>
            <a:ext cx="1083633" cy="192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 xmlns:a16="http://schemas.microsoft.com/office/drawing/2014/main" id="{E77E3BBB-BFB6-400B-80D9-385F1B8C3FC5}"/>
              </a:ext>
            </a:extLst>
          </p:cNvPr>
          <p:cNvGraphicFramePr>
            <a:graphicFrameLocks noChangeAspect="1"/>
          </p:cNvGraphicFramePr>
          <p:nvPr>
            <p:extLst>
              <p:ext uri="{D42A27DB-BD31-4B8C-83A1-F6EECF244321}">
                <p14:modId xmlns:p14="http://schemas.microsoft.com/office/powerpoint/2010/main" val="1621672275"/>
              </p:ext>
            </p:extLst>
          </p:nvPr>
        </p:nvGraphicFramePr>
        <p:xfrm>
          <a:off x="6813699" y="4383715"/>
          <a:ext cx="576064" cy="411474"/>
        </p:xfrm>
        <a:graphic>
          <a:graphicData uri="http://schemas.openxmlformats.org/presentationml/2006/ole">
            <mc:AlternateContent xmlns:mc="http://schemas.openxmlformats.org/markup-compatibility/2006">
              <mc:Choice xmlns:v="urn:schemas-microsoft-com:vml" Requires="v">
                <p:oleObj spid="_x0000_s95308" name="Equation" r:id="rId8" imgW="333318" imgH="237935" progId="Equation.DSMT4">
                  <p:embed/>
                </p:oleObj>
              </mc:Choice>
              <mc:Fallback>
                <p:oleObj name="Equation" r:id="rId8" imgW="333318" imgH="237935" progId="Equation.DSMT4">
                  <p:embed/>
                  <p:pic>
                    <p:nvPicPr>
                      <p:cNvPr id="0" name=""/>
                      <p:cNvPicPr/>
                      <p:nvPr/>
                    </p:nvPicPr>
                    <p:blipFill>
                      <a:blip r:embed="rId9"/>
                      <a:stretch>
                        <a:fillRect/>
                      </a:stretch>
                    </p:blipFill>
                    <p:spPr>
                      <a:xfrm>
                        <a:off x="6813699" y="4383715"/>
                        <a:ext cx="576064" cy="411474"/>
                      </a:xfrm>
                      <a:prstGeom prst="rect">
                        <a:avLst/>
                      </a:prstGeom>
                    </p:spPr>
                  </p:pic>
                </p:oleObj>
              </mc:Fallback>
            </mc:AlternateContent>
          </a:graphicData>
        </a:graphic>
      </p:graphicFrame>
      <p:sp>
        <p:nvSpPr>
          <p:cNvPr id="22" name="文本框 21">
            <a:extLst>
              <a:ext uri="{FF2B5EF4-FFF2-40B4-BE49-F238E27FC236}">
                <a16:creationId xmlns="" xmlns:a16="http://schemas.microsoft.com/office/drawing/2014/main" id="{4E9DA733-AA73-4069-8844-71DED8EFA873}"/>
              </a:ext>
            </a:extLst>
          </p:cNvPr>
          <p:cNvSpPr txBox="1"/>
          <p:nvPr/>
        </p:nvSpPr>
        <p:spPr>
          <a:xfrm>
            <a:off x="7605787" y="4358619"/>
            <a:ext cx="3367791"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分布的反函数</a:t>
            </a:r>
          </a:p>
        </p:txBody>
      </p:sp>
      <p:sp>
        <p:nvSpPr>
          <p:cNvPr id="13" name="矩形 12"/>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2048320092"/>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根据预期亏损的定义                             ，则在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分布下计算预期亏损的公式为：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3" name="对象 2">
            <a:extLst>
              <a:ext uri="{FF2B5EF4-FFF2-40B4-BE49-F238E27FC236}">
                <a16:creationId xmlns="" xmlns:a16="http://schemas.microsoft.com/office/drawing/2014/main" id="{0F824997-8757-48C5-AD99-A5D07E3950FB}"/>
              </a:ext>
            </a:extLst>
          </p:cNvPr>
          <p:cNvGraphicFramePr>
            <a:graphicFrameLocks noChangeAspect="1"/>
          </p:cNvGraphicFramePr>
          <p:nvPr>
            <p:extLst>
              <p:ext uri="{D42A27DB-BD31-4B8C-83A1-F6EECF244321}">
                <p14:modId xmlns:p14="http://schemas.microsoft.com/office/powerpoint/2010/main" val="3921027190"/>
              </p:ext>
            </p:extLst>
          </p:nvPr>
        </p:nvGraphicFramePr>
        <p:xfrm>
          <a:off x="3357315" y="1540336"/>
          <a:ext cx="2232248" cy="532106"/>
        </p:xfrm>
        <a:graphic>
          <a:graphicData uri="http://schemas.openxmlformats.org/presentationml/2006/ole">
            <mc:AlternateContent xmlns:mc="http://schemas.openxmlformats.org/markup-compatibility/2006">
              <mc:Choice xmlns:v="urn:schemas-microsoft-com:vml" Requires="v">
                <p:oleObj spid="_x0000_s96373" name="Equation" r:id="rId4" imgW="1638152" imgH="390558" progId="Equation.DSMT4">
                  <p:embed/>
                </p:oleObj>
              </mc:Choice>
              <mc:Fallback>
                <p:oleObj name="Equation" r:id="rId4" imgW="1638152" imgH="390558" progId="Equation.DSMT4">
                  <p:embed/>
                  <p:pic>
                    <p:nvPicPr>
                      <p:cNvPr id="0" name=""/>
                      <p:cNvPicPr/>
                      <p:nvPr/>
                    </p:nvPicPr>
                    <p:blipFill>
                      <a:blip r:embed="rId5"/>
                      <a:stretch>
                        <a:fillRect/>
                      </a:stretch>
                    </p:blipFill>
                    <p:spPr>
                      <a:xfrm>
                        <a:off x="3357315" y="1540336"/>
                        <a:ext cx="2232248" cy="53210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F5CE7A3-80B3-4D0F-8A38-A956B3970DFA}"/>
              </a:ext>
            </a:extLst>
          </p:cNvPr>
          <p:cNvGraphicFramePr>
            <a:graphicFrameLocks noChangeAspect="1"/>
          </p:cNvGraphicFramePr>
          <p:nvPr>
            <p:extLst>
              <p:ext uri="{D42A27DB-BD31-4B8C-83A1-F6EECF244321}">
                <p14:modId xmlns:p14="http://schemas.microsoft.com/office/powerpoint/2010/main" val="3996445439"/>
              </p:ext>
            </p:extLst>
          </p:nvPr>
        </p:nvGraphicFramePr>
        <p:xfrm>
          <a:off x="4087673" y="2276872"/>
          <a:ext cx="3579843" cy="655239"/>
        </p:xfrm>
        <a:graphic>
          <a:graphicData uri="http://schemas.openxmlformats.org/presentationml/2006/ole">
            <mc:AlternateContent xmlns:mc="http://schemas.openxmlformats.org/markup-compatibility/2006">
              <mc:Choice xmlns:v="urn:schemas-microsoft-com:vml" Requires="v">
                <p:oleObj spid="_x0000_s96374" name="Equation" r:id="rId6" imgW="2133449" imgH="390558" progId="Equation.DSMT4">
                  <p:embed/>
                </p:oleObj>
              </mc:Choice>
              <mc:Fallback>
                <p:oleObj name="Equation" r:id="rId6" imgW="2133449" imgH="390558" progId="Equation.DSMT4">
                  <p:embed/>
                  <p:pic>
                    <p:nvPicPr>
                      <p:cNvPr id="0" name=""/>
                      <p:cNvPicPr/>
                      <p:nvPr/>
                    </p:nvPicPr>
                    <p:blipFill>
                      <a:blip r:embed="rId7"/>
                      <a:stretch>
                        <a:fillRect/>
                      </a:stretch>
                    </p:blipFill>
                    <p:spPr>
                      <a:xfrm>
                        <a:off x="4087673" y="2276872"/>
                        <a:ext cx="3579843" cy="655239"/>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4BAABB40-3BA4-4783-894B-8EDEF012AACE}"/>
              </a:ext>
            </a:extLst>
          </p:cNvPr>
          <p:cNvSpPr txBox="1"/>
          <p:nvPr/>
        </p:nvSpPr>
        <p:spPr>
          <a:xfrm>
            <a:off x="452455" y="3134055"/>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为了求解上式，我们同样采用替换变量，令                  ，上式变为：</a:t>
            </a:r>
          </a:p>
        </p:txBody>
      </p:sp>
      <p:graphicFrame>
        <p:nvGraphicFramePr>
          <p:cNvPr id="7" name="对象 6">
            <a:extLst>
              <a:ext uri="{FF2B5EF4-FFF2-40B4-BE49-F238E27FC236}">
                <a16:creationId xmlns="" xmlns:a16="http://schemas.microsoft.com/office/drawing/2014/main" id="{37CA539D-A89B-4B33-ADAB-7A869D338B39}"/>
              </a:ext>
            </a:extLst>
          </p:cNvPr>
          <p:cNvGraphicFramePr>
            <a:graphicFrameLocks noChangeAspect="1"/>
          </p:cNvGraphicFramePr>
          <p:nvPr>
            <p:extLst>
              <p:ext uri="{D42A27DB-BD31-4B8C-83A1-F6EECF244321}">
                <p14:modId xmlns:p14="http://schemas.microsoft.com/office/powerpoint/2010/main" val="1508022742"/>
              </p:ext>
            </p:extLst>
          </p:nvPr>
        </p:nvGraphicFramePr>
        <p:xfrm>
          <a:off x="6309643" y="3083857"/>
          <a:ext cx="1371426" cy="562060"/>
        </p:xfrm>
        <a:graphic>
          <a:graphicData uri="http://schemas.openxmlformats.org/presentationml/2006/ole">
            <mc:AlternateContent xmlns:mc="http://schemas.openxmlformats.org/markup-compatibility/2006">
              <mc:Choice xmlns:v="urn:schemas-microsoft-com:vml" Requires="v">
                <p:oleObj spid="_x0000_s96375" name="Equation" r:id="rId8" imgW="580966" imgH="237935" progId="Equation.DSMT4">
                  <p:embed/>
                </p:oleObj>
              </mc:Choice>
              <mc:Fallback>
                <p:oleObj name="Equation" r:id="rId8" imgW="580966" imgH="237935" progId="Equation.DSMT4">
                  <p:embed/>
                  <p:pic>
                    <p:nvPicPr>
                      <p:cNvPr id="0" name=""/>
                      <p:cNvPicPr/>
                      <p:nvPr/>
                    </p:nvPicPr>
                    <p:blipFill>
                      <a:blip r:embed="rId9"/>
                      <a:stretch>
                        <a:fillRect/>
                      </a:stretch>
                    </p:blipFill>
                    <p:spPr>
                      <a:xfrm>
                        <a:off x="6309643" y="3083857"/>
                        <a:ext cx="1371426" cy="56206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B408B8D-7385-4910-BB48-D6FF92C81F8D}"/>
              </a:ext>
            </a:extLst>
          </p:cNvPr>
          <p:cNvGraphicFramePr>
            <a:graphicFrameLocks noChangeAspect="1"/>
          </p:cNvGraphicFramePr>
          <p:nvPr>
            <p:extLst>
              <p:ext uri="{D42A27DB-BD31-4B8C-83A1-F6EECF244321}">
                <p14:modId xmlns:p14="http://schemas.microsoft.com/office/powerpoint/2010/main" val="332048937"/>
              </p:ext>
            </p:extLst>
          </p:nvPr>
        </p:nvGraphicFramePr>
        <p:xfrm>
          <a:off x="3933379" y="3789040"/>
          <a:ext cx="3723454" cy="655200"/>
        </p:xfrm>
        <a:graphic>
          <a:graphicData uri="http://schemas.openxmlformats.org/presentationml/2006/ole">
            <mc:AlternateContent xmlns:mc="http://schemas.openxmlformats.org/markup-compatibility/2006">
              <mc:Choice xmlns:v="urn:schemas-microsoft-com:vml" Requires="v">
                <p:oleObj spid="_x0000_s96376" name="Equation" r:id="rId10" imgW="2219118" imgH="390558" progId="Equation.DSMT4">
                  <p:embed/>
                </p:oleObj>
              </mc:Choice>
              <mc:Fallback>
                <p:oleObj name="Equation" r:id="rId10" imgW="2219118" imgH="390558" progId="Equation.DSMT4">
                  <p:embed/>
                  <p:pic>
                    <p:nvPicPr>
                      <p:cNvPr id="0" name=""/>
                      <p:cNvPicPr/>
                      <p:nvPr/>
                    </p:nvPicPr>
                    <p:blipFill>
                      <a:blip r:embed="rId11"/>
                      <a:stretch>
                        <a:fillRect/>
                      </a:stretch>
                    </p:blipFill>
                    <p:spPr>
                      <a:xfrm>
                        <a:off x="3933379" y="3789040"/>
                        <a:ext cx="3723454" cy="655200"/>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EB032B27-49E0-4AFA-87D7-1F7BCACF9066}"/>
              </a:ext>
            </a:extLst>
          </p:cNvPr>
          <p:cNvSpPr txBox="1"/>
          <p:nvPr/>
        </p:nvSpPr>
        <p:spPr>
          <a:xfrm>
            <a:off x="452455" y="4725144"/>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结合</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分布的概率密度函数，我们可进一步写成：</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9" name="对象 8">
            <a:extLst>
              <a:ext uri="{FF2B5EF4-FFF2-40B4-BE49-F238E27FC236}">
                <a16:creationId xmlns="" xmlns:a16="http://schemas.microsoft.com/office/drawing/2014/main" id="{4915686A-2940-43F3-A9BC-E7C1E5A9E621}"/>
              </a:ext>
            </a:extLst>
          </p:cNvPr>
          <p:cNvGraphicFramePr>
            <a:graphicFrameLocks noChangeAspect="1"/>
          </p:cNvGraphicFramePr>
          <p:nvPr>
            <p:extLst>
              <p:ext uri="{D42A27DB-BD31-4B8C-83A1-F6EECF244321}">
                <p14:modId xmlns:p14="http://schemas.microsoft.com/office/powerpoint/2010/main" val="3993359332"/>
              </p:ext>
            </p:extLst>
          </p:nvPr>
        </p:nvGraphicFramePr>
        <p:xfrm>
          <a:off x="3789363" y="5445224"/>
          <a:ext cx="4682629" cy="997110"/>
        </p:xfrm>
        <a:graphic>
          <a:graphicData uri="http://schemas.openxmlformats.org/presentationml/2006/ole">
            <mc:AlternateContent xmlns:mc="http://schemas.openxmlformats.org/markup-compatibility/2006">
              <mc:Choice xmlns:v="urn:schemas-microsoft-com:vml" Requires="v">
                <p:oleObj spid="_x0000_s96377" name="Equation" r:id="rId12" imgW="3533311" imgH="752320" progId="Equation.DSMT4">
                  <p:embed/>
                </p:oleObj>
              </mc:Choice>
              <mc:Fallback>
                <p:oleObj name="Equation" r:id="rId12" imgW="3533311" imgH="752320" progId="Equation.DSMT4">
                  <p:embed/>
                  <p:pic>
                    <p:nvPicPr>
                      <p:cNvPr id="0" name=""/>
                      <p:cNvPicPr/>
                      <p:nvPr/>
                    </p:nvPicPr>
                    <p:blipFill>
                      <a:blip r:embed="rId13"/>
                      <a:stretch>
                        <a:fillRect/>
                      </a:stretch>
                    </p:blipFill>
                    <p:spPr>
                      <a:xfrm>
                        <a:off x="3789363" y="5445224"/>
                        <a:ext cx="4682629" cy="997110"/>
                      </a:xfrm>
                      <a:prstGeom prst="rect">
                        <a:avLst/>
                      </a:prstGeom>
                    </p:spPr>
                  </p:pic>
                </p:oleObj>
              </mc:Fallback>
            </mc:AlternateContent>
          </a:graphicData>
        </a:graphic>
      </p:graphicFrame>
      <p:sp>
        <p:nvSpPr>
          <p:cNvPr id="13" name="矩形 12"/>
          <p:cNvSpPr/>
          <p:nvPr/>
        </p:nvSpPr>
        <p:spPr>
          <a:xfrm>
            <a:off x="260971" y="624182"/>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）其他</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分布设定的</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和</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ES</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测度</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2" name="矩形 11"/>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3461490515"/>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为了求解上式，令          ，则上式的积分下限将发生变化：</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0" name="对象 9">
            <a:extLst>
              <a:ext uri="{FF2B5EF4-FFF2-40B4-BE49-F238E27FC236}">
                <a16:creationId xmlns="" xmlns:a16="http://schemas.microsoft.com/office/drawing/2014/main" id="{E8C3F34C-732F-4808-8BB7-3FA789F9BA70}"/>
              </a:ext>
            </a:extLst>
          </p:cNvPr>
          <p:cNvGraphicFramePr>
            <a:graphicFrameLocks noChangeAspect="1"/>
          </p:cNvGraphicFramePr>
          <p:nvPr>
            <p:extLst>
              <p:ext uri="{D42A27DB-BD31-4B8C-83A1-F6EECF244321}">
                <p14:modId xmlns:p14="http://schemas.microsoft.com/office/powerpoint/2010/main" val="3573030722"/>
              </p:ext>
            </p:extLst>
          </p:nvPr>
        </p:nvGraphicFramePr>
        <p:xfrm>
          <a:off x="2997275" y="1533581"/>
          <a:ext cx="777600" cy="518400"/>
        </p:xfrm>
        <a:graphic>
          <a:graphicData uri="http://schemas.openxmlformats.org/presentationml/2006/ole">
            <mc:AlternateContent xmlns:mc="http://schemas.openxmlformats.org/markup-compatibility/2006">
              <mc:Choice xmlns:v="urn:schemas-microsoft-com:vml" Requires="v">
                <p:oleObj spid="_x0000_s97402" name="Equation" r:id="rId4" imgW="571607" imgH="380839" progId="Equation.DSMT4">
                  <p:embed/>
                </p:oleObj>
              </mc:Choice>
              <mc:Fallback>
                <p:oleObj name="Equation" r:id="rId4" imgW="571607" imgH="380839" progId="Equation.DSMT4">
                  <p:embed/>
                  <p:pic>
                    <p:nvPicPr>
                      <p:cNvPr id="0" name=""/>
                      <p:cNvPicPr/>
                      <p:nvPr/>
                    </p:nvPicPr>
                    <p:blipFill>
                      <a:blip r:embed="rId5"/>
                      <a:stretch>
                        <a:fillRect/>
                      </a:stretch>
                    </p:blipFill>
                    <p:spPr>
                      <a:xfrm>
                        <a:off x="2997275" y="1533581"/>
                        <a:ext cx="777600" cy="518400"/>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2241BF63-6A39-45C0-A8EF-669E970A4169}"/>
              </a:ext>
            </a:extLst>
          </p:cNvPr>
          <p:cNvGraphicFramePr>
            <a:graphicFrameLocks noChangeAspect="1"/>
          </p:cNvGraphicFramePr>
          <p:nvPr>
            <p:extLst>
              <p:ext uri="{D42A27DB-BD31-4B8C-83A1-F6EECF244321}">
                <p14:modId xmlns:p14="http://schemas.microsoft.com/office/powerpoint/2010/main" val="2202655582"/>
              </p:ext>
            </p:extLst>
          </p:nvPr>
        </p:nvGraphicFramePr>
        <p:xfrm>
          <a:off x="3357315" y="2152305"/>
          <a:ext cx="5022321" cy="1114504"/>
        </p:xfrm>
        <a:graphic>
          <a:graphicData uri="http://schemas.openxmlformats.org/presentationml/2006/ole">
            <mc:AlternateContent xmlns:mc="http://schemas.openxmlformats.org/markup-compatibility/2006">
              <mc:Choice xmlns:v="urn:schemas-microsoft-com:vml" Requires="v">
                <p:oleObj spid="_x0000_s97403" name="Equation" r:id="rId6" imgW="3390409" imgH="752320" progId="Equation.DSMT4">
                  <p:embed/>
                </p:oleObj>
              </mc:Choice>
              <mc:Fallback>
                <p:oleObj name="Equation" r:id="rId6" imgW="3390409" imgH="752320" progId="Equation.DSMT4">
                  <p:embed/>
                  <p:pic>
                    <p:nvPicPr>
                      <p:cNvPr id="0" name=""/>
                      <p:cNvPicPr/>
                      <p:nvPr/>
                    </p:nvPicPr>
                    <p:blipFill>
                      <a:blip r:embed="rId7"/>
                      <a:stretch>
                        <a:fillRect/>
                      </a:stretch>
                    </p:blipFill>
                    <p:spPr>
                      <a:xfrm>
                        <a:off x="3357315" y="2152305"/>
                        <a:ext cx="5022321" cy="1114504"/>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8FF6080A-1F0C-4F31-BFDD-F19205913AC6}"/>
              </a:ext>
            </a:extLst>
          </p:cNvPr>
          <p:cNvSpPr txBox="1"/>
          <p:nvPr/>
        </p:nvSpPr>
        <p:spPr>
          <a:xfrm>
            <a:off x="476885" y="3212976"/>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积分项                      的求解过程如下（注意</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分布的自由度</a:t>
            </a:r>
            <a:r>
              <a:rPr lang="en-US" altLang="zh-CN" sz="2400" dirty="0">
                <a:latin typeface="Times New Roman" panose="02020503050405090304" pitchFamily="18" charset="0"/>
                <a:cs typeface="Times New Roman" panose="02020503050405090304" pitchFamily="18" charset="0"/>
              </a:rPr>
              <a:t>n&gt;2</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2" name="对象 11">
            <a:extLst>
              <a:ext uri="{FF2B5EF4-FFF2-40B4-BE49-F238E27FC236}">
                <a16:creationId xmlns="" xmlns:a16="http://schemas.microsoft.com/office/drawing/2014/main" id="{11F2EBD0-C834-4F30-9C25-4D1899F3988E}"/>
              </a:ext>
            </a:extLst>
          </p:cNvPr>
          <p:cNvGraphicFramePr>
            <a:graphicFrameLocks noChangeAspect="1"/>
          </p:cNvGraphicFramePr>
          <p:nvPr>
            <p:extLst>
              <p:ext uri="{D42A27DB-BD31-4B8C-83A1-F6EECF244321}">
                <p14:modId xmlns:p14="http://schemas.microsoft.com/office/powerpoint/2010/main" val="2897274207"/>
              </p:ext>
            </p:extLst>
          </p:nvPr>
        </p:nvGraphicFramePr>
        <p:xfrm>
          <a:off x="1485107" y="3087881"/>
          <a:ext cx="1669780" cy="841790"/>
        </p:xfrm>
        <a:graphic>
          <a:graphicData uri="http://schemas.openxmlformats.org/presentationml/2006/ole">
            <mc:AlternateContent xmlns:mc="http://schemas.openxmlformats.org/markup-compatibility/2006">
              <mc:Choice xmlns:v="urn:schemas-microsoft-com:vml" Requires="v">
                <p:oleObj spid="_x0000_s97404" name="Equation" r:id="rId8" imgW="1152214" imgH="580978" progId="Equation.DSMT4">
                  <p:embed/>
                </p:oleObj>
              </mc:Choice>
              <mc:Fallback>
                <p:oleObj name="Equation" r:id="rId8" imgW="1152214" imgH="580978" progId="Equation.DSMT4">
                  <p:embed/>
                  <p:pic>
                    <p:nvPicPr>
                      <p:cNvPr id="0" name=""/>
                      <p:cNvPicPr/>
                      <p:nvPr/>
                    </p:nvPicPr>
                    <p:blipFill>
                      <a:blip r:embed="rId9"/>
                      <a:stretch>
                        <a:fillRect/>
                      </a:stretch>
                    </p:blipFill>
                    <p:spPr>
                      <a:xfrm>
                        <a:off x="1485107" y="3087881"/>
                        <a:ext cx="1669780" cy="84179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61CF904E-8AC7-417C-B17A-B268B4CD3B4F}"/>
              </a:ext>
            </a:extLst>
          </p:cNvPr>
          <p:cNvGraphicFramePr>
            <a:graphicFrameLocks noChangeAspect="1"/>
          </p:cNvGraphicFramePr>
          <p:nvPr>
            <p:extLst>
              <p:ext uri="{D42A27DB-BD31-4B8C-83A1-F6EECF244321}">
                <p14:modId xmlns:p14="http://schemas.microsoft.com/office/powerpoint/2010/main" val="1852154812"/>
              </p:ext>
            </p:extLst>
          </p:nvPr>
        </p:nvGraphicFramePr>
        <p:xfrm>
          <a:off x="3357315" y="3904103"/>
          <a:ext cx="5234128" cy="1037065"/>
        </p:xfrm>
        <a:graphic>
          <a:graphicData uri="http://schemas.openxmlformats.org/presentationml/2006/ole">
            <mc:AlternateContent xmlns:mc="http://schemas.openxmlformats.org/markup-compatibility/2006">
              <mc:Choice xmlns:v="urn:schemas-microsoft-com:vml" Requires="v">
                <p:oleObj spid="_x0000_s97405" name="Equation" r:id="rId10" imgW="4085841" imgH="809554" progId="Equation.DSMT4">
                  <p:embed/>
                </p:oleObj>
              </mc:Choice>
              <mc:Fallback>
                <p:oleObj name="Equation" r:id="rId10" imgW="4085841" imgH="809554" progId="Equation.DSMT4">
                  <p:embed/>
                  <p:pic>
                    <p:nvPicPr>
                      <p:cNvPr id="0" name=""/>
                      <p:cNvPicPr/>
                      <p:nvPr/>
                    </p:nvPicPr>
                    <p:blipFill>
                      <a:blip r:embed="rId11"/>
                      <a:stretch>
                        <a:fillRect/>
                      </a:stretch>
                    </p:blipFill>
                    <p:spPr>
                      <a:xfrm>
                        <a:off x="3357315" y="3904103"/>
                        <a:ext cx="5234128" cy="1037065"/>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CD6DE1FD-F5FF-4EC8-8A44-515B9CFEDA37}"/>
              </a:ext>
            </a:extLst>
          </p:cNvPr>
          <p:cNvSpPr txBox="1"/>
          <p:nvPr/>
        </p:nvSpPr>
        <p:spPr>
          <a:xfrm>
            <a:off x="476885" y="4816073"/>
            <a:ext cx="11521280" cy="646331"/>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最终可以得到</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的计算公式</a:t>
            </a:r>
            <a:r>
              <a:rPr lang="zh-CN" altLang="en-US" sz="2400" dirty="0" smtClean="0">
                <a:latin typeface="Times New Roman" panose="02020503050405090304" pitchFamily="18" charset="0"/>
                <a:cs typeface="Times New Roman" panose="02020503050405090304" pitchFamily="18" charset="0"/>
              </a:rPr>
              <a:t>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5" name="对象 14">
            <a:extLst>
              <a:ext uri="{FF2B5EF4-FFF2-40B4-BE49-F238E27FC236}">
                <a16:creationId xmlns="" xmlns:a16="http://schemas.microsoft.com/office/drawing/2014/main" id="{BF8AC39E-E3BE-415B-9DA3-A1EE2F8D84A8}"/>
              </a:ext>
            </a:extLst>
          </p:cNvPr>
          <p:cNvGraphicFramePr>
            <a:graphicFrameLocks noChangeAspect="1"/>
          </p:cNvGraphicFramePr>
          <p:nvPr>
            <p:extLst>
              <p:ext uri="{D42A27DB-BD31-4B8C-83A1-F6EECF244321}">
                <p14:modId xmlns:p14="http://schemas.microsoft.com/office/powerpoint/2010/main" val="4096574872"/>
              </p:ext>
            </p:extLst>
          </p:nvPr>
        </p:nvGraphicFramePr>
        <p:xfrm>
          <a:off x="3538229" y="5436709"/>
          <a:ext cx="4446358" cy="867582"/>
        </p:xfrm>
        <a:graphic>
          <a:graphicData uri="http://schemas.openxmlformats.org/presentationml/2006/ole">
            <mc:AlternateContent xmlns:mc="http://schemas.openxmlformats.org/markup-compatibility/2006">
              <mc:Choice xmlns:v="urn:schemas-microsoft-com:vml" Requires="v">
                <p:oleObj spid="_x0000_s97406" name="Equation" r:id="rId12" imgW="3123683" imgH="609415" progId="Equation.DSMT4">
                  <p:embed/>
                </p:oleObj>
              </mc:Choice>
              <mc:Fallback>
                <p:oleObj name="Equation" r:id="rId12" imgW="3123683" imgH="609415" progId="Equation.DSMT4">
                  <p:embed/>
                  <p:pic>
                    <p:nvPicPr>
                      <p:cNvPr id="0" name=""/>
                      <p:cNvPicPr/>
                      <p:nvPr/>
                    </p:nvPicPr>
                    <p:blipFill>
                      <a:blip r:embed="rId13"/>
                      <a:stretch>
                        <a:fillRect/>
                      </a:stretch>
                    </p:blipFill>
                    <p:spPr>
                      <a:xfrm>
                        <a:off x="3538229" y="5436709"/>
                        <a:ext cx="4446358" cy="867582"/>
                      </a:xfrm>
                      <a:prstGeom prst="rect">
                        <a:avLst/>
                      </a:prstGeom>
                    </p:spPr>
                  </p:pic>
                </p:oleObj>
              </mc:Fallback>
            </mc:AlternateContent>
          </a:graphicData>
        </a:graphic>
      </p:graphicFrame>
      <p:sp>
        <p:nvSpPr>
          <p:cNvPr id="19" name="矩形 18"/>
          <p:cNvSpPr/>
          <p:nvPr/>
        </p:nvSpPr>
        <p:spPr>
          <a:xfrm>
            <a:off x="260971" y="624182"/>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）其他</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分布设定的</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和</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ES</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测度</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6" name="矩形 15"/>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191148982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a:extLst>
              <a:ext uri="{FF2B5EF4-FFF2-40B4-BE49-F238E27FC236}">
                <a16:creationId xmlns="" xmlns:a16="http://schemas.microsoft.com/office/drawing/2014/main" id="{92732DD1-9343-4FE3-9BF7-F811909A5565}"/>
              </a:ext>
            </a:extLst>
          </p:cNvPr>
          <p:cNvGraphicFramePr>
            <a:graphicFrameLocks noChangeAspect="1"/>
          </p:cNvGraphicFramePr>
          <p:nvPr>
            <p:extLst>
              <p:ext uri="{D42A27DB-BD31-4B8C-83A1-F6EECF244321}">
                <p14:modId xmlns:p14="http://schemas.microsoft.com/office/powerpoint/2010/main" val="2225341720"/>
              </p:ext>
            </p:extLst>
          </p:nvPr>
        </p:nvGraphicFramePr>
        <p:xfrm>
          <a:off x="932317" y="3789040"/>
          <a:ext cx="6326583" cy="2717651"/>
        </p:xfrm>
        <a:graphic>
          <a:graphicData uri="http://schemas.openxmlformats.org/presentationml/2006/ole">
            <mc:AlternateContent xmlns:mc="http://schemas.openxmlformats.org/markup-compatibility/2006">
              <mc:Choice xmlns:v="urn:schemas-microsoft-com:vml" Requires="v">
                <p:oleObj spid="_x0000_s98356" name="Document" r:id="rId4" imgW="5273690" imgH="2265598" progId="Word.Document.12">
                  <p:embed/>
                </p:oleObj>
              </mc:Choice>
              <mc:Fallback>
                <p:oleObj name="Document" r:id="rId4" imgW="5273690" imgH="2265598" progId="Word.Document.12">
                  <p:embed/>
                  <p:pic>
                    <p:nvPicPr>
                      <p:cNvPr id="0" name=""/>
                      <p:cNvPicPr/>
                      <p:nvPr/>
                    </p:nvPicPr>
                    <p:blipFill>
                      <a:blip r:embed="rId5"/>
                      <a:stretch>
                        <a:fillRect/>
                      </a:stretch>
                    </p:blipFill>
                    <p:spPr>
                      <a:xfrm>
                        <a:off x="932317" y="3789040"/>
                        <a:ext cx="6326583" cy="2717651"/>
                      </a:xfrm>
                      <a:prstGeom prst="rect">
                        <a:avLst/>
                      </a:prstGeom>
                      <a:solidFill>
                        <a:schemeClr val="bg1"/>
                      </a:solidFill>
                    </p:spPr>
                  </p:pic>
                </p:oleObj>
              </mc:Fallback>
            </mc:AlternateContent>
          </a:graphicData>
        </a:graphic>
      </p:graphicFrame>
      <p:sp>
        <p:nvSpPr>
          <p:cNvPr id="8" name="文本框 7">
            <a:extLst>
              <a:ext uri="{FF2B5EF4-FFF2-40B4-BE49-F238E27FC236}">
                <a16:creationId xmlns="" xmlns:a16="http://schemas.microsoft.com/office/drawing/2014/main" id="{124337FC-E115-45ED-AF3A-8BD3044CE58F}"/>
              </a:ext>
            </a:extLst>
          </p:cNvPr>
          <p:cNvSpPr txBox="1"/>
          <p:nvPr/>
        </p:nvSpPr>
        <p:spPr>
          <a:xfrm>
            <a:off x="549003" y="1484784"/>
            <a:ext cx="10801200" cy="2308324"/>
          </a:xfrm>
          <a:prstGeom prst="rect">
            <a:avLst/>
          </a:prstGeom>
          <a:noFill/>
        </p:spPr>
        <p:txBody>
          <a:bodyPr wrap="square" rtlCol="0">
            <a:spAutoFit/>
          </a:bodyPr>
          <a:lstStyle/>
          <a:p>
            <a:pPr marL="285750">
              <a:lnSpc>
                <a:spcPct val="150000"/>
              </a:lnSpc>
              <a:buFont typeface="Wingdings" panose="05000000000000000000" pitchFamily="2" charset="2"/>
              <a:buChar char="n"/>
            </a:pPr>
            <a:r>
              <a:rPr lang="zh-CN" altLang="en-US" sz="2400" dirty="0" smtClean="0">
                <a:latin typeface="Times New Roman" panose="02020503050405090304" pitchFamily="18" charset="0"/>
                <a:cs typeface="Times New Roman" panose="02020503050405090304" pitchFamily="18" charset="0"/>
              </a:rPr>
              <a:t>案例</a:t>
            </a:r>
            <a:r>
              <a:rPr lang="en-US" altLang="zh-CN" sz="2400" dirty="0" smtClean="0">
                <a:latin typeface="Times New Roman" panose="02020503050405090304" pitchFamily="18" charset="0"/>
                <a:cs typeface="Times New Roman" panose="02020503050405090304" pitchFamily="18" charset="0"/>
              </a:rPr>
              <a:t>2-2</a:t>
            </a:r>
            <a:r>
              <a:rPr lang="zh-CN" altLang="en-US" sz="2400" dirty="0" smtClean="0">
                <a:latin typeface="Times New Roman" panose="02020503050405090304" pitchFamily="18" charset="0"/>
                <a:cs typeface="Times New Roman" panose="02020503050405090304" pitchFamily="18" charset="0"/>
              </a:rPr>
              <a:t>：</a:t>
            </a:r>
            <a:r>
              <a:rPr lang="zh-CN" altLang="en-US" sz="2400" dirty="0">
                <a:latin typeface="Times New Roman" panose="02020503050405090304" pitchFamily="18" charset="0"/>
                <a:cs typeface="Times New Roman" panose="02020503050405090304" pitchFamily="18" charset="0"/>
              </a:rPr>
              <a:t>假定存在一个收益率均值和标准差分别为</a:t>
            </a:r>
            <a:r>
              <a:rPr lang="en-US" altLang="zh-CN" sz="2400" dirty="0">
                <a:latin typeface="Times New Roman" panose="02020503050405090304" pitchFamily="18" charset="0"/>
                <a:cs typeface="Times New Roman" panose="02020503050405090304" pitchFamily="18" charset="0"/>
              </a:rPr>
              <a:t>0</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，且当前价值为</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万人民币的资产，在正态分布下该资产</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的预期亏损值</a:t>
            </a:r>
            <a:r>
              <a:rPr lang="zh-CN" altLang="en-US" sz="2400" dirty="0" smtClean="0">
                <a:latin typeface="Times New Roman" panose="02020503050405090304" pitchFamily="18" charset="0"/>
                <a:cs typeface="Times New Roman" panose="02020503050405090304" pitchFamily="18" charset="0"/>
              </a:rPr>
              <a:t>为：</a:t>
            </a:r>
            <a:endParaRPr lang="en-US" altLang="zh-CN" sz="2400" dirty="0">
              <a:latin typeface="Times New Roman" panose="02020503050405090304" pitchFamily="18" charset="0"/>
              <a:cs typeface="Times New Roman" panose="02020503050405090304" pitchFamily="18" charset="0"/>
            </a:endParaRPr>
          </a:p>
          <a:p>
            <a:pPr marL="285750">
              <a:lnSpc>
                <a:spcPct val="150000"/>
              </a:lnSpc>
              <a:buFont typeface="Wingdings" panose="05000000000000000000" pitchFamily="2" charset="2"/>
              <a:buChar char="n"/>
            </a:pPr>
            <a:endParaRPr lang="en-US" altLang="zh-CN" sz="2400" dirty="0">
              <a:latin typeface="Times New Roman" panose="02020503050405090304" pitchFamily="18" charset="0"/>
              <a:cs typeface="Times New Roman" panose="02020503050405090304" pitchFamily="18" charset="0"/>
            </a:endParaRPr>
          </a:p>
          <a:p>
            <a:pPr marL="285750">
              <a:lnSpc>
                <a:spcPct val="150000"/>
              </a:lnSpc>
            </a:pP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分布根据不同自由度计算得出的预期亏损值如下表：</a:t>
            </a:r>
          </a:p>
        </p:txBody>
      </p:sp>
      <p:graphicFrame>
        <p:nvGraphicFramePr>
          <p:cNvPr id="9" name="对象 8">
            <a:extLst>
              <a:ext uri="{FF2B5EF4-FFF2-40B4-BE49-F238E27FC236}">
                <a16:creationId xmlns="" xmlns:a16="http://schemas.microsoft.com/office/drawing/2014/main" id="{887EC9D3-AC8D-4EA6-8905-CD3313FB78A1}"/>
              </a:ext>
            </a:extLst>
          </p:cNvPr>
          <p:cNvGraphicFramePr>
            <a:graphicFrameLocks noChangeAspect="1"/>
          </p:cNvGraphicFramePr>
          <p:nvPr>
            <p:extLst>
              <p:ext uri="{D42A27DB-BD31-4B8C-83A1-F6EECF244321}">
                <p14:modId xmlns:p14="http://schemas.microsoft.com/office/powerpoint/2010/main" val="2457692814"/>
              </p:ext>
            </p:extLst>
          </p:nvPr>
        </p:nvGraphicFramePr>
        <p:xfrm>
          <a:off x="4095609" y="2598176"/>
          <a:ext cx="3312441" cy="646330"/>
        </p:xfrm>
        <a:graphic>
          <a:graphicData uri="http://schemas.openxmlformats.org/presentationml/2006/ole">
            <mc:AlternateContent xmlns:mc="http://schemas.openxmlformats.org/markup-compatibility/2006">
              <mc:Choice xmlns:v="urn:schemas-microsoft-com:vml" Requires="v">
                <p:oleObj spid="_x0000_s98357" name="Equation" r:id="rId6" imgW="1952392" imgH="380839" progId="Equation.DSMT4">
                  <p:embed/>
                </p:oleObj>
              </mc:Choice>
              <mc:Fallback>
                <p:oleObj name="Equation" r:id="rId6" imgW="1952392" imgH="380839" progId="Equation.DSMT4">
                  <p:embed/>
                  <p:pic>
                    <p:nvPicPr>
                      <p:cNvPr id="0" name=""/>
                      <p:cNvPicPr/>
                      <p:nvPr/>
                    </p:nvPicPr>
                    <p:blipFill>
                      <a:blip r:embed="rId7"/>
                      <a:stretch>
                        <a:fillRect/>
                      </a:stretch>
                    </p:blipFill>
                    <p:spPr>
                      <a:xfrm>
                        <a:off x="4095609" y="2598176"/>
                        <a:ext cx="3312441" cy="646330"/>
                      </a:xfrm>
                      <a:prstGeom prst="rect">
                        <a:avLst/>
                      </a:prstGeom>
                    </p:spPr>
                  </p:pic>
                </p:oleObj>
              </mc:Fallback>
            </mc:AlternateContent>
          </a:graphicData>
        </a:graphic>
      </p:graphicFrame>
      <p:sp>
        <p:nvSpPr>
          <p:cNvPr id="17" name="标注: 线形(带强调线) 16">
            <a:extLst>
              <a:ext uri="{FF2B5EF4-FFF2-40B4-BE49-F238E27FC236}">
                <a16:creationId xmlns="" xmlns:a16="http://schemas.microsoft.com/office/drawing/2014/main" id="{01C98859-20F5-4120-9A28-6C906C9CAB1C}"/>
              </a:ext>
            </a:extLst>
          </p:cNvPr>
          <p:cNvSpPr/>
          <p:nvPr/>
        </p:nvSpPr>
        <p:spPr>
          <a:xfrm>
            <a:off x="8541891" y="4293096"/>
            <a:ext cx="3384376" cy="648072"/>
          </a:xfrm>
          <a:prstGeom prst="accent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dirty="0">
                <a:solidFill>
                  <a:schemeClr val="tx1"/>
                </a:solidFill>
              </a:rPr>
              <a:t>二者之间的差距随着自由度的逐渐增加而逐渐变小</a:t>
            </a:r>
          </a:p>
        </p:txBody>
      </p:sp>
      <p:sp>
        <p:nvSpPr>
          <p:cNvPr id="11" name="矩形 10"/>
          <p:cNvSpPr/>
          <p:nvPr/>
        </p:nvSpPr>
        <p:spPr>
          <a:xfrm>
            <a:off x="260971" y="624182"/>
            <a:ext cx="11233248" cy="830997"/>
          </a:xfrm>
          <a:prstGeom prst="rect">
            <a:avLst/>
          </a:prstGeom>
        </p:spPr>
        <p:txBody>
          <a:bodyPr wrap="square">
            <a:spAutoFit/>
          </a:bodyPr>
          <a:lstStyle/>
          <a:p>
            <a:pPr latinLnBrk="0">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）其他</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分布设定的</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和</a:t>
            </a:r>
            <a:r>
              <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ES</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测度</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0" name="矩形 9"/>
          <p:cNvSpPr/>
          <p:nvPr/>
        </p:nvSpPr>
        <p:spPr>
          <a:xfrm>
            <a:off x="476885" y="116840"/>
            <a:ext cx="756095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en-US" altLang="zh-CN" sz="2600" b="1" dirty="0" smtClean="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方法和其他分布的</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与</a:t>
            </a:r>
            <a:r>
              <a:rPr lang="en-US" altLang="zh-CN" sz="2600" b="1" dirty="0">
                <a:latin typeface="微软雅黑" pitchFamily="34" charset="-122"/>
                <a:ea typeface="微软雅黑" pitchFamily="34" charset="-122"/>
              </a:rPr>
              <a:t>ES</a:t>
            </a:r>
            <a:r>
              <a:rPr lang="zh-CN" altLang="en-US" sz="2600" b="1" dirty="0">
                <a:latin typeface="微软雅黑" pitchFamily="34" charset="-122"/>
                <a:ea typeface="微软雅黑" pitchFamily="34" charset="-122"/>
              </a:rPr>
              <a:t>测算</a:t>
            </a:r>
            <a:endParaRPr lang="zh-CN" altLang="en-US" sz="2600" b="1" dirty="0">
              <a:latin typeface="微软雅黑" pitchFamily="34" charset="-122"/>
              <a:ea typeface="微软雅黑" pitchFamily="34" charset="-122"/>
              <a:sym typeface="+mn-ea"/>
            </a:endParaRPr>
          </a:p>
        </p:txBody>
      </p:sp>
    </p:spTree>
    <p:extLst>
      <p:ext uri="{BB962C8B-B14F-4D97-AF65-F5344CB8AC3E}">
        <p14:creationId xmlns:p14="http://schemas.microsoft.com/office/powerpoint/2010/main" val="432269218"/>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smtClean="0">
                <a:solidFill>
                  <a:schemeClr val="bg1"/>
                </a:solidFill>
                <a:latin typeface="微软雅黑" pitchFamily="34" charset="-122"/>
                <a:ea typeface="微软雅黑" pitchFamily="34" charset="-122"/>
              </a:rPr>
              <a:t>六、</a:t>
            </a:r>
            <a:r>
              <a:rPr kumimoji="0" lang="en-US" altLang="zh-CN" sz="4400" b="1" dirty="0" err="1">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和预期亏损估计应用</a:t>
            </a:r>
          </a:p>
        </p:txBody>
      </p:sp>
    </p:spTree>
    <p:extLst>
      <p:ext uri="{BB962C8B-B14F-4D97-AF65-F5344CB8AC3E}">
        <p14:creationId xmlns:p14="http://schemas.microsoft.com/office/powerpoint/2010/main" val="1568720078"/>
      </p:ext>
    </p:extLst>
  </p:cSld>
  <p:clrMapOvr>
    <a:masterClrMapping/>
  </p:clrMapOvr>
  <p:transition spd="slow" advClick="0" advTm="3340">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608330"/>
            <a:ext cx="11233248" cy="3046988"/>
          </a:xfrm>
          <a:prstGeom prst="rect">
            <a:avLst/>
          </a:prstGeom>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（一）使用模型估计法计算</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r>
              <a:rPr kumimoji="1" lang="zh-CN" altLang="en-US" sz="2400" dirty="0">
                <a:latin typeface="Times New Roman" panose="02020503050405090304" pitchFamily="18" charset="0"/>
              </a:rPr>
              <a:t>假设持有本金</a:t>
            </a:r>
            <a:r>
              <a:rPr kumimoji="1" lang="en-US" altLang="zh-CN" sz="2400" dirty="0">
                <a:latin typeface="Times New Roman" panose="02020503050405090304" pitchFamily="18" charset="0"/>
              </a:rPr>
              <a:t>100</a:t>
            </a:r>
            <a:r>
              <a:rPr kumimoji="1" lang="zh-CN" altLang="en-US" sz="2400" dirty="0">
                <a:latin typeface="Times New Roman" panose="02020503050405090304" pitchFamily="18" charset="0"/>
              </a:rPr>
              <a:t>万元人民币，投资标的为中国农业银行（</a:t>
            </a:r>
            <a:r>
              <a:rPr kumimoji="1" lang="en-US" altLang="zh-CN" sz="2400" dirty="0">
                <a:latin typeface="Times New Roman" panose="02020503050405090304" pitchFamily="18" charset="0"/>
              </a:rPr>
              <a:t>601288</a:t>
            </a:r>
            <a:r>
              <a:rPr kumimoji="1" lang="zh-CN" altLang="en-US" sz="2400" dirty="0">
                <a:latin typeface="Times New Roman" panose="02020503050405090304" pitchFamily="18" charset="0"/>
              </a:rPr>
              <a:t>）、中国工商银行（</a:t>
            </a:r>
            <a:r>
              <a:rPr kumimoji="1" lang="en-US" altLang="zh-CN" sz="2400" dirty="0">
                <a:latin typeface="Times New Roman" panose="02020503050405090304" pitchFamily="18" charset="0"/>
              </a:rPr>
              <a:t>601398</a:t>
            </a:r>
            <a:r>
              <a:rPr kumimoji="1" lang="zh-CN" altLang="en-US" sz="2400" dirty="0">
                <a:latin typeface="Times New Roman" panose="02020503050405090304" pitchFamily="18" charset="0"/>
              </a:rPr>
              <a:t>）和招商证券（</a:t>
            </a:r>
            <a:r>
              <a:rPr kumimoji="1" lang="en-US" altLang="zh-CN" sz="2400" dirty="0">
                <a:latin typeface="Times New Roman" panose="02020503050405090304" pitchFamily="18" charset="0"/>
              </a:rPr>
              <a:t>600999</a:t>
            </a:r>
            <a:r>
              <a:rPr kumimoji="1" lang="zh-CN" altLang="en-US" sz="2400" dirty="0">
                <a:latin typeface="Times New Roman" panose="02020503050405090304" pitchFamily="18" charset="0"/>
              </a:rPr>
              <a:t>）这三种股票，考虑如下四种不同投资情景：</a:t>
            </a:r>
            <a:endParaRPr kumimoji="1" lang="en-US" altLang="zh-CN" sz="2400"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4" name="表格 3">
            <a:extLst>
              <a:ext uri="{FF2B5EF4-FFF2-40B4-BE49-F238E27FC236}">
                <a16:creationId xmlns="" xmlns:a16="http://schemas.microsoft.com/office/drawing/2014/main" id="{8D0B4086-D1C0-49B8-9222-969D0A496A57}"/>
              </a:ext>
            </a:extLst>
          </p:cNvPr>
          <p:cNvGraphicFramePr>
            <a:graphicFrameLocks noGrp="1"/>
          </p:cNvGraphicFramePr>
          <p:nvPr>
            <p:extLst>
              <p:ext uri="{D42A27DB-BD31-4B8C-83A1-F6EECF244321}">
                <p14:modId xmlns:p14="http://schemas.microsoft.com/office/powerpoint/2010/main" val="3333676927"/>
              </p:ext>
            </p:extLst>
          </p:nvPr>
        </p:nvGraphicFramePr>
        <p:xfrm>
          <a:off x="1989163" y="2708920"/>
          <a:ext cx="8652372" cy="2080899"/>
        </p:xfrm>
        <a:graphic>
          <a:graphicData uri="http://schemas.openxmlformats.org/drawingml/2006/table">
            <a:tbl>
              <a:tblPr firstRow="1" firstCol="1" bandRow="1">
                <a:tableStyleId>{F2DE63D5-997A-4646-A377-4702673A728D}</a:tableStyleId>
              </a:tblPr>
              <a:tblGrid>
                <a:gridCol w="2275573">
                  <a:extLst>
                    <a:ext uri="{9D8B030D-6E8A-4147-A177-3AD203B41FA5}">
                      <a16:colId xmlns="" xmlns:a16="http://schemas.microsoft.com/office/drawing/2014/main" val="3488679852"/>
                    </a:ext>
                  </a:extLst>
                </a:gridCol>
                <a:gridCol w="1676830">
                  <a:extLst>
                    <a:ext uri="{9D8B030D-6E8A-4147-A177-3AD203B41FA5}">
                      <a16:colId xmlns="" xmlns:a16="http://schemas.microsoft.com/office/drawing/2014/main" val="3368358858"/>
                    </a:ext>
                  </a:extLst>
                </a:gridCol>
                <a:gridCol w="1585115">
                  <a:extLst>
                    <a:ext uri="{9D8B030D-6E8A-4147-A177-3AD203B41FA5}">
                      <a16:colId xmlns="" xmlns:a16="http://schemas.microsoft.com/office/drawing/2014/main" val="219500099"/>
                    </a:ext>
                  </a:extLst>
                </a:gridCol>
                <a:gridCol w="1585115">
                  <a:extLst>
                    <a:ext uri="{9D8B030D-6E8A-4147-A177-3AD203B41FA5}">
                      <a16:colId xmlns="" xmlns:a16="http://schemas.microsoft.com/office/drawing/2014/main" val="3930627752"/>
                    </a:ext>
                  </a:extLst>
                </a:gridCol>
                <a:gridCol w="1529739">
                  <a:extLst>
                    <a:ext uri="{9D8B030D-6E8A-4147-A177-3AD203B41FA5}">
                      <a16:colId xmlns="" xmlns:a16="http://schemas.microsoft.com/office/drawing/2014/main" val="795346397"/>
                    </a:ext>
                  </a:extLst>
                </a:gridCol>
              </a:tblGrid>
              <a:tr h="509230">
                <a:tc>
                  <a:txBody>
                    <a:bodyPr/>
                    <a:lstStyle/>
                    <a:p>
                      <a:pPr indent="266700" algn="ctr"/>
                      <a:r>
                        <a:rPr lang="en-US" sz="1600" kern="100" baseline="0" dirty="0">
                          <a:solidFill>
                            <a:srgbClr val="000000"/>
                          </a:solidFill>
                          <a:effectLst/>
                          <a:latin typeface="Times New Roman" panose="02020603050405020304" pitchFamily="18" charset="0"/>
                        </a:rPr>
                        <a:t> </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1</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2</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3</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4</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15498503"/>
                  </a:ext>
                </a:extLst>
              </a:tr>
              <a:tr h="584457">
                <a:tc>
                  <a:txBody>
                    <a:bodyPr/>
                    <a:lstStyle/>
                    <a:p>
                      <a:pPr indent="266700" algn="ctr"/>
                      <a:r>
                        <a:rPr lang="zh-CN" sz="1600" kern="100" baseline="0">
                          <a:solidFill>
                            <a:srgbClr val="000000"/>
                          </a:solidFill>
                          <a:effectLst/>
                          <a:latin typeface="Times New Roman" panose="02020603050405020304" pitchFamily="18" charset="0"/>
                        </a:rPr>
                        <a:t>中国农业银行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indent="266700" algn="ctr"/>
                      <a:r>
                        <a:rPr lang="zh-CN" sz="1600" kern="100" baseline="0">
                          <a:solidFill>
                            <a:srgbClr val="000000"/>
                          </a:solidFill>
                          <a:effectLst/>
                          <a:latin typeface="Times New Roman" panose="02020603050405020304" pitchFamily="18" charset="0"/>
                        </a:rPr>
                        <a:t>根据均值</a:t>
                      </a:r>
                      <a:r>
                        <a:rPr lang="en-US" sz="1600" kern="100" baseline="0">
                          <a:solidFill>
                            <a:srgbClr val="000000"/>
                          </a:solidFill>
                          <a:effectLst/>
                          <a:latin typeface="Times New Roman" panose="02020603050405020304" pitchFamily="18" charset="0"/>
                        </a:rPr>
                        <a:t>-</a:t>
                      </a:r>
                      <a:r>
                        <a:rPr lang="zh-CN" sz="1600" kern="100" baseline="0">
                          <a:solidFill>
                            <a:srgbClr val="000000"/>
                          </a:solidFill>
                          <a:effectLst/>
                          <a:latin typeface="Times New Roman" panose="02020603050405020304" pitchFamily="18" charset="0"/>
                        </a:rPr>
                        <a:t>方差理论确定各自权重</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519086864"/>
                  </a:ext>
                </a:extLst>
              </a:tr>
              <a:tr h="477982">
                <a:tc>
                  <a:txBody>
                    <a:bodyPr/>
                    <a:lstStyle/>
                    <a:p>
                      <a:pPr indent="266700" algn="ctr"/>
                      <a:r>
                        <a:rPr lang="zh-CN" sz="1600" kern="100" baseline="0">
                          <a:solidFill>
                            <a:srgbClr val="000000"/>
                          </a:solidFill>
                          <a:effectLst/>
                          <a:latin typeface="Times New Roman" panose="02020603050405020304" pitchFamily="18" charset="0"/>
                        </a:rPr>
                        <a:t>中国工商银行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1185358364"/>
                  </a:ext>
                </a:extLst>
              </a:tr>
              <a:tr h="509230">
                <a:tc>
                  <a:txBody>
                    <a:bodyPr/>
                    <a:lstStyle/>
                    <a:p>
                      <a:pPr indent="266700" algn="ctr"/>
                      <a:r>
                        <a:rPr lang="zh-CN" sz="1600" kern="100" baseline="0">
                          <a:solidFill>
                            <a:srgbClr val="000000"/>
                          </a:solidFill>
                          <a:effectLst/>
                          <a:latin typeface="Times New Roman" panose="02020603050405020304" pitchFamily="18" charset="0"/>
                        </a:rPr>
                        <a:t>招商证券</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dirty="0">
                          <a:solidFill>
                            <a:srgbClr val="000000"/>
                          </a:solidFill>
                          <a:effectLst/>
                          <a:latin typeface="Times New Roman" panose="02020603050405020304" pitchFamily="18" charset="0"/>
                        </a:rPr>
                        <a:t>100</a:t>
                      </a:r>
                      <a:r>
                        <a:rPr lang="zh-CN" sz="1600" kern="100" baseline="0" dirty="0">
                          <a:solidFill>
                            <a:srgbClr val="000000"/>
                          </a:solidFill>
                          <a:effectLst/>
                          <a:latin typeface="Times New Roman" panose="02020603050405020304" pitchFamily="18" charset="0"/>
                        </a:rPr>
                        <a:t>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2386704332"/>
                  </a:ext>
                </a:extLst>
              </a:tr>
            </a:tbl>
          </a:graphicData>
        </a:graphic>
      </p:graphicFrame>
      <p:sp>
        <p:nvSpPr>
          <p:cNvPr id="7" name="文本框 6">
            <a:extLst>
              <a:ext uri="{FF2B5EF4-FFF2-40B4-BE49-F238E27FC236}">
                <a16:creationId xmlns="" xmlns:a16="http://schemas.microsoft.com/office/drawing/2014/main" id="{829814EC-64BD-48CA-B2E8-4B9E365E946C}"/>
              </a:ext>
            </a:extLst>
          </p:cNvPr>
          <p:cNvSpPr txBox="1"/>
          <p:nvPr/>
        </p:nvSpPr>
        <p:spPr>
          <a:xfrm>
            <a:off x="499889" y="5229200"/>
            <a:ext cx="11426377" cy="1200329"/>
          </a:xfrm>
          <a:prstGeom prst="rect">
            <a:avLst/>
          </a:prstGeom>
          <a:noFill/>
        </p:spPr>
        <p:txBody>
          <a:bodyPr wrap="square">
            <a:spAutoFit/>
          </a:bodyPr>
          <a:lstStyle/>
          <a:p>
            <a:r>
              <a:rPr kumimoji="1" lang="zh-CN" altLang="en-US" sz="2400" dirty="0">
                <a:latin typeface="Times New Roman" panose="02020503050405090304" pitchFamily="18" charset="0"/>
              </a:rPr>
              <a:t>根据上表中的这四种场景，利用近五年每支股票的日收益率</a:t>
            </a:r>
            <a:r>
              <a:rPr kumimoji="1" lang="zh-CN" altLang="en-US" sz="2400" dirty="0" smtClean="0">
                <a:latin typeface="Times New Roman" panose="02020503050405090304" pitchFamily="18" charset="0"/>
              </a:rPr>
              <a:t>，可以</a:t>
            </a:r>
            <a:r>
              <a:rPr kumimoji="1" lang="zh-CN" altLang="en-US" sz="2400" dirty="0">
                <a:latin typeface="Times New Roman" panose="02020503050405090304" pitchFamily="18" charset="0"/>
              </a:rPr>
              <a:t>分别算出这三只股票单独的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，以及由这三只股票所构成的投资组合的</a:t>
            </a:r>
            <a:r>
              <a:rPr kumimoji="1" lang="en-US" altLang="zh-CN" sz="2400" dirty="0" err="1" smtClean="0">
                <a:latin typeface="Times New Roman" panose="02020503050405090304" pitchFamily="18" charset="0"/>
              </a:rPr>
              <a:t>VaR</a:t>
            </a:r>
            <a:r>
              <a:rPr kumimoji="1" lang="zh-CN" altLang="en-US" sz="2400" dirty="0" smtClean="0">
                <a:latin typeface="Times New Roman" panose="02020503050405090304" pitchFamily="18" charset="0"/>
              </a:rPr>
              <a:t>。</a:t>
            </a:r>
            <a:endParaRPr kumimoji="1" lang="zh-CN" altLang="en-US" sz="2400" dirty="0">
              <a:latin typeface="Times New Roman" panose="02020503050405090304" pitchFamily="18" charset="0"/>
            </a:endParaRP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608330"/>
            <a:ext cx="11233248" cy="1938992"/>
          </a:xfrm>
          <a:prstGeom prst="rect">
            <a:avLst/>
          </a:prstGeom>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（一）使用模型估计法计算</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869629C9-2C17-496E-8786-E83332C14E44}"/>
              </a:ext>
            </a:extLst>
          </p:cNvPr>
          <p:cNvGraphicFramePr>
            <a:graphicFrameLocks noGrp="1"/>
          </p:cNvGraphicFramePr>
          <p:nvPr>
            <p:extLst>
              <p:ext uri="{D42A27DB-BD31-4B8C-83A1-F6EECF244321}">
                <p14:modId xmlns:p14="http://schemas.microsoft.com/office/powerpoint/2010/main" val="2064220185"/>
              </p:ext>
            </p:extLst>
          </p:nvPr>
        </p:nvGraphicFramePr>
        <p:xfrm>
          <a:off x="3501331" y="1484784"/>
          <a:ext cx="5548208" cy="4663440"/>
        </p:xfrm>
        <a:graphic>
          <a:graphicData uri="http://schemas.openxmlformats.org/drawingml/2006/table">
            <a:tbl>
              <a:tblPr firstRow="1" firstCol="1" bandRow="1"/>
              <a:tblGrid>
                <a:gridCol w="5548208">
                  <a:extLst>
                    <a:ext uri="{9D8B030D-6E8A-4147-A177-3AD203B41FA5}">
                      <a16:colId xmlns="" xmlns:a16="http://schemas.microsoft.com/office/drawing/2014/main" val="3012957446"/>
                    </a:ext>
                  </a:extLst>
                </a:gridCol>
              </a:tblGrid>
              <a:tr h="466344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和</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分别代表农业银行、工商银行和招商证券股票</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分别导入需要使用到的股票收益率数据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('601398.xls')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('601288.xls')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('600999.xls')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对数据进行转置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280160065"/>
                  </a:ext>
                </a:extLst>
              </a:tr>
            </a:tbl>
          </a:graphicData>
        </a:graphic>
      </p:graphicFrame>
    </p:spTree>
    <p:extLst>
      <p:ext uri="{BB962C8B-B14F-4D97-AF65-F5344CB8AC3E}">
        <p14:creationId xmlns:p14="http://schemas.microsoft.com/office/powerpoint/2010/main" val="344147558"/>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6955" y="593393"/>
            <a:ext cx="11233248" cy="1323439"/>
          </a:xfrm>
          <a:prstGeom prst="rect">
            <a:avLst/>
          </a:prstGeom>
        </p:spPr>
        <p:txBody>
          <a:bodyPr wrap="squar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（一）使用模型估计法计算</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endParaRPr kumimoji="1" lang="en-US" altLang="zh-CN" sz="2400" b="1" dirty="0">
              <a:latin typeface="Times New Roman" panose="02020503050405090304" pitchFamily="18" charset="0"/>
            </a:endParaRPr>
          </a:p>
          <a:p>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3" name="表格 2">
            <a:extLst>
              <a:ext uri="{FF2B5EF4-FFF2-40B4-BE49-F238E27FC236}">
                <a16:creationId xmlns="" xmlns:a16="http://schemas.microsoft.com/office/drawing/2014/main" id="{4C767AE4-7389-4419-8D4F-7046D4469647}"/>
              </a:ext>
            </a:extLst>
          </p:cNvPr>
          <p:cNvGraphicFramePr>
            <a:graphicFrameLocks noGrp="1"/>
          </p:cNvGraphicFramePr>
          <p:nvPr>
            <p:extLst>
              <p:ext uri="{D42A27DB-BD31-4B8C-83A1-F6EECF244321}">
                <p14:modId xmlns:p14="http://schemas.microsoft.com/office/powerpoint/2010/main" val="3759298976"/>
              </p:ext>
            </p:extLst>
          </p:nvPr>
        </p:nvGraphicFramePr>
        <p:xfrm>
          <a:off x="72823" y="1268759"/>
          <a:ext cx="6120680" cy="5303520"/>
        </p:xfrm>
        <a:graphic>
          <a:graphicData uri="http://schemas.openxmlformats.org/drawingml/2006/table">
            <a:tbl>
              <a:tblPr firstRow="1" firstCol="1" bandRow="1"/>
              <a:tblGrid>
                <a:gridCol w="6120680">
                  <a:extLst>
                    <a:ext uri="{9D8B030D-6E8A-4147-A177-3AD203B41FA5}">
                      <a16:colId xmlns="" xmlns:a16="http://schemas.microsoft.com/office/drawing/2014/main" val="1547864575"/>
                    </a:ext>
                  </a:extLst>
                </a:gridCol>
              </a:tblGrid>
              <a:tr h="5112568">
                <a:tc>
                  <a:txBody>
                    <a:bodyPr/>
                    <a:lstStyle/>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第一步，计算收益率均值和协方差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用</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计算协方差，用</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mean</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计算均值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第二步，资产配置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ovaariances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np.ones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miu0=0. 00001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B=</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delta=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np.linalg.det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(A*C-B*B)</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=(C-miu0*B)/delta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gamma=(miu0*A-B)/delta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weight=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(covariances)@L+gamma*np.linalg.inv(covariances)@miu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第三步，</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、边际</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、增量</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、成分</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alpha=0.99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w=weight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886" marR="6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555322003"/>
                  </a:ext>
                </a:extLst>
              </a:tr>
            </a:tbl>
          </a:graphicData>
        </a:graphic>
      </p:graphicFrame>
      <p:graphicFrame>
        <p:nvGraphicFramePr>
          <p:cNvPr id="4" name="表格 3">
            <a:extLst>
              <a:ext uri="{FF2B5EF4-FFF2-40B4-BE49-F238E27FC236}">
                <a16:creationId xmlns="" xmlns:a16="http://schemas.microsoft.com/office/drawing/2014/main" id="{5CBB9A6B-732E-4A78-85DA-5C3B4F0B1334}"/>
              </a:ext>
            </a:extLst>
          </p:cNvPr>
          <p:cNvGraphicFramePr>
            <a:graphicFrameLocks noGrp="1"/>
          </p:cNvGraphicFramePr>
          <p:nvPr>
            <p:extLst>
              <p:ext uri="{D42A27DB-BD31-4B8C-83A1-F6EECF244321}">
                <p14:modId xmlns:p14="http://schemas.microsoft.com/office/powerpoint/2010/main" val="2099913783"/>
              </p:ext>
            </p:extLst>
          </p:nvPr>
        </p:nvGraphicFramePr>
        <p:xfrm>
          <a:off x="6669683" y="2060848"/>
          <a:ext cx="5315043" cy="3013921"/>
        </p:xfrm>
        <a:graphic>
          <a:graphicData uri="http://schemas.openxmlformats.org/drawingml/2006/table">
            <a:tbl>
              <a:tblPr firstRow="1" firstCol="1" bandRow="1">
                <a:tableStyleId>{F2DE63D5-997A-4646-A377-4702673A728D}</a:tableStyleId>
              </a:tblPr>
              <a:tblGrid>
                <a:gridCol w="1080120">
                  <a:extLst>
                    <a:ext uri="{9D8B030D-6E8A-4147-A177-3AD203B41FA5}">
                      <a16:colId xmlns="" xmlns:a16="http://schemas.microsoft.com/office/drawing/2014/main" val="2883341484"/>
                    </a:ext>
                  </a:extLst>
                </a:gridCol>
                <a:gridCol w="1053375">
                  <a:extLst>
                    <a:ext uri="{9D8B030D-6E8A-4147-A177-3AD203B41FA5}">
                      <a16:colId xmlns="" xmlns:a16="http://schemas.microsoft.com/office/drawing/2014/main" val="1416099749"/>
                    </a:ext>
                  </a:extLst>
                </a:gridCol>
                <a:gridCol w="1079638">
                  <a:extLst>
                    <a:ext uri="{9D8B030D-6E8A-4147-A177-3AD203B41FA5}">
                      <a16:colId xmlns="" xmlns:a16="http://schemas.microsoft.com/office/drawing/2014/main" val="943176992"/>
                    </a:ext>
                  </a:extLst>
                </a:gridCol>
                <a:gridCol w="1079638">
                  <a:extLst>
                    <a:ext uri="{9D8B030D-6E8A-4147-A177-3AD203B41FA5}">
                      <a16:colId xmlns="" xmlns:a16="http://schemas.microsoft.com/office/drawing/2014/main" val="3417204793"/>
                    </a:ext>
                  </a:extLst>
                </a:gridCol>
                <a:gridCol w="1022272">
                  <a:extLst>
                    <a:ext uri="{9D8B030D-6E8A-4147-A177-3AD203B41FA5}">
                      <a16:colId xmlns="" xmlns:a16="http://schemas.microsoft.com/office/drawing/2014/main" val="2867375047"/>
                    </a:ext>
                  </a:extLst>
                </a:gridCol>
              </a:tblGrid>
              <a:tr h="551204">
                <a:tc>
                  <a:txBody>
                    <a:bodyPr/>
                    <a:lstStyle/>
                    <a:p>
                      <a:pPr algn="ctr"/>
                      <a:r>
                        <a:rPr lang="zh-CN" sz="1800" kern="100" baseline="0" dirty="0">
                          <a:solidFill>
                            <a:srgbClr val="000000"/>
                          </a:solidFill>
                          <a:effectLst/>
                          <a:latin typeface="Times New Roman" panose="02020603050405020304" pitchFamily="18" charset="0"/>
                        </a:rPr>
                        <a:t>股票</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err="1" smtClean="0">
                          <a:solidFill>
                            <a:srgbClr val="000000"/>
                          </a:solidFill>
                          <a:effectLst/>
                          <a:latin typeface="Times New Roman" panose="02020603050405020304" pitchFamily="18" charset="0"/>
                        </a:rPr>
                        <a:t>VaR</a:t>
                      </a:r>
                      <a:endParaRPr lang="en-US" sz="1800" kern="100" baseline="0" dirty="0" smtClean="0">
                        <a:solidFill>
                          <a:srgbClr val="000000"/>
                        </a:solidFill>
                        <a:effectLst/>
                        <a:latin typeface="Times New Roman" panose="02020603050405020304" pitchFamily="18" charset="0"/>
                      </a:endParaRPr>
                    </a:p>
                    <a:p>
                      <a:pPr algn="ctr"/>
                      <a:r>
                        <a:rPr lang="zh-CN" sz="1800" kern="100" baseline="0" dirty="0" smtClean="0">
                          <a:solidFill>
                            <a:srgbClr val="000000"/>
                          </a:solidFill>
                          <a:effectLst/>
                          <a:latin typeface="Times New Roman" panose="02020603050405020304" pitchFamily="18" charset="0"/>
                        </a:rPr>
                        <a:t>（</a:t>
                      </a:r>
                      <a:r>
                        <a:rPr lang="zh-CN" sz="1800" kern="100" baseline="0" dirty="0">
                          <a:solidFill>
                            <a:srgbClr val="000000"/>
                          </a:solidFill>
                          <a:effectLst/>
                          <a:latin typeface="Times New Roman" panose="02020603050405020304" pitchFamily="18" charset="0"/>
                        </a:rPr>
                        <a:t>万元）</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M-VaR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I-VaR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C-VaR</a:t>
                      </a:r>
                      <a:r>
                        <a:rPr lang="zh-CN" sz="1800" kern="100" baseline="0">
                          <a:solidFill>
                            <a:srgbClr val="000000"/>
                          </a:solidFill>
                          <a:effectLst/>
                          <a:latin typeface="Times New Roman" panose="02020603050405020304" pitchFamily="18" charset="0"/>
                        </a:rPr>
                        <a:t>（</a:t>
                      </a:r>
                      <a:r>
                        <a:rPr lang="en-US" sz="1800" kern="100" baseline="0">
                          <a:solidFill>
                            <a:srgbClr val="000000"/>
                          </a:solidFill>
                          <a:effectLst/>
                          <a:latin typeface="Times New Roman" panose="02020603050405020304" pitchFamily="18" charset="0"/>
                        </a:rPr>
                        <a:t>%</a:t>
                      </a:r>
                      <a:r>
                        <a:rPr lang="zh-CN" sz="1800" kern="100" baseline="0">
                          <a:solidFill>
                            <a:srgbClr val="000000"/>
                          </a:solidFill>
                          <a:effectLst/>
                          <a:latin typeface="Times New Roman" panose="02020603050405020304" pitchFamily="18" charset="0"/>
                        </a:rPr>
                        <a:t>）</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27679659"/>
                  </a:ext>
                </a:extLst>
              </a:tr>
              <a:tr h="551204">
                <a:tc>
                  <a:txBody>
                    <a:bodyPr/>
                    <a:lstStyle/>
                    <a:p>
                      <a:pPr algn="ctr"/>
                      <a:r>
                        <a:rPr lang="zh-CN" sz="1800" kern="100" baseline="0">
                          <a:solidFill>
                            <a:srgbClr val="000000"/>
                          </a:solidFill>
                          <a:effectLst/>
                          <a:latin typeface="Times New Roman" panose="02020603050405020304" pitchFamily="18" charset="0"/>
                        </a:rPr>
                        <a:t>中国农业银行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a:solidFill>
                            <a:srgbClr val="000000"/>
                          </a:solidFill>
                          <a:effectLst/>
                          <a:latin typeface="Times New Roman" panose="02020603050405020304" pitchFamily="18" charset="0"/>
                        </a:rPr>
                        <a:t>2.47</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2.31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94.63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2397698888"/>
                  </a:ext>
                </a:extLst>
              </a:tr>
              <a:tr h="551204">
                <a:tc>
                  <a:txBody>
                    <a:bodyPr/>
                    <a:lstStyle/>
                    <a:p>
                      <a:pPr algn="ctr"/>
                      <a:r>
                        <a:rPr lang="zh-CN" sz="1800" kern="100" baseline="0">
                          <a:solidFill>
                            <a:srgbClr val="000000"/>
                          </a:solidFill>
                          <a:effectLst/>
                          <a:latin typeface="Times New Roman" panose="02020603050405020304" pitchFamily="18" charset="0"/>
                        </a:rPr>
                        <a:t>中国工商银行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2.78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2.21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1.93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754675702"/>
                  </a:ext>
                </a:extLst>
              </a:tr>
              <a:tr h="551204">
                <a:tc>
                  <a:txBody>
                    <a:bodyPr/>
                    <a:lstStyle/>
                    <a:p>
                      <a:pPr algn="ctr"/>
                      <a:r>
                        <a:rPr lang="zh-CN" sz="1800" kern="100" baseline="0">
                          <a:solidFill>
                            <a:srgbClr val="000000"/>
                          </a:solidFill>
                          <a:effectLst/>
                          <a:latin typeface="Times New Roman" panose="02020603050405020304" pitchFamily="18" charset="0"/>
                        </a:rPr>
                        <a:t>招商证券</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5.08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2.04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3.45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36265250"/>
                  </a:ext>
                </a:extLst>
              </a:tr>
              <a:tr h="809105">
                <a:tc>
                  <a:txBody>
                    <a:bodyPr/>
                    <a:lstStyle/>
                    <a:p>
                      <a:pPr algn="ctr"/>
                      <a:r>
                        <a:rPr lang="zh-CN" sz="1800" kern="100" baseline="0">
                          <a:solidFill>
                            <a:srgbClr val="000000"/>
                          </a:solidFill>
                          <a:effectLst/>
                          <a:latin typeface="Times New Roman" panose="02020603050405020304" pitchFamily="18" charset="0"/>
                        </a:rPr>
                        <a:t>组合</a:t>
                      </a:r>
                      <a:r>
                        <a:rPr lang="en-US" sz="1800" kern="100" baseline="0">
                          <a:solidFill>
                            <a:srgbClr val="000000"/>
                          </a:solidFill>
                          <a:effectLst/>
                          <a:latin typeface="Times New Roman" panose="02020603050405020304" pitchFamily="18" charset="0"/>
                        </a:rPr>
                        <a:t>VaR</a:t>
                      </a:r>
                      <a:endParaRPr lang="zh-CN" sz="1800" kern="100" baseline="0">
                        <a:effectLst/>
                        <a:latin typeface="Times New Roman" panose="02020603050405020304" pitchFamily="18" charset="0"/>
                      </a:endParaRPr>
                    </a:p>
                    <a:p>
                      <a:pPr algn="ct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r>
                        <a:rPr lang="en-US" sz="1800" kern="100" baseline="0" dirty="0">
                          <a:solidFill>
                            <a:srgbClr val="000000"/>
                          </a:solidFill>
                          <a:effectLst/>
                          <a:latin typeface="Times New Roman" panose="02020603050405020304" pitchFamily="18" charset="0"/>
                        </a:rPr>
                        <a:t>2.44</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27511452"/>
                  </a:ext>
                </a:extLst>
              </a:tr>
            </a:tbl>
          </a:graphicData>
        </a:graphic>
      </p:graphicFrame>
      <p:sp>
        <p:nvSpPr>
          <p:cNvPr id="5" name="文本框 4">
            <a:extLst>
              <a:ext uri="{FF2B5EF4-FFF2-40B4-BE49-F238E27FC236}">
                <a16:creationId xmlns="" xmlns:a16="http://schemas.microsoft.com/office/drawing/2014/main" id="{6DF564F2-3540-4148-BEF5-E976EEE3CE62}"/>
              </a:ext>
            </a:extLst>
          </p:cNvPr>
          <p:cNvSpPr txBox="1"/>
          <p:nvPr/>
        </p:nvSpPr>
        <p:spPr>
          <a:xfrm>
            <a:off x="8541891" y="1468648"/>
            <a:ext cx="1415772" cy="461665"/>
          </a:xfrm>
          <a:prstGeom prst="rect">
            <a:avLst/>
          </a:prstGeom>
          <a:noFill/>
        </p:spPr>
        <p:txBody>
          <a:bodyPr wrap="none" rtlCol="0">
            <a:spAutoFit/>
          </a:bodyPr>
          <a:lstStyle/>
          <a:p>
            <a:r>
              <a:rPr lang="zh-CN" altLang="en-US" sz="2400" dirty="0"/>
              <a:t>计算结果</a:t>
            </a:r>
          </a:p>
        </p:txBody>
      </p:sp>
    </p:spTree>
    <p:extLst>
      <p:ext uri="{BB962C8B-B14F-4D97-AF65-F5344CB8AC3E}">
        <p14:creationId xmlns:p14="http://schemas.microsoft.com/office/powerpoint/2010/main" val="479590798"/>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6955" y="608330"/>
            <a:ext cx="11233248" cy="1138773"/>
          </a:xfrm>
          <a:prstGeom prst="rect">
            <a:avLst/>
          </a:prstGeom>
        </p:spPr>
        <p:txBody>
          <a:bodyPr wrap="squar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（二）使用模型估计法计算</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预期亏损</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72977D6E-520C-44B2-98B5-57607421E216}"/>
              </a:ext>
            </a:extLst>
          </p:cNvPr>
          <p:cNvGraphicFramePr>
            <a:graphicFrameLocks noGrp="1"/>
          </p:cNvGraphicFramePr>
          <p:nvPr>
            <p:extLst>
              <p:ext uri="{D42A27DB-BD31-4B8C-83A1-F6EECF244321}">
                <p14:modId xmlns:p14="http://schemas.microsoft.com/office/powerpoint/2010/main" val="3580890341"/>
              </p:ext>
            </p:extLst>
          </p:nvPr>
        </p:nvGraphicFramePr>
        <p:xfrm>
          <a:off x="2421211" y="1340768"/>
          <a:ext cx="7225629" cy="5112568"/>
        </p:xfrm>
        <a:graphic>
          <a:graphicData uri="http://schemas.openxmlformats.org/drawingml/2006/table">
            <a:tbl>
              <a:tblPr firstRow="1" firstCol="1" bandRow="1"/>
              <a:tblGrid>
                <a:gridCol w="7225629">
                  <a:extLst>
                    <a:ext uri="{9D8B030D-6E8A-4147-A177-3AD203B41FA5}">
                      <a16:colId xmlns="" xmlns:a16="http://schemas.microsoft.com/office/drawing/2014/main" val="1031490342"/>
                    </a:ext>
                  </a:extLst>
                </a:gridCol>
              </a:tblGrid>
              <a:tr h="5112568">
                <a:tc>
                  <a:txBody>
                    <a:bodyPr/>
                    <a:lstStyle/>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的函数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包含股票收益率数据的矩阵</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alpha: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收益分布的分位数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w: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投资组合中每个资产的投资权重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class res(object):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__</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metaclass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__ = ... #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pass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ES=</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for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计算单个资产的</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值和</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st.norm.ppf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])+st.norm.pdf(</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27767090"/>
                  </a:ext>
                </a:extLst>
              </a:tr>
            </a:tbl>
          </a:graphicData>
        </a:graphic>
      </p:graphicFrame>
    </p:spTree>
    <p:extLst>
      <p:ext uri="{BB962C8B-B14F-4D97-AF65-F5344CB8AC3E}">
        <p14:creationId xmlns:p14="http://schemas.microsoft.com/office/powerpoint/2010/main" val="61621623"/>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6955" y="669130"/>
            <a:ext cx="11233248" cy="584775"/>
          </a:xfrm>
          <a:prstGeom prst="rect">
            <a:avLst/>
          </a:prstGeom>
        </p:spPr>
        <p:txBody>
          <a:bodyPr wrap="squar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（三）不同</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11" name="文本框 10">
            <a:extLst>
              <a:ext uri="{FF2B5EF4-FFF2-40B4-BE49-F238E27FC236}">
                <a16:creationId xmlns="" xmlns:a16="http://schemas.microsoft.com/office/drawing/2014/main" id="{1983658E-5FDF-4E4B-BB86-9FC252207262}"/>
              </a:ext>
            </a:extLst>
          </p:cNvPr>
          <p:cNvSpPr txBox="1"/>
          <p:nvPr/>
        </p:nvSpPr>
        <p:spPr>
          <a:xfrm>
            <a:off x="7003430" y="1628800"/>
            <a:ext cx="4922836" cy="1569660"/>
          </a:xfrm>
          <a:prstGeom prst="rect">
            <a:avLst/>
          </a:prstGeom>
          <a:noFill/>
        </p:spPr>
        <p:txBody>
          <a:bodyPr wrap="square">
            <a:spAutoFit/>
          </a:bodyPr>
          <a:lstStyle/>
          <a:p>
            <a:pPr algn="just"/>
            <a:r>
              <a:rPr lang="zh-CN" altLang="en-US" sz="2400" dirty="0">
                <a:latin typeface="Times New Roman" panose="02020603050405020304" pitchFamily="18" charset="0"/>
              </a:rPr>
              <a:t>以中国农业银行股票为例，展示方差</a:t>
            </a:r>
            <a:r>
              <a:rPr lang="en-US" altLang="zh-CN" sz="2400" dirty="0">
                <a:latin typeface="Times New Roman" panose="02020603050405020304" pitchFamily="18" charset="0"/>
              </a:rPr>
              <a:t>-</a:t>
            </a:r>
            <a:r>
              <a:rPr lang="zh-CN" altLang="en-US" sz="2400" dirty="0">
                <a:latin typeface="Times New Roman" panose="02020603050405020304" pitchFamily="18" charset="0"/>
              </a:rPr>
              <a:t>协方差法、历史模拟法和蒙特卡罗模拟法三种方法计算</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的</a:t>
            </a:r>
            <a:r>
              <a:rPr lang="zh-CN" altLang="en-US" sz="2400" dirty="0" smtClean="0">
                <a:latin typeface="Times New Roman" panose="02020603050405020304" pitchFamily="18" charset="0"/>
              </a:rPr>
              <a:t>区别</a:t>
            </a:r>
            <a:endParaRPr lang="zh-CN" altLang="en-US" sz="2400" dirty="0">
              <a:latin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232493328"/>
              </p:ext>
            </p:extLst>
          </p:nvPr>
        </p:nvGraphicFramePr>
        <p:xfrm>
          <a:off x="332979" y="1358220"/>
          <a:ext cx="6467945" cy="5120640"/>
        </p:xfrm>
        <a:graphic>
          <a:graphicData uri="http://schemas.openxmlformats.org/drawingml/2006/table">
            <a:tbl>
              <a:tblPr firstRow="1" firstCol="1" bandRow="1"/>
              <a:tblGrid>
                <a:gridCol w="6467945">
                  <a:extLst>
                    <a:ext uri="{9D8B030D-6E8A-4147-A177-3AD203B41FA5}">
                      <a16:colId xmlns="" xmlns:a16="http://schemas.microsoft.com/office/drawing/2014/main" val="1487479078"/>
                    </a:ext>
                  </a:extLst>
                </a:gridCol>
              </a:tblGrid>
              <a:tr h="5067364">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代表中国农业银行股票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random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matplotlib.pyplot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stats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导入中国农业银行股票的对数收益率数据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('nyyh.xls')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日期</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data.iloc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ret.tolist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正态分布性检验</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r_kurt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stats.kurtosis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print(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stats.jarque_bera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输出结果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-0.0811531458869407 ]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[ 9.101689837122157 ]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Jarque_beraResult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(statistic= 4198.599795325124</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pvalue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870000575"/>
                  </a:ext>
                </a:extLst>
              </a:tr>
            </a:tbl>
          </a:graphicData>
        </a:graphic>
      </p:graphicFrame>
      <p:sp>
        <p:nvSpPr>
          <p:cNvPr id="13" name="文本框 12">
            <a:extLst>
              <a:ext uri="{FF2B5EF4-FFF2-40B4-BE49-F238E27FC236}">
                <a16:creationId xmlns="" xmlns:a16="http://schemas.microsoft.com/office/drawing/2014/main" id="{33D84D61-F7DC-4148-AE2B-8A7CE5CBBD31}"/>
              </a:ext>
            </a:extLst>
          </p:cNvPr>
          <p:cNvSpPr txBox="1"/>
          <p:nvPr/>
        </p:nvSpPr>
        <p:spPr>
          <a:xfrm>
            <a:off x="7041653" y="3728390"/>
            <a:ext cx="4884613" cy="830997"/>
          </a:xfrm>
          <a:prstGeom prst="rect">
            <a:avLst/>
          </a:prstGeom>
          <a:noFill/>
        </p:spPr>
        <p:txBody>
          <a:bodyPr wrap="square">
            <a:spAutoFit/>
          </a:bodyPr>
          <a:lstStyle/>
          <a:p>
            <a:pPr algn="just"/>
            <a:r>
              <a:rPr lang="zh-CN" altLang="en-US" sz="2400" b="1" dirty="0">
                <a:solidFill>
                  <a:srgbClr val="FF0000"/>
                </a:solidFill>
                <a:latin typeface="Times New Roman" panose="02020603050405020304" pitchFamily="18" charset="0"/>
              </a:rPr>
              <a:t>左边的检验结果告诉我们农业银行的收益率分布不是一个正态分布</a:t>
            </a:r>
          </a:p>
        </p:txBody>
      </p:sp>
    </p:spTree>
    <p:extLst>
      <p:ext uri="{BB962C8B-B14F-4D97-AF65-F5344CB8AC3E}">
        <p14:creationId xmlns:p14="http://schemas.microsoft.com/office/powerpoint/2010/main" val="55851052"/>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6955" y="608329"/>
            <a:ext cx="11233248" cy="830997"/>
          </a:xfrm>
          <a:prstGeom prst="rect">
            <a:avLst/>
          </a:prstGeom>
        </p:spPr>
        <p:txBody>
          <a:bodyPr wrap="square">
            <a:spAutoFit/>
          </a:bodyPr>
          <a:lstStyle/>
          <a:p>
            <a:pPr>
              <a:lnSpc>
                <a:spcPct val="150000"/>
              </a:lnSpc>
            </a:pP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（三）不同</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50965931"/>
              </p:ext>
            </p:extLst>
          </p:nvPr>
        </p:nvGraphicFramePr>
        <p:xfrm>
          <a:off x="189865" y="2132856"/>
          <a:ext cx="4103554" cy="3312368"/>
        </p:xfrm>
        <a:graphic>
          <a:graphicData uri="http://schemas.openxmlformats.org/drawingml/2006/table">
            <a:tbl>
              <a:tblPr firstRow="1" firstCol="1" bandRow="1"/>
              <a:tblGrid>
                <a:gridCol w="4103554">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基于方差</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协方差法计算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=sigma*stats.norm.pdf(alpha)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]=-(mu-sigma*stats.norm.pdf((</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-mu)/sigma,0,1)/alpha)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870000575"/>
                  </a:ext>
                </a:extLst>
              </a:tr>
            </a:tbl>
          </a:graphicData>
        </a:graphic>
      </p:graphicFrame>
      <p:graphicFrame>
        <p:nvGraphicFramePr>
          <p:cNvPr id="8" name="表格 7">
            <a:extLst>
              <a:ext uri="{FF2B5EF4-FFF2-40B4-BE49-F238E27FC236}">
                <a16:creationId xmlns="" xmlns:a16="http://schemas.microsoft.com/office/drawing/2014/main" id="{549487D2-6F73-4EB0-AC93-5FB280DAC9AC}"/>
              </a:ext>
            </a:extLst>
          </p:cNvPr>
          <p:cNvGraphicFramePr>
            <a:graphicFrameLocks noGrp="1"/>
          </p:cNvGraphicFramePr>
          <p:nvPr>
            <p:extLst>
              <p:ext uri="{D42A27DB-BD31-4B8C-83A1-F6EECF244321}">
                <p14:modId xmlns:p14="http://schemas.microsoft.com/office/powerpoint/2010/main" val="2512147622"/>
              </p:ext>
            </p:extLst>
          </p:nvPr>
        </p:nvGraphicFramePr>
        <p:xfrm>
          <a:off x="4437435" y="2132856"/>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基于历史模拟法计算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np.percentile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j in range(0,len(R)):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R[j]&lt;=-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870000575"/>
                  </a:ext>
                </a:extLst>
              </a:tr>
            </a:tbl>
          </a:graphicData>
        </a:graphic>
      </p:graphicFrame>
      <p:graphicFrame>
        <p:nvGraphicFramePr>
          <p:cNvPr id="12" name="表格 11">
            <a:extLst>
              <a:ext uri="{FF2B5EF4-FFF2-40B4-BE49-F238E27FC236}">
                <a16:creationId xmlns="" xmlns:a16="http://schemas.microsoft.com/office/drawing/2014/main" id="{282FD2AA-A2CE-407E-922D-4CFCD92A0F9F}"/>
              </a:ext>
            </a:extLst>
          </p:cNvPr>
          <p:cNvGraphicFramePr>
            <a:graphicFrameLocks noGrp="1"/>
          </p:cNvGraphicFramePr>
          <p:nvPr>
            <p:extLst>
              <p:ext uri="{D42A27DB-BD31-4B8C-83A1-F6EECF244321}">
                <p14:modId xmlns:p14="http://schemas.microsoft.com/office/powerpoint/2010/main" val="2188847013"/>
              </p:ext>
            </p:extLst>
          </p:nvPr>
        </p:nvGraphicFramePr>
        <p:xfrm>
          <a:off x="8325867" y="2125762"/>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altLang="zh-CN" sz="1400" kern="100" dirty="0">
                          <a:solidFill>
                            <a:srgbClr val="000000"/>
                          </a:solidFill>
                          <a:effectLst/>
                          <a:latin typeface="Calibri" panose="020F0502020204030204" pitchFamily="34" charset="0"/>
                          <a:ea typeface="+mn-ea"/>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基于蒙特卡洛模拟计算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v=</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_ in range(n):</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random.normalvariate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u,v</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在这里我们假设收益服从标准正态分布</a:t>
                      </a:r>
                    </a:p>
                    <a:p>
                      <a:pPr algn="just"/>
                      <a:r>
                        <a:rPr lang="zh-CN" altLang="en-US" sz="1400" kern="100" dirty="0">
                          <a:solidFill>
                            <a:srgbClr val="000000"/>
                          </a:solidFill>
                          <a:effectLst/>
                          <a:latin typeface="Calibri" panose="020F0502020204030204" pitchFamily="34" charset="0"/>
                          <a:ea typeface="+mn-ea"/>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870000575"/>
                  </a:ext>
                </a:extLst>
              </a:tr>
            </a:tbl>
          </a:graphicData>
        </a:graphic>
      </p:graphicFrame>
      <p:sp>
        <p:nvSpPr>
          <p:cNvPr id="5" name="文本框 4">
            <a:extLst>
              <a:ext uri="{FF2B5EF4-FFF2-40B4-BE49-F238E27FC236}">
                <a16:creationId xmlns="" xmlns:a16="http://schemas.microsoft.com/office/drawing/2014/main" id="{817F5A72-DF28-4575-A39D-AEE9DCBE72DC}"/>
              </a:ext>
            </a:extLst>
          </p:cNvPr>
          <p:cNvSpPr txBox="1"/>
          <p:nvPr/>
        </p:nvSpPr>
        <p:spPr>
          <a:xfrm>
            <a:off x="1413099" y="1641897"/>
            <a:ext cx="3617093" cy="461665"/>
          </a:xfrm>
          <a:prstGeom prst="rect">
            <a:avLst/>
          </a:prstGeom>
          <a:noFill/>
        </p:spPr>
        <p:txBody>
          <a:bodyPr wrap="square" rtlCol="0">
            <a:spAutoFit/>
          </a:bodyPr>
          <a:lstStyle/>
          <a:p>
            <a:r>
              <a:rPr kumimoji="1" lang="zh-CN" altLang="en-US" sz="2400" dirty="0">
                <a:latin typeface="Times New Roman" panose="02020503050405090304" pitchFamily="18" charset="0"/>
              </a:rPr>
              <a:t>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与</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的函数</a:t>
            </a:r>
          </a:p>
        </p:txBody>
      </p:sp>
    </p:spTree>
    <p:extLst>
      <p:ext uri="{BB962C8B-B14F-4D97-AF65-F5344CB8AC3E}">
        <p14:creationId xmlns:p14="http://schemas.microsoft.com/office/powerpoint/2010/main" val="13043743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16955" y="548680"/>
            <a:ext cx="11233248" cy="584775"/>
          </a:xfrm>
          <a:prstGeom prst="rect">
            <a:avLst/>
          </a:prstGeom>
        </p:spPr>
        <p:txBody>
          <a:bodyPr wrap="squar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（三）不同</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91047706"/>
              </p:ext>
            </p:extLst>
          </p:nvPr>
        </p:nvGraphicFramePr>
        <p:xfrm>
          <a:off x="2493219" y="1268760"/>
          <a:ext cx="7272808" cy="5212080"/>
        </p:xfrm>
        <a:graphic>
          <a:graphicData uri="http://schemas.openxmlformats.org/drawingml/2006/table">
            <a:tbl>
              <a:tblPr firstRow="1" firstCol="1" bandRow="1"/>
              <a:tblGrid>
                <a:gridCol w="7272808">
                  <a:extLst>
                    <a:ext uri="{9D8B030D-6E8A-4147-A177-3AD203B41FA5}">
                      <a16:colId xmlns="" xmlns:a16="http://schemas.microsoft.com/office/drawing/2014/main" val="1487479078"/>
                    </a:ext>
                  </a:extLst>
                </a:gridCol>
              </a:tblGrid>
              <a:tr h="505456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与</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计算并制图 以中国农业银行为例</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=30</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alpha=1-0.95</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VaR1,CVaR1=</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VaR2,CVaR2=</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VaR3,CVaR3=</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870000575"/>
                  </a:ext>
                </a:extLst>
              </a:tr>
            </a:tbl>
          </a:graphicData>
        </a:graphic>
      </p:graphicFrame>
    </p:spTree>
    <p:extLst>
      <p:ext uri="{BB962C8B-B14F-4D97-AF65-F5344CB8AC3E}">
        <p14:creationId xmlns:p14="http://schemas.microsoft.com/office/powerpoint/2010/main" val="34105548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6871" y="621183"/>
            <a:ext cx="11233248" cy="584775"/>
          </a:xfrm>
          <a:prstGeom prst="rect">
            <a:avLst/>
          </a:prstGeom>
        </p:spPr>
        <p:txBody>
          <a:bodyPr wrap="squar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（三）不同</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计算方法之间的</a:t>
            </a:r>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比较</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6" name="图片 5">
            <a:extLst>
              <a:ext uri="{FF2B5EF4-FFF2-40B4-BE49-F238E27FC236}">
                <a16:creationId xmlns="" xmlns:a16="http://schemas.microsoft.com/office/drawing/2014/main" id="{977DC100-A354-4767-8BBF-D0AEF1358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10625" r="9051" b="5900"/>
          <a:stretch/>
        </p:blipFill>
        <p:spPr>
          <a:xfrm>
            <a:off x="116955" y="1484784"/>
            <a:ext cx="8577105" cy="4248472"/>
          </a:xfrm>
          <a:prstGeom prst="rect">
            <a:avLst/>
          </a:prstGeom>
        </p:spPr>
      </p:pic>
      <p:sp>
        <p:nvSpPr>
          <p:cNvPr id="11" name="文本框 10">
            <a:extLst>
              <a:ext uri="{FF2B5EF4-FFF2-40B4-BE49-F238E27FC236}">
                <a16:creationId xmlns="" xmlns:a16="http://schemas.microsoft.com/office/drawing/2014/main" id="{6B218BD3-B4EE-465B-A099-4D645F0E6605}"/>
              </a:ext>
            </a:extLst>
          </p:cNvPr>
          <p:cNvSpPr txBox="1"/>
          <p:nvPr/>
        </p:nvSpPr>
        <p:spPr>
          <a:xfrm>
            <a:off x="8727447" y="3808251"/>
            <a:ext cx="3384376" cy="830997"/>
          </a:xfrm>
          <a:prstGeom prst="rect">
            <a:avLst/>
          </a:prstGeom>
          <a:noFill/>
        </p:spPr>
        <p:txBody>
          <a:bodyPr wrap="square">
            <a:spAutoFit/>
          </a:bodyPr>
          <a:lstStyle/>
          <a:p>
            <a:r>
              <a:rPr lang="zh-CN" altLang="en-US" sz="2400" dirty="0">
                <a:solidFill>
                  <a:srgbClr val="FF0000"/>
                </a:solidFill>
              </a:rPr>
              <a:t>三种方法计算出的数值有较大明显的不同</a:t>
            </a:r>
          </a:p>
        </p:txBody>
      </p:sp>
      <p:sp>
        <p:nvSpPr>
          <p:cNvPr id="13" name="文本框 12">
            <a:extLst>
              <a:ext uri="{FF2B5EF4-FFF2-40B4-BE49-F238E27FC236}">
                <a16:creationId xmlns="" xmlns:a16="http://schemas.microsoft.com/office/drawing/2014/main" id="{089C8F0F-BC99-43F6-A6C9-99CD33283D1C}"/>
              </a:ext>
            </a:extLst>
          </p:cNvPr>
          <p:cNvSpPr txBox="1"/>
          <p:nvPr/>
        </p:nvSpPr>
        <p:spPr>
          <a:xfrm>
            <a:off x="1669205" y="5715271"/>
            <a:ext cx="6092824" cy="461665"/>
          </a:xfrm>
          <a:prstGeom prst="rect">
            <a:avLst/>
          </a:prstGeom>
          <a:noFill/>
        </p:spPr>
        <p:txBody>
          <a:bodyPr wrap="square">
            <a:spAutoFit/>
          </a:bodyPr>
          <a:lstStyle/>
          <a:p>
            <a:r>
              <a:rPr lang="zh-CN" altLang="en-US" sz="2400" dirty="0">
                <a:latin typeface="Times New Roman" panose="02020603050405020304" pitchFamily="18" charset="0"/>
              </a:rPr>
              <a:t>三种不同计算方法下的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和预期亏损</a:t>
            </a:r>
          </a:p>
        </p:txBody>
      </p:sp>
    </p:spTree>
    <p:extLst>
      <p:ext uri="{BB962C8B-B14F-4D97-AF65-F5344CB8AC3E}">
        <p14:creationId xmlns:p14="http://schemas.microsoft.com/office/powerpoint/2010/main" val="1686357338"/>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764704"/>
            <a:ext cx="1152139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35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（一）在</a:t>
            </a:r>
            <a:r>
              <a:rPr lang="zh-CN" altLang="en-US" sz="35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险值</a:t>
            </a:r>
            <a:r>
              <a:rPr lang="en-US" altLang="zh-CN" sz="35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VaR</a:t>
            </a:r>
            <a:r>
              <a:rPr lang="zh-CN" altLang="en-US" sz="35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的定义</a:t>
            </a:r>
            <a:endParaRPr lang="en-US" altLang="zh-CN" sz="35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err="1" smtClean="0">
                <a:latin typeface="Times New Roman" panose="02020503050405090304" pitchFamily="18" charset="0"/>
                <a:ea typeface="宋体" pitchFamily="2" charset="-122"/>
              </a:rPr>
              <a:t>VaR</a:t>
            </a:r>
            <a:r>
              <a:rPr lang="zh-CN" altLang="en-US" sz="2400" dirty="0" smtClean="0">
                <a:latin typeface="Times New Roman" panose="02020503050405090304" pitchFamily="18" charset="0"/>
                <a:ea typeface="宋体" pitchFamily="2" charset="-122"/>
              </a:rPr>
              <a:t>）：是指投资者</a:t>
            </a:r>
            <a:r>
              <a:rPr lang="zh-CN" altLang="en-US" sz="2400" dirty="0">
                <a:latin typeface="Times New Roman" panose="02020503050405090304" pitchFamily="18" charset="0"/>
                <a:ea typeface="宋体" pitchFamily="2" charset="-122"/>
              </a:rPr>
              <a:t>金融资产或证券组合在未来资产价格波动</a:t>
            </a:r>
            <a:r>
              <a:rPr lang="zh-CN" altLang="en-US" sz="2400" dirty="0" smtClean="0">
                <a:latin typeface="Times New Roman" panose="02020503050405090304" pitchFamily="18" charset="0"/>
                <a:ea typeface="宋体" pitchFamily="2" charset="-122"/>
              </a:rPr>
              <a:t>下所导致的可能</a:t>
            </a:r>
            <a:r>
              <a:rPr lang="zh-CN" altLang="en-US" sz="2400" dirty="0">
                <a:latin typeface="Times New Roman" panose="02020503050405090304" pitchFamily="18" charset="0"/>
                <a:ea typeface="宋体" pitchFamily="2" charset="-122"/>
              </a:rPr>
              <a:t>或潜在的最大损失</a:t>
            </a:r>
            <a:r>
              <a:rPr lang="zh-CN" altLang="en-US" sz="2400" dirty="0" smtClean="0">
                <a:latin typeface="Times New Roman" panose="02020503050405090304" pitchFamily="18" charset="0"/>
                <a:ea typeface="宋体" pitchFamily="2" charset="-122"/>
              </a:rPr>
              <a:t>，采用数学</a:t>
            </a:r>
            <a:r>
              <a:rPr lang="zh-CN" altLang="en-US" sz="2400" dirty="0">
                <a:latin typeface="Times New Roman" panose="02020503050405090304" pitchFamily="18" charset="0"/>
                <a:ea typeface="宋体" pitchFamily="2" charset="-122"/>
              </a:rPr>
              <a:t>语言</a:t>
            </a:r>
            <a:r>
              <a:rPr lang="zh-CN" altLang="en-US" sz="2400" dirty="0" smtClean="0">
                <a:latin typeface="Times New Roman" panose="02020503050405090304" pitchFamily="18" charset="0"/>
                <a:ea typeface="宋体" pitchFamily="2" charset="-122"/>
              </a:rPr>
              <a:t>可表述如下：</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a:t>
            </a:r>
            <a:r>
              <a:rPr lang="zh-CN" altLang="en-US" sz="2400" dirty="0" smtClean="0">
                <a:latin typeface="Times New Roman" panose="02020503050405090304" pitchFamily="18" charset="0"/>
                <a:ea typeface="宋体" pitchFamily="2" charset="-122"/>
              </a:rPr>
              <a:t>式的经济含义是：投资者有</a:t>
            </a:r>
            <a:r>
              <a:rPr lang="en-US" altLang="zh-CN" sz="2400" dirty="0">
                <a:latin typeface="Times New Roman" panose="02020503050405090304" pitchFamily="18" charset="0"/>
                <a:ea typeface="宋体" pitchFamily="2" charset="-122"/>
              </a:rPr>
              <a:t>X</a:t>
            </a:r>
            <a:r>
              <a:rPr lang="en-US" altLang="zh-CN" sz="2400" dirty="0" smtClean="0">
                <a:latin typeface="Times New Roman" panose="02020503050405090304" pitchFamily="18" charset="0"/>
                <a:ea typeface="宋体" pitchFamily="2" charset="-122"/>
              </a:rPr>
              <a:t>%</a:t>
            </a:r>
            <a:r>
              <a:rPr lang="zh-CN" altLang="en-US" sz="2400" dirty="0" smtClean="0">
                <a:latin typeface="Times New Roman" panose="02020503050405090304" pitchFamily="18" charset="0"/>
                <a:ea typeface="宋体" pitchFamily="2" charset="-122"/>
              </a:rPr>
              <a:t>（大概率事件）把握</a:t>
            </a:r>
            <a:r>
              <a:rPr lang="zh-CN" altLang="en-US" sz="2400" dirty="0">
                <a:latin typeface="Times New Roman" panose="02020503050405090304" pitchFamily="18" charset="0"/>
                <a:ea typeface="宋体" pitchFamily="2" charset="-122"/>
              </a:rPr>
              <a:t>，在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 xmlns:a16="http://schemas.microsoft.com/office/drawing/2014/main" id="{ACBD11EB-3B5D-4996-8A6F-FA43EBE9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51" y="3429000"/>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 xmlns:a16="http://schemas.microsoft.com/office/drawing/2014/main" id="{B0D89309-18B0-4975-922F-46F788FA4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4421" y="3429000"/>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 xmlns:a16="http://schemas.microsoft.com/office/drawing/2014/main" id="{949DC85B-7B4C-4743-8427-0E893C7F55C4}"/>
              </a:ext>
            </a:extLst>
          </p:cNvPr>
          <p:cNvSpPr txBox="1"/>
          <p:nvPr/>
        </p:nvSpPr>
        <p:spPr>
          <a:xfrm>
            <a:off x="144811" y="5918990"/>
            <a:ext cx="6092824" cy="646331"/>
          </a:xfrm>
          <a:prstGeom prst="rect">
            <a:avLst/>
          </a:prstGeom>
          <a:noFill/>
        </p:spPr>
        <p:txBody>
          <a:bodyPr wrap="square">
            <a:spAutoFit/>
          </a:bodyPr>
          <a:lstStyle/>
          <a:p>
            <a:r>
              <a:rPr lang="zh-CN" altLang="en-US" dirty="0" smtClean="0">
                <a:latin typeface="Times New Roman" panose="02020603050405020304" pitchFamily="18" charset="0"/>
                <a:ea typeface="宋体" pitchFamily="2" charset="-122"/>
                <a:cs typeface="Times New Roman" panose="02020603050405020304" pitchFamily="18" charset="0"/>
              </a:rPr>
              <a:t>图</a:t>
            </a:r>
            <a:r>
              <a:rPr lang="en-US" altLang="zh-CN" dirty="0" smtClean="0">
                <a:latin typeface="Times New Roman" panose="02020603050405020304" pitchFamily="18" charset="0"/>
                <a:ea typeface="宋体" pitchFamily="2" charset="-122"/>
                <a:cs typeface="Times New Roman" panose="02020603050405020304" pitchFamily="18" charset="0"/>
              </a:rPr>
              <a:t>2-1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 xmlns:a16="http://schemas.microsoft.com/office/drawing/2014/main"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smtClean="0">
                <a:latin typeface="Times New Roman" panose="02020603050405020304" pitchFamily="18" charset="0"/>
                <a:ea typeface="宋体" pitchFamily="2" charset="-122"/>
                <a:cs typeface="Times New Roman" panose="02020603050405020304" pitchFamily="18" charset="0"/>
              </a:rPr>
              <a:t>图</a:t>
            </a:r>
            <a:r>
              <a:rPr lang="en-US" altLang="zh-CN" dirty="0" smtClean="0">
                <a:latin typeface="Times New Roman" panose="02020603050405020304" pitchFamily="18" charset="0"/>
                <a:ea typeface="宋体" pitchFamily="2" charset="-122"/>
                <a:cs typeface="Times New Roman" panose="02020603050405020304" pitchFamily="18" charset="0"/>
              </a:rPr>
              <a:t>2-2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 xmlns:a16="http://schemas.microsoft.com/office/drawing/2014/main" id="{6B505CA1-E42D-4122-B0D6-E417CCD3D31D}"/>
              </a:ext>
            </a:extLst>
          </p:cNvPr>
          <p:cNvGraphicFramePr>
            <a:graphicFrameLocks noChangeAspect="1"/>
          </p:cNvGraphicFramePr>
          <p:nvPr>
            <p:extLst>
              <p:ext uri="{D42A27DB-BD31-4B8C-83A1-F6EECF244321}">
                <p14:modId xmlns:p14="http://schemas.microsoft.com/office/powerpoint/2010/main" val="2062764415"/>
              </p:ext>
            </p:extLst>
          </p:nvPr>
        </p:nvGraphicFramePr>
        <p:xfrm>
          <a:off x="4002562" y="2276872"/>
          <a:ext cx="4109995" cy="504056"/>
        </p:xfrm>
        <a:graphic>
          <a:graphicData uri="http://schemas.openxmlformats.org/presentationml/2006/ole">
            <mc:AlternateContent xmlns:mc="http://schemas.openxmlformats.org/markup-compatibility/2006">
              <mc:Choice xmlns:v="urn:schemas-microsoft-com:vml" Requires="v">
                <p:oleObj spid="_x0000_s81012" name="Equation" r:id="rId5" imgW="2018984" imgH="247654" progId="Equation.DSMT4">
                  <p:embed/>
                </p:oleObj>
              </mc:Choice>
              <mc:Fallback>
                <p:oleObj name="Equation" r:id="rId5" imgW="2018984" imgH="247654" progId="Equation.DSMT4">
                  <p:embed/>
                  <p:pic>
                    <p:nvPicPr>
                      <p:cNvPr id="0" name=""/>
                      <p:cNvPicPr/>
                      <p:nvPr/>
                    </p:nvPicPr>
                    <p:blipFill>
                      <a:blip r:embed="rId6"/>
                      <a:stretch>
                        <a:fillRect/>
                      </a:stretch>
                    </p:blipFill>
                    <p:spPr>
                      <a:xfrm>
                        <a:off x="4002562" y="2276872"/>
                        <a:ext cx="4109995" cy="504056"/>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6955" y="764704"/>
            <a:ext cx="11737304" cy="5303696"/>
          </a:xfrm>
          <a:prstGeom prst="rect">
            <a:avLst/>
          </a:prstGeom>
        </p:spPr>
        <p:txBody>
          <a:bodyPr wrap="square">
            <a:spAutoFit/>
          </a:bodyPr>
          <a:lstStyle/>
          <a:p>
            <a:pPr marL="342900" indent="-342900" algn="just">
              <a:lnSpc>
                <a:spcPct val="130000"/>
              </a:lnSpc>
              <a:spcBef>
                <a:spcPts val="1200"/>
              </a:spcBef>
              <a:buFont typeface="Wingdings" pitchFamily="2" charset="2"/>
              <a:buChar char="u"/>
            </a:pPr>
            <a:r>
              <a:rPr kumimoji="1" lang="zh-CN" altLang="en-US" sz="2400" dirty="0" smtClean="0">
                <a:latin typeface="Times New Roman" panose="02020503050405090304" pitchFamily="18" charset="0"/>
              </a:rPr>
              <a:t>在</a:t>
            </a:r>
            <a:r>
              <a:rPr kumimoji="1" lang="zh-CN" altLang="en-US" sz="2400" dirty="0">
                <a:latin typeface="Times New Roman" panose="02020503050405090304" pitchFamily="18" charset="0"/>
              </a:rPr>
              <a:t>险值</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测算提供的一个信息是，投资者在</a:t>
            </a:r>
            <a:r>
              <a:rPr kumimoji="1" lang="en-US" altLang="zh-CN" sz="2400" dirty="0">
                <a:latin typeface="Times New Roman" panose="02020503050405090304" pitchFamily="18" charset="0"/>
              </a:rPr>
              <a:t>X%</a:t>
            </a:r>
            <a:r>
              <a:rPr kumimoji="1" lang="zh-CN" altLang="en-US" sz="2400" dirty="0">
                <a:latin typeface="Times New Roman" panose="02020503050405090304" pitchFamily="18" charset="0"/>
              </a:rPr>
              <a:t>置信水平下，在时间段</a:t>
            </a:r>
            <a:r>
              <a:rPr kumimoji="1" lang="en-US" altLang="zh-CN" sz="2400" dirty="0">
                <a:latin typeface="Times New Roman" panose="02020503050405090304" pitchFamily="18" charset="0"/>
              </a:rPr>
              <a:t>T</a:t>
            </a:r>
            <a:r>
              <a:rPr kumimoji="1" lang="zh-CN" altLang="en-US" sz="2400" dirty="0">
                <a:latin typeface="Times New Roman" panose="02020503050405090304" pitchFamily="18" charset="0"/>
              </a:rPr>
              <a:t>内投资的损失不会超过</a:t>
            </a:r>
            <a:r>
              <a:rPr kumimoji="1" lang="en-US" altLang="zh-CN" sz="2400" dirty="0" err="1" smtClean="0">
                <a:latin typeface="Times New Roman" panose="02020503050405090304" pitchFamily="18" charset="0"/>
              </a:rPr>
              <a:t>VaR</a:t>
            </a:r>
            <a:r>
              <a:rPr kumimoji="1" lang="zh-CN" altLang="en-US" sz="2400" dirty="0" smtClean="0">
                <a:latin typeface="Times New Roman" panose="02020503050405090304" pitchFamily="18" charset="0"/>
              </a:rPr>
              <a:t>值。</a:t>
            </a:r>
            <a:r>
              <a:rPr kumimoji="1" lang="zh-CN" altLang="en-US" sz="2400" dirty="0">
                <a:latin typeface="Times New Roman" panose="02020503050405090304" pitchFamily="18" charset="0"/>
              </a:rPr>
              <a:t>虽然它能够给投资者提供一个投资组合损益的直观概念，但是当收益率不满足椭圆分布时，该指标不满足次可加性，由此并非是一个理想的风险测算指标</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30000"/>
              </a:lnSpc>
              <a:spcBef>
                <a:spcPts val="1200"/>
              </a:spcBef>
              <a:buFont typeface="Wingdings" pitchFamily="2" charset="2"/>
              <a:buChar char="u"/>
            </a:pPr>
            <a:r>
              <a:rPr kumimoji="1" lang="zh-CN" altLang="en-US" sz="2400" dirty="0" smtClean="0">
                <a:latin typeface="Times New Roman" panose="02020503050405090304" pitchFamily="18" charset="0"/>
              </a:rPr>
              <a:t>为了</a:t>
            </a:r>
            <a:r>
              <a:rPr kumimoji="1" lang="zh-CN" altLang="en-US" sz="2400" dirty="0">
                <a:latin typeface="Times New Roman" panose="02020503050405090304" pitchFamily="18" charset="0"/>
              </a:rPr>
              <a:t>弥补这一缺陷</a:t>
            </a:r>
            <a:r>
              <a:rPr kumimoji="1" lang="zh-CN" altLang="en-US" sz="2400" dirty="0" smtClean="0">
                <a:latin typeface="Times New Roman" panose="02020503050405090304" pitchFamily="18" charset="0"/>
              </a:rPr>
              <a:t>，引入</a:t>
            </a:r>
            <a:r>
              <a:rPr kumimoji="1" lang="zh-CN" altLang="en-US" sz="2400" dirty="0">
                <a:latin typeface="Times New Roman" panose="02020503050405090304" pitchFamily="18" charset="0"/>
              </a:rPr>
              <a:t>了预期损失缺口</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SRISK</a:t>
            </a:r>
            <a:r>
              <a:rPr kumimoji="1" lang="zh-CN" altLang="en-US" sz="2400" dirty="0" smtClean="0">
                <a:latin typeface="Times New Roman" panose="02020503050405090304" pitchFamily="18" charset="0"/>
              </a:rPr>
              <a:t>指标，讲解了其他</a:t>
            </a:r>
            <a:r>
              <a:rPr kumimoji="1" lang="en-US" altLang="zh-CN" sz="2400" dirty="0" smtClean="0">
                <a:latin typeface="Times New Roman" panose="02020503050405090304" pitchFamily="18" charset="0"/>
              </a:rPr>
              <a:t>T</a:t>
            </a:r>
            <a:r>
              <a:rPr kumimoji="1" lang="zh-CN" altLang="en-US" sz="2400" dirty="0" smtClean="0">
                <a:latin typeface="Times New Roman" panose="02020503050405090304" pitchFamily="18" charset="0"/>
              </a:rPr>
              <a:t>分布情形下的</a:t>
            </a:r>
            <a:r>
              <a:rPr kumimoji="1" lang="en-US" altLang="zh-CN" sz="2400" dirty="0" err="1" smtClean="0">
                <a:latin typeface="Times New Roman" panose="02020503050405090304" pitchFamily="18" charset="0"/>
              </a:rPr>
              <a:t>VaR</a:t>
            </a:r>
            <a:r>
              <a:rPr kumimoji="1" lang="zh-CN" altLang="en-US" sz="2400" dirty="0" smtClean="0">
                <a:latin typeface="Times New Roman" panose="02020503050405090304" pitchFamily="18" charset="0"/>
              </a:rPr>
              <a:t>和</a:t>
            </a:r>
            <a:r>
              <a:rPr kumimoji="1" lang="en-US" altLang="zh-CN" sz="2400" dirty="0" smtClean="0">
                <a:latin typeface="Times New Roman" panose="02020503050405090304" pitchFamily="18" charset="0"/>
              </a:rPr>
              <a:t>ES</a:t>
            </a:r>
            <a:r>
              <a:rPr kumimoji="1" lang="zh-CN" altLang="en-US" sz="2400" dirty="0" smtClean="0">
                <a:latin typeface="Times New Roman" panose="02020503050405090304" pitchFamily="18" charset="0"/>
              </a:rPr>
              <a:t>测算方法。</a:t>
            </a:r>
            <a:endParaRPr kumimoji="1" lang="en-US" altLang="zh-CN" sz="2400" dirty="0" smtClean="0">
              <a:latin typeface="Times New Roman" panose="02020503050405090304" pitchFamily="18" charset="0"/>
            </a:endParaRPr>
          </a:p>
          <a:p>
            <a:pPr marL="342900" indent="-342900" algn="just">
              <a:lnSpc>
                <a:spcPct val="130000"/>
              </a:lnSpc>
              <a:spcBef>
                <a:spcPts val="1200"/>
              </a:spcBef>
              <a:buFont typeface="Wingdings" pitchFamily="2" charset="2"/>
              <a:buChar char="u"/>
            </a:pPr>
            <a:r>
              <a:rPr kumimoji="1" lang="zh-CN" altLang="en-US" sz="2400" dirty="0" smtClean="0">
                <a:latin typeface="Times New Roman" panose="02020503050405090304" pitchFamily="18" charset="0"/>
              </a:rPr>
              <a:t>在此</a:t>
            </a:r>
            <a:r>
              <a:rPr kumimoji="1" lang="zh-CN" altLang="en-US" sz="2400" dirty="0">
                <a:latin typeface="Times New Roman" panose="02020503050405090304" pitchFamily="18" charset="0"/>
              </a:rPr>
              <a:t>基础上</a:t>
            </a:r>
            <a:r>
              <a:rPr kumimoji="1" lang="zh-CN" altLang="en-US" sz="2400" dirty="0" smtClean="0">
                <a:latin typeface="Times New Roman" panose="02020503050405090304" pitchFamily="18" charset="0"/>
              </a:rPr>
              <a:t>，讲解</a:t>
            </a:r>
            <a:r>
              <a:rPr kumimoji="1" lang="zh-CN" altLang="en-US" sz="2400" dirty="0">
                <a:latin typeface="Times New Roman" panose="02020503050405090304" pitchFamily="18" charset="0"/>
              </a:rPr>
              <a:t>了边际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以及这三个指标在实际投资中的应用</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30000"/>
              </a:lnSpc>
              <a:spcBef>
                <a:spcPts val="1200"/>
              </a:spcBef>
              <a:buFont typeface="Wingdings" pitchFamily="2" charset="2"/>
              <a:buChar char="u"/>
            </a:pPr>
            <a:r>
              <a:rPr kumimoji="1" lang="zh-CN" altLang="en-US" sz="2400" dirty="0" smtClean="0">
                <a:latin typeface="Times New Roman" panose="02020503050405090304" pitchFamily="18" charset="0"/>
              </a:rPr>
              <a:t>最后</a:t>
            </a:r>
            <a:r>
              <a:rPr kumimoji="1" lang="zh-CN" altLang="en-US" sz="2400" dirty="0">
                <a:latin typeface="Times New Roman" panose="02020503050405090304" pitchFamily="18" charset="0"/>
              </a:rPr>
              <a:t>，通过案例讲解在不同模型设定下的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测度，这为后续的量化投资策略的优劣判断提供了指标标准。</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51</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3285307" y="1484784"/>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964361295"/>
              </p:ext>
            </p:extLst>
          </p:nvPr>
        </p:nvGraphicFramePr>
        <p:xfrm>
          <a:off x="2853259" y="3212976"/>
          <a:ext cx="6601421" cy="2046287"/>
        </p:xfrm>
        <a:graphic>
          <a:graphicData uri="http://schemas.openxmlformats.org/presentationml/2006/ole">
            <mc:AlternateContent xmlns:mc="http://schemas.openxmlformats.org/markup-compatibility/2006">
              <mc:Choice xmlns:v="urn:schemas-microsoft-com:vml" Requires="v">
                <p:oleObj spid="_x0000_s43278"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259" y="3212976"/>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461597" y="620688"/>
            <a:ext cx="4665908" cy="584775"/>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（二）在</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险值</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 xmlns:a16="http://schemas.microsoft.com/office/drawing/2014/main" id="{FD268AC7-D807-4278-8672-950CFB11BCFF}"/>
                  </a:ext>
                </a:extLst>
              </p:cNvPr>
              <p:cNvSpPr txBox="1"/>
              <p:nvPr/>
            </p:nvSpPr>
            <p:spPr>
              <a:xfrm>
                <a:off x="260971" y="1196752"/>
                <a:ext cx="11809312" cy="5410712"/>
              </a:xfrm>
              <a:prstGeom prst="rect">
                <a:avLst/>
              </a:prstGeom>
              <a:noFill/>
            </p:spPr>
            <p:txBody>
              <a:bodyPr wrap="square" rtlCol="0">
                <a:spAutoFit/>
              </a:bodyPr>
              <a:lstStyle/>
              <a:p>
                <a:pPr>
                  <a:lnSpc>
                    <a:spcPct val="120000"/>
                  </a:lnSpc>
                  <a:spcBef>
                    <a:spcPts val="600"/>
                  </a:spcBef>
                </a:pPr>
                <a:r>
                  <a:rPr lang="zh-CN" altLang="en-US" sz="2400" dirty="0" smtClean="0">
                    <a:latin typeface="Times New Roman" panose="02020603050405020304" pitchFamily="18" charset="0"/>
                  </a:rPr>
                  <a:t>假设</a:t>
                </a:r>
                <a:r>
                  <a:rPr lang="zh-CN" altLang="en-US" sz="2400" dirty="0">
                    <a:latin typeface="Times New Roman" panose="02020603050405020304" pitchFamily="18" charset="0"/>
                  </a:rPr>
                  <a:t>资产的价值</a:t>
                </a:r>
                <a:r>
                  <a:rPr lang="zh-CN" altLang="en-US" sz="2400" dirty="0" smtClean="0">
                    <a:latin typeface="Times New Roman" panose="02020603050405020304" pitchFamily="18" charset="0"/>
                  </a:rPr>
                  <a:t>为</a:t>
                </a:r>
                <a:r>
                  <a:rPr lang="en-US" altLang="zh-CN" sz="2400" dirty="0" smtClean="0">
                    <a:latin typeface="Times New Roman" panose="02020603050405020304" pitchFamily="18" charset="0"/>
                  </a:rPr>
                  <a:t>S</a:t>
                </a:r>
                <a:r>
                  <a:rPr lang="zh-CN" altLang="en-US" sz="2400" dirty="0" smtClean="0">
                    <a:latin typeface="Times New Roman" panose="02020603050405020304" pitchFamily="18" charset="0"/>
                  </a:rPr>
                  <a:t>，</a:t>
                </a:r>
                <a:r>
                  <a:rPr lang="zh-CN" altLang="en-US" sz="2400" dirty="0">
                    <a:latin typeface="Times New Roman" panose="02020603050405020304" pitchFamily="18" charset="0"/>
                  </a:rPr>
                  <a:t>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smtClean="0">
                    <a:latin typeface="Times New Roman" panose="02020603050405020304" pitchFamily="18" charset="0"/>
                  </a:rPr>
                  <a:t>，则单一</a:t>
                </a:r>
                <a:r>
                  <a:rPr lang="zh-CN" altLang="en-US" sz="2400" dirty="0">
                    <a:latin typeface="Times New Roman" panose="02020603050405020304" pitchFamily="18" charset="0"/>
                  </a:rPr>
                  <a:t>资产的</a:t>
                </a:r>
                <a:r>
                  <a:rPr lang="en-US" altLang="zh-CN" sz="2400" dirty="0" err="1" smtClean="0">
                    <a:latin typeface="Times New Roman" panose="02020603050405020304" pitchFamily="18" charset="0"/>
                  </a:rPr>
                  <a:t>VaR</a:t>
                </a:r>
                <a:r>
                  <a:rPr lang="zh-CN" altLang="en-US" sz="2400" dirty="0" smtClean="0">
                    <a:latin typeface="Times New Roman" panose="02020603050405020304" pitchFamily="18" charset="0"/>
                  </a:rPr>
                  <a:t>可表示为：</a:t>
                </a:r>
                <a:endParaRPr lang="en-US" altLang="zh-CN" sz="2400" dirty="0">
                  <a:latin typeface="Times New Roman" panose="02020603050405020304" pitchFamily="18" charset="0"/>
                </a:endParaRPr>
              </a:p>
              <a:p>
                <a:pPr>
                  <a:lnSpc>
                    <a:spcPct val="120000"/>
                  </a:lnSpc>
                </a:pPr>
                <a:endParaRPr lang="en-US" altLang="zh-CN" sz="2400" dirty="0"/>
              </a:p>
              <a:p>
                <a:pPr>
                  <a:lnSpc>
                    <a:spcPct val="120000"/>
                  </a:lnSpc>
                </a:pPr>
                <a:endParaRPr lang="en-US" altLang="zh-CN" sz="2400" dirty="0" smtClean="0"/>
              </a:p>
              <a:p>
                <a:pPr>
                  <a:lnSpc>
                    <a:spcPct val="120000"/>
                  </a:lnSpc>
                </a:pPr>
                <a:endParaRPr lang="en-US" altLang="zh-CN" sz="2400" dirty="0" smtClean="0"/>
              </a:p>
              <a:p>
                <a:pPr>
                  <a:lnSpc>
                    <a:spcPct val="120000"/>
                  </a:lnSpc>
                </a:pPr>
                <a:r>
                  <a:rPr lang="zh-CN" altLang="en-US" sz="2400" dirty="0" smtClean="0"/>
                  <a:t>由上式可知，</a:t>
                </a:r>
                <a:r>
                  <a:rPr lang="en-US" altLang="zh-CN" sz="2400" dirty="0">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黑体" pitchFamily="49" charset="-122"/>
                    <a:ea typeface="黑体" pitchFamily="49" charset="-122"/>
                  </a:rPr>
                  <a:t>资产价值、持有期限</a:t>
                </a:r>
                <a:r>
                  <a:rPr lang="zh-CN" altLang="en-US" sz="2400" b="1" dirty="0" smtClean="0">
                    <a:latin typeface="黑体" pitchFamily="49" charset="-122"/>
                    <a:ea typeface="黑体" pitchFamily="49" charset="-122"/>
                  </a:rPr>
                  <a:t>、波动率与</a:t>
                </a:r>
                <a:r>
                  <a:rPr lang="zh-CN" altLang="en-US" sz="2400" b="1" dirty="0">
                    <a:latin typeface="黑体" pitchFamily="49" charset="-122"/>
                    <a:ea typeface="黑体" pitchFamily="49" charset="-122"/>
                  </a:rPr>
                  <a:t>置信水平</a:t>
                </a:r>
                <a:r>
                  <a:rPr lang="zh-CN" altLang="en-US" sz="2400" dirty="0">
                    <a:latin typeface="Times New Roman" panose="02020603050405020304" pitchFamily="18" charset="0"/>
                  </a:rPr>
                  <a:t>的函数</a:t>
                </a:r>
                <a:r>
                  <a:rPr lang="zh-CN" altLang="en-US" sz="2400" dirty="0" smtClean="0">
                    <a:latin typeface="Times New Roman" panose="02020603050405020304" pitchFamily="18" charset="0"/>
                  </a:rPr>
                  <a:t>。</a:t>
                </a:r>
                <a:r>
                  <a:rPr lang="en-US" altLang="zh-CN" sz="2400" dirty="0" smtClean="0">
                    <a:latin typeface="Times New Roman" panose="02020603050405020304" pitchFamily="18" charset="0"/>
                  </a:rPr>
                  <a:t>N</a:t>
                </a:r>
                <a:r>
                  <a:rPr lang="zh-CN" altLang="en-US" sz="2400" dirty="0" smtClean="0">
                    <a:latin typeface="Times New Roman" panose="02020603050405020304" pitchFamily="18" charset="0"/>
                  </a:rPr>
                  <a:t>表示标准正态分布的累积密度函数。</a:t>
                </a:r>
                <a:endParaRPr lang="en-US" altLang="zh-CN" sz="2400" dirty="0" smtClean="0">
                  <a:latin typeface="Times New Roman" panose="02020603050405020304" pitchFamily="18" charset="0"/>
                </a:endParaRPr>
              </a:p>
              <a:p>
                <a:pPr>
                  <a:lnSpc>
                    <a:spcPct val="120000"/>
                  </a:lnSpc>
                </a:pPr>
                <a:endParaRPr lang="en-US" altLang="zh-CN" sz="2400" dirty="0">
                  <a:latin typeface="Times New Roman" panose="02020603050405020304" pitchFamily="18" charset="0"/>
                </a:endParaRPr>
              </a:p>
              <a:p>
                <a:pPr>
                  <a:lnSpc>
                    <a:spcPct val="120000"/>
                  </a:lnSpc>
                </a:pPr>
                <a:r>
                  <a:rPr lang="zh-CN" altLang="en-US" sz="2400" dirty="0" smtClean="0">
                    <a:latin typeface="Times New Roman" panose="02020603050405020304" pitchFamily="18" charset="0"/>
                  </a:rPr>
                  <a:t>对于投资资产持有较长时间，则应</a:t>
                </a:r>
                <a:r>
                  <a:rPr lang="zh-CN" altLang="en-US" sz="2400" dirty="0">
                    <a:latin typeface="Times New Roman" panose="02020603050405020304" pitchFamily="18" charset="0"/>
                  </a:rPr>
                  <a:t>考虑对资产价值的漂移加以修正，即</a:t>
                </a:r>
                <a:r>
                  <a:rPr lang="zh-CN" altLang="en-US" sz="2400" dirty="0" smtClean="0">
                    <a:latin typeface="Times New Roman" panose="02020603050405020304" pitchFamily="18" charset="0"/>
                  </a:rPr>
                  <a:t>采用损失率</a:t>
                </a:r>
                <a:r>
                  <a:rPr lang="zh-CN" altLang="en-US" sz="2400" dirty="0">
                    <a:latin typeface="Times New Roman" panose="02020603050405020304" pitchFamily="18" charset="0"/>
                  </a:rPr>
                  <a:t>的漂移来进行修正如果漂移率为</a:t>
                </a:r>
                <a14:m>
                  <m:oMath xmlns:m="http://schemas.openxmlformats.org/officeDocument/2006/math">
                    <m:r>
                      <a:rPr lang="zh-CN" altLang="en-US" sz="2400" i="1" dirty="0">
                        <a:latin typeface="Cambria Math" panose="02040503050406030204" pitchFamily="18" charset="0"/>
                      </a:rPr>
                      <m:t>𝜇</m:t>
                    </m:r>
                  </m:oMath>
                </a14:m>
                <a:r>
                  <a:rPr lang="zh-CN" altLang="en-US" sz="2400" dirty="0">
                    <a:latin typeface="Times New Roman" panose="02020603050405020304" pitchFamily="18" charset="0"/>
                  </a:rPr>
                  <a:t>，</a:t>
                </a:r>
                <a:r>
                  <a:rPr lang="zh-CN" altLang="en-US" sz="2400" dirty="0" smtClean="0">
                    <a:latin typeface="Times New Roman" panose="02020603050405020304" pitchFamily="18" charset="0"/>
                  </a:rPr>
                  <a:t>则</a:t>
                </a:r>
                <a:r>
                  <a:rPr lang="en-US" altLang="zh-CN" sz="2400" dirty="0" err="1" smtClean="0">
                    <a:latin typeface="Times New Roman" panose="02020603050405020304" pitchFamily="18" charset="0"/>
                  </a:rPr>
                  <a:t>VaR</a:t>
                </a:r>
                <a:r>
                  <a:rPr lang="zh-CN" altLang="en-US" sz="2400" dirty="0" smtClean="0">
                    <a:latin typeface="Times New Roman" panose="02020603050405020304" pitchFamily="18" charset="0"/>
                  </a:rPr>
                  <a:t>可被修正为：</a:t>
                </a:r>
                <a:endParaRPr lang="en-US" altLang="zh-CN" sz="2400" dirty="0" smtClean="0">
                  <a:latin typeface="Times New Roman" panose="02020603050405020304" pitchFamily="18" charset="0"/>
                </a:endParaRPr>
              </a:p>
              <a:p>
                <a:pPr>
                  <a:lnSpc>
                    <a:spcPct val="120000"/>
                  </a:lnSpc>
                </a:pPr>
                <a:endParaRPr lang="en-US" altLang="zh-CN" sz="2400" dirty="0">
                  <a:latin typeface="Times New Roman" panose="02020603050405020304" pitchFamily="18" charset="0"/>
                </a:endParaRPr>
              </a:p>
              <a:p>
                <a:pPr>
                  <a:lnSpc>
                    <a:spcPct val="120000"/>
                  </a:lnSpc>
                </a:pPr>
                <a:endParaRPr lang="en-US" altLang="zh-CN" sz="2400" dirty="0">
                  <a:latin typeface="Times New Roman" panose="02020603050405020304" pitchFamily="18" charset="0"/>
                </a:endParaRPr>
              </a:p>
              <a:p>
                <a:pPr>
                  <a:lnSpc>
                    <a:spcPct val="120000"/>
                  </a:lnSpc>
                </a:pPr>
                <a:endParaRPr lang="en-US" altLang="zh-CN" sz="2400" dirty="0"/>
              </a:p>
            </p:txBody>
          </p:sp>
        </mc:Choice>
        <mc:Fallback xmlns="">
          <p:sp>
            <p:nvSpPr>
              <p:cNvPr id="2" name="文本框 1">
                <a:extLst>
                  <a:ext uri="{FF2B5EF4-FFF2-40B4-BE49-F238E27FC236}">
                    <a16:creationId xmlns="" xmlns:a16="http://schemas.microsoft.com/office/drawing/2014/main"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196752"/>
                <a:ext cx="11809312" cy="5410712"/>
              </a:xfrm>
              <a:prstGeom prst="rect">
                <a:avLst/>
              </a:prstGeom>
              <a:blipFill rotWithShape="1">
                <a:blip r:embed="rId3"/>
                <a:stretch>
                  <a:fillRect l="-826" t="-676" r="-413"/>
                </a:stretch>
              </a:blipFill>
            </p:spPr>
            <p:txBody>
              <a:bodyPr/>
              <a:lstStyle/>
              <a:p>
                <a:r>
                  <a:rPr lang="zh-CN" altLang="en-US">
                    <a:noFill/>
                  </a:rPr>
                  <a:t> </a:t>
                </a:r>
              </a:p>
            </p:txBody>
          </p:sp>
        </mc:Fallback>
      </mc:AlternateContent>
      <p:graphicFrame>
        <p:nvGraphicFramePr>
          <p:cNvPr id="9" name="对象 8">
            <a:extLst>
              <a:ext uri="{FF2B5EF4-FFF2-40B4-BE49-F238E27FC236}">
                <a16:creationId xmlns="" xmlns:a16="http://schemas.microsoft.com/office/drawing/2014/main" id="{69B9CEAB-1853-4D47-8C2C-E7D66B1563FA}"/>
              </a:ext>
            </a:extLst>
          </p:cNvPr>
          <p:cNvGraphicFramePr>
            <a:graphicFrameLocks noChangeAspect="1"/>
          </p:cNvGraphicFramePr>
          <p:nvPr>
            <p:extLst>
              <p:ext uri="{D42A27DB-BD31-4B8C-83A1-F6EECF244321}">
                <p14:modId xmlns:p14="http://schemas.microsoft.com/office/powerpoint/2010/main" val="2197853508"/>
              </p:ext>
            </p:extLst>
          </p:nvPr>
        </p:nvGraphicFramePr>
        <p:xfrm>
          <a:off x="3141291" y="2060848"/>
          <a:ext cx="5402151" cy="600239"/>
        </p:xfrm>
        <a:graphic>
          <a:graphicData uri="http://schemas.openxmlformats.org/presentationml/2006/ole">
            <mc:AlternateContent xmlns:mc="http://schemas.openxmlformats.org/markup-compatibility/2006">
              <mc:Choice xmlns:v="urn:schemas-microsoft-com:vml" Requires="v">
                <p:oleObj spid="_x0000_s45529" name="Equation" r:id="rId4" imgW="2400120" imgH="266400" progId="Equation.DSMT4">
                  <p:embed/>
                </p:oleObj>
              </mc:Choice>
              <mc:Fallback>
                <p:oleObj name="Equation" r:id="rId4" imgW="2400120" imgH="266400" progId="Equation.DSMT4">
                  <p:embed/>
                  <p:pic>
                    <p:nvPicPr>
                      <p:cNvPr id="9" name="对象 8">
                        <a:extLst>
                          <a:ext uri="{FF2B5EF4-FFF2-40B4-BE49-F238E27FC236}">
                            <a16:creationId xmlns="" xmlns:a16="http://schemas.microsoft.com/office/drawing/2014/main" id="{69B9CEAB-1853-4D47-8C2C-E7D66B1563FA}"/>
                          </a:ext>
                        </a:extLst>
                      </p:cNvPr>
                      <p:cNvPicPr/>
                      <p:nvPr/>
                    </p:nvPicPr>
                    <p:blipFill>
                      <a:blip r:embed="rId5"/>
                      <a:stretch>
                        <a:fillRect/>
                      </a:stretch>
                    </p:blipFill>
                    <p:spPr>
                      <a:xfrm>
                        <a:off x="3141291" y="2060848"/>
                        <a:ext cx="5402151" cy="600239"/>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26958078"/>
              </p:ext>
            </p:extLst>
          </p:nvPr>
        </p:nvGraphicFramePr>
        <p:xfrm>
          <a:off x="2436813" y="5599113"/>
          <a:ext cx="7216775" cy="581025"/>
        </p:xfrm>
        <a:graphic>
          <a:graphicData uri="http://schemas.openxmlformats.org/presentationml/2006/ole">
            <mc:AlternateContent xmlns:mc="http://schemas.openxmlformats.org/markup-compatibility/2006">
              <mc:Choice xmlns:v="urn:schemas-microsoft-com:vml" Requires="v">
                <p:oleObj spid="_x0000_s45530" name="Equation" r:id="rId6" imgW="3314520" imgH="266400" progId="Equation.DSMT4">
                  <p:embed/>
                </p:oleObj>
              </mc:Choice>
              <mc:Fallback>
                <p:oleObj name="Equation" r:id="rId6" imgW="3314520" imgH="266400" progId="Equation.DSMT4">
                  <p:embed/>
                  <p:pic>
                    <p:nvPicPr>
                      <p:cNvPr id="0" name="对象 14"/>
                      <p:cNvPicPr>
                        <a:picLocks noChangeAspect="1" noChangeArrowheads="1"/>
                      </p:cNvPicPr>
                      <p:nvPr/>
                    </p:nvPicPr>
                    <p:blipFill>
                      <a:blip r:embed="rId7"/>
                      <a:srcRect/>
                      <a:stretch>
                        <a:fillRect/>
                      </a:stretch>
                    </p:blipFill>
                    <p:spPr bwMode="auto">
                      <a:xfrm>
                        <a:off x="2436813" y="5599113"/>
                        <a:ext cx="7216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070407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84775"/>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（二）在</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险值</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29192" cy="2308324"/>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smtClean="0">
                <a:latin typeface="黑体" pitchFamily="49" charset="-122"/>
                <a:ea typeface="黑体" pitchFamily="49" charset="-122"/>
              </a:rPr>
              <a:t>例题</a:t>
            </a:r>
            <a:r>
              <a:rPr lang="en-US" altLang="zh-CN" sz="2400" b="1" dirty="0" smtClean="0">
                <a:latin typeface="黑体" pitchFamily="49" charset="-122"/>
                <a:ea typeface="黑体" pitchFamily="49" charset="-122"/>
              </a:rPr>
              <a:t>2-1</a:t>
            </a:r>
            <a:r>
              <a:rPr lang="zh-CN" altLang="en-US" sz="2400" b="1" dirty="0" smtClean="0">
                <a:latin typeface="黑体" pitchFamily="49" charset="-122"/>
                <a:ea typeface="黑体" pitchFamily="49" charset="-122"/>
              </a:rPr>
              <a:t>：</a:t>
            </a:r>
            <a:r>
              <a:rPr lang="zh-CN" altLang="en-US" sz="2400" dirty="0">
                <a:latin typeface="Times New Roman" panose="02020603050405020304" pitchFamily="18" charset="0"/>
              </a:rPr>
              <a:t>假设投资者</a:t>
            </a:r>
            <a:r>
              <a:rPr lang="en-US" altLang="zh-CN" sz="2400" dirty="0">
                <a:latin typeface="Times New Roman" panose="02020603050405020304" pitchFamily="18" charset="0"/>
              </a:rPr>
              <a:t>A</a:t>
            </a:r>
            <a:r>
              <a:rPr lang="zh-CN" altLang="en-US" sz="2400" dirty="0">
                <a:latin typeface="Times New Roman" panose="02020603050405020304" pitchFamily="18" charset="0"/>
              </a:rPr>
              <a:t>持有一价值</a:t>
            </a:r>
            <a:r>
              <a:rPr lang="en-US" altLang="zh-CN" sz="2400" dirty="0">
                <a:latin typeface="Times New Roman" panose="02020603050405020304" pitchFamily="18" charset="0"/>
              </a:rPr>
              <a:t>500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公司的股票头寸，</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，假定该资产的价值变动呈正态分布，并且该股票的预变动即漂移率为</a:t>
            </a:r>
            <a:r>
              <a:rPr lang="en-US" altLang="zh-CN" sz="2400" dirty="0">
                <a:latin typeface="Times New Roman" panose="02020603050405020304" pitchFamily="18" charset="0"/>
              </a:rPr>
              <a:t>0</a:t>
            </a:r>
            <a:r>
              <a:rPr lang="zh-CN" altLang="en-US" sz="2400" dirty="0">
                <a:latin typeface="Times New Roman" panose="02020603050405020304" pitchFamily="18" charset="0"/>
              </a:rPr>
              <a:t>计算该资产持有期限</a:t>
            </a:r>
            <a:r>
              <a:rPr lang="en-US" altLang="zh-CN" sz="2400" dirty="0">
                <a:latin typeface="Times New Roman" panose="02020603050405020304" pitchFamily="18" charset="0"/>
              </a:rPr>
              <a:t>10</a:t>
            </a:r>
            <a:r>
              <a:rPr lang="zh-CN" altLang="en-US" sz="2400" dirty="0">
                <a:latin typeface="Times New Roman" panose="02020603050405020304" pitchFamily="18" charset="0"/>
              </a:rPr>
              <a:t>天，置信水平为</a:t>
            </a:r>
            <a:r>
              <a:rPr lang="en-US" altLang="zh-CN" sz="2400" dirty="0" smtClean="0">
                <a:latin typeface="Times New Roman" panose="02020603050405020304" pitchFamily="18" charset="0"/>
              </a:rPr>
              <a:t>99%</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4" name="对象 3">
            <a:extLst>
              <a:ext uri="{FF2B5EF4-FFF2-40B4-BE49-F238E27FC236}">
                <a16:creationId xmlns="" xmlns:a16="http://schemas.microsoft.com/office/drawing/2014/main" id="{E9C690D2-E1A6-4285-A4A8-B3875D0AD4E8}"/>
              </a:ext>
            </a:extLst>
          </p:cNvPr>
          <p:cNvGraphicFramePr>
            <a:graphicFrameLocks noChangeAspect="1"/>
          </p:cNvGraphicFramePr>
          <p:nvPr>
            <p:extLst>
              <p:ext uri="{D42A27DB-BD31-4B8C-83A1-F6EECF244321}">
                <p14:modId xmlns:p14="http://schemas.microsoft.com/office/powerpoint/2010/main" val="3172343658"/>
              </p:ext>
            </p:extLst>
          </p:nvPr>
        </p:nvGraphicFramePr>
        <p:xfrm>
          <a:off x="2133179" y="3994047"/>
          <a:ext cx="8352928" cy="511003"/>
        </p:xfrm>
        <a:graphic>
          <a:graphicData uri="http://schemas.openxmlformats.org/presentationml/2006/ole">
            <mc:AlternateContent xmlns:mc="http://schemas.openxmlformats.org/markup-compatibility/2006">
              <mc:Choice xmlns:v="urn:schemas-microsoft-com:vml" Requires="v">
                <p:oleObj spid="_x0000_s46316" name="Equation" r:id="rId3" imgW="4047686" imgH="247654" progId="Equation.DSMT4">
                  <p:embed/>
                </p:oleObj>
              </mc:Choice>
              <mc:Fallback>
                <p:oleObj name="Equation" r:id="rId3" imgW="4047686" imgH="247654" progId="Equation.DSMT4">
                  <p:embed/>
                  <p:pic>
                    <p:nvPicPr>
                      <p:cNvPr id="0" name=""/>
                      <p:cNvPicPr/>
                      <p:nvPr/>
                    </p:nvPicPr>
                    <p:blipFill>
                      <a:blip r:embed="rId4"/>
                      <a:stretch>
                        <a:fillRect/>
                      </a:stretch>
                    </p:blipFill>
                    <p:spPr>
                      <a:xfrm>
                        <a:off x="2133179" y="3994047"/>
                        <a:ext cx="8352928" cy="511003"/>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C71A7829-7579-4795-85AE-95B0980BCB57}"/>
              </a:ext>
            </a:extLst>
          </p:cNvPr>
          <p:cNvSpPr txBox="1"/>
          <p:nvPr/>
        </p:nvSpPr>
        <p:spPr>
          <a:xfrm>
            <a:off x="764753" y="3419805"/>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黑体" pitchFamily="49" charset="-122"/>
                <a:ea typeface="黑体" pitchFamily="49" charset="-122"/>
              </a:rPr>
              <a:t>解答：</a:t>
            </a:r>
            <a:endParaRPr lang="en-US" altLang="zh-CN" sz="2400" b="1" dirty="0">
              <a:latin typeface="黑体" pitchFamily="49" charset="-122"/>
              <a:ea typeface="黑体" pitchFamily="49" charset="-122"/>
            </a:endParaRPr>
          </a:p>
        </p:txBody>
      </p:sp>
      <p:sp>
        <p:nvSpPr>
          <p:cNvPr id="14" name="文本框 13">
            <a:extLst>
              <a:ext uri="{FF2B5EF4-FFF2-40B4-BE49-F238E27FC236}">
                <a16:creationId xmlns="" xmlns:a16="http://schemas.microsoft.com/office/drawing/2014/main" id="{862C8CA3-29A9-479C-9678-37F6B6ACAA9D}"/>
              </a:ext>
            </a:extLst>
          </p:cNvPr>
          <p:cNvSpPr txBox="1"/>
          <p:nvPr/>
        </p:nvSpPr>
        <p:spPr>
          <a:xfrm>
            <a:off x="962912" y="4673455"/>
            <a:ext cx="10693462" cy="461665"/>
          </a:xfrm>
          <a:prstGeom prst="rect">
            <a:avLst/>
          </a:prstGeom>
          <a:noFill/>
        </p:spPr>
        <p:txBody>
          <a:bodyPr wrap="square">
            <a:spAutoFit/>
          </a:bodyPr>
          <a:lstStyle/>
          <a:p>
            <a:r>
              <a:rPr lang="zh-CN" altLang="en-US" sz="2400" dirty="0"/>
              <a:t>上述方法还可以扩展到投资组合的情况。</a:t>
            </a:r>
          </a:p>
        </p:txBody>
      </p:sp>
    </p:spTree>
    <p:extLst>
      <p:ext uri="{BB962C8B-B14F-4D97-AF65-F5344CB8AC3E}">
        <p14:creationId xmlns:p14="http://schemas.microsoft.com/office/powerpoint/2010/main" val="3190313379"/>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84775"/>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（二）在</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险值</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65196" cy="1798954"/>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投资组合的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值计算：</a:t>
                </a:r>
                <a:endParaRPr lang="en-US" altLang="zh-CN" sz="2400" dirty="0">
                  <a:latin typeface="Times New Roman" panose="02020603050405020304" pitchFamily="18" charset="0"/>
                </a:endParaRPr>
              </a:p>
              <a:p>
                <a:pPr>
                  <a:lnSpc>
                    <a:spcPct val="150000"/>
                  </a:lnSpc>
                </a:pPr>
                <a:r>
                  <a:rPr lang="zh-CN" altLang="en-US" sz="2400" dirty="0" smtClean="0">
                    <a:latin typeface="Times New Roman" panose="02020603050405020304" pitchFamily="18" charset="0"/>
                  </a:rPr>
                  <a:t>假设</a:t>
                </a:r>
                <a:r>
                  <a:rPr lang="zh-CN" altLang="en-US" sz="2400" dirty="0">
                    <a:latin typeface="Times New Roman" panose="02020603050405020304" pitchFamily="18" charset="0"/>
                  </a:rPr>
                  <a:t>资产组合由</a:t>
                </a:r>
                <a:r>
                  <a:rPr lang="en-US" altLang="zh-CN" sz="2400" dirty="0">
                    <a:latin typeface="Times New Roman" panose="02020603050405020304" pitchFamily="18" charset="0"/>
                  </a:rPr>
                  <a:t>M</a:t>
                </a:r>
                <a:r>
                  <a:rPr lang="zh-CN" altLang="en-US" sz="2400" dirty="0">
                    <a:latin typeface="Times New Roman" panose="02020603050405020304" pitchFamily="18" charset="0"/>
                  </a:rPr>
                  <a:t>个资产构成，第</a:t>
                </a:r>
                <a14:m>
                  <m:oMath xmlns:m="http://schemas.openxmlformats.org/officeDocument/2006/math">
                    <m:r>
                      <a:rPr lang="en-US" altLang="zh-CN" sz="2400" b="0" i="1" dirty="0" smtClean="0">
                        <a:latin typeface="Cambria Math" panose="02040503050406030204" pitchFamily="18" charset="0"/>
                      </a:rPr>
                      <m:t>𝑖</m:t>
                    </m:r>
                  </m:oMath>
                </a14:m>
                <a:r>
                  <a:rPr lang="zh-CN" altLang="en-US" sz="2400" dirty="0">
                    <a:latin typeface="Times New Roman" panose="02020603050405020304" pitchFamily="18" charset="0"/>
                  </a:rPr>
                  <a:t>个资产的价值为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𝛼</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，波动率为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，而第</a:t>
                </a:r>
                <a14:m>
                  <m:oMath xmlns:m="http://schemas.openxmlformats.org/officeDocument/2006/math">
                    <m:r>
                      <a:rPr lang="en-US" altLang="zh-CN" sz="2400" i="1" dirty="0">
                        <a:latin typeface="Cambria Math" panose="02040503050406030204" pitchFamily="18" charset="0"/>
                      </a:rPr>
                      <m:t>𝑖</m:t>
                    </m:r>
                  </m:oMath>
                </a14:m>
                <a:r>
                  <a:rPr lang="zh-CN" altLang="en-US" sz="2400" dirty="0">
                    <a:latin typeface="Times New Roman" panose="02020603050405020304" pitchFamily="18" charset="0"/>
                  </a:rPr>
                  <a:t>个资产和第</a:t>
                </a:r>
                <a14:m>
                  <m:oMath xmlns:m="http://schemas.openxmlformats.org/officeDocument/2006/math">
                    <m:r>
                      <a:rPr lang="en-US" altLang="zh-CN" sz="2400" b="0" i="1" smtClean="0">
                        <a:latin typeface="Cambria Math" panose="02040503050406030204" pitchFamily="18" charset="0"/>
                      </a:rPr>
                      <m:t>𝑗</m:t>
                    </m:r>
                  </m:oMath>
                </a14:m>
                <a:r>
                  <a:rPr lang="zh-CN" altLang="en-US" sz="2400" dirty="0">
                    <a:latin typeface="Times New Roman" panose="02020603050405020304" pitchFamily="18" charset="0"/>
                  </a:rPr>
                  <a:t>个资产之间的相关系数为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𝑖𝑗</m:t>
                        </m:r>
                      </m:sub>
                    </m:sSub>
                  </m:oMath>
                </a14:m>
                <a:r>
                  <a:rPr lang="zh-CN" altLang="en-US" sz="2400" dirty="0">
                    <a:latin typeface="Times New Roman" panose="02020603050405020304" pitchFamily="18" charset="0"/>
                  </a:rPr>
                  <a:t>，则该资产组合的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的计算公式为：</a:t>
                </a:r>
                <a:endParaRPr lang="en-US" altLang="zh-CN" sz="24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xmlns="" xmlns:a14="http://schemas.microsoft.com/office/drawing/2010/main" id="{AB4CDF62-ACD4-4B91-B0AE-4A5D3D21EC4B}"/>
                  </a:ext>
                </a:extLst>
              </p:cNvPr>
              <p:cNvSpPr txBox="1">
                <a:spLocks noRot="1" noChangeAspect="1" noMove="1" noResize="1" noEditPoints="1" noAdjustHandles="1" noChangeArrowheads="1" noChangeShapeType="1" noTextEdit="1"/>
              </p:cNvSpPr>
              <p:nvPr/>
            </p:nvSpPr>
            <p:spPr>
              <a:xfrm>
                <a:off x="729023" y="1571039"/>
                <a:ext cx="10765196" cy="1798954"/>
              </a:xfrm>
              <a:prstGeom prst="rect">
                <a:avLst/>
              </a:prstGeom>
              <a:blipFill rotWithShape="1">
                <a:blip r:embed="rId3"/>
                <a:stretch>
                  <a:fillRect l="-906" b="-2712"/>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D460E6BD-13BB-4D6E-BAEF-63ECA04F1D24}"/>
              </a:ext>
            </a:extLst>
          </p:cNvPr>
          <p:cNvGraphicFramePr>
            <a:graphicFrameLocks noChangeAspect="1"/>
          </p:cNvGraphicFramePr>
          <p:nvPr>
            <p:extLst>
              <p:ext uri="{D42A27DB-BD31-4B8C-83A1-F6EECF244321}">
                <p14:modId xmlns:p14="http://schemas.microsoft.com/office/powerpoint/2010/main" val="1149552719"/>
              </p:ext>
            </p:extLst>
          </p:nvPr>
        </p:nvGraphicFramePr>
        <p:xfrm>
          <a:off x="2514843" y="3573016"/>
          <a:ext cx="6997432" cy="967730"/>
        </p:xfrm>
        <a:graphic>
          <a:graphicData uri="http://schemas.openxmlformats.org/presentationml/2006/ole">
            <mc:AlternateContent xmlns:mc="http://schemas.openxmlformats.org/markup-compatibility/2006">
              <mc:Choice xmlns:v="urn:schemas-microsoft-com:vml" Requires="v">
                <p:oleObj spid="_x0000_s47332" name="Equation" r:id="rId4" imgW="3580825" imgH="495307" progId="Equation.DSMT4">
                  <p:embed/>
                </p:oleObj>
              </mc:Choice>
              <mc:Fallback>
                <p:oleObj name="Equation" r:id="rId4" imgW="3580825" imgH="495307" progId="Equation.DSMT4">
                  <p:embed/>
                  <p:pic>
                    <p:nvPicPr>
                      <p:cNvPr id="0" name=""/>
                      <p:cNvPicPr/>
                      <p:nvPr/>
                    </p:nvPicPr>
                    <p:blipFill>
                      <a:blip r:embed="rId5"/>
                      <a:stretch>
                        <a:fillRect/>
                      </a:stretch>
                    </p:blipFill>
                    <p:spPr>
                      <a:xfrm>
                        <a:off x="2514843" y="3573016"/>
                        <a:ext cx="6997432" cy="967730"/>
                      </a:xfrm>
                      <a:prstGeom prst="rect">
                        <a:avLst/>
                      </a:prstGeom>
                    </p:spPr>
                  </p:pic>
                </p:oleObj>
              </mc:Fallback>
            </mc:AlternateContent>
          </a:graphicData>
        </a:graphic>
      </p:graphicFrame>
    </p:spTree>
    <p:extLst>
      <p:ext uri="{BB962C8B-B14F-4D97-AF65-F5344CB8AC3E}">
        <p14:creationId xmlns:p14="http://schemas.microsoft.com/office/powerpoint/2010/main" val="3411978681"/>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40422"/>
            <a:ext cx="10729192" cy="2308324"/>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smtClean="0">
                <a:latin typeface="+mj-ea"/>
                <a:ea typeface="+mj-ea"/>
              </a:rPr>
              <a:t>例题</a:t>
            </a:r>
            <a:r>
              <a:rPr lang="en-US" altLang="zh-CN" sz="2400" b="1" dirty="0" smtClean="0">
                <a:latin typeface="+mj-ea"/>
                <a:ea typeface="+mj-ea"/>
              </a:rPr>
              <a:t>2-2</a:t>
            </a:r>
            <a:r>
              <a:rPr lang="zh-CN" altLang="en-US" sz="2400" b="1" dirty="0" smtClean="0">
                <a:latin typeface="+mj-ea"/>
                <a:ea typeface="+mj-ea"/>
              </a:rPr>
              <a:t>：</a:t>
            </a:r>
            <a:r>
              <a:rPr lang="zh-CN" altLang="en-US" sz="2400" dirty="0">
                <a:latin typeface="Times New Roman" panose="02020603050405020304" pitchFamily="18" charset="0"/>
              </a:rPr>
              <a:t>某投资基金的资产组合由价值</a:t>
            </a:r>
            <a:r>
              <a:rPr lang="en-US" altLang="zh-CN" sz="2400" dirty="0">
                <a:latin typeface="Times New Roman" panose="02020603050405020304" pitchFamily="18" charset="0"/>
              </a:rPr>
              <a:t>100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公司股票和价值</a:t>
            </a:r>
            <a:r>
              <a:rPr lang="en-US" altLang="zh-CN" sz="2400" dirty="0">
                <a:latin typeface="Times New Roman" panose="02020603050405020304" pitchFamily="18" charset="0"/>
              </a:rPr>
              <a:t>200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公司股票构成，</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2%</a:t>
            </a:r>
            <a:r>
              <a:rPr lang="zh-CN" altLang="en-US" sz="2400" dirty="0">
                <a:latin typeface="Times New Roman" panose="02020603050405020304" pitchFamily="18" charset="0"/>
              </a:rPr>
              <a:t>，且</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公司股票收益率之间的相关系数为</a:t>
            </a:r>
            <a:r>
              <a:rPr lang="en-US" altLang="zh-CN" sz="2400" dirty="0">
                <a:latin typeface="Times New Roman" panose="02020603050405020304" pitchFamily="18" charset="0"/>
              </a:rPr>
              <a:t>0.5</a:t>
            </a:r>
            <a:r>
              <a:rPr lang="zh-CN" altLang="en-US" sz="2400" dirty="0">
                <a:latin typeface="Times New Roman" panose="02020603050405020304" pitchFamily="18" charset="0"/>
              </a:rPr>
              <a:t>，计算该组合持有期限为</a:t>
            </a:r>
            <a:r>
              <a:rPr lang="en-US" altLang="zh-CN" sz="2400" dirty="0">
                <a:latin typeface="Times New Roman" panose="02020603050405020304" pitchFamily="18" charset="0"/>
              </a:rPr>
              <a:t>30</a:t>
            </a:r>
            <a:r>
              <a:rPr lang="zh-CN" altLang="en-US" sz="2400" dirty="0">
                <a:latin typeface="Times New Roman" panose="02020603050405020304" pitchFamily="18" charset="0"/>
              </a:rPr>
              <a:t>天，置信水平为</a:t>
            </a:r>
            <a:r>
              <a:rPr lang="en-US" altLang="zh-CN" sz="2400" dirty="0" smtClean="0">
                <a:latin typeface="Times New Roman" panose="02020603050405020304" pitchFamily="18" charset="0"/>
              </a:rPr>
              <a:t>99%</a:t>
            </a:r>
            <a:r>
              <a:rPr lang="zh-CN" altLang="en-US" sz="2400" dirty="0">
                <a:latin typeface="Times New Roman" panose="02020603050405020304" pitchFamily="18" charset="0"/>
              </a:rPr>
              <a:t>的风险价值（单位：百万元）。</a:t>
            </a:r>
            <a:endParaRPr lang="en-US" altLang="zh-CN" sz="2400"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729023" y="3812999"/>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93865A41-B266-444D-97C1-D1CCE86A126A}"/>
              </a:ext>
            </a:extLst>
          </p:cNvPr>
          <p:cNvGraphicFramePr>
            <a:graphicFrameLocks noChangeAspect="1"/>
          </p:cNvGraphicFramePr>
          <p:nvPr>
            <p:extLst>
              <p:ext uri="{D42A27DB-BD31-4B8C-83A1-F6EECF244321}">
                <p14:modId xmlns:p14="http://schemas.microsoft.com/office/powerpoint/2010/main" val="1246381255"/>
              </p:ext>
            </p:extLst>
          </p:nvPr>
        </p:nvGraphicFramePr>
        <p:xfrm>
          <a:off x="2205187" y="4614799"/>
          <a:ext cx="8954841" cy="1440160"/>
        </p:xfrm>
        <a:graphic>
          <a:graphicData uri="http://schemas.openxmlformats.org/presentationml/2006/ole">
            <mc:AlternateContent xmlns:mc="http://schemas.openxmlformats.org/markup-compatibility/2006">
              <mc:Choice xmlns:v="urn:schemas-microsoft-com:vml" Requires="v">
                <p:oleObj spid="_x0000_s49378" name="Equation" r:id="rId3" imgW="4618933" imgH="742961" progId="Equation.DSMT4">
                  <p:embed/>
                </p:oleObj>
              </mc:Choice>
              <mc:Fallback>
                <p:oleObj name="Equation" r:id="rId3" imgW="4618933" imgH="742961" progId="Equation.DSMT4">
                  <p:embed/>
                  <p:pic>
                    <p:nvPicPr>
                      <p:cNvPr id="0" name=""/>
                      <p:cNvPicPr/>
                      <p:nvPr/>
                    </p:nvPicPr>
                    <p:blipFill>
                      <a:blip r:embed="rId4"/>
                      <a:stretch>
                        <a:fillRect/>
                      </a:stretch>
                    </p:blipFill>
                    <p:spPr>
                      <a:xfrm>
                        <a:off x="2205187" y="4614799"/>
                        <a:ext cx="8954841" cy="1440160"/>
                      </a:xfrm>
                      <a:prstGeom prst="rect">
                        <a:avLst/>
                      </a:prstGeom>
                    </p:spPr>
                  </p:pic>
                </p:oleObj>
              </mc:Fallback>
            </mc:AlternateContent>
          </a:graphicData>
        </a:graphic>
      </p:graphicFrame>
      <p:sp>
        <p:nvSpPr>
          <p:cNvPr id="7" name="文本框 20">
            <a:extLst>
              <a:ext uri="{FF2B5EF4-FFF2-40B4-BE49-F238E27FC236}">
                <a16:creationId xmlns="" xmlns:a16="http://schemas.microsoft.com/office/drawing/2014/main" id="{2C99E6FB-74F1-C145-B618-40C02294770E}"/>
              </a:ext>
            </a:extLst>
          </p:cNvPr>
          <p:cNvSpPr txBox="1"/>
          <p:nvPr/>
        </p:nvSpPr>
        <p:spPr>
          <a:xfrm>
            <a:off x="663079" y="828447"/>
            <a:ext cx="4665908" cy="584775"/>
          </a:xfrm>
          <a:prstGeom prst="rect">
            <a:avLst/>
          </a:prstGeom>
          <a:noFill/>
        </p:spPr>
        <p:txBody>
          <a:bodyPr wrap="square" rtlCol="0">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（二）在</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险值</a:t>
            </a:r>
            <a:r>
              <a:rPr kumimoji="1" lang="en-US" altLang="zh-CN" sz="32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VaR</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的计算</a:t>
            </a:r>
            <a:endParaRPr kumimoji="1" lang="en-US" altLang="zh-CN"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886118243"/>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5117</Words>
  <Application>Microsoft Office PowerPoint</Application>
  <PresentationFormat>自定义</PresentationFormat>
  <Paragraphs>549</Paragraphs>
  <Slides>51</Slides>
  <Notes>31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51</vt:i4>
      </vt:variant>
    </vt:vector>
  </HeadingPairs>
  <TitlesOfParts>
    <vt:vector size="55" baseType="lpstr">
      <vt:lpstr>Office 主题​​</vt:lpstr>
      <vt:lpstr>Equation</vt:lpstr>
      <vt:lpstr>Document</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那么，VaR是否是理想测算金融风险指标？</vt:lpstr>
      <vt:lpstr>PowerPoint 演示文稿</vt:lpstr>
      <vt:lpstr>PowerPoint 演示文稿</vt:lpstr>
      <vt:lpstr>PowerPoint 演示文稿</vt:lpstr>
      <vt:lpstr>PowerPoint 演示文稿</vt:lpstr>
      <vt:lpstr>PowerPoint 演示文稿</vt:lpstr>
      <vt:lpstr>PowerPoint 演示文稿</vt:lpstr>
      <vt:lpstr>（三）预期损失缺口(ES)的优点</vt:lpstr>
      <vt:lpstr>（四）预期损失缺口(ES)的缺点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1746</cp:revision>
  <dcterms:created xsi:type="dcterms:W3CDTF">2021-11-21T10:18:42Z</dcterms:created>
  <dcterms:modified xsi:type="dcterms:W3CDTF">2023-04-12T03:05:42Z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