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334" r:id="rId3"/>
    <p:sldId id="338" r:id="rId4"/>
    <p:sldId id="388" r:id="rId5"/>
    <p:sldId id="536" r:id="rId6"/>
    <p:sldId id="537" r:id="rId7"/>
    <p:sldId id="538" r:id="rId8"/>
    <p:sldId id="540" r:id="rId9"/>
    <p:sldId id="539" r:id="rId10"/>
    <p:sldId id="392" r:id="rId11"/>
    <p:sldId id="393" r:id="rId12"/>
    <p:sldId id="541" r:id="rId13"/>
    <p:sldId id="545" r:id="rId14"/>
    <p:sldId id="542" r:id="rId15"/>
    <p:sldId id="543" r:id="rId16"/>
    <p:sldId id="435" r:id="rId17"/>
    <p:sldId id="395" r:id="rId18"/>
    <p:sldId id="396" r:id="rId19"/>
    <p:sldId id="527" r:id="rId20"/>
    <p:sldId id="398" r:id="rId21"/>
    <p:sldId id="546" r:id="rId22"/>
    <p:sldId id="528" r:id="rId23"/>
    <p:sldId id="529" r:id="rId24"/>
    <p:sldId id="436" r:id="rId25"/>
    <p:sldId id="530" r:id="rId26"/>
    <p:sldId id="401" r:id="rId27"/>
    <p:sldId id="402" r:id="rId28"/>
    <p:sldId id="403" r:id="rId29"/>
    <p:sldId id="516" r:id="rId30"/>
    <p:sldId id="531" r:id="rId31"/>
    <p:sldId id="533" r:id="rId32"/>
    <p:sldId id="544" r:id="rId33"/>
    <p:sldId id="434" r:id="rId3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33">
          <p15:clr>
            <a:srgbClr val="A4A3A4"/>
          </p15:clr>
        </p15:guide>
        <p15:guide id="2" pos="3838">
          <p15:clr>
            <a:srgbClr val="A4A3A4"/>
          </p15:clr>
        </p15:guide>
      </p15:sldGuideLst>
    </p:ext>
    <p:ext uri="{2D200454-40CA-4A62-9FC3-DE9A4176ACB9}">
      <p15:notesGuideLst xmlns:p15="http://schemas.microsoft.com/office/powerpoint/2012/main" xmlns="">
        <p15:guide id="1" orient="horz" pos="27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杺牧" initials="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215968"/>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0"/>
      </p:cViewPr>
      <p:guideLst>
        <p:guide orient="horz" pos="2033"/>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7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2023/4/12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30066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2023/4/12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775048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7</a:t>
            </a:fld>
            <a:endParaRPr lang="zh-CN" altLang="en-US"/>
          </a:p>
        </p:txBody>
      </p:sp>
    </p:spTree>
    <p:extLst>
      <p:ext uri="{BB962C8B-B14F-4D97-AF65-F5344CB8AC3E}">
        <p14:creationId xmlns:p14="http://schemas.microsoft.com/office/powerpoint/2010/main" val="128407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8</a:t>
            </a:fld>
            <a:endParaRPr lang="zh-CN" altLang="en-US"/>
          </a:p>
        </p:txBody>
      </p:sp>
    </p:spTree>
    <p:extLst>
      <p:ext uri="{BB962C8B-B14F-4D97-AF65-F5344CB8AC3E}">
        <p14:creationId xmlns:p14="http://schemas.microsoft.com/office/powerpoint/2010/main" val="407980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9</a:t>
            </a:fld>
            <a:endParaRPr lang="zh-CN" altLang="en-US"/>
          </a:p>
        </p:txBody>
      </p:sp>
    </p:spTree>
    <p:extLst>
      <p:ext uri="{BB962C8B-B14F-4D97-AF65-F5344CB8AC3E}">
        <p14:creationId xmlns:p14="http://schemas.microsoft.com/office/powerpoint/2010/main" val="257160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2023/4/12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2023/4/12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2023/4/12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2023/4/12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2023/4/12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2023/4/12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2023/4/12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2023/4/12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2023/4/12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12.xml"/><Relationship Id="rId7" Type="http://schemas.openxmlformats.org/officeDocument/2006/relationships/image" Target="../media/image21.w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7.wmf"/><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4.wmf"/><Relationship Id="rId4" Type="http://schemas.openxmlformats.org/officeDocument/2006/relationships/oleObject" Target="../embeddings/oleObject15.bin"/><Relationship Id="rId9" Type="http://schemas.openxmlformats.org/officeDocument/2006/relationships/image" Target="../media/image2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9.wmf"/><Relationship Id="rId3" Type="http://schemas.openxmlformats.org/officeDocument/2006/relationships/image" Target="../media/image32.png"/><Relationship Id="rId7" Type="http://schemas.openxmlformats.org/officeDocument/2006/relationships/image" Target="../media/image36.wmf"/><Relationship Id="rId12"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五</a:t>
            </a:r>
            <a:r>
              <a:rPr kumimoji="0" lang="zh-CN" altLang="zh-CN" sz="6600" b="1" dirty="0" smtClean="0">
                <a:latin typeface="黑体" panose="02010609060101010101" pitchFamily="49" charset="-122"/>
                <a:ea typeface="黑体" panose="02010609060101010101" pitchFamily="49" charset="-122"/>
              </a:rPr>
              <a:t>章</a:t>
            </a:r>
            <a:endParaRPr kumimoji="0" lang="en-US" altLang="zh-CN" sz="6600" b="1" dirty="0" smtClean="0">
              <a:latin typeface="黑体" panose="02010609060101010101" pitchFamily="49" charset="-122"/>
              <a:ea typeface="黑体" panose="02010609060101010101" pitchFamily="49" charset="-122"/>
            </a:endParaRPr>
          </a:p>
          <a:p>
            <a:pPr algn="ctr" eaLnBrk="1" hangingPunct="1">
              <a:lnSpc>
                <a:spcPct val="130000"/>
              </a:lnSpc>
            </a:pPr>
            <a:r>
              <a:rPr kumimoji="0" lang="zh-CN" altLang="en-US" sz="6600" b="1" dirty="0" smtClean="0">
                <a:latin typeface="黑体" panose="02010609060101010101" pitchFamily="49" charset="-122"/>
                <a:ea typeface="黑体" panose="02010609060101010101" pitchFamily="49" charset="-122"/>
              </a:rPr>
              <a:t>债券</a:t>
            </a:r>
            <a:r>
              <a:rPr kumimoji="0" lang="zh-CN" altLang="en-US" sz="6600" b="1" dirty="0">
                <a:latin typeface="黑体" panose="02010609060101010101" pitchFamily="49" charset="-122"/>
                <a:ea typeface="黑体" panose="02010609060101010101" pitchFamily="49" charset="-122"/>
              </a:rPr>
              <a:t>投资的风险管理</a:t>
            </a:r>
            <a:endParaRPr kumimoji="0" lang="en-US" altLang="zh-CN" sz="6600" b="1" dirty="0" smtClean="0">
              <a:latin typeface="黑体" panose="02010609060101010101" pitchFamily="49" charset="-122"/>
              <a:ea typeface="黑体" panose="02010609060101010101" pitchFamily="49" charset="-122"/>
            </a:endParaRPr>
          </a:p>
          <a:p>
            <a:pPr algn="ctr" eaLnBrk="1" hangingPunct="1">
              <a:lnSpc>
                <a:spcPct val="130000"/>
              </a:lnSpc>
            </a:pPr>
            <a:r>
              <a:rPr kumimoji="0" lang="zh-CN" altLang="en-US" sz="2400" b="1" dirty="0">
                <a:latin typeface="黑体" panose="02010609060101010101" pitchFamily="49" charset="-122"/>
                <a:ea typeface="黑体" panose="02010609060101010101" pitchFamily="49" charset="-122"/>
              </a:rPr>
              <a:t>慕</a:t>
            </a:r>
            <a:r>
              <a:rPr kumimoji="0" lang="zh-CN" altLang="en-US" sz="2400" b="1" dirty="0" smtClean="0">
                <a:latin typeface="黑体" panose="02010609060101010101" pitchFamily="49" charset="-122"/>
                <a:ea typeface="黑体" panose="02010609060101010101" pitchFamily="49" charset="-122"/>
              </a:rPr>
              <a:t>课第三章 </a:t>
            </a:r>
            <a:r>
              <a:rPr kumimoji="0" lang="zh-CN" altLang="zh-CN" sz="2400" b="1" dirty="0" smtClean="0">
                <a:latin typeface="黑体" panose="02010609060101010101" pitchFamily="49" charset="-122"/>
                <a:ea typeface="黑体" panose="02010609060101010101" pitchFamily="49" charset="-122"/>
              </a:rPr>
              <a:t>债券</a:t>
            </a:r>
            <a:r>
              <a:rPr kumimoji="0" lang="zh-CN" altLang="zh-CN" sz="2400" b="1" dirty="0">
                <a:latin typeface="黑体" panose="02010609060101010101" pitchFamily="49" charset="-122"/>
                <a:ea typeface="黑体" panose="02010609060101010101" pitchFamily="49" charset="-122"/>
              </a:rPr>
              <a:t>投资的风险管理 </a:t>
            </a:r>
            <a:endParaRPr kumimoji="0" lang="zh-CN" altLang="en-US" sz="24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a:t>
            </a:r>
            <a:r>
              <a:rPr kumimoji="0" lang="zh-CN" altLang="en-US" b="1" dirty="0" smtClean="0">
                <a:latin typeface="黑体" panose="02010609060101010101" pitchFamily="49" charset="-122"/>
                <a:ea typeface="黑体" panose="02010609060101010101" pitchFamily="49" charset="-122"/>
              </a:rPr>
              <a:t>：陈创练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2025336" cy="5493224"/>
          </a:xfrm>
        </p:spPr>
        <p:txBody>
          <a:bodyPr>
            <a:normAutofit/>
          </a:bodyPr>
          <a:lstStyle/>
          <a:p>
            <a:pPr>
              <a:lnSpc>
                <a:spcPct val="160000"/>
              </a:lnSpc>
              <a:buFont typeface="Wingdings" panose="05000000000000000000" pitchFamily="2" charset="2"/>
              <a:buChar char="Ø"/>
            </a:pPr>
            <a:r>
              <a:rPr lang="zh-CN" altLang="en-US" sz="3300" b="1" dirty="0"/>
              <a:t>久期之间的关系</a:t>
            </a:r>
            <a:endParaRPr lang="en-US" sz="3300" b="1" dirty="0"/>
          </a:p>
          <a:p>
            <a:pPr lvl="1">
              <a:lnSpc>
                <a:spcPct val="160000"/>
              </a:lnSpc>
              <a:buFont typeface="Arial" panose="020B0604020202020204" pitchFamily="34" charset="0"/>
              <a:buChar char="•"/>
            </a:pPr>
            <a:r>
              <a:rPr dirty="0" err="1">
                <a:cs typeface="宋体" panose="02010600030101010101" pitchFamily="2" charset="-122"/>
              </a:rPr>
              <a:t>对比前文美元久期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lang="zh-CN" altLang="en-US" dirty="0">
                <a:cs typeface="宋体" panose="02010600030101010101" pitchFamily="2" charset="-122"/>
              </a:rPr>
              <a:t>修正久期（   ）和</a:t>
            </a:r>
            <a:r>
              <a:rPr dirty="0" err="1">
                <a:cs typeface="宋体" panose="02010600030101010101" pitchFamily="2" charset="-122"/>
              </a:rPr>
              <a:t>麦考利久期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dirty="0" err="1">
                <a:cs typeface="宋体" panose="02010600030101010101" pitchFamily="2" charset="-122"/>
              </a:rPr>
              <a:t>的计算公式，可以发现三者之间存在如下关系</a:t>
            </a:r>
            <a:r>
              <a:rPr dirty="0">
                <a:cs typeface="宋体" panose="02010600030101010101" pitchFamily="2" charset="-122"/>
              </a:rPr>
              <a:t>：</a:t>
            </a:r>
            <a:endParaRPr lang="zh-CN" sz="2400" dirty="0"/>
          </a:p>
        </p:txBody>
      </p:sp>
      <p:sp>
        <p:nvSpPr>
          <p:cNvPr id="5" name="标题 1"/>
          <p:cNvSpPr txBox="1"/>
          <p:nvPr/>
        </p:nvSpPr>
        <p:spPr bwMode="auto">
          <a:xfrm>
            <a:off x="394828" y="46990"/>
            <a:ext cx="604865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2" name="对象 -2147482607"/>
          <p:cNvGraphicFramePr/>
          <p:nvPr>
            <p:extLst>
              <p:ext uri="{D42A27DB-BD31-4B8C-83A1-F6EECF244321}">
                <p14:modId xmlns:p14="http://schemas.microsoft.com/office/powerpoint/2010/main" val="3972597384"/>
              </p:ext>
            </p:extLst>
          </p:nvPr>
        </p:nvGraphicFramePr>
        <p:xfrm>
          <a:off x="4152086" y="1864995"/>
          <a:ext cx="412115" cy="280035"/>
        </p:xfrm>
        <a:graphic>
          <a:graphicData uri="http://schemas.openxmlformats.org/presentationml/2006/ole">
            <mc:AlternateContent xmlns:mc="http://schemas.openxmlformats.org/markup-compatibility/2006">
              <mc:Choice xmlns:v="urn:schemas-microsoft-com:vml" Requires="v">
                <p:oleObj spid="_x0000_s6328" r:id="rId3" imgW="279400" imgH="165100" progId="Equation.DSMT4">
                  <p:embed/>
                </p:oleObj>
              </mc:Choice>
              <mc:Fallback>
                <p:oleObj r:id="rId3" imgW="279400" imgH="165100" progId="Equation.DSMT4">
                  <p:embed/>
                  <p:pic>
                    <p:nvPicPr>
                      <p:cNvPr id="0" name="图片 3075"/>
                      <p:cNvPicPr/>
                      <p:nvPr/>
                    </p:nvPicPr>
                    <p:blipFill>
                      <a:blip r:embed="rId4"/>
                      <a:stretch>
                        <a:fillRect/>
                      </a:stretch>
                    </p:blipFill>
                    <p:spPr>
                      <a:xfrm>
                        <a:off x="4152086" y="1864995"/>
                        <a:ext cx="412115" cy="280035"/>
                      </a:xfrm>
                      <a:prstGeom prst="rect">
                        <a:avLst/>
                      </a:prstGeom>
                      <a:noFill/>
                      <a:ln w="9525">
                        <a:noFill/>
                        <a:miter/>
                      </a:ln>
                    </p:spPr>
                  </p:pic>
                </p:oleObj>
              </mc:Fallback>
            </mc:AlternateContent>
          </a:graphicData>
        </a:graphic>
      </p:graphicFrame>
      <p:graphicFrame>
        <p:nvGraphicFramePr>
          <p:cNvPr id="4" name="对象 -2147482606"/>
          <p:cNvGraphicFramePr/>
          <p:nvPr>
            <p:extLst>
              <p:ext uri="{D42A27DB-BD31-4B8C-83A1-F6EECF244321}">
                <p14:modId xmlns:p14="http://schemas.microsoft.com/office/powerpoint/2010/main" val="116057960"/>
              </p:ext>
            </p:extLst>
          </p:nvPr>
        </p:nvGraphicFramePr>
        <p:xfrm>
          <a:off x="10054059" y="1902859"/>
          <a:ext cx="390525" cy="273050"/>
        </p:xfrm>
        <a:graphic>
          <a:graphicData uri="http://schemas.openxmlformats.org/presentationml/2006/ole">
            <mc:AlternateContent xmlns:mc="http://schemas.openxmlformats.org/markup-compatibility/2006">
              <mc:Choice xmlns:v="urn:schemas-microsoft-com:vml" Requires="v">
                <p:oleObj spid="_x0000_s6329" r:id="rId5" imgW="165100" imgH="165100" progId="Equation.DSMT4">
                  <p:embed/>
                </p:oleObj>
              </mc:Choice>
              <mc:Fallback>
                <p:oleObj r:id="rId5" imgW="165100" imgH="165100" progId="Equation.DSMT4">
                  <p:embed/>
                  <p:pic>
                    <p:nvPicPr>
                      <p:cNvPr id="0" name="图片 1"/>
                      <p:cNvPicPr/>
                      <p:nvPr/>
                    </p:nvPicPr>
                    <p:blipFill>
                      <a:blip r:embed="rId6"/>
                      <a:stretch>
                        <a:fillRect/>
                      </a:stretch>
                    </p:blipFill>
                    <p:spPr>
                      <a:xfrm>
                        <a:off x="10054059" y="1902859"/>
                        <a:ext cx="390525" cy="273050"/>
                      </a:xfrm>
                      <a:prstGeom prst="rect">
                        <a:avLst/>
                      </a:prstGeom>
                      <a:noFill/>
                      <a:ln w="9525">
                        <a:noFill/>
                        <a:miter/>
                      </a:ln>
                    </p:spPr>
                  </p:pic>
                </p:oleObj>
              </mc:Fallback>
            </mc:AlternateContent>
          </a:graphicData>
        </a:graphic>
      </p:graphicFrame>
      <p:graphicFrame>
        <p:nvGraphicFramePr>
          <p:cNvPr id="7" name="对象 -2147482605"/>
          <p:cNvGraphicFramePr/>
          <p:nvPr>
            <p:extLst>
              <p:ext uri="{D42A27DB-BD31-4B8C-83A1-F6EECF244321}">
                <p14:modId xmlns:p14="http://schemas.microsoft.com/office/powerpoint/2010/main" val="4056347154"/>
              </p:ext>
            </p:extLst>
          </p:nvPr>
        </p:nvGraphicFramePr>
        <p:xfrm>
          <a:off x="7029723" y="1825990"/>
          <a:ext cx="365760" cy="328295"/>
        </p:xfrm>
        <a:graphic>
          <a:graphicData uri="http://schemas.openxmlformats.org/presentationml/2006/ole">
            <mc:AlternateContent xmlns:mc="http://schemas.openxmlformats.org/markup-compatibility/2006">
              <mc:Choice xmlns:v="urn:schemas-microsoft-com:vml" Requires="v">
                <p:oleObj spid="_x0000_s6330" r:id="rId7" imgW="215900" imgH="190500" progId="Equation.DSMT4">
                  <p:embed/>
                </p:oleObj>
              </mc:Choice>
              <mc:Fallback>
                <p:oleObj r:id="rId7" imgW="215900" imgH="190500" progId="Equation.DSMT4">
                  <p:embed/>
                  <p:pic>
                    <p:nvPicPr>
                      <p:cNvPr id="0" name="图片 3"/>
                      <p:cNvPicPr/>
                      <p:nvPr/>
                    </p:nvPicPr>
                    <p:blipFill>
                      <a:blip r:embed="rId8"/>
                      <a:stretch>
                        <a:fillRect/>
                      </a:stretch>
                    </p:blipFill>
                    <p:spPr>
                      <a:xfrm>
                        <a:off x="7029723" y="1825990"/>
                        <a:ext cx="365760" cy="328295"/>
                      </a:xfrm>
                      <a:prstGeom prst="rect">
                        <a:avLst/>
                      </a:prstGeom>
                      <a:noFill/>
                      <a:ln w="9525">
                        <a:noFill/>
                        <a:miter/>
                      </a:ln>
                    </p:spPr>
                  </p:pic>
                </p:oleObj>
              </mc:Fallback>
            </mc:AlternateContent>
          </a:graphicData>
        </a:graphic>
      </p:graphicFrame>
      <p:graphicFrame>
        <p:nvGraphicFramePr>
          <p:cNvPr id="9" name="对象 -2147482604"/>
          <p:cNvGraphicFramePr/>
          <p:nvPr>
            <p:extLst>
              <p:ext uri="{D42A27DB-BD31-4B8C-83A1-F6EECF244321}">
                <p14:modId xmlns:p14="http://schemas.microsoft.com/office/powerpoint/2010/main" val="560438158"/>
              </p:ext>
            </p:extLst>
          </p:nvPr>
        </p:nvGraphicFramePr>
        <p:xfrm>
          <a:off x="2727175" y="4221088"/>
          <a:ext cx="1440299" cy="360546"/>
        </p:xfrm>
        <a:graphic>
          <a:graphicData uri="http://schemas.openxmlformats.org/presentationml/2006/ole">
            <mc:AlternateContent xmlns:mc="http://schemas.openxmlformats.org/markup-compatibility/2006">
              <mc:Choice xmlns:v="urn:schemas-microsoft-com:vml" Requires="v">
                <p:oleObj spid="_x0000_s6331" r:id="rId9" imgW="825500" imgH="190500" progId="Equation.DSMT4">
                  <p:embed/>
                </p:oleObj>
              </mc:Choice>
              <mc:Fallback>
                <p:oleObj r:id="rId9" imgW="825500" imgH="190500" progId="Equation.DSMT4">
                  <p:embed/>
                  <p:pic>
                    <p:nvPicPr>
                      <p:cNvPr id="0" name="图片 5"/>
                      <p:cNvPicPr/>
                      <p:nvPr/>
                    </p:nvPicPr>
                    <p:blipFill>
                      <a:blip r:embed="rId10"/>
                      <a:stretch>
                        <a:fillRect/>
                      </a:stretch>
                    </p:blipFill>
                    <p:spPr>
                      <a:xfrm>
                        <a:off x="2727175" y="4221088"/>
                        <a:ext cx="1440299" cy="360546"/>
                      </a:xfrm>
                      <a:prstGeom prst="rect">
                        <a:avLst/>
                      </a:prstGeom>
                      <a:noFill/>
                      <a:ln w="9525">
                        <a:noFill/>
                        <a:miter/>
                      </a:ln>
                    </p:spPr>
                  </p:pic>
                </p:oleObj>
              </mc:Fallback>
            </mc:AlternateContent>
          </a:graphicData>
        </a:graphic>
      </p:graphicFrame>
      <p:graphicFrame>
        <p:nvGraphicFramePr>
          <p:cNvPr id="11" name="对象 -2147482603"/>
          <p:cNvGraphicFramePr/>
          <p:nvPr>
            <p:extLst>
              <p:ext uri="{D42A27DB-BD31-4B8C-83A1-F6EECF244321}">
                <p14:modId xmlns:p14="http://schemas.microsoft.com/office/powerpoint/2010/main" val="1180264250"/>
              </p:ext>
            </p:extLst>
          </p:nvPr>
        </p:nvGraphicFramePr>
        <p:xfrm>
          <a:off x="5410827" y="5053311"/>
          <a:ext cx="1317001" cy="746077"/>
        </p:xfrm>
        <a:graphic>
          <a:graphicData uri="http://schemas.openxmlformats.org/presentationml/2006/ole">
            <mc:AlternateContent xmlns:mc="http://schemas.openxmlformats.org/markup-compatibility/2006">
              <mc:Choice xmlns:v="urn:schemas-microsoft-com:vml" Requires="v">
                <p:oleObj spid="_x0000_s6332" r:id="rId11" imgW="673100" imgH="419100" progId="Equation.DSMT4">
                  <p:embed/>
                </p:oleObj>
              </mc:Choice>
              <mc:Fallback>
                <p:oleObj r:id="rId11" imgW="673100" imgH="419100" progId="Equation.DSMT4">
                  <p:embed/>
                  <p:pic>
                    <p:nvPicPr>
                      <p:cNvPr id="0" name="图片 6"/>
                      <p:cNvPicPr/>
                      <p:nvPr/>
                    </p:nvPicPr>
                    <p:blipFill>
                      <a:blip r:embed="rId12"/>
                      <a:stretch>
                        <a:fillRect/>
                      </a:stretch>
                    </p:blipFill>
                    <p:spPr>
                      <a:xfrm>
                        <a:off x="5410827" y="5053311"/>
                        <a:ext cx="1317001" cy="746077"/>
                      </a:xfrm>
                      <a:prstGeom prst="rect">
                        <a:avLst/>
                      </a:prstGeom>
                      <a:noFill/>
                      <a:ln w="9525">
                        <a:noFill/>
                        <a:miter/>
                      </a:ln>
                    </p:spPr>
                  </p:pic>
                </p:oleObj>
              </mc:Fallback>
            </mc:AlternateContent>
          </a:graphicData>
        </a:graphic>
      </p:graphicFrame>
      <p:graphicFrame>
        <p:nvGraphicFramePr>
          <p:cNvPr id="17" name="对象 -2147482600"/>
          <p:cNvGraphicFramePr/>
          <p:nvPr>
            <p:extLst>
              <p:ext uri="{D42A27DB-BD31-4B8C-83A1-F6EECF244321}">
                <p14:modId xmlns:p14="http://schemas.microsoft.com/office/powerpoint/2010/main" val="2818580298"/>
              </p:ext>
            </p:extLst>
          </p:nvPr>
        </p:nvGraphicFramePr>
        <p:xfrm>
          <a:off x="8109843" y="4113529"/>
          <a:ext cx="1340485" cy="775335"/>
        </p:xfrm>
        <a:graphic>
          <a:graphicData uri="http://schemas.openxmlformats.org/presentationml/2006/ole">
            <mc:AlternateContent xmlns:mc="http://schemas.openxmlformats.org/markup-compatibility/2006">
              <mc:Choice xmlns:v="urn:schemas-microsoft-com:vml" Requires="v">
                <p:oleObj spid="_x0000_s6333" r:id="rId13" imgW="787400" imgH="419100" progId="Equation.DSMT4">
                  <p:embed/>
                </p:oleObj>
              </mc:Choice>
              <mc:Fallback>
                <p:oleObj r:id="rId13" imgW="787400" imgH="419100" progId="Equation.DSMT4">
                  <p:embed/>
                  <p:pic>
                    <p:nvPicPr>
                      <p:cNvPr id="0" name="图片 9"/>
                      <p:cNvPicPr/>
                      <p:nvPr/>
                    </p:nvPicPr>
                    <p:blipFill>
                      <a:blip r:embed="rId14"/>
                      <a:stretch>
                        <a:fillRect/>
                      </a:stretch>
                    </p:blipFill>
                    <p:spPr>
                      <a:xfrm>
                        <a:off x="8109843" y="4113529"/>
                        <a:ext cx="1340485" cy="775335"/>
                      </a:xfrm>
                      <a:prstGeom prst="rect">
                        <a:avLst/>
                      </a:prstGeom>
                      <a:noFill/>
                      <a:ln w="9525">
                        <a:noFill/>
                        <a:miter/>
                      </a:ln>
                    </p:spPr>
                  </p:pic>
                </p:oleObj>
              </mc:Fallback>
            </mc:AlternateContent>
          </a:graphicData>
        </a:graphic>
      </p:graphicFrame>
      <p:cxnSp>
        <p:nvCxnSpPr>
          <p:cNvPr id="22" name="直接箭头连接符 21"/>
          <p:cNvCxnSpPr>
            <a:stCxn id="25" idx="5"/>
            <a:endCxn id="18" idx="0"/>
          </p:cNvCxnSpPr>
          <p:nvPr/>
        </p:nvCxnSpPr>
        <p:spPr>
          <a:xfrm>
            <a:off x="6768556" y="3888733"/>
            <a:ext cx="2649786" cy="1446304"/>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18" name="椭圆 17"/>
          <p:cNvSpPr/>
          <p:nvPr/>
        </p:nvSpPr>
        <p:spPr>
          <a:xfrm>
            <a:off x="8206561" y="5335037"/>
            <a:ext cx="2423562"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麦考利</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sp>
        <p:nvSpPr>
          <p:cNvPr id="25" name="椭圆 24"/>
          <p:cNvSpPr/>
          <p:nvPr/>
        </p:nvSpPr>
        <p:spPr>
          <a:xfrm>
            <a:off x="4934406" y="3135344"/>
            <a:ext cx="214884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400" b="1" dirty="0">
                <a:latin typeface="华文楷体" panose="02010600040101010101" pitchFamily="2" charset="-122"/>
                <a:ea typeface="华文楷体" panose="02010600040101010101" pitchFamily="2" charset="-122"/>
                <a:sym typeface="+mn-ea"/>
              </a:rPr>
              <a:t>美元久期</a:t>
            </a:r>
            <a:endParaRPr lang="zh-CN" altLang="en-US" sz="2400" b="1">
              <a:latin typeface="华文楷体" panose="02010600040101010101" pitchFamily="2" charset="-122"/>
              <a:ea typeface="华文楷体" panose="02010600040101010101" pitchFamily="2" charset="-122"/>
            </a:endParaRPr>
          </a:p>
        </p:txBody>
      </p:sp>
      <p:sp>
        <p:nvSpPr>
          <p:cNvPr id="26" name="椭圆 25"/>
          <p:cNvSpPr/>
          <p:nvPr/>
        </p:nvSpPr>
        <p:spPr>
          <a:xfrm>
            <a:off x="2145487" y="5336693"/>
            <a:ext cx="2120265"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修正</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cxnSp>
        <p:nvCxnSpPr>
          <p:cNvPr id="27" name="直接箭头连接符 26"/>
          <p:cNvCxnSpPr>
            <a:stCxn id="25" idx="3"/>
            <a:endCxn id="26" idx="0"/>
          </p:cNvCxnSpPr>
          <p:nvPr/>
        </p:nvCxnSpPr>
        <p:spPr>
          <a:xfrm flipH="1">
            <a:off x="3205620" y="3888733"/>
            <a:ext cx="2043476" cy="1447960"/>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28" name="直接箭头连接符 27"/>
          <p:cNvCxnSpPr>
            <a:stCxn id="26" idx="6"/>
            <a:endCxn id="18" idx="2"/>
          </p:cNvCxnSpPr>
          <p:nvPr/>
        </p:nvCxnSpPr>
        <p:spPr>
          <a:xfrm flipV="1">
            <a:off x="4265752" y="5776362"/>
            <a:ext cx="3940809" cy="1656"/>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久期法则</a:t>
            </a:r>
            <a:endParaRPr lang="zh-CN" sz="3300" b="1"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sz="18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pSp>
        <p:nvGrpSpPr>
          <p:cNvPr id="17" name="组合 16"/>
          <p:cNvGrpSpPr/>
          <p:nvPr/>
        </p:nvGrpSpPr>
        <p:grpSpPr>
          <a:xfrm>
            <a:off x="981051" y="1700808"/>
            <a:ext cx="10873208" cy="4608511"/>
            <a:chOff x="3135" y="3019"/>
            <a:chExt cx="12993" cy="4687"/>
          </a:xfrm>
        </p:grpSpPr>
        <p:sp>
          <p:nvSpPr>
            <p:cNvPr id="13" name="圆角矩形 12"/>
            <p:cNvSpPr/>
            <p:nvPr/>
          </p:nvSpPr>
          <p:spPr>
            <a:xfrm>
              <a:off x="3135" y="3019"/>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1</a:t>
              </a:r>
              <a:r>
                <a:rPr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零息债券的麦考利久期等同于其期限</a:t>
              </a:r>
            </a:p>
          </p:txBody>
        </p:sp>
        <p:sp>
          <p:nvSpPr>
            <p:cNvPr id="14" name="圆角矩形 13"/>
            <p:cNvSpPr/>
            <p:nvPr/>
          </p:nvSpPr>
          <p:spPr>
            <a:xfrm>
              <a:off x="3135" y="4266"/>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2</a:t>
              </a:r>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给定债券期限</a:t>
              </a:r>
              <a:r>
                <a:rPr lang="zh-CN" altLang="en-US" sz="2800" dirty="0">
                  <a:solidFill>
                    <a:schemeClr val="tx1"/>
                  </a:solidFill>
                  <a:latin typeface="华文楷体" panose="02010600040101010101" pitchFamily="2" charset="-122"/>
                  <a:ea typeface="华文楷体" panose="02010600040101010101" pitchFamily="2" charset="-122"/>
                  <a:sym typeface="+mn-ea"/>
                </a:rPr>
                <a:t>时，息票率越高，债券久期越小</a:t>
              </a:r>
              <a:endPar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endParaRPr>
            </a:p>
          </p:txBody>
        </p:sp>
        <p:sp>
          <p:nvSpPr>
            <p:cNvPr id="15" name="圆角矩形 14"/>
            <p:cNvSpPr/>
            <p:nvPr/>
          </p:nvSpPr>
          <p:spPr>
            <a:xfrm>
              <a:off x="3135" y="5513"/>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lang="zh-CN" sz="2800" dirty="0">
                  <a:solidFill>
                    <a:schemeClr val="tx1"/>
                  </a:solidFill>
                  <a:latin typeface="华文楷体" panose="02010600040101010101" pitchFamily="2" charset="-122"/>
                  <a:ea typeface="华文楷体" panose="02010600040101010101" pitchFamily="2" charset="-122"/>
                  <a:sym typeface="+mn-ea"/>
                </a:rPr>
                <a:t>（</a:t>
              </a:r>
              <a:r>
                <a:rPr lang="en-US" altLang="zh-CN" sz="2800" dirty="0">
                  <a:solidFill>
                    <a:schemeClr val="tx1"/>
                  </a:solidFill>
                  <a:latin typeface="华文楷体" panose="02010600040101010101" pitchFamily="2" charset="-122"/>
                  <a:ea typeface="华文楷体" panose="02010600040101010101" pitchFamily="2" charset="-122"/>
                  <a:sym typeface="+mn-ea"/>
                </a:rPr>
                <a:t>3</a:t>
              </a:r>
              <a:r>
                <a:rPr lang="zh-CN"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sym typeface="+mn-ea"/>
                </a:rPr>
                <a:t>给定债券息票</a:t>
              </a:r>
              <a:r>
                <a:rPr sz="2800" dirty="0">
                  <a:solidFill>
                    <a:schemeClr val="tx1"/>
                  </a:solidFill>
                  <a:latin typeface="华文楷体" panose="02010600040101010101" pitchFamily="2" charset="-122"/>
                  <a:ea typeface="华文楷体" panose="02010600040101010101" pitchFamily="2" charset="-122"/>
                  <a:sym typeface="+mn-ea"/>
                </a:rPr>
                <a:t>率</a:t>
              </a:r>
              <a:r>
                <a:rPr lang="zh-CN" altLang="en-US" sz="2800" dirty="0">
                  <a:solidFill>
                    <a:schemeClr val="tx1"/>
                  </a:solidFill>
                  <a:latin typeface="华文楷体" panose="02010600040101010101" pitchFamily="2" charset="-122"/>
                  <a:ea typeface="华文楷体" panose="02010600040101010101" pitchFamily="2" charset="-122"/>
                  <a:sym typeface="+mn-ea"/>
                </a:rPr>
                <a:t>时</a:t>
              </a:r>
              <a:r>
                <a:rPr sz="2800" dirty="0">
                  <a:solidFill>
                    <a:schemeClr val="tx1"/>
                  </a:solidFill>
                  <a:latin typeface="华文楷体" panose="02010600040101010101" pitchFamily="2" charset="-122"/>
                  <a:ea typeface="华文楷体" panose="02010600040101010101" pitchFamily="2" charset="-122"/>
                  <a:sym typeface="+mn-ea"/>
                </a:rPr>
                <a:t>，</a:t>
              </a:r>
              <a:r>
                <a:rPr sz="2800" dirty="0" err="1">
                  <a:solidFill>
                    <a:schemeClr val="tx1"/>
                  </a:solidFill>
                  <a:latin typeface="华文楷体" panose="02010600040101010101" pitchFamily="2" charset="-122"/>
                  <a:ea typeface="华文楷体" panose="02010600040101010101" pitchFamily="2" charset="-122"/>
                  <a:sym typeface="+mn-ea"/>
                </a:rPr>
                <a:t>期限</a:t>
              </a:r>
              <a:r>
                <a:rPr lang="zh-CN" altLang="en-US" sz="2800" dirty="0">
                  <a:solidFill>
                    <a:schemeClr val="tx1"/>
                  </a:solidFill>
                  <a:latin typeface="华文楷体" panose="02010600040101010101" pitchFamily="2" charset="-122"/>
                  <a:ea typeface="华文楷体" panose="02010600040101010101" pitchFamily="2" charset="-122"/>
                  <a:sym typeface="+mn-ea"/>
                </a:rPr>
                <a:t>越长，债券久期越大</a:t>
              </a:r>
            </a:p>
          </p:txBody>
        </p:sp>
        <p:sp>
          <p:nvSpPr>
            <p:cNvPr id="16" name="圆角矩形 15"/>
            <p:cNvSpPr/>
            <p:nvPr/>
          </p:nvSpPr>
          <p:spPr>
            <a:xfrm>
              <a:off x="3136" y="6874"/>
              <a:ext cx="12993"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4</a:t>
              </a:r>
              <a:r>
                <a:rPr sz="2800" dirty="0">
                  <a:solidFill>
                    <a:schemeClr val="tx1"/>
                  </a:solidFill>
                  <a:latin typeface="华文楷体" panose="02010600040101010101" pitchFamily="2" charset="-122"/>
                  <a:ea typeface="华文楷体" panose="02010600040101010101" pitchFamily="2" charset="-122"/>
                  <a:sym typeface="+mn-ea"/>
                </a:rPr>
                <a:t>）当债券到期收益率较高时，息票债券的久期会较</a:t>
              </a:r>
              <a:r>
                <a:rPr lang="zh-CN" altLang="en-US" sz="2800" dirty="0">
                  <a:solidFill>
                    <a:schemeClr val="tx1"/>
                  </a:solidFill>
                  <a:latin typeface="华文楷体" panose="02010600040101010101" pitchFamily="2" charset="-122"/>
                  <a:ea typeface="华文楷体" panose="02010600040101010101" pitchFamily="2" charset="-122"/>
                  <a:sym typeface="+mn-ea"/>
                </a:rPr>
                <a:t>小</a:t>
              </a:r>
            </a:p>
          </p:txBody>
        </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a:p>
            <a:pPr marL="811213" lvl="1"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假设存在某个面值为</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美元、息票利率为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年期债券，该债券连续复利下的年收益率为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，每</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个月付息一次，即每期付息</a:t>
            </a:r>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美元，请计算该债券久期。</a:t>
            </a: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1"/>
            </p:custDataLst>
            <p:extLst>
              <p:ext uri="{D42A27DB-BD31-4B8C-83A1-F6EECF244321}">
                <p14:modId xmlns:p14="http://schemas.microsoft.com/office/powerpoint/2010/main" val="2655935797"/>
              </p:ext>
            </p:extLst>
          </p:nvPr>
        </p:nvGraphicFramePr>
        <p:xfrm>
          <a:off x="1557115" y="2980440"/>
          <a:ext cx="8829675" cy="3205480"/>
        </p:xfrm>
        <a:graphic>
          <a:graphicData uri="http://schemas.openxmlformats.org/drawingml/2006/table">
            <a:tbl>
              <a:tblPr firstRow="1" bandRow="1">
                <a:tableStyleId>{5940675A-B579-460E-94D1-54222C63F5DA}</a:tableStyleId>
              </a:tblPr>
              <a:tblGrid>
                <a:gridCol w="1765300">
                  <a:extLst>
                    <a:ext uri="{9D8B030D-6E8A-4147-A177-3AD203B41FA5}">
                      <a16:colId xmlns:a16="http://schemas.microsoft.com/office/drawing/2014/main" xmlns="" val="20000"/>
                    </a:ext>
                  </a:extLst>
                </a:gridCol>
                <a:gridCol w="1767205">
                  <a:extLst>
                    <a:ext uri="{9D8B030D-6E8A-4147-A177-3AD203B41FA5}">
                      <a16:colId xmlns:a16="http://schemas.microsoft.com/office/drawing/2014/main" xmlns="" val="20001"/>
                    </a:ext>
                  </a:extLst>
                </a:gridCol>
                <a:gridCol w="1763395">
                  <a:extLst>
                    <a:ext uri="{9D8B030D-6E8A-4147-A177-3AD203B41FA5}">
                      <a16:colId xmlns:a16="http://schemas.microsoft.com/office/drawing/2014/main" xmlns="" val="20002"/>
                    </a:ext>
                  </a:extLst>
                </a:gridCol>
                <a:gridCol w="1766570">
                  <a:extLst>
                    <a:ext uri="{9D8B030D-6E8A-4147-A177-3AD203B41FA5}">
                      <a16:colId xmlns:a16="http://schemas.microsoft.com/office/drawing/2014/main" xmlns="" val="20003"/>
                    </a:ext>
                  </a:extLst>
                </a:gridCol>
                <a:gridCol w="1767205">
                  <a:extLst>
                    <a:ext uri="{9D8B030D-6E8A-4147-A177-3AD203B41FA5}">
                      <a16:colId xmlns:a16="http://schemas.microsoft.com/office/drawing/2014/main" xmlns="" val="20004"/>
                    </a:ext>
                  </a:extLst>
                </a:gridCol>
              </a:tblGrid>
              <a:tr h="40068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权重</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88287473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11" y="1484784"/>
            <a:ext cx="40421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67" y="1700808"/>
            <a:ext cx="4910138"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13089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2"/>
            </p:custDataLst>
            <p:extLst>
              <p:ext uri="{D42A27DB-BD31-4B8C-83A1-F6EECF244321}">
                <p14:modId xmlns:p14="http://schemas.microsoft.com/office/powerpoint/2010/main" val="859117974"/>
              </p:ext>
            </p:extLst>
          </p:nvPr>
        </p:nvGraphicFramePr>
        <p:xfrm>
          <a:off x="404987" y="1626261"/>
          <a:ext cx="4392486" cy="2666834"/>
        </p:xfrm>
        <a:graphic>
          <a:graphicData uri="http://schemas.openxmlformats.org/drawingml/2006/table">
            <a:tbl>
              <a:tblPr firstRow="1" bandRow="1">
                <a:tableStyleId>{5940675A-B579-460E-94D1-54222C63F5DA}</a:tableStyleId>
              </a:tblPr>
              <a:tblGrid>
                <a:gridCol w="864095">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762337">
                  <a:extLst>
                    <a:ext uri="{9D8B030D-6E8A-4147-A177-3AD203B41FA5}">
                      <a16:colId xmlns:a16="http://schemas.microsoft.com/office/drawing/2014/main" xmlns="" val="20002"/>
                    </a:ext>
                  </a:extLst>
                </a:gridCol>
                <a:gridCol w="677823">
                  <a:extLst>
                    <a:ext uri="{9D8B030D-6E8A-4147-A177-3AD203B41FA5}">
                      <a16:colId xmlns:a16="http://schemas.microsoft.com/office/drawing/2014/main" xmlns="" val="20003"/>
                    </a:ext>
                  </a:extLst>
                </a:gridCol>
                <a:gridCol w="1080119">
                  <a:extLst>
                    <a:ext uri="{9D8B030D-6E8A-4147-A177-3AD203B41FA5}">
                      <a16:colId xmlns:a16="http://schemas.microsoft.com/office/drawing/2014/main" xmlns="" val="20004"/>
                    </a:ext>
                  </a:extLst>
                </a:gridCol>
              </a:tblGrid>
              <a:tr h="592629">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期限</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（年）</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现金流</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a:t>
                      </a:r>
                      <a:r>
                        <a:rPr lang="en-US" sz="1600" b="0" dirty="0" err="1">
                          <a:solidFill>
                            <a:srgbClr val="000000"/>
                          </a:solidFill>
                          <a:latin typeface="Times New Roman" panose="02020603050405020304" pitchFamily="18" charset="0"/>
                          <a:cs typeface="Times New Roman" panose="02020603050405020304" pitchFamily="18" charset="0"/>
                        </a:rPr>
                        <a:t>美元</a:t>
                      </a:r>
                      <a:r>
                        <a:rPr lang="en-US" sz="1600" b="0" dirty="0">
                          <a:solidFill>
                            <a:srgbClr val="000000"/>
                          </a:solidFill>
                          <a:latin typeface="Times New Roman" panose="02020603050405020304" pitchFamily="18" charset="0"/>
                          <a:cs typeface="Times New Roman" panose="02020603050405020304" pitchFamily="18" charset="0"/>
                        </a:rPr>
                        <a:t>）</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0.043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2" name="文本框 1"/>
          <p:cNvSpPr txBox="1"/>
          <p:nvPr/>
        </p:nvSpPr>
        <p:spPr>
          <a:xfrm>
            <a:off x="4986438" y="1061441"/>
            <a:ext cx="7200800" cy="3231654"/>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sym typeface="+mn-ea"/>
              </a:rPr>
              <a:t>根据久期公式</a:t>
            </a:r>
            <a:endParaRPr lang="en-US" altLang="zh-CN" sz="2400" b="1" dirty="0">
              <a:solidFill>
                <a:srgbClr val="0000FF"/>
              </a:solidFill>
              <a:latin typeface="Times New Roman" panose="02020603050405020304" pitchFamily="18" charset="0"/>
              <a:cs typeface="Times New Roman" panose="02020603050405020304" pitchFamily="18" charset="0"/>
              <a:sym typeface="+mn-ea"/>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sym typeface="+mn-ea"/>
              </a:rPr>
              <a:t>连续复利下，修正久期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麦考利久期：</a:t>
            </a:r>
            <a:endParaRPr lang="zh-CN" altLang="en-US" sz="2400" dirty="0">
              <a:latin typeface="Times New Roman" panose="02020603050405020304" pitchFamily="18" charset="0"/>
              <a:cs typeface="Times New Roman" panose="02020603050405020304" pitchFamily="18" charset="0"/>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当收益率增加</a:t>
            </a:r>
            <a:r>
              <a:rPr lang="en-US" altLang="zh-CN" sz="2400" dirty="0">
                <a:latin typeface="Times New Roman" panose="02020603050405020304" pitchFamily="18" charset="0"/>
                <a:cs typeface="Times New Roman" panose="02020603050405020304" pitchFamily="18" charset="0"/>
              </a:rPr>
              <a:t>0.1%</a:t>
            </a:r>
            <a:r>
              <a:rPr lang="zh-CN" altLang="en-US" sz="2400" dirty="0">
                <a:latin typeface="Times New Roman" panose="02020603050405020304" pitchFamily="18" charset="0"/>
                <a:cs typeface="Times New Roman" panose="02020603050405020304" pitchFamily="18" charset="0"/>
              </a:rPr>
              <a:t>时，债券价格变化为：</a:t>
            </a: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因此，预计债券价格会下降到：</a:t>
            </a:r>
          </a:p>
        </p:txBody>
      </p:sp>
      <p:graphicFrame>
        <p:nvGraphicFramePr>
          <p:cNvPr id="6" name="对象 -2147482522"/>
          <p:cNvGraphicFramePr/>
          <p:nvPr>
            <p:extLst>
              <p:ext uri="{D42A27DB-BD31-4B8C-83A1-F6EECF244321}">
                <p14:modId xmlns:p14="http://schemas.microsoft.com/office/powerpoint/2010/main" val="189322893"/>
              </p:ext>
            </p:extLst>
          </p:nvPr>
        </p:nvGraphicFramePr>
        <p:xfrm>
          <a:off x="7251433" y="2382840"/>
          <a:ext cx="1335405" cy="350520"/>
        </p:xfrm>
        <a:graphic>
          <a:graphicData uri="http://schemas.openxmlformats.org/presentationml/2006/ole">
            <mc:AlternateContent xmlns:mc="http://schemas.openxmlformats.org/markup-compatibility/2006">
              <mc:Choice xmlns:v="urn:schemas-microsoft-com:vml" Requires="v">
                <p:oleObj spid="_x0000_s18510" r:id="rId4" imgW="977900" imgH="203200" progId="Equation.DSMT4">
                  <p:embed/>
                </p:oleObj>
              </mc:Choice>
              <mc:Fallback>
                <p:oleObj r:id="rId4" imgW="977900" imgH="203200" progId="Equation.DSMT4">
                  <p:embed/>
                  <p:pic>
                    <p:nvPicPr>
                      <p:cNvPr id="6" name="对象 -2147482522"/>
                      <p:cNvPicPr/>
                      <p:nvPr/>
                    </p:nvPicPr>
                    <p:blipFill>
                      <a:blip r:embed="rId5"/>
                      <a:stretch>
                        <a:fillRect/>
                      </a:stretch>
                    </p:blipFill>
                    <p:spPr>
                      <a:xfrm>
                        <a:off x="7251433" y="2382840"/>
                        <a:ext cx="1335405" cy="350520"/>
                      </a:xfrm>
                      <a:prstGeom prst="rect">
                        <a:avLst/>
                      </a:prstGeom>
                      <a:noFill/>
                      <a:ln w="9525">
                        <a:noFill/>
                        <a:miter/>
                      </a:ln>
                    </p:spPr>
                  </p:pic>
                </p:oleObj>
              </mc:Fallback>
            </mc:AlternateContent>
          </a:graphicData>
        </a:graphic>
      </p:graphicFrame>
      <p:graphicFrame>
        <p:nvGraphicFramePr>
          <p:cNvPr id="7" name="对象 -2147482593"/>
          <p:cNvGraphicFramePr/>
          <p:nvPr>
            <p:extLst>
              <p:ext uri="{D42A27DB-BD31-4B8C-83A1-F6EECF244321}">
                <p14:modId xmlns:p14="http://schemas.microsoft.com/office/powerpoint/2010/main" val="3485411664"/>
              </p:ext>
            </p:extLst>
          </p:nvPr>
        </p:nvGraphicFramePr>
        <p:xfrm>
          <a:off x="6391549" y="3263483"/>
          <a:ext cx="4238574" cy="309533"/>
        </p:xfrm>
        <a:graphic>
          <a:graphicData uri="http://schemas.openxmlformats.org/presentationml/2006/ole">
            <mc:AlternateContent xmlns:mc="http://schemas.openxmlformats.org/markup-compatibility/2006">
              <mc:Choice xmlns:v="urn:schemas-microsoft-com:vml" Requires="v">
                <p:oleObj spid="_x0000_s18511" r:id="rId6" imgW="2362200" imgH="177165" progId="Equation.DSMT4">
                  <p:embed/>
                </p:oleObj>
              </mc:Choice>
              <mc:Fallback>
                <p:oleObj r:id="rId6" imgW="2362200" imgH="177165" progId="Equation.DSMT4">
                  <p:embed/>
                  <p:pic>
                    <p:nvPicPr>
                      <p:cNvPr id="7" name="对象 -2147482593"/>
                      <p:cNvPicPr/>
                      <p:nvPr/>
                    </p:nvPicPr>
                    <p:blipFill>
                      <a:blip r:embed="rId7"/>
                      <a:stretch>
                        <a:fillRect/>
                      </a:stretch>
                    </p:blipFill>
                    <p:spPr>
                      <a:xfrm>
                        <a:off x="6391549" y="3263483"/>
                        <a:ext cx="4238574" cy="309533"/>
                      </a:xfrm>
                      <a:prstGeom prst="rect">
                        <a:avLst/>
                      </a:prstGeom>
                      <a:noFill/>
                      <a:ln w="9525">
                        <a:noFill/>
                        <a:miter/>
                      </a:ln>
                    </p:spPr>
                  </p:pic>
                </p:oleObj>
              </mc:Fallback>
            </mc:AlternateContent>
          </a:graphicData>
        </a:graphic>
      </p:graphicFrame>
      <p:graphicFrame>
        <p:nvGraphicFramePr>
          <p:cNvPr id="8" name="对象 -2147482592"/>
          <p:cNvGraphicFramePr/>
          <p:nvPr>
            <p:extLst>
              <p:ext uri="{D42A27DB-BD31-4B8C-83A1-F6EECF244321}">
                <p14:modId xmlns:p14="http://schemas.microsoft.com/office/powerpoint/2010/main" val="1268392609"/>
              </p:ext>
            </p:extLst>
          </p:nvPr>
        </p:nvGraphicFramePr>
        <p:xfrm>
          <a:off x="6597675" y="4214621"/>
          <a:ext cx="3168352" cy="366507"/>
        </p:xfrm>
        <a:graphic>
          <a:graphicData uri="http://schemas.openxmlformats.org/presentationml/2006/ole">
            <mc:AlternateContent xmlns:mc="http://schemas.openxmlformats.org/markup-compatibility/2006">
              <mc:Choice xmlns:v="urn:schemas-microsoft-com:vml" Requires="v">
                <p:oleObj spid="_x0000_s18512" r:id="rId8" imgW="1727200" imgH="203200" progId="Equation.DSMT4">
                  <p:embed/>
                </p:oleObj>
              </mc:Choice>
              <mc:Fallback>
                <p:oleObj r:id="rId8" imgW="1727200" imgH="203200" progId="Equation.DSMT4">
                  <p:embed/>
                  <p:pic>
                    <p:nvPicPr>
                      <p:cNvPr id="9" name="对象 -2147482592"/>
                      <p:cNvPicPr/>
                      <p:nvPr/>
                    </p:nvPicPr>
                    <p:blipFill>
                      <a:blip r:embed="rId9"/>
                      <a:stretch>
                        <a:fillRect/>
                      </a:stretch>
                    </p:blipFill>
                    <p:spPr>
                      <a:xfrm>
                        <a:off x="6597675" y="4214621"/>
                        <a:ext cx="3168352" cy="366507"/>
                      </a:xfrm>
                      <a:prstGeom prst="rect">
                        <a:avLst/>
                      </a:prstGeom>
                      <a:noFill/>
                      <a:ln w="9525">
                        <a:noFill/>
                        <a:miter/>
                      </a:ln>
                    </p:spPr>
                  </p:pic>
                </p:oleObj>
              </mc:Fallback>
            </mc:AlternateContent>
          </a:graphicData>
        </a:graphic>
      </p:graphicFrame>
      <p:sp>
        <p:nvSpPr>
          <p:cNvPr id="5" name="文本框 4"/>
          <p:cNvSpPr txBox="1"/>
          <p:nvPr/>
        </p:nvSpPr>
        <p:spPr>
          <a:xfrm>
            <a:off x="332979" y="4707124"/>
            <a:ext cx="11593288" cy="1292662"/>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直接计算</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285750" indent="-285750" latinLnBrk="0">
              <a:lnSpc>
                <a:spcPct val="225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计算收益率增加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个基点到</a:t>
            </a:r>
            <a:r>
              <a:rPr lang="en-US" altLang="zh-CN" sz="2400" dirty="0">
                <a:latin typeface="Times New Roman" panose="02020603050405020304" pitchFamily="18" charset="0"/>
                <a:cs typeface="Times New Roman" panose="02020603050405020304" pitchFamily="18" charset="0"/>
              </a:rPr>
              <a:t>10.1%</a:t>
            </a:r>
            <a:r>
              <a:rPr lang="zh-CN" altLang="en-US" sz="2400" dirty="0">
                <a:latin typeface="Times New Roman" panose="02020603050405020304" pitchFamily="18" charset="0"/>
                <a:cs typeface="Times New Roman" panose="02020603050405020304" pitchFamily="18" charset="0"/>
              </a:rPr>
              <a:t>时债券真正价格：</a:t>
            </a:r>
          </a:p>
        </p:txBody>
      </p:sp>
      <p:graphicFrame>
        <p:nvGraphicFramePr>
          <p:cNvPr id="10" name="对象 -2147482521"/>
          <p:cNvGraphicFramePr/>
          <p:nvPr>
            <p:extLst>
              <p:ext uri="{D42A27DB-BD31-4B8C-83A1-F6EECF244321}">
                <p14:modId xmlns:p14="http://schemas.microsoft.com/office/powerpoint/2010/main" val="1478567293"/>
              </p:ext>
            </p:extLst>
          </p:nvPr>
        </p:nvGraphicFramePr>
        <p:xfrm>
          <a:off x="1480731" y="6021288"/>
          <a:ext cx="8267323" cy="392527"/>
        </p:xfrm>
        <a:graphic>
          <a:graphicData uri="http://schemas.openxmlformats.org/presentationml/2006/ole">
            <mc:AlternateContent xmlns:mc="http://schemas.openxmlformats.org/markup-compatibility/2006">
              <mc:Choice xmlns:v="urn:schemas-microsoft-com:vml" Requires="v">
                <p:oleObj spid="_x0000_s18513" r:id="rId10" imgW="4927600" imgH="203200" progId="Equation.DSMT4">
                  <p:embed/>
                </p:oleObj>
              </mc:Choice>
              <mc:Fallback>
                <p:oleObj r:id="rId10" imgW="4927600" imgH="203200" progId="Equation.DSMT4">
                  <p:embed/>
                  <p:pic>
                    <p:nvPicPr>
                      <p:cNvPr id="11" name="对象 -2147482521"/>
                      <p:cNvPicPr/>
                      <p:nvPr/>
                    </p:nvPicPr>
                    <p:blipFill>
                      <a:blip r:embed="rId11"/>
                      <a:stretch>
                        <a:fillRect/>
                      </a:stretch>
                    </p:blipFill>
                    <p:spPr>
                      <a:xfrm>
                        <a:off x="1480731" y="6021288"/>
                        <a:ext cx="8267323" cy="392527"/>
                      </a:xfrm>
                      <a:prstGeom prst="rect">
                        <a:avLst/>
                      </a:prstGeom>
                      <a:noFill/>
                      <a:ln w="9525">
                        <a:noFill/>
                        <a:miter/>
                      </a:ln>
                    </p:spPr>
                  </p:pic>
                </p:oleObj>
              </mc:Fallback>
            </mc:AlternateContent>
          </a:graphicData>
        </a:graphic>
      </p:graphicFrame>
      <p:sp>
        <p:nvSpPr>
          <p:cNvPr id="11" name="圆角矩形 10"/>
          <p:cNvSpPr/>
          <p:nvPr/>
        </p:nvSpPr>
        <p:spPr>
          <a:xfrm>
            <a:off x="8901931" y="4077072"/>
            <a:ext cx="864096" cy="2376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爆炸形 1 11"/>
          <p:cNvSpPr/>
          <p:nvPr/>
        </p:nvSpPr>
        <p:spPr>
          <a:xfrm>
            <a:off x="9322838" y="4591635"/>
            <a:ext cx="2537029" cy="14412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2743 w 21600"/>
              <a:gd name="connsiteY21" fmla="*/ 3819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21097 w 21600"/>
              <a:gd name="connsiteY5" fmla="*/ 584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18925 w 21600"/>
              <a:gd name="connsiteY5" fmla="*/ 637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19790"/>
              <a:gd name="connsiteY0" fmla="*/ 3505 h 19305"/>
              <a:gd name="connsiteX1" fmla="*/ 13597 w 19790"/>
              <a:gd name="connsiteY1" fmla="*/ 25 h 19305"/>
              <a:gd name="connsiteX2" fmla="*/ 14155 w 19790"/>
              <a:gd name="connsiteY2" fmla="*/ 3030 h 19305"/>
              <a:gd name="connsiteX3" fmla="*/ 18380 w 19790"/>
              <a:gd name="connsiteY3" fmla="*/ 2162 h 19305"/>
              <a:gd name="connsiteX4" fmla="*/ 16702 w 19790"/>
              <a:gd name="connsiteY4" fmla="*/ 5020 h 19305"/>
              <a:gd name="connsiteX5" fmla="*/ 18925 w 19790"/>
              <a:gd name="connsiteY5" fmla="*/ 6372 h 19305"/>
              <a:gd name="connsiteX6" fmla="*/ 17607 w 19790"/>
              <a:gd name="connsiteY6" fmla="*/ 8180 h 19305"/>
              <a:gd name="connsiteX7" fmla="*/ 19790 w 19790"/>
              <a:gd name="connsiteY7" fmla="*/ 10664 h 19305"/>
              <a:gd name="connsiteX8" fmla="*/ 16837 w 19790"/>
              <a:gd name="connsiteY8" fmla="*/ 10647 h 19305"/>
              <a:gd name="connsiteX9" fmla="*/ 18145 w 19790"/>
              <a:gd name="connsiteY9" fmla="*/ 15800 h 19305"/>
              <a:gd name="connsiteX10" fmla="*/ 14020 w 19790"/>
              <a:gd name="connsiteY10" fmla="*/ 12162 h 19305"/>
              <a:gd name="connsiteX11" fmla="*/ 13247 w 19790"/>
              <a:gd name="connsiteY11" fmla="*/ 17442 h 19305"/>
              <a:gd name="connsiteX12" fmla="*/ 10532 w 19790"/>
              <a:gd name="connsiteY12" fmla="*/ 12640 h 19305"/>
              <a:gd name="connsiteX13" fmla="*/ 8485 w 19790"/>
              <a:gd name="connsiteY13" fmla="*/ 19305 h 19305"/>
              <a:gd name="connsiteX14" fmla="*/ 7715 w 19790"/>
              <a:gd name="connsiteY14" fmla="*/ 13332 h 19305"/>
              <a:gd name="connsiteX15" fmla="*/ 4762 w 19790"/>
              <a:gd name="connsiteY15" fmla="*/ 15322 h 19305"/>
              <a:gd name="connsiteX16" fmla="*/ 5667 w 19790"/>
              <a:gd name="connsiteY16" fmla="*/ 11642 h 19305"/>
              <a:gd name="connsiteX17" fmla="*/ 135 w 19790"/>
              <a:gd name="connsiteY17" fmla="*/ 12292 h 19305"/>
              <a:gd name="connsiteX18" fmla="*/ 3722 w 19790"/>
              <a:gd name="connsiteY18" fmla="*/ 9480 h 19305"/>
              <a:gd name="connsiteX19" fmla="*/ 0 w 19790"/>
              <a:gd name="connsiteY19" fmla="*/ 6320 h 19305"/>
              <a:gd name="connsiteX20" fmla="*/ 4627 w 19790"/>
              <a:gd name="connsiteY20" fmla="*/ 5322 h 19305"/>
              <a:gd name="connsiteX21" fmla="*/ 2743 w 19790"/>
              <a:gd name="connsiteY21" fmla="*/ 1524 h 19305"/>
              <a:gd name="connsiteX22" fmla="*/ 7312 w 19790"/>
              <a:gd name="connsiteY22" fmla="*/ 4025 h 19305"/>
              <a:gd name="connsiteX23" fmla="*/ 8352 w 19790"/>
              <a:gd name="connsiteY23" fmla="*/ 0 h 19305"/>
              <a:gd name="connsiteX24" fmla="*/ 10800 w 19790"/>
              <a:gd name="connsiteY24" fmla="*/ 3505 h 19305"/>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135 w 19790"/>
              <a:gd name="connsiteY17" fmla="*/ 12292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2870 w 19790"/>
              <a:gd name="connsiteY17" fmla="*/ 12159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249 w 17296"/>
              <a:gd name="connsiteY21" fmla="*/ 152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4078 w 17296"/>
              <a:gd name="connsiteY15" fmla="*/ 1406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791 w 17296"/>
              <a:gd name="connsiteY15" fmla="*/ 1459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5651 w 17296"/>
              <a:gd name="connsiteY9" fmla="*/ 15800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64 w 17296"/>
              <a:gd name="connsiteY9" fmla="*/ 12685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24 w 17296"/>
              <a:gd name="connsiteY9" fmla="*/ 14209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5064"/>
              <a:gd name="connsiteX1" fmla="*/ 11103 w 17296"/>
              <a:gd name="connsiteY1" fmla="*/ 25 h 15064"/>
              <a:gd name="connsiteX2" fmla="*/ 11661 w 17296"/>
              <a:gd name="connsiteY2" fmla="*/ 3030 h 15064"/>
              <a:gd name="connsiteX3" fmla="*/ 15886 w 17296"/>
              <a:gd name="connsiteY3" fmla="*/ 2162 h 15064"/>
              <a:gd name="connsiteX4" fmla="*/ 14208 w 17296"/>
              <a:gd name="connsiteY4" fmla="*/ 5020 h 15064"/>
              <a:gd name="connsiteX5" fmla="*/ 16431 w 17296"/>
              <a:gd name="connsiteY5" fmla="*/ 6372 h 15064"/>
              <a:gd name="connsiteX6" fmla="*/ 15113 w 17296"/>
              <a:gd name="connsiteY6" fmla="*/ 8180 h 15064"/>
              <a:gd name="connsiteX7" fmla="*/ 17296 w 17296"/>
              <a:gd name="connsiteY7" fmla="*/ 10664 h 15064"/>
              <a:gd name="connsiteX8" fmla="*/ 14343 w 17296"/>
              <a:gd name="connsiteY8" fmla="*/ 10647 h 15064"/>
              <a:gd name="connsiteX9" fmla="*/ 14324 w 17296"/>
              <a:gd name="connsiteY9" fmla="*/ 14209 h 15064"/>
              <a:gd name="connsiteX10" fmla="*/ 11526 w 17296"/>
              <a:gd name="connsiteY10" fmla="*/ 12162 h 15064"/>
              <a:gd name="connsiteX11" fmla="*/ 10150 w 17296"/>
              <a:gd name="connsiteY11" fmla="*/ 14725 h 15064"/>
              <a:gd name="connsiteX12" fmla="*/ 8038 w 17296"/>
              <a:gd name="connsiteY12" fmla="*/ 12640 h 15064"/>
              <a:gd name="connsiteX13" fmla="*/ 6513 w 17296"/>
              <a:gd name="connsiteY13" fmla="*/ 15064 h 15064"/>
              <a:gd name="connsiteX14" fmla="*/ 5221 w 17296"/>
              <a:gd name="connsiteY14" fmla="*/ 13332 h 15064"/>
              <a:gd name="connsiteX15" fmla="*/ 2791 w 17296"/>
              <a:gd name="connsiteY15" fmla="*/ 14593 h 15064"/>
              <a:gd name="connsiteX16" fmla="*/ 3173 w 17296"/>
              <a:gd name="connsiteY16" fmla="*/ 11642 h 15064"/>
              <a:gd name="connsiteX17" fmla="*/ 376 w 17296"/>
              <a:gd name="connsiteY17" fmla="*/ 12159 h 15064"/>
              <a:gd name="connsiteX18" fmla="*/ 1228 w 17296"/>
              <a:gd name="connsiteY18" fmla="*/ 9480 h 15064"/>
              <a:gd name="connsiteX19" fmla="*/ 0 w 17296"/>
              <a:gd name="connsiteY19" fmla="*/ 6983 h 15064"/>
              <a:gd name="connsiteX20" fmla="*/ 2133 w 17296"/>
              <a:gd name="connsiteY20" fmla="*/ 5322 h 15064"/>
              <a:gd name="connsiteX21" fmla="*/ 1697 w 17296"/>
              <a:gd name="connsiteY21" fmla="*/ 2054 h 15064"/>
              <a:gd name="connsiteX22" fmla="*/ 4818 w 17296"/>
              <a:gd name="connsiteY22" fmla="*/ 4025 h 15064"/>
              <a:gd name="connsiteX23" fmla="*/ 5858 w 17296"/>
              <a:gd name="connsiteY23" fmla="*/ 0 h 15064"/>
              <a:gd name="connsiteX24" fmla="*/ 8306 w 17296"/>
              <a:gd name="connsiteY24" fmla="*/ 3505 h 15064"/>
              <a:gd name="connsiteX0" fmla="*/ 8306 w 17296"/>
              <a:gd name="connsiteY0" fmla="*/ 3505 h 16191"/>
              <a:gd name="connsiteX1" fmla="*/ 11103 w 17296"/>
              <a:gd name="connsiteY1" fmla="*/ 25 h 16191"/>
              <a:gd name="connsiteX2" fmla="*/ 11661 w 17296"/>
              <a:gd name="connsiteY2" fmla="*/ 3030 h 16191"/>
              <a:gd name="connsiteX3" fmla="*/ 15886 w 17296"/>
              <a:gd name="connsiteY3" fmla="*/ 2162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 name="connsiteX0" fmla="*/ 8306 w 17296"/>
              <a:gd name="connsiteY0" fmla="*/ 3505 h 16191"/>
              <a:gd name="connsiteX1" fmla="*/ 11103 w 17296"/>
              <a:gd name="connsiteY1" fmla="*/ 25 h 16191"/>
              <a:gd name="connsiteX2" fmla="*/ 11661 w 17296"/>
              <a:gd name="connsiteY2" fmla="*/ 3030 h 16191"/>
              <a:gd name="connsiteX3" fmla="*/ 14881 w 17296"/>
              <a:gd name="connsiteY3" fmla="*/ 2096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96" h="16191">
                <a:moveTo>
                  <a:pt x="8306" y="3505"/>
                </a:moveTo>
                <a:lnTo>
                  <a:pt x="11103" y="25"/>
                </a:lnTo>
                <a:cubicBezTo>
                  <a:pt x="10981" y="1800"/>
                  <a:pt x="11783" y="1255"/>
                  <a:pt x="11661" y="3030"/>
                </a:cubicBezTo>
                <a:lnTo>
                  <a:pt x="14881" y="2096"/>
                </a:lnTo>
                <a:lnTo>
                  <a:pt x="14208" y="5020"/>
                </a:lnTo>
                <a:lnTo>
                  <a:pt x="16431" y="6372"/>
                </a:lnTo>
                <a:lnTo>
                  <a:pt x="15113" y="8180"/>
                </a:lnTo>
                <a:lnTo>
                  <a:pt x="17296" y="10664"/>
                </a:lnTo>
                <a:lnTo>
                  <a:pt x="14343" y="10647"/>
                </a:lnTo>
                <a:cubicBezTo>
                  <a:pt x="14350" y="11326"/>
                  <a:pt x="14317" y="13530"/>
                  <a:pt x="14324" y="14209"/>
                </a:cubicBezTo>
                <a:lnTo>
                  <a:pt x="11526" y="12162"/>
                </a:lnTo>
                <a:lnTo>
                  <a:pt x="10150" y="14725"/>
                </a:lnTo>
                <a:lnTo>
                  <a:pt x="8038" y="12640"/>
                </a:lnTo>
                <a:lnTo>
                  <a:pt x="6553" y="16191"/>
                </a:lnTo>
                <a:cubicBezTo>
                  <a:pt x="6296" y="14200"/>
                  <a:pt x="5478" y="15323"/>
                  <a:pt x="5221" y="13332"/>
                </a:cubicBezTo>
                <a:lnTo>
                  <a:pt x="2791" y="14593"/>
                </a:lnTo>
                <a:cubicBezTo>
                  <a:pt x="2918" y="13609"/>
                  <a:pt x="3046" y="12626"/>
                  <a:pt x="3173" y="11642"/>
                </a:cubicBezTo>
                <a:lnTo>
                  <a:pt x="376" y="12159"/>
                </a:lnTo>
                <a:lnTo>
                  <a:pt x="1228" y="9480"/>
                </a:lnTo>
                <a:lnTo>
                  <a:pt x="0" y="6983"/>
                </a:lnTo>
                <a:lnTo>
                  <a:pt x="2133" y="5322"/>
                </a:lnTo>
                <a:cubicBezTo>
                  <a:pt x="1988" y="4233"/>
                  <a:pt x="1842" y="3143"/>
                  <a:pt x="1697" y="2054"/>
                </a:cubicBezTo>
                <a:lnTo>
                  <a:pt x="4818" y="4025"/>
                </a:lnTo>
                <a:lnTo>
                  <a:pt x="5858" y="0"/>
                </a:lnTo>
                <a:lnTo>
                  <a:pt x="8306" y="350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结果一致！</a:t>
            </a:r>
          </a:p>
        </p:txBody>
      </p:sp>
    </p:spTree>
    <p:extLst>
      <p:ext uri="{BB962C8B-B14F-4D97-AF65-F5344CB8AC3E}">
        <p14:creationId xmlns:p14="http://schemas.microsoft.com/office/powerpoint/2010/main" val="2763168282"/>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2" name="文本框 1"/>
          <p:cNvSpPr txBox="1"/>
          <p:nvPr/>
        </p:nvSpPr>
        <p:spPr>
          <a:xfrm>
            <a:off x="799685" y="1552709"/>
            <a:ext cx="11278195" cy="3346237"/>
          </a:xfrm>
          <a:prstGeom prst="rect">
            <a:avLst/>
          </a:prstGeom>
          <a:noFill/>
        </p:spPr>
        <p:txBody>
          <a:bodyPr wrap="square" rtlCol="0">
            <a:spAutoFit/>
          </a:bodyPr>
          <a:lstStyle/>
          <a:p>
            <a:pPr latinLnBrk="0">
              <a:lnSpc>
                <a:spcPct val="150000"/>
              </a:lnSpc>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考虑离散复利的情形</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latinLnBrk="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如果一年复利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次，连续复利收益率仍然为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，则所对应的每年复利两次的收益率为</a:t>
            </a:r>
            <a:r>
              <a:rPr lang="en-US" altLang="zh-CN" sz="2400" dirty="0">
                <a:latin typeface="Times New Roman" panose="02020603050405020304" pitchFamily="18" charset="0"/>
                <a:cs typeface="Times New Roman" panose="02020603050405020304" pitchFamily="18" charset="0"/>
              </a:rPr>
              <a:t>10.25%</a:t>
            </a:r>
            <a:r>
              <a:rPr lang="zh-CN" altLang="en-US" sz="2400" dirty="0">
                <a:latin typeface="Times New Roman" panose="02020603050405020304" pitchFamily="18" charset="0"/>
                <a:cs typeface="Times New Roman" panose="02020603050405020304" pitchFamily="18" charset="0"/>
              </a:rPr>
              <a:t>（其计算公式为                      ）</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次的修正久期为：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相应的，美元久期为：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此时，当收益率增加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a:t>
            </a:r>
            <a:r>
              <a:rPr lang="en-US" altLang="zh-CN" sz="2400" dirty="0">
                <a:latin typeface="Times New Roman" panose="02020603050405020304" pitchFamily="18" charset="0"/>
                <a:cs typeface="Times New Roman" panose="02020603050405020304" pitchFamily="18" charset="0"/>
              </a:rPr>
              <a:t>BP</a:t>
            </a:r>
            <a:r>
              <a:rPr lang="zh-CN" altLang="en-US" sz="2400" dirty="0">
                <a:latin typeface="Times New Roman" panose="02020603050405020304" pitchFamily="18" charset="0"/>
                <a:cs typeface="Times New Roman" panose="02020603050405020304" pitchFamily="18" charset="0"/>
              </a:rPr>
              <a:t>时，债券价格变化为：</a:t>
            </a:r>
          </a:p>
        </p:txBody>
      </p:sp>
      <p:pic>
        <p:nvPicPr>
          <p:cNvPr id="13" name="图片 28087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52097" y="2563983"/>
            <a:ext cx="1623060" cy="786765"/>
          </a:xfrm>
          <a:prstGeom prst="rect">
            <a:avLst/>
          </a:prstGeom>
          <a:noFill/>
          <a:ln>
            <a:noFill/>
          </a:ln>
        </p:spPr>
      </p:pic>
      <p:graphicFrame>
        <p:nvGraphicFramePr>
          <p:cNvPr id="14" name="对象 -2147482590"/>
          <p:cNvGraphicFramePr/>
          <p:nvPr>
            <p:extLst>
              <p:ext uri="{D42A27DB-BD31-4B8C-83A1-F6EECF244321}">
                <p14:modId xmlns:p14="http://schemas.microsoft.com/office/powerpoint/2010/main" val="252792195"/>
              </p:ext>
            </p:extLst>
          </p:nvPr>
        </p:nvGraphicFramePr>
        <p:xfrm>
          <a:off x="4941491" y="3314542"/>
          <a:ext cx="3808730" cy="457835"/>
        </p:xfrm>
        <a:graphic>
          <a:graphicData uri="http://schemas.openxmlformats.org/presentationml/2006/ole">
            <mc:AlternateContent xmlns:mc="http://schemas.openxmlformats.org/markup-compatibility/2006">
              <mc:Choice xmlns:v="urn:schemas-microsoft-com:vml" Requires="v">
                <p:oleObj spid="_x0000_s19512" r:id="rId4" imgW="2209800" imgH="228600" progId="Equation.DSMT4">
                  <p:embed/>
                </p:oleObj>
              </mc:Choice>
              <mc:Fallback>
                <p:oleObj r:id="rId4" imgW="2209800" imgH="228600" progId="Equation.DSMT4">
                  <p:embed/>
                  <p:pic>
                    <p:nvPicPr>
                      <p:cNvPr id="2" name="对象 -2147482590"/>
                      <p:cNvPicPr/>
                      <p:nvPr/>
                    </p:nvPicPr>
                    <p:blipFill>
                      <a:blip r:embed="rId5"/>
                      <a:stretch>
                        <a:fillRect/>
                      </a:stretch>
                    </p:blipFill>
                    <p:spPr>
                      <a:xfrm>
                        <a:off x="4941491" y="3314542"/>
                        <a:ext cx="3808730" cy="457835"/>
                      </a:xfrm>
                      <a:prstGeom prst="rect">
                        <a:avLst/>
                      </a:prstGeom>
                      <a:noFill/>
                      <a:ln w="9525">
                        <a:noFill/>
                        <a:miter/>
                      </a:ln>
                    </p:spPr>
                  </p:pic>
                </p:oleObj>
              </mc:Fallback>
            </mc:AlternateContent>
          </a:graphicData>
        </a:graphic>
      </p:graphicFrame>
      <p:graphicFrame>
        <p:nvGraphicFramePr>
          <p:cNvPr id="15" name="对象 -2147482589"/>
          <p:cNvGraphicFramePr/>
          <p:nvPr>
            <p:extLst>
              <p:ext uri="{D42A27DB-BD31-4B8C-83A1-F6EECF244321}">
                <p14:modId xmlns:p14="http://schemas.microsoft.com/office/powerpoint/2010/main" val="105114640"/>
              </p:ext>
            </p:extLst>
          </p:nvPr>
        </p:nvGraphicFramePr>
        <p:xfrm>
          <a:off x="4221411" y="3903191"/>
          <a:ext cx="3612515" cy="375285"/>
        </p:xfrm>
        <a:graphic>
          <a:graphicData uri="http://schemas.openxmlformats.org/presentationml/2006/ole">
            <mc:AlternateContent xmlns:mc="http://schemas.openxmlformats.org/markup-compatibility/2006">
              <mc:Choice xmlns:v="urn:schemas-microsoft-com:vml" Requires="v">
                <p:oleObj spid="_x0000_s19513" r:id="rId6" imgW="1841500" imgH="177165" progId="Equation.DSMT4">
                  <p:embed/>
                </p:oleObj>
              </mc:Choice>
              <mc:Fallback>
                <p:oleObj r:id="rId6" imgW="1841500" imgH="177165" progId="Equation.DSMT4">
                  <p:embed/>
                  <p:pic>
                    <p:nvPicPr>
                      <p:cNvPr id="6" name="对象 -2147482589"/>
                      <p:cNvPicPr/>
                      <p:nvPr/>
                    </p:nvPicPr>
                    <p:blipFill>
                      <a:blip r:embed="rId7"/>
                      <a:stretch>
                        <a:fillRect/>
                      </a:stretch>
                    </p:blipFill>
                    <p:spPr>
                      <a:xfrm>
                        <a:off x="4221411" y="3903191"/>
                        <a:ext cx="3612515" cy="375285"/>
                      </a:xfrm>
                      <a:prstGeom prst="rect">
                        <a:avLst/>
                      </a:prstGeom>
                      <a:noFill/>
                      <a:ln w="9525">
                        <a:noFill/>
                        <a:miter/>
                      </a:ln>
                    </p:spPr>
                  </p:pic>
                </p:oleObj>
              </mc:Fallback>
            </mc:AlternateContent>
          </a:graphicData>
        </a:graphic>
      </p:graphicFrame>
      <p:graphicFrame>
        <p:nvGraphicFramePr>
          <p:cNvPr id="16" name="对象 -2147482588"/>
          <p:cNvGraphicFramePr/>
          <p:nvPr>
            <p:extLst>
              <p:ext uri="{D42A27DB-BD31-4B8C-83A1-F6EECF244321}">
                <p14:modId xmlns:p14="http://schemas.microsoft.com/office/powerpoint/2010/main" val="3543096271"/>
              </p:ext>
            </p:extLst>
          </p:nvPr>
        </p:nvGraphicFramePr>
        <p:xfrm>
          <a:off x="2431291" y="5118860"/>
          <a:ext cx="5020400" cy="372745"/>
        </p:xfrm>
        <a:graphic>
          <a:graphicData uri="http://schemas.openxmlformats.org/presentationml/2006/ole">
            <mc:AlternateContent xmlns:mc="http://schemas.openxmlformats.org/markup-compatibility/2006">
              <mc:Choice xmlns:v="urn:schemas-microsoft-com:vml" Requires="v">
                <p:oleObj spid="_x0000_s19514" r:id="rId8" imgW="2336800" imgH="177165" progId="Equation.DSMT4">
                  <p:embed/>
                </p:oleObj>
              </mc:Choice>
              <mc:Fallback>
                <p:oleObj r:id="rId8" imgW="2336800" imgH="177165" progId="Equation.DSMT4">
                  <p:embed/>
                  <p:pic>
                    <p:nvPicPr>
                      <p:cNvPr id="7" name="对象 -2147482588"/>
                      <p:cNvPicPr/>
                      <p:nvPr/>
                    </p:nvPicPr>
                    <p:blipFill>
                      <a:blip r:embed="rId9"/>
                      <a:stretch>
                        <a:fillRect/>
                      </a:stretch>
                    </p:blipFill>
                    <p:spPr>
                      <a:xfrm>
                        <a:off x="2431291" y="5118860"/>
                        <a:ext cx="5020400" cy="372745"/>
                      </a:xfrm>
                      <a:prstGeom prst="rect">
                        <a:avLst/>
                      </a:prstGeom>
                      <a:noFill/>
                      <a:ln w="9525">
                        <a:noFill/>
                        <a:miter/>
                      </a:ln>
                    </p:spPr>
                  </p:pic>
                </p:oleObj>
              </mc:Fallback>
            </mc:AlternateContent>
          </a:graphicData>
        </a:graphic>
      </p:graphicFrame>
      <p:sp>
        <p:nvSpPr>
          <p:cNvPr id="17" name="文本框 16"/>
          <p:cNvSpPr txBox="1"/>
          <p:nvPr/>
        </p:nvSpPr>
        <p:spPr>
          <a:xfrm>
            <a:off x="7605787" y="5056192"/>
            <a:ext cx="3575165" cy="1405533"/>
          </a:xfrm>
          <a:prstGeom prst="cloud">
            <a:avLst/>
          </a:prstGeom>
          <a:solidFill>
            <a:srgbClr val="0000FF"/>
          </a:solidFill>
        </p:spPr>
        <p:txBody>
          <a:bodyPr wrap="square" lIns="0" tIns="0" rIns="0" bIns="0" rtlCol="0">
            <a:spAutoFit/>
          </a:bodyPr>
          <a:lstStyle/>
          <a:p>
            <a:r>
              <a:rPr lang="zh-CN" altLang="en-US" sz="2000" dirty="0">
                <a:solidFill>
                  <a:schemeClr val="bg1"/>
                </a:solidFill>
              </a:rPr>
              <a:t>小于连续复利情形下的债券价格变化：</a:t>
            </a:r>
            <a:endParaRPr lang="en-US" altLang="zh-CN" sz="2000" dirty="0">
              <a:solidFill>
                <a:schemeClr val="bg1"/>
              </a:solidFill>
            </a:endParaRPr>
          </a:p>
          <a:p>
            <a:pPr algn="ctr"/>
            <a:r>
              <a:rPr lang="en-US" altLang="zh-CN" sz="2000" dirty="0">
                <a:solidFill>
                  <a:schemeClr val="bg1"/>
                </a:solidFill>
              </a:rPr>
              <a:t>-0.2646</a:t>
            </a:r>
            <a:endParaRPr lang="zh-CN" altLang="en-US" sz="2000" dirty="0">
              <a:solidFill>
                <a:schemeClr val="bg1"/>
              </a:solidFill>
            </a:endParaRPr>
          </a:p>
        </p:txBody>
      </p:sp>
    </p:spTree>
    <p:extLst>
      <p:ext uri="{BB962C8B-B14F-4D97-AF65-F5344CB8AC3E}">
        <p14:creationId xmlns:p14="http://schemas.microsoft.com/office/powerpoint/2010/main" val="327034531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8169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r"/>
            <a:r>
              <a:rPr kumimoji="0" lang="zh-CN" altLang="en-US" sz="5400" b="1" dirty="0">
                <a:solidFill>
                  <a:schemeClr val="bg1"/>
                </a:solidFill>
                <a:latin typeface="微软雅黑" panose="020B0503020204020204" pitchFamily="34" charset="-122"/>
                <a:ea typeface="微软雅黑" panose="020B0503020204020204" pitchFamily="34" charset="-122"/>
              </a:rPr>
              <a:t>二、</a:t>
            </a:r>
            <a:r>
              <a:rPr kumimoji="0" lang="zh-CN" sz="5400" b="1" dirty="0">
                <a:solidFill>
                  <a:schemeClr val="bg1"/>
                </a:solidFill>
                <a:latin typeface="微软雅黑" panose="020B0503020204020204" pitchFamily="34" charset="-122"/>
                <a:ea typeface="微软雅黑" panose="020B0503020204020204" pitchFamily="34" charset="-122"/>
              </a:rPr>
              <a:t>债券非线性风险管理——凸性</a:t>
            </a:r>
          </a:p>
        </p:txBody>
      </p:sp>
    </p:spTree>
  </p:cSld>
  <p:clrMapOvr>
    <a:masterClrMapping/>
  </p:clrMapOvr>
  <p:transition spd="slow" advClick="0" advTm="334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980222"/>
            <a:ext cx="11953328" cy="5617130"/>
          </a:xfrm>
        </p:spPr>
        <p:txBody>
          <a:bodyPr>
            <a:noAutofit/>
          </a:bodyPr>
          <a:lstStyle/>
          <a:p>
            <a:pPr>
              <a:lnSpc>
                <a:spcPct val="150000"/>
              </a:lnSpc>
            </a:pPr>
            <a:endParaRPr lang="zh-CN" altLang="en-US" sz="2400" dirty="0">
              <a:solidFill>
                <a:srgbClr val="FF0000"/>
              </a:solidFill>
            </a:endParaRPr>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en-US" altLang="zh-CN" sz="2400" dirty="0"/>
          </a:p>
          <a:p>
            <a:pPr>
              <a:lnSpc>
                <a:spcPct val="150000"/>
              </a:lnSpc>
            </a:pPr>
            <a:endParaRPr lang="en-US" altLang="zh-CN" sz="2400" dirty="0"/>
          </a:p>
          <a:p>
            <a:pPr>
              <a:lnSpc>
                <a:spcPct val="150000"/>
              </a:lnSpc>
            </a:pPr>
            <a:endParaRPr lang="en-US" altLang="zh-CN" sz="2400" b="1" dirty="0"/>
          </a:p>
          <a:p>
            <a:pPr>
              <a:lnSpc>
                <a:spcPct val="150000"/>
              </a:lnSpc>
            </a:pPr>
            <a:r>
              <a:rPr lang="zh-CN" altLang="en-US" sz="2400" b="1" dirty="0"/>
              <a:t>我们需要一个更为精准的衡量债券价格变化的工具，即凸性！</a:t>
            </a:r>
          </a:p>
        </p:txBody>
      </p:sp>
      <p:sp>
        <p:nvSpPr>
          <p:cNvPr id="4" name="标题 1"/>
          <p:cNvSpPr txBox="1"/>
          <p:nvPr/>
        </p:nvSpPr>
        <p:spPr bwMode="auto">
          <a:xfrm>
            <a:off x="260971" y="44624"/>
            <a:ext cx="570028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定义</a:t>
            </a:r>
          </a:p>
        </p:txBody>
      </p:sp>
      <p:grpSp>
        <p:nvGrpSpPr>
          <p:cNvPr id="37" name="组合 36"/>
          <p:cNvGrpSpPr/>
          <p:nvPr/>
        </p:nvGrpSpPr>
        <p:grpSpPr>
          <a:xfrm>
            <a:off x="5042860" y="836712"/>
            <a:ext cx="7027423" cy="4977139"/>
            <a:chOff x="260971" y="692696"/>
            <a:chExt cx="7027423" cy="4977139"/>
          </a:xfrm>
        </p:grpSpPr>
        <p:pic>
          <p:nvPicPr>
            <p:cNvPr id="7" name="图片 6"/>
            <p:cNvPicPr>
              <a:picLocks noChangeAspect="1"/>
            </p:cNvPicPr>
            <p:nvPr/>
          </p:nvPicPr>
          <p:blipFill>
            <a:blip r:embed="rId2"/>
            <a:stretch>
              <a:fillRect/>
            </a:stretch>
          </p:blipFill>
          <p:spPr>
            <a:xfrm>
              <a:off x="260971" y="692696"/>
              <a:ext cx="6309272" cy="4977139"/>
            </a:xfrm>
            <a:prstGeom prst="rect">
              <a:avLst/>
            </a:prstGeom>
          </p:spPr>
        </p:pic>
        <p:cxnSp>
          <p:nvCxnSpPr>
            <p:cNvPr id="9" name="直接连接符 8"/>
            <p:cNvCxnSpPr/>
            <p:nvPr/>
          </p:nvCxnSpPr>
          <p:spPr>
            <a:xfrm>
              <a:off x="3107287" y="3050088"/>
              <a:ext cx="5642" cy="2107104"/>
            </a:xfrm>
            <a:prstGeom prst="line">
              <a:avLst/>
            </a:prstGeom>
            <a:noFill/>
            <a:ln w="28575" cap="flat" cmpd="sng" algn="ctr">
              <a:solidFill>
                <a:sysClr val="windowText" lastClr="000000"/>
              </a:solidFill>
              <a:prstDash val="sysDot"/>
              <a:miter lim="800000"/>
            </a:ln>
            <a:effectLst/>
          </p:spPr>
        </p:cxnSp>
        <p:cxnSp>
          <p:nvCxnSpPr>
            <p:cNvPr id="10" name="直接连接符 9"/>
            <p:cNvCxnSpPr/>
            <p:nvPr/>
          </p:nvCxnSpPr>
          <p:spPr>
            <a:xfrm flipH="1" flipV="1">
              <a:off x="837035" y="3021830"/>
              <a:ext cx="2288991" cy="23235"/>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11" name="文本框 6"/>
                <p:cNvSpPr txBox="1"/>
                <p:nvPr/>
              </p:nvSpPr>
              <p:spPr>
                <a:xfrm>
                  <a:off x="3234946" y="4712815"/>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11" name="文本框 6"/>
                <p:cNvSpPr txBox="1">
                  <a:spLocks noRot="1" noChangeAspect="1" noMove="1" noResize="1" noEditPoints="1" noAdjustHandles="1" noChangeArrowheads="1" noChangeShapeType="1" noTextEdit="1"/>
                </p:cNvSpPr>
                <p:nvPr/>
              </p:nvSpPr>
              <p:spPr>
                <a:xfrm>
                  <a:off x="3234946" y="4712815"/>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12" name="直接箭头连接符 11"/>
            <p:cNvCxnSpPr/>
            <p:nvPr/>
          </p:nvCxnSpPr>
          <p:spPr>
            <a:xfrm>
              <a:off x="3101646" y="3640077"/>
              <a:ext cx="1067233" cy="4694"/>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1"/>
                <p:cNvSpPr txBox="1"/>
                <p:nvPr/>
              </p:nvSpPr>
              <p:spPr>
                <a:xfrm>
                  <a:off x="3474028" y="3723438"/>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3" name="文本框 11"/>
                <p:cNvSpPr txBox="1">
                  <a:spLocks noRot="1" noChangeAspect="1" noMove="1" noResize="1" noEditPoints="1" noAdjustHandles="1" noChangeArrowheads="1" noChangeShapeType="1" noTextEdit="1"/>
                </p:cNvSpPr>
                <p:nvPr/>
              </p:nvSpPr>
              <p:spPr>
                <a:xfrm>
                  <a:off x="3474028" y="3723438"/>
                  <a:ext cx="341208" cy="288032"/>
                </a:xfrm>
                <a:prstGeom prst="rect">
                  <a:avLst/>
                </a:prstGeom>
                <a:blipFill>
                  <a:blip r:embed="rId4"/>
                  <a:stretch>
                    <a:fillRect l="-12500" r="-14286" b="-18750"/>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2"/>
                <p:cNvSpPr txBox="1"/>
                <p:nvPr/>
              </p:nvSpPr>
              <p:spPr>
                <a:xfrm>
                  <a:off x="963972" y="2881055"/>
                  <a:ext cx="1849776" cy="93721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FF0000"/>
                      </a:solidFill>
                      <a:effectLst/>
                      <a:ea typeface="宋体" panose="02010600030101010101" pitchFamily="2" charset="-122"/>
                      <a:cs typeface="Times New Roman" panose="02020603050405020304" pitchFamily="18" charset="0"/>
                    </a:rPr>
                    <a:t> </a:t>
                  </a:r>
                  <a:r>
                    <a:rPr lang="zh-CN" altLang="en-US" kern="100" dirty="0">
                      <a:solidFill>
                        <a:srgbClr val="FF0000"/>
                      </a:solidFill>
                      <a:effectLst/>
                      <a:ea typeface="宋体" panose="02010600030101010101" pitchFamily="2" charset="-122"/>
                      <a:cs typeface="Times New Roman" panose="02020603050405020304" pitchFamily="18" charset="0"/>
                    </a:rPr>
                    <a:t>基于久期计算得到的债券价格变动</a:t>
                  </a:r>
                  <a:endParaRPr lang="en-US" i="1" kern="100" dirty="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文本框 12"/>
                <p:cNvSpPr txBox="1">
                  <a:spLocks noRot="1" noChangeAspect="1" noMove="1" noResize="1" noEditPoints="1" noAdjustHandles="1" noChangeArrowheads="1" noChangeShapeType="1" noTextEdit="1"/>
                </p:cNvSpPr>
                <p:nvPr/>
              </p:nvSpPr>
              <p:spPr>
                <a:xfrm>
                  <a:off x="963972" y="2881055"/>
                  <a:ext cx="1849776" cy="937219"/>
                </a:xfrm>
                <a:prstGeom prst="rect">
                  <a:avLst/>
                </a:prstGeom>
                <a:blipFill>
                  <a:blip r:embed="rId5"/>
                  <a:stretch>
                    <a:fillRect l="-7921" t="-9740" r="-7591"/>
                  </a:stretch>
                </a:blipFill>
                <a:ln w="6350">
                  <a:noFill/>
                </a:ln>
              </p:spPr>
              <p:txBody>
                <a:bodyPr/>
                <a:lstStyle/>
                <a:p>
                  <a:r>
                    <a:rPr lang="zh-CN" altLang="en-US">
                      <a:noFill/>
                    </a:rPr>
                    <a:t> </a:t>
                  </a:r>
                </a:p>
              </p:txBody>
            </p:sp>
          </mc:Fallback>
        </mc:AlternateContent>
        <p:cxnSp>
          <p:nvCxnSpPr>
            <p:cNvPr id="15" name="直接连接符 14"/>
            <p:cNvCxnSpPr/>
            <p:nvPr/>
          </p:nvCxnSpPr>
          <p:spPr>
            <a:xfrm>
              <a:off x="1059414" y="2016970"/>
              <a:ext cx="4386133" cy="2272950"/>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16" name="曲线连接符 15"/>
            <p:cNvCxnSpPr/>
            <p:nvPr/>
          </p:nvCxnSpPr>
          <p:spPr>
            <a:xfrm rot="16200000" flipH="1">
              <a:off x="5351002" y="3812014"/>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5"/>
                <p:cNvSpPr txBox="1"/>
                <p:nvPr/>
              </p:nvSpPr>
              <p:spPr>
                <a:xfrm>
                  <a:off x="5755960" y="4358083"/>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17" name="文本框 15"/>
                <p:cNvSpPr txBox="1">
                  <a:spLocks noRot="1" noChangeAspect="1" noMove="1" noResize="1" noEditPoints="1" noAdjustHandles="1" noChangeArrowheads="1" noChangeShapeType="1" noTextEdit="1"/>
                </p:cNvSpPr>
                <p:nvPr/>
              </p:nvSpPr>
              <p:spPr>
                <a:xfrm>
                  <a:off x="5755960" y="4358083"/>
                  <a:ext cx="1532434" cy="354732"/>
                </a:xfrm>
                <a:prstGeom prst="rect">
                  <a:avLst/>
                </a:prstGeom>
                <a:blipFill>
                  <a:blip r:embed="rId6"/>
                  <a:stretch>
                    <a:fillRect l="-1992" t="-3448"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6"/>
                <p:cNvSpPr txBox="1"/>
                <p:nvPr/>
              </p:nvSpPr>
              <p:spPr>
                <a:xfrm>
                  <a:off x="2343162" y="1274517"/>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文本框 16"/>
                <p:cNvSpPr txBox="1">
                  <a:spLocks noRot="1" noChangeAspect="1" noMove="1" noResize="1" noEditPoints="1" noAdjustHandles="1" noChangeArrowheads="1" noChangeShapeType="1" noTextEdit="1"/>
                </p:cNvSpPr>
                <p:nvPr/>
              </p:nvSpPr>
              <p:spPr>
                <a:xfrm>
                  <a:off x="2343162" y="1274517"/>
                  <a:ext cx="1208364" cy="360039"/>
                </a:xfrm>
                <a:prstGeom prst="rect">
                  <a:avLst/>
                </a:prstGeom>
                <a:blipFill>
                  <a:blip r:embed="rId7"/>
                  <a:stretch>
                    <a:fillRect t="-3390" b="-3390"/>
                  </a:stretch>
                </a:blipFill>
                <a:ln w="6350">
                  <a:noFill/>
                </a:ln>
              </p:spPr>
              <p:txBody>
                <a:bodyPr/>
                <a:lstStyle/>
                <a:p>
                  <a:r>
                    <a:rPr lang="zh-CN" altLang="en-US">
                      <a:noFill/>
                    </a:rPr>
                    <a:t> </a:t>
                  </a:r>
                </a:p>
              </p:txBody>
            </p:sp>
          </mc:Fallback>
        </mc:AlternateContent>
        <p:cxnSp>
          <p:nvCxnSpPr>
            <p:cNvPr id="19" name="曲线连接符 18"/>
            <p:cNvCxnSpPr/>
            <p:nvPr/>
          </p:nvCxnSpPr>
          <p:spPr>
            <a:xfrm flipV="1">
              <a:off x="1683197" y="1444939"/>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07287" y="3080537"/>
              <a:ext cx="0" cy="589721"/>
            </a:xfrm>
            <a:prstGeom prst="line">
              <a:avLst/>
            </a:prstGeom>
            <a:noFill/>
            <a:ln w="38100" cap="flat" cmpd="sng" algn="ctr">
              <a:solidFill>
                <a:srgbClr val="C00000"/>
              </a:solidFill>
              <a:prstDash val="solid"/>
              <a:miter lim="800000"/>
              <a:headEnd type="none" w="med" len="med"/>
              <a:tailEnd type="triangle" w="med" len="med"/>
            </a:ln>
            <a:effectLst/>
          </p:spPr>
        </p:cxnSp>
        <p:cxnSp>
          <p:nvCxnSpPr>
            <p:cNvPr id="26" name="直接箭头连接符 25"/>
            <p:cNvCxnSpPr/>
            <p:nvPr/>
          </p:nvCxnSpPr>
          <p:spPr>
            <a:xfrm>
              <a:off x="3101646" y="3492837"/>
              <a:ext cx="1067233" cy="4694"/>
            </a:xfrm>
            <a:prstGeom prst="straightConnector1">
              <a:avLst/>
            </a:prstGeom>
            <a:noFill/>
            <a:ln w="38100" cap="flat" cmpd="sng" algn="ctr">
              <a:solidFill>
                <a:srgbClr val="7030A0"/>
              </a:solidFill>
              <a:prstDash val="solid"/>
              <a:miter lim="800000"/>
              <a:tailEnd type="triangle"/>
            </a:ln>
            <a:effectLst/>
          </p:spPr>
        </p:cxnSp>
        <p:sp>
          <p:nvSpPr>
            <p:cNvPr id="29" name="左大括号 28"/>
            <p:cNvSpPr/>
            <p:nvPr/>
          </p:nvSpPr>
          <p:spPr>
            <a:xfrm>
              <a:off x="2853259" y="3080537"/>
              <a:ext cx="248387" cy="559540"/>
            </a:xfrm>
            <a:prstGeom prst="leftBrace">
              <a:avLst>
                <a:gd name="adj1" fmla="val 18918"/>
                <a:gd name="adj2" fmla="val 4578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右大括号 30"/>
            <p:cNvSpPr/>
            <p:nvPr/>
          </p:nvSpPr>
          <p:spPr>
            <a:xfrm>
              <a:off x="3126025" y="3045065"/>
              <a:ext cx="224007" cy="447772"/>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12"/>
                <p:cNvSpPr txBox="1"/>
                <p:nvPr/>
              </p:nvSpPr>
              <p:spPr>
                <a:xfrm>
                  <a:off x="3389544" y="2509967"/>
                  <a:ext cx="2261733" cy="523480"/>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7030A0"/>
                      </a:solidFill>
                      <a:effectLst/>
                      <a:ea typeface="宋体" panose="02010600030101010101" pitchFamily="2" charset="-122"/>
                      <a:cs typeface="Times New Roman" panose="02020603050405020304" pitchFamily="18" charset="0"/>
                    </a:rPr>
                    <a:t> </a:t>
                  </a:r>
                  <a:r>
                    <a:rPr lang="zh-CN" altLang="en-US" kern="100" dirty="0">
                      <a:solidFill>
                        <a:srgbClr val="7030A0"/>
                      </a:solidFill>
                      <a:effectLst/>
                      <a:ea typeface="宋体" panose="02010600030101010101" pitchFamily="2" charset="-122"/>
                      <a:cs typeface="Times New Roman" panose="02020603050405020304" pitchFamily="18" charset="0"/>
                    </a:rPr>
                    <a:t>实际的债券价格变动</a:t>
                  </a:r>
                  <a:endParaRPr lang="en-US" i="1" kern="100" dirty="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endParaRPr>
                </a:p>
                <a:p>
                  <a:pPr algn="ctr">
                    <a:spcAft>
                      <a:spcPts val="0"/>
                    </a:spcAft>
                  </a:pPr>
                  <a14:m>
                    <m:oMath xmlns:m="http://schemas.openxmlformats.org/officeDocument/2006/math">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𝐵</m:t>
                      </m:r>
                    </m:oMath>
                  </a14:m>
                  <a:r>
                    <a:rPr lang="zh-CN" altLang="en-US"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t>
                  </a:r>
                  <a:endParaRPr lang="zh-CN"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2" name="文本框 12"/>
                <p:cNvSpPr txBox="1">
                  <a:spLocks noRot="1" noChangeAspect="1" noMove="1" noResize="1" noEditPoints="1" noAdjustHandles="1" noChangeArrowheads="1" noChangeShapeType="1" noTextEdit="1"/>
                </p:cNvSpPr>
                <p:nvPr/>
              </p:nvSpPr>
              <p:spPr>
                <a:xfrm>
                  <a:off x="3389544" y="2509967"/>
                  <a:ext cx="2261733" cy="523480"/>
                </a:xfrm>
                <a:prstGeom prst="rect">
                  <a:avLst/>
                </a:prstGeom>
                <a:blipFill>
                  <a:blip r:embed="rId8"/>
                  <a:stretch>
                    <a:fillRect l="-809" t="-17442" r="-3774" b="-32558"/>
                  </a:stretch>
                </a:blipFill>
                <a:ln w="6350">
                  <a:noFill/>
                </a:ln>
              </p:spPr>
              <p:txBody>
                <a:bodyPr/>
                <a:lstStyle/>
                <a:p>
                  <a:r>
                    <a:rPr lang="zh-CN" altLang="en-US">
                      <a:noFill/>
                    </a:rPr>
                    <a:t> </a:t>
                  </a:r>
                </a:p>
              </p:txBody>
            </p:sp>
          </mc:Fallback>
        </mc:AlternateContent>
        <p:cxnSp>
          <p:nvCxnSpPr>
            <p:cNvPr id="34" name="曲线连接符 33"/>
            <p:cNvCxnSpPr/>
            <p:nvPr/>
          </p:nvCxnSpPr>
          <p:spPr>
            <a:xfrm flipV="1">
              <a:off x="3425206" y="2896910"/>
              <a:ext cx="743673" cy="380190"/>
            </a:xfrm>
            <a:prstGeom prst="curved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453094" y="1025936"/>
            <a:ext cx="4248472" cy="14759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solidFill>
                  <a:schemeClr val="tx1"/>
                </a:solidFill>
                <a:sym typeface="+mn-ea"/>
              </a:rPr>
              <a:t>久期能否准确度量债券价格的变化？</a:t>
            </a:r>
          </a:p>
        </p:txBody>
      </p:sp>
      <p:sp>
        <p:nvSpPr>
          <p:cNvPr id="39" name="矩形 38"/>
          <p:cNvSpPr/>
          <p:nvPr/>
        </p:nvSpPr>
        <p:spPr>
          <a:xfrm>
            <a:off x="1049342" y="3421117"/>
            <a:ext cx="3168015" cy="10128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dirty="0">
                <a:solidFill>
                  <a:srgbClr val="FF0000"/>
                </a:solidFill>
                <a:sym typeface="+mn-ea"/>
              </a:rPr>
              <a:t>答案是否定的</a:t>
            </a:r>
            <a:r>
              <a:rPr lang="en-US" altLang="zh-CN" sz="2400" dirty="0">
                <a:solidFill>
                  <a:srgbClr val="FF0000"/>
                </a:solidFill>
                <a:sym typeface="+mn-ea"/>
              </a:rPr>
              <a:t>!</a:t>
            </a:r>
          </a:p>
        </p:txBody>
      </p:sp>
      <p:sp>
        <p:nvSpPr>
          <p:cNvPr id="40" name="右箭头 39"/>
          <p:cNvSpPr/>
          <p:nvPr/>
        </p:nvSpPr>
        <p:spPr>
          <a:xfrm rot="5400000">
            <a:off x="2172493" y="2747506"/>
            <a:ext cx="921711" cy="30416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en-US"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573" y="777786"/>
            <a:ext cx="11809312" cy="4917160"/>
          </a:xfrm>
        </p:spPr>
        <p:txBody>
          <a:bodyPr>
            <a:noAutofit/>
          </a:bodyPr>
          <a:lstStyle/>
          <a:p>
            <a:pPr>
              <a:lnSpc>
                <a:spcPct val="150000"/>
              </a:lnSpc>
            </a:pPr>
            <a:r>
              <a:rPr lang="zh-CN" altLang="en-US" sz="2400" dirty="0"/>
              <a:t>凸性又称作曲率（</a:t>
            </a:r>
            <a:r>
              <a:rPr lang="zh-CN" altLang="en-US" sz="2400" dirty="0">
                <a:latin typeface="Times New Roman" panose="02020603050405020304" pitchFamily="18" charset="0"/>
                <a:cs typeface="Times New Roman" panose="02020603050405020304" pitchFamily="18" charset="0"/>
              </a:rPr>
              <a:t>Convexity</a:t>
            </a:r>
            <a:r>
              <a:rPr lang="zh-CN" altLang="en-US" sz="2400" dirty="0"/>
              <a:t>），用以度量债券价格—收益率曲线的凹凸变化程度。</a:t>
            </a:r>
          </a:p>
          <a:p>
            <a:pPr>
              <a:lnSpc>
                <a:spcPct val="150000"/>
              </a:lnSpc>
            </a:pPr>
            <a:r>
              <a:rPr lang="zh-CN" altLang="en-US" sz="2400" dirty="0"/>
              <a:t>从公式上，债券的凸性（</a:t>
            </a:r>
            <a:r>
              <a:rPr lang="en-US" altLang="zh-CN" sz="2400" dirty="0"/>
              <a:t>  </a:t>
            </a:r>
            <a:r>
              <a:rPr lang="zh-CN" altLang="en-US" sz="2400" dirty="0"/>
              <a:t>）为债券价格对收益率的二阶导数与债券价格之比得到：</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t>利用凸性可以得到收益率曲线变动关于债券价格的二阶近似式：</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solidFill>
                  <a:srgbClr val="FF0000"/>
                </a:solidFill>
              </a:rPr>
              <a:t>收益率变动相应引起的债券价格变动百分比：</a:t>
            </a:r>
            <a:endParaRPr lang="zh-CN" altLang="en-US" sz="2400" dirty="0"/>
          </a:p>
        </p:txBody>
      </p:sp>
      <p:graphicFrame>
        <p:nvGraphicFramePr>
          <p:cNvPr id="4" name="对象 -2147482587"/>
          <p:cNvGraphicFramePr/>
          <p:nvPr/>
        </p:nvGraphicFramePr>
        <p:xfrm>
          <a:off x="3860800" y="1628775"/>
          <a:ext cx="342265" cy="324485"/>
        </p:xfrm>
        <a:graphic>
          <a:graphicData uri="http://schemas.openxmlformats.org/presentationml/2006/ole">
            <mc:AlternateContent xmlns:mc="http://schemas.openxmlformats.org/markup-compatibility/2006">
              <mc:Choice xmlns:v="urn:schemas-microsoft-com:vml" Requires="v">
                <p:oleObj spid="_x0000_s9321" r:id="rId3" imgW="152400" imgH="177165" progId="Equation.DSMT4">
                  <p:embed/>
                </p:oleObj>
              </mc:Choice>
              <mc:Fallback>
                <p:oleObj r:id="rId3" imgW="152400" imgH="177165" progId="Equation.DSMT4">
                  <p:embed/>
                  <p:pic>
                    <p:nvPicPr>
                      <p:cNvPr id="0" name="图片 3075"/>
                      <p:cNvPicPr/>
                      <p:nvPr/>
                    </p:nvPicPr>
                    <p:blipFill>
                      <a:blip r:embed="rId4"/>
                      <a:stretch>
                        <a:fillRect/>
                      </a:stretch>
                    </p:blipFill>
                    <p:spPr>
                      <a:xfrm>
                        <a:off x="3860800" y="1628775"/>
                        <a:ext cx="342265" cy="324485"/>
                      </a:xfrm>
                      <a:prstGeom prst="rect">
                        <a:avLst/>
                      </a:prstGeom>
                      <a:noFill/>
                      <a:ln w="9525">
                        <a:noFill/>
                        <a:miter/>
                      </a:ln>
                    </p:spPr>
                  </p:pic>
                </p:oleObj>
              </mc:Fallback>
            </mc:AlternateContent>
          </a:graphicData>
        </a:graphic>
      </p:graphicFrame>
      <p:graphicFrame>
        <p:nvGraphicFramePr>
          <p:cNvPr id="5" name="对象 -2147482586"/>
          <p:cNvGraphicFramePr/>
          <p:nvPr/>
        </p:nvGraphicFramePr>
        <p:xfrm>
          <a:off x="3429000" y="2348865"/>
          <a:ext cx="1517015" cy="753110"/>
        </p:xfrm>
        <a:graphic>
          <a:graphicData uri="http://schemas.openxmlformats.org/presentationml/2006/ole">
            <mc:AlternateContent xmlns:mc="http://schemas.openxmlformats.org/markup-compatibility/2006">
              <mc:Choice xmlns:v="urn:schemas-microsoft-com:vml" Requires="v">
                <p:oleObj spid="_x0000_s9322" name="Equation" r:id="rId5" imgW="774065" imgH="457200" progId="Equation.DSMT4">
                  <p:embed/>
                </p:oleObj>
              </mc:Choice>
              <mc:Fallback>
                <p:oleObj name="Equation" r:id="rId5" imgW="774065" imgH="457200" progId="Equation.DSMT4">
                  <p:embed/>
                  <p:pic>
                    <p:nvPicPr>
                      <p:cNvPr id="0" name="图片 3"/>
                      <p:cNvPicPr/>
                      <p:nvPr/>
                    </p:nvPicPr>
                    <p:blipFill>
                      <a:blip r:embed="rId6"/>
                      <a:stretch>
                        <a:fillRect/>
                      </a:stretch>
                    </p:blipFill>
                    <p:spPr>
                      <a:xfrm>
                        <a:off x="3429000" y="2348865"/>
                        <a:ext cx="1517015" cy="753110"/>
                      </a:xfrm>
                      <a:prstGeom prst="rect">
                        <a:avLst/>
                      </a:prstGeom>
                      <a:noFill/>
                      <a:ln w="9525">
                        <a:noFill/>
                        <a:miter/>
                      </a:ln>
                    </p:spPr>
                  </p:pic>
                </p:oleObj>
              </mc:Fallback>
            </mc:AlternateContent>
          </a:graphicData>
        </a:graphic>
      </p:graphicFrame>
      <p:graphicFrame>
        <p:nvGraphicFramePr>
          <p:cNvPr id="7" name="对象 -2147482583"/>
          <p:cNvGraphicFramePr/>
          <p:nvPr/>
        </p:nvGraphicFramePr>
        <p:xfrm>
          <a:off x="2997200" y="4149090"/>
          <a:ext cx="2840990" cy="882650"/>
        </p:xfrm>
        <a:graphic>
          <a:graphicData uri="http://schemas.openxmlformats.org/presentationml/2006/ole">
            <mc:AlternateContent xmlns:mc="http://schemas.openxmlformats.org/markup-compatibility/2006">
              <mc:Choice xmlns:v="urn:schemas-microsoft-com:vml" Requires="v">
                <p:oleObj spid="_x0000_s9323" r:id="rId7" imgW="1536700" imgH="444500" progId="Equation.DSMT4">
                  <p:embed/>
                </p:oleObj>
              </mc:Choice>
              <mc:Fallback>
                <p:oleObj r:id="rId7" imgW="1536700" imgH="444500" progId="Equation.DSMT4">
                  <p:embed/>
                  <p:pic>
                    <p:nvPicPr>
                      <p:cNvPr id="0" name="图片 4"/>
                      <p:cNvPicPr/>
                      <p:nvPr/>
                    </p:nvPicPr>
                    <p:blipFill>
                      <a:blip r:embed="rId8"/>
                      <a:stretch>
                        <a:fillRect/>
                      </a:stretch>
                    </p:blipFill>
                    <p:spPr>
                      <a:xfrm>
                        <a:off x="2997200" y="4149090"/>
                        <a:ext cx="2840990" cy="882650"/>
                      </a:xfrm>
                      <a:prstGeom prst="rect">
                        <a:avLst/>
                      </a:prstGeom>
                      <a:noFill/>
                      <a:ln w="9525">
                        <a:noFill/>
                        <a:miter/>
                      </a:ln>
                    </p:spPr>
                  </p:pic>
                </p:oleObj>
              </mc:Fallback>
            </mc:AlternateContent>
          </a:graphicData>
        </a:graphic>
      </p:graphicFrame>
      <p:graphicFrame>
        <p:nvGraphicFramePr>
          <p:cNvPr id="9" name="对象 -2147482582"/>
          <p:cNvGraphicFramePr/>
          <p:nvPr/>
        </p:nvGraphicFramePr>
        <p:xfrm>
          <a:off x="6813550" y="5229225"/>
          <a:ext cx="2376170" cy="689610"/>
        </p:xfrm>
        <a:graphic>
          <a:graphicData uri="http://schemas.openxmlformats.org/presentationml/2006/ole">
            <mc:AlternateContent xmlns:mc="http://schemas.openxmlformats.org/markup-compatibility/2006">
              <mc:Choice xmlns:v="urn:schemas-microsoft-com:vml" Requires="v">
                <p:oleObj spid="_x0000_s9324" r:id="rId9" imgW="1473200" imgH="393700" progId="Equation.DSMT4">
                  <p:embed/>
                </p:oleObj>
              </mc:Choice>
              <mc:Fallback>
                <p:oleObj r:id="rId9" imgW="1473200" imgH="393700" progId="Equation.DSMT4">
                  <p:embed/>
                  <p:pic>
                    <p:nvPicPr>
                      <p:cNvPr id="0" name="图片 5"/>
                      <p:cNvPicPr/>
                      <p:nvPr/>
                    </p:nvPicPr>
                    <p:blipFill>
                      <a:blip r:embed="rId10"/>
                      <a:stretch>
                        <a:fillRect/>
                      </a:stretch>
                    </p:blipFill>
                    <p:spPr>
                      <a:xfrm>
                        <a:off x="6813550" y="5229225"/>
                        <a:ext cx="2376170" cy="689610"/>
                      </a:xfrm>
                      <a:prstGeom prst="rect">
                        <a:avLst/>
                      </a:prstGeom>
                      <a:noFill/>
                      <a:ln w="9525">
                        <a:noFill/>
                        <a:miter/>
                      </a:ln>
                    </p:spPr>
                  </p:pic>
                </p:oleObj>
              </mc:Fallback>
            </mc:AlternateContent>
          </a:graphicData>
        </a:graphic>
      </p:graphicFrame>
      <p:sp>
        <p:nvSpPr>
          <p:cNvPr id="18" name="同侧圆角矩形 17"/>
          <p:cNvSpPr/>
          <p:nvPr/>
        </p:nvSpPr>
        <p:spPr>
          <a:xfrm>
            <a:off x="3318510" y="2256790"/>
            <a:ext cx="1864360" cy="869315"/>
          </a:xfrm>
          <a:prstGeom prst="round2SameRect">
            <a:avLst>
              <a:gd name="adj1" fmla="val 16667"/>
              <a:gd name="adj2" fmla="val 0"/>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同侧圆角矩形 13"/>
          <p:cNvSpPr/>
          <p:nvPr/>
        </p:nvSpPr>
        <p:spPr>
          <a:xfrm>
            <a:off x="2940050" y="4149090"/>
            <a:ext cx="2991485" cy="88328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同侧圆角矩形 14"/>
          <p:cNvSpPr/>
          <p:nvPr/>
        </p:nvSpPr>
        <p:spPr>
          <a:xfrm>
            <a:off x="6753860" y="5123180"/>
            <a:ext cx="2445385" cy="85661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r>
              <a:rPr lang="zh-CN" altLang="en-US" sz="2400" b="1" dirty="0">
                <a:latin typeface="宋体" panose="02010600030101010101" pitchFamily="2" charset="-122"/>
                <a:ea typeface="宋体" panose="02010600030101010101" pitchFamily="2" charset="-122"/>
                <a:cs typeface="+mn-cs"/>
                <a:sym typeface="+mn-ea"/>
              </a:rPr>
              <a:t>凸性的性质</a:t>
            </a:r>
            <a:r>
              <a:rPr sz="2400" b="1" dirty="0">
                <a:latin typeface="宋体" panose="02010600030101010101" pitchFamily="2" charset="-122"/>
                <a:ea typeface="宋体" panose="02010600030101010101" pitchFamily="2" charset="-122"/>
              </a:rPr>
              <a:t>：</a:t>
            </a: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260985" y="44450"/>
            <a:ext cx="2571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dirty="0">
                <a:latin typeface="微软雅黑" panose="020B0503020204020204" pitchFamily="34" charset="-122"/>
                <a:ea typeface="微软雅黑" panose="020B0503020204020204" pitchFamily="34" charset="-122"/>
                <a:cs typeface="+mn-cs"/>
                <a:sym typeface="+mn-ea"/>
              </a:rPr>
              <a:t>2.</a:t>
            </a:r>
            <a:r>
              <a:rPr lang="zh-CN" altLang="en-US" sz="2800" b="1" dirty="0">
                <a:latin typeface="微软雅黑" panose="020B0503020204020204" pitchFamily="34" charset="-122"/>
                <a:ea typeface="微软雅黑" panose="020B0503020204020204" pitchFamily="34" charset="-122"/>
                <a:cs typeface="+mn-cs"/>
                <a:sym typeface="+mn-ea"/>
              </a:rPr>
              <a:t>凸性的性质</a:t>
            </a:r>
            <a:endParaRPr altLang="zh-CN" sz="2800" b="1" dirty="0">
              <a:latin typeface="微软雅黑" panose="020B0503020204020204" pitchFamily="34" charset="-122"/>
              <a:ea typeface="微软雅黑" panose="020B0503020204020204" pitchFamily="34" charset="-122"/>
              <a:cs typeface="+mn-cs"/>
            </a:endParaRPr>
          </a:p>
        </p:txBody>
      </p:sp>
      <p:sp>
        <p:nvSpPr>
          <p:cNvPr id="12" name="左大括号 11"/>
          <p:cNvSpPr/>
          <p:nvPr/>
        </p:nvSpPr>
        <p:spPr>
          <a:xfrm>
            <a:off x="2277110" y="2060575"/>
            <a:ext cx="800100" cy="254952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7" name="组合 16"/>
          <p:cNvGrpSpPr/>
          <p:nvPr/>
        </p:nvGrpSpPr>
        <p:grpSpPr>
          <a:xfrm>
            <a:off x="3077210" y="2132965"/>
            <a:ext cx="8205470" cy="2571115"/>
            <a:chOff x="3135" y="2793"/>
            <a:chExt cx="12922" cy="3552"/>
          </a:xfrm>
        </p:grpSpPr>
        <p:sp>
          <p:nvSpPr>
            <p:cNvPr id="13" name="圆角矩形 12"/>
            <p:cNvSpPr/>
            <p:nvPr/>
          </p:nvSpPr>
          <p:spPr>
            <a:xfrm>
              <a:off x="3135" y="2793"/>
              <a:ext cx="12922" cy="128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sym typeface="+mn-ea"/>
                </a:rPr>
                <a:t>（</a:t>
              </a:r>
              <a:r>
                <a:rPr lang="en-US" altLang="zh-CN" sz="2400" dirty="0">
                  <a:solidFill>
                    <a:schemeClr val="tx1"/>
                  </a:solidFill>
                  <a:sym typeface="+mn-ea"/>
                </a:rPr>
                <a:t>1</a:t>
              </a:r>
              <a:r>
                <a:rPr lang="zh-CN" altLang="en-US" sz="2400" dirty="0">
                  <a:solidFill>
                    <a:schemeClr val="tx1"/>
                  </a:solidFill>
                  <a:sym typeface="+mn-ea"/>
                </a:rPr>
                <a:t>）由于凸性的存在，当利率下跌的幅度较大时，久期往往低估了债券价格的上涨程度，反之，则高估。</a:t>
              </a:r>
            </a:p>
          </p:txBody>
        </p:sp>
        <p:sp>
          <p:nvSpPr>
            <p:cNvPr id="14" name="圆角矩形 13"/>
            <p:cNvSpPr/>
            <p:nvPr/>
          </p:nvSpPr>
          <p:spPr>
            <a:xfrm>
              <a:off x="3135" y="4266"/>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sz="2400" dirty="0">
                  <a:solidFill>
                    <a:schemeClr val="tx1"/>
                  </a:solidFill>
                  <a:sym typeface="+mn-ea"/>
                </a:rPr>
                <a:t>（</a:t>
              </a:r>
              <a:r>
                <a:rPr lang="en-US" sz="2400" dirty="0">
                  <a:solidFill>
                    <a:schemeClr val="tx1"/>
                  </a:solidFill>
                  <a:sym typeface="+mn-ea"/>
                </a:rPr>
                <a:t>2</a:t>
              </a:r>
              <a:r>
                <a:rPr sz="2400" dirty="0">
                  <a:solidFill>
                    <a:schemeClr val="tx1"/>
                  </a:solidFill>
                  <a:sym typeface="+mn-ea"/>
                </a:rPr>
                <a:t>）</a:t>
              </a:r>
              <a:r>
                <a:rPr lang="zh-CN" altLang="en-US" sz="2400" dirty="0">
                  <a:solidFill>
                    <a:schemeClr val="tx1"/>
                  </a:solidFill>
                  <a:sym typeface="+mn-ea"/>
                </a:rPr>
                <a:t>凸性更大的债券，具有更高的抗风险作用。</a:t>
              </a:r>
            </a:p>
          </p:txBody>
        </p:sp>
        <p:sp>
          <p:nvSpPr>
            <p:cNvPr id="15" name="圆角矩形 14"/>
            <p:cNvSpPr/>
            <p:nvPr/>
          </p:nvSpPr>
          <p:spPr>
            <a:xfrm>
              <a:off x="3135" y="5513"/>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latinLnBrk="0">
                <a:lnSpc>
                  <a:spcPct val="150000"/>
                </a:lnSpc>
                <a:spcBef>
                  <a:spcPts val="0"/>
                </a:spcBef>
                <a:buNone/>
              </a:pPr>
              <a:r>
                <a:rPr lang="zh-CN" sz="2400" dirty="0">
                  <a:solidFill>
                    <a:schemeClr val="tx1"/>
                  </a:solidFill>
                  <a:sym typeface="+mn-ea"/>
                </a:rPr>
                <a:t>（</a:t>
              </a:r>
              <a:r>
                <a:rPr lang="en-US" altLang="zh-CN" sz="2400" dirty="0">
                  <a:solidFill>
                    <a:schemeClr val="tx1"/>
                  </a:solidFill>
                  <a:sym typeface="+mn-ea"/>
                </a:rPr>
                <a:t>3</a:t>
              </a:r>
              <a:r>
                <a:rPr lang="zh-CN" sz="2400" dirty="0">
                  <a:solidFill>
                    <a:schemeClr val="tx1"/>
                  </a:solidFill>
                  <a:sym typeface="+mn-ea"/>
                </a:rPr>
                <a:t>）</a:t>
              </a:r>
              <a:r>
                <a:rPr lang="zh-CN" altLang="en-US" sz="2400" dirty="0">
                  <a:solidFill>
                    <a:schemeClr val="tx1"/>
                  </a:solidFill>
                  <a:sym typeface="+mn-ea"/>
                </a:rPr>
                <a:t>对于具有固定息票的债券来说，凸性一定是正值。</a:t>
              </a:r>
            </a:p>
          </p:txBody>
        </p:sp>
      </p:gr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21480" y="148494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债券线性风险管理——久期</a:t>
            </a:r>
          </a:p>
        </p:txBody>
      </p:sp>
      <p:sp>
        <p:nvSpPr>
          <p:cNvPr id="25" name="圆角矩形 24"/>
          <p:cNvSpPr/>
          <p:nvPr/>
        </p:nvSpPr>
        <p:spPr>
          <a:xfrm>
            <a:off x="4232593" y="2546534"/>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债券非线性风险管理——凸性</a:t>
            </a:r>
          </a:p>
        </p:txBody>
      </p:sp>
      <p:sp>
        <p:nvSpPr>
          <p:cNvPr id="26" name="圆角矩形 25"/>
          <p:cNvSpPr/>
          <p:nvPr/>
        </p:nvSpPr>
        <p:spPr>
          <a:xfrm>
            <a:off x="4232593" y="3669779"/>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债券投资组合风险管理</a:t>
            </a:r>
          </a:p>
        </p:txBody>
      </p:sp>
      <p:sp>
        <p:nvSpPr>
          <p:cNvPr id="28" name="椭圆 27"/>
          <p:cNvSpPr/>
          <p:nvPr/>
        </p:nvSpPr>
        <p:spPr>
          <a:xfrm>
            <a:off x="4391343" y="377296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70705" y="155638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70705" y="2616126"/>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350" y="859790"/>
            <a:ext cx="11318875" cy="4389755"/>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继续前文例子，并且假设此时市场上该类债券的收益率上涨到12%，即收益率增加了2%，请计算此时债券的凸性以及估计收益率变动对债券价格的影响。</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5"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graphicFrame>
        <p:nvGraphicFramePr>
          <p:cNvPr id="4" name="表格 3"/>
          <p:cNvGraphicFramePr/>
          <p:nvPr>
            <p:custDataLst>
              <p:tags r:id="rId1"/>
            </p:custDataLst>
            <p:extLst>
              <p:ext uri="{D42A27DB-BD31-4B8C-83A1-F6EECF244321}">
                <p14:modId xmlns:p14="http://schemas.microsoft.com/office/powerpoint/2010/main" val="2654150059"/>
              </p:ext>
            </p:extLst>
          </p:nvPr>
        </p:nvGraphicFramePr>
        <p:xfrm>
          <a:off x="1811020" y="2593975"/>
          <a:ext cx="8519795" cy="3124200"/>
        </p:xfrm>
        <a:graphic>
          <a:graphicData uri="http://schemas.openxmlformats.org/drawingml/2006/table">
            <a:tbl>
              <a:tblPr firstRow="1" bandRow="1">
                <a:tableStyleId>{5940675A-B579-460E-94D1-54222C63F5DA}</a:tableStyleId>
              </a:tblPr>
              <a:tblGrid>
                <a:gridCol w="1702435">
                  <a:extLst>
                    <a:ext uri="{9D8B030D-6E8A-4147-A177-3AD203B41FA5}">
                      <a16:colId xmlns:a16="http://schemas.microsoft.com/office/drawing/2014/main" xmlns="" val="20000"/>
                    </a:ext>
                  </a:extLst>
                </a:gridCol>
                <a:gridCol w="1704975">
                  <a:extLst>
                    <a:ext uri="{9D8B030D-6E8A-4147-A177-3AD203B41FA5}">
                      <a16:colId xmlns:a16="http://schemas.microsoft.com/office/drawing/2014/main" xmlns="" val="20001"/>
                    </a:ext>
                  </a:extLst>
                </a:gridCol>
                <a:gridCol w="1702435">
                  <a:extLst>
                    <a:ext uri="{9D8B030D-6E8A-4147-A177-3AD203B41FA5}">
                      <a16:colId xmlns:a16="http://schemas.microsoft.com/office/drawing/2014/main" xmlns="" val="20002"/>
                    </a:ext>
                  </a:extLst>
                </a:gridCol>
                <a:gridCol w="1705610">
                  <a:extLst>
                    <a:ext uri="{9D8B030D-6E8A-4147-A177-3AD203B41FA5}">
                      <a16:colId xmlns:a16="http://schemas.microsoft.com/office/drawing/2014/main" xmlns="" val="20003"/>
                    </a:ext>
                  </a:extLst>
                </a:gridCol>
                <a:gridCol w="1704340">
                  <a:extLst>
                    <a:ext uri="{9D8B030D-6E8A-4147-A177-3AD203B41FA5}">
                      <a16:colId xmlns:a16="http://schemas.microsoft.com/office/drawing/2014/main" xmlns="" val="20004"/>
                    </a:ext>
                  </a:extLst>
                </a:gridCol>
              </a:tblGrid>
              <a:tr h="39052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现值</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a:solidFill>
                            <a:srgbClr val="000000"/>
                          </a:solidFill>
                          <a:latin typeface="Times New Roman" panose="02020603050405020304" pitchFamily="18" charset="0"/>
                          <a:cs typeface="Times New Roman" panose="02020603050405020304" pitchFamily="18" charset="0"/>
                        </a:rPr>
                        <a:t>权重×</a:t>
                      </a:r>
                      <a:r>
                        <a:rPr lang="en-US" altLang="zh-CN" sz="1600" b="1" dirty="0">
                          <a:solidFill>
                            <a:srgbClr val="000000"/>
                          </a:solidFill>
                          <a:latin typeface="Times New Roman" panose="02020603050405020304" pitchFamily="18" charset="0"/>
                          <a:cs typeface="Times New Roman" panose="02020603050405020304" pitchFamily="18" charset="0"/>
                        </a:rPr>
                        <a:t>时间</a:t>
                      </a:r>
                      <a:r>
                        <a:rPr lang="en-US" altLang="zh-CN" sz="1600" b="1" baseline="30000" dirty="0">
                          <a:solidFill>
                            <a:srgbClr val="000000"/>
                          </a:solidFill>
                          <a:latin typeface="Times New Roman" panose="02020603050405020304" pitchFamily="18" charset="0"/>
                          <a:cs typeface="Times New Roman" panose="02020603050405020304" pitchFamily="18" charset="0"/>
                        </a:rPr>
                        <a:t>2</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0.012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0.165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0.245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7.611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pic>
        <p:nvPicPr>
          <p:cNvPr id="5" name="图片 4"/>
          <p:cNvPicPr/>
          <p:nvPr/>
        </p:nvPicPr>
        <p:blipFill>
          <a:blip r:embed="rId3"/>
          <a:stretch>
            <a:fillRect/>
          </a:stretch>
        </p:blipFill>
        <p:spPr>
          <a:xfrm>
            <a:off x="7860347" y="2819400"/>
            <a:ext cx="50800" cy="54610"/>
          </a:xfrm>
          <a:prstGeom prst="rect">
            <a:avLst/>
          </a:prstGeom>
          <a:noFill/>
          <a:ln w="9525">
            <a:noFill/>
          </a:ln>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3" y="1591366"/>
            <a:ext cx="5465092" cy="37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1556792"/>
            <a:ext cx="53776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spTree>
    <p:extLst>
      <p:ext uri="{BB962C8B-B14F-4D97-AF65-F5344CB8AC3E}">
        <p14:creationId xmlns:p14="http://schemas.microsoft.com/office/powerpoint/2010/main" val="123277708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083" y="620162"/>
            <a:ext cx="11809312" cy="4629128"/>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债券的凸性：</a:t>
            </a:r>
          </a:p>
          <a:p>
            <a:r>
              <a:rPr lang="zh-CN" altLang="en-US" sz="2400" dirty="0">
                <a:latin typeface="Times New Roman" panose="02020603050405020304" pitchFamily="18" charset="0"/>
                <a:cs typeface="Times New Roman" panose="02020603050405020304" pitchFamily="18" charset="0"/>
              </a:rPr>
              <a:t>当收益率变化2%所引起的债券价格的变化用凸性方法：</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用久期的方法计算债券的价格变化时：</a:t>
            </a: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当收益率为1</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%时债券的真实价格:</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solidFill>
                  <a:srgbClr val="FF0000"/>
                </a:solidFill>
                <a:latin typeface="Times New Roman" panose="02020603050405020304" pitchFamily="18" charset="0"/>
                <a:cs typeface="Times New Roman" panose="02020603050405020304" pitchFamily="18" charset="0"/>
              </a:rPr>
              <a:t>用凸性计算的债券价格的变动与债券真实价格变动更为接近！</a:t>
            </a:r>
          </a:p>
        </p:txBody>
      </p:sp>
      <p:sp>
        <p:nvSpPr>
          <p:cNvPr id="105" name="文本框 104"/>
          <p:cNvSpPr txBox="1"/>
          <p:nvPr/>
        </p:nvSpPr>
        <p:spPr>
          <a:xfrm>
            <a:off x="260985" y="188595"/>
            <a:ext cx="5080000" cy="521970"/>
          </a:xfrm>
          <a:prstGeom prst="rect">
            <a:avLst/>
          </a:prstGeom>
          <a:noFill/>
          <a:ln w="9525">
            <a:noFill/>
          </a:ln>
        </p:spPr>
        <p:txBody>
          <a:bodyPr>
            <a:spAutoFit/>
          </a:bodyPr>
          <a:lstStyle/>
          <a:p>
            <a:pPr marL="0" indent="0"/>
            <a:r>
              <a:rPr lang="en-US"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pic>
        <p:nvPicPr>
          <p:cNvPr id="5" name="图片 4"/>
          <p:cNvPicPr/>
          <p:nvPr/>
        </p:nvPicPr>
        <p:blipFill>
          <a:blip r:embed="rId3"/>
          <a:stretch>
            <a:fillRect/>
          </a:stretch>
        </p:blipFill>
        <p:spPr>
          <a:xfrm>
            <a:off x="7860347" y="2819400"/>
            <a:ext cx="50800" cy="54610"/>
          </a:xfrm>
          <a:prstGeom prst="rect">
            <a:avLst/>
          </a:prstGeom>
          <a:noFill/>
          <a:ln w="9525">
            <a:noFill/>
          </a:ln>
        </p:spPr>
      </p:pic>
      <p:graphicFrame>
        <p:nvGraphicFramePr>
          <p:cNvPr id="2" name="对象 -2147482575"/>
          <p:cNvGraphicFramePr/>
          <p:nvPr/>
        </p:nvGraphicFramePr>
        <p:xfrm>
          <a:off x="2565400" y="1054100"/>
          <a:ext cx="7597775" cy="295910"/>
        </p:xfrm>
        <a:graphic>
          <a:graphicData uri="http://schemas.openxmlformats.org/presentationml/2006/ole">
            <mc:AlternateContent xmlns:mc="http://schemas.openxmlformats.org/markup-compatibility/2006">
              <mc:Choice xmlns:v="urn:schemas-microsoft-com:vml" Requires="v">
                <p:oleObj spid="_x0000_s10379" r:id="rId4" imgW="5588000" imgH="203200" progId="Equation.DSMT4">
                  <p:embed/>
                </p:oleObj>
              </mc:Choice>
              <mc:Fallback>
                <p:oleObj r:id="rId4" imgW="5588000" imgH="203200" progId="Equation.DSMT4">
                  <p:embed/>
                  <p:pic>
                    <p:nvPicPr>
                      <p:cNvPr id="0" name="图片 3075"/>
                      <p:cNvPicPr/>
                      <p:nvPr/>
                    </p:nvPicPr>
                    <p:blipFill>
                      <a:blip r:embed="rId5"/>
                      <a:stretch>
                        <a:fillRect/>
                      </a:stretch>
                    </p:blipFill>
                    <p:spPr>
                      <a:xfrm>
                        <a:off x="2565400" y="1054100"/>
                        <a:ext cx="7597775" cy="295910"/>
                      </a:xfrm>
                      <a:prstGeom prst="rect">
                        <a:avLst/>
                      </a:prstGeom>
                      <a:noFill/>
                      <a:ln w="9525">
                        <a:noFill/>
                        <a:miter/>
                      </a:ln>
                    </p:spPr>
                  </p:pic>
                </p:oleObj>
              </mc:Fallback>
            </mc:AlternateContent>
          </a:graphicData>
        </a:graphic>
      </p:graphicFrame>
      <p:graphicFrame>
        <p:nvGraphicFramePr>
          <p:cNvPr id="10" name="对象 -2147482572"/>
          <p:cNvGraphicFramePr/>
          <p:nvPr/>
        </p:nvGraphicFramePr>
        <p:xfrm>
          <a:off x="5517515" y="4180840"/>
          <a:ext cx="4366895" cy="484505"/>
        </p:xfrm>
        <a:graphic>
          <a:graphicData uri="http://schemas.openxmlformats.org/presentationml/2006/ole">
            <mc:AlternateContent xmlns:mc="http://schemas.openxmlformats.org/markup-compatibility/2006">
              <mc:Choice xmlns:v="urn:schemas-microsoft-com:vml" Requires="v">
                <p:oleObj spid="_x0000_s10380" r:id="rId6" imgW="2578100" imgH="292100" progId="Equation.DSMT4">
                  <p:embed/>
                </p:oleObj>
              </mc:Choice>
              <mc:Fallback>
                <p:oleObj r:id="rId6" imgW="2578100" imgH="292100" progId="Equation.DSMT4">
                  <p:embed/>
                  <p:pic>
                    <p:nvPicPr>
                      <p:cNvPr id="0" name="图片 7"/>
                      <p:cNvPicPr/>
                      <p:nvPr/>
                    </p:nvPicPr>
                    <p:blipFill>
                      <a:blip r:embed="rId7"/>
                      <a:stretch>
                        <a:fillRect/>
                      </a:stretch>
                    </p:blipFill>
                    <p:spPr>
                      <a:xfrm>
                        <a:off x="5517515" y="4180840"/>
                        <a:ext cx="4366895" cy="484505"/>
                      </a:xfrm>
                      <a:prstGeom prst="rect">
                        <a:avLst/>
                      </a:prstGeom>
                      <a:noFill/>
                      <a:ln w="9525">
                        <a:noFill/>
                        <a:miter/>
                      </a:ln>
                    </p:spPr>
                  </p:pic>
                </p:oleObj>
              </mc:Fallback>
            </mc:AlternateContent>
          </a:graphicData>
        </a:graphic>
      </p:graphicFrame>
      <p:graphicFrame>
        <p:nvGraphicFramePr>
          <p:cNvPr id="12" name="对象 -2147482571"/>
          <p:cNvGraphicFramePr/>
          <p:nvPr/>
        </p:nvGraphicFramePr>
        <p:xfrm>
          <a:off x="5445760" y="4960620"/>
          <a:ext cx="4442460" cy="366395"/>
        </p:xfrm>
        <a:graphic>
          <a:graphicData uri="http://schemas.openxmlformats.org/presentationml/2006/ole">
            <mc:AlternateContent xmlns:mc="http://schemas.openxmlformats.org/markup-compatibility/2006">
              <mc:Choice xmlns:v="urn:schemas-microsoft-com:vml" Requires="v">
                <p:oleObj spid="_x0000_s10381" r:id="rId8" imgW="2602865" imgH="228600" progId="Equation.DSMT4">
                  <p:embed/>
                </p:oleObj>
              </mc:Choice>
              <mc:Fallback>
                <p:oleObj r:id="rId8" imgW="2602865" imgH="228600" progId="Equation.DSMT4">
                  <p:embed/>
                  <p:pic>
                    <p:nvPicPr>
                      <p:cNvPr id="0" name="图片 8"/>
                      <p:cNvPicPr/>
                      <p:nvPr/>
                    </p:nvPicPr>
                    <p:blipFill>
                      <a:blip r:embed="rId9"/>
                      <a:stretch>
                        <a:fillRect/>
                      </a:stretch>
                    </p:blipFill>
                    <p:spPr>
                      <a:xfrm>
                        <a:off x="5445760" y="4960620"/>
                        <a:ext cx="4442460" cy="366395"/>
                      </a:xfrm>
                      <a:prstGeom prst="rect">
                        <a:avLst/>
                      </a:prstGeom>
                      <a:noFill/>
                      <a:ln w="9525">
                        <a:noFill/>
                        <a:miter/>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25229125"/>
              </p:ext>
            </p:extLst>
          </p:nvPr>
        </p:nvGraphicFramePr>
        <p:xfrm>
          <a:off x="3717355" y="1988840"/>
          <a:ext cx="6434336" cy="1273462"/>
        </p:xfrm>
        <a:graphic>
          <a:graphicData uri="http://schemas.openxmlformats.org/presentationml/2006/ole">
            <mc:AlternateContent xmlns:mc="http://schemas.openxmlformats.org/markup-compatibility/2006">
              <mc:Choice xmlns:v="urn:schemas-microsoft-com:vml" Requires="v">
                <p:oleObj spid="_x0000_s10382" name="Equation" r:id="rId10" imgW="3619440" imgH="711000" progId="Equation.DSMT4">
                  <p:embed/>
                </p:oleObj>
              </mc:Choice>
              <mc:Fallback>
                <p:oleObj name="Equation" r:id="rId10" imgW="3619440" imgH="711000" progId="Equation.DSMT4">
                  <p:embed/>
                  <p:pic>
                    <p:nvPicPr>
                      <p:cNvPr id="0" name="对象 9"/>
                      <p:cNvPicPr>
                        <a:picLocks noChangeAspect="1" noChangeArrowheads="1"/>
                      </p:cNvPicPr>
                      <p:nvPr/>
                    </p:nvPicPr>
                    <p:blipFill>
                      <a:blip r:embed="rId11"/>
                      <a:srcRect/>
                      <a:stretch>
                        <a:fillRect/>
                      </a:stretch>
                    </p:blipFill>
                    <p:spPr bwMode="auto">
                      <a:xfrm>
                        <a:off x="3717355" y="1988840"/>
                        <a:ext cx="6434336" cy="1273462"/>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42135480"/>
              </p:ext>
            </p:extLst>
          </p:nvPr>
        </p:nvGraphicFramePr>
        <p:xfrm>
          <a:off x="6021611" y="3356992"/>
          <a:ext cx="4130675" cy="766762"/>
        </p:xfrm>
        <a:graphic>
          <a:graphicData uri="http://schemas.openxmlformats.org/presentationml/2006/ole">
            <mc:AlternateContent xmlns:mc="http://schemas.openxmlformats.org/markup-compatibility/2006">
              <mc:Choice xmlns:v="urn:schemas-microsoft-com:vml" Requires="v">
                <p:oleObj spid="_x0000_s10383" name="Equation" r:id="rId12" imgW="2133360" imgH="393480" progId="Equation.DSMT4">
                  <p:embed/>
                </p:oleObj>
              </mc:Choice>
              <mc:Fallback>
                <p:oleObj name="Equation" r:id="rId12" imgW="2133360" imgH="393480" progId="Equation.DSMT4">
                  <p:embed/>
                  <p:pic>
                    <p:nvPicPr>
                      <p:cNvPr id="0" name="对象 8"/>
                      <p:cNvPicPr>
                        <a:picLocks noChangeAspect="1" noChangeArrowheads="1"/>
                      </p:cNvPicPr>
                      <p:nvPr/>
                    </p:nvPicPr>
                    <p:blipFill>
                      <a:blip r:embed="rId13"/>
                      <a:srcRect/>
                      <a:stretch>
                        <a:fillRect/>
                      </a:stretch>
                    </p:blipFill>
                    <p:spPr bwMode="auto">
                      <a:xfrm>
                        <a:off x="6021611" y="3356992"/>
                        <a:ext cx="41306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en-US" altLang="zh-CN" sz="2800" b="1" dirty="0">
                <a:latin typeface="微软雅黑" panose="020B0503020204020204" pitchFamily="34" charset="-122"/>
                <a:ea typeface="微软雅黑" panose="020B0503020204020204" pitchFamily="34" charset="-122"/>
                <a:cs typeface="+mn-cs"/>
              </a:rPr>
              <a:t>4.</a:t>
            </a:r>
            <a:r>
              <a:rPr lang="zh-CN" altLang="en-US" sz="2800" b="1" dirty="0">
                <a:latin typeface="微软雅黑" panose="020B0503020204020204" pitchFamily="34" charset="-122"/>
                <a:ea typeface="微软雅黑" panose="020B0503020204020204" pitchFamily="34" charset="-122"/>
                <a:cs typeface="+mn-cs"/>
              </a:rPr>
              <a:t>久期与凸性的推广</a:t>
            </a:r>
          </a:p>
        </p:txBody>
      </p:sp>
      <p:sp>
        <p:nvSpPr>
          <p:cNvPr id="3" name="内容占位符 2"/>
          <p:cNvSpPr>
            <a:spLocks noGrp="1"/>
          </p:cNvSpPr>
          <p:nvPr>
            <p:ph sz="quarter" idx="1"/>
          </p:nvPr>
        </p:nvSpPr>
        <p:spPr>
          <a:xfrm>
            <a:off x="188595" y="548640"/>
            <a:ext cx="11881485" cy="6064250"/>
          </a:xfrm>
        </p:spPr>
        <p:txBody>
          <a:bodyPr>
            <a:normAutofit/>
          </a:bodyPr>
          <a:lstStyle/>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graphicFrame>
        <p:nvGraphicFramePr>
          <p:cNvPr id="7" name="对象 -2147482555"/>
          <p:cNvGraphicFramePr/>
          <p:nvPr/>
        </p:nvGraphicFramePr>
        <p:xfrm>
          <a:off x="6597650" y="949325"/>
          <a:ext cx="1533525" cy="789940"/>
        </p:xfrm>
        <a:graphic>
          <a:graphicData uri="http://schemas.openxmlformats.org/presentationml/2006/ole">
            <mc:AlternateContent xmlns:mc="http://schemas.openxmlformats.org/markup-compatibility/2006">
              <mc:Choice xmlns:v="urn:schemas-microsoft-com:vml" Requires="v">
                <p:oleObj spid="_x0000_s11365" r:id="rId3" imgW="850900" imgH="431800" progId="Equation.DSMT4">
                  <p:embed/>
                </p:oleObj>
              </mc:Choice>
              <mc:Fallback>
                <p:oleObj r:id="rId3" imgW="850900" imgH="431800" progId="Equation.DSMT4">
                  <p:embed/>
                  <p:pic>
                    <p:nvPicPr>
                      <p:cNvPr id="0" name="图片 5"/>
                      <p:cNvPicPr/>
                      <p:nvPr/>
                    </p:nvPicPr>
                    <p:blipFill>
                      <a:blip r:embed="rId4"/>
                      <a:stretch>
                        <a:fillRect/>
                      </a:stretch>
                    </p:blipFill>
                    <p:spPr>
                      <a:xfrm>
                        <a:off x="6597650" y="949325"/>
                        <a:ext cx="1533525" cy="789940"/>
                      </a:xfrm>
                      <a:prstGeom prst="rect">
                        <a:avLst/>
                      </a:prstGeom>
                      <a:noFill/>
                      <a:ln w="38100">
                        <a:noFill/>
                        <a:miter/>
                      </a:ln>
                    </p:spPr>
                  </p:pic>
                </p:oleObj>
              </mc:Fallback>
            </mc:AlternateContent>
          </a:graphicData>
        </a:graphic>
      </p:graphicFrame>
      <p:graphicFrame>
        <p:nvGraphicFramePr>
          <p:cNvPr id="11" name="对象 -2147482553"/>
          <p:cNvGraphicFramePr/>
          <p:nvPr/>
        </p:nvGraphicFramePr>
        <p:xfrm>
          <a:off x="6381750" y="3741420"/>
          <a:ext cx="1762760" cy="510540"/>
        </p:xfrm>
        <a:graphic>
          <a:graphicData uri="http://schemas.openxmlformats.org/presentationml/2006/ole">
            <mc:AlternateContent xmlns:mc="http://schemas.openxmlformats.org/markup-compatibility/2006">
              <mc:Choice xmlns:v="urn:schemas-microsoft-com:vml" Requires="v">
                <p:oleObj spid="_x0000_s11366" r:id="rId5" imgW="927100" imgH="292100" progId="Equation.DSMT4">
                  <p:embed/>
                </p:oleObj>
              </mc:Choice>
              <mc:Fallback>
                <p:oleObj r:id="rId5" imgW="927100" imgH="292100" progId="Equation.DSMT4">
                  <p:embed/>
                  <p:pic>
                    <p:nvPicPr>
                      <p:cNvPr id="0" name="图片 7"/>
                      <p:cNvPicPr/>
                      <p:nvPr/>
                    </p:nvPicPr>
                    <p:blipFill>
                      <a:blip r:embed="rId6"/>
                      <a:stretch>
                        <a:fillRect/>
                      </a:stretch>
                    </p:blipFill>
                    <p:spPr>
                      <a:xfrm>
                        <a:off x="6381750" y="3741420"/>
                        <a:ext cx="1762760" cy="510540"/>
                      </a:xfrm>
                      <a:prstGeom prst="rect">
                        <a:avLst/>
                      </a:prstGeom>
                      <a:noFill/>
                      <a:ln w="9525">
                        <a:noFill/>
                        <a:miter/>
                      </a:ln>
                    </p:spPr>
                  </p:pic>
                </p:oleObj>
              </mc:Fallback>
            </mc:AlternateContent>
          </a:graphicData>
        </a:graphic>
      </p:graphicFrame>
      <p:graphicFrame>
        <p:nvGraphicFramePr>
          <p:cNvPr id="19" name="对象 -2147482551"/>
          <p:cNvGraphicFramePr/>
          <p:nvPr/>
        </p:nvGraphicFramePr>
        <p:xfrm>
          <a:off x="6165850" y="4478020"/>
          <a:ext cx="3046095" cy="695325"/>
        </p:xfrm>
        <a:graphic>
          <a:graphicData uri="http://schemas.openxmlformats.org/presentationml/2006/ole">
            <mc:AlternateContent xmlns:mc="http://schemas.openxmlformats.org/markup-compatibility/2006">
              <mc:Choice xmlns:v="urn:schemas-microsoft-com:vml" Requires="v">
                <p:oleObj spid="_x0000_s11367" r:id="rId7" imgW="1968500" imgH="393700" progId="Equation.DSMT4">
                  <p:embed/>
                </p:oleObj>
              </mc:Choice>
              <mc:Fallback>
                <p:oleObj r:id="rId7" imgW="1968500" imgH="393700" progId="Equation.DSMT4">
                  <p:embed/>
                  <p:pic>
                    <p:nvPicPr>
                      <p:cNvPr id="0" name="图片 14"/>
                      <p:cNvPicPr/>
                      <p:nvPr/>
                    </p:nvPicPr>
                    <p:blipFill>
                      <a:blip r:embed="rId8"/>
                      <a:stretch>
                        <a:fillRect/>
                      </a:stretch>
                    </p:blipFill>
                    <p:spPr>
                      <a:xfrm>
                        <a:off x="6165850" y="4478020"/>
                        <a:ext cx="3046095" cy="695325"/>
                      </a:xfrm>
                      <a:prstGeom prst="rect">
                        <a:avLst/>
                      </a:prstGeom>
                      <a:noFill/>
                      <a:ln w="9525">
                        <a:noFill/>
                        <a:miter/>
                      </a:ln>
                    </p:spPr>
                  </p:pic>
                </p:oleObj>
              </mc:Fallback>
            </mc:AlternateContent>
          </a:graphicData>
        </a:graphic>
      </p:graphicFrame>
      <p:grpSp>
        <p:nvGrpSpPr>
          <p:cNvPr id="42" name="组合 41"/>
          <p:cNvGrpSpPr/>
          <p:nvPr/>
        </p:nvGrpSpPr>
        <p:grpSpPr>
          <a:xfrm>
            <a:off x="981075" y="1124585"/>
            <a:ext cx="7720330" cy="1581150"/>
            <a:chOff x="1367" y="2225"/>
            <a:chExt cx="12158" cy="2490"/>
          </a:xfrm>
        </p:grpSpPr>
        <p:grpSp>
          <p:nvGrpSpPr>
            <p:cNvPr id="30" name="组合 29"/>
            <p:cNvGrpSpPr/>
            <p:nvPr/>
          </p:nvGrpSpPr>
          <p:grpSpPr>
            <a:xfrm>
              <a:off x="1367" y="2225"/>
              <a:ext cx="12158" cy="2490"/>
              <a:chOff x="1367" y="2274"/>
              <a:chExt cx="12158" cy="2490"/>
            </a:xfrm>
          </p:grpSpPr>
          <p:graphicFrame>
            <p:nvGraphicFramePr>
              <p:cNvPr id="17" name="对象 -2147482552"/>
              <p:cNvGraphicFramePr/>
              <p:nvPr/>
            </p:nvGraphicFramePr>
            <p:xfrm>
              <a:off x="9716" y="3710"/>
              <a:ext cx="3636" cy="783"/>
            </p:xfrm>
            <a:graphic>
              <a:graphicData uri="http://schemas.openxmlformats.org/presentationml/2006/ole">
                <mc:AlternateContent xmlns:mc="http://schemas.openxmlformats.org/markup-compatibility/2006">
                  <mc:Choice xmlns:v="urn:schemas-microsoft-com:vml" Requires="v">
                    <p:oleObj spid="_x0000_s11368" r:id="rId9" imgW="1193800" imgH="241300" progId="Equation.DSMT4">
                      <p:embed/>
                    </p:oleObj>
                  </mc:Choice>
                  <mc:Fallback>
                    <p:oleObj r:id="rId9" imgW="1193800" imgH="241300" progId="Equation.DSMT4">
                      <p:embed/>
                      <p:pic>
                        <p:nvPicPr>
                          <p:cNvPr id="0" name="图片 13"/>
                          <p:cNvPicPr/>
                          <p:nvPr/>
                        </p:nvPicPr>
                        <p:blipFill>
                          <a:blip r:embed="rId10"/>
                          <a:stretch>
                            <a:fillRect/>
                          </a:stretch>
                        </p:blipFill>
                        <p:spPr>
                          <a:xfrm>
                            <a:off x="9716" y="3710"/>
                            <a:ext cx="3636" cy="783"/>
                          </a:xfrm>
                          <a:prstGeom prst="rect">
                            <a:avLst/>
                          </a:prstGeom>
                          <a:noFill/>
                          <a:ln w="9525">
                            <a:noFill/>
                            <a:miter/>
                          </a:ln>
                        </p:spPr>
                      </p:pic>
                    </p:oleObj>
                  </mc:Fallback>
                </mc:AlternateContent>
              </a:graphicData>
            </a:graphic>
          </p:graphicFrame>
          <p:grpSp>
            <p:nvGrpSpPr>
              <p:cNvPr id="39" name="组合 38"/>
              <p:cNvGrpSpPr/>
              <p:nvPr/>
            </p:nvGrpSpPr>
            <p:grpSpPr>
              <a:xfrm>
                <a:off x="1367" y="2274"/>
                <a:ext cx="8203" cy="2490"/>
                <a:chOff x="1555775" y="2823216"/>
                <a:chExt cx="5209038" cy="1580904"/>
              </a:xfrm>
            </p:grpSpPr>
            <p:sp>
              <p:nvSpPr>
                <p:cNvPr id="4" name="椭圆 3"/>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组合久期</a:t>
                  </a:r>
                  <a:endParaRPr kumimoji="1" lang="zh-CN" altLang="en-US" b="1" dirty="0">
                    <a:latin typeface="Times New Roman" panose="02020603050405020304" pitchFamily="18" charset="0"/>
                  </a:endParaRPr>
                </a:p>
              </p:txBody>
            </p:sp>
            <p:sp>
              <p:nvSpPr>
                <p:cNvPr id="21" name="椭圆 20"/>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22" name="直接箭头连接符 16"/>
                <p:cNvCxnSpPr>
                  <a:stCxn id="24" idx="7"/>
                  <a:endCxn id="4"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23" name="直接箭头连接符 17"/>
                <p:cNvCxnSpPr>
                  <a:stCxn id="24" idx="5"/>
                  <a:endCxn id="21"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24" name="椭圆 23"/>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久期</a:t>
                  </a:r>
                  <a:endParaRPr kumimoji="1" lang="zh-CN" altLang="en-US" b="1" dirty="0">
                    <a:latin typeface="Times New Roman" panose="02020603050405020304" pitchFamily="18" charset="0"/>
                  </a:endParaRPr>
                </a:p>
              </p:txBody>
            </p:sp>
          </p:grpSp>
          <p:cxnSp>
            <p:nvCxnSpPr>
              <p:cNvPr id="28" name="直接连接符 27"/>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9" name="直接连接符 28"/>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3" name="组合 42"/>
          <p:cNvGrpSpPr/>
          <p:nvPr/>
        </p:nvGrpSpPr>
        <p:grpSpPr>
          <a:xfrm>
            <a:off x="868045" y="3741420"/>
            <a:ext cx="7720330" cy="1581150"/>
            <a:chOff x="1367" y="2225"/>
            <a:chExt cx="12158" cy="2490"/>
          </a:xfrm>
        </p:grpSpPr>
        <p:grpSp>
          <p:nvGrpSpPr>
            <p:cNvPr id="44" name="组合 43"/>
            <p:cNvGrpSpPr/>
            <p:nvPr/>
          </p:nvGrpSpPr>
          <p:grpSpPr>
            <a:xfrm>
              <a:off x="1367" y="2225"/>
              <a:ext cx="12158" cy="2490"/>
              <a:chOff x="1367" y="2274"/>
              <a:chExt cx="12158" cy="2490"/>
            </a:xfrm>
          </p:grpSpPr>
          <p:grpSp>
            <p:nvGrpSpPr>
              <p:cNvPr id="47" name="组合 46"/>
              <p:cNvGrpSpPr/>
              <p:nvPr/>
            </p:nvGrpSpPr>
            <p:grpSpPr>
              <a:xfrm>
                <a:off x="1367" y="2274"/>
                <a:ext cx="8203" cy="2490"/>
                <a:chOff x="1555775" y="2823216"/>
                <a:chExt cx="5209038" cy="1580904"/>
              </a:xfrm>
            </p:grpSpPr>
            <p:sp>
              <p:nvSpPr>
                <p:cNvPr id="48" name="椭圆 47"/>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组合凸性</a:t>
                  </a:r>
                  <a:endParaRPr kumimoji="1" lang="zh-CN" altLang="en-US" b="1" dirty="0">
                    <a:latin typeface="Times New Roman" panose="02020603050405020304" pitchFamily="18" charset="0"/>
                  </a:endParaRPr>
                </a:p>
              </p:txBody>
            </p:sp>
            <p:sp>
              <p:nvSpPr>
                <p:cNvPr id="49" name="椭圆 48"/>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50" name="直接箭头连接符 16"/>
                <p:cNvCxnSpPr>
                  <a:stCxn id="52" idx="7"/>
                  <a:endCxn id="48"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51" name="直接箭头连接符 17"/>
                <p:cNvCxnSpPr>
                  <a:stCxn id="52" idx="5"/>
                  <a:endCxn id="49"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52" name="椭圆 51"/>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凸性</a:t>
                  </a:r>
                  <a:endParaRPr kumimoji="1" lang="zh-CN" altLang="en-US" b="1" dirty="0">
                    <a:latin typeface="Times New Roman" panose="02020603050405020304" pitchFamily="18" charset="0"/>
                  </a:endParaRPr>
                </a:p>
              </p:txBody>
            </p:sp>
          </p:grpSp>
          <p:cxnSp>
            <p:nvCxnSpPr>
              <p:cNvPr id="53" name="直接连接符 52"/>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54" name="直接连接符 53"/>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a:t>
            </a:r>
            <a:r>
              <a:rPr kumimoji="0" lang="zh-CN" altLang="zh-CN" sz="5400" b="1" dirty="0">
                <a:solidFill>
                  <a:schemeClr val="bg1"/>
                </a:solidFill>
                <a:latin typeface="微软雅黑" panose="020B0503020204020204" pitchFamily="34" charset="-122"/>
                <a:ea typeface="微软雅黑" panose="020B0503020204020204" pitchFamily="34" charset="-122"/>
              </a:rPr>
              <a:t>债券投资组合风险管理</a:t>
            </a:r>
          </a:p>
        </p:txBody>
      </p:sp>
    </p:spTree>
  </p:cSld>
  <p:clrMapOvr>
    <a:masterClrMapping/>
  </p:clrMapOvr>
  <p:transition spd="slow" advClick="0" advTm="334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（一）消极管理策略</a:t>
            </a: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b="1" dirty="0"/>
              <a:t>主要思想：</a:t>
            </a:r>
            <a:r>
              <a:rPr lang="zh-CN" altLang="en-US" sz="2000" dirty="0"/>
              <a:t>消极债券管理者认为债券定价是合理的，不再积极寻求交易的可能性去战胜市场，消极的资产管理者仅试图控制他们持有的固定收益资产组合的风险。</a:t>
            </a: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1125220" y="2165950"/>
            <a:ext cx="9778365" cy="3380775"/>
            <a:chOff x="1097" y="2792"/>
            <a:chExt cx="15399" cy="5324"/>
          </a:xfrm>
        </p:grpSpPr>
        <p:grpSp>
          <p:nvGrpSpPr>
            <p:cNvPr id="4" name="组合 3"/>
            <p:cNvGrpSpPr/>
            <p:nvPr/>
          </p:nvGrpSpPr>
          <p:grpSpPr>
            <a:xfrm>
              <a:off x="1097" y="2792"/>
              <a:ext cx="15394" cy="4786"/>
              <a:chOff x="3995" y="2407"/>
              <a:chExt cx="11358"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b="1" dirty="0">
                    <a:sym typeface="+mn-ea"/>
                  </a:rPr>
                  <a:t>指数策略</a:t>
                </a:r>
                <a:r>
                  <a:rPr lang="zh-CN" altLang="en-US" sz="2000" dirty="0">
                    <a:sym typeface="+mn-ea"/>
                  </a:rPr>
                  <a:t>：构造债券组合以复制指数的业绩，主要包括区格方法、最优化方法和方差最小化方法。</a:t>
                </a:r>
                <a:endParaRPr lang="zh-CN" altLang="en-US" sz="20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284"/>
                <a:ext cx="10023" cy="681"/>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免疫策略：</a:t>
                </a:r>
                <a:r>
                  <a:rPr lang="zh-CN" altLang="en-US" sz="2000" dirty="0">
                    <a:sym typeface="+mn-ea"/>
                  </a:rPr>
                  <a:t>选择久期等于负债的到期期限的证券组合来抵消风险，广泛应用于保险公司、养老基金等各类金融机构。</a:t>
                </a:r>
                <a:endParaRPr lang="zh-CN" altLang="en-US" sz="2000" dirty="0">
                  <a:latin typeface="Times New Roman" panose="02020603050405020304" pitchFamily="18" charset="0"/>
                  <a:sym typeface="+mn-ea"/>
                </a:endParaRPr>
              </a:p>
            </p:txBody>
          </p:sp>
        </p:grpSp>
        <p:sp>
          <p:nvSpPr>
            <p:cNvPr id="5" name="圆角矩形 4"/>
            <p:cNvSpPr/>
            <p:nvPr/>
          </p:nvSpPr>
          <p:spPr>
            <a:xfrm>
              <a:off x="2911" y="6534"/>
              <a:ext cx="13585"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主要区别：</a:t>
              </a:r>
              <a:r>
                <a:rPr lang="zh-CN" altLang="en-US" sz="2000" dirty="0">
                  <a:sym typeface="+mn-ea"/>
                </a:rPr>
                <a:t>债券指数资产组合风险</a:t>
              </a:r>
              <a:r>
                <a:rPr lang="en-US" altLang="zh-CN" sz="2000" dirty="0">
                  <a:sym typeface="+mn-ea"/>
                </a:rPr>
                <a:t>-</a:t>
              </a:r>
              <a:r>
                <a:rPr lang="zh-CN" altLang="en-US" sz="2000" dirty="0">
                  <a:sym typeface="+mn-ea"/>
                </a:rPr>
                <a:t>回报与其所复制的市场指数状况相当；而免疫策略寻求建立的是一种几乎是零风险的资产组合</a:t>
              </a:r>
              <a:r>
                <a:rPr lang="zh-CN" altLang="en-US" sz="2200" dirty="0">
                  <a:sym typeface="+mn-ea"/>
                </a:rPr>
                <a:t>。</a:t>
              </a:r>
              <a:endParaRPr lang="zh-CN" altLang="zh-CN" sz="2200" dirty="0">
                <a:latin typeface="Times New Roman" panose="02020603050405020304" pitchFamily="18" charset="0"/>
              </a:endParaRPr>
            </a:p>
          </p:txBody>
        </p:sp>
      </p:gr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4476" y="764307"/>
            <a:ext cx="10968514" cy="4497363"/>
          </a:xfrm>
        </p:spPr>
        <p:txBody>
          <a:bodyPr/>
          <a:lstStyle/>
          <a:p>
            <a:r>
              <a:rPr lang="zh-CN" sz="2400" dirty="0"/>
              <a:t>指数包含了数千只债券，这使得按它们的市值比重购买很困难。因此，作为替代，在指数基金的复制中常常采用</a:t>
            </a:r>
            <a:r>
              <a:rPr lang="zh-CN" sz="2400" b="1" dirty="0"/>
              <a:t>分层取样或分格方法。</a:t>
            </a:r>
          </a:p>
          <a:p>
            <a:endParaRPr lang="zh-CN" sz="2400" b="1" dirty="0"/>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sz="2800" b="1" dirty="0">
                <a:solidFill>
                  <a:schemeClr val="tx1"/>
                </a:solidFill>
                <a:latin typeface="微软雅黑" panose="020B0503020204020204" pitchFamily="34" charset="-122"/>
                <a:ea typeface="微软雅黑" panose="020B0503020204020204" pitchFamily="34" charset="-122"/>
                <a:cs typeface="+mn-cs"/>
              </a:rPr>
              <a:t>债券指数基金</a:t>
            </a:r>
          </a:p>
        </p:txBody>
      </p:sp>
      <p:sp>
        <p:nvSpPr>
          <p:cNvPr id="100" name="文本框 99"/>
          <p:cNvSpPr txBox="1"/>
          <p:nvPr/>
        </p:nvSpPr>
        <p:spPr>
          <a:xfrm>
            <a:off x="3357245" y="1772920"/>
            <a:ext cx="5080000" cy="368300"/>
          </a:xfrm>
          <a:prstGeom prst="rect">
            <a:avLst/>
          </a:prstGeom>
          <a:noFill/>
          <a:ln w="9525">
            <a:noFill/>
          </a:ln>
        </p:spPr>
        <p:txBody>
          <a:bodyPr>
            <a:spAutoFit/>
          </a:bodyPr>
          <a:lstStyle/>
          <a:p>
            <a:pPr marL="0" indent="267970" algn="ctr"/>
            <a:r>
              <a:rPr lang="zh-CN" sz="1800" b="1">
                <a:solidFill>
                  <a:srgbClr val="000000"/>
                </a:solidFill>
                <a:latin typeface="Times New Roman" panose="02020603050405020304" pitchFamily="18" charset="0"/>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6-3 </a:t>
            </a:r>
            <a:r>
              <a:rPr lang="zh-CN" sz="1800" b="1">
                <a:solidFill>
                  <a:srgbClr val="000000"/>
                </a:solidFill>
                <a:latin typeface="Times New Roman" panose="02020603050405020304" pitchFamily="18" charset="0"/>
                <a:ea typeface="宋体" panose="02010600030101010101" pitchFamily="2" charset="-122"/>
              </a:rPr>
              <a:t>债券指数复制分格法</a:t>
            </a:r>
            <a:endParaRPr lang="zh-CN" altLang="en-US" sz="1800" b="1">
              <a:solidFill>
                <a:srgbClr val="000000"/>
              </a:solidFill>
              <a:latin typeface="Times New Roman" panose="02020603050405020304" pitchFamily="18" charset="0"/>
              <a:ea typeface="宋体" panose="02010600030101010101" pitchFamily="2" charset="-122"/>
            </a:endParaRPr>
          </a:p>
        </p:txBody>
      </p:sp>
      <p:graphicFrame>
        <p:nvGraphicFramePr>
          <p:cNvPr id="6" name="表格 5"/>
          <p:cNvGraphicFramePr/>
          <p:nvPr>
            <p:custDataLst>
              <p:tags r:id="rId1"/>
            </p:custDataLst>
            <p:extLst>
              <p:ext uri="{D42A27DB-BD31-4B8C-83A1-F6EECF244321}">
                <p14:modId xmlns:p14="http://schemas.microsoft.com/office/powerpoint/2010/main" val="1687337652"/>
              </p:ext>
            </p:extLst>
          </p:nvPr>
        </p:nvGraphicFramePr>
        <p:xfrm>
          <a:off x="2216150" y="2277110"/>
          <a:ext cx="7753985" cy="3286125"/>
        </p:xfrm>
        <a:graphic>
          <a:graphicData uri="http://schemas.openxmlformats.org/drawingml/2006/table">
            <a:tbl>
              <a:tblPr firstRow="1" bandRow="1">
                <a:tableStyleId>{5940675A-B579-460E-94D1-54222C63F5DA}</a:tableStyleId>
              </a:tblPr>
              <a:tblGrid>
                <a:gridCol w="1582420">
                  <a:extLst>
                    <a:ext uri="{9D8B030D-6E8A-4147-A177-3AD203B41FA5}">
                      <a16:colId xmlns:a16="http://schemas.microsoft.com/office/drawing/2014/main" xmlns="" val="20000"/>
                    </a:ext>
                  </a:extLst>
                </a:gridCol>
                <a:gridCol w="874395">
                  <a:extLst>
                    <a:ext uri="{9D8B030D-6E8A-4147-A177-3AD203B41FA5}">
                      <a16:colId xmlns:a16="http://schemas.microsoft.com/office/drawing/2014/main" xmlns="" val="20001"/>
                    </a:ext>
                  </a:extLst>
                </a:gridCol>
                <a:gridCol w="876300">
                  <a:extLst>
                    <a:ext uri="{9D8B030D-6E8A-4147-A177-3AD203B41FA5}">
                      <a16:colId xmlns:a16="http://schemas.microsoft.com/office/drawing/2014/main" xmlns="" val="20002"/>
                    </a:ext>
                  </a:extLst>
                </a:gridCol>
                <a:gridCol w="895985">
                  <a:extLst>
                    <a:ext uri="{9D8B030D-6E8A-4147-A177-3AD203B41FA5}">
                      <a16:colId xmlns:a16="http://schemas.microsoft.com/office/drawing/2014/main" xmlns="" val="20003"/>
                    </a:ext>
                  </a:extLst>
                </a:gridCol>
                <a:gridCol w="874395">
                  <a:extLst>
                    <a:ext uri="{9D8B030D-6E8A-4147-A177-3AD203B41FA5}">
                      <a16:colId xmlns:a16="http://schemas.microsoft.com/office/drawing/2014/main" xmlns="" val="20004"/>
                    </a:ext>
                  </a:extLst>
                </a:gridCol>
                <a:gridCol w="875665">
                  <a:extLst>
                    <a:ext uri="{9D8B030D-6E8A-4147-A177-3AD203B41FA5}">
                      <a16:colId xmlns:a16="http://schemas.microsoft.com/office/drawing/2014/main" xmlns="" val="20005"/>
                    </a:ext>
                  </a:extLst>
                </a:gridCol>
                <a:gridCol w="897255">
                  <a:extLst>
                    <a:ext uri="{9D8B030D-6E8A-4147-A177-3AD203B41FA5}">
                      <a16:colId xmlns:a16="http://schemas.microsoft.com/office/drawing/2014/main" xmlns="" val="20006"/>
                    </a:ext>
                  </a:extLst>
                </a:gridCol>
                <a:gridCol w="877570">
                  <a:extLst>
                    <a:ext uri="{9D8B030D-6E8A-4147-A177-3AD203B41FA5}">
                      <a16:colId xmlns:a16="http://schemas.microsoft.com/office/drawing/2014/main" xmlns="" val="20007"/>
                    </a:ext>
                  </a:extLst>
                </a:gridCol>
              </a:tblGrid>
              <a:tr h="713105">
                <a:tc>
                  <a:txBody>
                    <a:bodyPr/>
                    <a:lstStyle/>
                    <a:p>
                      <a:pPr indent="0" algn="ctr">
                        <a:buNone/>
                      </a:pPr>
                      <a:r>
                        <a:rPr lang="zh-CN"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rPr>
                        <a:t>久期</a:t>
                      </a:r>
                      <a:endParaRPr lang="en-US"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国债</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机构</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按揭</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抵押</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工业</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金融</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公用</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事业</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扬基</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zh-CN" altLang="en-US" sz="1600" b="0" dirty="0">
                          <a:solidFill>
                            <a:srgbClr val="000000"/>
                          </a:solidFill>
                          <a:latin typeface="Times New Roman" panose="02020603050405020304" pitchFamily="18" charset="0"/>
                          <a:cs typeface="Times New Roman" panose="02020603050405020304" pitchFamily="18" charset="0"/>
                        </a:rPr>
                        <a:t>债券</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12.</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5560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5-7年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7-10年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10-15年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5623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15-30年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30年以上</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785" y="1340485"/>
            <a:ext cx="10419080" cy="2319020"/>
          </a:xfrm>
        </p:spPr>
        <p:txBody>
          <a:bodyPr/>
          <a:lstStyle/>
          <a:p>
            <a:pPr>
              <a:lnSpc>
                <a:spcPct val="150000"/>
              </a:lnSpc>
            </a:pPr>
            <a:r>
              <a:rPr sz="2400" b="1" dirty="0"/>
              <a:t>免疫背后的思想是久期匹配的资产和负债可以使得资产组合免受利率波动的影响。</a:t>
            </a:r>
          </a:p>
          <a:p>
            <a:pPr>
              <a:lnSpc>
                <a:spcPct val="150000"/>
              </a:lnSpc>
            </a:pPr>
            <a:endParaRPr sz="2400" b="1" dirty="0"/>
          </a:p>
          <a:p>
            <a:pPr>
              <a:lnSpc>
                <a:spcPct val="150000"/>
              </a:lnSpc>
            </a:pPr>
            <a:r>
              <a:rPr sz="2400" dirty="0"/>
              <a:t>对于预计利率的波动较小时，免疫策略采取的是久期为0的免疫策略</a:t>
            </a:r>
            <a:r>
              <a:rPr lang="zh-CN" sz="2400" dirty="0"/>
              <a:t>；</a:t>
            </a:r>
            <a:endParaRPr sz="2400" dirty="0"/>
          </a:p>
          <a:p>
            <a:pPr>
              <a:lnSpc>
                <a:spcPct val="150000"/>
              </a:lnSpc>
            </a:pPr>
            <a:r>
              <a:rPr sz="2400" dirty="0"/>
              <a:t>当认为利率会有一个较大的波动时候，免疫策略则采取保证久期和凸性均为0的策略以达到免疫。</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sz="2800" b="1" dirty="0">
                <a:solidFill>
                  <a:schemeClr val="tx1"/>
                </a:solidFill>
                <a:latin typeface="微软雅黑" panose="020B0503020204020204" pitchFamily="34" charset="-122"/>
                <a:ea typeface="微软雅黑" panose="020B0503020204020204" pitchFamily="34" charset="-122"/>
                <a:cs typeface="+mn-cs"/>
              </a:rPr>
              <a:t>免疫策略</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465" y="1125220"/>
            <a:ext cx="9774555" cy="3905250"/>
          </a:xfrm>
        </p:spPr>
        <p:txBody>
          <a:bodyPr/>
          <a:lstStyle/>
          <a:p>
            <a:pPr algn="l" latinLnBrk="0">
              <a:lnSpc>
                <a:spcPct val="200000"/>
              </a:lnSpc>
            </a:pPr>
            <a:r>
              <a:rPr sz="2800" b="1" dirty="0">
                <a:latin typeface="微软雅黑" panose="020B0503020204020204" pitchFamily="34" charset="-122"/>
                <a:ea typeface="微软雅黑" panose="020B0503020204020204" pitchFamily="34" charset="-122"/>
                <a:cs typeface="微软雅黑" panose="020B0503020204020204" pitchFamily="34" charset="-122"/>
              </a:rPr>
              <a:t>久期对冲风险的案例</a:t>
            </a:r>
            <a:br>
              <a:rPr sz="2800" b="1" dirty="0">
                <a:latin typeface="微软雅黑" panose="020B0503020204020204" pitchFamily="34" charset="-122"/>
                <a:ea typeface="微软雅黑" panose="020B0503020204020204" pitchFamily="34" charset="-122"/>
                <a:cs typeface="微软雅黑" panose="020B0503020204020204" pitchFamily="34" charset="-122"/>
              </a:rPr>
            </a:br>
            <a:r>
              <a:rPr lang="en-US" sz="2800" dirty="0">
                <a:latin typeface="微软雅黑" panose="020B0503020204020204" pitchFamily="34" charset="-122"/>
                <a:ea typeface="微软雅黑" panose="020B0503020204020204" pitchFamily="34" charset="-122"/>
                <a:cs typeface="微软雅黑" panose="020B0503020204020204" pitchFamily="34" charset="-122"/>
              </a:rPr>
              <a:t>     </a:t>
            </a:r>
            <a:r>
              <a:rPr sz="2400" dirty="0">
                <a:latin typeface="宋体" panose="02010600030101010101" pitchFamily="2" charset="-122"/>
                <a:ea typeface="宋体" panose="02010600030101010101" pitchFamily="2" charset="-122"/>
              </a:rPr>
              <a:t>假设一投资者持有一个修正久期为7.0，价值为1000万美元的投资组合P，该投资组合需要对冲3个月时间。已知当前的国债期货合约价格是93-02（</a:t>
            </a:r>
            <a:r>
              <a:rPr lang="en-US" sz="2400"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），名义金额为100000美元，假定它的久期是9.5年，请计算该投资者应该购买的最优对冲的期货合约数量</a:t>
            </a:r>
            <a:r>
              <a:rPr lang="zh-CN" sz="2400" dirty="0">
                <a:latin typeface="宋体" panose="02010600030101010101" pitchFamily="2" charset="-122"/>
                <a:ea typeface="宋体" panose="02010600030101010101" pitchFamily="2" charset="-122"/>
              </a:rPr>
              <a:t>？</a:t>
            </a:r>
            <a:r>
              <a:rPr sz="2400" dirty="0">
                <a:latin typeface="宋体" panose="02010600030101010101" pitchFamily="2" charset="-122"/>
                <a:ea typeface="宋体" panose="02010600030101010101" pitchFamily="2" charset="-122"/>
              </a:rPr>
              <a:t/>
            </a:r>
            <a:br>
              <a:rPr sz="2400" dirty="0">
                <a:latin typeface="宋体" panose="02010600030101010101" pitchFamily="2" charset="-122"/>
                <a:ea typeface="宋体" panose="02010600030101010101" pitchFamily="2" charset="-122"/>
              </a:rPr>
            </a:br>
            <a:endParaRPr sz="2400" dirty="0">
              <a:latin typeface="等线" panose="02010600030101010101" pitchFamily="2" charset="-122"/>
              <a:ea typeface="等线" panose="02010600030101010101" pitchFamily="2" charset="-122"/>
              <a:cs typeface="等线" panose="02010600030101010101" pitchFamily="2" charset="-122"/>
            </a:endParaRPr>
          </a:p>
        </p:txBody>
      </p:sp>
      <p:sp>
        <p:nvSpPr>
          <p:cNvPr id="5" name="标题 1"/>
          <p:cNvSpPr txBox="1"/>
          <p:nvPr/>
        </p:nvSpPr>
        <p:spPr>
          <a:xfrm>
            <a:off x="404987" y="45259"/>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3" name="对象 -2147482547"/>
          <p:cNvGraphicFramePr/>
          <p:nvPr>
            <p:extLst>
              <p:ext uri="{D42A27DB-BD31-4B8C-83A1-F6EECF244321}">
                <p14:modId xmlns:p14="http://schemas.microsoft.com/office/powerpoint/2010/main" val="4035400404"/>
              </p:ext>
            </p:extLst>
          </p:nvPr>
        </p:nvGraphicFramePr>
        <p:xfrm>
          <a:off x="2205187" y="3356992"/>
          <a:ext cx="1558925" cy="588010"/>
        </p:xfrm>
        <a:graphic>
          <a:graphicData uri="http://schemas.openxmlformats.org/presentationml/2006/ole">
            <mc:AlternateContent xmlns:mc="http://schemas.openxmlformats.org/markup-compatibility/2006">
              <mc:Choice xmlns:v="urn:schemas-microsoft-com:vml" Requires="v">
                <p:oleObj spid="_x0000_s12315" r:id="rId3" imgW="977900" imgH="393700" progId="Equation.DSMT4">
                  <p:embed/>
                </p:oleObj>
              </mc:Choice>
              <mc:Fallback>
                <p:oleObj r:id="rId3" imgW="977900" imgH="393700" progId="Equation.DSMT4">
                  <p:embed/>
                  <p:pic>
                    <p:nvPicPr>
                      <p:cNvPr id="0" name="图片 3075"/>
                      <p:cNvPicPr/>
                      <p:nvPr/>
                    </p:nvPicPr>
                    <p:blipFill>
                      <a:blip r:embed="rId4"/>
                      <a:stretch>
                        <a:fillRect/>
                      </a:stretch>
                    </p:blipFill>
                    <p:spPr>
                      <a:xfrm>
                        <a:off x="2205187" y="3356992"/>
                        <a:ext cx="1558925" cy="58801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25" y="781685"/>
            <a:ext cx="12164695" cy="5294630"/>
          </a:xfrm>
        </p:spPr>
        <p:txBody>
          <a:bodyPr/>
          <a:lstStyle/>
          <a:p>
            <a:pPr marL="0" indent="0" algn="l" latinLnBrk="0">
              <a:lnSpc>
                <a:spcPts val="3480"/>
              </a:lnSpc>
              <a:buFont typeface="Wingdings" panose="05000000000000000000" charset="0"/>
              <a:buNone/>
            </a:pPr>
            <a:r>
              <a:rPr sz="2400" dirty="0">
                <a:latin typeface="微软雅黑" panose="020B0503020204020204" pitchFamily="34" charset="-122"/>
                <a:ea typeface="微软雅黑" panose="020B0503020204020204" pitchFamily="34" charset="-122"/>
                <a:cs typeface="微软雅黑" panose="020B0503020204020204" pitchFamily="34" charset="-122"/>
              </a:rPr>
              <a:t/>
            </a:r>
            <a:br>
              <a:rPr sz="2400" dirty="0">
                <a:latin typeface="微软雅黑" panose="020B0503020204020204" pitchFamily="34" charset="-122"/>
                <a:ea typeface="微软雅黑" panose="020B0503020204020204" pitchFamily="34" charset="-122"/>
                <a:cs typeface="微软雅黑" panose="020B0503020204020204" pitchFamily="34"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计算一份期货合约的价值为：</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计算市场利率上升1个基点时，</a:t>
            </a:r>
            <a:r>
              <a:rPr sz="2000" dirty="0" smtClean="0">
                <a:latin typeface="宋体" panose="02010600030101010101" pitchFamily="2" charset="-122"/>
                <a:ea typeface="宋体" panose="02010600030101010101" pitchFamily="2" charset="-122"/>
              </a:rPr>
              <a:t>一份期货合约的价值变动为</a:t>
            </a:r>
            <a:r>
              <a:rPr lang="zh-CN" altLang="en-US" sz="2000" dirty="0" smtClean="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计算当市场利率上升1个基点时，投资者持有的债券组合的价值变动为：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假设持有N份期货合约才能对冲市场利率波动的风险，</a:t>
            </a:r>
            <a:r>
              <a:rPr sz="2000" dirty="0">
                <a:solidFill>
                  <a:srgbClr val="FF0000"/>
                </a:solidFill>
                <a:latin typeface="宋体" panose="02010600030101010101" pitchFamily="2" charset="-122"/>
                <a:ea typeface="宋体" panose="02010600030101010101" pitchFamily="2" charset="-122"/>
              </a:rPr>
              <a:t>当市场利率上升0.01%时，在免疫策略下新组合的价值变动应该为零(利率变动对于债券价值影响为0)，即：</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因此，投资者需要持有的期货合约的份数：</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结论：在当前时刻，投资者需要卖出79份国债期货合约才能使得手中持有的1000万美元资产组合不受利率波动的影响</a:t>
            </a:r>
            <a:r>
              <a:rPr sz="2000" b="1" dirty="0">
                <a:latin typeface="宋体" panose="02010600030101010101" pitchFamily="2" charset="-122"/>
                <a:ea typeface="宋体" panose="02010600030101010101" pitchFamily="2" charset="-122"/>
              </a:rPr>
              <a:t>。</a:t>
            </a:r>
            <a:r>
              <a:rPr sz="2000" dirty="0">
                <a:latin typeface="等线" panose="02010600030101010101" pitchFamily="2" charset="-122"/>
                <a:ea typeface="等线" panose="02010600030101010101" pitchFamily="2" charset="-122"/>
                <a:cs typeface="等线" panose="02010600030101010101" pitchFamily="2" charset="-122"/>
              </a:rPr>
              <a:t>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4" name="对象 -2147482546"/>
          <p:cNvGraphicFramePr/>
          <p:nvPr/>
        </p:nvGraphicFramePr>
        <p:xfrm>
          <a:off x="4149090" y="1124585"/>
          <a:ext cx="3703955" cy="314960"/>
        </p:xfrm>
        <a:graphic>
          <a:graphicData uri="http://schemas.openxmlformats.org/presentationml/2006/ole">
            <mc:AlternateContent xmlns:mc="http://schemas.openxmlformats.org/markup-compatibility/2006">
              <mc:Choice xmlns:v="urn:schemas-microsoft-com:vml" Requires="v">
                <p:oleObj spid="_x0000_s13448" r:id="rId3" imgW="2120900" imgH="177165" progId="Equation.DSMT4">
                  <p:embed/>
                </p:oleObj>
              </mc:Choice>
              <mc:Fallback>
                <p:oleObj r:id="rId3" imgW="2120900" imgH="177165" progId="Equation.DSMT4">
                  <p:embed/>
                  <p:pic>
                    <p:nvPicPr>
                      <p:cNvPr id="0" name="图片 3"/>
                      <p:cNvPicPr/>
                      <p:nvPr/>
                    </p:nvPicPr>
                    <p:blipFill>
                      <a:blip r:embed="rId4"/>
                      <a:stretch>
                        <a:fillRect/>
                      </a:stretch>
                    </p:blipFill>
                    <p:spPr>
                      <a:xfrm>
                        <a:off x="4149090" y="1124585"/>
                        <a:ext cx="3703955" cy="314960"/>
                      </a:xfrm>
                      <a:prstGeom prst="rect">
                        <a:avLst/>
                      </a:prstGeom>
                      <a:noFill/>
                      <a:ln w="9525">
                        <a:noFill/>
                        <a:miter/>
                      </a:ln>
                    </p:spPr>
                  </p:pic>
                </p:oleObj>
              </mc:Fallback>
            </mc:AlternateContent>
          </a:graphicData>
        </a:graphic>
      </p:graphicFrame>
      <p:graphicFrame>
        <p:nvGraphicFramePr>
          <p:cNvPr id="7" name="对象 -2147482545"/>
          <p:cNvGraphicFramePr/>
          <p:nvPr>
            <p:extLst>
              <p:ext uri="{D42A27DB-BD31-4B8C-83A1-F6EECF244321}">
                <p14:modId xmlns:p14="http://schemas.microsoft.com/office/powerpoint/2010/main" val="4042770398"/>
              </p:ext>
            </p:extLst>
          </p:nvPr>
        </p:nvGraphicFramePr>
        <p:xfrm>
          <a:off x="7461885" y="1484784"/>
          <a:ext cx="3971925" cy="380365"/>
        </p:xfrm>
        <a:graphic>
          <a:graphicData uri="http://schemas.openxmlformats.org/presentationml/2006/ole">
            <mc:AlternateContent xmlns:mc="http://schemas.openxmlformats.org/markup-compatibility/2006">
              <mc:Choice xmlns:v="urn:schemas-microsoft-com:vml" Requires="v">
                <p:oleObj spid="_x0000_s13449" r:id="rId5" imgW="2247900" imgH="228600" progId="Equation.DSMT4">
                  <p:embed/>
                </p:oleObj>
              </mc:Choice>
              <mc:Fallback>
                <p:oleObj r:id="rId5" imgW="2247900" imgH="228600" progId="Equation.DSMT4">
                  <p:embed/>
                  <p:pic>
                    <p:nvPicPr>
                      <p:cNvPr id="0" name="图片 5"/>
                      <p:cNvPicPr/>
                      <p:nvPr/>
                    </p:nvPicPr>
                    <p:blipFill>
                      <a:blip r:embed="rId6"/>
                      <a:stretch>
                        <a:fillRect/>
                      </a:stretch>
                    </p:blipFill>
                    <p:spPr>
                      <a:xfrm>
                        <a:off x="7461885" y="1484784"/>
                        <a:ext cx="3971925" cy="380365"/>
                      </a:xfrm>
                      <a:prstGeom prst="rect">
                        <a:avLst/>
                      </a:prstGeom>
                      <a:noFill/>
                      <a:ln w="9525">
                        <a:noFill/>
                        <a:miter/>
                      </a:ln>
                    </p:spPr>
                  </p:pic>
                </p:oleObj>
              </mc:Fallback>
            </mc:AlternateContent>
          </a:graphicData>
        </a:graphic>
      </p:graphicFrame>
      <p:graphicFrame>
        <p:nvGraphicFramePr>
          <p:cNvPr id="9" name="对象 -2147482544"/>
          <p:cNvGraphicFramePr/>
          <p:nvPr/>
        </p:nvGraphicFramePr>
        <p:xfrm>
          <a:off x="8685530" y="2348865"/>
          <a:ext cx="3233420" cy="400685"/>
        </p:xfrm>
        <a:graphic>
          <a:graphicData uri="http://schemas.openxmlformats.org/presentationml/2006/ole">
            <mc:AlternateContent xmlns:mc="http://schemas.openxmlformats.org/markup-compatibility/2006">
              <mc:Choice xmlns:v="urn:schemas-microsoft-com:vml" Requires="v">
                <p:oleObj spid="_x0000_s13450" r:id="rId7" imgW="1879600" imgH="241300" progId="Equation.DSMT4">
                  <p:embed/>
                </p:oleObj>
              </mc:Choice>
              <mc:Fallback>
                <p:oleObj r:id="rId7" imgW="1879600" imgH="241300" progId="Equation.DSMT4">
                  <p:embed/>
                  <p:pic>
                    <p:nvPicPr>
                      <p:cNvPr id="0" name="图片 6"/>
                      <p:cNvPicPr/>
                      <p:nvPr/>
                    </p:nvPicPr>
                    <p:blipFill>
                      <a:blip r:embed="rId8"/>
                      <a:stretch>
                        <a:fillRect/>
                      </a:stretch>
                    </p:blipFill>
                    <p:spPr>
                      <a:xfrm>
                        <a:off x="8685530" y="2348865"/>
                        <a:ext cx="3233420" cy="400685"/>
                      </a:xfrm>
                      <a:prstGeom prst="rect">
                        <a:avLst/>
                      </a:prstGeom>
                      <a:noFill/>
                      <a:ln w="9525">
                        <a:noFill/>
                        <a:miter/>
                      </a:ln>
                    </p:spPr>
                  </p:pic>
                </p:oleObj>
              </mc:Fallback>
            </mc:AlternateContent>
          </a:graphicData>
        </a:graphic>
      </p:graphicFrame>
      <p:graphicFrame>
        <p:nvGraphicFramePr>
          <p:cNvPr id="11" name="对象 -2147482543"/>
          <p:cNvGraphicFramePr/>
          <p:nvPr/>
        </p:nvGraphicFramePr>
        <p:xfrm>
          <a:off x="6813550" y="3789045"/>
          <a:ext cx="1847215" cy="443865"/>
        </p:xfrm>
        <a:graphic>
          <a:graphicData uri="http://schemas.openxmlformats.org/presentationml/2006/ole">
            <mc:AlternateContent xmlns:mc="http://schemas.openxmlformats.org/markup-compatibility/2006">
              <mc:Choice xmlns:v="urn:schemas-microsoft-com:vml" Requires="v">
                <p:oleObj spid="_x0000_s13451" r:id="rId9" imgW="1016000" imgH="228600" progId="Equation.DSMT4">
                  <p:embed/>
                </p:oleObj>
              </mc:Choice>
              <mc:Fallback>
                <p:oleObj r:id="rId9" imgW="1016000" imgH="228600" progId="Equation.DSMT4">
                  <p:embed/>
                  <p:pic>
                    <p:nvPicPr>
                      <p:cNvPr id="0" name="图片 7"/>
                      <p:cNvPicPr/>
                      <p:nvPr/>
                    </p:nvPicPr>
                    <p:blipFill>
                      <a:blip r:embed="rId10"/>
                      <a:stretch>
                        <a:fillRect/>
                      </a:stretch>
                    </p:blipFill>
                    <p:spPr>
                      <a:xfrm>
                        <a:off x="6813550" y="3789045"/>
                        <a:ext cx="1847215" cy="443865"/>
                      </a:xfrm>
                      <a:prstGeom prst="rect">
                        <a:avLst/>
                      </a:prstGeom>
                      <a:noFill/>
                      <a:ln w="9525">
                        <a:noFill/>
                        <a:miter/>
                      </a:ln>
                    </p:spPr>
                  </p:pic>
                </p:oleObj>
              </mc:Fallback>
            </mc:AlternateContent>
          </a:graphicData>
        </a:graphic>
      </p:graphicFrame>
      <p:graphicFrame>
        <p:nvGraphicFramePr>
          <p:cNvPr id="13" name="对象 -2147482542"/>
          <p:cNvGraphicFramePr/>
          <p:nvPr/>
        </p:nvGraphicFramePr>
        <p:xfrm>
          <a:off x="4941570" y="4436745"/>
          <a:ext cx="4019550" cy="716280"/>
        </p:xfrm>
        <a:graphic>
          <a:graphicData uri="http://schemas.openxmlformats.org/presentationml/2006/ole">
            <mc:AlternateContent xmlns:mc="http://schemas.openxmlformats.org/markup-compatibility/2006">
              <mc:Choice xmlns:v="urn:schemas-microsoft-com:vml" Requires="v">
                <p:oleObj spid="_x0000_s13452" r:id="rId11" imgW="2602865" imgH="457200" progId="Equation.DSMT4">
                  <p:embed/>
                </p:oleObj>
              </mc:Choice>
              <mc:Fallback>
                <p:oleObj r:id="rId11" imgW="2602865" imgH="457200" progId="Equation.DSMT4">
                  <p:embed/>
                  <p:pic>
                    <p:nvPicPr>
                      <p:cNvPr id="0" name="图片 8"/>
                      <p:cNvPicPr/>
                      <p:nvPr/>
                    </p:nvPicPr>
                    <p:blipFill>
                      <a:blip r:embed="rId12"/>
                      <a:stretch>
                        <a:fillRect/>
                      </a:stretch>
                    </p:blipFill>
                    <p:spPr>
                      <a:xfrm>
                        <a:off x="4941570" y="4436745"/>
                        <a:ext cx="4019550" cy="71628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8910" y="2421255"/>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lang="zh-CN" altLang="zh-CN" sz="5400" b="1" dirty="0">
                <a:solidFill>
                  <a:schemeClr val="bg1"/>
                </a:solidFill>
                <a:latin typeface="微软雅黑" panose="020B0503020204020204" pitchFamily="34" charset="-122"/>
                <a:ea typeface="微软雅黑" panose="020B0503020204020204" pitchFamily="34" charset="-122"/>
                <a:sym typeface="+mn-ea"/>
              </a:rPr>
              <a:t>一、债券线性风险管理</a:t>
            </a:r>
          </a:p>
          <a:p>
            <a:pPr algn="r"/>
            <a:r>
              <a:rPr kumimoji="0" lang="zh-CN" sz="5400" b="1" dirty="0">
                <a:solidFill>
                  <a:schemeClr val="bg1"/>
                </a:solidFill>
                <a:latin typeface="微软雅黑" panose="020B0503020204020204" pitchFamily="34" charset="-122"/>
                <a:ea typeface="微软雅黑" panose="020B0503020204020204" pitchFamily="34" charset="-122"/>
                <a:sym typeface="+mn-ea"/>
              </a:rPr>
              <a:t>—</a:t>
            </a:r>
            <a:r>
              <a:rPr lang="en-US" altLang="zh-CN" sz="5400" b="1" dirty="0">
                <a:solidFill>
                  <a:schemeClr val="bg1"/>
                </a:solidFill>
                <a:latin typeface="微软雅黑" panose="020B0503020204020204" pitchFamily="34" charset="-122"/>
                <a:ea typeface="微软雅黑" panose="020B0503020204020204" pitchFamily="34" charset="-122"/>
                <a:sym typeface="+mn-ea"/>
              </a:rPr>
              <a:t>—</a:t>
            </a:r>
            <a:r>
              <a:rPr lang="zh-CN" altLang="zh-CN" sz="5400" b="1" dirty="0">
                <a:solidFill>
                  <a:schemeClr val="bg1"/>
                </a:solidFill>
                <a:latin typeface="微软雅黑" panose="020B0503020204020204" pitchFamily="34" charset="-122"/>
                <a:ea typeface="微软雅黑" panose="020B0503020204020204" pitchFamily="34" charset="-122"/>
                <a:sym typeface="+mn-ea"/>
              </a:rPr>
              <a:t>久期</a:t>
            </a:r>
            <a:endParaRPr kumimoji="0" lang="zh-CN" altLang="zh-CN" sz="5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t>主要思想：</a:t>
            </a:r>
            <a:r>
              <a:rPr lang="zh-CN" altLang="en-US" sz="2000" dirty="0">
                <a:sym typeface="+mn-ea"/>
              </a:rPr>
              <a:t>积极管理策略是通过积极交易证券组合以试图得到附加收益的一种策略</a:t>
            </a:r>
            <a:r>
              <a:rPr lang="en-US" altLang="zh-CN" sz="2000" dirty="0">
                <a:sym typeface="+mn-ea"/>
              </a:rPr>
              <a:t>.</a:t>
            </a:r>
            <a:endParaRPr lang="zh-CN" altLang="en-US" sz="2000" dirty="0"/>
          </a:p>
          <a:p>
            <a:pPr latinLnBrk="0">
              <a:lnSpc>
                <a:spcPts val="3200"/>
              </a:lnSpc>
              <a:spcBef>
                <a:spcPts val="0"/>
              </a:spcBef>
            </a:pPr>
            <a:r>
              <a:rPr lang="zh-CN" altLang="en-US" sz="2000" dirty="0">
                <a:sym typeface="+mn-ea"/>
              </a:rPr>
              <a:t>一般而言，积极债券管理中有两种潜在价值来源：</a:t>
            </a:r>
            <a:endParaRPr lang="zh-CN" altLang="en-US" sz="2000"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4" name="组合 3"/>
          <p:cNvGrpSpPr/>
          <p:nvPr/>
        </p:nvGrpSpPr>
        <p:grpSpPr>
          <a:xfrm>
            <a:off x="908685" y="2348865"/>
            <a:ext cx="9727823" cy="2678221"/>
            <a:chOff x="3995" y="2407"/>
            <a:chExt cx="11303" cy="2043"/>
          </a:xfrm>
        </p:grpSpPr>
        <p:sp>
          <p:nvSpPr>
            <p:cNvPr id="8" name="圆角矩形 7"/>
            <p:cNvSpPr/>
            <p:nvPr/>
          </p:nvSpPr>
          <p:spPr>
            <a:xfrm>
              <a:off x="5330" y="2407"/>
              <a:ext cx="9968" cy="79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利率预测</a:t>
              </a:r>
              <a:r>
                <a:rPr lang="en-US" altLang="zh-CN" sz="1800" b="1" dirty="0">
                  <a:solidFill>
                    <a:schemeClr val="tx1"/>
                  </a:solidFill>
                  <a:sym typeface="+mn-ea"/>
                </a:rPr>
                <a:t>:</a:t>
              </a:r>
              <a:r>
                <a:rPr lang="zh-CN" altLang="en-US" sz="1800" dirty="0">
                  <a:sym typeface="+mn-ea"/>
                </a:rPr>
                <a:t>预计固定收益市场利率动向。如预计利率下降，债券价格将会提高，则增加投资组合的久期；反之，则减少投资组合的久期。</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504"/>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725"/>
              <a:ext cx="9961" cy="725"/>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识别错误的估值债券</a:t>
              </a:r>
              <a:r>
                <a:rPr lang="en-US" altLang="zh-CN" sz="1800" b="1" dirty="0">
                  <a:solidFill>
                    <a:schemeClr val="tx1"/>
                  </a:solidFill>
                  <a:sym typeface="+mn-ea"/>
                </a:rPr>
                <a:t>:</a:t>
              </a:r>
              <a:r>
                <a:rPr lang="zh-CN" altLang="en-US" sz="1800" dirty="0">
                  <a:sym typeface="+mn-ea"/>
                </a:rPr>
                <a:t>以低价购买低估债券，当该债券价值被市场正确定价后在卖出，以赚取其中的买卖差价。</a:t>
              </a:r>
              <a:endParaRPr lang="zh-CN" altLang="en-US" sz="1800" dirty="0">
                <a:latin typeface="Times New Roman" panose="02020603050405020304" pitchFamily="18" charset="0"/>
                <a:sym typeface="+mn-ea"/>
              </a:endParaRPr>
            </a:p>
          </p:txBody>
        </p:sp>
      </p:gr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solidFill>
                  <a:schemeClr val="tx1"/>
                </a:solidFill>
                <a:sym typeface="+mn-ea"/>
              </a:rPr>
              <a:t>积极管理策略主要包括应变免疫、水平分析和债券换值：</a:t>
            </a:r>
            <a:endParaRPr lang="zh-CN" altLang="en-US" sz="2000" dirty="0">
              <a:solidFill>
                <a:schemeClr val="tx1"/>
              </a:solidFill>
            </a:endParaRP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621030" y="1842770"/>
            <a:ext cx="10373785" cy="3726236"/>
            <a:chOff x="1097" y="2792"/>
            <a:chExt cx="15321" cy="5561"/>
          </a:xfrm>
        </p:grpSpPr>
        <p:grpSp>
          <p:nvGrpSpPr>
            <p:cNvPr id="4" name="组合 3"/>
            <p:cNvGrpSpPr/>
            <p:nvPr/>
          </p:nvGrpSpPr>
          <p:grpSpPr>
            <a:xfrm>
              <a:off x="1097" y="2792"/>
              <a:ext cx="15321" cy="4786"/>
              <a:chOff x="3995" y="2407"/>
              <a:chExt cx="11304"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r>
                  <a:rPr lang="zh-CN" altLang="en-US" sz="1800" b="1" dirty="0">
                    <a:sym typeface="+mn-ea"/>
                  </a:rPr>
                  <a:t>应变免疫：</a:t>
                </a:r>
                <a:r>
                  <a:rPr lang="zh-CN" altLang="en-US" sz="1800" dirty="0">
                    <a:sym typeface="+mn-ea"/>
                  </a:rPr>
                  <a:t>事先确定了一个最小目标的利率，然后通过积极管理策略免疫证券组合以确保达到最小目标利率。如果证券组合的收益下跌到安全净收益这一点，则进行积极的操作，使得该证券组合免疫并锁定安全净收益</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326"/>
                <a:ext cx="9969" cy="700"/>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水平分析：</a:t>
                </a:r>
                <a:r>
                  <a:rPr lang="zh-CN" altLang="en-US" sz="1800" dirty="0">
                    <a:sym typeface="+mn-ea"/>
                  </a:rPr>
                  <a:t>首先确定持有资产的期限并预测其期末的收益率曲线；由此，它的收益可以从预测的收益率曲线和计算的期末价格中得出；最后，把利息收入和预期的债券收益加起来得到持有期间债券的总收益。</a:t>
                </a:r>
              </a:p>
            </p:txBody>
          </p:sp>
        </p:grpSp>
        <p:sp>
          <p:nvSpPr>
            <p:cNvPr id="5" name="圆角矩形 4"/>
            <p:cNvSpPr/>
            <p:nvPr/>
          </p:nvSpPr>
          <p:spPr>
            <a:xfrm>
              <a:off x="2905" y="6771"/>
              <a:ext cx="13512"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债券换值：</a:t>
              </a:r>
              <a:r>
                <a:rPr lang="zh-CN" altLang="en-US" sz="1800" dirty="0">
                  <a:sym typeface="+mn-ea"/>
                </a:rPr>
                <a:t>首先辨别市场中债券是否被暂时错误定价，然后购买或者出售同等数量的类似债券以提高债券组合收益率的积极管理策略，通常有替代互换、市场间差价互换、利率预期互换、纯收益获得互换等。</a:t>
              </a:r>
              <a:endParaRPr lang="zh-CN" altLang="zh-CN" sz="1800" dirty="0">
                <a:latin typeface="Times New Roman" panose="02020603050405020304" pitchFamily="18" charset="0"/>
              </a:endParaRPr>
            </a:p>
          </p:txBody>
        </p:sp>
      </p:gr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smtClean="0">
                <a:latin typeface="微软雅黑" panose="020B0503020204020204" pitchFamily="34" charset="-122"/>
                <a:ea typeface="微软雅黑" panose="020B0503020204020204" pitchFamily="34" charset="-122"/>
                <a:cs typeface="+mn-cs"/>
              </a:rPr>
              <a:t>本章小结</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ct val="150000"/>
              </a:lnSpc>
              <a:spcBef>
                <a:spcPts val="0"/>
              </a:spcBef>
            </a:pPr>
            <a:r>
              <a:rPr kumimoji="0" lang="zh-CN" altLang="en-US" dirty="0">
                <a:latin typeface="宋体" pitchFamily="2" charset="-122"/>
                <a:ea typeface="宋体" pitchFamily="2" charset="-122"/>
              </a:rPr>
              <a:t>本章介绍了两类测算债券风险的主要方法</a:t>
            </a:r>
            <a:r>
              <a:rPr kumimoji="0" lang="en-US" altLang="zh-CN" dirty="0">
                <a:latin typeface="宋体" pitchFamily="2" charset="-122"/>
                <a:ea typeface="宋体" pitchFamily="2" charset="-122"/>
              </a:rPr>
              <a:t>——</a:t>
            </a:r>
            <a:r>
              <a:rPr kumimoji="0" lang="zh-CN" altLang="en-US" dirty="0">
                <a:latin typeface="宋体" pitchFamily="2" charset="-122"/>
                <a:ea typeface="宋体" pitchFamily="2" charset="-122"/>
              </a:rPr>
              <a:t>久期、</a:t>
            </a:r>
            <a:r>
              <a:rPr kumimoji="0" lang="zh-CN" altLang="en-US" dirty="0" smtClean="0">
                <a:latin typeface="宋体" pitchFamily="2" charset="-122"/>
                <a:ea typeface="宋体" pitchFamily="2" charset="-122"/>
              </a:rPr>
              <a:t>凸性。</a:t>
            </a:r>
            <a:endParaRPr kumimoji="0" lang="en-US" altLang="zh-CN" dirty="0" smtClean="0">
              <a:latin typeface="宋体" pitchFamily="2" charset="-122"/>
              <a:ea typeface="宋体" pitchFamily="2" charset="-122"/>
            </a:endParaRPr>
          </a:p>
          <a:p>
            <a:pPr latinLnBrk="0">
              <a:lnSpc>
                <a:spcPct val="150000"/>
              </a:lnSpc>
              <a:spcBef>
                <a:spcPts val="0"/>
              </a:spcBef>
            </a:pPr>
            <a:r>
              <a:rPr kumimoji="0" lang="zh-CN" altLang="en-US" dirty="0" smtClean="0">
                <a:latin typeface="宋体" pitchFamily="2" charset="-122"/>
                <a:ea typeface="宋体" pitchFamily="2" charset="-122"/>
              </a:rPr>
              <a:t>注意区分美元久期、麦考利久期和修正久期。</a:t>
            </a:r>
            <a:endParaRPr kumimoji="0" lang="en-US" altLang="zh-CN" dirty="0">
              <a:latin typeface="宋体" pitchFamily="2" charset="-122"/>
              <a:ea typeface="宋体" pitchFamily="2" charset="-122"/>
            </a:endParaRPr>
          </a:p>
          <a:p>
            <a:pPr>
              <a:lnSpc>
                <a:spcPct val="150000"/>
              </a:lnSpc>
              <a:spcBef>
                <a:spcPts val="0"/>
              </a:spcBef>
            </a:pPr>
            <a:r>
              <a:rPr kumimoji="0" lang="zh-CN" altLang="en-US" dirty="0" smtClean="0">
                <a:latin typeface="宋体" pitchFamily="2" charset="-122"/>
                <a:ea typeface="宋体" pitchFamily="2" charset="-122"/>
              </a:rPr>
              <a:t>讲解了两类</a:t>
            </a:r>
            <a:r>
              <a:rPr kumimoji="0" lang="zh-CN" altLang="zh-CN" dirty="0" smtClean="0">
                <a:latin typeface="宋体" pitchFamily="2" charset="-122"/>
                <a:ea typeface="宋体" pitchFamily="2" charset="-122"/>
              </a:rPr>
              <a:t>债券</a:t>
            </a:r>
            <a:r>
              <a:rPr kumimoji="0" lang="zh-CN" altLang="zh-CN" dirty="0">
                <a:latin typeface="宋体" pitchFamily="2" charset="-122"/>
                <a:ea typeface="宋体" pitchFamily="2" charset="-122"/>
              </a:rPr>
              <a:t>投资组合风险</a:t>
            </a:r>
            <a:r>
              <a:rPr kumimoji="0" lang="zh-CN" altLang="zh-CN" dirty="0" smtClean="0">
                <a:latin typeface="宋体" pitchFamily="2" charset="-122"/>
                <a:ea typeface="宋体" pitchFamily="2" charset="-122"/>
              </a:rPr>
              <a:t>管理</a:t>
            </a:r>
            <a:r>
              <a:rPr kumimoji="0" lang="zh-CN" altLang="en-US" dirty="0" smtClean="0">
                <a:latin typeface="宋体" pitchFamily="2" charset="-122"/>
                <a:ea typeface="宋体" pitchFamily="2" charset="-122"/>
              </a:rPr>
              <a:t>方法，即消极管理策略、积极管理策略。</a:t>
            </a:r>
            <a:endParaRPr kumimoji="0" lang="zh-CN" altLang="zh-CN" dirty="0" smtClean="0">
              <a:latin typeface="宋体" pitchFamily="2" charset="-122"/>
              <a:ea typeface="宋体" pitchFamily="2" charset="-122"/>
            </a:endParaRPr>
          </a:p>
          <a:p>
            <a:pPr latinLnBrk="0">
              <a:lnSpc>
                <a:spcPct val="150000"/>
              </a:lnSpc>
              <a:spcBef>
                <a:spcPts val="0"/>
              </a:spcBef>
            </a:pPr>
            <a:endParaRPr lang="en-US" altLang="zh-CN" b="1" dirty="0" smtClean="0"/>
          </a:p>
          <a:p>
            <a:pPr latinLnBrk="0">
              <a:lnSpc>
                <a:spcPct val="150000"/>
              </a:lnSpc>
              <a:spcBef>
                <a:spcPts val="0"/>
              </a:spcBef>
            </a:pPr>
            <a:endParaRPr lang="zh-CN" altLang="en-US" b="1" dirty="0" smtClean="0"/>
          </a:p>
          <a:p>
            <a:pPr latinLnBrk="0">
              <a:lnSpc>
                <a:spcPct val="150000"/>
              </a:lnSpc>
              <a:spcBef>
                <a:spcPts val="0"/>
              </a:spcBef>
            </a:pPr>
            <a:endParaRPr lang="zh-CN" altLang="en-US" b="1" dirty="0" smtClean="0"/>
          </a:p>
          <a:p>
            <a:pPr marL="0" indent="0" latinLnBrk="0">
              <a:lnSpc>
                <a:spcPct val="150000"/>
              </a:lnSpc>
              <a:spcBef>
                <a:spcPts val="0"/>
              </a:spcBef>
              <a:buNone/>
            </a:pPr>
            <a:endParaRPr lang="zh-CN" altLang="en-US" b="1" dirty="0" smtClean="0"/>
          </a:p>
          <a:p>
            <a:pPr latinLnBrk="0">
              <a:lnSpc>
                <a:spcPct val="150000"/>
              </a:lnSpc>
              <a:spcBef>
                <a:spcPts val="0"/>
              </a:spcBef>
            </a:pPr>
            <a:endParaRPr lang="zh-CN" altLang="en-US" b="1" dirty="0"/>
          </a:p>
          <a:p>
            <a:pPr latinLnBrk="0">
              <a:lnSpc>
                <a:spcPct val="150000"/>
              </a:lnSpc>
              <a:spcBef>
                <a:spcPts val="0"/>
              </a:spcBef>
            </a:pPr>
            <a:endParaRPr lang="zh-CN" altLang="en-US" b="1" dirty="0"/>
          </a:p>
          <a:p>
            <a:pPr latinLnBrk="0">
              <a:lnSpc>
                <a:spcPct val="150000"/>
              </a:lnSpc>
              <a:spcBef>
                <a:spcPts val="0"/>
              </a:spcBef>
            </a:pPr>
            <a:endParaRPr lang="zh-CN" altLang="en-US" b="1" dirty="0"/>
          </a:p>
          <a:p>
            <a:pPr marL="0" indent="0" latinLnBrk="0">
              <a:lnSpc>
                <a:spcPct val="150000"/>
              </a:lnSpc>
              <a:spcBef>
                <a:spcPts val="0"/>
              </a:spcBef>
              <a:buNone/>
            </a:pPr>
            <a:endParaRPr lang="zh-CN" altLang="en-US" dirty="0"/>
          </a:p>
        </p:txBody>
      </p:sp>
    </p:spTree>
    <p:extLst>
      <p:ext uri="{BB962C8B-B14F-4D97-AF65-F5344CB8AC3E}">
        <p14:creationId xmlns:p14="http://schemas.microsoft.com/office/powerpoint/2010/main" val="13271797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33</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853259" y="1700808"/>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083222666"/>
              </p:ext>
            </p:extLst>
          </p:nvPr>
        </p:nvGraphicFramePr>
        <p:xfrm>
          <a:off x="2709243" y="3284984"/>
          <a:ext cx="6601421" cy="2046287"/>
        </p:xfrm>
        <a:graphic>
          <a:graphicData uri="http://schemas.openxmlformats.org/presentationml/2006/ole">
            <mc:AlternateContent xmlns:mc="http://schemas.openxmlformats.org/markup-compatibility/2006">
              <mc:Choice xmlns:v="urn:schemas-microsoft-com:vml" Requires="v">
                <p:oleObj spid="_x0000_s2088"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28498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16955" y="800991"/>
                <a:ext cx="11449050"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以一张</a:t>
                </a:r>
                <a:r>
                  <a:rPr lang="en-US" altLang="zh-CN" sz="3500" b="1" i="1" dirty="0">
                    <a:latin typeface="Times New Roman" panose="02020603050405020304" pitchFamily="18" charset="0"/>
                    <a:cs typeface="Times New Roman" panose="02020603050405020304" pitchFamily="18" charset="0"/>
                  </a:rPr>
                  <a:t>n</a:t>
                </a:r>
                <a:r>
                  <a:rPr lang="zh-CN" altLang="en-US" sz="3500" b="1" dirty="0"/>
                  <a:t>年期，每年年末支付固定现金流，到期还本的债券为例，其定价公式为：</a:t>
                </a:r>
                <a:endParaRPr lang="en-US" altLang="zh-CN" sz="3500" b="1" dirty="0"/>
              </a:p>
              <a:p>
                <a:pPr>
                  <a:lnSpc>
                    <a:spcPct val="150000"/>
                  </a:lnSpc>
                  <a:spcBef>
                    <a:spcPts val="0"/>
                  </a:spcBef>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𝐵</m:t>
                      </m:r>
                      <m:r>
                        <a:rPr lang="en-US" altLang="zh-CN" i="1" smtClean="0">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𝑦</m:t>
                          </m:r>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2</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𝑛</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𝑛</m:t>
                              </m:r>
                            </m:sup>
                          </m:sSup>
                        </m:den>
                      </m:f>
                    </m:oMath>
                  </m:oMathPara>
                </a14:m>
                <a:endParaRPr lang="zh-CN" altLang="zh-CN" dirty="0"/>
              </a:p>
              <a:p>
                <a:pPr marL="914400" lvl="1" indent="-457200">
                  <a:buFont typeface="Arial" panose="020B0604020202020204" pitchFamily="34" charset="0"/>
                  <a:buChar char="•"/>
                </a:pPr>
                <a:endParaRPr lang="en-US" altLang="zh-CN" sz="3200" dirty="0"/>
              </a:p>
              <a:p>
                <a:pPr marL="914400" lvl="1" indent="-457200">
                  <a:buFont typeface="Arial" panose="020B0604020202020204" pitchFamily="34" charset="0"/>
                  <a:buChar char="•"/>
                </a:pPr>
                <a:r>
                  <a:rPr lang="zh-CN" altLang="zh-CN" sz="2900" dirty="0"/>
                  <a:t>债券到期收益率为</a:t>
                </a:r>
                <a:r>
                  <a:rPr lang="en-US" altLang="zh-CN" sz="2900" i="1" dirty="0">
                    <a:latin typeface="Times New Roman" panose="02020603050405020304" pitchFamily="18" charset="0"/>
                    <a:cs typeface="Times New Roman" panose="02020603050405020304" pitchFamily="18" charset="0"/>
                  </a:rPr>
                  <a:t>y</a:t>
                </a:r>
                <a:r>
                  <a:rPr lang="zh-CN" altLang="zh-CN" sz="2900" dirty="0"/>
                  <a:t>，债券的价格为</a:t>
                </a:r>
                <a:r>
                  <a:rPr lang="en-US" altLang="zh-CN" sz="2900" i="1" dirty="0">
                    <a:latin typeface="Times New Roman" panose="02020603050405020304" pitchFamily="18" charset="0"/>
                    <a:cs typeface="Times New Roman" panose="02020603050405020304" pitchFamily="18" charset="0"/>
                  </a:rPr>
                  <a:t>B</a:t>
                </a:r>
                <a:r>
                  <a:rPr lang="zh-CN" altLang="zh-CN" sz="2900" dirty="0"/>
                  <a:t>，</a:t>
                </a:r>
                <a:r>
                  <a:rPr lang="en-US" altLang="zh-CN" sz="2900" i="1" dirty="0" err="1">
                    <a:latin typeface="Times New Roman" panose="02020603050405020304" pitchFamily="18" charset="0"/>
                    <a:cs typeface="Times New Roman" panose="02020603050405020304" pitchFamily="18" charset="0"/>
                  </a:rPr>
                  <a:t>t</a:t>
                </a:r>
                <a:r>
                  <a:rPr lang="en-US" altLang="zh-CN" sz="2900" i="1" baseline="-25000" dirty="0" err="1">
                    <a:latin typeface="Times New Roman" panose="02020603050405020304" pitchFamily="18" charset="0"/>
                    <a:cs typeface="Times New Roman" panose="02020603050405020304" pitchFamily="18" charset="0"/>
                  </a:rPr>
                  <a:t>i</a:t>
                </a:r>
                <a:r>
                  <a:rPr lang="zh-CN" altLang="zh-CN" sz="2900" dirty="0"/>
                  <a:t>期的现金流为</a:t>
                </a:r>
                <a:r>
                  <a:rPr lang="zh-CN" altLang="zh-CN" sz="2900" i="1" dirty="0">
                    <a:latin typeface="Times New Roman" panose="02020603050405020304" pitchFamily="18" charset="0"/>
                    <a:cs typeface="Times New Roman" panose="02020603050405020304" pitchFamily="18" charset="0"/>
                  </a:rPr>
                  <a:t>c</a:t>
                </a:r>
                <a:r>
                  <a:rPr lang="en-US" altLang="zh-CN" sz="2900" i="1" baseline="-25000" dirty="0" err="1">
                    <a:latin typeface="Times New Roman" panose="02020603050405020304" pitchFamily="18" charset="0"/>
                    <a:cs typeface="Times New Roman" panose="02020603050405020304" pitchFamily="18" charset="0"/>
                  </a:rPr>
                  <a:t>t</a:t>
                </a:r>
                <a:r>
                  <a:rPr lang="en-US" altLang="zh-CN" sz="2900" i="1" baseline="-40000" dirty="0" err="1">
                    <a:latin typeface="Times New Roman" panose="02020603050405020304" pitchFamily="18" charset="0"/>
                    <a:cs typeface="Times New Roman" panose="02020603050405020304" pitchFamily="18" charset="0"/>
                  </a:rPr>
                  <a:t>i</a:t>
                </a:r>
                <a:r>
                  <a:rPr lang="zh-CN" altLang="en-US" sz="2900" dirty="0"/>
                  <a:t>。</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16955" y="800991"/>
                <a:ext cx="11449050" cy="6041390"/>
              </a:xfrm>
              <a:prstGeom prst="rect">
                <a:avLst/>
              </a:prstGeom>
              <a:blipFill>
                <a:blip r:embed="rId2"/>
                <a:stretch>
                  <a:fillRect l="-1278" t="-1715" r="-1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816610"/>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债券投资者面临的投资风险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
        <p:nvSpPr>
          <p:cNvPr id="3" name="圆角矩形 2"/>
          <p:cNvSpPr/>
          <p:nvPr/>
        </p:nvSpPr>
        <p:spPr>
          <a:xfrm>
            <a:off x="4053597" y="1700808"/>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宋体" panose="02010600030101010101" pitchFamily="2" charset="-122"/>
                <a:ea typeface="宋体" panose="02010600030101010101" pitchFamily="2" charset="-122"/>
                <a:cs typeface="Times New Roman" panose="02020603050405020304" pitchFamily="18" charset="0"/>
                <a:sym typeface="+mn-ea"/>
              </a:rPr>
              <a:t>投资风险</a:t>
            </a:r>
            <a:endParaRPr kumimoji="1" lang="zh-CN" altLang="en-US" sz="2400" dirty="0">
              <a:latin typeface="宋体" panose="02010600030101010101" pitchFamily="2" charset="-122"/>
              <a:ea typeface="宋体" panose="02010600030101010101" pitchFamily="2" charset="-122"/>
            </a:endParaRPr>
          </a:p>
        </p:txBody>
      </p:sp>
      <p:grpSp>
        <p:nvGrpSpPr>
          <p:cNvPr id="4" name="组合 3"/>
          <p:cNvGrpSpPr/>
          <p:nvPr/>
        </p:nvGrpSpPr>
        <p:grpSpPr>
          <a:xfrm>
            <a:off x="2982796" y="281586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solidFill>
                    <a:schemeClr val="bg1"/>
                  </a:solidFill>
                </a:rPr>
                <a:t>利率风险</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通货膨胀风险</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经营风险</a:t>
                </a:r>
                <a:endParaRPr kumimoji="1" lang="zh-CN" altLang="en-US" sz="2400" dirty="0"/>
              </a:p>
            </p:txBody>
          </p:sp>
        </p:grpSp>
      </p:grpSp>
      <p:grpSp>
        <p:nvGrpSpPr>
          <p:cNvPr id="7" name="组合 6"/>
          <p:cNvGrpSpPr/>
          <p:nvPr/>
        </p:nvGrpSpPr>
        <p:grpSpPr>
          <a:xfrm>
            <a:off x="5445547" y="2812692"/>
            <a:ext cx="2198370" cy="1993900"/>
            <a:chOff x="7327" y="7871"/>
            <a:chExt cx="3462" cy="2467"/>
          </a:xfrm>
          <a:solidFill>
            <a:schemeClr val="accent6">
              <a:lumMod val="20000"/>
              <a:lumOff val="80000"/>
            </a:schemeClr>
          </a:solidFill>
        </p:grpSpPr>
        <p:sp>
          <p:nvSpPr>
            <p:cNvPr id="8" name="圆角矩形 7"/>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期限风险</a:t>
              </a:r>
              <a:endParaRPr kumimoji="1" lang="zh-CN" altLang="en-US" sz="2400" dirty="0"/>
            </a:p>
          </p:txBody>
        </p:sp>
        <p:grpSp>
          <p:nvGrpSpPr>
            <p:cNvPr id="9" name="组合 8"/>
            <p:cNvGrpSpPr/>
            <p:nvPr/>
          </p:nvGrpSpPr>
          <p:grpSpPr>
            <a:xfrm>
              <a:off x="7327" y="8760"/>
              <a:ext cx="3462" cy="1578"/>
              <a:chOff x="7327" y="7457"/>
              <a:chExt cx="3462" cy="2881"/>
            </a:xfrm>
            <a:grpFill/>
          </p:grpSpPr>
          <p:sp>
            <p:nvSpPr>
              <p:cNvPr id="13" name="圆角矩形 12"/>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流动性风险</a:t>
                </a:r>
                <a:endParaRPr kumimoji="1" lang="zh-CN" altLang="en-US" sz="2400" dirty="0"/>
              </a:p>
            </p:txBody>
          </p:sp>
          <p:sp>
            <p:nvSpPr>
              <p:cNvPr id="14" name="圆角矩形 13"/>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汇率风险</a:t>
                </a:r>
                <a:endParaRPr kumimoji="1" lang="zh-CN" altLang="en-US" sz="2400" dirty="0"/>
              </a:p>
            </p:txBody>
          </p:sp>
        </p:grpSp>
      </p:grpSp>
      <p:cxnSp>
        <p:nvCxnSpPr>
          <p:cNvPr id="17" name="直接箭头连接符 16"/>
          <p:cNvCxnSpPr/>
          <p:nvPr/>
        </p:nvCxnSpPr>
        <p:spPr>
          <a:xfrm>
            <a:off x="5157515" y="2258338"/>
            <a:ext cx="0" cy="214355"/>
          </a:xfrm>
          <a:prstGeom prst="straightConnector1">
            <a:avLst/>
          </a:prstGeom>
          <a:ln w="25400">
            <a:tailEnd type="arrow" w="med" len="med"/>
          </a:ln>
        </p:spPr>
        <p:style>
          <a:lnRef idx="1">
            <a:schemeClr val="accent2"/>
          </a:lnRef>
          <a:fillRef idx="0">
            <a:schemeClr val="accent2"/>
          </a:fillRef>
          <a:effectRef idx="0">
            <a:schemeClr val="accent2"/>
          </a:effectRef>
          <a:fontRef idx="minor">
            <a:schemeClr val="tx1"/>
          </a:fontRef>
        </p:style>
      </p:cxnSp>
      <p:sp>
        <p:nvSpPr>
          <p:cNvPr id="15" name="矩形 14"/>
          <p:cNvSpPr/>
          <p:nvPr/>
        </p:nvSpPr>
        <p:spPr>
          <a:xfrm>
            <a:off x="2637235" y="2486325"/>
            <a:ext cx="5472608" cy="2670867"/>
          </a:xfrm>
          <a:prstGeom prst="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69909622"/>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788947"/>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a:t>
            </a:r>
            <a:r>
              <a:rPr lang="zh-CN" altLang="en-US" sz="3500" b="1" dirty="0"/>
              <a:t>的利率</a:t>
            </a:r>
            <a:r>
              <a:rPr lang="zh-CN" sz="3500" b="1" dirty="0"/>
              <a:t>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pic>
        <p:nvPicPr>
          <p:cNvPr id="16" name="图片 15"/>
          <p:cNvPicPr>
            <a:picLocks noChangeAspect="1"/>
          </p:cNvPicPr>
          <p:nvPr/>
        </p:nvPicPr>
        <p:blipFill>
          <a:blip r:embed="rId2"/>
          <a:stretch>
            <a:fillRect/>
          </a:stretch>
        </p:blipFill>
        <p:spPr>
          <a:xfrm>
            <a:off x="1845147" y="1628800"/>
            <a:ext cx="7920879" cy="4752528"/>
          </a:xfrm>
          <a:prstGeom prst="rect">
            <a:avLst/>
          </a:prstGeom>
        </p:spPr>
      </p:pic>
      <p:cxnSp>
        <p:nvCxnSpPr>
          <p:cNvPr id="19" name="直接连接符 18"/>
          <p:cNvCxnSpPr/>
          <p:nvPr/>
        </p:nvCxnSpPr>
        <p:spPr>
          <a:xfrm>
            <a:off x="5409385" y="3883396"/>
            <a:ext cx="13098" cy="1993876"/>
          </a:xfrm>
          <a:prstGeom prst="line">
            <a:avLst/>
          </a:prstGeom>
          <a:noFill/>
          <a:ln w="28575" cap="flat" cmpd="sng" algn="ctr">
            <a:solidFill>
              <a:sysClr val="windowText" lastClr="000000"/>
            </a:solidFill>
            <a:prstDash val="sysDot"/>
            <a:miter lim="800000"/>
          </a:ln>
          <a:effectLst/>
        </p:spPr>
      </p:cxnSp>
      <p:cxnSp>
        <p:nvCxnSpPr>
          <p:cNvPr id="22" name="直接连接符 21"/>
          <p:cNvCxnSpPr/>
          <p:nvPr/>
        </p:nvCxnSpPr>
        <p:spPr>
          <a:xfrm flipH="1" flipV="1">
            <a:off x="2493219" y="3826546"/>
            <a:ext cx="2954995" cy="28419"/>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23" name="文本框 6"/>
              <p:cNvSpPr txBox="1"/>
              <p:nvPr/>
            </p:nvSpPr>
            <p:spPr>
              <a:xfrm>
                <a:off x="5053080" y="5535544"/>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23" name="文本框 6"/>
              <p:cNvSpPr txBox="1">
                <a:spLocks noRot="1" noChangeAspect="1" noMove="1" noResize="1" noEditPoints="1" noAdjustHandles="1" noChangeArrowheads="1" noChangeShapeType="1" noTextEdit="1"/>
              </p:cNvSpPr>
              <p:nvPr/>
            </p:nvSpPr>
            <p:spPr>
              <a:xfrm>
                <a:off x="5053080" y="5535544"/>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24" name="直接箭头连接符 23"/>
          <p:cNvCxnSpPr/>
          <p:nvPr/>
        </p:nvCxnSpPr>
        <p:spPr>
          <a:xfrm>
            <a:off x="5387116" y="4396029"/>
            <a:ext cx="1613647" cy="20982"/>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25" name="文本框 11"/>
              <p:cNvSpPr txBox="1"/>
              <p:nvPr/>
            </p:nvSpPr>
            <p:spPr>
              <a:xfrm>
                <a:off x="5645805" y="4509120"/>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文本框 11"/>
              <p:cNvSpPr txBox="1">
                <a:spLocks noRot="1" noChangeAspect="1" noMove="1" noResize="1" noEditPoints="1" noAdjustHandles="1" noChangeArrowheads="1" noChangeShapeType="1" noTextEdit="1"/>
              </p:cNvSpPr>
              <p:nvPr/>
            </p:nvSpPr>
            <p:spPr>
              <a:xfrm>
                <a:off x="5645805" y="4509120"/>
                <a:ext cx="341208" cy="288032"/>
              </a:xfrm>
              <a:prstGeom prst="rect">
                <a:avLst/>
              </a:prstGeom>
              <a:blipFill>
                <a:blip r:embed="rId4"/>
                <a:stretch>
                  <a:fillRect l="-12500" r="-14286" b="-21277"/>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12"/>
              <p:cNvSpPr txBox="1"/>
              <p:nvPr/>
            </p:nvSpPr>
            <p:spPr>
              <a:xfrm>
                <a:off x="4611213" y="4073209"/>
                <a:ext cx="454544" cy="219887"/>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文本框 12"/>
              <p:cNvSpPr txBox="1">
                <a:spLocks noRot="1" noChangeAspect="1" noMove="1" noResize="1" noEditPoints="1" noAdjustHandles="1" noChangeArrowheads="1" noChangeShapeType="1" noTextEdit="1"/>
              </p:cNvSpPr>
              <p:nvPr/>
            </p:nvSpPr>
            <p:spPr>
              <a:xfrm>
                <a:off x="4611213" y="4073209"/>
                <a:ext cx="454544" cy="219887"/>
              </a:xfrm>
              <a:prstGeom prst="rect">
                <a:avLst/>
              </a:prstGeom>
              <a:blipFill>
                <a:blip r:embed="rId5"/>
                <a:stretch>
                  <a:fillRect b="-36111"/>
                </a:stretch>
              </a:blipFill>
              <a:ln w="6350">
                <a:noFill/>
              </a:ln>
            </p:spPr>
            <p:txBody>
              <a:bodyPr/>
              <a:lstStyle/>
              <a:p>
                <a:r>
                  <a:rPr lang="zh-CN" altLang="en-US">
                    <a:noFill/>
                  </a:rPr>
                  <a:t> </a:t>
                </a:r>
              </a:p>
            </p:txBody>
          </p:sp>
        </mc:Fallback>
      </mc:AlternateContent>
      <p:cxnSp>
        <p:nvCxnSpPr>
          <p:cNvPr id="27" name="直接连接符 26"/>
          <p:cNvCxnSpPr/>
          <p:nvPr/>
        </p:nvCxnSpPr>
        <p:spPr>
          <a:xfrm>
            <a:off x="3257773" y="3033718"/>
            <a:ext cx="5212110" cy="2052817"/>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rot="16200000" flipH="1">
            <a:off x="7169136" y="4634743"/>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15"/>
              <p:cNvSpPr txBox="1"/>
              <p:nvPr/>
            </p:nvSpPr>
            <p:spPr>
              <a:xfrm>
                <a:off x="7574094" y="5180812"/>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29" name="文本框 15"/>
              <p:cNvSpPr txBox="1">
                <a:spLocks noRot="1" noChangeAspect="1" noMove="1" noResize="1" noEditPoints="1" noAdjustHandles="1" noChangeArrowheads="1" noChangeShapeType="1" noTextEdit="1"/>
              </p:cNvSpPr>
              <p:nvPr/>
            </p:nvSpPr>
            <p:spPr>
              <a:xfrm>
                <a:off x="7574094" y="5180812"/>
                <a:ext cx="1532434" cy="354732"/>
              </a:xfrm>
              <a:prstGeom prst="rect">
                <a:avLst/>
              </a:prstGeom>
              <a:blipFill>
                <a:blip r:embed="rId6"/>
                <a:stretch>
                  <a:fillRect l="-1984" t="-1724"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16"/>
              <p:cNvSpPr txBox="1"/>
              <p:nvPr/>
            </p:nvSpPr>
            <p:spPr>
              <a:xfrm>
                <a:off x="4161296" y="2097246"/>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文本框 16"/>
              <p:cNvSpPr txBox="1">
                <a:spLocks noRot="1" noChangeAspect="1" noMove="1" noResize="1" noEditPoints="1" noAdjustHandles="1" noChangeArrowheads="1" noChangeShapeType="1" noTextEdit="1"/>
              </p:cNvSpPr>
              <p:nvPr/>
            </p:nvSpPr>
            <p:spPr>
              <a:xfrm>
                <a:off x="4161296" y="2097246"/>
                <a:ext cx="1208364" cy="360039"/>
              </a:xfrm>
              <a:prstGeom prst="rect">
                <a:avLst/>
              </a:prstGeom>
              <a:blipFill>
                <a:blip r:embed="rId7"/>
                <a:stretch>
                  <a:fillRect t="-1695" b="-3390"/>
                </a:stretch>
              </a:blipFill>
              <a:ln w="6350">
                <a:noFill/>
              </a:ln>
            </p:spPr>
            <p:txBody>
              <a:bodyPr/>
              <a:lstStyle/>
              <a:p>
                <a:r>
                  <a:rPr lang="zh-CN" altLang="en-US">
                    <a:noFill/>
                  </a:rPr>
                  <a:t> </a:t>
                </a:r>
              </a:p>
            </p:txBody>
          </p:sp>
        </mc:Fallback>
      </mc:AlternateContent>
      <p:cxnSp>
        <p:nvCxnSpPr>
          <p:cNvPr id="31" name="曲线连接符 30"/>
          <p:cNvCxnSpPr/>
          <p:nvPr/>
        </p:nvCxnSpPr>
        <p:spPr>
          <a:xfrm flipV="1">
            <a:off x="3501331" y="2267668"/>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97751" y="3828612"/>
            <a:ext cx="0" cy="589721"/>
          </a:xfrm>
          <a:prstGeom prst="line">
            <a:avLst/>
          </a:prstGeom>
          <a:noFill/>
          <a:ln w="38100" cap="flat" cmpd="sng" algn="ctr">
            <a:solidFill>
              <a:srgbClr val="C00000"/>
            </a:solidFill>
            <a:prstDash val="solid"/>
            <a:miter lim="800000"/>
            <a:headEnd type="none" w="med" len="med"/>
            <a:tailEnd type="triangle" w="med" len="med"/>
          </a:ln>
          <a:effectLst/>
        </p:spPr>
      </p:cxnSp>
    </p:spTree>
    <p:extLst>
      <p:ext uri="{BB962C8B-B14F-4D97-AF65-F5344CB8AC3E}">
        <p14:creationId xmlns:p14="http://schemas.microsoft.com/office/powerpoint/2010/main" val="23374789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05270" y="822808"/>
                <a:ext cx="11953328"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美元久期（</a:t>
                </a:r>
                <a:r>
                  <a:rPr lang="en-US" altLang="zh-CN" sz="3500" b="1" dirty="0"/>
                  <a:t>Dollar Duration/DD</a:t>
                </a:r>
                <a:r>
                  <a:rPr lang="zh-CN" altLang="en-US" sz="3500" b="1" dirty="0"/>
                  <a:t>）</a:t>
                </a:r>
                <a:endParaRPr lang="zh-CN" altLang="zh-CN" dirty="0"/>
              </a:p>
              <a:p>
                <a:pPr>
                  <a:lnSpc>
                    <a:spcPct val="135000"/>
                  </a:lnSpc>
                  <a:spcBef>
                    <a:spcPts val="0"/>
                  </a:spcBef>
                </a:pPr>
                <a14:m>
                  <m:oMathPara xmlns:m="http://schemas.openxmlformats.org/officeDocument/2006/math">
                    <m:oMathParaPr>
                      <m:jc m:val="centerGroup"/>
                    </m:oMathParaPr>
                    <m:oMath xmlns:m="http://schemas.openxmlformats.org/officeDocument/2006/math">
                      <m:r>
                        <a:rPr lang="en-US" altLang="zh-CN" sz="2500" i="1">
                          <a:latin typeface="Cambria Math" panose="02040503050406030204" pitchFamily="18" charset="0"/>
                        </a:rPr>
                        <m:t>𝐵</m:t>
                      </m:r>
                      <m:r>
                        <a:rPr lang="en-US" altLang="zh-CN" sz="2500" i="1">
                          <a:latin typeface="Cambria Math" panose="02040503050406030204" pitchFamily="18" charset="0"/>
                        </a:rPr>
                        <m:t>=</m:t>
                      </m:r>
                      <m:r>
                        <a:rPr lang="en-US" altLang="zh-CN" sz="2500" i="1">
                          <a:latin typeface="Cambria Math" panose="02040503050406030204" pitchFamily="18" charset="0"/>
                        </a:rPr>
                        <m:t>𝑓</m:t>
                      </m:r>
                      <m:r>
                        <a:rPr lang="en-US" altLang="zh-CN" sz="2500" i="1">
                          <a:latin typeface="Cambria Math" panose="02040503050406030204" pitchFamily="18" charset="0"/>
                        </a:rPr>
                        <m:t>(</m:t>
                      </m:r>
                      <m:r>
                        <a:rPr lang="en-US" altLang="zh-CN" sz="2500" i="1">
                          <a:latin typeface="Cambria Math" panose="02040503050406030204" pitchFamily="18" charset="0"/>
                        </a:rPr>
                        <m:t>𝑦</m:t>
                      </m:r>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1</m:t>
                              </m:r>
                            </m:sub>
                          </m:sSub>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2</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2</m:t>
                              </m:r>
                            </m:sup>
                          </m:sSup>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𝑛</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𝑛</m:t>
                              </m:r>
                            </m:sup>
                          </m:sSup>
                        </m:den>
                      </m:f>
                    </m:oMath>
                  </m:oMathPara>
                </a14:m>
                <a:endParaRPr lang="zh-CN" altLang="zh-CN" dirty="0"/>
              </a:p>
              <a:p>
                <a:pPr>
                  <a:lnSpc>
                    <a:spcPct val="135000"/>
                  </a:lnSpc>
                  <a:spcBef>
                    <a:spcPts val="0"/>
                  </a:spcBef>
                </a:pPr>
                <a:r>
                  <a:rPr lang="en-US" altLang="zh-CN" dirty="0"/>
                  <a:t>     </a:t>
                </a:r>
                <a:r>
                  <a:rPr lang="zh-CN" altLang="zh-CN" sz="2900" dirty="0"/>
                  <a:t>对其求一阶导数可得如下表达式：</a:t>
                </a:r>
              </a:p>
              <a:p>
                <a:pPr algn="ctr">
                  <a:lnSpc>
                    <a:spcPct val="135000"/>
                  </a:lnSpc>
                  <a:spcBef>
                    <a:spcPts val="0"/>
                  </a:spcBef>
                </a:pPr>
                <a14:m>
                  <m:oMathPara xmlns:m="http://schemas.openxmlformats.org/officeDocument/2006/math">
                    <m:oMathParaPr>
                      <m:jc m:val="center"/>
                    </m:oMathParaPr>
                    <m:oMath xmlns:m="http://schemas.openxmlformats.org/officeDocument/2006/math">
                      <m:f>
                        <m:fPr>
                          <m:ctrlPr>
                            <a:rPr lang="zh-CN" altLang="zh-CN" sz="2100" i="1">
                              <a:latin typeface="Cambria Math"/>
                            </a:rPr>
                          </m:ctrlPr>
                        </m:fPr>
                        <m:num>
                          <m:r>
                            <a:rPr lang="en-US" altLang="zh-CN" sz="2100" i="1">
                              <a:latin typeface="Cambria Math" panose="02040503050406030204" pitchFamily="18" charset="0"/>
                            </a:rPr>
                            <m:t>𝑑𝐵</m:t>
                          </m:r>
                        </m:num>
                        <m:den>
                          <m:r>
                            <a:rPr lang="en-US" altLang="zh-CN" sz="2100" i="1">
                              <a:latin typeface="Cambria Math" panose="02040503050406030204" pitchFamily="18" charset="0"/>
                            </a:rPr>
                            <m:t>𝑑𝑦</m:t>
                          </m:r>
                        </m:den>
                      </m:f>
                      <m:r>
                        <a:rPr lang="en-US" altLang="zh-CN" sz="2100" i="1">
                          <a:latin typeface="Cambria Math" panose="02040503050406030204" pitchFamily="18" charset="0"/>
                        </a:rPr>
                        <m:t>=</m:t>
                      </m:r>
                      <m:func>
                        <m:funcPr>
                          <m:ctrlPr>
                            <a:rPr lang="zh-CN" altLang="zh-CN" sz="2100" i="1">
                              <a:latin typeface="Cambria Math"/>
                            </a:rPr>
                          </m:ctrlPr>
                        </m:funcPr>
                        <m:fName>
                          <m:limLow>
                            <m:limLowPr>
                              <m:ctrlPr>
                                <a:rPr lang="zh-CN" altLang="zh-CN" sz="2100" i="1">
                                  <a:latin typeface="Cambria Math"/>
                                </a:rPr>
                              </m:ctrlPr>
                            </m:limLowPr>
                            <m:e>
                              <m:r>
                                <m:rPr>
                                  <m:sty m:val="p"/>
                                </m:rPr>
                                <a:rPr lang="en-US" altLang="zh-CN" sz="2100">
                                  <a:latin typeface="Cambria Math" panose="02040503050406030204" pitchFamily="18" charset="0"/>
                                </a:rPr>
                                <m:t>lim</m:t>
                              </m:r>
                            </m:e>
                            <m:lim>
                              <m:r>
                                <a:rPr lang="en-US" altLang="zh-CN" sz="2100" i="1">
                                  <a:latin typeface="Cambria Math" panose="02040503050406030204" pitchFamily="18" charset="0"/>
                                </a:rPr>
                                <m:t>∆→0</m:t>
                              </m:r>
                            </m:lim>
                          </m:limLow>
                        </m:fName>
                        <m:e>
                          <m:f>
                            <m:fPr>
                              <m:ctrlPr>
                                <a:rPr lang="zh-CN" altLang="zh-CN" sz="2100" i="1">
                                  <a:latin typeface="Cambria Math"/>
                                </a:rPr>
                              </m:ctrlPr>
                            </m:fPr>
                            <m:num>
                              <m:r>
                                <a:rPr lang="en-US" altLang="zh-CN" sz="2100" i="1">
                                  <a:latin typeface="Cambria Math" panose="02040503050406030204" pitchFamily="18" charset="0"/>
                                </a:rPr>
                                <m:t>∆</m:t>
                              </m:r>
                              <m:r>
                                <a:rPr lang="en-US" altLang="zh-CN" sz="2100" i="1">
                                  <a:latin typeface="Cambria Math" panose="02040503050406030204" pitchFamily="18" charset="0"/>
                                </a:rPr>
                                <m:t>𝐵</m:t>
                              </m:r>
                            </m:num>
                            <m:den>
                              <m:r>
                                <a:rPr lang="en-US" altLang="zh-CN" sz="2100" i="1">
                                  <a:latin typeface="Cambria Math" panose="02040503050406030204" pitchFamily="18" charset="0"/>
                                </a:rPr>
                                <m:t>∆</m:t>
                              </m:r>
                              <m:r>
                                <a:rPr lang="en-US" altLang="zh-CN" sz="2100" i="1">
                                  <a:latin typeface="Cambria Math" panose="02040503050406030204" pitchFamily="18" charset="0"/>
                                </a:rPr>
                                <m:t>𝑦</m:t>
                              </m:r>
                            </m:den>
                          </m:f>
                        </m:e>
                      </m:func>
                      <m:r>
                        <a:rPr lang="en-US" altLang="zh-CN" sz="2100" i="1">
                          <a:latin typeface="Cambria Math" panose="02040503050406030204" pitchFamily="18" charset="0"/>
                        </a:rPr>
                        <m:t>=</m:t>
                      </m:r>
                      <m:sSup>
                        <m:sSupPr>
                          <m:ctrlPr>
                            <a:rPr lang="zh-CN" altLang="zh-CN" sz="2100" i="1">
                              <a:latin typeface="Cambria Math"/>
                            </a:rPr>
                          </m:ctrlPr>
                        </m:sSupPr>
                        <m:e>
                          <m:r>
                            <a:rPr lang="en-US" altLang="zh-CN" sz="2100" i="1">
                              <a:latin typeface="Cambria Math" panose="02040503050406030204" pitchFamily="18" charset="0"/>
                            </a:rPr>
                            <m:t>𝑓</m:t>
                          </m:r>
                        </m:e>
                        <m:sup>
                          <m:r>
                            <a:rPr lang="en-US" altLang="zh-CN" sz="2100" i="1">
                              <a:latin typeface="Cambria Math" panose="02040503050406030204" pitchFamily="18" charset="0"/>
                            </a:rPr>
                            <m:t>′</m:t>
                          </m:r>
                        </m:sup>
                      </m:sSup>
                      <m:d>
                        <m:dPr>
                          <m:ctrlPr>
                            <a:rPr lang="zh-CN" altLang="zh-CN" sz="2100" i="1">
                              <a:latin typeface="Cambria Math"/>
                            </a:rPr>
                          </m:ctrlPr>
                        </m:dPr>
                        <m:e>
                          <m:r>
                            <a:rPr lang="en-US" altLang="zh-CN" sz="2100" i="1">
                              <a:latin typeface="Cambria Math" panose="02040503050406030204" pitchFamily="18" charset="0"/>
                            </a:rPr>
                            <m:t>𝑦</m:t>
                          </m:r>
                        </m:e>
                      </m:d>
                      <m:r>
                        <a:rPr lang="en-US" altLang="zh-CN"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d>
                        <m:dPr>
                          <m:begChr m:val="["/>
                          <m:endChr m:val="]"/>
                          <m:ctrlPr>
                            <a:rPr lang="zh-CN" altLang="zh-CN" sz="2100" i="1">
                              <a:latin typeface="Cambria Math"/>
                            </a:rPr>
                          </m:ctrlPr>
                        </m:dPr>
                        <m:e>
                          <m:r>
                            <a:rPr lang="en-US" altLang="zh-CN" sz="2100" i="1" smtClean="0">
                              <a:latin typeface="Cambria Math" panose="02040503050406030204" pitchFamily="18" charset="0"/>
                            </a:rPr>
                            <m:t>1×</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1</m:t>
                                  </m:r>
                                </m:sub>
                              </m:sSub>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r>
                            <a:rPr lang="en-US" altLang="zh-CN" sz="2100" i="1">
                              <a:latin typeface="Cambria Math" panose="02040503050406030204" pitchFamily="18" charset="0"/>
                            </a:rPr>
                            <m:t>+2×</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2</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2</m:t>
                                  </m:r>
                                </m:sup>
                              </m:sSup>
                            </m:den>
                          </m:f>
                          <m:r>
                            <a:rPr lang="en-US" altLang="zh-CN" sz="2100" i="1">
                              <a:latin typeface="Cambria Math" panose="02040503050406030204" pitchFamily="18" charset="0"/>
                            </a:rPr>
                            <m:t>+⋯+</m:t>
                          </m:r>
                          <m:r>
                            <a:rPr lang="en-US" altLang="zh-CN" sz="2100" i="1">
                              <a:latin typeface="Cambria Math" panose="02040503050406030204" pitchFamily="18" charset="0"/>
                            </a:rPr>
                            <m:t>𝑛</m:t>
                          </m:r>
                          <m:r>
                            <a:rPr lang="en-US" altLang="zh-CN" sz="2100" i="1">
                              <a:latin typeface="Cambria Math" panose="02040503050406030204" pitchFamily="18" charset="0"/>
                            </a:rPr>
                            <m:t>×</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𝑛</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𝑛</m:t>
                                  </m:r>
                                </m:sup>
                              </m:sSup>
                            </m:den>
                          </m:f>
                        </m:e>
                      </m:d>
                      <m:r>
                        <a:rPr lang="en-US" altLang="zh-CN" sz="2100" i="1">
                          <a:latin typeface="Cambria Math" panose="02040503050406030204" pitchFamily="18" charset="0"/>
                        </a:rPr>
                        <m:t>=</m:t>
                      </m:r>
                      <m:r>
                        <a:rPr lang="zh-CN" altLang="en-US"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nary>
                        <m:naryPr>
                          <m:chr m:val="∑"/>
                          <m:limLoc m:val="subSup"/>
                          <m:ctrlPr>
                            <a:rPr lang="zh-CN" altLang="zh-CN" sz="2100" i="1">
                              <a:latin typeface="Cambria Math"/>
                            </a:rPr>
                          </m:ctrlPr>
                        </m:naryPr>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r>
                            <a:rPr lang="en-US" altLang="zh-CN" sz="2100" i="1">
                              <a:latin typeface="Cambria Math" panose="02040503050406030204" pitchFamily="18" charset="0"/>
                            </a:rPr>
                            <m:t>=1</m:t>
                          </m:r>
                        </m:sub>
                        <m:sup>
                          <m:r>
                            <a:rPr lang="en-US" altLang="zh-CN" sz="2100" i="1">
                              <a:latin typeface="Cambria Math" panose="02040503050406030204" pitchFamily="18" charset="0"/>
                            </a:rPr>
                            <m:t>𝑛</m:t>
                          </m:r>
                        </m:sup>
                        <m:e>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𝑡</m:t>
                                  </m:r>
                                </m:e>
                                <m:sub>
                                  <m:r>
                                    <a:rPr lang="en-US" altLang="zh-CN" sz="2100" i="1">
                                      <a:latin typeface="Cambria Math" panose="02040503050406030204" pitchFamily="18" charset="0"/>
                                    </a:rPr>
                                    <m:t>𝑖</m:t>
                                  </m:r>
                                </m:sub>
                              </m:sSub>
                              <m:r>
                                <a:rPr lang="en-US" altLang="zh-CN" sz="2100" i="1">
                                  <a:latin typeface="Cambria Math" panose="02040503050406030204" pitchFamily="18" charset="0"/>
                                </a:rPr>
                                <m:t>×</m:t>
                              </m:r>
                              <m:sSub>
                                <m:sSubPr>
                                  <m:ctrlPr>
                                    <a:rPr lang="en-US" altLang="zh-CN" sz="2100" i="1" smtClean="0">
                                      <a:latin typeface="Cambria Math"/>
                                    </a:rPr>
                                  </m:ctrlPr>
                                </m:sSubPr>
                                <m:e>
                                  <m:r>
                                    <a:rPr lang="en-US" altLang="zh-CN" sz="2100" b="0" i="1" smtClean="0">
                                      <a:latin typeface="Cambria Math" panose="02040503050406030204" pitchFamily="18" charset="0"/>
                                    </a:rPr>
                                    <m:t>𝑐</m:t>
                                  </m:r>
                                </m:e>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b>
                              </m:sSub>
                            </m:num>
                            <m:den>
                              <m:sSup>
                                <m:sSupPr>
                                  <m:ctrlPr>
                                    <a:rPr lang="zh-CN" altLang="zh-CN" sz="2100" i="1">
                                      <a:latin typeface="Cambria Math"/>
                                    </a:rPr>
                                  </m:ctrlPr>
                                </m:sSupPr>
                                <m:e>
                                  <m:r>
                                    <a:rPr lang="en-US" altLang="zh-CN" sz="2100" i="1">
                                      <a:latin typeface="Cambria Math" panose="02040503050406030204" pitchFamily="18" charset="0"/>
                                    </a:rPr>
                                    <m:t>(1+</m:t>
                                  </m:r>
                                  <m:r>
                                    <a:rPr lang="en-US" altLang="zh-CN" sz="2100" i="1">
                                      <a:latin typeface="Cambria Math" panose="02040503050406030204" pitchFamily="18" charset="0"/>
                                    </a:rPr>
                                    <m:t>𝑦</m:t>
                                  </m:r>
                                  <m:r>
                                    <a:rPr lang="en-US" altLang="zh-CN" sz="2100" i="1">
                                      <a:latin typeface="Cambria Math" panose="02040503050406030204" pitchFamily="18" charset="0"/>
                                    </a:rPr>
                                    <m:t>)</m:t>
                                  </m:r>
                                </m:e>
                                <m:sup>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5000"/>
                  </a:lnSpc>
                  <a:spcBef>
                    <a:spcPts val="0"/>
                  </a:spcBef>
                </a:pPr>
                <a14:m>
                  <m:oMathPara xmlns:m="http://schemas.openxmlformats.org/officeDocument/2006/math">
                    <m:oMathParaPr>
                      <m:jc m:val="center"/>
                    </m:oMathParaPr>
                    <m:oMath xmlns:m="http://schemas.openxmlformats.org/officeDocument/2006/math">
                      <m:r>
                        <a:rPr lang="en-US" altLang="zh-CN" sz="2500" i="1">
                          <a:latin typeface="Cambria Math" panose="02040503050406030204" pitchFamily="18" charset="0"/>
                        </a:rPr>
                        <m:t>𝐷𝐷</m:t>
                      </m:r>
                      <m:r>
                        <a:rPr lang="en-US" altLang="zh-CN" sz="2500" i="1">
                          <a:latin typeface="Cambria Math" panose="02040503050406030204" pitchFamily="18" charset="0"/>
                        </a:rPr>
                        <m:t>=−</m:t>
                      </m:r>
                      <m:f>
                        <m:fPr>
                          <m:ctrlPr>
                            <a:rPr lang="en-US" altLang="zh-CN" sz="2500" b="0" i="1" smtClean="0">
                              <a:latin typeface="Cambria Math"/>
                            </a:rPr>
                          </m:ctrlPr>
                        </m:fPr>
                        <m:num>
                          <m:r>
                            <a:rPr lang="en-US" altLang="zh-CN" sz="2500" b="0" i="1" smtClean="0">
                              <a:latin typeface="Cambria Math" panose="02040503050406030204" pitchFamily="18" charset="0"/>
                            </a:rPr>
                            <m:t>𝑑𝐵</m:t>
                          </m:r>
                        </m:num>
                        <m:den>
                          <m:r>
                            <a:rPr lang="en-US" altLang="zh-CN" sz="2500" b="0" i="1" smtClean="0">
                              <a:latin typeface="Cambria Math" panose="02040503050406030204" pitchFamily="18" charset="0"/>
                            </a:rPr>
                            <m:t>𝑑𝑦</m:t>
                          </m:r>
                        </m:den>
                      </m:f>
                      <m:r>
                        <a:rPr lang="en-US" altLang="zh-CN" sz="2500" b="0" i="1" smtClean="0">
                          <a:latin typeface="Cambria Math" panose="02040503050406030204" pitchFamily="18" charset="0"/>
                        </a:rPr>
                        <m:t>=</m:t>
                      </m:r>
                      <m:r>
                        <a:rPr lang="zh-CN" altLang="en-US" sz="2500" i="1">
                          <a:latin typeface="Cambria Math" panose="02040503050406030204" pitchFamily="18" charset="0"/>
                        </a:rPr>
                        <m:t>−</m:t>
                      </m:r>
                      <m:sSup>
                        <m:sSupPr>
                          <m:ctrlPr>
                            <a:rPr lang="zh-CN" altLang="zh-CN" sz="2500" i="1">
                              <a:latin typeface="Cambria Math"/>
                            </a:rPr>
                          </m:ctrlPr>
                        </m:sSupPr>
                        <m:e>
                          <m:r>
                            <a:rPr lang="en-US" altLang="zh-CN" sz="2500" i="1">
                              <a:latin typeface="Cambria Math" panose="02040503050406030204" pitchFamily="18" charset="0"/>
                            </a:rPr>
                            <m:t>𝑓</m:t>
                          </m:r>
                        </m:e>
                        <m:sup>
                          <m:r>
                            <a:rPr lang="en-US" altLang="zh-CN" sz="2500" i="1">
                              <a:latin typeface="Cambria Math" panose="02040503050406030204" pitchFamily="18" charset="0"/>
                            </a:rPr>
                            <m:t>′</m:t>
                          </m:r>
                        </m:sup>
                      </m:sSup>
                      <m:d>
                        <m:dPr>
                          <m:ctrlPr>
                            <a:rPr lang="zh-CN" altLang="zh-CN" sz="2500" i="1">
                              <a:latin typeface="Cambria Math"/>
                            </a:rPr>
                          </m:ctrlPr>
                        </m:dPr>
                        <m:e>
                          <m:r>
                            <a:rPr lang="en-US" altLang="zh-CN" sz="2500" i="1">
                              <a:latin typeface="Cambria Math" panose="02040503050406030204" pitchFamily="18" charset="0"/>
                            </a:rPr>
                            <m:t>𝑦</m:t>
                          </m:r>
                        </m:e>
                      </m:d>
                      <m:r>
                        <a:rPr lang="en-US" altLang="zh-CN" sz="2500" i="1">
                          <a:latin typeface="Cambria Math" panose="02040503050406030204" pitchFamily="18" charset="0"/>
                        </a:rPr>
                        <m:t>=</m:t>
                      </m:r>
                      <m:f>
                        <m:fPr>
                          <m:ctrlPr>
                            <a:rPr lang="zh-CN" altLang="zh-CN" sz="2500" i="1">
                              <a:latin typeface="Cambria Math"/>
                            </a:rPr>
                          </m:ctrlPr>
                        </m:fPr>
                        <m:num>
                          <m:r>
                            <a:rPr lang="en-US" altLang="zh-CN" sz="2500" i="1">
                              <a:latin typeface="Cambria Math" panose="02040503050406030204" pitchFamily="18" charset="0"/>
                            </a:rPr>
                            <m:t>1</m:t>
                          </m:r>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nary>
                        <m:naryPr>
                          <m:chr m:val="∑"/>
                          <m:limLoc m:val="subSup"/>
                          <m:ctrlPr>
                            <a:rPr lang="zh-CN" altLang="zh-CN" sz="2500" i="1">
                              <a:latin typeface="Cambria Math"/>
                            </a:rPr>
                          </m:ctrlPr>
                        </m:naryPr>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r>
                            <a:rPr lang="en-US" altLang="zh-CN" sz="2500" i="1">
                              <a:latin typeface="Cambria Math" panose="02040503050406030204" pitchFamily="18" charset="0"/>
                            </a:rPr>
                            <m:t>=1</m:t>
                          </m:r>
                        </m:sub>
                        <m:sup>
                          <m:r>
                            <a:rPr lang="en-US" altLang="zh-CN" sz="2500" i="1">
                              <a:latin typeface="Cambria Math" panose="02040503050406030204" pitchFamily="18" charset="0"/>
                            </a:rPr>
                            <m:t>𝑛</m:t>
                          </m:r>
                        </m:sup>
                        <m:e>
                          <m:sSub>
                            <m:sSubPr>
                              <m:ctrlPr>
                                <a:rPr lang="zh-CN" altLang="zh-CN" sz="2500" i="1">
                                  <a:latin typeface="Cambria Math"/>
                                </a:rPr>
                              </m:ctrlPr>
                            </m:sSubPr>
                            <m:e>
                              <m:r>
                                <a:rPr lang="en-US" altLang="zh-CN" sz="2500" i="1">
                                  <a:latin typeface="Cambria Math" panose="02040503050406030204" pitchFamily="18" charset="0"/>
                                </a:rPr>
                                <m:t>𝑡</m:t>
                              </m:r>
                            </m:e>
                            <m:sub>
                              <m:r>
                                <a:rPr lang="en-US" altLang="zh-CN" sz="2500" i="1">
                                  <a:latin typeface="Cambria Math" panose="02040503050406030204" pitchFamily="18" charset="0"/>
                                </a:rPr>
                                <m:t>𝑖</m:t>
                              </m:r>
                            </m:sub>
                          </m:sSub>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05270" y="822808"/>
                <a:ext cx="11953328" cy="6041390"/>
              </a:xfrm>
              <a:prstGeom prst="rect">
                <a:avLst/>
              </a:prstGeom>
              <a:blipFill>
                <a:blip r:embed="rId3"/>
                <a:stretch>
                  <a:fillRect l="-1224" t="-1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10893" y="4077072"/>
            <a:ext cx="9511119" cy="1307802"/>
            <a:chOff x="-185246" y="5228330"/>
            <a:chExt cx="8779355" cy="1307802"/>
          </a:xfrm>
        </p:grpSpPr>
        <p:sp>
          <p:nvSpPr>
            <p:cNvPr id="7" name="文本框 6"/>
            <p:cNvSpPr txBox="1"/>
            <p:nvPr/>
          </p:nvSpPr>
          <p:spPr>
            <a:xfrm>
              <a:off x="-185246" y="6136022"/>
              <a:ext cx="4398549" cy="400110"/>
            </a:xfrm>
            <a:prstGeom prst="rect">
              <a:avLst/>
            </a:prstGeom>
            <a:noFill/>
          </p:spPr>
          <p:txBody>
            <a:bodyPr wrap="square" rtlCol="0">
              <a:spAutoFit/>
            </a:bodyPr>
            <a:lstStyle/>
            <a:p>
              <a:r>
                <a:rPr lang="zh-CN" altLang="en-US" sz="2000" b="1" dirty="0">
                  <a:solidFill>
                    <a:srgbClr val="E46C0A"/>
                  </a:solidFill>
                </a:rPr>
                <a:t>因利率变动导致的债券价格的变动金额</a:t>
              </a:r>
              <a:endParaRPr lang="zh-CN" altLang="en-US" sz="2000" dirty="0">
                <a:solidFill>
                  <a:srgbClr val="E46C0A"/>
                </a:solidFill>
              </a:endParaRPr>
            </a:p>
          </p:txBody>
        </p:sp>
        <p:sp>
          <p:nvSpPr>
            <p:cNvPr id="8" name="圆角矩形 7"/>
            <p:cNvSpPr/>
            <p:nvPr/>
          </p:nvSpPr>
          <p:spPr>
            <a:xfrm>
              <a:off x="2274915" y="5228330"/>
              <a:ext cx="6319194"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1791794" y="5595601"/>
              <a:ext cx="471315" cy="216024"/>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628" y="5357582"/>
              <a:ext cx="1859227" cy="649188"/>
            </a:xfrm>
            <a:prstGeom prst="ellipse">
              <a:avLst/>
            </a:prstGeom>
            <a:solidFill>
              <a:srgbClr val="E46C0A"/>
            </a:solidFill>
          </p:spPr>
          <p:txBody>
            <a:bodyPr wrap="square" rtlCol="0">
              <a:spAutoFit/>
            </a:bodyPr>
            <a:lstStyle/>
            <a:p>
              <a:pPr algn="ctr"/>
              <a:r>
                <a:rPr lang="zh-CN" altLang="en-US" sz="2400" b="1" dirty="0">
                  <a:solidFill>
                    <a:schemeClr val="bg1"/>
                  </a:solidFill>
                </a:rPr>
                <a:t>美元久期</a:t>
              </a:r>
              <a:endParaRPr lang="en-US" altLang="zh-CN" sz="2400" b="1" dirty="0">
                <a:solidFill>
                  <a:schemeClr val="bg1"/>
                </a:solidFill>
              </a:endParaRPr>
            </a:p>
          </p:txBody>
        </p:sp>
      </p:grpSp>
      <p:sp>
        <p:nvSpPr>
          <p:cNvPr id="12" name="圆角矩形 11"/>
          <p:cNvSpPr/>
          <p:nvPr/>
        </p:nvSpPr>
        <p:spPr>
          <a:xfrm>
            <a:off x="2265510" y="5445946"/>
            <a:ext cx="97930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a:t>所谓久期</a:t>
            </a:r>
            <a:r>
              <a:rPr lang="zh-CN" altLang="en-US" sz="2400" b="1" dirty="0"/>
              <a:t>（</a:t>
            </a:r>
            <a:r>
              <a:rPr lang="en-US" altLang="zh-CN" sz="2400" b="1" dirty="0"/>
              <a:t>duration</a:t>
            </a:r>
            <a:r>
              <a:rPr lang="zh-CN" altLang="en-US" sz="2400" b="1" dirty="0"/>
              <a:t>）</a:t>
            </a:r>
            <a:r>
              <a:rPr lang="zh-CN" altLang="zh-CN" sz="2400" b="1" dirty="0"/>
              <a:t>，是指用于衡量交易组合对于利率曲线的风险敞口，是根据某一金融资产的现金流计算的收回本息的加权平均时间。</a:t>
            </a:r>
            <a:endParaRPr lang="zh-CN" altLang="en-US" sz="2400" b="1" dirty="0">
              <a:solidFill>
                <a:schemeClr val="bg1"/>
              </a:solidFill>
            </a:endParaRPr>
          </a:p>
        </p:txBody>
      </p:sp>
    </p:spTree>
    <p:extLst>
      <p:ext uri="{BB962C8B-B14F-4D97-AF65-F5344CB8AC3E}">
        <p14:creationId xmlns:p14="http://schemas.microsoft.com/office/powerpoint/2010/main" val="37479106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修正久期（</a:t>
            </a:r>
            <a:r>
              <a:rPr lang="en-US" altLang="zh-CN" sz="3500" b="1" dirty="0"/>
              <a:t>Modified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914400" lvl="1" indent="-457200">
              <a:buFont typeface="Arial" panose="020B0604020202020204" pitchFamily="34" charset="0"/>
              <a:buChar char="•"/>
            </a:pPr>
            <a:r>
              <a:rPr lang="zh-CN" altLang="en-US" sz="2900" dirty="0"/>
              <a:t>上式等价于：</a:t>
            </a:r>
            <a:r>
              <a:rPr lang="en-US" altLang="zh-CN" sz="2900" dirty="0"/>
              <a:t>                   </a:t>
            </a:r>
            <a:r>
              <a:rPr lang="zh-CN" altLang="en-US" sz="2900" dirty="0"/>
              <a:t>，即债券收益率微小的变化会相应引起债券价格的变化。</a:t>
            </a:r>
          </a:p>
          <a:p>
            <a:pPr marL="914400" lvl="1" indent="-457200">
              <a:buFont typeface="Arial" panose="020B0604020202020204" pitchFamily="34" charset="0"/>
              <a:buChar char="•"/>
            </a:pPr>
            <a:r>
              <a:rPr lang="zh-CN" altLang="en-US" sz="2900" dirty="0">
                <a:solidFill>
                  <a:srgbClr val="FF0000"/>
                </a:solidFill>
              </a:rPr>
              <a:t>当修正久期较大时，利率上升会使得债券价格下降较大。</a:t>
            </a:r>
            <a:endParaRPr lang="zh-CN" altLang="en-US" sz="2900"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772815"/>
            <a:ext cx="9933153" cy="2304817"/>
            <a:chOff x="1433193" y="5101624"/>
            <a:chExt cx="9933153" cy="1271228"/>
          </a:xfrm>
        </p:grpSpPr>
        <p:sp>
          <p:nvSpPr>
            <p:cNvPr id="7" name="文本框 6"/>
            <p:cNvSpPr txBox="1"/>
            <p:nvPr/>
          </p:nvSpPr>
          <p:spPr>
            <a:xfrm>
              <a:off x="6473753" y="6152170"/>
              <a:ext cx="4892593" cy="220682"/>
            </a:xfrm>
            <a:prstGeom prst="rect">
              <a:avLst/>
            </a:prstGeom>
            <a:noFill/>
          </p:spPr>
          <p:txBody>
            <a:bodyPr wrap="square" rtlCol="0">
              <a:spAutoFit/>
            </a:bodyPr>
            <a:lstStyle/>
            <a:p>
              <a:r>
                <a:rPr lang="zh-CN" altLang="en-US" sz="2000" b="1" dirty="0">
                  <a:solidFill>
                    <a:srgbClr val="E46C0A"/>
                  </a:solidFill>
                </a:rPr>
                <a:t>因利率变动导致的债券价格的变动百分比</a:t>
              </a:r>
            </a:p>
          </p:txBody>
        </p:sp>
        <p:sp>
          <p:nvSpPr>
            <p:cNvPr id="8" name="圆角矩形 7"/>
            <p:cNvSpPr/>
            <p:nvPr/>
          </p:nvSpPr>
          <p:spPr>
            <a:xfrm>
              <a:off x="1433193" y="5101624"/>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466951" y="5485135"/>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996925" y="5372274"/>
              <a:ext cx="1997817" cy="358061"/>
            </a:xfrm>
            <a:prstGeom prst="ellipse">
              <a:avLst/>
            </a:prstGeom>
            <a:solidFill>
              <a:srgbClr val="E46C0A"/>
            </a:solidFill>
          </p:spPr>
          <p:txBody>
            <a:bodyPr wrap="square" rtlCol="0">
              <a:spAutoFit/>
            </a:bodyPr>
            <a:lstStyle/>
            <a:p>
              <a:pPr algn="ctr"/>
              <a:r>
                <a:rPr lang="zh-CN" altLang="en-US" sz="2400" b="1" dirty="0">
                  <a:solidFill>
                    <a:schemeClr val="bg1"/>
                  </a:solidFill>
                </a:rPr>
                <a:t>修正久期</a:t>
              </a:r>
              <a:endParaRPr lang="en-US" altLang="zh-CN" sz="2400" b="1" dirty="0">
                <a:solidFill>
                  <a:schemeClr val="bg1"/>
                </a:solidFill>
              </a:endParaRPr>
            </a:p>
          </p:txBody>
        </p:sp>
      </p:grpSp>
      <p:cxnSp>
        <p:nvCxnSpPr>
          <p:cNvPr id="14" name="曲线连接符 13"/>
          <p:cNvCxnSpPr>
            <a:stCxn id="10" idx="4"/>
          </p:cNvCxnSpPr>
          <p:nvPr/>
        </p:nvCxnSpPr>
        <p:spPr>
          <a:xfrm rot="5400000">
            <a:off x="9584789" y="3006426"/>
            <a:ext cx="844708" cy="657275"/>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对象 -2147482608"/>
          <p:cNvGraphicFramePr/>
          <p:nvPr>
            <p:extLst>
              <p:ext uri="{D42A27DB-BD31-4B8C-83A1-F6EECF244321}">
                <p14:modId xmlns:p14="http://schemas.microsoft.com/office/powerpoint/2010/main" val="1434904652"/>
              </p:ext>
            </p:extLst>
          </p:nvPr>
        </p:nvGraphicFramePr>
        <p:xfrm>
          <a:off x="3141291" y="4293096"/>
          <a:ext cx="1644650" cy="506730"/>
        </p:xfrm>
        <a:graphic>
          <a:graphicData uri="http://schemas.openxmlformats.org/presentationml/2006/ole">
            <mc:AlternateContent xmlns:mc="http://schemas.openxmlformats.org/markup-compatibility/2006">
              <mc:Choice xmlns:v="urn:schemas-microsoft-com:vml" Requires="v">
                <p:oleObj spid="_x0000_s17450" r:id="rId4" imgW="914400" imgH="228600" progId="Equation.DSMT4">
                  <p:embed/>
                </p:oleObj>
              </mc:Choice>
              <mc:Fallback>
                <p:oleObj r:id="rId4" imgW="914400" imgH="228600" progId="Equation.DSMT4">
                  <p:embed/>
                  <p:pic>
                    <p:nvPicPr>
                      <p:cNvPr id="11" name="对象 -2147482608"/>
                      <p:cNvPicPr/>
                      <p:nvPr/>
                    </p:nvPicPr>
                    <p:blipFill>
                      <a:blip r:embed="rId5"/>
                      <a:stretch>
                        <a:fillRect/>
                      </a:stretch>
                    </p:blipFill>
                    <p:spPr>
                      <a:xfrm>
                        <a:off x="3141291" y="4293096"/>
                        <a:ext cx="1644650" cy="506730"/>
                      </a:xfrm>
                      <a:prstGeom prst="rect">
                        <a:avLst/>
                      </a:prstGeom>
                      <a:noFill/>
                      <a:ln w="9525">
                        <a:noFill/>
                        <a:miter/>
                      </a:ln>
                    </p:spPr>
                  </p:pic>
                </p:oleObj>
              </mc:Fallback>
            </mc:AlternateContent>
          </a:graphicData>
        </a:graphic>
      </p:graphicFrame>
      <p:graphicFrame>
        <p:nvGraphicFramePr>
          <p:cNvPr id="15" name="对象 -2147482612">
            <a:extLst>
              <a:ext uri="{FF2B5EF4-FFF2-40B4-BE49-F238E27FC236}">
                <a16:creationId xmlns:a16="http://schemas.microsoft.com/office/drawing/2014/main" xmlns="" id="{6728F74B-B070-48EF-9E44-9DECDDF3A2A5}"/>
              </a:ext>
            </a:extLst>
          </p:cNvPr>
          <p:cNvGraphicFramePr/>
          <p:nvPr>
            <p:extLst>
              <p:ext uri="{D42A27DB-BD31-4B8C-83A1-F6EECF244321}">
                <p14:modId xmlns:p14="http://schemas.microsoft.com/office/powerpoint/2010/main" val="1141762748"/>
              </p:ext>
            </p:extLst>
          </p:nvPr>
        </p:nvGraphicFramePr>
        <p:xfrm>
          <a:off x="2021623" y="1858830"/>
          <a:ext cx="6657975" cy="1407160"/>
        </p:xfrm>
        <a:graphic>
          <a:graphicData uri="http://schemas.openxmlformats.org/presentationml/2006/ole">
            <mc:AlternateContent xmlns:mc="http://schemas.openxmlformats.org/markup-compatibility/2006">
              <mc:Choice xmlns:v="urn:schemas-microsoft-com:vml" Requires="v">
                <p:oleObj spid="_x0000_s17451" name="Equation" r:id="rId6" imgW="3276600" imgH="660400" progId="Equation.DSMT4">
                  <p:embed/>
                </p:oleObj>
              </mc:Choice>
              <mc:Fallback>
                <p:oleObj name="Equation" r:id="rId6" imgW="3276600" imgH="660400" progId="Equation.DSMT4">
                  <p:embed/>
                  <p:pic>
                    <p:nvPicPr>
                      <p:cNvPr id="5" name="对象 -2147482612"/>
                      <p:cNvPicPr/>
                      <p:nvPr/>
                    </p:nvPicPr>
                    <p:blipFill>
                      <a:blip r:embed="rId7"/>
                      <a:stretch>
                        <a:fillRect/>
                      </a:stretch>
                    </p:blipFill>
                    <p:spPr>
                      <a:xfrm>
                        <a:off x="2021623" y="1858830"/>
                        <a:ext cx="6657975" cy="14071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1818252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麦考利久期（</a:t>
            </a:r>
            <a:r>
              <a:rPr lang="en-US" altLang="zh-CN" sz="3500" b="1" dirty="0"/>
              <a:t>Macaulay’s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447675">
              <a:lnSpc>
                <a:spcPct val="135000"/>
              </a:lnSpc>
              <a:spcBef>
                <a:spcPts val="0"/>
              </a:spcBef>
            </a:pPr>
            <a:r>
              <a:rPr lang="zh-CN" altLang="en-US" sz="2900" dirty="0">
                <a:sym typeface="+mn-ea"/>
              </a:rPr>
              <a:t>其中，                                  表示每一期现金流现值占债券现价的比重。</a:t>
            </a: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973556"/>
            <a:ext cx="10077169" cy="2379755"/>
            <a:chOff x="1448801" y="5215530"/>
            <a:chExt cx="10077169" cy="1312560"/>
          </a:xfrm>
        </p:grpSpPr>
        <p:sp>
          <p:nvSpPr>
            <p:cNvPr id="7" name="文本框 6"/>
            <p:cNvSpPr txBox="1"/>
            <p:nvPr/>
          </p:nvSpPr>
          <p:spPr>
            <a:xfrm>
              <a:off x="6718447" y="6307408"/>
              <a:ext cx="4807523" cy="220682"/>
            </a:xfrm>
            <a:prstGeom prst="rect">
              <a:avLst/>
            </a:prstGeom>
            <a:noFill/>
          </p:spPr>
          <p:txBody>
            <a:bodyPr wrap="square" rtlCol="0">
              <a:spAutoFit/>
            </a:bodyPr>
            <a:lstStyle/>
            <a:p>
              <a:r>
                <a:rPr lang="zh-CN" altLang="en-US" sz="2000" b="1" dirty="0">
                  <a:solidFill>
                    <a:srgbClr val="E46C0A"/>
                  </a:solidFill>
                </a:rPr>
                <a:t>债券在未来产生现金流的时间的加权平均</a:t>
              </a:r>
            </a:p>
          </p:txBody>
        </p:sp>
        <p:sp>
          <p:nvSpPr>
            <p:cNvPr id="8" name="圆角矩形 7"/>
            <p:cNvSpPr/>
            <p:nvPr/>
          </p:nvSpPr>
          <p:spPr>
            <a:xfrm>
              <a:off x="1448801" y="5215530"/>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516723" y="5606542"/>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028048" y="5512052"/>
              <a:ext cx="2436976" cy="358061"/>
            </a:xfrm>
            <a:prstGeom prst="ellipse">
              <a:avLst/>
            </a:prstGeom>
            <a:solidFill>
              <a:srgbClr val="E46C0A"/>
            </a:solidFill>
          </p:spPr>
          <p:txBody>
            <a:bodyPr wrap="square" rtlCol="0">
              <a:spAutoFit/>
            </a:bodyPr>
            <a:lstStyle/>
            <a:p>
              <a:pPr algn="ctr"/>
              <a:r>
                <a:rPr lang="zh-CN" altLang="en-US" sz="2400" b="1" dirty="0">
                  <a:solidFill>
                    <a:schemeClr val="bg1"/>
                  </a:solidFill>
                </a:rPr>
                <a:t>麦考利久期</a:t>
              </a:r>
              <a:endParaRPr lang="en-US" altLang="zh-CN" sz="2400" b="1" dirty="0">
                <a:solidFill>
                  <a:schemeClr val="bg1"/>
                </a:solidFill>
              </a:endParaRPr>
            </a:p>
          </p:txBody>
        </p:sp>
      </p:grpSp>
      <p:cxnSp>
        <p:nvCxnSpPr>
          <p:cNvPr id="14" name="曲线连接符 13"/>
          <p:cNvCxnSpPr/>
          <p:nvPr/>
        </p:nvCxnSpPr>
        <p:spPr>
          <a:xfrm rot="5400000">
            <a:off x="9604772" y="3176743"/>
            <a:ext cx="917568" cy="739073"/>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2147482616">
            <a:extLst>
              <a:ext uri="{FF2B5EF4-FFF2-40B4-BE49-F238E27FC236}">
                <a16:creationId xmlns:a16="http://schemas.microsoft.com/office/drawing/2014/main" xmlns="" id="{E452EB4D-00C5-43C0-BD34-83E44288118F}"/>
              </a:ext>
            </a:extLst>
          </p:cNvPr>
          <p:cNvGraphicFramePr/>
          <p:nvPr>
            <p:extLst>
              <p:ext uri="{D42A27DB-BD31-4B8C-83A1-F6EECF244321}">
                <p14:modId xmlns:p14="http://schemas.microsoft.com/office/powerpoint/2010/main" val="19370789"/>
              </p:ext>
            </p:extLst>
          </p:nvPr>
        </p:nvGraphicFramePr>
        <p:xfrm>
          <a:off x="1857208" y="1924026"/>
          <a:ext cx="6865620" cy="1702435"/>
        </p:xfrm>
        <a:graphic>
          <a:graphicData uri="http://schemas.openxmlformats.org/presentationml/2006/ole">
            <mc:AlternateContent xmlns:mc="http://schemas.openxmlformats.org/markup-compatibility/2006">
              <mc:Choice xmlns:v="urn:schemas-microsoft-com:vml" Requires="v">
                <p:oleObj spid="_x0000_s16428" name="Equation" r:id="rId4" imgW="3962400" imgH="862965" progId="Equation.DSMT4">
                  <p:embed/>
                </p:oleObj>
              </mc:Choice>
              <mc:Fallback>
                <p:oleObj name="Equation" r:id="rId4" imgW="3962400" imgH="862965" progId="Equation.DSMT4">
                  <p:embed/>
                  <p:pic>
                    <p:nvPicPr>
                      <p:cNvPr id="5" name="对象 -2147482616"/>
                      <p:cNvPicPr/>
                      <p:nvPr/>
                    </p:nvPicPr>
                    <p:blipFill>
                      <a:blip r:embed="rId5"/>
                      <a:stretch>
                        <a:fillRect/>
                      </a:stretch>
                    </p:blipFill>
                    <p:spPr>
                      <a:xfrm>
                        <a:off x="1857208" y="1924026"/>
                        <a:ext cx="6865620" cy="1702435"/>
                      </a:xfrm>
                      <a:prstGeom prst="rect">
                        <a:avLst/>
                      </a:prstGeom>
                      <a:noFill/>
                      <a:ln w="9525">
                        <a:noFill/>
                        <a:miter/>
                      </a:ln>
                    </p:spPr>
                  </p:pic>
                </p:oleObj>
              </mc:Fallback>
            </mc:AlternateContent>
          </a:graphicData>
        </a:graphic>
      </p:graphicFrame>
      <p:graphicFrame>
        <p:nvGraphicFramePr>
          <p:cNvPr id="15" name="对象 -2147482614">
            <a:extLst>
              <a:ext uri="{FF2B5EF4-FFF2-40B4-BE49-F238E27FC236}">
                <a16:creationId xmlns:a16="http://schemas.microsoft.com/office/drawing/2014/main" xmlns="" id="{527D9F98-270C-4175-A6AE-14367D0E80CF}"/>
              </a:ext>
            </a:extLst>
          </p:cNvPr>
          <p:cNvGraphicFramePr>
            <a:graphicFrameLocks noChangeAspect="1"/>
          </p:cNvGraphicFramePr>
          <p:nvPr>
            <p:extLst>
              <p:ext uri="{D42A27DB-BD31-4B8C-83A1-F6EECF244321}">
                <p14:modId xmlns:p14="http://schemas.microsoft.com/office/powerpoint/2010/main" val="3717821619"/>
              </p:ext>
            </p:extLst>
          </p:nvPr>
        </p:nvGraphicFramePr>
        <p:xfrm>
          <a:off x="1557115" y="4700865"/>
          <a:ext cx="2839720" cy="768985"/>
        </p:xfrm>
        <a:graphic>
          <a:graphicData uri="http://schemas.openxmlformats.org/presentationml/2006/ole">
            <mc:AlternateContent xmlns:mc="http://schemas.openxmlformats.org/markup-compatibility/2006">
              <mc:Choice xmlns:v="urn:schemas-microsoft-com:vml" Requires="v">
                <p:oleObj spid="_x0000_s16429" name="Equation" r:id="rId6" imgW="1663700" imgH="444500" progId="Equation.DSMT4">
                  <p:embed/>
                </p:oleObj>
              </mc:Choice>
              <mc:Fallback>
                <p:oleObj name="Equation" r:id="rId6" imgW="1663700" imgH="444500" progId="Equation.DSMT4">
                  <p:embed/>
                  <p:pic>
                    <p:nvPicPr>
                      <p:cNvPr id="7" name="对象 -2147482614"/>
                      <p:cNvPicPr/>
                      <p:nvPr/>
                    </p:nvPicPr>
                    <p:blipFill>
                      <a:blip r:embed="rId7"/>
                      <a:stretch>
                        <a:fillRect/>
                      </a:stretch>
                    </p:blipFill>
                    <p:spPr>
                      <a:xfrm>
                        <a:off x="1557115" y="4700865"/>
                        <a:ext cx="2839720" cy="76898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17879289"/>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d8f70f3-d9d0-4667-8541-3adf71e7f8a6}"/>
  <p:tag name="TABLE_ENDDRAG_ORIGIN_RECT" val="670*245"/>
  <p:tag name="TABLE_ENDDRAG_RECT" val="142*204*670*245"/>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aa185ce-31e7-4eab-ada7-6ccab6a7e741}"/>
  <p:tag name="TABLE_ENDDRAG_ORIGIN_RECT" val="610*258"/>
  <p:tag name="TABLE_ENDDRAG_RECT" val="190*241*610*2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2108</Words>
  <Application>Microsoft Office PowerPoint</Application>
  <PresentationFormat>自定义</PresentationFormat>
  <Paragraphs>442</Paragraphs>
  <Slides>33</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33</vt:i4>
      </vt:variant>
    </vt:vector>
  </HeadingPairs>
  <TitlesOfParts>
    <vt:vector size="37"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1.定义</vt:lpstr>
      <vt:lpstr>PowerPoint 演示文稿</vt:lpstr>
      <vt:lpstr>PowerPoint 演示文稿</vt:lpstr>
      <vt:lpstr>PowerPoint 演示文稿</vt:lpstr>
      <vt:lpstr>PowerPoint 演示文稿</vt:lpstr>
      <vt:lpstr>4.久期与凸性的推广</vt:lpstr>
      <vt:lpstr>PowerPoint 演示文稿</vt:lpstr>
      <vt:lpstr>（一）消极管理策略</vt:lpstr>
      <vt:lpstr>PowerPoint 演示文稿</vt:lpstr>
      <vt:lpstr>PowerPoint 演示文稿</vt:lpstr>
      <vt:lpstr>久期对冲风险的案例      假设一投资者持有一个修正久期为7.0，价值为1000万美元的投资组合P，该投资组合需要对冲3个月时间。已知当前的国债期货合约价格是93-02（           ），名义金额为100000美元，假定它的久期是9.5年，请计算该投资者应该购买的最优对冲的期货合约数量？ </vt:lpstr>
      <vt:lpstr> （1）计算一份期货合约的价值为： （2）计算市场利率上升1个基点时，一份期货合约的价值变动为：  （3）计算当市场利率上升1个基点时，投资者持有的债券组合的价值变动为：  （4）假设持有N份期货合约才能对冲市场利率波动的风险，当市场利率上升0.01%时，在免疫策略下新组合的价值变动应该为零(利率变动对于债券价值影响为0)，即：  因此，投资者需要持有的期货合约的份数：  结论：在当前时刻，投资者需要卖出79份国债期货合约才能使得手中持有的1000万美元资产组合不受利率波动的影响。  </vt:lpstr>
      <vt:lpstr>（二）积极管理策略</vt:lpstr>
      <vt:lpstr>（二）积极管理策略</vt:lpstr>
      <vt:lpstr>本章小结</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1469</cp:revision>
  <dcterms:created xsi:type="dcterms:W3CDTF">2014-05-22T15:27:00Z</dcterms:created>
  <dcterms:modified xsi:type="dcterms:W3CDTF">2023-04-12T03:06:28Z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F8BEB9D91E074A1C8BF9C0DF43ED237F</vt:lpwstr>
  </property>
  <property fmtid="{D5CDD505-2E9C-101B-9397-08002B2CF9AE}" pid="3" name="KSOProductBuildVer">
    <vt:lpwstr>2052-11.1.0.11115</vt:lpwstr>
  </property>
</Properties>
</file>