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handoutMasterIdLst>
    <p:handoutMasterId r:id="rId62"/>
  </p:handoutMasterIdLst>
  <p:sldIdLst>
    <p:sldId id="256" r:id="rId2"/>
    <p:sldId id="651" r:id="rId3"/>
    <p:sldId id="680" r:id="rId4"/>
    <p:sldId id="653" r:id="rId5"/>
    <p:sldId id="654" r:id="rId6"/>
    <p:sldId id="655" r:id="rId7"/>
    <p:sldId id="656" r:id="rId8"/>
    <p:sldId id="657" r:id="rId9"/>
    <p:sldId id="660" r:id="rId10"/>
    <p:sldId id="681" r:id="rId11"/>
    <p:sldId id="682" r:id="rId12"/>
    <p:sldId id="661" r:id="rId13"/>
    <p:sldId id="662" r:id="rId14"/>
    <p:sldId id="684" r:id="rId15"/>
    <p:sldId id="663" r:id="rId16"/>
    <p:sldId id="664" r:id="rId17"/>
    <p:sldId id="665" r:id="rId18"/>
    <p:sldId id="666" r:id="rId19"/>
    <p:sldId id="667" r:id="rId20"/>
    <p:sldId id="668" r:id="rId21"/>
    <p:sldId id="685" r:id="rId22"/>
    <p:sldId id="669" r:id="rId23"/>
    <p:sldId id="670" r:id="rId24"/>
    <p:sldId id="671" r:id="rId25"/>
    <p:sldId id="672" r:id="rId26"/>
    <p:sldId id="674" r:id="rId27"/>
    <p:sldId id="436" r:id="rId28"/>
    <p:sldId id="619" r:id="rId29"/>
    <p:sldId id="620" r:id="rId30"/>
    <p:sldId id="621" r:id="rId31"/>
    <p:sldId id="645" r:id="rId32"/>
    <p:sldId id="646" r:id="rId33"/>
    <p:sldId id="678" r:id="rId34"/>
    <p:sldId id="679" r:id="rId35"/>
    <p:sldId id="647" r:id="rId36"/>
    <p:sldId id="648" r:id="rId37"/>
    <p:sldId id="683" r:id="rId38"/>
    <p:sldId id="686" r:id="rId39"/>
    <p:sldId id="687" r:id="rId40"/>
    <p:sldId id="688" r:id="rId41"/>
    <p:sldId id="689" r:id="rId42"/>
    <p:sldId id="690" r:id="rId43"/>
    <p:sldId id="691" r:id="rId44"/>
    <p:sldId id="692" r:id="rId45"/>
    <p:sldId id="693" r:id="rId46"/>
    <p:sldId id="694" r:id="rId47"/>
    <p:sldId id="695" r:id="rId48"/>
    <p:sldId id="704" r:id="rId49"/>
    <p:sldId id="705" r:id="rId50"/>
    <p:sldId id="696" r:id="rId51"/>
    <p:sldId id="697" r:id="rId52"/>
    <p:sldId id="698" r:id="rId53"/>
    <p:sldId id="699" r:id="rId54"/>
    <p:sldId id="700" r:id="rId55"/>
    <p:sldId id="701" r:id="rId56"/>
    <p:sldId id="702" r:id="rId57"/>
    <p:sldId id="703" r:id="rId58"/>
    <p:sldId id="487" r:id="rId59"/>
    <p:sldId id="434" r:id="rId60"/>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9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9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9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90204" pitchFamily="34" charset="0"/>
        <a:ea typeface="宋体" pitchFamily="2" charset="-122"/>
        <a:cs typeface="+mn-cs"/>
      </a:defRPr>
    </a:lvl9pPr>
  </p:defaultTextStyle>
  <p:extLst>
    <p:ext uri="{EFAFB233-063F-42B5-8137-9DF3F51BA10A}">
      <p15:sldGuideLst xmlns="" xmlns:p15="http://schemas.microsoft.com/office/powerpoint/2012/main">
        <p15:guide id="1" orient="horz" pos="2176">
          <p15:clr>
            <a:srgbClr val="A4A3A4"/>
          </p15:clr>
        </p15:guide>
        <p15:guide id="2" pos="3838">
          <p15:clr>
            <a:srgbClr val="A4A3A4"/>
          </p15:clr>
        </p15:guide>
      </p15:sldGuideLst>
    </p:ext>
    <p:ext uri="{2D200454-40CA-4A62-9FC3-DE9A4176ACB9}">
      <p15:notesGuideLst xmlns="" xmlns:p15="http://schemas.microsoft.com/office/powerpoint/2012/main">
        <p15:guide id="1" orient="horz" pos="290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595959"/>
    <a:srgbClr val="215968"/>
    <a:srgbClr val="E46C0A"/>
    <a:srgbClr val="0066FF"/>
    <a:srgbClr val="ECE6BA"/>
    <a:srgbClr val="EBEC00"/>
    <a:srgbClr val="B9BF41"/>
    <a:srgbClr val="3333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51" autoAdjust="0"/>
    <p:restoredTop sz="92188" autoAdjust="0"/>
  </p:normalViewPr>
  <p:slideViewPr>
    <p:cSldViewPr>
      <p:cViewPr>
        <p:scale>
          <a:sx n="163" d="100"/>
          <a:sy n="163" d="100"/>
        </p:scale>
        <p:origin x="-573" y="45"/>
      </p:cViewPr>
      <p:guideLst>
        <p:guide orient="horz" pos="2176"/>
        <p:guide pos="383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0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wmf"/><Relationship Id="rId1"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9.e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5C9BBA8F-0133-4E87-B046-A2FDEDCF47AD}" type="datetimeFigureOut">
              <a:rPr lang="zh-CN" altLang="en-US"/>
              <a:t>2023/4/12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1254968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3B1F3953-5F16-47C0-B42C-DF3778086CEE}" type="datetimeFigureOut">
              <a:rPr lang="zh-CN" altLang="en-US"/>
              <a:t>2023/4/12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984835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anose="020B0604020202090204" pitchFamily="34" charset="0"/>
                <a:ea typeface="宋体" pitchFamily="2" charset="-122"/>
              </a:rPr>
              <a:t>1</a:t>
            </a:fld>
            <a:endParaRPr lang="zh-CN" altLang="en-US">
              <a:latin typeface="Arial" panose="020B0604020202090204"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2</a:t>
            </a:fld>
            <a:endParaRPr lang="zh-CN" altLang="en-US"/>
          </a:p>
        </p:txBody>
      </p:sp>
    </p:spTree>
    <p:extLst>
      <p:ext uri="{BB962C8B-B14F-4D97-AF65-F5344CB8AC3E}">
        <p14:creationId xmlns:p14="http://schemas.microsoft.com/office/powerpoint/2010/main" val="844000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33</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34</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3</a:t>
            </a:fld>
            <a:endParaRPr lang="zh-CN" altLang="en-US"/>
          </a:p>
        </p:txBody>
      </p:sp>
    </p:spTree>
    <p:extLst>
      <p:ext uri="{BB962C8B-B14F-4D97-AF65-F5344CB8AC3E}">
        <p14:creationId xmlns:p14="http://schemas.microsoft.com/office/powerpoint/2010/main" val="844000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44</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45</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6</a:t>
            </a:fld>
            <a:endParaRPr lang="zh-CN" altLang="en-US"/>
          </a:p>
        </p:txBody>
      </p:sp>
    </p:spTree>
    <p:extLst>
      <p:ext uri="{BB962C8B-B14F-4D97-AF65-F5344CB8AC3E}">
        <p14:creationId xmlns:p14="http://schemas.microsoft.com/office/powerpoint/2010/main" val="1556470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8</a:t>
            </a:fld>
            <a:endParaRPr lang="zh-CN" altLang="en-US"/>
          </a:p>
        </p:txBody>
      </p:sp>
    </p:spTree>
    <p:extLst>
      <p:ext uri="{BB962C8B-B14F-4D97-AF65-F5344CB8AC3E}">
        <p14:creationId xmlns:p14="http://schemas.microsoft.com/office/powerpoint/2010/main" val="13463639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10</a:t>
            </a:fld>
            <a:endParaRPr lang="zh-CN" altLang="en-US"/>
          </a:p>
        </p:txBody>
      </p:sp>
    </p:spTree>
    <p:extLst>
      <p:ext uri="{BB962C8B-B14F-4D97-AF65-F5344CB8AC3E}">
        <p14:creationId xmlns:p14="http://schemas.microsoft.com/office/powerpoint/2010/main" val="2793106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2023/4/12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2023/4/12</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2023/4/12</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2023/4/12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2023/4/12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2023/4/12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2023/4/12</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2023/4/12</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2023/4/12</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2023/4/12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2023/4/12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t>2023/4/12</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anose="020F0502020204030204" pitchFamily="34" charset="0"/>
          <a:ea typeface="宋体"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90204"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anose="020B060402020209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emf"/><Relationship Id="rId3" Type="http://schemas.openxmlformats.org/officeDocument/2006/relationships/notesSlide" Target="../notesSlides/notesSlide9.xml"/><Relationship Id="rId7" Type="http://schemas.openxmlformats.org/officeDocument/2006/relationships/image" Target="../media/image10.wmf"/><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2.emf"/><Relationship Id="rId5" Type="http://schemas.openxmlformats.org/officeDocument/2006/relationships/image" Target="../media/image9.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1.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6.png"/><Relationship Id="rId7" Type="http://schemas.openxmlformats.org/officeDocument/2006/relationships/image" Target="../media/image9.emf"/><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3.wmf"/><Relationship Id="rId4" Type="http://schemas.openxmlformats.org/officeDocument/2006/relationships/oleObject" Target="../embeddings/oleObject7.bin"/><Relationship Id="rId9" Type="http://schemas.openxmlformats.org/officeDocument/2006/relationships/image" Target="../media/image1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35.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053059" y="2204864"/>
            <a:ext cx="1023255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lnSpc>
                <a:spcPct val="130000"/>
              </a:lnSpc>
            </a:pPr>
            <a:r>
              <a:rPr kumimoji="0" lang="zh-CN" altLang="en-US" sz="6000" b="1" dirty="0" smtClean="0">
                <a:latin typeface="黑体" pitchFamily="49" charset="-122"/>
                <a:ea typeface="黑体" pitchFamily="49" charset="-122"/>
              </a:rPr>
              <a:t>第九章</a:t>
            </a:r>
            <a:r>
              <a:rPr kumimoji="0" lang="zh-CN" altLang="zh-CN" sz="6000" b="1" dirty="0" smtClean="0">
                <a:latin typeface="黑体" pitchFamily="49" charset="-122"/>
                <a:ea typeface="黑体" pitchFamily="49" charset="-122"/>
              </a:rPr>
              <a:t> </a:t>
            </a:r>
            <a:r>
              <a:rPr kumimoji="0" lang="en-US" altLang="zh-CN" sz="6000" b="1" dirty="0">
                <a:latin typeface="黑体" pitchFamily="49" charset="-122"/>
                <a:ea typeface="黑体" pitchFamily="49" charset="-122"/>
              </a:rPr>
              <a:t/>
            </a:r>
            <a:br>
              <a:rPr kumimoji="0" lang="en-US" altLang="zh-CN" sz="6000" b="1" dirty="0">
                <a:latin typeface="黑体" pitchFamily="49" charset="-122"/>
                <a:ea typeface="黑体" pitchFamily="49" charset="-122"/>
              </a:rPr>
            </a:br>
            <a:r>
              <a:rPr kumimoji="0" lang="zh-CN" altLang="en-US" sz="6000" b="1" dirty="0">
                <a:latin typeface="黑体" pitchFamily="49" charset="-122"/>
                <a:ea typeface="黑体" pitchFamily="49" charset="-122"/>
              </a:rPr>
              <a:t>期货风险对冲套利理论与</a:t>
            </a:r>
            <a:r>
              <a:rPr kumimoji="0" lang="zh-CN" altLang="en-US" sz="6000" b="1" dirty="0" smtClean="0">
                <a:latin typeface="黑体" pitchFamily="49" charset="-122"/>
                <a:ea typeface="黑体" pitchFamily="49" charset="-122"/>
              </a:rPr>
              <a:t>策略</a:t>
            </a:r>
            <a:endParaRPr kumimoji="0" lang="en-US" altLang="zh-CN" sz="6000" b="1" dirty="0" smtClean="0">
              <a:latin typeface="黑体" pitchFamily="49" charset="-122"/>
              <a:ea typeface="黑体" pitchFamily="49" charset="-122"/>
            </a:endParaRPr>
          </a:p>
          <a:p>
            <a:pPr algn="ctr" eaLnBrk="1" hangingPunct="1">
              <a:lnSpc>
                <a:spcPct val="130000"/>
              </a:lnSpc>
            </a:pPr>
            <a:r>
              <a:rPr kumimoji="0" lang="zh-CN" altLang="en-US" sz="2400" b="1" dirty="0" smtClean="0">
                <a:latin typeface="黑体" pitchFamily="49" charset="-122"/>
                <a:ea typeface="黑体" pitchFamily="49" charset="-122"/>
              </a:rPr>
              <a:t>慕课第七</a:t>
            </a:r>
            <a:r>
              <a:rPr kumimoji="0" lang="zh-CN" altLang="en-US" sz="2400" b="1" dirty="0">
                <a:latin typeface="黑体" pitchFamily="49" charset="-122"/>
                <a:ea typeface="黑体" pitchFamily="49" charset="-122"/>
              </a:rPr>
              <a:t>章</a:t>
            </a:r>
            <a:r>
              <a:rPr kumimoji="0" lang="zh-CN" altLang="zh-CN" sz="2400" b="1" dirty="0">
                <a:latin typeface="黑体" pitchFamily="49" charset="-122"/>
                <a:ea typeface="黑体" pitchFamily="49" charset="-122"/>
              </a:rPr>
              <a:t> </a:t>
            </a:r>
            <a:r>
              <a:rPr kumimoji="0" lang="zh-CN" altLang="en-US" sz="2400" b="1" dirty="0" smtClean="0">
                <a:latin typeface="黑体" pitchFamily="49" charset="-122"/>
                <a:ea typeface="黑体" pitchFamily="49" charset="-122"/>
              </a:rPr>
              <a:t>期货</a:t>
            </a:r>
            <a:r>
              <a:rPr kumimoji="0" lang="zh-CN" altLang="en-US" sz="2400" b="1" dirty="0">
                <a:latin typeface="黑体" pitchFamily="49" charset="-122"/>
                <a:ea typeface="黑体" pitchFamily="49" charset="-122"/>
              </a:rPr>
              <a:t>风险对冲套利理论与策略 </a:t>
            </a:r>
          </a:p>
          <a:p>
            <a:pPr algn="ctr" eaLnBrk="1" hangingPunct="1">
              <a:lnSpc>
                <a:spcPct val="130000"/>
              </a:lnSpc>
            </a:pPr>
            <a:r>
              <a:rPr kumimoji="0" lang="zh-CN" altLang="en-US" sz="6000" b="1" dirty="0" smtClean="0">
                <a:latin typeface="黑体" pitchFamily="49" charset="-122"/>
                <a:ea typeface="黑体" pitchFamily="49" charset="-122"/>
              </a:rPr>
              <a:t> </a:t>
            </a:r>
            <a:endParaRPr kumimoji="0" lang="zh-CN" altLang="en-US" sz="6000" b="1" dirty="0">
              <a:latin typeface="黑体" pitchFamily="49" charset="-122"/>
              <a:ea typeface="黑体" pitchFamily="49" charset="-122"/>
            </a:endParaRPr>
          </a:p>
        </p:txBody>
      </p:sp>
      <p:sp>
        <p:nvSpPr>
          <p:cNvPr id="15366" name="Text Box 38"/>
          <p:cNvSpPr txBox="1">
            <a:spLocks noChangeArrowheads="1"/>
          </p:cNvSpPr>
          <p:nvPr/>
        </p:nvSpPr>
        <p:spPr bwMode="gray">
          <a:xfrm>
            <a:off x="238075"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itchFamily="2" charset="-122"/>
              </a:defRPr>
            </a:lvl1pPr>
            <a:lvl2pPr defTabSz="685800">
              <a:defRPr kumimoji="1" sz="2800">
                <a:solidFill>
                  <a:schemeClr val="tx1"/>
                </a:solidFill>
                <a:latin typeface="Calibri" panose="020F0502020204030204" pitchFamily="34" charset="0"/>
                <a:ea typeface="宋体" pitchFamily="2" charset="-122"/>
              </a:defRPr>
            </a:lvl2pPr>
            <a:lvl3pPr defTabSz="685800">
              <a:defRPr kumimoji="1" sz="2400">
                <a:solidFill>
                  <a:schemeClr val="tx1"/>
                </a:solidFill>
                <a:latin typeface="Calibri" panose="020F0502020204030204" pitchFamily="34" charset="0"/>
                <a:ea typeface="宋体" pitchFamily="2" charset="-122"/>
              </a:defRPr>
            </a:lvl3pPr>
            <a:lvl4pPr defTabSz="685800">
              <a:defRPr kumimoji="1" sz="2000">
                <a:solidFill>
                  <a:schemeClr val="tx1"/>
                </a:solidFill>
                <a:latin typeface="Calibri" panose="020F0502020204030204" pitchFamily="34" charset="0"/>
                <a:ea typeface="宋体" pitchFamily="2" charset="-122"/>
              </a:defRPr>
            </a:lvl4pPr>
            <a:lvl5pPr defTabSz="685800">
              <a:defRPr kumimoji="1" sz="2000">
                <a:solidFill>
                  <a:schemeClr val="tx1"/>
                </a:solidFill>
                <a:latin typeface="Calibri" panose="020F0502020204030204" pitchFamily="34" charset="0"/>
                <a:ea typeface="宋体"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50376" y="609282"/>
            <a:ext cx="11233248" cy="2196050"/>
          </a:xfrm>
          <a:prstGeom prst="rect">
            <a:avLst/>
          </a:prstGeom>
        </p:spPr>
        <p:txBody>
          <a:bodyPr wrap="square">
            <a:spAutoFit/>
          </a:bodyPr>
          <a:lstStyle/>
          <a:p>
            <a:pPr latinLnBrk="0">
              <a:lnSpc>
                <a:spcPct val="140000"/>
              </a:lnSpc>
            </a:pPr>
            <a:endParaRPr kumimoji="1" lang="en-US" altLang="zh-CN" sz="2000" dirty="0" smtClean="0">
              <a:latin typeface="Times New Roman" panose="02020503050405090304" pitchFamily="18" charset="0"/>
            </a:endParaRPr>
          </a:p>
          <a:p>
            <a:pPr latinLnBrk="0">
              <a:lnSpc>
                <a:spcPct val="140000"/>
              </a:lnSpc>
            </a:pPr>
            <a:endParaRPr kumimoji="1" lang="en-US" altLang="zh-CN" sz="2000" dirty="0">
              <a:latin typeface="Times New Roman" panose="02020503050405090304" pitchFamily="18" charset="0"/>
            </a:endParaRPr>
          </a:p>
          <a:p>
            <a:pPr latinLnBrk="0">
              <a:lnSpc>
                <a:spcPct val="140000"/>
              </a:lnSpc>
            </a:pPr>
            <a:r>
              <a:rPr kumimoji="1" lang="en-US" altLang="zh-CN" sz="2000" dirty="0" smtClean="0">
                <a:latin typeface="Times New Roman" panose="02020503050405090304" pitchFamily="18" charset="0"/>
              </a:rPr>
              <a:t>        </a:t>
            </a:r>
            <a:r>
              <a:rPr kumimoji="1" lang="zh-CN" altLang="en-US" sz="2000" dirty="0" smtClean="0">
                <a:latin typeface="Times New Roman" panose="02020503050405090304" pitchFamily="18" charset="0"/>
              </a:rPr>
              <a:t>跨</a:t>
            </a:r>
            <a:r>
              <a:rPr kumimoji="1" lang="zh-CN" altLang="en-US" sz="2000" dirty="0">
                <a:latin typeface="Times New Roman" panose="02020503050405090304" pitchFamily="18" charset="0"/>
              </a:rPr>
              <a:t>期套利也称作持仓费用套利、新老作物年度套利，一般而言，跨期套利的操作对象为同一品种但是交割月份不同的股指期货。目前我国沪深</a:t>
            </a:r>
            <a:r>
              <a:rPr kumimoji="1" lang="en-US" altLang="zh-CN" sz="2000" dirty="0">
                <a:latin typeface="Times New Roman" panose="02020503050405090304" pitchFamily="18" charset="0"/>
              </a:rPr>
              <a:t>300 </a:t>
            </a:r>
            <a:r>
              <a:rPr kumimoji="1" lang="zh-CN" altLang="en-US" sz="2000" dirty="0">
                <a:latin typeface="Times New Roman" panose="02020503050405090304" pitchFamily="18" charset="0"/>
              </a:rPr>
              <a:t>指数期货同时上市的就有</a:t>
            </a:r>
            <a:r>
              <a:rPr kumimoji="1" lang="en-US" altLang="zh-CN" sz="2000" dirty="0">
                <a:latin typeface="Times New Roman" panose="02020503050405090304" pitchFamily="18" charset="0"/>
              </a:rPr>
              <a:t>4 </a:t>
            </a:r>
            <a:r>
              <a:rPr kumimoji="1" lang="zh-CN" altLang="en-US" sz="2000" dirty="0">
                <a:latin typeface="Times New Roman" panose="02020503050405090304" pitchFamily="18" charset="0"/>
              </a:rPr>
              <a:t>个合约：</a:t>
            </a:r>
            <a:r>
              <a:rPr kumimoji="1" lang="zh-CN" altLang="en-US" sz="2000" b="1" dirty="0">
                <a:solidFill>
                  <a:srgbClr val="0000FF"/>
                </a:solidFill>
                <a:latin typeface="黑体" pitchFamily="49" charset="-122"/>
                <a:ea typeface="黑体" pitchFamily="49" charset="-122"/>
              </a:rPr>
              <a:t>当月、下月及下两个季月</a:t>
            </a:r>
            <a:r>
              <a:rPr kumimoji="1" lang="zh-CN" altLang="en-US" sz="2000" dirty="0">
                <a:latin typeface="Times New Roman" panose="02020503050405090304" pitchFamily="18" charset="0"/>
              </a:rPr>
              <a:t>，这为跨期套利提供了基础。 </a:t>
            </a:r>
          </a:p>
        </p:txBody>
      </p:sp>
      <p:pic>
        <p:nvPicPr>
          <p:cNvPr id="4" name="Picture 2">
            <a:extLst>
              <a:ext uri="{FF2B5EF4-FFF2-40B4-BE49-F238E27FC236}">
                <a16:creationId xmlns="" xmlns:a16="http://schemas.microsoft.com/office/drawing/2014/main" id="{7250C21F-F013-5345-97CA-65508D98D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355" y="2899159"/>
            <a:ext cx="5828125" cy="3508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框 4">
            <a:extLst>
              <a:ext uri="{FF2B5EF4-FFF2-40B4-BE49-F238E27FC236}">
                <a16:creationId xmlns="" xmlns:a16="http://schemas.microsoft.com/office/drawing/2014/main" id="{088FBEA1-62FF-C74E-A1E4-BE0B680EE10F}"/>
              </a:ext>
            </a:extLst>
          </p:cNvPr>
          <p:cNvSpPr txBox="1"/>
          <p:nvPr/>
        </p:nvSpPr>
        <p:spPr>
          <a:xfrm>
            <a:off x="4725467" y="6165304"/>
            <a:ext cx="4032250" cy="400110"/>
          </a:xfrm>
          <a:prstGeom prst="rect">
            <a:avLst/>
          </a:prstGeom>
          <a:noFill/>
        </p:spPr>
        <p:txBody>
          <a:bodyPr wrap="square" rtlCol="0">
            <a:spAutoFit/>
          </a:bodyPr>
          <a:lstStyle/>
          <a:p>
            <a:r>
              <a:rPr lang="zh-CN" altLang="en-US" sz="2000" b="1" dirty="0" smtClean="0"/>
              <a:t>图</a:t>
            </a:r>
            <a:r>
              <a:rPr lang="en-US" altLang="zh-CN" sz="2000" b="1" dirty="0" smtClean="0">
                <a:latin typeface="Times New Roman Regular" panose="02020503050405090304" charset="0"/>
                <a:cs typeface="Times New Roman Regular" panose="02020503050405090304" charset="0"/>
              </a:rPr>
              <a:t>7-1</a:t>
            </a:r>
            <a:r>
              <a:rPr lang="zh-CN" altLang="en-US" sz="2000" b="1" dirty="0" smtClean="0"/>
              <a:t> </a:t>
            </a:r>
            <a:r>
              <a:rPr lang="zh-CN" altLang="en-US" sz="2000" b="1" dirty="0"/>
              <a:t>跨期套利</a:t>
            </a:r>
            <a:r>
              <a:rPr lang="zh-CN" altLang="en-US" sz="2000" b="1" dirty="0" smtClean="0"/>
              <a:t>原理</a:t>
            </a:r>
            <a:endParaRPr lang="zh-CN" altLang="en-US" sz="2000" b="1" dirty="0"/>
          </a:p>
        </p:txBody>
      </p:sp>
      <p:sp>
        <p:nvSpPr>
          <p:cNvPr id="7" name="矩形 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8"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（一）统计套利之跨期套利</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3698743332"/>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81051" y="3571637"/>
            <a:ext cx="2736304"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跨期套利方式</a:t>
            </a:r>
          </a:p>
        </p:txBody>
      </p:sp>
      <p:sp>
        <p:nvSpPr>
          <p:cNvPr id="10" name="圆角矩形 9"/>
          <p:cNvSpPr/>
          <p:nvPr/>
        </p:nvSpPr>
        <p:spPr>
          <a:xfrm>
            <a:off x="4869483" y="2231167"/>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牛市跨期套利</a:t>
            </a:r>
          </a:p>
        </p:txBody>
      </p:sp>
      <p:sp>
        <p:nvSpPr>
          <p:cNvPr id="11" name="圆角矩形 10"/>
          <p:cNvSpPr/>
          <p:nvPr/>
        </p:nvSpPr>
        <p:spPr>
          <a:xfrm>
            <a:off x="4869483" y="3571637"/>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熊市跨期套利</a:t>
            </a:r>
            <a:r>
              <a:rPr lang="zh-CN" altLang="zh-CN" sz="2400" dirty="0"/>
              <a:t> </a:t>
            </a:r>
            <a:endParaRPr kumimoji="1" lang="zh-CN" altLang="en-US" sz="2400" dirty="0"/>
          </a:p>
        </p:txBody>
      </p:sp>
      <p:sp>
        <p:nvSpPr>
          <p:cNvPr id="12" name="圆角矩形 11"/>
          <p:cNvSpPr/>
          <p:nvPr/>
        </p:nvSpPr>
        <p:spPr>
          <a:xfrm>
            <a:off x="4869483" y="4982771"/>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蝶式跨期套利 </a:t>
            </a:r>
          </a:p>
        </p:txBody>
      </p:sp>
      <p:sp>
        <p:nvSpPr>
          <p:cNvPr id="9" name="左大括号 8"/>
          <p:cNvSpPr/>
          <p:nvPr/>
        </p:nvSpPr>
        <p:spPr>
          <a:xfrm>
            <a:off x="3717355" y="2663215"/>
            <a:ext cx="1152128" cy="2751604"/>
          </a:xfrm>
          <a:prstGeom prst="leftBrace">
            <a:avLst/>
          </a:prstGeom>
          <a:noFill/>
          <a:ln w="222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4" name="文本框 3">
            <a:extLst>
              <a:ext uri="{FF2B5EF4-FFF2-40B4-BE49-F238E27FC236}">
                <a16:creationId xmlns="" xmlns:a16="http://schemas.microsoft.com/office/drawing/2014/main" id="{8204B699-7A7E-5948-9CA4-591DF9FD0506}"/>
              </a:ext>
            </a:extLst>
          </p:cNvPr>
          <p:cNvSpPr txBox="1"/>
          <p:nvPr/>
        </p:nvSpPr>
        <p:spPr>
          <a:xfrm>
            <a:off x="7965827" y="2478549"/>
            <a:ext cx="1728192" cy="369332"/>
          </a:xfrm>
          <a:prstGeom prst="rect">
            <a:avLst/>
          </a:prstGeom>
          <a:noFill/>
        </p:spPr>
        <p:txBody>
          <a:bodyPr wrap="square" rtlCol="0">
            <a:spAutoFit/>
          </a:bodyPr>
          <a:lstStyle/>
          <a:p>
            <a:r>
              <a:rPr kumimoji="1" lang="zh-CN" altLang="en-US" dirty="0">
                <a:latin typeface="Times New Roman" panose="02020503050405090304" pitchFamily="18" charset="0"/>
              </a:rPr>
              <a:t>“卖近买远”</a:t>
            </a:r>
            <a:endParaRPr kumimoji="1" lang="zh-CN" altLang="en-US" dirty="0"/>
          </a:p>
        </p:txBody>
      </p:sp>
      <p:sp>
        <p:nvSpPr>
          <p:cNvPr id="13" name="文本框 12">
            <a:extLst>
              <a:ext uri="{FF2B5EF4-FFF2-40B4-BE49-F238E27FC236}">
                <a16:creationId xmlns="" xmlns:a16="http://schemas.microsoft.com/office/drawing/2014/main" id="{72F7C401-27BA-E644-A183-26E91A2997FA}"/>
              </a:ext>
            </a:extLst>
          </p:cNvPr>
          <p:cNvSpPr txBox="1"/>
          <p:nvPr/>
        </p:nvSpPr>
        <p:spPr>
          <a:xfrm>
            <a:off x="7948423" y="3819019"/>
            <a:ext cx="1728192" cy="369332"/>
          </a:xfrm>
          <a:prstGeom prst="rect">
            <a:avLst/>
          </a:prstGeom>
          <a:noFill/>
        </p:spPr>
        <p:txBody>
          <a:bodyPr wrap="square" rtlCol="0">
            <a:spAutoFit/>
          </a:bodyPr>
          <a:lstStyle/>
          <a:p>
            <a:r>
              <a:rPr kumimoji="1" lang="zh-CN" altLang="en-US" dirty="0">
                <a:latin typeface="Times New Roman" panose="02020503050405090304" pitchFamily="18" charset="0"/>
              </a:rPr>
              <a:t>“买近卖远”</a:t>
            </a:r>
            <a:endParaRPr kumimoji="1" lang="zh-CN" altLang="en-US" dirty="0"/>
          </a:p>
        </p:txBody>
      </p:sp>
      <p:sp>
        <p:nvSpPr>
          <p:cNvPr id="5" name="矩形 4"/>
          <p:cNvSpPr/>
          <p:nvPr/>
        </p:nvSpPr>
        <p:spPr>
          <a:xfrm>
            <a:off x="4437435" y="2030442"/>
            <a:ext cx="5040560" cy="2523375"/>
          </a:xfrm>
          <a:prstGeom prst="rect">
            <a:avLst/>
          </a:prstGeom>
          <a:noFill/>
          <a:ln w="1587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形标注 5"/>
          <p:cNvSpPr/>
          <p:nvPr/>
        </p:nvSpPr>
        <p:spPr>
          <a:xfrm>
            <a:off x="7029723" y="908720"/>
            <a:ext cx="2664296" cy="905699"/>
          </a:xfrm>
          <a:prstGeom prst="wedgeEllipseCallout">
            <a:avLst>
              <a:gd name="adj1" fmla="val -46142"/>
              <a:gd name="adj2" fmla="val 81677"/>
            </a:avLst>
          </a:prstGeom>
          <a:solidFill>
            <a:srgbClr val="FFFF00"/>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程序化实现</a:t>
            </a:r>
            <a:endParaRPr lang="zh-CN" altLang="en-US" sz="2400" b="1" dirty="0">
              <a:solidFill>
                <a:srgbClr val="FF0000"/>
              </a:solidFill>
            </a:endParaRPr>
          </a:p>
        </p:txBody>
      </p:sp>
      <p:sp>
        <p:nvSpPr>
          <p:cNvPr id="2" name="椭圆形标注 1"/>
          <p:cNvSpPr/>
          <p:nvPr/>
        </p:nvSpPr>
        <p:spPr>
          <a:xfrm>
            <a:off x="10054059" y="2924944"/>
            <a:ext cx="1656184" cy="792088"/>
          </a:xfrm>
          <a:prstGeom prst="wedgeEllipseCallout">
            <a:avLst>
              <a:gd name="adj1" fmla="val -93268"/>
              <a:gd name="adj2" fmla="val 65080"/>
            </a:avLst>
          </a:prstGeom>
          <a:solidFill>
            <a:srgbClr val="00B0F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如期货</a:t>
            </a:r>
            <a:endParaRPr lang="zh-CN" altLang="en-US" sz="2400" b="1" dirty="0">
              <a:solidFill>
                <a:schemeClr val="bg1"/>
              </a:solidFill>
            </a:endParaRPr>
          </a:p>
        </p:txBody>
      </p:sp>
      <p:sp>
        <p:nvSpPr>
          <p:cNvPr id="14" name="椭圆形标注 13"/>
          <p:cNvSpPr/>
          <p:nvPr/>
        </p:nvSpPr>
        <p:spPr>
          <a:xfrm>
            <a:off x="9369983" y="4971869"/>
            <a:ext cx="1764196" cy="792088"/>
          </a:xfrm>
          <a:prstGeom prst="wedgeEllipseCallout">
            <a:avLst>
              <a:gd name="adj1" fmla="val -147408"/>
              <a:gd name="adj2" fmla="val 28964"/>
            </a:avLst>
          </a:prstGeom>
          <a:solidFill>
            <a:srgbClr val="00B0F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如期权</a:t>
            </a:r>
            <a:endParaRPr lang="zh-CN" altLang="en-US" sz="2400" b="1" dirty="0">
              <a:solidFill>
                <a:schemeClr val="bg1"/>
              </a:solidFill>
            </a:endParaRPr>
          </a:p>
        </p:txBody>
      </p:sp>
      <p:sp>
        <p:nvSpPr>
          <p:cNvPr id="17" name="矩形 1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18"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（二）统计套利之跨期套利的分类</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3916744077"/>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矩形 15"/>
              <p:cNvSpPr/>
              <p:nvPr/>
            </p:nvSpPr>
            <p:spPr>
              <a:xfrm>
                <a:off x="476995" y="721997"/>
                <a:ext cx="11233248" cy="4973156"/>
              </a:xfrm>
              <a:prstGeom prst="rect">
                <a:avLst/>
              </a:prstGeom>
            </p:spPr>
            <p:txBody>
              <a:bodyPr wrap="square">
                <a:spAutoFit/>
              </a:bodyPr>
              <a:lstStyle/>
              <a:p>
                <a:pPr latinLnBrk="0">
                  <a:lnSpc>
                    <a:spcPct val="150000"/>
                  </a:lnSpc>
                </a:pPr>
                <a:endParaRPr lang="en-US" altLang="zh-CN" sz="2200" b="1" dirty="0" smtClean="0">
                  <a:latin typeface="Times New Roman" panose="02020503050405090304" pitchFamily="18" charset="0"/>
                  <a:cs typeface="Times New Roman" panose="02020503050405090304" pitchFamily="18" charset="0"/>
                </a:endParaRPr>
              </a:p>
              <a:p>
                <a:pPr latinLnBrk="0">
                  <a:lnSpc>
                    <a:spcPct val="150000"/>
                  </a:lnSpc>
                </a:pPr>
                <a:r>
                  <a:rPr lang="zh-CN" altLang="en-US" sz="2200" b="1" dirty="0">
                    <a:latin typeface="Times New Roman" panose="02020503050405090304" pitchFamily="18" charset="0"/>
                    <a:cs typeface="Times New Roman" panose="02020503050405090304" pitchFamily="18" charset="0"/>
                  </a:rPr>
                  <a:t>       </a:t>
                </a:r>
                <a:endParaRPr lang="zh-CN" altLang="en-US" sz="2200" b="1" dirty="0"/>
              </a:p>
              <a:p>
                <a:pPr>
                  <a:lnSpc>
                    <a:spcPct val="200000"/>
                  </a:lnSpc>
                </a:pPr>
                <a:r>
                  <a:rPr kumimoji="1" lang="zh-CN" altLang="zh-CN" sz="2200" b="1" dirty="0">
                    <a:latin typeface="Times New Roman" panose="02020503050405090304" pitchFamily="18" charset="0"/>
                    <a:ea typeface="+mn-ea"/>
                  </a:rPr>
                  <a:t>        </a:t>
                </a:r>
                <a:r>
                  <a:rPr kumimoji="1" lang="zh-CN" altLang="en-US" sz="2400" dirty="0">
                    <a:latin typeface="Times New Roman" panose="02020503050405090304" pitchFamily="18" charset="0"/>
                  </a:rPr>
                  <a:t>协整理论可用于寻找配对资产标的，存在协整关系的</a:t>
                </a:r>
                <a:r>
                  <a:rPr kumimoji="1" lang="zh-CN" altLang="en-US" sz="2400" dirty="0" smtClean="0">
                    <a:latin typeface="Times New Roman" panose="02020503050405090304" pitchFamily="18" charset="0"/>
                  </a:rPr>
                  <a:t>配对期货，</a:t>
                </a:r>
                <a:r>
                  <a:rPr kumimoji="1" lang="zh-CN" altLang="en-US" sz="2400" dirty="0">
                    <a:latin typeface="Times New Roman" panose="02020503050405090304" pitchFamily="18" charset="0"/>
                  </a:rPr>
                  <a:t>可以对二者的价格关系建立如下协整套利模型（Vidyamurthy，2004）：</a:t>
                </a:r>
                <a:endParaRPr kumimoji="1" lang="en-US" altLang="zh-CN" sz="2400" dirty="0">
                  <a:latin typeface="Times New Roman" panose="02020503050405090304" pitchFamily="18" charset="0"/>
                </a:endParaRPr>
              </a:p>
              <a:p>
                <a:pPr>
                  <a:lnSpc>
                    <a:spcPct val="200000"/>
                  </a:lnSpc>
                </a:pPr>
                <a:endParaRPr kumimoji="1" lang="en-US" altLang="zh-CN" sz="2400" dirty="0">
                  <a:latin typeface="Times New Roman" panose="02020503050405090304" pitchFamily="18" charset="0"/>
                </a:endParaRPr>
              </a:p>
              <a:p>
                <a:pPr>
                  <a:lnSpc>
                    <a:spcPct val="200000"/>
                  </a:lnSpc>
                </a:pPr>
                <a:r>
                  <a:rPr kumimoji="1" lang="zh-CN" altLang="en-US" sz="2400" dirty="0">
                    <a:latin typeface="Times New Roman" panose="02020503050405090304" pitchFamily="18" charset="0"/>
                  </a:rPr>
                  <a:t>        其中，</a:t>
                </a:r>
                <a14:m>
                  <m:oMath xmlns:m="http://schemas.openxmlformats.org/officeDocument/2006/math">
                    <m:sSub>
                      <m:sSubPr>
                        <m:ctrlPr>
                          <a:rPr kumimoji="1" lang="en-US" altLang="zh-CN" sz="2400" i="1" smtClean="0">
                            <a:latin typeface="Cambria Math"/>
                          </a:rPr>
                        </m:ctrlPr>
                      </m:sSubPr>
                      <m:e>
                        <m:r>
                          <a:rPr kumimoji="1" lang="en-US" altLang="zh-CN" sz="2400" b="0" i="1" smtClean="0">
                            <a:latin typeface="Cambria Math" panose="02040503050406030204" pitchFamily="18" charset="0"/>
                          </a:rPr>
                          <m:t>𝑃</m:t>
                        </m:r>
                      </m:e>
                      <m:sub>
                        <m:r>
                          <a:rPr kumimoji="1" lang="en-US" altLang="zh-CN" sz="2400" b="0" i="1" smtClean="0">
                            <a:latin typeface="Cambria Math" panose="02040503050406030204" pitchFamily="18" charset="0"/>
                          </a:rPr>
                          <m:t>𝑖𝑡</m:t>
                        </m:r>
                      </m:sub>
                    </m:sSub>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𝑙𝑛</m:t>
                    </m:r>
                    <m:d>
                      <m:dPr>
                        <m:ctrlPr>
                          <a:rPr kumimoji="1" lang="en-US" altLang="zh-CN" sz="2400" b="0" i="1" smtClean="0">
                            <a:latin typeface="Cambria Math"/>
                          </a:rPr>
                        </m:ctrlPr>
                      </m:dPr>
                      <m:e>
                        <m:sSub>
                          <m:sSubPr>
                            <m:ctrlPr>
                              <a:rPr kumimoji="1" lang="en-US" altLang="zh-CN" sz="2400" b="0" i="1" smtClean="0">
                                <a:latin typeface="Cambria Math"/>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𝑖𝑡</m:t>
                            </m:r>
                          </m:sub>
                        </m:sSub>
                      </m:e>
                    </m:d>
                  </m:oMath>
                </a14:m>
                <a:r>
                  <a:rPr kumimoji="1" lang="zh-CN" altLang="en-US" sz="2400" dirty="0">
                    <a:latin typeface="Times New Roman" panose="02020503050405090304" pitchFamily="18" charset="0"/>
                  </a:rPr>
                  <a:t>，</a:t>
                </a:r>
                <a:r>
                  <a:rPr kumimoji="1" lang="en-US" altLang="zh-CN" sz="2400" dirty="0"/>
                  <a:t> </a:t>
                </a:r>
                <a14:m>
                  <m:oMath xmlns:m="http://schemas.openxmlformats.org/officeDocument/2006/math">
                    <m:sSub>
                      <m:sSubPr>
                        <m:ctrlPr>
                          <a:rPr kumimoji="1" lang="en-US" altLang="zh-CN" sz="2400" i="1">
                            <a:latin typeface="Cambria Math"/>
                          </a:rPr>
                        </m:ctrlPr>
                      </m:sSubPr>
                      <m:e>
                        <m:r>
                          <a:rPr kumimoji="1" lang="en-US" altLang="zh-CN" sz="2400" b="0" i="1" smtClean="0">
                            <a:latin typeface="Cambria Math" panose="02040503050406030204" pitchFamily="18" charset="0"/>
                          </a:rPr>
                          <m:t>𝐹</m:t>
                        </m:r>
                      </m:e>
                      <m:sub>
                        <m:r>
                          <a:rPr kumimoji="1" lang="en-US" altLang="zh-CN" sz="2400" b="0" i="1" smtClean="0">
                            <a:latin typeface="Cambria Math" panose="02040503050406030204" pitchFamily="18" charset="0"/>
                          </a:rPr>
                          <m:t>𝑗</m:t>
                        </m:r>
                        <m:r>
                          <a:rPr kumimoji="1" lang="en-US" altLang="zh-CN" sz="2400" i="1">
                            <a:latin typeface="Cambria Math" panose="02040503050406030204" pitchFamily="18" charset="0"/>
                          </a:rPr>
                          <m:t>𝑡</m:t>
                        </m:r>
                      </m:sub>
                    </m:sSub>
                    <m:r>
                      <a:rPr kumimoji="1" lang="en-US" altLang="zh-CN" sz="2400" i="1">
                        <a:latin typeface="Cambria Math" panose="02040503050406030204" pitchFamily="18" charset="0"/>
                      </a:rPr>
                      <m:t>=</m:t>
                    </m:r>
                    <m:r>
                      <a:rPr kumimoji="1" lang="en-US" altLang="zh-CN" sz="2400" i="1">
                        <a:latin typeface="Cambria Math" panose="02040503050406030204" pitchFamily="18" charset="0"/>
                      </a:rPr>
                      <m:t>𝑙𝑛</m:t>
                    </m:r>
                    <m:d>
                      <m:dPr>
                        <m:ctrlPr>
                          <a:rPr kumimoji="1" lang="en-US" altLang="zh-CN" sz="2400" i="1">
                            <a:latin typeface="Cambria Math"/>
                          </a:rPr>
                        </m:ctrlPr>
                      </m:dPr>
                      <m:e>
                        <m:sSub>
                          <m:sSubPr>
                            <m:ctrlPr>
                              <a:rPr kumimoji="1" lang="en-US" altLang="zh-CN" sz="2400" i="1">
                                <a:latin typeface="Cambria Math"/>
                              </a:rPr>
                            </m:ctrlPr>
                          </m:sSubPr>
                          <m:e>
                            <m:r>
                              <a:rPr kumimoji="1" lang="en-US" altLang="zh-CN" sz="2400" b="0" i="1" smtClean="0">
                                <a:latin typeface="Cambria Math" panose="02040503050406030204" pitchFamily="18" charset="0"/>
                              </a:rPr>
                              <m:t>𝑄</m:t>
                            </m:r>
                          </m:e>
                          <m:sub>
                            <m:r>
                              <a:rPr kumimoji="1" lang="en-US" altLang="zh-CN" sz="2400" b="0" i="1" smtClean="0">
                                <a:latin typeface="Cambria Math" panose="02040503050406030204" pitchFamily="18" charset="0"/>
                              </a:rPr>
                              <m:t>𝑗</m:t>
                            </m:r>
                            <m:r>
                              <a:rPr kumimoji="1" lang="en-US" altLang="zh-CN" sz="2400" i="1">
                                <a:latin typeface="Cambria Math" panose="02040503050406030204" pitchFamily="18" charset="0"/>
                              </a:rPr>
                              <m:t>𝑡</m:t>
                            </m:r>
                          </m:sub>
                        </m:sSub>
                      </m:e>
                    </m:d>
                  </m:oMath>
                </a14:m>
                <a:r>
                  <a:rPr kumimoji="1" lang="zh-CN" altLang="en-US" sz="2400" dirty="0">
                    <a:latin typeface="Times New Roman" panose="02020503050405090304" pitchFamily="18" charset="0"/>
                  </a:rPr>
                  <a:t>，</a:t>
                </a:r>
                <a:r>
                  <a:rPr kumimoji="1" lang="en-US" altLang="zh-CN" sz="2400" dirty="0"/>
                  <a:t> </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oMath>
                </a14:m>
                <a:r>
                  <a:rPr kumimoji="1" lang="zh-CN" altLang="en-US" sz="2400" dirty="0">
                    <a:latin typeface="Times New Roman" panose="02020503050405090304" pitchFamily="18" charset="0"/>
                  </a:rPr>
                  <a:t>和</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𝐹</m:t>
                        </m:r>
                      </m:e>
                      <m:sub>
                        <m:r>
                          <a:rPr kumimoji="1" lang="en-US" altLang="zh-CN" sz="2400" i="1">
                            <a:latin typeface="Cambria Math" panose="02040503050406030204" pitchFamily="18" charset="0"/>
                          </a:rPr>
                          <m:t>𝑗𝑡</m:t>
                        </m:r>
                      </m:sub>
                    </m:sSub>
                  </m:oMath>
                </a14:m>
                <a:r>
                  <a:rPr kumimoji="1" lang="zh-CN" altLang="zh-CN" sz="2400" dirty="0">
                    <a:latin typeface="Times New Roman" panose="02020503050405090304" pitchFamily="18" charset="0"/>
                  </a:rPr>
                  <a:t>是</a:t>
                </a:r>
                <a:r>
                  <a:rPr kumimoji="1" lang="zh-CN" altLang="zh-CN" sz="2400" dirty="0" smtClean="0">
                    <a:latin typeface="Times New Roman" panose="02020503050405090304" pitchFamily="18" charset="0"/>
                  </a:rPr>
                  <a:t>配对</a:t>
                </a:r>
                <a:r>
                  <a:rPr kumimoji="1" lang="zh-CN" altLang="en-US" sz="2400" dirty="0">
                    <a:latin typeface="Times New Roman" panose="02020503050405090304" pitchFamily="18" charset="0"/>
                  </a:rPr>
                  <a:t>期货</a:t>
                </a:r>
                <a:r>
                  <a:rPr kumimoji="1" lang="zh-CN" altLang="zh-CN" sz="2400" dirty="0" smtClean="0">
                    <a:latin typeface="Times New Roman" panose="02020503050405090304" pitchFamily="18" charset="0"/>
                  </a:rPr>
                  <a:t>的</a:t>
                </a:r>
                <a:r>
                  <a:rPr kumimoji="1" lang="zh-CN" altLang="zh-CN" sz="2400" dirty="0">
                    <a:latin typeface="Times New Roman" panose="02020503050405090304" pitchFamily="18" charset="0"/>
                  </a:rPr>
                  <a:t>对数价格序列</a:t>
                </a:r>
                <a:r>
                  <a:rPr kumimoji="1" lang="zh-CN" altLang="en-US" sz="2400" dirty="0">
                    <a:latin typeface="Times New Roman" panose="02020503050405090304" pitchFamily="18" charset="0"/>
                  </a:rPr>
                  <a:t>。</a:t>
                </a:r>
                <a14:m>
                  <m:oMath xmlns:m="http://schemas.openxmlformats.org/officeDocument/2006/math">
                    <m:r>
                      <a:rPr kumimoji="1" lang="zh-CN" altLang="en-US" sz="2400" i="1" smtClean="0">
                        <a:latin typeface="Cambria Math" panose="02040503050406030204" pitchFamily="18" charset="0"/>
                      </a:rPr>
                      <m:t>𝛽</m:t>
                    </m:r>
                  </m:oMath>
                </a14:m>
                <a:r>
                  <a:rPr kumimoji="1" lang="zh-CN" altLang="en-US" sz="2400" dirty="0">
                    <a:latin typeface="Times New Roman" panose="02020503050405090304" pitchFamily="18" charset="0"/>
                  </a:rPr>
                  <a:t>是协整向量，常数项</a:t>
                </a:r>
                <a14:m>
                  <m:oMath xmlns:m="http://schemas.openxmlformats.org/officeDocument/2006/math">
                    <m:r>
                      <a:rPr kumimoji="1" lang="en-US" altLang="zh-CN" sz="2400" b="0" i="0" smtClean="0">
                        <a:latin typeface="Cambria Math"/>
                      </a:rPr>
                      <m:t> </m:t>
                    </m:r>
                    <m:r>
                      <a:rPr kumimoji="1" lang="zh-CN" altLang="en-US" sz="2400" i="1">
                        <a:latin typeface="Cambria Math" panose="02040503050406030204" pitchFamily="18" charset="0"/>
                      </a:rPr>
                      <m:t>𝛼</m:t>
                    </m:r>
                  </m:oMath>
                </a14:m>
                <a:r>
                  <a:rPr kumimoji="1" lang="zh-CN" altLang="en-US" sz="2400" dirty="0" smtClean="0">
                    <a:latin typeface="Times New Roman" panose="02020503050405090304" pitchFamily="18" charset="0"/>
                  </a:rPr>
                  <a:t> </a:t>
                </a:r>
                <a:r>
                  <a:rPr kumimoji="1" lang="zh-CN" altLang="en-US" sz="2400" dirty="0">
                    <a:latin typeface="Times New Roman" panose="02020503050405090304" pitchFamily="18" charset="0"/>
                  </a:rPr>
                  <a:t>代表两个期货的均衡价差；而</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ea typeface="Cambria Math" panose="02040503050406030204" pitchFamily="18" charset="0"/>
                          </a:rPr>
                          <m:t>𝜀</m:t>
                        </m:r>
                      </m:e>
                      <m:sub>
                        <m:r>
                          <a:rPr kumimoji="1" lang="en-US" altLang="zh-CN" sz="2400" i="1">
                            <a:latin typeface="Cambria Math" panose="02040503050406030204" pitchFamily="18" charset="0"/>
                          </a:rPr>
                          <m:t>𝑖𝑗𝑡</m:t>
                        </m:r>
                      </m:sub>
                    </m:sSub>
                  </m:oMath>
                </a14:m>
                <a:r>
                  <a:rPr kumimoji="1" lang="zh-CN" altLang="en-US" sz="2400" dirty="0">
                    <a:latin typeface="Times New Roman" panose="02020503050405090304" pitchFamily="18" charset="0"/>
                  </a:rPr>
                  <a:t>是模型残差。</a:t>
                </a:r>
                <a:endParaRPr kumimoji="1" lang="en-US" altLang="zh-CN" sz="2400" dirty="0">
                  <a:latin typeface="Times New Roman" panose="0202050305040509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476995" y="721997"/>
                <a:ext cx="11233248" cy="4973156"/>
              </a:xfrm>
              <a:prstGeom prst="rect">
                <a:avLst/>
              </a:prstGeom>
              <a:blipFill rotWithShape="1">
                <a:blip r:embed="rId4"/>
                <a:stretch>
                  <a:fillRect l="-814"/>
                </a:stretch>
              </a:blipFill>
            </p:spPr>
            <p:txBody>
              <a:bodyPr/>
              <a:lstStyle/>
              <a:p>
                <a:r>
                  <a:rPr lang="zh-CN" altLang="en-US">
                    <a:noFill/>
                  </a:rPr>
                  <a:t> </a:t>
                </a:r>
              </a:p>
            </p:txBody>
          </p:sp>
        </mc:Fallback>
      </mc:AlternateContent>
      <p:graphicFrame>
        <p:nvGraphicFramePr>
          <p:cNvPr id="3" name="对象 2"/>
          <p:cNvGraphicFramePr>
            <a:graphicFrameLocks noChangeAspect="1"/>
          </p:cNvGraphicFramePr>
          <p:nvPr>
            <p:extLst>
              <p:ext uri="{D42A27DB-BD31-4B8C-83A1-F6EECF244321}">
                <p14:modId xmlns:p14="http://schemas.microsoft.com/office/powerpoint/2010/main" val="122393941"/>
              </p:ext>
            </p:extLst>
          </p:nvPr>
        </p:nvGraphicFramePr>
        <p:xfrm>
          <a:off x="4509443" y="3429000"/>
          <a:ext cx="2299690" cy="479102"/>
        </p:xfrm>
        <a:graphic>
          <a:graphicData uri="http://schemas.openxmlformats.org/presentationml/2006/ole">
            <mc:AlternateContent xmlns:mc="http://schemas.openxmlformats.org/markup-compatibility/2006">
              <mc:Choice xmlns:v="urn:schemas-microsoft-com:vml" Requires="v">
                <p:oleObj spid="_x0000_s44109" name="Equation" r:id="rId5" imgW="1143000" imgH="237490" progId="Equation.DSMT4">
                  <p:embed/>
                </p:oleObj>
              </mc:Choice>
              <mc:Fallback>
                <p:oleObj name="Equation" r:id="rId5" imgW="1143000" imgH="237490" progId="Equation.DSMT4">
                  <p:embed/>
                  <p:pic>
                    <p:nvPicPr>
                      <p:cNvPr id="0" name=""/>
                      <p:cNvPicPr/>
                      <p:nvPr/>
                    </p:nvPicPr>
                    <p:blipFill>
                      <a:blip r:embed="rId6"/>
                      <a:stretch>
                        <a:fillRect/>
                      </a:stretch>
                    </p:blipFill>
                    <p:spPr>
                      <a:xfrm>
                        <a:off x="4509443" y="3429000"/>
                        <a:ext cx="2299690" cy="479102"/>
                      </a:xfrm>
                      <a:prstGeom prst="rect">
                        <a:avLst/>
                      </a:prstGeom>
                    </p:spPr>
                  </p:pic>
                </p:oleObj>
              </mc:Fallback>
            </mc:AlternateContent>
          </a:graphicData>
        </a:graphic>
      </p:graphicFrame>
      <p:sp>
        <p:nvSpPr>
          <p:cNvPr id="6" name="矩形 5"/>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7"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（三）跨期套利的协整模型</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3310343318"/>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703109"/>
            <a:ext cx="11593288" cy="5832366"/>
          </a:xfrm>
          <a:prstGeom prst="rect">
            <a:avLst/>
          </a:prstGeom>
        </p:spPr>
        <p:txBody>
          <a:bodyPr wrap="square">
            <a:spAutoFit/>
          </a:bodyPr>
          <a:lstStyle/>
          <a:p>
            <a:pPr>
              <a:lnSpc>
                <a:spcPct val="150000"/>
              </a:lnSpc>
            </a:pPr>
            <a:r>
              <a:rPr lang="en-US" altLang="zh-CN" sz="220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altLang="zh-CN" sz="22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altLang="en-US" sz="22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zh-CN" altLang="zh-CN" sz="22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价</a:t>
            </a:r>
            <a:r>
              <a:rPr lang="zh-CN" altLang="zh-CN" sz="22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差套利策略的收益来源</a:t>
            </a:r>
            <a:endParaRPr lang="zh-CN" altLang="zh-CN" sz="2200" b="1" kern="100" dirty="0">
              <a:effectLst/>
              <a:latin typeface="Calibri" panose="020F0502020204030204" pitchFamily="34" charset="0"/>
              <a:ea typeface="宋体" pitchFamily="2" charset="-122"/>
              <a:cs typeface="Times New Roman" panose="02020503050405090304" pitchFamily="18" charset="0"/>
            </a:endParaRPr>
          </a:p>
          <a:p>
            <a:pPr latinLnBrk="0">
              <a:lnSpc>
                <a:spcPct val="150000"/>
              </a:lnSpc>
            </a:pPr>
            <a:r>
              <a:rPr kumimoji="1" lang="en-US" altLang="zh-CN" sz="2000" dirty="0">
                <a:latin typeface="Times New Roman" panose="02020503050405090304" pitchFamily="18" charset="0"/>
              </a:rPr>
              <a:t>        </a:t>
            </a:r>
            <a:r>
              <a:rPr kumimoji="1" lang="zh-CN" altLang="zh-CN" sz="2000" dirty="0" smtClean="0">
                <a:latin typeface="Times New Roman" panose="02020503050405090304" pitchFamily="18" charset="0"/>
              </a:rPr>
              <a:t>假设</a:t>
            </a:r>
            <a:r>
              <a:rPr kumimoji="1" lang="en-US" altLang="zh-CN" sz="2000" dirty="0" smtClean="0">
                <a:latin typeface="Times New Roman" panose="02020503050405090304" pitchFamily="18" charset="0"/>
              </a:rPr>
              <a:t> </a:t>
            </a:r>
            <a:r>
              <a:rPr kumimoji="1" lang="en-US" altLang="zh-CN" sz="2000" i="1" dirty="0" smtClean="0">
                <a:latin typeface="Times New Roman" panose="02020503050405090304" pitchFamily="18" charset="0"/>
              </a:rPr>
              <a:t>t </a:t>
            </a:r>
            <a:r>
              <a:rPr kumimoji="1" lang="zh-CN" altLang="zh-CN" sz="2000" dirty="0" smtClean="0">
                <a:latin typeface="Times New Roman" panose="02020503050405090304" pitchFamily="18" charset="0"/>
              </a:rPr>
              <a:t>时刻</a:t>
            </a:r>
            <a:r>
              <a:rPr kumimoji="1" lang="zh-CN" altLang="en-US" sz="2000" dirty="0" smtClean="0">
                <a:latin typeface="Times New Roman" panose="02020503050405090304" pitchFamily="18" charset="0"/>
              </a:rPr>
              <a:t>期货 </a:t>
            </a:r>
            <a:r>
              <a:rPr kumimoji="1" lang="en-US" altLang="zh-CN" sz="2000" i="1" dirty="0" smtClean="0">
                <a:latin typeface="Times New Roman" panose="02020503050405090304" pitchFamily="18" charset="0"/>
              </a:rPr>
              <a:t>i </a:t>
            </a:r>
            <a:r>
              <a:rPr kumimoji="1" lang="zh-CN" altLang="zh-CN" sz="2000" dirty="0" smtClean="0">
                <a:latin typeface="Times New Roman" panose="02020503050405090304" pitchFamily="18" charset="0"/>
              </a:rPr>
              <a:t>和</a:t>
            </a:r>
            <a:r>
              <a:rPr kumimoji="1" lang="zh-CN" altLang="en-US" sz="2000" dirty="0" smtClean="0">
                <a:latin typeface="Times New Roman" panose="02020503050405090304" pitchFamily="18" charset="0"/>
              </a:rPr>
              <a:t>期货 </a:t>
            </a:r>
            <a:r>
              <a:rPr kumimoji="1" lang="en-US" altLang="zh-CN" sz="2000" i="1" dirty="0" smtClean="0">
                <a:latin typeface="Times New Roman" panose="02020503050405090304" pitchFamily="18" charset="0"/>
              </a:rPr>
              <a:t>j </a:t>
            </a:r>
            <a:r>
              <a:rPr kumimoji="1" lang="zh-CN" altLang="zh-CN" sz="2000" dirty="0" smtClean="0">
                <a:latin typeface="Times New Roman" panose="02020503050405090304" pitchFamily="18" charset="0"/>
              </a:rPr>
              <a:t>的</a:t>
            </a:r>
            <a:r>
              <a:rPr kumimoji="1" lang="zh-CN" altLang="zh-CN" sz="2000" dirty="0">
                <a:latin typeface="Times New Roman" panose="02020503050405090304" pitchFamily="18" charset="0"/>
              </a:rPr>
              <a:t>对数价格偏离了长期均衡关系</a:t>
            </a:r>
            <a:r>
              <a:rPr kumimoji="1" lang="zh-CN" altLang="en-US" sz="2000" dirty="0">
                <a:latin typeface="Times New Roman" panose="02020503050405090304" pitchFamily="18" charset="0"/>
              </a:rPr>
              <a:t>。</a:t>
            </a:r>
            <a:endParaRPr kumimoji="1" lang="en-US" altLang="zh-CN" sz="2000" dirty="0">
              <a:latin typeface="Times New Roman" panose="02020503050405090304" pitchFamily="18" charset="0"/>
            </a:endParaRPr>
          </a:p>
          <a:p>
            <a:pPr latinLnBrk="0">
              <a:lnSpc>
                <a:spcPct val="150000"/>
              </a:lnSpc>
            </a:pPr>
            <a:endParaRPr kumimoji="1" lang="en-US" altLang="zh-CN" sz="2000" dirty="0">
              <a:latin typeface="Times New Roman" panose="02020503050405090304" pitchFamily="18" charset="0"/>
            </a:endParaRPr>
          </a:p>
          <a:p>
            <a:pPr latinLnBrk="0">
              <a:lnSpc>
                <a:spcPct val="150000"/>
              </a:lnSpc>
            </a:pPr>
            <a:endParaRPr kumimoji="1" lang="en-US" altLang="zh-CN" sz="2000" dirty="0">
              <a:latin typeface="Times New Roman" panose="02020503050405090304" pitchFamily="18" charset="0"/>
            </a:endParaRPr>
          </a:p>
          <a:p>
            <a:pPr latinLnBrk="0">
              <a:lnSpc>
                <a:spcPct val="150000"/>
              </a:lnSpc>
            </a:pPr>
            <a:r>
              <a:rPr kumimoji="1" lang="zh-CN" altLang="en-US" sz="2000" dirty="0">
                <a:latin typeface="Times New Roman" panose="02020503050405090304" pitchFamily="18" charset="0"/>
              </a:rPr>
              <a:t>与                                        相减，</a:t>
            </a:r>
            <a:r>
              <a:rPr kumimoji="1" lang="zh-CN" altLang="zh-CN" sz="2000" dirty="0" smtClean="0">
                <a:latin typeface="Times New Roman" panose="02020503050405090304" pitchFamily="18" charset="0"/>
              </a:rPr>
              <a:t>得到</a:t>
            </a:r>
            <a:r>
              <a:rPr kumimoji="1" lang="en-US" altLang="zh-CN" sz="2000" dirty="0" smtClean="0">
                <a:latin typeface="Times New Roman" panose="02020503050405090304" pitchFamily="18" charset="0"/>
              </a:rPr>
              <a:t> </a:t>
            </a:r>
            <a:r>
              <a:rPr kumimoji="1" lang="en-US" altLang="zh-CN" sz="2000" i="1" dirty="0" smtClean="0">
                <a:latin typeface="Times New Roman" panose="02020503050405090304" pitchFamily="18" charset="0"/>
              </a:rPr>
              <a:t>t </a:t>
            </a:r>
            <a:r>
              <a:rPr kumimoji="1" lang="zh-CN" altLang="zh-CN" sz="2000" dirty="0" smtClean="0">
                <a:latin typeface="Times New Roman" panose="02020503050405090304" pitchFamily="18" charset="0"/>
              </a:rPr>
              <a:t>时刻至</a:t>
            </a:r>
            <a:r>
              <a:rPr kumimoji="1" lang="en-US" altLang="zh-CN" sz="2000" dirty="0" smtClean="0">
                <a:latin typeface="Times New Roman" panose="02020503050405090304" pitchFamily="18" charset="0"/>
              </a:rPr>
              <a:t> </a:t>
            </a:r>
            <a:r>
              <a:rPr kumimoji="1" lang="en-US" altLang="zh-CN" sz="2000" i="1" dirty="0" err="1" smtClean="0">
                <a:latin typeface="Times New Roman" panose="02020503050405090304" pitchFamily="18" charset="0"/>
              </a:rPr>
              <a:t>t+s</a:t>
            </a:r>
            <a:r>
              <a:rPr kumimoji="1" lang="en-US" altLang="zh-CN" sz="2000" i="1" dirty="0" smtClean="0">
                <a:latin typeface="Times New Roman" panose="02020503050405090304" pitchFamily="18" charset="0"/>
              </a:rPr>
              <a:t> </a:t>
            </a:r>
            <a:r>
              <a:rPr kumimoji="1" lang="zh-CN" altLang="zh-CN" sz="2000" dirty="0" smtClean="0">
                <a:latin typeface="Times New Roman" panose="02020503050405090304" pitchFamily="18" charset="0"/>
              </a:rPr>
              <a:t>时刻</a:t>
            </a:r>
            <a:r>
              <a:rPr kumimoji="1" lang="zh-CN" altLang="zh-CN" sz="2000" dirty="0">
                <a:latin typeface="Times New Roman" panose="02020503050405090304" pitchFamily="18" charset="0"/>
              </a:rPr>
              <a:t>上述套利交易策略所构建</a:t>
            </a:r>
            <a:r>
              <a:rPr kumimoji="1" lang="zh-CN" altLang="zh-CN" sz="2000" dirty="0" smtClean="0">
                <a:latin typeface="Times New Roman" panose="02020503050405090304" pitchFamily="18" charset="0"/>
              </a:rPr>
              <a:t>的</a:t>
            </a:r>
            <a:r>
              <a:rPr kumimoji="1" lang="zh-CN" altLang="en-US" sz="2000" dirty="0">
                <a:latin typeface="Times New Roman" panose="02020503050405090304" pitchFamily="18" charset="0"/>
              </a:rPr>
              <a:t>期货</a:t>
            </a:r>
            <a:r>
              <a:rPr kumimoji="1" lang="zh-CN" altLang="zh-CN" sz="2000" dirty="0" smtClean="0">
                <a:latin typeface="Times New Roman" panose="02020503050405090304" pitchFamily="18" charset="0"/>
              </a:rPr>
              <a:t>资产</a:t>
            </a:r>
            <a:r>
              <a:rPr kumimoji="1" lang="zh-CN" altLang="zh-CN" sz="2000" dirty="0">
                <a:latin typeface="Times New Roman" panose="02020503050405090304" pitchFamily="18" charset="0"/>
              </a:rPr>
              <a:t>组合的收益方程：</a:t>
            </a:r>
            <a:endParaRPr kumimoji="1" lang="en-US" altLang="zh-CN" sz="2000" dirty="0">
              <a:latin typeface="Times New Roman" panose="02020503050405090304" pitchFamily="18" charset="0"/>
            </a:endParaRPr>
          </a:p>
          <a:p>
            <a:pPr>
              <a:lnSpc>
                <a:spcPct val="150000"/>
              </a:lnSpc>
            </a:pPr>
            <a:endParaRPr kumimoji="1" lang="en-US" altLang="zh-CN" sz="2000" dirty="0">
              <a:latin typeface="Times New Roman" panose="02020503050405090304" pitchFamily="18" charset="0"/>
            </a:endParaRPr>
          </a:p>
          <a:p>
            <a:pPr>
              <a:lnSpc>
                <a:spcPct val="150000"/>
              </a:lnSpc>
            </a:pPr>
            <a:endParaRPr kumimoji="1" lang="en-US" altLang="zh-CN" sz="2000" dirty="0">
              <a:latin typeface="Times New Roman" panose="02020503050405090304" pitchFamily="18" charset="0"/>
            </a:endParaRPr>
          </a:p>
          <a:p>
            <a:pPr>
              <a:lnSpc>
                <a:spcPct val="150000"/>
              </a:lnSpc>
            </a:pPr>
            <a:endParaRPr kumimoji="1" lang="en-US" altLang="zh-CN" sz="2000" dirty="0" smtClean="0">
              <a:latin typeface="Times New Roman" panose="02020503050405090304" pitchFamily="18" charset="0"/>
            </a:endParaRPr>
          </a:p>
          <a:p>
            <a:pPr>
              <a:lnSpc>
                <a:spcPct val="150000"/>
              </a:lnSpc>
            </a:pPr>
            <a:endParaRPr kumimoji="1" lang="en-US" altLang="zh-CN" sz="2000" dirty="0">
              <a:latin typeface="Times New Roman" panose="02020503050405090304" pitchFamily="18" charset="0"/>
            </a:endParaRPr>
          </a:p>
          <a:p>
            <a:pPr>
              <a:lnSpc>
                <a:spcPct val="150000"/>
              </a:lnSpc>
              <a:spcBef>
                <a:spcPts val="1200"/>
              </a:spcBef>
            </a:pPr>
            <a:r>
              <a:rPr kumimoji="1" lang="zh-CN" altLang="en-US" sz="2000" dirty="0">
                <a:latin typeface="Times New Roman" panose="02020503050405090304" pitchFamily="18" charset="0"/>
              </a:rPr>
              <a:t>根据均值回复原理</a:t>
            </a:r>
            <a:r>
              <a:rPr kumimoji="1" lang="zh-CN" altLang="en-US" sz="2000" dirty="0" smtClean="0">
                <a:latin typeface="Times New Roman" panose="02020503050405090304" pitchFamily="18" charset="0"/>
              </a:rPr>
              <a:t>，在 </a:t>
            </a:r>
            <a:r>
              <a:rPr kumimoji="1" lang="en-US" altLang="zh-CN" sz="2000" i="1" dirty="0" smtClean="0">
                <a:latin typeface="Times New Roman" panose="02020503050405090304" pitchFamily="18" charset="0"/>
              </a:rPr>
              <a:t>t </a:t>
            </a:r>
            <a:r>
              <a:rPr kumimoji="1" lang="zh-CN" altLang="en-US" sz="2000" dirty="0" smtClean="0">
                <a:latin typeface="Times New Roman" panose="02020503050405090304" pitchFamily="18" charset="0"/>
              </a:rPr>
              <a:t>与 </a:t>
            </a:r>
            <a:r>
              <a:rPr kumimoji="1" lang="en-US" altLang="zh-CN" sz="2000" i="1" dirty="0" err="1" smtClean="0">
                <a:latin typeface="Times New Roman" panose="02020503050405090304" pitchFamily="18" charset="0"/>
              </a:rPr>
              <a:t>t+s</a:t>
            </a:r>
            <a:r>
              <a:rPr kumimoji="1" lang="en-US" altLang="zh-CN" sz="2000" i="1" dirty="0" smtClean="0">
                <a:latin typeface="Times New Roman" panose="02020503050405090304" pitchFamily="18" charset="0"/>
              </a:rPr>
              <a:t> </a:t>
            </a:r>
            <a:r>
              <a:rPr kumimoji="1" lang="zh-CN" altLang="en-US" sz="2000" dirty="0" smtClean="0">
                <a:latin typeface="Times New Roman" panose="02020503050405090304" pitchFamily="18" charset="0"/>
              </a:rPr>
              <a:t>时刻之间的收益率满足的函数关系将服从随机游走过程，可见，期货</a:t>
            </a:r>
            <a:r>
              <a:rPr kumimoji="1" lang="zh-CN" altLang="en-US" sz="2000" i="1" dirty="0" smtClean="0">
                <a:latin typeface="Times New Roman" panose="02020503050405090304" pitchFamily="18" charset="0"/>
              </a:rPr>
              <a:t> </a:t>
            </a:r>
            <a:r>
              <a:rPr kumimoji="1" lang="en-US" altLang="zh-CN" sz="2000" i="1" dirty="0" smtClean="0">
                <a:latin typeface="Times New Roman" panose="02020503050405090304" pitchFamily="18" charset="0"/>
              </a:rPr>
              <a:t>i </a:t>
            </a:r>
            <a:r>
              <a:rPr kumimoji="1" lang="zh-CN" altLang="en-US" sz="2000" dirty="0" smtClean="0">
                <a:latin typeface="Times New Roman" panose="02020503050405090304" pitchFamily="18" charset="0"/>
              </a:rPr>
              <a:t>和期货 </a:t>
            </a:r>
            <a:r>
              <a:rPr kumimoji="1" lang="en-US" altLang="zh-CN" sz="2000" i="1" dirty="0" smtClean="0">
                <a:latin typeface="Times New Roman" panose="02020503050405090304" pitchFamily="18" charset="0"/>
              </a:rPr>
              <a:t>j </a:t>
            </a:r>
            <a:r>
              <a:rPr kumimoji="1" lang="zh-CN" altLang="en-US" sz="2000" dirty="0" smtClean="0">
                <a:latin typeface="Times New Roman" panose="02020503050405090304" pitchFamily="18" charset="0"/>
              </a:rPr>
              <a:t>的</a:t>
            </a:r>
            <a:r>
              <a:rPr kumimoji="1" lang="zh-CN" altLang="en-US" sz="2000" dirty="0">
                <a:latin typeface="Times New Roman" panose="02020503050405090304" pitchFamily="18" charset="0"/>
              </a:rPr>
              <a:t>对数</a:t>
            </a:r>
            <a:r>
              <a:rPr kumimoji="1" lang="zh-CN" altLang="en-US" sz="2000" dirty="0" smtClean="0">
                <a:latin typeface="Times New Roman" panose="02020503050405090304" pitchFamily="18" charset="0"/>
              </a:rPr>
              <a:t>价格将存在长期</a:t>
            </a:r>
            <a:r>
              <a:rPr kumimoji="1" lang="zh-CN" altLang="en-US" sz="2000" dirty="0">
                <a:latin typeface="Times New Roman" panose="02020503050405090304" pitchFamily="18" charset="0"/>
              </a:rPr>
              <a:t>均衡关系</a:t>
            </a:r>
            <a:r>
              <a:rPr kumimoji="1" lang="zh-CN" altLang="en-US" sz="2000" dirty="0" smtClean="0">
                <a:latin typeface="Times New Roman" panose="02020503050405090304" pitchFamily="18" charset="0"/>
              </a:rPr>
              <a:t>。</a:t>
            </a:r>
            <a:endParaRPr kumimoji="1" lang="zh-CN" altLang="en-US" sz="2200" dirty="0">
              <a:latin typeface="Times New Roman" panose="0202050305040509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353408240"/>
              </p:ext>
            </p:extLst>
          </p:nvPr>
        </p:nvGraphicFramePr>
        <p:xfrm>
          <a:off x="1491671" y="1840510"/>
          <a:ext cx="3384376" cy="525524"/>
        </p:xfrm>
        <a:graphic>
          <a:graphicData uri="http://schemas.openxmlformats.org/presentationml/2006/ole">
            <mc:AlternateContent xmlns:mc="http://schemas.openxmlformats.org/markup-compatibility/2006">
              <mc:Choice xmlns:v="urn:schemas-microsoft-com:vml" Requires="v">
                <p:oleObj spid="_x0000_s45451" name="Equation" r:id="rId4" imgW="1532890" imgH="237490" progId="Equation.DSMT4">
                  <p:embed/>
                </p:oleObj>
              </mc:Choice>
              <mc:Fallback>
                <p:oleObj name="Equation" r:id="rId4" imgW="1532890" imgH="237490" progId="Equation.DSMT4">
                  <p:embed/>
                  <p:pic>
                    <p:nvPicPr>
                      <p:cNvPr id="0" name=""/>
                      <p:cNvPicPr/>
                      <p:nvPr/>
                    </p:nvPicPr>
                    <p:blipFill>
                      <a:blip r:embed="rId5"/>
                      <a:stretch>
                        <a:fillRect/>
                      </a:stretch>
                    </p:blipFill>
                    <p:spPr>
                      <a:xfrm>
                        <a:off x="1491671" y="1840510"/>
                        <a:ext cx="3384376" cy="525524"/>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793465417"/>
              </p:ext>
            </p:extLst>
          </p:nvPr>
        </p:nvGraphicFramePr>
        <p:xfrm>
          <a:off x="1733550" y="4146550"/>
          <a:ext cx="5307013" cy="469900"/>
        </p:xfrm>
        <a:graphic>
          <a:graphicData uri="http://schemas.openxmlformats.org/presentationml/2006/ole">
            <mc:AlternateContent xmlns:mc="http://schemas.openxmlformats.org/markup-compatibility/2006">
              <mc:Choice xmlns:v="urn:schemas-microsoft-com:vml" Requires="v">
                <p:oleObj spid="_x0000_s45452" name="Equation" r:id="rId6" imgW="2717640" imgH="241200" progId="Equation.DSMT4">
                  <p:embed/>
                </p:oleObj>
              </mc:Choice>
              <mc:Fallback>
                <p:oleObj name="Equation" r:id="rId6" imgW="2717640" imgH="241200" progId="Equation.DSMT4">
                  <p:embed/>
                  <p:pic>
                    <p:nvPicPr>
                      <p:cNvPr id="0" name=""/>
                      <p:cNvPicPr/>
                      <p:nvPr/>
                    </p:nvPicPr>
                    <p:blipFill>
                      <a:blip r:embed="rId7"/>
                      <a:stretch>
                        <a:fillRect/>
                      </a:stretch>
                    </p:blipFill>
                    <p:spPr>
                      <a:xfrm>
                        <a:off x="1733550" y="4146550"/>
                        <a:ext cx="5307013" cy="46990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94353978"/>
              </p:ext>
            </p:extLst>
          </p:nvPr>
        </p:nvGraphicFramePr>
        <p:xfrm>
          <a:off x="1438822" y="3548465"/>
          <a:ext cx="4890706" cy="464896"/>
        </p:xfrm>
        <a:graphic>
          <a:graphicData uri="http://schemas.openxmlformats.org/presentationml/2006/ole">
            <mc:AlternateContent xmlns:mc="http://schemas.openxmlformats.org/markup-compatibility/2006">
              <mc:Choice xmlns:v="urn:schemas-microsoft-com:vml" Requires="v">
                <p:oleObj spid="_x0000_s45453" name="Equation" r:id="rId8" imgW="2505710" imgH="237490" progId="Equation.DSMT4">
                  <p:embed/>
                </p:oleObj>
              </mc:Choice>
              <mc:Fallback>
                <p:oleObj name="Equation" r:id="rId8" imgW="2505710" imgH="237490" progId="Equation.DSMT4">
                  <p:embed/>
                  <p:pic>
                    <p:nvPicPr>
                      <p:cNvPr id="0" name=""/>
                      <p:cNvPicPr/>
                      <p:nvPr/>
                    </p:nvPicPr>
                    <p:blipFill>
                      <a:blip r:embed="rId9"/>
                      <a:stretch>
                        <a:fillRect/>
                      </a:stretch>
                    </p:blipFill>
                    <p:spPr>
                      <a:xfrm>
                        <a:off x="1438822" y="3548465"/>
                        <a:ext cx="4890706" cy="464896"/>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660686929"/>
              </p:ext>
            </p:extLst>
          </p:nvPr>
        </p:nvGraphicFramePr>
        <p:xfrm>
          <a:off x="2061171" y="4797152"/>
          <a:ext cx="3462948" cy="500426"/>
        </p:xfrm>
        <a:graphic>
          <a:graphicData uri="http://schemas.openxmlformats.org/presentationml/2006/ole">
            <mc:AlternateContent xmlns:mc="http://schemas.openxmlformats.org/markup-compatibility/2006">
              <mc:Choice xmlns:v="urn:schemas-microsoft-com:vml" Requires="v">
                <p:oleObj spid="_x0000_s45454" name="Equation" r:id="rId10" imgW="1647190" imgH="237490" progId="Equation.DSMT4">
                  <p:embed/>
                </p:oleObj>
              </mc:Choice>
              <mc:Fallback>
                <p:oleObj name="Equation" r:id="rId10" imgW="1647190" imgH="237490" progId="Equation.DSMT4">
                  <p:embed/>
                  <p:pic>
                    <p:nvPicPr>
                      <p:cNvPr id="0" name=""/>
                      <p:cNvPicPr/>
                      <p:nvPr/>
                    </p:nvPicPr>
                    <p:blipFill>
                      <a:blip r:embed="rId11"/>
                      <a:stretch>
                        <a:fillRect/>
                      </a:stretch>
                    </p:blipFill>
                    <p:spPr>
                      <a:xfrm>
                        <a:off x="2061171" y="4797152"/>
                        <a:ext cx="3462948" cy="500426"/>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AFF78652-05DA-4643-8461-4F10DEAF6D4E}"/>
              </a:ext>
            </a:extLst>
          </p:cNvPr>
          <p:cNvGraphicFramePr>
            <a:graphicFrameLocks noChangeAspect="1"/>
          </p:cNvGraphicFramePr>
          <p:nvPr>
            <p:extLst>
              <p:ext uri="{D42A27DB-BD31-4B8C-83A1-F6EECF244321}">
                <p14:modId xmlns:p14="http://schemas.microsoft.com/office/powerpoint/2010/main" val="784265684"/>
              </p:ext>
            </p:extLst>
          </p:nvPr>
        </p:nvGraphicFramePr>
        <p:xfrm>
          <a:off x="909043" y="2678525"/>
          <a:ext cx="2299690" cy="479102"/>
        </p:xfrm>
        <a:graphic>
          <a:graphicData uri="http://schemas.openxmlformats.org/presentationml/2006/ole">
            <mc:AlternateContent xmlns:mc="http://schemas.openxmlformats.org/markup-compatibility/2006">
              <mc:Choice xmlns:v="urn:schemas-microsoft-com:vml" Requires="v">
                <p:oleObj spid="_x0000_s45455" name="Equation" r:id="rId12" imgW="1143000" imgH="237490" progId="Equation.DSMT4">
                  <p:embed/>
                </p:oleObj>
              </mc:Choice>
              <mc:Fallback>
                <p:oleObj name="Equation" r:id="rId12" imgW="1143000" imgH="237490" progId="Equation.DSMT4">
                  <p:embed/>
                  <p:pic>
                    <p:nvPicPr>
                      <p:cNvPr id="0" name=""/>
                      <p:cNvPicPr/>
                      <p:nvPr/>
                    </p:nvPicPr>
                    <p:blipFill>
                      <a:blip r:embed="rId13"/>
                      <a:stretch>
                        <a:fillRect/>
                      </a:stretch>
                    </p:blipFill>
                    <p:spPr>
                      <a:xfrm>
                        <a:off x="909043" y="2678525"/>
                        <a:ext cx="2299690" cy="479102"/>
                      </a:xfrm>
                      <a:prstGeom prst="rect">
                        <a:avLst/>
                      </a:prstGeom>
                    </p:spPr>
                  </p:pic>
                </p:oleObj>
              </mc:Fallback>
            </mc:AlternateContent>
          </a:graphicData>
        </a:graphic>
      </p:graphicFrame>
      <p:sp>
        <p:nvSpPr>
          <p:cNvPr id="14" name="矩形 13"/>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901254879"/>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sp>
            <p:nvSpPr>
              <p:cNvPr id="6" name="矩形 5"/>
              <p:cNvSpPr/>
              <p:nvPr/>
            </p:nvSpPr>
            <p:spPr>
              <a:xfrm>
                <a:off x="476995" y="1700808"/>
                <a:ext cx="11377264" cy="4498539"/>
              </a:xfrm>
              <a:prstGeom prst="rect">
                <a:avLst/>
              </a:prstGeom>
            </p:spPr>
            <p:txBody>
              <a:bodyPr wrap="square">
                <a:spAutoFit/>
              </a:bodyPr>
              <a:lstStyle/>
              <a:p>
                <a:pPr>
                  <a:lnSpc>
                    <a:spcPct val="150000"/>
                  </a:lnSpc>
                  <a:spcBef>
                    <a:spcPts val="1200"/>
                  </a:spcBef>
                </a:pPr>
                <a:r>
                  <a:rPr kumimoji="1" lang="zh-CN" altLang="en-US" sz="2400" dirty="0" smtClean="0"/>
                  <a:t>那么</a:t>
                </a:r>
                <a14:m>
                  <m:oMath xmlns:m="http://schemas.openxmlformats.org/officeDocument/2006/math">
                    <m:r>
                      <a:rPr kumimoji="1" lang="zh-CN" altLang="en-US" sz="2400" b="0" i="1" smtClean="0">
                        <a:latin typeface="Cambria Math"/>
                      </a:rPr>
                      <m:t>，</m:t>
                    </m:r>
                    <m:r>
                      <a:rPr kumimoji="1" lang="zh-CN" altLang="en-US" sz="2400" i="1">
                        <a:latin typeface="Cambria Math"/>
                      </a:rPr>
                      <m:t>如果</m:t>
                    </m:r>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r>
                      <a:rPr kumimoji="1" lang="en-US" altLang="zh-CN" sz="2400" i="1">
                        <a:latin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𝛽</m:t>
                    </m:r>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r>
                      <a:rPr kumimoji="1" lang="en-US" altLang="zh-CN" sz="2400" i="1">
                        <a:latin typeface="Cambria Math" panose="02040503050406030204" pitchFamily="18" charset="0"/>
                        <a:ea typeface="Cambria Math" panose="02040503050406030204" pitchFamily="18" charset="0"/>
                      </a:rPr>
                      <m:t>&lt;</m:t>
                    </m:r>
                    <m:r>
                      <a:rPr kumimoji="1" lang="en-US" altLang="zh-CN" sz="2400" i="1">
                        <a:latin typeface="Cambria Math" panose="02040503050406030204" pitchFamily="18" charset="0"/>
                        <a:ea typeface="Cambria Math" panose="02040503050406030204" pitchFamily="18" charset="0"/>
                      </a:rPr>
                      <m:t>𝛼</m:t>
                    </m:r>
                  </m:oMath>
                </a14:m>
                <a:r>
                  <a:rPr kumimoji="1" lang="zh-CN" altLang="en-US" sz="2400" dirty="0" smtClean="0">
                    <a:latin typeface="Times New Roman" panose="02020503050405090304" pitchFamily="18" charset="0"/>
                  </a:rPr>
                  <a:t>，此时，              ，</a:t>
                </a:r>
                <a:r>
                  <a:rPr kumimoji="1" lang="en-US" altLang="zh-CN" sz="2400" dirty="0" smtClean="0"/>
                  <a:t> </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oMath>
                </a14:m>
                <a:r>
                  <a:rPr kumimoji="1" lang="zh-CN" altLang="en-US" sz="2400" dirty="0" smtClean="0">
                    <a:latin typeface="Times New Roman" panose="02020503050405090304" pitchFamily="18" charset="0"/>
                  </a:rPr>
                  <a:t> 被低估，</a:t>
                </a:r>
                <a14:m>
                  <m:oMath xmlns:m="http://schemas.openxmlformats.org/officeDocument/2006/math">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oMath>
                </a14:m>
                <a:r>
                  <a:rPr kumimoji="1" lang="zh-CN" altLang="en-US" sz="2400" dirty="0" smtClean="0">
                    <a:latin typeface="Times New Roman" panose="02020503050405090304" pitchFamily="18" charset="0"/>
                  </a:rPr>
                  <a:t> 被高估，则可以构建如下投资组合：</a:t>
                </a:r>
                <a:endParaRPr kumimoji="1" lang="en-US" altLang="zh-CN" sz="2400" dirty="0" smtClean="0">
                  <a:latin typeface="Times New Roman" panose="02020503050405090304" pitchFamily="18" charset="0"/>
                </a:endParaRPr>
              </a:p>
              <a:p>
                <a:pPr algn="ctr">
                  <a:lnSpc>
                    <a:spcPct val="150000"/>
                  </a:lnSpc>
                  <a:spcBef>
                    <a:spcPts val="1200"/>
                  </a:spcBef>
                </a:pPr>
                <a:r>
                  <a:rPr kumimoji="1" lang="en-US" altLang="zh-CN" sz="2400" b="1" dirty="0" smtClean="0">
                    <a:latin typeface="Times New Roman" panose="02020503050405090304" pitchFamily="18" charset="0"/>
                  </a:rPr>
                  <a:t>1</a:t>
                </a:r>
                <a:r>
                  <a:rPr kumimoji="1" lang="zh-CN" altLang="en-US" sz="2400" b="1" dirty="0">
                    <a:latin typeface="Times New Roman" panose="02020503050405090304" pitchFamily="18" charset="0"/>
                  </a:rPr>
                  <a:t>单位多头期货 </a:t>
                </a:r>
                <a:r>
                  <a:rPr kumimoji="1" lang="en-US" altLang="zh-CN" sz="2400" b="1" i="1" dirty="0">
                    <a:latin typeface="Times New Roman" panose="02020503050405090304" pitchFamily="18" charset="0"/>
                  </a:rPr>
                  <a:t>i </a:t>
                </a:r>
                <a:r>
                  <a:rPr kumimoji="1" lang="zh-CN" altLang="en-US" sz="2400" b="1" dirty="0">
                    <a:latin typeface="Times New Roman" panose="02020503050405090304" pitchFamily="18" charset="0"/>
                  </a:rPr>
                  <a:t>必然相对单位空头期货 </a:t>
                </a:r>
                <a:r>
                  <a:rPr kumimoji="1" lang="en-US" altLang="zh-CN" sz="2400" b="1" i="1" dirty="0">
                    <a:latin typeface="Times New Roman" panose="02020503050405090304" pitchFamily="18" charset="0"/>
                  </a:rPr>
                  <a:t>j </a:t>
                </a:r>
                <a:r>
                  <a:rPr kumimoji="1" lang="zh-CN" altLang="en-US" sz="2400" b="1" dirty="0">
                    <a:latin typeface="Times New Roman" panose="02020503050405090304" pitchFamily="18" charset="0"/>
                  </a:rPr>
                  <a:t>在该期间有超额</a:t>
                </a:r>
                <a:r>
                  <a:rPr kumimoji="1" lang="zh-CN" altLang="en-US" sz="2400" b="1" dirty="0" smtClean="0">
                    <a:latin typeface="Times New Roman" panose="02020503050405090304" pitchFamily="18" charset="0"/>
                  </a:rPr>
                  <a:t>收益</a:t>
                </a:r>
                <a:endParaRPr kumimoji="1" lang="en-US" altLang="zh-CN" sz="2400" b="1" dirty="0" smtClean="0">
                  <a:latin typeface="Times New Roman" panose="02020503050405090304" pitchFamily="18" charset="0"/>
                </a:endParaRPr>
              </a:p>
              <a:p>
                <a:pPr algn="ctr">
                  <a:spcBef>
                    <a:spcPts val="1200"/>
                  </a:spcBef>
                </a:pPr>
                <a:endParaRPr kumimoji="1" lang="en-US" altLang="zh-CN" sz="1400" b="1" dirty="0" smtClean="0">
                  <a:latin typeface="Times New Roman" panose="02020503050405090304" pitchFamily="18" charset="0"/>
                </a:endParaRPr>
              </a:p>
              <a:p>
                <a:pPr>
                  <a:lnSpc>
                    <a:spcPct val="150000"/>
                  </a:lnSpc>
                  <a:spcBef>
                    <a:spcPts val="1200"/>
                  </a:spcBef>
                </a:pPr>
                <a:r>
                  <a:rPr kumimoji="1" lang="zh-CN" altLang="en-US" sz="2400" dirty="0"/>
                  <a:t>那么</a:t>
                </a:r>
                <a14:m>
                  <m:oMath xmlns:m="http://schemas.openxmlformats.org/officeDocument/2006/math">
                    <m:r>
                      <a:rPr kumimoji="1" lang="zh-CN" altLang="en-US" sz="2400" i="1">
                        <a:latin typeface="Cambria Math"/>
                      </a:rPr>
                      <m:t>，如果</m:t>
                    </m:r>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r>
                      <a:rPr kumimoji="1" lang="en-US" altLang="zh-CN" sz="2400" i="1">
                        <a:latin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𝛽</m:t>
                    </m:r>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r>
                      <a:rPr kumimoji="1" lang="en-US" altLang="zh-CN" sz="2400" b="0" i="1" smtClean="0">
                        <a:latin typeface="Cambria Math"/>
                        <a:ea typeface="Cambria Math" panose="02040503050406030204" pitchFamily="18" charset="0"/>
                      </a:rPr>
                      <m:t>&gt;</m:t>
                    </m:r>
                    <m:r>
                      <a:rPr kumimoji="1" lang="en-US" altLang="zh-CN" sz="2400" i="1">
                        <a:latin typeface="Cambria Math" panose="02040503050406030204" pitchFamily="18" charset="0"/>
                        <a:ea typeface="Cambria Math" panose="02040503050406030204" pitchFamily="18" charset="0"/>
                      </a:rPr>
                      <m:t>𝛼</m:t>
                    </m:r>
                  </m:oMath>
                </a14:m>
                <a:r>
                  <a:rPr kumimoji="1" lang="zh-CN" altLang="en-US" sz="2400" dirty="0">
                    <a:latin typeface="Times New Roman" panose="02020503050405090304" pitchFamily="18" charset="0"/>
                  </a:rPr>
                  <a:t>，此时，              ，</a:t>
                </a:r>
                <a:r>
                  <a:rPr kumimoji="1" lang="en-US" altLang="zh-CN" sz="2400" dirty="0"/>
                  <a:t> </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oMath>
                </a14:m>
                <a:r>
                  <a:rPr kumimoji="1" lang="zh-CN" altLang="en-US" sz="2400" dirty="0">
                    <a:latin typeface="Times New Roman" panose="02020503050405090304" pitchFamily="18" charset="0"/>
                  </a:rPr>
                  <a:t> </a:t>
                </a:r>
                <a:r>
                  <a:rPr kumimoji="1" lang="zh-CN" altLang="en-US" sz="2400" dirty="0" smtClean="0">
                    <a:latin typeface="Times New Roman" panose="02020503050405090304" pitchFamily="18" charset="0"/>
                  </a:rPr>
                  <a:t>被</a:t>
                </a:r>
                <a:r>
                  <a:rPr kumimoji="1" lang="zh-CN" altLang="en-US" sz="2400" dirty="0">
                    <a:latin typeface="Times New Roman" panose="02020503050405090304" pitchFamily="18" charset="0"/>
                  </a:rPr>
                  <a:t>高</a:t>
                </a:r>
                <a:r>
                  <a:rPr kumimoji="1" lang="zh-CN" altLang="en-US" sz="2400" dirty="0" smtClean="0">
                    <a:latin typeface="Times New Roman" panose="02020503050405090304" pitchFamily="18" charset="0"/>
                  </a:rPr>
                  <a:t>估</a:t>
                </a:r>
                <a:r>
                  <a:rPr kumimoji="1" lang="zh-CN" altLang="en-US" sz="2400" dirty="0">
                    <a:latin typeface="Times New Roman" panose="02020503050405090304" pitchFamily="18" charset="0"/>
                  </a:rPr>
                  <a:t>，</a:t>
                </a:r>
                <a14:m>
                  <m:oMath xmlns:m="http://schemas.openxmlformats.org/officeDocument/2006/math">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oMath>
                </a14:m>
                <a:r>
                  <a:rPr kumimoji="1" lang="zh-CN" altLang="en-US" sz="2400" dirty="0">
                    <a:latin typeface="Times New Roman" panose="02020503050405090304" pitchFamily="18" charset="0"/>
                  </a:rPr>
                  <a:t> </a:t>
                </a:r>
                <a:r>
                  <a:rPr kumimoji="1" lang="zh-CN" altLang="en-US" sz="2400" dirty="0" smtClean="0">
                    <a:latin typeface="Times New Roman" panose="02020503050405090304" pitchFamily="18" charset="0"/>
                  </a:rPr>
                  <a:t>被低估</a:t>
                </a:r>
                <a:r>
                  <a:rPr kumimoji="1" lang="zh-CN" altLang="en-US" sz="2400" dirty="0">
                    <a:latin typeface="Times New Roman" panose="02020503050405090304" pitchFamily="18" charset="0"/>
                  </a:rPr>
                  <a:t>，则可以构建如下投资组合：</a:t>
                </a:r>
                <a:endParaRPr kumimoji="1" lang="en-US" altLang="zh-CN" sz="2400" dirty="0">
                  <a:latin typeface="Times New Roman" panose="02020503050405090304" pitchFamily="18" charset="0"/>
                </a:endParaRPr>
              </a:p>
              <a:p>
                <a:pPr algn="ctr">
                  <a:lnSpc>
                    <a:spcPct val="150000"/>
                  </a:lnSpc>
                  <a:spcBef>
                    <a:spcPts val="1200"/>
                  </a:spcBef>
                </a:pPr>
                <a:r>
                  <a:rPr kumimoji="1" lang="en-US" altLang="zh-CN" sz="2400" b="1" dirty="0">
                    <a:latin typeface="Times New Roman" panose="02020503050405090304" pitchFamily="18" charset="0"/>
                  </a:rPr>
                  <a:t>1</a:t>
                </a:r>
                <a:r>
                  <a:rPr kumimoji="1" lang="zh-CN" altLang="en-US" sz="2400" b="1" dirty="0" smtClean="0">
                    <a:latin typeface="Times New Roman" panose="02020503050405090304" pitchFamily="18" charset="0"/>
                  </a:rPr>
                  <a:t>单位空头</a:t>
                </a:r>
                <a:r>
                  <a:rPr kumimoji="1" lang="zh-CN" altLang="en-US" sz="2400" b="1" dirty="0">
                    <a:latin typeface="Times New Roman" panose="02020503050405090304" pitchFamily="18" charset="0"/>
                  </a:rPr>
                  <a:t>期货 </a:t>
                </a:r>
                <a:r>
                  <a:rPr kumimoji="1" lang="en-US" altLang="zh-CN" sz="2400" b="1" i="1" dirty="0">
                    <a:latin typeface="Times New Roman" panose="02020503050405090304" pitchFamily="18" charset="0"/>
                  </a:rPr>
                  <a:t>i </a:t>
                </a:r>
                <a:r>
                  <a:rPr kumimoji="1" lang="zh-CN" altLang="en-US" sz="2400" b="1" dirty="0">
                    <a:latin typeface="Times New Roman" panose="02020503050405090304" pitchFamily="18" charset="0"/>
                  </a:rPr>
                  <a:t>必然相对</a:t>
                </a:r>
                <a:r>
                  <a:rPr kumimoji="1" lang="zh-CN" altLang="en-US" sz="2400" b="1" dirty="0" smtClean="0">
                    <a:latin typeface="Times New Roman" panose="02020503050405090304" pitchFamily="18" charset="0"/>
                  </a:rPr>
                  <a:t>单位多头</a:t>
                </a:r>
                <a:r>
                  <a:rPr kumimoji="1" lang="zh-CN" altLang="en-US" sz="2400" b="1" dirty="0">
                    <a:latin typeface="Times New Roman" panose="02020503050405090304" pitchFamily="18" charset="0"/>
                  </a:rPr>
                  <a:t>期货 </a:t>
                </a:r>
                <a:r>
                  <a:rPr kumimoji="1" lang="en-US" altLang="zh-CN" sz="2400" b="1" i="1" dirty="0">
                    <a:latin typeface="Times New Roman" panose="02020503050405090304" pitchFamily="18" charset="0"/>
                  </a:rPr>
                  <a:t>j </a:t>
                </a:r>
                <a:r>
                  <a:rPr kumimoji="1" lang="zh-CN" altLang="en-US" sz="2400" b="1" dirty="0">
                    <a:latin typeface="Times New Roman" panose="02020503050405090304" pitchFamily="18" charset="0"/>
                  </a:rPr>
                  <a:t>在该期间有超额</a:t>
                </a:r>
                <a:r>
                  <a:rPr kumimoji="1" lang="zh-CN" altLang="en-US" sz="2400" b="1" dirty="0" smtClean="0">
                    <a:latin typeface="Times New Roman" panose="02020503050405090304" pitchFamily="18" charset="0"/>
                  </a:rPr>
                  <a:t>收益</a:t>
                </a:r>
                <a:endParaRPr kumimoji="1" lang="en-US" altLang="zh-CN" sz="2400" b="1" dirty="0">
                  <a:latin typeface="Times New Roman" panose="0202050305040509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76995" y="1700808"/>
                <a:ext cx="11377264" cy="4498539"/>
              </a:xfrm>
              <a:prstGeom prst="rect">
                <a:avLst/>
              </a:prstGeom>
              <a:blipFill rotWithShape="1">
                <a:blip r:embed="rId3"/>
                <a:stretch>
                  <a:fillRect l="-803" r="-536"/>
                </a:stretch>
              </a:blipFill>
            </p:spPr>
            <p:txBody>
              <a:bodyPr/>
              <a:lstStyle/>
              <a:p>
                <a:r>
                  <a:rPr lang="zh-CN" altLang="en-US">
                    <a:noFill/>
                  </a:rPr>
                  <a:t> </a:t>
                </a:r>
              </a:p>
            </p:txBody>
          </p:sp>
        </mc:Fallback>
      </mc:AlternateContent>
      <p:graphicFrame>
        <p:nvGraphicFramePr>
          <p:cNvPr id="8" name="对象 7"/>
          <p:cNvGraphicFramePr>
            <a:graphicFrameLocks noChangeAspect="1"/>
          </p:cNvGraphicFramePr>
          <p:nvPr>
            <p:extLst>
              <p:ext uri="{D42A27DB-BD31-4B8C-83A1-F6EECF244321}">
                <p14:modId xmlns:p14="http://schemas.microsoft.com/office/powerpoint/2010/main" val="3967246932"/>
              </p:ext>
            </p:extLst>
          </p:nvPr>
        </p:nvGraphicFramePr>
        <p:xfrm>
          <a:off x="5085507" y="1844824"/>
          <a:ext cx="868362" cy="484187"/>
        </p:xfrm>
        <a:graphic>
          <a:graphicData uri="http://schemas.openxmlformats.org/presentationml/2006/ole">
            <mc:AlternateContent xmlns:mc="http://schemas.openxmlformats.org/markup-compatibility/2006">
              <mc:Choice xmlns:v="urn:schemas-microsoft-com:vml" Requires="v">
                <p:oleObj spid="_x0000_s46265" name="Equation" r:id="rId4" imgW="431640" imgH="241200" progId="Equation.DSMT4">
                  <p:embed/>
                </p:oleObj>
              </mc:Choice>
              <mc:Fallback>
                <p:oleObj name="Equation" r:id="rId4" imgW="431640" imgH="241200" progId="Equation.DSMT4">
                  <p:embed/>
                  <p:pic>
                    <p:nvPicPr>
                      <p:cNvPr id="0" name="对象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507" y="1844824"/>
                        <a:ext cx="86836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952062799"/>
              </p:ext>
            </p:extLst>
          </p:nvPr>
        </p:nvGraphicFramePr>
        <p:xfrm>
          <a:off x="2782476" y="908720"/>
          <a:ext cx="3384550" cy="525462"/>
        </p:xfrm>
        <a:graphic>
          <a:graphicData uri="http://schemas.openxmlformats.org/presentationml/2006/ole">
            <mc:AlternateContent xmlns:mc="http://schemas.openxmlformats.org/markup-compatibility/2006">
              <mc:Choice xmlns:v="urn:schemas-microsoft-com:vml" Requires="v">
                <p:oleObj spid="_x0000_s46266" name="Equation" r:id="rId6" imgW="1533714" imgH="237969" progId="Equation.DSMT4">
                  <p:embed/>
                </p:oleObj>
              </mc:Choice>
              <mc:Fallback>
                <p:oleObj name="Equation" r:id="rId6" imgW="1533714" imgH="237969" progId="Equation.DSMT4">
                  <p:embed/>
                  <p:pic>
                    <p:nvPicPr>
                      <p:cNvPr id="0" name="对象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2476" y="908720"/>
                        <a:ext cx="3384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矩形 9"/>
          <p:cNvSpPr/>
          <p:nvPr/>
        </p:nvSpPr>
        <p:spPr>
          <a:xfrm>
            <a:off x="476995" y="908720"/>
            <a:ext cx="2339102" cy="461665"/>
          </a:xfrm>
          <a:prstGeom prst="rect">
            <a:avLst/>
          </a:prstGeom>
        </p:spPr>
        <p:txBody>
          <a:bodyPr wrap="none">
            <a:spAutoFit/>
          </a:bodyPr>
          <a:lstStyle/>
          <a:p>
            <a:r>
              <a:rPr lang="zh-CN" altLang="en-US" sz="2400" dirty="0" smtClean="0"/>
              <a:t>长期均衡关系：</a:t>
            </a:r>
            <a:endParaRPr lang="zh-CN" altLang="en-US" sz="2400" dirty="0"/>
          </a:p>
        </p:txBody>
      </p:sp>
      <p:graphicFrame>
        <p:nvGraphicFramePr>
          <p:cNvPr id="12" name="对象 11"/>
          <p:cNvGraphicFramePr>
            <a:graphicFrameLocks noChangeAspect="1"/>
          </p:cNvGraphicFramePr>
          <p:nvPr>
            <p:extLst>
              <p:ext uri="{D42A27DB-BD31-4B8C-83A1-F6EECF244321}">
                <p14:modId xmlns:p14="http://schemas.microsoft.com/office/powerpoint/2010/main" val="4235521943"/>
              </p:ext>
            </p:extLst>
          </p:nvPr>
        </p:nvGraphicFramePr>
        <p:xfrm>
          <a:off x="5157515" y="4221088"/>
          <a:ext cx="893763" cy="484188"/>
        </p:xfrm>
        <a:graphic>
          <a:graphicData uri="http://schemas.openxmlformats.org/presentationml/2006/ole">
            <mc:AlternateContent xmlns:mc="http://schemas.openxmlformats.org/markup-compatibility/2006">
              <mc:Choice xmlns:v="urn:schemas-microsoft-com:vml" Requires="v">
                <p:oleObj spid="_x0000_s46267" name="Equation" r:id="rId8" imgW="444240" imgH="241200" progId="Equation.DSMT4">
                  <p:embed/>
                </p:oleObj>
              </mc:Choice>
              <mc:Fallback>
                <p:oleObj name="Equation" r:id="rId8" imgW="444240" imgH="241200" progId="Equation.DSMT4">
                  <p:embed/>
                  <p:pic>
                    <p:nvPicPr>
                      <p:cNvPr id="0" name="对象 7"/>
                      <p:cNvPicPr>
                        <a:picLocks noChangeAspect="1" noChangeArrowheads="1"/>
                      </p:cNvPicPr>
                      <p:nvPr/>
                    </p:nvPicPr>
                    <p:blipFill>
                      <a:blip r:embed="rId9"/>
                      <a:srcRect/>
                      <a:stretch>
                        <a:fillRect/>
                      </a:stretch>
                    </p:blipFill>
                    <p:spPr bwMode="auto">
                      <a:xfrm>
                        <a:off x="5157515" y="4221088"/>
                        <a:ext cx="8937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1222791"/>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0971" y="690994"/>
            <a:ext cx="11233248" cy="646331"/>
          </a:xfrm>
          <a:prstGeom prst="rect">
            <a:avLst/>
          </a:prstGeom>
        </p:spPr>
        <p:txBody>
          <a:bodyPr wrap="square">
            <a:spAutoFit/>
          </a:bodyPr>
          <a:lstStyle/>
          <a:p>
            <a:pPr>
              <a:lnSpc>
                <a:spcPct val="150000"/>
              </a:lnSpc>
            </a:pPr>
            <a:r>
              <a:rPr lang="en-US" altLang="zh-CN" sz="22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altLang="zh-CN" sz="24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2</a:t>
            </a:r>
            <a:r>
              <a:rPr lang="zh-CN" altLang="en-US" sz="24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zh-CN" altLang="zh-CN" sz="24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价</a:t>
            </a:r>
            <a:r>
              <a:rPr lang="zh-CN" altLang="zh-CN" sz="24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差套利策略的风险</a:t>
            </a:r>
            <a:endParaRPr kumimoji="1" lang="en-US" altLang="zh-CN" sz="2400" b="1" dirty="0">
              <a:latin typeface="Times New Roman" panose="02020503050405090304" pitchFamily="18" charset="0"/>
            </a:endParaRPr>
          </a:p>
        </p:txBody>
      </p:sp>
      <p:sp>
        <p:nvSpPr>
          <p:cNvPr id="4" name="圆角矩形 3">
            <a:extLst>
              <a:ext uri="{FF2B5EF4-FFF2-40B4-BE49-F238E27FC236}">
                <a16:creationId xmlns="" xmlns:a16="http://schemas.microsoft.com/office/drawing/2014/main" id="{3D5DC1A3-46A3-9D45-8D70-EC2D08B62E70}"/>
              </a:ext>
            </a:extLst>
          </p:cNvPr>
          <p:cNvSpPr/>
          <p:nvPr/>
        </p:nvSpPr>
        <p:spPr>
          <a:xfrm>
            <a:off x="909043" y="3204947"/>
            <a:ext cx="2646892" cy="864096"/>
          </a:xfrm>
          <a:prstGeom prst="roundRect">
            <a:avLst/>
          </a:prstGeom>
          <a:no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价差套利策略的风险</a:t>
            </a:r>
          </a:p>
        </p:txBody>
      </p:sp>
      <p:sp>
        <p:nvSpPr>
          <p:cNvPr id="5" name="圆角矩形 4">
            <a:extLst>
              <a:ext uri="{FF2B5EF4-FFF2-40B4-BE49-F238E27FC236}">
                <a16:creationId xmlns="" xmlns:a16="http://schemas.microsoft.com/office/drawing/2014/main" id="{EC88A56D-4461-E44D-962D-3949C58451CF}"/>
              </a:ext>
            </a:extLst>
          </p:cNvPr>
          <p:cNvSpPr/>
          <p:nvPr/>
        </p:nvSpPr>
        <p:spPr>
          <a:xfrm>
            <a:off x="4708063" y="1993607"/>
            <a:ext cx="3168352" cy="864096"/>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zh-CN" sz="2400" kern="100" dirty="0">
                <a:solidFill>
                  <a:srgbClr val="000000"/>
                </a:solidFill>
                <a:latin typeface="Times New Roman" panose="02020503050405090304" pitchFamily="18" charset="0"/>
                <a:cs typeface="Times New Roman" panose="02020503050405090304" pitchFamily="18" charset="0"/>
              </a:rPr>
              <a:t>价差发散风险</a:t>
            </a:r>
            <a:endParaRPr kumimoji="1" lang="zh-CN" altLang="en-US" sz="2400" dirty="0"/>
          </a:p>
        </p:txBody>
      </p:sp>
      <p:sp>
        <p:nvSpPr>
          <p:cNvPr id="6" name="圆角矩形 5">
            <a:extLst>
              <a:ext uri="{FF2B5EF4-FFF2-40B4-BE49-F238E27FC236}">
                <a16:creationId xmlns="" xmlns:a16="http://schemas.microsoft.com/office/drawing/2014/main" id="{DC2C9BDD-EE90-4D42-B9DE-E5343FBB2D5F}"/>
              </a:ext>
            </a:extLst>
          </p:cNvPr>
          <p:cNvSpPr/>
          <p:nvPr/>
        </p:nvSpPr>
        <p:spPr>
          <a:xfrm>
            <a:off x="4708063" y="4437112"/>
            <a:ext cx="3168352" cy="864096"/>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zh-CN" sz="2400" kern="100" dirty="0">
                <a:solidFill>
                  <a:srgbClr val="000000"/>
                </a:solidFill>
                <a:latin typeface="Times New Roman" panose="02020503050405090304" pitchFamily="18" charset="0"/>
                <a:cs typeface="Times New Roman" panose="02020503050405090304" pitchFamily="18" charset="0"/>
              </a:rPr>
              <a:t>价差回复慢风险</a:t>
            </a:r>
            <a:endParaRPr kumimoji="1" lang="zh-CN" altLang="en-US" sz="2400" dirty="0"/>
          </a:p>
        </p:txBody>
      </p:sp>
      <p:sp>
        <p:nvSpPr>
          <p:cNvPr id="8" name="左大括号 7">
            <a:extLst>
              <a:ext uri="{FF2B5EF4-FFF2-40B4-BE49-F238E27FC236}">
                <a16:creationId xmlns="" xmlns:a16="http://schemas.microsoft.com/office/drawing/2014/main" id="{70B21ECB-ED3D-9A42-B85D-6F1666702613}"/>
              </a:ext>
            </a:extLst>
          </p:cNvPr>
          <p:cNvSpPr/>
          <p:nvPr/>
        </p:nvSpPr>
        <p:spPr>
          <a:xfrm>
            <a:off x="3555935" y="2420888"/>
            <a:ext cx="1152128" cy="2432214"/>
          </a:xfrm>
          <a:prstGeom prst="leftBrace">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9" name="文本框 8">
            <a:extLst>
              <a:ext uri="{FF2B5EF4-FFF2-40B4-BE49-F238E27FC236}">
                <a16:creationId xmlns="" xmlns:a16="http://schemas.microsoft.com/office/drawing/2014/main" id="{FA297E98-A391-C444-A3C8-59907714BF81}"/>
              </a:ext>
            </a:extLst>
          </p:cNvPr>
          <p:cNvSpPr txBox="1"/>
          <p:nvPr/>
        </p:nvSpPr>
        <p:spPr>
          <a:xfrm>
            <a:off x="8112845" y="2026890"/>
            <a:ext cx="3024336" cy="707886"/>
          </a:xfrm>
          <a:prstGeom prst="rect">
            <a:avLst/>
          </a:prstGeom>
          <a:noFill/>
        </p:spPr>
        <p:txBody>
          <a:bodyPr wrap="square" rtlCol="0">
            <a:spAutoFit/>
          </a:bodyPr>
          <a:lstStyle/>
          <a:p>
            <a:r>
              <a:rPr lang="zh-CN" altLang="zh-CN" sz="2000" kern="100" dirty="0">
                <a:solidFill>
                  <a:srgbClr val="000000"/>
                </a:solidFill>
                <a:latin typeface="Times New Roman" panose="02020503050405090304" pitchFamily="18" charset="0"/>
                <a:cs typeface="Times New Roman" panose="02020503050405090304" pitchFamily="18" charset="0"/>
              </a:rPr>
              <a:t>价格关系发生变化，导致原先的模型不再适用</a:t>
            </a:r>
            <a:endParaRPr kumimoji="1" lang="zh-CN" altLang="en-US" sz="2000" dirty="0"/>
          </a:p>
        </p:txBody>
      </p:sp>
      <p:sp>
        <p:nvSpPr>
          <p:cNvPr id="10" name="文本框 9">
            <a:extLst>
              <a:ext uri="{FF2B5EF4-FFF2-40B4-BE49-F238E27FC236}">
                <a16:creationId xmlns="" xmlns:a16="http://schemas.microsoft.com/office/drawing/2014/main" id="{8938F961-F25F-3B41-A816-21A03AB64A1B}"/>
              </a:ext>
            </a:extLst>
          </p:cNvPr>
          <p:cNvSpPr txBox="1"/>
          <p:nvPr/>
        </p:nvSpPr>
        <p:spPr>
          <a:xfrm>
            <a:off x="8112845" y="4361328"/>
            <a:ext cx="3168352" cy="1015663"/>
          </a:xfrm>
          <a:prstGeom prst="rect">
            <a:avLst/>
          </a:prstGeom>
          <a:noFill/>
        </p:spPr>
        <p:txBody>
          <a:bodyPr wrap="square" rtlCol="0">
            <a:spAutoFit/>
          </a:bodyPr>
          <a:lstStyle/>
          <a:p>
            <a:r>
              <a:rPr lang="zh-CN" altLang="zh-CN" sz="2000" kern="100" dirty="0">
                <a:solidFill>
                  <a:srgbClr val="000000"/>
                </a:solidFill>
                <a:latin typeface="Times New Roman" panose="02020503050405090304" pitchFamily="18" charset="0"/>
                <a:cs typeface="Times New Roman" panose="02020503050405090304" pitchFamily="18" charset="0"/>
              </a:rPr>
              <a:t>由于没有在特定的时间范围内回到均值，价差向相反方向波动</a:t>
            </a:r>
            <a:endParaRPr kumimoji="1" lang="zh-CN" altLang="en-US" sz="2000" dirty="0"/>
          </a:p>
        </p:txBody>
      </p:sp>
      <p:sp>
        <p:nvSpPr>
          <p:cNvPr id="11" name="矩形 10"/>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069287955"/>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18056"/>
            <a:ext cx="11233248" cy="3370153"/>
          </a:xfrm>
          <a:prstGeom prst="rect">
            <a:avLst/>
          </a:prstGeom>
        </p:spPr>
        <p:txBody>
          <a:bodyPr wrap="square">
            <a:spAutoFit/>
          </a:bodyPr>
          <a:lstStyle/>
          <a:p>
            <a:pPr latinLnBrk="0">
              <a:lnSpc>
                <a:spcPct val="150000"/>
              </a:lnSpc>
            </a:pPr>
            <a:endParaRPr kumimoji="1" lang="en-US" altLang="zh-CN" sz="2200" dirty="0" smtClean="0">
              <a:latin typeface="Times New Roman" panose="02020503050405090304" pitchFamily="18" charset="0"/>
            </a:endParaRPr>
          </a:p>
          <a:p>
            <a:pPr latinLnBrk="0">
              <a:lnSpc>
                <a:spcPct val="150000"/>
              </a:lnSpc>
            </a:pPr>
            <a:endParaRPr kumimoji="1" lang="en-US" altLang="zh-CN" sz="1400" dirty="0" smtClean="0">
              <a:latin typeface="Times New Roman" panose="02020503050405090304" pitchFamily="18" charset="0"/>
            </a:endParaRPr>
          </a:p>
          <a:p>
            <a:pPr latinLnBrk="0">
              <a:lnSpc>
                <a:spcPct val="150000"/>
              </a:lnSpc>
            </a:pPr>
            <a:r>
              <a:rPr kumimoji="1" lang="en-US" altLang="zh-CN" sz="2800" dirty="0" smtClean="0">
                <a:latin typeface="Times New Roman" panose="02020503050405090304" pitchFamily="18" charset="0"/>
              </a:rPr>
              <a:t>1</a:t>
            </a:r>
            <a:r>
              <a:rPr kumimoji="1" lang="zh-CN" altLang="en-US" sz="2800" dirty="0" smtClean="0">
                <a:latin typeface="Times New Roman" panose="02020503050405090304" pitchFamily="18" charset="0"/>
              </a:rPr>
              <a:t>、</a:t>
            </a:r>
            <a:r>
              <a:rPr kumimoji="1" lang="zh-CN" altLang="zh-CN" sz="2800" dirty="0" smtClean="0">
                <a:latin typeface="Times New Roman" panose="02020503050405090304" pitchFamily="18" charset="0"/>
              </a:rPr>
              <a:t>跨</a:t>
            </a:r>
            <a:r>
              <a:rPr kumimoji="1" lang="zh-CN" altLang="zh-CN" sz="2800" dirty="0">
                <a:latin typeface="Times New Roman" panose="02020503050405090304" pitchFamily="18" charset="0"/>
              </a:rPr>
              <a:t>期</a:t>
            </a:r>
            <a:r>
              <a:rPr kumimoji="1" lang="zh-CN" altLang="zh-CN" sz="2800" dirty="0" smtClean="0">
                <a:latin typeface="Times New Roman" panose="02020503050405090304" pitchFamily="18" charset="0"/>
              </a:rPr>
              <a:t>套利</a:t>
            </a:r>
            <a:r>
              <a:rPr kumimoji="1" lang="zh-CN" altLang="en-US" sz="2800" dirty="0" smtClean="0">
                <a:latin typeface="Times New Roman" panose="02020503050405090304" pitchFamily="18" charset="0"/>
              </a:rPr>
              <a:t>构建</a:t>
            </a:r>
            <a:r>
              <a:rPr kumimoji="1" lang="zh-CN" altLang="zh-CN" sz="2800" dirty="0" smtClean="0">
                <a:latin typeface="Times New Roman" panose="02020503050405090304" pitchFamily="18" charset="0"/>
              </a:rPr>
              <a:t>基本</a:t>
            </a:r>
            <a:r>
              <a:rPr kumimoji="1" lang="zh-CN" altLang="zh-CN" sz="2800" dirty="0">
                <a:latin typeface="Times New Roman" panose="02020503050405090304" pitchFamily="18" charset="0"/>
              </a:rPr>
              <a:t>步骤</a:t>
            </a:r>
            <a:endParaRPr kumimoji="1" lang="zh-CN" altLang="en-US" sz="2800" dirty="0">
              <a:latin typeface="Times New Roman" panose="02020503050405090304" pitchFamily="18" charset="0"/>
            </a:endParaRPr>
          </a:p>
          <a:p>
            <a:pPr>
              <a:lnSpc>
                <a:spcPct val="150000"/>
              </a:lnSpc>
            </a:pPr>
            <a:r>
              <a:rPr kumimoji="1" lang="zh-CN" altLang="en-US" sz="2800" dirty="0">
                <a:latin typeface="Times New Roman" panose="02020503050405090304" pitchFamily="18" charset="0"/>
              </a:rPr>
              <a:t>        选取</a:t>
            </a:r>
            <a:r>
              <a:rPr kumimoji="1" lang="en-US" altLang="zh-CN" sz="2800" dirty="0">
                <a:latin typeface="Times New Roman" panose="02020503050405090304" pitchFamily="18" charset="0"/>
              </a:rPr>
              <a:t>IF2012</a:t>
            </a:r>
            <a:r>
              <a:rPr kumimoji="1" lang="zh-CN" altLang="en-US" sz="2800" dirty="0">
                <a:latin typeface="Times New Roman" panose="02020503050405090304" pitchFamily="18" charset="0"/>
              </a:rPr>
              <a:t>和</a:t>
            </a:r>
            <a:r>
              <a:rPr kumimoji="1" lang="en-US" altLang="zh-CN" sz="2800" dirty="0">
                <a:latin typeface="Times New Roman" panose="02020503050405090304" pitchFamily="18" charset="0"/>
              </a:rPr>
              <a:t>IF2103</a:t>
            </a:r>
            <a:r>
              <a:rPr kumimoji="1" lang="zh-CN" altLang="en-US" sz="2800" dirty="0">
                <a:latin typeface="Times New Roman" panose="02020503050405090304" pitchFamily="18" charset="0"/>
              </a:rPr>
              <a:t>在</a:t>
            </a:r>
            <a:r>
              <a:rPr kumimoji="1" lang="en-US" altLang="zh-CN" sz="2800" dirty="0">
                <a:latin typeface="Times New Roman" panose="02020503050405090304" pitchFamily="18" charset="0"/>
              </a:rPr>
              <a:t>2020</a:t>
            </a:r>
            <a:r>
              <a:rPr kumimoji="1" lang="zh-CN" altLang="en-US" sz="2800" dirty="0">
                <a:latin typeface="Times New Roman" panose="02020503050405090304" pitchFamily="18" charset="0"/>
              </a:rPr>
              <a:t>年</a:t>
            </a:r>
            <a:r>
              <a:rPr kumimoji="1" lang="en-US" altLang="zh-CN" sz="2800" dirty="0">
                <a:latin typeface="Times New Roman" panose="02020503050405090304" pitchFamily="18" charset="0"/>
              </a:rPr>
              <a:t>7</a:t>
            </a:r>
            <a:r>
              <a:rPr kumimoji="1" lang="zh-CN" altLang="en-US" sz="2800" dirty="0">
                <a:latin typeface="Times New Roman" panose="02020503050405090304" pitchFamily="18" charset="0"/>
              </a:rPr>
              <a:t>月</a:t>
            </a:r>
            <a:r>
              <a:rPr kumimoji="1" lang="en-US" altLang="zh-CN" sz="2800" dirty="0">
                <a:latin typeface="Times New Roman" panose="02020503050405090304" pitchFamily="18" charset="0"/>
              </a:rPr>
              <a:t>20</a:t>
            </a:r>
            <a:r>
              <a:rPr kumimoji="1" lang="zh-CN" altLang="en-US" sz="2800" dirty="0">
                <a:latin typeface="Times New Roman" panose="02020503050405090304" pitchFamily="18" charset="0"/>
              </a:rPr>
              <a:t>日至</a:t>
            </a:r>
            <a:r>
              <a:rPr kumimoji="1" lang="en-US" altLang="zh-CN" sz="2800" dirty="0">
                <a:latin typeface="Times New Roman" panose="02020503050405090304" pitchFamily="18" charset="0"/>
              </a:rPr>
              <a:t>2020</a:t>
            </a:r>
            <a:r>
              <a:rPr kumimoji="1" lang="zh-CN" altLang="en-US" sz="2800" dirty="0">
                <a:latin typeface="Times New Roman" panose="02020503050405090304" pitchFamily="18" charset="0"/>
              </a:rPr>
              <a:t>年</a:t>
            </a:r>
            <a:r>
              <a:rPr kumimoji="1" lang="en-US" altLang="zh-CN" sz="2800" dirty="0">
                <a:latin typeface="Times New Roman" panose="02020503050405090304" pitchFamily="18" charset="0"/>
              </a:rPr>
              <a:t>12</a:t>
            </a:r>
            <a:r>
              <a:rPr kumimoji="1" lang="zh-CN" altLang="en-US" sz="2800" dirty="0">
                <a:latin typeface="Times New Roman" panose="02020503050405090304" pitchFamily="18" charset="0"/>
              </a:rPr>
              <a:t>月</a:t>
            </a:r>
            <a:r>
              <a:rPr kumimoji="1" lang="en-US" altLang="zh-CN" sz="2800" dirty="0">
                <a:latin typeface="Times New Roman" panose="02020503050405090304" pitchFamily="18" charset="0"/>
              </a:rPr>
              <a:t>18</a:t>
            </a:r>
            <a:r>
              <a:rPr kumimoji="1" lang="zh-CN" altLang="en-US" sz="2800" dirty="0">
                <a:latin typeface="Times New Roman" panose="02020503050405090304" pitchFamily="18" charset="0"/>
              </a:rPr>
              <a:t>日的</a:t>
            </a:r>
            <a:r>
              <a:rPr kumimoji="1" lang="en-US" altLang="zh-CN" sz="2800" dirty="0">
                <a:latin typeface="Times New Roman" panose="02020503050405090304" pitchFamily="18" charset="0"/>
              </a:rPr>
              <a:t>5</a:t>
            </a:r>
            <a:r>
              <a:rPr kumimoji="1" lang="zh-CN" altLang="en-US" sz="2800" dirty="0">
                <a:latin typeface="Times New Roman" panose="02020503050405090304" pitchFamily="18" charset="0"/>
              </a:rPr>
              <a:t>分钟股指期货收盘价数据并</a:t>
            </a:r>
            <a:r>
              <a:rPr kumimoji="1" lang="zh-CN" altLang="en-US" sz="2800" dirty="0" smtClean="0">
                <a:latin typeface="Times New Roman" panose="02020503050405090304" pitchFamily="18" charset="0"/>
              </a:rPr>
              <a:t>进行估计。</a:t>
            </a:r>
            <a:endParaRPr kumimoji="1" lang="zh-CN" altLang="en-US" sz="2800" dirty="0">
              <a:latin typeface="Times New Roman" panose="02020503050405090304" pitchFamily="18" charset="0"/>
            </a:endParaRPr>
          </a:p>
          <a:p>
            <a:pPr>
              <a:lnSpc>
                <a:spcPct val="150000"/>
              </a:lnSpc>
            </a:pPr>
            <a:endParaRPr kumimoji="1" lang="zh-CN" altLang="zh-CN" sz="2200" dirty="0">
              <a:latin typeface="Times New Roman" panose="02020503050405090304" pitchFamily="18" charset="0"/>
              <a:ea typeface="+mn-ea"/>
            </a:endParaRPr>
          </a:p>
        </p:txBody>
      </p:sp>
      <p:grpSp>
        <p:nvGrpSpPr>
          <p:cNvPr id="8" name="组合 7"/>
          <p:cNvGrpSpPr/>
          <p:nvPr/>
        </p:nvGrpSpPr>
        <p:grpSpPr bwMode="auto">
          <a:xfrm>
            <a:off x="621012" y="4122712"/>
            <a:ext cx="3456384" cy="1106488"/>
            <a:chOff x="3293540" y="1871345"/>
            <a:chExt cx="4602685" cy="1106488"/>
          </a:xfrm>
        </p:grpSpPr>
        <p:sp>
          <p:nvSpPr>
            <p:cNvPr id="9" name="五边形 9"/>
            <p:cNvSpPr>
              <a:spLocks noChangeArrowheads="1"/>
            </p:cNvSpPr>
            <p:nvPr/>
          </p:nvSpPr>
          <p:spPr bwMode="auto">
            <a:xfrm>
              <a:off x="3293540" y="1871345"/>
              <a:ext cx="4216400" cy="1106488"/>
            </a:xfrm>
            <a:prstGeom prst="homePlate">
              <a:avLst>
                <a:gd name="adj" fmla="val 49820"/>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buFont typeface="Arial" panose="020B0604020202090204" pitchFamily="34" charset="0"/>
                <a:buNone/>
              </a:pPr>
              <a:r>
                <a:rPr lang="zh-CN" altLang="en-US" sz="2400" b="1">
                  <a:latin typeface="宋体" pitchFamily="2" charset="-122"/>
                  <a:cs typeface="宋体" pitchFamily="2" charset="-122"/>
                  <a:sym typeface="Calibri" panose="020F0502020204030204" pitchFamily="34" charset="0"/>
                </a:rPr>
                <a:t>利用ADF检验平稳性</a:t>
              </a:r>
            </a:p>
          </p:txBody>
        </p:sp>
        <p:sp>
          <p:nvSpPr>
            <p:cNvPr id="10" name="任意多边形 10"/>
            <p:cNvSpPr>
              <a:spLocks noChangeArrowheads="1"/>
            </p:cNvSpPr>
            <p:nvPr/>
          </p:nvSpPr>
          <p:spPr bwMode="auto">
            <a:xfrm>
              <a:off x="6841442" y="1871345"/>
              <a:ext cx="1054783" cy="1092200"/>
            </a:xfrm>
            <a:custGeom>
              <a:avLst/>
              <a:gdLst>
                <a:gd name="T0" fmla="*/ 0 w 504957"/>
                <a:gd name="T1" fmla="*/ 0 h 619256"/>
                <a:gd name="T2" fmla="*/ 2071344 w 504957"/>
                <a:gd name="T3" fmla="*/ 0 h 619256"/>
                <a:gd name="T4" fmla="*/ 5354753 w 504957"/>
                <a:gd name="T5" fmla="*/ 2996183 h 619256"/>
                <a:gd name="T6" fmla="*/ 2071344 w 504957"/>
                <a:gd name="T7" fmla="*/ 5992361 h 619256"/>
                <a:gd name="T8" fmla="*/ 0 w 504957"/>
                <a:gd name="T9" fmla="*/ 5992361 h 619256"/>
                <a:gd name="T10" fmla="*/ 3283409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0"/>
          <p:cNvGrpSpPr/>
          <p:nvPr/>
        </p:nvGrpSpPr>
        <p:grpSpPr bwMode="auto">
          <a:xfrm>
            <a:off x="4134429" y="4162398"/>
            <a:ext cx="2535254" cy="1052514"/>
            <a:chOff x="3281998" y="3541394"/>
            <a:chExt cx="4661747" cy="1052514"/>
          </a:xfrm>
        </p:grpSpPr>
        <p:sp>
          <p:nvSpPr>
            <p:cNvPr id="12" name="五边形 9"/>
            <p:cNvSpPr>
              <a:spLocks noChangeArrowheads="1"/>
            </p:cNvSpPr>
            <p:nvPr/>
          </p:nvSpPr>
          <p:spPr bwMode="auto">
            <a:xfrm>
              <a:off x="3281998" y="3541395"/>
              <a:ext cx="4243387" cy="1052513"/>
            </a:xfrm>
            <a:prstGeom prst="homePlate">
              <a:avLst>
                <a:gd name="adj" fmla="val 49873"/>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buFont typeface="Arial" panose="020B0604020202090204" pitchFamily="34" charset="0"/>
                <a:buNone/>
              </a:pPr>
              <a:r>
                <a:rPr lang="en-US" altLang="zh-CN" sz="2400" b="1" dirty="0">
                  <a:latin typeface="宋体" pitchFamily="2" charset="-122"/>
                  <a:cs typeface="宋体" pitchFamily="2" charset="-122"/>
                  <a:sym typeface="Calibri" panose="020F0502020204030204" pitchFamily="34" charset="0"/>
                </a:rPr>
                <a:t>EG</a:t>
              </a:r>
              <a:r>
                <a:rPr lang="zh-CN" altLang="en-US" sz="2400" b="1" dirty="0">
                  <a:latin typeface="宋体" pitchFamily="2" charset="-122"/>
                  <a:cs typeface="宋体" pitchFamily="2" charset="-122"/>
                  <a:sym typeface="Calibri" panose="020F0502020204030204" pitchFamily="34" charset="0"/>
                </a:rPr>
                <a:t>协整检验</a:t>
              </a:r>
            </a:p>
          </p:txBody>
        </p:sp>
        <p:sp>
          <p:nvSpPr>
            <p:cNvPr id="13" name="任意多边形 10"/>
            <p:cNvSpPr>
              <a:spLocks noChangeArrowheads="1"/>
            </p:cNvSpPr>
            <p:nvPr/>
          </p:nvSpPr>
          <p:spPr bwMode="auto">
            <a:xfrm>
              <a:off x="6619072" y="3541394"/>
              <a:ext cx="1324673" cy="1052513"/>
            </a:xfrm>
            <a:custGeom>
              <a:avLst/>
              <a:gdLst>
                <a:gd name="T0" fmla="*/ 0 w 504957"/>
                <a:gd name="T1" fmla="*/ 0 h 619256"/>
                <a:gd name="T2" fmla="*/ 2085818 w 504957"/>
                <a:gd name="T3" fmla="*/ 0 h 619256"/>
                <a:gd name="T4" fmla="*/ 5392176 w 504957"/>
                <a:gd name="T5" fmla="*/ 2996183 h 619256"/>
                <a:gd name="T6" fmla="*/ 2085818 w 504957"/>
                <a:gd name="T7" fmla="*/ 5992361 h 619256"/>
                <a:gd name="T8" fmla="*/ 0 w 504957"/>
                <a:gd name="T9" fmla="*/ 5992361 h 619256"/>
                <a:gd name="T10" fmla="*/ 3306358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 name="组合 13"/>
          <p:cNvGrpSpPr/>
          <p:nvPr/>
        </p:nvGrpSpPr>
        <p:grpSpPr bwMode="auto">
          <a:xfrm>
            <a:off x="6780955" y="4149700"/>
            <a:ext cx="4641256" cy="1058862"/>
            <a:chOff x="6272983" y="4678363"/>
            <a:chExt cx="4641223" cy="1058862"/>
          </a:xfrm>
        </p:grpSpPr>
        <p:sp>
          <p:nvSpPr>
            <p:cNvPr id="15" name="五边形 9"/>
            <p:cNvSpPr>
              <a:spLocks noChangeArrowheads="1"/>
            </p:cNvSpPr>
            <p:nvPr/>
          </p:nvSpPr>
          <p:spPr bwMode="auto">
            <a:xfrm>
              <a:off x="6272983" y="4678363"/>
              <a:ext cx="4244975" cy="1052513"/>
            </a:xfrm>
            <a:prstGeom prst="homePlate">
              <a:avLst>
                <a:gd name="adj" fmla="val 49799"/>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buFont typeface="Arial" panose="020B0604020202090204" pitchFamily="34" charset="0"/>
                <a:buNone/>
              </a:pPr>
              <a:r>
                <a:rPr lang="zh-CN" altLang="en-US" sz="2400" b="1" dirty="0">
                  <a:latin typeface="宋体" pitchFamily="2" charset="-122"/>
                  <a:sym typeface="Calibri" panose="020F0502020204030204" pitchFamily="34" charset="0"/>
                </a:rPr>
                <a:t>根据价差的统计分析来制定跨期套利的交易策略</a:t>
              </a:r>
            </a:p>
          </p:txBody>
        </p:sp>
        <p:sp>
          <p:nvSpPr>
            <p:cNvPr id="17" name="任意多边形 10"/>
            <p:cNvSpPr>
              <a:spLocks noChangeArrowheads="1"/>
            </p:cNvSpPr>
            <p:nvPr/>
          </p:nvSpPr>
          <p:spPr bwMode="auto">
            <a:xfrm>
              <a:off x="10001393" y="4691061"/>
              <a:ext cx="912813" cy="1046164"/>
            </a:xfrm>
            <a:custGeom>
              <a:avLst/>
              <a:gdLst>
                <a:gd name="T0" fmla="*/ 0 w 504957"/>
                <a:gd name="T1" fmla="*/ 0 h 619256"/>
                <a:gd name="T2" fmla="*/ 2085818 w 504957"/>
                <a:gd name="T3" fmla="*/ 0 h 619256"/>
                <a:gd name="T4" fmla="*/ 5392176 w 504957"/>
                <a:gd name="T5" fmla="*/ 2710838 h 619256"/>
                <a:gd name="T6" fmla="*/ 2085818 w 504957"/>
                <a:gd name="T7" fmla="*/ 5421674 h 619256"/>
                <a:gd name="T8" fmla="*/ 0 w 504957"/>
                <a:gd name="T9" fmla="*/ 5421674 h 619256"/>
                <a:gd name="T10" fmla="*/ 3306358 w 504957"/>
                <a:gd name="T11" fmla="*/ 2710838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矩形 1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20"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（四）跨期套利策略的实现</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314313158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7" presetClass="entr" presetSubtype="1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32979" y="609282"/>
            <a:ext cx="11521280" cy="3693319"/>
          </a:xfrm>
          <a:prstGeom prst="rect">
            <a:avLst/>
          </a:prstGeom>
        </p:spPr>
        <p:txBody>
          <a:bodyPr wrap="square">
            <a:spAutoFit/>
          </a:bodyPr>
          <a:lstStyle/>
          <a:p>
            <a:pPr>
              <a:lnSpc>
                <a:spcPct val="150000"/>
              </a:lnSpc>
            </a:pPr>
            <a:r>
              <a:rPr kumimoji="1" lang="en-US" altLang="zh-CN" sz="2800" dirty="0" smtClean="0">
                <a:latin typeface="Times New Roman" panose="02020503050405090304" pitchFamily="18" charset="0"/>
              </a:rPr>
              <a:t>2</a:t>
            </a:r>
            <a:r>
              <a:rPr kumimoji="1" lang="zh-CN" altLang="en-US" sz="2800" dirty="0" smtClean="0">
                <a:latin typeface="Times New Roman" panose="02020503050405090304" pitchFamily="18" charset="0"/>
              </a:rPr>
              <a:t>、</a:t>
            </a:r>
            <a:r>
              <a:rPr kumimoji="1" lang="en-US" altLang="zh-CN" sz="2800" dirty="0" smtClean="0">
                <a:latin typeface="Times New Roman" panose="02020503050405090304" pitchFamily="18" charset="0"/>
              </a:rPr>
              <a:t>ADF</a:t>
            </a:r>
            <a:r>
              <a:rPr kumimoji="1" lang="zh-CN" altLang="en-US" sz="2800" dirty="0">
                <a:latin typeface="Times New Roman" panose="02020503050405090304" pitchFamily="18" charset="0"/>
              </a:rPr>
              <a:t>检验</a:t>
            </a:r>
          </a:p>
          <a:p>
            <a:pPr>
              <a:lnSpc>
                <a:spcPct val="150000"/>
              </a:lnSpc>
            </a:pPr>
            <a:r>
              <a:rPr kumimoji="1" lang="zh-CN" altLang="en-US" sz="2800" dirty="0">
                <a:latin typeface="Times New Roman" panose="02020503050405090304" pitchFamily="18" charset="0"/>
              </a:rPr>
              <a:t>        由表可以看出，</a:t>
            </a:r>
            <a:r>
              <a:rPr kumimoji="1" lang="en-US" altLang="zh-CN" sz="2800" dirty="0">
                <a:latin typeface="Times New Roman" panose="02020503050405090304" pitchFamily="18" charset="0"/>
              </a:rPr>
              <a:t>IF2012</a:t>
            </a:r>
            <a:r>
              <a:rPr kumimoji="1" lang="zh-CN" altLang="en-US" sz="2800" dirty="0">
                <a:latin typeface="Times New Roman" panose="02020503050405090304" pitchFamily="18" charset="0"/>
              </a:rPr>
              <a:t>和</a:t>
            </a:r>
            <a:r>
              <a:rPr kumimoji="1" lang="en-US" altLang="zh-CN" sz="2800" dirty="0">
                <a:latin typeface="Times New Roman" panose="02020503050405090304" pitchFamily="18" charset="0"/>
              </a:rPr>
              <a:t>IF2103</a:t>
            </a:r>
            <a:r>
              <a:rPr kumimoji="1" lang="zh-CN" altLang="en-US" sz="2800" dirty="0">
                <a:latin typeface="Times New Roman" panose="02020503050405090304" pitchFamily="18" charset="0"/>
              </a:rPr>
              <a:t>序列都含有单位根，但经过一阶差分</a:t>
            </a:r>
            <a:r>
              <a:rPr kumimoji="1" lang="zh-CN" altLang="en-US" sz="2800" dirty="0" smtClean="0">
                <a:latin typeface="Times New Roman" panose="02020503050405090304" pitchFamily="18" charset="0"/>
              </a:rPr>
              <a:t>后平稳，但水平变量非平稳，因此，两</a:t>
            </a:r>
            <a:r>
              <a:rPr kumimoji="1" lang="zh-CN" altLang="en-US" sz="2800" dirty="0">
                <a:latin typeface="Times New Roman" panose="02020503050405090304" pitchFamily="18" charset="0"/>
              </a:rPr>
              <a:t>序列都是</a:t>
            </a:r>
            <a:r>
              <a:rPr kumimoji="1" lang="en-US" altLang="zh-CN" sz="2800" dirty="0" smtClean="0">
                <a:latin typeface="Times New Roman" panose="02020503050405090304" pitchFamily="18" charset="0"/>
              </a:rPr>
              <a:t>I(1)</a:t>
            </a:r>
            <a:r>
              <a:rPr kumimoji="1" lang="zh-CN" altLang="en-US" sz="2800" dirty="0" smtClean="0">
                <a:latin typeface="Times New Roman" panose="02020503050405090304" pitchFamily="18" charset="0"/>
              </a:rPr>
              <a:t>序列</a:t>
            </a:r>
            <a:r>
              <a:rPr kumimoji="1" lang="zh-CN" altLang="en-US" sz="2800" dirty="0">
                <a:latin typeface="Times New Roman" panose="02020503050405090304" pitchFamily="18" charset="0"/>
              </a:rPr>
              <a:t>，说明二者存在协整的可能。</a:t>
            </a:r>
            <a:endParaRPr kumimoji="1" lang="en-US" altLang="zh-CN" sz="2800" dirty="0">
              <a:latin typeface="Times New Roman" panose="02020503050405090304" pitchFamily="18" charset="0"/>
            </a:endParaRPr>
          </a:p>
          <a:p>
            <a:pPr>
              <a:lnSpc>
                <a:spcPct val="150000"/>
              </a:lnSpc>
            </a:pPr>
            <a:endParaRPr kumimoji="1" lang="zh-CN" altLang="en-US" sz="2200" dirty="0">
              <a:latin typeface="Times New Roman" panose="02020503050405090304" pitchFamily="18" charset="0"/>
            </a:endParaRPr>
          </a:p>
          <a:p>
            <a:pPr>
              <a:lnSpc>
                <a:spcPct val="150000"/>
              </a:lnSpc>
            </a:pPr>
            <a:endParaRPr kumimoji="1" lang="zh-CN" altLang="zh-CN" sz="2200" dirty="0">
              <a:latin typeface="Times New Roman" panose="02020503050405090304" pitchFamily="18" charset="0"/>
              <a:ea typeface="+mn-ea"/>
            </a:endParaRPr>
          </a:p>
        </p:txBody>
      </p:sp>
      <p:graphicFrame>
        <p:nvGraphicFramePr>
          <p:cNvPr id="4" name="表格 3"/>
          <p:cNvGraphicFramePr>
            <a:graphicFrameLocks noGrp="1"/>
          </p:cNvGraphicFramePr>
          <p:nvPr>
            <p:extLst>
              <p:ext uri="{D42A27DB-BD31-4B8C-83A1-F6EECF244321}">
                <p14:modId xmlns:p14="http://schemas.microsoft.com/office/powerpoint/2010/main" val="651760208"/>
              </p:ext>
            </p:extLst>
          </p:nvPr>
        </p:nvGraphicFramePr>
        <p:xfrm>
          <a:off x="1485107" y="3932008"/>
          <a:ext cx="9258734" cy="2304256"/>
        </p:xfrm>
        <a:graphic>
          <a:graphicData uri="http://schemas.openxmlformats.org/drawingml/2006/table">
            <a:tbl>
              <a:tblPr firstRow="1" firstCol="1" bandRow="1"/>
              <a:tblGrid>
                <a:gridCol w="1542505">
                  <a:extLst>
                    <a:ext uri="{9D8B030D-6E8A-4147-A177-3AD203B41FA5}">
                      <a16:colId xmlns="" xmlns:a16="http://schemas.microsoft.com/office/drawing/2014/main" val="20000"/>
                    </a:ext>
                  </a:extLst>
                </a:gridCol>
                <a:gridCol w="1542505">
                  <a:extLst>
                    <a:ext uri="{9D8B030D-6E8A-4147-A177-3AD203B41FA5}">
                      <a16:colId xmlns="" xmlns:a16="http://schemas.microsoft.com/office/drawing/2014/main" val="20001"/>
                    </a:ext>
                  </a:extLst>
                </a:gridCol>
                <a:gridCol w="1544357">
                  <a:extLst>
                    <a:ext uri="{9D8B030D-6E8A-4147-A177-3AD203B41FA5}">
                      <a16:colId xmlns="" xmlns:a16="http://schemas.microsoft.com/office/drawing/2014/main" val="20002"/>
                    </a:ext>
                  </a:extLst>
                </a:gridCol>
                <a:gridCol w="1540653">
                  <a:extLst>
                    <a:ext uri="{9D8B030D-6E8A-4147-A177-3AD203B41FA5}">
                      <a16:colId xmlns="" xmlns:a16="http://schemas.microsoft.com/office/drawing/2014/main" val="20003"/>
                    </a:ext>
                  </a:extLst>
                </a:gridCol>
                <a:gridCol w="1544357">
                  <a:extLst>
                    <a:ext uri="{9D8B030D-6E8A-4147-A177-3AD203B41FA5}">
                      <a16:colId xmlns="" xmlns:a16="http://schemas.microsoft.com/office/drawing/2014/main" val="20004"/>
                    </a:ext>
                  </a:extLst>
                </a:gridCol>
                <a:gridCol w="1544357">
                  <a:extLst>
                    <a:ext uri="{9D8B030D-6E8A-4147-A177-3AD203B41FA5}">
                      <a16:colId xmlns="" xmlns:a16="http://schemas.microsoft.com/office/drawing/2014/main" val="20005"/>
                    </a:ext>
                  </a:extLst>
                </a:gridCol>
              </a:tblGrid>
              <a:tr h="457788">
                <a:tc>
                  <a:txBody>
                    <a:bodyPr/>
                    <a:lstStyle/>
                    <a:p>
                      <a:pPr algn="ctr">
                        <a:lnSpc>
                          <a:spcPct val="150000"/>
                        </a:lnSpc>
                      </a:pPr>
                      <a:r>
                        <a:rPr lang="zh-CN"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序列</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统计量</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概率</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5%</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61617">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IF2012</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-2.882341</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0.1683</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-3.959880</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-3.410706</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-3.127139</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61617">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d (IF2012)</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-73.19539</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0.0001</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-3.431482</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-2.861925</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-2.567018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61617">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IF2103</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-3.101995</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0.1058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-3.959876</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-3.410705</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-3.127138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61617">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d (IF2103)</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-72.49748</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0.0001</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-3.431479</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-2.861924</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-2.567017</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19" name="矩形 18"/>
          <p:cNvSpPr/>
          <p:nvPr/>
        </p:nvSpPr>
        <p:spPr>
          <a:xfrm>
            <a:off x="3988113" y="3356992"/>
            <a:ext cx="4896544" cy="553998"/>
          </a:xfrm>
          <a:prstGeom prst="rect">
            <a:avLst/>
          </a:prstGeom>
        </p:spPr>
        <p:txBody>
          <a:bodyPr wrap="square">
            <a:spAutoFit/>
          </a:bodyPr>
          <a:lstStyle/>
          <a:p>
            <a:pPr>
              <a:lnSpc>
                <a:spcPct val="150000"/>
              </a:lnSpc>
            </a:pPr>
            <a:r>
              <a:rPr lang="zh-CN" altLang="zh-CN" sz="20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表</a:t>
            </a:r>
            <a:r>
              <a:rPr lang="en-US" altLang="zh-CN" sz="20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7-1 </a:t>
            </a:r>
            <a:r>
              <a:rPr lang="en-US"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IF2012</a:t>
            </a:r>
            <a:r>
              <a:rPr lang="zh-CN"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和</a:t>
            </a:r>
            <a:r>
              <a:rPr lang="en-US"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IF2103</a:t>
            </a:r>
            <a:r>
              <a:rPr lang="zh-CN"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的</a:t>
            </a:r>
            <a:r>
              <a:rPr lang="en-US"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检验</a:t>
            </a:r>
            <a:endParaRPr lang="zh-CN" altLang="zh-CN" sz="2000" b="1" kern="100" dirty="0">
              <a:effectLst/>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908793992"/>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570264"/>
            <a:ext cx="11233248" cy="3647152"/>
          </a:xfrm>
          <a:prstGeom prst="rect">
            <a:avLst/>
          </a:prstGeom>
        </p:spPr>
        <p:txBody>
          <a:bodyPr wrap="square">
            <a:spAutoFit/>
          </a:bodyPr>
          <a:lstStyle/>
          <a:p>
            <a:pPr>
              <a:lnSpc>
                <a:spcPct val="150000"/>
              </a:lnSpc>
            </a:pPr>
            <a:r>
              <a:rPr kumimoji="1" lang="en-US" altLang="zh-CN" sz="2200" dirty="0" smtClean="0">
                <a:latin typeface="Times New Roman" panose="02020503050405090304" pitchFamily="18" charset="0"/>
              </a:rPr>
              <a:t>3</a:t>
            </a:r>
            <a:r>
              <a:rPr kumimoji="1" lang="zh-CN" altLang="en-US" sz="2200" dirty="0" smtClean="0">
                <a:latin typeface="Times New Roman" panose="02020503050405090304" pitchFamily="18" charset="0"/>
              </a:rPr>
              <a:t>、协</a:t>
            </a:r>
            <a:r>
              <a:rPr kumimoji="1" lang="zh-CN" altLang="en-US" sz="2200" dirty="0">
                <a:latin typeface="Times New Roman" panose="02020503050405090304" pitchFamily="18" charset="0"/>
              </a:rPr>
              <a:t>整检验</a:t>
            </a:r>
            <a:endParaRPr kumimoji="1" lang="en-US" altLang="zh-CN" sz="2200" dirty="0">
              <a:latin typeface="Times New Roman" panose="02020503050405090304" pitchFamily="18" charset="0"/>
            </a:endParaRPr>
          </a:p>
          <a:p>
            <a:pPr>
              <a:lnSpc>
                <a:spcPct val="150000"/>
              </a:lnSpc>
            </a:pP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① 对</a:t>
            </a:r>
            <a:r>
              <a:rPr kumimoji="1" lang="en-US" altLang="zh-CN" sz="2200" dirty="0">
                <a:latin typeface="Times New Roman" panose="02020503050405090304" pitchFamily="18" charset="0"/>
              </a:rPr>
              <a:t>IF2012</a:t>
            </a:r>
            <a:r>
              <a:rPr kumimoji="1" lang="zh-CN" altLang="en-US"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en-US" sz="2200" dirty="0">
                <a:latin typeface="Times New Roman" panose="02020503050405090304" pitchFamily="18" charset="0"/>
              </a:rPr>
              <a:t>进行</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回归，得到如下结果：</a:t>
            </a:r>
          </a:p>
          <a:p>
            <a:pPr>
              <a:lnSpc>
                <a:spcPct val="150000"/>
              </a:lnSpc>
            </a:pPr>
            <a:r>
              <a:rPr kumimoji="1" lang="en-US" altLang="zh-CN" sz="2200" dirty="0">
                <a:latin typeface="Times New Roman" panose="02020503050405090304" pitchFamily="18" charset="0"/>
              </a:rPr>
              <a:t>	IF2103 = 1.044695* IF2012-250.3838</a:t>
            </a:r>
          </a:p>
          <a:p>
            <a:pPr>
              <a:lnSpc>
                <a:spcPct val="150000"/>
              </a:lnSpc>
            </a:pPr>
            <a:r>
              <a:rPr kumimoji="1" lang="en-US" altLang="zh-CN" sz="2200" dirty="0">
                <a:latin typeface="Times New Roman" panose="02020503050405090304" pitchFamily="18" charset="0"/>
              </a:rPr>
              <a:t> 	 SE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0.001049</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4.963291</a:t>
            </a:r>
            <a:r>
              <a:rPr kumimoji="1" lang="zh-CN" altLang="en-US" sz="2200" dirty="0">
                <a:latin typeface="Times New Roman" panose="02020503050405090304" pitchFamily="18" charset="0"/>
              </a:rPr>
              <a:t>）</a:t>
            </a:r>
          </a:p>
          <a:p>
            <a:pPr>
              <a:lnSpc>
                <a:spcPct val="150000"/>
              </a:lnSpc>
            </a:pPr>
            <a:r>
              <a:rPr kumimoji="1" lang="en-US" altLang="zh-CN" sz="2200" dirty="0">
                <a:latin typeface="Times New Roman" panose="02020503050405090304" pitchFamily="18" charset="0"/>
              </a:rPr>
              <a:t>	  </a:t>
            </a:r>
            <a:r>
              <a:rPr kumimoji="1" lang="en-US" altLang="zh-CN" sz="2200" i="1" dirty="0">
                <a:latin typeface="Times New Roman" panose="02020503050405090304" pitchFamily="18" charset="0"/>
              </a:rPr>
              <a:t>t</a:t>
            </a: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966.0801</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-50.44713</a:t>
            </a:r>
            <a:r>
              <a:rPr kumimoji="1" lang="zh-CN" altLang="en-US" sz="2200" dirty="0">
                <a:latin typeface="Times New Roman" panose="02020503050405090304" pitchFamily="18" charset="0"/>
              </a:rPr>
              <a:t>）</a:t>
            </a:r>
          </a:p>
          <a:p>
            <a:pPr>
              <a:lnSpc>
                <a:spcPct val="150000"/>
              </a:lnSpc>
            </a:pP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 </a:t>
            </a:r>
            <a:r>
              <a:rPr kumimoji="1" lang="en-US" altLang="zh-CN" sz="2200" i="1" dirty="0">
                <a:latin typeface="Times New Roman" panose="02020503050405090304" pitchFamily="18" charset="0"/>
              </a:rPr>
              <a:t>R</a:t>
            </a:r>
            <a:r>
              <a:rPr kumimoji="1" lang="en-US" altLang="zh-CN" sz="2200" i="1" baseline="30000" dirty="0">
                <a:latin typeface="Times New Roman" panose="02020503050405090304" pitchFamily="18" charset="0"/>
              </a:rPr>
              <a:t>2</a:t>
            </a:r>
            <a:r>
              <a:rPr kumimoji="1" lang="en-US" altLang="zh-CN" sz="2200" dirty="0">
                <a:latin typeface="Times New Roman" panose="02020503050405090304" pitchFamily="18" charset="0"/>
              </a:rPr>
              <a:t> =0.995001    F = 992175.6   </a:t>
            </a:r>
            <a:r>
              <a:rPr kumimoji="1" lang="en-US" altLang="zh-CN" sz="2200" b="1" dirty="0">
                <a:solidFill>
                  <a:srgbClr val="FF0000"/>
                </a:solidFill>
                <a:latin typeface="Times New Roman" panose="02020503050405090304" pitchFamily="18" charset="0"/>
              </a:rPr>
              <a:t>DW = 0.043593</a:t>
            </a:r>
            <a:endParaRPr kumimoji="1" lang="zh-CN" altLang="en-US" sz="2200" b="1" dirty="0">
              <a:solidFill>
                <a:srgbClr val="FF0000"/>
              </a:solidFill>
              <a:latin typeface="Times New Roman" panose="02020503050405090304" pitchFamily="18" charset="0"/>
            </a:endParaRPr>
          </a:p>
          <a:p>
            <a:pPr>
              <a:lnSpc>
                <a:spcPct val="150000"/>
              </a:lnSpc>
            </a:pPr>
            <a:endParaRPr kumimoji="1" lang="zh-CN" altLang="zh-CN" sz="2200" dirty="0">
              <a:latin typeface="Times New Roman" panose="02020503050405090304" pitchFamily="18" charset="0"/>
              <a:ea typeface="+mn-ea"/>
            </a:endParaRPr>
          </a:p>
        </p:txBody>
      </p:sp>
      <p:sp>
        <p:nvSpPr>
          <p:cNvPr id="9" name="矩形 8"/>
          <p:cNvSpPr/>
          <p:nvPr/>
        </p:nvSpPr>
        <p:spPr>
          <a:xfrm>
            <a:off x="476995" y="3583274"/>
            <a:ext cx="11233248" cy="2631490"/>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        ②对</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回归后的残差序列进行单位根检验</a:t>
            </a: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r>
              <a:rPr kumimoji="1" lang="zh-CN" altLang="zh-CN" sz="2200" dirty="0">
                <a:latin typeface="Times New Roman" panose="02020503050405090304" pitchFamily="18" charset="0"/>
              </a:rPr>
              <a:t>从表中数据可以看出残差为非平稳序列，</a:t>
            </a:r>
            <a:r>
              <a:rPr kumimoji="1" lang="zh-CN" altLang="zh-CN" sz="2200" dirty="0" smtClean="0">
                <a:latin typeface="Times New Roman" panose="02020503050405090304" pitchFamily="18" charset="0"/>
              </a:rPr>
              <a:t>因此</a:t>
            </a:r>
            <a:r>
              <a:rPr kumimoji="1" lang="zh-CN" altLang="en-US" sz="2200" dirty="0" smtClean="0">
                <a:latin typeface="Times New Roman" panose="02020503050405090304" pitchFamily="18" charset="0"/>
              </a:rPr>
              <a:t>，</a:t>
            </a:r>
            <a:r>
              <a:rPr kumimoji="1" lang="en-US" altLang="zh-CN" sz="2200" dirty="0" smtClean="0">
                <a:latin typeface="Times New Roman" panose="02020503050405090304" pitchFamily="18" charset="0"/>
              </a:rPr>
              <a:t>IF2012</a:t>
            </a:r>
            <a:r>
              <a:rPr kumimoji="1" lang="zh-CN" altLang="zh-CN"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zh-CN" sz="2200" dirty="0">
                <a:latin typeface="Times New Roman" panose="02020503050405090304" pitchFamily="18" charset="0"/>
              </a:rPr>
              <a:t>之间不存在协整关系</a:t>
            </a:r>
            <a:r>
              <a:rPr kumimoji="1" lang="zh-CN" altLang="zh-CN" sz="2200" dirty="0" smtClean="0">
                <a:latin typeface="Times New Roman" panose="02020503050405090304" pitchFamily="18" charset="0"/>
              </a:rPr>
              <a:t>。</a:t>
            </a:r>
            <a:endParaRPr kumimoji="1" lang="zh-CN" altLang="en-US" sz="2200" dirty="0">
              <a:latin typeface="Times New Roman" panose="02020503050405090304" pitchFamily="18" charset="0"/>
            </a:endParaRPr>
          </a:p>
        </p:txBody>
      </p:sp>
      <p:sp>
        <p:nvSpPr>
          <p:cNvPr id="10" name="矩形 9"/>
          <p:cNvSpPr/>
          <p:nvPr/>
        </p:nvSpPr>
        <p:spPr>
          <a:xfrm>
            <a:off x="3507037" y="414243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7-2 </a:t>
            </a:r>
            <a:r>
              <a:rPr lang="zh-CN"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残差序列的</a:t>
            </a:r>
            <a:r>
              <a:rPr lang="en-US"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检验</a:t>
            </a:r>
            <a:endParaRPr lang="zh-CN" altLang="zh-CN" sz="2000" b="1" kern="100" dirty="0">
              <a:effectLst/>
              <a:latin typeface="Calibri" panose="020F0502020204030204" pitchFamily="34" charset="0"/>
              <a:ea typeface="宋体" pitchFamily="2" charset="-122"/>
              <a:cs typeface="Times New Roman" panose="02020503050405090304" pitchFamily="18" charset="0"/>
            </a:endParaRPr>
          </a:p>
        </p:txBody>
      </p:sp>
      <p:graphicFrame>
        <p:nvGraphicFramePr>
          <p:cNvPr id="11" name="表格 10"/>
          <p:cNvGraphicFramePr>
            <a:graphicFrameLocks noGrp="1"/>
          </p:cNvGraphicFramePr>
          <p:nvPr/>
        </p:nvGraphicFramePr>
        <p:xfrm>
          <a:off x="1127920" y="4502470"/>
          <a:ext cx="9654778" cy="1014762"/>
        </p:xfrm>
        <a:graphic>
          <a:graphicData uri="http://schemas.openxmlformats.org/drawingml/2006/table">
            <a:tbl>
              <a:tblPr firstRow="1" firstCol="1" bandRow="1"/>
              <a:tblGrid>
                <a:gridCol w="1608486">
                  <a:extLst>
                    <a:ext uri="{9D8B030D-6E8A-4147-A177-3AD203B41FA5}">
                      <a16:colId xmlns="" xmlns:a16="http://schemas.microsoft.com/office/drawing/2014/main" val="20000"/>
                    </a:ext>
                  </a:extLst>
                </a:gridCol>
                <a:gridCol w="1608486">
                  <a:extLst>
                    <a:ext uri="{9D8B030D-6E8A-4147-A177-3AD203B41FA5}">
                      <a16:colId xmlns="" xmlns:a16="http://schemas.microsoft.com/office/drawing/2014/main" val="20001"/>
                    </a:ext>
                  </a:extLst>
                </a:gridCol>
                <a:gridCol w="1608486">
                  <a:extLst>
                    <a:ext uri="{9D8B030D-6E8A-4147-A177-3AD203B41FA5}">
                      <a16:colId xmlns="" xmlns:a16="http://schemas.microsoft.com/office/drawing/2014/main" val="20002"/>
                    </a:ext>
                  </a:extLst>
                </a:gridCol>
                <a:gridCol w="1608486">
                  <a:extLst>
                    <a:ext uri="{9D8B030D-6E8A-4147-A177-3AD203B41FA5}">
                      <a16:colId xmlns="" xmlns:a16="http://schemas.microsoft.com/office/drawing/2014/main" val="20003"/>
                    </a:ext>
                  </a:extLst>
                </a:gridCol>
                <a:gridCol w="1610417">
                  <a:extLst>
                    <a:ext uri="{9D8B030D-6E8A-4147-A177-3AD203B41FA5}">
                      <a16:colId xmlns="" xmlns:a16="http://schemas.microsoft.com/office/drawing/2014/main" val="20004"/>
                    </a:ext>
                  </a:extLst>
                </a:gridCol>
                <a:gridCol w="1610417">
                  <a:extLst>
                    <a:ext uri="{9D8B030D-6E8A-4147-A177-3AD203B41FA5}">
                      <a16:colId xmlns="" xmlns:a16="http://schemas.microsoft.com/office/drawing/2014/main" val="20005"/>
                    </a:ext>
                  </a:extLst>
                </a:gridCol>
              </a:tblGrid>
              <a:tr h="505268">
                <a:tc>
                  <a:txBody>
                    <a:bodyPr/>
                    <a:lstStyle/>
                    <a:p>
                      <a:pPr algn="ctr">
                        <a:lnSpc>
                          <a:spcPct val="150000"/>
                        </a:lnSpc>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序列</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统计量</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概率</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5%</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09494">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resid</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-2.667610</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0.2503</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-3.959893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-3.410713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-3.127143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3" name="矩形 2">
            <a:extLst>
              <a:ext uri="{FF2B5EF4-FFF2-40B4-BE49-F238E27FC236}">
                <a16:creationId xmlns="" xmlns:a16="http://schemas.microsoft.com/office/drawing/2014/main" id="{4C631BC2-D9B8-7E40-BCAB-63DA4D2598D0}"/>
              </a:ext>
            </a:extLst>
          </p:cNvPr>
          <p:cNvSpPr/>
          <p:nvPr/>
        </p:nvSpPr>
        <p:spPr>
          <a:xfrm>
            <a:off x="1197075" y="1628800"/>
            <a:ext cx="5832648" cy="195447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椭圆形标注 1"/>
          <p:cNvSpPr/>
          <p:nvPr/>
        </p:nvSpPr>
        <p:spPr>
          <a:xfrm>
            <a:off x="8325867" y="2132856"/>
            <a:ext cx="2376264" cy="864096"/>
          </a:xfrm>
          <a:prstGeom prst="wedgeEllipseCallout">
            <a:avLst>
              <a:gd name="adj1" fmla="val -106361"/>
              <a:gd name="adj2" fmla="val 944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伪回归？</a:t>
            </a:r>
            <a:endParaRPr lang="zh-CN" altLang="en-US" sz="2400" b="1" dirty="0">
              <a:solidFill>
                <a:srgbClr val="FF0000"/>
              </a:solidFill>
            </a:endParaRPr>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862941757"/>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82513"/>
            <a:ext cx="11233248" cy="3139321"/>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        ③加入</a:t>
            </a:r>
            <a:r>
              <a:rPr kumimoji="1" lang="en-US" altLang="zh-CN" sz="2200" dirty="0">
                <a:latin typeface="Times New Roman" panose="02020503050405090304" pitchFamily="18" charset="0"/>
              </a:rPr>
              <a:t>AR(1)</a:t>
            </a:r>
            <a:r>
              <a:rPr kumimoji="1" lang="zh-CN" altLang="en-US" sz="2200" dirty="0">
                <a:latin typeface="Times New Roman" panose="02020503050405090304" pitchFamily="18" charset="0"/>
              </a:rPr>
              <a:t>和 </a:t>
            </a:r>
            <a:r>
              <a:rPr kumimoji="1" lang="en-US" altLang="zh-CN" sz="2200" dirty="0">
                <a:latin typeface="Times New Roman" panose="02020503050405090304" pitchFamily="18" charset="0"/>
              </a:rPr>
              <a:t>AR(2) </a:t>
            </a:r>
            <a:r>
              <a:rPr kumimoji="1" lang="zh-CN" altLang="en-US" sz="2200" dirty="0">
                <a:latin typeface="Times New Roman" panose="02020503050405090304" pitchFamily="18" charset="0"/>
              </a:rPr>
              <a:t>处理残差自相关后进行</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回归，得到如下结果：</a:t>
            </a:r>
          </a:p>
          <a:p>
            <a:pPr>
              <a:lnSpc>
                <a:spcPct val="150000"/>
              </a:lnSpc>
            </a:pPr>
            <a:r>
              <a:rPr kumimoji="1" lang="en-US" altLang="zh-CN" sz="2200" dirty="0">
                <a:latin typeface="Times New Roman" panose="02020503050405090304" pitchFamily="18" charset="0"/>
              </a:rPr>
              <a:t>	IF2103 = 0.959678* IF2012 + 153.8864 + [AR(1)=0.537401,AR(2)=0.458055255]</a:t>
            </a:r>
          </a:p>
          <a:p>
            <a:pPr>
              <a:lnSpc>
                <a:spcPct val="150000"/>
              </a:lnSpc>
            </a:pPr>
            <a:r>
              <a:rPr kumimoji="1" lang="en-US" altLang="zh-CN" sz="2200" dirty="0">
                <a:latin typeface="Times New Roman" panose="02020503050405090304" pitchFamily="18" charset="0"/>
              </a:rPr>
              <a:t>	SE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0.002365</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12.88211</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0.007608</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0.007609</a:t>
            </a:r>
            <a:r>
              <a:rPr kumimoji="1" lang="zh-CN" altLang="en-US" sz="2200" dirty="0">
                <a:latin typeface="Times New Roman" panose="02020503050405090304" pitchFamily="18" charset="0"/>
              </a:rPr>
              <a:t>）</a:t>
            </a:r>
          </a:p>
          <a:p>
            <a:pPr>
              <a:lnSpc>
                <a:spcPct val="150000"/>
              </a:lnSpc>
            </a:pPr>
            <a:r>
              <a:rPr kumimoji="1" lang="en-US" altLang="zh-CN" sz="2200" dirty="0">
                <a:latin typeface="Times New Roman" panose="02020503050405090304" pitchFamily="18" charset="0"/>
              </a:rPr>
              <a:t>	 </a:t>
            </a:r>
            <a:r>
              <a:rPr kumimoji="1" lang="en-US" altLang="zh-CN" sz="2200" i="1" dirty="0">
                <a:latin typeface="Times New Roman" panose="02020503050405090304" pitchFamily="18" charset="0"/>
              </a:rPr>
              <a:t>t </a:t>
            </a: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405.7950</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11.94574</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70.63414</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60.20309</a:t>
            </a:r>
            <a:r>
              <a:rPr kumimoji="1" lang="zh-CN" altLang="en-US" sz="2200" dirty="0">
                <a:latin typeface="Times New Roman" panose="02020503050405090304" pitchFamily="18" charset="0"/>
              </a:rPr>
              <a:t>）</a:t>
            </a:r>
          </a:p>
          <a:p>
            <a:pPr>
              <a:lnSpc>
                <a:spcPct val="150000"/>
              </a:lnSpc>
            </a:pPr>
            <a:r>
              <a:rPr kumimoji="1" lang="en-US" altLang="zh-CN" sz="2200" i="1" dirty="0">
                <a:latin typeface="Times New Roman" panose="02020503050405090304" pitchFamily="18" charset="0"/>
              </a:rPr>
              <a:t>	R</a:t>
            </a:r>
            <a:r>
              <a:rPr kumimoji="1" lang="en-US" altLang="zh-CN" sz="2200" i="1" baseline="30000" dirty="0">
                <a:latin typeface="Times New Roman" panose="02020503050405090304" pitchFamily="18" charset="0"/>
              </a:rPr>
              <a:t>2</a:t>
            </a:r>
            <a:r>
              <a:rPr kumimoji="1" lang="en-US" altLang="zh-CN" sz="2200" dirty="0">
                <a:latin typeface="Times New Roman" panose="02020503050405090304" pitchFamily="18" charset="0"/>
              </a:rPr>
              <a:t> = 0.999844    F = 8007121   </a:t>
            </a:r>
            <a:r>
              <a:rPr kumimoji="1" lang="en-US" altLang="zh-CN" sz="2200" b="1" dirty="0">
                <a:solidFill>
                  <a:srgbClr val="FF0000"/>
                </a:solidFill>
                <a:latin typeface="Times New Roman" panose="02020503050405090304" pitchFamily="18" charset="0"/>
              </a:rPr>
              <a:t>DW = 2.196290</a:t>
            </a:r>
          </a:p>
          <a:p>
            <a:pPr>
              <a:lnSpc>
                <a:spcPct val="150000"/>
              </a:lnSpc>
            </a:pPr>
            <a:endParaRPr kumimoji="1" lang="zh-CN" altLang="zh-CN" sz="2200" dirty="0">
              <a:latin typeface="Times New Roman" panose="02020503050405090304" pitchFamily="18" charset="0"/>
              <a:ea typeface="+mn-ea"/>
            </a:endParaRPr>
          </a:p>
        </p:txBody>
      </p:sp>
      <p:sp>
        <p:nvSpPr>
          <p:cNvPr id="9" name="矩形 8"/>
          <p:cNvSpPr/>
          <p:nvPr/>
        </p:nvSpPr>
        <p:spPr>
          <a:xfrm>
            <a:off x="476995" y="3356992"/>
            <a:ext cx="11233248" cy="3139321"/>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        ④对</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回归后的残差序列进行单位根检验</a:t>
            </a: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r>
              <a:rPr kumimoji="1" lang="zh-CN" altLang="en-US" sz="2200" dirty="0">
                <a:latin typeface="Times New Roman" panose="02020503050405090304" pitchFamily="18" charset="0"/>
              </a:rPr>
              <a:t>从表中数据可以看出残差为平稳序列，</a:t>
            </a:r>
            <a:r>
              <a:rPr kumimoji="1" lang="zh-CN" altLang="en-US" sz="2200" dirty="0" smtClean="0">
                <a:latin typeface="Times New Roman" panose="02020503050405090304" pitchFamily="18" charset="0"/>
              </a:rPr>
              <a:t>因此，</a:t>
            </a:r>
            <a:r>
              <a:rPr kumimoji="1" lang="en-US" altLang="zh-CN" sz="2200" dirty="0" smtClean="0">
                <a:latin typeface="Times New Roman" panose="02020503050405090304" pitchFamily="18" charset="0"/>
              </a:rPr>
              <a:t>IF2012</a:t>
            </a:r>
            <a:r>
              <a:rPr kumimoji="1" lang="zh-CN" altLang="en-US"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en-US" sz="2200" dirty="0">
                <a:latin typeface="Times New Roman" panose="02020503050405090304" pitchFamily="18" charset="0"/>
              </a:rPr>
              <a:t>之间存在协整关系</a:t>
            </a:r>
            <a:r>
              <a:rPr kumimoji="1" lang="zh-CN" altLang="en-US" sz="2200" dirty="0" smtClean="0">
                <a:latin typeface="Times New Roman" panose="02020503050405090304" pitchFamily="18" charset="0"/>
              </a:rPr>
              <a:t>。</a:t>
            </a:r>
            <a:endParaRPr kumimoji="1" lang="zh-CN" altLang="en-US" sz="2200" dirty="0">
              <a:latin typeface="Times New Roman" panose="02020503050405090304" pitchFamily="18" charset="0"/>
            </a:endParaRPr>
          </a:p>
        </p:txBody>
      </p:sp>
      <p:sp>
        <p:nvSpPr>
          <p:cNvPr id="10" name="矩形 9"/>
          <p:cNvSpPr/>
          <p:nvPr/>
        </p:nvSpPr>
        <p:spPr>
          <a:xfrm>
            <a:off x="3507037" y="414908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7-3 </a:t>
            </a:r>
            <a:r>
              <a:rPr lang="zh-CN" altLang="en-US"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残差序列的</a:t>
            </a:r>
            <a:r>
              <a:rPr lang="en-US"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altLang="en-US"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检验</a:t>
            </a:r>
            <a:endParaRPr lang="zh-CN" altLang="zh-CN" sz="2000" b="1" kern="100" dirty="0">
              <a:effectLst/>
              <a:latin typeface="Calibri" panose="020F0502020204030204" pitchFamily="34" charset="0"/>
              <a:ea typeface="宋体" pitchFamily="2" charset="-122"/>
              <a:cs typeface="Times New Roman" panose="02020503050405090304" pitchFamily="18" charset="0"/>
            </a:endParaRPr>
          </a:p>
        </p:txBody>
      </p:sp>
      <p:graphicFrame>
        <p:nvGraphicFramePr>
          <p:cNvPr id="3" name="表格 2"/>
          <p:cNvGraphicFramePr>
            <a:graphicFrameLocks noGrp="1"/>
          </p:cNvGraphicFramePr>
          <p:nvPr/>
        </p:nvGraphicFramePr>
        <p:xfrm>
          <a:off x="1197019" y="4634504"/>
          <a:ext cx="9793200" cy="1028631"/>
        </p:xfrm>
        <a:graphic>
          <a:graphicData uri="http://schemas.openxmlformats.org/drawingml/2006/table">
            <a:tbl>
              <a:tblPr firstRow="1" firstCol="1" bandRow="1"/>
              <a:tblGrid>
                <a:gridCol w="1631547">
                  <a:extLst>
                    <a:ext uri="{9D8B030D-6E8A-4147-A177-3AD203B41FA5}">
                      <a16:colId xmlns="" xmlns:a16="http://schemas.microsoft.com/office/drawing/2014/main" val="20000"/>
                    </a:ext>
                  </a:extLst>
                </a:gridCol>
                <a:gridCol w="1631547">
                  <a:extLst>
                    <a:ext uri="{9D8B030D-6E8A-4147-A177-3AD203B41FA5}">
                      <a16:colId xmlns="" xmlns:a16="http://schemas.microsoft.com/office/drawing/2014/main" val="20001"/>
                    </a:ext>
                  </a:extLst>
                </a:gridCol>
                <a:gridCol w="1631547">
                  <a:extLst>
                    <a:ext uri="{9D8B030D-6E8A-4147-A177-3AD203B41FA5}">
                      <a16:colId xmlns="" xmlns:a16="http://schemas.microsoft.com/office/drawing/2014/main" val="20002"/>
                    </a:ext>
                  </a:extLst>
                </a:gridCol>
                <a:gridCol w="1631547">
                  <a:extLst>
                    <a:ext uri="{9D8B030D-6E8A-4147-A177-3AD203B41FA5}">
                      <a16:colId xmlns="" xmlns:a16="http://schemas.microsoft.com/office/drawing/2014/main" val="20003"/>
                    </a:ext>
                  </a:extLst>
                </a:gridCol>
                <a:gridCol w="1633506">
                  <a:extLst>
                    <a:ext uri="{9D8B030D-6E8A-4147-A177-3AD203B41FA5}">
                      <a16:colId xmlns="" xmlns:a16="http://schemas.microsoft.com/office/drawing/2014/main" val="20004"/>
                    </a:ext>
                  </a:extLst>
                </a:gridCol>
                <a:gridCol w="1633506">
                  <a:extLst>
                    <a:ext uri="{9D8B030D-6E8A-4147-A177-3AD203B41FA5}">
                      <a16:colId xmlns="" xmlns:a16="http://schemas.microsoft.com/office/drawing/2014/main" val="20005"/>
                    </a:ext>
                  </a:extLst>
                </a:gridCol>
              </a:tblGrid>
              <a:tr h="512174">
                <a:tc>
                  <a:txBody>
                    <a:bodyPr/>
                    <a:lstStyle/>
                    <a:p>
                      <a:pPr algn="ctr">
                        <a:lnSpc>
                          <a:spcPct val="150000"/>
                        </a:lnSpc>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序列</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统计量</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概率</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5%</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16457">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Resid01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-34.35135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0.0000</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-3.959891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-3.410712</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-3.127143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7" name="矩形 6">
            <a:extLst>
              <a:ext uri="{FF2B5EF4-FFF2-40B4-BE49-F238E27FC236}">
                <a16:creationId xmlns="" xmlns:a16="http://schemas.microsoft.com/office/drawing/2014/main" id="{46FCF93A-2732-F543-A1AA-83EDE36E1C36}"/>
              </a:ext>
            </a:extLst>
          </p:cNvPr>
          <p:cNvSpPr/>
          <p:nvPr/>
        </p:nvSpPr>
        <p:spPr>
          <a:xfrm>
            <a:off x="1341091" y="1340251"/>
            <a:ext cx="9793088" cy="195447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1566538540"/>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股指期货走势</a:t>
            </a:r>
            <a:endParaRPr lang="en-US" altLang="zh-CN" sz="2600" b="1" dirty="0">
              <a:latin typeface="微软雅黑" pitchFamily="34" charset="-122"/>
              <a:ea typeface="微软雅黑" pitchFamily="34" charset="-122"/>
            </a:endParaRPr>
          </a:p>
        </p:txBody>
      </p:sp>
      <p:sp>
        <p:nvSpPr>
          <p:cNvPr id="2" name="矩形 1"/>
          <p:cNvSpPr/>
          <p:nvPr/>
        </p:nvSpPr>
        <p:spPr>
          <a:xfrm>
            <a:off x="765027" y="5805264"/>
            <a:ext cx="11089232" cy="369332"/>
          </a:xfrm>
          <a:prstGeom prst="rect">
            <a:avLst/>
          </a:prstGeom>
        </p:spPr>
        <p:txBody>
          <a:bodyPr wrap="square">
            <a:spAutoFit/>
          </a:bodyPr>
          <a:lstStyle/>
          <a:p>
            <a:r>
              <a:rPr lang="zh-CN" altLang="en-US" dirty="0" smtClean="0"/>
              <a:t>中国股指</a:t>
            </a:r>
            <a:r>
              <a:rPr lang="zh-CN" altLang="en-US" dirty="0"/>
              <a:t>期货</a:t>
            </a:r>
            <a:r>
              <a:rPr lang="zh-CN" altLang="en-US" dirty="0" smtClean="0"/>
              <a:t>自</a:t>
            </a:r>
            <a:r>
              <a:rPr lang="en-US" altLang="zh-CN" dirty="0" smtClean="0"/>
              <a:t>2010</a:t>
            </a:r>
            <a:r>
              <a:rPr lang="zh-CN" altLang="en-US" dirty="0"/>
              <a:t>年</a:t>
            </a:r>
            <a:r>
              <a:rPr lang="en-US" altLang="zh-CN" dirty="0"/>
              <a:t>4</a:t>
            </a:r>
            <a:r>
              <a:rPr lang="zh-CN" altLang="en-US" dirty="0"/>
              <a:t>月</a:t>
            </a:r>
            <a:r>
              <a:rPr lang="en-US" altLang="zh-CN" dirty="0"/>
              <a:t>16</a:t>
            </a:r>
            <a:r>
              <a:rPr lang="zh-CN" altLang="en-US" dirty="0" smtClean="0"/>
              <a:t>日推出以来，</a:t>
            </a:r>
            <a:r>
              <a:rPr lang="zh-CN" altLang="en-US" dirty="0"/>
              <a:t>运行基本平稳</a:t>
            </a:r>
            <a:r>
              <a:rPr lang="zh-CN" altLang="en-US" dirty="0" smtClean="0"/>
              <a:t>，与现货指数走势拟合度高。</a:t>
            </a:r>
            <a:endParaRPr lang="zh-CN" alt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55" y="1072232"/>
            <a:ext cx="11518900"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71815"/>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7395671" y="6165304"/>
            <a:ext cx="256444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判断错误，亏损</a:t>
            </a:r>
            <a:endParaRPr lang="zh-CN" altLang="en-US" sz="2400" dirty="0">
              <a:solidFill>
                <a:schemeClr val="tx1"/>
              </a:solidFill>
            </a:endParaRPr>
          </a:p>
        </p:txBody>
      </p:sp>
      <p:sp>
        <p:nvSpPr>
          <p:cNvPr id="29" name="矩形 28"/>
          <p:cNvSpPr/>
          <p:nvPr/>
        </p:nvSpPr>
        <p:spPr>
          <a:xfrm>
            <a:off x="7191463" y="3933056"/>
            <a:ext cx="256444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了结盈利</a:t>
            </a:r>
            <a:endParaRPr lang="zh-CN" altLang="en-US" sz="2400" dirty="0">
              <a:solidFill>
                <a:schemeClr val="tx1"/>
              </a:solidFill>
            </a:endParaRPr>
          </a:p>
        </p:txBody>
      </p:sp>
      <p:sp>
        <p:nvSpPr>
          <p:cNvPr id="16" name="矩形 15"/>
          <p:cNvSpPr/>
          <p:nvPr/>
        </p:nvSpPr>
        <p:spPr>
          <a:xfrm>
            <a:off x="476995" y="570264"/>
            <a:ext cx="10945216" cy="2123658"/>
          </a:xfrm>
          <a:prstGeom prst="rect">
            <a:avLst/>
          </a:prstGeom>
        </p:spPr>
        <p:txBody>
          <a:bodyPr wrap="square">
            <a:spAutoFit/>
          </a:bodyPr>
          <a:lstStyle/>
          <a:p>
            <a:pPr>
              <a:lnSpc>
                <a:spcPct val="150000"/>
              </a:lnSpc>
            </a:pPr>
            <a:r>
              <a:rPr kumimoji="1" lang="en-US" altLang="zh-CN" sz="2200" dirty="0" smtClean="0">
                <a:latin typeface="Times New Roman" panose="02020503050405090304" pitchFamily="18" charset="0"/>
              </a:rPr>
              <a:t>4</a:t>
            </a:r>
            <a:r>
              <a:rPr kumimoji="1" lang="zh-CN" altLang="en-US" sz="2200" dirty="0" smtClean="0">
                <a:latin typeface="Times New Roman" panose="02020503050405090304" pitchFamily="18" charset="0"/>
              </a:rPr>
              <a:t>、交易</a:t>
            </a:r>
            <a:r>
              <a:rPr kumimoji="1" lang="zh-CN" altLang="en-US" sz="2200" dirty="0">
                <a:latin typeface="Times New Roman" panose="02020503050405090304" pitchFamily="18" charset="0"/>
              </a:rPr>
              <a:t>策略</a:t>
            </a:r>
            <a:r>
              <a:rPr kumimoji="1" lang="en-US" altLang="zh-CN" sz="2200" dirty="0">
                <a:latin typeface="Times New Roman" panose="02020503050405090304" pitchFamily="18" charset="0"/>
              </a:rPr>
              <a:t>        </a:t>
            </a:r>
          </a:p>
          <a:p>
            <a:pPr>
              <a:lnSpc>
                <a:spcPct val="150000"/>
              </a:lnSpc>
            </a:pPr>
            <a:r>
              <a:rPr kumimoji="1" lang="zh-CN" altLang="en-US" sz="2200" dirty="0" smtClean="0">
                <a:latin typeface="Times New Roman" panose="02020503050405090304" pitchFamily="18" charset="0"/>
              </a:rPr>
              <a:t>① 令</a:t>
            </a:r>
            <a:r>
              <a:rPr kumimoji="1" lang="zh-CN" altLang="en-US" sz="2200" dirty="0">
                <a:latin typeface="Times New Roman" panose="02020503050405090304" pitchFamily="18" charset="0"/>
              </a:rPr>
              <a:t>价差序列</a:t>
            </a:r>
            <a:r>
              <a:rPr kumimoji="1" lang="en-US" altLang="zh-CN" sz="2200" dirty="0">
                <a:latin typeface="Times New Roman" panose="02020503050405090304" pitchFamily="18" charset="0"/>
              </a:rPr>
              <a:t>Spread=</a:t>
            </a:r>
            <a:r>
              <a:rPr kumimoji="1" lang="en-US" altLang="zh-CN" sz="2200" dirty="0" err="1">
                <a:latin typeface="Times New Roman" panose="02020503050405090304" pitchFamily="18" charset="0"/>
              </a:rPr>
              <a:t>resid</a:t>
            </a:r>
            <a:r>
              <a:rPr kumimoji="1" lang="en-US" altLang="zh-CN" sz="2200" dirty="0">
                <a:latin typeface="Times New Roman" panose="02020503050405090304" pitchFamily="18" charset="0"/>
              </a:rPr>
              <a:t>,</a:t>
            </a:r>
            <a:r>
              <a:rPr kumimoji="1" lang="zh-CN" altLang="en-US" sz="2200" dirty="0">
                <a:latin typeface="Times New Roman" panose="02020503050405090304" pitchFamily="18" charset="0"/>
              </a:rPr>
              <a:t>根据协整结果可以得到价差</a:t>
            </a:r>
            <a:r>
              <a:rPr kumimoji="1" lang="en-US" altLang="zh-CN" sz="2200" dirty="0">
                <a:latin typeface="Times New Roman" panose="02020503050405090304" pitchFamily="18" charset="0"/>
              </a:rPr>
              <a:t>Spread</a:t>
            </a:r>
            <a:r>
              <a:rPr kumimoji="1" lang="zh-CN" altLang="en-US" sz="2200" dirty="0">
                <a:latin typeface="Times New Roman" panose="02020503050405090304" pitchFamily="18" charset="0"/>
              </a:rPr>
              <a:t>序列。</a:t>
            </a:r>
          </a:p>
          <a:p>
            <a:pPr>
              <a:lnSpc>
                <a:spcPct val="150000"/>
              </a:lnSpc>
            </a:pPr>
            <a:r>
              <a:rPr kumimoji="1" lang="zh-CN" altLang="en-US" sz="2200" dirty="0" smtClean="0">
                <a:latin typeface="Times New Roman" panose="02020503050405090304" pitchFamily="18" charset="0"/>
              </a:rPr>
              <a:t>② 为了</a:t>
            </a:r>
            <a:r>
              <a:rPr kumimoji="1" lang="zh-CN" altLang="en-US" sz="2200" dirty="0">
                <a:latin typeface="Times New Roman" panose="02020503050405090304" pitchFamily="18" charset="0"/>
              </a:rPr>
              <a:t>便于序列数据集中化，根据价差序列均值</a:t>
            </a:r>
            <a:r>
              <a:rPr kumimoji="1" lang="en-US" altLang="zh-CN" sz="2200" dirty="0">
                <a:latin typeface="Times New Roman" panose="02020503050405090304" pitchFamily="18" charset="0"/>
              </a:rPr>
              <a:t>mean</a:t>
            </a:r>
            <a:r>
              <a:rPr kumimoji="1" lang="zh-CN" altLang="en-US" sz="2200" dirty="0">
                <a:latin typeface="Times New Roman" panose="02020503050405090304" pitchFamily="18" charset="0"/>
              </a:rPr>
              <a:t>结果将</a:t>
            </a:r>
            <a:r>
              <a:rPr kumimoji="1" lang="en-US" altLang="zh-CN" sz="2200" dirty="0">
                <a:latin typeface="Times New Roman" panose="02020503050405090304" pitchFamily="18" charset="0"/>
              </a:rPr>
              <a:t>spread</a:t>
            </a:r>
            <a:r>
              <a:rPr kumimoji="1" lang="zh-CN" altLang="en-US" sz="2200" dirty="0">
                <a:latin typeface="Times New Roman" panose="02020503050405090304" pitchFamily="18" charset="0"/>
              </a:rPr>
              <a:t>去中心化，即令</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=Spread-mean</a:t>
            </a:r>
            <a:r>
              <a:rPr kumimoji="1" lang="zh-CN" altLang="en-US" sz="2200" dirty="0">
                <a:latin typeface="Times New Roman" panose="02020503050405090304" pitchFamily="18" charset="0"/>
              </a:rPr>
              <a:t>。</a:t>
            </a:r>
          </a:p>
        </p:txBody>
      </p:sp>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cxnSp>
        <p:nvCxnSpPr>
          <p:cNvPr id="3" name="直接连接符 2"/>
          <p:cNvCxnSpPr/>
          <p:nvPr/>
        </p:nvCxnSpPr>
        <p:spPr>
          <a:xfrm>
            <a:off x="3553527" y="3032956"/>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553527" y="3809030"/>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553527" y="4529110"/>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481519" y="5991572"/>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314167" y="2872926"/>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2*</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4" name="矩形 13"/>
          <p:cNvSpPr/>
          <p:nvPr/>
        </p:nvSpPr>
        <p:spPr>
          <a:xfrm>
            <a:off x="9375755" y="355700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0.8*</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5" name="矩形 14"/>
          <p:cNvSpPr/>
          <p:nvPr/>
        </p:nvSpPr>
        <p:spPr>
          <a:xfrm>
            <a:off x="9375755" y="499716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-0.8*</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7" name="矩形 16"/>
          <p:cNvSpPr/>
          <p:nvPr/>
        </p:nvSpPr>
        <p:spPr>
          <a:xfrm>
            <a:off x="9375755" y="573671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-2*</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8" name="矩形 17"/>
          <p:cNvSpPr/>
          <p:nvPr/>
        </p:nvSpPr>
        <p:spPr>
          <a:xfrm>
            <a:off x="9466567" y="2780928"/>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2*</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9" name="矩形 18"/>
          <p:cNvSpPr/>
          <p:nvPr/>
        </p:nvSpPr>
        <p:spPr>
          <a:xfrm>
            <a:off x="9477995" y="427708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0</a:t>
            </a:r>
            <a:endParaRPr lang="zh-CN" altLang="en-US" sz="2400" dirty="0">
              <a:solidFill>
                <a:schemeClr val="tx1"/>
              </a:solidFill>
            </a:endParaRPr>
          </a:p>
        </p:txBody>
      </p:sp>
      <p:sp>
        <p:nvSpPr>
          <p:cNvPr id="13" name="任意多边形 12"/>
          <p:cNvSpPr/>
          <p:nvPr/>
        </p:nvSpPr>
        <p:spPr>
          <a:xfrm>
            <a:off x="4145021" y="3369933"/>
            <a:ext cx="3218075" cy="1286271"/>
          </a:xfrm>
          <a:custGeom>
            <a:avLst/>
            <a:gdLst>
              <a:gd name="connsiteX0" fmla="*/ 0 w 3218075"/>
              <a:gd name="connsiteY0" fmla="*/ 1286271 h 1286271"/>
              <a:gd name="connsiteX1" fmla="*/ 253497 w 3218075"/>
              <a:gd name="connsiteY1" fmla="*/ 951292 h 1286271"/>
              <a:gd name="connsiteX2" fmla="*/ 407406 w 3218075"/>
              <a:gd name="connsiteY2" fmla="*/ 788330 h 1286271"/>
              <a:gd name="connsiteX3" fmla="*/ 552262 w 3218075"/>
              <a:gd name="connsiteY3" fmla="*/ 670635 h 1286271"/>
              <a:gd name="connsiteX4" fmla="*/ 760491 w 3218075"/>
              <a:gd name="connsiteY4" fmla="*/ 426191 h 1286271"/>
              <a:gd name="connsiteX5" fmla="*/ 1249379 w 3218075"/>
              <a:gd name="connsiteY5" fmla="*/ 82160 h 1286271"/>
              <a:gd name="connsiteX6" fmla="*/ 1629624 w 3218075"/>
              <a:gd name="connsiteY6" fmla="*/ 679 h 1286271"/>
              <a:gd name="connsiteX7" fmla="*/ 1955549 w 3218075"/>
              <a:gd name="connsiteY7" fmla="*/ 54999 h 1286271"/>
              <a:gd name="connsiteX8" fmla="*/ 2172832 w 3218075"/>
              <a:gd name="connsiteY8" fmla="*/ 245122 h 1286271"/>
              <a:gd name="connsiteX9" fmla="*/ 2444436 w 3218075"/>
              <a:gd name="connsiteY9" fmla="*/ 552940 h 1286271"/>
              <a:gd name="connsiteX10" fmla="*/ 2806575 w 3218075"/>
              <a:gd name="connsiteY10" fmla="*/ 906025 h 1286271"/>
              <a:gd name="connsiteX11" fmla="*/ 3159660 w 3218075"/>
              <a:gd name="connsiteY11" fmla="*/ 1186683 h 1286271"/>
              <a:gd name="connsiteX12" fmla="*/ 3213981 w 3218075"/>
              <a:gd name="connsiteY12" fmla="*/ 1277217 h 12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8075" h="1286271">
                <a:moveTo>
                  <a:pt x="0" y="1286271"/>
                </a:moveTo>
                <a:cubicBezTo>
                  <a:pt x="92798" y="1160276"/>
                  <a:pt x="185596" y="1034282"/>
                  <a:pt x="253497" y="951292"/>
                </a:cubicBezTo>
                <a:cubicBezTo>
                  <a:pt x="321398" y="868302"/>
                  <a:pt x="357612" y="835106"/>
                  <a:pt x="407406" y="788330"/>
                </a:cubicBezTo>
                <a:cubicBezTo>
                  <a:pt x="457200" y="741554"/>
                  <a:pt x="493415" y="730991"/>
                  <a:pt x="552262" y="670635"/>
                </a:cubicBezTo>
                <a:cubicBezTo>
                  <a:pt x="611110" y="610278"/>
                  <a:pt x="644305" y="524270"/>
                  <a:pt x="760491" y="426191"/>
                </a:cubicBezTo>
                <a:cubicBezTo>
                  <a:pt x="876677" y="328112"/>
                  <a:pt x="1104524" y="153079"/>
                  <a:pt x="1249379" y="82160"/>
                </a:cubicBezTo>
                <a:cubicBezTo>
                  <a:pt x="1394234" y="11241"/>
                  <a:pt x="1511929" y="5206"/>
                  <a:pt x="1629624" y="679"/>
                </a:cubicBezTo>
                <a:cubicBezTo>
                  <a:pt x="1747319" y="-3848"/>
                  <a:pt x="1865014" y="14258"/>
                  <a:pt x="1955549" y="54999"/>
                </a:cubicBezTo>
                <a:cubicBezTo>
                  <a:pt x="2046084" y="95740"/>
                  <a:pt x="2091351" y="162132"/>
                  <a:pt x="2172832" y="245122"/>
                </a:cubicBezTo>
                <a:cubicBezTo>
                  <a:pt x="2254313" y="328112"/>
                  <a:pt x="2338812" y="442790"/>
                  <a:pt x="2444436" y="552940"/>
                </a:cubicBezTo>
                <a:cubicBezTo>
                  <a:pt x="2550060" y="663090"/>
                  <a:pt x="2687371" y="800401"/>
                  <a:pt x="2806575" y="906025"/>
                </a:cubicBezTo>
                <a:cubicBezTo>
                  <a:pt x="2925779" y="1011649"/>
                  <a:pt x="3091759" y="1124818"/>
                  <a:pt x="3159660" y="1186683"/>
                </a:cubicBezTo>
                <a:cubicBezTo>
                  <a:pt x="3227561" y="1248548"/>
                  <a:pt x="3220771" y="1262882"/>
                  <a:pt x="3213981" y="1277217"/>
                </a:cubicBezTo>
              </a:path>
            </a:pathLst>
          </a:cu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任意多边形 19"/>
          <p:cNvSpPr/>
          <p:nvPr/>
        </p:nvSpPr>
        <p:spPr>
          <a:xfrm>
            <a:off x="5819912" y="2897783"/>
            <a:ext cx="1575303" cy="490935"/>
          </a:xfrm>
          <a:custGeom>
            <a:avLst/>
            <a:gdLst>
              <a:gd name="connsiteX0" fmla="*/ 0 w 1575303"/>
              <a:gd name="connsiteY0" fmla="*/ 494986 h 494986"/>
              <a:gd name="connsiteX1" fmla="*/ 153909 w 1575303"/>
              <a:gd name="connsiteY1" fmla="*/ 413504 h 494986"/>
              <a:gd name="connsiteX2" fmla="*/ 325925 w 1575303"/>
              <a:gd name="connsiteY2" fmla="*/ 359184 h 494986"/>
              <a:gd name="connsiteX3" fmla="*/ 570369 w 1575303"/>
              <a:gd name="connsiteY3" fmla="*/ 259595 h 494986"/>
              <a:gd name="connsiteX4" fmla="*/ 1086416 w 1575303"/>
              <a:gd name="connsiteY4" fmla="*/ 141900 h 494986"/>
              <a:gd name="connsiteX5" fmla="*/ 1213165 w 1575303"/>
              <a:gd name="connsiteY5" fmla="*/ 69473 h 494986"/>
              <a:gd name="connsiteX6" fmla="*/ 1330860 w 1575303"/>
              <a:gd name="connsiteY6" fmla="*/ 6098 h 494986"/>
              <a:gd name="connsiteX7" fmla="*/ 1575303 w 1575303"/>
              <a:gd name="connsiteY7" fmla="*/ 6098 h 494986"/>
              <a:gd name="connsiteX0" fmla="*/ 0 w 1575303"/>
              <a:gd name="connsiteY0" fmla="*/ 494986 h 494986"/>
              <a:gd name="connsiteX1" fmla="*/ 153909 w 1575303"/>
              <a:gd name="connsiteY1" fmla="*/ 413504 h 494986"/>
              <a:gd name="connsiteX2" fmla="*/ 325925 w 1575303"/>
              <a:gd name="connsiteY2" fmla="*/ 359184 h 494986"/>
              <a:gd name="connsiteX3" fmla="*/ 570369 w 1575303"/>
              <a:gd name="connsiteY3" fmla="*/ 259595 h 494986"/>
              <a:gd name="connsiteX4" fmla="*/ 1013989 w 1575303"/>
              <a:gd name="connsiteY4" fmla="*/ 114739 h 494986"/>
              <a:gd name="connsiteX5" fmla="*/ 1213165 w 1575303"/>
              <a:gd name="connsiteY5" fmla="*/ 69473 h 494986"/>
              <a:gd name="connsiteX6" fmla="*/ 1330860 w 1575303"/>
              <a:gd name="connsiteY6" fmla="*/ 6098 h 494986"/>
              <a:gd name="connsiteX7" fmla="*/ 1575303 w 1575303"/>
              <a:gd name="connsiteY7" fmla="*/ 6098 h 494986"/>
              <a:gd name="connsiteX0" fmla="*/ 0 w 1575303"/>
              <a:gd name="connsiteY0" fmla="*/ 504383 h 504383"/>
              <a:gd name="connsiteX1" fmla="*/ 153909 w 1575303"/>
              <a:gd name="connsiteY1" fmla="*/ 422901 h 504383"/>
              <a:gd name="connsiteX2" fmla="*/ 325925 w 1575303"/>
              <a:gd name="connsiteY2" fmla="*/ 368581 h 504383"/>
              <a:gd name="connsiteX3" fmla="*/ 570369 w 1575303"/>
              <a:gd name="connsiteY3" fmla="*/ 268992 h 504383"/>
              <a:gd name="connsiteX4" fmla="*/ 1013989 w 1575303"/>
              <a:gd name="connsiteY4" fmla="*/ 124136 h 504383"/>
              <a:gd name="connsiteX5" fmla="*/ 1195058 w 1575303"/>
              <a:gd name="connsiteY5" fmla="*/ 6443 h 504383"/>
              <a:gd name="connsiteX6" fmla="*/ 1330860 w 1575303"/>
              <a:gd name="connsiteY6" fmla="*/ 15495 h 504383"/>
              <a:gd name="connsiteX7" fmla="*/ 1575303 w 1575303"/>
              <a:gd name="connsiteY7" fmla="*/ 15495 h 504383"/>
              <a:gd name="connsiteX0" fmla="*/ 0 w 1575303"/>
              <a:gd name="connsiteY0" fmla="*/ 490935 h 490935"/>
              <a:gd name="connsiteX1" fmla="*/ 153909 w 1575303"/>
              <a:gd name="connsiteY1" fmla="*/ 409453 h 490935"/>
              <a:gd name="connsiteX2" fmla="*/ 325925 w 1575303"/>
              <a:gd name="connsiteY2" fmla="*/ 355133 h 490935"/>
              <a:gd name="connsiteX3" fmla="*/ 570369 w 1575303"/>
              <a:gd name="connsiteY3" fmla="*/ 255544 h 490935"/>
              <a:gd name="connsiteX4" fmla="*/ 1013989 w 1575303"/>
              <a:gd name="connsiteY4" fmla="*/ 110688 h 490935"/>
              <a:gd name="connsiteX5" fmla="*/ 1330860 w 1575303"/>
              <a:gd name="connsiteY5" fmla="*/ 2047 h 490935"/>
              <a:gd name="connsiteX6" fmla="*/ 1575303 w 1575303"/>
              <a:gd name="connsiteY6" fmla="*/ 2047 h 4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303" h="490935">
                <a:moveTo>
                  <a:pt x="0" y="490935"/>
                </a:moveTo>
                <a:cubicBezTo>
                  <a:pt x="49794" y="461511"/>
                  <a:pt x="99588" y="432087"/>
                  <a:pt x="153909" y="409453"/>
                </a:cubicBezTo>
                <a:cubicBezTo>
                  <a:pt x="208230" y="386819"/>
                  <a:pt x="256515" y="380784"/>
                  <a:pt x="325925" y="355133"/>
                </a:cubicBezTo>
                <a:cubicBezTo>
                  <a:pt x="395335" y="329481"/>
                  <a:pt x="455692" y="296285"/>
                  <a:pt x="570369" y="255544"/>
                </a:cubicBezTo>
                <a:cubicBezTo>
                  <a:pt x="685046" y="214803"/>
                  <a:pt x="887241" y="152938"/>
                  <a:pt x="1013989" y="110688"/>
                </a:cubicBezTo>
                <a:cubicBezTo>
                  <a:pt x="1140738" y="68439"/>
                  <a:pt x="1237308" y="20154"/>
                  <a:pt x="1330860" y="2047"/>
                </a:cubicBezTo>
                <a:cubicBezTo>
                  <a:pt x="1394234" y="3556"/>
                  <a:pt x="1483259" y="-3235"/>
                  <a:pt x="1575303" y="2047"/>
                </a:cubicBezTo>
              </a:path>
            </a:pathLst>
          </a:cu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矩形 22"/>
          <p:cNvSpPr/>
          <p:nvPr/>
        </p:nvSpPr>
        <p:spPr>
          <a:xfrm>
            <a:off x="0" y="3220795"/>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400" dirty="0" err="1" smtClean="0">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&gt;0</a:t>
            </a:r>
            <a:endParaRPr lang="zh-CN" altLang="en-US" sz="2400" dirty="0">
              <a:solidFill>
                <a:schemeClr val="tx1"/>
              </a:solidFill>
            </a:endParaRPr>
          </a:p>
        </p:txBody>
      </p:sp>
      <p:sp>
        <p:nvSpPr>
          <p:cNvPr id="24" name="矩形 23"/>
          <p:cNvSpPr/>
          <p:nvPr/>
        </p:nvSpPr>
        <p:spPr>
          <a:xfrm>
            <a:off x="339" y="5013176"/>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400" dirty="0" err="1" smtClean="0">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&lt;0</a:t>
            </a:r>
            <a:endParaRPr lang="zh-CN" altLang="en-US" sz="2400" dirty="0">
              <a:solidFill>
                <a:schemeClr val="tx1"/>
              </a:solidFill>
            </a:endParaRPr>
          </a:p>
        </p:txBody>
      </p:sp>
      <p:sp>
        <p:nvSpPr>
          <p:cNvPr id="25" name="矩形 24"/>
          <p:cNvSpPr/>
          <p:nvPr/>
        </p:nvSpPr>
        <p:spPr>
          <a:xfrm>
            <a:off x="1756287" y="3182278"/>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做多近期</a:t>
            </a:r>
            <a:endParaRPr lang="en-US" altLang="zh-CN" sz="2400" dirty="0" smtClean="0">
              <a:solidFill>
                <a:schemeClr val="tx1"/>
              </a:solidFill>
            </a:endParaRPr>
          </a:p>
          <a:p>
            <a:r>
              <a:rPr lang="zh-CN" altLang="en-US" sz="2400" dirty="0">
                <a:solidFill>
                  <a:schemeClr val="tx1"/>
                </a:solidFill>
              </a:rPr>
              <a:t>做</a:t>
            </a:r>
            <a:r>
              <a:rPr lang="zh-CN" altLang="en-US" sz="2400" dirty="0" smtClean="0">
                <a:solidFill>
                  <a:schemeClr val="tx1"/>
                </a:solidFill>
              </a:rPr>
              <a:t>空远期</a:t>
            </a:r>
            <a:endParaRPr lang="zh-CN" altLang="en-US" sz="2400" dirty="0">
              <a:solidFill>
                <a:schemeClr val="tx1"/>
              </a:solidFill>
            </a:endParaRPr>
          </a:p>
        </p:txBody>
      </p:sp>
      <p:sp>
        <p:nvSpPr>
          <p:cNvPr id="26" name="矩形 25"/>
          <p:cNvSpPr/>
          <p:nvPr/>
        </p:nvSpPr>
        <p:spPr>
          <a:xfrm>
            <a:off x="1770535" y="501734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做多远期</a:t>
            </a:r>
            <a:endParaRPr lang="en-US" altLang="zh-CN" sz="2400" dirty="0" smtClean="0">
              <a:solidFill>
                <a:schemeClr val="tx1"/>
              </a:solidFill>
            </a:endParaRPr>
          </a:p>
          <a:p>
            <a:r>
              <a:rPr lang="zh-CN" altLang="en-US" sz="2400" dirty="0">
                <a:solidFill>
                  <a:schemeClr val="tx1"/>
                </a:solidFill>
              </a:rPr>
              <a:t>做</a:t>
            </a:r>
            <a:r>
              <a:rPr lang="zh-CN" altLang="en-US" sz="2400" dirty="0" smtClean="0">
                <a:solidFill>
                  <a:schemeClr val="tx1"/>
                </a:solidFill>
              </a:rPr>
              <a:t>空近期</a:t>
            </a:r>
            <a:endParaRPr lang="zh-CN" altLang="en-US" sz="2400" dirty="0">
              <a:solidFill>
                <a:schemeClr val="tx1"/>
              </a:solidFill>
            </a:endParaRPr>
          </a:p>
        </p:txBody>
      </p:sp>
      <p:cxnSp>
        <p:nvCxnSpPr>
          <p:cNvPr id="11" name="直接连接符 10"/>
          <p:cNvCxnSpPr/>
          <p:nvPr/>
        </p:nvCxnSpPr>
        <p:spPr>
          <a:xfrm>
            <a:off x="3553527" y="5249190"/>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6836960" y="2368870"/>
            <a:ext cx="256444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判断错误，亏损</a:t>
            </a:r>
            <a:endParaRPr lang="zh-CN" altLang="en-US" sz="2400" dirty="0">
              <a:solidFill>
                <a:schemeClr val="tx1"/>
              </a:solidFill>
            </a:endParaRPr>
          </a:p>
        </p:txBody>
      </p:sp>
      <p:sp>
        <p:nvSpPr>
          <p:cNvPr id="22" name="任意多边形 21"/>
          <p:cNvSpPr/>
          <p:nvPr/>
        </p:nvSpPr>
        <p:spPr>
          <a:xfrm>
            <a:off x="7521964" y="5751673"/>
            <a:ext cx="823865" cy="470780"/>
          </a:xfrm>
          <a:custGeom>
            <a:avLst/>
            <a:gdLst>
              <a:gd name="connsiteX0" fmla="*/ 0 w 823865"/>
              <a:gd name="connsiteY0" fmla="*/ 0 h 470780"/>
              <a:gd name="connsiteX1" fmla="*/ 208230 w 823865"/>
              <a:gd name="connsiteY1" fmla="*/ 162962 h 470780"/>
              <a:gd name="connsiteX2" fmla="*/ 362139 w 823865"/>
              <a:gd name="connsiteY2" fmla="*/ 253497 h 470780"/>
              <a:gd name="connsiteX3" fmla="*/ 651849 w 823865"/>
              <a:gd name="connsiteY3" fmla="*/ 407406 h 470780"/>
              <a:gd name="connsiteX4" fmla="*/ 823865 w 823865"/>
              <a:gd name="connsiteY4" fmla="*/ 470780 h 47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865" h="470780">
                <a:moveTo>
                  <a:pt x="0" y="0"/>
                </a:moveTo>
                <a:cubicBezTo>
                  <a:pt x="73937" y="60356"/>
                  <a:pt x="147874" y="120713"/>
                  <a:pt x="208230" y="162962"/>
                </a:cubicBezTo>
                <a:cubicBezTo>
                  <a:pt x="268586" y="205211"/>
                  <a:pt x="288203" y="212756"/>
                  <a:pt x="362139" y="253497"/>
                </a:cubicBezTo>
                <a:cubicBezTo>
                  <a:pt x="436075" y="294238"/>
                  <a:pt x="574895" y="371192"/>
                  <a:pt x="651849" y="407406"/>
                </a:cubicBezTo>
                <a:cubicBezTo>
                  <a:pt x="728803" y="443620"/>
                  <a:pt x="823865" y="470780"/>
                  <a:pt x="823865" y="470780"/>
                </a:cubicBezTo>
              </a:path>
            </a:pathLst>
          </a:cu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任意多边形 20"/>
          <p:cNvSpPr/>
          <p:nvPr/>
        </p:nvSpPr>
        <p:spPr>
          <a:xfrm>
            <a:off x="4833085" y="4339332"/>
            <a:ext cx="4074059" cy="1407993"/>
          </a:xfrm>
          <a:custGeom>
            <a:avLst/>
            <a:gdLst>
              <a:gd name="connsiteX0" fmla="*/ 0 w 4074059"/>
              <a:gd name="connsiteY0" fmla="*/ 0 h 1407993"/>
              <a:gd name="connsiteX1" fmla="*/ 380245 w 4074059"/>
              <a:gd name="connsiteY1" fmla="*/ 344032 h 1407993"/>
              <a:gd name="connsiteX2" fmla="*/ 697117 w 4074059"/>
              <a:gd name="connsiteY2" fmla="*/ 543208 h 1407993"/>
              <a:gd name="connsiteX3" fmla="*/ 905346 w 4074059"/>
              <a:gd name="connsiteY3" fmla="*/ 724278 h 1407993"/>
              <a:gd name="connsiteX4" fmla="*/ 1321806 w 4074059"/>
              <a:gd name="connsiteY4" fmla="*/ 977775 h 1407993"/>
              <a:gd name="connsiteX5" fmla="*/ 1865014 w 4074059"/>
              <a:gd name="connsiteY5" fmla="*/ 1149791 h 1407993"/>
              <a:gd name="connsiteX6" fmla="*/ 2308633 w 4074059"/>
              <a:gd name="connsiteY6" fmla="*/ 1321806 h 1407993"/>
              <a:gd name="connsiteX7" fmla="*/ 2697932 w 4074059"/>
              <a:gd name="connsiteY7" fmla="*/ 1403288 h 1407993"/>
              <a:gd name="connsiteX8" fmla="*/ 2851841 w 4074059"/>
              <a:gd name="connsiteY8" fmla="*/ 1376127 h 1407993"/>
              <a:gd name="connsiteX9" fmla="*/ 3286408 w 4074059"/>
              <a:gd name="connsiteY9" fmla="*/ 1195058 h 1407993"/>
              <a:gd name="connsiteX10" fmla="*/ 3558012 w 4074059"/>
              <a:gd name="connsiteY10" fmla="*/ 923454 h 1407993"/>
              <a:gd name="connsiteX11" fmla="*/ 3693814 w 4074059"/>
              <a:gd name="connsiteY11" fmla="*/ 669957 h 1407993"/>
              <a:gd name="connsiteX12" fmla="*/ 3992578 w 4074059"/>
              <a:gd name="connsiteY12" fmla="*/ 235391 h 1407993"/>
              <a:gd name="connsiteX13" fmla="*/ 4055952 w 4074059"/>
              <a:gd name="connsiteY13" fmla="*/ 45268 h 1407993"/>
              <a:gd name="connsiteX14" fmla="*/ 4074059 w 4074059"/>
              <a:gd name="connsiteY14" fmla="*/ 9054 h 140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74059" h="1407993">
                <a:moveTo>
                  <a:pt x="0" y="0"/>
                </a:moveTo>
                <a:cubicBezTo>
                  <a:pt x="132029" y="126748"/>
                  <a:pt x="264059" y="253497"/>
                  <a:pt x="380245" y="344032"/>
                </a:cubicBezTo>
                <a:cubicBezTo>
                  <a:pt x="496431" y="434567"/>
                  <a:pt x="609600" y="479834"/>
                  <a:pt x="697117" y="543208"/>
                </a:cubicBezTo>
                <a:cubicBezTo>
                  <a:pt x="784634" y="606582"/>
                  <a:pt x="801231" y="651850"/>
                  <a:pt x="905346" y="724278"/>
                </a:cubicBezTo>
                <a:cubicBezTo>
                  <a:pt x="1009461" y="796706"/>
                  <a:pt x="1161861" y="906856"/>
                  <a:pt x="1321806" y="977775"/>
                </a:cubicBezTo>
                <a:cubicBezTo>
                  <a:pt x="1481751" y="1048694"/>
                  <a:pt x="1700543" y="1092453"/>
                  <a:pt x="1865014" y="1149791"/>
                </a:cubicBezTo>
                <a:cubicBezTo>
                  <a:pt x="2029485" y="1207129"/>
                  <a:pt x="2169813" y="1279557"/>
                  <a:pt x="2308633" y="1321806"/>
                </a:cubicBezTo>
                <a:cubicBezTo>
                  <a:pt x="2447453" y="1364055"/>
                  <a:pt x="2607397" y="1394235"/>
                  <a:pt x="2697932" y="1403288"/>
                </a:cubicBezTo>
                <a:cubicBezTo>
                  <a:pt x="2788467" y="1412342"/>
                  <a:pt x="2753762" y="1410832"/>
                  <a:pt x="2851841" y="1376127"/>
                </a:cubicBezTo>
                <a:cubicBezTo>
                  <a:pt x="2949920" y="1341422"/>
                  <a:pt x="3168713" y="1270503"/>
                  <a:pt x="3286408" y="1195058"/>
                </a:cubicBezTo>
                <a:cubicBezTo>
                  <a:pt x="3404103" y="1119613"/>
                  <a:pt x="3490111" y="1010971"/>
                  <a:pt x="3558012" y="923454"/>
                </a:cubicBezTo>
                <a:cubicBezTo>
                  <a:pt x="3625913" y="835937"/>
                  <a:pt x="3621386" y="784634"/>
                  <a:pt x="3693814" y="669957"/>
                </a:cubicBezTo>
                <a:cubicBezTo>
                  <a:pt x="3766242" y="555280"/>
                  <a:pt x="3932222" y="339506"/>
                  <a:pt x="3992578" y="235391"/>
                </a:cubicBezTo>
                <a:cubicBezTo>
                  <a:pt x="4052934" y="131276"/>
                  <a:pt x="4042372" y="82991"/>
                  <a:pt x="4055952" y="45268"/>
                </a:cubicBezTo>
                <a:cubicBezTo>
                  <a:pt x="4069532" y="7545"/>
                  <a:pt x="4071795" y="8299"/>
                  <a:pt x="4074059" y="9054"/>
                </a:cubicBezTo>
              </a:path>
            </a:pathLst>
          </a:cu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743134333"/>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01284" y="592404"/>
            <a:ext cx="10945216" cy="576248"/>
          </a:xfrm>
          <a:prstGeom prst="rect">
            <a:avLst/>
          </a:prstGeom>
        </p:spPr>
        <p:txBody>
          <a:bodyPr wrap="square">
            <a:spAutoFit/>
          </a:bodyPr>
          <a:lstStyle/>
          <a:p>
            <a:pPr>
              <a:lnSpc>
                <a:spcPct val="150000"/>
              </a:lnSpc>
            </a:pPr>
            <a:r>
              <a:rPr kumimoji="1" lang="zh-CN" altLang="en-US" sz="2400" dirty="0" smtClean="0">
                <a:latin typeface="Times New Roman" panose="02020503050405090304" pitchFamily="18" charset="0"/>
              </a:rPr>
              <a:t>因此，上述的投资理念，可以总结为如下的投资策略：</a:t>
            </a:r>
            <a:endParaRPr kumimoji="1" lang="zh-CN" altLang="en-US" sz="2400" dirty="0">
              <a:latin typeface="Times New Roman" panose="02020503050405090304" pitchFamily="18" charset="0"/>
            </a:endParaRPr>
          </a:p>
        </p:txBody>
      </p:sp>
      <p:graphicFrame>
        <p:nvGraphicFramePr>
          <p:cNvPr id="4" name="表格 3">
            <a:extLst>
              <a:ext uri="{FF2B5EF4-FFF2-40B4-BE49-F238E27FC236}">
                <a16:creationId xmlns="" xmlns:a16="http://schemas.microsoft.com/office/drawing/2014/main" id="{C2BD5B3A-BA7F-EC4B-BABD-52A35CB6E55A}"/>
              </a:ext>
            </a:extLst>
          </p:cNvPr>
          <p:cNvGraphicFramePr>
            <a:graphicFrameLocks noGrp="1"/>
          </p:cNvGraphicFramePr>
          <p:nvPr>
            <p:extLst>
              <p:ext uri="{D42A27DB-BD31-4B8C-83A1-F6EECF244321}">
                <p14:modId xmlns:p14="http://schemas.microsoft.com/office/powerpoint/2010/main" val="3368127718"/>
              </p:ext>
            </p:extLst>
          </p:nvPr>
        </p:nvGraphicFramePr>
        <p:xfrm>
          <a:off x="765027" y="1176133"/>
          <a:ext cx="10513168" cy="5334000"/>
        </p:xfrm>
        <a:graphic>
          <a:graphicData uri="http://schemas.openxmlformats.org/drawingml/2006/table">
            <a:tbl>
              <a:tblPr firstRow="1" bandRow="1">
                <a:tableStyleId>{5940675A-B579-460E-94D1-54222C63F5DA}</a:tableStyleId>
              </a:tblPr>
              <a:tblGrid>
                <a:gridCol w="1552231">
                  <a:extLst>
                    <a:ext uri="{9D8B030D-6E8A-4147-A177-3AD203B41FA5}">
                      <a16:colId xmlns="" xmlns:a16="http://schemas.microsoft.com/office/drawing/2014/main" val="2569090261"/>
                    </a:ext>
                  </a:extLst>
                </a:gridCol>
                <a:gridCol w="2672560">
                  <a:extLst>
                    <a:ext uri="{9D8B030D-6E8A-4147-A177-3AD203B41FA5}">
                      <a16:colId xmlns="" xmlns:a16="http://schemas.microsoft.com/office/drawing/2014/main" val="3095755725"/>
                    </a:ext>
                  </a:extLst>
                </a:gridCol>
                <a:gridCol w="6288377">
                  <a:extLst>
                    <a:ext uri="{9D8B030D-6E8A-4147-A177-3AD203B41FA5}">
                      <a16:colId xmlns="" xmlns:a16="http://schemas.microsoft.com/office/drawing/2014/main" val="686854922"/>
                    </a:ext>
                  </a:extLst>
                </a:gridCol>
              </a:tblGrid>
              <a:tr h="418997">
                <a:tc rowSpan="6">
                  <a:txBody>
                    <a:bodyPr/>
                    <a:lstStyle/>
                    <a:p>
                      <a:pPr algn="ctr">
                        <a:lnSpc>
                          <a:spcPct val="200000"/>
                        </a:lnSpc>
                      </a:pPr>
                      <a:endParaRPr kumimoji="1" lang="en-US" altLang="zh-CN" sz="2200" dirty="0">
                        <a:latin typeface="Times New Roman" panose="02020503050405090304" pitchFamily="18" charset="0"/>
                      </a:endParaRPr>
                    </a:p>
                    <a:p>
                      <a:pPr algn="ctr">
                        <a:lnSpc>
                          <a:spcPct val="200000"/>
                        </a:lnSpc>
                      </a:pPr>
                      <a:endParaRPr kumimoji="1" lang="en-US" altLang="zh-CN" sz="2200" dirty="0">
                        <a:latin typeface="Times New Roman" panose="02020503050405090304" pitchFamily="18" charset="0"/>
                      </a:endParaRPr>
                    </a:p>
                    <a:p>
                      <a:pPr algn="ctr">
                        <a:lnSpc>
                          <a:spcPct val="200000"/>
                        </a:lnSpc>
                      </a:pPr>
                      <a:endParaRPr kumimoji="1" lang="en-US" altLang="zh-CN" sz="2200" dirty="0">
                        <a:latin typeface="Times New Roman" panose="02020503050405090304" pitchFamily="18" charset="0"/>
                      </a:endParaRPr>
                    </a:p>
                    <a:p>
                      <a:pPr algn="ctr">
                        <a:lnSpc>
                          <a:spcPct val="200000"/>
                        </a:lnSpc>
                      </a:pPr>
                      <a:r>
                        <a:rPr kumimoji="1" lang="en-US" altLang="zh-CN" sz="2200" dirty="0" err="1">
                          <a:latin typeface="Times New Roman" panose="02020503050405090304" pitchFamily="18" charset="0"/>
                        </a:rPr>
                        <a:t>Mspread</a:t>
                      </a:r>
                      <a:endParaRPr lang="zh-CN" altLang="en-US" sz="2200" dirty="0"/>
                    </a:p>
                  </a:txBody>
                  <a:tcPr>
                    <a:solidFill>
                      <a:schemeClr val="accent5">
                        <a:lumMod val="40000"/>
                        <a:lumOff val="60000"/>
                      </a:schemeClr>
                    </a:solidFill>
                  </a:tcPr>
                </a:tc>
                <a:tc>
                  <a:txBody>
                    <a:bodyPr/>
                    <a:lstStyle/>
                    <a:p>
                      <a:pPr>
                        <a:lnSpc>
                          <a:spcPct val="200000"/>
                        </a:lnSpc>
                      </a:pPr>
                      <a:r>
                        <a:rPr kumimoji="1" lang="en-US" altLang="zh-CN" sz="2200" dirty="0">
                          <a:latin typeface="Times New Roman" panose="02020503050405090304" pitchFamily="18" charset="0"/>
                        </a:rPr>
                        <a:t>&lt;-0.8*</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accent5">
                        <a:lumMod val="20000"/>
                        <a:lumOff val="80000"/>
                      </a:schemeClr>
                    </a:solidFill>
                  </a:tcPr>
                </a:tc>
                <a:tc>
                  <a:txBody>
                    <a:bodyPr/>
                    <a:lstStyle/>
                    <a:p>
                      <a:pPr>
                        <a:lnSpc>
                          <a:spcPct val="200000"/>
                        </a:lnSpc>
                      </a:pPr>
                      <a:r>
                        <a:rPr kumimoji="1" lang="zh-CN" altLang="en-US" sz="2200" dirty="0">
                          <a:latin typeface="Times New Roman" panose="02020503050405090304" pitchFamily="18" charset="0"/>
                        </a:rPr>
                        <a:t>牛市跨期套利</a:t>
                      </a:r>
                      <a:endParaRPr lang="zh-CN" altLang="en-US" sz="2200" dirty="0"/>
                    </a:p>
                  </a:txBody>
                  <a:tcPr>
                    <a:solidFill>
                      <a:schemeClr val="accent5">
                        <a:lumMod val="20000"/>
                        <a:lumOff val="80000"/>
                      </a:schemeClr>
                    </a:solidFill>
                  </a:tcPr>
                </a:tc>
                <a:extLst>
                  <a:ext uri="{0D108BD9-81ED-4DB2-BD59-A6C34878D82A}">
                    <a16:rowId xmlns="" xmlns:a16="http://schemas.microsoft.com/office/drawing/2014/main" val="2077195196"/>
                  </a:ext>
                </a:extLst>
              </a:tr>
              <a:tr h="418997">
                <a:tc vMerge="1">
                  <a:txBody>
                    <a:bodyPr/>
                    <a:lstStyle/>
                    <a:p>
                      <a:pPr algn="l"/>
                      <a:endParaRPr lang="zh-CN" altLang="en-US"/>
                    </a:p>
                  </a:txBody>
                  <a:tcPr/>
                </a:tc>
                <a:tc>
                  <a:txBody>
                    <a:bodyPr/>
                    <a:lstStyle/>
                    <a:p>
                      <a:pPr>
                        <a:lnSpc>
                          <a:spcPct val="200000"/>
                        </a:lnSpc>
                      </a:pPr>
                      <a:r>
                        <a:rPr kumimoji="1" lang="en-US" altLang="zh-CN" sz="2200" dirty="0">
                          <a:latin typeface="Times New Roman" panose="02020503050405090304" pitchFamily="18" charset="0"/>
                        </a:rPr>
                        <a:t>&gt;=0</a:t>
                      </a:r>
                      <a:endParaRPr lang="zh-CN" altLang="en-US" sz="2200" dirty="0"/>
                    </a:p>
                  </a:txBody>
                  <a:tcPr>
                    <a:solidFill>
                      <a:schemeClr val="accent5">
                        <a:lumMod val="20000"/>
                        <a:lumOff val="80000"/>
                      </a:schemeClr>
                    </a:solidFill>
                  </a:tcPr>
                </a:tc>
                <a:tc>
                  <a:txBody>
                    <a:bodyPr/>
                    <a:lstStyle/>
                    <a:p>
                      <a:pPr>
                        <a:lnSpc>
                          <a:spcPct val="200000"/>
                        </a:lnSpc>
                      </a:pPr>
                      <a:r>
                        <a:rPr kumimoji="1" lang="zh-CN" altLang="en-US" sz="2200" dirty="0">
                          <a:latin typeface="Times New Roman" panose="02020503050405090304" pitchFamily="18" charset="0"/>
                        </a:rPr>
                        <a:t>牛市反向操作，了结套利头寸</a:t>
                      </a:r>
                      <a:endParaRPr lang="zh-CN" altLang="en-US" sz="2200" dirty="0"/>
                    </a:p>
                  </a:txBody>
                  <a:tcPr>
                    <a:solidFill>
                      <a:schemeClr val="accent5">
                        <a:lumMod val="20000"/>
                        <a:lumOff val="80000"/>
                      </a:schemeClr>
                    </a:solidFill>
                  </a:tcPr>
                </a:tc>
                <a:extLst>
                  <a:ext uri="{0D108BD9-81ED-4DB2-BD59-A6C34878D82A}">
                    <a16:rowId xmlns="" xmlns:a16="http://schemas.microsoft.com/office/drawing/2014/main" val="2734080979"/>
                  </a:ext>
                </a:extLst>
              </a:tr>
              <a:tr h="418997">
                <a:tc vMerge="1">
                  <a:txBody>
                    <a:bodyPr/>
                    <a:lstStyle/>
                    <a:p>
                      <a:pPr algn="l"/>
                      <a:endParaRPr lang="zh-CN" altLang="en-US"/>
                    </a:p>
                  </a:txBody>
                  <a:tcPr/>
                </a:tc>
                <a:tc>
                  <a:txBody>
                    <a:bodyPr/>
                    <a:lstStyle/>
                    <a:p>
                      <a:pPr>
                        <a:lnSpc>
                          <a:spcPct val="200000"/>
                        </a:lnSpc>
                      </a:pPr>
                      <a:r>
                        <a:rPr kumimoji="1" lang="en-US" altLang="zh-CN" sz="2200" dirty="0">
                          <a:latin typeface="Times New Roman" panose="02020503050405090304" pitchFamily="18" charset="0"/>
                        </a:rPr>
                        <a:t>&lt;-2*</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accent5">
                        <a:lumMod val="20000"/>
                        <a:lumOff val="80000"/>
                      </a:schemeClr>
                    </a:solidFill>
                  </a:tcPr>
                </a:tc>
                <a:tc>
                  <a:txBody>
                    <a:bodyPr/>
                    <a:lstStyle/>
                    <a:p>
                      <a:pPr>
                        <a:lnSpc>
                          <a:spcPct val="200000"/>
                        </a:lnSpc>
                      </a:pPr>
                      <a:r>
                        <a:rPr kumimoji="1" lang="zh-CN" altLang="en-US" sz="2200" dirty="0">
                          <a:latin typeface="Times New Roman" panose="02020503050405090304" pitchFamily="18" charset="0"/>
                        </a:rPr>
                        <a:t>牛市交易止损，强制平仓</a:t>
                      </a:r>
                      <a:endParaRPr lang="zh-CN" altLang="en-US" sz="2200" dirty="0"/>
                    </a:p>
                  </a:txBody>
                  <a:tcPr>
                    <a:solidFill>
                      <a:schemeClr val="accent5">
                        <a:lumMod val="20000"/>
                        <a:lumOff val="80000"/>
                      </a:schemeClr>
                    </a:solidFill>
                  </a:tcPr>
                </a:tc>
                <a:extLst>
                  <a:ext uri="{0D108BD9-81ED-4DB2-BD59-A6C34878D82A}">
                    <a16:rowId xmlns="" xmlns:a16="http://schemas.microsoft.com/office/drawing/2014/main" val="2598977677"/>
                  </a:ext>
                </a:extLst>
              </a:tr>
              <a:tr h="418997">
                <a:tc vMerge="1">
                  <a:txBody>
                    <a:bodyPr/>
                    <a:lstStyle/>
                    <a:p>
                      <a:pPr algn="l"/>
                      <a:endParaRPr lang="zh-CN" altLang="en-US"/>
                    </a:p>
                  </a:txBody>
                  <a:tcPr/>
                </a:tc>
                <a:tc>
                  <a:txBody>
                    <a:bodyPr/>
                    <a:lstStyle/>
                    <a:p>
                      <a:pPr>
                        <a:lnSpc>
                          <a:spcPct val="200000"/>
                        </a:lnSpc>
                      </a:pPr>
                      <a:r>
                        <a:rPr kumimoji="1" lang="en-US" altLang="zh-CN" sz="2200" dirty="0">
                          <a:latin typeface="Times New Roman" panose="02020503050405090304" pitchFamily="18" charset="0"/>
                        </a:rPr>
                        <a:t>&gt;0.8*</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bg1"/>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1" lang="zh-CN" altLang="en-US" sz="2200" dirty="0">
                          <a:latin typeface="Times New Roman" panose="02020503050405090304" pitchFamily="18" charset="0"/>
                        </a:rPr>
                        <a:t>熊市跨期套利</a:t>
                      </a:r>
                      <a:endParaRPr lang="zh-CN" altLang="en-US" sz="2200" dirty="0"/>
                    </a:p>
                  </a:txBody>
                  <a:tcPr>
                    <a:solidFill>
                      <a:schemeClr val="bg1"/>
                    </a:solidFill>
                  </a:tcPr>
                </a:tc>
                <a:extLst>
                  <a:ext uri="{0D108BD9-81ED-4DB2-BD59-A6C34878D82A}">
                    <a16:rowId xmlns="" xmlns:a16="http://schemas.microsoft.com/office/drawing/2014/main" val="98111144"/>
                  </a:ext>
                </a:extLst>
              </a:tr>
              <a:tr h="418997">
                <a:tc vMerge="1">
                  <a:txBody>
                    <a:bodyPr/>
                    <a:lstStyle/>
                    <a:p>
                      <a:pPr algn="l"/>
                      <a:endParaRPr lang="zh-CN" altLang="en-US" dirty="0"/>
                    </a:p>
                  </a:txBody>
                  <a:tcPr/>
                </a:tc>
                <a:tc>
                  <a:txBody>
                    <a:bodyPr/>
                    <a:lstStyle/>
                    <a:p>
                      <a:pPr>
                        <a:lnSpc>
                          <a:spcPct val="200000"/>
                        </a:lnSpc>
                      </a:pPr>
                      <a:r>
                        <a:rPr kumimoji="1" lang="en-US" altLang="zh-CN" sz="2200" dirty="0">
                          <a:latin typeface="Times New Roman" panose="02020503050405090304" pitchFamily="18" charset="0"/>
                        </a:rPr>
                        <a:t>&lt;=0</a:t>
                      </a:r>
                      <a:endParaRPr lang="zh-CN" altLang="en-US" sz="2200" dirty="0"/>
                    </a:p>
                  </a:txBody>
                  <a:tcPr>
                    <a:solidFill>
                      <a:schemeClr val="bg1"/>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1" lang="zh-CN" altLang="en-US" sz="2200" dirty="0">
                          <a:latin typeface="Times New Roman" panose="02020503050405090304" pitchFamily="18" charset="0"/>
                        </a:rPr>
                        <a:t>熊市反向操作了结套利头寸</a:t>
                      </a:r>
                      <a:endParaRPr lang="zh-CN" altLang="en-US" sz="2200" dirty="0"/>
                    </a:p>
                  </a:txBody>
                  <a:tcPr>
                    <a:solidFill>
                      <a:schemeClr val="bg1"/>
                    </a:solidFill>
                  </a:tcPr>
                </a:tc>
                <a:extLst>
                  <a:ext uri="{0D108BD9-81ED-4DB2-BD59-A6C34878D82A}">
                    <a16:rowId xmlns="" xmlns:a16="http://schemas.microsoft.com/office/drawing/2014/main" val="4281028115"/>
                  </a:ext>
                </a:extLst>
              </a:tr>
              <a:tr h="418997">
                <a:tc vMerge="1">
                  <a:txBody>
                    <a:bodyPr/>
                    <a:lstStyle/>
                    <a:p>
                      <a:pPr algn="l"/>
                      <a:endParaRPr lang="zh-CN" altLang="en-US" dirty="0"/>
                    </a:p>
                  </a:txBody>
                  <a:tcPr/>
                </a:tc>
                <a:tc>
                  <a:txBody>
                    <a:bodyPr/>
                    <a:lstStyle/>
                    <a:p>
                      <a:pPr>
                        <a:lnSpc>
                          <a:spcPct val="200000"/>
                        </a:lnSpc>
                      </a:pPr>
                      <a:r>
                        <a:rPr kumimoji="1" lang="en-US" altLang="zh-CN" sz="2200" dirty="0">
                          <a:latin typeface="Times New Roman" panose="02020503050405090304" pitchFamily="18" charset="0"/>
                        </a:rPr>
                        <a:t>&gt;2*</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bg1"/>
                    </a:solidFill>
                  </a:tcPr>
                </a:tc>
                <a:tc>
                  <a:txBody>
                    <a:bodyPr/>
                    <a:lstStyle/>
                    <a:p>
                      <a:pPr>
                        <a:lnSpc>
                          <a:spcPct val="200000"/>
                        </a:lnSpc>
                      </a:pPr>
                      <a:r>
                        <a:rPr kumimoji="1" lang="zh-CN" altLang="en-US" sz="2200" dirty="0">
                          <a:latin typeface="Times New Roman" panose="02020503050405090304" pitchFamily="18" charset="0"/>
                        </a:rPr>
                        <a:t>熊市交易止损，强制平仓</a:t>
                      </a:r>
                      <a:endParaRPr lang="zh-CN" altLang="en-US" sz="2200" dirty="0"/>
                    </a:p>
                  </a:txBody>
                  <a:tcPr>
                    <a:solidFill>
                      <a:schemeClr val="bg1"/>
                    </a:solidFill>
                  </a:tcPr>
                </a:tc>
                <a:extLst>
                  <a:ext uri="{0D108BD9-81ED-4DB2-BD59-A6C34878D82A}">
                    <a16:rowId xmlns="" xmlns:a16="http://schemas.microsoft.com/office/drawing/2014/main" val="3359478718"/>
                  </a:ext>
                </a:extLst>
              </a:tr>
              <a:tr h="366338">
                <a:tc gridSpan="2">
                  <a:txBody>
                    <a:bodyPr/>
                    <a:lstStyle/>
                    <a:p>
                      <a:pPr algn="ctr">
                        <a:lnSpc>
                          <a:spcPct val="200000"/>
                        </a:lnSpc>
                      </a:pPr>
                      <a:r>
                        <a:rPr kumimoji="1" lang="zh-CN" altLang="en-US" sz="2200" dirty="0">
                          <a:latin typeface="Times New Roman" panose="02020503050405090304" pitchFamily="18" charset="0"/>
                        </a:rPr>
                        <a:t>当近期合约到期时</a:t>
                      </a:r>
                      <a:endParaRPr lang="zh-CN" altLang="en-US" sz="2200" dirty="0"/>
                    </a:p>
                  </a:txBody>
                  <a:tcPr>
                    <a:solidFill>
                      <a:schemeClr val="accent2">
                        <a:lumMod val="20000"/>
                        <a:lumOff val="80000"/>
                      </a:schemeClr>
                    </a:solidFill>
                  </a:tcPr>
                </a:tc>
                <a:tc hMerge="1">
                  <a:txBody>
                    <a:bodyPr/>
                    <a:lstStyle/>
                    <a:p>
                      <a:endParaRPr lang="zh-CN" altLang="en-US" dirty="0"/>
                    </a:p>
                  </a:txBody>
                  <a:tcPr/>
                </a:tc>
                <a:tc>
                  <a:txBody>
                    <a:bodyPr/>
                    <a:lstStyle/>
                    <a:p>
                      <a:pPr>
                        <a:lnSpc>
                          <a:spcPct val="200000"/>
                        </a:lnSpc>
                      </a:pPr>
                      <a:r>
                        <a:rPr kumimoji="1" lang="zh-CN" altLang="en-US" sz="2200" smtClean="0">
                          <a:latin typeface="Times New Roman" panose="02020503050405090304" pitchFamily="18" charset="0"/>
                        </a:rPr>
                        <a:t>反向对</a:t>
                      </a:r>
                      <a:r>
                        <a:rPr kumimoji="1" lang="zh-CN" altLang="en-US" sz="2200" dirty="0">
                          <a:latin typeface="Times New Roman" panose="02020503050405090304" pitchFamily="18" charset="0"/>
                        </a:rPr>
                        <a:t>冲了结套利头寸，不进行展期操作</a:t>
                      </a:r>
                      <a:endParaRPr lang="zh-CN" altLang="en-US" sz="2200" dirty="0"/>
                    </a:p>
                  </a:txBody>
                  <a:tcPr>
                    <a:solidFill>
                      <a:schemeClr val="accent2">
                        <a:lumMod val="20000"/>
                        <a:lumOff val="80000"/>
                      </a:schemeClr>
                    </a:solidFill>
                  </a:tcPr>
                </a:tc>
                <a:extLst>
                  <a:ext uri="{0D108BD9-81ED-4DB2-BD59-A6C34878D82A}">
                    <a16:rowId xmlns="" xmlns:a16="http://schemas.microsoft.com/office/drawing/2014/main" val="3714260407"/>
                  </a:ext>
                </a:extLst>
              </a:tr>
            </a:tbl>
          </a:graphicData>
        </a:graphic>
      </p:graphicFrame>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863681477"/>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19" y="1088174"/>
            <a:ext cx="5024555" cy="548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719" y="1196752"/>
            <a:ext cx="4939476" cy="538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88963" y="620688"/>
            <a:ext cx="2654894" cy="492443"/>
          </a:xfrm>
          <a:prstGeom prst="rect">
            <a:avLst/>
          </a:prstGeom>
        </p:spPr>
        <p:txBody>
          <a:bodyPr wrap="none">
            <a:spAutoFit/>
          </a:bodyPr>
          <a:lstStyle/>
          <a:p>
            <a:r>
              <a:rPr lang="en-US" altLang="zh-CN" sz="2600" b="1" dirty="0" smtClean="0"/>
              <a:t>Python</a:t>
            </a:r>
            <a:r>
              <a:rPr lang="zh-CN" altLang="en-US" sz="2600" b="1" dirty="0"/>
              <a:t>软件实现</a:t>
            </a:r>
            <a:endParaRPr lang="zh-CN" altLang="en-US" sz="2600" dirty="0"/>
          </a:p>
        </p:txBody>
      </p:sp>
      <p:sp>
        <p:nvSpPr>
          <p:cNvPr id="8" name="矩形 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803257804"/>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93019" y="570264"/>
            <a:ext cx="10945216" cy="5955476"/>
          </a:xfrm>
          <a:prstGeom prst="rect">
            <a:avLst/>
          </a:prstGeom>
        </p:spPr>
        <p:txBody>
          <a:bodyPr wrap="square">
            <a:spAutoFit/>
          </a:bodyPr>
          <a:lstStyle/>
          <a:p>
            <a:pPr>
              <a:lnSpc>
                <a:spcPct val="150000"/>
              </a:lnSpc>
            </a:pPr>
            <a:r>
              <a:rPr kumimoji="1" lang="en-US" altLang="zh-CN" sz="2400" dirty="0" smtClean="0">
                <a:latin typeface="Times New Roman" panose="02020503050405090304" pitchFamily="18" charset="0"/>
              </a:rPr>
              <a:t>5</a:t>
            </a:r>
            <a:r>
              <a:rPr kumimoji="1" lang="zh-CN" altLang="en-US" sz="2400" dirty="0" smtClean="0">
                <a:latin typeface="Times New Roman" panose="02020503050405090304" pitchFamily="18" charset="0"/>
              </a:rPr>
              <a:t>、结果</a:t>
            </a:r>
            <a:r>
              <a:rPr kumimoji="1" lang="zh-CN" altLang="en-US" sz="2400" dirty="0">
                <a:latin typeface="Times New Roman" panose="02020503050405090304" pitchFamily="18" charset="0"/>
              </a:rPr>
              <a:t>分析</a:t>
            </a:r>
            <a:r>
              <a:rPr kumimoji="1" lang="en-US" altLang="zh-CN" sz="2400" dirty="0">
                <a:latin typeface="Times New Roman" panose="02020503050405090304" pitchFamily="18" charset="0"/>
              </a:rPr>
              <a:t>        </a:t>
            </a:r>
          </a:p>
          <a:p>
            <a:pPr>
              <a:lnSpc>
                <a:spcPct val="150000"/>
              </a:lnSpc>
            </a:pPr>
            <a:r>
              <a:rPr kumimoji="1" lang="zh-CN" altLang="en-US" sz="2400" dirty="0" smtClean="0">
                <a:latin typeface="Times New Roman" panose="02020503050405090304" pitchFamily="18" charset="0"/>
              </a:rPr>
              <a:t>① 处理</a:t>
            </a:r>
            <a:r>
              <a:rPr kumimoji="1" lang="zh-CN" altLang="en-US" sz="2400" dirty="0">
                <a:latin typeface="Times New Roman" panose="02020503050405090304" pitchFamily="18" charset="0"/>
              </a:rPr>
              <a:t>自相关前</a:t>
            </a: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smtClean="0">
              <a:latin typeface="Times New Roman" panose="02020503050405090304" pitchFamily="18" charset="0"/>
            </a:endParaRPr>
          </a:p>
          <a:p>
            <a:pPr>
              <a:lnSpc>
                <a:spcPct val="150000"/>
              </a:lnSpc>
            </a:pPr>
            <a:endParaRPr kumimoji="1" lang="en-US" altLang="zh-CN" sz="1400" dirty="0">
              <a:latin typeface="Times New Roman" panose="02020503050405090304" pitchFamily="18" charset="0"/>
            </a:endParaRPr>
          </a:p>
          <a:p>
            <a:pPr>
              <a:lnSpc>
                <a:spcPct val="150000"/>
              </a:lnSpc>
            </a:pPr>
            <a:r>
              <a:rPr kumimoji="1" lang="zh-CN" altLang="en-US" sz="2400" dirty="0">
                <a:latin typeface="Times New Roman" panose="02020503050405090304" pitchFamily="18" charset="0"/>
              </a:rPr>
              <a:t>从上表数据可以看出未处理自相关前，套利结果并不理想。</a:t>
            </a:r>
          </a:p>
          <a:p>
            <a:pPr>
              <a:lnSpc>
                <a:spcPct val="150000"/>
              </a:lnSpc>
            </a:pPr>
            <a:r>
              <a:rPr kumimoji="1" lang="zh-CN" altLang="en-US" sz="2400" dirty="0">
                <a:latin typeface="Times New Roman" panose="02020503050405090304" pitchFamily="18" charset="0"/>
              </a:rPr>
              <a:t> </a:t>
            </a:r>
            <a:endParaRPr kumimoji="1" lang="zh-CN" altLang="zh-CN" sz="2400" dirty="0">
              <a:latin typeface="Times New Roman" panose="02020503050405090304" pitchFamily="18" charset="0"/>
              <a:ea typeface="+mn-ea"/>
            </a:endParaRPr>
          </a:p>
        </p:txBody>
      </p:sp>
      <p:graphicFrame>
        <p:nvGraphicFramePr>
          <p:cNvPr id="4" name="表格 3"/>
          <p:cNvGraphicFramePr>
            <a:graphicFrameLocks noGrp="1"/>
          </p:cNvGraphicFramePr>
          <p:nvPr>
            <p:extLst>
              <p:ext uri="{D42A27DB-BD31-4B8C-83A1-F6EECF244321}">
                <p14:modId xmlns:p14="http://schemas.microsoft.com/office/powerpoint/2010/main" val="2733754947"/>
              </p:ext>
            </p:extLst>
          </p:nvPr>
        </p:nvGraphicFramePr>
        <p:xfrm>
          <a:off x="2061171" y="2132856"/>
          <a:ext cx="7644259" cy="2952330"/>
        </p:xfrm>
        <a:graphic>
          <a:graphicData uri="http://schemas.openxmlformats.org/drawingml/2006/table">
            <a:tbl>
              <a:tblPr firstRow="1" firstCol="1" bandRow="1"/>
              <a:tblGrid>
                <a:gridCol w="3820600">
                  <a:extLst>
                    <a:ext uri="{9D8B030D-6E8A-4147-A177-3AD203B41FA5}">
                      <a16:colId xmlns="" xmlns:a16="http://schemas.microsoft.com/office/drawing/2014/main" val="20000"/>
                    </a:ext>
                  </a:extLst>
                </a:gridCol>
                <a:gridCol w="3823659">
                  <a:extLst>
                    <a:ext uri="{9D8B030D-6E8A-4147-A177-3AD203B41FA5}">
                      <a16:colId xmlns="" xmlns:a16="http://schemas.microsoft.com/office/drawing/2014/main" val="20001"/>
                    </a:ext>
                  </a:extLst>
                </a:gridCol>
              </a:tblGrid>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统计项目</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统计值</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0"/>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样本数量</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a:solidFill>
                            <a:srgbClr val="000000"/>
                          </a:solidFill>
                          <a:effectLst/>
                          <a:latin typeface="Times New Roman" panose="02020503050405090304" pitchFamily="18" charset="0"/>
                          <a:ea typeface="宋体" pitchFamily="2" charset="-122"/>
                          <a:cs typeface="Times New Roman" panose="02020503050405090304" pitchFamily="18" charset="0"/>
                        </a:rPr>
                        <a:t>4992</a:t>
                      </a:r>
                      <a:endParaRPr lang="zh-CN" sz="24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1"/>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胜率</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a:solidFill>
                            <a:srgbClr val="000000"/>
                          </a:solidFill>
                          <a:effectLst/>
                          <a:latin typeface="Times New Roman" panose="02020503050405090304" pitchFamily="18" charset="0"/>
                          <a:ea typeface="宋体" pitchFamily="2" charset="-122"/>
                          <a:cs typeface="Times New Roman" panose="02020503050405090304" pitchFamily="18" charset="0"/>
                        </a:rPr>
                        <a:t>9%</a:t>
                      </a:r>
                      <a:endParaRPr lang="zh-CN" sz="24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2"/>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累计收益率</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-154%</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3"/>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年化收益率</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spcAft>
                          <a:spcPts val="0"/>
                        </a:spcAft>
                      </a:pPr>
                      <a:r>
                        <a:rPr lang="en-US" sz="2400"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-374%</a:t>
                      </a:r>
                      <a:endPar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6" name="矩形 5"/>
          <p:cNvSpPr/>
          <p:nvPr/>
        </p:nvSpPr>
        <p:spPr>
          <a:xfrm>
            <a:off x="3285307" y="166562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cs typeface="Times New Roman" panose="02020503050405090304" pitchFamily="18" charset="0"/>
              </a:rPr>
              <a:t>7-4</a:t>
            </a:r>
            <a:r>
              <a:rPr lang="zh-CN" altLang="en-US" sz="2000" b="1" kern="0" dirty="0" smtClean="0">
                <a:solidFill>
                  <a:srgbClr val="000000"/>
                </a:solidFill>
                <a:effectLst/>
                <a:latin typeface="Times New Roman" panose="02020503050405090304" pitchFamily="18" charset="0"/>
                <a:cs typeface="Times New Roman" panose="02020503050405090304" pitchFamily="18" charset="0"/>
              </a:rPr>
              <a:t> </a:t>
            </a:r>
            <a:r>
              <a:rPr lang="zh-CN" altLang="en-US" sz="2000" b="1" kern="0" dirty="0">
                <a:solidFill>
                  <a:srgbClr val="000000"/>
                </a:solidFill>
                <a:latin typeface="Times New Roman" panose="02020503050405090304" pitchFamily="18" charset="0"/>
                <a:cs typeface="Times New Roman" panose="02020503050405090304" pitchFamily="18" charset="0"/>
              </a:rPr>
              <a:t>自回归前回测结果 </a:t>
            </a:r>
            <a:endParaRPr lang="zh-CN" altLang="zh-CN" sz="2000" b="1" kern="100" dirty="0">
              <a:effectLst/>
              <a:latin typeface="Calibri" panose="020F0502020204030204" pitchFamily="34" charset="0"/>
              <a:cs typeface="Times New Roman" panose="02020503050405090304" pitchFamily="18" charset="0"/>
            </a:endParaRPr>
          </a:p>
        </p:txBody>
      </p:sp>
      <p:sp>
        <p:nvSpPr>
          <p:cNvPr id="7" name="矩形 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3485438814"/>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570264"/>
            <a:ext cx="10945216" cy="1200329"/>
          </a:xfrm>
          <a:prstGeom prst="rect">
            <a:avLst/>
          </a:prstGeom>
        </p:spPr>
        <p:txBody>
          <a:bodyPr wrap="square">
            <a:spAutoFit/>
          </a:bodyPr>
          <a:lstStyle/>
          <a:p>
            <a:pPr>
              <a:lnSpc>
                <a:spcPct val="150000"/>
              </a:lnSpc>
            </a:pPr>
            <a:r>
              <a:rPr kumimoji="1" lang="en-US" altLang="zh-CN" sz="2400" dirty="0" smtClean="0">
                <a:latin typeface="Times New Roman" panose="02020503050405090304" pitchFamily="18" charset="0"/>
              </a:rPr>
              <a:t>5</a:t>
            </a:r>
            <a:r>
              <a:rPr kumimoji="1" lang="zh-CN" altLang="en-US" sz="2400" dirty="0" smtClean="0">
                <a:latin typeface="Times New Roman" panose="02020503050405090304" pitchFamily="18" charset="0"/>
              </a:rPr>
              <a:t>、结果</a:t>
            </a:r>
            <a:r>
              <a:rPr kumimoji="1" lang="zh-CN" altLang="en-US" sz="2400" dirty="0">
                <a:latin typeface="Times New Roman" panose="02020503050405090304" pitchFamily="18" charset="0"/>
              </a:rPr>
              <a:t>分析</a:t>
            </a:r>
            <a:r>
              <a:rPr kumimoji="1" lang="en-US" altLang="zh-CN" sz="2400" dirty="0">
                <a:latin typeface="Times New Roman" panose="02020503050405090304" pitchFamily="18" charset="0"/>
              </a:rPr>
              <a:t>        </a:t>
            </a:r>
          </a:p>
          <a:p>
            <a:pPr>
              <a:lnSpc>
                <a:spcPct val="150000"/>
              </a:lnSpc>
            </a:pPr>
            <a:r>
              <a:rPr kumimoji="1" lang="zh-CN" altLang="en-US" sz="2400" dirty="0" smtClean="0">
                <a:latin typeface="Times New Roman" panose="02020503050405090304" pitchFamily="18" charset="0"/>
              </a:rPr>
              <a:t>② 处理</a:t>
            </a:r>
            <a:r>
              <a:rPr kumimoji="1" lang="zh-CN" altLang="en-US" sz="2400" dirty="0">
                <a:latin typeface="Times New Roman" panose="02020503050405090304" pitchFamily="18" charset="0"/>
              </a:rPr>
              <a:t>自相关后</a:t>
            </a:r>
            <a:endParaRPr kumimoji="1" lang="en-US" altLang="zh-CN" sz="2400" dirty="0">
              <a:latin typeface="Times New Roman" panose="02020503050405090304" pitchFamily="18" charset="0"/>
            </a:endParaRPr>
          </a:p>
        </p:txBody>
      </p:sp>
      <p:sp>
        <p:nvSpPr>
          <p:cNvPr id="6" name="矩形 5"/>
          <p:cNvSpPr/>
          <p:nvPr/>
        </p:nvSpPr>
        <p:spPr>
          <a:xfrm>
            <a:off x="5229523" y="3028890"/>
            <a:ext cx="4896544" cy="400110"/>
          </a:xfrm>
          <a:prstGeom prst="rect">
            <a:avLst/>
          </a:prstGeom>
        </p:spPr>
        <p:txBody>
          <a:bodyPr wrap="square">
            <a:spAutoFit/>
          </a:bodyPr>
          <a:lstStyle/>
          <a:p>
            <a:pPr indent="266700" algn="ctr"/>
            <a:r>
              <a:rPr lang="zh-CN" altLang="en-US" sz="2000" b="1" kern="0" dirty="0" smtClean="0">
                <a:solidFill>
                  <a:srgbClr val="000000"/>
                </a:solidFill>
                <a:latin typeface="Times New Roman" panose="02020503050405090304" pitchFamily="18" charset="0"/>
                <a:cs typeface="Times New Roman" panose="02020503050405090304" pitchFamily="18" charset="0"/>
              </a:rPr>
              <a:t>图</a:t>
            </a:r>
            <a:r>
              <a:rPr lang="en-US" altLang="zh-CN" sz="2000" b="1" kern="0" dirty="0" smtClean="0">
                <a:solidFill>
                  <a:srgbClr val="000000"/>
                </a:solidFill>
                <a:latin typeface="Times New Roman" panose="02020503050405090304" pitchFamily="18" charset="0"/>
                <a:cs typeface="Times New Roman" panose="02020503050405090304" pitchFamily="18" charset="0"/>
              </a:rPr>
              <a:t>7-2 </a:t>
            </a:r>
            <a:r>
              <a:rPr lang="en-US" altLang="zh-CN" sz="2000" b="1" kern="0" dirty="0" err="1" smtClean="0">
                <a:solidFill>
                  <a:srgbClr val="000000"/>
                </a:solidFill>
                <a:latin typeface="Times New Roman" panose="02020503050405090304" pitchFamily="18" charset="0"/>
                <a:cs typeface="Times New Roman" panose="02020503050405090304" pitchFamily="18" charset="0"/>
              </a:rPr>
              <a:t>Mspread</a:t>
            </a:r>
            <a:r>
              <a:rPr lang="zh-CN" altLang="en-US" sz="2000" b="1" kern="0" dirty="0">
                <a:solidFill>
                  <a:srgbClr val="000000"/>
                </a:solidFill>
                <a:latin typeface="Times New Roman" panose="02020503050405090304" pitchFamily="18" charset="0"/>
                <a:cs typeface="Times New Roman" panose="02020503050405090304" pitchFamily="18" charset="0"/>
              </a:rPr>
              <a:t>走势</a:t>
            </a:r>
            <a:r>
              <a:rPr lang="zh-CN" altLang="en-US" sz="2000" b="1" kern="0" dirty="0" smtClean="0">
                <a:solidFill>
                  <a:srgbClr val="000000"/>
                </a:solidFill>
                <a:latin typeface="Times New Roman" panose="02020503050405090304" pitchFamily="18" charset="0"/>
                <a:cs typeface="Times New Roman" panose="02020503050405090304" pitchFamily="18" charset="0"/>
              </a:rPr>
              <a:t> </a:t>
            </a:r>
            <a:endParaRPr lang="zh-CN" altLang="zh-CN" sz="2000" b="1" kern="100" dirty="0">
              <a:effectLst/>
              <a:latin typeface="Calibri" panose="020F0502020204030204" pitchFamily="34" charset="0"/>
              <a:cs typeface="Times New Roman" panose="02020503050405090304" pitchFamily="18" charset="0"/>
            </a:endParaRPr>
          </a:p>
        </p:txBody>
      </p:sp>
      <p:sp>
        <p:nvSpPr>
          <p:cNvPr id="9" name="矩形 8"/>
          <p:cNvSpPr/>
          <p:nvPr/>
        </p:nvSpPr>
        <p:spPr>
          <a:xfrm>
            <a:off x="4658883" y="6093296"/>
            <a:ext cx="6326073" cy="400110"/>
          </a:xfrm>
          <a:prstGeom prst="rect">
            <a:avLst/>
          </a:prstGeom>
        </p:spPr>
        <p:txBody>
          <a:bodyPr wrap="square">
            <a:spAutoFit/>
          </a:bodyPr>
          <a:lstStyle/>
          <a:p>
            <a:pPr indent="266700" algn="ctr"/>
            <a:r>
              <a:rPr lang="zh-CN" altLang="en-US" sz="2000" b="1" kern="0" dirty="0" smtClean="0">
                <a:solidFill>
                  <a:srgbClr val="000000"/>
                </a:solidFill>
                <a:latin typeface="Times New Roman" panose="02020503050405090304" pitchFamily="18" charset="0"/>
                <a:cs typeface="Times New Roman" panose="02020503050405090304" pitchFamily="18" charset="0"/>
              </a:rPr>
              <a:t>图</a:t>
            </a:r>
            <a:r>
              <a:rPr lang="en-US" altLang="zh-CN" sz="2000" b="1" kern="0" dirty="0" smtClean="0">
                <a:solidFill>
                  <a:srgbClr val="000000"/>
                </a:solidFill>
                <a:latin typeface="Times New Roman" panose="02020503050405090304" pitchFamily="18" charset="0"/>
                <a:cs typeface="Times New Roman" panose="02020503050405090304" pitchFamily="18" charset="0"/>
              </a:rPr>
              <a:t>7-3 </a:t>
            </a:r>
            <a:r>
              <a:rPr lang="zh-CN" altLang="en-US" sz="2000" b="1" kern="0" dirty="0">
                <a:solidFill>
                  <a:srgbClr val="000000"/>
                </a:solidFill>
                <a:latin typeface="Times New Roman" panose="02020503050405090304" pitchFamily="18" charset="0"/>
                <a:cs typeface="Times New Roman" panose="02020503050405090304" pitchFamily="18" charset="0"/>
              </a:rPr>
              <a:t>策略累积收益率和沪深</a:t>
            </a:r>
            <a:r>
              <a:rPr lang="en-US" altLang="zh-CN" sz="2000" b="1" kern="0" dirty="0">
                <a:solidFill>
                  <a:srgbClr val="000000"/>
                </a:solidFill>
                <a:latin typeface="Times New Roman" panose="02020503050405090304" pitchFamily="18" charset="0"/>
                <a:cs typeface="Times New Roman" panose="02020503050405090304" pitchFamily="18" charset="0"/>
              </a:rPr>
              <a:t>300</a:t>
            </a:r>
            <a:r>
              <a:rPr lang="zh-CN" altLang="en-US" sz="2000" b="1" kern="0" dirty="0">
                <a:solidFill>
                  <a:srgbClr val="000000"/>
                </a:solidFill>
                <a:latin typeface="Times New Roman" panose="02020503050405090304" pitchFamily="18" charset="0"/>
                <a:cs typeface="Times New Roman" panose="02020503050405090304" pitchFamily="18" charset="0"/>
              </a:rPr>
              <a:t>累积收益率</a:t>
            </a:r>
            <a:r>
              <a:rPr lang="zh-CN" altLang="en-US" sz="2000" b="1" kern="0" dirty="0" smtClean="0">
                <a:solidFill>
                  <a:srgbClr val="000000"/>
                </a:solidFill>
                <a:latin typeface="Times New Roman" panose="02020503050405090304" pitchFamily="18" charset="0"/>
                <a:cs typeface="Times New Roman" panose="02020503050405090304" pitchFamily="18" charset="0"/>
              </a:rPr>
              <a:t>对比</a:t>
            </a:r>
            <a:endParaRPr lang="zh-CN" altLang="en-US" sz="2000" b="1" kern="0" dirty="0">
              <a:solidFill>
                <a:srgbClr val="000000"/>
              </a:solidFill>
              <a:latin typeface="Times New Roman" panose="02020503050405090304" pitchFamily="18" charset="0"/>
              <a:cs typeface="Times New Roman" panose="02020503050405090304" pitchFamily="18" charset="0"/>
            </a:endParaRP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8435" y="692696"/>
            <a:ext cx="8559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283" y="3559646"/>
            <a:ext cx="85598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形标注 1"/>
          <p:cNvSpPr/>
          <p:nvPr/>
        </p:nvSpPr>
        <p:spPr>
          <a:xfrm>
            <a:off x="332979" y="2708920"/>
            <a:ext cx="2088232" cy="1368152"/>
          </a:xfrm>
          <a:prstGeom prst="wedgeEllipseCallout">
            <a:avLst>
              <a:gd name="adj1" fmla="val 72615"/>
              <a:gd name="adj2" fmla="val 96477"/>
            </a:avLst>
          </a:prstGeom>
          <a:solidFill>
            <a:srgbClr val="FFFF0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这是否是一个优秀的策略？</a:t>
            </a:r>
            <a:endParaRPr lang="zh-CN" altLang="en-US" sz="2400" b="1" dirty="0">
              <a:solidFill>
                <a:srgbClr val="FF0000"/>
              </a:solidFill>
            </a:endParaRPr>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354201467"/>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450985" y="1196752"/>
            <a:ext cx="5484019" cy="1043747"/>
          </a:xfrm>
          <a:prstGeom prst="rect">
            <a:avLst/>
          </a:prstGeom>
        </p:spPr>
        <p:txBody>
          <a:bodyPr wrap="square">
            <a:spAutoFit/>
          </a:bodyPr>
          <a:lstStyle/>
          <a:p>
            <a:pPr marL="342900" indent="-342900">
              <a:lnSpc>
                <a:spcPct val="150000"/>
              </a:lnSpc>
              <a:buFont typeface="Wingdings" panose="05000000000000000000" pitchFamily="2" charset="2"/>
              <a:buChar char="Ø"/>
            </a:pPr>
            <a:r>
              <a:rPr kumimoji="1" lang="zh-CN" altLang="en-US" sz="2200" dirty="0">
                <a:latin typeface="Times New Roman" panose="02020503050405090304" pitchFamily="18" charset="0"/>
              </a:rPr>
              <a:t>根据回测结果可知，由</a:t>
            </a:r>
            <a:r>
              <a:rPr kumimoji="1" lang="en-US" altLang="zh-CN" sz="2200" dirty="0">
                <a:latin typeface="Times New Roman" panose="02020503050405090304" pitchFamily="18" charset="0"/>
              </a:rPr>
              <a:t>IF2012</a:t>
            </a:r>
            <a:r>
              <a:rPr kumimoji="1" lang="zh-CN" altLang="en-US"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en-US" sz="2200" dirty="0">
                <a:latin typeface="Times New Roman" panose="02020503050405090304" pitchFamily="18" charset="0"/>
              </a:rPr>
              <a:t>组成的跨期套利套利结果较为理想。</a:t>
            </a:r>
            <a:endParaRPr kumimoji="1" lang="en-US" altLang="zh-CN" sz="2200" dirty="0">
              <a:latin typeface="Times New Roman" panose="02020503050405090304" pitchFamily="18" charset="0"/>
            </a:endParaRPr>
          </a:p>
        </p:txBody>
      </p:sp>
      <p:sp>
        <p:nvSpPr>
          <p:cNvPr id="6" name="矩形 5"/>
          <p:cNvSpPr/>
          <p:nvPr/>
        </p:nvSpPr>
        <p:spPr>
          <a:xfrm>
            <a:off x="839709" y="67652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cs typeface="Times New Roman" panose="02020503050405090304" pitchFamily="18" charset="0"/>
              </a:rPr>
              <a:t>7-5</a:t>
            </a:r>
            <a:r>
              <a:rPr lang="zh-CN" altLang="en-US" sz="2000" b="1" kern="0" dirty="0" smtClean="0">
                <a:solidFill>
                  <a:srgbClr val="000000"/>
                </a:solidFill>
                <a:effectLst/>
                <a:latin typeface="Times New Roman" panose="02020503050405090304" pitchFamily="18" charset="0"/>
                <a:cs typeface="Times New Roman" panose="02020503050405090304" pitchFamily="18" charset="0"/>
              </a:rPr>
              <a:t> </a:t>
            </a:r>
            <a:r>
              <a:rPr lang="zh-CN" altLang="en-US" sz="2000" b="1" kern="0" dirty="0">
                <a:solidFill>
                  <a:srgbClr val="000000"/>
                </a:solidFill>
                <a:latin typeface="Times New Roman" panose="02020503050405090304" pitchFamily="18" charset="0"/>
                <a:cs typeface="Times New Roman" panose="02020503050405090304" pitchFamily="18" charset="0"/>
              </a:rPr>
              <a:t>自回归后回测结果 </a:t>
            </a:r>
            <a:endParaRPr lang="zh-CN" altLang="zh-CN" sz="2000" b="1" kern="100" dirty="0">
              <a:effectLst/>
              <a:latin typeface="Calibri" panose="020F0502020204030204" pitchFamily="34" charset="0"/>
              <a:cs typeface="Times New Roman" panose="0202050305040509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875548025"/>
              </p:ext>
            </p:extLst>
          </p:nvPr>
        </p:nvGraphicFramePr>
        <p:xfrm>
          <a:off x="609600" y="1092807"/>
          <a:ext cx="5484019" cy="4856478"/>
        </p:xfrm>
        <a:graphic>
          <a:graphicData uri="http://schemas.openxmlformats.org/drawingml/2006/table">
            <a:tbl>
              <a:tblPr firstRow="1" firstCol="1" bandRow="1"/>
              <a:tblGrid>
                <a:gridCol w="2740913">
                  <a:extLst>
                    <a:ext uri="{9D8B030D-6E8A-4147-A177-3AD203B41FA5}">
                      <a16:colId xmlns="" xmlns:a16="http://schemas.microsoft.com/office/drawing/2014/main" val="20000"/>
                    </a:ext>
                  </a:extLst>
                </a:gridCol>
                <a:gridCol w="2743106">
                  <a:extLst>
                    <a:ext uri="{9D8B030D-6E8A-4147-A177-3AD203B41FA5}">
                      <a16:colId xmlns="" xmlns:a16="http://schemas.microsoft.com/office/drawing/2014/main" val="20001"/>
                    </a:ext>
                  </a:extLst>
                </a:gridCol>
              </a:tblGrid>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统计项目</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0"/>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样本数量</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4992</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1"/>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牛市套利次数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179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2"/>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熊市套利次数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227</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3"/>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跨期套利总次数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406</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4"/>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胜率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51.50%</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5"/>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累计收益率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5.12%</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6"/>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年化收益率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12.41%</a:t>
                      </a:r>
                      <a:endPar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7"/>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最大回撤</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3.20%</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8"/>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开仓次数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407</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09"/>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平仓次数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406</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grpSp>
        <p:nvGrpSpPr>
          <p:cNvPr id="7" name="组合 6">
            <a:extLst>
              <a:ext uri="{FF2B5EF4-FFF2-40B4-BE49-F238E27FC236}">
                <a16:creationId xmlns="" xmlns:a16="http://schemas.microsoft.com/office/drawing/2014/main" id="{31A30CDF-6001-3A45-BBD8-52E1B8C15774}"/>
              </a:ext>
            </a:extLst>
          </p:cNvPr>
          <p:cNvGrpSpPr/>
          <p:nvPr/>
        </p:nvGrpSpPr>
        <p:grpSpPr>
          <a:xfrm>
            <a:off x="7029723" y="3212975"/>
            <a:ext cx="1628218" cy="1611608"/>
            <a:chOff x="7327" y="7871"/>
            <a:chExt cx="3463" cy="1994"/>
          </a:xfrm>
          <a:solidFill>
            <a:schemeClr val="accent3">
              <a:lumMod val="20000"/>
              <a:lumOff val="80000"/>
            </a:schemeClr>
          </a:solidFill>
        </p:grpSpPr>
        <p:sp>
          <p:nvSpPr>
            <p:cNvPr id="8" name="圆角矩形 7">
              <a:extLst>
                <a:ext uri="{FF2B5EF4-FFF2-40B4-BE49-F238E27FC236}">
                  <a16:creationId xmlns="" xmlns:a16="http://schemas.microsoft.com/office/drawing/2014/main" id="{FA63FB6C-C192-064E-B25E-04C0BF0D6656}"/>
                </a:ext>
              </a:extLst>
            </p:cNvPr>
            <p:cNvSpPr/>
            <p:nvPr/>
          </p:nvSpPr>
          <p:spPr>
            <a:xfrm>
              <a:off x="7327" y="7871"/>
              <a:ext cx="3463" cy="69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dirty="0">
                  <a:latin typeface="Times New Roman" panose="02020503050405090304" pitchFamily="18" charset="0"/>
                </a:rPr>
                <a:t>股市低迷</a:t>
              </a:r>
              <a:endParaRPr kumimoji="1" lang="zh-CN" altLang="en-US" dirty="0"/>
            </a:p>
          </p:txBody>
        </p:sp>
        <p:sp>
          <p:nvSpPr>
            <p:cNvPr id="10" name="圆角矩形 9">
              <a:extLst>
                <a:ext uri="{FF2B5EF4-FFF2-40B4-BE49-F238E27FC236}">
                  <a16:creationId xmlns="" xmlns:a16="http://schemas.microsoft.com/office/drawing/2014/main" id="{4D5EC8AE-8EA2-A34E-884A-DC5D882A2031}"/>
                </a:ext>
              </a:extLst>
            </p:cNvPr>
            <p:cNvSpPr/>
            <p:nvPr/>
          </p:nvSpPr>
          <p:spPr>
            <a:xfrm>
              <a:off x="7327" y="9175"/>
              <a:ext cx="3463" cy="69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a:latin typeface="Times New Roman" panose="02020503050405090304" pitchFamily="18" charset="0"/>
                </a:rPr>
                <a:t>股市繁荣</a:t>
              </a:r>
              <a:endParaRPr kumimoji="1" lang="zh-CN" altLang="en-US" dirty="0"/>
            </a:p>
          </p:txBody>
        </p:sp>
      </p:grpSp>
      <p:cxnSp>
        <p:nvCxnSpPr>
          <p:cNvPr id="12" name="直接箭头连接符 16">
            <a:extLst>
              <a:ext uri="{FF2B5EF4-FFF2-40B4-BE49-F238E27FC236}">
                <a16:creationId xmlns="" xmlns:a16="http://schemas.microsoft.com/office/drawing/2014/main" id="{0B768AB9-07BB-014D-8A4D-B1DED29234F8}"/>
              </a:ext>
            </a:extLst>
          </p:cNvPr>
          <p:cNvCxnSpPr>
            <a:cxnSpLocks/>
          </p:cNvCxnSpPr>
          <p:nvPr/>
        </p:nvCxnSpPr>
        <p:spPr>
          <a:xfrm>
            <a:off x="8657941" y="4545731"/>
            <a:ext cx="535054"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6">
            <a:extLst>
              <a:ext uri="{FF2B5EF4-FFF2-40B4-BE49-F238E27FC236}">
                <a16:creationId xmlns="" xmlns:a16="http://schemas.microsoft.com/office/drawing/2014/main" id="{B08AA110-A214-1743-BEB3-0B93475ED540}"/>
              </a:ext>
            </a:extLst>
          </p:cNvPr>
          <p:cNvCxnSpPr>
            <a:cxnSpLocks/>
            <a:stCxn id="8" idx="3"/>
          </p:cNvCxnSpPr>
          <p:nvPr/>
        </p:nvCxnSpPr>
        <p:spPr>
          <a:xfrm>
            <a:off x="8657941" y="3491814"/>
            <a:ext cx="535054" cy="1"/>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 name="圆角矩形 14">
            <a:extLst>
              <a:ext uri="{FF2B5EF4-FFF2-40B4-BE49-F238E27FC236}">
                <a16:creationId xmlns="" xmlns:a16="http://schemas.microsoft.com/office/drawing/2014/main" id="{A74F69C3-3A44-FD42-9D7A-0F3445777AB6}"/>
              </a:ext>
            </a:extLst>
          </p:cNvPr>
          <p:cNvSpPr/>
          <p:nvPr/>
        </p:nvSpPr>
        <p:spPr>
          <a:xfrm>
            <a:off x="9223206" y="3212976"/>
            <a:ext cx="2199005" cy="557651"/>
          </a:xfrm>
          <a:prstGeom prst="roundRect">
            <a:avLst/>
          </a:prstGeom>
          <a:solidFill>
            <a:schemeClr val="accent3">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a:latin typeface="Times New Roman" panose="02020503050405090304" pitchFamily="18" charset="0"/>
              </a:rPr>
              <a:t>收益较高</a:t>
            </a:r>
            <a:endParaRPr kumimoji="1" lang="zh-CN" altLang="en-US" dirty="0"/>
          </a:p>
        </p:txBody>
      </p:sp>
      <p:sp>
        <p:nvSpPr>
          <p:cNvPr id="17" name="圆角矩形 16">
            <a:extLst>
              <a:ext uri="{FF2B5EF4-FFF2-40B4-BE49-F238E27FC236}">
                <a16:creationId xmlns="" xmlns:a16="http://schemas.microsoft.com/office/drawing/2014/main" id="{6548C165-4374-894D-A461-E21334121921}"/>
              </a:ext>
            </a:extLst>
          </p:cNvPr>
          <p:cNvSpPr/>
          <p:nvPr/>
        </p:nvSpPr>
        <p:spPr>
          <a:xfrm>
            <a:off x="9211361" y="4266906"/>
            <a:ext cx="2199005" cy="557651"/>
          </a:xfrm>
          <a:prstGeom prst="roundRect">
            <a:avLst/>
          </a:prstGeom>
          <a:solidFill>
            <a:schemeClr val="accent3">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a:latin typeface="Times New Roman" panose="02020503050405090304" pitchFamily="18" charset="0"/>
              </a:rPr>
              <a:t>收益未跑赢大盘</a:t>
            </a:r>
            <a:endParaRPr kumimoji="1" lang="zh-CN" altLang="en-US" dirty="0"/>
          </a:p>
        </p:txBody>
      </p:sp>
      <p:sp>
        <p:nvSpPr>
          <p:cNvPr id="19" name="矩形 18"/>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4099632086"/>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6"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（五）跨期套利策略总结</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
        <p:nvSpPr>
          <p:cNvPr id="2" name="矩形 1"/>
          <p:cNvSpPr/>
          <p:nvPr/>
        </p:nvSpPr>
        <p:spPr>
          <a:xfrm>
            <a:off x="188963" y="1484784"/>
            <a:ext cx="11737304" cy="4616648"/>
          </a:xfrm>
          <a:prstGeom prst="rect">
            <a:avLst/>
          </a:prstGeom>
        </p:spPr>
        <p:txBody>
          <a:bodyPr wrap="square">
            <a:spAutoFit/>
          </a:bodyPr>
          <a:lstStyle/>
          <a:p>
            <a:pPr marL="457200" indent="-457200" eaLnBrk="1" hangingPunct="1">
              <a:lnSpc>
                <a:spcPct val="150000"/>
              </a:lnSpc>
              <a:spcBef>
                <a:spcPts val="0"/>
              </a:spcBef>
              <a:buFont typeface="Arial" pitchFamily="34" charset="0"/>
              <a:buChar char="•"/>
            </a:pPr>
            <a:r>
              <a:rPr lang="zh-CN" altLang="en-US" sz="2800" dirty="0">
                <a:latin typeface="宋体" panose="02010600030101010101" pitchFamily="2" charset="-122"/>
                <a:cs typeface="宋体" panose="02010600030101010101" pitchFamily="2" charset="-122"/>
              </a:rPr>
              <a:t>基于统计套利的跨期套利策略在执行过程依然有几个问题值得注意：</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1</a:t>
            </a:r>
            <a:r>
              <a:rPr lang="zh-CN" altLang="en-US" sz="2800" dirty="0" smtClean="0">
                <a:latin typeface="宋体" panose="02010600030101010101" pitchFamily="2" charset="-122"/>
                <a:cs typeface="宋体" panose="02010600030101010101" pitchFamily="2" charset="-122"/>
              </a:rPr>
              <a:t>）阈值选取</a:t>
            </a:r>
            <a:r>
              <a:rPr lang="zh-CN" altLang="en-US" sz="2800" dirty="0">
                <a:latin typeface="宋体" panose="02010600030101010101" pitchFamily="2" charset="-122"/>
                <a:cs typeface="宋体" panose="02010600030101010101" pitchFamily="2" charset="-122"/>
              </a:rPr>
              <a:t>问题，</a:t>
            </a:r>
            <a:r>
              <a:rPr lang="zh-CN" altLang="en-US" sz="2800" dirty="0" smtClean="0">
                <a:latin typeface="宋体" panose="02010600030101010101" pitchFamily="2" charset="-122"/>
                <a:cs typeface="宋体" panose="02010600030101010101" pitchFamily="2" charset="-122"/>
              </a:rPr>
              <a:t>不同阈值</a:t>
            </a:r>
            <a:r>
              <a:rPr lang="zh-CN" altLang="en-US" sz="2800" dirty="0">
                <a:latin typeface="宋体" panose="02010600030101010101" pitchFamily="2" charset="-122"/>
                <a:cs typeface="宋体" panose="02010600030101010101" pitchFamily="2" charset="-122"/>
              </a:rPr>
              <a:t>会产生不同的执行命令，从而带来不同的收益，因而阈值设定的合理与否直接关系到跨期套利策略的效果。</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2</a:t>
            </a:r>
            <a:r>
              <a:rPr lang="zh-CN" altLang="en-US" sz="2800" dirty="0" smtClean="0">
                <a:latin typeface="宋体" panose="02010600030101010101" pitchFamily="2" charset="-122"/>
                <a:cs typeface="宋体" panose="02010600030101010101" pitchFamily="2" charset="-122"/>
              </a:rPr>
              <a:t>）跨</a:t>
            </a:r>
            <a:r>
              <a:rPr lang="zh-CN" altLang="en-US" sz="2800" dirty="0">
                <a:latin typeface="宋体" panose="02010600030101010101" pitchFamily="2" charset="-122"/>
                <a:cs typeface="宋体" panose="02010600030101010101" pitchFamily="2" charset="-122"/>
              </a:rPr>
              <a:t>期套利并非完全无风险，除了价差，保证金水平是跨期套利另外的风险来源。</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3</a:t>
            </a:r>
            <a:r>
              <a:rPr lang="zh-CN" altLang="en-US" sz="2800" dirty="0" smtClean="0">
                <a:latin typeface="宋体" panose="02010600030101010101" pitchFamily="2" charset="-122"/>
                <a:cs typeface="宋体" panose="02010600030101010101" pitchFamily="2" charset="-122"/>
              </a:rPr>
              <a:t>）在</a:t>
            </a:r>
            <a:r>
              <a:rPr lang="zh-CN" altLang="en-US" sz="2800" dirty="0">
                <a:latin typeface="宋体" panose="02010600030101010101" pitchFamily="2" charset="-122"/>
                <a:cs typeface="宋体" panose="02010600030101010101" pitchFamily="2" charset="-122"/>
              </a:rPr>
              <a:t>临近交割或者市场波动剧烈时会适当要求提高保证金的比例，这要求投资者具备一定的资金能力和拥有弹性准备。</a:t>
            </a:r>
          </a:p>
        </p:txBody>
      </p:sp>
    </p:spTree>
    <p:extLst>
      <p:ext uri="{BB962C8B-B14F-4D97-AF65-F5344CB8AC3E}">
        <p14:creationId xmlns:p14="http://schemas.microsoft.com/office/powerpoint/2010/main" val="3539316802"/>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598003"/>
            <a:ext cx="8137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三、跨市场期现套利策略</a:t>
            </a:r>
          </a:p>
        </p:txBody>
      </p:sp>
    </p:spTree>
  </p:cSld>
  <p:clrMapOvr>
    <a:masterClrMapping/>
  </p:clrMapOvr>
  <p:transition spd="slow" advClick="0" advTm="3340">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28194" y="835650"/>
            <a:ext cx="11953328" cy="3046988"/>
          </a:xfrm>
          <a:prstGeom prst="rect">
            <a:avLst/>
          </a:prstGeom>
        </p:spPr>
        <p:txBody>
          <a:bodyPr wrap="square">
            <a:spAutoFit/>
          </a:bodyPr>
          <a:lstStyle/>
          <a:p>
            <a:pPr latinLnBrk="0">
              <a:lnSpc>
                <a:spcPct val="150000"/>
              </a:lnSpc>
            </a:pPr>
            <a:endParaRPr lang="en-US" altLang="zh-CN" sz="2400" b="1" dirty="0" smtClean="0">
              <a:latin typeface="Times New Roman" panose="02020503050405090304" pitchFamily="18" charset="0"/>
              <a:cs typeface="Times New Roman" panose="02020503050405090304" pitchFamily="18" charset="0"/>
            </a:endParaRPr>
          </a:p>
          <a:p>
            <a:pPr marL="457200" indent="-457200">
              <a:lnSpc>
                <a:spcPct val="150000"/>
              </a:lnSpc>
              <a:buFont typeface="Arial" pitchFamily="34" charset="0"/>
              <a:buChar char="•"/>
            </a:pPr>
            <a:r>
              <a:rPr kumimoji="1" lang="zh-CN" altLang="en-US" sz="2600" dirty="0" smtClean="0">
                <a:latin typeface="Times New Roman" panose="02020503050405090304" pitchFamily="18" charset="0"/>
              </a:rPr>
              <a:t>股指期现套利是利用股指期货合约到期时向现货指数价位收敛的特点，利用期货和现货市场的价格差距，买入低估一方，卖出高估一方，等到不合理的价差恢复到正常合理的状态后平仓，从中赚取价差收益的对冲交易行为。</a:t>
            </a:r>
          </a:p>
          <a:p>
            <a:pPr marL="457200" indent="-457200">
              <a:lnSpc>
                <a:spcPct val="150000"/>
              </a:lnSpc>
              <a:buFont typeface="Arial" pitchFamily="34" charset="0"/>
              <a:buChar char="•"/>
            </a:pPr>
            <a:r>
              <a:rPr kumimoji="1" lang="zh-CN" altLang="en-US" sz="2600" dirty="0" smtClean="0">
                <a:latin typeface="Times New Roman" panose="02020503050405090304" pitchFamily="18" charset="0"/>
              </a:rPr>
              <a:t>国内</a:t>
            </a:r>
            <a:r>
              <a:rPr kumimoji="1" lang="zh-CN" altLang="en-US" sz="2600" dirty="0">
                <a:latin typeface="Times New Roman" panose="02020503050405090304" pitchFamily="18" charset="0"/>
              </a:rPr>
              <a:t>现货市场交易机制不能做空，所以一般做正向</a:t>
            </a:r>
            <a:r>
              <a:rPr kumimoji="1" lang="zh-CN" altLang="en-US" sz="2600" dirty="0" smtClean="0">
                <a:latin typeface="Times New Roman" panose="02020503050405090304" pitchFamily="18" charset="0"/>
              </a:rPr>
              <a:t>套利，即</a:t>
            </a:r>
            <a:r>
              <a:rPr kumimoji="1" lang="zh-CN" altLang="en-US" sz="2600" dirty="0">
                <a:latin typeface="Times New Roman" panose="02020503050405090304" pitchFamily="18" charset="0"/>
              </a:rPr>
              <a:t>卖股指，买现货。</a:t>
            </a:r>
            <a:endParaRPr kumimoji="1" lang="en-US" altLang="zh-CN" sz="2600" dirty="0">
              <a:latin typeface="Times New Roman" panose="02020503050405090304" pitchFamily="18" charset="0"/>
            </a:endParaRPr>
          </a:p>
        </p:txBody>
      </p:sp>
      <p:grpSp>
        <p:nvGrpSpPr>
          <p:cNvPr id="4" name="组合 3">
            <a:extLst>
              <a:ext uri="{FF2B5EF4-FFF2-40B4-BE49-F238E27FC236}">
                <a16:creationId xmlns="" xmlns:a16="http://schemas.microsoft.com/office/drawing/2014/main" id="{0D692DA3-8C57-1543-9BA7-1CBB3BB71E12}"/>
              </a:ext>
            </a:extLst>
          </p:cNvPr>
          <p:cNvGrpSpPr/>
          <p:nvPr/>
        </p:nvGrpSpPr>
        <p:grpSpPr>
          <a:xfrm>
            <a:off x="3717355" y="4293096"/>
            <a:ext cx="5472608" cy="891553"/>
            <a:chOff x="-209217" y="5757803"/>
            <a:chExt cx="5832286" cy="568193"/>
          </a:xfrm>
        </p:grpSpPr>
        <p:grpSp>
          <p:nvGrpSpPr>
            <p:cNvPr id="5" name="组合 4">
              <a:extLst>
                <a:ext uri="{FF2B5EF4-FFF2-40B4-BE49-F238E27FC236}">
                  <a16:creationId xmlns="" xmlns:a16="http://schemas.microsoft.com/office/drawing/2014/main" id="{87DE6B97-92B1-5143-8FCE-E90B1A67CD1E}"/>
                </a:ext>
              </a:extLst>
            </p:cNvPr>
            <p:cNvGrpSpPr/>
            <p:nvPr/>
          </p:nvGrpSpPr>
          <p:grpSpPr>
            <a:xfrm>
              <a:off x="-209217" y="5757803"/>
              <a:ext cx="5832286" cy="568193"/>
              <a:chOff x="-209217" y="5757803"/>
              <a:chExt cx="5832286" cy="568193"/>
            </a:xfrm>
          </p:grpSpPr>
          <p:sp>
            <p:nvSpPr>
              <p:cNvPr id="12" name="圆角矩形 11">
                <a:extLst>
                  <a:ext uri="{FF2B5EF4-FFF2-40B4-BE49-F238E27FC236}">
                    <a16:creationId xmlns="" xmlns:a16="http://schemas.microsoft.com/office/drawing/2014/main" id="{62BB9239-DD69-EE49-B641-2337031A2C09}"/>
                  </a:ext>
                </a:extLst>
              </p:cNvPr>
              <p:cNvSpPr/>
              <p:nvPr/>
            </p:nvSpPr>
            <p:spPr>
              <a:xfrm>
                <a:off x="2709243" y="5757803"/>
                <a:ext cx="2913826" cy="55767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200" dirty="0">
                    <a:latin typeface="Times New Roman" panose="02020503050405090304" pitchFamily="18" charset="0"/>
                  </a:rPr>
                  <a:t>利用价差比指标确定套利空间大小</a:t>
                </a:r>
                <a:endParaRPr kumimoji="1" lang="zh-CN" altLang="en-US" sz="2200" b="1" dirty="0"/>
              </a:p>
            </p:txBody>
          </p:sp>
          <p:sp>
            <p:nvSpPr>
              <p:cNvPr id="8" name="圆角矩形 7">
                <a:extLst>
                  <a:ext uri="{FF2B5EF4-FFF2-40B4-BE49-F238E27FC236}">
                    <a16:creationId xmlns="" xmlns:a16="http://schemas.microsoft.com/office/drawing/2014/main" id="{6BB480E0-1EDA-0043-99FC-F2D46D95230F}"/>
                  </a:ext>
                </a:extLst>
              </p:cNvPr>
              <p:cNvSpPr/>
              <p:nvPr/>
            </p:nvSpPr>
            <p:spPr>
              <a:xfrm>
                <a:off x="-209217" y="5768280"/>
                <a:ext cx="2199005" cy="55771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200" dirty="0">
                    <a:latin typeface="Times New Roman" panose="02020503050405090304" pitchFamily="18" charset="0"/>
                  </a:rPr>
                  <a:t>确定套利机会</a:t>
                </a:r>
                <a:endParaRPr kumimoji="1" lang="zh-CN" altLang="en-US" sz="2200" b="1" dirty="0"/>
              </a:p>
            </p:txBody>
          </p:sp>
        </p:grpSp>
        <p:cxnSp>
          <p:nvCxnSpPr>
            <p:cNvPr id="6" name="直接箭头连接符 16">
              <a:extLst>
                <a:ext uri="{FF2B5EF4-FFF2-40B4-BE49-F238E27FC236}">
                  <a16:creationId xmlns="" xmlns:a16="http://schemas.microsoft.com/office/drawing/2014/main" id="{F522CC53-B63F-6D46-98D4-701BA5A5EC7D}"/>
                </a:ext>
              </a:extLst>
            </p:cNvPr>
            <p:cNvCxnSpPr>
              <a:cxnSpLocks/>
            </p:cNvCxnSpPr>
            <p:nvPr/>
          </p:nvCxnSpPr>
          <p:spPr>
            <a:xfrm>
              <a:off x="1989788" y="6036345"/>
              <a:ext cx="745518" cy="0"/>
            </a:xfrm>
            <a:prstGeom prst="straightConnector1">
              <a:avLst/>
            </a:prstGeom>
            <a:ln w="38100" cmpd="sng">
              <a:solidFill>
                <a:schemeClr val="accent3">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 xmlns:a16="http://schemas.microsoft.com/office/drawing/2014/main" id="{D123CE8B-0EA7-674E-80A1-ECA103CC13E9}"/>
              </a:ext>
            </a:extLst>
          </p:cNvPr>
          <p:cNvSpPr txBox="1"/>
          <p:nvPr/>
        </p:nvSpPr>
        <p:spPr>
          <a:xfrm>
            <a:off x="3727032" y="5301208"/>
            <a:ext cx="2057079" cy="1094595"/>
          </a:xfrm>
          <a:prstGeom prst="rect">
            <a:avLst/>
          </a:prstGeom>
          <a:noFill/>
        </p:spPr>
        <p:txBody>
          <a:bodyPr wrap="square" rtlCol="0">
            <a:spAutoFit/>
          </a:bodyPr>
          <a:lstStyle/>
          <a:p>
            <a:pPr>
              <a:lnSpc>
                <a:spcPct val="125000"/>
              </a:lnSpc>
            </a:pPr>
            <a:r>
              <a:rPr kumimoji="1" lang="zh-CN" altLang="en-US" dirty="0">
                <a:latin typeface="Times New Roman" panose="02020503050405090304" pitchFamily="18" charset="0"/>
              </a:rPr>
              <a:t>通过股指期货定价理论来确定股指期货合理价格区间</a:t>
            </a:r>
            <a:endParaRPr kumimoji="1" lang="zh-CN" altLang="en-US" dirty="0"/>
          </a:p>
        </p:txBody>
      </p:sp>
      <p:sp>
        <p:nvSpPr>
          <p:cNvPr id="17" name="文本框 16">
            <a:extLst>
              <a:ext uri="{FF2B5EF4-FFF2-40B4-BE49-F238E27FC236}">
                <a16:creationId xmlns="" xmlns:a16="http://schemas.microsoft.com/office/drawing/2014/main" id="{3A3D325C-5E7D-1842-8CD3-68977D4FBEF6}"/>
              </a:ext>
            </a:extLst>
          </p:cNvPr>
          <p:cNvSpPr txBox="1"/>
          <p:nvPr/>
        </p:nvSpPr>
        <p:spPr>
          <a:xfrm>
            <a:off x="2565226" y="4547037"/>
            <a:ext cx="1183281" cy="430887"/>
          </a:xfrm>
          <a:prstGeom prst="rect">
            <a:avLst/>
          </a:prstGeom>
          <a:noFill/>
        </p:spPr>
        <p:txBody>
          <a:bodyPr wrap="square" rtlCol="0">
            <a:spAutoFit/>
          </a:bodyPr>
          <a:lstStyle/>
          <a:p>
            <a:r>
              <a:rPr kumimoji="1" lang="zh-CN" altLang="en-US" sz="2200" b="1" dirty="0"/>
              <a:t>步骤：</a:t>
            </a:r>
          </a:p>
        </p:txBody>
      </p:sp>
      <p:sp>
        <p:nvSpPr>
          <p:cNvPr id="11" name="矩形 10"/>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a:t>
            </a:r>
            <a:r>
              <a:rPr lang="zh-CN" altLang="en-US" sz="2600" b="1" dirty="0">
                <a:latin typeface="微软雅黑" pitchFamily="34" charset="-122"/>
                <a:ea typeface="微软雅黑" pitchFamily="34" charset="-122"/>
              </a:rPr>
              <a:t>三</a:t>
            </a:r>
            <a:r>
              <a:rPr lang="zh-CN" altLang="en-US" sz="2600" b="1" dirty="0" smtClean="0">
                <a:latin typeface="微软雅黑" pitchFamily="34" charset="-122"/>
                <a:ea typeface="微软雅黑" pitchFamily="34" charset="-122"/>
              </a:rPr>
              <a:t>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
        <p:nvSpPr>
          <p:cNvPr id="14" name="Rectangle 2"/>
          <p:cNvSpPr>
            <a:spLocks noGrp="1" noChangeArrowheads="1"/>
          </p:cNvSpPr>
          <p:nvPr>
            <p:ph type="title"/>
          </p:nvPr>
        </p:nvSpPr>
        <p:spPr bwMode="auto">
          <a:xfrm>
            <a:off x="116955" y="620688"/>
            <a:ext cx="8568952"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（一）统计套利之期现套利的概念与原理</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32979" y="764703"/>
            <a:ext cx="11593288" cy="5478423"/>
          </a:xfrm>
          <a:prstGeom prst="rect">
            <a:avLst/>
          </a:prstGeom>
        </p:spPr>
        <p:txBody>
          <a:bodyPr wrap="square">
            <a:spAutoFit/>
          </a:bodyPr>
          <a:lstStyle/>
          <a:p>
            <a:pPr latinLnBrk="0">
              <a:lnSpc>
                <a:spcPct val="150000"/>
              </a:lnSpc>
            </a:pPr>
            <a:endParaRPr lang="en-US" altLang="zh-CN" sz="2200" b="1" dirty="0">
              <a:latin typeface="Times New Roman" panose="02020503050405090304" pitchFamily="18" charset="0"/>
              <a:cs typeface="Times New Roman" panose="02020503050405090304" pitchFamily="18" charset="0"/>
            </a:endParaRPr>
          </a:p>
          <a:p>
            <a:pPr latinLnBrk="0">
              <a:lnSpc>
                <a:spcPct val="150000"/>
              </a:lnSpc>
              <a:spcBef>
                <a:spcPts val="600"/>
              </a:spcBef>
            </a:pPr>
            <a:r>
              <a:rPr lang="zh-CN" altLang="en-US" sz="2600" b="1" dirty="0">
                <a:latin typeface="Times New Roman" panose="02020503050405090304" pitchFamily="18" charset="0"/>
                <a:cs typeface="Times New Roman" panose="02020503050405090304" pitchFamily="18" charset="0"/>
              </a:rPr>
              <a:t>        </a:t>
            </a:r>
            <a:r>
              <a:rPr lang="en-US" altLang="zh-CN" sz="2600" b="1" dirty="0">
                <a:latin typeface="Times New Roman" panose="02020503050405090304" pitchFamily="18" charset="0"/>
                <a:cs typeface="Times New Roman" panose="02020503050405090304" pitchFamily="18" charset="0"/>
              </a:rPr>
              <a:t>1、ETF</a:t>
            </a:r>
            <a:r>
              <a:rPr lang="zh-CN" altLang="en-US" sz="2600" b="1" dirty="0">
                <a:latin typeface="Times New Roman" panose="02020503050405090304" pitchFamily="18" charset="0"/>
                <a:cs typeface="Times New Roman" panose="02020503050405090304" pitchFamily="18" charset="0"/>
              </a:rPr>
              <a:t>的定义</a:t>
            </a:r>
            <a:r>
              <a:rPr lang="zh-CN" altLang="en-US" sz="2600" b="1" dirty="0"/>
              <a:t> </a:t>
            </a:r>
          </a:p>
          <a:p>
            <a:pPr>
              <a:lnSpc>
                <a:spcPct val="150000"/>
              </a:lnSpc>
            </a:pPr>
            <a:r>
              <a:rPr kumimoji="1" lang="zh-CN" altLang="zh-CN" sz="2600" b="1" dirty="0">
                <a:latin typeface="Times New Roman" panose="02020503050405090304" pitchFamily="18" charset="0"/>
                <a:ea typeface="+mn-ea"/>
              </a:rPr>
              <a:t>        </a:t>
            </a:r>
            <a:r>
              <a:rPr kumimoji="1" lang="en-US" altLang="zh-CN" sz="2600" dirty="0">
                <a:latin typeface="Times New Roman" panose="02020503050405090304" pitchFamily="18" charset="0"/>
              </a:rPr>
              <a:t>ETF</a:t>
            </a:r>
            <a:r>
              <a:rPr kumimoji="1" lang="zh-CN" altLang="en-US" sz="2600" dirty="0">
                <a:latin typeface="Times New Roman" panose="02020503050405090304" pitchFamily="18" charset="0"/>
              </a:rPr>
              <a:t>（</a:t>
            </a:r>
            <a:r>
              <a:rPr kumimoji="1" lang="en-US" altLang="zh-CN" sz="2600" dirty="0" smtClean="0">
                <a:latin typeface="Times New Roman" panose="02020503050405090304" pitchFamily="18" charset="0"/>
              </a:rPr>
              <a:t>Exchange Traded </a:t>
            </a:r>
            <a:r>
              <a:rPr kumimoji="1" lang="en-US" altLang="zh-CN" sz="2600" dirty="0">
                <a:latin typeface="Times New Roman" panose="02020503050405090304" pitchFamily="18" charset="0"/>
              </a:rPr>
              <a:t>Funds</a:t>
            </a:r>
            <a:r>
              <a:rPr kumimoji="1" lang="zh-CN" altLang="en-US" sz="2600" dirty="0">
                <a:latin typeface="Times New Roman" panose="02020503050405090304" pitchFamily="18" charset="0"/>
              </a:rPr>
              <a:t>）指交易型开放式指数基金，是一种在交易所上市交易的、基金份额可变的一种开放式基金。交易型开放式指数基金属于开放式基金的一种特殊类型，它结合了封闭式基金和开放式基金的运作特点，投资者既可以向基金管理公司申购或赎回基金份额，同时，又可以像封闭式基金一样在二级市场上按市场价格买卖</a:t>
            </a:r>
            <a:r>
              <a:rPr kumimoji="1" lang="en-US" altLang="zh-CN" sz="2600" dirty="0">
                <a:latin typeface="Times New Roman" panose="02020503050405090304" pitchFamily="18" charset="0"/>
              </a:rPr>
              <a:t>ETF</a:t>
            </a:r>
            <a:r>
              <a:rPr kumimoji="1" lang="zh-CN" altLang="en-US" sz="2600" dirty="0">
                <a:latin typeface="Times New Roman" panose="02020503050405090304" pitchFamily="18" charset="0"/>
              </a:rPr>
              <a:t>份额。</a:t>
            </a:r>
            <a:endParaRPr kumimoji="1" lang="en-US" altLang="zh-CN" sz="2600" dirty="0">
              <a:latin typeface="Times New Roman" panose="02020503050405090304" pitchFamily="18" charset="0"/>
            </a:endParaRPr>
          </a:p>
          <a:p>
            <a:pPr>
              <a:lnSpc>
                <a:spcPct val="150000"/>
              </a:lnSpc>
            </a:pPr>
            <a:r>
              <a:rPr kumimoji="1" lang="zh-CN" altLang="en-US" sz="2600" b="1" dirty="0">
                <a:latin typeface="Times New Roman" panose="02020503050405090304" pitchFamily="18" charset="0"/>
              </a:rPr>
              <a:t>        由于同时存在证券市场交易和申购赎回机制，投资者可以在</a:t>
            </a:r>
            <a:r>
              <a:rPr kumimoji="1" lang="en-US" altLang="zh-CN" sz="2600" b="1" dirty="0">
                <a:latin typeface="Times New Roman" panose="02020503050405090304" pitchFamily="18" charset="0"/>
              </a:rPr>
              <a:t>ETF</a:t>
            </a:r>
            <a:r>
              <a:rPr kumimoji="1" lang="zh-CN" altLang="en-US" sz="2600" b="1" dirty="0">
                <a:latin typeface="Times New Roman" panose="02020503050405090304" pitchFamily="18" charset="0"/>
              </a:rPr>
              <a:t>市场价格与基金单位净值之间存在差价时进行套利交易。</a:t>
            </a:r>
            <a:endParaRPr kumimoji="1" lang="zh-CN" altLang="zh-CN" sz="2600" dirty="0">
              <a:latin typeface="Times New Roman" panose="02020503050405090304" pitchFamily="18" charset="0"/>
              <a:ea typeface="+mn-ea"/>
            </a:endParaRPr>
          </a:p>
        </p:txBody>
      </p:sp>
      <p:sp>
        <p:nvSpPr>
          <p:cNvPr id="4" name="矩形 3"/>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a:t>
            </a:r>
            <a:r>
              <a:rPr lang="zh-CN" altLang="en-US" sz="2600" b="1" dirty="0">
                <a:latin typeface="微软雅黑" pitchFamily="34" charset="-122"/>
                <a:ea typeface="微软雅黑" pitchFamily="34" charset="-122"/>
              </a:rPr>
              <a:t>三</a:t>
            </a:r>
            <a:r>
              <a:rPr lang="zh-CN" altLang="en-US" sz="2600" b="1" dirty="0" smtClean="0">
                <a:latin typeface="微软雅黑" pitchFamily="34" charset="-122"/>
                <a:ea typeface="微软雅黑" pitchFamily="34" charset="-122"/>
              </a:rPr>
              <a:t>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
        <p:nvSpPr>
          <p:cNvPr id="6"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a:t>
            </a:r>
            <a:r>
              <a:rPr lang="en-US" altLang="zh-CN"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ETF</a:t>
            </a: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的概念与优势</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a:spLocks noGrp="1"/>
          </p:cNvSpPr>
          <p:nvPr>
            <p:ph sz="quarter" idx="1"/>
          </p:nvPr>
        </p:nvSpPr>
        <p:spPr>
          <a:xfrm>
            <a:off x="272448" y="692696"/>
            <a:ext cx="11516780" cy="5858716"/>
          </a:xfrm>
        </p:spPr>
        <p:txBody>
          <a:bodyPr>
            <a:normAutofit/>
          </a:bodyPr>
          <a:lstStyle/>
          <a:p>
            <a:pPr marL="0" indent="0">
              <a:lnSpc>
                <a:spcPct val="150000"/>
              </a:lnSpc>
              <a:spcBef>
                <a:spcPts val="0"/>
              </a:spcBef>
              <a:buNone/>
            </a:pPr>
            <a:r>
              <a:rPr lang="zh-CN" altLang="en-US" sz="2800" dirty="0" smtClean="0"/>
              <a:t>（</a:t>
            </a:r>
            <a:r>
              <a:rPr lang="en-US" altLang="zh-CN" sz="2800" dirty="0" smtClean="0"/>
              <a:t>1</a:t>
            </a:r>
            <a:r>
              <a:rPr lang="zh-CN" altLang="en-US" sz="2800" dirty="0" smtClean="0"/>
              <a:t>）讲述</a:t>
            </a:r>
            <a:r>
              <a:rPr lang="zh-CN" altLang="en-US" sz="2800" b="1" dirty="0">
                <a:solidFill>
                  <a:srgbClr val="C00000"/>
                </a:solidFill>
              </a:rPr>
              <a:t>统计</a:t>
            </a:r>
            <a:r>
              <a:rPr lang="zh-CN" altLang="en-US" sz="2800" b="1" dirty="0" smtClean="0">
                <a:solidFill>
                  <a:srgbClr val="C00000"/>
                </a:solidFill>
              </a:rPr>
              <a:t>套利</a:t>
            </a:r>
            <a:r>
              <a:rPr lang="zh-CN" altLang="en-US" sz="2800" dirty="0"/>
              <a:t>的基本概念</a:t>
            </a:r>
            <a:r>
              <a:rPr lang="zh-CN" altLang="en-US" sz="2800" dirty="0" smtClean="0"/>
              <a:t>。</a:t>
            </a:r>
            <a:endParaRPr lang="en-US" altLang="zh-CN" sz="2800" dirty="0"/>
          </a:p>
          <a:p>
            <a:pPr marL="0" indent="0">
              <a:lnSpc>
                <a:spcPct val="150000"/>
              </a:lnSpc>
              <a:spcBef>
                <a:spcPts val="0"/>
              </a:spcBef>
              <a:buNone/>
            </a:pPr>
            <a:r>
              <a:rPr lang="zh-CN" altLang="en-US" sz="2800" dirty="0" smtClean="0"/>
              <a:t>（</a:t>
            </a:r>
            <a:r>
              <a:rPr lang="en-US" altLang="zh-CN" sz="2800" dirty="0" smtClean="0"/>
              <a:t>2</a:t>
            </a:r>
            <a:r>
              <a:rPr lang="zh-CN" altLang="en-US" sz="2800" dirty="0" smtClean="0"/>
              <a:t>）讲述风险</a:t>
            </a:r>
            <a:r>
              <a:rPr lang="zh-CN" altLang="en-US" sz="2800" dirty="0"/>
              <a:t>对冲</a:t>
            </a:r>
            <a:r>
              <a:rPr lang="zh-CN" altLang="en-US" sz="2800" b="1" dirty="0">
                <a:solidFill>
                  <a:srgbClr val="C00000"/>
                </a:solidFill>
              </a:rPr>
              <a:t>跨期套利、期现</a:t>
            </a:r>
            <a:r>
              <a:rPr lang="zh-CN" altLang="en-US" sz="2800" b="1" dirty="0" smtClean="0">
                <a:solidFill>
                  <a:srgbClr val="C00000"/>
                </a:solidFill>
              </a:rPr>
              <a:t>套利、</a:t>
            </a:r>
            <a:r>
              <a:rPr lang="en-US" altLang="zh-CN" sz="2800" b="1" dirty="0" smtClean="0">
                <a:solidFill>
                  <a:srgbClr val="C00000"/>
                </a:solidFill>
              </a:rPr>
              <a:t>R-breaker</a:t>
            </a:r>
            <a:r>
              <a:rPr lang="zh-CN" altLang="en-US" sz="2800" b="1" dirty="0">
                <a:solidFill>
                  <a:srgbClr val="C00000"/>
                </a:solidFill>
              </a:rPr>
              <a:t>套利</a:t>
            </a:r>
            <a:r>
              <a:rPr lang="zh-CN" altLang="en-US" sz="2800" dirty="0" smtClean="0"/>
              <a:t>的基本思想。</a:t>
            </a:r>
            <a:endParaRPr lang="en-US" altLang="zh-CN" sz="2800" dirty="0" smtClean="0"/>
          </a:p>
          <a:p>
            <a:pPr marL="0" indent="0">
              <a:lnSpc>
                <a:spcPct val="150000"/>
              </a:lnSpc>
              <a:spcBef>
                <a:spcPts val="0"/>
              </a:spcBef>
              <a:buNone/>
            </a:pPr>
            <a:r>
              <a:rPr lang="zh-CN" altLang="en-US" sz="2800" dirty="0" smtClean="0"/>
              <a:t>（</a:t>
            </a:r>
            <a:r>
              <a:rPr lang="en-US" altLang="zh-CN" sz="2800" dirty="0" smtClean="0"/>
              <a:t>3</a:t>
            </a:r>
            <a:r>
              <a:rPr lang="zh-CN" altLang="en-US" sz="2800" dirty="0" smtClean="0"/>
              <a:t>）</a:t>
            </a:r>
            <a:r>
              <a:rPr lang="en-US" altLang="zh-CN" sz="2800" dirty="0" smtClean="0"/>
              <a:t>Python</a:t>
            </a:r>
            <a:r>
              <a:rPr lang="zh-CN" altLang="en-US" sz="2800" dirty="0"/>
              <a:t>实现检验策略盈利性</a:t>
            </a:r>
            <a:r>
              <a:rPr lang="zh-CN" altLang="en-US" sz="2800" dirty="0" smtClean="0"/>
              <a:t>。</a:t>
            </a:r>
            <a:endParaRPr lang="zh-CN" altLang="en-US" sz="2800" dirty="0"/>
          </a:p>
        </p:txBody>
      </p:sp>
      <p:sp>
        <p:nvSpPr>
          <p:cNvPr id="4" name="椭圆 3"/>
          <p:cNvSpPr/>
          <p:nvPr/>
        </p:nvSpPr>
        <p:spPr>
          <a:xfrm>
            <a:off x="5451007" y="4170342"/>
            <a:ext cx="1535571" cy="108012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黑体" panose="02010609060101010101" pitchFamily="49" charset="-122"/>
                <a:ea typeface="黑体" panose="02010609060101010101" pitchFamily="49" charset="-122"/>
              </a:rPr>
              <a:t>统计</a:t>
            </a:r>
            <a:endParaRPr lang="en-US" altLang="zh-CN" sz="2400" b="1" dirty="0" smtClean="0">
              <a:solidFill>
                <a:schemeClr val="tx1"/>
              </a:solidFill>
              <a:latin typeface="黑体" panose="02010609060101010101" pitchFamily="49" charset="-122"/>
              <a:ea typeface="黑体" panose="02010609060101010101" pitchFamily="49" charset="-122"/>
            </a:endParaRPr>
          </a:p>
          <a:p>
            <a:pPr algn="ctr"/>
            <a:r>
              <a:rPr lang="zh-CN" altLang="en-US" sz="2400" b="1" dirty="0" smtClean="0">
                <a:solidFill>
                  <a:schemeClr val="tx1"/>
                </a:solidFill>
                <a:latin typeface="黑体" panose="02010609060101010101" pitchFamily="49" charset="-122"/>
                <a:ea typeface="黑体" panose="02010609060101010101" pitchFamily="49" charset="-122"/>
              </a:rPr>
              <a:t>套利</a:t>
            </a:r>
            <a:endParaRPr lang="zh-CN" altLang="en-US" sz="2400" b="1" dirty="0">
              <a:solidFill>
                <a:schemeClr val="tx1"/>
              </a:solidFill>
              <a:latin typeface="黑体" panose="02010609060101010101" pitchFamily="49" charset="-122"/>
              <a:ea typeface="黑体" panose="02010609060101010101" pitchFamily="49" charset="-122"/>
            </a:endParaRPr>
          </a:p>
        </p:txBody>
      </p:sp>
      <p:sp>
        <p:nvSpPr>
          <p:cNvPr id="5" name="圆角矩形 4"/>
          <p:cNvSpPr/>
          <p:nvPr/>
        </p:nvSpPr>
        <p:spPr>
          <a:xfrm>
            <a:off x="3717355" y="3068960"/>
            <a:ext cx="5261216"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跨期套利、期现套利、</a:t>
            </a:r>
            <a:r>
              <a:rPr lang="en-US" altLang="zh-CN" sz="2400" b="1" dirty="0" smtClean="0">
                <a:solidFill>
                  <a:srgbClr val="C00000"/>
                </a:solidFill>
              </a:rPr>
              <a:t>R-breaker</a:t>
            </a:r>
            <a:r>
              <a:rPr lang="zh-CN" altLang="en-US" sz="2400" b="1" dirty="0" smtClean="0">
                <a:solidFill>
                  <a:srgbClr val="C00000"/>
                </a:solidFill>
              </a:rPr>
              <a:t>套利</a:t>
            </a:r>
            <a:endParaRPr lang="zh-CN" altLang="en-US" sz="2400" b="1" dirty="0">
              <a:solidFill>
                <a:srgbClr val="C00000"/>
              </a:solidFill>
            </a:endParaRPr>
          </a:p>
        </p:txBody>
      </p:sp>
      <p:sp>
        <p:nvSpPr>
          <p:cNvPr id="6" name="右弧形箭头 5"/>
          <p:cNvSpPr/>
          <p:nvPr/>
        </p:nvSpPr>
        <p:spPr>
          <a:xfrm>
            <a:off x="8714646" y="3952959"/>
            <a:ext cx="527852" cy="1296144"/>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右弧形箭头 6"/>
          <p:cNvSpPr/>
          <p:nvPr/>
        </p:nvSpPr>
        <p:spPr>
          <a:xfrm flipH="1" flipV="1">
            <a:off x="3145574" y="3880952"/>
            <a:ext cx="479866" cy="1210929"/>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下弧形箭头 7"/>
          <p:cNvSpPr/>
          <p:nvPr/>
        </p:nvSpPr>
        <p:spPr>
          <a:xfrm flipH="1">
            <a:off x="5309915" y="5771831"/>
            <a:ext cx="1692192" cy="288032"/>
          </a:xfrm>
          <a:prstGeom prst="curved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圆角矩形 8"/>
          <p:cNvSpPr/>
          <p:nvPr/>
        </p:nvSpPr>
        <p:spPr>
          <a:xfrm>
            <a:off x="7774893" y="5431854"/>
            <a:ext cx="2783222"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C00000"/>
                </a:solidFill>
              </a:rPr>
              <a:t>Python</a:t>
            </a:r>
            <a:r>
              <a:rPr lang="zh-CN" altLang="en-US" sz="2400" b="1" dirty="0" smtClean="0">
                <a:solidFill>
                  <a:srgbClr val="C00000"/>
                </a:solidFill>
              </a:rPr>
              <a:t>检验</a:t>
            </a:r>
            <a:endParaRPr lang="zh-CN" altLang="en-US" sz="2400" b="1" dirty="0">
              <a:solidFill>
                <a:srgbClr val="C00000"/>
              </a:solidFill>
            </a:endParaRPr>
          </a:p>
        </p:txBody>
      </p:sp>
      <p:sp>
        <p:nvSpPr>
          <p:cNvPr id="10" name="圆角矩形 9"/>
          <p:cNvSpPr/>
          <p:nvPr/>
        </p:nvSpPr>
        <p:spPr>
          <a:xfrm>
            <a:off x="1824557" y="5411791"/>
            <a:ext cx="2879195"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风险对冲</a:t>
            </a:r>
            <a:endParaRPr lang="zh-CN" altLang="en-US" sz="2400" b="1" dirty="0">
              <a:solidFill>
                <a:srgbClr val="C00000"/>
              </a:solidFill>
            </a:endParaRPr>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教学目标</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750650030"/>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88963" y="703109"/>
            <a:ext cx="11809312" cy="5632311"/>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        </a:t>
            </a:r>
            <a:r>
              <a:rPr lang="en-US" altLang="zh-CN" sz="2400" b="1" dirty="0">
                <a:latin typeface="Times New Roman" panose="02020503050405090304" pitchFamily="18" charset="0"/>
                <a:cs typeface="Times New Roman" panose="02020503050405090304" pitchFamily="18" charset="0"/>
              </a:rPr>
              <a:t>2、</a:t>
            </a:r>
            <a:r>
              <a:rPr lang="zh-CN" altLang="en-US" sz="2400" b="1" dirty="0">
                <a:latin typeface="Times New Roman" panose="02020503050405090304" pitchFamily="18" charset="0"/>
                <a:cs typeface="Times New Roman" panose="02020503050405090304" pitchFamily="18" charset="0"/>
              </a:rPr>
              <a:t>ETF作为期现套利现货组合替代品的优势</a:t>
            </a:r>
            <a:r>
              <a:rPr lang="zh-CN" altLang="en-US" sz="2400" b="1" dirty="0"/>
              <a:t> </a:t>
            </a:r>
          </a:p>
          <a:p>
            <a:pPr>
              <a:lnSpc>
                <a:spcPct val="150000"/>
              </a:lnSpc>
            </a:pPr>
            <a:r>
              <a:rPr kumimoji="1" lang="zh-CN" altLang="zh-CN" sz="2400" b="1" dirty="0">
                <a:latin typeface="Times New Roman" panose="02020503050405090304" pitchFamily="18" charset="0"/>
                <a:ea typeface="+mn-ea"/>
              </a:rPr>
              <a:t>        </a:t>
            </a:r>
            <a:r>
              <a:rPr kumimoji="1" sz="2400" dirty="0">
                <a:latin typeface="Times New Roman" panose="02020503050405090304" pitchFamily="18" charset="0"/>
              </a:rPr>
              <a:t>（1）ETF本身就是现货成分股投资组合。</a:t>
            </a:r>
          </a:p>
          <a:p>
            <a:pPr>
              <a:lnSpc>
                <a:spcPct val="150000"/>
              </a:lnSpc>
            </a:pPr>
            <a:r>
              <a:rPr kumimoji="1" lang="zh-CN" altLang="zh-CN" sz="2400" b="1" dirty="0">
                <a:latin typeface="Times New Roman" panose="02020503050405090304" pitchFamily="18" charset="0"/>
                <a:ea typeface="+mn-ea"/>
                <a:sym typeface="+mn-ea"/>
              </a:rPr>
              <a:t>        </a:t>
            </a:r>
            <a:r>
              <a:rPr kumimoji="1" sz="2400" dirty="0">
                <a:latin typeface="Times New Roman" panose="02020503050405090304" pitchFamily="18" charset="0"/>
              </a:rPr>
              <a:t>（2）ETF能非常近似地模拟指数走势，跟踪误差比较小。</a:t>
            </a:r>
          </a:p>
          <a:p>
            <a:pPr>
              <a:lnSpc>
                <a:spcPct val="150000"/>
              </a:lnSpc>
            </a:pPr>
            <a:r>
              <a:rPr kumimoji="1" lang="zh-CN" altLang="zh-CN" sz="2400" b="1" dirty="0">
                <a:latin typeface="Times New Roman" panose="02020503050405090304" pitchFamily="18" charset="0"/>
                <a:ea typeface="+mn-ea"/>
                <a:sym typeface="+mn-ea"/>
              </a:rPr>
              <a:t>        </a:t>
            </a:r>
            <a:r>
              <a:rPr kumimoji="1" sz="2400" dirty="0">
                <a:latin typeface="Times New Roman" panose="02020503050405090304" pitchFamily="18" charset="0"/>
              </a:rPr>
              <a:t>（3）在融资融券信用交易的前提下，ETF可以实施卖空。</a:t>
            </a:r>
          </a:p>
          <a:p>
            <a:pPr>
              <a:lnSpc>
                <a:spcPct val="150000"/>
              </a:lnSpc>
            </a:pPr>
            <a:r>
              <a:rPr kumimoji="1" lang="zh-CN" altLang="zh-CN" sz="2400" b="1" dirty="0">
                <a:latin typeface="Times New Roman" panose="02020503050405090304" pitchFamily="18" charset="0"/>
                <a:ea typeface="+mn-ea"/>
                <a:sym typeface="+mn-ea"/>
              </a:rPr>
              <a:t>        </a:t>
            </a:r>
            <a:r>
              <a:rPr kumimoji="1" sz="2400" dirty="0">
                <a:latin typeface="Times New Roman" panose="02020503050405090304" pitchFamily="18" charset="0"/>
              </a:rPr>
              <a:t>（4）</a:t>
            </a:r>
            <a:r>
              <a:rPr kumimoji="1" lang="en-US" sz="2400" dirty="0">
                <a:latin typeface="Times New Roman" panose="02020503050405090304" pitchFamily="18" charset="0"/>
              </a:rPr>
              <a:t>ETF</a:t>
            </a:r>
            <a:r>
              <a:rPr kumimoji="1" lang="zh-CN" altLang="en-US" sz="2400" dirty="0">
                <a:latin typeface="Times New Roman" panose="02020503050405090304" pitchFamily="18" charset="0"/>
              </a:rPr>
              <a:t>在二级市场具有很好的流动性、交易费用低、免过户费，免印花税，进行正向套利时，不需要购买成分股，直接通过二级市场购买</a:t>
            </a:r>
            <a:r>
              <a:rPr kumimoji="1" lang="en-US" sz="2400" dirty="0">
                <a:latin typeface="Times New Roman" panose="02020503050405090304" pitchFamily="18" charset="0"/>
              </a:rPr>
              <a:t>ETF</a:t>
            </a:r>
            <a:r>
              <a:rPr kumimoji="1" lang="zh-CN" altLang="en-US" sz="2400" dirty="0">
                <a:latin typeface="Times New Roman" panose="02020503050405090304" pitchFamily="18" charset="0"/>
              </a:rPr>
              <a:t>即可，这是</a:t>
            </a:r>
            <a:r>
              <a:rPr kumimoji="1" lang="en-US" sz="2400" dirty="0">
                <a:latin typeface="Times New Roman" panose="02020503050405090304" pitchFamily="18" charset="0"/>
              </a:rPr>
              <a:t>ETF</a:t>
            </a:r>
            <a:r>
              <a:rPr kumimoji="1" lang="zh-CN" altLang="en-US" sz="2400" dirty="0">
                <a:latin typeface="Times New Roman" panose="02020503050405090304" pitchFamily="18" charset="0"/>
              </a:rPr>
              <a:t>特有的优势。</a:t>
            </a:r>
          </a:p>
          <a:p>
            <a:pPr>
              <a:lnSpc>
                <a:spcPct val="150000"/>
              </a:lnSpc>
            </a:pPr>
            <a:r>
              <a:rPr kumimoji="1" lang="zh-CN" altLang="zh-CN" sz="2400" b="1" dirty="0">
                <a:latin typeface="Times New Roman" panose="02020503050405090304" pitchFamily="18" charset="0"/>
                <a:ea typeface="+mn-ea"/>
                <a:sym typeface="+mn-ea"/>
              </a:rPr>
              <a:t>        </a:t>
            </a:r>
            <a:r>
              <a:rPr kumimoji="1" sz="2400" dirty="0">
                <a:latin typeface="Times New Roman" panose="02020503050405090304" pitchFamily="18" charset="0"/>
              </a:rPr>
              <a:t>（5）ETF可以变相实行T+0交易</a:t>
            </a:r>
            <a:r>
              <a:rPr kumimoji="1" lang="zh-CN" sz="2400" dirty="0">
                <a:latin typeface="Times New Roman" panose="02020503050405090304" pitchFamily="18" charset="0"/>
              </a:rPr>
              <a:t>，即</a:t>
            </a:r>
            <a:r>
              <a:rPr kumimoji="1" sz="2400" dirty="0">
                <a:latin typeface="Times New Roman" panose="02020503050405090304" pitchFamily="18" charset="0"/>
              </a:rPr>
              <a:t>可以通过一、二级市场双边交易达到T+0交易的目的。</a:t>
            </a:r>
          </a:p>
          <a:p>
            <a:pPr>
              <a:lnSpc>
                <a:spcPct val="150000"/>
              </a:lnSpc>
            </a:pPr>
            <a:r>
              <a:rPr kumimoji="1" lang="zh-CN" altLang="zh-CN" sz="2400" b="1" dirty="0">
                <a:latin typeface="Times New Roman" panose="02020503050405090304" pitchFamily="18" charset="0"/>
                <a:ea typeface="+mn-ea"/>
                <a:sym typeface="+mn-ea"/>
              </a:rPr>
              <a:t>        </a:t>
            </a:r>
            <a:r>
              <a:rPr kumimoji="1" lang="zh-CN" altLang="zh-CN" sz="2400" dirty="0">
                <a:latin typeface="Times New Roman" panose="02020503050405090304" pitchFamily="18" charset="0"/>
                <a:ea typeface="+mn-ea"/>
              </a:rPr>
              <a:t>（6）ETF可以实现自动调整权重的作用。</a:t>
            </a:r>
          </a:p>
        </p:txBody>
      </p:sp>
      <p:sp>
        <p:nvSpPr>
          <p:cNvPr id="4" name="矩形 3"/>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a:t>
            </a:r>
            <a:r>
              <a:rPr lang="zh-CN" altLang="en-US" sz="2600" b="1" dirty="0">
                <a:latin typeface="微软雅黑" pitchFamily="34" charset="-122"/>
                <a:ea typeface="微软雅黑" pitchFamily="34" charset="-122"/>
              </a:rPr>
              <a:t>三</a:t>
            </a:r>
            <a:r>
              <a:rPr lang="zh-CN" altLang="en-US" sz="2600" b="1" dirty="0" smtClean="0">
                <a:latin typeface="微软雅黑" pitchFamily="34" charset="-122"/>
                <a:ea typeface="微软雅黑" pitchFamily="34" charset="-122"/>
              </a:rPr>
              <a:t>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032147"/>
          </a:xfrm>
          <a:prstGeom prst="rect">
            <a:avLst/>
          </a:prstGeom>
        </p:spPr>
        <p:txBody>
          <a:bodyPr wrap="square">
            <a:spAutoFit/>
          </a:bodyPr>
          <a:lstStyle/>
          <a:p>
            <a:pPr latinLnBrk="0">
              <a:lnSpc>
                <a:spcPct val="150000"/>
              </a:lnSpc>
            </a:pPr>
            <a:r>
              <a:rPr lang="en-US" altLang="zh-CN" sz="2200" b="1" dirty="0" smtClean="0">
                <a:latin typeface="Times New Roman" panose="02020503050405090304" pitchFamily="18" charset="0"/>
                <a:cs typeface="Times New Roman" panose="02020503050405090304" pitchFamily="18" charset="0"/>
              </a:rPr>
              <a:t>     </a:t>
            </a:r>
            <a:endParaRPr lang="zh-CN" altLang="en-US" sz="2200" b="1" dirty="0"/>
          </a:p>
          <a:p>
            <a:pPr>
              <a:lnSpc>
                <a:spcPct val="150000"/>
              </a:lnSpc>
            </a:pPr>
            <a:endParaRPr kumimoji="1" lang="en-US" altLang="zh-CN" sz="2400" b="1" dirty="0" smtClean="0">
              <a:latin typeface="Times New Roman" panose="02020503050405090304" pitchFamily="18" charset="0"/>
              <a:ea typeface="+mn-ea"/>
            </a:endParaRPr>
          </a:p>
          <a:p>
            <a:pPr>
              <a:lnSpc>
                <a:spcPct val="150000"/>
              </a:lnSpc>
            </a:pPr>
            <a:r>
              <a:rPr kumimoji="1" lang="en-US" altLang="zh-CN" sz="2400" b="1" dirty="0">
                <a:latin typeface="Times New Roman" panose="02020503050405090304" pitchFamily="18" charset="0"/>
                <a:ea typeface="+mn-ea"/>
              </a:rPr>
              <a:t>	</a:t>
            </a:r>
            <a:r>
              <a:rPr kumimoji="1" lang="zh-CN" altLang="en-US" sz="2400" b="1" dirty="0">
                <a:latin typeface="Times New Roman" panose="02020503050405090304" pitchFamily="18" charset="0"/>
                <a:ea typeface="+mn-ea"/>
              </a:rPr>
              <a:t>正向套利</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买入</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，卖出期货合约</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赎回</a:t>
            </a:r>
            <a:r>
              <a:rPr kumimoji="1" lang="en-US" altLang="zh-CN" sz="2400" dirty="0">
                <a:latin typeface="Times New Roman" panose="02020503050405090304" pitchFamily="18" charset="0"/>
                <a:ea typeface="+mn-ea"/>
              </a:rPr>
              <a:t>/</a:t>
            </a:r>
            <a:r>
              <a:rPr kumimoji="1" lang="zh-CN" altLang="en-US" sz="2400" dirty="0">
                <a:latin typeface="Times New Roman" panose="02020503050405090304" pitchFamily="18" charset="0"/>
                <a:ea typeface="+mn-ea"/>
              </a:rPr>
              <a:t>卖出</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，买入股指期货合约</a:t>
            </a:r>
            <a:endParaRPr kumimoji="1" lang="en-US" altLang="zh-CN" sz="2400" dirty="0">
              <a:latin typeface="Times New Roman" panose="02020503050405090304" pitchFamily="18" charset="0"/>
              <a:ea typeface="+mn-ea"/>
            </a:endParaRPr>
          </a:p>
          <a:p>
            <a:pPr>
              <a:lnSpc>
                <a:spcPct val="150000"/>
              </a:lnSpc>
            </a:pPr>
            <a:endParaRPr kumimoji="1" lang="zh-CN" altLang="en-US" sz="2400" dirty="0">
              <a:latin typeface="Times New Roman" panose="02020503050405090304" pitchFamily="18" charset="0"/>
              <a:ea typeface="+mn-ea"/>
            </a:endParaRPr>
          </a:p>
          <a:p>
            <a:pPr>
              <a:lnSpc>
                <a:spcPct val="150000"/>
              </a:lnSpc>
            </a:pPr>
            <a:r>
              <a:rPr kumimoji="1" lang="en-US" altLang="zh-CN" sz="2400" b="1" dirty="0">
                <a:latin typeface="Times New Roman" panose="02020503050405090304" pitchFamily="18" charset="0"/>
                <a:ea typeface="+mn-ea"/>
              </a:rPr>
              <a:t>	</a:t>
            </a:r>
            <a:r>
              <a:rPr kumimoji="1" lang="zh-CN" altLang="en-US" sz="2400" b="1" dirty="0">
                <a:latin typeface="Times New Roman" panose="02020503050405090304" pitchFamily="18" charset="0"/>
                <a:ea typeface="+mn-ea"/>
              </a:rPr>
              <a:t>反向套利</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卖出</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，买入</a:t>
            </a:r>
            <a:r>
              <a:rPr kumimoji="1" lang="zh-CN" altLang="en-US" sz="2400" dirty="0" smtClean="0">
                <a:latin typeface="Times New Roman" panose="02020503050405090304" pitchFamily="18" charset="0"/>
                <a:ea typeface="+mn-ea"/>
              </a:rPr>
              <a:t>期货合约</a:t>
            </a:r>
          </a:p>
          <a:p>
            <a:pPr>
              <a:lnSpc>
                <a:spcPct val="150000"/>
              </a:lnSpc>
            </a:pPr>
            <a:r>
              <a:rPr kumimoji="1" lang="en-US" altLang="zh-CN" sz="2400" dirty="0" smtClean="0">
                <a:latin typeface="Times New Roman" panose="02020503050405090304" pitchFamily="18" charset="0"/>
                <a:ea typeface="+mn-ea"/>
              </a:rPr>
              <a:t>	T</a:t>
            </a:r>
            <a:r>
              <a:rPr kumimoji="1" lang="zh-CN" altLang="en-US" sz="2400" dirty="0" smtClean="0">
                <a:latin typeface="Times New Roman" panose="02020503050405090304" pitchFamily="18" charset="0"/>
                <a:ea typeface="+mn-ea"/>
              </a:rPr>
              <a:t>时刻  买入</a:t>
            </a:r>
            <a:r>
              <a:rPr kumimoji="1" lang="en-US" altLang="zh-CN" sz="2400" dirty="0" smtClean="0">
                <a:latin typeface="Times New Roman" panose="02020503050405090304" pitchFamily="18" charset="0"/>
                <a:ea typeface="+mn-ea"/>
              </a:rPr>
              <a:t>ETF</a:t>
            </a:r>
            <a:r>
              <a:rPr kumimoji="1" lang="zh-CN" altLang="en-US" sz="2400" dirty="0" smtClean="0">
                <a:latin typeface="Times New Roman" panose="02020503050405090304" pitchFamily="18" charset="0"/>
                <a:ea typeface="+mn-ea"/>
              </a:rPr>
              <a:t>，卖出股指期货合约</a:t>
            </a:r>
            <a:endParaRPr kumimoji="1" lang="zh-CN" altLang="en-US" sz="2400" dirty="0">
              <a:latin typeface="Times New Roman" panose="02020503050405090304" pitchFamily="18" charset="0"/>
              <a:ea typeface="+mn-ea"/>
            </a:endParaRPr>
          </a:p>
        </p:txBody>
      </p:sp>
      <p:sp>
        <p:nvSpPr>
          <p:cNvPr id="4" name="对角圆角矩形 3">
            <a:extLst>
              <a:ext uri="{FF2B5EF4-FFF2-40B4-BE49-F238E27FC236}">
                <a16:creationId xmlns="" xmlns:a16="http://schemas.microsoft.com/office/drawing/2014/main" id="{AFDD4B2E-B346-914B-89CB-04DAC4E90F9F}"/>
              </a:ext>
            </a:extLst>
          </p:cNvPr>
          <p:cNvSpPr/>
          <p:nvPr/>
        </p:nvSpPr>
        <p:spPr>
          <a:xfrm>
            <a:off x="1269083" y="1772816"/>
            <a:ext cx="5904656" cy="1800200"/>
          </a:xfrm>
          <a:prstGeom prst="round2Diag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对角圆角矩形 5">
            <a:extLst>
              <a:ext uri="{FF2B5EF4-FFF2-40B4-BE49-F238E27FC236}">
                <a16:creationId xmlns="" xmlns:a16="http://schemas.microsoft.com/office/drawing/2014/main" id="{D899ACE7-E5A1-BC48-8334-8C519F59FD18}"/>
              </a:ext>
            </a:extLst>
          </p:cNvPr>
          <p:cNvSpPr/>
          <p:nvPr/>
        </p:nvSpPr>
        <p:spPr>
          <a:xfrm>
            <a:off x="1269083" y="3933056"/>
            <a:ext cx="5904656" cy="1800200"/>
          </a:xfrm>
          <a:prstGeom prst="round2Diag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a:t>
            </a:r>
            <a:r>
              <a:rPr lang="zh-CN" altLang="en-US" sz="2600" b="1" dirty="0">
                <a:latin typeface="微软雅黑" pitchFamily="34" charset="-122"/>
                <a:ea typeface="微软雅黑" pitchFamily="34" charset="-122"/>
              </a:rPr>
              <a:t>三</a:t>
            </a:r>
            <a:r>
              <a:rPr lang="zh-CN" altLang="en-US" sz="2600" b="1" dirty="0" smtClean="0">
                <a:latin typeface="微软雅黑" pitchFamily="34" charset="-122"/>
                <a:ea typeface="微软雅黑" pitchFamily="34" charset="-122"/>
              </a:rPr>
              <a:t>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
        <p:nvSpPr>
          <p:cNvPr id="8"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（三）基于</a:t>
            </a:r>
            <a:r>
              <a:rPr lang="en-US" altLang="zh-CN"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ETF</a:t>
            </a: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的期现套利策略</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447645"/>
          </a:xfrm>
          <a:prstGeom prst="rect">
            <a:avLst/>
          </a:prstGeom>
        </p:spPr>
        <p:txBody>
          <a:bodyPr wrap="square">
            <a:spAutoFit/>
          </a:bodyPr>
          <a:lstStyle/>
          <a:p>
            <a:pPr>
              <a:lnSpc>
                <a:spcPct val="150000"/>
              </a:lnSpc>
            </a:pPr>
            <a:endParaRPr lang="en-US" altLang="zh-CN" sz="2400" b="1" dirty="0" smtClean="0">
              <a:latin typeface="Times New Roman" panose="02020503050405090304" pitchFamily="18" charset="0"/>
              <a:cs typeface="Times New Roman" panose="02020503050405090304" pitchFamily="18" charset="0"/>
            </a:endParaRPr>
          </a:p>
          <a:p>
            <a:pPr marL="342900" indent="-342900">
              <a:lnSpc>
                <a:spcPct val="150000"/>
              </a:lnSpc>
              <a:buFont typeface="Wingdings" pitchFamily="2" charset="2"/>
              <a:buChar char="Ø"/>
            </a:pPr>
            <a:endParaRPr lang="en-US" altLang="zh-CN" sz="1200" dirty="0" smtClean="0">
              <a:latin typeface="Times New Roman" panose="02020503050405090304" pitchFamily="18" charset="0"/>
              <a:cs typeface="Times New Roman" panose="02020503050405090304" pitchFamily="18" charset="0"/>
            </a:endParaRPr>
          </a:p>
          <a:p>
            <a:pPr marL="342900" indent="-342900">
              <a:lnSpc>
                <a:spcPct val="150000"/>
              </a:lnSpc>
              <a:buFont typeface="Wingdings" pitchFamily="2" charset="2"/>
              <a:buChar char="Ø"/>
            </a:pPr>
            <a:r>
              <a:rPr lang="zh-CN" altLang="en-US" sz="2800" dirty="0" smtClean="0">
                <a:latin typeface="Times New Roman" panose="02020503050405090304" pitchFamily="18" charset="0"/>
                <a:cs typeface="Times New Roman" panose="02020503050405090304" pitchFamily="18" charset="0"/>
              </a:rPr>
              <a:t>选取</a:t>
            </a:r>
            <a:r>
              <a:rPr lang="zh-CN" altLang="en-US" sz="2800" dirty="0">
                <a:latin typeface="Times New Roman" panose="02020503050405090304" pitchFamily="18" charset="0"/>
                <a:cs typeface="Times New Roman" panose="02020503050405090304" pitchFamily="18" charset="0"/>
              </a:rPr>
              <a:t>中小</a:t>
            </a:r>
            <a:r>
              <a:rPr lang="en-US" altLang="zh-CN" sz="2800" dirty="0">
                <a:latin typeface="Times New Roman" panose="02020503050405090304" pitchFamily="18" charset="0"/>
                <a:cs typeface="Times New Roman" panose="02020503050405090304" pitchFamily="18" charset="0"/>
              </a:rPr>
              <a:t>100ETF</a:t>
            </a:r>
            <a:r>
              <a:rPr lang="zh-CN" altLang="en-US" sz="2800" dirty="0">
                <a:latin typeface="Times New Roman" panose="02020503050405090304" pitchFamily="18" charset="0"/>
                <a:cs typeface="Times New Roman" panose="02020503050405090304" pitchFamily="18" charset="0"/>
              </a:rPr>
              <a:t>和沪深</a:t>
            </a:r>
            <a:r>
              <a:rPr lang="en-US" altLang="zh-CN" sz="2800" dirty="0">
                <a:latin typeface="Times New Roman" panose="02020503050405090304" pitchFamily="18" charset="0"/>
                <a:cs typeface="Times New Roman" panose="02020503050405090304" pitchFamily="18" charset="0"/>
              </a:rPr>
              <a:t>300</a:t>
            </a:r>
            <a:r>
              <a:rPr lang="zh-CN" altLang="en-US" sz="2800" dirty="0">
                <a:latin typeface="Times New Roman" panose="02020503050405090304" pitchFamily="18" charset="0"/>
                <a:cs typeface="Times New Roman" panose="02020503050405090304" pitchFamily="18" charset="0"/>
              </a:rPr>
              <a:t>股指期货进行实证模拟套利，基本思路如下：当收益率偏差（中小</a:t>
            </a:r>
            <a:r>
              <a:rPr lang="en-US" altLang="zh-CN" sz="2800" dirty="0">
                <a:latin typeface="Times New Roman" panose="02020503050405090304" pitchFamily="18" charset="0"/>
                <a:cs typeface="Times New Roman" panose="02020503050405090304" pitchFamily="18" charset="0"/>
              </a:rPr>
              <a:t>100ETF-</a:t>
            </a:r>
            <a:r>
              <a:rPr lang="zh-CN" altLang="en-US" sz="2800" dirty="0">
                <a:latin typeface="Times New Roman" panose="02020503050405090304" pitchFamily="18" charset="0"/>
                <a:cs typeface="Times New Roman" panose="02020503050405090304" pitchFamily="18" charset="0"/>
              </a:rPr>
              <a:t>沪深</a:t>
            </a:r>
            <a:r>
              <a:rPr lang="en-US" altLang="zh-CN" sz="2800" dirty="0">
                <a:latin typeface="Times New Roman" panose="02020503050405090304" pitchFamily="18" charset="0"/>
                <a:cs typeface="Times New Roman" panose="02020503050405090304" pitchFamily="18" charset="0"/>
              </a:rPr>
              <a:t>300</a:t>
            </a:r>
            <a:r>
              <a:rPr lang="zh-CN" altLang="en-US" sz="2800" dirty="0">
                <a:latin typeface="Times New Roman" panose="02020503050405090304" pitchFamily="18" charset="0"/>
                <a:cs typeface="Times New Roman" panose="02020503050405090304" pitchFamily="18" charset="0"/>
              </a:rPr>
              <a:t>股指期货）为正时，采用反向套利；反之为负时，采用正向</a:t>
            </a:r>
            <a:r>
              <a:rPr lang="zh-CN" altLang="en-US" sz="2800" dirty="0" smtClean="0">
                <a:latin typeface="Times New Roman" panose="02020503050405090304" pitchFamily="18" charset="0"/>
                <a:cs typeface="Times New Roman" panose="02020503050405090304" pitchFamily="18" charset="0"/>
              </a:rPr>
              <a:t>套利。</a:t>
            </a:r>
            <a:endParaRPr lang="en-US" altLang="zh-CN" sz="2800" dirty="0" smtClean="0">
              <a:latin typeface="Times New Roman" panose="02020503050405090304" pitchFamily="18" charset="0"/>
              <a:cs typeface="Times New Roman" panose="02020503050405090304" pitchFamily="18" charset="0"/>
            </a:endParaRPr>
          </a:p>
          <a:p>
            <a:pPr marL="342900" indent="-342900">
              <a:lnSpc>
                <a:spcPct val="150000"/>
              </a:lnSpc>
              <a:buFont typeface="Wingdings" pitchFamily="2" charset="2"/>
              <a:buChar char="Ø"/>
            </a:pPr>
            <a:r>
              <a:rPr lang="zh-CN" altLang="en-US" sz="2800" dirty="0" smtClean="0">
                <a:latin typeface="Times New Roman" panose="02020503050405090304" pitchFamily="18" charset="0"/>
                <a:cs typeface="Times New Roman" panose="02020503050405090304" pitchFamily="18" charset="0"/>
              </a:rPr>
              <a:t>模拟</a:t>
            </a:r>
            <a:r>
              <a:rPr lang="zh-CN" altLang="en-US" sz="2800" dirty="0">
                <a:latin typeface="Times New Roman" panose="02020503050405090304" pitchFamily="18" charset="0"/>
                <a:cs typeface="Times New Roman" panose="02020503050405090304" pitchFamily="18" charset="0"/>
              </a:rPr>
              <a:t>参数设置开仓阈值和平仓阈值，当收益率偏差达到相应水平进行</a:t>
            </a:r>
            <a:r>
              <a:rPr lang="zh-CN" altLang="en-US" sz="2800" dirty="0" smtClean="0">
                <a:latin typeface="Times New Roman" panose="02020503050405090304" pitchFamily="18" charset="0"/>
                <a:cs typeface="Times New Roman" panose="02020503050405090304" pitchFamily="18" charset="0"/>
              </a:rPr>
              <a:t>操作。</a:t>
            </a:r>
            <a:endParaRPr lang="en-US" altLang="zh-CN" sz="2800" dirty="0" smtClean="0">
              <a:latin typeface="Times New Roman" panose="02020503050405090304" pitchFamily="18" charset="0"/>
              <a:cs typeface="Times New Roman" panose="02020503050405090304" pitchFamily="18" charset="0"/>
            </a:endParaRPr>
          </a:p>
          <a:p>
            <a:pPr marL="342900" indent="-342900">
              <a:lnSpc>
                <a:spcPct val="150000"/>
              </a:lnSpc>
              <a:buFont typeface="Wingdings" pitchFamily="2" charset="2"/>
              <a:buChar char="Ø"/>
            </a:pPr>
            <a:r>
              <a:rPr lang="zh-CN" altLang="en-US" sz="2800" dirty="0" smtClean="0">
                <a:latin typeface="Times New Roman" panose="02020503050405090304" pitchFamily="18" charset="0"/>
                <a:cs typeface="Times New Roman" panose="02020503050405090304" pitchFamily="18" charset="0"/>
              </a:rPr>
              <a:t>当</a:t>
            </a:r>
            <a:r>
              <a:rPr lang="zh-CN" altLang="en-US" sz="2800" dirty="0">
                <a:latin typeface="Times New Roman" panose="02020503050405090304" pitchFamily="18" charset="0"/>
                <a:cs typeface="Times New Roman" panose="02020503050405090304" pitchFamily="18" charset="0"/>
              </a:rPr>
              <a:t>套利持仓时间超过</a:t>
            </a:r>
            <a:r>
              <a:rPr lang="en-US" altLang="zh-CN" sz="2800" dirty="0">
                <a:latin typeface="Times New Roman" panose="02020503050405090304" pitchFamily="18" charset="0"/>
                <a:cs typeface="Times New Roman" panose="02020503050405090304" pitchFamily="18" charset="0"/>
              </a:rPr>
              <a:t>20</a:t>
            </a:r>
            <a:r>
              <a:rPr lang="zh-CN" altLang="en-US" sz="2800" dirty="0">
                <a:latin typeface="Times New Roman" panose="02020503050405090304" pitchFamily="18" charset="0"/>
                <a:cs typeface="Times New Roman" panose="02020503050405090304" pitchFamily="18" charset="0"/>
              </a:rPr>
              <a:t>个交易日仍未盈利时平仓出局，等待下一个套利机会。</a:t>
            </a:r>
            <a:endParaRPr lang="zh-CN" altLang="en-US" sz="2800" dirty="0"/>
          </a:p>
        </p:txBody>
      </p:sp>
      <p:sp>
        <p:nvSpPr>
          <p:cNvPr id="4" name="矩形 3"/>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a:t>
            </a:r>
            <a:r>
              <a:rPr lang="zh-CN" altLang="en-US" sz="2600" b="1" dirty="0">
                <a:latin typeface="微软雅黑" pitchFamily="34" charset="-122"/>
                <a:ea typeface="微软雅黑" pitchFamily="34" charset="-122"/>
              </a:rPr>
              <a:t>三</a:t>
            </a:r>
            <a:r>
              <a:rPr lang="zh-CN" altLang="en-US" sz="2600" b="1" dirty="0" smtClean="0">
                <a:latin typeface="微软雅黑" pitchFamily="34" charset="-122"/>
                <a:ea typeface="微软雅黑" pitchFamily="34" charset="-122"/>
              </a:rPr>
              <a:t>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
        <p:nvSpPr>
          <p:cNvPr id="5"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a:t>
            </a:r>
            <a:r>
              <a:rPr lang="zh-CN" altLang="en-US" sz="3200"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四）基于</a:t>
            </a:r>
            <a:r>
              <a:rPr lang="en-US" altLang="zh-CN" sz="3200"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ETF</a:t>
            </a:r>
            <a:r>
              <a:rPr lang="zh-CN" altLang="en-US" sz="3200"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的期</a:t>
            </a: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现套利策略实现</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302572811"/>
              </p:ext>
            </p:extLst>
          </p:nvPr>
        </p:nvGraphicFramePr>
        <p:xfrm>
          <a:off x="3375275" y="1237247"/>
          <a:ext cx="5400711" cy="4949356"/>
        </p:xfrm>
        <a:graphic>
          <a:graphicData uri="http://schemas.openxmlformats.org/drawingml/2006/table">
            <a:tbl>
              <a:tblPr firstRow="1" firstCol="1" bandRow="1"/>
              <a:tblGrid>
                <a:gridCol w="5400711">
                  <a:extLst>
                    <a:ext uri="{9D8B030D-6E8A-4147-A177-3AD203B41FA5}">
                      <a16:colId xmlns="" xmlns:a16="http://schemas.microsoft.com/office/drawing/2014/main" val="20000"/>
                    </a:ext>
                  </a:extLst>
                </a:gridCol>
              </a:tblGrid>
              <a:tr h="4949356">
                <a:tc>
                  <a:txBody>
                    <a:bodyPr/>
                    <a:lstStyle/>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numpy</a:t>
                      </a:r>
                      <a:r>
                        <a:rPr lang="en-US" sz="1050" kern="100" dirty="0">
                          <a:effectLst/>
                          <a:latin typeface="Times New Roman" panose="02020503050405090304" pitchFamily="18" charset="0"/>
                          <a:ea typeface="宋体" pitchFamily="2" charset="-122"/>
                          <a:cs typeface="Times New Roman" panose="02020503050405090304" pitchFamily="18" charset="0"/>
                        </a:rPr>
                        <a:t> as np</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scipy.io</a:t>
                      </a:r>
                      <a:r>
                        <a:rPr lang="en-US" sz="1050" kern="100" dirty="0">
                          <a:effectLst/>
                          <a:latin typeface="Times New Roman" panose="02020503050405090304" pitchFamily="18" charset="0"/>
                          <a:ea typeface="宋体" pitchFamily="2" charset="-122"/>
                          <a:cs typeface="Times New Roman" panose="02020503050405090304" pitchFamily="18" charset="0"/>
                        </a:rPr>
                        <a:t> as </a:t>
                      </a:r>
                      <a:r>
                        <a:rPr lang="en-US" sz="1050" kern="100" dirty="0" err="1">
                          <a:effectLst/>
                          <a:latin typeface="Times New Roman" panose="02020503050405090304" pitchFamily="18" charset="0"/>
                          <a:ea typeface="宋体" pitchFamily="2" charset="-122"/>
                          <a:cs typeface="Times New Roman" panose="02020503050405090304" pitchFamily="18" charset="0"/>
                        </a:rPr>
                        <a:t>scio</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datetime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050" kern="100" dirty="0">
                          <a:effectLst/>
                          <a:latin typeface="Times New Roman" panose="02020503050405090304" pitchFamily="18" charset="0"/>
                          <a:ea typeface="宋体" pitchFamily="2" charset="-122"/>
                          <a:cs typeface="Times New Roman" panose="02020503050405090304" pitchFamily="18" charset="0"/>
                        </a:rPr>
                        <a:t> as </a:t>
                      </a:r>
                      <a:r>
                        <a:rPr lang="en-US" sz="1050" kern="100" dirty="0" err="1">
                          <a:effectLst/>
                          <a:latin typeface="Times New Roman" panose="02020503050405090304" pitchFamily="18" charset="0"/>
                          <a:ea typeface="宋体" pitchFamily="2" charset="-122"/>
                          <a:cs typeface="Times New Roman" panose="02020503050405090304" pitchFamily="18" charset="0"/>
                        </a:rPr>
                        <a:t>plt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plt.rcParams</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font.sans</a:t>
                      </a:r>
                      <a:r>
                        <a:rPr lang="en-US" sz="1050" kern="100" dirty="0">
                          <a:effectLst/>
                          <a:latin typeface="Times New Roman" panose="02020503050405090304" pitchFamily="18" charset="0"/>
                          <a:ea typeface="宋体" pitchFamily="2" charset="-122"/>
                          <a:cs typeface="Times New Roman" panose="02020503050405090304" pitchFamily="18" charset="0"/>
                        </a:rPr>
                        <a:t>-serif"]=["</a:t>
                      </a:r>
                      <a:r>
                        <a:rPr lang="en-US" sz="1050" kern="100" dirty="0" err="1">
                          <a:effectLst/>
                          <a:latin typeface="Times New Roman" panose="02020503050405090304" pitchFamily="18" charset="0"/>
                          <a:ea typeface="宋体" pitchFamily="2" charset="-122"/>
                          <a:cs typeface="Times New Roman" panose="02020503050405090304" pitchFamily="18" charset="0"/>
                        </a:rPr>
                        <a:t>SimHei</a:t>
                      </a:r>
                      <a:r>
                        <a:rPr lang="en-US" sz="1050" kern="100" dirty="0">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plt.rcParams</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050" kern="100" dirty="0">
                          <a:effectLst/>
                          <a:latin typeface="Times New Roman" panose="02020503050405090304" pitchFamily="18" charset="0"/>
                          <a:ea typeface="宋体" pitchFamily="2" charset="-122"/>
                          <a:cs typeface="Times New Roman" panose="02020503050405090304" pitchFamily="18" charset="0"/>
                        </a:rPr>
                        <a:t>"] = False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载入数据</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data=</a:t>
                      </a:r>
                      <a:r>
                        <a:rPr lang="en-US" sz="1050" kern="100" dirty="0" err="1">
                          <a:effectLst/>
                          <a:latin typeface="Times New Roman" panose="02020503050405090304" pitchFamily="18" charset="0"/>
                          <a:ea typeface="宋体" pitchFamily="2" charset="-122"/>
                          <a:cs typeface="Times New Roman" panose="02020503050405090304" pitchFamily="18" charset="0"/>
                        </a:rPr>
                        <a:t>scio.loadmat</a:t>
                      </a:r>
                      <a:r>
                        <a:rPr lang="en-US" sz="1050" kern="100" dirty="0">
                          <a:effectLst/>
                          <a:latin typeface="Times New Roman" panose="02020503050405090304" pitchFamily="18" charset="0"/>
                          <a:ea typeface="宋体" pitchFamily="2" charset="-122"/>
                          <a:cs typeface="Times New Roman" panose="02020503050405090304" pitchFamily="18" charset="0"/>
                        </a:rPr>
                        <a:t>('ZX100.mat')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date=[] #</a:t>
                      </a:r>
                      <a:r>
                        <a:rPr lang="zh-CN" sz="1050" kern="100" dirty="0">
                          <a:effectLst/>
                          <a:latin typeface="Times New Roman" panose="02020503050405090304" pitchFamily="18" charset="0"/>
                          <a:ea typeface="宋体" pitchFamily="2" charset="-122"/>
                          <a:cs typeface="Times New Roman" panose="02020503050405090304" pitchFamily="18" charset="0"/>
                        </a:rPr>
                        <a:t>日期</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open_price_zx100=[]#</a:t>
                      </a:r>
                      <a:r>
                        <a:rPr lang="zh-CN" sz="1050" kern="100" dirty="0">
                          <a:effectLst/>
                          <a:latin typeface="Times New Roman" panose="02020503050405090304" pitchFamily="18" charset="0"/>
                          <a:ea typeface="宋体" pitchFamily="2" charset="-122"/>
                          <a:cs typeface="Times New Roman" panose="02020503050405090304" pitchFamily="18" charset="0"/>
                        </a:rPr>
                        <a:t>中小</a:t>
                      </a:r>
                      <a:r>
                        <a:rPr lang="en-US" sz="1050" kern="100" dirty="0">
                          <a:effectLst/>
                          <a:latin typeface="Times New Roman" panose="02020503050405090304" pitchFamily="18" charset="0"/>
                          <a:ea typeface="宋体" pitchFamily="2" charset="-122"/>
                          <a:cs typeface="Times New Roman" panose="02020503050405090304" pitchFamily="18" charset="0"/>
                        </a:rPr>
                        <a:t>100ETF</a:t>
                      </a:r>
                      <a:r>
                        <a:rPr lang="zh-CN" sz="1050" kern="100" dirty="0">
                          <a:effectLst/>
                          <a:latin typeface="Times New Roman" panose="02020503050405090304" pitchFamily="18" charset="0"/>
                          <a:ea typeface="宋体" pitchFamily="2" charset="-122"/>
                          <a:cs typeface="Times New Roman" panose="02020503050405090304" pitchFamily="18" charset="0"/>
                        </a:rPr>
                        <a:t>的开盘价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close_price_zx100=[]#</a:t>
                      </a:r>
                      <a:r>
                        <a:rPr lang="zh-CN" sz="1050" kern="100" dirty="0">
                          <a:effectLst/>
                          <a:latin typeface="Times New Roman" panose="02020503050405090304" pitchFamily="18" charset="0"/>
                          <a:ea typeface="宋体" pitchFamily="2" charset="-122"/>
                          <a:cs typeface="Times New Roman" panose="02020503050405090304" pitchFamily="18" charset="0"/>
                        </a:rPr>
                        <a:t>中小</a:t>
                      </a:r>
                      <a:r>
                        <a:rPr lang="en-US" sz="1050" kern="100" dirty="0">
                          <a:effectLst/>
                          <a:latin typeface="Times New Roman" panose="02020503050405090304" pitchFamily="18" charset="0"/>
                          <a:ea typeface="宋体" pitchFamily="2" charset="-122"/>
                          <a:cs typeface="Times New Roman" panose="02020503050405090304" pitchFamily="18" charset="0"/>
                        </a:rPr>
                        <a:t>100ETF</a:t>
                      </a:r>
                      <a:r>
                        <a:rPr lang="zh-CN" sz="1050" kern="100" dirty="0">
                          <a:effectLst/>
                          <a:latin typeface="Times New Roman" panose="02020503050405090304" pitchFamily="18" charset="0"/>
                          <a:ea typeface="宋体" pitchFamily="2" charset="-122"/>
                          <a:cs typeface="Times New Roman" panose="02020503050405090304" pitchFamily="18" charset="0"/>
                        </a:rPr>
                        <a:t>的收盘价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中小</a:t>
                      </a:r>
                      <a:r>
                        <a:rPr lang="en-US" sz="1050" kern="100" dirty="0">
                          <a:effectLst/>
                          <a:latin typeface="Times New Roman" panose="02020503050405090304" pitchFamily="18" charset="0"/>
                          <a:ea typeface="宋体" pitchFamily="2" charset="-122"/>
                          <a:cs typeface="Times New Roman" panose="02020503050405090304" pitchFamily="18" charset="0"/>
                        </a:rPr>
                        <a:t>100ETF</a:t>
                      </a:r>
                      <a:r>
                        <a:rPr lang="zh-CN" sz="1050" kern="100" dirty="0">
                          <a:effectLst/>
                          <a:latin typeface="Times New Roman" panose="02020503050405090304" pitchFamily="18" charset="0"/>
                          <a:ea typeface="宋体" pitchFamily="2" charset="-122"/>
                          <a:cs typeface="Times New Roman" panose="02020503050405090304" pitchFamily="18" charset="0"/>
                        </a:rPr>
                        <a:t>与沪深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股指期货的收益率偏差</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open_price_hs300=[]#</a:t>
                      </a:r>
                      <a:r>
                        <a:rPr lang="zh-CN" sz="1050" kern="100" dirty="0">
                          <a:effectLst/>
                          <a:latin typeface="Times New Roman" panose="02020503050405090304" pitchFamily="18" charset="0"/>
                          <a:ea typeface="宋体" pitchFamily="2" charset="-122"/>
                          <a:cs typeface="Times New Roman" panose="02020503050405090304" pitchFamily="18" charset="0"/>
                        </a:rPr>
                        <a:t>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股指期货开盘价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close_price_hs300=[]#</a:t>
                      </a:r>
                      <a:r>
                        <a:rPr lang="zh-CN" sz="1050" kern="100" dirty="0">
                          <a:effectLst/>
                          <a:latin typeface="Times New Roman" panose="02020503050405090304" pitchFamily="18" charset="0"/>
                          <a:ea typeface="宋体" pitchFamily="2" charset="-122"/>
                          <a:cs typeface="Times New Roman" panose="02020503050405090304" pitchFamily="18" charset="0"/>
                        </a:rPr>
                        <a:t>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股指期货收盘价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for </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 in range(0,len(data['ZX100'])):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date=</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date,datetime.datetime.strptime</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d'%data</a:t>
                      </a:r>
                      <a:r>
                        <a:rPr lang="en-US" sz="1050" kern="100" dirty="0">
                          <a:effectLst/>
                          <a:latin typeface="Times New Roman" panose="02020503050405090304" pitchFamily="18" charset="0"/>
                          <a:ea typeface="宋体" pitchFamily="2" charset="-122"/>
                          <a:cs typeface="Times New Roman" panose="02020503050405090304" pitchFamily="18" charset="0"/>
                        </a:rPr>
                        <a:t>['ZX100'][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en-US" sz="1050" kern="100" dirty="0" err="1">
                          <a:effectLst/>
                          <a:latin typeface="Times New Roman" panose="02020503050405090304" pitchFamily="18" charset="0"/>
                          <a:ea typeface="宋体" pitchFamily="2" charset="-122"/>
                          <a:cs typeface="Times New Roman" panose="02020503050405090304" pitchFamily="18" charset="0"/>
                        </a:rPr>
                        <a:t>Y%m%d</a:t>
                      </a:r>
                      <a:r>
                        <a:rPr lang="en-US" sz="1050" kern="100" dirty="0">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open_price_zx100=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(open_price_zx100,data['ZX100'][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close_price_zx100=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(close_</a:t>
                      </a:r>
                      <a:r>
                        <a:rPr lang="en-US"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price_</a:t>
                      </a:r>
                      <a:r>
                        <a:rPr lang="en-US" sz="1050" kern="100" dirty="0">
                          <a:effectLst/>
                          <a:latin typeface="Times New Roman" panose="02020503050405090304" pitchFamily="18" charset="0"/>
                          <a:ea typeface="宋体" pitchFamily="2" charset="-122"/>
                          <a:cs typeface="Times New Roman" panose="02020503050405090304" pitchFamily="18" charset="0"/>
                        </a:rPr>
                        <a:t>zx100,data['ZX100'][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r>
                        <a:rPr lang="en-US" sz="105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deviation_value,data</a:t>
                      </a:r>
                      <a:r>
                        <a:rPr lang="en-US" sz="1050" kern="100" dirty="0">
                          <a:effectLst/>
                          <a:latin typeface="Times New Roman" panose="02020503050405090304" pitchFamily="18" charset="0"/>
                          <a:ea typeface="宋体" pitchFamily="2" charset="-122"/>
                          <a:cs typeface="Times New Roman" panose="02020503050405090304" pitchFamily="18" charset="0"/>
                        </a:rPr>
                        <a:t>['ZX100'][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][3])</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open_price_hs300=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(open_price_hs300,data['ZX100'][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][4])</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close_price_hs300=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(close_price_hs300,data['ZX100'][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][5])</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初始化</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record=0#</a:t>
                      </a:r>
                      <a:r>
                        <a:rPr lang="zh-CN" sz="1050" kern="100" dirty="0">
                          <a:effectLst/>
                          <a:latin typeface="Times New Roman" panose="02020503050405090304" pitchFamily="18" charset="0"/>
                          <a:ea typeface="宋体" pitchFamily="2" charset="-122"/>
                          <a:cs typeface="Times New Roman" panose="02020503050405090304" pitchFamily="18" charset="0"/>
                        </a:rPr>
                        <a:t>仓位状态，</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表示正向套利，</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表示反向套利，</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表示空仓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compel_date</a:t>
                      </a:r>
                      <a:r>
                        <a:rPr lang="en-US" sz="1050" kern="100" dirty="0">
                          <a:effectLst/>
                          <a:latin typeface="Times New Roman" panose="02020503050405090304" pitchFamily="18" charset="0"/>
                          <a:ea typeface="宋体" pitchFamily="2" charset="-122"/>
                          <a:cs typeface="Times New Roman" panose="02020503050405090304" pitchFamily="18" charset="0"/>
                        </a:rPr>
                        <a:t>=20#</a:t>
                      </a:r>
                      <a:r>
                        <a:rPr lang="zh-CN" sz="1050" kern="100" dirty="0">
                          <a:effectLst/>
                          <a:latin typeface="Times New Roman" panose="02020503050405090304" pitchFamily="18" charset="0"/>
                          <a:ea typeface="宋体" pitchFamily="2" charset="-122"/>
                          <a:cs typeface="Times New Roman" panose="02020503050405090304" pitchFamily="18" charset="0"/>
                        </a:rPr>
                        <a:t>仓位最长持有时间，如果超过最长持有时间就强制平仓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up=1.4</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dp</a:t>
                      </a:r>
                      <a:r>
                        <a:rPr lang="en-US" sz="1050" kern="100" dirty="0">
                          <a:effectLst/>
                          <a:latin typeface="Times New Roman" panose="02020503050405090304" pitchFamily="18" charset="0"/>
                          <a:ea typeface="宋体" pitchFamily="2" charset="-122"/>
                          <a:cs typeface="Times New Roman" panose="02020503050405090304" pitchFamily="18" charset="0"/>
                        </a:rPr>
                        <a:t>=0.8</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hold_date</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仓位持有时间</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row=</a:t>
                      </a:r>
                      <a:r>
                        <a:rPr lang="en-US" sz="1050" kern="100" dirty="0" err="1">
                          <a:effectLst/>
                          <a:latin typeface="Times New Roman" panose="02020503050405090304" pitchFamily="18" charset="0"/>
                          <a:ea typeface="宋体" pitchFamily="2" charset="-122"/>
                          <a:cs typeface="Times New Roman" panose="02020503050405090304" pitchFamily="18" charset="0"/>
                        </a:rPr>
                        <a:t>len</a:t>
                      </a:r>
                      <a:r>
                        <a:rPr lang="en-US" sz="1050" kern="100" dirty="0">
                          <a:effectLst/>
                          <a:latin typeface="Times New Roman" panose="02020503050405090304" pitchFamily="18" charset="0"/>
                          <a:ea typeface="宋体" pitchFamily="2" charset="-122"/>
                          <a:cs typeface="Times New Roman" panose="02020503050405090304" pitchFamily="18" charset="0"/>
                        </a:rPr>
                        <a:t>(date)#</a:t>
                      </a:r>
                      <a:r>
                        <a:rPr lang="zh-CN" sz="1050" kern="100" dirty="0">
                          <a:effectLst/>
                          <a:latin typeface="Times New Roman" panose="02020503050405090304" pitchFamily="18" charset="0"/>
                          <a:ea typeface="宋体" pitchFamily="2" charset="-122"/>
                          <a:cs typeface="Times New Roman" panose="02020503050405090304" pitchFamily="18" charset="0"/>
                        </a:rPr>
                        <a:t>数据周期长度</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long_price</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多头买入价格</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short_price</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空头卖出价格</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8" name="内容占位符 2"/>
          <p:cNvSpPr txBox="1"/>
          <p:nvPr/>
        </p:nvSpPr>
        <p:spPr bwMode="auto">
          <a:xfrm>
            <a:off x="3285307" y="763285"/>
            <a:ext cx="5742680" cy="64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rPr>
              <a:t>策略</a:t>
            </a:r>
            <a:r>
              <a:rPr lang="zh-CN" altLang="en-US" sz="2400" b="1" dirty="0" smtClean="0">
                <a:latin typeface="Times New Roman" panose="02020503050405090304" pitchFamily="18" charset="0"/>
              </a:rPr>
              <a:t>程序：</a:t>
            </a:r>
            <a:r>
              <a:rPr lang="zh-CN" altLang="en-US" sz="2400" b="1" dirty="0">
                <a:latin typeface="Times New Roman" panose="02020503050405090304" pitchFamily="18" charset="0"/>
              </a:rPr>
              <a:t>股指期货</a:t>
            </a:r>
            <a:r>
              <a:rPr lang="en-US" altLang="zh-CN" sz="2400" b="1" dirty="0">
                <a:latin typeface="Times New Roman" panose="02020503050405090304" pitchFamily="18" charset="0"/>
              </a:rPr>
              <a:t>ETF(</a:t>
            </a:r>
            <a:r>
              <a:rPr lang="zh-CN" altLang="en-US" sz="2400" b="1" dirty="0">
                <a:latin typeface="Times New Roman" panose="02020503050405090304" pitchFamily="18" charset="0"/>
              </a:rPr>
              <a:t>期现</a:t>
            </a:r>
            <a:r>
              <a:rPr lang="en-US" altLang="zh-CN" sz="2400" b="1" dirty="0">
                <a:latin typeface="Times New Roman" panose="02020503050405090304" pitchFamily="18" charset="0"/>
              </a:rPr>
              <a:t>)</a:t>
            </a:r>
            <a:r>
              <a:rPr lang="zh-CN" altLang="en-US" sz="2400" b="1" dirty="0">
                <a:latin typeface="Times New Roman" panose="02020503050405090304" pitchFamily="18" charset="0"/>
              </a:rPr>
              <a:t>套利策略</a:t>
            </a:r>
          </a:p>
          <a:p>
            <a:endParaRPr lang="zh-CN" altLang="zh-CN" sz="2400" b="1" dirty="0">
              <a:latin typeface="Times New Roman" panose="02020503050405090304" pitchFamily="18" charset="0"/>
              <a:ea typeface="宋体" pitchFamily="2" charset="-122"/>
            </a:endParaRPr>
          </a:p>
        </p:txBody>
      </p:sp>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a:t>
            </a:r>
            <a:r>
              <a:rPr lang="zh-CN" altLang="en-US" sz="2600" b="1" dirty="0">
                <a:latin typeface="微软雅黑" pitchFamily="34" charset="-122"/>
                <a:ea typeface="微软雅黑" pitchFamily="34" charset="-122"/>
              </a:rPr>
              <a:t>三</a:t>
            </a:r>
            <a:r>
              <a:rPr lang="zh-CN" altLang="en-US" sz="2600" b="1" dirty="0" smtClean="0">
                <a:latin typeface="微软雅黑" pitchFamily="34" charset="-122"/>
                <a:ea typeface="微软雅黑" pitchFamily="34" charset="-122"/>
              </a:rPr>
              <a:t>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277006226"/>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1558287565"/>
              </p:ext>
            </p:extLst>
          </p:nvPr>
        </p:nvGraphicFramePr>
        <p:xfrm>
          <a:off x="6615485" y="746610"/>
          <a:ext cx="4356539" cy="5706726"/>
        </p:xfrm>
        <a:graphic>
          <a:graphicData uri="http://schemas.openxmlformats.org/drawingml/2006/table">
            <a:tbl>
              <a:tblPr firstRow="1" firstCol="1" bandRow="1"/>
              <a:tblGrid>
                <a:gridCol w="4356539">
                  <a:extLst>
                    <a:ext uri="{9D8B030D-6E8A-4147-A177-3AD203B41FA5}">
                      <a16:colId xmlns="" xmlns:a16="http://schemas.microsoft.com/office/drawing/2014/main" val="20000"/>
                    </a:ext>
                  </a:extLst>
                </a:gridCol>
              </a:tblGrid>
              <a:tr h="5706726">
                <a:tc>
                  <a:txBody>
                    <a:bodyPr/>
                    <a:lstStyle/>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强制反向平仓</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elif</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hold_date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&gt;=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compel_date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and record==-1: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profit[0][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np.log</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(close_price_hs300[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long_price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a:effectLst/>
                          <a:latin typeface="Times New Roman" panose="02020503050405090304" pitchFamily="18" charset="0"/>
                          <a:ea typeface="+mn-ea"/>
                          <a:cs typeface="Times New Roman" panose="02020503050405090304" pitchFamily="18" charset="0"/>
                        </a:rPr>
                        <a:t> </a:t>
                      </a:r>
                      <a:endParaRPr lang="en-US" altLang="zh-CN" sz="1050" kern="100" dirty="0">
                        <a:solidFill>
                          <a:srgbClr val="000000"/>
                        </a:solidFill>
                        <a:effectLst/>
                        <a:latin typeface="Times New Roman" panose="02020503050405090304" pitchFamily="18" charset="0"/>
                        <a:ea typeface="+mn-ea"/>
                        <a:cs typeface="Times New Roman" panose="02020503050405090304" pitchFamily="18" charset="0"/>
                      </a:endParaRPr>
                    </a:p>
                    <a:p>
                      <a:pPr marL="0" marR="0" lvl="0" indent="0" algn="l" defTabSz="914400" rtl="0" eaLnBrk="1" fontAlgn="auto" latinLnBrk="0" hangingPunct="1">
                        <a:lnSpc>
                          <a:spcPts val="1200"/>
                        </a:lnSpc>
                        <a:spcBef>
                          <a:spcPts val="0"/>
                        </a:spcBef>
                        <a:spcAft>
                          <a:spcPts val="0"/>
                        </a:spcAft>
                        <a:buClrTx/>
                        <a:buSzTx/>
                        <a:buFontTx/>
                        <a:buNone/>
                        <a:defRPr/>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np.log</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short_price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/close_price_zx100[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record=0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long_price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short_price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计算持仓时间</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elif</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deviation_value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]&gt;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dp</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or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deviation_value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]&lt;-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dp</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)and record!=0: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hold_date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=hold_date+1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num=0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in range(0,row):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if profit[0][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num=num+1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np.cumsum</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(profit[0])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drawdown=</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np.zeros</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((1,row))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in range(700,row):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for j in range(i+1,row):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draw=(</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[j])/</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if draw&gt;drawdown[0][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drawdown[0][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]=draw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max_drawdown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np.max</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(drawdown[0])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max_drawdown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最大回撤</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[-1])#</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累计收益率</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print(num)#</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交易次数</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[-1]/(</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len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(date)/255))#</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年化收益率</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plt.figure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plt.plot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date,deviation_value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plt.xlabel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时间</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plt.ylabel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收益率偏差（</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plt.show</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plt.plot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(date,</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,'r')</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plt.xlabel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时间</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plt.ylabel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累计收益率</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plt.show</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3060023634"/>
              </p:ext>
            </p:extLst>
          </p:nvPr>
        </p:nvGraphicFramePr>
        <p:xfrm>
          <a:off x="1197075" y="746610"/>
          <a:ext cx="4356539" cy="5688632"/>
        </p:xfrm>
        <a:graphic>
          <a:graphicData uri="http://schemas.openxmlformats.org/drawingml/2006/table">
            <a:tbl>
              <a:tblPr firstRow="1" firstCol="1" bandRow="1"/>
              <a:tblGrid>
                <a:gridCol w="4356539">
                  <a:extLst>
                    <a:ext uri="{9D8B030D-6E8A-4147-A177-3AD203B41FA5}">
                      <a16:colId xmlns="" xmlns:a16="http://schemas.microsoft.com/office/drawing/2014/main" val="20000"/>
                    </a:ext>
                  </a:extLst>
                </a:gridCol>
              </a:tblGrid>
              <a:tr h="5688632">
                <a:tc>
                  <a:txBody>
                    <a:bodyPr/>
                    <a:lstStyle/>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np.zeros</a:t>
                      </a:r>
                      <a:r>
                        <a:rPr lang="en-US" altLang="zh-CN" sz="1050" kern="100" dirty="0">
                          <a:effectLst/>
                          <a:latin typeface="Times New Roman" panose="02020503050405090304" pitchFamily="18" charset="0"/>
                          <a:ea typeface="+mn-ea"/>
                          <a:cs typeface="Times New Roman" panose="02020503050405090304" pitchFamily="18" charset="0"/>
                        </a:rPr>
                        <a:t>((1,row))#</a:t>
                      </a:r>
                      <a:r>
                        <a:rPr lang="zh-CN" altLang="zh-CN" sz="1050" kern="100" dirty="0">
                          <a:effectLst/>
                          <a:latin typeface="Times New Roman" panose="02020503050405090304" pitchFamily="18" charset="0"/>
                          <a:ea typeface="+mn-ea"/>
                          <a:cs typeface="Times New Roman" panose="02020503050405090304" pitchFamily="18" charset="0"/>
                        </a:rPr>
                        <a:t>收益率</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num1=0#</a:t>
                      </a:r>
                      <a:r>
                        <a:rPr lang="zh-CN" altLang="zh-CN" sz="1050" kern="100" dirty="0">
                          <a:effectLst/>
                          <a:latin typeface="Times New Roman" panose="02020503050405090304" pitchFamily="18" charset="0"/>
                          <a:ea typeface="+mn-ea"/>
                          <a:cs typeface="Times New Roman" panose="02020503050405090304" pitchFamily="18" charset="0"/>
                        </a:rPr>
                        <a:t>正向套利次数</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num2=0#</a:t>
                      </a:r>
                      <a:r>
                        <a:rPr lang="zh-CN" altLang="zh-CN" sz="1050" kern="100" dirty="0">
                          <a:effectLst/>
                          <a:latin typeface="Times New Roman" panose="02020503050405090304" pitchFamily="18" charset="0"/>
                          <a:ea typeface="+mn-ea"/>
                          <a:cs typeface="Times New Roman" panose="02020503050405090304" pitchFamily="18" charset="0"/>
                        </a:rPr>
                        <a:t>反向套利次数</a:t>
                      </a:r>
                      <a:endPar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for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in range(0,row):</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正向套利</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if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]&lt;-up and record==0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num1=num1+1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反向套利</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]&gt;up and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num2=num2+1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正向平仓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]&lt;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profit[0][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反向平仓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]&lt;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profit[0][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强制正向平仓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hold_date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compel_date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profit[0][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a:t>
            </a:r>
            <a:r>
              <a:rPr lang="zh-CN" altLang="en-US" sz="2600" b="1" dirty="0">
                <a:latin typeface="微软雅黑" pitchFamily="34" charset="-122"/>
                <a:ea typeface="微软雅黑" pitchFamily="34" charset="-122"/>
              </a:rPr>
              <a:t>三</a:t>
            </a:r>
            <a:r>
              <a:rPr lang="zh-CN" altLang="en-US" sz="2600" b="1" dirty="0" smtClean="0">
                <a:latin typeface="微软雅黑" pitchFamily="34" charset="-122"/>
                <a:ea typeface="微软雅黑" pitchFamily="34" charset="-122"/>
              </a:rPr>
              <a:t>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3108125018"/>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04317" y="693857"/>
            <a:ext cx="2143214" cy="400110"/>
          </a:xfrm>
          <a:prstGeom prst="rect">
            <a:avLst/>
          </a:prstGeom>
        </p:spPr>
        <p:txBody>
          <a:bodyPr wrap="none">
            <a:spAutoFit/>
          </a:bodyPr>
          <a:lstStyle/>
          <a:p>
            <a:pPr indent="267970" algn="ctr"/>
            <a:r>
              <a:rPr lang="zh-CN" altLang="zh-CN"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7-6 </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回测结果</a:t>
            </a:r>
            <a:endParaRPr lang="zh-CN" altLang="zh-CN" sz="2000"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554322709"/>
              </p:ext>
            </p:extLst>
          </p:nvPr>
        </p:nvGraphicFramePr>
        <p:xfrm>
          <a:off x="1197075" y="1106670"/>
          <a:ext cx="9865094" cy="3261780"/>
        </p:xfrm>
        <a:graphic>
          <a:graphicData uri="http://schemas.openxmlformats.org/drawingml/2006/table">
            <a:tbl>
              <a:tblPr firstRow="1" firstCol="1" bandRow="1">
                <a:tableStyleId>{5940675A-B579-460E-94D1-54222C63F5DA}</a:tableStyleId>
              </a:tblPr>
              <a:tblGrid>
                <a:gridCol w="1643525">
                  <a:extLst>
                    <a:ext uri="{9D8B030D-6E8A-4147-A177-3AD203B41FA5}">
                      <a16:colId xmlns="" xmlns:a16="http://schemas.microsoft.com/office/drawing/2014/main" val="20000"/>
                    </a:ext>
                  </a:extLst>
                </a:gridCol>
                <a:gridCol w="1643525">
                  <a:extLst>
                    <a:ext uri="{9D8B030D-6E8A-4147-A177-3AD203B41FA5}">
                      <a16:colId xmlns="" xmlns:a16="http://schemas.microsoft.com/office/drawing/2014/main" val="20001"/>
                    </a:ext>
                  </a:extLst>
                </a:gridCol>
                <a:gridCol w="1643525">
                  <a:extLst>
                    <a:ext uri="{9D8B030D-6E8A-4147-A177-3AD203B41FA5}">
                      <a16:colId xmlns="" xmlns:a16="http://schemas.microsoft.com/office/drawing/2014/main" val="20002"/>
                    </a:ext>
                  </a:extLst>
                </a:gridCol>
                <a:gridCol w="1643525">
                  <a:extLst>
                    <a:ext uri="{9D8B030D-6E8A-4147-A177-3AD203B41FA5}">
                      <a16:colId xmlns="" xmlns:a16="http://schemas.microsoft.com/office/drawing/2014/main" val="20003"/>
                    </a:ext>
                  </a:extLst>
                </a:gridCol>
                <a:gridCol w="1645497">
                  <a:extLst>
                    <a:ext uri="{9D8B030D-6E8A-4147-A177-3AD203B41FA5}">
                      <a16:colId xmlns="" xmlns:a16="http://schemas.microsoft.com/office/drawing/2014/main" val="20004"/>
                    </a:ext>
                  </a:extLst>
                </a:gridCol>
                <a:gridCol w="1645497">
                  <a:extLst>
                    <a:ext uri="{9D8B030D-6E8A-4147-A177-3AD203B41FA5}">
                      <a16:colId xmlns="" xmlns:a16="http://schemas.microsoft.com/office/drawing/2014/main" val="20005"/>
                    </a:ext>
                  </a:extLst>
                </a:gridCol>
              </a:tblGrid>
              <a:tr h="548426">
                <a:tc>
                  <a:txBody>
                    <a:bodyPr/>
                    <a:lstStyle/>
                    <a:p>
                      <a:pPr algn="ctr"/>
                      <a:r>
                        <a:rPr lang="zh-CN" sz="2000" kern="100" dirty="0">
                          <a:effectLst/>
                        </a:rPr>
                        <a:t>开仓阈值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a:effectLst/>
                        </a:rPr>
                        <a:t>平仓阈值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altLang="en-US" sz="2000" kern="100" dirty="0">
                          <a:effectLst/>
                        </a:rPr>
                        <a:t> </a:t>
                      </a:r>
                      <a:r>
                        <a:rPr lang="zh-CN" sz="2000" kern="100" dirty="0">
                          <a:effectLst/>
                        </a:rPr>
                        <a:t>最大回撤（</a:t>
                      </a:r>
                      <a:r>
                        <a:rPr lang="en-US" sz="2000" kern="100" dirty="0">
                          <a:effectLst/>
                        </a:rPr>
                        <a:t>%</a:t>
                      </a:r>
                      <a:r>
                        <a:rPr lang="zh-CN" sz="2000" kern="100" dirty="0">
                          <a:effectLst/>
                        </a:rPr>
                        <a:t>）</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dirty="0">
                          <a:effectLst/>
                        </a:rPr>
                        <a:t>累积收益率（</a:t>
                      </a:r>
                      <a:r>
                        <a:rPr lang="en-US" sz="2000" kern="100" dirty="0">
                          <a:effectLst/>
                        </a:rPr>
                        <a:t>%</a:t>
                      </a:r>
                      <a:r>
                        <a:rPr lang="zh-CN" sz="2000" kern="100" dirty="0">
                          <a:effectLst/>
                        </a:rPr>
                        <a:t>）</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dirty="0">
                          <a:effectLst/>
                        </a:rPr>
                        <a:t>交易次数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dirty="0">
                          <a:effectLst/>
                        </a:rPr>
                        <a:t>年化收益率（</a:t>
                      </a:r>
                      <a:r>
                        <a:rPr lang="en-US" sz="2000" kern="100" dirty="0">
                          <a:effectLst/>
                        </a:rPr>
                        <a:t>%</a:t>
                      </a:r>
                      <a:r>
                        <a:rPr lang="zh-CN" sz="2000" kern="100" dirty="0">
                          <a:effectLst/>
                        </a:rPr>
                        <a:t>）</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extLst>
                  <a:ext uri="{0D108BD9-81ED-4DB2-BD59-A6C34878D82A}">
                    <a16:rowId xmlns="" xmlns:a16="http://schemas.microsoft.com/office/drawing/2014/main" val="10000"/>
                  </a:ext>
                </a:extLst>
              </a:tr>
              <a:tr h="442030">
                <a:tc>
                  <a:txBody>
                    <a:bodyPr/>
                    <a:lstStyle/>
                    <a:p>
                      <a:pPr algn="ctr"/>
                      <a:r>
                        <a:rPr lang="en-US" sz="2000" kern="100" dirty="0">
                          <a:effectLst/>
                        </a:rPr>
                        <a:t>1.4</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0.9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19.85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45.75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smtClean="0">
                          <a:effectLst/>
                        </a:rPr>
                        <a:t>9.47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extLst>
                  <a:ext uri="{0D108BD9-81ED-4DB2-BD59-A6C34878D82A}">
                    <a16:rowId xmlns="" xmlns:a16="http://schemas.microsoft.com/office/drawing/2014/main" val="10001"/>
                  </a:ext>
                </a:extLst>
              </a:tr>
              <a:tr h="442030">
                <a:tc>
                  <a:txBody>
                    <a:bodyPr/>
                    <a:lstStyle/>
                    <a:p>
                      <a:pPr algn="ctr"/>
                      <a:r>
                        <a:rPr lang="en-US" sz="2000" kern="100" dirty="0">
                          <a:effectLst/>
                        </a:rPr>
                        <a:t>1.4</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0.8</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20.71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49.28</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10.20</a:t>
                      </a:r>
                      <a:endParaRPr lang="zh-CN" altLang="en-US" dirty="0"/>
                    </a:p>
                  </a:txBody>
                  <a:tcPr marL="68553" marR="68553" marT="0" marB="0" anchor="ctr"/>
                </a:tc>
                <a:extLst>
                  <a:ext uri="{0D108BD9-81ED-4DB2-BD59-A6C34878D82A}">
                    <a16:rowId xmlns="" xmlns:a16="http://schemas.microsoft.com/office/drawing/2014/main" val="10002"/>
                  </a:ext>
                </a:extLst>
              </a:tr>
              <a:tr h="442030">
                <a:tc>
                  <a:txBody>
                    <a:bodyPr/>
                    <a:lstStyle/>
                    <a:p>
                      <a:pPr algn="ctr"/>
                      <a:r>
                        <a:rPr lang="en-US" sz="2000" kern="100">
                          <a:effectLst/>
                        </a:rPr>
                        <a:t>1.4</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27.42</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33.43</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48</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6.92</a:t>
                      </a:r>
                      <a:endParaRPr lang="zh-CN" altLang="en-US" dirty="0"/>
                    </a:p>
                  </a:txBody>
                  <a:tcPr marL="68553" marR="68553" marT="0" marB="0" anchor="ctr"/>
                </a:tc>
                <a:extLst>
                  <a:ext uri="{0D108BD9-81ED-4DB2-BD59-A6C34878D82A}">
                    <a16:rowId xmlns="" xmlns:a16="http://schemas.microsoft.com/office/drawing/2014/main" val="10003"/>
                  </a:ext>
                </a:extLst>
              </a:tr>
              <a:tr h="442030">
                <a:tc>
                  <a:txBody>
                    <a:bodyPr/>
                    <a:lstStyle/>
                    <a:p>
                      <a:pPr algn="ctr"/>
                      <a:r>
                        <a:rPr lang="en-US" sz="2000" kern="100">
                          <a:effectLst/>
                        </a:rPr>
                        <a:t>1.4</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0.6</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28.86</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smtClean="0">
                          <a:effectLst/>
                        </a:rPr>
                        <a:t>32.23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6.67</a:t>
                      </a:r>
                      <a:endParaRPr lang="zh-CN" altLang="en-US" dirty="0"/>
                    </a:p>
                  </a:txBody>
                  <a:tcPr marL="68553" marR="68553" marT="0" marB="0" anchor="ctr"/>
                </a:tc>
                <a:extLst>
                  <a:ext uri="{0D108BD9-81ED-4DB2-BD59-A6C34878D82A}">
                    <a16:rowId xmlns="" xmlns:a16="http://schemas.microsoft.com/office/drawing/2014/main" val="10004"/>
                  </a:ext>
                </a:extLst>
              </a:tr>
              <a:tr h="442030">
                <a:tc>
                  <a:txBody>
                    <a:bodyPr/>
                    <a:lstStyle/>
                    <a:p>
                      <a:pPr algn="ctr"/>
                      <a:r>
                        <a:rPr lang="en-US" sz="2000" kern="100">
                          <a:effectLst/>
                        </a:rPr>
                        <a:t>1.4</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0.5</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32.57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29.60</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50</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6.13</a:t>
                      </a:r>
                      <a:endParaRPr lang="zh-CN" altLang="en-US" dirty="0"/>
                    </a:p>
                  </a:txBody>
                  <a:tcPr marL="68553" marR="68553" marT="0" marB="0" anchor="ctr"/>
                </a:tc>
                <a:extLst>
                  <a:ext uri="{0D108BD9-81ED-4DB2-BD59-A6C34878D82A}">
                    <a16:rowId xmlns="" xmlns:a16="http://schemas.microsoft.com/office/drawing/2014/main" val="10005"/>
                  </a:ext>
                </a:extLst>
              </a:tr>
              <a:tr h="442030">
                <a:tc>
                  <a:txBody>
                    <a:bodyPr/>
                    <a:lstStyle/>
                    <a:p>
                      <a:pPr algn="ctr"/>
                      <a:r>
                        <a:rPr lang="en-US" sz="2000" kern="100" dirty="0">
                          <a:effectLst/>
                        </a:rPr>
                        <a:t>1.5</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0.8</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32.75</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31.59</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39</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6.54</a:t>
                      </a:r>
                      <a:endParaRPr lang="zh-CN" altLang="en-US" dirty="0"/>
                    </a:p>
                  </a:txBody>
                  <a:tcPr marL="68553" marR="68553" marT="0" marB="0" anchor="ctr"/>
                </a:tc>
                <a:extLst>
                  <a:ext uri="{0D108BD9-81ED-4DB2-BD59-A6C34878D82A}">
                    <a16:rowId xmlns="" xmlns:a16="http://schemas.microsoft.com/office/drawing/2014/main" val="10006"/>
                  </a:ext>
                </a:extLst>
              </a:tr>
            </a:tbl>
          </a:graphicData>
        </a:graphic>
      </p:graphicFrame>
      <p:sp>
        <p:nvSpPr>
          <p:cNvPr id="6" name="矩形 5"/>
          <p:cNvSpPr/>
          <p:nvPr/>
        </p:nvSpPr>
        <p:spPr>
          <a:xfrm>
            <a:off x="476995" y="4477469"/>
            <a:ext cx="11089233" cy="1615827"/>
          </a:xfrm>
          <a:prstGeom prst="rect">
            <a:avLst/>
          </a:prstGeom>
        </p:spPr>
        <p:txBody>
          <a:bodyPr wrap="square">
            <a:spAutoFit/>
          </a:bodyPr>
          <a:lstStyle/>
          <a:p>
            <a:pPr indent="266700">
              <a:lnSpc>
                <a:spcPct val="150000"/>
              </a:lnSpc>
            </a:pPr>
            <a:r>
              <a:rPr lang="zh-CN" altLang="en-US" sz="2200" kern="100" dirty="0">
                <a:solidFill>
                  <a:srgbClr val="000000"/>
                </a:solidFill>
                <a:latin typeface="Times New Roman" panose="02020503050405090304" pitchFamily="18" charset="0"/>
                <a:ea typeface="宋体" pitchFamily="2" charset="-122"/>
                <a:cs typeface="Times New Roman" panose="02020503050405090304" pitchFamily="18" charset="0"/>
              </a:rPr>
              <a:t>    </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根据以上思路，我们实证分析得出的结果如</a:t>
            </a:r>
            <a:r>
              <a:rPr lang="zh-CN"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7-6</a:t>
            </a:r>
            <a:r>
              <a:rPr lang="zh-CN"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所</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示，通过分析计算收益回测比，最终选取开仓阈值</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1.4</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，平仓阈值</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0.8</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，在取样时间段内共交易</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49</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次，累积收益率</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49.28%</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，年化收益率</a:t>
            </a:r>
            <a:r>
              <a:rPr lang="en-US"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10.20%</a:t>
            </a:r>
            <a:r>
              <a:rPr lang="zh-CN" altLang="en-US" sz="2200" kern="100" dirty="0">
                <a:solidFill>
                  <a:srgbClr val="000000"/>
                </a:solidFill>
                <a:latin typeface="Times New Roman" panose="02020503050405090304" pitchFamily="18" charset="0"/>
                <a:ea typeface="宋体" pitchFamily="2" charset="-122"/>
                <a:cs typeface="Times New Roman" panose="02020503050405090304" pitchFamily="18" charset="0"/>
              </a:rPr>
              <a:t>。</a:t>
            </a:r>
            <a:endParaRPr lang="zh-CN" altLang="zh-CN" sz="2200" kern="100" dirty="0">
              <a:latin typeface="Calibri" panose="020F0502020204030204" pitchFamily="34" charset="0"/>
              <a:ea typeface="宋体" pitchFamily="2" charset="-122"/>
              <a:cs typeface="Times New Roman" panose="02020503050405090304" pitchFamily="18" charset="0"/>
            </a:endParaRPr>
          </a:p>
        </p:txBody>
      </p:sp>
      <p:sp>
        <p:nvSpPr>
          <p:cNvPr id="7" name="矩形 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a:t>
            </a:r>
            <a:r>
              <a:rPr lang="zh-CN" altLang="en-US" sz="2600" b="1" dirty="0">
                <a:latin typeface="微软雅黑" pitchFamily="34" charset="-122"/>
                <a:ea typeface="微软雅黑" pitchFamily="34" charset="-122"/>
              </a:rPr>
              <a:t>三</a:t>
            </a:r>
            <a:r>
              <a:rPr lang="zh-CN" altLang="en-US" sz="2600" b="1" dirty="0" smtClean="0">
                <a:latin typeface="微软雅黑" pitchFamily="34" charset="-122"/>
                <a:ea typeface="微软雅黑" pitchFamily="34" charset="-122"/>
              </a:rPr>
              <a:t>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9607" y="5437673"/>
            <a:ext cx="4357600" cy="707886"/>
          </a:xfrm>
          <a:prstGeom prst="rect">
            <a:avLst/>
          </a:prstGeom>
        </p:spPr>
        <p:txBody>
          <a:bodyPr wrap="square">
            <a:spAutoFit/>
          </a:bodyPr>
          <a:lstStyle/>
          <a:p>
            <a:pPr indent="266700" algn="ctr"/>
            <a:r>
              <a:rPr lang="zh-CN" altLang="en-US" sz="2000" b="1" kern="0" dirty="0" smtClean="0">
                <a:solidFill>
                  <a:srgbClr val="000000"/>
                </a:solidFill>
                <a:latin typeface="Times New Roman" panose="02020503050405090304" pitchFamily="18" charset="0"/>
                <a:cs typeface="Times New Roman" panose="02020503050405090304" pitchFamily="18" charset="0"/>
              </a:rPr>
              <a:t>图</a:t>
            </a:r>
            <a:r>
              <a:rPr lang="en-US" altLang="zh-CN" sz="2000" b="1" kern="0" dirty="0" smtClean="0">
                <a:solidFill>
                  <a:srgbClr val="000000"/>
                </a:solidFill>
                <a:latin typeface="Times New Roman" panose="02020503050405090304" pitchFamily="18" charset="0"/>
                <a:cs typeface="Times New Roman" panose="02020503050405090304" pitchFamily="18" charset="0"/>
              </a:rPr>
              <a:t>7-4  </a:t>
            </a:r>
            <a:r>
              <a:rPr lang="zh-CN" altLang="en-US" sz="2000" b="1" kern="0" dirty="0">
                <a:solidFill>
                  <a:srgbClr val="000000"/>
                </a:solidFill>
                <a:latin typeface="Times New Roman" panose="02020503050405090304" pitchFamily="18" charset="0"/>
                <a:cs typeface="Times New Roman" panose="02020503050405090304" pitchFamily="18" charset="0"/>
              </a:rPr>
              <a:t>中小</a:t>
            </a:r>
            <a:r>
              <a:rPr lang="en-US" altLang="zh-CN" sz="2000" b="1" kern="0" dirty="0">
                <a:solidFill>
                  <a:srgbClr val="000000"/>
                </a:solidFill>
                <a:latin typeface="Times New Roman" panose="02020503050405090304" pitchFamily="18" charset="0"/>
                <a:cs typeface="Times New Roman" panose="02020503050405090304" pitchFamily="18" charset="0"/>
              </a:rPr>
              <a:t>100ETF</a:t>
            </a:r>
            <a:r>
              <a:rPr lang="zh-CN" altLang="en-US" sz="2000" b="1" kern="0" dirty="0">
                <a:solidFill>
                  <a:srgbClr val="000000"/>
                </a:solidFill>
                <a:latin typeface="Times New Roman" panose="02020503050405090304" pitchFamily="18" charset="0"/>
                <a:cs typeface="Times New Roman" panose="02020503050405090304" pitchFamily="18" charset="0"/>
              </a:rPr>
              <a:t>与沪深</a:t>
            </a:r>
            <a:r>
              <a:rPr lang="en-US" altLang="zh-CN" sz="2000" b="1" kern="0" dirty="0">
                <a:solidFill>
                  <a:srgbClr val="000000"/>
                </a:solidFill>
                <a:latin typeface="Times New Roman" panose="02020503050405090304" pitchFamily="18" charset="0"/>
                <a:cs typeface="Times New Roman" panose="02020503050405090304" pitchFamily="18" charset="0"/>
              </a:rPr>
              <a:t>300</a:t>
            </a:r>
            <a:r>
              <a:rPr lang="zh-CN" altLang="en-US" sz="2000" b="1" kern="0" dirty="0">
                <a:solidFill>
                  <a:srgbClr val="000000"/>
                </a:solidFill>
                <a:latin typeface="Times New Roman" panose="02020503050405090304" pitchFamily="18" charset="0"/>
                <a:cs typeface="Times New Roman" panose="02020503050405090304" pitchFamily="18" charset="0"/>
              </a:rPr>
              <a:t>股指期货日收益率</a:t>
            </a:r>
            <a:r>
              <a:rPr lang="zh-CN" altLang="en-US" sz="2000" b="1" kern="0" dirty="0" smtClean="0">
                <a:solidFill>
                  <a:srgbClr val="000000"/>
                </a:solidFill>
                <a:latin typeface="Times New Roman" panose="02020503050405090304" pitchFamily="18" charset="0"/>
                <a:cs typeface="Times New Roman" panose="02020503050405090304" pitchFamily="18" charset="0"/>
              </a:rPr>
              <a:t>偏差</a:t>
            </a:r>
            <a:endParaRPr lang="zh-CN" altLang="en-US" sz="2000" b="1" kern="0" dirty="0">
              <a:solidFill>
                <a:srgbClr val="000000"/>
              </a:solidFill>
              <a:latin typeface="Times New Roman" panose="02020503050405090304" pitchFamily="18" charset="0"/>
              <a:cs typeface="Times New Roman" panose="02020503050405090304" pitchFamily="18" charset="0"/>
            </a:endParaRPr>
          </a:p>
        </p:txBody>
      </p:sp>
      <p:sp>
        <p:nvSpPr>
          <p:cNvPr id="9" name="矩形 8"/>
          <p:cNvSpPr/>
          <p:nvPr/>
        </p:nvSpPr>
        <p:spPr>
          <a:xfrm>
            <a:off x="6021611" y="5621178"/>
            <a:ext cx="6326073" cy="400110"/>
          </a:xfrm>
          <a:prstGeom prst="rect">
            <a:avLst/>
          </a:prstGeom>
        </p:spPr>
        <p:txBody>
          <a:bodyPr wrap="square">
            <a:spAutoFit/>
          </a:bodyPr>
          <a:lstStyle/>
          <a:p>
            <a:pPr indent="266700" algn="ctr"/>
            <a:r>
              <a:rPr lang="zh-CN" altLang="en-US" sz="2000" b="1" kern="0" dirty="0" smtClean="0">
                <a:solidFill>
                  <a:srgbClr val="000000"/>
                </a:solidFill>
                <a:latin typeface="Times New Roman" panose="02020503050405090304" pitchFamily="18" charset="0"/>
                <a:cs typeface="Times New Roman" panose="02020503050405090304" pitchFamily="18" charset="0"/>
              </a:rPr>
              <a:t>图</a:t>
            </a:r>
            <a:r>
              <a:rPr lang="en-US" altLang="zh-CN" sz="2000" b="1" kern="0" dirty="0" smtClean="0">
                <a:solidFill>
                  <a:srgbClr val="000000"/>
                </a:solidFill>
                <a:latin typeface="Times New Roman" panose="02020503050405090304" pitchFamily="18" charset="0"/>
                <a:cs typeface="Times New Roman" panose="02020503050405090304" pitchFamily="18" charset="0"/>
              </a:rPr>
              <a:t>7-5</a:t>
            </a:r>
            <a:r>
              <a:rPr lang="zh-CN" altLang="en-US" sz="2000" b="1" kern="0" dirty="0" smtClean="0">
                <a:solidFill>
                  <a:srgbClr val="000000"/>
                </a:solidFill>
                <a:latin typeface="Times New Roman" panose="02020503050405090304" pitchFamily="18" charset="0"/>
                <a:cs typeface="Times New Roman" panose="02020503050405090304" pitchFamily="18" charset="0"/>
              </a:rPr>
              <a:t> </a:t>
            </a:r>
            <a:r>
              <a:rPr lang="zh-CN" altLang="en-US" sz="2000" b="1" kern="0" dirty="0">
                <a:solidFill>
                  <a:srgbClr val="000000"/>
                </a:solidFill>
                <a:latin typeface="Times New Roman" panose="02020503050405090304" pitchFamily="18" charset="0"/>
                <a:cs typeface="Times New Roman" panose="02020503050405090304" pitchFamily="18" charset="0"/>
              </a:rPr>
              <a:t>累计</a:t>
            </a:r>
            <a:r>
              <a:rPr lang="zh-CN" altLang="en-US" sz="2000" b="1" kern="0" dirty="0" smtClean="0">
                <a:solidFill>
                  <a:srgbClr val="000000"/>
                </a:solidFill>
                <a:latin typeface="Times New Roman" panose="02020503050405090304" pitchFamily="18" charset="0"/>
                <a:cs typeface="Times New Roman" panose="02020503050405090304" pitchFamily="18" charset="0"/>
              </a:rPr>
              <a:t>收益率</a:t>
            </a:r>
            <a:endParaRPr lang="zh-CN" altLang="en-US" sz="2000" b="1" kern="0" dirty="0">
              <a:solidFill>
                <a:srgbClr val="000000"/>
              </a:solidFill>
              <a:latin typeface="Times New Roman" panose="02020503050405090304" pitchFamily="18" charset="0"/>
              <a:cs typeface="Times New Roman" panose="02020503050405090304"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89" y="1606212"/>
            <a:ext cx="5950462" cy="3739085"/>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889" y="1418132"/>
            <a:ext cx="5233516" cy="4142358"/>
          </a:xfrm>
          <a:prstGeom prst="rect">
            <a:avLst/>
          </a:prstGeom>
        </p:spPr>
      </p:pic>
      <p:sp>
        <p:nvSpPr>
          <p:cNvPr id="7" name="矩形 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
        <p:nvSpPr>
          <p:cNvPr id="8"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（五）期现套利策略总结</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
        <p:nvSpPr>
          <p:cNvPr id="4" name="矩形 3"/>
          <p:cNvSpPr/>
          <p:nvPr/>
        </p:nvSpPr>
        <p:spPr>
          <a:xfrm>
            <a:off x="188963" y="1484784"/>
            <a:ext cx="11737304" cy="4616648"/>
          </a:xfrm>
          <a:prstGeom prst="rect">
            <a:avLst/>
          </a:prstGeom>
        </p:spPr>
        <p:txBody>
          <a:bodyPr wrap="square">
            <a:spAutoFit/>
          </a:bodyPr>
          <a:lstStyle/>
          <a:p>
            <a:pPr marL="457200" indent="-457200" eaLnBrk="1" hangingPunct="1">
              <a:lnSpc>
                <a:spcPct val="150000"/>
              </a:lnSpc>
              <a:spcBef>
                <a:spcPts val="0"/>
              </a:spcBef>
              <a:buFont typeface="Arial" pitchFamily="34" charset="0"/>
              <a:buChar char="•"/>
            </a:pPr>
            <a:r>
              <a:rPr lang="zh-CN" altLang="en-US" sz="2800" dirty="0">
                <a:latin typeface="宋体" panose="02010600030101010101" pitchFamily="2" charset="-122"/>
                <a:cs typeface="宋体" panose="02010600030101010101" pitchFamily="2" charset="-122"/>
              </a:rPr>
              <a:t>基于统计套利</a:t>
            </a:r>
            <a:r>
              <a:rPr lang="zh-CN" altLang="en-US" sz="2800" dirty="0" smtClean="0">
                <a:latin typeface="宋体" panose="02010600030101010101" pitchFamily="2" charset="-122"/>
                <a:cs typeface="宋体" panose="02010600030101010101" pitchFamily="2" charset="-122"/>
              </a:rPr>
              <a:t>的</a:t>
            </a:r>
            <a:r>
              <a:rPr lang="zh-CN" altLang="en-US" sz="2800" dirty="0">
                <a:latin typeface="宋体" panose="02010600030101010101" pitchFamily="2" charset="-122"/>
                <a:cs typeface="宋体" panose="02010600030101010101" pitchFamily="2" charset="-122"/>
              </a:rPr>
              <a:t>期现</a:t>
            </a:r>
            <a:r>
              <a:rPr lang="zh-CN" altLang="en-US" sz="2800" dirty="0" smtClean="0">
                <a:latin typeface="宋体" panose="02010600030101010101" pitchFamily="2" charset="-122"/>
                <a:cs typeface="宋体" panose="02010600030101010101" pitchFamily="2" charset="-122"/>
              </a:rPr>
              <a:t>套利策略需要注意几个问题：</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1</a:t>
            </a:r>
            <a:r>
              <a:rPr lang="zh-CN" altLang="en-US" sz="2800" dirty="0" smtClean="0">
                <a:latin typeface="宋体" panose="02010600030101010101" pitchFamily="2" charset="-122"/>
                <a:cs typeface="宋体" panose="02010600030101010101" pitchFamily="2" charset="-122"/>
              </a:rPr>
              <a:t>）阈值选取</a:t>
            </a:r>
            <a:r>
              <a:rPr lang="zh-CN" altLang="en-US" sz="2800" dirty="0">
                <a:latin typeface="宋体" panose="02010600030101010101" pitchFamily="2" charset="-122"/>
                <a:cs typeface="宋体" panose="02010600030101010101" pitchFamily="2" charset="-122"/>
              </a:rPr>
              <a:t>问题，</a:t>
            </a:r>
            <a:r>
              <a:rPr lang="zh-CN" altLang="en-US" sz="2800" dirty="0" smtClean="0">
                <a:latin typeface="宋体" panose="02010600030101010101" pitchFamily="2" charset="-122"/>
                <a:cs typeface="宋体" panose="02010600030101010101" pitchFamily="2" charset="-122"/>
              </a:rPr>
              <a:t>不同阈值</a:t>
            </a:r>
            <a:r>
              <a:rPr lang="zh-CN" altLang="en-US" sz="2800" dirty="0">
                <a:latin typeface="宋体" panose="02010600030101010101" pitchFamily="2" charset="-122"/>
                <a:cs typeface="宋体" panose="02010600030101010101" pitchFamily="2" charset="-122"/>
              </a:rPr>
              <a:t>会产生不同的执行命令，从而带来不同的收益，因而阈值设定的合理与否直接关系</a:t>
            </a:r>
            <a:r>
              <a:rPr lang="zh-CN" altLang="en-US" sz="2800" dirty="0" smtClean="0">
                <a:latin typeface="宋体" panose="02010600030101010101" pitchFamily="2" charset="-122"/>
                <a:cs typeface="宋体" panose="02010600030101010101" pitchFamily="2" charset="-122"/>
              </a:rPr>
              <a:t>到期现套利</a:t>
            </a:r>
            <a:r>
              <a:rPr lang="zh-CN" altLang="en-US" sz="2800" dirty="0">
                <a:latin typeface="宋体" panose="02010600030101010101" pitchFamily="2" charset="-122"/>
                <a:cs typeface="宋体" panose="02010600030101010101" pitchFamily="2" charset="-122"/>
              </a:rPr>
              <a:t>策略的效果。</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2</a:t>
            </a:r>
            <a:r>
              <a:rPr lang="zh-CN" altLang="en-US" sz="2800" dirty="0" smtClean="0">
                <a:latin typeface="宋体" panose="02010600030101010101" pitchFamily="2" charset="-122"/>
                <a:cs typeface="宋体" panose="02010600030101010101" pitchFamily="2" charset="-122"/>
              </a:rPr>
              <a:t>）期现套利</a:t>
            </a:r>
            <a:r>
              <a:rPr lang="zh-CN" altLang="en-US" sz="2800" dirty="0">
                <a:latin typeface="宋体" panose="02010600030101010101" pitchFamily="2" charset="-122"/>
                <a:cs typeface="宋体" panose="02010600030101010101" pitchFamily="2" charset="-122"/>
              </a:rPr>
              <a:t>并非完全无风险，</a:t>
            </a:r>
            <a:r>
              <a:rPr lang="zh-CN" altLang="en-US" sz="2800" dirty="0" smtClean="0">
                <a:latin typeface="宋体" panose="02010600030101010101" pitchFamily="2" charset="-122"/>
                <a:cs typeface="宋体" panose="02010600030101010101" pitchFamily="2" charset="-122"/>
              </a:rPr>
              <a:t>除了套利价差外，期货交易的保证金</a:t>
            </a:r>
            <a:r>
              <a:rPr lang="zh-CN" altLang="en-US" sz="2800" dirty="0">
                <a:latin typeface="宋体" panose="02010600030101010101" pitchFamily="2" charset="-122"/>
                <a:cs typeface="宋体" panose="02010600030101010101" pitchFamily="2" charset="-122"/>
              </a:rPr>
              <a:t>水平</a:t>
            </a:r>
            <a:r>
              <a:rPr lang="zh-CN" altLang="en-US" sz="2800" dirty="0" smtClean="0">
                <a:latin typeface="宋体" panose="02010600030101010101" pitchFamily="2" charset="-122"/>
                <a:cs typeface="宋体" panose="02010600030101010101" pitchFamily="2" charset="-122"/>
              </a:rPr>
              <a:t>是期现套利</a:t>
            </a:r>
            <a:r>
              <a:rPr lang="zh-CN" altLang="en-US" sz="2800" dirty="0">
                <a:latin typeface="宋体" panose="02010600030101010101" pitchFamily="2" charset="-122"/>
                <a:cs typeface="宋体" panose="02010600030101010101" pitchFamily="2" charset="-122"/>
              </a:rPr>
              <a:t>另外的风险来源。</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3</a:t>
            </a:r>
            <a:r>
              <a:rPr lang="zh-CN" altLang="en-US" sz="2800" dirty="0" smtClean="0">
                <a:latin typeface="宋体" panose="02010600030101010101" pitchFamily="2" charset="-122"/>
                <a:cs typeface="宋体" panose="02010600030101010101" pitchFamily="2" charset="-122"/>
              </a:rPr>
              <a:t>）中国可选择对冲的指数期货，有沪深</a:t>
            </a:r>
            <a:r>
              <a:rPr lang="en-US" altLang="zh-CN" sz="2800" dirty="0" smtClean="0">
                <a:latin typeface="宋体" panose="02010600030101010101" pitchFamily="2" charset="-122"/>
                <a:cs typeface="宋体" panose="02010600030101010101" pitchFamily="2" charset="-122"/>
              </a:rPr>
              <a:t>300</a:t>
            </a:r>
            <a:r>
              <a:rPr lang="zh-CN" altLang="en-US" sz="2800" dirty="0" smtClean="0">
                <a:latin typeface="宋体" panose="02010600030101010101" pitchFamily="2" charset="-122"/>
                <a:cs typeface="宋体" panose="02010600030101010101" pitchFamily="2" charset="-122"/>
              </a:rPr>
              <a:t>期货、中证</a:t>
            </a:r>
            <a:r>
              <a:rPr lang="en-US" altLang="zh-CN" sz="2800" dirty="0" smtClean="0">
                <a:latin typeface="宋体" panose="02010600030101010101" pitchFamily="2" charset="-122"/>
                <a:cs typeface="宋体" panose="02010600030101010101" pitchFamily="2" charset="-122"/>
              </a:rPr>
              <a:t>500</a:t>
            </a:r>
            <a:r>
              <a:rPr lang="zh-CN" altLang="en-US" sz="2800" dirty="0" smtClean="0">
                <a:latin typeface="宋体" panose="02010600030101010101" pitchFamily="2" charset="-122"/>
                <a:cs typeface="宋体" panose="02010600030101010101" pitchFamily="2" charset="-122"/>
              </a:rPr>
              <a:t>期货等，但他们与</a:t>
            </a:r>
            <a:r>
              <a:rPr lang="en-US" altLang="zh-CN" sz="2800" dirty="0" smtClean="0">
                <a:latin typeface="宋体" panose="02010600030101010101" pitchFamily="2" charset="-122"/>
                <a:cs typeface="宋体" panose="02010600030101010101" pitchFamily="2" charset="-122"/>
              </a:rPr>
              <a:t>ETF</a:t>
            </a:r>
            <a:r>
              <a:rPr lang="zh-CN" altLang="en-US" sz="2800" dirty="0" smtClean="0">
                <a:latin typeface="宋体" panose="02010600030101010101" pitchFamily="2" charset="-122"/>
                <a:cs typeface="宋体" panose="02010600030101010101" pitchFamily="2" charset="-122"/>
              </a:rPr>
              <a:t>只能部分对冲，无法完全对冲，这也是另外一个风险来源。</a:t>
            </a:r>
            <a:endParaRPr lang="zh-CN" altLang="en-US" sz="2800" dirty="0">
              <a:latin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3000748034"/>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629123" y="2420888"/>
            <a:ext cx="107021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r>
              <a:rPr kumimoji="0" lang="zh-CN" altLang="en-US" sz="4400" b="1" dirty="0" smtClean="0">
                <a:solidFill>
                  <a:schemeClr val="bg1"/>
                </a:solidFill>
                <a:latin typeface="微软雅黑" pitchFamily="34" charset="-122"/>
                <a:ea typeface="微软雅黑" pitchFamily="34" charset="-122"/>
              </a:rPr>
              <a:t>四、</a:t>
            </a:r>
            <a:r>
              <a:rPr kumimoji="0" lang="zh-CN" altLang="en-US" sz="4400" b="1" dirty="0">
                <a:solidFill>
                  <a:schemeClr val="bg1"/>
                </a:solidFill>
                <a:latin typeface="微软雅黑" pitchFamily="34" charset="-122"/>
                <a:ea typeface="微软雅黑" pitchFamily="34" charset="-122"/>
              </a:rPr>
              <a:t>R-breaker管理期货策略</a:t>
            </a:r>
            <a:endParaRPr kumimoji="0" lang="en-US" altLang="zh-CN" sz="4400" b="1" dirty="0">
              <a:solidFill>
                <a:schemeClr val="bg1"/>
              </a:solidFill>
              <a:latin typeface="微软雅黑" pitchFamily="34" charset="-122"/>
              <a:ea typeface="微软雅黑" pitchFamily="34" charset="-122"/>
            </a:endParaRPr>
          </a:p>
          <a:p>
            <a:pPr algn="ctr" eaLnBrk="1" hangingPunct="1"/>
            <a:r>
              <a:rPr kumimoji="0" lang="zh-CN" altLang="en-US" sz="4400" b="1" dirty="0">
                <a:solidFill>
                  <a:schemeClr val="bg1"/>
                </a:solidFill>
                <a:latin typeface="微软雅黑" pitchFamily="34" charset="-122"/>
                <a:ea typeface="微软雅黑" pitchFamily="34" charset="-122"/>
              </a:rPr>
              <a:t>              —股指期货趋势追踪反转 </a:t>
            </a:r>
          </a:p>
        </p:txBody>
      </p:sp>
    </p:spTree>
    <p:extLst>
      <p:ext uri="{BB962C8B-B14F-4D97-AF65-F5344CB8AC3E}">
        <p14:creationId xmlns:p14="http://schemas.microsoft.com/office/powerpoint/2010/main" val="3035186808"/>
      </p:ext>
    </p:extLst>
  </p:cSld>
  <p:clrMapOvr>
    <a:masterClrMapping/>
  </p:clrMapOvr>
  <p:transition spd="slow" advClick="0" advTm="3340">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89865" y="632024"/>
            <a:ext cx="11880418" cy="4154984"/>
          </a:xfrm>
          <a:prstGeom prst="rect">
            <a:avLst/>
          </a:prstGeom>
        </p:spPr>
        <p:txBody>
          <a:bodyPr wrap="square">
            <a:spAutoFit/>
          </a:bodyPr>
          <a:lstStyle/>
          <a:p>
            <a:pPr latinLnBrk="0">
              <a:lnSpc>
                <a:spcPct val="150000"/>
              </a:lnSpc>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kumimoji="1" lang="en-US" altLang="zh-CN"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R-</a:t>
            </a:r>
            <a:r>
              <a:rPr kumimoji="1" lang="en-US" altLang="zh-CN" sz="3200"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breaker</a:t>
            </a:r>
            <a:r>
              <a:rPr kumimoji="1" lang="en-US" altLang="zh-CN" sz="3200"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套利策略基本概念</a:t>
            </a:r>
            <a:r>
              <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p>
          <a:p>
            <a:pPr latinLnBrk="0">
              <a:lnSpc>
                <a:spcPct val="150000"/>
              </a:lnSpc>
            </a:pPr>
            <a:r>
              <a:rPr kumimoji="1" lang="zh-CN" altLang="en-US" sz="2200" dirty="0">
                <a:latin typeface="Times New Roman" panose="02020503050405090304" pitchFamily="18" charset="0"/>
              </a:rPr>
              <a:t>        </a:t>
            </a:r>
            <a:r>
              <a:rPr kumimoji="1" lang="en-US" altLang="zh-CN" sz="2400" dirty="0" smtClean="0">
                <a:latin typeface="Times New Roman" panose="02020503050405090304" pitchFamily="18" charset="0"/>
              </a:rPr>
              <a:t>R-breaker</a:t>
            </a:r>
            <a:r>
              <a:rPr kumimoji="1" lang="zh-CN" altLang="en-US" sz="2400" dirty="0">
                <a:latin typeface="Times New Roman" panose="02020503050405090304" pitchFamily="18" charset="0"/>
              </a:rPr>
              <a:t>策略是一个结合了日内趋势追踪和反转的策略。该策略的核心交易思想是利用前一个交易日的最高价、最低价、收盘价计算得出六个主要的价位，从高到低依次为突破买入价、观察卖出价、反转卖出价、反转买入价、观察买入价和突破卖出价，这六个重要的价格即形成当前策略交易的触发条件。</a:t>
            </a:r>
            <a:r>
              <a:rPr kumimoji="1" lang="en-US" altLang="zh-CN" sz="2400" dirty="0" smtClean="0">
                <a:latin typeface="Times New Roman" panose="02020503050405090304" pitchFamily="18" charset="0"/>
              </a:rPr>
              <a:t>R-breaker</a:t>
            </a:r>
            <a:r>
              <a:rPr kumimoji="1" lang="zh-CN" altLang="en-US" sz="2400" dirty="0">
                <a:latin typeface="Times New Roman" panose="02020503050405090304" pitchFamily="18" charset="0"/>
              </a:rPr>
              <a:t>策略的优势主要是不仅设计了可以用于实习趋势策略的上、下轨，并且在上下轨之间设置了可以用于实现反转策略的四个价位。</a:t>
            </a:r>
            <a:endParaRPr kumimoji="1" lang="en-US"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pSp>
        <p:nvGrpSpPr>
          <p:cNvPr id="4" name="组合 3">
            <a:extLst>
              <a:ext uri="{FF2B5EF4-FFF2-40B4-BE49-F238E27FC236}">
                <a16:creationId xmlns="" xmlns:a16="http://schemas.microsoft.com/office/drawing/2014/main" id="{9307B129-3274-414B-9A51-D276D3DC8969}"/>
              </a:ext>
            </a:extLst>
          </p:cNvPr>
          <p:cNvGrpSpPr/>
          <p:nvPr/>
        </p:nvGrpSpPr>
        <p:grpSpPr>
          <a:xfrm>
            <a:off x="2565227" y="4941168"/>
            <a:ext cx="7056784" cy="891555"/>
            <a:chOff x="-209217" y="5757801"/>
            <a:chExt cx="5511116" cy="568195"/>
          </a:xfrm>
          <a:noFill/>
        </p:grpSpPr>
        <p:grpSp>
          <p:nvGrpSpPr>
            <p:cNvPr id="5" name="组合 4">
              <a:extLst>
                <a:ext uri="{FF2B5EF4-FFF2-40B4-BE49-F238E27FC236}">
                  <a16:creationId xmlns="" xmlns:a16="http://schemas.microsoft.com/office/drawing/2014/main" id="{96868857-7DD2-DA47-8421-D460AA2BE851}"/>
                </a:ext>
              </a:extLst>
            </p:cNvPr>
            <p:cNvGrpSpPr/>
            <p:nvPr/>
          </p:nvGrpSpPr>
          <p:grpSpPr>
            <a:xfrm>
              <a:off x="-209217" y="5757801"/>
              <a:ext cx="5511116" cy="568195"/>
              <a:chOff x="-209217" y="5757801"/>
              <a:chExt cx="5511116" cy="568195"/>
            </a:xfrm>
            <a:grpFill/>
          </p:grpSpPr>
          <p:sp>
            <p:nvSpPr>
              <p:cNvPr id="12" name="圆角矩形 11">
                <a:extLst>
                  <a:ext uri="{FF2B5EF4-FFF2-40B4-BE49-F238E27FC236}">
                    <a16:creationId xmlns="" xmlns:a16="http://schemas.microsoft.com/office/drawing/2014/main" id="{AF34FBF0-6421-1247-B52A-6170C0A55BC7}"/>
                  </a:ext>
                </a:extLst>
              </p:cNvPr>
              <p:cNvSpPr/>
              <p:nvPr/>
            </p:nvSpPr>
            <p:spPr>
              <a:xfrm>
                <a:off x="2709243" y="5757801"/>
                <a:ext cx="2592656" cy="557677"/>
              </a:xfrm>
              <a:prstGeom prst="roundRect">
                <a:avLst/>
              </a:prstGeom>
              <a:grpFill/>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zh-CN" sz="2400" dirty="0">
                    <a:latin typeface="Times New Roman" panose="02020503050405090304" pitchFamily="18" charset="0"/>
                  </a:rPr>
                  <a:t>根据</a:t>
                </a:r>
                <a:r>
                  <a:rPr kumimoji="1" lang="zh-CN" altLang="en-US" sz="2400" dirty="0">
                    <a:latin typeface="Times New Roman" panose="02020503050405090304" pitchFamily="18" charset="0"/>
                  </a:rPr>
                  <a:t>相关</a:t>
                </a:r>
                <a:r>
                  <a:rPr kumimoji="1" lang="zh-CN" altLang="zh-CN" sz="2400" dirty="0">
                    <a:latin typeface="Times New Roman" panose="02020503050405090304" pitchFamily="18" charset="0"/>
                  </a:rPr>
                  <a:t>信号进行交易</a:t>
                </a:r>
                <a:endParaRPr kumimoji="1" lang="zh-CN" altLang="en-US" sz="2400" b="1" dirty="0"/>
              </a:p>
            </p:txBody>
          </p:sp>
          <p:sp>
            <p:nvSpPr>
              <p:cNvPr id="8" name="圆角矩形 7">
                <a:extLst>
                  <a:ext uri="{FF2B5EF4-FFF2-40B4-BE49-F238E27FC236}">
                    <a16:creationId xmlns="" xmlns:a16="http://schemas.microsoft.com/office/drawing/2014/main" id="{DEC3CC5A-BE21-774C-B1E7-CCF2356D6F93}"/>
                  </a:ext>
                </a:extLst>
              </p:cNvPr>
              <p:cNvSpPr/>
              <p:nvPr/>
            </p:nvSpPr>
            <p:spPr>
              <a:xfrm>
                <a:off x="-209217" y="5768280"/>
                <a:ext cx="2361907" cy="557716"/>
              </a:xfrm>
              <a:prstGeom prst="roundRect">
                <a:avLst/>
              </a:prstGeom>
              <a:grpFill/>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设置六个重要价格</a:t>
                </a:r>
                <a:endParaRPr kumimoji="1" lang="zh-CN" altLang="en-US" sz="2400" b="1" dirty="0"/>
              </a:p>
            </p:txBody>
          </p:sp>
        </p:grpSp>
        <p:cxnSp>
          <p:nvCxnSpPr>
            <p:cNvPr id="6" name="直接箭头连接符 16">
              <a:extLst>
                <a:ext uri="{FF2B5EF4-FFF2-40B4-BE49-F238E27FC236}">
                  <a16:creationId xmlns="" xmlns:a16="http://schemas.microsoft.com/office/drawing/2014/main" id="{EDD5A4E9-5302-C041-8574-17B4EA902D08}"/>
                </a:ext>
              </a:extLst>
            </p:cNvPr>
            <p:cNvCxnSpPr>
              <a:cxnSpLocks/>
            </p:cNvCxnSpPr>
            <p:nvPr/>
          </p:nvCxnSpPr>
          <p:spPr>
            <a:xfrm>
              <a:off x="2152690" y="6036345"/>
              <a:ext cx="556553" cy="0"/>
            </a:xfrm>
            <a:prstGeom prst="straightConnector1">
              <a:avLst/>
            </a:prstGeom>
            <a:grpFill/>
            <a:ln w="38100" cmpd="sng">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8" name="文本框 17">
            <a:extLst>
              <a:ext uri="{FF2B5EF4-FFF2-40B4-BE49-F238E27FC236}">
                <a16:creationId xmlns="" xmlns:a16="http://schemas.microsoft.com/office/drawing/2014/main" id="{4632450D-0B94-F44B-B777-8445CEDEA2A2}"/>
              </a:ext>
            </a:extLst>
          </p:cNvPr>
          <p:cNvSpPr txBox="1"/>
          <p:nvPr/>
        </p:nvSpPr>
        <p:spPr>
          <a:xfrm>
            <a:off x="1598234" y="5162788"/>
            <a:ext cx="1152128" cy="430887"/>
          </a:xfrm>
          <a:prstGeom prst="rect">
            <a:avLst/>
          </a:prstGeom>
          <a:noFill/>
        </p:spPr>
        <p:txBody>
          <a:bodyPr wrap="square" rtlCol="0">
            <a:spAutoFit/>
          </a:bodyPr>
          <a:lstStyle/>
          <a:p>
            <a:r>
              <a:rPr kumimoji="1" lang="zh-CN" altLang="en-US" sz="2200" b="1" dirty="0"/>
              <a:t>步骤：</a:t>
            </a:r>
          </a:p>
        </p:txBody>
      </p:sp>
    </p:spTree>
    <p:extLst>
      <p:ext uri="{BB962C8B-B14F-4D97-AF65-F5344CB8AC3E}">
        <p14:creationId xmlns:p14="http://schemas.microsoft.com/office/powerpoint/2010/main" val="518962298"/>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195679" y="2369494"/>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en-US" sz="2600" b="1" dirty="0" smtClean="0">
                <a:solidFill>
                  <a:schemeClr val="tx1"/>
                </a:solidFill>
                <a:latin typeface="微软雅黑" pitchFamily="34" charset="-122"/>
                <a:ea typeface="微软雅黑" pitchFamily="34" charset="-122"/>
              </a:rPr>
              <a:t>股指</a:t>
            </a:r>
            <a:r>
              <a:rPr lang="zh-CN" altLang="en-US" sz="2600" b="1" dirty="0">
                <a:solidFill>
                  <a:schemeClr val="tx1"/>
                </a:solidFill>
                <a:latin typeface="微软雅黑" pitchFamily="34" charset="-122"/>
                <a:ea typeface="微软雅黑" pitchFamily="34" charset="-122"/>
              </a:rPr>
              <a:t>期货跨期</a:t>
            </a:r>
            <a:r>
              <a:rPr lang="zh-CN" altLang="en-US" sz="2600" b="1" dirty="0" smtClean="0">
                <a:solidFill>
                  <a:schemeClr val="tx1"/>
                </a:solidFill>
                <a:latin typeface="微软雅黑" pitchFamily="34" charset="-122"/>
                <a:ea typeface="微软雅黑" pitchFamily="34" charset="-122"/>
              </a:rPr>
              <a:t>套利策略</a:t>
            </a:r>
            <a:endParaRPr lang="zh-CN" altLang="en-US" sz="2600" b="1" dirty="0">
              <a:solidFill>
                <a:schemeClr val="tx1"/>
              </a:solidFill>
              <a:latin typeface="微软雅黑" pitchFamily="34" charset="-122"/>
              <a:ea typeface="微软雅黑" pitchFamily="34" charset="-122"/>
            </a:endParaRPr>
          </a:p>
        </p:txBody>
      </p:sp>
      <p:sp>
        <p:nvSpPr>
          <p:cNvPr id="24" name="圆角矩形 23"/>
          <p:cNvSpPr/>
          <p:nvPr/>
        </p:nvSpPr>
        <p:spPr>
          <a:xfrm>
            <a:off x="4202192" y="1196752"/>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en-US" sz="2600" b="1" dirty="0" smtClean="0">
                <a:solidFill>
                  <a:schemeClr val="tx1"/>
                </a:solidFill>
                <a:latin typeface="微软雅黑" pitchFamily="34" charset="-122"/>
                <a:ea typeface="微软雅黑" pitchFamily="34" charset="-122"/>
              </a:rPr>
              <a:t>统计</a:t>
            </a:r>
            <a:r>
              <a:rPr lang="zh-CN" altLang="en-US" sz="2600" b="1" dirty="0">
                <a:solidFill>
                  <a:schemeClr val="tx1"/>
                </a:solidFill>
                <a:latin typeface="微软雅黑" pitchFamily="34" charset="-122"/>
                <a:ea typeface="微软雅黑" pitchFamily="34" charset="-122"/>
              </a:rPr>
              <a:t>套利基本概念</a:t>
            </a:r>
            <a:endParaRPr lang="en-US" altLang="zh-CN" sz="2600" b="1" dirty="0">
              <a:solidFill>
                <a:schemeClr val="tx1"/>
              </a:solidFill>
              <a:latin typeface="微软雅黑" pitchFamily="34" charset="-122"/>
              <a:ea typeface="微软雅黑" pitchFamily="34" charset="-122"/>
            </a:endParaRPr>
          </a:p>
        </p:txBody>
      </p:sp>
      <p:sp>
        <p:nvSpPr>
          <p:cNvPr id="30" name="椭圆 29"/>
          <p:cNvSpPr/>
          <p:nvPr/>
        </p:nvSpPr>
        <p:spPr>
          <a:xfrm>
            <a:off x="4343972" y="1270992"/>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1</a:t>
            </a:r>
            <a:endParaRPr lang="zh-CN" altLang="en-US" sz="2800" b="1" kern="0" dirty="0">
              <a:solidFill>
                <a:srgbClr val="FFFFFF"/>
              </a:solidFill>
              <a:cs typeface="Times New Roman" panose="0202050305040509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7200" b="1" kern="0" dirty="0">
                <a:solidFill>
                  <a:srgbClr val="FFFFFF"/>
                </a:solidFill>
                <a:latin typeface="微软雅黑" pitchFamily="34" charset="-122"/>
                <a:ea typeface="微软雅黑" pitchFamily="34" charset="-122"/>
                <a:cs typeface="Times New Roman" panose="02020503050405090304" pitchFamily="18" charset="0"/>
              </a:rPr>
              <a:t>提</a:t>
            </a:r>
            <a:endParaRPr lang="zh-CN" altLang="zh-CN" sz="7200" b="1" kern="0" dirty="0">
              <a:solidFill>
                <a:srgbClr val="FFFFFF"/>
              </a:solidFill>
              <a:latin typeface="微软雅黑" pitchFamily="34" charset="-122"/>
              <a:ea typeface="微软雅黑" pitchFamily="34" charset="-122"/>
              <a:cs typeface="Times New Roman" panose="0202050305040509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4800" b="1" kern="0" dirty="0">
                <a:solidFill>
                  <a:srgbClr val="3333FF"/>
                </a:solidFill>
                <a:latin typeface="微软雅黑" pitchFamily="34" charset="-122"/>
                <a:ea typeface="微软雅黑" pitchFamily="34" charset="-122"/>
              </a:rPr>
              <a:t>纲</a:t>
            </a:r>
            <a:endParaRPr lang="zh-CN" altLang="zh-CN" sz="4800" b="1" kern="0" dirty="0">
              <a:solidFill>
                <a:srgbClr val="3333FF"/>
              </a:solidFill>
              <a:latin typeface="微软雅黑" pitchFamily="34" charset="-122"/>
              <a:ea typeface="微软雅黑"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椭圆 20"/>
          <p:cNvSpPr/>
          <p:nvPr/>
        </p:nvSpPr>
        <p:spPr>
          <a:xfrm>
            <a:off x="4293419" y="2440931"/>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smtClean="0">
                <a:solidFill>
                  <a:srgbClr val="FFFFFF"/>
                </a:solidFill>
                <a:cs typeface="Times New Roman" panose="02020503050405090304" pitchFamily="18" charset="0"/>
              </a:rPr>
              <a:t>2</a:t>
            </a:r>
            <a:endParaRPr lang="zh-CN" altLang="en-US" sz="2800" b="1" kern="0" dirty="0">
              <a:solidFill>
                <a:srgbClr val="FFFFFF"/>
              </a:solidFill>
              <a:cs typeface="Times New Roman" panose="02020503050405090304" pitchFamily="18" charset="0"/>
            </a:endParaRPr>
          </a:p>
        </p:txBody>
      </p:sp>
      <p:sp>
        <p:nvSpPr>
          <p:cNvPr id="32" name="圆角矩形 31"/>
          <p:cNvSpPr/>
          <p:nvPr/>
        </p:nvSpPr>
        <p:spPr>
          <a:xfrm>
            <a:off x="4195678" y="3502968"/>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en-US" sz="2600" b="1" dirty="0" smtClean="0">
                <a:solidFill>
                  <a:schemeClr val="tx1"/>
                </a:solidFill>
                <a:latin typeface="微软雅黑" pitchFamily="34" charset="-122"/>
                <a:ea typeface="微软雅黑" pitchFamily="34" charset="-122"/>
              </a:rPr>
              <a:t>跨</a:t>
            </a:r>
            <a:r>
              <a:rPr lang="zh-CN" altLang="en-US" sz="2600" b="1" dirty="0">
                <a:solidFill>
                  <a:schemeClr val="tx1"/>
                </a:solidFill>
                <a:latin typeface="微软雅黑" pitchFamily="34" charset="-122"/>
                <a:ea typeface="微软雅黑" pitchFamily="34" charset="-122"/>
              </a:rPr>
              <a:t>市场期现套利</a:t>
            </a:r>
            <a:r>
              <a:rPr lang="zh-CN" altLang="en-US" sz="2600" b="1" dirty="0" smtClean="0">
                <a:solidFill>
                  <a:schemeClr val="tx1"/>
                </a:solidFill>
                <a:latin typeface="微软雅黑" pitchFamily="34" charset="-122"/>
                <a:ea typeface="微软雅黑" pitchFamily="34" charset="-122"/>
              </a:rPr>
              <a:t>策略</a:t>
            </a:r>
            <a:endParaRPr lang="zh-CN" altLang="en-US" sz="2600" b="1" dirty="0">
              <a:solidFill>
                <a:schemeClr val="tx1"/>
              </a:solidFill>
              <a:latin typeface="微软雅黑" pitchFamily="34" charset="-122"/>
              <a:ea typeface="微软雅黑" pitchFamily="34" charset="-122"/>
            </a:endParaRPr>
          </a:p>
        </p:txBody>
      </p:sp>
      <p:sp>
        <p:nvSpPr>
          <p:cNvPr id="33" name="椭圆 32"/>
          <p:cNvSpPr/>
          <p:nvPr/>
        </p:nvSpPr>
        <p:spPr>
          <a:xfrm>
            <a:off x="4344705" y="3574405"/>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smtClean="0">
                <a:solidFill>
                  <a:srgbClr val="FFFFFF"/>
                </a:solidFill>
                <a:cs typeface="Times New Roman" panose="02020503050405090304" pitchFamily="18" charset="0"/>
              </a:rPr>
              <a:t>3</a:t>
            </a:r>
            <a:endParaRPr lang="zh-CN" altLang="en-US" sz="2800" b="1" kern="0" dirty="0">
              <a:solidFill>
                <a:srgbClr val="FFFFFF"/>
              </a:solidFill>
              <a:cs typeface="Times New Roman" panose="02020503050405090304" pitchFamily="18" charset="0"/>
            </a:endParaRPr>
          </a:p>
        </p:txBody>
      </p:sp>
      <p:sp>
        <p:nvSpPr>
          <p:cNvPr id="13" name="圆角矩形 12"/>
          <p:cNvSpPr/>
          <p:nvPr/>
        </p:nvSpPr>
        <p:spPr>
          <a:xfrm>
            <a:off x="4216400" y="4583088"/>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en-US" altLang="zh-CN" sz="2600" b="1" dirty="0">
                <a:solidFill>
                  <a:schemeClr val="tx1"/>
                </a:solidFill>
                <a:latin typeface="微软雅黑" pitchFamily="34" charset="-122"/>
                <a:ea typeface="微软雅黑" pitchFamily="34" charset="-122"/>
              </a:rPr>
              <a:t>R-breaker</a:t>
            </a:r>
            <a:r>
              <a:rPr lang="zh-CN" altLang="en-US" sz="2600" b="1" dirty="0">
                <a:solidFill>
                  <a:schemeClr val="tx1"/>
                </a:solidFill>
                <a:latin typeface="微软雅黑" pitchFamily="34" charset="-122"/>
                <a:ea typeface="微软雅黑" pitchFamily="34" charset="-122"/>
              </a:rPr>
              <a:t>管理期货策略</a:t>
            </a:r>
            <a:endParaRPr lang="en-US" altLang="zh-CN" sz="2600" b="1" dirty="0">
              <a:solidFill>
                <a:schemeClr val="tx1"/>
              </a:solidFill>
              <a:latin typeface="微软雅黑" pitchFamily="34" charset="-122"/>
              <a:ea typeface="微软雅黑" pitchFamily="34" charset="-122"/>
            </a:endParaRPr>
          </a:p>
        </p:txBody>
      </p:sp>
      <p:sp>
        <p:nvSpPr>
          <p:cNvPr id="14" name="椭圆 13"/>
          <p:cNvSpPr/>
          <p:nvPr/>
        </p:nvSpPr>
        <p:spPr>
          <a:xfrm>
            <a:off x="4365625" y="4654525"/>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smtClean="0">
                <a:solidFill>
                  <a:srgbClr val="FFFFFF"/>
                </a:solidFill>
                <a:cs typeface="Times New Roman" panose="02020503050405090304" pitchFamily="18" charset="0"/>
              </a:rPr>
              <a:t>4</a:t>
            </a:r>
            <a:endParaRPr lang="zh-CN" altLang="en-US" sz="2800" b="1" kern="0" dirty="0">
              <a:solidFill>
                <a:srgbClr val="FFFFFF"/>
              </a:solidFill>
              <a:cs typeface="Times New Roman" panose="02020503050405090304" pitchFamily="18" charset="0"/>
            </a:endParaRPr>
          </a:p>
        </p:txBody>
      </p:sp>
    </p:spTree>
    <p:extLst>
      <p:ext uri="{BB962C8B-B14F-4D97-AF65-F5344CB8AC3E}">
        <p14:creationId xmlns:p14="http://schemas.microsoft.com/office/powerpoint/2010/main" val="2991628521"/>
      </p:ext>
    </p:extLst>
  </p:cSld>
  <p:clrMapOvr>
    <a:masterClrMapping/>
  </p:clrMapOvr>
  <p:transition spd="slow" advClick="0" advTm="3855">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84736" y="756783"/>
            <a:ext cx="7848872" cy="3011081"/>
          </a:xfrm>
          <a:prstGeom prst="rect">
            <a:avLst/>
          </a:prstGeom>
        </p:spPr>
        <p:txBody>
          <a:bodyPr wrap="square">
            <a:spAutoFit/>
          </a:bodyPr>
          <a:lstStyle/>
          <a:p>
            <a:pPr>
              <a:lnSpc>
                <a:spcPts val="2640"/>
              </a:lnSpc>
              <a:spcBef>
                <a:spcPts val="600"/>
              </a:spcBef>
              <a:spcAft>
                <a:spcPts val="600"/>
              </a:spcAft>
            </a:pPr>
            <a:r>
              <a:rPr kumimoji="1" lang="en-US" altLang="zh-CN" sz="2200" dirty="0" smtClean="0">
                <a:latin typeface="Times New Roman" panose="02020503050405090304" pitchFamily="18" charset="0"/>
              </a:rPr>
              <a:t>1. </a:t>
            </a:r>
            <a:r>
              <a:rPr kumimoji="1" lang="zh-CN" altLang="en-US" sz="2200" dirty="0" smtClean="0">
                <a:latin typeface="Times New Roman" panose="02020503050405090304" pitchFamily="18" charset="0"/>
              </a:rPr>
              <a:t>设置</a:t>
            </a:r>
            <a:r>
              <a:rPr kumimoji="1" lang="zh-CN" altLang="en-US" sz="2200" dirty="0">
                <a:latin typeface="Times New Roman" panose="02020503050405090304" pitchFamily="18" charset="0"/>
              </a:rPr>
              <a:t>六个重要的价格：</a:t>
            </a:r>
          </a:p>
          <a:p>
            <a:pPr>
              <a:lnSpc>
                <a:spcPts val="2640"/>
              </a:lnSpc>
            </a:pPr>
            <a:r>
              <a:rPr kumimoji="1" lang="zh-CN" altLang="en-US" sz="2200" dirty="0">
                <a:latin typeface="Times New Roman" panose="02020503050405090304" pitchFamily="18" charset="0"/>
              </a:rPr>
              <a:t>突破买入价 Bbreak=Ssetup+f3×(Ssetup-Bsetup); </a:t>
            </a:r>
          </a:p>
          <a:p>
            <a:pPr>
              <a:lnSpc>
                <a:spcPts val="2640"/>
              </a:lnSpc>
            </a:pPr>
            <a:r>
              <a:rPr kumimoji="1" lang="zh-CN" altLang="en-US" sz="2200" dirty="0">
                <a:latin typeface="Times New Roman" panose="02020503050405090304" pitchFamily="18" charset="0"/>
              </a:rPr>
              <a:t>观察卖出价 Ssetup=High+f1×(Close-Low);                   </a:t>
            </a:r>
          </a:p>
          <a:p>
            <a:pPr>
              <a:lnSpc>
                <a:spcPts val="2640"/>
              </a:lnSpc>
            </a:pPr>
            <a:r>
              <a:rPr kumimoji="1" lang="zh-CN" altLang="en-US" sz="2200" dirty="0">
                <a:latin typeface="Times New Roman" panose="02020503050405090304" pitchFamily="18" charset="0"/>
              </a:rPr>
              <a:t>反转卖出价 Senter=(1+f2)/2×(High+Low)-f2×Low;</a:t>
            </a:r>
          </a:p>
          <a:p>
            <a:pPr>
              <a:lnSpc>
                <a:spcPts val="2640"/>
              </a:lnSpc>
            </a:pPr>
            <a:r>
              <a:rPr kumimoji="1" lang="zh-CN" altLang="en-US" sz="2200" dirty="0">
                <a:latin typeface="Times New Roman" panose="02020503050405090304" pitchFamily="18" charset="0"/>
              </a:rPr>
              <a:t>反转买入价 Benter=(1+f2)/2×(High+Low)-f2×High;              </a:t>
            </a:r>
          </a:p>
          <a:p>
            <a:pPr>
              <a:lnSpc>
                <a:spcPts val="2640"/>
              </a:lnSpc>
            </a:pPr>
            <a:r>
              <a:rPr kumimoji="1" lang="zh-CN" altLang="en-US" sz="2200" dirty="0">
                <a:latin typeface="Times New Roman" panose="02020503050405090304" pitchFamily="18" charset="0"/>
              </a:rPr>
              <a:t>观察买入价 Bsetup= Low -f1×(High-Close);                              </a:t>
            </a:r>
          </a:p>
          <a:p>
            <a:pPr>
              <a:lnSpc>
                <a:spcPts val="2640"/>
              </a:lnSpc>
            </a:pPr>
            <a:r>
              <a:rPr kumimoji="1" lang="zh-CN" altLang="en-US" sz="2200" dirty="0">
                <a:latin typeface="Times New Roman" panose="02020503050405090304" pitchFamily="18" charset="0"/>
              </a:rPr>
              <a:t>突破卖出价 Sbreak=Bsetup-f3×(Ssetup-Bsetup).  </a:t>
            </a:r>
          </a:p>
          <a:p>
            <a:pPr>
              <a:lnSpc>
                <a:spcPct val="150000"/>
              </a:lnSpc>
            </a:pPr>
            <a:endParaRPr kumimoji="1" lang="zh-CN" altLang="zh-CN" sz="2200" dirty="0">
              <a:latin typeface="Times New Roman" panose="02020503050405090304" pitchFamily="18" charset="0"/>
              <a:ea typeface="+mn-ea"/>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pic>
        <p:nvPicPr>
          <p:cNvPr id="4" name="图片 3"/>
          <p:cNvPicPr/>
          <p:nvPr/>
        </p:nvPicPr>
        <p:blipFill>
          <a:blip r:embed="rId3"/>
          <a:stretch>
            <a:fillRect/>
          </a:stretch>
        </p:blipFill>
        <p:spPr>
          <a:xfrm>
            <a:off x="981051" y="3155489"/>
            <a:ext cx="6408712" cy="3297847"/>
          </a:xfrm>
          <a:prstGeom prst="rect">
            <a:avLst/>
          </a:prstGeom>
        </p:spPr>
      </p:pic>
      <p:sp>
        <p:nvSpPr>
          <p:cNvPr id="5" name="矩形 4">
            <a:extLst>
              <a:ext uri="{FF2B5EF4-FFF2-40B4-BE49-F238E27FC236}">
                <a16:creationId xmlns="" xmlns:a16="http://schemas.microsoft.com/office/drawing/2014/main" id="{073B8B9A-E782-ED42-A2DB-EDB5F63E2788}"/>
              </a:ext>
            </a:extLst>
          </p:cNvPr>
          <p:cNvSpPr/>
          <p:nvPr/>
        </p:nvSpPr>
        <p:spPr>
          <a:xfrm>
            <a:off x="7821811" y="1694907"/>
            <a:ext cx="4104456" cy="2308324"/>
          </a:xfrm>
          <a:prstGeom prst="rect">
            <a:avLst/>
          </a:prstGeom>
        </p:spPr>
        <p:txBody>
          <a:bodyPr wrap="square">
            <a:spAutoFit/>
          </a:bodyPr>
          <a:lstStyle/>
          <a:p>
            <a:pPr>
              <a:lnSpc>
                <a:spcPct val="150000"/>
              </a:lnSpc>
            </a:pPr>
            <a:r>
              <a:rPr kumimoji="1" lang="zh-CN" altLang="en-US" sz="2400" dirty="0">
                <a:latin typeface="Times New Roman" panose="02020503050405090304" pitchFamily="18" charset="0"/>
              </a:rPr>
              <a:t>       </a:t>
            </a:r>
            <a:r>
              <a:rPr kumimoji="1" lang="en-US" altLang="zh-CN" sz="2400" dirty="0">
                <a:latin typeface="Times New Roman" panose="02020503050405090304" pitchFamily="18" charset="0"/>
              </a:rPr>
              <a:t>breaker </a:t>
            </a:r>
            <a:r>
              <a:rPr kumimoji="1" lang="zh-CN" altLang="en-US" sz="2400" dirty="0">
                <a:latin typeface="Times New Roman" panose="02020503050405090304" pitchFamily="18" charset="0"/>
              </a:rPr>
              <a:t>策略的参数包括</a:t>
            </a:r>
            <a:r>
              <a:rPr kumimoji="1" lang="en-US" altLang="zh-CN" sz="2400" dirty="0">
                <a:latin typeface="Times New Roman" panose="02020503050405090304" pitchFamily="18" charset="0"/>
              </a:rPr>
              <a:t>(f1, f2, f3)</a:t>
            </a:r>
            <a:r>
              <a:rPr kumimoji="1" lang="zh-CN" altLang="en-US" sz="2400" dirty="0">
                <a:latin typeface="Times New Roman" panose="02020503050405090304" pitchFamily="18" charset="0"/>
              </a:rPr>
              <a:t>，三个参数是用来设置策略中的六个重要价格以及价格点位</a:t>
            </a:r>
            <a:r>
              <a:rPr kumimoji="1" lang="zh-CN" altLang="en-US" sz="2400" dirty="0" smtClean="0">
                <a:latin typeface="Times New Roman" panose="02020503050405090304" pitchFamily="18" charset="0"/>
              </a:rPr>
              <a:t>距离。</a:t>
            </a:r>
            <a:endParaRPr kumimoji="1" lang="zh-CN" altLang="en-US" sz="2400" dirty="0">
              <a:latin typeface="Times New Roman" panose="02020503050405090304" pitchFamily="18" charset="0"/>
            </a:endParaRPr>
          </a:p>
        </p:txBody>
      </p:sp>
      <p:sp>
        <p:nvSpPr>
          <p:cNvPr id="3" name="对角圆角矩形 2">
            <a:extLst>
              <a:ext uri="{FF2B5EF4-FFF2-40B4-BE49-F238E27FC236}">
                <a16:creationId xmlns="" xmlns:a16="http://schemas.microsoft.com/office/drawing/2014/main" id="{7C7D2B98-58F3-0449-AA09-27457646B3C3}"/>
              </a:ext>
            </a:extLst>
          </p:cNvPr>
          <p:cNvSpPr/>
          <p:nvPr/>
        </p:nvSpPr>
        <p:spPr>
          <a:xfrm>
            <a:off x="7749803" y="1661853"/>
            <a:ext cx="4104456" cy="2415219"/>
          </a:xfrm>
          <a:prstGeom prst="round2Diag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2010755762"/>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107996"/>
          </a:xfrm>
          <a:prstGeom prst="rect">
            <a:avLst/>
          </a:prstGeom>
        </p:spPr>
        <p:txBody>
          <a:bodyPr wrap="square">
            <a:spAutoFit/>
          </a:bodyPr>
          <a:lstStyle/>
          <a:p>
            <a:pPr>
              <a:lnSpc>
                <a:spcPct val="150000"/>
              </a:lnSpc>
            </a:pPr>
            <a:r>
              <a:rPr kumimoji="1" lang="en-US" altLang="zh-CN" sz="2200" dirty="0" smtClean="0">
                <a:latin typeface="Times New Roman" panose="02020503050405090304" pitchFamily="18" charset="0"/>
              </a:rPr>
              <a:t>2. </a:t>
            </a:r>
            <a:r>
              <a:rPr kumimoji="1" lang="zh-CN" altLang="en-US" sz="2200" dirty="0" smtClean="0">
                <a:latin typeface="Times New Roman" panose="02020503050405090304" pitchFamily="18" charset="0"/>
              </a:rPr>
              <a:t>根据</a:t>
            </a:r>
            <a:r>
              <a:rPr kumimoji="1" lang="zh-CN" altLang="en-US" sz="2200" dirty="0">
                <a:latin typeface="Times New Roman" panose="02020503050405090304" pitchFamily="18" charset="0"/>
              </a:rPr>
              <a:t>信号进行如下交易。</a:t>
            </a:r>
          </a:p>
          <a:p>
            <a:pPr>
              <a:lnSpc>
                <a:spcPct val="150000"/>
              </a:lnSpc>
            </a:pP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R-breaker</a:t>
            </a:r>
            <a:r>
              <a:rPr kumimoji="1" lang="zh-CN" altLang="en-US" sz="2200" dirty="0">
                <a:latin typeface="Times New Roman" panose="02020503050405090304" pitchFamily="18" charset="0"/>
              </a:rPr>
              <a:t>策略根据交易规则可以将其分为趋势和反转这两个子策略。具体操作如下： </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a:extLst>
              <a:ext uri="{FF2B5EF4-FFF2-40B4-BE49-F238E27FC236}">
                <a16:creationId xmlns="" xmlns:a16="http://schemas.microsoft.com/office/drawing/2014/main" id="{5B917867-9E90-6F41-86E4-DD449484770B}"/>
              </a:ext>
            </a:extLst>
          </p:cNvPr>
          <p:cNvGraphicFramePr>
            <a:graphicFrameLocks noGrp="1"/>
          </p:cNvGraphicFramePr>
          <p:nvPr>
            <p:extLst>
              <p:ext uri="{D42A27DB-BD31-4B8C-83A1-F6EECF244321}">
                <p14:modId xmlns:p14="http://schemas.microsoft.com/office/powerpoint/2010/main" val="1873602973"/>
              </p:ext>
            </p:extLst>
          </p:nvPr>
        </p:nvGraphicFramePr>
        <p:xfrm>
          <a:off x="486525" y="2439866"/>
          <a:ext cx="11233248" cy="2915109"/>
        </p:xfrm>
        <a:graphic>
          <a:graphicData uri="http://schemas.openxmlformats.org/drawingml/2006/table">
            <a:tbl>
              <a:tblPr firstRow="1" bandRow="1">
                <a:tableStyleId>{5940675A-B579-460E-94D1-54222C63F5DA}</a:tableStyleId>
              </a:tblPr>
              <a:tblGrid>
                <a:gridCol w="1970060">
                  <a:extLst>
                    <a:ext uri="{9D8B030D-6E8A-4147-A177-3AD203B41FA5}">
                      <a16:colId xmlns="" xmlns:a16="http://schemas.microsoft.com/office/drawing/2014/main" val="1003669248"/>
                    </a:ext>
                  </a:extLst>
                </a:gridCol>
                <a:gridCol w="3646564">
                  <a:extLst>
                    <a:ext uri="{9D8B030D-6E8A-4147-A177-3AD203B41FA5}">
                      <a16:colId xmlns="" xmlns:a16="http://schemas.microsoft.com/office/drawing/2014/main" val="1959774426"/>
                    </a:ext>
                  </a:extLst>
                </a:gridCol>
                <a:gridCol w="889940">
                  <a:extLst>
                    <a:ext uri="{9D8B030D-6E8A-4147-A177-3AD203B41FA5}">
                      <a16:colId xmlns="" xmlns:a16="http://schemas.microsoft.com/office/drawing/2014/main" val="3598377352"/>
                    </a:ext>
                  </a:extLst>
                </a:gridCol>
                <a:gridCol w="4726684">
                  <a:extLst>
                    <a:ext uri="{9D8B030D-6E8A-4147-A177-3AD203B41FA5}">
                      <a16:colId xmlns="" xmlns:a16="http://schemas.microsoft.com/office/drawing/2014/main" val="3731223159"/>
                    </a:ext>
                  </a:extLst>
                </a:gridCol>
              </a:tblGrid>
              <a:tr h="312408">
                <a:tc gridSpan="2">
                  <a:txBody>
                    <a:bodyPr/>
                    <a:lstStyle/>
                    <a:p>
                      <a:pPr algn="ctr"/>
                      <a:r>
                        <a:rPr lang="zh-CN" altLang="en-US" dirty="0"/>
                        <a:t>情况</a:t>
                      </a:r>
                    </a:p>
                  </a:txBody>
                  <a:tcPr>
                    <a:solidFill>
                      <a:schemeClr val="accent5">
                        <a:lumMod val="40000"/>
                        <a:lumOff val="60000"/>
                      </a:schemeClr>
                    </a:solidFill>
                  </a:tcPr>
                </a:tc>
                <a:tc hMerge="1">
                  <a:txBody>
                    <a:bodyPr/>
                    <a:lstStyle/>
                    <a:p>
                      <a:endParaRPr lang="zh-CN" altLang="en-US" dirty="0"/>
                    </a:p>
                  </a:txBody>
                  <a:tcPr/>
                </a:tc>
                <a:tc>
                  <a:txBody>
                    <a:bodyPr/>
                    <a:lstStyle/>
                    <a:p>
                      <a:pPr algn="ctr"/>
                      <a:r>
                        <a:rPr lang="zh-CN" altLang="en-US" dirty="0"/>
                        <a:t>子策略</a:t>
                      </a:r>
                    </a:p>
                  </a:txBody>
                  <a:tcPr>
                    <a:solidFill>
                      <a:schemeClr val="accent5">
                        <a:lumMod val="40000"/>
                        <a:lumOff val="60000"/>
                      </a:schemeClr>
                    </a:solidFill>
                  </a:tcPr>
                </a:tc>
                <a:tc>
                  <a:txBody>
                    <a:bodyPr/>
                    <a:lstStyle/>
                    <a:p>
                      <a:pPr algn="ctr"/>
                      <a:r>
                        <a:rPr lang="zh-CN" altLang="en-US" dirty="0"/>
                        <a:t>操作</a:t>
                      </a:r>
                    </a:p>
                  </a:txBody>
                  <a:tcPr>
                    <a:solidFill>
                      <a:schemeClr val="accent5">
                        <a:lumMod val="40000"/>
                        <a:lumOff val="60000"/>
                      </a:schemeClr>
                    </a:solidFill>
                  </a:tcPr>
                </a:tc>
                <a:extLst>
                  <a:ext uri="{0D108BD9-81ED-4DB2-BD59-A6C34878D82A}">
                    <a16:rowId xmlns="" xmlns:a16="http://schemas.microsoft.com/office/drawing/2014/main" val="743404095"/>
                  </a:ext>
                </a:extLst>
              </a:tr>
              <a:tr h="546715">
                <a:tc rowSpan="2">
                  <a:txBody>
                    <a:bodyPr/>
                    <a:lstStyle/>
                    <a:p>
                      <a:pPr algn="ctr"/>
                      <a:endParaRPr kumimoji="1" lang="en-US" altLang="zh-CN" sz="1800" dirty="0">
                        <a:latin typeface="Times New Roman" panose="02020503050405090304" pitchFamily="18" charset="0"/>
                      </a:endParaRPr>
                    </a:p>
                    <a:p>
                      <a:pPr algn="ctr"/>
                      <a:r>
                        <a:rPr kumimoji="1" lang="zh-CN" altLang="en-US" sz="1800" dirty="0">
                          <a:latin typeface="Times New Roman" panose="02020503050405090304" pitchFamily="18" charset="0"/>
                        </a:rPr>
                        <a:t>空仓</a:t>
                      </a:r>
                      <a:endParaRPr lang="zh-CN" altLang="en-US" dirty="0"/>
                    </a:p>
                  </a:txBody>
                  <a:tcPr/>
                </a:tc>
                <a:tc>
                  <a:txBody>
                    <a:bodyPr/>
                    <a:lstStyle/>
                    <a:p>
                      <a:r>
                        <a:rPr kumimoji="1" lang="zh-CN" altLang="en-US" sz="1800" dirty="0">
                          <a:latin typeface="Times New Roman" panose="02020503050405090304" pitchFamily="18" charset="0"/>
                        </a:rPr>
                        <a:t>盘中价格跌出突破卖出价</a:t>
                      </a:r>
                      <a:endParaRPr lang="zh-CN" altLang="en-US" dirty="0"/>
                    </a:p>
                  </a:txBody>
                  <a:tcPr/>
                </a:tc>
                <a:tc>
                  <a:txBody>
                    <a:bodyPr/>
                    <a:lstStyle/>
                    <a:p>
                      <a:pPr algn="ctr"/>
                      <a:r>
                        <a:rPr kumimoji="1" lang="zh-CN" altLang="en-US" sz="1800" dirty="0">
                          <a:latin typeface="Times New Roman" panose="02020503050405090304" pitchFamily="18" charset="0"/>
                        </a:rPr>
                        <a:t>趋势</a:t>
                      </a:r>
                      <a:endParaRPr lang="zh-CN" altLang="en-US" dirty="0"/>
                    </a:p>
                  </a:txBody>
                  <a:tcPr/>
                </a:tc>
                <a:tc>
                  <a:txBody>
                    <a:bodyPr/>
                    <a:lstStyle/>
                    <a:p>
                      <a:r>
                        <a:rPr kumimoji="1" lang="zh-CN" altLang="en-US" sz="1800" dirty="0">
                          <a:latin typeface="Times New Roman" panose="02020503050405090304" pitchFamily="18" charset="0"/>
                        </a:rPr>
                        <a:t>做空，以开盘价卖出投资标的</a:t>
                      </a:r>
                      <a:endParaRPr lang="zh-CN" altLang="en-US" dirty="0"/>
                    </a:p>
                  </a:txBody>
                  <a:tcPr/>
                </a:tc>
                <a:extLst>
                  <a:ext uri="{0D108BD9-81ED-4DB2-BD59-A6C34878D82A}">
                    <a16:rowId xmlns="" xmlns:a16="http://schemas.microsoft.com/office/drawing/2014/main" val="3166488377"/>
                  </a:ext>
                </a:extLst>
              </a:tr>
              <a:tr h="546715">
                <a:tc vMerge="1">
                  <a:txBody>
                    <a:bodyPr/>
                    <a:lstStyle/>
                    <a:p>
                      <a:pPr algn="ctr"/>
                      <a:endParaRPr lang="zh-CN" altLang="en-US" dirty="0"/>
                    </a:p>
                  </a:txBody>
                  <a:tcPr/>
                </a:tc>
                <a:tc>
                  <a:txBody>
                    <a:bodyPr/>
                    <a:lstStyle/>
                    <a:p>
                      <a:r>
                        <a:rPr kumimoji="1" lang="zh-CN" altLang="en-US" sz="1800" dirty="0">
                          <a:latin typeface="Times New Roman" panose="02020503050405090304" pitchFamily="18" charset="0"/>
                        </a:rPr>
                        <a:t>盘中价格上涨高于突破买入价</a:t>
                      </a:r>
                      <a:endParaRPr lang="zh-CN" altLang="en-US" dirty="0"/>
                    </a:p>
                  </a:txBody>
                  <a:tcPr/>
                </a:tc>
                <a:tc>
                  <a:txBody>
                    <a:bodyPr/>
                    <a:lstStyle/>
                    <a:p>
                      <a:pPr algn="ctr"/>
                      <a:r>
                        <a:rPr kumimoji="1" lang="zh-CN" altLang="en-US" sz="1800" dirty="0">
                          <a:latin typeface="Times New Roman" panose="02020503050405090304" pitchFamily="18" charset="0"/>
                        </a:rPr>
                        <a:t>趋势</a:t>
                      </a:r>
                      <a:endParaRPr lang="zh-CN" altLang="en-US" dirty="0"/>
                    </a:p>
                  </a:txBody>
                  <a:tcPr/>
                </a:tc>
                <a:tc>
                  <a:txBody>
                    <a:bodyPr/>
                    <a:lstStyle/>
                    <a:p>
                      <a:r>
                        <a:rPr kumimoji="1" lang="zh-CN" altLang="en-US" sz="1800" dirty="0">
                          <a:latin typeface="Times New Roman" panose="02020503050405090304" pitchFamily="18" charset="0"/>
                        </a:rPr>
                        <a:t>做多，以开盘价买入投资标的</a:t>
                      </a:r>
                      <a:endParaRPr lang="zh-CN" altLang="en-US" dirty="0"/>
                    </a:p>
                  </a:txBody>
                  <a:tcPr/>
                </a:tc>
                <a:extLst>
                  <a:ext uri="{0D108BD9-81ED-4DB2-BD59-A6C34878D82A}">
                    <a16:rowId xmlns="" xmlns:a16="http://schemas.microsoft.com/office/drawing/2014/main" val="2807049356"/>
                  </a:ext>
                </a:extLst>
              </a:tr>
              <a:tr h="735839">
                <a:tc>
                  <a:txBody>
                    <a:bodyPr/>
                    <a:lstStyle/>
                    <a:p>
                      <a:pPr algn="ctr"/>
                      <a:r>
                        <a:rPr kumimoji="1" lang="zh-CN" altLang="en-US" sz="1800" dirty="0">
                          <a:latin typeface="Times New Roman" panose="02020503050405090304" pitchFamily="18" charset="0"/>
                        </a:rPr>
                        <a:t>持有多单</a:t>
                      </a:r>
                      <a:endParaRPr lang="zh-CN" altLang="en-US" dirty="0"/>
                    </a:p>
                  </a:txBody>
                  <a:tcPr/>
                </a:tc>
                <a:tc>
                  <a:txBody>
                    <a:bodyPr/>
                    <a:lstStyle/>
                    <a:p>
                      <a:r>
                        <a:rPr kumimoji="1" lang="zh-CN" altLang="en-US" sz="1800" dirty="0">
                          <a:latin typeface="Times New Roman" panose="02020503050405090304" pitchFamily="18" charset="0"/>
                        </a:rPr>
                        <a:t>当日最高价超过观察卖出价，盘中价格下降且跌破反转卖出价</a:t>
                      </a:r>
                      <a:endParaRPr lang="zh-CN" altLang="en-US" dirty="0"/>
                    </a:p>
                  </a:txBody>
                  <a:tcPr/>
                </a:tc>
                <a:tc>
                  <a:txBody>
                    <a:bodyPr/>
                    <a:lstStyle/>
                    <a:p>
                      <a:pPr algn="ctr"/>
                      <a:r>
                        <a:rPr kumimoji="1" lang="zh-CN" altLang="en-US" sz="1800" dirty="0">
                          <a:latin typeface="Times New Roman" panose="02020503050405090304" pitchFamily="18" charset="0"/>
                        </a:rPr>
                        <a:t>反转</a:t>
                      </a:r>
                      <a:endParaRPr lang="zh-CN" altLang="en-US" dirty="0"/>
                    </a:p>
                  </a:txBody>
                  <a:tcPr/>
                </a:tc>
                <a:tc>
                  <a:txBody>
                    <a:bodyPr/>
                    <a:lstStyle/>
                    <a:p>
                      <a:r>
                        <a:rPr kumimoji="1" lang="zh-CN" altLang="en-US" sz="1800" dirty="0">
                          <a:latin typeface="Times New Roman" panose="02020503050405090304" pitchFamily="18" charset="0"/>
                        </a:rPr>
                        <a:t>反手做空，以开盘价卖出投资标的</a:t>
                      </a:r>
                      <a:endParaRPr lang="zh-CN" altLang="en-US" dirty="0"/>
                    </a:p>
                  </a:txBody>
                  <a:tcPr/>
                </a:tc>
                <a:extLst>
                  <a:ext uri="{0D108BD9-81ED-4DB2-BD59-A6C34878D82A}">
                    <a16:rowId xmlns="" xmlns:a16="http://schemas.microsoft.com/office/drawing/2014/main" val="3679621838"/>
                  </a:ext>
                </a:extLst>
              </a:tr>
              <a:tr h="720080">
                <a:tc>
                  <a:txBody>
                    <a:bodyPr/>
                    <a:lstStyle/>
                    <a:p>
                      <a:pPr algn="ctr"/>
                      <a:r>
                        <a:rPr kumimoji="1" lang="zh-CN" altLang="en-US" sz="1800" dirty="0">
                          <a:latin typeface="Times New Roman" panose="02020503050405090304" pitchFamily="18" charset="0"/>
                        </a:rPr>
                        <a:t>持有空单</a:t>
                      </a:r>
                      <a:endParaRPr lang="zh-CN" altLang="en-US" dirty="0"/>
                    </a:p>
                  </a:txBody>
                  <a:tcPr/>
                </a:tc>
                <a:tc>
                  <a:txBody>
                    <a:bodyPr/>
                    <a:lstStyle/>
                    <a:p>
                      <a:r>
                        <a:rPr kumimoji="1" lang="zh-CN" altLang="en-US" sz="1800" dirty="0">
                          <a:latin typeface="Times New Roman" panose="02020503050405090304" pitchFamily="18" charset="0"/>
                        </a:rPr>
                        <a:t>当日最低价低于观察买入价，盘中价格回升且超过反转买入价</a:t>
                      </a:r>
                      <a:endParaRPr lang="zh-CN" altLang="en-US" dirty="0"/>
                    </a:p>
                  </a:txBody>
                  <a:tcPr/>
                </a:tc>
                <a:tc>
                  <a:txBody>
                    <a:bodyPr/>
                    <a:lstStyle/>
                    <a:p>
                      <a:pPr algn="ctr"/>
                      <a:r>
                        <a:rPr kumimoji="1" lang="zh-CN" altLang="en-US" sz="1800" dirty="0">
                          <a:latin typeface="Times New Roman" panose="02020503050405090304" pitchFamily="18" charset="0"/>
                        </a:rPr>
                        <a:t>反转</a:t>
                      </a:r>
                      <a:endParaRPr lang="zh-CN" altLang="en-US" dirty="0"/>
                    </a:p>
                  </a:txBody>
                  <a:tcPr/>
                </a:tc>
                <a:tc>
                  <a:txBody>
                    <a:bodyPr/>
                    <a:lstStyle/>
                    <a:p>
                      <a:r>
                        <a:rPr kumimoji="1" lang="zh-CN" altLang="en-US" sz="1800" dirty="0">
                          <a:latin typeface="Times New Roman" panose="02020503050405090304" pitchFamily="18" charset="0"/>
                        </a:rPr>
                        <a:t>反手做多，以开盘价买入投资标的</a:t>
                      </a:r>
                      <a:endParaRPr lang="zh-CN" altLang="en-US" dirty="0"/>
                    </a:p>
                  </a:txBody>
                  <a:tcPr/>
                </a:tc>
                <a:extLst>
                  <a:ext uri="{0D108BD9-81ED-4DB2-BD59-A6C34878D82A}">
                    <a16:rowId xmlns="" xmlns:a16="http://schemas.microsoft.com/office/drawing/2014/main" val="4102615028"/>
                  </a:ext>
                </a:extLst>
              </a:tr>
            </a:tbl>
          </a:graphicData>
        </a:graphic>
      </p:graphicFrame>
    </p:spTree>
    <p:extLst>
      <p:ext uri="{BB962C8B-B14F-4D97-AF65-F5344CB8AC3E}">
        <p14:creationId xmlns:p14="http://schemas.microsoft.com/office/powerpoint/2010/main" val="170351933"/>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4031" y="616699"/>
            <a:ext cx="11521280" cy="3554819"/>
          </a:xfrm>
          <a:prstGeom prst="rect">
            <a:avLst/>
          </a:prstGeom>
        </p:spPr>
        <p:txBody>
          <a:bodyPr wrap="square">
            <a:spAutoFit/>
          </a:bodyPr>
          <a:lstStyle/>
          <a:p>
            <a:pPr>
              <a:lnSpc>
                <a:spcPct val="150000"/>
              </a:lnSpc>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kumimoji="1" lang="en-US" altLang="zh-CN"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R-breaker</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套利策略</a:t>
            </a: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实现</a:t>
            </a:r>
            <a:endParaRPr kumimoji="1" lang="en-US" altLang="zh-CN"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50000"/>
              </a:lnSpc>
            </a:pPr>
            <a:r>
              <a:rPr lang="en-US" altLang="zh-CN" sz="2200" b="1" dirty="0" smtClean="0">
                <a:latin typeface="Times New Roman" panose="02020503050405090304" pitchFamily="18" charset="0"/>
                <a:cs typeface="Times New Roman" panose="02020503050405090304" pitchFamily="18" charset="0"/>
              </a:rPr>
              <a:t>1. R-breaker</a:t>
            </a:r>
            <a:r>
              <a:rPr lang="zh-CN" altLang="en-US" sz="2200" b="1" dirty="0" smtClean="0">
                <a:latin typeface="Times New Roman" panose="02020503050405090304" pitchFamily="18" charset="0"/>
                <a:cs typeface="Times New Roman" panose="02020503050405090304" pitchFamily="18" charset="0"/>
              </a:rPr>
              <a:t>套利策略的交易规则</a:t>
            </a:r>
            <a:endParaRPr lang="en-US" altLang="zh-CN" sz="2200" b="1" dirty="0" smtClean="0">
              <a:latin typeface="Times New Roman" panose="02020503050405090304" pitchFamily="18" charset="0"/>
              <a:cs typeface="Times New Roman" panose="02020503050405090304" pitchFamily="18" charset="0"/>
            </a:endParaRPr>
          </a:p>
          <a:p>
            <a:pPr>
              <a:lnSpc>
                <a:spcPct val="150000"/>
              </a:lnSpc>
            </a:pPr>
            <a:r>
              <a:rPr kumimoji="1" lang="zh-CN" altLang="en-US" sz="2200" dirty="0" smtClean="0">
                <a:latin typeface="Times New Roman" panose="02020503050405090304" pitchFamily="18" charset="0"/>
              </a:rPr>
              <a:t>         </a:t>
            </a:r>
            <a:r>
              <a:rPr kumimoji="1" lang="en-US" altLang="zh-CN" sz="2400" dirty="0" smtClean="0">
                <a:latin typeface="Times New Roman" panose="02020503050405090304" pitchFamily="18" charset="0"/>
              </a:rPr>
              <a:t>R-breaker</a:t>
            </a:r>
            <a:r>
              <a:rPr kumimoji="1" lang="zh-CN" altLang="zh-CN" sz="2400" dirty="0">
                <a:latin typeface="Times New Roman" panose="02020503050405090304" pitchFamily="18" charset="0"/>
              </a:rPr>
              <a:t>套利策略是应用于各种可以进行</a:t>
            </a:r>
            <a:r>
              <a:rPr kumimoji="1" lang="en-US" altLang="zh-CN" sz="2400" dirty="0">
                <a:latin typeface="Times New Roman" panose="02020503050405090304" pitchFamily="18" charset="0"/>
              </a:rPr>
              <a:t>T+0</a:t>
            </a:r>
            <a:r>
              <a:rPr kumimoji="1" lang="zh-CN" altLang="zh-CN" sz="2400" dirty="0">
                <a:latin typeface="Times New Roman" panose="02020503050405090304" pitchFamily="18" charset="0"/>
              </a:rPr>
              <a:t>交易的金融市场的股指期货，进行测试的样本合约可以是成交量比较活跃的沪深</a:t>
            </a:r>
            <a:r>
              <a:rPr kumimoji="1" lang="en-US" altLang="zh-CN" sz="2400" dirty="0">
                <a:latin typeface="Times New Roman" panose="02020503050405090304" pitchFamily="18" charset="0"/>
              </a:rPr>
              <a:t>300</a:t>
            </a:r>
            <a:r>
              <a:rPr kumimoji="1" lang="zh-CN" altLang="zh-CN" sz="2400" dirty="0">
                <a:latin typeface="Times New Roman" panose="02020503050405090304" pitchFamily="18" charset="0"/>
              </a:rPr>
              <a:t>股指</a:t>
            </a:r>
            <a:r>
              <a:rPr kumimoji="1" lang="zh-CN" altLang="zh-CN" sz="2400" dirty="0" smtClean="0">
                <a:latin typeface="Times New Roman" panose="02020503050405090304" pitchFamily="18" charset="0"/>
              </a:rPr>
              <a:t>期货</a:t>
            </a:r>
            <a:r>
              <a:rPr kumimoji="1" lang="en-US" altLang="zh-CN" sz="2400" dirty="0" smtClean="0">
                <a:latin typeface="Times New Roman" panose="02020503050405090304" pitchFamily="18" charset="0"/>
              </a:rPr>
              <a:t>IF2303</a:t>
            </a:r>
            <a:r>
              <a:rPr kumimoji="1" lang="zh-CN" altLang="zh-CN" sz="2400" dirty="0" smtClean="0">
                <a:latin typeface="Times New Roman" panose="02020503050405090304" pitchFamily="18" charset="0"/>
              </a:rPr>
              <a:t>的</a:t>
            </a:r>
            <a:r>
              <a:rPr kumimoji="1" lang="zh-CN" altLang="zh-CN" sz="2400" dirty="0">
                <a:latin typeface="Times New Roman" panose="02020503050405090304" pitchFamily="18" charset="0"/>
              </a:rPr>
              <a:t>当月连续合约。</a:t>
            </a:r>
            <a:endParaRPr kumimoji="1" lang="en-US" altLang="zh-CN" sz="2400" dirty="0">
              <a:latin typeface="Times New Roman" panose="02020503050405090304" pitchFamily="18" charset="0"/>
            </a:endParaRPr>
          </a:p>
          <a:p>
            <a:pPr>
              <a:lnSpc>
                <a:spcPct val="150000"/>
              </a:lnSpc>
            </a:pPr>
            <a:r>
              <a:rPr kumimoji="1" lang="zh-CN" altLang="en-US" sz="2400" dirty="0">
                <a:latin typeface="Times New Roman" panose="02020503050405090304" pitchFamily="18" charset="0"/>
              </a:rPr>
              <a:t>        我们所选取的样本数据范围是</a:t>
            </a:r>
            <a:r>
              <a:rPr kumimoji="1" lang="en-US" altLang="zh-CN" sz="2400" dirty="0" smtClean="0">
                <a:latin typeface="Times New Roman" panose="02020503050405090304" pitchFamily="18" charset="0"/>
              </a:rPr>
              <a:t>2022</a:t>
            </a:r>
            <a:r>
              <a:rPr kumimoji="1" lang="zh-CN" altLang="en-US" sz="2400" dirty="0" smtClean="0">
                <a:latin typeface="Times New Roman" panose="02020503050405090304" pitchFamily="18" charset="0"/>
              </a:rPr>
              <a:t>年</a:t>
            </a:r>
            <a:r>
              <a:rPr kumimoji="1" lang="en-US" altLang="zh-CN" sz="2400" dirty="0" smtClean="0">
                <a:latin typeface="Times New Roman" panose="02020503050405090304" pitchFamily="18" charset="0"/>
              </a:rPr>
              <a:t>7</a:t>
            </a:r>
            <a:r>
              <a:rPr kumimoji="1" lang="zh-CN" altLang="en-US" sz="2400" dirty="0" smtClean="0">
                <a:latin typeface="Times New Roman" panose="02020503050405090304" pitchFamily="18" charset="0"/>
              </a:rPr>
              <a:t>月</a:t>
            </a:r>
            <a:r>
              <a:rPr kumimoji="1" lang="en-US" altLang="zh-CN" sz="2400" dirty="0" smtClean="0">
                <a:latin typeface="Times New Roman" panose="02020503050405090304" pitchFamily="18" charset="0"/>
              </a:rPr>
              <a:t>20</a:t>
            </a:r>
            <a:r>
              <a:rPr kumimoji="1" lang="zh-CN" altLang="en-US" sz="2400" dirty="0" smtClean="0">
                <a:latin typeface="Times New Roman" panose="02020503050405090304" pitchFamily="18" charset="0"/>
              </a:rPr>
              <a:t>日</a:t>
            </a:r>
            <a:r>
              <a:rPr kumimoji="1" lang="zh-CN" altLang="en-US" sz="2400" dirty="0">
                <a:latin typeface="Times New Roman" panose="02020503050405090304" pitchFamily="18" charset="0"/>
              </a:rPr>
              <a:t>至</a:t>
            </a:r>
            <a:r>
              <a:rPr kumimoji="1" lang="en-US" altLang="zh-CN" sz="2400" dirty="0" smtClean="0">
                <a:latin typeface="Times New Roman" panose="02020503050405090304" pitchFamily="18" charset="0"/>
              </a:rPr>
              <a:t>2022</a:t>
            </a:r>
            <a:r>
              <a:rPr kumimoji="1" lang="zh-CN" altLang="en-US" sz="2400" dirty="0" smtClean="0">
                <a:latin typeface="Times New Roman" panose="02020503050405090304" pitchFamily="18" charset="0"/>
              </a:rPr>
              <a:t>年</a:t>
            </a:r>
            <a:r>
              <a:rPr kumimoji="1" lang="en-US" altLang="zh-CN" sz="2400" dirty="0" smtClean="0">
                <a:latin typeface="Times New Roman" panose="02020503050405090304" pitchFamily="18" charset="0"/>
              </a:rPr>
              <a:t>11</a:t>
            </a:r>
            <a:r>
              <a:rPr kumimoji="1" lang="zh-CN" altLang="en-US" sz="2400" dirty="0" smtClean="0">
                <a:latin typeface="Times New Roman" panose="02020503050405090304" pitchFamily="18" charset="0"/>
              </a:rPr>
              <a:t>月</a:t>
            </a:r>
            <a:r>
              <a:rPr kumimoji="1" lang="en-US" altLang="zh-CN" sz="2400" dirty="0" smtClean="0">
                <a:latin typeface="Times New Roman" panose="02020503050405090304" pitchFamily="18" charset="0"/>
              </a:rPr>
              <a:t>25</a:t>
            </a:r>
            <a:r>
              <a:rPr kumimoji="1" lang="zh-CN" altLang="en-US" sz="2400" dirty="0" smtClean="0">
                <a:latin typeface="Times New Roman" panose="02020503050405090304" pitchFamily="18" charset="0"/>
              </a:rPr>
              <a:t>日</a:t>
            </a:r>
            <a:r>
              <a:rPr kumimoji="1" lang="zh-CN" altLang="en-US" sz="2400" dirty="0">
                <a:latin typeface="Times New Roman" panose="02020503050405090304" pitchFamily="18" charset="0"/>
              </a:rPr>
              <a:t>沪深</a:t>
            </a:r>
            <a:r>
              <a:rPr kumimoji="1" lang="en-US" altLang="zh-CN" sz="2400" dirty="0">
                <a:latin typeface="Times New Roman" panose="02020503050405090304" pitchFamily="18" charset="0"/>
              </a:rPr>
              <a:t>300</a:t>
            </a:r>
            <a:r>
              <a:rPr kumimoji="1" lang="zh-CN" altLang="en-US" sz="2400" dirty="0">
                <a:latin typeface="Times New Roman" panose="02020503050405090304" pitchFamily="18" charset="0"/>
              </a:rPr>
              <a:t>股指期货合约</a:t>
            </a:r>
            <a:r>
              <a:rPr kumimoji="1" lang="zh-CN" altLang="en-US" sz="2400" dirty="0" smtClean="0">
                <a:latin typeface="Times New Roman" panose="02020503050405090304" pitchFamily="18" charset="0"/>
              </a:rPr>
              <a:t>，并按照走势粗略区分为上涨区制和下跌区制：</a:t>
            </a:r>
            <a:endParaRPr kumimoji="1" lang="zh-CN"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a:extLst>
              <a:ext uri="{FF2B5EF4-FFF2-40B4-BE49-F238E27FC236}">
                <a16:creationId xmlns="" xmlns:a16="http://schemas.microsoft.com/office/drawing/2014/main" id="{02D17DB1-9983-4E44-ABFD-848F07FECF01}"/>
              </a:ext>
            </a:extLst>
          </p:cNvPr>
          <p:cNvGraphicFramePr>
            <a:graphicFrameLocks noGrp="1"/>
          </p:cNvGraphicFramePr>
          <p:nvPr>
            <p:extLst>
              <p:ext uri="{D42A27DB-BD31-4B8C-83A1-F6EECF244321}">
                <p14:modId xmlns:p14="http://schemas.microsoft.com/office/powerpoint/2010/main" val="936033423"/>
              </p:ext>
            </p:extLst>
          </p:nvPr>
        </p:nvGraphicFramePr>
        <p:xfrm>
          <a:off x="1557115" y="4365104"/>
          <a:ext cx="9073008" cy="1684983"/>
        </p:xfrm>
        <a:graphic>
          <a:graphicData uri="http://schemas.openxmlformats.org/drawingml/2006/table">
            <a:tbl>
              <a:tblPr firstRow="1" bandRow="1">
                <a:tableStyleId>{5C22544A-7EE6-4342-B048-85BDC9FD1C3A}</a:tableStyleId>
              </a:tblPr>
              <a:tblGrid>
                <a:gridCol w="4536504">
                  <a:extLst>
                    <a:ext uri="{9D8B030D-6E8A-4147-A177-3AD203B41FA5}">
                      <a16:colId xmlns="" xmlns:a16="http://schemas.microsoft.com/office/drawing/2014/main" val="188503859"/>
                    </a:ext>
                  </a:extLst>
                </a:gridCol>
                <a:gridCol w="4536504">
                  <a:extLst>
                    <a:ext uri="{9D8B030D-6E8A-4147-A177-3AD203B41FA5}">
                      <a16:colId xmlns="" xmlns:a16="http://schemas.microsoft.com/office/drawing/2014/main" val="1272152628"/>
                    </a:ext>
                  </a:extLst>
                </a:gridCol>
              </a:tblGrid>
              <a:tr h="618109">
                <a:tc>
                  <a:txBody>
                    <a:bodyPr/>
                    <a:lstStyle/>
                    <a:p>
                      <a:pPr algn="ctr"/>
                      <a:r>
                        <a:rPr kumimoji="1" lang="zh-CN" altLang="en-US" sz="2400" dirty="0">
                          <a:latin typeface="Times New Roman" panose="02020503050405090304" pitchFamily="18" charset="0"/>
                        </a:rPr>
                        <a:t>区制</a:t>
                      </a:r>
                      <a:r>
                        <a:rPr kumimoji="1" lang="en-US" altLang="zh-CN" sz="2400" dirty="0" smtClean="0">
                          <a:latin typeface="Times New Roman" panose="02020503050405090304" pitchFamily="18" charset="0"/>
                        </a:rPr>
                        <a:t>1</a:t>
                      </a:r>
                      <a:r>
                        <a:rPr kumimoji="1" lang="zh-CN" altLang="en-US" sz="2400" dirty="0" smtClean="0">
                          <a:latin typeface="Times New Roman" panose="02020503050405090304" pitchFamily="18" charset="0"/>
                        </a:rPr>
                        <a:t>上涨区间</a:t>
                      </a:r>
                      <a:endParaRPr lang="zh-CN" altLang="en-US" sz="2400" dirty="0"/>
                    </a:p>
                  </a:txBody>
                  <a:tcPr/>
                </a:tc>
                <a:tc>
                  <a:txBody>
                    <a:bodyPr/>
                    <a:lstStyle/>
                    <a:p>
                      <a:pPr algn="ctr"/>
                      <a:r>
                        <a:rPr kumimoji="1" lang="zh-CN" altLang="en-US" sz="2400" dirty="0">
                          <a:latin typeface="Times New Roman" panose="02020503050405090304" pitchFamily="18" charset="0"/>
                        </a:rPr>
                        <a:t>区制</a:t>
                      </a:r>
                      <a:r>
                        <a:rPr kumimoji="1" lang="en-US" altLang="zh-CN" sz="2400" dirty="0" smtClean="0">
                          <a:latin typeface="Times New Roman" panose="02020503050405090304" pitchFamily="18" charset="0"/>
                        </a:rPr>
                        <a:t>2</a:t>
                      </a:r>
                      <a:r>
                        <a:rPr kumimoji="1" lang="zh-CN" altLang="en-US" sz="2400" dirty="0" smtClean="0">
                          <a:latin typeface="Times New Roman" panose="02020503050405090304" pitchFamily="18" charset="0"/>
                        </a:rPr>
                        <a:t>下跌区间</a:t>
                      </a:r>
                      <a:endParaRPr lang="zh-CN" altLang="en-US" sz="2400" dirty="0"/>
                    </a:p>
                  </a:txBody>
                  <a:tcPr/>
                </a:tc>
                <a:extLst>
                  <a:ext uri="{0D108BD9-81ED-4DB2-BD59-A6C34878D82A}">
                    <a16:rowId xmlns="" xmlns:a16="http://schemas.microsoft.com/office/drawing/2014/main" val="3500886210"/>
                  </a:ext>
                </a:extLst>
              </a:tr>
              <a:tr h="1066874">
                <a:tc>
                  <a:txBody>
                    <a:bodyPr/>
                    <a:lstStyle/>
                    <a:p>
                      <a:pPr algn="ctr"/>
                      <a:r>
                        <a:rPr kumimoji="1" lang="en-US" altLang="zh-CN" sz="2400" dirty="0" smtClean="0">
                          <a:latin typeface="Times New Roman" panose="02020503050405090304" pitchFamily="18" charset="0"/>
                        </a:rPr>
                        <a:t>960</a:t>
                      </a:r>
                      <a:r>
                        <a:rPr kumimoji="1" lang="zh-CN" altLang="en-US" sz="2400" dirty="0" smtClean="0">
                          <a:latin typeface="Times New Roman" panose="02020503050405090304" pitchFamily="18" charset="0"/>
                        </a:rPr>
                        <a:t>个五分钟</a:t>
                      </a:r>
                      <a:r>
                        <a:rPr kumimoji="1" lang="zh-CN" altLang="en-US" sz="2400" dirty="0">
                          <a:latin typeface="Times New Roman" panose="02020503050405090304" pitchFamily="18" charset="0"/>
                        </a:rPr>
                        <a:t>高频交易数据</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algn="ctr"/>
                      <a:r>
                        <a:rPr kumimoji="1" lang="en-US" altLang="zh-CN" sz="2400" dirty="0" smtClean="0">
                          <a:latin typeface="Times New Roman" panose="02020503050405090304" pitchFamily="18" charset="0"/>
                        </a:rPr>
                        <a:t>2022-10-31</a:t>
                      </a:r>
                      <a:r>
                        <a:rPr kumimoji="1" lang="zh-CN" altLang="en-US" sz="2400" dirty="0" smtClean="0">
                          <a:latin typeface="Times New Roman" panose="02020503050405090304" pitchFamily="18" charset="0"/>
                        </a:rPr>
                        <a:t>至</a:t>
                      </a:r>
                      <a:r>
                        <a:rPr kumimoji="1" lang="en-US" altLang="zh-CN" sz="2400" dirty="0" smtClean="0">
                          <a:latin typeface="Times New Roman" panose="02020503050405090304" pitchFamily="18" charset="0"/>
                        </a:rPr>
                        <a:t>2022-11-25</a:t>
                      </a:r>
                      <a:endParaRPr lang="zh-CN" altLang="en-US" sz="2400" dirty="0"/>
                    </a:p>
                  </a:txBody>
                  <a:tcPr/>
                </a:tc>
                <a:tc>
                  <a:txBody>
                    <a:bodyPr/>
                    <a:lstStyle/>
                    <a:p>
                      <a:pPr algn="ctr"/>
                      <a:r>
                        <a:rPr kumimoji="1" lang="en-US" altLang="zh-CN" sz="2400" dirty="0" smtClean="0">
                          <a:latin typeface="Times New Roman" panose="02020503050405090304" pitchFamily="18" charset="0"/>
                        </a:rPr>
                        <a:t>3216</a:t>
                      </a:r>
                      <a:r>
                        <a:rPr kumimoji="1" lang="zh-CN" altLang="en-US" sz="2400" dirty="0" smtClean="0">
                          <a:latin typeface="Times New Roman" panose="02020503050405090304" pitchFamily="18" charset="0"/>
                        </a:rPr>
                        <a:t>个五分钟高频交易</a:t>
                      </a:r>
                      <a:r>
                        <a:rPr kumimoji="1" lang="zh-CN" altLang="en-US" sz="2400" dirty="0">
                          <a:latin typeface="Times New Roman" panose="02020503050405090304" pitchFamily="18" charset="0"/>
                        </a:rPr>
                        <a:t>数据</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algn="ctr"/>
                      <a:r>
                        <a:rPr kumimoji="1" lang="en-US" altLang="zh-CN" sz="2400" dirty="0" smtClean="0">
                          <a:latin typeface="Times New Roman" panose="02020503050405090304" pitchFamily="18" charset="0"/>
                        </a:rPr>
                        <a:t>2022-7-20</a:t>
                      </a:r>
                      <a:r>
                        <a:rPr kumimoji="1" lang="zh-CN" altLang="en-US" sz="2400" dirty="0" smtClean="0">
                          <a:latin typeface="Times New Roman" panose="02020503050405090304" pitchFamily="18" charset="0"/>
                        </a:rPr>
                        <a:t>至</a:t>
                      </a:r>
                      <a:r>
                        <a:rPr kumimoji="1" lang="en-US" altLang="zh-CN" sz="2400" dirty="0" smtClean="0">
                          <a:latin typeface="Times New Roman" panose="02020503050405090304" pitchFamily="18" charset="0"/>
                        </a:rPr>
                        <a:t>2022-10-28</a:t>
                      </a:r>
                      <a:endParaRPr lang="zh-CN" altLang="en-US" sz="2400" dirty="0"/>
                    </a:p>
                  </a:txBody>
                  <a:tcPr/>
                </a:tc>
                <a:extLst>
                  <a:ext uri="{0D108BD9-81ED-4DB2-BD59-A6C34878D82A}">
                    <a16:rowId xmlns="" xmlns:a16="http://schemas.microsoft.com/office/drawing/2014/main" val="2595942295"/>
                  </a:ext>
                </a:extLst>
              </a:tr>
            </a:tbl>
          </a:graphicData>
        </a:graphic>
      </p:graphicFrame>
    </p:spTree>
    <p:extLst>
      <p:ext uri="{BB962C8B-B14F-4D97-AF65-F5344CB8AC3E}">
        <p14:creationId xmlns:p14="http://schemas.microsoft.com/office/powerpoint/2010/main" val="3825735096"/>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0971" y="608330"/>
            <a:ext cx="11665296" cy="5262979"/>
          </a:xfrm>
          <a:prstGeom prst="rect">
            <a:avLst/>
          </a:prstGeom>
        </p:spPr>
        <p:txBody>
          <a:bodyPr wrap="square">
            <a:spAutoFit/>
          </a:bodyPr>
          <a:lstStyle/>
          <a:p>
            <a:pPr>
              <a:lnSpc>
                <a:spcPct val="150000"/>
              </a:lnSpc>
            </a:pPr>
            <a:r>
              <a:rPr kumimoji="1" lang="zh-CN" altLang="zh-CN" sz="3200" b="1" dirty="0">
                <a:latin typeface="Times New Roman" panose="02020503050405090304" pitchFamily="18" charset="0"/>
              </a:rPr>
              <a:t>期货交易标的</a:t>
            </a:r>
            <a:r>
              <a:rPr kumimoji="1" lang="zh-CN" altLang="zh-CN" sz="3200" dirty="0" smtClean="0">
                <a:latin typeface="Times New Roman" panose="02020503050405090304" pitchFamily="18" charset="0"/>
              </a:rPr>
              <a:t>：</a:t>
            </a:r>
            <a:r>
              <a:rPr kumimoji="1" lang="en-US" altLang="zh-CN" sz="3200" dirty="0" smtClean="0">
                <a:latin typeface="Times New Roman" panose="02020503050405090304" pitchFamily="18" charset="0"/>
              </a:rPr>
              <a:t>IF2303</a:t>
            </a:r>
            <a:r>
              <a:rPr kumimoji="1" lang="zh-CN" altLang="zh-CN" sz="3200" dirty="0" smtClean="0">
                <a:latin typeface="Times New Roman" panose="02020503050405090304" pitchFamily="18" charset="0"/>
              </a:rPr>
              <a:t>股指</a:t>
            </a:r>
            <a:r>
              <a:rPr kumimoji="1" lang="zh-CN" altLang="zh-CN" sz="3200" dirty="0">
                <a:latin typeface="Times New Roman" panose="02020503050405090304" pitchFamily="18" charset="0"/>
              </a:rPr>
              <a:t>期货主力合约</a:t>
            </a:r>
            <a:r>
              <a:rPr kumimoji="1" lang="zh-CN" altLang="en-US" sz="3200" dirty="0">
                <a:latin typeface="Times New Roman" panose="02020503050405090304" pitchFamily="18" charset="0"/>
              </a:rPr>
              <a:t>。</a:t>
            </a:r>
            <a:endParaRPr kumimoji="1" lang="en-US" altLang="zh-CN" sz="3200" b="1" dirty="0">
              <a:latin typeface="Times New Roman" panose="02020503050405090304" pitchFamily="18" charset="0"/>
            </a:endParaRPr>
          </a:p>
          <a:p>
            <a:pPr>
              <a:lnSpc>
                <a:spcPct val="150000"/>
              </a:lnSpc>
            </a:pPr>
            <a:r>
              <a:rPr kumimoji="1" lang="zh-CN" altLang="zh-CN" sz="3200" b="1" dirty="0">
                <a:latin typeface="Times New Roman" panose="02020503050405090304" pitchFamily="18" charset="0"/>
              </a:rPr>
              <a:t>初始资金投入</a:t>
            </a:r>
            <a:r>
              <a:rPr kumimoji="1" lang="zh-CN" altLang="zh-CN" sz="3200" dirty="0">
                <a:latin typeface="Times New Roman" panose="02020503050405090304" pitchFamily="18" charset="0"/>
              </a:rPr>
              <a:t>：设置初始资金</a:t>
            </a:r>
            <a:r>
              <a:rPr kumimoji="1" lang="en-US" altLang="zh-CN" sz="3200" dirty="0">
                <a:latin typeface="Times New Roman" panose="02020503050405090304" pitchFamily="18" charset="0"/>
              </a:rPr>
              <a:t>30</a:t>
            </a:r>
            <a:r>
              <a:rPr kumimoji="1" lang="zh-CN" altLang="zh-CN" sz="3200" dirty="0">
                <a:latin typeface="Times New Roman" panose="02020503050405090304" pitchFamily="18" charset="0"/>
              </a:rPr>
              <a:t>万元。</a:t>
            </a:r>
          </a:p>
          <a:p>
            <a:pPr>
              <a:lnSpc>
                <a:spcPct val="150000"/>
              </a:lnSpc>
            </a:pPr>
            <a:r>
              <a:rPr kumimoji="1" lang="zh-CN" altLang="zh-CN" sz="3200" b="1" dirty="0">
                <a:latin typeface="Times New Roman" panose="02020503050405090304" pitchFamily="18" charset="0"/>
              </a:rPr>
              <a:t>单次交易手续费</a:t>
            </a:r>
            <a:r>
              <a:rPr kumimoji="1" lang="zh-CN" altLang="zh-CN" sz="3200" dirty="0">
                <a:latin typeface="Times New Roman" panose="02020503050405090304" pitchFamily="18" charset="0"/>
              </a:rPr>
              <a:t>：万分之三</a:t>
            </a:r>
            <a:r>
              <a:rPr kumimoji="1" lang="zh-CN" altLang="en-US" sz="3200" dirty="0">
                <a:latin typeface="Times New Roman" panose="02020503050405090304" pitchFamily="18" charset="0"/>
              </a:rPr>
              <a:t>。</a:t>
            </a:r>
            <a:endParaRPr kumimoji="1" lang="zh-CN" altLang="zh-CN" sz="3200" dirty="0">
              <a:latin typeface="Times New Roman" panose="02020503050405090304" pitchFamily="18" charset="0"/>
            </a:endParaRPr>
          </a:p>
          <a:p>
            <a:pPr>
              <a:lnSpc>
                <a:spcPct val="150000"/>
              </a:lnSpc>
            </a:pPr>
            <a:r>
              <a:rPr kumimoji="1" lang="zh-CN" altLang="zh-CN" sz="3200" b="1" dirty="0">
                <a:latin typeface="Times New Roman" panose="02020503050405090304" pitchFamily="18" charset="0"/>
              </a:rPr>
              <a:t>滑点</a:t>
            </a:r>
            <a:r>
              <a:rPr kumimoji="1" lang="zh-CN" altLang="zh-CN" sz="3200" dirty="0">
                <a:latin typeface="Times New Roman" panose="02020503050405090304" pitchFamily="18" charset="0"/>
              </a:rPr>
              <a:t>：可能造成滑点的原因比较多，它是指投资者下单时的点位和最后成</a:t>
            </a:r>
            <a:r>
              <a:rPr kumimoji="1" lang="zh-CN" altLang="zh-CN" sz="3200" dirty="0" smtClean="0">
                <a:latin typeface="Times New Roman" panose="02020503050405090304" pitchFamily="18" charset="0"/>
              </a:rPr>
              <a:t>交点</a:t>
            </a:r>
            <a:r>
              <a:rPr kumimoji="1" lang="zh-CN" altLang="zh-CN" sz="3200" dirty="0">
                <a:latin typeface="Times New Roman" panose="02020503050405090304" pitchFamily="18" charset="0"/>
              </a:rPr>
              <a:t>位是存在一定</a:t>
            </a:r>
            <a:r>
              <a:rPr kumimoji="1" lang="zh-CN" altLang="zh-CN" sz="3200" dirty="0" smtClean="0">
                <a:latin typeface="Times New Roman" panose="02020503050405090304" pitchFamily="18" charset="0"/>
              </a:rPr>
              <a:t>差距，</a:t>
            </a:r>
            <a:r>
              <a:rPr kumimoji="1" lang="zh-CN" altLang="zh-CN" sz="3200" dirty="0">
                <a:latin typeface="Times New Roman" panose="02020503050405090304" pitchFamily="18" charset="0"/>
              </a:rPr>
              <a:t>可能是以为做市商不规矩做了一些手脚，也可能是由于网络</a:t>
            </a:r>
            <a:r>
              <a:rPr kumimoji="1" lang="zh-CN" altLang="zh-CN" sz="3200" dirty="0" smtClean="0">
                <a:latin typeface="Times New Roman" panose="02020503050405090304" pitchFamily="18" charset="0"/>
              </a:rPr>
              <a:t>方面延迟</a:t>
            </a:r>
            <a:r>
              <a:rPr kumimoji="1" lang="zh-CN" altLang="zh-CN" sz="3200" dirty="0">
                <a:latin typeface="Times New Roman" panose="02020503050405090304" pitchFamily="18" charset="0"/>
              </a:rPr>
              <a:t>。本文将滑点设置为</a:t>
            </a:r>
            <a:r>
              <a:rPr kumimoji="1" lang="en-US" altLang="zh-CN" sz="3200" dirty="0">
                <a:latin typeface="Times New Roman" panose="02020503050405090304" pitchFamily="18" charset="0"/>
              </a:rPr>
              <a:t>0.6</a:t>
            </a:r>
            <a:r>
              <a:rPr kumimoji="1" lang="zh-CN" altLang="zh-CN" sz="3200" dirty="0">
                <a:latin typeface="Times New Roman" panose="02020503050405090304" pitchFamily="18" charset="0"/>
              </a:rPr>
              <a:t>。</a:t>
            </a:r>
          </a:p>
          <a:p>
            <a:pPr>
              <a:lnSpc>
                <a:spcPct val="150000"/>
              </a:lnSpc>
            </a:pPr>
            <a:r>
              <a:rPr kumimoji="1" lang="zh-CN" altLang="zh-CN" sz="3200" b="1" dirty="0">
                <a:latin typeface="Times New Roman" panose="02020503050405090304" pitchFamily="18" charset="0"/>
              </a:rPr>
              <a:t>加入止盈止损</a:t>
            </a:r>
            <a:r>
              <a:rPr kumimoji="1" lang="zh-CN" altLang="en-US" sz="3200" dirty="0">
                <a:latin typeface="Times New Roman" panose="02020503050405090304" pitchFamily="18" charset="0"/>
              </a:rPr>
              <a:t>。</a:t>
            </a:r>
            <a:endParaRPr kumimoji="1" lang="zh-CN" altLang="zh-CN" sz="32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Tree>
    <p:extLst>
      <p:ext uri="{BB962C8B-B14F-4D97-AF65-F5344CB8AC3E}">
        <p14:creationId xmlns:p14="http://schemas.microsoft.com/office/powerpoint/2010/main" val="1968830596"/>
      </p:ext>
    </p:ext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714401480"/>
              </p:ext>
            </p:extLst>
          </p:nvPr>
        </p:nvGraphicFramePr>
        <p:xfrm>
          <a:off x="2781251" y="674836"/>
          <a:ext cx="5400711" cy="5778500"/>
        </p:xfrm>
        <a:graphic>
          <a:graphicData uri="http://schemas.openxmlformats.org/drawingml/2006/table">
            <a:tbl>
              <a:tblPr firstRow="1" firstCol="1" bandRow="1"/>
              <a:tblGrid>
                <a:gridCol w="5400711">
                  <a:extLst>
                    <a:ext uri="{9D8B030D-6E8A-4147-A177-3AD203B41FA5}">
                      <a16:colId xmlns="" xmlns:a16="http://schemas.microsoft.com/office/drawing/2014/main" val="20000"/>
                    </a:ext>
                  </a:extLst>
                </a:gridCol>
              </a:tblGrid>
              <a:tr h="5760640">
                <a:tc>
                  <a:txBody>
                    <a:bodyPr/>
                    <a:lstStyle/>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a:t>
                      </a:r>
                      <a:r>
                        <a:rPr lang="en-US" sz="1200" kern="100" dirty="0" err="1">
                          <a:effectLst/>
                          <a:latin typeface="Times New Roman" panose="02020503050405090304" pitchFamily="18" charset="0"/>
                          <a:ea typeface="宋体" pitchFamily="2" charset="-122"/>
                          <a:cs typeface="Times New Roman" panose="02020503050405090304" pitchFamily="18" charset="0"/>
                        </a:rPr>
                        <a:t>numpy</a:t>
                      </a:r>
                      <a:r>
                        <a:rPr lang="en-US" sz="1200" kern="100" dirty="0">
                          <a:effectLst/>
                          <a:latin typeface="Times New Roman" panose="02020503050405090304" pitchFamily="18" charset="0"/>
                          <a:ea typeface="宋体" pitchFamily="2" charset="-122"/>
                          <a:cs typeface="Times New Roman" panose="02020503050405090304" pitchFamily="18" charset="0"/>
                        </a:rPr>
                        <a:t> as np</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a:t>
                      </a:r>
                      <a:r>
                        <a:rPr lang="en-US" sz="1200" kern="100" dirty="0" err="1">
                          <a:effectLst/>
                          <a:latin typeface="Times New Roman" panose="02020503050405090304" pitchFamily="18" charset="0"/>
                          <a:ea typeface="宋体" pitchFamily="2" charset="-122"/>
                          <a:cs typeface="Times New Roman" panose="02020503050405090304" pitchFamily="18" charset="0"/>
                        </a:rPr>
                        <a:t>scipy.io</a:t>
                      </a:r>
                      <a:r>
                        <a:rPr lang="en-US" sz="1200" kern="100" dirty="0">
                          <a:effectLst/>
                          <a:latin typeface="Times New Roman" panose="02020503050405090304" pitchFamily="18" charset="0"/>
                          <a:ea typeface="宋体" pitchFamily="2" charset="-122"/>
                          <a:cs typeface="Times New Roman" panose="02020503050405090304" pitchFamily="18" charset="0"/>
                        </a:rPr>
                        <a:t> as </a:t>
                      </a:r>
                      <a:r>
                        <a:rPr lang="en-US" sz="1200" kern="100" dirty="0" err="1">
                          <a:effectLst/>
                          <a:latin typeface="Times New Roman" panose="02020503050405090304" pitchFamily="18" charset="0"/>
                          <a:ea typeface="宋体" pitchFamily="2" charset="-122"/>
                          <a:cs typeface="Times New Roman" panose="02020503050405090304" pitchFamily="18" charset="0"/>
                        </a:rPr>
                        <a:t>scio</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datetime</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a:t>
                      </a:r>
                      <a:r>
                        <a:rPr lang="en-US" sz="120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200" kern="100" dirty="0">
                          <a:effectLst/>
                          <a:latin typeface="Times New Roman" panose="02020503050405090304" pitchFamily="18" charset="0"/>
                          <a:ea typeface="宋体" pitchFamily="2" charset="-122"/>
                          <a:cs typeface="Times New Roman" panose="02020503050405090304" pitchFamily="18" charset="0"/>
                        </a:rPr>
                        <a:t> as </a:t>
                      </a:r>
                      <a:r>
                        <a:rPr lang="en-US" sz="1200" kern="100" dirty="0" err="1">
                          <a:effectLst/>
                          <a:latin typeface="Times New Roman" panose="02020503050405090304" pitchFamily="18" charset="0"/>
                          <a:ea typeface="宋体" pitchFamily="2" charset="-122"/>
                          <a:cs typeface="Times New Roman" panose="02020503050405090304" pitchFamily="18" charset="0"/>
                        </a:rPr>
                        <a:t>plt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font.sans</a:t>
                      </a:r>
                      <a:r>
                        <a:rPr lang="en-US" sz="1200" kern="100" dirty="0">
                          <a:effectLst/>
                          <a:latin typeface="Times New Roman" panose="02020503050405090304" pitchFamily="18" charset="0"/>
                          <a:ea typeface="宋体" pitchFamily="2" charset="-122"/>
                          <a:cs typeface="Times New Roman" panose="02020503050405090304" pitchFamily="18" charset="0"/>
                        </a:rPr>
                        <a:t>-serif"]=["</a:t>
                      </a:r>
                      <a:r>
                        <a:rPr lang="en-US" sz="1200" kern="100" dirty="0" err="1">
                          <a:effectLst/>
                          <a:latin typeface="Times New Roman" panose="02020503050405090304" pitchFamily="18" charset="0"/>
                          <a:ea typeface="宋体" pitchFamily="2" charset="-122"/>
                          <a:cs typeface="Times New Roman" panose="02020503050405090304" pitchFamily="18" charset="0"/>
                        </a:rPr>
                        <a:t>SimHei</a:t>
                      </a:r>
                      <a:r>
                        <a:rPr lang="en-US" sz="1200" kern="100" dirty="0">
                          <a:effectLst/>
                          <a:latin typeface="Times New Roman" panose="02020503050405090304" pitchFamily="18" charset="0"/>
                          <a:ea typeface="宋体" pitchFamily="2" charset="-122"/>
                          <a:cs typeface="Times New Roman" panose="02020503050405090304" pitchFamily="18" charset="0"/>
                        </a:rPr>
                        <a: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200" kern="100" dirty="0">
                          <a:effectLst/>
                          <a:latin typeface="Times New Roman" panose="02020503050405090304" pitchFamily="18" charset="0"/>
                          <a:ea typeface="宋体" pitchFamily="2" charset="-122"/>
                          <a:cs typeface="Times New Roman" panose="02020503050405090304" pitchFamily="18" charset="0"/>
                        </a:rPr>
                        <a:t>"] = False</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载入数据</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data=</a:t>
                      </a:r>
                      <a:r>
                        <a:rPr lang="en-US" sz="1200" kern="100" dirty="0" err="1">
                          <a:effectLst/>
                          <a:latin typeface="Times New Roman" panose="02020503050405090304" pitchFamily="18" charset="0"/>
                          <a:ea typeface="宋体" pitchFamily="2" charset="-122"/>
                          <a:cs typeface="Times New Roman" panose="02020503050405090304" pitchFamily="18" charset="0"/>
                        </a:rPr>
                        <a:t>scio.loadmat</a:t>
                      </a:r>
                      <a:r>
                        <a:rPr lang="en-US" sz="1200" kern="100" dirty="0">
                          <a:effectLst/>
                          <a:latin typeface="Times New Roman" panose="02020503050405090304" pitchFamily="18" charset="0"/>
                          <a:ea typeface="宋体" pitchFamily="2" charset="-122"/>
                          <a:cs typeface="Times New Roman" panose="02020503050405090304" pitchFamily="18" charset="0"/>
                        </a:rPr>
                        <a:t>('hs300.mat')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date=[] #</a:t>
                      </a:r>
                      <a:r>
                        <a:rPr lang="zh-CN" sz="1200" kern="100" dirty="0">
                          <a:effectLst/>
                          <a:latin typeface="Times New Roman" panose="02020503050405090304" pitchFamily="18" charset="0"/>
                          <a:ea typeface="宋体" pitchFamily="2" charset="-122"/>
                          <a:cs typeface="Times New Roman" panose="02020503050405090304" pitchFamily="18" charset="0"/>
                        </a:rPr>
                        <a:t>日期</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open_price_hs300=[]#</a:t>
                      </a:r>
                      <a:r>
                        <a:rPr lang="zh-CN" sz="1200" kern="100" dirty="0">
                          <a:effectLst/>
                          <a:latin typeface="Times New Roman" panose="02020503050405090304" pitchFamily="18" charset="0"/>
                          <a:ea typeface="宋体" pitchFamily="2" charset="-122"/>
                          <a:cs typeface="Times New Roman" panose="02020503050405090304" pitchFamily="18" charset="0"/>
                        </a:rPr>
                        <a:t>上证</a:t>
                      </a:r>
                      <a:r>
                        <a:rPr lang="en-US" sz="1200" kern="100" dirty="0">
                          <a:effectLst/>
                          <a:latin typeface="Times New Roman" panose="02020503050405090304" pitchFamily="18" charset="0"/>
                          <a:ea typeface="宋体" pitchFamily="2" charset="-122"/>
                          <a:cs typeface="Times New Roman" panose="02020503050405090304" pitchFamily="18" charset="0"/>
                        </a:rPr>
                        <a:t>50ETF</a:t>
                      </a:r>
                      <a:r>
                        <a:rPr lang="zh-CN" sz="1200" kern="100" dirty="0">
                          <a:effectLst/>
                          <a:latin typeface="Times New Roman" panose="02020503050405090304" pitchFamily="18" charset="0"/>
                          <a:ea typeface="宋体" pitchFamily="2" charset="-122"/>
                          <a:cs typeface="Times New Roman" panose="02020503050405090304" pitchFamily="18" charset="0"/>
                        </a:rPr>
                        <a:t>的开盘价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close_price_hs300=[]#</a:t>
                      </a:r>
                      <a:r>
                        <a:rPr lang="zh-CN" sz="1200" kern="100" dirty="0">
                          <a:effectLst/>
                          <a:latin typeface="Times New Roman" panose="02020503050405090304" pitchFamily="18" charset="0"/>
                          <a:ea typeface="宋体" pitchFamily="2" charset="-122"/>
                          <a:cs typeface="Times New Roman" panose="02020503050405090304" pitchFamily="18" charset="0"/>
                        </a:rPr>
                        <a:t>上证</a:t>
                      </a:r>
                      <a:r>
                        <a:rPr lang="en-US" sz="1200" kern="100" dirty="0">
                          <a:effectLst/>
                          <a:latin typeface="Times New Roman" panose="02020503050405090304" pitchFamily="18" charset="0"/>
                          <a:ea typeface="宋体" pitchFamily="2" charset="-122"/>
                          <a:cs typeface="Times New Roman" panose="02020503050405090304" pitchFamily="18" charset="0"/>
                        </a:rPr>
                        <a:t>50ETF</a:t>
                      </a:r>
                      <a:r>
                        <a:rPr lang="zh-CN" sz="1200" kern="100" dirty="0">
                          <a:effectLst/>
                          <a:latin typeface="Times New Roman" panose="02020503050405090304" pitchFamily="18" charset="0"/>
                          <a:ea typeface="宋体" pitchFamily="2" charset="-122"/>
                          <a:cs typeface="Times New Roman" panose="02020503050405090304" pitchFamily="18" charset="0"/>
                        </a:rPr>
                        <a:t>的收盘价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上证</a:t>
                      </a:r>
                      <a:r>
                        <a:rPr lang="en-US" sz="1200" kern="100" dirty="0">
                          <a:effectLst/>
                          <a:latin typeface="Times New Roman" panose="02020503050405090304" pitchFamily="18" charset="0"/>
                          <a:ea typeface="宋体" pitchFamily="2" charset="-122"/>
                          <a:cs typeface="Times New Roman" panose="02020503050405090304" pitchFamily="18" charset="0"/>
                        </a:rPr>
                        <a:t>50ETF</a:t>
                      </a:r>
                      <a:r>
                        <a:rPr lang="zh-CN" sz="1200" kern="100" dirty="0">
                          <a:effectLst/>
                          <a:latin typeface="Times New Roman" panose="02020503050405090304" pitchFamily="18" charset="0"/>
                          <a:ea typeface="宋体" pitchFamily="2" charset="-122"/>
                          <a:cs typeface="Times New Roman" panose="02020503050405090304" pitchFamily="18" charset="0"/>
                        </a:rPr>
                        <a:t>与沪深</a:t>
                      </a:r>
                      <a:r>
                        <a:rPr lang="en-US" sz="1200" kern="100" dirty="0">
                          <a:effectLst/>
                          <a:latin typeface="Times New Roman" panose="02020503050405090304" pitchFamily="18" charset="0"/>
                          <a:ea typeface="宋体" pitchFamily="2" charset="-122"/>
                          <a:cs typeface="Times New Roman" panose="02020503050405090304" pitchFamily="18" charset="0"/>
                        </a:rPr>
                        <a:t>300</a:t>
                      </a:r>
                      <a:r>
                        <a:rPr lang="zh-CN" sz="1200" kern="100" dirty="0">
                          <a:effectLst/>
                          <a:latin typeface="Times New Roman" panose="02020503050405090304" pitchFamily="18" charset="0"/>
                          <a:ea typeface="宋体" pitchFamily="2" charset="-122"/>
                          <a:cs typeface="Times New Roman" panose="02020503050405090304" pitchFamily="18" charset="0"/>
                        </a:rPr>
                        <a:t>股指期货的收益率偏差</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open_price_hs300=[]#</a:t>
                      </a:r>
                      <a:r>
                        <a:rPr lang="zh-CN" sz="1200" kern="100" dirty="0">
                          <a:effectLst/>
                          <a:latin typeface="Times New Roman" panose="02020503050405090304" pitchFamily="18" charset="0"/>
                          <a:ea typeface="宋体" pitchFamily="2" charset="-122"/>
                          <a:cs typeface="Times New Roman" panose="02020503050405090304" pitchFamily="18" charset="0"/>
                        </a:rPr>
                        <a:t>沪深</a:t>
                      </a:r>
                      <a:r>
                        <a:rPr lang="en-US" sz="1200" kern="100" dirty="0">
                          <a:effectLst/>
                          <a:latin typeface="Times New Roman" panose="02020503050405090304" pitchFamily="18" charset="0"/>
                          <a:ea typeface="宋体" pitchFamily="2" charset="-122"/>
                          <a:cs typeface="Times New Roman" panose="02020503050405090304" pitchFamily="18" charset="0"/>
                        </a:rPr>
                        <a:t>300</a:t>
                      </a:r>
                      <a:r>
                        <a:rPr lang="zh-CN" sz="1200" kern="100" dirty="0">
                          <a:effectLst/>
                          <a:latin typeface="Times New Roman" panose="02020503050405090304" pitchFamily="18" charset="0"/>
                          <a:ea typeface="宋体" pitchFamily="2" charset="-122"/>
                          <a:cs typeface="Times New Roman" panose="02020503050405090304" pitchFamily="18" charset="0"/>
                        </a:rPr>
                        <a:t>股指期货开盘价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close_price_hs300=[]#</a:t>
                      </a:r>
                      <a:r>
                        <a:rPr lang="zh-CN" sz="1200" kern="100" dirty="0">
                          <a:effectLst/>
                          <a:latin typeface="Times New Roman" panose="02020503050405090304" pitchFamily="18" charset="0"/>
                          <a:ea typeface="宋体" pitchFamily="2" charset="-122"/>
                          <a:cs typeface="Times New Roman" panose="02020503050405090304" pitchFamily="18" charset="0"/>
                        </a:rPr>
                        <a:t>沪深</a:t>
                      </a:r>
                      <a:r>
                        <a:rPr lang="en-US" sz="1200" kern="100" dirty="0">
                          <a:effectLst/>
                          <a:latin typeface="Times New Roman" panose="02020503050405090304" pitchFamily="18" charset="0"/>
                          <a:ea typeface="宋体" pitchFamily="2" charset="-122"/>
                          <a:cs typeface="Times New Roman" panose="02020503050405090304" pitchFamily="18" charset="0"/>
                        </a:rPr>
                        <a:t>300</a:t>
                      </a:r>
                      <a:r>
                        <a:rPr lang="zh-CN" sz="1200" kern="100" dirty="0">
                          <a:effectLst/>
                          <a:latin typeface="Times New Roman" panose="02020503050405090304" pitchFamily="18" charset="0"/>
                          <a:ea typeface="宋体" pitchFamily="2" charset="-122"/>
                          <a:cs typeface="Times New Roman" panose="02020503050405090304" pitchFamily="18" charset="0"/>
                        </a:rPr>
                        <a:t>股指期货收盘价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for </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 in range(0,len(data['hs300'])):</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date=</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date,datetime.datetime.strptime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d'%data</a:t>
                      </a:r>
                      <a:r>
                        <a:rPr lang="en-US" sz="1200" kern="100" dirty="0">
                          <a:effectLst/>
                          <a:latin typeface="Times New Roman" panose="02020503050405090304" pitchFamily="18" charset="0"/>
                          <a:ea typeface="宋体" pitchFamily="2" charset="-122"/>
                          <a:cs typeface="Times New Roman" panose="02020503050405090304" pitchFamily="18" charset="0"/>
                        </a:rPr>
                        <a:t>['hs300'][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en-US" sz="1200" kern="100" dirty="0" err="1">
                          <a:effectLst/>
                          <a:latin typeface="Times New Roman" panose="02020503050405090304" pitchFamily="18" charset="0"/>
                          <a:ea typeface="宋体" pitchFamily="2" charset="-122"/>
                          <a:cs typeface="Times New Roman" panose="02020503050405090304" pitchFamily="18" charset="0"/>
                        </a:rPr>
                        <a:t>Y%m%d</a:t>
                      </a:r>
                      <a:r>
                        <a:rPr lang="en-US" sz="1200" kern="100" dirty="0">
                          <a:effectLst/>
                          <a:latin typeface="Times New Roman" panose="02020503050405090304" pitchFamily="18" charset="0"/>
                          <a:ea typeface="宋体" pitchFamily="2" charset="-122"/>
                          <a:cs typeface="Times New Roman" panose="02020503050405090304" pitchFamily="18" charset="0"/>
                        </a:rPr>
                        <a: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open_price_hs300=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(open_price_hs300,data['hs300'][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][1])</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close_price_hs300=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(close_price_hs300,data['hs300'][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][2])</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deviation_value,data</a:t>
                      </a:r>
                      <a:r>
                        <a:rPr lang="en-US" sz="1200" kern="100" dirty="0">
                          <a:effectLst/>
                          <a:latin typeface="Times New Roman" panose="02020503050405090304" pitchFamily="18" charset="0"/>
                          <a:ea typeface="宋体" pitchFamily="2" charset="-122"/>
                          <a:cs typeface="Times New Roman" panose="02020503050405090304" pitchFamily="18" charset="0"/>
                        </a:rPr>
                        <a:t>['hs300'][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][3])</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open_price_hs300=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(open_price_hs300,data['hs300'][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][4])</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close_price_hs300=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(close_price_hs300,data['hs300'][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][5])</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初始化</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record=0#</a:t>
                      </a:r>
                      <a:r>
                        <a:rPr lang="zh-CN" sz="1200" kern="100" dirty="0">
                          <a:effectLst/>
                          <a:latin typeface="Times New Roman" panose="02020503050405090304" pitchFamily="18" charset="0"/>
                          <a:ea typeface="宋体" pitchFamily="2" charset="-122"/>
                          <a:cs typeface="Times New Roman" panose="02020503050405090304" pitchFamily="18" charset="0"/>
                        </a:rPr>
                        <a:t>仓位状态，</a:t>
                      </a:r>
                      <a:r>
                        <a:rPr lang="en-US" sz="1200" kern="100" dirty="0">
                          <a:effectLst/>
                          <a:latin typeface="Times New Roman" panose="02020503050405090304" pitchFamily="18" charset="0"/>
                          <a:ea typeface="宋体" pitchFamily="2" charset="-122"/>
                          <a:cs typeface="Times New Roman" panose="02020503050405090304" pitchFamily="18" charset="0"/>
                        </a:rPr>
                        <a:t>1</a:t>
                      </a:r>
                      <a:r>
                        <a:rPr lang="zh-CN" sz="1200" kern="100" dirty="0">
                          <a:effectLst/>
                          <a:latin typeface="Times New Roman" panose="02020503050405090304" pitchFamily="18" charset="0"/>
                          <a:ea typeface="宋体" pitchFamily="2" charset="-122"/>
                          <a:cs typeface="Times New Roman" panose="02020503050405090304" pitchFamily="18" charset="0"/>
                        </a:rPr>
                        <a:t>表示正向套利，</a:t>
                      </a:r>
                      <a:r>
                        <a:rPr lang="en-US" sz="1200" kern="100" dirty="0">
                          <a:effectLst/>
                          <a:latin typeface="Times New Roman" panose="02020503050405090304" pitchFamily="18" charset="0"/>
                          <a:ea typeface="宋体" pitchFamily="2" charset="-122"/>
                          <a:cs typeface="Times New Roman" panose="02020503050405090304" pitchFamily="18" charset="0"/>
                        </a:rPr>
                        <a:t>-1</a:t>
                      </a:r>
                      <a:r>
                        <a:rPr lang="zh-CN" sz="1200" kern="100" dirty="0">
                          <a:effectLst/>
                          <a:latin typeface="Times New Roman" panose="02020503050405090304" pitchFamily="18" charset="0"/>
                          <a:ea typeface="宋体" pitchFamily="2" charset="-122"/>
                          <a:cs typeface="Times New Roman" panose="02020503050405090304" pitchFamily="18" charset="0"/>
                        </a:rPr>
                        <a:t>表示反向套利，</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表示空仓</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compel_date</a:t>
                      </a:r>
                      <a:r>
                        <a:rPr lang="en-US" sz="1200" kern="100" dirty="0">
                          <a:effectLst/>
                          <a:latin typeface="Times New Roman" panose="02020503050405090304" pitchFamily="18" charset="0"/>
                          <a:ea typeface="宋体" pitchFamily="2" charset="-122"/>
                          <a:cs typeface="Times New Roman" panose="02020503050405090304" pitchFamily="18" charset="0"/>
                        </a:rPr>
                        <a:t>=20#</a:t>
                      </a:r>
                      <a:r>
                        <a:rPr lang="zh-CN" sz="1200" kern="100" dirty="0">
                          <a:effectLst/>
                          <a:latin typeface="Times New Roman" panose="02020503050405090304" pitchFamily="18" charset="0"/>
                          <a:ea typeface="宋体" pitchFamily="2" charset="-122"/>
                          <a:cs typeface="Times New Roman" panose="02020503050405090304" pitchFamily="18" charset="0"/>
                        </a:rPr>
                        <a:t>仓位最长持有时间，如果超过最长持有时间就强制平仓</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hold_date</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仓位持有时间</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row=</a:t>
                      </a:r>
                      <a:r>
                        <a:rPr lang="en-US" sz="1200" kern="100" dirty="0" err="1">
                          <a:effectLst/>
                          <a:latin typeface="Times New Roman" panose="02020503050405090304" pitchFamily="18" charset="0"/>
                          <a:ea typeface="宋体" pitchFamily="2" charset="-122"/>
                          <a:cs typeface="Times New Roman" panose="02020503050405090304" pitchFamily="18" charset="0"/>
                        </a:rPr>
                        <a:t>len</a:t>
                      </a:r>
                      <a:r>
                        <a:rPr lang="en-US" sz="1200" kern="100" dirty="0">
                          <a:effectLst/>
                          <a:latin typeface="Times New Roman" panose="02020503050405090304" pitchFamily="18" charset="0"/>
                          <a:ea typeface="宋体" pitchFamily="2" charset="-122"/>
                          <a:cs typeface="Times New Roman" panose="02020503050405090304" pitchFamily="18" charset="0"/>
                        </a:rPr>
                        <a:t>(date)#</a:t>
                      </a:r>
                      <a:r>
                        <a:rPr lang="zh-CN" sz="1200" kern="100" dirty="0">
                          <a:effectLst/>
                          <a:latin typeface="Times New Roman" panose="02020503050405090304" pitchFamily="18" charset="0"/>
                          <a:ea typeface="宋体" pitchFamily="2" charset="-122"/>
                          <a:cs typeface="Times New Roman" panose="02020503050405090304" pitchFamily="18" charset="0"/>
                        </a:rPr>
                        <a:t>数据周期长度</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long_price</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多头买入价格</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short_price</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空头卖出价格</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profit=</a:t>
                      </a:r>
                      <a:r>
                        <a:rPr lang="en-US" sz="1200" kern="100" dirty="0" err="1">
                          <a:effectLst/>
                          <a:latin typeface="Times New Roman" panose="02020503050405090304" pitchFamily="18" charset="0"/>
                          <a:ea typeface="宋体" pitchFamily="2" charset="-122"/>
                          <a:cs typeface="Times New Roman" panose="02020503050405090304" pitchFamily="18" charset="0"/>
                        </a:rPr>
                        <a:t>np.zeros</a:t>
                      </a:r>
                      <a:r>
                        <a:rPr lang="en-US" sz="1200" kern="100" dirty="0">
                          <a:effectLst/>
                          <a:latin typeface="Times New Roman" panose="02020503050405090304" pitchFamily="18" charset="0"/>
                          <a:ea typeface="宋体" pitchFamily="2" charset="-122"/>
                          <a:cs typeface="Times New Roman" panose="02020503050405090304" pitchFamily="18" charset="0"/>
                        </a:rPr>
                        <a:t>((1,row))#</a:t>
                      </a:r>
                      <a:r>
                        <a:rPr lang="zh-CN" sz="1200" kern="100" dirty="0">
                          <a:effectLst/>
                          <a:latin typeface="Times New Roman" panose="02020503050405090304" pitchFamily="18" charset="0"/>
                          <a:ea typeface="宋体" pitchFamily="2" charset="-122"/>
                          <a:cs typeface="Times New Roman" panose="02020503050405090304" pitchFamily="18" charset="0"/>
                        </a:rPr>
                        <a:t>收益率</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num1=0#</a:t>
                      </a:r>
                      <a:r>
                        <a:rPr lang="zh-CN" sz="1200" kern="100" dirty="0">
                          <a:effectLst/>
                          <a:latin typeface="Times New Roman" panose="02020503050405090304" pitchFamily="18" charset="0"/>
                          <a:ea typeface="宋体" pitchFamily="2" charset="-122"/>
                          <a:cs typeface="Times New Roman" panose="02020503050405090304" pitchFamily="18" charset="0"/>
                        </a:rPr>
                        <a:t>正向套利次数</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num2=0#</a:t>
                      </a:r>
                      <a:r>
                        <a:rPr lang="zh-CN" sz="1200" kern="100" dirty="0">
                          <a:effectLst/>
                          <a:latin typeface="Times New Roman" panose="02020503050405090304" pitchFamily="18" charset="0"/>
                          <a:ea typeface="宋体" pitchFamily="2" charset="-122"/>
                          <a:cs typeface="Times New Roman" panose="02020503050405090304" pitchFamily="18" charset="0"/>
                        </a:rPr>
                        <a:t>反向套利次数</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elif</a:t>
                      </a:r>
                      <a:r>
                        <a:rPr lang="en-US" sz="1200" kern="100" dirty="0">
                          <a:effectLst/>
                          <a:latin typeface="Times New Roman" panose="02020503050405090304" pitchFamily="18" charset="0"/>
                          <a:ea typeface="宋体" pitchFamily="2" charset="-122"/>
                          <a:cs typeface="Times New Roman" panose="02020503050405090304" pitchFamily="18" charset="0"/>
                        </a:rPr>
                        <a:t> </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]&lt;0.7 and </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]&gt;-0.7 and record==-1:</a:t>
                      </a:r>
                      <a:endParaRPr lang="zh-CN" sz="120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8" name="内容占位符 2"/>
          <p:cNvSpPr txBox="1"/>
          <p:nvPr/>
        </p:nvSpPr>
        <p:spPr bwMode="auto">
          <a:xfrm>
            <a:off x="373504" y="965793"/>
            <a:ext cx="2479755" cy="181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rPr>
              <a:t>策略</a:t>
            </a:r>
            <a:r>
              <a:rPr lang="zh-CN" altLang="en-US" sz="2400" b="1" dirty="0" smtClean="0">
                <a:latin typeface="Times New Roman" panose="02020503050405090304" pitchFamily="18" charset="0"/>
              </a:rPr>
              <a:t>程序：</a:t>
            </a:r>
            <a:endParaRPr lang="en-US" altLang="zh-CN" sz="2400" b="1" dirty="0" smtClean="0">
              <a:latin typeface="Times New Roman" panose="02020503050405090304" pitchFamily="18" charset="0"/>
            </a:endParaRPr>
          </a:p>
          <a:p>
            <a:r>
              <a:rPr lang="en-US" altLang="zh-CN" sz="2400" b="1" dirty="0" smtClean="0">
                <a:latin typeface="Times New Roman" panose="02020503050405090304" pitchFamily="18" charset="0"/>
              </a:rPr>
              <a:t>R-breaker</a:t>
            </a:r>
            <a:r>
              <a:rPr lang="zh-CN" altLang="en-US" sz="2400" b="1" dirty="0">
                <a:latin typeface="Times New Roman" panose="02020503050405090304" pitchFamily="18" charset="0"/>
              </a:rPr>
              <a:t>套利策略</a:t>
            </a:r>
          </a:p>
          <a:p>
            <a:endParaRPr lang="zh-CN" altLang="zh-CN" sz="2400" b="1" dirty="0">
              <a:latin typeface="Times New Roman" panose="02020503050405090304" pitchFamily="18" charset="0"/>
              <a:ea typeface="宋体" pitchFamily="2" charset="-122"/>
            </a:endParaRPr>
          </a:p>
        </p:txBody>
      </p:sp>
      <p:sp>
        <p:nvSpPr>
          <p:cNvPr id="6" name="矩形 5"/>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Tree>
    <p:extLst>
      <p:ext uri="{BB962C8B-B14F-4D97-AF65-F5344CB8AC3E}">
        <p14:creationId xmlns:p14="http://schemas.microsoft.com/office/powerpoint/2010/main" val="2753280505"/>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1633473304"/>
              </p:ext>
            </p:extLst>
          </p:nvPr>
        </p:nvGraphicFramePr>
        <p:xfrm>
          <a:off x="6615485" y="746610"/>
          <a:ext cx="4356539" cy="5791200"/>
        </p:xfrm>
        <a:graphic>
          <a:graphicData uri="http://schemas.openxmlformats.org/drawingml/2006/table">
            <a:tbl>
              <a:tblPr firstRow="1" firstCol="1" bandRow="1"/>
              <a:tblGrid>
                <a:gridCol w="4356539">
                  <a:extLst>
                    <a:ext uri="{9D8B030D-6E8A-4147-A177-3AD203B41FA5}">
                      <a16:colId xmlns="" xmlns:a16="http://schemas.microsoft.com/office/drawing/2014/main" val="20000"/>
                    </a:ext>
                  </a:extLst>
                </a:gridCol>
              </a:tblGrid>
              <a:tr h="5791200">
                <a:tc>
                  <a:txBody>
                    <a:bodyPr/>
                    <a:lstStyle/>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en-US"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en-US" sz="1400" kern="100" dirty="0">
                        <a:effectLst/>
                        <a:latin typeface="Times New Roman" panose="02020503050405090304" pitchFamily="18"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a:t>
                      </a:r>
                      <a:r>
                        <a:rPr lang="zh-CN" sz="1400" kern="100" dirty="0">
                          <a:effectLst/>
                          <a:latin typeface="Times New Roman" panose="02020503050405090304" pitchFamily="18" charset="0"/>
                          <a:ea typeface="宋体" pitchFamily="2" charset="-122"/>
                          <a:cs typeface="Times New Roman" panose="02020503050405090304" pitchFamily="18" charset="0"/>
                        </a:rPr>
                        <a:t>强制反向平仓</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elif</a:t>
                      </a: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hold_date</a:t>
                      </a:r>
                      <a:r>
                        <a:rPr lang="en-US" sz="1400" kern="100" dirty="0">
                          <a:effectLst/>
                          <a:latin typeface="Times New Roman" panose="02020503050405090304" pitchFamily="18" charset="0"/>
                          <a:ea typeface="宋体" pitchFamily="2" charset="-122"/>
                          <a:cs typeface="Times New Roman" panose="02020503050405090304" pitchFamily="18" charset="0"/>
                        </a:rPr>
                        <a:t>&gt;=</a:t>
                      </a:r>
                      <a:r>
                        <a:rPr lang="en-US" sz="1400" kern="100" dirty="0" err="1">
                          <a:effectLst/>
                          <a:latin typeface="Times New Roman" panose="02020503050405090304" pitchFamily="18" charset="0"/>
                          <a:ea typeface="宋体" pitchFamily="2" charset="-122"/>
                          <a:cs typeface="Times New Roman" panose="02020503050405090304" pitchFamily="18" charset="0"/>
                        </a:rPr>
                        <a:t>compel_date</a:t>
                      </a:r>
                      <a:r>
                        <a:rPr lang="en-US" sz="1400" kern="100" dirty="0">
                          <a:effectLst/>
                          <a:latin typeface="Times New Roman" panose="02020503050405090304" pitchFamily="18" charset="0"/>
                          <a:ea typeface="宋体" pitchFamily="2" charset="-122"/>
                          <a:cs typeface="Times New Roman" panose="02020503050405090304" pitchFamily="18" charset="0"/>
                        </a:rPr>
                        <a:t> and record==-1:</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profit[0][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np.log</a:t>
                      </a:r>
                      <a:r>
                        <a:rPr lang="en-US" sz="1400" kern="100" dirty="0">
                          <a:effectLst/>
                          <a:latin typeface="Times New Roman" panose="02020503050405090304" pitchFamily="18" charset="0"/>
                          <a:ea typeface="宋体" pitchFamily="2" charset="-122"/>
                          <a:cs typeface="Times New Roman" panose="02020503050405090304" pitchFamily="18" charset="0"/>
                        </a:rPr>
                        <a:t>(close_price_hs300[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long_price</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np.log</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short_price</a:t>
                      </a:r>
                      <a:r>
                        <a:rPr lang="en-US" sz="1400" kern="100" dirty="0">
                          <a:effectLst/>
                          <a:latin typeface="Times New Roman" panose="02020503050405090304" pitchFamily="18" charset="0"/>
                          <a:ea typeface="宋体" pitchFamily="2" charset="-122"/>
                          <a:cs typeface="Times New Roman" panose="02020503050405090304" pitchFamily="18" charset="0"/>
                        </a:rPr>
                        <a:t>/close_price_hs300[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record=0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long_price</a:t>
                      </a:r>
                      <a:r>
                        <a:rPr lang="en-US" sz="1400" kern="100" dirty="0">
                          <a:effectLst/>
                          <a:latin typeface="Times New Roman" panose="02020503050405090304" pitchFamily="18" charset="0"/>
                          <a:ea typeface="宋体" pitchFamily="2" charset="-122"/>
                          <a:cs typeface="Times New Roman" panose="02020503050405090304" pitchFamily="18" charset="0"/>
                        </a:rPr>
                        <a: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short_price</a:t>
                      </a:r>
                      <a:r>
                        <a:rPr lang="en-US" sz="1400" kern="100" dirty="0">
                          <a:effectLst/>
                          <a:latin typeface="Times New Roman" panose="02020503050405090304" pitchFamily="18" charset="0"/>
                          <a:ea typeface="宋体" pitchFamily="2" charset="-122"/>
                          <a:cs typeface="Times New Roman" panose="02020503050405090304" pitchFamily="18" charset="0"/>
                        </a:rPr>
                        <a: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zh-CN" sz="1400" kern="100" dirty="0">
                          <a:effectLst/>
                          <a:latin typeface="Times New Roman" panose="02020503050405090304" pitchFamily="18" charset="0"/>
                          <a:ea typeface="宋体" pitchFamily="2" charset="-122"/>
                          <a:cs typeface="Times New Roman" panose="02020503050405090304" pitchFamily="18" charset="0"/>
                        </a:rPr>
                        <a:t>计算持仓时间</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elif</a:t>
                      </a: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]&gt;0.7 or </a:t>
                      </a:r>
                      <a:r>
                        <a:rPr lang="en-US" sz="14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]&lt;-0.7)and record!=0: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hold_date</a:t>
                      </a:r>
                      <a:r>
                        <a:rPr lang="en-US" sz="1400" kern="100" dirty="0">
                          <a:effectLst/>
                          <a:latin typeface="Times New Roman" panose="02020503050405090304" pitchFamily="18" charset="0"/>
                          <a:ea typeface="宋体" pitchFamily="2" charset="-122"/>
                          <a:cs typeface="Times New Roman" panose="02020503050405090304" pitchFamily="18" charset="0"/>
                        </a:rPr>
                        <a:t>=hold_date+1</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num=0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for </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 in range(0,row):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if profit[0][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num=num+1</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np.cumsum</a:t>
                      </a:r>
                      <a:r>
                        <a:rPr lang="en-US" sz="1400" kern="100" dirty="0">
                          <a:effectLst/>
                          <a:latin typeface="Times New Roman" panose="02020503050405090304" pitchFamily="18" charset="0"/>
                          <a:ea typeface="宋体" pitchFamily="2" charset="-122"/>
                          <a:cs typeface="Times New Roman" panose="02020503050405090304" pitchFamily="18" charset="0"/>
                        </a:rPr>
                        <a:t>(profit[0])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drawdown=</a:t>
                      </a:r>
                      <a:r>
                        <a:rPr lang="en-US" sz="1400" kern="100" dirty="0" err="1">
                          <a:effectLst/>
                          <a:latin typeface="Times New Roman" panose="02020503050405090304" pitchFamily="18" charset="0"/>
                          <a:ea typeface="宋体" pitchFamily="2" charset="-122"/>
                          <a:cs typeface="Times New Roman" panose="02020503050405090304" pitchFamily="18" charset="0"/>
                        </a:rPr>
                        <a:t>np.zeros</a:t>
                      </a:r>
                      <a:r>
                        <a:rPr lang="en-US" sz="1400" kern="100" dirty="0">
                          <a:effectLst/>
                          <a:latin typeface="Times New Roman" panose="02020503050405090304" pitchFamily="18" charset="0"/>
                          <a:ea typeface="宋体" pitchFamily="2" charset="-122"/>
                          <a:cs typeface="Times New Roman" panose="02020503050405090304" pitchFamily="18" charset="0"/>
                        </a:rPr>
                        <a:t>((1,row))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for </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 in range(700,row):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for j in range(i+1,row):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draw=(</a:t>
                      </a: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[j])/</a:t>
                      </a: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if draw&gt;drawdown[0][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drawdown[0][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]=draw</a:t>
                      </a:r>
                      <a:endParaRPr lang="zh-CN" sz="140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49355989"/>
              </p:ext>
            </p:extLst>
          </p:nvPr>
        </p:nvGraphicFramePr>
        <p:xfrm>
          <a:off x="1197075" y="746610"/>
          <a:ext cx="4464496" cy="5791200"/>
        </p:xfrm>
        <a:graphic>
          <a:graphicData uri="http://schemas.openxmlformats.org/drawingml/2006/table">
            <a:tbl>
              <a:tblPr firstRow="1" firstCol="1" bandRow="1"/>
              <a:tblGrid>
                <a:gridCol w="4464496">
                  <a:extLst>
                    <a:ext uri="{9D8B030D-6E8A-4147-A177-3AD203B41FA5}">
                      <a16:colId xmlns="" xmlns:a16="http://schemas.microsoft.com/office/drawing/2014/main" val="20000"/>
                    </a:ext>
                  </a:extLst>
                </a:gridCol>
              </a:tblGrid>
              <a:tr h="5791200">
                <a:tc>
                  <a:txBody>
                    <a:bodyPr/>
                    <a:lstStyle/>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for </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 in range(0,row):</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正向套利</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if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]&lt;-1.1 and record==0 :</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num1=num1+1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反向套利</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elif</a:t>
                      </a: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]&gt;1.1 and record==0: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num2=num2+1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正向平仓</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elif</a:t>
                      </a: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]&lt;0.7 and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]&gt;-0.7 and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profit[0][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反向平仓</a:t>
                      </a:r>
                      <a:endParaRPr lang="en-US" altLang="zh-CN" sz="1400" kern="100" dirty="0">
                        <a:effectLst/>
                        <a:latin typeface="Times New Roman" panose="02020503050405090304" pitchFamily="18"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profit[0][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强制正向平仓</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elif</a:t>
                      </a: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hold_date</a:t>
                      </a:r>
                      <a:r>
                        <a:rPr lang="en-US" altLang="zh-CN" sz="1400" kern="100" dirty="0">
                          <a:effectLst/>
                          <a:latin typeface="Times New Roman" panose="02020503050405090304" pitchFamily="18" charset="0"/>
                          <a:ea typeface="+mn-ea"/>
                          <a:cs typeface="Times New Roman" panose="02020503050405090304" pitchFamily="18" charset="0"/>
                        </a:rPr>
                        <a:t>&gt;=</a:t>
                      </a:r>
                      <a:r>
                        <a:rPr lang="en-US" altLang="zh-CN" sz="1400" kern="100" dirty="0" err="1">
                          <a:effectLst/>
                          <a:latin typeface="Times New Roman" panose="02020503050405090304" pitchFamily="18" charset="0"/>
                          <a:ea typeface="+mn-ea"/>
                          <a:cs typeface="Times New Roman" panose="02020503050405090304" pitchFamily="18" charset="0"/>
                        </a:rPr>
                        <a:t>compel_date</a:t>
                      </a:r>
                      <a:r>
                        <a:rPr lang="en-US" altLang="zh-CN" sz="1400" kern="100" dirty="0">
                          <a:effectLst/>
                          <a:latin typeface="Times New Roman" panose="02020503050405090304" pitchFamily="18" charset="0"/>
                          <a:ea typeface="+mn-ea"/>
                          <a:cs typeface="Times New Roman" panose="02020503050405090304" pitchFamily="18" charset="0"/>
                        </a:rPr>
                        <a:t> and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profit[0][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record=0</a:t>
                      </a:r>
                      <a:endParaRPr lang="zh-CN" altLang="zh-CN" sz="1400" kern="100" dirty="0">
                        <a:effectLst/>
                        <a:latin typeface="Calibri" panose="020F0502020204030204" pitchFamily="34" charset="0"/>
                        <a:ea typeface="+mn-ea"/>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6" name="矩形 5"/>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Tree>
    <p:extLst>
      <p:ext uri="{BB962C8B-B14F-4D97-AF65-F5344CB8AC3E}">
        <p14:creationId xmlns:p14="http://schemas.microsoft.com/office/powerpoint/2010/main" val="3904312819"/>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0971" y="534031"/>
            <a:ext cx="11736402" cy="2693045"/>
          </a:xfrm>
          <a:prstGeom prst="rect">
            <a:avLst/>
          </a:prstGeom>
        </p:spPr>
        <p:txBody>
          <a:bodyPr wrap="square">
            <a:spAutoFit/>
          </a:bodyPr>
          <a:lstStyle/>
          <a:p>
            <a:pPr>
              <a:lnSpc>
                <a:spcPct val="150000"/>
              </a:lnSpc>
            </a:pPr>
            <a:r>
              <a:rPr lang="en-US" altLang="zh-CN" sz="2200" b="1" dirty="0" smtClean="0">
                <a:latin typeface="Times New Roman" panose="02020503050405090304" pitchFamily="18" charset="0"/>
                <a:cs typeface="Times New Roman" panose="02020503050405090304" pitchFamily="18" charset="0"/>
              </a:rPr>
              <a:t>2. R-breaker</a:t>
            </a:r>
            <a:r>
              <a:rPr lang="zh-CN" altLang="en-US" sz="2200" b="1" dirty="0">
                <a:latin typeface="Times New Roman" panose="02020503050405090304" pitchFamily="18" charset="0"/>
                <a:cs typeface="Times New Roman" panose="02020503050405090304" pitchFamily="18" charset="0"/>
              </a:rPr>
              <a:t>套利策略的全样本区间的绩效</a:t>
            </a:r>
            <a:r>
              <a:rPr lang="zh-CN" altLang="en-US" sz="2200" b="1" dirty="0" smtClean="0">
                <a:latin typeface="Times New Roman" panose="02020503050405090304" pitchFamily="18" charset="0"/>
                <a:cs typeface="Times New Roman" panose="02020503050405090304" pitchFamily="18" charset="0"/>
              </a:rPr>
              <a:t>表现</a:t>
            </a:r>
            <a:r>
              <a:rPr lang="en-US" altLang="zh-CN" sz="2200" b="1" dirty="0" smtClean="0">
                <a:latin typeface="Times New Roman" panose="02020503050405090304" pitchFamily="18" charset="0"/>
                <a:cs typeface="Times New Roman" panose="02020503050405090304" pitchFamily="18" charset="0"/>
              </a:rPr>
              <a:t>——</a:t>
            </a:r>
            <a:r>
              <a:rPr lang="zh-CN" altLang="en-US" sz="2200" b="1" dirty="0" smtClean="0">
                <a:latin typeface="Times New Roman" panose="02020503050405090304" pitchFamily="18" charset="0"/>
                <a:cs typeface="Times New Roman" panose="02020503050405090304" pitchFamily="18" charset="0"/>
              </a:rPr>
              <a:t>经典参数</a:t>
            </a:r>
            <a:endParaRPr lang="en-US" altLang="zh-CN" sz="2200" b="1" dirty="0">
              <a:latin typeface="Times New Roman" panose="02020503050405090304" pitchFamily="18" charset="0"/>
              <a:cs typeface="Times New Roman" panose="02020503050405090304" pitchFamily="18" charset="0"/>
            </a:endParaRPr>
          </a:p>
          <a:p>
            <a:pPr>
              <a:lnSpc>
                <a:spcPts val="3000"/>
              </a:lnSpc>
            </a:pPr>
            <a:r>
              <a:rPr kumimoji="1" lang="zh-CN" altLang="en-US" sz="2000" dirty="0">
                <a:latin typeface="Times New Roman" panose="02020503050405090304" pitchFamily="18" charset="0"/>
              </a:rPr>
              <a:t>     </a:t>
            </a:r>
            <a:r>
              <a:rPr lang="zh-CN" altLang="zh-CN" sz="2000" dirty="0" smtClean="0">
                <a:latin typeface="Times New Roman" panose="02020503050405090304" pitchFamily="18" charset="0"/>
                <a:cs typeface="宋体" pitchFamily="2" charset="-122"/>
              </a:rPr>
              <a:t>在</a:t>
            </a:r>
            <a:r>
              <a:rPr lang="zh-CN" altLang="zh-CN" sz="2000" dirty="0">
                <a:latin typeface="Times New Roman" panose="02020503050405090304" pitchFamily="18" charset="0"/>
                <a:cs typeface="宋体" pitchFamily="2" charset="-122"/>
              </a:rPr>
              <a:t>分区间讨论</a:t>
            </a:r>
            <a:r>
              <a:rPr lang="en-US" altLang="zh-CN" sz="2000" dirty="0" smtClean="0">
                <a:latin typeface="Times New Roman" panose="02020503050405090304" pitchFamily="18" charset="0"/>
                <a:cs typeface="宋体" pitchFamily="2" charset="-122"/>
              </a:rPr>
              <a:t>R-breaker</a:t>
            </a:r>
            <a:r>
              <a:rPr lang="zh-CN" altLang="zh-CN" sz="2000" dirty="0">
                <a:latin typeface="Times New Roman" panose="02020503050405090304" pitchFamily="18" charset="0"/>
                <a:cs typeface="宋体" pitchFamily="2" charset="-122"/>
              </a:rPr>
              <a:t>策略表现之前，我们可以先看一下策略在整个样本区间的策略表现如何，</a:t>
            </a:r>
            <a:r>
              <a:rPr lang="zh-CN" altLang="zh-CN" sz="2000" dirty="0" smtClean="0">
                <a:latin typeface="Times New Roman" panose="02020503050405090304" pitchFamily="18" charset="0"/>
                <a:cs typeface="宋体" pitchFamily="2" charset="-122"/>
              </a:rPr>
              <a:t>即</a:t>
            </a:r>
            <a:r>
              <a:rPr kumimoji="1" lang="en-US" altLang="zh-CN" sz="2000" dirty="0">
                <a:latin typeface="Times New Roman" panose="02020503050405090304" pitchFamily="18" charset="0"/>
              </a:rPr>
              <a:t>2022</a:t>
            </a:r>
            <a:r>
              <a:rPr kumimoji="1" lang="zh-CN" altLang="en-US" sz="2000" dirty="0">
                <a:latin typeface="Times New Roman" panose="02020503050405090304" pitchFamily="18" charset="0"/>
              </a:rPr>
              <a:t>年</a:t>
            </a:r>
            <a:r>
              <a:rPr kumimoji="1" lang="en-US" altLang="zh-CN" sz="2000" dirty="0">
                <a:latin typeface="Times New Roman" panose="02020503050405090304" pitchFamily="18" charset="0"/>
              </a:rPr>
              <a:t>7</a:t>
            </a:r>
            <a:r>
              <a:rPr kumimoji="1" lang="zh-CN" altLang="en-US" sz="2000" dirty="0">
                <a:latin typeface="Times New Roman" panose="02020503050405090304" pitchFamily="18" charset="0"/>
              </a:rPr>
              <a:t>月</a:t>
            </a:r>
            <a:r>
              <a:rPr kumimoji="1" lang="en-US" altLang="zh-CN" sz="2000" dirty="0">
                <a:latin typeface="Times New Roman" panose="02020503050405090304" pitchFamily="18" charset="0"/>
              </a:rPr>
              <a:t>20</a:t>
            </a:r>
            <a:r>
              <a:rPr kumimoji="1" lang="zh-CN" altLang="en-US" sz="2000" dirty="0">
                <a:latin typeface="Times New Roman" panose="02020503050405090304" pitchFamily="18" charset="0"/>
              </a:rPr>
              <a:t>日至</a:t>
            </a:r>
            <a:r>
              <a:rPr kumimoji="1" lang="en-US" altLang="zh-CN" sz="2000" dirty="0">
                <a:latin typeface="Times New Roman" panose="02020503050405090304" pitchFamily="18" charset="0"/>
              </a:rPr>
              <a:t>2022</a:t>
            </a:r>
            <a:r>
              <a:rPr kumimoji="1" lang="zh-CN" altLang="en-US" sz="2000" dirty="0">
                <a:latin typeface="Times New Roman" panose="02020503050405090304" pitchFamily="18" charset="0"/>
              </a:rPr>
              <a:t>年</a:t>
            </a:r>
            <a:r>
              <a:rPr kumimoji="1" lang="en-US" altLang="zh-CN" sz="2000" dirty="0">
                <a:latin typeface="Times New Roman" panose="02020503050405090304" pitchFamily="18" charset="0"/>
              </a:rPr>
              <a:t>11</a:t>
            </a:r>
            <a:r>
              <a:rPr kumimoji="1" lang="zh-CN" altLang="en-US" sz="2000" dirty="0">
                <a:latin typeface="Times New Roman" panose="02020503050405090304" pitchFamily="18" charset="0"/>
              </a:rPr>
              <a:t>月</a:t>
            </a:r>
            <a:r>
              <a:rPr kumimoji="1" lang="en-US" altLang="zh-CN" sz="2000" dirty="0">
                <a:latin typeface="Times New Roman" panose="02020503050405090304" pitchFamily="18" charset="0"/>
              </a:rPr>
              <a:t>25</a:t>
            </a:r>
            <a:r>
              <a:rPr kumimoji="1" lang="zh-CN" altLang="en-US" sz="2000" dirty="0">
                <a:latin typeface="Times New Roman" panose="02020503050405090304" pitchFamily="18" charset="0"/>
              </a:rPr>
              <a:t>日</a:t>
            </a:r>
            <a:r>
              <a:rPr lang="zh-CN" altLang="zh-CN" sz="2000" dirty="0" smtClean="0">
                <a:latin typeface="Times New Roman" panose="02020503050405090304" pitchFamily="18" charset="0"/>
                <a:cs typeface="宋体" pitchFamily="2" charset="-122"/>
              </a:rPr>
              <a:t>，</a:t>
            </a:r>
            <a:r>
              <a:rPr lang="zh-CN" altLang="zh-CN" sz="2000" dirty="0">
                <a:latin typeface="Times New Roman" panose="02020503050405090304" pitchFamily="18" charset="0"/>
                <a:cs typeface="宋体" pitchFamily="2" charset="-122"/>
              </a:rPr>
              <a:t>在这期间沪深</a:t>
            </a:r>
            <a:r>
              <a:rPr lang="en-US" altLang="zh-CN" sz="2000" dirty="0">
                <a:latin typeface="Times New Roman" panose="02020503050405090304" pitchFamily="18" charset="0"/>
                <a:cs typeface="宋体" pitchFamily="2" charset="-122"/>
              </a:rPr>
              <a:t>300</a:t>
            </a:r>
            <a:r>
              <a:rPr lang="zh-CN" altLang="zh-CN" sz="2000" dirty="0">
                <a:latin typeface="Times New Roman" panose="02020503050405090304" pitchFamily="18" charset="0"/>
                <a:cs typeface="宋体" pitchFamily="2" charset="-122"/>
              </a:rPr>
              <a:t>经历了暴涨</a:t>
            </a:r>
            <a:r>
              <a:rPr lang="zh-CN" altLang="zh-CN" sz="2000" dirty="0" smtClean="0">
                <a:latin typeface="Times New Roman" panose="02020503050405090304" pitchFamily="18" charset="0"/>
                <a:cs typeface="宋体" pitchFamily="2" charset="-122"/>
              </a:rPr>
              <a:t>暴跌</a:t>
            </a:r>
            <a:r>
              <a:rPr lang="zh-CN" altLang="en-US" sz="2000" dirty="0">
                <a:latin typeface="Times New Roman" panose="02020503050405090304" pitchFamily="18" charset="0"/>
                <a:cs typeface="宋体" pitchFamily="2" charset="-122"/>
              </a:rPr>
              <a:t>、</a:t>
            </a:r>
            <a:r>
              <a:rPr lang="zh-CN" altLang="zh-CN" sz="2000" dirty="0" smtClean="0">
                <a:latin typeface="Times New Roman" panose="02020503050405090304" pitchFamily="18" charset="0"/>
                <a:cs typeface="宋体" pitchFamily="2" charset="-122"/>
              </a:rPr>
              <a:t>反弹</a:t>
            </a:r>
            <a:r>
              <a:rPr lang="zh-CN" altLang="en-US" sz="2000" dirty="0" smtClean="0">
                <a:latin typeface="Times New Roman" panose="02020503050405090304" pitchFamily="18" charset="0"/>
                <a:cs typeface="宋体" pitchFamily="2" charset="-122"/>
              </a:rPr>
              <a:t>、</a:t>
            </a:r>
            <a:r>
              <a:rPr lang="zh-CN" altLang="zh-CN" sz="2000" dirty="0" smtClean="0">
                <a:latin typeface="Times New Roman" panose="02020503050405090304" pitchFamily="18" charset="0"/>
                <a:cs typeface="宋体" pitchFamily="2" charset="-122"/>
              </a:rPr>
              <a:t>平稳</a:t>
            </a:r>
            <a:r>
              <a:rPr lang="zh-CN" altLang="zh-CN" sz="2000" dirty="0">
                <a:latin typeface="Times New Roman" panose="02020503050405090304" pitchFamily="18" charset="0"/>
                <a:cs typeface="宋体" pitchFamily="2" charset="-122"/>
              </a:rPr>
              <a:t>等多种情况。选择交易周期为五分钟的数据，选择经典参数设置：</a:t>
            </a:r>
            <a:r>
              <a:rPr lang="en-US" altLang="zh-CN" sz="2000" dirty="0">
                <a:latin typeface="Times New Roman" panose="02020503050405090304" pitchFamily="18" charset="0"/>
                <a:cs typeface="宋体" pitchFamily="2" charset="-122"/>
              </a:rPr>
              <a:t>f1=0.35</a:t>
            </a:r>
            <a:r>
              <a:rPr lang="zh-CN" altLang="zh-CN"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f2=0.07</a:t>
            </a:r>
            <a:r>
              <a:rPr lang="zh-CN" altLang="zh-CN"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f3=0.25</a:t>
            </a:r>
            <a:r>
              <a:rPr lang="zh-CN" altLang="zh-CN" sz="2000" dirty="0">
                <a:latin typeface="Times New Roman" panose="02020503050405090304" pitchFamily="18" charset="0"/>
                <a:cs typeface="宋体" pitchFamily="2" charset="-122"/>
              </a:rPr>
              <a:t>。使用</a:t>
            </a:r>
            <a:r>
              <a:rPr lang="en-US" altLang="zh-CN" sz="2000" dirty="0">
                <a:latin typeface="Times New Roman" panose="02020503050405090304" pitchFamily="18" charset="0"/>
                <a:cs typeface="宋体" pitchFamily="2" charset="-122"/>
              </a:rPr>
              <a:t>Python</a:t>
            </a:r>
            <a:r>
              <a:rPr lang="zh-CN" altLang="zh-CN" sz="2000" dirty="0">
                <a:latin typeface="Times New Roman" panose="02020503050405090304" pitchFamily="18" charset="0"/>
                <a:cs typeface="宋体" pitchFamily="2" charset="-122"/>
              </a:rPr>
              <a:t>程序软件操作，策略的资金走势图和累计收益图如下</a:t>
            </a:r>
            <a:r>
              <a:rPr lang="zh-CN" altLang="zh-CN" sz="2000" dirty="0"/>
              <a:t> </a:t>
            </a:r>
            <a:r>
              <a:rPr lang="zh-CN" altLang="en-US" sz="2000" dirty="0"/>
              <a:t>：</a:t>
            </a:r>
          </a:p>
          <a:p>
            <a:pPr>
              <a:lnSpc>
                <a:spcPct val="150000"/>
              </a:lnSpc>
            </a:pPr>
            <a:endParaRPr kumimoji="1" lang="zh-CN"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6" name="矩形 5"/>
          <p:cNvSpPr/>
          <p:nvPr/>
        </p:nvSpPr>
        <p:spPr>
          <a:xfrm>
            <a:off x="374330" y="5733256"/>
            <a:ext cx="5283201" cy="923330"/>
          </a:xfrm>
          <a:prstGeom prst="rect">
            <a:avLst/>
          </a:prstGeom>
        </p:spPr>
        <p:txBody>
          <a:bodyPr wrap="square">
            <a:spAutoFit/>
          </a:bodyPr>
          <a:lstStyle/>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7-6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全样本区间经典参数组合每日资金</a:t>
            </a:r>
            <a:r>
              <a:rPr lang="zh-CN" altLang="zh-CN" kern="100" dirty="0" smtClean="0">
                <a:latin typeface="Times New Roman" panose="02020503050405090304" pitchFamily="18" charset="0"/>
                <a:ea typeface="宋体" pitchFamily="2" charset="-122"/>
                <a:cs typeface="Times New Roman" panose="02020503050405090304" pitchFamily="18" charset="0"/>
              </a:rPr>
              <a:t>变化</a:t>
            </a:r>
            <a:endParaRPr lang="en-US" altLang="zh-CN" kern="100" dirty="0" smtClean="0">
              <a:latin typeface="Times New Roman" panose="02020503050405090304" pitchFamily="18" charset="0"/>
              <a:ea typeface="宋体" pitchFamily="2" charset="-122"/>
              <a:cs typeface="Times New Roman" panose="02020503050405090304" pitchFamily="18" charset="0"/>
            </a:endParaRPr>
          </a:p>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8" name="矩形 7"/>
          <p:cNvSpPr/>
          <p:nvPr/>
        </p:nvSpPr>
        <p:spPr>
          <a:xfrm>
            <a:off x="5909014" y="5721471"/>
            <a:ext cx="608835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7-7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全样本区间经典参数组合累计收益率</a:t>
            </a:r>
            <a:r>
              <a:rPr lang="zh-CN" altLang="zh-CN" kern="100" dirty="0" smtClean="0">
                <a:latin typeface="Times New Roman" panose="02020503050405090304" pitchFamily="18" charset="0"/>
                <a:ea typeface="宋体" pitchFamily="2" charset="-122"/>
                <a:cs typeface="Times New Roman" panose="02020503050405090304" pitchFamily="18" charset="0"/>
              </a:rPr>
              <a:t>变化</a:t>
            </a:r>
            <a:endParaRPr lang="en-US" altLang="zh-CN" kern="100" dirty="0">
              <a:latin typeface="Times New Roman" panose="02020503050405090304" pitchFamily="18" charset="0"/>
              <a:ea typeface="宋体" pitchFamily="2" charset="-122"/>
              <a:cs typeface="Times New Roman" panose="02020503050405090304" pitchFamily="18" charset="0"/>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pic>
        <p:nvPicPr>
          <p:cNvPr id="471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643" y="2808969"/>
            <a:ext cx="5581289" cy="278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41" y="2808969"/>
            <a:ext cx="586937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914151"/>
      </p:ext>
    </p:extLst>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9" name="矩形 8"/>
          <p:cNvSpPr/>
          <p:nvPr/>
        </p:nvSpPr>
        <p:spPr>
          <a:xfrm>
            <a:off x="-387101" y="649763"/>
            <a:ext cx="7518400" cy="507831"/>
          </a:xfrm>
          <a:prstGeom prst="rect">
            <a:avLst/>
          </a:prstGeom>
        </p:spPr>
        <p:txBody>
          <a:bodyPr wrap="square">
            <a:spAutoFit/>
          </a:bodyPr>
          <a:lstStyle/>
          <a:p>
            <a:pPr indent="266700" algn="ctr">
              <a:lnSpc>
                <a:spcPct val="150000"/>
              </a:lnSpc>
            </a:pPr>
            <a:r>
              <a:rPr lang="zh-CN" altLang="zh-CN" b="1" kern="100" dirty="0" smtClean="0">
                <a:latin typeface="Times New Roman" panose="02020503050405090304" pitchFamily="18" charset="0"/>
                <a:ea typeface="宋体" pitchFamily="2" charset="-122"/>
                <a:cs typeface="Times New Roman" panose="02020503050405090304" pitchFamily="18" charset="0"/>
              </a:rPr>
              <a:t>表</a:t>
            </a:r>
            <a:r>
              <a:rPr lang="en-US" altLang="zh-CN" b="1" kern="100" dirty="0" smtClean="0">
                <a:latin typeface="Times New Roman" panose="02020503050405090304" pitchFamily="18" charset="0"/>
                <a:ea typeface="宋体" pitchFamily="2" charset="-122"/>
                <a:cs typeface="Times New Roman" panose="02020503050405090304" pitchFamily="18" charset="0"/>
              </a:rPr>
              <a:t>7-7  </a:t>
            </a:r>
            <a:r>
              <a:rPr lang="zh-CN" altLang="zh-CN" b="1" kern="100" dirty="0">
                <a:latin typeface="Times New Roman" panose="02020503050405090304" pitchFamily="18" charset="0"/>
                <a:ea typeface="宋体" pitchFamily="2" charset="-122"/>
                <a:cs typeface="Times New Roman" panose="02020503050405090304" pitchFamily="18" charset="0"/>
              </a:rPr>
              <a:t>全样本区间经典参数组合策略绩效评价指标数据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2263097638"/>
              </p:ext>
            </p:extLst>
          </p:nvPr>
        </p:nvGraphicFramePr>
        <p:xfrm>
          <a:off x="260971" y="1151578"/>
          <a:ext cx="6569862" cy="3322893"/>
        </p:xfrm>
        <a:graphic>
          <a:graphicData uri="http://schemas.openxmlformats.org/drawingml/2006/table">
            <a:tbl>
              <a:tblPr firstRow="1" firstCol="1" bandRow="1">
                <a:tableStyleId>{2D5ABB26-0587-4C30-8999-92F81FD0307C}</a:tableStyleId>
              </a:tblPr>
              <a:tblGrid>
                <a:gridCol w="3284931">
                  <a:extLst>
                    <a:ext uri="{9D8B030D-6E8A-4147-A177-3AD203B41FA5}">
                      <a16:colId xmlns="" xmlns:a16="http://schemas.microsoft.com/office/drawing/2014/main" val="20000"/>
                    </a:ext>
                  </a:extLst>
                </a:gridCol>
                <a:gridCol w="3284931">
                  <a:extLst>
                    <a:ext uri="{9D8B030D-6E8A-4147-A177-3AD203B41FA5}">
                      <a16:colId xmlns="" xmlns:a16="http://schemas.microsoft.com/office/drawing/2014/main" val="20001"/>
                    </a:ext>
                  </a:extLst>
                </a:gridCol>
              </a:tblGrid>
              <a:tr h="326817">
                <a:tc>
                  <a:txBody>
                    <a:bodyPr/>
                    <a:lstStyle/>
                    <a:p>
                      <a:pPr indent="228600" algn="ctr"/>
                      <a:r>
                        <a:rPr lang="zh-CN" sz="1800" kern="0" dirty="0">
                          <a:effectLst/>
                        </a:rPr>
                        <a:t>参数组合</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1800" kern="0" dirty="0">
                          <a:effectLst/>
                        </a:rPr>
                        <a:t>f1=0.35</a:t>
                      </a:r>
                      <a:r>
                        <a:rPr lang="zh-CN" sz="1800" kern="0" dirty="0">
                          <a:effectLst/>
                        </a:rPr>
                        <a:t>；</a:t>
                      </a:r>
                      <a:r>
                        <a:rPr lang="en-US" sz="1800" kern="0" dirty="0">
                          <a:effectLst/>
                        </a:rPr>
                        <a:t>f2=0.07</a:t>
                      </a:r>
                      <a:r>
                        <a:rPr lang="zh-CN" sz="1800" kern="0" dirty="0">
                          <a:effectLst/>
                        </a:rPr>
                        <a:t>；</a:t>
                      </a:r>
                      <a:r>
                        <a:rPr lang="en-US" sz="1800" kern="0" dirty="0">
                          <a:effectLst/>
                        </a:rPr>
                        <a:t>f3=0.25</a:t>
                      </a:r>
                      <a:endParaRPr lang="zh-CN" sz="1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11052">
                <a:tc>
                  <a:txBody>
                    <a:bodyPr/>
                    <a:lstStyle/>
                    <a:p>
                      <a:pPr indent="228600" algn="ctr"/>
                      <a:r>
                        <a:rPr lang="zh-CN" sz="1800" kern="0" dirty="0">
                          <a:effectLst/>
                        </a:rPr>
                        <a:t>初始资金</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35628">
                <a:tc>
                  <a:txBody>
                    <a:bodyPr/>
                    <a:lstStyle/>
                    <a:p>
                      <a:pPr indent="228600" algn="ctr"/>
                      <a:r>
                        <a:rPr lang="zh-CN" sz="1800" kern="0" dirty="0">
                          <a:effectLst/>
                        </a:rPr>
                        <a:t>净利润</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142359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35628">
                <a:tc>
                  <a:txBody>
                    <a:bodyPr/>
                    <a:lstStyle/>
                    <a:p>
                      <a:pPr indent="228600" algn="ctr"/>
                      <a:r>
                        <a:rPr lang="zh-CN" sz="1800" kern="0" dirty="0">
                          <a:effectLst/>
                        </a:rPr>
                        <a:t>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252</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35628">
                <a:tc>
                  <a:txBody>
                    <a:bodyPr/>
                    <a:lstStyle/>
                    <a:p>
                      <a:pPr indent="228600" algn="ctr"/>
                      <a:r>
                        <a:rPr lang="zh-CN" sz="1800" kern="0" dirty="0">
                          <a:effectLst/>
                        </a:rPr>
                        <a:t>日均交易次数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35628">
                <a:tc>
                  <a:txBody>
                    <a:bodyPr/>
                    <a:lstStyle/>
                    <a:p>
                      <a:pPr indent="228600" algn="ctr"/>
                      <a:r>
                        <a:rPr lang="zh-CN" sz="1800" kern="0" dirty="0">
                          <a:effectLst/>
                        </a:rPr>
                        <a:t>最大回撤</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19.7%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35628">
                <a:tc>
                  <a:txBody>
                    <a:bodyPr/>
                    <a:lstStyle/>
                    <a:p>
                      <a:pPr indent="228600" algn="ctr"/>
                      <a:r>
                        <a:rPr lang="zh-CN" sz="1800" kern="0" dirty="0">
                          <a:effectLst/>
                        </a:rPr>
                        <a:t>胜率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48%</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35628">
                <a:tc>
                  <a:txBody>
                    <a:bodyPr/>
                    <a:lstStyle/>
                    <a:p>
                      <a:pPr indent="228600" algn="ctr"/>
                      <a:r>
                        <a:rPr lang="zh-CN" sz="1800" kern="0" dirty="0">
                          <a:effectLst/>
                        </a:rPr>
                        <a:t>累计收益率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35628">
                <a:tc>
                  <a:txBody>
                    <a:bodyPr/>
                    <a:lstStyle/>
                    <a:p>
                      <a:pPr indent="228600" algn="ctr"/>
                      <a:r>
                        <a:rPr lang="zh-CN" sz="1800" kern="0" dirty="0">
                          <a:effectLst/>
                        </a:rPr>
                        <a:t>年化收益率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137.5%</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35628">
                <a:tc>
                  <a:txBody>
                    <a:bodyPr/>
                    <a:lstStyle/>
                    <a:p>
                      <a:pPr indent="228600" algn="ctr"/>
                      <a:r>
                        <a:rPr lang="zh-CN" sz="1800" kern="0" dirty="0">
                          <a:effectLst/>
                        </a:rPr>
                        <a:t>夏普比率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1.25</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2279912566"/>
              </p:ext>
            </p:extLst>
          </p:nvPr>
        </p:nvGraphicFramePr>
        <p:xfrm>
          <a:off x="2213152" y="4936028"/>
          <a:ext cx="7840907" cy="1329618"/>
        </p:xfrm>
        <a:graphic>
          <a:graphicData uri="http://schemas.openxmlformats.org/drawingml/2006/table">
            <a:tbl>
              <a:tblPr firstRow="1" firstCol="1" bandRow="1">
                <a:tableStyleId>{5940675A-B579-460E-94D1-54222C63F5DA}</a:tableStyleId>
              </a:tblPr>
              <a:tblGrid>
                <a:gridCol w="784124">
                  <a:extLst>
                    <a:ext uri="{9D8B030D-6E8A-4147-A177-3AD203B41FA5}">
                      <a16:colId xmlns="" xmlns:a16="http://schemas.microsoft.com/office/drawing/2014/main" val="20000"/>
                    </a:ext>
                  </a:extLst>
                </a:gridCol>
                <a:gridCol w="1205546">
                  <a:extLst>
                    <a:ext uri="{9D8B030D-6E8A-4147-A177-3AD203B41FA5}">
                      <a16:colId xmlns="" xmlns:a16="http://schemas.microsoft.com/office/drawing/2014/main" val="20001"/>
                    </a:ext>
                  </a:extLst>
                </a:gridCol>
                <a:gridCol w="1264787">
                  <a:extLst>
                    <a:ext uri="{9D8B030D-6E8A-4147-A177-3AD203B41FA5}">
                      <a16:colId xmlns="" xmlns:a16="http://schemas.microsoft.com/office/drawing/2014/main" val="20002"/>
                    </a:ext>
                  </a:extLst>
                </a:gridCol>
                <a:gridCol w="1456506">
                  <a:extLst>
                    <a:ext uri="{9D8B030D-6E8A-4147-A177-3AD203B41FA5}">
                      <a16:colId xmlns="" xmlns:a16="http://schemas.microsoft.com/office/drawing/2014/main" val="20003"/>
                    </a:ext>
                  </a:extLst>
                </a:gridCol>
                <a:gridCol w="1257736">
                  <a:extLst>
                    <a:ext uri="{9D8B030D-6E8A-4147-A177-3AD203B41FA5}">
                      <a16:colId xmlns="" xmlns:a16="http://schemas.microsoft.com/office/drawing/2014/main" val="20004"/>
                    </a:ext>
                  </a:extLst>
                </a:gridCol>
                <a:gridCol w="1872208">
                  <a:extLst>
                    <a:ext uri="{9D8B030D-6E8A-4147-A177-3AD203B41FA5}">
                      <a16:colId xmlns="" xmlns:a16="http://schemas.microsoft.com/office/drawing/2014/main" val="20005"/>
                    </a:ext>
                  </a:extLst>
                </a:gridCol>
              </a:tblGrid>
              <a:tr h="594408">
                <a:tc>
                  <a:txBody>
                    <a:bodyPr/>
                    <a:lstStyle/>
                    <a:p>
                      <a:pPr indent="228600" algn="l"/>
                      <a:r>
                        <a:rPr lang="en-US" sz="1600" kern="0" dirty="0">
                          <a:effectLst/>
                        </a:rPr>
                        <a:t> </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多单反转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空仓做多</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空仓做空</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总交易</a:t>
                      </a:r>
                      <a:r>
                        <a:rPr lang="zh-CN" sz="1600" kern="0" dirty="0" smtClean="0">
                          <a:effectLst/>
                        </a:rPr>
                        <a:t>次数</a:t>
                      </a:r>
                      <a:endParaRPr lang="en-US" altLang="zh-CN" sz="1600" kern="0" dirty="0" smtClean="0">
                        <a:effectLst/>
                      </a:endParaRPr>
                    </a:p>
                    <a:p>
                      <a:pPr indent="228600" algn="l"/>
                      <a:r>
                        <a:rPr lang="zh-CN" sz="1600" kern="0" dirty="0" smtClean="0">
                          <a:effectLst/>
                        </a:rPr>
                        <a:t>（</a:t>
                      </a:r>
                      <a:r>
                        <a:rPr lang="zh-CN" sz="1600" kern="0" dirty="0">
                          <a:effectLst/>
                        </a:rPr>
                        <a:t>不含平仓）</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367605">
                <a:tc>
                  <a:txBody>
                    <a:bodyPr/>
                    <a:lstStyle/>
                    <a:p>
                      <a:pPr indent="228600" algn="l"/>
                      <a:r>
                        <a:rPr lang="zh-CN" sz="1600" kern="0" dirty="0">
                          <a:effectLst/>
                        </a:rPr>
                        <a:t>次数</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67</a:t>
                      </a:r>
                      <a:endParaRPr lang="zh-CN" altLang="en-US" dirty="0"/>
                    </a:p>
                  </a:txBody>
                  <a:tcPr marL="68580" marR="68580" marT="0" marB="0" anchor="ctr"/>
                </a:tc>
                <a:tc>
                  <a:txBody>
                    <a:bodyPr/>
                    <a:lstStyle/>
                    <a:p>
                      <a:pPr algn="ctr"/>
                      <a:r>
                        <a:rPr lang="en-US" altLang="zh-CN" dirty="0" smtClean="0"/>
                        <a:t>13</a:t>
                      </a:r>
                      <a:endParaRPr lang="zh-CN" altLang="en-US" dirty="0"/>
                    </a:p>
                  </a:txBody>
                  <a:tcPr marL="68580" marR="68580" marT="0" marB="0" anchor="ctr"/>
                </a:tc>
                <a:tc>
                  <a:txBody>
                    <a:bodyPr/>
                    <a:lstStyle/>
                    <a:p>
                      <a:pPr algn="ctr"/>
                      <a:r>
                        <a:rPr lang="en-US" altLang="zh-CN" dirty="0" smtClean="0"/>
                        <a:t>80</a:t>
                      </a:r>
                      <a:endParaRPr lang="zh-CN" altLang="en-US" dirty="0"/>
                    </a:p>
                  </a:txBody>
                  <a:tcPr marL="68580" marR="68580" marT="0" marB="0" anchor="ctr"/>
                </a:tc>
                <a:tc>
                  <a:txBody>
                    <a:bodyPr/>
                    <a:lstStyle/>
                    <a:p>
                      <a:pPr algn="ctr"/>
                      <a:r>
                        <a:rPr lang="en-US" altLang="zh-CN" dirty="0" smtClean="0"/>
                        <a:t>6</a:t>
                      </a:r>
                      <a:endParaRPr lang="zh-CN" altLang="en-US" dirty="0"/>
                    </a:p>
                  </a:txBody>
                  <a:tcPr marL="68580" marR="68580" marT="0" marB="0" anchor="ctr"/>
                </a:tc>
                <a:tc>
                  <a:txBody>
                    <a:bodyPr/>
                    <a:lstStyle/>
                    <a:p>
                      <a:pPr algn="ctr"/>
                      <a:r>
                        <a:rPr lang="en-US" altLang="zh-CN" dirty="0" smtClean="0"/>
                        <a:t>166</a:t>
                      </a:r>
                      <a:endParaRPr lang="zh-CN" altLang="en-US" dirty="0"/>
                    </a:p>
                  </a:txBody>
                  <a:tcPr marL="68580" marR="68580" marT="0" marB="0" anchor="ctr"/>
                </a:tc>
                <a:extLst>
                  <a:ext uri="{0D108BD9-81ED-4DB2-BD59-A6C34878D82A}">
                    <a16:rowId xmlns="" xmlns:a16="http://schemas.microsoft.com/office/drawing/2014/main" val="10001"/>
                  </a:ext>
                </a:extLst>
              </a:tr>
              <a:tr h="367605">
                <a:tc>
                  <a:txBody>
                    <a:bodyPr/>
                    <a:lstStyle/>
                    <a:p>
                      <a:pPr indent="228600" algn="l"/>
                      <a:r>
                        <a:rPr lang="zh-CN" sz="1600" kern="0" dirty="0">
                          <a:effectLst/>
                        </a:rPr>
                        <a:t>占比</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40.36%</a:t>
                      </a:r>
                      <a:endParaRPr lang="zh-CN" altLang="en-US" dirty="0"/>
                    </a:p>
                  </a:txBody>
                  <a:tcPr marL="68580" marR="68580" marT="0" marB="0" anchor="ctr"/>
                </a:tc>
                <a:tc>
                  <a:txBody>
                    <a:bodyPr/>
                    <a:lstStyle/>
                    <a:p>
                      <a:pPr algn="ctr"/>
                      <a:r>
                        <a:rPr lang="en-US" altLang="zh-CN" dirty="0" smtClean="0"/>
                        <a:t>7.83%</a:t>
                      </a:r>
                      <a:endParaRPr lang="zh-CN" altLang="en-US" dirty="0"/>
                    </a:p>
                  </a:txBody>
                  <a:tcPr marL="68580" marR="68580" marT="0" marB="0" anchor="ctr"/>
                </a:tc>
                <a:tc>
                  <a:txBody>
                    <a:bodyPr/>
                    <a:lstStyle/>
                    <a:p>
                      <a:pPr algn="ctr"/>
                      <a:r>
                        <a:rPr lang="en-US" altLang="zh-CN" dirty="0" smtClean="0"/>
                        <a:t>48.19%</a:t>
                      </a:r>
                      <a:endParaRPr lang="zh-CN" altLang="en-US" dirty="0"/>
                    </a:p>
                  </a:txBody>
                  <a:tcPr marL="68580" marR="68580" marT="0" marB="0" anchor="ctr"/>
                </a:tc>
                <a:tc>
                  <a:txBody>
                    <a:bodyPr/>
                    <a:lstStyle/>
                    <a:p>
                      <a:pPr algn="ctr"/>
                      <a:r>
                        <a:rPr lang="en-US" altLang="zh-CN" dirty="0" smtClean="0"/>
                        <a:t>3.61%</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
        <p:nvSpPr>
          <p:cNvPr id="12" name="矩形 11"/>
          <p:cNvSpPr/>
          <p:nvPr/>
        </p:nvSpPr>
        <p:spPr>
          <a:xfrm>
            <a:off x="3933379" y="4509119"/>
            <a:ext cx="3571811" cy="507831"/>
          </a:xfrm>
          <a:prstGeom prst="rect">
            <a:avLst/>
          </a:prstGeom>
        </p:spPr>
        <p:txBody>
          <a:bodyPr wrap="none">
            <a:spAutoFit/>
          </a:bodyPr>
          <a:lstStyle/>
          <a:p>
            <a:pPr algn="ctr">
              <a:lnSpc>
                <a:spcPct val="150000"/>
              </a:lnSpc>
            </a:pPr>
            <a:r>
              <a:rPr lang="zh-CN" altLang="zh-CN" b="1" kern="0" dirty="0" smtClean="0">
                <a:latin typeface="Times New Roman" panose="02020503050405090304" pitchFamily="18" charset="0"/>
                <a:ea typeface="宋体" pitchFamily="2" charset="-122"/>
                <a:cs typeface="楷体_GB2312"/>
              </a:rPr>
              <a:t>表</a:t>
            </a:r>
            <a:r>
              <a:rPr lang="en-US" altLang="zh-CN" b="1" kern="0" dirty="0" smtClean="0">
                <a:latin typeface="Times New Roman" panose="02020503050405090304" pitchFamily="18" charset="0"/>
                <a:ea typeface="宋体" pitchFamily="2" charset="-122"/>
                <a:cs typeface="楷体_GB2312"/>
              </a:rPr>
              <a:t>7-8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sp>
        <p:nvSpPr>
          <p:cNvPr id="13" name="矩形 12"/>
          <p:cNvSpPr/>
          <p:nvPr/>
        </p:nvSpPr>
        <p:spPr>
          <a:xfrm>
            <a:off x="7243962" y="1340768"/>
            <a:ext cx="4466282" cy="3093154"/>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400" dirty="0"/>
              <a:t>从经典参数组合为（</a:t>
            </a:r>
            <a:r>
              <a:rPr lang="en-US" altLang="zh-CN" sz="2400" dirty="0"/>
              <a:t>0.35</a:t>
            </a:r>
            <a:r>
              <a:rPr lang="zh-CN" altLang="en-US" sz="2400" dirty="0"/>
              <a:t>，</a:t>
            </a:r>
            <a:r>
              <a:rPr lang="en-US" altLang="zh-CN" sz="2400" dirty="0"/>
              <a:t>0.07</a:t>
            </a:r>
            <a:r>
              <a:rPr lang="zh-CN" altLang="en-US" sz="2400" dirty="0"/>
              <a:t>，</a:t>
            </a:r>
            <a:r>
              <a:rPr lang="en-US" altLang="zh-CN" sz="2400" dirty="0"/>
              <a:t>0.25)</a:t>
            </a:r>
            <a:r>
              <a:rPr lang="zh-CN" altLang="en-US" sz="2400" dirty="0"/>
              <a:t>的策略表现看，收益可观</a:t>
            </a:r>
            <a:r>
              <a:rPr lang="zh-CN" altLang="en-US" sz="2400" dirty="0" smtClean="0"/>
              <a:t>。</a:t>
            </a:r>
            <a:endParaRPr lang="en-US" altLang="zh-CN" sz="2400" dirty="0" smtClean="0"/>
          </a:p>
          <a:p>
            <a:pPr marL="342900" indent="-342900">
              <a:lnSpc>
                <a:spcPts val="2600"/>
              </a:lnSpc>
              <a:buFont typeface="Wingdings" panose="05000000000000000000" pitchFamily="2" charset="2"/>
              <a:buChar char="Ø"/>
            </a:pPr>
            <a:endParaRPr lang="en-US" altLang="zh-CN" sz="2400" dirty="0"/>
          </a:p>
          <a:p>
            <a:pPr marL="342900" indent="-342900">
              <a:lnSpc>
                <a:spcPts val="2600"/>
              </a:lnSpc>
              <a:buFont typeface="Wingdings" panose="05000000000000000000" pitchFamily="2" charset="2"/>
              <a:buChar char="Ø"/>
            </a:pPr>
            <a:r>
              <a:rPr lang="zh-CN" altLang="en-US" sz="2400" dirty="0"/>
              <a:t>从风险水平看，回撤</a:t>
            </a:r>
            <a:r>
              <a:rPr lang="zh-CN" altLang="en-US" sz="2400" dirty="0" smtClean="0"/>
              <a:t>水平相对较高高</a:t>
            </a:r>
            <a:r>
              <a:rPr lang="zh-CN" altLang="en-US" sz="2400" dirty="0"/>
              <a:t>，风险</a:t>
            </a:r>
            <a:r>
              <a:rPr lang="zh-CN" altLang="en-US" sz="2400" dirty="0" smtClean="0"/>
              <a:t>水平也相对高</a:t>
            </a:r>
            <a:r>
              <a:rPr lang="zh-CN" altLang="en-US" sz="2400" dirty="0"/>
              <a:t>。而资金走势</a:t>
            </a:r>
            <a:r>
              <a:rPr lang="zh-CN" altLang="en-US" sz="2400" dirty="0" smtClean="0"/>
              <a:t>图总体向上，</a:t>
            </a:r>
            <a:r>
              <a:rPr lang="zh-CN" altLang="en-US" sz="2400" dirty="0"/>
              <a:t>总体来说，</a:t>
            </a:r>
            <a:r>
              <a:rPr lang="zh-CN" altLang="en-US" sz="2400" dirty="0" smtClean="0"/>
              <a:t>策略具有较强盈利性。</a:t>
            </a:r>
            <a:endParaRPr lang="zh-CN" altLang="en-US" sz="2400" dirty="0"/>
          </a:p>
        </p:txBody>
      </p:sp>
      <p:sp>
        <p:nvSpPr>
          <p:cNvPr id="8" name="圆角矩形 7">
            <a:extLst>
              <a:ext uri="{FF2B5EF4-FFF2-40B4-BE49-F238E27FC236}">
                <a16:creationId xmlns="" xmlns:a16="http://schemas.microsoft.com/office/drawing/2014/main" id="{74A29730-9C09-7145-9F2C-7C6C02205E06}"/>
              </a:ext>
            </a:extLst>
          </p:cNvPr>
          <p:cNvSpPr/>
          <p:nvPr/>
        </p:nvSpPr>
        <p:spPr>
          <a:xfrm>
            <a:off x="7243961" y="847946"/>
            <a:ext cx="4538290" cy="352839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334993213"/>
      </p:ext>
    </p:extLst>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0971" y="534031"/>
            <a:ext cx="11736402" cy="1969770"/>
          </a:xfrm>
          <a:prstGeom prst="rect">
            <a:avLst/>
          </a:prstGeom>
        </p:spPr>
        <p:txBody>
          <a:bodyPr wrap="square">
            <a:spAutoFit/>
          </a:bodyPr>
          <a:lstStyle/>
          <a:p>
            <a:pPr>
              <a:lnSpc>
                <a:spcPct val="150000"/>
              </a:lnSpc>
            </a:pPr>
            <a:r>
              <a:rPr lang="en-US" altLang="zh-CN" sz="2200" b="1" dirty="0" smtClean="0">
                <a:latin typeface="Times New Roman" panose="02020503050405090304" pitchFamily="18" charset="0"/>
                <a:cs typeface="Times New Roman" panose="02020503050405090304" pitchFamily="18" charset="0"/>
              </a:rPr>
              <a:t>2. R-breaker</a:t>
            </a:r>
            <a:r>
              <a:rPr lang="zh-CN" altLang="en-US" sz="2200" b="1" dirty="0">
                <a:latin typeface="Times New Roman" panose="02020503050405090304" pitchFamily="18" charset="0"/>
                <a:cs typeface="Times New Roman" panose="02020503050405090304" pitchFamily="18" charset="0"/>
              </a:rPr>
              <a:t>套利策略的全样本区间的绩效</a:t>
            </a:r>
            <a:r>
              <a:rPr lang="zh-CN" altLang="en-US" sz="2200" b="1" dirty="0" smtClean="0">
                <a:latin typeface="Times New Roman" panose="02020503050405090304" pitchFamily="18" charset="0"/>
                <a:cs typeface="Times New Roman" panose="02020503050405090304" pitchFamily="18" charset="0"/>
              </a:rPr>
              <a:t>表现</a:t>
            </a:r>
            <a:r>
              <a:rPr lang="en-US" altLang="zh-CN" sz="2200" b="1" dirty="0">
                <a:latin typeface="Times New Roman" panose="02020503050405090304" pitchFamily="18" charset="0"/>
                <a:cs typeface="Times New Roman" panose="02020503050405090304" pitchFamily="18" charset="0"/>
              </a:rPr>
              <a:t>——</a:t>
            </a:r>
            <a:r>
              <a:rPr lang="zh-CN" altLang="zh-CN" sz="2200" b="1" dirty="0">
                <a:latin typeface="Times New Roman" panose="02020503050405090304" pitchFamily="18" charset="0"/>
                <a:cs typeface="Times New Roman" panose="02020503050405090304" pitchFamily="18" charset="0"/>
              </a:rPr>
              <a:t>参数优化后</a:t>
            </a:r>
            <a:endParaRPr lang="en-US" altLang="zh-CN" sz="2200" b="1" dirty="0">
              <a:latin typeface="Times New Roman" panose="02020503050405090304" pitchFamily="18" charset="0"/>
              <a:cs typeface="Times New Roman" panose="02020503050405090304" pitchFamily="18" charset="0"/>
            </a:endParaRPr>
          </a:p>
          <a:p>
            <a:pPr>
              <a:lnSpc>
                <a:spcPts val="3000"/>
              </a:lnSpc>
            </a:pPr>
            <a:r>
              <a:rPr lang="zh-CN" altLang="zh-CN" sz="2000" dirty="0" smtClean="0">
                <a:latin typeface="Times New Roman" panose="02020503050405090304" pitchFamily="18" charset="0"/>
                <a:cs typeface="宋体" pitchFamily="2" charset="-122"/>
              </a:rPr>
              <a:t>参数</a:t>
            </a:r>
            <a:r>
              <a:rPr lang="zh-CN" altLang="en-US" sz="2000" dirty="0" smtClean="0">
                <a:latin typeface="Times New Roman" panose="02020503050405090304" pitchFamily="18" charset="0"/>
                <a:cs typeface="宋体" pitchFamily="2" charset="-122"/>
              </a:rPr>
              <a:t>优化</a:t>
            </a:r>
            <a:r>
              <a:rPr lang="zh-CN" altLang="zh-CN" sz="2000" dirty="0" smtClean="0">
                <a:latin typeface="Times New Roman" panose="02020503050405090304" pitchFamily="18" charset="0"/>
                <a:cs typeface="宋体" pitchFamily="2" charset="-122"/>
              </a:rPr>
              <a:t>设置</a:t>
            </a:r>
            <a:r>
              <a:rPr lang="zh-CN" altLang="zh-CN" sz="2000" dirty="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f1=0.00</a:t>
            </a:r>
            <a:r>
              <a:rPr lang="zh-CN" altLang="zh-CN"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f2=0.01</a:t>
            </a:r>
            <a:r>
              <a:rPr lang="zh-CN" altLang="zh-CN"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f3=0.45</a:t>
            </a:r>
            <a:r>
              <a:rPr lang="zh-CN" altLang="zh-CN" sz="2000" dirty="0">
                <a:latin typeface="Times New Roman" panose="02020503050405090304" pitchFamily="18" charset="0"/>
                <a:cs typeface="宋体" pitchFamily="2" charset="-122"/>
              </a:rPr>
              <a:t>。使用</a:t>
            </a:r>
            <a:r>
              <a:rPr lang="en-US" altLang="zh-CN" sz="2000" dirty="0">
                <a:latin typeface="Times New Roman" panose="02020503050405090304" pitchFamily="18" charset="0"/>
                <a:cs typeface="宋体" pitchFamily="2" charset="-122"/>
              </a:rPr>
              <a:t>Python</a:t>
            </a:r>
            <a:r>
              <a:rPr lang="zh-CN" altLang="zh-CN" sz="2000" dirty="0">
                <a:latin typeface="Times New Roman" panose="02020503050405090304" pitchFamily="18" charset="0"/>
                <a:cs typeface="宋体" pitchFamily="2" charset="-122"/>
              </a:rPr>
              <a:t>程序软件操作，策略的资金走势图和累计收益图如下</a:t>
            </a:r>
            <a:r>
              <a:rPr lang="zh-CN" altLang="zh-CN" sz="2000" dirty="0"/>
              <a:t> </a:t>
            </a:r>
            <a:r>
              <a:rPr lang="zh-CN" altLang="en-US" sz="2000" dirty="0"/>
              <a:t>：</a:t>
            </a:r>
          </a:p>
          <a:p>
            <a:pPr>
              <a:lnSpc>
                <a:spcPct val="150000"/>
              </a:lnSpc>
            </a:pPr>
            <a:endParaRPr kumimoji="1" lang="zh-CN"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6" name="矩形 5"/>
          <p:cNvSpPr/>
          <p:nvPr/>
        </p:nvSpPr>
        <p:spPr>
          <a:xfrm>
            <a:off x="374330" y="4941168"/>
            <a:ext cx="5283201" cy="923330"/>
          </a:xfrm>
          <a:prstGeom prst="rect">
            <a:avLst/>
          </a:prstGeom>
        </p:spPr>
        <p:txBody>
          <a:bodyPr wrap="square">
            <a:spAutoFit/>
          </a:bodyPr>
          <a:lstStyle/>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7-8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全样本区间经典参数组合每日资金</a:t>
            </a:r>
            <a:r>
              <a:rPr lang="zh-CN" altLang="zh-CN" kern="100" dirty="0" smtClean="0">
                <a:latin typeface="Times New Roman" panose="02020503050405090304" pitchFamily="18" charset="0"/>
                <a:ea typeface="宋体" pitchFamily="2" charset="-122"/>
                <a:cs typeface="Times New Roman" panose="02020503050405090304" pitchFamily="18" charset="0"/>
              </a:rPr>
              <a:t>变化</a:t>
            </a:r>
            <a:endParaRPr lang="en-US" altLang="zh-CN" kern="100" dirty="0" smtClean="0">
              <a:latin typeface="Times New Roman" panose="02020503050405090304" pitchFamily="18" charset="0"/>
              <a:ea typeface="宋体" pitchFamily="2" charset="-122"/>
              <a:cs typeface="Times New Roman" panose="02020503050405090304" pitchFamily="18" charset="0"/>
            </a:endParaRPr>
          </a:p>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8" name="矩形 7"/>
          <p:cNvSpPr/>
          <p:nvPr/>
        </p:nvSpPr>
        <p:spPr>
          <a:xfrm>
            <a:off x="5909014" y="4929383"/>
            <a:ext cx="608835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7-9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全样本区间经典参数组合累计收益率</a:t>
            </a:r>
            <a:r>
              <a:rPr lang="zh-CN" altLang="zh-CN" kern="100" dirty="0" smtClean="0">
                <a:latin typeface="Times New Roman" panose="02020503050405090304" pitchFamily="18" charset="0"/>
                <a:ea typeface="宋体" pitchFamily="2" charset="-122"/>
                <a:cs typeface="Times New Roman" panose="02020503050405090304" pitchFamily="18" charset="0"/>
              </a:rPr>
              <a:t>变化</a:t>
            </a:r>
            <a:endParaRPr lang="en-US" altLang="zh-CN" kern="100" dirty="0">
              <a:latin typeface="Times New Roman" panose="02020503050405090304" pitchFamily="18" charset="0"/>
              <a:ea typeface="宋体" pitchFamily="2" charset="-122"/>
              <a:cs typeface="Times New Roman" panose="02020503050405090304" pitchFamily="18" charset="0"/>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580" y="2132856"/>
            <a:ext cx="5419077"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3659" y="2156271"/>
            <a:ext cx="5328592" cy="2676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251658"/>
      </p:ext>
    </p:extLst>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9" name="矩形 8"/>
          <p:cNvSpPr/>
          <p:nvPr/>
        </p:nvSpPr>
        <p:spPr>
          <a:xfrm>
            <a:off x="-387101" y="649763"/>
            <a:ext cx="7518400" cy="507831"/>
          </a:xfrm>
          <a:prstGeom prst="rect">
            <a:avLst/>
          </a:prstGeom>
        </p:spPr>
        <p:txBody>
          <a:bodyPr wrap="square">
            <a:spAutoFit/>
          </a:bodyPr>
          <a:lstStyle/>
          <a:p>
            <a:pPr indent="266700" algn="ctr">
              <a:lnSpc>
                <a:spcPct val="150000"/>
              </a:lnSpc>
            </a:pPr>
            <a:r>
              <a:rPr lang="zh-CN" altLang="zh-CN" b="1" kern="100" dirty="0" smtClean="0">
                <a:latin typeface="Times New Roman" panose="02020503050405090304" pitchFamily="18" charset="0"/>
                <a:ea typeface="宋体" pitchFamily="2" charset="-122"/>
                <a:cs typeface="Times New Roman" panose="02020503050405090304" pitchFamily="18" charset="0"/>
              </a:rPr>
              <a:t>表</a:t>
            </a:r>
            <a:r>
              <a:rPr lang="en-US" altLang="zh-CN" b="1" kern="100" dirty="0" smtClean="0">
                <a:latin typeface="Times New Roman" panose="02020503050405090304" pitchFamily="18" charset="0"/>
                <a:ea typeface="宋体" pitchFamily="2" charset="-122"/>
                <a:cs typeface="Times New Roman" panose="02020503050405090304" pitchFamily="18" charset="0"/>
              </a:rPr>
              <a:t>7-9  </a:t>
            </a:r>
            <a:r>
              <a:rPr lang="zh-CN" altLang="zh-CN" b="1" kern="100" dirty="0">
                <a:latin typeface="Times New Roman" panose="02020503050405090304" pitchFamily="18" charset="0"/>
                <a:ea typeface="宋体" pitchFamily="2" charset="-122"/>
                <a:cs typeface="Times New Roman" panose="02020503050405090304" pitchFamily="18" charset="0"/>
              </a:rPr>
              <a:t>全样本</a:t>
            </a:r>
            <a:r>
              <a:rPr lang="zh-CN" altLang="zh-CN" b="1" kern="100" dirty="0" smtClean="0">
                <a:latin typeface="Times New Roman" panose="02020503050405090304" pitchFamily="18" charset="0"/>
                <a:ea typeface="宋体" pitchFamily="2" charset="-122"/>
                <a:cs typeface="Times New Roman" panose="02020503050405090304" pitchFamily="18" charset="0"/>
              </a:rPr>
              <a:t>区间</a:t>
            </a:r>
            <a:r>
              <a:rPr lang="zh-CN" altLang="zh-CN" b="1" kern="100" dirty="0">
                <a:latin typeface="Times New Roman" panose="02020503050405090304" pitchFamily="18" charset="0"/>
                <a:cs typeface="宋体" pitchFamily="2" charset="-122"/>
              </a:rPr>
              <a:t>参数优化后</a:t>
            </a:r>
            <a:r>
              <a:rPr lang="zh-CN" altLang="zh-CN" b="1" kern="100" dirty="0" smtClean="0">
                <a:latin typeface="Times New Roman" panose="02020503050405090304" pitchFamily="18" charset="0"/>
                <a:ea typeface="宋体" pitchFamily="2" charset="-122"/>
                <a:cs typeface="Times New Roman" panose="02020503050405090304" pitchFamily="18" charset="0"/>
              </a:rPr>
              <a:t>组合策略</a:t>
            </a:r>
            <a:r>
              <a:rPr lang="zh-CN" altLang="zh-CN" b="1" kern="100" dirty="0">
                <a:latin typeface="Times New Roman" panose="02020503050405090304" pitchFamily="18" charset="0"/>
                <a:ea typeface="宋体" pitchFamily="2" charset="-122"/>
                <a:cs typeface="Times New Roman" panose="02020503050405090304" pitchFamily="18" charset="0"/>
              </a:rPr>
              <a:t>绩效评价指标数据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48295114"/>
              </p:ext>
            </p:extLst>
          </p:nvPr>
        </p:nvGraphicFramePr>
        <p:xfrm>
          <a:off x="260971" y="1151578"/>
          <a:ext cx="6569862" cy="3322893"/>
        </p:xfrm>
        <a:graphic>
          <a:graphicData uri="http://schemas.openxmlformats.org/drawingml/2006/table">
            <a:tbl>
              <a:tblPr firstRow="1" firstCol="1" bandRow="1">
                <a:tableStyleId>{2D5ABB26-0587-4C30-8999-92F81FD0307C}</a:tableStyleId>
              </a:tblPr>
              <a:tblGrid>
                <a:gridCol w="3284931">
                  <a:extLst>
                    <a:ext uri="{9D8B030D-6E8A-4147-A177-3AD203B41FA5}">
                      <a16:colId xmlns="" xmlns:a16="http://schemas.microsoft.com/office/drawing/2014/main" val="20000"/>
                    </a:ext>
                  </a:extLst>
                </a:gridCol>
                <a:gridCol w="3284931">
                  <a:extLst>
                    <a:ext uri="{9D8B030D-6E8A-4147-A177-3AD203B41FA5}">
                      <a16:colId xmlns="" xmlns:a16="http://schemas.microsoft.com/office/drawing/2014/main" val="20001"/>
                    </a:ext>
                  </a:extLst>
                </a:gridCol>
              </a:tblGrid>
              <a:tr h="326817">
                <a:tc>
                  <a:txBody>
                    <a:bodyPr/>
                    <a:lstStyle/>
                    <a:p>
                      <a:pPr indent="228600" algn="ctr"/>
                      <a:r>
                        <a:rPr lang="zh-CN" sz="1800" kern="0" dirty="0">
                          <a:effectLst/>
                        </a:rPr>
                        <a:t>参数组合</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1800" kern="0" dirty="0" smtClean="0">
                          <a:effectLst/>
                        </a:rPr>
                        <a:t>f1=0.00</a:t>
                      </a:r>
                      <a:r>
                        <a:rPr lang="zh-CN" sz="1800" kern="0" dirty="0" smtClean="0">
                          <a:effectLst/>
                        </a:rPr>
                        <a:t>；</a:t>
                      </a:r>
                      <a:r>
                        <a:rPr lang="en-US" sz="1800" kern="0" dirty="0" smtClean="0">
                          <a:effectLst/>
                        </a:rPr>
                        <a:t>f2=0.01</a:t>
                      </a:r>
                      <a:r>
                        <a:rPr lang="zh-CN" sz="1800" kern="0" dirty="0" smtClean="0">
                          <a:effectLst/>
                        </a:rPr>
                        <a:t>；</a:t>
                      </a:r>
                      <a:r>
                        <a:rPr lang="en-US" sz="1800" kern="0" dirty="0" smtClean="0">
                          <a:effectLst/>
                        </a:rPr>
                        <a:t>f3=0.45</a:t>
                      </a:r>
                      <a:endParaRPr lang="zh-CN" sz="1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11052">
                <a:tc>
                  <a:txBody>
                    <a:bodyPr/>
                    <a:lstStyle/>
                    <a:p>
                      <a:pPr indent="228600" algn="ctr"/>
                      <a:r>
                        <a:rPr lang="zh-CN" sz="1800" kern="0" dirty="0">
                          <a:effectLst/>
                        </a:rPr>
                        <a:t>初始资金</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1800" kern="0" dirty="0">
                          <a:effectLst/>
                        </a:rPr>
                        <a:t>300000</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35628">
                <a:tc>
                  <a:txBody>
                    <a:bodyPr/>
                    <a:lstStyle/>
                    <a:p>
                      <a:pPr indent="228600" algn="ctr"/>
                      <a:r>
                        <a:rPr lang="zh-CN" sz="1800" kern="0" dirty="0">
                          <a:effectLst/>
                        </a:rPr>
                        <a:t>净利润</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226944</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35628">
                <a:tc>
                  <a:txBody>
                    <a:bodyPr/>
                    <a:lstStyle/>
                    <a:p>
                      <a:pPr indent="228600" algn="ctr"/>
                      <a:r>
                        <a:rPr lang="zh-CN" sz="1800" kern="0" dirty="0">
                          <a:effectLst/>
                        </a:rPr>
                        <a:t>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247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35628">
                <a:tc>
                  <a:txBody>
                    <a:bodyPr/>
                    <a:lstStyle/>
                    <a:p>
                      <a:pPr indent="228600" algn="ctr"/>
                      <a:r>
                        <a:rPr lang="zh-CN" sz="1800" kern="0" dirty="0">
                          <a:effectLst/>
                        </a:rPr>
                        <a:t>日均交易次数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2.8</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35628">
                <a:tc>
                  <a:txBody>
                    <a:bodyPr/>
                    <a:lstStyle/>
                    <a:p>
                      <a:pPr indent="228600" algn="ctr"/>
                      <a:r>
                        <a:rPr lang="zh-CN" sz="1800" kern="0" dirty="0">
                          <a:effectLst/>
                        </a:rPr>
                        <a:t>最大回撤</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16.3%</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35628">
                <a:tc>
                  <a:txBody>
                    <a:bodyPr/>
                    <a:lstStyle/>
                    <a:p>
                      <a:pPr indent="228600" algn="ctr"/>
                      <a:r>
                        <a:rPr lang="zh-CN" sz="1800" kern="0" dirty="0">
                          <a:effectLst/>
                        </a:rPr>
                        <a:t>胜率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35628">
                <a:tc>
                  <a:txBody>
                    <a:bodyPr/>
                    <a:lstStyle/>
                    <a:p>
                      <a:pPr indent="228600" algn="ctr"/>
                      <a:r>
                        <a:rPr lang="zh-CN" sz="1800" kern="0" dirty="0">
                          <a:effectLst/>
                        </a:rPr>
                        <a:t>累计收益率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76%</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35628">
                <a:tc>
                  <a:txBody>
                    <a:bodyPr/>
                    <a:lstStyle/>
                    <a:p>
                      <a:pPr indent="228600" algn="ctr"/>
                      <a:r>
                        <a:rPr lang="zh-CN" sz="1800" kern="0" dirty="0">
                          <a:effectLst/>
                        </a:rPr>
                        <a:t>年化收益率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219.1%</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35628">
                <a:tc>
                  <a:txBody>
                    <a:bodyPr/>
                    <a:lstStyle/>
                    <a:p>
                      <a:pPr indent="228600" algn="ctr"/>
                      <a:r>
                        <a:rPr lang="zh-CN" sz="1800" kern="0" dirty="0">
                          <a:effectLst/>
                        </a:rPr>
                        <a:t>夏普比率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1.87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12" name="矩形 11"/>
          <p:cNvSpPr/>
          <p:nvPr/>
        </p:nvSpPr>
        <p:spPr>
          <a:xfrm>
            <a:off x="3875671" y="4509119"/>
            <a:ext cx="3687228" cy="507831"/>
          </a:xfrm>
          <a:prstGeom prst="rect">
            <a:avLst/>
          </a:prstGeom>
        </p:spPr>
        <p:txBody>
          <a:bodyPr wrap="none">
            <a:spAutoFit/>
          </a:bodyPr>
          <a:lstStyle/>
          <a:p>
            <a:pPr algn="ctr">
              <a:lnSpc>
                <a:spcPct val="150000"/>
              </a:lnSpc>
            </a:pPr>
            <a:r>
              <a:rPr lang="zh-CN" altLang="zh-CN" b="1" kern="0" dirty="0" smtClean="0">
                <a:latin typeface="Times New Roman" panose="02020503050405090304" pitchFamily="18" charset="0"/>
                <a:ea typeface="宋体" pitchFamily="2" charset="-122"/>
                <a:cs typeface="楷体_GB2312"/>
              </a:rPr>
              <a:t>表</a:t>
            </a:r>
            <a:r>
              <a:rPr lang="en-US" altLang="zh-CN" b="1" kern="0" dirty="0" smtClean="0">
                <a:latin typeface="Times New Roman" panose="02020503050405090304" pitchFamily="18" charset="0"/>
                <a:ea typeface="宋体" pitchFamily="2" charset="-122"/>
                <a:cs typeface="楷体_GB2312"/>
              </a:rPr>
              <a:t>7-10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sp>
        <p:nvSpPr>
          <p:cNvPr id="13" name="矩形 12"/>
          <p:cNvSpPr/>
          <p:nvPr/>
        </p:nvSpPr>
        <p:spPr>
          <a:xfrm>
            <a:off x="7243962" y="1340768"/>
            <a:ext cx="4466282" cy="2759730"/>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400" dirty="0" smtClean="0"/>
              <a:t>从参数优化组合</a:t>
            </a:r>
            <a:r>
              <a:rPr lang="zh-CN" altLang="en-US" sz="2400" dirty="0"/>
              <a:t>为（</a:t>
            </a:r>
            <a:r>
              <a:rPr lang="en-US" altLang="zh-CN" sz="2400" dirty="0" smtClean="0"/>
              <a:t>0.00</a:t>
            </a:r>
            <a:r>
              <a:rPr lang="zh-CN" altLang="en-US" sz="2400" dirty="0" smtClean="0"/>
              <a:t>，</a:t>
            </a:r>
            <a:r>
              <a:rPr lang="en-US" altLang="zh-CN" sz="2400" dirty="0" smtClean="0"/>
              <a:t>0.01</a:t>
            </a:r>
            <a:r>
              <a:rPr lang="zh-CN" altLang="en-US" sz="2400" dirty="0" smtClean="0"/>
              <a:t>，</a:t>
            </a:r>
            <a:r>
              <a:rPr lang="en-US" altLang="zh-CN" sz="2400" dirty="0" smtClean="0"/>
              <a:t>0.45</a:t>
            </a:r>
            <a:r>
              <a:rPr lang="en-US" altLang="zh-CN" sz="2400" dirty="0"/>
              <a:t>)</a:t>
            </a:r>
            <a:r>
              <a:rPr lang="zh-CN" altLang="en-US" sz="2400" dirty="0"/>
              <a:t>的策略表现看，收益可观</a:t>
            </a:r>
            <a:r>
              <a:rPr lang="zh-CN" altLang="en-US" sz="2400" dirty="0" smtClean="0"/>
              <a:t>。</a:t>
            </a:r>
            <a:endParaRPr lang="en-US" altLang="zh-CN" sz="2400" dirty="0" smtClean="0"/>
          </a:p>
          <a:p>
            <a:pPr marL="342900" indent="-342900">
              <a:lnSpc>
                <a:spcPts val="2600"/>
              </a:lnSpc>
              <a:buFont typeface="Wingdings" panose="05000000000000000000" pitchFamily="2" charset="2"/>
              <a:buChar char="Ø"/>
            </a:pPr>
            <a:endParaRPr lang="en-US" altLang="zh-CN" sz="2400" dirty="0"/>
          </a:p>
          <a:p>
            <a:pPr marL="342900" indent="-342900">
              <a:lnSpc>
                <a:spcPts val="2600"/>
              </a:lnSpc>
              <a:buFont typeface="Wingdings" panose="05000000000000000000" pitchFamily="2" charset="2"/>
              <a:buChar char="Ø"/>
            </a:pPr>
            <a:r>
              <a:rPr lang="zh-CN" altLang="en-US" sz="2400" dirty="0"/>
              <a:t>从风险水平看，回撤</a:t>
            </a:r>
            <a:r>
              <a:rPr lang="zh-CN" altLang="en-US" sz="2400" dirty="0" smtClean="0"/>
              <a:t>水平相对高</a:t>
            </a:r>
            <a:r>
              <a:rPr lang="zh-CN" altLang="en-US" sz="2400" dirty="0"/>
              <a:t>，风险</a:t>
            </a:r>
            <a:r>
              <a:rPr lang="zh-CN" altLang="en-US" sz="2400" dirty="0" smtClean="0"/>
              <a:t>水平较高</a:t>
            </a:r>
            <a:r>
              <a:rPr lang="zh-CN" altLang="en-US" sz="2400" dirty="0"/>
              <a:t>。而资金走势</a:t>
            </a:r>
            <a:r>
              <a:rPr lang="zh-CN" altLang="en-US" sz="2400" dirty="0" smtClean="0"/>
              <a:t>图总体相似，</a:t>
            </a:r>
            <a:r>
              <a:rPr lang="zh-CN" altLang="en-US" sz="2400" dirty="0"/>
              <a:t>总体来说，</a:t>
            </a:r>
            <a:r>
              <a:rPr lang="zh-CN" altLang="en-US" sz="2400" dirty="0" smtClean="0"/>
              <a:t>策略表现理想</a:t>
            </a:r>
            <a:r>
              <a:rPr lang="zh-CN" altLang="en-US" sz="2400" dirty="0"/>
              <a:t>。</a:t>
            </a:r>
          </a:p>
        </p:txBody>
      </p:sp>
      <p:sp>
        <p:nvSpPr>
          <p:cNvPr id="8" name="圆角矩形 7">
            <a:extLst>
              <a:ext uri="{FF2B5EF4-FFF2-40B4-BE49-F238E27FC236}">
                <a16:creationId xmlns="" xmlns:a16="http://schemas.microsoft.com/office/drawing/2014/main" id="{74A29730-9C09-7145-9F2C-7C6C02205E06}"/>
              </a:ext>
            </a:extLst>
          </p:cNvPr>
          <p:cNvSpPr/>
          <p:nvPr/>
        </p:nvSpPr>
        <p:spPr>
          <a:xfrm>
            <a:off x="7243961" y="847946"/>
            <a:ext cx="4538290" cy="352839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aphicFrame>
        <p:nvGraphicFramePr>
          <p:cNvPr id="14" name="表格 13"/>
          <p:cNvGraphicFramePr>
            <a:graphicFrameLocks noGrp="1"/>
          </p:cNvGraphicFramePr>
          <p:nvPr>
            <p:extLst>
              <p:ext uri="{D42A27DB-BD31-4B8C-83A1-F6EECF244321}">
                <p14:modId xmlns:p14="http://schemas.microsoft.com/office/powerpoint/2010/main" val="487277291"/>
              </p:ext>
            </p:extLst>
          </p:nvPr>
        </p:nvGraphicFramePr>
        <p:xfrm>
          <a:off x="2213152" y="4936028"/>
          <a:ext cx="7840907" cy="1329618"/>
        </p:xfrm>
        <a:graphic>
          <a:graphicData uri="http://schemas.openxmlformats.org/drawingml/2006/table">
            <a:tbl>
              <a:tblPr firstRow="1" firstCol="1" bandRow="1">
                <a:tableStyleId>{5940675A-B579-460E-94D1-54222C63F5DA}</a:tableStyleId>
              </a:tblPr>
              <a:tblGrid>
                <a:gridCol w="784124">
                  <a:extLst>
                    <a:ext uri="{9D8B030D-6E8A-4147-A177-3AD203B41FA5}">
                      <a16:colId xmlns="" xmlns:a16="http://schemas.microsoft.com/office/drawing/2014/main" val="20000"/>
                    </a:ext>
                  </a:extLst>
                </a:gridCol>
                <a:gridCol w="1205546">
                  <a:extLst>
                    <a:ext uri="{9D8B030D-6E8A-4147-A177-3AD203B41FA5}">
                      <a16:colId xmlns="" xmlns:a16="http://schemas.microsoft.com/office/drawing/2014/main" val="20001"/>
                    </a:ext>
                  </a:extLst>
                </a:gridCol>
                <a:gridCol w="1264787">
                  <a:extLst>
                    <a:ext uri="{9D8B030D-6E8A-4147-A177-3AD203B41FA5}">
                      <a16:colId xmlns="" xmlns:a16="http://schemas.microsoft.com/office/drawing/2014/main" val="20002"/>
                    </a:ext>
                  </a:extLst>
                </a:gridCol>
                <a:gridCol w="1456506">
                  <a:extLst>
                    <a:ext uri="{9D8B030D-6E8A-4147-A177-3AD203B41FA5}">
                      <a16:colId xmlns="" xmlns:a16="http://schemas.microsoft.com/office/drawing/2014/main" val="20003"/>
                    </a:ext>
                  </a:extLst>
                </a:gridCol>
                <a:gridCol w="1257736">
                  <a:extLst>
                    <a:ext uri="{9D8B030D-6E8A-4147-A177-3AD203B41FA5}">
                      <a16:colId xmlns="" xmlns:a16="http://schemas.microsoft.com/office/drawing/2014/main" val="20004"/>
                    </a:ext>
                  </a:extLst>
                </a:gridCol>
                <a:gridCol w="1872208">
                  <a:extLst>
                    <a:ext uri="{9D8B030D-6E8A-4147-A177-3AD203B41FA5}">
                      <a16:colId xmlns="" xmlns:a16="http://schemas.microsoft.com/office/drawing/2014/main" val="20005"/>
                    </a:ext>
                  </a:extLst>
                </a:gridCol>
              </a:tblGrid>
              <a:tr h="594408">
                <a:tc>
                  <a:txBody>
                    <a:bodyPr/>
                    <a:lstStyle/>
                    <a:p>
                      <a:pPr indent="228600" algn="l"/>
                      <a:r>
                        <a:rPr lang="en-US" sz="1600" kern="0" dirty="0">
                          <a:effectLst/>
                        </a:rPr>
                        <a:t> </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多单反转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空仓做多</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空仓做空</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总交易</a:t>
                      </a:r>
                      <a:r>
                        <a:rPr lang="zh-CN" sz="1600" kern="0" dirty="0" smtClean="0">
                          <a:effectLst/>
                        </a:rPr>
                        <a:t>次数</a:t>
                      </a:r>
                      <a:endParaRPr lang="en-US" altLang="zh-CN" sz="1600" kern="0" dirty="0" smtClean="0">
                        <a:effectLst/>
                      </a:endParaRPr>
                    </a:p>
                    <a:p>
                      <a:pPr indent="228600" algn="l"/>
                      <a:r>
                        <a:rPr lang="zh-CN" sz="1600" kern="0" dirty="0" smtClean="0">
                          <a:effectLst/>
                        </a:rPr>
                        <a:t>（</a:t>
                      </a:r>
                      <a:r>
                        <a:rPr lang="zh-CN" sz="1600" kern="0" dirty="0">
                          <a:effectLst/>
                        </a:rPr>
                        <a:t>不含平仓）</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367605">
                <a:tc>
                  <a:txBody>
                    <a:bodyPr/>
                    <a:lstStyle/>
                    <a:p>
                      <a:pPr indent="228600" algn="l"/>
                      <a:r>
                        <a:rPr lang="zh-CN" sz="1600" kern="0" dirty="0">
                          <a:effectLst/>
                        </a:rPr>
                        <a:t>次数</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61</a:t>
                      </a:r>
                      <a:endParaRPr lang="zh-CN" altLang="en-US" dirty="0"/>
                    </a:p>
                  </a:txBody>
                  <a:tcPr marL="68580" marR="68580" marT="0" marB="0" anchor="ctr"/>
                </a:tc>
                <a:tc>
                  <a:txBody>
                    <a:bodyPr/>
                    <a:lstStyle/>
                    <a:p>
                      <a:pPr algn="ctr"/>
                      <a:r>
                        <a:rPr lang="en-US" altLang="zh-CN" dirty="0" smtClean="0"/>
                        <a:t>14</a:t>
                      </a:r>
                      <a:endParaRPr lang="zh-CN" altLang="en-US" dirty="0"/>
                    </a:p>
                  </a:txBody>
                  <a:tcPr marL="68580" marR="68580" marT="0" marB="0" anchor="ctr"/>
                </a:tc>
                <a:tc>
                  <a:txBody>
                    <a:bodyPr/>
                    <a:lstStyle/>
                    <a:p>
                      <a:pPr algn="ctr"/>
                      <a:r>
                        <a:rPr lang="en-US" altLang="zh-CN" dirty="0" smtClean="0"/>
                        <a:t>72</a:t>
                      </a:r>
                      <a:endParaRPr lang="zh-CN" altLang="en-US" dirty="0"/>
                    </a:p>
                  </a:txBody>
                  <a:tcPr marL="68580" marR="68580" marT="0" marB="0" anchor="ctr"/>
                </a:tc>
                <a:tc>
                  <a:txBody>
                    <a:bodyPr/>
                    <a:lstStyle/>
                    <a:p>
                      <a:pPr algn="ctr"/>
                      <a:r>
                        <a:rPr lang="en-US" altLang="zh-CN" dirty="0" smtClean="0"/>
                        <a:t>14</a:t>
                      </a:r>
                      <a:endParaRPr lang="zh-CN" altLang="en-US" dirty="0"/>
                    </a:p>
                  </a:txBody>
                  <a:tcPr marL="68580" marR="68580" marT="0" marB="0" anchor="ctr"/>
                </a:tc>
                <a:tc>
                  <a:txBody>
                    <a:bodyPr/>
                    <a:lstStyle/>
                    <a:p>
                      <a:pPr algn="ctr"/>
                      <a:r>
                        <a:rPr lang="en-US" altLang="zh-CN" dirty="0" smtClean="0"/>
                        <a:t>161</a:t>
                      </a:r>
                      <a:endParaRPr lang="zh-CN" altLang="en-US" dirty="0"/>
                    </a:p>
                  </a:txBody>
                  <a:tcPr marL="68580" marR="68580" marT="0" marB="0" anchor="ctr"/>
                </a:tc>
                <a:extLst>
                  <a:ext uri="{0D108BD9-81ED-4DB2-BD59-A6C34878D82A}">
                    <a16:rowId xmlns="" xmlns:a16="http://schemas.microsoft.com/office/drawing/2014/main" val="10001"/>
                  </a:ext>
                </a:extLst>
              </a:tr>
              <a:tr h="367605">
                <a:tc>
                  <a:txBody>
                    <a:bodyPr/>
                    <a:lstStyle/>
                    <a:p>
                      <a:pPr indent="228600" algn="l"/>
                      <a:r>
                        <a:rPr lang="zh-CN" sz="1600" kern="0" dirty="0">
                          <a:effectLst/>
                        </a:rPr>
                        <a:t>占比</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37.89%</a:t>
                      </a:r>
                      <a:endParaRPr lang="zh-CN" altLang="en-US" dirty="0"/>
                    </a:p>
                  </a:txBody>
                  <a:tcPr marL="68580" marR="68580" marT="0" marB="0" anchor="ctr"/>
                </a:tc>
                <a:tc>
                  <a:txBody>
                    <a:bodyPr/>
                    <a:lstStyle/>
                    <a:p>
                      <a:pPr algn="ctr"/>
                      <a:r>
                        <a:rPr lang="en-US" altLang="zh-CN" dirty="0" smtClean="0"/>
                        <a:t>8.70%</a:t>
                      </a:r>
                      <a:endParaRPr lang="zh-CN" altLang="en-US" dirty="0"/>
                    </a:p>
                  </a:txBody>
                  <a:tcPr marL="68580" marR="68580" marT="0" marB="0" anchor="ctr"/>
                </a:tc>
                <a:tc>
                  <a:txBody>
                    <a:bodyPr/>
                    <a:lstStyle/>
                    <a:p>
                      <a:pPr algn="ctr"/>
                      <a:r>
                        <a:rPr lang="en-US" altLang="zh-CN" dirty="0" smtClean="0"/>
                        <a:t>44.72%</a:t>
                      </a:r>
                      <a:endParaRPr lang="zh-CN" altLang="en-US" dirty="0"/>
                    </a:p>
                  </a:txBody>
                  <a:tcPr marL="68580" marR="68580" marT="0" marB="0" anchor="ctr"/>
                </a:tc>
                <a:tc>
                  <a:txBody>
                    <a:bodyPr/>
                    <a:lstStyle/>
                    <a:p>
                      <a:pPr algn="ctr"/>
                      <a:r>
                        <a:rPr lang="en-US" altLang="zh-CN" dirty="0" smtClean="0"/>
                        <a:t>8.70%</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229747990"/>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3534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zh-CN" altLang="en-US" sz="4800" b="1" dirty="0" smtClean="0">
                <a:solidFill>
                  <a:schemeClr val="bg1"/>
                </a:solidFill>
                <a:latin typeface="微软雅黑" pitchFamily="34" charset="-122"/>
                <a:ea typeface="微软雅黑" pitchFamily="34" charset="-122"/>
              </a:rPr>
              <a:t>一、</a:t>
            </a:r>
            <a:r>
              <a:rPr kumimoji="0" lang="zh-CN" altLang="en-US" sz="4800" b="1" dirty="0">
                <a:solidFill>
                  <a:schemeClr val="bg1"/>
                </a:solidFill>
                <a:latin typeface="微软雅黑" pitchFamily="34" charset="-122"/>
                <a:ea typeface="微软雅黑" pitchFamily="34" charset="-122"/>
                <a:sym typeface="+mn-ea"/>
              </a:rPr>
              <a:t>统计套利基本</a:t>
            </a:r>
            <a:r>
              <a:rPr kumimoji="0" lang="zh-CN" altLang="en-US" sz="4800" b="1" dirty="0" smtClean="0">
                <a:solidFill>
                  <a:schemeClr val="bg1"/>
                </a:solidFill>
                <a:latin typeface="微软雅黑" pitchFamily="34" charset="-122"/>
                <a:ea typeface="微软雅黑" pitchFamily="34" charset="-122"/>
                <a:sym typeface="+mn-ea"/>
              </a:rPr>
              <a:t>概念</a:t>
            </a:r>
            <a:endParaRPr kumimoji="0" lang="zh-CN" altLang="en-US" sz="4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373130206"/>
      </p:ext>
    </p:extLst>
  </p:cSld>
  <p:clrMapOvr>
    <a:masterClrMapping/>
  </p:clrMapOvr>
  <p:transition spd="slow" advClick="0" advTm="3340">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4" name="矩形 3"/>
          <p:cNvSpPr/>
          <p:nvPr/>
        </p:nvSpPr>
        <p:spPr>
          <a:xfrm>
            <a:off x="15503" y="548680"/>
            <a:ext cx="11881320" cy="1723549"/>
          </a:xfrm>
          <a:prstGeom prst="rect">
            <a:avLst/>
          </a:prstGeom>
        </p:spPr>
        <p:txBody>
          <a:bodyPr wrap="square">
            <a:spAutoFit/>
          </a:bodyPr>
          <a:lstStyle/>
          <a:p>
            <a:pPr indent="267970">
              <a:lnSpc>
                <a:spcPct val="150000"/>
              </a:lnSpc>
            </a:pPr>
            <a:r>
              <a:rPr lang="en-US" altLang="zh-CN" sz="2400" b="1" kern="100" dirty="0" smtClean="0">
                <a:latin typeface="Times New Roman" panose="02020503050405090304" pitchFamily="18" charset="0"/>
                <a:ea typeface="宋体" pitchFamily="2" charset="-122"/>
                <a:cs typeface="Times New Roman" panose="02020503050405090304" pitchFamily="18" charset="0"/>
              </a:rPr>
              <a:t>3. R-breaker</a:t>
            </a:r>
            <a:r>
              <a:rPr lang="zh-CN" altLang="zh-CN" sz="2400" b="1" kern="100" dirty="0">
                <a:latin typeface="Times New Roman" panose="02020503050405090304" pitchFamily="18" charset="0"/>
                <a:ea typeface="宋体" pitchFamily="2" charset="-122"/>
                <a:cs typeface="Times New Roman" panose="02020503050405090304" pitchFamily="18" charset="0"/>
              </a:rPr>
              <a:t>套利策略的检验结果与评估</a:t>
            </a:r>
            <a:endParaRPr lang="zh-CN" altLang="zh-CN" sz="2400" kern="100" dirty="0">
              <a:latin typeface="Calibri" panose="020F0502020204030204" pitchFamily="34" charset="0"/>
              <a:ea typeface="宋体" pitchFamily="2" charset="-122"/>
              <a:cs typeface="Times New Roman" panose="02020503050405090304" pitchFamily="18" charset="0"/>
            </a:endParaRPr>
          </a:p>
          <a:p>
            <a:pPr indent="266700" algn="just">
              <a:lnSpc>
                <a:spcPct val="150000"/>
              </a:lnSpc>
            </a:pPr>
            <a:r>
              <a:rPr lang="zh-CN" altLang="zh-CN" sz="2000" kern="100" dirty="0">
                <a:latin typeface="Times New Roman" panose="02020503050405090304" pitchFamily="18" charset="0"/>
                <a:ea typeface="宋体" pitchFamily="2" charset="-122"/>
                <a:cs typeface="宋体" pitchFamily="2" charset="-122"/>
              </a:rPr>
              <a:t>（</a:t>
            </a:r>
            <a:r>
              <a:rPr lang="en-US" altLang="zh-CN" sz="2000" kern="100" dirty="0">
                <a:latin typeface="Times New Roman" panose="02020503050405090304" pitchFamily="18" charset="0"/>
                <a:ea typeface="宋体" pitchFamily="2" charset="-122"/>
                <a:cs typeface="宋体" pitchFamily="2" charset="-122"/>
              </a:rPr>
              <a:t>1</a:t>
            </a:r>
            <a:r>
              <a:rPr lang="zh-CN" altLang="zh-CN" sz="2000" kern="100" dirty="0">
                <a:latin typeface="Times New Roman" panose="02020503050405090304" pitchFamily="18" charset="0"/>
                <a:ea typeface="宋体" pitchFamily="2" charset="-122"/>
                <a:cs typeface="宋体" pitchFamily="2" charset="-122"/>
              </a:rPr>
              <a:t>）区制</a:t>
            </a:r>
            <a:r>
              <a:rPr lang="en-US" altLang="zh-CN" sz="2000" kern="100" dirty="0" smtClean="0">
                <a:latin typeface="Times New Roman" panose="02020503050405090304" pitchFamily="18" charset="0"/>
                <a:ea typeface="宋体" pitchFamily="2" charset="-122"/>
                <a:cs typeface="宋体" pitchFamily="2" charset="-122"/>
              </a:rPr>
              <a:t>1</a:t>
            </a:r>
            <a:r>
              <a:rPr lang="zh-CN" altLang="en-US" sz="2000" kern="100" dirty="0" smtClean="0">
                <a:latin typeface="Times New Roman" panose="02020503050405090304" pitchFamily="18" charset="0"/>
                <a:ea typeface="宋体" pitchFamily="2" charset="-122"/>
                <a:cs typeface="宋体" pitchFamily="2" charset="-122"/>
              </a:rPr>
              <a:t>上涨</a:t>
            </a:r>
            <a:r>
              <a:rPr lang="zh-CN" altLang="zh-CN" sz="2000" kern="100" dirty="0" smtClean="0">
                <a:latin typeface="Times New Roman" panose="02020503050405090304" pitchFamily="18" charset="0"/>
                <a:ea typeface="宋体" pitchFamily="2" charset="-122"/>
                <a:cs typeface="宋体" pitchFamily="2" charset="-122"/>
              </a:rPr>
              <a:t>区间</a:t>
            </a:r>
            <a:r>
              <a:rPr lang="en-US" altLang="zh-CN" sz="2000" kern="100" dirty="0" smtClean="0">
                <a:latin typeface="Times New Roman" panose="02020503050405090304" pitchFamily="18" charset="0"/>
                <a:ea typeface="宋体" pitchFamily="2" charset="-122"/>
                <a:cs typeface="宋体" pitchFamily="2" charset="-122"/>
              </a:rPr>
              <a:t>R-breaker</a:t>
            </a:r>
            <a:r>
              <a:rPr lang="zh-CN" altLang="zh-CN" sz="2000" kern="100" dirty="0">
                <a:latin typeface="Times New Roman" panose="02020503050405090304" pitchFamily="18" charset="0"/>
                <a:ea typeface="宋体" pitchFamily="2" charset="-122"/>
                <a:cs typeface="宋体" pitchFamily="2" charset="-122"/>
              </a:rPr>
              <a:t>策略检验结果与评估</a:t>
            </a:r>
            <a:endParaRPr lang="zh-CN" altLang="zh-CN" sz="2000" kern="100" dirty="0">
              <a:latin typeface="Calibri" panose="020F0502020204030204" pitchFamily="34" charset="0"/>
              <a:ea typeface="宋体" pitchFamily="2" charset="-122"/>
              <a:cs typeface="Times New Roman" panose="02020503050405090304" pitchFamily="18" charset="0"/>
            </a:endParaRPr>
          </a:p>
          <a:p>
            <a:r>
              <a:rPr lang="zh-CN" altLang="en-US" sz="2000" dirty="0">
                <a:latin typeface="Times New Roman" panose="02020503050405090304" pitchFamily="18" charset="0"/>
                <a:ea typeface="宋体" pitchFamily="2" charset="-122"/>
                <a:cs typeface="宋体" pitchFamily="2" charset="-122"/>
              </a:rPr>
              <a:t>        </a:t>
            </a:r>
            <a:r>
              <a:rPr lang="zh-CN" altLang="zh-CN" sz="2000" dirty="0">
                <a:latin typeface="Times New Roman" panose="02020503050405090304" pitchFamily="18" charset="0"/>
                <a:ea typeface="宋体" pitchFamily="2" charset="-122"/>
                <a:cs typeface="宋体" pitchFamily="2" charset="-122"/>
              </a:rPr>
              <a:t>首先在区制</a:t>
            </a:r>
            <a:r>
              <a:rPr lang="en-US" altLang="zh-CN" sz="2000" dirty="0" smtClean="0">
                <a:latin typeface="Times New Roman" panose="02020503050405090304" pitchFamily="18" charset="0"/>
                <a:ea typeface="宋体" pitchFamily="2" charset="-122"/>
                <a:cs typeface="宋体" pitchFamily="2" charset="-122"/>
              </a:rPr>
              <a:t>1</a:t>
            </a:r>
            <a:r>
              <a:rPr lang="zh-CN" altLang="en-US" sz="2000" dirty="0" smtClean="0">
                <a:latin typeface="Times New Roman" panose="02020503050405090304" pitchFamily="18" charset="0"/>
                <a:ea typeface="宋体" pitchFamily="2" charset="-122"/>
                <a:cs typeface="宋体" pitchFamily="2" charset="-122"/>
              </a:rPr>
              <a:t>上涨</a:t>
            </a:r>
            <a:r>
              <a:rPr lang="zh-CN" altLang="zh-CN" sz="2000" dirty="0" smtClean="0">
                <a:latin typeface="Times New Roman" panose="02020503050405090304" pitchFamily="18" charset="0"/>
                <a:ea typeface="宋体" pitchFamily="2" charset="-122"/>
                <a:cs typeface="宋体" pitchFamily="2" charset="-122"/>
              </a:rPr>
              <a:t>区间</a:t>
            </a:r>
            <a:r>
              <a:rPr lang="zh-CN" altLang="zh-CN" sz="2000" dirty="0">
                <a:latin typeface="Times New Roman" panose="02020503050405090304" pitchFamily="18" charset="0"/>
                <a:ea typeface="宋体" pitchFamily="2" charset="-122"/>
                <a:cs typeface="宋体" pitchFamily="2" charset="-122"/>
              </a:rPr>
              <a:t>，</a:t>
            </a:r>
            <a:r>
              <a:rPr lang="zh-CN" altLang="zh-CN" sz="2000" dirty="0" smtClean="0">
                <a:latin typeface="Times New Roman" panose="02020503050405090304" pitchFamily="18" charset="0"/>
                <a:ea typeface="宋体" pitchFamily="2" charset="-122"/>
                <a:cs typeface="宋体" pitchFamily="2" charset="-122"/>
              </a:rPr>
              <a:t>共</a:t>
            </a:r>
            <a:r>
              <a:rPr lang="en-US" altLang="zh-CN" sz="2000" dirty="0" smtClean="0">
                <a:latin typeface="Times New Roman" panose="02020503050405090304" pitchFamily="18" charset="0"/>
                <a:ea typeface="宋体" pitchFamily="2" charset="-122"/>
                <a:cs typeface="宋体" pitchFamily="2" charset="-122"/>
              </a:rPr>
              <a:t>960</a:t>
            </a:r>
            <a:r>
              <a:rPr lang="zh-CN" altLang="zh-CN" sz="2000" dirty="0" smtClean="0">
                <a:latin typeface="Times New Roman" panose="02020503050405090304" pitchFamily="18" charset="0"/>
                <a:ea typeface="宋体" pitchFamily="2" charset="-122"/>
                <a:cs typeface="宋体" pitchFamily="2" charset="-122"/>
              </a:rPr>
              <a:t>个</a:t>
            </a:r>
            <a:r>
              <a:rPr lang="zh-CN" altLang="zh-CN" sz="2000" dirty="0">
                <a:latin typeface="Times New Roman" panose="02020503050405090304" pitchFamily="18" charset="0"/>
                <a:ea typeface="宋体" pitchFamily="2" charset="-122"/>
                <a:cs typeface="宋体" pitchFamily="2" charset="-122"/>
              </a:rPr>
              <a:t>数据，使用经典参数</a:t>
            </a:r>
            <a:r>
              <a:rPr lang="en-US" altLang="zh-CN" sz="2000" dirty="0">
                <a:latin typeface="Times New Roman" panose="02020503050405090304" pitchFamily="18" charset="0"/>
                <a:ea typeface="宋体" pitchFamily="2" charset="-122"/>
                <a:cs typeface="宋体" pitchFamily="2" charset="-122"/>
              </a:rPr>
              <a:t>f1=0.35</a:t>
            </a:r>
            <a:r>
              <a:rPr lang="zh-CN" altLang="zh-CN" sz="2000" dirty="0">
                <a:latin typeface="Times New Roman" panose="02020503050405090304" pitchFamily="18" charset="0"/>
                <a:ea typeface="宋体" pitchFamily="2" charset="-122"/>
                <a:cs typeface="宋体" pitchFamily="2" charset="-122"/>
              </a:rPr>
              <a:t>；</a:t>
            </a:r>
            <a:r>
              <a:rPr lang="en-US" altLang="zh-CN" sz="2000" dirty="0">
                <a:latin typeface="Times New Roman" panose="02020503050405090304" pitchFamily="18" charset="0"/>
                <a:ea typeface="宋体" pitchFamily="2" charset="-122"/>
                <a:cs typeface="宋体" pitchFamily="2" charset="-122"/>
              </a:rPr>
              <a:t>f2=0.07</a:t>
            </a:r>
            <a:r>
              <a:rPr lang="zh-CN" altLang="zh-CN" sz="2000" dirty="0">
                <a:latin typeface="Times New Roman" panose="02020503050405090304" pitchFamily="18" charset="0"/>
                <a:ea typeface="宋体" pitchFamily="2" charset="-122"/>
                <a:cs typeface="宋体" pitchFamily="2" charset="-122"/>
              </a:rPr>
              <a:t>；</a:t>
            </a:r>
            <a:r>
              <a:rPr lang="en-US" altLang="zh-CN" sz="2000" dirty="0">
                <a:latin typeface="Times New Roman" panose="02020503050405090304" pitchFamily="18" charset="0"/>
                <a:ea typeface="宋体" pitchFamily="2" charset="-122"/>
                <a:cs typeface="宋体" pitchFamily="2" charset="-122"/>
              </a:rPr>
              <a:t>f3=0.25</a:t>
            </a:r>
            <a:r>
              <a:rPr lang="zh-CN" altLang="zh-CN" sz="2000" dirty="0">
                <a:latin typeface="Times New Roman" panose="02020503050405090304" pitchFamily="18" charset="0"/>
                <a:ea typeface="宋体" pitchFamily="2" charset="-122"/>
                <a:cs typeface="宋体" pitchFamily="2" charset="-122"/>
              </a:rPr>
              <a:t>对</a:t>
            </a:r>
            <a:r>
              <a:rPr lang="en-US" altLang="zh-CN" sz="2000" dirty="0" smtClean="0">
                <a:latin typeface="Times New Roman" panose="02020503050405090304" pitchFamily="18" charset="0"/>
                <a:ea typeface="宋体" pitchFamily="2" charset="-122"/>
                <a:cs typeface="宋体" pitchFamily="2" charset="-122"/>
              </a:rPr>
              <a:t>R-breaker</a:t>
            </a:r>
            <a:r>
              <a:rPr lang="zh-CN" altLang="zh-CN" sz="2000" dirty="0">
                <a:latin typeface="Times New Roman" panose="02020503050405090304" pitchFamily="18" charset="0"/>
                <a:ea typeface="宋体" pitchFamily="2" charset="-122"/>
                <a:cs typeface="宋体" pitchFamily="2" charset="-122"/>
              </a:rPr>
              <a:t>策略的绩效表现进行分析。每日资金走势图以及累计收益的变化图如下：</a:t>
            </a:r>
            <a:r>
              <a:rPr lang="zh-CN" altLang="zh-CN" sz="2000" dirty="0">
                <a:effectLst/>
              </a:rPr>
              <a:t> </a:t>
            </a:r>
            <a:endParaRPr lang="zh-CN" altLang="en-US" sz="2000" dirty="0"/>
          </a:p>
        </p:txBody>
      </p:sp>
      <p:sp>
        <p:nvSpPr>
          <p:cNvPr id="6" name="矩形 5"/>
          <p:cNvSpPr/>
          <p:nvPr/>
        </p:nvSpPr>
        <p:spPr>
          <a:xfrm>
            <a:off x="409348" y="5469875"/>
            <a:ext cx="5210628" cy="923330"/>
          </a:xfrm>
          <a:prstGeom prst="rect">
            <a:avLst/>
          </a:prstGeom>
        </p:spPr>
        <p:txBody>
          <a:bodyPr wrap="square">
            <a:spAutoFit/>
          </a:bodyPr>
          <a:lstStyle/>
          <a:p>
            <a:pPr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7-10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经典参数组合策略每日资金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8" name="矩形 7"/>
          <p:cNvSpPr/>
          <p:nvPr/>
        </p:nvSpPr>
        <p:spPr>
          <a:xfrm>
            <a:off x="6059373" y="5469874"/>
            <a:ext cx="5837450"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7-11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经典参数组合策略累计收益率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a:latin typeface="Times New Roman" panose="02020503050405090304" pitchFamily="18" charset="0"/>
              <a:ea typeface="宋体" pitchFamily="2" charset="-122"/>
              <a:cs typeface="宋体" pitchFamily="2" charset="-122"/>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443" y="2420888"/>
            <a:ext cx="5653484" cy="315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3659" y="2369721"/>
            <a:ext cx="5433077" cy="320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615441"/>
      </p:ext>
    </p:extLst>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3" name="矩形 2"/>
          <p:cNvSpPr/>
          <p:nvPr/>
        </p:nvSpPr>
        <p:spPr>
          <a:xfrm>
            <a:off x="1523427" y="664362"/>
            <a:ext cx="4964821"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7-11 </a:t>
            </a:r>
            <a:r>
              <a:rPr lang="zh-CN" altLang="zh-CN" b="1" kern="100" dirty="0">
                <a:latin typeface="Times New Roman" panose="02020503050405090304" pitchFamily="18" charset="0"/>
                <a:ea typeface="宋体" pitchFamily="2" charset="-122"/>
                <a:cs typeface="宋体" pitchFamily="2" charset="-122"/>
              </a:rPr>
              <a:t>区制</a:t>
            </a:r>
            <a:r>
              <a:rPr lang="en-US" altLang="zh-CN" b="1" kern="100" dirty="0">
                <a:latin typeface="Times New Roman" panose="02020503050405090304" pitchFamily="18" charset="0"/>
                <a:ea typeface="宋体" pitchFamily="2" charset="-122"/>
                <a:cs typeface="宋体" pitchFamily="2" charset="-122"/>
              </a:rPr>
              <a:t>1</a:t>
            </a:r>
            <a:r>
              <a:rPr lang="zh-CN" altLang="zh-CN" b="1" kern="100" dirty="0">
                <a:latin typeface="Times New Roman" panose="02020503050405090304" pitchFamily="18" charset="0"/>
                <a:ea typeface="宋体" pitchFamily="2" charset="-122"/>
                <a:cs typeface="宋体" pitchFamily="2" charset="-122"/>
              </a:rPr>
              <a:t>经典参数组合的策略评价指标数据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231182672"/>
              </p:ext>
            </p:extLst>
          </p:nvPr>
        </p:nvGraphicFramePr>
        <p:xfrm>
          <a:off x="585457" y="1180529"/>
          <a:ext cx="6840762" cy="3090858"/>
        </p:xfrm>
        <a:graphic>
          <a:graphicData uri="http://schemas.openxmlformats.org/drawingml/2006/table">
            <a:tbl>
              <a:tblPr firstRow="1" firstCol="1" bandRow="1">
                <a:tableStyleId>{5940675A-B579-460E-94D1-54222C63F5DA}</a:tableStyleId>
              </a:tblPr>
              <a:tblGrid>
                <a:gridCol w="3420381">
                  <a:extLst>
                    <a:ext uri="{9D8B030D-6E8A-4147-A177-3AD203B41FA5}">
                      <a16:colId xmlns="" xmlns:a16="http://schemas.microsoft.com/office/drawing/2014/main" val="20000"/>
                    </a:ext>
                  </a:extLst>
                </a:gridCol>
                <a:gridCol w="3420381">
                  <a:extLst>
                    <a:ext uri="{9D8B030D-6E8A-4147-A177-3AD203B41FA5}">
                      <a16:colId xmlns="" xmlns:a16="http://schemas.microsoft.com/office/drawing/2014/main" val="20001"/>
                    </a:ext>
                  </a:extLst>
                </a:gridCol>
              </a:tblGrid>
              <a:tr h="0">
                <a:tc>
                  <a:txBody>
                    <a:bodyPr/>
                    <a:lstStyle/>
                    <a:p>
                      <a:pPr marL="0" indent="228600" algn="ctr" defTabSz="914400" rtl="0" eaLnBrk="1" latinLnBrk="0" hangingPunct="1"/>
                      <a:r>
                        <a:rPr lang="zh-CN" altLang="en-US" sz="2000" kern="0" dirty="0">
                          <a:effectLst/>
                        </a:rPr>
                        <a:t>参数组合</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indent="228600" algn="ctr" defTabSz="914400" rtl="0" eaLnBrk="1" latinLnBrk="0" hangingPunct="1"/>
                      <a:r>
                        <a:rPr lang="en-US" sz="2000" kern="0" dirty="0">
                          <a:effectLst/>
                        </a:rPr>
                        <a:t>f1=0.35</a:t>
                      </a:r>
                      <a:r>
                        <a:rPr lang="zh-CN" altLang="en-US" sz="2000" kern="0" dirty="0">
                          <a:effectLst/>
                        </a:rPr>
                        <a:t>；</a:t>
                      </a:r>
                      <a:r>
                        <a:rPr lang="en-US" sz="2000" kern="0" dirty="0">
                          <a:effectLst/>
                        </a:rPr>
                        <a:t>f2=0.07</a:t>
                      </a:r>
                      <a:r>
                        <a:rPr lang="zh-CN" altLang="en-US" sz="2000" kern="0" dirty="0">
                          <a:effectLst/>
                        </a:rPr>
                        <a:t>；</a:t>
                      </a:r>
                      <a:r>
                        <a:rPr lang="en-US" sz="2000" kern="0" dirty="0">
                          <a:effectLst/>
                        </a:rPr>
                        <a:t>f3=0.25</a:t>
                      </a:r>
                      <a:endParaRPr lang="zh-CN" altLang="en-US" sz="2000" kern="0" dirty="0">
                        <a:solidFill>
                          <a:schemeClr val="tx1"/>
                        </a:solidFill>
                        <a:effectLst/>
                        <a:latin typeface="+mn-lt"/>
                        <a:ea typeface="+mn-ea"/>
                        <a:cs typeface="+mn-cs"/>
                      </a:endParaRPr>
                    </a:p>
                  </a:txBody>
                  <a:tcPr marL="68580" marR="68580" marT="0" marB="0"/>
                </a:tc>
                <a:extLst>
                  <a:ext uri="{0D108BD9-81ED-4DB2-BD59-A6C34878D82A}">
                    <a16:rowId xmlns="" xmlns:a16="http://schemas.microsoft.com/office/drawing/2014/main" val="10000"/>
                  </a:ext>
                </a:extLst>
              </a:tr>
              <a:tr h="309562">
                <a:tc>
                  <a:txBody>
                    <a:bodyPr/>
                    <a:lstStyle/>
                    <a:p>
                      <a:pPr marL="0" indent="228600" algn="ctr" defTabSz="914400" rtl="0" eaLnBrk="1" latinLnBrk="0" hangingPunct="1"/>
                      <a:r>
                        <a:rPr lang="zh-CN" altLang="en-US" sz="2000" kern="0" dirty="0">
                          <a:effectLst/>
                        </a:rPr>
                        <a:t>初始资金</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indent="228600" algn="ctr" defTabSz="914400" rtl="0" eaLnBrk="1" latinLnBrk="0" hangingPunct="1"/>
                      <a:r>
                        <a:rPr lang="en-US" sz="2000" kern="0">
                          <a:effectLst/>
                        </a:rPr>
                        <a:t>300000</a:t>
                      </a:r>
                      <a:endParaRPr lang="zh-CN" altLang="en-US" sz="2000" kern="0">
                        <a:solidFill>
                          <a:schemeClr val="tx1"/>
                        </a:solidFill>
                        <a:effectLst/>
                        <a:latin typeface="+mn-lt"/>
                        <a:ea typeface="+mn-ea"/>
                        <a:cs typeface="+mn-cs"/>
                      </a:endParaRPr>
                    </a:p>
                  </a:txBody>
                  <a:tcPr marL="68580" marR="68580" marT="0" marB="0"/>
                </a:tc>
                <a:extLst>
                  <a:ext uri="{0D108BD9-81ED-4DB2-BD59-A6C34878D82A}">
                    <a16:rowId xmlns="" xmlns:a16="http://schemas.microsoft.com/office/drawing/2014/main" val="10001"/>
                  </a:ext>
                </a:extLst>
              </a:tr>
              <a:tr h="309562">
                <a:tc>
                  <a:txBody>
                    <a:bodyPr/>
                    <a:lstStyle/>
                    <a:p>
                      <a:pPr marL="0" indent="228600" algn="ctr" defTabSz="914400" rtl="0" eaLnBrk="1" latinLnBrk="0" hangingPunct="1"/>
                      <a:r>
                        <a:rPr lang="zh-CN" altLang="en-US" sz="2000" kern="0">
                          <a:effectLst/>
                        </a:rPr>
                        <a:t>净利润</a:t>
                      </a:r>
                      <a:endParaRPr lang="zh-CN" altLang="en-US" sz="2000" kern="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9343</a:t>
                      </a:r>
                      <a:endParaRPr lang="zh-CN" altLang="en-US" dirty="0"/>
                    </a:p>
                  </a:txBody>
                  <a:tcPr marL="68580" marR="68580" marT="0" marB="0"/>
                </a:tc>
                <a:extLst>
                  <a:ext uri="{0D108BD9-81ED-4DB2-BD59-A6C34878D82A}">
                    <a16:rowId xmlns="" xmlns:a16="http://schemas.microsoft.com/office/drawing/2014/main" val="10002"/>
                  </a:ext>
                </a:extLst>
              </a:tr>
              <a:tr h="309562">
                <a:tc>
                  <a:txBody>
                    <a:bodyPr/>
                    <a:lstStyle/>
                    <a:p>
                      <a:pPr marL="0" indent="228600" algn="ctr" defTabSz="914400" rtl="0" eaLnBrk="1" latinLnBrk="0" hangingPunct="1"/>
                      <a:r>
                        <a:rPr lang="zh-CN" altLang="en-US" sz="2000" kern="0" dirty="0">
                          <a:effectLst/>
                        </a:rPr>
                        <a:t>交易次数</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53</a:t>
                      </a:r>
                      <a:endParaRPr lang="zh-CN" altLang="en-US" dirty="0"/>
                    </a:p>
                  </a:txBody>
                  <a:tcPr marL="68580" marR="68580" marT="0" marB="0"/>
                </a:tc>
                <a:extLst>
                  <a:ext uri="{0D108BD9-81ED-4DB2-BD59-A6C34878D82A}">
                    <a16:rowId xmlns="" xmlns:a16="http://schemas.microsoft.com/office/drawing/2014/main" val="10003"/>
                  </a:ext>
                </a:extLst>
              </a:tr>
              <a:tr h="309562">
                <a:tc>
                  <a:txBody>
                    <a:bodyPr/>
                    <a:lstStyle/>
                    <a:p>
                      <a:pPr marL="0" indent="228600" algn="ctr" defTabSz="914400" rtl="0" eaLnBrk="1" latinLnBrk="0" hangingPunct="1"/>
                      <a:r>
                        <a:rPr lang="zh-CN" altLang="en-US" sz="2000" kern="0" dirty="0">
                          <a:effectLst/>
                        </a:rPr>
                        <a:t>日均交易次数</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2.6</a:t>
                      </a:r>
                      <a:endParaRPr lang="zh-CN" altLang="en-US" dirty="0"/>
                    </a:p>
                  </a:txBody>
                  <a:tcPr marL="68580" marR="68580" marT="0" marB="0"/>
                </a:tc>
                <a:extLst>
                  <a:ext uri="{0D108BD9-81ED-4DB2-BD59-A6C34878D82A}">
                    <a16:rowId xmlns="" xmlns:a16="http://schemas.microsoft.com/office/drawing/2014/main" val="10004"/>
                  </a:ext>
                </a:extLst>
              </a:tr>
              <a:tr h="309562">
                <a:tc>
                  <a:txBody>
                    <a:bodyPr/>
                    <a:lstStyle/>
                    <a:p>
                      <a:pPr marL="0" indent="228600" algn="ctr" defTabSz="914400" rtl="0" eaLnBrk="1" latinLnBrk="0" hangingPunct="1"/>
                      <a:r>
                        <a:rPr lang="zh-CN" altLang="en-US" sz="2000" kern="0" dirty="0">
                          <a:effectLst/>
                        </a:rPr>
                        <a:t>最大回撤</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26%</a:t>
                      </a:r>
                      <a:endParaRPr lang="zh-CN" altLang="en-US" dirty="0"/>
                    </a:p>
                  </a:txBody>
                  <a:tcPr marL="68580" marR="68580" marT="0" marB="0"/>
                </a:tc>
                <a:extLst>
                  <a:ext uri="{0D108BD9-81ED-4DB2-BD59-A6C34878D82A}">
                    <a16:rowId xmlns="" xmlns:a16="http://schemas.microsoft.com/office/drawing/2014/main" val="10005"/>
                  </a:ext>
                </a:extLst>
              </a:tr>
              <a:tr h="309562">
                <a:tc>
                  <a:txBody>
                    <a:bodyPr/>
                    <a:lstStyle/>
                    <a:p>
                      <a:pPr marL="0" indent="228600" algn="ctr" defTabSz="914400" rtl="0" eaLnBrk="1" latinLnBrk="0" hangingPunct="1"/>
                      <a:r>
                        <a:rPr lang="zh-CN" altLang="en-US" sz="2000" kern="0" dirty="0">
                          <a:effectLst/>
                        </a:rPr>
                        <a:t>胜率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44%</a:t>
                      </a:r>
                      <a:endParaRPr lang="zh-CN" altLang="en-US" dirty="0" smtClean="0"/>
                    </a:p>
                  </a:txBody>
                  <a:tcPr marL="68580" marR="68580" marT="0" marB="0"/>
                </a:tc>
                <a:extLst>
                  <a:ext uri="{0D108BD9-81ED-4DB2-BD59-A6C34878D82A}">
                    <a16:rowId xmlns="" xmlns:a16="http://schemas.microsoft.com/office/drawing/2014/main" val="10006"/>
                  </a:ext>
                </a:extLst>
              </a:tr>
              <a:tr h="309562">
                <a:tc>
                  <a:txBody>
                    <a:bodyPr/>
                    <a:lstStyle/>
                    <a:p>
                      <a:pPr marL="0" indent="228600" algn="ctr" defTabSz="914400" rtl="0" eaLnBrk="1" latinLnBrk="0" hangingPunct="1"/>
                      <a:r>
                        <a:rPr lang="zh-CN" altLang="en-US" sz="2000" kern="0" dirty="0">
                          <a:effectLst/>
                        </a:rPr>
                        <a:t>累计收益率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3%</a:t>
                      </a:r>
                      <a:endParaRPr lang="zh-CN" altLang="en-US" dirty="0"/>
                    </a:p>
                  </a:txBody>
                  <a:tcPr marL="68580" marR="68580" marT="0" marB="0"/>
                </a:tc>
                <a:extLst>
                  <a:ext uri="{0D108BD9-81ED-4DB2-BD59-A6C34878D82A}">
                    <a16:rowId xmlns="" xmlns:a16="http://schemas.microsoft.com/office/drawing/2014/main" val="10007"/>
                  </a:ext>
                </a:extLst>
              </a:tr>
              <a:tr h="309562">
                <a:tc>
                  <a:txBody>
                    <a:bodyPr/>
                    <a:lstStyle/>
                    <a:p>
                      <a:pPr marL="0" indent="228600" algn="ctr" defTabSz="914400" rtl="0" eaLnBrk="1" latinLnBrk="0" hangingPunct="1"/>
                      <a:r>
                        <a:rPr lang="zh-CN" altLang="en-US" sz="2000" kern="0" dirty="0">
                          <a:effectLst/>
                        </a:rPr>
                        <a:t>年化收益率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39.2%</a:t>
                      </a:r>
                      <a:endParaRPr lang="zh-CN" altLang="en-US" dirty="0"/>
                    </a:p>
                  </a:txBody>
                  <a:tcPr marL="68580" marR="68580" marT="0" marB="0"/>
                </a:tc>
                <a:extLst>
                  <a:ext uri="{0D108BD9-81ED-4DB2-BD59-A6C34878D82A}">
                    <a16:rowId xmlns="" xmlns:a16="http://schemas.microsoft.com/office/drawing/2014/main" val="10008"/>
                  </a:ext>
                </a:extLst>
              </a:tr>
              <a:tr h="309562">
                <a:tc>
                  <a:txBody>
                    <a:bodyPr/>
                    <a:lstStyle/>
                    <a:p>
                      <a:pPr marL="0" indent="228600" algn="ctr" defTabSz="914400" rtl="0" eaLnBrk="1" latinLnBrk="0" hangingPunct="1"/>
                      <a:r>
                        <a:rPr lang="zh-CN" altLang="en-US" sz="2000" kern="0" dirty="0">
                          <a:effectLst/>
                        </a:rPr>
                        <a:t>夏普比率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1.38</a:t>
                      </a:r>
                      <a:endParaRPr lang="zh-CN" altLang="en-US" dirty="0"/>
                    </a:p>
                  </a:txBody>
                  <a:tcPr marL="68580" marR="68580" marT="0" marB="0"/>
                </a:tc>
                <a:extLst>
                  <a:ext uri="{0D108BD9-81ED-4DB2-BD59-A6C34878D82A}">
                    <a16:rowId xmlns="" xmlns:a16="http://schemas.microsoft.com/office/drawing/2014/main" val="10009"/>
                  </a:ext>
                </a:extLst>
              </a:tr>
            </a:tbl>
          </a:graphicData>
        </a:graphic>
      </p:graphicFrame>
      <p:sp>
        <p:nvSpPr>
          <p:cNvPr id="5" name="矩形 4"/>
          <p:cNvSpPr/>
          <p:nvPr/>
        </p:nvSpPr>
        <p:spPr>
          <a:xfrm>
            <a:off x="4051773" y="4581128"/>
            <a:ext cx="3956531" cy="507831"/>
          </a:xfrm>
          <a:prstGeom prst="rect">
            <a:avLst/>
          </a:prstGeom>
        </p:spPr>
        <p:txBody>
          <a:bodyPr wrap="none">
            <a:spAutoFit/>
          </a:bodyPr>
          <a:lstStyle/>
          <a:p>
            <a:pPr indent="266700"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7-12</a:t>
            </a:r>
            <a:r>
              <a:rPr lang="en-US" altLang="zh-CN" b="1" kern="0" dirty="0" smtClean="0">
                <a:latin typeface="Times New Roman" panose="02020503050405090304" pitchFamily="18" charset="0"/>
                <a:ea typeface="宋体" pitchFamily="2" charset="-122"/>
                <a:cs typeface="楷体_GB2312"/>
              </a:rPr>
              <a:t>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2093473157"/>
              </p:ext>
            </p:extLst>
          </p:nvPr>
        </p:nvGraphicFramePr>
        <p:xfrm>
          <a:off x="2565227" y="5068097"/>
          <a:ext cx="7631944" cy="1276266"/>
        </p:xfrm>
        <a:graphic>
          <a:graphicData uri="http://schemas.openxmlformats.org/drawingml/2006/table">
            <a:tbl>
              <a:tblPr firstRow="1" firstCol="1" bandRow="1">
                <a:tableStyleId>{5940675A-B579-460E-94D1-54222C63F5DA}</a:tableStyleId>
              </a:tblPr>
              <a:tblGrid>
                <a:gridCol w="935201">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1296144">
                  <a:extLst>
                    <a:ext uri="{9D8B030D-6E8A-4147-A177-3AD203B41FA5}">
                      <a16:colId xmlns="" xmlns:a16="http://schemas.microsoft.com/office/drawing/2014/main" val="20002"/>
                    </a:ext>
                  </a:extLst>
                </a:gridCol>
                <a:gridCol w="1296144">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512167">
                  <a:extLst>
                    <a:ext uri="{9D8B030D-6E8A-4147-A177-3AD203B41FA5}">
                      <a16:colId xmlns="" xmlns:a16="http://schemas.microsoft.com/office/drawing/2014/main" val="20005"/>
                    </a:ext>
                  </a:extLst>
                </a:gridCol>
              </a:tblGrid>
              <a:tr h="437591">
                <a:tc>
                  <a:txBody>
                    <a:bodyPr/>
                    <a:lstStyle/>
                    <a:p>
                      <a:pPr indent="228600" algn="l"/>
                      <a:r>
                        <a:rPr lang="en-US" sz="1800" kern="0" dirty="0">
                          <a:effectLst/>
                        </a:rPr>
                        <a:t> </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dirty="0">
                          <a:effectLst/>
                        </a:rPr>
                        <a:t>多单反转</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dirty="0">
                          <a:effectLst/>
                        </a:rPr>
                        <a:t>空单反转</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dirty="0">
                          <a:effectLst/>
                        </a:rPr>
                        <a:t>空仓做多</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a:effectLst/>
                        </a:rPr>
                        <a:t>空仓做空</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a:effectLst/>
                        </a:rPr>
                        <a:t>总交易次数（不含平仓）</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363813">
                <a:tc>
                  <a:txBody>
                    <a:bodyPr/>
                    <a:lstStyle/>
                    <a:p>
                      <a:pPr indent="228600" algn="l"/>
                      <a:r>
                        <a:rPr lang="zh-CN" sz="1800" kern="0" dirty="0">
                          <a:effectLst/>
                        </a:rPr>
                        <a:t>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12</a:t>
                      </a:r>
                      <a:endParaRPr lang="zh-CN" altLang="en-US" dirty="0"/>
                    </a:p>
                  </a:txBody>
                  <a:tcPr marL="68580" marR="68580" marT="0" marB="0" anchor="ctr"/>
                </a:tc>
                <a:tc>
                  <a:txBody>
                    <a:bodyPr/>
                    <a:lstStyle/>
                    <a:p>
                      <a:pPr algn="ctr"/>
                      <a:r>
                        <a:rPr lang="en-US" altLang="zh-CN" dirty="0" smtClean="0"/>
                        <a:t>3</a:t>
                      </a:r>
                      <a:endParaRPr lang="zh-CN" altLang="en-US" dirty="0"/>
                    </a:p>
                  </a:txBody>
                  <a:tcPr marL="68580" marR="68580" marT="0" marB="0" anchor="ctr"/>
                </a:tc>
                <a:tc>
                  <a:txBody>
                    <a:bodyPr/>
                    <a:lstStyle/>
                    <a:p>
                      <a:pPr algn="ctr"/>
                      <a:r>
                        <a:rPr lang="en-US" altLang="zh-CN" dirty="0" smtClean="0"/>
                        <a:t>18</a:t>
                      </a:r>
                      <a:endParaRPr lang="zh-CN" altLang="en-US" dirty="0"/>
                    </a:p>
                  </a:txBody>
                  <a:tcPr marL="68580" marR="68580" marT="0" marB="0" anchor="ctr"/>
                </a:tc>
                <a:tc>
                  <a:txBody>
                    <a:bodyPr/>
                    <a:lstStyle/>
                    <a:p>
                      <a:pPr algn="ctr"/>
                      <a:r>
                        <a:rPr lang="en-US" altLang="zh-CN" dirty="0" smtClean="0"/>
                        <a:t>1</a:t>
                      </a:r>
                      <a:endParaRPr lang="zh-CN" altLang="en-US" dirty="0"/>
                    </a:p>
                  </a:txBody>
                  <a:tcPr marL="68580" marR="68580" marT="0" marB="0" anchor="ctr"/>
                </a:tc>
                <a:tc>
                  <a:txBody>
                    <a:bodyPr/>
                    <a:lstStyle/>
                    <a:p>
                      <a:pPr algn="ctr"/>
                      <a:r>
                        <a:rPr lang="en-US" altLang="zh-CN" dirty="0" smtClean="0"/>
                        <a:t>34</a:t>
                      </a:r>
                      <a:endParaRPr lang="zh-CN" altLang="en-US" dirty="0"/>
                    </a:p>
                  </a:txBody>
                  <a:tcPr marL="68580" marR="68580" marT="0" marB="0" anchor="ctr"/>
                </a:tc>
                <a:extLst>
                  <a:ext uri="{0D108BD9-81ED-4DB2-BD59-A6C34878D82A}">
                    <a16:rowId xmlns="" xmlns:a16="http://schemas.microsoft.com/office/drawing/2014/main" val="10001"/>
                  </a:ext>
                </a:extLst>
              </a:tr>
              <a:tr h="363813">
                <a:tc>
                  <a:txBody>
                    <a:bodyPr/>
                    <a:lstStyle/>
                    <a:p>
                      <a:pPr indent="228600" algn="l"/>
                      <a:r>
                        <a:rPr lang="zh-CN" sz="1800" kern="0">
                          <a:effectLst/>
                        </a:rPr>
                        <a:t>占比</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35.29%</a:t>
                      </a:r>
                      <a:endParaRPr lang="zh-CN" altLang="en-US" dirty="0"/>
                    </a:p>
                  </a:txBody>
                  <a:tcPr marL="68580" marR="68580" marT="0" marB="0" anchor="ctr"/>
                </a:tc>
                <a:tc>
                  <a:txBody>
                    <a:bodyPr/>
                    <a:lstStyle/>
                    <a:p>
                      <a:pPr algn="ctr"/>
                      <a:r>
                        <a:rPr lang="en-US" altLang="zh-CN" dirty="0" smtClean="0"/>
                        <a:t>8.82%</a:t>
                      </a:r>
                      <a:endParaRPr lang="zh-CN" altLang="en-US" dirty="0"/>
                    </a:p>
                  </a:txBody>
                  <a:tcPr marL="68580" marR="68580" marT="0" marB="0" anchor="ctr"/>
                </a:tc>
                <a:tc>
                  <a:txBody>
                    <a:bodyPr/>
                    <a:lstStyle/>
                    <a:p>
                      <a:pPr algn="ctr"/>
                      <a:r>
                        <a:rPr lang="en-US" altLang="zh-CN" dirty="0" smtClean="0"/>
                        <a:t>52.94%</a:t>
                      </a:r>
                      <a:endParaRPr lang="zh-CN" altLang="en-US" dirty="0"/>
                    </a:p>
                  </a:txBody>
                  <a:tcPr marL="68580" marR="68580" marT="0" marB="0" anchor="ctr"/>
                </a:tc>
                <a:tc>
                  <a:txBody>
                    <a:bodyPr/>
                    <a:lstStyle/>
                    <a:p>
                      <a:pPr algn="ctr"/>
                      <a:r>
                        <a:rPr lang="en-US" altLang="zh-CN" dirty="0" smtClean="0"/>
                        <a:t>2.94%</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
        <p:nvSpPr>
          <p:cNvPr id="7" name="矩形 6"/>
          <p:cNvSpPr/>
          <p:nvPr/>
        </p:nvSpPr>
        <p:spPr>
          <a:xfrm>
            <a:off x="7605787" y="1180529"/>
            <a:ext cx="4306964" cy="3093154"/>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400" dirty="0"/>
              <a:t>从经典参数组合为（</a:t>
            </a:r>
            <a:r>
              <a:rPr lang="en-US" altLang="zh-CN" sz="2400" dirty="0"/>
              <a:t>0.35</a:t>
            </a:r>
            <a:r>
              <a:rPr lang="zh-CN" altLang="en-US" sz="2400" dirty="0"/>
              <a:t>，</a:t>
            </a:r>
            <a:r>
              <a:rPr lang="en-US" altLang="zh-CN" sz="2400" dirty="0"/>
              <a:t>0.07</a:t>
            </a:r>
            <a:r>
              <a:rPr lang="zh-CN" altLang="en-US" sz="2400" dirty="0"/>
              <a:t>，</a:t>
            </a:r>
            <a:r>
              <a:rPr lang="en-US" altLang="zh-CN" sz="2400" dirty="0" smtClean="0"/>
              <a:t>0.25)</a:t>
            </a:r>
            <a:r>
              <a:rPr lang="zh-CN" altLang="en-US" sz="2400" dirty="0" smtClean="0"/>
              <a:t>的策略</a:t>
            </a:r>
            <a:r>
              <a:rPr lang="zh-CN" altLang="en-US" sz="2400" dirty="0"/>
              <a:t>表现看，盈利能力</a:t>
            </a:r>
            <a:r>
              <a:rPr lang="zh-CN" altLang="en-US" sz="2400" dirty="0" smtClean="0"/>
              <a:t>可观。</a:t>
            </a:r>
            <a:endParaRPr lang="en-US" altLang="zh-CN" sz="2400" dirty="0" smtClean="0"/>
          </a:p>
          <a:p>
            <a:pPr marL="342900" indent="-342900">
              <a:lnSpc>
                <a:spcPts val="2600"/>
              </a:lnSpc>
              <a:buFont typeface="Wingdings" panose="05000000000000000000" pitchFamily="2" charset="2"/>
              <a:buChar char="Ø"/>
            </a:pPr>
            <a:endParaRPr lang="en-US" altLang="zh-CN" sz="2400" dirty="0"/>
          </a:p>
          <a:p>
            <a:pPr marL="342900" indent="-342900">
              <a:lnSpc>
                <a:spcPts val="2600"/>
              </a:lnSpc>
              <a:buFont typeface="Wingdings" panose="05000000000000000000" pitchFamily="2" charset="2"/>
              <a:buChar char="Ø"/>
            </a:pPr>
            <a:r>
              <a:rPr lang="zh-CN" altLang="en-US" sz="2400" dirty="0"/>
              <a:t>从风险水平看，回撤水平有些高。但是资金图</a:t>
            </a:r>
            <a:r>
              <a:rPr lang="zh-CN" altLang="en-US" sz="2400" dirty="0" smtClean="0"/>
              <a:t>走势呈现先增加后下降，</a:t>
            </a:r>
            <a:r>
              <a:rPr lang="zh-CN" altLang="en-US" sz="2400" dirty="0"/>
              <a:t>我们可以在下文通过改变参数来获得更好的策略表现。</a:t>
            </a:r>
          </a:p>
        </p:txBody>
      </p:sp>
      <p:sp>
        <p:nvSpPr>
          <p:cNvPr id="8" name="圆角矩形 7">
            <a:extLst>
              <a:ext uri="{FF2B5EF4-FFF2-40B4-BE49-F238E27FC236}">
                <a16:creationId xmlns="" xmlns:a16="http://schemas.microsoft.com/office/drawing/2014/main" id="{A63DF2B9-D477-3249-9DC5-D17569DD6E7A}"/>
              </a:ext>
            </a:extLst>
          </p:cNvPr>
          <p:cNvSpPr/>
          <p:nvPr/>
        </p:nvSpPr>
        <p:spPr>
          <a:xfrm>
            <a:off x="7690592" y="842851"/>
            <a:ext cx="4222158" cy="352839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4229874730"/>
      </p:ext>
    </p:extLst>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4" name="矩形 3"/>
          <p:cNvSpPr/>
          <p:nvPr/>
        </p:nvSpPr>
        <p:spPr>
          <a:xfrm>
            <a:off x="326331" y="727536"/>
            <a:ext cx="11671943" cy="1554272"/>
          </a:xfrm>
          <a:prstGeom prst="rect">
            <a:avLst/>
          </a:prstGeom>
        </p:spPr>
        <p:txBody>
          <a:bodyPr wrap="square">
            <a:spAutoFit/>
          </a:bodyPr>
          <a:lstStyle/>
          <a:p>
            <a:pPr indent="266700" algn="just">
              <a:lnSpc>
                <a:spcPts val="3000"/>
              </a:lnSpc>
            </a:pP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2</a:t>
            </a:r>
            <a:r>
              <a:rPr lang="zh-CN" altLang="en-US" sz="2000" dirty="0">
                <a:latin typeface="Times New Roman" panose="02020503050405090304" pitchFamily="18" charset="0"/>
                <a:cs typeface="宋体" pitchFamily="2" charset="-122"/>
              </a:rPr>
              <a:t>）区制</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下跌区间</a:t>
            </a:r>
            <a:r>
              <a:rPr lang="en-US" altLang="zh-CN" sz="2000" dirty="0" smtClean="0">
                <a:latin typeface="Times New Roman" panose="02020503050405090304" pitchFamily="18" charset="0"/>
                <a:cs typeface="宋体" pitchFamily="2" charset="-122"/>
              </a:rPr>
              <a:t>R-breaker</a:t>
            </a:r>
            <a:r>
              <a:rPr lang="zh-CN" altLang="en-US" sz="2000" dirty="0">
                <a:latin typeface="Times New Roman" panose="02020503050405090304" pitchFamily="18" charset="0"/>
                <a:cs typeface="宋体" pitchFamily="2" charset="-122"/>
              </a:rPr>
              <a:t>策略检验结果与评估</a:t>
            </a:r>
          </a:p>
          <a:p>
            <a:pPr>
              <a:lnSpc>
                <a:spcPts val="3000"/>
              </a:lnSpc>
            </a:pPr>
            <a:r>
              <a:rPr lang="en-US" altLang="zh-CN" sz="2000" dirty="0" smtClean="0">
                <a:latin typeface="Times New Roman" panose="02020503050405090304" pitchFamily="18" charset="0"/>
                <a:cs typeface="宋体" pitchFamily="2" charset="-122"/>
              </a:rPr>
              <a:t>      </a:t>
            </a:r>
            <a:r>
              <a:rPr lang="zh-CN" altLang="en-US" sz="2000" dirty="0" smtClean="0">
                <a:latin typeface="Times New Roman" panose="02020503050405090304" pitchFamily="18" charset="0"/>
                <a:cs typeface="宋体" pitchFamily="2" charset="-122"/>
              </a:rPr>
              <a:t>其次，</a:t>
            </a:r>
            <a:r>
              <a:rPr lang="zh-CN" altLang="zh-CN" sz="2000" dirty="0" smtClean="0">
                <a:latin typeface="Times New Roman" panose="02020503050405090304" pitchFamily="18" charset="0"/>
                <a:cs typeface="宋体" pitchFamily="2" charset="-122"/>
              </a:rPr>
              <a:t>区制</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a:t>
            </a:r>
            <a:r>
              <a:rPr lang="zh-CN" altLang="zh-CN" sz="2000" dirty="0" smtClean="0">
                <a:latin typeface="Times New Roman" panose="02020503050405090304" pitchFamily="18" charset="0"/>
                <a:cs typeface="宋体" pitchFamily="2" charset="-122"/>
              </a:rPr>
              <a:t>区间</a:t>
            </a:r>
            <a:r>
              <a:rPr lang="zh-CN" altLang="zh-CN" sz="2000" dirty="0">
                <a:latin typeface="Times New Roman" panose="02020503050405090304" pitchFamily="18" charset="0"/>
                <a:cs typeface="宋体" pitchFamily="2" charset="-122"/>
              </a:rPr>
              <a:t>，</a:t>
            </a:r>
            <a:r>
              <a:rPr lang="zh-CN" altLang="zh-CN" sz="2000" dirty="0" smtClean="0">
                <a:latin typeface="Times New Roman" panose="02020503050405090304" pitchFamily="18" charset="0"/>
                <a:cs typeface="宋体" pitchFamily="2" charset="-122"/>
              </a:rPr>
              <a:t>共</a:t>
            </a:r>
            <a:r>
              <a:rPr lang="en-US" altLang="zh-CN" sz="2000" dirty="0" smtClean="0">
                <a:latin typeface="Times New Roman" panose="02020503050405090304" pitchFamily="18" charset="0"/>
                <a:cs typeface="宋体" pitchFamily="2" charset="-122"/>
              </a:rPr>
              <a:t>3216</a:t>
            </a:r>
            <a:r>
              <a:rPr lang="zh-CN" altLang="zh-CN" sz="2000" dirty="0" smtClean="0">
                <a:latin typeface="Times New Roman" panose="02020503050405090304" pitchFamily="18" charset="0"/>
                <a:cs typeface="宋体" pitchFamily="2" charset="-122"/>
              </a:rPr>
              <a:t>个数据</a:t>
            </a:r>
            <a:r>
              <a:rPr lang="zh-CN" altLang="en-US" sz="2000" dirty="0" smtClean="0">
                <a:latin typeface="Times New Roman" panose="02020503050405090304" pitchFamily="18" charset="0"/>
                <a:cs typeface="宋体" pitchFamily="2" charset="-122"/>
              </a:rPr>
              <a:t>，再</a:t>
            </a:r>
            <a:r>
              <a:rPr lang="zh-CN" altLang="en-US" sz="2000" dirty="0">
                <a:latin typeface="Times New Roman" panose="02020503050405090304" pitchFamily="18" charset="0"/>
                <a:cs typeface="宋体" pitchFamily="2" charset="-122"/>
              </a:rPr>
              <a:t>观测策略在区制度</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下跌区间</a:t>
            </a:r>
            <a:r>
              <a:rPr lang="zh-CN" altLang="en-US" sz="2000" dirty="0">
                <a:latin typeface="Times New Roman" panose="02020503050405090304" pitchFamily="18" charset="0"/>
                <a:cs typeface="宋体" pitchFamily="2" charset="-122"/>
              </a:rPr>
              <a:t>的表现，同样也是设置经典参数</a:t>
            </a:r>
            <a:r>
              <a:rPr lang="en-US" altLang="zh-CN" sz="2000" dirty="0">
                <a:latin typeface="Times New Roman" panose="02020503050405090304" pitchFamily="18" charset="0"/>
                <a:cs typeface="宋体" pitchFamily="2" charset="-122"/>
              </a:rPr>
              <a:t>f1=0.35</a:t>
            </a: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f2=0.07</a:t>
            </a: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f3=0.25</a:t>
            </a:r>
            <a:r>
              <a:rPr lang="zh-CN" altLang="en-US" sz="2000" dirty="0">
                <a:latin typeface="Times New Roman" panose="02020503050405090304" pitchFamily="18" charset="0"/>
                <a:cs typeface="宋体" pitchFamily="2" charset="-122"/>
              </a:rPr>
              <a:t>。 </a:t>
            </a:r>
          </a:p>
          <a:p>
            <a:endParaRPr lang="zh-CN" altLang="en-US" sz="2000" dirty="0"/>
          </a:p>
        </p:txBody>
      </p:sp>
      <p:sp>
        <p:nvSpPr>
          <p:cNvPr id="10" name="矩形 9"/>
          <p:cNvSpPr/>
          <p:nvPr/>
        </p:nvSpPr>
        <p:spPr>
          <a:xfrm>
            <a:off x="326332" y="5431130"/>
            <a:ext cx="5407247" cy="646331"/>
          </a:xfrm>
          <a:prstGeom prst="rect">
            <a:avLst/>
          </a:prstGeom>
        </p:spPr>
        <p:txBody>
          <a:bodyPr wrap="square">
            <a:spAutoFit/>
          </a:bodyPr>
          <a:lstStyle/>
          <a:p>
            <a:pPr indent="266700" algn="ct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7-12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2</a:t>
            </a:r>
            <a:r>
              <a:rPr lang="zh-CN" altLang="zh-CN" kern="100" dirty="0">
                <a:latin typeface="Times New Roman" panose="02020503050405090304" pitchFamily="18" charset="0"/>
                <a:ea typeface="宋体" pitchFamily="2" charset="-122"/>
                <a:cs typeface="宋体" pitchFamily="2" charset="-122"/>
              </a:rPr>
              <a:t>经典参数组合策略每日资金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indent="266700" algn="ct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2" name="矩形 11"/>
          <p:cNvSpPr/>
          <p:nvPr/>
        </p:nvSpPr>
        <p:spPr>
          <a:xfrm>
            <a:off x="6256449" y="5373216"/>
            <a:ext cx="5558971" cy="646331"/>
          </a:xfrm>
          <a:prstGeom prst="rect">
            <a:avLst/>
          </a:prstGeom>
        </p:spPr>
        <p:txBody>
          <a:bodyPr wrap="square">
            <a:spAutoFit/>
          </a:bodyPr>
          <a:lstStyle/>
          <a:p>
            <a:pPr indent="266700" algn="ct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7-13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2</a:t>
            </a:r>
            <a:r>
              <a:rPr lang="zh-CN" altLang="zh-CN" kern="100" dirty="0">
                <a:latin typeface="Times New Roman" panose="02020503050405090304" pitchFamily="18" charset="0"/>
                <a:ea typeface="宋体" pitchFamily="2" charset="-122"/>
                <a:cs typeface="宋体" pitchFamily="2" charset="-122"/>
              </a:rPr>
              <a:t>经典参数组合策略累计收益率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indent="266700" algn="ct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4" name="矩形 13"/>
          <p:cNvSpPr/>
          <p:nvPr/>
        </p:nvSpPr>
        <p:spPr>
          <a:xfrm>
            <a:off x="2781251" y="6165304"/>
            <a:ext cx="7609102" cy="398058"/>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000" b="1" i="1" dirty="0"/>
              <a:t>走势图比区制</a:t>
            </a:r>
            <a:r>
              <a:rPr lang="en-US" altLang="zh-CN" sz="2000" b="1" i="1" dirty="0" smtClean="0"/>
              <a:t>1</a:t>
            </a:r>
            <a:r>
              <a:rPr lang="zh-CN" altLang="en-US" sz="2000" b="1" i="1" dirty="0" smtClean="0"/>
              <a:t>上涨区间表现更加，呈现显著上涨趋势。</a:t>
            </a:r>
            <a:endParaRPr lang="zh-CN" altLang="en-US" sz="2000" b="1" i="1" dirty="0"/>
          </a:p>
        </p:txBody>
      </p:sp>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55" y="2065525"/>
            <a:ext cx="5956534" cy="326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1188" y="2060848"/>
            <a:ext cx="5766431" cy="324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318050"/>
      </p:ext>
    </p:extLst>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9" name="矩形 8"/>
          <p:cNvSpPr/>
          <p:nvPr/>
        </p:nvSpPr>
        <p:spPr>
          <a:xfrm>
            <a:off x="1623994" y="692696"/>
            <a:ext cx="4964821"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7-13 </a:t>
            </a:r>
            <a:r>
              <a:rPr lang="zh-CN" altLang="zh-CN" b="1" kern="100" dirty="0">
                <a:latin typeface="Times New Roman" panose="02020503050405090304" pitchFamily="18" charset="0"/>
                <a:ea typeface="宋体" pitchFamily="2" charset="-122"/>
                <a:cs typeface="宋体" pitchFamily="2" charset="-122"/>
              </a:rPr>
              <a:t>区制</a:t>
            </a:r>
            <a:r>
              <a:rPr lang="en-US" altLang="zh-CN" b="1" kern="100" dirty="0">
                <a:latin typeface="Times New Roman" panose="02020503050405090304" pitchFamily="18" charset="0"/>
                <a:ea typeface="宋体" pitchFamily="2" charset="-122"/>
                <a:cs typeface="宋体" pitchFamily="2" charset="-122"/>
              </a:rPr>
              <a:t>2</a:t>
            </a:r>
            <a:r>
              <a:rPr lang="zh-CN" altLang="zh-CN" b="1" kern="100" dirty="0">
                <a:latin typeface="Times New Roman" panose="02020503050405090304" pitchFamily="18" charset="0"/>
                <a:ea typeface="宋体" pitchFamily="2" charset="-122"/>
                <a:cs typeface="宋体" pitchFamily="2" charset="-122"/>
              </a:rPr>
              <a:t>经典参数下策略表现评价指标数据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2992467740"/>
              </p:ext>
            </p:extLst>
          </p:nvPr>
        </p:nvGraphicFramePr>
        <p:xfrm>
          <a:off x="476995" y="1231460"/>
          <a:ext cx="7258820" cy="3411700"/>
        </p:xfrm>
        <a:graphic>
          <a:graphicData uri="http://schemas.openxmlformats.org/drawingml/2006/table">
            <a:tbl>
              <a:tblPr firstRow="1" firstCol="1" bandRow="1">
                <a:tableStyleId>{5940675A-B579-460E-94D1-54222C63F5DA}</a:tableStyleId>
              </a:tblPr>
              <a:tblGrid>
                <a:gridCol w="3629410">
                  <a:extLst>
                    <a:ext uri="{9D8B030D-6E8A-4147-A177-3AD203B41FA5}">
                      <a16:colId xmlns="" xmlns:a16="http://schemas.microsoft.com/office/drawing/2014/main" val="20000"/>
                    </a:ext>
                  </a:extLst>
                </a:gridCol>
                <a:gridCol w="3629410">
                  <a:extLst>
                    <a:ext uri="{9D8B030D-6E8A-4147-A177-3AD203B41FA5}">
                      <a16:colId xmlns="" xmlns:a16="http://schemas.microsoft.com/office/drawing/2014/main" val="20001"/>
                    </a:ext>
                  </a:extLst>
                </a:gridCol>
              </a:tblGrid>
              <a:tr h="341170">
                <a:tc>
                  <a:txBody>
                    <a:bodyPr/>
                    <a:lstStyle/>
                    <a:p>
                      <a:pPr indent="228600" algn="ctr"/>
                      <a:r>
                        <a:rPr lang="zh-CN" sz="2000" kern="0" dirty="0">
                          <a:effectLst/>
                        </a:rPr>
                        <a:t>参数组合</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indent="228600" algn="ctr"/>
                      <a:r>
                        <a:rPr lang="en-US" sz="2000" kern="0" dirty="0">
                          <a:effectLst/>
                        </a:rPr>
                        <a:t>f1=0.35</a:t>
                      </a:r>
                      <a:r>
                        <a:rPr lang="zh-CN" sz="2000" kern="0" dirty="0">
                          <a:effectLst/>
                        </a:rPr>
                        <a:t>；</a:t>
                      </a:r>
                      <a:r>
                        <a:rPr lang="en-US" sz="2000" kern="0" dirty="0">
                          <a:effectLst/>
                        </a:rPr>
                        <a:t>f2=0.07</a:t>
                      </a:r>
                      <a:r>
                        <a:rPr lang="zh-CN" sz="2000" kern="0" dirty="0">
                          <a:effectLst/>
                        </a:rPr>
                        <a:t>；</a:t>
                      </a:r>
                      <a:r>
                        <a:rPr lang="en-US" sz="2000" kern="0" dirty="0">
                          <a:effectLst/>
                        </a:rPr>
                        <a:t>f3=0.25</a:t>
                      </a:r>
                      <a:endParaRPr lang="zh-CN" sz="2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tc>
                <a:extLst>
                  <a:ext uri="{0D108BD9-81ED-4DB2-BD59-A6C34878D82A}">
                    <a16:rowId xmlns="" xmlns:a16="http://schemas.microsoft.com/office/drawing/2014/main" val="10000"/>
                  </a:ext>
                </a:extLst>
              </a:tr>
              <a:tr h="341170">
                <a:tc>
                  <a:txBody>
                    <a:bodyPr/>
                    <a:lstStyle/>
                    <a:p>
                      <a:pPr indent="228600" algn="ctr"/>
                      <a:r>
                        <a:rPr lang="zh-CN" sz="2000" kern="0" dirty="0">
                          <a:effectLst/>
                        </a:rPr>
                        <a:t>初始资金</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tc>
                <a:extLst>
                  <a:ext uri="{0D108BD9-81ED-4DB2-BD59-A6C34878D82A}">
                    <a16:rowId xmlns="" xmlns:a16="http://schemas.microsoft.com/office/drawing/2014/main" val="10001"/>
                  </a:ext>
                </a:extLst>
              </a:tr>
              <a:tr h="341170">
                <a:tc>
                  <a:txBody>
                    <a:bodyPr/>
                    <a:lstStyle/>
                    <a:p>
                      <a:pPr indent="228600" algn="ctr"/>
                      <a:r>
                        <a:rPr lang="zh-CN" sz="2000" kern="0" dirty="0">
                          <a:effectLst/>
                        </a:rPr>
                        <a:t>净利润</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126303</a:t>
                      </a:r>
                      <a:endParaRPr lang="zh-CN" altLang="en-US" dirty="0"/>
                    </a:p>
                  </a:txBody>
                  <a:tcPr marL="68580" marR="68580" marT="0" marB="0" anchor="b"/>
                </a:tc>
                <a:extLst>
                  <a:ext uri="{0D108BD9-81ED-4DB2-BD59-A6C34878D82A}">
                    <a16:rowId xmlns="" xmlns:a16="http://schemas.microsoft.com/office/drawing/2014/main" val="10002"/>
                  </a:ext>
                </a:extLst>
              </a:tr>
              <a:tr h="341170">
                <a:tc>
                  <a:txBody>
                    <a:bodyPr/>
                    <a:lstStyle/>
                    <a:p>
                      <a:pPr indent="228600" algn="ctr"/>
                      <a:r>
                        <a:rPr lang="zh-CN" sz="2000" kern="0" dirty="0">
                          <a:effectLst/>
                        </a:rPr>
                        <a:t>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196</a:t>
                      </a:r>
                      <a:endParaRPr lang="zh-CN" altLang="en-US" dirty="0"/>
                    </a:p>
                  </a:txBody>
                  <a:tcPr marL="68580" marR="68580" marT="0" marB="0"/>
                </a:tc>
                <a:extLst>
                  <a:ext uri="{0D108BD9-81ED-4DB2-BD59-A6C34878D82A}">
                    <a16:rowId xmlns="" xmlns:a16="http://schemas.microsoft.com/office/drawing/2014/main" val="10003"/>
                  </a:ext>
                </a:extLst>
              </a:tr>
              <a:tr h="341170">
                <a:tc>
                  <a:txBody>
                    <a:bodyPr/>
                    <a:lstStyle/>
                    <a:p>
                      <a:pPr indent="228600" algn="ctr"/>
                      <a:r>
                        <a:rPr lang="zh-CN" sz="2000" kern="0" dirty="0">
                          <a:effectLst/>
                        </a:rPr>
                        <a:t>日均交易次数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2.9</a:t>
                      </a:r>
                      <a:endParaRPr lang="zh-CN" altLang="en-US" dirty="0"/>
                    </a:p>
                  </a:txBody>
                  <a:tcPr marL="68580" marR="68580" marT="0" marB="0"/>
                </a:tc>
                <a:extLst>
                  <a:ext uri="{0D108BD9-81ED-4DB2-BD59-A6C34878D82A}">
                    <a16:rowId xmlns="" xmlns:a16="http://schemas.microsoft.com/office/drawing/2014/main" val="10004"/>
                  </a:ext>
                </a:extLst>
              </a:tr>
              <a:tr h="341170">
                <a:tc>
                  <a:txBody>
                    <a:bodyPr/>
                    <a:lstStyle/>
                    <a:p>
                      <a:pPr indent="228600" algn="ctr"/>
                      <a:r>
                        <a:rPr lang="zh-CN" sz="2000" kern="0" dirty="0">
                          <a:effectLst/>
                        </a:rPr>
                        <a:t>最大回撤</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17.4%</a:t>
                      </a:r>
                      <a:endParaRPr lang="zh-CN" altLang="en-US" dirty="0"/>
                    </a:p>
                  </a:txBody>
                  <a:tcPr marL="68580" marR="68580" marT="0" marB="0"/>
                </a:tc>
                <a:extLst>
                  <a:ext uri="{0D108BD9-81ED-4DB2-BD59-A6C34878D82A}">
                    <a16:rowId xmlns="" xmlns:a16="http://schemas.microsoft.com/office/drawing/2014/main" val="10005"/>
                  </a:ext>
                </a:extLst>
              </a:tr>
              <a:tr h="341170">
                <a:tc>
                  <a:txBody>
                    <a:bodyPr/>
                    <a:lstStyle/>
                    <a:p>
                      <a:pPr indent="228600" algn="ctr"/>
                      <a:r>
                        <a:rPr lang="zh-CN" sz="2000" kern="0" dirty="0">
                          <a:effectLst/>
                        </a:rPr>
                        <a:t>胜率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49%</a:t>
                      </a:r>
                      <a:endParaRPr lang="zh-CN" altLang="en-US" dirty="0"/>
                    </a:p>
                  </a:txBody>
                  <a:tcPr marL="68580" marR="68580" marT="0" marB="0"/>
                </a:tc>
                <a:extLst>
                  <a:ext uri="{0D108BD9-81ED-4DB2-BD59-A6C34878D82A}">
                    <a16:rowId xmlns="" xmlns:a16="http://schemas.microsoft.com/office/drawing/2014/main" val="10006"/>
                  </a:ext>
                </a:extLst>
              </a:tr>
              <a:tr h="341170">
                <a:tc>
                  <a:txBody>
                    <a:bodyPr/>
                    <a:lstStyle/>
                    <a:p>
                      <a:pPr indent="228600" algn="ctr"/>
                      <a:r>
                        <a:rPr lang="zh-CN" sz="2000" kern="0" dirty="0">
                          <a:effectLst/>
                        </a:rPr>
                        <a:t>累计收益率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42%</a:t>
                      </a:r>
                      <a:endParaRPr lang="zh-CN" altLang="en-US" dirty="0"/>
                    </a:p>
                  </a:txBody>
                  <a:tcPr marL="68580" marR="68580" marT="0" marB="0"/>
                </a:tc>
                <a:extLst>
                  <a:ext uri="{0D108BD9-81ED-4DB2-BD59-A6C34878D82A}">
                    <a16:rowId xmlns="" xmlns:a16="http://schemas.microsoft.com/office/drawing/2014/main" val="10007"/>
                  </a:ext>
                </a:extLst>
              </a:tr>
              <a:tr h="341170">
                <a:tc>
                  <a:txBody>
                    <a:bodyPr/>
                    <a:lstStyle/>
                    <a:p>
                      <a:pPr indent="228600" algn="ctr"/>
                      <a:r>
                        <a:rPr lang="zh-CN" sz="2000" kern="0" dirty="0">
                          <a:effectLst/>
                        </a:rPr>
                        <a:t>年化收益率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158.3%</a:t>
                      </a:r>
                      <a:endParaRPr lang="zh-CN" altLang="en-US" dirty="0"/>
                    </a:p>
                  </a:txBody>
                  <a:tcPr marL="68580" marR="68580" marT="0" marB="0"/>
                </a:tc>
                <a:extLst>
                  <a:ext uri="{0D108BD9-81ED-4DB2-BD59-A6C34878D82A}">
                    <a16:rowId xmlns="" xmlns:a16="http://schemas.microsoft.com/office/drawing/2014/main" val="10008"/>
                  </a:ext>
                </a:extLst>
              </a:tr>
              <a:tr h="341170">
                <a:tc>
                  <a:txBody>
                    <a:bodyPr/>
                    <a:lstStyle/>
                    <a:p>
                      <a:pPr indent="228600" algn="ctr"/>
                      <a:r>
                        <a:rPr lang="zh-CN" sz="2000" kern="0" dirty="0">
                          <a:effectLst/>
                        </a:rPr>
                        <a:t>夏普比率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1.01</a:t>
                      </a:r>
                      <a:endParaRPr lang="zh-CN" altLang="en-US" dirty="0"/>
                    </a:p>
                  </a:txBody>
                  <a:tcPr marL="68580" marR="68580" marT="0" marB="0"/>
                </a:tc>
                <a:extLst>
                  <a:ext uri="{0D108BD9-81ED-4DB2-BD59-A6C34878D82A}">
                    <a16:rowId xmlns="" xmlns:a16="http://schemas.microsoft.com/office/drawing/2014/main" val="10009"/>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1285224405"/>
              </p:ext>
            </p:extLst>
          </p:nvPr>
        </p:nvGraphicFramePr>
        <p:xfrm>
          <a:off x="2133179" y="5222711"/>
          <a:ext cx="7704856" cy="1175578"/>
        </p:xfrm>
        <a:graphic>
          <a:graphicData uri="http://schemas.openxmlformats.org/drawingml/2006/table">
            <a:tbl>
              <a:tblPr firstRow="1" firstCol="1" bandRow="1">
                <a:tableStyleId>{5940675A-B579-460E-94D1-54222C63F5DA}</a:tableStyleId>
              </a:tblPr>
              <a:tblGrid>
                <a:gridCol w="936104">
                  <a:extLst>
                    <a:ext uri="{9D8B030D-6E8A-4147-A177-3AD203B41FA5}">
                      <a16:colId xmlns="" xmlns:a16="http://schemas.microsoft.com/office/drawing/2014/main" val="20000"/>
                    </a:ext>
                  </a:extLst>
                </a:gridCol>
                <a:gridCol w="1368152">
                  <a:extLst>
                    <a:ext uri="{9D8B030D-6E8A-4147-A177-3AD203B41FA5}">
                      <a16:colId xmlns="" xmlns:a16="http://schemas.microsoft.com/office/drawing/2014/main" val="20001"/>
                    </a:ext>
                  </a:extLst>
                </a:gridCol>
                <a:gridCol w="1296144">
                  <a:extLst>
                    <a:ext uri="{9D8B030D-6E8A-4147-A177-3AD203B41FA5}">
                      <a16:colId xmlns="" xmlns:a16="http://schemas.microsoft.com/office/drawing/2014/main" val="20002"/>
                    </a:ext>
                  </a:extLst>
                </a:gridCol>
                <a:gridCol w="1296144">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512168">
                  <a:extLst>
                    <a:ext uri="{9D8B030D-6E8A-4147-A177-3AD203B41FA5}">
                      <a16:colId xmlns="" xmlns:a16="http://schemas.microsoft.com/office/drawing/2014/main" val="20005"/>
                    </a:ext>
                  </a:extLst>
                </a:gridCol>
              </a:tblGrid>
              <a:tr h="626938">
                <a:tc>
                  <a:txBody>
                    <a:bodyPr/>
                    <a:lstStyle/>
                    <a:p>
                      <a:pPr marL="0" indent="228600" algn="l" defTabSz="914400" rtl="0" eaLnBrk="1" latinLnBrk="0" hangingPunct="1"/>
                      <a:r>
                        <a:rPr lang="en-US" sz="1800" kern="0" dirty="0">
                          <a:solidFill>
                            <a:schemeClr val="tx1"/>
                          </a:solidFill>
                          <a:effectLst/>
                          <a:latin typeface="+mn-lt"/>
                          <a:ea typeface="+mn-ea"/>
                          <a:cs typeface="+mn-cs"/>
                        </a:rPr>
                        <a:t> </a:t>
                      </a:r>
                      <a:endParaRPr lang="zh-CN" altLang="en-US" sz="1800" kern="0" dirty="0">
                        <a:solidFill>
                          <a:schemeClr val="tx1"/>
                        </a:solidFill>
                        <a:effectLst/>
                        <a:latin typeface="+mn-lt"/>
                        <a:ea typeface="+mn-ea"/>
                        <a:cs typeface="+mn-cs"/>
                      </a:endParaRPr>
                    </a:p>
                  </a:txBody>
                  <a:tcPr marL="68580" marR="68580" marT="0" marB="0" anchor="ctr"/>
                </a:tc>
                <a:tc>
                  <a:txBody>
                    <a:bodyPr/>
                    <a:lstStyle/>
                    <a:p>
                      <a:pPr marL="0" indent="228600" algn="l" defTabSz="914400" rtl="0" eaLnBrk="1" latinLnBrk="0" hangingPunct="1"/>
                      <a:r>
                        <a:rPr lang="zh-CN" altLang="en-US" sz="1800" kern="0" dirty="0">
                          <a:solidFill>
                            <a:schemeClr val="tx1"/>
                          </a:solidFill>
                          <a:effectLst/>
                          <a:latin typeface="+mn-lt"/>
                          <a:ea typeface="+mn-ea"/>
                          <a:cs typeface="+mn-cs"/>
                        </a:rPr>
                        <a:t>多单反转</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空单反转</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空仓做多</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空仓做空</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总交易次数（不含平仓）</a:t>
                      </a:r>
                    </a:p>
                  </a:txBody>
                  <a:tcPr marL="68580" marR="68580" marT="0" marB="0" anchor="ctr"/>
                </a:tc>
                <a:extLst>
                  <a:ext uri="{0D108BD9-81ED-4DB2-BD59-A6C34878D82A}">
                    <a16:rowId xmlns="" xmlns:a16="http://schemas.microsoft.com/office/drawing/2014/main" val="10000"/>
                  </a:ext>
                </a:extLst>
              </a:tr>
              <a:tr h="208979">
                <a:tc>
                  <a:txBody>
                    <a:bodyPr/>
                    <a:lstStyle/>
                    <a:p>
                      <a:pPr marL="0" indent="228600" algn="l" defTabSz="914400" rtl="0" eaLnBrk="1" latinLnBrk="0" hangingPunct="1"/>
                      <a:r>
                        <a:rPr lang="zh-CN" altLang="en-US" sz="1800" kern="0">
                          <a:solidFill>
                            <a:schemeClr val="tx1"/>
                          </a:solidFill>
                          <a:effectLst/>
                          <a:latin typeface="+mn-lt"/>
                          <a:ea typeface="+mn-ea"/>
                          <a:cs typeface="+mn-cs"/>
                        </a:rPr>
                        <a:t>次数</a:t>
                      </a:r>
                    </a:p>
                  </a:txBody>
                  <a:tcPr marL="68580" marR="68580" marT="0" marB="0" anchor="ctr"/>
                </a:tc>
                <a:tc>
                  <a:txBody>
                    <a:bodyPr/>
                    <a:lstStyle/>
                    <a:p>
                      <a:pPr algn="ctr"/>
                      <a:r>
                        <a:rPr lang="en-US" altLang="zh-CN" dirty="0" smtClean="0"/>
                        <a:t>54</a:t>
                      </a:r>
                      <a:endParaRPr lang="zh-CN" altLang="en-US" dirty="0"/>
                    </a:p>
                  </a:txBody>
                  <a:tcPr marL="68580" marR="68580" marT="0" marB="0" anchor="ctr"/>
                </a:tc>
                <a:tc>
                  <a:txBody>
                    <a:bodyPr/>
                    <a:lstStyle/>
                    <a:p>
                      <a:pPr algn="ctr"/>
                      <a:r>
                        <a:rPr lang="en-US" altLang="zh-CN" dirty="0" smtClean="0"/>
                        <a:t>10</a:t>
                      </a:r>
                      <a:endParaRPr lang="zh-CN" altLang="en-US" dirty="0"/>
                    </a:p>
                  </a:txBody>
                  <a:tcPr marL="68580" marR="68580" marT="0" marB="0" anchor="ctr"/>
                </a:tc>
                <a:tc>
                  <a:txBody>
                    <a:bodyPr/>
                    <a:lstStyle/>
                    <a:p>
                      <a:pPr algn="ctr"/>
                      <a:r>
                        <a:rPr lang="en-US" altLang="zh-CN" dirty="0" smtClean="0"/>
                        <a:t>61</a:t>
                      </a:r>
                      <a:endParaRPr lang="zh-CN" altLang="en-US" dirty="0"/>
                    </a:p>
                  </a:txBody>
                  <a:tcPr marL="68580" marR="68580" marT="0" marB="0" anchor="ctr"/>
                </a:tc>
                <a:tc>
                  <a:txBody>
                    <a:bodyPr/>
                    <a:lstStyle/>
                    <a:p>
                      <a:pPr algn="ctr"/>
                      <a:r>
                        <a:rPr lang="en-US" altLang="zh-CN" dirty="0" smtClean="0"/>
                        <a:t>5</a:t>
                      </a:r>
                      <a:endParaRPr lang="zh-CN" altLang="en-US" dirty="0"/>
                    </a:p>
                  </a:txBody>
                  <a:tcPr marL="68580" marR="68580" marT="0" marB="0" anchor="ctr"/>
                </a:tc>
                <a:tc>
                  <a:txBody>
                    <a:bodyPr/>
                    <a:lstStyle/>
                    <a:p>
                      <a:pPr algn="ctr"/>
                      <a:r>
                        <a:rPr lang="en-US" altLang="zh-CN" dirty="0" smtClean="0"/>
                        <a:t>130</a:t>
                      </a:r>
                      <a:endParaRPr lang="zh-CN" altLang="en-US" dirty="0"/>
                    </a:p>
                  </a:txBody>
                  <a:tcPr marL="68580" marR="68580" marT="0" marB="0" anchor="ctr"/>
                </a:tc>
                <a:extLst>
                  <a:ext uri="{0D108BD9-81ED-4DB2-BD59-A6C34878D82A}">
                    <a16:rowId xmlns="" xmlns:a16="http://schemas.microsoft.com/office/drawing/2014/main" val="10001"/>
                  </a:ext>
                </a:extLst>
              </a:tr>
              <a:tr h="208979">
                <a:tc>
                  <a:txBody>
                    <a:bodyPr/>
                    <a:lstStyle/>
                    <a:p>
                      <a:pPr marL="0" indent="228600" algn="l" defTabSz="914400" rtl="0" eaLnBrk="1" latinLnBrk="0" hangingPunct="1"/>
                      <a:r>
                        <a:rPr lang="zh-CN" altLang="en-US" sz="1800" kern="0">
                          <a:solidFill>
                            <a:schemeClr val="tx1"/>
                          </a:solidFill>
                          <a:effectLst/>
                          <a:latin typeface="+mn-lt"/>
                          <a:ea typeface="+mn-ea"/>
                          <a:cs typeface="+mn-cs"/>
                        </a:rPr>
                        <a:t>占比</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41.54%</a:t>
                      </a:r>
                      <a:endParaRPr lang="zh-CN" altLang="en-US" dirty="0" smtClean="0"/>
                    </a:p>
                  </a:txBody>
                  <a:tcPr marL="68580" marR="68580" marT="0" marB="0" anchor="ctr"/>
                </a:tc>
                <a:tc>
                  <a:txBody>
                    <a:bodyPr/>
                    <a:lstStyle/>
                    <a:p>
                      <a:pPr algn="ctr"/>
                      <a:r>
                        <a:rPr lang="en-US" altLang="zh-CN" dirty="0" smtClean="0"/>
                        <a:t>7.69%</a:t>
                      </a:r>
                      <a:endParaRPr lang="zh-CN" altLang="en-US" dirty="0"/>
                    </a:p>
                  </a:txBody>
                  <a:tcPr marL="68580" marR="68580" marT="0" marB="0" anchor="ctr"/>
                </a:tc>
                <a:tc>
                  <a:txBody>
                    <a:bodyPr/>
                    <a:lstStyle/>
                    <a:p>
                      <a:pPr algn="ctr"/>
                      <a:r>
                        <a:rPr lang="en-US" altLang="zh-CN" dirty="0" smtClean="0"/>
                        <a:t>46.92%</a:t>
                      </a:r>
                      <a:endParaRPr lang="zh-CN" altLang="en-US" dirty="0"/>
                    </a:p>
                  </a:txBody>
                  <a:tcPr marL="68580" marR="68580" marT="0" marB="0" anchor="ctr"/>
                </a:tc>
                <a:tc>
                  <a:txBody>
                    <a:bodyPr/>
                    <a:lstStyle/>
                    <a:p>
                      <a:pPr algn="ctr"/>
                      <a:r>
                        <a:rPr lang="en-US" altLang="zh-CN" dirty="0" smtClean="0"/>
                        <a:t>3.85%</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
        <p:nvSpPr>
          <p:cNvPr id="12" name="Rectangle 1"/>
          <p:cNvSpPr>
            <a:spLocks noChangeArrowheads="1"/>
          </p:cNvSpPr>
          <p:nvPr/>
        </p:nvSpPr>
        <p:spPr bwMode="auto">
          <a:xfrm>
            <a:off x="4010643" y="4605564"/>
            <a:ext cx="417120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28600"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266700" algn="ctr" defTabSz="914400" rtl="0" eaLnBrk="0" fontAlgn="base" latinLnBrk="0" hangingPunct="0">
              <a:lnSpc>
                <a:spcPct val="100000"/>
              </a:lnSpc>
              <a:spcBef>
                <a:spcPct val="0"/>
              </a:spcBef>
              <a:spcAft>
                <a:spcPct val="0"/>
              </a:spcAft>
              <a:buClrTx/>
              <a:buSzTx/>
              <a:buFontTx/>
              <a:buNone/>
            </a:pPr>
            <a:r>
              <a:rPr kumimoji="0" lang="zh-CN" altLang="zh-CN" b="1" i="0" u="none" strike="noStrike" cap="none" normalizeH="0" baseline="0" dirty="0" smtClean="0">
                <a:ln>
                  <a:noFill/>
                </a:ln>
                <a:solidFill>
                  <a:schemeClr val="tx1"/>
                </a:solidFill>
                <a:effectLst/>
                <a:latin typeface="Times New Roman" panose="02020503050405090304" pitchFamily="18" charset="0"/>
                <a:cs typeface="宋体" pitchFamily="2" charset="-122"/>
              </a:rPr>
              <a:t>表</a:t>
            </a:r>
            <a:r>
              <a:rPr kumimoji="0" lang="en-US" altLang="zh-CN" b="1" i="0" u="none" strike="noStrike" cap="none" normalizeH="0" baseline="0" dirty="0" smtClean="0">
                <a:ln>
                  <a:noFill/>
                </a:ln>
                <a:solidFill>
                  <a:schemeClr val="tx1"/>
                </a:solidFill>
                <a:effectLst/>
                <a:latin typeface="Calibri" panose="020F0502020204030204" pitchFamily="34" charset="0"/>
                <a:ea typeface="Times New Roman" panose="02020503050405090304" pitchFamily="18" charset="0"/>
                <a:cs typeface="宋体" pitchFamily="2" charset="-122"/>
              </a:rPr>
              <a:t>7</a:t>
            </a:r>
            <a:r>
              <a:rPr kumimoji="0" lang="zh-CN" altLang="zh-CN" b="1" i="0" u="none" strike="noStrike" cap="none" normalizeH="0" baseline="0" dirty="0" smtClean="0">
                <a:ln>
                  <a:noFill/>
                </a:ln>
                <a:solidFill>
                  <a:schemeClr val="tx1"/>
                </a:solidFill>
                <a:effectLst/>
                <a:latin typeface="Calibri" panose="020F0502020204030204" pitchFamily="34" charset="0"/>
                <a:ea typeface="Times New Roman" panose="02020503050405090304" pitchFamily="18" charset="0"/>
                <a:cs typeface="宋体" pitchFamily="2" charset="-122"/>
              </a:rPr>
              <a:t>-</a:t>
            </a:r>
            <a:r>
              <a:rPr kumimoji="0" lang="en-US" altLang="zh-CN" b="1" i="0" u="none" strike="noStrike" cap="none" normalizeH="0" baseline="0" dirty="0" smtClean="0">
                <a:ln>
                  <a:noFill/>
                </a:ln>
                <a:solidFill>
                  <a:schemeClr val="tx1"/>
                </a:solidFill>
                <a:effectLst/>
                <a:latin typeface="Calibri" panose="020F0502020204030204" pitchFamily="34" charset="0"/>
                <a:ea typeface="Times New Roman" panose="02020503050405090304" pitchFamily="18" charset="0"/>
                <a:cs typeface="宋体" pitchFamily="2" charset="-122"/>
              </a:rPr>
              <a:t>14</a:t>
            </a:r>
            <a:r>
              <a:rPr kumimoji="0" lang="zh-CN" altLang="zh-CN" b="1" i="0" u="none" strike="noStrike" cap="none" normalizeH="0" baseline="0" dirty="0" smtClean="0">
                <a:ln>
                  <a:noFill/>
                </a:ln>
                <a:solidFill>
                  <a:schemeClr val="tx1"/>
                </a:solidFill>
                <a:effectLst/>
                <a:latin typeface="Calibri" panose="020F0502020204030204" pitchFamily="34" charset="0"/>
                <a:ea typeface="Times New Roman" panose="02020503050405090304" pitchFamily="18" charset="0"/>
                <a:cs typeface="宋体" pitchFamily="2" charset="-122"/>
              </a:rPr>
              <a:t>  </a:t>
            </a:r>
            <a:r>
              <a:rPr kumimoji="0" lang="zh-CN" altLang="zh-CN" b="1" i="0" u="none" strike="noStrike" cap="none" normalizeH="0" baseline="0" dirty="0">
                <a:ln>
                  <a:noFill/>
                </a:ln>
                <a:solidFill>
                  <a:schemeClr val="tx1"/>
                </a:solidFill>
                <a:effectLst/>
                <a:latin typeface="Times New Roman" panose="02020503050405090304" pitchFamily="18" charset="0"/>
                <a:cs typeface="楷体_GB2312"/>
              </a:rPr>
              <a:t>各类交易次数占比情况分析</a:t>
            </a:r>
            <a:endParaRPr kumimoji="0" lang="zh-CN" altLang="zh-CN" sz="4000" b="1" i="0" u="none" strike="noStrike" cap="none" normalizeH="0" baseline="0" dirty="0">
              <a:ln>
                <a:noFill/>
              </a:ln>
              <a:solidFill>
                <a:schemeClr val="tx1"/>
              </a:solidFill>
              <a:effectLst/>
            </a:endParaRPr>
          </a:p>
        </p:txBody>
      </p:sp>
      <p:sp>
        <p:nvSpPr>
          <p:cNvPr id="13" name="矩形 12"/>
          <p:cNvSpPr/>
          <p:nvPr/>
        </p:nvSpPr>
        <p:spPr>
          <a:xfrm>
            <a:off x="8109843" y="1412776"/>
            <a:ext cx="4006134" cy="1426031"/>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200" dirty="0"/>
              <a:t>年化收益率</a:t>
            </a:r>
            <a:r>
              <a:rPr lang="zh-CN" altLang="en-US" sz="2200" dirty="0" smtClean="0"/>
              <a:t>为相对较高，高于区制</a:t>
            </a:r>
            <a:r>
              <a:rPr lang="en-US" altLang="zh-CN" sz="2200" dirty="0" smtClean="0"/>
              <a:t>1</a:t>
            </a:r>
            <a:r>
              <a:rPr lang="zh-CN" altLang="en-US" sz="2200" dirty="0" smtClean="0"/>
              <a:t>。</a:t>
            </a:r>
            <a:endParaRPr lang="en-US" altLang="zh-CN" sz="2200" dirty="0" smtClean="0"/>
          </a:p>
          <a:p>
            <a:pPr marL="342900" indent="-342900">
              <a:lnSpc>
                <a:spcPts val="2600"/>
              </a:lnSpc>
              <a:buFont typeface="Wingdings" panose="05000000000000000000" pitchFamily="2" charset="2"/>
              <a:buChar char="Ø"/>
            </a:pPr>
            <a:endParaRPr lang="en-US" altLang="zh-CN" sz="2200" dirty="0"/>
          </a:p>
          <a:p>
            <a:pPr marL="342900" indent="-342900">
              <a:lnSpc>
                <a:spcPts val="2600"/>
              </a:lnSpc>
              <a:buFont typeface="Wingdings" panose="05000000000000000000" pitchFamily="2" charset="2"/>
              <a:buChar char="Ø"/>
            </a:pPr>
            <a:r>
              <a:rPr lang="zh-CN" altLang="en-US" sz="2200" dirty="0"/>
              <a:t>风险</a:t>
            </a:r>
            <a:r>
              <a:rPr lang="zh-CN" altLang="en-US" sz="2200" dirty="0" smtClean="0"/>
              <a:t>水平稍微低于区制</a:t>
            </a:r>
            <a:r>
              <a:rPr lang="en-US" altLang="zh-CN" sz="2200" dirty="0" smtClean="0"/>
              <a:t>2</a:t>
            </a:r>
            <a:r>
              <a:rPr lang="zh-CN" altLang="en-US" sz="2200" dirty="0" smtClean="0"/>
              <a:t>。</a:t>
            </a:r>
            <a:endParaRPr lang="zh-CN" altLang="en-US" sz="2200" dirty="0"/>
          </a:p>
        </p:txBody>
      </p:sp>
      <p:sp>
        <p:nvSpPr>
          <p:cNvPr id="8" name="圆角矩形 7">
            <a:extLst>
              <a:ext uri="{FF2B5EF4-FFF2-40B4-BE49-F238E27FC236}">
                <a16:creationId xmlns="" xmlns:a16="http://schemas.microsoft.com/office/drawing/2014/main" id="{7CC3C644-0BFA-3843-B9BA-A1BF964930C5}"/>
              </a:ext>
            </a:extLst>
          </p:cNvPr>
          <p:cNvSpPr/>
          <p:nvPr/>
        </p:nvSpPr>
        <p:spPr>
          <a:xfrm>
            <a:off x="8037835" y="1285203"/>
            <a:ext cx="4006134" cy="1639741"/>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653079833"/>
      </p:ext>
    </p:extLst>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3" name="矩形 2"/>
          <p:cNvSpPr/>
          <p:nvPr/>
        </p:nvSpPr>
        <p:spPr>
          <a:xfrm>
            <a:off x="260971" y="702856"/>
            <a:ext cx="11737304" cy="1246495"/>
          </a:xfrm>
          <a:prstGeom prst="rect">
            <a:avLst/>
          </a:prstGeom>
        </p:spPr>
        <p:txBody>
          <a:bodyPr wrap="square">
            <a:spAutoFit/>
          </a:bodyPr>
          <a:lstStyle/>
          <a:p>
            <a:pPr indent="266700" algn="just">
              <a:lnSpc>
                <a:spcPts val="3000"/>
              </a:lnSpc>
            </a:pP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3</a:t>
            </a:r>
            <a:r>
              <a:rPr lang="zh-CN" altLang="en-US" sz="2000" dirty="0">
                <a:latin typeface="Times New Roman" panose="02020503050405090304" pitchFamily="18" charset="0"/>
                <a:cs typeface="宋体" pitchFamily="2" charset="-122"/>
              </a:rPr>
              <a:t>）区制</a:t>
            </a:r>
            <a:r>
              <a:rPr lang="en-US" altLang="zh-CN" sz="2000" dirty="0">
                <a:latin typeface="Times New Roman" panose="02020503050405090304" pitchFamily="18" charset="0"/>
                <a:cs typeface="宋体" pitchFamily="2" charset="-122"/>
              </a:rPr>
              <a:t>1</a:t>
            </a:r>
            <a:r>
              <a:rPr lang="zh-CN" altLang="en-US" sz="2000" dirty="0">
                <a:latin typeface="Times New Roman" panose="02020503050405090304" pitchFamily="18" charset="0"/>
                <a:cs typeface="宋体" pitchFamily="2" charset="-122"/>
              </a:rPr>
              <a:t>参数优化后</a:t>
            </a:r>
            <a:r>
              <a:rPr lang="en-US" altLang="zh-CN" sz="2000" dirty="0" smtClean="0">
                <a:latin typeface="Times New Roman" panose="02020503050405090304" pitchFamily="18" charset="0"/>
                <a:cs typeface="宋体" pitchFamily="2" charset="-122"/>
              </a:rPr>
              <a:t>R-breaker</a:t>
            </a:r>
            <a:r>
              <a:rPr lang="zh-CN" altLang="en-US" sz="2000" dirty="0">
                <a:latin typeface="Times New Roman" panose="02020503050405090304" pitchFamily="18" charset="0"/>
                <a:cs typeface="宋体" pitchFamily="2" charset="-122"/>
              </a:rPr>
              <a:t>策略检验结果与评估</a:t>
            </a:r>
          </a:p>
          <a:p>
            <a:pPr>
              <a:lnSpc>
                <a:spcPts val="3000"/>
              </a:lnSpc>
            </a:pPr>
            <a:r>
              <a:rPr lang="zh-CN" altLang="en-US" dirty="0">
                <a:latin typeface="Times New Roman" panose="02020503050405090304" pitchFamily="18" charset="0"/>
                <a:cs typeface="宋体" pitchFamily="2" charset="-122"/>
              </a:rPr>
              <a:t>        接下来，我们对策略的参数进行优化，最优参数的选取标准为参数的组合年化收益率更高为佳。在</a:t>
            </a:r>
            <a:r>
              <a:rPr lang="en-US" altLang="zh-CN" dirty="0">
                <a:latin typeface="Times New Roman" panose="02020503050405090304" pitchFamily="18" charset="0"/>
                <a:cs typeface="宋体" pitchFamily="2" charset="-122"/>
              </a:rPr>
              <a:t>Python</a:t>
            </a:r>
            <a:r>
              <a:rPr lang="zh-CN" altLang="en-US" dirty="0">
                <a:latin typeface="Times New Roman" panose="02020503050405090304" pitchFamily="18" charset="0"/>
                <a:cs typeface="宋体" pitchFamily="2" charset="-122"/>
              </a:rPr>
              <a:t>程序中操作得到参数组合</a:t>
            </a:r>
            <a:r>
              <a:rPr lang="en-US" altLang="zh-CN" dirty="0" smtClean="0">
                <a:latin typeface="Times New Roman" panose="02020503050405090304" pitchFamily="18" charset="0"/>
                <a:cs typeface="宋体" pitchFamily="2" charset="-122"/>
              </a:rPr>
              <a:t>f1=0.00</a:t>
            </a:r>
            <a:r>
              <a:rPr lang="zh-CN" altLang="en-US" dirty="0" smtClean="0">
                <a:latin typeface="Times New Roman" panose="02020503050405090304" pitchFamily="18" charset="0"/>
                <a:cs typeface="宋体" pitchFamily="2" charset="-122"/>
              </a:rPr>
              <a:t>；</a:t>
            </a:r>
            <a:r>
              <a:rPr lang="en-US" altLang="zh-CN" dirty="0" smtClean="0">
                <a:latin typeface="Times New Roman" panose="02020503050405090304" pitchFamily="18" charset="0"/>
                <a:cs typeface="宋体" pitchFamily="2" charset="-122"/>
              </a:rPr>
              <a:t>f2=0.01</a:t>
            </a:r>
            <a:r>
              <a:rPr lang="zh-CN" altLang="en-US" dirty="0" smtClean="0">
                <a:latin typeface="Times New Roman" panose="02020503050405090304" pitchFamily="18" charset="0"/>
                <a:cs typeface="宋体" pitchFamily="2" charset="-122"/>
              </a:rPr>
              <a:t>；</a:t>
            </a:r>
            <a:r>
              <a:rPr lang="en-US" altLang="zh-CN" dirty="0" smtClean="0">
                <a:latin typeface="Times New Roman" panose="02020503050405090304" pitchFamily="18" charset="0"/>
                <a:cs typeface="宋体" pitchFamily="2" charset="-122"/>
              </a:rPr>
              <a:t>f3=0.45</a:t>
            </a:r>
            <a:r>
              <a:rPr lang="zh-CN" altLang="en-US" dirty="0" smtClean="0">
                <a:latin typeface="Times New Roman" panose="02020503050405090304" pitchFamily="18" charset="0"/>
                <a:cs typeface="宋体" pitchFamily="2" charset="-122"/>
              </a:rPr>
              <a:t>累积</a:t>
            </a:r>
            <a:r>
              <a:rPr lang="zh-CN" altLang="en-US" dirty="0">
                <a:latin typeface="Times New Roman" panose="02020503050405090304" pitchFamily="18" charset="0"/>
                <a:cs typeface="宋体" pitchFamily="2" charset="-122"/>
              </a:rPr>
              <a:t>收益率最高，具体策略表现如下</a:t>
            </a:r>
            <a:r>
              <a:rPr lang="zh-CN" altLang="en-US" dirty="0" smtClean="0">
                <a:latin typeface="Times New Roman" panose="02020503050405090304" pitchFamily="18" charset="0"/>
                <a:cs typeface="宋体" pitchFamily="2" charset="-122"/>
              </a:rPr>
              <a:t>：</a:t>
            </a:r>
            <a:endParaRPr lang="zh-CN" altLang="en-US" sz="2000" dirty="0">
              <a:latin typeface="Times New Roman" panose="02020503050405090304" pitchFamily="18" charset="0"/>
              <a:cs typeface="宋体" pitchFamily="2" charset="-122"/>
            </a:endParaRPr>
          </a:p>
        </p:txBody>
      </p:sp>
      <p:sp>
        <p:nvSpPr>
          <p:cNvPr id="6" name="矩形 5"/>
          <p:cNvSpPr/>
          <p:nvPr/>
        </p:nvSpPr>
        <p:spPr>
          <a:xfrm>
            <a:off x="366821" y="5153417"/>
            <a:ext cx="5399314" cy="507831"/>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7-14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参数优化后策略每日资金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7" name="矩形 6"/>
          <p:cNvSpPr/>
          <p:nvPr/>
        </p:nvSpPr>
        <p:spPr>
          <a:xfrm>
            <a:off x="6074502" y="5085184"/>
            <a:ext cx="5617243" cy="507831"/>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7-15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参数优化后策略累计收益率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4" name="矩形 13"/>
          <p:cNvSpPr/>
          <p:nvPr/>
        </p:nvSpPr>
        <p:spPr>
          <a:xfrm>
            <a:off x="549003" y="5766162"/>
            <a:ext cx="11285613" cy="759182"/>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000" dirty="0"/>
              <a:t>前期波动较大，后期则比优化前更平稳，可见最优参数相比于经典参数的策略</a:t>
            </a:r>
            <a:r>
              <a:rPr lang="zh-CN" altLang="en-US" sz="2000" b="1" dirty="0"/>
              <a:t>收益增加，风险也相应增加</a:t>
            </a:r>
            <a:r>
              <a:rPr lang="zh-CN" altLang="en-US" sz="2000" dirty="0" smtClean="0"/>
              <a:t>。</a:t>
            </a:r>
            <a:endParaRPr lang="zh-CN" altLang="en-US" sz="2000" dirty="0"/>
          </a:p>
        </p:txBody>
      </p:sp>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976" y="2120059"/>
            <a:ext cx="5381587" cy="3037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1651" y="2109268"/>
            <a:ext cx="5182381" cy="3039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23966"/>
      </p:ext>
    </p:extLst>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p:cNvGraphicFramePr>
            <a:graphicFrameLocks noGrp="1"/>
          </p:cNvGraphicFramePr>
          <p:nvPr>
            <p:extLst>
              <p:ext uri="{D42A27DB-BD31-4B8C-83A1-F6EECF244321}">
                <p14:modId xmlns:p14="http://schemas.microsoft.com/office/powerpoint/2010/main" val="918421635"/>
              </p:ext>
            </p:extLst>
          </p:nvPr>
        </p:nvGraphicFramePr>
        <p:xfrm>
          <a:off x="970088" y="1097580"/>
          <a:ext cx="6551564" cy="3455020"/>
        </p:xfrm>
        <a:graphic>
          <a:graphicData uri="http://schemas.openxmlformats.org/drawingml/2006/table">
            <a:tbl>
              <a:tblPr firstRow="1" firstCol="1" bandRow="1">
                <a:tableStyleId>{5940675A-B579-460E-94D1-54222C63F5DA}</a:tableStyleId>
              </a:tblPr>
              <a:tblGrid>
                <a:gridCol w="3275782">
                  <a:extLst>
                    <a:ext uri="{9D8B030D-6E8A-4147-A177-3AD203B41FA5}">
                      <a16:colId xmlns="" xmlns:a16="http://schemas.microsoft.com/office/drawing/2014/main" val="20000"/>
                    </a:ext>
                  </a:extLst>
                </a:gridCol>
                <a:gridCol w="3275782">
                  <a:extLst>
                    <a:ext uri="{9D8B030D-6E8A-4147-A177-3AD203B41FA5}">
                      <a16:colId xmlns="" xmlns:a16="http://schemas.microsoft.com/office/drawing/2014/main" val="20001"/>
                    </a:ext>
                  </a:extLst>
                </a:gridCol>
              </a:tblGrid>
              <a:tr h="345502">
                <a:tc>
                  <a:txBody>
                    <a:bodyPr/>
                    <a:lstStyle/>
                    <a:p>
                      <a:pPr indent="228600" algn="ctr"/>
                      <a:r>
                        <a:rPr lang="zh-CN" sz="2000" kern="0" dirty="0">
                          <a:effectLst/>
                        </a:rPr>
                        <a:t>参数组合</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indent="228600" algn="ctr"/>
                      <a:r>
                        <a:rPr lang="en-US" sz="2000" kern="0" dirty="0" smtClean="0">
                          <a:effectLst/>
                        </a:rPr>
                        <a:t>f1=0.00</a:t>
                      </a:r>
                      <a:r>
                        <a:rPr lang="zh-CN" sz="2000" kern="0" dirty="0" smtClean="0">
                          <a:effectLst/>
                        </a:rPr>
                        <a:t>；</a:t>
                      </a:r>
                      <a:r>
                        <a:rPr lang="en-US" sz="2000" kern="0" dirty="0" smtClean="0">
                          <a:effectLst/>
                        </a:rPr>
                        <a:t>f2=0.01</a:t>
                      </a:r>
                      <a:r>
                        <a:rPr lang="zh-CN" sz="2000" kern="0" dirty="0" smtClean="0">
                          <a:effectLst/>
                        </a:rPr>
                        <a:t>；</a:t>
                      </a:r>
                      <a:r>
                        <a:rPr lang="en-US" sz="2000" kern="0" dirty="0" smtClean="0">
                          <a:effectLst/>
                        </a:rPr>
                        <a:t>f3=0.45</a:t>
                      </a:r>
                      <a:endParaRPr lang="zh-CN" sz="2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345502">
                <a:tc>
                  <a:txBody>
                    <a:bodyPr/>
                    <a:lstStyle/>
                    <a:p>
                      <a:pPr indent="228600" algn="ctr"/>
                      <a:r>
                        <a:rPr lang="zh-CN" sz="2000" kern="0" dirty="0">
                          <a:effectLst/>
                        </a:rPr>
                        <a:t>初始资金</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nchor="ctr"/>
                </a:tc>
                <a:extLst>
                  <a:ext uri="{0D108BD9-81ED-4DB2-BD59-A6C34878D82A}">
                    <a16:rowId xmlns="" xmlns:a16="http://schemas.microsoft.com/office/drawing/2014/main" val="10001"/>
                  </a:ext>
                </a:extLst>
              </a:tr>
              <a:tr h="345502">
                <a:tc>
                  <a:txBody>
                    <a:bodyPr/>
                    <a:lstStyle/>
                    <a:p>
                      <a:pPr indent="228600" algn="ctr"/>
                      <a:r>
                        <a:rPr lang="zh-CN" sz="2000" kern="0" dirty="0">
                          <a:effectLst/>
                        </a:rPr>
                        <a:t>净利润</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33222</a:t>
                      </a:r>
                      <a:endParaRPr lang="zh-CN" altLang="en-US" dirty="0"/>
                    </a:p>
                  </a:txBody>
                  <a:tcPr marL="68580" marR="68580" marT="0" marB="0" anchor="b"/>
                </a:tc>
                <a:extLst>
                  <a:ext uri="{0D108BD9-81ED-4DB2-BD59-A6C34878D82A}">
                    <a16:rowId xmlns="" xmlns:a16="http://schemas.microsoft.com/office/drawing/2014/main" val="10002"/>
                  </a:ext>
                </a:extLst>
              </a:tr>
              <a:tr h="345502">
                <a:tc>
                  <a:txBody>
                    <a:bodyPr/>
                    <a:lstStyle/>
                    <a:p>
                      <a:pPr indent="228600" algn="ctr"/>
                      <a:r>
                        <a:rPr lang="zh-CN" sz="2000" kern="0" dirty="0">
                          <a:effectLst/>
                        </a:rPr>
                        <a:t>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53</a:t>
                      </a:r>
                      <a:endParaRPr lang="zh-CN" altLang="en-US" dirty="0"/>
                    </a:p>
                  </a:txBody>
                  <a:tcPr marL="68580" marR="68580" marT="0" marB="0" anchor="ctr"/>
                </a:tc>
                <a:extLst>
                  <a:ext uri="{0D108BD9-81ED-4DB2-BD59-A6C34878D82A}">
                    <a16:rowId xmlns="" xmlns:a16="http://schemas.microsoft.com/office/drawing/2014/main" val="10003"/>
                  </a:ext>
                </a:extLst>
              </a:tr>
              <a:tr h="345502">
                <a:tc>
                  <a:txBody>
                    <a:bodyPr/>
                    <a:lstStyle/>
                    <a:p>
                      <a:pPr indent="228600" algn="ctr"/>
                      <a:r>
                        <a:rPr lang="zh-CN" sz="2000" kern="0" dirty="0">
                          <a:effectLst/>
                        </a:rPr>
                        <a:t>日均交易次数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2.6</a:t>
                      </a:r>
                      <a:endParaRPr lang="zh-CN" altLang="en-US" dirty="0"/>
                    </a:p>
                  </a:txBody>
                  <a:tcPr marL="68580" marR="68580" marT="0" marB="0" anchor="ctr"/>
                </a:tc>
                <a:extLst>
                  <a:ext uri="{0D108BD9-81ED-4DB2-BD59-A6C34878D82A}">
                    <a16:rowId xmlns="" xmlns:a16="http://schemas.microsoft.com/office/drawing/2014/main" val="10004"/>
                  </a:ext>
                </a:extLst>
              </a:tr>
              <a:tr h="345502">
                <a:tc>
                  <a:txBody>
                    <a:bodyPr/>
                    <a:lstStyle/>
                    <a:p>
                      <a:pPr indent="228600" algn="ctr"/>
                      <a:r>
                        <a:rPr lang="zh-CN" sz="2000" kern="0">
                          <a:effectLst/>
                        </a:rPr>
                        <a:t>最大回撤</a:t>
                      </a:r>
                      <a:endParaRPr lang="zh-CN" sz="2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20.2%</a:t>
                      </a:r>
                      <a:endParaRPr lang="zh-CN" altLang="en-US" dirty="0"/>
                    </a:p>
                  </a:txBody>
                  <a:tcPr marL="68580" marR="68580" marT="0" marB="0" anchor="ctr"/>
                </a:tc>
                <a:extLst>
                  <a:ext uri="{0D108BD9-81ED-4DB2-BD59-A6C34878D82A}">
                    <a16:rowId xmlns="" xmlns:a16="http://schemas.microsoft.com/office/drawing/2014/main" val="10005"/>
                  </a:ext>
                </a:extLst>
              </a:tr>
              <a:tr h="345502">
                <a:tc>
                  <a:txBody>
                    <a:bodyPr/>
                    <a:lstStyle/>
                    <a:p>
                      <a:pPr indent="228600" algn="ctr"/>
                      <a:r>
                        <a:rPr lang="zh-CN" sz="2000" kern="0" dirty="0">
                          <a:effectLst/>
                        </a:rPr>
                        <a:t>胜率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46%</a:t>
                      </a:r>
                      <a:endParaRPr lang="zh-CN" altLang="en-US" dirty="0"/>
                    </a:p>
                  </a:txBody>
                  <a:tcPr marL="68580" marR="68580" marT="0" marB="0" anchor="ctr"/>
                </a:tc>
                <a:extLst>
                  <a:ext uri="{0D108BD9-81ED-4DB2-BD59-A6C34878D82A}">
                    <a16:rowId xmlns="" xmlns:a16="http://schemas.microsoft.com/office/drawing/2014/main" val="10006"/>
                  </a:ext>
                </a:extLst>
              </a:tr>
              <a:tr h="345502">
                <a:tc>
                  <a:txBody>
                    <a:bodyPr/>
                    <a:lstStyle/>
                    <a:p>
                      <a:pPr indent="228600" algn="ctr"/>
                      <a:r>
                        <a:rPr lang="zh-CN" sz="2000" kern="0" dirty="0">
                          <a:effectLst/>
                        </a:rPr>
                        <a:t>累计收益率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11%</a:t>
                      </a:r>
                      <a:endParaRPr lang="zh-CN" altLang="en-US" dirty="0"/>
                    </a:p>
                  </a:txBody>
                  <a:tcPr marL="68580" marR="68580" marT="0" marB="0" anchor="ctr"/>
                </a:tc>
                <a:extLst>
                  <a:ext uri="{0D108BD9-81ED-4DB2-BD59-A6C34878D82A}">
                    <a16:rowId xmlns="" xmlns:a16="http://schemas.microsoft.com/office/drawing/2014/main" val="10007"/>
                  </a:ext>
                </a:extLst>
              </a:tr>
              <a:tr h="345502">
                <a:tc>
                  <a:txBody>
                    <a:bodyPr/>
                    <a:lstStyle/>
                    <a:p>
                      <a:pPr indent="228600" algn="ctr"/>
                      <a:r>
                        <a:rPr lang="zh-CN" sz="2000" kern="0" dirty="0">
                          <a:effectLst/>
                        </a:rPr>
                        <a:t>年化收益率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139.5%</a:t>
                      </a:r>
                      <a:endParaRPr lang="zh-CN" altLang="en-US" dirty="0"/>
                    </a:p>
                  </a:txBody>
                  <a:tcPr marL="68580" marR="68580" marT="0" marB="0" anchor="ctr"/>
                </a:tc>
                <a:extLst>
                  <a:ext uri="{0D108BD9-81ED-4DB2-BD59-A6C34878D82A}">
                    <a16:rowId xmlns="" xmlns:a16="http://schemas.microsoft.com/office/drawing/2014/main" val="10008"/>
                  </a:ext>
                </a:extLst>
              </a:tr>
              <a:tr h="345502">
                <a:tc>
                  <a:txBody>
                    <a:bodyPr/>
                    <a:lstStyle/>
                    <a:p>
                      <a:pPr indent="228600" algn="ctr"/>
                      <a:r>
                        <a:rPr lang="zh-CN" sz="2000" kern="0" dirty="0">
                          <a:effectLst/>
                        </a:rPr>
                        <a:t>夏普比率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1.50</a:t>
                      </a:r>
                      <a:endParaRPr lang="zh-CN" altLang="en-US" dirty="0"/>
                    </a:p>
                  </a:txBody>
                  <a:tcPr marL="68580" marR="68580" marT="0" marB="0" anchor="ctr"/>
                </a:tc>
                <a:extLst>
                  <a:ext uri="{0D108BD9-81ED-4DB2-BD59-A6C34878D82A}">
                    <a16:rowId xmlns="" xmlns:a16="http://schemas.microsoft.com/office/drawing/2014/main" val="10009"/>
                  </a:ext>
                </a:extLst>
              </a:tr>
            </a:tbl>
          </a:graphicData>
        </a:graphic>
      </p:graphicFrame>
      <p:sp>
        <p:nvSpPr>
          <p:cNvPr id="4" name="矩形 3"/>
          <p:cNvSpPr/>
          <p:nvPr/>
        </p:nvSpPr>
        <p:spPr>
          <a:xfrm>
            <a:off x="1705751" y="622764"/>
            <a:ext cx="5080237"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7-15   </a:t>
            </a:r>
            <a:r>
              <a:rPr lang="zh-CN" altLang="zh-CN" b="1" kern="100" dirty="0">
                <a:latin typeface="Times New Roman" panose="02020503050405090304" pitchFamily="18" charset="0"/>
                <a:ea typeface="宋体" pitchFamily="2" charset="-122"/>
                <a:cs typeface="宋体" pitchFamily="2" charset="-122"/>
              </a:rPr>
              <a:t>区制</a:t>
            </a:r>
            <a:r>
              <a:rPr lang="en-US" altLang="zh-CN" b="1" kern="100" dirty="0">
                <a:latin typeface="Times New Roman" panose="02020503050405090304" pitchFamily="18" charset="0"/>
                <a:ea typeface="宋体" pitchFamily="2" charset="-122"/>
                <a:cs typeface="宋体" pitchFamily="2" charset="-122"/>
              </a:rPr>
              <a:t>1</a:t>
            </a:r>
            <a:r>
              <a:rPr lang="zh-CN" altLang="zh-CN" b="1" kern="100" dirty="0">
                <a:latin typeface="Times New Roman" panose="02020503050405090304" pitchFamily="18" charset="0"/>
                <a:ea typeface="宋体" pitchFamily="2" charset="-122"/>
                <a:cs typeface="宋体" pitchFamily="2" charset="-122"/>
              </a:rPr>
              <a:t>参数优化后策略表现评价指标数据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sp>
        <p:nvSpPr>
          <p:cNvPr id="5" name="矩形 4"/>
          <p:cNvSpPr/>
          <p:nvPr/>
        </p:nvSpPr>
        <p:spPr>
          <a:xfrm>
            <a:off x="4009544" y="4661542"/>
            <a:ext cx="3744935"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7-16 </a:t>
            </a:r>
            <a:r>
              <a:rPr lang="en-US" altLang="zh-CN" b="1" kern="0" dirty="0" smtClean="0">
                <a:latin typeface="Times New Roman" panose="02020503050405090304" pitchFamily="18" charset="0"/>
                <a:ea typeface="宋体" pitchFamily="2" charset="-122"/>
                <a:cs typeface="楷体_GB2312"/>
              </a:rPr>
              <a:t>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2068082954"/>
              </p:ext>
            </p:extLst>
          </p:nvPr>
        </p:nvGraphicFramePr>
        <p:xfrm>
          <a:off x="1845147" y="5150792"/>
          <a:ext cx="8496945" cy="1230536"/>
        </p:xfrm>
        <a:graphic>
          <a:graphicData uri="http://schemas.openxmlformats.org/drawingml/2006/table">
            <a:tbl>
              <a:tblPr firstRow="1" firstCol="1" bandRow="1">
                <a:tableStyleId>{2D5ABB26-0587-4C30-8999-92F81FD0307C}</a:tableStyleId>
              </a:tblPr>
              <a:tblGrid>
                <a:gridCol w="886637">
                  <a:extLst>
                    <a:ext uri="{9D8B030D-6E8A-4147-A177-3AD203B41FA5}">
                      <a16:colId xmlns="" xmlns:a16="http://schemas.microsoft.com/office/drawing/2014/main" val="20000"/>
                    </a:ext>
                  </a:extLst>
                </a:gridCol>
                <a:gridCol w="1345611">
                  <a:extLst>
                    <a:ext uri="{9D8B030D-6E8A-4147-A177-3AD203B41FA5}">
                      <a16:colId xmlns="" xmlns:a16="http://schemas.microsoft.com/office/drawing/2014/main" val="20001"/>
                    </a:ext>
                  </a:extLst>
                </a:gridCol>
                <a:gridCol w="1333435">
                  <a:extLst>
                    <a:ext uri="{9D8B030D-6E8A-4147-A177-3AD203B41FA5}">
                      <a16:colId xmlns="" xmlns:a16="http://schemas.microsoft.com/office/drawing/2014/main" val="20002"/>
                    </a:ext>
                  </a:extLst>
                </a:gridCol>
                <a:gridCol w="1441446">
                  <a:extLst>
                    <a:ext uri="{9D8B030D-6E8A-4147-A177-3AD203B41FA5}">
                      <a16:colId xmlns="" xmlns:a16="http://schemas.microsoft.com/office/drawing/2014/main" val="20003"/>
                    </a:ext>
                  </a:extLst>
                </a:gridCol>
                <a:gridCol w="1473591">
                  <a:extLst>
                    <a:ext uri="{9D8B030D-6E8A-4147-A177-3AD203B41FA5}">
                      <a16:colId xmlns="" xmlns:a16="http://schemas.microsoft.com/office/drawing/2014/main" val="20004"/>
                    </a:ext>
                  </a:extLst>
                </a:gridCol>
                <a:gridCol w="2016225">
                  <a:extLst>
                    <a:ext uri="{9D8B030D-6E8A-4147-A177-3AD203B41FA5}">
                      <a16:colId xmlns="" xmlns:a16="http://schemas.microsoft.com/office/drawing/2014/main" val="20005"/>
                    </a:ext>
                  </a:extLst>
                </a:gridCol>
              </a:tblGrid>
              <a:tr h="461453">
                <a:tc>
                  <a:txBody>
                    <a:bodyPr/>
                    <a:lstStyle/>
                    <a:p>
                      <a:pPr indent="228600" algn="l"/>
                      <a:r>
                        <a:rPr lang="en-US" sz="1800" kern="0" dirty="0">
                          <a:effectLst/>
                        </a:rPr>
                        <a:t> </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多单反转</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空单反转</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空仓做多</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空仓做空</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ctr"/>
                      <a:r>
                        <a:rPr lang="zh-CN" sz="1800" kern="0" dirty="0">
                          <a:effectLst/>
                        </a:rPr>
                        <a:t>总交易</a:t>
                      </a:r>
                      <a:r>
                        <a:rPr lang="zh-CN" sz="1800" kern="0" dirty="0" smtClean="0">
                          <a:effectLst/>
                        </a:rPr>
                        <a:t>次数</a:t>
                      </a:r>
                      <a:endParaRPr lang="en-US" altLang="zh-CN" sz="1800" kern="0" dirty="0" smtClean="0">
                        <a:effectLst/>
                      </a:endParaRPr>
                    </a:p>
                    <a:p>
                      <a:pPr indent="228600" algn="ctr"/>
                      <a:r>
                        <a:rPr lang="zh-CN" sz="1800" kern="0" dirty="0" smtClean="0">
                          <a:effectLst/>
                        </a:rPr>
                        <a:t>（</a:t>
                      </a:r>
                      <a:r>
                        <a:rPr lang="zh-CN" sz="1800" kern="0" dirty="0">
                          <a:effectLst/>
                        </a:rPr>
                        <a:t>不含平仓）</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40948">
                <a:tc>
                  <a:txBody>
                    <a:bodyPr/>
                    <a:lstStyle/>
                    <a:p>
                      <a:pPr marL="0" indent="228600" algn="l" defTabSz="914400" rtl="0" eaLnBrk="1" latinLnBrk="0" hangingPunct="1"/>
                      <a:r>
                        <a:rPr lang="en-US" sz="1800" kern="0" dirty="0" err="1">
                          <a:effectLst/>
                        </a:rPr>
                        <a:t>次数</a:t>
                      </a:r>
                      <a:r>
                        <a:rPr lang="en-US" sz="1800" kern="0" dirty="0">
                          <a:effectLst/>
                        </a:rPr>
                        <a:t> </a:t>
                      </a:r>
                      <a:endParaRPr lang="zh-CN" altLang="en-US" sz="1800" kern="0" dirty="0">
                        <a:solidFill>
                          <a:schemeClr val="tx1"/>
                        </a:solidFill>
                        <a:effectLst/>
                        <a:latin typeface="+mn-ea"/>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12</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16</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34</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40948">
                <a:tc>
                  <a:txBody>
                    <a:bodyPr/>
                    <a:lstStyle/>
                    <a:p>
                      <a:pPr marL="0" indent="228600" algn="l" defTabSz="914400" rtl="0" eaLnBrk="1" latinLnBrk="0" hangingPunct="1"/>
                      <a:r>
                        <a:rPr lang="en-US" sz="1800" kern="0" dirty="0" err="1">
                          <a:effectLst/>
                        </a:rPr>
                        <a:t>占比</a:t>
                      </a:r>
                      <a:endParaRPr lang="zh-CN" altLang="en-US" sz="1800" kern="0" dirty="0">
                        <a:solidFill>
                          <a:schemeClr val="tx1"/>
                        </a:solidFill>
                        <a:effectLst/>
                        <a:latin typeface="宋体" panose="02010600030101010101" pitchFamily="2" charset="-122"/>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35.29%</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8.82%</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47.06%</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8.82%</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100%</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7" name="矩形 6"/>
          <p:cNvSpPr/>
          <p:nvPr/>
        </p:nvSpPr>
        <p:spPr>
          <a:xfrm>
            <a:off x="8181852" y="1345825"/>
            <a:ext cx="3528392" cy="3093154"/>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200" dirty="0"/>
              <a:t>从最优参数组合</a:t>
            </a:r>
            <a:r>
              <a:rPr lang="zh-CN" altLang="en-US" sz="2200" dirty="0" smtClean="0"/>
              <a:t>为：   （</a:t>
            </a:r>
            <a:r>
              <a:rPr lang="en-US" altLang="zh-CN" sz="2200" dirty="0" smtClean="0"/>
              <a:t>0.00</a:t>
            </a:r>
            <a:r>
              <a:rPr lang="zh-CN" altLang="en-US" sz="2200" dirty="0" smtClean="0"/>
              <a:t>，</a:t>
            </a:r>
            <a:r>
              <a:rPr lang="en-US" altLang="zh-CN" sz="2200" dirty="0" smtClean="0"/>
              <a:t>0.01</a:t>
            </a:r>
            <a:r>
              <a:rPr lang="zh-CN" altLang="en-US" sz="2200" dirty="0" smtClean="0"/>
              <a:t>，</a:t>
            </a:r>
            <a:r>
              <a:rPr lang="en-US" altLang="zh-CN" sz="2200" dirty="0" smtClean="0"/>
              <a:t>0.45)</a:t>
            </a:r>
            <a:r>
              <a:rPr lang="zh-CN" altLang="en-US" sz="2200" dirty="0"/>
              <a:t>的策略表现看，盈利能力同样非常可观</a:t>
            </a:r>
            <a:r>
              <a:rPr lang="zh-CN" altLang="en-US" sz="2200" dirty="0" smtClean="0"/>
              <a:t>；盈利性较经典参数</a:t>
            </a:r>
            <a:r>
              <a:rPr lang="zh-CN" altLang="en-US" sz="2200" b="1" i="1" dirty="0" smtClean="0">
                <a:solidFill>
                  <a:srgbClr val="0000FF"/>
                </a:solidFill>
              </a:rPr>
              <a:t>提高</a:t>
            </a:r>
            <a:r>
              <a:rPr lang="en-US" altLang="zh-CN" sz="2200" b="1" i="1" dirty="0" smtClean="0">
                <a:solidFill>
                  <a:srgbClr val="0000FF"/>
                </a:solidFill>
              </a:rPr>
              <a:t>100</a:t>
            </a:r>
            <a:r>
              <a:rPr lang="zh-CN" altLang="en-US" sz="2200" b="1" i="1" dirty="0" smtClean="0">
                <a:solidFill>
                  <a:srgbClr val="0000FF"/>
                </a:solidFill>
              </a:rPr>
              <a:t>个百分点</a:t>
            </a:r>
            <a:r>
              <a:rPr lang="zh-CN" altLang="en-US" sz="2200" dirty="0" smtClean="0"/>
              <a:t>。</a:t>
            </a:r>
            <a:endParaRPr lang="en-US" altLang="zh-CN" sz="2200" dirty="0"/>
          </a:p>
          <a:p>
            <a:pPr marL="342900" indent="-342900">
              <a:lnSpc>
                <a:spcPts val="2600"/>
              </a:lnSpc>
              <a:buFont typeface="Wingdings" panose="05000000000000000000" pitchFamily="2" charset="2"/>
              <a:buChar char="Ø"/>
            </a:pPr>
            <a:r>
              <a:rPr lang="zh-CN" altLang="en-US" sz="2200" dirty="0"/>
              <a:t>从风险水平看，最大回撤</a:t>
            </a:r>
            <a:r>
              <a:rPr lang="zh-CN" altLang="en-US" sz="2200" dirty="0" smtClean="0"/>
              <a:t>比例也有所下降，</a:t>
            </a:r>
            <a:r>
              <a:rPr lang="zh-CN" altLang="en-US" sz="2200" dirty="0"/>
              <a:t>夏普比率</a:t>
            </a:r>
            <a:r>
              <a:rPr lang="zh-CN" altLang="en-US" sz="2200" dirty="0" smtClean="0"/>
              <a:t>为</a:t>
            </a:r>
            <a:r>
              <a:rPr lang="en-US" altLang="zh-CN" sz="2200" dirty="0" smtClean="0"/>
              <a:t>1.50</a:t>
            </a:r>
            <a:r>
              <a:rPr lang="zh-CN" altLang="en-US" sz="2200" dirty="0" smtClean="0"/>
              <a:t>。</a:t>
            </a:r>
            <a:endParaRPr lang="zh-CN" altLang="en-US" sz="2200" dirty="0"/>
          </a:p>
        </p:txBody>
      </p:sp>
      <p:sp>
        <p:nvSpPr>
          <p:cNvPr id="8" name="圆角矩形 7">
            <a:extLst>
              <a:ext uri="{FF2B5EF4-FFF2-40B4-BE49-F238E27FC236}">
                <a16:creationId xmlns="" xmlns:a16="http://schemas.microsoft.com/office/drawing/2014/main" id="{8ACA9C98-0380-F545-9A11-34C44E6C0697}"/>
              </a:ext>
            </a:extLst>
          </p:cNvPr>
          <p:cNvSpPr/>
          <p:nvPr/>
        </p:nvSpPr>
        <p:spPr>
          <a:xfrm>
            <a:off x="8069431" y="1083146"/>
            <a:ext cx="3856836" cy="349798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2433543233"/>
      </p:ext>
    </p:extLst>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5" name="矩形 4"/>
          <p:cNvSpPr/>
          <p:nvPr/>
        </p:nvSpPr>
        <p:spPr>
          <a:xfrm>
            <a:off x="404987" y="5385990"/>
            <a:ext cx="551542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7-16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cs typeface="宋体" pitchFamily="2" charset="-122"/>
              </a:rPr>
              <a:t>2</a:t>
            </a:r>
            <a:r>
              <a:rPr lang="zh-CN" altLang="zh-CN" kern="100" dirty="0">
                <a:latin typeface="Times New Roman" panose="02020503050405090304" pitchFamily="18" charset="0"/>
                <a:ea typeface="宋体" pitchFamily="2" charset="-122"/>
                <a:cs typeface="宋体" pitchFamily="2" charset="-122"/>
              </a:rPr>
              <a:t>参数优化后策略每日资金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a:latin typeface="Times New Roman" panose="02020503050405090304" pitchFamily="18" charset="0"/>
              <a:cs typeface="宋体" pitchFamily="2" charset="-122"/>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6045867" y="5457998"/>
            <a:ext cx="551542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7-17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2</a:t>
            </a:r>
            <a:r>
              <a:rPr lang="zh-CN" altLang="zh-CN" kern="100" dirty="0">
                <a:latin typeface="Times New Roman" panose="02020503050405090304" pitchFamily="18" charset="0"/>
                <a:ea typeface="宋体" pitchFamily="2" charset="-122"/>
                <a:cs typeface="宋体" pitchFamily="2" charset="-122"/>
              </a:rPr>
              <a:t>参数优化后策略累计收益率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indent="266700"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7" name="矩形 6"/>
          <p:cNvSpPr/>
          <p:nvPr/>
        </p:nvSpPr>
        <p:spPr>
          <a:xfrm>
            <a:off x="587487" y="727536"/>
            <a:ext cx="10546692" cy="1169551"/>
          </a:xfrm>
          <a:prstGeom prst="rect">
            <a:avLst/>
          </a:prstGeom>
        </p:spPr>
        <p:txBody>
          <a:bodyPr wrap="square">
            <a:spAutoFit/>
          </a:bodyPr>
          <a:lstStyle/>
          <a:p>
            <a:pPr indent="266700" algn="just">
              <a:lnSpc>
                <a:spcPct val="150000"/>
              </a:lnSpc>
            </a:pP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4</a:t>
            </a:r>
            <a:r>
              <a:rPr lang="zh-CN" altLang="en-US" sz="2000" dirty="0">
                <a:latin typeface="Times New Roman" panose="02020503050405090304" pitchFamily="18" charset="0"/>
                <a:cs typeface="宋体" pitchFamily="2" charset="-122"/>
              </a:rPr>
              <a:t>）区制</a:t>
            </a:r>
            <a:r>
              <a:rPr lang="en-US" altLang="zh-CN" sz="2000" dirty="0">
                <a:latin typeface="Times New Roman" panose="02020503050405090304" pitchFamily="18" charset="0"/>
                <a:cs typeface="宋体" pitchFamily="2" charset="-122"/>
              </a:rPr>
              <a:t>2</a:t>
            </a:r>
            <a:r>
              <a:rPr lang="zh-CN" altLang="en-US" sz="2000" dirty="0">
                <a:latin typeface="Times New Roman" panose="02020503050405090304" pitchFamily="18" charset="0"/>
                <a:cs typeface="宋体" pitchFamily="2" charset="-122"/>
              </a:rPr>
              <a:t>参数优化后</a:t>
            </a:r>
            <a:r>
              <a:rPr lang="en-US" altLang="zh-CN" sz="2000" dirty="0" smtClean="0">
                <a:latin typeface="Times New Roman" panose="02020503050405090304" pitchFamily="18" charset="0"/>
                <a:cs typeface="宋体" pitchFamily="2" charset="-122"/>
              </a:rPr>
              <a:t>R-breaker</a:t>
            </a:r>
            <a:r>
              <a:rPr lang="zh-CN" altLang="en-US" sz="2000" dirty="0">
                <a:latin typeface="Times New Roman" panose="02020503050405090304" pitchFamily="18" charset="0"/>
                <a:cs typeface="宋体" pitchFamily="2" charset="-122"/>
              </a:rPr>
              <a:t>策略检验结果与评估</a:t>
            </a:r>
          </a:p>
          <a:p>
            <a:r>
              <a:rPr lang="zh-CN" altLang="en-US" sz="2000" dirty="0">
                <a:latin typeface="Times New Roman" panose="02020503050405090304" pitchFamily="18" charset="0"/>
                <a:cs typeface="宋体" pitchFamily="2" charset="-122"/>
              </a:rPr>
              <a:t>        然后同样采用参数组合</a:t>
            </a:r>
            <a:r>
              <a:rPr lang="en-US" altLang="zh-CN" sz="2000" dirty="0" smtClean="0">
                <a:latin typeface="Times New Roman" panose="02020503050405090304" pitchFamily="18" charset="0"/>
                <a:cs typeface="宋体" pitchFamily="2" charset="-122"/>
              </a:rPr>
              <a:t>f1=0.00</a:t>
            </a:r>
            <a:r>
              <a:rPr lang="zh-CN" altLang="en-US"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f2=0.01</a:t>
            </a:r>
            <a:r>
              <a:rPr lang="zh-CN" altLang="en-US"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f3=0.45</a:t>
            </a:r>
            <a:r>
              <a:rPr lang="zh-CN" altLang="en-US" sz="2000" dirty="0" smtClean="0">
                <a:latin typeface="Times New Roman" panose="02020503050405090304" pitchFamily="18" charset="0"/>
                <a:cs typeface="宋体" pitchFamily="2" charset="-122"/>
              </a:rPr>
              <a:t>对</a:t>
            </a:r>
            <a:r>
              <a:rPr lang="zh-CN" altLang="en-US" sz="2000" dirty="0">
                <a:latin typeface="Times New Roman" panose="02020503050405090304" pitchFamily="18" charset="0"/>
                <a:cs typeface="宋体" pitchFamily="2" charset="-122"/>
              </a:rPr>
              <a:t>区制</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下跌区间</a:t>
            </a:r>
            <a:r>
              <a:rPr lang="zh-CN" altLang="en-US" sz="2000" dirty="0">
                <a:latin typeface="Times New Roman" panose="02020503050405090304" pitchFamily="18" charset="0"/>
                <a:cs typeface="宋体" pitchFamily="2" charset="-122"/>
              </a:rPr>
              <a:t>进行参数优化。在</a:t>
            </a:r>
            <a:r>
              <a:rPr lang="en-US" altLang="zh-CN" sz="2000" dirty="0">
                <a:latin typeface="Times New Roman" panose="02020503050405090304" pitchFamily="18" charset="0"/>
                <a:cs typeface="宋体" pitchFamily="2" charset="-122"/>
              </a:rPr>
              <a:t>python</a:t>
            </a:r>
            <a:r>
              <a:rPr lang="zh-CN" altLang="en-US" sz="2000" dirty="0">
                <a:latin typeface="Times New Roman" panose="02020503050405090304" pitchFamily="18" charset="0"/>
                <a:cs typeface="宋体" pitchFamily="2" charset="-122"/>
              </a:rPr>
              <a:t>程序中操作得到的年化收益率更高，具体策略表现如下：</a:t>
            </a:r>
          </a:p>
        </p:txBody>
      </p:sp>
      <p:pic>
        <p:nvPicPr>
          <p:cNvPr id="512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266" y="2132856"/>
            <a:ext cx="5565204" cy="3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1651" y="2124334"/>
            <a:ext cx="5339180" cy="3114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26446"/>
      </p:ext>
    </p:extLst>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p:cNvGraphicFramePr>
            <a:graphicFrameLocks noGrp="1"/>
          </p:cNvGraphicFramePr>
          <p:nvPr>
            <p:extLst>
              <p:ext uri="{D42A27DB-BD31-4B8C-83A1-F6EECF244321}">
                <p14:modId xmlns:p14="http://schemas.microsoft.com/office/powerpoint/2010/main" val="1446587888"/>
              </p:ext>
            </p:extLst>
          </p:nvPr>
        </p:nvGraphicFramePr>
        <p:xfrm>
          <a:off x="441441" y="1335273"/>
          <a:ext cx="6667672" cy="3048000"/>
        </p:xfrm>
        <a:graphic>
          <a:graphicData uri="http://schemas.openxmlformats.org/drawingml/2006/table">
            <a:tbl>
              <a:tblPr firstRow="1" firstCol="1" bandRow="1">
                <a:tableStyleId>{2D5ABB26-0587-4C30-8999-92F81FD0307C}</a:tableStyleId>
              </a:tblPr>
              <a:tblGrid>
                <a:gridCol w="3333836">
                  <a:extLst>
                    <a:ext uri="{9D8B030D-6E8A-4147-A177-3AD203B41FA5}">
                      <a16:colId xmlns="" xmlns:a16="http://schemas.microsoft.com/office/drawing/2014/main" val="20000"/>
                    </a:ext>
                  </a:extLst>
                </a:gridCol>
                <a:gridCol w="3333836">
                  <a:extLst>
                    <a:ext uri="{9D8B030D-6E8A-4147-A177-3AD203B41FA5}">
                      <a16:colId xmlns="" xmlns:a16="http://schemas.microsoft.com/office/drawing/2014/main" val="20001"/>
                    </a:ext>
                  </a:extLst>
                </a:gridCol>
              </a:tblGrid>
              <a:tr h="286759">
                <a:tc>
                  <a:txBody>
                    <a:bodyPr/>
                    <a:lstStyle/>
                    <a:p>
                      <a:pPr indent="228600" algn="ctr"/>
                      <a:r>
                        <a:rPr lang="zh-CN" sz="2000" kern="0" dirty="0">
                          <a:effectLst/>
                        </a:rPr>
                        <a:t>参数组合</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2000" kern="0" dirty="0" smtClean="0">
                          <a:effectLst/>
                        </a:rPr>
                        <a:t>f1=0.00</a:t>
                      </a:r>
                      <a:r>
                        <a:rPr lang="zh-CN" sz="2000" kern="0" dirty="0" smtClean="0">
                          <a:effectLst/>
                        </a:rPr>
                        <a:t>；</a:t>
                      </a:r>
                      <a:r>
                        <a:rPr lang="en-US" sz="2000" kern="0" dirty="0" smtClean="0">
                          <a:effectLst/>
                        </a:rPr>
                        <a:t>f2=0.01;</a:t>
                      </a:r>
                      <a:r>
                        <a:rPr lang="zh-CN" sz="2000" kern="0" dirty="0">
                          <a:effectLst/>
                        </a:rPr>
                        <a:t>；</a:t>
                      </a:r>
                      <a:r>
                        <a:rPr lang="en-US" sz="2000" kern="0" dirty="0" smtClean="0">
                          <a:effectLst/>
                        </a:rPr>
                        <a:t>f3=0.45</a:t>
                      </a:r>
                      <a:endParaRPr lang="zh-CN" sz="2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86759">
                <a:tc>
                  <a:txBody>
                    <a:bodyPr/>
                    <a:lstStyle/>
                    <a:p>
                      <a:pPr indent="228600" algn="ctr"/>
                      <a:r>
                        <a:rPr lang="zh-CN" sz="2000" kern="0" dirty="0">
                          <a:effectLst/>
                        </a:rPr>
                        <a:t>初始资金</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86759">
                <a:tc>
                  <a:txBody>
                    <a:bodyPr/>
                    <a:lstStyle/>
                    <a:p>
                      <a:pPr indent="228600" algn="ctr"/>
                      <a:r>
                        <a:rPr lang="zh-CN" sz="2000" kern="0" dirty="0">
                          <a:effectLst/>
                        </a:rPr>
                        <a:t>净利润</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196545</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86759">
                <a:tc>
                  <a:txBody>
                    <a:bodyPr/>
                    <a:lstStyle/>
                    <a:p>
                      <a:pPr indent="228600" algn="ctr"/>
                      <a:r>
                        <a:rPr lang="zh-CN" sz="2000" kern="0" dirty="0">
                          <a:effectLst/>
                        </a:rPr>
                        <a:t>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192</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86759">
                <a:tc>
                  <a:txBody>
                    <a:bodyPr/>
                    <a:lstStyle/>
                    <a:p>
                      <a:pPr indent="228600" algn="ctr"/>
                      <a:r>
                        <a:rPr lang="zh-CN" sz="2000" kern="0" dirty="0">
                          <a:effectLst/>
                        </a:rPr>
                        <a:t>日均交易次数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286759">
                <a:tc>
                  <a:txBody>
                    <a:bodyPr/>
                    <a:lstStyle/>
                    <a:p>
                      <a:pPr indent="228600" algn="ctr"/>
                      <a:r>
                        <a:rPr lang="zh-CN" sz="2000" kern="0" dirty="0">
                          <a:effectLst/>
                        </a:rPr>
                        <a:t>最大回撤</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16.3%</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86759">
                <a:tc>
                  <a:txBody>
                    <a:bodyPr/>
                    <a:lstStyle/>
                    <a:p>
                      <a:pPr indent="228600" algn="ctr"/>
                      <a:r>
                        <a:rPr lang="zh-CN" sz="2000" kern="0" dirty="0">
                          <a:effectLst/>
                        </a:rPr>
                        <a:t>胜率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286759">
                <a:tc>
                  <a:txBody>
                    <a:bodyPr/>
                    <a:lstStyle/>
                    <a:p>
                      <a:pPr indent="228600" algn="ctr"/>
                      <a:r>
                        <a:rPr lang="zh-CN" sz="2000" kern="0" dirty="0">
                          <a:effectLst/>
                        </a:rPr>
                        <a:t>累计收益率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66%</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286759">
                <a:tc>
                  <a:txBody>
                    <a:bodyPr/>
                    <a:lstStyle/>
                    <a:p>
                      <a:pPr indent="228600" algn="ctr"/>
                      <a:r>
                        <a:rPr lang="zh-CN" sz="2000" kern="0" dirty="0">
                          <a:effectLst/>
                        </a:rPr>
                        <a:t>年化收益率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246.4%</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286759">
                <a:tc>
                  <a:txBody>
                    <a:bodyPr/>
                    <a:lstStyle/>
                    <a:p>
                      <a:pPr indent="228600" algn="ctr"/>
                      <a:r>
                        <a:rPr lang="zh-CN" sz="2000" kern="0" dirty="0">
                          <a:effectLst/>
                        </a:rPr>
                        <a:t>夏普比率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1.61</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155416443"/>
              </p:ext>
            </p:extLst>
          </p:nvPr>
        </p:nvGraphicFramePr>
        <p:xfrm>
          <a:off x="189866" y="5022611"/>
          <a:ext cx="7170823" cy="1047979"/>
        </p:xfrm>
        <a:graphic>
          <a:graphicData uri="http://schemas.openxmlformats.org/drawingml/2006/table">
            <a:tbl>
              <a:tblPr firstRow="1" firstCol="1" bandRow="1">
                <a:tableStyleId>{5940675A-B579-460E-94D1-54222C63F5DA}</a:tableStyleId>
              </a:tblPr>
              <a:tblGrid>
                <a:gridCol w="935201">
                  <a:extLst>
                    <a:ext uri="{9D8B030D-6E8A-4147-A177-3AD203B41FA5}">
                      <a16:colId xmlns="" xmlns:a16="http://schemas.microsoft.com/office/drawing/2014/main" val="20000"/>
                    </a:ext>
                  </a:extLst>
                </a:gridCol>
                <a:gridCol w="1224136">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gridCol w="1224136">
                  <a:extLst>
                    <a:ext uri="{9D8B030D-6E8A-4147-A177-3AD203B41FA5}">
                      <a16:colId xmlns="" xmlns:a16="http://schemas.microsoft.com/office/drawing/2014/main" val="20003"/>
                    </a:ext>
                  </a:extLst>
                </a:gridCol>
                <a:gridCol w="1224136">
                  <a:extLst>
                    <a:ext uri="{9D8B030D-6E8A-4147-A177-3AD203B41FA5}">
                      <a16:colId xmlns="" xmlns:a16="http://schemas.microsoft.com/office/drawing/2014/main" val="20004"/>
                    </a:ext>
                  </a:extLst>
                </a:gridCol>
                <a:gridCol w="1339078">
                  <a:extLst>
                    <a:ext uri="{9D8B030D-6E8A-4147-A177-3AD203B41FA5}">
                      <a16:colId xmlns="" xmlns:a16="http://schemas.microsoft.com/office/drawing/2014/main" val="20005"/>
                    </a:ext>
                  </a:extLst>
                </a:gridCol>
              </a:tblGrid>
              <a:tr h="499339">
                <a:tc>
                  <a:txBody>
                    <a:bodyPr/>
                    <a:lstStyle/>
                    <a:p>
                      <a:pPr indent="228600" algn="l"/>
                      <a:r>
                        <a:rPr lang="en-US" sz="1600" kern="0" dirty="0">
                          <a:effectLst/>
                        </a:rPr>
                        <a:t> </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多单反转</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空单反转</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空仓做多</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空仓做空</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l"/>
                      <a:r>
                        <a:rPr lang="zh-CN" sz="1600" kern="0">
                          <a:effectLst/>
                        </a:rPr>
                        <a:t>总交易次数</a:t>
                      </a:r>
                      <a:endParaRPr lang="zh-CN" sz="2000" kern="100">
                        <a:effectLst/>
                      </a:endParaRPr>
                    </a:p>
                    <a:p>
                      <a:pPr algn="l"/>
                      <a:r>
                        <a:rPr lang="zh-CN" sz="1600" kern="0">
                          <a:effectLst/>
                        </a:rPr>
                        <a:t>（不含平仓）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249669">
                <a:tc>
                  <a:txBody>
                    <a:bodyPr/>
                    <a:lstStyle/>
                    <a:p>
                      <a:pPr indent="228600" algn="l"/>
                      <a:r>
                        <a:rPr lang="zh-CN" sz="1600" kern="0">
                          <a:effectLst/>
                        </a:rPr>
                        <a:t>次数</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49</a:t>
                      </a:r>
                      <a:endParaRPr lang="zh-CN" altLang="en-US" dirty="0"/>
                    </a:p>
                  </a:txBody>
                  <a:tcPr marL="68580" marR="68580" marT="0" marB="0" anchor="ctr"/>
                </a:tc>
                <a:tc>
                  <a:txBody>
                    <a:bodyPr/>
                    <a:lstStyle/>
                    <a:p>
                      <a:pPr algn="ctr"/>
                      <a:r>
                        <a:rPr lang="en-US" altLang="zh-CN" dirty="0" smtClean="0"/>
                        <a:t>11</a:t>
                      </a:r>
                      <a:endParaRPr lang="zh-CN" altLang="en-US" dirty="0"/>
                    </a:p>
                  </a:txBody>
                  <a:tcPr marL="68580" marR="68580" marT="0" marB="0" anchor="ctr"/>
                </a:tc>
                <a:tc>
                  <a:txBody>
                    <a:bodyPr/>
                    <a:lstStyle/>
                    <a:p>
                      <a:pPr algn="ctr"/>
                      <a:r>
                        <a:rPr lang="en-US" altLang="zh-CN" dirty="0" smtClean="0"/>
                        <a:t>56</a:t>
                      </a:r>
                      <a:endParaRPr lang="zh-CN" altLang="en-US" dirty="0"/>
                    </a:p>
                  </a:txBody>
                  <a:tcPr marL="68580" marR="68580" marT="0" marB="0" anchor="ctr"/>
                </a:tc>
                <a:tc>
                  <a:txBody>
                    <a:bodyPr/>
                    <a:lstStyle/>
                    <a:p>
                      <a:pPr algn="ctr"/>
                      <a:r>
                        <a:rPr lang="en-US" altLang="zh-CN" dirty="0" smtClean="0"/>
                        <a:t>10</a:t>
                      </a:r>
                      <a:endParaRPr lang="zh-CN" altLang="en-US" dirty="0"/>
                    </a:p>
                  </a:txBody>
                  <a:tcPr marL="68580" marR="68580" marT="0" marB="0" anchor="ctr"/>
                </a:tc>
                <a:tc>
                  <a:txBody>
                    <a:bodyPr/>
                    <a:lstStyle/>
                    <a:p>
                      <a:pPr algn="ctr"/>
                      <a:r>
                        <a:rPr lang="en-US" altLang="zh-CN" dirty="0" smtClean="0"/>
                        <a:t>126</a:t>
                      </a:r>
                      <a:endParaRPr lang="zh-CN" altLang="en-US" dirty="0"/>
                    </a:p>
                  </a:txBody>
                  <a:tcPr marL="68580" marR="68580" marT="0" marB="0" anchor="ctr"/>
                </a:tc>
                <a:extLst>
                  <a:ext uri="{0D108BD9-81ED-4DB2-BD59-A6C34878D82A}">
                    <a16:rowId xmlns="" xmlns:a16="http://schemas.microsoft.com/office/drawing/2014/main" val="10001"/>
                  </a:ext>
                </a:extLst>
              </a:tr>
              <a:tr h="249669">
                <a:tc>
                  <a:txBody>
                    <a:bodyPr/>
                    <a:lstStyle/>
                    <a:p>
                      <a:pPr indent="228600" algn="l"/>
                      <a:r>
                        <a:rPr lang="zh-CN" sz="1600" kern="0">
                          <a:effectLst/>
                        </a:rPr>
                        <a:t>占比</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38.89%</a:t>
                      </a:r>
                      <a:endParaRPr lang="zh-CN" altLang="en-US" dirty="0"/>
                    </a:p>
                  </a:txBody>
                  <a:tcPr marL="68580" marR="68580" marT="0" marB="0" anchor="ctr"/>
                </a:tc>
                <a:tc>
                  <a:txBody>
                    <a:bodyPr/>
                    <a:lstStyle/>
                    <a:p>
                      <a:pPr algn="ctr"/>
                      <a:r>
                        <a:rPr lang="en-US" altLang="zh-CN" dirty="0" smtClean="0"/>
                        <a:t>8.73%</a:t>
                      </a:r>
                      <a:endParaRPr lang="zh-CN" altLang="en-US" dirty="0"/>
                    </a:p>
                  </a:txBody>
                  <a:tcPr marL="68580" marR="68580" marT="0" marB="0" anchor="ctr"/>
                </a:tc>
                <a:tc>
                  <a:txBody>
                    <a:bodyPr/>
                    <a:lstStyle/>
                    <a:p>
                      <a:pPr algn="ctr"/>
                      <a:r>
                        <a:rPr lang="en-US" altLang="zh-CN" dirty="0" smtClean="0"/>
                        <a:t>44.44%</a:t>
                      </a:r>
                      <a:endParaRPr lang="zh-CN" altLang="en-US" dirty="0"/>
                    </a:p>
                  </a:txBody>
                  <a:tcPr marL="68580" marR="68580" marT="0" marB="0" anchor="ctr"/>
                </a:tc>
                <a:tc>
                  <a:txBody>
                    <a:bodyPr/>
                    <a:lstStyle/>
                    <a:p>
                      <a:pPr algn="ctr"/>
                      <a:r>
                        <a:rPr lang="en-US" altLang="zh-CN" dirty="0" smtClean="0"/>
                        <a:t>7.94%</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
        <p:nvSpPr>
          <p:cNvPr id="5" name="矩形 4"/>
          <p:cNvSpPr/>
          <p:nvPr/>
        </p:nvSpPr>
        <p:spPr>
          <a:xfrm>
            <a:off x="1650551" y="4562229"/>
            <a:ext cx="3724096" cy="507831"/>
          </a:xfrm>
          <a:prstGeom prst="rect">
            <a:avLst/>
          </a:prstGeom>
        </p:spPr>
        <p:txBody>
          <a:bodyPr wrap="none">
            <a:spAutoFit/>
          </a:bodyPr>
          <a:lstStyle/>
          <a:p>
            <a:pPr algn="ctr">
              <a:lnSpc>
                <a:spcPct val="150000"/>
              </a:lnSpc>
            </a:pPr>
            <a:r>
              <a:rPr lang="zh-CN" altLang="zh-CN" kern="100" dirty="0" smtClean="0">
                <a:latin typeface="Times New Roman" panose="02020503050405090304" pitchFamily="18" charset="0"/>
                <a:ea typeface="宋体" pitchFamily="2" charset="-122"/>
                <a:cs typeface="宋体" pitchFamily="2" charset="-122"/>
              </a:rPr>
              <a:t>表</a:t>
            </a:r>
            <a:r>
              <a:rPr lang="en-US" altLang="zh-CN" kern="100" dirty="0" smtClean="0">
                <a:latin typeface="Times New Roman" panose="02020503050405090304" pitchFamily="18" charset="0"/>
                <a:ea typeface="宋体" pitchFamily="2" charset="-122"/>
                <a:cs typeface="宋体" pitchFamily="2" charset="-122"/>
              </a:rPr>
              <a:t>7-18 </a:t>
            </a:r>
            <a:r>
              <a:rPr lang="en-US" altLang="zh-CN" kern="0" dirty="0" smtClean="0">
                <a:latin typeface="Times New Roman" panose="02020503050405090304" pitchFamily="18" charset="0"/>
                <a:ea typeface="宋体" pitchFamily="2" charset="-122"/>
                <a:cs typeface="楷体_GB2312"/>
              </a:rPr>
              <a:t> </a:t>
            </a:r>
            <a:r>
              <a:rPr lang="zh-CN" altLang="zh-CN" kern="0" dirty="0">
                <a:latin typeface="Times New Roman" panose="02020503050405090304" pitchFamily="18" charset="0"/>
                <a:ea typeface="宋体" pitchFamily="2" charset="-122"/>
                <a:cs typeface="楷体_GB2312"/>
              </a:rPr>
              <a:t>各类交易次数占比情况分析</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1249585" y="808378"/>
            <a:ext cx="5051383" cy="507831"/>
          </a:xfrm>
          <a:prstGeom prst="rect">
            <a:avLst/>
          </a:prstGeom>
        </p:spPr>
        <p:txBody>
          <a:bodyPr wrap="none">
            <a:spAutoFit/>
          </a:bodyPr>
          <a:lstStyle/>
          <a:p>
            <a:pPr algn="ctr">
              <a:lnSpc>
                <a:spcPct val="150000"/>
              </a:lnSpc>
            </a:pPr>
            <a:r>
              <a:rPr lang="zh-CN" altLang="zh-CN" kern="100" dirty="0" smtClean="0">
                <a:latin typeface="Times New Roman" panose="02020503050405090304" pitchFamily="18" charset="0"/>
                <a:ea typeface="宋体" pitchFamily="2" charset="-122"/>
                <a:cs typeface="宋体" pitchFamily="2" charset="-122"/>
              </a:rPr>
              <a:t>表</a:t>
            </a:r>
            <a:r>
              <a:rPr lang="en-US" altLang="zh-CN" kern="100" dirty="0" smtClean="0">
                <a:latin typeface="Times New Roman" panose="02020503050405090304" pitchFamily="18" charset="0"/>
                <a:ea typeface="宋体" pitchFamily="2" charset="-122"/>
                <a:cs typeface="宋体" pitchFamily="2" charset="-122"/>
              </a:rPr>
              <a:t>7-17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cs typeface="宋体" pitchFamily="2" charset="-122"/>
              </a:rPr>
              <a:t>2</a:t>
            </a:r>
            <a:r>
              <a:rPr lang="zh-CN" altLang="zh-CN" kern="100" dirty="0">
                <a:latin typeface="Times New Roman" panose="02020503050405090304" pitchFamily="18" charset="0"/>
                <a:ea typeface="宋体" pitchFamily="2" charset="-122"/>
                <a:cs typeface="宋体" pitchFamily="2" charset="-122"/>
              </a:rPr>
              <a:t>参数优化后策略表现评价指标数据</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1" name="矩形 10"/>
          <p:cNvSpPr/>
          <p:nvPr/>
        </p:nvSpPr>
        <p:spPr>
          <a:xfrm>
            <a:off x="7389764" y="1208864"/>
            <a:ext cx="4536504" cy="1759456"/>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000" dirty="0"/>
              <a:t>对模型进行了最优参数组合的优化后，区制</a:t>
            </a:r>
            <a:r>
              <a:rPr lang="en-US" altLang="zh-CN" sz="2000" dirty="0"/>
              <a:t>2</a:t>
            </a:r>
            <a:r>
              <a:rPr lang="zh-CN" altLang="en-US" sz="2000" dirty="0"/>
              <a:t>策略</a:t>
            </a:r>
            <a:r>
              <a:rPr lang="zh-CN" altLang="en-US" sz="2000" dirty="0" smtClean="0"/>
              <a:t>取得</a:t>
            </a:r>
            <a:r>
              <a:rPr lang="en-US" altLang="zh-CN" sz="2000" dirty="0" smtClean="0"/>
              <a:t>246</a:t>
            </a:r>
            <a:r>
              <a:rPr lang="en-US" altLang="zh-CN" sz="2000" dirty="0"/>
              <a:t>%</a:t>
            </a:r>
            <a:r>
              <a:rPr lang="zh-CN" altLang="en-US" sz="2000" dirty="0" smtClean="0"/>
              <a:t>的年化收益率</a:t>
            </a:r>
            <a:r>
              <a:rPr lang="zh-CN" altLang="en-US" sz="2000" dirty="0"/>
              <a:t>，明显高于优化前</a:t>
            </a:r>
            <a:r>
              <a:rPr lang="zh-CN" altLang="en-US" sz="2000" dirty="0" smtClean="0"/>
              <a:t>，而且走势相当稳定，</a:t>
            </a:r>
            <a:r>
              <a:rPr lang="zh-CN" altLang="en-US" sz="2000" dirty="0"/>
              <a:t>优化后的最大回</a:t>
            </a:r>
            <a:r>
              <a:rPr lang="zh-CN" altLang="en-US" sz="2000" dirty="0" smtClean="0"/>
              <a:t>撤与经典</a:t>
            </a:r>
            <a:r>
              <a:rPr lang="zh-CN" altLang="en-US" sz="2000" dirty="0"/>
              <a:t>参数</a:t>
            </a:r>
            <a:r>
              <a:rPr lang="zh-CN" altLang="en-US" sz="2000" dirty="0" smtClean="0"/>
              <a:t>组合相当。</a:t>
            </a:r>
            <a:endParaRPr lang="en-US" altLang="zh-CN" sz="2000" dirty="0"/>
          </a:p>
        </p:txBody>
      </p:sp>
      <p:sp>
        <p:nvSpPr>
          <p:cNvPr id="8" name="圆角矩形 7">
            <a:extLst>
              <a:ext uri="{FF2B5EF4-FFF2-40B4-BE49-F238E27FC236}">
                <a16:creationId xmlns="" xmlns:a16="http://schemas.microsoft.com/office/drawing/2014/main" id="{EB05B710-AD60-894B-9B55-DBDE4BB5ECCE}"/>
              </a:ext>
            </a:extLst>
          </p:cNvPr>
          <p:cNvSpPr/>
          <p:nvPr/>
        </p:nvSpPr>
        <p:spPr>
          <a:xfrm>
            <a:off x="7303219" y="1102634"/>
            <a:ext cx="4709594" cy="1944216"/>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矩形 6">
            <a:extLst>
              <a:ext uri="{FF2B5EF4-FFF2-40B4-BE49-F238E27FC236}">
                <a16:creationId xmlns="" xmlns:a16="http://schemas.microsoft.com/office/drawing/2014/main" id="{D9D16598-F118-BA44-B3E5-86C8B4C03314}"/>
              </a:ext>
            </a:extLst>
          </p:cNvPr>
          <p:cNvSpPr/>
          <p:nvPr/>
        </p:nvSpPr>
        <p:spPr>
          <a:xfrm>
            <a:off x="7498227" y="3541154"/>
            <a:ext cx="4514586" cy="2768166"/>
          </a:xfrm>
          <a:prstGeom prst="rect">
            <a:avLst/>
          </a:prstGeom>
          <a:solidFill>
            <a:schemeClr val="bg1">
              <a:lumMod val="95000"/>
            </a:schemeClr>
          </a:solidFill>
          <a:ln w="3492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ts val="2600"/>
              </a:lnSpc>
            </a:pPr>
            <a:r>
              <a:rPr lang="zh-CN" altLang="en-US" sz="2400" b="1" dirty="0">
                <a:ln w="0"/>
                <a:solidFill>
                  <a:schemeClr val="tx1"/>
                </a:solidFill>
                <a:effectLst>
                  <a:outerShdw blurRad="38100" dist="19050" dir="2700000" algn="tl" rotWithShape="0">
                    <a:schemeClr val="dk1">
                      <a:alpha val="40000"/>
                    </a:schemeClr>
                  </a:outerShdw>
                </a:effectLst>
              </a:rPr>
              <a:t>结论</a:t>
            </a:r>
            <a:endParaRPr lang="en-US" altLang="zh-CN" sz="2400" b="1" dirty="0">
              <a:ln w="0"/>
              <a:solidFill>
                <a:schemeClr val="tx1"/>
              </a:solidFill>
              <a:effectLst>
                <a:outerShdw blurRad="38100" dist="19050" dir="2700000" algn="tl" rotWithShape="0">
                  <a:schemeClr val="dk1">
                    <a:alpha val="40000"/>
                  </a:schemeClr>
                </a:outerShdw>
              </a:effectLst>
            </a:endParaRPr>
          </a:p>
          <a:p>
            <a:pPr>
              <a:lnSpc>
                <a:spcPts val="2600"/>
              </a:lnSpc>
            </a:pPr>
            <a:r>
              <a:rPr lang="zh-CN" altLang="en-US" sz="2400" dirty="0">
                <a:ln w="0"/>
                <a:solidFill>
                  <a:schemeClr val="tx1"/>
                </a:solidFill>
                <a:effectLst>
                  <a:outerShdw blurRad="38100" dist="19050" dir="2700000" algn="tl" rotWithShape="0">
                    <a:schemeClr val="dk1">
                      <a:alpha val="40000"/>
                    </a:schemeClr>
                  </a:outerShdw>
                </a:effectLst>
              </a:rPr>
              <a:t>总体上来看，不论是经典参数组合还是最优参数组合，</a:t>
            </a:r>
            <a:r>
              <a:rPr lang="en-US" altLang="zh-CN" sz="2400" dirty="0" smtClean="0">
                <a:ln w="0"/>
                <a:solidFill>
                  <a:schemeClr val="tx1"/>
                </a:solidFill>
                <a:effectLst>
                  <a:outerShdw blurRad="38100" dist="19050" dir="2700000" algn="tl" rotWithShape="0">
                    <a:schemeClr val="dk1">
                      <a:alpha val="40000"/>
                    </a:schemeClr>
                  </a:outerShdw>
                </a:effectLst>
              </a:rPr>
              <a:t>R-breaker</a:t>
            </a:r>
            <a:r>
              <a:rPr lang="zh-CN" altLang="en-US" sz="2400" dirty="0">
                <a:ln w="0"/>
                <a:solidFill>
                  <a:schemeClr val="tx1"/>
                </a:solidFill>
                <a:effectLst>
                  <a:outerShdw blurRad="38100" dist="19050" dir="2700000" algn="tl" rotWithShape="0">
                    <a:schemeClr val="dk1">
                      <a:alpha val="40000"/>
                    </a:schemeClr>
                  </a:outerShdw>
                </a:effectLst>
              </a:rPr>
              <a:t>策略在区制</a:t>
            </a:r>
            <a:r>
              <a:rPr lang="en-US" altLang="zh-CN" sz="2400" dirty="0" smtClean="0">
                <a:ln w="0"/>
                <a:solidFill>
                  <a:schemeClr val="tx1"/>
                </a:solidFill>
                <a:effectLst>
                  <a:outerShdw blurRad="38100" dist="19050" dir="2700000" algn="tl" rotWithShape="0">
                    <a:schemeClr val="dk1">
                      <a:alpha val="40000"/>
                    </a:schemeClr>
                  </a:outerShdw>
                </a:effectLst>
              </a:rPr>
              <a:t>1</a:t>
            </a:r>
            <a:r>
              <a:rPr lang="zh-CN" altLang="en-US" sz="2400" dirty="0" smtClean="0">
                <a:ln w="0"/>
                <a:solidFill>
                  <a:schemeClr val="tx1"/>
                </a:solidFill>
                <a:effectLst>
                  <a:outerShdw blurRad="38100" dist="19050" dir="2700000" algn="tl" rotWithShape="0">
                    <a:schemeClr val="dk1">
                      <a:alpha val="40000"/>
                    </a:schemeClr>
                  </a:outerShdw>
                </a:effectLst>
              </a:rPr>
              <a:t>下跌区间</a:t>
            </a:r>
            <a:r>
              <a:rPr lang="zh-CN" altLang="en-US" sz="2400" dirty="0">
                <a:ln w="0"/>
                <a:solidFill>
                  <a:schemeClr val="tx1"/>
                </a:solidFill>
                <a:effectLst>
                  <a:outerShdw blurRad="38100" dist="19050" dir="2700000" algn="tl" rotWithShape="0">
                    <a:schemeClr val="dk1">
                      <a:alpha val="40000"/>
                    </a:schemeClr>
                  </a:outerShdw>
                </a:effectLst>
              </a:rPr>
              <a:t>的绩效表现是</a:t>
            </a:r>
            <a:r>
              <a:rPr lang="zh-CN" altLang="en-US" sz="2400" dirty="0" smtClean="0">
                <a:ln w="0"/>
                <a:solidFill>
                  <a:schemeClr val="tx1"/>
                </a:solidFill>
                <a:effectLst>
                  <a:outerShdw blurRad="38100" dist="19050" dir="2700000" algn="tl" rotWithShape="0">
                    <a:schemeClr val="dk1">
                      <a:alpha val="40000"/>
                    </a:schemeClr>
                  </a:outerShdw>
                </a:effectLst>
              </a:rPr>
              <a:t>优于在</a:t>
            </a:r>
            <a:r>
              <a:rPr lang="zh-CN" altLang="en-US" sz="2400" dirty="0">
                <a:ln w="0"/>
                <a:solidFill>
                  <a:schemeClr val="tx1"/>
                </a:solidFill>
                <a:effectLst>
                  <a:outerShdw blurRad="38100" dist="19050" dir="2700000" algn="tl" rotWithShape="0">
                    <a:schemeClr val="dk1">
                      <a:alpha val="40000"/>
                    </a:schemeClr>
                  </a:outerShdw>
                </a:effectLst>
              </a:rPr>
              <a:t>区制</a:t>
            </a:r>
            <a:r>
              <a:rPr lang="en-US" altLang="zh-CN" sz="2400" dirty="0" smtClean="0">
                <a:ln w="0"/>
                <a:solidFill>
                  <a:schemeClr val="tx1"/>
                </a:solidFill>
                <a:effectLst>
                  <a:outerShdw blurRad="38100" dist="19050" dir="2700000" algn="tl" rotWithShape="0">
                    <a:schemeClr val="dk1">
                      <a:alpha val="40000"/>
                    </a:schemeClr>
                  </a:outerShdw>
                </a:effectLst>
              </a:rPr>
              <a:t>2</a:t>
            </a:r>
            <a:r>
              <a:rPr lang="zh-CN" altLang="en-US" sz="2400" dirty="0" smtClean="0">
                <a:ln w="0"/>
                <a:solidFill>
                  <a:schemeClr val="tx1"/>
                </a:solidFill>
                <a:effectLst>
                  <a:outerShdw blurRad="38100" dist="19050" dir="2700000" algn="tl" rotWithShape="0">
                    <a:schemeClr val="dk1">
                      <a:alpha val="40000"/>
                    </a:schemeClr>
                  </a:outerShdw>
                </a:effectLst>
              </a:rPr>
              <a:t>上涨区间的，说明该策略在股市下跌区制的表现更加优异。</a:t>
            </a:r>
            <a:endParaRPr lang="zh-CN" alt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35005543"/>
      </p:ext>
    </p:extLst>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836712"/>
            <a:ext cx="11233248" cy="5576911"/>
          </a:xfrm>
          <a:prstGeom prst="rect">
            <a:avLst/>
          </a:prstGeom>
        </p:spPr>
        <p:txBody>
          <a:bodyPr wrap="square">
            <a:spAutoFit/>
          </a:bodyPr>
          <a:lstStyle/>
          <a:p>
            <a:pPr marL="342900" indent="-342900">
              <a:lnSpc>
                <a:spcPct val="170000"/>
              </a:lnSpc>
              <a:spcBef>
                <a:spcPts val="1800"/>
              </a:spcBef>
              <a:buFont typeface="Wingdings" pitchFamily="2" charset="2"/>
              <a:buChar char="Ø"/>
            </a:pPr>
            <a:r>
              <a:rPr kumimoji="1" lang="zh-CN" altLang="en-US" sz="2400" dirty="0" smtClean="0">
                <a:latin typeface="Times New Roman" panose="02020503050405090304" pitchFamily="18" charset="0"/>
              </a:rPr>
              <a:t>本章介绍了期货风险对冲套利理论与策略。讲解了股指</a:t>
            </a:r>
            <a:r>
              <a:rPr kumimoji="1" lang="zh-CN" altLang="en-US" sz="2400" dirty="0">
                <a:latin typeface="Times New Roman" panose="02020503050405090304" pitchFamily="18" charset="0"/>
              </a:rPr>
              <a:t>持有风险及其在风险对冲套利上的应用，同时探讨了股指期货跨期套利策略、股指期货</a:t>
            </a:r>
            <a:r>
              <a:rPr kumimoji="1" lang="en-US" altLang="zh-CN" sz="2400" dirty="0">
                <a:latin typeface="Times New Roman" panose="02020503050405090304" pitchFamily="18" charset="0"/>
              </a:rPr>
              <a:t>ETF(</a:t>
            </a:r>
            <a:r>
              <a:rPr kumimoji="1" lang="zh-CN" altLang="en-US" sz="2400" dirty="0">
                <a:latin typeface="Times New Roman" panose="02020503050405090304" pitchFamily="18" charset="0"/>
              </a:rPr>
              <a:t>期现</a:t>
            </a:r>
            <a:r>
              <a:rPr kumimoji="1" lang="en-US" altLang="zh-CN" sz="2400" dirty="0">
                <a:latin typeface="Times New Roman" panose="02020503050405090304" pitchFamily="18" charset="0"/>
              </a:rPr>
              <a:t>)</a:t>
            </a:r>
            <a:r>
              <a:rPr kumimoji="1" lang="zh-CN" altLang="en-US" sz="2400" dirty="0">
                <a:latin typeface="Times New Roman" panose="02020503050405090304" pitchFamily="18" charset="0"/>
              </a:rPr>
              <a:t>套利</a:t>
            </a:r>
            <a:r>
              <a:rPr kumimoji="1" lang="zh-CN" altLang="en-US" sz="2400" dirty="0" smtClean="0">
                <a:latin typeface="Times New Roman" panose="02020503050405090304" pitchFamily="18" charset="0"/>
              </a:rPr>
              <a:t>策略、</a:t>
            </a:r>
            <a:r>
              <a:rPr kumimoji="1" lang="en-US" altLang="zh-CN" sz="2400" dirty="0">
                <a:latin typeface="Times New Roman" panose="02020503050405090304" pitchFamily="18" charset="0"/>
              </a:rPr>
              <a:t> R-breaker</a:t>
            </a:r>
            <a:r>
              <a:rPr kumimoji="1" lang="zh-CN" altLang="en-US" sz="2400" dirty="0">
                <a:latin typeface="Times New Roman" panose="02020503050405090304" pitchFamily="18" charset="0"/>
              </a:rPr>
              <a:t>管理期货</a:t>
            </a:r>
            <a:r>
              <a:rPr kumimoji="1" lang="zh-CN" altLang="en-US" sz="2400" dirty="0" smtClean="0">
                <a:latin typeface="Times New Roman" panose="02020503050405090304" pitchFamily="18" charset="0"/>
              </a:rPr>
              <a:t>策略的原理</a:t>
            </a:r>
            <a:r>
              <a:rPr kumimoji="1" lang="zh-CN" altLang="en-US" sz="2400" dirty="0">
                <a:latin typeface="Times New Roman" panose="02020503050405090304" pitchFamily="18" charset="0"/>
              </a:rPr>
              <a:t>和实现过程</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marL="342900" indent="-342900">
              <a:lnSpc>
                <a:spcPct val="170000"/>
              </a:lnSpc>
              <a:spcBef>
                <a:spcPts val="1800"/>
              </a:spcBef>
              <a:buFont typeface="Wingdings" pitchFamily="2" charset="2"/>
              <a:buChar char="Ø"/>
            </a:pPr>
            <a:r>
              <a:rPr kumimoji="1" lang="zh-CN" altLang="en-US" sz="2400" dirty="0" smtClean="0">
                <a:latin typeface="Times New Roman" panose="02020503050405090304" pitchFamily="18" charset="0"/>
              </a:rPr>
              <a:t>从</a:t>
            </a:r>
            <a:r>
              <a:rPr kumimoji="1" lang="zh-CN" altLang="en-US" sz="2400" dirty="0">
                <a:latin typeface="Times New Roman" panose="02020503050405090304" pitchFamily="18" charset="0"/>
              </a:rPr>
              <a:t>策略结果看，股指期货跨期套利策略原理简单，技术难度不高，但是不适合频繁操作，而股指期货</a:t>
            </a:r>
            <a:r>
              <a:rPr kumimoji="1" lang="en-US" altLang="zh-CN" sz="2400" dirty="0">
                <a:latin typeface="Times New Roman" panose="02020503050405090304" pitchFamily="18" charset="0"/>
              </a:rPr>
              <a:t>ETF(</a:t>
            </a:r>
            <a:r>
              <a:rPr kumimoji="1" lang="zh-CN" altLang="en-US" sz="2400" dirty="0">
                <a:latin typeface="Times New Roman" panose="02020503050405090304" pitchFamily="18" charset="0"/>
              </a:rPr>
              <a:t>期现</a:t>
            </a:r>
            <a:r>
              <a:rPr kumimoji="1" lang="en-US" altLang="zh-CN" sz="2400" dirty="0">
                <a:latin typeface="Times New Roman" panose="02020503050405090304" pitchFamily="18" charset="0"/>
              </a:rPr>
              <a:t>)</a:t>
            </a:r>
            <a:r>
              <a:rPr kumimoji="1" lang="zh-CN" altLang="en-US" sz="2400" dirty="0">
                <a:latin typeface="Times New Roman" panose="02020503050405090304" pitchFamily="18" charset="0"/>
              </a:rPr>
              <a:t>套利策略可以通过跨市场实现套利，但跟踪误差带来的风险仍然不可忽视</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marL="342900" indent="-342900">
              <a:lnSpc>
                <a:spcPct val="170000"/>
              </a:lnSpc>
              <a:spcBef>
                <a:spcPts val="1800"/>
              </a:spcBef>
              <a:buFont typeface="Wingdings" pitchFamily="2" charset="2"/>
              <a:buChar char="Ø"/>
            </a:pPr>
            <a:r>
              <a:rPr kumimoji="1" lang="zh-CN" altLang="en-US" sz="2400" dirty="0">
                <a:latin typeface="Times New Roman" panose="02020503050405090304" pitchFamily="18" charset="0"/>
              </a:rPr>
              <a:t>相较之下</a:t>
            </a:r>
            <a:r>
              <a:rPr kumimoji="1" lang="zh-CN" altLang="en-US" sz="2400" dirty="0" smtClean="0">
                <a:latin typeface="Times New Roman" panose="02020503050405090304" pitchFamily="18" charset="0"/>
              </a:rPr>
              <a:t>，</a:t>
            </a:r>
            <a:r>
              <a:rPr kumimoji="1" lang="en-US" altLang="zh-CN" sz="2400" dirty="0" smtClean="0">
                <a:latin typeface="Times New Roman" panose="02020503050405090304" pitchFamily="18" charset="0"/>
              </a:rPr>
              <a:t>R-breaker</a:t>
            </a:r>
            <a:r>
              <a:rPr kumimoji="1" lang="zh-CN" altLang="en-US" sz="2400" dirty="0">
                <a:latin typeface="Times New Roman" panose="02020503050405090304" pitchFamily="18" charset="0"/>
              </a:rPr>
              <a:t>管理期货策略更适合量化高频交易，策略收益相对较好，但是对操作要求更高，交易成本也相对较大。</a:t>
            </a:r>
          </a:p>
        </p:txBody>
      </p:sp>
      <p:sp>
        <p:nvSpPr>
          <p:cNvPr id="5" name="矩形 4"/>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本章小结</a:t>
            </a:r>
            <a:endParaRPr lang="zh-CN" altLang="en-US" sz="2600" b="1" dirty="0">
              <a:latin typeface="微软雅黑" pitchFamily="34" charset="-122"/>
              <a:ea typeface="微软雅黑" pitchFamily="34" charset="-122"/>
            </a:endParaRPr>
          </a:p>
        </p:txBody>
      </p:sp>
    </p:spTree>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fld id="{228EFD97-1859-43C3-BDAB-1B0F00206538}" type="slidenum">
              <a:rPr lang="en-US" altLang="zh-CN" smtClean="0">
                <a:latin typeface="Times New Roman" panose="02020503050405090304" pitchFamily="18" charset="0"/>
                <a:ea typeface="隶书" pitchFamily="49" charset="-122"/>
              </a:rPr>
              <a:t>59</a:t>
            </a:fld>
            <a:endParaRPr lang="en-US" altLang="zh-CN">
              <a:latin typeface="Times New Roman" panose="02020503050405090304" pitchFamily="18" charset="0"/>
              <a:ea typeface="隶书" pitchFamily="49" charset="-122"/>
            </a:endParaRPr>
          </a:p>
        </p:txBody>
      </p:sp>
      <p:sp>
        <p:nvSpPr>
          <p:cNvPr id="58371" name="WordArt 2"/>
          <p:cNvSpPr>
            <a:spLocks noChangeArrowheads="1" noChangeShapeType="1" noTextEdit="1"/>
          </p:cNvSpPr>
          <p:nvPr/>
        </p:nvSpPr>
        <p:spPr bwMode="auto">
          <a:xfrm>
            <a:off x="2925267" y="1772816"/>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1376628277"/>
              </p:ext>
            </p:extLst>
          </p:nvPr>
        </p:nvGraphicFramePr>
        <p:xfrm>
          <a:off x="2637235" y="3573016"/>
          <a:ext cx="6601421" cy="2046287"/>
        </p:xfrm>
        <a:graphic>
          <a:graphicData uri="http://schemas.openxmlformats.org/presentationml/2006/ole">
            <mc:AlternateContent xmlns:mc="http://schemas.openxmlformats.org/markup-compatibility/2006">
              <mc:Choice xmlns:v="urn:schemas-microsoft-com:vml" Requires="v">
                <p:oleObj spid="_x0000_s43096" name="剪辑" r:id="rId3" imgW="4961255" imgH="2811780" progId="">
                  <p:embed/>
                </p:oleObj>
              </mc:Choice>
              <mc:Fallback>
                <p:oleObj name="剪辑" r:id="rId3" imgW="4961255" imgH="2811780" progId="">
                  <p:embed/>
                  <p:pic>
                    <p:nvPicPr>
                      <p:cNvPr id="0" name="图片 20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7235" y="3573016"/>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306268" y="764704"/>
            <a:ext cx="11665296" cy="275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indent="457200">
              <a:lnSpc>
                <a:spcPct val="150000"/>
              </a:lnSpc>
              <a:spcBef>
                <a:spcPts val="0"/>
              </a:spcBef>
            </a:pPr>
            <a:endParaRPr lang="en-US" altLang="zh-CN" sz="2600" dirty="0" smtClean="0">
              <a:latin typeface="Times New Roman" panose="02020503050405090304" pitchFamily="18" charset="0"/>
              <a:ea typeface="宋体" pitchFamily="2" charset="-122"/>
            </a:endParaRPr>
          </a:p>
          <a:p>
            <a:pPr indent="457200">
              <a:lnSpc>
                <a:spcPct val="150000"/>
              </a:lnSpc>
              <a:spcBef>
                <a:spcPts val="0"/>
              </a:spcBef>
            </a:pPr>
            <a:r>
              <a:rPr lang="zh-CN" altLang="zh-CN" sz="2600" dirty="0" smtClean="0">
                <a:latin typeface="Times New Roman" panose="02020503050405090304" pitchFamily="18" charset="0"/>
                <a:ea typeface="宋体" pitchFamily="2" charset="-122"/>
              </a:rPr>
              <a:t>统计</a:t>
            </a:r>
            <a:r>
              <a:rPr lang="zh-CN" altLang="zh-CN" sz="2600" dirty="0">
                <a:latin typeface="Times New Roman" panose="02020503050405090304" pitchFamily="18" charset="0"/>
                <a:ea typeface="宋体" pitchFamily="2" charset="-122"/>
              </a:rPr>
              <a:t>套利是一种基于量化模型的投资过程，是在不依赖经济含义的情况下，运用数量手段构建资产组合，根据证券实际价格与数量模型所预测的理论价值进行对比，构建证券投资组合的多头和空头，获取一个稳定的</a:t>
            </a:r>
            <a:r>
              <a:rPr lang="zh-CN" altLang="zh-CN" sz="2600" dirty="0" smtClean="0">
                <a:latin typeface="Times New Roman" panose="02020503050405090304" pitchFamily="18" charset="0"/>
                <a:ea typeface="宋体" pitchFamily="2" charset="-122"/>
              </a:rPr>
              <a:t>alpha</a:t>
            </a:r>
            <a:r>
              <a:rPr lang="zh-CN" altLang="en-US" sz="2600" dirty="0" smtClean="0">
                <a:latin typeface="Times New Roman" panose="02020503050405090304" pitchFamily="18" charset="0"/>
                <a:ea typeface="宋体" pitchFamily="2" charset="-122"/>
              </a:rPr>
              <a:t>收益</a:t>
            </a:r>
            <a:r>
              <a:rPr lang="zh-CN" altLang="zh-CN" sz="2600" dirty="0" smtClean="0">
                <a:latin typeface="Times New Roman" panose="02020503050405090304" pitchFamily="18" charset="0"/>
                <a:ea typeface="宋体" pitchFamily="2" charset="-122"/>
              </a:rPr>
              <a:t>。</a:t>
            </a:r>
            <a:endParaRPr lang="zh-CN" altLang="zh-CN" sz="2600" dirty="0">
              <a:latin typeface="Times New Roman" panose="02020503050405090304" pitchFamily="18" charset="0"/>
              <a:ea typeface="宋体" pitchFamily="2" charset="-122"/>
            </a:endParaRPr>
          </a:p>
        </p:txBody>
      </p:sp>
      <p:grpSp>
        <p:nvGrpSpPr>
          <p:cNvPr id="16" name="组合 15">
            <a:extLst>
              <a:ext uri="{FF2B5EF4-FFF2-40B4-BE49-F238E27FC236}">
                <a16:creationId xmlns="" xmlns:a16="http://schemas.microsoft.com/office/drawing/2014/main" id="{406BB2C1-3BB4-5141-AB2C-45CC965B3269}"/>
              </a:ext>
            </a:extLst>
          </p:cNvPr>
          <p:cNvGrpSpPr/>
          <p:nvPr/>
        </p:nvGrpSpPr>
        <p:grpSpPr>
          <a:xfrm>
            <a:off x="1557115" y="5480904"/>
            <a:ext cx="9069272" cy="900424"/>
            <a:chOff x="-209217" y="5752149"/>
            <a:chExt cx="9665335" cy="573847"/>
          </a:xfrm>
        </p:grpSpPr>
        <p:grpSp>
          <p:nvGrpSpPr>
            <p:cNvPr id="3" name="组合 2">
              <a:extLst>
                <a:ext uri="{FF2B5EF4-FFF2-40B4-BE49-F238E27FC236}">
                  <a16:creationId xmlns="" xmlns:a16="http://schemas.microsoft.com/office/drawing/2014/main" id="{C3FA1FDC-AF6B-4F4E-A700-6DE1839F6E78}"/>
                </a:ext>
              </a:extLst>
            </p:cNvPr>
            <p:cNvGrpSpPr/>
            <p:nvPr/>
          </p:nvGrpSpPr>
          <p:grpSpPr>
            <a:xfrm>
              <a:off x="-209217" y="5752149"/>
              <a:ext cx="9665335" cy="573847"/>
              <a:chOff x="-209217" y="5752149"/>
              <a:chExt cx="9665335" cy="573847"/>
            </a:xfrm>
          </p:grpSpPr>
          <p:grpSp>
            <p:nvGrpSpPr>
              <p:cNvPr id="2" name="组合 1">
                <a:extLst>
                  <a:ext uri="{FF2B5EF4-FFF2-40B4-BE49-F238E27FC236}">
                    <a16:creationId xmlns="" xmlns:a16="http://schemas.microsoft.com/office/drawing/2014/main" id="{5B9647DD-07DC-CF41-AF4D-2FC3B9CA5DA9}"/>
                  </a:ext>
                </a:extLst>
              </p:cNvPr>
              <p:cNvGrpSpPr/>
              <p:nvPr/>
            </p:nvGrpSpPr>
            <p:grpSpPr>
              <a:xfrm>
                <a:off x="2709243" y="5752149"/>
                <a:ext cx="6746875" cy="573034"/>
                <a:chOff x="1629336" y="4497041"/>
                <a:chExt cx="6746875" cy="573034"/>
              </a:xfrm>
            </p:grpSpPr>
            <p:grpSp>
              <p:nvGrpSpPr>
                <p:cNvPr id="4" name="组合 3">
                  <a:extLst>
                    <a:ext uri="{FF2B5EF4-FFF2-40B4-BE49-F238E27FC236}">
                      <a16:creationId xmlns="" xmlns:a16="http://schemas.microsoft.com/office/drawing/2014/main" id="{32F5C708-C93E-464F-8299-866E5BA0B89D}"/>
                    </a:ext>
                  </a:extLst>
                </p:cNvPr>
                <p:cNvGrpSpPr/>
                <p:nvPr/>
              </p:nvGrpSpPr>
              <p:grpSpPr>
                <a:xfrm>
                  <a:off x="1629336" y="4497041"/>
                  <a:ext cx="6746875" cy="573034"/>
                  <a:chOff x="2678" y="9156"/>
                  <a:chExt cx="10625" cy="709"/>
                </a:xfrm>
                <a:solidFill>
                  <a:schemeClr val="accent1">
                    <a:lumMod val="20000"/>
                    <a:lumOff val="80000"/>
                  </a:schemeClr>
                </a:solidFill>
              </p:grpSpPr>
              <p:sp>
                <p:nvSpPr>
                  <p:cNvPr id="7" name="圆角矩形 6">
                    <a:extLst>
                      <a:ext uri="{FF2B5EF4-FFF2-40B4-BE49-F238E27FC236}">
                        <a16:creationId xmlns="" xmlns:a16="http://schemas.microsoft.com/office/drawing/2014/main" id="{265D819A-67E3-504D-8CBD-8C1B5A388A07}"/>
                      </a:ext>
                    </a:extLst>
                  </p:cNvPr>
                  <p:cNvSpPr/>
                  <p:nvPr/>
                </p:nvSpPr>
                <p:spPr>
                  <a:xfrm>
                    <a:off x="2678" y="9163"/>
                    <a:ext cx="3463" cy="69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503050405090304" pitchFamily="18" charset="0"/>
                      </a:rPr>
                      <a:t>估计相对价格关系的概率分布</a:t>
                    </a:r>
                    <a:endParaRPr kumimoji="1" lang="zh-CN" altLang="en-US" sz="2000" b="1" dirty="0"/>
                  </a:p>
                </p:txBody>
              </p:sp>
              <p:grpSp>
                <p:nvGrpSpPr>
                  <p:cNvPr id="8" name="组合 7">
                    <a:extLst>
                      <a:ext uri="{FF2B5EF4-FFF2-40B4-BE49-F238E27FC236}">
                        <a16:creationId xmlns="" xmlns:a16="http://schemas.microsoft.com/office/drawing/2014/main" id="{26A3AB6F-3C47-1545-8063-2BDEE9333DDB}"/>
                      </a:ext>
                    </a:extLst>
                  </p:cNvPr>
                  <p:cNvGrpSpPr/>
                  <p:nvPr/>
                </p:nvGrpSpPr>
                <p:grpSpPr>
                  <a:xfrm>
                    <a:off x="7327" y="9156"/>
                    <a:ext cx="5976" cy="709"/>
                    <a:chOff x="7327" y="8183"/>
                    <a:chExt cx="5976" cy="1295"/>
                  </a:xfrm>
                  <a:grpFill/>
                </p:grpSpPr>
                <p:sp>
                  <p:nvSpPr>
                    <p:cNvPr id="9" name="圆角矩形 8">
                      <a:extLst>
                        <a:ext uri="{FF2B5EF4-FFF2-40B4-BE49-F238E27FC236}">
                          <a16:creationId xmlns="" xmlns:a16="http://schemas.microsoft.com/office/drawing/2014/main" id="{2742AED4-EB4B-1C40-88BD-EF4684C397CE}"/>
                        </a:ext>
                      </a:extLst>
                    </p:cNvPr>
                    <p:cNvSpPr/>
                    <p:nvPr/>
                  </p:nvSpPr>
                  <p:spPr>
                    <a:xfrm>
                      <a:off x="7327" y="8218"/>
                      <a:ext cx="2401" cy="126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503050405090304" pitchFamily="18" charset="0"/>
                        </a:rPr>
                        <a:t>统计检验</a:t>
                      </a:r>
                      <a:endParaRPr kumimoji="1" lang="zh-CN" altLang="en-US" sz="2000" b="1" dirty="0"/>
                    </a:p>
                  </p:txBody>
                </p:sp>
                <p:sp>
                  <p:nvSpPr>
                    <p:cNvPr id="10" name="圆角矩形 9">
                      <a:extLst>
                        <a:ext uri="{FF2B5EF4-FFF2-40B4-BE49-F238E27FC236}">
                          <a16:creationId xmlns="" xmlns:a16="http://schemas.microsoft.com/office/drawing/2014/main" id="{6AAC7B80-069F-7747-BBF9-4EA1428F166E}"/>
                        </a:ext>
                      </a:extLst>
                    </p:cNvPr>
                    <p:cNvSpPr/>
                    <p:nvPr/>
                  </p:nvSpPr>
                  <p:spPr>
                    <a:xfrm>
                      <a:off x="10902" y="8183"/>
                      <a:ext cx="2401" cy="1258"/>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503050405090304" pitchFamily="18" charset="0"/>
                        </a:rPr>
                        <a:t>实现套利</a:t>
                      </a:r>
                      <a:endParaRPr kumimoji="1" lang="zh-CN" altLang="en-US" sz="2000" b="1" dirty="0"/>
                    </a:p>
                  </p:txBody>
                </p:sp>
              </p:grpSp>
            </p:grpSp>
            <p:cxnSp>
              <p:nvCxnSpPr>
                <p:cNvPr id="12" name="直接箭头连接符 16">
                  <a:extLst>
                    <a:ext uri="{FF2B5EF4-FFF2-40B4-BE49-F238E27FC236}">
                      <a16:creationId xmlns="" xmlns:a16="http://schemas.microsoft.com/office/drawing/2014/main" id="{D171E0F9-C1F8-794E-9638-1F9B47AF3701}"/>
                    </a:ext>
                  </a:extLst>
                </p:cNvPr>
                <p:cNvCxnSpPr>
                  <a:cxnSpLocks/>
                  <a:stCxn id="7" idx="3"/>
                </p:cNvCxnSpPr>
                <p:nvPr/>
              </p:nvCxnSpPr>
              <p:spPr>
                <a:xfrm>
                  <a:off x="3828128" y="4781237"/>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6">
                  <a:extLst>
                    <a:ext uri="{FF2B5EF4-FFF2-40B4-BE49-F238E27FC236}">
                      <a16:creationId xmlns="" xmlns:a16="http://schemas.microsoft.com/office/drawing/2014/main" id="{13239ACA-7140-0A48-93FF-239E24B85B00}"/>
                    </a:ext>
                  </a:extLst>
                </p:cNvPr>
                <p:cNvCxnSpPr>
                  <a:cxnSpLocks/>
                </p:cNvCxnSpPr>
                <p:nvPr/>
              </p:nvCxnSpPr>
              <p:spPr>
                <a:xfrm>
                  <a:off x="6106086" y="4767685"/>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4" name="圆角矩形 13">
                <a:extLst>
                  <a:ext uri="{FF2B5EF4-FFF2-40B4-BE49-F238E27FC236}">
                    <a16:creationId xmlns="" xmlns:a16="http://schemas.microsoft.com/office/drawing/2014/main" id="{25235CF7-BF62-5D4F-9A41-B1D9C57A9BB0}"/>
                  </a:ext>
                </a:extLst>
              </p:cNvPr>
              <p:cNvSpPr/>
              <p:nvPr/>
            </p:nvSpPr>
            <p:spPr>
              <a:xfrm>
                <a:off x="-209217" y="5768280"/>
                <a:ext cx="2199005" cy="557716"/>
              </a:xfrm>
              <a:prstGeom prst="roundRect">
                <a:avLst/>
              </a:prstGeom>
              <a:solidFill>
                <a:schemeClr val="accent1">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dirty="0">
                    <a:latin typeface="Times New Roman" panose="02020503050405090304" pitchFamily="18" charset="0"/>
                  </a:rPr>
                  <a:t>寻找</a:t>
                </a:r>
                <a:r>
                  <a:rPr lang="zh-CN" altLang="zh-CN" sz="2000" dirty="0">
                    <a:latin typeface="Times New Roman" panose="02020503050405090304" pitchFamily="18" charset="0"/>
                  </a:rPr>
                  <a:t>稳定价格关系</a:t>
                </a:r>
                <a:endParaRPr kumimoji="1" lang="zh-CN" altLang="en-US" sz="2000" b="1" dirty="0"/>
              </a:p>
            </p:txBody>
          </p:sp>
        </p:grpSp>
        <p:cxnSp>
          <p:nvCxnSpPr>
            <p:cNvPr id="15" name="直接箭头连接符 16">
              <a:extLst>
                <a:ext uri="{FF2B5EF4-FFF2-40B4-BE49-F238E27FC236}">
                  <a16:creationId xmlns="" xmlns:a16="http://schemas.microsoft.com/office/drawing/2014/main" id="{B2B0F915-8158-DE45-8351-99BEAF2AB7F6}"/>
                </a:ext>
              </a:extLst>
            </p:cNvPr>
            <p:cNvCxnSpPr>
              <a:cxnSpLocks/>
            </p:cNvCxnSpPr>
            <p:nvPr/>
          </p:nvCxnSpPr>
          <p:spPr>
            <a:xfrm>
              <a:off x="1989788" y="6036345"/>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 xmlns:a16="http://schemas.microsoft.com/office/drawing/2014/main" id="{C4001628-5032-F748-AF31-EA97129904FD}"/>
              </a:ext>
            </a:extLst>
          </p:cNvPr>
          <p:cNvGrpSpPr/>
          <p:nvPr/>
        </p:nvGrpSpPr>
        <p:grpSpPr>
          <a:xfrm>
            <a:off x="3620507" y="3428369"/>
            <a:ext cx="4514965" cy="1580904"/>
            <a:chOff x="1555775" y="2750837"/>
            <a:chExt cx="4514965" cy="1580904"/>
          </a:xfrm>
        </p:grpSpPr>
        <p:sp>
          <p:nvSpPr>
            <p:cNvPr id="17" name="椭圆 16">
              <a:extLst>
                <a:ext uri="{FF2B5EF4-FFF2-40B4-BE49-F238E27FC236}">
                  <a16:creationId xmlns="" xmlns:a16="http://schemas.microsoft.com/office/drawing/2014/main" id="{507F77C3-E183-774B-89F8-F80C35280DC9}"/>
                </a:ext>
              </a:extLst>
            </p:cNvPr>
            <p:cNvSpPr/>
            <p:nvPr/>
          </p:nvSpPr>
          <p:spPr>
            <a:xfrm>
              <a:off x="4333026" y="2750837"/>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a:latin typeface="Times New Roman" panose="02020503050405090304" pitchFamily="18" charset="0"/>
                </a:rPr>
                <a:t>基于</a:t>
              </a:r>
              <a:r>
                <a:rPr lang="zh-CN" altLang="zh-CN" b="1" dirty="0">
                  <a:latin typeface="Times New Roman" panose="02020503050405090304" pitchFamily="18" charset="0"/>
                </a:rPr>
                <a:t>历史统计规律</a:t>
              </a:r>
              <a:endParaRPr kumimoji="1" lang="zh-CN" altLang="en-US" b="1" dirty="0">
                <a:latin typeface="Times New Roman" panose="02020503050405090304" pitchFamily="18" charset="0"/>
              </a:endParaRPr>
            </a:p>
          </p:txBody>
        </p:sp>
        <p:sp>
          <p:nvSpPr>
            <p:cNvPr id="18" name="椭圆 17">
              <a:extLst>
                <a:ext uri="{FF2B5EF4-FFF2-40B4-BE49-F238E27FC236}">
                  <a16:creationId xmlns="" xmlns:a16="http://schemas.microsoft.com/office/drawing/2014/main" id="{CD6E0151-B560-3C40-B40B-6CCEAC183F65}"/>
                </a:ext>
              </a:extLst>
            </p:cNvPr>
            <p:cNvSpPr/>
            <p:nvPr/>
          </p:nvSpPr>
          <p:spPr>
            <a:xfrm>
              <a:off x="4333026" y="3655531"/>
              <a:ext cx="1737714" cy="67621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zh-CN" b="1" dirty="0">
                  <a:latin typeface="Times New Roman" panose="02020503050405090304" pitchFamily="18" charset="0"/>
                </a:rPr>
                <a:t>风险套利</a:t>
              </a:r>
              <a:endParaRPr kumimoji="1" lang="zh-CN" altLang="en-US" b="1" dirty="0">
                <a:latin typeface="Times New Roman" panose="02020503050405090304" pitchFamily="18" charset="0"/>
              </a:endParaRPr>
            </a:p>
          </p:txBody>
        </p:sp>
        <p:cxnSp>
          <p:nvCxnSpPr>
            <p:cNvPr id="19" name="直接箭头连接符 16">
              <a:extLst>
                <a:ext uri="{FF2B5EF4-FFF2-40B4-BE49-F238E27FC236}">
                  <a16:creationId xmlns="" xmlns:a16="http://schemas.microsoft.com/office/drawing/2014/main" id="{4C1FE767-0018-5B4C-A7EF-F71192C7F93D}"/>
                </a:ext>
              </a:extLst>
            </p:cNvPr>
            <p:cNvCxnSpPr>
              <a:cxnSpLocks/>
              <a:stCxn id="21" idx="7"/>
              <a:endCxn id="17" idx="2"/>
            </p:cNvCxnSpPr>
            <p:nvPr/>
          </p:nvCxnSpPr>
          <p:spPr>
            <a:xfrm flipV="1">
              <a:off x="3039007" y="3110878"/>
              <a:ext cx="1294019" cy="201829"/>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7">
              <a:extLst>
                <a:ext uri="{FF2B5EF4-FFF2-40B4-BE49-F238E27FC236}">
                  <a16:creationId xmlns="" xmlns:a16="http://schemas.microsoft.com/office/drawing/2014/main" id="{DBAAD1E6-3199-A548-8773-8BE2314FC005}"/>
                </a:ext>
              </a:extLst>
            </p:cNvPr>
            <p:cNvCxnSpPr>
              <a:cxnSpLocks/>
              <a:stCxn id="21" idx="5"/>
              <a:endCxn id="18" idx="2"/>
            </p:cNvCxnSpPr>
            <p:nvPr/>
          </p:nvCxnSpPr>
          <p:spPr>
            <a:xfrm>
              <a:off x="3039007" y="3821882"/>
              <a:ext cx="1294019" cy="171754"/>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 xmlns:a16="http://schemas.microsoft.com/office/drawing/2014/main" id="{7DC34307-0F1E-744B-ABA6-F473A05FD64A}"/>
                </a:ext>
              </a:extLst>
            </p:cNvPr>
            <p:cNvSpPr/>
            <p:nvPr/>
          </p:nvSpPr>
          <p:spPr>
            <a:xfrm>
              <a:off x="1555775" y="3207254"/>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503050405090304" pitchFamily="18" charset="0"/>
                </a:rPr>
                <a:t>统计套利</a:t>
              </a:r>
            </a:p>
          </p:txBody>
        </p:sp>
      </p:grpSp>
      <p:sp>
        <p:nvSpPr>
          <p:cNvPr id="22" name="矩形 21"/>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第一节 </a:t>
            </a:r>
            <a:r>
              <a:rPr lang="zh-CN" altLang="en-US" sz="2600" b="1" dirty="0" smtClean="0">
                <a:latin typeface="微软雅黑" pitchFamily="34" charset="-122"/>
                <a:ea typeface="微软雅黑" pitchFamily="34" charset="-122"/>
                <a:sym typeface="+mn-ea"/>
              </a:rPr>
              <a:t>统计</a:t>
            </a:r>
            <a:r>
              <a:rPr lang="zh-CN" altLang="en-US" sz="2600" b="1" dirty="0">
                <a:latin typeface="微软雅黑" pitchFamily="34" charset="-122"/>
                <a:ea typeface="微软雅黑" pitchFamily="34" charset="-122"/>
                <a:sym typeface="+mn-ea"/>
              </a:rPr>
              <a:t>套利基本</a:t>
            </a:r>
            <a:r>
              <a:rPr lang="zh-CN" altLang="en-US" sz="2600" b="1" dirty="0" smtClean="0">
                <a:latin typeface="微软雅黑" pitchFamily="34" charset="-122"/>
                <a:ea typeface="微软雅黑" pitchFamily="34" charset="-122"/>
                <a:sym typeface="+mn-ea"/>
              </a:rPr>
              <a:t>概念</a:t>
            </a:r>
            <a:endParaRPr lang="en-US" altLang="zh-CN" sz="2600" b="1" dirty="0">
              <a:latin typeface="微软雅黑" pitchFamily="34" charset="-122"/>
              <a:ea typeface="微软雅黑" pitchFamily="34" charset="-122"/>
            </a:endParaRPr>
          </a:p>
        </p:txBody>
      </p:sp>
      <p:sp>
        <p:nvSpPr>
          <p:cNvPr id="23"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ts val="6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（一）统计套利定义</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853611542"/>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62C94A70-9D5A-CD45-A530-0ED52AFC8CD9}"/>
              </a:ext>
            </a:extLst>
          </p:cNvPr>
          <p:cNvSpPr/>
          <p:nvPr/>
        </p:nvSpPr>
        <p:spPr>
          <a:xfrm>
            <a:off x="4883255" y="1868515"/>
            <a:ext cx="2420728"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两个原则</a:t>
            </a:r>
            <a:endParaRPr lang="zh-CN" altLang="en-US" sz="2400" b="1" dirty="0"/>
          </a:p>
        </p:txBody>
      </p:sp>
      <p:sp>
        <p:nvSpPr>
          <p:cNvPr id="7" name="椭圆 6">
            <a:extLst>
              <a:ext uri="{FF2B5EF4-FFF2-40B4-BE49-F238E27FC236}">
                <a16:creationId xmlns="" xmlns:a16="http://schemas.microsoft.com/office/drawing/2014/main" id="{F1071178-4CEA-764E-AE56-7807EDC85325}"/>
              </a:ext>
            </a:extLst>
          </p:cNvPr>
          <p:cNvSpPr/>
          <p:nvPr/>
        </p:nvSpPr>
        <p:spPr>
          <a:xfrm>
            <a:off x="2362924" y="3318772"/>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5000"/>
              </a:lnSpc>
            </a:pPr>
            <a:r>
              <a:rPr lang="zh-CN" altLang="en-US" sz="2200" dirty="0">
                <a:latin typeface="Times New Roman" panose="02020503050405090304" pitchFamily="18" charset="0"/>
              </a:rPr>
              <a:t>套利者不愿意承担的风险必须彻底规避</a:t>
            </a:r>
            <a:endParaRPr lang="zh-CN" altLang="en-US" sz="2200" dirty="0"/>
          </a:p>
        </p:txBody>
      </p:sp>
      <p:cxnSp>
        <p:nvCxnSpPr>
          <p:cNvPr id="9" name="直接箭头连接符 16">
            <a:extLst>
              <a:ext uri="{FF2B5EF4-FFF2-40B4-BE49-F238E27FC236}">
                <a16:creationId xmlns="" xmlns:a16="http://schemas.microsoft.com/office/drawing/2014/main" id="{558A97B0-0952-F047-BA1E-ACFA57126E0F}"/>
              </a:ext>
            </a:extLst>
          </p:cNvPr>
          <p:cNvCxnSpPr>
            <a:cxnSpLocks/>
            <a:stCxn id="4" idx="3"/>
            <a:endCxn id="7" idx="7"/>
          </p:cNvCxnSpPr>
          <p:nvPr/>
        </p:nvCxnSpPr>
        <p:spPr>
          <a:xfrm flipH="1">
            <a:off x="5005819" y="2929636"/>
            <a:ext cx="231943" cy="66891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7">
            <a:extLst>
              <a:ext uri="{FF2B5EF4-FFF2-40B4-BE49-F238E27FC236}">
                <a16:creationId xmlns="" xmlns:a16="http://schemas.microsoft.com/office/drawing/2014/main" id="{718A520C-F81E-524C-8ACE-D74F169B9960}"/>
              </a:ext>
            </a:extLst>
          </p:cNvPr>
          <p:cNvCxnSpPr>
            <a:cxnSpLocks/>
            <a:stCxn id="4" idx="5"/>
            <a:endCxn id="11" idx="1"/>
          </p:cNvCxnSpPr>
          <p:nvPr/>
        </p:nvCxnSpPr>
        <p:spPr>
          <a:xfrm>
            <a:off x="6949476" y="2929636"/>
            <a:ext cx="173656" cy="668911"/>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 xmlns:a16="http://schemas.microsoft.com/office/drawing/2014/main" id="{BC65B38B-86E8-4240-AED8-55497977E97E}"/>
              </a:ext>
            </a:extLst>
          </p:cNvPr>
          <p:cNvSpPr/>
          <p:nvPr/>
        </p:nvSpPr>
        <p:spPr>
          <a:xfrm>
            <a:off x="6669683" y="3318771"/>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5000"/>
              </a:lnSpc>
            </a:pPr>
            <a:r>
              <a:rPr lang="zh-CN" altLang="en-US" sz="2200" dirty="0">
                <a:latin typeface="Times New Roman" panose="02020503050405090304" pitchFamily="18" charset="0"/>
              </a:rPr>
              <a:t>套利者愿意主动承担的风险，必须加以评估</a:t>
            </a:r>
            <a:endParaRPr lang="zh-CN" altLang="en-US" sz="2200" dirty="0"/>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第一节 </a:t>
            </a:r>
            <a:r>
              <a:rPr lang="zh-CN" altLang="en-US" sz="2600" b="1" dirty="0" smtClean="0">
                <a:latin typeface="微软雅黑" pitchFamily="34" charset="-122"/>
                <a:ea typeface="微软雅黑" pitchFamily="34" charset="-122"/>
                <a:sym typeface="+mn-ea"/>
              </a:rPr>
              <a:t>统计</a:t>
            </a:r>
            <a:r>
              <a:rPr lang="zh-CN" altLang="en-US" sz="2600" b="1" dirty="0">
                <a:latin typeface="微软雅黑" pitchFamily="34" charset="-122"/>
                <a:ea typeface="微软雅黑" pitchFamily="34" charset="-122"/>
                <a:sym typeface="+mn-ea"/>
              </a:rPr>
              <a:t>套利基本</a:t>
            </a:r>
            <a:r>
              <a:rPr lang="zh-CN" altLang="en-US" sz="2600" b="1" dirty="0" smtClean="0">
                <a:latin typeface="微软雅黑" pitchFamily="34" charset="-122"/>
                <a:ea typeface="微软雅黑" pitchFamily="34" charset="-122"/>
                <a:sym typeface="+mn-ea"/>
              </a:rPr>
              <a:t>概念</a:t>
            </a:r>
            <a:endParaRPr lang="en-US" altLang="zh-CN" sz="2600" b="1" dirty="0">
              <a:latin typeface="微软雅黑" pitchFamily="34" charset="-122"/>
              <a:ea typeface="微软雅黑" pitchFamily="34" charset="-122"/>
            </a:endParaRPr>
          </a:p>
        </p:txBody>
      </p:sp>
      <p:sp>
        <p:nvSpPr>
          <p:cNvPr id="15"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（二）统计套利原理</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23604089"/>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a:extLst>
              <a:ext uri="{FF2B5EF4-FFF2-40B4-BE49-F238E27FC236}">
                <a16:creationId xmlns="" xmlns:a16="http://schemas.microsoft.com/office/drawing/2014/main" id="{8EA833B2-D77C-6248-B857-24CEC9C840C8}"/>
              </a:ext>
            </a:extLst>
          </p:cNvPr>
          <p:cNvSpPr/>
          <p:nvPr/>
        </p:nvSpPr>
        <p:spPr>
          <a:xfrm>
            <a:off x="1572290" y="2384601"/>
            <a:ext cx="928345" cy="557530"/>
          </a:xfrm>
          <a:prstGeom prst="roundRect">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200" b="1" dirty="0"/>
              <a:t>优势</a:t>
            </a:r>
          </a:p>
        </p:txBody>
      </p:sp>
      <p:sp>
        <p:nvSpPr>
          <p:cNvPr id="12" name="左大括号 11">
            <a:extLst>
              <a:ext uri="{FF2B5EF4-FFF2-40B4-BE49-F238E27FC236}">
                <a16:creationId xmlns="" xmlns:a16="http://schemas.microsoft.com/office/drawing/2014/main" id="{4EE1F73C-81C4-624B-85BD-A94290552F2B}"/>
              </a:ext>
            </a:extLst>
          </p:cNvPr>
          <p:cNvSpPr/>
          <p:nvPr/>
        </p:nvSpPr>
        <p:spPr>
          <a:xfrm>
            <a:off x="2508364" y="2163906"/>
            <a:ext cx="860537" cy="998919"/>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3" name="圆角矩形 12">
            <a:extLst>
              <a:ext uri="{FF2B5EF4-FFF2-40B4-BE49-F238E27FC236}">
                <a16:creationId xmlns="" xmlns:a16="http://schemas.microsoft.com/office/drawing/2014/main" id="{86EE5BD3-1943-5E4E-8FF3-8E884B6AF20D}"/>
              </a:ext>
            </a:extLst>
          </p:cNvPr>
          <p:cNvSpPr/>
          <p:nvPr/>
        </p:nvSpPr>
        <p:spPr>
          <a:xfrm>
            <a:off x="3352757" y="2852936"/>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走势相对容易判断</a:t>
            </a:r>
          </a:p>
        </p:txBody>
      </p:sp>
      <p:sp>
        <p:nvSpPr>
          <p:cNvPr id="14" name="圆角矩形 13">
            <a:extLst>
              <a:ext uri="{FF2B5EF4-FFF2-40B4-BE49-F238E27FC236}">
                <a16:creationId xmlns="" xmlns:a16="http://schemas.microsoft.com/office/drawing/2014/main" id="{B92D6FD9-DC49-424F-A683-5F3F574C7BD5}"/>
              </a:ext>
            </a:extLst>
          </p:cNvPr>
          <p:cNvSpPr/>
          <p:nvPr/>
        </p:nvSpPr>
        <p:spPr>
          <a:xfrm>
            <a:off x="1588435" y="4530801"/>
            <a:ext cx="928345" cy="55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200" b="1" dirty="0"/>
              <a:t>局限</a:t>
            </a:r>
          </a:p>
        </p:txBody>
      </p:sp>
      <p:sp>
        <p:nvSpPr>
          <p:cNvPr id="16" name="左大括号 15">
            <a:extLst>
              <a:ext uri="{FF2B5EF4-FFF2-40B4-BE49-F238E27FC236}">
                <a16:creationId xmlns="" xmlns:a16="http://schemas.microsoft.com/office/drawing/2014/main" id="{CA3FCD15-D6F3-B442-9C32-D032D5BFCDB9}"/>
              </a:ext>
            </a:extLst>
          </p:cNvPr>
          <p:cNvSpPr/>
          <p:nvPr/>
        </p:nvSpPr>
        <p:spPr>
          <a:xfrm>
            <a:off x="2536512" y="4336917"/>
            <a:ext cx="836096" cy="945297"/>
          </a:xfrm>
          <a:prstGeom prst="leftBrace">
            <a:avLst>
              <a:gd name="adj1" fmla="val 8333"/>
              <a:gd name="adj2" fmla="val 51018"/>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7" name="圆角矩形 16">
            <a:extLst>
              <a:ext uri="{FF2B5EF4-FFF2-40B4-BE49-F238E27FC236}">
                <a16:creationId xmlns="" xmlns:a16="http://schemas.microsoft.com/office/drawing/2014/main" id="{CD19FF5B-EA4F-2A4E-B244-74ED50B869E4}"/>
              </a:ext>
            </a:extLst>
          </p:cNvPr>
          <p:cNvSpPr/>
          <p:nvPr/>
        </p:nvSpPr>
        <p:spPr>
          <a:xfrm>
            <a:off x="3368902" y="4959554"/>
            <a:ext cx="5317005" cy="55767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回归均衡关系需要的时间难以准确预知</a:t>
            </a:r>
          </a:p>
        </p:txBody>
      </p:sp>
      <p:sp>
        <p:nvSpPr>
          <p:cNvPr id="18" name="矩形 1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第一节 </a:t>
            </a:r>
            <a:r>
              <a:rPr lang="zh-CN" altLang="en-US" sz="2600" b="1" dirty="0" smtClean="0">
                <a:latin typeface="微软雅黑" pitchFamily="34" charset="-122"/>
                <a:ea typeface="微软雅黑" pitchFamily="34" charset="-122"/>
                <a:sym typeface="+mn-ea"/>
              </a:rPr>
              <a:t>统计</a:t>
            </a:r>
            <a:r>
              <a:rPr lang="zh-CN" altLang="en-US" sz="2600" b="1" dirty="0">
                <a:latin typeface="微软雅黑" pitchFamily="34" charset="-122"/>
                <a:ea typeface="微软雅黑" pitchFamily="34" charset="-122"/>
                <a:sym typeface="+mn-ea"/>
              </a:rPr>
              <a:t>套利基本</a:t>
            </a:r>
            <a:r>
              <a:rPr lang="zh-CN" altLang="en-US" sz="2600" b="1" dirty="0" smtClean="0">
                <a:latin typeface="微软雅黑" pitchFamily="34" charset="-122"/>
                <a:ea typeface="微软雅黑" pitchFamily="34" charset="-122"/>
                <a:sym typeface="+mn-ea"/>
              </a:rPr>
              <a:t>概念</a:t>
            </a:r>
            <a:endParaRPr lang="en-US" altLang="zh-CN" sz="2600" b="1" dirty="0">
              <a:latin typeface="微软雅黑" pitchFamily="34" charset="-122"/>
              <a:ea typeface="微软雅黑" pitchFamily="34" charset="-122"/>
            </a:endParaRPr>
          </a:p>
        </p:txBody>
      </p:sp>
      <p:sp>
        <p:nvSpPr>
          <p:cNvPr id="20"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（三）统计套利的优势与局限</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
        <p:nvSpPr>
          <p:cNvPr id="8" name="圆角矩形 7">
            <a:extLst>
              <a:ext uri="{FF2B5EF4-FFF2-40B4-BE49-F238E27FC236}">
                <a16:creationId xmlns="" xmlns:a16="http://schemas.microsoft.com/office/drawing/2014/main" id="{16B669B4-BD26-0248-AA9E-8FE2B90E974F}"/>
              </a:ext>
            </a:extLst>
          </p:cNvPr>
          <p:cNvSpPr/>
          <p:nvPr/>
        </p:nvSpPr>
        <p:spPr>
          <a:xfrm>
            <a:off x="3356463" y="193521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增加少量风险</a:t>
            </a:r>
            <a:r>
              <a:rPr lang="zh-CN" altLang="en-US" sz="2200" dirty="0">
                <a:latin typeface="Times New Roman" panose="02020503050405090304" pitchFamily="18" charset="0"/>
              </a:rPr>
              <a:t>，</a:t>
            </a:r>
            <a:r>
              <a:rPr lang="zh-CN" altLang="zh-CN" sz="2200" dirty="0">
                <a:latin typeface="Times New Roman" panose="02020503050405090304" pitchFamily="18" charset="0"/>
              </a:rPr>
              <a:t>换取更多套利机会</a:t>
            </a:r>
            <a:endParaRPr lang="en-US" altLang="zh-CN" sz="2200" dirty="0">
              <a:latin typeface="Times New Roman" panose="02020503050405090304" pitchFamily="18" charset="0"/>
            </a:endParaRPr>
          </a:p>
        </p:txBody>
      </p:sp>
      <p:sp>
        <p:nvSpPr>
          <p:cNvPr id="15" name="圆角矩形 14">
            <a:extLst>
              <a:ext uri="{FF2B5EF4-FFF2-40B4-BE49-F238E27FC236}">
                <a16:creationId xmlns="" xmlns:a16="http://schemas.microsoft.com/office/drawing/2014/main" id="{A1C6158C-D251-9C4E-AC32-52C2A1EEA7E6}"/>
              </a:ext>
            </a:extLst>
          </p:cNvPr>
          <p:cNvSpPr/>
          <p:nvPr/>
        </p:nvSpPr>
        <p:spPr>
          <a:xfrm>
            <a:off x="3372608" y="4077072"/>
            <a:ext cx="5317005" cy="55767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根本局限性</a:t>
            </a:r>
            <a:r>
              <a:rPr lang="zh-CN" altLang="en-US" sz="2200" dirty="0">
                <a:latin typeface="Times New Roman" panose="02020503050405090304" pitchFamily="18" charset="0"/>
              </a:rPr>
              <a:t>：基于</a:t>
            </a:r>
            <a:r>
              <a:rPr lang="zh-CN" altLang="zh-CN" sz="2200" dirty="0">
                <a:latin typeface="Times New Roman" panose="02020503050405090304" pitchFamily="18" charset="0"/>
              </a:rPr>
              <a:t>历史数据</a:t>
            </a:r>
            <a:endParaRPr lang="en-US" altLang="zh-CN" sz="2200" dirty="0">
              <a:latin typeface="Times New Roman" panose="02020503050405090304" pitchFamily="18" charset="0"/>
            </a:endParaRPr>
          </a:p>
        </p:txBody>
      </p:sp>
    </p:spTree>
    <p:extLst>
      <p:ext uri="{BB962C8B-B14F-4D97-AF65-F5344CB8AC3E}">
        <p14:creationId xmlns:p14="http://schemas.microsoft.com/office/powerpoint/2010/main" val="2117219684"/>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3534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lang="zh-CN" altLang="en-US" sz="4800" b="1" dirty="0" smtClean="0">
                <a:solidFill>
                  <a:schemeClr val="bg1"/>
                </a:solidFill>
                <a:latin typeface="微软雅黑" pitchFamily="34" charset="-122"/>
                <a:ea typeface="微软雅黑" pitchFamily="34" charset="-122"/>
              </a:rPr>
              <a:t>二、</a:t>
            </a:r>
            <a:r>
              <a:rPr lang="zh-CN" altLang="en-US" sz="4800" b="1" dirty="0" smtClean="0">
                <a:solidFill>
                  <a:schemeClr val="bg1"/>
                </a:solidFill>
                <a:latin typeface="微软雅黑" pitchFamily="34" charset="-122"/>
                <a:ea typeface="微软雅黑" pitchFamily="34" charset="-122"/>
                <a:sym typeface="+mn-ea"/>
              </a:rPr>
              <a:t>股指</a:t>
            </a:r>
            <a:r>
              <a:rPr lang="zh-CN" altLang="en-US" sz="4800" b="1" dirty="0">
                <a:solidFill>
                  <a:schemeClr val="bg1"/>
                </a:solidFill>
                <a:latin typeface="微软雅黑" pitchFamily="34" charset="-122"/>
                <a:ea typeface="微软雅黑" pitchFamily="34" charset="-122"/>
                <a:sym typeface="+mn-ea"/>
              </a:rPr>
              <a:t>期货跨期套利策略</a:t>
            </a:r>
            <a:endParaRPr lang="en-US" altLang="zh-CN" sz="4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197575503"/>
      </p:ext>
    </p:extLst>
  </p:cSld>
  <p:clrMapOvr>
    <a:masterClrMapping/>
  </p:clrMapOvr>
  <p:transition spd="slow" advClick="0" advTm="3340">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TotalTime>
  <Words>5928</Words>
  <Application>Microsoft Office PowerPoint</Application>
  <PresentationFormat>自定义</PresentationFormat>
  <Paragraphs>971</Paragraphs>
  <Slides>59</Slides>
  <Notes>50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59</vt:i4>
      </vt:variant>
    </vt:vector>
  </HeadingPairs>
  <TitlesOfParts>
    <vt:vector size="62" baseType="lpstr">
      <vt:lpstr>Office 主题​​</vt:lpstr>
      <vt:lpstr>Equation</vt:lpstr>
      <vt:lpstr>剪辑</vt:lpstr>
      <vt:lpstr>PowerPoint 演示文稿</vt:lpstr>
      <vt:lpstr>PowerPoint 演示文稿</vt:lpstr>
      <vt:lpstr>PowerPoint 演示文稿</vt:lpstr>
      <vt:lpstr>PowerPoint 演示文稿</vt:lpstr>
      <vt:lpstr>PowerPoint 演示文稿</vt:lpstr>
      <vt:lpstr>（一）统计套利定义</vt:lpstr>
      <vt:lpstr>（二）统计套利原理</vt:lpstr>
      <vt:lpstr>（三）统计套利的优势与局限</vt:lpstr>
      <vt:lpstr>PowerPoint 演示文稿</vt:lpstr>
      <vt:lpstr>（一）统计套利之跨期套利</vt:lpstr>
      <vt:lpstr>（二）统计套利之跨期套利的分类</vt:lpstr>
      <vt:lpstr>（三）跨期套利的协整模型</vt:lpstr>
      <vt:lpstr>PowerPoint 演示文稿</vt:lpstr>
      <vt:lpstr>PowerPoint 演示文稿</vt:lpstr>
      <vt:lpstr>PowerPoint 演示文稿</vt:lpstr>
      <vt:lpstr>（四）跨期套利策略的实现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（五）跨期套利策略总结</vt:lpstr>
      <vt:lpstr>PowerPoint 演示文稿</vt:lpstr>
      <vt:lpstr>（一）统计套利之期现套利的概念与原理</vt:lpstr>
      <vt:lpstr>（二）ETF的概念与优势</vt:lpstr>
      <vt:lpstr>PowerPoint 演示文稿</vt:lpstr>
      <vt:lpstr>（三）基于ETF的期现套利策略</vt:lpstr>
      <vt:lpstr>（四）基于ETF的期现套利策略实现</vt:lpstr>
      <vt:lpstr>PowerPoint 演示文稿</vt:lpstr>
      <vt:lpstr>PowerPoint 演示文稿</vt:lpstr>
      <vt:lpstr>PowerPoint 演示文稿</vt:lpstr>
      <vt:lpstr>PowerPoint 演示文稿</vt:lpstr>
      <vt:lpstr>（五）期现套利策略总结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1576</cp:revision>
  <dcterms:created xsi:type="dcterms:W3CDTF">2021-11-21T10:18:42Z</dcterms:created>
  <dcterms:modified xsi:type="dcterms:W3CDTF">2023-04-12T03:11:00Z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2052-3.5.1.5630</vt:lpwstr>
  </property>
</Properties>
</file>