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334" r:id="rId3"/>
    <p:sldId id="513" r:id="rId4"/>
    <p:sldId id="514" r:id="rId5"/>
    <p:sldId id="515" r:id="rId6"/>
    <p:sldId id="516" r:id="rId7"/>
    <p:sldId id="517" r:id="rId8"/>
    <p:sldId id="520" r:id="rId9"/>
    <p:sldId id="521" r:id="rId10"/>
    <p:sldId id="522" r:id="rId11"/>
    <p:sldId id="518" r:id="rId12"/>
    <p:sldId id="519" r:id="rId13"/>
    <p:sldId id="523" r:id="rId14"/>
    <p:sldId id="524" r:id="rId15"/>
    <p:sldId id="338" r:id="rId16"/>
    <p:sldId id="388" r:id="rId17"/>
    <p:sldId id="467" r:id="rId18"/>
    <p:sldId id="441" r:id="rId19"/>
    <p:sldId id="469" r:id="rId20"/>
    <p:sldId id="470" r:id="rId21"/>
    <p:sldId id="471" r:id="rId22"/>
    <p:sldId id="473" r:id="rId23"/>
    <p:sldId id="474" r:id="rId24"/>
    <p:sldId id="475" r:id="rId25"/>
    <p:sldId id="476" r:id="rId26"/>
    <p:sldId id="477" r:id="rId27"/>
    <p:sldId id="478" r:id="rId28"/>
    <p:sldId id="442" r:id="rId29"/>
    <p:sldId id="479" r:id="rId30"/>
    <p:sldId id="480" r:id="rId31"/>
    <p:sldId id="481" r:id="rId32"/>
    <p:sldId id="482" r:id="rId33"/>
    <p:sldId id="483" r:id="rId34"/>
    <p:sldId id="484" r:id="rId35"/>
    <p:sldId id="435" r:id="rId36"/>
    <p:sldId id="485" r:id="rId37"/>
    <p:sldId id="486" r:id="rId38"/>
    <p:sldId id="487" r:id="rId39"/>
    <p:sldId id="488" r:id="rId40"/>
    <p:sldId id="489" r:id="rId41"/>
    <p:sldId id="490" r:id="rId42"/>
    <p:sldId id="491" r:id="rId43"/>
    <p:sldId id="436" r:id="rId44"/>
    <p:sldId id="492" r:id="rId45"/>
    <p:sldId id="493" r:id="rId46"/>
    <p:sldId id="494" r:id="rId47"/>
    <p:sldId id="495" r:id="rId48"/>
    <p:sldId id="496" r:id="rId49"/>
    <p:sldId id="497" r:id="rId50"/>
    <p:sldId id="498" r:id="rId51"/>
    <p:sldId id="453" r:id="rId52"/>
    <p:sldId id="499" r:id="rId53"/>
    <p:sldId id="512" r:id="rId54"/>
    <p:sldId id="455" r:id="rId55"/>
    <p:sldId id="407" r:id="rId56"/>
    <p:sldId id="503" r:id="rId57"/>
    <p:sldId id="504" r:id="rId58"/>
    <p:sldId id="505" r:id="rId59"/>
    <p:sldId id="456" r:id="rId60"/>
    <p:sldId id="506" r:id="rId61"/>
    <p:sldId id="457" r:id="rId62"/>
    <p:sldId id="458" r:id="rId63"/>
    <p:sldId id="459" r:id="rId64"/>
    <p:sldId id="461" r:id="rId65"/>
    <p:sldId id="507" r:id="rId66"/>
    <p:sldId id="462" r:id="rId67"/>
    <p:sldId id="508" r:id="rId68"/>
    <p:sldId id="509" r:id="rId69"/>
    <p:sldId id="510" r:id="rId70"/>
    <p:sldId id="511" r:id="rId71"/>
    <p:sldId id="466" r:id="rId72"/>
    <p:sldId id="450" r:id="rId73"/>
    <p:sldId id="434" r:id="rId7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p:cViewPr>
        <p:scale>
          <a:sx n="168" d="100"/>
          <a:sy n="168" d="100"/>
        </p:scale>
        <p:origin x="-36" y="-3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5" Type="http://schemas.openxmlformats.org/officeDocument/2006/relationships/image" Target="../media/image60.emf"/><Relationship Id="rId4"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5" Type="http://schemas.openxmlformats.org/officeDocument/2006/relationships/image" Target="../media/image70.wmf"/><Relationship Id="rId4"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5" Type="http://schemas.openxmlformats.org/officeDocument/2006/relationships/image" Target="../media/image76.emf"/><Relationship Id="rId4"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w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emf"/><Relationship Id="rId1" Type="http://schemas.openxmlformats.org/officeDocument/2006/relationships/image" Target="../media/image83.emf"/><Relationship Id="rId4" Type="http://schemas.openxmlformats.org/officeDocument/2006/relationships/image" Target="../media/image8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4.wmf"/><Relationship Id="rId2" Type="http://schemas.openxmlformats.org/officeDocument/2006/relationships/image" Target="../media/image89.emf"/><Relationship Id="rId1" Type="http://schemas.openxmlformats.org/officeDocument/2006/relationships/image" Target="../media/image88.wmf"/><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 Id="rId4" Type="http://schemas.openxmlformats.org/officeDocument/2006/relationships/image" Target="../media/image9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w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11" Type="http://schemas.openxmlformats.org/officeDocument/2006/relationships/image" Target="../media/image50.wmf"/><Relationship Id="rId5" Type="http://schemas.openxmlformats.org/officeDocument/2006/relationships/image" Target="../media/image44.emf"/><Relationship Id="rId10" Type="http://schemas.openxmlformats.org/officeDocument/2006/relationships/image" Target="../media/image49.wmf"/><Relationship Id="rId4" Type="http://schemas.openxmlformats.org/officeDocument/2006/relationships/image" Target="../media/image43.emf"/><Relationship Id="rId9"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2024/7/10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2024/7/10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2024/7/10</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2024/7/10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2024/7/10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2024/7/10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2024/7/10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2024/7/10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2.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35.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oleObject26.bin"/><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oleObject" Target="../embeddings/oleObject28.bin"/><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34.bin"/><Relationship Id="rId18" Type="http://schemas.openxmlformats.org/officeDocument/2006/relationships/image" Target="../media/image47.wmf"/><Relationship Id="rId3" Type="http://schemas.openxmlformats.org/officeDocument/2006/relationships/oleObject" Target="../embeddings/oleObject29.bin"/><Relationship Id="rId21" Type="http://schemas.openxmlformats.org/officeDocument/2006/relationships/oleObject" Target="../embeddings/oleObject38.bin"/><Relationship Id="rId7" Type="http://schemas.openxmlformats.org/officeDocument/2006/relationships/oleObject" Target="../embeddings/oleObject31.bin"/><Relationship Id="rId12" Type="http://schemas.openxmlformats.org/officeDocument/2006/relationships/image" Target="../media/image44.emf"/><Relationship Id="rId17" Type="http://schemas.openxmlformats.org/officeDocument/2006/relationships/oleObject" Target="../embeddings/oleObject36.bin"/><Relationship Id="rId2" Type="http://schemas.openxmlformats.org/officeDocument/2006/relationships/slideLayout" Target="../slideLayouts/slideLayout10.xml"/><Relationship Id="rId16" Type="http://schemas.openxmlformats.org/officeDocument/2006/relationships/image" Target="../media/image46.emf"/><Relationship Id="rId20" Type="http://schemas.openxmlformats.org/officeDocument/2006/relationships/image" Target="../media/image48.wmf"/><Relationship Id="rId1" Type="http://schemas.openxmlformats.org/officeDocument/2006/relationships/vmlDrawing" Target="../drawings/vmlDrawing8.vml"/><Relationship Id="rId6" Type="http://schemas.openxmlformats.org/officeDocument/2006/relationships/image" Target="../media/image41.emf"/><Relationship Id="rId11" Type="http://schemas.openxmlformats.org/officeDocument/2006/relationships/oleObject" Target="../embeddings/oleObject33.bin"/><Relationship Id="rId24" Type="http://schemas.openxmlformats.org/officeDocument/2006/relationships/image" Target="../media/image50.wmf"/><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39.bin"/><Relationship Id="rId10" Type="http://schemas.openxmlformats.org/officeDocument/2006/relationships/image" Target="../media/image43.emf"/><Relationship Id="rId19" Type="http://schemas.openxmlformats.org/officeDocument/2006/relationships/oleObject" Target="../embeddings/oleObject37.bin"/><Relationship Id="rId4" Type="http://schemas.openxmlformats.org/officeDocument/2006/relationships/image" Target="../media/image40.emf"/><Relationship Id="rId9" Type="http://schemas.openxmlformats.org/officeDocument/2006/relationships/oleObject" Target="../embeddings/oleObject32.bin"/><Relationship Id="rId14" Type="http://schemas.openxmlformats.org/officeDocument/2006/relationships/image" Target="../media/image45.emf"/><Relationship Id="rId22" Type="http://schemas.openxmlformats.org/officeDocument/2006/relationships/image" Target="../media/image49.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2.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0.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7.e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2.emf"/><Relationship Id="rId11" Type="http://schemas.openxmlformats.org/officeDocument/2006/relationships/image" Target="../media/image65.png"/><Relationship Id="rId5" Type="http://schemas.openxmlformats.org/officeDocument/2006/relationships/oleObject" Target="../embeddings/oleObject51.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70.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67.e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69.emf"/><Relationship Id="rId4" Type="http://schemas.openxmlformats.org/officeDocument/2006/relationships/image" Target="../media/image66.emf"/><Relationship Id="rId9" Type="http://schemas.openxmlformats.org/officeDocument/2006/relationships/oleObject" Target="../embeddings/oleObject57.bin"/><Relationship Id="rId14" Type="http://schemas.openxmlformats.org/officeDocument/2006/relationships/image" Target="../media/image71.emf"/></Relationships>
</file>

<file path=ppt/slides/_rels/slide22.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6.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73.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81.e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80.emf"/><Relationship Id="rId4" Type="http://schemas.openxmlformats.org/officeDocument/2006/relationships/image" Target="../media/image77.wmf"/><Relationship Id="rId9" Type="http://schemas.openxmlformats.org/officeDocument/2006/relationships/oleObject" Target="../embeddings/oleObject68.bin"/><Relationship Id="rId14" Type="http://schemas.openxmlformats.org/officeDocument/2006/relationships/image" Target="../media/image82.emf"/></Relationships>
</file>

<file path=ppt/slides/_rels/slide24.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84.emf"/><Relationship Id="rId5" Type="http://schemas.openxmlformats.org/officeDocument/2006/relationships/oleObject" Target="../embeddings/oleObject72.bin"/><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87.emf"/></Relationships>
</file>

<file path=ppt/slides/_rels/slide26.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2.emf"/><Relationship Id="rId2" Type="http://schemas.openxmlformats.org/officeDocument/2006/relationships/slideLayout" Target="../slideLayouts/slideLayout12.xml"/><Relationship Id="rId16" Type="http://schemas.openxmlformats.org/officeDocument/2006/relationships/image" Target="../media/image94.wmf"/><Relationship Id="rId1" Type="http://schemas.openxmlformats.org/officeDocument/2006/relationships/vmlDrawing" Target="../drawings/vmlDrawing17.vml"/><Relationship Id="rId6" Type="http://schemas.openxmlformats.org/officeDocument/2006/relationships/image" Target="../media/image89.e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79.bin"/><Relationship Id="rId14" Type="http://schemas.openxmlformats.org/officeDocument/2006/relationships/image" Target="../media/image93.emf"/></Relationships>
</file>

<file path=ppt/slides/_rels/slide27.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96.emf"/><Relationship Id="rId5" Type="http://schemas.openxmlformats.org/officeDocument/2006/relationships/oleObject" Target="../embeddings/oleObject84.bin"/><Relationship Id="rId10" Type="http://schemas.openxmlformats.org/officeDocument/2006/relationships/image" Target="../media/image98.emf"/><Relationship Id="rId4" Type="http://schemas.openxmlformats.org/officeDocument/2006/relationships/image" Target="../media/image95.emf"/><Relationship Id="rId9"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5.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00.emf"/><Relationship Id="rId11" Type="http://schemas.openxmlformats.org/officeDocument/2006/relationships/image" Target="../media/image104.wmf"/><Relationship Id="rId5" Type="http://schemas.openxmlformats.org/officeDocument/2006/relationships/oleObject" Target="../embeddings/oleObject88.bin"/><Relationship Id="rId10" Type="http://schemas.openxmlformats.org/officeDocument/2006/relationships/image" Target="../media/image103.wmf"/><Relationship Id="rId4" Type="http://schemas.openxmlformats.org/officeDocument/2006/relationships/image" Target="../media/image99.wmf"/><Relationship Id="rId9" Type="http://schemas.openxmlformats.org/officeDocument/2006/relationships/image" Target="../media/image102.wmf"/></Relationships>
</file>

<file path=ppt/slides/_rels/slide3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slideLayout" Target="../slideLayouts/slideLayout12.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slides/_rels/slide32.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slideLayout" Target="../slideLayouts/slideLayout12.xml"/><Relationship Id="rId4" Type="http://schemas.openxmlformats.org/officeDocument/2006/relationships/image" Target="../media/image113.wmf"/></Relationships>
</file>

<file path=ppt/slides/_rels/slide33.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slideLayout" Target="../slideLayouts/slideLayout12.xml"/><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slideLayout" Target="../slideLayouts/slideLayout12.xml"/><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image" Target="../media/image126.wmf"/><Relationship Id="rId7" Type="http://schemas.openxmlformats.org/officeDocument/2006/relationships/oleObject" Target="../embeddings/oleObject90.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29.wmf"/><Relationship Id="rId5" Type="http://schemas.openxmlformats.org/officeDocument/2006/relationships/image" Target="../media/image128.wmf"/><Relationship Id="rId10" Type="http://schemas.openxmlformats.org/officeDocument/2006/relationships/image" Target="../media/image125.wmf"/><Relationship Id="rId4" Type="http://schemas.openxmlformats.org/officeDocument/2006/relationships/image" Target="../media/image127.wmf"/><Relationship Id="rId9" Type="http://schemas.openxmlformats.org/officeDocument/2006/relationships/oleObject" Target="../embeddings/oleObject91.bin"/></Relationships>
</file>

<file path=ppt/slides/_rels/slide37.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31.wmf"/><Relationship Id="rId7" Type="http://schemas.openxmlformats.org/officeDocument/2006/relationships/oleObject" Target="../embeddings/oleObject92.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slides/_rels/slide38.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slideLayout" Target="../slideLayouts/slideLayout10.xml"/><Relationship Id="rId6" Type="http://schemas.openxmlformats.org/officeDocument/2006/relationships/image" Target="../media/image139.wmf"/><Relationship Id="rId5" Type="http://schemas.openxmlformats.org/officeDocument/2006/relationships/image" Target="../media/image138.wmf"/><Relationship Id="rId10" Type="http://schemas.openxmlformats.org/officeDocument/2006/relationships/image" Target="../media/image143.wmf"/><Relationship Id="rId4" Type="http://schemas.openxmlformats.org/officeDocument/2006/relationships/image" Target="../media/image137.wmf"/><Relationship Id="rId9" Type="http://schemas.openxmlformats.org/officeDocument/2006/relationships/image" Target="../media/image142.wmf"/></Relationships>
</file>

<file path=ppt/slides/_rels/slide39.xml.rels><?xml version="1.0" encoding="UTF-8" standalone="yes"?>
<Relationships xmlns="http://schemas.openxmlformats.org/package/2006/relationships"><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slideLayout" Target="../slideLayouts/slideLayout10.xml"/><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0.xml"/><Relationship Id="rId1" Type="http://schemas.openxmlformats.org/officeDocument/2006/relationships/vmlDrawing" Target="../drawings/vmlDrawing22.vml"/><Relationship Id="rId4" Type="http://schemas.openxmlformats.org/officeDocument/2006/relationships/image" Target="../media/image15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slideLayout" Target="../slideLayouts/slideLayout10.xml"/><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57.w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161.wmf"/><Relationship Id="rId11" Type="http://schemas.openxmlformats.org/officeDocument/2006/relationships/oleObject" Target="../embeddings/oleObject95.bin"/><Relationship Id="rId5" Type="http://schemas.openxmlformats.org/officeDocument/2006/relationships/image" Target="../media/image160.wmf"/><Relationship Id="rId10" Type="http://schemas.openxmlformats.org/officeDocument/2006/relationships/image" Target="../media/image156.wmf"/><Relationship Id="rId4" Type="http://schemas.openxmlformats.org/officeDocument/2006/relationships/image" Target="../media/image159.wmf"/><Relationship Id="rId9"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167.wmf"/><Relationship Id="rId7" Type="http://schemas.openxmlformats.org/officeDocument/2006/relationships/image" Target="../media/image165.wmf"/><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97.bin"/><Relationship Id="rId5" Type="http://schemas.openxmlformats.org/officeDocument/2006/relationships/image" Target="../media/image164.wmf"/><Relationship Id="rId4" Type="http://schemas.openxmlformats.org/officeDocument/2006/relationships/oleObject" Target="../embeddings/oleObject96.bin"/><Relationship Id="rId9" Type="http://schemas.openxmlformats.org/officeDocument/2006/relationships/image" Target="../media/image166.wmf"/></Relationships>
</file>

<file path=ppt/slides/_rels/slide47.x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image" Target="../media/image169.png"/><Relationship Id="rId7" Type="http://schemas.openxmlformats.org/officeDocument/2006/relationships/oleObject" Target="../embeddings/oleObject99.bin"/><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slides/_rels/slide48.xml.rels><?xml version="1.0" encoding="UTF-8" standalone="yes"?>
<Relationships xmlns="http://schemas.openxmlformats.org/package/2006/relationships"><Relationship Id="rId3" Type="http://schemas.openxmlformats.org/officeDocument/2006/relationships/image" Target="../media/image174.wmf"/><Relationship Id="rId7" Type="http://schemas.openxmlformats.org/officeDocument/2006/relationships/image" Target="../media/image173.wmf"/><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100.bin"/><Relationship Id="rId5" Type="http://schemas.openxmlformats.org/officeDocument/2006/relationships/image" Target="../media/image176.wmf"/><Relationship Id="rId4" Type="http://schemas.openxmlformats.org/officeDocument/2006/relationships/image" Target="../media/image175.wmf"/></Relationships>
</file>

<file path=ppt/slides/_rels/slide49.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12" Type="http://schemas.openxmlformats.org/officeDocument/2006/relationships/image" Target="../media/image187.wmf"/><Relationship Id="rId2" Type="http://schemas.openxmlformats.org/officeDocument/2006/relationships/image" Target="../media/image177.wmf"/><Relationship Id="rId1" Type="http://schemas.openxmlformats.org/officeDocument/2006/relationships/slideLayout" Target="../slideLayouts/slideLayout10.xml"/><Relationship Id="rId6" Type="http://schemas.openxmlformats.org/officeDocument/2006/relationships/image" Target="../media/image181.wmf"/><Relationship Id="rId11" Type="http://schemas.openxmlformats.org/officeDocument/2006/relationships/image" Target="../media/image186.wmf"/><Relationship Id="rId5" Type="http://schemas.openxmlformats.org/officeDocument/2006/relationships/image" Target="../media/image180.wmf"/><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7.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5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01.bin"/><Relationship Id="rId7" Type="http://schemas.openxmlformats.org/officeDocument/2006/relationships/image" Target="../media/image194.wmf"/><Relationship Id="rId12" Type="http://schemas.openxmlformats.org/officeDocument/2006/relationships/image" Target="../media/image191.w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93.wmf"/><Relationship Id="rId11" Type="http://schemas.openxmlformats.org/officeDocument/2006/relationships/oleObject" Target="../embeddings/oleObject103.bin"/><Relationship Id="rId5" Type="http://schemas.openxmlformats.org/officeDocument/2006/relationships/image" Target="../media/image192.wmf"/><Relationship Id="rId10" Type="http://schemas.openxmlformats.org/officeDocument/2006/relationships/image" Target="../media/image190.wmf"/><Relationship Id="rId4" Type="http://schemas.openxmlformats.org/officeDocument/2006/relationships/image" Target="../media/image189.wmf"/><Relationship Id="rId9" Type="http://schemas.openxmlformats.org/officeDocument/2006/relationships/oleObject" Target="../embeddings/oleObject10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96.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9.bin"/><Relationship Id="rId18" Type="http://schemas.openxmlformats.org/officeDocument/2006/relationships/image" Target="../media/image17.e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4.emf"/><Relationship Id="rId17" Type="http://schemas.openxmlformats.org/officeDocument/2006/relationships/oleObject" Target="../embeddings/oleObject11.bin"/><Relationship Id="rId2" Type="http://schemas.openxmlformats.org/officeDocument/2006/relationships/slideLayout" Target="../slideLayouts/slideLayout10.xml"/><Relationship Id="rId16" Type="http://schemas.openxmlformats.org/officeDocument/2006/relationships/image" Target="../media/image16.wmf"/><Relationship Id="rId20" Type="http://schemas.openxmlformats.org/officeDocument/2006/relationships/image" Target="../media/image18.emf"/><Relationship Id="rId1" Type="http://schemas.openxmlformats.org/officeDocument/2006/relationships/vmlDrawing" Target="../drawings/vmlDrawing2.vml"/><Relationship Id="rId6" Type="http://schemas.openxmlformats.org/officeDocument/2006/relationships/image" Target="../media/image11.emf"/><Relationship Id="rId11" Type="http://schemas.openxmlformats.org/officeDocument/2006/relationships/oleObject" Target="../embeddings/oleObject8.bin"/><Relationship Id="rId24" Type="http://schemas.openxmlformats.org/officeDocument/2006/relationships/image" Target="../media/image20.e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13.emf"/><Relationship Id="rId19" Type="http://schemas.openxmlformats.org/officeDocument/2006/relationships/oleObject" Target="../embeddings/oleObject12.bin"/><Relationship Id="rId4" Type="http://schemas.openxmlformats.org/officeDocument/2006/relationships/image" Target="../media/image10.emf"/><Relationship Id="rId9" Type="http://schemas.openxmlformats.org/officeDocument/2006/relationships/oleObject" Target="../embeddings/oleObject7.bin"/><Relationship Id="rId14" Type="http://schemas.openxmlformats.org/officeDocument/2006/relationships/image" Target="../media/image15.wmf"/><Relationship Id="rId22" Type="http://schemas.openxmlformats.org/officeDocument/2006/relationships/image" Target="../media/image1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image" Target="../media/image203.wmf"/><Relationship Id="rId7" Type="http://schemas.openxmlformats.org/officeDocument/2006/relationships/image" Target="../media/image207.wmf"/><Relationship Id="rId2" Type="http://schemas.openxmlformats.org/officeDocument/2006/relationships/image" Target="../media/image202.wmf"/><Relationship Id="rId1" Type="http://schemas.openxmlformats.org/officeDocument/2006/relationships/slideLayout" Target="../slideLayouts/slideLayout12.xml"/><Relationship Id="rId6" Type="http://schemas.openxmlformats.org/officeDocument/2006/relationships/image" Target="../media/image206.wmf"/><Relationship Id="rId11" Type="http://schemas.openxmlformats.org/officeDocument/2006/relationships/image" Target="../media/image211.wmf"/><Relationship Id="rId5" Type="http://schemas.openxmlformats.org/officeDocument/2006/relationships/image" Target="../media/image205.wmf"/><Relationship Id="rId10" Type="http://schemas.openxmlformats.org/officeDocument/2006/relationships/image" Target="../media/image210.wmf"/><Relationship Id="rId4" Type="http://schemas.openxmlformats.org/officeDocument/2006/relationships/image" Target="../media/image204.wmf"/><Relationship Id="rId9" Type="http://schemas.openxmlformats.org/officeDocument/2006/relationships/image" Target="../media/image209.wmf"/></Relationships>
</file>

<file path=ppt/slides/_rels/slide66.x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image" Target="../media/image214.wmf"/><Relationship Id="rId7" Type="http://schemas.openxmlformats.org/officeDocument/2006/relationships/image" Target="../media/image218.wmf"/><Relationship Id="rId12" Type="http://schemas.openxmlformats.org/officeDocument/2006/relationships/image" Target="../media/image223.wmf"/><Relationship Id="rId2" Type="http://schemas.openxmlformats.org/officeDocument/2006/relationships/image" Target="../media/image213.wmf"/><Relationship Id="rId1" Type="http://schemas.openxmlformats.org/officeDocument/2006/relationships/slideLayout" Target="../slideLayouts/slideLayout12.xml"/><Relationship Id="rId6" Type="http://schemas.openxmlformats.org/officeDocument/2006/relationships/image" Target="../media/image217.wmf"/><Relationship Id="rId11" Type="http://schemas.openxmlformats.org/officeDocument/2006/relationships/image" Target="../media/image222.wmf"/><Relationship Id="rId5" Type="http://schemas.openxmlformats.org/officeDocument/2006/relationships/image" Target="../media/image216.wmf"/><Relationship Id="rId10" Type="http://schemas.openxmlformats.org/officeDocument/2006/relationships/image" Target="../media/image221.wmf"/><Relationship Id="rId4" Type="http://schemas.openxmlformats.org/officeDocument/2006/relationships/image" Target="../media/image215.wmf"/><Relationship Id="rId9" Type="http://schemas.openxmlformats.org/officeDocument/2006/relationships/image" Target="../media/image220.wmf"/></Relationships>
</file>

<file path=ppt/slides/_rels/slide68.xml.rels><?xml version="1.0" encoding="UTF-8" standalone="yes"?>
<Relationships xmlns="http://schemas.openxmlformats.org/package/2006/relationships"><Relationship Id="rId3" Type="http://schemas.openxmlformats.org/officeDocument/2006/relationships/image" Target="../media/image225.wmf"/><Relationship Id="rId7" Type="http://schemas.openxmlformats.org/officeDocument/2006/relationships/image" Target="../media/image229.emf"/><Relationship Id="rId2" Type="http://schemas.openxmlformats.org/officeDocument/2006/relationships/image" Target="../media/image224.wmf"/><Relationship Id="rId1" Type="http://schemas.openxmlformats.org/officeDocument/2006/relationships/slideLayout" Target="../slideLayouts/slideLayout12.xml"/><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 Id="rId9"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126.wmf"/><Relationship Id="rId1" Type="http://schemas.openxmlformats.org/officeDocument/2006/relationships/slideLayout" Target="../slideLayouts/slideLayout12.xml"/><Relationship Id="rId5" Type="http://schemas.openxmlformats.org/officeDocument/2006/relationships/image" Target="../media/image153.wmf"/><Relationship Id="rId4" Type="http://schemas.openxmlformats.org/officeDocument/2006/relationships/image" Target="../media/image231.wmf"/></Relationships>
</file>

<file path=ppt/slides/_rels/slide71.x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233.wmf"/></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945382"/>
            <a:ext cx="960690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4800" b="1" dirty="0" smtClean="0">
                <a:latin typeface="黑体" pitchFamily="49" charset="-122"/>
                <a:ea typeface="黑体" pitchFamily="49" charset="-122"/>
              </a:rPr>
              <a:t>第四讲</a:t>
            </a:r>
            <a:r>
              <a:rPr kumimoji="0" lang="zh-CN" altLang="zh-CN" sz="48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4800" b="1" dirty="0">
                <a:latin typeface="黑体" pitchFamily="49" charset="-122"/>
                <a:ea typeface="黑体" pitchFamily="49" charset="-122"/>
              </a:rPr>
              <a:t>基于风险管理的证券投资</a:t>
            </a:r>
            <a:r>
              <a:rPr kumimoji="0" lang="zh-CN" altLang="en-US" sz="4800" b="1" dirty="0" smtClean="0">
                <a:latin typeface="黑体" pitchFamily="49" charset="-122"/>
                <a:ea typeface="黑体" pitchFamily="49" charset="-122"/>
              </a:rPr>
              <a:t>组合理论</a:t>
            </a:r>
            <a:endParaRPr kumimoji="0" lang="zh-CN" altLang="en-US" sz="48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809260"/>
            <a:ext cx="11881320" cy="1477328"/>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a:t>
            </a:r>
            <a:r>
              <a:rPr lang="zh-CN" altLang="en-US" sz="2000" dirty="0" smtClean="0">
                <a:latin typeface="Times New Roman" panose="02020603050405020304" pitchFamily="18" charset="0"/>
                <a:ea typeface="+mn-ea"/>
                <a:cs typeface="Times New Roman" panose="02020603050405020304" pitchFamily="18" charset="0"/>
              </a:rPr>
              <a:t>组合选择</a:t>
            </a:r>
            <a:r>
              <a:rPr lang="zh-CN" altLang="en-US" sz="2000" dirty="0">
                <a:latin typeface="Times New Roman" panose="02020603050405020304" pitchFamily="18" charset="0"/>
                <a:ea typeface="+mn-ea"/>
                <a:cs typeface="Times New Roman" panose="02020603050405020304" pitchFamily="18" charset="0"/>
              </a:rPr>
              <a:t>将不受影响。因为只有</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弧线上的组合才能获得最大的满足程度，如</a:t>
            </a:r>
            <a:r>
              <a:rPr lang="zh-CN" altLang="en-US" sz="2000" dirty="0" smtClean="0">
                <a:latin typeface="Times New Roman" panose="02020603050405020304" pitchFamily="18" charset="0"/>
                <a:ea typeface="+mn-ea"/>
                <a:cs typeface="Times New Roman" panose="02020603050405020304" pitchFamily="18" charset="0"/>
              </a:rPr>
              <a:t>图</a:t>
            </a:r>
            <a:r>
              <a:rPr lang="en-US" altLang="zh-CN" sz="2000" dirty="0" smtClean="0">
                <a:latin typeface="Times New Roman" panose="02020603050405020304" pitchFamily="18" charset="0"/>
                <a:ea typeface="+mn-ea"/>
                <a:cs typeface="Times New Roman" panose="02020603050405020304" pitchFamily="18" charset="0"/>
              </a:rPr>
              <a:t>4-4</a:t>
            </a:r>
            <a:r>
              <a:rPr lang="zh-CN" altLang="en-US" sz="2000" dirty="0" smtClean="0">
                <a:latin typeface="Times New Roman" panose="02020603050405020304" pitchFamily="18" charset="0"/>
                <a:ea typeface="+mn-ea"/>
                <a:cs typeface="Times New Roman" panose="02020603050405020304" pitchFamily="18" charset="0"/>
              </a:rPr>
              <a:t>所</a:t>
            </a:r>
            <a:r>
              <a:rPr lang="zh-CN" altLang="en-US" sz="2000" dirty="0">
                <a:latin typeface="Times New Roman" panose="02020603050405020304" pitchFamily="18" charset="0"/>
                <a:ea typeface="+mn-ea"/>
                <a:cs typeface="Times New Roman" panose="02020603050405020304" pitchFamily="18" charset="0"/>
              </a:rPr>
              <a:t>示。对于该投资者而言，</a:t>
            </a:r>
            <a:r>
              <a:rPr lang="zh-CN" altLang="en-US" sz="2000" b="1" dirty="0">
                <a:solidFill>
                  <a:srgbClr val="C00000"/>
                </a:solidFill>
                <a:latin typeface="Times New Roman" panose="02020603050405020304" pitchFamily="18" charset="0"/>
                <a:ea typeface="+mn-ea"/>
                <a:cs typeface="Times New Roman" panose="02020603050405020304" pitchFamily="18" charset="0"/>
              </a:rPr>
              <a:t>他只会用自有资产投资于风险资产，而不会进行无风险借款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4-4</a:t>
            </a:r>
            <a:r>
              <a:rPr lang="en-US" altLang="zh-CN" sz="1400" dirty="0" smtClean="0"/>
              <a:t> </a:t>
            </a:r>
            <a:r>
              <a:rPr lang="zh-CN" altLang="en-US" sz="1400" dirty="0"/>
              <a:t>无风险借款下的投资组合选择：不进行无风险借款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a16="http://schemas.microsoft.com/office/drawing/2014/main" xmlns=""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
        <p:nvSpPr>
          <p:cNvPr id="10" name="矩形 9"/>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76309670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58D85CC9-DBF0-400F-B342-68BF04F3B16A}"/>
              </a:ext>
            </a:extLst>
          </p:cNvPr>
          <p:cNvGraphicFramePr>
            <a:graphicFrameLocks noChangeAspect="1"/>
          </p:cNvGraphicFramePr>
          <p:nvPr>
            <p:extLst>
              <p:ext uri="{D42A27DB-BD31-4B8C-83A1-F6EECF244321}">
                <p14:modId xmlns:p14="http://schemas.microsoft.com/office/powerpoint/2010/main" val="2867350256"/>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54324"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xmlns=""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4-4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xmlns=""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a16="http://schemas.microsoft.com/office/drawing/2014/main" xmlns="" id="{C406EF3F-5D55-4CAB-AA7A-8A645F50C265}"/>
              </a:ext>
            </a:extLst>
          </p:cNvPr>
          <p:cNvGraphicFramePr>
            <a:graphicFrameLocks noChangeAspect="1"/>
          </p:cNvGraphicFramePr>
          <p:nvPr>
            <p:extLst>
              <p:ext uri="{D42A27DB-BD31-4B8C-83A1-F6EECF244321}">
                <p14:modId xmlns:p14="http://schemas.microsoft.com/office/powerpoint/2010/main" val="3287813128"/>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54325" name="Equation" r:id="rId5" imgW="1016000" imgH="228600" progId="Equation.DSMT4">
                  <p:embed/>
                </p:oleObj>
              </mc:Choice>
              <mc:Fallback>
                <p:oleObj name="Equation" r:id="rId5" imgW="10160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a16="http://schemas.microsoft.com/office/drawing/2014/main" xmlns="" id="{F9CB3D58-4551-451C-908C-7725EF22CC30}"/>
              </a:ext>
            </a:extLst>
          </p:cNvPr>
          <p:cNvGraphicFramePr>
            <a:graphicFrameLocks noChangeAspect="1"/>
          </p:cNvGraphicFramePr>
          <p:nvPr>
            <p:extLst>
              <p:ext uri="{D42A27DB-BD31-4B8C-83A1-F6EECF244321}">
                <p14:modId xmlns:p14="http://schemas.microsoft.com/office/powerpoint/2010/main" val="775736408"/>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54326" name="Equation" r:id="rId7" imgW="647700" imgH="228600" progId="Equation.DSMT4">
                  <p:embed/>
                </p:oleObj>
              </mc:Choice>
              <mc:Fallback>
                <p:oleObj name="Equation" r:id="rId7" imgW="6477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xmlns="" id="{16D02FD5-5D8B-4F68-93C2-9BD0FBE5CBA0}"/>
              </a:ext>
            </a:extLst>
          </p:cNvPr>
          <p:cNvGraphicFramePr>
            <a:graphicFrameLocks noChangeAspect="1"/>
          </p:cNvGraphicFramePr>
          <p:nvPr>
            <p:extLst>
              <p:ext uri="{D42A27DB-BD31-4B8C-83A1-F6EECF244321}">
                <p14:modId xmlns:p14="http://schemas.microsoft.com/office/powerpoint/2010/main" val="3824958680"/>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54327" name="Equation" r:id="rId9" imgW="647419" imgH="203112" progId="Equation.DSMT4">
                  <p:embed/>
                </p:oleObj>
              </mc:Choice>
              <mc:Fallback>
                <p:oleObj name="Equation" r:id="rId9" imgW="647419"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a16="http://schemas.microsoft.com/office/drawing/2014/main" xmlns=""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a16="http://schemas.microsoft.com/office/drawing/2014/main" xmlns="" id="{73F8B395-A9F3-41CE-98A8-135AC5BAEAD5}"/>
              </a:ext>
            </a:extLst>
          </p:cNvPr>
          <p:cNvGraphicFramePr>
            <a:graphicFrameLocks noChangeAspect="1"/>
          </p:cNvGraphicFramePr>
          <p:nvPr>
            <p:extLst>
              <p:ext uri="{D42A27DB-BD31-4B8C-83A1-F6EECF244321}">
                <p14:modId xmlns:p14="http://schemas.microsoft.com/office/powerpoint/2010/main" val="2525179040"/>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54328" name="Equation" r:id="rId11" imgW="1422400" imgH="419100" progId="Equation.DSMT4">
                  <p:embed/>
                </p:oleObj>
              </mc:Choice>
              <mc:Fallback>
                <p:oleObj name="Equation" r:id="rId11" imgW="14224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a16="http://schemas.microsoft.com/office/drawing/2014/main" xmlns=""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4-5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6" name="矩形 1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91262546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4-2</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例</a:t>
            </a: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中投资者的风险厌恶系数</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1017055" y="1916832"/>
            <a:ext cx="4572509" cy="4247317"/>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。也就是说，该投资者应借入</a:t>
            </a:r>
            <a:r>
              <a:rPr lang="en-US" altLang="zh-CN" sz="2000" dirty="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标准差为</a:t>
            </a:r>
            <a:r>
              <a:rPr lang="en-US" altLang="zh-CN" sz="2000" dirty="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a:p>
            <a:pPr indent="457200">
              <a:lnSpc>
                <a:spcPct val="150000"/>
              </a:lnSpc>
            </a:pPr>
            <a:endParaRPr lang="zh-CN" altLang="en-US" sz="2000" dirty="0"/>
          </a:p>
        </p:txBody>
      </p:sp>
      <p:graphicFrame>
        <p:nvGraphicFramePr>
          <p:cNvPr id="4" name="对象 3">
            <a:extLst>
              <a:ext uri="{FF2B5EF4-FFF2-40B4-BE49-F238E27FC236}">
                <a16:creationId xmlns:a16="http://schemas.microsoft.com/office/drawing/2014/main" xmlns="" id="{E6E62EC2-EC84-4067-B2DA-9DAA979329D2}"/>
              </a:ext>
            </a:extLst>
          </p:cNvPr>
          <p:cNvGraphicFramePr>
            <a:graphicFrameLocks noChangeAspect="1"/>
          </p:cNvGraphicFramePr>
          <p:nvPr>
            <p:extLst>
              <p:ext uri="{D42A27DB-BD31-4B8C-83A1-F6EECF244321}">
                <p14:modId xmlns:p14="http://schemas.microsoft.com/office/powerpoint/2010/main" val="1797257941"/>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55318"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cxnSp>
        <p:nvCxnSpPr>
          <p:cNvPr id="22" name="直接连接符 21">
            <a:extLst>
              <a:ext uri="{FF2B5EF4-FFF2-40B4-BE49-F238E27FC236}">
                <a16:creationId xmlns:a16="http://schemas.microsoft.com/office/drawing/2014/main" xmlns=""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596261142"/>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55319" name="Equation" r:id="rId5" imgW="1638000" imgH="393480" progId="Equation.DSMT4">
                  <p:embed/>
                </p:oleObj>
              </mc:Choice>
              <mc:Fallback>
                <p:oleObj name="Equation" r:id="rId5" imgW="1638000" imgH="393480" progId="Equation.DSMT4">
                  <p:embed/>
                  <p:pic>
                    <p:nvPicPr>
                      <p:cNvPr id="0" name=""/>
                      <p:cNvPicPr>
                        <a:picLocks noChangeAspect="1" noChangeArrowheads="1"/>
                      </p:cNvPicPr>
                      <p:nvPr/>
                    </p:nvPicPr>
                    <p:blipFill>
                      <a:blip r:embed="rId6"/>
                      <a:srcRect/>
                      <a:stretch>
                        <a:fillRect/>
                      </a:stretch>
                    </p:blipFill>
                    <p:spPr bwMode="auto">
                      <a:xfrm>
                        <a:off x="2366963" y="2466975"/>
                        <a:ext cx="2033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本框 24">
            <a:extLst>
              <a:ext uri="{FF2B5EF4-FFF2-40B4-BE49-F238E27FC236}">
                <a16:creationId xmlns:a16="http://schemas.microsoft.com/office/drawing/2014/main" xmlns=""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16"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9504425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a16="http://schemas.microsoft.com/office/drawing/2014/main" xmlns="" id="{816231EE-494A-47A8-AC1B-3C9850B54C6C}"/>
              </a:ext>
            </a:extLst>
          </p:cNvPr>
          <p:cNvGraphicFramePr>
            <a:graphicFrameLocks noChangeAspect="1"/>
          </p:cNvGraphicFramePr>
          <p:nvPr>
            <p:extLst>
              <p:ext uri="{D42A27DB-BD31-4B8C-83A1-F6EECF244321}">
                <p14:modId xmlns:p14="http://schemas.microsoft.com/office/powerpoint/2010/main" val="2396577886"/>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56342"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8E564845-4EE2-4859-B1EA-418BAEC0F938}"/>
              </a:ext>
            </a:extLst>
          </p:cNvPr>
          <p:cNvGraphicFramePr>
            <a:graphicFrameLocks noChangeAspect="1"/>
          </p:cNvGraphicFramePr>
          <p:nvPr>
            <p:extLst>
              <p:ext uri="{D42A27DB-BD31-4B8C-83A1-F6EECF244321}">
                <p14:modId xmlns:p14="http://schemas.microsoft.com/office/powerpoint/2010/main" val="2898882292"/>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56343"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5036966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4-3</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a16="http://schemas.microsoft.com/office/drawing/2014/main" xmlns="" id="{D9449BB6-167E-444E-BEB0-5FF975D9D65C}"/>
              </a:ext>
            </a:extLst>
          </p:cNvPr>
          <p:cNvSpPr txBox="1"/>
          <p:nvPr/>
        </p:nvSpPr>
        <p:spPr>
          <a:xfrm>
            <a:off x="955383" y="3861048"/>
            <a:ext cx="10407697" cy="1421992"/>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投资于无风险资产，再把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a:t>投资与风险资产，其中，这部分风险资产又可以把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a16="http://schemas.microsoft.com/office/drawing/2014/main" xmlns="" id="{F9C6982E-BC80-4EA5-AE18-396B3C7EDECC}"/>
              </a:ext>
            </a:extLst>
          </p:cNvPr>
          <p:cNvGraphicFramePr>
            <a:graphicFrameLocks noChangeAspect="1"/>
          </p:cNvGraphicFramePr>
          <p:nvPr>
            <p:extLst>
              <p:ext uri="{D42A27DB-BD31-4B8C-83A1-F6EECF244321}">
                <p14:modId xmlns:p14="http://schemas.microsoft.com/office/powerpoint/2010/main" val="3172397995"/>
              </p:ext>
            </p:extLst>
          </p:nvPr>
        </p:nvGraphicFramePr>
        <p:xfrm>
          <a:off x="4526960" y="2492896"/>
          <a:ext cx="3264541" cy="1093475"/>
        </p:xfrm>
        <a:graphic>
          <a:graphicData uri="http://schemas.openxmlformats.org/presentationml/2006/ole">
            <mc:AlternateContent xmlns:mc="http://schemas.openxmlformats.org/markup-compatibility/2006">
              <mc:Choice xmlns:v="urn:schemas-microsoft-com:vml" Requires="v">
                <p:oleObj spid="_x0000_s57366"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26960" y="2492896"/>
                        <a:ext cx="3264541" cy="109347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F0DF1BA1-14E7-4C2D-AECC-67B89F03DD07}"/>
              </a:ext>
            </a:extLst>
          </p:cNvPr>
          <p:cNvGraphicFramePr>
            <a:graphicFrameLocks noChangeAspect="1"/>
          </p:cNvGraphicFramePr>
          <p:nvPr>
            <p:extLst>
              <p:ext uri="{D42A27DB-BD31-4B8C-83A1-F6EECF244321}">
                <p14:modId xmlns:p14="http://schemas.microsoft.com/office/powerpoint/2010/main" val="181860177"/>
              </p:ext>
            </p:extLst>
          </p:nvPr>
        </p:nvGraphicFramePr>
        <p:xfrm>
          <a:off x="10486107" y="4509120"/>
          <a:ext cx="288032" cy="302434"/>
        </p:xfrm>
        <a:graphic>
          <a:graphicData uri="http://schemas.openxmlformats.org/presentationml/2006/ole">
            <mc:AlternateContent xmlns:mc="http://schemas.openxmlformats.org/markup-compatibility/2006">
              <mc:Choice xmlns:v="urn:schemas-microsoft-com:vml" Requires="v">
                <p:oleObj spid="_x0000_s57367"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509120"/>
                        <a:ext cx="288032" cy="302434"/>
                      </a:xfrm>
                      <a:prstGeom prst="rect">
                        <a:avLst/>
                      </a:prstGeom>
                    </p:spPr>
                  </p:pic>
                </p:oleObj>
              </mc:Fallback>
            </mc:AlternateContent>
          </a:graphicData>
        </a:graphic>
      </p:graphicFrame>
      <p:sp>
        <p:nvSpPr>
          <p:cNvPr id="16" name="Rectangle 4">
            <a:extLst>
              <a:ext uri="{FF2B5EF4-FFF2-40B4-BE49-F238E27FC236}">
                <a16:creationId xmlns:a16="http://schemas.microsoft.com/office/drawing/2014/main" xmlns=""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
        <p:nvSpPr>
          <p:cNvPr id="17" name="矩形 16"/>
          <p:cNvSpPr/>
          <p:nvPr/>
        </p:nvSpPr>
        <p:spPr>
          <a:xfrm>
            <a:off x="2421211" y="5589240"/>
            <a:ext cx="7808134" cy="492443"/>
          </a:xfrm>
          <a:prstGeom prst="rect">
            <a:avLst/>
          </a:prstGeom>
        </p:spPr>
        <p:txBody>
          <a:bodyPr wrap="square">
            <a:spAutoFit/>
          </a:bodyPr>
          <a:lstStyle/>
          <a:p>
            <a:r>
              <a:rPr lang="zh-CN" altLang="en-US" sz="2600" b="1" i="1" dirty="0" smtClean="0">
                <a:latin typeface="微软雅黑" pitchFamily="34" charset="-122"/>
                <a:ea typeface="微软雅黑" pitchFamily="34" charset="-122"/>
              </a:rPr>
              <a:t>以上是两种风险资产的证券投资</a:t>
            </a:r>
            <a:r>
              <a:rPr lang="zh-CN" altLang="en-US" sz="2600" b="1" i="1" dirty="0">
                <a:latin typeface="微软雅黑" pitchFamily="34" charset="-122"/>
                <a:ea typeface="微软雅黑" pitchFamily="34" charset="-122"/>
              </a:rPr>
              <a:t>组合</a:t>
            </a:r>
            <a:r>
              <a:rPr lang="zh-CN" altLang="en-US" sz="2600" b="1" i="1" dirty="0" smtClean="0">
                <a:latin typeface="微软雅黑" pitchFamily="34" charset="-122"/>
                <a:ea typeface="微软雅黑" pitchFamily="34" charset="-122"/>
              </a:rPr>
              <a:t>理论及其应用！</a:t>
            </a:r>
            <a:endParaRPr lang="zh-CN" altLang="en-US" sz="2600" b="1" i="1" dirty="0">
              <a:latin typeface="微软雅黑" pitchFamily="34" charset="-122"/>
              <a:ea typeface="微软雅黑" pitchFamily="34" charset="-122"/>
            </a:endParaRPr>
          </a:p>
        </p:txBody>
      </p:sp>
    </p:spTree>
    <p:extLst>
      <p:ext uri="{BB962C8B-B14F-4D97-AF65-F5344CB8AC3E}">
        <p14:creationId xmlns:p14="http://schemas.microsoft.com/office/powerpoint/2010/main" val="187136129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二、</a:t>
            </a:r>
            <a:r>
              <a:rPr kumimoji="0" lang="zh-CN" altLang="en-US" sz="4000" b="1" dirty="0">
                <a:solidFill>
                  <a:schemeClr val="bg1"/>
                </a:solidFill>
                <a:latin typeface="微软雅黑" pitchFamily="34" charset="-122"/>
                <a:ea typeface="微软雅黑" pitchFamily="34" charset="-122"/>
              </a:rPr>
              <a:t>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765027" y="1700808"/>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这一节将两资产组合扩展到多资产投资组合，并从最简单的情形入手，</a:t>
            </a:r>
            <a:r>
              <a:rPr lang="zh-CN" altLang="en-US" sz="2000" dirty="0">
                <a:solidFill>
                  <a:srgbClr val="C00000"/>
                </a:solidFill>
                <a:latin typeface="Times New Roman" panose="02020603050405020304" pitchFamily="18" charset="0"/>
                <a:cs typeface="Times New Roman" panose="02020603050405020304" pitchFamily="18" charset="0"/>
              </a:rPr>
              <a:t>讨论可卖空情形下多种风险资产的最优投资组合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在现实中投资者通常需要同时关注多重目标，因此本章所提到的最优投资组合是对上章中介绍的最优风险组合的扩展，即是</a:t>
            </a:r>
            <a:r>
              <a:rPr lang="zh-CN" altLang="en-US" sz="2000" dirty="0">
                <a:solidFill>
                  <a:srgbClr val="C00000"/>
                </a:solidFill>
                <a:latin typeface="Times New Roman" panose="02020603050405020304" pitchFamily="18" charset="0"/>
                <a:cs typeface="Times New Roman" panose="02020603050405020304" pitchFamily="18" charset="0"/>
              </a:rPr>
              <a:t>根据不同目标（如最小化方差、最大化投资收益等）求得的最优投资组合。</a:t>
            </a:r>
            <a:r>
              <a:rPr lang="zh-CN" altLang="en-US" sz="2000" dirty="0">
                <a:latin typeface="Times New Roman" panose="02020603050405020304" pitchFamily="18" charset="0"/>
                <a:cs typeface="Times New Roman" panose="02020603050405020304" pitchFamily="18" charset="0"/>
              </a:rPr>
              <a:t>本章试图从数理角度，利用</a:t>
            </a:r>
            <a:r>
              <a:rPr lang="zh-CN" altLang="en-US" sz="2000" b="1" dirty="0">
                <a:latin typeface="Times New Roman" panose="02020603050405020304" pitchFamily="18" charset="0"/>
                <a:cs typeface="Times New Roman" panose="02020603050405020304" pitchFamily="18" charset="0"/>
              </a:rPr>
              <a:t>构建拉格朗日的方法</a:t>
            </a:r>
            <a:r>
              <a:rPr lang="zh-CN" altLang="en-US" sz="2000" dirty="0">
                <a:latin typeface="Times New Roman" panose="02020603050405020304" pitchFamily="18" charset="0"/>
                <a:cs typeface="Times New Roman" panose="02020603050405020304" pitchFamily="18" charset="0"/>
              </a:rPr>
              <a:t>推导得出不同目标下的最优投资组合构成。</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文本框 2">
            <a:extLst>
              <a:ext uri="{FF2B5EF4-FFF2-40B4-BE49-F238E27FC236}">
                <a16:creationId xmlns="" xmlns:a16="http://schemas.microsoft.com/office/drawing/2014/main" id="{E9256D29-9C21-4BF3-BF96-24A974E12E63}"/>
              </a:ext>
            </a:extLst>
          </p:cNvPr>
          <p:cNvSpPr txBox="1"/>
          <p:nvPr/>
        </p:nvSpPr>
        <p:spPr>
          <a:xfrm>
            <a:off x="656956" y="1139672"/>
            <a:ext cx="10225136" cy="400110"/>
          </a:xfrm>
          <a:prstGeom prst="rect">
            <a:avLst/>
          </a:prstGeom>
          <a:noFill/>
        </p:spPr>
        <p:txBody>
          <a:bodyPr wrap="square" rtlCol="0">
            <a:spAutoFit/>
          </a:bodyPr>
          <a:lstStyle/>
          <a:p>
            <a:pPr marL="342900" indent="-342900">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令</a:t>
            </a:r>
            <a:r>
              <a:rPr lang="en-US" altLang="zh-CN" sz="2000" dirty="0">
                <a:latin typeface="Times New Roman" panose="02020603050405020304" pitchFamily="18" charset="0"/>
                <a:ea typeface="+mn-ea"/>
                <a:cs typeface="Times New Roman" panose="02020603050405020304" pitchFamily="18" charset="0"/>
              </a:rPr>
              <a:t>N</a:t>
            </a:r>
            <a:r>
              <a:rPr lang="zh-CN" altLang="en-US" sz="2000" dirty="0">
                <a:latin typeface="Times New Roman" panose="02020603050405020304" pitchFamily="18" charset="0"/>
                <a:ea typeface="+mn-ea"/>
                <a:cs typeface="Times New Roman" panose="02020603050405020304" pitchFamily="18" charset="0"/>
              </a:rPr>
              <a:t>维权重向量                              ，满足               （若允许卖空，则权重可以为负数）；</a:t>
            </a:r>
          </a:p>
        </p:txBody>
      </p:sp>
      <p:graphicFrame>
        <p:nvGraphicFramePr>
          <p:cNvPr id="4" name="对象 3">
            <a:extLst>
              <a:ext uri="{FF2B5EF4-FFF2-40B4-BE49-F238E27FC236}">
                <a16:creationId xmlns="" xmlns:a16="http://schemas.microsoft.com/office/drawing/2014/main" id="{CD31000B-3B3A-480C-B281-178B55FD7FA0}"/>
              </a:ext>
            </a:extLst>
          </p:cNvPr>
          <p:cNvGraphicFramePr>
            <a:graphicFrameLocks noChangeAspect="1"/>
          </p:cNvGraphicFramePr>
          <p:nvPr>
            <p:extLst>
              <p:ext uri="{D42A27DB-BD31-4B8C-83A1-F6EECF244321}">
                <p14:modId xmlns:p14="http://schemas.microsoft.com/office/powerpoint/2010/main" val="3137488459"/>
              </p:ext>
            </p:extLst>
          </p:nvPr>
        </p:nvGraphicFramePr>
        <p:xfrm>
          <a:off x="5661571" y="1056182"/>
          <a:ext cx="720080" cy="532662"/>
        </p:xfrm>
        <a:graphic>
          <a:graphicData uri="http://schemas.openxmlformats.org/presentationml/2006/ole">
            <mc:AlternateContent xmlns:mc="http://schemas.openxmlformats.org/markup-compatibility/2006">
              <mc:Choice xmlns:v="urn:schemas-microsoft-com:vml" Requires="v">
                <p:oleObj spid="_x0000_s35043" name="Equation" r:id="rId3" imgW="579621" imgH="428021" progId="Equation.DSMT4">
                  <p:embed/>
                </p:oleObj>
              </mc:Choice>
              <mc:Fallback>
                <p:oleObj name="Equation" r:id="rId3" imgW="579621" imgH="428021" progId="Equation.DSMT4">
                  <p:embed/>
                  <p:pic>
                    <p:nvPicPr>
                      <p:cNvPr id="0" name=""/>
                      <p:cNvPicPr/>
                      <p:nvPr/>
                    </p:nvPicPr>
                    <p:blipFill>
                      <a:blip r:embed="rId4"/>
                      <a:stretch>
                        <a:fillRect/>
                      </a:stretch>
                    </p:blipFill>
                    <p:spPr>
                      <a:xfrm>
                        <a:off x="5661571" y="1056182"/>
                        <a:ext cx="720080" cy="532662"/>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4CD9FD76-D192-4F00-A050-9F7F2A2CDEA3}"/>
              </a:ext>
            </a:extLst>
          </p:cNvPr>
          <p:cNvSpPr txBox="1"/>
          <p:nvPr/>
        </p:nvSpPr>
        <p:spPr>
          <a:xfrm>
            <a:off x="549003" y="1772816"/>
            <a:ext cx="9937104"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假定    种风险资产构成的投资组合的资产收益率                            ，存在期望收益</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率                                   ，设定投资组合的</a:t>
            </a:r>
            <a:r>
              <a:rPr lang="en-US" altLang="zh-CN" sz="2000" dirty="0">
                <a:latin typeface="Times New Roman" panose="02020603050405020304" pitchFamily="18" charset="0"/>
                <a:ea typeface="+mn-ea"/>
                <a:cs typeface="Times New Roman" panose="02020603050405020304" pitchFamily="18" charset="0"/>
              </a:rPr>
              <a:t>N*N</a:t>
            </a:r>
            <a:r>
              <a:rPr lang="zh-CN" altLang="en-US" sz="2000" dirty="0">
                <a:latin typeface="Times New Roman" panose="02020603050405020304" pitchFamily="18" charset="0"/>
                <a:ea typeface="+mn-ea"/>
                <a:cs typeface="Times New Roman" panose="02020603050405020304" pitchFamily="18" charset="0"/>
              </a:rPr>
              <a:t>维协方差矩阵为：        </a:t>
            </a:r>
          </a:p>
        </p:txBody>
      </p:sp>
      <p:graphicFrame>
        <p:nvGraphicFramePr>
          <p:cNvPr id="7" name="对象 6">
            <a:extLst>
              <a:ext uri="{FF2B5EF4-FFF2-40B4-BE49-F238E27FC236}">
                <a16:creationId xmlns="" xmlns:a16="http://schemas.microsoft.com/office/drawing/2014/main" id="{B35A9C8D-9BBE-43C8-85BD-9A14CE030F5F}"/>
              </a:ext>
            </a:extLst>
          </p:cNvPr>
          <p:cNvGraphicFramePr>
            <a:graphicFrameLocks noChangeAspect="1"/>
          </p:cNvGraphicFramePr>
          <p:nvPr>
            <p:extLst>
              <p:ext uri="{D42A27DB-BD31-4B8C-83A1-F6EECF244321}">
                <p14:modId xmlns:p14="http://schemas.microsoft.com/office/powerpoint/2010/main" val="932852999"/>
              </p:ext>
            </p:extLst>
          </p:nvPr>
        </p:nvGraphicFramePr>
        <p:xfrm>
          <a:off x="1629123" y="1988840"/>
          <a:ext cx="195642" cy="210691"/>
        </p:xfrm>
        <a:graphic>
          <a:graphicData uri="http://schemas.openxmlformats.org/presentationml/2006/ole">
            <mc:AlternateContent xmlns:mc="http://schemas.openxmlformats.org/markup-compatibility/2006">
              <mc:Choice xmlns:v="urn:schemas-microsoft-com:vml" Requires="v">
                <p:oleObj spid="_x0000_s35044" name="Equation" r:id="rId5" imgW="123538" imgH="132970" progId="Equation.DSMT4">
                  <p:embed/>
                </p:oleObj>
              </mc:Choice>
              <mc:Fallback>
                <p:oleObj name="Equation" r:id="rId5" imgW="123538" imgH="132970" progId="Equation.DSMT4">
                  <p:embed/>
                  <p:pic>
                    <p:nvPicPr>
                      <p:cNvPr id="0" name=""/>
                      <p:cNvPicPr/>
                      <p:nvPr/>
                    </p:nvPicPr>
                    <p:blipFill>
                      <a:blip r:embed="rId6"/>
                      <a:stretch>
                        <a:fillRect/>
                      </a:stretch>
                    </p:blipFill>
                    <p:spPr>
                      <a:xfrm>
                        <a:off x="1629123" y="1988840"/>
                        <a:ext cx="195642" cy="210691"/>
                      </a:xfrm>
                      <a:prstGeom prst="rect">
                        <a:avLst/>
                      </a:prstGeom>
                    </p:spPr>
                  </p:pic>
                </p:oleObj>
              </mc:Fallback>
            </mc:AlternateContent>
          </a:graphicData>
        </a:graphic>
      </p:graphicFrame>
      <p:sp>
        <p:nvSpPr>
          <p:cNvPr id="16" name="文本框 15">
            <a:extLst>
              <a:ext uri="{FF2B5EF4-FFF2-40B4-BE49-F238E27FC236}">
                <a16:creationId xmlns="" xmlns:a16="http://schemas.microsoft.com/office/drawing/2014/main" id="{0AE438DE-B4AD-42D0-A345-3D1734DB9A13}"/>
              </a:ext>
            </a:extLst>
          </p:cNvPr>
          <p:cNvSpPr txBox="1"/>
          <p:nvPr/>
        </p:nvSpPr>
        <p:spPr>
          <a:xfrm>
            <a:off x="10342091" y="3244334"/>
            <a:ext cx="102853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6F0A399C-C3C5-4AEB-9D19-EF049F143ED7}"/>
              </a:ext>
            </a:extLst>
          </p:cNvPr>
          <p:cNvSpPr txBox="1"/>
          <p:nvPr/>
        </p:nvSpPr>
        <p:spPr>
          <a:xfrm>
            <a:off x="549003" y="4021396"/>
            <a:ext cx="10369152"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的协方差。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的相关系数。</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那么，组合的资产收益率             ，组合的期望收益率              ，组合的方差                  。</a:t>
            </a:r>
          </a:p>
        </p:txBody>
      </p:sp>
      <p:graphicFrame>
        <p:nvGraphicFramePr>
          <p:cNvPr id="14" name="对象 13">
            <a:extLst>
              <a:ext uri="{FF2B5EF4-FFF2-40B4-BE49-F238E27FC236}">
                <a16:creationId xmlns="" xmlns:a16="http://schemas.microsoft.com/office/drawing/2014/main" id="{8D3ED943-84A0-4CB2-91B1-7799A8BE7A84}"/>
              </a:ext>
            </a:extLst>
          </p:cNvPr>
          <p:cNvGraphicFramePr>
            <a:graphicFrameLocks noChangeAspect="1"/>
          </p:cNvGraphicFramePr>
          <p:nvPr>
            <p:extLst>
              <p:ext uri="{D42A27DB-BD31-4B8C-83A1-F6EECF244321}">
                <p14:modId xmlns:p14="http://schemas.microsoft.com/office/powerpoint/2010/main" val="2770714308"/>
              </p:ext>
            </p:extLst>
          </p:nvPr>
        </p:nvGraphicFramePr>
        <p:xfrm>
          <a:off x="1773139" y="4146617"/>
          <a:ext cx="286401" cy="340954"/>
        </p:xfrm>
        <a:graphic>
          <a:graphicData uri="http://schemas.openxmlformats.org/presentationml/2006/ole">
            <mc:AlternateContent xmlns:mc="http://schemas.openxmlformats.org/markup-compatibility/2006">
              <mc:Choice xmlns:v="urn:schemas-microsoft-com:vml" Requires="v">
                <p:oleObj spid="_x0000_s35045" name="Equation" r:id="rId7" imgW="199671" imgH="237550" progId="Equation.DSMT4">
                  <p:embed/>
                </p:oleObj>
              </mc:Choice>
              <mc:Fallback>
                <p:oleObj name="Equation" r:id="rId7" imgW="199671" imgH="237550" progId="Equation.DSMT4">
                  <p:embed/>
                  <p:pic>
                    <p:nvPicPr>
                      <p:cNvPr id="0" name=""/>
                      <p:cNvPicPr/>
                      <p:nvPr/>
                    </p:nvPicPr>
                    <p:blipFill>
                      <a:blip r:embed="rId8"/>
                      <a:stretch>
                        <a:fillRect/>
                      </a:stretch>
                    </p:blipFill>
                    <p:spPr>
                      <a:xfrm>
                        <a:off x="1773139" y="4146617"/>
                        <a:ext cx="286401" cy="340954"/>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5F73CEAD-8ADB-49C0-9B0B-5138FAEC3FA0}"/>
              </a:ext>
            </a:extLst>
          </p:cNvPr>
          <p:cNvGraphicFramePr>
            <a:graphicFrameLocks noChangeAspect="1"/>
          </p:cNvGraphicFramePr>
          <p:nvPr>
            <p:extLst>
              <p:ext uri="{D42A27DB-BD31-4B8C-83A1-F6EECF244321}">
                <p14:modId xmlns:p14="http://schemas.microsoft.com/office/powerpoint/2010/main" val="2948532960"/>
              </p:ext>
            </p:extLst>
          </p:nvPr>
        </p:nvGraphicFramePr>
        <p:xfrm>
          <a:off x="4689112" y="4141767"/>
          <a:ext cx="286402" cy="340954"/>
        </p:xfrm>
        <a:graphic>
          <a:graphicData uri="http://schemas.openxmlformats.org/presentationml/2006/ole">
            <mc:AlternateContent xmlns:mc="http://schemas.openxmlformats.org/markup-compatibility/2006">
              <mc:Choice xmlns:v="urn:schemas-microsoft-com:vml" Requires="v">
                <p:oleObj spid="_x0000_s35046" name="Equation" r:id="rId9" imgW="199671" imgH="237550" progId="Equation.DSMT4">
                  <p:embed/>
                </p:oleObj>
              </mc:Choice>
              <mc:Fallback>
                <p:oleObj name="Equation" r:id="rId9" imgW="199671" imgH="237550" progId="Equation.DSMT4">
                  <p:embed/>
                  <p:pic>
                    <p:nvPicPr>
                      <p:cNvPr id="0" name=""/>
                      <p:cNvPicPr/>
                      <p:nvPr/>
                    </p:nvPicPr>
                    <p:blipFill>
                      <a:blip r:embed="rId10"/>
                      <a:stretch>
                        <a:fillRect/>
                      </a:stretch>
                    </p:blipFill>
                    <p:spPr>
                      <a:xfrm>
                        <a:off x="4689112" y="4141767"/>
                        <a:ext cx="286402" cy="340954"/>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B28A5962-E0E2-4190-B318-917DFC9DCA3C}"/>
              </a:ext>
            </a:extLst>
          </p:cNvPr>
          <p:cNvGraphicFramePr>
            <a:graphicFrameLocks noChangeAspect="1"/>
          </p:cNvGraphicFramePr>
          <p:nvPr>
            <p:extLst>
              <p:ext uri="{D42A27DB-BD31-4B8C-83A1-F6EECF244321}">
                <p14:modId xmlns:p14="http://schemas.microsoft.com/office/powerpoint/2010/main" val="1695444732"/>
              </p:ext>
            </p:extLst>
          </p:nvPr>
        </p:nvGraphicFramePr>
        <p:xfrm>
          <a:off x="3861371" y="4641499"/>
          <a:ext cx="862096" cy="314283"/>
        </p:xfrm>
        <a:graphic>
          <a:graphicData uri="http://schemas.openxmlformats.org/presentationml/2006/ole">
            <mc:AlternateContent xmlns:mc="http://schemas.openxmlformats.org/markup-compatibility/2006">
              <mc:Choice xmlns:v="urn:schemas-microsoft-com:vml" Requires="v">
                <p:oleObj spid="_x0000_s35047" name="Equation" r:id="rId11" imgW="627025" imgH="228206" progId="Equation.DSMT4">
                  <p:embed/>
                </p:oleObj>
              </mc:Choice>
              <mc:Fallback>
                <p:oleObj name="Equation" r:id="rId11" imgW="627025" imgH="228206" progId="Equation.DSMT4">
                  <p:embed/>
                  <p:pic>
                    <p:nvPicPr>
                      <p:cNvPr id="0" name=""/>
                      <p:cNvPicPr/>
                      <p:nvPr/>
                    </p:nvPicPr>
                    <p:blipFill>
                      <a:blip r:embed="rId12"/>
                      <a:stretch>
                        <a:fillRect/>
                      </a:stretch>
                    </p:blipFill>
                    <p:spPr>
                      <a:xfrm>
                        <a:off x="3861371" y="4641499"/>
                        <a:ext cx="862096" cy="314283"/>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919E559E-C8AD-4326-827A-603C0E6F254B}"/>
              </a:ext>
            </a:extLst>
          </p:cNvPr>
          <p:cNvGraphicFramePr>
            <a:graphicFrameLocks noChangeAspect="1"/>
          </p:cNvGraphicFramePr>
          <p:nvPr>
            <p:extLst>
              <p:ext uri="{D42A27DB-BD31-4B8C-83A1-F6EECF244321}">
                <p14:modId xmlns:p14="http://schemas.microsoft.com/office/powerpoint/2010/main" val="308953397"/>
              </p:ext>
            </p:extLst>
          </p:nvPr>
        </p:nvGraphicFramePr>
        <p:xfrm>
          <a:off x="6999566" y="4595428"/>
          <a:ext cx="928414" cy="360354"/>
        </p:xfrm>
        <a:graphic>
          <a:graphicData uri="http://schemas.openxmlformats.org/presentationml/2006/ole">
            <mc:AlternateContent xmlns:mc="http://schemas.openxmlformats.org/markup-compatibility/2006">
              <mc:Choice xmlns:v="urn:schemas-microsoft-com:vml" Requires="v">
                <p:oleObj spid="_x0000_s35048" name="Equation" r:id="rId13" imgW="588958" imgH="228206" progId="Equation.DSMT4">
                  <p:embed/>
                </p:oleObj>
              </mc:Choice>
              <mc:Fallback>
                <p:oleObj name="Equation" r:id="rId13" imgW="588958" imgH="228206" progId="Equation.DSMT4">
                  <p:embed/>
                  <p:pic>
                    <p:nvPicPr>
                      <p:cNvPr id="0" name=""/>
                      <p:cNvPicPr/>
                      <p:nvPr/>
                    </p:nvPicPr>
                    <p:blipFill>
                      <a:blip r:embed="rId14"/>
                      <a:stretch>
                        <a:fillRect/>
                      </a:stretch>
                    </p:blipFill>
                    <p:spPr>
                      <a:xfrm>
                        <a:off x="6999566" y="4595428"/>
                        <a:ext cx="928414" cy="360354"/>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7134E74F-6C05-42E4-9D31-324F3750E185}"/>
              </a:ext>
            </a:extLst>
          </p:cNvPr>
          <p:cNvGraphicFramePr>
            <a:graphicFrameLocks noChangeAspect="1"/>
          </p:cNvGraphicFramePr>
          <p:nvPr>
            <p:extLst>
              <p:ext uri="{D42A27DB-BD31-4B8C-83A1-F6EECF244321}">
                <p14:modId xmlns:p14="http://schemas.microsoft.com/office/powerpoint/2010/main" val="64945166"/>
              </p:ext>
            </p:extLst>
          </p:nvPr>
        </p:nvGraphicFramePr>
        <p:xfrm>
          <a:off x="9477995" y="4617818"/>
          <a:ext cx="1086908" cy="337964"/>
        </p:xfrm>
        <a:graphic>
          <a:graphicData uri="http://schemas.openxmlformats.org/presentationml/2006/ole">
            <mc:AlternateContent xmlns:mc="http://schemas.openxmlformats.org/markup-compatibility/2006">
              <mc:Choice xmlns:v="urn:schemas-microsoft-com:vml" Requires="v">
                <p:oleObj spid="_x0000_s35049" name="Equation" r:id="rId15" imgW="826696" imgH="256597" progId="Equation.DSMT4">
                  <p:embed/>
                </p:oleObj>
              </mc:Choice>
              <mc:Fallback>
                <p:oleObj name="Equation" r:id="rId15" imgW="826696" imgH="256597" progId="Equation.DSMT4">
                  <p:embed/>
                  <p:pic>
                    <p:nvPicPr>
                      <p:cNvPr id="0" name=""/>
                      <p:cNvPicPr/>
                      <p:nvPr/>
                    </p:nvPicPr>
                    <p:blipFill>
                      <a:blip r:embed="rId16"/>
                      <a:stretch>
                        <a:fillRect/>
                      </a:stretch>
                    </p:blipFill>
                    <p:spPr>
                      <a:xfrm>
                        <a:off x="9477995" y="4617818"/>
                        <a:ext cx="1086908" cy="337964"/>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9C7CCFEC-E48A-45D2-B411-E5C256F87225}"/>
              </a:ext>
            </a:extLst>
          </p:cNvPr>
          <p:cNvSpPr txBox="1"/>
          <p:nvPr/>
        </p:nvSpPr>
        <p:spPr>
          <a:xfrm>
            <a:off x="549003" y="5211680"/>
            <a:ext cx="10297144" cy="955903"/>
          </a:xfrm>
          <a:prstGeom prst="rect">
            <a:avLst/>
          </a:prstGeom>
          <a:noFill/>
        </p:spPr>
        <p:txBody>
          <a:bodyPr wrap="square" rtlCol="0">
            <a:spAutoFit/>
          </a:bodyPr>
          <a:lstStyle/>
          <a:p>
            <a:pPr indent="457200">
              <a:lnSpc>
                <a:spcPct val="150000"/>
              </a:lnSpc>
            </a:pPr>
            <a:r>
              <a:rPr lang="zh-CN" altLang="en-US" sz="2000" dirty="0"/>
              <a:t>下面我们将依次介绍</a:t>
            </a:r>
            <a:r>
              <a:rPr lang="zh-CN" altLang="en-US" sz="2000" dirty="0">
                <a:solidFill>
                  <a:srgbClr val="C00000"/>
                </a:solidFill>
              </a:rPr>
              <a:t>最小化方差、最大化投资收益以及最大化期望效用三种目标下</a:t>
            </a:r>
            <a:r>
              <a:rPr lang="zh-CN" altLang="en-US" sz="2000" dirty="0"/>
              <a:t>的最优投资组合的求解过程：</a:t>
            </a:r>
          </a:p>
        </p:txBody>
      </p:sp>
      <p:graphicFrame>
        <p:nvGraphicFramePr>
          <p:cNvPr id="11" name="对象 10"/>
          <p:cNvGraphicFramePr>
            <a:graphicFrameLocks noChangeAspect="1"/>
          </p:cNvGraphicFramePr>
          <p:nvPr>
            <p:extLst>
              <p:ext uri="{D42A27DB-BD31-4B8C-83A1-F6EECF244321}">
                <p14:modId xmlns:p14="http://schemas.microsoft.com/office/powerpoint/2010/main" val="1484843864"/>
              </p:ext>
            </p:extLst>
          </p:nvPr>
        </p:nvGraphicFramePr>
        <p:xfrm>
          <a:off x="2781251" y="1192883"/>
          <a:ext cx="1944688" cy="293687"/>
        </p:xfrm>
        <a:graphic>
          <a:graphicData uri="http://schemas.openxmlformats.org/presentationml/2006/ole">
            <mc:AlternateContent xmlns:mc="http://schemas.openxmlformats.org/markup-compatibility/2006">
              <mc:Choice xmlns:v="urn:schemas-microsoft-com:vml" Requires="v">
                <p:oleObj spid="_x0000_s35050" name="Equation" r:id="rId17" imgW="1358640" imgH="203040" progId="Equation.DSMT4">
                  <p:embed/>
                </p:oleObj>
              </mc:Choice>
              <mc:Fallback>
                <p:oleObj name="Equation" r:id="rId17" imgW="1358640" imgH="203040" progId="Equation.DSMT4">
                  <p:embed/>
                  <p:pic>
                    <p:nvPicPr>
                      <p:cNvPr id="0" name="对象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1251" y="1192883"/>
                        <a:ext cx="1944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80287352"/>
              </p:ext>
            </p:extLst>
          </p:nvPr>
        </p:nvGraphicFramePr>
        <p:xfrm>
          <a:off x="6453659" y="1947946"/>
          <a:ext cx="1800225" cy="287337"/>
        </p:xfrm>
        <a:graphic>
          <a:graphicData uri="http://schemas.openxmlformats.org/presentationml/2006/ole">
            <mc:AlternateContent xmlns:mc="http://schemas.openxmlformats.org/markup-compatibility/2006">
              <mc:Choice xmlns:v="urn:schemas-microsoft-com:vml" Requires="v">
                <p:oleObj spid="_x0000_s35051" name="Equation" r:id="rId19" imgW="1549400" imgH="228600" progId="Equation.DSMT4">
                  <p:embed/>
                </p:oleObj>
              </mc:Choice>
              <mc:Fallback>
                <p:oleObj name="Equation" r:id="rId19" imgW="1549400" imgH="228600" progId="Equation.DSMT4">
                  <p:embed/>
                  <p:pic>
                    <p:nvPicPr>
                      <p:cNvPr id="0" name="对象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3659" y="1947946"/>
                        <a:ext cx="1800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123392404"/>
              </p:ext>
            </p:extLst>
          </p:nvPr>
        </p:nvGraphicFramePr>
        <p:xfrm>
          <a:off x="1341091" y="2383991"/>
          <a:ext cx="2182812" cy="346075"/>
        </p:xfrm>
        <a:graphic>
          <a:graphicData uri="http://schemas.openxmlformats.org/presentationml/2006/ole">
            <mc:AlternateContent xmlns:mc="http://schemas.openxmlformats.org/markup-compatibility/2006">
              <mc:Choice xmlns:v="urn:schemas-microsoft-com:vml" Requires="v">
                <p:oleObj spid="_x0000_s35052" name="Equation" r:id="rId21" imgW="1447800" imgH="228600" progId="Equation.DSMT4">
                  <p:embed/>
                </p:oleObj>
              </mc:Choice>
              <mc:Fallback>
                <p:oleObj name="Equation" r:id="rId21" imgW="1447800" imgH="228600" progId="Equation.DSMT4">
                  <p:embed/>
                  <p:pic>
                    <p:nvPicPr>
                      <p:cNvPr id="0" name="对象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091" y="2383991"/>
                        <a:ext cx="2182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496576897"/>
              </p:ext>
            </p:extLst>
          </p:nvPr>
        </p:nvGraphicFramePr>
        <p:xfrm>
          <a:off x="4575212" y="2803784"/>
          <a:ext cx="2244725" cy="1217612"/>
        </p:xfrm>
        <a:graphic>
          <a:graphicData uri="http://schemas.openxmlformats.org/presentationml/2006/ole">
            <mc:AlternateContent xmlns:mc="http://schemas.openxmlformats.org/markup-compatibility/2006">
              <mc:Choice xmlns:v="urn:schemas-microsoft-com:vml" Requires="v">
                <p:oleObj spid="_x0000_s35053" name="Equation" r:id="rId23" imgW="1308100" imgH="711200" progId="Equation.DSMT4">
                  <p:embed/>
                </p:oleObj>
              </mc:Choice>
              <mc:Fallback>
                <p:oleObj name="Equation" r:id="rId23" imgW="1308100" imgH="711200" progId="Equation.DSMT4">
                  <p:embed/>
                  <p:pic>
                    <p:nvPicPr>
                      <p:cNvPr id="0" name="对象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5212" y="2803784"/>
                        <a:ext cx="22447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1438507"/>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当投资者为</a:t>
            </a:r>
            <a:r>
              <a:rPr lang="zh-CN" altLang="zh-CN" sz="2000" b="1" dirty="0">
                <a:solidFill>
                  <a:srgbClr val="000000"/>
                </a:solidFill>
                <a:effectLst/>
                <a:latin typeface="+mn-ea"/>
                <a:cs typeface="Times New Roman" panose="02020603050405020304" pitchFamily="18" charset="0"/>
              </a:rPr>
              <a:t>极度风险厌恶者时，会以最小化方差为目标</a:t>
            </a:r>
            <a:r>
              <a:rPr lang="zh-CN" altLang="zh-CN" sz="2000" dirty="0">
                <a:solidFill>
                  <a:srgbClr val="000000"/>
                </a:solidFill>
                <a:effectLst/>
                <a:latin typeface="+mn-ea"/>
                <a:cs typeface="Times New Roman" panose="02020603050405020304" pitchFamily="18" charset="0"/>
              </a:rPr>
              <a:t>，此时方差最小的投资组合将成为他们的最优选择。构建拉格朗日函数，推导求得最小化方差目标下的最优投资组合。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代入约束条件：</a:t>
            </a:r>
            <a:endParaRPr lang="zh-CN" altLang="en-US" sz="2400" dirty="0"/>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 xmlns:a16="http://schemas.microsoft.com/office/drawing/2014/main" id="{A123C59D-A809-4EB9-9C38-32E7E43B0F5C}"/>
              </a:ext>
            </a:extLst>
          </p:cNvPr>
          <p:cNvGraphicFramePr>
            <a:graphicFrameLocks noChangeAspect="1"/>
          </p:cNvGraphicFramePr>
          <p:nvPr>
            <p:extLst>
              <p:ext uri="{D42A27DB-BD31-4B8C-83A1-F6EECF244321}">
                <p14:modId xmlns:p14="http://schemas.microsoft.com/office/powerpoint/2010/main" val="3454531790"/>
              </p:ext>
            </p:extLst>
          </p:nvPr>
        </p:nvGraphicFramePr>
        <p:xfrm>
          <a:off x="5458119" y="2276410"/>
          <a:ext cx="1271000" cy="511701"/>
        </p:xfrm>
        <a:graphic>
          <a:graphicData uri="http://schemas.openxmlformats.org/presentationml/2006/ole">
            <mc:AlternateContent xmlns:mc="http://schemas.openxmlformats.org/markup-compatibility/2006">
              <mc:Choice xmlns:v="urn:schemas-microsoft-com:vml" Requires="v">
                <p:oleObj spid="_x0000_s8454" name="Equation" r:id="rId3" imgW="977476" imgH="393529" progId="Equation.DSMT4">
                  <p:embed/>
                </p:oleObj>
              </mc:Choice>
              <mc:Fallback>
                <p:oleObj name="Equation" r:id="rId3" imgW="977476" imgH="393529" progId="Equation.DSMT4">
                  <p:embed/>
                  <p:pic>
                    <p:nvPicPr>
                      <p:cNvPr id="5" name="对象 4">
                        <a:extLst>
                          <a:ext uri="{FF2B5EF4-FFF2-40B4-BE49-F238E27FC236}">
                            <a16:creationId xmlns="" xmlns:a16="http://schemas.microsoft.com/office/drawing/2014/main" id="{A123C59D-A809-4EB9-9C38-32E7E43B0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19" y="2276410"/>
                        <a:ext cx="1271000" cy="511701"/>
                      </a:xfrm>
                      <a:prstGeom prst="rect">
                        <a:avLst/>
                      </a:prstGeom>
                      <a:noFill/>
                    </p:spPr>
                  </p:pic>
                </p:oleObj>
              </mc:Fallback>
            </mc:AlternateContent>
          </a:graphicData>
        </a:graphic>
      </p:graphicFrame>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 xmlns:a16="http://schemas.microsoft.com/office/drawing/2014/main" id="{51E116C3-0614-4B3E-B975-9BA718958065}"/>
              </a:ext>
            </a:extLst>
          </p:cNvPr>
          <p:cNvGraphicFramePr>
            <a:graphicFrameLocks noChangeAspect="1"/>
          </p:cNvGraphicFramePr>
          <p:nvPr>
            <p:extLst>
              <p:ext uri="{D42A27DB-BD31-4B8C-83A1-F6EECF244321}">
                <p14:modId xmlns:p14="http://schemas.microsoft.com/office/powerpoint/2010/main" val="2682369594"/>
              </p:ext>
            </p:extLst>
          </p:nvPr>
        </p:nvGraphicFramePr>
        <p:xfrm>
          <a:off x="4509443" y="2791631"/>
          <a:ext cx="3024338" cy="327940"/>
        </p:xfrm>
        <a:graphic>
          <a:graphicData uri="http://schemas.openxmlformats.org/presentationml/2006/ole">
            <mc:AlternateContent xmlns:mc="http://schemas.openxmlformats.org/markup-compatibility/2006">
              <mc:Choice xmlns:v="urn:schemas-microsoft-com:vml" Requires="v">
                <p:oleObj spid="_x0000_s8455" name="Equation" r:id="rId5" imgW="2108200" imgH="228600" progId="Equation.DSMT4">
                  <p:embed/>
                </p:oleObj>
              </mc:Choice>
              <mc:Fallback>
                <p:oleObj name="Equation" r:id="rId5" imgW="2108200" imgH="228600" progId="Equation.DSMT4">
                  <p:embed/>
                  <p:pic>
                    <p:nvPicPr>
                      <p:cNvPr id="8" name="对象 7">
                        <a:extLst>
                          <a:ext uri="{FF2B5EF4-FFF2-40B4-BE49-F238E27FC236}">
                            <a16:creationId xmlns="" xmlns:a16="http://schemas.microsoft.com/office/drawing/2014/main" id="{51E116C3-0614-4B3E-B975-9BA718958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443" y="2791631"/>
                        <a:ext cx="3024338" cy="327940"/>
                      </a:xfrm>
                      <a:prstGeom prst="rect">
                        <a:avLst/>
                      </a:prstGeom>
                      <a:noFill/>
                    </p:spPr>
                  </p:pic>
                </p:oleObj>
              </mc:Fallback>
            </mc:AlternateContent>
          </a:graphicData>
        </a:graphic>
      </p:graphicFrame>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 xmlns:a16="http://schemas.microsoft.com/office/drawing/2014/main" id="{75F55FB6-26E6-4702-BEB1-B19E8F2BAE4C}"/>
              </a:ext>
            </a:extLst>
          </p:cNvPr>
          <p:cNvGraphicFramePr>
            <a:graphicFrameLocks noChangeAspect="1"/>
          </p:cNvGraphicFramePr>
          <p:nvPr>
            <p:extLst>
              <p:ext uri="{D42A27DB-BD31-4B8C-83A1-F6EECF244321}">
                <p14:modId xmlns:p14="http://schemas.microsoft.com/office/powerpoint/2010/main" val="2471202905"/>
              </p:ext>
            </p:extLst>
          </p:nvPr>
        </p:nvGraphicFramePr>
        <p:xfrm>
          <a:off x="4437435" y="3575584"/>
          <a:ext cx="3537171" cy="568147"/>
        </p:xfrm>
        <a:graphic>
          <a:graphicData uri="http://schemas.openxmlformats.org/presentationml/2006/ole">
            <mc:AlternateContent xmlns:mc="http://schemas.openxmlformats.org/markup-compatibility/2006">
              <mc:Choice xmlns:v="urn:schemas-microsoft-com:vml" Requires="v">
                <p:oleObj spid="_x0000_s8456" name="Equation" r:id="rId7" imgW="2451100" imgH="393700" progId="Equation.DSMT4">
                  <p:embed/>
                </p:oleObj>
              </mc:Choice>
              <mc:Fallback>
                <p:oleObj name="Equation" r:id="rId7" imgW="2451100" imgH="393700" progId="Equation.DSMT4">
                  <p:embed/>
                  <p:pic>
                    <p:nvPicPr>
                      <p:cNvPr id="10" name="对象 9">
                        <a:extLst>
                          <a:ext uri="{FF2B5EF4-FFF2-40B4-BE49-F238E27FC236}">
                            <a16:creationId xmlns="" xmlns:a16="http://schemas.microsoft.com/office/drawing/2014/main" id="{75F55FB6-26E6-4702-BEB1-B19E8F2BA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435" y="3575584"/>
                        <a:ext cx="3537171" cy="568147"/>
                      </a:xfrm>
                      <a:prstGeom prst="rect">
                        <a:avLst/>
                      </a:prstGeom>
                      <a:noFill/>
                    </p:spPr>
                  </p:pic>
                </p:oleObj>
              </mc:Fallback>
            </mc:AlternateContent>
          </a:graphicData>
        </a:graphic>
      </p:graphicFrame>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 xmlns:a16="http://schemas.microsoft.com/office/drawing/2014/main" id="{F0BCC782-7250-4FE2-95C2-A52D4677B683}"/>
              </a:ext>
            </a:extLst>
          </p:cNvPr>
          <p:cNvGraphicFramePr>
            <a:graphicFrameLocks noChangeAspect="1"/>
          </p:cNvGraphicFramePr>
          <p:nvPr>
            <p:extLst>
              <p:ext uri="{D42A27DB-BD31-4B8C-83A1-F6EECF244321}">
                <p14:modId xmlns:p14="http://schemas.microsoft.com/office/powerpoint/2010/main" val="1510707248"/>
              </p:ext>
            </p:extLst>
          </p:nvPr>
        </p:nvGraphicFramePr>
        <p:xfrm>
          <a:off x="4300041" y="4466932"/>
          <a:ext cx="3811958" cy="567361"/>
        </p:xfrm>
        <a:graphic>
          <a:graphicData uri="http://schemas.openxmlformats.org/presentationml/2006/ole">
            <mc:AlternateContent xmlns:mc="http://schemas.openxmlformats.org/markup-compatibility/2006">
              <mc:Choice xmlns:v="urn:schemas-microsoft-com:vml" Requires="v">
                <p:oleObj spid="_x0000_s8457" name="Equation" r:id="rId9" imgW="2730500" imgH="406400" progId="Equation.DSMT4">
                  <p:embed/>
                </p:oleObj>
              </mc:Choice>
              <mc:Fallback>
                <p:oleObj name="Equation" r:id="rId9" imgW="2730500" imgH="406400" progId="Equation.DSMT4">
                  <p:embed/>
                  <p:pic>
                    <p:nvPicPr>
                      <p:cNvPr id="12" name="对象 11">
                        <a:extLst>
                          <a:ext uri="{FF2B5EF4-FFF2-40B4-BE49-F238E27FC236}">
                            <a16:creationId xmlns="" xmlns:a16="http://schemas.microsoft.com/office/drawing/2014/main" id="{F0BCC782-7250-4FE2-95C2-A52D4677B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0041" y="4466932"/>
                        <a:ext cx="3811958" cy="567361"/>
                      </a:xfrm>
                      <a:prstGeom prst="rect">
                        <a:avLst/>
                      </a:prstGeom>
                      <a:noFill/>
                    </p:spPr>
                  </p:pic>
                </p:oleObj>
              </mc:Fallback>
            </mc:AlternateContent>
          </a:graphicData>
        </a:graphic>
      </p:graphicFrame>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A153AA25-E08E-4A28-AC80-2DE5EA8C67D4}"/>
              </a:ext>
            </a:extLst>
          </p:cNvPr>
          <p:cNvGraphicFramePr>
            <a:graphicFrameLocks noChangeAspect="1"/>
          </p:cNvGraphicFramePr>
          <p:nvPr>
            <p:extLst>
              <p:ext uri="{D42A27DB-BD31-4B8C-83A1-F6EECF244321}">
                <p14:modId xmlns:p14="http://schemas.microsoft.com/office/powerpoint/2010/main" val="3168323563"/>
              </p:ext>
            </p:extLst>
          </p:nvPr>
        </p:nvGraphicFramePr>
        <p:xfrm>
          <a:off x="4749358" y="5410236"/>
          <a:ext cx="2688522" cy="928411"/>
        </p:xfrm>
        <a:graphic>
          <a:graphicData uri="http://schemas.openxmlformats.org/presentationml/2006/ole">
            <mc:AlternateContent xmlns:mc="http://schemas.openxmlformats.org/markup-compatibility/2006">
              <mc:Choice xmlns:v="urn:schemas-microsoft-com:vml" Requires="v">
                <p:oleObj spid="_x0000_s8458" name="Equation" r:id="rId11" imgW="1765300" imgH="609600" progId="Equation.DSMT4">
                  <p:embed/>
                </p:oleObj>
              </mc:Choice>
              <mc:Fallback>
                <p:oleObj name="Equation" r:id="rId11" imgW="1765300" imgH="609600" progId="Equation.DSMT4">
                  <p:embed/>
                  <p:pic>
                    <p:nvPicPr>
                      <p:cNvPr id="14" name="对象 13">
                        <a:extLst>
                          <a:ext uri="{FF2B5EF4-FFF2-40B4-BE49-F238E27FC236}">
                            <a16:creationId xmlns="" xmlns:a16="http://schemas.microsoft.com/office/drawing/2014/main" id="{A153AA25-E08E-4A28-AC80-2DE5EA8C67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358" y="5410236"/>
                        <a:ext cx="2688522" cy="928411"/>
                      </a:xfrm>
                      <a:prstGeom prst="rect">
                        <a:avLst/>
                      </a:prstGeom>
                      <a:noFill/>
                    </p:spPr>
                  </p:pic>
                </p:oleObj>
              </mc:Fallback>
            </mc:AlternateContent>
          </a:graphicData>
        </a:graphic>
      </p:graphicFrame>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2532260"/>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36722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54228" y="4558547"/>
            <a:ext cx="1276274"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30123" y="5733256"/>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9777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1077" y="68238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8-5</a:t>
            </a:r>
            <a:r>
              <a:rPr lang="zh-CN" altLang="en-US" sz="2000" dirty="0">
                <a:latin typeface="Times New Roman" panose="02020603050405020304" pitchFamily="18" charset="0"/>
                <a:cs typeface="Times New Roman" panose="02020603050405020304" pitchFamily="18" charset="0"/>
              </a:rPr>
              <a:t>）式改写为矩阵形式，可得：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dirty="0">
                <a:effectLst/>
                <a:ea typeface="宋体" panose="02010600030101010101" pitchFamily="2" charset="-122"/>
                <a:cs typeface="Times New Roman" panose="02020603050405020304" pitchFamily="18" charset="0"/>
              </a:rPr>
              <a:t>其中，</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由</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代入                       中，可得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16" name="对象 15">
            <a:extLst>
              <a:ext uri="{FF2B5EF4-FFF2-40B4-BE49-F238E27FC236}">
                <a16:creationId xmlns="" xmlns:a16="http://schemas.microsoft.com/office/drawing/2014/main" id="{71D7577C-2D34-42F3-85DE-4985B4A62BDE}"/>
              </a:ext>
            </a:extLst>
          </p:cNvPr>
          <p:cNvGraphicFramePr>
            <a:graphicFrameLocks noChangeAspect="1"/>
          </p:cNvGraphicFramePr>
          <p:nvPr>
            <p:extLst>
              <p:ext uri="{D42A27DB-BD31-4B8C-83A1-F6EECF244321}">
                <p14:modId xmlns:p14="http://schemas.microsoft.com/office/powerpoint/2010/main" val="2591560126"/>
              </p:ext>
            </p:extLst>
          </p:nvPr>
        </p:nvGraphicFramePr>
        <p:xfrm>
          <a:off x="4725467" y="1272046"/>
          <a:ext cx="1728192" cy="662183"/>
        </p:xfrm>
        <a:graphic>
          <a:graphicData uri="http://schemas.openxmlformats.org/presentationml/2006/ole">
            <mc:AlternateContent xmlns:mc="http://schemas.openxmlformats.org/markup-compatibility/2006">
              <mc:Choice xmlns:v="urn:schemas-microsoft-com:vml" Requires="v">
                <p:oleObj spid="_x0000_s15464" name="Equation" r:id="rId3" imgW="1263746" imgH="484803" progId="Equation.DSMT4">
                  <p:embed/>
                </p:oleObj>
              </mc:Choice>
              <mc:Fallback>
                <p:oleObj name="Equation" r:id="rId3" imgW="1263746" imgH="484803" progId="Equation.DSMT4">
                  <p:embed/>
                  <p:pic>
                    <p:nvPicPr>
                      <p:cNvPr id="0" name=""/>
                      <p:cNvPicPr/>
                      <p:nvPr/>
                    </p:nvPicPr>
                    <p:blipFill>
                      <a:blip r:embed="rId4"/>
                      <a:stretch>
                        <a:fillRect/>
                      </a:stretch>
                    </p:blipFill>
                    <p:spPr>
                      <a:xfrm>
                        <a:off x="4725467" y="1272046"/>
                        <a:ext cx="1728192" cy="662183"/>
                      </a:xfrm>
                      <a:prstGeom prst="rect">
                        <a:avLst/>
                      </a:prstGeom>
                    </p:spPr>
                  </p:pic>
                </p:oleObj>
              </mc:Fallback>
            </mc:AlternateContent>
          </a:graphicData>
        </a:graphic>
      </p:graphicFrame>
      <p:sp>
        <p:nvSpPr>
          <p:cNvPr id="25" name="文本框 24">
            <a:extLst>
              <a:ext uri="{FF2B5EF4-FFF2-40B4-BE49-F238E27FC236}">
                <a16:creationId xmlns="" xmlns:a16="http://schemas.microsoft.com/office/drawing/2014/main" id="{05FACEC2-B623-42EB-B03D-6A9BD773800A}"/>
              </a:ext>
            </a:extLst>
          </p:cNvPr>
          <p:cNvSpPr txBox="1"/>
          <p:nvPr/>
        </p:nvSpPr>
        <p:spPr>
          <a:xfrm>
            <a:off x="10489976" y="1298026"/>
            <a:ext cx="1224136"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2" name="对象 21">
            <a:extLst>
              <a:ext uri="{FF2B5EF4-FFF2-40B4-BE49-F238E27FC236}">
                <a16:creationId xmlns="" xmlns:a16="http://schemas.microsoft.com/office/drawing/2014/main" id="{8757004C-398C-4954-8781-B8FD397E03BA}"/>
              </a:ext>
            </a:extLst>
          </p:cNvPr>
          <p:cNvGraphicFramePr>
            <a:graphicFrameLocks noChangeAspect="1"/>
          </p:cNvGraphicFramePr>
          <p:nvPr>
            <p:extLst>
              <p:ext uri="{D42A27DB-BD31-4B8C-83A1-F6EECF244321}">
                <p14:modId xmlns:p14="http://schemas.microsoft.com/office/powerpoint/2010/main" val="1811746200"/>
              </p:ext>
            </p:extLst>
          </p:nvPr>
        </p:nvGraphicFramePr>
        <p:xfrm>
          <a:off x="3573339" y="2264955"/>
          <a:ext cx="4320479" cy="337574"/>
        </p:xfrm>
        <a:graphic>
          <a:graphicData uri="http://schemas.openxmlformats.org/presentationml/2006/ole">
            <mc:AlternateContent xmlns:mc="http://schemas.openxmlformats.org/markup-compatibility/2006">
              <mc:Choice xmlns:v="urn:schemas-microsoft-com:vml" Requires="v">
                <p:oleObj spid="_x0000_s15465" name="Equation" r:id="rId5" imgW="2926475" imgH="228206" progId="Equation.DSMT4">
                  <p:embed/>
                </p:oleObj>
              </mc:Choice>
              <mc:Fallback>
                <p:oleObj name="Equation" r:id="rId5" imgW="2926475" imgH="228206" progId="Equation.DSMT4">
                  <p:embed/>
                  <p:pic>
                    <p:nvPicPr>
                      <p:cNvPr id="0" name=""/>
                      <p:cNvPicPr/>
                      <p:nvPr/>
                    </p:nvPicPr>
                    <p:blipFill>
                      <a:blip r:embed="rId6"/>
                      <a:stretch>
                        <a:fillRect/>
                      </a:stretch>
                    </p:blipFill>
                    <p:spPr>
                      <a:xfrm>
                        <a:off x="3573339" y="2264955"/>
                        <a:ext cx="4320479" cy="337574"/>
                      </a:xfrm>
                      <a:prstGeom prst="rect">
                        <a:avLst/>
                      </a:prstGeom>
                    </p:spPr>
                  </p:pic>
                </p:oleObj>
              </mc:Fallback>
            </mc:AlternateContent>
          </a:graphicData>
        </a:graphic>
      </p:graphicFrame>
      <p:sp>
        <p:nvSpPr>
          <p:cNvPr id="31" name="文本框 30">
            <a:extLst>
              <a:ext uri="{FF2B5EF4-FFF2-40B4-BE49-F238E27FC236}">
                <a16:creationId xmlns="" xmlns:a16="http://schemas.microsoft.com/office/drawing/2014/main" id="{1A2146F2-FA53-4FFD-B689-984CB4B5F99E}"/>
              </a:ext>
            </a:extLst>
          </p:cNvPr>
          <p:cNvSpPr txBox="1"/>
          <p:nvPr/>
        </p:nvSpPr>
        <p:spPr>
          <a:xfrm>
            <a:off x="10774139" y="224907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9" name="对象 28">
            <a:extLst>
              <a:ext uri="{FF2B5EF4-FFF2-40B4-BE49-F238E27FC236}">
                <a16:creationId xmlns="" xmlns:a16="http://schemas.microsoft.com/office/drawing/2014/main" id="{B22382F5-86CF-4B76-B3C5-D26DB1A8E861}"/>
              </a:ext>
            </a:extLst>
          </p:cNvPr>
          <p:cNvGraphicFramePr>
            <a:graphicFrameLocks noChangeAspect="1"/>
          </p:cNvGraphicFramePr>
          <p:nvPr>
            <p:extLst>
              <p:ext uri="{D42A27DB-BD31-4B8C-83A1-F6EECF244321}">
                <p14:modId xmlns:p14="http://schemas.microsoft.com/office/powerpoint/2010/main" val="549897670"/>
              </p:ext>
            </p:extLst>
          </p:nvPr>
        </p:nvGraphicFramePr>
        <p:xfrm>
          <a:off x="4437435" y="3169516"/>
          <a:ext cx="2132833" cy="518968"/>
        </p:xfrm>
        <a:graphic>
          <a:graphicData uri="http://schemas.openxmlformats.org/presentationml/2006/ole">
            <mc:AlternateContent xmlns:mc="http://schemas.openxmlformats.org/markup-compatibility/2006">
              <mc:Choice xmlns:v="urn:schemas-microsoft-com:vml" Requires="v">
                <p:oleObj spid="_x0000_s15466" name="Equation" r:id="rId7" imgW="1605629" imgH="389926" progId="Equation.DSMT4">
                  <p:embed/>
                </p:oleObj>
              </mc:Choice>
              <mc:Fallback>
                <p:oleObj name="Equation" r:id="rId7" imgW="1605629" imgH="389926" progId="Equation.DSMT4">
                  <p:embed/>
                  <p:pic>
                    <p:nvPicPr>
                      <p:cNvPr id="0" name=""/>
                      <p:cNvPicPr/>
                      <p:nvPr/>
                    </p:nvPicPr>
                    <p:blipFill>
                      <a:blip r:embed="rId8"/>
                      <a:stretch>
                        <a:fillRect/>
                      </a:stretch>
                    </p:blipFill>
                    <p:spPr>
                      <a:xfrm>
                        <a:off x="4437435" y="3169516"/>
                        <a:ext cx="2132833" cy="518968"/>
                      </a:xfrm>
                      <a:prstGeom prst="rect">
                        <a:avLst/>
                      </a:prstGeom>
                    </p:spPr>
                  </p:pic>
                </p:oleObj>
              </mc:Fallback>
            </mc:AlternateContent>
          </a:graphicData>
        </a:graphic>
      </p:graphicFrame>
      <p:sp>
        <p:nvSpPr>
          <p:cNvPr id="35" name="文本框 34">
            <a:extLst>
              <a:ext uri="{FF2B5EF4-FFF2-40B4-BE49-F238E27FC236}">
                <a16:creationId xmlns="" xmlns:a16="http://schemas.microsoft.com/office/drawing/2014/main" id="{27152E51-FA2E-4B29-AD0B-DDDF9609430C}"/>
              </a:ext>
            </a:extLst>
          </p:cNvPr>
          <p:cNvSpPr txBox="1"/>
          <p:nvPr/>
        </p:nvSpPr>
        <p:spPr>
          <a:xfrm>
            <a:off x="10774139" y="3193749"/>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40" name="对象 39">
            <a:extLst>
              <a:ext uri="{FF2B5EF4-FFF2-40B4-BE49-F238E27FC236}">
                <a16:creationId xmlns="" xmlns:a16="http://schemas.microsoft.com/office/drawing/2014/main" id="{240BBEB0-0176-4B69-8E34-3DC9824EDF80}"/>
              </a:ext>
            </a:extLst>
          </p:cNvPr>
          <p:cNvGraphicFramePr>
            <a:graphicFrameLocks noChangeAspect="1"/>
          </p:cNvGraphicFramePr>
          <p:nvPr>
            <p:extLst>
              <p:ext uri="{D42A27DB-BD31-4B8C-83A1-F6EECF244321}">
                <p14:modId xmlns:p14="http://schemas.microsoft.com/office/powerpoint/2010/main" val="718710647"/>
              </p:ext>
            </p:extLst>
          </p:nvPr>
        </p:nvGraphicFramePr>
        <p:xfrm>
          <a:off x="1125067" y="3688484"/>
          <a:ext cx="1154374" cy="358942"/>
        </p:xfrm>
        <a:graphic>
          <a:graphicData uri="http://schemas.openxmlformats.org/presentationml/2006/ole">
            <mc:AlternateContent xmlns:mc="http://schemas.openxmlformats.org/markup-compatibility/2006">
              <mc:Choice xmlns:v="urn:schemas-microsoft-com:vml" Requires="v">
                <p:oleObj spid="_x0000_s15467" name="Equation" r:id="rId9" imgW="826696" imgH="256597" progId="Equation.DSMT4">
                  <p:embed/>
                </p:oleObj>
              </mc:Choice>
              <mc:Fallback>
                <p:oleObj name="Equation" r:id="rId9" imgW="826696" imgH="256597" progId="Equation.DSMT4">
                  <p:embed/>
                  <p:pic>
                    <p:nvPicPr>
                      <p:cNvPr id="0" name=""/>
                      <p:cNvPicPr/>
                      <p:nvPr/>
                    </p:nvPicPr>
                    <p:blipFill>
                      <a:blip r:embed="rId10"/>
                      <a:stretch>
                        <a:fillRect/>
                      </a:stretch>
                    </p:blipFill>
                    <p:spPr>
                      <a:xfrm>
                        <a:off x="1125067" y="3688484"/>
                        <a:ext cx="1154374" cy="358942"/>
                      </a:xfrm>
                      <a:prstGeom prst="rect">
                        <a:avLst/>
                      </a:prstGeom>
                    </p:spPr>
                  </p:pic>
                </p:oleObj>
              </mc:Fallback>
            </mc:AlternateContent>
          </a:graphicData>
        </a:graphic>
      </p:graphicFrame>
      <p:graphicFrame>
        <p:nvGraphicFramePr>
          <p:cNvPr id="41" name="对象 40">
            <a:extLst>
              <a:ext uri="{FF2B5EF4-FFF2-40B4-BE49-F238E27FC236}">
                <a16:creationId xmlns="" xmlns:a16="http://schemas.microsoft.com/office/drawing/2014/main" id="{1DB6C37E-CB5C-4706-84E3-5F6F5138A7EE}"/>
              </a:ext>
            </a:extLst>
          </p:cNvPr>
          <p:cNvGraphicFramePr>
            <a:graphicFrameLocks noChangeAspect="1"/>
          </p:cNvGraphicFramePr>
          <p:nvPr>
            <p:extLst>
              <p:ext uri="{D42A27DB-BD31-4B8C-83A1-F6EECF244321}">
                <p14:modId xmlns:p14="http://schemas.microsoft.com/office/powerpoint/2010/main" val="2688837011"/>
              </p:ext>
            </p:extLst>
          </p:nvPr>
        </p:nvGraphicFramePr>
        <p:xfrm>
          <a:off x="3933379" y="4293096"/>
          <a:ext cx="4680520" cy="1750526"/>
        </p:xfrm>
        <a:graphic>
          <a:graphicData uri="http://schemas.openxmlformats.org/presentationml/2006/ole">
            <mc:AlternateContent xmlns:mc="http://schemas.openxmlformats.org/markup-compatibility/2006">
              <mc:Choice xmlns:v="urn:schemas-microsoft-com:vml" Requires="v">
                <p:oleObj spid="_x0000_s15468" name="Equation" r:id="rId11" imgW="3382559" imgH="1264656" progId="Equation.DSMT4">
                  <p:embed/>
                </p:oleObj>
              </mc:Choice>
              <mc:Fallback>
                <p:oleObj name="Equation" r:id="rId11" imgW="3382559" imgH="1264656" progId="Equation.DSMT4">
                  <p:embed/>
                  <p:pic>
                    <p:nvPicPr>
                      <p:cNvPr id="0" name=""/>
                      <p:cNvPicPr/>
                      <p:nvPr/>
                    </p:nvPicPr>
                    <p:blipFill>
                      <a:blip r:embed="rId12"/>
                      <a:stretch>
                        <a:fillRect/>
                      </a:stretch>
                    </p:blipFill>
                    <p:spPr>
                      <a:xfrm>
                        <a:off x="3933379" y="4293096"/>
                        <a:ext cx="4680520" cy="1750526"/>
                      </a:xfrm>
                      <a:prstGeom prst="rect">
                        <a:avLst/>
                      </a:prstGeom>
                    </p:spPr>
                  </p:pic>
                </p:oleObj>
              </mc:Fallback>
            </mc:AlternateContent>
          </a:graphicData>
        </a:graphic>
      </p:graphicFrame>
    </p:spTree>
    <p:extLst>
      <p:ext uri="{BB962C8B-B14F-4D97-AF65-F5344CB8AC3E}">
        <p14:creationId xmlns:p14="http://schemas.microsoft.com/office/powerpoint/2010/main" val="236145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60588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基于</a:t>
            </a:r>
            <a:r>
              <a:rPr lang="en-US" altLang="zh-CN" sz="2100" b="1" dirty="0">
                <a:solidFill>
                  <a:schemeClr val="tx1"/>
                </a:solidFill>
                <a:latin typeface="微软雅黑" pitchFamily="34" charset="-122"/>
                <a:ea typeface="微软雅黑" pitchFamily="34" charset="-122"/>
              </a:rPr>
              <a:t>ES</a:t>
            </a:r>
            <a:r>
              <a:rPr lang="zh-CN" altLang="en-US" sz="2100" b="1" dirty="0">
                <a:solidFill>
                  <a:schemeClr val="tx1"/>
                </a:solidFill>
                <a:latin typeface="微软雅黑" pitchFamily="34" charset="-122"/>
                <a:ea typeface="微软雅黑" pitchFamily="34" charset="-122"/>
              </a:rPr>
              <a:t>修正的投资组合理论</a:t>
            </a:r>
          </a:p>
        </p:txBody>
      </p:sp>
      <p:sp>
        <p:nvSpPr>
          <p:cNvPr id="16" name="圆角矩形 15"/>
          <p:cNvSpPr/>
          <p:nvPr/>
        </p:nvSpPr>
        <p:spPr>
          <a:xfrm>
            <a:off x="4225925" y="379099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基于</a:t>
            </a:r>
            <a:r>
              <a:rPr lang="en-US" altLang="zh-CN" sz="2100" b="1" dirty="0" err="1">
                <a:solidFill>
                  <a:schemeClr val="tx1"/>
                </a:solidFill>
                <a:latin typeface="微软雅黑" pitchFamily="34" charset="-122"/>
                <a:ea typeface="微软雅黑" pitchFamily="34" charset="-122"/>
              </a:rPr>
              <a:t>VaR</a:t>
            </a:r>
            <a:r>
              <a:rPr lang="zh-CN" altLang="en-US" sz="2100" b="1" dirty="0">
                <a:solidFill>
                  <a:schemeClr val="tx1"/>
                </a:solidFill>
                <a:latin typeface="微软雅黑" pitchFamily="34" charset="-122"/>
                <a:ea typeface="微软雅黑" pitchFamily="34" charset="-122"/>
              </a:rPr>
              <a:t>修正的投资组合理论</a:t>
            </a:r>
          </a:p>
        </p:txBody>
      </p:sp>
      <p:sp>
        <p:nvSpPr>
          <p:cNvPr id="29" name="椭圆 28"/>
          <p:cNvSpPr/>
          <p:nvPr/>
        </p:nvSpPr>
        <p:spPr>
          <a:xfrm>
            <a:off x="4398963" y="386243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196752"/>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endParaRPr lang="en-US" altLang="zh-CN" sz="2100" b="1" dirty="0">
              <a:solidFill>
                <a:schemeClr val="tx1"/>
              </a:solidFill>
              <a:latin typeface="微软雅黑" pitchFamily="34" charset="-122"/>
              <a:ea typeface="微软雅黑" pitchFamily="34" charset="-122"/>
            </a:endParaRPr>
          </a:p>
        </p:txBody>
      </p:sp>
      <p:sp>
        <p:nvSpPr>
          <p:cNvPr id="25" name="圆角矩形 24"/>
          <p:cNvSpPr/>
          <p:nvPr/>
        </p:nvSpPr>
        <p:spPr>
          <a:xfrm>
            <a:off x="4227513" y="2034233"/>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100" b="1" dirty="0">
                <a:solidFill>
                  <a:schemeClr val="tx1"/>
                </a:solidFill>
                <a:latin typeface="微软雅黑" pitchFamily="34" charset="-122"/>
                <a:ea typeface="微软雅黑" pitchFamily="34" charset="-122"/>
              </a:rPr>
              <a:t>   无风险资产与多种风险资产情形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p>
        </p:txBody>
      </p:sp>
      <p:sp>
        <p:nvSpPr>
          <p:cNvPr id="26" name="圆角矩形 25"/>
          <p:cNvSpPr/>
          <p:nvPr/>
        </p:nvSpPr>
        <p:spPr>
          <a:xfrm>
            <a:off x="4227513" y="2877691"/>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不可卖空情形的投资组合确定</a:t>
            </a:r>
            <a:endParaRPr lang="en-US" altLang="zh-CN" sz="2100" b="1" dirty="0">
              <a:solidFill>
                <a:schemeClr val="tx1"/>
              </a:solidFill>
              <a:latin typeface="微软雅黑" pitchFamily="34" charset="-122"/>
              <a:ea typeface="微软雅黑" pitchFamily="34" charset="-122"/>
            </a:endParaRPr>
          </a:p>
        </p:txBody>
      </p:sp>
      <p:sp>
        <p:nvSpPr>
          <p:cNvPr id="28" name="椭圆 27"/>
          <p:cNvSpPr/>
          <p:nvPr/>
        </p:nvSpPr>
        <p:spPr>
          <a:xfrm>
            <a:off x="4386263" y="298087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26818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211995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69319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26">
            <a:extLst>
              <a:ext uri="{FF2B5EF4-FFF2-40B4-BE49-F238E27FC236}">
                <a16:creationId xmlns="" xmlns:a16="http://schemas.microsoft.com/office/drawing/2014/main" id="{254B8D71-CD75-41DC-8F4F-74720AADED9B}"/>
              </a:ext>
            </a:extLst>
          </p:cNvPr>
          <p:cNvSpPr/>
          <p:nvPr/>
        </p:nvSpPr>
        <p:spPr>
          <a:xfrm>
            <a:off x="4241254" y="551723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最优投资组合构建的应用</a:t>
            </a:r>
          </a:p>
        </p:txBody>
      </p:sp>
      <p:sp>
        <p:nvSpPr>
          <p:cNvPr id="19" name="椭圆 18">
            <a:extLst>
              <a:ext uri="{FF2B5EF4-FFF2-40B4-BE49-F238E27FC236}">
                <a16:creationId xmlns="" xmlns:a16="http://schemas.microsoft.com/office/drawing/2014/main" id="{875F0DDB-DEB0-4F6C-8F35-250F9DA84C34}"/>
              </a:ext>
            </a:extLst>
          </p:cNvPr>
          <p:cNvSpPr/>
          <p:nvPr/>
        </p:nvSpPr>
        <p:spPr>
          <a:xfrm>
            <a:off x="4394449" y="560454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
        <p:nvSpPr>
          <p:cNvPr id="22" name="圆角矩形 21"/>
          <p:cNvSpPr/>
          <p:nvPr/>
        </p:nvSpPr>
        <p:spPr>
          <a:xfrm>
            <a:off x="4216400" y="332656"/>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证券投资组合理论</a:t>
            </a:r>
            <a:endParaRPr lang="en-US" altLang="zh-CN" sz="2100" b="1" dirty="0">
              <a:solidFill>
                <a:schemeClr val="tx1"/>
              </a:solidFill>
              <a:latin typeface="微软雅黑" pitchFamily="34" charset="-122"/>
              <a:ea typeface="微软雅黑" pitchFamily="34" charset="-122"/>
            </a:endParaRPr>
          </a:p>
        </p:txBody>
      </p:sp>
      <p:sp>
        <p:nvSpPr>
          <p:cNvPr id="23" name="椭圆 22"/>
          <p:cNvSpPr/>
          <p:nvPr/>
        </p:nvSpPr>
        <p:spPr>
          <a:xfrm>
            <a:off x="4365625" y="40409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3502674"/>
            <a:ext cx="10801200" cy="1547201"/>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由上式可看出，   在            平面中是一条抛物线，而在           中形成一条双曲线，也就是有效边界，如下图所示：</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2" name="对象 1">
            <a:extLst>
              <a:ext uri="{FF2B5EF4-FFF2-40B4-BE49-F238E27FC236}">
                <a16:creationId xmlns="" xmlns:a16="http://schemas.microsoft.com/office/drawing/2014/main" id="{E42E95E2-0772-4F1D-9D4E-3C6BDD49710F}"/>
              </a:ext>
            </a:extLst>
          </p:cNvPr>
          <p:cNvGraphicFramePr>
            <a:graphicFrameLocks noChangeAspect="1"/>
          </p:cNvGraphicFramePr>
          <p:nvPr>
            <p:extLst>
              <p:ext uri="{D42A27DB-BD31-4B8C-83A1-F6EECF244321}">
                <p14:modId xmlns:p14="http://schemas.microsoft.com/office/powerpoint/2010/main" val="2021693016"/>
              </p:ext>
            </p:extLst>
          </p:nvPr>
        </p:nvGraphicFramePr>
        <p:xfrm>
          <a:off x="2709243" y="1124744"/>
          <a:ext cx="6055704" cy="2376264"/>
        </p:xfrm>
        <a:graphic>
          <a:graphicData uri="http://schemas.openxmlformats.org/presentationml/2006/ole">
            <mc:AlternateContent xmlns:mc="http://schemas.openxmlformats.org/markup-compatibility/2006">
              <mc:Choice xmlns:v="urn:schemas-microsoft-com:vml" Requires="v">
                <p:oleObj spid="_x0000_s21585" name="Equation" r:id="rId3" imgW="4845976" imgH="1901835" progId="Equation.DSMT4">
                  <p:embed/>
                </p:oleObj>
              </mc:Choice>
              <mc:Fallback>
                <p:oleObj name="Equation" r:id="rId3" imgW="4845976" imgH="1901835" progId="Equation.DSMT4">
                  <p:embed/>
                  <p:pic>
                    <p:nvPicPr>
                      <p:cNvPr id="0" name=""/>
                      <p:cNvPicPr/>
                      <p:nvPr/>
                    </p:nvPicPr>
                    <p:blipFill>
                      <a:blip r:embed="rId4"/>
                      <a:stretch>
                        <a:fillRect/>
                      </a:stretch>
                    </p:blipFill>
                    <p:spPr>
                      <a:xfrm>
                        <a:off x="2709243" y="1124744"/>
                        <a:ext cx="6055704" cy="2376264"/>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B82243E2-F171-42CB-8322-4CB9A0FE801D}"/>
              </a:ext>
            </a:extLst>
          </p:cNvPr>
          <p:cNvSpPr txBox="1"/>
          <p:nvPr/>
        </p:nvSpPr>
        <p:spPr>
          <a:xfrm>
            <a:off x="549003" y="725706"/>
            <a:ext cx="1872208" cy="369332"/>
          </a:xfrm>
          <a:prstGeom prst="rect">
            <a:avLst/>
          </a:prstGeom>
          <a:noFill/>
        </p:spPr>
        <p:txBody>
          <a:bodyPr wrap="square" rtlCol="0">
            <a:spAutoFit/>
          </a:bodyPr>
          <a:lstStyle/>
          <a:p>
            <a:r>
              <a:rPr lang="zh-CN" altLang="en-US" dirty="0"/>
              <a:t>（接上页公式）</a:t>
            </a:r>
          </a:p>
        </p:txBody>
      </p:sp>
      <p:sp>
        <p:nvSpPr>
          <p:cNvPr id="23" name="文本框 22">
            <a:extLst>
              <a:ext uri="{FF2B5EF4-FFF2-40B4-BE49-F238E27FC236}">
                <a16:creationId xmlns="" xmlns:a16="http://schemas.microsoft.com/office/drawing/2014/main" id="{85647686-9EEF-46EB-8AA2-A6AA62630122}"/>
              </a:ext>
            </a:extLst>
          </p:cNvPr>
          <p:cNvSpPr txBox="1"/>
          <p:nvPr/>
        </p:nvSpPr>
        <p:spPr>
          <a:xfrm>
            <a:off x="10702131" y="1953472"/>
            <a:ext cx="117198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 xmlns:a16="http://schemas.microsoft.com/office/drawing/2014/main" id="{F786BD97-7955-4219-8FCA-C6C64032190E}"/>
              </a:ext>
            </a:extLst>
          </p:cNvPr>
          <p:cNvGraphicFramePr>
            <a:graphicFrameLocks noChangeAspect="1"/>
          </p:cNvGraphicFramePr>
          <p:nvPr>
            <p:extLst>
              <p:ext uri="{D42A27DB-BD31-4B8C-83A1-F6EECF244321}">
                <p14:modId xmlns:p14="http://schemas.microsoft.com/office/powerpoint/2010/main" val="2892399335"/>
              </p:ext>
            </p:extLst>
          </p:nvPr>
        </p:nvGraphicFramePr>
        <p:xfrm>
          <a:off x="2675553" y="3717032"/>
          <a:ext cx="288032" cy="252028"/>
        </p:xfrm>
        <a:graphic>
          <a:graphicData uri="http://schemas.openxmlformats.org/presentationml/2006/ole">
            <mc:AlternateContent xmlns:mc="http://schemas.openxmlformats.org/markup-compatibility/2006">
              <mc:Choice xmlns:v="urn:schemas-microsoft-com:vml" Requires="v">
                <p:oleObj spid="_x0000_s21586" name="Equation" r:id="rId5" imgW="151908" imgH="132970" progId="Equation.DSMT4">
                  <p:embed/>
                </p:oleObj>
              </mc:Choice>
              <mc:Fallback>
                <p:oleObj name="Equation" r:id="rId5" imgW="151908" imgH="132970" progId="Equation.DSMT4">
                  <p:embed/>
                  <p:pic>
                    <p:nvPicPr>
                      <p:cNvPr id="0" name=""/>
                      <p:cNvPicPr/>
                      <p:nvPr/>
                    </p:nvPicPr>
                    <p:blipFill>
                      <a:blip r:embed="rId6"/>
                      <a:stretch>
                        <a:fillRect/>
                      </a:stretch>
                    </p:blipFill>
                    <p:spPr>
                      <a:xfrm>
                        <a:off x="2675553" y="3717032"/>
                        <a:ext cx="288032" cy="252028"/>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404D29DB-77E0-4B7C-9471-D7C0BB52DD08}"/>
              </a:ext>
            </a:extLst>
          </p:cNvPr>
          <p:cNvGraphicFramePr>
            <a:graphicFrameLocks noChangeAspect="1"/>
          </p:cNvGraphicFramePr>
          <p:nvPr>
            <p:extLst>
              <p:ext uri="{D42A27DB-BD31-4B8C-83A1-F6EECF244321}">
                <p14:modId xmlns:p14="http://schemas.microsoft.com/office/powerpoint/2010/main" val="2550458006"/>
              </p:ext>
            </p:extLst>
          </p:nvPr>
        </p:nvGraphicFramePr>
        <p:xfrm>
          <a:off x="3357315" y="3643156"/>
          <a:ext cx="648073" cy="355725"/>
        </p:xfrm>
        <a:graphic>
          <a:graphicData uri="http://schemas.openxmlformats.org/presentationml/2006/ole">
            <mc:AlternateContent xmlns:mc="http://schemas.openxmlformats.org/markup-compatibility/2006">
              <mc:Choice xmlns:v="urn:schemas-microsoft-com:vml" Requires="v">
                <p:oleObj spid="_x0000_s21587" name="Equation" r:id="rId7" imgW="503487" imgH="275644" progId="Equation.DSMT4">
                  <p:embed/>
                </p:oleObj>
              </mc:Choice>
              <mc:Fallback>
                <p:oleObj name="Equation" r:id="rId7" imgW="503487" imgH="275644" progId="Equation.DSMT4">
                  <p:embed/>
                  <p:pic>
                    <p:nvPicPr>
                      <p:cNvPr id="0" name=""/>
                      <p:cNvPicPr/>
                      <p:nvPr/>
                    </p:nvPicPr>
                    <p:blipFill>
                      <a:blip r:embed="rId8"/>
                      <a:stretch>
                        <a:fillRect/>
                      </a:stretch>
                    </p:blipFill>
                    <p:spPr>
                      <a:xfrm>
                        <a:off x="3357315" y="3643156"/>
                        <a:ext cx="648073" cy="355725"/>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5C64D484-FF02-42A5-96F7-058CB8184B9E}"/>
              </a:ext>
            </a:extLst>
          </p:cNvPr>
          <p:cNvGraphicFramePr>
            <a:graphicFrameLocks noChangeAspect="1"/>
          </p:cNvGraphicFramePr>
          <p:nvPr>
            <p:extLst>
              <p:ext uri="{D42A27DB-BD31-4B8C-83A1-F6EECF244321}">
                <p14:modId xmlns:p14="http://schemas.microsoft.com/office/powerpoint/2010/main" val="3134115284"/>
              </p:ext>
            </p:extLst>
          </p:nvPr>
        </p:nvGraphicFramePr>
        <p:xfrm>
          <a:off x="7029723" y="3631690"/>
          <a:ext cx="701809" cy="339382"/>
        </p:xfrm>
        <a:graphic>
          <a:graphicData uri="http://schemas.openxmlformats.org/presentationml/2006/ole">
            <mc:AlternateContent xmlns:mc="http://schemas.openxmlformats.org/markup-compatibility/2006">
              <mc:Choice xmlns:v="urn:schemas-microsoft-com:vml" Requires="v">
                <p:oleObj spid="_x0000_s21588" name="Equation" r:id="rId9" imgW="532217" imgH="256597" progId="Equation.DSMT4">
                  <p:embed/>
                </p:oleObj>
              </mc:Choice>
              <mc:Fallback>
                <p:oleObj name="Equation" r:id="rId9" imgW="532217" imgH="256597" progId="Equation.DSMT4">
                  <p:embed/>
                  <p:pic>
                    <p:nvPicPr>
                      <p:cNvPr id="0" name=""/>
                      <p:cNvPicPr/>
                      <p:nvPr/>
                    </p:nvPicPr>
                    <p:blipFill>
                      <a:blip r:embed="rId10"/>
                      <a:stretch>
                        <a:fillRect/>
                      </a:stretch>
                    </p:blipFill>
                    <p:spPr>
                      <a:xfrm>
                        <a:off x="7029723" y="3631690"/>
                        <a:ext cx="701809" cy="339382"/>
                      </a:xfrm>
                      <a:prstGeom prst="rect">
                        <a:avLst/>
                      </a:prstGeom>
                    </p:spPr>
                  </p:pic>
                </p:oleObj>
              </mc:Fallback>
            </mc:AlternateContent>
          </a:graphicData>
        </a:graphic>
      </p:graphicFrame>
      <p:pic>
        <p:nvPicPr>
          <p:cNvPr id="27" name="图片 26">
            <a:extLst>
              <a:ext uri="{FF2B5EF4-FFF2-40B4-BE49-F238E27FC236}">
                <a16:creationId xmlns="" xmlns:a16="http://schemas.microsoft.com/office/drawing/2014/main" id="{EF11025A-3FE5-45C4-B882-5105A327A688}"/>
              </a:ext>
            </a:extLst>
          </p:cNvPr>
          <p:cNvPicPr>
            <a:picLocks noChangeAspect="1"/>
          </p:cNvPicPr>
          <p:nvPr/>
        </p:nvPicPr>
        <p:blipFill>
          <a:blip r:embed="rId11"/>
          <a:stretch>
            <a:fillRect/>
          </a:stretch>
        </p:blipFill>
        <p:spPr>
          <a:xfrm>
            <a:off x="4365427" y="4187097"/>
            <a:ext cx="2742500" cy="2336204"/>
          </a:xfrm>
          <a:prstGeom prst="rect">
            <a:avLst/>
          </a:prstGeom>
        </p:spPr>
      </p:pic>
      <p:sp>
        <p:nvSpPr>
          <p:cNvPr id="18" name="文本框 17">
            <a:extLst>
              <a:ext uri="{FF2B5EF4-FFF2-40B4-BE49-F238E27FC236}">
                <a16:creationId xmlns="" xmlns:a16="http://schemas.microsoft.com/office/drawing/2014/main" id="{F4007D7C-498E-4E73-A2E7-0C71F85BD523}"/>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8-1 </a:t>
            </a:r>
            <a:r>
              <a:rPr lang="zh-CN" altLang="en-US" sz="1400" dirty="0">
                <a:latin typeface="Times New Roman" panose="02020603050405020304" pitchFamily="18" charset="0"/>
                <a:ea typeface="+mn-ea"/>
                <a:cs typeface="Times New Roman" panose="02020603050405020304" pitchFamily="18" charset="0"/>
              </a:rPr>
              <a:t>有效边界</a:t>
            </a:r>
          </a:p>
        </p:txBody>
      </p:sp>
    </p:spTree>
    <p:extLst>
      <p:ext uri="{BB962C8B-B14F-4D97-AF65-F5344CB8AC3E}">
        <p14:creationId xmlns:p14="http://schemas.microsoft.com/office/powerpoint/2010/main" val="49571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906026"/>
            <a:ext cx="10558115" cy="492442"/>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为了求解最小风险方差组合，将（</a:t>
            </a:r>
            <a:r>
              <a:rPr lang="en-US" altLang="zh-CN" sz="2000" dirty="0">
                <a:latin typeface="Times New Roman" panose="02020603050405020304" pitchFamily="18" charset="0"/>
                <a:cs typeface="Times New Roman" panose="02020603050405020304" pitchFamily="18" charset="0"/>
              </a:rPr>
              <a:t>8-9</a:t>
            </a:r>
            <a:r>
              <a:rPr lang="zh-CN" altLang="en-US" sz="2000" dirty="0">
                <a:latin typeface="Times New Roman" panose="02020603050405020304" pitchFamily="18" charset="0"/>
                <a:cs typeface="Times New Roman" panose="02020603050405020304" pitchFamily="18" charset="0"/>
              </a:rPr>
              <a:t>）式求导，令方差最小：</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 xmlns:a16="http://schemas.microsoft.com/office/drawing/2014/main" id="{B9B5C58A-4CCD-4841-9B4A-64B08822C330}"/>
              </a:ext>
            </a:extLst>
          </p:cNvPr>
          <p:cNvGraphicFramePr>
            <a:graphicFrameLocks noChangeAspect="1"/>
          </p:cNvGraphicFramePr>
          <p:nvPr>
            <p:extLst>
              <p:ext uri="{D42A27DB-BD31-4B8C-83A1-F6EECF244321}">
                <p14:modId xmlns:p14="http://schemas.microsoft.com/office/powerpoint/2010/main" val="3314891642"/>
              </p:ext>
            </p:extLst>
          </p:nvPr>
        </p:nvGraphicFramePr>
        <p:xfrm>
          <a:off x="4797475" y="1687126"/>
          <a:ext cx="1728192" cy="587424"/>
        </p:xfrm>
        <a:graphic>
          <a:graphicData uri="http://schemas.openxmlformats.org/presentationml/2006/ole">
            <mc:AlternateContent xmlns:mc="http://schemas.openxmlformats.org/markup-compatibility/2006">
              <mc:Choice xmlns:v="urn:schemas-microsoft-com:vml" Requires="v">
                <p:oleObj spid="_x0000_s20602" name="Equation" r:id="rId3" imgW="1368250" imgH="465755" progId="Equation.DSMT4">
                  <p:embed/>
                </p:oleObj>
              </mc:Choice>
              <mc:Fallback>
                <p:oleObj name="Equation" r:id="rId3" imgW="1368250" imgH="465755" progId="Equation.DSMT4">
                  <p:embed/>
                  <p:pic>
                    <p:nvPicPr>
                      <p:cNvPr id="0" name=""/>
                      <p:cNvPicPr/>
                      <p:nvPr/>
                    </p:nvPicPr>
                    <p:blipFill>
                      <a:blip r:embed="rId4"/>
                      <a:stretch>
                        <a:fillRect/>
                      </a:stretch>
                    </p:blipFill>
                    <p:spPr>
                      <a:xfrm>
                        <a:off x="4797475" y="1687126"/>
                        <a:ext cx="1728192" cy="587424"/>
                      </a:xfrm>
                      <a:prstGeom prst="rect">
                        <a:avLst/>
                      </a:prstGeom>
                    </p:spPr>
                  </p:pic>
                </p:oleObj>
              </mc:Fallback>
            </mc:AlternateContent>
          </a:graphicData>
        </a:graphic>
      </p:graphicFrame>
      <p:sp>
        <p:nvSpPr>
          <p:cNvPr id="22" name="文本框 21">
            <a:extLst>
              <a:ext uri="{FF2B5EF4-FFF2-40B4-BE49-F238E27FC236}">
                <a16:creationId xmlns="" xmlns:a16="http://schemas.microsoft.com/office/drawing/2014/main" id="{C208C631-69D2-42C9-8D93-71A92D63296C}"/>
              </a:ext>
            </a:extLst>
          </p:cNvPr>
          <p:cNvSpPr txBox="1"/>
          <p:nvPr/>
        </p:nvSpPr>
        <p:spPr>
          <a:xfrm>
            <a:off x="10702131" y="1796172"/>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 xmlns:a16="http://schemas.microsoft.com/office/drawing/2014/main" id="{53E62CAD-DF72-4950-8449-E010A2F7C62B}"/>
              </a:ext>
            </a:extLst>
          </p:cNvPr>
          <p:cNvGraphicFramePr>
            <a:graphicFrameLocks noChangeAspect="1"/>
          </p:cNvGraphicFramePr>
          <p:nvPr>
            <p:extLst>
              <p:ext uri="{D42A27DB-BD31-4B8C-83A1-F6EECF244321}">
                <p14:modId xmlns:p14="http://schemas.microsoft.com/office/powerpoint/2010/main" val="3494019899"/>
              </p:ext>
            </p:extLst>
          </p:nvPr>
        </p:nvGraphicFramePr>
        <p:xfrm>
          <a:off x="5157515" y="2550454"/>
          <a:ext cx="782225" cy="330324"/>
        </p:xfrm>
        <a:graphic>
          <a:graphicData uri="http://schemas.openxmlformats.org/presentationml/2006/ole">
            <mc:AlternateContent xmlns:mc="http://schemas.openxmlformats.org/markup-compatibility/2006">
              <mc:Choice xmlns:v="urn:schemas-microsoft-com:vml" Requires="v">
                <p:oleObj spid="_x0000_s20603" name="Equation" r:id="rId5" imgW="541554" imgH="228206" progId="Equation.DSMT4">
                  <p:embed/>
                </p:oleObj>
              </mc:Choice>
              <mc:Fallback>
                <p:oleObj name="Equation" r:id="rId5" imgW="541554" imgH="228206" progId="Equation.DSMT4">
                  <p:embed/>
                  <p:pic>
                    <p:nvPicPr>
                      <p:cNvPr id="0" name=""/>
                      <p:cNvPicPr/>
                      <p:nvPr/>
                    </p:nvPicPr>
                    <p:blipFill>
                      <a:blip r:embed="rId6"/>
                      <a:stretch>
                        <a:fillRect/>
                      </a:stretch>
                    </p:blipFill>
                    <p:spPr>
                      <a:xfrm>
                        <a:off x="5157515" y="2550454"/>
                        <a:ext cx="782225" cy="330324"/>
                      </a:xfrm>
                      <a:prstGeom prst="rect">
                        <a:avLst/>
                      </a:prstGeom>
                    </p:spPr>
                  </p:pic>
                </p:oleObj>
              </mc:Fallback>
            </mc:AlternateContent>
          </a:graphicData>
        </a:graphic>
      </p:graphicFrame>
      <p:sp>
        <p:nvSpPr>
          <p:cNvPr id="21" name="箭头: 右 20">
            <a:extLst>
              <a:ext uri="{FF2B5EF4-FFF2-40B4-BE49-F238E27FC236}">
                <a16:creationId xmlns="" xmlns:a16="http://schemas.microsoft.com/office/drawing/2014/main" id="{59273913-57D0-4304-8F80-2CF49D74475A}"/>
              </a:ext>
            </a:extLst>
          </p:cNvPr>
          <p:cNvSpPr/>
          <p:nvPr/>
        </p:nvSpPr>
        <p:spPr>
          <a:xfrm>
            <a:off x="4005387" y="2550454"/>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 xmlns:a16="http://schemas.microsoft.com/office/drawing/2014/main" id="{402E4EB6-D116-4E2D-B4EA-0294AA72966A}"/>
              </a:ext>
            </a:extLst>
          </p:cNvPr>
          <p:cNvSpPr txBox="1"/>
          <p:nvPr/>
        </p:nvSpPr>
        <p:spPr>
          <a:xfrm>
            <a:off x="10702131" y="255045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8-11</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 xmlns:a16="http://schemas.microsoft.com/office/drawing/2014/main" id="{3DE96585-4D8E-4FDD-B29A-A2905F9E9889}"/>
              </a:ext>
            </a:extLst>
          </p:cNvPr>
          <p:cNvSpPr txBox="1"/>
          <p:nvPr/>
        </p:nvSpPr>
        <p:spPr>
          <a:xfrm>
            <a:off x="1053058" y="3059668"/>
            <a:ext cx="3744417" cy="369332"/>
          </a:xfrm>
          <a:prstGeom prst="rect">
            <a:avLst/>
          </a:prstGeom>
          <a:noFill/>
        </p:spPr>
        <p:txBody>
          <a:bodyPr wrap="square" rtlCol="0">
            <a:spAutoFit/>
          </a:bodyPr>
          <a:lstStyle/>
          <a:p>
            <a:r>
              <a:rPr lang="zh-CN" altLang="en-US" dirty="0"/>
              <a:t>代入</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8-8</a:t>
            </a:r>
            <a:r>
              <a:rPr lang="zh-CN" altLang="en-US" dirty="0">
                <a:latin typeface="Times New Roman" panose="02020603050405020304" pitchFamily="18" charset="0"/>
                <a:cs typeface="Times New Roman" panose="02020603050405020304" pitchFamily="18" charset="0"/>
              </a:rPr>
              <a:t>）</a:t>
            </a:r>
            <a:r>
              <a:rPr lang="zh-CN" altLang="en-US" dirty="0"/>
              <a:t>式中，得</a:t>
            </a:r>
          </a:p>
        </p:txBody>
      </p:sp>
      <p:graphicFrame>
        <p:nvGraphicFramePr>
          <p:cNvPr id="26" name="对象 25">
            <a:extLst>
              <a:ext uri="{FF2B5EF4-FFF2-40B4-BE49-F238E27FC236}">
                <a16:creationId xmlns="" xmlns:a16="http://schemas.microsoft.com/office/drawing/2014/main" id="{836EC965-BB55-495F-9622-9944520F4CE0}"/>
              </a:ext>
            </a:extLst>
          </p:cNvPr>
          <p:cNvGraphicFramePr>
            <a:graphicFrameLocks noChangeAspect="1"/>
          </p:cNvGraphicFramePr>
          <p:nvPr>
            <p:extLst>
              <p:ext uri="{D42A27DB-BD31-4B8C-83A1-F6EECF244321}">
                <p14:modId xmlns:p14="http://schemas.microsoft.com/office/powerpoint/2010/main" val="372347153"/>
              </p:ext>
            </p:extLst>
          </p:nvPr>
        </p:nvGraphicFramePr>
        <p:xfrm>
          <a:off x="4725468" y="3382754"/>
          <a:ext cx="2016224" cy="579128"/>
        </p:xfrm>
        <a:graphic>
          <a:graphicData uri="http://schemas.openxmlformats.org/presentationml/2006/ole">
            <mc:AlternateContent xmlns:mc="http://schemas.openxmlformats.org/markup-compatibility/2006">
              <mc:Choice xmlns:v="urn:schemas-microsoft-com:vml" Requires="v">
                <p:oleObj spid="_x0000_s20604" name="Equation" r:id="rId7" imgW="1491788" imgH="428021" progId="Equation.DSMT4">
                  <p:embed/>
                </p:oleObj>
              </mc:Choice>
              <mc:Fallback>
                <p:oleObj name="Equation" r:id="rId7" imgW="1491788" imgH="428021" progId="Equation.DSMT4">
                  <p:embed/>
                  <p:pic>
                    <p:nvPicPr>
                      <p:cNvPr id="0" name=""/>
                      <p:cNvPicPr/>
                      <p:nvPr/>
                    </p:nvPicPr>
                    <p:blipFill>
                      <a:blip r:embed="rId8"/>
                      <a:stretch>
                        <a:fillRect/>
                      </a:stretch>
                    </p:blipFill>
                    <p:spPr>
                      <a:xfrm>
                        <a:off x="4725468" y="3382754"/>
                        <a:ext cx="2016224" cy="579128"/>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4E056062-D47D-4A51-985C-783AE53CE040}"/>
              </a:ext>
            </a:extLst>
          </p:cNvPr>
          <p:cNvGraphicFramePr>
            <a:graphicFrameLocks noChangeAspect="1"/>
          </p:cNvGraphicFramePr>
          <p:nvPr>
            <p:extLst>
              <p:ext uri="{D42A27DB-BD31-4B8C-83A1-F6EECF244321}">
                <p14:modId xmlns:p14="http://schemas.microsoft.com/office/powerpoint/2010/main" val="1794381332"/>
              </p:ext>
            </p:extLst>
          </p:nvPr>
        </p:nvGraphicFramePr>
        <p:xfrm>
          <a:off x="5005917" y="4070019"/>
          <a:ext cx="1455326" cy="559391"/>
        </p:xfrm>
        <a:graphic>
          <a:graphicData uri="http://schemas.openxmlformats.org/presentationml/2006/ole">
            <mc:AlternateContent xmlns:mc="http://schemas.openxmlformats.org/markup-compatibility/2006">
              <mc:Choice xmlns:v="urn:schemas-microsoft-com:vml" Requires="v">
                <p:oleObj spid="_x0000_s20605" name="Equation" r:id="rId9" imgW="1016671" imgH="389926" progId="Equation.DSMT4">
                  <p:embed/>
                </p:oleObj>
              </mc:Choice>
              <mc:Fallback>
                <p:oleObj name="Equation" r:id="rId9" imgW="1016671" imgH="389926" progId="Equation.DSMT4">
                  <p:embed/>
                  <p:pic>
                    <p:nvPicPr>
                      <p:cNvPr id="0" name=""/>
                      <p:cNvPicPr/>
                      <p:nvPr/>
                    </p:nvPicPr>
                    <p:blipFill>
                      <a:blip r:embed="rId10"/>
                      <a:stretch>
                        <a:fillRect/>
                      </a:stretch>
                    </p:blipFill>
                    <p:spPr>
                      <a:xfrm>
                        <a:off x="5005917" y="4070019"/>
                        <a:ext cx="1455326" cy="559391"/>
                      </a:xfrm>
                      <a:prstGeom prst="rect">
                        <a:avLst/>
                      </a:prstGeom>
                    </p:spPr>
                  </p:pic>
                </p:oleObj>
              </mc:Fallback>
            </mc:AlternateContent>
          </a:graphicData>
        </a:graphic>
      </p:graphicFrame>
      <p:graphicFrame>
        <p:nvGraphicFramePr>
          <p:cNvPr id="29" name="对象 28">
            <a:extLst>
              <a:ext uri="{FF2B5EF4-FFF2-40B4-BE49-F238E27FC236}">
                <a16:creationId xmlns="" xmlns:a16="http://schemas.microsoft.com/office/drawing/2014/main" id="{17090B30-6AB9-44C3-8715-737CBBA3A753}"/>
              </a:ext>
            </a:extLst>
          </p:cNvPr>
          <p:cNvGraphicFramePr>
            <a:graphicFrameLocks noChangeAspect="1"/>
          </p:cNvGraphicFramePr>
          <p:nvPr>
            <p:extLst>
              <p:ext uri="{D42A27DB-BD31-4B8C-83A1-F6EECF244321}">
                <p14:modId xmlns:p14="http://schemas.microsoft.com/office/powerpoint/2010/main" val="1487666610"/>
              </p:ext>
            </p:extLst>
          </p:nvPr>
        </p:nvGraphicFramePr>
        <p:xfrm>
          <a:off x="4562475" y="4864100"/>
          <a:ext cx="2343150" cy="390525"/>
        </p:xfrm>
        <a:graphic>
          <a:graphicData uri="http://schemas.openxmlformats.org/presentationml/2006/ole">
            <mc:AlternateContent xmlns:mc="http://schemas.openxmlformats.org/markup-compatibility/2006">
              <mc:Choice xmlns:v="urn:schemas-microsoft-com:vml" Requires="v">
                <p:oleObj spid="_x0000_s20606" name="Equation" r:id="rId11" imgW="1676160" imgH="279360" progId="Equation.DSMT4">
                  <p:embed/>
                </p:oleObj>
              </mc:Choice>
              <mc:Fallback>
                <p:oleObj name="Equation" r:id="rId11" imgW="1676160" imgH="279360" progId="Equation.DSMT4">
                  <p:embed/>
                  <p:pic>
                    <p:nvPicPr>
                      <p:cNvPr id="0" name=""/>
                      <p:cNvPicPr/>
                      <p:nvPr/>
                    </p:nvPicPr>
                    <p:blipFill>
                      <a:blip r:embed="rId12"/>
                      <a:stretch>
                        <a:fillRect/>
                      </a:stretch>
                    </p:blipFill>
                    <p:spPr>
                      <a:xfrm>
                        <a:off x="4562475" y="4864100"/>
                        <a:ext cx="2343150" cy="390525"/>
                      </a:xfrm>
                      <a:prstGeom prst="rect">
                        <a:avLst/>
                      </a:prstGeom>
                    </p:spPr>
                  </p:pic>
                </p:oleObj>
              </mc:Fallback>
            </mc:AlternateContent>
          </a:graphicData>
        </a:graphic>
      </p:graphicFrame>
      <p:sp>
        <p:nvSpPr>
          <p:cNvPr id="30" name="文本框 29">
            <a:extLst>
              <a:ext uri="{FF2B5EF4-FFF2-40B4-BE49-F238E27FC236}">
                <a16:creationId xmlns="" xmlns:a16="http://schemas.microsoft.com/office/drawing/2014/main" id="{867CD04A-C09F-45B5-9B16-762A2AE44F16}"/>
              </a:ext>
            </a:extLst>
          </p:cNvPr>
          <p:cNvSpPr txBox="1"/>
          <p:nvPr/>
        </p:nvSpPr>
        <p:spPr>
          <a:xfrm>
            <a:off x="1053058" y="5613830"/>
            <a:ext cx="2880320" cy="369332"/>
          </a:xfrm>
          <a:prstGeom prst="rect">
            <a:avLst/>
          </a:prstGeom>
          <a:noFill/>
        </p:spPr>
        <p:txBody>
          <a:bodyPr wrap="square" rtlCol="0">
            <a:spAutoFit/>
          </a:bodyPr>
          <a:lstStyle/>
          <a:p>
            <a:r>
              <a:rPr lang="zh-CN" altLang="en-US" dirty="0"/>
              <a:t>此时，投资组合权重</a:t>
            </a:r>
            <a:r>
              <a:rPr lang="zh-CN" altLang="en-US" dirty="0" smtClean="0"/>
              <a:t>为：</a:t>
            </a:r>
            <a:endParaRPr lang="zh-CN" altLang="en-US" dirty="0"/>
          </a:p>
        </p:txBody>
      </p:sp>
      <p:graphicFrame>
        <p:nvGraphicFramePr>
          <p:cNvPr id="31" name="对象 30">
            <a:extLst>
              <a:ext uri="{FF2B5EF4-FFF2-40B4-BE49-F238E27FC236}">
                <a16:creationId xmlns="" xmlns:a16="http://schemas.microsoft.com/office/drawing/2014/main" id="{49F81BD8-C4B9-4F49-8252-747B8EEA569B}"/>
              </a:ext>
            </a:extLst>
          </p:cNvPr>
          <p:cNvGraphicFramePr>
            <a:graphicFrameLocks noChangeAspect="1"/>
          </p:cNvGraphicFramePr>
          <p:nvPr>
            <p:extLst>
              <p:ext uri="{D42A27DB-BD31-4B8C-83A1-F6EECF244321}">
                <p14:modId xmlns:p14="http://schemas.microsoft.com/office/powerpoint/2010/main" val="3741437692"/>
              </p:ext>
            </p:extLst>
          </p:nvPr>
        </p:nvGraphicFramePr>
        <p:xfrm>
          <a:off x="3642344" y="5848167"/>
          <a:ext cx="4437768" cy="615644"/>
        </p:xfrm>
        <a:graphic>
          <a:graphicData uri="http://schemas.openxmlformats.org/presentationml/2006/ole">
            <mc:AlternateContent xmlns:mc="http://schemas.openxmlformats.org/markup-compatibility/2006">
              <mc:Choice xmlns:v="urn:schemas-microsoft-com:vml" Requires="v">
                <p:oleObj spid="_x0000_s20607" name="Equation" r:id="rId13" imgW="3021642" imgH="418317" progId="Equation.DSMT4">
                  <p:embed/>
                </p:oleObj>
              </mc:Choice>
              <mc:Fallback>
                <p:oleObj name="Equation" r:id="rId13" imgW="3021642" imgH="418317" progId="Equation.DSMT4">
                  <p:embed/>
                  <p:pic>
                    <p:nvPicPr>
                      <p:cNvPr id="0" name=""/>
                      <p:cNvPicPr/>
                      <p:nvPr/>
                    </p:nvPicPr>
                    <p:blipFill>
                      <a:blip r:embed="rId14"/>
                      <a:stretch>
                        <a:fillRect/>
                      </a:stretch>
                    </p:blipFill>
                    <p:spPr>
                      <a:xfrm>
                        <a:off x="3642344" y="5848167"/>
                        <a:ext cx="4437768" cy="615644"/>
                      </a:xfrm>
                      <a:prstGeom prst="rect">
                        <a:avLst/>
                      </a:prstGeom>
                    </p:spPr>
                  </p:pic>
                </p:oleObj>
              </mc:Fallback>
            </mc:AlternateContent>
          </a:graphicData>
        </a:graphic>
      </p:graphicFrame>
      <p:sp>
        <p:nvSpPr>
          <p:cNvPr id="32" name="文本框 31">
            <a:extLst>
              <a:ext uri="{FF2B5EF4-FFF2-40B4-BE49-F238E27FC236}">
                <a16:creationId xmlns="" xmlns:a16="http://schemas.microsoft.com/office/drawing/2014/main" id="{05928509-B7AF-4A52-8F1B-D4B02ADB6015}"/>
              </a:ext>
            </a:extLst>
          </p:cNvPr>
          <p:cNvSpPr txBox="1"/>
          <p:nvPr/>
        </p:nvSpPr>
        <p:spPr>
          <a:xfrm>
            <a:off x="10702131" y="3391790"/>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 xmlns:a16="http://schemas.microsoft.com/office/drawing/2014/main" id="{F8BDC73C-FE82-4B77-9860-549F099F5498}"/>
              </a:ext>
            </a:extLst>
          </p:cNvPr>
          <p:cNvSpPr txBox="1"/>
          <p:nvPr/>
        </p:nvSpPr>
        <p:spPr>
          <a:xfrm>
            <a:off x="10715068" y="4114447"/>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4" name="文本框 33">
            <a:extLst>
              <a:ext uri="{FF2B5EF4-FFF2-40B4-BE49-F238E27FC236}">
                <a16:creationId xmlns="" xmlns:a16="http://schemas.microsoft.com/office/drawing/2014/main" id="{3F6E53EA-3BBA-4FE8-8FF7-CC91FFCA0580}"/>
              </a:ext>
            </a:extLst>
          </p:cNvPr>
          <p:cNvSpPr txBox="1"/>
          <p:nvPr/>
        </p:nvSpPr>
        <p:spPr>
          <a:xfrm>
            <a:off x="10715068" y="5913086"/>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CBC33D36-1E97-43E5-B564-512543A6560C}"/>
              </a:ext>
            </a:extLst>
          </p:cNvPr>
          <p:cNvSpPr txBox="1"/>
          <p:nvPr/>
        </p:nvSpPr>
        <p:spPr>
          <a:xfrm>
            <a:off x="10702131" y="4837104"/>
            <a:ext cx="1446064"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70739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二、最大化投资收益目标下的投资组合求解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最小化方差目标下求得的投资组合是有其局限性的，其</a:t>
            </a:r>
            <a:r>
              <a:rPr lang="zh-CN" altLang="en-US" sz="2000" dirty="0">
                <a:solidFill>
                  <a:srgbClr val="C00000"/>
                </a:solidFill>
                <a:effectLst/>
                <a:latin typeface="+mn-ea"/>
                <a:cs typeface="Times New Roman" panose="02020603050405020304" pitchFamily="18" charset="0"/>
              </a:rPr>
              <a:t>仅仅考虑了风险因素，而忽略了投资者重视的收益因素</a:t>
            </a:r>
            <a:r>
              <a:rPr lang="zh-CN" altLang="en-US" sz="2000" dirty="0">
                <a:solidFill>
                  <a:srgbClr val="000000"/>
                </a:solidFill>
                <a:effectLst/>
                <a:latin typeface="+mn-ea"/>
                <a:cs typeface="Times New Roman" panose="02020603050405020304" pitchFamily="18" charset="0"/>
              </a:rPr>
              <a:t>，且在现实中，投资的目的更多是为了获得更多的经济利润。因此本小节以最大化期望收益为目标，构建拉格朗日函数求解最大化投资收益目标下的投资组合。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最优化偏导等于零</a:t>
            </a:r>
            <a:r>
              <a:rPr lang="en-US" altLang="zh-CN" sz="2000" dirty="0">
                <a:solidFill>
                  <a:srgbClr val="000000"/>
                </a:solidFill>
                <a:latin typeface="+mn-ea"/>
                <a:cs typeface="Times New Roman" panose="02020603050405020304" pitchFamily="18" charset="0"/>
              </a:rPr>
              <a:t>, </a:t>
            </a:r>
            <a:r>
              <a:rPr lang="zh-CN" altLang="en-US" sz="2000" dirty="0">
                <a:solidFill>
                  <a:srgbClr val="000000"/>
                </a:solidFill>
                <a:latin typeface="+mn-ea"/>
                <a:cs typeface="Times New Roman" panose="02020603050405020304" pitchFamily="18" charset="0"/>
              </a:rPr>
              <a:t>可得：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求得</a:t>
            </a:r>
            <a:endParaRPr lang="zh-CN" altLang="en-US" sz="2400" dirty="0"/>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266890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29140" y="326745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67433" y="4914567"/>
            <a:ext cx="1407171"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29140" y="6022899"/>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6" name="对象 5">
            <a:extLst>
              <a:ext uri="{FF2B5EF4-FFF2-40B4-BE49-F238E27FC236}">
                <a16:creationId xmlns="" xmlns:a16="http://schemas.microsoft.com/office/drawing/2014/main" id="{85C764B9-9DED-474A-9D84-06A876175AA2}"/>
              </a:ext>
            </a:extLst>
          </p:cNvPr>
          <p:cNvGraphicFramePr>
            <a:graphicFrameLocks noChangeAspect="1"/>
          </p:cNvGraphicFramePr>
          <p:nvPr>
            <p:extLst>
              <p:ext uri="{D42A27DB-BD31-4B8C-83A1-F6EECF244321}">
                <p14:modId xmlns:p14="http://schemas.microsoft.com/office/powerpoint/2010/main" val="2149690199"/>
              </p:ext>
            </p:extLst>
          </p:nvPr>
        </p:nvGraphicFramePr>
        <p:xfrm>
          <a:off x="5301531" y="2794477"/>
          <a:ext cx="1122970" cy="380489"/>
        </p:xfrm>
        <a:graphic>
          <a:graphicData uri="http://schemas.openxmlformats.org/presentationml/2006/ole">
            <mc:AlternateContent xmlns:mc="http://schemas.openxmlformats.org/markup-compatibility/2006">
              <mc:Choice xmlns:v="urn:schemas-microsoft-com:vml" Requires="v">
                <p:oleObj spid="_x0000_s18533" name="Equation" r:id="rId3" imgW="674788" imgH="228206" progId="Equation.DSMT4">
                  <p:embed/>
                </p:oleObj>
              </mc:Choice>
              <mc:Fallback>
                <p:oleObj name="Equation" r:id="rId3" imgW="674788" imgH="228206" progId="Equation.DSMT4">
                  <p:embed/>
                  <p:pic>
                    <p:nvPicPr>
                      <p:cNvPr id="0" name=""/>
                      <p:cNvPicPr/>
                      <p:nvPr/>
                    </p:nvPicPr>
                    <p:blipFill>
                      <a:blip r:embed="rId4"/>
                      <a:stretch>
                        <a:fillRect/>
                      </a:stretch>
                    </p:blipFill>
                    <p:spPr>
                      <a:xfrm>
                        <a:off x="5301531" y="2794477"/>
                        <a:ext cx="1122970" cy="380489"/>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7CF1B9B2-2961-4B08-8504-4FBE2EE8DF82}"/>
              </a:ext>
            </a:extLst>
          </p:cNvPr>
          <p:cNvGraphicFramePr>
            <a:graphicFrameLocks noChangeAspect="1"/>
          </p:cNvGraphicFramePr>
          <p:nvPr>
            <p:extLst>
              <p:ext uri="{D42A27DB-BD31-4B8C-83A1-F6EECF244321}">
                <p14:modId xmlns:p14="http://schemas.microsoft.com/office/powerpoint/2010/main" val="3318578796"/>
              </p:ext>
            </p:extLst>
          </p:nvPr>
        </p:nvGraphicFramePr>
        <p:xfrm>
          <a:off x="4154276" y="3238374"/>
          <a:ext cx="3641477" cy="398411"/>
        </p:xfrm>
        <a:graphic>
          <a:graphicData uri="http://schemas.openxmlformats.org/presentationml/2006/ole">
            <mc:AlternateContent xmlns:mc="http://schemas.openxmlformats.org/markup-compatibility/2006">
              <mc:Choice xmlns:v="urn:schemas-microsoft-com:vml" Requires="v">
                <p:oleObj spid="_x0000_s18534" name="Equation" r:id="rId5" imgW="2175913" imgH="237550" progId="Equation.DSMT4">
                  <p:embed/>
                </p:oleObj>
              </mc:Choice>
              <mc:Fallback>
                <p:oleObj name="Equation" r:id="rId5" imgW="2175913" imgH="237550" progId="Equation.DSMT4">
                  <p:embed/>
                  <p:pic>
                    <p:nvPicPr>
                      <p:cNvPr id="0" name=""/>
                      <p:cNvPicPr/>
                      <p:nvPr/>
                    </p:nvPicPr>
                    <p:blipFill>
                      <a:blip r:embed="rId6"/>
                      <a:stretch>
                        <a:fillRect/>
                      </a:stretch>
                    </p:blipFill>
                    <p:spPr>
                      <a:xfrm>
                        <a:off x="4154276" y="3238374"/>
                        <a:ext cx="3641477" cy="398411"/>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A371633D-DDD5-42A8-9DD3-6551A6313D59}"/>
              </a:ext>
            </a:extLst>
          </p:cNvPr>
          <p:cNvGraphicFramePr>
            <a:graphicFrameLocks noChangeAspect="1"/>
          </p:cNvGraphicFramePr>
          <p:nvPr>
            <p:extLst>
              <p:ext uri="{D42A27DB-BD31-4B8C-83A1-F6EECF244321}">
                <p14:modId xmlns:p14="http://schemas.microsoft.com/office/powerpoint/2010/main" val="3690168758"/>
              </p:ext>
            </p:extLst>
          </p:nvPr>
        </p:nvGraphicFramePr>
        <p:xfrm>
          <a:off x="4154276" y="4045276"/>
          <a:ext cx="3793455" cy="453962"/>
        </p:xfrm>
        <a:graphic>
          <a:graphicData uri="http://schemas.openxmlformats.org/presentationml/2006/ole">
            <mc:AlternateContent xmlns:mc="http://schemas.openxmlformats.org/markup-compatibility/2006">
              <mc:Choice xmlns:v="urn:schemas-microsoft-com:vml" Requires="v">
                <p:oleObj spid="_x0000_s18535" name="Equation" r:id="rId7" imgW="2308788" imgH="275644" progId="Equation.DSMT4">
                  <p:embed/>
                </p:oleObj>
              </mc:Choice>
              <mc:Fallback>
                <p:oleObj name="Equation" r:id="rId7" imgW="2308788" imgH="275644" progId="Equation.DSMT4">
                  <p:embed/>
                  <p:pic>
                    <p:nvPicPr>
                      <p:cNvPr id="0" name=""/>
                      <p:cNvPicPr/>
                      <p:nvPr/>
                    </p:nvPicPr>
                    <p:blipFill>
                      <a:blip r:embed="rId8"/>
                      <a:stretch>
                        <a:fillRect/>
                      </a:stretch>
                    </p:blipFill>
                    <p:spPr>
                      <a:xfrm>
                        <a:off x="4154276" y="4045276"/>
                        <a:ext cx="3793455" cy="453962"/>
                      </a:xfrm>
                      <a:prstGeom prst="rect">
                        <a:avLst/>
                      </a:prstGeom>
                    </p:spPr>
                  </p:pic>
                </p:oleObj>
              </mc:Fallback>
            </mc:AlternateContent>
          </a:graphicData>
        </a:graphic>
      </p:graphicFrame>
      <p:sp>
        <p:nvSpPr>
          <p:cNvPr id="24" name="文本框 23">
            <a:extLst>
              <a:ext uri="{FF2B5EF4-FFF2-40B4-BE49-F238E27FC236}">
                <a16:creationId xmlns="" xmlns:a16="http://schemas.microsoft.com/office/drawing/2014/main" id="{814DCEAE-F322-4D1C-9017-D2ABFE79ABF6}"/>
              </a:ext>
            </a:extLst>
          </p:cNvPr>
          <p:cNvSpPr txBox="1"/>
          <p:nvPr/>
        </p:nvSpPr>
        <p:spPr>
          <a:xfrm>
            <a:off x="10629140" y="404527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8-18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 xmlns:a16="http://schemas.microsoft.com/office/drawing/2014/main" id="{3D1E2F35-D68C-4819-88CA-9B94FFACFA3E}"/>
              </a:ext>
            </a:extLst>
          </p:cNvPr>
          <p:cNvGraphicFramePr>
            <a:graphicFrameLocks noChangeAspect="1"/>
          </p:cNvGraphicFramePr>
          <p:nvPr>
            <p:extLst>
              <p:ext uri="{D42A27DB-BD31-4B8C-83A1-F6EECF244321}">
                <p14:modId xmlns:p14="http://schemas.microsoft.com/office/powerpoint/2010/main" val="2107573350"/>
              </p:ext>
            </p:extLst>
          </p:nvPr>
        </p:nvGraphicFramePr>
        <p:xfrm>
          <a:off x="4797476" y="4928020"/>
          <a:ext cx="2232248" cy="603443"/>
        </p:xfrm>
        <a:graphic>
          <a:graphicData uri="http://schemas.openxmlformats.org/presentationml/2006/ole">
            <mc:AlternateContent xmlns:mc="http://schemas.openxmlformats.org/markup-compatibility/2006">
              <mc:Choice xmlns:v="urn:schemas-microsoft-com:vml" Requires="v">
                <p:oleObj spid="_x0000_s18536" name="Equation" r:id="rId9" imgW="1444384" imgH="389926" progId="Equation.DSMT4">
                  <p:embed/>
                </p:oleObj>
              </mc:Choice>
              <mc:Fallback>
                <p:oleObj name="Equation" r:id="rId9" imgW="1444384" imgH="389926" progId="Equation.DSMT4">
                  <p:embed/>
                  <p:pic>
                    <p:nvPicPr>
                      <p:cNvPr id="0" name=""/>
                      <p:cNvPicPr/>
                      <p:nvPr/>
                    </p:nvPicPr>
                    <p:blipFill>
                      <a:blip r:embed="rId10"/>
                      <a:stretch>
                        <a:fillRect/>
                      </a:stretch>
                    </p:blipFill>
                    <p:spPr>
                      <a:xfrm>
                        <a:off x="4797476" y="4928020"/>
                        <a:ext cx="2232248" cy="603443"/>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C1914F0E-10AC-4E08-AE33-9784A46BB5E6}"/>
              </a:ext>
            </a:extLst>
          </p:cNvPr>
          <p:cNvGraphicFramePr>
            <a:graphicFrameLocks noChangeAspect="1"/>
          </p:cNvGraphicFramePr>
          <p:nvPr>
            <p:extLst>
              <p:ext uri="{D42A27DB-BD31-4B8C-83A1-F6EECF244321}">
                <p14:modId xmlns:p14="http://schemas.microsoft.com/office/powerpoint/2010/main" val="438448170"/>
              </p:ext>
            </p:extLst>
          </p:nvPr>
        </p:nvGraphicFramePr>
        <p:xfrm>
          <a:off x="4941491" y="5948020"/>
          <a:ext cx="1864573" cy="584031"/>
        </p:xfrm>
        <a:graphic>
          <a:graphicData uri="http://schemas.openxmlformats.org/presentationml/2006/ole">
            <mc:AlternateContent xmlns:mc="http://schemas.openxmlformats.org/markup-compatibility/2006">
              <mc:Choice xmlns:v="urn:schemas-microsoft-com:vml" Requires="v">
                <p:oleObj spid="_x0000_s18537" name="Equation" r:id="rId11" imgW="1368250" imgH="428021" progId="Equation.DSMT4">
                  <p:embed/>
                </p:oleObj>
              </mc:Choice>
              <mc:Fallback>
                <p:oleObj name="Equation" r:id="rId11" imgW="1368250" imgH="428021" progId="Equation.DSMT4">
                  <p:embed/>
                  <p:pic>
                    <p:nvPicPr>
                      <p:cNvPr id="0" name=""/>
                      <p:cNvPicPr/>
                      <p:nvPr/>
                    </p:nvPicPr>
                    <p:blipFill>
                      <a:blip r:embed="rId12"/>
                      <a:stretch>
                        <a:fillRect/>
                      </a:stretch>
                    </p:blipFill>
                    <p:spPr>
                      <a:xfrm>
                        <a:off x="4941491" y="5948020"/>
                        <a:ext cx="1864573" cy="584031"/>
                      </a:xfrm>
                      <a:prstGeom prst="rect">
                        <a:avLst/>
                      </a:prstGeom>
                    </p:spPr>
                  </p:pic>
                </p:oleObj>
              </mc:Fallback>
            </mc:AlternateContent>
          </a:graphicData>
        </a:graphic>
      </p:graphicFrame>
    </p:spTree>
    <p:extLst>
      <p:ext uri="{BB962C8B-B14F-4D97-AF65-F5344CB8AC3E}">
        <p14:creationId xmlns:p14="http://schemas.microsoft.com/office/powerpoint/2010/main" val="134459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上式代入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en-US" sz="1800" dirty="0">
                <a:effectLst/>
                <a:ea typeface="宋体" panose="02010600030101010101" pitchFamily="2" charset="-122"/>
                <a:cs typeface="Times New Roman" panose="02020603050405020304" pitchFamily="18" charset="0"/>
              </a:rPr>
              <a:t>）式代入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84041" y="177735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68204" y="2847927"/>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68204" y="350631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 xmlns:a16="http://schemas.microsoft.com/office/drawing/2014/main" id="{7B8DB16A-666A-4B6F-BFFE-14411619A142}"/>
              </a:ext>
            </a:extLst>
          </p:cNvPr>
          <p:cNvGraphicFramePr>
            <a:graphicFrameLocks noChangeAspect="1"/>
          </p:cNvGraphicFramePr>
          <p:nvPr>
            <p:extLst>
              <p:ext uri="{D42A27DB-BD31-4B8C-83A1-F6EECF244321}">
                <p14:modId xmlns:p14="http://schemas.microsoft.com/office/powerpoint/2010/main" val="1233519786"/>
              </p:ext>
            </p:extLst>
          </p:nvPr>
        </p:nvGraphicFramePr>
        <p:xfrm>
          <a:off x="4397375" y="1435100"/>
          <a:ext cx="3641725" cy="1190625"/>
        </p:xfrm>
        <a:graphic>
          <a:graphicData uri="http://schemas.openxmlformats.org/presentationml/2006/ole">
            <mc:AlternateContent xmlns:mc="http://schemas.openxmlformats.org/markup-compatibility/2006">
              <mc:Choice xmlns:v="urn:schemas-microsoft-com:vml" Requires="v">
                <p:oleObj spid="_x0000_s17529" name="Equation" r:id="rId3" imgW="2717640" imgH="888840" progId="Equation.DSMT4">
                  <p:embed/>
                </p:oleObj>
              </mc:Choice>
              <mc:Fallback>
                <p:oleObj name="Equation" r:id="rId3" imgW="2717640" imgH="888840" progId="Equation.DSMT4">
                  <p:embed/>
                  <p:pic>
                    <p:nvPicPr>
                      <p:cNvPr id="0" name=""/>
                      <p:cNvPicPr/>
                      <p:nvPr/>
                    </p:nvPicPr>
                    <p:blipFill>
                      <a:blip r:embed="rId4"/>
                      <a:stretch>
                        <a:fillRect/>
                      </a:stretch>
                    </p:blipFill>
                    <p:spPr>
                      <a:xfrm>
                        <a:off x="4397375" y="1435100"/>
                        <a:ext cx="3641725" cy="1190625"/>
                      </a:xfrm>
                      <a:prstGeom prst="rect">
                        <a:avLst/>
                      </a:prstGeom>
                    </p:spPr>
                  </p:pic>
                </p:oleObj>
              </mc:Fallback>
            </mc:AlternateContent>
          </a:graphicData>
        </a:graphic>
      </p:graphicFrame>
      <p:sp>
        <p:nvSpPr>
          <p:cNvPr id="21" name="箭头: 右 20">
            <a:extLst>
              <a:ext uri="{FF2B5EF4-FFF2-40B4-BE49-F238E27FC236}">
                <a16:creationId xmlns="" xmlns:a16="http://schemas.microsoft.com/office/drawing/2014/main" id="{2F26FF9A-87F2-41B0-AF4B-4AB19DD37F5B}"/>
              </a:ext>
            </a:extLst>
          </p:cNvPr>
          <p:cNvSpPr/>
          <p:nvPr/>
        </p:nvSpPr>
        <p:spPr>
          <a:xfrm>
            <a:off x="2781251" y="294913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 xmlns:a16="http://schemas.microsoft.com/office/drawing/2014/main" id="{E4B92E31-5F5A-4EF6-8232-675192B2D333}"/>
              </a:ext>
            </a:extLst>
          </p:cNvPr>
          <p:cNvGraphicFramePr>
            <a:graphicFrameLocks noChangeAspect="1"/>
          </p:cNvGraphicFramePr>
          <p:nvPr>
            <p:extLst>
              <p:ext uri="{D42A27DB-BD31-4B8C-83A1-F6EECF244321}">
                <p14:modId xmlns:p14="http://schemas.microsoft.com/office/powerpoint/2010/main" val="3022577021"/>
              </p:ext>
            </p:extLst>
          </p:nvPr>
        </p:nvGraphicFramePr>
        <p:xfrm>
          <a:off x="4165742" y="2905033"/>
          <a:ext cx="3478504" cy="361842"/>
        </p:xfrm>
        <a:graphic>
          <a:graphicData uri="http://schemas.openxmlformats.org/presentationml/2006/ole">
            <mc:AlternateContent xmlns:mc="http://schemas.openxmlformats.org/markup-compatibility/2006">
              <mc:Choice xmlns:v="urn:schemas-microsoft-com:vml" Requires="v">
                <p:oleObj spid="_x0000_s17530" name="Equation" r:id="rId5" imgW="2289754" imgH="237550" progId="Equation.DSMT4">
                  <p:embed/>
                </p:oleObj>
              </mc:Choice>
              <mc:Fallback>
                <p:oleObj name="Equation" r:id="rId5" imgW="2289754" imgH="237550" progId="Equation.DSMT4">
                  <p:embed/>
                  <p:pic>
                    <p:nvPicPr>
                      <p:cNvPr id="0" name=""/>
                      <p:cNvPicPr/>
                      <p:nvPr/>
                    </p:nvPicPr>
                    <p:blipFill>
                      <a:blip r:embed="rId6"/>
                      <a:stretch>
                        <a:fillRect/>
                      </a:stretch>
                    </p:blipFill>
                    <p:spPr>
                      <a:xfrm>
                        <a:off x="4165742" y="2905033"/>
                        <a:ext cx="3478504" cy="361842"/>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D92AAFC9-F225-4CF7-810E-FD76A66088C6}"/>
              </a:ext>
            </a:extLst>
          </p:cNvPr>
          <p:cNvGraphicFramePr>
            <a:graphicFrameLocks noChangeAspect="1"/>
          </p:cNvGraphicFramePr>
          <p:nvPr>
            <p:extLst>
              <p:ext uri="{D42A27DB-BD31-4B8C-83A1-F6EECF244321}">
                <p14:modId xmlns:p14="http://schemas.microsoft.com/office/powerpoint/2010/main" val="3979395502"/>
              </p:ext>
            </p:extLst>
          </p:nvPr>
        </p:nvGraphicFramePr>
        <p:xfrm>
          <a:off x="1851180" y="3458466"/>
          <a:ext cx="3264108" cy="361841"/>
        </p:xfrm>
        <a:graphic>
          <a:graphicData uri="http://schemas.openxmlformats.org/presentationml/2006/ole">
            <mc:AlternateContent xmlns:mc="http://schemas.openxmlformats.org/markup-compatibility/2006">
              <mc:Choice xmlns:v="urn:schemas-microsoft-com:vml" Requires="v">
                <p:oleObj spid="_x0000_s17531" name="Equation" r:id="rId7" imgW="2061712" imgH="228206" progId="Equation.DSMT4">
                  <p:embed/>
                </p:oleObj>
              </mc:Choice>
              <mc:Fallback>
                <p:oleObj name="Equation" r:id="rId7" imgW="2061712" imgH="228206" progId="Equation.DSMT4">
                  <p:embed/>
                  <p:pic>
                    <p:nvPicPr>
                      <p:cNvPr id="0" name=""/>
                      <p:cNvPicPr/>
                      <p:nvPr/>
                    </p:nvPicPr>
                    <p:blipFill>
                      <a:blip r:embed="rId8"/>
                      <a:stretch>
                        <a:fillRect/>
                      </a:stretch>
                    </p:blipFill>
                    <p:spPr>
                      <a:xfrm>
                        <a:off x="1851180" y="3458466"/>
                        <a:ext cx="3264108" cy="361841"/>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D00DA4F-D481-4B8E-922B-4375C1DE1F5A}"/>
              </a:ext>
            </a:extLst>
          </p:cNvPr>
          <p:cNvGraphicFramePr>
            <a:graphicFrameLocks noChangeAspect="1"/>
          </p:cNvGraphicFramePr>
          <p:nvPr>
            <p:extLst>
              <p:ext uri="{D42A27DB-BD31-4B8C-83A1-F6EECF244321}">
                <p14:modId xmlns:p14="http://schemas.microsoft.com/office/powerpoint/2010/main" val="758002962"/>
              </p:ext>
            </p:extLst>
          </p:nvPr>
        </p:nvGraphicFramePr>
        <p:xfrm>
          <a:off x="4683240" y="4126302"/>
          <a:ext cx="2592288" cy="367180"/>
        </p:xfrm>
        <a:graphic>
          <a:graphicData uri="http://schemas.openxmlformats.org/presentationml/2006/ole">
            <mc:AlternateContent xmlns:mc="http://schemas.openxmlformats.org/markup-compatibility/2006">
              <mc:Choice xmlns:v="urn:schemas-microsoft-com:vml" Requires="v">
                <p:oleObj spid="_x0000_s17532" name="Equation" r:id="rId9" imgW="1681763" imgH="237550" progId="Equation.DSMT4">
                  <p:embed/>
                </p:oleObj>
              </mc:Choice>
              <mc:Fallback>
                <p:oleObj name="Equation" r:id="rId9" imgW="1681763" imgH="237550" progId="Equation.DSMT4">
                  <p:embed/>
                  <p:pic>
                    <p:nvPicPr>
                      <p:cNvPr id="0" name=""/>
                      <p:cNvPicPr/>
                      <p:nvPr/>
                    </p:nvPicPr>
                    <p:blipFill>
                      <a:blip r:embed="rId10"/>
                      <a:stretch>
                        <a:fillRect/>
                      </a:stretch>
                    </p:blipFill>
                    <p:spPr>
                      <a:xfrm>
                        <a:off x="4683240" y="4126302"/>
                        <a:ext cx="2592288" cy="367180"/>
                      </a:xfrm>
                      <a:prstGeom prst="rect">
                        <a:avLst/>
                      </a:prstGeom>
                    </p:spPr>
                  </p:pic>
                </p:oleObj>
              </mc:Fallback>
            </mc:AlternateContent>
          </a:graphicData>
        </a:graphic>
      </p:graphicFrame>
      <p:sp>
        <p:nvSpPr>
          <p:cNvPr id="24" name="文本框 23">
            <a:extLst>
              <a:ext uri="{FF2B5EF4-FFF2-40B4-BE49-F238E27FC236}">
                <a16:creationId xmlns="" xmlns:a16="http://schemas.microsoft.com/office/drawing/2014/main" id="{BB83AEEB-76CA-46E1-A418-A86CC446FBEE}"/>
              </a:ext>
            </a:extLst>
          </p:cNvPr>
          <p:cNvSpPr txBox="1"/>
          <p:nvPr/>
        </p:nvSpPr>
        <p:spPr>
          <a:xfrm>
            <a:off x="11068204" y="4126302"/>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 xmlns:a16="http://schemas.microsoft.com/office/drawing/2014/main" id="{B93591C5-D38D-4D02-AF4E-CB71E035070C}"/>
              </a:ext>
            </a:extLst>
          </p:cNvPr>
          <p:cNvGraphicFramePr>
            <a:graphicFrameLocks noChangeAspect="1"/>
          </p:cNvGraphicFramePr>
          <p:nvPr>
            <p:extLst>
              <p:ext uri="{D42A27DB-BD31-4B8C-83A1-F6EECF244321}">
                <p14:modId xmlns:p14="http://schemas.microsoft.com/office/powerpoint/2010/main" val="2799062303"/>
              </p:ext>
            </p:extLst>
          </p:nvPr>
        </p:nvGraphicFramePr>
        <p:xfrm>
          <a:off x="2499252" y="4823225"/>
          <a:ext cx="3265487" cy="361950"/>
        </p:xfrm>
        <a:graphic>
          <a:graphicData uri="http://schemas.openxmlformats.org/presentationml/2006/ole">
            <mc:AlternateContent xmlns:mc="http://schemas.openxmlformats.org/markup-compatibility/2006">
              <mc:Choice xmlns:v="urn:schemas-microsoft-com:vml" Requires="v">
                <p:oleObj spid="_x0000_s17533" name="Equation" r:id="rId11" imgW="3264724" imgH="361453" progId="Equation.DSMT4">
                  <p:embed/>
                </p:oleObj>
              </mc:Choice>
              <mc:Fallback>
                <p:oleObj name="Equation" r:id="rId11" imgW="3264724" imgH="361453" progId="Equation.DSMT4">
                  <p:embed/>
                  <p:pic>
                    <p:nvPicPr>
                      <p:cNvPr id="0" name=""/>
                      <p:cNvPicPr/>
                      <p:nvPr/>
                    </p:nvPicPr>
                    <p:blipFill>
                      <a:blip r:embed="rId12"/>
                      <a:stretch>
                        <a:fillRect/>
                      </a:stretch>
                    </p:blipFill>
                    <p:spPr>
                      <a:xfrm>
                        <a:off x="2499252" y="4823225"/>
                        <a:ext cx="3265487" cy="361950"/>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5EB5A01-8286-4008-8182-6961262F4CF7}"/>
              </a:ext>
            </a:extLst>
          </p:cNvPr>
          <p:cNvGraphicFramePr>
            <a:graphicFrameLocks noChangeAspect="1"/>
          </p:cNvGraphicFramePr>
          <p:nvPr>
            <p:extLst>
              <p:ext uri="{D42A27DB-BD31-4B8C-83A1-F6EECF244321}">
                <p14:modId xmlns:p14="http://schemas.microsoft.com/office/powerpoint/2010/main" val="4058101777"/>
              </p:ext>
            </p:extLst>
          </p:nvPr>
        </p:nvGraphicFramePr>
        <p:xfrm>
          <a:off x="5379572" y="5467032"/>
          <a:ext cx="1296144" cy="328600"/>
        </p:xfrm>
        <a:graphic>
          <a:graphicData uri="http://schemas.openxmlformats.org/presentationml/2006/ole">
            <mc:AlternateContent xmlns:mc="http://schemas.openxmlformats.org/markup-compatibility/2006">
              <mc:Choice xmlns:v="urn:schemas-microsoft-com:vml" Requires="v">
                <p:oleObj spid="_x0000_s17534" name="Equation" r:id="rId13" imgW="788629" imgH="199815" progId="Equation.DSMT4">
                  <p:embed/>
                </p:oleObj>
              </mc:Choice>
              <mc:Fallback>
                <p:oleObj name="Equation" r:id="rId13" imgW="788629" imgH="199815" progId="Equation.DSMT4">
                  <p:embed/>
                  <p:pic>
                    <p:nvPicPr>
                      <p:cNvPr id="0" name=""/>
                      <p:cNvPicPr/>
                      <p:nvPr/>
                    </p:nvPicPr>
                    <p:blipFill>
                      <a:blip r:embed="rId14"/>
                      <a:stretch>
                        <a:fillRect/>
                      </a:stretch>
                    </p:blipFill>
                    <p:spPr>
                      <a:xfrm>
                        <a:off x="5379572" y="5467032"/>
                        <a:ext cx="1296144" cy="328600"/>
                      </a:xfrm>
                      <a:prstGeom prst="rect">
                        <a:avLst/>
                      </a:prstGeom>
                    </p:spPr>
                  </p:pic>
                </p:oleObj>
              </mc:Fallback>
            </mc:AlternateContent>
          </a:graphicData>
        </a:graphic>
      </p:graphicFrame>
      <p:sp>
        <p:nvSpPr>
          <p:cNvPr id="27" name="文本框 26">
            <a:extLst>
              <a:ext uri="{FF2B5EF4-FFF2-40B4-BE49-F238E27FC236}">
                <a16:creationId xmlns="" xmlns:a16="http://schemas.microsoft.com/office/drawing/2014/main" id="{6B7446A4-825B-46BE-87C2-3AD523E8D4CD}"/>
              </a:ext>
            </a:extLst>
          </p:cNvPr>
          <p:cNvSpPr txBox="1"/>
          <p:nvPr/>
        </p:nvSpPr>
        <p:spPr>
          <a:xfrm>
            <a:off x="11059934" y="5383524"/>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8-25</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85811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结合上述（</a:t>
            </a:r>
            <a:r>
              <a:rPr lang="en-US" altLang="zh-CN" sz="2000" dirty="0">
                <a:latin typeface="Times New Roman" panose="02020603050405020304" pitchFamily="18" charset="0"/>
                <a:cs typeface="Times New Roman" panose="02020603050405020304" pitchFamily="18" charset="0"/>
              </a:rPr>
              <a:t>8-24</a:t>
            </a:r>
            <a:r>
              <a:rPr lang="zh-CN" altLang="en-US" sz="2000" dirty="0">
                <a:latin typeface="Times New Roman" panose="02020603050405020304" pitchFamily="18" charset="0"/>
                <a:cs typeface="Times New Roman" panose="02020603050405020304" pitchFamily="18" charset="0"/>
              </a:rPr>
              <a:t>）式和（</a:t>
            </a:r>
            <a:r>
              <a:rPr lang="en-US" altLang="zh-CN" sz="2000" dirty="0">
                <a:latin typeface="Times New Roman" panose="02020603050405020304" pitchFamily="18" charset="0"/>
                <a:cs typeface="Times New Roman" panose="02020603050405020304" pitchFamily="18" charset="0"/>
              </a:rPr>
              <a:t>8-25</a:t>
            </a:r>
            <a:r>
              <a:rPr lang="zh-CN" altLang="en-US" sz="2000" dirty="0">
                <a:latin typeface="Times New Roman" panose="02020603050405020304" pitchFamily="18" charset="0"/>
                <a:cs typeface="Times New Roman" panose="02020603050405020304" pitchFamily="18" charset="0"/>
              </a:rPr>
              <a:t>）式</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可求得：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求解可得：</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代入</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8-25</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effectLst/>
                <a:ea typeface="宋体" panose="02010600030101010101" pitchFamily="2" charset="-122"/>
                <a:cs typeface="Times New Roman" panose="02020603050405020304" pitchFamily="18" charset="0"/>
              </a:rPr>
              <a:t>式，可得：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84041" y="1726148"/>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8-26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33549" y="2531956"/>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59934" y="3947601"/>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 xmlns:a16="http://schemas.microsoft.com/office/drawing/2014/main" id="{BB83AEEB-76CA-46E1-A418-A86CC446FBEE}"/>
              </a:ext>
            </a:extLst>
          </p:cNvPr>
          <p:cNvSpPr txBox="1"/>
          <p:nvPr/>
        </p:nvSpPr>
        <p:spPr>
          <a:xfrm>
            <a:off x="11068216" y="5398593"/>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8-29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 xmlns:a16="http://schemas.microsoft.com/office/drawing/2014/main" id="{92537386-8CC8-4284-9928-463833F3FE79}"/>
              </a:ext>
            </a:extLst>
          </p:cNvPr>
          <p:cNvGraphicFramePr>
            <a:graphicFrameLocks noChangeAspect="1"/>
          </p:cNvGraphicFramePr>
          <p:nvPr>
            <p:extLst>
              <p:ext uri="{D42A27DB-BD31-4B8C-83A1-F6EECF244321}">
                <p14:modId xmlns:p14="http://schemas.microsoft.com/office/powerpoint/2010/main" val="305375532"/>
              </p:ext>
            </p:extLst>
          </p:nvPr>
        </p:nvGraphicFramePr>
        <p:xfrm>
          <a:off x="3933379" y="1741035"/>
          <a:ext cx="3672408" cy="424066"/>
        </p:xfrm>
        <a:graphic>
          <a:graphicData uri="http://schemas.openxmlformats.org/presentationml/2006/ole">
            <mc:AlternateContent xmlns:mc="http://schemas.openxmlformats.org/markup-compatibility/2006">
              <mc:Choice xmlns:v="urn:schemas-microsoft-com:vml" Requires="v">
                <p:oleObj spid="_x0000_s16467" name="Equation" r:id="rId3" imgW="2061712" imgH="237550" progId="Equation.DSMT4">
                  <p:embed/>
                </p:oleObj>
              </mc:Choice>
              <mc:Fallback>
                <p:oleObj name="Equation" r:id="rId3" imgW="2061712" imgH="237550" progId="Equation.DSMT4">
                  <p:embed/>
                  <p:pic>
                    <p:nvPicPr>
                      <p:cNvPr id="0" name=""/>
                      <p:cNvPicPr/>
                      <p:nvPr/>
                    </p:nvPicPr>
                    <p:blipFill>
                      <a:blip r:embed="rId4"/>
                      <a:stretch>
                        <a:fillRect/>
                      </a:stretch>
                    </p:blipFill>
                    <p:spPr>
                      <a:xfrm>
                        <a:off x="3933379" y="1741035"/>
                        <a:ext cx="3672408" cy="424066"/>
                      </a:xfrm>
                      <a:prstGeom prst="rect">
                        <a:avLst/>
                      </a:prstGeom>
                    </p:spPr>
                  </p:pic>
                </p:oleObj>
              </mc:Fallback>
            </mc:AlternateContent>
          </a:graphicData>
        </a:graphic>
      </p:graphicFrame>
      <p:sp>
        <p:nvSpPr>
          <p:cNvPr id="26" name="箭头: 右 25">
            <a:extLst>
              <a:ext uri="{FF2B5EF4-FFF2-40B4-BE49-F238E27FC236}">
                <a16:creationId xmlns="" xmlns:a16="http://schemas.microsoft.com/office/drawing/2014/main" id="{7B272E2A-C5AB-4E9E-BF49-AC8776BB44E3}"/>
              </a:ext>
            </a:extLst>
          </p:cNvPr>
          <p:cNvSpPr/>
          <p:nvPr/>
        </p:nvSpPr>
        <p:spPr>
          <a:xfrm>
            <a:off x="2565227" y="2585318"/>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 xmlns:a16="http://schemas.microsoft.com/office/drawing/2014/main" id="{83D7EF21-401C-4D9E-91AB-5C4DE87BDDD5}"/>
              </a:ext>
            </a:extLst>
          </p:cNvPr>
          <p:cNvGraphicFramePr>
            <a:graphicFrameLocks noChangeAspect="1"/>
          </p:cNvGraphicFramePr>
          <p:nvPr>
            <p:extLst>
              <p:ext uri="{D42A27DB-BD31-4B8C-83A1-F6EECF244321}">
                <p14:modId xmlns:p14="http://schemas.microsoft.com/office/powerpoint/2010/main" val="3391852650"/>
              </p:ext>
            </p:extLst>
          </p:nvPr>
        </p:nvGraphicFramePr>
        <p:xfrm>
          <a:off x="3501331" y="2513589"/>
          <a:ext cx="4591494" cy="446324"/>
        </p:xfrm>
        <a:graphic>
          <a:graphicData uri="http://schemas.openxmlformats.org/presentationml/2006/ole">
            <mc:AlternateContent xmlns:mc="http://schemas.openxmlformats.org/markup-compatibility/2006">
              <mc:Choice xmlns:v="urn:schemas-microsoft-com:vml" Requires="v">
                <p:oleObj spid="_x0000_s16468" name="Equation" r:id="rId5" imgW="2841005" imgH="275644" progId="Equation.DSMT4">
                  <p:embed/>
                </p:oleObj>
              </mc:Choice>
              <mc:Fallback>
                <p:oleObj name="Equation" r:id="rId5" imgW="2841005" imgH="275644" progId="Equation.DSMT4">
                  <p:embed/>
                  <p:pic>
                    <p:nvPicPr>
                      <p:cNvPr id="0" name=""/>
                      <p:cNvPicPr/>
                      <p:nvPr/>
                    </p:nvPicPr>
                    <p:blipFill>
                      <a:blip r:embed="rId6"/>
                      <a:stretch>
                        <a:fillRect/>
                      </a:stretch>
                    </p:blipFill>
                    <p:spPr>
                      <a:xfrm>
                        <a:off x="3501331" y="2513589"/>
                        <a:ext cx="4591494" cy="446324"/>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08EEDED9-80F8-4A53-9595-D2123A9993E8}"/>
              </a:ext>
            </a:extLst>
          </p:cNvPr>
          <p:cNvGraphicFramePr>
            <a:graphicFrameLocks noChangeAspect="1"/>
          </p:cNvGraphicFramePr>
          <p:nvPr>
            <p:extLst>
              <p:ext uri="{D42A27DB-BD31-4B8C-83A1-F6EECF244321}">
                <p14:modId xmlns:p14="http://schemas.microsoft.com/office/powerpoint/2010/main" val="1032756707"/>
              </p:ext>
            </p:extLst>
          </p:nvPr>
        </p:nvGraphicFramePr>
        <p:xfrm>
          <a:off x="4503738" y="3819525"/>
          <a:ext cx="3121025" cy="704850"/>
        </p:xfrm>
        <a:graphic>
          <a:graphicData uri="http://schemas.openxmlformats.org/presentationml/2006/ole">
            <mc:AlternateContent xmlns:mc="http://schemas.openxmlformats.org/markup-compatibility/2006">
              <mc:Choice xmlns:v="urn:schemas-microsoft-com:vml" Requires="v">
                <p:oleObj spid="_x0000_s16469" name="Equation" r:id="rId7" imgW="2197080" imgH="495000" progId="Equation.DSMT4">
                  <p:embed/>
                </p:oleObj>
              </mc:Choice>
              <mc:Fallback>
                <p:oleObj name="Equation" r:id="rId7" imgW="2197080" imgH="495000" progId="Equation.DSMT4">
                  <p:embed/>
                  <p:pic>
                    <p:nvPicPr>
                      <p:cNvPr id="0" name=""/>
                      <p:cNvPicPr/>
                      <p:nvPr/>
                    </p:nvPicPr>
                    <p:blipFill>
                      <a:blip r:embed="rId8"/>
                      <a:stretch>
                        <a:fillRect/>
                      </a:stretch>
                    </p:blipFill>
                    <p:spPr>
                      <a:xfrm>
                        <a:off x="4503738" y="3819525"/>
                        <a:ext cx="3121025" cy="704850"/>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B988FBBA-AD73-437F-A18D-933946337F51}"/>
              </a:ext>
            </a:extLst>
          </p:cNvPr>
          <p:cNvGraphicFramePr>
            <a:graphicFrameLocks noChangeAspect="1"/>
          </p:cNvGraphicFramePr>
          <p:nvPr>
            <p:extLst>
              <p:ext uri="{D42A27DB-BD31-4B8C-83A1-F6EECF244321}">
                <p14:modId xmlns:p14="http://schemas.microsoft.com/office/powerpoint/2010/main" val="100008197"/>
              </p:ext>
            </p:extLst>
          </p:nvPr>
        </p:nvGraphicFramePr>
        <p:xfrm>
          <a:off x="4962287" y="5306417"/>
          <a:ext cx="1779404" cy="766400"/>
        </p:xfrm>
        <a:graphic>
          <a:graphicData uri="http://schemas.openxmlformats.org/presentationml/2006/ole">
            <mc:AlternateContent xmlns:mc="http://schemas.openxmlformats.org/markup-compatibility/2006">
              <mc:Choice xmlns:v="urn:schemas-microsoft-com:vml" Requires="v">
                <p:oleObj spid="_x0000_s16470" name="Equation" r:id="rId9" imgW="1168579" imgH="503850" progId="Equation.DSMT4">
                  <p:embed/>
                </p:oleObj>
              </mc:Choice>
              <mc:Fallback>
                <p:oleObj name="Equation" r:id="rId9" imgW="1168579" imgH="503850" progId="Equation.DSMT4">
                  <p:embed/>
                  <p:pic>
                    <p:nvPicPr>
                      <p:cNvPr id="0" name=""/>
                      <p:cNvPicPr/>
                      <p:nvPr/>
                    </p:nvPicPr>
                    <p:blipFill>
                      <a:blip r:embed="rId10"/>
                      <a:stretch>
                        <a:fillRect/>
                      </a:stretch>
                    </p:blipFill>
                    <p:spPr>
                      <a:xfrm>
                        <a:off x="4962287" y="5306417"/>
                        <a:ext cx="1779404" cy="766400"/>
                      </a:xfrm>
                      <a:prstGeom prst="rect">
                        <a:avLst/>
                      </a:prstGeom>
                    </p:spPr>
                  </p:pic>
                </p:oleObj>
              </mc:Fallback>
            </mc:AlternateContent>
          </a:graphicData>
        </a:graphic>
      </p:graphicFrame>
    </p:spTree>
    <p:extLst>
      <p:ext uri="{BB962C8B-B14F-4D97-AF65-F5344CB8AC3E}">
        <p14:creationId xmlns:p14="http://schemas.microsoft.com/office/powerpoint/2010/main" val="98977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8-28</a:t>
            </a:r>
            <a:r>
              <a:rPr lang="zh-CN" altLang="en-US" sz="2000" dirty="0">
                <a:latin typeface="Times New Roman" panose="02020603050405020304" pitchFamily="18" charset="0"/>
                <a:cs typeface="Times New Roman" panose="02020603050405020304" pitchFamily="18" charset="0"/>
              </a:rPr>
              <a:t>）式和 </a:t>
            </a:r>
            <a:r>
              <a:rPr lang="en-US" altLang="zh-CN" sz="2000" dirty="0">
                <a:latin typeface="Times New Roman" panose="02020603050405020304" pitchFamily="18" charset="0"/>
                <a:cs typeface="Times New Roman" panose="02020603050405020304" pitchFamily="18" charset="0"/>
              </a:rPr>
              <a:t>(8-29) </a:t>
            </a:r>
            <a:r>
              <a:rPr lang="zh-CN" altLang="en-US" sz="2000" dirty="0">
                <a:latin typeface="Times New Roman" panose="02020603050405020304" pitchFamily="18" charset="0"/>
                <a:cs typeface="Times New Roman" panose="02020603050405020304" pitchFamily="18" charset="0"/>
              </a:rPr>
              <a:t>式代入（</a:t>
            </a:r>
            <a:r>
              <a:rPr lang="en-US" altLang="zh-CN" sz="2000" dirty="0">
                <a:latin typeface="Times New Roman" panose="02020603050405020304" pitchFamily="18" charset="0"/>
                <a:cs typeface="Times New Roman" panose="02020603050405020304" pitchFamily="18" charset="0"/>
              </a:rPr>
              <a:t>8-20</a:t>
            </a:r>
            <a:r>
              <a:rPr lang="zh-CN" altLang="en-US" sz="2000" dirty="0">
                <a:latin typeface="Times New Roman" panose="02020603050405020304" pitchFamily="18" charset="0"/>
                <a:cs typeface="Times New Roman" panose="02020603050405020304" pitchFamily="18" charset="0"/>
              </a:rPr>
              <a:t>）式，可得最优投资组合权重向量的表达式：</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期望收益最大化模型常被投资组合经理所采用，此时</a:t>
            </a:r>
            <a:r>
              <a:rPr lang="zh-CN" altLang="en-US" sz="1800" dirty="0">
                <a:solidFill>
                  <a:srgbClr val="C00000"/>
                </a:solidFill>
                <a:effectLst/>
                <a:ea typeface="宋体" panose="02010600030101010101" pitchFamily="2" charset="-122"/>
                <a:cs typeface="Times New Roman" panose="02020603050405020304" pitchFamily="18" charset="0"/>
              </a:rPr>
              <a:t>构建组合的目标在于追求投资组合高于基准的期望超额收益最大化。</a:t>
            </a:r>
            <a:endParaRPr lang="en-US" altLang="zh-CN" sz="1800" dirty="0">
              <a:solidFill>
                <a:srgbClr val="C00000"/>
              </a:solidFill>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642741" y="2971761"/>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6B1D07EA-46C6-4320-B832-74DD77A69379}"/>
              </a:ext>
            </a:extLst>
          </p:cNvPr>
          <p:cNvGraphicFramePr>
            <a:graphicFrameLocks noChangeAspect="1"/>
          </p:cNvGraphicFramePr>
          <p:nvPr>
            <p:extLst>
              <p:ext uri="{D42A27DB-BD31-4B8C-83A1-F6EECF244321}">
                <p14:modId xmlns:p14="http://schemas.microsoft.com/office/powerpoint/2010/main" val="4268685269"/>
              </p:ext>
            </p:extLst>
          </p:nvPr>
        </p:nvGraphicFramePr>
        <p:xfrm>
          <a:off x="3471593" y="2708920"/>
          <a:ext cx="4762923" cy="1152128"/>
        </p:xfrm>
        <a:graphic>
          <a:graphicData uri="http://schemas.openxmlformats.org/presentationml/2006/ole">
            <mc:AlternateContent xmlns:mc="http://schemas.openxmlformats.org/markup-compatibility/2006">
              <mc:Choice xmlns:v="urn:schemas-microsoft-com:vml" Requires="v">
                <p:oleObj spid="_x0000_s36886" name="Equation" r:id="rId3" imgW="3183247" imgH="770150" progId="Equation.DSMT4">
                  <p:embed/>
                </p:oleObj>
              </mc:Choice>
              <mc:Fallback>
                <p:oleObj name="Equation" r:id="rId3" imgW="3183247" imgH="770150" progId="Equation.DSMT4">
                  <p:embed/>
                  <p:pic>
                    <p:nvPicPr>
                      <p:cNvPr id="0" name=""/>
                      <p:cNvPicPr/>
                      <p:nvPr/>
                    </p:nvPicPr>
                    <p:blipFill>
                      <a:blip r:embed="rId4"/>
                      <a:stretch>
                        <a:fillRect/>
                      </a:stretch>
                    </p:blipFill>
                    <p:spPr>
                      <a:xfrm>
                        <a:off x="3471593" y="2708920"/>
                        <a:ext cx="4762923" cy="1152128"/>
                      </a:xfrm>
                      <a:prstGeom prst="rect">
                        <a:avLst/>
                      </a:prstGeom>
                    </p:spPr>
                  </p:pic>
                </p:oleObj>
              </mc:Fallback>
            </mc:AlternateContent>
          </a:graphicData>
        </a:graphic>
      </p:graphicFrame>
    </p:spTree>
    <p:extLst>
      <p:ext uri="{BB962C8B-B14F-4D97-AF65-F5344CB8AC3E}">
        <p14:creationId xmlns:p14="http://schemas.microsoft.com/office/powerpoint/2010/main" val="373981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三、最大化期望效用目标下的投资组合求解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以最小化方差为目标解得的投资组合仅适用于风险厌恶者，而已最大化收益为目标解得的投资组合又忽略了投资者的风险偏好。因此，本小节</a:t>
            </a:r>
            <a:r>
              <a:rPr lang="zh-CN" altLang="en-US" sz="2000" dirty="0">
                <a:solidFill>
                  <a:srgbClr val="C00000"/>
                </a:solidFill>
                <a:effectLst/>
                <a:latin typeface="+mn-ea"/>
                <a:cs typeface="Times New Roman" panose="02020603050405020304" pitchFamily="18" charset="0"/>
              </a:rPr>
              <a:t>纳入投资者的风险偏好因素</a:t>
            </a:r>
            <a:r>
              <a:rPr lang="zh-CN" altLang="en-US" sz="2000" dirty="0">
                <a:solidFill>
                  <a:srgbClr val="000000"/>
                </a:solidFill>
                <a:effectLst/>
                <a:latin typeface="+mn-ea"/>
                <a:cs typeface="Times New Roman" panose="02020603050405020304" pitchFamily="18" charset="0"/>
              </a:rPr>
              <a:t>，利用第七章我们介绍的投资者期望效用函数                </a:t>
            </a:r>
            <a:r>
              <a:rPr lang="zh-CN" altLang="en-US" sz="2000" dirty="0" smtClean="0">
                <a:solidFill>
                  <a:srgbClr val="000000"/>
                </a:solidFill>
                <a:effectLst/>
                <a:latin typeface="+mn-ea"/>
                <a:cs typeface="Times New Roman" panose="02020603050405020304" pitchFamily="18" charset="0"/>
              </a:rPr>
              <a:t>， 为风险厌恶系数，构建</a:t>
            </a:r>
            <a:r>
              <a:rPr lang="zh-CN" altLang="en-US" sz="2000" dirty="0">
                <a:solidFill>
                  <a:srgbClr val="000000"/>
                </a:solidFill>
                <a:effectLst/>
                <a:latin typeface="+mn-ea"/>
                <a:cs typeface="Times New Roman" panose="02020603050405020304" pitchFamily="18" charset="0"/>
              </a:rPr>
              <a:t>拉格朗日函数以期求得最大化期望效用目标下的投资组合。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令最大化期望效用目标模型和约束条件为：</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p>
          <a:p>
            <a:pPr marL="0"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求导</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53956" y="3452119"/>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65144" y="3985485"/>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61781" y="5975810"/>
            <a:ext cx="120426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8-34</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 </a:t>
            </a:r>
            <a:endParaRPr lang="zh-CN" altLang="en-US" dirty="0"/>
          </a:p>
        </p:txBody>
      </p:sp>
      <p:graphicFrame>
        <p:nvGraphicFramePr>
          <p:cNvPr id="5" name="对象 4">
            <a:extLst>
              <a:ext uri="{FF2B5EF4-FFF2-40B4-BE49-F238E27FC236}">
                <a16:creationId xmlns="" xmlns:a16="http://schemas.microsoft.com/office/drawing/2014/main" id="{0F1AE214-8B36-4F1C-ABA1-998C674564E2}"/>
              </a:ext>
            </a:extLst>
          </p:cNvPr>
          <p:cNvGraphicFramePr>
            <a:graphicFrameLocks noChangeAspect="1"/>
          </p:cNvGraphicFramePr>
          <p:nvPr>
            <p:extLst>
              <p:ext uri="{D42A27DB-BD31-4B8C-83A1-F6EECF244321}">
                <p14:modId xmlns:p14="http://schemas.microsoft.com/office/powerpoint/2010/main" val="2304575661"/>
              </p:ext>
            </p:extLst>
          </p:nvPr>
        </p:nvGraphicFramePr>
        <p:xfrm>
          <a:off x="2852738" y="2092325"/>
          <a:ext cx="2017712" cy="374650"/>
        </p:xfrm>
        <a:graphic>
          <a:graphicData uri="http://schemas.openxmlformats.org/presentationml/2006/ole">
            <mc:AlternateContent xmlns:mc="http://schemas.openxmlformats.org/markup-compatibility/2006">
              <mc:Choice xmlns:v="urn:schemas-microsoft-com:vml" Requires="v">
                <p:oleObj spid="_x0000_s38030" name="Equation" r:id="rId3" imgW="1231560" imgH="228600" progId="Equation.DSMT4">
                  <p:embed/>
                </p:oleObj>
              </mc:Choice>
              <mc:Fallback>
                <p:oleObj name="Equation" r:id="rId3" imgW="1231560" imgH="228600" progId="Equation.DSMT4">
                  <p:embed/>
                  <p:pic>
                    <p:nvPicPr>
                      <p:cNvPr id="0" name=""/>
                      <p:cNvPicPr/>
                      <p:nvPr/>
                    </p:nvPicPr>
                    <p:blipFill>
                      <a:blip r:embed="rId4"/>
                      <a:stretch>
                        <a:fillRect/>
                      </a:stretch>
                    </p:blipFill>
                    <p:spPr>
                      <a:xfrm>
                        <a:off x="2852738" y="2092325"/>
                        <a:ext cx="2017712" cy="3746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6B38212-B238-40A1-8A0C-5383D6926CFF}"/>
              </a:ext>
            </a:extLst>
          </p:cNvPr>
          <p:cNvGraphicFramePr>
            <a:graphicFrameLocks noChangeAspect="1"/>
          </p:cNvGraphicFramePr>
          <p:nvPr>
            <p:extLst>
              <p:ext uri="{D42A27DB-BD31-4B8C-83A1-F6EECF244321}">
                <p14:modId xmlns:p14="http://schemas.microsoft.com/office/powerpoint/2010/main" val="142427148"/>
              </p:ext>
            </p:extLst>
          </p:nvPr>
        </p:nvGraphicFramePr>
        <p:xfrm>
          <a:off x="4849813" y="3436938"/>
          <a:ext cx="2016125" cy="579437"/>
        </p:xfrm>
        <a:graphic>
          <a:graphicData uri="http://schemas.openxmlformats.org/presentationml/2006/ole">
            <mc:AlternateContent xmlns:mc="http://schemas.openxmlformats.org/markup-compatibility/2006">
              <mc:Choice xmlns:v="urn:schemas-microsoft-com:vml" Requires="v">
                <p:oleObj spid="_x0000_s38031" name="Equation" r:id="rId5" imgW="1358913" imgH="389926" progId="Equation.DSMT4">
                  <p:embed/>
                </p:oleObj>
              </mc:Choice>
              <mc:Fallback>
                <p:oleObj name="Equation" r:id="rId5" imgW="1358913" imgH="389926" progId="Equation.DSMT4">
                  <p:embed/>
                  <p:pic>
                    <p:nvPicPr>
                      <p:cNvPr id="0" name=""/>
                      <p:cNvPicPr/>
                      <p:nvPr/>
                    </p:nvPicPr>
                    <p:blipFill>
                      <a:blip r:embed="rId6"/>
                      <a:stretch>
                        <a:fillRect/>
                      </a:stretch>
                    </p:blipFill>
                    <p:spPr>
                      <a:xfrm>
                        <a:off x="4849813" y="3436938"/>
                        <a:ext cx="2016125" cy="579437"/>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F3AC7114-17CF-48CF-B782-B3C93D70B86D}"/>
              </a:ext>
            </a:extLst>
          </p:cNvPr>
          <p:cNvGraphicFramePr>
            <a:graphicFrameLocks noChangeAspect="1"/>
          </p:cNvGraphicFramePr>
          <p:nvPr>
            <p:extLst>
              <p:ext uri="{D42A27DB-BD31-4B8C-83A1-F6EECF244321}">
                <p14:modId xmlns:p14="http://schemas.microsoft.com/office/powerpoint/2010/main" val="1546909807"/>
              </p:ext>
            </p:extLst>
          </p:nvPr>
        </p:nvGraphicFramePr>
        <p:xfrm>
          <a:off x="4674890" y="4045276"/>
          <a:ext cx="2365672" cy="325409"/>
        </p:xfrm>
        <a:graphic>
          <a:graphicData uri="http://schemas.openxmlformats.org/presentationml/2006/ole">
            <mc:AlternateContent xmlns:mc="http://schemas.openxmlformats.org/markup-compatibility/2006">
              <mc:Choice xmlns:v="urn:schemas-microsoft-com:vml" Requires="v">
                <p:oleObj spid="_x0000_s38032" name="Equation" r:id="rId7" imgW="1453721" imgH="199815" progId="Equation.DSMT4">
                  <p:embed/>
                </p:oleObj>
              </mc:Choice>
              <mc:Fallback>
                <p:oleObj name="Equation" r:id="rId7" imgW="1453721" imgH="199815" progId="Equation.DSMT4">
                  <p:embed/>
                  <p:pic>
                    <p:nvPicPr>
                      <p:cNvPr id="0" name=""/>
                      <p:cNvPicPr/>
                      <p:nvPr/>
                    </p:nvPicPr>
                    <p:blipFill>
                      <a:blip r:embed="rId8"/>
                      <a:stretch>
                        <a:fillRect/>
                      </a:stretch>
                    </p:blipFill>
                    <p:spPr>
                      <a:xfrm>
                        <a:off x="4674890" y="4045276"/>
                        <a:ext cx="2365672" cy="325409"/>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7FD9D95B-FF86-414A-A84B-D3DA7AFA27C0}"/>
              </a:ext>
            </a:extLst>
          </p:cNvPr>
          <p:cNvGraphicFramePr>
            <a:graphicFrameLocks noChangeAspect="1"/>
          </p:cNvGraphicFramePr>
          <p:nvPr>
            <p:extLst>
              <p:ext uri="{D42A27DB-BD31-4B8C-83A1-F6EECF244321}">
                <p14:modId xmlns:p14="http://schemas.microsoft.com/office/powerpoint/2010/main" val="3936405510"/>
              </p:ext>
            </p:extLst>
          </p:nvPr>
        </p:nvGraphicFramePr>
        <p:xfrm>
          <a:off x="4481513" y="4946650"/>
          <a:ext cx="2763837" cy="546100"/>
        </p:xfrm>
        <a:graphic>
          <a:graphicData uri="http://schemas.openxmlformats.org/presentationml/2006/ole">
            <mc:AlternateContent xmlns:mc="http://schemas.openxmlformats.org/markup-compatibility/2006">
              <mc:Choice xmlns:v="urn:schemas-microsoft-com:vml" Requires="v">
                <p:oleObj spid="_x0000_s38033" name="Equation" r:id="rId9" imgW="1976242" imgH="389926" progId="Equation.DSMT4">
                  <p:embed/>
                </p:oleObj>
              </mc:Choice>
              <mc:Fallback>
                <p:oleObj name="Equation" r:id="rId9" imgW="1976242" imgH="389926" progId="Equation.DSMT4">
                  <p:embed/>
                  <p:pic>
                    <p:nvPicPr>
                      <p:cNvPr id="0" name=""/>
                      <p:cNvPicPr/>
                      <p:nvPr/>
                    </p:nvPicPr>
                    <p:blipFill>
                      <a:blip r:embed="rId10"/>
                      <a:stretch>
                        <a:fillRect/>
                      </a:stretch>
                    </p:blipFill>
                    <p:spPr>
                      <a:xfrm>
                        <a:off x="4481513" y="4946650"/>
                        <a:ext cx="2763837" cy="546100"/>
                      </a:xfrm>
                      <a:prstGeom prst="rect">
                        <a:avLst/>
                      </a:prstGeom>
                    </p:spPr>
                  </p:pic>
                </p:oleObj>
              </mc:Fallback>
            </mc:AlternateContent>
          </a:graphicData>
        </a:graphic>
      </p:graphicFrame>
      <p:sp>
        <p:nvSpPr>
          <p:cNvPr id="27" name="文本框 26">
            <a:extLst>
              <a:ext uri="{FF2B5EF4-FFF2-40B4-BE49-F238E27FC236}">
                <a16:creationId xmlns="" xmlns:a16="http://schemas.microsoft.com/office/drawing/2014/main" id="{DA3FAA78-9913-4EE6-A6EB-FFD3CEF66A5B}"/>
              </a:ext>
            </a:extLst>
          </p:cNvPr>
          <p:cNvSpPr txBox="1"/>
          <p:nvPr/>
        </p:nvSpPr>
        <p:spPr>
          <a:xfrm>
            <a:off x="10661781" y="5007010"/>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8-33</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 xmlns:a16="http://schemas.microsoft.com/office/drawing/2014/main" id="{B9B71E88-61D3-4F47-B608-BCF4738CD341}"/>
              </a:ext>
            </a:extLst>
          </p:cNvPr>
          <p:cNvGraphicFramePr>
            <a:graphicFrameLocks noChangeAspect="1"/>
          </p:cNvGraphicFramePr>
          <p:nvPr>
            <p:extLst>
              <p:ext uri="{D42A27DB-BD31-4B8C-83A1-F6EECF244321}">
                <p14:modId xmlns:p14="http://schemas.microsoft.com/office/powerpoint/2010/main" val="3547172753"/>
              </p:ext>
            </p:extLst>
          </p:nvPr>
        </p:nvGraphicFramePr>
        <p:xfrm>
          <a:off x="4221163" y="5821363"/>
          <a:ext cx="2039937" cy="571500"/>
        </p:xfrm>
        <a:graphic>
          <a:graphicData uri="http://schemas.openxmlformats.org/presentationml/2006/ole">
            <mc:AlternateContent xmlns:mc="http://schemas.openxmlformats.org/markup-compatibility/2006">
              <mc:Choice xmlns:v="urn:schemas-microsoft-com:vml" Requires="v">
                <p:oleObj spid="_x0000_s38034" name="Equation" r:id="rId11" imgW="1396621" imgH="389926" progId="Equation.DSMT4">
                  <p:embed/>
                </p:oleObj>
              </mc:Choice>
              <mc:Fallback>
                <p:oleObj name="Equation" r:id="rId11" imgW="1396621" imgH="389926" progId="Equation.DSMT4">
                  <p:embed/>
                  <p:pic>
                    <p:nvPicPr>
                      <p:cNvPr id="0" name=""/>
                      <p:cNvPicPr/>
                      <p:nvPr/>
                    </p:nvPicPr>
                    <p:blipFill>
                      <a:blip r:embed="rId12"/>
                      <a:stretch>
                        <a:fillRect/>
                      </a:stretch>
                    </p:blipFill>
                    <p:spPr>
                      <a:xfrm>
                        <a:off x="4221163" y="5821363"/>
                        <a:ext cx="2039937" cy="571500"/>
                      </a:xfrm>
                      <a:prstGeom prst="rect">
                        <a:avLst/>
                      </a:prstGeom>
                    </p:spPr>
                  </p:pic>
                </p:oleObj>
              </mc:Fallback>
            </mc:AlternateContent>
          </a:graphicData>
        </a:graphic>
      </p:graphicFrame>
      <p:sp>
        <p:nvSpPr>
          <p:cNvPr id="28" name="箭头: 右 27">
            <a:extLst>
              <a:ext uri="{FF2B5EF4-FFF2-40B4-BE49-F238E27FC236}">
                <a16:creationId xmlns="" xmlns:a16="http://schemas.microsoft.com/office/drawing/2014/main" id="{A49C743A-BE83-4DED-8ED6-E686F0462B63}"/>
              </a:ext>
            </a:extLst>
          </p:cNvPr>
          <p:cNvSpPr/>
          <p:nvPr/>
        </p:nvSpPr>
        <p:spPr>
          <a:xfrm>
            <a:off x="6381651" y="59758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a:extLst>
              <a:ext uri="{FF2B5EF4-FFF2-40B4-BE49-F238E27FC236}">
                <a16:creationId xmlns="" xmlns:a16="http://schemas.microsoft.com/office/drawing/2014/main" id="{B67150CD-AA1C-4D48-BCD8-AF4C9CF2BBA2}"/>
              </a:ext>
            </a:extLst>
          </p:cNvPr>
          <p:cNvGraphicFramePr>
            <a:graphicFrameLocks noChangeAspect="1"/>
          </p:cNvGraphicFramePr>
          <p:nvPr>
            <p:extLst>
              <p:ext uri="{D42A27DB-BD31-4B8C-83A1-F6EECF244321}">
                <p14:modId xmlns:p14="http://schemas.microsoft.com/office/powerpoint/2010/main" val="3356646380"/>
              </p:ext>
            </p:extLst>
          </p:nvPr>
        </p:nvGraphicFramePr>
        <p:xfrm>
          <a:off x="7040563" y="5780088"/>
          <a:ext cx="1457325" cy="585787"/>
        </p:xfrm>
        <a:graphic>
          <a:graphicData uri="http://schemas.openxmlformats.org/presentationml/2006/ole">
            <mc:AlternateContent xmlns:mc="http://schemas.openxmlformats.org/markup-compatibility/2006">
              <mc:Choice xmlns:v="urn:schemas-microsoft-com:vml" Requires="v">
                <p:oleObj spid="_x0000_s38035" name="Equation" r:id="rId13" imgW="1064075" imgH="428021" progId="Equation.DSMT4">
                  <p:embed/>
                </p:oleObj>
              </mc:Choice>
              <mc:Fallback>
                <p:oleObj name="Equation" r:id="rId13" imgW="1064075" imgH="428021" progId="Equation.DSMT4">
                  <p:embed/>
                  <p:pic>
                    <p:nvPicPr>
                      <p:cNvPr id="0" name=""/>
                      <p:cNvPicPr/>
                      <p:nvPr/>
                    </p:nvPicPr>
                    <p:blipFill>
                      <a:blip r:embed="rId14"/>
                      <a:stretch>
                        <a:fillRect/>
                      </a:stretch>
                    </p:blipFill>
                    <p:spPr>
                      <a:xfrm>
                        <a:off x="7040563" y="5780088"/>
                        <a:ext cx="1457325" cy="5857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65637381"/>
              </p:ext>
            </p:extLst>
          </p:nvPr>
        </p:nvGraphicFramePr>
        <p:xfrm>
          <a:off x="5013499" y="2132856"/>
          <a:ext cx="207963" cy="269875"/>
        </p:xfrm>
        <a:graphic>
          <a:graphicData uri="http://schemas.openxmlformats.org/presentationml/2006/ole">
            <mc:AlternateContent xmlns:mc="http://schemas.openxmlformats.org/markup-compatibility/2006">
              <mc:Choice xmlns:v="urn:schemas-microsoft-com:vml" Requires="v">
                <p:oleObj spid="_x0000_s38036" name="Equation" r:id="rId15" imgW="126720" imgH="164880" progId="Equation.DSMT4">
                  <p:embed/>
                </p:oleObj>
              </mc:Choice>
              <mc:Fallback>
                <p:oleObj name="Equation" r:id="rId15" imgW="126720" imgH="164880" progId="Equation.DSMT4">
                  <p:embed/>
                  <p:pic>
                    <p:nvPicPr>
                      <p:cNvPr id="0" name="对象 4"/>
                      <p:cNvPicPr>
                        <a:picLocks noChangeAspect="1" noChangeArrowheads="1"/>
                      </p:cNvPicPr>
                      <p:nvPr/>
                    </p:nvPicPr>
                    <p:blipFill>
                      <a:blip r:embed="rId16"/>
                      <a:srcRect/>
                      <a:stretch>
                        <a:fillRect/>
                      </a:stretch>
                    </p:blipFill>
                    <p:spPr bwMode="auto">
                      <a:xfrm>
                        <a:off x="5013499" y="2132856"/>
                        <a:ext cx="207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12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9883" y="764852"/>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               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故此， 最优投资组合权重向量可以被简洁地写为：</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可见，投资者在投资过程中所追求的往往不是最终获得的财富，而是最终能够获得的期望效用。</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a:latin typeface="微软雅黑" pitchFamily="34" charset="-122"/>
                <a:ea typeface="微软雅黑" pitchFamily="34" charset="-122"/>
              </a:rPr>
              <a:t>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98993" y="1430807"/>
            <a:ext cx="1353314" cy="460382"/>
          </a:xfrm>
          <a:prstGeom prst="rect">
            <a:avLst/>
          </a:prstGeom>
          <a:noFill/>
        </p:spPr>
        <p:txBody>
          <a:bodyPr wrap="square">
            <a:spAutoFit/>
          </a:bodyPr>
          <a:lstStyle/>
          <a:p>
            <a:pPr marL="266700" algn="l">
              <a:lnSpc>
                <a:spcPct val="150000"/>
              </a:lnSpc>
              <a:spcAft>
                <a:spcPts val="0"/>
              </a:spcAft>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65463" y="2485310"/>
            <a:ext cx="1069151"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29458" y="4149080"/>
            <a:ext cx="1141159"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8-37</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箭头: 右 20">
            <a:extLst>
              <a:ext uri="{FF2B5EF4-FFF2-40B4-BE49-F238E27FC236}">
                <a16:creationId xmlns="" xmlns:a16="http://schemas.microsoft.com/office/drawing/2014/main" id="{2F26FF9A-87F2-41B0-AF4B-4AB19DD37F5B}"/>
              </a:ext>
            </a:extLst>
          </p:cNvPr>
          <p:cNvSpPr/>
          <p:nvPr/>
        </p:nvSpPr>
        <p:spPr>
          <a:xfrm>
            <a:off x="3573339" y="24853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a:extLst>
              <a:ext uri="{FF2B5EF4-FFF2-40B4-BE49-F238E27FC236}">
                <a16:creationId xmlns="" xmlns:a16="http://schemas.microsoft.com/office/drawing/2014/main" id="{FF3C3079-55F5-4D88-A698-01B089AD7406}"/>
              </a:ext>
            </a:extLst>
          </p:cNvPr>
          <p:cNvGraphicFramePr>
            <a:graphicFrameLocks noChangeAspect="1"/>
          </p:cNvGraphicFramePr>
          <p:nvPr>
            <p:extLst>
              <p:ext uri="{D42A27DB-BD31-4B8C-83A1-F6EECF244321}">
                <p14:modId xmlns:p14="http://schemas.microsoft.com/office/powerpoint/2010/main" val="152785965"/>
              </p:ext>
            </p:extLst>
          </p:nvPr>
        </p:nvGraphicFramePr>
        <p:xfrm>
          <a:off x="2421211" y="910568"/>
          <a:ext cx="870512" cy="306339"/>
        </p:xfrm>
        <a:graphic>
          <a:graphicData uri="http://schemas.openxmlformats.org/presentationml/2006/ole">
            <mc:AlternateContent xmlns:mc="http://schemas.openxmlformats.org/markup-compatibility/2006">
              <mc:Choice xmlns:v="urn:schemas-microsoft-com:vml" Requires="v">
                <p:oleObj spid="_x0000_s38998" name="Equation" r:id="rId3" imgW="541554" imgH="190112" progId="Equation.DSMT4">
                  <p:embed/>
                </p:oleObj>
              </mc:Choice>
              <mc:Fallback>
                <p:oleObj name="Equation" r:id="rId3" imgW="541554" imgH="190112" progId="Equation.DSMT4">
                  <p:embed/>
                  <p:pic>
                    <p:nvPicPr>
                      <p:cNvPr id="0" name=""/>
                      <p:cNvPicPr/>
                      <p:nvPr/>
                    </p:nvPicPr>
                    <p:blipFill>
                      <a:blip r:embed="rId4"/>
                      <a:stretch>
                        <a:fillRect/>
                      </a:stretch>
                    </p:blipFill>
                    <p:spPr>
                      <a:xfrm>
                        <a:off x="2421211" y="910568"/>
                        <a:ext cx="870512" cy="306339"/>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CBA2AFC-66FB-4703-8C25-90D9F7EDC6C7}"/>
              </a:ext>
            </a:extLst>
          </p:cNvPr>
          <p:cNvGraphicFramePr>
            <a:graphicFrameLocks noChangeAspect="1"/>
          </p:cNvGraphicFramePr>
          <p:nvPr>
            <p:extLst>
              <p:ext uri="{D42A27DB-BD31-4B8C-83A1-F6EECF244321}">
                <p14:modId xmlns:p14="http://schemas.microsoft.com/office/powerpoint/2010/main" val="1904848624"/>
              </p:ext>
            </p:extLst>
          </p:nvPr>
        </p:nvGraphicFramePr>
        <p:xfrm>
          <a:off x="5064125" y="1344613"/>
          <a:ext cx="1852613" cy="633412"/>
        </p:xfrm>
        <a:graphic>
          <a:graphicData uri="http://schemas.openxmlformats.org/presentationml/2006/ole">
            <mc:AlternateContent xmlns:mc="http://schemas.openxmlformats.org/markup-compatibility/2006">
              <mc:Choice xmlns:v="urn:schemas-microsoft-com:vml" Requires="v">
                <p:oleObj spid="_x0000_s38999" name="Equation" r:id="rId5" imgW="1225679" imgH="418317" progId="Equation.DSMT4">
                  <p:embed/>
                </p:oleObj>
              </mc:Choice>
              <mc:Fallback>
                <p:oleObj name="Equation" r:id="rId5" imgW="1225679" imgH="418317" progId="Equation.DSMT4">
                  <p:embed/>
                  <p:pic>
                    <p:nvPicPr>
                      <p:cNvPr id="0" name=""/>
                      <p:cNvPicPr/>
                      <p:nvPr/>
                    </p:nvPicPr>
                    <p:blipFill>
                      <a:blip r:embed="rId6"/>
                      <a:stretch>
                        <a:fillRect/>
                      </a:stretch>
                    </p:blipFill>
                    <p:spPr>
                      <a:xfrm>
                        <a:off x="5064125" y="1344613"/>
                        <a:ext cx="1852613" cy="63341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3D6F28B8-A20A-4CA3-AEA5-C9ECF5A7E0F1}"/>
              </a:ext>
            </a:extLst>
          </p:cNvPr>
          <p:cNvGraphicFramePr>
            <a:graphicFrameLocks noChangeAspect="1"/>
          </p:cNvGraphicFramePr>
          <p:nvPr>
            <p:extLst>
              <p:ext uri="{D42A27DB-BD31-4B8C-83A1-F6EECF244321}">
                <p14:modId xmlns:p14="http://schemas.microsoft.com/office/powerpoint/2010/main" val="1783023533"/>
              </p:ext>
            </p:extLst>
          </p:nvPr>
        </p:nvGraphicFramePr>
        <p:xfrm>
          <a:off x="5229225" y="2312988"/>
          <a:ext cx="1349375" cy="606425"/>
        </p:xfrm>
        <a:graphic>
          <a:graphicData uri="http://schemas.openxmlformats.org/presentationml/2006/ole">
            <mc:AlternateContent xmlns:mc="http://schemas.openxmlformats.org/markup-compatibility/2006">
              <mc:Choice xmlns:v="urn:schemas-microsoft-com:vml" Requires="v">
                <p:oleObj spid="_x0000_s39000" name="Equation" r:id="rId7" imgW="931200" imgH="418317" progId="Equation.DSMT4">
                  <p:embed/>
                </p:oleObj>
              </mc:Choice>
              <mc:Fallback>
                <p:oleObj name="Equation" r:id="rId7" imgW="931200" imgH="418317" progId="Equation.DSMT4">
                  <p:embed/>
                  <p:pic>
                    <p:nvPicPr>
                      <p:cNvPr id="0" name=""/>
                      <p:cNvPicPr/>
                      <p:nvPr/>
                    </p:nvPicPr>
                    <p:blipFill>
                      <a:blip r:embed="rId8"/>
                      <a:stretch>
                        <a:fillRect/>
                      </a:stretch>
                    </p:blipFill>
                    <p:spPr>
                      <a:xfrm>
                        <a:off x="5229225" y="2312988"/>
                        <a:ext cx="1349375" cy="606425"/>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95D0F239-4155-475C-8C32-F41C748995E2}"/>
              </a:ext>
            </a:extLst>
          </p:cNvPr>
          <p:cNvGraphicFramePr>
            <a:graphicFrameLocks noChangeAspect="1"/>
          </p:cNvGraphicFramePr>
          <p:nvPr>
            <p:extLst>
              <p:ext uri="{D42A27DB-BD31-4B8C-83A1-F6EECF244321}">
                <p14:modId xmlns:p14="http://schemas.microsoft.com/office/powerpoint/2010/main" val="56592040"/>
              </p:ext>
            </p:extLst>
          </p:nvPr>
        </p:nvGraphicFramePr>
        <p:xfrm>
          <a:off x="4575175" y="3938588"/>
          <a:ext cx="2830513" cy="696912"/>
        </p:xfrm>
        <a:graphic>
          <a:graphicData uri="http://schemas.openxmlformats.org/presentationml/2006/ole">
            <mc:AlternateContent xmlns:mc="http://schemas.openxmlformats.org/markup-compatibility/2006">
              <mc:Choice xmlns:v="urn:schemas-microsoft-com:vml" Requires="v">
                <p:oleObj spid="_x0000_s39001" name="Equation" r:id="rId9" imgW="1700796" imgH="418317" progId="Equation.DSMT4">
                  <p:embed/>
                </p:oleObj>
              </mc:Choice>
              <mc:Fallback>
                <p:oleObj name="Equation" r:id="rId9" imgW="1700796" imgH="418317" progId="Equation.DSMT4">
                  <p:embed/>
                  <p:pic>
                    <p:nvPicPr>
                      <p:cNvPr id="0" name=""/>
                      <p:cNvPicPr/>
                      <p:nvPr/>
                    </p:nvPicPr>
                    <p:blipFill>
                      <a:blip r:embed="rId10"/>
                      <a:stretch>
                        <a:fillRect/>
                      </a:stretch>
                    </p:blipFill>
                    <p:spPr>
                      <a:xfrm>
                        <a:off x="4575175" y="3938588"/>
                        <a:ext cx="2830513" cy="696912"/>
                      </a:xfrm>
                      <a:prstGeom prst="rect">
                        <a:avLst/>
                      </a:prstGeom>
                    </p:spPr>
                  </p:pic>
                </p:oleObj>
              </mc:Fallback>
            </mc:AlternateContent>
          </a:graphicData>
        </a:graphic>
      </p:graphicFrame>
    </p:spTree>
    <p:extLst>
      <p:ext uri="{BB962C8B-B14F-4D97-AF65-F5344CB8AC3E}">
        <p14:creationId xmlns:p14="http://schemas.microsoft.com/office/powerpoint/2010/main" val="331042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三、</a:t>
            </a:r>
            <a:r>
              <a:rPr kumimoji="0" lang="zh-CN" altLang="en-US" sz="4000" b="1" dirty="0">
                <a:solidFill>
                  <a:schemeClr val="bg1"/>
                </a:solidFill>
                <a:latin typeface="微软雅黑" pitchFamily="34" charset="-122"/>
                <a:ea typeface="微软雅黑" pitchFamily="34" charset="-122"/>
              </a:rPr>
              <a:t>无风险资产与多种风险资产情形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25506707"/>
      </p:ext>
    </p:extLst>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909043" y="1340768"/>
            <a:ext cx="10225136" cy="372723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这一节将无风险资产纳入，讨论</a:t>
            </a:r>
            <a:r>
              <a:rPr lang="zh-CN" altLang="en-US" sz="2000" dirty="0">
                <a:solidFill>
                  <a:srgbClr val="C00000"/>
                </a:solidFill>
                <a:latin typeface="Times New Roman" panose="02020603050405020304" pitchFamily="18" charset="0"/>
                <a:cs typeface="Times New Roman" panose="02020603050405020304" pitchFamily="18" charset="0"/>
              </a:rPr>
              <a:t>可卖空情形下包含无风险资产与多种风险资产的最优投资组合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第七章我们说到，无风险贷出可视为投资于无风险资产，而无风险借入可视为卖空无风险资产，故</a:t>
            </a:r>
            <a:r>
              <a:rPr lang="zh-CN" altLang="en-US" sz="2000" dirty="0">
                <a:solidFill>
                  <a:srgbClr val="C00000"/>
                </a:solidFill>
                <a:latin typeface="Times New Roman" panose="02020603050405020304" pitchFamily="18" charset="0"/>
                <a:cs typeface="Times New Roman" panose="02020603050405020304" pitchFamily="18" charset="0"/>
              </a:rPr>
              <a:t>纳入无风险资产后的投资组合确定也即纳入可借贷情形下的投资组合确定</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下面求解纳入无风险资产且可卖空情形下</a:t>
            </a:r>
            <a:r>
              <a:rPr lang="zh-CN" altLang="en-US" sz="2000" dirty="0">
                <a:solidFill>
                  <a:srgbClr val="C00000"/>
                </a:solidFill>
                <a:latin typeface="Times New Roman" panose="02020603050405020304" pitchFamily="18" charset="0"/>
                <a:cs typeface="Times New Roman" panose="02020603050405020304" pitchFamily="18" charset="0"/>
              </a:rPr>
              <a:t>最小化方差及最大化夏普比率两种目标下</a:t>
            </a:r>
            <a:r>
              <a:rPr lang="zh-CN" altLang="en-US" sz="2000" dirty="0">
                <a:latin typeface="Times New Roman" panose="02020603050405020304" pitchFamily="18" charset="0"/>
                <a:cs typeface="Times New Roman" panose="02020603050405020304" pitchFamily="18" charset="0"/>
              </a:rPr>
              <a:t>的最优投资组合。</a:t>
            </a:r>
          </a:p>
        </p:txBody>
      </p:sp>
    </p:spTree>
    <p:extLst>
      <p:ext uri="{BB962C8B-B14F-4D97-AF65-F5344CB8AC3E}">
        <p14:creationId xmlns:p14="http://schemas.microsoft.com/office/powerpoint/2010/main" val="160468499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93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zh-CN" altLang="en-US" sz="5400" b="1" dirty="0" smtClean="0">
                <a:solidFill>
                  <a:schemeClr val="bg1"/>
                </a:solidFill>
                <a:latin typeface="微软雅黑" pitchFamily="34" charset="-122"/>
                <a:ea typeface="微软雅黑" pitchFamily="34" charset="-122"/>
              </a:rPr>
              <a:t>证券投资组合理论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20762601"/>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设风险资产权重                  ，其中      ，则无风险资产权重为      ，且无风险资产权重可以为负值。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考虑到无风险资产具有零方差并且与风险资产不相关，因此令最小化方差模型为及其约束条件为：</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3103201"/>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8-38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4322543"/>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8-39</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42091" y="548643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 xmlns:a16="http://schemas.microsoft.com/office/drawing/2014/main" id="{47E8F5D4-2121-491C-B9C1-6B235F9C8C94}"/>
              </a:ext>
            </a:extLst>
          </p:cNvPr>
          <p:cNvGraphicFramePr>
            <a:graphicFrameLocks noChangeAspect="1"/>
          </p:cNvGraphicFramePr>
          <p:nvPr>
            <p:extLst>
              <p:ext uri="{D42A27DB-BD31-4B8C-83A1-F6EECF244321}">
                <p14:modId xmlns:p14="http://schemas.microsoft.com/office/powerpoint/2010/main" val="447055865"/>
              </p:ext>
            </p:extLst>
          </p:nvPr>
        </p:nvGraphicFramePr>
        <p:xfrm>
          <a:off x="2651125" y="1344613"/>
          <a:ext cx="2132013" cy="404812"/>
        </p:xfrm>
        <a:graphic>
          <a:graphicData uri="http://schemas.openxmlformats.org/presentationml/2006/ole">
            <mc:AlternateContent xmlns:mc="http://schemas.openxmlformats.org/markup-compatibility/2006">
              <mc:Choice xmlns:v="urn:schemas-microsoft-com:vml" Requires="v">
                <p:oleObj spid="_x0000_s22600" name="Equation" r:id="rId3" imgW="1473120" imgH="279360" progId="Equation.DSMT4">
                  <p:embed/>
                </p:oleObj>
              </mc:Choice>
              <mc:Fallback>
                <p:oleObj name="Equation" r:id="rId3" imgW="1473120" imgH="279360" progId="Equation.DSMT4">
                  <p:embed/>
                  <p:pic>
                    <p:nvPicPr>
                      <p:cNvPr id="0" name=""/>
                      <p:cNvPicPr/>
                      <p:nvPr/>
                    </p:nvPicPr>
                    <p:blipFill>
                      <a:blip r:embed="rId4"/>
                      <a:stretch>
                        <a:fillRect/>
                      </a:stretch>
                    </p:blipFill>
                    <p:spPr>
                      <a:xfrm>
                        <a:off x="2651125" y="1344613"/>
                        <a:ext cx="2132013" cy="404812"/>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73BE19D4-B269-487D-B7F8-5861AFC6E27B}"/>
              </a:ext>
            </a:extLst>
          </p:cNvPr>
          <p:cNvGraphicFramePr>
            <a:graphicFrameLocks noChangeAspect="1"/>
          </p:cNvGraphicFramePr>
          <p:nvPr>
            <p:extLst>
              <p:ext uri="{D42A27DB-BD31-4B8C-83A1-F6EECF244321}">
                <p14:modId xmlns:p14="http://schemas.microsoft.com/office/powerpoint/2010/main" val="2323102077"/>
              </p:ext>
            </p:extLst>
          </p:nvPr>
        </p:nvGraphicFramePr>
        <p:xfrm>
          <a:off x="5733579" y="1384230"/>
          <a:ext cx="624031" cy="326765"/>
        </p:xfrm>
        <a:graphic>
          <a:graphicData uri="http://schemas.openxmlformats.org/presentationml/2006/ole">
            <mc:AlternateContent xmlns:mc="http://schemas.openxmlformats.org/markup-compatibility/2006">
              <mc:Choice xmlns:v="urn:schemas-microsoft-com:vml" Requires="v">
                <p:oleObj spid="_x0000_s22601" name="Equation" r:id="rId5" imgW="437050" imgH="228206" progId="Equation.DSMT4">
                  <p:embed/>
                </p:oleObj>
              </mc:Choice>
              <mc:Fallback>
                <p:oleObj name="Equation" r:id="rId5" imgW="437050" imgH="228206" progId="Equation.DSMT4">
                  <p:embed/>
                  <p:pic>
                    <p:nvPicPr>
                      <p:cNvPr id="0" name=""/>
                      <p:cNvPicPr/>
                      <p:nvPr/>
                    </p:nvPicPr>
                    <p:blipFill>
                      <a:blip r:embed="rId6"/>
                      <a:stretch>
                        <a:fillRect/>
                      </a:stretch>
                    </p:blipFill>
                    <p:spPr>
                      <a:xfrm>
                        <a:off x="5733579" y="1384230"/>
                        <a:ext cx="624031" cy="326765"/>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91FFBBE4-2931-47FF-B277-E8BD6C169EE5}"/>
              </a:ext>
            </a:extLst>
          </p:cNvPr>
          <p:cNvGraphicFramePr>
            <a:graphicFrameLocks noChangeAspect="1"/>
          </p:cNvGraphicFramePr>
          <p:nvPr>
            <p:extLst>
              <p:ext uri="{D42A27DB-BD31-4B8C-83A1-F6EECF244321}">
                <p14:modId xmlns:p14="http://schemas.microsoft.com/office/powerpoint/2010/main" val="3130569418"/>
              </p:ext>
            </p:extLst>
          </p:nvPr>
        </p:nvGraphicFramePr>
        <p:xfrm>
          <a:off x="9053857" y="1372651"/>
          <a:ext cx="595570" cy="350050"/>
        </p:xfrm>
        <a:graphic>
          <a:graphicData uri="http://schemas.openxmlformats.org/presentationml/2006/ole">
            <mc:AlternateContent xmlns:mc="http://schemas.openxmlformats.org/markup-compatibility/2006">
              <mc:Choice xmlns:v="urn:schemas-microsoft-com:vml" Requires="v">
                <p:oleObj spid="_x0000_s22602" name="Equation" r:id="rId7" imgW="389646" imgH="228206" progId="Equation.DSMT4">
                  <p:embed/>
                </p:oleObj>
              </mc:Choice>
              <mc:Fallback>
                <p:oleObj name="Equation" r:id="rId7" imgW="389646" imgH="228206" progId="Equation.DSMT4">
                  <p:embed/>
                  <p:pic>
                    <p:nvPicPr>
                      <p:cNvPr id="0" name=""/>
                      <p:cNvPicPr/>
                      <p:nvPr/>
                    </p:nvPicPr>
                    <p:blipFill>
                      <a:blip r:embed="rId8"/>
                      <a:stretch>
                        <a:fillRect/>
                      </a:stretch>
                    </p:blipFill>
                    <p:spPr>
                      <a:xfrm>
                        <a:off x="9053857" y="1372651"/>
                        <a:ext cx="595570" cy="350050"/>
                      </a:xfrm>
                      <a:prstGeom prst="rect">
                        <a:avLst/>
                      </a:prstGeom>
                    </p:spPr>
                  </p:pic>
                </p:oleObj>
              </mc:Fallback>
            </mc:AlternateContent>
          </a:graphicData>
        </a:graphic>
      </p:graphicFrame>
      <p:pic>
        <p:nvPicPr>
          <p:cNvPr id="22533" name="Picture 5">
            <a:extLst>
              <a:ext uri="{FF2B5EF4-FFF2-40B4-BE49-F238E27FC236}">
                <a16:creationId xmlns="" xmlns:a16="http://schemas.microsoft.com/office/drawing/2014/main" id="{1D94C12F-CC7F-45F3-816E-688C41E869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7555" y="2949115"/>
            <a:ext cx="1319408" cy="34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 xmlns:a16="http://schemas.microsoft.com/office/drawing/2014/main" id="{97B89339-DCA0-449A-ACE7-B818F76898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499" y="3382072"/>
            <a:ext cx="2292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a:extLst>
              <a:ext uri="{FF2B5EF4-FFF2-40B4-BE49-F238E27FC236}">
                <a16:creationId xmlns="" xmlns:a16="http://schemas.microsoft.com/office/drawing/2014/main" id="{6EB73C05-12C5-409E-A339-37B85282BB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5387" y="4209679"/>
            <a:ext cx="3992667" cy="59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 xmlns:a16="http://schemas.microsoft.com/office/drawing/2014/main" id="{9E153EFD-1E7C-4E25-A66F-8EE961EB35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6696" y="5240471"/>
            <a:ext cx="2373845" cy="9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383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069" y="682388"/>
            <a:ext cx="12169352"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solidFill>
                  <a:srgbClr val="000000"/>
                </a:solidFill>
                <a:effectLst/>
                <a:latin typeface="+mn-ea"/>
                <a:cs typeface="Times New Roman" panose="02020603050405020304" pitchFamily="18" charset="0"/>
              </a:rPr>
              <a:t>代入</a:t>
            </a:r>
            <a:r>
              <a:rPr lang="zh-CN" altLang="en-US" sz="2000" dirty="0">
                <a:solidFill>
                  <a:srgbClr val="000000"/>
                </a:solidFill>
                <a:effectLst/>
                <a:latin typeface="+mn-ea"/>
                <a:cs typeface="Times New Roman" panose="02020603050405020304" pitchFamily="18" charset="0"/>
              </a:rPr>
              <a:t>约束条件</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解得：</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由此可得最小化方差目标下的最优投资组合权重：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可见，最小方差投资组合中的风险资产权重与向量       成比例。这一投资组合也叫</a:t>
            </a:r>
            <a:r>
              <a:rPr lang="zh-CN" altLang="en-US" sz="2000" dirty="0">
                <a:solidFill>
                  <a:srgbClr val="C00000"/>
                </a:solidFill>
                <a:latin typeface="+mn-ea"/>
                <a:cs typeface="Times New Roman" panose="02020603050405020304" pitchFamily="18" charset="0"/>
              </a:rPr>
              <a:t>切点投资组合</a:t>
            </a:r>
            <a:r>
              <a:rPr lang="zh-CN" altLang="en-US" sz="2000" dirty="0">
                <a:solidFill>
                  <a:srgbClr val="000000"/>
                </a:solidFill>
                <a:latin typeface="+mn-ea"/>
                <a:cs typeface="Times New Roman" panose="02020603050405020304" pitchFamily="18" charset="0"/>
              </a:rPr>
              <a:t>，存在无风险资产时，所有切点投资组合都是由无风险资产和特定风险组合构成。计算可得方差：</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198075" y="1128138"/>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522111" y="2243536"/>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8-42</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270083" y="349504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3554" name="Picture 2">
            <a:extLst>
              <a:ext uri="{FF2B5EF4-FFF2-40B4-BE49-F238E27FC236}">
                <a16:creationId xmlns="" xmlns:a16="http://schemas.microsoft.com/office/drawing/2014/main" id="{93FE1338-3110-40B5-A8E1-6FE4B67A9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67" y="1194587"/>
            <a:ext cx="2196244" cy="4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 xmlns:a16="http://schemas.microsoft.com/office/drawing/2014/main" id="{90F8AC33-148B-42AE-B9E0-808C15827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55" y="2083914"/>
            <a:ext cx="2304256" cy="6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 xmlns:a16="http://schemas.microsoft.com/office/drawing/2014/main" id="{D8EBF187-4963-4DE3-B407-157548EAE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995" y="3495046"/>
            <a:ext cx="3847262" cy="7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 xmlns:a16="http://schemas.microsoft.com/office/drawing/2014/main" id="{B00698B1-FF87-4647-9CAA-AA6D494FBE1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43" y="4437112"/>
            <a:ext cx="8640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 xmlns:a16="http://schemas.microsoft.com/office/drawing/2014/main" id="{95D16A51-2A83-46D7-8DE2-4170E7D60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323" y="5243232"/>
            <a:ext cx="5564055" cy="1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a:extLst>
              <a:ext uri="{FF2B5EF4-FFF2-40B4-BE49-F238E27FC236}">
                <a16:creationId xmlns="" xmlns:a16="http://schemas.microsoft.com/office/drawing/2014/main" id="{3F310ACF-B41A-49C5-B5D2-C69F798B9E4C}"/>
              </a:ext>
            </a:extLst>
          </p:cNvPr>
          <p:cNvSpPr txBox="1"/>
          <p:nvPr/>
        </p:nvSpPr>
        <p:spPr>
          <a:xfrm>
            <a:off x="10287179" y="566124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362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二、最大化夏普比率目标下的最优投资组合求解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上一节中提到最小化方差为目标的投资组合忽略了收益因素，最大化收益为目标的投资组合则忽略了风险因素，是否存在一种综合考虑风险（方差）与收益率，也就是尽量追求风险最小、收益最大的优化途径呢？</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C00000"/>
                </a:solidFill>
                <a:latin typeface="+mn-ea"/>
                <a:cs typeface="Times New Roman" panose="02020603050405020304" pitchFamily="18" charset="0"/>
              </a:rPr>
              <a:t>夏普比率是一个可以同时对收益与风险加以考虑的综合指标</a:t>
            </a:r>
            <a:r>
              <a:rPr lang="zh-CN" altLang="en-US" sz="2000" dirty="0">
                <a:solidFill>
                  <a:srgbClr val="000000"/>
                </a:solidFill>
                <a:latin typeface="+mn-ea"/>
                <a:cs typeface="Times New Roman" panose="02020603050405020304" pitchFamily="18" charset="0"/>
              </a:rPr>
              <a:t>，很好地弥补了上述目标的不足。</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latin typeface="+mn-ea"/>
                <a:cs typeface="Times New Roman" panose="02020603050405020304" pitchFamily="18" charset="0"/>
              </a:rPr>
              <a:t>下面利用夏普比率，构建拉格朗日函数以期求得最大化夏普比率目标下的投资组合。</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令投资组合的夏普比例为       ，则最大化夏普比例目标模型及其约束条件为：</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5149474"/>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5929288"/>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8-46</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4578" name="Picture 2">
            <a:extLst>
              <a:ext uri="{FF2B5EF4-FFF2-40B4-BE49-F238E27FC236}">
                <a16:creationId xmlns="" xmlns:a16="http://schemas.microsoft.com/office/drawing/2014/main" id="{83973027-109B-48AD-BF2E-36B8E882F7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4199451"/>
            <a:ext cx="864096" cy="62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 xmlns:a16="http://schemas.microsoft.com/office/drawing/2014/main" id="{ADC73353-86BA-4078-BAF2-F1CDE839F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539" y="5021154"/>
            <a:ext cx="1292161" cy="7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 xmlns:a16="http://schemas.microsoft.com/office/drawing/2014/main" id="{5E0026BA-A055-45FE-814D-377833382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5894741"/>
            <a:ext cx="2417284" cy="3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6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00821" y="816971"/>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求导：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化简可得：</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通过求解可卖空情形下无风险资产与多种风险资产的最优投资组合，还可推导出资本市场线</a:t>
            </a: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CML</a:t>
            </a:r>
            <a:r>
              <a:rPr lang="zh-CN" altLang="en-US" sz="2000" dirty="0">
                <a:solidFill>
                  <a:srgbClr val="000000"/>
                </a:solidFill>
                <a:effectLst/>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2931957"/>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8-48</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5602" name="Picture 2">
            <a:extLst>
              <a:ext uri="{FF2B5EF4-FFF2-40B4-BE49-F238E27FC236}">
                <a16:creationId xmlns="" xmlns:a16="http://schemas.microsoft.com/office/drawing/2014/main" id="{541E6B3E-2555-46C6-8262-7994A29CCD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331" y="1368176"/>
            <a:ext cx="5184576" cy="8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 xmlns:a16="http://schemas.microsoft.com/office/drawing/2014/main" id="{410862D1-4B5B-4A73-AF83-A70B1010AA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355" y="2865499"/>
            <a:ext cx="4536503" cy="5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 xmlns:a16="http://schemas.microsoft.com/office/drawing/2014/main" id="{F6EEE02F-41FF-4B05-8506-493DE62309B8}"/>
              </a:ext>
            </a:extLst>
          </p:cNvPr>
          <p:cNvPicPr>
            <a:picLocks noChangeAspect="1"/>
          </p:cNvPicPr>
          <p:nvPr/>
        </p:nvPicPr>
        <p:blipFill>
          <a:blip r:embed="rId4"/>
          <a:stretch>
            <a:fillRect/>
          </a:stretch>
        </p:blipFill>
        <p:spPr>
          <a:xfrm>
            <a:off x="4509443" y="4132009"/>
            <a:ext cx="2880320" cy="2432940"/>
          </a:xfrm>
          <a:prstGeom prst="rect">
            <a:avLst/>
          </a:prstGeom>
        </p:spPr>
      </p:pic>
      <p:sp>
        <p:nvSpPr>
          <p:cNvPr id="28" name="文本框 27">
            <a:extLst>
              <a:ext uri="{FF2B5EF4-FFF2-40B4-BE49-F238E27FC236}">
                <a16:creationId xmlns="" xmlns:a16="http://schemas.microsoft.com/office/drawing/2014/main" id="{89DB18D6-3BDF-4F8E-A794-2D9E425107B9}"/>
              </a:ext>
            </a:extLst>
          </p:cNvPr>
          <p:cNvSpPr txBox="1"/>
          <p:nvPr/>
        </p:nvSpPr>
        <p:spPr>
          <a:xfrm>
            <a:off x="5157515" y="6345399"/>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8-2</a:t>
            </a:r>
            <a:r>
              <a:rPr lang="zh-CN" altLang="en-US" sz="1400" dirty="0">
                <a:latin typeface="Times New Roman" panose="02020603050405020304" pitchFamily="18" charset="0"/>
                <a:ea typeface="+mn-ea"/>
                <a:cs typeface="Times New Roman" panose="02020603050405020304" pitchFamily="18" charset="0"/>
              </a:rPr>
              <a:t>资本市场线</a:t>
            </a:r>
          </a:p>
        </p:txBody>
      </p:sp>
    </p:spTree>
    <p:extLst>
      <p:ext uri="{BB962C8B-B14F-4D97-AF65-F5344CB8AC3E}">
        <p14:creationId xmlns:p14="http://schemas.microsoft.com/office/powerpoint/2010/main" val="140530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1196752"/>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组合收益率：</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mn-ea"/>
                <a:cs typeface="Times New Roman" panose="02020603050405020304" pitchFamily="18" charset="0"/>
              </a:rPr>
              <a:t>   其中，   表示风险资产比重，         表示无风险资产比重。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即可得出资本市场线：</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其中，           </a:t>
            </a: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表示风险补偿。</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1536183"/>
            <a:ext cx="1780330" cy="460382"/>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2412999"/>
            <a:ext cx="1132258"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8-50</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74054" y="275806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a:latin typeface="微软雅黑" pitchFamily="34" charset="-122"/>
                <a:ea typeface="微软雅黑" pitchFamily="34" charset="-122"/>
              </a:rPr>
              <a:t>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 name="文本框 1">
            <a:extLst>
              <a:ext uri="{FF2B5EF4-FFF2-40B4-BE49-F238E27FC236}">
                <a16:creationId xmlns="" xmlns:a16="http://schemas.microsoft.com/office/drawing/2014/main" id="{A42A8DBC-B8FA-40FE-9730-EFD185753D6E}"/>
              </a:ext>
            </a:extLst>
          </p:cNvPr>
          <p:cNvSpPr txBox="1"/>
          <p:nvPr/>
        </p:nvSpPr>
        <p:spPr>
          <a:xfrm>
            <a:off x="476995" y="660621"/>
            <a:ext cx="2736304" cy="400110"/>
          </a:xfrm>
          <a:prstGeom prst="rect">
            <a:avLst/>
          </a:prstGeom>
          <a:noFill/>
        </p:spPr>
        <p:txBody>
          <a:bodyPr wrap="square" rtlCol="0">
            <a:spAutoFit/>
          </a:bodyPr>
          <a:lstStyle/>
          <a:p>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推导过程：</a:t>
            </a:r>
          </a:p>
        </p:txBody>
      </p:sp>
      <p:pic>
        <p:nvPicPr>
          <p:cNvPr id="26626" name="Picture 2">
            <a:extLst>
              <a:ext uri="{FF2B5EF4-FFF2-40B4-BE49-F238E27FC236}">
                <a16:creationId xmlns="" xmlns:a16="http://schemas.microsoft.com/office/drawing/2014/main" id="{E973A6A5-488D-4AF6-A999-47BCC19088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1292058"/>
            <a:ext cx="5040560" cy="42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 xmlns:a16="http://schemas.microsoft.com/office/drawing/2014/main" id="{57208B4C-157E-4B5C-AC0C-5CBC1DBB9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131" y="1781485"/>
            <a:ext cx="417337" cy="3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 xmlns:a16="http://schemas.microsoft.com/office/drawing/2014/main" id="{144A825F-60D6-4923-BB5B-D1CF1FB26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516" y="1832480"/>
            <a:ext cx="1192430"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 xmlns:a16="http://schemas.microsoft.com/office/drawing/2014/main" id="{01545D94-DA9B-499B-A498-886C1112B9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395" y="2394891"/>
            <a:ext cx="3168352" cy="4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 xmlns:a16="http://schemas.microsoft.com/office/drawing/2014/main" id="{04223997-981A-44B8-A5E2-C91A9CD117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331" y="2722094"/>
            <a:ext cx="4464496" cy="67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 xmlns:a16="http://schemas.microsoft.com/office/drawing/2014/main" id="{D1915A5A-11A1-4426-AB52-2EDF8BA8F7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323" y="4040808"/>
            <a:ext cx="4680519" cy="6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a:extLst>
              <a:ext uri="{FF2B5EF4-FFF2-40B4-BE49-F238E27FC236}">
                <a16:creationId xmlns="" xmlns:a16="http://schemas.microsoft.com/office/drawing/2014/main" id="{0C0A9D2A-C84F-4B96-9B01-BDCF96DFAD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9123" y="4804740"/>
            <a:ext cx="720080" cy="6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 xmlns:a16="http://schemas.microsoft.com/office/drawing/2014/main" id="{AD0B8679-DE37-4FBE-90C2-4659D8941F68}"/>
              </a:ext>
            </a:extLst>
          </p:cNvPr>
          <p:cNvSpPr txBox="1"/>
          <p:nvPr/>
        </p:nvSpPr>
        <p:spPr>
          <a:xfrm>
            <a:off x="10374054" y="408008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3256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77098"/>
            <a:ext cx="892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四、 </a:t>
            </a:r>
            <a:r>
              <a:rPr kumimoji="0" lang="zh-CN" altLang="en-US" sz="4000" b="1" dirty="0">
                <a:solidFill>
                  <a:schemeClr val="bg1"/>
                </a:solidFill>
                <a:latin typeface="微软雅黑" pitchFamily="34" charset="-122"/>
                <a:ea typeface="微软雅黑" pitchFamily="34" charset="-122"/>
              </a:rPr>
              <a:t>不可卖空情形的投资组合确定</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412776"/>
            <a:ext cx="10225136" cy="234224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求解思路：</a:t>
            </a:r>
            <a:r>
              <a:rPr lang="zh-CN" altLang="en-US" sz="2000" dirty="0">
                <a:solidFill>
                  <a:srgbClr val="C00000"/>
                </a:solidFill>
                <a:latin typeface="Times New Roman" panose="02020603050405020304" pitchFamily="18" charset="0"/>
                <a:cs typeface="Times New Roman" panose="02020603050405020304" pitchFamily="18" charset="0"/>
              </a:rPr>
              <a:t>先依照模型在没有施加约束时求最优化问题，如果得出结果某一支股票的权重值为负，则令其等于零，再求资金再其他风险资产上的最优化配置问题</a:t>
            </a:r>
            <a:r>
              <a:rPr lang="zh-CN" altLang="en-US" sz="2000" dirty="0">
                <a:latin typeface="Times New Roman" panose="02020603050405020304" pitchFamily="18" charset="0"/>
                <a:cs typeface="Times New Roman" panose="02020603050405020304" pitchFamily="18" charset="0"/>
              </a:rPr>
              <a:t>。以此类推，直至每只股票的权重都大于等于零为止。下面以最小化方差目标下的最优投资组合求解为例进行求解。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27650" name="Picture 2">
            <a:extLst>
              <a:ext uri="{FF2B5EF4-FFF2-40B4-BE49-F238E27FC236}">
                <a16:creationId xmlns="" xmlns:a16="http://schemas.microsoft.com/office/drawing/2014/main" id="{95115AC2-7DB1-4A12-AFB4-1BF0A7088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979" y="3356992"/>
            <a:ext cx="621725" cy="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 xmlns:a16="http://schemas.microsoft.com/office/drawing/2014/main" id="{F1815E41-3E52-409E-AD7F-11F9763E07AA}"/>
              </a:ext>
            </a:extLst>
          </p:cNvPr>
          <p:cNvSpPr txBox="1"/>
          <p:nvPr/>
        </p:nvSpPr>
        <p:spPr>
          <a:xfrm>
            <a:off x="484883" y="5373216"/>
            <a:ext cx="11369375"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a:t>
            </a:r>
            <a:r>
              <a:rPr lang="zh-CN" altLang="en-US" sz="2000" dirty="0" smtClean="0">
                <a:latin typeface="Times New Roman" panose="02020603050405020304" pitchFamily="18" charset="0"/>
                <a:cs typeface="Times New Roman" panose="02020603050405020304" pitchFamily="18" charset="0"/>
              </a:rPr>
              <a:t>，                ，                   表示</a:t>
            </a:r>
            <a:r>
              <a:rPr lang="zh-CN" altLang="en-US" sz="2000" dirty="0">
                <a:latin typeface="Times New Roman" panose="02020603050405020304" pitchFamily="18" charset="0"/>
                <a:cs typeface="Times New Roman" panose="02020603050405020304" pitchFamily="18" charset="0"/>
              </a:rPr>
              <a:t>是每个资产投资占总投资的比例，由于引入了不等式           ，使得求解过程比较困难。同样，讨论最简单的情形，当只有两资产时（         ）：</a:t>
            </a:r>
          </a:p>
        </p:txBody>
      </p:sp>
      <p:pic>
        <p:nvPicPr>
          <p:cNvPr id="27652" name="Picture 4">
            <a:extLst>
              <a:ext uri="{FF2B5EF4-FFF2-40B4-BE49-F238E27FC236}">
                <a16:creationId xmlns="" xmlns:a16="http://schemas.microsoft.com/office/drawing/2014/main" id="{9D7DD69E-FB84-4B34-B0FD-75F55A7BAC7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267" y="5515996"/>
            <a:ext cx="1080120" cy="33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extLst>
              <a:ext uri="{FF2B5EF4-FFF2-40B4-BE49-F238E27FC236}">
                <a16:creationId xmlns="" xmlns:a16="http://schemas.microsoft.com/office/drawing/2014/main" id="{7B4B471B-C649-476D-BB9F-3B69DFEBAB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8467" y="5489421"/>
            <a:ext cx="648072" cy="38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extLst>
              <a:ext uri="{FF2B5EF4-FFF2-40B4-BE49-F238E27FC236}">
                <a16:creationId xmlns="" xmlns:a16="http://schemas.microsoft.com/office/drawing/2014/main" id="{1C6994BA-B83E-4FFF-898C-9F5E606BF5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883" y="5991005"/>
            <a:ext cx="65578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a:extLst>
              <a:ext uri="{FF2B5EF4-FFF2-40B4-BE49-F238E27FC236}">
                <a16:creationId xmlns="" xmlns:a16="http://schemas.microsoft.com/office/drawing/2014/main" id="{8948AD84-A98E-4E54-B235-7F1E4C688878}"/>
              </a:ext>
            </a:extLst>
          </p:cNvPr>
          <p:cNvSpPr txBox="1"/>
          <p:nvPr/>
        </p:nvSpPr>
        <p:spPr>
          <a:xfrm>
            <a:off x="10414099" y="442294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2148344"/>
              </p:ext>
            </p:extLst>
          </p:nvPr>
        </p:nvGraphicFramePr>
        <p:xfrm>
          <a:off x="4869483" y="3933056"/>
          <a:ext cx="1865313" cy="1235075"/>
        </p:xfrm>
        <a:graphic>
          <a:graphicData uri="http://schemas.openxmlformats.org/presentationml/2006/ole">
            <mc:AlternateContent xmlns:mc="http://schemas.openxmlformats.org/markup-compatibility/2006">
              <mc:Choice xmlns:v="urn:schemas-microsoft-com:vml" Requires="v">
                <p:oleObj spid="_x0000_s42016" name="Equation" r:id="rId7" imgW="1307880" imgH="863280" progId="Equation.DSMT4">
                  <p:embed/>
                </p:oleObj>
              </mc:Choice>
              <mc:Fallback>
                <p:oleObj name="Equation" r:id="rId7" imgW="1307880" imgH="863280" progId="Equation.DSMT4">
                  <p:embed/>
                  <p:pic>
                    <p:nvPicPr>
                      <p:cNvPr id="0" name="对象 3"/>
                      <p:cNvPicPr>
                        <a:picLocks noChangeAspect="1" noChangeArrowheads="1"/>
                      </p:cNvPicPr>
                      <p:nvPr/>
                    </p:nvPicPr>
                    <p:blipFill>
                      <a:blip r:embed="rId8"/>
                      <a:srcRect/>
                      <a:stretch>
                        <a:fillRect/>
                      </a:stretch>
                    </p:blipFill>
                    <p:spPr bwMode="auto">
                      <a:xfrm>
                        <a:off x="4869483" y="3933056"/>
                        <a:ext cx="18653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8173188"/>
              </p:ext>
            </p:extLst>
          </p:nvPr>
        </p:nvGraphicFramePr>
        <p:xfrm>
          <a:off x="1565275" y="5545138"/>
          <a:ext cx="1106488" cy="290512"/>
        </p:xfrm>
        <a:graphic>
          <a:graphicData uri="http://schemas.openxmlformats.org/presentationml/2006/ole">
            <mc:AlternateContent xmlns:mc="http://schemas.openxmlformats.org/markup-compatibility/2006">
              <mc:Choice xmlns:v="urn:schemas-microsoft-com:vml" Requires="v">
                <p:oleObj spid="_x0000_s42017" name="Equation" r:id="rId9" imgW="774360" imgH="203040" progId="Equation.DSMT4">
                  <p:embed/>
                </p:oleObj>
              </mc:Choice>
              <mc:Fallback>
                <p:oleObj name="Equation" r:id="rId9" imgW="774360" imgH="203040" progId="Equation.DSMT4">
                  <p:embed/>
                  <p:pic>
                    <p:nvPicPr>
                      <p:cNvPr id="0" name="对象 7"/>
                      <p:cNvPicPr>
                        <a:picLocks noChangeAspect="1" noChangeArrowheads="1"/>
                      </p:cNvPicPr>
                      <p:nvPr/>
                    </p:nvPicPr>
                    <p:blipFill>
                      <a:blip r:embed="rId10"/>
                      <a:srcRect/>
                      <a:stretch>
                        <a:fillRect/>
                      </a:stretch>
                    </p:blipFill>
                    <p:spPr bwMode="auto">
                      <a:xfrm>
                        <a:off x="1565275" y="5545138"/>
                        <a:ext cx="1106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335457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621011" y="2187945"/>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故此</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621011" y="4164399"/>
            <a:ext cx="10225136" cy="960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由于</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故要使           ，则需要：</a:t>
            </a:r>
            <a:endParaRPr lang="en-US" altLang="zh-CN" sz="2000" dirty="0">
              <a:latin typeface="Times New Roman" panose="02020603050405020304" pitchFamily="18" charset="0"/>
              <a:cs typeface="Times New Roman" panose="02020603050405020304" pitchFamily="18" charset="0"/>
            </a:endParaRPr>
          </a:p>
        </p:txBody>
      </p:sp>
      <p:pic>
        <p:nvPicPr>
          <p:cNvPr id="28675" name="Picture 3">
            <a:extLst>
              <a:ext uri="{FF2B5EF4-FFF2-40B4-BE49-F238E27FC236}">
                <a16:creationId xmlns="" xmlns:a16="http://schemas.microsoft.com/office/drawing/2014/main" id="{C1F99C54-B7FC-4501-BFD3-51AECED7B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419" y="2685347"/>
            <a:ext cx="3367700" cy="131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a:extLst>
              <a:ext uri="{FF2B5EF4-FFF2-40B4-BE49-F238E27FC236}">
                <a16:creationId xmlns="" xmlns:a16="http://schemas.microsoft.com/office/drawing/2014/main" id="{7006BD25-F9A2-4EF6-A0A5-295A29064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25900"/>
            <a:ext cx="5381453" cy="3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 xmlns:a16="http://schemas.microsoft.com/office/drawing/2014/main" id="{6AE046AA-CFF7-403A-9214-930CB5521F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155" y="4787859"/>
            <a:ext cx="579585" cy="27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 xmlns:a16="http://schemas.microsoft.com/office/drawing/2014/main" id="{E726DDEE-3327-4638-9E08-69BE198A1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3250" y="5124727"/>
            <a:ext cx="1340738" cy="7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 xmlns:a16="http://schemas.microsoft.com/office/drawing/2014/main" id="{230B1A34-C65A-473D-8446-DC9606A2EC89}"/>
              </a:ext>
            </a:extLst>
          </p:cNvPr>
          <p:cNvSpPr txBox="1"/>
          <p:nvPr/>
        </p:nvSpPr>
        <p:spPr>
          <a:xfrm>
            <a:off x="10107694" y="281255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 xmlns:a16="http://schemas.microsoft.com/office/drawing/2014/main" id="{0440B8C6-C412-4FC6-83FE-077C49FF8BB5}"/>
              </a:ext>
            </a:extLst>
          </p:cNvPr>
          <p:cNvSpPr txBox="1"/>
          <p:nvPr/>
        </p:nvSpPr>
        <p:spPr>
          <a:xfrm>
            <a:off x="10107694" y="14638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 xmlns:a16="http://schemas.microsoft.com/office/drawing/2014/main" id="{24AFA977-D4DC-4C97-9FC3-766735E68873}"/>
              </a:ext>
            </a:extLst>
          </p:cNvPr>
          <p:cNvSpPr txBox="1"/>
          <p:nvPr/>
        </p:nvSpPr>
        <p:spPr>
          <a:xfrm>
            <a:off x="10107694" y="339887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94459054"/>
              </p:ext>
            </p:extLst>
          </p:nvPr>
        </p:nvGraphicFramePr>
        <p:xfrm>
          <a:off x="3633788" y="1455738"/>
          <a:ext cx="4200525" cy="688975"/>
        </p:xfrm>
        <a:graphic>
          <a:graphicData uri="http://schemas.openxmlformats.org/presentationml/2006/ole">
            <mc:AlternateContent xmlns:mc="http://schemas.openxmlformats.org/markup-compatibility/2006">
              <mc:Choice xmlns:v="urn:schemas-microsoft-com:vml" Requires="v">
                <p:oleObj spid="_x0000_s39955" name="Equation" r:id="rId7" imgW="2946240" imgH="482400" progId="Equation.DSMT4">
                  <p:embed/>
                </p:oleObj>
              </mc:Choice>
              <mc:Fallback>
                <p:oleObj name="Equation" r:id="rId7" imgW="2946240" imgH="482400" progId="Equation.DSMT4">
                  <p:embed/>
                  <p:pic>
                    <p:nvPicPr>
                      <p:cNvPr id="0" name="对象 2"/>
                      <p:cNvPicPr>
                        <a:picLocks noChangeAspect="1" noChangeArrowheads="1"/>
                      </p:cNvPicPr>
                      <p:nvPr/>
                    </p:nvPicPr>
                    <p:blipFill>
                      <a:blip r:embed="rId8"/>
                      <a:srcRect/>
                      <a:stretch>
                        <a:fillRect/>
                      </a:stretch>
                    </p:blipFill>
                    <p:spPr bwMode="auto">
                      <a:xfrm>
                        <a:off x="3633788" y="1455738"/>
                        <a:ext cx="4200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69696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57560" y="1029668"/>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合起来即 </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476995" y="1948924"/>
            <a:ext cx="10225136" cy="234532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分三种情况讨论：</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因不能卖空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即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不妨设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且                      ，则：</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 xmlns:a16="http://schemas.microsoft.com/office/drawing/2014/main" id="{230B1A34-C65A-473D-8446-DC9606A2EC89}"/>
              </a:ext>
            </a:extLst>
          </p:cNvPr>
          <p:cNvSpPr txBox="1"/>
          <p:nvPr/>
        </p:nvSpPr>
        <p:spPr>
          <a:xfrm>
            <a:off x="10107694" y="2498005"/>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 xmlns:a16="http://schemas.microsoft.com/office/drawing/2014/main" id="{0440B8C6-C412-4FC6-83FE-077C49FF8BB5}"/>
              </a:ext>
            </a:extLst>
          </p:cNvPr>
          <p:cNvSpPr txBox="1"/>
          <p:nvPr/>
        </p:nvSpPr>
        <p:spPr>
          <a:xfrm>
            <a:off x="10107694" y="108669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8-58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 xmlns:a16="http://schemas.microsoft.com/office/drawing/2014/main" id="{24AFA977-D4DC-4C97-9FC3-766735E68873}"/>
              </a:ext>
            </a:extLst>
          </p:cNvPr>
          <p:cNvSpPr txBox="1"/>
          <p:nvPr/>
        </p:nvSpPr>
        <p:spPr>
          <a:xfrm>
            <a:off x="10107694" y="389441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9698" name="Picture 2">
            <a:extLst>
              <a:ext uri="{FF2B5EF4-FFF2-40B4-BE49-F238E27FC236}">
                <a16:creationId xmlns="" xmlns:a16="http://schemas.microsoft.com/office/drawing/2014/main" id="{E7318EE2-B249-4E66-B55B-F6C809C7C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759" y="1071605"/>
            <a:ext cx="1597639" cy="6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 xmlns:a16="http://schemas.microsoft.com/office/drawing/2014/main" id="{64C298C2-46DA-403C-971B-3E2387F42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852" y="2420888"/>
            <a:ext cx="1468801"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 xmlns:a16="http://schemas.microsoft.com/office/drawing/2014/main" id="{A8661EDD-0862-4596-96BB-8A870758E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923" y="2420888"/>
            <a:ext cx="3133309"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 xmlns:a16="http://schemas.microsoft.com/office/drawing/2014/main" id="{7A1C7A04-EEDE-4C0B-B6BD-48D3933195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845" y="3341033"/>
            <a:ext cx="6483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 xmlns:a16="http://schemas.microsoft.com/office/drawing/2014/main" id="{CAC91C61-295E-47B7-89CD-BCF27053B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557" y="3489789"/>
            <a:ext cx="634202" cy="2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 xmlns:a16="http://schemas.microsoft.com/office/drawing/2014/main" id="{7C0FB90D-BA4E-4E91-8D8C-BE6840E633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595" y="3463475"/>
            <a:ext cx="1003833" cy="3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extLst>
              <a:ext uri="{FF2B5EF4-FFF2-40B4-BE49-F238E27FC236}">
                <a16:creationId xmlns="" xmlns:a16="http://schemas.microsoft.com/office/drawing/2014/main" id="{D2D1649D-CCEC-462D-92A1-AA193454A5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032" y="3459147"/>
            <a:ext cx="1254778" cy="3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a:extLst>
              <a:ext uri="{FF2B5EF4-FFF2-40B4-BE49-F238E27FC236}">
                <a16:creationId xmlns="" xmlns:a16="http://schemas.microsoft.com/office/drawing/2014/main" id="{95BAD7A6-12D3-4075-B814-41BE5E5F5D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483" y="4010063"/>
            <a:ext cx="2003858" cy="35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a:extLst>
              <a:ext uri="{FF2B5EF4-FFF2-40B4-BE49-F238E27FC236}">
                <a16:creationId xmlns="" xmlns:a16="http://schemas.microsoft.com/office/drawing/2014/main" id="{CC68FC95-441F-4F30-BFAF-92DB91066BC2}"/>
              </a:ext>
            </a:extLst>
          </p:cNvPr>
          <p:cNvSpPr txBox="1"/>
          <p:nvPr/>
        </p:nvSpPr>
        <p:spPr>
          <a:xfrm>
            <a:off x="621011" y="4359206"/>
            <a:ext cx="6097712" cy="400110"/>
          </a:xfrm>
          <a:prstGeom prst="rect">
            <a:avLst/>
          </a:prstGeom>
          <a:noFill/>
        </p:spPr>
        <p:txBody>
          <a:bodyPr wrap="square">
            <a:spAutoFit/>
          </a:bodyPr>
          <a:lstStyle/>
          <a:p>
            <a:r>
              <a:rPr lang="zh-CN" altLang="en-US" sz="2000" dirty="0"/>
              <a:t>于是：</a:t>
            </a:r>
          </a:p>
        </p:txBody>
      </p:sp>
      <p:pic>
        <p:nvPicPr>
          <p:cNvPr id="29706" name="Picture 10">
            <a:extLst>
              <a:ext uri="{FF2B5EF4-FFF2-40B4-BE49-F238E27FC236}">
                <a16:creationId xmlns="" xmlns:a16="http://schemas.microsoft.com/office/drawing/2014/main" id="{41130D12-6A9C-4A08-9DB6-FDB21B12CE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0557" y="4653136"/>
            <a:ext cx="4039876" cy="16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0476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32979" y="83855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此时该组合收益率的标准差是以风险较小的证券</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证券</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的标准差为下限的。因此</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可以取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以保证证劵组合收益率的标准差最小</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为                    。</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332979" y="3303141"/>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综合（</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）的讨论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最优投资组合系数为</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CC68FC95-441F-4F30-BFAF-92DB91066BC2}"/>
              </a:ext>
            </a:extLst>
          </p:cNvPr>
          <p:cNvSpPr txBox="1"/>
          <p:nvPr/>
        </p:nvSpPr>
        <p:spPr>
          <a:xfrm>
            <a:off x="482267" y="2096829"/>
            <a:ext cx="10867935" cy="957250"/>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）当            时</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与第 </a:t>
            </a:r>
            <a:r>
              <a:rPr lang="en-US" altLang="zh-CN" sz="2000" dirty="0">
                <a:latin typeface="Times New Roman" panose="02020603050405020304" pitchFamily="18" charset="0"/>
                <a:ea typeface="+mn-ea"/>
                <a:cs typeface="Times New Roman" panose="02020603050405020304" pitchFamily="18" charset="0"/>
              </a:rPr>
              <a:t>2 </a:t>
            </a:r>
            <a:r>
              <a:rPr lang="zh-CN" altLang="en-US" sz="2000" dirty="0">
                <a:latin typeface="Times New Roman" panose="02020603050405020304" pitchFamily="18" charset="0"/>
                <a:ea typeface="+mn-ea"/>
                <a:cs typeface="Times New Roman" panose="02020603050405020304" pitchFamily="18" charset="0"/>
              </a:rPr>
              <a:t>种情况讨论的方法一样</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可以取                                      </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以保证证券组合收益率的标准差最小</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为                    。</a:t>
            </a:r>
          </a:p>
        </p:txBody>
      </p:sp>
      <p:pic>
        <p:nvPicPr>
          <p:cNvPr id="30722" name="Picture 2">
            <a:extLst>
              <a:ext uri="{FF2B5EF4-FFF2-40B4-BE49-F238E27FC236}">
                <a16:creationId xmlns="" xmlns:a16="http://schemas.microsoft.com/office/drawing/2014/main" id="{7D7FDE6E-C3BD-4F9B-9190-F088E44C8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67" y="1440324"/>
            <a:ext cx="2293358" cy="3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 xmlns:a16="http://schemas.microsoft.com/office/drawing/2014/main" id="{0885B64C-7C7D-41D2-AF04-A3569487B7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795" y="1423209"/>
            <a:ext cx="1100040" cy="37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 xmlns:a16="http://schemas.microsoft.com/office/drawing/2014/main" id="{26AF0135-45A8-4EDB-8A01-A492DFAE1C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7115" y="2102098"/>
            <a:ext cx="660865" cy="5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 xmlns:a16="http://schemas.microsoft.com/office/drawing/2014/main" id="{E734BD4B-7564-42F5-8DCC-1DF0779A8E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128" y="2234955"/>
            <a:ext cx="2232248" cy="34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 xmlns:a16="http://schemas.microsoft.com/office/drawing/2014/main" id="{0A499789-8B69-4419-9CAC-87AA6B70F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283" y="2681527"/>
            <a:ext cx="1130304" cy="38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a:extLst>
              <a:ext uri="{FF2B5EF4-FFF2-40B4-BE49-F238E27FC236}">
                <a16:creationId xmlns="" xmlns:a16="http://schemas.microsoft.com/office/drawing/2014/main" id="{C809C551-1F44-413E-85C9-1B3BD55B2D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5427" y="3456072"/>
            <a:ext cx="672819" cy="2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a:extLst>
              <a:ext uri="{FF2B5EF4-FFF2-40B4-BE49-F238E27FC236}">
                <a16:creationId xmlns="" xmlns:a16="http://schemas.microsoft.com/office/drawing/2014/main" id="{9963585B-BCA9-421D-99AA-74F0A0E8E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7355" y="4068168"/>
            <a:ext cx="4407345" cy="212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621882"/>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56035" y="1268760"/>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grpSp>
        <p:nvGrpSpPr>
          <p:cNvPr id="4" name="组合 3"/>
          <p:cNvGrpSpPr/>
          <p:nvPr/>
        </p:nvGrpSpPr>
        <p:grpSpPr>
          <a:xfrm>
            <a:off x="476995" y="2964497"/>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a16="http://schemas.microsoft.com/office/drawing/2014/main" xmlns=""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a16="http://schemas.microsoft.com/office/drawing/2014/main" xmlns=""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a16="http://schemas.microsoft.com/office/drawing/2014/main" xmlns=""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a16="http://schemas.microsoft.com/office/drawing/2014/main" xmlns=""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
        <p:nvSpPr>
          <p:cNvPr id="16" name="文本框 1">
            <a:extLst>
              <a:ext uri="{FF2B5EF4-FFF2-40B4-BE49-F238E27FC236}">
                <a16:creationId xmlns:a16="http://schemas.microsoft.com/office/drawing/2014/main" xmlns=""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smtClean="0"/>
              <a:t>一、证券投资组合理论发展历史</a:t>
            </a:r>
            <a:endParaRPr lang="zh-CN" altLang="en-US" dirty="0"/>
          </a:p>
        </p:txBody>
      </p:sp>
    </p:spTree>
    <p:extLst>
      <p:ext uri="{BB962C8B-B14F-4D97-AF65-F5344CB8AC3E}">
        <p14:creationId xmlns:p14="http://schemas.microsoft.com/office/powerpoint/2010/main" val="43953575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46145" y="1484784"/>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对应的投资组合最小风险</a:t>
            </a:r>
            <a:r>
              <a:rPr lang="zh-CN" altLang="en-US" sz="2000" dirty="0" smtClean="0">
                <a:latin typeface="Times New Roman" panose="02020603050405020304" pitchFamily="18" charset="0"/>
                <a:cs typeface="Times New Roman" panose="02020603050405020304" pitchFamily="18" charset="0"/>
              </a:rPr>
              <a:t>为：</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332979" y="416747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最大化投资收益以及最大化期望效用二种目标下的最优投资组合求解类似上述最小化方差目标下的最优投资组合求解，在此不再赘述。</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26067" y="258873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88889394"/>
              </p:ext>
            </p:extLst>
          </p:nvPr>
        </p:nvGraphicFramePr>
        <p:xfrm>
          <a:off x="3789363" y="2204864"/>
          <a:ext cx="4273550" cy="1449387"/>
        </p:xfrm>
        <a:graphic>
          <a:graphicData uri="http://schemas.openxmlformats.org/presentationml/2006/ole">
            <mc:AlternateContent xmlns:mc="http://schemas.openxmlformats.org/markup-compatibility/2006">
              <mc:Choice xmlns:v="urn:schemas-microsoft-com:vml" Requires="v">
                <p:oleObj spid="_x0000_s40978" name="Equation" r:id="rId3" imgW="2997000" imgH="1015920" progId="Equation.DSMT4">
                  <p:embed/>
                </p:oleObj>
              </mc:Choice>
              <mc:Fallback>
                <p:oleObj name="Equation" r:id="rId3" imgW="2997000" imgH="1015920" progId="Equation.DSMT4">
                  <p:embed/>
                  <p:pic>
                    <p:nvPicPr>
                      <p:cNvPr id="0" name="对象 3"/>
                      <p:cNvPicPr>
                        <a:picLocks noChangeAspect="1" noChangeArrowheads="1"/>
                      </p:cNvPicPr>
                      <p:nvPr/>
                    </p:nvPicPr>
                    <p:blipFill>
                      <a:blip r:embed="rId4"/>
                      <a:srcRect/>
                      <a:stretch>
                        <a:fillRect/>
                      </a:stretch>
                    </p:blipFill>
                    <p:spPr bwMode="auto">
                      <a:xfrm>
                        <a:off x="3789363" y="2204864"/>
                        <a:ext cx="42735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2090090"/>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570146"/>
            <a:ext cx="10945216" cy="419198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为了更贴合实际，此处将投资组合进一步扩展到存在无风险资产的情形。</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求解思路</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）先依照上一节介绍的可卖空最优组合模型在没有施加约束时求最优化问题。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）反复调试上述模型。如果得出的结果中某一支股票的权重值为负，则令其等于零，再将该股票的投资资金重新分配到其他风险资产上的最优化配置问题。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）以此类推，直至每只股票的权重都大于等于零为止，得出一组投资者满意的投资比例系数。</a:t>
            </a: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spTree>
    <p:extLst>
      <p:ext uri="{BB962C8B-B14F-4D97-AF65-F5344CB8AC3E}">
        <p14:creationId xmlns:p14="http://schemas.microsoft.com/office/powerpoint/2010/main" val="691448196"/>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131634"/>
            <a:ext cx="10945216" cy="326865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当以最小化方差为目标时，令最优资产组合模型和约束条件为：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当以最大化夏普比率为目标时，令最优资产组合模型和约束条件为：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32770" name="Picture 2">
            <a:extLst>
              <a:ext uri="{FF2B5EF4-FFF2-40B4-BE49-F238E27FC236}">
                <a16:creationId xmlns="" xmlns:a16="http://schemas.microsoft.com/office/drawing/2014/main" id="{1B532490-5B0A-4372-A61D-9EA5C5FE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523" y="1838360"/>
            <a:ext cx="1433730" cy="37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 xmlns:a16="http://schemas.microsoft.com/office/drawing/2014/main" id="{255D6167-7616-4A45-A468-87756F446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330311"/>
            <a:ext cx="2358563" cy="3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 xmlns:a16="http://schemas.microsoft.com/office/drawing/2014/main" id="{78F11C67-217F-4F4F-81F3-10E81C8F9D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53" y="2378808"/>
            <a:ext cx="608479" cy="2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 xmlns:a16="http://schemas.microsoft.com/office/drawing/2014/main" id="{F6985F13-5669-4E51-985B-719DBA0FF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2" y="3714193"/>
            <a:ext cx="1322947" cy="5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 xmlns:a16="http://schemas.microsoft.com/office/drawing/2014/main" id="{90605C03-DAFD-4560-A309-40317D20FB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658" y="4421856"/>
            <a:ext cx="867955" cy="2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 xmlns:a16="http://schemas.microsoft.com/office/drawing/2014/main" id="{38C33886-C8AA-4337-B855-342DBB38FC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823" y="4421856"/>
            <a:ext cx="509729" cy="2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 xmlns:a16="http://schemas.microsoft.com/office/drawing/2014/main" id="{47DB0E15-AA37-4326-A5F1-0CBA3189F5CF}"/>
              </a:ext>
            </a:extLst>
          </p:cNvPr>
          <p:cNvSpPr txBox="1"/>
          <p:nvPr/>
        </p:nvSpPr>
        <p:spPr>
          <a:xfrm>
            <a:off x="476995" y="4680170"/>
            <a:ext cx="10945216" cy="193899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采用扩展的拉格朗日函数方法可以求解该最优组合系数，然而该方法通常得到的答案不会是简洁的闭合解形式。事实上，上述模型的求解是一个二次规划问题，也可以采用</a:t>
            </a:r>
            <a:r>
              <a:rPr lang="en-US" altLang="zh-CN" sz="2000" dirty="0">
                <a:latin typeface="Times New Roman" panose="02020603050405020304" pitchFamily="18" charset="0"/>
                <a:cs typeface="Times New Roman" panose="02020603050405020304" pitchFamily="18" charset="0"/>
              </a:rPr>
              <a:t>Kuhn-Tucker</a:t>
            </a:r>
            <a:r>
              <a:rPr lang="zh-CN" altLang="en-US" sz="2000" dirty="0">
                <a:latin typeface="Times New Roman" panose="02020603050405020304" pitchFamily="18" charset="0"/>
                <a:cs typeface="Times New Roman" panose="02020603050405020304" pitchFamily="18" charset="0"/>
              </a:rPr>
              <a:t>条件（库恩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塔克尔条件） 将模型转化为线性规划问题，并对模型求角点解。</a:t>
            </a:r>
            <a:r>
              <a:rPr lang="zh-CN" altLang="en-US" sz="2000" dirty="0" smtClean="0">
                <a:latin typeface="Times New Roman" panose="02020603050405020304" pitchFamily="18" charset="0"/>
                <a:cs typeface="Times New Roman" panose="02020603050405020304" pitchFamily="18" charset="0"/>
              </a:rPr>
              <a:t>在第七节将</a:t>
            </a:r>
            <a:r>
              <a:rPr lang="zh-CN" altLang="en-US" sz="2000" dirty="0">
                <a:latin typeface="Times New Roman" panose="02020603050405020304" pitchFamily="18" charset="0"/>
                <a:cs typeface="Times New Roman" panose="02020603050405020304" pitchFamily="18" charset="0"/>
              </a:rPr>
              <a:t>通过</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动态规划程序求解卖空限制下的最优资金配置。</a:t>
            </a:r>
            <a:endParaRPr lang="en-US" altLang="zh-CN" sz="2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 xmlns:a16="http://schemas.microsoft.com/office/drawing/2014/main" id="{931BD893-F747-4089-BEA4-F95D2E89C9EF}"/>
              </a:ext>
            </a:extLst>
          </p:cNvPr>
          <p:cNvSpPr txBox="1"/>
          <p:nvPr/>
        </p:nvSpPr>
        <p:spPr>
          <a:xfrm>
            <a:off x="10217945" y="20558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 xmlns:a16="http://schemas.microsoft.com/office/drawing/2014/main" id="{DD226C97-DC51-40E4-B8F8-5FC79CA12B54}"/>
              </a:ext>
            </a:extLst>
          </p:cNvPr>
          <p:cNvSpPr txBox="1"/>
          <p:nvPr/>
        </p:nvSpPr>
        <p:spPr>
          <a:xfrm>
            <a:off x="10217945" y="388141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2327607"/>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smtClean="0">
                <a:solidFill>
                  <a:schemeClr val="bg1"/>
                </a:solidFill>
                <a:latin typeface="微软雅黑" pitchFamily="34" charset="-122"/>
                <a:ea typeface="微软雅黑" pitchFamily="34" charset="-122"/>
              </a:rPr>
              <a:t>五、</a:t>
            </a:r>
            <a:r>
              <a:rPr kumimoji="0" lang="zh-CN" altLang="en-US" sz="4000" b="1" dirty="0">
                <a:solidFill>
                  <a:schemeClr val="bg1"/>
                </a:solidFill>
                <a:latin typeface="微软雅黑" pitchFamily="34" charset="-122"/>
                <a:ea typeface="微软雅黑" pitchFamily="34" charset="-122"/>
              </a:rPr>
              <a:t>基于</a:t>
            </a:r>
            <a:r>
              <a:rPr kumimoji="0" lang="en-US" altLang="zh-CN" sz="4000" b="1" dirty="0" err="1">
                <a:solidFill>
                  <a:schemeClr val="bg1"/>
                </a:solidFill>
                <a:latin typeface="微软雅黑" pitchFamily="34" charset="-122"/>
                <a:ea typeface="微软雅黑" pitchFamily="34" charset="-122"/>
              </a:rPr>
              <a:t>VaR</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603864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的均值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方差模型虽然提供了一个完美的投资组合配置框架，但正是由于其采取了均值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a:t>
            </a:r>
            <a:r>
              <a:rPr lang="zh-CN" altLang="en-US" sz="2000" dirty="0">
                <a:solidFill>
                  <a:srgbClr val="C00000"/>
                </a:solidFill>
                <a:latin typeface="Times New Roman" panose="02020603050405020304" pitchFamily="18" charset="0"/>
                <a:cs typeface="Times New Roman" panose="02020603050405020304" pitchFamily="18" charset="0"/>
              </a:rPr>
              <a:t>存在重要缺陷</a:t>
            </a:r>
            <a:r>
              <a:rPr lang="zh-CN" altLang="en-US"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利用方差衡量投资风险，即一旦预期收益偏离平均收益越大，则风险越大</a:t>
            </a:r>
            <a:r>
              <a:rPr lang="zh-CN" altLang="en-US" sz="2000" dirty="0">
                <a:latin typeface="Times New Roman" panose="02020603050405020304" pitchFamily="18" charset="0"/>
                <a:cs typeface="Times New Roman" panose="02020603050405020304" pitchFamily="18" charset="0"/>
              </a:rPr>
              <a:t>。然而，现实中，如果预期收益超出平均收益越大，则投资者更倾向于投资（高收益），而不是基于模型认为，方差（风险）越大则因为厌恶而不投资，因此，求解的组合未必是最优化的。</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未提供衡量投资者风险厌恶程度的指标</a:t>
            </a:r>
            <a:r>
              <a:rPr lang="zh-CN" altLang="en-US" sz="2000" dirty="0">
                <a:latin typeface="Times New Roman" panose="02020603050405020304" pitchFamily="18" charset="0"/>
                <a:cs typeface="Times New Roman" panose="02020603050405020304" pitchFamily="18" charset="0"/>
              </a:rPr>
              <a:t>，效用函数也只是特例，特别是，不同偏好投资者具有不同的风险厌恶衡量标准，在该框架下均无法令投资者可以根据自己的风险厌恶使其投资最优化。</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均值</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方差模型是依据证券之间的关联性推测未来关联情况，但现实中，投资者往往存在博弈，证券之间的关联也并未稳定</a:t>
            </a:r>
            <a:r>
              <a:rPr lang="zh-CN" altLang="en-US" sz="2000" dirty="0">
                <a:latin typeface="Times New Roman" panose="02020603050405020304" pitchFamily="18" charset="0"/>
                <a:cs typeface="Times New Roman" panose="02020603050405020304" pitchFamily="18" charset="0"/>
              </a:rPr>
              <a:t>，特别是常常发生较大的变化和波动，由此使得基于历史证券收益数据计算的协方差矩阵未能代表未来。</a:t>
            </a:r>
          </a:p>
          <a:p>
            <a:pPr marL="342900" indent="-3429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58041"/>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04986" y="725706"/>
            <a:ext cx="1087320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由此，将</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引入</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组合理论，在一定程度上，可以弥补投资组合理论在风险度量上的不足。下面将介绍基于</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修正的投资组合理论。</a:t>
            </a:r>
          </a:p>
        </p:txBody>
      </p:sp>
      <p:sp>
        <p:nvSpPr>
          <p:cNvPr id="7" name="文本框 6">
            <a:extLst>
              <a:ext uri="{FF2B5EF4-FFF2-40B4-BE49-F238E27FC236}">
                <a16:creationId xmlns="" xmlns:a16="http://schemas.microsoft.com/office/drawing/2014/main" id="{3B6805D9-B014-4521-BFAB-BBB2A12379D9}"/>
              </a:ext>
            </a:extLst>
          </p:cNvPr>
          <p:cNvSpPr txBox="1"/>
          <p:nvPr/>
        </p:nvSpPr>
        <p:spPr>
          <a:xfrm>
            <a:off x="397337" y="1930036"/>
            <a:ext cx="1088085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回顾第四章可知，组合</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风险                                      ，假定投资组合的回报率满足正态分布，即                    时，根据大数定理，可得水平     下的</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p>
        </p:txBody>
      </p:sp>
      <p:pic>
        <p:nvPicPr>
          <p:cNvPr id="33794" name="Picture 2">
            <a:extLst>
              <a:ext uri="{FF2B5EF4-FFF2-40B4-BE49-F238E27FC236}">
                <a16:creationId xmlns="" xmlns:a16="http://schemas.microsoft.com/office/drawing/2014/main" id="{67389D25-3D91-4DAB-BB07-591B5EF39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35" y="2060848"/>
            <a:ext cx="2258638" cy="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 xmlns:a16="http://schemas.microsoft.com/office/drawing/2014/main" id="{3EB97212-BF68-4B37-A9B0-4C0F055E267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99" y="2514265"/>
            <a:ext cx="1152128" cy="3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 xmlns:a16="http://schemas.microsoft.com/office/drawing/2014/main" id="{2B812CF4-3D03-4C1B-A9FE-1F088B912C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570" y="2565006"/>
            <a:ext cx="266097" cy="24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 xmlns:a16="http://schemas.microsoft.com/office/drawing/2014/main" id="{78126BC3-6403-42CC-9493-45DFED7E26A9}"/>
              </a:ext>
            </a:extLst>
          </p:cNvPr>
          <p:cNvSpPr txBox="1"/>
          <p:nvPr/>
        </p:nvSpPr>
        <p:spPr>
          <a:xfrm>
            <a:off x="373565" y="3612991"/>
            <a:ext cx="10873207" cy="141891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表示标准正态分布的 分位点，即               ，    为标准正态分布的累计分布函数。用上式替代</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模型中的风险函数</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可得到只考虑风险资产情形的均值</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Risk Portfolio Mean-Var Model</a:t>
            </a:r>
            <a:r>
              <a:rPr lang="zh-CN" altLang="en-US" sz="2000" dirty="0">
                <a:latin typeface="Times New Roman" panose="02020603050405020304" pitchFamily="18" charset="0"/>
                <a:cs typeface="Times New Roman" panose="02020603050405020304" pitchFamily="18" charset="0"/>
              </a:rPr>
              <a:t>）模型： </a:t>
            </a:r>
          </a:p>
        </p:txBody>
      </p:sp>
      <p:pic>
        <p:nvPicPr>
          <p:cNvPr id="33798" name="Picture 6">
            <a:extLst>
              <a:ext uri="{FF2B5EF4-FFF2-40B4-BE49-F238E27FC236}">
                <a16:creationId xmlns="" xmlns:a16="http://schemas.microsoft.com/office/drawing/2014/main" id="{EB9E712E-0E98-4670-91FD-83C8400DDF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107" y="3717032"/>
            <a:ext cx="327865" cy="3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 xmlns:a16="http://schemas.microsoft.com/office/drawing/2014/main" id="{BEDFA367-4AAF-4605-988D-274997DD30C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547" y="3747243"/>
            <a:ext cx="894482"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a:extLst>
              <a:ext uri="{FF2B5EF4-FFF2-40B4-BE49-F238E27FC236}">
                <a16:creationId xmlns="" xmlns:a16="http://schemas.microsoft.com/office/drawing/2014/main" id="{94A10955-D549-45FC-90FF-12CA2CEE8A73}"/>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7675" y="3798226"/>
            <a:ext cx="323778" cy="27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 xmlns:a16="http://schemas.microsoft.com/office/drawing/2014/main" id="{9940906D-3B16-4758-8551-07F6717D831B}"/>
              </a:ext>
            </a:extLst>
          </p:cNvPr>
          <p:cNvSpPr txBox="1"/>
          <p:nvPr/>
        </p:nvSpPr>
        <p:spPr>
          <a:xfrm>
            <a:off x="4119817" y="6045181"/>
            <a:ext cx="2893873" cy="369332"/>
          </a:xfrm>
          <a:prstGeom prst="rect">
            <a:avLst/>
          </a:prstGeom>
          <a:noFill/>
        </p:spPr>
        <p:txBody>
          <a:bodyPr wrap="square">
            <a:spAutoFit/>
          </a:bodyPr>
          <a:lstStyle/>
          <a:p>
            <a:r>
              <a:rPr lang="zh-CN" altLang="zh-CN" sz="1800" dirty="0">
                <a:solidFill>
                  <a:srgbClr val="000000"/>
                </a:solidFill>
                <a:effectLst/>
                <a:ea typeface="宋体" panose="02010600030101010101" pitchFamily="2" charset="-122"/>
                <a:cs typeface="Times New Roman" panose="02020603050405020304" pitchFamily="18" charset="0"/>
              </a:rPr>
              <a:t>（只考虑风险资产情形）</a:t>
            </a:r>
            <a:r>
              <a:rPr lang="zh-CN" altLang="zh-CN" sz="1800" dirty="0">
                <a:solidFill>
                  <a:srgbClr val="000000"/>
                </a:solidFill>
                <a:effectLst/>
                <a:ea typeface="Cambria Math" panose="02040503050406030204" pitchFamily="18" charset="0"/>
                <a:cs typeface="Times New Roman" panose="02020603050405020304" pitchFamily="18" charset="0"/>
              </a:rPr>
              <a:t> </a:t>
            </a:r>
            <a:endParaRPr lang="zh-CN" altLang="en-US" dirty="0"/>
          </a:p>
        </p:txBody>
      </p:sp>
      <p:sp>
        <p:nvSpPr>
          <p:cNvPr id="27" name="文本框 26">
            <a:extLst>
              <a:ext uri="{FF2B5EF4-FFF2-40B4-BE49-F238E27FC236}">
                <a16:creationId xmlns="" xmlns:a16="http://schemas.microsoft.com/office/drawing/2014/main" id="{FA3C0B0F-C738-42B5-9CA6-04B4D1D6C4FF}"/>
              </a:ext>
            </a:extLst>
          </p:cNvPr>
          <p:cNvSpPr txBox="1"/>
          <p:nvPr/>
        </p:nvSpPr>
        <p:spPr>
          <a:xfrm>
            <a:off x="10270083" y="306896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7DDAA9A7-B294-4685-8740-C29F9DB6C7C4}"/>
              </a:ext>
            </a:extLst>
          </p:cNvPr>
          <p:cNvSpPr txBox="1"/>
          <p:nvPr/>
        </p:nvSpPr>
        <p:spPr>
          <a:xfrm>
            <a:off x="10270083" y="55847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68341834"/>
              </p:ext>
            </p:extLst>
          </p:nvPr>
        </p:nvGraphicFramePr>
        <p:xfrm>
          <a:off x="5025978" y="2996952"/>
          <a:ext cx="1895475" cy="417513"/>
        </p:xfrm>
        <a:graphic>
          <a:graphicData uri="http://schemas.openxmlformats.org/presentationml/2006/ole">
            <mc:AlternateContent xmlns:mc="http://schemas.openxmlformats.org/markup-compatibility/2006">
              <mc:Choice xmlns:v="urn:schemas-microsoft-com:vml" Requires="v">
                <p:oleObj spid="_x0000_s44060" name="Equation" r:id="rId9" imgW="1155600" imgH="253800" progId="Equation.DSMT4">
                  <p:embed/>
                </p:oleObj>
              </mc:Choice>
              <mc:Fallback>
                <p:oleObj name="Equation" r:id="rId9" imgW="1155600" imgH="253800" progId="Equation.DSMT4">
                  <p:embed/>
                  <p:pic>
                    <p:nvPicPr>
                      <p:cNvPr id="0"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978" y="2996952"/>
                        <a:ext cx="18954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115778372"/>
              </p:ext>
            </p:extLst>
          </p:nvPr>
        </p:nvGraphicFramePr>
        <p:xfrm>
          <a:off x="4685504" y="4869160"/>
          <a:ext cx="4021137" cy="876300"/>
        </p:xfrm>
        <a:graphic>
          <a:graphicData uri="http://schemas.openxmlformats.org/presentationml/2006/ole">
            <mc:AlternateContent xmlns:mc="http://schemas.openxmlformats.org/markup-compatibility/2006">
              <mc:Choice xmlns:v="urn:schemas-microsoft-com:vml" Requires="v">
                <p:oleObj spid="_x0000_s44061" name="Equation" r:id="rId11" imgW="2450880" imgH="533160" progId="Equation.DSMT4">
                  <p:embed/>
                </p:oleObj>
              </mc:Choice>
              <mc:Fallback>
                <p:oleObj name="Equation" r:id="rId11" imgW="2450880" imgH="533160" progId="Equation.DSMT4">
                  <p:embed/>
                  <p:pic>
                    <p:nvPicPr>
                      <p:cNvPr id="0" name="对象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5504" y="4869160"/>
                        <a:ext cx="40211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906532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45525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zh-CN" sz="1800" dirty="0">
                <a:solidFill>
                  <a:srgbClr val="000000"/>
                </a:solidFill>
                <a:effectLst/>
                <a:ea typeface="宋体" panose="02010600030101010101" pitchFamily="2" charset="-122"/>
                <a:cs typeface="Times New Roman" panose="02020603050405020304" pitchFamily="18" charset="0"/>
              </a:rPr>
              <a:t>将</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8-9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a:solidFill>
                  <a:srgbClr val="000000"/>
                </a:solidFill>
                <a:effectLst/>
                <a:ea typeface="宋体" panose="02010600030101010101" pitchFamily="2" charset="-122"/>
                <a:cs typeface="Times New Roman" panose="02020603050405020304" pitchFamily="18" charset="0"/>
              </a:rPr>
              <a:t>式代入，得</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 xmlns:a16="http://schemas.microsoft.com/office/drawing/2014/main" id="{702F1BE5-CEE8-4F8D-B90D-A3B6D16049B7}"/>
              </a:ext>
            </a:extLst>
          </p:cNvPr>
          <p:cNvSpPr txBox="1"/>
          <p:nvPr/>
        </p:nvSpPr>
        <p:spPr>
          <a:xfrm>
            <a:off x="10335980" y="996299"/>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306447" y="26788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其中，                                                                 。可得投资组合收益率与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的关系式为：</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9943" name="Picture 7">
            <a:extLst>
              <a:ext uri="{FF2B5EF4-FFF2-40B4-BE49-F238E27FC236}">
                <a16:creationId xmlns="" xmlns:a16="http://schemas.microsoft.com/office/drawing/2014/main" id="{60BBB18F-206C-461B-9EF4-AB742E706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67" y="2783207"/>
            <a:ext cx="4292929" cy="3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 xmlns:a16="http://schemas.microsoft.com/office/drawing/2014/main" id="{09507487-D01C-434F-BF13-B8964103BF19}"/>
              </a:ext>
            </a:extLst>
          </p:cNvPr>
          <p:cNvSpPr txBox="1"/>
          <p:nvPr/>
        </p:nvSpPr>
        <p:spPr>
          <a:xfrm>
            <a:off x="307448" y="4437112"/>
            <a:ext cx="10325400"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满足上式的点组成均值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有效前沿（如图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8-3</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所示）。显然，均值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有效前沿上的点式均值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方差有效的，但反之则不成立，即均值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有效集式均值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方差有效集的子集。</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1590922"/>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8-69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02683" y="3429000"/>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60328376"/>
              </p:ext>
            </p:extLst>
          </p:nvPr>
        </p:nvGraphicFramePr>
        <p:xfrm>
          <a:off x="4149725" y="914400"/>
          <a:ext cx="2411413" cy="576263"/>
        </p:xfrm>
        <a:graphic>
          <a:graphicData uri="http://schemas.openxmlformats.org/presentationml/2006/ole">
            <mc:AlternateContent xmlns:mc="http://schemas.openxmlformats.org/markup-compatibility/2006">
              <mc:Choice xmlns:v="urn:schemas-microsoft-com:vml" Requires="v">
                <p:oleObj spid="_x0000_s45097" name="Equation" r:id="rId4" imgW="1815840" imgH="431640" progId="Equation.DSMT4">
                  <p:embed/>
                </p:oleObj>
              </mc:Choice>
              <mc:Fallback>
                <p:oleObj name="Equation" r:id="rId4" imgW="1815840" imgH="43164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914400"/>
                        <a:ext cx="2411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54913481"/>
              </p:ext>
            </p:extLst>
          </p:nvPr>
        </p:nvGraphicFramePr>
        <p:xfrm>
          <a:off x="3440113" y="1844675"/>
          <a:ext cx="4354512" cy="360363"/>
        </p:xfrm>
        <a:graphic>
          <a:graphicData uri="http://schemas.openxmlformats.org/presentationml/2006/ole">
            <mc:AlternateContent xmlns:mc="http://schemas.openxmlformats.org/markup-compatibility/2006">
              <mc:Choice xmlns:v="urn:schemas-microsoft-com:vml" Requires="v">
                <p:oleObj spid="_x0000_s45098" name="Equation" r:id="rId6" imgW="3225600" imgH="266400" progId="Equation.DSMT4">
                  <p:embed/>
                </p:oleObj>
              </mc:Choice>
              <mc:Fallback>
                <p:oleObj name="Equation" r:id="rId6" imgW="3225600" imgH="266400" progId="Equation.DSMT4">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113" y="1844675"/>
                        <a:ext cx="43545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8944853"/>
              </p:ext>
            </p:extLst>
          </p:nvPr>
        </p:nvGraphicFramePr>
        <p:xfrm>
          <a:off x="3132138" y="3430588"/>
          <a:ext cx="4576762" cy="720725"/>
        </p:xfrm>
        <a:graphic>
          <a:graphicData uri="http://schemas.openxmlformats.org/presentationml/2006/ole">
            <mc:AlternateContent xmlns:mc="http://schemas.openxmlformats.org/markup-compatibility/2006">
              <mc:Choice xmlns:v="urn:schemas-microsoft-com:vml" Requires="v">
                <p:oleObj spid="_x0000_s45099" name="Equation" r:id="rId8" imgW="3479800" imgH="546100" progId="Equation.DSMT4">
                  <p:embed/>
                </p:oleObj>
              </mc:Choice>
              <mc:Fallback>
                <p:oleObj name="Equation" r:id="rId8" imgW="3479800" imgH="546100" progId="Equation.DSMT4">
                  <p:embed/>
                  <p:pic>
                    <p:nvPicPr>
                      <p:cNvPr id="0" name="对象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430588"/>
                        <a:ext cx="45767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6078017"/>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1</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）最低点</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D</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求解</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307448" y="10849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由                                           ，令                                             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0</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，可求得：</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207329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35980" y="2989523"/>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C419C964-0F66-45E0-9CF1-D017251727DE}"/>
              </a:ext>
            </a:extLst>
          </p:cNvPr>
          <p:cNvPicPr>
            <a:picLocks noChangeAspect="1"/>
          </p:cNvPicPr>
          <p:nvPr/>
        </p:nvPicPr>
        <p:blipFill>
          <a:blip r:embed="rId3"/>
          <a:stretch>
            <a:fillRect/>
          </a:stretch>
        </p:blipFill>
        <p:spPr>
          <a:xfrm>
            <a:off x="4466039" y="3735502"/>
            <a:ext cx="2874836" cy="2403765"/>
          </a:xfrm>
          <a:prstGeom prst="rect">
            <a:avLst/>
          </a:prstGeom>
        </p:spPr>
      </p:pic>
      <p:pic>
        <p:nvPicPr>
          <p:cNvPr id="43012" name="Picture 4">
            <a:extLst>
              <a:ext uri="{FF2B5EF4-FFF2-40B4-BE49-F238E27FC236}">
                <a16:creationId xmlns="" xmlns:a16="http://schemas.microsoft.com/office/drawing/2014/main" id="{B9B123C7-00C4-4439-B775-875FEC1C7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1992275"/>
            <a:ext cx="2016224"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箭头: 右 26">
            <a:extLst>
              <a:ext uri="{FF2B5EF4-FFF2-40B4-BE49-F238E27FC236}">
                <a16:creationId xmlns="" xmlns:a16="http://schemas.microsoft.com/office/drawing/2014/main" id="{79749BC2-C518-4B3F-BD18-4017FEF7854F}"/>
              </a:ext>
            </a:extLst>
          </p:cNvPr>
          <p:cNvSpPr/>
          <p:nvPr/>
        </p:nvSpPr>
        <p:spPr>
          <a:xfrm>
            <a:off x="3429323" y="3153309"/>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013" name="Picture 5">
            <a:extLst>
              <a:ext uri="{FF2B5EF4-FFF2-40B4-BE49-F238E27FC236}">
                <a16:creationId xmlns="" xmlns:a16="http://schemas.microsoft.com/office/drawing/2014/main" id="{3BA76E32-BDA4-4AF2-9023-AB426255F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922" y="2908505"/>
            <a:ext cx="2994953"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 xmlns:a16="http://schemas.microsoft.com/office/drawing/2014/main" id="{A5A20DB3-4602-452E-BDAD-D22BDC989CFB}"/>
              </a:ext>
            </a:extLst>
          </p:cNvPr>
          <p:cNvSpPr txBox="1"/>
          <p:nvPr/>
        </p:nvSpPr>
        <p:spPr>
          <a:xfrm>
            <a:off x="5157515" y="6189957"/>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8-3</a:t>
            </a:r>
            <a:r>
              <a:rPr lang="zh-CN" altLang="en-US" sz="1400" dirty="0">
                <a:latin typeface="Times New Roman" panose="02020603050405020304" pitchFamily="18" charset="0"/>
                <a:ea typeface="+mn-ea"/>
                <a:cs typeface="Times New Roman" panose="02020603050405020304" pitchFamily="18" charset="0"/>
              </a:rPr>
              <a:t> 有效边界图</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67" y="1124311"/>
            <a:ext cx="2592287" cy="5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710755653"/>
              </p:ext>
            </p:extLst>
          </p:nvPr>
        </p:nvGraphicFramePr>
        <p:xfrm>
          <a:off x="4318000" y="1074738"/>
          <a:ext cx="2495550" cy="746125"/>
        </p:xfrm>
        <a:graphic>
          <a:graphicData uri="http://schemas.openxmlformats.org/presentationml/2006/ole">
            <mc:AlternateContent xmlns:mc="http://schemas.openxmlformats.org/markup-compatibility/2006">
              <mc:Choice xmlns:v="urn:schemas-microsoft-com:vml" Requires="v">
                <p:oleObj spid="_x0000_s46095" name="Equation" r:id="rId7" imgW="1879560" imgH="558720" progId="Equation.DSMT4">
                  <p:embed/>
                </p:oleObj>
              </mc:Choice>
              <mc:Fallback>
                <p:oleObj name="Equation" r:id="rId7" imgW="1879560" imgH="558720" progId="Equation.DSMT4">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074738"/>
                        <a:ext cx="24955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657564"/>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47955" y="816015"/>
            <a:ext cx="10225136" cy="150329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2</a:t>
            </a:r>
            <a:r>
              <a:rPr lang="zh-CN" altLang="en-US" sz="2000">
                <a:solidFill>
                  <a:srgbClr val="000000"/>
                </a:solidFill>
                <a:effectLst/>
                <a:latin typeface="Times New Roman" panose="02020603050405020304" pitchFamily="18" charset="0"/>
                <a:ea typeface="+mn-ea"/>
                <a:cs typeface="Times New Roman" panose="02020603050405020304" pitchFamily="18" charset="0"/>
              </a:rPr>
              <a:t>）</a:t>
            </a:r>
            <a:r>
              <a:rPr lang="en-US" altLang="zh-CN" sz="2000">
                <a:solidFill>
                  <a:srgbClr val="000000"/>
                </a:solidFill>
                <a:effectLst/>
                <a:latin typeface="Times New Roman" panose="02020603050405020304" pitchFamily="18" charset="0"/>
                <a:ea typeface="+mn-ea"/>
                <a:cs typeface="Times New Roman" panose="02020603050405020304" pitchFamily="18" charset="0"/>
              </a:rPr>
              <a:t>AB</a:t>
            </a:r>
            <a:r>
              <a:rPr lang="zh-CN" altLang="en-US" sz="2000">
                <a:solidFill>
                  <a:srgbClr val="000000"/>
                </a:solidFill>
                <a:effectLst/>
                <a:latin typeface="Times New Roman" panose="02020603050405020304" pitchFamily="18" charset="0"/>
                <a:ea typeface="+mn-ea"/>
                <a:cs typeface="Times New Roman" panose="02020603050405020304" pitchFamily="18" charset="0"/>
              </a:rPr>
              <a:t>曲线斜率求解</a:t>
            </a:r>
          </a:p>
          <a:p>
            <a:pPr>
              <a:lnSpc>
                <a:spcPct val="150000"/>
              </a:lnSpc>
              <a:buClr>
                <a:srgbClr val="215968"/>
              </a:buClr>
            </a:pPr>
            <a:r>
              <a:rPr lang="zh-CN" altLang="en-US" sz="2000">
                <a:solidFill>
                  <a:srgbClr val="000000"/>
                </a:solidFill>
                <a:effectLst/>
                <a:latin typeface="Times New Roman" panose="02020603050405020304" pitchFamily="18" charset="0"/>
                <a:ea typeface="+mn-ea"/>
                <a:cs typeface="Times New Roman" panose="02020603050405020304" pitchFamily="18" charset="0"/>
              </a:rPr>
              <a:t>        由边界方程，可求得：</a:t>
            </a:r>
          </a:p>
          <a:p>
            <a:pPr marL="342900" indent="-342900">
              <a:lnSpc>
                <a:spcPct val="150000"/>
              </a:lnSpc>
              <a:buClr>
                <a:srgbClr val="215968"/>
              </a:buClr>
              <a:buFont typeface="Wingdings" panose="05000000000000000000" pitchFamily="2" charset="2"/>
              <a:buChar char="Ø"/>
            </a:pP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447955" y="2741089"/>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）有效边界</a:t>
            </a:r>
            <a:r>
              <a:rPr lang="en-US" altLang="zh-CN" sz="2000" dirty="0">
                <a:latin typeface="Times New Roman" panose="02020603050405020304" pitchFamily="18" charset="0"/>
                <a:ea typeface="+mn-ea"/>
                <a:cs typeface="Times New Roman" panose="02020603050405020304" pitchFamily="18" charset="0"/>
              </a:rPr>
              <a:t>DF</a:t>
            </a:r>
            <a:r>
              <a:rPr lang="zh-CN" altLang="en-US" sz="2000" dirty="0">
                <a:latin typeface="Times New Roman" panose="02020603050405020304" pitchFamily="18" charset="0"/>
                <a:ea typeface="+mn-ea"/>
                <a:cs typeface="Times New Roman" panose="02020603050405020304" pitchFamily="18" charset="0"/>
              </a:rPr>
              <a:t>上每一点              对应的投资比率求解</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        由式（</a:t>
            </a:r>
            <a:r>
              <a:rPr lang="en-US" altLang="zh-CN" sz="2000" dirty="0">
                <a:latin typeface="Times New Roman" panose="02020603050405020304" pitchFamily="18" charset="0"/>
                <a:ea typeface="+mn-ea"/>
                <a:cs typeface="Times New Roman" panose="02020603050405020304" pitchFamily="18" charset="0"/>
              </a:rPr>
              <a:t>8-4</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8-8</a:t>
            </a:r>
            <a:r>
              <a:rPr lang="zh-CN" altLang="en-US" sz="2000" dirty="0">
                <a:latin typeface="Times New Roman" panose="02020603050405020304" pitchFamily="18" charset="0"/>
                <a:ea typeface="+mn-ea"/>
                <a:cs typeface="Times New Roman" panose="02020603050405020304" pitchFamily="18" charset="0"/>
              </a:rPr>
              <a:t>）可知：</a:t>
            </a: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1966677"/>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35980" y="381589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4034" name="Picture 2">
            <a:extLst>
              <a:ext uri="{FF2B5EF4-FFF2-40B4-BE49-F238E27FC236}">
                <a16:creationId xmlns="" xmlns:a16="http://schemas.microsoft.com/office/drawing/2014/main" id="{6DB13F68-CBE2-4D22-B65D-0D68D7FA2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03" y="1735127"/>
            <a:ext cx="3409083" cy="8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 xmlns:a16="http://schemas.microsoft.com/office/drawing/2014/main" id="{02ECF12D-4405-4DF4-9FB5-410BCCA78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379" y="2876535"/>
            <a:ext cx="864096" cy="3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 xmlns:a16="http://schemas.microsoft.com/office/drawing/2014/main" id="{3E13940E-DEB9-44B3-8DAF-2CCAF0A6A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278" y="3828174"/>
            <a:ext cx="366543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 xmlns:a16="http://schemas.microsoft.com/office/drawing/2014/main" id="{B94A7BB6-2584-4606-A0FC-9A451A13F993}"/>
              </a:ext>
            </a:extLst>
          </p:cNvPr>
          <p:cNvSpPr txBox="1"/>
          <p:nvPr/>
        </p:nvSpPr>
        <p:spPr>
          <a:xfrm>
            <a:off x="981051" y="4403280"/>
            <a:ext cx="10225136" cy="495585"/>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当考虑无风险资产与风险资产配置时，最小化模型可表述为</a:t>
            </a:r>
            <a:r>
              <a:rPr lang="en-US" altLang="zh-CN" sz="2000" dirty="0">
                <a:latin typeface="+mn-ea"/>
                <a:ea typeface="+mn-ea"/>
                <a:cs typeface="Times New Roman" panose="02020603050405020304" pitchFamily="18" charset="0"/>
              </a:rPr>
              <a:t>:</a:t>
            </a:r>
            <a:endParaRPr lang="zh-CN" altLang="en-US" sz="2000" dirty="0">
              <a:latin typeface="+mn-ea"/>
              <a:ea typeface="+mn-ea"/>
              <a:cs typeface="Times New Roman" panose="02020603050405020304" pitchFamily="18" charset="0"/>
            </a:endParaRPr>
          </a:p>
        </p:txBody>
      </p:sp>
      <p:sp>
        <p:nvSpPr>
          <p:cNvPr id="29" name="文本框 28">
            <a:extLst>
              <a:ext uri="{FF2B5EF4-FFF2-40B4-BE49-F238E27FC236}">
                <a16:creationId xmlns="" xmlns:a16="http://schemas.microsoft.com/office/drawing/2014/main" id="{09ED0AEC-18D6-4025-8EC5-3F65DD2F45D5}"/>
              </a:ext>
            </a:extLst>
          </p:cNvPr>
          <p:cNvSpPr txBox="1"/>
          <p:nvPr/>
        </p:nvSpPr>
        <p:spPr>
          <a:xfrm>
            <a:off x="10335980" y="5434928"/>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22850530"/>
              </p:ext>
            </p:extLst>
          </p:nvPr>
        </p:nvGraphicFramePr>
        <p:xfrm>
          <a:off x="3863975" y="5205413"/>
          <a:ext cx="4227513" cy="919162"/>
        </p:xfrm>
        <a:graphic>
          <a:graphicData uri="http://schemas.openxmlformats.org/presentationml/2006/ole">
            <mc:AlternateContent xmlns:mc="http://schemas.openxmlformats.org/markup-compatibility/2006">
              <mc:Choice xmlns:v="urn:schemas-microsoft-com:vml" Requires="v">
                <p:oleObj spid="_x0000_s47118" name="Equation" r:id="rId6" imgW="2450880" imgH="533160" progId="Equation.DSMT4">
                  <p:embed/>
                </p:oleObj>
              </mc:Choice>
              <mc:Fallback>
                <p:oleObj name="Equation" r:id="rId6" imgW="2450880" imgH="53316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975" y="5205413"/>
                        <a:ext cx="4227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06845"/>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531080" y="954230"/>
            <a:ext cx="5058483"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事实上</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 </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上述最优化问题也可以转换为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6165627" y="1018698"/>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由于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是可变的，因此分情况分析： </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由均值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方差模型</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已知</a:t>
            </a:r>
          </a:p>
        </p:txBody>
      </p:sp>
      <p:sp>
        <p:nvSpPr>
          <p:cNvPr id="22" name="文本框 21">
            <a:extLst>
              <a:ext uri="{FF2B5EF4-FFF2-40B4-BE49-F238E27FC236}">
                <a16:creationId xmlns="" xmlns:a16="http://schemas.microsoft.com/office/drawing/2014/main" id="{B94A7BB6-2584-4606-A0FC-9A451A13F993}"/>
              </a:ext>
            </a:extLst>
          </p:cNvPr>
          <p:cNvSpPr txBox="1"/>
          <p:nvPr/>
        </p:nvSpPr>
        <p:spPr>
          <a:xfrm>
            <a:off x="857638" y="2485073"/>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同样采用拉格朗日函数方法求解最优解为：</a:t>
            </a:r>
          </a:p>
        </p:txBody>
      </p:sp>
      <p:pic>
        <p:nvPicPr>
          <p:cNvPr id="45058" name="Picture 2">
            <a:extLst>
              <a:ext uri="{FF2B5EF4-FFF2-40B4-BE49-F238E27FC236}">
                <a16:creationId xmlns="" xmlns:a16="http://schemas.microsoft.com/office/drawing/2014/main" id="{680A278A-CAA1-48BF-AA3C-333892AEA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099" y="1688396"/>
            <a:ext cx="276339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a:extLst>
              <a:ext uri="{FF2B5EF4-FFF2-40B4-BE49-F238E27FC236}">
                <a16:creationId xmlns="" xmlns:a16="http://schemas.microsoft.com/office/drawing/2014/main" id="{3FA95633-71A2-4122-BE4B-AE391BB805AC}"/>
              </a:ext>
            </a:extLst>
          </p:cNvPr>
          <p:cNvCxnSpPr>
            <a:cxnSpLocks/>
          </p:cNvCxnSpPr>
          <p:nvPr/>
        </p:nvCxnSpPr>
        <p:spPr>
          <a:xfrm>
            <a:off x="6089190" y="1202022"/>
            <a:ext cx="11797" cy="5019385"/>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pic>
        <p:nvPicPr>
          <p:cNvPr id="45059" name="Picture 3">
            <a:extLst>
              <a:ext uri="{FF2B5EF4-FFF2-40B4-BE49-F238E27FC236}">
                <a16:creationId xmlns="" xmlns:a16="http://schemas.microsoft.com/office/drawing/2014/main" id="{BB81817D-BF50-40EB-BFAE-419B6556F3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80" y="3136437"/>
            <a:ext cx="4374940" cy="6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 xmlns:a16="http://schemas.microsoft.com/office/drawing/2014/main" id="{7EBD816C-2707-47D2-9148-BCD348F9C2FF}"/>
              </a:ext>
            </a:extLst>
          </p:cNvPr>
          <p:cNvSpPr txBox="1"/>
          <p:nvPr/>
        </p:nvSpPr>
        <p:spPr>
          <a:xfrm>
            <a:off x="831597" y="3862242"/>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其中，</a:t>
            </a:r>
          </a:p>
        </p:txBody>
      </p:sp>
      <p:pic>
        <p:nvPicPr>
          <p:cNvPr id="45060" name="Picture 4">
            <a:extLst>
              <a:ext uri="{FF2B5EF4-FFF2-40B4-BE49-F238E27FC236}">
                <a16:creationId xmlns="" xmlns:a16="http://schemas.microsoft.com/office/drawing/2014/main" id="{58321467-3469-492F-9000-BC7C7A762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56772"/>
            <a:ext cx="2626535" cy="4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 xmlns:a16="http://schemas.microsoft.com/office/drawing/2014/main" id="{44E4DAB8-1A6B-414E-92D2-D5278BC9156D}"/>
              </a:ext>
            </a:extLst>
          </p:cNvPr>
          <p:cNvSpPr txBox="1"/>
          <p:nvPr/>
        </p:nvSpPr>
        <p:spPr>
          <a:xfrm>
            <a:off x="831597" y="4913089"/>
            <a:ext cx="6097712"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代入可得有效边界为 </a:t>
            </a:r>
            <a:endParaRPr lang="zh-CN" altLang="en-US" sz="2000" dirty="0"/>
          </a:p>
        </p:txBody>
      </p:sp>
      <p:pic>
        <p:nvPicPr>
          <p:cNvPr id="45061" name="Picture 5">
            <a:extLst>
              <a:ext uri="{FF2B5EF4-FFF2-40B4-BE49-F238E27FC236}">
                <a16:creationId xmlns="" xmlns:a16="http://schemas.microsoft.com/office/drawing/2014/main" id="{F4A119E6-AC99-478C-9AC7-4A981FEA9A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990" y="5452893"/>
            <a:ext cx="4143537" cy="8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a:extLst>
              <a:ext uri="{FF2B5EF4-FFF2-40B4-BE49-F238E27FC236}">
                <a16:creationId xmlns="" xmlns:a16="http://schemas.microsoft.com/office/drawing/2014/main" id="{7664543D-FD35-499D-8173-E24CDA84B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443" y="1481517"/>
            <a:ext cx="1224135" cy="5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 xmlns:a16="http://schemas.microsoft.com/office/drawing/2014/main" id="{E5D073A2-F8B9-4A52-A9CD-B98DB2785786}"/>
              </a:ext>
            </a:extLst>
          </p:cNvPr>
          <p:cNvSpPr txBox="1"/>
          <p:nvPr/>
        </p:nvSpPr>
        <p:spPr>
          <a:xfrm>
            <a:off x="6165627" y="2107296"/>
            <a:ext cx="8196208"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可求得</a:t>
            </a:r>
            <a:r>
              <a:rPr lang="en-US" altLang="zh-CN" sz="2000" dirty="0">
                <a:solidFill>
                  <a:srgbClr val="000000"/>
                </a:solidFill>
                <a:effectLst/>
                <a:ea typeface="宋体" panose="02010600030101010101" pitchFamily="2" charset="-122"/>
                <a:cs typeface="Times New Roman" panose="02020603050405020304" pitchFamily="18" charset="0"/>
              </a:rPr>
              <a:t>                </a:t>
            </a:r>
            <a:r>
              <a:rPr lang="zh-CN" altLang="en-US" sz="2000" dirty="0">
                <a:solidFill>
                  <a:srgbClr val="000000"/>
                </a:solidFill>
                <a:effectLst/>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cs typeface="Times New Roman" panose="02020603050405020304" pitchFamily="18" charset="0"/>
              </a:rPr>
              <a:t>由均值</a:t>
            </a:r>
            <a:r>
              <a:rPr lang="en-US"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err="1">
                <a:solidFill>
                  <a:srgbClr val="000000"/>
                </a:solidFill>
                <a:effectLst/>
                <a:latin typeface="Times New Roman" panose="02020603050405020304" pitchFamily="18" charset="0"/>
                <a:cs typeface="Times New Roman" panose="02020603050405020304" pitchFamily="18" charset="0"/>
              </a:rPr>
              <a:t>VaR</a:t>
            </a:r>
            <a:r>
              <a:rPr lang="zh-CN" altLang="en-US" sz="2000" dirty="0">
                <a:solidFill>
                  <a:srgbClr val="000000"/>
                </a:solidFill>
                <a:effectLst/>
                <a:latin typeface="Times New Roman" panose="02020603050405020304" pitchFamily="18" charset="0"/>
                <a:cs typeface="Times New Roman" panose="02020603050405020304" pitchFamily="18" charset="0"/>
              </a:rPr>
              <a:t>模型</a:t>
            </a:r>
            <a:r>
              <a:rPr lang="en-US" altLang="zh-CN" sz="2000" dirty="0">
                <a:solidFill>
                  <a:srgbClr val="000000"/>
                </a:solidFill>
                <a:effectLst/>
                <a:ea typeface="宋体" panose="02010600030101010101" pitchFamily="2" charset="-122"/>
                <a:cs typeface="Times New Roman" panose="02020603050405020304" pitchFamily="18" charset="0"/>
              </a:rPr>
              <a:t>,</a:t>
            </a:r>
            <a:endParaRPr lang="zh-CN" altLang="en-US" sz="2000" dirty="0"/>
          </a:p>
        </p:txBody>
      </p:sp>
      <p:pic>
        <p:nvPicPr>
          <p:cNvPr id="45063" name="Picture 7">
            <a:extLst>
              <a:ext uri="{FF2B5EF4-FFF2-40B4-BE49-F238E27FC236}">
                <a16:creationId xmlns="" xmlns:a16="http://schemas.microsoft.com/office/drawing/2014/main" id="{BFBC7F27-4B2C-499E-A361-AA5257B41D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47" y="2088714"/>
            <a:ext cx="905349" cy="4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a:extLst>
              <a:ext uri="{FF2B5EF4-FFF2-40B4-BE49-F238E27FC236}">
                <a16:creationId xmlns="" xmlns:a16="http://schemas.microsoft.com/office/drawing/2014/main" id="{F2DC486D-1D6D-407B-AF16-347AE7EE4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6174" y="2047025"/>
            <a:ext cx="735738" cy="48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a:extLst>
              <a:ext uri="{FF2B5EF4-FFF2-40B4-BE49-F238E27FC236}">
                <a16:creationId xmlns="" xmlns:a16="http://schemas.microsoft.com/office/drawing/2014/main" id="{4E9DB472-C47B-470D-B1F4-071C5C397A45}"/>
              </a:ext>
            </a:extLst>
          </p:cNvPr>
          <p:cNvSpPr txBox="1"/>
          <p:nvPr/>
        </p:nvSpPr>
        <p:spPr>
          <a:xfrm>
            <a:off x="6165627" y="2641920"/>
            <a:ext cx="8196208" cy="400110"/>
          </a:xfrm>
          <a:prstGeom prst="rect">
            <a:avLst/>
          </a:prstGeom>
          <a:noFill/>
        </p:spPr>
        <p:txBody>
          <a:bodyPr wrap="square">
            <a:spAutoFit/>
          </a:bodyPr>
          <a:lstStyle/>
          <a:p>
            <a:r>
              <a:rPr lang="zh-CN" altLang="en-US" sz="2000" dirty="0"/>
              <a:t>如图所示，相交于 点</a:t>
            </a:r>
            <a:r>
              <a:rPr lang="en-US" altLang="zh-CN" sz="2000" dirty="0"/>
              <a:t>, </a:t>
            </a:r>
            <a:r>
              <a:rPr lang="zh-CN" altLang="en-US" sz="2000" dirty="0"/>
              <a:t>此时有解。</a:t>
            </a:r>
          </a:p>
        </p:txBody>
      </p:sp>
      <p:sp>
        <p:nvSpPr>
          <p:cNvPr id="49" name="文本框 48">
            <a:extLst>
              <a:ext uri="{FF2B5EF4-FFF2-40B4-BE49-F238E27FC236}">
                <a16:creationId xmlns="" xmlns:a16="http://schemas.microsoft.com/office/drawing/2014/main" id="{F3F11F2C-51D7-4585-8C38-1391BB53874F}"/>
              </a:ext>
            </a:extLst>
          </p:cNvPr>
          <p:cNvSpPr txBox="1"/>
          <p:nvPr/>
        </p:nvSpPr>
        <p:spPr>
          <a:xfrm>
            <a:off x="6165627" y="3145799"/>
            <a:ext cx="8196208" cy="400110"/>
          </a:xfrm>
          <a:prstGeom prst="rect">
            <a:avLst/>
          </a:prstGeom>
          <a:noFill/>
        </p:spPr>
        <p:txBody>
          <a:bodyPr wrap="square">
            <a:spAutoFit/>
          </a:bodyPr>
          <a:lstStyle/>
          <a:p>
            <a:r>
              <a:rPr lang="zh-CN" altLang="en-US" sz="2000" dirty="0"/>
              <a:t>令</a:t>
            </a:r>
          </a:p>
        </p:txBody>
      </p:sp>
      <p:pic>
        <p:nvPicPr>
          <p:cNvPr id="45071" name="Picture 15">
            <a:extLst>
              <a:ext uri="{FF2B5EF4-FFF2-40B4-BE49-F238E27FC236}">
                <a16:creationId xmlns="" xmlns:a16="http://schemas.microsoft.com/office/drawing/2014/main" id="{EC871E99-08DC-4AF7-B05A-E682D75127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762" y="3209344"/>
            <a:ext cx="1995583" cy="7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文本框 52">
            <a:extLst>
              <a:ext uri="{FF2B5EF4-FFF2-40B4-BE49-F238E27FC236}">
                <a16:creationId xmlns="" xmlns:a16="http://schemas.microsoft.com/office/drawing/2014/main" id="{2CCF2748-B46B-416E-B696-6594681F95D9}"/>
              </a:ext>
            </a:extLst>
          </p:cNvPr>
          <p:cNvSpPr txBox="1"/>
          <p:nvPr/>
        </p:nvSpPr>
        <p:spPr>
          <a:xfrm>
            <a:off x="6143898" y="4203303"/>
            <a:ext cx="8196208" cy="400110"/>
          </a:xfrm>
          <a:prstGeom prst="rect">
            <a:avLst/>
          </a:prstGeom>
          <a:noFill/>
        </p:spPr>
        <p:txBody>
          <a:bodyPr wrap="square">
            <a:spAutoFit/>
          </a:bodyPr>
          <a:lstStyle/>
          <a:p>
            <a:r>
              <a:rPr lang="zh-CN" altLang="en-US" sz="2000" dirty="0"/>
              <a:t>得有效边界</a:t>
            </a:r>
          </a:p>
        </p:txBody>
      </p:sp>
      <p:pic>
        <p:nvPicPr>
          <p:cNvPr id="45072" name="Picture 16">
            <a:extLst>
              <a:ext uri="{FF2B5EF4-FFF2-40B4-BE49-F238E27FC236}">
                <a16:creationId xmlns="" xmlns:a16="http://schemas.microsoft.com/office/drawing/2014/main" id="{8928EEA5-351E-4123-9A6D-B31848BCFF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8037" y="4053972"/>
            <a:ext cx="2736305" cy="6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文本框 56">
            <a:extLst>
              <a:ext uri="{FF2B5EF4-FFF2-40B4-BE49-F238E27FC236}">
                <a16:creationId xmlns="" xmlns:a16="http://schemas.microsoft.com/office/drawing/2014/main" id="{7B6AC0CE-D173-47FF-A805-42E5F67A71DE}"/>
              </a:ext>
            </a:extLst>
          </p:cNvPr>
          <p:cNvSpPr txBox="1"/>
          <p:nvPr/>
        </p:nvSpPr>
        <p:spPr>
          <a:xfrm>
            <a:off x="6100987" y="5091952"/>
            <a:ext cx="8196208"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即</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边界为</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5073" name="Picture 17">
            <a:extLst>
              <a:ext uri="{FF2B5EF4-FFF2-40B4-BE49-F238E27FC236}">
                <a16:creationId xmlns="" xmlns:a16="http://schemas.microsoft.com/office/drawing/2014/main" id="{40D2C3E1-6D2C-4636-8552-3C5F9D8B62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441" y="4947124"/>
            <a:ext cx="2444459" cy="7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a:extLst>
              <a:ext uri="{FF2B5EF4-FFF2-40B4-BE49-F238E27FC236}">
                <a16:creationId xmlns="" xmlns:a16="http://schemas.microsoft.com/office/drawing/2014/main" id="{E67C0E8C-3DE3-442C-8F5F-CFBB66AB8AC5}"/>
              </a:ext>
            </a:extLst>
          </p:cNvPr>
          <p:cNvSpPr txBox="1"/>
          <p:nvPr/>
        </p:nvSpPr>
        <p:spPr>
          <a:xfrm>
            <a:off x="6165627" y="5830459"/>
            <a:ext cx="812669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此时，存在最小</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对应值</a:t>
            </a:r>
            <a:r>
              <a:rPr lang="zh-CN" altLang="en-US" sz="2000" dirty="0"/>
              <a:t>为：</a:t>
            </a:r>
          </a:p>
        </p:txBody>
      </p:sp>
      <p:pic>
        <p:nvPicPr>
          <p:cNvPr id="45074" name="Picture 18">
            <a:extLst>
              <a:ext uri="{FF2B5EF4-FFF2-40B4-BE49-F238E27FC236}">
                <a16:creationId xmlns="" xmlns:a16="http://schemas.microsoft.com/office/drawing/2014/main" id="{74647D69-6477-4228-B27B-14061B69E9C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38658" y="5878779"/>
            <a:ext cx="1090590" cy="3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15">
            <a:extLst>
              <a:ext uri="{FF2B5EF4-FFF2-40B4-BE49-F238E27FC236}">
                <a16:creationId xmlns="" xmlns:a16="http://schemas.microsoft.com/office/drawing/2014/main" id="{C4444615-E8FD-4582-B3F5-C3ED37C8F093}"/>
              </a:ext>
            </a:extLst>
          </p:cNvPr>
          <p:cNvSpPr txBox="1"/>
          <p:nvPr/>
        </p:nvSpPr>
        <p:spPr>
          <a:xfrm>
            <a:off x="4843414" y="320934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文本框 17">
            <a:extLst>
              <a:ext uri="{FF2B5EF4-FFF2-40B4-BE49-F238E27FC236}">
                <a16:creationId xmlns="" xmlns:a16="http://schemas.microsoft.com/office/drawing/2014/main" id="{058D6D9A-5710-44B2-BDFE-A142D2B2CB1F}"/>
              </a:ext>
            </a:extLst>
          </p:cNvPr>
          <p:cNvSpPr txBox="1"/>
          <p:nvPr/>
        </p:nvSpPr>
        <p:spPr>
          <a:xfrm>
            <a:off x="10699844" y="5061816"/>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54473"/>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smtClean="0"/>
              <a:t>二、两</a:t>
            </a:r>
            <a:r>
              <a:rPr lang="zh-CN" altLang="en-US" sz="2200" b="1" dirty="0"/>
              <a:t>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a16="http://schemas.microsoft.com/office/drawing/2014/main" xmlns=""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a:t>
            </a:r>
            <a:r>
              <a:rPr lang="zh-CN" altLang="en-US" sz="2000" dirty="0" smtClean="0">
                <a:solidFill>
                  <a:srgbClr val="000000"/>
                </a:solidFill>
                <a:effectLst/>
                <a:latin typeface="+mn-ea"/>
                <a:ea typeface="+mn-ea"/>
                <a:cs typeface="Times New Roman" panose="02020603050405020304" pitchFamily="18" charset="0"/>
              </a:rPr>
              <a:t>图</a:t>
            </a:r>
            <a:r>
              <a:rPr lang="en-US" altLang="zh-CN" sz="2000" dirty="0" smtClean="0">
                <a:solidFill>
                  <a:srgbClr val="000000"/>
                </a:solidFill>
                <a:effectLst/>
                <a:latin typeface="+mn-ea"/>
                <a:ea typeface="+mn-ea"/>
                <a:cs typeface="Times New Roman" panose="02020603050405020304" pitchFamily="18" charset="0"/>
              </a:rPr>
              <a:t>4-1</a:t>
            </a:r>
            <a:r>
              <a:rPr lang="zh-CN" altLang="en-US" sz="2000" dirty="0" smtClean="0">
                <a:solidFill>
                  <a:srgbClr val="000000"/>
                </a:solidFill>
                <a:effectLst/>
                <a:latin typeface="+mn-ea"/>
                <a:ea typeface="+mn-ea"/>
                <a:cs typeface="Times New Roman" panose="02020603050405020304" pitchFamily="18" charset="0"/>
              </a:rPr>
              <a:t>所</a:t>
            </a:r>
            <a:r>
              <a:rPr lang="zh-CN" altLang="en-US" sz="2000" dirty="0">
                <a:solidFill>
                  <a:srgbClr val="000000"/>
                </a:solidFill>
                <a:effectLst/>
                <a:latin typeface="+mn-ea"/>
                <a:ea typeface="+mn-ea"/>
                <a:cs typeface="Times New Roman" panose="02020603050405020304" pitchFamily="18" charset="0"/>
              </a:rPr>
              <a:t>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a16="http://schemas.microsoft.com/office/drawing/2014/main" xmlns=""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a16="http://schemas.microsoft.com/office/drawing/2014/main" xmlns=""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51232" name="Equation" r:id="rId4" imgW="660240" imgH="203040" progId="Equation.DSMT4">
                  <p:embed/>
                </p:oleObj>
              </mc:Choice>
              <mc:Fallback>
                <p:oleObj name="Equation" r:id="rId4" imgW="660240" imgH="203040" progId="Equation.DSMT4">
                  <p:embed/>
                  <p:pic>
                    <p:nvPicPr>
                      <p:cNvPr id="0" name=""/>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a16="http://schemas.microsoft.com/office/drawing/2014/main" xmlns=""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smtClean="0"/>
              <a:t>图</a:t>
            </a:r>
            <a:r>
              <a:rPr lang="en-US" altLang="zh-CN" sz="1400" dirty="0" smtClean="0"/>
              <a:t>4-1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a16="http://schemas.microsoft.com/office/drawing/2014/main" xmlns=""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51233" name="Equation" r:id="rId6" imgW="291960" imgH="203040" progId="Equation.DSMT4">
                  <p:embed/>
                </p:oleObj>
              </mc:Choice>
              <mc:Fallback>
                <p:oleObj name="Equation" r:id="rId6" imgW="291960" imgH="203040" progId="Equation.DSMT4">
                  <p:embed/>
                  <p:pic>
                    <p:nvPicPr>
                      <p:cNvPr id="0" name=""/>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a16="http://schemas.microsoft.com/office/drawing/2014/main" xmlns=""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51234" name="Equation" r:id="rId8" imgW="431640" imgH="203040" progId="Equation.DSMT4">
                  <p:embed/>
                </p:oleObj>
              </mc:Choice>
              <mc:Fallback>
                <p:oleObj name="Equation" r:id="rId8" imgW="431640" imgH="203040" progId="Equation.DSMT4">
                  <p:embed/>
                  <p:pic>
                    <p:nvPicPr>
                      <p:cNvPr id="0" name=""/>
                      <p:cNvPicPr/>
                      <p:nvPr/>
                    </p:nvPicPr>
                    <p:blipFill>
                      <a:blip r:embed="rId9"/>
                      <a:stretch>
                        <a:fillRect/>
                      </a:stretch>
                    </p:blipFill>
                    <p:spPr>
                      <a:xfrm>
                        <a:off x="8829923" y="2342400"/>
                        <a:ext cx="671366" cy="315937"/>
                      </a:xfrm>
                      <a:prstGeom prst="rect">
                        <a:avLst/>
                      </a:prstGeom>
                    </p:spPr>
                  </p:pic>
                </p:oleObj>
              </mc:Fallback>
            </mc:AlternateContent>
          </a:graphicData>
        </a:graphic>
      </p:graphicFrame>
      <p:sp>
        <p:nvSpPr>
          <p:cNvPr id="14" name="矩形 13"/>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64385499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rPr>
              <a:t>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4947" y="3565085"/>
            <a:ext cx="11639315" cy="2808299"/>
          </a:xfrm>
          <a:prstGeom prst="rect">
            <a:avLst/>
          </a:prstGeom>
          <a:noFill/>
        </p:spPr>
        <p:txBody>
          <a:bodyPr wrap="square" rtlCol="0">
            <a:spAutoFit/>
          </a:bodyPr>
          <a:lstStyle/>
          <a:p>
            <a:pPr marL="342900" indent="457200">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当然，基于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修正的投资组合理论也并非完美，</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首先</a:t>
            </a:r>
            <a:r>
              <a:rPr lang="en-US" altLang="zh-CN" sz="2000" dirty="0">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具有非凸及非次可加性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，因此当投资组合收益的分布不服从正态或对数正态分布时，配置最优投资组合时，使用</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度量风险会产生较大困难。</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再者其可能导致资产面临更大的风险</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，特别是，市场不景气导致波动率变大时，金融机构面临更大的损失；</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最后，置信度越小，</a:t>
            </a:r>
            <a:r>
              <a:rPr lang="en-US" altLang="zh-CN" sz="2000" dirty="0" err="1">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组合边界与标准差组合边界差异越大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，主要体现在最小方差距离上。置信水平越高，表明投资者越厌恶风险，估计的风险也越大，导致最终的投资分配方案趋于保守化。</a:t>
            </a:r>
            <a:endParaRPr lang="zh-CN" altLang="en-US" sz="2400" dirty="0">
              <a:latin typeface="Times New Roman" panose="02020603050405020304" pitchFamily="18" charset="0"/>
              <a:ea typeface="+mn-ea"/>
              <a:cs typeface="Times New Roman" panose="02020603050405020304" pitchFamily="18" charset="0"/>
            </a:endParaRPr>
          </a:p>
        </p:txBody>
      </p:sp>
      <p:pic>
        <p:nvPicPr>
          <p:cNvPr id="4" name="图片 3">
            <a:extLst>
              <a:ext uri="{FF2B5EF4-FFF2-40B4-BE49-F238E27FC236}">
                <a16:creationId xmlns="" xmlns:a16="http://schemas.microsoft.com/office/drawing/2014/main" id="{D4FA8EDE-E19E-460A-B5B4-C99699A89CC9}"/>
              </a:ext>
            </a:extLst>
          </p:cNvPr>
          <p:cNvPicPr>
            <a:picLocks noChangeAspect="1"/>
          </p:cNvPicPr>
          <p:nvPr/>
        </p:nvPicPr>
        <p:blipFill>
          <a:blip r:embed="rId2"/>
          <a:stretch>
            <a:fillRect/>
          </a:stretch>
        </p:blipFill>
        <p:spPr>
          <a:xfrm>
            <a:off x="4311262" y="892185"/>
            <a:ext cx="3280927" cy="2517413"/>
          </a:xfrm>
          <a:prstGeom prst="rect">
            <a:avLst/>
          </a:prstGeom>
        </p:spPr>
      </p:pic>
      <p:sp>
        <p:nvSpPr>
          <p:cNvPr id="19" name="文本框 18">
            <a:extLst>
              <a:ext uri="{FF2B5EF4-FFF2-40B4-BE49-F238E27FC236}">
                <a16:creationId xmlns="" xmlns:a16="http://schemas.microsoft.com/office/drawing/2014/main" id="{D2F39228-75D9-423E-A502-636C56FCEB21}"/>
              </a:ext>
            </a:extLst>
          </p:cNvPr>
          <p:cNvSpPr txBox="1"/>
          <p:nvPr/>
        </p:nvSpPr>
        <p:spPr>
          <a:xfrm>
            <a:off x="5229523" y="3275111"/>
            <a:ext cx="2088232" cy="307777"/>
          </a:xfrm>
          <a:prstGeom prst="rect">
            <a:avLst/>
          </a:prstGeom>
          <a:noFill/>
        </p:spPr>
        <p:txBody>
          <a:bodyPr wrap="square" rtlCol="0">
            <a:spAutoFit/>
          </a:bodyPr>
          <a:lstStyle/>
          <a:p>
            <a:r>
              <a:rPr lang="zh-CN" altLang="en-US" sz="1400" dirty="0">
                <a:latin typeface="Times New Roman" panose="02020603050405020304" pitchFamily="18" charset="0"/>
                <a:ea typeface="+mn-ea"/>
                <a:cs typeface="Times New Roman" panose="02020603050405020304" pitchFamily="18" charset="0"/>
              </a:rPr>
              <a:t>图</a:t>
            </a:r>
            <a:r>
              <a:rPr lang="en-US" altLang="zh-CN" sz="1400" dirty="0">
                <a:latin typeface="Times New Roman" panose="02020603050405020304" pitchFamily="18" charset="0"/>
                <a:ea typeface="+mn-ea"/>
                <a:cs typeface="Times New Roman" panose="02020603050405020304" pitchFamily="18" charset="0"/>
              </a:rPr>
              <a:t>8-4</a:t>
            </a:r>
            <a:r>
              <a:rPr lang="zh-CN" altLang="en-US" sz="1400" dirty="0">
                <a:latin typeface="Times New Roman" panose="02020603050405020304" pitchFamily="18" charset="0"/>
                <a:ea typeface="+mn-ea"/>
                <a:cs typeface="Times New Roman" panose="02020603050405020304" pitchFamily="18" charset="0"/>
              </a:rPr>
              <a:t> 有效边界图</a:t>
            </a:r>
          </a:p>
        </p:txBody>
      </p:sp>
    </p:spTree>
    <p:extLst>
      <p:ext uri="{BB962C8B-B14F-4D97-AF65-F5344CB8AC3E}">
        <p14:creationId xmlns:p14="http://schemas.microsoft.com/office/powerpoint/2010/main" val="240739543"/>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smtClean="0">
                <a:solidFill>
                  <a:schemeClr val="bg1"/>
                </a:solidFill>
                <a:latin typeface="微软雅黑" pitchFamily="34" charset="-122"/>
                <a:ea typeface="微软雅黑" pitchFamily="34" charset="-122"/>
              </a:rPr>
              <a:t>六、</a:t>
            </a:r>
            <a:r>
              <a:rPr kumimoji="0" lang="zh-CN" altLang="en-US" sz="4000" b="1" dirty="0">
                <a:solidFill>
                  <a:schemeClr val="bg1"/>
                </a:solidFill>
                <a:latin typeface="微软雅黑" pitchFamily="34" charset="-122"/>
                <a:ea typeface="微软雅黑" pitchFamily="34" charset="-122"/>
              </a:rPr>
              <a:t>基于</a:t>
            </a:r>
            <a:r>
              <a:rPr kumimoji="0" lang="en-US" altLang="zh-CN" sz="4000" b="1" dirty="0">
                <a:solidFill>
                  <a:schemeClr val="bg1"/>
                </a:solidFill>
                <a:latin typeface="微软雅黑" pitchFamily="34" charset="-122"/>
                <a:ea typeface="微软雅黑" pitchFamily="34" charset="-122"/>
              </a:rPr>
              <a:t>ES</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84672694"/>
      </p:ext>
    </p:extLst>
  </p:cSld>
  <p:clrMapOvr>
    <a:masterClrMapping/>
  </p:clrMapOvr>
  <p:transition spd="slow" advClick="0" advTm="3340">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a:t>
            </a:r>
            <a:r>
              <a:rPr lang="zh-CN" altLang="en-US"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621011" y="629858"/>
            <a:ext cx="10225136" cy="465056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第四章介绍了预期损失缺口（</a:t>
            </a:r>
            <a:r>
              <a:rPr lang="en-US" altLang="zh-CN" sz="2000" dirty="0">
                <a:latin typeface="Times New Roman" panose="02020603050405020304" pitchFamily="18" charset="0"/>
                <a:cs typeface="Times New Roman" panose="02020603050405020304" pitchFamily="18" charset="0"/>
              </a:rPr>
              <a:t>ES</a:t>
            </a:r>
            <a:r>
              <a:rPr lang="zh-CN" altLang="en-US" sz="2000" dirty="0">
                <a:latin typeface="Times New Roman" panose="02020603050405020304" pitchFamily="18" charset="0"/>
                <a:cs typeface="Times New Roman" panose="02020603050405020304" pitchFamily="18" charset="0"/>
              </a:rPr>
              <a:t>），其度量了平均损失值。</a:t>
            </a:r>
            <a:r>
              <a:rPr lang="zh-CN" altLang="en-US" sz="2000" dirty="0">
                <a:solidFill>
                  <a:srgbClr val="C00000"/>
                </a:solidFill>
                <a:latin typeface="Times New Roman" panose="02020603050405020304" pitchFamily="18" charset="0"/>
                <a:cs typeface="Times New Roman" panose="02020603050405020304" pitchFamily="18" charset="0"/>
              </a:rPr>
              <a:t>相较于</a:t>
            </a:r>
            <a:r>
              <a:rPr lang="en-US" altLang="zh-CN" sz="2000" dirty="0" err="1">
                <a:solidFill>
                  <a:srgbClr val="C00000"/>
                </a:solidFill>
                <a:latin typeface="Times New Roman" panose="02020603050405020304" pitchFamily="18" charset="0"/>
                <a:cs typeface="Times New Roman" panose="02020603050405020304" pitchFamily="18" charset="0"/>
              </a:rPr>
              <a:t>VaR</a:t>
            </a:r>
            <a:r>
              <a:rPr lang="zh-CN" altLang="en-US" sz="2000" dirty="0">
                <a:solidFill>
                  <a:srgbClr val="C00000"/>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ES</a:t>
            </a:r>
            <a:r>
              <a:rPr lang="zh-CN" altLang="en-US" sz="2000" dirty="0">
                <a:solidFill>
                  <a:srgbClr val="C00000"/>
                </a:solidFill>
                <a:latin typeface="Times New Roman" panose="02020603050405020304" pitchFamily="18" charset="0"/>
                <a:cs typeface="Times New Roman" panose="02020603050405020304" pitchFamily="18" charset="0"/>
              </a:rPr>
              <a:t>具有以下优点</a:t>
            </a:r>
            <a:r>
              <a:rPr lang="en-US" altLang="zh-CN" sz="2000" dirty="0">
                <a:solidFill>
                  <a:srgbClr val="C00000"/>
                </a:solidFill>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第一，</a:t>
            </a:r>
            <a:r>
              <a:rPr lang="zh-CN" altLang="en-US" sz="2000" dirty="0">
                <a:solidFill>
                  <a:srgbClr val="C00000"/>
                </a:solidFill>
                <a:latin typeface="Times New Roman" panose="02020603050405020304" pitchFamily="18" charset="0"/>
                <a:cs typeface="Times New Roman" panose="02020603050405020304" pitchFamily="18" charset="0"/>
              </a:rPr>
              <a:t>考虑了水平之上的损失情况</a:t>
            </a:r>
            <a:r>
              <a:rPr lang="zh-CN" altLang="en-US" sz="2000" dirty="0">
                <a:latin typeface="Times New Roman" panose="02020603050405020304" pitchFamily="18" charset="0"/>
                <a:cs typeface="Times New Roman" panose="02020603050405020304" pitchFamily="18" charset="0"/>
              </a:rPr>
              <a:t>，可以为管理者和投资者提供金融风险的评判标准，也可以用于测算不同市场因子、不同金融工具、不同业务部门及不同金融机构投资组合的风险敞口。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第二，</a:t>
            </a:r>
            <a:r>
              <a:rPr lang="zh-CN" altLang="en-US" sz="2000" dirty="0">
                <a:solidFill>
                  <a:srgbClr val="C00000"/>
                </a:solidFill>
                <a:latin typeface="Times New Roman" panose="02020603050405020304" pitchFamily="18" charset="0"/>
                <a:cs typeface="Times New Roman" panose="02020603050405020304" pitchFamily="18" charset="0"/>
              </a:rPr>
              <a:t>可以反映分散化投资对金融风险的影响效应及其对降低风险的贡献</a:t>
            </a:r>
            <a:r>
              <a:rPr lang="zh-CN" altLang="en-US" sz="2000" dirty="0">
                <a:latin typeface="Times New Roman" panose="02020603050405020304" pitchFamily="18" charset="0"/>
                <a:cs typeface="Times New Roman" panose="02020603050405020304" pitchFamily="18" charset="0"/>
              </a:rPr>
              <a:t>，减少了对投资者进行有害激励的效应。</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第三，</a:t>
            </a:r>
            <a:r>
              <a:rPr lang="zh-CN" altLang="en-US" sz="2000" dirty="0">
                <a:solidFill>
                  <a:srgbClr val="C00000"/>
                </a:solidFill>
                <a:latin typeface="Times New Roman" panose="02020603050405020304" pitchFamily="18" charset="0"/>
                <a:cs typeface="Times New Roman" panose="02020603050405020304" pitchFamily="18" charset="0"/>
              </a:rPr>
              <a:t>可以精确度量尾部风险</a:t>
            </a:r>
            <a:r>
              <a:rPr lang="zh-CN" altLang="en-US" sz="2000" dirty="0">
                <a:latin typeface="Times New Roman" panose="02020603050405020304" pitchFamily="18" charset="0"/>
                <a:cs typeface="Times New Roman" panose="02020603050405020304" pitchFamily="18" charset="0"/>
              </a:rPr>
              <a:t>，为金融机构提供极端事件发生时，所面临的的金融风险大小。</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a:t>
            </a:r>
            <a:r>
              <a:rPr lang="zh-CN" altLang="en-US" sz="2000" dirty="0">
                <a:solidFill>
                  <a:srgbClr val="C00000"/>
                </a:solidFill>
                <a:latin typeface="Times New Roman" panose="02020603050405020304" pitchFamily="18" charset="0"/>
                <a:cs typeface="Times New Roman" panose="02020603050405020304" pitchFamily="18" charset="0"/>
              </a:rPr>
              <a:t>测度指标具有次可加性</a:t>
            </a:r>
            <a:r>
              <a:rPr lang="zh-CN" altLang="en-US" sz="2000" dirty="0">
                <a:latin typeface="Times New Roman" panose="02020603050405020304" pitchFamily="18" charset="0"/>
                <a:cs typeface="Times New Roman" panose="02020603050405020304" pitchFamily="18" charset="0"/>
              </a:rPr>
              <a:t>，符合新巴塞尔监管要求，在资产组合中容易采用。</a:t>
            </a:r>
          </a:p>
        </p:txBody>
      </p:sp>
      <p:sp>
        <p:nvSpPr>
          <p:cNvPr id="8" name="文本框 7">
            <a:extLst>
              <a:ext uri="{FF2B5EF4-FFF2-40B4-BE49-F238E27FC236}">
                <a16:creationId xmlns="" xmlns:a16="http://schemas.microsoft.com/office/drawing/2014/main" id="{5865922D-D3AA-410E-BB9D-9A229505678B}"/>
              </a:ext>
            </a:extLst>
          </p:cNvPr>
          <p:cNvSpPr txBox="1"/>
          <p:nvPr/>
        </p:nvSpPr>
        <p:spPr>
          <a:xfrm>
            <a:off x="549003" y="5431658"/>
            <a:ext cx="10225136" cy="957250"/>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由此，将</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投资组合理论的不足。本节我们将介绍基于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a:t>
            </a:r>
          </a:p>
        </p:txBody>
      </p:sp>
    </p:spTree>
    <p:extLst>
      <p:ext uri="{BB962C8B-B14F-4D97-AF65-F5344CB8AC3E}">
        <p14:creationId xmlns:p14="http://schemas.microsoft.com/office/powerpoint/2010/main" val="444661457"/>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zh-CN" altLang="en-US" sz="2600" b="1" dirty="0">
                <a:latin typeface="微软雅黑" panose="020B0503020204020204" pitchFamily="34" charset="-122"/>
                <a:ea typeface="微软雅黑" panose="020B0503020204020204" pitchFamily="34" charset="-122"/>
              </a:rPr>
              <a:t>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837035" y="1700808"/>
            <a:ext cx="10225136" cy="495585"/>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依据中心极限定理，有：</a:t>
            </a:r>
          </a:p>
        </p:txBody>
      </p:sp>
      <p:sp>
        <p:nvSpPr>
          <p:cNvPr id="17" name="文本框 16"/>
          <p:cNvSpPr txBox="1"/>
          <p:nvPr/>
        </p:nvSpPr>
        <p:spPr>
          <a:xfrm>
            <a:off x="10198075" y="2420888"/>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4250" y="595513"/>
            <a:ext cx="11225103" cy="1107996"/>
          </a:xfrm>
          <a:prstGeom prst="rect">
            <a:avLst/>
          </a:prstGeom>
        </p:spPr>
        <p:txBody>
          <a:bodyPr wrap="square">
            <a:spAutoFit/>
          </a:bodyPr>
          <a:lstStyle/>
          <a:p>
            <a:pPr indent="457200">
              <a:lnSpc>
                <a:spcPct val="150000"/>
              </a:lnSpc>
            </a:pPr>
            <a:r>
              <a:rPr lang="zh-CN" altLang="en-US" sz="2200" dirty="0">
                <a:latin typeface="Times New Roman" panose="02020603050405020304" pitchFamily="18" charset="0"/>
                <a:cs typeface="Times New Roman" panose="02020603050405020304" pitchFamily="18" charset="0"/>
              </a:rPr>
              <a:t>由此，将</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引入</a:t>
            </a:r>
            <a:r>
              <a:rPr lang="en-US" altLang="zh-CN" sz="2200" dirty="0">
                <a:latin typeface="Times New Roman" panose="02020603050405020304" pitchFamily="18" charset="0"/>
                <a:cs typeface="Times New Roman" panose="02020603050405020304" pitchFamily="18" charset="0"/>
              </a:rPr>
              <a:t>Markowitz</a:t>
            </a:r>
            <a:r>
              <a:rPr lang="zh-CN" altLang="en-US" sz="2200" dirty="0">
                <a:latin typeface="Times New Roman" panose="02020603050405020304" pitchFamily="18" charset="0"/>
                <a:cs typeface="Times New Roman" panose="02020603050405020304" pitchFamily="18" charset="0"/>
              </a:rPr>
              <a:t>组合理论，在一定程度上，可以弥补均值</a:t>
            </a:r>
            <a:r>
              <a:rPr lang="en-US" altLang="zh-CN" sz="2200" dirty="0">
                <a:latin typeface="Times New Roman" panose="02020603050405020304" pitchFamily="18" charset="0"/>
                <a:cs typeface="Times New Roman" panose="02020603050405020304" pitchFamily="18" charset="0"/>
              </a:rPr>
              <a:t>-</a:t>
            </a:r>
            <a:r>
              <a:rPr lang="en-US" altLang="zh-CN" sz="2200" dirty="0" err="1">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投资组合理论的不足。本</a:t>
            </a:r>
            <a:r>
              <a:rPr lang="zh-CN" altLang="en-US" sz="2200" dirty="0" smtClean="0">
                <a:latin typeface="Times New Roman" panose="02020603050405020304" pitchFamily="18" charset="0"/>
                <a:cs typeface="Times New Roman" panose="02020603050405020304" pitchFamily="18" charset="0"/>
              </a:rPr>
              <a:t>节将</a:t>
            </a:r>
            <a:r>
              <a:rPr lang="zh-CN" altLang="en-US" sz="2200" dirty="0">
                <a:latin typeface="Times New Roman" panose="02020603050405020304" pitchFamily="18" charset="0"/>
                <a:cs typeface="Times New Roman" panose="02020603050405020304" pitchFamily="18" charset="0"/>
              </a:rPr>
              <a:t>介绍基于</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修正的投资组合理论。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85420073"/>
              </p:ext>
            </p:extLst>
          </p:nvPr>
        </p:nvGraphicFramePr>
        <p:xfrm>
          <a:off x="4221411" y="2420888"/>
          <a:ext cx="2740422" cy="337741"/>
        </p:xfrm>
        <a:graphic>
          <a:graphicData uri="http://schemas.openxmlformats.org/presentationml/2006/ole">
            <mc:AlternateContent xmlns:mc="http://schemas.openxmlformats.org/markup-compatibility/2006">
              <mc:Choice xmlns:v="urn:schemas-microsoft-com:vml" Requires="v">
                <p:oleObj spid="_x0000_s50211" name="Equation" r:id="rId3" imgW="2044440" imgH="253800" progId="Equation.DSMT4">
                  <p:embed/>
                </p:oleObj>
              </mc:Choice>
              <mc:Fallback>
                <p:oleObj name="Equation" r:id="rId3" imgW="2044440" imgH="253800" progId="Equation.DSMT4">
                  <p:embed/>
                  <p:pic>
                    <p:nvPicPr>
                      <p:cNvPr id="0" name=""/>
                      <p:cNvPicPr>
                        <a:picLocks noChangeAspect="1" noChangeArrowheads="1"/>
                      </p:cNvPicPr>
                      <p:nvPr/>
                    </p:nvPicPr>
                    <p:blipFill>
                      <a:blip r:embed="rId4"/>
                      <a:srcRect/>
                      <a:stretch>
                        <a:fillRect/>
                      </a:stretch>
                    </p:blipFill>
                    <p:spPr bwMode="auto">
                      <a:xfrm>
                        <a:off x="4221411" y="2420888"/>
                        <a:ext cx="2740422" cy="337741"/>
                      </a:xfrm>
                      <a:prstGeom prst="rect">
                        <a:avLst/>
                      </a:prstGeom>
                      <a:noFill/>
                    </p:spPr>
                  </p:pic>
                </p:oleObj>
              </mc:Fallback>
            </mc:AlternateContent>
          </a:graphicData>
        </a:graphic>
      </p:graphicFrame>
      <p:sp>
        <p:nvSpPr>
          <p:cNvPr id="30" name="文本框 1"/>
          <p:cNvSpPr txBox="1"/>
          <p:nvPr/>
        </p:nvSpPr>
        <p:spPr>
          <a:xfrm>
            <a:off x="504679" y="2859101"/>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令                         ，则   服从标准正态分布，记       为标准正态分布的概率密度函数，则上式可重新表述为：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为常数，具体理由如下：</a:t>
            </a:r>
            <a:endParaRPr lang="en-US" altLang="zh-CN" sz="2000" dirty="0">
              <a:latin typeface="Times New Roman" panose="02020603050405020304" pitchFamily="18" charset="0"/>
              <a:cs typeface="Times New Roman" panose="02020603050405020304" pitchFamily="18" charset="0"/>
            </a:endParaRPr>
          </a:p>
        </p:txBody>
      </p:sp>
      <p:sp>
        <p:nvSpPr>
          <p:cNvPr id="31" name="文本框 15"/>
          <p:cNvSpPr txBox="1"/>
          <p:nvPr/>
        </p:nvSpPr>
        <p:spPr>
          <a:xfrm>
            <a:off x="10270083" y="3933056"/>
            <a:ext cx="1492298" cy="507831"/>
          </a:xfrm>
          <a:prstGeom prst="rect">
            <a:avLst/>
          </a:prstGeom>
          <a:noFill/>
        </p:spPr>
        <p:txBody>
          <a:bodyPr wrap="square">
            <a:spAutoFit/>
          </a:bodyPr>
          <a:lstStyle/>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8-79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043" y="2839663"/>
            <a:ext cx="1512168" cy="6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51" y="3048233"/>
            <a:ext cx="216024" cy="2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95" y="3009175"/>
            <a:ext cx="432048" cy="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010" y="4797152"/>
            <a:ext cx="288032" cy="4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221075385"/>
              </p:ext>
            </p:extLst>
          </p:nvPr>
        </p:nvGraphicFramePr>
        <p:xfrm>
          <a:off x="2061171" y="3861048"/>
          <a:ext cx="7442328" cy="792088"/>
        </p:xfrm>
        <a:graphic>
          <a:graphicData uri="http://schemas.openxmlformats.org/presentationml/2006/ole">
            <mc:AlternateContent xmlns:mc="http://schemas.openxmlformats.org/markup-compatibility/2006">
              <mc:Choice xmlns:v="urn:schemas-microsoft-com:vml" Requires="v">
                <p:oleObj spid="_x0000_s50212" name="Equation" r:id="rId9" imgW="5016240" imgH="533160" progId="Equation.DSMT4">
                  <p:embed/>
                </p:oleObj>
              </mc:Choice>
              <mc:Fallback>
                <p:oleObj name="Equation" r:id="rId9" imgW="5016240" imgH="533160" progId="Equation.DSMT4">
                  <p:embed/>
                  <p:pic>
                    <p:nvPicPr>
                      <p:cNvPr id="0" name=""/>
                      <p:cNvPicPr>
                        <a:picLocks noChangeAspect="1" noChangeArrowheads="1"/>
                      </p:cNvPicPr>
                      <p:nvPr/>
                    </p:nvPicPr>
                    <p:blipFill>
                      <a:blip r:embed="rId10"/>
                      <a:srcRect/>
                      <a:stretch>
                        <a:fillRect/>
                      </a:stretch>
                    </p:blipFill>
                    <p:spPr bwMode="auto">
                      <a:xfrm>
                        <a:off x="2061171" y="3861048"/>
                        <a:ext cx="7442328" cy="79208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695270721"/>
              </p:ext>
            </p:extLst>
          </p:nvPr>
        </p:nvGraphicFramePr>
        <p:xfrm>
          <a:off x="4941491" y="4797152"/>
          <a:ext cx="3547895" cy="1584176"/>
        </p:xfrm>
        <a:graphic>
          <a:graphicData uri="http://schemas.openxmlformats.org/presentationml/2006/ole">
            <mc:AlternateContent xmlns:mc="http://schemas.openxmlformats.org/markup-compatibility/2006">
              <mc:Choice xmlns:v="urn:schemas-microsoft-com:vml" Requires="v">
                <p:oleObj spid="_x0000_s50213" name="Equation" r:id="rId11" imgW="3073400" imgH="1371600" progId="Equation.DSMT4">
                  <p:embed/>
                </p:oleObj>
              </mc:Choice>
              <mc:Fallback>
                <p:oleObj name="Equation" r:id="rId11" imgW="3073400" imgH="1371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91" y="4797152"/>
                        <a:ext cx="3547895" cy="1584176"/>
                      </a:xfrm>
                      <a:prstGeom prst="rect">
                        <a:avLst/>
                      </a:prstGeom>
                      <a:noFill/>
                    </p:spPr>
                  </p:pic>
                </p:oleObj>
              </mc:Fallback>
            </mc:AlternateContent>
          </a:graphicData>
        </a:graphic>
      </p:graphicFrame>
      <p:sp>
        <p:nvSpPr>
          <p:cNvPr id="21" name="文本框 16">
            <a:extLst>
              <a:ext uri="{FF2B5EF4-FFF2-40B4-BE49-F238E27FC236}">
                <a16:creationId xmlns="" xmlns:a16="http://schemas.microsoft.com/office/drawing/2014/main" id="{EE49D8B0-B326-43D5-89C5-5DA64944DB91}"/>
              </a:ext>
            </a:extLst>
          </p:cNvPr>
          <p:cNvSpPr txBox="1"/>
          <p:nvPr/>
        </p:nvSpPr>
        <p:spPr>
          <a:xfrm>
            <a:off x="10316022" y="5445224"/>
            <a:ext cx="1492298" cy="460382"/>
          </a:xfrm>
          <a:prstGeom prst="rect">
            <a:avLst/>
          </a:prstGeom>
          <a:noFill/>
        </p:spPr>
        <p:txBody>
          <a:bodyPr wrap="square">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8-80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9496651"/>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smtClean="0">
                <a:solidFill>
                  <a:schemeClr val="bg1"/>
                </a:solidFill>
                <a:latin typeface="微软雅黑" pitchFamily="34" charset="-122"/>
                <a:ea typeface="微软雅黑" pitchFamily="34" charset="-122"/>
              </a:rPr>
              <a:t>七、</a:t>
            </a:r>
            <a:r>
              <a:rPr kumimoji="0" lang="zh-CN" altLang="en-US" sz="4000" b="1" dirty="0">
                <a:solidFill>
                  <a:schemeClr val="bg1"/>
                </a:solidFill>
                <a:latin typeface="微软雅黑" pitchFamily="34" charset="-122"/>
                <a:ea typeface="微软雅黑" pitchFamily="34" charset="-122"/>
              </a:rPr>
              <a:t>最优投资组合构建的应用</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24377159"/>
      </p:ext>
    </p:extLst>
  </p:cSld>
  <p:clrMapOvr>
    <a:masterClrMapping/>
  </p:clrMapOvr>
  <p:transition spd="slow" advClick="0" advTm="3340">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620688"/>
            <a:ext cx="9952911" cy="634082"/>
          </a:xfrm>
        </p:spPr>
        <p:txBody>
          <a:bodyPr/>
          <a:lstStyle/>
          <a:p>
            <a:pPr algn="l"/>
            <a:r>
              <a:rPr lang="zh-CN" altLang="en-US" sz="2400" b="1" dirty="0">
                <a:latin typeface="+mn-ea"/>
                <a:ea typeface="+mn-ea"/>
                <a:cs typeface="+mn-cs"/>
              </a:rPr>
              <a:t>一、计算收益率均值和协方差</a:t>
            </a:r>
          </a:p>
        </p:txBody>
      </p:sp>
      <p:sp>
        <p:nvSpPr>
          <p:cNvPr id="3" name="内容占位符 2"/>
          <p:cNvSpPr>
            <a:spLocks noGrp="1"/>
          </p:cNvSpPr>
          <p:nvPr>
            <p:ph sz="quarter" idx="1"/>
          </p:nvPr>
        </p:nvSpPr>
        <p:spPr>
          <a:xfrm>
            <a:off x="-27061" y="1700808"/>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正如上文所介绍到的那样，要想构建投资组合首先得计算出组合股的收益率均值和协方差。在本小节中我们将会介绍如何使用</a:t>
            </a:r>
            <a:r>
              <a:rPr lang="en-US" altLang="zh-CN" sz="2000" dirty="0">
                <a:effectLst/>
                <a:latin typeface="Times New Roman" panose="02020603050405020304" pitchFamily="18" charset="0"/>
                <a:cs typeface="Times New Roman" panose="02020603050405020304" pitchFamily="18" charset="0"/>
              </a:rPr>
              <a:t>Python</a:t>
            </a:r>
            <a:r>
              <a:rPr lang="zh-CN" altLang="en-US" sz="2000" dirty="0">
                <a:effectLst/>
                <a:latin typeface="Times New Roman" panose="02020603050405020304" pitchFamily="18" charset="0"/>
                <a:cs typeface="Times New Roman" panose="02020603050405020304" pitchFamily="18" charset="0"/>
              </a:rPr>
              <a:t>来计算组合的收益率均值和协方差。</a:t>
            </a:r>
          </a:p>
          <a:p>
            <a:pPr indent="457200">
              <a:lnSpc>
                <a:spcPct val="150000"/>
              </a:lnSpc>
              <a:buNone/>
            </a:pPr>
            <a:endParaRPr lang="en-US" altLang="zh-CN" sz="2000" dirty="0">
              <a:effectLst/>
              <a:latin typeface="Times New Roman" panose="02020603050405020304" pitchFamily="18" charset="0"/>
              <a:cs typeface="Times New Roman" panose="02020603050405020304" pitchFamily="18" charset="0"/>
            </a:endParaRPr>
          </a:p>
          <a:p>
            <a:pPr indent="457200">
              <a:lnSpc>
                <a:spcPct val="150000"/>
              </a:lnSpc>
              <a:buNone/>
            </a:pPr>
            <a:endParaRPr lang="en-US" altLang="zh-CN" sz="2000" dirty="0">
              <a:latin typeface="Times New Roman" panose="02020603050405020304" pitchFamily="18" charset="0"/>
              <a:cs typeface="Times New Roman" panose="02020603050405020304" pitchFamily="18" charset="0"/>
            </a:endParaRPr>
          </a:p>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为了说明具体的计算过程，本节使用成飞集成（</a:t>
            </a:r>
            <a:r>
              <a:rPr lang="en-US" altLang="zh-CN" sz="2000" dirty="0">
                <a:effectLst/>
                <a:latin typeface="Times New Roman" panose="02020603050405020304" pitchFamily="18" charset="0"/>
                <a:cs typeface="Times New Roman" panose="02020603050405020304" pitchFamily="18" charset="0"/>
              </a:rPr>
              <a:t>002190</a:t>
            </a:r>
            <a:r>
              <a:rPr lang="zh-CN" altLang="en-US" sz="2000" dirty="0">
                <a:effectLst/>
                <a:latin typeface="Times New Roman" panose="02020603050405020304" pitchFamily="18" charset="0"/>
                <a:cs typeface="Times New Roman" panose="02020603050405020304" pitchFamily="18" charset="0"/>
              </a:rPr>
              <a:t>）、九阳股份（</a:t>
            </a:r>
            <a:r>
              <a:rPr lang="en-US" altLang="zh-CN" sz="2000" dirty="0">
                <a:effectLst/>
                <a:latin typeface="Times New Roman" panose="02020603050405020304" pitchFamily="18" charset="0"/>
                <a:cs typeface="Times New Roman" panose="02020603050405020304" pitchFamily="18" charset="0"/>
              </a:rPr>
              <a:t>002242</a:t>
            </a:r>
            <a:r>
              <a:rPr lang="zh-CN" altLang="en-US" sz="2000" dirty="0">
                <a:effectLst/>
                <a:latin typeface="Times New Roman" panose="02020603050405020304" pitchFamily="18" charset="0"/>
                <a:cs typeface="Times New Roman" panose="02020603050405020304" pitchFamily="18" charset="0"/>
              </a:rPr>
              <a:t>）和民生银行（</a:t>
            </a:r>
            <a:r>
              <a:rPr lang="en-US" altLang="zh-CN" sz="2000" dirty="0">
                <a:effectLst/>
                <a:latin typeface="Times New Roman" panose="02020603050405020304" pitchFamily="18" charset="0"/>
                <a:cs typeface="Times New Roman" panose="02020603050405020304" pitchFamily="18" charset="0"/>
              </a:rPr>
              <a:t>600016</a:t>
            </a:r>
            <a:r>
              <a:rPr lang="zh-CN" altLang="en-US" sz="2000" dirty="0">
                <a:effectLst/>
                <a:latin typeface="Times New Roman" panose="02020603050405020304" pitchFamily="18" charset="0"/>
                <a:cs typeface="Times New Roman" panose="02020603050405020304" pitchFamily="18" charset="0"/>
              </a:rPr>
              <a:t>）这三只股票来构建投资组合，选取时间跨度为</a:t>
            </a:r>
            <a:r>
              <a:rPr lang="en-US" altLang="zh-CN" sz="2000" dirty="0">
                <a:effectLst/>
                <a:latin typeface="Times New Roman" panose="02020603050405020304" pitchFamily="18" charset="0"/>
                <a:cs typeface="Times New Roman" panose="02020603050405020304" pitchFamily="18" charset="0"/>
              </a:rPr>
              <a:t>2018-01-31</a:t>
            </a:r>
            <a:r>
              <a:rPr lang="zh-CN" altLang="en-US" sz="2000" dirty="0">
                <a:effectLst/>
                <a:latin typeface="Times New Roman" panose="02020603050405020304" pitchFamily="18" charset="0"/>
                <a:cs typeface="Times New Roman" panose="02020603050405020304" pitchFamily="18" charset="0"/>
              </a:rPr>
              <a:t>至</a:t>
            </a:r>
            <a:r>
              <a:rPr lang="en-US" altLang="zh-CN" sz="2000" dirty="0">
                <a:effectLst/>
                <a:latin typeface="Times New Roman" panose="02020603050405020304" pitchFamily="18" charset="0"/>
                <a:cs typeface="Times New Roman" panose="02020603050405020304" pitchFamily="18" charset="0"/>
              </a:rPr>
              <a:t>2021-9-30</a:t>
            </a:r>
            <a:r>
              <a:rPr lang="zh-CN" altLang="en-US" sz="2000" dirty="0">
                <a:effectLst/>
                <a:latin typeface="Times New Roman" panose="02020603050405020304" pitchFamily="18" charset="0"/>
                <a:cs typeface="Times New Roman" panose="02020603050405020304" pitchFamily="18" charset="0"/>
              </a:rPr>
              <a:t>的月度数据，并利用投资组合理论理论计算组合的收益率均值和协方差。具体代码如下：</a:t>
            </a:r>
          </a:p>
          <a:p>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438380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28128" y="692696"/>
            <a:ext cx="11953328" cy="5349208"/>
          </a:xfrm>
        </p:spPr>
        <p:txBody>
          <a:bodyPr>
            <a:normAutofit/>
          </a:bodyPr>
          <a:lstStyle/>
          <a:p>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rPr>
              <a:t>8-1</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：编写计算函数</a:t>
            </a:r>
            <a:endPar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pic>
        <p:nvPicPr>
          <p:cNvPr id="5" name="图片 4">
            <a:extLst>
              <a:ext uri="{FF2B5EF4-FFF2-40B4-BE49-F238E27FC236}">
                <a16:creationId xmlns="" xmlns:a16="http://schemas.microsoft.com/office/drawing/2014/main" id="{A5F7FE04-237E-4E92-B8B6-5EA8484092FE}"/>
              </a:ext>
            </a:extLst>
          </p:cNvPr>
          <p:cNvPicPr>
            <a:picLocks noChangeAspect="1"/>
          </p:cNvPicPr>
          <p:nvPr/>
        </p:nvPicPr>
        <p:blipFill>
          <a:blip r:embed="rId2"/>
          <a:stretch>
            <a:fillRect/>
          </a:stretch>
        </p:blipFill>
        <p:spPr>
          <a:xfrm>
            <a:off x="1884312" y="1080149"/>
            <a:ext cx="8647483" cy="5484824"/>
          </a:xfrm>
          <a:prstGeom prst="rect">
            <a:avLst/>
          </a:prstGeom>
        </p:spPr>
      </p:pic>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929562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graphicFrame>
        <p:nvGraphicFramePr>
          <p:cNvPr id="5" name="表格 4">
            <a:extLst>
              <a:ext uri="{FF2B5EF4-FFF2-40B4-BE49-F238E27FC236}">
                <a16:creationId xmlns="" xmlns:a16="http://schemas.microsoft.com/office/drawing/2014/main" id="{36B0440A-94A9-46C6-9C5E-8984A9C8193D}"/>
              </a:ext>
            </a:extLst>
          </p:cNvPr>
          <p:cNvGraphicFramePr>
            <a:graphicFrameLocks noGrp="1"/>
          </p:cNvGraphicFramePr>
          <p:nvPr>
            <p:extLst>
              <p:ext uri="{D42A27DB-BD31-4B8C-83A1-F6EECF244321}">
                <p14:modId xmlns:p14="http://schemas.microsoft.com/office/powerpoint/2010/main" val="932346831"/>
              </p:ext>
            </p:extLst>
          </p:nvPr>
        </p:nvGraphicFramePr>
        <p:xfrm>
          <a:off x="1917155" y="1663572"/>
          <a:ext cx="8064896" cy="1828800"/>
        </p:xfrm>
        <a:graphic>
          <a:graphicData uri="http://schemas.openxmlformats.org/drawingml/2006/table">
            <a:tbl>
              <a:tblPr firstRow="1" firstCol="1" bandRow="1">
                <a:tableStyleId>{5C22544A-7EE6-4342-B048-85BDC9FD1C3A}</a:tableStyleId>
              </a:tblPr>
              <a:tblGrid>
                <a:gridCol w="1761372">
                  <a:extLst>
                    <a:ext uri="{9D8B030D-6E8A-4147-A177-3AD203B41FA5}">
                      <a16:colId xmlns="" xmlns:a16="http://schemas.microsoft.com/office/drawing/2014/main" val="3639297302"/>
                    </a:ext>
                  </a:extLst>
                </a:gridCol>
                <a:gridCol w="2101713">
                  <a:extLst>
                    <a:ext uri="{9D8B030D-6E8A-4147-A177-3AD203B41FA5}">
                      <a16:colId xmlns="" xmlns:a16="http://schemas.microsoft.com/office/drawing/2014/main" val="24479224"/>
                    </a:ext>
                  </a:extLst>
                </a:gridCol>
                <a:gridCol w="2046871">
                  <a:extLst>
                    <a:ext uri="{9D8B030D-6E8A-4147-A177-3AD203B41FA5}">
                      <a16:colId xmlns="" xmlns:a16="http://schemas.microsoft.com/office/drawing/2014/main" val="730679659"/>
                    </a:ext>
                  </a:extLst>
                </a:gridCol>
                <a:gridCol w="2154940">
                  <a:extLst>
                    <a:ext uri="{9D8B030D-6E8A-4147-A177-3AD203B41FA5}">
                      <a16:colId xmlns="" xmlns:a16="http://schemas.microsoft.com/office/drawing/2014/main" val="2670133874"/>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协方差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98084977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155.018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1323511"/>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73.8287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87677695"/>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18.8841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8764487"/>
                  </a:ext>
                </a:extLst>
              </a:tr>
            </a:tbl>
          </a:graphicData>
        </a:graphic>
      </p:graphicFrame>
      <p:sp>
        <p:nvSpPr>
          <p:cNvPr id="7" name="文本框 6">
            <a:extLst>
              <a:ext uri="{FF2B5EF4-FFF2-40B4-BE49-F238E27FC236}">
                <a16:creationId xmlns="" xmlns:a16="http://schemas.microsoft.com/office/drawing/2014/main" id="{59D3FEE0-BA9B-4016-A492-125658D7D145}"/>
              </a:ext>
            </a:extLst>
          </p:cNvPr>
          <p:cNvSpPr txBox="1"/>
          <p:nvPr/>
        </p:nvSpPr>
        <p:spPr>
          <a:xfrm>
            <a:off x="4725467" y="1319282"/>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8-1 </a:t>
            </a:r>
            <a:r>
              <a:rPr lang="zh-CN" altLang="en-US" sz="1400" dirty="0">
                <a:latin typeface="Times New Roman" panose="02020603050405020304" pitchFamily="18" charset="0"/>
                <a:cs typeface="Times New Roman" panose="02020603050405020304" pitchFamily="18" charset="0"/>
              </a:rPr>
              <a:t>资产组合的协方差矩阵</a:t>
            </a:r>
          </a:p>
        </p:txBody>
      </p:sp>
      <p:graphicFrame>
        <p:nvGraphicFramePr>
          <p:cNvPr id="6" name="表格 5">
            <a:extLst>
              <a:ext uri="{FF2B5EF4-FFF2-40B4-BE49-F238E27FC236}">
                <a16:creationId xmlns="" xmlns:a16="http://schemas.microsoft.com/office/drawing/2014/main" id="{709649E6-1E7B-40AD-8581-C85E5C7FFC0F}"/>
              </a:ext>
            </a:extLst>
          </p:cNvPr>
          <p:cNvGraphicFramePr>
            <a:graphicFrameLocks noGrp="1"/>
          </p:cNvGraphicFramePr>
          <p:nvPr>
            <p:extLst>
              <p:ext uri="{D42A27DB-BD31-4B8C-83A1-F6EECF244321}">
                <p14:modId xmlns:p14="http://schemas.microsoft.com/office/powerpoint/2010/main" val="1465240381"/>
              </p:ext>
            </p:extLst>
          </p:nvPr>
        </p:nvGraphicFramePr>
        <p:xfrm>
          <a:off x="2421211" y="4113075"/>
          <a:ext cx="7200800" cy="1828800"/>
        </p:xfrm>
        <a:graphic>
          <a:graphicData uri="http://schemas.openxmlformats.org/drawingml/2006/table">
            <a:tbl>
              <a:tblPr firstRow="1" firstCol="1" bandRow="1">
                <a:tableStyleId>{5C22544A-7EE6-4342-B048-85BDC9FD1C3A}</a:tableStyleId>
              </a:tblPr>
              <a:tblGrid>
                <a:gridCol w="1800200">
                  <a:extLst>
                    <a:ext uri="{9D8B030D-6E8A-4147-A177-3AD203B41FA5}">
                      <a16:colId xmlns="" xmlns:a16="http://schemas.microsoft.com/office/drawing/2014/main" val="3042371633"/>
                    </a:ext>
                  </a:extLst>
                </a:gridCol>
                <a:gridCol w="1800200">
                  <a:extLst>
                    <a:ext uri="{9D8B030D-6E8A-4147-A177-3AD203B41FA5}">
                      <a16:colId xmlns="" xmlns:a16="http://schemas.microsoft.com/office/drawing/2014/main" val="3654977051"/>
                    </a:ext>
                  </a:extLst>
                </a:gridCol>
                <a:gridCol w="1800200">
                  <a:extLst>
                    <a:ext uri="{9D8B030D-6E8A-4147-A177-3AD203B41FA5}">
                      <a16:colId xmlns="" xmlns:a16="http://schemas.microsoft.com/office/drawing/2014/main" val="2674422079"/>
                    </a:ext>
                  </a:extLst>
                </a:gridCol>
                <a:gridCol w="1800200">
                  <a:extLst>
                    <a:ext uri="{9D8B030D-6E8A-4147-A177-3AD203B41FA5}">
                      <a16:colId xmlns="" xmlns:a16="http://schemas.microsoft.com/office/drawing/2014/main" val="584628029"/>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相关系数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402118274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0680612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94419499"/>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900213"/>
                  </a:ext>
                </a:extLst>
              </a:tr>
            </a:tbl>
          </a:graphicData>
        </a:graphic>
      </p:graphicFrame>
      <p:sp>
        <p:nvSpPr>
          <p:cNvPr id="9" name="文本框 8">
            <a:extLst>
              <a:ext uri="{FF2B5EF4-FFF2-40B4-BE49-F238E27FC236}">
                <a16:creationId xmlns="" xmlns:a16="http://schemas.microsoft.com/office/drawing/2014/main" id="{46DB3C1C-B9FB-4C7B-A2C0-6F5B652E7F5C}"/>
              </a:ext>
            </a:extLst>
          </p:cNvPr>
          <p:cNvSpPr txBox="1"/>
          <p:nvPr/>
        </p:nvSpPr>
        <p:spPr>
          <a:xfrm>
            <a:off x="4797475" y="3805298"/>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8-2 </a:t>
            </a:r>
            <a:r>
              <a:rPr lang="zh-CN" altLang="en-US" sz="1400" dirty="0">
                <a:latin typeface="Times New Roman" panose="02020603050405020304" pitchFamily="18" charset="0"/>
                <a:cs typeface="Times New Roman" panose="02020603050405020304" pitchFamily="18" charset="0"/>
              </a:rPr>
              <a:t>资产组合的相关系数矩阵</a:t>
            </a:r>
          </a:p>
        </p:txBody>
      </p:sp>
    </p:spTree>
    <p:extLst>
      <p:ext uri="{BB962C8B-B14F-4D97-AF65-F5344CB8AC3E}">
        <p14:creationId xmlns:p14="http://schemas.microsoft.com/office/powerpoint/2010/main" val="125300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077395" y="2708920"/>
            <a:ext cx="403244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8-3</a:t>
            </a:r>
            <a:r>
              <a:rPr lang="zh-CN" altLang="en-US" sz="1400" dirty="0">
                <a:latin typeface="Times New Roman" panose="02020603050405020304" pitchFamily="18" charset="0"/>
                <a:cs typeface="Times New Roman" panose="02020603050405020304" pitchFamily="18" charset="0"/>
              </a:rPr>
              <a:t>资产组合成分股的平均收益率与标准差</a:t>
            </a:r>
          </a:p>
        </p:txBody>
      </p:sp>
      <p:graphicFrame>
        <p:nvGraphicFramePr>
          <p:cNvPr id="2" name="表格 1">
            <a:extLst>
              <a:ext uri="{FF2B5EF4-FFF2-40B4-BE49-F238E27FC236}">
                <a16:creationId xmlns="" xmlns:a16="http://schemas.microsoft.com/office/drawing/2014/main" id="{3F5E450A-71EA-441A-8A01-7F36F01B8EB1}"/>
              </a:ext>
            </a:extLst>
          </p:cNvPr>
          <p:cNvGraphicFramePr>
            <a:graphicFrameLocks noGrp="1"/>
          </p:cNvGraphicFramePr>
          <p:nvPr>
            <p:extLst>
              <p:ext uri="{D42A27DB-BD31-4B8C-83A1-F6EECF244321}">
                <p14:modId xmlns:p14="http://schemas.microsoft.com/office/powerpoint/2010/main" val="4026514884"/>
              </p:ext>
            </p:extLst>
          </p:nvPr>
        </p:nvGraphicFramePr>
        <p:xfrm>
          <a:off x="1971557" y="3061429"/>
          <a:ext cx="8064897" cy="1371600"/>
        </p:xfrm>
        <a:graphic>
          <a:graphicData uri="http://schemas.openxmlformats.org/drawingml/2006/table">
            <a:tbl>
              <a:tblPr firstRow="1" firstCol="1" bandRow="1">
                <a:tableStyleId>{5C22544A-7EE6-4342-B048-85BDC9FD1C3A}</a:tableStyleId>
              </a:tblPr>
              <a:tblGrid>
                <a:gridCol w="1761373">
                  <a:extLst>
                    <a:ext uri="{9D8B030D-6E8A-4147-A177-3AD203B41FA5}">
                      <a16:colId xmlns="" xmlns:a16="http://schemas.microsoft.com/office/drawing/2014/main" val="940013395"/>
                    </a:ext>
                  </a:extLst>
                </a:gridCol>
                <a:gridCol w="2101712">
                  <a:extLst>
                    <a:ext uri="{9D8B030D-6E8A-4147-A177-3AD203B41FA5}">
                      <a16:colId xmlns="" xmlns:a16="http://schemas.microsoft.com/office/drawing/2014/main" val="368037597"/>
                    </a:ext>
                  </a:extLst>
                </a:gridCol>
                <a:gridCol w="2046871">
                  <a:extLst>
                    <a:ext uri="{9D8B030D-6E8A-4147-A177-3AD203B41FA5}">
                      <a16:colId xmlns="" xmlns:a16="http://schemas.microsoft.com/office/drawing/2014/main" val="1578263588"/>
                    </a:ext>
                  </a:extLst>
                </a:gridCol>
                <a:gridCol w="2154941">
                  <a:extLst>
                    <a:ext uri="{9D8B030D-6E8A-4147-A177-3AD203B41FA5}">
                      <a16:colId xmlns="" xmlns:a16="http://schemas.microsoft.com/office/drawing/2014/main" val="4025669569"/>
                    </a:ext>
                  </a:extLst>
                </a:gridCol>
              </a:tblGrid>
              <a:tr h="29342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39226131"/>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平均收益率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20332656"/>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12.305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8.49186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4.29476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93241755"/>
                  </a:ext>
                </a:extLst>
              </a:tr>
            </a:tbl>
          </a:graphicData>
        </a:graphic>
      </p:graphicFrame>
    </p:spTree>
    <p:extLst>
      <p:ext uri="{BB962C8B-B14F-4D97-AF65-F5344CB8AC3E}">
        <p14:creationId xmlns:p14="http://schemas.microsoft.com/office/powerpoint/2010/main" val="1705525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631" y="548680"/>
            <a:ext cx="9952911" cy="634082"/>
          </a:xfrm>
        </p:spPr>
        <p:txBody>
          <a:bodyPr/>
          <a:lstStyle/>
          <a:p>
            <a:pPr algn="l"/>
            <a:r>
              <a:rPr lang="zh-CN" altLang="en-US" sz="2400" b="1" dirty="0">
                <a:latin typeface="+mn-ea"/>
                <a:ea typeface="+mn-ea"/>
                <a:cs typeface="+mn-cs"/>
              </a:rPr>
              <a:t>二、计算投资组合的可行域、预期收益率和标准差</a:t>
            </a:r>
          </a:p>
        </p:txBody>
      </p:sp>
      <p:sp>
        <p:nvSpPr>
          <p:cNvPr id="3" name="内容占位符 2"/>
          <p:cNvSpPr>
            <a:spLocks noGrp="1"/>
          </p:cNvSpPr>
          <p:nvPr>
            <p:ph sz="quarter" idx="1"/>
          </p:nvPr>
        </p:nvSpPr>
        <p:spPr>
          <a:xfrm>
            <a:off x="404987" y="2636912"/>
            <a:ext cx="10019789" cy="195556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8-2</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：计算投资组合的可行域、预期收益率和标准差</a:t>
            </a:r>
            <a:endParaRPr lang="zh-CN" altLang="en-US" dirty="0"/>
          </a:p>
        </p:txBody>
      </p:sp>
      <p:pic>
        <p:nvPicPr>
          <p:cNvPr id="4" name="图片 3">
            <a:extLst>
              <a:ext uri="{FF2B5EF4-FFF2-40B4-BE49-F238E27FC236}">
                <a16:creationId xmlns="" xmlns:a16="http://schemas.microsoft.com/office/drawing/2014/main" id="{340ECF14-155F-4159-BFD6-4522E8BD1AD5}"/>
              </a:ext>
            </a:extLst>
          </p:cNvPr>
          <p:cNvPicPr>
            <a:picLocks noChangeAspect="1"/>
          </p:cNvPicPr>
          <p:nvPr/>
        </p:nvPicPr>
        <p:blipFill>
          <a:blip r:embed="rId2"/>
          <a:stretch>
            <a:fillRect/>
          </a:stretch>
        </p:blipFill>
        <p:spPr>
          <a:xfrm>
            <a:off x="2284395" y="3045606"/>
            <a:ext cx="7098719" cy="3733678"/>
          </a:xfrm>
          <a:prstGeom prst="rect">
            <a:avLst/>
          </a:prstGeom>
        </p:spPr>
      </p:pic>
      <p:sp>
        <p:nvSpPr>
          <p:cNvPr id="5" name="矩形 4">
            <a:extLst>
              <a:ext uri="{FF2B5EF4-FFF2-40B4-BE49-F238E27FC236}">
                <a16:creationId xmlns="" xmlns:a16="http://schemas.microsoft.com/office/drawing/2014/main" id="{8E5E6A16-6F8C-4BFF-84E0-B43D4208524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98656FD1-937A-4D41-9E6E-BEDDB7932F7F}"/>
              </a:ext>
            </a:extLst>
          </p:cNvPr>
          <p:cNvSpPr txBox="1"/>
          <p:nvPr/>
        </p:nvSpPr>
        <p:spPr>
          <a:xfrm>
            <a:off x="245299" y="1124744"/>
            <a:ext cx="11176912" cy="1405193"/>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在计算出资产组合的协方差、收益率及标准差之后，我们还可以使用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来模拟出由成飞集成（</a:t>
            </a:r>
            <a:r>
              <a:rPr lang="en-US" altLang="zh-CN" sz="2000" dirty="0">
                <a:latin typeface="Times New Roman" panose="02020603050405020304" pitchFamily="18" charset="0"/>
                <a:ea typeface="+mn-ea"/>
                <a:cs typeface="Times New Roman" panose="02020603050405020304" pitchFamily="18" charset="0"/>
              </a:rPr>
              <a:t>002190</a:t>
            </a:r>
            <a:r>
              <a:rPr lang="zh-CN" altLang="en-US" sz="2000" dirty="0">
                <a:latin typeface="Times New Roman" panose="02020603050405020304" pitchFamily="18" charset="0"/>
                <a:ea typeface="+mn-ea"/>
                <a:cs typeface="Times New Roman" panose="02020603050405020304" pitchFamily="18" charset="0"/>
              </a:rPr>
              <a:t>）、九阳股份（</a:t>
            </a:r>
            <a:r>
              <a:rPr lang="en-US" altLang="zh-CN" sz="2000" dirty="0">
                <a:latin typeface="Times New Roman" panose="02020603050405020304" pitchFamily="18" charset="0"/>
                <a:ea typeface="+mn-ea"/>
                <a:cs typeface="Times New Roman" panose="02020603050405020304" pitchFamily="18" charset="0"/>
              </a:rPr>
              <a:t>002242</a:t>
            </a:r>
            <a:r>
              <a:rPr lang="zh-CN" altLang="en-US" sz="2000" dirty="0">
                <a:latin typeface="Times New Roman" panose="02020603050405020304" pitchFamily="18" charset="0"/>
                <a:ea typeface="+mn-ea"/>
                <a:cs typeface="Times New Roman" panose="02020603050405020304" pitchFamily="18" charset="0"/>
              </a:rPr>
              <a:t>）和民生银行（</a:t>
            </a:r>
            <a:r>
              <a:rPr lang="en-US" altLang="zh-CN" sz="2000" dirty="0">
                <a:latin typeface="Times New Roman" panose="02020603050405020304" pitchFamily="18" charset="0"/>
                <a:ea typeface="+mn-ea"/>
                <a:cs typeface="Times New Roman" panose="02020603050405020304" pitchFamily="18" charset="0"/>
              </a:rPr>
              <a:t>600016</a:t>
            </a:r>
            <a:r>
              <a:rPr lang="zh-CN" altLang="en-US" sz="2000" dirty="0">
                <a:latin typeface="Times New Roman" panose="02020603050405020304" pitchFamily="18" charset="0"/>
                <a:ea typeface="+mn-ea"/>
                <a:cs typeface="Times New Roman" panose="02020603050405020304" pitchFamily="18" charset="0"/>
              </a:rPr>
              <a:t>）这三只股票构建出的投资组合可行域。下面我们将对这一过程进行介绍。具体代码如下：</a:t>
            </a:r>
          </a:p>
        </p:txBody>
      </p:sp>
    </p:spTree>
    <p:extLst>
      <p:ext uri="{BB962C8B-B14F-4D97-AF65-F5344CB8AC3E}">
        <p14:creationId xmlns:p14="http://schemas.microsoft.com/office/powerpoint/2010/main" val="120437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81">
            <a:extLst>
              <a:ext uri="{FF2B5EF4-FFF2-40B4-BE49-F238E27FC236}">
                <a16:creationId xmlns:a16="http://schemas.microsoft.com/office/drawing/2014/main" xmlns=""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1179340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a16="http://schemas.microsoft.com/office/drawing/2014/main" xmlns=""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smtClean="0"/>
              <a:t>从上图可以</a:t>
            </a:r>
            <a:r>
              <a:rPr lang="zh-CN" altLang="en-US" dirty="0"/>
              <a:t>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a16="http://schemas.microsoft.com/office/drawing/2014/main" xmlns="" id="{2E6B5E1A-16B7-4101-B0C9-3EA7BF835602}"/>
              </a:ext>
            </a:extLst>
          </p:cNvPr>
          <p:cNvGraphicFramePr>
            <a:graphicFrameLocks noChangeAspect="1"/>
          </p:cNvGraphicFramePr>
          <p:nvPr>
            <p:extLst>
              <p:ext uri="{D42A27DB-BD31-4B8C-83A1-F6EECF244321}">
                <p14:modId xmlns:p14="http://schemas.microsoft.com/office/powerpoint/2010/main" val="1457674359"/>
              </p:ext>
            </p:extLst>
          </p:nvPr>
        </p:nvGraphicFramePr>
        <p:xfrm>
          <a:off x="10630123" y="1852309"/>
          <a:ext cx="576064" cy="545172"/>
        </p:xfrm>
        <a:graphic>
          <a:graphicData uri="http://schemas.openxmlformats.org/presentationml/2006/ole">
            <mc:AlternateContent xmlns:mc="http://schemas.openxmlformats.org/markup-compatibility/2006">
              <mc:Choice xmlns:v="urn:schemas-microsoft-com:vml" Requires="v">
                <p:oleObj spid="_x0000_s52336"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30123" y="1852309"/>
                        <a:ext cx="576064" cy="54517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2C757A31-7DA9-42B3-B8FC-A6B36DE9B47F}"/>
              </a:ext>
            </a:extLst>
          </p:cNvPr>
          <p:cNvGraphicFramePr>
            <a:graphicFrameLocks noChangeAspect="1"/>
          </p:cNvGraphicFramePr>
          <p:nvPr>
            <p:extLst>
              <p:ext uri="{D42A27DB-BD31-4B8C-83A1-F6EECF244321}">
                <p14:modId xmlns:p14="http://schemas.microsoft.com/office/powerpoint/2010/main" val="2045232780"/>
              </p:ext>
            </p:extLst>
          </p:nvPr>
        </p:nvGraphicFramePr>
        <p:xfrm>
          <a:off x="3141291" y="2396007"/>
          <a:ext cx="298538" cy="366388"/>
        </p:xfrm>
        <a:graphic>
          <a:graphicData uri="http://schemas.openxmlformats.org/presentationml/2006/ole">
            <mc:AlternateContent xmlns:mc="http://schemas.openxmlformats.org/markup-compatibility/2006">
              <mc:Choice xmlns:v="urn:schemas-microsoft-com:vml" Requires="v">
                <p:oleObj spid="_x0000_s52337"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141291" y="2396007"/>
                        <a:ext cx="298538" cy="36638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75D237CE-0AAC-4723-A639-680CA172DBB6}"/>
              </a:ext>
            </a:extLst>
          </p:cNvPr>
          <p:cNvGraphicFramePr>
            <a:graphicFrameLocks noChangeAspect="1"/>
          </p:cNvGraphicFramePr>
          <p:nvPr>
            <p:extLst>
              <p:ext uri="{D42A27DB-BD31-4B8C-83A1-F6EECF244321}">
                <p14:modId xmlns:p14="http://schemas.microsoft.com/office/powerpoint/2010/main" val="399688939"/>
              </p:ext>
            </p:extLst>
          </p:nvPr>
        </p:nvGraphicFramePr>
        <p:xfrm>
          <a:off x="3719754" y="2370346"/>
          <a:ext cx="312068" cy="374481"/>
        </p:xfrm>
        <a:graphic>
          <a:graphicData uri="http://schemas.openxmlformats.org/presentationml/2006/ole">
            <mc:AlternateContent xmlns:mc="http://schemas.openxmlformats.org/markup-compatibility/2006">
              <mc:Choice xmlns:v="urn:schemas-microsoft-com:vml" Requires="v">
                <p:oleObj spid="_x0000_s52338"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754" y="2370346"/>
                        <a:ext cx="312068" cy="37448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6DAAAB30-6936-478C-9516-1AB64089E7A0}"/>
              </a:ext>
            </a:extLst>
          </p:cNvPr>
          <p:cNvGraphicFramePr>
            <a:graphicFrameLocks noChangeAspect="1"/>
          </p:cNvGraphicFramePr>
          <p:nvPr>
            <p:extLst>
              <p:ext uri="{D42A27DB-BD31-4B8C-83A1-F6EECF244321}">
                <p14:modId xmlns:p14="http://schemas.microsoft.com/office/powerpoint/2010/main" val="3422500429"/>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52339"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5917108-F873-41BB-ABB1-EBF7525C4496}"/>
              </a:ext>
            </a:extLst>
          </p:cNvPr>
          <p:cNvGraphicFramePr>
            <a:graphicFrameLocks noChangeAspect="1"/>
          </p:cNvGraphicFramePr>
          <p:nvPr>
            <p:extLst>
              <p:ext uri="{D42A27DB-BD31-4B8C-83A1-F6EECF244321}">
                <p14:modId xmlns:p14="http://schemas.microsoft.com/office/powerpoint/2010/main" val="697786198"/>
              </p:ext>
            </p:extLst>
          </p:nvPr>
        </p:nvGraphicFramePr>
        <p:xfrm>
          <a:off x="1363567" y="2740829"/>
          <a:ext cx="1340253" cy="589554"/>
        </p:xfrm>
        <a:graphic>
          <a:graphicData uri="http://schemas.openxmlformats.org/presentationml/2006/ole">
            <mc:AlternateContent xmlns:mc="http://schemas.openxmlformats.org/markup-compatibility/2006">
              <mc:Choice xmlns:v="urn:schemas-microsoft-com:vml" Requires="v">
                <p:oleObj spid="_x0000_s52340"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363567" y="2740829"/>
                        <a:ext cx="1340253" cy="58955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B8A5C61-42DE-4A04-9A99-3076D174597B}"/>
              </a:ext>
            </a:extLst>
          </p:cNvPr>
          <p:cNvGraphicFramePr>
            <a:graphicFrameLocks noChangeAspect="1"/>
          </p:cNvGraphicFramePr>
          <p:nvPr>
            <p:extLst>
              <p:ext uri="{D42A27DB-BD31-4B8C-83A1-F6EECF244321}">
                <p14:modId xmlns:p14="http://schemas.microsoft.com/office/powerpoint/2010/main" val="2424941387"/>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52341" name="Equation" r:id="rId13" imgW="1168400" imgH="241300" progId="Equation.DSMT4">
                  <p:embed/>
                </p:oleObj>
              </mc:Choice>
              <mc:Fallback>
                <p:oleObj name="Equation" r:id="rId13" imgW="1168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xmlns="" id="{45F64E24-07DA-4BC8-8E0F-A0C63BA5FA13}"/>
              </a:ext>
            </a:extLst>
          </p:cNvPr>
          <p:cNvGraphicFramePr>
            <a:graphicFrameLocks noChangeAspect="1"/>
          </p:cNvGraphicFramePr>
          <p:nvPr>
            <p:extLst>
              <p:ext uri="{D42A27DB-BD31-4B8C-83A1-F6EECF244321}">
                <p14:modId xmlns:p14="http://schemas.microsoft.com/office/powerpoint/2010/main" val="1803346572"/>
              </p:ext>
            </p:extLst>
          </p:nvPr>
        </p:nvGraphicFramePr>
        <p:xfrm>
          <a:off x="3719754" y="3565015"/>
          <a:ext cx="3244138" cy="357405"/>
        </p:xfrm>
        <a:graphic>
          <a:graphicData uri="http://schemas.openxmlformats.org/presentationml/2006/ole">
            <mc:AlternateContent xmlns:mc="http://schemas.openxmlformats.org/markup-compatibility/2006">
              <mc:Choice xmlns:v="urn:schemas-microsoft-com:vml" Requires="v">
                <p:oleObj spid="_x0000_s52342" name="Equation" r:id="rId15" imgW="2235200" imgH="241300" progId="Equation.DSMT4">
                  <p:embed/>
                </p:oleObj>
              </mc:Choice>
              <mc:Fallback>
                <p:oleObj name="Equation" r:id="rId15" imgW="22352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754" y="3565015"/>
                        <a:ext cx="3244138" cy="357405"/>
                      </a:xfrm>
                      <a:prstGeom prst="rect">
                        <a:avLst/>
                      </a:prstGeom>
                      <a:noFill/>
                    </p:spPr>
                  </p:pic>
                </p:oleObj>
              </mc:Fallback>
            </mc:AlternateContent>
          </a:graphicData>
        </a:graphic>
      </p:graphicFrame>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xmlns="" id="{1C3BF2C9-34A8-47A4-85EE-A95877C1C935}"/>
              </a:ext>
            </a:extLst>
          </p:cNvPr>
          <p:cNvGraphicFramePr>
            <a:graphicFrameLocks noChangeAspect="1"/>
          </p:cNvGraphicFramePr>
          <p:nvPr>
            <p:extLst>
              <p:ext uri="{D42A27DB-BD31-4B8C-83A1-F6EECF244321}">
                <p14:modId xmlns:p14="http://schemas.microsoft.com/office/powerpoint/2010/main" val="715005135"/>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52343"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823886A8-B6D5-4B77-9BBC-7DC5FD521C3F}"/>
              </a:ext>
            </a:extLst>
          </p:cNvPr>
          <p:cNvGraphicFramePr>
            <a:graphicFrameLocks noChangeAspect="1"/>
          </p:cNvGraphicFramePr>
          <p:nvPr>
            <p:extLst>
              <p:ext uri="{D42A27DB-BD31-4B8C-83A1-F6EECF244321}">
                <p14:modId xmlns:p14="http://schemas.microsoft.com/office/powerpoint/2010/main" val="29634862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52344"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0C0A5C0D-A4D5-4473-8ADD-6A97702E9972}"/>
              </a:ext>
            </a:extLst>
          </p:cNvPr>
          <p:cNvGraphicFramePr>
            <a:graphicFrameLocks noChangeAspect="1"/>
          </p:cNvGraphicFramePr>
          <p:nvPr>
            <p:extLst>
              <p:ext uri="{D42A27DB-BD31-4B8C-83A1-F6EECF244321}">
                <p14:modId xmlns:p14="http://schemas.microsoft.com/office/powerpoint/2010/main" val="279247470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52345"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CC5F255E-B6F4-4A74-8033-71119D5C28AD}"/>
              </a:ext>
            </a:extLst>
          </p:cNvPr>
          <p:cNvGraphicFramePr>
            <a:graphicFrameLocks noChangeAspect="1"/>
          </p:cNvGraphicFramePr>
          <p:nvPr>
            <p:extLst>
              <p:ext uri="{D42A27DB-BD31-4B8C-83A1-F6EECF244321}">
                <p14:modId xmlns:p14="http://schemas.microsoft.com/office/powerpoint/2010/main" val="674580075"/>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52346"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
        <p:nvSpPr>
          <p:cNvPr id="21" name="矩形 20"/>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
        <p:nvSpPr>
          <p:cNvPr id="23" name="文本框 13">
            <a:extLst>
              <a:ext uri="{FF2B5EF4-FFF2-40B4-BE49-F238E27FC236}">
                <a16:creationId xmlns:a16="http://schemas.microsoft.com/office/drawing/2014/main" xmlns="" id="{1FF17AE0-8A51-43B6-AFE4-87748524133D}"/>
              </a:ext>
            </a:extLst>
          </p:cNvPr>
          <p:cNvSpPr txBox="1"/>
          <p:nvPr/>
        </p:nvSpPr>
        <p:spPr>
          <a:xfrm>
            <a:off x="10702131" y="2924944"/>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4-1</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24" name="文本框 13">
            <a:extLst>
              <a:ext uri="{FF2B5EF4-FFF2-40B4-BE49-F238E27FC236}">
                <a16:creationId xmlns:a16="http://schemas.microsoft.com/office/drawing/2014/main" xmlns="" id="{1FF17AE0-8A51-43B6-AFE4-87748524133D}"/>
              </a:ext>
            </a:extLst>
          </p:cNvPr>
          <p:cNvSpPr txBox="1"/>
          <p:nvPr/>
        </p:nvSpPr>
        <p:spPr>
          <a:xfrm>
            <a:off x="10702131" y="3501008"/>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4-2</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25" name="文本框 13">
            <a:extLst>
              <a:ext uri="{FF2B5EF4-FFF2-40B4-BE49-F238E27FC236}">
                <a16:creationId xmlns:a16="http://schemas.microsoft.com/office/drawing/2014/main" xmlns="" id="{1FF17AE0-8A51-43B6-AFE4-87748524133D}"/>
              </a:ext>
            </a:extLst>
          </p:cNvPr>
          <p:cNvSpPr txBox="1"/>
          <p:nvPr/>
        </p:nvSpPr>
        <p:spPr>
          <a:xfrm>
            <a:off x="10702131" y="5085184"/>
            <a:ext cx="1167584" cy="400110"/>
          </a:xfrm>
          <a:prstGeom prst="rect">
            <a:avLst/>
          </a:prstGeom>
          <a:noFill/>
        </p:spPr>
        <p:txBody>
          <a:bodyPr wrap="square">
            <a:spAutoFit/>
          </a:bodyPr>
          <a:lstStyle/>
          <a:p>
            <a:r>
              <a:rPr lang="zh-CN" altLang="zh-CN" sz="2000" dirty="0" smtClean="0">
                <a:effectLst/>
                <a:latin typeface="Times New Roman" panose="02020603050405020304" pitchFamily="18" charset="0"/>
                <a:cs typeface="Times New Roman" panose="02020603050405020304" pitchFamily="18" charset="0"/>
              </a:rPr>
              <a:t>（</a:t>
            </a:r>
            <a:r>
              <a:rPr lang="en-US" altLang="zh-CN" sz="2000" dirty="0" smtClean="0">
                <a:effectLst/>
                <a:latin typeface="Times New Roman" panose="02020603050405020304" pitchFamily="18" charset="0"/>
                <a:cs typeface="Times New Roman" panose="02020603050405020304" pitchFamily="18" charset="0"/>
              </a:rPr>
              <a:t>4-3</a:t>
            </a:r>
            <a:r>
              <a:rPr lang="zh-CN" altLang="zh-CN" sz="2000" dirty="0" smtClean="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466019"/>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根据上述代码可计算出部分投资组合成分股权重、预期收益率和标准差如下表所示（篇幅所限仅展示部分）：</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3933379" y="146828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8-4</a:t>
            </a:r>
            <a:r>
              <a:rPr lang="zh-CN" altLang="en-US" sz="1400" dirty="0">
                <a:latin typeface="Times New Roman" panose="02020603050405020304" pitchFamily="18" charset="0"/>
                <a:cs typeface="Times New Roman" panose="02020603050405020304" pitchFamily="18" charset="0"/>
              </a:rPr>
              <a:t>部分投资组合成分股权重、预期收益率和标准差</a:t>
            </a:r>
          </a:p>
        </p:txBody>
      </p:sp>
      <p:graphicFrame>
        <p:nvGraphicFramePr>
          <p:cNvPr id="2" name="表格 1">
            <a:extLst>
              <a:ext uri="{FF2B5EF4-FFF2-40B4-BE49-F238E27FC236}">
                <a16:creationId xmlns="" xmlns:a16="http://schemas.microsoft.com/office/drawing/2014/main" id="{263DCF2E-141A-4289-B389-EBF1725ACB9D}"/>
              </a:ext>
            </a:extLst>
          </p:cNvPr>
          <p:cNvGraphicFramePr>
            <a:graphicFrameLocks noGrp="1"/>
          </p:cNvGraphicFramePr>
          <p:nvPr>
            <p:extLst>
              <p:ext uri="{D42A27DB-BD31-4B8C-83A1-F6EECF244321}">
                <p14:modId xmlns:p14="http://schemas.microsoft.com/office/powerpoint/2010/main" val="2752787106"/>
              </p:ext>
            </p:extLst>
          </p:nvPr>
        </p:nvGraphicFramePr>
        <p:xfrm>
          <a:off x="1611518" y="1796534"/>
          <a:ext cx="9073007" cy="4510239"/>
        </p:xfrm>
        <a:graphic>
          <a:graphicData uri="http://schemas.openxmlformats.org/drawingml/2006/table">
            <a:tbl>
              <a:tblPr firstRow="1" firstCol="1" bandRow="1">
                <a:tableStyleId>{5C22544A-7EE6-4342-B048-85BDC9FD1C3A}</a:tableStyleId>
              </a:tblPr>
              <a:tblGrid>
                <a:gridCol w="1496965">
                  <a:extLst>
                    <a:ext uri="{9D8B030D-6E8A-4147-A177-3AD203B41FA5}">
                      <a16:colId xmlns="" xmlns:a16="http://schemas.microsoft.com/office/drawing/2014/main" val="1875601756"/>
                    </a:ext>
                  </a:extLst>
                </a:gridCol>
                <a:gridCol w="1497926">
                  <a:extLst>
                    <a:ext uri="{9D8B030D-6E8A-4147-A177-3AD203B41FA5}">
                      <a16:colId xmlns="" xmlns:a16="http://schemas.microsoft.com/office/drawing/2014/main" val="3785203713"/>
                    </a:ext>
                  </a:extLst>
                </a:gridCol>
                <a:gridCol w="1674603">
                  <a:extLst>
                    <a:ext uri="{9D8B030D-6E8A-4147-A177-3AD203B41FA5}">
                      <a16:colId xmlns="" xmlns:a16="http://schemas.microsoft.com/office/drawing/2014/main" val="4267341947"/>
                    </a:ext>
                  </a:extLst>
                </a:gridCol>
                <a:gridCol w="1674603">
                  <a:extLst>
                    <a:ext uri="{9D8B030D-6E8A-4147-A177-3AD203B41FA5}">
                      <a16:colId xmlns="" xmlns:a16="http://schemas.microsoft.com/office/drawing/2014/main" val="2884512593"/>
                    </a:ext>
                  </a:extLst>
                </a:gridCol>
                <a:gridCol w="1364455">
                  <a:extLst>
                    <a:ext uri="{9D8B030D-6E8A-4147-A177-3AD203B41FA5}">
                      <a16:colId xmlns="" xmlns:a16="http://schemas.microsoft.com/office/drawing/2014/main" val="1996382119"/>
                    </a:ext>
                  </a:extLst>
                </a:gridCol>
                <a:gridCol w="1364455">
                  <a:extLst>
                    <a:ext uri="{9D8B030D-6E8A-4147-A177-3AD203B41FA5}">
                      <a16:colId xmlns="" xmlns:a16="http://schemas.microsoft.com/office/drawing/2014/main" val="3015373566"/>
                    </a:ext>
                  </a:extLst>
                </a:gridCol>
              </a:tblGrid>
              <a:tr h="269130">
                <a:tc rowSpan="2">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序号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投资组合成分股权重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zh-CN" altLang="en-US"/>
                    </a:p>
                  </a:txBody>
                  <a:tcPr/>
                </a:tc>
                <a:tc hMerge="1">
                  <a:txBody>
                    <a:bodyPr/>
                    <a:lstStyle/>
                    <a:p>
                      <a:endParaRPr lang="zh-CN" altLang="en-US"/>
                    </a:p>
                  </a:txBody>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预期收益率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239973030"/>
                  </a:ext>
                </a:extLst>
              </a:tr>
              <a:tr h="577245">
                <a:tc vMerge="1">
                  <a:txBody>
                    <a:bodyPr/>
                    <a:lstStyle/>
                    <a:p>
                      <a:endParaRPr lang="zh-CN" altLang="en-US"/>
                    </a:p>
                  </a:txBody>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85461097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0.4184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0.3828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0.1987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1.91427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6.21305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060501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0.0313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0.7842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0.1846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1.87348</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6.927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9091094"/>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0.6859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1.26554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7.04366</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7057893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0.4165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0.2534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2.10479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6.80765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9542648"/>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0.3497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0.0949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0.5554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3.15792</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12.4096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719566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0.529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0.244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2.07613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6.40423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55523112"/>
                  </a:ext>
                </a:extLst>
              </a:tr>
            </a:tbl>
          </a:graphicData>
        </a:graphic>
      </p:graphicFrame>
    </p:spTree>
    <p:extLst>
      <p:ext uri="{BB962C8B-B14F-4D97-AF65-F5344CB8AC3E}">
        <p14:creationId xmlns:p14="http://schemas.microsoft.com/office/powerpoint/2010/main" val="180792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模拟出的投资组合可行域如下图所示：</a:t>
            </a:r>
            <a:endParaRPr lang="zh-CN" altLang="en-US" dirty="0"/>
          </a:p>
        </p:txBody>
      </p:sp>
      <p:pic>
        <p:nvPicPr>
          <p:cNvPr id="6" name="图片 5">
            <a:extLst>
              <a:ext uri="{FF2B5EF4-FFF2-40B4-BE49-F238E27FC236}">
                <a16:creationId xmlns="" xmlns:a16="http://schemas.microsoft.com/office/drawing/2014/main" id="{D39B9683-DFF4-4082-8967-EE38FE586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179512"/>
            <a:ext cx="7651910" cy="4985792"/>
          </a:xfrm>
          <a:prstGeom prst="rect">
            <a:avLst/>
          </a:prstGeom>
        </p:spPr>
      </p:pic>
      <p:sp>
        <p:nvSpPr>
          <p:cNvPr id="8" name="矩形 7">
            <a:extLst>
              <a:ext uri="{FF2B5EF4-FFF2-40B4-BE49-F238E27FC236}">
                <a16:creationId xmlns="" xmlns:a16="http://schemas.microsoft.com/office/drawing/2014/main" id="{CBB5A6A5-C6AA-4771-9913-2FA3F1E79A4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972257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8-3</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：纳入无风险资产之后的可行域</a:t>
            </a:r>
            <a:endParaRPr lang="zh-CN" altLang="en-US" dirty="0"/>
          </a:p>
        </p:txBody>
      </p:sp>
      <p:pic>
        <p:nvPicPr>
          <p:cNvPr id="7" name="图片 6">
            <a:extLst>
              <a:ext uri="{FF2B5EF4-FFF2-40B4-BE49-F238E27FC236}">
                <a16:creationId xmlns="" xmlns:a16="http://schemas.microsoft.com/office/drawing/2014/main" id="{7FDF181E-4734-47F5-82EA-0C652C6A563D}"/>
              </a:ext>
            </a:extLst>
          </p:cNvPr>
          <p:cNvPicPr>
            <a:picLocks noChangeAspect="1"/>
          </p:cNvPicPr>
          <p:nvPr/>
        </p:nvPicPr>
        <p:blipFill>
          <a:blip r:embed="rId2"/>
          <a:stretch>
            <a:fillRect/>
          </a:stretch>
        </p:blipFill>
        <p:spPr>
          <a:xfrm>
            <a:off x="765027" y="1268760"/>
            <a:ext cx="10852111" cy="5349208"/>
          </a:xfrm>
          <a:prstGeom prst="rect">
            <a:avLst/>
          </a:prstGeom>
        </p:spPr>
      </p:pic>
      <p:sp>
        <p:nvSpPr>
          <p:cNvPr id="6" name="矩形 5">
            <a:extLst>
              <a:ext uri="{FF2B5EF4-FFF2-40B4-BE49-F238E27FC236}">
                <a16:creationId xmlns="" xmlns:a16="http://schemas.microsoft.com/office/drawing/2014/main" id="{F6413EAE-362A-46B4-A340-E5C0A95C5A7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91196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模拟出的纳入无风险资产之后的可行域如下图所示：</a:t>
            </a:r>
            <a:endParaRPr lang="zh-CN" altLang="en-US" dirty="0"/>
          </a:p>
        </p:txBody>
      </p:sp>
      <p:pic>
        <p:nvPicPr>
          <p:cNvPr id="6" name="图片 5">
            <a:extLst>
              <a:ext uri="{FF2B5EF4-FFF2-40B4-BE49-F238E27FC236}">
                <a16:creationId xmlns="" xmlns:a16="http://schemas.microsoft.com/office/drawing/2014/main" id="{72590E7F-8E7E-40A4-A63F-C20AA6DBB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404716"/>
            <a:ext cx="7206850" cy="4695802"/>
          </a:xfrm>
          <a:prstGeom prst="rect">
            <a:avLst/>
          </a:prstGeom>
        </p:spPr>
      </p:pic>
      <p:sp>
        <p:nvSpPr>
          <p:cNvPr id="8" name="矩形 7">
            <a:extLst>
              <a:ext uri="{FF2B5EF4-FFF2-40B4-BE49-F238E27FC236}">
                <a16:creationId xmlns="" xmlns:a16="http://schemas.microsoft.com/office/drawing/2014/main" id="{C1A8217F-AC57-4050-8EC4-C8D7AFE81F58}"/>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3170125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548680"/>
            <a:ext cx="9952911" cy="634082"/>
          </a:xfrm>
        </p:spPr>
        <p:txBody>
          <a:bodyPr/>
          <a:lstStyle/>
          <a:p>
            <a:pPr algn="l"/>
            <a:r>
              <a:rPr lang="zh-CN" altLang="en-US" sz="2400" b="1" dirty="0">
                <a:latin typeface="+mn-ea"/>
                <a:ea typeface="+mn-ea"/>
                <a:cs typeface="+mn-cs"/>
              </a:rPr>
              <a:t>三、约束条件下的投资组合配置（允许卖空）</a:t>
            </a:r>
          </a:p>
        </p:txBody>
      </p:sp>
      <p:sp>
        <p:nvSpPr>
          <p:cNvPr id="3" name="内容占位符 2"/>
          <p:cNvSpPr>
            <a:spLocks noGrp="1"/>
          </p:cNvSpPr>
          <p:nvPr>
            <p:ph sz="quarter" idx="1"/>
          </p:nvPr>
        </p:nvSpPr>
        <p:spPr>
          <a:xfrm>
            <a:off x="621011" y="1340768"/>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8-4</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：约束条件下的投资组合配置（允许卖空）</a:t>
            </a:r>
            <a:endParaRPr lang="zh-CN" altLang="en-US" dirty="0"/>
          </a:p>
        </p:txBody>
      </p:sp>
      <p:pic>
        <p:nvPicPr>
          <p:cNvPr id="4" name="图片 3">
            <a:extLst>
              <a:ext uri="{FF2B5EF4-FFF2-40B4-BE49-F238E27FC236}">
                <a16:creationId xmlns="" xmlns:a16="http://schemas.microsoft.com/office/drawing/2014/main" id="{71F6052C-C313-4D6F-87FE-753F3C556D51}"/>
              </a:ext>
            </a:extLst>
          </p:cNvPr>
          <p:cNvPicPr>
            <a:picLocks noChangeAspect="1"/>
          </p:cNvPicPr>
          <p:nvPr/>
        </p:nvPicPr>
        <p:blipFill>
          <a:blip r:embed="rId2"/>
          <a:stretch>
            <a:fillRect/>
          </a:stretch>
        </p:blipFill>
        <p:spPr>
          <a:xfrm>
            <a:off x="1125067" y="1988840"/>
            <a:ext cx="9686993" cy="4320480"/>
          </a:xfrm>
          <a:prstGeom prst="rect">
            <a:avLst/>
          </a:prstGeom>
        </p:spPr>
      </p:pic>
      <p:sp>
        <p:nvSpPr>
          <p:cNvPr id="5" name="矩形 4">
            <a:extLst>
              <a:ext uri="{FF2B5EF4-FFF2-40B4-BE49-F238E27FC236}">
                <a16:creationId xmlns="" xmlns:a16="http://schemas.microsoft.com/office/drawing/2014/main" id="{DC22AD44-CA6D-4D88-A257-5D698E9DF11A}"/>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Tree>
    <p:extLst>
      <p:ext uri="{BB962C8B-B14F-4D97-AF65-F5344CB8AC3E}">
        <p14:creationId xmlns:p14="http://schemas.microsoft.com/office/powerpoint/2010/main" val="4190451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646505" y="152861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8-5 </a:t>
            </a:r>
            <a:r>
              <a:rPr lang="zh-CN" altLang="en-US" sz="1400" dirty="0">
                <a:latin typeface="Times New Roman" panose="02020603050405020304" pitchFamily="18" charset="0"/>
                <a:cs typeface="Times New Roman" panose="02020603050405020304" pitchFamily="18" charset="0"/>
              </a:rPr>
              <a:t>约束条件下资产组合各参数</a:t>
            </a:r>
          </a:p>
        </p:txBody>
      </p:sp>
      <p:graphicFrame>
        <p:nvGraphicFramePr>
          <p:cNvPr id="4" name="表格 3">
            <a:extLst>
              <a:ext uri="{FF2B5EF4-FFF2-40B4-BE49-F238E27FC236}">
                <a16:creationId xmlns="" xmlns:a16="http://schemas.microsoft.com/office/drawing/2014/main" id="{BE4CAF83-1A32-43E4-BCDA-CA46DEEF8BDD}"/>
              </a:ext>
            </a:extLst>
          </p:cNvPr>
          <p:cNvGraphicFramePr>
            <a:graphicFrameLocks noGrp="1"/>
          </p:cNvGraphicFramePr>
          <p:nvPr>
            <p:extLst>
              <p:ext uri="{D42A27DB-BD31-4B8C-83A1-F6EECF244321}">
                <p14:modId xmlns:p14="http://schemas.microsoft.com/office/powerpoint/2010/main" val="1624708066"/>
              </p:ext>
            </p:extLst>
          </p:nvPr>
        </p:nvGraphicFramePr>
        <p:xfrm>
          <a:off x="1980505" y="1847948"/>
          <a:ext cx="8226228" cy="914400"/>
        </p:xfrm>
        <a:graphic>
          <a:graphicData uri="http://schemas.openxmlformats.org/drawingml/2006/table">
            <a:tbl>
              <a:tblPr firstRow="1" firstCol="1" bandRow="1">
                <a:tableStyleId>{5C22544A-7EE6-4342-B048-85BDC9FD1C3A}</a:tableStyleId>
              </a:tblPr>
              <a:tblGrid>
                <a:gridCol w="1371038">
                  <a:extLst>
                    <a:ext uri="{9D8B030D-6E8A-4147-A177-3AD203B41FA5}">
                      <a16:colId xmlns="" xmlns:a16="http://schemas.microsoft.com/office/drawing/2014/main" val="1248133938"/>
                    </a:ext>
                  </a:extLst>
                </a:gridCol>
                <a:gridCol w="1371038">
                  <a:extLst>
                    <a:ext uri="{9D8B030D-6E8A-4147-A177-3AD203B41FA5}">
                      <a16:colId xmlns="" xmlns:a16="http://schemas.microsoft.com/office/drawing/2014/main" val="3291773301"/>
                    </a:ext>
                  </a:extLst>
                </a:gridCol>
                <a:gridCol w="1371038">
                  <a:extLst>
                    <a:ext uri="{9D8B030D-6E8A-4147-A177-3AD203B41FA5}">
                      <a16:colId xmlns="" xmlns:a16="http://schemas.microsoft.com/office/drawing/2014/main" val="1662203844"/>
                    </a:ext>
                  </a:extLst>
                </a:gridCol>
                <a:gridCol w="1371038">
                  <a:extLst>
                    <a:ext uri="{9D8B030D-6E8A-4147-A177-3AD203B41FA5}">
                      <a16:colId xmlns="" xmlns:a16="http://schemas.microsoft.com/office/drawing/2014/main" val="44675947"/>
                    </a:ext>
                  </a:extLst>
                </a:gridCol>
                <a:gridCol w="1371038">
                  <a:extLst>
                    <a:ext uri="{9D8B030D-6E8A-4147-A177-3AD203B41FA5}">
                      <a16:colId xmlns="" xmlns:a16="http://schemas.microsoft.com/office/drawing/2014/main" val="3206717880"/>
                    </a:ext>
                  </a:extLst>
                </a:gridCol>
                <a:gridCol w="1371038">
                  <a:extLst>
                    <a:ext uri="{9D8B030D-6E8A-4147-A177-3AD203B41FA5}">
                      <a16:colId xmlns="" xmlns:a16="http://schemas.microsoft.com/office/drawing/2014/main" val="1486473566"/>
                    </a:ext>
                  </a:extLst>
                </a:gridCol>
              </a:tblGrid>
              <a:tr h="430486">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97289578"/>
                  </a:ext>
                </a:extLst>
              </a:tr>
              <a:tr h="43048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0.059383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-0.02494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0.111512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0.006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19.20943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5.641693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9262759"/>
                  </a:ext>
                </a:extLst>
              </a:tr>
            </a:tbl>
          </a:graphicData>
        </a:graphic>
      </p:graphicFrame>
      <p:pic>
        <p:nvPicPr>
          <p:cNvPr id="58374" name="Picture 6">
            <a:extLst>
              <a:ext uri="{FF2B5EF4-FFF2-40B4-BE49-F238E27FC236}">
                <a16:creationId xmlns="" xmlns:a16="http://schemas.microsoft.com/office/drawing/2014/main" id="{17BF4286-4B5D-465C-84D9-0174E6E42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19" y="1919956"/>
            <a:ext cx="288032" cy="315036"/>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 xmlns:a16="http://schemas.microsoft.com/office/drawing/2014/main" id="{64B0F69D-4BDD-4DEB-AC6E-A1146907E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249" y="1919956"/>
            <a:ext cx="263663"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 xmlns:a16="http://schemas.microsoft.com/office/drawing/2014/main" id="{BBF06709-2422-4600-B9F4-548D60A63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068" y="1932078"/>
            <a:ext cx="249411"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a:extLst>
              <a:ext uri="{FF2B5EF4-FFF2-40B4-BE49-F238E27FC236}">
                <a16:creationId xmlns="" xmlns:a16="http://schemas.microsoft.com/office/drawing/2014/main" id="{46D7BB1A-590C-4179-A0C7-A722471E8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331" y="1928728"/>
            <a:ext cx="216024" cy="260718"/>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a:extLst>
              <a:ext uri="{FF2B5EF4-FFF2-40B4-BE49-F238E27FC236}">
                <a16:creationId xmlns="" xmlns:a16="http://schemas.microsoft.com/office/drawing/2014/main" id="{6C8D2059-93A6-489B-BC13-C350A0DB2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765" y="1928728"/>
            <a:ext cx="216024" cy="275617"/>
          </a:xfrm>
          <a:prstGeom prst="rect">
            <a:avLst/>
          </a:prstGeom>
          <a:noFill/>
          <a:extLst>
            <a:ext uri="{909E8E84-426E-40DD-AFC4-6F175D3DCCD1}">
              <a14:hiddenFill xmlns:a14="http://schemas.microsoft.com/office/drawing/2010/main">
                <a:solidFill>
                  <a:srgbClr val="FFFFFF"/>
                </a:solidFill>
              </a14:hiddenFill>
            </a:ext>
          </a:extLst>
        </p:spPr>
      </p:pic>
      <p:pic>
        <p:nvPicPr>
          <p:cNvPr id="58369" name="Picture 1">
            <a:extLst>
              <a:ext uri="{FF2B5EF4-FFF2-40B4-BE49-F238E27FC236}">
                <a16:creationId xmlns="" xmlns:a16="http://schemas.microsoft.com/office/drawing/2014/main" id="{EFA2560D-30F4-4E97-B1BF-C0031BAE1D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827" y="1940429"/>
            <a:ext cx="216024" cy="280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a:extLst>
              <a:ext uri="{FF2B5EF4-FFF2-40B4-BE49-F238E27FC236}">
                <a16:creationId xmlns="" xmlns:a16="http://schemas.microsoft.com/office/drawing/2014/main" id="{2B709019-C8E4-40B4-B913-5056AD7959B3}"/>
              </a:ext>
            </a:extLst>
          </p:cNvPr>
          <p:cNvGraphicFramePr>
            <a:graphicFrameLocks noGrp="1"/>
          </p:cNvGraphicFramePr>
          <p:nvPr>
            <p:extLst>
              <p:ext uri="{D42A27DB-BD31-4B8C-83A1-F6EECF244321}">
                <p14:modId xmlns:p14="http://schemas.microsoft.com/office/powerpoint/2010/main" val="484410486"/>
              </p:ext>
            </p:extLst>
          </p:nvPr>
        </p:nvGraphicFramePr>
        <p:xfrm>
          <a:off x="1963737" y="3861048"/>
          <a:ext cx="8289578" cy="1828800"/>
        </p:xfrm>
        <a:graphic>
          <a:graphicData uri="http://schemas.openxmlformats.org/drawingml/2006/table">
            <a:tbl>
              <a:tblPr firstRow="1" firstCol="1" bandRow="1">
                <a:tableStyleId>{5C22544A-7EE6-4342-B048-85BDC9FD1C3A}</a:tableStyleId>
              </a:tblPr>
              <a:tblGrid>
                <a:gridCol w="2035776">
                  <a:extLst>
                    <a:ext uri="{9D8B030D-6E8A-4147-A177-3AD203B41FA5}">
                      <a16:colId xmlns="" xmlns:a16="http://schemas.microsoft.com/office/drawing/2014/main" val="4112193294"/>
                    </a:ext>
                  </a:extLst>
                </a:gridCol>
                <a:gridCol w="3126901">
                  <a:extLst>
                    <a:ext uri="{9D8B030D-6E8A-4147-A177-3AD203B41FA5}">
                      <a16:colId xmlns="" xmlns:a16="http://schemas.microsoft.com/office/drawing/2014/main" val="1466618078"/>
                    </a:ext>
                  </a:extLst>
                </a:gridCol>
                <a:gridCol w="3126901">
                  <a:extLst>
                    <a:ext uri="{9D8B030D-6E8A-4147-A177-3AD203B41FA5}">
                      <a16:colId xmlns="" xmlns:a16="http://schemas.microsoft.com/office/drawing/2014/main" val="522857226"/>
                    </a:ext>
                  </a:extLst>
                </a:gridCol>
              </a:tblGrid>
              <a:tr h="34984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收益率（  </a:t>
                      </a: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241824960"/>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17784708"/>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13638925"/>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29733488"/>
                  </a:ext>
                </a:extLst>
              </a:tr>
            </a:tbl>
          </a:graphicData>
        </a:graphic>
      </p:graphicFrame>
      <p:pic>
        <p:nvPicPr>
          <p:cNvPr id="58376" name="Picture 8">
            <a:extLst>
              <a:ext uri="{FF2B5EF4-FFF2-40B4-BE49-F238E27FC236}">
                <a16:creationId xmlns="" xmlns:a16="http://schemas.microsoft.com/office/drawing/2014/main" id="{23E6EA1D-7F04-4D90-805B-1F0E481162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79" y="4005064"/>
            <a:ext cx="663146"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a:extLst>
              <a:ext uri="{FF2B5EF4-FFF2-40B4-BE49-F238E27FC236}">
                <a16:creationId xmlns="" xmlns:a16="http://schemas.microsoft.com/office/drawing/2014/main" id="{86746619-00BC-4182-B5AC-97C9E4DE70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7955" y="4005064"/>
            <a:ext cx="216024" cy="23627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 xmlns:a16="http://schemas.microsoft.com/office/drawing/2014/main" id="{CD743372-2DDE-48E7-8DB7-72EC084CDD81}"/>
              </a:ext>
            </a:extLst>
          </p:cNvPr>
          <p:cNvSpPr txBox="1"/>
          <p:nvPr/>
        </p:nvSpPr>
        <p:spPr>
          <a:xfrm>
            <a:off x="4129435" y="3514149"/>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8-6 </a:t>
            </a:r>
            <a:r>
              <a:rPr lang="zh-CN" altLang="en-US" sz="1400" dirty="0">
                <a:latin typeface="Times New Roman" panose="02020603050405020304" pitchFamily="18" charset="0"/>
                <a:cs typeface="Times New Roman" panose="02020603050405020304" pitchFamily="18" charset="0"/>
              </a:rPr>
              <a:t>约束条件下资产组合的成分股比重和收益率</a:t>
            </a:r>
          </a:p>
        </p:txBody>
      </p:sp>
      <p:pic>
        <p:nvPicPr>
          <p:cNvPr id="583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71488" cy="204788"/>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52400" cy="16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12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1011" y="798718"/>
            <a:ext cx="10729192" cy="634082"/>
          </a:xfrm>
        </p:spPr>
        <p:txBody>
          <a:bodyPr/>
          <a:lstStyle/>
          <a:p>
            <a:pPr algn="l"/>
            <a:r>
              <a:rPr lang="zh-CN" altLang="en-US" sz="2400" b="1" dirty="0">
                <a:latin typeface="+mn-ea"/>
                <a:ea typeface="+mn-ea"/>
                <a:cs typeface="+mn-cs"/>
              </a:rPr>
              <a:t>四、有约束模型下包含无风险资产和风险资产的投资组合（允许卖空）</a:t>
            </a:r>
          </a:p>
        </p:txBody>
      </p:sp>
      <p:sp>
        <p:nvSpPr>
          <p:cNvPr id="3" name="内容占位符 2"/>
          <p:cNvSpPr>
            <a:spLocks noGrp="1"/>
          </p:cNvSpPr>
          <p:nvPr>
            <p:ph sz="quarter" idx="1"/>
          </p:nvPr>
        </p:nvSpPr>
        <p:spPr>
          <a:xfrm>
            <a:off x="693019" y="1412776"/>
            <a:ext cx="11953328" cy="419708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8-5</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：有约束模型下包含无风险资产和风险资产的投资组合（允许卖空）</a:t>
            </a:r>
            <a:endParaRPr lang="zh-CN" altLang="en-US" dirty="0"/>
          </a:p>
        </p:txBody>
      </p:sp>
      <p:pic>
        <p:nvPicPr>
          <p:cNvPr id="5" name="图片 4">
            <a:extLst>
              <a:ext uri="{FF2B5EF4-FFF2-40B4-BE49-F238E27FC236}">
                <a16:creationId xmlns="" xmlns:a16="http://schemas.microsoft.com/office/drawing/2014/main" id="{58ABD709-C991-4001-89BE-7AC4872D04E6}"/>
              </a:ext>
            </a:extLst>
          </p:cNvPr>
          <p:cNvPicPr>
            <a:picLocks noChangeAspect="1"/>
          </p:cNvPicPr>
          <p:nvPr/>
        </p:nvPicPr>
        <p:blipFill>
          <a:blip r:embed="rId2"/>
          <a:stretch>
            <a:fillRect/>
          </a:stretch>
        </p:blipFill>
        <p:spPr>
          <a:xfrm>
            <a:off x="836670" y="1952338"/>
            <a:ext cx="9649437" cy="1588278"/>
          </a:xfrm>
          <a:prstGeom prst="rect">
            <a:avLst/>
          </a:prstGeom>
        </p:spPr>
      </p:pic>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7BB35D79-33FA-40AC-9A64-412D18297E9A}"/>
              </a:ext>
            </a:extLst>
          </p:cNvPr>
          <p:cNvSpPr txBox="1"/>
          <p:nvPr/>
        </p:nvSpPr>
        <p:spPr>
          <a:xfrm>
            <a:off x="984476" y="3349201"/>
            <a:ext cx="6097712" cy="400110"/>
          </a:xfrm>
          <a:prstGeom prst="rect">
            <a:avLst/>
          </a:prstGeom>
          <a:noFill/>
        </p:spPr>
        <p:txBody>
          <a:bodyPr wrap="square">
            <a:spAutoFit/>
          </a:bodyPr>
          <a:lstStyle/>
          <a:p>
            <a:r>
              <a:rPr lang="zh-CN" altLang="en-US" sz="2000" dirty="0"/>
              <a:t>根据上述代码计算出的结果如下：</a:t>
            </a:r>
          </a:p>
        </p:txBody>
      </p:sp>
      <p:graphicFrame>
        <p:nvGraphicFramePr>
          <p:cNvPr id="8" name="表格 7">
            <a:extLst>
              <a:ext uri="{FF2B5EF4-FFF2-40B4-BE49-F238E27FC236}">
                <a16:creationId xmlns="" xmlns:a16="http://schemas.microsoft.com/office/drawing/2014/main" id="{056A8B3A-8176-4BFA-AB8D-FA4FC886FF27}"/>
              </a:ext>
            </a:extLst>
          </p:cNvPr>
          <p:cNvGraphicFramePr>
            <a:graphicFrameLocks noGrp="1"/>
          </p:cNvGraphicFramePr>
          <p:nvPr>
            <p:extLst>
              <p:ext uri="{D42A27DB-BD31-4B8C-83A1-F6EECF244321}">
                <p14:modId xmlns:p14="http://schemas.microsoft.com/office/powerpoint/2010/main" val="1864750991"/>
              </p:ext>
            </p:extLst>
          </p:nvPr>
        </p:nvGraphicFramePr>
        <p:xfrm>
          <a:off x="1629123" y="4473277"/>
          <a:ext cx="8436350" cy="928404"/>
        </p:xfrm>
        <a:graphic>
          <a:graphicData uri="http://schemas.openxmlformats.org/drawingml/2006/table">
            <a:tbl>
              <a:tblPr firstRow="1" firstCol="1" bandRow="1">
                <a:tableStyleId>{5C22544A-7EE6-4342-B048-85BDC9FD1C3A}</a:tableStyleId>
              </a:tblPr>
              <a:tblGrid>
                <a:gridCol w="1687270">
                  <a:extLst>
                    <a:ext uri="{9D8B030D-6E8A-4147-A177-3AD203B41FA5}">
                      <a16:colId xmlns="" xmlns:a16="http://schemas.microsoft.com/office/drawing/2014/main" val="2753753597"/>
                    </a:ext>
                  </a:extLst>
                </a:gridCol>
                <a:gridCol w="1687270">
                  <a:extLst>
                    <a:ext uri="{9D8B030D-6E8A-4147-A177-3AD203B41FA5}">
                      <a16:colId xmlns="" xmlns:a16="http://schemas.microsoft.com/office/drawing/2014/main" val="1027913819"/>
                    </a:ext>
                  </a:extLst>
                </a:gridCol>
                <a:gridCol w="1687270">
                  <a:extLst>
                    <a:ext uri="{9D8B030D-6E8A-4147-A177-3AD203B41FA5}">
                      <a16:colId xmlns="" xmlns:a16="http://schemas.microsoft.com/office/drawing/2014/main" val="4073816446"/>
                    </a:ext>
                  </a:extLst>
                </a:gridCol>
                <a:gridCol w="1687270">
                  <a:extLst>
                    <a:ext uri="{9D8B030D-6E8A-4147-A177-3AD203B41FA5}">
                      <a16:colId xmlns="" xmlns:a16="http://schemas.microsoft.com/office/drawing/2014/main" val="4168551106"/>
                    </a:ext>
                  </a:extLst>
                </a:gridCol>
                <a:gridCol w="1687270">
                  <a:extLst>
                    <a:ext uri="{9D8B030D-6E8A-4147-A177-3AD203B41FA5}">
                      <a16:colId xmlns="" xmlns:a16="http://schemas.microsoft.com/office/drawing/2014/main" val="3909253691"/>
                    </a:ext>
                  </a:extLst>
                </a:gridCol>
              </a:tblGrid>
              <a:tr h="46243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2180657808"/>
                  </a:ext>
                </a:extLst>
              </a:tr>
              <a:tr h="46596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0.012269</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0.021381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1.02445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20850639"/>
                  </a:ext>
                </a:extLst>
              </a:tr>
            </a:tbl>
          </a:graphicData>
        </a:graphic>
      </p:graphicFrame>
      <p:sp>
        <p:nvSpPr>
          <p:cNvPr id="9" name="文本框 8">
            <a:extLst>
              <a:ext uri="{FF2B5EF4-FFF2-40B4-BE49-F238E27FC236}">
                <a16:creationId xmlns="" xmlns:a16="http://schemas.microsoft.com/office/drawing/2014/main" id="{B4EE0ED7-89D2-49B0-AA08-D5817894C75D}"/>
              </a:ext>
            </a:extLst>
          </p:cNvPr>
          <p:cNvSpPr txBox="1"/>
          <p:nvPr/>
        </p:nvSpPr>
        <p:spPr>
          <a:xfrm>
            <a:off x="3429323" y="4171468"/>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8-7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有约束模型下包含无风险资产和风险资产的投资组合权重</a:t>
            </a:r>
          </a:p>
        </p:txBody>
      </p:sp>
    </p:spTree>
    <p:extLst>
      <p:ext uri="{BB962C8B-B14F-4D97-AF65-F5344CB8AC3E}">
        <p14:creationId xmlns:p14="http://schemas.microsoft.com/office/powerpoint/2010/main" val="1925635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476995" y="1272593"/>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在不允许卖空条件下最优组合系数的求解模型涉及到二次规划问题，二次规划问题是指带有二次型目标函数和约束条件的最优化问题。可用函数表达为：</a:t>
            </a:r>
            <a:endParaRPr lang="en-US" altLang="zh-CN" sz="2000" dirty="0">
              <a:latin typeface="Times New Roman" panose="02020603050405020304" pitchFamily="18" charset="0"/>
              <a:cs typeface="Times New Roman" panose="02020603050405020304" pitchFamily="18" charset="0"/>
            </a:endParaRPr>
          </a:p>
        </p:txBody>
      </p:sp>
      <p:pic>
        <p:nvPicPr>
          <p:cNvPr id="64514" name="Picture 2">
            <a:extLst>
              <a:ext uri="{FF2B5EF4-FFF2-40B4-BE49-F238E27FC236}">
                <a16:creationId xmlns="" xmlns:a16="http://schemas.microsoft.com/office/drawing/2014/main" id="{74AA4C94-D1F8-44EF-9498-D7D2B29C1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43" y="2327940"/>
            <a:ext cx="1451012" cy="5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a:extLst>
              <a:ext uri="{FF2B5EF4-FFF2-40B4-BE49-F238E27FC236}">
                <a16:creationId xmlns="" xmlns:a16="http://schemas.microsoft.com/office/drawing/2014/main" id="{6417CA69-425F-42E8-B767-F84DEF416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362" y="2856427"/>
            <a:ext cx="1053035" cy="2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 xmlns:a16="http://schemas.microsoft.com/office/drawing/2014/main" id="{826BD891-3B56-4392-84B3-652B58490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51" y="2856427"/>
            <a:ext cx="1315021"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 xmlns:a16="http://schemas.microsoft.com/office/drawing/2014/main" id="{37D0BA7B-8675-41E3-9B29-9FEBAD8E5C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691" y="2856427"/>
            <a:ext cx="1124009"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 xmlns:a16="http://schemas.microsoft.com/office/drawing/2014/main" id="{1E5415C0-DB0C-4A11-B8BA-4C495649ACB1}"/>
              </a:ext>
            </a:extLst>
          </p:cNvPr>
          <p:cNvSpPr txBox="1"/>
          <p:nvPr/>
        </p:nvSpPr>
        <p:spPr>
          <a:xfrm>
            <a:off x="476995" y="3212976"/>
            <a:ext cx="10225136" cy="280390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需要调用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的求解二次规划的的函数是</a:t>
            </a:r>
            <a:r>
              <a:rPr lang="en-US" altLang="zh-CN" sz="2000" dirty="0" err="1">
                <a:latin typeface="Times New Roman" panose="02020603050405020304" pitchFamily="18" charset="0"/>
                <a:cs typeface="Times New Roman" panose="02020603050405020304" pitchFamily="18" charset="0"/>
              </a:rPr>
              <a:t>Cvxopt</a:t>
            </a:r>
            <a:r>
              <a:rPr lang="zh-CN" altLang="en-US" sz="2000" dirty="0">
                <a:latin typeface="Times New Roman" panose="02020603050405020304" pitchFamily="18" charset="0"/>
                <a:cs typeface="Times New Roman" panose="02020603050405020304" pitchFamily="18" charset="0"/>
              </a:rPr>
              <a:t>，可查询帮助文件。</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函数原型：</a:t>
            </a:r>
            <a:r>
              <a:rPr lang="en-US" altLang="zh-CN" sz="2000" dirty="0" err="1">
                <a:latin typeface="Times New Roman" panose="02020603050405020304" pitchFamily="18" charset="0"/>
                <a:cs typeface="Times New Roman" panose="02020603050405020304" pitchFamily="18" charset="0"/>
              </a:rPr>
              <a:t>Cvxopt.solvers.qp</a:t>
            </a:r>
            <a:r>
              <a:rPr lang="en-US" altLang="zh-CN" sz="2000" dirty="0">
                <a:latin typeface="Times New Roman" panose="02020603050405020304" pitchFamily="18" charset="0"/>
                <a:cs typeface="Times New Roman" panose="02020603050405020304" pitchFamily="18" charset="0"/>
              </a:rPr>
              <a:t>(    ,    ,    ,    ,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输入：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为规划里面的对应矩阵。</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输出：</a:t>
            </a:r>
            <a:r>
              <a:rPr lang="en-US" altLang="zh-CN" sz="2000" dirty="0">
                <a:latin typeface="Times New Roman" panose="02020603050405020304" pitchFamily="18" charset="0"/>
                <a:cs typeface="Times New Roman" panose="02020603050405020304" pitchFamily="18" charset="0"/>
              </a:rPr>
              <a:t>weight</a:t>
            </a:r>
            <a:r>
              <a:rPr lang="zh-CN" altLang="en-US" sz="2000" dirty="0">
                <a:latin typeface="Times New Roman" panose="02020603050405020304" pitchFamily="18" charset="0"/>
                <a:cs typeface="Times New Roman" panose="02020603050405020304" pitchFamily="18" charset="0"/>
              </a:rPr>
              <a:t>为权重矩阵，</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为投资组合方差。</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如在不允许卖空条件下且以最小化方差为目标求最优组合时，可以将二次规划问题表述如下：</a:t>
            </a:r>
          </a:p>
        </p:txBody>
      </p:sp>
      <p:pic>
        <p:nvPicPr>
          <p:cNvPr id="64523" name="Picture 11">
            <a:extLst>
              <a:ext uri="{FF2B5EF4-FFF2-40B4-BE49-F238E27FC236}">
                <a16:creationId xmlns="" xmlns:a16="http://schemas.microsoft.com/office/drawing/2014/main" id="{69EF278D-9EAC-4EEF-96B4-AE740F9B8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3360" y="3878113"/>
            <a:ext cx="210121" cy="231857"/>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a:extLst>
              <a:ext uri="{FF2B5EF4-FFF2-40B4-BE49-F238E27FC236}">
                <a16:creationId xmlns="" xmlns:a16="http://schemas.microsoft.com/office/drawing/2014/main" id="{165CAEF2-995E-42B1-BFB4-F3D6835D4F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6880" y="3859791"/>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a:extLst>
              <a:ext uri="{FF2B5EF4-FFF2-40B4-BE49-F238E27FC236}">
                <a16:creationId xmlns="" xmlns:a16="http://schemas.microsoft.com/office/drawing/2014/main" id="{86ADEC02-A279-445E-9B19-1CCD7A4324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650" y="3896180"/>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a:extLst>
              <a:ext uri="{FF2B5EF4-FFF2-40B4-BE49-F238E27FC236}">
                <a16:creationId xmlns="" xmlns:a16="http://schemas.microsoft.com/office/drawing/2014/main" id="{7E87B0FD-FDC0-4207-A67C-2CDF805BB9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099" y="3878113"/>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a:extLst>
              <a:ext uri="{FF2B5EF4-FFF2-40B4-BE49-F238E27FC236}">
                <a16:creationId xmlns="" xmlns:a16="http://schemas.microsoft.com/office/drawing/2014/main" id="{A6BDA464-8711-4620-B0C5-A805BF515E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713" y="3905184"/>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 xmlns:a16="http://schemas.microsoft.com/office/drawing/2014/main" id="{662C8A95-3365-4CA0-AEFE-B4F3327478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1591" y="3883145"/>
            <a:ext cx="346441" cy="2613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4" name="Picture 10">
            <a:extLst>
              <a:ext uri="{FF2B5EF4-FFF2-40B4-BE49-F238E27FC236}">
                <a16:creationId xmlns="" xmlns:a16="http://schemas.microsoft.com/office/drawing/2014/main" id="{9B43B0E5-D6D3-4328-A026-BA8D62690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131" y="4293096"/>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a:extLst>
              <a:ext uri="{FF2B5EF4-FFF2-40B4-BE49-F238E27FC236}">
                <a16:creationId xmlns="" xmlns:a16="http://schemas.microsoft.com/office/drawing/2014/main" id="{B4F3EC5D-D306-4BF2-978D-524F5CC046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901" y="4329485"/>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 xmlns:a16="http://schemas.microsoft.com/office/drawing/2014/main" id="{006F23A4-F225-4CF0-A7C7-A0588F69CA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350" y="4311418"/>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a:extLst>
              <a:ext uri="{FF2B5EF4-FFF2-40B4-BE49-F238E27FC236}">
                <a16:creationId xmlns="" xmlns:a16="http://schemas.microsoft.com/office/drawing/2014/main" id="{E45A6697-857A-4248-87E4-6E6AF63493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240" y="4329485"/>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 xmlns:a16="http://schemas.microsoft.com/office/drawing/2014/main" id="{E2CE1A6F-1772-4695-B908-082E423F9B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599" y="4316450"/>
            <a:ext cx="346441" cy="261351"/>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a:extLst>
              <a:ext uri="{FF2B5EF4-FFF2-40B4-BE49-F238E27FC236}">
                <a16:creationId xmlns="" xmlns:a16="http://schemas.microsoft.com/office/drawing/2014/main" id="{DD1F1C65-1549-49E7-8643-D17FB2F9CF9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3360" y="5775020"/>
            <a:ext cx="2829343" cy="5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971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五、约束条件下的资产组合配置（不允许卖空）</a:t>
            </a: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549003" y="1385827"/>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a:t>
            </a:r>
            <a:endParaRPr lang="en-US" altLang="zh-CN" sz="2000" dirty="0">
              <a:latin typeface="Times New Roman" panose="02020603050405020304" pitchFamily="18" charset="0"/>
              <a:cs typeface="Times New Roman" panose="02020603050405020304" pitchFamily="18" charset="0"/>
            </a:endParaRPr>
          </a:p>
        </p:txBody>
      </p:sp>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5539" name="Picture 3">
            <a:extLst>
              <a:ext uri="{FF2B5EF4-FFF2-40B4-BE49-F238E27FC236}">
                <a16:creationId xmlns="" xmlns:a16="http://schemas.microsoft.com/office/drawing/2014/main" id="{0ED91110-D212-4998-A0BB-220690038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443" y="1569660"/>
            <a:ext cx="652948" cy="31375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a:extLst>
              <a:ext uri="{FF2B5EF4-FFF2-40B4-BE49-F238E27FC236}">
                <a16:creationId xmlns="" xmlns:a16="http://schemas.microsoft.com/office/drawing/2014/main" id="{1C7322DF-652C-428F-BE7E-07E399235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585" y="1624355"/>
            <a:ext cx="261841" cy="204363"/>
          </a:xfrm>
          <a:prstGeom prst="rect">
            <a:avLst/>
          </a:prstGeom>
          <a:noFill/>
          <a:extLst>
            <a:ext uri="{909E8E84-426E-40DD-AFC4-6F175D3DCCD1}">
              <a14:hiddenFill xmlns:a14="http://schemas.microsoft.com/office/drawing/2010/main">
                <a:solidFill>
                  <a:srgbClr val="FFFFFF"/>
                </a:solidFill>
              </a14:hiddenFill>
            </a:ext>
          </a:extLst>
        </p:spPr>
      </p:pic>
      <p:pic>
        <p:nvPicPr>
          <p:cNvPr id="65537" name="Picture 1">
            <a:extLst>
              <a:ext uri="{FF2B5EF4-FFF2-40B4-BE49-F238E27FC236}">
                <a16:creationId xmlns="" xmlns:a16="http://schemas.microsoft.com/office/drawing/2014/main" id="{1AD6427E-E52A-4FDB-8FAB-7A5C43050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933" y="1554803"/>
            <a:ext cx="2683673" cy="3286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 xmlns:a16="http://schemas.microsoft.com/office/drawing/2014/main"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 xmlns:a16="http://schemas.microsoft.com/office/drawing/2014/main"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文本框 38">
            <a:extLst>
              <a:ext uri="{FF2B5EF4-FFF2-40B4-BE49-F238E27FC236}">
                <a16:creationId xmlns="" xmlns:a16="http://schemas.microsoft.com/office/drawing/2014/main" id="{168C09CF-DF37-425F-984B-EA07A3FBFA62}"/>
              </a:ext>
            </a:extLst>
          </p:cNvPr>
          <p:cNvSpPr txBox="1"/>
          <p:nvPr/>
        </p:nvSpPr>
        <p:spPr>
          <a:xfrm>
            <a:off x="909043" y="2188050"/>
            <a:ext cx="6097712" cy="400110"/>
          </a:xfrm>
          <a:prstGeom prst="rect">
            <a:avLst/>
          </a:prstGeom>
          <a:noFill/>
        </p:spPr>
        <p:txBody>
          <a:bodyPr wrap="square">
            <a:spAutoFit/>
          </a:bodyPr>
          <a:lstStyle/>
          <a:p>
            <a:r>
              <a:rPr lang="zh-CN" altLang="en-US" sz="2000" dirty="0"/>
              <a:t>得</a:t>
            </a:r>
          </a:p>
        </p:txBody>
      </p:sp>
      <p:pic>
        <p:nvPicPr>
          <p:cNvPr id="65543" name="Picture 7">
            <a:extLst>
              <a:ext uri="{FF2B5EF4-FFF2-40B4-BE49-F238E27FC236}">
                <a16:creationId xmlns="" xmlns:a16="http://schemas.microsoft.com/office/drawing/2014/main" id="{234751AA-3AC6-4C8C-9E2D-5E6BCC25B0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708" y="2145653"/>
            <a:ext cx="2649821" cy="6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a:extLst>
              <a:ext uri="{FF2B5EF4-FFF2-40B4-BE49-F238E27FC236}">
                <a16:creationId xmlns="" xmlns:a16="http://schemas.microsoft.com/office/drawing/2014/main" id="{70BDCE95-1E2B-4F9E-A468-4F55E413729D}"/>
              </a:ext>
            </a:extLst>
          </p:cNvPr>
          <p:cNvSpPr txBox="1"/>
          <p:nvPr/>
        </p:nvSpPr>
        <p:spPr>
          <a:xfrm>
            <a:off x="914671" y="3221042"/>
            <a:ext cx="6097712" cy="400110"/>
          </a:xfrm>
          <a:prstGeom prst="rect">
            <a:avLst/>
          </a:prstGeom>
          <a:noFill/>
        </p:spPr>
        <p:txBody>
          <a:bodyPr wrap="square">
            <a:spAutoFit/>
          </a:bodyPr>
          <a:lstStyle/>
          <a:p>
            <a:r>
              <a:rPr lang="zh-CN" altLang="en-US" sz="2000" dirty="0"/>
              <a:t>故</a:t>
            </a:r>
          </a:p>
        </p:txBody>
      </p:sp>
      <p:pic>
        <p:nvPicPr>
          <p:cNvPr id="65544" name="Picture 8">
            <a:extLst>
              <a:ext uri="{FF2B5EF4-FFF2-40B4-BE49-F238E27FC236}">
                <a16:creationId xmlns="" xmlns:a16="http://schemas.microsoft.com/office/drawing/2014/main" id="{5C9995E1-FFC3-4AC2-8198-7AD9E97FC8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08" y="3072355"/>
            <a:ext cx="2184737" cy="69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内容占位符 2">
            <a:extLst>
              <a:ext uri="{FF2B5EF4-FFF2-40B4-BE49-F238E27FC236}">
                <a16:creationId xmlns="" xmlns:a16="http://schemas.microsoft.com/office/drawing/2014/main" id="{D88F6967-13D8-4B23-9026-EEB2DCA048BA}"/>
              </a:ext>
            </a:extLst>
          </p:cNvPr>
          <p:cNvSpPr>
            <a:spLocks noGrp="1"/>
          </p:cNvSpPr>
          <p:nvPr>
            <p:ph sz="quarter" idx="1"/>
          </p:nvPr>
        </p:nvSpPr>
        <p:spPr>
          <a:xfrm>
            <a:off x="505127" y="4261099"/>
            <a:ext cx="8853224" cy="182469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8-6</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：约束条件下的风险资产组合配置（不允许卖空）</a:t>
            </a:r>
          </a:p>
        </p:txBody>
      </p:sp>
      <p:pic>
        <p:nvPicPr>
          <p:cNvPr id="42" name="图片 41">
            <a:extLst>
              <a:ext uri="{FF2B5EF4-FFF2-40B4-BE49-F238E27FC236}">
                <a16:creationId xmlns="" xmlns:a16="http://schemas.microsoft.com/office/drawing/2014/main" id="{EDF76FF1-0070-4805-A5DC-337A3D2A5B43}"/>
              </a:ext>
            </a:extLst>
          </p:cNvPr>
          <p:cNvPicPr>
            <a:picLocks noChangeAspect="1"/>
          </p:cNvPicPr>
          <p:nvPr/>
        </p:nvPicPr>
        <p:blipFill>
          <a:blip r:embed="rId7"/>
          <a:stretch>
            <a:fillRect/>
          </a:stretch>
        </p:blipFill>
        <p:spPr>
          <a:xfrm>
            <a:off x="2351082" y="4661209"/>
            <a:ext cx="7485072" cy="2296419"/>
          </a:xfrm>
          <a:prstGeom prst="rect">
            <a:avLst/>
          </a:prstGeom>
        </p:spPr>
      </p:pic>
      <p:sp>
        <p:nvSpPr>
          <p:cNvPr id="43" name="文本框 42">
            <a:extLst>
              <a:ext uri="{FF2B5EF4-FFF2-40B4-BE49-F238E27FC236}">
                <a16:creationId xmlns="" xmlns:a16="http://schemas.microsoft.com/office/drawing/2014/main" id="{C658C7CF-9C9B-4AC6-BD0B-61974DDB5380}"/>
              </a:ext>
            </a:extLst>
          </p:cNvPr>
          <p:cNvSpPr txBox="1"/>
          <p:nvPr/>
        </p:nvSpPr>
        <p:spPr>
          <a:xfrm>
            <a:off x="857380" y="3884806"/>
            <a:ext cx="6097712" cy="400110"/>
          </a:xfrm>
          <a:prstGeom prst="rect">
            <a:avLst/>
          </a:prstGeom>
          <a:noFill/>
        </p:spPr>
        <p:txBody>
          <a:bodyPr wrap="square">
            <a:spAutoFit/>
          </a:bodyPr>
          <a:lstStyle/>
          <a:p>
            <a:r>
              <a:rPr lang="zh-CN" altLang="en-US" sz="2000" dirty="0"/>
              <a:t>具体代码如下：</a:t>
            </a:r>
          </a:p>
        </p:txBody>
      </p:sp>
    </p:spTree>
    <p:extLst>
      <p:ext uri="{BB962C8B-B14F-4D97-AF65-F5344CB8AC3E}">
        <p14:creationId xmlns:p14="http://schemas.microsoft.com/office/powerpoint/2010/main" val="2116475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1196752"/>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005387" y="2924944"/>
            <a:ext cx="5544616"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8-8 </a:t>
            </a:r>
            <a:r>
              <a:rPr lang="zh-CN" altLang="en-US" sz="1400" dirty="0">
                <a:latin typeface="Times New Roman" panose="02020603050405020304" pitchFamily="18" charset="0"/>
                <a:cs typeface="Times New Roman" panose="02020603050405020304" pitchFamily="18" charset="0"/>
              </a:rPr>
              <a:t>约束条件下的风险资产组合权重（不允许卖空）</a:t>
            </a:r>
          </a:p>
        </p:txBody>
      </p:sp>
      <p:graphicFrame>
        <p:nvGraphicFramePr>
          <p:cNvPr id="6" name="表格 5">
            <a:extLst>
              <a:ext uri="{FF2B5EF4-FFF2-40B4-BE49-F238E27FC236}">
                <a16:creationId xmlns="" xmlns:a16="http://schemas.microsoft.com/office/drawing/2014/main" id="{32590338-294A-44FC-8F2F-3BC11D61997B}"/>
              </a:ext>
            </a:extLst>
          </p:cNvPr>
          <p:cNvGraphicFramePr>
            <a:graphicFrameLocks noGrp="1"/>
          </p:cNvGraphicFramePr>
          <p:nvPr>
            <p:extLst>
              <p:ext uri="{D42A27DB-BD31-4B8C-83A1-F6EECF244321}">
                <p14:modId xmlns:p14="http://schemas.microsoft.com/office/powerpoint/2010/main" val="2458221477"/>
              </p:ext>
            </p:extLst>
          </p:nvPr>
        </p:nvGraphicFramePr>
        <p:xfrm>
          <a:off x="2559521" y="3284984"/>
          <a:ext cx="7356228" cy="959189"/>
        </p:xfrm>
        <a:graphic>
          <a:graphicData uri="http://schemas.openxmlformats.org/drawingml/2006/table">
            <a:tbl>
              <a:tblPr firstRow="1" firstCol="1" bandRow="1">
                <a:tableStyleId>{5C22544A-7EE6-4342-B048-85BDC9FD1C3A}</a:tableStyleId>
              </a:tblPr>
              <a:tblGrid>
                <a:gridCol w="1839057">
                  <a:extLst>
                    <a:ext uri="{9D8B030D-6E8A-4147-A177-3AD203B41FA5}">
                      <a16:colId xmlns="" xmlns:a16="http://schemas.microsoft.com/office/drawing/2014/main" val="3254401143"/>
                    </a:ext>
                  </a:extLst>
                </a:gridCol>
                <a:gridCol w="1839057">
                  <a:extLst>
                    <a:ext uri="{9D8B030D-6E8A-4147-A177-3AD203B41FA5}">
                      <a16:colId xmlns="" xmlns:a16="http://schemas.microsoft.com/office/drawing/2014/main" val="1812703359"/>
                    </a:ext>
                  </a:extLst>
                </a:gridCol>
                <a:gridCol w="1839057">
                  <a:extLst>
                    <a:ext uri="{9D8B030D-6E8A-4147-A177-3AD203B41FA5}">
                      <a16:colId xmlns="" xmlns:a16="http://schemas.microsoft.com/office/drawing/2014/main" val="3402998355"/>
                    </a:ext>
                  </a:extLst>
                </a:gridCol>
                <a:gridCol w="1839057">
                  <a:extLst>
                    <a:ext uri="{9D8B030D-6E8A-4147-A177-3AD203B41FA5}">
                      <a16:colId xmlns="" xmlns:a16="http://schemas.microsoft.com/office/drawing/2014/main" val="2630666699"/>
                    </a:ext>
                  </a:extLst>
                </a:gridCol>
              </a:tblGrid>
              <a:tr h="47777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15383371"/>
                  </a:ext>
                </a:extLst>
              </a:tr>
              <a:tr h="4814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08794594"/>
                  </a:ext>
                </a:extLst>
              </a:tr>
            </a:tbl>
          </a:graphicData>
        </a:graphic>
      </p:graphicFrame>
    </p:spTree>
    <p:extLst>
      <p:ext uri="{BB962C8B-B14F-4D97-AF65-F5344CB8AC3E}">
        <p14:creationId xmlns:p14="http://schemas.microsoft.com/office/powerpoint/2010/main" val="100894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a16="http://schemas.microsoft.com/office/drawing/2014/main" xmlns="" id="{64539515-7770-45F8-B94A-3F8F3CA892BA}"/>
              </a:ext>
            </a:extLst>
          </p:cNvPr>
          <p:cNvSpPr/>
          <p:nvPr/>
        </p:nvSpPr>
        <p:spPr>
          <a:xfrm>
            <a:off x="276877" y="635814"/>
            <a:ext cx="3872526" cy="1015663"/>
          </a:xfrm>
          <a:prstGeom prst="rect">
            <a:avLst/>
          </a:prstGeom>
        </p:spPr>
        <p:txBody>
          <a:bodyPr wrap="square">
            <a:spAutoFit/>
          </a:bodyPr>
          <a:lstStyle/>
          <a:p>
            <a:pPr>
              <a:lnSpc>
                <a:spcPct val="150000"/>
              </a:lnSpc>
            </a:pPr>
            <a:r>
              <a:rPr lang="en-US" altLang="zh-CN" sz="2000" b="1" kern="100" dirty="0" smtClean="0">
                <a:solidFill>
                  <a:srgbClr val="000000"/>
                </a:solidFill>
                <a:latin typeface="Times New Roman" panose="02020503050405090304" pitchFamily="18" charset="0"/>
                <a:cs typeface="Times New Roman" panose="02020503050405090304" pitchFamily="18" charset="0"/>
              </a:rPr>
              <a:t>【</a:t>
            </a:r>
            <a:r>
              <a:rPr lang="zh-CN" altLang="en-US"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4-1</a:t>
            </a:r>
            <a:r>
              <a:rPr lang="en-US" altLang="zh-CN" sz="2000" b="1" kern="100" dirty="0">
                <a:solidFill>
                  <a:srgbClr val="000000"/>
                </a:solidFill>
                <a:latin typeface="Times New Roman" panose="02020503050405090304" pitchFamily="18" charset="0"/>
                <a:cs typeface="Times New Roman" panose="02020503050405090304" pitchFamily="18" charset="0"/>
              </a:rPr>
              <a:t>】</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a16="http://schemas.microsoft.com/office/drawing/2014/main" xmlns=""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a16="http://schemas.microsoft.com/office/drawing/2014/main" xmlns=""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a16="http://schemas.microsoft.com/office/drawing/2014/main" xmlns="" id="{48B6E210-3DE4-4921-AAE5-2B5431251C65}"/>
              </a:ext>
            </a:extLst>
          </p:cNvPr>
          <p:cNvSpPr>
            <a:spLocks noChangeArrowheads="1"/>
          </p:cNvSpPr>
          <p:nvPr/>
        </p:nvSpPr>
        <p:spPr bwMode="auto">
          <a:xfrm>
            <a:off x="404987"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a16="http://schemas.microsoft.com/office/drawing/2014/main" xmlns="" id="{0E0B5B88-957A-4B25-B850-051763719FED}"/>
              </a:ext>
            </a:extLst>
          </p:cNvPr>
          <p:cNvSpPr>
            <a:spLocks noChangeArrowheads="1"/>
          </p:cNvSpPr>
          <p:nvPr/>
        </p:nvSpPr>
        <p:spPr bwMode="auto">
          <a:xfrm>
            <a:off x="426286"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a16="http://schemas.microsoft.com/office/drawing/2014/main" xmlns="" id="{53333FA6-2B01-4ACD-8F93-06F99D89B43F}"/>
              </a:ext>
            </a:extLst>
          </p:cNvPr>
          <p:cNvSpPr>
            <a:spLocks noChangeArrowheads="1"/>
          </p:cNvSpPr>
          <p:nvPr/>
        </p:nvSpPr>
        <p:spPr bwMode="auto">
          <a:xfrm>
            <a:off x="404987"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92172533"/>
              </p:ext>
            </p:extLst>
          </p:nvPr>
        </p:nvGraphicFramePr>
        <p:xfrm>
          <a:off x="5529784" y="1258738"/>
          <a:ext cx="2636837" cy="407987"/>
        </p:xfrm>
        <a:graphic>
          <a:graphicData uri="http://schemas.openxmlformats.org/presentationml/2006/ole">
            <mc:AlternateContent xmlns:mc="http://schemas.openxmlformats.org/markup-compatibility/2006">
              <mc:Choice xmlns:v="urn:schemas-microsoft-com:vml" Requires="v">
                <p:oleObj spid="_x0000_s53280" name="Equation" r:id="rId3" imgW="1600200" imgH="241200" progId="Equation.DSMT4">
                  <p:embed/>
                </p:oleObj>
              </mc:Choice>
              <mc:Fallback>
                <p:oleObj name="Equation" r:id="rId3" imgW="1600200" imgH="241200" progId="Equation.DSMT4">
                  <p:embed/>
                  <p:pic>
                    <p:nvPicPr>
                      <p:cNvPr id="0" name=""/>
                      <p:cNvPicPr>
                        <a:picLocks noChangeAspect="1" noChangeArrowheads="1"/>
                      </p:cNvPicPr>
                      <p:nvPr/>
                    </p:nvPicPr>
                    <p:blipFill>
                      <a:blip r:embed="rId4"/>
                      <a:srcRect/>
                      <a:stretch>
                        <a:fillRect/>
                      </a:stretch>
                    </p:blipFill>
                    <p:spPr bwMode="auto">
                      <a:xfrm>
                        <a:off x="5529784" y="1258738"/>
                        <a:ext cx="26368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28772068"/>
              </p:ext>
            </p:extLst>
          </p:nvPr>
        </p:nvGraphicFramePr>
        <p:xfrm>
          <a:off x="4388371" y="1925488"/>
          <a:ext cx="2265363" cy="584200"/>
        </p:xfrm>
        <a:graphic>
          <a:graphicData uri="http://schemas.openxmlformats.org/presentationml/2006/ole">
            <mc:AlternateContent xmlns:mc="http://schemas.openxmlformats.org/markup-compatibility/2006">
              <mc:Choice xmlns:v="urn:schemas-microsoft-com:vml" Requires="v">
                <p:oleObj spid="_x0000_s53281" name="Equation" r:id="rId5" imgW="1549080" imgH="393480" progId="Equation.DSMT4">
                  <p:embed/>
                </p:oleObj>
              </mc:Choice>
              <mc:Fallback>
                <p:oleObj name="Equation" r:id="rId5" imgW="1549080" imgH="393480" progId="Equation.DSMT4">
                  <p:embed/>
                  <p:pic>
                    <p:nvPicPr>
                      <p:cNvPr id="0" name=""/>
                      <p:cNvPicPr>
                        <a:picLocks noChangeAspect="1" noChangeArrowheads="1"/>
                      </p:cNvPicPr>
                      <p:nvPr/>
                    </p:nvPicPr>
                    <p:blipFill>
                      <a:blip r:embed="rId6"/>
                      <a:srcRect/>
                      <a:stretch>
                        <a:fillRect/>
                      </a:stretch>
                    </p:blipFill>
                    <p:spPr bwMode="auto">
                      <a:xfrm>
                        <a:off x="4388371" y="1925488"/>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28695258"/>
              </p:ext>
            </p:extLst>
          </p:nvPr>
        </p:nvGraphicFramePr>
        <p:xfrm>
          <a:off x="3662884" y="2862113"/>
          <a:ext cx="1957387" cy="414337"/>
        </p:xfrm>
        <a:graphic>
          <a:graphicData uri="http://schemas.openxmlformats.org/presentationml/2006/ole">
            <mc:AlternateContent xmlns:mc="http://schemas.openxmlformats.org/markup-compatibility/2006">
              <mc:Choice xmlns:v="urn:schemas-microsoft-com:vml" Requires="v">
                <p:oleObj spid="_x0000_s53282" name="Equation" r:id="rId7" imgW="1244520" imgH="253800" progId="Equation.DSMT4">
                  <p:embed/>
                </p:oleObj>
              </mc:Choice>
              <mc:Fallback>
                <p:oleObj name="Equation" r:id="rId7" imgW="124452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884" y="2862113"/>
                        <a:ext cx="1957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073" y="2132856"/>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125700675"/>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六、有约束模型下包含无风险资产和风险资产的投资组合（不允许卖空）</a:t>
            </a: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621011" y="1166717"/>
            <a:ext cx="10225136" cy="3265574"/>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不允许卖空下风险资产的投资组合确定原理</a:t>
            </a:r>
            <a:r>
              <a:rPr lang="zh-CN" altLang="en-US" sz="2000" dirty="0">
                <a:latin typeface="Times New Roman" panose="02020603050405020304" pitchFamily="18" charset="0"/>
                <a:cs typeface="Times New Roman" panose="02020603050405020304" pitchFamily="18" charset="0"/>
              </a:rPr>
              <a:t>如下：</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）先依照模型在没有施加约束时求最优化问题。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）如果得出结果某一支股票的权重值为负，则令其等于零，再求资金再其他风险资产上的最优化配置问题。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）以此类推，直至每只股票的权重都大于等于零为止。</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在不允许卖空条件下最优组合系数的求解模型变成如下形式（不可卖空则令          ）</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以最小化方差为目标时，令</a:t>
            </a:r>
          </a:p>
        </p:txBody>
      </p:sp>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
            <a:extLst>
              <a:ext uri="{FF2B5EF4-FFF2-40B4-BE49-F238E27FC236}">
                <a16:creationId xmlns="" xmlns:a16="http://schemas.microsoft.com/office/drawing/2014/main"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 xmlns:a16="http://schemas.microsoft.com/office/drawing/2014/main"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7586" name="Picture 2">
            <a:extLst>
              <a:ext uri="{FF2B5EF4-FFF2-40B4-BE49-F238E27FC236}">
                <a16:creationId xmlns="" xmlns:a16="http://schemas.microsoft.com/office/drawing/2014/main" id="{30E8B52F-BEEC-4DC8-B23E-B32909B68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30" y="3573016"/>
            <a:ext cx="569114" cy="3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a:extLst>
              <a:ext uri="{FF2B5EF4-FFF2-40B4-BE49-F238E27FC236}">
                <a16:creationId xmlns="" xmlns:a16="http://schemas.microsoft.com/office/drawing/2014/main" id="{D40EB90C-5540-4DEA-9589-CF3CFE35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48" y="4574743"/>
            <a:ext cx="132628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a:extLst>
              <a:ext uri="{FF2B5EF4-FFF2-40B4-BE49-F238E27FC236}">
                <a16:creationId xmlns="" xmlns:a16="http://schemas.microsoft.com/office/drawing/2014/main" id="{F0B0F814-463F-41CD-93EA-48DD411F41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451" y="5085184"/>
            <a:ext cx="24376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a:extLst>
              <a:ext uri="{FF2B5EF4-FFF2-40B4-BE49-F238E27FC236}">
                <a16:creationId xmlns="" xmlns:a16="http://schemas.microsoft.com/office/drawing/2014/main" id="{9BE0CBF0-7CE9-4DB5-B73F-624C751D5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9825" y="5627565"/>
            <a:ext cx="64352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35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740463"/>
            <a:ext cx="10441160" cy="745855"/>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范例程序</a:t>
            </a:r>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8-7</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：有约束模型下包含无风险资产和风险资产的投资组合（不允许卖空）</a:t>
            </a:r>
          </a:p>
        </p:txBody>
      </p:sp>
      <p:pic>
        <p:nvPicPr>
          <p:cNvPr id="7" name="图片 6">
            <a:extLst>
              <a:ext uri="{FF2B5EF4-FFF2-40B4-BE49-F238E27FC236}">
                <a16:creationId xmlns="" xmlns:a16="http://schemas.microsoft.com/office/drawing/2014/main" id="{92A4144D-5B73-49B3-A1F2-B82385468A99}"/>
              </a:ext>
            </a:extLst>
          </p:cNvPr>
          <p:cNvPicPr>
            <a:picLocks noChangeAspect="1"/>
          </p:cNvPicPr>
          <p:nvPr/>
        </p:nvPicPr>
        <p:blipFill>
          <a:blip r:embed="rId2"/>
          <a:stretch>
            <a:fillRect/>
          </a:stretch>
        </p:blipFill>
        <p:spPr>
          <a:xfrm>
            <a:off x="1413099" y="1196752"/>
            <a:ext cx="9145016" cy="3197883"/>
          </a:xfrm>
          <a:prstGeom prst="rect">
            <a:avLst/>
          </a:prstGeom>
        </p:spPr>
      </p:pic>
      <p:sp>
        <p:nvSpPr>
          <p:cNvPr id="8" name="矩形 7">
            <a:extLst>
              <a:ext uri="{FF2B5EF4-FFF2-40B4-BE49-F238E27FC236}">
                <a16:creationId xmlns="" xmlns:a16="http://schemas.microsoft.com/office/drawing/2014/main" id="{0686EE57-1D06-48E7-94C9-D9A55A2960C9}"/>
              </a:ext>
            </a:extLst>
          </p:cNvPr>
          <p:cNvSpPr/>
          <p:nvPr/>
        </p:nvSpPr>
        <p:spPr>
          <a:xfrm>
            <a:off x="476995" y="116632"/>
            <a:ext cx="676875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第七节  </a:t>
            </a:r>
            <a:r>
              <a:rPr lang="zh-CN" altLang="en-US" sz="2600" b="1" dirty="0">
                <a:latin typeface="微软雅黑" pitchFamily="34" charset="-122"/>
                <a:ea typeface="微软雅黑" pitchFamily="34" charset="-122"/>
              </a:rPr>
              <a:t>最优投资组合构建的应用</a:t>
            </a:r>
          </a:p>
        </p:txBody>
      </p:sp>
      <p:sp>
        <p:nvSpPr>
          <p:cNvPr id="9" name="文本框 8">
            <a:extLst>
              <a:ext uri="{FF2B5EF4-FFF2-40B4-BE49-F238E27FC236}">
                <a16:creationId xmlns="" xmlns:a16="http://schemas.microsoft.com/office/drawing/2014/main" id="{546C3326-2842-42DB-8E21-D78334F73370}"/>
              </a:ext>
            </a:extLst>
          </p:cNvPr>
          <p:cNvSpPr txBox="1"/>
          <p:nvPr/>
        </p:nvSpPr>
        <p:spPr>
          <a:xfrm>
            <a:off x="404987" y="4209969"/>
            <a:ext cx="6100280" cy="369332"/>
          </a:xfrm>
          <a:prstGeom prst="rect">
            <a:avLst/>
          </a:prstGeom>
          <a:noFill/>
        </p:spPr>
        <p:txBody>
          <a:bodyPr wrap="square">
            <a:spAutoFit/>
          </a:bodyPr>
          <a:lstStyle/>
          <a:p>
            <a:r>
              <a:rPr lang="zh-CN" altLang="en-US" dirty="0"/>
              <a:t>根据上述代码计算出的结果如下</a:t>
            </a:r>
          </a:p>
        </p:txBody>
      </p:sp>
      <p:graphicFrame>
        <p:nvGraphicFramePr>
          <p:cNvPr id="10" name="表格 9">
            <a:extLst>
              <a:ext uri="{FF2B5EF4-FFF2-40B4-BE49-F238E27FC236}">
                <a16:creationId xmlns="" xmlns:a16="http://schemas.microsoft.com/office/drawing/2014/main" id="{044612CE-6B47-4946-B85F-11BC5BBF12FA}"/>
              </a:ext>
            </a:extLst>
          </p:cNvPr>
          <p:cNvGraphicFramePr>
            <a:graphicFrameLocks noGrp="1"/>
          </p:cNvGraphicFramePr>
          <p:nvPr>
            <p:extLst>
              <p:ext uri="{D42A27DB-BD31-4B8C-83A1-F6EECF244321}">
                <p14:modId xmlns:p14="http://schemas.microsoft.com/office/powerpoint/2010/main" val="626948766"/>
              </p:ext>
            </p:extLst>
          </p:nvPr>
        </p:nvGraphicFramePr>
        <p:xfrm>
          <a:off x="1803436" y="5144397"/>
          <a:ext cx="8580365" cy="1081443"/>
        </p:xfrm>
        <a:graphic>
          <a:graphicData uri="http://schemas.openxmlformats.org/drawingml/2006/table">
            <a:tbl>
              <a:tblPr firstRow="1" firstCol="1" bandRow="1">
                <a:tableStyleId>{5C22544A-7EE6-4342-B048-85BDC9FD1C3A}</a:tableStyleId>
              </a:tblPr>
              <a:tblGrid>
                <a:gridCol w="1716073">
                  <a:extLst>
                    <a:ext uri="{9D8B030D-6E8A-4147-A177-3AD203B41FA5}">
                      <a16:colId xmlns="" xmlns:a16="http://schemas.microsoft.com/office/drawing/2014/main" val="498110501"/>
                    </a:ext>
                  </a:extLst>
                </a:gridCol>
                <a:gridCol w="1716073">
                  <a:extLst>
                    <a:ext uri="{9D8B030D-6E8A-4147-A177-3AD203B41FA5}">
                      <a16:colId xmlns="" xmlns:a16="http://schemas.microsoft.com/office/drawing/2014/main" val="2918867032"/>
                    </a:ext>
                  </a:extLst>
                </a:gridCol>
                <a:gridCol w="1716073">
                  <a:extLst>
                    <a:ext uri="{9D8B030D-6E8A-4147-A177-3AD203B41FA5}">
                      <a16:colId xmlns="" xmlns:a16="http://schemas.microsoft.com/office/drawing/2014/main" val="1356979402"/>
                    </a:ext>
                  </a:extLst>
                </a:gridCol>
                <a:gridCol w="1716073">
                  <a:extLst>
                    <a:ext uri="{9D8B030D-6E8A-4147-A177-3AD203B41FA5}">
                      <a16:colId xmlns="" xmlns:a16="http://schemas.microsoft.com/office/drawing/2014/main" val="3519088566"/>
                    </a:ext>
                  </a:extLst>
                </a:gridCol>
                <a:gridCol w="1716073">
                  <a:extLst>
                    <a:ext uri="{9D8B030D-6E8A-4147-A177-3AD203B41FA5}">
                      <a16:colId xmlns="" xmlns:a16="http://schemas.microsoft.com/office/drawing/2014/main" val="2496126835"/>
                    </a:ext>
                  </a:extLst>
                </a:gridCol>
              </a:tblGrid>
              <a:tr h="624243">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2689519534"/>
                  </a:ext>
                </a:extLst>
              </a:tr>
              <a:tr h="40155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0.0164285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0.049215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0.934356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362307"/>
                  </a:ext>
                </a:extLst>
              </a:tr>
            </a:tbl>
          </a:graphicData>
        </a:graphic>
      </p:graphicFrame>
      <p:sp>
        <p:nvSpPr>
          <p:cNvPr id="11" name="文本框 10">
            <a:extLst>
              <a:ext uri="{FF2B5EF4-FFF2-40B4-BE49-F238E27FC236}">
                <a16:creationId xmlns="" xmlns:a16="http://schemas.microsoft.com/office/drawing/2014/main" id="{F3A7F3F6-08A4-42D8-803D-AE1F14812A91}"/>
              </a:ext>
            </a:extLst>
          </p:cNvPr>
          <p:cNvSpPr txBox="1"/>
          <p:nvPr/>
        </p:nvSpPr>
        <p:spPr>
          <a:xfrm>
            <a:off x="3285307" y="4850667"/>
            <a:ext cx="6192688"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8-9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有约束模型下包含无风险资产和风险资产的投资组合（不允许卖空）</a:t>
            </a:r>
          </a:p>
        </p:txBody>
      </p:sp>
    </p:spTree>
    <p:extLst>
      <p:ext uri="{BB962C8B-B14F-4D97-AF65-F5344CB8AC3E}">
        <p14:creationId xmlns:p14="http://schemas.microsoft.com/office/powerpoint/2010/main" val="123144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证券投资组合理论的扩展与应用</a:t>
            </a:r>
          </a:p>
        </p:txBody>
      </p:sp>
      <p:sp>
        <p:nvSpPr>
          <p:cNvPr id="4" name="矩形 3"/>
          <p:cNvSpPr/>
          <p:nvPr/>
        </p:nvSpPr>
        <p:spPr>
          <a:xfrm>
            <a:off x="837035" y="1124744"/>
            <a:ext cx="10139598" cy="4154984"/>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endParaRPr lang="en-US" altLang="zh-CN" sz="2000" dirty="0" smtClean="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对投资组合理论进行进一步拓展：分别介绍了是否可卖空情形、是否包含无风险资产情形下的最优投资组合确定，以及基于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修正的投资组合理论和基于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修正的投资组合理论，最后介绍了如何用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确定多种情形下的投资组合配置。总的来看，将</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及</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方差投资组合理论在风险度量上的不足。但基于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的投资组合理论也均有其缺点，读者需看情况应用。本章推导较多，建议读者多加练习，并区分多种情形下的推导。</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73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20396" y="1556643"/>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448397639"/>
              </p:ext>
            </p:extLst>
          </p:nvPr>
        </p:nvGraphicFramePr>
        <p:xfrm>
          <a:off x="2720396" y="3140968"/>
          <a:ext cx="6601421" cy="2046287"/>
        </p:xfrm>
        <a:graphic>
          <a:graphicData uri="http://schemas.openxmlformats.org/presentationml/2006/ole">
            <mc:AlternateContent xmlns:mc="http://schemas.openxmlformats.org/markup-compatibility/2006">
              <mc:Choice xmlns:v="urn:schemas-microsoft-com:vml" Requires="v">
                <p:oleObj spid="_x0000_s2105"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396" y="3140968"/>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smtClean="0"/>
              <a:t>三、</a:t>
            </a:r>
            <a:r>
              <a:rPr lang="zh-CN" altLang="en-US" sz="2200" b="1" dirty="0"/>
              <a:t>考虑投资者偏好后的投资组合确定</a:t>
            </a:r>
            <a:endParaRPr lang="zh-CN" altLang="en-US" dirty="0"/>
          </a:p>
        </p:txBody>
      </p:sp>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a16="http://schemas.microsoft.com/office/drawing/2014/main" xmlns=""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a16="http://schemas.microsoft.com/office/drawing/2014/main" xmlns=""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a16="http://schemas.microsoft.com/office/drawing/2014/main" xmlns=""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a16="http://schemas.microsoft.com/office/drawing/2014/main" xmlns=""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4-2 </a:t>
            </a:r>
            <a:r>
              <a:rPr lang="zh-CN" altLang="en-US" sz="1400" dirty="0" smtClean="0"/>
              <a:t>无</a:t>
            </a:r>
            <a:r>
              <a:rPr lang="zh-CN" altLang="en-US" sz="1400" dirty="0"/>
              <a:t>差异曲线</a:t>
            </a:r>
          </a:p>
        </p:txBody>
      </p:sp>
      <p:sp>
        <p:nvSpPr>
          <p:cNvPr id="12" name="矩形 11"/>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63946960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82">
            <a:extLst>
              <a:ext uri="{FF2B5EF4-FFF2-40B4-BE49-F238E27FC236}">
                <a16:creationId xmlns:a16="http://schemas.microsoft.com/office/drawing/2014/main" xmlns=""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a16="http://schemas.microsoft.com/office/drawing/2014/main" xmlns=""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a16="http://schemas.microsoft.com/office/drawing/2014/main" xmlns=""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a:t>
            </a:r>
            <a:r>
              <a:rPr lang="zh-CN" altLang="en-US" sz="2000" dirty="0" smtClean="0">
                <a:latin typeface="+mn-ea"/>
                <a:ea typeface="+mn-ea"/>
              </a:rPr>
              <a:t>图</a:t>
            </a:r>
            <a:r>
              <a:rPr lang="en-US" altLang="zh-CN" sz="2000" dirty="0" smtClean="0">
                <a:latin typeface="+mn-ea"/>
                <a:ea typeface="+mn-ea"/>
              </a:rPr>
              <a:t>4-3</a:t>
            </a:r>
            <a:r>
              <a:rPr lang="zh-CN" altLang="en-US" sz="2000" dirty="0" smtClean="0">
                <a:latin typeface="+mn-ea"/>
                <a:ea typeface="+mn-ea"/>
              </a:rPr>
              <a:t>所</a:t>
            </a:r>
            <a:r>
              <a:rPr lang="zh-CN" altLang="en-US" sz="2000" dirty="0">
                <a:latin typeface="+mn-ea"/>
                <a:ea typeface="+mn-ea"/>
              </a:rPr>
              <a:t>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a16="http://schemas.microsoft.com/office/drawing/2014/main" xmlns=""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xmlns=""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smtClean="0"/>
              <a:t>图</a:t>
            </a:r>
            <a:r>
              <a:rPr lang="en-US" altLang="zh-CN" sz="1400" dirty="0" smtClean="0">
                <a:latin typeface="Times New Roman" panose="02020603050405020304" pitchFamily="18" charset="0"/>
                <a:cs typeface="Times New Roman" panose="02020603050405020304" pitchFamily="18" charset="0"/>
              </a:rPr>
              <a:t>4-3</a:t>
            </a:r>
            <a:r>
              <a:rPr lang="en-US" altLang="zh-CN" sz="1400" dirty="0" smtClean="0"/>
              <a:t>  </a:t>
            </a:r>
            <a:r>
              <a:rPr lang="zh-CN" altLang="en-US" sz="1400" dirty="0"/>
              <a:t>无风险借款下的投资组合选择：进行无风险借款</a:t>
            </a:r>
          </a:p>
        </p:txBody>
      </p:sp>
      <p:sp>
        <p:nvSpPr>
          <p:cNvPr id="13" name="文本框 12">
            <a:extLst>
              <a:ext uri="{FF2B5EF4-FFF2-40B4-BE49-F238E27FC236}">
                <a16:creationId xmlns:a16="http://schemas.microsoft.com/office/drawing/2014/main" xmlns=""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a16="http://schemas.microsoft.com/office/drawing/2014/main" xmlns=""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
        <p:nvSpPr>
          <p:cNvPr id="10" name="矩形 9"/>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a:t>
            </a:r>
            <a:r>
              <a:rPr lang="zh-CN" altLang="en-US" sz="2600" b="1" dirty="0" smtClean="0">
                <a:latin typeface="微软雅黑" pitchFamily="34" charset="-122"/>
                <a:ea typeface="微软雅黑" pitchFamily="34" charset="-122"/>
              </a:rPr>
              <a:t>理论</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89131816"/>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31747</TotalTime>
  <Words>6366</Words>
  <Application>Microsoft Office PowerPoint</Application>
  <PresentationFormat>自定义</PresentationFormat>
  <Paragraphs>641</Paragraphs>
  <Slides>73</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73</vt:i4>
      </vt:variant>
    </vt:vector>
  </HeadingPairs>
  <TitlesOfParts>
    <vt:vector size="76"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一、最小化方差目标下的最优投资组合求解</vt:lpstr>
      <vt:lpstr>PowerPoint 演示文稿</vt:lpstr>
      <vt:lpstr>PowerPoint 演示文稿</vt:lpstr>
      <vt:lpstr>PowerPoint 演示文稿</vt:lpstr>
      <vt:lpstr>二、最大化投资收益目标下的投资组合求解</vt:lpstr>
      <vt:lpstr>PowerPoint 演示文稿</vt:lpstr>
      <vt:lpstr>PowerPoint 演示文稿</vt:lpstr>
      <vt:lpstr>PowerPoint 演示文稿</vt:lpstr>
      <vt:lpstr>三、最大化期望效用目标下的投资组合求解</vt:lpstr>
      <vt:lpstr>PowerPoint 演示文稿</vt:lpstr>
      <vt:lpstr>PowerPoint 演示文稿</vt:lpstr>
      <vt:lpstr>PowerPoint 演示文稿</vt:lpstr>
      <vt:lpstr>一、最小化方差目标下的最优投资组合求解</vt:lpstr>
      <vt:lpstr>PowerPoint 演示文稿</vt:lpstr>
      <vt:lpstr>二、最大化夏普比率目标下的最优投资组合求解</vt:lpstr>
      <vt:lpstr>PowerPoint 演示文稿</vt:lpstr>
      <vt:lpstr>PowerPoint 演示文稿</vt:lpstr>
      <vt:lpstr>PowerPoint 演示文稿</vt:lpstr>
      <vt:lpstr>一、风险资产配置——不可卖空情形</vt:lpstr>
      <vt:lpstr>PowerPoint 演示文稿</vt:lpstr>
      <vt:lpstr>PowerPoint 演示文稿</vt:lpstr>
      <vt:lpstr>PowerPoint 演示文稿</vt:lpstr>
      <vt:lpstr>PowerPoint 演示文稿</vt:lpstr>
      <vt:lpstr>二、无风险与风险资产配置——不可卖空情形</vt:lpstr>
      <vt:lpstr>二、无风险与风险资产配置——不可卖空情形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一、计算收益率均值和协方差</vt:lpstr>
      <vt:lpstr>PowerPoint 演示文稿</vt:lpstr>
      <vt:lpstr>PowerPoint 演示文稿</vt:lpstr>
      <vt:lpstr>PowerPoint 演示文稿</vt:lpstr>
      <vt:lpstr>二、计算投资组合的可行域、预期收益率和标准差</vt:lpstr>
      <vt:lpstr>PowerPoint 演示文稿</vt:lpstr>
      <vt:lpstr>PowerPoint 演示文稿</vt:lpstr>
      <vt:lpstr>PowerPoint 演示文稿</vt:lpstr>
      <vt:lpstr>PowerPoint 演示文稿</vt:lpstr>
      <vt:lpstr>三、约束条件下的投资组合配置（允许卖空）</vt:lpstr>
      <vt:lpstr>PowerPoint 演示文稿</vt:lpstr>
      <vt:lpstr>四、有约束模型下包含无风险资产和风险资产的投资组合（允许卖空）</vt:lpstr>
      <vt:lpstr>五、约束条件下的资产组合配置（不允许卖空）</vt:lpstr>
      <vt:lpstr>五、约束条件下的资产组合配置（不允许卖空）</vt:lpstr>
      <vt:lpstr>PowerPoint 演示文稿</vt:lpstr>
      <vt:lpstr>六、有约束模型下包含无风险资产和风险资产的投资组合（不允许卖空）</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1438</cp:revision>
  <dcterms:created xsi:type="dcterms:W3CDTF">2014-05-22T15:27:15Z</dcterms:created>
  <dcterms:modified xsi:type="dcterms:W3CDTF">2024-07-10T15:58:26Z</dcterms:modified>
</cp:coreProperties>
</file>