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256" r:id="rId2"/>
    <p:sldId id="334" r:id="rId3"/>
    <p:sldId id="506" r:id="rId4"/>
    <p:sldId id="507" r:id="rId5"/>
    <p:sldId id="508" r:id="rId6"/>
    <p:sldId id="516" r:id="rId7"/>
    <p:sldId id="517" r:id="rId8"/>
    <p:sldId id="518" r:id="rId9"/>
    <p:sldId id="519" r:id="rId10"/>
    <p:sldId id="520" r:id="rId11"/>
    <p:sldId id="521" r:id="rId12"/>
    <p:sldId id="522" r:id="rId13"/>
    <p:sldId id="523" r:id="rId14"/>
    <p:sldId id="524" r:id="rId15"/>
    <p:sldId id="495" r:id="rId16"/>
    <p:sldId id="496"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437" r:id="rId30"/>
    <p:sldId id="418" r:id="rId31"/>
    <p:sldId id="537" r:id="rId32"/>
    <p:sldId id="538" r:id="rId33"/>
    <p:sldId id="539" r:id="rId34"/>
    <p:sldId id="540" r:id="rId35"/>
    <p:sldId id="541" r:id="rId36"/>
    <p:sldId id="543" r:id="rId37"/>
    <p:sldId id="542" r:id="rId38"/>
    <p:sldId id="544" r:id="rId39"/>
    <p:sldId id="545" r:id="rId40"/>
    <p:sldId id="546" r:id="rId41"/>
    <p:sldId id="547" r:id="rId42"/>
    <p:sldId id="548" r:id="rId43"/>
    <p:sldId id="549" r:id="rId44"/>
    <p:sldId id="550" r:id="rId45"/>
    <p:sldId id="483" r:id="rId46"/>
    <p:sldId id="470" r:id="rId47"/>
    <p:sldId id="434" r:id="rId48"/>
  </p:sldIdLst>
  <p:sldSz cx="12187238" cy="6858000"/>
  <p:notesSz cx="6858000" cy="9144000"/>
  <p:custDataLst>
    <p:tags r:id="rId5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1" userDrawn="1">
          <p15:clr>
            <a:srgbClr val="A4A3A4"/>
          </p15:clr>
        </p15:guide>
        <p15:guide id="2" pos="3838" userDrawn="1">
          <p15:clr>
            <a:srgbClr val="A4A3A4"/>
          </p15:clr>
        </p15:guide>
      </p15:sldGuideLst>
    </p:ext>
    <p:ext uri="{2D200454-40CA-4A62-9FC3-DE9A4176ACB9}">
      <p15:notesGuideLst xmlns:p15="http://schemas.microsoft.com/office/powerpoint/2012/main">
        <p15:guide id="1" orient="horz" pos="297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48" d="100"/>
          <a:sy n="48" d="100"/>
        </p:scale>
        <p:origin x="33" y="387"/>
      </p:cViewPr>
      <p:guideLst>
        <p:guide orient="horz" pos="2231"/>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7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2024-7-29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2024-7-29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44</a:t>
            </a:fld>
            <a:endParaRPr lang="zh-CN" altLang="en-US"/>
          </a:p>
        </p:txBody>
      </p:sp>
    </p:spTree>
    <p:extLst>
      <p:ext uri="{BB962C8B-B14F-4D97-AF65-F5344CB8AC3E}">
        <p14:creationId xmlns:p14="http://schemas.microsoft.com/office/powerpoint/2010/main" val="3744122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2024-7-29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2024-7-29</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2024-7-29</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2024-7-29</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2024-7-29</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2024-7-29</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2024-7-29</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2024-7-29</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2024-7-29</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2024-7-29</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2024-7-29</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2024-7-29</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2024-7-29</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0.wmf"/><Relationship Id="rId7" Type="http://schemas.openxmlformats.org/officeDocument/2006/relationships/image" Target="../media/image22.emf"/><Relationship Id="rId2" Type="http://schemas.openxmlformats.org/officeDocument/2006/relationships/oleObject" Target="../embeddings/oleObject16.bin"/><Relationship Id="rId1" Type="http://schemas.openxmlformats.org/officeDocument/2006/relationships/slideLayout" Target="../slideLayouts/slideLayout12.xml"/><Relationship Id="rId6" Type="http://schemas.openxmlformats.org/officeDocument/2006/relationships/oleObject" Target="../embeddings/oleObject18.bin"/><Relationship Id="rId11" Type="http://schemas.openxmlformats.org/officeDocument/2006/relationships/image" Target="../media/image24.emf"/><Relationship Id="rId5" Type="http://schemas.openxmlformats.org/officeDocument/2006/relationships/image" Target="../media/image21.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1.bin"/><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oleObject" Target="../embeddings/oleObject23.bin"/><Relationship Id="rId1" Type="http://schemas.openxmlformats.org/officeDocument/2006/relationships/slideLayout" Target="../slideLayouts/slideLayout12.xml"/><Relationship Id="rId6" Type="http://schemas.openxmlformats.org/officeDocument/2006/relationships/oleObject" Target="../embeddings/oleObject25.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8.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3.wmf"/><Relationship Id="rId7" Type="http://schemas.openxmlformats.org/officeDocument/2006/relationships/image" Target="../media/image35.emf"/><Relationship Id="rId2" Type="http://schemas.openxmlformats.org/officeDocument/2006/relationships/oleObject" Target="../embeddings/oleObject29.bin"/><Relationship Id="rId1" Type="http://schemas.openxmlformats.org/officeDocument/2006/relationships/slideLayout" Target="../slideLayouts/slideLayout12.xml"/><Relationship Id="rId6" Type="http://schemas.openxmlformats.org/officeDocument/2006/relationships/oleObject" Target="../embeddings/oleObject31.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0.emf"/><Relationship Id="rId12" Type="http://schemas.openxmlformats.org/officeDocument/2006/relationships/oleObject" Target="../embeddings/oleObject39.bin"/><Relationship Id="rId2" Type="http://schemas.openxmlformats.org/officeDocument/2006/relationships/oleObject" Target="../embeddings/oleObject34.bin"/><Relationship Id="rId1" Type="http://schemas.openxmlformats.org/officeDocument/2006/relationships/slideLayout" Target="../slideLayouts/slideLayout12.xml"/><Relationship Id="rId6" Type="http://schemas.openxmlformats.org/officeDocument/2006/relationships/oleObject" Target="../embeddings/oleObject36.bin"/><Relationship Id="rId11" Type="http://schemas.openxmlformats.org/officeDocument/2006/relationships/image" Target="../media/image42.emf"/><Relationship Id="rId5" Type="http://schemas.openxmlformats.org/officeDocument/2006/relationships/image" Target="../media/image39.emf"/><Relationship Id="rId15" Type="http://schemas.openxmlformats.org/officeDocument/2006/relationships/image" Target="../media/image44.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1.emf"/><Relationship Id="rId14"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9.emf"/><Relationship Id="rId3" Type="http://schemas.openxmlformats.org/officeDocument/2006/relationships/image" Target="../media/image38.emf"/><Relationship Id="rId7" Type="http://schemas.openxmlformats.org/officeDocument/2006/relationships/image" Target="../media/image46.e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12.xml"/><Relationship Id="rId6" Type="http://schemas.openxmlformats.org/officeDocument/2006/relationships/oleObject" Target="../embeddings/oleObject43.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7.emf"/><Relationship Id="rId14" Type="http://schemas.openxmlformats.org/officeDocument/2006/relationships/oleObject" Target="../embeddings/oleObject4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3.e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12.xml"/><Relationship Id="rId6" Type="http://schemas.openxmlformats.org/officeDocument/2006/relationships/oleObject" Target="../embeddings/oleObject50.bin"/><Relationship Id="rId11" Type="http://schemas.openxmlformats.org/officeDocument/2006/relationships/image" Target="../media/image55.emf"/><Relationship Id="rId5" Type="http://schemas.openxmlformats.org/officeDocument/2006/relationships/image" Target="../media/image52.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2.emf"/><Relationship Id="rId3" Type="http://schemas.openxmlformats.org/officeDocument/2006/relationships/image" Target="../media/image57.wmf"/><Relationship Id="rId7" Type="http://schemas.openxmlformats.org/officeDocument/2006/relationships/image" Target="../media/image59.emf"/><Relationship Id="rId12" Type="http://schemas.openxmlformats.org/officeDocument/2006/relationships/oleObject" Target="../embeddings/oleObject59.bin"/><Relationship Id="rId2" Type="http://schemas.openxmlformats.org/officeDocument/2006/relationships/oleObject" Target="../embeddings/oleObject54.bin"/><Relationship Id="rId1" Type="http://schemas.openxmlformats.org/officeDocument/2006/relationships/slideLayout" Target="../slideLayouts/slideLayout12.xml"/><Relationship Id="rId6" Type="http://schemas.openxmlformats.org/officeDocument/2006/relationships/oleObject" Target="../embeddings/oleObject56.bin"/><Relationship Id="rId11" Type="http://schemas.openxmlformats.org/officeDocument/2006/relationships/image" Target="../media/image61.emf"/><Relationship Id="rId5" Type="http://schemas.openxmlformats.org/officeDocument/2006/relationships/image" Target="../media/image58.wmf"/><Relationship Id="rId15" Type="http://schemas.openxmlformats.org/officeDocument/2006/relationships/image" Target="../media/image63.e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0.emf"/><Relationship Id="rId14"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5.emf"/><Relationship Id="rId7" Type="http://schemas.openxmlformats.org/officeDocument/2006/relationships/image" Target="../media/image67.emf"/><Relationship Id="rId2" Type="http://schemas.openxmlformats.org/officeDocument/2006/relationships/oleObject" Target="../embeddings/oleObject61.bin"/><Relationship Id="rId1" Type="http://schemas.openxmlformats.org/officeDocument/2006/relationships/slideLayout" Target="../slideLayouts/slideLayout12.xml"/><Relationship Id="rId6" Type="http://schemas.openxmlformats.org/officeDocument/2006/relationships/oleObject" Target="../embeddings/oleObject63.bin"/><Relationship Id="rId5" Type="http://schemas.openxmlformats.org/officeDocument/2006/relationships/image" Target="../media/image66.emf"/><Relationship Id="rId4" Type="http://schemas.openxmlformats.org/officeDocument/2006/relationships/oleObject" Target="../embeddings/oleObject62.bin"/><Relationship Id="rId9" Type="http://schemas.openxmlformats.org/officeDocument/2006/relationships/image" Target="../media/image68.emf"/></Relationships>
</file>

<file path=ppt/slides/_rels/slide2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oleObject" Target="../embeddings/oleObject65.bin"/><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2.emf"/><Relationship Id="rId12" Type="http://schemas.openxmlformats.org/officeDocument/2006/relationships/oleObject" Target="../embeddings/oleObject71.bin"/><Relationship Id="rId17" Type="http://schemas.openxmlformats.org/officeDocument/2006/relationships/image" Target="../media/image77.emf"/><Relationship Id="rId2" Type="http://schemas.openxmlformats.org/officeDocument/2006/relationships/oleObject" Target="../embeddings/oleObject66.bin"/><Relationship Id="rId16" Type="http://schemas.openxmlformats.org/officeDocument/2006/relationships/oleObject" Target="../embeddings/oleObject73.bin"/><Relationship Id="rId1" Type="http://schemas.openxmlformats.org/officeDocument/2006/relationships/slideLayout" Target="../slideLayouts/slideLayout12.xml"/><Relationship Id="rId6" Type="http://schemas.openxmlformats.org/officeDocument/2006/relationships/oleObject" Target="../embeddings/oleObject68.bin"/><Relationship Id="rId11" Type="http://schemas.openxmlformats.org/officeDocument/2006/relationships/image" Target="../media/image74.emf"/><Relationship Id="rId5" Type="http://schemas.openxmlformats.org/officeDocument/2006/relationships/image" Target="../media/image71.emf"/><Relationship Id="rId15" Type="http://schemas.openxmlformats.org/officeDocument/2006/relationships/image" Target="../media/image76.e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3.emf"/><Relationship Id="rId1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0.emf"/><Relationship Id="rId12" Type="http://schemas.openxmlformats.org/officeDocument/2006/relationships/oleObject" Target="../embeddings/oleObject79.bin"/><Relationship Id="rId2" Type="http://schemas.openxmlformats.org/officeDocument/2006/relationships/oleObject" Target="../embeddings/oleObject74.bin"/><Relationship Id="rId1" Type="http://schemas.openxmlformats.org/officeDocument/2006/relationships/slideLayout" Target="../slideLayouts/slideLayout12.xml"/><Relationship Id="rId6" Type="http://schemas.openxmlformats.org/officeDocument/2006/relationships/oleObject" Target="../embeddings/oleObject76.bin"/><Relationship Id="rId11" Type="http://schemas.openxmlformats.org/officeDocument/2006/relationships/image" Target="../media/image82.emf"/><Relationship Id="rId5" Type="http://schemas.openxmlformats.org/officeDocument/2006/relationships/image" Target="../media/image79.emf"/><Relationship Id="rId15" Type="http://schemas.openxmlformats.org/officeDocument/2006/relationships/image" Target="../media/image84.e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1.emf"/><Relationship Id="rId14" Type="http://schemas.openxmlformats.org/officeDocument/2006/relationships/oleObject" Target="../embeddings/oleObject8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7.emf"/><Relationship Id="rId12" Type="http://schemas.openxmlformats.org/officeDocument/2006/relationships/oleObject" Target="../embeddings/oleObject86.bin"/><Relationship Id="rId17" Type="http://schemas.openxmlformats.org/officeDocument/2006/relationships/image" Target="../media/image92.emf"/><Relationship Id="rId2" Type="http://schemas.openxmlformats.org/officeDocument/2006/relationships/oleObject" Target="../embeddings/oleObject81.bin"/><Relationship Id="rId16" Type="http://schemas.openxmlformats.org/officeDocument/2006/relationships/oleObject" Target="../embeddings/oleObject88.bin"/><Relationship Id="rId1" Type="http://schemas.openxmlformats.org/officeDocument/2006/relationships/slideLayout" Target="../slideLayouts/slideLayout12.xml"/><Relationship Id="rId6" Type="http://schemas.openxmlformats.org/officeDocument/2006/relationships/oleObject" Target="../embeddings/oleObject83.bin"/><Relationship Id="rId11" Type="http://schemas.openxmlformats.org/officeDocument/2006/relationships/image" Target="../media/image89.wmf"/><Relationship Id="rId5" Type="http://schemas.openxmlformats.org/officeDocument/2006/relationships/image" Target="../media/image86.emf"/><Relationship Id="rId15" Type="http://schemas.openxmlformats.org/officeDocument/2006/relationships/image" Target="../media/image91.e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88.wmf"/><Relationship Id="rId14" Type="http://schemas.openxmlformats.org/officeDocument/2006/relationships/oleObject" Target="../embeddings/oleObject8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98.emf"/><Relationship Id="rId3" Type="http://schemas.openxmlformats.org/officeDocument/2006/relationships/image" Target="../media/image93.wmf"/><Relationship Id="rId7" Type="http://schemas.openxmlformats.org/officeDocument/2006/relationships/image" Target="../media/image95.emf"/><Relationship Id="rId12" Type="http://schemas.openxmlformats.org/officeDocument/2006/relationships/oleObject" Target="../embeddings/oleObject94.bin"/><Relationship Id="rId2" Type="http://schemas.openxmlformats.org/officeDocument/2006/relationships/oleObject" Target="../embeddings/oleObject89.bin"/><Relationship Id="rId1" Type="http://schemas.openxmlformats.org/officeDocument/2006/relationships/slideLayout" Target="../slideLayouts/slideLayout12.xml"/><Relationship Id="rId6" Type="http://schemas.openxmlformats.org/officeDocument/2006/relationships/oleObject" Target="../embeddings/oleObject91.bin"/><Relationship Id="rId11" Type="http://schemas.openxmlformats.org/officeDocument/2006/relationships/image" Target="../media/image97.emf"/><Relationship Id="rId5" Type="http://schemas.openxmlformats.org/officeDocument/2006/relationships/image" Target="../media/image94.emf"/><Relationship Id="rId15" Type="http://schemas.openxmlformats.org/officeDocument/2006/relationships/image" Target="../media/image99.e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96.emf"/><Relationship Id="rId14" Type="http://schemas.openxmlformats.org/officeDocument/2006/relationships/oleObject" Target="../embeddings/oleObject9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5.emf"/><Relationship Id="rId18" Type="http://schemas.openxmlformats.org/officeDocument/2006/relationships/oleObject" Target="../embeddings/oleObject104.bin"/><Relationship Id="rId3" Type="http://schemas.openxmlformats.org/officeDocument/2006/relationships/image" Target="../media/image100.emf"/><Relationship Id="rId7" Type="http://schemas.openxmlformats.org/officeDocument/2006/relationships/image" Target="../media/image102.emf"/><Relationship Id="rId12" Type="http://schemas.openxmlformats.org/officeDocument/2006/relationships/oleObject" Target="../embeddings/oleObject101.bin"/><Relationship Id="rId17" Type="http://schemas.openxmlformats.org/officeDocument/2006/relationships/image" Target="../media/image107.emf"/><Relationship Id="rId2" Type="http://schemas.openxmlformats.org/officeDocument/2006/relationships/oleObject" Target="../embeddings/oleObject96.bin"/><Relationship Id="rId16" Type="http://schemas.openxmlformats.org/officeDocument/2006/relationships/oleObject" Target="../embeddings/oleObject103.bin"/><Relationship Id="rId1" Type="http://schemas.openxmlformats.org/officeDocument/2006/relationships/slideLayout" Target="../slideLayouts/slideLayout12.xml"/><Relationship Id="rId6" Type="http://schemas.openxmlformats.org/officeDocument/2006/relationships/oleObject" Target="../embeddings/oleObject98.bin"/><Relationship Id="rId11" Type="http://schemas.openxmlformats.org/officeDocument/2006/relationships/image" Target="../media/image104.emf"/><Relationship Id="rId5" Type="http://schemas.openxmlformats.org/officeDocument/2006/relationships/image" Target="../media/image101.emf"/><Relationship Id="rId15" Type="http://schemas.openxmlformats.org/officeDocument/2006/relationships/image" Target="../media/image106.emf"/><Relationship Id="rId10" Type="http://schemas.openxmlformats.org/officeDocument/2006/relationships/oleObject" Target="../embeddings/oleObject100.bin"/><Relationship Id="rId19" Type="http://schemas.openxmlformats.org/officeDocument/2006/relationships/image" Target="../media/image108.emf"/><Relationship Id="rId4" Type="http://schemas.openxmlformats.org/officeDocument/2006/relationships/oleObject" Target="../embeddings/oleObject97.bin"/><Relationship Id="rId9" Type="http://schemas.openxmlformats.org/officeDocument/2006/relationships/image" Target="../media/image103.emf"/><Relationship Id="rId14" Type="http://schemas.openxmlformats.org/officeDocument/2006/relationships/oleObject" Target="../embeddings/oleObject10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4.wmf"/><Relationship Id="rId18" Type="http://schemas.openxmlformats.org/officeDocument/2006/relationships/oleObject" Target="../embeddings/oleObject113.bin"/><Relationship Id="rId26" Type="http://schemas.openxmlformats.org/officeDocument/2006/relationships/oleObject" Target="../embeddings/oleObject117.bin"/><Relationship Id="rId3" Type="http://schemas.openxmlformats.org/officeDocument/2006/relationships/image" Target="../media/image109.emf"/><Relationship Id="rId21" Type="http://schemas.openxmlformats.org/officeDocument/2006/relationships/image" Target="../media/image118.emf"/><Relationship Id="rId7" Type="http://schemas.openxmlformats.org/officeDocument/2006/relationships/image" Target="../media/image111.emf"/><Relationship Id="rId12" Type="http://schemas.openxmlformats.org/officeDocument/2006/relationships/oleObject" Target="../embeddings/oleObject110.bin"/><Relationship Id="rId17" Type="http://schemas.openxmlformats.org/officeDocument/2006/relationships/image" Target="../media/image116.emf"/><Relationship Id="rId25" Type="http://schemas.openxmlformats.org/officeDocument/2006/relationships/image" Target="../media/image120.emf"/><Relationship Id="rId2" Type="http://schemas.openxmlformats.org/officeDocument/2006/relationships/oleObject" Target="../embeddings/oleObject105.bin"/><Relationship Id="rId16" Type="http://schemas.openxmlformats.org/officeDocument/2006/relationships/oleObject" Target="../embeddings/oleObject112.bin"/><Relationship Id="rId20" Type="http://schemas.openxmlformats.org/officeDocument/2006/relationships/oleObject" Target="../embeddings/oleObject114.bin"/><Relationship Id="rId1" Type="http://schemas.openxmlformats.org/officeDocument/2006/relationships/slideLayout" Target="../slideLayouts/slideLayout12.xml"/><Relationship Id="rId6" Type="http://schemas.openxmlformats.org/officeDocument/2006/relationships/oleObject" Target="../embeddings/oleObject107.bin"/><Relationship Id="rId11" Type="http://schemas.openxmlformats.org/officeDocument/2006/relationships/image" Target="../media/image113.emf"/><Relationship Id="rId24" Type="http://schemas.openxmlformats.org/officeDocument/2006/relationships/oleObject" Target="../embeddings/oleObject116.bin"/><Relationship Id="rId5" Type="http://schemas.openxmlformats.org/officeDocument/2006/relationships/image" Target="../media/image110.emf"/><Relationship Id="rId15" Type="http://schemas.openxmlformats.org/officeDocument/2006/relationships/image" Target="../media/image115.emf"/><Relationship Id="rId23" Type="http://schemas.openxmlformats.org/officeDocument/2006/relationships/image" Target="../media/image119.emf"/><Relationship Id="rId10" Type="http://schemas.openxmlformats.org/officeDocument/2006/relationships/oleObject" Target="../embeddings/oleObject109.bin"/><Relationship Id="rId19" Type="http://schemas.openxmlformats.org/officeDocument/2006/relationships/image" Target="../media/image117.emf"/><Relationship Id="rId4" Type="http://schemas.openxmlformats.org/officeDocument/2006/relationships/oleObject" Target="../embeddings/oleObject106.bin"/><Relationship Id="rId9" Type="http://schemas.openxmlformats.org/officeDocument/2006/relationships/image" Target="../media/image112.emf"/><Relationship Id="rId14" Type="http://schemas.openxmlformats.org/officeDocument/2006/relationships/oleObject" Target="../embeddings/oleObject111.bin"/><Relationship Id="rId22" Type="http://schemas.openxmlformats.org/officeDocument/2006/relationships/oleObject" Target="../embeddings/oleObject115.bin"/><Relationship Id="rId27" Type="http://schemas.openxmlformats.org/officeDocument/2006/relationships/image" Target="../media/image1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27.emf"/><Relationship Id="rId18" Type="http://schemas.openxmlformats.org/officeDocument/2006/relationships/oleObject" Target="../embeddings/oleObject126.bin"/><Relationship Id="rId3" Type="http://schemas.openxmlformats.org/officeDocument/2006/relationships/image" Target="../media/image122.emf"/><Relationship Id="rId21" Type="http://schemas.openxmlformats.org/officeDocument/2006/relationships/image" Target="../media/image131.emf"/><Relationship Id="rId7" Type="http://schemas.openxmlformats.org/officeDocument/2006/relationships/image" Target="../media/image124.emf"/><Relationship Id="rId12" Type="http://schemas.openxmlformats.org/officeDocument/2006/relationships/oleObject" Target="../embeddings/oleObject123.bin"/><Relationship Id="rId17" Type="http://schemas.openxmlformats.org/officeDocument/2006/relationships/image" Target="../media/image129.emf"/><Relationship Id="rId2" Type="http://schemas.openxmlformats.org/officeDocument/2006/relationships/oleObject" Target="../embeddings/oleObject118.bin"/><Relationship Id="rId16" Type="http://schemas.openxmlformats.org/officeDocument/2006/relationships/oleObject" Target="../embeddings/oleObject125.bin"/><Relationship Id="rId20" Type="http://schemas.openxmlformats.org/officeDocument/2006/relationships/oleObject" Target="../embeddings/oleObject127.bin"/><Relationship Id="rId1" Type="http://schemas.openxmlformats.org/officeDocument/2006/relationships/slideLayout" Target="../slideLayouts/slideLayout12.xml"/><Relationship Id="rId6" Type="http://schemas.openxmlformats.org/officeDocument/2006/relationships/oleObject" Target="../embeddings/oleObject120.bin"/><Relationship Id="rId11" Type="http://schemas.openxmlformats.org/officeDocument/2006/relationships/image" Target="../media/image126.emf"/><Relationship Id="rId5" Type="http://schemas.openxmlformats.org/officeDocument/2006/relationships/image" Target="../media/image123.emf"/><Relationship Id="rId15" Type="http://schemas.openxmlformats.org/officeDocument/2006/relationships/image" Target="../media/image128.emf"/><Relationship Id="rId10" Type="http://schemas.openxmlformats.org/officeDocument/2006/relationships/oleObject" Target="../embeddings/oleObject122.bin"/><Relationship Id="rId19" Type="http://schemas.openxmlformats.org/officeDocument/2006/relationships/image" Target="../media/image130.emf"/><Relationship Id="rId4" Type="http://schemas.openxmlformats.org/officeDocument/2006/relationships/oleObject" Target="../embeddings/oleObject119.bin"/><Relationship Id="rId9" Type="http://schemas.openxmlformats.org/officeDocument/2006/relationships/image" Target="../media/image125.emf"/><Relationship Id="rId14" Type="http://schemas.openxmlformats.org/officeDocument/2006/relationships/oleObject" Target="../embeddings/oleObject12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37.emf"/><Relationship Id="rId3" Type="http://schemas.openxmlformats.org/officeDocument/2006/relationships/image" Target="../media/image132.wmf"/><Relationship Id="rId7" Type="http://schemas.openxmlformats.org/officeDocument/2006/relationships/image" Target="../media/image134.emf"/><Relationship Id="rId12" Type="http://schemas.openxmlformats.org/officeDocument/2006/relationships/oleObject" Target="../embeddings/oleObject133.bin"/><Relationship Id="rId17" Type="http://schemas.openxmlformats.org/officeDocument/2006/relationships/image" Target="../media/image139.emf"/><Relationship Id="rId2" Type="http://schemas.openxmlformats.org/officeDocument/2006/relationships/oleObject" Target="../embeddings/oleObject128.bin"/><Relationship Id="rId16" Type="http://schemas.openxmlformats.org/officeDocument/2006/relationships/oleObject" Target="../embeddings/oleObject135.bin"/><Relationship Id="rId1" Type="http://schemas.openxmlformats.org/officeDocument/2006/relationships/slideLayout" Target="../slideLayouts/slideLayout12.xml"/><Relationship Id="rId6" Type="http://schemas.openxmlformats.org/officeDocument/2006/relationships/oleObject" Target="../embeddings/oleObject130.bin"/><Relationship Id="rId11" Type="http://schemas.openxmlformats.org/officeDocument/2006/relationships/image" Target="../media/image136.emf"/><Relationship Id="rId5" Type="http://schemas.openxmlformats.org/officeDocument/2006/relationships/image" Target="../media/image133.emf"/><Relationship Id="rId15" Type="http://schemas.openxmlformats.org/officeDocument/2006/relationships/image" Target="../media/image138.e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35.emf"/><Relationship Id="rId14" Type="http://schemas.openxmlformats.org/officeDocument/2006/relationships/oleObject" Target="../embeddings/oleObject134.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image" Target="../media/image140.emf"/><Relationship Id="rId7" Type="http://schemas.openxmlformats.org/officeDocument/2006/relationships/image" Target="../media/image142.emf"/><Relationship Id="rId2" Type="http://schemas.openxmlformats.org/officeDocument/2006/relationships/oleObject" Target="../embeddings/oleObject136.bin"/><Relationship Id="rId1" Type="http://schemas.openxmlformats.org/officeDocument/2006/relationships/slideLayout" Target="../slideLayouts/slideLayout12.xml"/><Relationship Id="rId6" Type="http://schemas.openxmlformats.org/officeDocument/2006/relationships/oleObject" Target="../embeddings/oleObject138.bin"/><Relationship Id="rId11" Type="http://schemas.openxmlformats.org/officeDocument/2006/relationships/image" Target="../media/image144.emf"/><Relationship Id="rId5" Type="http://schemas.openxmlformats.org/officeDocument/2006/relationships/image" Target="../media/image141.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43.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4.bin"/><Relationship Id="rId3" Type="http://schemas.openxmlformats.org/officeDocument/2006/relationships/image" Target="../media/image143.emf"/><Relationship Id="rId7" Type="http://schemas.openxmlformats.org/officeDocument/2006/relationships/image" Target="../media/image146.emf"/><Relationship Id="rId2" Type="http://schemas.openxmlformats.org/officeDocument/2006/relationships/oleObject" Target="../embeddings/oleObject141.bin"/><Relationship Id="rId1" Type="http://schemas.openxmlformats.org/officeDocument/2006/relationships/slideLayout" Target="../slideLayouts/slideLayout12.xml"/><Relationship Id="rId6" Type="http://schemas.openxmlformats.org/officeDocument/2006/relationships/oleObject" Target="../embeddings/oleObject143.bin"/><Relationship Id="rId5" Type="http://schemas.openxmlformats.org/officeDocument/2006/relationships/image" Target="../media/image145.emf"/><Relationship Id="rId4" Type="http://schemas.openxmlformats.org/officeDocument/2006/relationships/oleObject" Target="../embeddings/oleObject142.bin"/><Relationship Id="rId9" Type="http://schemas.openxmlformats.org/officeDocument/2006/relationships/image" Target="../media/image147.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53.emf"/><Relationship Id="rId3" Type="http://schemas.openxmlformats.org/officeDocument/2006/relationships/image" Target="../media/image148.emf"/><Relationship Id="rId7" Type="http://schemas.openxmlformats.org/officeDocument/2006/relationships/image" Target="../media/image150.emf"/><Relationship Id="rId12" Type="http://schemas.openxmlformats.org/officeDocument/2006/relationships/oleObject" Target="../embeddings/oleObject150.bin"/><Relationship Id="rId2" Type="http://schemas.openxmlformats.org/officeDocument/2006/relationships/oleObject" Target="../embeddings/oleObject145.bin"/><Relationship Id="rId1" Type="http://schemas.openxmlformats.org/officeDocument/2006/relationships/slideLayout" Target="../slideLayouts/slideLayout12.xml"/><Relationship Id="rId6" Type="http://schemas.openxmlformats.org/officeDocument/2006/relationships/oleObject" Target="../embeddings/oleObject147.bin"/><Relationship Id="rId11" Type="http://schemas.openxmlformats.org/officeDocument/2006/relationships/image" Target="../media/image152.emf"/><Relationship Id="rId5" Type="http://schemas.openxmlformats.org/officeDocument/2006/relationships/image" Target="../media/image149.emf"/><Relationship Id="rId15" Type="http://schemas.openxmlformats.org/officeDocument/2006/relationships/image" Target="../media/image154.e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51.wmf"/><Relationship Id="rId14" Type="http://schemas.openxmlformats.org/officeDocument/2006/relationships/oleObject" Target="../embeddings/oleObject151.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60.emf"/><Relationship Id="rId18" Type="http://schemas.openxmlformats.org/officeDocument/2006/relationships/oleObject" Target="../embeddings/oleObject160.bin"/><Relationship Id="rId3" Type="http://schemas.openxmlformats.org/officeDocument/2006/relationships/image" Target="../media/image155.emf"/><Relationship Id="rId7" Type="http://schemas.openxmlformats.org/officeDocument/2006/relationships/image" Target="../media/image157.emf"/><Relationship Id="rId12" Type="http://schemas.openxmlformats.org/officeDocument/2006/relationships/oleObject" Target="../embeddings/oleObject157.bin"/><Relationship Id="rId17" Type="http://schemas.openxmlformats.org/officeDocument/2006/relationships/image" Target="../media/image162.emf"/><Relationship Id="rId2" Type="http://schemas.openxmlformats.org/officeDocument/2006/relationships/oleObject" Target="../embeddings/oleObject152.bin"/><Relationship Id="rId16" Type="http://schemas.openxmlformats.org/officeDocument/2006/relationships/oleObject" Target="../embeddings/oleObject159.bin"/><Relationship Id="rId1" Type="http://schemas.openxmlformats.org/officeDocument/2006/relationships/slideLayout" Target="../slideLayouts/slideLayout12.xml"/><Relationship Id="rId6" Type="http://schemas.openxmlformats.org/officeDocument/2006/relationships/oleObject" Target="../embeddings/oleObject154.bin"/><Relationship Id="rId11" Type="http://schemas.openxmlformats.org/officeDocument/2006/relationships/image" Target="../media/image159.emf"/><Relationship Id="rId5" Type="http://schemas.openxmlformats.org/officeDocument/2006/relationships/image" Target="../media/image156.emf"/><Relationship Id="rId15" Type="http://schemas.openxmlformats.org/officeDocument/2006/relationships/image" Target="../media/image161.emf"/><Relationship Id="rId10" Type="http://schemas.openxmlformats.org/officeDocument/2006/relationships/oleObject" Target="../embeddings/oleObject156.bin"/><Relationship Id="rId19" Type="http://schemas.openxmlformats.org/officeDocument/2006/relationships/image" Target="../media/image163.emf"/><Relationship Id="rId4" Type="http://schemas.openxmlformats.org/officeDocument/2006/relationships/oleObject" Target="../embeddings/oleObject153.bin"/><Relationship Id="rId9" Type="http://schemas.openxmlformats.org/officeDocument/2006/relationships/image" Target="../media/image158.emf"/><Relationship Id="rId14" Type="http://schemas.openxmlformats.org/officeDocument/2006/relationships/oleObject" Target="../embeddings/oleObject158.bin"/></Relationships>
</file>

<file path=ppt/slides/_rels/slide36.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oleObject" Target="../embeddings/oleObject161.bin"/><Relationship Id="rId1" Type="http://schemas.openxmlformats.org/officeDocument/2006/relationships/slideLayout" Target="../slideLayouts/slideLayout12.xml"/><Relationship Id="rId5" Type="http://schemas.openxmlformats.org/officeDocument/2006/relationships/image" Target="../media/image165.emf"/><Relationship Id="rId4" Type="http://schemas.openxmlformats.org/officeDocument/2006/relationships/oleObject" Target="../embeddings/oleObject16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image" Target="../media/image166.emf"/><Relationship Id="rId7" Type="http://schemas.openxmlformats.org/officeDocument/2006/relationships/image" Target="../media/image168.emf"/><Relationship Id="rId2" Type="http://schemas.openxmlformats.org/officeDocument/2006/relationships/oleObject" Target="../embeddings/oleObject163.bin"/><Relationship Id="rId1" Type="http://schemas.openxmlformats.org/officeDocument/2006/relationships/slideLayout" Target="../slideLayouts/slideLayout12.xml"/><Relationship Id="rId6" Type="http://schemas.openxmlformats.org/officeDocument/2006/relationships/oleObject" Target="../embeddings/oleObject165.bin"/><Relationship Id="rId5" Type="http://schemas.openxmlformats.org/officeDocument/2006/relationships/image" Target="../media/image167.emf"/><Relationship Id="rId4" Type="http://schemas.openxmlformats.org/officeDocument/2006/relationships/oleObject" Target="../embeddings/oleObject164.bin"/><Relationship Id="rId9" Type="http://schemas.openxmlformats.org/officeDocument/2006/relationships/image" Target="../media/image169.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image" Target="../media/image166.emf"/><Relationship Id="rId7" Type="http://schemas.openxmlformats.org/officeDocument/2006/relationships/image" Target="../media/image168.emf"/><Relationship Id="rId2" Type="http://schemas.openxmlformats.org/officeDocument/2006/relationships/oleObject" Target="../embeddings/oleObject167.bin"/><Relationship Id="rId1" Type="http://schemas.openxmlformats.org/officeDocument/2006/relationships/slideLayout" Target="../slideLayouts/slideLayout12.xml"/><Relationship Id="rId6" Type="http://schemas.openxmlformats.org/officeDocument/2006/relationships/oleObject" Target="../embeddings/oleObject169.bin"/><Relationship Id="rId5" Type="http://schemas.openxmlformats.org/officeDocument/2006/relationships/image" Target="../media/image167.emf"/><Relationship Id="rId4" Type="http://schemas.openxmlformats.org/officeDocument/2006/relationships/oleObject" Target="../embeddings/oleObject168.bin"/><Relationship Id="rId9" Type="http://schemas.openxmlformats.org/officeDocument/2006/relationships/image" Target="../media/image169.emf"/></Relationships>
</file>

<file path=ppt/slides/_rels/slide39.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oleObject" Target="../embeddings/oleObject171.bin"/><Relationship Id="rId1" Type="http://schemas.openxmlformats.org/officeDocument/2006/relationships/slideLayout" Target="../slideLayouts/slideLayout12.xml"/><Relationship Id="rId5" Type="http://schemas.openxmlformats.org/officeDocument/2006/relationships/image" Target="../media/image171.emf"/><Relationship Id="rId4" Type="http://schemas.openxmlformats.org/officeDocument/2006/relationships/oleObject" Target="../embeddings/oleObject17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76.bin"/><Relationship Id="rId13" Type="http://schemas.openxmlformats.org/officeDocument/2006/relationships/image" Target="../media/image177.emf"/><Relationship Id="rId3" Type="http://schemas.openxmlformats.org/officeDocument/2006/relationships/image" Target="../media/image172.emf"/><Relationship Id="rId7" Type="http://schemas.openxmlformats.org/officeDocument/2006/relationships/image" Target="../media/image174.emf"/><Relationship Id="rId12" Type="http://schemas.openxmlformats.org/officeDocument/2006/relationships/oleObject" Target="../embeddings/oleObject178.bin"/><Relationship Id="rId2" Type="http://schemas.openxmlformats.org/officeDocument/2006/relationships/oleObject" Target="../embeddings/oleObject173.bin"/><Relationship Id="rId1" Type="http://schemas.openxmlformats.org/officeDocument/2006/relationships/slideLayout" Target="../slideLayouts/slideLayout12.xml"/><Relationship Id="rId6" Type="http://schemas.openxmlformats.org/officeDocument/2006/relationships/oleObject" Target="../embeddings/oleObject175.bin"/><Relationship Id="rId11" Type="http://schemas.openxmlformats.org/officeDocument/2006/relationships/image" Target="../media/image176.emf"/><Relationship Id="rId5" Type="http://schemas.openxmlformats.org/officeDocument/2006/relationships/image" Target="../media/image173.emf"/><Relationship Id="rId15" Type="http://schemas.openxmlformats.org/officeDocument/2006/relationships/image" Target="../media/image178.emf"/><Relationship Id="rId10" Type="http://schemas.openxmlformats.org/officeDocument/2006/relationships/oleObject" Target="../embeddings/oleObject177.bin"/><Relationship Id="rId4" Type="http://schemas.openxmlformats.org/officeDocument/2006/relationships/oleObject" Target="../embeddings/oleObject174.bin"/><Relationship Id="rId9" Type="http://schemas.openxmlformats.org/officeDocument/2006/relationships/image" Target="../media/image175.emf"/><Relationship Id="rId14" Type="http://schemas.openxmlformats.org/officeDocument/2006/relationships/oleObject" Target="../embeddings/oleObject179.bin"/></Relationships>
</file>

<file path=ppt/slides/_rels/slide41.xml.rels><?xml version="1.0" encoding="UTF-8" standalone="yes"?>
<Relationships xmlns="http://schemas.openxmlformats.org/package/2006/relationships"><Relationship Id="rId3" Type="http://schemas.openxmlformats.org/officeDocument/2006/relationships/image" Target="../media/image179.emf"/><Relationship Id="rId7" Type="http://schemas.openxmlformats.org/officeDocument/2006/relationships/image" Target="../media/image181.emf"/><Relationship Id="rId2" Type="http://schemas.openxmlformats.org/officeDocument/2006/relationships/oleObject" Target="../embeddings/oleObject180.bin"/><Relationship Id="rId1" Type="http://schemas.openxmlformats.org/officeDocument/2006/relationships/slideLayout" Target="../slideLayouts/slideLayout12.xml"/><Relationship Id="rId6" Type="http://schemas.openxmlformats.org/officeDocument/2006/relationships/oleObject" Target="../embeddings/oleObject182.bin"/><Relationship Id="rId5" Type="http://schemas.openxmlformats.org/officeDocument/2006/relationships/image" Target="../media/image180.emf"/><Relationship Id="rId4" Type="http://schemas.openxmlformats.org/officeDocument/2006/relationships/oleObject" Target="../embeddings/oleObject181.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87.emf"/><Relationship Id="rId3" Type="http://schemas.openxmlformats.org/officeDocument/2006/relationships/image" Target="../media/image182.emf"/><Relationship Id="rId7" Type="http://schemas.openxmlformats.org/officeDocument/2006/relationships/image" Target="../media/image184.wmf"/><Relationship Id="rId12" Type="http://schemas.openxmlformats.org/officeDocument/2006/relationships/oleObject" Target="../embeddings/oleObject188.bin"/><Relationship Id="rId17" Type="http://schemas.openxmlformats.org/officeDocument/2006/relationships/image" Target="../media/image189.emf"/><Relationship Id="rId2" Type="http://schemas.openxmlformats.org/officeDocument/2006/relationships/oleObject" Target="../embeddings/oleObject183.bin"/><Relationship Id="rId16" Type="http://schemas.openxmlformats.org/officeDocument/2006/relationships/oleObject" Target="../embeddings/oleObject190.bin"/><Relationship Id="rId1" Type="http://schemas.openxmlformats.org/officeDocument/2006/relationships/slideLayout" Target="../slideLayouts/slideLayout12.xml"/><Relationship Id="rId6" Type="http://schemas.openxmlformats.org/officeDocument/2006/relationships/oleObject" Target="../embeddings/oleObject185.bin"/><Relationship Id="rId11" Type="http://schemas.openxmlformats.org/officeDocument/2006/relationships/image" Target="../media/image186.emf"/><Relationship Id="rId5" Type="http://schemas.openxmlformats.org/officeDocument/2006/relationships/image" Target="../media/image183.emf"/><Relationship Id="rId15" Type="http://schemas.openxmlformats.org/officeDocument/2006/relationships/image" Target="../media/image188.emf"/><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85.emf"/><Relationship Id="rId14" Type="http://schemas.openxmlformats.org/officeDocument/2006/relationships/oleObject" Target="../embeddings/oleObject189.bin"/></Relationships>
</file>

<file path=ppt/slides/_rels/slide43.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oleObject" Target="../embeddings/oleObject191.bin"/><Relationship Id="rId1" Type="http://schemas.openxmlformats.org/officeDocument/2006/relationships/slideLayout" Target="../slideLayouts/slideLayout12.xml"/><Relationship Id="rId5" Type="http://schemas.openxmlformats.org/officeDocument/2006/relationships/image" Target="../media/image191.emf"/><Relationship Id="rId4" Type="http://schemas.openxmlformats.org/officeDocument/2006/relationships/oleObject" Target="../embeddings/oleObject192.bin"/></Relationships>
</file>

<file path=ppt/slides/_rels/slide44.xml.rels><?xml version="1.0" encoding="UTF-8" standalone="yes"?>
<Relationships xmlns="http://schemas.openxmlformats.org/package/2006/relationships"><Relationship Id="rId8" Type="http://schemas.openxmlformats.org/officeDocument/2006/relationships/image" Target="../media/image194.emf"/><Relationship Id="rId3" Type="http://schemas.openxmlformats.org/officeDocument/2006/relationships/oleObject" Target="../embeddings/oleObject193.bin"/><Relationship Id="rId7" Type="http://schemas.openxmlformats.org/officeDocument/2006/relationships/oleObject" Target="../embeddings/oleObject195.bin"/><Relationship Id="rId12" Type="http://schemas.openxmlformats.org/officeDocument/2006/relationships/image" Target="../media/image196.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3.emf"/><Relationship Id="rId11" Type="http://schemas.openxmlformats.org/officeDocument/2006/relationships/oleObject" Target="../embeddings/oleObject197.bin"/><Relationship Id="rId5" Type="http://schemas.openxmlformats.org/officeDocument/2006/relationships/oleObject" Target="../embeddings/oleObject194.bin"/><Relationship Id="rId10" Type="http://schemas.openxmlformats.org/officeDocument/2006/relationships/image" Target="../media/image195.emf"/><Relationship Id="rId4" Type="http://schemas.openxmlformats.org/officeDocument/2006/relationships/image" Target="../media/image192.emf"/><Relationship Id="rId9" Type="http://schemas.openxmlformats.org/officeDocument/2006/relationships/oleObject" Target="../embeddings/oleObject19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97.emf"/><Relationship Id="rId7" Type="http://schemas.openxmlformats.org/officeDocument/2006/relationships/image" Target="../media/image199.emf"/><Relationship Id="rId2" Type="http://schemas.openxmlformats.org/officeDocument/2006/relationships/oleObject" Target="../embeddings/oleObject198.bin"/><Relationship Id="rId1" Type="http://schemas.openxmlformats.org/officeDocument/2006/relationships/slideLayout" Target="../slideLayouts/slideLayout12.xml"/><Relationship Id="rId6" Type="http://schemas.openxmlformats.org/officeDocument/2006/relationships/oleObject" Target="../embeddings/oleObject200.bin"/><Relationship Id="rId5" Type="http://schemas.openxmlformats.org/officeDocument/2006/relationships/image" Target="../media/image198.emf"/><Relationship Id="rId4" Type="http://schemas.openxmlformats.org/officeDocument/2006/relationships/oleObject" Target="../embeddings/oleObject199.bin"/></Relationships>
</file>

<file path=ppt/slides/_rels/slide47.x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oleObject" Target="../embeddings/oleObject201.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11" Type="http://schemas.openxmlformats.org/officeDocument/2006/relationships/image" Target="../media/image10.emf"/><Relationship Id="rId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12.x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2.bin"/><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4.bin"/><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332979" y="1628800"/>
            <a:ext cx="10801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600" b="1" dirty="0">
                <a:latin typeface="黑体" panose="02010609060101010101" pitchFamily="49" charset="-122"/>
                <a:ea typeface="黑体" panose="02010609060101010101" pitchFamily="49" charset="-122"/>
              </a:rPr>
              <a:t>第一章 资产收益率及其分布</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、复合收益率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04181" y="750570"/>
            <a:ext cx="11926267" cy="798167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连续复合单期收益率（对数收益率）就是资产简单毛收益率的自然对数，在不考虑分红时，连续复合单期收益率为：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1-7</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rPr>
              <a:t>令                    ，则有：</a:t>
            </a:r>
            <a:endParaRPr kumimoji="1" lang="en-US" altLang="zh-CN" sz="2200" dirty="0">
              <a:latin typeface="Times New Roman" panose="02020603050405020304" pitchFamily="18" charset="0"/>
              <a:ea typeface="+mn-ea"/>
            </a:endParaRPr>
          </a:p>
          <a:p>
            <a:pPr>
              <a:lnSpc>
                <a:spcPct val="170000"/>
              </a:lnSpc>
            </a:pPr>
            <a:r>
              <a:rPr kumimoji="1" lang="en-US" altLang="zh-CN" sz="2200" dirty="0">
                <a:latin typeface="Times New Roman" panose="02020603050405020304" pitchFamily="18" charset="0"/>
                <a:ea typeface="+mn-ea"/>
              </a:rPr>
              <a:t>                                                                                                                                                          </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1-8</a:t>
            </a:r>
            <a:r>
              <a:rPr kumimoji="1" lang="zh-CN" altLang="en-US" sz="2200" dirty="0">
                <a:latin typeface="Times New Roman" panose="02020603050405020304" pitchFamily="18" charset="0"/>
                <a:ea typeface="+mn-ea"/>
              </a:rPr>
              <a:t>）</a:t>
            </a:r>
            <a:endParaRPr kumimoji="1" lang="en-US" altLang="zh-CN" sz="2200" dirty="0">
              <a:latin typeface="Times New Roman" panose="02020603050405020304" pitchFamily="18" charset="0"/>
              <a:ea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rPr>
              <a:t>在考虑分红时，连续复合单期收益率为：</a:t>
            </a:r>
            <a:endParaRPr kumimoji="1" lang="en-US" altLang="zh-CN" sz="2200" dirty="0">
              <a:latin typeface="Times New Roman" panose="02020603050405020304" pitchFamily="18" charset="0"/>
              <a:ea typeface="+mn-ea"/>
            </a:endParaRP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rPr>
              <a:t>1-9</a:t>
            </a:r>
            <a:r>
              <a:rPr kumimoji="1" lang="zh-CN" altLang="en-US" sz="2200" dirty="0">
                <a:latin typeface="Times New Roman" panose="02020603050405020304" pitchFamily="18" charset="0"/>
                <a:ea typeface="+mn-ea"/>
              </a:rPr>
              <a:t>）</a:t>
            </a:r>
            <a:endParaRPr kumimoji="1" lang="en-US" altLang="zh-CN" sz="2200" dirty="0">
              <a:latin typeface="Times New Roman" panose="02020603050405020304" pitchFamily="18" charset="0"/>
              <a:ea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rPr>
              <a:t>连续复合多期收益率是对应的连续复合单期收益率之和：</a:t>
            </a:r>
            <a:endParaRPr kumimoji="1" lang="en-US" altLang="zh-CN" sz="2200" dirty="0">
              <a:latin typeface="Times New Roman" panose="02020603050405020304" pitchFamily="18" charset="0"/>
              <a:ea typeface="+mn-ea"/>
            </a:endParaRPr>
          </a:p>
          <a:p>
            <a:pPr>
              <a:lnSpc>
                <a:spcPct val="170000"/>
              </a:lnSpc>
            </a:pPr>
            <a:r>
              <a:rPr kumimoji="1" lang="en-US" altLang="zh-CN" sz="2200" dirty="0">
                <a:latin typeface="Times New Roman" panose="02020603050405020304" pitchFamily="18" charset="0"/>
                <a:ea typeface="+mn-ea"/>
              </a:rPr>
              <a:t>                                                                                                                                                        </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1-10</a:t>
            </a:r>
            <a:r>
              <a:rPr kumimoji="1" lang="zh-CN" altLang="en-US" sz="2200" dirty="0">
                <a:latin typeface="Times New Roman" panose="02020603050405020304" pitchFamily="18" charset="0"/>
                <a:ea typeface="+mn-ea"/>
              </a:rPr>
              <a:t>）</a:t>
            </a: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D9F83CDD-7EB9-4E79-EF74-A0418EBE029F}"/>
              </a:ext>
            </a:extLst>
          </p:cNvPr>
          <p:cNvGraphicFramePr>
            <a:graphicFrameLocks noChangeAspect="1"/>
          </p:cNvGraphicFramePr>
          <p:nvPr>
            <p:extLst>
              <p:ext uri="{D42A27DB-BD31-4B8C-83A1-F6EECF244321}">
                <p14:modId xmlns:p14="http://schemas.microsoft.com/office/powerpoint/2010/main" val="159431182"/>
              </p:ext>
            </p:extLst>
          </p:nvPr>
        </p:nvGraphicFramePr>
        <p:xfrm>
          <a:off x="4437435" y="4296045"/>
          <a:ext cx="2854325" cy="452437"/>
        </p:xfrm>
        <a:graphic>
          <a:graphicData uri="http://schemas.openxmlformats.org/presentationml/2006/ole">
            <mc:AlternateContent xmlns:mc="http://schemas.openxmlformats.org/markup-compatibility/2006">
              <mc:Choice xmlns:v="urn:schemas-microsoft-com:vml" Requires="v">
                <p:oleObj name="Equation" r:id="rId2" imgW="1600200" imgH="253800" progId="Equation.DSMT4">
                  <p:embed/>
                </p:oleObj>
              </mc:Choice>
              <mc:Fallback>
                <p:oleObj name="Equation" r:id="rId2" imgW="1600200" imgH="253800" progId="Equation.DSMT4">
                  <p:embed/>
                  <p:pic>
                    <p:nvPicPr>
                      <p:cNvPr id="5" name="对象 4">
                        <a:extLst>
                          <a:ext uri="{FF2B5EF4-FFF2-40B4-BE49-F238E27FC236}">
                            <a16:creationId xmlns:a16="http://schemas.microsoft.com/office/drawing/2014/main" id="{D9F83CDD-7EB9-4E79-EF74-A0418EBE029F}"/>
                          </a:ext>
                        </a:extLst>
                      </p:cNvPr>
                      <p:cNvPicPr/>
                      <p:nvPr/>
                    </p:nvPicPr>
                    <p:blipFill>
                      <a:blip r:embed="rId3"/>
                      <a:stretch>
                        <a:fillRect/>
                      </a:stretch>
                    </p:blipFill>
                    <p:spPr>
                      <a:xfrm>
                        <a:off x="4437435" y="4296045"/>
                        <a:ext cx="2854325" cy="45243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14BCF58-A6B5-7688-600A-D91CDE07E533}"/>
              </a:ext>
            </a:extLst>
          </p:cNvPr>
          <p:cNvGraphicFramePr>
            <a:graphicFrameLocks noChangeAspect="1"/>
          </p:cNvGraphicFramePr>
          <p:nvPr>
            <p:extLst>
              <p:ext uri="{D42A27DB-BD31-4B8C-83A1-F6EECF244321}">
                <p14:modId xmlns:p14="http://schemas.microsoft.com/office/powerpoint/2010/main" val="3185134240"/>
              </p:ext>
            </p:extLst>
          </p:nvPr>
        </p:nvGraphicFramePr>
        <p:xfrm>
          <a:off x="4300289" y="1772816"/>
          <a:ext cx="2360613" cy="735013"/>
        </p:xfrm>
        <a:graphic>
          <a:graphicData uri="http://schemas.openxmlformats.org/presentationml/2006/ole">
            <mc:AlternateContent xmlns:mc="http://schemas.openxmlformats.org/markup-compatibility/2006">
              <mc:Choice xmlns:v="urn:schemas-microsoft-com:vml" Requires="v">
                <p:oleObj name="Equation" r:id="rId4" imgW="1384200" imgH="431640" progId="Equation.DSMT4">
                  <p:embed/>
                </p:oleObj>
              </mc:Choice>
              <mc:Fallback>
                <p:oleObj name="Equation" r:id="rId4" imgW="1384200" imgH="431640" progId="Equation.DSMT4">
                  <p:embed/>
                  <p:pic>
                    <p:nvPicPr>
                      <p:cNvPr id="3" name="对象 2">
                        <a:extLst>
                          <a:ext uri="{FF2B5EF4-FFF2-40B4-BE49-F238E27FC236}">
                            <a16:creationId xmlns:a16="http://schemas.microsoft.com/office/drawing/2014/main" id="{114BCF58-A6B5-7688-600A-D91CDE07E533}"/>
                          </a:ext>
                        </a:extLst>
                      </p:cNvPr>
                      <p:cNvPicPr/>
                      <p:nvPr/>
                    </p:nvPicPr>
                    <p:blipFill>
                      <a:blip r:embed="rId5"/>
                      <a:stretch>
                        <a:fillRect/>
                      </a:stretch>
                    </p:blipFill>
                    <p:spPr>
                      <a:xfrm>
                        <a:off x="4300289" y="1772816"/>
                        <a:ext cx="2360613" cy="73501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43DCF4C-22DB-5ACC-089F-0D208E70C775}"/>
              </a:ext>
            </a:extLst>
          </p:cNvPr>
          <p:cNvGraphicFramePr>
            <a:graphicFrameLocks noChangeAspect="1"/>
          </p:cNvGraphicFramePr>
          <p:nvPr>
            <p:extLst>
              <p:ext uri="{D42A27DB-BD31-4B8C-83A1-F6EECF244321}">
                <p14:modId xmlns:p14="http://schemas.microsoft.com/office/powerpoint/2010/main" val="502104582"/>
              </p:ext>
            </p:extLst>
          </p:nvPr>
        </p:nvGraphicFramePr>
        <p:xfrm>
          <a:off x="837035" y="2564904"/>
          <a:ext cx="1296144" cy="505377"/>
        </p:xfrm>
        <a:graphic>
          <a:graphicData uri="http://schemas.openxmlformats.org/presentationml/2006/ole">
            <mc:AlternateContent xmlns:mc="http://schemas.openxmlformats.org/markup-compatibility/2006">
              <mc:Choice xmlns:v="urn:schemas-microsoft-com:vml" Requires="v">
                <p:oleObj name="Equation" r:id="rId6" imgW="691448" imgH="270318" progId="Equation.DSMT4">
                  <p:embed/>
                </p:oleObj>
              </mc:Choice>
              <mc:Fallback>
                <p:oleObj name="Equation" r:id="rId6" imgW="691448" imgH="270318" progId="Equation.DSMT4">
                  <p:embed/>
                  <p:pic>
                    <p:nvPicPr>
                      <p:cNvPr id="0" name=""/>
                      <p:cNvPicPr/>
                      <p:nvPr/>
                    </p:nvPicPr>
                    <p:blipFill>
                      <a:blip r:embed="rId7"/>
                      <a:stretch>
                        <a:fillRect/>
                      </a:stretch>
                    </p:blipFill>
                    <p:spPr>
                      <a:xfrm>
                        <a:off x="837035" y="2564904"/>
                        <a:ext cx="1296144" cy="50537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6A2848F3-8711-44EC-E3F4-6793369D5265}"/>
              </a:ext>
            </a:extLst>
          </p:cNvPr>
          <p:cNvGraphicFramePr>
            <a:graphicFrameLocks noChangeAspect="1"/>
          </p:cNvGraphicFramePr>
          <p:nvPr>
            <p:extLst>
              <p:ext uri="{D42A27DB-BD31-4B8C-83A1-F6EECF244321}">
                <p14:modId xmlns:p14="http://schemas.microsoft.com/office/powerpoint/2010/main" val="3102470920"/>
              </p:ext>
            </p:extLst>
          </p:nvPr>
        </p:nvGraphicFramePr>
        <p:xfrm>
          <a:off x="4797475" y="3154625"/>
          <a:ext cx="1584176" cy="437192"/>
        </p:xfrm>
        <a:graphic>
          <a:graphicData uri="http://schemas.openxmlformats.org/presentationml/2006/ole">
            <mc:AlternateContent xmlns:mc="http://schemas.openxmlformats.org/markup-compatibility/2006">
              <mc:Choice xmlns:v="urn:schemas-microsoft-com:vml" Requires="v">
                <p:oleObj name="Equation" r:id="rId8" imgW="977491" imgH="270318" progId="Equation.DSMT4">
                  <p:embed/>
                </p:oleObj>
              </mc:Choice>
              <mc:Fallback>
                <p:oleObj name="Equation" r:id="rId8" imgW="977491" imgH="270318" progId="Equation.DSMT4">
                  <p:embed/>
                  <p:pic>
                    <p:nvPicPr>
                      <p:cNvPr id="0" name=""/>
                      <p:cNvPicPr/>
                      <p:nvPr/>
                    </p:nvPicPr>
                    <p:blipFill>
                      <a:blip r:embed="rId9"/>
                      <a:stretch>
                        <a:fillRect/>
                      </a:stretch>
                    </p:blipFill>
                    <p:spPr>
                      <a:xfrm>
                        <a:off x="4797475" y="3154625"/>
                        <a:ext cx="1584176" cy="43719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267D8A3-EEEF-66D6-9051-F9FFCC8FF666}"/>
              </a:ext>
            </a:extLst>
          </p:cNvPr>
          <p:cNvGraphicFramePr>
            <a:graphicFrameLocks noChangeAspect="1"/>
          </p:cNvGraphicFramePr>
          <p:nvPr>
            <p:extLst>
              <p:ext uri="{D42A27DB-BD31-4B8C-83A1-F6EECF244321}">
                <p14:modId xmlns:p14="http://schemas.microsoft.com/office/powerpoint/2010/main" val="3077294450"/>
              </p:ext>
            </p:extLst>
          </p:nvPr>
        </p:nvGraphicFramePr>
        <p:xfrm>
          <a:off x="3357315" y="5355205"/>
          <a:ext cx="5709314" cy="1289714"/>
        </p:xfrm>
        <a:graphic>
          <a:graphicData uri="http://schemas.openxmlformats.org/presentationml/2006/ole">
            <mc:AlternateContent xmlns:mc="http://schemas.openxmlformats.org/markup-compatibility/2006">
              <mc:Choice xmlns:v="urn:schemas-microsoft-com:vml" Requires="v">
                <p:oleObj name="Equation" r:id="rId10" imgW="3984994" imgH="900778" progId="Equation.DSMT4">
                  <p:embed/>
                </p:oleObj>
              </mc:Choice>
              <mc:Fallback>
                <p:oleObj name="Equation" r:id="rId10" imgW="3984994" imgH="900778" progId="Equation.DSMT4">
                  <p:embed/>
                  <p:pic>
                    <p:nvPicPr>
                      <p:cNvPr id="0" name=""/>
                      <p:cNvPicPr/>
                      <p:nvPr/>
                    </p:nvPicPr>
                    <p:blipFill>
                      <a:blip r:embed="rId11"/>
                      <a:stretch>
                        <a:fillRect/>
                      </a:stretch>
                    </p:blipFill>
                    <p:spPr>
                      <a:xfrm>
                        <a:off x="3357315" y="5355205"/>
                        <a:ext cx="5709314" cy="1289714"/>
                      </a:xfrm>
                      <a:prstGeom prst="rect">
                        <a:avLst/>
                      </a:prstGeom>
                    </p:spPr>
                  </p:pic>
                </p:oleObj>
              </mc:Fallback>
            </mc:AlternateContent>
          </a:graphicData>
        </a:graphic>
      </p:graphicFrame>
    </p:spTree>
    <p:extLst>
      <p:ext uri="{BB962C8B-B14F-4D97-AF65-F5344CB8AC3E}">
        <p14:creationId xmlns:p14="http://schemas.microsoft.com/office/powerpoint/2010/main" val="245328477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、复合收益率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16840" y="1412776"/>
            <a:ext cx="11926267" cy="740613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rPr>
              <a:t>【</a:t>
            </a:r>
            <a:r>
              <a:rPr kumimoji="1" lang="zh-CN" altLang="en-US" sz="2200" dirty="0">
                <a:latin typeface="Times New Roman" panose="02020603050405020304" pitchFamily="18" charset="0"/>
                <a:ea typeface="+mn-ea"/>
              </a:rPr>
              <a:t>例</a:t>
            </a:r>
            <a:r>
              <a:rPr kumimoji="1" lang="en-US" altLang="zh-CN" sz="2200" dirty="0">
                <a:latin typeface="Times New Roman" panose="02020603050405020304" pitchFamily="18" charset="0"/>
                <a:ea typeface="+mn-ea"/>
              </a:rPr>
              <a:t>1-5】</a:t>
            </a:r>
            <a:r>
              <a:rPr kumimoji="1" lang="zh-CN" altLang="en-US" sz="2200" dirty="0">
                <a:latin typeface="Times New Roman" panose="02020603050405020304" pitchFamily="18" charset="0"/>
                <a:ea typeface="+mn-ea"/>
              </a:rPr>
              <a:t>假设某只股票</a:t>
            </a:r>
            <a:r>
              <a:rPr kumimoji="1" lang="en-US" altLang="zh-CN" sz="2200" dirty="0">
                <a:latin typeface="Times New Roman" panose="02020603050405020304" pitchFamily="18" charset="0"/>
                <a:ea typeface="+mn-ea"/>
              </a:rPr>
              <a:t>7</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日的收盘价为</a:t>
            </a:r>
            <a:r>
              <a:rPr kumimoji="1" lang="en-US" altLang="zh-CN" sz="2200" dirty="0">
                <a:latin typeface="Times New Roman" panose="02020603050405020304" pitchFamily="18" charset="0"/>
                <a:ea typeface="+mn-ea"/>
              </a:rPr>
              <a:t>15.36</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7</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7</a:t>
            </a:r>
            <a:r>
              <a:rPr kumimoji="1" lang="zh-CN" altLang="en-US" sz="2200" dirty="0">
                <a:latin typeface="Times New Roman" panose="02020603050405020304" pitchFamily="18" charset="0"/>
                <a:ea typeface="+mn-ea"/>
              </a:rPr>
              <a:t>日的收盘价为</a:t>
            </a:r>
            <a:r>
              <a:rPr kumimoji="1" lang="en-US" altLang="zh-CN" sz="2200" dirty="0">
                <a:latin typeface="Times New Roman" panose="02020603050405020304" pitchFamily="18" charset="0"/>
                <a:ea typeface="+mn-ea"/>
              </a:rPr>
              <a:t>16.47</a:t>
            </a:r>
            <a:r>
              <a:rPr kumimoji="1" lang="zh-CN" altLang="en-US" sz="2200" dirty="0">
                <a:latin typeface="Times New Roman" panose="02020603050405020304" pitchFamily="18" charset="0"/>
                <a:ea typeface="+mn-ea"/>
              </a:rPr>
              <a:t>，同时，</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2</a:t>
            </a:r>
            <a:r>
              <a:rPr kumimoji="1" lang="zh-CN" altLang="en-US" sz="2200" dirty="0">
                <a:latin typeface="Times New Roman" panose="02020603050405020304" pitchFamily="18" charset="0"/>
                <a:ea typeface="+mn-ea"/>
              </a:rPr>
              <a:t>日分红</a:t>
            </a:r>
            <a:r>
              <a:rPr kumimoji="1" lang="en-US" altLang="zh-CN" sz="2200" dirty="0">
                <a:latin typeface="Times New Roman" panose="02020603050405020304" pitchFamily="18" charset="0"/>
                <a:ea typeface="+mn-ea"/>
              </a:rPr>
              <a:t>3.1</a:t>
            </a:r>
            <a:r>
              <a:rPr kumimoji="1" lang="zh-CN" altLang="en-US" sz="2200" dirty="0">
                <a:latin typeface="Times New Roman" panose="02020603050405020304" pitchFamily="18" charset="0"/>
                <a:ea typeface="+mn-ea"/>
              </a:rPr>
              <a:t>。计算不考虑分红时的连续复合单期收益率以及考虑分红时的连续复合单期收益率。</a:t>
            </a:r>
          </a:p>
          <a:p>
            <a:pPr>
              <a:lnSpc>
                <a:spcPct val="170000"/>
              </a:lnSpc>
            </a:pPr>
            <a:r>
              <a:rPr kumimoji="1" lang="zh-CN" altLang="en-US" sz="2200" dirty="0">
                <a:latin typeface="Times New Roman" panose="02020603050405020304" pitchFamily="18" charset="0"/>
                <a:ea typeface="+mn-ea"/>
              </a:rPr>
              <a:t>     根据公式和题目已知条件可以计算不考虑分红时的连续复合单期收益率为：</a:t>
            </a:r>
            <a:endParaRPr kumimoji="1" lang="en-US" altLang="zh-CN" sz="2200" dirty="0">
              <a:latin typeface="Times New Roman" panose="02020603050405020304" pitchFamily="18" charset="0"/>
              <a:ea typeface="+mn-ea"/>
            </a:endParaRPr>
          </a:p>
          <a:p>
            <a:pPr>
              <a:lnSpc>
                <a:spcPct val="170000"/>
              </a:lnSpc>
            </a:pPr>
            <a:endParaRPr kumimoji="1" lang="en-US" altLang="zh-CN" sz="2200" dirty="0">
              <a:latin typeface="Times New Roman" panose="02020603050405020304" pitchFamily="18" charset="0"/>
              <a:ea typeface="+mn-ea"/>
            </a:endParaRPr>
          </a:p>
          <a:p>
            <a:pPr>
              <a:lnSpc>
                <a:spcPct val="170000"/>
              </a:lnSpc>
            </a:pPr>
            <a:endParaRPr kumimoji="1" lang="en-US" altLang="zh-CN" sz="2200" dirty="0">
              <a:latin typeface="Times New Roman" panose="02020603050405020304" pitchFamily="18" charset="0"/>
              <a:ea typeface="+mn-ea"/>
            </a:endParaRPr>
          </a:p>
          <a:p>
            <a:pPr>
              <a:lnSpc>
                <a:spcPct val="170000"/>
              </a:lnSpc>
            </a:pPr>
            <a:r>
              <a:rPr kumimoji="1" lang="zh-CN" altLang="en-US" sz="2200" dirty="0">
                <a:latin typeface="Times New Roman" panose="02020603050405020304" pitchFamily="18" charset="0"/>
                <a:ea typeface="+mn-ea"/>
              </a:rPr>
              <a:t>     考虑分红时的连续复合单期收益率为：</a:t>
            </a:r>
          </a:p>
          <a:p>
            <a:pPr>
              <a:lnSpc>
                <a:spcPct val="170000"/>
              </a:lnSpc>
            </a:pPr>
            <a:r>
              <a:rPr kumimoji="1" lang="zh-CN" altLang="en-US" sz="2200" dirty="0">
                <a:latin typeface="Times New Roman" panose="02020603050405020304" pitchFamily="18" charset="0"/>
                <a:ea typeface="+mn-ea"/>
              </a:rPr>
              <a:t> </a:t>
            </a:r>
          </a:p>
          <a:p>
            <a:pPr>
              <a:lnSpc>
                <a:spcPct val="170000"/>
              </a:lnSpc>
            </a:pPr>
            <a:endParaRPr kumimoji="1" lang="zh-CN" altLang="en-US" sz="2200" dirty="0">
              <a:latin typeface="Times New Roman" panose="02020603050405020304" pitchFamily="18" charset="0"/>
              <a:ea typeface="+mn-ea"/>
            </a:endParaRP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EB157550-99E4-2859-9D79-DC6D1CB7AF87}"/>
              </a:ext>
            </a:extLst>
          </p:cNvPr>
          <p:cNvGraphicFramePr>
            <a:graphicFrameLocks noChangeAspect="1"/>
          </p:cNvGraphicFramePr>
          <p:nvPr>
            <p:extLst>
              <p:ext uri="{D42A27DB-BD31-4B8C-83A1-F6EECF244321}">
                <p14:modId xmlns:p14="http://schemas.microsoft.com/office/powerpoint/2010/main" val="3118774502"/>
              </p:ext>
            </p:extLst>
          </p:nvPr>
        </p:nvGraphicFramePr>
        <p:xfrm>
          <a:off x="4365427" y="3429000"/>
          <a:ext cx="4116065" cy="725040"/>
        </p:xfrm>
        <a:graphic>
          <a:graphicData uri="http://schemas.openxmlformats.org/presentationml/2006/ole">
            <mc:AlternateContent xmlns:mc="http://schemas.openxmlformats.org/markup-compatibility/2006">
              <mc:Choice xmlns:v="urn:schemas-microsoft-com:vml" Requires="v">
                <p:oleObj name="Equation" r:id="rId2" imgW="2902208" imgH="510412" progId="Equation.DSMT4">
                  <p:embed/>
                </p:oleObj>
              </mc:Choice>
              <mc:Fallback>
                <p:oleObj name="Equation" r:id="rId2" imgW="2902208" imgH="510412" progId="Equation.DSMT4">
                  <p:embed/>
                  <p:pic>
                    <p:nvPicPr>
                      <p:cNvPr id="0" name=""/>
                      <p:cNvPicPr/>
                      <p:nvPr/>
                    </p:nvPicPr>
                    <p:blipFill>
                      <a:blip r:embed="rId3"/>
                      <a:stretch>
                        <a:fillRect/>
                      </a:stretch>
                    </p:blipFill>
                    <p:spPr>
                      <a:xfrm>
                        <a:off x="4365427" y="3429000"/>
                        <a:ext cx="4116065" cy="72504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0A643B6C-C806-7A80-B08D-2DB46EB93E5C}"/>
              </a:ext>
            </a:extLst>
          </p:cNvPr>
          <p:cNvGraphicFramePr>
            <a:graphicFrameLocks noChangeAspect="1"/>
          </p:cNvGraphicFramePr>
          <p:nvPr>
            <p:extLst>
              <p:ext uri="{D42A27DB-BD31-4B8C-83A1-F6EECF244321}">
                <p14:modId xmlns:p14="http://schemas.microsoft.com/office/powerpoint/2010/main" val="969020074"/>
              </p:ext>
            </p:extLst>
          </p:nvPr>
        </p:nvGraphicFramePr>
        <p:xfrm>
          <a:off x="3645347" y="5213244"/>
          <a:ext cx="6696744" cy="463960"/>
        </p:xfrm>
        <a:graphic>
          <a:graphicData uri="http://schemas.openxmlformats.org/presentationml/2006/ole">
            <mc:AlternateContent xmlns:mc="http://schemas.openxmlformats.org/markup-compatibility/2006">
              <mc:Choice xmlns:v="urn:schemas-microsoft-com:vml" Requires="v">
                <p:oleObj name="Equation" r:id="rId4" imgW="4331144" imgH="300117" progId="Equation.DSMT4">
                  <p:embed/>
                </p:oleObj>
              </mc:Choice>
              <mc:Fallback>
                <p:oleObj name="Equation" r:id="rId4" imgW="4331144" imgH="300117" progId="Equation.DSMT4">
                  <p:embed/>
                  <p:pic>
                    <p:nvPicPr>
                      <p:cNvPr id="0" name=""/>
                      <p:cNvPicPr/>
                      <p:nvPr/>
                    </p:nvPicPr>
                    <p:blipFill>
                      <a:blip r:embed="rId5"/>
                      <a:stretch>
                        <a:fillRect/>
                      </a:stretch>
                    </p:blipFill>
                    <p:spPr>
                      <a:xfrm>
                        <a:off x="3645347" y="5213244"/>
                        <a:ext cx="6696744" cy="463960"/>
                      </a:xfrm>
                      <a:prstGeom prst="rect">
                        <a:avLst/>
                      </a:prstGeom>
                    </p:spPr>
                  </p:pic>
                </p:oleObj>
              </mc:Fallback>
            </mc:AlternateContent>
          </a:graphicData>
        </a:graphic>
      </p:graphicFrame>
    </p:spTree>
    <p:extLst>
      <p:ext uri="{BB962C8B-B14F-4D97-AF65-F5344CB8AC3E}">
        <p14:creationId xmlns:p14="http://schemas.microsoft.com/office/powerpoint/2010/main" val="3931305709"/>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744531"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、资产组合收益率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04181" y="750570"/>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上述收益率计算的都是单一资产的收益率，在同时投资 </a:t>
            </a:r>
            <a:r>
              <a:rPr kumimoji="1" lang="en-US" altLang="zh-CN" sz="2200" i="1" dirty="0">
                <a:latin typeface="Times New Roman" panose="02020603050405020304" pitchFamily="18" charset="0"/>
                <a:ea typeface="+mn-ea"/>
                <a:sym typeface="+mn-ea"/>
              </a:rPr>
              <a:t>N </a:t>
            </a:r>
            <a:r>
              <a:rPr kumimoji="1" lang="zh-CN" altLang="en-US" sz="2200" dirty="0">
                <a:latin typeface="Times New Roman" panose="02020603050405020304" pitchFamily="18" charset="0"/>
                <a:ea typeface="+mn-ea"/>
                <a:sym typeface="+mn-ea"/>
              </a:rPr>
              <a:t>个资产时，则要计算资产组合收益率。资产组合收益率是根据每个资产占总资产的比重，计算出的所有资产简单收益率的加权平均。</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假设      是资产 </a:t>
            </a:r>
            <a:r>
              <a:rPr kumimoji="1" lang="en-US" altLang="zh-CN" sz="2200" i="1" dirty="0" err="1">
                <a:latin typeface="Times New Roman" panose="02020603050405020304" pitchFamily="18" charset="0"/>
                <a:ea typeface="+mn-ea"/>
                <a:sym typeface="+mn-ea"/>
              </a:rPr>
              <a:t>i</a:t>
            </a:r>
            <a:r>
              <a:rPr kumimoji="1" lang="zh-CN" altLang="en-US" sz="2200" dirty="0">
                <a:latin typeface="Times New Roman" panose="02020603050405020304" pitchFamily="18" charset="0"/>
                <a:ea typeface="+mn-ea"/>
                <a:sym typeface="+mn-ea"/>
              </a:rPr>
              <a:t> 占总资产的权重，     是资产 </a:t>
            </a:r>
            <a:r>
              <a:rPr kumimoji="1" lang="en-US" altLang="zh-CN" sz="2200" i="1" dirty="0" err="1">
                <a:latin typeface="Times New Roman" panose="02020603050405020304" pitchFamily="18" charset="0"/>
                <a:ea typeface="+mn-ea"/>
                <a:sym typeface="+mn-ea"/>
              </a:rPr>
              <a:t>i</a:t>
            </a:r>
            <a:r>
              <a:rPr kumimoji="1" lang="zh-CN" altLang="en-US" sz="2200" dirty="0">
                <a:latin typeface="Times New Roman" panose="02020603050405020304" pitchFamily="18" charset="0"/>
                <a:ea typeface="+mn-ea"/>
                <a:sym typeface="+mn-ea"/>
              </a:rPr>
              <a:t> 在 </a:t>
            </a:r>
            <a:r>
              <a:rPr kumimoji="1" lang="en-US" altLang="zh-CN" sz="2200" i="1" dirty="0">
                <a:latin typeface="Times New Roman" panose="02020603050405020304" pitchFamily="18" charset="0"/>
                <a:ea typeface="+mn-ea"/>
                <a:sym typeface="+mn-ea"/>
              </a:rPr>
              <a:t>t</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时刻的简单收益率，则资产组合 </a:t>
            </a:r>
            <a:r>
              <a:rPr kumimoji="1" lang="en-US" altLang="zh-CN" sz="2200" i="1" dirty="0">
                <a:latin typeface="Times New Roman" panose="02020603050405020304" pitchFamily="18" charset="0"/>
                <a:ea typeface="+mn-ea"/>
                <a:sym typeface="+mn-ea"/>
              </a:rPr>
              <a:t>p</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在</a:t>
            </a:r>
            <a:r>
              <a:rPr kumimoji="1" lang="zh-CN" altLang="en-US" sz="2200" i="1" dirty="0">
                <a:latin typeface="Times New Roman" panose="02020603050405020304" pitchFamily="18" charset="0"/>
                <a:ea typeface="+mn-ea"/>
                <a:sym typeface="+mn-ea"/>
              </a:rPr>
              <a:t> </a:t>
            </a:r>
            <a:r>
              <a:rPr kumimoji="1" lang="en-US" altLang="zh-CN" sz="2200" i="1" dirty="0">
                <a:latin typeface="Times New Roman" panose="02020603050405020304" pitchFamily="18" charset="0"/>
                <a:ea typeface="+mn-ea"/>
                <a:sym typeface="+mn-ea"/>
              </a:rPr>
              <a:t>t</a:t>
            </a:r>
            <a:r>
              <a:rPr kumimoji="1" lang="zh-CN" altLang="en-US" sz="2200" i="1"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时刻的收益率为：</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1-11</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rPr>
              <a:t>资产组合的连续复合收益率没有上述性质，但如果每一类资产的简单收益率    的绝对值都很小时，资产组合</a:t>
            </a:r>
            <a:r>
              <a:rPr kumimoji="1" lang="zh-CN" altLang="en-US" sz="2200" i="1" dirty="0">
                <a:latin typeface="Times New Roman" panose="02020603050405020304" pitchFamily="18" charset="0"/>
                <a:ea typeface="+mn-ea"/>
              </a:rPr>
              <a:t> </a:t>
            </a:r>
            <a:r>
              <a:rPr kumimoji="1" lang="en-US" altLang="zh-CN" sz="2200" i="1" dirty="0">
                <a:latin typeface="Times New Roman" panose="02020603050405020304" pitchFamily="18" charset="0"/>
                <a:ea typeface="+mn-ea"/>
              </a:rPr>
              <a:t>p</a:t>
            </a:r>
            <a:r>
              <a:rPr kumimoji="1" lang="zh-CN" altLang="en-US" sz="2200" i="1" dirty="0">
                <a:latin typeface="Times New Roman" panose="02020603050405020304" pitchFamily="18" charset="0"/>
                <a:ea typeface="+mn-ea"/>
              </a:rPr>
              <a:t> </a:t>
            </a:r>
            <a:r>
              <a:rPr kumimoji="1" lang="zh-CN" altLang="en-US" sz="2200" dirty="0">
                <a:latin typeface="Times New Roman" panose="02020603050405020304" pitchFamily="18" charset="0"/>
                <a:ea typeface="+mn-ea"/>
              </a:rPr>
              <a:t>在 </a:t>
            </a:r>
            <a:r>
              <a:rPr kumimoji="1" lang="en-US" altLang="zh-CN" sz="2200" i="1" dirty="0">
                <a:latin typeface="Times New Roman" panose="02020603050405020304" pitchFamily="18" charset="0"/>
                <a:ea typeface="+mn-ea"/>
              </a:rPr>
              <a:t>t </a:t>
            </a:r>
            <a:r>
              <a:rPr kumimoji="1" lang="zh-CN" altLang="en-US" sz="2200" dirty="0">
                <a:latin typeface="Times New Roman" panose="02020603050405020304" pitchFamily="18" charset="0"/>
                <a:ea typeface="+mn-ea"/>
              </a:rPr>
              <a:t>时刻的连续复合收益率可近似为：</a:t>
            </a:r>
            <a:endParaRPr kumimoji="1" lang="en-US" altLang="zh-CN" sz="2200" dirty="0">
              <a:latin typeface="Times New Roman" panose="02020603050405020304" pitchFamily="18" charset="0"/>
              <a:ea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1-12</a:t>
            </a:r>
            <a:r>
              <a:rPr kumimoji="1" lang="zh-CN" altLang="en-US" sz="2200" dirty="0">
                <a:latin typeface="Times New Roman" panose="02020603050405020304" pitchFamily="18" charset="0"/>
                <a:ea typeface="+mn-ea"/>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844EC718-81E4-E92B-87CC-2CDBB87703CE}"/>
              </a:ext>
            </a:extLst>
          </p:cNvPr>
          <p:cNvGraphicFramePr>
            <a:graphicFrameLocks noChangeAspect="1"/>
          </p:cNvGraphicFramePr>
          <p:nvPr>
            <p:extLst>
              <p:ext uri="{D42A27DB-BD31-4B8C-83A1-F6EECF244321}">
                <p14:modId xmlns:p14="http://schemas.microsoft.com/office/powerpoint/2010/main" val="4131305871"/>
              </p:ext>
            </p:extLst>
          </p:nvPr>
        </p:nvGraphicFramePr>
        <p:xfrm>
          <a:off x="1125067" y="2564904"/>
          <a:ext cx="393601" cy="506910"/>
        </p:xfrm>
        <a:graphic>
          <a:graphicData uri="http://schemas.openxmlformats.org/presentationml/2006/ole">
            <mc:AlternateContent xmlns:mc="http://schemas.openxmlformats.org/markup-compatibility/2006">
              <mc:Choice xmlns:v="urn:schemas-microsoft-com:vml" Requires="v">
                <p:oleObj name="Equation" r:id="rId2" imgW="210163" imgH="270318" progId="Equation.DSMT4">
                  <p:embed/>
                </p:oleObj>
              </mc:Choice>
              <mc:Fallback>
                <p:oleObj name="Equation" r:id="rId2" imgW="210163" imgH="270318" progId="Equation.DSMT4">
                  <p:embed/>
                  <p:pic>
                    <p:nvPicPr>
                      <p:cNvPr id="0" name=""/>
                      <p:cNvPicPr/>
                      <p:nvPr/>
                    </p:nvPicPr>
                    <p:blipFill>
                      <a:blip r:embed="rId3"/>
                      <a:stretch>
                        <a:fillRect/>
                      </a:stretch>
                    </p:blipFill>
                    <p:spPr>
                      <a:xfrm>
                        <a:off x="1125067" y="2564904"/>
                        <a:ext cx="393601" cy="50691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3217BCF-33F5-0EA9-7151-DA542E119A9C}"/>
              </a:ext>
            </a:extLst>
          </p:cNvPr>
          <p:cNvGraphicFramePr>
            <a:graphicFrameLocks noChangeAspect="1"/>
          </p:cNvGraphicFramePr>
          <p:nvPr>
            <p:extLst>
              <p:ext uri="{D42A27DB-BD31-4B8C-83A1-F6EECF244321}">
                <p14:modId xmlns:p14="http://schemas.microsoft.com/office/powerpoint/2010/main" val="1514868361"/>
              </p:ext>
            </p:extLst>
          </p:nvPr>
        </p:nvGraphicFramePr>
        <p:xfrm>
          <a:off x="4797475" y="2589228"/>
          <a:ext cx="307305" cy="458262"/>
        </p:xfrm>
        <a:graphic>
          <a:graphicData uri="http://schemas.openxmlformats.org/presentationml/2006/ole">
            <mc:AlternateContent xmlns:mc="http://schemas.openxmlformats.org/markup-compatibility/2006">
              <mc:Choice xmlns:v="urn:schemas-microsoft-com:vml" Requires="v">
                <p:oleObj name="Equation" r:id="rId4" imgW="180322" imgH="270318" progId="Equation.DSMT4">
                  <p:embed/>
                </p:oleObj>
              </mc:Choice>
              <mc:Fallback>
                <p:oleObj name="Equation" r:id="rId4" imgW="180322" imgH="270318" progId="Equation.DSMT4">
                  <p:embed/>
                  <p:pic>
                    <p:nvPicPr>
                      <p:cNvPr id="0" name=""/>
                      <p:cNvPicPr/>
                      <p:nvPr/>
                    </p:nvPicPr>
                    <p:blipFill>
                      <a:blip r:embed="rId5"/>
                      <a:stretch>
                        <a:fillRect/>
                      </a:stretch>
                    </p:blipFill>
                    <p:spPr>
                      <a:xfrm>
                        <a:off x="4797475" y="2589228"/>
                        <a:ext cx="307305" cy="45826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2A350AE5-12B9-5A69-DD92-358F0BED7F57}"/>
              </a:ext>
            </a:extLst>
          </p:cNvPr>
          <p:cNvGraphicFramePr>
            <a:graphicFrameLocks noChangeAspect="1"/>
          </p:cNvGraphicFramePr>
          <p:nvPr>
            <p:extLst>
              <p:ext uri="{D42A27DB-BD31-4B8C-83A1-F6EECF244321}">
                <p14:modId xmlns:p14="http://schemas.microsoft.com/office/powerpoint/2010/main" val="2879424065"/>
              </p:ext>
            </p:extLst>
          </p:nvPr>
        </p:nvGraphicFramePr>
        <p:xfrm>
          <a:off x="5318079" y="3284984"/>
          <a:ext cx="1551079" cy="864096"/>
        </p:xfrm>
        <a:graphic>
          <a:graphicData uri="http://schemas.openxmlformats.org/presentationml/2006/ole">
            <mc:AlternateContent xmlns:mc="http://schemas.openxmlformats.org/markup-compatibility/2006">
              <mc:Choice xmlns:v="urn:schemas-microsoft-com:vml" Requires="v">
                <p:oleObj name="Equation" r:id="rId6" imgW="916958" imgH="510412" progId="Equation.DSMT4">
                  <p:embed/>
                </p:oleObj>
              </mc:Choice>
              <mc:Fallback>
                <p:oleObj name="Equation" r:id="rId6" imgW="916958" imgH="510412" progId="Equation.DSMT4">
                  <p:embed/>
                  <p:pic>
                    <p:nvPicPr>
                      <p:cNvPr id="0" name=""/>
                      <p:cNvPicPr/>
                      <p:nvPr/>
                    </p:nvPicPr>
                    <p:blipFill>
                      <a:blip r:embed="rId7"/>
                      <a:stretch>
                        <a:fillRect/>
                      </a:stretch>
                    </p:blipFill>
                    <p:spPr>
                      <a:xfrm>
                        <a:off x="5318079" y="3284984"/>
                        <a:ext cx="1551079" cy="864096"/>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78417E5F-2294-F7D8-27E7-4B89D3CA5C9B}"/>
              </a:ext>
            </a:extLst>
          </p:cNvPr>
          <p:cNvGraphicFramePr>
            <a:graphicFrameLocks noChangeAspect="1"/>
          </p:cNvGraphicFramePr>
          <p:nvPr>
            <p:extLst>
              <p:ext uri="{D42A27DB-BD31-4B8C-83A1-F6EECF244321}">
                <p14:modId xmlns:p14="http://schemas.microsoft.com/office/powerpoint/2010/main" val="2812572702"/>
              </p:ext>
            </p:extLst>
          </p:nvPr>
        </p:nvGraphicFramePr>
        <p:xfrm>
          <a:off x="9766027" y="4365104"/>
          <a:ext cx="289726" cy="432048"/>
        </p:xfrm>
        <a:graphic>
          <a:graphicData uri="http://schemas.openxmlformats.org/presentationml/2006/ole">
            <mc:AlternateContent xmlns:mc="http://schemas.openxmlformats.org/markup-compatibility/2006">
              <mc:Choice xmlns:v="urn:schemas-microsoft-com:vml" Requires="v">
                <p:oleObj name="Equation" r:id="rId8" imgW="180322" imgH="270318" progId="Equation.DSMT4">
                  <p:embed/>
                </p:oleObj>
              </mc:Choice>
              <mc:Fallback>
                <p:oleObj name="Equation" r:id="rId8" imgW="180322" imgH="270318" progId="Equation.DSMT4">
                  <p:embed/>
                  <p:pic>
                    <p:nvPicPr>
                      <p:cNvPr id="0" name=""/>
                      <p:cNvPicPr/>
                      <p:nvPr/>
                    </p:nvPicPr>
                    <p:blipFill>
                      <a:blip r:embed="rId9"/>
                      <a:stretch>
                        <a:fillRect/>
                      </a:stretch>
                    </p:blipFill>
                    <p:spPr>
                      <a:xfrm>
                        <a:off x="9766027" y="4365104"/>
                        <a:ext cx="289726" cy="43204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CEE75AF3-42E6-D5A1-8536-3138AB815CA3}"/>
              </a:ext>
            </a:extLst>
          </p:cNvPr>
          <p:cNvGraphicFramePr>
            <a:graphicFrameLocks noChangeAspect="1"/>
          </p:cNvGraphicFramePr>
          <p:nvPr>
            <p:extLst>
              <p:ext uri="{D42A27DB-BD31-4B8C-83A1-F6EECF244321}">
                <p14:modId xmlns:p14="http://schemas.microsoft.com/office/powerpoint/2010/main" val="1064663730"/>
              </p:ext>
            </p:extLst>
          </p:nvPr>
        </p:nvGraphicFramePr>
        <p:xfrm>
          <a:off x="5373539" y="5408847"/>
          <a:ext cx="1614963" cy="807482"/>
        </p:xfrm>
        <a:graphic>
          <a:graphicData uri="http://schemas.openxmlformats.org/presentationml/2006/ole">
            <mc:AlternateContent xmlns:mc="http://schemas.openxmlformats.org/markup-compatibility/2006">
              <mc:Choice xmlns:v="urn:schemas-microsoft-com:vml" Requires="v">
                <p:oleObj name="Equation" r:id="rId10" imgW="1022252" imgH="510412" progId="Equation.DSMT4">
                  <p:embed/>
                </p:oleObj>
              </mc:Choice>
              <mc:Fallback>
                <p:oleObj name="Equation" r:id="rId10" imgW="1022252" imgH="510412" progId="Equation.DSMT4">
                  <p:embed/>
                  <p:pic>
                    <p:nvPicPr>
                      <p:cNvPr id="0" name=""/>
                      <p:cNvPicPr/>
                      <p:nvPr/>
                    </p:nvPicPr>
                    <p:blipFill>
                      <a:blip r:embed="rId11"/>
                      <a:stretch>
                        <a:fillRect/>
                      </a:stretch>
                    </p:blipFill>
                    <p:spPr>
                      <a:xfrm>
                        <a:off x="5373539" y="5408847"/>
                        <a:ext cx="1614963" cy="807482"/>
                      </a:xfrm>
                      <a:prstGeom prst="rect">
                        <a:avLst/>
                      </a:prstGeom>
                    </p:spPr>
                  </p:pic>
                </p:oleObj>
              </mc:Fallback>
            </mc:AlternateContent>
          </a:graphicData>
        </a:graphic>
      </p:graphicFrame>
    </p:spTree>
    <p:extLst>
      <p:ext uri="{BB962C8B-B14F-4D97-AF65-F5344CB8AC3E}">
        <p14:creationId xmlns:p14="http://schemas.microsoft.com/office/powerpoint/2010/main" val="2037558577"/>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、资产组合收益率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16840" y="1412776"/>
            <a:ext cx="11926267" cy="625504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rPr>
              <a:t>【</a:t>
            </a:r>
            <a:r>
              <a:rPr kumimoji="1" lang="zh-CN" altLang="en-US" sz="2200" dirty="0">
                <a:latin typeface="Times New Roman" panose="02020603050405020304" pitchFamily="18" charset="0"/>
                <a:ea typeface="+mn-ea"/>
              </a:rPr>
              <a:t>例</a:t>
            </a:r>
            <a:r>
              <a:rPr kumimoji="1" lang="en-US" altLang="zh-CN" sz="2200" dirty="0">
                <a:latin typeface="Times New Roman" panose="02020603050405020304" pitchFamily="18" charset="0"/>
                <a:ea typeface="+mn-ea"/>
              </a:rPr>
              <a:t>1-6】</a:t>
            </a:r>
            <a:r>
              <a:rPr kumimoji="1" lang="zh-CN" altLang="en-US" sz="2200" dirty="0">
                <a:latin typeface="Times New Roman" panose="02020603050405020304" pitchFamily="18" charset="0"/>
                <a:ea typeface="+mn-ea"/>
              </a:rPr>
              <a:t>假设某个资产组合由三支股票组成，其中</a:t>
            </a:r>
            <a:r>
              <a:rPr kumimoji="1" lang="en-US" altLang="zh-CN" sz="2200" dirty="0">
                <a:latin typeface="Times New Roman" panose="02020603050405020304" pitchFamily="18" charset="0"/>
                <a:ea typeface="+mn-ea"/>
              </a:rPr>
              <a:t>A</a:t>
            </a:r>
            <a:r>
              <a:rPr kumimoji="1" lang="zh-CN" altLang="en-US" sz="2200" dirty="0">
                <a:latin typeface="Times New Roman" panose="02020603050405020304" pitchFamily="18" charset="0"/>
                <a:ea typeface="+mn-ea"/>
              </a:rPr>
              <a:t>股票的在 时刻的收益率为</a:t>
            </a:r>
            <a:r>
              <a:rPr kumimoji="1" lang="en-US" altLang="zh-CN" sz="2200" dirty="0">
                <a:latin typeface="Times New Roman" panose="02020603050405020304" pitchFamily="18" charset="0"/>
                <a:ea typeface="+mn-ea"/>
              </a:rPr>
              <a:t>15%</a:t>
            </a:r>
            <a:r>
              <a:rPr kumimoji="1" lang="zh-CN" altLang="en-US" sz="2200" dirty="0">
                <a:latin typeface="Times New Roman" panose="02020603050405020304" pitchFamily="18" charset="0"/>
                <a:ea typeface="+mn-ea"/>
              </a:rPr>
              <a:t>，占总资产比重为</a:t>
            </a:r>
            <a:r>
              <a:rPr kumimoji="1" lang="en-US" altLang="zh-CN" sz="2200" dirty="0">
                <a:latin typeface="Times New Roman" panose="02020603050405020304" pitchFamily="18" charset="0"/>
                <a:ea typeface="+mn-ea"/>
              </a:rPr>
              <a:t>25%</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B</a:t>
            </a:r>
            <a:r>
              <a:rPr kumimoji="1" lang="zh-CN" altLang="en-US" sz="2200" dirty="0">
                <a:latin typeface="Times New Roman" panose="02020603050405020304" pitchFamily="18" charset="0"/>
                <a:ea typeface="+mn-ea"/>
              </a:rPr>
              <a:t>股票的收益率是</a:t>
            </a:r>
            <a:r>
              <a:rPr kumimoji="1" lang="en-US" altLang="zh-CN" sz="2200" dirty="0">
                <a:latin typeface="Times New Roman" panose="02020603050405020304" pitchFamily="18" charset="0"/>
                <a:ea typeface="+mn-ea"/>
              </a:rPr>
              <a:t>12%</a:t>
            </a:r>
            <a:r>
              <a:rPr kumimoji="1" lang="zh-CN" altLang="en-US" sz="2200" dirty="0">
                <a:latin typeface="Times New Roman" panose="02020603050405020304" pitchFamily="18" charset="0"/>
                <a:ea typeface="+mn-ea"/>
              </a:rPr>
              <a:t>，占比为</a:t>
            </a:r>
            <a:r>
              <a:rPr kumimoji="1" lang="en-US" altLang="zh-CN" sz="2200" dirty="0">
                <a:latin typeface="Times New Roman" panose="02020603050405020304" pitchFamily="18" charset="0"/>
                <a:ea typeface="+mn-ea"/>
              </a:rPr>
              <a:t>35%</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C</a:t>
            </a:r>
            <a:r>
              <a:rPr kumimoji="1" lang="zh-CN" altLang="en-US" sz="2200" dirty="0">
                <a:latin typeface="Times New Roman" panose="02020603050405020304" pitchFamily="18" charset="0"/>
                <a:ea typeface="+mn-ea"/>
              </a:rPr>
              <a:t>股票的收益率为</a:t>
            </a:r>
            <a:r>
              <a:rPr kumimoji="1" lang="en-US" altLang="zh-CN" sz="2200" dirty="0">
                <a:latin typeface="Times New Roman" panose="02020603050405020304" pitchFamily="18" charset="0"/>
                <a:ea typeface="+mn-ea"/>
              </a:rPr>
              <a:t>14%</a:t>
            </a:r>
            <a:r>
              <a:rPr kumimoji="1" lang="zh-CN" altLang="en-US" sz="2200" dirty="0">
                <a:latin typeface="Times New Roman" panose="02020603050405020304" pitchFamily="18" charset="0"/>
                <a:ea typeface="+mn-ea"/>
              </a:rPr>
              <a:t>，占比为</a:t>
            </a:r>
            <a:r>
              <a:rPr kumimoji="1" lang="en-US" altLang="zh-CN" sz="2200" dirty="0">
                <a:latin typeface="Times New Roman" panose="02020603050405020304" pitchFamily="18" charset="0"/>
                <a:ea typeface="+mn-ea"/>
              </a:rPr>
              <a:t>40%</a:t>
            </a:r>
            <a:r>
              <a:rPr kumimoji="1" lang="zh-CN" altLang="en-US" sz="2200" dirty="0">
                <a:latin typeface="Times New Roman" panose="02020603050405020304" pitchFamily="18" charset="0"/>
                <a:ea typeface="+mn-ea"/>
              </a:rPr>
              <a:t>，计算 </a:t>
            </a:r>
            <a:r>
              <a:rPr kumimoji="1" lang="en-US" altLang="zh-CN" sz="2200" i="1" dirty="0">
                <a:latin typeface="Times New Roman" panose="02020603050405020304" pitchFamily="18" charset="0"/>
                <a:ea typeface="+mn-ea"/>
              </a:rPr>
              <a:t>t </a:t>
            </a:r>
            <a:r>
              <a:rPr kumimoji="1" lang="zh-CN" altLang="en-US" sz="2200" dirty="0">
                <a:latin typeface="Times New Roman" panose="02020603050405020304" pitchFamily="18" charset="0"/>
                <a:ea typeface="+mn-ea"/>
              </a:rPr>
              <a:t>时刻该资产组合的收益率。</a:t>
            </a: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rPr>
              <a:t>该组合在</a:t>
            </a:r>
            <a:r>
              <a:rPr kumimoji="1" lang="zh-CN" altLang="en-US" sz="2200" i="1" dirty="0">
                <a:latin typeface="Times New Roman" panose="02020603050405020304" pitchFamily="18" charset="0"/>
                <a:ea typeface="+mn-ea"/>
              </a:rPr>
              <a:t> </a:t>
            </a:r>
            <a:r>
              <a:rPr kumimoji="1" lang="en-US" altLang="zh-CN" sz="2200" i="1" dirty="0">
                <a:latin typeface="Times New Roman" panose="02020603050405020304" pitchFamily="18" charset="0"/>
                <a:ea typeface="+mn-ea"/>
              </a:rPr>
              <a:t>t </a:t>
            </a:r>
            <a:r>
              <a:rPr kumimoji="1" lang="zh-CN" altLang="en-US" sz="2200" dirty="0">
                <a:latin typeface="Times New Roman" panose="02020603050405020304" pitchFamily="18" charset="0"/>
                <a:ea typeface="+mn-ea"/>
              </a:rPr>
              <a:t>时刻的收益率为：</a:t>
            </a:r>
          </a:p>
          <a:p>
            <a:pPr>
              <a:lnSpc>
                <a:spcPct val="170000"/>
              </a:lnSpc>
            </a:pPr>
            <a:r>
              <a:rPr kumimoji="1" lang="zh-CN" altLang="en-US" sz="2200" dirty="0">
                <a:latin typeface="Times New Roman" panose="02020603050405020304" pitchFamily="18" charset="0"/>
                <a:ea typeface="+mn-ea"/>
              </a:rPr>
              <a:t> </a:t>
            </a:r>
          </a:p>
          <a:p>
            <a:pPr>
              <a:lnSpc>
                <a:spcPct val="170000"/>
              </a:lnSpc>
            </a:pPr>
            <a:endParaRPr kumimoji="1" lang="zh-CN" altLang="en-US" sz="2200" dirty="0">
              <a:latin typeface="Times New Roman" panose="02020603050405020304" pitchFamily="18" charset="0"/>
              <a:ea typeface="+mn-ea"/>
            </a:endParaRP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1BE65584-F91E-77C7-A9F2-8AB6429744D2}"/>
              </a:ext>
            </a:extLst>
          </p:cNvPr>
          <p:cNvGraphicFramePr>
            <a:graphicFrameLocks noChangeAspect="1"/>
          </p:cNvGraphicFramePr>
          <p:nvPr>
            <p:extLst>
              <p:ext uri="{D42A27DB-BD31-4B8C-83A1-F6EECF244321}">
                <p14:modId xmlns:p14="http://schemas.microsoft.com/office/powerpoint/2010/main" val="2627122972"/>
              </p:ext>
            </p:extLst>
          </p:nvPr>
        </p:nvGraphicFramePr>
        <p:xfrm>
          <a:off x="1448692" y="4005064"/>
          <a:ext cx="8569776" cy="432047"/>
        </p:xfrm>
        <a:graphic>
          <a:graphicData uri="http://schemas.openxmlformats.org/presentationml/2006/ole">
            <mc:AlternateContent xmlns:mc="http://schemas.openxmlformats.org/markup-compatibility/2006">
              <mc:Choice xmlns:v="urn:schemas-microsoft-com:vml" Requires="v">
                <p:oleObj name="Equation" r:id="rId2" imgW="5353396" imgH="270318" progId="Equation.DSMT4">
                  <p:embed/>
                </p:oleObj>
              </mc:Choice>
              <mc:Fallback>
                <p:oleObj name="Equation" r:id="rId2" imgW="5353396" imgH="270318" progId="Equation.DSMT4">
                  <p:embed/>
                  <p:pic>
                    <p:nvPicPr>
                      <p:cNvPr id="0" name=""/>
                      <p:cNvPicPr/>
                      <p:nvPr/>
                    </p:nvPicPr>
                    <p:blipFill>
                      <a:blip r:embed="rId3"/>
                      <a:stretch>
                        <a:fillRect/>
                      </a:stretch>
                    </p:blipFill>
                    <p:spPr>
                      <a:xfrm>
                        <a:off x="1448692" y="4005064"/>
                        <a:ext cx="8569776" cy="432047"/>
                      </a:xfrm>
                      <a:prstGeom prst="rect">
                        <a:avLst/>
                      </a:prstGeom>
                    </p:spPr>
                  </p:pic>
                </p:oleObj>
              </mc:Fallback>
            </mc:AlternateContent>
          </a:graphicData>
        </a:graphic>
      </p:graphicFrame>
    </p:spTree>
    <p:extLst>
      <p:ext uri="{BB962C8B-B14F-4D97-AF65-F5344CB8AC3E}">
        <p14:creationId xmlns:p14="http://schemas.microsoft.com/office/powerpoint/2010/main" val="3702626908"/>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744531"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、超额收益率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04181" y="750570"/>
            <a:ext cx="11926267" cy="461895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超额收益率就是资产收益率与参考资产收益率之差。该参考资产收益率通常为无风险收益</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假设      和      分别为无风险资产在 时刻的简单收益率和复合收益率。</a:t>
            </a:r>
            <a:r>
              <a:rPr kumimoji="1" lang="en-US" altLang="zh-CN" sz="2200" dirty="0">
                <a:latin typeface="Times New Roman" panose="02020603050405020304" pitchFamily="18" charset="0"/>
                <a:ea typeface="+mn-ea"/>
                <a:sym typeface="+mn-ea"/>
              </a:rPr>
              <a:t> </a:t>
            </a: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简单超额收益率为：                                                                                                               （</a:t>
            </a:r>
            <a:r>
              <a:rPr kumimoji="1" lang="en-US" altLang="zh-CN" sz="2200" dirty="0">
                <a:latin typeface="Times New Roman" panose="02020603050405020304" pitchFamily="18" charset="0"/>
                <a:ea typeface="+mn-ea"/>
                <a:cs typeface="Times New Roman" panose="02020603050405020304" pitchFamily="18" charset="0"/>
              </a:rPr>
              <a:t>1-13</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复合超额收益率为：                                                                                                               （</a:t>
            </a:r>
            <a:r>
              <a:rPr kumimoji="1" lang="en-US" altLang="zh-CN" sz="2200" dirty="0">
                <a:latin typeface="Times New Roman" panose="02020603050405020304" pitchFamily="18" charset="0"/>
                <a:ea typeface="+mn-ea"/>
                <a:cs typeface="Times New Roman" panose="02020603050405020304" pitchFamily="18" charset="0"/>
              </a:rPr>
              <a:t>1-14</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例</a:t>
            </a:r>
            <a:r>
              <a:rPr kumimoji="1" lang="en-US" altLang="zh-CN" sz="2200" dirty="0">
                <a:latin typeface="Times New Roman" panose="02020603050405020304" pitchFamily="18" charset="0"/>
                <a:ea typeface="+mn-ea"/>
                <a:cs typeface="Times New Roman" panose="02020603050405020304" pitchFamily="18" charset="0"/>
              </a:rPr>
              <a:t>1-7】</a:t>
            </a:r>
            <a:r>
              <a:rPr kumimoji="1" lang="zh-CN" altLang="en-US" sz="2200" dirty="0">
                <a:latin typeface="Times New Roman" panose="02020603050405020304" pitchFamily="18" charset="0"/>
                <a:ea typeface="+mn-ea"/>
                <a:cs typeface="Times New Roman" panose="02020603050405020304" pitchFamily="18" charset="0"/>
              </a:rPr>
              <a:t>假设在 </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时刻某只股票的简单收益率为</a:t>
            </a:r>
            <a:r>
              <a:rPr kumimoji="1" lang="en-US" altLang="zh-CN" sz="2200" dirty="0">
                <a:latin typeface="Times New Roman" panose="02020603050405020304" pitchFamily="18" charset="0"/>
                <a:ea typeface="+mn-ea"/>
                <a:cs typeface="Times New Roman" panose="02020603050405020304" pitchFamily="18" charset="0"/>
              </a:rPr>
              <a:t>13.5%</a:t>
            </a:r>
            <a:r>
              <a:rPr kumimoji="1" lang="zh-CN" altLang="en-US" sz="2200" dirty="0">
                <a:latin typeface="Times New Roman" panose="02020603050405020304" pitchFamily="18" charset="0"/>
                <a:ea typeface="+mn-ea"/>
                <a:cs typeface="Times New Roman" panose="02020603050405020304" pitchFamily="18" charset="0"/>
              </a:rPr>
              <a:t>。此时无风险资产的简单收益率为</a:t>
            </a:r>
            <a:r>
              <a:rPr kumimoji="1" lang="en-US" altLang="zh-CN" sz="2200" dirty="0">
                <a:latin typeface="Times New Roman" panose="02020603050405020304" pitchFamily="18" charset="0"/>
                <a:ea typeface="+mn-ea"/>
                <a:cs typeface="Times New Roman" panose="02020603050405020304" pitchFamily="18" charset="0"/>
              </a:rPr>
              <a:t>7%</a:t>
            </a:r>
            <a:r>
              <a:rPr kumimoji="1" lang="zh-CN" altLang="en-US" sz="2200" dirty="0">
                <a:latin typeface="Times New Roman" panose="02020603050405020304" pitchFamily="18" charset="0"/>
                <a:ea typeface="+mn-ea"/>
                <a:cs typeface="Times New Roman" panose="02020603050405020304" pitchFamily="18" charset="0"/>
              </a:rPr>
              <a:t>，计算 </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时刻的简单超额收益率。</a:t>
            </a:r>
          </a:p>
          <a:p>
            <a:pPr>
              <a:lnSpc>
                <a:spcPct val="170000"/>
              </a:lnSpc>
            </a:pPr>
            <a:r>
              <a:rPr kumimoji="1" lang="en-US" altLang="zh-CN" sz="2200" i="1" dirty="0">
                <a:latin typeface="Times New Roman" panose="02020603050405020304" pitchFamily="18" charset="0"/>
                <a:ea typeface="+mn-ea"/>
                <a:cs typeface="Times New Roman" panose="02020603050405020304" pitchFamily="18" charset="0"/>
              </a:rPr>
              <a:t>                            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时刻的简单超额收益率为：</a:t>
            </a:r>
          </a:p>
          <a:p>
            <a:pPr marL="342900" indent="-342900">
              <a:lnSpc>
                <a:spcPct val="17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p:txBody>
      </p:sp>
      <p:graphicFrame>
        <p:nvGraphicFramePr>
          <p:cNvPr id="8" name="对象 7">
            <a:extLst>
              <a:ext uri="{FF2B5EF4-FFF2-40B4-BE49-F238E27FC236}">
                <a16:creationId xmlns:a16="http://schemas.microsoft.com/office/drawing/2014/main" id="{43217BCF-33F5-0EA9-7151-DA542E119A9C}"/>
              </a:ext>
            </a:extLst>
          </p:cNvPr>
          <p:cNvGraphicFramePr>
            <a:graphicFrameLocks noChangeAspect="1"/>
          </p:cNvGraphicFramePr>
          <p:nvPr>
            <p:extLst>
              <p:ext uri="{D42A27DB-BD31-4B8C-83A1-F6EECF244321}">
                <p14:modId xmlns:p14="http://schemas.microsoft.com/office/powerpoint/2010/main" val="2224866385"/>
              </p:ext>
            </p:extLst>
          </p:nvPr>
        </p:nvGraphicFramePr>
        <p:xfrm>
          <a:off x="1145336" y="1421738"/>
          <a:ext cx="393601" cy="507537"/>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8" name="对象 7">
                        <a:extLst>
                          <a:ext uri="{FF2B5EF4-FFF2-40B4-BE49-F238E27FC236}">
                            <a16:creationId xmlns:a16="http://schemas.microsoft.com/office/drawing/2014/main" id="{43217BCF-33F5-0EA9-7151-DA542E119A9C}"/>
                          </a:ext>
                        </a:extLst>
                      </p:cNvPr>
                      <p:cNvPicPr/>
                      <p:nvPr/>
                    </p:nvPicPr>
                    <p:blipFill>
                      <a:blip r:embed="rId3"/>
                      <a:stretch>
                        <a:fillRect/>
                      </a:stretch>
                    </p:blipFill>
                    <p:spPr>
                      <a:xfrm>
                        <a:off x="1145336" y="1421738"/>
                        <a:ext cx="393601" cy="507537"/>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D1C6AB5E-DBF3-1675-2F0A-F007FE9A6D58}"/>
              </a:ext>
            </a:extLst>
          </p:cNvPr>
          <p:cNvGraphicFramePr>
            <a:graphicFrameLocks noChangeAspect="1"/>
          </p:cNvGraphicFramePr>
          <p:nvPr>
            <p:extLst>
              <p:ext uri="{D42A27DB-BD31-4B8C-83A1-F6EECF244321}">
                <p14:modId xmlns:p14="http://schemas.microsoft.com/office/powerpoint/2010/main" val="3589459378"/>
              </p:ext>
            </p:extLst>
          </p:nvPr>
        </p:nvGraphicFramePr>
        <p:xfrm>
          <a:off x="1845147" y="1535679"/>
          <a:ext cx="356343" cy="376264"/>
        </p:xfrm>
        <a:graphic>
          <a:graphicData uri="http://schemas.openxmlformats.org/presentationml/2006/ole">
            <mc:AlternateContent xmlns:mc="http://schemas.openxmlformats.org/markup-compatibility/2006">
              <mc:Choice xmlns:v="urn:schemas-microsoft-com:vml" Requires="v">
                <p:oleObj name="Equation" r:id="rId4" imgW="255350" imgH="270318" progId="Equation.DSMT4">
                  <p:embed/>
                </p:oleObj>
              </mc:Choice>
              <mc:Fallback>
                <p:oleObj name="Equation" r:id="rId4" imgW="255350" imgH="270318" progId="Equation.DSMT4">
                  <p:embed/>
                  <p:pic>
                    <p:nvPicPr>
                      <p:cNvPr id="0" name=""/>
                      <p:cNvPicPr/>
                      <p:nvPr/>
                    </p:nvPicPr>
                    <p:blipFill>
                      <a:blip r:embed="rId5"/>
                      <a:stretch>
                        <a:fillRect/>
                      </a:stretch>
                    </p:blipFill>
                    <p:spPr>
                      <a:xfrm>
                        <a:off x="1845147" y="1535679"/>
                        <a:ext cx="356343" cy="37626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30DC1063-6352-C174-8FCD-D1CD9B95D096}"/>
              </a:ext>
            </a:extLst>
          </p:cNvPr>
          <p:cNvGraphicFramePr>
            <a:graphicFrameLocks noChangeAspect="1"/>
          </p:cNvGraphicFramePr>
          <p:nvPr>
            <p:extLst>
              <p:ext uri="{D42A27DB-BD31-4B8C-83A1-F6EECF244321}">
                <p14:modId xmlns:p14="http://schemas.microsoft.com/office/powerpoint/2010/main" val="1305340422"/>
              </p:ext>
            </p:extLst>
          </p:nvPr>
        </p:nvGraphicFramePr>
        <p:xfrm>
          <a:off x="3069283" y="2104690"/>
          <a:ext cx="1080120" cy="373212"/>
        </p:xfrm>
        <a:graphic>
          <a:graphicData uri="http://schemas.openxmlformats.org/presentationml/2006/ole">
            <mc:AlternateContent xmlns:mc="http://schemas.openxmlformats.org/markup-compatibility/2006">
              <mc:Choice xmlns:v="urn:schemas-microsoft-com:vml" Requires="v">
                <p:oleObj name="Equation" r:id="rId6" imgW="781823" imgH="270318" progId="Equation.DSMT4">
                  <p:embed/>
                </p:oleObj>
              </mc:Choice>
              <mc:Fallback>
                <p:oleObj name="Equation" r:id="rId6" imgW="781823" imgH="270318" progId="Equation.DSMT4">
                  <p:embed/>
                  <p:pic>
                    <p:nvPicPr>
                      <p:cNvPr id="0" name=""/>
                      <p:cNvPicPr/>
                      <p:nvPr/>
                    </p:nvPicPr>
                    <p:blipFill>
                      <a:blip r:embed="rId7"/>
                      <a:stretch>
                        <a:fillRect/>
                      </a:stretch>
                    </p:blipFill>
                    <p:spPr>
                      <a:xfrm>
                        <a:off x="3069283" y="2104690"/>
                        <a:ext cx="1080120" cy="37321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E32970FD-2B33-4AC4-78A9-0ACEBC14819B}"/>
              </a:ext>
            </a:extLst>
          </p:cNvPr>
          <p:cNvGraphicFramePr>
            <a:graphicFrameLocks noChangeAspect="1"/>
          </p:cNvGraphicFramePr>
          <p:nvPr>
            <p:extLst>
              <p:ext uri="{D42A27DB-BD31-4B8C-83A1-F6EECF244321}">
                <p14:modId xmlns:p14="http://schemas.microsoft.com/office/powerpoint/2010/main" val="1724767776"/>
              </p:ext>
            </p:extLst>
          </p:nvPr>
        </p:nvGraphicFramePr>
        <p:xfrm>
          <a:off x="3032585" y="2708920"/>
          <a:ext cx="1265385" cy="354976"/>
        </p:xfrm>
        <a:graphic>
          <a:graphicData uri="http://schemas.openxmlformats.org/presentationml/2006/ole">
            <mc:AlternateContent xmlns:mc="http://schemas.openxmlformats.org/markup-compatibility/2006">
              <mc:Choice xmlns:v="urn:schemas-microsoft-com:vml" Requires="v">
                <p:oleObj name="Equation" r:id="rId8" imgW="962145" imgH="270318" progId="Equation.DSMT4">
                  <p:embed/>
                </p:oleObj>
              </mc:Choice>
              <mc:Fallback>
                <p:oleObj name="Equation" r:id="rId8" imgW="962145" imgH="270318" progId="Equation.DSMT4">
                  <p:embed/>
                  <p:pic>
                    <p:nvPicPr>
                      <p:cNvPr id="0" name=""/>
                      <p:cNvPicPr/>
                      <p:nvPr/>
                    </p:nvPicPr>
                    <p:blipFill>
                      <a:blip r:embed="rId9"/>
                      <a:stretch>
                        <a:fillRect/>
                      </a:stretch>
                    </p:blipFill>
                    <p:spPr>
                      <a:xfrm>
                        <a:off x="3032585" y="2708920"/>
                        <a:ext cx="1265385" cy="354976"/>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AE126811-02E7-E643-DC37-32CDEF383083}"/>
              </a:ext>
            </a:extLst>
          </p:cNvPr>
          <p:cNvGraphicFramePr>
            <a:graphicFrameLocks noChangeAspect="1"/>
          </p:cNvGraphicFramePr>
          <p:nvPr>
            <p:extLst>
              <p:ext uri="{D42A27DB-BD31-4B8C-83A1-F6EECF244321}">
                <p14:modId xmlns:p14="http://schemas.microsoft.com/office/powerpoint/2010/main" val="3830437992"/>
              </p:ext>
            </p:extLst>
          </p:nvPr>
        </p:nvGraphicFramePr>
        <p:xfrm>
          <a:off x="4365427" y="4932195"/>
          <a:ext cx="3874243" cy="437332"/>
        </p:xfrm>
        <a:graphic>
          <a:graphicData uri="http://schemas.openxmlformats.org/presentationml/2006/ole">
            <mc:AlternateContent xmlns:mc="http://schemas.openxmlformats.org/markup-compatibility/2006">
              <mc:Choice xmlns:v="urn:schemas-microsoft-com:vml" Requires="v">
                <p:oleObj name="Equation" r:id="rId10" imgW="2391081" imgH="270318" progId="Equation.DSMT4">
                  <p:embed/>
                </p:oleObj>
              </mc:Choice>
              <mc:Fallback>
                <p:oleObj name="Equation" r:id="rId10" imgW="2391081" imgH="270318" progId="Equation.DSMT4">
                  <p:embed/>
                  <p:pic>
                    <p:nvPicPr>
                      <p:cNvPr id="0" name=""/>
                      <p:cNvPicPr/>
                      <p:nvPr/>
                    </p:nvPicPr>
                    <p:blipFill>
                      <a:blip r:embed="rId11"/>
                      <a:stretch>
                        <a:fillRect/>
                      </a:stretch>
                    </p:blipFill>
                    <p:spPr>
                      <a:xfrm>
                        <a:off x="4365427" y="4932195"/>
                        <a:ext cx="3874243" cy="437332"/>
                      </a:xfrm>
                      <a:prstGeom prst="rect">
                        <a:avLst/>
                      </a:prstGeom>
                    </p:spPr>
                  </p:pic>
                </p:oleObj>
              </mc:Fallback>
            </mc:AlternateContent>
          </a:graphicData>
        </a:graphic>
      </p:graphicFrame>
    </p:spTree>
    <p:extLst>
      <p:ext uri="{BB962C8B-B14F-4D97-AF65-F5344CB8AC3E}">
        <p14:creationId xmlns:p14="http://schemas.microsoft.com/office/powerpoint/2010/main" val="168454211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49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二、资产收益率的分布</a:t>
            </a: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392603"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、随机变量的矩</a:t>
            </a:r>
          </a:p>
        </p:txBody>
      </p:sp>
      <p:sp>
        <p:nvSpPr>
          <p:cNvPr id="5" name="文本框 4"/>
          <p:cNvSpPr txBox="1"/>
          <p:nvPr/>
        </p:nvSpPr>
        <p:spPr>
          <a:xfrm>
            <a:off x="30106" y="836712"/>
            <a:ext cx="11897433"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研究资产收益率的分布，首先要对随机变量的矩进行回顾。随机变量的矩用来描述随机变量</a:t>
            </a:r>
            <a:r>
              <a:rPr kumimoji="1" lang="en-US" altLang="zh-CN" sz="2400" dirty="0">
                <a:latin typeface="Times New Roman" panose="02020603050405020304" pitchFamily="18" charset="0"/>
                <a:ea typeface="+mn-ea"/>
                <a:cs typeface="Times New Roman" panose="02020603050405020304" pitchFamily="18" charset="0"/>
              </a:rPr>
              <a:t>X</a:t>
            </a:r>
            <a:r>
              <a:rPr kumimoji="1" lang="zh-CN" altLang="en-US" sz="2400" dirty="0">
                <a:latin typeface="Times New Roman" panose="02020603050405020304" pitchFamily="18" charset="0"/>
                <a:ea typeface="+mn-ea"/>
                <a:cs typeface="Times New Roman" panose="02020603050405020304" pitchFamily="18" charset="0"/>
              </a:rPr>
              <a:t>的数据特征，随着矩阶数的增加，描绘了更细节的概率分布信息。在学习资产收益率分布时，常用到是一阶矩（均值）、二阶矩（方差）、三阶矩（偏度）和四阶矩（峰度）。</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）均值</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连续型随机变量     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l</a:t>
            </a:r>
            <a:r>
              <a:rPr kumimoji="1" lang="zh-CN" altLang="en-US" sz="2400" i="1"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阶原点矩定义为：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1-15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为期望，       为随机变量     的概率密度函数，   是随机变量     的 </a:t>
            </a:r>
            <a:r>
              <a:rPr kumimoji="1" lang="en-US" altLang="zh-CN" sz="2400" i="1" dirty="0">
                <a:latin typeface="Times New Roman" panose="02020603050405020304" pitchFamily="18" charset="0"/>
                <a:ea typeface="+mn-ea"/>
                <a:cs typeface="Times New Roman" panose="02020603050405020304" pitchFamily="18" charset="0"/>
              </a:rPr>
              <a:t>l</a:t>
            </a:r>
            <a:r>
              <a:rPr kumimoji="1" lang="zh-CN" altLang="en-US" sz="2400" i="1"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次幂。</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FE8B38E1-50E1-6419-258E-E1049ED1296A}"/>
              </a:ext>
            </a:extLst>
          </p:cNvPr>
          <p:cNvGraphicFramePr>
            <a:graphicFrameLocks noChangeAspect="1"/>
          </p:cNvGraphicFramePr>
          <p:nvPr>
            <p:extLst>
              <p:ext uri="{D42A27DB-BD31-4B8C-83A1-F6EECF244321}">
                <p14:modId xmlns:p14="http://schemas.microsoft.com/office/powerpoint/2010/main" val="2360667601"/>
              </p:ext>
            </p:extLst>
          </p:nvPr>
        </p:nvGraphicFramePr>
        <p:xfrm>
          <a:off x="2637235" y="4221088"/>
          <a:ext cx="309107" cy="288032"/>
        </p:xfrm>
        <a:graphic>
          <a:graphicData uri="http://schemas.openxmlformats.org/presentationml/2006/ole">
            <mc:AlternateContent xmlns:mc="http://schemas.openxmlformats.org/markup-compatibility/2006">
              <mc:Choice xmlns:v="urn:schemas-microsoft-com:vml" Requires="v">
                <p:oleObj name="Equation" r:id="rId2" imgW="210163" imgH="194970" progId="Equation.DSMT4">
                  <p:embed/>
                </p:oleObj>
              </mc:Choice>
              <mc:Fallback>
                <p:oleObj name="Equation" r:id="rId2" imgW="210163" imgH="194970" progId="Equation.DSMT4">
                  <p:embed/>
                  <p:pic>
                    <p:nvPicPr>
                      <p:cNvPr id="0" name=""/>
                      <p:cNvPicPr/>
                      <p:nvPr/>
                    </p:nvPicPr>
                    <p:blipFill>
                      <a:blip r:embed="rId3"/>
                      <a:stretch>
                        <a:fillRect/>
                      </a:stretch>
                    </p:blipFill>
                    <p:spPr>
                      <a:xfrm>
                        <a:off x="2637235" y="4221088"/>
                        <a:ext cx="309107" cy="2880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51F3F6FA-29A2-1FCC-290E-2C35E372BBFB}"/>
              </a:ext>
            </a:extLst>
          </p:cNvPr>
          <p:cNvGraphicFramePr>
            <a:graphicFrameLocks noChangeAspect="1"/>
          </p:cNvGraphicFramePr>
          <p:nvPr>
            <p:extLst>
              <p:ext uri="{D42A27DB-BD31-4B8C-83A1-F6EECF244321}">
                <p14:modId xmlns:p14="http://schemas.microsoft.com/office/powerpoint/2010/main" val="3804921535"/>
              </p:ext>
            </p:extLst>
          </p:nvPr>
        </p:nvGraphicFramePr>
        <p:xfrm>
          <a:off x="4653459" y="4653136"/>
          <a:ext cx="2995065" cy="576064"/>
        </p:xfrm>
        <a:graphic>
          <a:graphicData uri="http://schemas.openxmlformats.org/presentationml/2006/ole">
            <mc:AlternateContent xmlns:mc="http://schemas.openxmlformats.org/markup-compatibility/2006">
              <mc:Choice xmlns:v="urn:schemas-microsoft-com:vml" Requires="v">
                <p:oleObj name="Equation" r:id="rId4" imgW="2030011" imgH="390365" progId="Equation.DSMT4">
                  <p:embed/>
                </p:oleObj>
              </mc:Choice>
              <mc:Fallback>
                <p:oleObj name="Equation" r:id="rId4" imgW="2030011" imgH="390365" progId="Equation.DSMT4">
                  <p:embed/>
                  <p:pic>
                    <p:nvPicPr>
                      <p:cNvPr id="0" name=""/>
                      <p:cNvPicPr/>
                      <p:nvPr/>
                    </p:nvPicPr>
                    <p:blipFill>
                      <a:blip r:embed="rId5"/>
                      <a:stretch>
                        <a:fillRect/>
                      </a:stretch>
                    </p:blipFill>
                    <p:spPr>
                      <a:xfrm>
                        <a:off x="4653459" y="4653136"/>
                        <a:ext cx="2995065" cy="57606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A4696D4B-AB72-7A8A-BB31-5F46F7BEDF09}"/>
              </a:ext>
            </a:extLst>
          </p:cNvPr>
          <p:cNvGraphicFramePr>
            <a:graphicFrameLocks noChangeAspect="1"/>
          </p:cNvGraphicFramePr>
          <p:nvPr>
            <p:extLst>
              <p:ext uri="{D42A27DB-BD31-4B8C-83A1-F6EECF244321}">
                <p14:modId xmlns:p14="http://schemas.microsoft.com/office/powerpoint/2010/main" val="53347798"/>
              </p:ext>
            </p:extLst>
          </p:nvPr>
        </p:nvGraphicFramePr>
        <p:xfrm>
          <a:off x="1269083" y="5445224"/>
          <a:ext cx="288032" cy="310772"/>
        </p:xfrm>
        <a:graphic>
          <a:graphicData uri="http://schemas.openxmlformats.org/presentationml/2006/ole">
            <mc:AlternateContent xmlns:mc="http://schemas.openxmlformats.org/markup-compatibility/2006">
              <mc:Choice xmlns:v="urn:schemas-microsoft-com:vml" Requires="v">
                <p:oleObj name="Equation" r:id="rId6" imgW="180322" imgH="194970" progId="Equation.DSMT4">
                  <p:embed/>
                </p:oleObj>
              </mc:Choice>
              <mc:Fallback>
                <p:oleObj name="Equation" r:id="rId6" imgW="180322" imgH="194970" progId="Equation.DSMT4">
                  <p:embed/>
                  <p:pic>
                    <p:nvPicPr>
                      <p:cNvPr id="0" name=""/>
                      <p:cNvPicPr/>
                      <p:nvPr/>
                    </p:nvPicPr>
                    <p:blipFill>
                      <a:blip r:embed="rId7"/>
                      <a:stretch>
                        <a:fillRect/>
                      </a:stretch>
                    </p:blipFill>
                    <p:spPr>
                      <a:xfrm>
                        <a:off x="1269083" y="5445224"/>
                        <a:ext cx="288032" cy="31077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655EBFA-0611-B908-6DE8-495E456EB878}"/>
              </a:ext>
            </a:extLst>
          </p:cNvPr>
          <p:cNvGraphicFramePr>
            <a:graphicFrameLocks noChangeAspect="1"/>
          </p:cNvGraphicFramePr>
          <p:nvPr>
            <p:extLst>
              <p:ext uri="{D42A27DB-BD31-4B8C-83A1-F6EECF244321}">
                <p14:modId xmlns:p14="http://schemas.microsoft.com/office/powerpoint/2010/main" val="3668090591"/>
              </p:ext>
            </p:extLst>
          </p:nvPr>
        </p:nvGraphicFramePr>
        <p:xfrm>
          <a:off x="2709243" y="5384586"/>
          <a:ext cx="661731" cy="454788"/>
        </p:xfrm>
        <a:graphic>
          <a:graphicData uri="http://schemas.openxmlformats.org/presentationml/2006/ole">
            <mc:AlternateContent xmlns:mc="http://schemas.openxmlformats.org/markup-compatibility/2006">
              <mc:Choice xmlns:v="urn:schemas-microsoft-com:vml" Requires="v">
                <p:oleObj name="Equation" r:id="rId8" imgW="436098" imgH="300117" progId="Equation.DSMT4">
                  <p:embed/>
                </p:oleObj>
              </mc:Choice>
              <mc:Fallback>
                <p:oleObj name="Equation" r:id="rId8" imgW="436098" imgH="300117" progId="Equation.DSMT4">
                  <p:embed/>
                  <p:pic>
                    <p:nvPicPr>
                      <p:cNvPr id="0" name=""/>
                      <p:cNvPicPr/>
                      <p:nvPr/>
                    </p:nvPicPr>
                    <p:blipFill>
                      <a:blip r:embed="rId9"/>
                      <a:stretch>
                        <a:fillRect/>
                      </a:stretch>
                    </p:blipFill>
                    <p:spPr>
                      <a:xfrm>
                        <a:off x="2709243" y="5384586"/>
                        <a:ext cx="661731" cy="45478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8C5975F9-1BCE-946A-75B2-A959E8DE3CC0}"/>
              </a:ext>
            </a:extLst>
          </p:cNvPr>
          <p:cNvGraphicFramePr>
            <a:graphicFrameLocks noChangeAspect="1"/>
          </p:cNvGraphicFramePr>
          <p:nvPr>
            <p:extLst>
              <p:ext uri="{D42A27DB-BD31-4B8C-83A1-F6EECF244321}">
                <p14:modId xmlns:p14="http://schemas.microsoft.com/office/powerpoint/2010/main" val="2687648782"/>
              </p:ext>
            </p:extLst>
          </p:nvPr>
        </p:nvGraphicFramePr>
        <p:xfrm>
          <a:off x="4964075" y="5441547"/>
          <a:ext cx="337456" cy="314449"/>
        </p:xfrm>
        <a:graphic>
          <a:graphicData uri="http://schemas.openxmlformats.org/presentationml/2006/ole">
            <mc:AlternateContent xmlns:mc="http://schemas.openxmlformats.org/markup-compatibility/2006">
              <mc:Choice xmlns:v="urn:schemas-microsoft-com:vml" Requires="v">
                <p:oleObj name="Equation" r:id="rId10" imgW="210163" imgH="194970" progId="Equation.DSMT4">
                  <p:embed/>
                </p:oleObj>
              </mc:Choice>
              <mc:Fallback>
                <p:oleObj name="Equation" r:id="rId10" imgW="210163" imgH="194970" progId="Equation.DSMT4">
                  <p:embed/>
                  <p:pic>
                    <p:nvPicPr>
                      <p:cNvPr id="0" name=""/>
                      <p:cNvPicPr/>
                      <p:nvPr/>
                    </p:nvPicPr>
                    <p:blipFill>
                      <a:blip r:embed="rId11"/>
                      <a:stretch>
                        <a:fillRect/>
                      </a:stretch>
                    </p:blipFill>
                    <p:spPr>
                      <a:xfrm>
                        <a:off x="4964075" y="5441547"/>
                        <a:ext cx="337456" cy="31444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851D205B-5D53-4681-B2CF-1BA153C11C4A}"/>
              </a:ext>
            </a:extLst>
          </p:cNvPr>
          <p:cNvGraphicFramePr>
            <a:graphicFrameLocks noChangeAspect="1"/>
          </p:cNvGraphicFramePr>
          <p:nvPr>
            <p:extLst>
              <p:ext uri="{D42A27DB-BD31-4B8C-83A1-F6EECF244321}">
                <p14:modId xmlns:p14="http://schemas.microsoft.com/office/powerpoint/2010/main" val="486357444"/>
              </p:ext>
            </p:extLst>
          </p:nvPr>
        </p:nvGraphicFramePr>
        <p:xfrm>
          <a:off x="7619142" y="5312802"/>
          <a:ext cx="370457" cy="454788"/>
        </p:xfrm>
        <a:graphic>
          <a:graphicData uri="http://schemas.openxmlformats.org/presentationml/2006/ole">
            <mc:AlternateContent xmlns:mc="http://schemas.openxmlformats.org/markup-compatibility/2006">
              <mc:Choice xmlns:v="urn:schemas-microsoft-com:vml" Requires="v">
                <p:oleObj name="Equation" r:id="rId12" imgW="195243" imgH="240094" progId="Equation.DSMT4">
                  <p:embed/>
                </p:oleObj>
              </mc:Choice>
              <mc:Fallback>
                <p:oleObj name="Equation" r:id="rId12" imgW="195243" imgH="240094" progId="Equation.DSMT4">
                  <p:embed/>
                  <p:pic>
                    <p:nvPicPr>
                      <p:cNvPr id="0" name=""/>
                      <p:cNvPicPr/>
                      <p:nvPr/>
                    </p:nvPicPr>
                    <p:blipFill>
                      <a:blip r:embed="rId13"/>
                      <a:stretch>
                        <a:fillRect/>
                      </a:stretch>
                    </p:blipFill>
                    <p:spPr>
                      <a:xfrm>
                        <a:off x="7619142" y="5312802"/>
                        <a:ext cx="370457" cy="45478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3ED7CED6-CEB4-7E4E-7D35-0E6F313062BA}"/>
              </a:ext>
            </a:extLst>
          </p:cNvPr>
          <p:cNvGraphicFramePr>
            <a:graphicFrameLocks noChangeAspect="1"/>
          </p:cNvGraphicFramePr>
          <p:nvPr>
            <p:extLst>
              <p:ext uri="{D42A27DB-BD31-4B8C-83A1-F6EECF244321}">
                <p14:modId xmlns:p14="http://schemas.microsoft.com/office/powerpoint/2010/main" val="2384512214"/>
              </p:ext>
            </p:extLst>
          </p:nvPr>
        </p:nvGraphicFramePr>
        <p:xfrm>
          <a:off x="9477995" y="5454817"/>
          <a:ext cx="338137" cy="314325"/>
        </p:xfrm>
        <a:graphic>
          <a:graphicData uri="http://schemas.openxmlformats.org/presentationml/2006/ole">
            <mc:AlternateContent xmlns:mc="http://schemas.openxmlformats.org/markup-compatibility/2006">
              <mc:Choice xmlns:v="urn:schemas-microsoft-com:vml" Requires="v">
                <p:oleObj name="Equation" r:id="rId14" imgW="338425" imgH="313931" progId="Equation.DSMT4">
                  <p:embed/>
                </p:oleObj>
              </mc:Choice>
              <mc:Fallback>
                <p:oleObj name="Equation" r:id="rId14" imgW="338425" imgH="313931" progId="Equation.DSMT4">
                  <p:embed/>
                  <p:pic>
                    <p:nvPicPr>
                      <p:cNvPr id="0" name=""/>
                      <p:cNvPicPr/>
                      <p:nvPr/>
                    </p:nvPicPr>
                    <p:blipFill>
                      <a:blip r:embed="rId15"/>
                      <a:stretch>
                        <a:fillRect/>
                      </a:stretch>
                    </p:blipFill>
                    <p:spPr>
                      <a:xfrm>
                        <a:off x="9477995" y="5454817"/>
                        <a:ext cx="338137" cy="314325"/>
                      </a:xfrm>
                      <a:prstGeom prst="rect">
                        <a:avLst/>
                      </a:prstGeom>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392603"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、随机变量的矩</a:t>
            </a:r>
          </a:p>
        </p:txBody>
      </p:sp>
      <p:sp>
        <p:nvSpPr>
          <p:cNvPr id="5" name="文本框 4"/>
          <p:cNvSpPr txBox="1"/>
          <p:nvPr/>
        </p:nvSpPr>
        <p:spPr>
          <a:xfrm>
            <a:off x="30106" y="836712"/>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一阶原点矩用于描述随机变量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分布的中心位置，称为随机变量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的均值或期望，记为       ：                                                                                                                      （</a:t>
            </a:r>
            <a:r>
              <a:rPr kumimoji="1" lang="en-US" altLang="zh-CN" sz="2400" dirty="0">
                <a:latin typeface="Times New Roman" panose="02020603050405020304" pitchFamily="18" charset="0"/>
                <a:ea typeface="+mn-ea"/>
                <a:cs typeface="Times New Roman" panose="02020603050405020304" pitchFamily="18" charset="0"/>
              </a:rPr>
              <a:t>1-16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）方差</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连续型随机变量     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l</a:t>
            </a:r>
            <a:r>
              <a:rPr kumimoji="1" lang="zh-CN" altLang="en-US" sz="2400" i="1"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阶中心矩定义为：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1-17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二阶中心矩用于度量随机变量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分布的离散程度，称为随机变量</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X </a:t>
            </a:r>
            <a:r>
              <a:rPr kumimoji="1" lang="zh-CN" altLang="en-US" sz="2400" dirty="0">
                <a:latin typeface="Times New Roman" panose="02020603050405020304" pitchFamily="18" charset="0"/>
                <a:ea typeface="+mn-ea"/>
                <a:cs typeface="Times New Roman" panose="02020603050405020304" pitchFamily="18" charset="0"/>
              </a:rPr>
              <a:t>的方差，记为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1-18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其中，     为随机变量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的标准差。均值和方差共同决定了正态分布，但对于其他分布，还需要进一步学习更高阶矩。</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FE8B38E1-50E1-6419-258E-E1049ED1296A}"/>
              </a:ext>
            </a:extLst>
          </p:cNvPr>
          <p:cNvGraphicFramePr>
            <a:graphicFrameLocks noChangeAspect="1"/>
          </p:cNvGraphicFramePr>
          <p:nvPr>
            <p:extLst>
              <p:ext uri="{D42A27DB-BD31-4B8C-83A1-F6EECF244321}">
                <p14:modId xmlns:p14="http://schemas.microsoft.com/office/powerpoint/2010/main" val="3705162552"/>
              </p:ext>
            </p:extLst>
          </p:nvPr>
        </p:nvGraphicFramePr>
        <p:xfrm>
          <a:off x="2637235" y="2996952"/>
          <a:ext cx="309107" cy="288032"/>
        </p:xfrm>
        <a:graphic>
          <a:graphicData uri="http://schemas.openxmlformats.org/presentationml/2006/ole">
            <mc:AlternateContent xmlns:mc="http://schemas.openxmlformats.org/markup-compatibility/2006">
              <mc:Choice xmlns:v="urn:schemas-microsoft-com:vml" Requires="v">
                <p:oleObj name="Equation" r:id="rId2" imgW="210163" imgH="194970" progId="Equation.DSMT4">
                  <p:embed/>
                </p:oleObj>
              </mc:Choice>
              <mc:Fallback>
                <p:oleObj name="Equation" r:id="rId2" imgW="210163" imgH="194970" progId="Equation.DSMT4">
                  <p:embed/>
                  <p:pic>
                    <p:nvPicPr>
                      <p:cNvPr id="3" name="对象 2">
                        <a:extLst>
                          <a:ext uri="{FF2B5EF4-FFF2-40B4-BE49-F238E27FC236}">
                            <a16:creationId xmlns:a16="http://schemas.microsoft.com/office/drawing/2014/main" id="{FE8B38E1-50E1-6419-258E-E1049ED1296A}"/>
                          </a:ext>
                        </a:extLst>
                      </p:cNvPr>
                      <p:cNvPicPr/>
                      <p:nvPr/>
                    </p:nvPicPr>
                    <p:blipFill>
                      <a:blip r:embed="rId3"/>
                      <a:stretch>
                        <a:fillRect/>
                      </a:stretch>
                    </p:blipFill>
                    <p:spPr>
                      <a:xfrm>
                        <a:off x="2637235" y="2996952"/>
                        <a:ext cx="309107" cy="28803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D1DC8041-9A73-A49D-77F1-331FF1D16E64}"/>
              </a:ext>
            </a:extLst>
          </p:cNvPr>
          <p:cNvGraphicFramePr>
            <a:graphicFrameLocks noChangeAspect="1"/>
          </p:cNvGraphicFramePr>
          <p:nvPr>
            <p:extLst>
              <p:ext uri="{D42A27DB-BD31-4B8C-83A1-F6EECF244321}">
                <p14:modId xmlns:p14="http://schemas.microsoft.com/office/powerpoint/2010/main" val="3987007141"/>
              </p:ext>
            </p:extLst>
          </p:nvPr>
        </p:nvGraphicFramePr>
        <p:xfrm>
          <a:off x="806792" y="1628800"/>
          <a:ext cx="432048" cy="517241"/>
        </p:xfrm>
        <a:graphic>
          <a:graphicData uri="http://schemas.openxmlformats.org/presentationml/2006/ole">
            <mc:AlternateContent xmlns:mc="http://schemas.openxmlformats.org/markup-compatibility/2006">
              <mc:Choice xmlns:v="urn:schemas-microsoft-com:vml" Requires="v">
                <p:oleObj name="Equation" r:id="rId4" imgW="225509" imgH="270318" progId="Equation.DSMT4">
                  <p:embed/>
                </p:oleObj>
              </mc:Choice>
              <mc:Fallback>
                <p:oleObj name="Equation" r:id="rId4" imgW="225509" imgH="270318" progId="Equation.DSMT4">
                  <p:embed/>
                  <p:pic>
                    <p:nvPicPr>
                      <p:cNvPr id="0" name=""/>
                      <p:cNvPicPr/>
                      <p:nvPr/>
                    </p:nvPicPr>
                    <p:blipFill>
                      <a:blip r:embed="rId5"/>
                      <a:stretch>
                        <a:fillRect/>
                      </a:stretch>
                    </p:blipFill>
                    <p:spPr>
                      <a:xfrm>
                        <a:off x="806792" y="1628800"/>
                        <a:ext cx="432048" cy="517241"/>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4DE2A745-262A-C526-0140-A202FF99EE7D}"/>
              </a:ext>
            </a:extLst>
          </p:cNvPr>
          <p:cNvGraphicFramePr>
            <a:graphicFrameLocks noChangeAspect="1"/>
          </p:cNvGraphicFramePr>
          <p:nvPr>
            <p:extLst>
              <p:ext uri="{D42A27DB-BD31-4B8C-83A1-F6EECF244321}">
                <p14:modId xmlns:p14="http://schemas.microsoft.com/office/powerpoint/2010/main" val="2925202627"/>
              </p:ext>
            </p:extLst>
          </p:nvPr>
        </p:nvGraphicFramePr>
        <p:xfrm>
          <a:off x="1413099" y="1530139"/>
          <a:ext cx="3468235" cy="714561"/>
        </p:xfrm>
        <a:graphic>
          <a:graphicData uri="http://schemas.openxmlformats.org/presentationml/2006/ole">
            <mc:AlternateContent xmlns:mc="http://schemas.openxmlformats.org/markup-compatibility/2006">
              <mc:Choice xmlns:v="urn:schemas-microsoft-com:vml" Requires="v">
                <p:oleObj name="Equation" r:id="rId6" imgW="1894876" imgH="390365" progId="Equation.DSMT4">
                  <p:embed/>
                </p:oleObj>
              </mc:Choice>
              <mc:Fallback>
                <p:oleObj name="Equation" r:id="rId6" imgW="1894876" imgH="390365" progId="Equation.DSMT4">
                  <p:embed/>
                  <p:pic>
                    <p:nvPicPr>
                      <p:cNvPr id="0" name=""/>
                      <p:cNvPicPr/>
                      <p:nvPr/>
                    </p:nvPicPr>
                    <p:blipFill>
                      <a:blip r:embed="rId7"/>
                      <a:stretch>
                        <a:fillRect/>
                      </a:stretch>
                    </p:blipFill>
                    <p:spPr>
                      <a:xfrm>
                        <a:off x="1413099" y="1530139"/>
                        <a:ext cx="3468235" cy="714561"/>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FAE314E4-5413-14B3-22F5-DC6AFDE8FB1B}"/>
              </a:ext>
            </a:extLst>
          </p:cNvPr>
          <p:cNvGraphicFramePr>
            <a:graphicFrameLocks noChangeAspect="1"/>
          </p:cNvGraphicFramePr>
          <p:nvPr>
            <p:extLst>
              <p:ext uri="{D42A27DB-BD31-4B8C-83A1-F6EECF244321}">
                <p14:modId xmlns:p14="http://schemas.microsoft.com/office/powerpoint/2010/main" val="1191615209"/>
              </p:ext>
            </p:extLst>
          </p:nvPr>
        </p:nvGraphicFramePr>
        <p:xfrm>
          <a:off x="3852758" y="3342523"/>
          <a:ext cx="4939338" cy="714561"/>
        </p:xfrm>
        <a:graphic>
          <a:graphicData uri="http://schemas.openxmlformats.org/presentationml/2006/ole">
            <mc:AlternateContent xmlns:mc="http://schemas.openxmlformats.org/markup-compatibility/2006">
              <mc:Choice xmlns:v="urn:schemas-microsoft-com:vml" Requires="v">
                <p:oleObj name="Equation" r:id="rId8" imgW="3007502" imgH="435489" progId="Equation.DSMT4">
                  <p:embed/>
                </p:oleObj>
              </mc:Choice>
              <mc:Fallback>
                <p:oleObj name="Equation" r:id="rId8" imgW="3007502" imgH="435489" progId="Equation.DSMT4">
                  <p:embed/>
                  <p:pic>
                    <p:nvPicPr>
                      <p:cNvPr id="0" name=""/>
                      <p:cNvPicPr/>
                      <p:nvPr/>
                    </p:nvPicPr>
                    <p:blipFill>
                      <a:blip r:embed="rId9"/>
                      <a:stretch>
                        <a:fillRect/>
                      </a:stretch>
                    </p:blipFill>
                    <p:spPr>
                      <a:xfrm>
                        <a:off x="3852758" y="3342523"/>
                        <a:ext cx="4939338" cy="714561"/>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9189BCDE-82FC-4FDF-652C-C3E23A3BC012}"/>
              </a:ext>
            </a:extLst>
          </p:cNvPr>
          <p:cNvGraphicFramePr>
            <a:graphicFrameLocks noChangeAspect="1"/>
          </p:cNvGraphicFramePr>
          <p:nvPr>
            <p:extLst>
              <p:ext uri="{D42A27DB-BD31-4B8C-83A1-F6EECF244321}">
                <p14:modId xmlns:p14="http://schemas.microsoft.com/office/powerpoint/2010/main" val="1695096317"/>
              </p:ext>
            </p:extLst>
          </p:nvPr>
        </p:nvGraphicFramePr>
        <p:xfrm>
          <a:off x="11206187" y="4172835"/>
          <a:ext cx="360040" cy="429186"/>
        </p:xfrm>
        <a:graphic>
          <a:graphicData uri="http://schemas.openxmlformats.org/presentationml/2006/ole">
            <mc:AlternateContent xmlns:mc="http://schemas.openxmlformats.org/markup-compatibility/2006">
              <mc:Choice xmlns:v="urn:schemas-microsoft-com:vml" Requires="v">
                <p:oleObj name="Equation" r:id="rId10" imgW="240430" imgH="285218" progId="Equation.DSMT4">
                  <p:embed/>
                </p:oleObj>
              </mc:Choice>
              <mc:Fallback>
                <p:oleObj name="Equation" r:id="rId10" imgW="240430" imgH="285218" progId="Equation.DSMT4">
                  <p:embed/>
                  <p:pic>
                    <p:nvPicPr>
                      <p:cNvPr id="0" name=""/>
                      <p:cNvPicPr/>
                      <p:nvPr/>
                    </p:nvPicPr>
                    <p:blipFill>
                      <a:blip r:embed="rId11"/>
                      <a:stretch>
                        <a:fillRect/>
                      </a:stretch>
                    </p:blipFill>
                    <p:spPr>
                      <a:xfrm>
                        <a:off x="11206187" y="4172835"/>
                        <a:ext cx="360040" cy="429186"/>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80A99CA8-44E2-6633-8A1D-7CC5039F6395}"/>
              </a:ext>
            </a:extLst>
          </p:cNvPr>
          <p:cNvGraphicFramePr>
            <a:graphicFrameLocks noChangeAspect="1"/>
          </p:cNvGraphicFramePr>
          <p:nvPr>
            <p:extLst>
              <p:ext uri="{D42A27DB-BD31-4B8C-83A1-F6EECF244321}">
                <p14:modId xmlns:p14="http://schemas.microsoft.com/office/powerpoint/2010/main" val="3175181490"/>
              </p:ext>
            </p:extLst>
          </p:nvPr>
        </p:nvGraphicFramePr>
        <p:xfrm>
          <a:off x="4061740" y="4636250"/>
          <a:ext cx="4521373" cy="637928"/>
        </p:xfrm>
        <a:graphic>
          <a:graphicData uri="http://schemas.openxmlformats.org/presentationml/2006/ole">
            <mc:AlternateContent xmlns:mc="http://schemas.openxmlformats.org/markup-compatibility/2006">
              <mc:Choice xmlns:v="urn:schemas-microsoft-com:vml" Requires="v">
                <p:oleObj name="Equation" r:id="rId12" imgW="3082530" imgH="435489" progId="Equation.DSMT4">
                  <p:embed/>
                </p:oleObj>
              </mc:Choice>
              <mc:Fallback>
                <p:oleObj name="Equation" r:id="rId12" imgW="3082530" imgH="435489" progId="Equation.DSMT4">
                  <p:embed/>
                  <p:pic>
                    <p:nvPicPr>
                      <p:cNvPr id="0" name=""/>
                      <p:cNvPicPr/>
                      <p:nvPr/>
                    </p:nvPicPr>
                    <p:blipFill>
                      <a:blip r:embed="rId13"/>
                      <a:stretch>
                        <a:fillRect/>
                      </a:stretch>
                    </p:blipFill>
                    <p:spPr>
                      <a:xfrm>
                        <a:off x="4061740" y="4636250"/>
                        <a:ext cx="4521373" cy="637928"/>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E8C51732-43B9-A76C-26CC-78C3A794554F}"/>
              </a:ext>
            </a:extLst>
          </p:cNvPr>
          <p:cNvGraphicFramePr>
            <a:graphicFrameLocks noChangeAspect="1"/>
          </p:cNvGraphicFramePr>
          <p:nvPr>
            <p:extLst>
              <p:ext uri="{D42A27DB-BD31-4B8C-83A1-F6EECF244321}">
                <p14:modId xmlns:p14="http://schemas.microsoft.com/office/powerpoint/2010/main" val="2015910076"/>
              </p:ext>
            </p:extLst>
          </p:nvPr>
        </p:nvGraphicFramePr>
        <p:xfrm>
          <a:off x="1022816" y="5303926"/>
          <a:ext cx="432048" cy="513057"/>
        </p:xfrm>
        <a:graphic>
          <a:graphicData uri="http://schemas.openxmlformats.org/presentationml/2006/ole">
            <mc:AlternateContent xmlns:mc="http://schemas.openxmlformats.org/markup-compatibility/2006">
              <mc:Choice xmlns:v="urn:schemas-microsoft-com:vml" Requires="v">
                <p:oleObj name="Equation" r:id="rId14" imgW="203040" imgH="241200" progId="Equation.DSMT4">
                  <p:embed/>
                </p:oleObj>
              </mc:Choice>
              <mc:Fallback>
                <p:oleObj name="Equation" r:id="rId14" imgW="203040" imgH="241200" progId="Equation.DSMT4">
                  <p:embed/>
                  <p:pic>
                    <p:nvPicPr>
                      <p:cNvPr id="0" name=""/>
                      <p:cNvPicPr/>
                      <p:nvPr/>
                    </p:nvPicPr>
                    <p:blipFill>
                      <a:blip r:embed="rId15"/>
                      <a:stretch>
                        <a:fillRect/>
                      </a:stretch>
                    </p:blipFill>
                    <p:spPr>
                      <a:xfrm>
                        <a:off x="1022816" y="5303926"/>
                        <a:ext cx="432048" cy="513057"/>
                      </a:xfrm>
                      <a:prstGeom prst="rect">
                        <a:avLst/>
                      </a:prstGeom>
                    </p:spPr>
                  </p:pic>
                </p:oleObj>
              </mc:Fallback>
            </mc:AlternateContent>
          </a:graphicData>
        </a:graphic>
      </p:graphicFrame>
    </p:spTree>
    <p:extLst>
      <p:ext uri="{BB962C8B-B14F-4D97-AF65-F5344CB8AC3E}">
        <p14:creationId xmlns:p14="http://schemas.microsoft.com/office/powerpoint/2010/main" val="335707958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392603"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、随机变量的矩</a:t>
            </a:r>
          </a:p>
        </p:txBody>
      </p:sp>
      <p:sp>
        <p:nvSpPr>
          <p:cNvPr id="5" name="文本框 4"/>
          <p:cNvSpPr txBox="1"/>
          <p:nvPr/>
        </p:nvSpPr>
        <p:spPr>
          <a:xfrm>
            <a:off x="30106" y="836712"/>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）偏度</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标准化的三阶矩用于度量随机变量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分布关于均值的不对称性，即概率分布密度曲线相对于均值不对称的特征数，称为偏度，记为         ：</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1-19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表示第三阶中心距。偏度的衡量是相对于正态分布的。正态分布的偏度等于零，即             ，表示如果数据分布是对称的，偏度为零；而当偏度为正数时，即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，表示分布为右偏，即右侧尾部更长，分布主体集中在左侧；反之，当偏度为负数时，即            ，表示分布为左偏，即左侧尾部更长，分布主体集中在右侧。同时，偏度的绝对值越大，表明偏移程度越严重。</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BBD93A86-3B6F-DCFE-CEAD-7D60A13D674F}"/>
              </a:ext>
            </a:extLst>
          </p:cNvPr>
          <p:cNvGraphicFramePr>
            <a:graphicFrameLocks noChangeAspect="1"/>
          </p:cNvGraphicFramePr>
          <p:nvPr>
            <p:extLst>
              <p:ext uri="{D42A27DB-BD31-4B8C-83A1-F6EECF244321}">
                <p14:modId xmlns:p14="http://schemas.microsoft.com/office/powerpoint/2010/main" val="818776735"/>
              </p:ext>
            </p:extLst>
          </p:nvPr>
        </p:nvGraphicFramePr>
        <p:xfrm>
          <a:off x="6597675" y="2306124"/>
          <a:ext cx="581146" cy="414477"/>
        </p:xfrm>
        <a:graphic>
          <a:graphicData uri="http://schemas.openxmlformats.org/presentationml/2006/ole">
            <mc:AlternateContent xmlns:mc="http://schemas.openxmlformats.org/markup-compatibility/2006">
              <mc:Choice xmlns:v="urn:schemas-microsoft-com:vml" Requires="v">
                <p:oleObj name="Equation" r:id="rId2" imgW="420752" imgH="300117" progId="Equation.DSMT4">
                  <p:embed/>
                </p:oleObj>
              </mc:Choice>
              <mc:Fallback>
                <p:oleObj name="Equation" r:id="rId2" imgW="420752" imgH="300117" progId="Equation.DSMT4">
                  <p:embed/>
                  <p:pic>
                    <p:nvPicPr>
                      <p:cNvPr id="0" name=""/>
                      <p:cNvPicPr/>
                      <p:nvPr/>
                    </p:nvPicPr>
                    <p:blipFill>
                      <a:blip r:embed="rId3"/>
                      <a:stretch>
                        <a:fillRect/>
                      </a:stretch>
                    </p:blipFill>
                    <p:spPr>
                      <a:xfrm>
                        <a:off x="6597675" y="2306124"/>
                        <a:ext cx="581146" cy="41447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E4A8EDCA-F55D-1A56-6386-F7E377C4DB75}"/>
              </a:ext>
            </a:extLst>
          </p:cNvPr>
          <p:cNvGraphicFramePr>
            <a:graphicFrameLocks noChangeAspect="1"/>
          </p:cNvGraphicFramePr>
          <p:nvPr>
            <p:extLst>
              <p:ext uri="{D42A27DB-BD31-4B8C-83A1-F6EECF244321}">
                <p14:modId xmlns:p14="http://schemas.microsoft.com/office/powerpoint/2010/main" val="3677032499"/>
              </p:ext>
            </p:extLst>
          </p:nvPr>
        </p:nvGraphicFramePr>
        <p:xfrm>
          <a:off x="4720091" y="2735099"/>
          <a:ext cx="2458730" cy="763186"/>
        </p:xfrm>
        <a:graphic>
          <a:graphicData uri="http://schemas.openxmlformats.org/presentationml/2006/ole">
            <mc:AlternateContent xmlns:mc="http://schemas.openxmlformats.org/markup-compatibility/2006">
              <mc:Choice xmlns:v="urn:schemas-microsoft-com:vml" Requires="v">
                <p:oleObj name="Equation" r:id="rId4" imgW="2030011" imgH="630459" progId="Equation.DSMT4">
                  <p:embed/>
                </p:oleObj>
              </mc:Choice>
              <mc:Fallback>
                <p:oleObj name="Equation" r:id="rId4" imgW="2030011" imgH="630459" progId="Equation.DSMT4">
                  <p:embed/>
                  <p:pic>
                    <p:nvPicPr>
                      <p:cNvPr id="0" name=""/>
                      <p:cNvPicPr/>
                      <p:nvPr/>
                    </p:nvPicPr>
                    <p:blipFill>
                      <a:blip r:embed="rId5"/>
                      <a:stretch>
                        <a:fillRect/>
                      </a:stretch>
                    </p:blipFill>
                    <p:spPr>
                      <a:xfrm>
                        <a:off x="4720091" y="2735099"/>
                        <a:ext cx="2458730" cy="76318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483B4C5B-76F2-EE9E-5ADE-45B78B294667}"/>
              </a:ext>
            </a:extLst>
          </p:cNvPr>
          <p:cNvGraphicFramePr>
            <a:graphicFrameLocks noChangeAspect="1"/>
          </p:cNvGraphicFramePr>
          <p:nvPr>
            <p:extLst>
              <p:ext uri="{D42A27DB-BD31-4B8C-83A1-F6EECF244321}">
                <p14:modId xmlns:p14="http://schemas.microsoft.com/office/powerpoint/2010/main" val="1310705197"/>
              </p:ext>
            </p:extLst>
          </p:nvPr>
        </p:nvGraphicFramePr>
        <p:xfrm>
          <a:off x="1341091" y="3429000"/>
          <a:ext cx="432048" cy="597138"/>
        </p:xfrm>
        <a:graphic>
          <a:graphicData uri="http://schemas.openxmlformats.org/presentationml/2006/ole">
            <mc:AlternateContent xmlns:mc="http://schemas.openxmlformats.org/markup-compatibility/2006">
              <mc:Choice xmlns:v="urn:schemas-microsoft-com:vml" Requires="v">
                <p:oleObj name="Equation" r:id="rId6" imgW="195243" imgH="270318" progId="Equation.DSMT4">
                  <p:embed/>
                </p:oleObj>
              </mc:Choice>
              <mc:Fallback>
                <p:oleObj name="Equation" r:id="rId6" imgW="195243" imgH="270318" progId="Equation.DSMT4">
                  <p:embed/>
                  <p:pic>
                    <p:nvPicPr>
                      <p:cNvPr id="0" name=""/>
                      <p:cNvPicPr/>
                      <p:nvPr/>
                    </p:nvPicPr>
                    <p:blipFill>
                      <a:blip r:embed="rId7"/>
                      <a:stretch>
                        <a:fillRect/>
                      </a:stretch>
                    </p:blipFill>
                    <p:spPr>
                      <a:xfrm>
                        <a:off x="1341091" y="3429000"/>
                        <a:ext cx="432048" cy="5971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7D34FCE8-0401-6680-E00A-63A87CD6B130}"/>
              </a:ext>
            </a:extLst>
          </p:cNvPr>
          <p:cNvGraphicFramePr>
            <a:graphicFrameLocks noChangeAspect="1"/>
          </p:cNvGraphicFramePr>
          <p:nvPr>
            <p:extLst>
              <p:ext uri="{D42A27DB-BD31-4B8C-83A1-F6EECF244321}">
                <p14:modId xmlns:p14="http://schemas.microsoft.com/office/powerpoint/2010/main" val="2588867429"/>
              </p:ext>
            </p:extLst>
          </p:nvPr>
        </p:nvGraphicFramePr>
        <p:xfrm>
          <a:off x="1341091" y="4149080"/>
          <a:ext cx="993710" cy="432048"/>
        </p:xfrm>
        <a:graphic>
          <a:graphicData uri="http://schemas.openxmlformats.org/presentationml/2006/ole">
            <mc:AlternateContent xmlns:mc="http://schemas.openxmlformats.org/markup-compatibility/2006">
              <mc:Choice xmlns:v="urn:schemas-microsoft-com:vml" Requires="v">
                <p:oleObj name="Equation" r:id="rId8" imgW="583920" imgH="253800" progId="Equation.DSMT4">
                  <p:embed/>
                </p:oleObj>
              </mc:Choice>
              <mc:Fallback>
                <p:oleObj name="Equation" r:id="rId8" imgW="583920" imgH="253800" progId="Equation.DSMT4">
                  <p:embed/>
                  <p:pic>
                    <p:nvPicPr>
                      <p:cNvPr id="0" name=""/>
                      <p:cNvPicPr/>
                      <p:nvPr/>
                    </p:nvPicPr>
                    <p:blipFill>
                      <a:blip r:embed="rId9"/>
                      <a:stretch>
                        <a:fillRect/>
                      </a:stretch>
                    </p:blipFill>
                    <p:spPr>
                      <a:xfrm>
                        <a:off x="1341091" y="4149080"/>
                        <a:ext cx="993710" cy="432048"/>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00DBB997-441D-F535-1406-4CBF72848B1F}"/>
              </a:ext>
            </a:extLst>
          </p:cNvPr>
          <p:cNvGraphicFramePr>
            <a:graphicFrameLocks noChangeAspect="1"/>
          </p:cNvGraphicFramePr>
          <p:nvPr>
            <p:extLst>
              <p:ext uri="{D42A27DB-BD31-4B8C-83A1-F6EECF244321}">
                <p14:modId xmlns:p14="http://schemas.microsoft.com/office/powerpoint/2010/main" val="3096643096"/>
              </p:ext>
            </p:extLst>
          </p:nvPr>
        </p:nvGraphicFramePr>
        <p:xfrm>
          <a:off x="11234029" y="4149080"/>
          <a:ext cx="923103" cy="400152"/>
        </p:xfrm>
        <a:graphic>
          <a:graphicData uri="http://schemas.openxmlformats.org/presentationml/2006/ole">
            <mc:AlternateContent xmlns:mc="http://schemas.openxmlformats.org/markup-compatibility/2006">
              <mc:Choice xmlns:v="urn:schemas-microsoft-com:vml" Requires="v">
                <p:oleObj name="Equation" r:id="rId10" imgW="691448" imgH="300117" progId="Equation.DSMT4">
                  <p:embed/>
                </p:oleObj>
              </mc:Choice>
              <mc:Fallback>
                <p:oleObj name="Equation" r:id="rId10" imgW="691448" imgH="300117" progId="Equation.DSMT4">
                  <p:embed/>
                  <p:pic>
                    <p:nvPicPr>
                      <p:cNvPr id="0" name=""/>
                      <p:cNvPicPr/>
                      <p:nvPr/>
                    </p:nvPicPr>
                    <p:blipFill>
                      <a:blip r:embed="rId11"/>
                      <a:stretch>
                        <a:fillRect/>
                      </a:stretch>
                    </p:blipFill>
                    <p:spPr>
                      <a:xfrm>
                        <a:off x="11234029" y="4149080"/>
                        <a:ext cx="923103" cy="40015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95FE9480-E4A6-0522-8914-2106C733EDCB}"/>
              </a:ext>
            </a:extLst>
          </p:cNvPr>
          <p:cNvGraphicFramePr>
            <a:graphicFrameLocks noChangeAspect="1"/>
          </p:cNvGraphicFramePr>
          <p:nvPr>
            <p:extLst>
              <p:ext uri="{D42A27DB-BD31-4B8C-83A1-F6EECF244321}">
                <p14:modId xmlns:p14="http://schemas.microsoft.com/office/powerpoint/2010/main" val="3477779262"/>
              </p:ext>
            </p:extLst>
          </p:nvPr>
        </p:nvGraphicFramePr>
        <p:xfrm>
          <a:off x="470049" y="5373216"/>
          <a:ext cx="864096" cy="374573"/>
        </p:xfrm>
        <a:graphic>
          <a:graphicData uri="http://schemas.openxmlformats.org/presentationml/2006/ole">
            <mc:AlternateContent xmlns:mc="http://schemas.openxmlformats.org/markup-compatibility/2006">
              <mc:Choice xmlns:v="urn:schemas-microsoft-com:vml" Requires="v">
                <p:oleObj name="Equation" r:id="rId12" imgW="691448" imgH="300117" progId="Equation.DSMT4">
                  <p:embed/>
                </p:oleObj>
              </mc:Choice>
              <mc:Fallback>
                <p:oleObj name="Equation" r:id="rId12" imgW="691448" imgH="300117" progId="Equation.DSMT4">
                  <p:embed/>
                  <p:pic>
                    <p:nvPicPr>
                      <p:cNvPr id="0" name=""/>
                      <p:cNvPicPr/>
                      <p:nvPr/>
                    </p:nvPicPr>
                    <p:blipFill>
                      <a:blip r:embed="rId13"/>
                      <a:stretch>
                        <a:fillRect/>
                      </a:stretch>
                    </p:blipFill>
                    <p:spPr>
                      <a:xfrm>
                        <a:off x="470049" y="5373216"/>
                        <a:ext cx="864096" cy="374573"/>
                      </a:xfrm>
                      <a:prstGeom prst="rect">
                        <a:avLst/>
                      </a:prstGeom>
                    </p:spPr>
                  </p:pic>
                </p:oleObj>
              </mc:Fallback>
            </mc:AlternateContent>
          </a:graphicData>
        </a:graphic>
      </p:graphicFrame>
    </p:spTree>
    <p:extLst>
      <p:ext uri="{BB962C8B-B14F-4D97-AF65-F5344CB8AC3E}">
        <p14:creationId xmlns:p14="http://schemas.microsoft.com/office/powerpoint/2010/main" val="707703529"/>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392603"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、随机变量的矩</a:t>
            </a:r>
          </a:p>
        </p:txBody>
      </p:sp>
      <p:sp>
        <p:nvSpPr>
          <p:cNvPr id="5" name="文本框 4"/>
          <p:cNvSpPr txBox="1"/>
          <p:nvPr/>
        </p:nvSpPr>
        <p:spPr>
          <a:xfrm>
            <a:off x="30106" y="836712"/>
            <a:ext cx="11897433"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4</a:t>
            </a:r>
            <a:r>
              <a:rPr kumimoji="1" lang="zh-CN" altLang="en-US" sz="2400" b="1" dirty="0">
                <a:latin typeface="Times New Roman" panose="02020603050405020304" pitchFamily="18" charset="0"/>
                <a:ea typeface="+mn-ea"/>
                <a:cs typeface="Times New Roman" panose="02020603050405020304" pitchFamily="18" charset="0"/>
              </a:rPr>
              <a:t>）峰度</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标准化的四阶矩是来度量随机变量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分布的陡峭程度，称为峰度，记为          ：</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表示第四阶中心距。峰度的取值范围为         ，完全服从正态分布时，峰度为</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。通常我们计算超额峰度，即             ，因此，正态分布的超额峰度为零；当超额峰度为正数，即                    时，表明该分布较陡峭，即相对于正态分布更高尖，也称该分布具有厚尾性；而当超额峰度为负数，即                     时，表明该分布较平缓，相对于正态分布更矮胖。</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BBD93A86-3B6F-DCFE-CEAD-7D60A13D674F}"/>
              </a:ext>
            </a:extLst>
          </p:cNvPr>
          <p:cNvGraphicFramePr>
            <a:graphicFrameLocks noChangeAspect="1"/>
          </p:cNvGraphicFramePr>
          <p:nvPr>
            <p:extLst>
              <p:ext uri="{D42A27DB-BD31-4B8C-83A1-F6EECF244321}">
                <p14:modId xmlns:p14="http://schemas.microsoft.com/office/powerpoint/2010/main" val="257551974"/>
              </p:ext>
            </p:extLst>
          </p:nvPr>
        </p:nvGraphicFramePr>
        <p:xfrm>
          <a:off x="9982051" y="1628800"/>
          <a:ext cx="710422" cy="472901"/>
        </p:xfrm>
        <a:graphic>
          <a:graphicData uri="http://schemas.openxmlformats.org/presentationml/2006/ole">
            <mc:AlternateContent xmlns:mc="http://schemas.openxmlformats.org/markup-compatibility/2006">
              <mc:Choice xmlns:v="urn:schemas-microsoft-com:vml" Requires="v">
                <p:oleObj name="Equation" r:id="rId2" imgW="380880" imgH="253800" progId="Equation.DSMT4">
                  <p:embed/>
                </p:oleObj>
              </mc:Choice>
              <mc:Fallback>
                <p:oleObj name="Equation" r:id="rId2" imgW="380880" imgH="253800" progId="Equation.DSMT4">
                  <p:embed/>
                  <p:pic>
                    <p:nvPicPr>
                      <p:cNvPr id="4" name="对象 3">
                        <a:extLst>
                          <a:ext uri="{FF2B5EF4-FFF2-40B4-BE49-F238E27FC236}">
                            <a16:creationId xmlns:a16="http://schemas.microsoft.com/office/drawing/2014/main" id="{BBD93A86-3B6F-DCFE-CEAD-7D60A13D674F}"/>
                          </a:ext>
                        </a:extLst>
                      </p:cNvPr>
                      <p:cNvPicPr/>
                      <p:nvPr/>
                    </p:nvPicPr>
                    <p:blipFill>
                      <a:blip r:embed="rId3"/>
                      <a:stretch>
                        <a:fillRect/>
                      </a:stretch>
                    </p:blipFill>
                    <p:spPr>
                      <a:xfrm>
                        <a:off x="9982051" y="1628800"/>
                        <a:ext cx="710422" cy="47290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483B4C5B-76F2-EE9E-5ADE-45B78B294667}"/>
              </a:ext>
            </a:extLst>
          </p:cNvPr>
          <p:cNvGraphicFramePr>
            <a:graphicFrameLocks noChangeAspect="1"/>
          </p:cNvGraphicFramePr>
          <p:nvPr>
            <p:extLst>
              <p:ext uri="{D42A27DB-BD31-4B8C-83A1-F6EECF244321}">
                <p14:modId xmlns:p14="http://schemas.microsoft.com/office/powerpoint/2010/main" val="2652455046"/>
              </p:ext>
            </p:extLst>
          </p:nvPr>
        </p:nvGraphicFramePr>
        <p:xfrm>
          <a:off x="1382713" y="2873375"/>
          <a:ext cx="366712" cy="506413"/>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7" name="对象 6">
                        <a:extLst>
                          <a:ext uri="{FF2B5EF4-FFF2-40B4-BE49-F238E27FC236}">
                            <a16:creationId xmlns:a16="http://schemas.microsoft.com/office/drawing/2014/main" id="{483B4C5B-76F2-EE9E-5ADE-45B78B294667}"/>
                          </a:ext>
                        </a:extLst>
                      </p:cNvPr>
                      <p:cNvPicPr/>
                      <p:nvPr/>
                    </p:nvPicPr>
                    <p:blipFill>
                      <a:blip r:embed="rId5"/>
                      <a:stretch>
                        <a:fillRect/>
                      </a:stretch>
                    </p:blipFill>
                    <p:spPr>
                      <a:xfrm>
                        <a:off x="1382713" y="2873375"/>
                        <a:ext cx="366712" cy="50641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C507C2E-3CBC-0921-8F65-85B5441F9894}"/>
              </a:ext>
            </a:extLst>
          </p:cNvPr>
          <p:cNvGraphicFramePr>
            <a:graphicFrameLocks noChangeAspect="1"/>
          </p:cNvGraphicFramePr>
          <p:nvPr>
            <p:extLst>
              <p:ext uri="{D42A27DB-BD31-4B8C-83A1-F6EECF244321}">
                <p14:modId xmlns:p14="http://schemas.microsoft.com/office/powerpoint/2010/main" val="3401383307"/>
              </p:ext>
            </p:extLst>
          </p:nvPr>
        </p:nvGraphicFramePr>
        <p:xfrm>
          <a:off x="4941491" y="2101701"/>
          <a:ext cx="2520280" cy="765531"/>
        </p:xfrm>
        <a:graphic>
          <a:graphicData uri="http://schemas.openxmlformats.org/presentationml/2006/ole">
            <mc:AlternateContent xmlns:mc="http://schemas.openxmlformats.org/markup-compatibility/2006">
              <mc:Choice xmlns:v="urn:schemas-microsoft-com:vml" Requires="v">
                <p:oleObj name="Equation" r:id="rId6" imgW="2075198" imgH="630459" progId="Equation.DSMT4">
                  <p:embed/>
                </p:oleObj>
              </mc:Choice>
              <mc:Fallback>
                <p:oleObj name="Equation" r:id="rId6" imgW="2075198" imgH="630459" progId="Equation.DSMT4">
                  <p:embed/>
                  <p:pic>
                    <p:nvPicPr>
                      <p:cNvPr id="0" name=""/>
                      <p:cNvPicPr/>
                      <p:nvPr/>
                    </p:nvPicPr>
                    <p:blipFill>
                      <a:blip r:embed="rId7"/>
                      <a:stretch>
                        <a:fillRect/>
                      </a:stretch>
                    </p:blipFill>
                    <p:spPr>
                      <a:xfrm>
                        <a:off x="4941491" y="2101701"/>
                        <a:ext cx="2520280" cy="765531"/>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3FFE5775-C94D-7F9E-DB10-291EB37E4B47}"/>
              </a:ext>
            </a:extLst>
          </p:cNvPr>
          <p:cNvGraphicFramePr>
            <a:graphicFrameLocks noChangeAspect="1"/>
          </p:cNvGraphicFramePr>
          <p:nvPr>
            <p:extLst>
              <p:ext uri="{D42A27DB-BD31-4B8C-83A1-F6EECF244321}">
                <p14:modId xmlns:p14="http://schemas.microsoft.com/office/powerpoint/2010/main" val="3338388956"/>
              </p:ext>
            </p:extLst>
          </p:nvPr>
        </p:nvGraphicFramePr>
        <p:xfrm>
          <a:off x="6957715" y="2909505"/>
          <a:ext cx="704304" cy="390362"/>
        </p:xfrm>
        <a:graphic>
          <a:graphicData uri="http://schemas.openxmlformats.org/presentationml/2006/ole">
            <mc:AlternateContent xmlns:mc="http://schemas.openxmlformats.org/markup-compatibility/2006">
              <mc:Choice xmlns:v="urn:schemas-microsoft-com:vml" Requires="v">
                <p:oleObj name="Equation" r:id="rId8" imgW="541393" imgH="300117" progId="Equation.DSMT4">
                  <p:embed/>
                </p:oleObj>
              </mc:Choice>
              <mc:Fallback>
                <p:oleObj name="Equation" r:id="rId8" imgW="541393" imgH="300117" progId="Equation.DSMT4">
                  <p:embed/>
                  <p:pic>
                    <p:nvPicPr>
                      <p:cNvPr id="0" name=""/>
                      <p:cNvPicPr/>
                      <p:nvPr/>
                    </p:nvPicPr>
                    <p:blipFill>
                      <a:blip r:embed="rId9"/>
                      <a:stretch>
                        <a:fillRect/>
                      </a:stretch>
                    </p:blipFill>
                    <p:spPr>
                      <a:xfrm>
                        <a:off x="6957715" y="2909505"/>
                        <a:ext cx="704304" cy="39036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03EE83B7-EAFF-771B-4388-AE41A46EFF95}"/>
              </a:ext>
            </a:extLst>
          </p:cNvPr>
          <p:cNvGraphicFramePr>
            <a:graphicFrameLocks noChangeAspect="1"/>
          </p:cNvGraphicFramePr>
          <p:nvPr>
            <p:extLst>
              <p:ext uri="{D42A27DB-BD31-4B8C-83A1-F6EECF244321}">
                <p14:modId xmlns:p14="http://schemas.microsoft.com/office/powerpoint/2010/main" val="1478887831"/>
              </p:ext>
            </p:extLst>
          </p:nvPr>
        </p:nvGraphicFramePr>
        <p:xfrm>
          <a:off x="2709243" y="4149080"/>
          <a:ext cx="1385299" cy="432048"/>
        </p:xfrm>
        <a:graphic>
          <a:graphicData uri="http://schemas.openxmlformats.org/presentationml/2006/ole">
            <mc:AlternateContent xmlns:mc="http://schemas.openxmlformats.org/markup-compatibility/2006">
              <mc:Choice xmlns:v="urn:schemas-microsoft-com:vml" Requires="v">
                <p:oleObj name="Equation" r:id="rId10" imgW="962145" imgH="300117" progId="Equation.DSMT4">
                  <p:embed/>
                </p:oleObj>
              </mc:Choice>
              <mc:Fallback>
                <p:oleObj name="Equation" r:id="rId10" imgW="962145" imgH="300117" progId="Equation.DSMT4">
                  <p:embed/>
                  <p:pic>
                    <p:nvPicPr>
                      <p:cNvPr id="0" name=""/>
                      <p:cNvPicPr/>
                      <p:nvPr/>
                    </p:nvPicPr>
                    <p:blipFill>
                      <a:blip r:embed="rId11"/>
                      <a:stretch>
                        <a:fillRect/>
                      </a:stretch>
                    </p:blipFill>
                    <p:spPr>
                      <a:xfrm>
                        <a:off x="2709243" y="4149080"/>
                        <a:ext cx="1385299" cy="43204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DCFE725C-E41A-443D-936F-FC6F018F5744}"/>
              </a:ext>
            </a:extLst>
          </p:cNvPr>
          <p:cNvGraphicFramePr>
            <a:graphicFrameLocks noChangeAspect="1"/>
          </p:cNvGraphicFramePr>
          <p:nvPr>
            <p:extLst>
              <p:ext uri="{D42A27DB-BD31-4B8C-83A1-F6EECF244321}">
                <p14:modId xmlns:p14="http://schemas.microsoft.com/office/powerpoint/2010/main" val="3086486918"/>
              </p:ext>
            </p:extLst>
          </p:nvPr>
        </p:nvGraphicFramePr>
        <p:xfrm>
          <a:off x="6669683" y="4797152"/>
          <a:ext cx="1385299" cy="432048"/>
        </p:xfrm>
        <a:graphic>
          <a:graphicData uri="http://schemas.openxmlformats.org/presentationml/2006/ole">
            <mc:AlternateContent xmlns:mc="http://schemas.openxmlformats.org/markup-compatibility/2006">
              <mc:Choice xmlns:v="urn:schemas-microsoft-com:vml" Requires="v">
                <p:oleObj name="Equation" r:id="rId12" imgW="962145" imgH="300117" progId="Equation.DSMT4">
                  <p:embed/>
                </p:oleObj>
              </mc:Choice>
              <mc:Fallback>
                <p:oleObj name="Equation" r:id="rId12" imgW="962145" imgH="300117" progId="Equation.DSMT4">
                  <p:embed/>
                  <p:pic>
                    <p:nvPicPr>
                      <p:cNvPr id="0" name=""/>
                      <p:cNvPicPr/>
                      <p:nvPr/>
                    </p:nvPicPr>
                    <p:blipFill>
                      <a:blip r:embed="rId13"/>
                      <a:stretch>
                        <a:fillRect/>
                      </a:stretch>
                    </p:blipFill>
                    <p:spPr>
                      <a:xfrm>
                        <a:off x="6669683" y="4797152"/>
                        <a:ext cx="1385299" cy="432048"/>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09F16C35-7403-C6A3-4875-BF5772D4AEFC}"/>
              </a:ext>
            </a:extLst>
          </p:cNvPr>
          <p:cNvGraphicFramePr>
            <a:graphicFrameLocks noChangeAspect="1"/>
          </p:cNvGraphicFramePr>
          <p:nvPr>
            <p:extLst>
              <p:ext uri="{D42A27DB-BD31-4B8C-83A1-F6EECF244321}">
                <p14:modId xmlns:p14="http://schemas.microsoft.com/office/powerpoint/2010/main" val="3293630149"/>
              </p:ext>
            </p:extLst>
          </p:nvPr>
        </p:nvGraphicFramePr>
        <p:xfrm>
          <a:off x="4941491" y="3540770"/>
          <a:ext cx="978546" cy="424185"/>
        </p:xfrm>
        <a:graphic>
          <a:graphicData uri="http://schemas.openxmlformats.org/presentationml/2006/ole">
            <mc:AlternateContent xmlns:mc="http://schemas.openxmlformats.org/markup-compatibility/2006">
              <mc:Choice xmlns:v="urn:schemas-microsoft-com:vml" Requires="v">
                <p:oleObj name="Equation" r:id="rId14" imgW="691448" imgH="300117" progId="Equation.DSMT4">
                  <p:embed/>
                </p:oleObj>
              </mc:Choice>
              <mc:Fallback>
                <p:oleObj name="Equation" r:id="rId14" imgW="691448" imgH="300117" progId="Equation.DSMT4">
                  <p:embed/>
                  <p:pic>
                    <p:nvPicPr>
                      <p:cNvPr id="0" name=""/>
                      <p:cNvPicPr/>
                      <p:nvPr/>
                    </p:nvPicPr>
                    <p:blipFill>
                      <a:blip r:embed="rId15"/>
                      <a:stretch>
                        <a:fillRect/>
                      </a:stretch>
                    </p:blipFill>
                    <p:spPr>
                      <a:xfrm>
                        <a:off x="4941491" y="3540770"/>
                        <a:ext cx="978546" cy="424185"/>
                      </a:xfrm>
                      <a:prstGeom prst="rect">
                        <a:avLst/>
                      </a:prstGeom>
                    </p:spPr>
                  </p:pic>
                </p:oleObj>
              </mc:Fallback>
            </mc:AlternateContent>
          </a:graphicData>
        </a:graphic>
      </p:graphicFrame>
    </p:spTree>
    <p:extLst>
      <p:ext uri="{BB962C8B-B14F-4D97-AF65-F5344CB8AC3E}">
        <p14:creationId xmlns:p14="http://schemas.microsoft.com/office/powerpoint/2010/main" val="113927153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A5DA519-4950-010F-B9DC-607D643D3189}"/>
              </a:ext>
            </a:extLst>
          </p:cNvPr>
          <p:cNvGrpSpPr/>
          <p:nvPr/>
        </p:nvGrpSpPr>
        <p:grpSpPr>
          <a:xfrm>
            <a:off x="3929380" y="4173857"/>
            <a:ext cx="6476365" cy="695325"/>
            <a:chOff x="3940810" y="2836545"/>
            <a:chExt cx="6476365" cy="695325"/>
          </a:xfrm>
        </p:grpSpPr>
        <p:sp>
          <p:nvSpPr>
            <p:cNvPr id="26" name="圆角矩形 25"/>
            <p:cNvSpPr/>
            <p:nvPr>
              <p:custDataLst>
                <p:tags r:id="rId8"/>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收益率分布的小概率区制：极值理论</a:t>
              </a:r>
            </a:p>
          </p:txBody>
        </p:sp>
        <p:sp>
          <p:nvSpPr>
            <p:cNvPr id="28" name="椭圆 27"/>
            <p:cNvSpPr/>
            <p:nvPr>
              <p:custDataLst>
                <p:tags r:id="rId9"/>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grpSp>
      <p:grpSp>
        <p:nvGrpSpPr>
          <p:cNvPr id="4" name="组合 3">
            <a:extLst>
              <a:ext uri="{FF2B5EF4-FFF2-40B4-BE49-F238E27FC236}">
                <a16:creationId xmlns:a16="http://schemas.microsoft.com/office/drawing/2014/main" id="{4CEFBEF9-BB7A-965C-6A08-E9769014B991}"/>
              </a:ext>
            </a:extLst>
          </p:cNvPr>
          <p:cNvGrpSpPr/>
          <p:nvPr/>
        </p:nvGrpSpPr>
        <p:grpSpPr>
          <a:xfrm>
            <a:off x="3929380" y="1440756"/>
            <a:ext cx="6430645" cy="645795"/>
            <a:chOff x="3929380" y="876300"/>
            <a:chExt cx="6430645" cy="645795"/>
          </a:xfrm>
        </p:grpSpPr>
        <p:sp>
          <p:nvSpPr>
            <p:cNvPr id="24" name="圆角矩形 23"/>
            <p:cNvSpPr/>
            <p:nvPr>
              <p:custDataLst>
                <p:tags r:id="rId6"/>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资产价格与收益率</a:t>
              </a:r>
            </a:p>
          </p:txBody>
        </p:sp>
        <p:sp>
          <p:nvSpPr>
            <p:cNvPr id="30" name="椭圆 29"/>
            <p:cNvSpPr/>
            <p:nvPr>
              <p:custDataLst>
                <p:tags r:id="rId7"/>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grpSp>
      <p:grpSp>
        <p:nvGrpSpPr>
          <p:cNvPr id="3" name="组合 2">
            <a:extLst>
              <a:ext uri="{FF2B5EF4-FFF2-40B4-BE49-F238E27FC236}">
                <a16:creationId xmlns:a16="http://schemas.microsoft.com/office/drawing/2014/main" id="{CF50B7A8-BAE7-B6B6-63FC-973C31E1F766}"/>
              </a:ext>
            </a:extLst>
          </p:cNvPr>
          <p:cNvGrpSpPr/>
          <p:nvPr/>
        </p:nvGrpSpPr>
        <p:grpSpPr>
          <a:xfrm>
            <a:off x="3940175" y="2754630"/>
            <a:ext cx="6419850" cy="674370"/>
            <a:chOff x="3940810" y="1841500"/>
            <a:chExt cx="6419850" cy="674370"/>
          </a:xfrm>
        </p:grpSpPr>
        <p:sp>
          <p:nvSpPr>
            <p:cNvPr id="25" name="圆角矩形 24"/>
            <p:cNvSpPr/>
            <p:nvPr>
              <p:custDataLst>
                <p:tags r:id="rId4"/>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资产收益率的分布</a:t>
              </a:r>
            </a:p>
          </p:txBody>
        </p:sp>
        <p:sp>
          <p:nvSpPr>
            <p:cNvPr id="31" name="椭圆 30"/>
            <p:cNvSpPr/>
            <p:nvPr>
              <p:custDataLst>
                <p:tags r:id="rId5"/>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gr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392603"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、随机变量的矩</a:t>
            </a:r>
          </a:p>
        </p:txBody>
      </p:sp>
      <p:sp>
        <p:nvSpPr>
          <p:cNvPr id="5" name="文本框 4"/>
          <p:cNvSpPr txBox="1"/>
          <p:nvPr/>
        </p:nvSpPr>
        <p:spPr>
          <a:xfrm>
            <a:off x="30106" y="836712"/>
            <a:ext cx="11897433" cy="565828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1-8】</a:t>
            </a:r>
            <a:r>
              <a:rPr kumimoji="1" lang="zh-CN" altLang="en-US" sz="2400" dirty="0">
                <a:latin typeface="Times New Roman" panose="02020603050405020304" pitchFamily="18" charset="0"/>
                <a:ea typeface="+mn-ea"/>
                <a:cs typeface="Times New Roman" panose="02020603050405020304" pitchFamily="18" charset="0"/>
              </a:rPr>
              <a:t>已知</a:t>
            </a:r>
            <a:r>
              <a:rPr kumimoji="1" lang="en-US" altLang="zh-CN" sz="2400" dirty="0">
                <a:latin typeface="Times New Roman" panose="02020603050405020304" pitchFamily="18" charset="0"/>
                <a:ea typeface="+mn-ea"/>
                <a:cs typeface="Times New Roman" panose="02020603050405020304" pitchFamily="18" charset="0"/>
              </a:rPr>
              <a:t>2019</a:t>
            </a:r>
            <a:r>
              <a:rPr kumimoji="1" lang="zh-CN" altLang="en-US" sz="2400" dirty="0">
                <a:latin typeface="Times New Roman" panose="02020603050405020304" pitchFamily="18" charset="0"/>
                <a:ea typeface="+mn-ea"/>
                <a:cs typeface="Times New Roman" panose="02020603050405020304" pitchFamily="18" charset="0"/>
              </a:rPr>
              <a:t>年</a:t>
            </a:r>
            <a:r>
              <a:rPr kumimoji="1" lang="en-US" altLang="zh-CN" sz="2400" dirty="0">
                <a:latin typeface="Times New Roman" panose="02020603050405020304" pitchFamily="18" charset="0"/>
                <a:ea typeface="+mn-ea"/>
                <a:cs typeface="Times New Roman" panose="02020603050405020304" pitchFamily="18" charset="0"/>
              </a:rPr>
              <a:t>11</a:t>
            </a:r>
            <a:r>
              <a:rPr kumimoji="1" lang="zh-CN" altLang="en-US" sz="2400" dirty="0">
                <a:latin typeface="Times New Roman" panose="02020603050405020304" pitchFamily="18" charset="0"/>
                <a:ea typeface="+mn-ea"/>
                <a:cs typeface="Times New Roman" panose="02020603050405020304" pitchFamily="18" charset="0"/>
              </a:rPr>
              <a:t>月</a:t>
            </a:r>
            <a:r>
              <a:rPr kumimoji="1" lang="en-US" altLang="zh-CN" sz="2400" dirty="0">
                <a:latin typeface="Times New Roman" panose="02020603050405020304" pitchFamily="18" charset="0"/>
                <a:ea typeface="+mn-ea"/>
                <a:cs typeface="Times New Roman" panose="02020603050405020304" pitchFamily="18" charset="0"/>
              </a:rPr>
              <a:t>18</a:t>
            </a:r>
            <a:r>
              <a:rPr kumimoji="1" lang="zh-CN" altLang="en-US" sz="2400" dirty="0">
                <a:latin typeface="Times New Roman" panose="02020603050405020304" pitchFamily="18" charset="0"/>
                <a:ea typeface="+mn-ea"/>
                <a:cs typeface="Times New Roman" panose="02020603050405020304" pitchFamily="18" charset="0"/>
              </a:rPr>
              <a:t>日至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a:t>
            </a:r>
            <a:r>
              <a:rPr kumimoji="1" lang="en-US" altLang="zh-CN" sz="2400" dirty="0">
                <a:latin typeface="Times New Roman" panose="02020603050405020304" pitchFamily="18" charset="0"/>
                <a:ea typeface="+mn-ea"/>
                <a:cs typeface="Times New Roman" panose="02020603050405020304" pitchFamily="18" charset="0"/>
              </a:rPr>
              <a:t>6</a:t>
            </a:r>
            <a:r>
              <a:rPr kumimoji="1" lang="zh-CN" altLang="en-US" sz="2400" dirty="0">
                <a:latin typeface="Times New Roman" panose="02020603050405020304" pitchFamily="18" charset="0"/>
                <a:ea typeface="+mn-ea"/>
                <a:cs typeface="Times New Roman" panose="02020603050405020304" pitchFamily="18" charset="0"/>
              </a:rPr>
              <a:t>月</a:t>
            </a:r>
            <a:r>
              <a:rPr kumimoji="1" lang="en-US" altLang="zh-CN" sz="2400" dirty="0">
                <a:latin typeface="Times New Roman" panose="02020603050405020304" pitchFamily="18" charset="0"/>
                <a:ea typeface="+mn-ea"/>
                <a:cs typeface="Times New Roman" panose="02020603050405020304" pitchFamily="18" charset="0"/>
              </a:rPr>
              <a:t>9</a:t>
            </a:r>
            <a:r>
              <a:rPr kumimoji="1" lang="zh-CN" altLang="en-US" sz="2400" dirty="0">
                <a:latin typeface="Times New Roman" panose="02020603050405020304" pitchFamily="18" charset="0"/>
                <a:ea typeface="+mn-ea"/>
                <a:cs typeface="Times New Roman" panose="02020603050405020304" pitchFamily="18" charset="0"/>
              </a:rPr>
              <a:t>日金山办公的日收益率数据，计算样本均值、样本方差、样本偏度和样本峰度。</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a:t>
            </a:r>
            <a:r>
              <a:rPr lang="zh-CN" altLang="en-US" sz="2400" b="1" dirty="0">
                <a:solidFill>
                  <a:srgbClr val="000000"/>
                </a:solidFill>
                <a:latin typeface="Times New Roman" panose="02020603050405020304" pitchFamily="18" charset="0"/>
              </a:rPr>
              <a:t>图</a:t>
            </a:r>
            <a:r>
              <a:rPr lang="en-US" altLang="zh-CN" sz="2400" b="1" dirty="0">
                <a:solidFill>
                  <a:srgbClr val="000000"/>
                </a:solidFill>
                <a:latin typeface="Times New Roman" panose="02020603050405020304" pitchFamily="18" charset="0"/>
              </a:rPr>
              <a:t>1-1  2019</a:t>
            </a:r>
            <a:r>
              <a:rPr lang="zh-CN" altLang="en-US" sz="2400" b="1" dirty="0">
                <a:solidFill>
                  <a:srgbClr val="000000"/>
                </a:solidFill>
                <a:latin typeface="Times New Roman" panose="02020603050405020304" pitchFamily="18" charset="0"/>
              </a:rPr>
              <a:t>年</a:t>
            </a:r>
            <a:r>
              <a:rPr lang="en-US" altLang="zh-CN" sz="2400" b="1" dirty="0">
                <a:solidFill>
                  <a:srgbClr val="000000"/>
                </a:solidFill>
                <a:latin typeface="Times New Roman" panose="02020603050405020304" pitchFamily="18" charset="0"/>
              </a:rPr>
              <a:t>11</a:t>
            </a:r>
            <a:r>
              <a:rPr lang="zh-CN" altLang="en-US" sz="2400" b="1" dirty="0">
                <a:solidFill>
                  <a:srgbClr val="000000"/>
                </a:solidFill>
                <a:latin typeface="Times New Roman" panose="02020603050405020304" pitchFamily="18" charset="0"/>
              </a:rPr>
              <a:t>月</a:t>
            </a:r>
            <a:r>
              <a:rPr lang="en-US" altLang="zh-CN" sz="2400" b="1" dirty="0">
                <a:solidFill>
                  <a:srgbClr val="000000"/>
                </a:solidFill>
                <a:latin typeface="Times New Roman" panose="02020603050405020304" pitchFamily="18" charset="0"/>
              </a:rPr>
              <a:t>18</a:t>
            </a:r>
            <a:r>
              <a:rPr lang="zh-CN" altLang="en-US" sz="2400" b="1" dirty="0">
                <a:solidFill>
                  <a:srgbClr val="000000"/>
                </a:solidFill>
                <a:latin typeface="Times New Roman" panose="02020603050405020304" pitchFamily="18" charset="0"/>
              </a:rPr>
              <a:t>日至</a:t>
            </a:r>
            <a:r>
              <a:rPr lang="en-US" altLang="zh-CN" sz="2400" b="1" dirty="0">
                <a:solidFill>
                  <a:srgbClr val="000000"/>
                </a:solidFill>
                <a:latin typeface="Times New Roman" panose="02020603050405020304" pitchFamily="18" charset="0"/>
              </a:rPr>
              <a:t>2023</a:t>
            </a:r>
            <a:r>
              <a:rPr lang="zh-CN" altLang="en-US" sz="2400" b="1" dirty="0">
                <a:solidFill>
                  <a:srgbClr val="000000"/>
                </a:solidFill>
                <a:latin typeface="Times New Roman" panose="02020603050405020304" pitchFamily="18" charset="0"/>
              </a:rPr>
              <a:t>年</a:t>
            </a:r>
            <a:r>
              <a:rPr lang="en-US" altLang="zh-CN" sz="2400" b="1" dirty="0">
                <a:solidFill>
                  <a:srgbClr val="000000"/>
                </a:solidFill>
                <a:latin typeface="Times New Roman" panose="02020603050405020304" pitchFamily="18" charset="0"/>
              </a:rPr>
              <a:t>6</a:t>
            </a:r>
            <a:r>
              <a:rPr lang="zh-CN" altLang="en-US" sz="2400" b="1" dirty="0">
                <a:solidFill>
                  <a:srgbClr val="000000"/>
                </a:solidFill>
                <a:latin typeface="Times New Roman" panose="02020603050405020304" pitchFamily="18" charset="0"/>
              </a:rPr>
              <a:t>月</a:t>
            </a:r>
            <a:r>
              <a:rPr lang="en-US" altLang="zh-CN" sz="2400" b="1" dirty="0">
                <a:solidFill>
                  <a:srgbClr val="000000"/>
                </a:solidFill>
                <a:latin typeface="Times New Roman" panose="02020603050405020304" pitchFamily="18" charset="0"/>
              </a:rPr>
              <a:t>9</a:t>
            </a:r>
            <a:r>
              <a:rPr lang="zh-CN" altLang="en-US" sz="2400" b="1" dirty="0">
                <a:solidFill>
                  <a:srgbClr val="000000"/>
                </a:solidFill>
                <a:latin typeface="Times New Roman" panose="02020603050405020304" pitchFamily="18" charset="0"/>
              </a:rPr>
              <a:t>日金山办公的日收益率</a:t>
            </a:r>
            <a:endParaRPr lang="en-US" altLang="zh-CN" sz="2400" b="1" dirty="0">
              <a:solidFill>
                <a:srgbClr val="000000"/>
              </a:solidFill>
              <a:latin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pic>
        <p:nvPicPr>
          <p:cNvPr id="6" name="图片 5">
            <a:extLst>
              <a:ext uri="{FF2B5EF4-FFF2-40B4-BE49-F238E27FC236}">
                <a16:creationId xmlns:a16="http://schemas.microsoft.com/office/drawing/2014/main" id="{0F0F3FE8-A7CE-5CEF-C3B5-24863E9248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29323" y="2132856"/>
            <a:ext cx="5503783" cy="3164175"/>
          </a:xfrm>
          <a:prstGeom prst="rect">
            <a:avLst/>
          </a:prstGeom>
          <a:noFill/>
          <a:ln>
            <a:noFill/>
          </a:ln>
        </p:spPr>
      </p:pic>
    </p:spTree>
    <p:extLst>
      <p:ext uri="{BB962C8B-B14F-4D97-AF65-F5344CB8AC3E}">
        <p14:creationId xmlns:p14="http://schemas.microsoft.com/office/powerpoint/2010/main" val="411484501"/>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392603"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、随机变量的矩</a:t>
            </a:r>
          </a:p>
        </p:txBody>
      </p:sp>
      <p:sp>
        <p:nvSpPr>
          <p:cNvPr id="5" name="文本框 4"/>
          <p:cNvSpPr txBox="1"/>
          <p:nvPr/>
        </p:nvSpPr>
        <p:spPr>
          <a:xfrm>
            <a:off x="144902" y="1196752"/>
            <a:ext cx="11897433" cy="503041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样本均值为：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样本方差为：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样本偏度：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样本峰度： </a:t>
            </a: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5" name="对象 14">
            <a:extLst>
              <a:ext uri="{FF2B5EF4-FFF2-40B4-BE49-F238E27FC236}">
                <a16:creationId xmlns:a16="http://schemas.microsoft.com/office/drawing/2014/main" id="{171C54DC-BA7C-E816-2133-46289FC272B1}"/>
              </a:ext>
            </a:extLst>
          </p:cNvPr>
          <p:cNvGraphicFramePr>
            <a:graphicFrameLocks noChangeAspect="1"/>
          </p:cNvGraphicFramePr>
          <p:nvPr>
            <p:extLst>
              <p:ext uri="{D42A27DB-BD31-4B8C-83A1-F6EECF244321}">
                <p14:modId xmlns:p14="http://schemas.microsoft.com/office/powerpoint/2010/main" val="205148468"/>
              </p:ext>
            </p:extLst>
          </p:nvPr>
        </p:nvGraphicFramePr>
        <p:xfrm>
          <a:off x="3573339" y="1772816"/>
          <a:ext cx="4176464" cy="634204"/>
        </p:xfrm>
        <a:graphic>
          <a:graphicData uri="http://schemas.openxmlformats.org/presentationml/2006/ole">
            <mc:AlternateContent xmlns:mc="http://schemas.openxmlformats.org/markup-compatibility/2006">
              <mc:Choice xmlns:v="urn:schemas-microsoft-com:vml" Requires="v">
                <p:oleObj name="Equation" r:id="rId2" imgW="2571404" imgH="390365" progId="Equation.DSMT4">
                  <p:embed/>
                </p:oleObj>
              </mc:Choice>
              <mc:Fallback>
                <p:oleObj name="Equation" r:id="rId2" imgW="2571404" imgH="390365" progId="Equation.DSMT4">
                  <p:embed/>
                  <p:pic>
                    <p:nvPicPr>
                      <p:cNvPr id="0" name=""/>
                      <p:cNvPicPr/>
                      <p:nvPr/>
                    </p:nvPicPr>
                    <p:blipFill>
                      <a:blip r:embed="rId3"/>
                      <a:stretch>
                        <a:fillRect/>
                      </a:stretch>
                    </p:blipFill>
                    <p:spPr>
                      <a:xfrm>
                        <a:off x="3573339" y="1772816"/>
                        <a:ext cx="4176464" cy="634204"/>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C888BA3B-67B6-63FD-B307-7155D46B370E}"/>
              </a:ext>
            </a:extLst>
          </p:cNvPr>
          <p:cNvGraphicFramePr>
            <a:graphicFrameLocks noChangeAspect="1"/>
          </p:cNvGraphicFramePr>
          <p:nvPr>
            <p:extLst>
              <p:ext uri="{D42A27DB-BD31-4B8C-83A1-F6EECF244321}">
                <p14:modId xmlns:p14="http://schemas.microsoft.com/office/powerpoint/2010/main" val="2237843183"/>
              </p:ext>
            </p:extLst>
          </p:nvPr>
        </p:nvGraphicFramePr>
        <p:xfrm>
          <a:off x="2853259" y="3122421"/>
          <a:ext cx="5688632" cy="658229"/>
        </p:xfrm>
        <a:graphic>
          <a:graphicData uri="http://schemas.openxmlformats.org/presentationml/2006/ole">
            <mc:AlternateContent xmlns:mc="http://schemas.openxmlformats.org/markup-compatibility/2006">
              <mc:Choice xmlns:v="urn:schemas-microsoft-com:vml" Requires="v">
                <p:oleObj name="Equation" r:id="rId4" imgW="3759484" imgH="435489" progId="Equation.DSMT4">
                  <p:embed/>
                </p:oleObj>
              </mc:Choice>
              <mc:Fallback>
                <p:oleObj name="Equation" r:id="rId4" imgW="3759484" imgH="435489" progId="Equation.DSMT4">
                  <p:embed/>
                  <p:pic>
                    <p:nvPicPr>
                      <p:cNvPr id="0" name=""/>
                      <p:cNvPicPr/>
                      <p:nvPr/>
                    </p:nvPicPr>
                    <p:blipFill>
                      <a:blip r:embed="rId5"/>
                      <a:stretch>
                        <a:fillRect/>
                      </a:stretch>
                    </p:blipFill>
                    <p:spPr>
                      <a:xfrm>
                        <a:off x="2853259" y="3122421"/>
                        <a:ext cx="5688632" cy="658229"/>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75CDAE98-4BC8-43CA-E8C9-A8BF3CE84765}"/>
              </a:ext>
            </a:extLst>
          </p:cNvPr>
          <p:cNvGraphicFramePr>
            <a:graphicFrameLocks noChangeAspect="1"/>
          </p:cNvGraphicFramePr>
          <p:nvPr>
            <p:extLst>
              <p:ext uri="{D42A27DB-BD31-4B8C-83A1-F6EECF244321}">
                <p14:modId xmlns:p14="http://schemas.microsoft.com/office/powerpoint/2010/main" val="843851553"/>
              </p:ext>
            </p:extLst>
          </p:nvPr>
        </p:nvGraphicFramePr>
        <p:xfrm>
          <a:off x="4005387" y="4248364"/>
          <a:ext cx="3816424" cy="893349"/>
        </p:xfrm>
        <a:graphic>
          <a:graphicData uri="http://schemas.openxmlformats.org/presentationml/2006/ole">
            <mc:AlternateContent xmlns:mc="http://schemas.openxmlformats.org/markup-compatibility/2006">
              <mc:Choice xmlns:v="urn:schemas-microsoft-com:vml" Requires="v">
                <p:oleObj name="Equation" r:id="rId6" imgW="2691618" imgH="630459" progId="Equation.DSMT4">
                  <p:embed/>
                </p:oleObj>
              </mc:Choice>
              <mc:Fallback>
                <p:oleObj name="Equation" r:id="rId6" imgW="2691618" imgH="630459" progId="Equation.DSMT4">
                  <p:embed/>
                  <p:pic>
                    <p:nvPicPr>
                      <p:cNvPr id="0" name=""/>
                      <p:cNvPicPr/>
                      <p:nvPr/>
                    </p:nvPicPr>
                    <p:blipFill>
                      <a:blip r:embed="rId7"/>
                      <a:stretch>
                        <a:fillRect/>
                      </a:stretch>
                    </p:blipFill>
                    <p:spPr>
                      <a:xfrm>
                        <a:off x="4005387" y="4248364"/>
                        <a:ext cx="3816424" cy="893349"/>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89A0953F-2BD0-E901-C5A4-5FD19950D933}"/>
              </a:ext>
            </a:extLst>
          </p:cNvPr>
          <p:cNvGraphicFramePr>
            <a:graphicFrameLocks noChangeAspect="1"/>
          </p:cNvGraphicFramePr>
          <p:nvPr>
            <p:extLst>
              <p:ext uri="{D42A27DB-BD31-4B8C-83A1-F6EECF244321}">
                <p14:modId xmlns:p14="http://schemas.microsoft.com/office/powerpoint/2010/main" val="1126095395"/>
              </p:ext>
            </p:extLst>
          </p:nvPr>
        </p:nvGraphicFramePr>
        <p:xfrm>
          <a:off x="3960816" y="5461779"/>
          <a:ext cx="3816424" cy="874275"/>
        </p:xfrm>
        <a:graphic>
          <a:graphicData uri="http://schemas.openxmlformats.org/presentationml/2006/ole">
            <mc:AlternateContent xmlns:mc="http://schemas.openxmlformats.org/markup-compatibility/2006">
              <mc:Choice xmlns:v="urn:schemas-microsoft-com:vml" Requires="v">
                <p:oleObj name="Equation" r:id="rId8" imgW="2751726" imgH="630459" progId="Equation.DSMT4">
                  <p:embed/>
                </p:oleObj>
              </mc:Choice>
              <mc:Fallback>
                <p:oleObj name="Equation" r:id="rId8" imgW="2751726" imgH="630459" progId="Equation.DSMT4">
                  <p:embed/>
                  <p:pic>
                    <p:nvPicPr>
                      <p:cNvPr id="0" name=""/>
                      <p:cNvPicPr/>
                      <p:nvPr/>
                    </p:nvPicPr>
                    <p:blipFill>
                      <a:blip r:embed="rId9"/>
                      <a:stretch>
                        <a:fillRect/>
                      </a:stretch>
                    </p:blipFill>
                    <p:spPr>
                      <a:xfrm>
                        <a:off x="3960816" y="5461779"/>
                        <a:ext cx="3816424" cy="874275"/>
                      </a:xfrm>
                      <a:prstGeom prst="rect">
                        <a:avLst/>
                      </a:prstGeom>
                    </p:spPr>
                  </p:pic>
                </p:oleObj>
              </mc:Fallback>
            </mc:AlternateContent>
          </a:graphicData>
        </a:graphic>
      </p:graphicFrame>
    </p:spTree>
    <p:extLst>
      <p:ext uri="{BB962C8B-B14F-4D97-AF65-F5344CB8AC3E}">
        <p14:creationId xmlns:p14="http://schemas.microsoft.com/office/powerpoint/2010/main" val="262988767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、单一收益率的分布</a:t>
            </a:r>
          </a:p>
        </p:txBody>
      </p:sp>
      <p:sp>
        <p:nvSpPr>
          <p:cNvPr id="5" name="文本框 4"/>
          <p:cNvSpPr txBox="1"/>
          <p:nvPr/>
        </p:nvSpPr>
        <p:spPr>
          <a:xfrm>
            <a:off x="122570" y="753110"/>
            <a:ext cx="11897433" cy="62492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）正态分布</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在金融研究中的传统假设是，资产的简单收益率服从正态分布。但在实际应用过程中能够发现，该分布的性质与实际资产收益率在匹配度上存在以下几点问题：</a:t>
            </a: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第一，取值范围不匹配。在实际投资过程中，资产的收益率下限是</a:t>
            </a:r>
            <a:r>
              <a:rPr kumimoji="1" lang="en-US" altLang="zh-CN" sz="2400" dirty="0">
                <a:latin typeface="Times New Roman" panose="02020603050405020304" pitchFamily="18" charset="0"/>
                <a:ea typeface="+mn-ea"/>
                <a:cs typeface="Times New Roman" panose="02020603050405020304" pitchFamily="18" charset="0"/>
              </a:rPr>
              <a:t>-100%</a:t>
            </a:r>
            <a:r>
              <a:rPr kumimoji="1" lang="zh-CN" altLang="en-US" sz="2400" dirty="0">
                <a:latin typeface="Times New Roman" panose="02020603050405020304" pitchFamily="18" charset="0"/>
                <a:ea typeface="+mn-ea"/>
                <a:cs typeface="Times New Roman" panose="02020603050405020304" pitchFamily="18" charset="0"/>
              </a:rPr>
              <a:t>，而正态分布的取值范围是              ，因此，正态分布的取值下界远低于资产收益率的下界。</a:t>
            </a: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第二，运算法则不匹配。在第一节中计算得到，多期简单毛收益率是单期简单毛收益率的乘积，而若假设单期简单收益率服从正态分布，那么多期简单收益率就不再服从正态分布。</a:t>
            </a: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第三，实证研究不支持正态性假设。诸多实证研究结果发现，资产收益率服从的并不是标准正态分布，而是具有尖峰厚尾的特征。</a:t>
            </a: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C1D6BB94-A8C6-CE6D-B467-8A226D90F2E0}"/>
              </a:ext>
            </a:extLst>
          </p:cNvPr>
          <p:cNvGraphicFramePr>
            <a:graphicFrameLocks noChangeAspect="1"/>
          </p:cNvGraphicFramePr>
          <p:nvPr>
            <p:extLst>
              <p:ext uri="{D42A27DB-BD31-4B8C-83A1-F6EECF244321}">
                <p14:modId xmlns:p14="http://schemas.microsoft.com/office/powerpoint/2010/main" val="1168823255"/>
              </p:ext>
            </p:extLst>
          </p:nvPr>
        </p:nvGraphicFramePr>
        <p:xfrm>
          <a:off x="2709243" y="3212976"/>
          <a:ext cx="1080120" cy="366514"/>
        </p:xfrm>
        <a:graphic>
          <a:graphicData uri="http://schemas.openxmlformats.org/presentationml/2006/ole">
            <mc:AlternateContent xmlns:mc="http://schemas.openxmlformats.org/markup-compatibility/2006">
              <mc:Choice xmlns:v="urn:schemas-microsoft-com:vml" Requires="v">
                <p:oleObj name="Equation" r:id="rId2" imgW="706795" imgH="240094" progId="Equation.DSMT4">
                  <p:embed/>
                </p:oleObj>
              </mc:Choice>
              <mc:Fallback>
                <p:oleObj name="Equation" r:id="rId2" imgW="706795" imgH="240094" progId="Equation.DSMT4">
                  <p:embed/>
                  <p:pic>
                    <p:nvPicPr>
                      <p:cNvPr id="0" name=""/>
                      <p:cNvPicPr/>
                      <p:nvPr/>
                    </p:nvPicPr>
                    <p:blipFill>
                      <a:blip r:embed="rId3"/>
                      <a:stretch>
                        <a:fillRect/>
                      </a:stretch>
                    </p:blipFill>
                    <p:spPr>
                      <a:xfrm>
                        <a:off x="2709243" y="3212976"/>
                        <a:ext cx="1080120" cy="366514"/>
                      </a:xfrm>
                      <a:prstGeom prst="rect">
                        <a:avLst/>
                      </a:prstGeom>
                    </p:spPr>
                  </p:pic>
                </p:oleObj>
              </mc:Fallback>
            </mc:AlternateContent>
          </a:graphicData>
        </a:graphic>
      </p:graphicFrame>
    </p:spTree>
    <p:extLst>
      <p:ext uri="{BB962C8B-B14F-4D97-AF65-F5344CB8AC3E}">
        <p14:creationId xmlns:p14="http://schemas.microsoft.com/office/powerpoint/2010/main" val="1702329680"/>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、单一收益率的分布</a:t>
            </a:r>
          </a:p>
        </p:txBody>
      </p:sp>
      <p:sp>
        <p:nvSpPr>
          <p:cNvPr id="5" name="文本框 4"/>
          <p:cNvSpPr txBox="1"/>
          <p:nvPr/>
        </p:nvSpPr>
        <p:spPr>
          <a:xfrm>
            <a:off x="122570" y="753110"/>
            <a:ext cx="11897433"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）对数正态分布</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为了消除正态分布假设的影响，另一个经典假设是：资产对数收益率服从均值为    ，方差为     的正态分布，因此，资产简单收益率是独立同分布的对数正态分布的随机变量，均值和方差分别是：</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反之，假设资产的简单收益率     服从对数正态分布，均值和方差分别为    和     ，因此，对应的对数收益率     的均值和方差分别是：</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89A604D1-A2A8-F858-5FF6-00F2BF3420BC}"/>
              </a:ext>
            </a:extLst>
          </p:cNvPr>
          <p:cNvGraphicFramePr>
            <a:graphicFrameLocks noChangeAspect="1"/>
          </p:cNvGraphicFramePr>
          <p:nvPr>
            <p:extLst>
              <p:ext uri="{D42A27DB-BD31-4B8C-83A1-F6EECF244321}">
                <p14:modId xmlns:p14="http://schemas.microsoft.com/office/powerpoint/2010/main" val="694690352"/>
              </p:ext>
            </p:extLst>
          </p:nvPr>
        </p:nvGraphicFramePr>
        <p:xfrm>
          <a:off x="11206187" y="1628800"/>
          <a:ext cx="339695" cy="366514"/>
        </p:xfrm>
        <a:graphic>
          <a:graphicData uri="http://schemas.openxmlformats.org/presentationml/2006/ole">
            <mc:AlternateContent xmlns:mc="http://schemas.openxmlformats.org/markup-compatibility/2006">
              <mc:Choice xmlns:v="urn:schemas-microsoft-com:vml" Requires="v">
                <p:oleObj name="Equation" r:id="rId2" imgW="180322" imgH="194970" progId="Equation.DSMT4">
                  <p:embed/>
                </p:oleObj>
              </mc:Choice>
              <mc:Fallback>
                <p:oleObj name="Equation" r:id="rId2" imgW="180322" imgH="194970" progId="Equation.DSMT4">
                  <p:embed/>
                  <p:pic>
                    <p:nvPicPr>
                      <p:cNvPr id="0" name=""/>
                      <p:cNvPicPr/>
                      <p:nvPr/>
                    </p:nvPicPr>
                    <p:blipFill>
                      <a:blip r:embed="rId3"/>
                      <a:stretch>
                        <a:fillRect/>
                      </a:stretch>
                    </p:blipFill>
                    <p:spPr>
                      <a:xfrm>
                        <a:off x="11206187" y="1628800"/>
                        <a:ext cx="339695" cy="36651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40F533AC-9B68-821D-324B-CD5BD2EBB09B}"/>
              </a:ext>
            </a:extLst>
          </p:cNvPr>
          <p:cNvGraphicFramePr>
            <a:graphicFrameLocks noChangeAspect="1"/>
          </p:cNvGraphicFramePr>
          <p:nvPr>
            <p:extLst>
              <p:ext uri="{D42A27DB-BD31-4B8C-83A1-F6EECF244321}">
                <p14:modId xmlns:p14="http://schemas.microsoft.com/office/powerpoint/2010/main" val="4021230097"/>
              </p:ext>
            </p:extLst>
          </p:nvPr>
        </p:nvGraphicFramePr>
        <p:xfrm>
          <a:off x="1485107" y="2204864"/>
          <a:ext cx="360040" cy="360040"/>
        </p:xfrm>
        <a:graphic>
          <a:graphicData uri="http://schemas.openxmlformats.org/presentationml/2006/ole">
            <mc:AlternateContent xmlns:mc="http://schemas.openxmlformats.org/markup-compatibility/2006">
              <mc:Choice xmlns:v="urn:schemas-microsoft-com:vml" Requires="v">
                <p:oleObj name="Equation" r:id="rId4" imgW="240430" imgH="240094" progId="Equation.DSMT4">
                  <p:embed/>
                </p:oleObj>
              </mc:Choice>
              <mc:Fallback>
                <p:oleObj name="Equation" r:id="rId4" imgW="240430" imgH="240094" progId="Equation.DSMT4">
                  <p:embed/>
                  <p:pic>
                    <p:nvPicPr>
                      <p:cNvPr id="0" name=""/>
                      <p:cNvPicPr/>
                      <p:nvPr/>
                    </p:nvPicPr>
                    <p:blipFill>
                      <a:blip r:embed="rId5"/>
                      <a:stretch>
                        <a:fillRect/>
                      </a:stretch>
                    </p:blipFill>
                    <p:spPr>
                      <a:xfrm>
                        <a:off x="1485107" y="2204864"/>
                        <a:ext cx="360040" cy="36004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74BD844-2397-109B-5B36-A3B8C8652BA9}"/>
              </a:ext>
            </a:extLst>
          </p:cNvPr>
          <p:cNvGraphicFramePr>
            <a:graphicFrameLocks noChangeAspect="1"/>
          </p:cNvGraphicFramePr>
          <p:nvPr>
            <p:extLst>
              <p:ext uri="{D42A27DB-BD31-4B8C-83A1-F6EECF244321}">
                <p14:modId xmlns:p14="http://schemas.microsoft.com/office/powerpoint/2010/main" val="317039954"/>
              </p:ext>
            </p:extLst>
          </p:nvPr>
        </p:nvGraphicFramePr>
        <p:xfrm>
          <a:off x="3959662" y="3181280"/>
          <a:ext cx="4392488" cy="749703"/>
        </p:xfrm>
        <a:graphic>
          <a:graphicData uri="http://schemas.openxmlformats.org/presentationml/2006/ole">
            <mc:AlternateContent xmlns:mc="http://schemas.openxmlformats.org/markup-compatibility/2006">
              <mc:Choice xmlns:v="urn:schemas-microsoft-com:vml" Requires="v">
                <p:oleObj name="Equation" r:id="rId6" imgW="2902208" imgH="495513" progId="Equation.DSMT4">
                  <p:embed/>
                </p:oleObj>
              </mc:Choice>
              <mc:Fallback>
                <p:oleObj name="Equation" r:id="rId6" imgW="2902208" imgH="495513" progId="Equation.DSMT4">
                  <p:embed/>
                  <p:pic>
                    <p:nvPicPr>
                      <p:cNvPr id="0" name=""/>
                      <p:cNvPicPr/>
                      <p:nvPr/>
                    </p:nvPicPr>
                    <p:blipFill>
                      <a:blip r:embed="rId7"/>
                      <a:stretch>
                        <a:fillRect/>
                      </a:stretch>
                    </p:blipFill>
                    <p:spPr>
                      <a:xfrm>
                        <a:off x="3959662" y="3181280"/>
                        <a:ext cx="4392488" cy="74970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C009E380-4B14-AAFA-4C7A-6162139C33F8}"/>
              </a:ext>
            </a:extLst>
          </p:cNvPr>
          <p:cNvGraphicFramePr>
            <a:graphicFrameLocks noChangeAspect="1"/>
          </p:cNvGraphicFramePr>
          <p:nvPr>
            <p:extLst>
              <p:ext uri="{D42A27DB-BD31-4B8C-83A1-F6EECF244321}">
                <p14:modId xmlns:p14="http://schemas.microsoft.com/office/powerpoint/2010/main" val="4226496198"/>
              </p:ext>
            </p:extLst>
          </p:nvPr>
        </p:nvGraphicFramePr>
        <p:xfrm>
          <a:off x="4221411" y="4005064"/>
          <a:ext cx="288032" cy="515424"/>
        </p:xfrm>
        <a:graphic>
          <a:graphicData uri="http://schemas.openxmlformats.org/presentationml/2006/ole">
            <mc:AlternateContent xmlns:mc="http://schemas.openxmlformats.org/markup-compatibility/2006">
              <mc:Choice xmlns:v="urn:schemas-microsoft-com:vml" Requires="v">
                <p:oleObj name="Equation" r:id="rId8" imgW="150055" imgH="270318" progId="Equation.DSMT4">
                  <p:embed/>
                </p:oleObj>
              </mc:Choice>
              <mc:Fallback>
                <p:oleObj name="Equation" r:id="rId8" imgW="150055" imgH="270318" progId="Equation.DSMT4">
                  <p:embed/>
                  <p:pic>
                    <p:nvPicPr>
                      <p:cNvPr id="0" name=""/>
                      <p:cNvPicPr/>
                      <p:nvPr/>
                    </p:nvPicPr>
                    <p:blipFill>
                      <a:blip r:embed="rId9"/>
                      <a:stretch>
                        <a:fillRect/>
                      </a:stretch>
                    </p:blipFill>
                    <p:spPr>
                      <a:xfrm>
                        <a:off x="4221411" y="4005064"/>
                        <a:ext cx="288032" cy="515424"/>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1F1482C-9DD8-C183-8EF1-F95D1E7084FE}"/>
              </a:ext>
            </a:extLst>
          </p:cNvPr>
          <p:cNvGraphicFramePr>
            <a:graphicFrameLocks noChangeAspect="1"/>
          </p:cNvGraphicFramePr>
          <p:nvPr>
            <p:extLst>
              <p:ext uri="{D42A27DB-BD31-4B8C-83A1-F6EECF244321}">
                <p14:modId xmlns:p14="http://schemas.microsoft.com/office/powerpoint/2010/main" val="740901619"/>
              </p:ext>
            </p:extLst>
          </p:nvPr>
        </p:nvGraphicFramePr>
        <p:xfrm>
          <a:off x="9766027" y="4058797"/>
          <a:ext cx="288032" cy="429521"/>
        </p:xfrm>
        <a:graphic>
          <a:graphicData uri="http://schemas.openxmlformats.org/presentationml/2006/ole">
            <mc:AlternateContent xmlns:mc="http://schemas.openxmlformats.org/markup-compatibility/2006">
              <mc:Choice xmlns:v="urn:schemas-microsoft-com:vml" Requires="v">
                <p:oleObj name="Equation" r:id="rId10" imgW="180322" imgH="270318" progId="Equation.DSMT4">
                  <p:embed/>
                </p:oleObj>
              </mc:Choice>
              <mc:Fallback>
                <p:oleObj name="Equation" r:id="rId10" imgW="180322" imgH="270318" progId="Equation.DSMT4">
                  <p:embed/>
                  <p:pic>
                    <p:nvPicPr>
                      <p:cNvPr id="0" name=""/>
                      <p:cNvPicPr/>
                      <p:nvPr/>
                    </p:nvPicPr>
                    <p:blipFill>
                      <a:blip r:embed="rId11"/>
                      <a:stretch>
                        <a:fillRect/>
                      </a:stretch>
                    </p:blipFill>
                    <p:spPr>
                      <a:xfrm>
                        <a:off x="9766027" y="4058797"/>
                        <a:ext cx="288032" cy="429521"/>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71D0D75F-4A2F-ADCC-59D9-996C9B54157B}"/>
              </a:ext>
            </a:extLst>
          </p:cNvPr>
          <p:cNvGraphicFramePr>
            <a:graphicFrameLocks noChangeAspect="1"/>
          </p:cNvGraphicFramePr>
          <p:nvPr>
            <p:extLst>
              <p:ext uri="{D42A27DB-BD31-4B8C-83A1-F6EECF244321}">
                <p14:modId xmlns:p14="http://schemas.microsoft.com/office/powerpoint/2010/main" val="3086546660"/>
              </p:ext>
            </p:extLst>
          </p:nvPr>
        </p:nvGraphicFramePr>
        <p:xfrm>
          <a:off x="10381694" y="4022873"/>
          <a:ext cx="336764" cy="465445"/>
        </p:xfrm>
        <a:graphic>
          <a:graphicData uri="http://schemas.openxmlformats.org/presentationml/2006/ole">
            <mc:AlternateContent xmlns:mc="http://schemas.openxmlformats.org/markup-compatibility/2006">
              <mc:Choice xmlns:v="urn:schemas-microsoft-com:vml" Requires="v">
                <p:oleObj name="Equation" r:id="rId12" imgW="195243" imgH="270318" progId="Equation.DSMT4">
                  <p:embed/>
                </p:oleObj>
              </mc:Choice>
              <mc:Fallback>
                <p:oleObj name="Equation" r:id="rId12" imgW="195243" imgH="270318" progId="Equation.DSMT4">
                  <p:embed/>
                  <p:pic>
                    <p:nvPicPr>
                      <p:cNvPr id="0" name=""/>
                      <p:cNvPicPr/>
                      <p:nvPr/>
                    </p:nvPicPr>
                    <p:blipFill>
                      <a:blip r:embed="rId13"/>
                      <a:stretch>
                        <a:fillRect/>
                      </a:stretch>
                    </p:blipFill>
                    <p:spPr>
                      <a:xfrm>
                        <a:off x="10381694" y="4022873"/>
                        <a:ext cx="336764" cy="46544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3090C881-E4FE-281A-7E7B-0191EC4BD945}"/>
              </a:ext>
            </a:extLst>
          </p:cNvPr>
          <p:cNvGraphicFramePr>
            <a:graphicFrameLocks noChangeAspect="1"/>
          </p:cNvGraphicFramePr>
          <p:nvPr>
            <p:extLst>
              <p:ext uri="{D42A27DB-BD31-4B8C-83A1-F6EECF244321}">
                <p14:modId xmlns:p14="http://schemas.microsoft.com/office/powerpoint/2010/main" val="2014883936"/>
              </p:ext>
            </p:extLst>
          </p:nvPr>
        </p:nvGraphicFramePr>
        <p:xfrm>
          <a:off x="2997275" y="4725144"/>
          <a:ext cx="288032" cy="398092"/>
        </p:xfrm>
        <a:graphic>
          <a:graphicData uri="http://schemas.openxmlformats.org/presentationml/2006/ole">
            <mc:AlternateContent xmlns:mc="http://schemas.openxmlformats.org/markup-compatibility/2006">
              <mc:Choice xmlns:v="urn:schemas-microsoft-com:vml" Requires="v">
                <p:oleObj name="Equation" r:id="rId14" imgW="195243" imgH="270318" progId="Equation.DSMT4">
                  <p:embed/>
                </p:oleObj>
              </mc:Choice>
              <mc:Fallback>
                <p:oleObj name="Equation" r:id="rId14" imgW="195243" imgH="270318" progId="Equation.DSMT4">
                  <p:embed/>
                  <p:pic>
                    <p:nvPicPr>
                      <p:cNvPr id="0" name=""/>
                      <p:cNvPicPr/>
                      <p:nvPr/>
                    </p:nvPicPr>
                    <p:blipFill>
                      <a:blip r:embed="rId15"/>
                      <a:stretch>
                        <a:fillRect/>
                      </a:stretch>
                    </p:blipFill>
                    <p:spPr>
                      <a:xfrm>
                        <a:off x="2997275" y="4725144"/>
                        <a:ext cx="288032" cy="39809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CB0778A0-BC80-5539-EAB6-78B8577AFAE0}"/>
              </a:ext>
            </a:extLst>
          </p:cNvPr>
          <p:cNvGraphicFramePr>
            <a:graphicFrameLocks noChangeAspect="1"/>
          </p:cNvGraphicFramePr>
          <p:nvPr>
            <p:extLst>
              <p:ext uri="{D42A27DB-BD31-4B8C-83A1-F6EECF244321}">
                <p14:modId xmlns:p14="http://schemas.microsoft.com/office/powerpoint/2010/main" val="1862574118"/>
              </p:ext>
            </p:extLst>
          </p:nvPr>
        </p:nvGraphicFramePr>
        <p:xfrm>
          <a:off x="3645347" y="5085184"/>
          <a:ext cx="5184576" cy="1517681"/>
        </p:xfrm>
        <a:graphic>
          <a:graphicData uri="http://schemas.openxmlformats.org/presentationml/2006/ole">
            <mc:AlternateContent xmlns:mc="http://schemas.openxmlformats.org/markup-compatibility/2006">
              <mc:Choice xmlns:v="urn:schemas-microsoft-com:vml" Requires="v">
                <p:oleObj name="Equation" r:id="rId16" imgW="4105208" imgH="1201321" progId="Equation.DSMT4">
                  <p:embed/>
                </p:oleObj>
              </mc:Choice>
              <mc:Fallback>
                <p:oleObj name="Equation" r:id="rId16" imgW="4105208" imgH="1201321" progId="Equation.DSMT4">
                  <p:embed/>
                  <p:pic>
                    <p:nvPicPr>
                      <p:cNvPr id="0" name=""/>
                      <p:cNvPicPr/>
                      <p:nvPr/>
                    </p:nvPicPr>
                    <p:blipFill>
                      <a:blip r:embed="rId17"/>
                      <a:stretch>
                        <a:fillRect/>
                      </a:stretch>
                    </p:blipFill>
                    <p:spPr>
                      <a:xfrm>
                        <a:off x="3645347" y="5085184"/>
                        <a:ext cx="5184576" cy="1517681"/>
                      </a:xfrm>
                      <a:prstGeom prst="rect">
                        <a:avLst/>
                      </a:prstGeom>
                    </p:spPr>
                  </p:pic>
                </p:oleObj>
              </mc:Fallback>
            </mc:AlternateContent>
          </a:graphicData>
        </a:graphic>
      </p:graphicFrame>
    </p:spTree>
    <p:extLst>
      <p:ext uri="{BB962C8B-B14F-4D97-AF65-F5344CB8AC3E}">
        <p14:creationId xmlns:p14="http://schemas.microsoft.com/office/powerpoint/2010/main" val="136330489"/>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、单一收益率的分布</a:t>
            </a:r>
          </a:p>
        </p:txBody>
      </p:sp>
      <p:sp>
        <p:nvSpPr>
          <p:cNvPr id="5" name="文本框 4"/>
          <p:cNvSpPr txBox="1"/>
          <p:nvPr/>
        </p:nvSpPr>
        <p:spPr>
          <a:xfrm>
            <a:off x="122570" y="753110"/>
            <a:ext cx="11897433"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）稳定分布</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稳定分布又称分形分布，是正态分布的自然推广。对于任意实数                     ，如果存在实数          和     ，使得</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1-23</a:t>
            </a:r>
            <a:r>
              <a:rPr kumimoji="1" lang="zh-CN" altLang="en-US" sz="2400" dirty="0">
                <a:latin typeface="Times New Roman" panose="02020603050405020304" pitchFamily="18" charset="0"/>
                <a:ea typeface="+mn-ea"/>
                <a:cs typeface="Times New Roman" panose="02020603050405020304" pitchFamily="18" charset="0"/>
              </a:rPr>
              <a:t>）成立，则称随机变量 </a:t>
            </a:r>
            <a:r>
              <a:rPr kumimoji="1" lang="en-US" altLang="zh-CN" sz="2400" i="1" dirty="0">
                <a:latin typeface="Times New Roman" panose="02020603050405020304" pitchFamily="18" charset="0"/>
                <a:ea typeface="+mn-ea"/>
                <a:cs typeface="Times New Roman" panose="02020603050405020304" pitchFamily="18" charset="0"/>
              </a:rPr>
              <a:t>X</a:t>
            </a:r>
            <a:r>
              <a:rPr kumimoji="1" lang="zh-CN" altLang="en-US" sz="2400" i="1"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的概率分布是稳定的。其中，    、    和     是独立同分布的随机变量，等号表示同分布。</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稳定分布都是无穷可分分布，比如柯西分布。它们满足连续复合收益率的要求，也能够刻画出收益率的超额峰度，但非正态稳定分布没有有限方差，使其应用受限。最经典的例子就是柯西分布，其分布关于中位数对称，但方差无限，因此，无法准确刻画资产收益率的分布。</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700558DA-5461-A046-6FE3-E31FDE2D54B7}"/>
              </a:ext>
            </a:extLst>
          </p:cNvPr>
          <p:cNvGraphicFramePr>
            <a:graphicFrameLocks noChangeAspect="1"/>
          </p:cNvGraphicFramePr>
          <p:nvPr>
            <p:extLst>
              <p:ext uri="{D42A27DB-BD31-4B8C-83A1-F6EECF244321}">
                <p14:modId xmlns:p14="http://schemas.microsoft.com/office/powerpoint/2010/main" val="1147043063"/>
              </p:ext>
            </p:extLst>
          </p:nvPr>
        </p:nvGraphicFramePr>
        <p:xfrm>
          <a:off x="9090096" y="1556792"/>
          <a:ext cx="1628362" cy="360040"/>
        </p:xfrm>
        <a:graphic>
          <a:graphicData uri="http://schemas.openxmlformats.org/presentationml/2006/ole">
            <mc:AlternateContent xmlns:mc="http://schemas.openxmlformats.org/markup-compatibility/2006">
              <mc:Choice xmlns:v="urn:schemas-microsoft-com:vml" Requires="v">
                <p:oleObj name="Equation" r:id="rId2" imgW="947225" imgH="209869" progId="Equation.DSMT4">
                  <p:embed/>
                </p:oleObj>
              </mc:Choice>
              <mc:Fallback>
                <p:oleObj name="Equation" r:id="rId2" imgW="947225" imgH="209869" progId="Equation.DSMT4">
                  <p:embed/>
                  <p:pic>
                    <p:nvPicPr>
                      <p:cNvPr id="0" name=""/>
                      <p:cNvPicPr/>
                      <p:nvPr/>
                    </p:nvPicPr>
                    <p:blipFill>
                      <a:blip r:embed="rId3"/>
                      <a:stretch>
                        <a:fillRect/>
                      </a:stretch>
                    </p:blipFill>
                    <p:spPr>
                      <a:xfrm>
                        <a:off x="9090096" y="1556792"/>
                        <a:ext cx="1628362" cy="36004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159FF2AF-D7DD-9B14-2576-8292FE068D37}"/>
              </a:ext>
            </a:extLst>
          </p:cNvPr>
          <p:cNvGraphicFramePr>
            <a:graphicFrameLocks noChangeAspect="1"/>
          </p:cNvGraphicFramePr>
          <p:nvPr>
            <p:extLst>
              <p:ext uri="{D42A27DB-BD31-4B8C-83A1-F6EECF244321}">
                <p14:modId xmlns:p14="http://schemas.microsoft.com/office/powerpoint/2010/main" val="4119942522"/>
              </p:ext>
            </p:extLst>
          </p:nvPr>
        </p:nvGraphicFramePr>
        <p:xfrm>
          <a:off x="1557115" y="2220904"/>
          <a:ext cx="636043" cy="327960"/>
        </p:xfrm>
        <a:graphic>
          <a:graphicData uri="http://schemas.openxmlformats.org/presentationml/2006/ole">
            <mc:AlternateContent xmlns:mc="http://schemas.openxmlformats.org/markup-compatibility/2006">
              <mc:Choice xmlns:v="urn:schemas-microsoft-com:vml" Requires="v">
                <p:oleObj name="Equation" r:id="rId4" imgW="405832" imgH="209869" progId="Equation.DSMT4">
                  <p:embed/>
                </p:oleObj>
              </mc:Choice>
              <mc:Fallback>
                <p:oleObj name="Equation" r:id="rId4" imgW="405832" imgH="209869" progId="Equation.DSMT4">
                  <p:embed/>
                  <p:pic>
                    <p:nvPicPr>
                      <p:cNvPr id="0" name=""/>
                      <p:cNvPicPr/>
                      <p:nvPr/>
                    </p:nvPicPr>
                    <p:blipFill>
                      <a:blip r:embed="rId5"/>
                      <a:stretch>
                        <a:fillRect/>
                      </a:stretch>
                    </p:blipFill>
                    <p:spPr>
                      <a:xfrm>
                        <a:off x="1557115" y="2220904"/>
                        <a:ext cx="636043" cy="32796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FFFD97D4-A54E-11F7-03AF-B9C90842A581}"/>
              </a:ext>
            </a:extLst>
          </p:cNvPr>
          <p:cNvGraphicFramePr>
            <a:graphicFrameLocks noChangeAspect="1"/>
          </p:cNvGraphicFramePr>
          <p:nvPr>
            <p:extLst>
              <p:ext uri="{D42A27DB-BD31-4B8C-83A1-F6EECF244321}">
                <p14:modId xmlns:p14="http://schemas.microsoft.com/office/powerpoint/2010/main" val="714148604"/>
              </p:ext>
            </p:extLst>
          </p:nvPr>
        </p:nvGraphicFramePr>
        <p:xfrm>
          <a:off x="2565227" y="2202094"/>
          <a:ext cx="288032" cy="365579"/>
        </p:xfrm>
        <a:graphic>
          <a:graphicData uri="http://schemas.openxmlformats.org/presentationml/2006/ole">
            <mc:AlternateContent xmlns:mc="http://schemas.openxmlformats.org/markup-compatibility/2006">
              <mc:Choice xmlns:v="urn:schemas-microsoft-com:vml" Requires="v">
                <p:oleObj name="Equation" r:id="rId6" imgW="165402" imgH="209869" progId="Equation.DSMT4">
                  <p:embed/>
                </p:oleObj>
              </mc:Choice>
              <mc:Fallback>
                <p:oleObj name="Equation" r:id="rId6" imgW="165402" imgH="209869" progId="Equation.DSMT4">
                  <p:embed/>
                  <p:pic>
                    <p:nvPicPr>
                      <p:cNvPr id="0" name=""/>
                      <p:cNvPicPr/>
                      <p:nvPr/>
                    </p:nvPicPr>
                    <p:blipFill>
                      <a:blip r:embed="rId7"/>
                      <a:stretch>
                        <a:fillRect/>
                      </a:stretch>
                    </p:blipFill>
                    <p:spPr>
                      <a:xfrm>
                        <a:off x="2565227" y="2202094"/>
                        <a:ext cx="288032" cy="365579"/>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505FD2E9-98C1-7EE0-AAB9-0ECE99317AB0}"/>
              </a:ext>
            </a:extLst>
          </p:cNvPr>
          <p:cNvGraphicFramePr>
            <a:graphicFrameLocks noChangeAspect="1"/>
          </p:cNvGraphicFramePr>
          <p:nvPr>
            <p:extLst>
              <p:ext uri="{D42A27DB-BD31-4B8C-83A1-F6EECF244321}">
                <p14:modId xmlns:p14="http://schemas.microsoft.com/office/powerpoint/2010/main" val="4061843274"/>
              </p:ext>
            </p:extLst>
          </p:nvPr>
        </p:nvGraphicFramePr>
        <p:xfrm>
          <a:off x="3960817" y="2155808"/>
          <a:ext cx="2695221" cy="504056"/>
        </p:xfrm>
        <a:graphic>
          <a:graphicData uri="http://schemas.openxmlformats.org/presentationml/2006/ole">
            <mc:AlternateContent xmlns:mc="http://schemas.openxmlformats.org/markup-compatibility/2006">
              <mc:Choice xmlns:v="urn:schemas-microsoft-com:vml" Requires="v">
                <p:oleObj name="Equation" r:id="rId8" imgW="1443430" imgH="270318" progId="Equation.DSMT4">
                  <p:embed/>
                </p:oleObj>
              </mc:Choice>
              <mc:Fallback>
                <p:oleObj name="Equation" r:id="rId8" imgW="1443430" imgH="270318" progId="Equation.DSMT4">
                  <p:embed/>
                  <p:pic>
                    <p:nvPicPr>
                      <p:cNvPr id="0" name=""/>
                      <p:cNvPicPr/>
                      <p:nvPr/>
                    </p:nvPicPr>
                    <p:blipFill>
                      <a:blip r:embed="rId9"/>
                      <a:stretch>
                        <a:fillRect/>
                      </a:stretch>
                    </p:blipFill>
                    <p:spPr>
                      <a:xfrm>
                        <a:off x="3960817" y="2155808"/>
                        <a:ext cx="2695221" cy="504056"/>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B51849C9-1C9F-43CC-9BCB-EC6E20CAE4A6}"/>
              </a:ext>
            </a:extLst>
          </p:cNvPr>
          <p:cNvGraphicFramePr>
            <a:graphicFrameLocks noChangeAspect="1"/>
          </p:cNvGraphicFramePr>
          <p:nvPr>
            <p:extLst>
              <p:ext uri="{D42A27DB-BD31-4B8C-83A1-F6EECF244321}">
                <p14:modId xmlns:p14="http://schemas.microsoft.com/office/powerpoint/2010/main" val="3298254413"/>
              </p:ext>
            </p:extLst>
          </p:nvPr>
        </p:nvGraphicFramePr>
        <p:xfrm>
          <a:off x="3407880" y="2780929"/>
          <a:ext cx="411387" cy="463150"/>
        </p:xfrm>
        <a:graphic>
          <a:graphicData uri="http://schemas.openxmlformats.org/presentationml/2006/ole">
            <mc:AlternateContent xmlns:mc="http://schemas.openxmlformats.org/markup-compatibility/2006">
              <mc:Choice xmlns:v="urn:schemas-microsoft-com:vml" Requires="v">
                <p:oleObj name="Equation" r:id="rId10" imgW="240430" imgH="270318" progId="Equation.DSMT4">
                  <p:embed/>
                </p:oleObj>
              </mc:Choice>
              <mc:Fallback>
                <p:oleObj name="Equation" r:id="rId10" imgW="240430" imgH="270318" progId="Equation.DSMT4">
                  <p:embed/>
                  <p:pic>
                    <p:nvPicPr>
                      <p:cNvPr id="0" name=""/>
                      <p:cNvPicPr/>
                      <p:nvPr/>
                    </p:nvPicPr>
                    <p:blipFill>
                      <a:blip r:embed="rId11"/>
                      <a:stretch>
                        <a:fillRect/>
                      </a:stretch>
                    </p:blipFill>
                    <p:spPr>
                      <a:xfrm>
                        <a:off x="3407880" y="2780929"/>
                        <a:ext cx="411387" cy="46315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26AA9CAB-63E2-62FB-FE44-72EE655584DB}"/>
              </a:ext>
            </a:extLst>
          </p:cNvPr>
          <p:cNvGraphicFramePr>
            <a:graphicFrameLocks noChangeAspect="1"/>
          </p:cNvGraphicFramePr>
          <p:nvPr>
            <p:extLst>
              <p:ext uri="{D42A27DB-BD31-4B8C-83A1-F6EECF244321}">
                <p14:modId xmlns:p14="http://schemas.microsoft.com/office/powerpoint/2010/main" val="628086661"/>
              </p:ext>
            </p:extLst>
          </p:nvPr>
        </p:nvGraphicFramePr>
        <p:xfrm>
          <a:off x="4077395" y="2780929"/>
          <a:ext cx="438630" cy="463151"/>
        </p:xfrm>
        <a:graphic>
          <a:graphicData uri="http://schemas.openxmlformats.org/presentationml/2006/ole">
            <mc:AlternateContent xmlns:mc="http://schemas.openxmlformats.org/markup-compatibility/2006">
              <mc:Choice xmlns:v="urn:schemas-microsoft-com:vml" Requires="v">
                <p:oleObj name="Equation" r:id="rId12" imgW="255350" imgH="270318" progId="Equation.DSMT4">
                  <p:embed/>
                </p:oleObj>
              </mc:Choice>
              <mc:Fallback>
                <p:oleObj name="Equation" r:id="rId12" imgW="255350" imgH="270318" progId="Equation.DSMT4">
                  <p:embed/>
                  <p:pic>
                    <p:nvPicPr>
                      <p:cNvPr id="0" name=""/>
                      <p:cNvPicPr/>
                      <p:nvPr/>
                    </p:nvPicPr>
                    <p:blipFill>
                      <a:blip r:embed="rId13"/>
                      <a:stretch>
                        <a:fillRect/>
                      </a:stretch>
                    </p:blipFill>
                    <p:spPr>
                      <a:xfrm>
                        <a:off x="4077395" y="2780929"/>
                        <a:ext cx="438630" cy="463151"/>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9F1A0E6-3532-4F13-025C-9A5F5BE34D56}"/>
              </a:ext>
            </a:extLst>
          </p:cNvPr>
          <p:cNvGraphicFramePr>
            <a:graphicFrameLocks noChangeAspect="1"/>
          </p:cNvGraphicFramePr>
          <p:nvPr>
            <p:extLst>
              <p:ext uri="{D42A27DB-BD31-4B8C-83A1-F6EECF244321}">
                <p14:modId xmlns:p14="http://schemas.microsoft.com/office/powerpoint/2010/main" val="1271151791"/>
              </p:ext>
            </p:extLst>
          </p:nvPr>
        </p:nvGraphicFramePr>
        <p:xfrm>
          <a:off x="4782996" y="2815413"/>
          <a:ext cx="386384" cy="360040"/>
        </p:xfrm>
        <a:graphic>
          <a:graphicData uri="http://schemas.openxmlformats.org/presentationml/2006/ole">
            <mc:AlternateContent xmlns:mc="http://schemas.openxmlformats.org/markup-compatibility/2006">
              <mc:Choice xmlns:v="urn:schemas-microsoft-com:vml" Requires="v">
                <p:oleObj name="Equation" r:id="rId14" imgW="210163" imgH="194970" progId="Equation.DSMT4">
                  <p:embed/>
                </p:oleObj>
              </mc:Choice>
              <mc:Fallback>
                <p:oleObj name="Equation" r:id="rId14" imgW="210163" imgH="194970" progId="Equation.DSMT4">
                  <p:embed/>
                  <p:pic>
                    <p:nvPicPr>
                      <p:cNvPr id="0" name=""/>
                      <p:cNvPicPr/>
                      <p:nvPr/>
                    </p:nvPicPr>
                    <p:blipFill>
                      <a:blip r:embed="rId15"/>
                      <a:stretch>
                        <a:fillRect/>
                      </a:stretch>
                    </p:blipFill>
                    <p:spPr>
                      <a:xfrm>
                        <a:off x="4782996" y="2815413"/>
                        <a:ext cx="386384" cy="360040"/>
                      </a:xfrm>
                      <a:prstGeom prst="rect">
                        <a:avLst/>
                      </a:prstGeom>
                    </p:spPr>
                  </p:pic>
                </p:oleObj>
              </mc:Fallback>
            </mc:AlternateContent>
          </a:graphicData>
        </a:graphic>
      </p:graphicFrame>
    </p:spTree>
    <p:extLst>
      <p:ext uri="{BB962C8B-B14F-4D97-AF65-F5344CB8AC3E}">
        <p14:creationId xmlns:p14="http://schemas.microsoft.com/office/powerpoint/2010/main" val="1449942500"/>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、单一收益率的分布</a:t>
            </a:r>
          </a:p>
        </p:txBody>
      </p:sp>
      <p:sp>
        <p:nvSpPr>
          <p:cNvPr id="5" name="文本框 4"/>
          <p:cNvSpPr txBox="1"/>
          <p:nvPr/>
        </p:nvSpPr>
        <p:spPr>
          <a:xfrm>
            <a:off x="122570" y="753110"/>
            <a:ext cx="11897433" cy="6286144"/>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4</a:t>
            </a:r>
            <a:r>
              <a:rPr kumimoji="1" lang="zh-CN" altLang="en-US" sz="2400" b="1" dirty="0">
                <a:latin typeface="Times New Roman" panose="02020603050405020304" pitchFamily="18" charset="0"/>
                <a:ea typeface="+mn-ea"/>
                <a:cs typeface="Times New Roman" panose="02020603050405020304" pitchFamily="18" charset="0"/>
              </a:rPr>
              <a:t>）正态混合分布</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对资产收益率的最新研究中，更倾向于采用正态混合分布刻画资产收益率的分布。混合分布是指如果已经有一个包含多个随机变量的随机变量集合，基于该集合再生成一个新的随机变量，该随机变量的分布就称为混合分布。在刻画资产收益率时，应用的较多的是正态混合分布，如</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其中，随机变量</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X </a:t>
            </a:r>
            <a:r>
              <a:rPr kumimoji="1" lang="zh-CN" altLang="en-US" sz="2400" dirty="0">
                <a:latin typeface="Times New Roman" panose="02020603050405020304" pitchFamily="18" charset="0"/>
                <a:ea typeface="+mn-ea"/>
                <a:cs typeface="Times New Roman" panose="02020603050405020304" pitchFamily="18" charset="0"/>
              </a:rPr>
              <a:t>服从伯努利分布，即                     </a:t>
            </a:r>
            <a:r>
              <a:rPr kumimoji="1" lang="en-US" altLang="zh-CN" sz="2400" dirty="0">
                <a:latin typeface="Times New Roman" panose="02020603050405020304" pitchFamily="18" charset="0"/>
                <a:ea typeface="+mn-ea"/>
                <a:cs typeface="Times New Roman" panose="02020603050405020304" pitchFamily="18" charset="0"/>
              </a:rPr>
              <a:t>,                         ,                ,           </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                ，则表示有</a:t>
            </a:r>
            <a:r>
              <a:rPr kumimoji="1" lang="en-US" altLang="zh-CN" sz="2400" dirty="0">
                <a:latin typeface="Times New Roman" panose="02020603050405020304" pitchFamily="18" charset="0"/>
                <a:ea typeface="+mn-ea"/>
                <a:cs typeface="Times New Roman" panose="02020603050405020304" pitchFamily="18" charset="0"/>
              </a:rPr>
              <a:t>90%</a:t>
            </a:r>
            <a:r>
              <a:rPr kumimoji="1" lang="zh-CN" altLang="en-US" sz="2400" dirty="0">
                <a:latin typeface="Times New Roman" panose="02020603050405020304" pitchFamily="18" charset="0"/>
                <a:ea typeface="+mn-ea"/>
                <a:cs typeface="Times New Roman" panose="02020603050405020304" pitchFamily="18" charset="0"/>
              </a:rPr>
              <a:t>的收益率服从                   ，</a:t>
            </a:r>
            <a:r>
              <a:rPr kumimoji="1" lang="en-US" altLang="zh-CN" sz="2400" dirty="0">
                <a:latin typeface="Times New Roman" panose="02020603050405020304" pitchFamily="18" charset="0"/>
                <a:ea typeface="+mn-ea"/>
                <a:cs typeface="Times New Roman" panose="02020603050405020304" pitchFamily="18" charset="0"/>
              </a:rPr>
              <a:t>10%</a:t>
            </a:r>
            <a:r>
              <a:rPr kumimoji="1" lang="zh-CN" altLang="en-US" sz="2400" dirty="0">
                <a:latin typeface="Times New Roman" panose="02020603050405020304" pitchFamily="18" charset="0"/>
                <a:ea typeface="+mn-ea"/>
                <a:cs typeface="Times New Roman" panose="02020603050405020304" pitchFamily="18" charset="0"/>
              </a:rPr>
              <a:t>的收益率服从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，这样就保证了大多数收益率是服从简单的正态分布。</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1A25AB83-665F-AF64-A15B-07A492798780}"/>
              </a:ext>
            </a:extLst>
          </p:cNvPr>
          <p:cNvGraphicFramePr>
            <a:graphicFrameLocks noChangeAspect="1"/>
          </p:cNvGraphicFramePr>
          <p:nvPr>
            <p:extLst>
              <p:ext uri="{D42A27DB-BD31-4B8C-83A1-F6EECF244321}">
                <p14:modId xmlns:p14="http://schemas.microsoft.com/office/powerpoint/2010/main" val="3580773889"/>
              </p:ext>
            </p:extLst>
          </p:nvPr>
        </p:nvGraphicFramePr>
        <p:xfrm>
          <a:off x="3960817" y="3942368"/>
          <a:ext cx="4501440" cy="584822"/>
        </p:xfrm>
        <a:graphic>
          <a:graphicData uri="http://schemas.openxmlformats.org/presentationml/2006/ole">
            <mc:AlternateContent xmlns:mc="http://schemas.openxmlformats.org/markup-compatibility/2006">
              <mc:Choice xmlns:v="urn:schemas-microsoft-com:vml" Requires="v">
                <p:oleObj name="Equation" r:id="rId2" imgW="2541137" imgH="330342" progId="Equation.DSMT4">
                  <p:embed/>
                </p:oleObj>
              </mc:Choice>
              <mc:Fallback>
                <p:oleObj name="Equation" r:id="rId2" imgW="2541137" imgH="330342" progId="Equation.DSMT4">
                  <p:embed/>
                  <p:pic>
                    <p:nvPicPr>
                      <p:cNvPr id="0" name=""/>
                      <p:cNvPicPr/>
                      <p:nvPr/>
                    </p:nvPicPr>
                    <p:blipFill>
                      <a:blip r:embed="rId3"/>
                      <a:stretch>
                        <a:fillRect/>
                      </a:stretch>
                    </p:blipFill>
                    <p:spPr>
                      <a:xfrm>
                        <a:off x="3960817" y="3942368"/>
                        <a:ext cx="4501440" cy="58482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2F75763A-4C9B-5C29-C7DA-668BF7B13AC5}"/>
              </a:ext>
            </a:extLst>
          </p:cNvPr>
          <p:cNvGraphicFramePr>
            <a:graphicFrameLocks noChangeAspect="1"/>
          </p:cNvGraphicFramePr>
          <p:nvPr>
            <p:extLst>
              <p:ext uri="{D42A27DB-BD31-4B8C-83A1-F6EECF244321}">
                <p14:modId xmlns:p14="http://schemas.microsoft.com/office/powerpoint/2010/main" val="435795790"/>
              </p:ext>
            </p:extLst>
          </p:nvPr>
        </p:nvGraphicFramePr>
        <p:xfrm>
          <a:off x="5805587" y="4662427"/>
          <a:ext cx="1584176" cy="457812"/>
        </p:xfrm>
        <a:graphic>
          <a:graphicData uri="http://schemas.openxmlformats.org/presentationml/2006/ole">
            <mc:AlternateContent xmlns:mc="http://schemas.openxmlformats.org/markup-compatibility/2006">
              <mc:Choice xmlns:v="urn:schemas-microsoft-com:vml" Requires="v">
                <p:oleObj name="Equation" r:id="rId4" imgW="1037599" imgH="300117" progId="Equation.DSMT4">
                  <p:embed/>
                </p:oleObj>
              </mc:Choice>
              <mc:Fallback>
                <p:oleObj name="Equation" r:id="rId4" imgW="1037599" imgH="300117" progId="Equation.DSMT4">
                  <p:embed/>
                  <p:pic>
                    <p:nvPicPr>
                      <p:cNvPr id="0" name=""/>
                      <p:cNvPicPr/>
                      <p:nvPr/>
                    </p:nvPicPr>
                    <p:blipFill>
                      <a:blip r:embed="rId5"/>
                      <a:stretch>
                        <a:fillRect/>
                      </a:stretch>
                    </p:blipFill>
                    <p:spPr>
                      <a:xfrm>
                        <a:off x="5805587" y="4662427"/>
                        <a:ext cx="1584176" cy="45781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4EF907D6-8FC7-1643-0CA5-30458ABAACDF}"/>
              </a:ext>
            </a:extLst>
          </p:cNvPr>
          <p:cNvGraphicFramePr>
            <a:graphicFrameLocks noChangeAspect="1"/>
          </p:cNvGraphicFramePr>
          <p:nvPr>
            <p:extLst>
              <p:ext uri="{D42A27DB-BD31-4B8C-83A1-F6EECF244321}">
                <p14:modId xmlns:p14="http://schemas.microsoft.com/office/powerpoint/2010/main" val="1902211435"/>
              </p:ext>
            </p:extLst>
          </p:nvPr>
        </p:nvGraphicFramePr>
        <p:xfrm>
          <a:off x="7545280" y="4725368"/>
          <a:ext cx="1833954" cy="430580"/>
        </p:xfrm>
        <a:graphic>
          <a:graphicData uri="http://schemas.openxmlformats.org/presentationml/2006/ole">
            <mc:AlternateContent xmlns:mc="http://schemas.openxmlformats.org/markup-compatibility/2006">
              <mc:Choice xmlns:v="urn:schemas-microsoft-com:vml" Requires="v">
                <p:oleObj name="Equation" r:id="rId6" imgW="1278029" imgH="300117" progId="Equation.DSMT4">
                  <p:embed/>
                </p:oleObj>
              </mc:Choice>
              <mc:Fallback>
                <p:oleObj name="Equation" r:id="rId6" imgW="1278029" imgH="300117" progId="Equation.DSMT4">
                  <p:embed/>
                  <p:pic>
                    <p:nvPicPr>
                      <p:cNvPr id="0" name=""/>
                      <p:cNvPicPr/>
                      <p:nvPr/>
                    </p:nvPicPr>
                    <p:blipFill>
                      <a:blip r:embed="rId7"/>
                      <a:stretch>
                        <a:fillRect/>
                      </a:stretch>
                    </p:blipFill>
                    <p:spPr>
                      <a:xfrm>
                        <a:off x="7545280" y="4725368"/>
                        <a:ext cx="1833954" cy="43058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60399288-B015-E822-5479-24A517EC94C0}"/>
              </a:ext>
            </a:extLst>
          </p:cNvPr>
          <p:cNvGraphicFramePr>
            <a:graphicFrameLocks noChangeAspect="1"/>
          </p:cNvGraphicFramePr>
          <p:nvPr>
            <p:extLst>
              <p:ext uri="{D42A27DB-BD31-4B8C-83A1-F6EECF244321}">
                <p14:modId xmlns:p14="http://schemas.microsoft.com/office/powerpoint/2010/main" val="1962527400"/>
              </p:ext>
            </p:extLst>
          </p:nvPr>
        </p:nvGraphicFramePr>
        <p:xfrm>
          <a:off x="9519290" y="4743495"/>
          <a:ext cx="1127610" cy="350812"/>
        </p:xfrm>
        <a:graphic>
          <a:graphicData uri="http://schemas.openxmlformats.org/presentationml/2006/ole">
            <mc:AlternateContent xmlns:mc="http://schemas.openxmlformats.org/markup-compatibility/2006">
              <mc:Choice xmlns:v="urn:schemas-microsoft-com:vml" Requires="v">
                <p:oleObj name="Equation" r:id="rId8" imgW="571320" imgH="177480" progId="Equation.DSMT4">
                  <p:embed/>
                </p:oleObj>
              </mc:Choice>
              <mc:Fallback>
                <p:oleObj name="Equation" r:id="rId8" imgW="571320" imgH="177480" progId="Equation.DSMT4">
                  <p:embed/>
                  <p:pic>
                    <p:nvPicPr>
                      <p:cNvPr id="0" name=""/>
                      <p:cNvPicPr/>
                      <p:nvPr/>
                    </p:nvPicPr>
                    <p:blipFill>
                      <a:blip r:embed="rId9"/>
                      <a:stretch>
                        <a:fillRect/>
                      </a:stretch>
                    </p:blipFill>
                    <p:spPr>
                      <a:xfrm>
                        <a:off x="9519290" y="4743495"/>
                        <a:ext cx="1127610" cy="35081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A1EEAA6-EEB2-DF5B-16EF-006DAE40BECF}"/>
              </a:ext>
            </a:extLst>
          </p:cNvPr>
          <p:cNvGraphicFramePr>
            <a:graphicFrameLocks noChangeAspect="1"/>
          </p:cNvGraphicFramePr>
          <p:nvPr>
            <p:extLst>
              <p:ext uri="{D42A27DB-BD31-4B8C-83A1-F6EECF244321}">
                <p14:modId xmlns:p14="http://schemas.microsoft.com/office/powerpoint/2010/main" val="3070433503"/>
              </p:ext>
            </p:extLst>
          </p:nvPr>
        </p:nvGraphicFramePr>
        <p:xfrm>
          <a:off x="10778372" y="4725367"/>
          <a:ext cx="917197" cy="425179"/>
        </p:xfrm>
        <a:graphic>
          <a:graphicData uri="http://schemas.openxmlformats.org/presentationml/2006/ole">
            <mc:AlternateContent xmlns:mc="http://schemas.openxmlformats.org/markup-compatibility/2006">
              <mc:Choice xmlns:v="urn:schemas-microsoft-com:vml" Requires="v">
                <p:oleObj name="Equation" r:id="rId10" imgW="520560" imgH="241200" progId="Equation.DSMT4">
                  <p:embed/>
                </p:oleObj>
              </mc:Choice>
              <mc:Fallback>
                <p:oleObj name="Equation" r:id="rId10" imgW="520560" imgH="241200" progId="Equation.DSMT4">
                  <p:embed/>
                  <p:pic>
                    <p:nvPicPr>
                      <p:cNvPr id="0" name=""/>
                      <p:cNvPicPr/>
                      <p:nvPr/>
                    </p:nvPicPr>
                    <p:blipFill>
                      <a:blip r:embed="rId11"/>
                      <a:stretch>
                        <a:fillRect/>
                      </a:stretch>
                    </p:blipFill>
                    <p:spPr>
                      <a:xfrm>
                        <a:off x="10778372" y="4725367"/>
                        <a:ext cx="917197" cy="42517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E5FD15AA-A7F1-5657-3B26-CEEA886F7101}"/>
              </a:ext>
            </a:extLst>
          </p:cNvPr>
          <p:cNvGraphicFramePr>
            <a:graphicFrameLocks noChangeAspect="1"/>
          </p:cNvGraphicFramePr>
          <p:nvPr>
            <p:extLst>
              <p:ext uri="{D42A27DB-BD31-4B8C-83A1-F6EECF244321}">
                <p14:modId xmlns:p14="http://schemas.microsoft.com/office/powerpoint/2010/main" val="2361495452"/>
              </p:ext>
            </p:extLst>
          </p:nvPr>
        </p:nvGraphicFramePr>
        <p:xfrm>
          <a:off x="1197075" y="5301208"/>
          <a:ext cx="1178312" cy="432048"/>
        </p:xfrm>
        <a:graphic>
          <a:graphicData uri="http://schemas.openxmlformats.org/presentationml/2006/ole">
            <mc:AlternateContent xmlns:mc="http://schemas.openxmlformats.org/markup-compatibility/2006">
              <mc:Choice xmlns:v="urn:schemas-microsoft-com:vml" Requires="v">
                <p:oleObj name="Equation" r:id="rId12" imgW="571234" imgH="209869" progId="Equation.DSMT4">
                  <p:embed/>
                </p:oleObj>
              </mc:Choice>
              <mc:Fallback>
                <p:oleObj name="Equation" r:id="rId12" imgW="571234" imgH="209869" progId="Equation.DSMT4">
                  <p:embed/>
                  <p:pic>
                    <p:nvPicPr>
                      <p:cNvPr id="0" name=""/>
                      <p:cNvPicPr/>
                      <p:nvPr/>
                    </p:nvPicPr>
                    <p:blipFill>
                      <a:blip r:embed="rId13"/>
                      <a:stretch>
                        <a:fillRect/>
                      </a:stretch>
                    </p:blipFill>
                    <p:spPr>
                      <a:xfrm>
                        <a:off x="1197075" y="5301208"/>
                        <a:ext cx="1178312" cy="43204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A966039-D494-E350-6C97-9D61E420FDDA}"/>
              </a:ext>
            </a:extLst>
          </p:cNvPr>
          <p:cNvGraphicFramePr>
            <a:graphicFrameLocks noChangeAspect="1"/>
          </p:cNvGraphicFramePr>
          <p:nvPr>
            <p:extLst>
              <p:ext uri="{D42A27DB-BD31-4B8C-83A1-F6EECF244321}">
                <p14:modId xmlns:p14="http://schemas.microsoft.com/office/powerpoint/2010/main" val="773723253"/>
              </p:ext>
            </p:extLst>
          </p:nvPr>
        </p:nvGraphicFramePr>
        <p:xfrm>
          <a:off x="6273324" y="5220443"/>
          <a:ext cx="1478298" cy="584821"/>
        </p:xfrm>
        <a:graphic>
          <a:graphicData uri="http://schemas.openxmlformats.org/presentationml/2006/ole">
            <mc:AlternateContent xmlns:mc="http://schemas.openxmlformats.org/markup-compatibility/2006">
              <mc:Choice xmlns:v="urn:schemas-microsoft-com:vml" Requires="v">
                <p:oleObj name="Equation" r:id="rId14" imgW="721715" imgH="285218" progId="Equation.DSMT4">
                  <p:embed/>
                </p:oleObj>
              </mc:Choice>
              <mc:Fallback>
                <p:oleObj name="Equation" r:id="rId14" imgW="721715" imgH="285218" progId="Equation.DSMT4">
                  <p:embed/>
                  <p:pic>
                    <p:nvPicPr>
                      <p:cNvPr id="0" name=""/>
                      <p:cNvPicPr/>
                      <p:nvPr/>
                    </p:nvPicPr>
                    <p:blipFill>
                      <a:blip r:embed="rId15"/>
                      <a:stretch>
                        <a:fillRect/>
                      </a:stretch>
                    </p:blipFill>
                    <p:spPr>
                      <a:xfrm>
                        <a:off x="6273324" y="5220443"/>
                        <a:ext cx="1478298" cy="584821"/>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9F880B82-527B-303A-7B4B-56D26E1DE32E}"/>
              </a:ext>
            </a:extLst>
          </p:cNvPr>
          <p:cNvGraphicFramePr>
            <a:graphicFrameLocks noChangeAspect="1"/>
          </p:cNvGraphicFramePr>
          <p:nvPr>
            <p:extLst>
              <p:ext uri="{D42A27DB-BD31-4B8C-83A1-F6EECF244321}">
                <p14:modId xmlns:p14="http://schemas.microsoft.com/office/powerpoint/2010/main" val="3396180321"/>
              </p:ext>
            </p:extLst>
          </p:nvPr>
        </p:nvGraphicFramePr>
        <p:xfrm>
          <a:off x="10411219" y="5275191"/>
          <a:ext cx="1157887" cy="458065"/>
        </p:xfrm>
        <a:graphic>
          <a:graphicData uri="http://schemas.openxmlformats.org/presentationml/2006/ole">
            <mc:AlternateContent xmlns:mc="http://schemas.openxmlformats.org/markup-compatibility/2006">
              <mc:Choice xmlns:v="urn:schemas-microsoft-com:vml" Requires="v">
                <p:oleObj name="Equation" r:id="rId16" imgW="721715" imgH="285218" progId="Equation.DSMT4">
                  <p:embed/>
                </p:oleObj>
              </mc:Choice>
              <mc:Fallback>
                <p:oleObj name="Equation" r:id="rId16" imgW="721715" imgH="285218" progId="Equation.DSMT4">
                  <p:embed/>
                  <p:pic>
                    <p:nvPicPr>
                      <p:cNvPr id="0" name=""/>
                      <p:cNvPicPr/>
                      <p:nvPr/>
                    </p:nvPicPr>
                    <p:blipFill>
                      <a:blip r:embed="rId17"/>
                      <a:stretch>
                        <a:fillRect/>
                      </a:stretch>
                    </p:blipFill>
                    <p:spPr>
                      <a:xfrm>
                        <a:off x="10411219" y="5275191"/>
                        <a:ext cx="1157887" cy="458065"/>
                      </a:xfrm>
                      <a:prstGeom prst="rect">
                        <a:avLst/>
                      </a:prstGeom>
                    </p:spPr>
                  </p:pic>
                </p:oleObj>
              </mc:Fallback>
            </mc:AlternateContent>
          </a:graphicData>
        </a:graphic>
      </p:graphicFrame>
    </p:spTree>
    <p:extLst>
      <p:ext uri="{BB962C8B-B14F-4D97-AF65-F5344CB8AC3E}">
        <p14:creationId xmlns:p14="http://schemas.microsoft.com/office/powerpoint/2010/main" val="3712562099"/>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、多元收益率的分布</a:t>
            </a:r>
          </a:p>
        </p:txBody>
      </p:sp>
      <p:sp>
        <p:nvSpPr>
          <p:cNvPr id="5" name="文本框 4"/>
          <p:cNvSpPr txBox="1"/>
          <p:nvPr/>
        </p:nvSpPr>
        <p:spPr>
          <a:xfrm>
            <a:off x="122570" y="753110"/>
            <a:ext cx="11897433"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                             是 </a:t>
            </a:r>
            <a:r>
              <a:rPr kumimoji="1" lang="en-US" altLang="zh-CN" sz="2400" i="1" dirty="0">
                <a:latin typeface="Times New Roman" panose="02020603050405020304" pitchFamily="18" charset="0"/>
                <a:ea typeface="+mn-ea"/>
                <a:cs typeface="Times New Roman" panose="02020603050405020304" pitchFamily="18" charset="0"/>
              </a:rPr>
              <a:t>N</a:t>
            </a:r>
            <a:r>
              <a:rPr kumimoji="1" lang="zh-CN" altLang="en-US" sz="2400" dirty="0">
                <a:latin typeface="Times New Roman" panose="02020603050405020304" pitchFamily="18" charset="0"/>
                <a:ea typeface="+mn-ea"/>
                <a:cs typeface="Times New Roman" panose="02020603050405020304" pitchFamily="18" charset="0"/>
              </a:rPr>
              <a:t> 个资产在 </a:t>
            </a:r>
            <a:r>
              <a:rPr kumimoji="1" lang="en-US" altLang="zh-CN" sz="2400" i="1"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 时刻的对数收益率，在相关研究中，常用多元正态分布描述多元收益率。在多元正态分布中，随机向量                             的均值向量和协方差矩阵分别为：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假设随机向量 </a:t>
            </a:r>
            <a:r>
              <a:rPr kumimoji="1" lang="en-US" altLang="zh-CN" sz="2400" i="1" dirty="0">
                <a:latin typeface="Times New Roman" panose="02020603050405020304" pitchFamily="18" charset="0"/>
                <a:ea typeface="+mn-ea"/>
                <a:cs typeface="Times New Roman" panose="02020603050405020304" pitchFamily="18" charset="0"/>
              </a:rPr>
              <a:t>X</a:t>
            </a:r>
            <a:r>
              <a:rPr kumimoji="1" lang="zh-CN" altLang="en-US" sz="2400" dirty="0">
                <a:latin typeface="Times New Roman" panose="02020603050405020304" pitchFamily="18" charset="0"/>
                <a:ea typeface="+mn-ea"/>
                <a:cs typeface="Times New Roman" panose="02020603050405020304" pitchFamily="18" charset="0"/>
              </a:rPr>
              <a:t> 的样本为                ，则样本均值和样本协方差矩阵分别为：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C7EA6187-63F9-2B6B-580D-60639393FD02}"/>
              </a:ext>
            </a:extLst>
          </p:cNvPr>
          <p:cNvGraphicFramePr>
            <a:graphicFrameLocks noChangeAspect="1"/>
          </p:cNvGraphicFramePr>
          <p:nvPr>
            <p:extLst>
              <p:ext uri="{D42A27DB-BD31-4B8C-83A1-F6EECF244321}">
                <p14:modId xmlns:p14="http://schemas.microsoft.com/office/powerpoint/2010/main" val="3151284377"/>
              </p:ext>
            </p:extLst>
          </p:nvPr>
        </p:nvGraphicFramePr>
        <p:xfrm>
          <a:off x="1197075" y="836712"/>
          <a:ext cx="2050788" cy="576064"/>
        </p:xfrm>
        <a:graphic>
          <a:graphicData uri="http://schemas.openxmlformats.org/presentationml/2006/ole">
            <mc:AlternateContent xmlns:mc="http://schemas.openxmlformats.org/markup-compatibility/2006">
              <mc:Choice xmlns:v="urn:schemas-microsoft-com:vml" Requires="v">
                <p:oleObj name="Equation" r:id="rId2" imgW="1130040" imgH="317160" progId="Equation.DSMT4">
                  <p:embed/>
                </p:oleObj>
              </mc:Choice>
              <mc:Fallback>
                <p:oleObj name="Equation" r:id="rId2" imgW="1130040" imgH="317160" progId="Equation.DSMT4">
                  <p:embed/>
                  <p:pic>
                    <p:nvPicPr>
                      <p:cNvPr id="0" name=""/>
                      <p:cNvPicPr/>
                      <p:nvPr/>
                    </p:nvPicPr>
                    <p:blipFill>
                      <a:blip r:embed="rId3"/>
                      <a:stretch>
                        <a:fillRect/>
                      </a:stretch>
                    </p:blipFill>
                    <p:spPr>
                      <a:xfrm>
                        <a:off x="1197075" y="836712"/>
                        <a:ext cx="2050788" cy="57606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F253C4A0-02C4-9CC9-11B1-E99A38CF04DA}"/>
              </a:ext>
            </a:extLst>
          </p:cNvPr>
          <p:cNvGraphicFramePr>
            <a:graphicFrameLocks noChangeAspect="1"/>
          </p:cNvGraphicFramePr>
          <p:nvPr>
            <p:extLst>
              <p:ext uri="{D42A27DB-BD31-4B8C-83A1-F6EECF244321}">
                <p14:modId xmlns:p14="http://schemas.microsoft.com/office/powerpoint/2010/main" val="2013054405"/>
              </p:ext>
            </p:extLst>
          </p:nvPr>
        </p:nvGraphicFramePr>
        <p:xfrm>
          <a:off x="7893819" y="1556792"/>
          <a:ext cx="2096236" cy="504056"/>
        </p:xfrm>
        <a:graphic>
          <a:graphicData uri="http://schemas.openxmlformats.org/presentationml/2006/ole">
            <mc:AlternateContent xmlns:mc="http://schemas.openxmlformats.org/markup-compatibility/2006">
              <mc:Choice xmlns:v="urn:schemas-microsoft-com:vml" Requires="v">
                <p:oleObj name="Equation" r:id="rId4" imgW="1248188" imgH="300117" progId="Equation.DSMT4">
                  <p:embed/>
                </p:oleObj>
              </mc:Choice>
              <mc:Fallback>
                <p:oleObj name="Equation" r:id="rId4" imgW="1248188" imgH="300117" progId="Equation.DSMT4">
                  <p:embed/>
                  <p:pic>
                    <p:nvPicPr>
                      <p:cNvPr id="0" name=""/>
                      <p:cNvPicPr/>
                      <p:nvPr/>
                    </p:nvPicPr>
                    <p:blipFill>
                      <a:blip r:embed="rId5"/>
                      <a:stretch>
                        <a:fillRect/>
                      </a:stretch>
                    </p:blipFill>
                    <p:spPr>
                      <a:xfrm>
                        <a:off x="7893819" y="1556792"/>
                        <a:ext cx="2096236" cy="50405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120E982B-4125-D715-6464-17A0CD035FDC}"/>
              </a:ext>
            </a:extLst>
          </p:cNvPr>
          <p:cNvGraphicFramePr>
            <a:graphicFrameLocks noChangeAspect="1"/>
          </p:cNvGraphicFramePr>
          <p:nvPr>
            <p:extLst>
              <p:ext uri="{D42A27DB-BD31-4B8C-83A1-F6EECF244321}">
                <p14:modId xmlns:p14="http://schemas.microsoft.com/office/powerpoint/2010/main" val="2892672596"/>
              </p:ext>
            </p:extLst>
          </p:nvPr>
        </p:nvGraphicFramePr>
        <p:xfrm>
          <a:off x="4149403" y="2663247"/>
          <a:ext cx="4192514" cy="637503"/>
        </p:xfrm>
        <a:graphic>
          <a:graphicData uri="http://schemas.openxmlformats.org/presentationml/2006/ole">
            <mc:AlternateContent xmlns:mc="http://schemas.openxmlformats.org/markup-compatibility/2006">
              <mc:Choice xmlns:v="urn:schemas-microsoft-com:vml" Requires="v">
                <p:oleObj name="Equation" r:id="rId6" imgW="2661778" imgH="405265" progId="Equation.DSMT4">
                  <p:embed/>
                </p:oleObj>
              </mc:Choice>
              <mc:Fallback>
                <p:oleObj name="Equation" r:id="rId6" imgW="2661778" imgH="405265" progId="Equation.DSMT4">
                  <p:embed/>
                  <p:pic>
                    <p:nvPicPr>
                      <p:cNvPr id="0" name=""/>
                      <p:cNvPicPr/>
                      <p:nvPr/>
                    </p:nvPicPr>
                    <p:blipFill>
                      <a:blip r:embed="rId7"/>
                      <a:stretch>
                        <a:fillRect/>
                      </a:stretch>
                    </p:blipFill>
                    <p:spPr>
                      <a:xfrm>
                        <a:off x="4149403" y="2663247"/>
                        <a:ext cx="4192514" cy="637503"/>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02BC2EB5-CC05-3FA9-2CDF-E0427A2E1110}"/>
              </a:ext>
            </a:extLst>
          </p:cNvPr>
          <p:cNvGraphicFramePr>
            <a:graphicFrameLocks noChangeAspect="1"/>
          </p:cNvGraphicFramePr>
          <p:nvPr>
            <p:extLst>
              <p:ext uri="{D42A27DB-BD31-4B8C-83A1-F6EECF244321}">
                <p14:modId xmlns:p14="http://schemas.microsoft.com/office/powerpoint/2010/main" val="1754231584"/>
              </p:ext>
            </p:extLst>
          </p:nvPr>
        </p:nvGraphicFramePr>
        <p:xfrm>
          <a:off x="4305709" y="3429000"/>
          <a:ext cx="3879902" cy="637503"/>
        </p:xfrm>
        <a:graphic>
          <a:graphicData uri="http://schemas.openxmlformats.org/presentationml/2006/ole">
            <mc:AlternateContent xmlns:mc="http://schemas.openxmlformats.org/markup-compatibility/2006">
              <mc:Choice xmlns:v="urn:schemas-microsoft-com:vml" Requires="v">
                <p:oleObj name="Equation" r:id="rId8" imgW="2917128" imgH="480188" progId="Equation.DSMT4">
                  <p:embed/>
                </p:oleObj>
              </mc:Choice>
              <mc:Fallback>
                <p:oleObj name="Equation" r:id="rId8" imgW="2917128" imgH="480188" progId="Equation.DSMT4">
                  <p:embed/>
                  <p:pic>
                    <p:nvPicPr>
                      <p:cNvPr id="0" name=""/>
                      <p:cNvPicPr/>
                      <p:nvPr/>
                    </p:nvPicPr>
                    <p:blipFill>
                      <a:blip r:embed="rId9"/>
                      <a:stretch>
                        <a:fillRect/>
                      </a:stretch>
                    </p:blipFill>
                    <p:spPr>
                      <a:xfrm>
                        <a:off x="4305709" y="3429000"/>
                        <a:ext cx="3879902" cy="637503"/>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DA4D48DF-20C0-D929-A049-622E171698C2}"/>
              </a:ext>
            </a:extLst>
          </p:cNvPr>
          <p:cNvGraphicFramePr>
            <a:graphicFrameLocks noChangeAspect="1"/>
          </p:cNvGraphicFramePr>
          <p:nvPr>
            <p:extLst>
              <p:ext uri="{D42A27DB-BD31-4B8C-83A1-F6EECF244321}">
                <p14:modId xmlns:p14="http://schemas.microsoft.com/office/powerpoint/2010/main" val="779834020"/>
              </p:ext>
            </p:extLst>
          </p:nvPr>
        </p:nvGraphicFramePr>
        <p:xfrm>
          <a:off x="4005386" y="4078625"/>
          <a:ext cx="1166211" cy="430495"/>
        </p:xfrm>
        <a:graphic>
          <a:graphicData uri="http://schemas.openxmlformats.org/presentationml/2006/ole">
            <mc:AlternateContent xmlns:mc="http://schemas.openxmlformats.org/markup-compatibility/2006">
              <mc:Choice xmlns:v="urn:schemas-microsoft-com:vml" Requires="v">
                <p:oleObj name="Equation" r:id="rId10" imgW="812090" imgH="300117" progId="Equation.DSMT4">
                  <p:embed/>
                </p:oleObj>
              </mc:Choice>
              <mc:Fallback>
                <p:oleObj name="Equation" r:id="rId10" imgW="812090" imgH="300117" progId="Equation.DSMT4">
                  <p:embed/>
                  <p:pic>
                    <p:nvPicPr>
                      <p:cNvPr id="0" name=""/>
                      <p:cNvPicPr/>
                      <p:nvPr/>
                    </p:nvPicPr>
                    <p:blipFill>
                      <a:blip r:embed="rId11"/>
                      <a:stretch>
                        <a:fillRect/>
                      </a:stretch>
                    </p:blipFill>
                    <p:spPr>
                      <a:xfrm>
                        <a:off x="4005386" y="4078625"/>
                        <a:ext cx="1166211" cy="43049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24463005-B9B6-5569-BD9F-64131DDDD14B}"/>
              </a:ext>
            </a:extLst>
          </p:cNvPr>
          <p:cNvGraphicFramePr>
            <a:graphicFrameLocks noChangeAspect="1"/>
          </p:cNvGraphicFramePr>
          <p:nvPr>
            <p:extLst>
              <p:ext uri="{D42A27DB-BD31-4B8C-83A1-F6EECF244321}">
                <p14:modId xmlns:p14="http://schemas.microsoft.com/office/powerpoint/2010/main" val="1907731947"/>
              </p:ext>
            </p:extLst>
          </p:nvPr>
        </p:nvGraphicFramePr>
        <p:xfrm>
          <a:off x="5589563" y="4494938"/>
          <a:ext cx="1587860" cy="856434"/>
        </p:xfrm>
        <a:graphic>
          <a:graphicData uri="http://schemas.openxmlformats.org/presentationml/2006/ole">
            <mc:AlternateContent xmlns:mc="http://schemas.openxmlformats.org/markup-compatibility/2006">
              <mc:Choice xmlns:v="urn:schemas-microsoft-com:vml" Requires="v">
                <p:oleObj name="Equation" r:id="rId12" imgW="947225" imgH="510412" progId="Equation.DSMT4">
                  <p:embed/>
                </p:oleObj>
              </mc:Choice>
              <mc:Fallback>
                <p:oleObj name="Equation" r:id="rId12" imgW="947225" imgH="510412" progId="Equation.DSMT4">
                  <p:embed/>
                  <p:pic>
                    <p:nvPicPr>
                      <p:cNvPr id="0" name=""/>
                      <p:cNvPicPr/>
                      <p:nvPr/>
                    </p:nvPicPr>
                    <p:blipFill>
                      <a:blip r:embed="rId13"/>
                      <a:stretch>
                        <a:fillRect/>
                      </a:stretch>
                    </p:blipFill>
                    <p:spPr>
                      <a:xfrm>
                        <a:off x="5589563" y="4494938"/>
                        <a:ext cx="1587860" cy="856434"/>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57C8B5B3-E52F-E035-FAE2-746F4932331E}"/>
              </a:ext>
            </a:extLst>
          </p:cNvPr>
          <p:cNvGraphicFramePr>
            <a:graphicFrameLocks noChangeAspect="1"/>
          </p:cNvGraphicFramePr>
          <p:nvPr>
            <p:extLst>
              <p:ext uri="{D42A27DB-BD31-4B8C-83A1-F6EECF244321}">
                <p14:modId xmlns:p14="http://schemas.microsoft.com/office/powerpoint/2010/main" val="2396536805"/>
              </p:ext>
            </p:extLst>
          </p:nvPr>
        </p:nvGraphicFramePr>
        <p:xfrm>
          <a:off x="4771946" y="5390653"/>
          <a:ext cx="3407750" cy="742419"/>
        </p:xfrm>
        <a:graphic>
          <a:graphicData uri="http://schemas.openxmlformats.org/presentationml/2006/ole">
            <mc:AlternateContent xmlns:mc="http://schemas.openxmlformats.org/markup-compatibility/2006">
              <mc:Choice xmlns:v="urn:schemas-microsoft-com:vml" Requires="v">
                <p:oleObj name="Equation" r:id="rId14" imgW="2345894" imgH="510412" progId="Equation.DSMT4">
                  <p:embed/>
                </p:oleObj>
              </mc:Choice>
              <mc:Fallback>
                <p:oleObj name="Equation" r:id="rId14" imgW="2345894" imgH="510412" progId="Equation.DSMT4">
                  <p:embed/>
                  <p:pic>
                    <p:nvPicPr>
                      <p:cNvPr id="0" name=""/>
                      <p:cNvPicPr/>
                      <p:nvPr/>
                    </p:nvPicPr>
                    <p:blipFill>
                      <a:blip r:embed="rId15"/>
                      <a:stretch>
                        <a:fillRect/>
                      </a:stretch>
                    </p:blipFill>
                    <p:spPr>
                      <a:xfrm>
                        <a:off x="4771946" y="5390653"/>
                        <a:ext cx="3407750" cy="742419"/>
                      </a:xfrm>
                      <a:prstGeom prst="rect">
                        <a:avLst/>
                      </a:prstGeom>
                    </p:spPr>
                  </p:pic>
                </p:oleObj>
              </mc:Fallback>
            </mc:AlternateContent>
          </a:graphicData>
        </a:graphic>
      </p:graphicFrame>
    </p:spTree>
    <p:extLst>
      <p:ext uri="{BB962C8B-B14F-4D97-AF65-F5344CB8AC3E}">
        <p14:creationId xmlns:p14="http://schemas.microsoft.com/office/powerpoint/2010/main" val="2387515623"/>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、收益率的似然函数</a:t>
            </a:r>
          </a:p>
        </p:txBody>
      </p:sp>
      <p:sp>
        <p:nvSpPr>
          <p:cNvPr id="5" name="文本框 4"/>
          <p:cNvSpPr txBox="1"/>
          <p:nvPr/>
        </p:nvSpPr>
        <p:spPr>
          <a:xfrm>
            <a:off x="122570" y="753110"/>
            <a:ext cx="11897433"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似然函数是关于统计模型中参数的函数，代表模型参数的似然性，用于在已知观测结果时，对有关事件的参数进行估计。收益率的似然函数可由收益率的联合分布得到。假设对数收益率                                      ，其联合分布函数为：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1-29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是状态向量，用于刻画决定资产收益率的环境；    是唯一决定分布函数     的参数向量。概率分布            决定了资产收益率      和参数向量     的随机行为。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将联合分布分解可得到：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1-30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43E08771-52D2-85A1-F650-5B634CACB63D}"/>
              </a:ext>
            </a:extLst>
          </p:cNvPr>
          <p:cNvGraphicFramePr>
            <a:graphicFrameLocks noChangeAspect="1"/>
          </p:cNvGraphicFramePr>
          <p:nvPr>
            <p:extLst>
              <p:ext uri="{D42A27DB-BD31-4B8C-83A1-F6EECF244321}">
                <p14:modId xmlns:p14="http://schemas.microsoft.com/office/powerpoint/2010/main" val="2362512571"/>
              </p:ext>
            </p:extLst>
          </p:nvPr>
        </p:nvGraphicFramePr>
        <p:xfrm>
          <a:off x="2781251" y="2200620"/>
          <a:ext cx="2826693" cy="430495"/>
        </p:xfrm>
        <a:graphic>
          <a:graphicData uri="http://schemas.openxmlformats.org/presentationml/2006/ole">
            <mc:AlternateContent xmlns:mc="http://schemas.openxmlformats.org/markup-compatibility/2006">
              <mc:Choice xmlns:v="urn:schemas-microsoft-com:vml" Requires="v">
                <p:oleObj name="Equation" r:id="rId2" imgW="1969903" imgH="300117" progId="Equation.DSMT4">
                  <p:embed/>
                </p:oleObj>
              </mc:Choice>
              <mc:Fallback>
                <p:oleObj name="Equation" r:id="rId2" imgW="1969903" imgH="300117" progId="Equation.DSMT4">
                  <p:embed/>
                  <p:pic>
                    <p:nvPicPr>
                      <p:cNvPr id="0" name=""/>
                      <p:cNvPicPr/>
                      <p:nvPr/>
                    </p:nvPicPr>
                    <p:blipFill>
                      <a:blip r:embed="rId3"/>
                      <a:stretch>
                        <a:fillRect/>
                      </a:stretch>
                    </p:blipFill>
                    <p:spPr>
                      <a:xfrm>
                        <a:off x="2781251" y="2200620"/>
                        <a:ext cx="2826693" cy="430495"/>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C2BE78CF-C0D4-DB1F-5714-ED560FE23BA8}"/>
              </a:ext>
            </a:extLst>
          </p:cNvPr>
          <p:cNvGraphicFramePr>
            <a:graphicFrameLocks noChangeAspect="1"/>
          </p:cNvGraphicFramePr>
          <p:nvPr>
            <p:extLst>
              <p:ext uri="{D42A27DB-BD31-4B8C-83A1-F6EECF244321}">
                <p14:modId xmlns:p14="http://schemas.microsoft.com/office/powerpoint/2010/main" val="3336484957"/>
              </p:ext>
            </p:extLst>
          </p:nvPr>
        </p:nvGraphicFramePr>
        <p:xfrm>
          <a:off x="3357315" y="2742272"/>
          <a:ext cx="5621836" cy="524186"/>
        </p:xfrm>
        <a:graphic>
          <a:graphicData uri="http://schemas.openxmlformats.org/presentationml/2006/ole">
            <mc:AlternateContent xmlns:mc="http://schemas.openxmlformats.org/markup-compatibility/2006">
              <mc:Choice xmlns:v="urn:schemas-microsoft-com:vml" Requires="v">
                <p:oleObj name="Equation" r:id="rId4" imgW="3218091" imgH="300117" progId="Equation.DSMT4">
                  <p:embed/>
                </p:oleObj>
              </mc:Choice>
              <mc:Fallback>
                <p:oleObj name="Equation" r:id="rId4" imgW="3218091" imgH="300117" progId="Equation.DSMT4">
                  <p:embed/>
                  <p:pic>
                    <p:nvPicPr>
                      <p:cNvPr id="0" name=""/>
                      <p:cNvPicPr/>
                      <p:nvPr/>
                    </p:nvPicPr>
                    <p:blipFill>
                      <a:blip r:embed="rId5"/>
                      <a:stretch>
                        <a:fillRect/>
                      </a:stretch>
                    </p:blipFill>
                    <p:spPr>
                      <a:xfrm>
                        <a:off x="3357315" y="2742272"/>
                        <a:ext cx="5621836" cy="52418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C1C18D72-968E-18B6-631F-7709CE51F3FF}"/>
              </a:ext>
            </a:extLst>
          </p:cNvPr>
          <p:cNvGraphicFramePr>
            <a:graphicFrameLocks noChangeAspect="1"/>
          </p:cNvGraphicFramePr>
          <p:nvPr>
            <p:extLst>
              <p:ext uri="{D42A27DB-BD31-4B8C-83A1-F6EECF244321}">
                <p14:modId xmlns:p14="http://schemas.microsoft.com/office/powerpoint/2010/main" val="187093078"/>
              </p:ext>
            </p:extLst>
          </p:nvPr>
        </p:nvGraphicFramePr>
        <p:xfrm>
          <a:off x="1485107" y="3429000"/>
          <a:ext cx="310300" cy="431152"/>
        </p:xfrm>
        <a:graphic>
          <a:graphicData uri="http://schemas.openxmlformats.org/presentationml/2006/ole">
            <mc:AlternateContent xmlns:mc="http://schemas.openxmlformats.org/markup-compatibility/2006">
              <mc:Choice xmlns:v="urn:schemas-microsoft-com:vml" Requires="v">
                <p:oleObj name="Equation" r:id="rId6" imgW="150055" imgH="209869" progId="Equation.DSMT4">
                  <p:embed/>
                </p:oleObj>
              </mc:Choice>
              <mc:Fallback>
                <p:oleObj name="Equation" r:id="rId6" imgW="150055" imgH="209869" progId="Equation.DSMT4">
                  <p:embed/>
                  <p:pic>
                    <p:nvPicPr>
                      <p:cNvPr id="0" name=""/>
                      <p:cNvPicPr/>
                      <p:nvPr/>
                    </p:nvPicPr>
                    <p:blipFill>
                      <a:blip r:embed="rId7"/>
                      <a:stretch>
                        <a:fillRect/>
                      </a:stretch>
                    </p:blipFill>
                    <p:spPr>
                      <a:xfrm>
                        <a:off x="1485107" y="3429000"/>
                        <a:ext cx="310300" cy="43115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E5A8E92-709A-CB30-2533-9AF727A0E66A}"/>
              </a:ext>
            </a:extLst>
          </p:cNvPr>
          <p:cNvGraphicFramePr>
            <a:graphicFrameLocks noChangeAspect="1"/>
          </p:cNvGraphicFramePr>
          <p:nvPr>
            <p:extLst>
              <p:ext uri="{D42A27DB-BD31-4B8C-83A1-F6EECF244321}">
                <p14:modId xmlns:p14="http://schemas.microsoft.com/office/powerpoint/2010/main" val="3954142839"/>
              </p:ext>
            </p:extLst>
          </p:nvPr>
        </p:nvGraphicFramePr>
        <p:xfrm>
          <a:off x="8253859" y="3429000"/>
          <a:ext cx="310300" cy="431152"/>
        </p:xfrm>
        <a:graphic>
          <a:graphicData uri="http://schemas.openxmlformats.org/presentationml/2006/ole">
            <mc:AlternateContent xmlns:mc="http://schemas.openxmlformats.org/markup-compatibility/2006">
              <mc:Choice xmlns:v="urn:schemas-microsoft-com:vml" Requires="v">
                <p:oleObj name="Equation" r:id="rId8" imgW="150055" imgH="209869" progId="Equation.DSMT4">
                  <p:embed/>
                </p:oleObj>
              </mc:Choice>
              <mc:Fallback>
                <p:oleObj name="Equation" r:id="rId8" imgW="150055" imgH="209869" progId="Equation.DSMT4">
                  <p:embed/>
                  <p:pic>
                    <p:nvPicPr>
                      <p:cNvPr id="0" name=""/>
                      <p:cNvPicPr/>
                      <p:nvPr/>
                    </p:nvPicPr>
                    <p:blipFill>
                      <a:blip r:embed="rId9"/>
                      <a:stretch>
                        <a:fillRect/>
                      </a:stretch>
                    </p:blipFill>
                    <p:spPr>
                      <a:xfrm>
                        <a:off x="8253859" y="3429000"/>
                        <a:ext cx="310300" cy="43115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16997A6F-7260-BD22-D42C-CD33B123D4B0}"/>
              </a:ext>
            </a:extLst>
          </p:cNvPr>
          <p:cNvGraphicFramePr>
            <a:graphicFrameLocks noChangeAspect="1"/>
          </p:cNvGraphicFramePr>
          <p:nvPr>
            <p:extLst>
              <p:ext uri="{D42A27DB-BD31-4B8C-83A1-F6EECF244321}">
                <p14:modId xmlns:p14="http://schemas.microsoft.com/office/powerpoint/2010/main" val="2660091882"/>
              </p:ext>
            </p:extLst>
          </p:nvPr>
        </p:nvGraphicFramePr>
        <p:xfrm>
          <a:off x="11340435" y="3429000"/>
          <a:ext cx="649264" cy="431152"/>
        </p:xfrm>
        <a:graphic>
          <a:graphicData uri="http://schemas.openxmlformats.org/presentationml/2006/ole">
            <mc:AlternateContent xmlns:mc="http://schemas.openxmlformats.org/markup-compatibility/2006">
              <mc:Choice xmlns:v="urn:schemas-microsoft-com:vml" Requires="v">
                <p:oleObj name="Equation" r:id="rId10" imgW="405832" imgH="270318" progId="Equation.DSMT4">
                  <p:embed/>
                </p:oleObj>
              </mc:Choice>
              <mc:Fallback>
                <p:oleObj name="Equation" r:id="rId10" imgW="405832" imgH="270318" progId="Equation.DSMT4">
                  <p:embed/>
                  <p:pic>
                    <p:nvPicPr>
                      <p:cNvPr id="0" name=""/>
                      <p:cNvPicPr/>
                      <p:nvPr/>
                    </p:nvPicPr>
                    <p:blipFill>
                      <a:blip r:embed="rId11"/>
                      <a:stretch>
                        <a:fillRect/>
                      </a:stretch>
                    </p:blipFill>
                    <p:spPr>
                      <a:xfrm>
                        <a:off x="11340435" y="3429000"/>
                        <a:ext cx="649264" cy="43115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A50E8684-02F2-F09E-6E59-3AF351951486}"/>
              </a:ext>
            </a:extLst>
          </p:cNvPr>
          <p:cNvGraphicFramePr>
            <a:graphicFrameLocks noChangeAspect="1"/>
          </p:cNvGraphicFramePr>
          <p:nvPr>
            <p:extLst>
              <p:ext uri="{D42A27DB-BD31-4B8C-83A1-F6EECF244321}">
                <p14:modId xmlns:p14="http://schemas.microsoft.com/office/powerpoint/2010/main" val="2927306782"/>
              </p:ext>
            </p:extLst>
          </p:nvPr>
        </p:nvGraphicFramePr>
        <p:xfrm>
          <a:off x="3645347" y="4033327"/>
          <a:ext cx="800357" cy="531487"/>
        </p:xfrm>
        <a:graphic>
          <a:graphicData uri="http://schemas.openxmlformats.org/presentationml/2006/ole">
            <mc:AlternateContent xmlns:mc="http://schemas.openxmlformats.org/markup-compatibility/2006">
              <mc:Choice xmlns:v="urn:schemas-microsoft-com:vml" Requires="v">
                <p:oleObj name="Equation" r:id="rId12" imgW="405832" imgH="270318" progId="Equation.DSMT4">
                  <p:embed/>
                </p:oleObj>
              </mc:Choice>
              <mc:Fallback>
                <p:oleObj name="Equation" r:id="rId12" imgW="405832" imgH="270318" progId="Equation.DSMT4">
                  <p:embed/>
                  <p:pic>
                    <p:nvPicPr>
                      <p:cNvPr id="0" name=""/>
                      <p:cNvPicPr/>
                      <p:nvPr/>
                    </p:nvPicPr>
                    <p:blipFill>
                      <a:blip r:embed="rId13"/>
                      <a:stretch>
                        <a:fillRect/>
                      </a:stretch>
                    </p:blipFill>
                    <p:spPr>
                      <a:xfrm>
                        <a:off x="3645347" y="4033327"/>
                        <a:ext cx="800357" cy="53148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6B2CE93E-FF20-F24D-BB49-FB0E89EBB71E}"/>
              </a:ext>
            </a:extLst>
          </p:cNvPr>
          <p:cNvGraphicFramePr>
            <a:graphicFrameLocks noChangeAspect="1"/>
          </p:cNvGraphicFramePr>
          <p:nvPr>
            <p:extLst>
              <p:ext uri="{D42A27DB-BD31-4B8C-83A1-F6EECF244321}">
                <p14:modId xmlns:p14="http://schemas.microsoft.com/office/powerpoint/2010/main" val="2324033312"/>
              </p:ext>
            </p:extLst>
          </p:nvPr>
        </p:nvGraphicFramePr>
        <p:xfrm>
          <a:off x="6957715" y="4006838"/>
          <a:ext cx="432048" cy="517241"/>
        </p:xfrm>
        <a:graphic>
          <a:graphicData uri="http://schemas.openxmlformats.org/presentationml/2006/ole">
            <mc:AlternateContent xmlns:mc="http://schemas.openxmlformats.org/markup-compatibility/2006">
              <mc:Choice xmlns:v="urn:schemas-microsoft-com:vml" Requires="v">
                <p:oleObj name="Equation" r:id="rId14" imgW="225509" imgH="270318" progId="Equation.DSMT4">
                  <p:embed/>
                </p:oleObj>
              </mc:Choice>
              <mc:Fallback>
                <p:oleObj name="Equation" r:id="rId14" imgW="225509" imgH="270318" progId="Equation.DSMT4">
                  <p:embed/>
                  <p:pic>
                    <p:nvPicPr>
                      <p:cNvPr id="0" name=""/>
                      <p:cNvPicPr/>
                      <p:nvPr/>
                    </p:nvPicPr>
                    <p:blipFill>
                      <a:blip r:embed="rId15"/>
                      <a:stretch>
                        <a:fillRect/>
                      </a:stretch>
                    </p:blipFill>
                    <p:spPr>
                      <a:xfrm>
                        <a:off x="6957715" y="4006838"/>
                        <a:ext cx="432048" cy="517241"/>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156F8315-8A33-7317-C6F1-C7AA2CDA68F2}"/>
              </a:ext>
            </a:extLst>
          </p:cNvPr>
          <p:cNvGraphicFramePr>
            <a:graphicFrameLocks noChangeAspect="1"/>
          </p:cNvGraphicFramePr>
          <p:nvPr>
            <p:extLst>
              <p:ext uri="{D42A27DB-BD31-4B8C-83A1-F6EECF244321}">
                <p14:modId xmlns:p14="http://schemas.microsoft.com/office/powerpoint/2010/main" val="1827332290"/>
              </p:ext>
            </p:extLst>
          </p:nvPr>
        </p:nvGraphicFramePr>
        <p:xfrm>
          <a:off x="8997731" y="4098964"/>
          <a:ext cx="288032" cy="400212"/>
        </p:xfrm>
        <a:graphic>
          <a:graphicData uri="http://schemas.openxmlformats.org/presentationml/2006/ole">
            <mc:AlternateContent xmlns:mc="http://schemas.openxmlformats.org/markup-compatibility/2006">
              <mc:Choice xmlns:v="urn:schemas-microsoft-com:vml" Requires="v">
                <p:oleObj name="Equation" r:id="rId16" imgW="150055" imgH="209869" progId="Equation.DSMT4">
                  <p:embed/>
                </p:oleObj>
              </mc:Choice>
              <mc:Fallback>
                <p:oleObj name="Equation" r:id="rId16" imgW="150055" imgH="209869" progId="Equation.DSMT4">
                  <p:embed/>
                  <p:pic>
                    <p:nvPicPr>
                      <p:cNvPr id="0" name=""/>
                      <p:cNvPicPr/>
                      <p:nvPr/>
                    </p:nvPicPr>
                    <p:blipFill>
                      <a:blip r:embed="rId17"/>
                      <a:stretch>
                        <a:fillRect/>
                      </a:stretch>
                    </p:blipFill>
                    <p:spPr>
                      <a:xfrm>
                        <a:off x="8997731" y="4098964"/>
                        <a:ext cx="288032" cy="40021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A3CA1E87-9A7D-B024-A757-335276F28F96}"/>
              </a:ext>
            </a:extLst>
          </p:cNvPr>
          <p:cNvGraphicFramePr>
            <a:graphicFrameLocks noChangeAspect="1"/>
          </p:cNvGraphicFramePr>
          <p:nvPr>
            <p:extLst>
              <p:ext uri="{D42A27DB-BD31-4B8C-83A1-F6EECF244321}">
                <p14:modId xmlns:p14="http://schemas.microsoft.com/office/powerpoint/2010/main" val="258577469"/>
              </p:ext>
            </p:extLst>
          </p:nvPr>
        </p:nvGraphicFramePr>
        <p:xfrm>
          <a:off x="3141291" y="5239272"/>
          <a:ext cx="6706337" cy="1207140"/>
        </p:xfrm>
        <a:graphic>
          <a:graphicData uri="http://schemas.openxmlformats.org/presentationml/2006/ole">
            <mc:AlternateContent xmlns:mc="http://schemas.openxmlformats.org/markup-compatibility/2006">
              <mc:Choice xmlns:v="urn:schemas-microsoft-com:vml" Requires="v">
                <p:oleObj name="Equation" r:id="rId18" imgW="4842270" imgH="870979" progId="Equation.DSMT4">
                  <p:embed/>
                </p:oleObj>
              </mc:Choice>
              <mc:Fallback>
                <p:oleObj name="Equation" r:id="rId18" imgW="4842270" imgH="870979" progId="Equation.DSMT4">
                  <p:embed/>
                  <p:pic>
                    <p:nvPicPr>
                      <p:cNvPr id="0" name=""/>
                      <p:cNvPicPr/>
                      <p:nvPr/>
                    </p:nvPicPr>
                    <p:blipFill>
                      <a:blip r:embed="rId19"/>
                      <a:stretch>
                        <a:fillRect/>
                      </a:stretch>
                    </p:blipFill>
                    <p:spPr>
                      <a:xfrm>
                        <a:off x="3141291" y="5239272"/>
                        <a:ext cx="6706337" cy="1207140"/>
                      </a:xfrm>
                      <a:prstGeom prst="rect">
                        <a:avLst/>
                      </a:prstGeom>
                    </p:spPr>
                  </p:pic>
                </p:oleObj>
              </mc:Fallback>
            </mc:AlternateContent>
          </a:graphicData>
        </a:graphic>
      </p:graphicFrame>
    </p:spTree>
    <p:extLst>
      <p:ext uri="{BB962C8B-B14F-4D97-AF65-F5344CB8AC3E}">
        <p14:creationId xmlns:p14="http://schemas.microsoft.com/office/powerpoint/2010/main" val="17105009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1" y="-24765"/>
            <a:ext cx="3843976"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、收益率的似然函数</a:t>
            </a:r>
          </a:p>
        </p:txBody>
      </p:sp>
      <p:sp>
        <p:nvSpPr>
          <p:cNvPr id="5" name="文本框 4"/>
          <p:cNvSpPr txBox="1"/>
          <p:nvPr/>
        </p:nvSpPr>
        <p:spPr>
          <a:xfrm>
            <a:off x="122570" y="753110"/>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利用概率密度函数函数，可将式（</a:t>
            </a:r>
            <a:r>
              <a:rPr kumimoji="1" lang="en-US" altLang="zh-CN" sz="2400" dirty="0">
                <a:latin typeface="Times New Roman" panose="02020603050405020304" pitchFamily="18" charset="0"/>
                <a:ea typeface="+mn-ea"/>
                <a:cs typeface="Times New Roman" panose="02020603050405020304" pitchFamily="18" charset="0"/>
              </a:rPr>
              <a:t>1-30</a:t>
            </a:r>
            <a:r>
              <a:rPr kumimoji="1" lang="zh-CN" altLang="en-US" sz="2400" dirty="0">
                <a:latin typeface="Times New Roman" panose="02020603050405020304" pitchFamily="18" charset="0"/>
                <a:ea typeface="+mn-ea"/>
                <a:cs typeface="Times New Roman" panose="02020603050405020304" pitchFamily="18" charset="0"/>
              </a:rPr>
              <a:t>）写为：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1-31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根据式（</a:t>
            </a:r>
            <a:r>
              <a:rPr kumimoji="1" lang="en-US" altLang="zh-CN" sz="2400" dirty="0">
                <a:latin typeface="Times New Roman" panose="02020603050405020304" pitchFamily="18" charset="0"/>
                <a:ea typeface="+mn-ea"/>
                <a:cs typeface="Times New Roman" panose="02020603050405020304" pitchFamily="18" charset="0"/>
              </a:rPr>
              <a:t>1-31</a:t>
            </a:r>
            <a:r>
              <a:rPr kumimoji="1" lang="zh-CN" altLang="en-US" sz="2400" dirty="0">
                <a:latin typeface="Times New Roman" panose="02020603050405020304" pitchFamily="18" charset="0"/>
                <a:ea typeface="+mn-ea"/>
                <a:cs typeface="Times New Roman" panose="02020603050405020304" pitchFamily="18" charset="0"/>
              </a:rPr>
              <a:t>）可得到资产收益率                    的似然函数。假设条件分布                  服从                     ，则参数向量     是由     和      组成，资产收益率的似然函数为：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1-32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是第一个观测收益率         的边际密度函数，使似然函数达到最大的   值，就是参数      的最大似然估计（</a:t>
            </a:r>
            <a:r>
              <a:rPr kumimoji="1" lang="en-US" altLang="zh-CN" sz="2400" dirty="0">
                <a:latin typeface="Times New Roman" panose="02020603050405020304" pitchFamily="18" charset="0"/>
                <a:ea typeface="+mn-ea"/>
                <a:cs typeface="Times New Roman" panose="02020603050405020304" pitchFamily="18" charset="0"/>
              </a:rPr>
              <a:t>MLE</a:t>
            </a:r>
            <a:r>
              <a:rPr kumimoji="1" lang="zh-CN" altLang="en-US" sz="2400" dirty="0">
                <a:latin typeface="Times New Roman" panose="02020603050405020304" pitchFamily="18" charset="0"/>
                <a:ea typeface="+mn-ea"/>
                <a:cs typeface="Times New Roman" panose="02020603050405020304" pitchFamily="18" charset="0"/>
              </a:rPr>
              <a:t>）。根据对数函数的性质，最大似然估计可以通过下式得到：                                                                                                     （</a:t>
            </a:r>
            <a:r>
              <a:rPr kumimoji="1" lang="en-US" altLang="zh-CN" sz="2400" dirty="0">
                <a:latin typeface="Times New Roman" panose="02020603050405020304" pitchFamily="18" charset="0"/>
                <a:ea typeface="+mn-ea"/>
                <a:cs typeface="Times New Roman" panose="02020603050405020304" pitchFamily="18" charset="0"/>
              </a:rPr>
              <a:t>1-33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B5D20F52-D984-2ADF-F037-45823E41CB66}"/>
              </a:ext>
            </a:extLst>
          </p:cNvPr>
          <p:cNvGraphicFramePr>
            <a:graphicFrameLocks noChangeAspect="1"/>
          </p:cNvGraphicFramePr>
          <p:nvPr>
            <p:extLst>
              <p:ext uri="{D42A27DB-BD31-4B8C-83A1-F6EECF244321}">
                <p14:modId xmlns:p14="http://schemas.microsoft.com/office/powerpoint/2010/main" val="1408665047"/>
              </p:ext>
            </p:extLst>
          </p:nvPr>
        </p:nvGraphicFramePr>
        <p:xfrm>
          <a:off x="3037943" y="1340768"/>
          <a:ext cx="6111352" cy="817895"/>
        </p:xfrm>
        <a:graphic>
          <a:graphicData uri="http://schemas.openxmlformats.org/presentationml/2006/ole">
            <mc:AlternateContent xmlns:mc="http://schemas.openxmlformats.org/markup-compatibility/2006">
              <mc:Choice xmlns:v="urn:schemas-microsoft-com:vml" Requires="v">
                <p:oleObj name="Equation" r:id="rId2" imgW="3819592" imgH="510412" progId="Equation.DSMT4">
                  <p:embed/>
                </p:oleObj>
              </mc:Choice>
              <mc:Fallback>
                <p:oleObj name="Equation" r:id="rId2" imgW="3819592" imgH="510412" progId="Equation.DSMT4">
                  <p:embed/>
                  <p:pic>
                    <p:nvPicPr>
                      <p:cNvPr id="0" name=""/>
                      <p:cNvPicPr/>
                      <p:nvPr/>
                    </p:nvPicPr>
                    <p:blipFill>
                      <a:blip r:embed="rId3"/>
                      <a:stretch>
                        <a:fillRect/>
                      </a:stretch>
                    </p:blipFill>
                    <p:spPr>
                      <a:xfrm>
                        <a:off x="3037943" y="1340768"/>
                        <a:ext cx="6111352" cy="81789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5A6E11FC-EEB5-E869-462E-D53600781770}"/>
              </a:ext>
            </a:extLst>
          </p:cNvPr>
          <p:cNvGraphicFramePr>
            <a:graphicFrameLocks noChangeAspect="1"/>
          </p:cNvGraphicFramePr>
          <p:nvPr>
            <p:extLst>
              <p:ext uri="{D42A27DB-BD31-4B8C-83A1-F6EECF244321}">
                <p14:modId xmlns:p14="http://schemas.microsoft.com/office/powerpoint/2010/main" val="2578128917"/>
              </p:ext>
            </p:extLst>
          </p:nvPr>
        </p:nvGraphicFramePr>
        <p:xfrm>
          <a:off x="5085507" y="2158663"/>
          <a:ext cx="1509357" cy="528274"/>
        </p:xfrm>
        <a:graphic>
          <a:graphicData uri="http://schemas.openxmlformats.org/presentationml/2006/ole">
            <mc:AlternateContent xmlns:mc="http://schemas.openxmlformats.org/markup-compatibility/2006">
              <mc:Choice xmlns:v="urn:schemas-microsoft-com:vml" Requires="v">
                <p:oleObj name="Equation" r:id="rId4" imgW="856850" imgH="300117" progId="Equation.DSMT4">
                  <p:embed/>
                </p:oleObj>
              </mc:Choice>
              <mc:Fallback>
                <p:oleObj name="Equation" r:id="rId4" imgW="856850" imgH="300117" progId="Equation.DSMT4">
                  <p:embed/>
                  <p:pic>
                    <p:nvPicPr>
                      <p:cNvPr id="0" name=""/>
                      <p:cNvPicPr/>
                      <p:nvPr/>
                    </p:nvPicPr>
                    <p:blipFill>
                      <a:blip r:embed="rId5"/>
                      <a:stretch>
                        <a:fillRect/>
                      </a:stretch>
                    </p:blipFill>
                    <p:spPr>
                      <a:xfrm>
                        <a:off x="5085507" y="2158663"/>
                        <a:ext cx="1509357" cy="52827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5504B96F-2446-19F7-7DF7-03361B4B0082}"/>
              </a:ext>
            </a:extLst>
          </p:cNvPr>
          <p:cNvGraphicFramePr>
            <a:graphicFrameLocks noChangeAspect="1"/>
          </p:cNvGraphicFramePr>
          <p:nvPr>
            <p:extLst>
              <p:ext uri="{D42A27DB-BD31-4B8C-83A1-F6EECF244321}">
                <p14:modId xmlns:p14="http://schemas.microsoft.com/office/powerpoint/2010/main" val="3856291804"/>
              </p:ext>
            </p:extLst>
          </p:nvPr>
        </p:nvGraphicFramePr>
        <p:xfrm>
          <a:off x="10204797" y="2230671"/>
          <a:ext cx="1871410" cy="384258"/>
        </p:xfrm>
        <a:graphic>
          <a:graphicData uri="http://schemas.openxmlformats.org/presentationml/2006/ole">
            <mc:AlternateContent xmlns:mc="http://schemas.openxmlformats.org/markup-compatibility/2006">
              <mc:Choice xmlns:v="urn:schemas-microsoft-com:vml" Requires="v">
                <p:oleObj name="Equation" r:id="rId6" imgW="1608832" imgH="330342" progId="Equation.DSMT4">
                  <p:embed/>
                </p:oleObj>
              </mc:Choice>
              <mc:Fallback>
                <p:oleObj name="Equation" r:id="rId6" imgW="1608832" imgH="330342" progId="Equation.DSMT4">
                  <p:embed/>
                  <p:pic>
                    <p:nvPicPr>
                      <p:cNvPr id="0" name=""/>
                      <p:cNvPicPr/>
                      <p:nvPr/>
                    </p:nvPicPr>
                    <p:blipFill>
                      <a:blip r:embed="rId7"/>
                      <a:stretch>
                        <a:fillRect/>
                      </a:stretch>
                    </p:blipFill>
                    <p:spPr>
                      <a:xfrm>
                        <a:off x="10204797" y="2230671"/>
                        <a:ext cx="1871410" cy="38425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97A0A085-F966-4D2C-47BE-6C1B6BC679A5}"/>
              </a:ext>
            </a:extLst>
          </p:cNvPr>
          <p:cNvGraphicFramePr>
            <a:graphicFrameLocks noChangeAspect="1"/>
          </p:cNvGraphicFramePr>
          <p:nvPr>
            <p:extLst>
              <p:ext uri="{D42A27DB-BD31-4B8C-83A1-F6EECF244321}">
                <p14:modId xmlns:p14="http://schemas.microsoft.com/office/powerpoint/2010/main" val="3527223494"/>
              </p:ext>
            </p:extLst>
          </p:nvPr>
        </p:nvGraphicFramePr>
        <p:xfrm>
          <a:off x="1125067" y="2780928"/>
          <a:ext cx="1671784" cy="504056"/>
        </p:xfrm>
        <a:graphic>
          <a:graphicData uri="http://schemas.openxmlformats.org/presentationml/2006/ole">
            <mc:AlternateContent xmlns:mc="http://schemas.openxmlformats.org/markup-compatibility/2006">
              <mc:Choice xmlns:v="urn:schemas-microsoft-com:vml" Requires="v">
                <p:oleObj name="Equation" r:id="rId8" imgW="947225" imgH="285218" progId="Equation.DSMT4">
                  <p:embed/>
                </p:oleObj>
              </mc:Choice>
              <mc:Fallback>
                <p:oleObj name="Equation" r:id="rId8" imgW="947225" imgH="285218" progId="Equation.DSMT4">
                  <p:embed/>
                  <p:pic>
                    <p:nvPicPr>
                      <p:cNvPr id="0" name=""/>
                      <p:cNvPicPr/>
                      <p:nvPr/>
                    </p:nvPicPr>
                    <p:blipFill>
                      <a:blip r:embed="rId9"/>
                      <a:stretch>
                        <a:fillRect/>
                      </a:stretch>
                    </p:blipFill>
                    <p:spPr>
                      <a:xfrm>
                        <a:off x="1125067" y="2780928"/>
                        <a:ext cx="1671784" cy="504056"/>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D7ECEB77-008B-2A06-FAD1-6C7690E5987F}"/>
              </a:ext>
            </a:extLst>
          </p:cNvPr>
          <p:cNvGraphicFramePr>
            <a:graphicFrameLocks noChangeAspect="1"/>
          </p:cNvGraphicFramePr>
          <p:nvPr>
            <p:extLst>
              <p:ext uri="{D42A27DB-BD31-4B8C-83A1-F6EECF244321}">
                <p14:modId xmlns:p14="http://schemas.microsoft.com/office/powerpoint/2010/main" val="4193250602"/>
              </p:ext>
            </p:extLst>
          </p:nvPr>
        </p:nvGraphicFramePr>
        <p:xfrm>
          <a:off x="4653459" y="2824337"/>
          <a:ext cx="288032" cy="400212"/>
        </p:xfrm>
        <a:graphic>
          <a:graphicData uri="http://schemas.openxmlformats.org/presentationml/2006/ole">
            <mc:AlternateContent xmlns:mc="http://schemas.openxmlformats.org/markup-compatibility/2006">
              <mc:Choice xmlns:v="urn:schemas-microsoft-com:vml" Requires="v">
                <p:oleObj name="Equation" r:id="rId10" imgW="150055" imgH="209869" progId="Equation.DSMT4">
                  <p:embed/>
                </p:oleObj>
              </mc:Choice>
              <mc:Fallback>
                <p:oleObj name="Equation" r:id="rId10" imgW="150055" imgH="209869" progId="Equation.DSMT4">
                  <p:embed/>
                  <p:pic>
                    <p:nvPicPr>
                      <p:cNvPr id="0" name=""/>
                      <p:cNvPicPr/>
                      <p:nvPr/>
                    </p:nvPicPr>
                    <p:blipFill>
                      <a:blip r:embed="rId11"/>
                      <a:stretch>
                        <a:fillRect/>
                      </a:stretch>
                    </p:blipFill>
                    <p:spPr>
                      <a:xfrm>
                        <a:off x="4653459" y="2824337"/>
                        <a:ext cx="288032" cy="400212"/>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85560A07-CAD0-A213-EADA-32DF99BF4945}"/>
              </a:ext>
            </a:extLst>
          </p:cNvPr>
          <p:cNvGraphicFramePr>
            <a:graphicFrameLocks noChangeAspect="1"/>
          </p:cNvGraphicFramePr>
          <p:nvPr>
            <p:extLst>
              <p:ext uri="{D42A27DB-BD31-4B8C-83A1-F6EECF244321}">
                <p14:modId xmlns:p14="http://schemas.microsoft.com/office/powerpoint/2010/main" val="3468225671"/>
              </p:ext>
            </p:extLst>
          </p:nvPr>
        </p:nvGraphicFramePr>
        <p:xfrm>
          <a:off x="5643673" y="2788740"/>
          <a:ext cx="335733" cy="435808"/>
        </p:xfrm>
        <a:graphic>
          <a:graphicData uri="http://schemas.openxmlformats.org/presentationml/2006/ole">
            <mc:AlternateContent xmlns:mc="http://schemas.openxmlformats.org/markup-compatibility/2006">
              <mc:Choice xmlns:v="urn:schemas-microsoft-com:vml" Requires="v">
                <p:oleObj name="Equation" r:id="rId12" imgW="177480" imgH="228600" progId="Equation.DSMT4">
                  <p:embed/>
                </p:oleObj>
              </mc:Choice>
              <mc:Fallback>
                <p:oleObj name="Equation" r:id="rId12" imgW="177480" imgH="228600" progId="Equation.DSMT4">
                  <p:embed/>
                  <p:pic>
                    <p:nvPicPr>
                      <p:cNvPr id="0" name=""/>
                      <p:cNvPicPr/>
                      <p:nvPr/>
                    </p:nvPicPr>
                    <p:blipFill>
                      <a:blip r:embed="rId13"/>
                      <a:stretch>
                        <a:fillRect/>
                      </a:stretch>
                    </p:blipFill>
                    <p:spPr>
                      <a:xfrm>
                        <a:off x="5643673" y="2788740"/>
                        <a:ext cx="335733" cy="43580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CF517B90-57D4-6E39-36C6-4B1F8A0BEDC0}"/>
              </a:ext>
            </a:extLst>
          </p:cNvPr>
          <p:cNvGraphicFramePr>
            <a:graphicFrameLocks noChangeAspect="1"/>
          </p:cNvGraphicFramePr>
          <p:nvPr>
            <p:extLst>
              <p:ext uri="{D42A27DB-BD31-4B8C-83A1-F6EECF244321}">
                <p14:modId xmlns:p14="http://schemas.microsoft.com/office/powerpoint/2010/main" val="2961680731"/>
              </p:ext>
            </p:extLst>
          </p:nvPr>
        </p:nvGraphicFramePr>
        <p:xfrm>
          <a:off x="6305956" y="2824337"/>
          <a:ext cx="335733" cy="400211"/>
        </p:xfrm>
        <a:graphic>
          <a:graphicData uri="http://schemas.openxmlformats.org/presentationml/2006/ole">
            <mc:AlternateContent xmlns:mc="http://schemas.openxmlformats.org/markup-compatibility/2006">
              <mc:Choice xmlns:v="urn:schemas-microsoft-com:vml" Requires="v">
                <p:oleObj name="Equation" r:id="rId14" imgW="240430" imgH="285218" progId="Equation.DSMT4">
                  <p:embed/>
                </p:oleObj>
              </mc:Choice>
              <mc:Fallback>
                <p:oleObj name="Equation" r:id="rId14" imgW="240430" imgH="285218" progId="Equation.DSMT4">
                  <p:embed/>
                  <p:pic>
                    <p:nvPicPr>
                      <p:cNvPr id="0" name=""/>
                      <p:cNvPicPr/>
                      <p:nvPr/>
                    </p:nvPicPr>
                    <p:blipFill>
                      <a:blip r:embed="rId15"/>
                      <a:stretch>
                        <a:fillRect/>
                      </a:stretch>
                    </p:blipFill>
                    <p:spPr>
                      <a:xfrm>
                        <a:off x="6305956" y="2824337"/>
                        <a:ext cx="335733" cy="400211"/>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450944B-50DF-4E4E-2ED5-273AB43A0B75}"/>
              </a:ext>
            </a:extLst>
          </p:cNvPr>
          <p:cNvGraphicFramePr>
            <a:graphicFrameLocks noChangeAspect="1"/>
          </p:cNvGraphicFramePr>
          <p:nvPr>
            <p:extLst>
              <p:ext uri="{D42A27DB-BD31-4B8C-83A1-F6EECF244321}">
                <p14:modId xmlns:p14="http://schemas.microsoft.com/office/powerpoint/2010/main" val="2070293035"/>
              </p:ext>
            </p:extLst>
          </p:nvPr>
        </p:nvGraphicFramePr>
        <p:xfrm>
          <a:off x="3828114" y="3419680"/>
          <a:ext cx="5305886" cy="1054873"/>
        </p:xfrm>
        <a:graphic>
          <a:graphicData uri="http://schemas.openxmlformats.org/presentationml/2006/ole">
            <mc:AlternateContent xmlns:mc="http://schemas.openxmlformats.org/markup-compatibility/2006">
              <mc:Choice xmlns:v="urn:schemas-microsoft-com:vml" Requires="v">
                <p:oleObj name="Equation" r:id="rId16" imgW="3473867" imgH="690483" progId="Equation.DSMT4">
                  <p:embed/>
                </p:oleObj>
              </mc:Choice>
              <mc:Fallback>
                <p:oleObj name="Equation" r:id="rId16" imgW="3473867" imgH="690483" progId="Equation.DSMT4">
                  <p:embed/>
                  <p:pic>
                    <p:nvPicPr>
                      <p:cNvPr id="0" name=""/>
                      <p:cNvPicPr/>
                      <p:nvPr/>
                    </p:nvPicPr>
                    <p:blipFill>
                      <a:blip r:embed="rId17"/>
                      <a:stretch>
                        <a:fillRect/>
                      </a:stretch>
                    </p:blipFill>
                    <p:spPr>
                      <a:xfrm>
                        <a:off x="3828114" y="3419680"/>
                        <a:ext cx="5305886" cy="1054873"/>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168C1EFC-C44C-6D7E-0DF2-ABF38A6FCD59}"/>
              </a:ext>
            </a:extLst>
          </p:cNvPr>
          <p:cNvGraphicFramePr>
            <a:graphicFrameLocks noChangeAspect="1"/>
          </p:cNvGraphicFramePr>
          <p:nvPr>
            <p:extLst>
              <p:ext uri="{D42A27DB-BD31-4B8C-83A1-F6EECF244321}">
                <p14:modId xmlns:p14="http://schemas.microsoft.com/office/powerpoint/2010/main" val="1361697625"/>
              </p:ext>
            </p:extLst>
          </p:nvPr>
        </p:nvGraphicFramePr>
        <p:xfrm>
          <a:off x="1350702" y="4627911"/>
          <a:ext cx="1220514" cy="518375"/>
        </p:xfrm>
        <a:graphic>
          <a:graphicData uri="http://schemas.openxmlformats.org/presentationml/2006/ole">
            <mc:AlternateContent xmlns:mc="http://schemas.openxmlformats.org/markup-compatibility/2006">
              <mc:Choice xmlns:v="urn:schemas-microsoft-com:vml" Requires="v">
                <p:oleObj name="Equation" r:id="rId18" imgW="706795" imgH="300117" progId="Equation.DSMT4">
                  <p:embed/>
                </p:oleObj>
              </mc:Choice>
              <mc:Fallback>
                <p:oleObj name="Equation" r:id="rId18" imgW="706795" imgH="300117" progId="Equation.DSMT4">
                  <p:embed/>
                  <p:pic>
                    <p:nvPicPr>
                      <p:cNvPr id="0" name=""/>
                      <p:cNvPicPr/>
                      <p:nvPr/>
                    </p:nvPicPr>
                    <p:blipFill>
                      <a:blip r:embed="rId19"/>
                      <a:stretch>
                        <a:fillRect/>
                      </a:stretch>
                    </p:blipFill>
                    <p:spPr>
                      <a:xfrm>
                        <a:off x="1350702" y="4627911"/>
                        <a:ext cx="1220514" cy="5183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20A3C68E-D57F-4860-7B54-AA5A349C82F1}"/>
              </a:ext>
            </a:extLst>
          </p:cNvPr>
          <p:cNvGraphicFramePr>
            <a:graphicFrameLocks noChangeAspect="1"/>
          </p:cNvGraphicFramePr>
          <p:nvPr>
            <p:extLst>
              <p:ext uri="{D42A27DB-BD31-4B8C-83A1-F6EECF244321}">
                <p14:modId xmlns:p14="http://schemas.microsoft.com/office/powerpoint/2010/main" val="4188014433"/>
              </p:ext>
            </p:extLst>
          </p:nvPr>
        </p:nvGraphicFramePr>
        <p:xfrm>
          <a:off x="5406855" y="4641704"/>
          <a:ext cx="473635" cy="533230"/>
        </p:xfrm>
        <a:graphic>
          <a:graphicData uri="http://schemas.openxmlformats.org/presentationml/2006/ole">
            <mc:AlternateContent xmlns:mc="http://schemas.openxmlformats.org/markup-compatibility/2006">
              <mc:Choice xmlns:v="urn:schemas-microsoft-com:vml" Requires="v">
                <p:oleObj name="Equation" r:id="rId20" imgW="240430" imgH="270318" progId="Equation.DSMT4">
                  <p:embed/>
                </p:oleObj>
              </mc:Choice>
              <mc:Fallback>
                <p:oleObj name="Equation" r:id="rId20" imgW="240430" imgH="270318" progId="Equation.DSMT4">
                  <p:embed/>
                  <p:pic>
                    <p:nvPicPr>
                      <p:cNvPr id="0" name=""/>
                      <p:cNvPicPr/>
                      <p:nvPr/>
                    </p:nvPicPr>
                    <p:blipFill>
                      <a:blip r:embed="rId21"/>
                      <a:stretch>
                        <a:fillRect/>
                      </a:stretch>
                    </p:blipFill>
                    <p:spPr>
                      <a:xfrm>
                        <a:off x="5406855" y="4641704"/>
                        <a:ext cx="473635" cy="53323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9EB177F1-81AB-961D-3A2B-2D8689281C8B}"/>
              </a:ext>
            </a:extLst>
          </p:cNvPr>
          <p:cNvGraphicFramePr>
            <a:graphicFrameLocks noChangeAspect="1"/>
          </p:cNvGraphicFramePr>
          <p:nvPr>
            <p:extLst>
              <p:ext uri="{D42A27DB-BD31-4B8C-83A1-F6EECF244321}">
                <p14:modId xmlns:p14="http://schemas.microsoft.com/office/powerpoint/2010/main" val="3618160733"/>
              </p:ext>
            </p:extLst>
          </p:nvPr>
        </p:nvGraphicFramePr>
        <p:xfrm>
          <a:off x="11494219" y="4707311"/>
          <a:ext cx="289331" cy="402016"/>
        </p:xfrm>
        <a:graphic>
          <a:graphicData uri="http://schemas.openxmlformats.org/presentationml/2006/ole">
            <mc:AlternateContent xmlns:mc="http://schemas.openxmlformats.org/markup-compatibility/2006">
              <mc:Choice xmlns:v="urn:schemas-microsoft-com:vml" Requires="v">
                <p:oleObj name="Equation" r:id="rId22" imgW="150055" imgH="209869" progId="Equation.DSMT4">
                  <p:embed/>
                </p:oleObj>
              </mc:Choice>
              <mc:Fallback>
                <p:oleObj name="Equation" r:id="rId22" imgW="150055" imgH="209869" progId="Equation.DSMT4">
                  <p:embed/>
                  <p:pic>
                    <p:nvPicPr>
                      <p:cNvPr id="0" name=""/>
                      <p:cNvPicPr/>
                      <p:nvPr/>
                    </p:nvPicPr>
                    <p:blipFill>
                      <a:blip r:embed="rId23"/>
                      <a:stretch>
                        <a:fillRect/>
                      </a:stretch>
                    </p:blipFill>
                    <p:spPr>
                      <a:xfrm>
                        <a:off x="11494219" y="4707311"/>
                        <a:ext cx="289331" cy="402016"/>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6995CF0D-7564-AE4F-FC89-12600CC49C19}"/>
              </a:ext>
            </a:extLst>
          </p:cNvPr>
          <p:cNvGraphicFramePr>
            <a:graphicFrameLocks noChangeAspect="1"/>
          </p:cNvGraphicFramePr>
          <p:nvPr>
            <p:extLst>
              <p:ext uri="{D42A27DB-BD31-4B8C-83A1-F6EECF244321}">
                <p14:modId xmlns:p14="http://schemas.microsoft.com/office/powerpoint/2010/main" val="2313796401"/>
              </p:ext>
            </p:extLst>
          </p:nvPr>
        </p:nvGraphicFramePr>
        <p:xfrm>
          <a:off x="2425959" y="5312802"/>
          <a:ext cx="290513" cy="403225"/>
        </p:xfrm>
        <a:graphic>
          <a:graphicData uri="http://schemas.openxmlformats.org/presentationml/2006/ole">
            <mc:AlternateContent xmlns:mc="http://schemas.openxmlformats.org/markup-compatibility/2006">
              <mc:Choice xmlns:v="urn:schemas-microsoft-com:vml" Requires="v">
                <p:oleObj name="Equation" r:id="rId24" imgW="289822" imgH="402494" progId="Equation.DSMT4">
                  <p:embed/>
                </p:oleObj>
              </mc:Choice>
              <mc:Fallback>
                <p:oleObj name="Equation" r:id="rId24" imgW="289822" imgH="402494" progId="Equation.DSMT4">
                  <p:embed/>
                  <p:pic>
                    <p:nvPicPr>
                      <p:cNvPr id="0" name=""/>
                      <p:cNvPicPr/>
                      <p:nvPr/>
                    </p:nvPicPr>
                    <p:blipFill>
                      <a:blip r:embed="rId25"/>
                      <a:stretch>
                        <a:fillRect/>
                      </a:stretch>
                    </p:blipFill>
                    <p:spPr>
                      <a:xfrm>
                        <a:off x="2425959" y="5312802"/>
                        <a:ext cx="290513" cy="403225"/>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061A17CD-459D-FEE9-705F-15705949745B}"/>
              </a:ext>
            </a:extLst>
          </p:cNvPr>
          <p:cNvGraphicFramePr>
            <a:graphicFrameLocks noChangeAspect="1"/>
          </p:cNvGraphicFramePr>
          <p:nvPr>
            <p:extLst>
              <p:ext uri="{D42A27DB-BD31-4B8C-83A1-F6EECF244321}">
                <p14:modId xmlns:p14="http://schemas.microsoft.com/office/powerpoint/2010/main" val="1742131402"/>
              </p:ext>
            </p:extLst>
          </p:nvPr>
        </p:nvGraphicFramePr>
        <p:xfrm>
          <a:off x="2948875" y="5756927"/>
          <a:ext cx="6714162" cy="817895"/>
        </p:xfrm>
        <a:graphic>
          <a:graphicData uri="http://schemas.openxmlformats.org/presentationml/2006/ole">
            <mc:AlternateContent xmlns:mc="http://schemas.openxmlformats.org/markup-compatibility/2006">
              <mc:Choice xmlns:v="urn:schemas-microsoft-com:vml" Requires="v">
                <p:oleObj name="Equation" r:id="rId26" imgW="5173074" imgH="630459" progId="Equation.DSMT4">
                  <p:embed/>
                </p:oleObj>
              </mc:Choice>
              <mc:Fallback>
                <p:oleObj name="Equation" r:id="rId26" imgW="5173074" imgH="630459" progId="Equation.DSMT4">
                  <p:embed/>
                  <p:pic>
                    <p:nvPicPr>
                      <p:cNvPr id="0" name=""/>
                      <p:cNvPicPr/>
                      <p:nvPr/>
                    </p:nvPicPr>
                    <p:blipFill>
                      <a:blip r:embed="rId27"/>
                      <a:stretch>
                        <a:fillRect/>
                      </a:stretch>
                    </p:blipFill>
                    <p:spPr>
                      <a:xfrm>
                        <a:off x="2948875" y="5756927"/>
                        <a:ext cx="6714162" cy="817895"/>
                      </a:xfrm>
                      <a:prstGeom prst="rect">
                        <a:avLst/>
                      </a:prstGeom>
                    </p:spPr>
                  </p:pic>
                </p:oleObj>
              </mc:Fallback>
            </mc:AlternateContent>
          </a:graphicData>
        </a:graphic>
      </p:graphicFrame>
    </p:spTree>
    <p:extLst>
      <p:ext uri="{BB962C8B-B14F-4D97-AF65-F5344CB8AC3E}">
        <p14:creationId xmlns:p14="http://schemas.microsoft.com/office/powerpoint/2010/main" val="2766290969"/>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三、收益率分布的小概率区制：极值理论</a:t>
            </a:r>
          </a:p>
        </p:txBody>
      </p:sp>
    </p:spTree>
  </p:cSld>
  <p:clrMapOvr>
    <a:masterClrMapping/>
  </p:clrMapOvr>
  <p:transition spd="slow" advClick="0" advTm="334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49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一、资产价格与收益率</a:t>
            </a:r>
          </a:p>
        </p:txBody>
      </p:sp>
    </p:spTree>
    <p:extLst>
      <p:ext uri="{BB962C8B-B14F-4D97-AF65-F5344CB8AC3E}">
        <p14:creationId xmlns:p14="http://schemas.microsoft.com/office/powerpoint/2010/main" val="1858812760"/>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168467"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、极值理论介绍</a:t>
            </a:r>
          </a:p>
        </p:txBody>
      </p:sp>
      <p:sp>
        <p:nvSpPr>
          <p:cNvPr id="5" name="文本框 4"/>
          <p:cNvSpPr txBox="1"/>
          <p:nvPr/>
        </p:nvSpPr>
        <p:spPr>
          <a:xfrm>
            <a:off x="100842" y="620688"/>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极值理论用于预测小概率事件发生的可能，中心思想是概率分布，能够给出小概率事件发生概率的数学公式。</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en-US" altLang="zh-CN" sz="2400" dirty="0">
                <a:latin typeface="Times New Roman" panose="02020603050405020304" pitchFamily="18" charset="0"/>
                <a:ea typeface="+mn-ea"/>
                <a:cs typeface="Times New Roman" panose="02020603050405020304" pitchFamily="18" charset="0"/>
              </a:rPr>
              <a:t>Fisher-</a:t>
            </a:r>
            <a:r>
              <a:rPr kumimoji="1" lang="en-US" altLang="zh-CN" sz="2400" dirty="0" err="1">
                <a:latin typeface="Times New Roman" panose="02020603050405020304" pitchFamily="18" charset="0"/>
                <a:ea typeface="+mn-ea"/>
                <a:cs typeface="Times New Roman" panose="02020603050405020304" pitchFamily="18" charset="0"/>
              </a:rPr>
              <a:t>Tippett</a:t>
            </a:r>
            <a:r>
              <a:rPr kumimoji="1" lang="en-US" altLang="zh-CN"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Gnedenko</a:t>
            </a:r>
            <a:r>
              <a:rPr kumimoji="1" lang="zh-CN" altLang="en-US" sz="2400" dirty="0">
                <a:latin typeface="Times New Roman" panose="02020603050405020304" pitchFamily="18" charset="0"/>
                <a:ea typeface="+mn-ea"/>
                <a:cs typeface="Times New Roman" panose="02020603050405020304" pitchFamily="18" charset="0"/>
              </a:rPr>
              <a:t>定理，当              时，假设存在                和               的均值和标准差序列，使得正规化的极大值随机变量                    有渐进分布：</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，则称 </a:t>
            </a:r>
            <a:r>
              <a:rPr kumimoji="1" lang="en-US" altLang="zh-CN" sz="2400" i="1" dirty="0">
                <a:latin typeface="Times New Roman" panose="02020603050405020304" pitchFamily="18" charset="0"/>
                <a:ea typeface="+mn-ea"/>
                <a:cs typeface="Times New Roman" panose="02020603050405020304" pitchFamily="18" charset="0"/>
              </a:rPr>
              <a:t>X</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服从广义极值分布，相应的累积分布函数是：</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1-34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是位置参数，                      是尺度参数，     为形状参数，控制极限分布的尾部行为，        为尾部指数。</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DF2881E8-6AB5-8AA5-8B30-BA623B118B8E}"/>
              </a:ext>
            </a:extLst>
          </p:cNvPr>
          <p:cNvGraphicFramePr>
            <a:graphicFrameLocks noChangeAspect="1"/>
          </p:cNvGraphicFramePr>
          <p:nvPr>
            <p:extLst>
              <p:ext uri="{D42A27DB-BD31-4B8C-83A1-F6EECF244321}">
                <p14:modId xmlns:p14="http://schemas.microsoft.com/office/powerpoint/2010/main" val="1970930607"/>
              </p:ext>
            </p:extLst>
          </p:nvPr>
        </p:nvGraphicFramePr>
        <p:xfrm>
          <a:off x="5525012" y="2090823"/>
          <a:ext cx="954652" cy="360040"/>
        </p:xfrm>
        <a:graphic>
          <a:graphicData uri="http://schemas.openxmlformats.org/presentationml/2006/ole">
            <mc:AlternateContent xmlns:mc="http://schemas.openxmlformats.org/markup-compatibility/2006">
              <mc:Choice xmlns:v="urn:schemas-microsoft-com:vml" Requires="v">
                <p:oleObj name="Equation" r:id="rId2" imgW="556313" imgH="209869" progId="Equation.DSMT4">
                  <p:embed/>
                </p:oleObj>
              </mc:Choice>
              <mc:Fallback>
                <p:oleObj name="Equation" r:id="rId2" imgW="556313" imgH="209869" progId="Equation.DSMT4">
                  <p:embed/>
                  <p:pic>
                    <p:nvPicPr>
                      <p:cNvPr id="0" name=""/>
                      <p:cNvPicPr/>
                      <p:nvPr/>
                    </p:nvPicPr>
                    <p:blipFill>
                      <a:blip r:embed="rId3"/>
                      <a:stretch>
                        <a:fillRect/>
                      </a:stretch>
                    </p:blipFill>
                    <p:spPr>
                      <a:xfrm>
                        <a:off x="5525012" y="2090823"/>
                        <a:ext cx="954652" cy="36004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DEE91C7-1726-6981-22B7-79618973850B}"/>
              </a:ext>
            </a:extLst>
          </p:cNvPr>
          <p:cNvGraphicFramePr>
            <a:graphicFrameLocks noChangeAspect="1"/>
          </p:cNvGraphicFramePr>
          <p:nvPr>
            <p:extLst>
              <p:ext uri="{D42A27DB-BD31-4B8C-83A1-F6EECF244321}">
                <p14:modId xmlns:p14="http://schemas.microsoft.com/office/powerpoint/2010/main" val="3096678788"/>
              </p:ext>
            </p:extLst>
          </p:nvPr>
        </p:nvGraphicFramePr>
        <p:xfrm>
          <a:off x="8397875" y="2045229"/>
          <a:ext cx="1093589" cy="474055"/>
        </p:xfrm>
        <a:graphic>
          <a:graphicData uri="http://schemas.openxmlformats.org/presentationml/2006/ole">
            <mc:AlternateContent xmlns:mc="http://schemas.openxmlformats.org/markup-compatibility/2006">
              <mc:Choice xmlns:v="urn:schemas-microsoft-com:vml" Requires="v">
                <p:oleObj name="Equation" r:id="rId4" imgW="691448" imgH="300117" progId="Equation.DSMT4">
                  <p:embed/>
                </p:oleObj>
              </mc:Choice>
              <mc:Fallback>
                <p:oleObj name="Equation" r:id="rId4" imgW="691448" imgH="300117" progId="Equation.DSMT4">
                  <p:embed/>
                  <p:pic>
                    <p:nvPicPr>
                      <p:cNvPr id="0" name=""/>
                      <p:cNvPicPr/>
                      <p:nvPr/>
                    </p:nvPicPr>
                    <p:blipFill>
                      <a:blip r:embed="rId5"/>
                      <a:stretch>
                        <a:fillRect/>
                      </a:stretch>
                    </p:blipFill>
                    <p:spPr>
                      <a:xfrm>
                        <a:off x="8397875" y="2045229"/>
                        <a:ext cx="1093589" cy="47405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6C063D6B-9904-F098-D72A-7686BD4C51D8}"/>
              </a:ext>
            </a:extLst>
          </p:cNvPr>
          <p:cNvGraphicFramePr>
            <a:graphicFrameLocks noChangeAspect="1"/>
          </p:cNvGraphicFramePr>
          <p:nvPr>
            <p:extLst>
              <p:ext uri="{D42A27DB-BD31-4B8C-83A1-F6EECF244321}">
                <p14:modId xmlns:p14="http://schemas.microsoft.com/office/powerpoint/2010/main" val="3716967835"/>
              </p:ext>
            </p:extLst>
          </p:nvPr>
        </p:nvGraphicFramePr>
        <p:xfrm>
          <a:off x="9838035" y="2045229"/>
          <a:ext cx="1127119" cy="510852"/>
        </p:xfrm>
        <a:graphic>
          <a:graphicData uri="http://schemas.openxmlformats.org/presentationml/2006/ole">
            <mc:AlternateContent xmlns:mc="http://schemas.openxmlformats.org/markup-compatibility/2006">
              <mc:Choice xmlns:v="urn:schemas-microsoft-com:vml" Requires="v">
                <p:oleObj name="Equation" r:id="rId6" imgW="661608" imgH="300117" progId="Equation.DSMT4">
                  <p:embed/>
                </p:oleObj>
              </mc:Choice>
              <mc:Fallback>
                <p:oleObj name="Equation" r:id="rId6" imgW="661608" imgH="300117" progId="Equation.DSMT4">
                  <p:embed/>
                  <p:pic>
                    <p:nvPicPr>
                      <p:cNvPr id="0" name=""/>
                      <p:cNvPicPr/>
                      <p:nvPr/>
                    </p:nvPicPr>
                    <p:blipFill>
                      <a:blip r:embed="rId7"/>
                      <a:stretch>
                        <a:fillRect/>
                      </a:stretch>
                    </p:blipFill>
                    <p:spPr>
                      <a:xfrm>
                        <a:off x="9838035" y="2045229"/>
                        <a:ext cx="1127119" cy="51085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E2C2F7BB-51B3-468D-7F70-BADFF49EAEF0}"/>
              </a:ext>
            </a:extLst>
          </p:cNvPr>
          <p:cNvGraphicFramePr>
            <a:graphicFrameLocks noChangeAspect="1"/>
          </p:cNvGraphicFramePr>
          <p:nvPr>
            <p:extLst>
              <p:ext uri="{D42A27DB-BD31-4B8C-83A1-F6EECF244321}">
                <p14:modId xmlns:p14="http://schemas.microsoft.com/office/powerpoint/2010/main" val="1214938003"/>
              </p:ext>
            </p:extLst>
          </p:nvPr>
        </p:nvGraphicFramePr>
        <p:xfrm>
          <a:off x="7038566" y="2559373"/>
          <a:ext cx="1368152" cy="737932"/>
        </p:xfrm>
        <a:graphic>
          <a:graphicData uri="http://schemas.openxmlformats.org/presentationml/2006/ole">
            <mc:AlternateContent xmlns:mc="http://schemas.openxmlformats.org/markup-compatibility/2006">
              <mc:Choice xmlns:v="urn:schemas-microsoft-com:vml" Requires="v">
                <p:oleObj name="Equation" r:id="rId8" imgW="947225" imgH="510412" progId="Equation.DSMT4">
                  <p:embed/>
                </p:oleObj>
              </mc:Choice>
              <mc:Fallback>
                <p:oleObj name="Equation" r:id="rId8" imgW="947225" imgH="510412" progId="Equation.DSMT4">
                  <p:embed/>
                  <p:pic>
                    <p:nvPicPr>
                      <p:cNvPr id="0" name=""/>
                      <p:cNvPicPr/>
                      <p:nvPr/>
                    </p:nvPicPr>
                    <p:blipFill>
                      <a:blip r:embed="rId9"/>
                      <a:stretch>
                        <a:fillRect/>
                      </a:stretch>
                    </p:blipFill>
                    <p:spPr>
                      <a:xfrm>
                        <a:off x="7038566" y="2559373"/>
                        <a:ext cx="1368152" cy="73793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3C729BE-12B9-160F-3888-8892B85A55BA}"/>
              </a:ext>
            </a:extLst>
          </p:cNvPr>
          <p:cNvGraphicFramePr>
            <a:graphicFrameLocks noChangeAspect="1"/>
          </p:cNvGraphicFramePr>
          <p:nvPr>
            <p:extLst>
              <p:ext uri="{D42A27DB-BD31-4B8C-83A1-F6EECF244321}">
                <p14:modId xmlns:p14="http://schemas.microsoft.com/office/powerpoint/2010/main" val="3912159118"/>
              </p:ext>
            </p:extLst>
          </p:nvPr>
        </p:nvGraphicFramePr>
        <p:xfrm>
          <a:off x="549003" y="3266523"/>
          <a:ext cx="3271859" cy="526281"/>
        </p:xfrm>
        <a:graphic>
          <a:graphicData uri="http://schemas.openxmlformats.org/presentationml/2006/ole">
            <mc:AlternateContent xmlns:mc="http://schemas.openxmlformats.org/markup-compatibility/2006">
              <mc:Choice xmlns:v="urn:schemas-microsoft-com:vml" Requires="v">
                <p:oleObj name="Equation" r:id="rId10" imgW="1864609" imgH="300117" progId="Equation.DSMT4">
                  <p:embed/>
                </p:oleObj>
              </mc:Choice>
              <mc:Fallback>
                <p:oleObj name="Equation" r:id="rId10" imgW="1864609" imgH="300117" progId="Equation.DSMT4">
                  <p:embed/>
                  <p:pic>
                    <p:nvPicPr>
                      <p:cNvPr id="0" name=""/>
                      <p:cNvPicPr/>
                      <p:nvPr/>
                    </p:nvPicPr>
                    <p:blipFill>
                      <a:blip r:embed="rId11"/>
                      <a:stretch>
                        <a:fillRect/>
                      </a:stretch>
                    </p:blipFill>
                    <p:spPr>
                      <a:xfrm>
                        <a:off x="549003" y="3266523"/>
                        <a:ext cx="3271859" cy="526281"/>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8821BF7E-9420-A375-D43D-566B6AE4427E}"/>
              </a:ext>
            </a:extLst>
          </p:cNvPr>
          <p:cNvGraphicFramePr>
            <a:graphicFrameLocks noChangeAspect="1"/>
          </p:cNvGraphicFramePr>
          <p:nvPr>
            <p:extLst>
              <p:ext uri="{D42A27DB-BD31-4B8C-83A1-F6EECF244321}">
                <p14:modId xmlns:p14="http://schemas.microsoft.com/office/powerpoint/2010/main" val="3416984348"/>
              </p:ext>
            </p:extLst>
          </p:nvPr>
        </p:nvGraphicFramePr>
        <p:xfrm>
          <a:off x="4479731" y="3798073"/>
          <a:ext cx="3227775" cy="1218129"/>
        </p:xfrm>
        <a:graphic>
          <a:graphicData uri="http://schemas.openxmlformats.org/presentationml/2006/ole">
            <mc:AlternateContent xmlns:mc="http://schemas.openxmlformats.org/markup-compatibility/2006">
              <mc:Choice xmlns:v="urn:schemas-microsoft-com:vml" Requires="v">
                <p:oleObj name="Equation" r:id="rId12" imgW="1909796" imgH="720707" progId="Equation.DSMT4">
                  <p:embed/>
                </p:oleObj>
              </mc:Choice>
              <mc:Fallback>
                <p:oleObj name="Equation" r:id="rId12" imgW="1909796" imgH="720707" progId="Equation.DSMT4">
                  <p:embed/>
                  <p:pic>
                    <p:nvPicPr>
                      <p:cNvPr id="0" name=""/>
                      <p:cNvPicPr/>
                      <p:nvPr/>
                    </p:nvPicPr>
                    <p:blipFill>
                      <a:blip r:embed="rId13"/>
                      <a:stretch>
                        <a:fillRect/>
                      </a:stretch>
                    </p:blipFill>
                    <p:spPr>
                      <a:xfrm>
                        <a:off x="4479731" y="3798073"/>
                        <a:ext cx="3227775" cy="1218129"/>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55A60CE6-D459-3766-FEEF-6AFC923BE233}"/>
              </a:ext>
            </a:extLst>
          </p:cNvPr>
          <p:cNvGraphicFramePr>
            <a:graphicFrameLocks noChangeAspect="1"/>
          </p:cNvGraphicFramePr>
          <p:nvPr>
            <p:extLst>
              <p:ext uri="{D42A27DB-BD31-4B8C-83A1-F6EECF244321}">
                <p14:modId xmlns:p14="http://schemas.microsoft.com/office/powerpoint/2010/main" val="2249330306"/>
              </p:ext>
            </p:extLst>
          </p:nvPr>
        </p:nvGraphicFramePr>
        <p:xfrm>
          <a:off x="1413099" y="5092923"/>
          <a:ext cx="2111316" cy="526281"/>
        </p:xfrm>
        <a:graphic>
          <a:graphicData uri="http://schemas.openxmlformats.org/presentationml/2006/ole">
            <mc:AlternateContent xmlns:mc="http://schemas.openxmlformats.org/markup-compatibility/2006">
              <mc:Choice xmlns:v="urn:schemas-microsoft-com:vml" Requires="v">
                <p:oleObj name="Equation" r:id="rId14" imgW="1082786" imgH="270318" progId="Equation.DSMT4">
                  <p:embed/>
                </p:oleObj>
              </mc:Choice>
              <mc:Fallback>
                <p:oleObj name="Equation" r:id="rId14" imgW="1082786" imgH="270318" progId="Equation.DSMT4">
                  <p:embed/>
                  <p:pic>
                    <p:nvPicPr>
                      <p:cNvPr id="0" name=""/>
                      <p:cNvPicPr/>
                      <p:nvPr/>
                    </p:nvPicPr>
                    <p:blipFill>
                      <a:blip r:embed="rId15"/>
                      <a:stretch>
                        <a:fillRect/>
                      </a:stretch>
                    </p:blipFill>
                    <p:spPr>
                      <a:xfrm>
                        <a:off x="1413099" y="5092923"/>
                        <a:ext cx="2111316" cy="526281"/>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D45BB2B-0275-6E41-C830-723B437A912E}"/>
              </a:ext>
            </a:extLst>
          </p:cNvPr>
          <p:cNvGraphicFramePr>
            <a:graphicFrameLocks noChangeAspect="1"/>
          </p:cNvGraphicFramePr>
          <p:nvPr>
            <p:extLst>
              <p:ext uri="{D42A27DB-BD31-4B8C-83A1-F6EECF244321}">
                <p14:modId xmlns:p14="http://schemas.microsoft.com/office/powerpoint/2010/main" val="1277946187"/>
              </p:ext>
            </p:extLst>
          </p:nvPr>
        </p:nvGraphicFramePr>
        <p:xfrm>
          <a:off x="5208909" y="5141333"/>
          <a:ext cx="1767832" cy="440662"/>
        </p:xfrm>
        <a:graphic>
          <a:graphicData uri="http://schemas.openxmlformats.org/presentationml/2006/ole">
            <mc:AlternateContent xmlns:mc="http://schemas.openxmlformats.org/markup-compatibility/2006">
              <mc:Choice xmlns:v="urn:schemas-microsoft-com:vml" Requires="v">
                <p:oleObj name="Equation" r:id="rId16" imgW="1082786" imgH="270318" progId="Equation.DSMT4">
                  <p:embed/>
                </p:oleObj>
              </mc:Choice>
              <mc:Fallback>
                <p:oleObj name="Equation" r:id="rId16" imgW="1082786" imgH="270318" progId="Equation.DSMT4">
                  <p:embed/>
                  <p:pic>
                    <p:nvPicPr>
                      <p:cNvPr id="0" name=""/>
                      <p:cNvPicPr/>
                      <p:nvPr/>
                    </p:nvPicPr>
                    <p:blipFill>
                      <a:blip r:embed="rId17"/>
                      <a:stretch>
                        <a:fillRect/>
                      </a:stretch>
                    </p:blipFill>
                    <p:spPr>
                      <a:xfrm>
                        <a:off x="5208909" y="5141333"/>
                        <a:ext cx="1767832" cy="44066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2E11AEA-77F9-672E-EBD3-1970ABA68CEE}"/>
              </a:ext>
            </a:extLst>
          </p:cNvPr>
          <p:cNvGraphicFramePr>
            <a:graphicFrameLocks noChangeAspect="1"/>
          </p:cNvGraphicFramePr>
          <p:nvPr>
            <p:extLst>
              <p:ext uri="{D42A27DB-BD31-4B8C-83A1-F6EECF244321}">
                <p14:modId xmlns:p14="http://schemas.microsoft.com/office/powerpoint/2010/main" val="2615539865"/>
              </p:ext>
            </p:extLst>
          </p:nvPr>
        </p:nvGraphicFramePr>
        <p:xfrm>
          <a:off x="8901931" y="5154867"/>
          <a:ext cx="335782" cy="444765"/>
        </p:xfrm>
        <a:graphic>
          <a:graphicData uri="http://schemas.openxmlformats.org/presentationml/2006/ole">
            <mc:AlternateContent xmlns:mc="http://schemas.openxmlformats.org/markup-compatibility/2006">
              <mc:Choice xmlns:v="urn:schemas-microsoft-com:vml" Requires="v">
                <p:oleObj name="Equation" r:id="rId18" imgW="180322" imgH="240094" progId="Equation.DSMT4">
                  <p:embed/>
                </p:oleObj>
              </mc:Choice>
              <mc:Fallback>
                <p:oleObj name="Equation" r:id="rId18" imgW="180322" imgH="240094" progId="Equation.DSMT4">
                  <p:embed/>
                  <p:pic>
                    <p:nvPicPr>
                      <p:cNvPr id="0" name=""/>
                      <p:cNvPicPr/>
                      <p:nvPr/>
                    </p:nvPicPr>
                    <p:blipFill>
                      <a:blip r:embed="rId19"/>
                      <a:stretch>
                        <a:fillRect/>
                      </a:stretch>
                    </p:blipFill>
                    <p:spPr>
                      <a:xfrm>
                        <a:off x="8901931" y="5154867"/>
                        <a:ext cx="335782" cy="44476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7A990D92-FDB0-5A5E-367D-0D32DFD5A54E}"/>
              </a:ext>
            </a:extLst>
          </p:cNvPr>
          <p:cNvGraphicFramePr>
            <a:graphicFrameLocks noChangeAspect="1"/>
          </p:cNvGraphicFramePr>
          <p:nvPr>
            <p:extLst>
              <p:ext uri="{D42A27DB-BD31-4B8C-83A1-F6EECF244321}">
                <p14:modId xmlns:p14="http://schemas.microsoft.com/office/powerpoint/2010/main" val="5488215"/>
              </p:ext>
            </p:extLst>
          </p:nvPr>
        </p:nvGraphicFramePr>
        <p:xfrm>
          <a:off x="3524415" y="5715699"/>
          <a:ext cx="622576" cy="530342"/>
        </p:xfrm>
        <a:graphic>
          <a:graphicData uri="http://schemas.openxmlformats.org/presentationml/2006/ole">
            <mc:AlternateContent xmlns:mc="http://schemas.openxmlformats.org/markup-compatibility/2006">
              <mc:Choice xmlns:v="urn:schemas-microsoft-com:vml" Requires="v">
                <p:oleObj name="Equation" r:id="rId20" imgW="300537" imgH="254993" progId="Equation.DSMT4">
                  <p:embed/>
                </p:oleObj>
              </mc:Choice>
              <mc:Fallback>
                <p:oleObj name="Equation" r:id="rId20" imgW="300537" imgH="254993" progId="Equation.DSMT4">
                  <p:embed/>
                  <p:pic>
                    <p:nvPicPr>
                      <p:cNvPr id="0" name=""/>
                      <p:cNvPicPr/>
                      <p:nvPr/>
                    </p:nvPicPr>
                    <p:blipFill>
                      <a:blip r:embed="rId21"/>
                      <a:stretch>
                        <a:fillRect/>
                      </a:stretch>
                    </p:blipFill>
                    <p:spPr>
                      <a:xfrm>
                        <a:off x="3524415" y="5715699"/>
                        <a:ext cx="622576" cy="530342"/>
                      </a:xfrm>
                      <a:prstGeom prst="rect">
                        <a:avLst/>
                      </a:prstGeom>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168467"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、极值理论介绍</a:t>
            </a:r>
          </a:p>
        </p:txBody>
      </p:sp>
      <p:sp>
        <p:nvSpPr>
          <p:cNvPr id="5" name="文本框 4"/>
          <p:cNvSpPr txBox="1"/>
          <p:nvPr/>
        </p:nvSpPr>
        <p:spPr>
          <a:xfrm>
            <a:off x="100842" y="620688"/>
            <a:ext cx="11897433" cy="7541873"/>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因此，相应的概率密度函数为：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1-35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根据形状参数     的取值范围，极值分布可分为三种类型：</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第一种，当            时，为</a:t>
            </a:r>
            <a:r>
              <a:rPr kumimoji="1" lang="en-US" altLang="zh-CN" sz="2400" dirty="0">
                <a:latin typeface="Times New Roman" panose="02020603050405020304" pitchFamily="18" charset="0"/>
                <a:ea typeface="+mn-ea"/>
                <a:cs typeface="Times New Roman" panose="02020603050405020304" pitchFamily="18" charset="0"/>
              </a:rPr>
              <a:t>Gumbel</a:t>
            </a:r>
            <a:r>
              <a:rPr kumimoji="1" lang="zh-CN" altLang="en-US" sz="2400" dirty="0">
                <a:latin typeface="Times New Roman" panose="02020603050405020304" pitchFamily="18" charset="0"/>
                <a:ea typeface="+mn-ea"/>
                <a:cs typeface="Times New Roman" panose="02020603050405020304" pitchFamily="18" charset="0"/>
              </a:rPr>
              <a:t>族，其概率密度函数为：</a:t>
            </a: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a:t>
            </a:r>
            <a:r>
              <a:rPr kumimoji="1" lang="en-US" altLang="zh-CN" sz="2400" dirty="0">
                <a:latin typeface="Times New Roman" panose="02020603050405020304" pitchFamily="18" charset="0"/>
                <a:ea typeface="+mn-ea"/>
                <a:cs typeface="Times New Roman" panose="02020603050405020304" pitchFamily="18" charset="0"/>
              </a:rPr>
              <a:t>1-36</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第二种，当           时，为</a:t>
            </a:r>
            <a:r>
              <a:rPr kumimoji="1" lang="en-US" altLang="zh-CN" sz="2400" dirty="0" err="1">
                <a:latin typeface="Times New Roman" panose="02020603050405020304" pitchFamily="18" charset="0"/>
                <a:ea typeface="+mn-ea"/>
                <a:cs typeface="Times New Roman" panose="02020603050405020304" pitchFamily="18" charset="0"/>
              </a:rPr>
              <a:t>Frechet</a:t>
            </a:r>
            <a:r>
              <a:rPr kumimoji="1" lang="zh-CN" altLang="en-US" sz="2400" dirty="0">
                <a:latin typeface="Times New Roman" panose="02020603050405020304" pitchFamily="18" charset="0"/>
                <a:ea typeface="+mn-ea"/>
                <a:cs typeface="Times New Roman" panose="02020603050405020304" pitchFamily="18" charset="0"/>
              </a:rPr>
              <a:t>族，其概率密度函数为：</a:t>
            </a: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a:t>
            </a:r>
            <a:r>
              <a:rPr kumimoji="1" lang="en-US" altLang="zh-CN" sz="2400" dirty="0">
                <a:latin typeface="Times New Roman" panose="02020603050405020304" pitchFamily="18" charset="0"/>
                <a:ea typeface="+mn-ea"/>
                <a:cs typeface="Times New Roman" panose="02020603050405020304" pitchFamily="18" charset="0"/>
              </a:rPr>
              <a:t>1-37</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第三种，当           时，为</a:t>
            </a:r>
            <a:r>
              <a:rPr kumimoji="1" lang="en-US" altLang="zh-CN" sz="2400" dirty="0">
                <a:latin typeface="Times New Roman" panose="02020603050405020304" pitchFamily="18" charset="0"/>
                <a:ea typeface="+mn-ea"/>
                <a:cs typeface="Times New Roman" panose="02020603050405020304" pitchFamily="18" charset="0"/>
              </a:rPr>
              <a:t>Weibull</a:t>
            </a:r>
            <a:r>
              <a:rPr kumimoji="1" lang="zh-CN" altLang="en-US" sz="2400" dirty="0">
                <a:latin typeface="Times New Roman" panose="02020603050405020304" pitchFamily="18" charset="0"/>
                <a:ea typeface="+mn-ea"/>
                <a:cs typeface="Times New Roman" panose="02020603050405020304" pitchFamily="18" charset="0"/>
              </a:rPr>
              <a:t>族，其概率密度函数为：</a:t>
            </a: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a:t>
            </a:r>
            <a:r>
              <a:rPr kumimoji="1" lang="en-US" altLang="zh-CN" sz="2400" dirty="0">
                <a:latin typeface="Times New Roman" panose="02020603050405020304" pitchFamily="18" charset="0"/>
                <a:ea typeface="+mn-ea"/>
                <a:cs typeface="Times New Roman" panose="02020603050405020304" pitchFamily="18" charset="0"/>
              </a:rPr>
              <a:t>1-38</a:t>
            </a:r>
            <a:r>
              <a:rPr kumimoji="1" lang="zh-CN" altLang="en-US" sz="2400" dirty="0">
                <a:latin typeface="Times New Roman" panose="02020603050405020304" pitchFamily="18" charset="0"/>
                <a:ea typeface="+mn-ea"/>
                <a:cs typeface="Times New Roman" panose="02020603050405020304" pitchFamily="18" charset="0"/>
              </a:rPr>
              <a:t>）</a:t>
            </a: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a:extLst>
              <a:ext uri="{FF2B5EF4-FFF2-40B4-BE49-F238E27FC236}">
                <a16:creationId xmlns:a16="http://schemas.microsoft.com/office/drawing/2014/main" id="{763C1099-E22D-E286-97AC-897D62F844B9}"/>
              </a:ext>
            </a:extLst>
          </p:cNvPr>
          <p:cNvGraphicFramePr>
            <a:graphicFrameLocks noChangeAspect="1"/>
          </p:cNvGraphicFramePr>
          <p:nvPr>
            <p:extLst>
              <p:ext uri="{D42A27DB-BD31-4B8C-83A1-F6EECF244321}">
                <p14:modId xmlns:p14="http://schemas.microsoft.com/office/powerpoint/2010/main" val="3606480586"/>
              </p:ext>
            </p:extLst>
          </p:nvPr>
        </p:nvGraphicFramePr>
        <p:xfrm>
          <a:off x="4077395" y="1124744"/>
          <a:ext cx="3627403" cy="936104"/>
        </p:xfrm>
        <a:graphic>
          <a:graphicData uri="http://schemas.openxmlformats.org/presentationml/2006/ole">
            <mc:AlternateContent xmlns:mc="http://schemas.openxmlformats.org/markup-compatibility/2006">
              <mc:Choice xmlns:v="urn:schemas-microsoft-com:vml" Requires="v">
                <p:oleObj name="Equation" r:id="rId2" imgW="2361960" imgH="609480" progId="Equation.DSMT4">
                  <p:embed/>
                </p:oleObj>
              </mc:Choice>
              <mc:Fallback>
                <p:oleObj name="Equation" r:id="rId2" imgW="2361960" imgH="609480" progId="Equation.DSMT4">
                  <p:embed/>
                  <p:pic>
                    <p:nvPicPr>
                      <p:cNvPr id="0" name=""/>
                      <p:cNvPicPr/>
                      <p:nvPr/>
                    </p:nvPicPr>
                    <p:blipFill>
                      <a:blip r:embed="rId3"/>
                      <a:stretch>
                        <a:fillRect/>
                      </a:stretch>
                    </p:blipFill>
                    <p:spPr>
                      <a:xfrm>
                        <a:off x="4077395" y="1124744"/>
                        <a:ext cx="3627403" cy="93610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0928A53-52A7-9FED-CF2F-60E29B69B7A4}"/>
              </a:ext>
            </a:extLst>
          </p:cNvPr>
          <p:cNvGraphicFramePr>
            <a:graphicFrameLocks noChangeAspect="1"/>
          </p:cNvGraphicFramePr>
          <p:nvPr>
            <p:extLst>
              <p:ext uri="{D42A27DB-BD31-4B8C-83A1-F6EECF244321}">
                <p14:modId xmlns:p14="http://schemas.microsoft.com/office/powerpoint/2010/main" val="3871827144"/>
              </p:ext>
            </p:extLst>
          </p:nvPr>
        </p:nvGraphicFramePr>
        <p:xfrm>
          <a:off x="2422602" y="2060848"/>
          <a:ext cx="322499" cy="427171"/>
        </p:xfrm>
        <a:graphic>
          <a:graphicData uri="http://schemas.openxmlformats.org/presentationml/2006/ole">
            <mc:AlternateContent xmlns:mc="http://schemas.openxmlformats.org/markup-compatibility/2006">
              <mc:Choice xmlns:v="urn:schemas-microsoft-com:vml" Requires="v">
                <p:oleObj name="Equation" r:id="rId4" imgW="180322" imgH="240094" progId="Equation.DSMT4">
                  <p:embed/>
                </p:oleObj>
              </mc:Choice>
              <mc:Fallback>
                <p:oleObj name="Equation" r:id="rId4" imgW="180322" imgH="240094" progId="Equation.DSMT4">
                  <p:embed/>
                  <p:pic>
                    <p:nvPicPr>
                      <p:cNvPr id="0" name=""/>
                      <p:cNvPicPr/>
                      <p:nvPr/>
                    </p:nvPicPr>
                    <p:blipFill>
                      <a:blip r:embed="rId5"/>
                      <a:stretch>
                        <a:fillRect/>
                      </a:stretch>
                    </p:blipFill>
                    <p:spPr>
                      <a:xfrm>
                        <a:off x="2422602" y="2060848"/>
                        <a:ext cx="322499" cy="427171"/>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1647579F-24C1-33EA-C437-17A3A6399279}"/>
              </a:ext>
            </a:extLst>
          </p:cNvPr>
          <p:cNvGraphicFramePr>
            <a:graphicFrameLocks noChangeAspect="1"/>
          </p:cNvGraphicFramePr>
          <p:nvPr>
            <p:extLst>
              <p:ext uri="{D42A27DB-BD31-4B8C-83A1-F6EECF244321}">
                <p14:modId xmlns:p14="http://schemas.microsoft.com/office/powerpoint/2010/main" val="1105407155"/>
              </p:ext>
            </p:extLst>
          </p:nvPr>
        </p:nvGraphicFramePr>
        <p:xfrm>
          <a:off x="2133179" y="2715274"/>
          <a:ext cx="777959" cy="427170"/>
        </p:xfrm>
        <a:graphic>
          <a:graphicData uri="http://schemas.openxmlformats.org/presentationml/2006/ole">
            <mc:AlternateContent xmlns:mc="http://schemas.openxmlformats.org/markup-compatibility/2006">
              <mc:Choice xmlns:v="urn:schemas-microsoft-com:vml" Requires="v">
                <p:oleObj name="Equation" r:id="rId6" imgW="436098" imgH="240094" progId="Equation.DSMT4">
                  <p:embed/>
                </p:oleObj>
              </mc:Choice>
              <mc:Fallback>
                <p:oleObj name="Equation" r:id="rId6" imgW="436098" imgH="240094" progId="Equation.DSMT4">
                  <p:embed/>
                  <p:pic>
                    <p:nvPicPr>
                      <p:cNvPr id="0" name=""/>
                      <p:cNvPicPr/>
                      <p:nvPr/>
                    </p:nvPicPr>
                    <p:blipFill>
                      <a:blip r:embed="rId7"/>
                      <a:stretch>
                        <a:fillRect/>
                      </a:stretch>
                    </p:blipFill>
                    <p:spPr>
                      <a:xfrm>
                        <a:off x="2133179" y="2715274"/>
                        <a:ext cx="777959" cy="42717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BE43899-7D7C-7067-6B3D-E16FB1D3D8D0}"/>
              </a:ext>
            </a:extLst>
          </p:cNvPr>
          <p:cNvGraphicFramePr>
            <a:graphicFrameLocks noChangeAspect="1"/>
          </p:cNvGraphicFramePr>
          <p:nvPr>
            <p:extLst>
              <p:ext uri="{D42A27DB-BD31-4B8C-83A1-F6EECF244321}">
                <p14:modId xmlns:p14="http://schemas.microsoft.com/office/powerpoint/2010/main" val="3155730896"/>
              </p:ext>
            </p:extLst>
          </p:nvPr>
        </p:nvGraphicFramePr>
        <p:xfrm>
          <a:off x="3861371" y="3208725"/>
          <a:ext cx="4038325" cy="607355"/>
        </p:xfrm>
        <a:graphic>
          <a:graphicData uri="http://schemas.openxmlformats.org/presentationml/2006/ole">
            <mc:AlternateContent xmlns:mc="http://schemas.openxmlformats.org/markup-compatibility/2006">
              <mc:Choice xmlns:v="urn:schemas-microsoft-com:vml" Requires="v">
                <p:oleObj name="Equation" r:id="rId8" imgW="2195413" imgH="330342" progId="Equation.DSMT4">
                  <p:embed/>
                </p:oleObj>
              </mc:Choice>
              <mc:Fallback>
                <p:oleObj name="Equation" r:id="rId8" imgW="2195413" imgH="330342" progId="Equation.DSMT4">
                  <p:embed/>
                  <p:pic>
                    <p:nvPicPr>
                      <p:cNvPr id="0" name=""/>
                      <p:cNvPicPr/>
                      <p:nvPr/>
                    </p:nvPicPr>
                    <p:blipFill>
                      <a:blip r:embed="rId9"/>
                      <a:stretch>
                        <a:fillRect/>
                      </a:stretch>
                    </p:blipFill>
                    <p:spPr>
                      <a:xfrm>
                        <a:off x="3861371" y="3208725"/>
                        <a:ext cx="4038325" cy="60735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944E8261-D192-8100-CEA5-92323A7FE55A}"/>
              </a:ext>
            </a:extLst>
          </p:cNvPr>
          <p:cNvGraphicFramePr>
            <a:graphicFrameLocks noChangeAspect="1"/>
          </p:cNvGraphicFramePr>
          <p:nvPr>
            <p:extLst>
              <p:ext uri="{D42A27DB-BD31-4B8C-83A1-F6EECF244321}">
                <p14:modId xmlns:p14="http://schemas.microsoft.com/office/powerpoint/2010/main" val="3906099192"/>
              </p:ext>
            </p:extLst>
          </p:nvPr>
        </p:nvGraphicFramePr>
        <p:xfrm>
          <a:off x="2133179" y="3973556"/>
          <a:ext cx="761616" cy="418197"/>
        </p:xfrm>
        <a:graphic>
          <a:graphicData uri="http://schemas.openxmlformats.org/presentationml/2006/ole">
            <mc:AlternateContent xmlns:mc="http://schemas.openxmlformats.org/markup-compatibility/2006">
              <mc:Choice xmlns:v="urn:schemas-microsoft-com:vml" Requires="v">
                <p:oleObj name="Equation" r:id="rId10" imgW="436098" imgH="240094" progId="Equation.DSMT4">
                  <p:embed/>
                </p:oleObj>
              </mc:Choice>
              <mc:Fallback>
                <p:oleObj name="Equation" r:id="rId10" imgW="436098" imgH="240094" progId="Equation.DSMT4">
                  <p:embed/>
                  <p:pic>
                    <p:nvPicPr>
                      <p:cNvPr id="0" name=""/>
                      <p:cNvPicPr/>
                      <p:nvPr/>
                    </p:nvPicPr>
                    <p:blipFill>
                      <a:blip r:embed="rId11"/>
                      <a:stretch>
                        <a:fillRect/>
                      </a:stretch>
                    </p:blipFill>
                    <p:spPr>
                      <a:xfrm>
                        <a:off x="2133179" y="3973556"/>
                        <a:ext cx="761616" cy="418197"/>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8F7549FD-1F1D-F628-0BFD-5E1CA68F32F0}"/>
              </a:ext>
            </a:extLst>
          </p:cNvPr>
          <p:cNvGraphicFramePr>
            <a:graphicFrameLocks noChangeAspect="1"/>
          </p:cNvGraphicFramePr>
          <p:nvPr>
            <p:extLst>
              <p:ext uri="{D42A27DB-BD31-4B8C-83A1-F6EECF244321}">
                <p14:modId xmlns:p14="http://schemas.microsoft.com/office/powerpoint/2010/main" val="1051709068"/>
              </p:ext>
            </p:extLst>
          </p:nvPr>
        </p:nvGraphicFramePr>
        <p:xfrm>
          <a:off x="4293419" y="4277932"/>
          <a:ext cx="3001342" cy="922126"/>
        </p:xfrm>
        <a:graphic>
          <a:graphicData uri="http://schemas.openxmlformats.org/presentationml/2006/ole">
            <mc:AlternateContent xmlns:mc="http://schemas.openxmlformats.org/markup-compatibility/2006">
              <mc:Choice xmlns:v="urn:schemas-microsoft-com:vml" Requires="v">
                <p:oleObj name="Equation" r:id="rId12" imgW="2150225" imgH="660684" progId="Equation.DSMT4">
                  <p:embed/>
                </p:oleObj>
              </mc:Choice>
              <mc:Fallback>
                <p:oleObj name="Equation" r:id="rId12" imgW="2150225" imgH="660684" progId="Equation.DSMT4">
                  <p:embed/>
                  <p:pic>
                    <p:nvPicPr>
                      <p:cNvPr id="0" name=""/>
                      <p:cNvPicPr/>
                      <p:nvPr/>
                    </p:nvPicPr>
                    <p:blipFill>
                      <a:blip r:embed="rId13"/>
                      <a:stretch>
                        <a:fillRect/>
                      </a:stretch>
                    </p:blipFill>
                    <p:spPr>
                      <a:xfrm>
                        <a:off x="4293419" y="4277932"/>
                        <a:ext cx="3001342" cy="922126"/>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C3CD240D-5BCC-EA2E-E8EC-6D9EEFE01E8F}"/>
              </a:ext>
            </a:extLst>
          </p:cNvPr>
          <p:cNvGraphicFramePr>
            <a:graphicFrameLocks noChangeAspect="1"/>
          </p:cNvGraphicFramePr>
          <p:nvPr>
            <p:extLst>
              <p:ext uri="{D42A27DB-BD31-4B8C-83A1-F6EECF244321}">
                <p14:modId xmlns:p14="http://schemas.microsoft.com/office/powerpoint/2010/main" val="1966261829"/>
              </p:ext>
            </p:extLst>
          </p:nvPr>
        </p:nvGraphicFramePr>
        <p:xfrm>
          <a:off x="2133179" y="5222865"/>
          <a:ext cx="761616" cy="418197"/>
        </p:xfrm>
        <a:graphic>
          <a:graphicData uri="http://schemas.openxmlformats.org/presentationml/2006/ole">
            <mc:AlternateContent xmlns:mc="http://schemas.openxmlformats.org/markup-compatibility/2006">
              <mc:Choice xmlns:v="urn:schemas-microsoft-com:vml" Requires="v">
                <p:oleObj name="Equation" r:id="rId14" imgW="436098" imgH="240094" progId="Equation.DSMT4">
                  <p:embed/>
                </p:oleObj>
              </mc:Choice>
              <mc:Fallback>
                <p:oleObj name="Equation" r:id="rId14" imgW="436098" imgH="240094" progId="Equation.DSMT4">
                  <p:embed/>
                  <p:pic>
                    <p:nvPicPr>
                      <p:cNvPr id="0" name=""/>
                      <p:cNvPicPr/>
                      <p:nvPr/>
                    </p:nvPicPr>
                    <p:blipFill>
                      <a:blip r:embed="rId15"/>
                      <a:stretch>
                        <a:fillRect/>
                      </a:stretch>
                    </p:blipFill>
                    <p:spPr>
                      <a:xfrm>
                        <a:off x="2133179" y="5222865"/>
                        <a:ext cx="761616" cy="418197"/>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42633EAB-8696-29B7-9C23-2CF5D009D00A}"/>
              </a:ext>
            </a:extLst>
          </p:cNvPr>
          <p:cNvGraphicFramePr>
            <a:graphicFrameLocks noChangeAspect="1"/>
          </p:cNvGraphicFramePr>
          <p:nvPr>
            <p:extLst>
              <p:ext uri="{D42A27DB-BD31-4B8C-83A1-F6EECF244321}">
                <p14:modId xmlns:p14="http://schemas.microsoft.com/office/powerpoint/2010/main" val="2660278153"/>
              </p:ext>
            </p:extLst>
          </p:nvPr>
        </p:nvGraphicFramePr>
        <p:xfrm>
          <a:off x="4293419" y="5555685"/>
          <a:ext cx="3071868" cy="943794"/>
        </p:xfrm>
        <a:graphic>
          <a:graphicData uri="http://schemas.openxmlformats.org/presentationml/2006/ole">
            <mc:AlternateContent xmlns:mc="http://schemas.openxmlformats.org/markup-compatibility/2006">
              <mc:Choice xmlns:v="urn:schemas-microsoft-com:vml" Requires="v">
                <p:oleObj name="Equation" r:id="rId16" imgW="2150225" imgH="660684" progId="Equation.DSMT4">
                  <p:embed/>
                </p:oleObj>
              </mc:Choice>
              <mc:Fallback>
                <p:oleObj name="Equation" r:id="rId16" imgW="2150225" imgH="660684" progId="Equation.DSMT4">
                  <p:embed/>
                  <p:pic>
                    <p:nvPicPr>
                      <p:cNvPr id="0" name=""/>
                      <p:cNvPicPr/>
                      <p:nvPr/>
                    </p:nvPicPr>
                    <p:blipFill>
                      <a:blip r:embed="rId17"/>
                      <a:stretch>
                        <a:fillRect/>
                      </a:stretch>
                    </p:blipFill>
                    <p:spPr>
                      <a:xfrm>
                        <a:off x="4293419" y="5555685"/>
                        <a:ext cx="3071868" cy="943794"/>
                      </a:xfrm>
                      <a:prstGeom prst="rect">
                        <a:avLst/>
                      </a:prstGeom>
                    </p:spPr>
                  </p:pic>
                </p:oleObj>
              </mc:Fallback>
            </mc:AlternateContent>
          </a:graphicData>
        </a:graphic>
      </p:graphicFrame>
    </p:spTree>
    <p:extLst>
      <p:ext uri="{BB962C8B-B14F-4D97-AF65-F5344CB8AC3E}">
        <p14:creationId xmlns:p14="http://schemas.microsoft.com/office/powerpoint/2010/main" val="2210748179"/>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84450" y="1412776"/>
            <a:ext cx="11897433" cy="503041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形状参数     、位置参数                           、尺度参数                          是极值分布的三个重要参数，可以采用参数方法或者非参数方法进行估计，其中，参数方法包括最大似然法和回归法。</a:t>
            </a:r>
            <a:r>
              <a:rPr kumimoji="1" lang="en-US" altLang="zh-CN" sz="24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在给定的样本中，只存在一个最大或者最小收益率，用一个收益率无法同时估计三个参数。因此，通常将样本分为几个子样本，再使子样本对应极值理论。假设      是第 </a:t>
            </a:r>
            <a:r>
              <a:rPr kumimoji="1" lang="en-US" altLang="zh-CN" sz="2400" i="1" dirty="0" err="1">
                <a:latin typeface="Times New Roman" panose="02020603050405020304" pitchFamily="18" charset="0"/>
                <a:ea typeface="+mn-ea"/>
                <a:cs typeface="Times New Roman" panose="02020603050405020304" pitchFamily="18" charset="0"/>
              </a:rPr>
              <a:t>i</a:t>
            </a:r>
            <a:r>
              <a:rPr kumimoji="1" lang="zh-CN" altLang="en-US" sz="2400" dirty="0">
                <a:latin typeface="Times New Roman" panose="02020603050405020304" pitchFamily="18" charset="0"/>
                <a:ea typeface="+mn-ea"/>
                <a:cs typeface="Times New Roman" panose="02020603050405020304" pitchFamily="18" charset="0"/>
              </a:rPr>
              <a:t>个子样本中的最小收益率，当 </a:t>
            </a:r>
            <a:r>
              <a:rPr kumimoji="1" lang="en-US" altLang="zh-CN" sz="2400" i="1" dirty="0">
                <a:latin typeface="Times New Roman" panose="02020603050405020304" pitchFamily="18" charset="0"/>
                <a:ea typeface="+mn-ea"/>
                <a:cs typeface="Times New Roman" panose="02020603050405020304" pitchFamily="18" charset="0"/>
              </a:rPr>
              <a:t>n</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足够大时，                          则服从极值分布。</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88F3D039-0BED-BCBE-652C-AA3A10C495DF}"/>
              </a:ext>
            </a:extLst>
          </p:cNvPr>
          <p:cNvGraphicFramePr>
            <a:graphicFrameLocks noChangeAspect="1"/>
          </p:cNvGraphicFramePr>
          <p:nvPr>
            <p:extLst>
              <p:ext uri="{D42A27DB-BD31-4B8C-83A1-F6EECF244321}">
                <p14:modId xmlns:p14="http://schemas.microsoft.com/office/powerpoint/2010/main" val="2892141428"/>
              </p:ext>
            </p:extLst>
          </p:nvPr>
        </p:nvGraphicFramePr>
        <p:xfrm>
          <a:off x="1799448" y="1556792"/>
          <a:ext cx="379313" cy="502424"/>
        </p:xfrm>
        <a:graphic>
          <a:graphicData uri="http://schemas.openxmlformats.org/presentationml/2006/ole">
            <mc:AlternateContent xmlns:mc="http://schemas.openxmlformats.org/markup-compatibility/2006">
              <mc:Choice xmlns:v="urn:schemas-microsoft-com:vml" Requires="v">
                <p:oleObj name="Equation" r:id="rId2" imgW="180322" imgH="240094" progId="Equation.DSMT4">
                  <p:embed/>
                </p:oleObj>
              </mc:Choice>
              <mc:Fallback>
                <p:oleObj name="Equation" r:id="rId2" imgW="180322" imgH="240094" progId="Equation.DSMT4">
                  <p:embed/>
                  <p:pic>
                    <p:nvPicPr>
                      <p:cNvPr id="0" name=""/>
                      <p:cNvPicPr/>
                      <p:nvPr/>
                    </p:nvPicPr>
                    <p:blipFill>
                      <a:blip r:embed="rId3"/>
                      <a:stretch>
                        <a:fillRect/>
                      </a:stretch>
                    </p:blipFill>
                    <p:spPr>
                      <a:xfrm>
                        <a:off x="1799448" y="1556792"/>
                        <a:ext cx="379313" cy="50242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461CD457-3DFD-802B-F753-0F5DEC7943EF}"/>
              </a:ext>
            </a:extLst>
          </p:cNvPr>
          <p:cNvGraphicFramePr>
            <a:graphicFrameLocks noChangeAspect="1"/>
          </p:cNvGraphicFramePr>
          <p:nvPr>
            <p:extLst>
              <p:ext uri="{D42A27DB-BD31-4B8C-83A1-F6EECF244321}">
                <p14:modId xmlns:p14="http://schemas.microsoft.com/office/powerpoint/2010/main" val="4278525612"/>
              </p:ext>
            </p:extLst>
          </p:nvPr>
        </p:nvGraphicFramePr>
        <p:xfrm>
          <a:off x="3717355" y="1594886"/>
          <a:ext cx="1836700" cy="459175"/>
        </p:xfrm>
        <a:graphic>
          <a:graphicData uri="http://schemas.openxmlformats.org/presentationml/2006/ole">
            <mc:AlternateContent xmlns:mc="http://schemas.openxmlformats.org/markup-compatibility/2006">
              <mc:Choice xmlns:v="urn:schemas-microsoft-com:vml" Requires="v">
                <p:oleObj name="Equation" r:id="rId4" imgW="914400" imgH="228600" progId="Equation.DSMT4">
                  <p:embed/>
                </p:oleObj>
              </mc:Choice>
              <mc:Fallback>
                <p:oleObj name="Equation" r:id="rId4" imgW="914400" imgH="228600" progId="Equation.DSMT4">
                  <p:embed/>
                  <p:pic>
                    <p:nvPicPr>
                      <p:cNvPr id="0" name=""/>
                      <p:cNvPicPr/>
                      <p:nvPr/>
                    </p:nvPicPr>
                    <p:blipFill>
                      <a:blip r:embed="rId5"/>
                      <a:stretch>
                        <a:fillRect/>
                      </a:stretch>
                    </p:blipFill>
                    <p:spPr>
                      <a:xfrm>
                        <a:off x="3717355" y="1594886"/>
                        <a:ext cx="1836700" cy="45917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65FD908A-3D9D-C281-C593-8ADBC0B5AF8B}"/>
              </a:ext>
            </a:extLst>
          </p:cNvPr>
          <p:cNvGraphicFramePr>
            <a:graphicFrameLocks noChangeAspect="1"/>
          </p:cNvGraphicFramePr>
          <p:nvPr>
            <p:extLst>
              <p:ext uri="{D42A27DB-BD31-4B8C-83A1-F6EECF244321}">
                <p14:modId xmlns:p14="http://schemas.microsoft.com/office/powerpoint/2010/main" val="1193800136"/>
              </p:ext>
            </p:extLst>
          </p:nvPr>
        </p:nvGraphicFramePr>
        <p:xfrm>
          <a:off x="7278638" y="1582055"/>
          <a:ext cx="1945044" cy="484835"/>
        </p:xfrm>
        <a:graphic>
          <a:graphicData uri="http://schemas.openxmlformats.org/presentationml/2006/ole">
            <mc:AlternateContent xmlns:mc="http://schemas.openxmlformats.org/markup-compatibility/2006">
              <mc:Choice xmlns:v="urn:schemas-microsoft-com:vml" Requires="v">
                <p:oleObj name="Equation" r:id="rId6" imgW="1082786" imgH="270318" progId="Equation.DSMT4">
                  <p:embed/>
                </p:oleObj>
              </mc:Choice>
              <mc:Fallback>
                <p:oleObj name="Equation" r:id="rId6" imgW="1082786" imgH="270318" progId="Equation.DSMT4">
                  <p:embed/>
                  <p:pic>
                    <p:nvPicPr>
                      <p:cNvPr id="0" name=""/>
                      <p:cNvPicPr/>
                      <p:nvPr/>
                    </p:nvPicPr>
                    <p:blipFill>
                      <a:blip r:embed="rId7"/>
                      <a:stretch>
                        <a:fillRect/>
                      </a:stretch>
                    </p:blipFill>
                    <p:spPr>
                      <a:xfrm>
                        <a:off x="7278638" y="1582055"/>
                        <a:ext cx="1945044" cy="484835"/>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B777AEFA-CF1A-F677-BAD1-29F3635306FE}"/>
              </a:ext>
            </a:extLst>
          </p:cNvPr>
          <p:cNvGraphicFramePr>
            <a:graphicFrameLocks noChangeAspect="1"/>
          </p:cNvGraphicFramePr>
          <p:nvPr>
            <p:extLst>
              <p:ext uri="{D42A27DB-BD31-4B8C-83A1-F6EECF244321}">
                <p14:modId xmlns:p14="http://schemas.microsoft.com/office/powerpoint/2010/main" val="2250917594"/>
              </p:ext>
            </p:extLst>
          </p:nvPr>
        </p:nvGraphicFramePr>
        <p:xfrm>
          <a:off x="10558115" y="4077072"/>
          <a:ext cx="504056" cy="504056"/>
        </p:xfrm>
        <a:graphic>
          <a:graphicData uri="http://schemas.openxmlformats.org/presentationml/2006/ole">
            <mc:AlternateContent xmlns:mc="http://schemas.openxmlformats.org/markup-compatibility/2006">
              <mc:Choice xmlns:v="urn:schemas-microsoft-com:vml" Requires="v">
                <p:oleObj name="Equation" r:id="rId8" imgW="285617" imgH="285218" progId="Equation.DSMT4">
                  <p:embed/>
                </p:oleObj>
              </mc:Choice>
              <mc:Fallback>
                <p:oleObj name="Equation" r:id="rId8" imgW="285617" imgH="285218" progId="Equation.DSMT4">
                  <p:embed/>
                  <p:pic>
                    <p:nvPicPr>
                      <p:cNvPr id="0" name=""/>
                      <p:cNvPicPr/>
                      <p:nvPr/>
                    </p:nvPicPr>
                    <p:blipFill>
                      <a:blip r:embed="rId9"/>
                      <a:stretch>
                        <a:fillRect/>
                      </a:stretch>
                    </p:blipFill>
                    <p:spPr>
                      <a:xfrm>
                        <a:off x="10558115" y="4077072"/>
                        <a:ext cx="504056" cy="50405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C4B756DF-42B9-0B11-3A2D-C04FBE6E2672}"/>
              </a:ext>
            </a:extLst>
          </p:cNvPr>
          <p:cNvGraphicFramePr>
            <a:graphicFrameLocks noChangeAspect="1"/>
          </p:cNvGraphicFramePr>
          <p:nvPr>
            <p:extLst>
              <p:ext uri="{D42A27DB-BD31-4B8C-83A1-F6EECF244321}">
                <p14:modId xmlns:p14="http://schemas.microsoft.com/office/powerpoint/2010/main" val="2167645509"/>
              </p:ext>
            </p:extLst>
          </p:nvPr>
        </p:nvGraphicFramePr>
        <p:xfrm>
          <a:off x="6470758" y="4509120"/>
          <a:ext cx="1780402" cy="864096"/>
        </p:xfrm>
        <a:graphic>
          <a:graphicData uri="http://schemas.openxmlformats.org/presentationml/2006/ole">
            <mc:AlternateContent xmlns:mc="http://schemas.openxmlformats.org/markup-compatibility/2006">
              <mc:Choice xmlns:v="urn:schemas-microsoft-com:vml" Requires="v">
                <p:oleObj name="Equation" r:id="rId10" imgW="1082786" imgH="525312" progId="Equation.DSMT4">
                  <p:embed/>
                </p:oleObj>
              </mc:Choice>
              <mc:Fallback>
                <p:oleObj name="Equation" r:id="rId10" imgW="1082786" imgH="525312" progId="Equation.DSMT4">
                  <p:embed/>
                  <p:pic>
                    <p:nvPicPr>
                      <p:cNvPr id="0" name=""/>
                      <p:cNvPicPr/>
                      <p:nvPr/>
                    </p:nvPicPr>
                    <p:blipFill>
                      <a:blip r:embed="rId11"/>
                      <a:stretch>
                        <a:fillRect/>
                      </a:stretch>
                    </p:blipFill>
                    <p:spPr>
                      <a:xfrm>
                        <a:off x="6470758" y="4509120"/>
                        <a:ext cx="1780402" cy="864096"/>
                      </a:xfrm>
                      <a:prstGeom prst="rect">
                        <a:avLst/>
                      </a:prstGeom>
                    </p:spPr>
                  </p:pic>
                </p:oleObj>
              </mc:Fallback>
            </mc:AlternateContent>
          </a:graphicData>
        </a:graphic>
      </p:graphicFrame>
    </p:spTree>
    <p:extLst>
      <p:ext uri="{BB962C8B-B14F-4D97-AF65-F5344CB8AC3E}">
        <p14:creationId xmlns:p14="http://schemas.microsoft.com/office/powerpoint/2010/main" val="604348280"/>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116840" y="836712"/>
            <a:ext cx="11897433" cy="6914009"/>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）最大似然法</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假设子样本区间的收益率最小值           服从极值分布，根据式（</a:t>
            </a:r>
            <a:r>
              <a:rPr kumimoji="1" lang="en-US" altLang="zh-CN" sz="2400" dirty="0">
                <a:latin typeface="Times New Roman" panose="02020603050405020304" pitchFamily="18" charset="0"/>
                <a:ea typeface="+mn-ea"/>
                <a:cs typeface="Times New Roman" panose="02020603050405020304" pitchFamily="18" charset="0"/>
              </a:rPr>
              <a:t>1-35</a:t>
            </a:r>
            <a:r>
              <a:rPr kumimoji="1" lang="zh-CN" altLang="en-US" sz="2400" dirty="0">
                <a:latin typeface="Times New Roman" panose="02020603050405020304" pitchFamily="18" charset="0"/>
                <a:ea typeface="+mn-ea"/>
                <a:cs typeface="Times New Roman" panose="02020603050405020304" pitchFamily="18" charset="0"/>
              </a:rPr>
              <a:t>）可以得到       的概率密度函数为：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1-39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在独立性假定下，子样本区间的最小收益率的似然函数为：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B777AEFA-CF1A-F677-BAD1-29F3635306FE}"/>
              </a:ext>
            </a:extLst>
          </p:cNvPr>
          <p:cNvGraphicFramePr>
            <a:graphicFrameLocks noChangeAspect="1"/>
          </p:cNvGraphicFramePr>
          <p:nvPr>
            <p:extLst>
              <p:ext uri="{D42A27DB-BD31-4B8C-83A1-F6EECF244321}">
                <p14:modId xmlns:p14="http://schemas.microsoft.com/office/powerpoint/2010/main" val="4026479561"/>
              </p:ext>
            </p:extLst>
          </p:nvPr>
        </p:nvGraphicFramePr>
        <p:xfrm>
          <a:off x="11134179" y="1628800"/>
          <a:ext cx="504056" cy="504056"/>
        </p:xfrm>
        <a:graphic>
          <a:graphicData uri="http://schemas.openxmlformats.org/presentationml/2006/ole">
            <mc:AlternateContent xmlns:mc="http://schemas.openxmlformats.org/markup-compatibility/2006">
              <mc:Choice xmlns:v="urn:schemas-microsoft-com:vml" Requires="v">
                <p:oleObj name="Equation" r:id="rId2" imgW="285617" imgH="285218" progId="Equation.DSMT4">
                  <p:embed/>
                </p:oleObj>
              </mc:Choice>
              <mc:Fallback>
                <p:oleObj name="Equation" r:id="rId2" imgW="285617" imgH="285218" progId="Equation.DSMT4">
                  <p:embed/>
                  <p:pic>
                    <p:nvPicPr>
                      <p:cNvPr id="7" name="对象 6">
                        <a:extLst>
                          <a:ext uri="{FF2B5EF4-FFF2-40B4-BE49-F238E27FC236}">
                            <a16:creationId xmlns:a16="http://schemas.microsoft.com/office/drawing/2014/main" id="{B777AEFA-CF1A-F677-BAD1-29F3635306FE}"/>
                          </a:ext>
                        </a:extLst>
                      </p:cNvPr>
                      <p:cNvPicPr/>
                      <p:nvPr/>
                    </p:nvPicPr>
                    <p:blipFill>
                      <a:blip r:embed="rId3"/>
                      <a:stretch>
                        <a:fillRect/>
                      </a:stretch>
                    </p:blipFill>
                    <p:spPr>
                      <a:xfrm>
                        <a:off x="11134179" y="1628800"/>
                        <a:ext cx="504056" cy="50405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BC06BABC-554E-8C64-FF69-A9D6D217E320}"/>
              </a:ext>
            </a:extLst>
          </p:cNvPr>
          <p:cNvGraphicFramePr>
            <a:graphicFrameLocks noChangeAspect="1"/>
          </p:cNvGraphicFramePr>
          <p:nvPr>
            <p:extLst>
              <p:ext uri="{D42A27DB-BD31-4B8C-83A1-F6EECF244321}">
                <p14:modId xmlns:p14="http://schemas.microsoft.com/office/powerpoint/2010/main" val="1477986724"/>
              </p:ext>
            </p:extLst>
          </p:nvPr>
        </p:nvGraphicFramePr>
        <p:xfrm>
          <a:off x="4913870" y="1628800"/>
          <a:ext cx="711639" cy="521200"/>
        </p:xfrm>
        <a:graphic>
          <a:graphicData uri="http://schemas.openxmlformats.org/presentationml/2006/ole">
            <mc:AlternateContent xmlns:mc="http://schemas.openxmlformats.org/markup-compatibility/2006">
              <mc:Choice xmlns:v="urn:schemas-microsoft-com:vml" Requires="v">
                <p:oleObj name="Equation" r:id="rId4" imgW="451019" imgH="330342" progId="Equation.DSMT4">
                  <p:embed/>
                </p:oleObj>
              </mc:Choice>
              <mc:Fallback>
                <p:oleObj name="Equation" r:id="rId4" imgW="451019" imgH="330342" progId="Equation.DSMT4">
                  <p:embed/>
                  <p:pic>
                    <p:nvPicPr>
                      <p:cNvPr id="0" name=""/>
                      <p:cNvPicPr/>
                      <p:nvPr/>
                    </p:nvPicPr>
                    <p:blipFill>
                      <a:blip r:embed="rId5"/>
                      <a:stretch>
                        <a:fillRect/>
                      </a:stretch>
                    </p:blipFill>
                    <p:spPr>
                      <a:xfrm>
                        <a:off x="4913870" y="1628800"/>
                        <a:ext cx="711639" cy="521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22B11DAF-DC32-86E6-6EAC-72E58437E5A1}"/>
              </a:ext>
            </a:extLst>
          </p:cNvPr>
          <p:cNvGraphicFramePr>
            <a:graphicFrameLocks noChangeAspect="1"/>
          </p:cNvGraphicFramePr>
          <p:nvPr>
            <p:extLst>
              <p:ext uri="{D42A27DB-BD31-4B8C-83A1-F6EECF244321}">
                <p14:modId xmlns:p14="http://schemas.microsoft.com/office/powerpoint/2010/main" val="68710039"/>
              </p:ext>
            </p:extLst>
          </p:nvPr>
        </p:nvGraphicFramePr>
        <p:xfrm>
          <a:off x="2421211" y="2547974"/>
          <a:ext cx="6696744" cy="2067227"/>
        </p:xfrm>
        <a:graphic>
          <a:graphicData uri="http://schemas.openxmlformats.org/presentationml/2006/ole">
            <mc:AlternateContent xmlns:mc="http://schemas.openxmlformats.org/markup-compatibility/2006">
              <mc:Choice xmlns:v="urn:schemas-microsoft-com:vml" Requires="v">
                <p:oleObj name="Equation" r:id="rId6" imgW="4767243" imgH="1471639" progId="Equation.DSMT4">
                  <p:embed/>
                </p:oleObj>
              </mc:Choice>
              <mc:Fallback>
                <p:oleObj name="Equation" r:id="rId6" imgW="4767243" imgH="1471639" progId="Equation.DSMT4">
                  <p:embed/>
                  <p:pic>
                    <p:nvPicPr>
                      <p:cNvPr id="0" name=""/>
                      <p:cNvPicPr/>
                      <p:nvPr/>
                    </p:nvPicPr>
                    <p:blipFill>
                      <a:blip r:embed="rId7"/>
                      <a:stretch>
                        <a:fillRect/>
                      </a:stretch>
                    </p:blipFill>
                    <p:spPr>
                      <a:xfrm>
                        <a:off x="2421211" y="2547974"/>
                        <a:ext cx="6696744" cy="206722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3CB8BDCE-C7F6-D770-4AC1-6557817406DF}"/>
              </a:ext>
            </a:extLst>
          </p:cNvPr>
          <p:cNvGraphicFramePr>
            <a:graphicFrameLocks noChangeAspect="1"/>
          </p:cNvGraphicFramePr>
          <p:nvPr>
            <p:extLst>
              <p:ext uri="{D42A27DB-BD31-4B8C-83A1-F6EECF244321}">
                <p14:modId xmlns:p14="http://schemas.microsoft.com/office/powerpoint/2010/main" val="2600480990"/>
              </p:ext>
            </p:extLst>
          </p:nvPr>
        </p:nvGraphicFramePr>
        <p:xfrm>
          <a:off x="4157626" y="5250474"/>
          <a:ext cx="3871986" cy="743404"/>
        </p:xfrm>
        <a:graphic>
          <a:graphicData uri="http://schemas.openxmlformats.org/presentationml/2006/ole">
            <mc:AlternateContent xmlns:mc="http://schemas.openxmlformats.org/markup-compatibility/2006">
              <mc:Choice xmlns:v="urn:schemas-microsoft-com:vml" Requires="v">
                <p:oleObj name="Equation" r:id="rId8" imgW="2736806" imgH="525312" progId="Equation.DSMT4">
                  <p:embed/>
                </p:oleObj>
              </mc:Choice>
              <mc:Fallback>
                <p:oleObj name="Equation" r:id="rId8" imgW="2736806" imgH="525312" progId="Equation.DSMT4">
                  <p:embed/>
                  <p:pic>
                    <p:nvPicPr>
                      <p:cNvPr id="0" name=""/>
                      <p:cNvPicPr/>
                      <p:nvPr/>
                    </p:nvPicPr>
                    <p:blipFill>
                      <a:blip r:embed="rId9"/>
                      <a:stretch>
                        <a:fillRect/>
                      </a:stretch>
                    </p:blipFill>
                    <p:spPr>
                      <a:xfrm>
                        <a:off x="4157626" y="5250474"/>
                        <a:ext cx="3871986" cy="743404"/>
                      </a:xfrm>
                      <a:prstGeom prst="rect">
                        <a:avLst/>
                      </a:prstGeom>
                    </p:spPr>
                  </p:pic>
                </p:oleObj>
              </mc:Fallback>
            </mc:AlternateContent>
          </a:graphicData>
        </a:graphic>
      </p:graphicFrame>
    </p:spTree>
    <p:extLst>
      <p:ext uri="{BB962C8B-B14F-4D97-AF65-F5344CB8AC3E}">
        <p14:creationId xmlns:p14="http://schemas.microsoft.com/office/powerpoint/2010/main" val="851727766"/>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116840" y="836712"/>
            <a:ext cx="11897433" cy="816973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）回归法</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             是从方程（</a:t>
            </a:r>
            <a:r>
              <a:rPr kumimoji="1" lang="en-US" altLang="zh-CN" sz="2400" dirty="0">
                <a:latin typeface="Times New Roman" panose="02020603050405020304" pitchFamily="18" charset="0"/>
                <a:ea typeface="+mn-ea"/>
                <a:cs typeface="Times New Roman" panose="02020603050405020304" pitchFamily="18" charset="0"/>
              </a:rPr>
              <a:t>1-35</a:t>
            </a:r>
            <a:r>
              <a:rPr kumimoji="1" lang="zh-CN" altLang="en-US" sz="2400" dirty="0">
                <a:latin typeface="Times New Roman" panose="02020603050405020304" pitchFamily="18" charset="0"/>
                <a:ea typeface="+mn-ea"/>
                <a:cs typeface="Times New Roman" panose="02020603050405020304" pitchFamily="18" charset="0"/>
              </a:rPr>
              <a:t>）的一般极值分布中抽取的随机样本，并且具有次序统计量的性质。因此，参考</a:t>
            </a:r>
            <a:r>
              <a:rPr kumimoji="1" lang="en-US" altLang="zh-CN" sz="2400" dirty="0">
                <a:latin typeface="Times New Roman" panose="02020603050405020304" pitchFamily="18" charset="0"/>
                <a:ea typeface="+mn-ea"/>
                <a:cs typeface="Times New Roman" panose="02020603050405020304" pitchFamily="18" charset="0"/>
              </a:rPr>
              <a:t>Gumbel</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1958</a:t>
            </a:r>
            <a:r>
              <a:rPr kumimoji="1" lang="zh-CN" altLang="en-US" sz="2400" dirty="0">
                <a:latin typeface="Times New Roman" panose="02020603050405020304" pitchFamily="18" charset="0"/>
                <a:ea typeface="+mn-ea"/>
                <a:cs typeface="Times New Roman" panose="02020603050405020304" pitchFamily="18" charset="0"/>
              </a:rPr>
              <a:t>），子样本区间最小收益率            的次序统计量为：</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en-US" altLang="zh-CN" sz="2400" dirty="0">
                <a:latin typeface="Times New Roman" panose="02020603050405020304" pitchFamily="18" charset="0"/>
                <a:ea typeface="+mn-ea"/>
                <a:cs typeface="Times New Roman" panose="02020603050405020304" pitchFamily="18" charset="0"/>
              </a:rPr>
              <a:t>Cox &amp; Hinkley</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1974</a:t>
            </a:r>
            <a:r>
              <a:rPr kumimoji="1" lang="zh-CN" altLang="en-US" sz="2400" dirty="0">
                <a:latin typeface="Times New Roman" panose="02020603050405020304" pitchFamily="18" charset="0"/>
                <a:ea typeface="+mn-ea"/>
                <a:cs typeface="Times New Roman" panose="02020603050405020304" pitchFamily="18" charset="0"/>
              </a:rPr>
              <a:t>），利用次序统计量的性质可以得到：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     的取值不同，可以分为两种情况：</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第一种，当           时，可以得到：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1-43</a:t>
            </a:r>
            <a:r>
              <a:rPr kumimoji="1" lang="zh-CN" altLang="en-US" sz="2400" dirty="0">
                <a:latin typeface="Times New Roman" panose="02020603050405020304" pitchFamily="18" charset="0"/>
                <a:ea typeface="+mn-ea"/>
                <a:cs typeface="Times New Roman" panose="02020603050405020304" pitchFamily="18" charset="0"/>
              </a:rPr>
              <a:t>）</a:t>
            </a: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3B2E8AAA-4A9D-C78E-29FC-8EEBEE52B382}"/>
              </a:ext>
            </a:extLst>
          </p:cNvPr>
          <p:cNvGraphicFramePr>
            <a:graphicFrameLocks noChangeAspect="1"/>
          </p:cNvGraphicFramePr>
          <p:nvPr>
            <p:extLst>
              <p:ext uri="{D42A27DB-BD31-4B8C-83A1-F6EECF244321}">
                <p14:modId xmlns:p14="http://schemas.microsoft.com/office/powerpoint/2010/main" val="4249331012"/>
              </p:ext>
            </p:extLst>
          </p:nvPr>
        </p:nvGraphicFramePr>
        <p:xfrm>
          <a:off x="1197075" y="1628800"/>
          <a:ext cx="916306" cy="563691"/>
        </p:xfrm>
        <a:graphic>
          <a:graphicData uri="http://schemas.openxmlformats.org/presentationml/2006/ole">
            <mc:AlternateContent xmlns:mc="http://schemas.openxmlformats.org/markup-compatibility/2006">
              <mc:Choice xmlns:v="urn:schemas-microsoft-com:vml" Requires="v">
                <p:oleObj name="Equation" r:id="rId2" imgW="586154" imgH="360141" progId="Equation.DSMT4">
                  <p:embed/>
                </p:oleObj>
              </mc:Choice>
              <mc:Fallback>
                <p:oleObj name="Equation" r:id="rId2" imgW="586154" imgH="360141" progId="Equation.DSMT4">
                  <p:embed/>
                  <p:pic>
                    <p:nvPicPr>
                      <p:cNvPr id="0" name=""/>
                      <p:cNvPicPr/>
                      <p:nvPr/>
                    </p:nvPicPr>
                    <p:blipFill>
                      <a:blip r:embed="rId3"/>
                      <a:stretch>
                        <a:fillRect/>
                      </a:stretch>
                    </p:blipFill>
                    <p:spPr>
                      <a:xfrm>
                        <a:off x="1197075" y="1628800"/>
                        <a:ext cx="916306" cy="56369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BA5B4FAC-F16C-F5E6-498F-2461D2E7DA15}"/>
              </a:ext>
            </a:extLst>
          </p:cNvPr>
          <p:cNvGraphicFramePr>
            <a:graphicFrameLocks noChangeAspect="1"/>
          </p:cNvGraphicFramePr>
          <p:nvPr>
            <p:extLst>
              <p:ext uri="{D42A27DB-BD31-4B8C-83A1-F6EECF244321}">
                <p14:modId xmlns:p14="http://schemas.microsoft.com/office/powerpoint/2010/main" val="1084377885"/>
              </p:ext>
            </p:extLst>
          </p:nvPr>
        </p:nvGraphicFramePr>
        <p:xfrm>
          <a:off x="9189963" y="2204864"/>
          <a:ext cx="819367" cy="504056"/>
        </p:xfrm>
        <a:graphic>
          <a:graphicData uri="http://schemas.openxmlformats.org/presentationml/2006/ole">
            <mc:AlternateContent xmlns:mc="http://schemas.openxmlformats.org/markup-compatibility/2006">
              <mc:Choice xmlns:v="urn:schemas-microsoft-com:vml" Requires="v">
                <p:oleObj name="Equation" r:id="rId4" imgW="586154" imgH="360141" progId="Equation.DSMT4">
                  <p:embed/>
                </p:oleObj>
              </mc:Choice>
              <mc:Fallback>
                <p:oleObj name="Equation" r:id="rId4" imgW="586154" imgH="360141" progId="Equation.DSMT4">
                  <p:embed/>
                  <p:pic>
                    <p:nvPicPr>
                      <p:cNvPr id="0" name=""/>
                      <p:cNvPicPr/>
                      <p:nvPr/>
                    </p:nvPicPr>
                    <p:blipFill>
                      <a:blip r:embed="rId5"/>
                      <a:stretch>
                        <a:fillRect/>
                      </a:stretch>
                    </p:blipFill>
                    <p:spPr>
                      <a:xfrm>
                        <a:off x="9189963" y="2204864"/>
                        <a:ext cx="819367" cy="50405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1E7A7451-C8B1-BF0E-397C-EA2B93D1D183}"/>
              </a:ext>
            </a:extLst>
          </p:cNvPr>
          <p:cNvGraphicFramePr>
            <a:graphicFrameLocks noChangeAspect="1"/>
          </p:cNvGraphicFramePr>
          <p:nvPr>
            <p:extLst>
              <p:ext uri="{D42A27DB-BD31-4B8C-83A1-F6EECF244321}">
                <p14:modId xmlns:p14="http://schemas.microsoft.com/office/powerpoint/2010/main" val="2781377959"/>
              </p:ext>
            </p:extLst>
          </p:nvPr>
        </p:nvGraphicFramePr>
        <p:xfrm>
          <a:off x="4725467" y="2781061"/>
          <a:ext cx="2988753" cy="537463"/>
        </p:xfrm>
        <a:graphic>
          <a:graphicData uri="http://schemas.openxmlformats.org/presentationml/2006/ole">
            <mc:AlternateContent xmlns:mc="http://schemas.openxmlformats.org/markup-compatibility/2006">
              <mc:Choice xmlns:v="urn:schemas-microsoft-com:vml" Requires="v">
                <p:oleObj name="Equation" r:id="rId6" imgW="1668940" imgH="300117" progId="Equation.DSMT4">
                  <p:embed/>
                </p:oleObj>
              </mc:Choice>
              <mc:Fallback>
                <p:oleObj name="Equation" r:id="rId6" imgW="1668940" imgH="300117" progId="Equation.DSMT4">
                  <p:embed/>
                  <p:pic>
                    <p:nvPicPr>
                      <p:cNvPr id="0" name=""/>
                      <p:cNvPicPr/>
                      <p:nvPr/>
                    </p:nvPicPr>
                    <p:blipFill>
                      <a:blip r:embed="rId7"/>
                      <a:stretch>
                        <a:fillRect/>
                      </a:stretch>
                    </p:blipFill>
                    <p:spPr>
                      <a:xfrm>
                        <a:off x="4725467" y="2781061"/>
                        <a:ext cx="2988753" cy="53746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95EE9236-FD03-2885-D143-8ED7D66316BE}"/>
              </a:ext>
            </a:extLst>
          </p:cNvPr>
          <p:cNvGraphicFramePr>
            <a:graphicFrameLocks noChangeAspect="1"/>
          </p:cNvGraphicFramePr>
          <p:nvPr>
            <p:extLst>
              <p:ext uri="{D42A27DB-BD31-4B8C-83A1-F6EECF244321}">
                <p14:modId xmlns:p14="http://schemas.microsoft.com/office/powerpoint/2010/main" val="889956116"/>
              </p:ext>
            </p:extLst>
          </p:nvPr>
        </p:nvGraphicFramePr>
        <p:xfrm>
          <a:off x="4392124" y="4005064"/>
          <a:ext cx="3402990" cy="738807"/>
        </p:xfrm>
        <a:graphic>
          <a:graphicData uri="http://schemas.openxmlformats.org/presentationml/2006/ole">
            <mc:AlternateContent xmlns:mc="http://schemas.openxmlformats.org/markup-compatibility/2006">
              <mc:Choice xmlns:v="urn:schemas-microsoft-com:vml" Requires="v">
                <p:oleObj name="Equation" r:id="rId8" imgW="1930320" imgH="419040" progId="Equation.DSMT4">
                  <p:embed/>
                </p:oleObj>
              </mc:Choice>
              <mc:Fallback>
                <p:oleObj name="Equation" r:id="rId8" imgW="1930320" imgH="419040" progId="Equation.DSMT4">
                  <p:embed/>
                  <p:pic>
                    <p:nvPicPr>
                      <p:cNvPr id="0" name=""/>
                      <p:cNvPicPr/>
                      <p:nvPr/>
                    </p:nvPicPr>
                    <p:blipFill>
                      <a:blip r:embed="rId9"/>
                      <a:stretch>
                        <a:fillRect/>
                      </a:stretch>
                    </p:blipFill>
                    <p:spPr>
                      <a:xfrm>
                        <a:off x="4392124" y="4005064"/>
                        <a:ext cx="3402990" cy="738807"/>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7A789075-FD6B-5AED-01D5-F40479257CC3}"/>
              </a:ext>
            </a:extLst>
          </p:cNvPr>
          <p:cNvGraphicFramePr>
            <a:graphicFrameLocks noChangeAspect="1"/>
          </p:cNvGraphicFramePr>
          <p:nvPr>
            <p:extLst>
              <p:ext uri="{D42A27DB-BD31-4B8C-83A1-F6EECF244321}">
                <p14:modId xmlns:p14="http://schemas.microsoft.com/office/powerpoint/2010/main" val="2273250250"/>
              </p:ext>
            </p:extLst>
          </p:nvPr>
        </p:nvGraphicFramePr>
        <p:xfrm>
          <a:off x="1269083" y="4797152"/>
          <a:ext cx="272742" cy="361264"/>
        </p:xfrm>
        <a:graphic>
          <a:graphicData uri="http://schemas.openxmlformats.org/presentationml/2006/ole">
            <mc:AlternateContent xmlns:mc="http://schemas.openxmlformats.org/markup-compatibility/2006">
              <mc:Choice xmlns:v="urn:schemas-microsoft-com:vml" Requires="v">
                <p:oleObj name="Equation" r:id="rId10" imgW="180322" imgH="240094" progId="Equation.DSMT4">
                  <p:embed/>
                </p:oleObj>
              </mc:Choice>
              <mc:Fallback>
                <p:oleObj name="Equation" r:id="rId10" imgW="180322" imgH="240094" progId="Equation.DSMT4">
                  <p:embed/>
                  <p:pic>
                    <p:nvPicPr>
                      <p:cNvPr id="0" name=""/>
                      <p:cNvPicPr/>
                      <p:nvPr/>
                    </p:nvPicPr>
                    <p:blipFill>
                      <a:blip r:embed="rId11"/>
                      <a:stretch>
                        <a:fillRect/>
                      </a:stretch>
                    </p:blipFill>
                    <p:spPr>
                      <a:xfrm>
                        <a:off x="1269083" y="4797152"/>
                        <a:ext cx="272742" cy="361264"/>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AAFD7CF4-1C74-144A-0AF2-A19B94FE429B}"/>
              </a:ext>
            </a:extLst>
          </p:cNvPr>
          <p:cNvGraphicFramePr>
            <a:graphicFrameLocks noChangeAspect="1"/>
          </p:cNvGraphicFramePr>
          <p:nvPr>
            <p:extLst>
              <p:ext uri="{D42A27DB-BD31-4B8C-83A1-F6EECF244321}">
                <p14:modId xmlns:p14="http://schemas.microsoft.com/office/powerpoint/2010/main" val="1048927278"/>
              </p:ext>
            </p:extLst>
          </p:nvPr>
        </p:nvGraphicFramePr>
        <p:xfrm>
          <a:off x="2113381" y="5373216"/>
          <a:ext cx="795476" cy="432048"/>
        </p:xfrm>
        <a:graphic>
          <a:graphicData uri="http://schemas.openxmlformats.org/presentationml/2006/ole">
            <mc:AlternateContent xmlns:mc="http://schemas.openxmlformats.org/markup-compatibility/2006">
              <mc:Choice xmlns:v="urn:schemas-microsoft-com:vml" Requires="v">
                <p:oleObj name="Equation" r:id="rId12" imgW="496206" imgH="270318" progId="Equation.DSMT4">
                  <p:embed/>
                </p:oleObj>
              </mc:Choice>
              <mc:Fallback>
                <p:oleObj name="Equation" r:id="rId12" imgW="496206" imgH="270318" progId="Equation.DSMT4">
                  <p:embed/>
                  <p:pic>
                    <p:nvPicPr>
                      <p:cNvPr id="0" name=""/>
                      <p:cNvPicPr/>
                      <p:nvPr/>
                    </p:nvPicPr>
                    <p:blipFill>
                      <a:blip r:embed="rId13"/>
                      <a:stretch>
                        <a:fillRect/>
                      </a:stretch>
                    </p:blipFill>
                    <p:spPr>
                      <a:xfrm>
                        <a:off x="2113381" y="5373216"/>
                        <a:ext cx="795476" cy="432048"/>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48F63CBC-2D8A-181D-E21F-1386EAC79D82}"/>
              </a:ext>
            </a:extLst>
          </p:cNvPr>
          <p:cNvGraphicFramePr>
            <a:graphicFrameLocks noChangeAspect="1"/>
          </p:cNvGraphicFramePr>
          <p:nvPr>
            <p:extLst>
              <p:ext uri="{D42A27DB-BD31-4B8C-83A1-F6EECF244321}">
                <p14:modId xmlns:p14="http://schemas.microsoft.com/office/powerpoint/2010/main" val="832321874"/>
              </p:ext>
            </p:extLst>
          </p:nvPr>
        </p:nvGraphicFramePr>
        <p:xfrm>
          <a:off x="4618967" y="5430411"/>
          <a:ext cx="3326759" cy="1043137"/>
        </p:xfrm>
        <a:graphic>
          <a:graphicData uri="http://schemas.openxmlformats.org/presentationml/2006/ole">
            <mc:AlternateContent xmlns:mc="http://schemas.openxmlformats.org/markup-compatibility/2006">
              <mc:Choice xmlns:v="urn:schemas-microsoft-com:vml" Requires="v">
                <p:oleObj name="Equation" r:id="rId14" imgW="2060277" imgH="645359" progId="Equation.DSMT4">
                  <p:embed/>
                </p:oleObj>
              </mc:Choice>
              <mc:Fallback>
                <p:oleObj name="Equation" r:id="rId14" imgW="2060277" imgH="645359" progId="Equation.DSMT4">
                  <p:embed/>
                  <p:pic>
                    <p:nvPicPr>
                      <p:cNvPr id="0" name=""/>
                      <p:cNvPicPr/>
                      <p:nvPr/>
                    </p:nvPicPr>
                    <p:blipFill>
                      <a:blip r:embed="rId15"/>
                      <a:stretch>
                        <a:fillRect/>
                      </a:stretch>
                    </p:blipFill>
                    <p:spPr>
                      <a:xfrm>
                        <a:off x="4618967" y="5430411"/>
                        <a:ext cx="3326759" cy="1043137"/>
                      </a:xfrm>
                      <a:prstGeom prst="rect">
                        <a:avLst/>
                      </a:prstGeom>
                    </p:spPr>
                  </p:pic>
                </p:oleObj>
              </mc:Fallback>
            </mc:AlternateContent>
          </a:graphicData>
        </a:graphic>
      </p:graphicFrame>
    </p:spTree>
    <p:extLst>
      <p:ext uri="{BB962C8B-B14F-4D97-AF65-F5344CB8AC3E}">
        <p14:creationId xmlns:p14="http://schemas.microsoft.com/office/powerpoint/2010/main" val="1786247427"/>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116840" y="836712"/>
            <a:ext cx="11897433" cy="6286144"/>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根据式（</a:t>
            </a:r>
            <a:r>
              <a:rPr kumimoji="1" lang="en-US" altLang="zh-CN" sz="2400" dirty="0">
                <a:latin typeface="Times New Roman" panose="02020603050405020304" pitchFamily="18" charset="0"/>
                <a:ea typeface="+mn-ea"/>
                <a:cs typeface="Times New Roman" panose="02020603050405020304" pitchFamily="18" charset="0"/>
              </a:rPr>
              <a:t>1-42</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1-43</a:t>
            </a:r>
            <a:r>
              <a:rPr kumimoji="1" lang="zh-CN" altLang="en-US" sz="2400" dirty="0">
                <a:latin typeface="Times New Roman" panose="02020603050405020304" pitchFamily="18" charset="0"/>
                <a:ea typeface="+mn-ea"/>
                <a:cs typeface="Times New Roman" panose="02020603050405020304" pitchFamily="18" charset="0"/>
              </a:rPr>
              <a:t>）以及观测值的渐进期望，能够得到：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取两次自然对数可得：</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令     表示前面两个量的偏移，并且假设     不是序列相关，则可以得到回归方程：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根据式（</a:t>
            </a:r>
            <a:r>
              <a:rPr kumimoji="1" lang="en-US" altLang="zh-CN" sz="2400" dirty="0">
                <a:latin typeface="Times New Roman" panose="02020603050405020304" pitchFamily="18" charset="0"/>
                <a:ea typeface="+mn-ea"/>
                <a:cs typeface="Times New Roman" panose="02020603050405020304" pitchFamily="18" charset="0"/>
              </a:rPr>
              <a:t>1-44</a:t>
            </a:r>
            <a:r>
              <a:rPr kumimoji="1" lang="zh-CN" altLang="en-US" sz="2400" dirty="0">
                <a:latin typeface="Times New Roman" panose="02020603050405020304" pitchFamily="18" charset="0"/>
                <a:ea typeface="+mn-ea"/>
                <a:cs typeface="Times New Roman" panose="02020603050405020304" pitchFamily="18" charset="0"/>
              </a:rPr>
              <a:t>），可以通过最小化      的平方和得到形状参数     、位置参数                、尺度参数                    的最小二乘估计。</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FA43EEDF-C211-ED12-5AC7-B8B88DFE633E}"/>
              </a:ext>
            </a:extLst>
          </p:cNvPr>
          <p:cNvGraphicFramePr>
            <a:graphicFrameLocks noChangeAspect="1"/>
          </p:cNvGraphicFramePr>
          <p:nvPr>
            <p:extLst>
              <p:ext uri="{D42A27DB-BD31-4B8C-83A1-F6EECF244321}">
                <p14:modId xmlns:p14="http://schemas.microsoft.com/office/powerpoint/2010/main" val="831609874"/>
              </p:ext>
            </p:extLst>
          </p:nvPr>
        </p:nvGraphicFramePr>
        <p:xfrm>
          <a:off x="4293419" y="1628800"/>
          <a:ext cx="4112267" cy="1152450"/>
        </p:xfrm>
        <a:graphic>
          <a:graphicData uri="http://schemas.openxmlformats.org/presentationml/2006/ole">
            <mc:AlternateContent xmlns:mc="http://schemas.openxmlformats.org/markup-compatibility/2006">
              <mc:Choice xmlns:v="urn:schemas-microsoft-com:vml" Requires="v">
                <p:oleObj name="Equation" r:id="rId2" imgW="2571404" imgH="720707" progId="Equation.DSMT4">
                  <p:embed/>
                </p:oleObj>
              </mc:Choice>
              <mc:Fallback>
                <p:oleObj name="Equation" r:id="rId2" imgW="2571404" imgH="720707" progId="Equation.DSMT4">
                  <p:embed/>
                  <p:pic>
                    <p:nvPicPr>
                      <p:cNvPr id="0" name=""/>
                      <p:cNvPicPr/>
                      <p:nvPr/>
                    </p:nvPicPr>
                    <p:blipFill>
                      <a:blip r:embed="rId3"/>
                      <a:stretch>
                        <a:fillRect/>
                      </a:stretch>
                    </p:blipFill>
                    <p:spPr>
                      <a:xfrm>
                        <a:off x="4293419" y="1628800"/>
                        <a:ext cx="4112267" cy="115245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E4AA4634-EA52-398A-BE84-A4FABE384113}"/>
              </a:ext>
            </a:extLst>
          </p:cNvPr>
          <p:cNvGraphicFramePr>
            <a:graphicFrameLocks noChangeAspect="1"/>
          </p:cNvGraphicFramePr>
          <p:nvPr>
            <p:extLst>
              <p:ext uri="{D42A27DB-BD31-4B8C-83A1-F6EECF244321}">
                <p14:modId xmlns:p14="http://schemas.microsoft.com/office/powerpoint/2010/main" val="519207958"/>
              </p:ext>
            </p:extLst>
          </p:nvPr>
        </p:nvGraphicFramePr>
        <p:xfrm>
          <a:off x="3447393" y="3116799"/>
          <a:ext cx="5621063" cy="913077"/>
        </p:xfrm>
        <a:graphic>
          <a:graphicData uri="http://schemas.openxmlformats.org/presentationml/2006/ole">
            <mc:AlternateContent xmlns:mc="http://schemas.openxmlformats.org/markup-compatibility/2006">
              <mc:Choice xmlns:v="urn:schemas-microsoft-com:vml" Requires="v">
                <p:oleObj name="Equation" r:id="rId4" imgW="3879699" imgH="630459" progId="Equation.DSMT4">
                  <p:embed/>
                </p:oleObj>
              </mc:Choice>
              <mc:Fallback>
                <p:oleObj name="Equation" r:id="rId4" imgW="3879699" imgH="630459" progId="Equation.DSMT4">
                  <p:embed/>
                  <p:pic>
                    <p:nvPicPr>
                      <p:cNvPr id="0" name=""/>
                      <p:cNvPicPr/>
                      <p:nvPr/>
                    </p:nvPicPr>
                    <p:blipFill>
                      <a:blip r:embed="rId5"/>
                      <a:stretch>
                        <a:fillRect/>
                      </a:stretch>
                    </p:blipFill>
                    <p:spPr>
                      <a:xfrm>
                        <a:off x="3447393" y="3116799"/>
                        <a:ext cx="5621063" cy="91307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F0620991-EA1B-F9C5-E543-67D3B32F86F9}"/>
              </a:ext>
            </a:extLst>
          </p:cNvPr>
          <p:cNvGraphicFramePr>
            <a:graphicFrameLocks noChangeAspect="1"/>
          </p:cNvGraphicFramePr>
          <p:nvPr>
            <p:extLst>
              <p:ext uri="{D42A27DB-BD31-4B8C-83A1-F6EECF244321}">
                <p14:modId xmlns:p14="http://schemas.microsoft.com/office/powerpoint/2010/main" val="1644127339"/>
              </p:ext>
            </p:extLst>
          </p:nvPr>
        </p:nvGraphicFramePr>
        <p:xfrm>
          <a:off x="909043" y="4149080"/>
          <a:ext cx="278399" cy="455075"/>
        </p:xfrm>
        <a:graphic>
          <a:graphicData uri="http://schemas.openxmlformats.org/presentationml/2006/ole">
            <mc:AlternateContent xmlns:mc="http://schemas.openxmlformats.org/markup-compatibility/2006">
              <mc:Choice xmlns:v="urn:schemas-microsoft-com:vml" Requires="v">
                <p:oleObj name="Equation" r:id="rId6" imgW="165402" imgH="270318" progId="Equation.DSMT4">
                  <p:embed/>
                </p:oleObj>
              </mc:Choice>
              <mc:Fallback>
                <p:oleObj name="Equation" r:id="rId6" imgW="165402" imgH="270318" progId="Equation.DSMT4">
                  <p:embed/>
                  <p:pic>
                    <p:nvPicPr>
                      <p:cNvPr id="0" name=""/>
                      <p:cNvPicPr/>
                      <p:nvPr/>
                    </p:nvPicPr>
                    <p:blipFill>
                      <a:blip r:embed="rId7"/>
                      <a:stretch>
                        <a:fillRect/>
                      </a:stretch>
                    </p:blipFill>
                    <p:spPr>
                      <a:xfrm>
                        <a:off x="909043" y="4149080"/>
                        <a:ext cx="278399" cy="45507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EF75424D-4510-4F50-1A40-F83E7B64EC6E}"/>
              </a:ext>
            </a:extLst>
          </p:cNvPr>
          <p:cNvGraphicFramePr>
            <a:graphicFrameLocks noChangeAspect="1"/>
          </p:cNvGraphicFramePr>
          <p:nvPr>
            <p:extLst>
              <p:ext uri="{D42A27DB-BD31-4B8C-83A1-F6EECF244321}">
                <p14:modId xmlns:p14="http://schemas.microsoft.com/office/powerpoint/2010/main" val="2570450623"/>
              </p:ext>
            </p:extLst>
          </p:nvPr>
        </p:nvGraphicFramePr>
        <p:xfrm>
          <a:off x="5805587" y="4149080"/>
          <a:ext cx="432048" cy="392581"/>
        </p:xfrm>
        <a:graphic>
          <a:graphicData uri="http://schemas.openxmlformats.org/presentationml/2006/ole">
            <mc:AlternateContent xmlns:mc="http://schemas.openxmlformats.org/markup-compatibility/2006">
              <mc:Choice xmlns:v="urn:schemas-microsoft-com:vml" Requires="v">
                <p:oleObj name="Equation" r:id="rId8" imgW="330804" imgH="300117" progId="Equation.DSMT4">
                  <p:embed/>
                </p:oleObj>
              </mc:Choice>
              <mc:Fallback>
                <p:oleObj name="Equation" r:id="rId8" imgW="330804" imgH="300117" progId="Equation.DSMT4">
                  <p:embed/>
                  <p:pic>
                    <p:nvPicPr>
                      <p:cNvPr id="0" name=""/>
                      <p:cNvPicPr/>
                      <p:nvPr/>
                    </p:nvPicPr>
                    <p:blipFill>
                      <a:blip r:embed="rId9"/>
                      <a:stretch>
                        <a:fillRect/>
                      </a:stretch>
                    </p:blipFill>
                    <p:spPr>
                      <a:xfrm>
                        <a:off x="5805587" y="4149080"/>
                        <a:ext cx="432048" cy="392581"/>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7A20C90C-AEE2-0C4C-33E8-9D94F9091982}"/>
              </a:ext>
            </a:extLst>
          </p:cNvPr>
          <p:cNvGraphicFramePr>
            <a:graphicFrameLocks noChangeAspect="1"/>
          </p:cNvGraphicFramePr>
          <p:nvPr>
            <p:extLst>
              <p:ext uri="{D42A27DB-BD31-4B8C-83A1-F6EECF244321}">
                <p14:modId xmlns:p14="http://schemas.microsoft.com/office/powerpoint/2010/main" val="958979576"/>
              </p:ext>
            </p:extLst>
          </p:nvPr>
        </p:nvGraphicFramePr>
        <p:xfrm>
          <a:off x="3482772" y="4570528"/>
          <a:ext cx="5649747" cy="861017"/>
        </p:xfrm>
        <a:graphic>
          <a:graphicData uri="http://schemas.openxmlformats.org/presentationml/2006/ole">
            <mc:AlternateContent xmlns:mc="http://schemas.openxmlformats.org/markup-compatibility/2006">
              <mc:Choice xmlns:v="urn:schemas-microsoft-com:vml" Requires="v">
                <p:oleObj name="Equation" r:id="rId10" imgW="4135475" imgH="630459" progId="Equation.DSMT4">
                  <p:embed/>
                </p:oleObj>
              </mc:Choice>
              <mc:Fallback>
                <p:oleObj name="Equation" r:id="rId10" imgW="4135475" imgH="630459" progId="Equation.DSMT4">
                  <p:embed/>
                  <p:pic>
                    <p:nvPicPr>
                      <p:cNvPr id="0" name=""/>
                      <p:cNvPicPr/>
                      <p:nvPr/>
                    </p:nvPicPr>
                    <p:blipFill>
                      <a:blip r:embed="rId11"/>
                      <a:stretch>
                        <a:fillRect/>
                      </a:stretch>
                    </p:blipFill>
                    <p:spPr>
                      <a:xfrm>
                        <a:off x="3482772" y="4570528"/>
                        <a:ext cx="5649747" cy="861017"/>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8D8C1EF9-6C9A-9698-6AE1-7C8C82A0A6FA}"/>
              </a:ext>
            </a:extLst>
          </p:cNvPr>
          <p:cNvGraphicFramePr>
            <a:graphicFrameLocks noChangeAspect="1"/>
          </p:cNvGraphicFramePr>
          <p:nvPr>
            <p:extLst>
              <p:ext uri="{D42A27DB-BD31-4B8C-83A1-F6EECF244321}">
                <p14:modId xmlns:p14="http://schemas.microsoft.com/office/powerpoint/2010/main" val="3137395358"/>
              </p:ext>
            </p:extLst>
          </p:nvPr>
        </p:nvGraphicFramePr>
        <p:xfrm>
          <a:off x="5157515" y="5334442"/>
          <a:ext cx="288032" cy="470822"/>
        </p:xfrm>
        <a:graphic>
          <a:graphicData uri="http://schemas.openxmlformats.org/presentationml/2006/ole">
            <mc:AlternateContent xmlns:mc="http://schemas.openxmlformats.org/markup-compatibility/2006">
              <mc:Choice xmlns:v="urn:schemas-microsoft-com:vml" Requires="v">
                <p:oleObj name="Equation" r:id="rId12" imgW="165402" imgH="270318" progId="Equation.DSMT4">
                  <p:embed/>
                </p:oleObj>
              </mc:Choice>
              <mc:Fallback>
                <p:oleObj name="Equation" r:id="rId12" imgW="165402" imgH="270318" progId="Equation.DSMT4">
                  <p:embed/>
                  <p:pic>
                    <p:nvPicPr>
                      <p:cNvPr id="0" name=""/>
                      <p:cNvPicPr/>
                      <p:nvPr/>
                    </p:nvPicPr>
                    <p:blipFill>
                      <a:blip r:embed="rId13"/>
                      <a:stretch>
                        <a:fillRect/>
                      </a:stretch>
                    </p:blipFill>
                    <p:spPr>
                      <a:xfrm>
                        <a:off x="5157515" y="5334442"/>
                        <a:ext cx="288032" cy="470822"/>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9126A78A-820D-4C81-78D7-E90F68FBB6C0}"/>
              </a:ext>
            </a:extLst>
          </p:cNvPr>
          <p:cNvGraphicFramePr>
            <a:graphicFrameLocks noChangeAspect="1"/>
          </p:cNvGraphicFramePr>
          <p:nvPr>
            <p:extLst>
              <p:ext uri="{D42A27DB-BD31-4B8C-83A1-F6EECF244321}">
                <p14:modId xmlns:p14="http://schemas.microsoft.com/office/powerpoint/2010/main" val="3476098813"/>
              </p:ext>
            </p:extLst>
          </p:nvPr>
        </p:nvGraphicFramePr>
        <p:xfrm>
          <a:off x="8605759" y="5453959"/>
          <a:ext cx="248301" cy="328891"/>
        </p:xfrm>
        <a:graphic>
          <a:graphicData uri="http://schemas.openxmlformats.org/presentationml/2006/ole">
            <mc:AlternateContent xmlns:mc="http://schemas.openxmlformats.org/markup-compatibility/2006">
              <mc:Choice xmlns:v="urn:schemas-microsoft-com:vml" Requires="v">
                <p:oleObj name="Equation" r:id="rId14" imgW="180322" imgH="240094" progId="Equation.DSMT4">
                  <p:embed/>
                </p:oleObj>
              </mc:Choice>
              <mc:Fallback>
                <p:oleObj name="Equation" r:id="rId14" imgW="180322" imgH="240094" progId="Equation.DSMT4">
                  <p:embed/>
                  <p:pic>
                    <p:nvPicPr>
                      <p:cNvPr id="0" name=""/>
                      <p:cNvPicPr/>
                      <p:nvPr/>
                    </p:nvPicPr>
                    <p:blipFill>
                      <a:blip r:embed="rId15"/>
                      <a:stretch>
                        <a:fillRect/>
                      </a:stretch>
                    </p:blipFill>
                    <p:spPr>
                      <a:xfrm>
                        <a:off x="8605759" y="5453959"/>
                        <a:ext cx="248301" cy="328891"/>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F39598FE-86E7-8C62-90B2-30B1E9C819C1}"/>
              </a:ext>
            </a:extLst>
          </p:cNvPr>
          <p:cNvGraphicFramePr>
            <a:graphicFrameLocks noChangeAspect="1"/>
          </p:cNvGraphicFramePr>
          <p:nvPr>
            <p:extLst>
              <p:ext uri="{D42A27DB-BD31-4B8C-83A1-F6EECF244321}">
                <p14:modId xmlns:p14="http://schemas.microsoft.com/office/powerpoint/2010/main" val="3921950419"/>
              </p:ext>
            </p:extLst>
          </p:nvPr>
        </p:nvGraphicFramePr>
        <p:xfrm>
          <a:off x="10486222" y="5444813"/>
          <a:ext cx="1440160" cy="358984"/>
        </p:xfrm>
        <a:graphic>
          <a:graphicData uri="http://schemas.openxmlformats.org/presentationml/2006/ole">
            <mc:AlternateContent xmlns:mc="http://schemas.openxmlformats.org/markup-compatibility/2006">
              <mc:Choice xmlns:v="urn:schemas-microsoft-com:vml" Requires="v">
                <p:oleObj name="Equation" r:id="rId16" imgW="1082786" imgH="270318" progId="Equation.DSMT4">
                  <p:embed/>
                </p:oleObj>
              </mc:Choice>
              <mc:Fallback>
                <p:oleObj name="Equation" r:id="rId16" imgW="1082786" imgH="270318" progId="Equation.DSMT4">
                  <p:embed/>
                  <p:pic>
                    <p:nvPicPr>
                      <p:cNvPr id="0" name=""/>
                      <p:cNvPicPr/>
                      <p:nvPr/>
                    </p:nvPicPr>
                    <p:blipFill>
                      <a:blip r:embed="rId17"/>
                      <a:stretch>
                        <a:fillRect/>
                      </a:stretch>
                    </p:blipFill>
                    <p:spPr>
                      <a:xfrm>
                        <a:off x="10486222" y="5444813"/>
                        <a:ext cx="1440160" cy="358984"/>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86E07FCD-3A4C-45CD-8824-4F31C5E98C26}"/>
              </a:ext>
            </a:extLst>
          </p:cNvPr>
          <p:cNvGraphicFramePr>
            <a:graphicFrameLocks noChangeAspect="1"/>
          </p:cNvGraphicFramePr>
          <p:nvPr>
            <p:extLst>
              <p:ext uri="{D42A27DB-BD31-4B8C-83A1-F6EECF244321}">
                <p14:modId xmlns:p14="http://schemas.microsoft.com/office/powerpoint/2010/main" val="1608225830"/>
              </p:ext>
            </p:extLst>
          </p:nvPr>
        </p:nvGraphicFramePr>
        <p:xfrm>
          <a:off x="2133179" y="6021288"/>
          <a:ext cx="1444396" cy="360040"/>
        </p:xfrm>
        <a:graphic>
          <a:graphicData uri="http://schemas.openxmlformats.org/presentationml/2006/ole">
            <mc:AlternateContent xmlns:mc="http://schemas.openxmlformats.org/markup-compatibility/2006">
              <mc:Choice xmlns:v="urn:schemas-microsoft-com:vml" Requires="v">
                <p:oleObj name="Equation" r:id="rId18" imgW="1082786" imgH="270318" progId="Equation.DSMT4">
                  <p:embed/>
                </p:oleObj>
              </mc:Choice>
              <mc:Fallback>
                <p:oleObj name="Equation" r:id="rId18" imgW="1082786" imgH="270318" progId="Equation.DSMT4">
                  <p:embed/>
                  <p:pic>
                    <p:nvPicPr>
                      <p:cNvPr id="0" name=""/>
                      <p:cNvPicPr/>
                      <p:nvPr/>
                    </p:nvPicPr>
                    <p:blipFill>
                      <a:blip r:embed="rId19"/>
                      <a:stretch>
                        <a:fillRect/>
                      </a:stretch>
                    </p:blipFill>
                    <p:spPr>
                      <a:xfrm>
                        <a:off x="2133179" y="6021288"/>
                        <a:ext cx="1444396" cy="360040"/>
                      </a:xfrm>
                      <a:prstGeom prst="rect">
                        <a:avLst/>
                      </a:prstGeom>
                    </p:spPr>
                  </p:pic>
                </p:oleObj>
              </mc:Fallback>
            </mc:AlternateContent>
          </a:graphicData>
        </a:graphic>
      </p:graphicFrame>
    </p:spTree>
    <p:extLst>
      <p:ext uri="{BB962C8B-B14F-4D97-AF65-F5344CB8AC3E}">
        <p14:creationId xmlns:p14="http://schemas.microsoft.com/office/powerpoint/2010/main" val="1085282070"/>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116840" y="2060848"/>
            <a:ext cx="11897433" cy="251524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第二种，当             时，回归方程为：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虽然最小二乘估计也可以估计得到参数的估计值，但与最大似然估计相比有效性较低</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00E46F44-D4F3-AE2A-26FF-7335680195CA}"/>
              </a:ext>
            </a:extLst>
          </p:cNvPr>
          <p:cNvGraphicFramePr>
            <a:graphicFrameLocks noChangeAspect="1"/>
          </p:cNvGraphicFramePr>
          <p:nvPr>
            <p:extLst>
              <p:ext uri="{D42A27DB-BD31-4B8C-83A1-F6EECF244321}">
                <p14:modId xmlns:p14="http://schemas.microsoft.com/office/powerpoint/2010/main" val="287259954"/>
              </p:ext>
            </p:extLst>
          </p:nvPr>
        </p:nvGraphicFramePr>
        <p:xfrm>
          <a:off x="2133179" y="2276872"/>
          <a:ext cx="864096" cy="469318"/>
        </p:xfrm>
        <a:graphic>
          <a:graphicData uri="http://schemas.openxmlformats.org/presentationml/2006/ole">
            <mc:AlternateContent xmlns:mc="http://schemas.openxmlformats.org/markup-compatibility/2006">
              <mc:Choice xmlns:v="urn:schemas-microsoft-com:vml" Requires="v">
                <p:oleObj name="Equation" r:id="rId2" imgW="496206" imgH="270318" progId="Equation.DSMT4">
                  <p:embed/>
                </p:oleObj>
              </mc:Choice>
              <mc:Fallback>
                <p:oleObj name="Equation" r:id="rId2" imgW="496206" imgH="270318" progId="Equation.DSMT4">
                  <p:embed/>
                  <p:pic>
                    <p:nvPicPr>
                      <p:cNvPr id="3" name="对象 2">
                        <a:extLst>
                          <a:ext uri="{FF2B5EF4-FFF2-40B4-BE49-F238E27FC236}">
                            <a16:creationId xmlns:a16="http://schemas.microsoft.com/office/drawing/2014/main" id="{00E46F44-D4F3-AE2A-26FF-7335680195CA}"/>
                          </a:ext>
                        </a:extLst>
                      </p:cNvPr>
                      <p:cNvPicPr/>
                      <p:nvPr/>
                    </p:nvPicPr>
                    <p:blipFill>
                      <a:blip r:embed="rId3"/>
                      <a:stretch>
                        <a:fillRect/>
                      </a:stretch>
                    </p:blipFill>
                    <p:spPr>
                      <a:xfrm>
                        <a:off x="2133179" y="2276872"/>
                        <a:ext cx="864096" cy="46931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AB7BF6B3-0B30-E743-E479-761332228222}"/>
              </a:ext>
            </a:extLst>
          </p:cNvPr>
          <p:cNvGraphicFramePr>
            <a:graphicFrameLocks noChangeAspect="1"/>
          </p:cNvGraphicFramePr>
          <p:nvPr>
            <p:extLst>
              <p:ext uri="{D42A27DB-BD31-4B8C-83A1-F6EECF244321}">
                <p14:modId xmlns:p14="http://schemas.microsoft.com/office/powerpoint/2010/main" val="1753999221"/>
              </p:ext>
            </p:extLst>
          </p:nvPr>
        </p:nvGraphicFramePr>
        <p:xfrm>
          <a:off x="2997275" y="2924944"/>
          <a:ext cx="6065515" cy="1008112"/>
        </p:xfrm>
        <a:graphic>
          <a:graphicData uri="http://schemas.openxmlformats.org/presentationml/2006/ole">
            <mc:AlternateContent xmlns:mc="http://schemas.openxmlformats.org/markup-compatibility/2006">
              <mc:Choice xmlns:v="urn:schemas-microsoft-com:vml" Requires="v">
                <p:oleObj name="Equation" r:id="rId4" imgW="3428680" imgH="570436" progId="Equation.DSMT4">
                  <p:embed/>
                </p:oleObj>
              </mc:Choice>
              <mc:Fallback>
                <p:oleObj name="Equation" r:id="rId4" imgW="3428680" imgH="570436" progId="Equation.DSMT4">
                  <p:embed/>
                  <p:pic>
                    <p:nvPicPr>
                      <p:cNvPr id="4" name="对象 3">
                        <a:extLst>
                          <a:ext uri="{FF2B5EF4-FFF2-40B4-BE49-F238E27FC236}">
                            <a16:creationId xmlns:a16="http://schemas.microsoft.com/office/drawing/2014/main" id="{AB7BF6B3-0B30-E743-E479-761332228222}"/>
                          </a:ext>
                        </a:extLst>
                      </p:cNvPr>
                      <p:cNvPicPr/>
                      <p:nvPr/>
                    </p:nvPicPr>
                    <p:blipFill>
                      <a:blip r:embed="rId5"/>
                      <a:stretch>
                        <a:fillRect/>
                      </a:stretch>
                    </p:blipFill>
                    <p:spPr>
                      <a:xfrm>
                        <a:off x="2997275" y="2924944"/>
                        <a:ext cx="6065515" cy="1008112"/>
                      </a:xfrm>
                      <a:prstGeom prst="rect">
                        <a:avLst/>
                      </a:prstGeom>
                    </p:spPr>
                  </p:pic>
                </p:oleObj>
              </mc:Fallback>
            </mc:AlternateContent>
          </a:graphicData>
        </a:graphic>
      </p:graphicFrame>
    </p:spTree>
    <p:extLst>
      <p:ext uri="{BB962C8B-B14F-4D97-AF65-F5344CB8AC3E}">
        <p14:creationId xmlns:p14="http://schemas.microsoft.com/office/powerpoint/2010/main" val="4175708306"/>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116840" y="836712"/>
            <a:ext cx="11897433" cy="565828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）非参数法</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形状参数     可以采用非参数法进行估计。目前估计方法主要有两种，分别是</a:t>
            </a:r>
            <a:r>
              <a:rPr kumimoji="1" lang="en-US" altLang="zh-CN" sz="2400" dirty="0">
                <a:latin typeface="Times New Roman" panose="02020603050405020304" pitchFamily="18" charset="0"/>
                <a:ea typeface="+mn-ea"/>
                <a:cs typeface="Times New Roman" panose="02020603050405020304" pitchFamily="18" charset="0"/>
              </a:rPr>
              <a:t>Hill</a:t>
            </a:r>
            <a:r>
              <a:rPr kumimoji="1" lang="zh-CN" altLang="en-US" sz="2400" dirty="0">
                <a:latin typeface="Times New Roman" panose="02020603050405020304" pitchFamily="18" charset="0"/>
                <a:ea typeface="+mn-ea"/>
                <a:cs typeface="Times New Roman" panose="02020603050405020304" pitchFamily="18" charset="0"/>
              </a:rPr>
              <a:t>估计和</a:t>
            </a:r>
            <a:r>
              <a:rPr kumimoji="1" lang="en-US" altLang="zh-CN" sz="2400" dirty="0" err="1">
                <a:latin typeface="Times New Roman" panose="02020603050405020304" pitchFamily="18" charset="0"/>
                <a:ea typeface="+mn-ea"/>
                <a:cs typeface="Times New Roman" panose="02020603050405020304" pitchFamily="18" charset="0"/>
              </a:rPr>
              <a:t>Pickands</a:t>
            </a:r>
            <a:r>
              <a:rPr kumimoji="1" lang="zh-CN" altLang="en-US" sz="2400" dirty="0">
                <a:latin typeface="Times New Roman" panose="02020603050405020304" pitchFamily="18" charset="0"/>
                <a:ea typeface="+mn-ea"/>
                <a:cs typeface="Times New Roman" panose="02020603050405020304" pitchFamily="18" charset="0"/>
              </a:rPr>
              <a:t>。根据</a:t>
            </a:r>
            <a:r>
              <a:rPr kumimoji="1" lang="en-US" altLang="zh-CN" sz="2400" dirty="0">
                <a:latin typeface="Times New Roman" panose="02020603050405020304" pitchFamily="18" charset="0"/>
                <a:ea typeface="+mn-ea"/>
                <a:cs typeface="Times New Roman" panose="02020603050405020304" pitchFamily="18" charset="0"/>
              </a:rPr>
              <a:t>Hill</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1975</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err="1">
                <a:latin typeface="Times New Roman" panose="02020603050405020304" pitchFamily="18" charset="0"/>
                <a:ea typeface="+mn-ea"/>
                <a:cs typeface="Times New Roman" panose="02020603050405020304" pitchFamily="18" charset="0"/>
              </a:rPr>
              <a:t>Pickands</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1975</a:t>
            </a:r>
            <a:r>
              <a:rPr kumimoji="1" lang="zh-CN" altLang="en-US" sz="2400" dirty="0">
                <a:latin typeface="Times New Roman" panose="02020603050405020304" pitchFamily="18" charset="0"/>
                <a:ea typeface="+mn-ea"/>
                <a:cs typeface="Times New Roman" panose="02020603050405020304" pitchFamily="18" charset="0"/>
              </a:rPr>
              <a:t>）可以得到以下估计量：</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为正整数。</a:t>
            </a:r>
            <a:r>
              <a:rPr kumimoji="1" lang="en-US" altLang="zh-CN" sz="2400" dirty="0">
                <a:latin typeface="Times New Roman" panose="02020603050405020304" pitchFamily="18" charset="0"/>
                <a:ea typeface="+mn-ea"/>
                <a:cs typeface="Times New Roman" panose="02020603050405020304" pitchFamily="18" charset="0"/>
              </a:rPr>
              <a:t>Hill</a:t>
            </a:r>
            <a:r>
              <a:rPr kumimoji="1" lang="zh-CN" altLang="en-US" sz="2400" dirty="0">
                <a:latin typeface="Times New Roman" panose="02020603050405020304" pitchFamily="18" charset="0"/>
                <a:ea typeface="+mn-ea"/>
                <a:cs typeface="Times New Roman" panose="02020603050405020304" pitchFamily="18" charset="0"/>
              </a:rPr>
              <a:t>估计仅对</a:t>
            </a:r>
            <a:r>
              <a:rPr kumimoji="1" lang="en-US" altLang="zh-CN" sz="2400" dirty="0" err="1">
                <a:latin typeface="Times New Roman" panose="02020603050405020304" pitchFamily="18" charset="0"/>
                <a:ea typeface="+mn-ea"/>
                <a:cs typeface="Times New Roman" panose="02020603050405020304" pitchFamily="18" charset="0"/>
              </a:rPr>
              <a:t>Frechet</a:t>
            </a:r>
            <a:r>
              <a:rPr kumimoji="1" lang="zh-CN" altLang="en-US" sz="2400" dirty="0">
                <a:latin typeface="Times New Roman" panose="02020603050405020304" pitchFamily="18" charset="0"/>
                <a:ea typeface="+mn-ea"/>
                <a:cs typeface="Times New Roman" panose="02020603050405020304" pitchFamily="18" charset="0"/>
              </a:rPr>
              <a:t>族适用，但比</a:t>
            </a:r>
            <a:r>
              <a:rPr kumimoji="1" lang="en-US" altLang="zh-CN" sz="2400" dirty="0" err="1">
                <a:latin typeface="Times New Roman" panose="02020603050405020304" pitchFamily="18" charset="0"/>
                <a:ea typeface="+mn-ea"/>
                <a:cs typeface="Times New Roman" panose="02020603050405020304" pitchFamily="18" charset="0"/>
              </a:rPr>
              <a:t>Pickands</a:t>
            </a:r>
            <a:r>
              <a:rPr kumimoji="1" lang="zh-CN" altLang="en-US" sz="2400" dirty="0">
                <a:latin typeface="Times New Roman" panose="02020603050405020304" pitchFamily="18" charset="0"/>
                <a:ea typeface="+mn-ea"/>
                <a:cs typeface="Times New Roman" panose="02020603050405020304" pitchFamily="18" charset="0"/>
              </a:rPr>
              <a:t>估计更有效。</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p>
        </p:txBody>
      </p:sp>
      <p:graphicFrame>
        <p:nvGraphicFramePr>
          <p:cNvPr id="6" name="对象 5">
            <a:extLst>
              <a:ext uri="{FF2B5EF4-FFF2-40B4-BE49-F238E27FC236}">
                <a16:creationId xmlns:a16="http://schemas.microsoft.com/office/drawing/2014/main" id="{1C321C9E-37EC-DBCD-AC5F-2D15C5AAEE6D}"/>
              </a:ext>
            </a:extLst>
          </p:cNvPr>
          <p:cNvGraphicFramePr>
            <a:graphicFrameLocks noChangeAspect="1"/>
          </p:cNvGraphicFramePr>
          <p:nvPr>
            <p:extLst>
              <p:ext uri="{D42A27DB-BD31-4B8C-83A1-F6EECF244321}">
                <p14:modId xmlns:p14="http://schemas.microsoft.com/office/powerpoint/2010/main" val="485304415"/>
              </p:ext>
            </p:extLst>
          </p:nvPr>
        </p:nvGraphicFramePr>
        <p:xfrm>
          <a:off x="1799448" y="1628800"/>
          <a:ext cx="379313" cy="502424"/>
        </p:xfrm>
        <a:graphic>
          <a:graphicData uri="http://schemas.openxmlformats.org/presentationml/2006/ole">
            <mc:AlternateContent xmlns:mc="http://schemas.openxmlformats.org/markup-compatibility/2006">
              <mc:Choice xmlns:v="urn:schemas-microsoft-com:vml" Requires="v">
                <p:oleObj name="Equation" r:id="rId2" imgW="180322" imgH="240094" progId="Equation.DSMT4">
                  <p:embed/>
                </p:oleObj>
              </mc:Choice>
              <mc:Fallback>
                <p:oleObj name="Equation" r:id="rId2" imgW="180322" imgH="240094" progId="Equation.DSMT4">
                  <p:embed/>
                  <p:pic>
                    <p:nvPicPr>
                      <p:cNvPr id="0" name=""/>
                      <p:cNvPicPr/>
                      <p:nvPr/>
                    </p:nvPicPr>
                    <p:blipFill>
                      <a:blip r:embed="rId3"/>
                      <a:stretch>
                        <a:fillRect/>
                      </a:stretch>
                    </p:blipFill>
                    <p:spPr>
                      <a:xfrm>
                        <a:off x="1799448" y="1628800"/>
                        <a:ext cx="379313" cy="50242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93467EF-7114-5CA0-DBBA-23D691928C52}"/>
              </a:ext>
            </a:extLst>
          </p:cNvPr>
          <p:cNvGraphicFramePr>
            <a:graphicFrameLocks noChangeAspect="1"/>
          </p:cNvGraphicFramePr>
          <p:nvPr>
            <p:extLst>
              <p:ext uri="{D42A27DB-BD31-4B8C-83A1-F6EECF244321}">
                <p14:modId xmlns:p14="http://schemas.microsoft.com/office/powerpoint/2010/main" val="902991891"/>
              </p:ext>
            </p:extLst>
          </p:nvPr>
        </p:nvGraphicFramePr>
        <p:xfrm>
          <a:off x="3943958" y="2981139"/>
          <a:ext cx="4243196" cy="895722"/>
        </p:xfrm>
        <a:graphic>
          <a:graphicData uri="http://schemas.openxmlformats.org/presentationml/2006/ole">
            <mc:AlternateContent xmlns:mc="http://schemas.openxmlformats.org/markup-compatibility/2006">
              <mc:Choice xmlns:v="urn:schemas-microsoft-com:vml" Requires="v">
                <p:oleObj name="Equation" r:id="rId4" imgW="2345894" imgH="495513" progId="Equation.DSMT4">
                  <p:embed/>
                </p:oleObj>
              </mc:Choice>
              <mc:Fallback>
                <p:oleObj name="Equation" r:id="rId4" imgW="2345894" imgH="495513" progId="Equation.DSMT4">
                  <p:embed/>
                  <p:pic>
                    <p:nvPicPr>
                      <p:cNvPr id="0" name=""/>
                      <p:cNvPicPr/>
                      <p:nvPr/>
                    </p:nvPicPr>
                    <p:blipFill>
                      <a:blip r:embed="rId5"/>
                      <a:stretch>
                        <a:fillRect/>
                      </a:stretch>
                    </p:blipFill>
                    <p:spPr>
                      <a:xfrm>
                        <a:off x="3943958" y="2981139"/>
                        <a:ext cx="4243196" cy="89572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A6C7350-9FDA-85CC-C353-58CE55BA6275}"/>
              </a:ext>
            </a:extLst>
          </p:cNvPr>
          <p:cNvGraphicFramePr>
            <a:graphicFrameLocks noChangeAspect="1"/>
          </p:cNvGraphicFramePr>
          <p:nvPr>
            <p:extLst>
              <p:ext uri="{D42A27DB-BD31-4B8C-83A1-F6EECF244321}">
                <p14:modId xmlns:p14="http://schemas.microsoft.com/office/powerpoint/2010/main" val="1719954660"/>
              </p:ext>
            </p:extLst>
          </p:nvPr>
        </p:nvGraphicFramePr>
        <p:xfrm>
          <a:off x="3357315" y="4128856"/>
          <a:ext cx="5927679" cy="1080120"/>
        </p:xfrm>
        <a:graphic>
          <a:graphicData uri="http://schemas.openxmlformats.org/presentationml/2006/ole">
            <mc:AlternateContent xmlns:mc="http://schemas.openxmlformats.org/markup-compatibility/2006">
              <mc:Choice xmlns:v="urn:schemas-microsoft-com:vml" Requires="v">
                <p:oleObj name="Equation" r:id="rId6" imgW="3623923" imgH="660684" progId="Equation.DSMT4">
                  <p:embed/>
                </p:oleObj>
              </mc:Choice>
              <mc:Fallback>
                <p:oleObj name="Equation" r:id="rId6" imgW="3623923" imgH="660684" progId="Equation.DSMT4">
                  <p:embed/>
                  <p:pic>
                    <p:nvPicPr>
                      <p:cNvPr id="0" name=""/>
                      <p:cNvPicPr/>
                      <p:nvPr/>
                    </p:nvPicPr>
                    <p:blipFill>
                      <a:blip r:embed="rId7"/>
                      <a:stretch>
                        <a:fillRect/>
                      </a:stretch>
                    </p:blipFill>
                    <p:spPr>
                      <a:xfrm>
                        <a:off x="3357315" y="4128856"/>
                        <a:ext cx="5927679" cy="108012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2A38782-75E9-4268-5B78-E3AADDB74406}"/>
              </a:ext>
            </a:extLst>
          </p:cNvPr>
          <p:cNvGraphicFramePr>
            <a:graphicFrameLocks noChangeAspect="1"/>
          </p:cNvGraphicFramePr>
          <p:nvPr>
            <p:extLst>
              <p:ext uri="{D42A27DB-BD31-4B8C-83A1-F6EECF244321}">
                <p14:modId xmlns:p14="http://schemas.microsoft.com/office/powerpoint/2010/main" val="1888569558"/>
              </p:ext>
            </p:extLst>
          </p:nvPr>
        </p:nvGraphicFramePr>
        <p:xfrm>
          <a:off x="1413099" y="5423747"/>
          <a:ext cx="288032" cy="381517"/>
        </p:xfrm>
        <a:graphic>
          <a:graphicData uri="http://schemas.openxmlformats.org/presentationml/2006/ole">
            <mc:AlternateContent xmlns:mc="http://schemas.openxmlformats.org/markup-compatibility/2006">
              <mc:Choice xmlns:v="urn:schemas-microsoft-com:vml" Requires="v">
                <p:oleObj name="Equation" r:id="rId8" imgW="180322" imgH="240094" progId="Equation.DSMT4">
                  <p:embed/>
                </p:oleObj>
              </mc:Choice>
              <mc:Fallback>
                <p:oleObj name="Equation" r:id="rId8" imgW="180322" imgH="240094" progId="Equation.DSMT4">
                  <p:embed/>
                  <p:pic>
                    <p:nvPicPr>
                      <p:cNvPr id="0" name=""/>
                      <p:cNvPicPr/>
                      <p:nvPr/>
                    </p:nvPicPr>
                    <p:blipFill>
                      <a:blip r:embed="rId9"/>
                      <a:stretch>
                        <a:fillRect/>
                      </a:stretch>
                    </p:blipFill>
                    <p:spPr>
                      <a:xfrm>
                        <a:off x="1413099" y="5423747"/>
                        <a:ext cx="288032" cy="381517"/>
                      </a:xfrm>
                      <a:prstGeom prst="rect">
                        <a:avLst/>
                      </a:prstGeom>
                    </p:spPr>
                  </p:pic>
                </p:oleObj>
              </mc:Fallback>
            </mc:AlternateContent>
          </a:graphicData>
        </a:graphic>
      </p:graphicFrame>
    </p:spTree>
    <p:extLst>
      <p:ext uri="{BB962C8B-B14F-4D97-AF65-F5344CB8AC3E}">
        <p14:creationId xmlns:p14="http://schemas.microsoft.com/office/powerpoint/2010/main" val="2864755216"/>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、极值分布参数估计</a:t>
            </a:r>
          </a:p>
        </p:txBody>
      </p:sp>
      <p:sp>
        <p:nvSpPr>
          <p:cNvPr id="5" name="文本框 4"/>
          <p:cNvSpPr txBox="1"/>
          <p:nvPr/>
        </p:nvSpPr>
        <p:spPr>
          <a:xfrm>
            <a:off x="116840" y="836712"/>
            <a:ext cx="11897433" cy="565828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）非参数法</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形状参数     可以采用非参数法进行估计。目前估计方法主要有两种，分别是</a:t>
            </a:r>
            <a:r>
              <a:rPr kumimoji="1" lang="en-US" altLang="zh-CN" sz="2400" dirty="0">
                <a:latin typeface="Times New Roman" panose="02020603050405020304" pitchFamily="18" charset="0"/>
                <a:ea typeface="+mn-ea"/>
                <a:cs typeface="Times New Roman" panose="02020603050405020304" pitchFamily="18" charset="0"/>
              </a:rPr>
              <a:t>Hill</a:t>
            </a:r>
            <a:r>
              <a:rPr kumimoji="1" lang="zh-CN" altLang="en-US" sz="2400" dirty="0">
                <a:latin typeface="Times New Roman" panose="02020603050405020304" pitchFamily="18" charset="0"/>
                <a:ea typeface="+mn-ea"/>
                <a:cs typeface="Times New Roman" panose="02020603050405020304" pitchFamily="18" charset="0"/>
              </a:rPr>
              <a:t>估计和</a:t>
            </a:r>
            <a:r>
              <a:rPr kumimoji="1" lang="en-US" altLang="zh-CN" sz="2400" dirty="0" err="1">
                <a:latin typeface="Times New Roman" panose="02020603050405020304" pitchFamily="18" charset="0"/>
                <a:ea typeface="+mn-ea"/>
                <a:cs typeface="Times New Roman" panose="02020603050405020304" pitchFamily="18" charset="0"/>
              </a:rPr>
              <a:t>Pickands</a:t>
            </a:r>
            <a:r>
              <a:rPr kumimoji="1" lang="zh-CN" altLang="en-US" sz="2400" dirty="0">
                <a:latin typeface="Times New Roman" panose="02020603050405020304" pitchFamily="18" charset="0"/>
                <a:ea typeface="+mn-ea"/>
                <a:cs typeface="Times New Roman" panose="02020603050405020304" pitchFamily="18" charset="0"/>
              </a:rPr>
              <a:t>。根据</a:t>
            </a:r>
            <a:r>
              <a:rPr kumimoji="1" lang="en-US" altLang="zh-CN" sz="2400" dirty="0">
                <a:latin typeface="Times New Roman" panose="02020603050405020304" pitchFamily="18" charset="0"/>
                <a:ea typeface="+mn-ea"/>
                <a:cs typeface="Times New Roman" panose="02020603050405020304" pitchFamily="18" charset="0"/>
              </a:rPr>
              <a:t>Hill</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1975</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err="1">
                <a:latin typeface="Times New Roman" panose="02020603050405020304" pitchFamily="18" charset="0"/>
                <a:ea typeface="+mn-ea"/>
                <a:cs typeface="Times New Roman" panose="02020603050405020304" pitchFamily="18" charset="0"/>
              </a:rPr>
              <a:t>Pickands</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1975</a:t>
            </a:r>
            <a:r>
              <a:rPr kumimoji="1" lang="zh-CN" altLang="en-US" sz="2400" dirty="0">
                <a:latin typeface="Times New Roman" panose="02020603050405020304" pitchFamily="18" charset="0"/>
                <a:ea typeface="+mn-ea"/>
                <a:cs typeface="Times New Roman" panose="02020603050405020304" pitchFamily="18" charset="0"/>
              </a:rPr>
              <a:t>）可以得到以下估计量：</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为正整数。</a:t>
            </a:r>
            <a:r>
              <a:rPr kumimoji="1" lang="en-US" altLang="zh-CN" sz="2400" dirty="0">
                <a:latin typeface="Times New Roman" panose="02020603050405020304" pitchFamily="18" charset="0"/>
                <a:ea typeface="+mn-ea"/>
                <a:cs typeface="Times New Roman" panose="02020603050405020304" pitchFamily="18" charset="0"/>
              </a:rPr>
              <a:t>Hill</a:t>
            </a:r>
            <a:r>
              <a:rPr kumimoji="1" lang="zh-CN" altLang="en-US" sz="2400" dirty="0">
                <a:latin typeface="Times New Roman" panose="02020603050405020304" pitchFamily="18" charset="0"/>
                <a:ea typeface="+mn-ea"/>
                <a:cs typeface="Times New Roman" panose="02020603050405020304" pitchFamily="18" charset="0"/>
              </a:rPr>
              <a:t>估计仅对</a:t>
            </a:r>
            <a:r>
              <a:rPr kumimoji="1" lang="en-US" altLang="zh-CN" sz="2400" dirty="0" err="1">
                <a:latin typeface="Times New Roman" panose="02020603050405020304" pitchFamily="18" charset="0"/>
                <a:ea typeface="+mn-ea"/>
                <a:cs typeface="Times New Roman" panose="02020603050405020304" pitchFamily="18" charset="0"/>
              </a:rPr>
              <a:t>Frechet</a:t>
            </a:r>
            <a:r>
              <a:rPr kumimoji="1" lang="zh-CN" altLang="en-US" sz="2400" dirty="0">
                <a:latin typeface="Times New Roman" panose="02020603050405020304" pitchFamily="18" charset="0"/>
                <a:ea typeface="+mn-ea"/>
                <a:cs typeface="Times New Roman" panose="02020603050405020304" pitchFamily="18" charset="0"/>
              </a:rPr>
              <a:t>族适用，但比</a:t>
            </a:r>
            <a:r>
              <a:rPr kumimoji="1" lang="en-US" altLang="zh-CN" sz="2400" dirty="0" err="1">
                <a:latin typeface="Times New Roman" panose="02020603050405020304" pitchFamily="18" charset="0"/>
                <a:ea typeface="+mn-ea"/>
                <a:cs typeface="Times New Roman" panose="02020603050405020304" pitchFamily="18" charset="0"/>
              </a:rPr>
              <a:t>Pickands</a:t>
            </a:r>
            <a:r>
              <a:rPr kumimoji="1" lang="zh-CN" altLang="en-US" sz="2400" dirty="0">
                <a:latin typeface="Times New Roman" panose="02020603050405020304" pitchFamily="18" charset="0"/>
                <a:ea typeface="+mn-ea"/>
                <a:cs typeface="Times New Roman" panose="02020603050405020304" pitchFamily="18" charset="0"/>
              </a:rPr>
              <a:t>估计更有效。</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p>
        </p:txBody>
      </p:sp>
      <p:graphicFrame>
        <p:nvGraphicFramePr>
          <p:cNvPr id="6" name="对象 5">
            <a:extLst>
              <a:ext uri="{FF2B5EF4-FFF2-40B4-BE49-F238E27FC236}">
                <a16:creationId xmlns:a16="http://schemas.microsoft.com/office/drawing/2014/main" id="{1C321C9E-37EC-DBCD-AC5F-2D15C5AAEE6D}"/>
              </a:ext>
            </a:extLst>
          </p:cNvPr>
          <p:cNvGraphicFramePr>
            <a:graphicFrameLocks noChangeAspect="1"/>
          </p:cNvGraphicFramePr>
          <p:nvPr/>
        </p:nvGraphicFramePr>
        <p:xfrm>
          <a:off x="1799448" y="1628800"/>
          <a:ext cx="379313" cy="502424"/>
        </p:xfrm>
        <a:graphic>
          <a:graphicData uri="http://schemas.openxmlformats.org/presentationml/2006/ole">
            <mc:AlternateContent xmlns:mc="http://schemas.openxmlformats.org/markup-compatibility/2006">
              <mc:Choice xmlns:v="urn:schemas-microsoft-com:vml" Requires="v">
                <p:oleObj name="Equation" r:id="rId2" imgW="180322" imgH="240094" progId="Equation.DSMT4">
                  <p:embed/>
                </p:oleObj>
              </mc:Choice>
              <mc:Fallback>
                <p:oleObj name="Equation" r:id="rId2" imgW="180322" imgH="240094" progId="Equation.DSMT4">
                  <p:embed/>
                  <p:pic>
                    <p:nvPicPr>
                      <p:cNvPr id="6" name="对象 5">
                        <a:extLst>
                          <a:ext uri="{FF2B5EF4-FFF2-40B4-BE49-F238E27FC236}">
                            <a16:creationId xmlns:a16="http://schemas.microsoft.com/office/drawing/2014/main" id="{1C321C9E-37EC-DBCD-AC5F-2D15C5AAEE6D}"/>
                          </a:ext>
                        </a:extLst>
                      </p:cNvPr>
                      <p:cNvPicPr/>
                      <p:nvPr/>
                    </p:nvPicPr>
                    <p:blipFill>
                      <a:blip r:embed="rId3"/>
                      <a:stretch>
                        <a:fillRect/>
                      </a:stretch>
                    </p:blipFill>
                    <p:spPr>
                      <a:xfrm>
                        <a:off x="1799448" y="1628800"/>
                        <a:ext cx="379313" cy="50242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93467EF-7114-5CA0-DBBA-23D691928C52}"/>
              </a:ext>
            </a:extLst>
          </p:cNvPr>
          <p:cNvGraphicFramePr>
            <a:graphicFrameLocks noChangeAspect="1"/>
          </p:cNvGraphicFramePr>
          <p:nvPr/>
        </p:nvGraphicFramePr>
        <p:xfrm>
          <a:off x="3943958" y="2981139"/>
          <a:ext cx="4243196" cy="895722"/>
        </p:xfrm>
        <a:graphic>
          <a:graphicData uri="http://schemas.openxmlformats.org/presentationml/2006/ole">
            <mc:AlternateContent xmlns:mc="http://schemas.openxmlformats.org/markup-compatibility/2006">
              <mc:Choice xmlns:v="urn:schemas-microsoft-com:vml" Requires="v">
                <p:oleObj name="Equation" r:id="rId4" imgW="2345894" imgH="495513" progId="Equation.DSMT4">
                  <p:embed/>
                </p:oleObj>
              </mc:Choice>
              <mc:Fallback>
                <p:oleObj name="Equation" r:id="rId4" imgW="2345894" imgH="495513" progId="Equation.DSMT4">
                  <p:embed/>
                  <p:pic>
                    <p:nvPicPr>
                      <p:cNvPr id="8" name="对象 7">
                        <a:extLst>
                          <a:ext uri="{FF2B5EF4-FFF2-40B4-BE49-F238E27FC236}">
                            <a16:creationId xmlns:a16="http://schemas.microsoft.com/office/drawing/2014/main" id="{293467EF-7114-5CA0-DBBA-23D691928C52}"/>
                          </a:ext>
                        </a:extLst>
                      </p:cNvPr>
                      <p:cNvPicPr/>
                      <p:nvPr/>
                    </p:nvPicPr>
                    <p:blipFill>
                      <a:blip r:embed="rId5"/>
                      <a:stretch>
                        <a:fillRect/>
                      </a:stretch>
                    </p:blipFill>
                    <p:spPr>
                      <a:xfrm>
                        <a:off x="3943958" y="2981139"/>
                        <a:ext cx="4243196" cy="89572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A6C7350-9FDA-85CC-C353-58CE55BA6275}"/>
              </a:ext>
            </a:extLst>
          </p:cNvPr>
          <p:cNvGraphicFramePr>
            <a:graphicFrameLocks noChangeAspect="1"/>
          </p:cNvGraphicFramePr>
          <p:nvPr/>
        </p:nvGraphicFramePr>
        <p:xfrm>
          <a:off x="3357315" y="4128856"/>
          <a:ext cx="5927679" cy="1080120"/>
        </p:xfrm>
        <a:graphic>
          <a:graphicData uri="http://schemas.openxmlformats.org/presentationml/2006/ole">
            <mc:AlternateContent xmlns:mc="http://schemas.openxmlformats.org/markup-compatibility/2006">
              <mc:Choice xmlns:v="urn:schemas-microsoft-com:vml" Requires="v">
                <p:oleObj name="Equation" r:id="rId6" imgW="3623923" imgH="660684" progId="Equation.DSMT4">
                  <p:embed/>
                </p:oleObj>
              </mc:Choice>
              <mc:Fallback>
                <p:oleObj name="Equation" r:id="rId6" imgW="3623923" imgH="660684" progId="Equation.DSMT4">
                  <p:embed/>
                  <p:pic>
                    <p:nvPicPr>
                      <p:cNvPr id="12" name="对象 11">
                        <a:extLst>
                          <a:ext uri="{FF2B5EF4-FFF2-40B4-BE49-F238E27FC236}">
                            <a16:creationId xmlns:a16="http://schemas.microsoft.com/office/drawing/2014/main" id="{BA6C7350-9FDA-85CC-C353-58CE55BA6275}"/>
                          </a:ext>
                        </a:extLst>
                      </p:cNvPr>
                      <p:cNvPicPr/>
                      <p:nvPr/>
                    </p:nvPicPr>
                    <p:blipFill>
                      <a:blip r:embed="rId7"/>
                      <a:stretch>
                        <a:fillRect/>
                      </a:stretch>
                    </p:blipFill>
                    <p:spPr>
                      <a:xfrm>
                        <a:off x="3357315" y="4128856"/>
                        <a:ext cx="5927679" cy="108012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2A38782-75E9-4268-5B78-E3AADDB74406}"/>
              </a:ext>
            </a:extLst>
          </p:cNvPr>
          <p:cNvGraphicFramePr>
            <a:graphicFrameLocks noChangeAspect="1"/>
          </p:cNvGraphicFramePr>
          <p:nvPr/>
        </p:nvGraphicFramePr>
        <p:xfrm>
          <a:off x="1413099" y="5423747"/>
          <a:ext cx="288032" cy="381517"/>
        </p:xfrm>
        <a:graphic>
          <a:graphicData uri="http://schemas.openxmlformats.org/presentationml/2006/ole">
            <mc:AlternateContent xmlns:mc="http://schemas.openxmlformats.org/markup-compatibility/2006">
              <mc:Choice xmlns:v="urn:schemas-microsoft-com:vml" Requires="v">
                <p:oleObj name="Equation" r:id="rId8" imgW="180322" imgH="240094" progId="Equation.DSMT4">
                  <p:embed/>
                </p:oleObj>
              </mc:Choice>
              <mc:Fallback>
                <p:oleObj name="Equation" r:id="rId8" imgW="180322" imgH="240094" progId="Equation.DSMT4">
                  <p:embed/>
                  <p:pic>
                    <p:nvPicPr>
                      <p:cNvPr id="13" name="对象 12">
                        <a:extLst>
                          <a:ext uri="{FF2B5EF4-FFF2-40B4-BE49-F238E27FC236}">
                            <a16:creationId xmlns:a16="http://schemas.microsoft.com/office/drawing/2014/main" id="{02A38782-75E9-4268-5B78-E3AADDB74406}"/>
                          </a:ext>
                        </a:extLst>
                      </p:cNvPr>
                      <p:cNvPicPr/>
                      <p:nvPr/>
                    </p:nvPicPr>
                    <p:blipFill>
                      <a:blip r:embed="rId9"/>
                      <a:stretch>
                        <a:fillRect/>
                      </a:stretch>
                    </p:blipFill>
                    <p:spPr>
                      <a:xfrm>
                        <a:off x="1413099" y="5423747"/>
                        <a:ext cx="288032" cy="381517"/>
                      </a:xfrm>
                      <a:prstGeom prst="rect">
                        <a:avLst/>
                      </a:prstGeom>
                    </p:spPr>
                  </p:pic>
                </p:oleObj>
              </mc:Fallback>
            </mc:AlternateContent>
          </a:graphicData>
        </a:graphic>
      </p:graphicFrame>
    </p:spTree>
    <p:extLst>
      <p:ext uri="{BB962C8B-B14F-4D97-AF65-F5344CB8AC3E}">
        <p14:creationId xmlns:p14="http://schemas.microsoft.com/office/powerpoint/2010/main" val="21207880"/>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、极值理论的应用</a:t>
            </a:r>
          </a:p>
        </p:txBody>
      </p:sp>
      <p:sp>
        <p:nvSpPr>
          <p:cNvPr id="5" name="文本框 4"/>
          <p:cNvSpPr txBox="1"/>
          <p:nvPr/>
        </p:nvSpPr>
        <p:spPr>
          <a:xfrm>
            <a:off x="116840" y="836712"/>
            <a:ext cx="11897433" cy="565828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）在险值</a:t>
            </a:r>
            <a:r>
              <a:rPr kumimoji="1" lang="en-US" altLang="zh-CN" sz="2400" b="1" dirty="0" err="1">
                <a:latin typeface="Times New Roman" panose="02020603050405020304" pitchFamily="18" charset="0"/>
                <a:ea typeface="+mn-ea"/>
                <a:cs typeface="Times New Roman" panose="02020603050405020304" pitchFamily="18" charset="0"/>
              </a:rPr>
              <a:t>VaR</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在险值（</a:t>
            </a:r>
            <a:r>
              <a:rPr kumimoji="1" lang="en-US" altLang="zh-CN" sz="2400" dirty="0" err="1">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）的定义是指在未来市场波动下，金融资产或者证券组合的最大可能损失，更精确是指在一定置信水平下，金融资产或证券组合在特定展望期内的最大可能损失。用数学表达式可表达为：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表示在时间段</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内资产价格的变化。该公示的含义是在时间段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内有 </a:t>
            </a:r>
            <a:r>
              <a:rPr kumimoji="1" lang="en-US" altLang="zh-CN" sz="2400" dirty="0">
                <a:latin typeface="Times New Roman" panose="02020603050405020304" pitchFamily="18" charset="0"/>
                <a:ea typeface="+mn-ea"/>
                <a:cs typeface="Times New Roman" panose="02020603050405020304" pitchFamily="18" charset="0"/>
              </a:rPr>
              <a:t>X% </a:t>
            </a:r>
            <a:r>
              <a:rPr kumimoji="1" lang="zh-CN" altLang="en-US" sz="2400" dirty="0">
                <a:latin typeface="Times New Roman" panose="02020603050405020304" pitchFamily="18" charset="0"/>
                <a:ea typeface="+mn-ea"/>
                <a:cs typeface="Times New Roman" panose="02020603050405020304" pitchFamily="18" charset="0"/>
              </a:rPr>
              <a:t>的概率，损失不会大于</a:t>
            </a:r>
            <a:r>
              <a:rPr kumimoji="1" lang="en-US" altLang="zh-CN" sz="2400" dirty="0" err="1">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p>
        </p:txBody>
      </p:sp>
      <p:graphicFrame>
        <p:nvGraphicFramePr>
          <p:cNvPr id="3" name="对象 2">
            <a:extLst>
              <a:ext uri="{FF2B5EF4-FFF2-40B4-BE49-F238E27FC236}">
                <a16:creationId xmlns:a16="http://schemas.microsoft.com/office/drawing/2014/main" id="{7454B2A0-F5DF-028D-26D8-605EAB996022}"/>
              </a:ext>
            </a:extLst>
          </p:cNvPr>
          <p:cNvGraphicFramePr>
            <a:graphicFrameLocks noChangeAspect="1"/>
          </p:cNvGraphicFramePr>
          <p:nvPr>
            <p:extLst>
              <p:ext uri="{D42A27DB-BD31-4B8C-83A1-F6EECF244321}">
                <p14:modId xmlns:p14="http://schemas.microsoft.com/office/powerpoint/2010/main" val="453629902"/>
              </p:ext>
            </p:extLst>
          </p:nvPr>
        </p:nvGraphicFramePr>
        <p:xfrm>
          <a:off x="4163380" y="3463546"/>
          <a:ext cx="3860477" cy="484481"/>
        </p:xfrm>
        <a:graphic>
          <a:graphicData uri="http://schemas.openxmlformats.org/presentationml/2006/ole">
            <mc:AlternateContent xmlns:mc="http://schemas.openxmlformats.org/markup-compatibility/2006">
              <mc:Choice xmlns:v="urn:schemas-microsoft-com:vml" Requires="v">
                <p:oleObj name="Equation" r:id="rId2" imgW="2391081" imgH="300117" progId="Equation.DSMT4">
                  <p:embed/>
                </p:oleObj>
              </mc:Choice>
              <mc:Fallback>
                <p:oleObj name="Equation" r:id="rId2" imgW="2391081" imgH="300117" progId="Equation.DSMT4">
                  <p:embed/>
                  <p:pic>
                    <p:nvPicPr>
                      <p:cNvPr id="0" name=""/>
                      <p:cNvPicPr/>
                      <p:nvPr/>
                    </p:nvPicPr>
                    <p:blipFill>
                      <a:blip r:embed="rId3"/>
                      <a:stretch>
                        <a:fillRect/>
                      </a:stretch>
                    </p:blipFill>
                    <p:spPr>
                      <a:xfrm>
                        <a:off x="4163380" y="3463546"/>
                        <a:ext cx="3860477" cy="48448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8E20DE04-C65E-23A3-6FC1-AF968E410734}"/>
              </a:ext>
            </a:extLst>
          </p:cNvPr>
          <p:cNvGraphicFramePr>
            <a:graphicFrameLocks noChangeAspect="1"/>
          </p:cNvGraphicFramePr>
          <p:nvPr>
            <p:extLst>
              <p:ext uri="{D42A27DB-BD31-4B8C-83A1-F6EECF244321}">
                <p14:modId xmlns:p14="http://schemas.microsoft.com/office/powerpoint/2010/main" val="2894661467"/>
              </p:ext>
            </p:extLst>
          </p:nvPr>
        </p:nvGraphicFramePr>
        <p:xfrm>
          <a:off x="1377093" y="4188904"/>
          <a:ext cx="504057" cy="344441"/>
        </p:xfrm>
        <a:graphic>
          <a:graphicData uri="http://schemas.openxmlformats.org/presentationml/2006/ole">
            <mc:AlternateContent xmlns:mc="http://schemas.openxmlformats.org/markup-compatibility/2006">
              <mc:Choice xmlns:v="urn:schemas-microsoft-com:vml" Requires="v">
                <p:oleObj name="Equation" r:id="rId4" imgW="285617" imgH="194970" progId="Equation.DSMT4">
                  <p:embed/>
                </p:oleObj>
              </mc:Choice>
              <mc:Fallback>
                <p:oleObj name="Equation" r:id="rId4" imgW="285617" imgH="194970" progId="Equation.DSMT4">
                  <p:embed/>
                  <p:pic>
                    <p:nvPicPr>
                      <p:cNvPr id="0" name=""/>
                      <p:cNvPicPr/>
                      <p:nvPr/>
                    </p:nvPicPr>
                    <p:blipFill>
                      <a:blip r:embed="rId5"/>
                      <a:stretch>
                        <a:fillRect/>
                      </a:stretch>
                    </p:blipFill>
                    <p:spPr>
                      <a:xfrm>
                        <a:off x="1377093" y="4188904"/>
                        <a:ext cx="504057" cy="344441"/>
                      </a:xfrm>
                      <a:prstGeom prst="rect">
                        <a:avLst/>
                      </a:prstGeom>
                    </p:spPr>
                  </p:pic>
                </p:oleObj>
              </mc:Fallback>
            </mc:AlternateContent>
          </a:graphicData>
        </a:graphic>
      </p:graphicFrame>
    </p:spTree>
    <p:extLst>
      <p:ext uri="{BB962C8B-B14F-4D97-AF65-F5344CB8AC3E}">
        <p14:creationId xmlns:p14="http://schemas.microsoft.com/office/powerpoint/2010/main" val="299890578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资产价格与收益率</a:t>
            </a: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资产收益率是衡量每单位资产创造多少利润的指标，资产收益率的大小充分反映了资产的投资机会。</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根据不同标准，资产收益率有多种分类：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按照投资期限，可以分为单期收益率和多期收益率；</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按照投资方式，可以分为简单收益率和复合收益率；</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根据投资标的，可以分为资产收益率和资产组合收益率；</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根据参考资产，还能够计算超额收益率。</a:t>
            </a: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7793965"/>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、极值理论的应用</a:t>
            </a:r>
          </a:p>
        </p:txBody>
      </p:sp>
      <p:sp>
        <p:nvSpPr>
          <p:cNvPr id="5" name="文本框 4"/>
          <p:cNvSpPr txBox="1"/>
          <p:nvPr/>
        </p:nvSpPr>
        <p:spPr>
          <a:xfrm>
            <a:off x="116840" y="836712"/>
            <a:ext cx="11897433" cy="4402552"/>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假设在样本区间有 </a:t>
            </a:r>
            <a:r>
              <a:rPr kumimoji="1" lang="en-US" altLang="zh-CN" sz="2400" i="1" dirty="0">
                <a:latin typeface="Times New Roman" panose="02020603050405020304" pitchFamily="18" charset="0"/>
                <a:ea typeface="+mn-ea"/>
                <a:cs typeface="Times New Roman" panose="02020603050405020304" pitchFamily="18" charset="0"/>
              </a:rPr>
              <a:t>N</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个观测值，将样本区间分为 </a:t>
            </a:r>
            <a:r>
              <a:rPr kumimoji="1" lang="en-US" altLang="zh-CN" sz="2400" i="1" dirty="0">
                <a:latin typeface="Times New Roman" panose="02020603050405020304" pitchFamily="18" charset="0"/>
                <a:ea typeface="+mn-ea"/>
                <a:cs typeface="Times New Roman" panose="02020603050405020304" pitchFamily="18" charset="0"/>
              </a:rPr>
              <a:t>j</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个不会重合的长度为 </a:t>
            </a:r>
            <a:r>
              <a:rPr kumimoji="1" lang="en-US" altLang="zh-CN" sz="2400" i="1" dirty="0">
                <a:latin typeface="Times New Roman" panose="02020603050405020304" pitchFamily="18" charset="0"/>
                <a:ea typeface="+mn-ea"/>
                <a:cs typeface="Times New Roman" panose="02020603050405020304" pitchFamily="18" charset="0"/>
              </a:rPr>
              <a:t>n</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的子区间，同时满足             。假设                                 ，根据第二部分的参数估计可以得到子区间最小值           的形状参数、位置参数和尺度参数。将最大似然估计代入（</a:t>
            </a:r>
            <a:r>
              <a:rPr kumimoji="1" lang="en-US" altLang="zh-CN" sz="2400" dirty="0">
                <a:latin typeface="Times New Roman" panose="02020603050405020304" pitchFamily="18" charset="0"/>
                <a:ea typeface="+mn-ea"/>
                <a:cs typeface="Times New Roman" panose="02020603050405020304" pitchFamily="18" charset="0"/>
              </a:rPr>
              <a:t>1-34</a:t>
            </a:r>
            <a:r>
              <a:rPr kumimoji="1" lang="zh-CN" altLang="en-US" sz="2400" dirty="0">
                <a:latin typeface="Times New Roman" panose="02020603050405020304" pitchFamily="18" charset="0"/>
                <a:ea typeface="+mn-ea"/>
                <a:cs typeface="Times New Roman" panose="02020603050405020304" pitchFamily="18" charset="0"/>
              </a:rPr>
              <a:t>）式可以得到极值分布在给定概率下的分位数。</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在持有多头头寸时，讨论更多的是左分位数。    定义为多头头寸的潜在损失超过一定限度的可能性，     为子区间最小值在极值分布条件下的          分位数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p>
        </p:txBody>
      </p:sp>
      <p:graphicFrame>
        <p:nvGraphicFramePr>
          <p:cNvPr id="6" name="对象 5">
            <a:extLst>
              <a:ext uri="{FF2B5EF4-FFF2-40B4-BE49-F238E27FC236}">
                <a16:creationId xmlns:a16="http://schemas.microsoft.com/office/drawing/2014/main" id="{616318E0-6EB6-0B5E-1A10-B102F8220518}"/>
              </a:ext>
            </a:extLst>
          </p:cNvPr>
          <p:cNvGraphicFramePr>
            <a:graphicFrameLocks noChangeAspect="1"/>
          </p:cNvGraphicFramePr>
          <p:nvPr>
            <p:extLst>
              <p:ext uri="{D42A27DB-BD31-4B8C-83A1-F6EECF244321}">
                <p14:modId xmlns:p14="http://schemas.microsoft.com/office/powerpoint/2010/main" val="3381264520"/>
              </p:ext>
            </p:extLst>
          </p:nvPr>
        </p:nvGraphicFramePr>
        <p:xfrm>
          <a:off x="1814783" y="1701394"/>
          <a:ext cx="936104" cy="403863"/>
        </p:xfrm>
        <a:graphic>
          <a:graphicData uri="http://schemas.openxmlformats.org/presentationml/2006/ole">
            <mc:AlternateContent xmlns:mc="http://schemas.openxmlformats.org/markup-compatibility/2006">
              <mc:Choice xmlns:v="urn:schemas-microsoft-com:vml" Requires="v">
                <p:oleObj name="Equation" r:id="rId2" imgW="556313" imgH="240094" progId="Equation.DSMT4">
                  <p:embed/>
                </p:oleObj>
              </mc:Choice>
              <mc:Fallback>
                <p:oleObj name="Equation" r:id="rId2" imgW="556313" imgH="240094" progId="Equation.DSMT4">
                  <p:embed/>
                  <p:pic>
                    <p:nvPicPr>
                      <p:cNvPr id="0" name=""/>
                      <p:cNvPicPr/>
                      <p:nvPr/>
                    </p:nvPicPr>
                    <p:blipFill>
                      <a:blip r:embed="rId3"/>
                      <a:stretch>
                        <a:fillRect/>
                      </a:stretch>
                    </p:blipFill>
                    <p:spPr>
                      <a:xfrm>
                        <a:off x="1814783" y="1701394"/>
                        <a:ext cx="936104" cy="40386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F9BC8C3A-766E-BDCC-C59E-386B53995A3C}"/>
              </a:ext>
            </a:extLst>
          </p:cNvPr>
          <p:cNvGraphicFramePr>
            <a:graphicFrameLocks noChangeAspect="1"/>
          </p:cNvGraphicFramePr>
          <p:nvPr>
            <p:extLst>
              <p:ext uri="{D42A27DB-BD31-4B8C-83A1-F6EECF244321}">
                <p14:modId xmlns:p14="http://schemas.microsoft.com/office/powerpoint/2010/main" val="3031034025"/>
              </p:ext>
            </p:extLst>
          </p:nvPr>
        </p:nvGraphicFramePr>
        <p:xfrm>
          <a:off x="3717355" y="1711594"/>
          <a:ext cx="2482446" cy="407889"/>
        </p:xfrm>
        <a:graphic>
          <a:graphicData uri="http://schemas.openxmlformats.org/presentationml/2006/ole">
            <mc:AlternateContent xmlns:mc="http://schemas.openxmlformats.org/markup-compatibility/2006">
              <mc:Choice xmlns:v="urn:schemas-microsoft-com:vml" Requires="v">
                <p:oleObj name="Equation" r:id="rId4" imgW="1458351" imgH="240094" progId="Equation.DSMT4">
                  <p:embed/>
                </p:oleObj>
              </mc:Choice>
              <mc:Fallback>
                <p:oleObj name="Equation" r:id="rId4" imgW="1458351" imgH="240094" progId="Equation.DSMT4">
                  <p:embed/>
                  <p:pic>
                    <p:nvPicPr>
                      <p:cNvPr id="0" name=""/>
                      <p:cNvPicPr/>
                      <p:nvPr/>
                    </p:nvPicPr>
                    <p:blipFill>
                      <a:blip r:embed="rId5"/>
                      <a:stretch>
                        <a:fillRect/>
                      </a:stretch>
                    </p:blipFill>
                    <p:spPr>
                      <a:xfrm>
                        <a:off x="3717355" y="1711594"/>
                        <a:ext cx="2482446" cy="40788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B6B8FE8-956E-C235-5A8C-6C423D1C507D}"/>
              </a:ext>
            </a:extLst>
          </p:cNvPr>
          <p:cNvGraphicFramePr>
            <a:graphicFrameLocks noChangeAspect="1"/>
          </p:cNvGraphicFramePr>
          <p:nvPr>
            <p:extLst>
              <p:ext uri="{D42A27DB-BD31-4B8C-83A1-F6EECF244321}">
                <p14:modId xmlns:p14="http://schemas.microsoft.com/office/powerpoint/2010/main" val="2998970296"/>
              </p:ext>
            </p:extLst>
          </p:nvPr>
        </p:nvGraphicFramePr>
        <p:xfrm>
          <a:off x="1786791" y="2276872"/>
          <a:ext cx="717018" cy="525140"/>
        </p:xfrm>
        <a:graphic>
          <a:graphicData uri="http://schemas.openxmlformats.org/presentationml/2006/ole">
            <mc:AlternateContent xmlns:mc="http://schemas.openxmlformats.org/markup-compatibility/2006">
              <mc:Choice xmlns:v="urn:schemas-microsoft-com:vml" Requires="v">
                <p:oleObj name="Equation" r:id="rId6" imgW="451019" imgH="330342" progId="Equation.DSMT4">
                  <p:embed/>
                </p:oleObj>
              </mc:Choice>
              <mc:Fallback>
                <p:oleObj name="Equation" r:id="rId6" imgW="451019" imgH="330342" progId="Equation.DSMT4">
                  <p:embed/>
                  <p:pic>
                    <p:nvPicPr>
                      <p:cNvPr id="0" name=""/>
                      <p:cNvPicPr/>
                      <p:nvPr/>
                    </p:nvPicPr>
                    <p:blipFill>
                      <a:blip r:embed="rId7"/>
                      <a:stretch>
                        <a:fillRect/>
                      </a:stretch>
                    </p:blipFill>
                    <p:spPr>
                      <a:xfrm>
                        <a:off x="1786791" y="2276872"/>
                        <a:ext cx="717018" cy="52514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7A93E791-53A9-19D4-A1C6-0D7587EBD193}"/>
              </a:ext>
            </a:extLst>
          </p:cNvPr>
          <p:cNvGraphicFramePr>
            <a:graphicFrameLocks noChangeAspect="1"/>
          </p:cNvGraphicFramePr>
          <p:nvPr>
            <p:extLst>
              <p:ext uri="{D42A27DB-BD31-4B8C-83A1-F6EECF244321}">
                <p14:modId xmlns:p14="http://schemas.microsoft.com/office/powerpoint/2010/main" val="4206110995"/>
              </p:ext>
            </p:extLst>
          </p:nvPr>
        </p:nvGraphicFramePr>
        <p:xfrm>
          <a:off x="6525667" y="3501008"/>
          <a:ext cx="407889" cy="407889"/>
        </p:xfrm>
        <a:graphic>
          <a:graphicData uri="http://schemas.openxmlformats.org/presentationml/2006/ole">
            <mc:AlternateContent xmlns:mc="http://schemas.openxmlformats.org/markup-compatibility/2006">
              <mc:Choice xmlns:v="urn:schemas-microsoft-com:vml" Requires="v">
                <p:oleObj name="Equation" r:id="rId8" imgW="225509" imgH="225194" progId="Equation.DSMT4">
                  <p:embed/>
                </p:oleObj>
              </mc:Choice>
              <mc:Fallback>
                <p:oleObj name="Equation" r:id="rId8" imgW="225509" imgH="225194" progId="Equation.DSMT4">
                  <p:embed/>
                  <p:pic>
                    <p:nvPicPr>
                      <p:cNvPr id="0" name=""/>
                      <p:cNvPicPr/>
                      <p:nvPr/>
                    </p:nvPicPr>
                    <p:blipFill>
                      <a:blip r:embed="rId9"/>
                      <a:stretch>
                        <a:fillRect/>
                      </a:stretch>
                    </p:blipFill>
                    <p:spPr>
                      <a:xfrm>
                        <a:off x="6525667" y="3501008"/>
                        <a:ext cx="407889" cy="407889"/>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171DCB6E-3C59-E414-A17E-27E80222D734}"/>
              </a:ext>
            </a:extLst>
          </p:cNvPr>
          <p:cNvGraphicFramePr>
            <a:graphicFrameLocks noChangeAspect="1"/>
          </p:cNvGraphicFramePr>
          <p:nvPr>
            <p:extLst>
              <p:ext uri="{D42A27DB-BD31-4B8C-83A1-F6EECF244321}">
                <p14:modId xmlns:p14="http://schemas.microsoft.com/office/powerpoint/2010/main" val="2003178954"/>
              </p:ext>
            </p:extLst>
          </p:nvPr>
        </p:nvGraphicFramePr>
        <p:xfrm>
          <a:off x="2637235" y="4136094"/>
          <a:ext cx="407889" cy="517042"/>
        </p:xfrm>
        <a:graphic>
          <a:graphicData uri="http://schemas.openxmlformats.org/presentationml/2006/ole">
            <mc:AlternateContent xmlns:mc="http://schemas.openxmlformats.org/markup-compatibility/2006">
              <mc:Choice xmlns:v="urn:schemas-microsoft-com:vml" Requires="v">
                <p:oleObj name="Equation" r:id="rId10" imgW="225509" imgH="285218" progId="Equation.DSMT4">
                  <p:embed/>
                </p:oleObj>
              </mc:Choice>
              <mc:Fallback>
                <p:oleObj name="Equation" r:id="rId10" imgW="225509" imgH="285218" progId="Equation.DSMT4">
                  <p:embed/>
                  <p:pic>
                    <p:nvPicPr>
                      <p:cNvPr id="0" name=""/>
                      <p:cNvPicPr/>
                      <p:nvPr/>
                    </p:nvPicPr>
                    <p:blipFill>
                      <a:blip r:embed="rId11"/>
                      <a:stretch>
                        <a:fillRect/>
                      </a:stretch>
                    </p:blipFill>
                    <p:spPr>
                      <a:xfrm>
                        <a:off x="2637235" y="4136094"/>
                        <a:ext cx="407889" cy="51704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18A4DCC-C85E-CFDC-7D00-6C3B3C1C5909}"/>
              </a:ext>
            </a:extLst>
          </p:cNvPr>
          <p:cNvGraphicFramePr>
            <a:graphicFrameLocks noChangeAspect="1"/>
          </p:cNvGraphicFramePr>
          <p:nvPr>
            <p:extLst>
              <p:ext uri="{D42A27DB-BD31-4B8C-83A1-F6EECF244321}">
                <p14:modId xmlns:p14="http://schemas.microsoft.com/office/powerpoint/2010/main" val="2965956150"/>
              </p:ext>
            </p:extLst>
          </p:nvPr>
        </p:nvGraphicFramePr>
        <p:xfrm>
          <a:off x="7965826" y="4136094"/>
          <a:ext cx="722411" cy="373026"/>
        </p:xfrm>
        <a:graphic>
          <a:graphicData uri="http://schemas.openxmlformats.org/presentationml/2006/ole">
            <mc:AlternateContent xmlns:mc="http://schemas.openxmlformats.org/markup-compatibility/2006">
              <mc:Choice xmlns:v="urn:schemas-microsoft-com:vml" Requires="v">
                <p:oleObj name="Equation" r:id="rId12" imgW="436098" imgH="225194" progId="Equation.DSMT4">
                  <p:embed/>
                </p:oleObj>
              </mc:Choice>
              <mc:Fallback>
                <p:oleObj name="Equation" r:id="rId12" imgW="436098" imgH="225194" progId="Equation.DSMT4">
                  <p:embed/>
                  <p:pic>
                    <p:nvPicPr>
                      <p:cNvPr id="0" name=""/>
                      <p:cNvPicPr/>
                      <p:nvPr/>
                    </p:nvPicPr>
                    <p:blipFill>
                      <a:blip r:embed="rId13"/>
                      <a:stretch>
                        <a:fillRect/>
                      </a:stretch>
                    </p:blipFill>
                    <p:spPr>
                      <a:xfrm>
                        <a:off x="7965826" y="4136094"/>
                        <a:ext cx="722411" cy="373026"/>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3F3FD1B6-15F2-0B8B-AECE-60CAB8171F5A}"/>
              </a:ext>
            </a:extLst>
          </p:cNvPr>
          <p:cNvGraphicFramePr>
            <a:graphicFrameLocks noChangeAspect="1"/>
          </p:cNvGraphicFramePr>
          <p:nvPr>
            <p:extLst>
              <p:ext uri="{D42A27DB-BD31-4B8C-83A1-F6EECF244321}">
                <p14:modId xmlns:p14="http://schemas.microsoft.com/office/powerpoint/2010/main" val="3486635059"/>
              </p:ext>
            </p:extLst>
          </p:nvPr>
        </p:nvGraphicFramePr>
        <p:xfrm>
          <a:off x="4360183" y="4649019"/>
          <a:ext cx="3679235" cy="1791079"/>
        </p:xfrm>
        <a:graphic>
          <a:graphicData uri="http://schemas.openxmlformats.org/presentationml/2006/ole">
            <mc:AlternateContent xmlns:mc="http://schemas.openxmlformats.org/markup-compatibility/2006">
              <mc:Choice xmlns:v="urn:schemas-microsoft-com:vml" Requires="v">
                <p:oleObj name="Equation" r:id="rId14" imgW="2406002" imgH="1171096" progId="Equation.DSMT4">
                  <p:embed/>
                </p:oleObj>
              </mc:Choice>
              <mc:Fallback>
                <p:oleObj name="Equation" r:id="rId14" imgW="2406002" imgH="1171096" progId="Equation.DSMT4">
                  <p:embed/>
                  <p:pic>
                    <p:nvPicPr>
                      <p:cNvPr id="0" name=""/>
                      <p:cNvPicPr/>
                      <p:nvPr/>
                    </p:nvPicPr>
                    <p:blipFill>
                      <a:blip r:embed="rId15"/>
                      <a:stretch>
                        <a:fillRect/>
                      </a:stretch>
                    </p:blipFill>
                    <p:spPr>
                      <a:xfrm>
                        <a:off x="4360183" y="4649019"/>
                        <a:ext cx="3679235" cy="1791079"/>
                      </a:xfrm>
                      <a:prstGeom prst="rect">
                        <a:avLst/>
                      </a:prstGeom>
                    </p:spPr>
                  </p:pic>
                </p:oleObj>
              </mc:Fallback>
            </mc:AlternateContent>
          </a:graphicData>
        </a:graphic>
      </p:graphicFrame>
    </p:spTree>
    <p:extLst>
      <p:ext uri="{BB962C8B-B14F-4D97-AF65-F5344CB8AC3E}">
        <p14:creationId xmlns:p14="http://schemas.microsoft.com/office/powerpoint/2010/main" val="1651480553"/>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、极值理论的应用</a:t>
            </a:r>
          </a:p>
        </p:txBody>
      </p:sp>
      <p:sp>
        <p:nvSpPr>
          <p:cNvPr id="5" name="文本框 4"/>
          <p:cNvSpPr txBox="1"/>
          <p:nvPr/>
        </p:nvSpPr>
        <p:spPr>
          <a:xfrm>
            <a:off x="116840" y="836712"/>
            <a:ext cx="11897433" cy="4398833"/>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当              时， 可以将上式改写为：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由此可以得到分位数为：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1-49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0715D940-4CFB-75EE-2C03-FA6A07B9AE13}"/>
              </a:ext>
            </a:extLst>
          </p:cNvPr>
          <p:cNvGraphicFramePr>
            <a:graphicFrameLocks noChangeAspect="1"/>
          </p:cNvGraphicFramePr>
          <p:nvPr>
            <p:extLst>
              <p:ext uri="{D42A27DB-BD31-4B8C-83A1-F6EECF244321}">
                <p14:modId xmlns:p14="http://schemas.microsoft.com/office/powerpoint/2010/main" val="1793448787"/>
              </p:ext>
            </p:extLst>
          </p:nvPr>
        </p:nvGraphicFramePr>
        <p:xfrm>
          <a:off x="981051" y="980572"/>
          <a:ext cx="898103" cy="487788"/>
        </p:xfrm>
        <a:graphic>
          <a:graphicData uri="http://schemas.openxmlformats.org/presentationml/2006/ole">
            <mc:AlternateContent xmlns:mc="http://schemas.openxmlformats.org/markup-compatibility/2006">
              <mc:Choice xmlns:v="urn:schemas-microsoft-com:vml" Requires="v">
                <p:oleObj name="Equation" r:id="rId2" imgW="496206" imgH="270318" progId="Equation.DSMT4">
                  <p:embed/>
                </p:oleObj>
              </mc:Choice>
              <mc:Fallback>
                <p:oleObj name="Equation" r:id="rId2" imgW="496206" imgH="270318" progId="Equation.DSMT4">
                  <p:embed/>
                  <p:pic>
                    <p:nvPicPr>
                      <p:cNvPr id="0" name=""/>
                      <p:cNvPicPr/>
                      <p:nvPr/>
                    </p:nvPicPr>
                    <p:blipFill>
                      <a:blip r:embed="rId3"/>
                      <a:stretch>
                        <a:fillRect/>
                      </a:stretch>
                    </p:blipFill>
                    <p:spPr>
                      <a:xfrm>
                        <a:off x="981051" y="980572"/>
                        <a:ext cx="898103" cy="48778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624C3879-B8DA-1473-1A1B-80CBCC3B99E7}"/>
              </a:ext>
            </a:extLst>
          </p:cNvPr>
          <p:cNvGraphicFramePr>
            <a:graphicFrameLocks noChangeAspect="1"/>
          </p:cNvGraphicFramePr>
          <p:nvPr>
            <p:extLst>
              <p:ext uri="{D42A27DB-BD31-4B8C-83A1-F6EECF244321}">
                <p14:modId xmlns:p14="http://schemas.microsoft.com/office/powerpoint/2010/main" val="4235879048"/>
              </p:ext>
            </p:extLst>
          </p:nvPr>
        </p:nvGraphicFramePr>
        <p:xfrm>
          <a:off x="3501331" y="1468360"/>
          <a:ext cx="4841838" cy="1855961"/>
        </p:xfrm>
        <a:graphic>
          <a:graphicData uri="http://schemas.openxmlformats.org/presentationml/2006/ole">
            <mc:AlternateContent xmlns:mc="http://schemas.openxmlformats.org/markup-compatibility/2006">
              <mc:Choice xmlns:v="urn:schemas-microsoft-com:vml" Requires="v">
                <p:oleObj name="Equation" r:id="rId4" imgW="3293119" imgH="1261344" progId="Equation.DSMT4">
                  <p:embed/>
                </p:oleObj>
              </mc:Choice>
              <mc:Fallback>
                <p:oleObj name="Equation" r:id="rId4" imgW="3293119" imgH="1261344" progId="Equation.DSMT4">
                  <p:embed/>
                  <p:pic>
                    <p:nvPicPr>
                      <p:cNvPr id="0" name=""/>
                      <p:cNvPicPr/>
                      <p:nvPr/>
                    </p:nvPicPr>
                    <p:blipFill>
                      <a:blip r:embed="rId5"/>
                      <a:stretch>
                        <a:fillRect/>
                      </a:stretch>
                    </p:blipFill>
                    <p:spPr>
                      <a:xfrm>
                        <a:off x="3501331" y="1468360"/>
                        <a:ext cx="4841838" cy="1855961"/>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AD91C392-663C-6FF9-ACAA-613C03E85559}"/>
              </a:ext>
            </a:extLst>
          </p:cNvPr>
          <p:cNvGraphicFramePr>
            <a:graphicFrameLocks noChangeAspect="1"/>
          </p:cNvGraphicFramePr>
          <p:nvPr>
            <p:extLst>
              <p:ext uri="{D42A27DB-BD31-4B8C-83A1-F6EECF244321}">
                <p14:modId xmlns:p14="http://schemas.microsoft.com/office/powerpoint/2010/main" val="1832313408"/>
              </p:ext>
            </p:extLst>
          </p:nvPr>
        </p:nvGraphicFramePr>
        <p:xfrm>
          <a:off x="3392184" y="4091616"/>
          <a:ext cx="4946655" cy="1450095"/>
        </p:xfrm>
        <a:graphic>
          <a:graphicData uri="http://schemas.openxmlformats.org/presentationml/2006/ole">
            <mc:AlternateContent xmlns:mc="http://schemas.openxmlformats.org/markup-compatibility/2006">
              <mc:Choice xmlns:v="urn:schemas-microsoft-com:vml" Requires="v">
                <p:oleObj name="Equation" r:id="rId6" imgW="3172904" imgH="931002" progId="Equation.DSMT4">
                  <p:embed/>
                </p:oleObj>
              </mc:Choice>
              <mc:Fallback>
                <p:oleObj name="Equation" r:id="rId6" imgW="3172904" imgH="931002" progId="Equation.DSMT4">
                  <p:embed/>
                  <p:pic>
                    <p:nvPicPr>
                      <p:cNvPr id="0" name=""/>
                      <p:cNvPicPr/>
                      <p:nvPr/>
                    </p:nvPicPr>
                    <p:blipFill>
                      <a:blip r:embed="rId7"/>
                      <a:stretch>
                        <a:fillRect/>
                      </a:stretch>
                    </p:blipFill>
                    <p:spPr>
                      <a:xfrm>
                        <a:off x="3392184" y="4091616"/>
                        <a:ext cx="4946655" cy="1450095"/>
                      </a:xfrm>
                      <a:prstGeom prst="rect">
                        <a:avLst/>
                      </a:prstGeom>
                    </p:spPr>
                  </p:pic>
                </p:oleObj>
              </mc:Fallback>
            </mc:AlternateContent>
          </a:graphicData>
        </a:graphic>
      </p:graphicFrame>
    </p:spTree>
    <p:extLst>
      <p:ext uri="{BB962C8B-B14F-4D97-AF65-F5344CB8AC3E}">
        <p14:creationId xmlns:p14="http://schemas.microsoft.com/office/powerpoint/2010/main" val="463038478"/>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、极值理论的应用</a:t>
            </a:r>
          </a:p>
        </p:txBody>
      </p:sp>
      <p:sp>
        <p:nvSpPr>
          <p:cNvPr id="5" name="文本框 4"/>
          <p:cNvSpPr txBox="1"/>
          <p:nvPr/>
        </p:nvSpPr>
        <p:spPr>
          <a:xfrm>
            <a:off x="116840" y="836712"/>
            <a:ext cx="11897433" cy="4398833"/>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对于给定的左尾概率       ，（</a:t>
            </a:r>
            <a:r>
              <a:rPr kumimoji="1" lang="en-US" altLang="zh-CN" sz="2400" dirty="0">
                <a:latin typeface="Times New Roman" panose="02020603050405020304" pitchFamily="18" charset="0"/>
                <a:ea typeface="+mn-ea"/>
                <a:cs typeface="Times New Roman" panose="02020603050405020304" pitchFamily="18" charset="0"/>
              </a:rPr>
              <a:t>1-49</a:t>
            </a:r>
            <a:r>
              <a:rPr kumimoji="1" lang="zh-CN" altLang="en-US" sz="2400" dirty="0">
                <a:latin typeface="Times New Roman" panose="02020603050405020304" pitchFamily="18" charset="0"/>
                <a:ea typeface="+mn-ea"/>
                <a:cs typeface="Times New Roman" panose="02020603050405020304" pitchFamily="18" charset="0"/>
              </a:rPr>
              <a:t>）式的分位数      就是在极值理论的基础上计算出的子区间最大值的</a:t>
            </a:r>
            <a:r>
              <a:rPr kumimoji="1" lang="en-US" altLang="zh-CN" sz="2400" dirty="0" err="1">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i="1" dirty="0">
                <a:latin typeface="Times New Roman" panose="02020603050405020304" pitchFamily="18" charset="0"/>
                <a:ea typeface="+mn-ea"/>
                <a:cs typeface="Times New Roman" panose="02020603050405020304" pitchFamily="18" charset="0"/>
              </a:rPr>
              <a:t>n </a:t>
            </a:r>
            <a:r>
              <a:rPr kumimoji="1" lang="zh-CN" altLang="en-US" sz="2400" dirty="0">
                <a:latin typeface="Times New Roman" panose="02020603050405020304" pitchFamily="18" charset="0"/>
                <a:ea typeface="+mn-ea"/>
                <a:cs typeface="Times New Roman" panose="02020603050405020304" pitchFamily="18" charset="0"/>
              </a:rPr>
              <a:t>是子区间长度。</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1-9】</a:t>
            </a:r>
            <a:r>
              <a:rPr kumimoji="1" lang="zh-CN" altLang="en-US" sz="2400" dirty="0">
                <a:latin typeface="Times New Roman" panose="02020603050405020304" pitchFamily="18" charset="0"/>
                <a:ea typeface="+mn-ea"/>
                <a:cs typeface="Times New Roman" panose="02020603050405020304" pitchFamily="18" charset="0"/>
              </a:rPr>
              <a:t>假设某只股票的           ，                 ，               ，                  ，求对于左尾概率 对应的</a:t>
            </a:r>
            <a:r>
              <a:rPr kumimoji="1" lang="en-US" altLang="zh-CN" sz="2400" dirty="0" err="1">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是多少。</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5C81A884-B799-9F60-52B6-2A34E7C530EF}"/>
              </a:ext>
            </a:extLst>
          </p:cNvPr>
          <p:cNvGraphicFramePr>
            <a:graphicFrameLocks noChangeAspect="1"/>
          </p:cNvGraphicFramePr>
          <p:nvPr>
            <p:extLst>
              <p:ext uri="{D42A27DB-BD31-4B8C-83A1-F6EECF244321}">
                <p14:modId xmlns:p14="http://schemas.microsoft.com/office/powerpoint/2010/main" val="3012103647"/>
              </p:ext>
            </p:extLst>
          </p:nvPr>
        </p:nvGraphicFramePr>
        <p:xfrm>
          <a:off x="3357315" y="980728"/>
          <a:ext cx="433669" cy="433669"/>
        </p:xfrm>
        <a:graphic>
          <a:graphicData uri="http://schemas.openxmlformats.org/presentationml/2006/ole">
            <mc:AlternateContent xmlns:mc="http://schemas.openxmlformats.org/markup-compatibility/2006">
              <mc:Choice xmlns:v="urn:schemas-microsoft-com:vml" Requires="v">
                <p:oleObj name="Equation" r:id="rId2" imgW="225509" imgH="225194" progId="Equation.DSMT4">
                  <p:embed/>
                </p:oleObj>
              </mc:Choice>
              <mc:Fallback>
                <p:oleObj name="Equation" r:id="rId2" imgW="225509" imgH="225194" progId="Equation.DSMT4">
                  <p:embed/>
                  <p:pic>
                    <p:nvPicPr>
                      <p:cNvPr id="0" name=""/>
                      <p:cNvPicPr/>
                      <p:nvPr/>
                    </p:nvPicPr>
                    <p:blipFill>
                      <a:blip r:embed="rId3"/>
                      <a:stretch>
                        <a:fillRect/>
                      </a:stretch>
                    </p:blipFill>
                    <p:spPr>
                      <a:xfrm>
                        <a:off x="3357315" y="980728"/>
                        <a:ext cx="433669" cy="433669"/>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F61C3563-F9F8-E71E-FF58-163EA740F285}"/>
              </a:ext>
            </a:extLst>
          </p:cNvPr>
          <p:cNvGraphicFramePr>
            <a:graphicFrameLocks noChangeAspect="1"/>
          </p:cNvGraphicFramePr>
          <p:nvPr>
            <p:extLst>
              <p:ext uri="{D42A27DB-BD31-4B8C-83A1-F6EECF244321}">
                <p14:modId xmlns:p14="http://schemas.microsoft.com/office/powerpoint/2010/main" val="2433664360"/>
              </p:ext>
            </p:extLst>
          </p:nvPr>
        </p:nvGraphicFramePr>
        <p:xfrm>
          <a:off x="6861490" y="1014746"/>
          <a:ext cx="339938" cy="430907"/>
        </p:xfrm>
        <a:graphic>
          <a:graphicData uri="http://schemas.openxmlformats.org/presentationml/2006/ole">
            <mc:AlternateContent xmlns:mc="http://schemas.openxmlformats.org/markup-compatibility/2006">
              <mc:Choice xmlns:v="urn:schemas-microsoft-com:vml" Requires="v">
                <p:oleObj name="Equation" r:id="rId4" imgW="225509" imgH="285218" progId="Equation.DSMT4">
                  <p:embed/>
                </p:oleObj>
              </mc:Choice>
              <mc:Fallback>
                <p:oleObj name="Equation" r:id="rId4" imgW="225509" imgH="285218" progId="Equation.DSMT4">
                  <p:embed/>
                  <p:pic>
                    <p:nvPicPr>
                      <p:cNvPr id="0" name=""/>
                      <p:cNvPicPr/>
                      <p:nvPr/>
                    </p:nvPicPr>
                    <p:blipFill>
                      <a:blip r:embed="rId5"/>
                      <a:stretch>
                        <a:fillRect/>
                      </a:stretch>
                    </p:blipFill>
                    <p:spPr>
                      <a:xfrm>
                        <a:off x="6861490" y="1014746"/>
                        <a:ext cx="339938" cy="43090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C2B4C3C-DEB7-ECA2-69CA-50B61101052C}"/>
              </a:ext>
            </a:extLst>
          </p:cNvPr>
          <p:cNvGraphicFramePr>
            <a:graphicFrameLocks noChangeAspect="1"/>
          </p:cNvGraphicFramePr>
          <p:nvPr>
            <p:extLst>
              <p:ext uri="{D42A27DB-BD31-4B8C-83A1-F6EECF244321}">
                <p14:modId xmlns:p14="http://schemas.microsoft.com/office/powerpoint/2010/main" val="3765027549"/>
              </p:ext>
            </p:extLst>
          </p:nvPr>
        </p:nvGraphicFramePr>
        <p:xfrm>
          <a:off x="3357315" y="2243959"/>
          <a:ext cx="4675762" cy="1329804"/>
        </p:xfrm>
        <a:graphic>
          <a:graphicData uri="http://schemas.openxmlformats.org/presentationml/2006/ole">
            <mc:AlternateContent xmlns:mc="http://schemas.openxmlformats.org/markup-compatibility/2006">
              <mc:Choice xmlns:v="urn:schemas-microsoft-com:vml" Requires="v">
                <p:oleObj name="Equation" r:id="rId6" imgW="2768400" imgH="787320" progId="Equation.DSMT4">
                  <p:embed/>
                </p:oleObj>
              </mc:Choice>
              <mc:Fallback>
                <p:oleObj name="Equation" r:id="rId6" imgW="2768400" imgH="787320" progId="Equation.DSMT4">
                  <p:embed/>
                  <p:pic>
                    <p:nvPicPr>
                      <p:cNvPr id="0" name=""/>
                      <p:cNvPicPr/>
                      <p:nvPr/>
                    </p:nvPicPr>
                    <p:blipFill>
                      <a:blip r:embed="rId7"/>
                      <a:stretch>
                        <a:fillRect/>
                      </a:stretch>
                    </p:blipFill>
                    <p:spPr>
                      <a:xfrm>
                        <a:off x="3357315" y="2243959"/>
                        <a:ext cx="4675762" cy="1329804"/>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87384833-8940-C3BD-D3B5-D4A0336DD8D8}"/>
              </a:ext>
            </a:extLst>
          </p:cNvPr>
          <p:cNvGraphicFramePr>
            <a:graphicFrameLocks noChangeAspect="1"/>
          </p:cNvGraphicFramePr>
          <p:nvPr>
            <p:extLst>
              <p:ext uri="{D42A27DB-BD31-4B8C-83A1-F6EECF244321}">
                <p14:modId xmlns:p14="http://schemas.microsoft.com/office/powerpoint/2010/main" val="291054510"/>
              </p:ext>
            </p:extLst>
          </p:nvPr>
        </p:nvGraphicFramePr>
        <p:xfrm>
          <a:off x="4077395" y="4209715"/>
          <a:ext cx="792088" cy="324707"/>
        </p:xfrm>
        <a:graphic>
          <a:graphicData uri="http://schemas.openxmlformats.org/presentationml/2006/ole">
            <mc:AlternateContent xmlns:mc="http://schemas.openxmlformats.org/markup-compatibility/2006">
              <mc:Choice xmlns:v="urn:schemas-microsoft-com:vml" Requires="v">
                <p:oleObj name="Equation" r:id="rId8" imgW="511126" imgH="209869" progId="Equation.DSMT4">
                  <p:embed/>
                </p:oleObj>
              </mc:Choice>
              <mc:Fallback>
                <p:oleObj name="Equation" r:id="rId8" imgW="511126" imgH="209869" progId="Equation.DSMT4">
                  <p:embed/>
                  <p:pic>
                    <p:nvPicPr>
                      <p:cNvPr id="0" name=""/>
                      <p:cNvPicPr/>
                      <p:nvPr/>
                    </p:nvPicPr>
                    <p:blipFill>
                      <a:blip r:embed="rId9"/>
                      <a:stretch>
                        <a:fillRect/>
                      </a:stretch>
                    </p:blipFill>
                    <p:spPr>
                      <a:xfrm>
                        <a:off x="4077395" y="4209715"/>
                        <a:ext cx="792088" cy="32470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F05C8593-065A-5C3D-639F-FC30B7CDB129}"/>
              </a:ext>
            </a:extLst>
          </p:cNvPr>
          <p:cNvGraphicFramePr>
            <a:graphicFrameLocks noChangeAspect="1"/>
          </p:cNvGraphicFramePr>
          <p:nvPr>
            <p:extLst>
              <p:ext uri="{D42A27DB-BD31-4B8C-83A1-F6EECF244321}">
                <p14:modId xmlns:p14="http://schemas.microsoft.com/office/powerpoint/2010/main" val="59917407"/>
              </p:ext>
            </p:extLst>
          </p:nvPr>
        </p:nvGraphicFramePr>
        <p:xfrm>
          <a:off x="5085507" y="4181614"/>
          <a:ext cx="1358954" cy="443421"/>
        </p:xfrm>
        <a:graphic>
          <a:graphicData uri="http://schemas.openxmlformats.org/presentationml/2006/ole">
            <mc:AlternateContent xmlns:mc="http://schemas.openxmlformats.org/markup-compatibility/2006">
              <mc:Choice xmlns:v="urn:schemas-microsoft-com:vml" Requires="v">
                <p:oleObj name="Equation" r:id="rId10" imgW="827010" imgH="270318" progId="Equation.DSMT4">
                  <p:embed/>
                </p:oleObj>
              </mc:Choice>
              <mc:Fallback>
                <p:oleObj name="Equation" r:id="rId10" imgW="827010" imgH="270318" progId="Equation.DSMT4">
                  <p:embed/>
                  <p:pic>
                    <p:nvPicPr>
                      <p:cNvPr id="0" name=""/>
                      <p:cNvPicPr/>
                      <p:nvPr/>
                    </p:nvPicPr>
                    <p:blipFill>
                      <a:blip r:embed="rId11"/>
                      <a:stretch>
                        <a:fillRect/>
                      </a:stretch>
                    </p:blipFill>
                    <p:spPr>
                      <a:xfrm>
                        <a:off x="5085507" y="4181614"/>
                        <a:ext cx="1358954" cy="443421"/>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72222CEB-6653-9AE3-B3B1-5ADE4434D549}"/>
              </a:ext>
            </a:extLst>
          </p:cNvPr>
          <p:cNvGraphicFramePr>
            <a:graphicFrameLocks noChangeAspect="1"/>
          </p:cNvGraphicFramePr>
          <p:nvPr>
            <p:extLst>
              <p:ext uri="{D42A27DB-BD31-4B8C-83A1-F6EECF244321}">
                <p14:modId xmlns:p14="http://schemas.microsoft.com/office/powerpoint/2010/main" val="4067869023"/>
              </p:ext>
            </p:extLst>
          </p:nvPr>
        </p:nvGraphicFramePr>
        <p:xfrm>
          <a:off x="6597675" y="4181614"/>
          <a:ext cx="1340912" cy="437534"/>
        </p:xfrm>
        <a:graphic>
          <a:graphicData uri="http://schemas.openxmlformats.org/presentationml/2006/ole">
            <mc:AlternateContent xmlns:mc="http://schemas.openxmlformats.org/markup-compatibility/2006">
              <mc:Choice xmlns:v="urn:schemas-microsoft-com:vml" Requires="v">
                <p:oleObj name="Equation" r:id="rId12" imgW="827010" imgH="270318" progId="Equation.DSMT4">
                  <p:embed/>
                </p:oleObj>
              </mc:Choice>
              <mc:Fallback>
                <p:oleObj name="Equation" r:id="rId12" imgW="827010" imgH="270318" progId="Equation.DSMT4">
                  <p:embed/>
                  <p:pic>
                    <p:nvPicPr>
                      <p:cNvPr id="0" name=""/>
                      <p:cNvPicPr/>
                      <p:nvPr/>
                    </p:nvPicPr>
                    <p:blipFill>
                      <a:blip r:embed="rId13"/>
                      <a:stretch>
                        <a:fillRect/>
                      </a:stretch>
                    </p:blipFill>
                    <p:spPr>
                      <a:xfrm>
                        <a:off x="6597675" y="4181614"/>
                        <a:ext cx="1340912" cy="437534"/>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335B78A-A42C-1853-18EC-5075CE90B239}"/>
              </a:ext>
            </a:extLst>
          </p:cNvPr>
          <p:cNvGraphicFramePr>
            <a:graphicFrameLocks noChangeAspect="1"/>
          </p:cNvGraphicFramePr>
          <p:nvPr>
            <p:extLst>
              <p:ext uri="{D42A27DB-BD31-4B8C-83A1-F6EECF244321}">
                <p14:modId xmlns:p14="http://schemas.microsoft.com/office/powerpoint/2010/main" val="274077255"/>
              </p:ext>
            </p:extLst>
          </p:nvPr>
        </p:nvGraphicFramePr>
        <p:xfrm>
          <a:off x="8033077" y="4085771"/>
          <a:ext cx="1444918" cy="533377"/>
        </p:xfrm>
        <a:graphic>
          <a:graphicData uri="http://schemas.openxmlformats.org/presentationml/2006/ole">
            <mc:AlternateContent xmlns:mc="http://schemas.openxmlformats.org/markup-compatibility/2006">
              <mc:Choice xmlns:v="urn:schemas-microsoft-com:vml" Requires="v">
                <p:oleObj name="Equation" r:id="rId14" imgW="812090" imgH="300117" progId="Equation.DSMT4">
                  <p:embed/>
                </p:oleObj>
              </mc:Choice>
              <mc:Fallback>
                <p:oleObj name="Equation" r:id="rId14" imgW="812090" imgH="300117" progId="Equation.DSMT4">
                  <p:embed/>
                  <p:pic>
                    <p:nvPicPr>
                      <p:cNvPr id="0" name=""/>
                      <p:cNvPicPr/>
                      <p:nvPr/>
                    </p:nvPicPr>
                    <p:blipFill>
                      <a:blip r:embed="rId15"/>
                      <a:stretch>
                        <a:fillRect/>
                      </a:stretch>
                    </p:blipFill>
                    <p:spPr>
                      <a:xfrm>
                        <a:off x="8033077" y="4085771"/>
                        <a:ext cx="1444918" cy="53337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78A738B2-67B3-3382-BA94-00A2A1EBEE2B}"/>
              </a:ext>
            </a:extLst>
          </p:cNvPr>
          <p:cNvGraphicFramePr>
            <a:graphicFrameLocks noChangeAspect="1"/>
          </p:cNvGraphicFramePr>
          <p:nvPr>
            <p:extLst>
              <p:ext uri="{D42A27DB-BD31-4B8C-83A1-F6EECF244321}">
                <p14:modId xmlns:p14="http://schemas.microsoft.com/office/powerpoint/2010/main" val="2660121836"/>
              </p:ext>
            </p:extLst>
          </p:nvPr>
        </p:nvGraphicFramePr>
        <p:xfrm>
          <a:off x="3265260" y="5239342"/>
          <a:ext cx="6212735" cy="696377"/>
        </p:xfrm>
        <a:graphic>
          <a:graphicData uri="http://schemas.openxmlformats.org/presentationml/2006/ole">
            <mc:AlternateContent xmlns:mc="http://schemas.openxmlformats.org/markup-compatibility/2006">
              <mc:Choice xmlns:v="urn:schemas-microsoft-com:vml" Requires="v">
                <p:oleObj name="Equation" r:id="rId16" imgW="4150396" imgH="465288" progId="Equation.DSMT4">
                  <p:embed/>
                </p:oleObj>
              </mc:Choice>
              <mc:Fallback>
                <p:oleObj name="Equation" r:id="rId16" imgW="4150396" imgH="465288" progId="Equation.DSMT4">
                  <p:embed/>
                  <p:pic>
                    <p:nvPicPr>
                      <p:cNvPr id="0" name=""/>
                      <p:cNvPicPr/>
                      <p:nvPr/>
                    </p:nvPicPr>
                    <p:blipFill>
                      <a:blip r:embed="rId17"/>
                      <a:stretch>
                        <a:fillRect/>
                      </a:stretch>
                    </p:blipFill>
                    <p:spPr>
                      <a:xfrm>
                        <a:off x="3265260" y="5239342"/>
                        <a:ext cx="6212735" cy="696377"/>
                      </a:xfrm>
                      <a:prstGeom prst="rect">
                        <a:avLst/>
                      </a:prstGeom>
                    </p:spPr>
                  </p:pic>
                </p:oleObj>
              </mc:Fallback>
            </mc:AlternateContent>
          </a:graphicData>
        </a:graphic>
      </p:graphicFrame>
    </p:spTree>
    <p:extLst>
      <p:ext uri="{BB962C8B-B14F-4D97-AF65-F5344CB8AC3E}">
        <p14:creationId xmlns:p14="http://schemas.microsoft.com/office/powerpoint/2010/main" val="450888725"/>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、极值理论的应用</a:t>
            </a:r>
          </a:p>
        </p:txBody>
      </p:sp>
      <p:sp>
        <p:nvSpPr>
          <p:cNvPr id="5" name="文本框 4"/>
          <p:cNvSpPr txBox="1"/>
          <p:nvPr/>
        </p:nvSpPr>
        <p:spPr>
          <a:xfrm>
            <a:off x="116840" y="836712"/>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）期望损失</a:t>
            </a:r>
            <a:r>
              <a:rPr kumimoji="1" lang="en-US" altLang="zh-CN" sz="2400" b="1" dirty="0">
                <a:latin typeface="Times New Roman" panose="02020603050405020304" pitchFamily="18" charset="0"/>
                <a:ea typeface="+mn-ea"/>
                <a:cs typeface="Times New Roman" panose="02020603050405020304" pitchFamily="18" charset="0"/>
              </a:rPr>
              <a:t>ES</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期望损失又称条件 </a:t>
            </a:r>
            <a:r>
              <a:rPr kumimoji="1" lang="en-US" altLang="zh-CN" sz="2400" dirty="0" err="1">
                <a:latin typeface="Times New Roman" panose="02020603050405020304" pitchFamily="18" charset="0"/>
                <a:ea typeface="+mn-ea"/>
                <a:cs typeface="Times New Roman" panose="02020603050405020304" pitchFamily="18" charset="0"/>
              </a:rPr>
              <a:t>VaR</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或者预期尾部损失，是指在损失超过 </a:t>
            </a:r>
            <a:r>
              <a:rPr kumimoji="1" lang="en-US" altLang="zh-CN" sz="2400" dirty="0" err="1">
                <a:latin typeface="Times New Roman" panose="02020603050405020304" pitchFamily="18" charset="0"/>
                <a:ea typeface="+mn-ea"/>
                <a:cs typeface="Times New Roman" panose="02020603050405020304" pitchFamily="18" charset="0"/>
              </a:rPr>
              <a:t>VaR</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时，金融资产或者投资组合的平均损失。</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ES</a:t>
            </a:r>
            <a:r>
              <a:rPr kumimoji="1" lang="zh-CN" altLang="en-US" sz="2400" dirty="0">
                <a:latin typeface="Times New Roman" panose="02020603050405020304" pitchFamily="18" charset="0"/>
                <a:ea typeface="+mn-ea"/>
                <a:cs typeface="Times New Roman" panose="02020603050405020304" pitchFamily="18" charset="0"/>
              </a:rPr>
              <a:t>是在</a:t>
            </a:r>
            <a:r>
              <a:rPr kumimoji="1" lang="en-US" altLang="zh-CN" sz="2400" dirty="0" err="1">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的基础上衍生出的风险度量的工具，有效的弥补了 </a:t>
            </a:r>
            <a:r>
              <a:rPr kumimoji="1" lang="en-US" altLang="zh-CN" sz="2400" dirty="0" err="1">
                <a:latin typeface="Times New Roman" panose="02020603050405020304" pitchFamily="18" charset="0"/>
                <a:ea typeface="+mn-ea"/>
                <a:cs typeface="Times New Roman" panose="02020603050405020304" pitchFamily="18" charset="0"/>
              </a:rPr>
              <a:t>VaR</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的没有考虑尾部风险、不满足次可加性等缺点。</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其数学表达式是：                                                                                                     （</a:t>
            </a:r>
            <a:r>
              <a:rPr kumimoji="1" lang="en-US" altLang="zh-CN" sz="2400" dirty="0">
                <a:latin typeface="Times New Roman" panose="02020603050405020304" pitchFamily="18" charset="0"/>
                <a:ea typeface="+mn-ea"/>
                <a:cs typeface="Times New Roman" panose="02020603050405020304" pitchFamily="18" charset="0"/>
              </a:rPr>
              <a:t>1-50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i="1" dirty="0">
                <a:latin typeface="Times New Roman" panose="02020603050405020304" pitchFamily="18" charset="0"/>
                <a:ea typeface="+mn-ea"/>
                <a:cs typeface="Times New Roman" panose="02020603050405020304" pitchFamily="18" charset="0"/>
              </a:rPr>
              <a:t>V</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表示损失，表示损失超过 </a:t>
            </a:r>
            <a:r>
              <a:rPr kumimoji="1" lang="en-US" altLang="zh-CN" sz="2400" dirty="0" err="1">
                <a:latin typeface="Times New Roman" panose="02020603050405020304" pitchFamily="18" charset="0"/>
                <a:ea typeface="+mn-ea"/>
                <a:cs typeface="Times New Roman" panose="02020603050405020304" pitchFamily="18" charset="0"/>
              </a:rPr>
              <a:t>VaR</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阈值时的可能遭受的平均潜在损失。</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因此，根据（</a:t>
            </a:r>
            <a:r>
              <a:rPr kumimoji="1" lang="en-US" altLang="zh-CN" sz="2400" dirty="0">
                <a:latin typeface="Times New Roman" panose="02020603050405020304" pitchFamily="18" charset="0"/>
                <a:ea typeface="+mn-ea"/>
                <a:cs typeface="Times New Roman" panose="02020603050405020304" pitchFamily="18" charset="0"/>
              </a:rPr>
              <a:t>1-49</a:t>
            </a:r>
            <a:r>
              <a:rPr kumimoji="1" lang="zh-CN" altLang="en-US" sz="2400" dirty="0">
                <a:latin typeface="Times New Roman" panose="02020603050405020304" pitchFamily="18" charset="0"/>
                <a:ea typeface="+mn-ea"/>
                <a:cs typeface="Times New Roman" panose="02020603050405020304" pitchFamily="18" charset="0"/>
              </a:rPr>
              <a:t>）式，进一步可以得到</a:t>
            </a:r>
            <a:r>
              <a:rPr kumimoji="1" lang="en-US" altLang="zh-CN" sz="2400" dirty="0">
                <a:latin typeface="Times New Roman" panose="02020603050405020304" pitchFamily="18" charset="0"/>
                <a:ea typeface="+mn-ea"/>
                <a:cs typeface="Times New Roman" panose="02020603050405020304" pitchFamily="18" charset="0"/>
              </a:rPr>
              <a:t>ES</a:t>
            </a:r>
            <a:r>
              <a:rPr kumimoji="1" lang="zh-CN" altLang="en-US" sz="2400" dirty="0">
                <a:latin typeface="Times New Roman" panose="02020603050405020304" pitchFamily="18" charset="0"/>
                <a:ea typeface="+mn-ea"/>
                <a:cs typeface="Times New Roman" panose="02020603050405020304" pitchFamily="18" charset="0"/>
              </a:rPr>
              <a:t>的计算公式为：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1-51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70CF883D-81F1-85F4-DC38-7C39B4C3744B}"/>
              </a:ext>
            </a:extLst>
          </p:cNvPr>
          <p:cNvGraphicFramePr>
            <a:graphicFrameLocks noChangeAspect="1"/>
          </p:cNvGraphicFramePr>
          <p:nvPr>
            <p:extLst>
              <p:ext uri="{D42A27DB-BD31-4B8C-83A1-F6EECF244321}">
                <p14:modId xmlns:p14="http://schemas.microsoft.com/office/powerpoint/2010/main" val="1715333438"/>
              </p:ext>
            </p:extLst>
          </p:nvPr>
        </p:nvGraphicFramePr>
        <p:xfrm>
          <a:off x="2925267" y="4149080"/>
          <a:ext cx="2448272" cy="457275"/>
        </p:xfrm>
        <a:graphic>
          <a:graphicData uri="http://schemas.openxmlformats.org/presentationml/2006/ole">
            <mc:AlternateContent xmlns:mc="http://schemas.openxmlformats.org/markup-compatibility/2006">
              <mc:Choice xmlns:v="urn:schemas-microsoft-com:vml" Requires="v">
                <p:oleObj name="Equation" r:id="rId2" imgW="1368403" imgH="254993" progId="Equation.DSMT4">
                  <p:embed/>
                </p:oleObj>
              </mc:Choice>
              <mc:Fallback>
                <p:oleObj name="Equation" r:id="rId2" imgW="1368403" imgH="254993" progId="Equation.DSMT4">
                  <p:embed/>
                  <p:pic>
                    <p:nvPicPr>
                      <p:cNvPr id="0" name=""/>
                      <p:cNvPicPr/>
                      <p:nvPr/>
                    </p:nvPicPr>
                    <p:blipFill>
                      <a:blip r:embed="rId3"/>
                      <a:stretch>
                        <a:fillRect/>
                      </a:stretch>
                    </p:blipFill>
                    <p:spPr>
                      <a:xfrm>
                        <a:off x="2925267" y="4149080"/>
                        <a:ext cx="2448272" cy="45727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91E8BA6-70D8-04A2-E059-9DCA63FC1727}"/>
              </a:ext>
            </a:extLst>
          </p:cNvPr>
          <p:cNvGraphicFramePr>
            <a:graphicFrameLocks noChangeAspect="1"/>
          </p:cNvGraphicFramePr>
          <p:nvPr>
            <p:extLst>
              <p:ext uri="{D42A27DB-BD31-4B8C-83A1-F6EECF244321}">
                <p14:modId xmlns:p14="http://schemas.microsoft.com/office/powerpoint/2010/main" val="2073263885"/>
              </p:ext>
            </p:extLst>
          </p:nvPr>
        </p:nvGraphicFramePr>
        <p:xfrm>
          <a:off x="4777089" y="5773743"/>
          <a:ext cx="2756690" cy="801132"/>
        </p:xfrm>
        <a:graphic>
          <a:graphicData uri="http://schemas.openxmlformats.org/presentationml/2006/ole">
            <mc:AlternateContent xmlns:mc="http://schemas.openxmlformats.org/markup-compatibility/2006">
              <mc:Choice xmlns:v="urn:schemas-microsoft-com:vml" Requires="v">
                <p:oleObj name="Equation" r:id="rId4" imgW="1759314" imgH="510412" progId="Equation.DSMT4">
                  <p:embed/>
                </p:oleObj>
              </mc:Choice>
              <mc:Fallback>
                <p:oleObj name="Equation" r:id="rId4" imgW="1759314" imgH="510412" progId="Equation.DSMT4">
                  <p:embed/>
                  <p:pic>
                    <p:nvPicPr>
                      <p:cNvPr id="0" name=""/>
                      <p:cNvPicPr/>
                      <p:nvPr/>
                    </p:nvPicPr>
                    <p:blipFill>
                      <a:blip r:embed="rId5"/>
                      <a:stretch>
                        <a:fillRect/>
                      </a:stretch>
                    </p:blipFill>
                    <p:spPr>
                      <a:xfrm>
                        <a:off x="4777089" y="5773743"/>
                        <a:ext cx="2756690" cy="801132"/>
                      </a:xfrm>
                      <a:prstGeom prst="rect">
                        <a:avLst/>
                      </a:prstGeom>
                    </p:spPr>
                  </p:pic>
                </p:oleObj>
              </mc:Fallback>
            </mc:AlternateContent>
          </a:graphicData>
        </a:graphic>
      </p:graphicFrame>
    </p:spTree>
    <p:extLst>
      <p:ext uri="{BB962C8B-B14F-4D97-AF65-F5344CB8AC3E}">
        <p14:creationId xmlns:p14="http://schemas.microsoft.com/office/powerpoint/2010/main" val="3814916754"/>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374453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、极值理论的应用</a:t>
            </a:r>
          </a:p>
        </p:txBody>
      </p:sp>
      <p:sp>
        <p:nvSpPr>
          <p:cNvPr id="5" name="文本框 4"/>
          <p:cNvSpPr txBox="1"/>
          <p:nvPr/>
        </p:nvSpPr>
        <p:spPr>
          <a:xfrm>
            <a:off x="144902" y="1700808"/>
            <a:ext cx="11897433" cy="3774688"/>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1-9】</a:t>
            </a:r>
            <a:r>
              <a:rPr kumimoji="1" lang="zh-CN" altLang="en-US" sz="2400" dirty="0">
                <a:latin typeface="Times New Roman" panose="02020603050405020304" pitchFamily="18" charset="0"/>
                <a:ea typeface="+mn-ea"/>
                <a:cs typeface="Times New Roman" panose="02020603050405020304" pitchFamily="18" charset="0"/>
              </a:rPr>
              <a:t>假设某只股票的 </a:t>
            </a:r>
            <a:r>
              <a:rPr kumimoji="1" lang="en-US" altLang="zh-CN" sz="2400" i="1" dirty="0">
                <a:latin typeface="Times New Roman" panose="02020603050405020304" pitchFamily="18" charset="0"/>
                <a:ea typeface="+mn-ea"/>
                <a:cs typeface="Times New Roman" panose="02020603050405020304" pitchFamily="18" charset="0"/>
              </a:rPr>
              <a:t>n </a:t>
            </a:r>
            <a:r>
              <a:rPr kumimoji="1" lang="en-US" altLang="zh-CN" sz="2400" dirty="0">
                <a:latin typeface="Times New Roman" panose="02020603050405020304" pitchFamily="18" charset="0"/>
                <a:ea typeface="+mn-ea"/>
                <a:cs typeface="Times New Roman" panose="02020603050405020304" pitchFamily="18" charset="0"/>
              </a:rPr>
              <a:t>=56</a:t>
            </a:r>
            <a:r>
              <a:rPr kumimoji="1" lang="zh-CN" altLang="en-US" sz="2400" dirty="0">
                <a:latin typeface="Times New Roman" panose="02020603050405020304" pitchFamily="18" charset="0"/>
                <a:ea typeface="+mn-ea"/>
                <a:cs typeface="Times New Roman" panose="02020603050405020304" pitchFamily="18" charset="0"/>
              </a:rPr>
              <a:t>，               ，               ，                 ，求对于左尾概率</a:t>
            </a:r>
            <a:r>
              <a:rPr kumimoji="1" lang="en-US" altLang="zh-CN" sz="2400" dirty="0">
                <a:latin typeface="Times New Roman" panose="02020603050405020304" pitchFamily="18" charset="0"/>
                <a:ea typeface="+mn-ea"/>
                <a:cs typeface="Times New Roman" panose="02020603050405020304" pitchFamily="18" charset="0"/>
              </a:rPr>
              <a:t>P=0.01</a:t>
            </a:r>
            <a:r>
              <a:rPr kumimoji="1" lang="zh-CN" altLang="en-US" sz="2400" dirty="0">
                <a:latin typeface="Times New Roman" panose="02020603050405020304" pitchFamily="18" charset="0"/>
                <a:ea typeface="+mn-ea"/>
                <a:cs typeface="Times New Roman" panose="02020603050405020304" pitchFamily="18" charset="0"/>
              </a:rPr>
              <a:t>对应的</a:t>
            </a:r>
            <a:r>
              <a:rPr kumimoji="1" lang="en-US" altLang="zh-CN" sz="2400" dirty="0">
                <a:latin typeface="Times New Roman" panose="02020603050405020304" pitchFamily="18" charset="0"/>
                <a:ea typeface="+mn-ea"/>
                <a:cs typeface="Times New Roman" panose="02020603050405020304" pitchFamily="18" charset="0"/>
              </a:rPr>
              <a:t>ES</a:t>
            </a:r>
            <a:r>
              <a:rPr kumimoji="1" lang="zh-CN" altLang="en-US" sz="2400" dirty="0">
                <a:latin typeface="Times New Roman" panose="02020603050405020304" pitchFamily="18" charset="0"/>
                <a:ea typeface="+mn-ea"/>
                <a:cs typeface="Times New Roman" panose="02020603050405020304" pitchFamily="18" charset="0"/>
              </a:rPr>
              <a:t>是多少。</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从上述估计数值结果看，</a:t>
            </a:r>
            <a:r>
              <a:rPr kumimoji="1" lang="en-US" altLang="zh-CN" sz="2400" dirty="0">
                <a:latin typeface="Times New Roman" panose="02020603050405020304" pitchFamily="18" charset="0"/>
                <a:ea typeface="+mn-ea"/>
                <a:cs typeface="Times New Roman" panose="02020603050405020304" pitchFamily="18" charset="0"/>
              </a:rPr>
              <a:t>ES</a:t>
            </a:r>
            <a:r>
              <a:rPr kumimoji="1" lang="zh-CN" altLang="en-US" sz="2400" dirty="0">
                <a:latin typeface="Times New Roman" panose="02020603050405020304" pitchFamily="18" charset="0"/>
                <a:ea typeface="+mn-ea"/>
                <a:cs typeface="Times New Roman" panose="02020603050405020304" pitchFamily="18" charset="0"/>
              </a:rPr>
              <a:t>大于</a:t>
            </a:r>
            <a:r>
              <a:rPr kumimoji="1" lang="en-US" altLang="zh-CN" sz="2400" dirty="0" err="1">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，这与理论是相符的。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6B4ED898-72DA-62B9-FC6F-6729B9740597}"/>
              </a:ext>
            </a:extLst>
          </p:cNvPr>
          <p:cNvGraphicFramePr>
            <a:graphicFrameLocks noChangeAspect="1"/>
          </p:cNvGraphicFramePr>
          <p:nvPr>
            <p:extLst>
              <p:ext uri="{D42A27DB-BD31-4B8C-83A1-F6EECF244321}">
                <p14:modId xmlns:p14="http://schemas.microsoft.com/office/powerpoint/2010/main" val="114473107"/>
              </p:ext>
            </p:extLst>
          </p:nvPr>
        </p:nvGraphicFramePr>
        <p:xfrm>
          <a:off x="5013499" y="1917263"/>
          <a:ext cx="1279227" cy="417406"/>
        </p:xfrm>
        <a:graphic>
          <a:graphicData uri="http://schemas.openxmlformats.org/presentationml/2006/ole">
            <mc:AlternateContent xmlns:mc="http://schemas.openxmlformats.org/markup-compatibility/2006">
              <mc:Choice xmlns:v="urn:schemas-microsoft-com:vml" Requires="v">
                <p:oleObj name="Equation" r:id="rId3" imgW="827010" imgH="270318" progId="Equation.DSMT4">
                  <p:embed/>
                </p:oleObj>
              </mc:Choice>
              <mc:Fallback>
                <p:oleObj name="Equation" r:id="rId3" imgW="827010" imgH="270318" progId="Equation.DSMT4">
                  <p:embed/>
                  <p:pic>
                    <p:nvPicPr>
                      <p:cNvPr id="0" name=""/>
                      <p:cNvPicPr/>
                      <p:nvPr/>
                    </p:nvPicPr>
                    <p:blipFill>
                      <a:blip r:embed="rId4"/>
                      <a:stretch>
                        <a:fillRect/>
                      </a:stretch>
                    </p:blipFill>
                    <p:spPr>
                      <a:xfrm>
                        <a:off x="5013499" y="1917263"/>
                        <a:ext cx="1279227" cy="41740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BCD72E66-A7A4-258D-0D16-FE44467BF16A}"/>
              </a:ext>
            </a:extLst>
          </p:cNvPr>
          <p:cNvGraphicFramePr>
            <a:graphicFrameLocks noChangeAspect="1"/>
          </p:cNvGraphicFramePr>
          <p:nvPr>
            <p:extLst>
              <p:ext uri="{D42A27DB-BD31-4B8C-83A1-F6EECF244321}">
                <p14:modId xmlns:p14="http://schemas.microsoft.com/office/powerpoint/2010/main" val="2634687753"/>
              </p:ext>
            </p:extLst>
          </p:nvPr>
        </p:nvGraphicFramePr>
        <p:xfrm>
          <a:off x="6381651" y="1917263"/>
          <a:ext cx="1296275" cy="422969"/>
        </p:xfrm>
        <a:graphic>
          <a:graphicData uri="http://schemas.openxmlformats.org/presentationml/2006/ole">
            <mc:AlternateContent xmlns:mc="http://schemas.openxmlformats.org/markup-compatibility/2006">
              <mc:Choice xmlns:v="urn:schemas-microsoft-com:vml" Requires="v">
                <p:oleObj name="Equation" r:id="rId5" imgW="827010" imgH="270318" progId="Equation.DSMT4">
                  <p:embed/>
                </p:oleObj>
              </mc:Choice>
              <mc:Fallback>
                <p:oleObj name="Equation" r:id="rId5" imgW="827010" imgH="270318" progId="Equation.DSMT4">
                  <p:embed/>
                  <p:pic>
                    <p:nvPicPr>
                      <p:cNvPr id="0" name=""/>
                      <p:cNvPicPr/>
                      <p:nvPr/>
                    </p:nvPicPr>
                    <p:blipFill>
                      <a:blip r:embed="rId6"/>
                      <a:stretch>
                        <a:fillRect/>
                      </a:stretch>
                    </p:blipFill>
                    <p:spPr>
                      <a:xfrm>
                        <a:off x="6381651" y="1917263"/>
                        <a:ext cx="1296275" cy="42296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A4556F5-6799-89F4-DF4E-C1C00BC838F5}"/>
              </a:ext>
            </a:extLst>
          </p:cNvPr>
          <p:cNvGraphicFramePr>
            <a:graphicFrameLocks noChangeAspect="1"/>
          </p:cNvGraphicFramePr>
          <p:nvPr>
            <p:extLst>
              <p:ext uri="{D42A27DB-BD31-4B8C-83A1-F6EECF244321}">
                <p14:modId xmlns:p14="http://schemas.microsoft.com/office/powerpoint/2010/main" val="1065809394"/>
              </p:ext>
            </p:extLst>
          </p:nvPr>
        </p:nvGraphicFramePr>
        <p:xfrm>
          <a:off x="7965826" y="1891719"/>
          <a:ext cx="1279227" cy="472214"/>
        </p:xfrm>
        <a:graphic>
          <a:graphicData uri="http://schemas.openxmlformats.org/presentationml/2006/ole">
            <mc:AlternateContent xmlns:mc="http://schemas.openxmlformats.org/markup-compatibility/2006">
              <mc:Choice xmlns:v="urn:schemas-microsoft-com:vml" Requires="v">
                <p:oleObj name="Equation" r:id="rId7" imgW="812090" imgH="300117" progId="Equation.DSMT4">
                  <p:embed/>
                </p:oleObj>
              </mc:Choice>
              <mc:Fallback>
                <p:oleObj name="Equation" r:id="rId7" imgW="812090" imgH="300117" progId="Equation.DSMT4">
                  <p:embed/>
                  <p:pic>
                    <p:nvPicPr>
                      <p:cNvPr id="0" name=""/>
                      <p:cNvPicPr/>
                      <p:nvPr/>
                    </p:nvPicPr>
                    <p:blipFill>
                      <a:blip r:embed="rId8"/>
                      <a:stretch>
                        <a:fillRect/>
                      </a:stretch>
                    </p:blipFill>
                    <p:spPr>
                      <a:xfrm>
                        <a:off x="7965826" y="1891719"/>
                        <a:ext cx="1279227" cy="472214"/>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615F5847-C535-968E-40CA-3D5551DFF071}"/>
              </a:ext>
            </a:extLst>
          </p:cNvPr>
          <p:cNvGraphicFramePr>
            <a:graphicFrameLocks noChangeAspect="1"/>
          </p:cNvGraphicFramePr>
          <p:nvPr>
            <p:extLst>
              <p:ext uri="{D42A27DB-BD31-4B8C-83A1-F6EECF244321}">
                <p14:modId xmlns:p14="http://schemas.microsoft.com/office/powerpoint/2010/main" val="3497701172"/>
              </p:ext>
            </p:extLst>
          </p:nvPr>
        </p:nvGraphicFramePr>
        <p:xfrm>
          <a:off x="2997275" y="2932281"/>
          <a:ext cx="6768752" cy="758700"/>
        </p:xfrm>
        <a:graphic>
          <a:graphicData uri="http://schemas.openxmlformats.org/presentationml/2006/ole">
            <mc:AlternateContent xmlns:mc="http://schemas.openxmlformats.org/markup-compatibility/2006">
              <mc:Choice xmlns:v="urn:schemas-microsoft-com:vml" Requires="v">
                <p:oleObj name="Equation" r:id="rId9" imgW="4150396" imgH="465288" progId="Equation.DSMT4">
                  <p:embed/>
                </p:oleObj>
              </mc:Choice>
              <mc:Fallback>
                <p:oleObj name="Equation" r:id="rId9" imgW="4150396" imgH="465288" progId="Equation.DSMT4">
                  <p:embed/>
                  <p:pic>
                    <p:nvPicPr>
                      <p:cNvPr id="0" name=""/>
                      <p:cNvPicPr/>
                      <p:nvPr/>
                    </p:nvPicPr>
                    <p:blipFill>
                      <a:blip r:embed="rId10"/>
                      <a:stretch>
                        <a:fillRect/>
                      </a:stretch>
                    </p:blipFill>
                    <p:spPr>
                      <a:xfrm>
                        <a:off x="2997275" y="2932281"/>
                        <a:ext cx="6768752" cy="7587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CF455F68-4DA4-A53C-EF52-B4BB55A4E730}"/>
              </a:ext>
            </a:extLst>
          </p:cNvPr>
          <p:cNvGraphicFramePr>
            <a:graphicFrameLocks noChangeAspect="1"/>
          </p:cNvGraphicFramePr>
          <p:nvPr>
            <p:extLst>
              <p:ext uri="{D42A27DB-BD31-4B8C-83A1-F6EECF244321}">
                <p14:modId xmlns:p14="http://schemas.microsoft.com/office/powerpoint/2010/main" val="3547536012"/>
              </p:ext>
            </p:extLst>
          </p:nvPr>
        </p:nvGraphicFramePr>
        <p:xfrm>
          <a:off x="2997275" y="3857128"/>
          <a:ext cx="7587356" cy="781551"/>
        </p:xfrm>
        <a:graphic>
          <a:graphicData uri="http://schemas.openxmlformats.org/presentationml/2006/ole">
            <mc:AlternateContent xmlns:mc="http://schemas.openxmlformats.org/markup-compatibility/2006">
              <mc:Choice xmlns:v="urn:schemas-microsoft-com:vml" Requires="v">
                <p:oleObj name="Equation" r:id="rId11" imgW="4962485" imgH="510412" progId="Equation.DSMT4">
                  <p:embed/>
                </p:oleObj>
              </mc:Choice>
              <mc:Fallback>
                <p:oleObj name="Equation" r:id="rId11" imgW="4962485" imgH="510412" progId="Equation.DSMT4">
                  <p:embed/>
                  <p:pic>
                    <p:nvPicPr>
                      <p:cNvPr id="0" name=""/>
                      <p:cNvPicPr/>
                      <p:nvPr/>
                    </p:nvPicPr>
                    <p:blipFill>
                      <a:blip r:embed="rId12"/>
                      <a:stretch>
                        <a:fillRect/>
                      </a:stretch>
                    </p:blipFill>
                    <p:spPr>
                      <a:xfrm>
                        <a:off x="2997275" y="3857128"/>
                        <a:ext cx="7587356" cy="781551"/>
                      </a:xfrm>
                      <a:prstGeom prst="rect">
                        <a:avLst/>
                      </a:prstGeom>
                    </p:spPr>
                  </p:pic>
                </p:oleObj>
              </mc:Fallback>
            </mc:AlternateContent>
          </a:graphicData>
        </a:graphic>
      </p:graphicFrame>
    </p:spTree>
    <p:extLst>
      <p:ext uri="{BB962C8B-B14F-4D97-AF65-F5344CB8AC3E}">
        <p14:creationId xmlns:p14="http://schemas.microsoft.com/office/powerpoint/2010/main" val="2304120853"/>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837035" y="1628800"/>
            <a:ext cx="107291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457200">
              <a:lnSpc>
                <a:spcPct val="200000"/>
              </a:lnSpc>
              <a:spcBef>
                <a:spcPct val="20000"/>
              </a:spcBef>
              <a:buClr>
                <a:schemeClr val="accent1"/>
              </a:buClr>
              <a:buSzPct val="70000"/>
            </a:pPr>
            <a:r>
              <a:rPr kumimoji="1" lang="zh-CN" altLang="en-US" sz="2300" dirty="0">
                <a:latin typeface="+mn-lt"/>
                <a:ea typeface="+mn-ea"/>
              </a:rPr>
              <a:t>本章主要介绍金融资产收益率，首先介绍资产价格和收益率，其中包括简单、复合、资产组合等多种收益率。接着，本节介绍资产收益率的分布，主要有单一收益率和多元收益率的分布。同时，介绍收益率分布的小概率区制</a:t>
            </a:r>
            <a:r>
              <a:rPr kumimoji="1" lang="en-US" altLang="zh-CN" sz="2300" dirty="0">
                <a:latin typeface="+mn-lt"/>
                <a:ea typeface="+mn-ea"/>
              </a:rPr>
              <a:t>——</a:t>
            </a:r>
            <a:r>
              <a:rPr kumimoji="1" lang="zh-CN" altLang="en-US" sz="2300" dirty="0">
                <a:latin typeface="+mn-lt"/>
                <a:ea typeface="+mn-ea"/>
              </a:rPr>
              <a:t>极值理论，其中包括极值理论的概念、极值分布参数的估计以及两个极值理论的重要应用。</a:t>
            </a:r>
          </a:p>
        </p:txBody>
      </p:sp>
      <p:sp>
        <p:nvSpPr>
          <p:cNvPr id="3" name="Rectangle 2"/>
          <p:cNvSpPr txBox="1">
            <a:spLocks/>
          </p:cNvSpPr>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本章小结</a:t>
            </a:r>
          </a:p>
        </p:txBody>
      </p:sp>
      <p:sp>
        <p:nvSpPr>
          <p:cNvPr id="4" name="矩形: 圆角 3">
            <a:extLst>
              <a:ext uri="{FF2B5EF4-FFF2-40B4-BE49-F238E27FC236}">
                <a16:creationId xmlns:a16="http://schemas.microsoft.com/office/drawing/2014/main" id="{70108786-44A7-4BE0-9060-E6C299FCCFAD}"/>
              </a:ext>
            </a:extLst>
          </p:cNvPr>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8970301"/>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课后习题</a:t>
            </a:r>
          </a:p>
        </p:txBody>
      </p:sp>
      <p:sp>
        <p:nvSpPr>
          <p:cNvPr id="4" name="Rectangle 2">
            <a:extLst>
              <a:ext uri="{FF2B5EF4-FFF2-40B4-BE49-F238E27FC236}">
                <a16:creationId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文本框 6">
            <a:extLst>
              <a:ext uri="{FF2B5EF4-FFF2-40B4-BE49-F238E27FC236}">
                <a16:creationId xmlns:a16="http://schemas.microsoft.com/office/drawing/2014/main" id="{18CE13BB-ACB2-465B-B802-A7BA420FE043}"/>
              </a:ext>
            </a:extLst>
          </p:cNvPr>
          <p:cNvSpPr txBox="1"/>
          <p:nvPr/>
        </p:nvSpPr>
        <p:spPr>
          <a:xfrm>
            <a:off x="152959" y="980728"/>
            <a:ext cx="11881320" cy="4609019"/>
          </a:xfrm>
          <a:prstGeom prst="rect">
            <a:avLst/>
          </a:prstGeom>
          <a:noFill/>
        </p:spPr>
        <p:txBody>
          <a:bodyPr wrap="square">
            <a:spAutoFit/>
          </a:bodyPr>
          <a:lstStyle/>
          <a:p>
            <a:pPr algn="just">
              <a:lnSpc>
                <a:spcPct val="150000"/>
              </a:lnSpc>
            </a:pPr>
            <a:r>
              <a:rPr lang="en-US" altLang="zh-CN" dirty="0">
                <a:latin typeface="Times New Roman" panose="02020603050405020304" pitchFamily="18" charset="0"/>
              </a:rPr>
              <a:t>1</a:t>
            </a:r>
            <a:r>
              <a:rPr lang="zh-CN" altLang="en-US" dirty="0">
                <a:latin typeface="Times New Roman" panose="02020603050405020304" pitchFamily="18" charset="0"/>
              </a:rPr>
              <a:t>、假设</a:t>
            </a:r>
            <a:r>
              <a:rPr lang="en-US" altLang="zh-CN" dirty="0">
                <a:latin typeface="Times New Roman" panose="02020603050405020304" pitchFamily="18" charset="0"/>
              </a:rPr>
              <a:t>3</a:t>
            </a:r>
            <a:r>
              <a:rPr lang="zh-CN" altLang="en-US" dirty="0">
                <a:latin typeface="Times New Roman" panose="02020603050405020304" pitchFamily="18" charset="0"/>
              </a:rPr>
              <a:t>月</a:t>
            </a:r>
            <a:r>
              <a:rPr lang="en-US" altLang="zh-CN" dirty="0">
                <a:latin typeface="Times New Roman" panose="02020603050405020304" pitchFamily="18" charset="0"/>
              </a:rPr>
              <a:t>6</a:t>
            </a:r>
            <a:r>
              <a:rPr lang="zh-CN" altLang="en-US" dirty="0">
                <a:latin typeface="Times New Roman" panose="02020603050405020304" pitchFamily="18" charset="0"/>
              </a:rPr>
              <a:t>日为第一期，</a:t>
            </a:r>
            <a:r>
              <a:rPr lang="en-US" altLang="zh-CN" dirty="0">
                <a:latin typeface="Times New Roman" panose="02020603050405020304" pitchFamily="18" charset="0"/>
              </a:rPr>
              <a:t>3</a:t>
            </a:r>
            <a:r>
              <a:rPr lang="zh-CN" altLang="en-US" dirty="0">
                <a:latin typeface="Times New Roman" panose="02020603050405020304" pitchFamily="18" charset="0"/>
              </a:rPr>
              <a:t>月</a:t>
            </a:r>
            <a:r>
              <a:rPr lang="en-US" altLang="zh-CN" dirty="0">
                <a:latin typeface="Times New Roman" panose="02020603050405020304" pitchFamily="18" charset="0"/>
              </a:rPr>
              <a:t>9</a:t>
            </a:r>
            <a:r>
              <a:rPr lang="zh-CN" altLang="en-US" dirty="0">
                <a:latin typeface="Times New Roman" panose="02020603050405020304" pitchFamily="18" charset="0"/>
              </a:rPr>
              <a:t>日为第四期，某只股票</a:t>
            </a:r>
            <a:r>
              <a:rPr lang="en-US" altLang="zh-CN" dirty="0">
                <a:latin typeface="Times New Roman" panose="02020603050405020304" pitchFamily="18" charset="0"/>
              </a:rPr>
              <a:t>3</a:t>
            </a:r>
            <a:r>
              <a:rPr lang="zh-CN" altLang="en-US" dirty="0">
                <a:latin typeface="Times New Roman" panose="02020603050405020304" pitchFamily="18" charset="0"/>
              </a:rPr>
              <a:t>月</a:t>
            </a:r>
            <a:r>
              <a:rPr lang="en-US" altLang="zh-CN" dirty="0">
                <a:latin typeface="Times New Roman" panose="02020603050405020304" pitchFamily="18" charset="0"/>
              </a:rPr>
              <a:t>9</a:t>
            </a:r>
            <a:r>
              <a:rPr lang="zh-CN" altLang="en-US" dirty="0">
                <a:latin typeface="Times New Roman" panose="02020603050405020304" pitchFamily="18" charset="0"/>
              </a:rPr>
              <a:t>日的收益率为</a:t>
            </a:r>
            <a:r>
              <a:rPr lang="en-US" altLang="zh-CN" dirty="0">
                <a:latin typeface="Times New Roman" panose="02020603050405020304" pitchFamily="18" charset="0"/>
              </a:rPr>
              <a:t>12.66</a:t>
            </a:r>
            <a:r>
              <a:rPr lang="zh-CN" altLang="en-US" dirty="0">
                <a:latin typeface="Times New Roman" panose="02020603050405020304" pitchFamily="18" charset="0"/>
              </a:rPr>
              <a:t>，</a:t>
            </a:r>
            <a:r>
              <a:rPr lang="en-US" altLang="zh-CN" dirty="0">
                <a:latin typeface="Times New Roman" panose="02020603050405020304" pitchFamily="18" charset="0"/>
              </a:rPr>
              <a:t>3</a:t>
            </a:r>
            <a:r>
              <a:rPr lang="zh-CN" altLang="en-US" dirty="0">
                <a:latin typeface="Times New Roman" panose="02020603050405020304" pitchFamily="18" charset="0"/>
              </a:rPr>
              <a:t>月</a:t>
            </a:r>
            <a:r>
              <a:rPr lang="en-US" altLang="zh-CN" dirty="0">
                <a:latin typeface="Times New Roman" panose="02020603050405020304" pitchFamily="18" charset="0"/>
              </a:rPr>
              <a:t>8</a:t>
            </a:r>
            <a:r>
              <a:rPr lang="zh-CN" altLang="en-US" dirty="0">
                <a:latin typeface="Times New Roman" panose="02020603050405020304" pitchFamily="18" charset="0"/>
              </a:rPr>
              <a:t>日收益率为</a:t>
            </a:r>
            <a:r>
              <a:rPr lang="en-US" altLang="zh-CN" dirty="0">
                <a:latin typeface="Times New Roman" panose="02020603050405020304" pitchFamily="18" charset="0"/>
              </a:rPr>
              <a:t>12.46</a:t>
            </a:r>
            <a:r>
              <a:rPr lang="zh-CN" altLang="en-US" dirty="0">
                <a:latin typeface="Times New Roman" panose="02020603050405020304" pitchFamily="18" charset="0"/>
              </a:rPr>
              <a:t>，</a:t>
            </a:r>
            <a:r>
              <a:rPr lang="en-US" altLang="zh-CN" dirty="0">
                <a:latin typeface="Times New Roman" panose="02020603050405020304" pitchFamily="18" charset="0"/>
              </a:rPr>
              <a:t>3</a:t>
            </a:r>
            <a:r>
              <a:rPr lang="zh-CN" altLang="en-US" dirty="0">
                <a:latin typeface="Times New Roman" panose="02020603050405020304" pitchFamily="18" charset="0"/>
              </a:rPr>
              <a:t>月</a:t>
            </a:r>
            <a:r>
              <a:rPr lang="en-US" altLang="zh-CN" dirty="0">
                <a:latin typeface="Times New Roman" panose="02020603050405020304" pitchFamily="18" charset="0"/>
              </a:rPr>
              <a:t>7</a:t>
            </a:r>
            <a:r>
              <a:rPr lang="zh-CN" altLang="en-US" dirty="0">
                <a:latin typeface="Times New Roman" panose="02020603050405020304" pitchFamily="18" charset="0"/>
              </a:rPr>
              <a:t>日收益率为</a:t>
            </a:r>
            <a:r>
              <a:rPr lang="en-US" altLang="zh-CN" dirty="0">
                <a:latin typeface="Times New Roman" panose="02020603050405020304" pitchFamily="18" charset="0"/>
              </a:rPr>
              <a:t>11.85</a:t>
            </a:r>
            <a:r>
              <a:rPr lang="zh-CN" altLang="en-US" dirty="0">
                <a:latin typeface="Times New Roman" panose="02020603050405020304" pitchFamily="18" charset="0"/>
              </a:rPr>
              <a:t>，计算</a:t>
            </a:r>
            <a:r>
              <a:rPr lang="en-US" altLang="zh-CN" dirty="0">
                <a:latin typeface="Times New Roman" panose="02020603050405020304" pitchFamily="18" charset="0"/>
              </a:rPr>
              <a:t>3</a:t>
            </a:r>
            <a:r>
              <a:rPr lang="zh-CN" altLang="en-US" dirty="0">
                <a:latin typeface="Times New Roman" panose="02020603050405020304" pitchFamily="18" charset="0"/>
              </a:rPr>
              <a:t>月</a:t>
            </a:r>
            <a:r>
              <a:rPr lang="en-US" altLang="zh-CN" dirty="0">
                <a:latin typeface="Times New Roman" panose="02020603050405020304" pitchFamily="18" charset="0"/>
              </a:rPr>
              <a:t>9</a:t>
            </a:r>
            <a:r>
              <a:rPr lang="zh-CN" altLang="en-US" dirty="0">
                <a:latin typeface="Times New Roman" panose="02020603050405020304" pitchFamily="18" charset="0"/>
              </a:rPr>
              <a:t>日的两期收益率是多少？</a:t>
            </a:r>
          </a:p>
          <a:p>
            <a:pPr algn="just">
              <a:lnSpc>
                <a:spcPct val="150000"/>
              </a:lnSpc>
            </a:pPr>
            <a:r>
              <a:rPr lang="en-US" altLang="zh-CN" dirty="0">
                <a:latin typeface="Times New Roman" panose="02020603050405020304" pitchFamily="18" charset="0"/>
              </a:rPr>
              <a:t>2</a:t>
            </a:r>
            <a:r>
              <a:rPr lang="zh-CN" altLang="en-US" dirty="0">
                <a:latin typeface="Times New Roman" panose="02020603050405020304" pitchFamily="18" charset="0"/>
              </a:rPr>
              <a:t>、假设初始资本为</a:t>
            </a:r>
            <a:r>
              <a:rPr lang="en-US" altLang="zh-CN" dirty="0">
                <a:latin typeface="Times New Roman" panose="02020603050405020304" pitchFamily="18" charset="0"/>
              </a:rPr>
              <a:t>1000</a:t>
            </a:r>
            <a:r>
              <a:rPr lang="zh-CN" altLang="en-US" dirty="0">
                <a:latin typeface="Times New Roman" panose="02020603050405020304" pitchFamily="18" charset="0"/>
              </a:rPr>
              <a:t>元，年收益率为</a:t>
            </a:r>
            <a:r>
              <a:rPr lang="en-US" altLang="zh-CN" dirty="0">
                <a:latin typeface="Times New Roman" panose="02020603050405020304" pitchFamily="18" charset="0"/>
              </a:rPr>
              <a:t>15%</a:t>
            </a:r>
            <a:r>
              <a:rPr lang="zh-CN" altLang="en-US" dirty="0">
                <a:latin typeface="Times New Roman" panose="02020603050405020304" pitchFamily="18" charset="0"/>
              </a:rPr>
              <a:t>，计算投资两年的连续复合后的资产净值。</a:t>
            </a:r>
          </a:p>
          <a:p>
            <a:pPr algn="just">
              <a:lnSpc>
                <a:spcPct val="150000"/>
              </a:lnSpc>
            </a:pPr>
            <a:r>
              <a:rPr lang="en-US" altLang="zh-CN" dirty="0">
                <a:latin typeface="Times New Roman" panose="02020603050405020304" pitchFamily="18" charset="0"/>
              </a:rPr>
              <a:t>3</a:t>
            </a:r>
            <a:r>
              <a:rPr lang="zh-CN" altLang="en-US" dirty="0">
                <a:latin typeface="Times New Roman" panose="02020603050405020304" pitchFamily="18" charset="0"/>
              </a:rPr>
              <a:t>、假设年利率为</a:t>
            </a:r>
            <a:r>
              <a:rPr lang="en-US" altLang="zh-CN" dirty="0">
                <a:latin typeface="Times New Roman" panose="02020603050405020304" pitchFamily="18" charset="0"/>
              </a:rPr>
              <a:t>11%</a:t>
            </a:r>
            <a:r>
              <a:rPr lang="zh-CN" altLang="en-US" dirty="0">
                <a:latin typeface="Times New Roman" panose="02020603050405020304" pitchFamily="18" charset="0"/>
              </a:rPr>
              <a:t>，投资三年的连续复合后的资产净值的现值为</a:t>
            </a:r>
            <a:r>
              <a:rPr lang="en-US" altLang="zh-CN" dirty="0">
                <a:latin typeface="Times New Roman" panose="02020603050405020304" pitchFamily="18" charset="0"/>
              </a:rPr>
              <a:t>1160</a:t>
            </a:r>
            <a:r>
              <a:rPr lang="zh-CN" altLang="en-US" dirty="0">
                <a:latin typeface="Times New Roman" panose="02020603050405020304" pitchFamily="18" charset="0"/>
              </a:rPr>
              <a:t>元，计算初始资本。</a:t>
            </a:r>
          </a:p>
          <a:p>
            <a:pPr algn="just">
              <a:lnSpc>
                <a:spcPct val="150000"/>
              </a:lnSpc>
            </a:pPr>
            <a:r>
              <a:rPr lang="en-US" altLang="zh-CN" dirty="0">
                <a:latin typeface="Times New Roman" panose="02020603050405020304" pitchFamily="18" charset="0"/>
              </a:rPr>
              <a:t>4</a:t>
            </a:r>
            <a:r>
              <a:rPr lang="zh-CN" altLang="en-US" dirty="0">
                <a:latin typeface="Times New Roman" panose="02020603050405020304" pitchFamily="18" charset="0"/>
              </a:rPr>
              <a:t>、假设某只股票</a:t>
            </a:r>
            <a:r>
              <a:rPr lang="en-US" altLang="zh-CN" dirty="0">
                <a:latin typeface="Times New Roman" panose="02020603050405020304" pitchFamily="18" charset="0"/>
              </a:rPr>
              <a:t>4</a:t>
            </a:r>
            <a:r>
              <a:rPr lang="zh-CN" altLang="en-US" dirty="0">
                <a:latin typeface="Times New Roman" panose="02020603050405020304" pitchFamily="18" charset="0"/>
              </a:rPr>
              <a:t>月</a:t>
            </a:r>
            <a:r>
              <a:rPr lang="en-US" altLang="zh-CN" dirty="0">
                <a:latin typeface="Times New Roman" panose="02020603050405020304" pitchFamily="18" charset="0"/>
              </a:rPr>
              <a:t>5</a:t>
            </a:r>
            <a:r>
              <a:rPr lang="zh-CN" altLang="en-US" dirty="0">
                <a:latin typeface="Times New Roman" panose="02020603050405020304" pitchFamily="18" charset="0"/>
              </a:rPr>
              <a:t>日的收盘价为</a:t>
            </a:r>
            <a:r>
              <a:rPr lang="en-US" altLang="zh-CN" dirty="0">
                <a:latin typeface="Times New Roman" panose="02020603050405020304" pitchFamily="18" charset="0"/>
              </a:rPr>
              <a:t>10.89</a:t>
            </a:r>
            <a:r>
              <a:rPr lang="zh-CN" altLang="en-US" dirty="0">
                <a:latin typeface="Times New Roman" panose="02020603050405020304" pitchFamily="18" charset="0"/>
              </a:rPr>
              <a:t>，</a:t>
            </a:r>
            <a:r>
              <a:rPr lang="en-US" altLang="zh-CN" dirty="0">
                <a:latin typeface="Times New Roman" panose="02020603050405020304" pitchFamily="18" charset="0"/>
              </a:rPr>
              <a:t>4</a:t>
            </a:r>
            <a:r>
              <a:rPr lang="zh-CN" altLang="en-US" dirty="0">
                <a:latin typeface="Times New Roman" panose="02020603050405020304" pitchFamily="18" charset="0"/>
              </a:rPr>
              <a:t>月</a:t>
            </a:r>
            <a:r>
              <a:rPr lang="en-US" altLang="zh-CN" dirty="0">
                <a:latin typeface="Times New Roman" panose="02020603050405020304" pitchFamily="18" charset="0"/>
              </a:rPr>
              <a:t>6</a:t>
            </a:r>
            <a:r>
              <a:rPr lang="zh-CN" altLang="en-US" dirty="0">
                <a:latin typeface="Times New Roman" panose="02020603050405020304" pitchFamily="18" charset="0"/>
              </a:rPr>
              <a:t>日的收盘价为</a:t>
            </a:r>
            <a:r>
              <a:rPr lang="en-US" altLang="zh-CN" dirty="0">
                <a:latin typeface="Times New Roman" panose="02020603050405020304" pitchFamily="18" charset="0"/>
              </a:rPr>
              <a:t>11.74</a:t>
            </a:r>
            <a:r>
              <a:rPr lang="zh-CN" altLang="en-US" dirty="0">
                <a:latin typeface="Times New Roman" panose="02020603050405020304" pitchFamily="18" charset="0"/>
              </a:rPr>
              <a:t>，同时，</a:t>
            </a:r>
            <a:r>
              <a:rPr lang="en-US" altLang="zh-CN" dirty="0">
                <a:latin typeface="Times New Roman" panose="02020603050405020304" pitchFamily="18" charset="0"/>
              </a:rPr>
              <a:t>4</a:t>
            </a:r>
            <a:r>
              <a:rPr lang="zh-CN" altLang="en-US" dirty="0">
                <a:latin typeface="Times New Roman" panose="02020603050405020304" pitchFamily="18" charset="0"/>
              </a:rPr>
              <a:t>月</a:t>
            </a:r>
            <a:r>
              <a:rPr lang="en-US" altLang="zh-CN" dirty="0">
                <a:latin typeface="Times New Roman" panose="02020603050405020304" pitchFamily="18" charset="0"/>
              </a:rPr>
              <a:t>6</a:t>
            </a:r>
            <a:r>
              <a:rPr lang="zh-CN" altLang="en-US" dirty="0">
                <a:latin typeface="Times New Roman" panose="02020603050405020304" pitchFamily="18" charset="0"/>
              </a:rPr>
              <a:t>日分红</a:t>
            </a:r>
            <a:r>
              <a:rPr lang="en-US" altLang="zh-CN" dirty="0">
                <a:latin typeface="Times New Roman" panose="02020603050405020304" pitchFamily="18" charset="0"/>
              </a:rPr>
              <a:t>1.5</a:t>
            </a:r>
            <a:r>
              <a:rPr lang="zh-CN" altLang="en-US" dirty="0">
                <a:latin typeface="Times New Roman" panose="02020603050405020304" pitchFamily="18" charset="0"/>
              </a:rPr>
              <a:t>。计算不考虑分红时的连续复合单期收益率以及考虑分红时的连续复合单期收益率。</a:t>
            </a:r>
          </a:p>
          <a:p>
            <a:pPr algn="just">
              <a:lnSpc>
                <a:spcPct val="150000"/>
              </a:lnSpc>
            </a:pPr>
            <a:r>
              <a:rPr lang="en-US" altLang="zh-CN" dirty="0">
                <a:latin typeface="Times New Roman" panose="02020603050405020304" pitchFamily="18" charset="0"/>
              </a:rPr>
              <a:t>5</a:t>
            </a:r>
            <a:r>
              <a:rPr lang="zh-CN" altLang="en-US" dirty="0">
                <a:latin typeface="Times New Roman" panose="02020603050405020304" pitchFamily="18" charset="0"/>
              </a:rPr>
              <a:t>、假设某个资产组合由三支股票组成，其中</a:t>
            </a:r>
            <a:r>
              <a:rPr lang="en-US" altLang="zh-CN" dirty="0">
                <a:latin typeface="Times New Roman" panose="02020603050405020304" pitchFamily="18" charset="0"/>
              </a:rPr>
              <a:t>A</a:t>
            </a:r>
            <a:r>
              <a:rPr lang="zh-CN" altLang="en-US" dirty="0">
                <a:latin typeface="Times New Roman" panose="02020603050405020304" pitchFamily="18" charset="0"/>
              </a:rPr>
              <a:t>股票的在 </a:t>
            </a:r>
            <a:r>
              <a:rPr lang="en-US" altLang="zh-CN" i="1" dirty="0">
                <a:latin typeface="Times New Roman" panose="02020603050405020304" pitchFamily="18" charset="0"/>
              </a:rPr>
              <a:t>t</a:t>
            </a:r>
            <a:r>
              <a:rPr lang="en-US" altLang="zh-CN" dirty="0">
                <a:latin typeface="Times New Roman" panose="02020603050405020304" pitchFamily="18" charset="0"/>
              </a:rPr>
              <a:t> </a:t>
            </a:r>
            <a:r>
              <a:rPr lang="zh-CN" altLang="en-US" dirty="0">
                <a:latin typeface="Times New Roman" panose="02020603050405020304" pitchFamily="18" charset="0"/>
              </a:rPr>
              <a:t>时刻的收益率为</a:t>
            </a:r>
            <a:r>
              <a:rPr lang="en-US" altLang="zh-CN" dirty="0">
                <a:latin typeface="Times New Roman" panose="02020603050405020304" pitchFamily="18" charset="0"/>
              </a:rPr>
              <a:t>12%</a:t>
            </a:r>
            <a:r>
              <a:rPr lang="zh-CN" altLang="en-US" dirty="0">
                <a:latin typeface="Times New Roman" panose="02020603050405020304" pitchFamily="18" charset="0"/>
              </a:rPr>
              <a:t>，占总资产比重为</a:t>
            </a:r>
            <a:r>
              <a:rPr lang="en-US" altLang="zh-CN" dirty="0">
                <a:latin typeface="Times New Roman" panose="02020603050405020304" pitchFamily="18" charset="0"/>
              </a:rPr>
              <a:t>33%</a:t>
            </a:r>
            <a:r>
              <a:rPr lang="zh-CN" altLang="en-US" dirty="0">
                <a:latin typeface="Times New Roman" panose="02020603050405020304" pitchFamily="18" charset="0"/>
              </a:rPr>
              <a:t>，</a:t>
            </a:r>
            <a:r>
              <a:rPr lang="en-US" altLang="zh-CN" dirty="0">
                <a:latin typeface="Times New Roman" panose="02020603050405020304" pitchFamily="18" charset="0"/>
              </a:rPr>
              <a:t>B</a:t>
            </a:r>
            <a:r>
              <a:rPr lang="zh-CN" altLang="en-US" dirty="0">
                <a:latin typeface="Times New Roman" panose="02020603050405020304" pitchFamily="18" charset="0"/>
              </a:rPr>
              <a:t>股票的收益率是</a:t>
            </a:r>
            <a:r>
              <a:rPr lang="en-US" altLang="zh-CN" dirty="0">
                <a:latin typeface="Times New Roman" panose="02020603050405020304" pitchFamily="18" charset="0"/>
              </a:rPr>
              <a:t>10%</a:t>
            </a:r>
            <a:r>
              <a:rPr lang="zh-CN" altLang="en-US" dirty="0">
                <a:latin typeface="Times New Roman" panose="02020603050405020304" pitchFamily="18" charset="0"/>
              </a:rPr>
              <a:t>，占比为</a:t>
            </a:r>
            <a:r>
              <a:rPr lang="en-US" altLang="zh-CN" dirty="0">
                <a:latin typeface="Times New Roman" panose="02020603050405020304" pitchFamily="18" charset="0"/>
              </a:rPr>
              <a:t>37%</a:t>
            </a:r>
            <a:r>
              <a:rPr lang="zh-CN" altLang="en-US" dirty="0">
                <a:latin typeface="Times New Roman" panose="02020603050405020304" pitchFamily="18" charset="0"/>
              </a:rPr>
              <a:t>，</a:t>
            </a:r>
            <a:r>
              <a:rPr lang="en-US" altLang="zh-CN" dirty="0">
                <a:latin typeface="Times New Roman" panose="02020603050405020304" pitchFamily="18" charset="0"/>
              </a:rPr>
              <a:t>C</a:t>
            </a:r>
            <a:r>
              <a:rPr lang="zh-CN" altLang="en-US" dirty="0">
                <a:latin typeface="Times New Roman" panose="02020603050405020304" pitchFamily="18" charset="0"/>
              </a:rPr>
              <a:t>股票的收益率为</a:t>
            </a:r>
            <a:r>
              <a:rPr lang="en-US" altLang="zh-CN" dirty="0">
                <a:latin typeface="Times New Roman" panose="02020603050405020304" pitchFamily="18" charset="0"/>
              </a:rPr>
              <a:t>10%</a:t>
            </a:r>
            <a:r>
              <a:rPr lang="zh-CN" altLang="en-US" dirty="0">
                <a:latin typeface="Times New Roman" panose="02020603050405020304" pitchFamily="18" charset="0"/>
              </a:rPr>
              <a:t>，占比为</a:t>
            </a:r>
            <a:r>
              <a:rPr lang="en-US" altLang="zh-CN" dirty="0">
                <a:latin typeface="Times New Roman" panose="02020603050405020304" pitchFamily="18" charset="0"/>
              </a:rPr>
              <a:t>40%</a:t>
            </a:r>
            <a:r>
              <a:rPr lang="zh-CN" altLang="en-US" dirty="0">
                <a:latin typeface="Times New Roman" panose="02020603050405020304" pitchFamily="18" charset="0"/>
              </a:rPr>
              <a:t>，计算</a:t>
            </a:r>
            <a:r>
              <a:rPr lang="en-US" altLang="zh-CN" dirty="0">
                <a:latin typeface="Times New Roman" panose="02020603050405020304" pitchFamily="18" charset="0"/>
              </a:rPr>
              <a:t>t</a:t>
            </a:r>
            <a:r>
              <a:rPr lang="zh-CN" altLang="en-US" dirty="0">
                <a:latin typeface="Times New Roman" panose="02020603050405020304" pitchFamily="18" charset="0"/>
              </a:rPr>
              <a:t>时刻该资产组合的收益率。</a:t>
            </a:r>
          </a:p>
          <a:p>
            <a:pPr algn="just">
              <a:lnSpc>
                <a:spcPct val="150000"/>
              </a:lnSpc>
            </a:pPr>
            <a:r>
              <a:rPr lang="en-US" altLang="zh-CN" dirty="0">
                <a:latin typeface="Times New Roman" panose="02020603050405020304" pitchFamily="18" charset="0"/>
              </a:rPr>
              <a:t>6</a:t>
            </a:r>
            <a:r>
              <a:rPr lang="zh-CN" altLang="en-US" dirty="0">
                <a:latin typeface="Times New Roman" panose="02020603050405020304" pitchFamily="18" charset="0"/>
              </a:rPr>
              <a:t>、假设在</a:t>
            </a:r>
            <a:r>
              <a:rPr lang="en-US" altLang="zh-CN" dirty="0">
                <a:latin typeface="Times New Roman" panose="02020603050405020304" pitchFamily="18" charset="0"/>
              </a:rPr>
              <a:t>t</a:t>
            </a:r>
            <a:r>
              <a:rPr lang="zh-CN" altLang="en-US" dirty="0">
                <a:latin typeface="Times New Roman" panose="02020603050405020304" pitchFamily="18" charset="0"/>
              </a:rPr>
              <a:t>时刻某只股票的简单收益率为</a:t>
            </a:r>
            <a:r>
              <a:rPr lang="en-US" altLang="zh-CN" dirty="0">
                <a:latin typeface="Times New Roman" panose="02020603050405020304" pitchFamily="18" charset="0"/>
              </a:rPr>
              <a:t>14%</a:t>
            </a:r>
            <a:r>
              <a:rPr lang="zh-CN" altLang="en-US" dirty="0">
                <a:latin typeface="Times New Roman" panose="02020603050405020304" pitchFamily="18" charset="0"/>
              </a:rPr>
              <a:t>。此时无风险资产的简单收益率为</a:t>
            </a:r>
            <a:r>
              <a:rPr lang="en-US" altLang="zh-CN" dirty="0">
                <a:latin typeface="Times New Roman" panose="02020603050405020304" pitchFamily="18" charset="0"/>
              </a:rPr>
              <a:t>7%</a:t>
            </a:r>
            <a:r>
              <a:rPr lang="zh-CN" altLang="en-US" dirty="0">
                <a:latin typeface="Times New Roman" panose="02020603050405020304" pitchFamily="18" charset="0"/>
              </a:rPr>
              <a:t>，计算</a:t>
            </a:r>
            <a:r>
              <a:rPr lang="en-US" altLang="zh-CN" dirty="0">
                <a:latin typeface="Times New Roman" panose="02020603050405020304" pitchFamily="18" charset="0"/>
              </a:rPr>
              <a:t>t</a:t>
            </a:r>
            <a:r>
              <a:rPr lang="zh-CN" altLang="en-US" dirty="0">
                <a:latin typeface="Times New Roman" panose="02020603050405020304" pitchFamily="18" charset="0"/>
              </a:rPr>
              <a:t>时刻的简单超额收益率。</a:t>
            </a:r>
          </a:p>
          <a:p>
            <a:pPr algn="just">
              <a:lnSpc>
                <a:spcPct val="150000"/>
              </a:lnSpc>
            </a:pPr>
            <a:r>
              <a:rPr lang="en-US" altLang="zh-CN" dirty="0">
                <a:latin typeface="Times New Roman" panose="02020603050405020304" pitchFamily="18" charset="0"/>
              </a:rPr>
              <a:t>7</a:t>
            </a:r>
            <a:r>
              <a:rPr lang="zh-CN" altLang="en-US" dirty="0">
                <a:latin typeface="Times New Roman" panose="02020603050405020304" pitchFamily="18" charset="0"/>
              </a:rPr>
              <a:t>、假设某只股票的 </a:t>
            </a:r>
            <a:r>
              <a:rPr lang="en-US" altLang="zh-CN" i="1" dirty="0">
                <a:latin typeface="Times New Roman" panose="02020603050405020304" pitchFamily="18" charset="0"/>
              </a:rPr>
              <a:t>n</a:t>
            </a:r>
            <a:r>
              <a:rPr lang="en-US" altLang="zh-CN" dirty="0">
                <a:latin typeface="Times New Roman" panose="02020603050405020304" pitchFamily="18" charset="0"/>
              </a:rPr>
              <a:t> =66</a:t>
            </a:r>
            <a:r>
              <a:rPr lang="zh-CN" altLang="en-US" dirty="0">
                <a:latin typeface="Times New Roman" panose="02020603050405020304" pitchFamily="18" charset="0"/>
              </a:rPr>
              <a:t>，               ，                 ，                  ，求对于左尾概率</a:t>
            </a:r>
            <a:r>
              <a:rPr lang="en-US" altLang="zh-CN" dirty="0">
                <a:latin typeface="Times New Roman" panose="02020603050405020304" pitchFamily="18" charset="0"/>
              </a:rPr>
              <a:t>P=0.01</a:t>
            </a:r>
            <a:r>
              <a:rPr lang="zh-CN" altLang="en-US" dirty="0">
                <a:latin typeface="Times New Roman" panose="02020603050405020304" pitchFamily="18" charset="0"/>
              </a:rPr>
              <a:t>对应的</a:t>
            </a:r>
            <a:r>
              <a:rPr lang="en-US" altLang="zh-CN" dirty="0" err="1">
                <a:latin typeface="Times New Roman" panose="02020603050405020304" pitchFamily="18" charset="0"/>
              </a:rPr>
              <a:t>VaR</a:t>
            </a:r>
            <a:r>
              <a:rPr lang="zh-CN" altLang="en-US" dirty="0">
                <a:latin typeface="Times New Roman" panose="02020603050405020304" pitchFamily="18" charset="0"/>
              </a:rPr>
              <a:t>和</a:t>
            </a:r>
            <a:r>
              <a:rPr lang="en-US" altLang="zh-CN" dirty="0">
                <a:latin typeface="Times New Roman" panose="02020603050405020304" pitchFamily="18" charset="0"/>
              </a:rPr>
              <a:t>ES</a:t>
            </a:r>
            <a:r>
              <a:rPr lang="zh-CN" altLang="en-US" dirty="0">
                <a:latin typeface="Times New Roman" panose="02020603050405020304" pitchFamily="18" charset="0"/>
              </a:rPr>
              <a:t>是多少。</a:t>
            </a:r>
          </a:p>
          <a:p>
            <a:pPr algn="just">
              <a:lnSpc>
                <a:spcPct val="150000"/>
              </a:lnSpc>
            </a:pPr>
            <a:r>
              <a:rPr lang="en-US" altLang="zh-CN" dirty="0">
                <a:latin typeface="Times New Roman" panose="02020603050405020304" pitchFamily="18" charset="0"/>
              </a:rPr>
              <a:t>8</a:t>
            </a:r>
            <a:r>
              <a:rPr lang="zh-CN" altLang="en-US" dirty="0">
                <a:latin typeface="Times New Roman" panose="02020603050405020304" pitchFamily="18" charset="0"/>
              </a:rPr>
              <a:t>、请描述</a:t>
            </a:r>
            <a:r>
              <a:rPr lang="en-US" altLang="zh-CN" dirty="0" err="1">
                <a:latin typeface="Times New Roman" panose="02020603050405020304" pitchFamily="18" charset="0"/>
              </a:rPr>
              <a:t>VaR</a:t>
            </a:r>
            <a:r>
              <a:rPr lang="zh-CN" altLang="en-US" dirty="0">
                <a:latin typeface="Times New Roman" panose="02020603050405020304" pitchFamily="18" charset="0"/>
              </a:rPr>
              <a:t>与</a:t>
            </a:r>
            <a:r>
              <a:rPr lang="en-US" altLang="zh-CN" dirty="0">
                <a:latin typeface="Times New Roman" panose="02020603050405020304" pitchFamily="18" charset="0"/>
              </a:rPr>
              <a:t>ES</a:t>
            </a:r>
            <a:r>
              <a:rPr lang="zh-CN" altLang="en-US" dirty="0">
                <a:latin typeface="Times New Roman" panose="02020603050405020304" pitchFamily="18" charset="0"/>
              </a:rPr>
              <a:t>之间的区别与联系是什么？</a:t>
            </a:r>
          </a:p>
        </p:txBody>
      </p:sp>
      <p:graphicFrame>
        <p:nvGraphicFramePr>
          <p:cNvPr id="3" name="对象 2">
            <a:extLst>
              <a:ext uri="{FF2B5EF4-FFF2-40B4-BE49-F238E27FC236}">
                <a16:creationId xmlns:a16="http://schemas.microsoft.com/office/drawing/2014/main" id="{39A2477A-6424-AE31-6A67-5E5CE65820AC}"/>
              </a:ext>
            </a:extLst>
          </p:cNvPr>
          <p:cNvGraphicFramePr>
            <a:graphicFrameLocks noChangeAspect="1"/>
          </p:cNvGraphicFramePr>
          <p:nvPr>
            <p:extLst>
              <p:ext uri="{D42A27DB-BD31-4B8C-83A1-F6EECF244321}">
                <p14:modId xmlns:p14="http://schemas.microsoft.com/office/powerpoint/2010/main" val="177277167"/>
              </p:ext>
            </p:extLst>
          </p:nvPr>
        </p:nvGraphicFramePr>
        <p:xfrm>
          <a:off x="2925267" y="4797152"/>
          <a:ext cx="957917" cy="350961"/>
        </p:xfrm>
        <a:graphic>
          <a:graphicData uri="http://schemas.openxmlformats.org/presentationml/2006/ole">
            <mc:AlternateContent xmlns:mc="http://schemas.openxmlformats.org/markup-compatibility/2006">
              <mc:Choice xmlns:v="urn:schemas-microsoft-com:vml" Requires="v">
                <p:oleObj name="Equation" r:id="rId2" imgW="736636" imgH="270318" progId="Equation.DSMT4">
                  <p:embed/>
                </p:oleObj>
              </mc:Choice>
              <mc:Fallback>
                <p:oleObj name="Equation" r:id="rId2" imgW="736636" imgH="270318" progId="Equation.DSMT4">
                  <p:embed/>
                  <p:pic>
                    <p:nvPicPr>
                      <p:cNvPr id="0" name=""/>
                      <p:cNvPicPr/>
                      <p:nvPr/>
                    </p:nvPicPr>
                    <p:blipFill>
                      <a:blip r:embed="rId3"/>
                      <a:stretch>
                        <a:fillRect/>
                      </a:stretch>
                    </p:blipFill>
                    <p:spPr>
                      <a:xfrm>
                        <a:off x="2925267" y="4797152"/>
                        <a:ext cx="957917" cy="35096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B594C188-7595-6D51-7825-E4ED35BBCEE0}"/>
              </a:ext>
            </a:extLst>
          </p:cNvPr>
          <p:cNvGraphicFramePr>
            <a:graphicFrameLocks noChangeAspect="1"/>
          </p:cNvGraphicFramePr>
          <p:nvPr>
            <p:extLst>
              <p:ext uri="{D42A27DB-BD31-4B8C-83A1-F6EECF244321}">
                <p14:modId xmlns:p14="http://schemas.microsoft.com/office/powerpoint/2010/main" val="550624355"/>
              </p:ext>
            </p:extLst>
          </p:nvPr>
        </p:nvGraphicFramePr>
        <p:xfrm>
          <a:off x="4005387" y="4793740"/>
          <a:ext cx="1075592" cy="350961"/>
        </p:xfrm>
        <a:graphic>
          <a:graphicData uri="http://schemas.openxmlformats.org/presentationml/2006/ole">
            <mc:AlternateContent xmlns:mc="http://schemas.openxmlformats.org/markup-compatibility/2006">
              <mc:Choice xmlns:v="urn:schemas-microsoft-com:vml" Requires="v">
                <p:oleObj name="Equation" r:id="rId4" imgW="827010" imgH="270318" progId="Equation.DSMT4">
                  <p:embed/>
                </p:oleObj>
              </mc:Choice>
              <mc:Fallback>
                <p:oleObj name="Equation" r:id="rId4" imgW="827010" imgH="270318" progId="Equation.DSMT4">
                  <p:embed/>
                  <p:pic>
                    <p:nvPicPr>
                      <p:cNvPr id="0" name=""/>
                      <p:cNvPicPr/>
                      <p:nvPr/>
                    </p:nvPicPr>
                    <p:blipFill>
                      <a:blip r:embed="rId5"/>
                      <a:stretch>
                        <a:fillRect/>
                      </a:stretch>
                    </p:blipFill>
                    <p:spPr>
                      <a:xfrm>
                        <a:off x="4005387" y="4793740"/>
                        <a:ext cx="1075592" cy="35096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9BD65E72-A66B-7749-845F-291480773FA6}"/>
              </a:ext>
            </a:extLst>
          </p:cNvPr>
          <p:cNvGraphicFramePr>
            <a:graphicFrameLocks noChangeAspect="1"/>
          </p:cNvGraphicFramePr>
          <p:nvPr>
            <p:extLst>
              <p:ext uri="{D42A27DB-BD31-4B8C-83A1-F6EECF244321}">
                <p14:modId xmlns:p14="http://schemas.microsoft.com/office/powerpoint/2010/main" val="1086837728"/>
              </p:ext>
            </p:extLst>
          </p:nvPr>
        </p:nvGraphicFramePr>
        <p:xfrm>
          <a:off x="5226602" y="4721554"/>
          <a:ext cx="1075592" cy="397044"/>
        </p:xfrm>
        <a:graphic>
          <a:graphicData uri="http://schemas.openxmlformats.org/presentationml/2006/ole">
            <mc:AlternateContent xmlns:mc="http://schemas.openxmlformats.org/markup-compatibility/2006">
              <mc:Choice xmlns:v="urn:schemas-microsoft-com:vml" Requires="v">
                <p:oleObj name="Equation" r:id="rId6" imgW="812090" imgH="300117" progId="Equation.DSMT4">
                  <p:embed/>
                </p:oleObj>
              </mc:Choice>
              <mc:Fallback>
                <p:oleObj name="Equation" r:id="rId6" imgW="812090" imgH="300117" progId="Equation.DSMT4">
                  <p:embed/>
                  <p:pic>
                    <p:nvPicPr>
                      <p:cNvPr id="0" name=""/>
                      <p:cNvPicPr/>
                      <p:nvPr/>
                    </p:nvPicPr>
                    <p:blipFill>
                      <a:blip r:embed="rId7"/>
                      <a:stretch>
                        <a:fillRect/>
                      </a:stretch>
                    </p:blipFill>
                    <p:spPr>
                      <a:xfrm>
                        <a:off x="5226602" y="4721554"/>
                        <a:ext cx="1075592" cy="397044"/>
                      </a:xfrm>
                      <a:prstGeom prst="rect">
                        <a:avLst/>
                      </a:prstGeom>
                    </p:spPr>
                  </p:pic>
                </p:oleObj>
              </mc:Fallback>
            </mc:AlternateContent>
          </a:graphicData>
        </a:graphic>
      </p:graphicFrame>
    </p:spTree>
    <p:extLst>
      <p:ext uri="{BB962C8B-B14F-4D97-AF65-F5344CB8AC3E}">
        <p14:creationId xmlns:p14="http://schemas.microsoft.com/office/powerpoint/2010/main" val="2706516449"/>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47</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name="剪辑" r:id="rId2" imgW="4961255" imgH="2811780" progId="">
                  <p:embed/>
                </p:oleObj>
              </mc:Choice>
              <mc:Fallback>
                <p:oleObj name="剪辑" r:id="rId2" imgW="4961255" imgH="2811780" progId="">
                  <p:embed/>
                  <p:pic>
                    <p:nvPicPr>
                      <p:cNvPr id="0" name="图片 2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、简单收益率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981672"/>
          </a:xfrm>
          <a:prstGeom prst="rect">
            <a:avLst/>
          </a:prstGeom>
          <a:noFill/>
        </p:spPr>
        <p:txBody>
          <a:bodyPr wrap="square">
            <a:spAutoFit/>
          </a:bodyPr>
          <a:lstStyle/>
          <a:p>
            <a:pPr>
              <a:lnSpc>
                <a:spcPct val="170000"/>
              </a:lnSpc>
            </a:pPr>
            <a:r>
              <a:rPr kumimoji="1" lang="zh-CN" altLang="en-US" sz="2200" b="1" dirty="0">
                <a:latin typeface="Times New Roman" panose="02020603050405020304" pitchFamily="18" charset="0"/>
                <a:ea typeface="+mn-ea"/>
                <a:cs typeface="Times New Roman" panose="02020603050405020304" pitchFamily="18" charset="0"/>
              </a:rPr>
              <a:t>（</a:t>
            </a:r>
            <a:r>
              <a:rPr kumimoji="1" lang="en-US" altLang="zh-CN" sz="2200" b="1" dirty="0">
                <a:latin typeface="Times New Roman" panose="02020603050405020304" pitchFamily="18" charset="0"/>
                <a:ea typeface="+mn-ea"/>
                <a:cs typeface="Times New Roman" panose="02020603050405020304" pitchFamily="18" charset="0"/>
              </a:rPr>
              <a:t>1</a:t>
            </a:r>
            <a:r>
              <a:rPr kumimoji="1" lang="zh-CN" altLang="en-US" sz="2200" b="1" dirty="0">
                <a:latin typeface="Times New Roman" panose="02020603050405020304" pitchFamily="18" charset="0"/>
                <a:ea typeface="+mn-ea"/>
                <a:cs typeface="Times New Roman" panose="02020603050405020304" pitchFamily="18" charset="0"/>
              </a:rPr>
              <a:t>）单期简单收益率</a:t>
            </a:r>
            <a:endParaRPr kumimoji="1" lang="en-US" altLang="zh-CN" sz="22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单期简单收益率是持有某种资产一期时的收益率。</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在不考虑分红时，资产的单期简单收益率等于持有期间资产价值变动除以资产期初市场价格</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而在考虑分红时，资产的单期简单收益率变为资产分红加资产价值变动收益之和除以资产期初市场价格。</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设       为资产在 </a:t>
            </a:r>
            <a:r>
              <a:rPr kumimoji="1" lang="en-US" altLang="zh-CN" sz="2200" i="1" dirty="0">
                <a:latin typeface="Times New Roman" panose="02020603050405020304" pitchFamily="18" charset="0"/>
                <a:ea typeface="+mn-ea"/>
                <a:sym typeface="+mn-ea"/>
              </a:rPr>
              <a:t>t </a:t>
            </a:r>
            <a:r>
              <a:rPr kumimoji="1" lang="zh-CN" altLang="en-US" sz="2200" dirty="0">
                <a:latin typeface="Times New Roman" panose="02020603050405020304" pitchFamily="18" charset="0"/>
                <a:ea typeface="+mn-ea"/>
                <a:sym typeface="+mn-ea"/>
              </a:rPr>
              <a:t>时刻的市场价格，     为资产在 </a:t>
            </a:r>
            <a:r>
              <a:rPr kumimoji="1" lang="en-US" altLang="zh-CN" sz="2200" i="1" dirty="0">
                <a:latin typeface="Times New Roman" panose="02020603050405020304" pitchFamily="18" charset="0"/>
                <a:ea typeface="+mn-ea"/>
                <a:sym typeface="+mn-ea"/>
              </a:rPr>
              <a:t>t</a:t>
            </a:r>
            <a:r>
              <a:rPr kumimoji="1" lang="en-US" altLang="zh-CN" sz="2200" dirty="0">
                <a:latin typeface="Times New Roman" panose="02020603050405020304" pitchFamily="18" charset="0"/>
                <a:ea typeface="+mn-ea"/>
                <a:sym typeface="+mn-ea"/>
              </a:rPr>
              <a:t>-1</a:t>
            </a:r>
            <a:r>
              <a:rPr kumimoji="1" lang="zh-CN" altLang="en-US" sz="2200" dirty="0">
                <a:latin typeface="Times New Roman" panose="02020603050405020304" pitchFamily="18" charset="0"/>
                <a:ea typeface="+mn-ea"/>
                <a:sym typeface="+mn-ea"/>
              </a:rPr>
              <a:t>时刻的市场价格，   为 </a:t>
            </a:r>
            <a:r>
              <a:rPr kumimoji="1" lang="en-US" altLang="zh-CN" sz="2200" i="1" dirty="0">
                <a:latin typeface="Times New Roman" panose="02020603050405020304" pitchFamily="18" charset="0"/>
                <a:ea typeface="+mn-ea"/>
                <a:sym typeface="+mn-ea"/>
              </a:rPr>
              <a:t>t </a:t>
            </a:r>
            <a:r>
              <a:rPr kumimoji="1" lang="zh-CN" altLang="en-US" sz="2200" dirty="0">
                <a:latin typeface="Times New Roman" panose="02020603050405020304" pitchFamily="18" charset="0"/>
                <a:ea typeface="+mn-ea"/>
                <a:sym typeface="+mn-ea"/>
              </a:rPr>
              <a:t>期分红。</a:t>
            </a:r>
            <a:r>
              <a:rPr kumimoji="1" lang="en-US" altLang="zh-CN" sz="2200" dirty="0">
                <a:latin typeface="Times New Roman" panose="02020603050405020304" pitchFamily="18" charset="0"/>
                <a:ea typeface="+mn-ea"/>
                <a:sym typeface="+mn-ea"/>
              </a:rPr>
              <a:t>      </a:t>
            </a: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不考虑分红时的单期简单毛收益率为：</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r>
              <a:rPr kumimoji="1" lang="en-US" altLang="zh-CN" sz="2200" dirty="0">
                <a:latin typeface="Times New Roman" panose="02020603050405020304" pitchFamily="18" charset="0"/>
                <a:ea typeface="+mn-ea"/>
                <a:sym typeface="+mn-ea"/>
              </a:rPr>
              <a:t>1-1</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zh-CN" sz="2200" dirty="0">
                <a:latin typeface="Times New Roman" panose="02020603050405020304" pitchFamily="18" charset="0"/>
                <a:ea typeface="+mn-ea"/>
              </a:rPr>
              <a:t>其对应的单期简单净收益率为：</a:t>
            </a:r>
            <a:r>
              <a:rPr kumimoji="1" lang="zh-CN" altLang="en-US" sz="2200" dirty="0">
                <a:latin typeface="Times New Roman" panose="02020603050405020304" pitchFamily="18" charset="0"/>
                <a:ea typeface="+mn-ea"/>
                <a:sym typeface="+mn-ea"/>
              </a:rPr>
              <a:t>                                                                                             （</a:t>
            </a:r>
            <a:r>
              <a:rPr kumimoji="1" lang="en-US" altLang="zh-CN" sz="2200" dirty="0">
                <a:latin typeface="Times New Roman" panose="02020603050405020304" pitchFamily="18" charset="0"/>
                <a:ea typeface="+mn-ea"/>
                <a:sym typeface="+mn-ea"/>
              </a:rPr>
              <a:t>1-2</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A77CD9F6-180C-D1E7-075D-DA10934B8D1B}"/>
              </a:ext>
            </a:extLst>
          </p:cNvPr>
          <p:cNvGraphicFramePr>
            <a:graphicFrameLocks noChangeAspect="1"/>
          </p:cNvGraphicFramePr>
          <p:nvPr>
            <p:extLst>
              <p:ext uri="{D42A27DB-BD31-4B8C-83A1-F6EECF244321}">
                <p14:modId xmlns:p14="http://schemas.microsoft.com/office/powerpoint/2010/main" val="3272379686"/>
              </p:ext>
            </p:extLst>
          </p:nvPr>
        </p:nvGraphicFramePr>
        <p:xfrm>
          <a:off x="837035" y="3645024"/>
          <a:ext cx="288032" cy="432048"/>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7" name="对象 6">
                        <a:extLst>
                          <a:ext uri="{FF2B5EF4-FFF2-40B4-BE49-F238E27FC236}">
                            <a16:creationId xmlns:a16="http://schemas.microsoft.com/office/drawing/2014/main" id="{A77CD9F6-180C-D1E7-075D-DA10934B8D1B}"/>
                          </a:ext>
                        </a:extLst>
                      </p:cNvPr>
                      <p:cNvPicPr/>
                      <p:nvPr/>
                    </p:nvPicPr>
                    <p:blipFill>
                      <a:blip r:embed="rId3"/>
                      <a:stretch>
                        <a:fillRect/>
                      </a:stretch>
                    </p:blipFill>
                    <p:spPr>
                      <a:xfrm>
                        <a:off x="837035" y="3645024"/>
                        <a:ext cx="288032" cy="43204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E714CADF-CF23-0FD2-B365-D2515740E9F1}"/>
              </a:ext>
            </a:extLst>
          </p:cNvPr>
          <p:cNvGraphicFramePr>
            <a:graphicFrameLocks noChangeAspect="1"/>
          </p:cNvGraphicFramePr>
          <p:nvPr>
            <p:extLst>
              <p:ext uri="{D42A27DB-BD31-4B8C-83A1-F6EECF244321}">
                <p14:modId xmlns:p14="http://schemas.microsoft.com/office/powerpoint/2010/main" val="996724552"/>
              </p:ext>
            </p:extLst>
          </p:nvPr>
        </p:nvGraphicFramePr>
        <p:xfrm>
          <a:off x="4725467" y="3645024"/>
          <a:ext cx="444500" cy="419100"/>
        </p:xfrm>
        <a:graphic>
          <a:graphicData uri="http://schemas.openxmlformats.org/presentationml/2006/ole">
            <mc:AlternateContent xmlns:mc="http://schemas.openxmlformats.org/markup-compatibility/2006">
              <mc:Choice xmlns:v="urn:schemas-microsoft-com:vml" Requires="v">
                <p:oleObj name="Equation" r:id="rId4" imgW="241200" imgH="228600" progId="Equation.DSMT4">
                  <p:embed/>
                </p:oleObj>
              </mc:Choice>
              <mc:Fallback>
                <p:oleObj name="Equation" r:id="rId4" imgW="241200" imgH="228600" progId="Equation.DSMT4">
                  <p:embed/>
                  <p:pic>
                    <p:nvPicPr>
                      <p:cNvPr id="12" name="对象 11">
                        <a:extLst>
                          <a:ext uri="{FF2B5EF4-FFF2-40B4-BE49-F238E27FC236}">
                            <a16:creationId xmlns:a16="http://schemas.microsoft.com/office/drawing/2014/main" id="{E714CADF-CF23-0FD2-B365-D2515740E9F1}"/>
                          </a:ext>
                        </a:extLst>
                      </p:cNvPr>
                      <p:cNvPicPr/>
                      <p:nvPr/>
                    </p:nvPicPr>
                    <p:blipFill>
                      <a:blip r:embed="rId5"/>
                      <a:stretch>
                        <a:fillRect/>
                      </a:stretch>
                    </p:blipFill>
                    <p:spPr>
                      <a:xfrm>
                        <a:off x="4725467" y="3645024"/>
                        <a:ext cx="444500" cy="4191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E9FF205D-7487-66A3-F7FA-EEC30BC3461C}"/>
              </a:ext>
            </a:extLst>
          </p:cNvPr>
          <p:cNvGraphicFramePr>
            <a:graphicFrameLocks noChangeAspect="1"/>
          </p:cNvGraphicFramePr>
          <p:nvPr>
            <p:extLst>
              <p:ext uri="{D42A27DB-BD31-4B8C-83A1-F6EECF244321}">
                <p14:modId xmlns:p14="http://schemas.microsoft.com/office/powerpoint/2010/main" val="374276112"/>
              </p:ext>
            </p:extLst>
          </p:nvPr>
        </p:nvGraphicFramePr>
        <p:xfrm>
          <a:off x="8770367" y="3676481"/>
          <a:ext cx="296277" cy="356186"/>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14" name="对象 13">
                        <a:extLst>
                          <a:ext uri="{FF2B5EF4-FFF2-40B4-BE49-F238E27FC236}">
                            <a16:creationId xmlns:a16="http://schemas.microsoft.com/office/drawing/2014/main" id="{E9FF205D-7487-66A3-F7FA-EEC30BC3461C}"/>
                          </a:ext>
                        </a:extLst>
                      </p:cNvPr>
                      <p:cNvPicPr/>
                      <p:nvPr/>
                    </p:nvPicPr>
                    <p:blipFill>
                      <a:blip r:embed="rId7"/>
                      <a:stretch>
                        <a:fillRect/>
                      </a:stretch>
                    </p:blipFill>
                    <p:spPr>
                      <a:xfrm>
                        <a:off x="8770367" y="3676481"/>
                        <a:ext cx="296277" cy="35618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8DCD90C-0C7D-10D2-9706-0E81D6A5FDD8}"/>
              </a:ext>
            </a:extLst>
          </p:cNvPr>
          <p:cNvGraphicFramePr>
            <a:graphicFrameLocks noChangeAspect="1"/>
          </p:cNvGraphicFramePr>
          <p:nvPr>
            <p:extLst>
              <p:ext uri="{D42A27DB-BD31-4B8C-83A1-F6EECF244321}">
                <p14:modId xmlns:p14="http://schemas.microsoft.com/office/powerpoint/2010/main" val="2783408771"/>
              </p:ext>
            </p:extLst>
          </p:nvPr>
        </p:nvGraphicFramePr>
        <p:xfrm>
          <a:off x="5229523" y="4115954"/>
          <a:ext cx="1205631" cy="745131"/>
        </p:xfrm>
        <a:graphic>
          <a:graphicData uri="http://schemas.openxmlformats.org/presentationml/2006/ole">
            <mc:AlternateContent xmlns:mc="http://schemas.openxmlformats.org/markup-compatibility/2006">
              <mc:Choice xmlns:v="urn:schemas-microsoft-com:vml" Requires="v">
                <p:oleObj name="Equation" r:id="rId8" imgW="827010" imgH="510412" progId="Equation.DSMT4">
                  <p:embed/>
                </p:oleObj>
              </mc:Choice>
              <mc:Fallback>
                <p:oleObj name="Equation" r:id="rId8" imgW="827010" imgH="510412" progId="Equation.DSMT4">
                  <p:embed/>
                  <p:pic>
                    <p:nvPicPr>
                      <p:cNvPr id="0" name=""/>
                      <p:cNvPicPr/>
                      <p:nvPr/>
                    </p:nvPicPr>
                    <p:blipFill>
                      <a:blip r:embed="rId9"/>
                      <a:stretch>
                        <a:fillRect/>
                      </a:stretch>
                    </p:blipFill>
                    <p:spPr>
                      <a:xfrm>
                        <a:off x="5229523" y="4115954"/>
                        <a:ext cx="1205631" cy="745131"/>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068B7F5E-72B0-F35D-0C77-5026AF6997F6}"/>
              </a:ext>
            </a:extLst>
          </p:cNvPr>
          <p:cNvGraphicFramePr>
            <a:graphicFrameLocks noChangeAspect="1"/>
          </p:cNvGraphicFramePr>
          <p:nvPr>
            <p:extLst>
              <p:ext uri="{D42A27DB-BD31-4B8C-83A1-F6EECF244321}">
                <p14:modId xmlns:p14="http://schemas.microsoft.com/office/powerpoint/2010/main" val="3385728477"/>
              </p:ext>
            </p:extLst>
          </p:nvPr>
        </p:nvGraphicFramePr>
        <p:xfrm>
          <a:off x="4293419" y="5221314"/>
          <a:ext cx="2304256" cy="745699"/>
        </p:xfrm>
        <a:graphic>
          <a:graphicData uri="http://schemas.openxmlformats.org/presentationml/2006/ole">
            <mc:AlternateContent xmlns:mc="http://schemas.openxmlformats.org/markup-compatibility/2006">
              <mc:Choice xmlns:v="urn:schemas-microsoft-com:vml" Requires="v">
                <p:oleObj name="Equation" r:id="rId10" imgW="1578992" imgH="510412" progId="Equation.DSMT4">
                  <p:embed/>
                </p:oleObj>
              </mc:Choice>
              <mc:Fallback>
                <p:oleObj name="Equation" r:id="rId10" imgW="1578992" imgH="510412" progId="Equation.DSMT4">
                  <p:embed/>
                  <p:pic>
                    <p:nvPicPr>
                      <p:cNvPr id="0" name=""/>
                      <p:cNvPicPr/>
                      <p:nvPr/>
                    </p:nvPicPr>
                    <p:blipFill>
                      <a:blip r:embed="rId11"/>
                      <a:stretch>
                        <a:fillRect/>
                      </a:stretch>
                    </p:blipFill>
                    <p:spPr>
                      <a:xfrm>
                        <a:off x="4293419" y="5221314"/>
                        <a:ext cx="2304256" cy="745699"/>
                      </a:xfrm>
                      <a:prstGeom prst="rect">
                        <a:avLst/>
                      </a:prstGeom>
                    </p:spPr>
                  </p:pic>
                </p:oleObj>
              </mc:Fallback>
            </mc:AlternateContent>
          </a:graphicData>
        </a:graphic>
      </p:graphicFrame>
    </p:spTree>
    <p:extLst>
      <p:ext uri="{BB962C8B-B14F-4D97-AF65-F5344CB8AC3E}">
        <p14:creationId xmlns:p14="http://schemas.microsoft.com/office/powerpoint/2010/main" val="30991443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、简单收益率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40613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考虑分红时的单期简单净收益率为：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1-3</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rPr>
              <a:t>【</a:t>
            </a:r>
            <a:r>
              <a:rPr kumimoji="1" lang="zh-CN" altLang="en-US" sz="2200" dirty="0">
                <a:latin typeface="Times New Roman" panose="02020603050405020304" pitchFamily="18" charset="0"/>
                <a:ea typeface="+mn-ea"/>
              </a:rPr>
              <a:t>例</a:t>
            </a:r>
            <a:r>
              <a:rPr kumimoji="1" lang="en-US" altLang="zh-CN" sz="2200" dirty="0">
                <a:latin typeface="Times New Roman" panose="02020603050405020304" pitchFamily="18" charset="0"/>
                <a:ea typeface="+mn-ea"/>
              </a:rPr>
              <a:t>1-1】</a:t>
            </a:r>
            <a:r>
              <a:rPr kumimoji="1" lang="zh-CN" altLang="en-US" sz="2200" dirty="0">
                <a:latin typeface="Times New Roman" panose="02020603050405020304" pitchFamily="18" charset="0"/>
                <a:ea typeface="+mn-ea"/>
              </a:rPr>
              <a:t>假设某只股票</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1</a:t>
            </a:r>
            <a:r>
              <a:rPr kumimoji="1" lang="zh-CN" altLang="en-US" sz="2200" dirty="0">
                <a:latin typeface="Times New Roman" panose="02020603050405020304" pitchFamily="18" charset="0"/>
                <a:ea typeface="+mn-ea"/>
              </a:rPr>
              <a:t>日的收盘价为</a:t>
            </a:r>
            <a:r>
              <a:rPr kumimoji="1" lang="en-US" altLang="zh-CN" sz="2200" dirty="0">
                <a:latin typeface="Times New Roman" panose="02020603050405020304" pitchFamily="18" charset="0"/>
                <a:ea typeface="+mn-ea"/>
              </a:rPr>
              <a:t>9.67</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2</a:t>
            </a:r>
            <a:r>
              <a:rPr kumimoji="1" lang="zh-CN" altLang="en-US" sz="2200" dirty="0">
                <a:latin typeface="Times New Roman" panose="02020603050405020304" pitchFamily="18" charset="0"/>
                <a:ea typeface="+mn-ea"/>
              </a:rPr>
              <a:t>日的收盘价为</a:t>
            </a:r>
            <a:r>
              <a:rPr kumimoji="1" lang="en-US" altLang="zh-CN" sz="2200" dirty="0">
                <a:latin typeface="Times New Roman" panose="02020603050405020304" pitchFamily="18" charset="0"/>
                <a:ea typeface="+mn-ea"/>
              </a:rPr>
              <a:t>9.88</a:t>
            </a:r>
            <a:r>
              <a:rPr kumimoji="1" lang="zh-CN" altLang="en-US" sz="2200" dirty="0">
                <a:latin typeface="Times New Roman" panose="02020603050405020304" pitchFamily="18" charset="0"/>
                <a:ea typeface="+mn-ea"/>
              </a:rPr>
              <a:t>，同时，</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2</a:t>
            </a:r>
            <a:r>
              <a:rPr kumimoji="1" lang="zh-CN" altLang="en-US" sz="2200" dirty="0">
                <a:latin typeface="Times New Roman" panose="02020603050405020304" pitchFamily="18" charset="0"/>
                <a:ea typeface="+mn-ea"/>
              </a:rPr>
              <a:t>日分红</a:t>
            </a:r>
            <a:r>
              <a:rPr kumimoji="1" lang="en-US" altLang="zh-CN" sz="2200" dirty="0">
                <a:latin typeface="Times New Roman" panose="02020603050405020304" pitchFamily="18" charset="0"/>
                <a:ea typeface="+mn-ea"/>
              </a:rPr>
              <a:t>2.6</a:t>
            </a:r>
            <a:r>
              <a:rPr kumimoji="1" lang="zh-CN" altLang="en-US" sz="2200" dirty="0">
                <a:latin typeface="Times New Roman" panose="02020603050405020304" pitchFamily="18" charset="0"/>
                <a:ea typeface="+mn-ea"/>
              </a:rPr>
              <a:t>。计算不考虑分红时的单期简单毛收益率、单期简单净收益率以及考虑分红时的单期简单净收益率。</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不考虑分红时的单期简单毛收益率是：  </a:t>
            </a:r>
          </a:p>
          <a:p>
            <a:pPr>
              <a:lnSpc>
                <a:spcPct val="170000"/>
              </a:lnSpc>
            </a:pPr>
            <a:r>
              <a:rPr kumimoji="1" lang="zh-CN" altLang="en-US" sz="2200" dirty="0">
                <a:latin typeface="Times New Roman" panose="02020603050405020304" pitchFamily="18" charset="0"/>
                <a:ea typeface="+mn-ea"/>
                <a:sym typeface="+mn-ea"/>
              </a:rPr>
              <a:t>                        不考虑分红时的单期简单净收益率是：  </a:t>
            </a:r>
          </a:p>
          <a:p>
            <a:pPr>
              <a:lnSpc>
                <a:spcPct val="170000"/>
              </a:lnSpc>
            </a:pPr>
            <a:r>
              <a:rPr kumimoji="1" lang="zh-CN" altLang="en-US" sz="2200" dirty="0">
                <a:latin typeface="Times New Roman" panose="02020603050405020304" pitchFamily="18" charset="0"/>
                <a:ea typeface="+mn-ea"/>
                <a:sym typeface="+mn-ea"/>
              </a:rPr>
              <a:t>                        考虑分红时的单期简单净收益率是：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12" name="对象 11">
            <a:extLst>
              <a:ext uri="{FF2B5EF4-FFF2-40B4-BE49-F238E27FC236}">
                <a16:creationId xmlns:a16="http://schemas.microsoft.com/office/drawing/2014/main" id="{E714CADF-CF23-0FD2-B365-D2515740E9F1}"/>
              </a:ext>
            </a:extLst>
          </p:cNvPr>
          <p:cNvGraphicFramePr>
            <a:graphicFrameLocks noChangeAspect="1"/>
          </p:cNvGraphicFramePr>
          <p:nvPr>
            <p:extLst>
              <p:ext uri="{D42A27DB-BD31-4B8C-83A1-F6EECF244321}">
                <p14:modId xmlns:p14="http://schemas.microsoft.com/office/powerpoint/2010/main" val="989647236"/>
              </p:ext>
            </p:extLst>
          </p:nvPr>
        </p:nvGraphicFramePr>
        <p:xfrm>
          <a:off x="5026106" y="1340768"/>
          <a:ext cx="1941512" cy="792163"/>
        </p:xfrm>
        <a:graphic>
          <a:graphicData uri="http://schemas.openxmlformats.org/presentationml/2006/ole">
            <mc:AlternateContent xmlns:mc="http://schemas.openxmlformats.org/markup-compatibility/2006">
              <mc:Choice xmlns:v="urn:schemas-microsoft-com:vml" Requires="v">
                <p:oleObj name="Equation" r:id="rId2" imgW="1054080" imgH="431640" progId="Equation.DSMT4">
                  <p:embed/>
                </p:oleObj>
              </mc:Choice>
              <mc:Fallback>
                <p:oleObj name="Equation" r:id="rId2" imgW="1054080" imgH="431640" progId="Equation.DSMT4">
                  <p:embed/>
                  <p:pic>
                    <p:nvPicPr>
                      <p:cNvPr id="12" name="对象 11">
                        <a:extLst>
                          <a:ext uri="{FF2B5EF4-FFF2-40B4-BE49-F238E27FC236}">
                            <a16:creationId xmlns:a16="http://schemas.microsoft.com/office/drawing/2014/main" id="{E714CADF-CF23-0FD2-B365-D2515740E9F1}"/>
                          </a:ext>
                        </a:extLst>
                      </p:cNvPr>
                      <p:cNvPicPr/>
                      <p:nvPr/>
                    </p:nvPicPr>
                    <p:blipFill>
                      <a:blip r:embed="rId3"/>
                      <a:stretch>
                        <a:fillRect/>
                      </a:stretch>
                    </p:blipFill>
                    <p:spPr>
                      <a:xfrm>
                        <a:off x="5026106" y="1340768"/>
                        <a:ext cx="1941512" cy="79216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8DCD90C-0C7D-10D2-9706-0E81D6A5FDD8}"/>
              </a:ext>
            </a:extLst>
          </p:cNvPr>
          <p:cNvGraphicFramePr>
            <a:graphicFrameLocks noChangeAspect="1"/>
          </p:cNvGraphicFramePr>
          <p:nvPr>
            <p:extLst>
              <p:ext uri="{D42A27DB-BD31-4B8C-83A1-F6EECF244321}">
                <p14:modId xmlns:p14="http://schemas.microsoft.com/office/powerpoint/2010/main" val="2179171007"/>
              </p:ext>
            </p:extLst>
          </p:nvPr>
        </p:nvGraphicFramePr>
        <p:xfrm>
          <a:off x="6597675" y="4694703"/>
          <a:ext cx="3440112" cy="628650"/>
        </p:xfrm>
        <a:graphic>
          <a:graphicData uri="http://schemas.openxmlformats.org/presentationml/2006/ole">
            <mc:AlternateContent xmlns:mc="http://schemas.openxmlformats.org/markup-compatibility/2006">
              <mc:Choice xmlns:v="urn:schemas-microsoft-com:vml" Requires="v">
                <p:oleObj name="Equation" r:id="rId4" imgW="2361960" imgH="431640" progId="Equation.DSMT4">
                  <p:embed/>
                </p:oleObj>
              </mc:Choice>
              <mc:Fallback>
                <p:oleObj name="Equation" r:id="rId4" imgW="2361960" imgH="431640" progId="Equation.DSMT4">
                  <p:embed/>
                  <p:pic>
                    <p:nvPicPr>
                      <p:cNvPr id="4" name="对象 3">
                        <a:extLst>
                          <a:ext uri="{FF2B5EF4-FFF2-40B4-BE49-F238E27FC236}">
                            <a16:creationId xmlns:a16="http://schemas.microsoft.com/office/drawing/2014/main" id="{08DCD90C-0C7D-10D2-9706-0E81D6A5FDD8}"/>
                          </a:ext>
                        </a:extLst>
                      </p:cNvPr>
                      <p:cNvPicPr/>
                      <p:nvPr/>
                    </p:nvPicPr>
                    <p:blipFill>
                      <a:blip r:embed="rId5"/>
                      <a:stretch>
                        <a:fillRect/>
                      </a:stretch>
                    </p:blipFill>
                    <p:spPr>
                      <a:xfrm>
                        <a:off x="6597675" y="4694703"/>
                        <a:ext cx="3440112" cy="6286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068B7F5E-72B0-F35D-0C77-5026AF6997F6}"/>
              </a:ext>
            </a:extLst>
          </p:cNvPr>
          <p:cNvGraphicFramePr>
            <a:graphicFrameLocks noChangeAspect="1"/>
          </p:cNvGraphicFramePr>
          <p:nvPr>
            <p:extLst>
              <p:ext uri="{D42A27DB-BD31-4B8C-83A1-F6EECF244321}">
                <p14:modId xmlns:p14="http://schemas.microsoft.com/office/powerpoint/2010/main" val="3091154850"/>
              </p:ext>
            </p:extLst>
          </p:nvPr>
        </p:nvGraphicFramePr>
        <p:xfrm>
          <a:off x="6188524" y="5330009"/>
          <a:ext cx="3836988" cy="630238"/>
        </p:xfrm>
        <a:graphic>
          <a:graphicData uri="http://schemas.openxmlformats.org/presentationml/2006/ole">
            <mc:AlternateContent xmlns:mc="http://schemas.openxmlformats.org/markup-compatibility/2006">
              <mc:Choice xmlns:v="urn:schemas-microsoft-com:vml" Requires="v">
                <p:oleObj name="Equation" r:id="rId6" imgW="2628720" imgH="431640" progId="Equation.DSMT4">
                  <p:embed/>
                </p:oleObj>
              </mc:Choice>
              <mc:Fallback>
                <p:oleObj name="Equation" r:id="rId6" imgW="2628720" imgH="431640" progId="Equation.DSMT4">
                  <p:embed/>
                  <p:pic>
                    <p:nvPicPr>
                      <p:cNvPr id="8" name="对象 7">
                        <a:extLst>
                          <a:ext uri="{FF2B5EF4-FFF2-40B4-BE49-F238E27FC236}">
                            <a16:creationId xmlns:a16="http://schemas.microsoft.com/office/drawing/2014/main" id="{068B7F5E-72B0-F35D-0C77-5026AF6997F6}"/>
                          </a:ext>
                        </a:extLst>
                      </p:cNvPr>
                      <p:cNvPicPr/>
                      <p:nvPr/>
                    </p:nvPicPr>
                    <p:blipFill>
                      <a:blip r:embed="rId7"/>
                      <a:stretch>
                        <a:fillRect/>
                      </a:stretch>
                    </p:blipFill>
                    <p:spPr>
                      <a:xfrm>
                        <a:off x="6188524" y="5330009"/>
                        <a:ext cx="3836988" cy="63023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FEC4EBD2-3A71-7782-7D48-C839B4F31E69}"/>
              </a:ext>
            </a:extLst>
          </p:cNvPr>
          <p:cNvGraphicFramePr>
            <a:graphicFrameLocks noChangeAspect="1"/>
          </p:cNvGraphicFramePr>
          <p:nvPr>
            <p:extLst>
              <p:ext uri="{D42A27DB-BD31-4B8C-83A1-F6EECF244321}">
                <p14:modId xmlns:p14="http://schemas.microsoft.com/office/powerpoint/2010/main" val="1023379311"/>
              </p:ext>
            </p:extLst>
          </p:nvPr>
        </p:nvGraphicFramePr>
        <p:xfrm>
          <a:off x="6453659" y="4106863"/>
          <a:ext cx="2200090" cy="618207"/>
        </p:xfrm>
        <a:graphic>
          <a:graphicData uri="http://schemas.openxmlformats.org/presentationml/2006/ole">
            <mc:AlternateContent xmlns:mc="http://schemas.openxmlformats.org/markup-compatibility/2006">
              <mc:Choice xmlns:v="urn:schemas-microsoft-com:vml" Requires="v">
                <p:oleObj name="Equation" r:id="rId8" imgW="1536480" imgH="431640" progId="Equation.DSMT4">
                  <p:embed/>
                </p:oleObj>
              </mc:Choice>
              <mc:Fallback>
                <p:oleObj name="Equation" r:id="rId8" imgW="1536480" imgH="431640" progId="Equation.DSMT4">
                  <p:embed/>
                  <p:pic>
                    <p:nvPicPr>
                      <p:cNvPr id="0" name=""/>
                      <p:cNvPicPr/>
                      <p:nvPr/>
                    </p:nvPicPr>
                    <p:blipFill>
                      <a:blip r:embed="rId9"/>
                      <a:stretch>
                        <a:fillRect/>
                      </a:stretch>
                    </p:blipFill>
                    <p:spPr>
                      <a:xfrm>
                        <a:off x="6453659" y="4106863"/>
                        <a:ext cx="2200090" cy="618207"/>
                      </a:xfrm>
                      <a:prstGeom prst="rect">
                        <a:avLst/>
                      </a:prstGeom>
                    </p:spPr>
                  </p:pic>
                </p:oleObj>
              </mc:Fallback>
            </mc:AlternateContent>
          </a:graphicData>
        </a:graphic>
      </p:graphicFrame>
    </p:spTree>
    <p:extLst>
      <p:ext uri="{BB962C8B-B14F-4D97-AF65-F5344CB8AC3E}">
        <p14:creationId xmlns:p14="http://schemas.microsoft.com/office/powerpoint/2010/main" val="4267345273"/>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、简单收益率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406130"/>
          </a:xfrm>
          <a:prstGeom prst="rect">
            <a:avLst/>
          </a:prstGeom>
          <a:noFill/>
        </p:spPr>
        <p:txBody>
          <a:bodyPr wrap="square">
            <a:spAutoFit/>
          </a:bodyPr>
          <a:lstStyle/>
          <a:p>
            <a:pPr>
              <a:lnSpc>
                <a:spcPct val="170000"/>
              </a:lnSpc>
            </a:pPr>
            <a:r>
              <a:rPr kumimoji="1" lang="zh-CN" altLang="en-US" sz="2200" b="1" dirty="0">
                <a:latin typeface="Times New Roman" panose="02020603050405020304" pitchFamily="18" charset="0"/>
                <a:ea typeface="+mn-ea"/>
                <a:cs typeface="Times New Roman" panose="02020603050405020304" pitchFamily="18" charset="0"/>
              </a:rPr>
              <a:t>（</a:t>
            </a:r>
            <a:r>
              <a:rPr kumimoji="1" lang="en-US" altLang="zh-CN" sz="2200" b="1" dirty="0">
                <a:latin typeface="Times New Roman" panose="02020603050405020304" pitchFamily="18" charset="0"/>
                <a:ea typeface="+mn-ea"/>
                <a:cs typeface="Times New Roman" panose="02020603050405020304" pitchFamily="18" charset="0"/>
              </a:rPr>
              <a:t>2</a:t>
            </a:r>
            <a:r>
              <a:rPr kumimoji="1" lang="zh-CN" altLang="en-US" sz="2200" b="1" dirty="0">
                <a:latin typeface="Times New Roman" panose="02020603050405020304" pitchFamily="18" charset="0"/>
                <a:ea typeface="+mn-ea"/>
                <a:cs typeface="Times New Roman" panose="02020603050405020304" pitchFamily="18" charset="0"/>
              </a:rPr>
              <a:t>）多期简单收益率</a:t>
            </a:r>
            <a:endParaRPr kumimoji="1" lang="en-US" altLang="zh-CN" sz="22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当持有资产不是简单一期，而是多期时，则要计算资产的多期收益率。在不考虑分红时，持有 </a:t>
            </a:r>
            <a:r>
              <a:rPr kumimoji="1" lang="en-US" altLang="zh-CN" sz="2200" i="1" dirty="0">
                <a:latin typeface="Times New Roman" panose="02020603050405020304" pitchFamily="18" charset="0"/>
                <a:ea typeface="+mn-ea"/>
                <a:sym typeface="+mn-ea"/>
              </a:rPr>
              <a:t>k</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期的简单毛收益率是对应 </a:t>
            </a:r>
            <a:r>
              <a:rPr kumimoji="1" lang="en-US" altLang="zh-CN" sz="2200" i="1" dirty="0">
                <a:latin typeface="Times New Roman" panose="02020603050405020304" pitchFamily="18" charset="0"/>
                <a:ea typeface="+mn-ea"/>
                <a:sym typeface="+mn-ea"/>
              </a:rPr>
              <a:t>k</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个单期简单毛收益率的乘积。</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i="1" dirty="0">
                <a:latin typeface="Times New Roman" panose="02020603050405020304" pitchFamily="18" charset="0"/>
                <a:ea typeface="+mn-ea"/>
                <a:sym typeface="+mn-ea"/>
              </a:rPr>
              <a:t>k </a:t>
            </a:r>
            <a:r>
              <a:rPr kumimoji="1" lang="zh-CN" altLang="en-US" sz="2200" dirty="0">
                <a:latin typeface="Times New Roman" panose="02020603050405020304" pitchFamily="18" charset="0"/>
                <a:ea typeface="+mn-ea"/>
                <a:sym typeface="+mn-ea"/>
              </a:rPr>
              <a:t>期简单毛收益率为：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1-4</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rPr>
              <a:t>【</a:t>
            </a:r>
            <a:r>
              <a:rPr kumimoji="1" lang="zh-CN" altLang="en-US" sz="2200" dirty="0">
                <a:latin typeface="Times New Roman" panose="02020603050405020304" pitchFamily="18" charset="0"/>
                <a:ea typeface="+mn-ea"/>
              </a:rPr>
              <a:t>例</a:t>
            </a:r>
            <a:r>
              <a:rPr kumimoji="1" lang="en-US" altLang="zh-CN" sz="2200" dirty="0">
                <a:latin typeface="Times New Roman" panose="02020603050405020304" pitchFamily="18" charset="0"/>
                <a:ea typeface="+mn-ea"/>
              </a:rPr>
              <a:t>1-2】</a:t>
            </a:r>
            <a:r>
              <a:rPr kumimoji="1" lang="zh-CN" altLang="en-US" sz="2200" dirty="0">
                <a:latin typeface="Times New Roman" panose="02020603050405020304" pitchFamily="18" charset="0"/>
                <a:ea typeface="+mn-ea"/>
              </a:rPr>
              <a:t>假设</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1</a:t>
            </a:r>
            <a:r>
              <a:rPr kumimoji="1" lang="zh-CN" altLang="en-US" sz="2200" dirty="0">
                <a:latin typeface="Times New Roman" panose="02020603050405020304" pitchFamily="18" charset="0"/>
                <a:ea typeface="+mn-ea"/>
              </a:rPr>
              <a:t>日为第一期，</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7</a:t>
            </a:r>
            <a:r>
              <a:rPr kumimoji="1" lang="zh-CN" altLang="en-US" sz="2200" dirty="0">
                <a:latin typeface="Times New Roman" panose="02020603050405020304" pitchFamily="18" charset="0"/>
                <a:ea typeface="+mn-ea"/>
              </a:rPr>
              <a:t>日为第五期，某只股票</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7</a:t>
            </a:r>
            <a:r>
              <a:rPr kumimoji="1" lang="zh-CN" altLang="en-US" sz="2200" dirty="0">
                <a:latin typeface="Times New Roman" panose="02020603050405020304" pitchFamily="18" charset="0"/>
                <a:ea typeface="+mn-ea"/>
              </a:rPr>
              <a:t>日的收益率为</a:t>
            </a:r>
            <a:r>
              <a:rPr kumimoji="1" lang="en-US" altLang="zh-CN" sz="2200" dirty="0">
                <a:latin typeface="Times New Roman" panose="02020603050405020304" pitchFamily="18" charset="0"/>
                <a:ea typeface="+mn-ea"/>
              </a:rPr>
              <a:t>8.54</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日收益率为</a:t>
            </a:r>
            <a:r>
              <a:rPr kumimoji="1" lang="en-US" altLang="zh-CN" sz="2200" dirty="0">
                <a:latin typeface="Times New Roman" panose="02020603050405020304" pitchFamily="18" charset="0"/>
                <a:ea typeface="+mn-ea"/>
              </a:rPr>
              <a:t>8.33</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5</a:t>
            </a:r>
            <a:r>
              <a:rPr kumimoji="1" lang="zh-CN" altLang="en-US" sz="2200" dirty="0">
                <a:latin typeface="Times New Roman" panose="02020603050405020304" pitchFamily="18" charset="0"/>
                <a:ea typeface="+mn-ea"/>
              </a:rPr>
              <a:t>日收益率为</a:t>
            </a:r>
            <a:r>
              <a:rPr kumimoji="1" lang="en-US" altLang="zh-CN" sz="2200" dirty="0">
                <a:latin typeface="Times New Roman" panose="02020603050405020304" pitchFamily="18" charset="0"/>
                <a:ea typeface="+mn-ea"/>
              </a:rPr>
              <a:t>8.24</a:t>
            </a:r>
            <a:r>
              <a:rPr kumimoji="1" lang="zh-CN" altLang="en-US" sz="2200" dirty="0">
                <a:latin typeface="Times New Roman" panose="02020603050405020304" pitchFamily="18" charset="0"/>
                <a:ea typeface="+mn-ea"/>
              </a:rPr>
              <a:t>，计算</a:t>
            </a:r>
            <a:r>
              <a:rPr kumimoji="1" lang="en-US" altLang="zh-CN" sz="2200" dirty="0">
                <a:latin typeface="Times New Roman" panose="02020603050405020304" pitchFamily="18" charset="0"/>
                <a:ea typeface="+mn-ea"/>
              </a:rPr>
              <a:t>6</a:t>
            </a:r>
            <a:r>
              <a:rPr kumimoji="1" lang="zh-CN" altLang="en-US" sz="2200" dirty="0">
                <a:latin typeface="Times New Roman" panose="02020603050405020304" pitchFamily="18" charset="0"/>
                <a:ea typeface="+mn-ea"/>
              </a:rPr>
              <a:t>月</a:t>
            </a:r>
            <a:r>
              <a:rPr kumimoji="1" lang="en-US" altLang="zh-CN" sz="2200" dirty="0">
                <a:latin typeface="Times New Roman" panose="02020603050405020304" pitchFamily="18" charset="0"/>
                <a:ea typeface="+mn-ea"/>
              </a:rPr>
              <a:t>7</a:t>
            </a:r>
            <a:r>
              <a:rPr kumimoji="1" lang="zh-CN" altLang="en-US" sz="2200" dirty="0">
                <a:latin typeface="Times New Roman" panose="02020603050405020304" pitchFamily="18" charset="0"/>
                <a:ea typeface="+mn-ea"/>
              </a:rPr>
              <a:t>日的两期收益率是多少？</a:t>
            </a: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12" name="对象 11">
            <a:extLst>
              <a:ext uri="{FF2B5EF4-FFF2-40B4-BE49-F238E27FC236}">
                <a16:creationId xmlns:a16="http://schemas.microsoft.com/office/drawing/2014/main" id="{E714CADF-CF23-0FD2-B365-D2515740E9F1}"/>
              </a:ext>
            </a:extLst>
          </p:cNvPr>
          <p:cNvGraphicFramePr>
            <a:graphicFrameLocks noChangeAspect="1"/>
          </p:cNvGraphicFramePr>
          <p:nvPr>
            <p:extLst>
              <p:ext uri="{D42A27DB-BD31-4B8C-83A1-F6EECF244321}">
                <p14:modId xmlns:p14="http://schemas.microsoft.com/office/powerpoint/2010/main" val="1881225853"/>
              </p:ext>
            </p:extLst>
          </p:nvPr>
        </p:nvGraphicFramePr>
        <p:xfrm>
          <a:off x="3141291" y="2492896"/>
          <a:ext cx="4281487" cy="1630363"/>
        </p:xfrm>
        <a:graphic>
          <a:graphicData uri="http://schemas.openxmlformats.org/presentationml/2006/ole">
            <mc:AlternateContent xmlns:mc="http://schemas.openxmlformats.org/markup-compatibility/2006">
              <mc:Choice xmlns:v="urn:schemas-microsoft-com:vml" Requires="v">
                <p:oleObj name="Equation" r:id="rId2" imgW="2323800" imgH="888840" progId="Equation.DSMT4">
                  <p:embed/>
                </p:oleObj>
              </mc:Choice>
              <mc:Fallback>
                <p:oleObj name="Equation" r:id="rId2" imgW="2323800" imgH="888840" progId="Equation.DSMT4">
                  <p:embed/>
                  <p:pic>
                    <p:nvPicPr>
                      <p:cNvPr id="12" name="对象 11">
                        <a:extLst>
                          <a:ext uri="{FF2B5EF4-FFF2-40B4-BE49-F238E27FC236}">
                            <a16:creationId xmlns:a16="http://schemas.microsoft.com/office/drawing/2014/main" id="{E714CADF-CF23-0FD2-B365-D2515740E9F1}"/>
                          </a:ext>
                        </a:extLst>
                      </p:cNvPr>
                      <p:cNvPicPr/>
                      <p:nvPr/>
                    </p:nvPicPr>
                    <p:blipFill>
                      <a:blip r:embed="rId3"/>
                      <a:stretch>
                        <a:fillRect/>
                      </a:stretch>
                    </p:blipFill>
                    <p:spPr>
                      <a:xfrm>
                        <a:off x="3141291" y="2492896"/>
                        <a:ext cx="4281487" cy="163036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D9F83CDD-7EB9-4E79-EF74-A0418EBE029F}"/>
              </a:ext>
            </a:extLst>
          </p:cNvPr>
          <p:cNvGraphicFramePr>
            <a:graphicFrameLocks noChangeAspect="1"/>
          </p:cNvGraphicFramePr>
          <p:nvPr>
            <p:extLst>
              <p:ext uri="{D42A27DB-BD31-4B8C-83A1-F6EECF244321}">
                <p14:modId xmlns:p14="http://schemas.microsoft.com/office/powerpoint/2010/main" val="3643483233"/>
              </p:ext>
            </p:extLst>
          </p:nvPr>
        </p:nvGraphicFramePr>
        <p:xfrm>
          <a:off x="4797475" y="5373216"/>
          <a:ext cx="2808312" cy="728668"/>
        </p:xfrm>
        <a:graphic>
          <a:graphicData uri="http://schemas.openxmlformats.org/presentationml/2006/ole">
            <mc:AlternateContent xmlns:mc="http://schemas.openxmlformats.org/markup-compatibility/2006">
              <mc:Choice xmlns:v="urn:schemas-microsoft-com:vml" Requires="v">
                <p:oleObj name="Equation" r:id="rId4" imgW="1969903" imgH="510412" progId="Equation.DSMT4">
                  <p:embed/>
                </p:oleObj>
              </mc:Choice>
              <mc:Fallback>
                <p:oleObj name="Equation" r:id="rId4" imgW="1969903" imgH="510412" progId="Equation.DSMT4">
                  <p:embed/>
                  <p:pic>
                    <p:nvPicPr>
                      <p:cNvPr id="0" name=""/>
                      <p:cNvPicPr/>
                      <p:nvPr/>
                    </p:nvPicPr>
                    <p:blipFill>
                      <a:blip r:embed="rId5"/>
                      <a:stretch>
                        <a:fillRect/>
                      </a:stretch>
                    </p:blipFill>
                    <p:spPr>
                      <a:xfrm>
                        <a:off x="4797475" y="5373216"/>
                        <a:ext cx="2808312" cy="728668"/>
                      </a:xfrm>
                      <a:prstGeom prst="rect">
                        <a:avLst/>
                      </a:prstGeom>
                    </p:spPr>
                  </p:pic>
                </p:oleObj>
              </mc:Fallback>
            </mc:AlternateContent>
          </a:graphicData>
        </a:graphic>
      </p:graphicFrame>
    </p:spTree>
    <p:extLst>
      <p:ext uri="{BB962C8B-B14F-4D97-AF65-F5344CB8AC3E}">
        <p14:creationId xmlns:p14="http://schemas.microsoft.com/office/powerpoint/2010/main" val="214260141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、复合收益率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00333" y="980728"/>
            <a:ext cx="11926267" cy="798167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复合收益率与简单收益率最大的区别在于，复合收益率在指定周期结息后，将把本金和利息作为新的资本继续投资，而简单收益率不将利息纳入新的资本投资。假设 </a:t>
            </a:r>
            <a:r>
              <a:rPr kumimoji="1" lang="en-US" altLang="zh-CN" sz="2200" i="1" dirty="0">
                <a:latin typeface="Times New Roman" panose="02020603050405020304" pitchFamily="18" charset="0"/>
                <a:ea typeface="+mn-ea"/>
                <a:sym typeface="+mn-ea"/>
              </a:rPr>
              <a:t>C</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是初始资本，</a:t>
            </a:r>
            <a:r>
              <a:rPr kumimoji="1" lang="en-US" altLang="zh-CN" sz="2200" i="1" dirty="0">
                <a:latin typeface="Times New Roman" panose="02020603050405020304" pitchFamily="18" charset="0"/>
                <a:ea typeface="+mn-ea"/>
                <a:sym typeface="+mn-ea"/>
              </a:rPr>
              <a:t>r</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是投资的年利率，</a:t>
            </a:r>
            <a:r>
              <a:rPr kumimoji="1" lang="en-US" altLang="zh-CN" sz="2200" i="1" dirty="0">
                <a:latin typeface="Times New Roman" panose="02020603050405020304" pitchFamily="18" charset="0"/>
                <a:ea typeface="+mn-ea"/>
                <a:sym typeface="+mn-ea"/>
              </a:rPr>
              <a:t>A</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是连续复合后的资产净值。</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则连续复合后的资产净值为：</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1-5</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rPr>
              <a:t>【</a:t>
            </a:r>
            <a:r>
              <a:rPr kumimoji="1" lang="zh-CN" altLang="en-US" sz="2200" dirty="0">
                <a:latin typeface="Times New Roman" panose="02020603050405020304" pitchFamily="18" charset="0"/>
                <a:ea typeface="+mn-ea"/>
              </a:rPr>
              <a:t>例</a:t>
            </a:r>
            <a:r>
              <a:rPr kumimoji="1" lang="en-US" altLang="zh-CN" sz="2200" dirty="0">
                <a:latin typeface="Times New Roman" panose="02020603050405020304" pitchFamily="18" charset="0"/>
                <a:ea typeface="+mn-ea"/>
              </a:rPr>
              <a:t>1-3】</a:t>
            </a:r>
            <a:r>
              <a:rPr kumimoji="1" lang="zh-CN" altLang="en-US" sz="2200" dirty="0">
                <a:latin typeface="Times New Roman" panose="02020603050405020304" pitchFamily="18" charset="0"/>
                <a:ea typeface="+mn-ea"/>
              </a:rPr>
              <a:t>假设初始资本为</a:t>
            </a:r>
            <a:r>
              <a:rPr kumimoji="1" lang="en-US" altLang="zh-CN" sz="2200" dirty="0">
                <a:latin typeface="Times New Roman" panose="02020603050405020304" pitchFamily="18" charset="0"/>
                <a:ea typeface="+mn-ea"/>
              </a:rPr>
              <a:t>1000</a:t>
            </a:r>
            <a:r>
              <a:rPr kumimoji="1" lang="zh-CN" altLang="en-US" sz="2200" dirty="0">
                <a:latin typeface="Times New Roman" panose="02020603050405020304" pitchFamily="18" charset="0"/>
                <a:ea typeface="+mn-ea"/>
              </a:rPr>
              <a:t>元，年收益率为</a:t>
            </a:r>
            <a:r>
              <a:rPr kumimoji="1" lang="en-US" altLang="zh-CN" sz="2200" dirty="0">
                <a:latin typeface="Times New Roman" panose="02020603050405020304" pitchFamily="18" charset="0"/>
                <a:ea typeface="+mn-ea"/>
              </a:rPr>
              <a:t>12%</a:t>
            </a:r>
            <a:r>
              <a:rPr kumimoji="1" lang="zh-CN" altLang="en-US" sz="2200" dirty="0">
                <a:latin typeface="Times New Roman" panose="02020603050405020304" pitchFamily="18" charset="0"/>
                <a:ea typeface="+mn-ea"/>
              </a:rPr>
              <a:t>，计算投资两年的连续复合后的资产净值</a:t>
            </a:r>
          </a:p>
          <a:p>
            <a:pPr>
              <a:lnSpc>
                <a:spcPct val="170000"/>
              </a:lnSpc>
            </a:pPr>
            <a:r>
              <a:rPr kumimoji="1" lang="zh-CN" altLang="en-US" sz="2200" dirty="0">
                <a:latin typeface="Times New Roman" panose="02020603050405020304" pitchFamily="18" charset="0"/>
                <a:ea typeface="+mn-ea"/>
              </a:rPr>
              <a:t>       投资两年的连续复合后的资产净值为：</a:t>
            </a:r>
            <a:endParaRPr kumimoji="1" lang="en-US" altLang="zh-CN" sz="2200" dirty="0">
              <a:latin typeface="Times New Roman" panose="02020603050405020304" pitchFamily="18" charset="0"/>
              <a:ea typeface="+mn-ea"/>
            </a:endParaRPr>
          </a:p>
          <a:p>
            <a:pPr>
              <a:lnSpc>
                <a:spcPct val="170000"/>
              </a:lnSpc>
            </a:pPr>
            <a:endParaRPr kumimoji="1" lang="en-US" altLang="zh-CN" sz="2200" dirty="0">
              <a:latin typeface="Times New Roman" panose="02020603050405020304" pitchFamily="18" charset="0"/>
              <a:ea typeface="+mn-ea"/>
            </a:endParaRPr>
          </a:p>
          <a:p>
            <a:pPr>
              <a:lnSpc>
                <a:spcPct val="170000"/>
              </a:lnSpc>
            </a:pPr>
            <a:r>
              <a:rPr kumimoji="1" lang="zh-CN" altLang="en-US" sz="2200" dirty="0">
                <a:latin typeface="Times New Roman" panose="02020603050405020304" pitchFamily="18" charset="0"/>
                <a:ea typeface="+mn-ea"/>
              </a:rPr>
              <a:t>       </a:t>
            </a: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D9F83CDD-7EB9-4E79-EF74-A0418EBE029F}"/>
              </a:ext>
            </a:extLst>
          </p:cNvPr>
          <p:cNvGraphicFramePr>
            <a:graphicFrameLocks noChangeAspect="1"/>
          </p:cNvGraphicFramePr>
          <p:nvPr>
            <p:extLst>
              <p:ext uri="{D42A27DB-BD31-4B8C-83A1-F6EECF244321}">
                <p14:modId xmlns:p14="http://schemas.microsoft.com/office/powerpoint/2010/main" val="341079694"/>
              </p:ext>
            </p:extLst>
          </p:nvPr>
        </p:nvGraphicFramePr>
        <p:xfrm>
          <a:off x="4797475" y="5229200"/>
          <a:ext cx="3737845" cy="361470"/>
        </p:xfrm>
        <a:graphic>
          <a:graphicData uri="http://schemas.openxmlformats.org/presentationml/2006/ole">
            <mc:AlternateContent xmlns:mc="http://schemas.openxmlformats.org/markup-compatibility/2006">
              <mc:Choice xmlns:v="urn:schemas-microsoft-com:vml" Requires="v">
                <p:oleObj name="Equation" r:id="rId2" imgW="2095200" imgH="203040" progId="Equation.DSMT4">
                  <p:embed/>
                </p:oleObj>
              </mc:Choice>
              <mc:Fallback>
                <p:oleObj name="Equation" r:id="rId2" imgW="2095200" imgH="203040" progId="Equation.DSMT4">
                  <p:embed/>
                  <p:pic>
                    <p:nvPicPr>
                      <p:cNvPr id="5" name="对象 4">
                        <a:extLst>
                          <a:ext uri="{FF2B5EF4-FFF2-40B4-BE49-F238E27FC236}">
                            <a16:creationId xmlns:a16="http://schemas.microsoft.com/office/drawing/2014/main" id="{D9F83CDD-7EB9-4E79-EF74-A0418EBE029F}"/>
                          </a:ext>
                        </a:extLst>
                      </p:cNvPr>
                      <p:cNvPicPr/>
                      <p:nvPr/>
                    </p:nvPicPr>
                    <p:blipFill>
                      <a:blip r:embed="rId3"/>
                      <a:stretch>
                        <a:fillRect/>
                      </a:stretch>
                    </p:blipFill>
                    <p:spPr>
                      <a:xfrm>
                        <a:off x="4797475" y="5229200"/>
                        <a:ext cx="3737845" cy="36147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14BCF58-A6B5-7688-600A-D91CDE07E533}"/>
              </a:ext>
            </a:extLst>
          </p:cNvPr>
          <p:cNvGraphicFramePr>
            <a:graphicFrameLocks noChangeAspect="1"/>
          </p:cNvGraphicFramePr>
          <p:nvPr>
            <p:extLst>
              <p:ext uri="{D42A27DB-BD31-4B8C-83A1-F6EECF244321}">
                <p14:modId xmlns:p14="http://schemas.microsoft.com/office/powerpoint/2010/main" val="36171545"/>
              </p:ext>
            </p:extLst>
          </p:nvPr>
        </p:nvGraphicFramePr>
        <p:xfrm>
          <a:off x="5661571" y="3356992"/>
          <a:ext cx="1128609" cy="408682"/>
        </p:xfrm>
        <a:graphic>
          <a:graphicData uri="http://schemas.openxmlformats.org/presentationml/2006/ole">
            <mc:AlternateContent xmlns:mc="http://schemas.openxmlformats.org/markup-compatibility/2006">
              <mc:Choice xmlns:v="urn:schemas-microsoft-com:vml" Requires="v">
                <p:oleObj name="Equation" r:id="rId4" imgW="661608" imgH="240094" progId="Equation.DSMT4">
                  <p:embed/>
                </p:oleObj>
              </mc:Choice>
              <mc:Fallback>
                <p:oleObj name="Equation" r:id="rId4" imgW="661608" imgH="240094" progId="Equation.DSMT4">
                  <p:embed/>
                  <p:pic>
                    <p:nvPicPr>
                      <p:cNvPr id="0" name=""/>
                      <p:cNvPicPr/>
                      <p:nvPr/>
                    </p:nvPicPr>
                    <p:blipFill>
                      <a:blip r:embed="rId5"/>
                      <a:stretch>
                        <a:fillRect/>
                      </a:stretch>
                    </p:blipFill>
                    <p:spPr>
                      <a:xfrm>
                        <a:off x="5661571" y="3356992"/>
                        <a:ext cx="1128609" cy="408682"/>
                      </a:xfrm>
                      <a:prstGeom prst="rect">
                        <a:avLst/>
                      </a:prstGeom>
                    </p:spPr>
                  </p:pic>
                </p:oleObj>
              </mc:Fallback>
            </mc:AlternateContent>
          </a:graphicData>
        </a:graphic>
      </p:graphicFrame>
    </p:spTree>
    <p:extLst>
      <p:ext uri="{BB962C8B-B14F-4D97-AF65-F5344CB8AC3E}">
        <p14:creationId xmlns:p14="http://schemas.microsoft.com/office/powerpoint/2010/main" val="2065232606"/>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、复合收益率</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16840" y="1412776"/>
            <a:ext cx="11926267" cy="6830588"/>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en-US" altLang="zh-CN" sz="2200" i="1" dirty="0">
                <a:latin typeface="Times New Roman" panose="02020603050405020304" pitchFamily="18" charset="0"/>
                <a:ea typeface="+mn-ea"/>
              </a:rPr>
              <a:t>n</a:t>
            </a:r>
            <a:r>
              <a:rPr kumimoji="1" lang="en-US" altLang="zh-CN" sz="2200" dirty="0">
                <a:latin typeface="Times New Roman" panose="02020603050405020304" pitchFamily="18" charset="0"/>
                <a:ea typeface="+mn-ea"/>
              </a:rPr>
              <a:t> </a:t>
            </a:r>
            <a:r>
              <a:rPr kumimoji="1" lang="zh-CN" altLang="en-US" sz="2200" dirty="0">
                <a:latin typeface="Times New Roman" panose="02020603050405020304" pitchFamily="18" charset="0"/>
                <a:ea typeface="+mn-ea"/>
              </a:rPr>
              <a:t>年后复合资产净值 </a:t>
            </a:r>
            <a:r>
              <a:rPr kumimoji="1" lang="en-US" altLang="zh-CN" sz="2200" i="1" dirty="0">
                <a:latin typeface="Times New Roman" panose="02020603050405020304" pitchFamily="18" charset="0"/>
                <a:ea typeface="+mn-ea"/>
              </a:rPr>
              <a:t>A</a:t>
            </a:r>
            <a:r>
              <a:rPr kumimoji="1" lang="zh-CN" altLang="en-US" sz="2200" dirty="0">
                <a:latin typeface="Times New Roman" panose="02020603050405020304" pitchFamily="18" charset="0"/>
                <a:ea typeface="+mn-ea"/>
              </a:rPr>
              <a:t> 的现值，即初始资本为：</a:t>
            </a:r>
            <a:endParaRPr kumimoji="1" lang="en-US" altLang="zh-CN" sz="2200" dirty="0">
              <a:latin typeface="Times New Roman" panose="02020603050405020304" pitchFamily="18" charset="0"/>
              <a:ea typeface="+mn-ea"/>
            </a:endParaRPr>
          </a:p>
          <a:p>
            <a:pPr>
              <a:lnSpc>
                <a:spcPct val="170000"/>
              </a:lnSpc>
            </a:pPr>
            <a:r>
              <a:rPr kumimoji="1" lang="en-US" altLang="zh-CN" sz="2200" dirty="0">
                <a:latin typeface="Times New Roman" panose="02020603050405020304" pitchFamily="18" charset="0"/>
                <a:ea typeface="+mn-ea"/>
              </a:rPr>
              <a:t>                                                                                                                                                          </a:t>
            </a:r>
            <a:r>
              <a:rPr kumimoji="1" lang="zh-CN" altLang="en-US" sz="2200" dirty="0">
                <a:latin typeface="Times New Roman" panose="02020603050405020304" pitchFamily="18" charset="0"/>
                <a:ea typeface="+mn-ea"/>
              </a:rPr>
              <a:t>（</a:t>
            </a:r>
            <a:r>
              <a:rPr kumimoji="1" lang="en-US" altLang="zh-CN" sz="2200" dirty="0">
                <a:latin typeface="Times New Roman" panose="02020603050405020304" pitchFamily="18" charset="0"/>
                <a:ea typeface="+mn-ea"/>
              </a:rPr>
              <a:t>1-6</a:t>
            </a:r>
            <a:r>
              <a:rPr kumimoji="1" lang="zh-CN" altLang="en-US" sz="2200" dirty="0">
                <a:latin typeface="Times New Roman" panose="02020603050405020304" pitchFamily="18" charset="0"/>
                <a:ea typeface="+mn-ea"/>
              </a:rPr>
              <a:t>）</a:t>
            </a:r>
            <a:endParaRPr kumimoji="1" lang="en-US" altLang="zh-CN" sz="2200" dirty="0">
              <a:latin typeface="Times New Roman" panose="02020603050405020304" pitchFamily="18" charset="0"/>
              <a:ea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rPr>
              <a:t>【</a:t>
            </a:r>
            <a:r>
              <a:rPr kumimoji="1" lang="zh-CN" altLang="en-US" sz="2200" dirty="0">
                <a:latin typeface="Times New Roman" panose="02020603050405020304" pitchFamily="18" charset="0"/>
                <a:ea typeface="+mn-ea"/>
              </a:rPr>
              <a:t>例</a:t>
            </a:r>
            <a:r>
              <a:rPr kumimoji="1" lang="en-US" altLang="zh-CN" sz="2200" dirty="0">
                <a:latin typeface="Times New Roman" panose="02020603050405020304" pitchFamily="18" charset="0"/>
                <a:ea typeface="+mn-ea"/>
              </a:rPr>
              <a:t>1-4】</a:t>
            </a:r>
            <a:r>
              <a:rPr kumimoji="1" lang="zh-CN" altLang="en-US" sz="2200" dirty="0">
                <a:latin typeface="Times New Roman" panose="02020603050405020304" pitchFamily="18" charset="0"/>
                <a:ea typeface="+mn-ea"/>
              </a:rPr>
              <a:t>假设年利率为</a:t>
            </a:r>
            <a:r>
              <a:rPr kumimoji="1" lang="en-US" altLang="zh-CN" sz="2200" dirty="0">
                <a:latin typeface="Times New Roman" panose="02020603050405020304" pitchFamily="18" charset="0"/>
                <a:ea typeface="+mn-ea"/>
              </a:rPr>
              <a:t>14%</a:t>
            </a:r>
            <a:r>
              <a:rPr kumimoji="1" lang="zh-CN" altLang="en-US" sz="2200" dirty="0">
                <a:latin typeface="Times New Roman" panose="02020603050405020304" pitchFamily="18" charset="0"/>
                <a:ea typeface="+mn-ea"/>
              </a:rPr>
              <a:t>，投资三年的连续复合后的资产净值的现值为</a:t>
            </a:r>
            <a:r>
              <a:rPr kumimoji="1" lang="en-US" altLang="zh-CN" sz="2200" dirty="0">
                <a:latin typeface="Times New Roman" panose="02020603050405020304" pitchFamily="18" charset="0"/>
                <a:ea typeface="+mn-ea"/>
              </a:rPr>
              <a:t>1356</a:t>
            </a:r>
            <a:r>
              <a:rPr kumimoji="1" lang="zh-CN" altLang="en-US" sz="2200" dirty="0">
                <a:latin typeface="Times New Roman" panose="02020603050405020304" pitchFamily="18" charset="0"/>
                <a:ea typeface="+mn-ea"/>
              </a:rPr>
              <a:t>元，计算初始资本。</a:t>
            </a:r>
          </a:p>
          <a:p>
            <a:pPr>
              <a:lnSpc>
                <a:spcPct val="170000"/>
              </a:lnSpc>
            </a:pPr>
            <a:r>
              <a:rPr kumimoji="1" lang="zh-CN" altLang="en-US" sz="2200" dirty="0">
                <a:latin typeface="Times New Roman" panose="02020603050405020304" pitchFamily="18" charset="0"/>
                <a:ea typeface="+mn-ea"/>
              </a:rPr>
              <a:t>     根据公式和题目已知条件可以计算初始资本为：</a:t>
            </a:r>
          </a:p>
          <a:p>
            <a:pPr>
              <a:lnSpc>
                <a:spcPct val="170000"/>
              </a:lnSpc>
            </a:pPr>
            <a:r>
              <a:rPr kumimoji="1" lang="zh-CN" altLang="en-US" sz="2200" dirty="0">
                <a:latin typeface="Times New Roman" panose="02020603050405020304" pitchFamily="18" charset="0"/>
                <a:ea typeface="+mn-ea"/>
              </a:rPr>
              <a:t> </a:t>
            </a:r>
          </a:p>
          <a:p>
            <a:pPr>
              <a:lnSpc>
                <a:spcPct val="170000"/>
              </a:lnSpc>
            </a:pPr>
            <a:endParaRPr kumimoji="1" lang="zh-CN" altLang="en-US" sz="2200" dirty="0">
              <a:latin typeface="Times New Roman" panose="02020603050405020304" pitchFamily="18" charset="0"/>
              <a:ea typeface="+mn-ea"/>
            </a:endParaRPr>
          </a:p>
          <a:p>
            <a:pPr>
              <a:lnSpc>
                <a:spcPct val="170000"/>
              </a:lnSpc>
            </a:pPr>
            <a:r>
              <a:rPr kumimoji="1" lang="zh-CN" altLang="en-US" sz="2200" dirty="0">
                <a:latin typeface="Times New Roman" panose="02020603050405020304" pitchFamily="18" charset="0"/>
                <a:ea typeface="+mn-ea"/>
              </a:rPr>
              <a:t>      </a:t>
            </a: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D9F83CDD-7EB9-4E79-EF74-A0418EBE029F}"/>
              </a:ext>
            </a:extLst>
          </p:cNvPr>
          <p:cNvGraphicFramePr>
            <a:graphicFrameLocks noChangeAspect="1"/>
          </p:cNvGraphicFramePr>
          <p:nvPr>
            <p:extLst>
              <p:ext uri="{D42A27DB-BD31-4B8C-83A1-F6EECF244321}">
                <p14:modId xmlns:p14="http://schemas.microsoft.com/office/powerpoint/2010/main" val="3746624436"/>
              </p:ext>
            </p:extLst>
          </p:nvPr>
        </p:nvGraphicFramePr>
        <p:xfrm>
          <a:off x="4149403" y="4581128"/>
          <a:ext cx="4323425" cy="408682"/>
        </p:xfrm>
        <a:graphic>
          <a:graphicData uri="http://schemas.openxmlformats.org/presentationml/2006/ole">
            <mc:AlternateContent xmlns:mc="http://schemas.openxmlformats.org/markup-compatibility/2006">
              <mc:Choice xmlns:v="urn:schemas-microsoft-com:vml" Requires="v">
                <p:oleObj name="Equation" r:id="rId2" imgW="2145960" imgH="203040" progId="Equation.DSMT4">
                  <p:embed/>
                </p:oleObj>
              </mc:Choice>
              <mc:Fallback>
                <p:oleObj name="Equation" r:id="rId2" imgW="2145960" imgH="203040" progId="Equation.DSMT4">
                  <p:embed/>
                  <p:pic>
                    <p:nvPicPr>
                      <p:cNvPr id="5" name="对象 4">
                        <a:extLst>
                          <a:ext uri="{FF2B5EF4-FFF2-40B4-BE49-F238E27FC236}">
                            <a16:creationId xmlns:a16="http://schemas.microsoft.com/office/drawing/2014/main" id="{D9F83CDD-7EB9-4E79-EF74-A0418EBE029F}"/>
                          </a:ext>
                        </a:extLst>
                      </p:cNvPr>
                      <p:cNvPicPr/>
                      <p:nvPr/>
                    </p:nvPicPr>
                    <p:blipFill>
                      <a:blip r:embed="rId3"/>
                      <a:stretch>
                        <a:fillRect/>
                      </a:stretch>
                    </p:blipFill>
                    <p:spPr>
                      <a:xfrm>
                        <a:off x="4149403" y="4581128"/>
                        <a:ext cx="4323425" cy="408682"/>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14BCF58-A6B5-7688-600A-D91CDE07E533}"/>
              </a:ext>
            </a:extLst>
          </p:cNvPr>
          <p:cNvGraphicFramePr>
            <a:graphicFrameLocks noChangeAspect="1"/>
          </p:cNvGraphicFramePr>
          <p:nvPr>
            <p:extLst>
              <p:ext uri="{D42A27DB-BD31-4B8C-83A1-F6EECF244321}">
                <p14:modId xmlns:p14="http://schemas.microsoft.com/office/powerpoint/2010/main" val="1678239395"/>
              </p:ext>
            </p:extLst>
          </p:nvPr>
        </p:nvGraphicFramePr>
        <p:xfrm>
          <a:off x="5515668" y="2152961"/>
          <a:ext cx="1128609" cy="408682"/>
        </p:xfrm>
        <a:graphic>
          <a:graphicData uri="http://schemas.openxmlformats.org/presentationml/2006/ole">
            <mc:AlternateContent xmlns:mc="http://schemas.openxmlformats.org/markup-compatibility/2006">
              <mc:Choice xmlns:v="urn:schemas-microsoft-com:vml" Requires="v">
                <p:oleObj name="Equation" r:id="rId4" imgW="661608" imgH="240094" progId="Equation.DSMT4">
                  <p:embed/>
                </p:oleObj>
              </mc:Choice>
              <mc:Fallback>
                <p:oleObj name="Equation" r:id="rId4" imgW="661608" imgH="240094" progId="Equation.DSMT4">
                  <p:embed/>
                  <p:pic>
                    <p:nvPicPr>
                      <p:cNvPr id="3" name="对象 2">
                        <a:extLst>
                          <a:ext uri="{FF2B5EF4-FFF2-40B4-BE49-F238E27FC236}">
                            <a16:creationId xmlns:a16="http://schemas.microsoft.com/office/drawing/2014/main" id="{114BCF58-A6B5-7688-600A-D91CDE07E533}"/>
                          </a:ext>
                        </a:extLst>
                      </p:cNvPr>
                      <p:cNvPicPr/>
                      <p:nvPr/>
                    </p:nvPicPr>
                    <p:blipFill>
                      <a:blip r:embed="rId5"/>
                      <a:stretch>
                        <a:fillRect/>
                      </a:stretch>
                    </p:blipFill>
                    <p:spPr>
                      <a:xfrm>
                        <a:off x="5515668" y="2152961"/>
                        <a:ext cx="1128609" cy="408682"/>
                      </a:xfrm>
                      <a:prstGeom prst="rect">
                        <a:avLst/>
                      </a:prstGeom>
                    </p:spPr>
                  </p:pic>
                </p:oleObj>
              </mc:Fallback>
            </mc:AlternateContent>
          </a:graphicData>
        </a:graphic>
      </p:graphicFrame>
    </p:spTree>
    <p:extLst>
      <p:ext uri="{BB962C8B-B14F-4D97-AF65-F5344CB8AC3E}">
        <p14:creationId xmlns:p14="http://schemas.microsoft.com/office/powerpoint/2010/main" val="1660234125"/>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Y5YzYwYzVjZDdlMTMxOTFlZTVjZjk4MDRiYTBmZTI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4159</Words>
  <Application>Microsoft Office PowerPoint</Application>
  <PresentationFormat>自定义</PresentationFormat>
  <Paragraphs>329</Paragraphs>
  <Slides>47</Slides>
  <Notes>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vt:i4>
      </vt:variant>
      <vt:variant>
        <vt:lpstr>幻灯片标题</vt:lpstr>
      </vt:variant>
      <vt:variant>
        <vt:i4>47</vt:i4>
      </vt:variant>
    </vt:vector>
  </HeadingPairs>
  <TitlesOfParts>
    <vt:vector size="59" baseType="lpstr">
      <vt:lpstr>等线</vt:lpstr>
      <vt:lpstr>黑体</vt:lpstr>
      <vt:lpstr>华文细黑</vt:lpstr>
      <vt:lpstr>隶书</vt:lpstr>
      <vt:lpstr>微软雅黑</vt:lpstr>
      <vt:lpstr>Arial</vt:lpstr>
      <vt:lpstr>Calibri</vt:lpstr>
      <vt:lpstr>Times New Roman</vt:lpstr>
      <vt:lpstr>Office 主题​​</vt:lpstr>
      <vt:lpstr>剪辑</vt:lpstr>
      <vt:lpstr>Equation</vt:lpstr>
      <vt:lpstr>MathType 7.0 Equation</vt:lpstr>
      <vt:lpstr>PowerPoint 演示文稿</vt:lpstr>
      <vt:lpstr>PowerPoint 演示文稿</vt:lpstr>
      <vt:lpstr>PowerPoint 演示文稿</vt:lpstr>
      <vt:lpstr>第一节 资产价格与收益率</vt:lpstr>
      <vt:lpstr>1、简单收益率</vt:lpstr>
      <vt:lpstr>1、简单收益率</vt:lpstr>
      <vt:lpstr>1、简单收益率</vt:lpstr>
      <vt:lpstr>2、复合收益率</vt:lpstr>
      <vt:lpstr>2、复合收益率</vt:lpstr>
      <vt:lpstr>2、复合收益率</vt:lpstr>
      <vt:lpstr>2、复合收益率</vt:lpstr>
      <vt:lpstr>3、资产组合收益率</vt:lpstr>
      <vt:lpstr>3、资产组合收益率</vt:lpstr>
      <vt:lpstr>4、超额收益率</vt:lpstr>
      <vt:lpstr>PowerPoint 演示文稿</vt:lpstr>
      <vt:lpstr>1、随机变量的矩</vt:lpstr>
      <vt:lpstr>1、随机变量的矩</vt:lpstr>
      <vt:lpstr>1、随机变量的矩</vt:lpstr>
      <vt:lpstr>1、随机变量的矩</vt:lpstr>
      <vt:lpstr>1、随机变量的矩</vt:lpstr>
      <vt:lpstr>1、随机变量的矩</vt:lpstr>
      <vt:lpstr>2、单一收益率的分布</vt:lpstr>
      <vt:lpstr>2、单一收益率的分布</vt:lpstr>
      <vt:lpstr>2、单一收益率的分布</vt:lpstr>
      <vt:lpstr>2、单一收益率的分布</vt:lpstr>
      <vt:lpstr>3、多元收益率的分布</vt:lpstr>
      <vt:lpstr>4、收益率的似然函数</vt:lpstr>
      <vt:lpstr>4、收益率的似然函数</vt:lpstr>
      <vt:lpstr>PowerPoint 演示文稿</vt:lpstr>
      <vt:lpstr>1、极值理论介绍</vt:lpstr>
      <vt:lpstr>1、极值理论介绍</vt:lpstr>
      <vt:lpstr>2、极值分布参数估计</vt:lpstr>
      <vt:lpstr>2、极值分布参数估计</vt:lpstr>
      <vt:lpstr>2、极值分布参数估计</vt:lpstr>
      <vt:lpstr>2、极值分布参数估计</vt:lpstr>
      <vt:lpstr>2、极值分布参数估计</vt:lpstr>
      <vt:lpstr>2、极值分布参数估计</vt:lpstr>
      <vt:lpstr>2、极值分布参数估计</vt:lpstr>
      <vt:lpstr>3、极值理论的应用</vt:lpstr>
      <vt:lpstr>3、极值理论的应用</vt:lpstr>
      <vt:lpstr>3、极值理论的应用</vt:lpstr>
      <vt:lpstr>3、极值理论的应用</vt:lpstr>
      <vt:lpstr>3、极值理论的应用</vt:lpstr>
      <vt:lpstr>3、极值理论的应用</vt:lpstr>
      <vt:lpstr>PowerPoint 演示文稿</vt:lpstr>
      <vt:lpstr>课后习题</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高 锡蓉</cp:lastModifiedBy>
  <cp:revision>1474</cp:revision>
  <dcterms:created xsi:type="dcterms:W3CDTF">2014-05-22T15:27:00Z</dcterms:created>
  <dcterms:modified xsi:type="dcterms:W3CDTF">2024-07-29T08:00:45Z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A41F6411F2FA4485A97EFF8B30B16938_12</vt:lpwstr>
  </property>
  <property fmtid="{D5CDD505-2E9C-101B-9397-08002B2CF9AE}" pid="3" name="KSOProductBuildVer">
    <vt:lpwstr>2052-12.1.0.16729</vt:lpwstr>
  </property>
</Properties>
</file>