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334" r:id="rId3"/>
    <p:sldId id="338" r:id="rId4"/>
    <p:sldId id="603" r:id="rId5"/>
    <p:sldId id="604" r:id="rId6"/>
    <p:sldId id="605" r:id="rId7"/>
    <p:sldId id="606" r:id="rId8"/>
    <p:sldId id="607" r:id="rId9"/>
    <p:sldId id="609" r:id="rId10"/>
    <p:sldId id="608" r:id="rId11"/>
    <p:sldId id="601" r:id="rId12"/>
    <p:sldId id="610" r:id="rId13"/>
    <p:sldId id="612" r:id="rId14"/>
    <p:sldId id="614" r:id="rId15"/>
    <p:sldId id="613" r:id="rId16"/>
    <p:sldId id="615" r:id="rId17"/>
    <p:sldId id="616" r:id="rId18"/>
    <p:sldId id="617" r:id="rId19"/>
    <p:sldId id="618" r:id="rId20"/>
    <p:sldId id="619" r:id="rId21"/>
    <p:sldId id="620" r:id="rId22"/>
    <p:sldId id="621" r:id="rId23"/>
    <p:sldId id="622" r:id="rId24"/>
    <p:sldId id="623" r:id="rId25"/>
    <p:sldId id="624" r:id="rId26"/>
    <p:sldId id="625" r:id="rId27"/>
    <p:sldId id="626" r:id="rId28"/>
    <p:sldId id="627" r:id="rId29"/>
    <p:sldId id="628" r:id="rId30"/>
    <p:sldId id="629" r:id="rId31"/>
    <p:sldId id="602" r:id="rId32"/>
    <p:sldId id="388" r:id="rId33"/>
    <p:sldId id="389" r:id="rId34"/>
    <p:sldId id="574" r:id="rId35"/>
    <p:sldId id="575" r:id="rId36"/>
    <p:sldId id="576" r:id="rId37"/>
    <p:sldId id="577" r:id="rId38"/>
    <p:sldId id="578" r:id="rId39"/>
    <p:sldId id="579" r:id="rId40"/>
    <p:sldId id="581" r:id="rId41"/>
    <p:sldId id="582" r:id="rId42"/>
    <p:sldId id="583" r:id="rId43"/>
    <p:sldId id="585" r:id="rId44"/>
    <p:sldId id="580" r:id="rId45"/>
    <p:sldId id="584" r:id="rId46"/>
    <p:sldId id="586" r:id="rId47"/>
    <p:sldId id="588" r:id="rId48"/>
    <p:sldId id="594" r:id="rId49"/>
    <p:sldId id="589" r:id="rId50"/>
    <p:sldId id="590" r:id="rId51"/>
    <p:sldId id="596" r:id="rId52"/>
    <p:sldId id="591" r:id="rId53"/>
    <p:sldId id="597" r:id="rId54"/>
    <p:sldId id="592" r:id="rId55"/>
    <p:sldId id="593" r:id="rId56"/>
    <p:sldId id="598" r:id="rId57"/>
    <p:sldId id="595" r:id="rId58"/>
    <p:sldId id="478" r:id="rId59"/>
    <p:sldId id="599" r:id="rId60"/>
    <p:sldId id="600" r:id="rId61"/>
    <p:sldId id="434" r:id="rId62"/>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F81BD"/>
    <a:srgbClr val="0066FF"/>
    <a:srgbClr val="215968"/>
    <a:srgbClr val="0000CC"/>
    <a:srgbClr val="0000FF"/>
    <a:srgbClr val="E46C0A"/>
    <a:srgbClr val="B9BF41"/>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0" autoAdjust="0"/>
    <p:restoredTop sz="92103" autoAdjust="0"/>
  </p:normalViewPr>
  <p:slideViewPr>
    <p:cSldViewPr>
      <p:cViewPr varScale="1">
        <p:scale>
          <a:sx n="57" d="100"/>
          <a:sy n="57" d="100"/>
        </p:scale>
        <p:origin x="32" y="1072"/>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2024/7/24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2024/7/24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7F12B51-38F5-440D-987E-EA5538A19096}" type="slidenum">
              <a:rPr lang="zh-CN" altLang="en-US" smtClean="0"/>
              <a:pPr/>
              <a:t>44</a:t>
            </a:fld>
            <a:endParaRPr lang="zh-CN" altLang="en-US"/>
          </a:p>
        </p:txBody>
      </p:sp>
    </p:spTree>
    <p:extLst>
      <p:ext uri="{BB962C8B-B14F-4D97-AF65-F5344CB8AC3E}">
        <p14:creationId xmlns:p14="http://schemas.microsoft.com/office/powerpoint/2010/main" val="3121904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2024/7/24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2024/7/24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2024/7/24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2024/7/24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2024/7/24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421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2024/7/24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2024/7/24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2024/7/24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2024/7/24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2024/7/24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2024/7/24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2024/7/24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2024/7/24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2024/7/24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image" Target="../media/image23.emf"/><Relationship Id="rId7" Type="http://schemas.openxmlformats.org/officeDocument/2006/relationships/image" Target="../media/image25.emf"/><Relationship Id="rId2" Type="http://schemas.openxmlformats.org/officeDocument/2006/relationships/oleObject" Target="../embeddings/oleObject15.bin"/><Relationship Id="rId1" Type="http://schemas.openxmlformats.org/officeDocument/2006/relationships/slideLayout" Target="../slideLayouts/slideLayout10.xml"/><Relationship Id="rId6" Type="http://schemas.openxmlformats.org/officeDocument/2006/relationships/oleObject" Target="../embeddings/oleObject17.bin"/><Relationship Id="rId5" Type="http://schemas.openxmlformats.org/officeDocument/2006/relationships/image" Target="../media/image24.emf"/><Relationship Id="rId4" Type="http://schemas.openxmlformats.org/officeDocument/2006/relationships/oleObject" Target="../embeddings/oleObject16.bin"/><Relationship Id="rId9"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29.emf"/><Relationship Id="rId7" Type="http://schemas.openxmlformats.org/officeDocument/2006/relationships/image" Target="../media/image31.emf"/><Relationship Id="rId2" Type="http://schemas.openxmlformats.org/officeDocument/2006/relationships/oleObject" Target="../embeddings/oleObject19.bin"/><Relationship Id="rId1" Type="http://schemas.openxmlformats.org/officeDocument/2006/relationships/slideLayout" Target="../slideLayouts/slideLayout10.xml"/><Relationship Id="rId6" Type="http://schemas.openxmlformats.org/officeDocument/2006/relationships/oleObject" Target="../embeddings/oleObject21.bin"/><Relationship Id="rId5" Type="http://schemas.openxmlformats.org/officeDocument/2006/relationships/image" Target="../media/image30.emf"/><Relationship Id="rId4" Type="http://schemas.openxmlformats.org/officeDocument/2006/relationships/oleObject" Target="../embeddings/oleObject20.bin"/><Relationship Id="rId9"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oleObject" Target="../embeddings/oleObject23.bin"/><Relationship Id="rId1" Type="http://schemas.openxmlformats.org/officeDocument/2006/relationships/slideLayout" Target="../slideLayouts/slideLayout10.xml"/><Relationship Id="rId6" Type="http://schemas.openxmlformats.org/officeDocument/2006/relationships/oleObject" Target="../embeddings/oleObject25.bin"/><Relationship Id="rId5" Type="http://schemas.openxmlformats.org/officeDocument/2006/relationships/image" Target="../media/image34.emf"/><Relationship Id="rId4" Type="http://schemas.openxmlformats.org/officeDocument/2006/relationships/oleObject" Target="../embeddings/oleObject24.bin"/></Relationships>
</file>

<file path=ppt/slides/_rels/slide16.xml.rels><?xml version="1.0" encoding="UTF-8" standalone="yes"?>
<Relationships xmlns="http://schemas.openxmlformats.org/package/2006/relationships"><Relationship Id="rId3" Type="http://schemas.openxmlformats.org/officeDocument/2006/relationships/image" Target="../media/image33.emf"/><Relationship Id="rId7" Type="http://schemas.openxmlformats.org/officeDocument/2006/relationships/image" Target="../media/image35.emf"/><Relationship Id="rId2" Type="http://schemas.openxmlformats.org/officeDocument/2006/relationships/oleObject" Target="../embeddings/oleObject26.bin"/><Relationship Id="rId1" Type="http://schemas.openxmlformats.org/officeDocument/2006/relationships/slideLayout" Target="../slideLayouts/slideLayout10.xml"/><Relationship Id="rId6" Type="http://schemas.openxmlformats.org/officeDocument/2006/relationships/oleObject" Target="../embeddings/oleObject28.bin"/><Relationship Id="rId5" Type="http://schemas.openxmlformats.org/officeDocument/2006/relationships/image" Target="../media/image34.emf"/><Relationship Id="rId4"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8.emf"/><Relationship Id="rId2" Type="http://schemas.openxmlformats.org/officeDocument/2006/relationships/oleObject" Target="../embeddings/oleObject29.bin"/><Relationship Id="rId1" Type="http://schemas.openxmlformats.org/officeDocument/2006/relationships/slideLayout" Target="../slideLayouts/slideLayout10.xml"/><Relationship Id="rId6" Type="http://schemas.openxmlformats.org/officeDocument/2006/relationships/oleObject" Target="../embeddings/oleObject31.bin"/><Relationship Id="rId5" Type="http://schemas.openxmlformats.org/officeDocument/2006/relationships/image" Target="../media/image37.emf"/><Relationship Id="rId4"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image" Target="../media/image39.emf"/><Relationship Id="rId7" Type="http://schemas.openxmlformats.org/officeDocument/2006/relationships/image" Target="../media/image41.emf"/><Relationship Id="rId2" Type="http://schemas.openxmlformats.org/officeDocument/2006/relationships/oleObject" Target="../embeddings/oleObject32.bin"/><Relationship Id="rId1" Type="http://schemas.openxmlformats.org/officeDocument/2006/relationships/slideLayout" Target="../slideLayouts/slideLayout10.xml"/><Relationship Id="rId6" Type="http://schemas.openxmlformats.org/officeDocument/2006/relationships/oleObject" Target="../embeddings/oleObject34.bin"/><Relationship Id="rId5" Type="http://schemas.openxmlformats.org/officeDocument/2006/relationships/image" Target="../media/image40.emf"/><Relationship Id="rId4" Type="http://schemas.openxmlformats.org/officeDocument/2006/relationships/oleObject" Target="../embeddings/oleObject33.bin"/><Relationship Id="rId9" Type="http://schemas.openxmlformats.org/officeDocument/2006/relationships/image" Target="../media/image4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45.emf"/><Relationship Id="rId5" Type="http://schemas.openxmlformats.org/officeDocument/2006/relationships/oleObject" Target="../embeddings/oleObject37.bin"/><Relationship Id="rId4" Type="http://schemas.openxmlformats.org/officeDocument/2006/relationships/image" Target="../media/image44.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image" Target="../media/image47.emf"/><Relationship Id="rId7" Type="http://schemas.openxmlformats.org/officeDocument/2006/relationships/image" Target="../media/image49.emf"/><Relationship Id="rId2" Type="http://schemas.openxmlformats.org/officeDocument/2006/relationships/oleObject" Target="../embeddings/oleObject39.bin"/><Relationship Id="rId1" Type="http://schemas.openxmlformats.org/officeDocument/2006/relationships/slideLayout" Target="../slideLayouts/slideLayout10.xml"/><Relationship Id="rId6" Type="http://schemas.openxmlformats.org/officeDocument/2006/relationships/oleObject" Target="../embeddings/oleObject41.bin"/><Relationship Id="rId5" Type="http://schemas.openxmlformats.org/officeDocument/2006/relationships/image" Target="../media/image48.emf"/><Relationship Id="rId4" Type="http://schemas.openxmlformats.org/officeDocument/2006/relationships/oleObject" Target="../embeddings/oleObject40.bin"/><Relationship Id="rId9" Type="http://schemas.openxmlformats.org/officeDocument/2006/relationships/image" Target="../media/image50.emf"/></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oleObject" Target="../embeddings/oleObject43.bin"/><Relationship Id="rId1" Type="http://schemas.openxmlformats.org/officeDocument/2006/relationships/slideLayout" Target="../slideLayouts/slideLayout10.xml"/><Relationship Id="rId5" Type="http://schemas.openxmlformats.org/officeDocument/2006/relationships/image" Target="../media/image52.emf"/><Relationship Id="rId4" Type="http://schemas.openxmlformats.org/officeDocument/2006/relationships/oleObject" Target="../embeddings/oleObject44.bin"/></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7" Type="http://schemas.openxmlformats.org/officeDocument/2006/relationships/image" Target="../media/image55.emf"/><Relationship Id="rId2" Type="http://schemas.openxmlformats.org/officeDocument/2006/relationships/oleObject" Target="../embeddings/oleObject45.bin"/><Relationship Id="rId1" Type="http://schemas.openxmlformats.org/officeDocument/2006/relationships/slideLayout" Target="../slideLayouts/slideLayout10.xml"/><Relationship Id="rId6" Type="http://schemas.openxmlformats.org/officeDocument/2006/relationships/oleObject" Target="../embeddings/oleObject47.bin"/><Relationship Id="rId5" Type="http://schemas.openxmlformats.org/officeDocument/2006/relationships/image" Target="../media/image54.emf"/><Relationship Id="rId4"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image" Target="../media/image56.png"/><Relationship Id="rId1" Type="http://schemas.openxmlformats.org/officeDocument/2006/relationships/slideLayout" Target="../slideLayouts/slideLayout10.xml"/><Relationship Id="rId6" Type="http://schemas.openxmlformats.org/officeDocument/2006/relationships/image" Target="../media/image58.emf"/><Relationship Id="rId5" Type="http://schemas.openxmlformats.org/officeDocument/2006/relationships/oleObject" Target="../embeddings/oleObject49.bin"/><Relationship Id="rId4" Type="http://schemas.openxmlformats.org/officeDocument/2006/relationships/image" Target="../media/image57.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image" Target="../media/image56.png"/><Relationship Id="rId1" Type="http://schemas.openxmlformats.org/officeDocument/2006/relationships/slideLayout" Target="../slideLayouts/slideLayout10.xml"/><Relationship Id="rId6" Type="http://schemas.openxmlformats.org/officeDocument/2006/relationships/image" Target="../media/image58.emf"/><Relationship Id="rId5" Type="http://schemas.openxmlformats.org/officeDocument/2006/relationships/oleObject" Target="../embeddings/oleObject51.bin"/><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52.bin"/><Relationship Id="rId1" Type="http://schemas.openxmlformats.org/officeDocument/2006/relationships/slideLayout" Target="../slideLayouts/slideLayout10.xml"/><Relationship Id="rId5" Type="http://schemas.openxmlformats.org/officeDocument/2006/relationships/image" Target="../media/image63.emf"/><Relationship Id="rId4" Type="http://schemas.openxmlformats.org/officeDocument/2006/relationships/oleObject" Target="../embeddings/oleObject53.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6.emf"/><Relationship Id="rId2" Type="http://schemas.openxmlformats.org/officeDocument/2006/relationships/oleObject" Target="../embeddings/oleObject54.bin"/><Relationship Id="rId1" Type="http://schemas.openxmlformats.org/officeDocument/2006/relationships/slideLayout" Target="../slideLayouts/slideLayout10.xml"/><Relationship Id="rId6" Type="http://schemas.openxmlformats.org/officeDocument/2006/relationships/oleObject" Target="../embeddings/oleObject56.bin"/><Relationship Id="rId5" Type="http://schemas.openxmlformats.org/officeDocument/2006/relationships/image" Target="../media/image65.emf"/><Relationship Id="rId4" Type="http://schemas.openxmlformats.org/officeDocument/2006/relationships/oleObject" Target="../embeddings/oleObject55.bin"/></Relationships>
</file>

<file path=ppt/slides/_rels/slide33.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oleObject" Target="../embeddings/oleObject57.bin"/><Relationship Id="rId1" Type="http://schemas.openxmlformats.org/officeDocument/2006/relationships/slideLayout" Target="../slideLayouts/slideLayout12.xml"/><Relationship Id="rId5" Type="http://schemas.openxmlformats.org/officeDocument/2006/relationships/image" Target="../media/image68.emf"/><Relationship Id="rId4" Type="http://schemas.openxmlformats.org/officeDocument/2006/relationships/oleObject" Target="../embeddings/oleObject58.bin"/></Relationships>
</file>

<file path=ppt/slides/_rels/slide3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oleObject" Target="../embeddings/oleObject59.bin"/><Relationship Id="rId1" Type="http://schemas.openxmlformats.org/officeDocument/2006/relationships/slideLayout" Target="../slideLayouts/slideLayout12.xml"/><Relationship Id="rId5" Type="http://schemas.openxmlformats.org/officeDocument/2006/relationships/image" Target="../media/image70.emf"/><Relationship Id="rId4"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64.bin"/><Relationship Id="rId13" Type="http://schemas.openxmlformats.org/officeDocument/2006/relationships/image" Target="../media/image78.emf"/><Relationship Id="rId3" Type="http://schemas.openxmlformats.org/officeDocument/2006/relationships/image" Target="../media/image73.emf"/><Relationship Id="rId7" Type="http://schemas.openxmlformats.org/officeDocument/2006/relationships/image" Target="../media/image75.wmf"/><Relationship Id="rId12" Type="http://schemas.openxmlformats.org/officeDocument/2006/relationships/oleObject" Target="../embeddings/oleObject66.bin"/><Relationship Id="rId2" Type="http://schemas.openxmlformats.org/officeDocument/2006/relationships/oleObject" Target="../embeddings/oleObject61.bin"/><Relationship Id="rId1" Type="http://schemas.openxmlformats.org/officeDocument/2006/relationships/slideLayout" Target="../slideLayouts/slideLayout10.xml"/><Relationship Id="rId6" Type="http://schemas.openxmlformats.org/officeDocument/2006/relationships/oleObject" Target="../embeddings/oleObject63.bin"/><Relationship Id="rId11" Type="http://schemas.openxmlformats.org/officeDocument/2006/relationships/image" Target="../media/image77.emf"/><Relationship Id="rId5" Type="http://schemas.openxmlformats.org/officeDocument/2006/relationships/image" Target="../media/image74.e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76.wmf"/></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Layout" Target="../slideLayouts/slideLayout10.xml"/><Relationship Id="rId6" Type="http://schemas.openxmlformats.org/officeDocument/2006/relationships/oleObject" Target="../embeddings/oleObject3.bin"/><Relationship Id="rId5" Type="http://schemas.openxmlformats.org/officeDocument/2006/relationships/image" Target="../media/image7.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image" Target="../media/image85.png"/><Relationship Id="rId1" Type="http://schemas.openxmlformats.org/officeDocument/2006/relationships/slideLayout" Target="../slideLayouts/slideLayout10.xml"/><Relationship Id="rId4" Type="http://schemas.openxmlformats.org/officeDocument/2006/relationships/image" Target="../media/image86.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image" Target="../media/image87.png"/><Relationship Id="rId1" Type="http://schemas.openxmlformats.org/officeDocument/2006/relationships/slideLayout" Target="../slideLayouts/slideLayout10.xml"/><Relationship Id="rId6" Type="http://schemas.openxmlformats.org/officeDocument/2006/relationships/image" Target="../media/image89.emf"/><Relationship Id="rId5" Type="http://schemas.openxmlformats.org/officeDocument/2006/relationships/oleObject" Target="../embeddings/oleObject69.bin"/><Relationship Id="rId4" Type="http://schemas.openxmlformats.org/officeDocument/2006/relationships/image" Target="../media/image88.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94.emf"/><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91.e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93.emf"/><Relationship Id="rId4" Type="http://schemas.openxmlformats.org/officeDocument/2006/relationships/image" Target="../media/image90.emf"/><Relationship Id="rId9" Type="http://schemas.openxmlformats.org/officeDocument/2006/relationships/oleObject" Target="../embeddings/oleObject73.bin"/></Relationships>
</file>

<file path=ppt/slides/_rels/slide45.x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oleObject" Target="../embeddings/oleObject75.bin"/><Relationship Id="rId1" Type="http://schemas.openxmlformats.org/officeDocument/2006/relationships/slideLayout" Target="../slideLayouts/slideLayout10.xml"/><Relationship Id="rId5" Type="http://schemas.openxmlformats.org/officeDocument/2006/relationships/image" Target="../media/image96.wmf"/><Relationship Id="rId4" Type="http://schemas.openxmlformats.org/officeDocument/2006/relationships/oleObject" Target="../embeddings/oleObject76.bin"/></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image" Target="../media/image97.emf"/><Relationship Id="rId7" Type="http://schemas.openxmlformats.org/officeDocument/2006/relationships/image" Target="../media/image99.emf"/><Relationship Id="rId2" Type="http://schemas.openxmlformats.org/officeDocument/2006/relationships/oleObject" Target="../embeddings/oleObject77.bin"/><Relationship Id="rId1" Type="http://schemas.openxmlformats.org/officeDocument/2006/relationships/slideLayout" Target="../slideLayouts/slideLayout10.xml"/><Relationship Id="rId6" Type="http://schemas.openxmlformats.org/officeDocument/2006/relationships/oleObject" Target="../embeddings/oleObject79.bin"/><Relationship Id="rId5" Type="http://schemas.openxmlformats.org/officeDocument/2006/relationships/image" Target="../media/image98.emf"/><Relationship Id="rId4" Type="http://schemas.openxmlformats.org/officeDocument/2006/relationships/oleObject" Target="../embeddings/oleObject78.bin"/><Relationship Id="rId9" Type="http://schemas.openxmlformats.org/officeDocument/2006/relationships/image" Target="../media/image100.emf"/></Relationships>
</file>

<file path=ppt/slides/_rels/slide47.xml.rels><?xml version="1.0" encoding="UTF-8" standalone="yes"?>
<Relationships xmlns="http://schemas.openxmlformats.org/package/2006/relationships"><Relationship Id="rId3" Type="http://schemas.openxmlformats.org/officeDocument/2006/relationships/image" Target="../media/image101.emf"/><Relationship Id="rId7" Type="http://schemas.openxmlformats.org/officeDocument/2006/relationships/image" Target="../media/image103.emf"/><Relationship Id="rId2" Type="http://schemas.openxmlformats.org/officeDocument/2006/relationships/oleObject" Target="../embeddings/oleObject81.bin"/><Relationship Id="rId1" Type="http://schemas.openxmlformats.org/officeDocument/2006/relationships/slideLayout" Target="../slideLayouts/slideLayout10.xml"/><Relationship Id="rId6" Type="http://schemas.openxmlformats.org/officeDocument/2006/relationships/oleObject" Target="../embeddings/oleObject83.bin"/><Relationship Id="rId5" Type="http://schemas.openxmlformats.org/officeDocument/2006/relationships/image" Target="../media/image102.emf"/><Relationship Id="rId4" Type="http://schemas.openxmlformats.org/officeDocument/2006/relationships/oleObject" Target="../embeddings/oleObject82.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4.bin"/><Relationship Id="rId1" Type="http://schemas.openxmlformats.org/officeDocument/2006/relationships/slideLayout" Target="../slideLayouts/slideLayout10.xml"/><Relationship Id="rId6" Type="http://schemas.openxmlformats.org/officeDocument/2006/relationships/oleObject" Target="../embeddings/oleObject6.bin"/><Relationship Id="rId5" Type="http://schemas.openxmlformats.org/officeDocument/2006/relationships/image" Target="../media/image10.emf"/><Relationship Id="rId4" Type="http://schemas.openxmlformats.org/officeDocument/2006/relationships/oleObject" Target="../embeddings/oleObject5.bin"/><Relationship Id="rId9" Type="http://schemas.openxmlformats.org/officeDocument/2006/relationships/image" Target="../media/image12.wmf"/></Relationships>
</file>

<file path=ppt/slides/_rels/slide5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0.xml"/><Relationship Id="rId4" Type="http://schemas.openxmlformats.org/officeDocument/2006/relationships/image" Target="../media/image107.png"/></Relationships>
</file>

<file path=ppt/slides/_rels/slide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oleObject" Target="../embeddings/oleObject84.bin"/><Relationship Id="rId1" Type="http://schemas.openxmlformats.org/officeDocument/2006/relationships/slideLayout" Target="../slideLayouts/slideLayout10.xml"/><Relationship Id="rId5" Type="http://schemas.openxmlformats.org/officeDocument/2006/relationships/image" Target="../media/image111.emf"/><Relationship Id="rId4" Type="http://schemas.openxmlformats.org/officeDocument/2006/relationships/oleObject" Target="../embeddings/oleObject85.bin"/></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image" Target="../media/image117.png"/><Relationship Id="rId1" Type="http://schemas.openxmlformats.org/officeDocument/2006/relationships/slideLayout" Target="../slideLayouts/slideLayout10.xml"/><Relationship Id="rId6" Type="http://schemas.openxmlformats.org/officeDocument/2006/relationships/image" Target="../media/image119.emf"/><Relationship Id="rId5" Type="http://schemas.openxmlformats.org/officeDocument/2006/relationships/oleObject" Target="../embeddings/oleObject87.bin"/><Relationship Id="rId4" Type="http://schemas.openxmlformats.org/officeDocument/2006/relationships/image" Target="../media/image118.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image" Target="../media/image125.emf"/><Relationship Id="rId18" Type="http://schemas.openxmlformats.org/officeDocument/2006/relationships/oleObject" Target="../embeddings/oleObject96.bin"/><Relationship Id="rId26" Type="http://schemas.openxmlformats.org/officeDocument/2006/relationships/image" Target="../media/image132.emf"/><Relationship Id="rId3" Type="http://schemas.openxmlformats.org/officeDocument/2006/relationships/image" Target="../media/image120.emf"/><Relationship Id="rId21" Type="http://schemas.openxmlformats.org/officeDocument/2006/relationships/image" Target="../media/image129.emf"/><Relationship Id="rId7" Type="http://schemas.openxmlformats.org/officeDocument/2006/relationships/image" Target="../media/image122.emf"/><Relationship Id="rId12" Type="http://schemas.openxmlformats.org/officeDocument/2006/relationships/oleObject" Target="../embeddings/oleObject93.bin"/><Relationship Id="rId17" Type="http://schemas.openxmlformats.org/officeDocument/2006/relationships/image" Target="../media/image127.emf"/><Relationship Id="rId25" Type="http://schemas.openxmlformats.org/officeDocument/2006/relationships/oleObject" Target="../embeddings/oleObject99.bin"/><Relationship Id="rId2" Type="http://schemas.openxmlformats.org/officeDocument/2006/relationships/oleObject" Target="../embeddings/oleObject88.bin"/><Relationship Id="rId16" Type="http://schemas.openxmlformats.org/officeDocument/2006/relationships/oleObject" Target="../embeddings/oleObject95.bin"/><Relationship Id="rId20" Type="http://schemas.openxmlformats.org/officeDocument/2006/relationships/oleObject" Target="../embeddings/oleObject97.bin"/><Relationship Id="rId1" Type="http://schemas.openxmlformats.org/officeDocument/2006/relationships/slideLayout" Target="../slideLayouts/slideLayout13.xml"/><Relationship Id="rId6" Type="http://schemas.openxmlformats.org/officeDocument/2006/relationships/oleObject" Target="../embeddings/oleObject90.bin"/><Relationship Id="rId11" Type="http://schemas.openxmlformats.org/officeDocument/2006/relationships/image" Target="../media/image124.emf"/><Relationship Id="rId24" Type="http://schemas.openxmlformats.org/officeDocument/2006/relationships/image" Target="../media/image131.png"/><Relationship Id="rId5" Type="http://schemas.openxmlformats.org/officeDocument/2006/relationships/image" Target="../media/image121.emf"/><Relationship Id="rId15" Type="http://schemas.openxmlformats.org/officeDocument/2006/relationships/image" Target="../media/image126.emf"/><Relationship Id="rId23" Type="http://schemas.openxmlformats.org/officeDocument/2006/relationships/image" Target="../media/image130.emf"/><Relationship Id="rId10" Type="http://schemas.openxmlformats.org/officeDocument/2006/relationships/oleObject" Target="../embeddings/oleObject92.bin"/><Relationship Id="rId19" Type="http://schemas.openxmlformats.org/officeDocument/2006/relationships/image" Target="../media/image128.emf"/><Relationship Id="rId4" Type="http://schemas.openxmlformats.org/officeDocument/2006/relationships/oleObject" Target="../embeddings/oleObject89.bin"/><Relationship Id="rId9" Type="http://schemas.openxmlformats.org/officeDocument/2006/relationships/image" Target="../media/image123.emf"/><Relationship Id="rId14" Type="http://schemas.openxmlformats.org/officeDocument/2006/relationships/oleObject" Target="../embeddings/oleObject94.bin"/><Relationship Id="rId22" Type="http://schemas.openxmlformats.org/officeDocument/2006/relationships/oleObject" Target="../embeddings/oleObject98.bin"/><Relationship Id="rId27" Type="http://schemas.openxmlformats.org/officeDocument/2006/relationships/image" Target="../media/image133.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image" Target="../media/image14.emf"/><Relationship Id="rId4" Type="http://schemas.openxmlformats.org/officeDocument/2006/relationships/oleObject" Target="../embeddings/oleObject9.bin"/><Relationship Id="rId9" Type="http://schemas.openxmlformats.org/officeDocument/2006/relationships/image" Target="../media/image16.emf"/></Relationships>
</file>

<file path=ppt/slides/_rels/slide60.xml.rels><?xml version="1.0" encoding="UTF-8" standalone="yes"?>
<Relationships xmlns="http://schemas.openxmlformats.org/package/2006/relationships"><Relationship Id="rId8" Type="http://schemas.openxmlformats.org/officeDocument/2006/relationships/image" Target="../media/image137.emf"/><Relationship Id="rId13" Type="http://schemas.openxmlformats.org/officeDocument/2006/relationships/oleObject" Target="../embeddings/oleObject105.bin"/><Relationship Id="rId18" Type="http://schemas.openxmlformats.org/officeDocument/2006/relationships/image" Target="../media/image142.emf"/><Relationship Id="rId3" Type="http://schemas.openxmlformats.org/officeDocument/2006/relationships/oleObject" Target="../embeddings/oleObject100.bin"/><Relationship Id="rId7" Type="http://schemas.openxmlformats.org/officeDocument/2006/relationships/oleObject" Target="../embeddings/oleObject102.bin"/><Relationship Id="rId12" Type="http://schemas.openxmlformats.org/officeDocument/2006/relationships/image" Target="../media/image139.emf"/><Relationship Id="rId17" Type="http://schemas.openxmlformats.org/officeDocument/2006/relationships/oleObject" Target="../embeddings/oleObject107.bin"/><Relationship Id="rId2" Type="http://schemas.openxmlformats.org/officeDocument/2006/relationships/image" Target="../media/image134.png"/><Relationship Id="rId16" Type="http://schemas.openxmlformats.org/officeDocument/2006/relationships/image" Target="../media/image141.emf"/><Relationship Id="rId20" Type="http://schemas.openxmlformats.org/officeDocument/2006/relationships/image" Target="../media/image143.emf"/><Relationship Id="rId1" Type="http://schemas.openxmlformats.org/officeDocument/2006/relationships/slideLayout" Target="../slideLayouts/slideLayout13.xml"/><Relationship Id="rId6" Type="http://schemas.openxmlformats.org/officeDocument/2006/relationships/image" Target="../media/image136.wmf"/><Relationship Id="rId11" Type="http://schemas.openxmlformats.org/officeDocument/2006/relationships/oleObject" Target="../embeddings/oleObject104.bin"/><Relationship Id="rId5" Type="http://schemas.openxmlformats.org/officeDocument/2006/relationships/oleObject" Target="../embeddings/oleObject101.bin"/><Relationship Id="rId15" Type="http://schemas.openxmlformats.org/officeDocument/2006/relationships/oleObject" Target="../embeddings/oleObject106.bin"/><Relationship Id="rId10" Type="http://schemas.openxmlformats.org/officeDocument/2006/relationships/image" Target="../media/image138.emf"/><Relationship Id="rId19" Type="http://schemas.openxmlformats.org/officeDocument/2006/relationships/oleObject" Target="../embeddings/oleObject108.bin"/><Relationship Id="rId4" Type="http://schemas.openxmlformats.org/officeDocument/2006/relationships/image" Target="../media/image135.emf"/><Relationship Id="rId9" Type="http://schemas.openxmlformats.org/officeDocument/2006/relationships/oleObject" Target="../embeddings/oleObject103.bin"/><Relationship Id="rId14" Type="http://schemas.openxmlformats.org/officeDocument/2006/relationships/image" Target="../media/image140.emf"/></Relationships>
</file>

<file path=ppt/slides/_rels/slide61.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oleObject" Target="../embeddings/oleObject109.bin"/><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2.bin"/><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3.bin"/><Relationship Id="rId1" Type="http://schemas.openxmlformats.org/officeDocument/2006/relationships/slideLayout" Target="../slideLayouts/slideLayout10.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207081" y="1556792"/>
            <a:ext cx="1260140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5400" b="1" dirty="0">
                <a:latin typeface="黑体" pitchFamily="49" charset="-122"/>
                <a:ea typeface="黑体" pitchFamily="49" charset="-122"/>
              </a:rPr>
              <a:t>第二章</a:t>
            </a:r>
            <a:r>
              <a:rPr kumimoji="0" lang="zh-CN" altLang="zh-CN" sz="5400" b="1" dirty="0">
                <a:latin typeface="黑体" pitchFamily="49" charset="-122"/>
                <a:ea typeface="黑体" pitchFamily="49" charset="-122"/>
              </a:rPr>
              <a:t> </a:t>
            </a:r>
            <a:br>
              <a:rPr kumimoji="0" lang="en-US" altLang="zh-CN" sz="5400" b="1" dirty="0">
                <a:latin typeface="黑体" pitchFamily="49" charset="-122"/>
                <a:ea typeface="黑体" pitchFamily="49" charset="-122"/>
              </a:rPr>
            </a:br>
            <a:r>
              <a:rPr kumimoji="0" lang="zh-CN" altLang="en-US" sz="5400" b="1" dirty="0">
                <a:latin typeface="黑体" pitchFamily="49" charset="-122"/>
                <a:ea typeface="黑体" pitchFamily="49" charset="-122"/>
              </a:rPr>
              <a:t>收益率方程建模：</a:t>
            </a:r>
            <a:endParaRPr kumimoji="0" lang="en-US" altLang="zh-CN" sz="5400" b="1" dirty="0">
              <a:latin typeface="黑体" pitchFamily="49" charset="-122"/>
              <a:ea typeface="黑体" pitchFamily="49" charset="-122"/>
            </a:endParaRPr>
          </a:p>
          <a:p>
            <a:pPr algn="ctr" eaLnBrk="1" hangingPunct="1">
              <a:lnSpc>
                <a:spcPct val="130000"/>
              </a:lnSpc>
            </a:pPr>
            <a:r>
              <a:rPr kumimoji="0" lang="zh-CN" altLang="en-US" sz="5400" b="1" dirty="0">
                <a:latin typeface="黑体" pitchFamily="49" charset="-122"/>
                <a:ea typeface="黑体" pitchFamily="49" charset="-122"/>
              </a:rPr>
              <a:t>自回归移动平均模型</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内容占位符 2"/>
              <p:cNvSpPr txBox="1">
                <a:spLocks/>
              </p:cNvSpPr>
              <p:nvPr/>
            </p:nvSpPr>
            <p:spPr bwMode="auto">
              <a:xfrm>
                <a:off x="189757" y="764704"/>
                <a:ext cx="11809312" cy="5616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4. </a:t>
                </a:r>
                <a:r>
                  <a:rPr lang="en-US" altLang="zh-CN" sz="3000" b="1" dirty="0" err="1">
                    <a:latin typeface="Times New Roman" panose="02020603050405020304" pitchFamily="18" charset="0"/>
                  </a:rPr>
                  <a:t>Wold</a:t>
                </a:r>
                <a:r>
                  <a:rPr lang="zh-CN" altLang="en-US" sz="3000" b="1" dirty="0">
                    <a:latin typeface="Times New Roman" panose="02020603050405020304" pitchFamily="18" charset="0"/>
                  </a:rPr>
                  <a:t>分解定理</a:t>
                </a:r>
              </a:p>
              <a:p>
                <a:pPr>
                  <a:lnSpc>
                    <a:spcPct val="170000"/>
                  </a:lnSpc>
                </a:pPr>
                <a:r>
                  <a:rPr lang="en-US" altLang="zh-CN" sz="2400" dirty="0" err="1">
                    <a:effectLst/>
                    <a:latin typeface="Times New Roman" panose="02020603050405020304" pitchFamily="18" charset="0"/>
                    <a:ea typeface="宋体" panose="02010600030101010101" pitchFamily="2" charset="-122"/>
                    <a:cs typeface="Times New Roman" panose="02020603050405020304" pitchFamily="18" charset="0"/>
                  </a:rPr>
                  <a:t>Wold</a:t>
                </a:r>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分解定理是时序分析的基础理论，该理论的提出为分解时间序列所包含的信息提供了理论基础，也为后续的分解理论提供了理论方向，其具体理论如下</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对于任意的平稳时间序列</a:t>
                </a:r>
                <a14:m>
                  <m:oMath xmlns:m="http://schemas.openxmlformats.org/officeDocument/2006/math">
                    <m:sSub>
                      <m:sSubPr>
                        <m:ctrlPr>
                          <a:rPr lang="en-US" altLang="zh-CN" sz="2400" i="1" dirty="0"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400" b="0" i="1" dirty="0" smtClean="0">
                            <a:latin typeface="Cambria Math" panose="02040503050406030204" pitchFamily="18" charset="0"/>
                            <a:ea typeface="宋体" panose="02010600030101010101" pitchFamily="2" charset="-122"/>
                            <a:cs typeface="Times New Roman" panose="02020603050405020304" pitchFamily="18" charset="0"/>
                          </a:rPr>
                          <m:t>{</m:t>
                        </m:r>
                        <m:r>
                          <a:rPr lang="en-US" altLang="zh-CN" sz="2400" b="0" i="1" dirty="0" smtClean="0">
                            <a:latin typeface="Cambria Math" panose="02040503050406030204" pitchFamily="18" charset="0"/>
                            <a:ea typeface="宋体" panose="02010600030101010101" pitchFamily="2" charset="-122"/>
                            <a:cs typeface="Times New Roman" panose="02020603050405020304" pitchFamily="18" charset="0"/>
                          </a:rPr>
                          <m:t>𝑌</m:t>
                        </m:r>
                      </m:e>
                      <m:sub>
                        <m:r>
                          <a:rPr lang="en-US" altLang="zh-CN" sz="2400" b="0" i="1" dirty="0" smtClean="0">
                            <a:latin typeface="Cambria Math" panose="02040503050406030204" pitchFamily="18" charset="0"/>
                            <a:ea typeface="宋体" panose="02010600030101010101" pitchFamily="2" charset="-122"/>
                            <a:cs typeface="Times New Roman" panose="02020603050405020304" pitchFamily="18" charset="0"/>
                          </a:rPr>
                          <m:t>𝑡</m:t>
                        </m:r>
                      </m:sub>
                    </m:sSub>
                    <m:r>
                      <a:rPr lang="en-US" altLang="zh-CN" sz="2400" b="0" i="1" dirty="0" smtClean="0">
                        <a:latin typeface="Cambria Math" panose="02040503050406030204" pitchFamily="18" charset="0"/>
                        <a:ea typeface="宋体" panose="02010600030101010101" pitchFamily="2" charset="-122"/>
                        <a:cs typeface="Times New Roman" panose="02020603050405020304" pitchFamily="18" charset="0"/>
                      </a:rPr>
                      <m:t>}</m:t>
                    </m:r>
                    <m:r>
                      <a:rPr lang="zh-CN" altLang="en-US" sz="2400" i="1" dirty="0" smtClean="0">
                        <a:latin typeface="Cambria Math" panose="02040503050406030204" pitchFamily="18" charset="0"/>
                        <a:ea typeface="宋体" panose="02010600030101010101" pitchFamily="2" charset="-122"/>
                        <a:cs typeface="Times New Roman" panose="02020603050405020304" pitchFamily="18" charset="0"/>
                      </a:rPr>
                      <m:t> </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，都可以分解为一个确定性序列</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m:t>
                        </m:r>
                        <m:r>
                          <a:rPr lang="en-US" altLang="zh-CN" sz="2400" b="0" i="1" dirty="0" smtClean="0">
                            <a:latin typeface="Cambria Math" panose="02040503050406030204" pitchFamily="18" charset="0"/>
                            <a:cs typeface="Times New Roman" panose="02020603050405020304" pitchFamily="18" charset="0"/>
                          </a:rPr>
                          <m:t>𝑉</m:t>
                        </m:r>
                      </m:e>
                      <m:sub>
                        <m:r>
                          <a:rPr lang="en-US" altLang="zh-CN" sz="2400" i="1" dirty="0">
                            <a:latin typeface="Cambria Math" panose="02040503050406030204" pitchFamily="18" charset="0"/>
                            <a:cs typeface="Times New Roman" panose="02020603050405020304" pitchFamily="18" charset="0"/>
                          </a:rPr>
                          <m:t>𝑡</m:t>
                        </m:r>
                      </m:sub>
                    </m:sSub>
                    <m:r>
                      <a:rPr lang="en-US" altLang="zh-CN" sz="2400" i="1" dirty="0">
                        <a:latin typeface="Cambria Math" panose="02040503050406030204" pitchFamily="18" charset="0"/>
                        <a:cs typeface="Times New Roman" panose="02020603050405020304" pitchFamily="18" charset="0"/>
                      </a:rPr>
                      <m:t>}</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和一个随机性序列</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m:t>
                        </m:r>
                        <m:r>
                          <a:rPr lang="zh-CN" altLang="en-US" sz="2400" i="1" dirty="0" smtClean="0">
                            <a:latin typeface="Cambria Math" panose="02040503050406030204" pitchFamily="18" charset="0"/>
                            <a:cs typeface="Times New Roman" panose="02020603050405020304" pitchFamily="18" charset="0"/>
                          </a:rPr>
                          <m:t>𝜉</m:t>
                        </m:r>
                      </m:e>
                      <m:sub>
                        <m:r>
                          <a:rPr lang="en-US" altLang="zh-CN" sz="2400" i="1" dirty="0">
                            <a:latin typeface="Cambria Math" panose="02040503050406030204" pitchFamily="18" charset="0"/>
                            <a:cs typeface="Times New Roman" panose="02020603050405020304" pitchFamily="18" charset="0"/>
                          </a:rPr>
                          <m:t>𝑡</m:t>
                        </m:r>
                      </m:sub>
                    </m:sSub>
                    <m:r>
                      <a:rPr lang="en-US" altLang="zh-CN" sz="2400" i="1" dirty="0">
                        <a:latin typeface="Cambria Math" panose="02040503050406030204" pitchFamily="18" charset="0"/>
                        <a:cs typeface="Times New Roman" panose="02020603050405020304" pitchFamily="18" charset="0"/>
                      </a:rPr>
                      <m:t>}</m:t>
                    </m:r>
                  </m:oMath>
                </a14:m>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的和，同时这两个序列互不相关，即一个平稳时间序列可以表示为</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5" name="内容占位符 2"/>
              <p:cNvSpPr txBox="1">
                <a:spLocks noRot="1" noChangeAspect="1" noMove="1" noResize="1" noEditPoints="1" noAdjustHandles="1" noChangeArrowheads="1" noChangeShapeType="1" noTextEdit="1"/>
              </p:cNvSpPr>
              <p:nvPr/>
            </p:nvSpPr>
            <p:spPr bwMode="auto">
              <a:xfrm>
                <a:off x="189757" y="764704"/>
                <a:ext cx="11809312" cy="5616624"/>
              </a:xfrm>
              <a:prstGeom prst="rect">
                <a:avLst/>
              </a:prstGeom>
              <a:blipFill>
                <a:blip r:embed="rId2"/>
                <a:stretch>
                  <a:fillRect l="-1187" t="-1735" r="-7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时间序列的初步</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E9BE5199-FE01-47D1-D566-C0E42E4C035E}"/>
              </a:ext>
            </a:extLst>
          </p:cNvPr>
          <p:cNvGraphicFramePr>
            <a:graphicFrameLocks noChangeAspect="1"/>
          </p:cNvGraphicFramePr>
          <p:nvPr>
            <p:extLst>
              <p:ext uri="{D42A27DB-BD31-4B8C-83A1-F6EECF244321}">
                <p14:modId xmlns:p14="http://schemas.microsoft.com/office/powerpoint/2010/main" val="2511571512"/>
              </p:ext>
            </p:extLst>
          </p:nvPr>
        </p:nvGraphicFramePr>
        <p:xfrm>
          <a:off x="5097252" y="4149080"/>
          <a:ext cx="1994322" cy="674137"/>
        </p:xfrm>
        <a:graphic>
          <a:graphicData uri="http://schemas.openxmlformats.org/presentationml/2006/ole">
            <mc:AlternateContent xmlns:mc="http://schemas.openxmlformats.org/markup-compatibility/2006">
              <mc:Choice xmlns:v="urn:schemas-microsoft-com:vml" Requires="v">
                <p:oleObj name="Equation" r:id="rId3" imgW="675780" imgH="228763" progId="Equation.DSMT4">
                  <p:embed/>
                </p:oleObj>
              </mc:Choice>
              <mc:Fallback>
                <p:oleObj name="Equation" r:id="rId3" imgW="675780" imgH="228763" progId="Equation.DSMT4">
                  <p:embed/>
                  <p:pic>
                    <p:nvPicPr>
                      <p:cNvPr id="0" name=""/>
                      <p:cNvPicPr/>
                      <p:nvPr/>
                    </p:nvPicPr>
                    <p:blipFill>
                      <a:blip r:embed="rId4"/>
                      <a:stretch>
                        <a:fillRect/>
                      </a:stretch>
                    </p:blipFill>
                    <p:spPr>
                      <a:xfrm>
                        <a:off x="5097252" y="4149080"/>
                        <a:ext cx="1994322" cy="674137"/>
                      </a:xfrm>
                      <a:prstGeom prst="rect">
                        <a:avLst/>
                      </a:prstGeom>
                    </p:spPr>
                  </p:pic>
                </p:oleObj>
              </mc:Fallback>
            </mc:AlternateContent>
          </a:graphicData>
        </a:graphic>
      </p:graphicFrame>
    </p:spTree>
    <p:extLst>
      <p:ext uri="{BB962C8B-B14F-4D97-AF65-F5344CB8AC3E}">
        <p14:creationId xmlns:p14="http://schemas.microsoft.com/office/powerpoint/2010/main" val="3042246520"/>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二、自回归过程</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692191928"/>
      </p:ext>
    </p:extLst>
  </p:cSld>
  <p:clrMapOvr>
    <a:masterClrMapping/>
  </p:clrMapOvr>
  <p:transition spd="slow" advClick="0" advTm="334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1. AR</a:t>
            </a:r>
            <a:r>
              <a:rPr lang="zh-CN" altLang="en-US" sz="3000" b="1" dirty="0">
                <a:latin typeface="Times New Roman" panose="02020603050405020304" pitchFamily="18" charset="0"/>
              </a:rPr>
              <a:t>过程的定义</a:t>
            </a:r>
            <a:endParaRPr lang="en-US" altLang="zh-CN" sz="30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自回归过程是用自身做回归变量，具体来说，就是用一个变量的时间数列作为因变量数列，用同一变量向过去推移若干期的时间数列作自变量数列，分析一个因变量数列和另一个或多个自变量数列之间的相关关系。对一个时间序列       ，满足以下方程</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则称该</a:t>
            </a:r>
            <a:r>
              <a:rPr lang="en-US" altLang="zh-CN" sz="2400" dirty="0">
                <a:latin typeface="Times New Roman" panose="02020603050405020304" pitchFamily="18" charset="0"/>
              </a:rPr>
              <a:t>2</a:t>
            </a:r>
            <a:r>
              <a:rPr lang="zh-CN" altLang="en-US" sz="2400" dirty="0">
                <a:latin typeface="Times New Roman" panose="02020603050405020304" pitchFamily="18" charset="0"/>
              </a:rPr>
              <a:t>时间序列为</a:t>
            </a:r>
            <a:r>
              <a:rPr lang="en-US" altLang="zh-CN" sz="2400" dirty="0">
                <a:latin typeface="Times New Roman" panose="02020603050405020304" pitchFamily="18" charset="0"/>
              </a:rPr>
              <a:t>AR(p)</a:t>
            </a:r>
            <a:r>
              <a:rPr lang="zh-CN" altLang="en-US" sz="2400" dirty="0">
                <a:latin typeface="Times New Roman" panose="02020603050405020304" pitchFamily="18" charset="0"/>
              </a:rPr>
              <a:t>时间序列，</a:t>
            </a:r>
            <a:r>
              <a:rPr lang="en-US" altLang="zh-CN" sz="2400" dirty="0">
                <a:latin typeface="Times New Roman" panose="02020603050405020304" pitchFamily="18" charset="0"/>
              </a:rPr>
              <a:t>AR(p)</a:t>
            </a:r>
            <a:r>
              <a:rPr lang="zh-CN" altLang="en-US" sz="2400" dirty="0">
                <a:latin typeface="Times New Roman" panose="02020603050405020304" pitchFamily="18" charset="0"/>
              </a:rPr>
              <a:t>过程可由滞后算子的形式表示</a:t>
            </a:r>
            <a:endParaRPr lang="en-US" altLang="zh-CN" sz="2400" dirty="0">
              <a:latin typeface="Times New Roman" panose="02020603050405020304" pitchFamily="18" charset="0"/>
            </a:endParaRP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a:extLst>
              <a:ext uri="{FF2B5EF4-FFF2-40B4-BE49-F238E27FC236}">
                <a16:creationId xmlns:a16="http://schemas.microsoft.com/office/drawing/2014/main" id="{CD843844-D2B1-713A-76EA-7362A04DB90C}"/>
              </a:ext>
            </a:extLst>
          </p:cNvPr>
          <p:cNvGraphicFramePr>
            <a:graphicFrameLocks noChangeAspect="1"/>
          </p:cNvGraphicFramePr>
          <p:nvPr>
            <p:extLst>
              <p:ext uri="{D42A27DB-BD31-4B8C-83A1-F6EECF244321}">
                <p14:modId xmlns:p14="http://schemas.microsoft.com/office/powerpoint/2010/main" val="956129342"/>
              </p:ext>
            </p:extLst>
          </p:nvPr>
        </p:nvGraphicFramePr>
        <p:xfrm>
          <a:off x="7965827" y="2708920"/>
          <a:ext cx="580479" cy="505578"/>
        </p:xfrm>
        <a:graphic>
          <a:graphicData uri="http://schemas.openxmlformats.org/presentationml/2006/ole">
            <mc:AlternateContent xmlns:mc="http://schemas.openxmlformats.org/markup-compatibility/2006">
              <mc:Choice xmlns:v="urn:schemas-microsoft-com:vml" Requires="v">
                <p:oleObj name="Equation" r:id="rId2" imgW="294912" imgH="257223" progId="Equation.DSMT4">
                  <p:embed/>
                </p:oleObj>
              </mc:Choice>
              <mc:Fallback>
                <p:oleObj name="Equation" r:id="rId2" imgW="294912" imgH="257223" progId="Equation.DSMT4">
                  <p:embed/>
                  <p:pic>
                    <p:nvPicPr>
                      <p:cNvPr id="0" name=""/>
                      <p:cNvPicPr/>
                      <p:nvPr/>
                    </p:nvPicPr>
                    <p:blipFill>
                      <a:blip r:embed="rId3"/>
                      <a:stretch>
                        <a:fillRect/>
                      </a:stretch>
                    </p:blipFill>
                    <p:spPr>
                      <a:xfrm>
                        <a:off x="7965827" y="2708920"/>
                        <a:ext cx="580479" cy="505578"/>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D1B54A50-3433-176F-74A9-8A6F70C2FE14}"/>
              </a:ext>
            </a:extLst>
          </p:cNvPr>
          <p:cNvGraphicFramePr>
            <a:graphicFrameLocks noChangeAspect="1"/>
          </p:cNvGraphicFramePr>
          <p:nvPr>
            <p:extLst>
              <p:ext uri="{D42A27DB-BD31-4B8C-83A1-F6EECF244321}">
                <p14:modId xmlns:p14="http://schemas.microsoft.com/office/powerpoint/2010/main" val="450360158"/>
              </p:ext>
            </p:extLst>
          </p:nvPr>
        </p:nvGraphicFramePr>
        <p:xfrm>
          <a:off x="2675915" y="3356992"/>
          <a:ext cx="6835407" cy="695126"/>
        </p:xfrm>
        <a:graphic>
          <a:graphicData uri="http://schemas.openxmlformats.org/presentationml/2006/ole">
            <mc:AlternateContent xmlns:mc="http://schemas.openxmlformats.org/markup-compatibility/2006">
              <mc:Choice xmlns:v="urn:schemas-microsoft-com:vml" Requires="v">
                <p:oleObj name="Equation" r:id="rId4" imgW="2340955" imgH="238130" progId="Equation.DSMT4">
                  <p:embed/>
                </p:oleObj>
              </mc:Choice>
              <mc:Fallback>
                <p:oleObj name="Equation" r:id="rId4" imgW="2340955" imgH="238130" progId="Equation.DSMT4">
                  <p:embed/>
                  <p:pic>
                    <p:nvPicPr>
                      <p:cNvPr id="0" name=""/>
                      <p:cNvPicPr/>
                      <p:nvPr/>
                    </p:nvPicPr>
                    <p:blipFill>
                      <a:blip r:embed="rId5"/>
                      <a:stretch>
                        <a:fillRect/>
                      </a:stretch>
                    </p:blipFill>
                    <p:spPr>
                      <a:xfrm>
                        <a:off x="2675915" y="3356992"/>
                        <a:ext cx="6835407" cy="69512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77AD60F9-1915-860E-A46B-85BF9102E17A}"/>
              </a:ext>
            </a:extLst>
          </p:cNvPr>
          <p:cNvGraphicFramePr>
            <a:graphicFrameLocks noChangeAspect="1"/>
          </p:cNvGraphicFramePr>
          <p:nvPr>
            <p:extLst>
              <p:ext uri="{D42A27DB-BD31-4B8C-83A1-F6EECF244321}">
                <p14:modId xmlns:p14="http://schemas.microsoft.com/office/powerpoint/2010/main" val="628596008"/>
              </p:ext>
            </p:extLst>
          </p:nvPr>
        </p:nvGraphicFramePr>
        <p:xfrm>
          <a:off x="4725467" y="4669322"/>
          <a:ext cx="2520280" cy="599869"/>
        </p:xfrm>
        <a:graphic>
          <a:graphicData uri="http://schemas.openxmlformats.org/presentationml/2006/ole">
            <mc:AlternateContent xmlns:mc="http://schemas.openxmlformats.org/markup-compatibility/2006">
              <mc:Choice xmlns:v="urn:schemas-microsoft-com:vml" Requires="v">
                <p:oleObj name="Equation" r:id="rId6" imgW="960982" imgH="228763" progId="Equation.DSMT4">
                  <p:embed/>
                </p:oleObj>
              </mc:Choice>
              <mc:Fallback>
                <p:oleObj name="Equation" r:id="rId6" imgW="960982" imgH="228763" progId="Equation.DSMT4">
                  <p:embed/>
                  <p:pic>
                    <p:nvPicPr>
                      <p:cNvPr id="0" name=""/>
                      <p:cNvPicPr/>
                      <p:nvPr/>
                    </p:nvPicPr>
                    <p:blipFill>
                      <a:blip r:embed="rId7"/>
                      <a:stretch>
                        <a:fillRect/>
                      </a:stretch>
                    </p:blipFill>
                    <p:spPr>
                      <a:xfrm>
                        <a:off x="4725467" y="4669322"/>
                        <a:ext cx="2520280" cy="599869"/>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B894DC87-7E9E-9004-5D83-8BB2F67BC9F7}"/>
              </a:ext>
            </a:extLst>
          </p:cNvPr>
          <p:cNvGraphicFramePr>
            <a:graphicFrameLocks noChangeAspect="1"/>
          </p:cNvGraphicFramePr>
          <p:nvPr>
            <p:extLst>
              <p:ext uri="{D42A27DB-BD31-4B8C-83A1-F6EECF244321}">
                <p14:modId xmlns:p14="http://schemas.microsoft.com/office/powerpoint/2010/main" val="1787187299"/>
              </p:ext>
            </p:extLst>
          </p:nvPr>
        </p:nvGraphicFramePr>
        <p:xfrm>
          <a:off x="4077395" y="5434522"/>
          <a:ext cx="4728596" cy="599869"/>
        </p:xfrm>
        <a:graphic>
          <a:graphicData uri="http://schemas.openxmlformats.org/presentationml/2006/ole">
            <mc:AlternateContent xmlns:mc="http://schemas.openxmlformats.org/markup-compatibility/2006">
              <mc:Choice xmlns:v="urn:schemas-microsoft-com:vml" Requires="v">
                <p:oleObj name="Equation" r:id="rId8" imgW="2026981" imgH="257223" progId="Equation.DSMT4">
                  <p:embed/>
                </p:oleObj>
              </mc:Choice>
              <mc:Fallback>
                <p:oleObj name="Equation" r:id="rId8" imgW="2026981" imgH="257223" progId="Equation.DSMT4">
                  <p:embed/>
                  <p:pic>
                    <p:nvPicPr>
                      <p:cNvPr id="0" name=""/>
                      <p:cNvPicPr/>
                      <p:nvPr/>
                    </p:nvPicPr>
                    <p:blipFill>
                      <a:blip r:embed="rId9"/>
                      <a:stretch>
                        <a:fillRect/>
                      </a:stretch>
                    </p:blipFill>
                    <p:spPr>
                      <a:xfrm>
                        <a:off x="4077395" y="5434522"/>
                        <a:ext cx="4728596" cy="599869"/>
                      </a:xfrm>
                      <a:prstGeom prst="rect">
                        <a:avLst/>
                      </a:prstGeom>
                    </p:spPr>
                  </p:pic>
                </p:oleObj>
              </mc:Fallback>
            </mc:AlternateContent>
          </a:graphicData>
        </a:graphic>
      </p:graphicFrame>
    </p:spTree>
    <p:extLst>
      <p:ext uri="{BB962C8B-B14F-4D97-AF65-F5344CB8AC3E}">
        <p14:creationId xmlns:p14="http://schemas.microsoft.com/office/powerpoint/2010/main" val="4294808890"/>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6912768"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2. AR</a:t>
            </a:r>
            <a:r>
              <a:rPr lang="zh-CN" altLang="en-US" sz="3000" b="1" dirty="0">
                <a:latin typeface="Times New Roman" panose="02020603050405020304" pitchFamily="18" charset="0"/>
              </a:rPr>
              <a:t>过程平稳性判定</a:t>
            </a:r>
            <a:endParaRPr lang="en-US" altLang="zh-CN" sz="3000" dirty="0">
              <a:latin typeface="Times New Roman" panose="02020603050405020304" pitchFamily="18" charset="0"/>
            </a:endParaRPr>
          </a:p>
          <a:p>
            <a:pPr>
              <a:lnSpc>
                <a:spcPct val="170000"/>
              </a:lnSpc>
            </a:pPr>
            <a:r>
              <a:rPr lang="zh-CN" altLang="en-US" sz="2400" dirty="0"/>
              <a:t>由平稳性定义可知，一个平稳的时间序列将在某一均值水平上波动，因此可以通过绘制时间序列图的方法对时间序列进行观察对时间序列的平稳性进行判别。如下图，流通中现金</a:t>
            </a:r>
            <a:r>
              <a:rPr lang="en-US" altLang="zh-CN" sz="2400" dirty="0"/>
              <a:t>(M0)</a:t>
            </a:r>
            <a:r>
              <a:rPr lang="zh-CN" altLang="en-US" sz="2400" dirty="0"/>
              <a:t>供应量期末值时间序列出现持续上升的趋势，表现出一定的趋势性，显然不符合平稳性的特征，而食品类股民消费价格指数的一阶差分时间序列在某一水平上波动，可以初步的认为该时间序列可能存在着平稳性的特性。</a:t>
            </a:r>
            <a:endParaRPr lang="en-US" altLang="zh-CN" sz="2400" dirty="0"/>
          </a:p>
          <a:p>
            <a:pPr>
              <a:lnSpc>
                <a:spcPct val="170000"/>
              </a:lnSpc>
            </a:pPr>
            <a:endParaRPr lang="zh-CN" altLang="en-US" sz="31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9" name="图片 8">
            <a:extLst>
              <a:ext uri="{FF2B5EF4-FFF2-40B4-BE49-F238E27FC236}">
                <a16:creationId xmlns:a16="http://schemas.microsoft.com/office/drawing/2014/main" id="{E0AB99BC-E3DC-8AD5-B656-A58C0253AD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9803" y="764704"/>
            <a:ext cx="3888432" cy="2916615"/>
          </a:xfrm>
          <a:prstGeom prst="rect">
            <a:avLst/>
          </a:prstGeom>
        </p:spPr>
      </p:pic>
      <p:pic>
        <p:nvPicPr>
          <p:cNvPr id="10" name="图片 9">
            <a:extLst>
              <a:ext uri="{FF2B5EF4-FFF2-40B4-BE49-F238E27FC236}">
                <a16:creationId xmlns:a16="http://schemas.microsoft.com/office/drawing/2014/main" id="{12839170-2689-759D-3F8A-2143163CDA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5807" y="3666596"/>
            <a:ext cx="3816424" cy="2861473"/>
          </a:xfrm>
          <a:prstGeom prst="rect">
            <a:avLst/>
          </a:prstGeom>
        </p:spPr>
      </p:pic>
    </p:spTree>
    <p:extLst>
      <p:ext uri="{BB962C8B-B14F-4D97-AF65-F5344CB8AC3E}">
        <p14:creationId xmlns:p14="http://schemas.microsoft.com/office/powerpoint/2010/main" val="142931178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2. AR</a:t>
            </a:r>
            <a:r>
              <a:rPr lang="zh-CN" altLang="en-US" sz="3000" b="1" dirty="0">
                <a:latin typeface="Times New Roman" panose="02020603050405020304" pitchFamily="18" charset="0"/>
              </a:rPr>
              <a:t>过程平稳性判定</a:t>
            </a:r>
            <a:endParaRPr lang="en-US" altLang="zh-CN" sz="30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事实上，图解法只能判别出那些明显为非平稳的时间序列，为了对时间序列的平稳性作出更准确的判别，需要严密的检验方法，即单位根检验方法，对于一个时间序列</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其特征方程为</a:t>
            </a: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由该特征方程得齐次差分方程</a:t>
            </a: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该齐次方程通解为</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id="{8FA31370-A82B-E7E7-85DB-C00715B6BD6C}"/>
              </a:ext>
            </a:extLst>
          </p:cNvPr>
          <p:cNvGraphicFramePr>
            <a:graphicFrameLocks noChangeAspect="1"/>
          </p:cNvGraphicFramePr>
          <p:nvPr/>
        </p:nvGraphicFramePr>
        <p:xfrm>
          <a:off x="3616481" y="2636912"/>
          <a:ext cx="4955864" cy="623118"/>
        </p:xfrm>
        <a:graphic>
          <a:graphicData uri="http://schemas.openxmlformats.org/presentationml/2006/ole">
            <mc:AlternateContent xmlns:mc="http://schemas.openxmlformats.org/markup-compatibility/2006">
              <mc:Choice xmlns:v="urn:schemas-microsoft-com:vml" Requires="v">
                <p:oleObj name="Equation" r:id="rId2" imgW="1893552" imgH="238130" progId="Equation.DSMT4">
                  <p:embed/>
                </p:oleObj>
              </mc:Choice>
              <mc:Fallback>
                <p:oleObj name="Equation" r:id="rId2" imgW="1893552" imgH="238130" progId="Equation.DSMT4">
                  <p:embed/>
                  <p:pic>
                    <p:nvPicPr>
                      <p:cNvPr id="8" name="对象 7">
                        <a:extLst>
                          <a:ext uri="{FF2B5EF4-FFF2-40B4-BE49-F238E27FC236}">
                            <a16:creationId xmlns:a16="http://schemas.microsoft.com/office/drawing/2014/main" id="{8FA31370-A82B-E7E7-85DB-C00715B6BD6C}"/>
                          </a:ext>
                        </a:extLst>
                      </p:cNvPr>
                      <p:cNvPicPr/>
                      <p:nvPr/>
                    </p:nvPicPr>
                    <p:blipFill>
                      <a:blip r:embed="rId3"/>
                      <a:stretch>
                        <a:fillRect/>
                      </a:stretch>
                    </p:blipFill>
                    <p:spPr>
                      <a:xfrm>
                        <a:off x="3616481" y="2636912"/>
                        <a:ext cx="4955864" cy="623118"/>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D73ACA45-4448-72DA-4759-F53328CA2DD2}"/>
              </a:ext>
            </a:extLst>
          </p:cNvPr>
          <p:cNvGraphicFramePr>
            <a:graphicFrameLocks noChangeAspect="1"/>
          </p:cNvGraphicFramePr>
          <p:nvPr/>
        </p:nvGraphicFramePr>
        <p:xfrm>
          <a:off x="3213299" y="3636883"/>
          <a:ext cx="5465744" cy="623118"/>
        </p:xfrm>
        <a:graphic>
          <a:graphicData uri="http://schemas.openxmlformats.org/presentationml/2006/ole">
            <mc:AlternateContent xmlns:mc="http://schemas.openxmlformats.org/markup-compatibility/2006">
              <mc:Choice xmlns:v="urn:schemas-microsoft-com:vml" Requires="v">
                <p:oleObj name="Equation" r:id="rId4" imgW="2255358" imgH="257223" progId="Equation.DSMT4">
                  <p:embed/>
                </p:oleObj>
              </mc:Choice>
              <mc:Fallback>
                <p:oleObj name="Equation" r:id="rId4" imgW="2255358" imgH="257223" progId="Equation.DSMT4">
                  <p:embed/>
                  <p:pic>
                    <p:nvPicPr>
                      <p:cNvPr id="9" name="对象 8">
                        <a:extLst>
                          <a:ext uri="{FF2B5EF4-FFF2-40B4-BE49-F238E27FC236}">
                            <a16:creationId xmlns:a16="http://schemas.microsoft.com/office/drawing/2014/main" id="{D73ACA45-4448-72DA-4759-F53328CA2DD2}"/>
                          </a:ext>
                        </a:extLst>
                      </p:cNvPr>
                      <p:cNvPicPr/>
                      <p:nvPr/>
                    </p:nvPicPr>
                    <p:blipFill>
                      <a:blip r:embed="rId5"/>
                      <a:stretch>
                        <a:fillRect/>
                      </a:stretch>
                    </p:blipFill>
                    <p:spPr>
                      <a:xfrm>
                        <a:off x="3213299" y="3636883"/>
                        <a:ext cx="5465744" cy="623118"/>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CEA56B44-A5A6-6341-D075-9212523A29B5}"/>
              </a:ext>
            </a:extLst>
          </p:cNvPr>
          <p:cNvGraphicFramePr>
            <a:graphicFrameLocks noChangeAspect="1"/>
          </p:cNvGraphicFramePr>
          <p:nvPr/>
        </p:nvGraphicFramePr>
        <p:xfrm>
          <a:off x="3820858" y="4550996"/>
          <a:ext cx="4773390" cy="623118"/>
        </p:xfrm>
        <a:graphic>
          <a:graphicData uri="http://schemas.openxmlformats.org/presentationml/2006/ole">
            <mc:AlternateContent xmlns:mc="http://schemas.openxmlformats.org/markup-compatibility/2006">
              <mc:Choice xmlns:v="urn:schemas-microsoft-com:vml" Requires="v">
                <p:oleObj name="Equation" r:id="rId6" imgW="1969797" imgH="257223" progId="Equation.DSMT4">
                  <p:embed/>
                </p:oleObj>
              </mc:Choice>
              <mc:Fallback>
                <p:oleObj name="Equation" r:id="rId6" imgW="1969797" imgH="257223" progId="Equation.DSMT4">
                  <p:embed/>
                  <p:pic>
                    <p:nvPicPr>
                      <p:cNvPr id="10" name="对象 9">
                        <a:extLst>
                          <a:ext uri="{FF2B5EF4-FFF2-40B4-BE49-F238E27FC236}">
                            <a16:creationId xmlns:a16="http://schemas.microsoft.com/office/drawing/2014/main" id="{CEA56B44-A5A6-6341-D075-9212523A29B5}"/>
                          </a:ext>
                        </a:extLst>
                      </p:cNvPr>
                      <p:cNvPicPr/>
                      <p:nvPr/>
                    </p:nvPicPr>
                    <p:blipFill>
                      <a:blip r:embed="rId7"/>
                      <a:stretch>
                        <a:fillRect/>
                      </a:stretch>
                    </p:blipFill>
                    <p:spPr>
                      <a:xfrm>
                        <a:off x="3820858" y="4550996"/>
                        <a:ext cx="4773390" cy="623118"/>
                      </a:xfrm>
                      <a:prstGeom prst="rect">
                        <a:avLst/>
                      </a:prstGeom>
                    </p:spPr>
                  </p:pic>
                </p:oleObj>
              </mc:Fallback>
            </mc:AlternateContent>
          </a:graphicData>
        </a:graphic>
      </p:graphicFrame>
      <p:graphicFrame>
        <p:nvGraphicFramePr>
          <p:cNvPr id="2" name="对象 1">
            <a:extLst>
              <a:ext uri="{FF2B5EF4-FFF2-40B4-BE49-F238E27FC236}">
                <a16:creationId xmlns:a16="http://schemas.microsoft.com/office/drawing/2014/main" id="{0507E438-8363-072D-1C8F-2BB2727CF68B}"/>
              </a:ext>
            </a:extLst>
          </p:cNvPr>
          <p:cNvGraphicFramePr>
            <a:graphicFrameLocks noChangeAspect="1"/>
          </p:cNvGraphicFramePr>
          <p:nvPr>
            <p:extLst>
              <p:ext uri="{D42A27DB-BD31-4B8C-83A1-F6EECF244321}">
                <p14:modId xmlns:p14="http://schemas.microsoft.com/office/powerpoint/2010/main" val="1969062004"/>
              </p:ext>
            </p:extLst>
          </p:nvPr>
        </p:nvGraphicFramePr>
        <p:xfrm>
          <a:off x="4145414" y="5329743"/>
          <a:ext cx="3896409" cy="623118"/>
        </p:xfrm>
        <a:graphic>
          <a:graphicData uri="http://schemas.openxmlformats.org/presentationml/2006/ole">
            <mc:AlternateContent xmlns:mc="http://schemas.openxmlformats.org/markup-compatibility/2006">
              <mc:Choice xmlns:v="urn:schemas-microsoft-com:vml" Requires="v">
                <p:oleObj name="Equation" r:id="rId8" imgW="1607990" imgH="257223" progId="Equation.DSMT4">
                  <p:embed/>
                </p:oleObj>
              </mc:Choice>
              <mc:Fallback>
                <p:oleObj name="Equation" r:id="rId8" imgW="1607990" imgH="257223" progId="Equation.DSMT4">
                  <p:embed/>
                  <p:pic>
                    <p:nvPicPr>
                      <p:cNvPr id="0" name=""/>
                      <p:cNvPicPr/>
                      <p:nvPr/>
                    </p:nvPicPr>
                    <p:blipFill>
                      <a:blip r:embed="rId9"/>
                      <a:stretch>
                        <a:fillRect/>
                      </a:stretch>
                    </p:blipFill>
                    <p:spPr>
                      <a:xfrm>
                        <a:off x="4145414" y="5329743"/>
                        <a:ext cx="3896409" cy="623118"/>
                      </a:xfrm>
                      <a:prstGeom prst="rect">
                        <a:avLst/>
                      </a:prstGeom>
                    </p:spPr>
                  </p:pic>
                </p:oleObj>
              </mc:Fallback>
            </mc:AlternateContent>
          </a:graphicData>
        </a:graphic>
      </p:graphicFrame>
    </p:spTree>
    <p:extLst>
      <p:ext uri="{BB962C8B-B14F-4D97-AF65-F5344CB8AC3E}">
        <p14:creationId xmlns:p14="http://schemas.microsoft.com/office/powerpoint/2010/main" val="2328943451"/>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2. AR</a:t>
            </a:r>
            <a:r>
              <a:rPr lang="zh-CN" altLang="en-US" sz="3000" b="1" dirty="0">
                <a:latin typeface="Times New Roman" panose="02020603050405020304" pitchFamily="18" charset="0"/>
              </a:rPr>
              <a:t>过程平稳性判定</a:t>
            </a:r>
            <a:endParaRPr lang="en-US" altLang="zh-CN" sz="3000" dirty="0">
              <a:latin typeface="Times New Roman" panose="02020603050405020304" pitchFamily="18" charset="0"/>
            </a:endParaRPr>
          </a:p>
          <a:p>
            <a:r>
              <a:rPr lang="zh-CN" altLang="en-US" sz="2400" dirty="0">
                <a:latin typeface="Times New Roman" panose="02020603050405020304" pitchFamily="18" charset="0"/>
              </a:rPr>
              <a:t>则一个时间序列可以表现为特征方程解的形式</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根据平稳性的定义，时间序列始终围绕在其均值附近波动，即平稳时间序列随着时间推移而向均值收敛，即</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显然为了使时间序列收敛，对应的特征根必须满足如下条件</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因此，对 过程的平稳性判别可以转化为对应差分方程特征根的求解上，若单位根的绝对值都小于</a:t>
            </a:r>
            <a:r>
              <a:rPr lang="en-US" altLang="zh-CN" sz="2400" dirty="0">
                <a:latin typeface="Times New Roman" panose="02020603050405020304" pitchFamily="18" charset="0"/>
              </a:rPr>
              <a:t>1</a:t>
            </a:r>
            <a:r>
              <a:rPr lang="zh-CN" altLang="en-US" sz="2400" dirty="0">
                <a:latin typeface="Times New Roman" panose="02020603050405020304" pitchFamily="18" charset="0"/>
              </a:rPr>
              <a:t>，那么该 过程平稳，反之则认为该 过程非平稳。</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a:extLst>
              <a:ext uri="{FF2B5EF4-FFF2-40B4-BE49-F238E27FC236}">
                <a16:creationId xmlns:a16="http://schemas.microsoft.com/office/drawing/2014/main" id="{A9823F7D-9533-80C2-0972-5FB5FBED3EF0}"/>
              </a:ext>
            </a:extLst>
          </p:cNvPr>
          <p:cNvGraphicFramePr>
            <a:graphicFrameLocks noChangeAspect="1"/>
          </p:cNvGraphicFramePr>
          <p:nvPr>
            <p:extLst>
              <p:ext uri="{D42A27DB-BD31-4B8C-83A1-F6EECF244321}">
                <p14:modId xmlns:p14="http://schemas.microsoft.com/office/powerpoint/2010/main" val="3947269879"/>
              </p:ext>
            </p:extLst>
          </p:nvPr>
        </p:nvGraphicFramePr>
        <p:xfrm>
          <a:off x="4005291" y="1736190"/>
          <a:ext cx="4178243" cy="576064"/>
        </p:xfrm>
        <a:graphic>
          <a:graphicData uri="http://schemas.openxmlformats.org/presentationml/2006/ole">
            <mc:AlternateContent xmlns:mc="http://schemas.openxmlformats.org/markup-compatibility/2006">
              <mc:Choice xmlns:v="urn:schemas-microsoft-com:vml" Requires="v">
                <p:oleObj name="Equation" r:id="rId2" imgW="1865139" imgH="257223" progId="Equation.DSMT4">
                  <p:embed/>
                </p:oleObj>
              </mc:Choice>
              <mc:Fallback>
                <p:oleObj name="Equation" r:id="rId2" imgW="1865139" imgH="257223" progId="Equation.DSMT4">
                  <p:embed/>
                  <p:pic>
                    <p:nvPicPr>
                      <p:cNvPr id="0" name=""/>
                      <p:cNvPicPr/>
                      <p:nvPr/>
                    </p:nvPicPr>
                    <p:blipFill>
                      <a:blip r:embed="rId3"/>
                      <a:stretch>
                        <a:fillRect/>
                      </a:stretch>
                    </p:blipFill>
                    <p:spPr>
                      <a:xfrm>
                        <a:off x="4005291" y="1736190"/>
                        <a:ext cx="4178243" cy="576064"/>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389F1C86-1DE6-3D2E-DC72-60A764D0F6E3}"/>
              </a:ext>
            </a:extLst>
          </p:cNvPr>
          <p:cNvGraphicFramePr>
            <a:graphicFrameLocks noChangeAspect="1"/>
          </p:cNvGraphicFramePr>
          <p:nvPr>
            <p:extLst>
              <p:ext uri="{D42A27DB-BD31-4B8C-83A1-F6EECF244321}">
                <p14:modId xmlns:p14="http://schemas.microsoft.com/office/powerpoint/2010/main" val="2178789630"/>
              </p:ext>
            </p:extLst>
          </p:nvPr>
        </p:nvGraphicFramePr>
        <p:xfrm>
          <a:off x="3321311" y="2674901"/>
          <a:ext cx="5688632" cy="651530"/>
        </p:xfrm>
        <a:graphic>
          <a:graphicData uri="http://schemas.openxmlformats.org/presentationml/2006/ole">
            <mc:AlternateContent xmlns:mc="http://schemas.openxmlformats.org/markup-compatibility/2006">
              <mc:Choice xmlns:v="urn:schemas-microsoft-com:vml" Requires="v">
                <p:oleObj name="Equation" r:id="rId4" imgW="2578683" imgH="295410" progId="Equation.DSMT4">
                  <p:embed/>
                </p:oleObj>
              </mc:Choice>
              <mc:Fallback>
                <p:oleObj name="Equation" r:id="rId4" imgW="2578683" imgH="295410" progId="Equation.DSMT4">
                  <p:embed/>
                  <p:pic>
                    <p:nvPicPr>
                      <p:cNvPr id="0" name=""/>
                      <p:cNvPicPr/>
                      <p:nvPr/>
                    </p:nvPicPr>
                    <p:blipFill>
                      <a:blip r:embed="rId5"/>
                      <a:stretch>
                        <a:fillRect/>
                      </a:stretch>
                    </p:blipFill>
                    <p:spPr>
                      <a:xfrm>
                        <a:off x="3321311" y="2674901"/>
                        <a:ext cx="5688632" cy="65153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A4033253-EC20-20E7-F9D5-AAC4DC4E4888}"/>
              </a:ext>
            </a:extLst>
          </p:cNvPr>
          <p:cNvGraphicFramePr>
            <a:graphicFrameLocks noChangeAspect="1"/>
          </p:cNvGraphicFramePr>
          <p:nvPr>
            <p:extLst>
              <p:ext uri="{D42A27DB-BD31-4B8C-83A1-F6EECF244321}">
                <p14:modId xmlns:p14="http://schemas.microsoft.com/office/powerpoint/2010/main" val="3509436953"/>
              </p:ext>
            </p:extLst>
          </p:nvPr>
        </p:nvGraphicFramePr>
        <p:xfrm>
          <a:off x="4530397" y="3740973"/>
          <a:ext cx="2915797" cy="651530"/>
        </p:xfrm>
        <a:graphic>
          <a:graphicData uri="http://schemas.openxmlformats.org/presentationml/2006/ole">
            <mc:AlternateContent xmlns:mc="http://schemas.openxmlformats.org/markup-compatibility/2006">
              <mc:Choice xmlns:v="urn:schemas-microsoft-com:vml" Requires="v">
                <p:oleObj name="Equation" r:id="rId6" imgW="1151236" imgH="257223" progId="Equation.DSMT4">
                  <p:embed/>
                </p:oleObj>
              </mc:Choice>
              <mc:Fallback>
                <p:oleObj name="Equation" r:id="rId6" imgW="1151236" imgH="257223" progId="Equation.DSMT4">
                  <p:embed/>
                  <p:pic>
                    <p:nvPicPr>
                      <p:cNvPr id="0" name=""/>
                      <p:cNvPicPr/>
                      <p:nvPr/>
                    </p:nvPicPr>
                    <p:blipFill>
                      <a:blip r:embed="rId7"/>
                      <a:stretch>
                        <a:fillRect/>
                      </a:stretch>
                    </p:blipFill>
                    <p:spPr>
                      <a:xfrm>
                        <a:off x="4530397" y="3740973"/>
                        <a:ext cx="2915797" cy="651530"/>
                      </a:xfrm>
                      <a:prstGeom prst="rect">
                        <a:avLst/>
                      </a:prstGeom>
                    </p:spPr>
                  </p:pic>
                </p:oleObj>
              </mc:Fallback>
            </mc:AlternateContent>
          </a:graphicData>
        </a:graphic>
      </p:graphicFrame>
    </p:spTree>
    <p:extLst>
      <p:ext uri="{BB962C8B-B14F-4D97-AF65-F5344CB8AC3E}">
        <p14:creationId xmlns:p14="http://schemas.microsoft.com/office/powerpoint/2010/main" val="3507708405"/>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2. AR</a:t>
            </a:r>
            <a:r>
              <a:rPr lang="zh-CN" altLang="en-US" sz="3000" b="1" dirty="0">
                <a:latin typeface="Times New Roman" panose="02020603050405020304" pitchFamily="18" charset="0"/>
              </a:rPr>
              <a:t>过程平稳性判定</a:t>
            </a:r>
            <a:endParaRPr lang="en-US" altLang="zh-CN" sz="3000" dirty="0">
              <a:latin typeface="Times New Roman" panose="02020603050405020304" pitchFamily="18" charset="0"/>
            </a:endParaRPr>
          </a:p>
          <a:p>
            <a:r>
              <a:rPr lang="zh-CN" altLang="en-US" sz="2400" dirty="0">
                <a:latin typeface="Times New Roman" panose="02020603050405020304" pitchFamily="18" charset="0"/>
              </a:rPr>
              <a:t>则一个时间序列可以表现为特征方程解的形式</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根据平稳性的定义，时间序列始终围绕在其均值附近波动，即平稳时间序列随着时间推移而向均值收敛，即</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显然为了使时间序列收敛，对应的特征根必须满足如下条件</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因此，对 过程的平稳性判别可以转化为对应差分方程特征根的求解上，若单位根的绝对值都小于</a:t>
            </a:r>
            <a:r>
              <a:rPr lang="en-US" altLang="zh-CN" sz="2400" dirty="0">
                <a:latin typeface="Times New Roman" panose="02020603050405020304" pitchFamily="18" charset="0"/>
              </a:rPr>
              <a:t>1</a:t>
            </a:r>
            <a:r>
              <a:rPr lang="zh-CN" altLang="en-US" sz="2400" dirty="0">
                <a:latin typeface="Times New Roman" panose="02020603050405020304" pitchFamily="18" charset="0"/>
              </a:rPr>
              <a:t>，那么该 过程平稳，反之则认为该 过程非平稳。</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a:extLst>
              <a:ext uri="{FF2B5EF4-FFF2-40B4-BE49-F238E27FC236}">
                <a16:creationId xmlns:a16="http://schemas.microsoft.com/office/drawing/2014/main" id="{A9823F7D-9533-80C2-0972-5FB5FBED3EF0}"/>
              </a:ext>
            </a:extLst>
          </p:cNvPr>
          <p:cNvGraphicFramePr>
            <a:graphicFrameLocks noChangeAspect="1"/>
          </p:cNvGraphicFramePr>
          <p:nvPr/>
        </p:nvGraphicFramePr>
        <p:xfrm>
          <a:off x="4005291" y="1736190"/>
          <a:ext cx="4178243" cy="576064"/>
        </p:xfrm>
        <a:graphic>
          <a:graphicData uri="http://schemas.openxmlformats.org/presentationml/2006/ole">
            <mc:AlternateContent xmlns:mc="http://schemas.openxmlformats.org/markup-compatibility/2006">
              <mc:Choice xmlns:v="urn:schemas-microsoft-com:vml" Requires="v">
                <p:oleObj name="Equation" r:id="rId2" imgW="1865139" imgH="257223" progId="Equation.DSMT4">
                  <p:embed/>
                </p:oleObj>
              </mc:Choice>
              <mc:Fallback>
                <p:oleObj name="Equation" r:id="rId2" imgW="1865139" imgH="257223" progId="Equation.DSMT4">
                  <p:embed/>
                  <p:pic>
                    <p:nvPicPr>
                      <p:cNvPr id="11" name="对象 10">
                        <a:extLst>
                          <a:ext uri="{FF2B5EF4-FFF2-40B4-BE49-F238E27FC236}">
                            <a16:creationId xmlns:a16="http://schemas.microsoft.com/office/drawing/2014/main" id="{A9823F7D-9533-80C2-0972-5FB5FBED3EF0}"/>
                          </a:ext>
                        </a:extLst>
                      </p:cNvPr>
                      <p:cNvPicPr/>
                      <p:nvPr/>
                    </p:nvPicPr>
                    <p:blipFill>
                      <a:blip r:embed="rId3"/>
                      <a:stretch>
                        <a:fillRect/>
                      </a:stretch>
                    </p:blipFill>
                    <p:spPr>
                      <a:xfrm>
                        <a:off x="4005291" y="1736190"/>
                        <a:ext cx="4178243" cy="576064"/>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389F1C86-1DE6-3D2E-DC72-60A764D0F6E3}"/>
              </a:ext>
            </a:extLst>
          </p:cNvPr>
          <p:cNvGraphicFramePr>
            <a:graphicFrameLocks noChangeAspect="1"/>
          </p:cNvGraphicFramePr>
          <p:nvPr/>
        </p:nvGraphicFramePr>
        <p:xfrm>
          <a:off x="3321311" y="2674901"/>
          <a:ext cx="5688632" cy="651530"/>
        </p:xfrm>
        <a:graphic>
          <a:graphicData uri="http://schemas.openxmlformats.org/presentationml/2006/ole">
            <mc:AlternateContent xmlns:mc="http://schemas.openxmlformats.org/markup-compatibility/2006">
              <mc:Choice xmlns:v="urn:schemas-microsoft-com:vml" Requires="v">
                <p:oleObj name="Equation" r:id="rId4" imgW="2578683" imgH="295410" progId="Equation.DSMT4">
                  <p:embed/>
                </p:oleObj>
              </mc:Choice>
              <mc:Fallback>
                <p:oleObj name="Equation" r:id="rId4" imgW="2578683" imgH="295410" progId="Equation.DSMT4">
                  <p:embed/>
                  <p:pic>
                    <p:nvPicPr>
                      <p:cNvPr id="13" name="对象 12">
                        <a:extLst>
                          <a:ext uri="{FF2B5EF4-FFF2-40B4-BE49-F238E27FC236}">
                            <a16:creationId xmlns:a16="http://schemas.microsoft.com/office/drawing/2014/main" id="{389F1C86-1DE6-3D2E-DC72-60A764D0F6E3}"/>
                          </a:ext>
                        </a:extLst>
                      </p:cNvPr>
                      <p:cNvPicPr/>
                      <p:nvPr/>
                    </p:nvPicPr>
                    <p:blipFill>
                      <a:blip r:embed="rId5"/>
                      <a:stretch>
                        <a:fillRect/>
                      </a:stretch>
                    </p:blipFill>
                    <p:spPr>
                      <a:xfrm>
                        <a:off x="3321311" y="2674901"/>
                        <a:ext cx="5688632" cy="651530"/>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A4033253-EC20-20E7-F9D5-AAC4DC4E4888}"/>
              </a:ext>
            </a:extLst>
          </p:cNvPr>
          <p:cNvGraphicFramePr>
            <a:graphicFrameLocks noChangeAspect="1"/>
          </p:cNvGraphicFramePr>
          <p:nvPr/>
        </p:nvGraphicFramePr>
        <p:xfrm>
          <a:off x="4530397" y="3740973"/>
          <a:ext cx="2915797" cy="651530"/>
        </p:xfrm>
        <a:graphic>
          <a:graphicData uri="http://schemas.openxmlformats.org/presentationml/2006/ole">
            <mc:AlternateContent xmlns:mc="http://schemas.openxmlformats.org/markup-compatibility/2006">
              <mc:Choice xmlns:v="urn:schemas-microsoft-com:vml" Requires="v">
                <p:oleObj name="Equation" r:id="rId6" imgW="1151236" imgH="257223" progId="Equation.DSMT4">
                  <p:embed/>
                </p:oleObj>
              </mc:Choice>
              <mc:Fallback>
                <p:oleObj name="Equation" r:id="rId6" imgW="1151236" imgH="257223" progId="Equation.DSMT4">
                  <p:embed/>
                  <p:pic>
                    <p:nvPicPr>
                      <p:cNvPr id="14" name="对象 13">
                        <a:extLst>
                          <a:ext uri="{FF2B5EF4-FFF2-40B4-BE49-F238E27FC236}">
                            <a16:creationId xmlns:a16="http://schemas.microsoft.com/office/drawing/2014/main" id="{A4033253-EC20-20E7-F9D5-AAC4DC4E4888}"/>
                          </a:ext>
                        </a:extLst>
                      </p:cNvPr>
                      <p:cNvPicPr/>
                      <p:nvPr/>
                    </p:nvPicPr>
                    <p:blipFill>
                      <a:blip r:embed="rId7"/>
                      <a:stretch>
                        <a:fillRect/>
                      </a:stretch>
                    </p:blipFill>
                    <p:spPr>
                      <a:xfrm>
                        <a:off x="4530397" y="3740973"/>
                        <a:ext cx="2915797" cy="651530"/>
                      </a:xfrm>
                      <a:prstGeom prst="rect">
                        <a:avLst/>
                      </a:prstGeom>
                    </p:spPr>
                  </p:pic>
                </p:oleObj>
              </mc:Fallback>
            </mc:AlternateContent>
          </a:graphicData>
        </a:graphic>
      </p:graphicFrame>
    </p:spTree>
    <p:extLst>
      <p:ext uri="{BB962C8B-B14F-4D97-AF65-F5344CB8AC3E}">
        <p14:creationId xmlns:p14="http://schemas.microsoft.com/office/powerpoint/2010/main" val="2421126523"/>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2. AR</a:t>
            </a:r>
            <a:r>
              <a:rPr lang="zh-CN" altLang="en-US" sz="3000" b="1" dirty="0">
                <a:latin typeface="Times New Roman" panose="02020603050405020304" pitchFamily="18" charset="0"/>
              </a:rPr>
              <a:t>过程平稳性判定</a:t>
            </a:r>
            <a:endParaRPr lang="en-US" altLang="zh-CN" sz="3000" dirty="0">
              <a:latin typeface="Times New Roman" panose="02020603050405020304" pitchFamily="18" charset="0"/>
            </a:endParaRPr>
          </a:p>
          <a:p>
            <a:r>
              <a:rPr lang="zh-CN" altLang="en-US" sz="2400" dirty="0">
                <a:latin typeface="Times New Roman" panose="02020603050405020304" pitchFamily="18" charset="0"/>
              </a:rPr>
              <a:t>除了特征根检验的方法，对</a:t>
            </a:r>
            <a:r>
              <a:rPr lang="en-US" altLang="zh-CN" sz="2400" dirty="0">
                <a:latin typeface="Times New Roman" panose="02020603050405020304" pitchFamily="18" charset="0"/>
              </a:rPr>
              <a:t>AR</a:t>
            </a:r>
            <a:r>
              <a:rPr lang="zh-CN" altLang="en-US" sz="2400" dirty="0">
                <a:latin typeface="Times New Roman" panose="02020603050405020304" pitchFamily="18" charset="0"/>
              </a:rPr>
              <a:t>序列平稳性旁别还有</a:t>
            </a:r>
            <a:r>
              <a:rPr lang="en-US" altLang="zh-CN" sz="2400" dirty="0">
                <a:latin typeface="Times New Roman" panose="02020603050405020304" pitchFamily="18" charset="0"/>
              </a:rPr>
              <a:t>ADF</a:t>
            </a:r>
            <a:r>
              <a:rPr lang="zh-CN" altLang="en-US" sz="2400" dirty="0">
                <a:latin typeface="Times New Roman" panose="02020603050405020304" pitchFamily="18" charset="0"/>
              </a:rPr>
              <a:t>检验法，对于一个</a:t>
            </a:r>
            <a:r>
              <a:rPr lang="en-US" altLang="zh-CN" sz="2400" dirty="0">
                <a:latin typeface="Times New Roman" panose="02020603050405020304" pitchFamily="18" charset="0"/>
              </a:rPr>
              <a:t>AR(p)</a:t>
            </a:r>
            <a:r>
              <a:rPr lang="zh-CN" altLang="en-US" sz="2400" dirty="0">
                <a:latin typeface="Times New Roman" panose="02020603050405020304" pitchFamily="18" charset="0"/>
              </a:rPr>
              <a:t>序列</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若该序列存在一个为</a:t>
            </a:r>
            <a:r>
              <a:rPr lang="en-US" altLang="zh-CN" sz="2400" dirty="0">
                <a:latin typeface="Times New Roman" panose="02020603050405020304" pitchFamily="18" charset="0"/>
              </a:rPr>
              <a:t>1</a:t>
            </a:r>
            <a:r>
              <a:rPr lang="zh-CN" altLang="en-US" sz="2400" dirty="0">
                <a:latin typeface="Times New Roman" panose="02020603050405020304" pitchFamily="18" charset="0"/>
              </a:rPr>
              <a:t>的特征根，则存在单位根，即序列非平稳，将单位根代入特征方程得</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由此可见，当</a:t>
            </a:r>
            <a:r>
              <a:rPr lang="en-US" altLang="zh-CN" sz="2400" dirty="0">
                <a:latin typeface="Times New Roman" panose="02020603050405020304" pitchFamily="18" charset="0"/>
              </a:rPr>
              <a:t>AR</a:t>
            </a:r>
            <a:r>
              <a:rPr lang="zh-CN" altLang="en-US" sz="2400" dirty="0">
                <a:latin typeface="Times New Roman" panose="02020603050405020304" pitchFamily="18" charset="0"/>
              </a:rPr>
              <a:t>序列的所有参数之和等于</a:t>
            </a:r>
            <a:r>
              <a:rPr lang="en-US" altLang="zh-CN" sz="2400" dirty="0">
                <a:latin typeface="Times New Roman" panose="02020603050405020304" pitchFamily="18" charset="0"/>
              </a:rPr>
              <a:t>1</a:t>
            </a:r>
            <a:r>
              <a:rPr lang="zh-CN" altLang="en-US" sz="2400" dirty="0">
                <a:latin typeface="Times New Roman" panose="02020603050405020304" pitchFamily="18" charset="0"/>
              </a:rPr>
              <a:t>时该序列为非平稳时间序列。而</a:t>
            </a:r>
            <a:r>
              <a:rPr lang="en-US" altLang="zh-CN" sz="2400" dirty="0">
                <a:latin typeface="Times New Roman" panose="02020603050405020304" pitchFamily="18" charset="0"/>
              </a:rPr>
              <a:t>ADF</a:t>
            </a:r>
            <a:r>
              <a:rPr lang="zh-CN" altLang="en-US" sz="2400" dirty="0">
                <a:latin typeface="Times New Roman" panose="02020603050405020304" pitchFamily="18" charset="0"/>
              </a:rPr>
              <a:t>检验的核心就是对估计得出的参数之和进行检验。对</a:t>
            </a:r>
            <a:r>
              <a:rPr lang="en-US" altLang="zh-CN" sz="2400" dirty="0">
                <a:latin typeface="Times New Roman" panose="02020603050405020304" pitchFamily="18" charset="0"/>
              </a:rPr>
              <a:t>AR(p)</a:t>
            </a:r>
            <a:r>
              <a:rPr lang="zh-CN" altLang="en-US" sz="2400" dirty="0">
                <a:latin typeface="Times New Roman" panose="02020603050405020304" pitchFamily="18" charset="0"/>
              </a:rPr>
              <a:t>过程进行等价变换</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a:extLst>
              <a:ext uri="{FF2B5EF4-FFF2-40B4-BE49-F238E27FC236}">
                <a16:creationId xmlns:a16="http://schemas.microsoft.com/office/drawing/2014/main" id="{CA86B6AA-1396-15E5-5BFE-1CB59AE4FBA2}"/>
              </a:ext>
            </a:extLst>
          </p:cNvPr>
          <p:cNvGraphicFramePr>
            <a:graphicFrameLocks noChangeAspect="1"/>
          </p:cNvGraphicFramePr>
          <p:nvPr>
            <p:extLst>
              <p:ext uri="{D42A27DB-BD31-4B8C-83A1-F6EECF244321}">
                <p14:modId xmlns:p14="http://schemas.microsoft.com/office/powerpoint/2010/main" val="3027963832"/>
              </p:ext>
            </p:extLst>
          </p:nvPr>
        </p:nvGraphicFramePr>
        <p:xfrm>
          <a:off x="4159723" y="1772816"/>
          <a:ext cx="3867791" cy="504056"/>
        </p:xfrm>
        <a:graphic>
          <a:graphicData uri="http://schemas.openxmlformats.org/presentationml/2006/ole">
            <mc:AlternateContent xmlns:mc="http://schemas.openxmlformats.org/markup-compatibility/2006">
              <mc:Choice xmlns:v="urn:schemas-microsoft-com:vml" Requires="v">
                <p:oleObj name="Equation" r:id="rId2" imgW="1827016" imgH="238130" progId="Equation.DSMT4">
                  <p:embed/>
                </p:oleObj>
              </mc:Choice>
              <mc:Fallback>
                <p:oleObj name="Equation" r:id="rId2" imgW="1827016" imgH="238130" progId="Equation.DSMT4">
                  <p:embed/>
                  <p:pic>
                    <p:nvPicPr>
                      <p:cNvPr id="0" name=""/>
                      <p:cNvPicPr/>
                      <p:nvPr/>
                    </p:nvPicPr>
                    <p:blipFill>
                      <a:blip r:embed="rId3"/>
                      <a:stretch>
                        <a:fillRect/>
                      </a:stretch>
                    </p:blipFill>
                    <p:spPr>
                      <a:xfrm>
                        <a:off x="4159723" y="1772816"/>
                        <a:ext cx="3867791" cy="504056"/>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0FF6B7B2-286B-9DDD-CD0A-B5C0E5B4BF88}"/>
              </a:ext>
            </a:extLst>
          </p:cNvPr>
          <p:cNvGraphicFramePr>
            <a:graphicFrameLocks noChangeAspect="1"/>
          </p:cNvGraphicFramePr>
          <p:nvPr>
            <p:extLst>
              <p:ext uri="{D42A27DB-BD31-4B8C-83A1-F6EECF244321}">
                <p14:modId xmlns:p14="http://schemas.microsoft.com/office/powerpoint/2010/main" val="132139252"/>
              </p:ext>
            </p:extLst>
          </p:nvPr>
        </p:nvGraphicFramePr>
        <p:xfrm>
          <a:off x="4683942" y="2805882"/>
          <a:ext cx="2819354" cy="504056"/>
        </p:xfrm>
        <a:graphic>
          <a:graphicData uri="http://schemas.openxmlformats.org/presentationml/2006/ole">
            <mc:AlternateContent xmlns:mc="http://schemas.openxmlformats.org/markup-compatibility/2006">
              <mc:Choice xmlns:v="urn:schemas-microsoft-com:vml" Requires="v">
                <p:oleObj name="Equation" r:id="rId4" imgW="1332140" imgH="238130" progId="Equation.DSMT4">
                  <p:embed/>
                </p:oleObj>
              </mc:Choice>
              <mc:Fallback>
                <p:oleObj name="Equation" r:id="rId4" imgW="1332140" imgH="238130" progId="Equation.DSMT4">
                  <p:embed/>
                  <p:pic>
                    <p:nvPicPr>
                      <p:cNvPr id="0" name=""/>
                      <p:cNvPicPr/>
                      <p:nvPr/>
                    </p:nvPicPr>
                    <p:blipFill>
                      <a:blip r:embed="rId5"/>
                      <a:stretch>
                        <a:fillRect/>
                      </a:stretch>
                    </p:blipFill>
                    <p:spPr>
                      <a:xfrm>
                        <a:off x="4683942" y="2805882"/>
                        <a:ext cx="2819354" cy="504056"/>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74B0DA6C-068E-A2CE-0D69-226ACCF74FBE}"/>
              </a:ext>
            </a:extLst>
          </p:cNvPr>
          <p:cNvGraphicFramePr>
            <a:graphicFrameLocks noChangeAspect="1"/>
          </p:cNvGraphicFramePr>
          <p:nvPr>
            <p:extLst>
              <p:ext uri="{D42A27DB-BD31-4B8C-83A1-F6EECF244321}">
                <p14:modId xmlns:p14="http://schemas.microsoft.com/office/powerpoint/2010/main" val="1601636471"/>
              </p:ext>
            </p:extLst>
          </p:nvPr>
        </p:nvGraphicFramePr>
        <p:xfrm>
          <a:off x="1838995" y="4365104"/>
          <a:ext cx="8510836" cy="1901277"/>
        </p:xfrm>
        <a:graphic>
          <a:graphicData uri="http://schemas.openxmlformats.org/presentationml/2006/ole">
            <mc:AlternateContent xmlns:mc="http://schemas.openxmlformats.org/markup-compatibility/2006">
              <mc:Choice xmlns:v="urn:schemas-microsoft-com:vml" Requires="v">
                <p:oleObj name="Equation" r:id="rId6" imgW="5414514" imgH="1210462" progId="Equation.DSMT4">
                  <p:embed/>
                </p:oleObj>
              </mc:Choice>
              <mc:Fallback>
                <p:oleObj name="Equation" r:id="rId6" imgW="5414514" imgH="1210462" progId="Equation.DSMT4">
                  <p:embed/>
                  <p:pic>
                    <p:nvPicPr>
                      <p:cNvPr id="0" name=""/>
                      <p:cNvPicPr/>
                      <p:nvPr/>
                    </p:nvPicPr>
                    <p:blipFill>
                      <a:blip r:embed="rId7"/>
                      <a:stretch>
                        <a:fillRect/>
                      </a:stretch>
                    </p:blipFill>
                    <p:spPr>
                      <a:xfrm>
                        <a:off x="1838995" y="4365104"/>
                        <a:ext cx="8510836" cy="1901277"/>
                      </a:xfrm>
                      <a:prstGeom prst="rect">
                        <a:avLst/>
                      </a:prstGeom>
                    </p:spPr>
                  </p:pic>
                </p:oleObj>
              </mc:Fallback>
            </mc:AlternateContent>
          </a:graphicData>
        </a:graphic>
      </p:graphicFrame>
    </p:spTree>
    <p:extLst>
      <p:ext uri="{BB962C8B-B14F-4D97-AF65-F5344CB8AC3E}">
        <p14:creationId xmlns:p14="http://schemas.microsoft.com/office/powerpoint/2010/main" val="158977498"/>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2. AR</a:t>
            </a:r>
            <a:r>
              <a:rPr lang="zh-CN" altLang="en-US" sz="3000" b="1" dirty="0">
                <a:latin typeface="Times New Roman" panose="02020603050405020304" pitchFamily="18" charset="0"/>
              </a:rPr>
              <a:t>过程平稳性判定</a:t>
            </a:r>
            <a:endParaRPr lang="en-US" altLang="zh-CN" sz="3000" dirty="0">
              <a:latin typeface="Times New Roman" panose="02020603050405020304" pitchFamily="18" charset="0"/>
            </a:endParaRPr>
          </a:p>
          <a:p>
            <a:r>
              <a:rPr lang="zh-CN" altLang="en-US" sz="2400" dirty="0">
                <a:latin typeface="Times New Roman" panose="02020603050405020304" pitchFamily="18" charset="0"/>
              </a:rPr>
              <a:t>则有</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对   进行假设检验</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对应的检验统计量为</a:t>
            </a:r>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D112C8A2-F6B4-506B-BD90-2021A4A39566}"/>
              </a:ext>
            </a:extLst>
          </p:cNvPr>
          <p:cNvGraphicFramePr>
            <a:graphicFrameLocks noChangeAspect="1"/>
          </p:cNvGraphicFramePr>
          <p:nvPr>
            <p:extLst>
              <p:ext uri="{D42A27DB-BD31-4B8C-83A1-F6EECF244321}">
                <p14:modId xmlns:p14="http://schemas.microsoft.com/office/powerpoint/2010/main" val="2269420993"/>
              </p:ext>
            </p:extLst>
          </p:nvPr>
        </p:nvGraphicFramePr>
        <p:xfrm>
          <a:off x="3090979" y="1982168"/>
          <a:ext cx="6005279" cy="1590848"/>
        </p:xfrm>
        <a:graphic>
          <a:graphicData uri="http://schemas.openxmlformats.org/presentationml/2006/ole">
            <mc:AlternateContent xmlns:mc="http://schemas.openxmlformats.org/markup-compatibility/2006">
              <mc:Choice xmlns:v="urn:schemas-microsoft-com:vml" Requires="v">
                <p:oleObj name="Equation" r:id="rId2" imgW="2768937" imgH="733843" progId="Equation.DSMT4">
                  <p:embed/>
                </p:oleObj>
              </mc:Choice>
              <mc:Fallback>
                <p:oleObj name="Equation" r:id="rId2" imgW="2768937" imgH="733843" progId="Equation.DSMT4">
                  <p:embed/>
                  <p:pic>
                    <p:nvPicPr>
                      <p:cNvPr id="0" name=""/>
                      <p:cNvPicPr/>
                      <p:nvPr/>
                    </p:nvPicPr>
                    <p:blipFill>
                      <a:blip r:embed="rId3"/>
                      <a:stretch>
                        <a:fillRect/>
                      </a:stretch>
                    </p:blipFill>
                    <p:spPr>
                      <a:xfrm>
                        <a:off x="3090979" y="1982168"/>
                        <a:ext cx="6005279" cy="159084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569C8078-F3A5-F5B8-0696-00B0642D36C2}"/>
              </a:ext>
            </a:extLst>
          </p:cNvPr>
          <p:cNvGraphicFramePr>
            <a:graphicFrameLocks noChangeAspect="1"/>
          </p:cNvGraphicFramePr>
          <p:nvPr>
            <p:extLst>
              <p:ext uri="{D42A27DB-BD31-4B8C-83A1-F6EECF244321}">
                <p14:modId xmlns:p14="http://schemas.microsoft.com/office/powerpoint/2010/main" val="3004369855"/>
              </p:ext>
            </p:extLst>
          </p:nvPr>
        </p:nvGraphicFramePr>
        <p:xfrm>
          <a:off x="549003" y="4005064"/>
          <a:ext cx="394098" cy="425376"/>
        </p:xfrm>
        <a:graphic>
          <a:graphicData uri="http://schemas.openxmlformats.org/presentationml/2006/ole">
            <mc:AlternateContent xmlns:mc="http://schemas.openxmlformats.org/markup-compatibility/2006">
              <mc:Choice xmlns:v="urn:schemas-microsoft-com:vml" Requires="v">
                <p:oleObj name="Equation" r:id="rId4" imgW="199313" imgH="216432" progId="Equation.DSMT4">
                  <p:embed/>
                </p:oleObj>
              </mc:Choice>
              <mc:Fallback>
                <p:oleObj name="Equation" r:id="rId4" imgW="199313" imgH="216432" progId="Equation.DSMT4">
                  <p:embed/>
                  <p:pic>
                    <p:nvPicPr>
                      <p:cNvPr id="0" name=""/>
                      <p:cNvPicPr/>
                      <p:nvPr/>
                    </p:nvPicPr>
                    <p:blipFill>
                      <a:blip r:embed="rId5"/>
                      <a:stretch>
                        <a:fillRect/>
                      </a:stretch>
                    </p:blipFill>
                    <p:spPr>
                      <a:xfrm>
                        <a:off x="549003" y="4005064"/>
                        <a:ext cx="394098" cy="425376"/>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0320660-C3A8-CDDF-28A2-27401E721977}"/>
              </a:ext>
            </a:extLst>
          </p:cNvPr>
          <p:cNvGraphicFramePr>
            <a:graphicFrameLocks noChangeAspect="1"/>
          </p:cNvGraphicFramePr>
          <p:nvPr>
            <p:extLst>
              <p:ext uri="{D42A27DB-BD31-4B8C-83A1-F6EECF244321}">
                <p14:modId xmlns:p14="http://schemas.microsoft.com/office/powerpoint/2010/main" val="794422877"/>
              </p:ext>
            </p:extLst>
          </p:nvPr>
        </p:nvGraphicFramePr>
        <p:xfrm>
          <a:off x="4677711" y="4365104"/>
          <a:ext cx="2831814" cy="504056"/>
        </p:xfrm>
        <a:graphic>
          <a:graphicData uri="http://schemas.openxmlformats.org/presentationml/2006/ole">
            <mc:AlternateContent xmlns:mc="http://schemas.openxmlformats.org/markup-compatibility/2006">
              <mc:Choice xmlns:v="urn:schemas-microsoft-com:vml" Requires="v">
                <p:oleObj name="Equation" r:id="rId6" imgW="1284666" imgH="228763" progId="Equation.DSMT4">
                  <p:embed/>
                </p:oleObj>
              </mc:Choice>
              <mc:Fallback>
                <p:oleObj name="Equation" r:id="rId6" imgW="1284666" imgH="228763" progId="Equation.DSMT4">
                  <p:embed/>
                  <p:pic>
                    <p:nvPicPr>
                      <p:cNvPr id="0" name=""/>
                      <p:cNvPicPr/>
                      <p:nvPr/>
                    </p:nvPicPr>
                    <p:blipFill>
                      <a:blip r:embed="rId7"/>
                      <a:stretch>
                        <a:fillRect/>
                      </a:stretch>
                    </p:blipFill>
                    <p:spPr>
                      <a:xfrm>
                        <a:off x="4677711" y="4365104"/>
                        <a:ext cx="2831814" cy="504056"/>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56ECC31C-2177-1FB3-A0BC-9A1E84D2E3DE}"/>
              </a:ext>
            </a:extLst>
          </p:cNvPr>
          <p:cNvGraphicFramePr>
            <a:graphicFrameLocks noChangeAspect="1"/>
          </p:cNvGraphicFramePr>
          <p:nvPr>
            <p:extLst>
              <p:ext uri="{D42A27DB-BD31-4B8C-83A1-F6EECF244321}">
                <p14:modId xmlns:p14="http://schemas.microsoft.com/office/powerpoint/2010/main" val="871370472"/>
              </p:ext>
            </p:extLst>
          </p:nvPr>
        </p:nvGraphicFramePr>
        <p:xfrm>
          <a:off x="5446341" y="5383172"/>
          <a:ext cx="1296144" cy="909235"/>
        </p:xfrm>
        <a:graphic>
          <a:graphicData uri="http://schemas.openxmlformats.org/presentationml/2006/ole">
            <mc:AlternateContent xmlns:mc="http://schemas.openxmlformats.org/markup-compatibility/2006">
              <mc:Choice xmlns:v="urn:schemas-microsoft-com:vml" Requires="v">
                <p:oleObj name="Equation" r:id="rId8" imgW="637658" imgH="448159" progId="Equation.DSMT4">
                  <p:embed/>
                </p:oleObj>
              </mc:Choice>
              <mc:Fallback>
                <p:oleObj name="Equation" r:id="rId8" imgW="637658" imgH="448159" progId="Equation.DSMT4">
                  <p:embed/>
                  <p:pic>
                    <p:nvPicPr>
                      <p:cNvPr id="0" name=""/>
                      <p:cNvPicPr/>
                      <p:nvPr/>
                    </p:nvPicPr>
                    <p:blipFill>
                      <a:blip r:embed="rId9"/>
                      <a:stretch>
                        <a:fillRect/>
                      </a:stretch>
                    </p:blipFill>
                    <p:spPr>
                      <a:xfrm>
                        <a:off x="5446341" y="5383172"/>
                        <a:ext cx="1296144" cy="909235"/>
                      </a:xfrm>
                      <a:prstGeom prst="rect">
                        <a:avLst/>
                      </a:prstGeom>
                    </p:spPr>
                  </p:pic>
                </p:oleObj>
              </mc:Fallback>
            </mc:AlternateContent>
          </a:graphicData>
        </a:graphic>
      </p:graphicFrame>
    </p:spTree>
    <p:extLst>
      <p:ext uri="{BB962C8B-B14F-4D97-AF65-F5344CB8AC3E}">
        <p14:creationId xmlns:p14="http://schemas.microsoft.com/office/powerpoint/2010/main" val="3482436225"/>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2. AR</a:t>
            </a:r>
            <a:r>
              <a:rPr lang="zh-CN" altLang="en-US" sz="3000" b="1" dirty="0">
                <a:latin typeface="Times New Roman" panose="02020603050405020304" pitchFamily="18" charset="0"/>
              </a:rPr>
              <a:t>过程平稳性判定</a:t>
            </a:r>
            <a:endParaRPr lang="en-US" altLang="zh-CN" sz="3000" dirty="0">
              <a:latin typeface="Times New Roman" panose="02020603050405020304" pitchFamily="18" charset="0"/>
            </a:endParaRPr>
          </a:p>
          <a:p>
            <a:r>
              <a:rPr lang="zh-CN" altLang="en-US" sz="2400" dirty="0">
                <a:latin typeface="Times New Roman" panose="02020603050405020304" pitchFamily="18" charset="0"/>
              </a:rPr>
              <a:t>对</a:t>
            </a:r>
            <a:r>
              <a:rPr lang="en-US" altLang="zh-CN" sz="2400" dirty="0">
                <a:latin typeface="Times New Roman" panose="02020603050405020304" pitchFamily="18" charset="0"/>
              </a:rPr>
              <a:t>2010</a:t>
            </a:r>
            <a:r>
              <a:rPr lang="zh-CN" altLang="en-US" sz="2400" dirty="0">
                <a:latin typeface="Times New Roman" panose="02020603050405020304" pitchFamily="18" charset="0"/>
              </a:rPr>
              <a:t>年到</a:t>
            </a:r>
            <a:r>
              <a:rPr lang="en-US" altLang="zh-CN" sz="2400" dirty="0">
                <a:latin typeface="Times New Roman" panose="02020603050405020304" pitchFamily="18" charset="0"/>
              </a:rPr>
              <a:t>2023</a:t>
            </a:r>
            <a:r>
              <a:rPr lang="zh-CN" altLang="en-US" sz="2400" dirty="0">
                <a:latin typeface="Times New Roman" panose="02020603050405020304" pitchFamily="18" charset="0"/>
              </a:rPr>
              <a:t>年的食品类居民消费价格指数的原始序列及一阶差分序列进行平稳性检验，结果如下</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可以看出原始序列为显著的非平稳序列，而在一阶差分后序列显著为平稳时间序列。</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表格 10">
            <a:extLst>
              <a:ext uri="{FF2B5EF4-FFF2-40B4-BE49-F238E27FC236}">
                <a16:creationId xmlns:a16="http://schemas.microsoft.com/office/drawing/2014/main" id="{731DCB80-5A5F-4616-FBC9-BA1595BD89BB}"/>
              </a:ext>
            </a:extLst>
          </p:cNvPr>
          <p:cNvGraphicFramePr>
            <a:graphicFrameLocks noGrp="1"/>
          </p:cNvGraphicFramePr>
          <p:nvPr>
            <p:extLst>
              <p:ext uri="{D42A27DB-BD31-4B8C-83A1-F6EECF244321}">
                <p14:modId xmlns:p14="http://schemas.microsoft.com/office/powerpoint/2010/main" val="3589739045"/>
              </p:ext>
            </p:extLst>
          </p:nvPr>
        </p:nvGraphicFramePr>
        <p:xfrm>
          <a:off x="1701131" y="2204864"/>
          <a:ext cx="8424935" cy="1944217"/>
        </p:xfrm>
        <a:graphic>
          <a:graphicData uri="http://schemas.openxmlformats.org/drawingml/2006/table">
            <a:tbl>
              <a:tblPr firstRow="1" firstCol="1" bandRow="1">
                <a:tableStyleId>{5C22544A-7EE6-4342-B048-85BDC9FD1C3A}</a:tableStyleId>
              </a:tblPr>
              <a:tblGrid>
                <a:gridCol w="1944216">
                  <a:extLst>
                    <a:ext uri="{9D8B030D-6E8A-4147-A177-3AD203B41FA5}">
                      <a16:colId xmlns:a16="http://schemas.microsoft.com/office/drawing/2014/main" val="3229626079"/>
                    </a:ext>
                  </a:extLst>
                </a:gridCol>
                <a:gridCol w="1756211">
                  <a:extLst>
                    <a:ext uri="{9D8B030D-6E8A-4147-A177-3AD203B41FA5}">
                      <a16:colId xmlns:a16="http://schemas.microsoft.com/office/drawing/2014/main" val="4211832630"/>
                    </a:ext>
                  </a:extLst>
                </a:gridCol>
                <a:gridCol w="1391613">
                  <a:extLst>
                    <a:ext uri="{9D8B030D-6E8A-4147-A177-3AD203B41FA5}">
                      <a16:colId xmlns:a16="http://schemas.microsoft.com/office/drawing/2014/main" val="2219471053"/>
                    </a:ext>
                  </a:extLst>
                </a:gridCol>
                <a:gridCol w="1081882">
                  <a:extLst>
                    <a:ext uri="{9D8B030D-6E8A-4147-A177-3AD203B41FA5}">
                      <a16:colId xmlns:a16="http://schemas.microsoft.com/office/drawing/2014/main" val="1097161852"/>
                    </a:ext>
                  </a:extLst>
                </a:gridCol>
                <a:gridCol w="1082973">
                  <a:extLst>
                    <a:ext uri="{9D8B030D-6E8A-4147-A177-3AD203B41FA5}">
                      <a16:colId xmlns:a16="http://schemas.microsoft.com/office/drawing/2014/main" val="563989818"/>
                    </a:ext>
                  </a:extLst>
                </a:gridCol>
                <a:gridCol w="1168040">
                  <a:extLst>
                    <a:ext uri="{9D8B030D-6E8A-4147-A177-3AD203B41FA5}">
                      <a16:colId xmlns:a16="http://schemas.microsoft.com/office/drawing/2014/main" val="3879273388"/>
                    </a:ext>
                  </a:extLst>
                </a:gridCol>
              </a:tblGrid>
              <a:tr h="566681">
                <a:tc>
                  <a:txBody>
                    <a:bodyPr/>
                    <a:lstStyle/>
                    <a:p>
                      <a:pPr algn="ctr">
                        <a:lnSpc>
                          <a:spcPct val="150000"/>
                        </a:lnSpc>
                      </a:pPr>
                      <a:r>
                        <a:rPr lang="zh-CN" sz="1800" kern="100">
                          <a:effectLst/>
                        </a:rPr>
                        <a:t>序列</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ADF-statistic</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p-value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1%</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5%</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10%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3846373"/>
                  </a:ext>
                </a:extLst>
              </a:tr>
              <a:tr h="688768">
                <a:tc>
                  <a:txBody>
                    <a:bodyPr/>
                    <a:lstStyle/>
                    <a:p>
                      <a:pPr algn="ctr">
                        <a:lnSpc>
                          <a:spcPct val="150000"/>
                        </a:lnSpc>
                      </a:pPr>
                      <a:r>
                        <a:rPr lang="zh-CN" sz="1800" kern="100">
                          <a:effectLst/>
                        </a:rPr>
                        <a:t>原始序列</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-0.6534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0.4322</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-2.5812</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-1.9429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-1.6152</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01828753"/>
                  </a:ext>
                </a:extLst>
              </a:tr>
              <a:tr h="688768">
                <a:tc>
                  <a:txBody>
                    <a:bodyPr/>
                    <a:lstStyle/>
                    <a:p>
                      <a:pPr algn="ctr">
                        <a:lnSpc>
                          <a:spcPct val="150000"/>
                        </a:lnSpc>
                      </a:pPr>
                      <a:r>
                        <a:rPr lang="zh-CN" sz="1800" kern="100">
                          <a:effectLst/>
                        </a:rPr>
                        <a:t>一阶差分序列</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-6.1516</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0.0000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-2.5805</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-1.9429</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dirty="0">
                          <a:effectLst/>
                        </a:rPr>
                        <a:t>-1.6152</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52724538"/>
                  </a:ext>
                </a:extLst>
              </a:tr>
            </a:tbl>
          </a:graphicData>
        </a:graphic>
      </p:graphicFrame>
    </p:spTree>
    <p:extLst>
      <p:ext uri="{BB962C8B-B14F-4D97-AF65-F5344CB8AC3E}">
        <p14:creationId xmlns:p14="http://schemas.microsoft.com/office/powerpoint/2010/main" val="63674346"/>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225925" y="4881563"/>
            <a:ext cx="4676006"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自回归移动平均模型估计</a:t>
            </a:r>
          </a:p>
        </p:txBody>
      </p:sp>
      <p:sp>
        <p:nvSpPr>
          <p:cNvPr id="16" name="圆角矩形 15"/>
          <p:cNvSpPr/>
          <p:nvPr/>
        </p:nvSpPr>
        <p:spPr>
          <a:xfrm>
            <a:off x="4216400" y="3933824"/>
            <a:ext cx="4397499"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a:solidFill>
                  <a:schemeClr val="tx1"/>
                </a:solidFill>
              </a:rPr>
              <a:t>  </a:t>
            </a:r>
            <a:r>
              <a:rPr lang="zh-CN" altLang="en-US" sz="2600" b="1" dirty="0">
                <a:solidFill>
                  <a:schemeClr val="tx1"/>
                </a:solidFill>
                <a:latin typeface="微软雅黑" pitchFamily="34" charset="-122"/>
                <a:ea typeface="微软雅黑" pitchFamily="34" charset="-122"/>
              </a:rPr>
              <a:t>自回归移动平均过程</a:t>
            </a:r>
          </a:p>
        </p:txBody>
      </p:sp>
      <p:sp>
        <p:nvSpPr>
          <p:cNvPr id="29" name="椭圆 28"/>
          <p:cNvSpPr/>
          <p:nvPr/>
        </p:nvSpPr>
        <p:spPr>
          <a:xfrm>
            <a:off x="4398963" y="4005263"/>
            <a:ext cx="63865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947738"/>
            <a:ext cx="4397499"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时间序列初步</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4" y="1912938"/>
            <a:ext cx="438638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自回归过程</a:t>
            </a:r>
          </a:p>
        </p:txBody>
      </p:sp>
      <p:sp>
        <p:nvSpPr>
          <p:cNvPr id="26" name="圆角矩形 25"/>
          <p:cNvSpPr/>
          <p:nvPr/>
        </p:nvSpPr>
        <p:spPr>
          <a:xfrm>
            <a:off x="4227514" y="2908300"/>
            <a:ext cx="438638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itchFamily="34" charset="-122"/>
                <a:ea typeface="微软雅黑" pitchFamily="34" charset="-122"/>
              </a:rPr>
              <a:t>移动平均过程</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3011488"/>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1019175"/>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1998663"/>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98963" y="4968875"/>
            <a:ext cx="638175"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3. AR</a:t>
                </a:r>
                <a:r>
                  <a:rPr lang="zh-CN" altLang="en-US" sz="3000" b="1" dirty="0">
                    <a:latin typeface="Times New Roman" panose="02020603050405020304" pitchFamily="18" charset="0"/>
                  </a:rPr>
                  <a:t>过程的统计特征</a:t>
                </a:r>
                <a:endParaRPr lang="en-US" altLang="zh-CN" sz="3000" dirty="0">
                  <a:latin typeface="Times New Roman" panose="02020603050405020304" pitchFamily="18" charset="0"/>
                </a:endParaRPr>
              </a:p>
              <a:p>
                <a:r>
                  <a:rPr lang="en-US" altLang="zh-CN" sz="2400" b="1" dirty="0">
                    <a:latin typeface="Times New Roman" panose="02020603050405020304" pitchFamily="18" charset="0"/>
                  </a:rPr>
                  <a:t>AR(p)</a:t>
                </a:r>
                <a:r>
                  <a:rPr lang="zh-CN" altLang="en-US" sz="2400" b="1" dirty="0">
                    <a:latin typeface="Times New Roman" panose="02020603050405020304" pitchFamily="18" charset="0"/>
                  </a:rPr>
                  <a:t>过程自相关系数的拖尾性</a:t>
                </a:r>
                <a:endParaRPr lang="en-US" altLang="zh-CN" sz="2400" b="1" dirty="0">
                  <a:latin typeface="Times New Roman" panose="02020603050405020304" pitchFamily="18" charset="0"/>
                </a:endParaRPr>
              </a:p>
              <a:p>
                <a:r>
                  <a:rPr lang="zh-CN" altLang="en-US" sz="2400" dirty="0">
                    <a:latin typeface="Times New Roman" panose="02020603050405020304" pitchFamily="18" charset="0"/>
                  </a:rPr>
                  <a:t>根据自协方差函数的递推形式，将自协方差方程等式两边同除以</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𝛾</m:t>
                        </m:r>
                      </m:e>
                      <m:sub>
                        <m:r>
                          <a:rPr lang="en-US" altLang="zh-CN" sz="2400" i="1">
                            <a:latin typeface="Cambria Math" panose="02040503050406030204" pitchFamily="18" charset="0"/>
                          </a:rPr>
                          <m:t>0</m:t>
                        </m:r>
                      </m:sub>
                    </m:sSub>
                  </m:oMath>
                </a14:m>
                <a:r>
                  <a:rPr lang="zh-CN" altLang="en-US" sz="2400" dirty="0">
                    <a:latin typeface="Times New Roman" panose="02020603050405020304" pitchFamily="18" charset="0"/>
                  </a:rPr>
                  <a:t>得到</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当</a:t>
                </a:r>
                <a14:m>
                  <m:oMath xmlns:m="http://schemas.openxmlformats.org/officeDocument/2006/math">
                    <m:r>
                      <m:rPr>
                        <m:sty m:val="p"/>
                      </m:rPr>
                      <a:rPr lang="en-US" altLang="zh-CN" sz="2400" i="1" dirty="0">
                        <a:latin typeface="Cambria Math" panose="02040503050406030204" pitchFamily="18" charset="0"/>
                      </a:rPr>
                      <m:t>j</m:t>
                    </m:r>
                    <m:r>
                      <a:rPr lang="en-US" altLang="zh-CN" sz="2400" i="1" dirty="0" smtClean="0">
                        <a:latin typeface="Cambria Math" panose="02040503050406030204" pitchFamily="18" charset="0"/>
                        <a:ea typeface="Cambria Math" panose="02040503050406030204" pitchFamily="18" charset="0"/>
                      </a:rPr>
                      <m:t>≥</m:t>
                    </m:r>
                    <m:r>
                      <a:rPr lang="en-US" altLang="zh-CN" sz="2400" b="0" i="1" dirty="0" smtClean="0">
                        <a:latin typeface="Cambria Math" panose="02040503050406030204" pitchFamily="18" charset="0"/>
                        <a:ea typeface="Cambria Math" panose="02040503050406030204" pitchFamily="18" charset="0"/>
                      </a:rPr>
                      <m:t>1</m:t>
                    </m:r>
                  </m:oMath>
                </a14:m>
                <a:r>
                  <a:rPr lang="zh-CN" altLang="en-US" sz="2400" dirty="0">
                    <a:latin typeface="Times New Roman" panose="02020603050405020304" pitchFamily="18" charset="0"/>
                  </a:rPr>
                  <a:t>时                                                    为齐次差分方程，其通解形式为</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由于</a:t>
                </a:r>
                <a14:m>
                  <m:oMath xmlns:m="http://schemas.openxmlformats.org/officeDocument/2006/math">
                    <m:d>
                      <m:dPr>
                        <m:begChr m:val="|"/>
                        <m:endChr m:val="|"/>
                        <m:ctrlPr>
                          <a:rPr lang="en-US" altLang="zh-CN" sz="2400" i="1" smtClean="0">
                            <a:latin typeface="Cambria Math" panose="02040503050406030204" pitchFamily="18" charset="0"/>
                          </a:rPr>
                        </m:ctrlPr>
                      </m:dPr>
                      <m:e>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𝜆</m:t>
                            </m:r>
                          </m:e>
                          <m:sub>
                            <m:r>
                              <m:rPr>
                                <m:sty m:val="p"/>
                              </m:rPr>
                              <a:rPr lang="en-US" altLang="zh-CN" sz="2400" i="1">
                                <a:latin typeface="Cambria Math" panose="02040503050406030204" pitchFamily="18" charset="0"/>
                              </a:rPr>
                              <m:t>t</m:t>
                            </m:r>
                          </m:sub>
                        </m:sSub>
                      </m:e>
                    </m:d>
                    <m:r>
                      <a:rPr lang="en-US" altLang="zh-CN" sz="2400" b="0" i="1" smtClean="0">
                        <a:latin typeface="Cambria Math" panose="02040503050406030204" pitchFamily="18" charset="0"/>
                      </a:rPr>
                      <m:t>&lt;1</m:t>
                    </m:r>
                  </m:oMath>
                </a14:m>
                <a:r>
                  <a:rPr lang="zh-CN" altLang="en-US" sz="2400" dirty="0">
                    <a:latin typeface="Times New Roman" panose="02020603050405020304" pitchFamily="18" charset="0"/>
                  </a:rPr>
                  <a:t>，得到</a:t>
                </a:r>
                <a14:m>
                  <m:oMath xmlns:m="http://schemas.openxmlformats.org/officeDocument/2006/math">
                    <m:sSub>
                      <m:sSubPr>
                        <m:ctrlPr>
                          <a:rPr lang="en-US" altLang="zh-CN" sz="2400" i="1" smtClean="0">
                            <a:latin typeface="Cambria Math" panose="02040503050406030204" pitchFamily="18" charset="0"/>
                          </a:rPr>
                        </m:ctrlPr>
                      </m:sSubPr>
                      <m:e>
                        <m:r>
                          <a:rPr lang="zh-CN" altLang="en-US" sz="2400" i="1" smtClean="0">
                            <a:latin typeface="Cambria Math" panose="02040503050406030204" pitchFamily="18" charset="0"/>
                          </a:rPr>
                          <m:t>𝜌</m:t>
                        </m:r>
                      </m:e>
                      <m:sub>
                        <m:r>
                          <m:rPr>
                            <m:sty m:val="p"/>
                          </m:rPr>
                          <a:rPr lang="en-US" altLang="zh-CN" sz="2400" i="1">
                            <a:latin typeface="Cambria Math" panose="02040503050406030204" pitchFamily="18" charset="0"/>
                          </a:rPr>
                          <m:t>j</m:t>
                        </m:r>
                      </m:sub>
                    </m:sSub>
                    <m:r>
                      <a:rPr lang="en-US" altLang="zh-CN" sz="2400" b="0" i="1" smtClean="0">
                        <a:latin typeface="Cambria Math" panose="02040503050406030204" pitchFamily="18" charset="0"/>
                      </a:rPr>
                      <m:t>=</m:t>
                    </m:r>
                    <m:nary>
                      <m:naryPr>
                        <m:chr m:val="∑"/>
                        <m:ctrlPr>
                          <a:rPr lang="en-US" altLang="zh-CN" sz="2400" b="0" i="1" smtClean="0">
                            <a:latin typeface="Cambria Math" panose="02040503050406030204" pitchFamily="18" charset="0"/>
                          </a:rPr>
                        </m:ctrlPr>
                      </m:naryPr>
                      <m:sub>
                        <m:r>
                          <m:rPr>
                            <m:brk m:alnAt="23"/>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𝑝</m:t>
                        </m:r>
                      </m:sup>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𝑐</m:t>
                            </m:r>
                          </m:e>
                          <m:sub>
                            <m:r>
                              <a:rPr lang="en-US" altLang="zh-CN" sz="2400" b="0" i="1" smtClean="0">
                                <a:latin typeface="Cambria Math" panose="02040503050406030204" pitchFamily="18" charset="0"/>
                              </a:rPr>
                              <m:t>𝑖</m:t>
                            </m:r>
                          </m:sub>
                        </m:sSub>
                        <m:sSubSup>
                          <m:sSubSupPr>
                            <m:ctrlPr>
                              <a:rPr lang="en-US" altLang="zh-CN" sz="2400" b="0" i="1" smtClean="0">
                                <a:latin typeface="Cambria Math" panose="02040503050406030204" pitchFamily="18" charset="0"/>
                              </a:rPr>
                            </m:ctrlPr>
                          </m:sSubSupPr>
                          <m:e>
                            <m:r>
                              <a:rPr lang="zh-CN" altLang="en-US" sz="2400" b="0" i="1" smtClean="0">
                                <a:latin typeface="Cambria Math" panose="02040503050406030204" pitchFamily="18" charset="0"/>
                              </a:rPr>
                              <m:t>𝜆</m:t>
                            </m:r>
                          </m:e>
                          <m:sub>
                            <m:r>
                              <a:rPr lang="en-US" altLang="zh-CN" sz="2400" b="0" i="1" smtClean="0">
                                <a:latin typeface="Cambria Math" panose="02040503050406030204" pitchFamily="18" charset="0"/>
                              </a:rPr>
                              <m:t>𝑖</m:t>
                            </m:r>
                          </m:sub>
                          <m:sup>
                            <m:r>
                              <a:rPr lang="en-US" altLang="zh-CN" sz="2400" b="0" i="1" smtClean="0">
                                <a:latin typeface="Cambria Math" panose="02040503050406030204" pitchFamily="18" charset="0"/>
                              </a:rPr>
                              <m:t>𝑗</m:t>
                            </m:r>
                          </m:sup>
                        </m:sSubSup>
                      </m:e>
                    </m:nary>
                  </m:oMath>
                </a14:m>
                <a:r>
                  <a:rPr lang="zh-CN" altLang="en-US" sz="2400" dirty="0">
                    <a:latin typeface="Times New Roman" panose="02020603050405020304" pitchFamily="18" charset="0"/>
                  </a:rPr>
                  <a:t>趋于零，也称为呈现指数衰减，该性质也称为拖尾性</a:t>
                </a:r>
                <a:endParaRPr lang="en-US" altLang="zh-CN" sz="2400" dirty="0">
                  <a:latin typeface="Times New Roman" panose="02020603050405020304" pitchFamily="18" charset="0"/>
                </a:endParaRPr>
              </a:p>
            </p:txBody>
          </p:sp>
        </mc:Choice>
        <mc:Fallback>
          <p:sp>
            <p:nvSpPr>
              <p:cNvPr id="5" name="内容占位符 2"/>
              <p:cNvSpPr txBox="1">
                <a:spLocks noRot="1" noChangeAspect="1" noMove="1" noResize="1" noEditPoints="1" noAdjustHandles="1" noChangeArrowheads="1" noChangeShapeType="1" noTextEdit="1"/>
              </p:cNvSpPr>
              <p:nvPr/>
            </p:nvSpPr>
            <p:spPr bwMode="auto">
              <a:xfrm>
                <a:off x="260971" y="764704"/>
                <a:ext cx="11809312" cy="5616624"/>
              </a:xfrm>
              <a:prstGeom prst="rect">
                <a:avLst/>
              </a:prstGeom>
              <a:blipFill>
                <a:blip r:embed="rId2"/>
                <a:stretch>
                  <a:fillRect l="-1239" t="-173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6" name="对象 15">
            <a:extLst>
              <a:ext uri="{FF2B5EF4-FFF2-40B4-BE49-F238E27FC236}">
                <a16:creationId xmlns:a16="http://schemas.microsoft.com/office/drawing/2014/main" id="{8431CC47-46F0-59E9-7400-EB414D827202}"/>
              </a:ext>
            </a:extLst>
          </p:cNvPr>
          <p:cNvGraphicFramePr>
            <a:graphicFrameLocks noChangeAspect="1"/>
          </p:cNvGraphicFramePr>
          <p:nvPr>
            <p:extLst>
              <p:ext uri="{D42A27DB-BD31-4B8C-83A1-F6EECF244321}">
                <p14:modId xmlns:p14="http://schemas.microsoft.com/office/powerpoint/2010/main" val="406207065"/>
              </p:ext>
            </p:extLst>
          </p:nvPr>
        </p:nvGraphicFramePr>
        <p:xfrm>
          <a:off x="2979696" y="2204864"/>
          <a:ext cx="6229434" cy="1025450"/>
        </p:xfrm>
        <a:graphic>
          <a:graphicData uri="http://schemas.openxmlformats.org/presentationml/2006/ole">
            <mc:AlternateContent xmlns:mc="http://schemas.openxmlformats.org/markup-compatibility/2006">
              <mc:Choice xmlns:v="urn:schemas-microsoft-com:vml" Requires="v">
                <p:oleObj name="Equation" r:id="rId3" imgW="2835832" imgH="466893" progId="Equation.DSMT4">
                  <p:embed/>
                </p:oleObj>
              </mc:Choice>
              <mc:Fallback>
                <p:oleObj name="Equation" r:id="rId3" imgW="2835832" imgH="466893" progId="Equation.DSMT4">
                  <p:embed/>
                  <p:pic>
                    <p:nvPicPr>
                      <p:cNvPr id="0" name=""/>
                      <p:cNvPicPr/>
                      <p:nvPr/>
                    </p:nvPicPr>
                    <p:blipFill>
                      <a:blip r:embed="rId4"/>
                      <a:stretch>
                        <a:fillRect/>
                      </a:stretch>
                    </p:blipFill>
                    <p:spPr>
                      <a:xfrm>
                        <a:off x="2979696" y="2204864"/>
                        <a:ext cx="6229434" cy="1025450"/>
                      </a:xfrm>
                      <a:prstGeom prst="rect">
                        <a:avLst/>
                      </a:prstGeom>
                    </p:spPr>
                  </p:pic>
                </p:oleObj>
              </mc:Fallback>
            </mc:AlternateContent>
          </a:graphicData>
        </a:graphic>
      </p:graphicFrame>
      <p:graphicFrame>
        <p:nvGraphicFramePr>
          <p:cNvPr id="17" name="对象 16">
            <a:extLst>
              <a:ext uri="{FF2B5EF4-FFF2-40B4-BE49-F238E27FC236}">
                <a16:creationId xmlns:a16="http://schemas.microsoft.com/office/drawing/2014/main" id="{BF17C309-D44F-20E2-8899-1A99EE1CF20F}"/>
              </a:ext>
            </a:extLst>
          </p:cNvPr>
          <p:cNvGraphicFramePr>
            <a:graphicFrameLocks noChangeAspect="1"/>
          </p:cNvGraphicFramePr>
          <p:nvPr>
            <p:extLst>
              <p:ext uri="{D42A27DB-BD31-4B8C-83A1-F6EECF244321}">
                <p14:modId xmlns:p14="http://schemas.microsoft.com/office/powerpoint/2010/main" val="957487895"/>
              </p:ext>
            </p:extLst>
          </p:nvPr>
        </p:nvGraphicFramePr>
        <p:xfrm>
          <a:off x="1557115" y="3501008"/>
          <a:ext cx="4040426" cy="479102"/>
        </p:xfrm>
        <a:graphic>
          <a:graphicData uri="http://schemas.openxmlformats.org/presentationml/2006/ole">
            <mc:AlternateContent xmlns:mc="http://schemas.openxmlformats.org/markup-compatibility/2006">
              <mc:Choice xmlns:v="urn:schemas-microsoft-com:vml" Requires="v">
                <p:oleObj name="Equation" r:id="rId5" imgW="2007920" imgH="238130" progId="Equation.DSMT4">
                  <p:embed/>
                </p:oleObj>
              </mc:Choice>
              <mc:Fallback>
                <p:oleObj name="Equation" r:id="rId5" imgW="2007920" imgH="238130" progId="Equation.DSMT4">
                  <p:embed/>
                  <p:pic>
                    <p:nvPicPr>
                      <p:cNvPr id="0" name=""/>
                      <p:cNvPicPr/>
                      <p:nvPr/>
                    </p:nvPicPr>
                    <p:blipFill>
                      <a:blip r:embed="rId6"/>
                      <a:stretch>
                        <a:fillRect/>
                      </a:stretch>
                    </p:blipFill>
                    <p:spPr>
                      <a:xfrm>
                        <a:off x="1557115" y="3501008"/>
                        <a:ext cx="4040426" cy="479102"/>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487CA925-514C-B89A-D19B-E5C855A388C6}"/>
              </a:ext>
            </a:extLst>
          </p:cNvPr>
          <p:cNvGraphicFramePr>
            <a:graphicFrameLocks noChangeAspect="1"/>
          </p:cNvGraphicFramePr>
          <p:nvPr>
            <p:extLst>
              <p:ext uri="{D42A27DB-BD31-4B8C-83A1-F6EECF244321}">
                <p14:modId xmlns:p14="http://schemas.microsoft.com/office/powerpoint/2010/main" val="1644360022"/>
              </p:ext>
            </p:extLst>
          </p:nvPr>
        </p:nvGraphicFramePr>
        <p:xfrm>
          <a:off x="3213299" y="3961717"/>
          <a:ext cx="5558880" cy="763427"/>
        </p:xfrm>
        <a:graphic>
          <a:graphicData uri="http://schemas.openxmlformats.org/presentationml/2006/ole">
            <mc:AlternateContent xmlns:mc="http://schemas.openxmlformats.org/markup-compatibility/2006">
              <mc:Choice xmlns:v="urn:schemas-microsoft-com:vml" Requires="v">
                <p:oleObj name="Equation" r:id="rId7" imgW="3121033" imgH="429066" progId="Equation.DSMT4">
                  <p:embed/>
                </p:oleObj>
              </mc:Choice>
              <mc:Fallback>
                <p:oleObj name="Equation" r:id="rId7" imgW="3121033" imgH="429066" progId="Equation.DSMT4">
                  <p:embed/>
                  <p:pic>
                    <p:nvPicPr>
                      <p:cNvPr id="0" name=""/>
                      <p:cNvPicPr/>
                      <p:nvPr/>
                    </p:nvPicPr>
                    <p:blipFill>
                      <a:blip r:embed="rId8"/>
                      <a:stretch>
                        <a:fillRect/>
                      </a:stretch>
                    </p:blipFill>
                    <p:spPr>
                      <a:xfrm>
                        <a:off x="3213299" y="3961717"/>
                        <a:ext cx="5558880" cy="763427"/>
                      </a:xfrm>
                      <a:prstGeom prst="rect">
                        <a:avLst/>
                      </a:prstGeom>
                    </p:spPr>
                  </p:pic>
                </p:oleObj>
              </mc:Fallback>
            </mc:AlternateContent>
          </a:graphicData>
        </a:graphic>
      </p:graphicFrame>
    </p:spTree>
    <p:extLst>
      <p:ext uri="{BB962C8B-B14F-4D97-AF65-F5344CB8AC3E}">
        <p14:creationId xmlns:p14="http://schemas.microsoft.com/office/powerpoint/2010/main" val="1096753849"/>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3. AR</a:t>
            </a:r>
            <a:r>
              <a:rPr lang="zh-CN" altLang="en-US" sz="3000" b="1" dirty="0">
                <a:latin typeface="Times New Roman" panose="02020603050405020304" pitchFamily="18" charset="0"/>
              </a:rPr>
              <a:t>过程的统计特征</a:t>
            </a:r>
            <a:endParaRPr lang="en-US" altLang="zh-CN" sz="3000" dirty="0">
              <a:latin typeface="Times New Roman" panose="02020603050405020304" pitchFamily="18" charset="0"/>
            </a:endParaRPr>
          </a:p>
          <a:p>
            <a:r>
              <a:rPr lang="en-US" altLang="zh-CN" sz="2400" b="1" dirty="0">
                <a:latin typeface="Times New Roman" panose="02020603050405020304" pitchFamily="18" charset="0"/>
              </a:rPr>
              <a:t>AR(p)</a:t>
            </a:r>
            <a:r>
              <a:rPr lang="zh-CN" altLang="en-US" sz="2400" b="1" dirty="0">
                <a:latin typeface="Times New Roman" panose="02020603050405020304" pitchFamily="18" charset="0"/>
              </a:rPr>
              <a:t>过程偏自相关系数的截尾性</a:t>
            </a:r>
            <a:endParaRPr lang="en-US" altLang="zh-CN" sz="2400" b="1" dirty="0">
              <a:latin typeface="Times New Roman" panose="02020603050405020304" pitchFamily="18" charset="0"/>
            </a:endParaRPr>
          </a:p>
          <a:p>
            <a:r>
              <a:rPr lang="zh-CN" altLang="en-US" sz="2400" dirty="0">
                <a:latin typeface="Times New Roman" panose="02020603050405020304" pitchFamily="18" charset="0"/>
              </a:rPr>
              <a:t>设有一个</a:t>
            </a:r>
            <a:r>
              <a:rPr lang="en-US" altLang="zh-CN" sz="2400" dirty="0">
                <a:latin typeface="Times New Roman" panose="02020603050405020304" pitchFamily="18" charset="0"/>
              </a:rPr>
              <a:t>AR(p)</a:t>
            </a:r>
            <a:r>
              <a:rPr lang="zh-CN" altLang="en-US" sz="2400" dirty="0">
                <a:latin typeface="Times New Roman" panose="02020603050405020304" pitchFamily="18" charset="0"/>
              </a:rPr>
              <a:t>过程如下</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令</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两式相减可以得到</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两边取期望后得到</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a:extLst>
              <a:ext uri="{FF2B5EF4-FFF2-40B4-BE49-F238E27FC236}">
                <a16:creationId xmlns:a16="http://schemas.microsoft.com/office/drawing/2014/main" id="{4E143C33-4731-DE6B-A08F-FC58C3F04670}"/>
              </a:ext>
            </a:extLst>
          </p:cNvPr>
          <p:cNvGraphicFramePr>
            <a:graphicFrameLocks noChangeAspect="1"/>
          </p:cNvGraphicFramePr>
          <p:nvPr>
            <p:extLst>
              <p:ext uri="{D42A27DB-BD31-4B8C-83A1-F6EECF244321}">
                <p14:modId xmlns:p14="http://schemas.microsoft.com/office/powerpoint/2010/main" val="2178590627"/>
              </p:ext>
            </p:extLst>
          </p:nvPr>
        </p:nvGraphicFramePr>
        <p:xfrm>
          <a:off x="3753213" y="2132856"/>
          <a:ext cx="4680812" cy="474340"/>
        </p:xfrm>
        <a:graphic>
          <a:graphicData uri="http://schemas.openxmlformats.org/presentationml/2006/ole">
            <mc:AlternateContent xmlns:mc="http://schemas.openxmlformats.org/markup-compatibility/2006">
              <mc:Choice xmlns:v="urn:schemas-microsoft-com:vml" Requires="v">
                <p:oleObj name="Equation" r:id="rId2" imgW="2255358" imgH="228763" progId="Equation.DSMT4">
                  <p:embed/>
                </p:oleObj>
              </mc:Choice>
              <mc:Fallback>
                <p:oleObj name="Equation" r:id="rId2" imgW="2255358" imgH="228763" progId="Equation.DSMT4">
                  <p:embed/>
                  <p:pic>
                    <p:nvPicPr>
                      <p:cNvPr id="0" name=""/>
                      <p:cNvPicPr/>
                      <p:nvPr/>
                    </p:nvPicPr>
                    <p:blipFill>
                      <a:blip r:embed="rId3"/>
                      <a:stretch>
                        <a:fillRect/>
                      </a:stretch>
                    </p:blipFill>
                    <p:spPr>
                      <a:xfrm>
                        <a:off x="3753213" y="2132856"/>
                        <a:ext cx="4680812" cy="47434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5043F5B8-E2CE-AA55-1EC9-8C9BAFA8970F}"/>
              </a:ext>
            </a:extLst>
          </p:cNvPr>
          <p:cNvGraphicFramePr>
            <a:graphicFrameLocks noChangeAspect="1"/>
          </p:cNvGraphicFramePr>
          <p:nvPr>
            <p:extLst>
              <p:ext uri="{D42A27DB-BD31-4B8C-83A1-F6EECF244321}">
                <p14:modId xmlns:p14="http://schemas.microsoft.com/office/powerpoint/2010/main" val="2233137798"/>
              </p:ext>
            </p:extLst>
          </p:nvPr>
        </p:nvGraphicFramePr>
        <p:xfrm>
          <a:off x="4696497" y="2954660"/>
          <a:ext cx="2794243" cy="474340"/>
        </p:xfrm>
        <a:graphic>
          <a:graphicData uri="http://schemas.openxmlformats.org/presentationml/2006/ole">
            <mc:AlternateContent xmlns:mc="http://schemas.openxmlformats.org/markup-compatibility/2006">
              <mc:Choice xmlns:v="urn:schemas-microsoft-com:vml" Requires="v">
                <p:oleObj name="Equation" r:id="rId4" imgW="1627052" imgH="276317" progId="Equation.DSMT4">
                  <p:embed/>
                </p:oleObj>
              </mc:Choice>
              <mc:Fallback>
                <p:oleObj name="Equation" r:id="rId4" imgW="1627052" imgH="276317" progId="Equation.DSMT4">
                  <p:embed/>
                  <p:pic>
                    <p:nvPicPr>
                      <p:cNvPr id="0" name=""/>
                      <p:cNvPicPr/>
                      <p:nvPr/>
                    </p:nvPicPr>
                    <p:blipFill>
                      <a:blip r:embed="rId5"/>
                      <a:stretch>
                        <a:fillRect/>
                      </a:stretch>
                    </p:blipFill>
                    <p:spPr>
                      <a:xfrm>
                        <a:off x="4696497" y="2954660"/>
                        <a:ext cx="2794243" cy="47434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D270813A-65B1-389D-F312-8E8E8A72E720}"/>
              </a:ext>
            </a:extLst>
          </p:cNvPr>
          <p:cNvGraphicFramePr>
            <a:graphicFrameLocks noChangeAspect="1"/>
          </p:cNvGraphicFramePr>
          <p:nvPr>
            <p:extLst>
              <p:ext uri="{D42A27DB-BD31-4B8C-83A1-F6EECF244321}">
                <p14:modId xmlns:p14="http://schemas.microsoft.com/office/powerpoint/2010/main" val="837655922"/>
              </p:ext>
            </p:extLst>
          </p:nvPr>
        </p:nvGraphicFramePr>
        <p:xfrm>
          <a:off x="3141291" y="3978425"/>
          <a:ext cx="6507241" cy="821804"/>
        </p:xfrm>
        <a:graphic>
          <a:graphicData uri="http://schemas.openxmlformats.org/presentationml/2006/ole">
            <mc:AlternateContent xmlns:mc="http://schemas.openxmlformats.org/markup-compatibility/2006">
              <mc:Choice xmlns:v="urn:schemas-microsoft-com:vml" Requires="v">
                <p:oleObj name="Equation" r:id="rId6" imgW="3996778" imgH="505080" progId="Equation.DSMT4">
                  <p:embed/>
                </p:oleObj>
              </mc:Choice>
              <mc:Fallback>
                <p:oleObj name="Equation" r:id="rId6" imgW="3996778" imgH="505080" progId="Equation.DSMT4">
                  <p:embed/>
                  <p:pic>
                    <p:nvPicPr>
                      <p:cNvPr id="0" name=""/>
                      <p:cNvPicPr/>
                      <p:nvPr/>
                    </p:nvPicPr>
                    <p:blipFill>
                      <a:blip r:embed="rId7"/>
                      <a:stretch>
                        <a:fillRect/>
                      </a:stretch>
                    </p:blipFill>
                    <p:spPr>
                      <a:xfrm>
                        <a:off x="3141291" y="3978425"/>
                        <a:ext cx="6507241" cy="82180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EF2317DC-CE5C-9C61-648C-5F0BBB016702}"/>
              </a:ext>
            </a:extLst>
          </p:cNvPr>
          <p:cNvGraphicFramePr>
            <a:graphicFrameLocks noChangeAspect="1"/>
          </p:cNvGraphicFramePr>
          <p:nvPr>
            <p:extLst>
              <p:ext uri="{D42A27DB-BD31-4B8C-83A1-F6EECF244321}">
                <p14:modId xmlns:p14="http://schemas.microsoft.com/office/powerpoint/2010/main" val="1180120707"/>
              </p:ext>
            </p:extLst>
          </p:nvPr>
        </p:nvGraphicFramePr>
        <p:xfrm>
          <a:off x="3394457" y="5300973"/>
          <a:ext cx="5398324" cy="1039888"/>
        </p:xfrm>
        <a:graphic>
          <a:graphicData uri="http://schemas.openxmlformats.org/presentationml/2006/ole">
            <mc:AlternateContent xmlns:mc="http://schemas.openxmlformats.org/markup-compatibility/2006">
              <mc:Choice xmlns:v="urn:schemas-microsoft-com:vml" Requires="v">
                <p:oleObj name="Equation" r:id="rId8" imgW="3016375" imgH="581454" progId="Equation.DSMT4">
                  <p:embed/>
                </p:oleObj>
              </mc:Choice>
              <mc:Fallback>
                <p:oleObj name="Equation" r:id="rId8" imgW="3016375" imgH="581454" progId="Equation.DSMT4">
                  <p:embed/>
                  <p:pic>
                    <p:nvPicPr>
                      <p:cNvPr id="0" name=""/>
                      <p:cNvPicPr/>
                      <p:nvPr/>
                    </p:nvPicPr>
                    <p:blipFill>
                      <a:blip r:embed="rId9"/>
                      <a:stretch>
                        <a:fillRect/>
                      </a:stretch>
                    </p:blipFill>
                    <p:spPr>
                      <a:xfrm>
                        <a:off x="3394457" y="5300973"/>
                        <a:ext cx="5398324" cy="1039888"/>
                      </a:xfrm>
                      <a:prstGeom prst="rect">
                        <a:avLst/>
                      </a:prstGeom>
                    </p:spPr>
                  </p:pic>
                </p:oleObj>
              </mc:Fallback>
            </mc:AlternateContent>
          </a:graphicData>
        </a:graphic>
      </p:graphicFrame>
    </p:spTree>
    <p:extLst>
      <p:ext uri="{BB962C8B-B14F-4D97-AF65-F5344CB8AC3E}">
        <p14:creationId xmlns:p14="http://schemas.microsoft.com/office/powerpoint/2010/main" val="971256489"/>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3. AR</a:t>
            </a:r>
            <a:r>
              <a:rPr lang="zh-CN" altLang="en-US" sz="3000" b="1" dirty="0">
                <a:latin typeface="Times New Roman" panose="02020603050405020304" pitchFamily="18" charset="0"/>
              </a:rPr>
              <a:t>过程的统计特征</a:t>
            </a:r>
            <a:endParaRPr lang="en-US" altLang="zh-CN" sz="3000" dirty="0">
              <a:latin typeface="Times New Roman" panose="02020603050405020304" pitchFamily="18" charset="0"/>
            </a:endParaRPr>
          </a:p>
          <a:p>
            <a:r>
              <a:rPr lang="en-US" altLang="zh-CN" sz="2400" b="1" dirty="0">
                <a:latin typeface="Times New Roman" panose="02020603050405020304" pitchFamily="18" charset="0"/>
              </a:rPr>
              <a:t>AR(p)</a:t>
            </a:r>
            <a:r>
              <a:rPr lang="zh-CN" altLang="en-US" sz="2400" b="1" dirty="0">
                <a:latin typeface="Times New Roman" panose="02020603050405020304" pitchFamily="18" charset="0"/>
              </a:rPr>
              <a:t>过程偏自相关系数的截尾性</a:t>
            </a:r>
            <a:endParaRPr lang="en-US" altLang="zh-CN" sz="2400" b="1" dirty="0">
              <a:latin typeface="Times New Roman" panose="02020603050405020304" pitchFamily="18" charset="0"/>
            </a:endParaRPr>
          </a:p>
          <a:p>
            <a:r>
              <a:rPr lang="zh-CN" altLang="en-US" sz="2400" dirty="0">
                <a:latin typeface="Times New Roman" panose="02020603050405020304" pitchFamily="18" charset="0"/>
              </a:rPr>
              <a:t>可得一个</a:t>
            </a:r>
            <a:r>
              <a:rPr lang="en-US" altLang="zh-CN" sz="2400" dirty="0">
                <a:effectLst/>
                <a:latin typeface="Times New Roman" panose="02020603050405020304" pitchFamily="18" charset="0"/>
                <a:ea typeface="宋体" panose="02010600030101010101" pitchFamily="2" charset="-122"/>
              </a:rPr>
              <a:t>Yule-Walker</a:t>
            </a:r>
            <a:r>
              <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rPr>
              <a:t>方程</a:t>
            </a:r>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组</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latin typeface="Times New Roman" panose="02020603050405020304" pitchFamily="18" charset="0"/>
              </a:rPr>
              <a:t>将以上方程组用矩阵表示</a:t>
            </a:r>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a:extLst>
              <a:ext uri="{FF2B5EF4-FFF2-40B4-BE49-F238E27FC236}">
                <a16:creationId xmlns:a16="http://schemas.microsoft.com/office/drawing/2014/main" id="{0882836C-ACF0-84B5-1D0B-256AEEC95205}"/>
              </a:ext>
            </a:extLst>
          </p:cNvPr>
          <p:cNvGraphicFramePr>
            <a:graphicFrameLocks noChangeAspect="1"/>
          </p:cNvGraphicFramePr>
          <p:nvPr>
            <p:extLst>
              <p:ext uri="{D42A27DB-BD31-4B8C-83A1-F6EECF244321}">
                <p14:modId xmlns:p14="http://schemas.microsoft.com/office/powerpoint/2010/main" val="305070973"/>
              </p:ext>
            </p:extLst>
          </p:nvPr>
        </p:nvGraphicFramePr>
        <p:xfrm>
          <a:off x="3520379" y="2132856"/>
          <a:ext cx="5146479" cy="1825352"/>
        </p:xfrm>
        <a:graphic>
          <a:graphicData uri="http://schemas.openxmlformats.org/presentationml/2006/ole">
            <mc:AlternateContent xmlns:mc="http://schemas.openxmlformats.org/markup-compatibility/2006">
              <mc:Choice xmlns:v="urn:schemas-microsoft-com:vml" Requires="v">
                <p:oleObj name="Equation" r:id="rId2" imgW="2578683" imgH="915052" progId="Equation.DSMT4">
                  <p:embed/>
                </p:oleObj>
              </mc:Choice>
              <mc:Fallback>
                <p:oleObj name="Equation" r:id="rId2" imgW="2578683" imgH="915052" progId="Equation.DSMT4">
                  <p:embed/>
                  <p:pic>
                    <p:nvPicPr>
                      <p:cNvPr id="0" name=""/>
                      <p:cNvPicPr/>
                      <p:nvPr/>
                    </p:nvPicPr>
                    <p:blipFill>
                      <a:blip r:embed="rId3"/>
                      <a:stretch>
                        <a:fillRect/>
                      </a:stretch>
                    </p:blipFill>
                    <p:spPr>
                      <a:xfrm>
                        <a:off x="3520379" y="2132856"/>
                        <a:ext cx="5146479" cy="1825352"/>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5D5F705D-08D0-FAF8-C0C0-61EA7B6F8A05}"/>
              </a:ext>
            </a:extLst>
          </p:cNvPr>
          <p:cNvGraphicFramePr>
            <a:graphicFrameLocks noChangeAspect="1"/>
          </p:cNvGraphicFramePr>
          <p:nvPr>
            <p:extLst>
              <p:ext uri="{D42A27DB-BD31-4B8C-83A1-F6EECF244321}">
                <p14:modId xmlns:p14="http://schemas.microsoft.com/office/powerpoint/2010/main" val="812738714"/>
              </p:ext>
            </p:extLst>
          </p:nvPr>
        </p:nvGraphicFramePr>
        <p:xfrm>
          <a:off x="3461210" y="4531014"/>
          <a:ext cx="5264816" cy="1590692"/>
        </p:xfrm>
        <a:graphic>
          <a:graphicData uri="http://schemas.openxmlformats.org/presentationml/2006/ole">
            <mc:AlternateContent xmlns:mc="http://schemas.openxmlformats.org/markup-compatibility/2006">
              <mc:Choice xmlns:v="urn:schemas-microsoft-com:vml" Requires="v">
                <p:oleObj name="Equation" r:id="rId4" imgW="3121033" imgH="943512" progId="Equation.DSMT4">
                  <p:embed/>
                </p:oleObj>
              </mc:Choice>
              <mc:Fallback>
                <p:oleObj name="Equation" r:id="rId4" imgW="3121033" imgH="943512" progId="Equation.DSMT4">
                  <p:embed/>
                  <p:pic>
                    <p:nvPicPr>
                      <p:cNvPr id="0" name=""/>
                      <p:cNvPicPr/>
                      <p:nvPr/>
                    </p:nvPicPr>
                    <p:blipFill>
                      <a:blip r:embed="rId5"/>
                      <a:stretch>
                        <a:fillRect/>
                      </a:stretch>
                    </p:blipFill>
                    <p:spPr>
                      <a:xfrm>
                        <a:off x="3461210" y="4531014"/>
                        <a:ext cx="5264816" cy="1590692"/>
                      </a:xfrm>
                      <a:prstGeom prst="rect">
                        <a:avLst/>
                      </a:prstGeom>
                    </p:spPr>
                  </p:pic>
                </p:oleObj>
              </mc:Fallback>
            </mc:AlternateContent>
          </a:graphicData>
        </a:graphic>
      </p:graphicFrame>
    </p:spTree>
    <p:extLst>
      <p:ext uri="{BB962C8B-B14F-4D97-AF65-F5344CB8AC3E}">
        <p14:creationId xmlns:p14="http://schemas.microsoft.com/office/powerpoint/2010/main" val="635135289"/>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3. AR</a:t>
            </a:r>
            <a:r>
              <a:rPr lang="zh-CN" altLang="en-US" sz="3000" b="1" dirty="0">
                <a:latin typeface="Times New Roman" panose="02020603050405020304" pitchFamily="18" charset="0"/>
              </a:rPr>
              <a:t>过程的统计特征</a:t>
            </a:r>
            <a:endParaRPr lang="en-US" altLang="zh-CN" sz="3000" dirty="0">
              <a:latin typeface="Times New Roman" panose="02020603050405020304" pitchFamily="18" charset="0"/>
            </a:endParaRPr>
          </a:p>
          <a:p>
            <a:r>
              <a:rPr lang="en-US" altLang="zh-CN" sz="2400" b="1" dirty="0">
                <a:latin typeface="Times New Roman" panose="02020603050405020304" pitchFamily="18" charset="0"/>
              </a:rPr>
              <a:t>AR(p)</a:t>
            </a:r>
            <a:r>
              <a:rPr lang="zh-CN" altLang="en-US" sz="2400" b="1" dirty="0">
                <a:latin typeface="Times New Roman" panose="02020603050405020304" pitchFamily="18" charset="0"/>
              </a:rPr>
              <a:t>过程偏自相关系数的截尾性</a:t>
            </a:r>
            <a:endParaRPr lang="en-US" altLang="zh-CN" sz="2400" b="1" dirty="0">
              <a:latin typeface="Times New Roman" panose="02020603050405020304" pitchFamily="18" charset="0"/>
            </a:endParaRPr>
          </a:p>
          <a:p>
            <a:r>
              <a:rPr lang="zh-CN" altLang="en-US" sz="2400" dirty="0">
                <a:latin typeface="Times New Roman" panose="02020603050405020304" pitchFamily="18" charset="0"/>
              </a:rPr>
              <a:t>可以根据</a:t>
            </a:r>
            <a:r>
              <a:rPr lang="en-US" altLang="zh-CN" sz="2400" dirty="0">
                <a:latin typeface="Times New Roman" panose="02020603050405020304" pitchFamily="18" charset="0"/>
              </a:rPr>
              <a:t>Cramer </a:t>
            </a:r>
            <a:r>
              <a:rPr lang="zh-CN" altLang="en-US" sz="2400" dirty="0">
                <a:latin typeface="Times New Roman" panose="02020603050405020304" pitchFamily="18" charset="0"/>
              </a:rPr>
              <a:t>法则计算延迟</a:t>
            </a:r>
            <a:r>
              <a:rPr lang="en-US" altLang="zh-CN" sz="2400" dirty="0">
                <a:latin typeface="Times New Roman" panose="02020603050405020304" pitchFamily="18" charset="0"/>
              </a:rPr>
              <a:t>k</a:t>
            </a:r>
            <a:r>
              <a:rPr lang="zh-CN" altLang="en-US" sz="2400" dirty="0">
                <a:latin typeface="Times New Roman" panose="02020603050405020304" pitchFamily="18" charset="0"/>
              </a:rPr>
              <a:t>偏自相关函数</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latin typeface="Times New Roman" panose="02020603050405020304" pitchFamily="18" charset="0"/>
              </a:rPr>
              <a:t>从上文得到自相关系数为</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en-US" altLang="zh-CN" sz="2400" dirty="0">
                <a:latin typeface="Times New Roman" panose="02020603050405020304" pitchFamily="18" charset="0"/>
              </a:rPr>
              <a:t>Yule-Walker</a:t>
            </a:r>
            <a:r>
              <a:rPr lang="zh-CN" altLang="en-US" sz="2400" dirty="0">
                <a:latin typeface="Times New Roman" panose="02020603050405020304" pitchFamily="18" charset="0"/>
              </a:rPr>
              <a:t>方程组为</a:t>
            </a:r>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a:extLst>
              <a:ext uri="{FF2B5EF4-FFF2-40B4-BE49-F238E27FC236}">
                <a16:creationId xmlns:a16="http://schemas.microsoft.com/office/drawing/2014/main" id="{0CFAB78D-FD0A-3D13-C525-C51C8616E91F}"/>
              </a:ext>
            </a:extLst>
          </p:cNvPr>
          <p:cNvGraphicFramePr>
            <a:graphicFrameLocks noChangeAspect="1"/>
          </p:cNvGraphicFramePr>
          <p:nvPr>
            <p:extLst>
              <p:ext uri="{D42A27DB-BD31-4B8C-83A1-F6EECF244321}">
                <p14:modId xmlns:p14="http://schemas.microsoft.com/office/powerpoint/2010/main" val="3648697195"/>
              </p:ext>
            </p:extLst>
          </p:nvPr>
        </p:nvGraphicFramePr>
        <p:xfrm>
          <a:off x="5519118" y="2320109"/>
          <a:ext cx="1150590" cy="805413"/>
        </p:xfrm>
        <a:graphic>
          <a:graphicData uri="http://schemas.openxmlformats.org/presentationml/2006/ole">
            <mc:AlternateContent xmlns:mc="http://schemas.openxmlformats.org/markup-compatibility/2006">
              <mc:Choice xmlns:v="urn:schemas-microsoft-com:vml" Requires="v">
                <p:oleObj name="Equation" r:id="rId2" imgW="571122" imgH="400245" progId="Equation.DSMT4">
                  <p:embed/>
                </p:oleObj>
              </mc:Choice>
              <mc:Fallback>
                <p:oleObj name="Equation" r:id="rId2" imgW="571122" imgH="400245" progId="Equation.DSMT4">
                  <p:embed/>
                  <p:pic>
                    <p:nvPicPr>
                      <p:cNvPr id="0" name=""/>
                      <p:cNvPicPr/>
                      <p:nvPr/>
                    </p:nvPicPr>
                    <p:blipFill>
                      <a:blip r:embed="rId3"/>
                      <a:stretch>
                        <a:fillRect/>
                      </a:stretch>
                    </p:blipFill>
                    <p:spPr>
                      <a:xfrm>
                        <a:off x="5519118" y="2320109"/>
                        <a:ext cx="1150590" cy="80541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DDBD2FDB-FFE0-ACA7-4BB8-0E8855C6DA61}"/>
              </a:ext>
            </a:extLst>
          </p:cNvPr>
          <p:cNvGraphicFramePr>
            <a:graphicFrameLocks noChangeAspect="1"/>
          </p:cNvGraphicFramePr>
          <p:nvPr>
            <p:extLst>
              <p:ext uri="{D42A27DB-BD31-4B8C-83A1-F6EECF244321}">
                <p14:modId xmlns:p14="http://schemas.microsoft.com/office/powerpoint/2010/main" val="3432194863"/>
              </p:ext>
            </p:extLst>
          </p:nvPr>
        </p:nvGraphicFramePr>
        <p:xfrm>
          <a:off x="4149403" y="3521208"/>
          <a:ext cx="3563428" cy="422541"/>
        </p:xfrm>
        <a:graphic>
          <a:graphicData uri="http://schemas.openxmlformats.org/presentationml/2006/ole">
            <mc:AlternateContent xmlns:mc="http://schemas.openxmlformats.org/markup-compatibility/2006">
              <mc:Choice xmlns:v="urn:schemas-microsoft-com:vml" Requires="v">
                <p:oleObj name="Equation" r:id="rId4" imgW="2007920" imgH="238130" progId="Equation.DSMT4">
                  <p:embed/>
                </p:oleObj>
              </mc:Choice>
              <mc:Fallback>
                <p:oleObj name="Equation" r:id="rId4" imgW="2007920" imgH="238130" progId="Equation.DSMT4">
                  <p:embed/>
                  <p:pic>
                    <p:nvPicPr>
                      <p:cNvPr id="0" name=""/>
                      <p:cNvPicPr/>
                      <p:nvPr/>
                    </p:nvPicPr>
                    <p:blipFill>
                      <a:blip r:embed="rId5"/>
                      <a:stretch>
                        <a:fillRect/>
                      </a:stretch>
                    </p:blipFill>
                    <p:spPr>
                      <a:xfrm>
                        <a:off x="4149403" y="3521208"/>
                        <a:ext cx="3563428" cy="422541"/>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D7E367D9-8D3E-EA2A-C862-945E4337273B}"/>
              </a:ext>
            </a:extLst>
          </p:cNvPr>
          <p:cNvGraphicFramePr>
            <a:graphicFrameLocks noChangeAspect="1"/>
          </p:cNvGraphicFramePr>
          <p:nvPr>
            <p:extLst>
              <p:ext uri="{D42A27DB-BD31-4B8C-83A1-F6EECF244321}">
                <p14:modId xmlns:p14="http://schemas.microsoft.com/office/powerpoint/2010/main" val="4087313727"/>
              </p:ext>
            </p:extLst>
          </p:nvPr>
        </p:nvGraphicFramePr>
        <p:xfrm>
          <a:off x="3357315" y="4618388"/>
          <a:ext cx="5027879" cy="1461135"/>
        </p:xfrm>
        <a:graphic>
          <a:graphicData uri="http://schemas.openxmlformats.org/presentationml/2006/ole">
            <mc:AlternateContent xmlns:mc="http://schemas.openxmlformats.org/markup-compatibility/2006">
              <mc:Choice xmlns:v="urn:schemas-microsoft-com:vml" Requires="v">
                <p:oleObj name="Equation" r:id="rId6" imgW="3244752" imgH="943512" progId="Equation.DSMT4">
                  <p:embed/>
                </p:oleObj>
              </mc:Choice>
              <mc:Fallback>
                <p:oleObj name="Equation" r:id="rId6" imgW="3244752" imgH="943512" progId="Equation.DSMT4">
                  <p:embed/>
                  <p:pic>
                    <p:nvPicPr>
                      <p:cNvPr id="0" name=""/>
                      <p:cNvPicPr/>
                      <p:nvPr/>
                    </p:nvPicPr>
                    <p:blipFill>
                      <a:blip r:embed="rId7"/>
                      <a:stretch>
                        <a:fillRect/>
                      </a:stretch>
                    </p:blipFill>
                    <p:spPr>
                      <a:xfrm>
                        <a:off x="3357315" y="4618388"/>
                        <a:ext cx="5027879" cy="1461135"/>
                      </a:xfrm>
                      <a:prstGeom prst="rect">
                        <a:avLst/>
                      </a:prstGeom>
                    </p:spPr>
                  </p:pic>
                </p:oleObj>
              </mc:Fallback>
            </mc:AlternateContent>
          </a:graphicData>
        </a:graphic>
      </p:graphicFrame>
    </p:spTree>
    <p:extLst>
      <p:ext uri="{BB962C8B-B14F-4D97-AF65-F5344CB8AC3E}">
        <p14:creationId xmlns:p14="http://schemas.microsoft.com/office/powerpoint/2010/main" val="1819988210"/>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3. AR</a:t>
                </a:r>
                <a:r>
                  <a:rPr lang="zh-CN" altLang="en-US" sz="3000" b="1" dirty="0">
                    <a:latin typeface="Times New Roman" panose="02020603050405020304" pitchFamily="18" charset="0"/>
                  </a:rPr>
                  <a:t>过程的统计特征</a:t>
                </a:r>
                <a:endParaRPr lang="en-US" altLang="zh-CN" sz="3000" dirty="0">
                  <a:latin typeface="Times New Roman" panose="02020603050405020304" pitchFamily="18" charset="0"/>
                </a:endParaRPr>
              </a:p>
              <a:p>
                <a:r>
                  <a:rPr lang="en-US" altLang="zh-CN" sz="2400" b="1" dirty="0">
                    <a:latin typeface="Times New Roman" panose="02020603050405020304" pitchFamily="18" charset="0"/>
                  </a:rPr>
                  <a:t>AR(p)</a:t>
                </a:r>
                <a:r>
                  <a:rPr lang="zh-CN" altLang="en-US" sz="2400" b="1" dirty="0">
                    <a:latin typeface="Times New Roman" panose="02020603050405020304" pitchFamily="18" charset="0"/>
                  </a:rPr>
                  <a:t>过程偏自相关系数的截尾性</a:t>
                </a:r>
                <a:endParaRPr lang="en-US" altLang="zh-CN" sz="2400" b="1" dirty="0">
                  <a:latin typeface="Times New Roman" panose="02020603050405020304" pitchFamily="18" charset="0"/>
                </a:endParaRPr>
              </a:p>
              <a:p>
                <a:r>
                  <a:rPr lang="zh-CN" altLang="en-US" sz="2400" dirty="0">
                    <a:latin typeface="Times New Roman" panose="02020603050405020304" pitchFamily="18" charset="0"/>
                  </a:rPr>
                  <a:t>当</a:t>
                </a:r>
                <a14:m>
                  <m:oMath xmlns:m="http://schemas.openxmlformats.org/officeDocument/2006/math">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&gt;</m:t>
                    </m:r>
                    <m:r>
                      <a:rPr lang="en-US" altLang="zh-CN" sz="2400" b="0" i="1" smtClean="0">
                        <a:latin typeface="Cambria Math" panose="02040503050406030204" pitchFamily="18" charset="0"/>
                      </a:rPr>
                      <m:t>𝑝</m:t>
                    </m:r>
                  </m:oMath>
                </a14:m>
                <a:r>
                  <a:rPr lang="zh-CN" altLang="en-US" sz="2400" dirty="0">
                    <a:latin typeface="Times New Roman" panose="02020603050405020304" pitchFamily="18" charset="0"/>
                  </a:rPr>
                  <a:t>时</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此时偏自相关系数为</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一个好的模型通常要求残差序列方差较小，同时模型相对简单，即要求阶数较低。当序列的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PACF</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具有截尾性，即</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PACF(k)</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k&gt;p</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时变为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，据此用来确定</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AR</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模型的阶数，</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PACF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阶延迟后未必严格为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，而是在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附近的小范围内波动。</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5" name="内容占位符 2"/>
              <p:cNvSpPr txBox="1">
                <a:spLocks noRot="1" noChangeAspect="1" noMove="1" noResize="1" noEditPoints="1" noAdjustHandles="1" noChangeArrowheads="1" noChangeShapeType="1" noTextEdit="1"/>
              </p:cNvSpPr>
              <p:nvPr/>
            </p:nvSpPr>
            <p:spPr bwMode="auto">
              <a:xfrm>
                <a:off x="260971" y="764704"/>
                <a:ext cx="11809312" cy="5616624"/>
              </a:xfrm>
              <a:prstGeom prst="rect">
                <a:avLst/>
              </a:prstGeom>
              <a:blipFill>
                <a:blip r:embed="rId2"/>
                <a:stretch>
                  <a:fillRect l="-1239" t="-1735" r="-6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22B3A4CF-1683-4D9C-44B3-B9A9CC34BD2C}"/>
              </a:ext>
            </a:extLst>
          </p:cNvPr>
          <p:cNvGraphicFramePr>
            <a:graphicFrameLocks noChangeAspect="1"/>
          </p:cNvGraphicFramePr>
          <p:nvPr>
            <p:extLst>
              <p:ext uri="{D42A27DB-BD31-4B8C-83A1-F6EECF244321}">
                <p14:modId xmlns:p14="http://schemas.microsoft.com/office/powerpoint/2010/main" val="3773863901"/>
              </p:ext>
            </p:extLst>
          </p:nvPr>
        </p:nvGraphicFramePr>
        <p:xfrm>
          <a:off x="4023792" y="2132856"/>
          <a:ext cx="4139654" cy="1525406"/>
        </p:xfrm>
        <a:graphic>
          <a:graphicData uri="http://schemas.openxmlformats.org/presentationml/2006/ole">
            <mc:AlternateContent xmlns:mc="http://schemas.openxmlformats.org/markup-compatibility/2006">
              <mc:Choice xmlns:v="urn:schemas-microsoft-com:vml" Requires="v">
                <p:oleObj name="Equation" r:id="rId3" imgW="2559621" imgH="943512" progId="Equation.DSMT4">
                  <p:embed/>
                </p:oleObj>
              </mc:Choice>
              <mc:Fallback>
                <p:oleObj name="Equation" r:id="rId3" imgW="2559621" imgH="943512" progId="Equation.DSMT4">
                  <p:embed/>
                  <p:pic>
                    <p:nvPicPr>
                      <p:cNvPr id="0" name=""/>
                      <p:cNvPicPr/>
                      <p:nvPr/>
                    </p:nvPicPr>
                    <p:blipFill>
                      <a:blip r:embed="rId4"/>
                      <a:stretch>
                        <a:fillRect/>
                      </a:stretch>
                    </p:blipFill>
                    <p:spPr>
                      <a:xfrm>
                        <a:off x="4023792" y="2132856"/>
                        <a:ext cx="4139654" cy="1525406"/>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79F58D3-E5E9-71C6-C4D5-4EFECF148D4E}"/>
              </a:ext>
            </a:extLst>
          </p:cNvPr>
          <p:cNvGraphicFramePr>
            <a:graphicFrameLocks noChangeAspect="1"/>
          </p:cNvGraphicFramePr>
          <p:nvPr>
            <p:extLst>
              <p:ext uri="{D42A27DB-BD31-4B8C-83A1-F6EECF244321}">
                <p14:modId xmlns:p14="http://schemas.microsoft.com/office/powerpoint/2010/main" val="3245005474"/>
              </p:ext>
            </p:extLst>
          </p:nvPr>
        </p:nvGraphicFramePr>
        <p:xfrm>
          <a:off x="5482774" y="4293096"/>
          <a:ext cx="1223278" cy="619008"/>
        </p:xfrm>
        <a:graphic>
          <a:graphicData uri="http://schemas.openxmlformats.org/presentationml/2006/ole">
            <mc:AlternateContent xmlns:mc="http://schemas.openxmlformats.org/markup-compatibility/2006">
              <mc:Choice xmlns:v="urn:schemas-microsoft-com:vml" Requires="v">
                <p:oleObj name="Equation" r:id="rId5" imgW="789789" imgH="400245" progId="Equation.DSMT4">
                  <p:embed/>
                </p:oleObj>
              </mc:Choice>
              <mc:Fallback>
                <p:oleObj name="Equation" r:id="rId5" imgW="789789" imgH="400245" progId="Equation.DSMT4">
                  <p:embed/>
                  <p:pic>
                    <p:nvPicPr>
                      <p:cNvPr id="0" name=""/>
                      <p:cNvPicPr/>
                      <p:nvPr/>
                    </p:nvPicPr>
                    <p:blipFill>
                      <a:blip r:embed="rId6"/>
                      <a:stretch>
                        <a:fillRect/>
                      </a:stretch>
                    </p:blipFill>
                    <p:spPr>
                      <a:xfrm>
                        <a:off x="5482774" y="4293096"/>
                        <a:ext cx="1223278" cy="619008"/>
                      </a:xfrm>
                      <a:prstGeom prst="rect">
                        <a:avLst/>
                      </a:prstGeom>
                    </p:spPr>
                  </p:pic>
                </p:oleObj>
              </mc:Fallback>
            </mc:AlternateContent>
          </a:graphicData>
        </a:graphic>
      </p:graphicFrame>
    </p:spTree>
    <p:extLst>
      <p:ext uri="{BB962C8B-B14F-4D97-AF65-F5344CB8AC3E}">
        <p14:creationId xmlns:p14="http://schemas.microsoft.com/office/powerpoint/2010/main" val="313563403"/>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3. AR</a:t>
                </a:r>
                <a:r>
                  <a:rPr lang="zh-CN" altLang="en-US" sz="3000" b="1" dirty="0">
                    <a:latin typeface="Times New Roman" panose="02020603050405020304" pitchFamily="18" charset="0"/>
                  </a:rPr>
                  <a:t>过程的统计特征</a:t>
                </a:r>
                <a:endParaRPr lang="en-US" altLang="zh-CN" sz="3000" dirty="0">
                  <a:latin typeface="Times New Roman" panose="02020603050405020304" pitchFamily="18" charset="0"/>
                </a:endParaRPr>
              </a:p>
              <a:p>
                <a:r>
                  <a:rPr lang="en-US" altLang="zh-CN" sz="2400" b="1" dirty="0">
                    <a:latin typeface="Times New Roman" panose="02020603050405020304" pitchFamily="18" charset="0"/>
                  </a:rPr>
                  <a:t>AR(p)</a:t>
                </a:r>
                <a:r>
                  <a:rPr lang="zh-CN" altLang="en-US" sz="2400" b="1" dirty="0">
                    <a:latin typeface="Times New Roman" panose="02020603050405020304" pitchFamily="18" charset="0"/>
                  </a:rPr>
                  <a:t>过程偏自相关系数的截尾性</a:t>
                </a:r>
                <a:endParaRPr lang="en-US" altLang="zh-CN" sz="2400" b="1" dirty="0">
                  <a:latin typeface="Times New Roman" panose="02020603050405020304" pitchFamily="18" charset="0"/>
                </a:endParaRPr>
              </a:p>
              <a:p>
                <a:r>
                  <a:rPr lang="zh-CN" altLang="en-US" sz="2400" dirty="0">
                    <a:latin typeface="Times New Roman" panose="02020603050405020304" pitchFamily="18" charset="0"/>
                  </a:rPr>
                  <a:t>当</a:t>
                </a:r>
                <a14:m>
                  <m:oMath xmlns:m="http://schemas.openxmlformats.org/officeDocument/2006/math">
                    <m:r>
                      <a:rPr lang="en-US" altLang="zh-CN" sz="2400" b="0" i="1" smtClean="0">
                        <a:latin typeface="Cambria Math" panose="02040503050406030204" pitchFamily="18" charset="0"/>
                      </a:rPr>
                      <m:t>𝑘</m:t>
                    </m:r>
                    <m:r>
                      <a:rPr lang="en-US" altLang="zh-CN" sz="2400" b="0" i="1" smtClean="0">
                        <a:latin typeface="Cambria Math" panose="02040503050406030204" pitchFamily="18" charset="0"/>
                      </a:rPr>
                      <m:t>&gt;</m:t>
                    </m:r>
                    <m:r>
                      <a:rPr lang="en-US" altLang="zh-CN" sz="2400" b="0" i="1" smtClean="0">
                        <a:latin typeface="Cambria Math" panose="02040503050406030204" pitchFamily="18" charset="0"/>
                      </a:rPr>
                      <m:t>𝑝</m:t>
                    </m:r>
                  </m:oMath>
                </a14:m>
                <a:r>
                  <a:rPr lang="zh-CN" altLang="en-US" sz="2400" dirty="0">
                    <a:latin typeface="Times New Roman" panose="02020603050405020304" pitchFamily="18" charset="0"/>
                  </a:rPr>
                  <a:t>时</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此时偏自相关系数为</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一个好的模型通常要求残差序列方差较小，同时模型相对简单，即要求阶数较低。当序列的</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PACF</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具有截尾性，即</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PACF(k)</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k&gt;p</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时变为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，据此用来确定</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AR</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模型的阶数，</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PACF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阶延迟后未必严格为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，而是在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附近的小范围内波动。</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mc:Choice>
        <mc:Fallback>
          <p:sp>
            <p:nvSpPr>
              <p:cNvPr id="5" name="内容占位符 2"/>
              <p:cNvSpPr txBox="1">
                <a:spLocks noRot="1" noChangeAspect="1" noMove="1" noResize="1" noEditPoints="1" noAdjustHandles="1" noChangeArrowheads="1" noChangeShapeType="1" noTextEdit="1"/>
              </p:cNvSpPr>
              <p:nvPr/>
            </p:nvSpPr>
            <p:spPr bwMode="auto">
              <a:xfrm>
                <a:off x="260971" y="764704"/>
                <a:ext cx="11809312" cy="5616624"/>
              </a:xfrm>
              <a:prstGeom prst="rect">
                <a:avLst/>
              </a:prstGeom>
              <a:blipFill>
                <a:blip r:embed="rId2"/>
                <a:stretch>
                  <a:fillRect l="-1239" t="-1735" r="-6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22B3A4CF-1683-4D9C-44B3-B9A9CC34BD2C}"/>
              </a:ext>
            </a:extLst>
          </p:cNvPr>
          <p:cNvGraphicFramePr>
            <a:graphicFrameLocks noChangeAspect="1"/>
          </p:cNvGraphicFramePr>
          <p:nvPr/>
        </p:nvGraphicFramePr>
        <p:xfrm>
          <a:off x="4023792" y="2132856"/>
          <a:ext cx="4139654" cy="1525406"/>
        </p:xfrm>
        <a:graphic>
          <a:graphicData uri="http://schemas.openxmlformats.org/presentationml/2006/ole">
            <mc:AlternateContent xmlns:mc="http://schemas.openxmlformats.org/markup-compatibility/2006">
              <mc:Choice xmlns:v="urn:schemas-microsoft-com:vml" Requires="v">
                <p:oleObj name="Equation" r:id="rId3" imgW="2559621" imgH="943512" progId="Equation.DSMT4">
                  <p:embed/>
                </p:oleObj>
              </mc:Choice>
              <mc:Fallback>
                <p:oleObj name="Equation" r:id="rId3" imgW="2559621" imgH="943512" progId="Equation.DSMT4">
                  <p:embed/>
                  <p:pic>
                    <p:nvPicPr>
                      <p:cNvPr id="4" name="对象 3">
                        <a:extLst>
                          <a:ext uri="{FF2B5EF4-FFF2-40B4-BE49-F238E27FC236}">
                            <a16:creationId xmlns:a16="http://schemas.microsoft.com/office/drawing/2014/main" id="{22B3A4CF-1683-4D9C-44B3-B9A9CC34BD2C}"/>
                          </a:ext>
                        </a:extLst>
                      </p:cNvPr>
                      <p:cNvPicPr/>
                      <p:nvPr/>
                    </p:nvPicPr>
                    <p:blipFill>
                      <a:blip r:embed="rId4"/>
                      <a:stretch>
                        <a:fillRect/>
                      </a:stretch>
                    </p:blipFill>
                    <p:spPr>
                      <a:xfrm>
                        <a:off x="4023792" y="2132856"/>
                        <a:ext cx="4139654" cy="1525406"/>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79F58D3-E5E9-71C6-C4D5-4EFECF148D4E}"/>
              </a:ext>
            </a:extLst>
          </p:cNvPr>
          <p:cNvGraphicFramePr>
            <a:graphicFrameLocks noChangeAspect="1"/>
          </p:cNvGraphicFramePr>
          <p:nvPr/>
        </p:nvGraphicFramePr>
        <p:xfrm>
          <a:off x="5482774" y="4293096"/>
          <a:ext cx="1223278" cy="619008"/>
        </p:xfrm>
        <a:graphic>
          <a:graphicData uri="http://schemas.openxmlformats.org/presentationml/2006/ole">
            <mc:AlternateContent xmlns:mc="http://schemas.openxmlformats.org/markup-compatibility/2006">
              <mc:Choice xmlns:v="urn:schemas-microsoft-com:vml" Requires="v">
                <p:oleObj name="Equation" r:id="rId5" imgW="789789" imgH="400245" progId="Equation.DSMT4">
                  <p:embed/>
                </p:oleObj>
              </mc:Choice>
              <mc:Fallback>
                <p:oleObj name="Equation" r:id="rId5" imgW="789789" imgH="400245" progId="Equation.DSMT4">
                  <p:embed/>
                  <p:pic>
                    <p:nvPicPr>
                      <p:cNvPr id="9" name="对象 8">
                        <a:extLst>
                          <a:ext uri="{FF2B5EF4-FFF2-40B4-BE49-F238E27FC236}">
                            <a16:creationId xmlns:a16="http://schemas.microsoft.com/office/drawing/2014/main" id="{F79F58D3-E5E9-71C6-C4D5-4EFECF148D4E}"/>
                          </a:ext>
                        </a:extLst>
                      </p:cNvPr>
                      <p:cNvPicPr/>
                      <p:nvPr/>
                    </p:nvPicPr>
                    <p:blipFill>
                      <a:blip r:embed="rId6"/>
                      <a:stretch>
                        <a:fillRect/>
                      </a:stretch>
                    </p:blipFill>
                    <p:spPr>
                      <a:xfrm>
                        <a:off x="5482774" y="4293096"/>
                        <a:ext cx="1223278" cy="619008"/>
                      </a:xfrm>
                      <a:prstGeom prst="rect">
                        <a:avLst/>
                      </a:prstGeom>
                    </p:spPr>
                  </p:pic>
                </p:oleObj>
              </mc:Fallback>
            </mc:AlternateContent>
          </a:graphicData>
        </a:graphic>
      </p:graphicFrame>
    </p:spTree>
    <p:extLst>
      <p:ext uri="{BB962C8B-B14F-4D97-AF65-F5344CB8AC3E}">
        <p14:creationId xmlns:p14="http://schemas.microsoft.com/office/powerpoint/2010/main" val="4261447470"/>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4. AR</a:t>
            </a:r>
            <a:r>
              <a:rPr lang="zh-CN" altLang="en-US" sz="3000" b="1" dirty="0">
                <a:latin typeface="Times New Roman" panose="02020603050405020304" pitchFamily="18" charset="0"/>
              </a:rPr>
              <a:t>模型建立</a:t>
            </a:r>
            <a:endParaRPr lang="en-US" altLang="zh-CN" sz="3000" dirty="0">
              <a:latin typeface="Times New Roman" panose="02020603050405020304" pitchFamily="18" charset="0"/>
            </a:endParaRPr>
          </a:p>
          <a:p>
            <a:r>
              <a:rPr lang="zh-CN" altLang="en-US" sz="2400" dirty="0">
                <a:latin typeface="Times New Roman" panose="02020603050405020304" pitchFamily="18" charset="0"/>
              </a:rPr>
              <a:t>对于一个</a:t>
            </a:r>
            <a:r>
              <a:rPr lang="en-US" altLang="zh-CN" sz="2400" dirty="0">
                <a:latin typeface="Times New Roman" panose="02020603050405020304" pitchFamily="18" charset="0"/>
              </a:rPr>
              <a:t>AR</a:t>
            </a:r>
            <a:r>
              <a:rPr lang="zh-CN" altLang="en-US" sz="2400" dirty="0">
                <a:latin typeface="Times New Roman" panose="02020603050405020304" pitchFamily="18" charset="0"/>
              </a:rPr>
              <a:t>模型的建立，模型定阶、参数估计及模型检验是建模的关键，下面将利用中国</a:t>
            </a:r>
            <a:r>
              <a:rPr lang="en-US" altLang="zh-CN" sz="2400" dirty="0">
                <a:latin typeface="Times New Roman" panose="02020603050405020304" pitchFamily="18" charset="0"/>
              </a:rPr>
              <a:t>2010</a:t>
            </a:r>
            <a:r>
              <a:rPr lang="zh-CN" altLang="en-US" sz="2400" dirty="0">
                <a:latin typeface="Times New Roman" panose="02020603050405020304" pitchFamily="18" charset="0"/>
              </a:rPr>
              <a:t>年至</a:t>
            </a:r>
            <a:r>
              <a:rPr lang="en-US" altLang="zh-CN" sz="2400" dirty="0">
                <a:latin typeface="Times New Roman" panose="02020603050405020304" pitchFamily="18" charset="0"/>
              </a:rPr>
              <a:t>2023</a:t>
            </a:r>
            <a:r>
              <a:rPr lang="zh-CN" altLang="en-US" sz="2400" dirty="0">
                <a:latin typeface="Times New Roman" panose="02020603050405020304" pitchFamily="18" charset="0"/>
              </a:rPr>
              <a:t>年的水产品类居民消费价格指数</a:t>
            </a:r>
            <a:r>
              <a:rPr lang="en-US" altLang="zh-CN" sz="2400" dirty="0">
                <a:latin typeface="Times New Roman" panose="02020603050405020304" pitchFamily="18" charset="0"/>
              </a:rPr>
              <a:t>(</a:t>
            </a:r>
            <a:r>
              <a:rPr lang="zh-CN" altLang="en-US" sz="2400" dirty="0">
                <a:latin typeface="Times New Roman" panose="02020603050405020304" pitchFamily="18" charset="0"/>
              </a:rPr>
              <a:t>上年同月</a:t>
            </a:r>
            <a:r>
              <a:rPr lang="en-US" altLang="zh-CN" sz="2400" dirty="0">
                <a:latin typeface="Times New Roman" panose="02020603050405020304" pitchFamily="18" charset="0"/>
              </a:rPr>
              <a:t>=100)</a:t>
            </a:r>
            <a:r>
              <a:rPr lang="zh-CN" altLang="en-US" sz="2400" dirty="0">
                <a:latin typeface="Times New Roman" panose="02020603050405020304" pitchFamily="18" charset="0"/>
              </a:rPr>
              <a:t>来构建</a:t>
            </a:r>
            <a:r>
              <a:rPr lang="en-US" altLang="zh-CN" sz="2400" dirty="0">
                <a:latin typeface="Times New Roman" panose="02020603050405020304" pitchFamily="18" charset="0"/>
              </a:rPr>
              <a:t>AR</a:t>
            </a:r>
            <a:r>
              <a:rPr lang="zh-CN" altLang="en-US" sz="2400" dirty="0">
                <a:latin typeface="Times New Roman" panose="02020603050405020304" pitchFamily="18" charset="0"/>
              </a:rPr>
              <a:t>模型。</a:t>
            </a:r>
            <a:r>
              <a:rPr lang="en-US" altLang="zh-CN" sz="2400" dirty="0">
                <a:latin typeface="Times New Roman" panose="02020603050405020304" pitchFamily="18" charset="0"/>
              </a:rPr>
              <a:t>AR</a:t>
            </a:r>
            <a:r>
              <a:rPr lang="zh-CN" altLang="en-US" sz="2400" dirty="0">
                <a:latin typeface="Times New Roman" panose="02020603050405020304" pitchFamily="18" charset="0"/>
              </a:rPr>
              <a:t>模型构建流程如下</a:t>
            </a:r>
            <a:r>
              <a:rPr lang="en-US" altLang="zh-CN" sz="2400" dirty="0">
                <a:latin typeface="Times New Roman" panose="02020603050405020304" pitchFamily="18" charset="0"/>
              </a:rPr>
              <a:t>;</a:t>
            </a:r>
          </a:p>
          <a:p>
            <a:r>
              <a:rPr lang="en-US" altLang="zh-CN" sz="2400" dirty="0">
                <a:latin typeface="Times New Roman" panose="02020603050405020304" pitchFamily="18" charset="0"/>
              </a:rPr>
              <a:t>1)	</a:t>
            </a:r>
            <a:r>
              <a:rPr lang="zh-CN" altLang="en-US" sz="2400" dirty="0">
                <a:latin typeface="Times New Roman" panose="02020603050405020304" pitchFamily="18" charset="0"/>
              </a:rPr>
              <a:t>对原始序列进行平稳性判断，若为平稳序列则转至步骤</a:t>
            </a:r>
            <a:r>
              <a:rPr lang="en-US" altLang="zh-CN" sz="2400" dirty="0">
                <a:latin typeface="Times New Roman" panose="02020603050405020304" pitchFamily="18" charset="0"/>
              </a:rPr>
              <a:t>3</a:t>
            </a:r>
            <a:r>
              <a:rPr lang="zh-CN" altLang="en-US" sz="2400" dirty="0">
                <a:latin typeface="Times New Roman" panose="02020603050405020304" pitchFamily="18" charset="0"/>
              </a:rPr>
              <a:t>，若非平稳转至步骤</a:t>
            </a:r>
            <a:r>
              <a:rPr lang="en-US" altLang="zh-CN" sz="2400" dirty="0">
                <a:latin typeface="Times New Roman" panose="02020603050405020304" pitchFamily="18" charset="0"/>
              </a:rPr>
              <a:t>2</a:t>
            </a:r>
          </a:p>
          <a:p>
            <a:r>
              <a:rPr lang="en-US" altLang="zh-CN" sz="2400" dirty="0">
                <a:latin typeface="Times New Roman" panose="02020603050405020304" pitchFamily="18" charset="0"/>
              </a:rPr>
              <a:t>2)	</a:t>
            </a:r>
            <a:r>
              <a:rPr lang="zh-CN" altLang="en-US" sz="2400" dirty="0">
                <a:latin typeface="Times New Roman" panose="02020603050405020304" pitchFamily="18" charset="0"/>
              </a:rPr>
              <a:t>对原始序列进行差分处理，并回到步骤</a:t>
            </a:r>
            <a:r>
              <a:rPr lang="en-US" altLang="zh-CN" sz="2400" dirty="0">
                <a:latin typeface="Times New Roman" panose="02020603050405020304" pitchFamily="18" charset="0"/>
              </a:rPr>
              <a:t>1</a:t>
            </a:r>
            <a:r>
              <a:rPr lang="zh-CN" altLang="en-US" sz="2400" dirty="0">
                <a:latin typeface="Times New Roman" panose="02020603050405020304" pitchFamily="18" charset="0"/>
              </a:rPr>
              <a:t>进行平稳性检验</a:t>
            </a:r>
          </a:p>
          <a:p>
            <a:r>
              <a:rPr lang="en-US" altLang="zh-CN" sz="2400" dirty="0">
                <a:latin typeface="Times New Roman" panose="02020603050405020304" pitchFamily="18" charset="0"/>
              </a:rPr>
              <a:t>3)	</a:t>
            </a:r>
            <a:r>
              <a:rPr lang="zh-CN" altLang="en-US" sz="2400" dirty="0">
                <a:latin typeface="Times New Roman" panose="02020603050405020304" pitchFamily="18" charset="0"/>
              </a:rPr>
              <a:t>计算</a:t>
            </a:r>
            <a:r>
              <a:rPr lang="en-US" altLang="zh-CN" sz="2400" dirty="0">
                <a:latin typeface="Times New Roman" panose="02020603050405020304" pitchFamily="18" charset="0"/>
              </a:rPr>
              <a:t>PACF</a:t>
            </a:r>
            <a:r>
              <a:rPr lang="zh-CN" altLang="en-US" sz="2400" dirty="0">
                <a:latin typeface="Times New Roman" panose="02020603050405020304" pitchFamily="18" charset="0"/>
              </a:rPr>
              <a:t>，并判断</a:t>
            </a:r>
            <a:r>
              <a:rPr lang="en-US" altLang="zh-CN" sz="2400" dirty="0">
                <a:latin typeface="Times New Roman" panose="02020603050405020304" pitchFamily="18" charset="0"/>
              </a:rPr>
              <a:t>PACF</a:t>
            </a:r>
            <a:r>
              <a:rPr lang="zh-CN" altLang="en-US" sz="2400" dirty="0">
                <a:latin typeface="Times New Roman" panose="02020603050405020304" pitchFamily="18" charset="0"/>
              </a:rPr>
              <a:t>序列在第几阶截尾</a:t>
            </a:r>
          </a:p>
          <a:p>
            <a:r>
              <a:rPr lang="en-US" altLang="zh-CN" sz="2400" dirty="0">
                <a:latin typeface="Times New Roman" panose="02020603050405020304" pitchFamily="18" charset="0"/>
              </a:rPr>
              <a:t>4)	</a:t>
            </a:r>
            <a:r>
              <a:rPr lang="zh-CN" altLang="en-US" sz="2400" dirty="0">
                <a:latin typeface="Times New Roman" panose="02020603050405020304" pitchFamily="18" charset="0"/>
              </a:rPr>
              <a:t>设定模型阶数，并估计参数</a:t>
            </a:r>
          </a:p>
          <a:p>
            <a:r>
              <a:rPr lang="en-US" altLang="zh-CN" sz="2400" dirty="0">
                <a:latin typeface="Times New Roman" panose="02020603050405020304" pitchFamily="18" charset="0"/>
              </a:rPr>
              <a:t>5)	</a:t>
            </a:r>
            <a:r>
              <a:rPr lang="zh-CN" altLang="en-US" sz="2400" dirty="0">
                <a:latin typeface="Times New Roman" panose="02020603050405020304" pitchFamily="18" charset="0"/>
              </a:rPr>
              <a:t>对模型进行检验，若通过检验则输出模型</a:t>
            </a:r>
          </a:p>
          <a:p>
            <a:endParaRPr lang="en-US" altLang="zh-CN" sz="2400">
              <a:latin typeface="Times New Roman" panose="02020603050405020304" pitchFamily="18" charset="0"/>
            </a:endParaRPr>
          </a:p>
          <a:p>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579864599"/>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4. AR</a:t>
            </a:r>
            <a:r>
              <a:rPr lang="zh-CN" altLang="en-US" sz="3000" b="1" dirty="0">
                <a:latin typeface="Times New Roman" panose="02020603050405020304" pitchFamily="18" charset="0"/>
              </a:rPr>
              <a:t>模型建立</a:t>
            </a:r>
            <a:endParaRPr lang="en-US" altLang="zh-CN" sz="3000" dirty="0">
              <a:latin typeface="Times New Roman" panose="02020603050405020304" pitchFamily="18" charset="0"/>
            </a:endParaRPr>
          </a:p>
          <a:p>
            <a:r>
              <a:rPr lang="zh-CN" altLang="en-US" sz="2400" dirty="0">
                <a:latin typeface="Times New Roman" panose="02020603050405020304" pitchFamily="18" charset="0"/>
              </a:rPr>
              <a:t>首先绘制</a:t>
            </a:r>
            <a:r>
              <a:rPr lang="en-US" altLang="zh-CN" sz="2400" dirty="0">
                <a:latin typeface="Times New Roman" panose="02020603050405020304" pitchFamily="18" charset="0"/>
              </a:rPr>
              <a:t>2010</a:t>
            </a:r>
            <a:r>
              <a:rPr lang="zh-CN" altLang="en-US" sz="2400" dirty="0">
                <a:latin typeface="Times New Roman" panose="02020603050405020304" pitchFamily="18" charset="0"/>
              </a:rPr>
              <a:t>年至</a:t>
            </a:r>
            <a:r>
              <a:rPr lang="en-US" altLang="zh-CN" sz="2400" dirty="0">
                <a:latin typeface="Times New Roman" panose="02020603050405020304" pitchFamily="18" charset="0"/>
              </a:rPr>
              <a:t>2023</a:t>
            </a:r>
            <a:r>
              <a:rPr lang="zh-CN" altLang="en-US" sz="2400" dirty="0">
                <a:latin typeface="Times New Roman" panose="02020603050405020304" pitchFamily="18" charset="0"/>
              </a:rPr>
              <a:t>年水产品类居民消费价格指数</a:t>
            </a:r>
            <a:r>
              <a:rPr lang="en-US" altLang="zh-CN" sz="2400" dirty="0">
                <a:latin typeface="Times New Roman" panose="02020603050405020304" pitchFamily="18" charset="0"/>
              </a:rPr>
              <a:t>(</a:t>
            </a:r>
            <a:r>
              <a:rPr lang="zh-CN" altLang="en-US" sz="2400" dirty="0">
                <a:latin typeface="Times New Roman" panose="02020603050405020304" pitchFamily="18" charset="0"/>
              </a:rPr>
              <a:t>上年同月</a:t>
            </a:r>
            <a:r>
              <a:rPr lang="en-US" altLang="zh-CN" sz="2400" dirty="0">
                <a:latin typeface="Times New Roman" panose="02020603050405020304" pitchFamily="18" charset="0"/>
              </a:rPr>
              <a:t>=100)</a:t>
            </a:r>
            <a:r>
              <a:rPr lang="zh-CN" altLang="en-US" sz="2400" dirty="0">
                <a:latin typeface="Times New Roman" panose="02020603050405020304" pitchFamily="18" charset="0"/>
              </a:rPr>
              <a:t>的原始序列图</a:t>
            </a:r>
            <a:endParaRPr lang="en-US" altLang="zh-CN" sz="2400" dirty="0">
              <a:latin typeface="Times New Roman" panose="02020603050405020304" pitchFamily="18" charset="0"/>
            </a:endParaRPr>
          </a:p>
          <a:p>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可见该序列存在着一定的下降趋势，这显然不符合</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平稳性时间序列的定义，同时表的结果也表明，原</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始序列为一个非平稳的时间序列。</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5276C7F0-A7EE-77B9-3F28-C7E3A46DFE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101731" y="1689539"/>
            <a:ext cx="4639265" cy="3478922"/>
          </a:xfrm>
          <a:prstGeom prst="rect">
            <a:avLst/>
          </a:prstGeom>
          <a:noFill/>
          <a:ln>
            <a:noFill/>
          </a:ln>
        </p:spPr>
      </p:pic>
      <p:graphicFrame>
        <p:nvGraphicFramePr>
          <p:cNvPr id="7" name="表格 6">
            <a:extLst>
              <a:ext uri="{FF2B5EF4-FFF2-40B4-BE49-F238E27FC236}">
                <a16:creationId xmlns:a16="http://schemas.microsoft.com/office/drawing/2014/main" id="{7AAD8ABA-CDA2-CE38-CD35-F37180851BD5}"/>
              </a:ext>
            </a:extLst>
          </p:cNvPr>
          <p:cNvGraphicFramePr>
            <a:graphicFrameLocks noGrp="1"/>
          </p:cNvGraphicFramePr>
          <p:nvPr>
            <p:extLst>
              <p:ext uri="{D42A27DB-BD31-4B8C-83A1-F6EECF244321}">
                <p14:modId xmlns:p14="http://schemas.microsoft.com/office/powerpoint/2010/main" val="4016514515"/>
              </p:ext>
            </p:extLst>
          </p:nvPr>
        </p:nvGraphicFramePr>
        <p:xfrm>
          <a:off x="446242" y="3645024"/>
          <a:ext cx="5904656" cy="1380792"/>
        </p:xfrm>
        <a:graphic>
          <a:graphicData uri="http://schemas.openxmlformats.org/drawingml/2006/table">
            <a:tbl>
              <a:tblPr firstRow="1" firstCol="1" bandRow="1">
                <a:tableStyleId>{5C22544A-7EE6-4342-B048-85BDC9FD1C3A}</a:tableStyleId>
              </a:tblPr>
              <a:tblGrid>
                <a:gridCol w="1440160">
                  <a:extLst>
                    <a:ext uri="{9D8B030D-6E8A-4147-A177-3AD203B41FA5}">
                      <a16:colId xmlns:a16="http://schemas.microsoft.com/office/drawing/2014/main" val="2824215576"/>
                    </a:ext>
                  </a:extLst>
                </a:gridCol>
                <a:gridCol w="921417">
                  <a:extLst>
                    <a:ext uri="{9D8B030D-6E8A-4147-A177-3AD203B41FA5}">
                      <a16:colId xmlns:a16="http://schemas.microsoft.com/office/drawing/2014/main" val="4229195313"/>
                    </a:ext>
                  </a:extLst>
                </a:gridCol>
                <a:gridCol w="1180789">
                  <a:extLst>
                    <a:ext uri="{9D8B030D-6E8A-4147-A177-3AD203B41FA5}">
                      <a16:colId xmlns:a16="http://schemas.microsoft.com/office/drawing/2014/main" val="1247447277"/>
                    </a:ext>
                  </a:extLst>
                </a:gridCol>
                <a:gridCol w="1180789">
                  <a:extLst>
                    <a:ext uri="{9D8B030D-6E8A-4147-A177-3AD203B41FA5}">
                      <a16:colId xmlns:a16="http://schemas.microsoft.com/office/drawing/2014/main" val="2905159921"/>
                    </a:ext>
                  </a:extLst>
                </a:gridCol>
                <a:gridCol w="1181501">
                  <a:extLst>
                    <a:ext uri="{9D8B030D-6E8A-4147-A177-3AD203B41FA5}">
                      <a16:colId xmlns:a16="http://schemas.microsoft.com/office/drawing/2014/main" val="1438047375"/>
                    </a:ext>
                  </a:extLst>
                </a:gridCol>
              </a:tblGrid>
              <a:tr h="576064">
                <a:tc>
                  <a:txBody>
                    <a:bodyPr/>
                    <a:lstStyle/>
                    <a:p>
                      <a:pPr algn="ctr">
                        <a:lnSpc>
                          <a:spcPct val="150000"/>
                        </a:lnSpc>
                      </a:pPr>
                      <a:r>
                        <a:rPr lang="en-US" sz="1800" kern="100" dirty="0">
                          <a:effectLst/>
                        </a:rPr>
                        <a:t>ADF-statistic</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p-value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1%</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dirty="0">
                          <a:effectLst/>
                        </a:rPr>
                        <a:t>5%</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10%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03523772"/>
                  </a:ext>
                </a:extLst>
              </a:tr>
              <a:tr h="804728">
                <a:tc>
                  <a:txBody>
                    <a:bodyPr/>
                    <a:lstStyle/>
                    <a:p>
                      <a:pPr algn="ctr">
                        <a:lnSpc>
                          <a:spcPct val="150000"/>
                        </a:lnSpc>
                      </a:pPr>
                      <a:r>
                        <a:rPr lang="en-US" sz="1800" kern="100">
                          <a:effectLst/>
                        </a:rPr>
                        <a:t>-0.7124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0.4074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-2.5813</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a:effectLst/>
                        </a:rPr>
                        <a:t>-1.9430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800" kern="100" dirty="0">
                          <a:effectLst/>
                        </a:rPr>
                        <a:t>-1.6151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74390135"/>
                  </a:ext>
                </a:extLst>
              </a:tr>
            </a:tbl>
          </a:graphicData>
        </a:graphic>
      </p:graphicFrame>
    </p:spTree>
    <p:extLst>
      <p:ext uri="{BB962C8B-B14F-4D97-AF65-F5344CB8AC3E}">
        <p14:creationId xmlns:p14="http://schemas.microsoft.com/office/powerpoint/2010/main" val="2307115951"/>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4. AR</a:t>
            </a:r>
            <a:r>
              <a:rPr lang="zh-CN" altLang="en-US" sz="3000" b="1" dirty="0">
                <a:latin typeface="Times New Roman" panose="02020603050405020304" pitchFamily="18" charset="0"/>
              </a:rPr>
              <a:t>模型建立</a:t>
            </a:r>
            <a:endParaRPr lang="en-US" altLang="zh-CN" sz="3000" dirty="0">
              <a:latin typeface="Times New Roman" panose="02020603050405020304" pitchFamily="18" charset="0"/>
            </a:endParaRPr>
          </a:p>
          <a:p>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对原始数据进行一阶差分，得如图所示序列显然</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，一阶差分后的序列围绕着某一均值波动，这是</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平稳序列的一个重要特征，同时表的</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ADF</a:t>
            </a:r>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检验结</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果表明，一阶差分后的数据为平稳的时间序列，即水产品类居民消费价格指数为一阶单整的时间序列。</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 name="图片 2">
            <a:extLst>
              <a:ext uri="{FF2B5EF4-FFF2-40B4-BE49-F238E27FC236}">
                <a16:creationId xmlns:a16="http://schemas.microsoft.com/office/drawing/2014/main" id="{0A6058AF-1C55-6A20-969E-E945831A20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732760" y="1340768"/>
            <a:ext cx="5202217" cy="3901072"/>
          </a:xfrm>
          <a:prstGeom prst="rect">
            <a:avLst/>
          </a:prstGeom>
          <a:noFill/>
          <a:ln>
            <a:noFill/>
          </a:ln>
        </p:spPr>
      </p:pic>
      <p:graphicFrame>
        <p:nvGraphicFramePr>
          <p:cNvPr id="8" name="表格 7">
            <a:extLst>
              <a:ext uri="{FF2B5EF4-FFF2-40B4-BE49-F238E27FC236}">
                <a16:creationId xmlns:a16="http://schemas.microsoft.com/office/drawing/2014/main" id="{62911075-F6F2-D927-A6E7-F8C0A49322C4}"/>
              </a:ext>
            </a:extLst>
          </p:cNvPr>
          <p:cNvGraphicFramePr>
            <a:graphicFrameLocks noGrp="1"/>
          </p:cNvGraphicFramePr>
          <p:nvPr>
            <p:extLst>
              <p:ext uri="{D42A27DB-BD31-4B8C-83A1-F6EECF244321}">
                <p14:modId xmlns:p14="http://schemas.microsoft.com/office/powerpoint/2010/main" val="2039276391"/>
              </p:ext>
            </p:extLst>
          </p:nvPr>
        </p:nvGraphicFramePr>
        <p:xfrm>
          <a:off x="507291" y="4077072"/>
          <a:ext cx="5616624" cy="1446480"/>
        </p:xfrm>
        <a:graphic>
          <a:graphicData uri="http://schemas.openxmlformats.org/drawingml/2006/table">
            <a:tbl>
              <a:tblPr firstRow="1" firstCol="1" bandRow="1">
                <a:tableStyleId>{5C22544A-7EE6-4342-B048-85BDC9FD1C3A}</a:tableStyleId>
              </a:tblPr>
              <a:tblGrid>
                <a:gridCol w="1368152">
                  <a:extLst>
                    <a:ext uri="{9D8B030D-6E8A-4147-A177-3AD203B41FA5}">
                      <a16:colId xmlns:a16="http://schemas.microsoft.com/office/drawing/2014/main" val="2679628572"/>
                    </a:ext>
                  </a:extLst>
                </a:gridCol>
                <a:gridCol w="878226">
                  <a:extLst>
                    <a:ext uri="{9D8B030D-6E8A-4147-A177-3AD203B41FA5}">
                      <a16:colId xmlns:a16="http://schemas.microsoft.com/office/drawing/2014/main" val="588653305"/>
                    </a:ext>
                  </a:extLst>
                </a:gridCol>
                <a:gridCol w="1123189">
                  <a:extLst>
                    <a:ext uri="{9D8B030D-6E8A-4147-A177-3AD203B41FA5}">
                      <a16:colId xmlns:a16="http://schemas.microsoft.com/office/drawing/2014/main" val="2907492245"/>
                    </a:ext>
                  </a:extLst>
                </a:gridCol>
                <a:gridCol w="1123189">
                  <a:extLst>
                    <a:ext uri="{9D8B030D-6E8A-4147-A177-3AD203B41FA5}">
                      <a16:colId xmlns:a16="http://schemas.microsoft.com/office/drawing/2014/main" val="3902587249"/>
                    </a:ext>
                  </a:extLst>
                </a:gridCol>
                <a:gridCol w="1123868">
                  <a:extLst>
                    <a:ext uri="{9D8B030D-6E8A-4147-A177-3AD203B41FA5}">
                      <a16:colId xmlns:a16="http://schemas.microsoft.com/office/drawing/2014/main" val="4145537933"/>
                    </a:ext>
                  </a:extLst>
                </a:gridCol>
              </a:tblGrid>
              <a:tr h="648072">
                <a:tc>
                  <a:txBody>
                    <a:bodyPr/>
                    <a:lstStyle/>
                    <a:p>
                      <a:pPr algn="just">
                        <a:lnSpc>
                          <a:spcPct val="150000"/>
                        </a:lnSpc>
                      </a:pPr>
                      <a:r>
                        <a:rPr lang="en-US" sz="1800" kern="100">
                          <a:effectLst/>
                        </a:rPr>
                        <a:t>ADF-statistic</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800" kern="100">
                          <a:effectLst/>
                        </a:rPr>
                        <a:t>p-value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800" kern="100">
                          <a:effectLst/>
                        </a:rPr>
                        <a:t>1%</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800" kern="100">
                          <a:effectLst/>
                        </a:rPr>
                        <a:t>5%</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800" kern="100">
                          <a:effectLst/>
                        </a:rPr>
                        <a:t>10%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15189016"/>
                  </a:ext>
                </a:extLst>
              </a:tr>
              <a:tr h="798408">
                <a:tc>
                  <a:txBody>
                    <a:bodyPr/>
                    <a:lstStyle/>
                    <a:p>
                      <a:pPr algn="just">
                        <a:lnSpc>
                          <a:spcPct val="150000"/>
                        </a:lnSpc>
                      </a:pPr>
                      <a:r>
                        <a:rPr lang="en-US" sz="1800" kern="100">
                          <a:effectLst/>
                        </a:rPr>
                        <a:t>-5.2974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800" kern="100">
                          <a:effectLst/>
                        </a:rPr>
                        <a:t>0.0000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800" kern="100">
                          <a:effectLst/>
                        </a:rPr>
                        <a:t>-2.5813</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800" kern="100">
                          <a:effectLst/>
                        </a:rPr>
                        <a:t>-1.9430</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800" kern="100" dirty="0">
                          <a:effectLst/>
                        </a:rPr>
                        <a:t>-1.6151</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413888464"/>
                  </a:ext>
                </a:extLst>
              </a:tr>
            </a:tbl>
          </a:graphicData>
        </a:graphic>
      </p:graphicFrame>
    </p:spTree>
    <p:extLst>
      <p:ext uri="{BB962C8B-B14F-4D97-AF65-F5344CB8AC3E}">
        <p14:creationId xmlns:p14="http://schemas.microsoft.com/office/powerpoint/2010/main" val="167315783"/>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4. AR</a:t>
            </a:r>
            <a:r>
              <a:rPr lang="zh-CN" altLang="en-US" sz="3000" b="1" dirty="0">
                <a:latin typeface="Times New Roman" panose="02020603050405020304" pitchFamily="18" charset="0"/>
              </a:rPr>
              <a:t>模型建立</a:t>
            </a:r>
            <a:endParaRPr lang="en-US" altLang="zh-CN" sz="3000" dirty="0">
              <a:latin typeface="Times New Roman" panose="02020603050405020304" pitchFamily="18" charset="0"/>
            </a:endParaRPr>
          </a:p>
          <a:p>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在获得了平稳性的序列后，需要确定</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AR</a:t>
            </a:r>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模型的阶数，由前文的论述可知，利用平稳序列的偏自相关系数的截尾性即可确定模型的阶数，一阶差分后的序列偏自相关性如图所示，由此可以看出一阶差分后的序列的偏自相关系数在</a:t>
            </a:r>
            <a:r>
              <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rPr>
              <a:t>2</a:t>
            </a:r>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阶后截尾，依据此，构建一个 模型</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9D683A17-3385-8110-8E0A-ABB431848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485954" y="2626052"/>
            <a:ext cx="5215329" cy="3910905"/>
          </a:xfrm>
          <a:prstGeom prst="rect">
            <a:avLst/>
          </a:prstGeom>
          <a:noFill/>
          <a:ln>
            <a:noFill/>
          </a:ln>
        </p:spPr>
      </p:pic>
    </p:spTree>
    <p:extLst>
      <p:ext uri="{BB962C8B-B14F-4D97-AF65-F5344CB8AC3E}">
        <p14:creationId xmlns:p14="http://schemas.microsoft.com/office/powerpoint/2010/main" val="1090892583"/>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一、时间序列初步</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4. AR</a:t>
            </a:r>
            <a:r>
              <a:rPr lang="zh-CN" altLang="en-US" sz="3000" b="1" dirty="0">
                <a:latin typeface="Times New Roman" panose="02020603050405020304" pitchFamily="18" charset="0"/>
              </a:rPr>
              <a:t>模型建立</a:t>
            </a:r>
            <a:endParaRPr lang="en-US" altLang="zh-CN" sz="3000" b="1" dirty="0">
              <a:latin typeface="Times New Roman" panose="02020603050405020304" pitchFamily="18" charset="0"/>
            </a:endParaRPr>
          </a:p>
          <a:p>
            <a:r>
              <a:rPr lang="zh-CN" altLang="en-US" sz="2400" dirty="0">
                <a:latin typeface="Times New Roman" panose="02020603050405020304" pitchFamily="18" charset="0"/>
              </a:rPr>
              <a:t>对于模型的检验结果，由表可知，</a:t>
            </a:r>
            <a:endParaRPr lang="en-US" altLang="zh-CN" sz="2400" dirty="0">
              <a:latin typeface="Times New Roman" panose="02020603050405020304" pitchFamily="18" charset="0"/>
            </a:endParaRPr>
          </a:p>
          <a:p>
            <a:r>
              <a:rPr lang="zh-CN" altLang="en-US" sz="2400" dirty="0">
                <a:latin typeface="Times New Roman" panose="02020603050405020304" pitchFamily="18" charset="0"/>
              </a:rPr>
              <a:t>其</a:t>
            </a:r>
            <a:r>
              <a:rPr lang="en-US" altLang="zh-CN" sz="2400" dirty="0">
                <a:latin typeface="Times New Roman" panose="02020603050405020304" pitchFamily="18" charset="0"/>
              </a:rPr>
              <a:t>LB</a:t>
            </a:r>
            <a:r>
              <a:rPr lang="zh-CN" altLang="en-US" sz="2400" dirty="0">
                <a:latin typeface="Times New Roman" panose="02020603050405020304" pitchFamily="18" charset="0"/>
              </a:rPr>
              <a:t>检验的</a:t>
            </a:r>
            <a:r>
              <a:rPr lang="en-US" altLang="zh-CN" sz="2400" dirty="0">
                <a:latin typeface="Times New Roman" panose="02020603050405020304" pitchFamily="18" charset="0"/>
              </a:rPr>
              <a:t>P</a:t>
            </a:r>
            <a:r>
              <a:rPr lang="zh-CN" altLang="en-US" sz="2400" dirty="0">
                <a:latin typeface="Times New Roman" panose="02020603050405020304" pitchFamily="18" charset="0"/>
              </a:rPr>
              <a:t>值大于</a:t>
            </a:r>
            <a:r>
              <a:rPr lang="en-US" altLang="zh-CN" sz="2400" dirty="0">
                <a:latin typeface="Times New Roman" panose="02020603050405020304" pitchFamily="18" charset="0"/>
              </a:rPr>
              <a:t>5%</a:t>
            </a:r>
            <a:r>
              <a:rPr lang="zh-CN" altLang="en-US" sz="2400" dirty="0">
                <a:latin typeface="Times New Roman" panose="02020603050405020304" pitchFamily="18" charset="0"/>
              </a:rPr>
              <a:t>的显著性</a:t>
            </a:r>
            <a:endParaRPr lang="en-US" altLang="zh-CN" sz="2400" dirty="0">
              <a:latin typeface="Times New Roman" panose="02020603050405020304" pitchFamily="18" charset="0"/>
            </a:endParaRPr>
          </a:p>
          <a:p>
            <a:r>
              <a:rPr lang="zh-CN" altLang="en-US" sz="2400" dirty="0">
                <a:latin typeface="Times New Roman" panose="02020603050405020304" pitchFamily="18" charset="0"/>
              </a:rPr>
              <a:t>水平，同时模型参数检验均显著，</a:t>
            </a:r>
            <a:endParaRPr lang="en-US" altLang="zh-CN" sz="2400" dirty="0">
              <a:latin typeface="Times New Roman" panose="02020603050405020304" pitchFamily="18" charset="0"/>
            </a:endParaRPr>
          </a:p>
          <a:p>
            <a:r>
              <a:rPr lang="zh-CN" altLang="en-US" sz="2400" dirty="0">
                <a:latin typeface="Times New Roman" panose="02020603050405020304" pitchFamily="18" charset="0"/>
              </a:rPr>
              <a:t>即可认为该 模型是恰当的，模型</a:t>
            </a:r>
            <a:endParaRPr lang="en-US" altLang="zh-CN" sz="2400" dirty="0">
              <a:latin typeface="Times New Roman" panose="02020603050405020304" pitchFamily="18" charset="0"/>
            </a:endParaRPr>
          </a:p>
          <a:p>
            <a:r>
              <a:rPr lang="zh-CN" altLang="en-US" sz="2400" dirty="0">
                <a:latin typeface="Times New Roman" panose="02020603050405020304" pitchFamily="18" charset="0"/>
              </a:rPr>
              <a:t>表达式为</a:t>
            </a:r>
            <a:endParaRPr lang="en-US" altLang="zh-CN" sz="2400" dirty="0">
              <a:latin typeface="Times New Roman" panose="02020603050405020304" pitchFamily="18" charset="0"/>
            </a:endParaRPr>
          </a:p>
          <a:p>
            <a:endParaRPr lang="en-US" altLang="zh-CN" sz="2400" dirty="0">
              <a:latin typeface="Times New Roman" panose="02020603050405020304" pitchFamily="18" charset="0"/>
            </a:endParaRPr>
          </a:p>
          <a:p>
            <a:r>
              <a:rPr lang="zh-CN" altLang="en-US" sz="2400" dirty="0">
                <a:latin typeface="Times New Roman" panose="02020603050405020304" pitchFamily="18" charset="0"/>
              </a:rPr>
              <a:t>即</a:t>
            </a:r>
            <a:endParaRPr lang="en-US" altLang="zh-CN" sz="2400" dirty="0">
              <a:latin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自回归过程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表格 3">
            <a:extLst>
              <a:ext uri="{FF2B5EF4-FFF2-40B4-BE49-F238E27FC236}">
                <a16:creationId xmlns:a16="http://schemas.microsoft.com/office/drawing/2014/main" id="{EB93AF27-6B49-56F5-A8D6-55AC805BF92D}"/>
              </a:ext>
            </a:extLst>
          </p:cNvPr>
          <p:cNvGraphicFramePr>
            <a:graphicFrameLocks noGrp="1"/>
          </p:cNvGraphicFramePr>
          <p:nvPr>
            <p:extLst>
              <p:ext uri="{D42A27DB-BD31-4B8C-83A1-F6EECF244321}">
                <p14:modId xmlns:p14="http://schemas.microsoft.com/office/powerpoint/2010/main" val="1242665053"/>
              </p:ext>
            </p:extLst>
          </p:nvPr>
        </p:nvGraphicFramePr>
        <p:xfrm>
          <a:off x="5150619" y="1565717"/>
          <a:ext cx="6919664" cy="4527579"/>
        </p:xfrm>
        <a:graphic>
          <a:graphicData uri="http://schemas.openxmlformats.org/drawingml/2006/table">
            <a:tbl>
              <a:tblPr firstRow="1" firstCol="1" bandRow="1">
                <a:tableStyleId>{5C22544A-7EE6-4342-B048-85BDC9FD1C3A}</a:tableStyleId>
              </a:tblPr>
              <a:tblGrid>
                <a:gridCol w="1204534">
                  <a:extLst>
                    <a:ext uri="{9D8B030D-6E8A-4147-A177-3AD203B41FA5}">
                      <a16:colId xmlns:a16="http://schemas.microsoft.com/office/drawing/2014/main" val="2664728346"/>
                    </a:ext>
                  </a:extLst>
                </a:gridCol>
                <a:gridCol w="789675">
                  <a:extLst>
                    <a:ext uri="{9D8B030D-6E8A-4147-A177-3AD203B41FA5}">
                      <a16:colId xmlns:a16="http://schemas.microsoft.com/office/drawing/2014/main" val="898776638"/>
                    </a:ext>
                  </a:extLst>
                </a:gridCol>
                <a:gridCol w="657528">
                  <a:extLst>
                    <a:ext uri="{9D8B030D-6E8A-4147-A177-3AD203B41FA5}">
                      <a16:colId xmlns:a16="http://schemas.microsoft.com/office/drawing/2014/main" val="3627315013"/>
                    </a:ext>
                  </a:extLst>
                </a:gridCol>
                <a:gridCol w="676750">
                  <a:extLst>
                    <a:ext uri="{9D8B030D-6E8A-4147-A177-3AD203B41FA5}">
                      <a16:colId xmlns:a16="http://schemas.microsoft.com/office/drawing/2014/main" val="4122573089"/>
                    </a:ext>
                  </a:extLst>
                </a:gridCol>
                <a:gridCol w="876971">
                  <a:extLst>
                    <a:ext uri="{9D8B030D-6E8A-4147-A177-3AD203B41FA5}">
                      <a16:colId xmlns:a16="http://schemas.microsoft.com/office/drawing/2014/main" val="3286885315"/>
                    </a:ext>
                  </a:extLst>
                </a:gridCol>
                <a:gridCol w="750431">
                  <a:extLst>
                    <a:ext uri="{9D8B030D-6E8A-4147-A177-3AD203B41FA5}">
                      <a16:colId xmlns:a16="http://schemas.microsoft.com/office/drawing/2014/main" val="3291229797"/>
                    </a:ext>
                  </a:extLst>
                </a:gridCol>
                <a:gridCol w="1213344">
                  <a:extLst>
                    <a:ext uri="{9D8B030D-6E8A-4147-A177-3AD203B41FA5}">
                      <a16:colId xmlns:a16="http://schemas.microsoft.com/office/drawing/2014/main" val="987705849"/>
                    </a:ext>
                  </a:extLst>
                </a:gridCol>
                <a:gridCol w="750431">
                  <a:extLst>
                    <a:ext uri="{9D8B030D-6E8A-4147-A177-3AD203B41FA5}">
                      <a16:colId xmlns:a16="http://schemas.microsoft.com/office/drawing/2014/main" val="3038506415"/>
                    </a:ext>
                  </a:extLst>
                </a:gridCol>
              </a:tblGrid>
              <a:tr h="474085">
                <a:tc>
                  <a:txBody>
                    <a:bodyPr/>
                    <a:lstStyle/>
                    <a:p>
                      <a:pPr algn="ctr">
                        <a:lnSpc>
                          <a:spcPct val="150000"/>
                        </a:lnSpc>
                      </a:pPr>
                      <a:r>
                        <a:rPr lang="en-US" sz="1100" kern="0">
                          <a:effectLst/>
                        </a:rPr>
                        <a:t>Dep. Variable: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gridSpan="4">
                  <a:txBody>
                    <a:bodyPr/>
                    <a:lstStyle/>
                    <a:p>
                      <a:pPr algn="ctr">
                        <a:lnSpc>
                          <a:spcPct val="150000"/>
                        </a:lnSpc>
                      </a:pPr>
                      <a:r>
                        <a:rPr lang="zh-CN" sz="1100" kern="0">
                          <a:effectLst/>
                        </a:rPr>
                        <a:t>水产品类居民消费价格指数</a:t>
                      </a:r>
                      <a:r>
                        <a:rPr lang="en-US" sz="1100" kern="0">
                          <a:effectLst/>
                        </a:rPr>
                        <a:t>(</a:t>
                      </a:r>
                      <a:r>
                        <a:rPr lang="zh-CN" sz="1100" kern="0">
                          <a:effectLst/>
                        </a:rPr>
                        <a:t>上年同月</a:t>
                      </a:r>
                      <a:r>
                        <a:rPr lang="en-US" sz="1100" kern="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No.Observations: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159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22228871"/>
                  </a:ext>
                </a:extLst>
              </a:tr>
              <a:tr h="224301">
                <a:tc>
                  <a:txBody>
                    <a:bodyPr/>
                    <a:lstStyle/>
                    <a:p>
                      <a:pPr algn="ctr">
                        <a:lnSpc>
                          <a:spcPct val="150000"/>
                        </a:lnSpc>
                      </a:pPr>
                      <a:r>
                        <a:rPr lang="en-US" sz="1100" kern="0">
                          <a:effectLst/>
                        </a:rPr>
                        <a:t>Model:</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gridSpan="2">
                  <a:txBody>
                    <a:bodyPr/>
                    <a:lstStyle/>
                    <a:p>
                      <a:pPr algn="ctr">
                        <a:lnSpc>
                          <a:spcPct val="150000"/>
                        </a:lnSpc>
                      </a:pPr>
                      <a:r>
                        <a:rPr lang="en-US" sz="1100" kern="0">
                          <a:effectLst/>
                        </a:rPr>
                        <a:t>ARIMA(2,1,0)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Log Likelihood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-319.15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826538028"/>
                  </a:ext>
                </a:extLst>
              </a:tr>
              <a:tr h="474085">
                <a:tc>
                  <a:txBody>
                    <a:bodyPr/>
                    <a:lstStyle/>
                    <a:p>
                      <a:pPr algn="ctr">
                        <a:lnSpc>
                          <a:spcPct val="150000"/>
                        </a:lnSpc>
                      </a:pPr>
                      <a:r>
                        <a:rPr lang="en-US" sz="1100" kern="0">
                          <a:effectLst/>
                        </a:rPr>
                        <a:t>Sample: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AIC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644.311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40480905"/>
                  </a:ext>
                </a:extLst>
              </a:tr>
              <a:tr h="474085">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-159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BIC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653.499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0429269"/>
                  </a:ext>
                </a:extLst>
              </a:tr>
              <a:tr h="474085">
                <a:tc>
                  <a:txBody>
                    <a:bodyPr/>
                    <a:lstStyle/>
                    <a:p>
                      <a:pPr algn="ctr">
                        <a:lnSpc>
                          <a:spcPct val="150000"/>
                        </a:lnSpc>
                      </a:pPr>
                      <a:r>
                        <a:rPr lang="en-US" sz="1100" kern="0">
                          <a:effectLst/>
                        </a:rPr>
                        <a:t>Covariance Type:</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opg</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HOIC</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648.043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485903775"/>
                  </a:ext>
                </a:extLst>
              </a:tr>
              <a:tr h="175353">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2433471938"/>
                  </a:ext>
                </a:extLst>
              </a:tr>
              <a:tr h="474085">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coef</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std err</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z</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P&gt;|z|</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[0.025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558800" algn="ctr">
                        <a:lnSpc>
                          <a:spcPct val="150000"/>
                        </a:lnSpc>
                      </a:pPr>
                      <a:r>
                        <a:rPr lang="en-US" sz="1100" kern="0">
                          <a:effectLst/>
                        </a:rPr>
                        <a:t>0.9751]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2148341386"/>
                  </a:ext>
                </a:extLst>
              </a:tr>
              <a:tr h="224301">
                <a:tc>
                  <a:txBody>
                    <a:bodyPr/>
                    <a:lstStyle/>
                    <a:p>
                      <a:pPr algn="ctr">
                        <a:lnSpc>
                          <a:spcPct val="150000"/>
                        </a:lnSpc>
                      </a:pPr>
                      <a:r>
                        <a:rPr lang="en-US" sz="1100" kern="0">
                          <a:effectLst/>
                        </a:rPr>
                        <a:t>ar.L1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-0.1601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0.069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-2.337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0.019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-0.294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-0.026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4218882498"/>
                  </a:ext>
                </a:extLst>
              </a:tr>
              <a:tr h="224301">
                <a:tc>
                  <a:txBody>
                    <a:bodyPr/>
                    <a:lstStyle/>
                    <a:p>
                      <a:pPr algn="ctr">
                        <a:lnSpc>
                          <a:spcPct val="150000"/>
                        </a:lnSpc>
                      </a:pPr>
                      <a:r>
                        <a:rPr lang="en-US" sz="1100" kern="0">
                          <a:effectLst/>
                        </a:rPr>
                        <a:t>ar.L2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0.1975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0.091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2.173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0.03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0.019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0.376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1932362923"/>
                  </a:ext>
                </a:extLst>
              </a:tr>
              <a:tr h="224301">
                <a:tc>
                  <a:txBody>
                    <a:bodyPr/>
                    <a:lstStyle/>
                    <a:p>
                      <a:pPr algn="ctr">
                        <a:lnSpc>
                          <a:spcPct val="150000"/>
                        </a:lnSpc>
                      </a:pPr>
                      <a:r>
                        <a:rPr lang="en-US" sz="1100" kern="0">
                          <a:effectLst/>
                        </a:rPr>
                        <a:t>sigma2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3.3244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0.275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12.087</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2.785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lnSpc>
                          <a:spcPct val="150000"/>
                        </a:lnSpc>
                      </a:pPr>
                      <a:r>
                        <a:rPr lang="en-US" sz="1100" kern="0">
                          <a:effectLst/>
                        </a:rPr>
                        <a:t>3.864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1141438095"/>
                  </a:ext>
                </a:extLst>
              </a:tr>
              <a:tr h="175353">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300593372"/>
                  </a:ext>
                </a:extLst>
              </a:tr>
              <a:tr h="224301">
                <a:tc gridSpan="2">
                  <a:txBody>
                    <a:bodyPr/>
                    <a:lstStyle/>
                    <a:p>
                      <a:pPr algn="ctr">
                        <a:lnSpc>
                          <a:spcPct val="150000"/>
                        </a:lnSpc>
                      </a:pPr>
                      <a:r>
                        <a:rPr lang="en-US" sz="1100" kern="0">
                          <a:effectLst/>
                        </a:rPr>
                        <a:t>Ljung-Box (L1) (Q):</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ct val="150000"/>
                        </a:lnSpc>
                      </a:pPr>
                      <a:r>
                        <a:rPr lang="en-US" sz="1100" kern="0">
                          <a:effectLst/>
                        </a:rPr>
                        <a:t>0.05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gridSpan="2">
                  <a:txBody>
                    <a:bodyPr/>
                    <a:lstStyle/>
                    <a:p>
                      <a:pPr algn="ctr">
                        <a:lnSpc>
                          <a:spcPct val="150000"/>
                        </a:lnSpc>
                      </a:pPr>
                      <a:r>
                        <a:rPr lang="en-US" sz="1100" kern="0">
                          <a:effectLst/>
                        </a:rPr>
                        <a:t>Jarque-Bera (JB):</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ct val="150000"/>
                        </a:lnSpc>
                      </a:pPr>
                      <a:r>
                        <a:rPr lang="en-US" sz="1100" kern="0">
                          <a:effectLst/>
                        </a:rPr>
                        <a:t>31.75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885488138"/>
                  </a:ext>
                </a:extLst>
              </a:tr>
              <a:tr h="224301">
                <a:tc>
                  <a:txBody>
                    <a:bodyPr/>
                    <a:lstStyle/>
                    <a:p>
                      <a:pPr algn="ctr">
                        <a:lnSpc>
                          <a:spcPct val="150000"/>
                        </a:lnSpc>
                      </a:pPr>
                      <a:r>
                        <a:rPr lang="en-US" sz="1100" kern="0">
                          <a:effectLst/>
                        </a:rPr>
                        <a:t>Prob(Q):</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0.83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Prob(JB):</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1633679628"/>
                  </a:ext>
                </a:extLst>
              </a:tr>
              <a:tr h="224301">
                <a:tc gridSpan="2">
                  <a:txBody>
                    <a:bodyPr/>
                    <a:lstStyle/>
                    <a:p>
                      <a:pPr algn="ctr">
                        <a:lnSpc>
                          <a:spcPct val="150000"/>
                        </a:lnSpc>
                      </a:pPr>
                      <a:r>
                        <a:rPr lang="en-US" sz="1100" kern="0">
                          <a:effectLst/>
                        </a:rPr>
                        <a:t>Heteroskedasticity (H):</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ct val="150000"/>
                        </a:lnSpc>
                      </a:pPr>
                      <a:r>
                        <a:rPr lang="en-US" sz="1100" kern="0">
                          <a:effectLst/>
                        </a:rPr>
                        <a:t>0.94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Skew:</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0.1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409070890"/>
                  </a:ext>
                </a:extLst>
              </a:tr>
              <a:tr h="224301">
                <a:tc gridSpan="2">
                  <a:txBody>
                    <a:bodyPr/>
                    <a:lstStyle/>
                    <a:p>
                      <a:pPr algn="ctr">
                        <a:lnSpc>
                          <a:spcPct val="150000"/>
                        </a:lnSpc>
                      </a:pPr>
                      <a:r>
                        <a:rPr lang="en-US" sz="1100" kern="0">
                          <a:effectLst/>
                        </a:rPr>
                        <a:t>Prob(H) (two-sided):</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hMerge="1">
                  <a:txBody>
                    <a:bodyPr/>
                    <a:lstStyle/>
                    <a:p>
                      <a:endParaRPr lang="zh-CN" altLang="en-US"/>
                    </a:p>
                  </a:txBody>
                  <a:tcPr/>
                </a:tc>
                <a:tc>
                  <a:txBody>
                    <a:bodyPr/>
                    <a:lstStyle/>
                    <a:p>
                      <a:pPr algn="ctr">
                        <a:lnSpc>
                          <a:spcPct val="150000"/>
                        </a:lnSpc>
                      </a:pPr>
                      <a:r>
                        <a:rPr lang="en-US" sz="1100" kern="0">
                          <a:effectLst/>
                        </a:rPr>
                        <a:t>0.81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Kurtosis:</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a:effectLst/>
                        <a:latin typeface="等线" panose="02010600030101010101" pitchFamily="2" charset="-122"/>
                        <a:ea typeface="等线" panose="02010600030101010101" pitchFamily="2" charset="-122"/>
                      </a:endParaRPr>
                    </a:p>
                  </a:txBody>
                  <a:tcPr marL="68580" marR="68580" marT="0" marB="0" anchor="ctr"/>
                </a:tc>
                <a:tc>
                  <a:txBody>
                    <a:bodyPr/>
                    <a:lstStyle/>
                    <a:p>
                      <a:pPr algn="ctr">
                        <a:lnSpc>
                          <a:spcPct val="150000"/>
                        </a:lnSpc>
                      </a:pPr>
                      <a:r>
                        <a:rPr lang="en-US" sz="1100" kern="0">
                          <a:effectLst/>
                        </a:rPr>
                        <a:t>5.19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endParaRPr lang="zh-CN" sz="1050" kern="100" dirty="0">
                        <a:effectLst/>
                        <a:latin typeface="等线" panose="02010600030101010101" pitchFamily="2" charset="-122"/>
                        <a:ea typeface="等线" panose="02010600030101010101" pitchFamily="2" charset="-122"/>
                      </a:endParaRPr>
                    </a:p>
                  </a:txBody>
                  <a:tcPr marL="68580" marR="68580" marT="0" marB="0" anchor="ctr"/>
                </a:tc>
                <a:extLst>
                  <a:ext uri="{0D108BD9-81ED-4DB2-BD59-A6C34878D82A}">
                    <a16:rowId xmlns:a16="http://schemas.microsoft.com/office/drawing/2014/main" val="2811671218"/>
                  </a:ext>
                </a:extLst>
              </a:tr>
            </a:tbl>
          </a:graphicData>
        </a:graphic>
      </p:graphicFrame>
      <p:graphicFrame>
        <p:nvGraphicFramePr>
          <p:cNvPr id="7" name="对象 6">
            <a:extLst>
              <a:ext uri="{FF2B5EF4-FFF2-40B4-BE49-F238E27FC236}">
                <a16:creationId xmlns:a16="http://schemas.microsoft.com/office/drawing/2014/main" id="{61FCB9FC-B7B2-0CE3-039F-E051AEB1A4E8}"/>
              </a:ext>
            </a:extLst>
          </p:cNvPr>
          <p:cNvGraphicFramePr>
            <a:graphicFrameLocks noChangeAspect="1"/>
          </p:cNvGraphicFramePr>
          <p:nvPr>
            <p:extLst>
              <p:ext uri="{D42A27DB-BD31-4B8C-83A1-F6EECF244321}">
                <p14:modId xmlns:p14="http://schemas.microsoft.com/office/powerpoint/2010/main" val="955480922"/>
              </p:ext>
            </p:extLst>
          </p:nvPr>
        </p:nvGraphicFramePr>
        <p:xfrm>
          <a:off x="296172" y="3501008"/>
          <a:ext cx="4488180" cy="441762"/>
        </p:xfrm>
        <a:graphic>
          <a:graphicData uri="http://schemas.openxmlformats.org/presentationml/2006/ole">
            <mc:AlternateContent xmlns:mc="http://schemas.openxmlformats.org/markup-compatibility/2006">
              <mc:Choice xmlns:v="urn:schemas-microsoft-com:vml" Requires="v">
                <p:oleObj name="Equation" r:id="rId2" imgW="2321893" imgH="228763" progId="Equation.DSMT4">
                  <p:embed/>
                </p:oleObj>
              </mc:Choice>
              <mc:Fallback>
                <p:oleObj name="Equation" r:id="rId2" imgW="2321893" imgH="228763" progId="Equation.DSMT4">
                  <p:embed/>
                  <p:pic>
                    <p:nvPicPr>
                      <p:cNvPr id="0" name=""/>
                      <p:cNvPicPr/>
                      <p:nvPr/>
                    </p:nvPicPr>
                    <p:blipFill>
                      <a:blip r:embed="rId3"/>
                      <a:stretch>
                        <a:fillRect/>
                      </a:stretch>
                    </p:blipFill>
                    <p:spPr>
                      <a:xfrm>
                        <a:off x="296172" y="3501008"/>
                        <a:ext cx="4488180" cy="441762"/>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38807410-40F4-FAEC-97B8-49DDC7F2173F}"/>
              </a:ext>
            </a:extLst>
          </p:cNvPr>
          <p:cNvGraphicFramePr>
            <a:graphicFrameLocks noChangeAspect="1"/>
          </p:cNvGraphicFramePr>
          <p:nvPr>
            <p:extLst>
              <p:ext uri="{D42A27DB-BD31-4B8C-83A1-F6EECF244321}">
                <p14:modId xmlns:p14="http://schemas.microsoft.com/office/powerpoint/2010/main" val="2588086132"/>
              </p:ext>
            </p:extLst>
          </p:nvPr>
        </p:nvGraphicFramePr>
        <p:xfrm>
          <a:off x="260971" y="4557961"/>
          <a:ext cx="4771534" cy="396709"/>
        </p:xfrm>
        <a:graphic>
          <a:graphicData uri="http://schemas.openxmlformats.org/presentationml/2006/ole">
            <mc:AlternateContent xmlns:mc="http://schemas.openxmlformats.org/markup-compatibility/2006">
              <mc:Choice xmlns:v="urn:schemas-microsoft-com:vml" Requires="v">
                <p:oleObj name="Equation" r:id="rId4" imgW="2749876" imgH="228763" progId="Equation.DSMT4">
                  <p:embed/>
                </p:oleObj>
              </mc:Choice>
              <mc:Fallback>
                <p:oleObj name="Equation" r:id="rId4" imgW="2749876" imgH="228763" progId="Equation.DSMT4">
                  <p:embed/>
                  <p:pic>
                    <p:nvPicPr>
                      <p:cNvPr id="0" name=""/>
                      <p:cNvPicPr/>
                      <p:nvPr/>
                    </p:nvPicPr>
                    <p:blipFill>
                      <a:blip r:embed="rId5"/>
                      <a:stretch>
                        <a:fillRect/>
                      </a:stretch>
                    </p:blipFill>
                    <p:spPr>
                      <a:xfrm>
                        <a:off x="260971" y="4557961"/>
                        <a:ext cx="4771534" cy="396709"/>
                      </a:xfrm>
                      <a:prstGeom prst="rect">
                        <a:avLst/>
                      </a:prstGeom>
                    </p:spPr>
                  </p:pic>
                </p:oleObj>
              </mc:Fallback>
            </mc:AlternateContent>
          </a:graphicData>
        </a:graphic>
      </p:graphicFrame>
    </p:spTree>
    <p:extLst>
      <p:ext uri="{BB962C8B-B14F-4D97-AF65-F5344CB8AC3E}">
        <p14:creationId xmlns:p14="http://schemas.microsoft.com/office/powerpoint/2010/main" val="4156756775"/>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三、移动平均过程</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772685163"/>
      </p:ext>
    </p:extLst>
  </p:cSld>
  <p:clrMapOvr>
    <a:masterClrMapping/>
  </p:clrMapOvr>
  <p:transition spd="slow" advClick="0" advTm="334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1. MA</a:t>
            </a:r>
            <a:r>
              <a:rPr lang="zh-CN" altLang="en-US" sz="3000" b="1" dirty="0">
                <a:latin typeface="Times New Roman" panose="02020603050405020304" pitchFamily="18" charset="0"/>
              </a:rPr>
              <a:t>过程的定义</a:t>
            </a:r>
            <a:endParaRPr lang="en-US" altLang="zh-CN" sz="30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若一个时间序列过程有如下结构：</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则称该模型为</a:t>
            </a:r>
            <a:r>
              <a:rPr lang="en-US" altLang="zh-CN" sz="2400" dirty="0">
                <a:latin typeface="Times New Roman" panose="02020603050405020304" pitchFamily="18" charset="0"/>
              </a:rPr>
              <a:t>q</a:t>
            </a:r>
            <a:r>
              <a:rPr lang="zh-CN" altLang="en-US" sz="2400" dirty="0">
                <a:latin typeface="Times New Roman" panose="02020603050405020304" pitchFamily="18" charset="0"/>
              </a:rPr>
              <a:t>阶的移动平均过程</a:t>
            </a:r>
            <a:r>
              <a:rPr lang="en-US" altLang="zh-CN" sz="2400" dirty="0">
                <a:latin typeface="Times New Roman" panose="02020603050405020304" pitchFamily="18" charset="0"/>
              </a:rPr>
              <a:t>(Moving Average)</a:t>
            </a:r>
            <a:r>
              <a:rPr lang="zh-CN" altLang="en-US" sz="2400" dirty="0">
                <a:latin typeface="Times New Roman" panose="02020603050405020304" pitchFamily="18" charset="0"/>
              </a:rPr>
              <a:t>，简记为</a:t>
            </a:r>
            <a:r>
              <a:rPr lang="en-US" altLang="zh-CN" sz="2400" dirty="0">
                <a:latin typeface="Times New Roman" panose="02020603050405020304" pitchFamily="18" charset="0"/>
              </a:rPr>
              <a:t>MA(q)</a:t>
            </a:r>
          </a:p>
          <a:p>
            <a:pPr>
              <a:lnSpc>
                <a:spcPct val="170000"/>
              </a:lnSpc>
            </a:pPr>
            <a:r>
              <a:rPr lang="zh-CN" altLang="en-US" sz="2400" dirty="0">
                <a:latin typeface="Times New Roman" panose="02020603050405020304" pitchFamily="18" charset="0"/>
              </a:rPr>
              <a:t>在研究中常将其简化并中心化，得到：</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其中，</a:t>
            </a:r>
            <a:endParaRPr lang="en-US" altLang="zh-CN" sz="2400" dirty="0">
              <a:latin typeface="Times New Roman" panose="02020603050405020304" pitchFamily="18" charset="0"/>
            </a:endParaRPr>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移动平均过程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0" name="对象 19">
            <a:extLst>
              <a:ext uri="{FF2B5EF4-FFF2-40B4-BE49-F238E27FC236}">
                <a16:creationId xmlns:a16="http://schemas.microsoft.com/office/drawing/2014/main" id="{8878DC7A-333D-74EF-EFDB-BAA678A858D6}"/>
              </a:ext>
            </a:extLst>
          </p:cNvPr>
          <p:cNvGraphicFramePr>
            <a:graphicFrameLocks noChangeAspect="1"/>
          </p:cNvGraphicFramePr>
          <p:nvPr>
            <p:extLst>
              <p:ext uri="{D42A27DB-BD31-4B8C-83A1-F6EECF244321}">
                <p14:modId xmlns:p14="http://schemas.microsoft.com/office/powerpoint/2010/main" val="3094768234"/>
              </p:ext>
            </p:extLst>
          </p:nvPr>
        </p:nvGraphicFramePr>
        <p:xfrm>
          <a:off x="2997275" y="1943151"/>
          <a:ext cx="4824536" cy="1485849"/>
        </p:xfrm>
        <a:graphic>
          <a:graphicData uri="http://schemas.openxmlformats.org/presentationml/2006/ole">
            <mc:AlternateContent xmlns:mc="http://schemas.openxmlformats.org/markup-compatibility/2006">
              <mc:Choice xmlns:v="urn:schemas-microsoft-com:vml" Requires="v">
                <p:oleObj name="Equation" r:id="rId2" imgW="2565400" imgH="787400" progId="Equation.DSMT4">
                  <p:embed/>
                </p:oleObj>
              </mc:Choice>
              <mc:Fallback>
                <p:oleObj name="Equation" r:id="rId2" imgW="2565400" imgH="787400" progId="Equation.DSMT4">
                  <p:embed/>
                  <p:pic>
                    <p:nvPicPr>
                      <p:cNvPr id="0" name="Object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275" y="1943151"/>
                        <a:ext cx="4824536" cy="1485849"/>
                      </a:xfrm>
                      <a:prstGeom prst="rect">
                        <a:avLst/>
                      </a:prstGeom>
                      <a:noFill/>
                    </p:spPr>
                  </p:pic>
                </p:oleObj>
              </mc:Fallback>
            </mc:AlternateContent>
          </a:graphicData>
        </a:graphic>
      </p:graphicFrame>
      <p:graphicFrame>
        <p:nvGraphicFramePr>
          <p:cNvPr id="23" name="对象 22">
            <a:extLst>
              <a:ext uri="{FF2B5EF4-FFF2-40B4-BE49-F238E27FC236}">
                <a16:creationId xmlns:a16="http://schemas.microsoft.com/office/drawing/2014/main" id="{FE9F5603-B541-C17B-30CA-20F7EFD1112A}"/>
              </a:ext>
            </a:extLst>
          </p:cNvPr>
          <p:cNvGraphicFramePr>
            <a:graphicFrameLocks noChangeAspect="1"/>
          </p:cNvGraphicFramePr>
          <p:nvPr>
            <p:extLst>
              <p:ext uri="{D42A27DB-BD31-4B8C-83A1-F6EECF244321}">
                <p14:modId xmlns:p14="http://schemas.microsoft.com/office/powerpoint/2010/main" val="1025608102"/>
              </p:ext>
            </p:extLst>
          </p:nvPr>
        </p:nvGraphicFramePr>
        <p:xfrm>
          <a:off x="1341091" y="5626617"/>
          <a:ext cx="3929989" cy="507702"/>
        </p:xfrm>
        <a:graphic>
          <a:graphicData uri="http://schemas.openxmlformats.org/presentationml/2006/ole">
            <mc:AlternateContent xmlns:mc="http://schemas.openxmlformats.org/markup-compatibility/2006">
              <mc:Choice xmlns:v="urn:schemas-microsoft-com:vml" Requires="v">
                <p:oleObj name="Equation" r:id="rId4" imgW="1990949" imgH="257049" progId="Equation.DSMT4">
                  <p:embed/>
                </p:oleObj>
              </mc:Choice>
              <mc:Fallback>
                <p:oleObj name="Equation" r:id="rId4" imgW="1990949" imgH="257049" progId="Equation.DSMT4">
                  <p:embed/>
                  <p:pic>
                    <p:nvPicPr>
                      <p:cNvPr id="0" name=""/>
                      <p:cNvPicPr/>
                      <p:nvPr/>
                    </p:nvPicPr>
                    <p:blipFill>
                      <a:blip r:embed="rId5"/>
                      <a:stretch>
                        <a:fillRect/>
                      </a:stretch>
                    </p:blipFill>
                    <p:spPr>
                      <a:xfrm>
                        <a:off x="1341091" y="5626617"/>
                        <a:ext cx="3929989" cy="507702"/>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A0F80F85-B923-CA1A-00AE-981A522EDA6D}"/>
              </a:ext>
            </a:extLst>
          </p:cNvPr>
          <p:cNvGraphicFramePr>
            <a:graphicFrameLocks noChangeAspect="1"/>
          </p:cNvGraphicFramePr>
          <p:nvPr>
            <p:extLst>
              <p:ext uri="{D42A27DB-BD31-4B8C-83A1-F6EECF244321}">
                <p14:modId xmlns:p14="http://schemas.microsoft.com/office/powerpoint/2010/main" val="2411702364"/>
              </p:ext>
            </p:extLst>
          </p:nvPr>
        </p:nvGraphicFramePr>
        <p:xfrm>
          <a:off x="4365427" y="4869191"/>
          <a:ext cx="1604338" cy="507702"/>
        </p:xfrm>
        <a:graphic>
          <a:graphicData uri="http://schemas.openxmlformats.org/presentationml/2006/ole">
            <mc:AlternateContent xmlns:mc="http://schemas.openxmlformats.org/markup-compatibility/2006">
              <mc:Choice xmlns:v="urn:schemas-microsoft-com:vml" Requires="v">
                <p:oleObj name="Equation" r:id="rId6" imgW="752456" imgH="237969" progId="Equation.DSMT4">
                  <p:embed/>
                </p:oleObj>
              </mc:Choice>
              <mc:Fallback>
                <p:oleObj name="Equation" r:id="rId6" imgW="752456" imgH="237969" progId="Equation.DSMT4">
                  <p:embed/>
                  <p:pic>
                    <p:nvPicPr>
                      <p:cNvPr id="0" name=""/>
                      <p:cNvPicPr/>
                      <p:nvPr/>
                    </p:nvPicPr>
                    <p:blipFill>
                      <a:blip r:embed="rId7"/>
                      <a:stretch>
                        <a:fillRect/>
                      </a:stretch>
                    </p:blipFill>
                    <p:spPr>
                      <a:xfrm>
                        <a:off x="4365427" y="4869191"/>
                        <a:ext cx="1604338" cy="507702"/>
                      </a:xfrm>
                      <a:prstGeom prst="rect">
                        <a:avLst/>
                      </a:prstGeom>
                    </p:spPr>
                  </p:pic>
                </p:oleObj>
              </mc:Fallback>
            </mc:AlternateContent>
          </a:graphicData>
        </a:graphic>
      </p:graphicFrame>
    </p:spTree>
    <p:extLst>
      <p:ext uri="{BB962C8B-B14F-4D97-AF65-F5344CB8AC3E}">
        <p14:creationId xmlns:p14="http://schemas.microsoft.com/office/powerpoint/2010/main" val="1334715909"/>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 </a:t>
            </a:r>
            <a:r>
              <a:rPr lang="en-US" altLang="zh-CN" sz="2800" b="1" dirty="0">
                <a:latin typeface="微软雅黑" pitchFamily="34" charset="-122"/>
                <a:ea typeface="微软雅黑" pitchFamily="34" charset="-122"/>
                <a:cs typeface="+mn-cs"/>
              </a:rPr>
              <a:t>MA</a:t>
            </a:r>
            <a:r>
              <a:rPr lang="zh-CN" altLang="en-US" sz="2800" b="1" dirty="0">
                <a:latin typeface="微软雅黑" pitchFamily="34" charset="-122"/>
                <a:ea typeface="微软雅黑" pitchFamily="34" charset="-122"/>
                <a:cs typeface="+mn-cs"/>
              </a:rPr>
              <a:t>过程的统计性质分析</a:t>
            </a: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zh-CN" altLang="en-US" sz="2800" b="1" dirty="0"/>
              <a:t>（一）均值</a:t>
            </a:r>
            <a:endParaRPr lang="en-US" altLang="zh-CN" sz="2800" b="1" dirty="0"/>
          </a:p>
          <a:p>
            <a:pPr marL="0" indent="0">
              <a:buNone/>
            </a:pPr>
            <a:r>
              <a:rPr lang="zh-CN" altLang="en-US" sz="2800" dirty="0"/>
              <a:t>当</a:t>
            </a:r>
            <a:r>
              <a:rPr lang="en-US" altLang="zh-CN" sz="2800" dirty="0"/>
              <a:t>MA</a:t>
            </a:r>
            <a:r>
              <a:rPr lang="zh-CN" altLang="en-US" sz="2800" dirty="0"/>
              <a:t>过程是有限阶时，</a:t>
            </a:r>
            <a:endParaRPr lang="en-US" altLang="zh-CN" sz="2800" dirty="0"/>
          </a:p>
          <a:p>
            <a:pPr marL="0" indent="0">
              <a:buNone/>
            </a:pPr>
            <a:endParaRPr lang="en-US" altLang="zh-CN" sz="2800" dirty="0"/>
          </a:p>
          <a:p>
            <a:pPr marL="0" indent="0">
              <a:buNone/>
            </a:pPr>
            <a:r>
              <a:rPr lang="zh-CN" altLang="en-US" sz="2800" dirty="0"/>
              <a:t>则中心化的</a:t>
            </a:r>
            <a:r>
              <a:rPr lang="en-US" altLang="zh-CN" sz="2800" dirty="0"/>
              <a:t>MA</a:t>
            </a:r>
            <a:r>
              <a:rPr lang="zh-CN" altLang="en-US" sz="2800" dirty="0"/>
              <a:t>过程的均值则为</a:t>
            </a:r>
            <a:r>
              <a:rPr lang="en-US" altLang="zh-CN" sz="2800" dirty="0"/>
              <a:t>0</a:t>
            </a:r>
            <a:r>
              <a:rPr lang="zh-CN" altLang="en-US" sz="2800" dirty="0"/>
              <a:t>。</a:t>
            </a:r>
            <a:endParaRPr lang="en-US" altLang="zh-CN" sz="2800" dirty="0"/>
          </a:p>
          <a:p>
            <a:pPr marL="0" indent="0">
              <a:buNone/>
            </a:pPr>
            <a:endParaRPr lang="en-US" altLang="zh-CN" sz="2800" dirty="0"/>
          </a:p>
          <a:p>
            <a:pPr marL="0" indent="0">
              <a:buNone/>
            </a:pPr>
            <a:r>
              <a:rPr lang="zh-CN" altLang="en-US" sz="2800" b="1" dirty="0"/>
              <a:t>（二）方差</a:t>
            </a:r>
            <a:endParaRPr lang="en-US" altLang="zh-CN" sz="2800" b="1" dirty="0"/>
          </a:p>
          <a:p>
            <a:pPr marL="0" indent="0">
              <a:buNone/>
            </a:pPr>
            <a:endParaRPr lang="en-US" altLang="zh-CN" sz="2800" dirty="0"/>
          </a:p>
        </p:txBody>
      </p:sp>
      <p:graphicFrame>
        <p:nvGraphicFramePr>
          <p:cNvPr id="4" name="对象 3">
            <a:extLst>
              <a:ext uri="{FF2B5EF4-FFF2-40B4-BE49-F238E27FC236}">
                <a16:creationId xmlns:a16="http://schemas.microsoft.com/office/drawing/2014/main" id="{507AC342-9EFE-98BE-6A02-5930897DAC6A}"/>
              </a:ext>
            </a:extLst>
          </p:cNvPr>
          <p:cNvGraphicFramePr>
            <a:graphicFrameLocks noChangeAspect="1"/>
          </p:cNvGraphicFramePr>
          <p:nvPr>
            <p:extLst>
              <p:ext uri="{D42A27DB-BD31-4B8C-83A1-F6EECF244321}">
                <p14:modId xmlns:p14="http://schemas.microsoft.com/office/powerpoint/2010/main" val="2769382604"/>
              </p:ext>
            </p:extLst>
          </p:nvPr>
        </p:nvGraphicFramePr>
        <p:xfrm>
          <a:off x="2853259" y="1628800"/>
          <a:ext cx="7023550" cy="576064"/>
        </p:xfrm>
        <a:graphic>
          <a:graphicData uri="http://schemas.openxmlformats.org/presentationml/2006/ole">
            <mc:AlternateContent xmlns:mc="http://schemas.openxmlformats.org/markup-compatibility/2006">
              <mc:Choice xmlns:v="urn:schemas-microsoft-com:vml" Requires="v">
                <p:oleObj name="Equation" r:id="rId2" imgW="3019545" imgH="247689" progId="Equation.DSMT4">
                  <p:embed/>
                </p:oleObj>
              </mc:Choice>
              <mc:Fallback>
                <p:oleObj name="Equation" r:id="rId2" imgW="3019545" imgH="247689" progId="Equation.DSMT4">
                  <p:embed/>
                  <p:pic>
                    <p:nvPicPr>
                      <p:cNvPr id="0" name=""/>
                      <p:cNvPicPr/>
                      <p:nvPr/>
                    </p:nvPicPr>
                    <p:blipFill>
                      <a:blip r:embed="rId3"/>
                      <a:stretch>
                        <a:fillRect/>
                      </a:stretch>
                    </p:blipFill>
                    <p:spPr>
                      <a:xfrm>
                        <a:off x="2853259" y="1628800"/>
                        <a:ext cx="7023550" cy="576064"/>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37B525E4-DB7A-5363-A2E1-6C33B0C2985C}"/>
              </a:ext>
            </a:extLst>
          </p:cNvPr>
          <p:cNvGraphicFramePr>
            <a:graphicFrameLocks noChangeAspect="1"/>
          </p:cNvGraphicFramePr>
          <p:nvPr>
            <p:extLst>
              <p:ext uri="{D42A27DB-BD31-4B8C-83A1-F6EECF244321}">
                <p14:modId xmlns:p14="http://schemas.microsoft.com/office/powerpoint/2010/main" val="1840895262"/>
              </p:ext>
            </p:extLst>
          </p:nvPr>
        </p:nvGraphicFramePr>
        <p:xfrm>
          <a:off x="2781251" y="3717032"/>
          <a:ext cx="6784754" cy="1152128"/>
        </p:xfrm>
        <a:graphic>
          <a:graphicData uri="http://schemas.openxmlformats.org/presentationml/2006/ole">
            <mc:AlternateContent xmlns:mc="http://schemas.openxmlformats.org/markup-compatibility/2006">
              <mc:Choice xmlns:v="urn:schemas-microsoft-com:vml" Requires="v">
                <p:oleObj name="Equation" r:id="rId4" imgW="3029266" imgH="514458" progId="Equation.DSMT4">
                  <p:embed/>
                </p:oleObj>
              </mc:Choice>
              <mc:Fallback>
                <p:oleObj name="Equation" r:id="rId4" imgW="3029266" imgH="514458" progId="Equation.DSMT4">
                  <p:embed/>
                  <p:pic>
                    <p:nvPicPr>
                      <p:cNvPr id="0" name=""/>
                      <p:cNvPicPr/>
                      <p:nvPr/>
                    </p:nvPicPr>
                    <p:blipFill>
                      <a:blip r:embed="rId5"/>
                      <a:stretch>
                        <a:fillRect/>
                      </a:stretch>
                    </p:blipFill>
                    <p:spPr>
                      <a:xfrm>
                        <a:off x="2781251" y="3717032"/>
                        <a:ext cx="6784754" cy="1152128"/>
                      </a:xfrm>
                      <a:prstGeom prst="rect">
                        <a:avLst/>
                      </a:prstGeom>
                    </p:spPr>
                  </p:pic>
                </p:oleObj>
              </mc:Fallback>
            </mc:AlternateContent>
          </a:graphicData>
        </a:graphic>
      </p:graphicFrame>
    </p:spTree>
    <p:extLst>
      <p:ext uri="{BB962C8B-B14F-4D97-AF65-F5344CB8AC3E}">
        <p14:creationId xmlns:p14="http://schemas.microsoft.com/office/powerpoint/2010/main" val="35841732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44624"/>
            <a:ext cx="4620161" cy="490066"/>
          </a:xfrm>
        </p:spPr>
        <p:txBody>
          <a:bodyPr>
            <a:noAutofit/>
          </a:bodyPr>
          <a:lstStyle/>
          <a:p>
            <a:pPr algn="l"/>
            <a:r>
              <a:rPr lang="en-US" altLang="zh-CN" sz="2800" b="1" dirty="0">
                <a:latin typeface="微软雅黑" pitchFamily="34" charset="-122"/>
                <a:ea typeface="微软雅黑" pitchFamily="34" charset="-122"/>
                <a:cs typeface="+mn-cs"/>
              </a:rPr>
              <a:t>2.</a:t>
            </a:r>
            <a:r>
              <a:rPr lang="zh-CN" altLang="en-US" sz="2800" b="1" dirty="0">
                <a:latin typeface="微软雅黑" pitchFamily="34" charset="-122"/>
                <a:ea typeface="微软雅黑" pitchFamily="34" charset="-122"/>
                <a:cs typeface="+mn-cs"/>
              </a:rPr>
              <a:t> </a:t>
            </a:r>
            <a:r>
              <a:rPr lang="en-US" altLang="zh-CN" sz="2800" b="1" dirty="0">
                <a:latin typeface="微软雅黑" pitchFamily="34" charset="-122"/>
                <a:ea typeface="微软雅黑" pitchFamily="34" charset="-122"/>
                <a:cs typeface="+mn-cs"/>
              </a:rPr>
              <a:t>MA</a:t>
            </a:r>
            <a:r>
              <a:rPr lang="zh-CN" altLang="en-US" sz="2800" b="1" dirty="0">
                <a:latin typeface="微软雅黑" pitchFamily="34" charset="-122"/>
                <a:ea typeface="微软雅黑" pitchFamily="34" charset="-122"/>
                <a:cs typeface="+mn-cs"/>
              </a:rPr>
              <a:t>过程的统计性质分析</a:t>
            </a:r>
          </a:p>
        </p:txBody>
      </p:sp>
      <p:sp>
        <p:nvSpPr>
          <p:cNvPr id="3" name="内容占位符 2"/>
          <p:cNvSpPr>
            <a:spLocks noGrp="1"/>
          </p:cNvSpPr>
          <p:nvPr>
            <p:ph sz="quarter" idx="1"/>
          </p:nvPr>
        </p:nvSpPr>
        <p:spPr>
          <a:xfrm>
            <a:off x="188963" y="620688"/>
            <a:ext cx="11809312" cy="5493224"/>
          </a:xfrm>
        </p:spPr>
        <p:txBody>
          <a:bodyPr>
            <a:noAutofit/>
          </a:bodyPr>
          <a:lstStyle/>
          <a:p>
            <a:pPr marL="0" indent="0">
              <a:buNone/>
            </a:pPr>
            <a:r>
              <a:rPr lang="zh-CN" altLang="en-US" sz="2800" b="1" dirty="0"/>
              <a:t>（三）自协方差</a:t>
            </a:r>
            <a:endParaRPr lang="en-US" altLang="zh-CN" sz="2800" b="1" dirty="0"/>
          </a:p>
          <a:p>
            <a:pPr marL="0" indent="0">
              <a:buNone/>
            </a:pPr>
            <a:endParaRPr lang="en-US" altLang="zh-CN" sz="2800" dirty="0"/>
          </a:p>
          <a:p>
            <a:pPr marL="0" indent="0">
              <a:buNone/>
            </a:pPr>
            <a:endParaRPr lang="en-US" altLang="zh-CN" sz="2800" dirty="0"/>
          </a:p>
          <a:p>
            <a:pPr marL="0" indent="0">
              <a:buNone/>
            </a:pPr>
            <a:endParaRPr lang="en-US" altLang="zh-CN" sz="2800" dirty="0"/>
          </a:p>
          <a:p>
            <a:pPr marL="0" indent="0">
              <a:buNone/>
            </a:pPr>
            <a:endParaRPr lang="en-US" altLang="zh-CN" sz="2800" dirty="0"/>
          </a:p>
          <a:p>
            <a:pPr marL="0" indent="0">
              <a:buNone/>
            </a:pPr>
            <a:endParaRPr lang="en-US" altLang="zh-CN" sz="2800" dirty="0"/>
          </a:p>
          <a:p>
            <a:pPr marL="0" indent="0">
              <a:buNone/>
            </a:pPr>
            <a:r>
              <a:rPr lang="zh-CN" altLang="en-US" sz="2800" b="1" dirty="0"/>
              <a:t>（四）自相关系数</a:t>
            </a:r>
            <a:endParaRPr lang="en-US" altLang="zh-CN" sz="2800" b="1" dirty="0"/>
          </a:p>
          <a:p>
            <a:pPr marL="0" indent="0">
              <a:buNone/>
            </a:pPr>
            <a:endParaRPr lang="en-US" altLang="zh-CN" sz="2800" dirty="0"/>
          </a:p>
        </p:txBody>
      </p:sp>
      <p:graphicFrame>
        <p:nvGraphicFramePr>
          <p:cNvPr id="5" name="对象 4">
            <a:extLst>
              <a:ext uri="{FF2B5EF4-FFF2-40B4-BE49-F238E27FC236}">
                <a16:creationId xmlns:a16="http://schemas.microsoft.com/office/drawing/2014/main" id="{115A6C87-B499-FB69-6A67-94E58F7001DE}"/>
              </a:ext>
            </a:extLst>
          </p:cNvPr>
          <p:cNvGraphicFramePr>
            <a:graphicFrameLocks noChangeAspect="1"/>
          </p:cNvGraphicFramePr>
          <p:nvPr>
            <p:extLst>
              <p:ext uri="{D42A27DB-BD31-4B8C-83A1-F6EECF244321}">
                <p14:modId xmlns:p14="http://schemas.microsoft.com/office/powerpoint/2010/main" val="910046533"/>
              </p:ext>
            </p:extLst>
          </p:nvPr>
        </p:nvGraphicFramePr>
        <p:xfrm>
          <a:off x="2997275" y="980728"/>
          <a:ext cx="9081264" cy="2880320"/>
        </p:xfrm>
        <a:graphic>
          <a:graphicData uri="http://schemas.openxmlformats.org/presentationml/2006/ole">
            <mc:AlternateContent xmlns:mc="http://schemas.openxmlformats.org/markup-compatibility/2006">
              <mc:Choice xmlns:v="urn:schemas-microsoft-com:vml" Requires="v">
                <p:oleObj name="Equation" r:id="rId2" imgW="4715272" imgH="1495494" progId="Equation.DSMT4">
                  <p:embed/>
                </p:oleObj>
              </mc:Choice>
              <mc:Fallback>
                <p:oleObj name="Equation" r:id="rId2" imgW="4715272" imgH="1495494" progId="Equation.DSMT4">
                  <p:embed/>
                  <p:pic>
                    <p:nvPicPr>
                      <p:cNvPr id="0" name=""/>
                      <p:cNvPicPr/>
                      <p:nvPr/>
                    </p:nvPicPr>
                    <p:blipFill>
                      <a:blip r:embed="rId3"/>
                      <a:stretch>
                        <a:fillRect/>
                      </a:stretch>
                    </p:blipFill>
                    <p:spPr>
                      <a:xfrm>
                        <a:off x="2997275" y="980728"/>
                        <a:ext cx="9081264" cy="288032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6DF46283-C608-8220-DF29-2CF18E992D61}"/>
              </a:ext>
            </a:extLst>
          </p:cNvPr>
          <p:cNvGraphicFramePr>
            <a:graphicFrameLocks noChangeAspect="1"/>
          </p:cNvGraphicFramePr>
          <p:nvPr>
            <p:extLst>
              <p:ext uri="{D42A27DB-BD31-4B8C-83A1-F6EECF244321}">
                <p14:modId xmlns:p14="http://schemas.microsoft.com/office/powerpoint/2010/main" val="2174448529"/>
              </p:ext>
            </p:extLst>
          </p:nvPr>
        </p:nvGraphicFramePr>
        <p:xfrm>
          <a:off x="3069283" y="4103373"/>
          <a:ext cx="4536504" cy="2370579"/>
        </p:xfrm>
        <a:graphic>
          <a:graphicData uri="http://schemas.openxmlformats.org/presentationml/2006/ole">
            <mc:AlternateContent xmlns:mc="http://schemas.openxmlformats.org/markup-compatibility/2006">
              <mc:Choice xmlns:v="urn:schemas-microsoft-com:vml" Requires="v">
                <p:oleObj name="Equation" r:id="rId4" imgW="2533869" imgH="1324128" progId="Equation.DSMT4">
                  <p:embed/>
                </p:oleObj>
              </mc:Choice>
              <mc:Fallback>
                <p:oleObj name="Equation" r:id="rId4" imgW="2533869" imgH="1324128" progId="Equation.DSMT4">
                  <p:embed/>
                  <p:pic>
                    <p:nvPicPr>
                      <p:cNvPr id="0" name=""/>
                      <p:cNvPicPr/>
                      <p:nvPr/>
                    </p:nvPicPr>
                    <p:blipFill>
                      <a:blip r:embed="rId5"/>
                      <a:stretch>
                        <a:fillRect/>
                      </a:stretch>
                    </p:blipFill>
                    <p:spPr>
                      <a:xfrm>
                        <a:off x="3069283" y="4103373"/>
                        <a:ext cx="4536504" cy="2370579"/>
                      </a:xfrm>
                      <a:prstGeom prst="rect">
                        <a:avLst/>
                      </a:prstGeom>
                    </p:spPr>
                  </p:pic>
                </p:oleObj>
              </mc:Fallback>
            </mc:AlternateContent>
          </a:graphicData>
        </a:graphic>
      </p:graphicFrame>
      <p:sp>
        <p:nvSpPr>
          <p:cNvPr id="9" name="文本框 8">
            <a:extLst>
              <a:ext uri="{FF2B5EF4-FFF2-40B4-BE49-F238E27FC236}">
                <a16:creationId xmlns:a16="http://schemas.microsoft.com/office/drawing/2014/main" id="{14061456-793F-BB9D-19F1-098399C6F1DE}"/>
              </a:ext>
            </a:extLst>
          </p:cNvPr>
          <p:cNvSpPr txBox="1"/>
          <p:nvPr/>
        </p:nvSpPr>
        <p:spPr>
          <a:xfrm>
            <a:off x="8361871" y="4581128"/>
            <a:ext cx="3492388" cy="830997"/>
          </a:xfrm>
          <a:prstGeom prst="rect">
            <a:avLst/>
          </a:prstGeom>
          <a:noFill/>
        </p:spPr>
        <p:txBody>
          <a:bodyPr wrap="square">
            <a:spAutoFit/>
          </a:bodyPr>
          <a:lstStyle/>
          <a:p>
            <a:r>
              <a:rPr lang="en-US" altLang="zh-CN" sz="2400" dirty="0">
                <a:latin typeface="Times New Roman" panose="02020603050405020304" pitchFamily="18" charset="0"/>
              </a:rPr>
              <a:t>MA</a:t>
            </a:r>
            <a:r>
              <a:rPr lang="zh-CN" altLang="en-US" sz="2400" dirty="0">
                <a:latin typeface="Times New Roman" panose="02020603050405020304" pitchFamily="18" charset="0"/>
              </a:rPr>
              <a:t>过程的自相关系数存在着明显的</a:t>
            </a:r>
            <a:r>
              <a:rPr lang="zh-CN" altLang="en-US" sz="2400" b="1" dirty="0">
                <a:solidFill>
                  <a:srgbClr val="FF0000"/>
                </a:solidFill>
                <a:latin typeface="Times New Roman" panose="02020603050405020304" pitchFamily="18" charset="0"/>
              </a:rPr>
              <a:t>截尾性</a:t>
            </a:r>
          </a:p>
        </p:txBody>
      </p:sp>
    </p:spTree>
    <p:extLst>
      <p:ext uri="{BB962C8B-B14F-4D97-AF65-F5344CB8AC3E}">
        <p14:creationId xmlns:p14="http://schemas.microsoft.com/office/powerpoint/2010/main" val="1080608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80212" y="615797"/>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en-US" altLang="zh-CN" sz="2400" dirty="0"/>
              <a:t>【</a:t>
            </a:r>
            <a:r>
              <a:rPr lang="zh-CN" altLang="en-US" sz="2400" dirty="0"/>
              <a:t>例</a:t>
            </a:r>
            <a:r>
              <a:rPr lang="en-US" altLang="zh-CN" sz="2400" dirty="0"/>
              <a:t>】</a:t>
            </a:r>
            <a:r>
              <a:rPr lang="zh-CN" altLang="en-US" sz="2400" dirty="0"/>
              <a:t>绘制以下几个</a:t>
            </a:r>
            <a:r>
              <a:rPr lang="en-US" altLang="zh-CN" sz="2400" dirty="0"/>
              <a:t>MA</a:t>
            </a:r>
            <a:r>
              <a:rPr lang="zh-CN" altLang="en-US" sz="2400" dirty="0"/>
              <a:t>过程的自相关图，并分析其自相关系数特性。</a:t>
            </a:r>
            <a:endParaRPr lang="en-US" altLang="zh-CN" sz="2400" dirty="0"/>
          </a:p>
          <a:p>
            <a:pPr>
              <a:lnSpc>
                <a:spcPct val="170000"/>
              </a:lnSpc>
            </a:pPr>
            <a:endParaRPr lang="en-US" altLang="zh-CN" sz="2400" dirty="0"/>
          </a:p>
          <a:p>
            <a:pPr>
              <a:lnSpc>
                <a:spcPct val="170000"/>
              </a:lnSpc>
            </a:pPr>
            <a:endParaRPr lang="en-US" altLang="zh-CN" sz="3100" dirty="0"/>
          </a:p>
          <a:p>
            <a:pPr>
              <a:lnSpc>
                <a:spcPct val="170000"/>
              </a:lnSpc>
            </a:pPr>
            <a:endParaRPr lang="zh-CN" altLang="en-US" sz="31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截尾性分析</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2" name="图片 11">
            <a:extLst>
              <a:ext uri="{FF2B5EF4-FFF2-40B4-BE49-F238E27FC236}">
                <a16:creationId xmlns:a16="http://schemas.microsoft.com/office/drawing/2014/main" id="{3AC9D04F-461E-C45E-E540-B8C926217402}"/>
              </a:ext>
            </a:extLst>
          </p:cNvPr>
          <p:cNvPicPr>
            <a:picLocks noChangeAspect="1"/>
          </p:cNvPicPr>
          <p:nvPr/>
        </p:nvPicPr>
        <p:blipFill>
          <a:blip r:embed="rId2"/>
          <a:stretch>
            <a:fillRect/>
          </a:stretch>
        </p:blipFill>
        <p:spPr>
          <a:xfrm>
            <a:off x="1053059" y="1340768"/>
            <a:ext cx="9793088" cy="1282529"/>
          </a:xfrm>
          <a:prstGeom prst="rect">
            <a:avLst/>
          </a:prstGeom>
        </p:spPr>
      </p:pic>
      <p:pic>
        <p:nvPicPr>
          <p:cNvPr id="13" name="图片 12">
            <a:extLst>
              <a:ext uri="{FF2B5EF4-FFF2-40B4-BE49-F238E27FC236}">
                <a16:creationId xmlns:a16="http://schemas.microsoft.com/office/drawing/2014/main" id="{FF3B733E-2B01-C9F1-F54E-9575A2826109}"/>
              </a:ext>
            </a:extLst>
          </p:cNvPr>
          <p:cNvPicPr>
            <a:picLocks noChangeAspect="1"/>
          </p:cNvPicPr>
          <p:nvPr/>
        </p:nvPicPr>
        <p:blipFill>
          <a:blip r:embed="rId3"/>
          <a:stretch>
            <a:fillRect/>
          </a:stretch>
        </p:blipFill>
        <p:spPr>
          <a:xfrm>
            <a:off x="3213299" y="1159414"/>
            <a:ext cx="7335611" cy="5469044"/>
          </a:xfrm>
          <a:prstGeom prst="rect">
            <a:avLst/>
          </a:prstGeom>
        </p:spPr>
      </p:pic>
    </p:spTree>
    <p:extLst>
      <p:ext uri="{BB962C8B-B14F-4D97-AF65-F5344CB8AC3E}">
        <p14:creationId xmlns:p14="http://schemas.microsoft.com/office/powerpoint/2010/main" val="4168762165"/>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en-US" altLang="zh-CN" sz="2400" b="1" dirty="0"/>
              <a:t>MA</a:t>
            </a:r>
            <a:r>
              <a:rPr lang="zh-CN" altLang="en-US" sz="2400" b="1" dirty="0"/>
              <a:t>过程可逆性的定义：</a:t>
            </a:r>
            <a:r>
              <a:rPr lang="zh-CN" altLang="en-US" sz="2400" dirty="0"/>
              <a:t>若一个 </a:t>
            </a:r>
            <a:r>
              <a:rPr lang="en-US" altLang="zh-CN" sz="2400" dirty="0"/>
              <a:t>MA</a:t>
            </a:r>
            <a:r>
              <a:rPr lang="zh-CN" altLang="en-US" sz="2400" dirty="0"/>
              <a:t>过程表示为</a:t>
            </a:r>
            <a:r>
              <a:rPr lang="en-US" altLang="zh-CN" sz="2400" dirty="0"/>
              <a:t>AR</a:t>
            </a:r>
            <a:r>
              <a:rPr lang="zh-CN" altLang="en-US" sz="2400" dirty="0"/>
              <a:t>形式的过程收敛，则称该</a:t>
            </a:r>
            <a:r>
              <a:rPr lang="en-US" altLang="zh-CN" sz="2400" dirty="0"/>
              <a:t>MA</a:t>
            </a:r>
            <a:r>
              <a:rPr lang="zh-CN" altLang="en-US" sz="2400" dirty="0"/>
              <a:t>过程为可逆的</a:t>
            </a:r>
            <a:r>
              <a:rPr lang="en-US" altLang="zh-CN" sz="2400" dirty="0"/>
              <a:t>MA</a:t>
            </a:r>
            <a:r>
              <a:rPr lang="zh-CN" altLang="en-US" sz="2400" dirty="0"/>
              <a:t>过程，一个自相关系数唯一对应一个可逆的</a:t>
            </a:r>
            <a:r>
              <a:rPr lang="en-US" altLang="zh-CN" sz="2400" dirty="0"/>
              <a:t>MA</a:t>
            </a:r>
            <a:r>
              <a:rPr lang="zh-CN" altLang="en-US" sz="2400" dirty="0"/>
              <a:t>过程。</a:t>
            </a:r>
            <a:endParaRPr lang="en-US" altLang="zh-CN" sz="2400" dirty="0"/>
          </a:p>
          <a:p>
            <a:pPr>
              <a:lnSpc>
                <a:spcPct val="170000"/>
              </a:lnSpc>
            </a:pPr>
            <a:r>
              <a:rPr lang="zh-CN" altLang="en-US" sz="2400" b="1" dirty="0"/>
              <a:t>分析过程：</a:t>
            </a:r>
            <a:r>
              <a:rPr lang="zh-CN" altLang="en-US" sz="2400" dirty="0"/>
              <a:t>中心化</a:t>
            </a:r>
            <a:r>
              <a:rPr lang="en-US" altLang="zh-CN" sz="2400" dirty="0"/>
              <a:t>MA</a:t>
            </a:r>
            <a:r>
              <a:rPr lang="zh-CN" altLang="en-US" sz="2400" dirty="0"/>
              <a:t>过程                       转换为</a:t>
            </a:r>
            <a:r>
              <a:rPr lang="en-US" altLang="zh-CN" sz="2400" dirty="0"/>
              <a:t>AR</a:t>
            </a:r>
            <a:r>
              <a:rPr lang="zh-CN" altLang="en-US" sz="2400" dirty="0"/>
              <a:t>过程的表现形式：</a:t>
            </a:r>
            <a:endParaRPr lang="en-US" altLang="zh-CN" sz="2400" dirty="0"/>
          </a:p>
          <a:p>
            <a:pPr>
              <a:lnSpc>
                <a:spcPct val="170000"/>
              </a:lnSpc>
            </a:pPr>
            <a:endParaRPr lang="en-US" altLang="zh-CN" sz="2400" dirty="0"/>
          </a:p>
          <a:p>
            <a:pPr>
              <a:lnSpc>
                <a:spcPct val="170000"/>
              </a:lnSpc>
            </a:pPr>
            <a:r>
              <a:rPr lang="zh-CN" altLang="en-US" sz="2400" dirty="0"/>
              <a:t>设                  为系数多项式 的</a:t>
            </a:r>
            <a:r>
              <a:rPr lang="en-US" altLang="zh-CN" sz="2400" dirty="0"/>
              <a:t>q</a:t>
            </a:r>
            <a:r>
              <a:rPr lang="zh-CN" altLang="en-US" sz="2400" dirty="0"/>
              <a:t>个根，那么转换成</a:t>
            </a:r>
            <a:r>
              <a:rPr lang="en-US" altLang="zh-CN" sz="2400" dirty="0"/>
              <a:t>AR</a:t>
            </a:r>
            <a:r>
              <a:rPr lang="zh-CN" altLang="en-US" sz="2400" dirty="0"/>
              <a:t>过程后可再进行变形为：</a:t>
            </a:r>
            <a:endParaRPr lang="en-US" altLang="zh-CN" sz="2400" dirty="0"/>
          </a:p>
          <a:p>
            <a:pPr>
              <a:lnSpc>
                <a:spcPct val="170000"/>
              </a:lnSpc>
            </a:pPr>
            <a:endParaRPr lang="en-US" altLang="zh-CN" sz="2400" dirty="0"/>
          </a:p>
          <a:p>
            <a:pPr>
              <a:lnSpc>
                <a:spcPct val="170000"/>
              </a:lnSpc>
            </a:pPr>
            <a:r>
              <a:rPr lang="zh-CN" altLang="en-US" sz="2400" dirty="0"/>
              <a:t>收敛的充要条件为             ，因此</a:t>
            </a:r>
            <a:r>
              <a:rPr lang="en-US" altLang="zh-CN" sz="2400" dirty="0"/>
              <a:t>MA</a:t>
            </a:r>
            <a:r>
              <a:rPr lang="zh-CN" altLang="en-US" sz="2400" dirty="0"/>
              <a:t>过程可逆的条件为             </a:t>
            </a:r>
            <a:r>
              <a:rPr lang="zh-CN" altLang="en-US" sz="2800" dirty="0"/>
              <a:t>。</a:t>
            </a:r>
            <a:endParaRPr lang="en-US" altLang="zh-CN" sz="2800" dirty="0"/>
          </a:p>
          <a:p>
            <a:pPr>
              <a:lnSpc>
                <a:spcPct val="170000"/>
              </a:lnSpc>
            </a:pPr>
            <a:endParaRPr lang="zh-CN" altLang="en-US" sz="2800" dirty="0"/>
          </a:p>
        </p:txBody>
      </p:sp>
      <p:sp>
        <p:nvSpPr>
          <p:cNvPr id="6" name="矩形 5"/>
          <p:cNvSpPr/>
          <p:nvPr/>
        </p:nvSpPr>
        <p:spPr>
          <a:xfrm>
            <a:off x="332979" y="116632"/>
            <a:ext cx="4176464" cy="492443"/>
          </a:xfrm>
          <a:prstGeom prst="rect">
            <a:avLst/>
          </a:prstGeom>
        </p:spPr>
        <p:txBody>
          <a:bodyPr wrap="square">
            <a:spAutoFit/>
          </a:bodyPr>
          <a:lstStyle/>
          <a:p>
            <a:r>
              <a:rPr lang="en-US" altLang="zh-CN" sz="2600" b="1" dirty="0">
                <a:latin typeface="微软雅黑" pitchFamily="34" charset="-122"/>
                <a:ea typeface="微软雅黑" pitchFamily="34" charset="-122"/>
              </a:rPr>
              <a:t>3.</a:t>
            </a:r>
            <a:r>
              <a:rPr lang="zh-CN" altLang="en-US" sz="2600" b="1" dirty="0">
                <a:latin typeface="微软雅黑" pitchFamily="34" charset="-122"/>
                <a:ea typeface="微软雅黑" pitchFamily="34" charset="-122"/>
              </a:rPr>
              <a:t> </a:t>
            </a:r>
            <a:r>
              <a:rPr lang="en-US" altLang="zh-CN" sz="2600" b="1" dirty="0">
                <a:latin typeface="微软雅黑" pitchFamily="34" charset="-122"/>
                <a:ea typeface="微软雅黑" pitchFamily="34" charset="-122"/>
              </a:rPr>
              <a:t>MA</a:t>
            </a:r>
            <a:r>
              <a:rPr lang="zh-CN" altLang="en-US" sz="2600" b="1" dirty="0">
                <a:latin typeface="微软雅黑" pitchFamily="34" charset="-122"/>
                <a:ea typeface="微软雅黑" pitchFamily="34" charset="-122"/>
              </a:rPr>
              <a:t>过程的可逆性分析</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对象 3">
            <a:extLst>
              <a:ext uri="{FF2B5EF4-FFF2-40B4-BE49-F238E27FC236}">
                <a16:creationId xmlns:a16="http://schemas.microsoft.com/office/drawing/2014/main" id="{76FA1A83-3B67-344B-EA91-E05A7CCBEC66}"/>
              </a:ext>
            </a:extLst>
          </p:cNvPr>
          <p:cNvGraphicFramePr>
            <a:graphicFrameLocks noChangeAspect="1"/>
          </p:cNvGraphicFramePr>
          <p:nvPr>
            <p:extLst>
              <p:ext uri="{D42A27DB-BD31-4B8C-83A1-F6EECF244321}">
                <p14:modId xmlns:p14="http://schemas.microsoft.com/office/powerpoint/2010/main" val="1644279105"/>
              </p:ext>
            </p:extLst>
          </p:nvPr>
        </p:nvGraphicFramePr>
        <p:xfrm>
          <a:off x="3933379" y="2276872"/>
          <a:ext cx="1440160" cy="452143"/>
        </p:xfrm>
        <a:graphic>
          <a:graphicData uri="http://schemas.openxmlformats.org/presentationml/2006/ole">
            <mc:AlternateContent xmlns:mc="http://schemas.openxmlformats.org/markup-compatibility/2006">
              <mc:Choice xmlns:v="urn:schemas-microsoft-com:vml" Requires="v">
                <p:oleObj name="Equation" r:id="rId2" imgW="819061" imgH="257049" progId="Equation.DSMT4">
                  <p:embed/>
                </p:oleObj>
              </mc:Choice>
              <mc:Fallback>
                <p:oleObj name="Equation" r:id="rId2" imgW="819061" imgH="257049" progId="Equation.DSMT4">
                  <p:embed/>
                  <p:pic>
                    <p:nvPicPr>
                      <p:cNvPr id="0" name=""/>
                      <p:cNvPicPr/>
                      <p:nvPr/>
                    </p:nvPicPr>
                    <p:blipFill>
                      <a:blip r:embed="rId3"/>
                      <a:stretch>
                        <a:fillRect/>
                      </a:stretch>
                    </p:blipFill>
                    <p:spPr>
                      <a:xfrm>
                        <a:off x="3933379" y="2276872"/>
                        <a:ext cx="1440160" cy="45214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A47E9D3-F27E-DDE8-FF04-3AE992B94403}"/>
              </a:ext>
            </a:extLst>
          </p:cNvPr>
          <p:cNvGraphicFramePr>
            <a:graphicFrameLocks noChangeAspect="1"/>
          </p:cNvGraphicFramePr>
          <p:nvPr>
            <p:extLst>
              <p:ext uri="{D42A27DB-BD31-4B8C-83A1-F6EECF244321}">
                <p14:modId xmlns:p14="http://schemas.microsoft.com/office/powerpoint/2010/main" val="3578581492"/>
              </p:ext>
            </p:extLst>
          </p:nvPr>
        </p:nvGraphicFramePr>
        <p:xfrm>
          <a:off x="4941491" y="2758731"/>
          <a:ext cx="1296144" cy="846094"/>
        </p:xfrm>
        <a:graphic>
          <a:graphicData uri="http://schemas.openxmlformats.org/presentationml/2006/ole">
            <mc:AlternateContent xmlns:mc="http://schemas.openxmlformats.org/markup-compatibility/2006">
              <mc:Choice xmlns:v="urn:schemas-microsoft-com:vml" Requires="v">
                <p:oleObj name="Equation" r:id="rId4" imgW="685851" imgH="447856" progId="Equation.DSMT4">
                  <p:embed/>
                </p:oleObj>
              </mc:Choice>
              <mc:Fallback>
                <p:oleObj name="Equation" r:id="rId4" imgW="685851" imgH="447856" progId="Equation.DSMT4">
                  <p:embed/>
                  <p:pic>
                    <p:nvPicPr>
                      <p:cNvPr id="0" name=""/>
                      <p:cNvPicPr/>
                      <p:nvPr/>
                    </p:nvPicPr>
                    <p:blipFill>
                      <a:blip r:embed="rId5"/>
                      <a:stretch>
                        <a:fillRect/>
                      </a:stretch>
                    </p:blipFill>
                    <p:spPr>
                      <a:xfrm>
                        <a:off x="4941491" y="2758731"/>
                        <a:ext cx="1296144" cy="84609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36E70500-27B3-17CF-8CB0-FD0BB00B6F76}"/>
              </a:ext>
            </a:extLst>
          </p:cNvPr>
          <p:cNvGraphicFramePr>
            <a:graphicFrameLocks noChangeAspect="1"/>
          </p:cNvGraphicFramePr>
          <p:nvPr>
            <p:extLst>
              <p:ext uri="{D42A27DB-BD31-4B8C-83A1-F6EECF244321}">
                <p14:modId xmlns:p14="http://schemas.microsoft.com/office/powerpoint/2010/main" val="3562138706"/>
              </p:ext>
            </p:extLst>
          </p:nvPr>
        </p:nvGraphicFramePr>
        <p:xfrm>
          <a:off x="838200" y="3492500"/>
          <a:ext cx="1065213" cy="730250"/>
        </p:xfrm>
        <a:graphic>
          <a:graphicData uri="http://schemas.openxmlformats.org/presentationml/2006/ole">
            <mc:AlternateContent xmlns:mc="http://schemas.openxmlformats.org/markup-compatibility/2006">
              <mc:Choice xmlns:v="urn:schemas-microsoft-com:vml" Requires="v">
                <p:oleObj name="Equation" r:id="rId6" imgW="647640" imgH="444240" progId="Equation.DSMT4">
                  <p:embed/>
                </p:oleObj>
              </mc:Choice>
              <mc:Fallback>
                <p:oleObj name="Equation" r:id="rId6" imgW="647640" imgH="444240" progId="Equation.DSMT4">
                  <p:embed/>
                  <p:pic>
                    <p:nvPicPr>
                      <p:cNvPr id="0" name=""/>
                      <p:cNvPicPr/>
                      <p:nvPr/>
                    </p:nvPicPr>
                    <p:blipFill>
                      <a:blip r:embed="rId7"/>
                      <a:stretch>
                        <a:fillRect/>
                      </a:stretch>
                    </p:blipFill>
                    <p:spPr>
                      <a:xfrm>
                        <a:off x="838200" y="3492500"/>
                        <a:ext cx="1065213" cy="730250"/>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B2B8E6F4-9EA7-D154-6C59-63FFECCF406E}"/>
              </a:ext>
            </a:extLst>
          </p:cNvPr>
          <p:cNvGraphicFramePr>
            <a:graphicFrameLocks noChangeAspect="1"/>
          </p:cNvGraphicFramePr>
          <p:nvPr>
            <p:extLst>
              <p:ext uri="{D42A27DB-BD31-4B8C-83A1-F6EECF244321}">
                <p14:modId xmlns:p14="http://schemas.microsoft.com/office/powerpoint/2010/main" val="4098752674"/>
              </p:ext>
            </p:extLst>
          </p:nvPr>
        </p:nvGraphicFramePr>
        <p:xfrm>
          <a:off x="4645025" y="4297363"/>
          <a:ext cx="2446338" cy="736600"/>
        </p:xfrm>
        <a:graphic>
          <a:graphicData uri="http://schemas.openxmlformats.org/presentationml/2006/ole">
            <mc:AlternateContent xmlns:mc="http://schemas.openxmlformats.org/markup-compatibility/2006">
              <mc:Choice xmlns:v="urn:schemas-microsoft-com:vml" Requires="v">
                <p:oleObj name="Equation" r:id="rId8" imgW="1562040" imgH="469800" progId="Equation.DSMT4">
                  <p:embed/>
                </p:oleObj>
              </mc:Choice>
              <mc:Fallback>
                <p:oleObj name="Equation" r:id="rId8" imgW="1562040" imgH="469800" progId="Equation.DSMT4">
                  <p:embed/>
                  <p:pic>
                    <p:nvPicPr>
                      <p:cNvPr id="0" name=""/>
                      <p:cNvPicPr/>
                      <p:nvPr/>
                    </p:nvPicPr>
                    <p:blipFill>
                      <a:blip r:embed="rId9"/>
                      <a:stretch>
                        <a:fillRect/>
                      </a:stretch>
                    </p:blipFill>
                    <p:spPr>
                      <a:xfrm>
                        <a:off x="4645025" y="4297363"/>
                        <a:ext cx="2446338" cy="736600"/>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F47C3FF1-B54E-8682-7D17-2556DA6D2F91}"/>
              </a:ext>
            </a:extLst>
          </p:cNvPr>
          <p:cNvGraphicFramePr>
            <a:graphicFrameLocks noChangeAspect="1"/>
          </p:cNvGraphicFramePr>
          <p:nvPr>
            <p:extLst>
              <p:ext uri="{D42A27DB-BD31-4B8C-83A1-F6EECF244321}">
                <p14:modId xmlns:p14="http://schemas.microsoft.com/office/powerpoint/2010/main" val="3284129016"/>
              </p:ext>
            </p:extLst>
          </p:nvPr>
        </p:nvGraphicFramePr>
        <p:xfrm>
          <a:off x="2853259" y="5085184"/>
          <a:ext cx="864096" cy="530241"/>
        </p:xfrm>
        <a:graphic>
          <a:graphicData uri="http://schemas.openxmlformats.org/presentationml/2006/ole">
            <mc:AlternateContent xmlns:mc="http://schemas.openxmlformats.org/markup-compatibility/2006">
              <mc:Choice xmlns:v="urn:schemas-microsoft-com:vml" Requires="v">
                <p:oleObj name="Equation" r:id="rId10" imgW="419071" imgH="257049" progId="Equation.DSMT4">
                  <p:embed/>
                </p:oleObj>
              </mc:Choice>
              <mc:Fallback>
                <p:oleObj name="Equation" r:id="rId10" imgW="419071" imgH="257049" progId="Equation.DSMT4">
                  <p:embed/>
                  <p:pic>
                    <p:nvPicPr>
                      <p:cNvPr id="0" name=""/>
                      <p:cNvPicPr/>
                      <p:nvPr/>
                    </p:nvPicPr>
                    <p:blipFill>
                      <a:blip r:embed="rId11"/>
                      <a:stretch>
                        <a:fillRect/>
                      </a:stretch>
                    </p:blipFill>
                    <p:spPr>
                      <a:xfrm>
                        <a:off x="2853259" y="5085184"/>
                        <a:ext cx="864096" cy="530241"/>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28DA5077-CF51-2A6B-1EF3-9CF09B031949}"/>
              </a:ext>
            </a:extLst>
          </p:cNvPr>
          <p:cNvGraphicFramePr>
            <a:graphicFrameLocks noChangeAspect="1"/>
          </p:cNvGraphicFramePr>
          <p:nvPr>
            <p:extLst>
              <p:ext uri="{D42A27DB-BD31-4B8C-83A1-F6EECF244321}">
                <p14:modId xmlns:p14="http://schemas.microsoft.com/office/powerpoint/2010/main" val="153595895"/>
              </p:ext>
            </p:extLst>
          </p:nvPr>
        </p:nvGraphicFramePr>
        <p:xfrm>
          <a:off x="7533779" y="4942258"/>
          <a:ext cx="792088" cy="897700"/>
        </p:xfrm>
        <a:graphic>
          <a:graphicData uri="http://schemas.openxmlformats.org/presentationml/2006/ole">
            <mc:AlternateContent xmlns:mc="http://schemas.openxmlformats.org/markup-compatibility/2006">
              <mc:Choice xmlns:v="urn:schemas-microsoft-com:vml" Requires="v">
                <p:oleObj name="Equation" r:id="rId12" imgW="428792" imgH="485657" progId="Equation.DSMT4">
                  <p:embed/>
                </p:oleObj>
              </mc:Choice>
              <mc:Fallback>
                <p:oleObj name="Equation" r:id="rId12" imgW="428792" imgH="485657" progId="Equation.DSMT4">
                  <p:embed/>
                  <p:pic>
                    <p:nvPicPr>
                      <p:cNvPr id="0" name=""/>
                      <p:cNvPicPr/>
                      <p:nvPr/>
                    </p:nvPicPr>
                    <p:blipFill>
                      <a:blip r:embed="rId13"/>
                      <a:stretch>
                        <a:fillRect/>
                      </a:stretch>
                    </p:blipFill>
                    <p:spPr>
                      <a:xfrm>
                        <a:off x="7533779" y="4942258"/>
                        <a:ext cx="792088" cy="897700"/>
                      </a:xfrm>
                      <a:prstGeom prst="rect">
                        <a:avLst/>
                      </a:prstGeom>
                    </p:spPr>
                  </p:pic>
                </p:oleObj>
              </mc:Fallback>
            </mc:AlternateContent>
          </a:graphicData>
        </a:graphic>
      </p:graphicFrame>
    </p:spTree>
    <p:extLst>
      <p:ext uri="{BB962C8B-B14F-4D97-AF65-F5344CB8AC3E}">
        <p14:creationId xmlns:p14="http://schemas.microsoft.com/office/powerpoint/2010/main" val="2683012923"/>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dirty="0"/>
              <a:t>在前面提到，偏自相关系数可以理解成</a:t>
            </a:r>
            <a:r>
              <a:rPr lang="en-US" altLang="zh-CN" sz="2400" dirty="0"/>
              <a:t>AR</a:t>
            </a:r>
            <a:r>
              <a:rPr lang="zh-CN" altLang="en-US" sz="2400" dirty="0"/>
              <a:t>过程中滞后</a:t>
            </a:r>
            <a:r>
              <a:rPr lang="en-US" altLang="zh-CN" sz="2400" dirty="0"/>
              <a:t>p</a:t>
            </a:r>
            <a:r>
              <a:rPr lang="zh-CN" altLang="en-US" sz="2400" dirty="0"/>
              <a:t>阶的系数，而对于任意的</a:t>
            </a:r>
            <a:r>
              <a:rPr lang="en-US" altLang="zh-CN" sz="2400" dirty="0"/>
              <a:t>MA</a:t>
            </a:r>
            <a:r>
              <a:rPr lang="zh-CN" altLang="en-US" sz="2400" dirty="0"/>
              <a:t>过程其都可以表示为一个</a:t>
            </a:r>
            <a:r>
              <a:rPr lang="en-US" altLang="zh-CN" sz="2400" dirty="0"/>
              <a:t>AR</a:t>
            </a:r>
            <a:r>
              <a:rPr lang="zh-CN" altLang="en-US" sz="2400" dirty="0"/>
              <a:t>无穷阶过程，即任意一个</a:t>
            </a:r>
            <a:r>
              <a:rPr lang="en-US" altLang="zh-CN" sz="2400" dirty="0"/>
              <a:t>MA</a:t>
            </a:r>
            <a:r>
              <a:rPr lang="zh-CN" altLang="en-US" sz="2400" dirty="0"/>
              <a:t>过程都有着无穷个偏自相关系数，并且这一系列偏自相关系数具有拖尾性。</a:t>
            </a:r>
            <a:endParaRPr lang="en-US" altLang="zh-CN" sz="2400" dirty="0"/>
          </a:p>
          <a:p>
            <a:pPr>
              <a:lnSpc>
                <a:spcPct val="170000"/>
              </a:lnSpc>
            </a:pPr>
            <a:r>
              <a:rPr lang="zh-CN" altLang="en-US" sz="2400" dirty="0"/>
              <a:t>例</a:t>
            </a:r>
            <a:r>
              <a:rPr lang="en-US" altLang="zh-CN" sz="2400" dirty="0"/>
              <a:t>【2.】</a:t>
            </a:r>
            <a:r>
              <a:rPr lang="zh-CN" altLang="en-US" sz="2400" dirty="0"/>
              <a:t>绘制以下</a:t>
            </a:r>
            <a:r>
              <a:rPr lang="en-US" altLang="zh-CN" sz="2400" dirty="0"/>
              <a:t>MA</a:t>
            </a:r>
            <a:r>
              <a:rPr lang="zh-CN" altLang="en-US" sz="2400" dirty="0"/>
              <a:t>过程的偏自相关系数并观察其拖尾性</a:t>
            </a:r>
            <a:endParaRPr lang="en-US" altLang="zh-CN" sz="2400" dirty="0"/>
          </a:p>
          <a:p>
            <a:pPr>
              <a:lnSpc>
                <a:spcPct val="170000"/>
              </a:lnSpc>
            </a:pPr>
            <a:endParaRPr lang="zh-CN" altLang="en-US" sz="2400" dirty="0"/>
          </a:p>
        </p:txBody>
      </p:sp>
      <p:sp>
        <p:nvSpPr>
          <p:cNvPr id="6" name="矩形 5"/>
          <p:cNvSpPr/>
          <p:nvPr/>
        </p:nvSpPr>
        <p:spPr>
          <a:xfrm>
            <a:off x="332979" y="116632"/>
            <a:ext cx="4176464" cy="492443"/>
          </a:xfrm>
          <a:prstGeom prst="rect">
            <a:avLst/>
          </a:prstGeom>
        </p:spPr>
        <p:txBody>
          <a:bodyPr wrap="square">
            <a:spAutoFit/>
          </a:bodyPr>
          <a:lstStyle/>
          <a:p>
            <a:r>
              <a:rPr lang="en-US" altLang="zh-CN" sz="2600" b="1" dirty="0">
                <a:latin typeface="微软雅黑" pitchFamily="34" charset="-122"/>
                <a:ea typeface="微软雅黑" pitchFamily="34" charset="-122"/>
              </a:rPr>
              <a:t>4.MA</a:t>
            </a:r>
            <a:r>
              <a:rPr lang="zh-CN" altLang="en-US" sz="2600" b="1" dirty="0">
                <a:latin typeface="微软雅黑" pitchFamily="34" charset="-122"/>
                <a:ea typeface="微软雅黑" pitchFamily="34" charset="-122"/>
              </a:rPr>
              <a:t>过程的偏自相关系数</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7EB257D4-65F5-79F5-F652-7B9D782BF1DF}"/>
              </a:ext>
            </a:extLst>
          </p:cNvPr>
          <p:cNvPicPr>
            <a:picLocks noChangeAspect="1"/>
          </p:cNvPicPr>
          <p:nvPr/>
        </p:nvPicPr>
        <p:blipFill>
          <a:blip r:embed="rId2"/>
          <a:stretch>
            <a:fillRect/>
          </a:stretch>
        </p:blipFill>
        <p:spPr>
          <a:xfrm>
            <a:off x="621011" y="3424890"/>
            <a:ext cx="10369152" cy="1312662"/>
          </a:xfrm>
          <a:prstGeom prst="rect">
            <a:avLst/>
          </a:prstGeom>
        </p:spPr>
      </p:pic>
      <p:pic>
        <p:nvPicPr>
          <p:cNvPr id="3" name="图片 2">
            <a:extLst>
              <a:ext uri="{FF2B5EF4-FFF2-40B4-BE49-F238E27FC236}">
                <a16:creationId xmlns:a16="http://schemas.microsoft.com/office/drawing/2014/main" id="{3FC03881-7051-16B7-761C-5DCF4BF9CA5E}"/>
              </a:ext>
            </a:extLst>
          </p:cNvPr>
          <p:cNvPicPr>
            <a:picLocks noChangeAspect="1"/>
          </p:cNvPicPr>
          <p:nvPr/>
        </p:nvPicPr>
        <p:blipFill>
          <a:blip r:embed="rId3"/>
          <a:stretch>
            <a:fillRect/>
          </a:stretch>
        </p:blipFill>
        <p:spPr>
          <a:xfrm>
            <a:off x="3523732" y="764704"/>
            <a:ext cx="7466431" cy="5582593"/>
          </a:xfrm>
          <a:prstGeom prst="rect">
            <a:avLst/>
          </a:prstGeom>
        </p:spPr>
      </p:pic>
    </p:spTree>
    <p:extLst>
      <p:ext uri="{BB962C8B-B14F-4D97-AF65-F5344CB8AC3E}">
        <p14:creationId xmlns:p14="http://schemas.microsoft.com/office/powerpoint/2010/main" val="244019483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dirty="0"/>
              <a:t>主要是定阶的问题，</a:t>
            </a:r>
            <a:r>
              <a:rPr lang="en-US" altLang="zh-CN" sz="2800" dirty="0"/>
              <a:t>MA</a:t>
            </a:r>
            <a:r>
              <a:rPr lang="zh-CN" altLang="en-US" sz="2800" dirty="0"/>
              <a:t>模型阶数的确定取决于其自相关系数的截尾情况。</a:t>
            </a:r>
            <a:endParaRPr lang="en-US" altLang="zh-CN" sz="2800" dirty="0"/>
          </a:p>
          <a:p>
            <a:pPr>
              <a:lnSpc>
                <a:spcPct val="170000"/>
              </a:lnSpc>
            </a:pPr>
            <a:r>
              <a:rPr lang="en-US" altLang="zh-CN" sz="2800" dirty="0"/>
              <a:t>MA</a:t>
            </a:r>
            <a:r>
              <a:rPr lang="zh-CN" altLang="en-US" sz="2800" dirty="0"/>
              <a:t>模型建立的步骤：</a:t>
            </a:r>
            <a:endParaRPr lang="en-US" altLang="zh-CN" sz="2800" dirty="0"/>
          </a:p>
          <a:p>
            <a:pPr>
              <a:lnSpc>
                <a:spcPct val="170000"/>
              </a:lnSpc>
            </a:pPr>
            <a:r>
              <a:rPr lang="en-US" altLang="zh-CN" sz="2800" dirty="0"/>
              <a:t>1)</a:t>
            </a:r>
            <a:r>
              <a:rPr lang="zh-CN" altLang="en-US" sz="2800" dirty="0"/>
              <a:t>对原始序列进行平稳性判断，若为平稳序列则转至步骤</a:t>
            </a:r>
            <a:r>
              <a:rPr lang="en-US" altLang="zh-CN" sz="2800" dirty="0"/>
              <a:t>3</a:t>
            </a:r>
            <a:r>
              <a:rPr lang="zh-CN" altLang="en-US" sz="2800" dirty="0"/>
              <a:t>，若非平稳转至步骤</a:t>
            </a:r>
            <a:r>
              <a:rPr lang="en-US" altLang="zh-CN" sz="2800" dirty="0"/>
              <a:t>2</a:t>
            </a:r>
          </a:p>
          <a:p>
            <a:pPr>
              <a:lnSpc>
                <a:spcPct val="170000"/>
              </a:lnSpc>
            </a:pPr>
            <a:r>
              <a:rPr lang="en-US" altLang="zh-CN" sz="2800" dirty="0"/>
              <a:t>2)</a:t>
            </a:r>
            <a:r>
              <a:rPr lang="zh-CN" altLang="en-US" sz="2800" dirty="0"/>
              <a:t>对原始序列进行差分处理，并回到步骤</a:t>
            </a:r>
            <a:r>
              <a:rPr lang="en-US" altLang="zh-CN" sz="2800" dirty="0"/>
              <a:t>1</a:t>
            </a:r>
            <a:r>
              <a:rPr lang="zh-CN" altLang="en-US" sz="2800" dirty="0"/>
              <a:t>进行平稳性检验；</a:t>
            </a:r>
          </a:p>
          <a:p>
            <a:pPr>
              <a:lnSpc>
                <a:spcPct val="170000"/>
              </a:lnSpc>
            </a:pPr>
            <a:r>
              <a:rPr lang="en-US" altLang="zh-CN" sz="2800" dirty="0"/>
              <a:t>3)</a:t>
            </a:r>
            <a:r>
              <a:rPr lang="zh-CN" altLang="en-US" sz="2800" dirty="0"/>
              <a:t>计算</a:t>
            </a:r>
            <a:r>
              <a:rPr lang="en-US" altLang="zh-CN" sz="2800" dirty="0"/>
              <a:t>ACF</a:t>
            </a:r>
            <a:r>
              <a:rPr lang="zh-CN" altLang="en-US" sz="2800" dirty="0"/>
              <a:t>，并判断</a:t>
            </a:r>
            <a:r>
              <a:rPr lang="en-US" altLang="zh-CN" sz="2800" dirty="0"/>
              <a:t>ACF</a:t>
            </a:r>
            <a:r>
              <a:rPr lang="zh-CN" altLang="en-US" sz="2800" dirty="0"/>
              <a:t>序列在第几阶截尾；</a:t>
            </a:r>
          </a:p>
          <a:p>
            <a:pPr>
              <a:lnSpc>
                <a:spcPct val="170000"/>
              </a:lnSpc>
            </a:pPr>
            <a:r>
              <a:rPr lang="en-US" altLang="zh-CN" sz="2800" dirty="0"/>
              <a:t>4)</a:t>
            </a:r>
            <a:r>
              <a:rPr lang="zh-CN" altLang="en-US" sz="2800" dirty="0"/>
              <a:t>设定模型阶数，并估计参数；</a:t>
            </a:r>
          </a:p>
          <a:p>
            <a:pPr>
              <a:lnSpc>
                <a:spcPct val="170000"/>
              </a:lnSpc>
            </a:pPr>
            <a:r>
              <a:rPr lang="en-US" altLang="zh-CN" sz="2800" dirty="0"/>
              <a:t>5)</a:t>
            </a:r>
            <a:r>
              <a:rPr lang="zh-CN" altLang="en-US" sz="2800" dirty="0"/>
              <a:t>对模型进行检验，若最优则输出模型，反之重回步骤</a:t>
            </a:r>
            <a:r>
              <a:rPr lang="en-US" altLang="zh-CN" sz="2800" dirty="0"/>
              <a:t>4</a:t>
            </a:r>
            <a:r>
              <a:rPr lang="zh-CN" altLang="en-US" sz="2800" dirty="0"/>
              <a:t>。</a:t>
            </a:r>
            <a:endParaRPr lang="en-US" altLang="zh-CN" sz="2800" dirty="0"/>
          </a:p>
          <a:p>
            <a:pPr>
              <a:lnSpc>
                <a:spcPct val="170000"/>
              </a:lnSpc>
            </a:pPr>
            <a:endParaRPr lang="en-US" altLang="zh-CN" sz="2800" dirty="0"/>
          </a:p>
          <a:p>
            <a:pPr>
              <a:lnSpc>
                <a:spcPct val="170000"/>
              </a:lnSpc>
            </a:pPr>
            <a:endParaRPr lang="zh-CN" altLang="en-US" sz="2800" dirty="0"/>
          </a:p>
        </p:txBody>
      </p:sp>
      <p:sp>
        <p:nvSpPr>
          <p:cNvPr id="6" name="矩形 5"/>
          <p:cNvSpPr/>
          <p:nvPr/>
        </p:nvSpPr>
        <p:spPr>
          <a:xfrm>
            <a:off x="332979" y="116632"/>
            <a:ext cx="4176464" cy="492443"/>
          </a:xfrm>
          <a:prstGeom prst="rect">
            <a:avLst/>
          </a:prstGeom>
        </p:spPr>
        <p:txBody>
          <a:bodyPr wrap="square">
            <a:spAutoFit/>
          </a:bodyPr>
          <a:lstStyle/>
          <a:p>
            <a:r>
              <a:rPr lang="en-US" altLang="zh-CN" sz="2600" b="1" dirty="0">
                <a:latin typeface="微软雅黑" pitchFamily="34" charset="-122"/>
                <a:ea typeface="微软雅黑" pitchFamily="34" charset="-122"/>
              </a:rPr>
              <a:t>5. MA</a:t>
            </a:r>
            <a:r>
              <a:rPr lang="zh-CN" altLang="en-US" sz="2600" b="1" dirty="0">
                <a:latin typeface="微软雅黑" pitchFamily="34" charset="-122"/>
                <a:ea typeface="微软雅黑" pitchFamily="34" charset="-122"/>
              </a:rPr>
              <a:t>模型的建立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3854664697"/>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en-US" altLang="zh-CN" sz="2400" dirty="0"/>
              <a:t>【</a:t>
            </a:r>
            <a:r>
              <a:rPr lang="zh-CN" altLang="en-US" sz="2400" dirty="0"/>
              <a:t>例</a:t>
            </a:r>
            <a:r>
              <a:rPr lang="en-US" altLang="zh-CN" sz="2400" dirty="0"/>
              <a:t>】</a:t>
            </a:r>
            <a:r>
              <a:rPr lang="zh-CN" altLang="en-US" sz="2400" dirty="0"/>
              <a:t>对</a:t>
            </a:r>
            <a:r>
              <a:rPr lang="en-US" altLang="zh-CN" sz="2400" dirty="0"/>
              <a:t>2010-2023</a:t>
            </a:r>
            <a:r>
              <a:rPr lang="zh-CN" altLang="en-US" sz="2400" dirty="0"/>
              <a:t>年制造业经理采购指数中的生产指数序列进行分析并建立</a:t>
            </a:r>
            <a:r>
              <a:rPr lang="en-US" altLang="zh-CN" sz="2400" dirty="0"/>
              <a:t>MA</a:t>
            </a:r>
            <a:r>
              <a:rPr lang="zh-CN" altLang="en-US" sz="2400" dirty="0"/>
              <a:t>模型</a:t>
            </a:r>
            <a:endParaRPr lang="en-US" altLang="zh-CN" sz="2400" dirty="0"/>
          </a:p>
          <a:p>
            <a:pPr>
              <a:lnSpc>
                <a:spcPct val="170000"/>
              </a:lnSpc>
            </a:pPr>
            <a:r>
              <a:rPr lang="zh-CN" altLang="en-US" sz="2400" dirty="0"/>
              <a:t>（</a:t>
            </a:r>
            <a:r>
              <a:rPr lang="en-US" altLang="zh-CN" sz="2400" dirty="0"/>
              <a:t>1</a:t>
            </a:r>
            <a:r>
              <a:rPr lang="zh-CN" altLang="en-US" sz="2400" dirty="0"/>
              <a:t>）检验稳定性</a:t>
            </a:r>
            <a:endParaRPr lang="en-US" altLang="zh-CN" sz="2400" dirty="0"/>
          </a:p>
          <a:p>
            <a:pPr>
              <a:lnSpc>
                <a:spcPct val="170000"/>
              </a:lnSpc>
            </a:pPr>
            <a:r>
              <a:rPr lang="zh-CN" altLang="en-US" sz="2400" dirty="0"/>
              <a:t>首先绘制原始序列图，如下图所示，生产指数有着明显的下降趋势，同时由下表的</a:t>
            </a:r>
            <a:r>
              <a:rPr lang="en-US" altLang="zh-CN" sz="2400" dirty="0"/>
              <a:t>ADF</a:t>
            </a:r>
            <a:r>
              <a:rPr lang="zh-CN" altLang="en-US" sz="2400" dirty="0"/>
              <a:t>检验结果可知，原始序列为非平稳序列。</a:t>
            </a:r>
          </a:p>
        </p:txBody>
      </p:sp>
      <p:sp>
        <p:nvSpPr>
          <p:cNvPr id="6" name="矩形 5"/>
          <p:cNvSpPr/>
          <p:nvPr/>
        </p:nvSpPr>
        <p:spPr>
          <a:xfrm>
            <a:off x="332979" y="116632"/>
            <a:ext cx="4176464" cy="492443"/>
          </a:xfrm>
          <a:prstGeom prst="rect">
            <a:avLst/>
          </a:prstGeom>
        </p:spPr>
        <p:txBody>
          <a:bodyPr wrap="square">
            <a:spAutoFit/>
          </a:bodyPr>
          <a:lstStyle/>
          <a:p>
            <a:r>
              <a:rPr lang="en-US" altLang="zh-CN" sz="2600" b="1" dirty="0">
                <a:latin typeface="微软雅黑" pitchFamily="34" charset="-122"/>
                <a:ea typeface="微软雅黑" pitchFamily="34" charset="-122"/>
              </a:rPr>
              <a:t>6.</a:t>
            </a:r>
            <a:r>
              <a:rPr lang="zh-CN" altLang="en-US" sz="2600" b="1" dirty="0">
                <a:latin typeface="微软雅黑" pitchFamily="34" charset="-122"/>
                <a:ea typeface="微软雅黑" pitchFamily="34" charset="-122"/>
              </a:rPr>
              <a:t>构建</a:t>
            </a:r>
            <a:r>
              <a:rPr lang="en-US" altLang="zh-CN" sz="2600" b="1" dirty="0">
                <a:latin typeface="微软雅黑" pitchFamily="34" charset="-122"/>
                <a:ea typeface="微软雅黑" pitchFamily="34" charset="-122"/>
              </a:rPr>
              <a:t>MA</a:t>
            </a:r>
            <a:r>
              <a:rPr lang="zh-CN" altLang="en-US" sz="2600" b="1" dirty="0">
                <a:latin typeface="微软雅黑" pitchFamily="34" charset="-122"/>
                <a:ea typeface="微软雅黑" pitchFamily="34" charset="-122"/>
              </a:rPr>
              <a:t>过程的具体案例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4934A004-42FD-EC62-AEE9-3F0F092B4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03" y="3356992"/>
            <a:ext cx="4320480" cy="3240109"/>
          </a:xfrm>
          <a:prstGeom prst="rect">
            <a:avLst/>
          </a:prstGeom>
        </p:spPr>
      </p:pic>
      <p:pic>
        <p:nvPicPr>
          <p:cNvPr id="3" name="图片 2">
            <a:extLst>
              <a:ext uri="{FF2B5EF4-FFF2-40B4-BE49-F238E27FC236}">
                <a16:creationId xmlns:a16="http://schemas.microsoft.com/office/drawing/2014/main" id="{E5ABC054-2ACB-FC43-ABAE-A0DD8FBAC0D7}"/>
              </a:ext>
            </a:extLst>
          </p:cNvPr>
          <p:cNvPicPr>
            <a:picLocks noChangeAspect="1"/>
          </p:cNvPicPr>
          <p:nvPr/>
        </p:nvPicPr>
        <p:blipFill>
          <a:blip r:embed="rId3"/>
          <a:stretch>
            <a:fillRect/>
          </a:stretch>
        </p:blipFill>
        <p:spPr>
          <a:xfrm>
            <a:off x="5229523" y="4365104"/>
            <a:ext cx="5838255" cy="1077325"/>
          </a:xfrm>
          <a:prstGeom prst="rect">
            <a:avLst/>
          </a:prstGeom>
        </p:spPr>
      </p:pic>
    </p:spTree>
    <p:extLst>
      <p:ext uri="{BB962C8B-B14F-4D97-AF65-F5344CB8AC3E}">
        <p14:creationId xmlns:p14="http://schemas.microsoft.com/office/powerpoint/2010/main" val="209295492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91518" y="749629"/>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1. </a:t>
            </a:r>
            <a:r>
              <a:rPr lang="zh-CN" altLang="en-US" sz="3000" b="1" dirty="0">
                <a:latin typeface="Times New Roman" panose="02020603050405020304" pitchFamily="18" charset="0"/>
              </a:rPr>
              <a:t>时间序列的定义</a:t>
            </a:r>
            <a:endParaRPr lang="en-US" altLang="zh-CN" sz="3000" dirty="0">
              <a:latin typeface="Times New Roman" panose="02020603050405020304" pitchFamily="18" charset="0"/>
            </a:endParaRPr>
          </a:p>
          <a:p>
            <a:pPr>
              <a:lnSpc>
                <a:spcPct val="170000"/>
              </a:lnSpc>
            </a:pPr>
            <a:r>
              <a:rPr lang="zh-CN" altLang="en-US" sz="2400" dirty="0"/>
              <a:t>时间序列是一个统计学中的基本概念，指的是按时间的先后顺序排列组成的一组数据，即存在一组随机变量 </a:t>
            </a:r>
            <a:r>
              <a:rPr lang="en-US" altLang="zh-CN" sz="2400" dirty="0"/>
              <a:t>                    </a:t>
            </a:r>
            <a:r>
              <a:rPr lang="zh-CN" altLang="en-US" sz="2400" dirty="0"/>
              <a:t>来表示随机事件的时间序列，用                                       表示随机事件的有序观测值，若                                 ，则称该时间序列长度为</a:t>
            </a:r>
            <a:r>
              <a:rPr lang="en-US" altLang="zh-CN" sz="2400" dirty="0"/>
              <a:t>n</a:t>
            </a:r>
            <a:r>
              <a:rPr lang="zh-CN" altLang="en-US" sz="2400" dirty="0"/>
              <a:t>。</a:t>
            </a:r>
            <a:endParaRPr lang="en-US" altLang="zh-CN" sz="2400" dirty="0"/>
          </a:p>
          <a:p>
            <a:pPr>
              <a:lnSpc>
                <a:spcPct val="170000"/>
              </a:lnSpc>
            </a:pPr>
            <a:endParaRPr lang="zh-CN" altLang="en-US" sz="31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时间序列的初步</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4" name="对象 13">
            <a:extLst>
              <a:ext uri="{FF2B5EF4-FFF2-40B4-BE49-F238E27FC236}">
                <a16:creationId xmlns:a16="http://schemas.microsoft.com/office/drawing/2014/main" id="{1E211870-9473-3440-A556-96CA19E3B4E6}"/>
              </a:ext>
            </a:extLst>
          </p:cNvPr>
          <p:cNvGraphicFramePr>
            <a:graphicFrameLocks noChangeAspect="1"/>
          </p:cNvGraphicFramePr>
          <p:nvPr>
            <p:extLst>
              <p:ext uri="{D42A27DB-BD31-4B8C-83A1-F6EECF244321}">
                <p14:modId xmlns:p14="http://schemas.microsoft.com/office/powerpoint/2010/main" val="3461370169"/>
              </p:ext>
            </p:extLst>
          </p:nvPr>
        </p:nvGraphicFramePr>
        <p:xfrm>
          <a:off x="3045281" y="2060848"/>
          <a:ext cx="1536170" cy="576064"/>
        </p:xfrm>
        <a:graphic>
          <a:graphicData uri="http://schemas.openxmlformats.org/presentationml/2006/ole">
            <mc:AlternateContent xmlns:mc="http://schemas.openxmlformats.org/markup-compatibility/2006">
              <mc:Choice xmlns:v="urn:schemas-microsoft-com:vml" Requires="v">
                <p:oleObj name="Equation" r:id="rId2" imgW="608886" imgH="228763" progId="Equation.DSMT4">
                  <p:embed/>
                </p:oleObj>
              </mc:Choice>
              <mc:Fallback>
                <p:oleObj name="Equation" r:id="rId2" imgW="608886" imgH="228763" progId="Equation.DSMT4">
                  <p:embed/>
                  <p:pic>
                    <p:nvPicPr>
                      <p:cNvPr id="0" name=""/>
                      <p:cNvPicPr/>
                      <p:nvPr/>
                    </p:nvPicPr>
                    <p:blipFill>
                      <a:blip r:embed="rId3"/>
                      <a:stretch>
                        <a:fillRect/>
                      </a:stretch>
                    </p:blipFill>
                    <p:spPr>
                      <a:xfrm>
                        <a:off x="3045281" y="2060848"/>
                        <a:ext cx="1536170" cy="576064"/>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116298DE-E397-6085-EDAD-3FF0D9B99ED7}"/>
              </a:ext>
            </a:extLst>
          </p:cNvPr>
          <p:cNvGraphicFramePr>
            <a:graphicFrameLocks noChangeAspect="1"/>
          </p:cNvGraphicFramePr>
          <p:nvPr>
            <p:extLst>
              <p:ext uri="{D42A27DB-BD31-4B8C-83A1-F6EECF244321}">
                <p14:modId xmlns:p14="http://schemas.microsoft.com/office/powerpoint/2010/main" val="3427761513"/>
              </p:ext>
            </p:extLst>
          </p:nvPr>
        </p:nvGraphicFramePr>
        <p:xfrm>
          <a:off x="8757915" y="2034518"/>
          <a:ext cx="2682418" cy="546348"/>
        </p:xfrm>
        <a:graphic>
          <a:graphicData uri="http://schemas.openxmlformats.org/presentationml/2006/ole">
            <mc:AlternateContent xmlns:mc="http://schemas.openxmlformats.org/markup-compatibility/2006">
              <mc:Choice xmlns:v="urn:schemas-microsoft-com:vml" Requires="v">
                <p:oleObj name="Equation" r:id="rId4" imgW="1122824" imgH="228763" progId="Equation.DSMT4">
                  <p:embed/>
                </p:oleObj>
              </mc:Choice>
              <mc:Fallback>
                <p:oleObj name="Equation" r:id="rId4" imgW="1122824" imgH="228763" progId="Equation.DSMT4">
                  <p:embed/>
                  <p:pic>
                    <p:nvPicPr>
                      <p:cNvPr id="0" name=""/>
                      <p:cNvPicPr/>
                      <p:nvPr/>
                    </p:nvPicPr>
                    <p:blipFill>
                      <a:blip r:embed="rId5"/>
                      <a:stretch>
                        <a:fillRect/>
                      </a:stretch>
                    </p:blipFill>
                    <p:spPr>
                      <a:xfrm>
                        <a:off x="8757915" y="2034518"/>
                        <a:ext cx="2682418" cy="546348"/>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2BE16C06-0C36-A568-6B82-ECADA565CE3A}"/>
              </a:ext>
            </a:extLst>
          </p:cNvPr>
          <p:cNvGraphicFramePr>
            <a:graphicFrameLocks noChangeAspect="1"/>
          </p:cNvGraphicFramePr>
          <p:nvPr>
            <p:extLst>
              <p:ext uri="{D42A27DB-BD31-4B8C-83A1-F6EECF244321}">
                <p14:modId xmlns:p14="http://schemas.microsoft.com/office/powerpoint/2010/main" val="134884826"/>
              </p:ext>
            </p:extLst>
          </p:nvPr>
        </p:nvGraphicFramePr>
        <p:xfrm>
          <a:off x="4221411" y="2680916"/>
          <a:ext cx="2326708" cy="532060"/>
        </p:xfrm>
        <a:graphic>
          <a:graphicData uri="http://schemas.openxmlformats.org/presentationml/2006/ole">
            <mc:AlternateContent xmlns:mc="http://schemas.openxmlformats.org/markup-compatibility/2006">
              <mc:Choice xmlns:v="urn:schemas-microsoft-com:vml" Requires="v">
                <p:oleObj name="Equation" r:id="rId6" imgW="875385" imgH="200303" progId="Equation.DSMT4">
                  <p:embed/>
                </p:oleObj>
              </mc:Choice>
              <mc:Fallback>
                <p:oleObj name="Equation" r:id="rId6" imgW="875385" imgH="200303" progId="Equation.DSMT4">
                  <p:embed/>
                  <p:pic>
                    <p:nvPicPr>
                      <p:cNvPr id="0" name=""/>
                      <p:cNvPicPr/>
                      <p:nvPr/>
                    </p:nvPicPr>
                    <p:blipFill>
                      <a:blip r:embed="rId7"/>
                      <a:stretch>
                        <a:fillRect/>
                      </a:stretch>
                    </p:blipFill>
                    <p:spPr>
                      <a:xfrm>
                        <a:off x="4221411" y="2680916"/>
                        <a:ext cx="2326708" cy="532060"/>
                      </a:xfrm>
                      <a:prstGeom prst="rect">
                        <a:avLst/>
                      </a:prstGeom>
                    </p:spPr>
                  </p:pic>
                </p:oleObj>
              </mc:Fallback>
            </mc:AlternateContent>
          </a:graphicData>
        </a:graphic>
      </p:graphicFrame>
    </p:spTree>
    <p:extLst>
      <p:ext uri="{BB962C8B-B14F-4D97-AF65-F5344CB8AC3E}">
        <p14:creationId xmlns:p14="http://schemas.microsoft.com/office/powerpoint/2010/main" val="3834383732"/>
      </p:ext>
    </p:extLst>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dirty="0"/>
              <a:t>（</a:t>
            </a:r>
            <a:r>
              <a:rPr lang="en-US" altLang="zh-CN" sz="2400" dirty="0"/>
              <a:t>2</a:t>
            </a:r>
            <a:r>
              <a:rPr lang="zh-CN" altLang="en-US" sz="2400" dirty="0"/>
              <a:t>）对序列进行一阶差分，由下图和下表</a:t>
            </a:r>
            <a:r>
              <a:rPr lang="en-US" altLang="zh-CN" sz="2400" dirty="0"/>
              <a:t>ADF</a:t>
            </a:r>
            <a:r>
              <a:rPr lang="zh-CN" altLang="en-US" sz="2400" dirty="0"/>
              <a:t>的检验结果可得生产指数为一阶单整序列。</a:t>
            </a:r>
          </a:p>
        </p:txBody>
      </p:sp>
      <p:sp>
        <p:nvSpPr>
          <p:cNvPr id="6" name="矩形 5"/>
          <p:cNvSpPr/>
          <p:nvPr/>
        </p:nvSpPr>
        <p:spPr>
          <a:xfrm>
            <a:off x="332979" y="116632"/>
            <a:ext cx="4176464" cy="492443"/>
          </a:xfrm>
          <a:prstGeom prst="rect">
            <a:avLst/>
          </a:prstGeom>
        </p:spPr>
        <p:txBody>
          <a:bodyPr wrap="square">
            <a:spAutoFit/>
          </a:bodyPr>
          <a:lstStyle/>
          <a:p>
            <a:r>
              <a:rPr lang="en-US" altLang="zh-CN" sz="2600" b="1" dirty="0">
                <a:latin typeface="微软雅黑" pitchFamily="34" charset="-122"/>
                <a:ea typeface="微软雅黑" pitchFamily="34" charset="-122"/>
              </a:rPr>
              <a:t>6.</a:t>
            </a:r>
            <a:r>
              <a:rPr lang="zh-CN" altLang="en-US" sz="2600" b="1" dirty="0">
                <a:latin typeface="微软雅黑" pitchFamily="34" charset="-122"/>
                <a:ea typeface="微软雅黑" pitchFamily="34" charset="-122"/>
              </a:rPr>
              <a:t>构建</a:t>
            </a:r>
            <a:r>
              <a:rPr lang="en-US" altLang="zh-CN" sz="2600" b="1" dirty="0">
                <a:latin typeface="微软雅黑" pitchFamily="34" charset="-122"/>
                <a:ea typeface="微软雅黑" pitchFamily="34" charset="-122"/>
              </a:rPr>
              <a:t>MA</a:t>
            </a:r>
            <a:r>
              <a:rPr lang="zh-CN" altLang="en-US" sz="2600" b="1" dirty="0">
                <a:latin typeface="微软雅黑" pitchFamily="34" charset="-122"/>
                <a:ea typeface="微软雅黑" pitchFamily="34" charset="-122"/>
              </a:rPr>
              <a:t>过程的具体案例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4" name="图片 3">
            <a:extLst>
              <a:ext uri="{FF2B5EF4-FFF2-40B4-BE49-F238E27FC236}">
                <a16:creationId xmlns:a16="http://schemas.microsoft.com/office/drawing/2014/main" id="{5C0E478F-D9D4-753D-4510-D66D5850BA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34" y="2420887"/>
            <a:ext cx="4128781" cy="3096345"/>
          </a:xfrm>
          <a:prstGeom prst="rect">
            <a:avLst/>
          </a:prstGeom>
        </p:spPr>
      </p:pic>
      <p:pic>
        <p:nvPicPr>
          <p:cNvPr id="7" name="图片 6">
            <a:extLst>
              <a:ext uri="{FF2B5EF4-FFF2-40B4-BE49-F238E27FC236}">
                <a16:creationId xmlns:a16="http://schemas.microsoft.com/office/drawing/2014/main" id="{A7AA9C2C-2F5F-2C78-96AF-075C753D4510}"/>
              </a:ext>
            </a:extLst>
          </p:cNvPr>
          <p:cNvPicPr>
            <a:picLocks noChangeAspect="1"/>
          </p:cNvPicPr>
          <p:nvPr/>
        </p:nvPicPr>
        <p:blipFill>
          <a:blip r:embed="rId3"/>
          <a:stretch>
            <a:fillRect/>
          </a:stretch>
        </p:blipFill>
        <p:spPr>
          <a:xfrm>
            <a:off x="4758402" y="3431160"/>
            <a:ext cx="7403381" cy="1250854"/>
          </a:xfrm>
          <a:prstGeom prst="rect">
            <a:avLst/>
          </a:prstGeom>
        </p:spPr>
      </p:pic>
    </p:spTree>
    <p:extLst>
      <p:ext uri="{BB962C8B-B14F-4D97-AF65-F5344CB8AC3E}">
        <p14:creationId xmlns:p14="http://schemas.microsoft.com/office/powerpoint/2010/main" val="3475696521"/>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7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dirty="0"/>
              <a:t>（</a:t>
            </a:r>
            <a:r>
              <a:rPr lang="en-US" altLang="zh-CN" sz="2400" dirty="0"/>
              <a:t>3</a:t>
            </a:r>
            <a:r>
              <a:rPr lang="zh-CN" altLang="en-US" sz="2400" dirty="0"/>
              <a:t>）绘制平稳序列的自相关系数图，观察在第几阶截尾</a:t>
            </a:r>
          </a:p>
        </p:txBody>
      </p:sp>
      <p:sp>
        <p:nvSpPr>
          <p:cNvPr id="6" name="矩形 5"/>
          <p:cNvSpPr/>
          <p:nvPr/>
        </p:nvSpPr>
        <p:spPr>
          <a:xfrm>
            <a:off x="332979" y="116632"/>
            <a:ext cx="4176464" cy="492443"/>
          </a:xfrm>
          <a:prstGeom prst="rect">
            <a:avLst/>
          </a:prstGeom>
        </p:spPr>
        <p:txBody>
          <a:bodyPr wrap="square">
            <a:spAutoFit/>
          </a:bodyPr>
          <a:lstStyle/>
          <a:p>
            <a:r>
              <a:rPr lang="en-US" altLang="zh-CN" sz="2600" b="1" dirty="0">
                <a:latin typeface="微软雅黑" pitchFamily="34" charset="-122"/>
                <a:ea typeface="微软雅黑" pitchFamily="34" charset="-122"/>
              </a:rPr>
              <a:t>6.</a:t>
            </a:r>
            <a:r>
              <a:rPr lang="zh-CN" altLang="en-US" sz="2600" b="1" dirty="0">
                <a:latin typeface="微软雅黑" pitchFamily="34" charset="-122"/>
                <a:ea typeface="微软雅黑" pitchFamily="34" charset="-122"/>
              </a:rPr>
              <a:t>构建</a:t>
            </a:r>
            <a:r>
              <a:rPr lang="en-US" altLang="zh-CN" sz="2600" b="1" dirty="0">
                <a:latin typeface="微软雅黑" pitchFamily="34" charset="-122"/>
                <a:ea typeface="微软雅黑" pitchFamily="34" charset="-122"/>
              </a:rPr>
              <a:t>MA</a:t>
            </a:r>
            <a:r>
              <a:rPr lang="zh-CN" altLang="en-US" sz="2600" b="1" dirty="0">
                <a:latin typeface="微软雅黑" pitchFamily="34" charset="-122"/>
                <a:ea typeface="微软雅黑" pitchFamily="34" charset="-122"/>
              </a:rPr>
              <a:t>过程的具体案例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214EEDDA-41BA-1A3E-2A5F-754BF490D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1091" y="1772816"/>
            <a:ext cx="5089282" cy="3816424"/>
          </a:xfrm>
          <a:prstGeom prst="rect">
            <a:avLst/>
          </a:prstGeom>
        </p:spPr>
      </p:pic>
      <p:sp>
        <p:nvSpPr>
          <p:cNvPr id="3" name="文本框 2">
            <a:extLst>
              <a:ext uri="{FF2B5EF4-FFF2-40B4-BE49-F238E27FC236}">
                <a16:creationId xmlns:a16="http://schemas.microsoft.com/office/drawing/2014/main" id="{EB75859E-9C4A-881B-456F-2C0B073DEDC2}"/>
              </a:ext>
            </a:extLst>
          </p:cNvPr>
          <p:cNvSpPr txBox="1"/>
          <p:nvPr/>
        </p:nvSpPr>
        <p:spPr>
          <a:xfrm>
            <a:off x="6430373" y="2564904"/>
            <a:ext cx="5479876" cy="1200329"/>
          </a:xfrm>
          <a:prstGeom prst="rect">
            <a:avLst/>
          </a:prstGeom>
          <a:noFill/>
        </p:spPr>
        <p:txBody>
          <a:bodyPr wrap="square" rtlCol="0">
            <a:spAutoFit/>
          </a:bodyPr>
          <a:lstStyle/>
          <a:p>
            <a:r>
              <a:rPr lang="zh-CN" altLang="en-US" sz="2400" dirty="0"/>
              <a:t>如图所示，生产指数的一阶差分序列的自相关系数在一阶后截尾。由此可以确定建立一个         模型</a:t>
            </a:r>
          </a:p>
        </p:txBody>
      </p:sp>
      <p:graphicFrame>
        <p:nvGraphicFramePr>
          <p:cNvPr id="4" name="对象 3">
            <a:extLst>
              <a:ext uri="{FF2B5EF4-FFF2-40B4-BE49-F238E27FC236}">
                <a16:creationId xmlns:a16="http://schemas.microsoft.com/office/drawing/2014/main" id="{5B6CBD4E-727A-F614-985B-055FDB7342A1}"/>
              </a:ext>
            </a:extLst>
          </p:cNvPr>
          <p:cNvGraphicFramePr>
            <a:graphicFrameLocks noChangeAspect="1"/>
          </p:cNvGraphicFramePr>
          <p:nvPr>
            <p:extLst>
              <p:ext uri="{D42A27DB-BD31-4B8C-83A1-F6EECF244321}">
                <p14:modId xmlns:p14="http://schemas.microsoft.com/office/powerpoint/2010/main" val="2360805669"/>
              </p:ext>
            </p:extLst>
          </p:nvPr>
        </p:nvGraphicFramePr>
        <p:xfrm>
          <a:off x="7965827" y="3340779"/>
          <a:ext cx="848894" cy="405154"/>
        </p:xfrm>
        <a:graphic>
          <a:graphicData uri="http://schemas.openxmlformats.org/presentationml/2006/ole">
            <mc:AlternateContent xmlns:mc="http://schemas.openxmlformats.org/markup-compatibility/2006">
              <mc:Choice xmlns:v="urn:schemas-microsoft-com:vml" Requires="v">
                <p:oleObj name="Equation" r:id="rId3" imgW="419071" imgH="200167" progId="Equation.DSMT4">
                  <p:embed/>
                </p:oleObj>
              </mc:Choice>
              <mc:Fallback>
                <p:oleObj name="Equation" r:id="rId3" imgW="419071" imgH="200167" progId="Equation.DSMT4">
                  <p:embed/>
                  <p:pic>
                    <p:nvPicPr>
                      <p:cNvPr id="0" name=""/>
                      <p:cNvPicPr/>
                      <p:nvPr/>
                    </p:nvPicPr>
                    <p:blipFill>
                      <a:blip r:embed="rId4"/>
                      <a:stretch>
                        <a:fillRect/>
                      </a:stretch>
                    </p:blipFill>
                    <p:spPr>
                      <a:xfrm>
                        <a:off x="7965827" y="3340779"/>
                        <a:ext cx="848894" cy="405154"/>
                      </a:xfrm>
                      <a:prstGeom prst="rect">
                        <a:avLst/>
                      </a:prstGeom>
                    </p:spPr>
                  </p:pic>
                </p:oleObj>
              </mc:Fallback>
            </mc:AlternateContent>
          </a:graphicData>
        </a:graphic>
      </p:graphicFrame>
    </p:spTree>
    <p:extLst>
      <p:ext uri="{BB962C8B-B14F-4D97-AF65-F5344CB8AC3E}">
        <p14:creationId xmlns:p14="http://schemas.microsoft.com/office/powerpoint/2010/main" val="385362783"/>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7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dirty="0"/>
              <a:t>（</a:t>
            </a:r>
            <a:r>
              <a:rPr lang="en-US" altLang="zh-CN" sz="2400" dirty="0"/>
              <a:t>4</a:t>
            </a:r>
            <a:r>
              <a:rPr lang="zh-CN" altLang="en-US" sz="2400" dirty="0"/>
              <a:t>）估计参数，并检验模型的适用性。</a:t>
            </a:r>
            <a:endParaRPr lang="en-US" altLang="zh-CN" sz="2400" dirty="0"/>
          </a:p>
          <a:p>
            <a:pPr>
              <a:lnSpc>
                <a:spcPct val="170000"/>
              </a:lnSpc>
            </a:pPr>
            <a:endParaRPr lang="zh-CN" altLang="en-US" sz="2400" dirty="0"/>
          </a:p>
        </p:txBody>
      </p:sp>
      <p:sp>
        <p:nvSpPr>
          <p:cNvPr id="6" name="矩形 5"/>
          <p:cNvSpPr/>
          <p:nvPr/>
        </p:nvSpPr>
        <p:spPr>
          <a:xfrm>
            <a:off x="332979" y="116632"/>
            <a:ext cx="4176464" cy="492443"/>
          </a:xfrm>
          <a:prstGeom prst="rect">
            <a:avLst/>
          </a:prstGeom>
        </p:spPr>
        <p:txBody>
          <a:bodyPr wrap="square">
            <a:spAutoFit/>
          </a:bodyPr>
          <a:lstStyle/>
          <a:p>
            <a:r>
              <a:rPr lang="en-US" altLang="zh-CN" sz="2600" b="1" dirty="0">
                <a:latin typeface="微软雅黑" pitchFamily="34" charset="-122"/>
                <a:ea typeface="微软雅黑" pitchFamily="34" charset="-122"/>
              </a:rPr>
              <a:t>6.</a:t>
            </a:r>
            <a:r>
              <a:rPr lang="zh-CN" altLang="en-US" sz="2600" b="1" dirty="0">
                <a:latin typeface="微软雅黑" pitchFamily="34" charset="-122"/>
                <a:ea typeface="微软雅黑" pitchFamily="34" charset="-122"/>
              </a:rPr>
              <a:t>构建</a:t>
            </a:r>
            <a:r>
              <a:rPr lang="en-US" altLang="zh-CN" sz="2600" b="1" dirty="0">
                <a:latin typeface="微软雅黑" pitchFamily="34" charset="-122"/>
                <a:ea typeface="微软雅黑" pitchFamily="34" charset="-122"/>
              </a:rPr>
              <a:t>MA</a:t>
            </a:r>
            <a:r>
              <a:rPr lang="zh-CN" altLang="en-US" sz="2600" b="1" dirty="0">
                <a:latin typeface="微软雅黑" pitchFamily="34" charset="-122"/>
                <a:ea typeface="微软雅黑" pitchFamily="34" charset="-122"/>
              </a:rPr>
              <a:t>过程的具体案例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2F7314FD-6CD8-A3DD-2908-1870B9B0A0CB}"/>
              </a:ext>
            </a:extLst>
          </p:cNvPr>
          <p:cNvPicPr>
            <a:picLocks noChangeAspect="1"/>
          </p:cNvPicPr>
          <p:nvPr/>
        </p:nvPicPr>
        <p:blipFill>
          <a:blip r:embed="rId2"/>
          <a:stretch>
            <a:fillRect/>
          </a:stretch>
        </p:blipFill>
        <p:spPr>
          <a:xfrm>
            <a:off x="621011" y="1297487"/>
            <a:ext cx="8091188" cy="3927031"/>
          </a:xfrm>
          <a:prstGeom prst="rect">
            <a:avLst/>
          </a:prstGeom>
        </p:spPr>
      </p:pic>
      <p:sp>
        <p:nvSpPr>
          <p:cNvPr id="3" name="文本框 2">
            <a:extLst>
              <a:ext uri="{FF2B5EF4-FFF2-40B4-BE49-F238E27FC236}">
                <a16:creationId xmlns:a16="http://schemas.microsoft.com/office/drawing/2014/main" id="{2B252639-3D35-62A2-4CE7-C1524E03E3DB}"/>
              </a:ext>
            </a:extLst>
          </p:cNvPr>
          <p:cNvSpPr txBox="1"/>
          <p:nvPr/>
        </p:nvSpPr>
        <p:spPr>
          <a:xfrm>
            <a:off x="8643120" y="1297487"/>
            <a:ext cx="3528392" cy="1938992"/>
          </a:xfrm>
          <a:prstGeom prst="rect">
            <a:avLst/>
          </a:prstGeom>
          <a:noFill/>
        </p:spPr>
        <p:txBody>
          <a:bodyPr wrap="square" rtlCol="0">
            <a:spAutoFit/>
          </a:bodyPr>
          <a:lstStyle/>
          <a:p>
            <a:r>
              <a:rPr lang="en-US" altLang="zh-CN" sz="2400" dirty="0"/>
              <a:t>LB</a:t>
            </a:r>
            <a:r>
              <a:rPr lang="zh-CN" altLang="en-US" sz="2400" dirty="0"/>
              <a:t>检验的</a:t>
            </a:r>
            <a:r>
              <a:rPr lang="en-US" altLang="zh-CN" sz="2400" dirty="0"/>
              <a:t>P</a:t>
            </a:r>
            <a:r>
              <a:rPr lang="zh-CN" altLang="en-US" sz="2400" dirty="0"/>
              <a:t>值大于</a:t>
            </a:r>
            <a:r>
              <a:rPr lang="en-US" altLang="zh-CN" sz="2400" dirty="0"/>
              <a:t>5%</a:t>
            </a:r>
            <a:r>
              <a:rPr lang="zh-CN" altLang="en-US" sz="2400" dirty="0"/>
              <a:t>的显著性水平，且参数的检验结果表明所估计得到的参数是显著的，即该          可认为是恰当的</a:t>
            </a:r>
          </a:p>
        </p:txBody>
      </p:sp>
      <p:graphicFrame>
        <p:nvGraphicFramePr>
          <p:cNvPr id="4" name="对象 3">
            <a:extLst>
              <a:ext uri="{FF2B5EF4-FFF2-40B4-BE49-F238E27FC236}">
                <a16:creationId xmlns:a16="http://schemas.microsoft.com/office/drawing/2014/main" id="{075A6A7A-B2DF-B8CF-8430-BF4AA8508F87}"/>
              </a:ext>
            </a:extLst>
          </p:cNvPr>
          <p:cNvGraphicFramePr>
            <a:graphicFrameLocks noChangeAspect="1"/>
          </p:cNvGraphicFramePr>
          <p:nvPr>
            <p:extLst>
              <p:ext uri="{D42A27DB-BD31-4B8C-83A1-F6EECF244321}">
                <p14:modId xmlns:p14="http://schemas.microsoft.com/office/powerpoint/2010/main" val="2514324337"/>
              </p:ext>
            </p:extLst>
          </p:nvPr>
        </p:nvGraphicFramePr>
        <p:xfrm>
          <a:off x="9072239" y="2829715"/>
          <a:ext cx="849313" cy="404813"/>
        </p:xfrm>
        <a:graphic>
          <a:graphicData uri="http://schemas.openxmlformats.org/presentationml/2006/ole">
            <mc:AlternateContent xmlns:mc="http://schemas.openxmlformats.org/markup-compatibility/2006">
              <mc:Choice xmlns:v="urn:schemas-microsoft-com:vml" Requires="v">
                <p:oleObj name="Equation" r:id="rId3" imgW="848943" imgH="405375" progId="Equation.DSMT4">
                  <p:embed/>
                </p:oleObj>
              </mc:Choice>
              <mc:Fallback>
                <p:oleObj name="Equation" r:id="rId3" imgW="848943" imgH="405375" progId="Equation.DSMT4">
                  <p:embed/>
                  <p:pic>
                    <p:nvPicPr>
                      <p:cNvPr id="0" name=""/>
                      <p:cNvPicPr/>
                      <p:nvPr/>
                    </p:nvPicPr>
                    <p:blipFill>
                      <a:blip r:embed="rId4"/>
                      <a:stretch>
                        <a:fillRect/>
                      </a:stretch>
                    </p:blipFill>
                    <p:spPr>
                      <a:xfrm>
                        <a:off x="9072239" y="2829715"/>
                        <a:ext cx="849313" cy="40481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CA7EA401-366B-08BF-8E12-FF14F2112A40}"/>
              </a:ext>
            </a:extLst>
          </p:cNvPr>
          <p:cNvGraphicFramePr>
            <a:graphicFrameLocks noChangeAspect="1"/>
          </p:cNvGraphicFramePr>
          <p:nvPr>
            <p:extLst>
              <p:ext uri="{D42A27DB-BD31-4B8C-83A1-F6EECF244321}">
                <p14:modId xmlns:p14="http://schemas.microsoft.com/office/powerpoint/2010/main" val="3259567059"/>
              </p:ext>
            </p:extLst>
          </p:nvPr>
        </p:nvGraphicFramePr>
        <p:xfrm>
          <a:off x="4293419" y="5595909"/>
          <a:ext cx="2774380" cy="513774"/>
        </p:xfrm>
        <a:graphic>
          <a:graphicData uri="http://schemas.openxmlformats.org/presentationml/2006/ole">
            <mc:AlternateContent xmlns:mc="http://schemas.openxmlformats.org/markup-compatibility/2006">
              <mc:Choice xmlns:v="urn:schemas-microsoft-com:vml" Requires="v">
                <p:oleObj name="Equation" r:id="rId5" imgW="1286016" imgH="237969" progId="Equation.DSMT4">
                  <p:embed/>
                </p:oleObj>
              </mc:Choice>
              <mc:Fallback>
                <p:oleObj name="Equation" r:id="rId5" imgW="1286016" imgH="237969" progId="Equation.DSMT4">
                  <p:embed/>
                  <p:pic>
                    <p:nvPicPr>
                      <p:cNvPr id="0" name=""/>
                      <p:cNvPicPr/>
                      <p:nvPr/>
                    </p:nvPicPr>
                    <p:blipFill>
                      <a:blip r:embed="rId6"/>
                      <a:stretch>
                        <a:fillRect/>
                      </a:stretch>
                    </p:blipFill>
                    <p:spPr>
                      <a:xfrm>
                        <a:off x="4293419" y="5595909"/>
                        <a:ext cx="2774380" cy="513774"/>
                      </a:xfrm>
                      <a:prstGeom prst="rect">
                        <a:avLst/>
                      </a:prstGeom>
                    </p:spPr>
                  </p:pic>
                </p:oleObj>
              </mc:Fallback>
            </mc:AlternateContent>
          </a:graphicData>
        </a:graphic>
      </p:graphicFrame>
      <p:sp>
        <p:nvSpPr>
          <p:cNvPr id="8" name="文本框 7">
            <a:extLst>
              <a:ext uri="{FF2B5EF4-FFF2-40B4-BE49-F238E27FC236}">
                <a16:creationId xmlns:a16="http://schemas.microsoft.com/office/drawing/2014/main" id="{5081AA84-CF33-A372-12BD-1441C216A149}"/>
              </a:ext>
            </a:extLst>
          </p:cNvPr>
          <p:cNvSpPr txBox="1"/>
          <p:nvPr/>
        </p:nvSpPr>
        <p:spPr>
          <a:xfrm>
            <a:off x="765027" y="5590265"/>
            <a:ext cx="2664296" cy="461665"/>
          </a:xfrm>
          <a:prstGeom prst="rect">
            <a:avLst/>
          </a:prstGeom>
          <a:noFill/>
        </p:spPr>
        <p:txBody>
          <a:bodyPr wrap="square" rtlCol="0">
            <a:spAutoFit/>
          </a:bodyPr>
          <a:lstStyle/>
          <a:p>
            <a:r>
              <a:rPr lang="zh-CN" altLang="en-US" sz="2400" dirty="0"/>
              <a:t>则模型表达为：</a:t>
            </a:r>
          </a:p>
        </p:txBody>
      </p:sp>
    </p:spTree>
    <p:extLst>
      <p:ext uri="{BB962C8B-B14F-4D97-AF65-F5344CB8AC3E}">
        <p14:creationId xmlns:p14="http://schemas.microsoft.com/office/powerpoint/2010/main" val="1355043717"/>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07352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四、自回归移动平均过程</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351205029"/>
      </p:ext>
    </p:extLst>
  </p:cSld>
  <p:clrMapOvr>
    <a:masterClrMapping/>
  </p:clrMapOvr>
  <p:transition spd="slow" advClick="0" advTm="3340">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514350" indent="-514350">
              <a:lnSpc>
                <a:spcPct val="170000"/>
              </a:lnSpc>
              <a:buAutoNum type="arabicPeriod"/>
            </a:pPr>
            <a:r>
              <a:rPr lang="zh-CN" altLang="en-US" sz="2400" b="1" dirty="0">
                <a:latin typeface="Times New Roman" panose="02020603050405020304" pitchFamily="18" charset="0"/>
              </a:rPr>
              <a:t>自回归移动平均过程的定义</a:t>
            </a:r>
          </a:p>
          <a:p>
            <a:pPr>
              <a:lnSpc>
                <a:spcPct val="170000"/>
              </a:lnSpc>
            </a:pPr>
            <a:r>
              <a:rPr lang="zh-CN" altLang="en-US" sz="2400" dirty="0">
                <a:latin typeface="Times New Roman" panose="02020603050405020304" pitchFamily="18" charset="0"/>
              </a:rPr>
              <a:t>依据</a:t>
            </a:r>
            <a:r>
              <a:rPr lang="en-US" altLang="zh-CN" sz="2400" dirty="0" err="1">
                <a:latin typeface="Times New Roman" panose="02020603050405020304" pitchFamily="18" charset="0"/>
              </a:rPr>
              <a:t>Wold</a:t>
            </a:r>
            <a:r>
              <a:rPr lang="zh-CN" altLang="en-US" sz="2400" dirty="0">
                <a:latin typeface="Times New Roman" panose="02020603050405020304" pitchFamily="18" charset="0"/>
              </a:rPr>
              <a:t>定理，一个平稳序列可以表达为如下模型形式：</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被称为自回归移动平均模型，简称为</a:t>
            </a:r>
            <a:r>
              <a:rPr lang="en-US" altLang="zh-CN" sz="2400" dirty="0">
                <a:latin typeface="Times New Roman" panose="02020603050405020304" pitchFamily="18" charset="0"/>
              </a:rPr>
              <a:t>ARMA</a:t>
            </a:r>
            <a:r>
              <a:rPr lang="zh-CN" altLang="en-US" sz="2400" dirty="0">
                <a:latin typeface="Times New Roman" panose="02020603050405020304" pitchFamily="18" charset="0"/>
              </a:rPr>
              <a:t>模型。</a:t>
            </a: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则称该</a:t>
            </a:r>
            <a:r>
              <a:rPr lang="en-US" altLang="zh-CN" sz="2400" dirty="0">
                <a:latin typeface="Times New Roman" panose="02020603050405020304" pitchFamily="18" charset="0"/>
              </a:rPr>
              <a:t>ARMA</a:t>
            </a:r>
            <a:r>
              <a:rPr lang="zh-CN" altLang="en-US" sz="2400" dirty="0">
                <a:latin typeface="Times New Roman" panose="02020603050405020304" pitchFamily="18" charset="0"/>
              </a:rPr>
              <a:t>过程为一个</a:t>
            </a:r>
            <a:r>
              <a:rPr lang="en-US" altLang="zh-CN" sz="2400" dirty="0">
                <a:latin typeface="Times New Roman" panose="02020603050405020304" pitchFamily="18" charset="0"/>
              </a:rPr>
              <a:t>ARMA(</a:t>
            </a:r>
            <a:r>
              <a:rPr lang="en-US" altLang="zh-CN" sz="2400" dirty="0" err="1">
                <a:latin typeface="Times New Roman" panose="02020603050405020304" pitchFamily="18" charset="0"/>
              </a:rPr>
              <a:t>p,q</a:t>
            </a:r>
            <a:r>
              <a:rPr lang="en-US" altLang="zh-CN" sz="2400" dirty="0">
                <a:latin typeface="Times New Roman" panose="02020603050405020304" pitchFamily="18" charset="0"/>
              </a:rPr>
              <a:t>)</a:t>
            </a:r>
            <a:r>
              <a:rPr lang="zh-CN" altLang="en-US" sz="2400" dirty="0">
                <a:latin typeface="Times New Roman" panose="02020603050405020304" pitchFamily="18" charset="0"/>
              </a:rPr>
              <a:t>过程。</a:t>
            </a:r>
            <a:endParaRPr lang="en-US" altLang="zh-CN" sz="2400" dirty="0">
              <a:latin typeface="Times New Roman" panose="02020603050405020304" pitchFamily="18" charset="0"/>
            </a:endParaRPr>
          </a:p>
          <a:p>
            <a:pPr>
              <a:lnSpc>
                <a:spcPct val="170000"/>
              </a:lnSpc>
            </a:pP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由此可见过程是一个</a:t>
            </a:r>
            <a:r>
              <a:rPr lang="en-US" altLang="zh-CN" sz="2400" dirty="0">
                <a:latin typeface="Times New Roman" panose="02020603050405020304" pitchFamily="18" charset="0"/>
              </a:rPr>
              <a:t>AR</a:t>
            </a:r>
            <a:r>
              <a:rPr lang="zh-CN" altLang="en-US" sz="2400" dirty="0">
                <a:latin typeface="Times New Roman" panose="02020603050405020304" pitchFamily="18" charset="0"/>
              </a:rPr>
              <a:t>过程和一个</a:t>
            </a:r>
            <a:r>
              <a:rPr lang="en-US" altLang="zh-CN" sz="2400" dirty="0">
                <a:latin typeface="Times New Roman" panose="02020603050405020304" pitchFamily="18" charset="0"/>
              </a:rPr>
              <a:t>MA</a:t>
            </a:r>
            <a:r>
              <a:rPr lang="zh-CN" altLang="en-US" sz="2400" dirty="0">
                <a:latin typeface="Times New Roman" panose="02020603050405020304" pitchFamily="18" charset="0"/>
              </a:rPr>
              <a:t>过程的加总，为方便表述，引入延迟算子 ，将模型简记为：                                 其中，                                          ，</a:t>
            </a: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四、自回归移动平均过程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a:extLst>
              <a:ext uri="{FF2B5EF4-FFF2-40B4-BE49-F238E27FC236}">
                <a16:creationId xmlns:a16="http://schemas.microsoft.com/office/drawing/2014/main" id="{303C13E8-987D-22F0-3E0D-13E700126304}"/>
              </a:ext>
            </a:extLst>
          </p:cNvPr>
          <p:cNvGraphicFramePr>
            <a:graphicFrameLocks noChangeAspect="1"/>
          </p:cNvGraphicFramePr>
          <p:nvPr>
            <p:extLst>
              <p:ext uri="{D42A27DB-BD31-4B8C-83A1-F6EECF244321}">
                <p14:modId xmlns:p14="http://schemas.microsoft.com/office/powerpoint/2010/main" val="631256211"/>
              </p:ext>
            </p:extLst>
          </p:nvPr>
        </p:nvGraphicFramePr>
        <p:xfrm>
          <a:off x="4509443" y="2040888"/>
          <a:ext cx="2984446" cy="882195"/>
        </p:xfrm>
        <a:graphic>
          <a:graphicData uri="http://schemas.openxmlformats.org/presentationml/2006/ole">
            <mc:AlternateContent xmlns:mc="http://schemas.openxmlformats.org/markup-compatibility/2006">
              <mc:Choice xmlns:v="urn:schemas-microsoft-com:vml" Requires="v">
                <p:oleObj name="Equation" r:id="rId3" imgW="1514633" imgH="447856" progId="Equation.DSMT4">
                  <p:embed/>
                </p:oleObj>
              </mc:Choice>
              <mc:Fallback>
                <p:oleObj name="Equation" r:id="rId3" imgW="1514633" imgH="447856" progId="Equation.DSMT4">
                  <p:embed/>
                  <p:pic>
                    <p:nvPicPr>
                      <p:cNvPr id="0" name=""/>
                      <p:cNvPicPr/>
                      <p:nvPr/>
                    </p:nvPicPr>
                    <p:blipFill>
                      <a:blip r:embed="rId4"/>
                      <a:stretch>
                        <a:fillRect/>
                      </a:stretch>
                    </p:blipFill>
                    <p:spPr>
                      <a:xfrm>
                        <a:off x="4509443" y="2040888"/>
                        <a:ext cx="2984446" cy="882195"/>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E8EAD400-B7F5-D2E7-0CBA-C8C4184A6E82}"/>
              </a:ext>
            </a:extLst>
          </p:cNvPr>
          <p:cNvGraphicFramePr>
            <a:graphicFrameLocks noChangeAspect="1"/>
          </p:cNvGraphicFramePr>
          <p:nvPr>
            <p:extLst>
              <p:ext uri="{D42A27DB-BD31-4B8C-83A1-F6EECF244321}">
                <p14:modId xmlns:p14="http://schemas.microsoft.com/office/powerpoint/2010/main" val="4281445166"/>
              </p:ext>
            </p:extLst>
          </p:nvPr>
        </p:nvGraphicFramePr>
        <p:xfrm>
          <a:off x="4554078" y="4077072"/>
          <a:ext cx="2895175" cy="978100"/>
        </p:xfrm>
        <a:graphic>
          <a:graphicData uri="http://schemas.openxmlformats.org/presentationml/2006/ole">
            <mc:AlternateContent xmlns:mc="http://schemas.openxmlformats.org/markup-compatibility/2006">
              <mc:Choice xmlns:v="urn:schemas-microsoft-com:vml" Requires="v">
                <p:oleObj name="Equation" r:id="rId5" imgW="1409865" imgH="476297" progId="Equation.DSMT4">
                  <p:embed/>
                </p:oleObj>
              </mc:Choice>
              <mc:Fallback>
                <p:oleObj name="Equation" r:id="rId5" imgW="1409865" imgH="476297" progId="Equation.DSMT4">
                  <p:embed/>
                  <p:pic>
                    <p:nvPicPr>
                      <p:cNvPr id="0" name=""/>
                      <p:cNvPicPr/>
                      <p:nvPr/>
                    </p:nvPicPr>
                    <p:blipFill>
                      <a:blip r:embed="rId6"/>
                      <a:stretch>
                        <a:fillRect/>
                      </a:stretch>
                    </p:blipFill>
                    <p:spPr>
                      <a:xfrm>
                        <a:off x="4554078" y="4077072"/>
                        <a:ext cx="2895175" cy="9781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0777165-B8C3-040E-B667-53A5BDFFA3CB}"/>
              </a:ext>
            </a:extLst>
          </p:cNvPr>
          <p:cNvGraphicFramePr>
            <a:graphicFrameLocks noChangeAspect="1"/>
          </p:cNvGraphicFramePr>
          <p:nvPr>
            <p:extLst>
              <p:ext uri="{D42A27DB-BD31-4B8C-83A1-F6EECF244321}">
                <p14:modId xmlns:p14="http://schemas.microsoft.com/office/powerpoint/2010/main" val="3109903220"/>
              </p:ext>
            </p:extLst>
          </p:nvPr>
        </p:nvGraphicFramePr>
        <p:xfrm>
          <a:off x="2231048" y="5733256"/>
          <a:ext cx="2278395" cy="521328"/>
        </p:xfrm>
        <a:graphic>
          <a:graphicData uri="http://schemas.openxmlformats.org/presentationml/2006/ole">
            <mc:AlternateContent xmlns:mc="http://schemas.openxmlformats.org/markup-compatibility/2006">
              <mc:Choice xmlns:v="urn:schemas-microsoft-com:vml" Requires="v">
                <p:oleObj name="Equation" r:id="rId7" imgW="1124004" imgH="257049" progId="Equation.DSMT4">
                  <p:embed/>
                </p:oleObj>
              </mc:Choice>
              <mc:Fallback>
                <p:oleObj name="Equation" r:id="rId7" imgW="1124004" imgH="257049" progId="Equation.DSMT4">
                  <p:embed/>
                  <p:pic>
                    <p:nvPicPr>
                      <p:cNvPr id="0" name=""/>
                      <p:cNvPicPr/>
                      <p:nvPr/>
                    </p:nvPicPr>
                    <p:blipFill>
                      <a:blip r:embed="rId8"/>
                      <a:stretch>
                        <a:fillRect/>
                      </a:stretch>
                    </p:blipFill>
                    <p:spPr>
                      <a:xfrm>
                        <a:off x="2231048" y="5733256"/>
                        <a:ext cx="2278395" cy="521328"/>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FAE1B9AD-80F1-904B-74F9-1CE492B9F4B1}"/>
              </a:ext>
            </a:extLst>
          </p:cNvPr>
          <p:cNvGraphicFramePr>
            <a:graphicFrameLocks noChangeAspect="1"/>
          </p:cNvGraphicFramePr>
          <p:nvPr>
            <p:extLst>
              <p:ext uri="{D42A27DB-BD31-4B8C-83A1-F6EECF244321}">
                <p14:modId xmlns:p14="http://schemas.microsoft.com/office/powerpoint/2010/main" val="270296670"/>
              </p:ext>
            </p:extLst>
          </p:nvPr>
        </p:nvGraphicFramePr>
        <p:xfrm>
          <a:off x="5589563" y="5728311"/>
          <a:ext cx="3224511" cy="521328"/>
        </p:xfrm>
        <a:graphic>
          <a:graphicData uri="http://schemas.openxmlformats.org/presentationml/2006/ole">
            <mc:AlternateContent xmlns:mc="http://schemas.openxmlformats.org/markup-compatibility/2006">
              <mc:Choice xmlns:v="urn:schemas-microsoft-com:vml" Requires="v">
                <p:oleObj name="Equation" r:id="rId9" imgW="1590959" imgH="257049" progId="Equation.DSMT4">
                  <p:embed/>
                </p:oleObj>
              </mc:Choice>
              <mc:Fallback>
                <p:oleObj name="Equation" r:id="rId9" imgW="1590959" imgH="257049" progId="Equation.DSMT4">
                  <p:embed/>
                  <p:pic>
                    <p:nvPicPr>
                      <p:cNvPr id="0" name=""/>
                      <p:cNvPicPr/>
                      <p:nvPr/>
                    </p:nvPicPr>
                    <p:blipFill>
                      <a:blip r:embed="rId10"/>
                      <a:stretch>
                        <a:fillRect/>
                      </a:stretch>
                    </p:blipFill>
                    <p:spPr>
                      <a:xfrm>
                        <a:off x="5589563" y="5728311"/>
                        <a:ext cx="3224511" cy="521328"/>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B85A22A6-38E6-2B2E-442F-E36F1326AB01}"/>
              </a:ext>
            </a:extLst>
          </p:cNvPr>
          <p:cNvGraphicFramePr>
            <a:graphicFrameLocks noChangeAspect="1"/>
          </p:cNvGraphicFramePr>
          <p:nvPr>
            <p:extLst>
              <p:ext uri="{D42A27DB-BD31-4B8C-83A1-F6EECF244321}">
                <p14:modId xmlns:p14="http://schemas.microsoft.com/office/powerpoint/2010/main" val="1846783679"/>
              </p:ext>
            </p:extLst>
          </p:nvPr>
        </p:nvGraphicFramePr>
        <p:xfrm>
          <a:off x="8885549" y="5733990"/>
          <a:ext cx="3301689" cy="521319"/>
        </p:xfrm>
        <a:graphic>
          <a:graphicData uri="http://schemas.openxmlformats.org/presentationml/2006/ole">
            <mc:AlternateContent xmlns:mc="http://schemas.openxmlformats.org/markup-compatibility/2006">
              <mc:Choice xmlns:v="urn:schemas-microsoft-com:vml" Requires="v">
                <p:oleObj name="Equation" r:id="rId11" imgW="1628762" imgH="257049" progId="Equation.DSMT4">
                  <p:embed/>
                </p:oleObj>
              </mc:Choice>
              <mc:Fallback>
                <p:oleObj name="Equation" r:id="rId11" imgW="1628762" imgH="257049" progId="Equation.DSMT4">
                  <p:embed/>
                  <p:pic>
                    <p:nvPicPr>
                      <p:cNvPr id="0" name=""/>
                      <p:cNvPicPr/>
                      <p:nvPr/>
                    </p:nvPicPr>
                    <p:blipFill>
                      <a:blip r:embed="rId12"/>
                      <a:stretch>
                        <a:fillRect/>
                      </a:stretch>
                    </p:blipFill>
                    <p:spPr>
                      <a:xfrm>
                        <a:off x="8885549" y="5733990"/>
                        <a:ext cx="3301689" cy="521319"/>
                      </a:xfrm>
                      <a:prstGeom prst="rect">
                        <a:avLst/>
                      </a:prstGeom>
                    </p:spPr>
                  </p:pic>
                </p:oleObj>
              </mc:Fallback>
            </mc:AlternateContent>
          </a:graphicData>
        </a:graphic>
      </p:graphicFrame>
    </p:spTree>
    <p:extLst>
      <p:ext uri="{BB962C8B-B14F-4D97-AF65-F5344CB8AC3E}">
        <p14:creationId xmlns:p14="http://schemas.microsoft.com/office/powerpoint/2010/main" val="1918416382"/>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908720"/>
            <a:ext cx="10657184"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en-US" altLang="zh-CN" sz="2400" dirty="0">
                <a:latin typeface="Times New Roman" panose="02020603050405020304" pitchFamily="18" charset="0"/>
              </a:rPr>
              <a:t>        ARMA</a:t>
            </a:r>
            <a:r>
              <a:rPr lang="zh-CN" altLang="en-US" sz="2400" dirty="0">
                <a:latin typeface="Times New Roman" panose="02020603050405020304" pitchFamily="18" charset="0"/>
              </a:rPr>
              <a:t>过程继承了</a:t>
            </a:r>
            <a:r>
              <a:rPr lang="en-US" altLang="zh-CN" sz="2400" dirty="0">
                <a:latin typeface="Times New Roman" panose="02020603050405020304" pitchFamily="18" charset="0"/>
              </a:rPr>
              <a:t>AR</a:t>
            </a:r>
            <a:r>
              <a:rPr lang="zh-CN" altLang="en-US" sz="2400" dirty="0">
                <a:latin typeface="Times New Roman" panose="02020603050405020304" pitchFamily="18" charset="0"/>
              </a:rPr>
              <a:t>过程和</a:t>
            </a:r>
            <a:r>
              <a:rPr lang="en-US" altLang="zh-CN" sz="2400" dirty="0">
                <a:latin typeface="Times New Roman" panose="02020603050405020304" pitchFamily="18" charset="0"/>
              </a:rPr>
              <a:t>MA</a:t>
            </a:r>
            <a:r>
              <a:rPr lang="zh-CN" altLang="en-US" sz="2400" dirty="0">
                <a:latin typeface="Times New Roman" panose="02020603050405020304" pitchFamily="18" charset="0"/>
              </a:rPr>
              <a:t>过程的统计性质，即若对应的</a:t>
            </a:r>
            <a:r>
              <a:rPr lang="en-US" altLang="zh-CN" sz="2400" dirty="0">
                <a:latin typeface="Times New Roman" panose="02020603050405020304" pitchFamily="18" charset="0"/>
              </a:rPr>
              <a:t>AR</a:t>
            </a:r>
            <a:r>
              <a:rPr lang="zh-CN" altLang="en-US" sz="2400" dirty="0">
                <a:latin typeface="Times New Roman" panose="02020603050405020304" pitchFamily="18" charset="0"/>
              </a:rPr>
              <a:t>过程和</a:t>
            </a:r>
            <a:r>
              <a:rPr lang="en-US" altLang="zh-CN" sz="2400" dirty="0">
                <a:latin typeface="Times New Roman" panose="02020603050405020304" pitchFamily="18" charset="0"/>
              </a:rPr>
              <a:t>MA</a:t>
            </a:r>
            <a:r>
              <a:rPr lang="zh-CN" altLang="en-US" sz="2400" dirty="0">
                <a:latin typeface="Times New Roman" panose="02020603050405020304" pitchFamily="18" charset="0"/>
              </a:rPr>
              <a:t>过程是平稳和可逆的，那么</a:t>
            </a:r>
            <a:r>
              <a:rPr lang="en-US" altLang="zh-CN" sz="2400" dirty="0">
                <a:latin typeface="Times New Roman" panose="02020603050405020304" pitchFamily="18" charset="0"/>
              </a:rPr>
              <a:t>ARMA</a:t>
            </a:r>
            <a:r>
              <a:rPr lang="zh-CN" altLang="en-US" sz="2400" dirty="0">
                <a:latin typeface="Times New Roman" panose="02020603050405020304" pitchFamily="18" charset="0"/>
              </a:rPr>
              <a:t>将同时具备平稳性及可逆性。</a:t>
            </a:r>
            <a:endParaRPr lang="en-US" altLang="zh-CN" sz="2400" dirty="0">
              <a:latin typeface="Times New Roman" panose="02020603050405020304" pitchFamily="18" charset="0"/>
            </a:endParaRPr>
          </a:p>
          <a:p>
            <a:pPr>
              <a:lnSpc>
                <a:spcPct val="170000"/>
              </a:lnSpc>
            </a:pPr>
            <a:r>
              <a:rPr lang="zh-CN" altLang="en-US" sz="2400" dirty="0">
                <a:latin typeface="Times New Roman" panose="02020603050405020304" pitchFamily="18" charset="0"/>
              </a:rPr>
              <a:t>读者仅需记得当              的特征根在单位圆外时</a:t>
            </a:r>
            <a:r>
              <a:rPr lang="en-US" altLang="zh-CN" sz="2400" dirty="0">
                <a:latin typeface="Times New Roman" panose="02020603050405020304" pitchFamily="18" charset="0"/>
              </a:rPr>
              <a:t>,</a:t>
            </a:r>
            <a:r>
              <a:rPr lang="zh-CN" altLang="en-US" sz="2400" dirty="0">
                <a:latin typeface="Times New Roman" panose="02020603050405020304" pitchFamily="18" charset="0"/>
              </a:rPr>
              <a:t> </a:t>
            </a:r>
            <a:r>
              <a:rPr lang="en-US" altLang="zh-CN" sz="2400" dirty="0">
                <a:latin typeface="Times New Roman" panose="02020603050405020304" pitchFamily="18" charset="0"/>
              </a:rPr>
              <a:t>ARMA </a:t>
            </a:r>
            <a:r>
              <a:rPr lang="zh-CN" altLang="en-US" sz="2400" dirty="0">
                <a:latin typeface="Times New Roman" panose="02020603050405020304" pitchFamily="18" charset="0"/>
              </a:rPr>
              <a:t>序列不平稳，</a:t>
            </a:r>
          </a:p>
          <a:p>
            <a:pPr>
              <a:lnSpc>
                <a:spcPct val="170000"/>
              </a:lnSpc>
            </a:pPr>
            <a:r>
              <a:rPr lang="zh-CN" altLang="en-US" sz="2400" dirty="0">
                <a:latin typeface="Times New Roman" panose="02020603050405020304" pitchFamily="18" charset="0"/>
              </a:rPr>
              <a:t>同理，当              的特征根在单位圆外时 </a:t>
            </a:r>
            <a:r>
              <a:rPr lang="en-US" altLang="zh-CN" sz="2400" dirty="0">
                <a:latin typeface="Times New Roman" panose="02020603050405020304" pitchFamily="18" charset="0"/>
              </a:rPr>
              <a:t>ARMA </a:t>
            </a:r>
            <a:r>
              <a:rPr lang="zh-CN" altLang="en-US" sz="2400" dirty="0">
                <a:latin typeface="Times New Roman" panose="02020603050405020304" pitchFamily="18" charset="0"/>
              </a:rPr>
              <a:t>序列可逆。 </a:t>
            </a:r>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2.</a:t>
            </a:r>
            <a:r>
              <a:rPr lang="zh-CN" altLang="en-US" sz="2600" b="1" dirty="0">
                <a:latin typeface="微软雅黑" pitchFamily="34" charset="-122"/>
                <a:ea typeface="微软雅黑" pitchFamily="34" charset="-122"/>
              </a:rPr>
              <a:t> </a:t>
            </a:r>
            <a:r>
              <a:rPr lang="en-US" altLang="zh-CN" sz="2600" b="1" dirty="0">
                <a:latin typeface="微软雅黑" pitchFamily="34" charset="-122"/>
                <a:ea typeface="微软雅黑" pitchFamily="34" charset="-122"/>
              </a:rPr>
              <a:t>ARMA</a:t>
            </a:r>
            <a:r>
              <a:rPr lang="zh-CN" altLang="en-US" sz="2600" b="1" dirty="0">
                <a:latin typeface="微软雅黑" pitchFamily="34" charset="-122"/>
                <a:ea typeface="微软雅黑" pitchFamily="34" charset="-122"/>
              </a:rPr>
              <a:t>过程可逆性与平稳性</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D32D432A-008C-DC45-ADF9-99B456BFDF6E}"/>
              </a:ext>
            </a:extLst>
          </p:cNvPr>
          <p:cNvGraphicFramePr>
            <a:graphicFrameLocks noChangeAspect="1"/>
          </p:cNvGraphicFramePr>
          <p:nvPr>
            <p:extLst>
              <p:ext uri="{D42A27DB-BD31-4B8C-83A1-F6EECF244321}">
                <p14:modId xmlns:p14="http://schemas.microsoft.com/office/powerpoint/2010/main" val="2193686843"/>
              </p:ext>
            </p:extLst>
          </p:nvPr>
        </p:nvGraphicFramePr>
        <p:xfrm>
          <a:off x="1773139" y="3192922"/>
          <a:ext cx="1065325" cy="362664"/>
        </p:xfrm>
        <a:graphic>
          <a:graphicData uri="http://schemas.openxmlformats.org/presentationml/2006/ole">
            <mc:AlternateContent xmlns:mc="http://schemas.openxmlformats.org/markup-compatibility/2006">
              <mc:Choice xmlns:v="urn:schemas-microsoft-com:vml" Requires="v">
                <p:oleObj name="Equation" r:id="rId2" imgW="596880" imgH="203040" progId="Equation.DSMT4">
                  <p:embed/>
                </p:oleObj>
              </mc:Choice>
              <mc:Fallback>
                <p:oleObj name="Equation" r:id="rId2" imgW="596880" imgH="203040" progId="Equation.DSMT4">
                  <p:embed/>
                  <p:pic>
                    <p:nvPicPr>
                      <p:cNvPr id="0" name=""/>
                      <p:cNvPicPr/>
                      <p:nvPr/>
                    </p:nvPicPr>
                    <p:blipFill>
                      <a:blip r:embed="rId3"/>
                      <a:stretch>
                        <a:fillRect/>
                      </a:stretch>
                    </p:blipFill>
                    <p:spPr>
                      <a:xfrm>
                        <a:off x="1773139" y="3192922"/>
                        <a:ext cx="1065325" cy="36266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4173A8D7-7AA8-6D42-6745-F6259CEEE431}"/>
              </a:ext>
            </a:extLst>
          </p:cNvPr>
          <p:cNvGraphicFramePr>
            <a:graphicFrameLocks noChangeAspect="1"/>
          </p:cNvGraphicFramePr>
          <p:nvPr>
            <p:extLst>
              <p:ext uri="{D42A27DB-BD31-4B8C-83A1-F6EECF244321}">
                <p14:modId xmlns:p14="http://schemas.microsoft.com/office/powerpoint/2010/main" val="1583072235"/>
              </p:ext>
            </p:extLst>
          </p:nvPr>
        </p:nvGraphicFramePr>
        <p:xfrm>
          <a:off x="2709243" y="2474376"/>
          <a:ext cx="1065325" cy="387391"/>
        </p:xfrm>
        <a:graphic>
          <a:graphicData uri="http://schemas.openxmlformats.org/presentationml/2006/ole">
            <mc:AlternateContent xmlns:mc="http://schemas.openxmlformats.org/markup-compatibility/2006">
              <mc:Choice xmlns:v="urn:schemas-microsoft-com:vml" Requires="v">
                <p:oleObj name="Equation" r:id="rId4" imgW="558720" imgH="203040" progId="Equation.DSMT4">
                  <p:embed/>
                </p:oleObj>
              </mc:Choice>
              <mc:Fallback>
                <p:oleObj name="Equation" r:id="rId4" imgW="558720" imgH="203040" progId="Equation.DSMT4">
                  <p:embed/>
                  <p:pic>
                    <p:nvPicPr>
                      <p:cNvPr id="0" name=""/>
                      <p:cNvPicPr/>
                      <p:nvPr/>
                    </p:nvPicPr>
                    <p:blipFill>
                      <a:blip r:embed="rId5"/>
                      <a:stretch>
                        <a:fillRect/>
                      </a:stretch>
                    </p:blipFill>
                    <p:spPr>
                      <a:xfrm>
                        <a:off x="2709243" y="2474376"/>
                        <a:ext cx="1065325" cy="387391"/>
                      </a:xfrm>
                      <a:prstGeom prst="rect">
                        <a:avLst/>
                      </a:prstGeom>
                    </p:spPr>
                  </p:pic>
                </p:oleObj>
              </mc:Fallback>
            </mc:AlternateContent>
          </a:graphicData>
        </a:graphic>
      </p:graphicFrame>
    </p:spTree>
    <p:extLst>
      <p:ext uri="{BB962C8B-B14F-4D97-AF65-F5344CB8AC3E}">
        <p14:creationId xmlns:p14="http://schemas.microsoft.com/office/powerpoint/2010/main" val="3786738757"/>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b="1" dirty="0"/>
              <a:t>（一）均值</a:t>
            </a:r>
            <a:endParaRPr lang="en-US" altLang="zh-CN" sz="2400" b="1" dirty="0"/>
          </a:p>
          <a:p>
            <a:pPr>
              <a:lnSpc>
                <a:spcPct val="170000"/>
              </a:lnSpc>
            </a:pPr>
            <a:r>
              <a:rPr lang="zh-CN" altLang="en-US" sz="2400" dirty="0"/>
              <a:t>非中心化的                       ：</a:t>
            </a:r>
            <a:endParaRPr lang="en-US" altLang="zh-CN" sz="2400" dirty="0"/>
          </a:p>
          <a:p>
            <a:pPr>
              <a:lnSpc>
                <a:spcPct val="170000"/>
              </a:lnSpc>
            </a:pPr>
            <a:endParaRPr lang="en-US" altLang="zh-CN" sz="2400" dirty="0"/>
          </a:p>
          <a:p>
            <a:pPr>
              <a:lnSpc>
                <a:spcPct val="170000"/>
              </a:lnSpc>
            </a:pPr>
            <a:r>
              <a:rPr lang="zh-CN" altLang="en-US" sz="2400" dirty="0"/>
              <a:t>两边取均值：</a:t>
            </a:r>
            <a:endParaRPr lang="en-US" altLang="zh-CN" sz="2400" dirty="0"/>
          </a:p>
          <a:p>
            <a:pPr>
              <a:lnSpc>
                <a:spcPct val="170000"/>
              </a:lnSpc>
            </a:pPr>
            <a:r>
              <a:rPr lang="zh-CN" altLang="en-US" sz="2400" dirty="0"/>
              <a:t>进行恒等变换：</a:t>
            </a:r>
            <a:endParaRPr lang="en-US" altLang="zh-CN" sz="2400" dirty="0"/>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3.</a:t>
            </a:r>
            <a:r>
              <a:rPr lang="zh-CN" altLang="en-US" sz="2600" b="1" dirty="0">
                <a:latin typeface="微软雅黑" pitchFamily="34" charset="-122"/>
                <a:ea typeface="微软雅黑" pitchFamily="34" charset="-122"/>
              </a:rPr>
              <a:t> </a:t>
            </a:r>
            <a:r>
              <a:rPr lang="en-US" altLang="zh-CN" sz="2600" b="1" dirty="0">
                <a:latin typeface="微软雅黑" pitchFamily="34" charset="-122"/>
                <a:ea typeface="微软雅黑" pitchFamily="34" charset="-122"/>
              </a:rPr>
              <a:t>ARMA</a:t>
            </a:r>
            <a:r>
              <a:rPr lang="zh-CN" altLang="en-US" sz="2600" b="1" dirty="0">
                <a:latin typeface="微软雅黑" pitchFamily="34" charset="-122"/>
                <a:ea typeface="微软雅黑" pitchFamily="34" charset="-122"/>
              </a:rPr>
              <a:t>过程的统计性质</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3" name="对象 2">
            <a:extLst>
              <a:ext uri="{FF2B5EF4-FFF2-40B4-BE49-F238E27FC236}">
                <a16:creationId xmlns:a16="http://schemas.microsoft.com/office/drawing/2014/main" id="{1A875910-AF81-F3FF-2900-49C85C23FF6B}"/>
              </a:ext>
            </a:extLst>
          </p:cNvPr>
          <p:cNvGraphicFramePr>
            <a:graphicFrameLocks noChangeAspect="1"/>
          </p:cNvGraphicFramePr>
          <p:nvPr>
            <p:extLst>
              <p:ext uri="{D42A27DB-BD31-4B8C-83A1-F6EECF244321}">
                <p14:modId xmlns:p14="http://schemas.microsoft.com/office/powerpoint/2010/main" val="688642563"/>
              </p:ext>
            </p:extLst>
          </p:nvPr>
        </p:nvGraphicFramePr>
        <p:xfrm>
          <a:off x="1845147" y="1628800"/>
          <a:ext cx="1642847" cy="504056"/>
        </p:xfrm>
        <a:graphic>
          <a:graphicData uri="http://schemas.openxmlformats.org/presentationml/2006/ole">
            <mc:AlternateContent xmlns:mc="http://schemas.openxmlformats.org/markup-compatibility/2006">
              <mc:Choice xmlns:v="urn:schemas-microsoft-com:vml" Requires="v">
                <p:oleObj name="Equation" r:id="rId2" imgW="838143" imgH="257049" progId="Equation.DSMT4">
                  <p:embed/>
                </p:oleObj>
              </mc:Choice>
              <mc:Fallback>
                <p:oleObj name="Equation" r:id="rId2" imgW="838143" imgH="257049" progId="Equation.DSMT4">
                  <p:embed/>
                  <p:pic>
                    <p:nvPicPr>
                      <p:cNvPr id="0" name=""/>
                      <p:cNvPicPr/>
                      <p:nvPr/>
                    </p:nvPicPr>
                    <p:blipFill>
                      <a:blip r:embed="rId3"/>
                      <a:stretch>
                        <a:fillRect/>
                      </a:stretch>
                    </p:blipFill>
                    <p:spPr>
                      <a:xfrm>
                        <a:off x="1845147" y="1628800"/>
                        <a:ext cx="1642847" cy="50405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7C6E8FF9-6FA9-DB13-F515-61CA7A0E01DD}"/>
              </a:ext>
            </a:extLst>
          </p:cNvPr>
          <p:cNvGraphicFramePr>
            <a:graphicFrameLocks noChangeAspect="1"/>
          </p:cNvGraphicFramePr>
          <p:nvPr>
            <p:extLst>
              <p:ext uri="{D42A27DB-BD31-4B8C-83A1-F6EECF244321}">
                <p14:modId xmlns:p14="http://schemas.microsoft.com/office/powerpoint/2010/main" val="1336057844"/>
              </p:ext>
            </p:extLst>
          </p:nvPr>
        </p:nvGraphicFramePr>
        <p:xfrm>
          <a:off x="1341091" y="2161270"/>
          <a:ext cx="10484833" cy="600453"/>
        </p:xfrm>
        <a:graphic>
          <a:graphicData uri="http://schemas.openxmlformats.org/presentationml/2006/ole">
            <mc:AlternateContent xmlns:mc="http://schemas.openxmlformats.org/markup-compatibility/2006">
              <mc:Choice xmlns:v="urn:schemas-microsoft-com:vml" Requires="v">
                <p:oleObj name="Equation" r:id="rId4" imgW="4324643" imgH="247689" progId="Equation.DSMT4">
                  <p:embed/>
                </p:oleObj>
              </mc:Choice>
              <mc:Fallback>
                <p:oleObj name="Equation" r:id="rId4" imgW="4324643" imgH="247689" progId="Equation.DSMT4">
                  <p:embed/>
                  <p:pic>
                    <p:nvPicPr>
                      <p:cNvPr id="0" name=""/>
                      <p:cNvPicPr/>
                      <p:nvPr/>
                    </p:nvPicPr>
                    <p:blipFill>
                      <a:blip r:embed="rId5"/>
                      <a:stretch>
                        <a:fillRect/>
                      </a:stretch>
                    </p:blipFill>
                    <p:spPr>
                      <a:xfrm>
                        <a:off x="1341091" y="2161270"/>
                        <a:ext cx="10484833" cy="600453"/>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DD80926D-EDFB-1598-98E3-214124D66DF3}"/>
              </a:ext>
            </a:extLst>
          </p:cNvPr>
          <p:cNvGraphicFramePr>
            <a:graphicFrameLocks noChangeAspect="1"/>
          </p:cNvGraphicFramePr>
          <p:nvPr>
            <p:extLst>
              <p:ext uri="{D42A27DB-BD31-4B8C-83A1-F6EECF244321}">
                <p14:modId xmlns:p14="http://schemas.microsoft.com/office/powerpoint/2010/main" val="4230240629"/>
              </p:ext>
            </p:extLst>
          </p:nvPr>
        </p:nvGraphicFramePr>
        <p:xfrm>
          <a:off x="3573339" y="3014802"/>
          <a:ext cx="4320480" cy="607203"/>
        </p:xfrm>
        <a:graphic>
          <a:graphicData uri="http://schemas.openxmlformats.org/presentationml/2006/ole">
            <mc:AlternateContent xmlns:mc="http://schemas.openxmlformats.org/markup-compatibility/2006">
              <mc:Choice xmlns:v="urn:schemas-microsoft-com:vml" Requires="v">
                <p:oleObj name="Equation" r:id="rId6" imgW="1762331" imgH="247689" progId="Equation.DSMT4">
                  <p:embed/>
                </p:oleObj>
              </mc:Choice>
              <mc:Fallback>
                <p:oleObj name="Equation" r:id="rId6" imgW="1762331" imgH="247689" progId="Equation.DSMT4">
                  <p:embed/>
                  <p:pic>
                    <p:nvPicPr>
                      <p:cNvPr id="0" name=""/>
                      <p:cNvPicPr/>
                      <p:nvPr/>
                    </p:nvPicPr>
                    <p:blipFill>
                      <a:blip r:embed="rId7"/>
                      <a:stretch>
                        <a:fillRect/>
                      </a:stretch>
                    </p:blipFill>
                    <p:spPr>
                      <a:xfrm>
                        <a:off x="3573339" y="3014802"/>
                        <a:ext cx="4320480" cy="607203"/>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708947B-1AA7-6985-72EC-CE284BB3F331}"/>
              </a:ext>
            </a:extLst>
          </p:cNvPr>
          <p:cNvGraphicFramePr>
            <a:graphicFrameLocks noChangeAspect="1"/>
          </p:cNvGraphicFramePr>
          <p:nvPr>
            <p:extLst>
              <p:ext uri="{D42A27DB-BD31-4B8C-83A1-F6EECF244321}">
                <p14:modId xmlns:p14="http://schemas.microsoft.com/office/powerpoint/2010/main" val="1016333105"/>
              </p:ext>
            </p:extLst>
          </p:nvPr>
        </p:nvGraphicFramePr>
        <p:xfrm>
          <a:off x="4437435" y="3622640"/>
          <a:ext cx="2652978" cy="1030496"/>
        </p:xfrm>
        <a:graphic>
          <a:graphicData uri="http://schemas.openxmlformats.org/presentationml/2006/ole">
            <mc:AlternateContent xmlns:mc="http://schemas.openxmlformats.org/markup-compatibility/2006">
              <mc:Choice xmlns:v="urn:schemas-microsoft-com:vml" Requires="v">
                <p:oleObj name="Equation" r:id="rId8" imgW="1152446" imgH="447856" progId="Equation.DSMT4">
                  <p:embed/>
                </p:oleObj>
              </mc:Choice>
              <mc:Fallback>
                <p:oleObj name="Equation" r:id="rId8" imgW="1152446" imgH="447856" progId="Equation.DSMT4">
                  <p:embed/>
                  <p:pic>
                    <p:nvPicPr>
                      <p:cNvPr id="0" name=""/>
                      <p:cNvPicPr/>
                      <p:nvPr/>
                    </p:nvPicPr>
                    <p:blipFill>
                      <a:blip r:embed="rId9"/>
                      <a:stretch>
                        <a:fillRect/>
                      </a:stretch>
                    </p:blipFill>
                    <p:spPr>
                      <a:xfrm>
                        <a:off x="4437435" y="3622640"/>
                        <a:ext cx="2652978" cy="1030496"/>
                      </a:xfrm>
                      <a:prstGeom prst="rect">
                        <a:avLst/>
                      </a:prstGeom>
                    </p:spPr>
                  </p:pic>
                </p:oleObj>
              </mc:Fallback>
            </mc:AlternateContent>
          </a:graphicData>
        </a:graphic>
      </p:graphicFrame>
    </p:spTree>
    <p:extLst>
      <p:ext uri="{BB962C8B-B14F-4D97-AF65-F5344CB8AC3E}">
        <p14:creationId xmlns:p14="http://schemas.microsoft.com/office/powerpoint/2010/main" val="576979544"/>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b="1" dirty="0"/>
              <a:t>（二）自协方差与自相关系数</a:t>
            </a:r>
            <a:endParaRPr lang="en-US" altLang="zh-CN" sz="2400" b="1" dirty="0"/>
          </a:p>
          <a:p>
            <a:pPr>
              <a:lnSpc>
                <a:spcPct val="170000"/>
              </a:lnSpc>
            </a:pPr>
            <a:r>
              <a:rPr lang="zh-CN" altLang="en-US" sz="2400" dirty="0"/>
              <a:t>一个</a:t>
            </a:r>
            <a:r>
              <a:rPr lang="en-US" altLang="zh-CN" sz="2400" dirty="0"/>
              <a:t>ARMA</a:t>
            </a:r>
            <a:r>
              <a:rPr lang="zh-CN" altLang="en-US" sz="2400" dirty="0"/>
              <a:t>过程可以表示为一个无穷阶的</a:t>
            </a:r>
            <a:r>
              <a:rPr lang="en-US" altLang="zh-CN" sz="2400" dirty="0"/>
              <a:t>MA</a:t>
            </a:r>
            <a:r>
              <a:rPr lang="zh-CN" altLang="en-US" sz="2400" dirty="0"/>
              <a:t>过程，</a:t>
            </a: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zh-CN" altLang="en-US" sz="2400" dirty="0"/>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3. ARMA</a:t>
            </a:r>
            <a:r>
              <a:rPr lang="zh-CN" altLang="en-US" sz="2600" b="1" dirty="0">
                <a:latin typeface="微软雅黑" pitchFamily="34" charset="-122"/>
                <a:ea typeface="微软雅黑" pitchFamily="34" charset="-122"/>
              </a:rPr>
              <a:t>过程的统计性质</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a:extLst>
              <a:ext uri="{FF2B5EF4-FFF2-40B4-BE49-F238E27FC236}">
                <a16:creationId xmlns:a16="http://schemas.microsoft.com/office/drawing/2014/main" id="{67CDF1F6-E1AE-C442-3C5E-DCAD7C165423}"/>
              </a:ext>
            </a:extLst>
          </p:cNvPr>
          <p:cNvGraphicFramePr>
            <a:graphicFrameLocks noChangeAspect="1"/>
          </p:cNvGraphicFramePr>
          <p:nvPr>
            <p:extLst>
              <p:ext uri="{D42A27DB-BD31-4B8C-83A1-F6EECF244321}">
                <p14:modId xmlns:p14="http://schemas.microsoft.com/office/powerpoint/2010/main" val="3224451550"/>
              </p:ext>
            </p:extLst>
          </p:nvPr>
        </p:nvGraphicFramePr>
        <p:xfrm>
          <a:off x="4581451" y="2060848"/>
          <a:ext cx="3369974" cy="1080120"/>
        </p:xfrm>
        <a:graphic>
          <a:graphicData uri="http://schemas.openxmlformats.org/presentationml/2006/ole">
            <mc:AlternateContent xmlns:mc="http://schemas.openxmlformats.org/markup-compatibility/2006">
              <mc:Choice xmlns:v="urn:schemas-microsoft-com:vml" Requires="v">
                <p:oleObj name="Equation" r:id="rId2" imgW="1486191" imgH="476297" progId="Equation.DSMT4">
                  <p:embed/>
                </p:oleObj>
              </mc:Choice>
              <mc:Fallback>
                <p:oleObj name="Equation" r:id="rId2" imgW="1486191" imgH="476297" progId="Equation.DSMT4">
                  <p:embed/>
                  <p:pic>
                    <p:nvPicPr>
                      <p:cNvPr id="0" name=""/>
                      <p:cNvPicPr/>
                      <p:nvPr/>
                    </p:nvPicPr>
                    <p:blipFill>
                      <a:blip r:embed="rId3"/>
                      <a:stretch>
                        <a:fillRect/>
                      </a:stretch>
                    </p:blipFill>
                    <p:spPr>
                      <a:xfrm>
                        <a:off x="4581451" y="2060848"/>
                        <a:ext cx="3369974" cy="1080120"/>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78ED54C2-EE73-174B-3BE1-A2FED84549C6}"/>
              </a:ext>
            </a:extLst>
          </p:cNvPr>
          <p:cNvGraphicFramePr>
            <a:graphicFrameLocks noChangeAspect="1"/>
          </p:cNvGraphicFramePr>
          <p:nvPr>
            <p:extLst>
              <p:ext uri="{D42A27DB-BD31-4B8C-83A1-F6EECF244321}">
                <p14:modId xmlns:p14="http://schemas.microsoft.com/office/powerpoint/2010/main" val="1428470949"/>
              </p:ext>
            </p:extLst>
          </p:nvPr>
        </p:nvGraphicFramePr>
        <p:xfrm>
          <a:off x="621011" y="3112992"/>
          <a:ext cx="11130360" cy="1152126"/>
        </p:xfrm>
        <a:graphic>
          <a:graphicData uri="http://schemas.openxmlformats.org/presentationml/2006/ole">
            <mc:AlternateContent xmlns:mc="http://schemas.openxmlformats.org/markup-compatibility/2006">
              <mc:Choice xmlns:v="urn:schemas-microsoft-com:vml" Requires="v">
                <p:oleObj name="Equation" r:id="rId4" imgW="5153424" imgH="533539" progId="Equation.DSMT4">
                  <p:embed/>
                </p:oleObj>
              </mc:Choice>
              <mc:Fallback>
                <p:oleObj name="Equation" r:id="rId4" imgW="5153424" imgH="533539" progId="Equation.DSMT4">
                  <p:embed/>
                  <p:pic>
                    <p:nvPicPr>
                      <p:cNvPr id="0" name=""/>
                      <p:cNvPicPr/>
                      <p:nvPr/>
                    </p:nvPicPr>
                    <p:blipFill>
                      <a:blip r:embed="rId5"/>
                      <a:stretch>
                        <a:fillRect/>
                      </a:stretch>
                    </p:blipFill>
                    <p:spPr>
                      <a:xfrm>
                        <a:off x="621011" y="3112992"/>
                        <a:ext cx="11130360" cy="1152126"/>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C8534F5B-7CE8-B024-CF2E-EDA47612D172}"/>
              </a:ext>
            </a:extLst>
          </p:cNvPr>
          <p:cNvGraphicFramePr>
            <a:graphicFrameLocks noChangeAspect="1"/>
          </p:cNvGraphicFramePr>
          <p:nvPr>
            <p:extLst>
              <p:ext uri="{D42A27DB-BD31-4B8C-83A1-F6EECF244321}">
                <p14:modId xmlns:p14="http://schemas.microsoft.com/office/powerpoint/2010/main" val="3015618437"/>
              </p:ext>
            </p:extLst>
          </p:nvPr>
        </p:nvGraphicFramePr>
        <p:xfrm>
          <a:off x="4581451" y="4297030"/>
          <a:ext cx="3168352" cy="1332893"/>
        </p:xfrm>
        <a:graphic>
          <a:graphicData uri="http://schemas.openxmlformats.org/presentationml/2006/ole">
            <mc:AlternateContent xmlns:mc="http://schemas.openxmlformats.org/markup-compatibility/2006">
              <mc:Choice xmlns:v="urn:schemas-microsoft-com:vml" Requires="v">
                <p:oleObj name="Equation" r:id="rId6" imgW="1381063" imgH="581061" progId="Equation.DSMT4">
                  <p:embed/>
                </p:oleObj>
              </mc:Choice>
              <mc:Fallback>
                <p:oleObj name="Equation" r:id="rId6" imgW="1381063" imgH="581061" progId="Equation.DSMT4">
                  <p:embed/>
                  <p:pic>
                    <p:nvPicPr>
                      <p:cNvPr id="0" name=""/>
                      <p:cNvPicPr/>
                      <p:nvPr/>
                    </p:nvPicPr>
                    <p:blipFill>
                      <a:blip r:embed="rId7"/>
                      <a:stretch>
                        <a:fillRect/>
                      </a:stretch>
                    </p:blipFill>
                    <p:spPr>
                      <a:xfrm>
                        <a:off x="4581451" y="4297030"/>
                        <a:ext cx="3168352" cy="1332893"/>
                      </a:xfrm>
                      <a:prstGeom prst="rect">
                        <a:avLst/>
                      </a:prstGeom>
                    </p:spPr>
                  </p:pic>
                </p:oleObj>
              </mc:Fallback>
            </mc:AlternateContent>
          </a:graphicData>
        </a:graphic>
      </p:graphicFrame>
    </p:spTree>
    <p:extLst>
      <p:ext uri="{BB962C8B-B14F-4D97-AF65-F5344CB8AC3E}">
        <p14:creationId xmlns:p14="http://schemas.microsoft.com/office/powerpoint/2010/main" val="1785203778"/>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9334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4800" b="1" dirty="0">
                <a:solidFill>
                  <a:schemeClr val="bg1"/>
                </a:solidFill>
                <a:latin typeface="微软雅黑" pitchFamily="34" charset="-122"/>
                <a:ea typeface="微软雅黑" pitchFamily="34" charset="-122"/>
              </a:rPr>
              <a:t>五、自回归移动平均模型估计</a:t>
            </a:r>
            <a:endParaRPr kumimoji="0" lang="en-US" altLang="zh-CN" sz="4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833304234"/>
      </p:ext>
    </p:extLst>
  </p:cSld>
  <p:clrMapOvr>
    <a:masterClrMapping/>
  </p:clrMapOvr>
  <p:transition spd="slow" advClick="0" advTm="3340">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7128792"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en-US" altLang="zh-CN" sz="2400" dirty="0"/>
              <a:t>1</a:t>
            </a:r>
            <a:r>
              <a:rPr lang="zh-CN" altLang="en-US" sz="2400" dirty="0"/>
              <a:t>、对原始序列进行平稳性判断，若为平稳序列则转至步骤</a:t>
            </a:r>
            <a:r>
              <a:rPr lang="en-US" altLang="zh-CN" sz="2400" dirty="0"/>
              <a:t>3</a:t>
            </a:r>
            <a:r>
              <a:rPr lang="zh-CN" altLang="en-US" sz="2400" dirty="0"/>
              <a:t>，若非平稳转至步骤</a:t>
            </a:r>
            <a:r>
              <a:rPr lang="en-US" altLang="zh-CN" sz="2400" dirty="0"/>
              <a:t>2</a:t>
            </a:r>
            <a:r>
              <a:rPr lang="zh-CN" altLang="en-US" sz="2400" dirty="0"/>
              <a:t>；</a:t>
            </a:r>
          </a:p>
          <a:p>
            <a:pPr>
              <a:lnSpc>
                <a:spcPct val="170000"/>
              </a:lnSpc>
            </a:pPr>
            <a:r>
              <a:rPr lang="en-US" altLang="zh-CN" sz="2400" dirty="0"/>
              <a:t>2</a:t>
            </a:r>
            <a:r>
              <a:rPr lang="zh-CN" altLang="en-US" sz="2400" dirty="0"/>
              <a:t>、对原始序列进行差分处理，并回到步骤</a:t>
            </a:r>
            <a:r>
              <a:rPr lang="en-US" altLang="zh-CN" sz="2400" dirty="0"/>
              <a:t>1</a:t>
            </a:r>
            <a:r>
              <a:rPr lang="zh-CN" altLang="en-US" sz="2400" dirty="0"/>
              <a:t>进行平稳性检验；</a:t>
            </a:r>
          </a:p>
          <a:p>
            <a:pPr>
              <a:lnSpc>
                <a:spcPct val="170000"/>
              </a:lnSpc>
            </a:pPr>
            <a:r>
              <a:rPr lang="en-US" altLang="zh-CN" sz="2400" dirty="0"/>
              <a:t>3</a:t>
            </a:r>
            <a:r>
              <a:rPr lang="zh-CN" altLang="en-US" sz="2400" dirty="0"/>
              <a:t>、选择滞后阶数组合，并对各个组合进行参数估计；</a:t>
            </a:r>
          </a:p>
          <a:p>
            <a:pPr>
              <a:lnSpc>
                <a:spcPct val="170000"/>
              </a:lnSpc>
            </a:pPr>
            <a:r>
              <a:rPr lang="en-US" altLang="zh-CN" sz="2400" dirty="0"/>
              <a:t>4</a:t>
            </a:r>
            <a:r>
              <a:rPr lang="zh-CN" altLang="en-US" sz="2400" dirty="0"/>
              <a:t>、对模型进行检验；</a:t>
            </a:r>
          </a:p>
          <a:p>
            <a:pPr>
              <a:lnSpc>
                <a:spcPct val="170000"/>
              </a:lnSpc>
            </a:pPr>
            <a:r>
              <a:rPr lang="en-US" altLang="zh-CN" sz="2400" dirty="0"/>
              <a:t>5</a:t>
            </a:r>
            <a:r>
              <a:rPr lang="zh-CN" altLang="en-US" sz="2400" dirty="0"/>
              <a:t>、通过模型检验的参数组合进行选择，输出最优模型</a:t>
            </a:r>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1.</a:t>
            </a:r>
            <a:r>
              <a:rPr lang="zh-CN" altLang="en-US" sz="2600" b="1" dirty="0">
                <a:latin typeface="微软雅黑" pitchFamily="34" charset="-122"/>
                <a:ea typeface="微软雅黑" pitchFamily="34" charset="-122"/>
              </a:rPr>
              <a:t>模型的构建流程</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29E7E307-6D83-8CF6-97E8-B29BAD4EC2F1}"/>
              </a:ext>
            </a:extLst>
          </p:cNvPr>
          <p:cNvPicPr>
            <a:picLocks noChangeAspect="1"/>
          </p:cNvPicPr>
          <p:nvPr/>
        </p:nvPicPr>
        <p:blipFill>
          <a:blip r:embed="rId2"/>
          <a:stretch>
            <a:fillRect/>
          </a:stretch>
        </p:blipFill>
        <p:spPr>
          <a:xfrm>
            <a:off x="7173739" y="764704"/>
            <a:ext cx="4752528" cy="5093240"/>
          </a:xfrm>
          <a:prstGeom prst="rect">
            <a:avLst/>
          </a:prstGeom>
        </p:spPr>
      </p:pic>
    </p:spTree>
    <p:extLst>
      <p:ext uri="{BB962C8B-B14F-4D97-AF65-F5344CB8AC3E}">
        <p14:creationId xmlns:p14="http://schemas.microsoft.com/office/powerpoint/2010/main" val="651310286"/>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9757"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1. </a:t>
            </a:r>
            <a:r>
              <a:rPr lang="zh-CN" altLang="en-US" sz="3000" b="1" dirty="0">
                <a:latin typeface="Times New Roman" panose="02020603050405020304" pitchFamily="18" charset="0"/>
              </a:rPr>
              <a:t>时间序列的统计特征</a:t>
            </a:r>
            <a:endParaRPr lang="en-US" altLang="zh-CN" sz="3000" dirty="0">
              <a:latin typeface="Times New Roman" panose="02020603050405020304" pitchFamily="18" charset="0"/>
            </a:endParaRPr>
          </a:p>
          <a:p>
            <a:pPr>
              <a:lnSpc>
                <a:spcPct val="170000"/>
              </a:lnSpc>
            </a:pPr>
            <a:r>
              <a:rPr lang="en-US" altLang="zh-CN" sz="2400" b="1" dirty="0"/>
              <a:t>a)</a:t>
            </a:r>
            <a:r>
              <a:rPr lang="zh-CN" altLang="en-US" sz="2400" b="1" dirty="0"/>
              <a:t>自相关与偏自相关</a:t>
            </a:r>
            <a:endParaRPr lang="en-US" altLang="zh-CN" sz="2400" b="1" dirty="0"/>
          </a:p>
          <a:p>
            <a:pPr>
              <a:lnSpc>
                <a:spcPct val="170000"/>
              </a:lnSpc>
            </a:pPr>
            <a:r>
              <a:rPr lang="zh-CN" altLang="en-US" sz="2400" dirty="0"/>
              <a:t>对于时间序列                     中任意的                         定义</a:t>
            </a:r>
            <a:endParaRPr lang="en-US" altLang="zh-CN" sz="2400" dirty="0"/>
          </a:p>
          <a:p>
            <a:pPr>
              <a:lnSpc>
                <a:spcPct val="170000"/>
              </a:lnSpc>
            </a:pPr>
            <a:endParaRPr lang="en-US" altLang="zh-CN" sz="2400" dirty="0"/>
          </a:p>
          <a:p>
            <a:pPr>
              <a:lnSpc>
                <a:spcPct val="170000"/>
              </a:lnSpc>
            </a:pPr>
            <a:r>
              <a:rPr lang="zh-CN" altLang="en-US" sz="2400" dirty="0"/>
              <a:t>为时间序列的自协方差，自相关系数为</a:t>
            </a: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r>
              <a:rPr lang="zh-CN" altLang="en-US" sz="2400" dirty="0"/>
              <a:t>由此定义可以看出，自协方差与自相关系数反映了当前观测值与过去观测值直接的联系程度，若自相关性系数显著的不为零，则意味着该时间序列保留了对过去信息的“记忆”，相关性系数越大表明对过去信息的“记忆”越强烈。</a:t>
            </a: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时间序列的初步</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a:extLst>
              <a:ext uri="{FF2B5EF4-FFF2-40B4-BE49-F238E27FC236}">
                <a16:creationId xmlns:a16="http://schemas.microsoft.com/office/drawing/2014/main" id="{A407E48B-3673-D2AC-A06E-598DD071C960}"/>
              </a:ext>
            </a:extLst>
          </p:cNvPr>
          <p:cNvGraphicFramePr>
            <a:graphicFrameLocks noChangeAspect="1"/>
          </p:cNvGraphicFramePr>
          <p:nvPr>
            <p:extLst>
              <p:ext uri="{D42A27DB-BD31-4B8C-83A1-F6EECF244321}">
                <p14:modId xmlns:p14="http://schemas.microsoft.com/office/powerpoint/2010/main" val="1621305820"/>
              </p:ext>
            </p:extLst>
          </p:nvPr>
        </p:nvGraphicFramePr>
        <p:xfrm>
          <a:off x="1917155" y="1814943"/>
          <a:ext cx="1512168" cy="567063"/>
        </p:xfrm>
        <a:graphic>
          <a:graphicData uri="http://schemas.openxmlformats.org/presentationml/2006/ole">
            <mc:AlternateContent xmlns:mc="http://schemas.openxmlformats.org/markup-compatibility/2006">
              <mc:Choice xmlns:v="urn:schemas-microsoft-com:vml" Requires="v">
                <p:oleObj name="Equation" r:id="rId2" imgW="608886" imgH="228763" progId="Equation.DSMT4">
                  <p:embed/>
                </p:oleObj>
              </mc:Choice>
              <mc:Fallback>
                <p:oleObj name="Equation" r:id="rId2" imgW="608886" imgH="228763" progId="Equation.DSMT4">
                  <p:embed/>
                  <p:pic>
                    <p:nvPicPr>
                      <p:cNvPr id="0" name=""/>
                      <p:cNvPicPr/>
                      <p:nvPr/>
                    </p:nvPicPr>
                    <p:blipFill>
                      <a:blip r:embed="rId3"/>
                      <a:stretch>
                        <a:fillRect/>
                      </a:stretch>
                    </p:blipFill>
                    <p:spPr>
                      <a:xfrm>
                        <a:off x="1917155" y="1814943"/>
                        <a:ext cx="1512168" cy="567063"/>
                      </a:xfrm>
                      <a:prstGeom prst="rect">
                        <a:avLst/>
                      </a:prstGeom>
                    </p:spPr>
                  </p:pic>
                </p:oleObj>
              </mc:Fallback>
            </mc:AlternateContent>
          </a:graphicData>
        </a:graphic>
      </p:graphicFrame>
      <p:graphicFrame>
        <p:nvGraphicFramePr>
          <p:cNvPr id="3" name="对象 2">
            <a:extLst>
              <a:ext uri="{FF2B5EF4-FFF2-40B4-BE49-F238E27FC236}">
                <a16:creationId xmlns:a16="http://schemas.microsoft.com/office/drawing/2014/main" id="{457C26D9-E0D3-8B21-BB35-EA920DDBAE1D}"/>
              </a:ext>
            </a:extLst>
          </p:cNvPr>
          <p:cNvGraphicFramePr>
            <a:graphicFrameLocks noChangeAspect="1"/>
          </p:cNvGraphicFramePr>
          <p:nvPr>
            <p:extLst>
              <p:ext uri="{D42A27DB-BD31-4B8C-83A1-F6EECF244321}">
                <p14:modId xmlns:p14="http://schemas.microsoft.com/office/powerpoint/2010/main" val="1043082731"/>
              </p:ext>
            </p:extLst>
          </p:nvPr>
        </p:nvGraphicFramePr>
        <p:xfrm>
          <a:off x="4396888" y="1817884"/>
          <a:ext cx="1697525" cy="532060"/>
        </p:xfrm>
        <a:graphic>
          <a:graphicData uri="http://schemas.openxmlformats.org/presentationml/2006/ole">
            <mc:AlternateContent xmlns:mc="http://schemas.openxmlformats.org/markup-compatibility/2006">
              <mc:Choice xmlns:v="urn:schemas-microsoft-com:vml" Requires="v">
                <p:oleObj name="Equation" r:id="rId4" imgW="637658" imgH="200303" progId="Equation.DSMT4">
                  <p:embed/>
                </p:oleObj>
              </mc:Choice>
              <mc:Fallback>
                <p:oleObj name="Equation" r:id="rId4" imgW="637658" imgH="200303" progId="Equation.DSMT4">
                  <p:embed/>
                  <p:pic>
                    <p:nvPicPr>
                      <p:cNvPr id="0" name=""/>
                      <p:cNvPicPr/>
                      <p:nvPr/>
                    </p:nvPicPr>
                    <p:blipFill>
                      <a:blip r:embed="rId5"/>
                      <a:stretch>
                        <a:fillRect/>
                      </a:stretch>
                    </p:blipFill>
                    <p:spPr>
                      <a:xfrm>
                        <a:off x="4396888" y="1817884"/>
                        <a:ext cx="1697525" cy="532060"/>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36F0EFD9-994B-93FE-48AB-B487147F0400}"/>
              </a:ext>
            </a:extLst>
          </p:cNvPr>
          <p:cNvGraphicFramePr>
            <a:graphicFrameLocks noChangeAspect="1"/>
          </p:cNvGraphicFramePr>
          <p:nvPr>
            <p:extLst>
              <p:ext uri="{D42A27DB-BD31-4B8C-83A1-F6EECF244321}">
                <p14:modId xmlns:p14="http://schemas.microsoft.com/office/powerpoint/2010/main" val="2445429451"/>
              </p:ext>
            </p:extLst>
          </p:nvPr>
        </p:nvGraphicFramePr>
        <p:xfrm>
          <a:off x="3088851" y="2419183"/>
          <a:ext cx="6009535" cy="644358"/>
        </p:xfrm>
        <a:graphic>
          <a:graphicData uri="http://schemas.openxmlformats.org/presentationml/2006/ole">
            <mc:AlternateContent xmlns:mc="http://schemas.openxmlformats.org/markup-compatibility/2006">
              <mc:Choice xmlns:v="urn:schemas-microsoft-com:vml" Requires="v">
                <p:oleObj name="Equation" r:id="rId6" imgW="2131639" imgH="228763" progId="Equation.DSMT4">
                  <p:embed/>
                </p:oleObj>
              </mc:Choice>
              <mc:Fallback>
                <p:oleObj name="Equation" r:id="rId6" imgW="2131639" imgH="228763" progId="Equation.DSMT4">
                  <p:embed/>
                  <p:pic>
                    <p:nvPicPr>
                      <p:cNvPr id="0" name=""/>
                      <p:cNvPicPr/>
                      <p:nvPr/>
                    </p:nvPicPr>
                    <p:blipFill>
                      <a:blip r:embed="rId7"/>
                      <a:stretch>
                        <a:fillRect/>
                      </a:stretch>
                    </p:blipFill>
                    <p:spPr>
                      <a:xfrm>
                        <a:off x="3088851" y="2419183"/>
                        <a:ext cx="6009535" cy="644358"/>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F784923F-4A01-4D6D-00BD-89A6048ADAC3}"/>
              </a:ext>
            </a:extLst>
          </p:cNvPr>
          <p:cNvGraphicFramePr>
            <a:graphicFrameLocks noChangeAspect="1"/>
          </p:cNvGraphicFramePr>
          <p:nvPr>
            <p:extLst>
              <p:ext uri="{D42A27DB-BD31-4B8C-83A1-F6EECF244321}">
                <p14:modId xmlns:p14="http://schemas.microsoft.com/office/powerpoint/2010/main" val="2044144941"/>
              </p:ext>
            </p:extLst>
          </p:nvPr>
        </p:nvGraphicFramePr>
        <p:xfrm>
          <a:off x="4329783" y="3573016"/>
          <a:ext cx="3529260" cy="1016427"/>
        </p:xfrm>
        <a:graphic>
          <a:graphicData uri="http://schemas.openxmlformats.org/presentationml/2006/ole">
            <mc:AlternateContent xmlns:mc="http://schemas.openxmlformats.org/markup-compatibility/2006">
              <mc:Choice xmlns:v="urn:schemas-microsoft-com:vml" Requires="v">
                <p:oleObj name="Equation" r:id="rId8" imgW="1587240" imgH="457200" progId="Equation.DSMT4">
                  <p:embed/>
                </p:oleObj>
              </mc:Choice>
              <mc:Fallback>
                <p:oleObj name="Equation" r:id="rId8" imgW="1587240" imgH="457200" progId="Equation.DSMT4">
                  <p:embed/>
                  <p:pic>
                    <p:nvPicPr>
                      <p:cNvPr id="0" name=""/>
                      <p:cNvPicPr/>
                      <p:nvPr/>
                    </p:nvPicPr>
                    <p:blipFill>
                      <a:blip r:embed="rId9"/>
                      <a:stretch>
                        <a:fillRect/>
                      </a:stretch>
                    </p:blipFill>
                    <p:spPr>
                      <a:xfrm>
                        <a:off x="4329783" y="3573016"/>
                        <a:ext cx="3529260" cy="1016427"/>
                      </a:xfrm>
                      <a:prstGeom prst="rect">
                        <a:avLst/>
                      </a:prstGeom>
                    </p:spPr>
                  </p:pic>
                </p:oleObj>
              </mc:Fallback>
            </mc:AlternateContent>
          </a:graphicData>
        </a:graphic>
      </p:graphicFrame>
    </p:spTree>
    <p:extLst>
      <p:ext uri="{BB962C8B-B14F-4D97-AF65-F5344CB8AC3E}">
        <p14:creationId xmlns:p14="http://schemas.microsoft.com/office/powerpoint/2010/main" val="4067145140"/>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24967" y="764704"/>
            <a:ext cx="11737304" cy="453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000" dirty="0"/>
              <a:t>对于一个</a:t>
            </a:r>
            <a:r>
              <a:rPr lang="en-US" altLang="zh-CN" sz="2000" dirty="0"/>
              <a:t>ARMA(</a:t>
            </a:r>
            <a:r>
              <a:rPr lang="en-US" altLang="zh-CN" sz="2000" dirty="0" err="1"/>
              <a:t>p,q</a:t>
            </a:r>
            <a:r>
              <a:rPr lang="en-US" altLang="zh-CN" sz="2000" dirty="0"/>
              <a:t>) </a:t>
            </a:r>
            <a:r>
              <a:rPr lang="zh-CN" altLang="en-US" sz="2000" dirty="0"/>
              <a:t>过程其根据给定的样本共有 </a:t>
            </a:r>
            <a:r>
              <a:rPr lang="en-US" altLang="zh-CN" sz="2000" dirty="0"/>
              <a:t>p + q + 2</a:t>
            </a:r>
            <a:r>
              <a:rPr lang="zh-CN" altLang="en-US" sz="2000" dirty="0"/>
              <a:t>个待估参数，包括均值及方差。一般利用</a:t>
            </a:r>
            <a:r>
              <a:rPr lang="zh-CN" altLang="en-US" sz="2000" b="1" dirty="0"/>
              <a:t>矩估计</a:t>
            </a:r>
            <a:r>
              <a:rPr lang="zh-CN" altLang="en-US" sz="2000" dirty="0"/>
              <a:t>来估计均值，由</a:t>
            </a:r>
            <a:r>
              <a:rPr lang="zh-CN" altLang="en-US" sz="2000" b="1" dirty="0"/>
              <a:t>最小二乘法或是极大似然估计</a:t>
            </a:r>
            <a:r>
              <a:rPr lang="zh-CN" altLang="en-US" sz="2000" dirty="0"/>
              <a:t>来估计其他的参数。</a:t>
            </a:r>
            <a:endParaRPr lang="en-US" altLang="zh-CN" sz="2000" dirty="0"/>
          </a:p>
          <a:p>
            <a:pPr>
              <a:lnSpc>
                <a:spcPct val="170000"/>
              </a:lnSpc>
            </a:pPr>
            <a:r>
              <a:rPr lang="zh-CN" altLang="en-US" sz="2000" dirty="0">
                <a:solidFill>
                  <a:srgbClr val="FF0000"/>
                </a:solidFill>
              </a:rPr>
              <a:t>矩估计：</a:t>
            </a:r>
            <a:r>
              <a:rPr lang="zh-CN" altLang="en-US" sz="2000" dirty="0"/>
              <a:t>对于一个非中心化的 </a:t>
            </a:r>
            <a:r>
              <a:rPr lang="en-US" altLang="zh-CN" sz="2000" dirty="0"/>
              <a:t>ARMA(</a:t>
            </a:r>
            <a:r>
              <a:rPr lang="en-US" altLang="zh-CN" sz="2000" dirty="0" err="1"/>
              <a:t>p,q</a:t>
            </a:r>
            <a:r>
              <a:rPr lang="en-US" altLang="zh-CN" sz="2000" dirty="0"/>
              <a:t>) </a:t>
            </a:r>
            <a:r>
              <a:rPr lang="zh-CN" altLang="en-US" sz="2000" dirty="0"/>
              <a:t>模型有                                    ，推出，                     </a:t>
            </a:r>
            <a:endParaRPr lang="en-US" altLang="zh-CN" sz="2000" dirty="0"/>
          </a:p>
          <a:p>
            <a:pPr>
              <a:lnSpc>
                <a:spcPct val="170000"/>
              </a:lnSpc>
            </a:pPr>
            <a:r>
              <a:rPr lang="zh-CN" altLang="en-US" sz="2000" dirty="0">
                <a:solidFill>
                  <a:srgbClr val="FF0000"/>
                </a:solidFill>
              </a:rPr>
              <a:t>最小二乘法：</a:t>
            </a:r>
            <a:r>
              <a:rPr lang="zh-CN" altLang="en-US" sz="2000" dirty="0"/>
              <a:t>它的核心思想是：最小化实际值与预测值之间的平方误差，使得平方误差最小的参数就是我们要找的最优参数。把</a:t>
            </a:r>
            <a:r>
              <a:rPr lang="en-US" altLang="zh-CN" sz="2000" dirty="0"/>
              <a:t>ARMA</a:t>
            </a:r>
            <a:r>
              <a:rPr lang="zh-CN" altLang="en-US" sz="2000" dirty="0"/>
              <a:t>过程表示向量形式： </a:t>
            </a:r>
          </a:p>
          <a:p>
            <a:pPr>
              <a:lnSpc>
                <a:spcPct val="170000"/>
              </a:lnSpc>
            </a:pPr>
            <a:endParaRPr lang="zh-CN" altLang="en-US" sz="2000" dirty="0"/>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2.</a:t>
            </a:r>
            <a:r>
              <a:rPr lang="zh-CN" altLang="en-US" sz="2600" b="1" dirty="0">
                <a:latin typeface="微软雅黑" pitchFamily="34" charset="-122"/>
                <a:ea typeface="微软雅黑" pitchFamily="34" charset="-122"/>
              </a:rPr>
              <a:t>参数估计</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526B5A00-F759-8394-6345-F2E46B834DB6}"/>
              </a:ext>
            </a:extLst>
          </p:cNvPr>
          <p:cNvPicPr>
            <a:picLocks noChangeAspect="1"/>
          </p:cNvPicPr>
          <p:nvPr/>
        </p:nvPicPr>
        <p:blipFill>
          <a:blip r:embed="rId2"/>
          <a:stretch>
            <a:fillRect/>
          </a:stretch>
        </p:blipFill>
        <p:spPr>
          <a:xfrm>
            <a:off x="5661571" y="1777135"/>
            <a:ext cx="1872208" cy="806382"/>
          </a:xfrm>
          <a:prstGeom prst="rect">
            <a:avLst/>
          </a:prstGeom>
        </p:spPr>
      </p:pic>
      <p:pic>
        <p:nvPicPr>
          <p:cNvPr id="3" name="图片 2">
            <a:extLst>
              <a:ext uri="{FF2B5EF4-FFF2-40B4-BE49-F238E27FC236}">
                <a16:creationId xmlns:a16="http://schemas.microsoft.com/office/drawing/2014/main" id="{DFC83AF1-4A3C-573A-AE69-38BF73915D8E}"/>
              </a:ext>
            </a:extLst>
          </p:cNvPr>
          <p:cNvPicPr>
            <a:picLocks noChangeAspect="1"/>
          </p:cNvPicPr>
          <p:nvPr/>
        </p:nvPicPr>
        <p:blipFill>
          <a:blip r:embed="rId3"/>
          <a:stretch>
            <a:fillRect/>
          </a:stretch>
        </p:blipFill>
        <p:spPr>
          <a:xfrm>
            <a:off x="8541891" y="1661707"/>
            <a:ext cx="1429894" cy="921810"/>
          </a:xfrm>
          <a:prstGeom prst="rect">
            <a:avLst/>
          </a:prstGeom>
        </p:spPr>
      </p:pic>
      <p:pic>
        <p:nvPicPr>
          <p:cNvPr id="4" name="图片 3">
            <a:extLst>
              <a:ext uri="{FF2B5EF4-FFF2-40B4-BE49-F238E27FC236}">
                <a16:creationId xmlns:a16="http://schemas.microsoft.com/office/drawing/2014/main" id="{1EC367C9-A8BD-E84B-8F66-77241B48135A}"/>
              </a:ext>
            </a:extLst>
          </p:cNvPr>
          <p:cNvPicPr>
            <a:picLocks noChangeAspect="1"/>
          </p:cNvPicPr>
          <p:nvPr/>
        </p:nvPicPr>
        <p:blipFill>
          <a:blip r:embed="rId4"/>
          <a:stretch>
            <a:fillRect/>
          </a:stretch>
        </p:blipFill>
        <p:spPr>
          <a:xfrm>
            <a:off x="905965" y="3480520"/>
            <a:ext cx="10375308" cy="2953028"/>
          </a:xfrm>
          <a:prstGeom prst="rect">
            <a:avLst/>
          </a:prstGeom>
        </p:spPr>
      </p:pic>
    </p:spTree>
    <p:extLst>
      <p:ext uri="{BB962C8B-B14F-4D97-AF65-F5344CB8AC3E}">
        <p14:creationId xmlns:p14="http://schemas.microsoft.com/office/powerpoint/2010/main" val="1775359566"/>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24967" y="764704"/>
            <a:ext cx="11737304" cy="453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000" dirty="0"/>
              <a:t>误差平方和为：</a:t>
            </a:r>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2.</a:t>
            </a:r>
            <a:r>
              <a:rPr lang="zh-CN" altLang="en-US" sz="2600" b="1" dirty="0">
                <a:latin typeface="微软雅黑" pitchFamily="34" charset="-122"/>
                <a:ea typeface="微软雅黑" pitchFamily="34" charset="-122"/>
              </a:rPr>
              <a:t>参数估计</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7" name="图片 6">
            <a:extLst>
              <a:ext uri="{FF2B5EF4-FFF2-40B4-BE49-F238E27FC236}">
                <a16:creationId xmlns:a16="http://schemas.microsoft.com/office/drawing/2014/main" id="{128EA01C-EC17-263F-7C17-55180F2A2D54}"/>
              </a:ext>
            </a:extLst>
          </p:cNvPr>
          <p:cNvPicPr>
            <a:picLocks noChangeAspect="1"/>
          </p:cNvPicPr>
          <p:nvPr/>
        </p:nvPicPr>
        <p:blipFill>
          <a:blip r:embed="rId2"/>
          <a:stretch>
            <a:fillRect/>
          </a:stretch>
        </p:blipFill>
        <p:spPr>
          <a:xfrm>
            <a:off x="3933379" y="801591"/>
            <a:ext cx="4104456" cy="646305"/>
          </a:xfrm>
          <a:prstGeom prst="rect">
            <a:avLst/>
          </a:prstGeom>
        </p:spPr>
      </p:pic>
      <p:pic>
        <p:nvPicPr>
          <p:cNvPr id="8" name="图片 7">
            <a:extLst>
              <a:ext uri="{FF2B5EF4-FFF2-40B4-BE49-F238E27FC236}">
                <a16:creationId xmlns:a16="http://schemas.microsoft.com/office/drawing/2014/main" id="{248B298C-FE59-99FD-3374-27164DEB6074}"/>
              </a:ext>
            </a:extLst>
          </p:cNvPr>
          <p:cNvPicPr>
            <a:picLocks noChangeAspect="1"/>
          </p:cNvPicPr>
          <p:nvPr/>
        </p:nvPicPr>
        <p:blipFill>
          <a:blip r:embed="rId3"/>
          <a:stretch>
            <a:fillRect/>
          </a:stretch>
        </p:blipFill>
        <p:spPr>
          <a:xfrm>
            <a:off x="693019" y="1574968"/>
            <a:ext cx="10375774" cy="4176461"/>
          </a:xfrm>
          <a:prstGeom prst="rect">
            <a:avLst/>
          </a:prstGeom>
        </p:spPr>
      </p:pic>
    </p:spTree>
    <p:extLst>
      <p:ext uri="{BB962C8B-B14F-4D97-AF65-F5344CB8AC3E}">
        <p14:creationId xmlns:p14="http://schemas.microsoft.com/office/powerpoint/2010/main" val="1164663462"/>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dirty="0"/>
              <a:t>如何确定一个</a:t>
            </a:r>
            <a:r>
              <a:rPr lang="en-US" altLang="zh-CN" sz="2400" dirty="0"/>
              <a:t>ARMA</a:t>
            </a:r>
            <a:r>
              <a:rPr lang="zh-CN" altLang="en-US" sz="2400" dirty="0"/>
              <a:t>模型的滞后阶数</a:t>
            </a:r>
            <a:r>
              <a:rPr lang="en-US" altLang="zh-CN" sz="2400" dirty="0"/>
              <a:t>p</a:t>
            </a:r>
            <a:r>
              <a:rPr lang="zh-CN" altLang="en-US" sz="2400" dirty="0"/>
              <a:t>和</a:t>
            </a:r>
            <a:r>
              <a:rPr lang="en-US" altLang="zh-CN" sz="2400" dirty="0"/>
              <a:t>q</a:t>
            </a:r>
            <a:r>
              <a:rPr lang="zh-CN" altLang="en-US" sz="2400" dirty="0"/>
              <a:t>，以使得所选择的模型是最优的估计。</a:t>
            </a:r>
            <a:endParaRPr lang="en-US" altLang="zh-CN" sz="2400" dirty="0"/>
          </a:p>
          <a:p>
            <a:pPr>
              <a:lnSpc>
                <a:spcPct val="170000"/>
              </a:lnSpc>
            </a:pPr>
            <a:r>
              <a:rPr lang="zh-CN" altLang="en-US" sz="2400" dirty="0"/>
              <a:t>前文在</a:t>
            </a:r>
            <a:r>
              <a:rPr lang="en-US" altLang="zh-CN" sz="2400" dirty="0"/>
              <a:t>AR</a:t>
            </a:r>
            <a:r>
              <a:rPr lang="zh-CN" altLang="en-US" sz="2400" dirty="0"/>
              <a:t>和</a:t>
            </a:r>
            <a:r>
              <a:rPr lang="en-US" altLang="zh-CN" sz="2400" dirty="0"/>
              <a:t>MA</a:t>
            </a:r>
            <a:r>
              <a:rPr lang="zh-CN" altLang="en-US" sz="2400" dirty="0"/>
              <a:t>模型的构建中，通过利用对</a:t>
            </a:r>
            <a:r>
              <a:rPr lang="en-US" altLang="zh-CN" sz="2400" dirty="0"/>
              <a:t>PACF</a:t>
            </a:r>
            <a:r>
              <a:rPr lang="zh-CN" altLang="en-US" sz="2400" dirty="0"/>
              <a:t>和</a:t>
            </a:r>
            <a:r>
              <a:rPr lang="en-US" altLang="zh-CN" sz="2400" dirty="0"/>
              <a:t>ACF</a:t>
            </a:r>
            <a:r>
              <a:rPr lang="zh-CN" altLang="en-US" sz="2400" dirty="0"/>
              <a:t>序列图的截尾情况来确定模型的滞后阶数，但这在</a:t>
            </a:r>
            <a:r>
              <a:rPr lang="en-US" altLang="zh-CN" sz="2400" dirty="0"/>
              <a:t>ARMA</a:t>
            </a:r>
            <a:r>
              <a:rPr lang="zh-CN" altLang="en-US" sz="2400" dirty="0"/>
              <a:t>模型的构建中将变得困难，因为若一个时间序列满足</a:t>
            </a:r>
            <a:r>
              <a:rPr lang="en-US" altLang="zh-CN" sz="2400" dirty="0"/>
              <a:t>ARMA(p, q)</a:t>
            </a:r>
            <a:r>
              <a:rPr lang="zh-CN" altLang="en-US" sz="2400" dirty="0"/>
              <a:t>过程，那么该时间序列的</a:t>
            </a:r>
            <a:r>
              <a:rPr lang="en-US" altLang="zh-CN" sz="2400" dirty="0"/>
              <a:t>ACF</a:t>
            </a:r>
            <a:r>
              <a:rPr lang="zh-CN" altLang="en-US" sz="2400" dirty="0"/>
              <a:t>和</a:t>
            </a:r>
            <a:r>
              <a:rPr lang="en-US" altLang="zh-CN" sz="2400" dirty="0"/>
              <a:t>PACF</a:t>
            </a:r>
            <a:r>
              <a:rPr lang="zh-CN" altLang="en-US" sz="2400" dirty="0"/>
              <a:t>都将出现拖尾的情况。</a:t>
            </a:r>
            <a:r>
              <a:rPr lang="zh-CN" altLang="en-US" sz="2400" b="1" dirty="0"/>
              <a:t>也就是说，通过</a:t>
            </a:r>
            <a:r>
              <a:rPr lang="en-US" altLang="zh-CN" sz="2400" b="1" dirty="0"/>
              <a:t>ACF</a:t>
            </a:r>
            <a:r>
              <a:rPr lang="zh-CN" altLang="en-US" sz="2400" b="1" dirty="0"/>
              <a:t>和</a:t>
            </a:r>
            <a:r>
              <a:rPr lang="en-US" altLang="zh-CN" sz="2400" b="1" dirty="0"/>
              <a:t>PACF</a:t>
            </a:r>
            <a:r>
              <a:rPr lang="zh-CN" altLang="en-US" sz="2400" b="1" dirty="0"/>
              <a:t>来对</a:t>
            </a:r>
            <a:r>
              <a:rPr lang="en-US" altLang="zh-CN" sz="2400" b="1" dirty="0"/>
              <a:t>ARMA</a:t>
            </a:r>
            <a:r>
              <a:rPr lang="zh-CN" altLang="en-US" sz="2400" b="1" dirty="0"/>
              <a:t>模型定阶将充满主观性。</a:t>
            </a:r>
            <a:r>
              <a:rPr lang="zh-CN" altLang="en-US" sz="2400" dirty="0"/>
              <a:t>为更加客观地进行模型选择，也即确定模型的阶数，需要采用更为合理的方法进行模型选择，这其中较为经典的方法为</a:t>
            </a:r>
            <a:r>
              <a:rPr lang="en-US" altLang="zh-CN" sz="2400" dirty="0"/>
              <a:t>AIC</a:t>
            </a:r>
            <a:r>
              <a:rPr lang="zh-CN" altLang="en-US" sz="2400" dirty="0"/>
              <a:t>准则 。</a:t>
            </a:r>
            <a:endParaRPr lang="en-US" altLang="zh-CN" sz="2400" dirty="0"/>
          </a:p>
          <a:p>
            <a:pPr>
              <a:lnSpc>
                <a:spcPct val="170000"/>
              </a:lnSpc>
            </a:pPr>
            <a:endParaRPr lang="zh-CN" altLang="en-US" sz="2400" dirty="0"/>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3.</a:t>
            </a:r>
            <a:r>
              <a:rPr lang="zh-CN" altLang="en-US" sz="2600" b="1" dirty="0">
                <a:latin typeface="微软雅黑" pitchFamily="34" charset="-122"/>
                <a:ea typeface="微软雅黑" pitchFamily="34" charset="-122"/>
              </a:rPr>
              <a:t>模型选择</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501821806"/>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en-US" altLang="zh-CN" sz="2400" dirty="0"/>
              <a:t>AIC</a:t>
            </a:r>
            <a:r>
              <a:rPr lang="zh-CN" altLang="en-US" sz="2400" dirty="0"/>
              <a:t>准则是有日本学者赤池弘次</a:t>
            </a:r>
            <a:r>
              <a:rPr lang="en-US" altLang="zh-CN" sz="2400" dirty="0" err="1"/>
              <a:t>Hirotsugu</a:t>
            </a:r>
            <a:r>
              <a:rPr lang="en-US" altLang="zh-CN" sz="2400" dirty="0"/>
              <a:t> Akaike</a:t>
            </a:r>
            <a:r>
              <a:rPr lang="zh-CN" altLang="en-US" sz="2400" dirty="0"/>
              <a:t>提出，该准则平衡了模型拟合的优良性和使用参数的规模，</a:t>
            </a:r>
            <a:r>
              <a:rPr lang="en-US" altLang="zh-CN" sz="2400" dirty="0"/>
              <a:t>AIC</a:t>
            </a:r>
            <a:r>
              <a:rPr lang="zh-CN" altLang="en-US" sz="2400" dirty="0"/>
              <a:t>的计算标准如下：</a:t>
            </a:r>
            <a:endParaRPr lang="en-US" altLang="zh-CN" sz="2400" dirty="0"/>
          </a:p>
          <a:p>
            <a:pPr>
              <a:lnSpc>
                <a:spcPct val="170000"/>
              </a:lnSpc>
            </a:pPr>
            <a:endParaRPr lang="en-US" altLang="zh-CN" sz="2400" dirty="0"/>
          </a:p>
          <a:p>
            <a:pPr>
              <a:lnSpc>
                <a:spcPct val="170000"/>
              </a:lnSpc>
            </a:pPr>
            <a:r>
              <a:rPr lang="zh-CN" altLang="en-US" sz="2400" dirty="0"/>
              <a:t>其中，            为极大似然函数，</a:t>
            </a:r>
            <a:r>
              <a:rPr lang="en-US" altLang="zh-CN" sz="2400" dirty="0"/>
              <a:t>n</a:t>
            </a:r>
            <a:r>
              <a:rPr lang="zh-CN" altLang="en-US" sz="2400" dirty="0"/>
              <a:t>为模型使用的参数个数。该准则巧妙地回答了如何用更少的参数获得表现更好的模型，对于等式右侧的第一项，反映了模型拟合的优良性，但引入更多的变量也会带来诸多的成本和问题；而第二项真是对盲目增加变量的处罚，这一思想一直指导计量统计对于模型选择的研究。</a:t>
            </a:r>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3.</a:t>
            </a:r>
            <a:r>
              <a:rPr lang="zh-CN" altLang="en-US" sz="2600" b="1" dirty="0">
                <a:latin typeface="微软雅黑" pitchFamily="34" charset="-122"/>
                <a:ea typeface="微软雅黑" pitchFamily="34" charset="-122"/>
              </a:rPr>
              <a:t>模型选择</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a:extLst>
              <a:ext uri="{FF2B5EF4-FFF2-40B4-BE49-F238E27FC236}">
                <a16:creationId xmlns:a16="http://schemas.microsoft.com/office/drawing/2014/main" id="{E7154A7A-6C82-A49F-9703-0E647335FABB}"/>
              </a:ext>
            </a:extLst>
          </p:cNvPr>
          <p:cNvGraphicFramePr>
            <a:graphicFrameLocks noChangeAspect="1"/>
          </p:cNvGraphicFramePr>
          <p:nvPr>
            <p:extLst>
              <p:ext uri="{D42A27DB-BD31-4B8C-83A1-F6EECF244321}">
                <p14:modId xmlns:p14="http://schemas.microsoft.com/office/powerpoint/2010/main" val="2962801860"/>
              </p:ext>
            </p:extLst>
          </p:nvPr>
        </p:nvGraphicFramePr>
        <p:xfrm>
          <a:off x="4221411" y="2060848"/>
          <a:ext cx="3536267" cy="504056"/>
        </p:xfrm>
        <a:graphic>
          <a:graphicData uri="http://schemas.openxmlformats.org/presentationml/2006/ole">
            <mc:AlternateContent xmlns:mc="http://schemas.openxmlformats.org/markup-compatibility/2006">
              <mc:Choice xmlns:v="urn:schemas-microsoft-com:vml" Requires="v">
                <p:oleObj name="Equation" r:id="rId2" imgW="1590702" imgH="257058" progId="Equation.DSMT4">
                  <p:embed/>
                </p:oleObj>
              </mc:Choice>
              <mc:Fallback>
                <p:oleObj name="Equation" r:id="rId2" imgW="1590702" imgH="257058" progId="Equation.DSMT4">
                  <p:embed/>
                  <p:pic>
                    <p:nvPicPr>
                      <p:cNvPr id="0" name=""/>
                      <p:cNvPicPr/>
                      <p:nvPr/>
                    </p:nvPicPr>
                    <p:blipFill>
                      <a:blip r:embed="rId3"/>
                      <a:stretch>
                        <a:fillRect/>
                      </a:stretch>
                    </p:blipFill>
                    <p:spPr>
                      <a:xfrm>
                        <a:off x="4221411" y="2060848"/>
                        <a:ext cx="3536267" cy="504056"/>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FDA33106-6A1D-7AA8-99E9-66A898C8619A}"/>
              </a:ext>
            </a:extLst>
          </p:cNvPr>
          <p:cNvGraphicFramePr>
            <a:graphicFrameLocks noChangeAspect="1"/>
          </p:cNvGraphicFramePr>
          <p:nvPr>
            <p:extLst>
              <p:ext uri="{D42A27DB-BD31-4B8C-83A1-F6EECF244321}">
                <p14:modId xmlns:p14="http://schemas.microsoft.com/office/powerpoint/2010/main" val="3187817024"/>
              </p:ext>
            </p:extLst>
          </p:nvPr>
        </p:nvGraphicFramePr>
        <p:xfrm>
          <a:off x="1197075" y="3012392"/>
          <a:ext cx="864096" cy="388843"/>
        </p:xfrm>
        <a:graphic>
          <a:graphicData uri="http://schemas.openxmlformats.org/presentationml/2006/ole">
            <mc:AlternateContent xmlns:mc="http://schemas.openxmlformats.org/markup-compatibility/2006">
              <mc:Choice xmlns:v="urn:schemas-microsoft-com:vml" Requires="v">
                <p:oleObj name="Equation" r:id="rId4" imgW="571630" imgH="257058" progId="Equation.DSMT4">
                  <p:embed/>
                </p:oleObj>
              </mc:Choice>
              <mc:Fallback>
                <p:oleObj name="Equation" r:id="rId4" imgW="571630" imgH="257058" progId="Equation.DSMT4">
                  <p:embed/>
                  <p:pic>
                    <p:nvPicPr>
                      <p:cNvPr id="0" name=""/>
                      <p:cNvPicPr/>
                      <p:nvPr/>
                    </p:nvPicPr>
                    <p:blipFill>
                      <a:blip r:embed="rId5"/>
                      <a:stretch>
                        <a:fillRect/>
                      </a:stretch>
                    </p:blipFill>
                    <p:spPr>
                      <a:xfrm>
                        <a:off x="1197075" y="3012392"/>
                        <a:ext cx="864096" cy="388843"/>
                      </a:xfrm>
                      <a:prstGeom prst="rect">
                        <a:avLst/>
                      </a:prstGeom>
                    </p:spPr>
                  </p:pic>
                </p:oleObj>
              </mc:Fallback>
            </mc:AlternateContent>
          </a:graphicData>
        </a:graphic>
      </p:graphicFrame>
    </p:spTree>
    <p:extLst>
      <p:ext uri="{BB962C8B-B14F-4D97-AF65-F5344CB8AC3E}">
        <p14:creationId xmlns:p14="http://schemas.microsoft.com/office/powerpoint/2010/main" val="1158469318"/>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en-US" altLang="zh-CN" sz="2000" dirty="0"/>
              <a:t>【</a:t>
            </a:r>
            <a:r>
              <a:rPr lang="zh-CN" altLang="en-US" sz="2000" dirty="0"/>
              <a:t>例</a:t>
            </a:r>
            <a:r>
              <a:rPr lang="en-US" altLang="zh-CN" sz="2000" dirty="0"/>
              <a:t>】</a:t>
            </a:r>
            <a:r>
              <a:rPr lang="zh-CN" altLang="en-US" sz="2000" dirty="0"/>
              <a:t>对</a:t>
            </a:r>
            <a:r>
              <a:rPr lang="en-US" altLang="zh-CN" sz="2000" dirty="0"/>
              <a:t>2010</a:t>
            </a:r>
            <a:r>
              <a:rPr lang="zh-CN" altLang="en-US" sz="2000" dirty="0"/>
              <a:t>年</a:t>
            </a:r>
            <a:r>
              <a:rPr lang="en-US" altLang="zh-CN" sz="2000" dirty="0"/>
              <a:t>1</a:t>
            </a:r>
            <a:r>
              <a:rPr lang="zh-CN" altLang="en-US" sz="2000" dirty="0"/>
              <a:t>月至</a:t>
            </a:r>
            <a:r>
              <a:rPr lang="en-US" altLang="zh-CN" sz="2000" dirty="0"/>
              <a:t>2023</a:t>
            </a:r>
            <a:r>
              <a:rPr lang="zh-CN" altLang="en-US" sz="2000" dirty="0"/>
              <a:t>年</a:t>
            </a:r>
            <a:r>
              <a:rPr lang="en-US" altLang="zh-CN" sz="2000" dirty="0"/>
              <a:t>4</a:t>
            </a:r>
            <a:r>
              <a:rPr lang="zh-CN" altLang="en-US" sz="2000" dirty="0"/>
              <a:t>月的中的进口指数数据进行分析并建立</a:t>
            </a:r>
            <a:r>
              <a:rPr lang="en-US" altLang="zh-CN" sz="2000" dirty="0"/>
              <a:t>ARMA</a:t>
            </a:r>
            <a:r>
              <a:rPr lang="zh-CN" altLang="en-US" sz="2000" dirty="0"/>
              <a:t>建模。</a:t>
            </a:r>
            <a:endParaRPr lang="en-US" altLang="zh-CN" sz="2000" dirty="0"/>
          </a:p>
          <a:p>
            <a:pPr>
              <a:lnSpc>
                <a:spcPct val="170000"/>
              </a:lnSpc>
            </a:pPr>
            <a:r>
              <a:rPr lang="zh-CN" altLang="en-US" sz="2000" dirty="0"/>
              <a:t>（</a:t>
            </a:r>
            <a:r>
              <a:rPr lang="en-US" altLang="zh-CN" sz="2000" dirty="0"/>
              <a:t>1</a:t>
            </a:r>
            <a:r>
              <a:rPr lang="zh-CN" altLang="en-US" sz="2000" dirty="0"/>
              <a:t>）序列平稳性</a:t>
            </a:r>
            <a:endParaRPr lang="en-US" altLang="zh-CN" sz="2000" dirty="0"/>
          </a:p>
          <a:p>
            <a:pPr>
              <a:lnSpc>
                <a:spcPct val="170000"/>
              </a:lnSpc>
            </a:pPr>
            <a:r>
              <a:rPr lang="zh-CN" altLang="en-US" sz="2000" dirty="0"/>
              <a:t>对数据序列进行一阶差分，其序列图和</a:t>
            </a:r>
            <a:r>
              <a:rPr lang="en-US" altLang="zh-CN" sz="2000" dirty="0"/>
              <a:t>ACF</a:t>
            </a:r>
            <a:r>
              <a:rPr lang="zh-CN" altLang="en-US" sz="2000" dirty="0"/>
              <a:t>检验结果如下所示，显然一阶差分后的序列围绕着均值波动，可以认为序列平稳。</a:t>
            </a:r>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4.</a:t>
            </a:r>
            <a:r>
              <a:rPr lang="zh-CN" altLang="en-US" sz="2600" b="1" dirty="0">
                <a:latin typeface="微软雅黑" pitchFamily="34" charset="-122"/>
                <a:ea typeface="微软雅黑" pitchFamily="34" charset="-122"/>
              </a:rPr>
              <a:t> </a:t>
            </a:r>
            <a:r>
              <a:rPr lang="en-US" altLang="zh-CN" sz="2600" b="1" dirty="0">
                <a:latin typeface="微软雅黑" pitchFamily="34" charset="-122"/>
                <a:ea typeface="微软雅黑" pitchFamily="34" charset="-122"/>
              </a:rPr>
              <a:t>ARMA</a:t>
            </a:r>
            <a:r>
              <a:rPr lang="zh-CN" altLang="en-US" sz="2600" b="1" dirty="0">
                <a:latin typeface="微软雅黑" pitchFamily="34" charset="-122"/>
                <a:ea typeface="微软雅黑" pitchFamily="34" charset="-122"/>
              </a:rPr>
              <a:t>模型构建</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具体例子</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A954DAC2-329B-8756-42D4-8DA5B29B5B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995" y="2978950"/>
            <a:ext cx="4536504" cy="3402378"/>
          </a:xfrm>
          <a:prstGeom prst="rect">
            <a:avLst/>
          </a:prstGeom>
        </p:spPr>
      </p:pic>
      <p:pic>
        <p:nvPicPr>
          <p:cNvPr id="3" name="图片 2">
            <a:extLst>
              <a:ext uri="{FF2B5EF4-FFF2-40B4-BE49-F238E27FC236}">
                <a16:creationId xmlns:a16="http://schemas.microsoft.com/office/drawing/2014/main" id="{8290F093-FB60-7EF0-8276-18536F20CDF2}"/>
              </a:ext>
            </a:extLst>
          </p:cNvPr>
          <p:cNvPicPr>
            <a:picLocks noChangeAspect="1"/>
          </p:cNvPicPr>
          <p:nvPr/>
        </p:nvPicPr>
        <p:blipFill>
          <a:blip r:embed="rId3"/>
          <a:stretch>
            <a:fillRect/>
          </a:stretch>
        </p:blipFill>
        <p:spPr>
          <a:xfrm>
            <a:off x="4725467" y="4219487"/>
            <a:ext cx="6813699" cy="921303"/>
          </a:xfrm>
          <a:prstGeom prst="rect">
            <a:avLst/>
          </a:prstGeom>
        </p:spPr>
      </p:pic>
    </p:spTree>
    <p:extLst>
      <p:ext uri="{BB962C8B-B14F-4D97-AF65-F5344CB8AC3E}">
        <p14:creationId xmlns:p14="http://schemas.microsoft.com/office/powerpoint/2010/main" val="2453868492"/>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dirty="0"/>
              <a:t>（</a:t>
            </a:r>
            <a:r>
              <a:rPr lang="en-US" altLang="zh-CN" sz="2400" dirty="0"/>
              <a:t>2</a:t>
            </a:r>
            <a:r>
              <a:rPr lang="zh-CN" altLang="en-US" sz="2400" dirty="0"/>
              <a:t>）参数估计</a:t>
            </a:r>
            <a:endParaRPr lang="en-US" altLang="zh-CN" sz="2400" dirty="0"/>
          </a:p>
          <a:p>
            <a:pPr>
              <a:lnSpc>
                <a:spcPct val="170000"/>
              </a:lnSpc>
            </a:pPr>
            <a:r>
              <a:rPr lang="zh-CN" altLang="en-US" sz="2400" dirty="0"/>
              <a:t>如图所示，进口指数的</a:t>
            </a:r>
            <a:r>
              <a:rPr lang="en-US" altLang="zh-CN" sz="2400" dirty="0"/>
              <a:t>ACF</a:t>
            </a:r>
            <a:r>
              <a:rPr lang="zh-CN" altLang="en-US" sz="2400" dirty="0"/>
              <a:t>和</a:t>
            </a:r>
            <a:r>
              <a:rPr lang="en-US" altLang="zh-CN" sz="2400" dirty="0"/>
              <a:t>PACF</a:t>
            </a:r>
            <a:r>
              <a:rPr lang="zh-CN" altLang="en-US" sz="2400" dirty="0"/>
              <a:t>分别在一阶和五阶后截尾，意味着该平稳序列的</a:t>
            </a:r>
            <a:r>
              <a:rPr lang="en-US" altLang="zh-CN" sz="2400" dirty="0"/>
              <a:t>AR</a:t>
            </a:r>
            <a:r>
              <a:rPr lang="zh-CN" altLang="en-US" sz="2400" dirty="0"/>
              <a:t>过程部分可能服从一个</a:t>
            </a:r>
            <a:r>
              <a:rPr lang="en-US" altLang="zh-CN" sz="2400" dirty="0"/>
              <a:t>AR(1)</a:t>
            </a:r>
            <a:r>
              <a:rPr lang="zh-CN" altLang="en-US" sz="2400" dirty="0"/>
              <a:t>过程而</a:t>
            </a:r>
            <a:r>
              <a:rPr lang="en-US" altLang="zh-CN" sz="2400" dirty="0"/>
              <a:t>MA</a:t>
            </a:r>
            <a:r>
              <a:rPr lang="zh-CN" altLang="en-US" sz="2400" dirty="0"/>
              <a:t>过程部分最高的滞后模型可能为一个</a:t>
            </a:r>
            <a:r>
              <a:rPr lang="en-US" altLang="zh-CN" sz="2400" dirty="0"/>
              <a:t>MA(5)</a:t>
            </a:r>
            <a:r>
              <a:rPr lang="zh-CN" altLang="en-US" sz="2400" dirty="0"/>
              <a:t>过程。因此对</a:t>
            </a:r>
            <a:r>
              <a:rPr lang="en-US" altLang="zh-CN" sz="2400" dirty="0"/>
              <a:t>ARMA(</a:t>
            </a:r>
            <a:r>
              <a:rPr lang="en-US" altLang="zh-CN" sz="2400" dirty="0" err="1"/>
              <a:t>p,q</a:t>
            </a:r>
            <a:r>
              <a:rPr lang="en-US" altLang="zh-CN" sz="2400" dirty="0"/>
              <a:t>)</a:t>
            </a:r>
            <a:r>
              <a:rPr lang="zh-CN" altLang="en-US" sz="2400" dirty="0"/>
              <a:t>组合进行参数估计。</a:t>
            </a:r>
            <a:endParaRPr lang="en-US" altLang="zh-CN" sz="2400" dirty="0"/>
          </a:p>
          <a:p>
            <a:pPr>
              <a:lnSpc>
                <a:spcPct val="170000"/>
              </a:lnSpc>
            </a:pPr>
            <a:endParaRPr lang="zh-CN" altLang="en-US" sz="2400" dirty="0"/>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4. ARMA</a:t>
            </a:r>
            <a:r>
              <a:rPr lang="zh-CN" altLang="en-US" sz="2600" b="1" dirty="0">
                <a:latin typeface="微软雅黑" pitchFamily="34" charset="-122"/>
                <a:ea typeface="微软雅黑" pitchFamily="34" charset="-122"/>
              </a:rPr>
              <a:t>模型构建</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具体例子</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FF1D30F6-D930-0A3B-46D2-969B61A43E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5810" y="3350052"/>
            <a:ext cx="4248472" cy="3186905"/>
          </a:xfrm>
          <a:prstGeom prst="rect">
            <a:avLst/>
          </a:prstGeom>
        </p:spPr>
      </p:pic>
      <p:pic>
        <p:nvPicPr>
          <p:cNvPr id="3" name="图片 2">
            <a:extLst>
              <a:ext uri="{FF2B5EF4-FFF2-40B4-BE49-F238E27FC236}">
                <a16:creationId xmlns:a16="http://schemas.microsoft.com/office/drawing/2014/main" id="{F4BD6C9C-31E4-B12F-DCBA-385B12CB5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4282" y="3359315"/>
            <a:ext cx="4171905" cy="3128402"/>
          </a:xfrm>
          <a:prstGeom prst="rect">
            <a:avLst/>
          </a:prstGeom>
        </p:spPr>
      </p:pic>
    </p:spTree>
    <p:extLst>
      <p:ext uri="{BB962C8B-B14F-4D97-AF65-F5344CB8AC3E}">
        <p14:creationId xmlns:p14="http://schemas.microsoft.com/office/powerpoint/2010/main" val="964496121"/>
      </p:ext>
    </p:extLst>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1"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400" dirty="0"/>
              <a:t>（</a:t>
            </a:r>
            <a:r>
              <a:rPr lang="en-US" altLang="zh-CN" sz="2400" dirty="0"/>
              <a:t>2</a:t>
            </a:r>
            <a:r>
              <a:rPr lang="zh-CN" altLang="en-US" sz="2400" dirty="0"/>
              <a:t>）参数估计</a:t>
            </a:r>
            <a:endParaRPr lang="en-US" altLang="zh-CN" sz="2400" dirty="0"/>
          </a:p>
          <a:p>
            <a:pPr>
              <a:lnSpc>
                <a:spcPct val="170000"/>
              </a:lnSpc>
            </a:pPr>
            <a:r>
              <a:rPr lang="zh-CN" altLang="en-US" sz="2400" dirty="0"/>
              <a:t>结合对参数</a:t>
            </a:r>
            <a:r>
              <a:rPr lang="en-US" altLang="zh-CN" sz="2400" dirty="0"/>
              <a:t>T</a:t>
            </a:r>
            <a:r>
              <a:rPr lang="zh-CN" altLang="en-US" sz="2400" dirty="0"/>
              <a:t>检验的</a:t>
            </a:r>
            <a:r>
              <a:rPr lang="en-US" altLang="zh-CN" sz="2400" dirty="0"/>
              <a:t>P</a:t>
            </a:r>
            <a:r>
              <a:rPr lang="zh-CN" altLang="en-US" sz="2400" dirty="0"/>
              <a:t>值可得以下三个模型可认为是恰当的：</a:t>
            </a: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zh-CN" altLang="en-US" sz="2400" dirty="0"/>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4. ARMA</a:t>
            </a:r>
            <a:r>
              <a:rPr lang="zh-CN" altLang="en-US" sz="2600" b="1" dirty="0">
                <a:latin typeface="微软雅黑" pitchFamily="34" charset="-122"/>
                <a:ea typeface="微软雅黑" pitchFamily="34" charset="-122"/>
              </a:rPr>
              <a:t>模型构建</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具体例子</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8" name="图片 17">
            <a:extLst>
              <a:ext uri="{FF2B5EF4-FFF2-40B4-BE49-F238E27FC236}">
                <a16:creationId xmlns:a16="http://schemas.microsoft.com/office/drawing/2014/main" id="{7FBD6186-8765-16A8-D315-FB401BA81772}"/>
              </a:ext>
            </a:extLst>
          </p:cNvPr>
          <p:cNvPicPr>
            <a:picLocks noChangeAspect="1"/>
          </p:cNvPicPr>
          <p:nvPr/>
        </p:nvPicPr>
        <p:blipFill>
          <a:blip r:embed="rId2"/>
          <a:stretch>
            <a:fillRect/>
          </a:stretch>
        </p:blipFill>
        <p:spPr>
          <a:xfrm>
            <a:off x="1453728" y="2132856"/>
            <a:ext cx="9423797" cy="2339027"/>
          </a:xfrm>
          <a:prstGeom prst="rect">
            <a:avLst/>
          </a:prstGeom>
        </p:spPr>
      </p:pic>
    </p:spTree>
    <p:extLst>
      <p:ext uri="{BB962C8B-B14F-4D97-AF65-F5344CB8AC3E}">
        <p14:creationId xmlns:p14="http://schemas.microsoft.com/office/powerpoint/2010/main" val="2782074611"/>
      </p:ext>
    </p:extLst>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260970" y="764705"/>
            <a:ext cx="11809313" cy="115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ts val="2700"/>
              </a:lnSpc>
              <a:spcBef>
                <a:spcPts val="0"/>
              </a:spcBef>
            </a:pPr>
            <a:r>
              <a:rPr lang="zh-CN" altLang="en-US" sz="2000" dirty="0"/>
              <a:t>（</a:t>
            </a:r>
            <a:r>
              <a:rPr lang="en-US" altLang="zh-CN" sz="2000" dirty="0"/>
              <a:t>3</a:t>
            </a:r>
            <a:r>
              <a:rPr lang="zh-CN" altLang="en-US" sz="2000" dirty="0"/>
              <a:t>）模型选择</a:t>
            </a:r>
            <a:endParaRPr lang="en-US" altLang="zh-CN" sz="2000" dirty="0"/>
          </a:p>
          <a:p>
            <a:pPr>
              <a:lnSpc>
                <a:spcPts val="2700"/>
              </a:lnSpc>
              <a:spcBef>
                <a:spcPts val="0"/>
              </a:spcBef>
            </a:pPr>
            <a:r>
              <a:rPr lang="zh-CN" altLang="en-US" sz="2000" dirty="0"/>
              <a:t>前文已对</a:t>
            </a:r>
            <a:r>
              <a:rPr lang="en-US" altLang="zh-CN" sz="2000" dirty="0"/>
              <a:t>AIC</a:t>
            </a:r>
            <a:r>
              <a:rPr lang="zh-CN" altLang="en-US" sz="2000" dirty="0"/>
              <a:t>准则进行了简要的介绍，在此直接展示各模型的</a:t>
            </a:r>
            <a:r>
              <a:rPr lang="en-US" altLang="zh-CN" sz="2000" dirty="0"/>
              <a:t>AIC</a:t>
            </a:r>
            <a:r>
              <a:rPr lang="zh-CN" altLang="en-US" sz="2000" dirty="0"/>
              <a:t>系数如表所示，由该表可看出最优模型为</a:t>
            </a:r>
            <a:r>
              <a:rPr lang="en-US" altLang="zh-CN" sz="2000" dirty="0"/>
              <a:t>ARMA(1,2).</a:t>
            </a:r>
            <a:endParaRPr lang="en-US" altLang="zh-CN" sz="2400" i="1"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endParaRPr lang="en-US" altLang="zh-CN" dirty="0"/>
          </a:p>
          <a:p>
            <a:pPr>
              <a:lnSpc>
                <a:spcPct val="170000"/>
              </a:lnSpc>
            </a:pPr>
            <a:endParaRPr lang="en-US" altLang="zh-CN" dirty="0"/>
          </a:p>
          <a:p>
            <a:pPr>
              <a:lnSpc>
                <a:spcPct val="170000"/>
              </a:lnSpc>
            </a:pPr>
            <a:endParaRPr lang="en-US" altLang="zh-CN" sz="5000" dirty="0"/>
          </a:p>
          <a:p>
            <a:pPr>
              <a:lnSpc>
                <a:spcPct val="170000"/>
              </a:lnSpc>
            </a:pPr>
            <a:endParaRPr lang="en-US" altLang="zh-CN" sz="5000" dirty="0"/>
          </a:p>
          <a:p>
            <a:pPr>
              <a:lnSpc>
                <a:spcPct val="170000"/>
              </a:lnSpc>
            </a:pPr>
            <a:endParaRPr lang="en-US" altLang="zh-CN" sz="5000" dirty="0"/>
          </a:p>
          <a:p>
            <a:pPr>
              <a:lnSpc>
                <a:spcPct val="170000"/>
              </a:lnSpc>
            </a:pPr>
            <a:endParaRPr lang="en-US" altLang="zh-CN" sz="5000" dirty="0"/>
          </a:p>
          <a:p>
            <a:pPr>
              <a:lnSpc>
                <a:spcPct val="170000"/>
              </a:lnSpc>
            </a:pPr>
            <a:endParaRPr lang="en-US" altLang="zh-CN" sz="2400" dirty="0"/>
          </a:p>
          <a:p>
            <a:pPr>
              <a:lnSpc>
                <a:spcPct val="170000"/>
              </a:lnSpc>
            </a:pPr>
            <a:endParaRPr lang="zh-CN" altLang="en-US" sz="2400" dirty="0"/>
          </a:p>
        </p:txBody>
      </p:sp>
      <p:sp>
        <p:nvSpPr>
          <p:cNvPr id="6" name="矩形 5"/>
          <p:cNvSpPr/>
          <p:nvPr/>
        </p:nvSpPr>
        <p:spPr>
          <a:xfrm>
            <a:off x="332979" y="116632"/>
            <a:ext cx="5472608" cy="492443"/>
          </a:xfrm>
          <a:prstGeom prst="rect">
            <a:avLst/>
          </a:prstGeom>
        </p:spPr>
        <p:txBody>
          <a:bodyPr wrap="square">
            <a:spAutoFit/>
          </a:bodyPr>
          <a:lstStyle/>
          <a:p>
            <a:r>
              <a:rPr lang="en-US" altLang="zh-CN" sz="2600" b="1" dirty="0">
                <a:latin typeface="微软雅黑" pitchFamily="34" charset="-122"/>
                <a:ea typeface="微软雅黑" pitchFamily="34" charset="-122"/>
              </a:rPr>
              <a:t>4. ARMA</a:t>
            </a:r>
            <a:r>
              <a:rPr lang="zh-CN" altLang="en-US" sz="2600" b="1" dirty="0">
                <a:latin typeface="微软雅黑" pitchFamily="34" charset="-122"/>
                <a:ea typeface="微软雅黑" pitchFamily="34" charset="-122"/>
              </a:rPr>
              <a:t>模型构建</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具体例子</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a:extLst>
              <a:ext uri="{FF2B5EF4-FFF2-40B4-BE49-F238E27FC236}">
                <a16:creationId xmlns:a16="http://schemas.microsoft.com/office/drawing/2014/main" id="{9693C6D1-BAAE-A1D0-0234-F767F39DC6C9}"/>
              </a:ext>
            </a:extLst>
          </p:cNvPr>
          <p:cNvPicPr>
            <a:picLocks noChangeAspect="1"/>
          </p:cNvPicPr>
          <p:nvPr/>
        </p:nvPicPr>
        <p:blipFill rotWithShape="1">
          <a:blip r:embed="rId2"/>
          <a:srcRect t="4216"/>
          <a:stretch/>
        </p:blipFill>
        <p:spPr>
          <a:xfrm>
            <a:off x="958577" y="1913665"/>
            <a:ext cx="10270083" cy="1635943"/>
          </a:xfrm>
          <a:prstGeom prst="rect">
            <a:avLst/>
          </a:prstGeom>
        </p:spPr>
      </p:pic>
      <p:graphicFrame>
        <p:nvGraphicFramePr>
          <p:cNvPr id="3" name="对象 2">
            <a:extLst>
              <a:ext uri="{FF2B5EF4-FFF2-40B4-BE49-F238E27FC236}">
                <a16:creationId xmlns:a16="http://schemas.microsoft.com/office/drawing/2014/main" id="{128C5E7D-B0DC-DA83-93BB-8995A6792C41}"/>
              </a:ext>
            </a:extLst>
          </p:cNvPr>
          <p:cNvGraphicFramePr>
            <a:graphicFrameLocks noChangeAspect="1"/>
          </p:cNvGraphicFramePr>
          <p:nvPr>
            <p:extLst>
              <p:ext uri="{D42A27DB-BD31-4B8C-83A1-F6EECF244321}">
                <p14:modId xmlns:p14="http://schemas.microsoft.com/office/powerpoint/2010/main" val="3902916744"/>
              </p:ext>
            </p:extLst>
          </p:nvPr>
        </p:nvGraphicFramePr>
        <p:xfrm>
          <a:off x="3213299" y="3671643"/>
          <a:ext cx="5364326" cy="477253"/>
        </p:xfrm>
        <a:graphic>
          <a:graphicData uri="http://schemas.openxmlformats.org/presentationml/2006/ole">
            <mc:AlternateContent xmlns:mc="http://schemas.openxmlformats.org/markup-compatibility/2006">
              <mc:Choice xmlns:v="urn:schemas-microsoft-com:vml" Requires="v">
                <p:oleObj name="Equation" r:id="rId3" imgW="2676368" imgH="237977" progId="Equation.DSMT4">
                  <p:embed/>
                </p:oleObj>
              </mc:Choice>
              <mc:Fallback>
                <p:oleObj name="Equation" r:id="rId3" imgW="2676368" imgH="237977" progId="Equation.DSMT4">
                  <p:embed/>
                  <p:pic>
                    <p:nvPicPr>
                      <p:cNvPr id="0" name=""/>
                      <p:cNvPicPr/>
                      <p:nvPr/>
                    </p:nvPicPr>
                    <p:blipFill>
                      <a:blip r:embed="rId4"/>
                      <a:stretch>
                        <a:fillRect/>
                      </a:stretch>
                    </p:blipFill>
                    <p:spPr>
                      <a:xfrm>
                        <a:off x="3213299" y="3671643"/>
                        <a:ext cx="5364326" cy="477253"/>
                      </a:xfrm>
                      <a:prstGeom prst="rect">
                        <a:avLst/>
                      </a:prstGeom>
                    </p:spPr>
                  </p:pic>
                </p:oleObj>
              </mc:Fallback>
            </mc:AlternateContent>
          </a:graphicData>
        </a:graphic>
      </p:graphicFrame>
      <p:graphicFrame>
        <p:nvGraphicFramePr>
          <p:cNvPr id="4" name="对象 3">
            <a:extLst>
              <a:ext uri="{FF2B5EF4-FFF2-40B4-BE49-F238E27FC236}">
                <a16:creationId xmlns:a16="http://schemas.microsoft.com/office/drawing/2014/main" id="{FE554A6D-7466-C022-7FC1-D9C22AF5FC4C}"/>
              </a:ext>
            </a:extLst>
          </p:cNvPr>
          <p:cNvGraphicFramePr>
            <a:graphicFrameLocks noChangeAspect="1"/>
          </p:cNvGraphicFramePr>
          <p:nvPr>
            <p:extLst>
              <p:ext uri="{D42A27DB-BD31-4B8C-83A1-F6EECF244321}">
                <p14:modId xmlns:p14="http://schemas.microsoft.com/office/powerpoint/2010/main" val="714886808"/>
              </p:ext>
            </p:extLst>
          </p:nvPr>
        </p:nvGraphicFramePr>
        <p:xfrm>
          <a:off x="2565781" y="4209286"/>
          <a:ext cx="7055673" cy="515766"/>
        </p:xfrm>
        <a:graphic>
          <a:graphicData uri="http://schemas.openxmlformats.org/presentationml/2006/ole">
            <mc:AlternateContent xmlns:mc="http://schemas.openxmlformats.org/markup-compatibility/2006">
              <mc:Choice xmlns:v="urn:schemas-microsoft-com:vml" Requires="v">
                <p:oleObj name="Equation" r:id="rId5" imgW="3257358" imgH="237977" progId="Equation.DSMT4">
                  <p:embed/>
                </p:oleObj>
              </mc:Choice>
              <mc:Fallback>
                <p:oleObj name="Equation" r:id="rId5" imgW="3257358" imgH="237977" progId="Equation.DSMT4">
                  <p:embed/>
                  <p:pic>
                    <p:nvPicPr>
                      <p:cNvPr id="0" name=""/>
                      <p:cNvPicPr/>
                      <p:nvPr/>
                    </p:nvPicPr>
                    <p:blipFill>
                      <a:blip r:embed="rId6"/>
                      <a:stretch>
                        <a:fillRect/>
                      </a:stretch>
                    </p:blipFill>
                    <p:spPr>
                      <a:xfrm>
                        <a:off x="2565781" y="4209286"/>
                        <a:ext cx="7055673" cy="515766"/>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D0D6A574-8F43-1DFF-8223-763891A5E939}"/>
              </a:ext>
            </a:extLst>
          </p:cNvPr>
          <p:cNvSpPr txBox="1"/>
          <p:nvPr/>
        </p:nvSpPr>
        <p:spPr>
          <a:xfrm>
            <a:off x="404987" y="4808574"/>
            <a:ext cx="11593288" cy="1015663"/>
          </a:xfrm>
          <a:prstGeom prst="rect">
            <a:avLst/>
          </a:prstGeom>
          <a:noFill/>
        </p:spPr>
        <p:txBody>
          <a:bodyPr wrap="square" rtlCol="0">
            <a:spAutoFit/>
          </a:bodyPr>
          <a:lstStyle/>
          <a:p>
            <a:r>
              <a:rPr lang="zh-CN" altLang="en-US" sz="2000" dirty="0"/>
              <a:t>当期的进口指数会对未来两期的进口指数产生直接影响，并且这种影响呈现出方向相反强度衰减的现象；同时过去两期的随即冲击仍会对当前的数据产生影响，并且这种影响也呈现出方向相反强度衰减的现象。</a:t>
            </a:r>
          </a:p>
        </p:txBody>
      </p:sp>
    </p:spTree>
    <p:extLst>
      <p:ext uri="{BB962C8B-B14F-4D97-AF65-F5344CB8AC3E}">
        <p14:creationId xmlns:p14="http://schemas.microsoft.com/office/powerpoint/2010/main" val="1083652051"/>
      </p:ext>
    </p:extLst>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621011" y="836712"/>
            <a:ext cx="11161240" cy="610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70000"/>
              </a:lnSpc>
              <a:spcBef>
                <a:spcPct val="20000"/>
              </a:spcBef>
              <a:buClr>
                <a:schemeClr val="accent1"/>
              </a:buClr>
              <a:buSzPct val="70000"/>
            </a:pPr>
            <a:r>
              <a:rPr kumimoji="1" lang="zh-CN" altLang="en-US" sz="2300" dirty="0">
                <a:latin typeface="+mn-lt"/>
                <a:ea typeface="+mn-ea"/>
              </a:rPr>
              <a:t>本章探讨平稳性对于时间序列分析的意义以及平稳性的检验方法。此外本章对</a:t>
            </a:r>
            <a:r>
              <a:rPr kumimoji="1" lang="en-US" altLang="zh-CN" sz="2300" dirty="0">
                <a:latin typeface="+mn-lt"/>
                <a:ea typeface="+mn-ea"/>
              </a:rPr>
              <a:t>AR</a:t>
            </a:r>
            <a:r>
              <a:rPr kumimoji="1" lang="zh-CN" altLang="en-US" sz="2300" dirty="0">
                <a:latin typeface="+mn-lt"/>
                <a:ea typeface="+mn-ea"/>
              </a:rPr>
              <a:t>过程及</a:t>
            </a:r>
            <a:r>
              <a:rPr kumimoji="1" lang="en-US" altLang="zh-CN" sz="2300" dirty="0">
                <a:latin typeface="+mn-lt"/>
                <a:ea typeface="+mn-ea"/>
              </a:rPr>
              <a:t>MA</a:t>
            </a:r>
            <a:r>
              <a:rPr kumimoji="1" lang="zh-CN" altLang="en-US" sz="2300" dirty="0">
                <a:latin typeface="+mn-lt"/>
                <a:ea typeface="+mn-ea"/>
              </a:rPr>
              <a:t>过程的统计性质进行分析，可得知</a:t>
            </a:r>
            <a:r>
              <a:rPr kumimoji="1" lang="en-US" altLang="zh-CN" sz="2300" dirty="0">
                <a:latin typeface="+mn-lt"/>
                <a:ea typeface="+mn-ea"/>
              </a:rPr>
              <a:t>AR</a:t>
            </a:r>
            <a:r>
              <a:rPr kumimoji="1" lang="zh-CN" altLang="en-US" sz="2300" dirty="0">
                <a:latin typeface="+mn-lt"/>
                <a:ea typeface="+mn-ea"/>
              </a:rPr>
              <a:t>过程的自相关系数具有拖尾性，偏自相关系数具有截尾性及</a:t>
            </a:r>
            <a:r>
              <a:rPr kumimoji="1" lang="en-US" altLang="zh-CN" sz="2300" dirty="0">
                <a:latin typeface="+mn-lt"/>
                <a:ea typeface="+mn-ea"/>
              </a:rPr>
              <a:t>AR</a:t>
            </a:r>
            <a:r>
              <a:rPr kumimoji="1" lang="zh-CN" altLang="en-US" sz="2300" dirty="0">
                <a:latin typeface="+mn-lt"/>
                <a:ea typeface="+mn-ea"/>
              </a:rPr>
              <a:t>过程平稳性与参数大小的关系；而</a:t>
            </a:r>
            <a:r>
              <a:rPr kumimoji="1" lang="en-US" altLang="zh-CN" sz="2300" dirty="0">
                <a:latin typeface="+mn-lt"/>
                <a:ea typeface="+mn-ea"/>
              </a:rPr>
              <a:t>MA</a:t>
            </a:r>
            <a:r>
              <a:rPr kumimoji="1" lang="zh-CN" altLang="en-US" sz="2300" dirty="0">
                <a:latin typeface="+mn-lt"/>
                <a:ea typeface="+mn-ea"/>
              </a:rPr>
              <a:t>过程与之相反其自相关系数具有截尾性，偏自相关系数具有拖尾性，这一性质可以通过</a:t>
            </a:r>
            <a:r>
              <a:rPr kumimoji="1" lang="en-US" altLang="zh-CN" sz="2300" dirty="0">
                <a:latin typeface="+mn-lt"/>
                <a:ea typeface="+mn-ea"/>
              </a:rPr>
              <a:t>AR</a:t>
            </a:r>
            <a:r>
              <a:rPr kumimoji="1" lang="zh-CN" altLang="en-US" sz="2300" dirty="0">
                <a:latin typeface="+mn-lt"/>
                <a:ea typeface="+mn-ea"/>
              </a:rPr>
              <a:t>与</a:t>
            </a:r>
            <a:r>
              <a:rPr kumimoji="1" lang="en-US" altLang="zh-CN" sz="2300" dirty="0">
                <a:latin typeface="+mn-lt"/>
                <a:ea typeface="+mn-ea"/>
              </a:rPr>
              <a:t>MA</a:t>
            </a:r>
            <a:r>
              <a:rPr kumimoji="1" lang="zh-CN" altLang="en-US" sz="2300" dirty="0">
                <a:latin typeface="+mn-lt"/>
                <a:ea typeface="+mn-ea"/>
              </a:rPr>
              <a:t>的相互转换表达式来证明，并通过</a:t>
            </a:r>
            <a:r>
              <a:rPr kumimoji="1" lang="en-US" altLang="zh-CN" sz="2300" dirty="0">
                <a:latin typeface="+mn-lt"/>
                <a:ea typeface="+mn-ea"/>
              </a:rPr>
              <a:t>MA</a:t>
            </a:r>
            <a:r>
              <a:rPr kumimoji="1" lang="zh-CN" altLang="en-US" sz="2300" dirty="0">
                <a:latin typeface="+mn-lt"/>
                <a:ea typeface="+mn-ea"/>
              </a:rPr>
              <a:t>过程的</a:t>
            </a:r>
            <a:r>
              <a:rPr kumimoji="1" lang="en-US" altLang="zh-CN" sz="2300" dirty="0">
                <a:latin typeface="+mn-lt"/>
                <a:ea typeface="+mn-ea"/>
              </a:rPr>
              <a:t>AR</a:t>
            </a:r>
            <a:r>
              <a:rPr kumimoji="1" lang="zh-CN" altLang="en-US" sz="2300" dirty="0">
                <a:latin typeface="+mn-lt"/>
                <a:ea typeface="+mn-ea"/>
              </a:rPr>
              <a:t>表达式论证了</a:t>
            </a:r>
            <a:r>
              <a:rPr kumimoji="1" lang="en-US" altLang="zh-CN" sz="2300" dirty="0">
                <a:latin typeface="+mn-lt"/>
                <a:ea typeface="+mn-ea"/>
              </a:rPr>
              <a:t>MA</a:t>
            </a:r>
            <a:r>
              <a:rPr kumimoji="1" lang="zh-CN" altLang="en-US" sz="2300" dirty="0">
                <a:latin typeface="+mn-lt"/>
                <a:ea typeface="+mn-ea"/>
              </a:rPr>
              <a:t>过程可逆性的条件。通过对</a:t>
            </a:r>
            <a:r>
              <a:rPr kumimoji="1" lang="en-US" altLang="zh-CN" sz="2300" dirty="0">
                <a:latin typeface="+mn-lt"/>
                <a:ea typeface="+mn-ea"/>
              </a:rPr>
              <a:t>ARMA</a:t>
            </a:r>
            <a:r>
              <a:rPr kumimoji="1" lang="zh-CN" altLang="en-US" sz="2300" dirty="0">
                <a:latin typeface="+mn-lt"/>
                <a:ea typeface="+mn-ea"/>
              </a:rPr>
              <a:t>过程的定义分析得出其为一个</a:t>
            </a:r>
            <a:r>
              <a:rPr kumimoji="1" lang="en-US" altLang="zh-CN" sz="2300" dirty="0">
                <a:latin typeface="+mn-lt"/>
                <a:ea typeface="+mn-ea"/>
              </a:rPr>
              <a:t>AR</a:t>
            </a:r>
            <a:r>
              <a:rPr kumimoji="1" lang="zh-CN" altLang="en-US" sz="2300" dirty="0">
                <a:latin typeface="+mn-lt"/>
                <a:ea typeface="+mn-ea"/>
              </a:rPr>
              <a:t>过程和</a:t>
            </a:r>
            <a:r>
              <a:rPr kumimoji="1" lang="en-US" altLang="zh-CN" sz="2300" dirty="0">
                <a:latin typeface="+mn-lt"/>
                <a:ea typeface="+mn-ea"/>
              </a:rPr>
              <a:t>MA</a:t>
            </a:r>
            <a:r>
              <a:rPr kumimoji="1" lang="zh-CN" altLang="en-US" sz="2300" dirty="0">
                <a:latin typeface="+mn-lt"/>
                <a:ea typeface="+mn-ea"/>
              </a:rPr>
              <a:t>过程之和，由此论证得出了其继承了对应过程的平稳性和可逆性，同时</a:t>
            </a:r>
            <a:r>
              <a:rPr kumimoji="1" lang="en-US" altLang="zh-CN" sz="2300" dirty="0">
                <a:latin typeface="+mn-lt"/>
                <a:ea typeface="+mn-ea"/>
              </a:rPr>
              <a:t>ARMA</a:t>
            </a:r>
            <a:r>
              <a:rPr kumimoji="1" lang="zh-CN" altLang="en-US" sz="2300" dirty="0">
                <a:latin typeface="+mn-lt"/>
                <a:ea typeface="+mn-ea"/>
              </a:rPr>
              <a:t>过程的自相关与偏自相关系数也具有拖尾性。最后以</a:t>
            </a:r>
            <a:r>
              <a:rPr kumimoji="1" lang="en-US" altLang="zh-CN" sz="2300" dirty="0">
                <a:latin typeface="+mn-lt"/>
                <a:ea typeface="+mn-ea"/>
              </a:rPr>
              <a:t>2010</a:t>
            </a:r>
            <a:r>
              <a:rPr kumimoji="1" lang="zh-CN" altLang="en-US" sz="2300" dirty="0">
                <a:latin typeface="+mn-lt"/>
                <a:ea typeface="+mn-ea"/>
              </a:rPr>
              <a:t>年至</a:t>
            </a:r>
            <a:r>
              <a:rPr kumimoji="1" lang="en-US" altLang="zh-CN" sz="2300" dirty="0">
                <a:latin typeface="+mn-lt"/>
                <a:ea typeface="+mn-ea"/>
              </a:rPr>
              <a:t>2023</a:t>
            </a:r>
            <a:r>
              <a:rPr kumimoji="1" lang="zh-CN" altLang="en-US" sz="2300" dirty="0">
                <a:latin typeface="+mn-lt"/>
                <a:ea typeface="+mn-ea"/>
              </a:rPr>
              <a:t>年</a:t>
            </a:r>
            <a:r>
              <a:rPr kumimoji="1" lang="en-US" altLang="zh-CN" sz="2300" dirty="0">
                <a:latin typeface="+mn-lt"/>
                <a:ea typeface="+mn-ea"/>
              </a:rPr>
              <a:t>4</a:t>
            </a:r>
            <a:r>
              <a:rPr kumimoji="1" lang="zh-CN" altLang="en-US" sz="2300" dirty="0">
                <a:latin typeface="+mn-lt"/>
                <a:ea typeface="+mn-ea"/>
              </a:rPr>
              <a:t>月的进口指数为例，构建一个</a:t>
            </a:r>
            <a:r>
              <a:rPr kumimoji="1" lang="en-US" altLang="zh-CN" sz="2300" dirty="0">
                <a:latin typeface="+mn-lt"/>
                <a:ea typeface="+mn-ea"/>
              </a:rPr>
              <a:t>ARMA</a:t>
            </a:r>
            <a:r>
              <a:rPr kumimoji="1" lang="zh-CN" altLang="en-US" sz="2300" dirty="0">
                <a:latin typeface="+mn-lt"/>
                <a:ea typeface="+mn-ea"/>
              </a:rPr>
              <a:t>模型，阐述完整模型构建的流程。</a:t>
            </a:r>
          </a:p>
        </p:txBody>
      </p:sp>
      <p:sp>
        <p:nvSpPr>
          <p:cNvPr id="3" name="Rectangle 2"/>
          <p:cNvSpPr txBox="1">
            <a:spLocks/>
          </p:cNvSpPr>
          <p:nvPr/>
        </p:nvSpPr>
        <p:spPr>
          <a:xfrm>
            <a:off x="188963" y="116632"/>
            <a:ext cx="2343180"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本章小结</a:t>
            </a:r>
          </a:p>
        </p:txBody>
      </p:sp>
      <p:sp>
        <p:nvSpPr>
          <p:cNvPr id="4" name="矩形: 圆角 3">
            <a:extLst>
              <a:ext uri="{FF2B5EF4-FFF2-40B4-BE49-F238E27FC236}">
                <a16:creationId xmlns:a16="http://schemas.microsoft.com/office/drawing/2014/main" id="{70108786-44A7-4BE0-9060-E6C299FCCFAD}"/>
              </a:ext>
            </a:extLst>
          </p:cNvPr>
          <p:cNvSpPr/>
          <p:nvPr/>
        </p:nvSpPr>
        <p:spPr>
          <a:xfrm>
            <a:off x="404987" y="746141"/>
            <a:ext cx="11377264" cy="50405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089703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spcBef>
                <a:spcPts val="0"/>
              </a:spcBef>
              <a:buClr>
                <a:schemeClr val="accent1"/>
              </a:buClr>
              <a:buSzPct val="70000"/>
            </a:pPr>
            <a:r>
              <a:rPr kumimoji="1" lang="en-US" altLang="zh-CN" sz="1900" dirty="0">
                <a:latin typeface="+mn-lt"/>
                <a:ea typeface="+mn-ea"/>
              </a:rPr>
              <a:t>1</a:t>
            </a:r>
            <a:r>
              <a:rPr kumimoji="1" lang="zh-CN" altLang="en-US" sz="1900" dirty="0">
                <a:latin typeface="+mn-lt"/>
                <a:ea typeface="+mn-ea"/>
              </a:rPr>
              <a:t>、时间序列的主要特点有哪一些？</a:t>
            </a:r>
          </a:p>
          <a:p>
            <a:pPr marL="0" indent="0">
              <a:spcBef>
                <a:spcPts val="0"/>
              </a:spcBef>
              <a:buClr>
                <a:schemeClr val="accent1"/>
              </a:buClr>
              <a:buSzPct val="70000"/>
            </a:pPr>
            <a:r>
              <a:rPr kumimoji="1" lang="en-US" altLang="zh-CN" sz="1900" dirty="0">
                <a:latin typeface="+mn-lt"/>
                <a:ea typeface="+mn-ea"/>
              </a:rPr>
              <a:t>2</a:t>
            </a:r>
            <a:r>
              <a:rPr kumimoji="1" lang="zh-CN" altLang="en-US" sz="1900" dirty="0">
                <a:latin typeface="+mn-lt"/>
                <a:ea typeface="+mn-ea"/>
              </a:rPr>
              <a:t>、简述强平稳时间序列和弱平稳时间序列的概念和关系。</a:t>
            </a:r>
          </a:p>
          <a:p>
            <a:pPr marL="0" indent="0">
              <a:spcBef>
                <a:spcPts val="0"/>
              </a:spcBef>
              <a:buClr>
                <a:schemeClr val="accent1"/>
              </a:buClr>
              <a:buSzPct val="70000"/>
            </a:pPr>
            <a:r>
              <a:rPr kumimoji="1" lang="en-US" altLang="zh-CN" sz="1900" dirty="0">
                <a:latin typeface="+mn-lt"/>
                <a:ea typeface="+mn-ea"/>
              </a:rPr>
              <a:t>3</a:t>
            </a:r>
            <a:r>
              <a:rPr kumimoji="1" lang="zh-CN" altLang="en-US" sz="1900" dirty="0">
                <a:latin typeface="+mn-lt"/>
                <a:ea typeface="+mn-ea"/>
              </a:rPr>
              <a:t>、有一</a:t>
            </a:r>
            <a:r>
              <a:rPr kumimoji="1" lang="en-US" altLang="zh-CN" sz="1900" dirty="0">
                <a:latin typeface="+mn-lt"/>
                <a:ea typeface="+mn-ea"/>
              </a:rPr>
              <a:t>AR(1)</a:t>
            </a:r>
            <a:r>
              <a:rPr kumimoji="1" lang="zh-CN" altLang="en-US" sz="1900" dirty="0">
                <a:latin typeface="+mn-lt"/>
                <a:ea typeface="+mn-ea"/>
              </a:rPr>
              <a:t>过程                                                       ，计算其                               。</a:t>
            </a:r>
          </a:p>
          <a:p>
            <a:pPr marL="0" indent="0">
              <a:spcBef>
                <a:spcPts val="0"/>
              </a:spcBef>
              <a:buClr>
                <a:schemeClr val="accent1"/>
              </a:buClr>
              <a:buSzPct val="70000"/>
            </a:pPr>
            <a:r>
              <a:rPr kumimoji="1" lang="en-US" altLang="zh-CN" sz="1900" dirty="0">
                <a:latin typeface="+mn-lt"/>
                <a:ea typeface="+mn-ea"/>
              </a:rPr>
              <a:t>4</a:t>
            </a:r>
            <a:r>
              <a:rPr kumimoji="1" lang="zh-CN" altLang="en-US" sz="1900" dirty="0">
                <a:latin typeface="+mn-lt"/>
                <a:ea typeface="+mn-ea"/>
              </a:rPr>
              <a:t>、有一</a:t>
            </a:r>
            <a:r>
              <a:rPr kumimoji="1" lang="en-US" altLang="zh-CN" sz="1900" dirty="0">
                <a:latin typeface="+mn-lt"/>
                <a:ea typeface="+mn-ea"/>
              </a:rPr>
              <a:t>AR(2)</a:t>
            </a:r>
            <a:r>
              <a:rPr kumimoji="1" lang="zh-CN" altLang="en-US" sz="1900" dirty="0">
                <a:latin typeface="+mn-lt"/>
                <a:ea typeface="+mn-ea"/>
              </a:rPr>
              <a:t>过程                                                                         ，计算                                                 。</a:t>
            </a:r>
          </a:p>
          <a:p>
            <a:pPr marL="0" indent="0">
              <a:spcBef>
                <a:spcPts val="0"/>
              </a:spcBef>
              <a:buClr>
                <a:schemeClr val="accent1"/>
              </a:buClr>
              <a:buSzPct val="70000"/>
            </a:pPr>
            <a:r>
              <a:rPr kumimoji="1" lang="en-US" altLang="zh-CN" sz="1900" dirty="0">
                <a:latin typeface="+mn-lt"/>
                <a:ea typeface="+mn-ea"/>
              </a:rPr>
              <a:t>5</a:t>
            </a:r>
            <a:r>
              <a:rPr kumimoji="1" lang="zh-CN" altLang="en-US" sz="1900" dirty="0">
                <a:latin typeface="+mn-lt"/>
                <a:ea typeface="+mn-ea"/>
              </a:rPr>
              <a:t>、有一</a:t>
            </a:r>
            <a:r>
              <a:rPr kumimoji="1" lang="en-US" altLang="zh-CN" sz="1900" dirty="0">
                <a:latin typeface="+mn-lt"/>
                <a:ea typeface="+mn-ea"/>
              </a:rPr>
              <a:t>AR(2)</a:t>
            </a:r>
            <a:r>
              <a:rPr kumimoji="1" lang="zh-CN" altLang="en-US" sz="1900" dirty="0">
                <a:latin typeface="+mn-lt"/>
                <a:ea typeface="+mn-ea"/>
              </a:rPr>
              <a:t>序列                                                         ，确定</a:t>
            </a:r>
            <a:r>
              <a:rPr kumimoji="1" lang="en-US" altLang="zh-CN" sz="1900" dirty="0">
                <a:latin typeface="+mn-lt"/>
                <a:ea typeface="+mn-ea"/>
              </a:rPr>
              <a:t>c</a:t>
            </a:r>
            <a:r>
              <a:rPr kumimoji="1" lang="zh-CN" altLang="en-US" sz="1900" dirty="0">
                <a:latin typeface="+mn-lt"/>
                <a:ea typeface="+mn-ea"/>
              </a:rPr>
              <a:t>的取值范围使得该</a:t>
            </a:r>
            <a:r>
              <a:rPr kumimoji="1" lang="en-US" altLang="zh-CN" sz="1900" dirty="0">
                <a:latin typeface="+mn-lt"/>
                <a:ea typeface="+mn-ea"/>
              </a:rPr>
              <a:t>AR(2)</a:t>
            </a:r>
            <a:r>
              <a:rPr kumimoji="1" lang="zh-CN" altLang="en-US" sz="1900" dirty="0">
                <a:latin typeface="+mn-lt"/>
                <a:ea typeface="+mn-ea"/>
              </a:rPr>
              <a:t>序列为平稳序列。</a:t>
            </a:r>
          </a:p>
          <a:p>
            <a:pPr marL="0" indent="0">
              <a:spcBef>
                <a:spcPts val="0"/>
              </a:spcBef>
              <a:buClr>
                <a:schemeClr val="accent1"/>
              </a:buClr>
              <a:buSzPct val="70000"/>
            </a:pPr>
            <a:r>
              <a:rPr kumimoji="1" lang="en-US" altLang="zh-CN" sz="1900" dirty="0">
                <a:latin typeface="+mn-lt"/>
                <a:ea typeface="+mn-ea"/>
              </a:rPr>
              <a:t>6</a:t>
            </a:r>
            <a:r>
              <a:rPr kumimoji="1" lang="zh-CN" altLang="en-US" sz="1900" dirty="0">
                <a:latin typeface="+mn-lt"/>
                <a:ea typeface="+mn-ea"/>
              </a:rPr>
              <a:t>、已知</a:t>
            </a:r>
            <a:r>
              <a:rPr kumimoji="1" lang="en-US" altLang="zh-CN" sz="1900" dirty="0">
                <a:latin typeface="+mn-lt"/>
                <a:ea typeface="+mn-ea"/>
              </a:rPr>
              <a:t>AR(2)</a:t>
            </a:r>
            <a:r>
              <a:rPr kumimoji="1" lang="zh-CN" altLang="en-US" sz="1900" dirty="0">
                <a:latin typeface="+mn-lt"/>
                <a:ea typeface="+mn-ea"/>
              </a:rPr>
              <a:t>模型为                                                              ，计算                                       。</a:t>
            </a:r>
            <a:endParaRPr kumimoji="1" lang="en-US" altLang="zh-CN" sz="1900" dirty="0">
              <a:latin typeface="+mn-lt"/>
              <a:ea typeface="+mn-ea"/>
            </a:endParaRPr>
          </a:p>
          <a:p>
            <a:pPr marL="0" indent="0">
              <a:spcBef>
                <a:spcPts val="0"/>
              </a:spcBef>
              <a:buClr>
                <a:schemeClr val="accent1"/>
              </a:buClr>
              <a:buSzPct val="70000"/>
            </a:pPr>
            <a:r>
              <a:rPr kumimoji="1" lang="en-US" altLang="zh-CN" sz="1900" dirty="0">
                <a:latin typeface="+mn-lt"/>
                <a:ea typeface="+mn-ea"/>
              </a:rPr>
              <a:t>7</a:t>
            </a:r>
            <a:r>
              <a:rPr kumimoji="1" lang="zh-CN" altLang="en-US" sz="1900" dirty="0">
                <a:latin typeface="+mn-lt"/>
                <a:ea typeface="+mn-ea"/>
              </a:rPr>
              <a:t>、已知</a:t>
            </a:r>
            <a:r>
              <a:rPr kumimoji="1" lang="en-US" altLang="zh-CN" sz="1900" dirty="0">
                <a:latin typeface="+mn-lt"/>
                <a:ea typeface="+mn-ea"/>
              </a:rPr>
              <a:t>MA(2)</a:t>
            </a:r>
            <a:r>
              <a:rPr kumimoji="1" lang="zh-CN" altLang="en-US" sz="1900" dirty="0">
                <a:latin typeface="+mn-lt"/>
                <a:ea typeface="+mn-ea"/>
              </a:rPr>
              <a:t>模型：                                        计算自相关系数                 和偏自相关系数                       。</a:t>
            </a:r>
            <a:endParaRPr kumimoji="1" lang="en-US" altLang="zh-CN" sz="1900" dirty="0">
              <a:latin typeface="+mn-lt"/>
              <a:ea typeface="+mn-ea"/>
            </a:endParaRPr>
          </a:p>
          <a:p>
            <a:pPr marL="0" indent="0">
              <a:spcBef>
                <a:spcPts val="0"/>
              </a:spcBef>
              <a:buClr>
                <a:schemeClr val="accent1"/>
              </a:buClr>
              <a:buSzPct val="70000"/>
            </a:pPr>
            <a:r>
              <a:rPr kumimoji="1" lang="en-US" altLang="zh-CN" sz="1900" dirty="0">
                <a:latin typeface="+mn-lt"/>
                <a:ea typeface="+mn-ea"/>
              </a:rPr>
              <a:t>8</a:t>
            </a:r>
            <a:r>
              <a:rPr kumimoji="1" lang="zh-CN" altLang="en-US" sz="1900" dirty="0">
                <a:latin typeface="+mn-lt"/>
                <a:ea typeface="+mn-ea"/>
              </a:rPr>
              <a:t>、分析以下几组</a:t>
            </a:r>
            <a:r>
              <a:rPr kumimoji="1" lang="en-US" altLang="zh-CN" sz="1900" dirty="0">
                <a:latin typeface="+mn-lt"/>
                <a:ea typeface="+mn-ea"/>
              </a:rPr>
              <a:t>MA</a:t>
            </a:r>
            <a:r>
              <a:rPr kumimoji="1" lang="zh-CN" altLang="en-US" sz="1900" dirty="0">
                <a:latin typeface="+mn-lt"/>
                <a:ea typeface="+mn-ea"/>
              </a:rPr>
              <a:t>序列的可逆性，并绘制其自相关和偏自相关图，其中     为白噪声序列。</a:t>
            </a:r>
            <a:endParaRPr kumimoji="1" lang="en-US" altLang="zh-CN" sz="1900" dirty="0">
              <a:latin typeface="+mn-lt"/>
              <a:ea typeface="+mn-ea"/>
            </a:endParaRPr>
          </a:p>
          <a:p>
            <a:pPr marL="0" indent="0">
              <a:spcBef>
                <a:spcPts val="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r>
              <a:rPr kumimoji="1" lang="en-US" altLang="zh-CN" sz="1900" dirty="0">
                <a:latin typeface="+mn-lt"/>
                <a:ea typeface="+mn-ea"/>
              </a:rPr>
              <a:t>9</a:t>
            </a:r>
            <a:r>
              <a:rPr kumimoji="1" lang="zh-CN" altLang="en-US" sz="1900" dirty="0">
                <a:latin typeface="+mn-lt"/>
                <a:ea typeface="+mn-ea"/>
              </a:rPr>
              <a:t>、分析以下几个</a:t>
            </a:r>
            <a:r>
              <a:rPr kumimoji="1" lang="en-US" altLang="zh-CN" sz="1900" dirty="0">
                <a:latin typeface="+mn-lt"/>
                <a:ea typeface="+mn-ea"/>
              </a:rPr>
              <a:t>AR</a:t>
            </a:r>
            <a:r>
              <a:rPr kumimoji="1" lang="zh-CN" altLang="en-US" sz="1900" dirty="0">
                <a:latin typeface="+mn-lt"/>
                <a:ea typeface="+mn-ea"/>
              </a:rPr>
              <a:t>序列的平稳性并绘制对应出自相关与偏自相关图，其中      为白噪声序列。</a:t>
            </a:r>
          </a:p>
          <a:p>
            <a:pPr marL="0" indent="0">
              <a:lnSpc>
                <a:spcPct val="150000"/>
              </a:lnSpc>
              <a:spcBef>
                <a:spcPct val="20000"/>
              </a:spcBef>
              <a:buClr>
                <a:schemeClr val="accent1"/>
              </a:buClr>
              <a:buSzPct val="70000"/>
            </a:pPr>
            <a:endParaRPr kumimoji="1" lang="zh-CN" altLang="en-US" sz="22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课后习题</a:t>
            </a:r>
          </a:p>
        </p:txBody>
      </p:sp>
      <p:graphicFrame>
        <p:nvGraphicFramePr>
          <p:cNvPr id="4" name="对象 3">
            <a:extLst>
              <a:ext uri="{FF2B5EF4-FFF2-40B4-BE49-F238E27FC236}">
                <a16:creationId xmlns:a16="http://schemas.microsoft.com/office/drawing/2014/main" id="{F5D56C04-14B5-2FE1-82A7-1B0846B020BA}"/>
              </a:ext>
            </a:extLst>
          </p:cNvPr>
          <p:cNvGraphicFramePr>
            <a:graphicFrameLocks noChangeAspect="1"/>
          </p:cNvGraphicFramePr>
          <p:nvPr>
            <p:extLst>
              <p:ext uri="{D42A27DB-BD31-4B8C-83A1-F6EECF244321}">
                <p14:modId xmlns:p14="http://schemas.microsoft.com/office/powerpoint/2010/main" val="2766192934"/>
              </p:ext>
            </p:extLst>
          </p:nvPr>
        </p:nvGraphicFramePr>
        <p:xfrm>
          <a:off x="1989163" y="1196752"/>
          <a:ext cx="2937926" cy="369086"/>
        </p:xfrm>
        <a:graphic>
          <a:graphicData uri="http://schemas.openxmlformats.org/presentationml/2006/ole">
            <mc:AlternateContent xmlns:mc="http://schemas.openxmlformats.org/markup-compatibility/2006">
              <mc:Choice xmlns:v="urn:schemas-microsoft-com:vml" Requires="v">
                <p:oleObj name="Equation" r:id="rId2" imgW="1895236" imgH="237977" progId="Equation.DSMT4">
                  <p:embed/>
                </p:oleObj>
              </mc:Choice>
              <mc:Fallback>
                <p:oleObj name="Equation" r:id="rId2" imgW="1895236" imgH="237977" progId="Equation.DSMT4">
                  <p:embed/>
                  <p:pic>
                    <p:nvPicPr>
                      <p:cNvPr id="0" name=""/>
                      <p:cNvPicPr/>
                      <p:nvPr/>
                    </p:nvPicPr>
                    <p:blipFill>
                      <a:blip r:embed="rId3"/>
                      <a:stretch>
                        <a:fillRect/>
                      </a:stretch>
                    </p:blipFill>
                    <p:spPr>
                      <a:xfrm>
                        <a:off x="1989163" y="1196752"/>
                        <a:ext cx="2937926" cy="369086"/>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3C8BADA0-B560-6449-924B-86FCE477AEC8}"/>
              </a:ext>
            </a:extLst>
          </p:cNvPr>
          <p:cNvGraphicFramePr>
            <a:graphicFrameLocks noChangeAspect="1"/>
          </p:cNvGraphicFramePr>
          <p:nvPr>
            <p:extLst>
              <p:ext uri="{D42A27DB-BD31-4B8C-83A1-F6EECF244321}">
                <p14:modId xmlns:p14="http://schemas.microsoft.com/office/powerpoint/2010/main" val="89950076"/>
              </p:ext>
            </p:extLst>
          </p:nvPr>
        </p:nvGraphicFramePr>
        <p:xfrm>
          <a:off x="5949603" y="1215023"/>
          <a:ext cx="1613752" cy="350815"/>
        </p:xfrm>
        <a:graphic>
          <a:graphicData uri="http://schemas.openxmlformats.org/presentationml/2006/ole">
            <mc:AlternateContent xmlns:mc="http://schemas.openxmlformats.org/markup-compatibility/2006">
              <mc:Choice xmlns:v="urn:schemas-microsoft-com:vml" Requires="v">
                <p:oleObj name="Equation" r:id="rId4" imgW="1095385" imgH="237977" progId="Equation.DSMT4">
                  <p:embed/>
                </p:oleObj>
              </mc:Choice>
              <mc:Fallback>
                <p:oleObj name="Equation" r:id="rId4" imgW="1095385" imgH="237977" progId="Equation.DSMT4">
                  <p:embed/>
                  <p:pic>
                    <p:nvPicPr>
                      <p:cNvPr id="0" name=""/>
                      <p:cNvPicPr/>
                      <p:nvPr/>
                    </p:nvPicPr>
                    <p:blipFill>
                      <a:blip r:embed="rId5"/>
                      <a:stretch>
                        <a:fillRect/>
                      </a:stretch>
                    </p:blipFill>
                    <p:spPr>
                      <a:xfrm>
                        <a:off x="5949603" y="1215023"/>
                        <a:ext cx="1613752" cy="350815"/>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BB930972-DBF0-0AEC-49F9-BAE4AC1C11C3}"/>
              </a:ext>
            </a:extLst>
          </p:cNvPr>
          <p:cNvGraphicFramePr>
            <a:graphicFrameLocks noChangeAspect="1"/>
          </p:cNvGraphicFramePr>
          <p:nvPr>
            <p:extLst>
              <p:ext uri="{D42A27DB-BD31-4B8C-83A1-F6EECF244321}">
                <p14:modId xmlns:p14="http://schemas.microsoft.com/office/powerpoint/2010/main" val="4165242422"/>
              </p:ext>
            </p:extLst>
          </p:nvPr>
        </p:nvGraphicFramePr>
        <p:xfrm>
          <a:off x="1975341" y="1484784"/>
          <a:ext cx="3941838" cy="369086"/>
        </p:xfrm>
        <a:graphic>
          <a:graphicData uri="http://schemas.openxmlformats.org/presentationml/2006/ole">
            <mc:AlternateContent xmlns:mc="http://schemas.openxmlformats.org/markup-compatibility/2006">
              <mc:Choice xmlns:v="urn:schemas-microsoft-com:vml" Requires="v">
                <p:oleObj name="Equation" r:id="rId6" imgW="2542820" imgH="237977" progId="Equation.DSMT4">
                  <p:embed/>
                </p:oleObj>
              </mc:Choice>
              <mc:Fallback>
                <p:oleObj name="Equation" r:id="rId6" imgW="2542820" imgH="237977" progId="Equation.DSMT4">
                  <p:embed/>
                  <p:pic>
                    <p:nvPicPr>
                      <p:cNvPr id="0" name=""/>
                      <p:cNvPicPr/>
                      <p:nvPr/>
                    </p:nvPicPr>
                    <p:blipFill>
                      <a:blip r:embed="rId7"/>
                      <a:stretch>
                        <a:fillRect/>
                      </a:stretch>
                    </p:blipFill>
                    <p:spPr>
                      <a:xfrm>
                        <a:off x="1975341" y="1484784"/>
                        <a:ext cx="3941838" cy="369086"/>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2D697479-B76A-2E12-2E58-810C7C6860F3}"/>
              </a:ext>
            </a:extLst>
          </p:cNvPr>
          <p:cNvGraphicFramePr>
            <a:graphicFrameLocks noChangeAspect="1"/>
          </p:cNvGraphicFramePr>
          <p:nvPr>
            <p:extLst>
              <p:ext uri="{D42A27DB-BD31-4B8C-83A1-F6EECF244321}">
                <p14:modId xmlns:p14="http://schemas.microsoft.com/office/powerpoint/2010/main" val="3006220623"/>
              </p:ext>
            </p:extLst>
          </p:nvPr>
        </p:nvGraphicFramePr>
        <p:xfrm>
          <a:off x="6669683" y="1520251"/>
          <a:ext cx="2592288" cy="356083"/>
        </p:xfrm>
        <a:graphic>
          <a:graphicData uri="http://schemas.openxmlformats.org/presentationml/2006/ole">
            <mc:AlternateContent xmlns:mc="http://schemas.openxmlformats.org/markup-compatibility/2006">
              <mc:Choice xmlns:v="urn:schemas-microsoft-com:vml" Requires="v">
                <p:oleObj name="Equation" r:id="rId8" imgW="1733250" imgH="237977" progId="Equation.DSMT4">
                  <p:embed/>
                </p:oleObj>
              </mc:Choice>
              <mc:Fallback>
                <p:oleObj name="Equation" r:id="rId8" imgW="1733250" imgH="237977" progId="Equation.DSMT4">
                  <p:embed/>
                  <p:pic>
                    <p:nvPicPr>
                      <p:cNvPr id="0" name=""/>
                      <p:cNvPicPr/>
                      <p:nvPr/>
                    </p:nvPicPr>
                    <p:blipFill>
                      <a:blip r:embed="rId9"/>
                      <a:stretch>
                        <a:fillRect/>
                      </a:stretch>
                    </p:blipFill>
                    <p:spPr>
                      <a:xfrm>
                        <a:off x="6669683" y="1520251"/>
                        <a:ext cx="2592288" cy="356083"/>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95651E39-DBAF-4367-5E66-0ED3D7515DBC}"/>
              </a:ext>
            </a:extLst>
          </p:cNvPr>
          <p:cNvGraphicFramePr>
            <a:graphicFrameLocks noChangeAspect="1"/>
          </p:cNvGraphicFramePr>
          <p:nvPr>
            <p:extLst>
              <p:ext uri="{D42A27DB-BD31-4B8C-83A1-F6EECF244321}">
                <p14:modId xmlns:p14="http://schemas.microsoft.com/office/powerpoint/2010/main" val="4007860977"/>
              </p:ext>
            </p:extLst>
          </p:nvPr>
        </p:nvGraphicFramePr>
        <p:xfrm>
          <a:off x="1989163" y="1785075"/>
          <a:ext cx="3033827" cy="356083"/>
        </p:xfrm>
        <a:graphic>
          <a:graphicData uri="http://schemas.openxmlformats.org/presentationml/2006/ole">
            <mc:AlternateContent xmlns:mc="http://schemas.openxmlformats.org/markup-compatibility/2006">
              <mc:Choice xmlns:v="urn:schemas-microsoft-com:vml" Requires="v">
                <p:oleObj name="Equation" r:id="rId10" imgW="2028784" imgH="237977" progId="Equation.DSMT4">
                  <p:embed/>
                </p:oleObj>
              </mc:Choice>
              <mc:Fallback>
                <p:oleObj name="Equation" r:id="rId10" imgW="2028784" imgH="237977" progId="Equation.DSMT4">
                  <p:embed/>
                  <p:pic>
                    <p:nvPicPr>
                      <p:cNvPr id="0" name=""/>
                      <p:cNvPicPr/>
                      <p:nvPr/>
                    </p:nvPicPr>
                    <p:blipFill>
                      <a:blip r:embed="rId11"/>
                      <a:stretch>
                        <a:fillRect/>
                      </a:stretch>
                    </p:blipFill>
                    <p:spPr>
                      <a:xfrm>
                        <a:off x="1989163" y="1785075"/>
                        <a:ext cx="3033827" cy="356083"/>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3631C6D5-6A8B-FDE2-FF74-21E9AA13E747}"/>
              </a:ext>
            </a:extLst>
          </p:cNvPr>
          <p:cNvGraphicFramePr>
            <a:graphicFrameLocks noChangeAspect="1"/>
          </p:cNvGraphicFramePr>
          <p:nvPr>
            <p:extLst>
              <p:ext uri="{D42A27DB-BD31-4B8C-83A1-F6EECF244321}">
                <p14:modId xmlns:p14="http://schemas.microsoft.com/office/powerpoint/2010/main" val="653024354"/>
              </p:ext>
            </p:extLst>
          </p:nvPr>
        </p:nvGraphicFramePr>
        <p:xfrm>
          <a:off x="2205187" y="2080266"/>
          <a:ext cx="3322879" cy="361183"/>
        </p:xfrm>
        <a:graphic>
          <a:graphicData uri="http://schemas.openxmlformats.org/presentationml/2006/ole">
            <mc:AlternateContent xmlns:mc="http://schemas.openxmlformats.org/markup-compatibility/2006">
              <mc:Choice xmlns:v="urn:schemas-microsoft-com:vml" Requires="v">
                <p:oleObj name="Equation" r:id="rId12" imgW="2190410" imgH="237977" progId="Equation.DSMT4">
                  <p:embed/>
                </p:oleObj>
              </mc:Choice>
              <mc:Fallback>
                <p:oleObj name="Equation" r:id="rId12" imgW="2190410" imgH="237977" progId="Equation.DSMT4">
                  <p:embed/>
                  <p:pic>
                    <p:nvPicPr>
                      <p:cNvPr id="0" name=""/>
                      <p:cNvPicPr/>
                      <p:nvPr/>
                    </p:nvPicPr>
                    <p:blipFill>
                      <a:blip r:embed="rId13"/>
                      <a:stretch>
                        <a:fillRect/>
                      </a:stretch>
                    </p:blipFill>
                    <p:spPr>
                      <a:xfrm>
                        <a:off x="2205187" y="2080266"/>
                        <a:ext cx="3322879" cy="361183"/>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3F78D12B-FB8A-6D53-CADB-E354B0570AD6}"/>
              </a:ext>
            </a:extLst>
          </p:cNvPr>
          <p:cNvGraphicFramePr>
            <a:graphicFrameLocks noChangeAspect="1"/>
          </p:cNvGraphicFramePr>
          <p:nvPr>
            <p:extLst>
              <p:ext uri="{D42A27DB-BD31-4B8C-83A1-F6EECF244321}">
                <p14:modId xmlns:p14="http://schemas.microsoft.com/office/powerpoint/2010/main" val="742346154"/>
              </p:ext>
            </p:extLst>
          </p:nvPr>
        </p:nvGraphicFramePr>
        <p:xfrm>
          <a:off x="6309643" y="2086802"/>
          <a:ext cx="2088232" cy="332521"/>
        </p:xfrm>
        <a:graphic>
          <a:graphicData uri="http://schemas.openxmlformats.org/presentationml/2006/ole">
            <mc:AlternateContent xmlns:mc="http://schemas.openxmlformats.org/markup-compatibility/2006">
              <mc:Choice xmlns:v="urn:schemas-microsoft-com:vml" Requires="v">
                <p:oleObj name="Equation" r:id="rId14" imgW="1495310" imgH="237977" progId="Equation.DSMT4">
                  <p:embed/>
                </p:oleObj>
              </mc:Choice>
              <mc:Fallback>
                <p:oleObj name="Equation" r:id="rId14" imgW="1495310" imgH="237977" progId="Equation.DSMT4">
                  <p:embed/>
                  <p:pic>
                    <p:nvPicPr>
                      <p:cNvPr id="0" name=""/>
                      <p:cNvPicPr/>
                      <p:nvPr/>
                    </p:nvPicPr>
                    <p:blipFill>
                      <a:blip r:embed="rId15"/>
                      <a:stretch>
                        <a:fillRect/>
                      </a:stretch>
                    </p:blipFill>
                    <p:spPr>
                      <a:xfrm>
                        <a:off x="6309643" y="2086802"/>
                        <a:ext cx="2088232" cy="332521"/>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06776D7B-C8EE-8BF0-C097-954567DD7419}"/>
              </a:ext>
            </a:extLst>
          </p:cNvPr>
          <p:cNvGraphicFramePr>
            <a:graphicFrameLocks noChangeAspect="1"/>
          </p:cNvGraphicFramePr>
          <p:nvPr>
            <p:extLst>
              <p:ext uri="{D42A27DB-BD31-4B8C-83A1-F6EECF244321}">
                <p14:modId xmlns:p14="http://schemas.microsoft.com/office/powerpoint/2010/main" val="3396130519"/>
              </p:ext>
            </p:extLst>
          </p:nvPr>
        </p:nvGraphicFramePr>
        <p:xfrm>
          <a:off x="2133179" y="2402622"/>
          <a:ext cx="2307411" cy="356082"/>
        </p:xfrm>
        <a:graphic>
          <a:graphicData uri="http://schemas.openxmlformats.org/presentationml/2006/ole">
            <mc:AlternateContent xmlns:mc="http://schemas.openxmlformats.org/markup-compatibility/2006">
              <mc:Choice xmlns:v="urn:schemas-microsoft-com:vml" Requires="v">
                <p:oleObj name="Equation" r:id="rId16" imgW="1542826" imgH="237977" progId="Equation.DSMT4">
                  <p:embed/>
                </p:oleObj>
              </mc:Choice>
              <mc:Fallback>
                <p:oleObj name="Equation" r:id="rId16" imgW="1542826" imgH="237977" progId="Equation.DSMT4">
                  <p:embed/>
                  <p:pic>
                    <p:nvPicPr>
                      <p:cNvPr id="0" name=""/>
                      <p:cNvPicPr/>
                      <p:nvPr/>
                    </p:nvPicPr>
                    <p:blipFill>
                      <a:blip r:embed="rId17"/>
                      <a:stretch>
                        <a:fillRect/>
                      </a:stretch>
                    </p:blipFill>
                    <p:spPr>
                      <a:xfrm>
                        <a:off x="2133179" y="2402622"/>
                        <a:ext cx="2307411" cy="356082"/>
                      </a:xfrm>
                      <a:prstGeom prst="rect">
                        <a:avLst/>
                      </a:prstGeom>
                    </p:spPr>
                  </p:pic>
                </p:oleObj>
              </mc:Fallback>
            </mc:AlternateContent>
          </a:graphicData>
        </a:graphic>
      </p:graphicFrame>
      <p:graphicFrame>
        <p:nvGraphicFramePr>
          <p:cNvPr id="14" name="对象 13">
            <a:extLst>
              <a:ext uri="{FF2B5EF4-FFF2-40B4-BE49-F238E27FC236}">
                <a16:creationId xmlns:a16="http://schemas.microsoft.com/office/drawing/2014/main" id="{FC6B540B-B00F-ED83-B809-AC471ABD8CB4}"/>
              </a:ext>
            </a:extLst>
          </p:cNvPr>
          <p:cNvGraphicFramePr>
            <a:graphicFrameLocks noChangeAspect="1"/>
          </p:cNvGraphicFramePr>
          <p:nvPr>
            <p:extLst>
              <p:ext uri="{D42A27DB-BD31-4B8C-83A1-F6EECF244321}">
                <p14:modId xmlns:p14="http://schemas.microsoft.com/office/powerpoint/2010/main" val="1501830043"/>
              </p:ext>
            </p:extLst>
          </p:nvPr>
        </p:nvGraphicFramePr>
        <p:xfrm>
          <a:off x="6162761" y="2381134"/>
          <a:ext cx="870018" cy="350814"/>
        </p:xfrm>
        <a:graphic>
          <a:graphicData uri="http://schemas.openxmlformats.org/presentationml/2006/ole">
            <mc:AlternateContent xmlns:mc="http://schemas.openxmlformats.org/markup-compatibility/2006">
              <mc:Choice xmlns:v="urn:schemas-microsoft-com:vml" Requires="v">
                <p:oleObj name="Equation" r:id="rId18" imgW="590349" imgH="237977" progId="Equation.DSMT4">
                  <p:embed/>
                </p:oleObj>
              </mc:Choice>
              <mc:Fallback>
                <p:oleObj name="Equation" r:id="rId18" imgW="590349" imgH="237977" progId="Equation.DSMT4">
                  <p:embed/>
                  <p:pic>
                    <p:nvPicPr>
                      <p:cNvPr id="0" name=""/>
                      <p:cNvPicPr/>
                      <p:nvPr/>
                    </p:nvPicPr>
                    <p:blipFill>
                      <a:blip r:embed="rId19"/>
                      <a:stretch>
                        <a:fillRect/>
                      </a:stretch>
                    </p:blipFill>
                    <p:spPr>
                      <a:xfrm>
                        <a:off x="6162761" y="2381134"/>
                        <a:ext cx="870018" cy="350814"/>
                      </a:xfrm>
                      <a:prstGeom prst="rect">
                        <a:avLst/>
                      </a:prstGeom>
                    </p:spPr>
                  </p:pic>
                </p:oleObj>
              </mc:Fallback>
            </mc:AlternateContent>
          </a:graphicData>
        </a:graphic>
      </p:graphicFrame>
      <p:graphicFrame>
        <p:nvGraphicFramePr>
          <p:cNvPr id="15" name="对象 14">
            <a:extLst>
              <a:ext uri="{FF2B5EF4-FFF2-40B4-BE49-F238E27FC236}">
                <a16:creationId xmlns:a16="http://schemas.microsoft.com/office/drawing/2014/main" id="{28E4A05B-E99C-0CFB-9D43-8E041CFF5A6E}"/>
              </a:ext>
            </a:extLst>
          </p:cNvPr>
          <p:cNvGraphicFramePr>
            <a:graphicFrameLocks noChangeAspect="1"/>
          </p:cNvGraphicFramePr>
          <p:nvPr>
            <p:extLst>
              <p:ext uri="{D42A27DB-BD31-4B8C-83A1-F6EECF244321}">
                <p14:modId xmlns:p14="http://schemas.microsoft.com/office/powerpoint/2010/main" val="1189305556"/>
              </p:ext>
            </p:extLst>
          </p:nvPr>
        </p:nvGraphicFramePr>
        <p:xfrm>
          <a:off x="8754949" y="2381134"/>
          <a:ext cx="1223677" cy="332521"/>
        </p:xfrm>
        <a:graphic>
          <a:graphicData uri="http://schemas.openxmlformats.org/presentationml/2006/ole">
            <mc:AlternateContent xmlns:mc="http://schemas.openxmlformats.org/markup-compatibility/2006">
              <mc:Choice xmlns:v="urn:schemas-microsoft-com:vml" Requires="v">
                <p:oleObj name="Equation" r:id="rId20" imgW="876164" imgH="237977" progId="Equation.DSMT4">
                  <p:embed/>
                </p:oleObj>
              </mc:Choice>
              <mc:Fallback>
                <p:oleObj name="Equation" r:id="rId20" imgW="876164" imgH="237977" progId="Equation.DSMT4">
                  <p:embed/>
                  <p:pic>
                    <p:nvPicPr>
                      <p:cNvPr id="0" name=""/>
                      <p:cNvPicPr/>
                      <p:nvPr/>
                    </p:nvPicPr>
                    <p:blipFill>
                      <a:blip r:embed="rId21"/>
                      <a:stretch>
                        <a:fillRect/>
                      </a:stretch>
                    </p:blipFill>
                    <p:spPr>
                      <a:xfrm>
                        <a:off x="8754949" y="2381134"/>
                        <a:ext cx="1223677" cy="332521"/>
                      </a:xfrm>
                      <a:prstGeom prst="rect">
                        <a:avLst/>
                      </a:prstGeom>
                    </p:spPr>
                  </p:pic>
                </p:oleObj>
              </mc:Fallback>
            </mc:AlternateContent>
          </a:graphicData>
        </a:graphic>
      </p:graphicFrame>
      <p:graphicFrame>
        <p:nvGraphicFramePr>
          <p:cNvPr id="16" name="对象 15">
            <a:extLst>
              <a:ext uri="{FF2B5EF4-FFF2-40B4-BE49-F238E27FC236}">
                <a16:creationId xmlns:a16="http://schemas.microsoft.com/office/drawing/2014/main" id="{49102EA7-B1C6-58DE-8580-B73954041BCF}"/>
              </a:ext>
            </a:extLst>
          </p:cNvPr>
          <p:cNvGraphicFramePr>
            <a:graphicFrameLocks noChangeAspect="1"/>
          </p:cNvGraphicFramePr>
          <p:nvPr>
            <p:extLst>
              <p:ext uri="{D42A27DB-BD31-4B8C-83A1-F6EECF244321}">
                <p14:modId xmlns:p14="http://schemas.microsoft.com/office/powerpoint/2010/main" val="942272305"/>
              </p:ext>
            </p:extLst>
          </p:nvPr>
        </p:nvGraphicFramePr>
        <p:xfrm>
          <a:off x="7771989" y="2709091"/>
          <a:ext cx="385724" cy="332521"/>
        </p:xfrm>
        <a:graphic>
          <a:graphicData uri="http://schemas.openxmlformats.org/presentationml/2006/ole">
            <mc:AlternateContent xmlns:mc="http://schemas.openxmlformats.org/markup-compatibility/2006">
              <mc:Choice xmlns:v="urn:schemas-microsoft-com:vml" Requires="v">
                <p:oleObj name="Equation" r:id="rId22" imgW="276096" imgH="237977" progId="Equation.DSMT4">
                  <p:embed/>
                </p:oleObj>
              </mc:Choice>
              <mc:Fallback>
                <p:oleObj name="Equation" r:id="rId22" imgW="276096" imgH="237977" progId="Equation.DSMT4">
                  <p:embed/>
                  <p:pic>
                    <p:nvPicPr>
                      <p:cNvPr id="0" name=""/>
                      <p:cNvPicPr/>
                      <p:nvPr/>
                    </p:nvPicPr>
                    <p:blipFill>
                      <a:blip r:embed="rId23"/>
                      <a:stretch>
                        <a:fillRect/>
                      </a:stretch>
                    </p:blipFill>
                    <p:spPr>
                      <a:xfrm>
                        <a:off x="7771989" y="2709091"/>
                        <a:ext cx="385724" cy="332521"/>
                      </a:xfrm>
                      <a:prstGeom prst="rect">
                        <a:avLst/>
                      </a:prstGeom>
                    </p:spPr>
                  </p:pic>
                </p:oleObj>
              </mc:Fallback>
            </mc:AlternateContent>
          </a:graphicData>
        </a:graphic>
      </p:graphicFrame>
      <p:pic>
        <p:nvPicPr>
          <p:cNvPr id="17" name="图片 16">
            <a:extLst>
              <a:ext uri="{FF2B5EF4-FFF2-40B4-BE49-F238E27FC236}">
                <a16:creationId xmlns:a16="http://schemas.microsoft.com/office/drawing/2014/main" id="{53D626F6-DB0F-9638-81A0-E49EC1EC14CA}"/>
              </a:ext>
            </a:extLst>
          </p:cNvPr>
          <p:cNvPicPr>
            <a:picLocks noChangeAspect="1"/>
          </p:cNvPicPr>
          <p:nvPr/>
        </p:nvPicPr>
        <p:blipFill>
          <a:blip r:embed="rId24"/>
          <a:stretch>
            <a:fillRect/>
          </a:stretch>
        </p:blipFill>
        <p:spPr>
          <a:xfrm>
            <a:off x="1989164" y="2999397"/>
            <a:ext cx="6408712" cy="2315369"/>
          </a:xfrm>
          <a:prstGeom prst="rect">
            <a:avLst/>
          </a:prstGeom>
        </p:spPr>
      </p:pic>
      <p:graphicFrame>
        <p:nvGraphicFramePr>
          <p:cNvPr id="22" name="对象 21">
            <a:extLst>
              <a:ext uri="{FF2B5EF4-FFF2-40B4-BE49-F238E27FC236}">
                <a16:creationId xmlns:a16="http://schemas.microsoft.com/office/drawing/2014/main" id="{CDF67996-84D0-70AE-002C-EC03C15EC7FB}"/>
              </a:ext>
            </a:extLst>
          </p:cNvPr>
          <p:cNvGraphicFramePr>
            <a:graphicFrameLocks noChangeAspect="1"/>
          </p:cNvGraphicFramePr>
          <p:nvPr>
            <p:extLst>
              <p:ext uri="{D42A27DB-BD31-4B8C-83A1-F6EECF244321}">
                <p14:modId xmlns:p14="http://schemas.microsoft.com/office/powerpoint/2010/main" val="2470153514"/>
              </p:ext>
            </p:extLst>
          </p:nvPr>
        </p:nvGraphicFramePr>
        <p:xfrm>
          <a:off x="7964831" y="5273285"/>
          <a:ext cx="385763" cy="331787"/>
        </p:xfrm>
        <a:graphic>
          <a:graphicData uri="http://schemas.openxmlformats.org/presentationml/2006/ole">
            <mc:AlternateContent xmlns:mc="http://schemas.openxmlformats.org/markup-compatibility/2006">
              <mc:Choice xmlns:v="urn:schemas-microsoft-com:vml" Requires="v">
                <p:oleObj name="Equation" r:id="rId25" imgW="385589" imgH="332292" progId="Equation.DSMT4">
                  <p:embed/>
                </p:oleObj>
              </mc:Choice>
              <mc:Fallback>
                <p:oleObj name="Equation" r:id="rId25" imgW="385589" imgH="332292" progId="Equation.DSMT4">
                  <p:embed/>
                  <p:pic>
                    <p:nvPicPr>
                      <p:cNvPr id="0" name=""/>
                      <p:cNvPicPr/>
                      <p:nvPr/>
                    </p:nvPicPr>
                    <p:blipFill>
                      <a:blip r:embed="rId26"/>
                      <a:stretch>
                        <a:fillRect/>
                      </a:stretch>
                    </p:blipFill>
                    <p:spPr>
                      <a:xfrm>
                        <a:off x="7964831" y="5273285"/>
                        <a:ext cx="385763" cy="331787"/>
                      </a:xfrm>
                      <a:prstGeom prst="rect">
                        <a:avLst/>
                      </a:prstGeom>
                    </p:spPr>
                  </p:pic>
                </p:oleObj>
              </mc:Fallback>
            </mc:AlternateContent>
          </a:graphicData>
        </a:graphic>
      </p:graphicFrame>
      <p:pic>
        <p:nvPicPr>
          <p:cNvPr id="23" name="图片 22">
            <a:extLst>
              <a:ext uri="{FF2B5EF4-FFF2-40B4-BE49-F238E27FC236}">
                <a16:creationId xmlns:a16="http://schemas.microsoft.com/office/drawing/2014/main" id="{0480A93D-75A6-CADE-E638-6F8CB35685CD}"/>
              </a:ext>
            </a:extLst>
          </p:cNvPr>
          <p:cNvPicPr>
            <a:picLocks noChangeAspect="1"/>
          </p:cNvPicPr>
          <p:nvPr/>
        </p:nvPicPr>
        <p:blipFill rotWithShape="1">
          <a:blip r:embed="rId27"/>
          <a:srcRect t="9096" b="10423"/>
          <a:stretch/>
        </p:blipFill>
        <p:spPr>
          <a:xfrm>
            <a:off x="2012097" y="5670809"/>
            <a:ext cx="6264696" cy="714997"/>
          </a:xfrm>
          <a:prstGeom prst="rect">
            <a:avLst/>
          </a:prstGeom>
        </p:spPr>
      </p:pic>
    </p:spTree>
    <p:extLst>
      <p:ext uri="{BB962C8B-B14F-4D97-AF65-F5344CB8AC3E}">
        <p14:creationId xmlns:p14="http://schemas.microsoft.com/office/powerpoint/2010/main" val="943293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9757"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1. </a:t>
            </a:r>
            <a:r>
              <a:rPr lang="zh-CN" altLang="en-US" sz="3000" b="1" dirty="0">
                <a:latin typeface="Times New Roman" panose="02020603050405020304" pitchFamily="18" charset="0"/>
              </a:rPr>
              <a:t>时间序列的统计特征</a:t>
            </a:r>
            <a:endParaRPr lang="en-US" altLang="zh-CN" sz="3000" dirty="0">
              <a:latin typeface="Times New Roman" panose="02020603050405020304" pitchFamily="18" charset="0"/>
            </a:endParaRPr>
          </a:p>
          <a:p>
            <a:pPr>
              <a:lnSpc>
                <a:spcPct val="170000"/>
              </a:lnSpc>
            </a:pPr>
            <a:r>
              <a:rPr lang="en-US" altLang="zh-CN" sz="2400" b="1" dirty="0"/>
              <a:t>a)</a:t>
            </a:r>
            <a:r>
              <a:rPr lang="zh-CN" altLang="en-US" sz="2400" b="1" dirty="0"/>
              <a:t>自相关与偏自相关</a:t>
            </a:r>
            <a:endParaRPr lang="en-US" altLang="zh-CN" sz="2400" b="1" dirty="0"/>
          </a:p>
          <a:p>
            <a:pPr>
              <a:lnSpc>
                <a:spcPct val="170000"/>
              </a:lnSpc>
            </a:pPr>
            <a:r>
              <a:rPr lang="zh-CN" altLang="en-US" sz="2400" dirty="0"/>
              <a:t>对于时间序列       ，在控制中间</a:t>
            </a:r>
            <a:r>
              <a:rPr lang="en-US" altLang="zh-CN" sz="2400" dirty="0"/>
              <a:t>k-1</a:t>
            </a:r>
            <a:r>
              <a:rPr lang="zh-CN" altLang="en-US" sz="2400" dirty="0"/>
              <a:t>个变量不变的情况下，      对     的影响程度为</a:t>
            </a:r>
            <a:endParaRPr lang="en-US" altLang="zh-CN" sz="2400" dirty="0"/>
          </a:p>
          <a:p>
            <a:pPr>
              <a:lnSpc>
                <a:spcPct val="170000"/>
              </a:lnSpc>
            </a:pPr>
            <a:endParaRPr lang="en-US" altLang="zh-CN" sz="2400" dirty="0"/>
          </a:p>
          <a:p>
            <a:pPr>
              <a:lnSpc>
                <a:spcPct val="170000"/>
              </a:lnSpc>
            </a:pPr>
            <a:endParaRPr lang="en-US" altLang="zh-CN" sz="2400" dirty="0"/>
          </a:p>
          <a:p>
            <a:pPr>
              <a:lnSpc>
                <a:spcPct val="170000"/>
              </a:lnSpc>
            </a:pPr>
            <a:r>
              <a:rPr lang="zh-CN" altLang="en-US" sz="2400" dirty="0"/>
              <a:t>该系数则称为偏自相关系数。</a:t>
            </a:r>
            <a:endParaRPr lang="en-US" altLang="zh-CN" sz="24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时间序列的初步</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a:extLst>
              <a:ext uri="{FF2B5EF4-FFF2-40B4-BE49-F238E27FC236}">
                <a16:creationId xmlns:a16="http://schemas.microsoft.com/office/drawing/2014/main" id="{6E9B988C-8D1F-CB34-B1CD-86EF51892A6F}"/>
              </a:ext>
            </a:extLst>
          </p:cNvPr>
          <p:cNvGraphicFramePr>
            <a:graphicFrameLocks noChangeAspect="1"/>
          </p:cNvGraphicFramePr>
          <p:nvPr>
            <p:extLst>
              <p:ext uri="{D42A27DB-BD31-4B8C-83A1-F6EECF244321}">
                <p14:modId xmlns:p14="http://schemas.microsoft.com/office/powerpoint/2010/main" val="287893657"/>
              </p:ext>
            </p:extLst>
          </p:nvPr>
        </p:nvGraphicFramePr>
        <p:xfrm>
          <a:off x="2061171" y="2132856"/>
          <a:ext cx="541393" cy="504056"/>
        </p:xfrm>
        <a:graphic>
          <a:graphicData uri="http://schemas.openxmlformats.org/presentationml/2006/ole">
            <mc:AlternateContent xmlns:mc="http://schemas.openxmlformats.org/markup-compatibility/2006">
              <mc:Choice xmlns:v="urn:schemas-microsoft-com:vml" Requires="v">
                <p:oleObj name="Equation" r:id="rId2" imgW="275851" imgH="257223" progId="Equation.DSMT4">
                  <p:embed/>
                </p:oleObj>
              </mc:Choice>
              <mc:Fallback>
                <p:oleObj name="Equation" r:id="rId2" imgW="275851" imgH="257223" progId="Equation.DSMT4">
                  <p:embed/>
                  <p:pic>
                    <p:nvPicPr>
                      <p:cNvPr id="0" name=""/>
                      <p:cNvPicPr/>
                      <p:nvPr/>
                    </p:nvPicPr>
                    <p:blipFill>
                      <a:blip r:embed="rId3"/>
                      <a:stretch>
                        <a:fillRect/>
                      </a:stretch>
                    </p:blipFill>
                    <p:spPr>
                      <a:xfrm>
                        <a:off x="2061171" y="2132856"/>
                        <a:ext cx="541393" cy="504056"/>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FF449823-25F6-EA99-F469-EF24C377147C}"/>
              </a:ext>
            </a:extLst>
          </p:cNvPr>
          <p:cNvGraphicFramePr>
            <a:graphicFrameLocks noChangeAspect="1"/>
          </p:cNvGraphicFramePr>
          <p:nvPr>
            <p:extLst>
              <p:ext uri="{D42A27DB-BD31-4B8C-83A1-F6EECF244321}">
                <p14:modId xmlns:p14="http://schemas.microsoft.com/office/powerpoint/2010/main" val="3994933468"/>
              </p:ext>
            </p:extLst>
          </p:nvPr>
        </p:nvGraphicFramePr>
        <p:xfrm>
          <a:off x="7749803" y="2131431"/>
          <a:ext cx="570954" cy="472514"/>
        </p:xfrm>
        <a:graphic>
          <a:graphicData uri="http://schemas.openxmlformats.org/presentationml/2006/ole">
            <mc:AlternateContent xmlns:mc="http://schemas.openxmlformats.org/markup-compatibility/2006">
              <mc:Choice xmlns:v="urn:schemas-microsoft-com:vml" Requires="v">
                <p:oleObj name="Equation" r:id="rId4" imgW="275851" imgH="228763" progId="Equation.DSMT4">
                  <p:embed/>
                </p:oleObj>
              </mc:Choice>
              <mc:Fallback>
                <p:oleObj name="Equation" r:id="rId4" imgW="275851" imgH="228763" progId="Equation.DSMT4">
                  <p:embed/>
                  <p:pic>
                    <p:nvPicPr>
                      <p:cNvPr id="0" name=""/>
                      <p:cNvPicPr/>
                      <p:nvPr/>
                    </p:nvPicPr>
                    <p:blipFill>
                      <a:blip r:embed="rId5"/>
                      <a:stretch>
                        <a:fillRect/>
                      </a:stretch>
                    </p:blipFill>
                    <p:spPr>
                      <a:xfrm>
                        <a:off x="7749803" y="2131431"/>
                        <a:ext cx="570954" cy="472514"/>
                      </a:xfrm>
                      <a:prstGeom prst="rect">
                        <a:avLst/>
                      </a:prstGeom>
                    </p:spPr>
                  </p:pic>
                </p:oleObj>
              </mc:Fallback>
            </mc:AlternateContent>
          </a:graphicData>
        </a:graphic>
      </p:graphicFrame>
      <p:graphicFrame>
        <p:nvGraphicFramePr>
          <p:cNvPr id="10" name="对象 9">
            <a:extLst>
              <a:ext uri="{FF2B5EF4-FFF2-40B4-BE49-F238E27FC236}">
                <a16:creationId xmlns:a16="http://schemas.microsoft.com/office/drawing/2014/main" id="{50581EE3-7668-0377-8A25-84B03BB313A0}"/>
              </a:ext>
            </a:extLst>
          </p:cNvPr>
          <p:cNvGraphicFramePr>
            <a:graphicFrameLocks noChangeAspect="1"/>
          </p:cNvGraphicFramePr>
          <p:nvPr>
            <p:extLst>
              <p:ext uri="{D42A27DB-BD31-4B8C-83A1-F6EECF244321}">
                <p14:modId xmlns:p14="http://schemas.microsoft.com/office/powerpoint/2010/main" val="1968806503"/>
              </p:ext>
            </p:extLst>
          </p:nvPr>
        </p:nvGraphicFramePr>
        <p:xfrm>
          <a:off x="8541891" y="2111114"/>
          <a:ext cx="365026" cy="547539"/>
        </p:xfrm>
        <a:graphic>
          <a:graphicData uri="http://schemas.openxmlformats.org/presentationml/2006/ole">
            <mc:AlternateContent xmlns:mc="http://schemas.openxmlformats.org/markup-compatibility/2006">
              <mc:Choice xmlns:v="urn:schemas-microsoft-com:vml" Requires="v">
                <p:oleObj name="Equation" r:id="rId6" imgW="152131" imgH="228763" progId="Equation.DSMT4">
                  <p:embed/>
                </p:oleObj>
              </mc:Choice>
              <mc:Fallback>
                <p:oleObj name="Equation" r:id="rId6" imgW="152131" imgH="228763" progId="Equation.DSMT4">
                  <p:embed/>
                  <p:pic>
                    <p:nvPicPr>
                      <p:cNvPr id="0" name=""/>
                      <p:cNvPicPr/>
                      <p:nvPr/>
                    </p:nvPicPr>
                    <p:blipFill>
                      <a:blip r:embed="rId7"/>
                      <a:stretch>
                        <a:fillRect/>
                      </a:stretch>
                    </p:blipFill>
                    <p:spPr>
                      <a:xfrm>
                        <a:off x="8541891" y="2111114"/>
                        <a:ext cx="365026" cy="547539"/>
                      </a:xfrm>
                      <a:prstGeom prst="rect">
                        <a:avLst/>
                      </a:prstGeom>
                    </p:spPr>
                  </p:pic>
                </p:oleObj>
              </mc:Fallback>
            </mc:AlternateContent>
          </a:graphicData>
        </a:graphic>
      </p:graphicFrame>
      <p:graphicFrame>
        <p:nvGraphicFramePr>
          <p:cNvPr id="11" name="对象 10">
            <a:extLst>
              <a:ext uri="{FF2B5EF4-FFF2-40B4-BE49-F238E27FC236}">
                <a16:creationId xmlns:a16="http://schemas.microsoft.com/office/drawing/2014/main" id="{86128072-5FEE-6E20-6BB3-117778CDF628}"/>
              </a:ext>
            </a:extLst>
          </p:cNvPr>
          <p:cNvGraphicFramePr>
            <a:graphicFrameLocks noChangeAspect="1"/>
          </p:cNvGraphicFramePr>
          <p:nvPr>
            <p:extLst>
              <p:ext uri="{D42A27DB-BD31-4B8C-83A1-F6EECF244321}">
                <p14:modId xmlns:p14="http://schemas.microsoft.com/office/powerpoint/2010/main" val="2130802805"/>
              </p:ext>
            </p:extLst>
          </p:nvPr>
        </p:nvGraphicFramePr>
        <p:xfrm>
          <a:off x="2980018" y="2751149"/>
          <a:ext cx="5973451" cy="1013235"/>
        </p:xfrm>
        <a:graphic>
          <a:graphicData uri="http://schemas.openxmlformats.org/presentationml/2006/ole">
            <mc:AlternateContent xmlns:mc="http://schemas.openxmlformats.org/markup-compatibility/2006">
              <mc:Choice xmlns:v="urn:schemas-microsoft-com:vml" Requires="v">
                <p:oleObj name="Equation" r:id="rId8" imgW="2864244" imgH="485986" progId="Equation.DSMT4">
                  <p:embed/>
                </p:oleObj>
              </mc:Choice>
              <mc:Fallback>
                <p:oleObj name="Equation" r:id="rId8" imgW="2864244" imgH="485986" progId="Equation.DSMT4">
                  <p:embed/>
                  <p:pic>
                    <p:nvPicPr>
                      <p:cNvPr id="0" name=""/>
                      <p:cNvPicPr/>
                      <p:nvPr/>
                    </p:nvPicPr>
                    <p:blipFill>
                      <a:blip r:embed="rId9"/>
                      <a:stretch>
                        <a:fillRect/>
                      </a:stretch>
                    </p:blipFill>
                    <p:spPr>
                      <a:xfrm>
                        <a:off x="2980018" y="2751149"/>
                        <a:ext cx="5973451" cy="1013235"/>
                      </a:xfrm>
                      <a:prstGeom prst="rect">
                        <a:avLst/>
                      </a:prstGeom>
                    </p:spPr>
                  </p:pic>
                </p:oleObj>
              </mc:Fallback>
            </mc:AlternateContent>
          </a:graphicData>
        </a:graphic>
      </p:graphicFrame>
    </p:spTree>
    <p:extLst>
      <p:ext uri="{BB962C8B-B14F-4D97-AF65-F5344CB8AC3E}">
        <p14:creationId xmlns:p14="http://schemas.microsoft.com/office/powerpoint/2010/main" val="1122677861"/>
      </p:ext>
    </p:extLst>
  </p:cSld>
  <p:clrMapOvr>
    <a:masterClrMapping/>
  </p:clrMapOvr>
  <p:transition>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bwMode="auto">
          <a:xfrm>
            <a:off x="16165" y="621432"/>
            <a:ext cx="11929938" cy="596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marL="0" indent="0">
              <a:lnSpc>
                <a:spcPct val="150000"/>
              </a:lnSpc>
              <a:spcBef>
                <a:spcPct val="20000"/>
              </a:spcBef>
              <a:buClr>
                <a:schemeClr val="accent1"/>
              </a:buClr>
              <a:buSzPct val="70000"/>
            </a:pPr>
            <a:r>
              <a:rPr kumimoji="1" lang="en-US" altLang="zh-CN" sz="1900" dirty="0">
                <a:latin typeface="+mn-lt"/>
                <a:ea typeface="+mn-ea"/>
              </a:rPr>
              <a:t>10</a:t>
            </a:r>
            <a:r>
              <a:rPr kumimoji="1" lang="zh-CN" altLang="en-US" sz="1900" dirty="0">
                <a:latin typeface="+mn-lt"/>
                <a:ea typeface="+mn-ea"/>
              </a:rPr>
              <a:t>、判定下列模型的平稳性和可逆性。</a:t>
            </a:r>
            <a:endParaRPr kumimoji="1" lang="en-US" altLang="zh-CN" sz="1900" dirty="0">
              <a:latin typeface="+mn-lt"/>
              <a:ea typeface="+mn-ea"/>
            </a:endParaRPr>
          </a:p>
          <a:p>
            <a:pPr marL="0" indent="0">
              <a:lnSpc>
                <a:spcPct val="150000"/>
              </a:lnSpc>
              <a:spcBef>
                <a:spcPct val="20000"/>
              </a:spcBef>
              <a:buClr>
                <a:schemeClr val="accent1"/>
              </a:buClr>
              <a:buSzPct val="70000"/>
            </a:pPr>
            <a:endParaRPr kumimoji="1" lang="en-US" altLang="zh-CN" sz="1900" dirty="0">
              <a:latin typeface="+mn-lt"/>
              <a:ea typeface="+mn-ea"/>
            </a:endParaRPr>
          </a:p>
          <a:p>
            <a:pPr marL="0" indent="0">
              <a:spcBef>
                <a:spcPts val="0"/>
              </a:spcBef>
              <a:buClr>
                <a:schemeClr val="accent1"/>
              </a:buClr>
              <a:buSzPct val="70000"/>
            </a:pPr>
            <a:r>
              <a:rPr kumimoji="1" lang="en-US" altLang="zh-CN" sz="1900" dirty="0">
                <a:latin typeface="+mn-lt"/>
                <a:ea typeface="+mn-ea"/>
              </a:rPr>
              <a:t>11</a:t>
            </a:r>
            <a:r>
              <a:rPr kumimoji="1" lang="zh-CN" altLang="en-US" sz="1900" dirty="0">
                <a:latin typeface="+mn-lt"/>
                <a:ea typeface="+mn-ea"/>
              </a:rPr>
              <a:t>、请试着求出</a:t>
            </a:r>
            <a:r>
              <a:rPr kumimoji="1" lang="en-US" altLang="zh-CN" sz="1900" dirty="0">
                <a:latin typeface="+mn-lt"/>
                <a:ea typeface="+mn-ea"/>
              </a:rPr>
              <a:t>ARMA(1,1)</a:t>
            </a:r>
            <a:r>
              <a:rPr kumimoji="1" lang="zh-CN" altLang="en-US" sz="1900" dirty="0">
                <a:latin typeface="+mn-lt"/>
                <a:ea typeface="+mn-ea"/>
              </a:rPr>
              <a:t>模型的自协方差函数的表达式。</a:t>
            </a:r>
          </a:p>
          <a:p>
            <a:pPr marL="0" indent="0">
              <a:spcBef>
                <a:spcPts val="0"/>
              </a:spcBef>
              <a:buClr>
                <a:schemeClr val="accent1"/>
              </a:buClr>
              <a:buSzPct val="70000"/>
            </a:pPr>
            <a:r>
              <a:rPr kumimoji="1" lang="en-US" altLang="zh-CN" sz="1900" dirty="0">
                <a:latin typeface="+mn-lt"/>
                <a:ea typeface="+mn-ea"/>
              </a:rPr>
              <a:t>12</a:t>
            </a:r>
            <a:r>
              <a:rPr kumimoji="1" lang="zh-CN" altLang="en-US" sz="1900" dirty="0">
                <a:latin typeface="+mn-lt"/>
                <a:ea typeface="+mn-ea"/>
              </a:rPr>
              <a:t>、一个</a:t>
            </a:r>
            <a:r>
              <a:rPr kumimoji="1" lang="en-US" altLang="zh-CN" sz="1900" dirty="0">
                <a:latin typeface="+mn-lt"/>
                <a:ea typeface="+mn-ea"/>
              </a:rPr>
              <a:t>ARMA</a:t>
            </a:r>
            <a:r>
              <a:rPr kumimoji="1" lang="zh-CN" altLang="en-US" sz="1900" dirty="0">
                <a:latin typeface="+mn-lt"/>
                <a:ea typeface="+mn-ea"/>
              </a:rPr>
              <a:t>模型的格林函数为                                    ，请试着求出相应的</a:t>
            </a:r>
            <a:r>
              <a:rPr kumimoji="1" lang="en-US" altLang="zh-CN" sz="1900" dirty="0">
                <a:latin typeface="+mn-lt"/>
                <a:ea typeface="+mn-ea"/>
              </a:rPr>
              <a:t>ARMA</a:t>
            </a:r>
            <a:r>
              <a:rPr kumimoji="1" lang="zh-CN" altLang="en-US" sz="1900" dirty="0">
                <a:latin typeface="+mn-lt"/>
                <a:ea typeface="+mn-ea"/>
              </a:rPr>
              <a:t>模型以及参数。</a:t>
            </a:r>
          </a:p>
          <a:p>
            <a:pPr marL="0" indent="0">
              <a:spcBef>
                <a:spcPts val="0"/>
              </a:spcBef>
              <a:buClr>
                <a:schemeClr val="accent1"/>
              </a:buClr>
              <a:buSzPct val="70000"/>
            </a:pPr>
            <a:r>
              <a:rPr kumimoji="1" lang="en-US" altLang="zh-CN" sz="1900" dirty="0">
                <a:latin typeface="+mn-lt"/>
                <a:ea typeface="+mn-ea"/>
              </a:rPr>
              <a:t>13</a:t>
            </a:r>
            <a:r>
              <a:rPr kumimoji="1" lang="zh-CN" altLang="en-US" sz="1900" dirty="0">
                <a:latin typeface="+mn-lt"/>
                <a:ea typeface="+mn-ea"/>
              </a:rPr>
              <a:t>、绘制</a:t>
            </a:r>
            <a:r>
              <a:rPr kumimoji="1" lang="en-US" altLang="zh-CN" sz="1900" dirty="0">
                <a:latin typeface="+mn-lt"/>
                <a:ea typeface="+mn-ea"/>
              </a:rPr>
              <a:t>2021</a:t>
            </a:r>
            <a:r>
              <a:rPr kumimoji="1" lang="zh-CN" altLang="en-US" sz="1900" dirty="0">
                <a:latin typeface="+mn-lt"/>
                <a:ea typeface="+mn-ea"/>
              </a:rPr>
              <a:t>年至</a:t>
            </a:r>
            <a:r>
              <a:rPr kumimoji="1" lang="en-US" altLang="zh-CN" sz="1900" dirty="0">
                <a:latin typeface="+mn-lt"/>
                <a:ea typeface="+mn-ea"/>
              </a:rPr>
              <a:t>2022</a:t>
            </a:r>
            <a:r>
              <a:rPr kumimoji="1" lang="zh-CN" altLang="en-US" sz="1900" dirty="0">
                <a:latin typeface="+mn-lt"/>
                <a:ea typeface="+mn-ea"/>
              </a:rPr>
              <a:t>年上证指数的时间序列，并分析其平稳性及纯随机性，并建立</a:t>
            </a:r>
            <a:r>
              <a:rPr kumimoji="1" lang="en-US" altLang="zh-CN" sz="1900" dirty="0">
                <a:latin typeface="+mn-lt"/>
                <a:ea typeface="+mn-ea"/>
              </a:rPr>
              <a:t>ARMA</a:t>
            </a:r>
            <a:r>
              <a:rPr kumimoji="1" lang="zh-CN" altLang="en-US" sz="1900" dirty="0">
                <a:latin typeface="+mn-lt"/>
                <a:ea typeface="+mn-ea"/>
              </a:rPr>
              <a:t>模型。</a:t>
            </a:r>
          </a:p>
          <a:p>
            <a:pPr marL="0" indent="0">
              <a:spcBef>
                <a:spcPts val="0"/>
              </a:spcBef>
              <a:buClr>
                <a:schemeClr val="accent1"/>
              </a:buClr>
              <a:buSzPct val="70000"/>
            </a:pPr>
            <a:r>
              <a:rPr kumimoji="1" lang="en-US" altLang="zh-CN" sz="1900" dirty="0">
                <a:latin typeface="+mn-lt"/>
                <a:ea typeface="+mn-ea"/>
              </a:rPr>
              <a:t>14</a:t>
            </a:r>
            <a:r>
              <a:rPr kumimoji="1" lang="zh-CN" altLang="en-US" sz="1900" dirty="0">
                <a:latin typeface="+mn-lt"/>
                <a:ea typeface="+mn-ea"/>
              </a:rPr>
              <a:t>、用        统计量检验上题的残差序列是否属于白噪声？</a:t>
            </a:r>
          </a:p>
          <a:p>
            <a:pPr marL="0" indent="0">
              <a:spcBef>
                <a:spcPts val="0"/>
              </a:spcBef>
              <a:buClr>
                <a:schemeClr val="accent1"/>
              </a:buClr>
              <a:buSzPct val="70000"/>
            </a:pPr>
            <a:r>
              <a:rPr kumimoji="1" lang="en-US" altLang="zh-CN" sz="1900" dirty="0">
                <a:latin typeface="+mn-lt"/>
                <a:ea typeface="+mn-ea"/>
              </a:rPr>
              <a:t>15</a:t>
            </a:r>
            <a:r>
              <a:rPr kumimoji="1" lang="zh-CN" altLang="en-US" sz="1900" dirty="0">
                <a:latin typeface="+mn-lt"/>
                <a:ea typeface="+mn-ea"/>
              </a:rPr>
              <a:t>、绘制</a:t>
            </a:r>
            <a:r>
              <a:rPr kumimoji="1" lang="en-US" altLang="zh-CN" sz="1900" dirty="0">
                <a:latin typeface="+mn-lt"/>
                <a:ea typeface="+mn-ea"/>
              </a:rPr>
              <a:t>2016</a:t>
            </a:r>
            <a:r>
              <a:rPr kumimoji="1" lang="zh-CN" altLang="en-US" sz="1900" dirty="0">
                <a:latin typeface="+mn-lt"/>
                <a:ea typeface="+mn-ea"/>
              </a:rPr>
              <a:t>年至</a:t>
            </a:r>
            <a:r>
              <a:rPr kumimoji="1" lang="en-US" altLang="zh-CN" sz="1900" dirty="0">
                <a:latin typeface="+mn-lt"/>
                <a:ea typeface="+mn-ea"/>
              </a:rPr>
              <a:t>2022</a:t>
            </a:r>
            <a:r>
              <a:rPr kumimoji="1" lang="zh-CN" altLang="en-US" sz="1900" dirty="0">
                <a:latin typeface="+mn-lt"/>
                <a:ea typeface="+mn-ea"/>
              </a:rPr>
              <a:t>年的美元指数，并建立</a:t>
            </a:r>
            <a:r>
              <a:rPr kumimoji="1" lang="en-US" altLang="zh-CN" sz="1900" dirty="0">
                <a:latin typeface="+mn-lt"/>
                <a:ea typeface="+mn-ea"/>
              </a:rPr>
              <a:t>ARMA</a:t>
            </a:r>
            <a:r>
              <a:rPr kumimoji="1" lang="zh-CN" altLang="en-US" sz="1900" dirty="0">
                <a:latin typeface="+mn-lt"/>
                <a:ea typeface="+mn-ea"/>
              </a:rPr>
              <a:t>模型。</a:t>
            </a:r>
            <a:endParaRPr kumimoji="1" lang="en-US" altLang="zh-CN" sz="1900" dirty="0">
              <a:latin typeface="+mn-lt"/>
              <a:ea typeface="+mn-ea"/>
            </a:endParaRPr>
          </a:p>
          <a:p>
            <a:pPr marL="0" indent="0">
              <a:spcBef>
                <a:spcPts val="0"/>
              </a:spcBef>
              <a:buClr>
                <a:schemeClr val="accent1"/>
              </a:buClr>
              <a:buSzPct val="70000"/>
            </a:pPr>
            <a:r>
              <a:rPr kumimoji="1" lang="en-US" altLang="zh-CN" sz="1900" dirty="0">
                <a:latin typeface="+mn-lt"/>
                <a:ea typeface="+mn-ea"/>
              </a:rPr>
              <a:t>16</a:t>
            </a:r>
            <a:r>
              <a:rPr kumimoji="1" lang="zh-CN" altLang="en-US" sz="1900" dirty="0">
                <a:latin typeface="+mn-lt"/>
                <a:ea typeface="+mn-ea"/>
              </a:rPr>
              <a:t>、现介绍一种期货套利策略</a:t>
            </a:r>
            <a:r>
              <a:rPr kumimoji="1" lang="en-US" altLang="zh-CN" sz="1900" dirty="0">
                <a:latin typeface="+mn-lt"/>
                <a:ea typeface="+mn-ea"/>
              </a:rPr>
              <a:t>——</a:t>
            </a:r>
            <a:r>
              <a:rPr kumimoji="1" lang="zh-CN" altLang="en-US" sz="1900" dirty="0">
                <a:latin typeface="+mn-lt"/>
                <a:ea typeface="+mn-ea"/>
              </a:rPr>
              <a:t>协整套利策略，该策略的具体如下：若两个标的对应的期货价格的时间序列</a:t>
            </a:r>
            <a:endParaRPr kumimoji="1" lang="en-US" altLang="zh-CN" sz="1900" dirty="0">
              <a:latin typeface="+mn-lt"/>
              <a:ea typeface="+mn-ea"/>
            </a:endParaRPr>
          </a:p>
          <a:p>
            <a:pPr marL="0" indent="0">
              <a:spcBef>
                <a:spcPts val="0"/>
              </a:spcBef>
              <a:buClr>
                <a:schemeClr val="accent1"/>
              </a:buClr>
              <a:buSzPct val="70000"/>
            </a:pPr>
            <a:r>
              <a:rPr kumimoji="1" lang="zh-CN" altLang="en-US" sz="1900" dirty="0">
                <a:latin typeface="+mn-lt"/>
                <a:ea typeface="+mn-ea"/>
              </a:rPr>
              <a:t>                服从          ，其线性组合                服从          ，则这两个标的对应的期货的配对价差具有均值回归的特性，设                        为标的的配对价差，当     高于平均水平时则认为价差会向下回归，那么可以做空</a:t>
            </a:r>
            <a:r>
              <a:rPr kumimoji="1" lang="en-US" altLang="zh-CN" sz="1900" dirty="0">
                <a:latin typeface="+mn-lt"/>
                <a:ea typeface="+mn-ea"/>
              </a:rPr>
              <a:t>Y</a:t>
            </a:r>
            <a:r>
              <a:rPr kumimoji="1" lang="zh-CN" altLang="en-US" sz="1900" dirty="0">
                <a:latin typeface="+mn-lt"/>
                <a:ea typeface="+mn-ea"/>
              </a:rPr>
              <a:t>做多</a:t>
            </a:r>
            <a:r>
              <a:rPr kumimoji="1" lang="en-US" altLang="zh-CN" sz="1900" dirty="0">
                <a:latin typeface="+mn-lt"/>
                <a:ea typeface="+mn-ea"/>
              </a:rPr>
              <a:t>X</a:t>
            </a:r>
            <a:r>
              <a:rPr kumimoji="1" lang="zh-CN" altLang="en-US" sz="1900" dirty="0">
                <a:latin typeface="+mn-lt"/>
                <a:ea typeface="+mn-ea"/>
              </a:rPr>
              <a:t>，当   低于均值水平时则认为价差会向上回归，那么可以做多</a:t>
            </a:r>
            <a:r>
              <a:rPr kumimoji="1" lang="en-US" altLang="zh-CN" sz="1900" dirty="0">
                <a:latin typeface="+mn-lt"/>
                <a:ea typeface="+mn-ea"/>
              </a:rPr>
              <a:t>Y</a:t>
            </a:r>
            <a:r>
              <a:rPr kumimoji="1" lang="zh-CN" altLang="en-US" sz="1900" dirty="0">
                <a:latin typeface="+mn-lt"/>
                <a:ea typeface="+mn-ea"/>
              </a:rPr>
              <a:t>做空</a:t>
            </a:r>
            <a:r>
              <a:rPr kumimoji="1" lang="en-US" altLang="zh-CN" sz="1900" dirty="0">
                <a:latin typeface="+mn-lt"/>
                <a:ea typeface="+mn-ea"/>
              </a:rPr>
              <a:t>M</a:t>
            </a:r>
            <a:r>
              <a:rPr kumimoji="1" lang="zh-CN" altLang="en-US" sz="1900" dirty="0">
                <a:latin typeface="+mn-lt"/>
                <a:ea typeface="+mn-ea"/>
              </a:rPr>
              <a:t>。</a:t>
            </a:r>
            <a:endParaRPr kumimoji="1" lang="en-US" altLang="zh-CN" sz="1900" dirty="0">
              <a:latin typeface="+mn-lt"/>
              <a:ea typeface="+mn-ea"/>
            </a:endParaRPr>
          </a:p>
          <a:p>
            <a:pPr marL="0" indent="0">
              <a:spcBef>
                <a:spcPts val="0"/>
              </a:spcBef>
              <a:buClr>
                <a:schemeClr val="accent1"/>
              </a:buClr>
              <a:buSzPct val="70000"/>
            </a:pPr>
            <a:r>
              <a:rPr kumimoji="1" lang="zh-CN" altLang="en-US" sz="1900" dirty="0">
                <a:latin typeface="+mn-lt"/>
                <a:ea typeface="+mn-ea"/>
              </a:rPr>
              <a:t>请以我国期货市场进行操作，分析中证</a:t>
            </a:r>
            <a:r>
              <a:rPr kumimoji="1" lang="en-US" altLang="zh-CN" sz="1900" dirty="0">
                <a:latin typeface="+mn-lt"/>
                <a:ea typeface="+mn-ea"/>
              </a:rPr>
              <a:t>500</a:t>
            </a:r>
            <a:r>
              <a:rPr kumimoji="1" lang="zh-CN" altLang="en-US" sz="1900" dirty="0">
                <a:latin typeface="+mn-lt"/>
                <a:ea typeface="+mn-ea"/>
              </a:rPr>
              <a:t>股指期货与上证</a:t>
            </a:r>
            <a:r>
              <a:rPr kumimoji="1" lang="en-US" altLang="zh-CN" sz="1900" dirty="0">
                <a:latin typeface="+mn-lt"/>
                <a:ea typeface="+mn-ea"/>
              </a:rPr>
              <a:t>50</a:t>
            </a:r>
            <a:r>
              <a:rPr kumimoji="1" lang="zh-CN" altLang="en-US" sz="1900" dirty="0">
                <a:latin typeface="+mn-lt"/>
                <a:ea typeface="+mn-ea"/>
              </a:rPr>
              <a:t>股指期货时间序列的平稳性，并对</a:t>
            </a:r>
            <a:r>
              <a:rPr kumimoji="1" lang="en-US" altLang="zh-CN" sz="1900" dirty="0">
                <a:latin typeface="+mn-lt"/>
                <a:ea typeface="+mn-ea"/>
              </a:rPr>
              <a:t>2018</a:t>
            </a:r>
            <a:r>
              <a:rPr kumimoji="1" lang="zh-CN" altLang="en-US" sz="1900" dirty="0">
                <a:latin typeface="+mn-lt"/>
                <a:ea typeface="+mn-ea"/>
              </a:rPr>
              <a:t>年至</a:t>
            </a:r>
            <a:r>
              <a:rPr kumimoji="1" lang="en-US" altLang="zh-CN" sz="1900" dirty="0">
                <a:latin typeface="+mn-lt"/>
                <a:ea typeface="+mn-ea"/>
              </a:rPr>
              <a:t>2021</a:t>
            </a:r>
            <a:r>
              <a:rPr kumimoji="1" lang="zh-CN" altLang="en-US" sz="1900" dirty="0">
                <a:latin typeface="+mn-lt"/>
                <a:ea typeface="+mn-ea"/>
              </a:rPr>
              <a:t>年的数据进行回归得出配对系数，对价差的平稳性进行分析同时考察该策略的在</a:t>
            </a:r>
            <a:r>
              <a:rPr kumimoji="1" lang="en-US" altLang="zh-CN" sz="1900" dirty="0">
                <a:latin typeface="+mn-lt"/>
                <a:ea typeface="+mn-ea"/>
              </a:rPr>
              <a:t>2022</a:t>
            </a:r>
            <a:r>
              <a:rPr kumimoji="1" lang="zh-CN" altLang="en-US" sz="1900" dirty="0">
                <a:latin typeface="+mn-lt"/>
                <a:ea typeface="+mn-ea"/>
              </a:rPr>
              <a:t>年的收益情况。</a:t>
            </a:r>
          </a:p>
          <a:p>
            <a:pPr marL="0" indent="0">
              <a:lnSpc>
                <a:spcPct val="150000"/>
              </a:lnSpc>
              <a:spcBef>
                <a:spcPct val="20000"/>
              </a:spcBef>
              <a:buClr>
                <a:schemeClr val="accent1"/>
              </a:buClr>
              <a:buSzPct val="70000"/>
            </a:pPr>
            <a:endParaRPr kumimoji="1" lang="zh-CN" altLang="en-US" sz="1900" dirty="0">
              <a:latin typeface="+mn-lt"/>
              <a:ea typeface="+mn-ea"/>
            </a:endParaRPr>
          </a:p>
        </p:txBody>
      </p:sp>
      <p:sp>
        <p:nvSpPr>
          <p:cNvPr id="3" name="Rectangle 2"/>
          <p:cNvSpPr txBox="1">
            <a:spLocks/>
          </p:cNvSpPr>
          <p:nvPr/>
        </p:nvSpPr>
        <p:spPr>
          <a:xfrm>
            <a:off x="150039" y="116632"/>
            <a:ext cx="3023012" cy="504800"/>
          </a:xfrm>
          <a:prstGeom prst="rect">
            <a:avLst/>
          </a:prstGeom>
        </p:spPr>
        <p:txBody>
          <a:bodyPr anchor="b">
            <a:normAutofit lnSpcReduction="10000"/>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r>
              <a:rPr kumimoji="1" lang="zh-CN" altLang="en-US" sz="2800" b="1" cap="small" dirty="0">
                <a:latin typeface="微软雅黑" pitchFamily="34" charset="-122"/>
                <a:ea typeface="微软雅黑" pitchFamily="34" charset="-122"/>
              </a:rPr>
              <a:t>课后习题</a:t>
            </a:r>
          </a:p>
        </p:txBody>
      </p:sp>
      <p:pic>
        <p:nvPicPr>
          <p:cNvPr id="8" name="图片 7">
            <a:extLst>
              <a:ext uri="{FF2B5EF4-FFF2-40B4-BE49-F238E27FC236}">
                <a16:creationId xmlns:a16="http://schemas.microsoft.com/office/drawing/2014/main" id="{1D14436C-D635-1ABE-65F9-60429F112558}"/>
              </a:ext>
            </a:extLst>
          </p:cNvPr>
          <p:cNvPicPr>
            <a:picLocks noChangeAspect="1"/>
          </p:cNvPicPr>
          <p:nvPr/>
        </p:nvPicPr>
        <p:blipFill>
          <a:blip r:embed="rId2"/>
          <a:stretch>
            <a:fillRect/>
          </a:stretch>
        </p:blipFill>
        <p:spPr>
          <a:xfrm>
            <a:off x="2349203" y="1117521"/>
            <a:ext cx="6278385" cy="376819"/>
          </a:xfrm>
          <a:prstGeom prst="rect">
            <a:avLst/>
          </a:prstGeom>
        </p:spPr>
      </p:pic>
      <p:graphicFrame>
        <p:nvGraphicFramePr>
          <p:cNvPr id="12" name="对象 11">
            <a:extLst>
              <a:ext uri="{FF2B5EF4-FFF2-40B4-BE49-F238E27FC236}">
                <a16:creationId xmlns:a16="http://schemas.microsoft.com/office/drawing/2014/main" id="{DEA44031-363B-1901-29AC-72F31E405D56}"/>
              </a:ext>
            </a:extLst>
          </p:cNvPr>
          <p:cNvGraphicFramePr>
            <a:graphicFrameLocks noChangeAspect="1"/>
          </p:cNvGraphicFramePr>
          <p:nvPr>
            <p:extLst>
              <p:ext uri="{D42A27DB-BD31-4B8C-83A1-F6EECF244321}">
                <p14:modId xmlns:p14="http://schemas.microsoft.com/office/powerpoint/2010/main" val="1487144049"/>
              </p:ext>
            </p:extLst>
          </p:nvPr>
        </p:nvGraphicFramePr>
        <p:xfrm>
          <a:off x="3645347" y="1870552"/>
          <a:ext cx="1953876" cy="376819"/>
        </p:xfrm>
        <a:graphic>
          <a:graphicData uri="http://schemas.openxmlformats.org/presentationml/2006/ole">
            <mc:AlternateContent xmlns:mc="http://schemas.openxmlformats.org/markup-compatibility/2006">
              <mc:Choice xmlns:v="urn:schemas-microsoft-com:vml" Requires="v">
                <p:oleObj name="Equation" r:id="rId3" imgW="1333324" imgH="257058" progId="Equation.DSMT4">
                  <p:embed/>
                </p:oleObj>
              </mc:Choice>
              <mc:Fallback>
                <p:oleObj name="Equation" r:id="rId3" imgW="1333324" imgH="257058" progId="Equation.DSMT4">
                  <p:embed/>
                  <p:pic>
                    <p:nvPicPr>
                      <p:cNvPr id="0" name=""/>
                      <p:cNvPicPr/>
                      <p:nvPr/>
                    </p:nvPicPr>
                    <p:blipFill>
                      <a:blip r:embed="rId4"/>
                      <a:stretch>
                        <a:fillRect/>
                      </a:stretch>
                    </p:blipFill>
                    <p:spPr>
                      <a:xfrm>
                        <a:off x="3645347" y="1870552"/>
                        <a:ext cx="1953876" cy="376819"/>
                      </a:xfrm>
                      <a:prstGeom prst="rect">
                        <a:avLst/>
                      </a:prstGeom>
                    </p:spPr>
                  </p:pic>
                </p:oleObj>
              </mc:Fallback>
            </mc:AlternateContent>
          </a:graphicData>
        </a:graphic>
      </p:graphicFrame>
      <p:graphicFrame>
        <p:nvGraphicFramePr>
          <p:cNvPr id="18" name="对象 17">
            <a:extLst>
              <a:ext uri="{FF2B5EF4-FFF2-40B4-BE49-F238E27FC236}">
                <a16:creationId xmlns:a16="http://schemas.microsoft.com/office/drawing/2014/main" id="{70A59F10-EB8F-7291-3DE7-6937C13F4588}"/>
              </a:ext>
            </a:extLst>
          </p:cNvPr>
          <p:cNvGraphicFramePr>
            <a:graphicFrameLocks noChangeAspect="1"/>
          </p:cNvGraphicFramePr>
          <p:nvPr>
            <p:extLst>
              <p:ext uri="{D42A27DB-BD31-4B8C-83A1-F6EECF244321}">
                <p14:modId xmlns:p14="http://schemas.microsoft.com/office/powerpoint/2010/main" val="3364214189"/>
              </p:ext>
            </p:extLst>
          </p:nvPr>
        </p:nvGraphicFramePr>
        <p:xfrm>
          <a:off x="837035" y="2420888"/>
          <a:ext cx="385763" cy="346075"/>
        </p:xfrm>
        <a:graphic>
          <a:graphicData uri="http://schemas.openxmlformats.org/presentationml/2006/ole">
            <mc:AlternateContent xmlns:mc="http://schemas.openxmlformats.org/markup-compatibility/2006">
              <mc:Choice xmlns:v="urn:schemas-microsoft-com:vml" Requires="v">
                <p:oleObj name="Equation" r:id="rId5" imgW="253800" imgH="228600" progId="Equation.DSMT4">
                  <p:embed/>
                </p:oleObj>
              </mc:Choice>
              <mc:Fallback>
                <p:oleObj name="Equation" r:id="rId5" imgW="253800" imgH="228600" progId="Equation.DSMT4">
                  <p:embed/>
                  <p:pic>
                    <p:nvPicPr>
                      <p:cNvPr id="0" name=""/>
                      <p:cNvPicPr/>
                      <p:nvPr/>
                    </p:nvPicPr>
                    <p:blipFill>
                      <a:blip r:embed="rId6"/>
                      <a:stretch>
                        <a:fillRect/>
                      </a:stretch>
                    </p:blipFill>
                    <p:spPr>
                      <a:xfrm>
                        <a:off x="837035" y="2420888"/>
                        <a:ext cx="385763" cy="34607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9AEF7021-65D6-6D42-FBB2-BB0E058D0B0E}"/>
              </a:ext>
            </a:extLst>
          </p:cNvPr>
          <p:cNvGraphicFramePr>
            <a:graphicFrameLocks noChangeAspect="1"/>
          </p:cNvGraphicFramePr>
          <p:nvPr>
            <p:extLst>
              <p:ext uri="{D42A27DB-BD31-4B8C-83A1-F6EECF244321}">
                <p14:modId xmlns:p14="http://schemas.microsoft.com/office/powerpoint/2010/main" val="2497311619"/>
              </p:ext>
            </p:extLst>
          </p:nvPr>
        </p:nvGraphicFramePr>
        <p:xfrm>
          <a:off x="44947" y="3315273"/>
          <a:ext cx="910957" cy="318834"/>
        </p:xfrm>
        <a:graphic>
          <a:graphicData uri="http://schemas.openxmlformats.org/presentationml/2006/ole">
            <mc:AlternateContent xmlns:mc="http://schemas.openxmlformats.org/markup-compatibility/2006">
              <mc:Choice xmlns:v="urn:schemas-microsoft-com:vml" Requires="v">
                <p:oleObj name="Equation" r:id="rId7" imgW="571630" imgH="200174" progId="Equation.DSMT4">
                  <p:embed/>
                </p:oleObj>
              </mc:Choice>
              <mc:Fallback>
                <p:oleObj name="Equation" r:id="rId7" imgW="571630" imgH="200174" progId="Equation.DSMT4">
                  <p:embed/>
                  <p:pic>
                    <p:nvPicPr>
                      <p:cNvPr id="0" name=""/>
                      <p:cNvPicPr/>
                      <p:nvPr/>
                    </p:nvPicPr>
                    <p:blipFill>
                      <a:blip r:embed="rId8"/>
                      <a:stretch>
                        <a:fillRect/>
                      </a:stretch>
                    </p:blipFill>
                    <p:spPr>
                      <a:xfrm>
                        <a:off x="44947" y="3315273"/>
                        <a:ext cx="910957" cy="318834"/>
                      </a:xfrm>
                      <a:prstGeom prst="rect">
                        <a:avLst/>
                      </a:prstGeom>
                    </p:spPr>
                  </p:pic>
                </p:oleObj>
              </mc:Fallback>
            </mc:AlternateContent>
          </a:graphicData>
        </a:graphic>
      </p:graphicFrame>
      <p:graphicFrame>
        <p:nvGraphicFramePr>
          <p:cNvPr id="20" name="对象 19">
            <a:extLst>
              <a:ext uri="{FF2B5EF4-FFF2-40B4-BE49-F238E27FC236}">
                <a16:creationId xmlns:a16="http://schemas.microsoft.com/office/drawing/2014/main" id="{E1363692-61BB-B20C-AB4F-4BB525A0E733}"/>
              </a:ext>
            </a:extLst>
          </p:cNvPr>
          <p:cNvGraphicFramePr>
            <a:graphicFrameLocks noChangeAspect="1"/>
          </p:cNvGraphicFramePr>
          <p:nvPr>
            <p:extLst>
              <p:ext uri="{D42A27DB-BD31-4B8C-83A1-F6EECF244321}">
                <p14:modId xmlns:p14="http://schemas.microsoft.com/office/powerpoint/2010/main" val="1114373735"/>
              </p:ext>
            </p:extLst>
          </p:nvPr>
        </p:nvGraphicFramePr>
        <p:xfrm>
          <a:off x="1485107" y="3293152"/>
          <a:ext cx="476159" cy="401759"/>
        </p:xfrm>
        <a:graphic>
          <a:graphicData uri="http://schemas.openxmlformats.org/presentationml/2006/ole">
            <mc:AlternateContent xmlns:mc="http://schemas.openxmlformats.org/markup-compatibility/2006">
              <mc:Choice xmlns:v="urn:schemas-microsoft-com:vml" Requires="v">
                <p:oleObj name="Equation" r:id="rId9" imgW="304894" imgH="257058" progId="Equation.DSMT4">
                  <p:embed/>
                </p:oleObj>
              </mc:Choice>
              <mc:Fallback>
                <p:oleObj name="Equation" r:id="rId9" imgW="304894" imgH="257058" progId="Equation.DSMT4">
                  <p:embed/>
                  <p:pic>
                    <p:nvPicPr>
                      <p:cNvPr id="0" name=""/>
                      <p:cNvPicPr/>
                      <p:nvPr/>
                    </p:nvPicPr>
                    <p:blipFill>
                      <a:blip r:embed="rId10"/>
                      <a:stretch>
                        <a:fillRect/>
                      </a:stretch>
                    </p:blipFill>
                    <p:spPr>
                      <a:xfrm>
                        <a:off x="1485107" y="3293152"/>
                        <a:ext cx="476159" cy="401759"/>
                      </a:xfrm>
                      <a:prstGeom prst="rect">
                        <a:avLst/>
                      </a:prstGeom>
                    </p:spPr>
                  </p:pic>
                </p:oleObj>
              </mc:Fallback>
            </mc:AlternateContent>
          </a:graphicData>
        </a:graphic>
      </p:graphicFrame>
      <p:graphicFrame>
        <p:nvGraphicFramePr>
          <p:cNvPr id="21" name="对象 20">
            <a:extLst>
              <a:ext uri="{FF2B5EF4-FFF2-40B4-BE49-F238E27FC236}">
                <a16:creationId xmlns:a16="http://schemas.microsoft.com/office/drawing/2014/main" id="{343E3735-B2CC-9C60-70B4-488E7ACEF56F}"/>
              </a:ext>
            </a:extLst>
          </p:cNvPr>
          <p:cNvGraphicFramePr>
            <a:graphicFrameLocks noChangeAspect="1"/>
          </p:cNvGraphicFramePr>
          <p:nvPr>
            <p:extLst>
              <p:ext uri="{D42A27DB-BD31-4B8C-83A1-F6EECF244321}">
                <p14:modId xmlns:p14="http://schemas.microsoft.com/office/powerpoint/2010/main" val="3282620201"/>
              </p:ext>
            </p:extLst>
          </p:nvPr>
        </p:nvGraphicFramePr>
        <p:xfrm>
          <a:off x="3437917" y="3351071"/>
          <a:ext cx="893797" cy="283036"/>
        </p:xfrm>
        <a:graphic>
          <a:graphicData uri="http://schemas.openxmlformats.org/presentationml/2006/ole">
            <mc:AlternateContent xmlns:mc="http://schemas.openxmlformats.org/markup-compatibility/2006">
              <mc:Choice xmlns:v="urn:schemas-microsoft-com:vml" Requires="v">
                <p:oleObj name="Equation" r:id="rId11" imgW="571630" imgH="181093" progId="Equation.DSMT4">
                  <p:embed/>
                </p:oleObj>
              </mc:Choice>
              <mc:Fallback>
                <p:oleObj name="Equation" r:id="rId11" imgW="571630" imgH="181093" progId="Equation.DSMT4">
                  <p:embed/>
                  <p:pic>
                    <p:nvPicPr>
                      <p:cNvPr id="0" name=""/>
                      <p:cNvPicPr/>
                      <p:nvPr/>
                    </p:nvPicPr>
                    <p:blipFill>
                      <a:blip r:embed="rId12"/>
                      <a:stretch>
                        <a:fillRect/>
                      </a:stretch>
                    </p:blipFill>
                    <p:spPr>
                      <a:xfrm>
                        <a:off x="3437917" y="3351071"/>
                        <a:ext cx="893797" cy="283036"/>
                      </a:xfrm>
                      <a:prstGeom prst="rect">
                        <a:avLst/>
                      </a:prstGeom>
                    </p:spPr>
                  </p:pic>
                </p:oleObj>
              </mc:Fallback>
            </mc:AlternateContent>
          </a:graphicData>
        </a:graphic>
      </p:graphicFrame>
      <p:graphicFrame>
        <p:nvGraphicFramePr>
          <p:cNvPr id="24" name="对象 23">
            <a:extLst>
              <a:ext uri="{FF2B5EF4-FFF2-40B4-BE49-F238E27FC236}">
                <a16:creationId xmlns:a16="http://schemas.microsoft.com/office/drawing/2014/main" id="{44353E5D-7F03-0002-1A00-052E7F476922}"/>
              </a:ext>
            </a:extLst>
          </p:cNvPr>
          <p:cNvGraphicFramePr>
            <a:graphicFrameLocks noChangeAspect="1"/>
          </p:cNvGraphicFramePr>
          <p:nvPr>
            <p:extLst>
              <p:ext uri="{D42A27DB-BD31-4B8C-83A1-F6EECF244321}">
                <p14:modId xmlns:p14="http://schemas.microsoft.com/office/powerpoint/2010/main" val="5080221"/>
              </p:ext>
            </p:extLst>
          </p:nvPr>
        </p:nvGraphicFramePr>
        <p:xfrm>
          <a:off x="4797475" y="3293152"/>
          <a:ext cx="476159" cy="367323"/>
        </p:xfrm>
        <a:graphic>
          <a:graphicData uri="http://schemas.openxmlformats.org/presentationml/2006/ole">
            <mc:AlternateContent xmlns:mc="http://schemas.openxmlformats.org/markup-compatibility/2006">
              <mc:Choice xmlns:v="urn:schemas-microsoft-com:vml" Requires="v">
                <p:oleObj name="Equation" r:id="rId13" imgW="333331" imgH="257058" progId="Equation.DSMT4">
                  <p:embed/>
                </p:oleObj>
              </mc:Choice>
              <mc:Fallback>
                <p:oleObj name="Equation" r:id="rId13" imgW="333331" imgH="257058" progId="Equation.DSMT4">
                  <p:embed/>
                  <p:pic>
                    <p:nvPicPr>
                      <p:cNvPr id="0" name=""/>
                      <p:cNvPicPr/>
                      <p:nvPr/>
                    </p:nvPicPr>
                    <p:blipFill>
                      <a:blip r:embed="rId14"/>
                      <a:stretch>
                        <a:fillRect/>
                      </a:stretch>
                    </p:blipFill>
                    <p:spPr>
                      <a:xfrm>
                        <a:off x="4797475" y="3293152"/>
                        <a:ext cx="476159" cy="367323"/>
                      </a:xfrm>
                      <a:prstGeom prst="rect">
                        <a:avLst/>
                      </a:prstGeom>
                    </p:spPr>
                  </p:pic>
                </p:oleObj>
              </mc:Fallback>
            </mc:AlternateContent>
          </a:graphicData>
        </a:graphic>
      </p:graphicFrame>
      <p:graphicFrame>
        <p:nvGraphicFramePr>
          <p:cNvPr id="25" name="对象 24">
            <a:extLst>
              <a:ext uri="{FF2B5EF4-FFF2-40B4-BE49-F238E27FC236}">
                <a16:creationId xmlns:a16="http://schemas.microsoft.com/office/drawing/2014/main" id="{D354B3C5-1FA8-7939-9081-3476A69EAA9B}"/>
              </a:ext>
            </a:extLst>
          </p:cNvPr>
          <p:cNvGraphicFramePr>
            <a:graphicFrameLocks noChangeAspect="1"/>
          </p:cNvGraphicFramePr>
          <p:nvPr>
            <p:extLst>
              <p:ext uri="{D42A27DB-BD31-4B8C-83A1-F6EECF244321}">
                <p14:modId xmlns:p14="http://schemas.microsoft.com/office/powerpoint/2010/main" val="343268367"/>
              </p:ext>
            </p:extLst>
          </p:nvPr>
        </p:nvGraphicFramePr>
        <p:xfrm>
          <a:off x="387590" y="3462664"/>
          <a:ext cx="1169525" cy="558183"/>
        </p:xfrm>
        <a:graphic>
          <a:graphicData uri="http://schemas.openxmlformats.org/presentationml/2006/ole">
            <mc:AlternateContent xmlns:mc="http://schemas.openxmlformats.org/markup-compatibility/2006">
              <mc:Choice xmlns:v="urn:schemas-microsoft-com:vml" Requires="v">
                <p:oleObj name="Equation" r:id="rId15" imgW="838007" imgH="399988" progId="Equation.DSMT4">
                  <p:embed/>
                </p:oleObj>
              </mc:Choice>
              <mc:Fallback>
                <p:oleObj name="Equation" r:id="rId15" imgW="838007" imgH="399988" progId="Equation.DSMT4">
                  <p:embed/>
                  <p:pic>
                    <p:nvPicPr>
                      <p:cNvPr id="0" name=""/>
                      <p:cNvPicPr/>
                      <p:nvPr/>
                    </p:nvPicPr>
                    <p:blipFill>
                      <a:blip r:embed="rId16"/>
                      <a:stretch>
                        <a:fillRect/>
                      </a:stretch>
                    </p:blipFill>
                    <p:spPr>
                      <a:xfrm>
                        <a:off x="387590" y="3462664"/>
                        <a:ext cx="1169525" cy="558183"/>
                      </a:xfrm>
                      <a:prstGeom prst="rect">
                        <a:avLst/>
                      </a:prstGeom>
                    </p:spPr>
                  </p:pic>
                </p:oleObj>
              </mc:Fallback>
            </mc:AlternateContent>
          </a:graphicData>
        </a:graphic>
      </p:graphicFrame>
      <p:graphicFrame>
        <p:nvGraphicFramePr>
          <p:cNvPr id="26" name="对象 25">
            <a:extLst>
              <a:ext uri="{FF2B5EF4-FFF2-40B4-BE49-F238E27FC236}">
                <a16:creationId xmlns:a16="http://schemas.microsoft.com/office/drawing/2014/main" id="{89558AC3-BA2F-5219-DBFE-211713352C1A}"/>
              </a:ext>
            </a:extLst>
          </p:cNvPr>
          <p:cNvGraphicFramePr>
            <a:graphicFrameLocks noChangeAspect="1"/>
          </p:cNvGraphicFramePr>
          <p:nvPr>
            <p:extLst>
              <p:ext uri="{D42A27DB-BD31-4B8C-83A1-F6EECF244321}">
                <p14:modId xmlns:p14="http://schemas.microsoft.com/office/powerpoint/2010/main" val="1215105431"/>
              </p:ext>
            </p:extLst>
          </p:nvPr>
        </p:nvGraphicFramePr>
        <p:xfrm>
          <a:off x="4078128" y="3579451"/>
          <a:ext cx="253586" cy="396228"/>
        </p:xfrm>
        <a:graphic>
          <a:graphicData uri="http://schemas.openxmlformats.org/presentationml/2006/ole">
            <mc:AlternateContent xmlns:mc="http://schemas.openxmlformats.org/markup-compatibility/2006">
              <mc:Choice xmlns:v="urn:schemas-microsoft-com:vml" Requires="v">
                <p:oleObj name="Equation" r:id="rId17" imgW="152267" imgH="237977" progId="Equation.DSMT4">
                  <p:embed/>
                </p:oleObj>
              </mc:Choice>
              <mc:Fallback>
                <p:oleObj name="Equation" r:id="rId17" imgW="152267" imgH="237977" progId="Equation.DSMT4">
                  <p:embed/>
                  <p:pic>
                    <p:nvPicPr>
                      <p:cNvPr id="0" name=""/>
                      <p:cNvPicPr/>
                      <p:nvPr/>
                    </p:nvPicPr>
                    <p:blipFill>
                      <a:blip r:embed="rId18"/>
                      <a:stretch>
                        <a:fillRect/>
                      </a:stretch>
                    </p:blipFill>
                    <p:spPr>
                      <a:xfrm>
                        <a:off x="4078128" y="3579451"/>
                        <a:ext cx="253586" cy="396228"/>
                      </a:xfrm>
                      <a:prstGeom prst="rect">
                        <a:avLst/>
                      </a:prstGeom>
                    </p:spPr>
                  </p:pic>
                </p:oleObj>
              </mc:Fallback>
            </mc:AlternateContent>
          </a:graphicData>
        </a:graphic>
      </p:graphicFrame>
      <p:graphicFrame>
        <p:nvGraphicFramePr>
          <p:cNvPr id="27" name="对象 26">
            <a:extLst>
              <a:ext uri="{FF2B5EF4-FFF2-40B4-BE49-F238E27FC236}">
                <a16:creationId xmlns:a16="http://schemas.microsoft.com/office/drawing/2014/main" id="{D41E01C2-425D-B5CA-4C97-F8392985F199}"/>
              </a:ext>
            </a:extLst>
          </p:cNvPr>
          <p:cNvGraphicFramePr>
            <a:graphicFrameLocks noChangeAspect="1"/>
          </p:cNvGraphicFramePr>
          <p:nvPr>
            <p:extLst>
              <p:ext uri="{D42A27DB-BD31-4B8C-83A1-F6EECF244321}">
                <p14:modId xmlns:p14="http://schemas.microsoft.com/office/powerpoint/2010/main" val="25221172"/>
              </p:ext>
            </p:extLst>
          </p:nvPr>
        </p:nvGraphicFramePr>
        <p:xfrm>
          <a:off x="11278195" y="3572080"/>
          <a:ext cx="252413" cy="396875"/>
        </p:xfrm>
        <a:graphic>
          <a:graphicData uri="http://schemas.openxmlformats.org/presentationml/2006/ole">
            <mc:AlternateContent xmlns:mc="http://schemas.openxmlformats.org/markup-compatibility/2006">
              <mc:Choice xmlns:v="urn:schemas-microsoft-com:vml" Requires="v">
                <p:oleObj name="Equation" r:id="rId19" imgW="253099" imgH="396374" progId="Equation.DSMT4">
                  <p:embed/>
                </p:oleObj>
              </mc:Choice>
              <mc:Fallback>
                <p:oleObj name="Equation" r:id="rId19" imgW="253099" imgH="396374" progId="Equation.DSMT4">
                  <p:embed/>
                  <p:pic>
                    <p:nvPicPr>
                      <p:cNvPr id="0" name=""/>
                      <p:cNvPicPr/>
                      <p:nvPr/>
                    </p:nvPicPr>
                    <p:blipFill>
                      <a:blip r:embed="rId20"/>
                      <a:stretch>
                        <a:fillRect/>
                      </a:stretch>
                    </p:blipFill>
                    <p:spPr>
                      <a:xfrm>
                        <a:off x="11278195" y="3572080"/>
                        <a:ext cx="252413" cy="396875"/>
                      </a:xfrm>
                      <a:prstGeom prst="rect">
                        <a:avLst/>
                      </a:prstGeom>
                    </p:spPr>
                  </p:pic>
                </p:oleObj>
              </mc:Fallback>
            </mc:AlternateContent>
          </a:graphicData>
        </a:graphic>
      </p:graphicFrame>
    </p:spTree>
    <p:extLst>
      <p:ext uri="{BB962C8B-B14F-4D97-AF65-F5344CB8AC3E}">
        <p14:creationId xmlns:p14="http://schemas.microsoft.com/office/powerpoint/2010/main" val="2384335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61</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name="剪辑" r:id="rId2" imgW="4960938" imgH="2811463" progId="">
                  <p:embed/>
                </p:oleObj>
              </mc:Choice>
              <mc:Fallback>
                <p:oleObj name="剪辑" r:id="rId2" imgW="4960938" imgH="2811463"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9757"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1. </a:t>
            </a:r>
            <a:r>
              <a:rPr lang="zh-CN" altLang="en-US" sz="3000" b="1" dirty="0">
                <a:latin typeface="Times New Roman" panose="02020603050405020304" pitchFamily="18" charset="0"/>
              </a:rPr>
              <a:t>平稳性</a:t>
            </a:r>
          </a:p>
          <a:p>
            <a:pPr>
              <a:lnSpc>
                <a:spcPct val="170000"/>
              </a:lnSpc>
            </a:pPr>
            <a:r>
              <a:rPr lang="zh-CN" altLang="zh-CN" sz="2400" dirty="0">
                <a:effectLst/>
                <a:latin typeface="Times New Roman" panose="02020603050405020304" pitchFamily="18" charset="0"/>
                <a:ea typeface="宋体" panose="02010600030101010101" pitchFamily="2" charset="-122"/>
                <a:cs typeface="Times New Roman" panose="02020603050405020304" pitchFamily="18" charset="0"/>
              </a:rPr>
              <a:t>平稳性是时间序列分析的基础，其可以分为严平稳性和宽平稳性。严平稳性指的是时间序列的任意统计性质不会随着时间的推移而发生变化的一种特征，其具体定义如下</a:t>
            </a:r>
            <a:endParaRPr lang="en-US" altLang="zh-CN" sz="24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时间序列的初步</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 name="图片 2">
            <a:extLst>
              <a:ext uri="{FF2B5EF4-FFF2-40B4-BE49-F238E27FC236}">
                <a16:creationId xmlns:a16="http://schemas.microsoft.com/office/drawing/2014/main" id="{E720DA93-C87E-91BE-FB5A-606FE0CFCA93}"/>
              </a:ext>
            </a:extLst>
          </p:cNvPr>
          <p:cNvPicPr>
            <a:picLocks noChangeAspect="1"/>
          </p:cNvPicPr>
          <p:nvPr/>
        </p:nvPicPr>
        <p:blipFill>
          <a:blip r:embed="rId2"/>
          <a:stretch>
            <a:fillRect/>
          </a:stretch>
        </p:blipFill>
        <p:spPr>
          <a:xfrm>
            <a:off x="1171242" y="2708920"/>
            <a:ext cx="9844753" cy="2230163"/>
          </a:xfrm>
          <a:prstGeom prst="rect">
            <a:avLst/>
          </a:prstGeom>
        </p:spPr>
      </p:pic>
    </p:spTree>
    <p:extLst>
      <p:ext uri="{BB962C8B-B14F-4D97-AF65-F5344CB8AC3E}">
        <p14:creationId xmlns:p14="http://schemas.microsoft.com/office/powerpoint/2010/main" val="3012489689"/>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9757"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2. </a:t>
            </a:r>
            <a:r>
              <a:rPr lang="zh-CN" altLang="en-US" sz="3000" b="1" dirty="0">
                <a:latin typeface="Times New Roman" panose="02020603050405020304" pitchFamily="18" charset="0"/>
              </a:rPr>
              <a:t>平稳性</a:t>
            </a:r>
          </a:p>
          <a:p>
            <a:pPr>
              <a:lnSpc>
                <a:spcPct val="170000"/>
              </a:lnSpc>
            </a:pPr>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在严平稳定义下估计得出的性质在过去、现在和未来都是一致的。虽然严平稳为时间序列分析奠定了坚实的基础，但对联合概率分布族不随时间变化这一要求太过苛刻，为了使时间序列分析得以进行下去，对统计性质不随时间推移发生改变的特性限定在二阶矩上，若时间序列的二阶矩平稳，则认为该时间序列近似稳定。这一特性被称为宽平稳性，当一个时间序列满足如下三个条件时，则被称为宽平稳时间序列。</a:t>
            </a:r>
            <a:endParaRPr lang="en-US" altLang="zh-CN" sz="2400" dirty="0"/>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时间序列的初步</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a:extLst>
              <a:ext uri="{FF2B5EF4-FFF2-40B4-BE49-F238E27FC236}">
                <a16:creationId xmlns:a16="http://schemas.microsoft.com/office/drawing/2014/main" id="{C43218F0-AC57-BC5E-71CA-7D8F6DB46B6C}"/>
              </a:ext>
            </a:extLst>
          </p:cNvPr>
          <p:cNvGraphicFramePr>
            <a:graphicFrameLocks noChangeAspect="1"/>
          </p:cNvGraphicFramePr>
          <p:nvPr>
            <p:extLst>
              <p:ext uri="{D42A27DB-BD31-4B8C-83A1-F6EECF244321}">
                <p14:modId xmlns:p14="http://schemas.microsoft.com/office/powerpoint/2010/main" val="3008879747"/>
              </p:ext>
            </p:extLst>
          </p:nvPr>
        </p:nvGraphicFramePr>
        <p:xfrm>
          <a:off x="1125067" y="4725144"/>
          <a:ext cx="9937104" cy="1247683"/>
        </p:xfrm>
        <a:graphic>
          <a:graphicData uri="http://schemas.openxmlformats.org/presentationml/2006/ole">
            <mc:AlternateContent xmlns:mc="http://schemas.openxmlformats.org/markup-compatibility/2006">
              <mc:Choice xmlns:v="urn:schemas-microsoft-com:vml" Requires="v">
                <p:oleObj name="Equation" r:id="rId2" imgW="5690365" imgH="714749" progId="Equation.DSMT4">
                  <p:embed/>
                </p:oleObj>
              </mc:Choice>
              <mc:Fallback>
                <p:oleObj name="Equation" r:id="rId2" imgW="5690365" imgH="714749" progId="Equation.DSMT4">
                  <p:embed/>
                  <p:pic>
                    <p:nvPicPr>
                      <p:cNvPr id="0" name=""/>
                      <p:cNvPicPr/>
                      <p:nvPr/>
                    </p:nvPicPr>
                    <p:blipFill>
                      <a:blip r:embed="rId3"/>
                      <a:stretch>
                        <a:fillRect/>
                      </a:stretch>
                    </p:blipFill>
                    <p:spPr>
                      <a:xfrm>
                        <a:off x="1125067" y="4725144"/>
                        <a:ext cx="9937104" cy="1247683"/>
                      </a:xfrm>
                      <a:prstGeom prst="rect">
                        <a:avLst/>
                      </a:prstGeom>
                    </p:spPr>
                  </p:pic>
                </p:oleObj>
              </mc:Fallback>
            </mc:AlternateContent>
          </a:graphicData>
        </a:graphic>
      </p:graphicFrame>
    </p:spTree>
    <p:extLst>
      <p:ext uri="{BB962C8B-B14F-4D97-AF65-F5344CB8AC3E}">
        <p14:creationId xmlns:p14="http://schemas.microsoft.com/office/powerpoint/2010/main" val="423447695"/>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189757" y="764704"/>
            <a:ext cx="11809312"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3000" b="1" dirty="0">
                <a:latin typeface="Times New Roman" panose="02020603050405020304" pitchFamily="18" charset="0"/>
              </a:rPr>
              <a:t>3. </a:t>
            </a:r>
            <a:r>
              <a:rPr lang="zh-CN" altLang="en-US" sz="3000" b="1" dirty="0">
                <a:latin typeface="Times New Roman" panose="02020603050405020304" pitchFamily="18" charset="0"/>
              </a:rPr>
              <a:t>白噪声</a:t>
            </a:r>
          </a:p>
          <a:p>
            <a:pPr>
              <a:lnSpc>
                <a:spcPct val="170000"/>
              </a:lnSpc>
            </a:pPr>
            <a:r>
              <a:rPr lang="zh-CN" altLang="en-US" sz="2400" dirty="0">
                <a:effectLst/>
                <a:latin typeface="Times New Roman" panose="02020603050405020304" pitchFamily="18" charset="0"/>
                <a:ea typeface="宋体" panose="02010600030101010101" pitchFamily="2" charset="-122"/>
                <a:cs typeface="Times New Roman" panose="02020603050405020304" pitchFamily="18" charset="0"/>
              </a:rPr>
              <a:t>白噪声是一类特殊的时间序列，满足如下性质的的时间序列都被称为白噪声</a:t>
            </a:r>
            <a:endParaRPr lang="en-US" altLang="zh-CN" sz="2400" dirty="0">
              <a:effectLst/>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7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如一个白噪声的期望为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那么称该白噪声为高斯白噪声。对于白噪声而言，其自相关和偏自相关在</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0</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阶后具有截尾的特征。</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矩形 5"/>
          <p:cNvSpPr/>
          <p:nvPr/>
        </p:nvSpPr>
        <p:spPr>
          <a:xfrm>
            <a:off x="332979" y="116632"/>
            <a:ext cx="4176464" cy="492443"/>
          </a:xfrm>
          <a:prstGeom prst="rect">
            <a:avLst/>
          </a:prstGeom>
        </p:spPr>
        <p:txBody>
          <a:bodyPr wrap="square">
            <a:spAutoFit/>
          </a:bodyPr>
          <a:lstStyle/>
          <a:p>
            <a:r>
              <a:rPr lang="zh-CN" altLang="en-US" sz="2600" b="1" dirty="0">
                <a:latin typeface="微软雅黑" pitchFamily="34" charset="-122"/>
                <a:ea typeface="微软雅黑" pitchFamily="34" charset="-122"/>
              </a:rPr>
              <a:t>第一节 时间序列的初步</a:t>
            </a:r>
          </a:p>
        </p:txBody>
      </p:sp>
      <p:sp>
        <p:nvSpPr>
          <p:cNvPr id="19" name="Rectangle 16">
            <a:extLst>
              <a:ext uri="{FF2B5EF4-FFF2-40B4-BE49-F238E27FC236}">
                <a16:creationId xmlns:a16="http://schemas.microsoft.com/office/drawing/2014/main" id="{9F634516-1014-971D-6621-A8B70F90FD7F}"/>
              </a:ext>
            </a:extLst>
          </p:cNvPr>
          <p:cNvSpPr>
            <a:spLocks noChangeArrowheads="1"/>
          </p:cNvSpPr>
          <p:nvPr/>
        </p:nvSpPr>
        <p:spPr bwMode="auto">
          <a:xfrm>
            <a:off x="188963" y="76291"/>
            <a:ext cx="121872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2" name="对象 1">
            <a:extLst>
              <a:ext uri="{FF2B5EF4-FFF2-40B4-BE49-F238E27FC236}">
                <a16:creationId xmlns:a16="http://schemas.microsoft.com/office/drawing/2014/main" id="{07367467-5D3A-7DCF-A826-F81D20DB70AE}"/>
              </a:ext>
            </a:extLst>
          </p:cNvPr>
          <p:cNvGraphicFramePr>
            <a:graphicFrameLocks noChangeAspect="1"/>
          </p:cNvGraphicFramePr>
          <p:nvPr/>
        </p:nvGraphicFramePr>
        <p:xfrm>
          <a:off x="4613289" y="2060848"/>
          <a:ext cx="2962248" cy="1152128"/>
        </p:xfrm>
        <a:graphic>
          <a:graphicData uri="http://schemas.openxmlformats.org/presentationml/2006/ole">
            <mc:AlternateContent xmlns:mc="http://schemas.openxmlformats.org/markup-compatibility/2006">
              <mc:Choice xmlns:v="urn:schemas-microsoft-com:vml" Requires="v">
                <p:oleObj name="Equation" r:id="rId2" imgW="1836367" imgH="714749" progId="Equation.DSMT4">
                  <p:embed/>
                </p:oleObj>
              </mc:Choice>
              <mc:Fallback>
                <p:oleObj name="Equation" r:id="rId2" imgW="1836367" imgH="714749" progId="Equation.DSMT4">
                  <p:embed/>
                  <p:pic>
                    <p:nvPicPr>
                      <p:cNvPr id="2" name="对象 1">
                        <a:extLst>
                          <a:ext uri="{FF2B5EF4-FFF2-40B4-BE49-F238E27FC236}">
                            <a16:creationId xmlns:a16="http://schemas.microsoft.com/office/drawing/2014/main" id="{07367467-5D3A-7DCF-A826-F81D20DB70AE}"/>
                          </a:ext>
                        </a:extLst>
                      </p:cNvPr>
                      <p:cNvPicPr/>
                      <p:nvPr/>
                    </p:nvPicPr>
                    <p:blipFill>
                      <a:blip r:embed="rId3"/>
                      <a:stretch>
                        <a:fillRect/>
                      </a:stretch>
                    </p:blipFill>
                    <p:spPr>
                      <a:xfrm>
                        <a:off x="4613289" y="2060848"/>
                        <a:ext cx="2962248" cy="1152128"/>
                      </a:xfrm>
                      <a:prstGeom prst="rect">
                        <a:avLst/>
                      </a:prstGeom>
                    </p:spPr>
                  </p:pic>
                </p:oleObj>
              </mc:Fallback>
            </mc:AlternateContent>
          </a:graphicData>
        </a:graphic>
      </p:graphicFrame>
      <p:pic>
        <p:nvPicPr>
          <p:cNvPr id="3" name="图片 2">
            <a:extLst>
              <a:ext uri="{FF2B5EF4-FFF2-40B4-BE49-F238E27FC236}">
                <a16:creationId xmlns:a16="http://schemas.microsoft.com/office/drawing/2014/main" id="{8CC69C73-4068-4AE2-3B3E-8FBB39153EE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7515" y="4077072"/>
            <a:ext cx="6264696" cy="2160239"/>
          </a:xfrm>
          <a:prstGeom prst="rect">
            <a:avLst/>
          </a:prstGeom>
          <a:noFill/>
          <a:ln>
            <a:noFill/>
          </a:ln>
        </p:spPr>
      </p:pic>
    </p:spTree>
    <p:extLst>
      <p:ext uri="{BB962C8B-B14F-4D97-AF65-F5344CB8AC3E}">
        <p14:creationId xmlns:p14="http://schemas.microsoft.com/office/powerpoint/2010/main" val="3121520797"/>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37425</TotalTime>
  <Words>4603</Words>
  <Application>Microsoft Office PowerPoint</Application>
  <PresentationFormat>自定义</PresentationFormat>
  <Paragraphs>477</Paragraphs>
  <Slides>61</Slides>
  <Notes>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3</vt:i4>
      </vt:variant>
      <vt:variant>
        <vt:lpstr>幻灯片标题</vt:lpstr>
      </vt:variant>
      <vt:variant>
        <vt:i4>61</vt:i4>
      </vt:variant>
    </vt:vector>
  </HeadingPairs>
  <TitlesOfParts>
    <vt:vector size="74" baseType="lpstr">
      <vt:lpstr>华文细黑</vt:lpstr>
      <vt:lpstr>微软雅黑</vt:lpstr>
      <vt:lpstr>等线</vt:lpstr>
      <vt:lpstr>隶书</vt:lpstr>
      <vt:lpstr>黑体</vt:lpstr>
      <vt:lpstr>Arial</vt:lpstr>
      <vt:lpstr>Calibri</vt:lpstr>
      <vt:lpstr>Cambria Math</vt:lpstr>
      <vt:lpstr>Times New Roman</vt:lpstr>
      <vt:lpstr>Office 主题​​</vt:lpstr>
      <vt:lpstr>Equation</vt:lpstr>
      <vt:lpstr>剪辑</vt:lpstr>
      <vt:lpstr>MathType 7.0 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MA过程的统计性质分析</vt:lpstr>
      <vt:lpstr>2. MA过程的统计性质分析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15815070571@163.com</cp:lastModifiedBy>
  <cp:revision>1480</cp:revision>
  <dcterms:created xsi:type="dcterms:W3CDTF">2014-05-22T15:27:15Z</dcterms:created>
  <dcterms:modified xsi:type="dcterms:W3CDTF">2024-07-26T07:26:04Z</dcterms:modified>
</cp:coreProperties>
</file>