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256" r:id="rId2"/>
    <p:sldId id="334" r:id="rId3"/>
    <p:sldId id="338" r:id="rId4"/>
    <p:sldId id="388" r:id="rId5"/>
    <p:sldId id="492" r:id="rId6"/>
    <p:sldId id="804" r:id="rId7"/>
    <p:sldId id="748" r:id="rId8"/>
    <p:sldId id="749" r:id="rId9"/>
    <p:sldId id="769" r:id="rId10"/>
    <p:sldId id="742" r:id="rId11"/>
    <p:sldId id="750" r:id="rId12"/>
    <p:sldId id="805" r:id="rId13"/>
    <p:sldId id="752" r:id="rId14"/>
    <p:sldId id="806" r:id="rId15"/>
    <p:sldId id="754" r:id="rId16"/>
    <p:sldId id="755" r:id="rId17"/>
    <p:sldId id="808" r:id="rId18"/>
    <p:sldId id="771" r:id="rId19"/>
    <p:sldId id="758" r:id="rId20"/>
    <p:sldId id="809" r:id="rId21"/>
    <p:sldId id="760" r:id="rId22"/>
    <p:sldId id="747" r:id="rId23"/>
    <p:sldId id="761" r:id="rId24"/>
    <p:sldId id="762" r:id="rId25"/>
    <p:sldId id="763" r:id="rId26"/>
    <p:sldId id="764" r:id="rId27"/>
    <p:sldId id="766" r:id="rId28"/>
    <p:sldId id="810" r:id="rId29"/>
    <p:sldId id="811" r:id="rId30"/>
    <p:sldId id="767" r:id="rId31"/>
    <p:sldId id="631" r:id="rId32"/>
    <p:sldId id="768" r:id="rId33"/>
    <p:sldId id="435" r:id="rId34"/>
    <p:sldId id="556" r:id="rId35"/>
    <p:sldId id="773" r:id="rId36"/>
    <p:sldId id="772" r:id="rId37"/>
    <p:sldId id="774" r:id="rId38"/>
    <p:sldId id="775" r:id="rId39"/>
    <p:sldId id="776" r:id="rId40"/>
    <p:sldId id="777" r:id="rId41"/>
    <p:sldId id="554" r:id="rId42"/>
    <p:sldId id="778" r:id="rId43"/>
    <p:sldId id="780" r:id="rId44"/>
    <p:sldId id="781" r:id="rId45"/>
    <p:sldId id="434" r:id="rId46"/>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9694"/>
    <a:srgbClr val="595959"/>
    <a:srgbClr val="215968"/>
    <a:srgbClr val="0000FF"/>
    <a:srgbClr val="E46C0A"/>
    <a:srgbClr val="0066FF"/>
    <a:srgbClr val="ECE6BA"/>
    <a:srgbClr val="EBEC00"/>
    <a:srgbClr val="B9BF41"/>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1" autoAdjust="0"/>
    <p:restoredTop sz="92188" autoAdjust="0"/>
  </p:normalViewPr>
  <p:slideViewPr>
    <p:cSldViewPr>
      <p:cViewPr>
        <p:scale>
          <a:sx n="163" d="100"/>
          <a:sy n="163" d="100"/>
        </p:scale>
        <p:origin x="-573" y="-3"/>
      </p:cViewPr>
      <p:guideLst>
        <p:guide orient="horz" pos="2138"/>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5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image" Target="../media/image95.wmf"/><Relationship Id="rId3" Type="http://schemas.openxmlformats.org/officeDocument/2006/relationships/image" Target="../media/image85.wmf"/><Relationship Id="rId7" Type="http://schemas.openxmlformats.org/officeDocument/2006/relationships/image" Target="../media/image89.wmf"/><Relationship Id="rId12" Type="http://schemas.openxmlformats.org/officeDocument/2006/relationships/image" Target="../media/image94.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11" Type="http://schemas.openxmlformats.org/officeDocument/2006/relationships/image" Target="../media/image93.wmf"/><Relationship Id="rId5" Type="http://schemas.openxmlformats.org/officeDocument/2006/relationships/image" Target="../media/image87.wmf"/><Relationship Id="rId10" Type="http://schemas.openxmlformats.org/officeDocument/2006/relationships/image" Target="../media/image92.wmf"/><Relationship Id="rId4" Type="http://schemas.openxmlformats.org/officeDocument/2006/relationships/image" Target="../media/image86.wmf"/><Relationship Id="rId9"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5" Type="http://schemas.openxmlformats.org/officeDocument/2006/relationships/image" Target="../media/image100.wmf"/><Relationship Id="rId4"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 Id="rId9" Type="http://schemas.openxmlformats.org/officeDocument/2006/relationships/image" Target="../media/image11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28.wmf"/><Relationship Id="rId7" Type="http://schemas.openxmlformats.org/officeDocument/2006/relationships/image" Target="../media/image35.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7.wmf"/><Relationship Id="rId5" Type="http://schemas.openxmlformats.org/officeDocument/2006/relationships/image" Target="../media/image34.wmf"/><Relationship Id="rId4"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27.wmf"/><Relationship Id="rId3" Type="http://schemas.openxmlformats.org/officeDocument/2006/relationships/image" Target="../media/image41.wmf"/><Relationship Id="rId7" Type="http://schemas.openxmlformats.org/officeDocument/2006/relationships/image" Target="../media/image45.wmf"/><Relationship Id="rId12" Type="http://schemas.openxmlformats.org/officeDocument/2006/relationships/image" Target="../media/image26.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11" Type="http://schemas.openxmlformats.org/officeDocument/2006/relationships/image" Target="../media/image34.wmf"/><Relationship Id="rId5" Type="http://schemas.openxmlformats.org/officeDocument/2006/relationships/image" Target="../media/image43.wmf"/><Relationship Id="rId10" Type="http://schemas.openxmlformats.org/officeDocument/2006/relationships/image" Target="../media/image28.wmf"/><Relationship Id="rId4" Type="http://schemas.openxmlformats.org/officeDocument/2006/relationships/image" Target="../media/image42.wmf"/><Relationship Id="rId9" Type="http://schemas.openxmlformats.org/officeDocument/2006/relationships/image" Target="../media/image47.wmf"/><Relationship Id="rId14"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2024/8/2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959107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2024/8/2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3768938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2024/8/2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2024/8/2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2024/8/2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2024/8/2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2024/8/2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2024/8/2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 Id="rId9"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6.bin"/><Relationship Id="rId18" Type="http://schemas.openxmlformats.org/officeDocument/2006/relationships/oleObject" Target="../embeddings/oleObject19.bin"/><Relationship Id="rId3" Type="http://schemas.openxmlformats.org/officeDocument/2006/relationships/notesSlide" Target="../notesSlides/notesSlide12.xml"/><Relationship Id="rId21" Type="http://schemas.openxmlformats.org/officeDocument/2006/relationships/image" Target="../media/image24.wmf"/><Relationship Id="rId7" Type="http://schemas.openxmlformats.org/officeDocument/2006/relationships/image" Target="../media/image18.wmf"/><Relationship Id="rId12" Type="http://schemas.openxmlformats.org/officeDocument/2006/relationships/image" Target="../media/image20.wmf"/><Relationship Id="rId17" Type="http://schemas.openxmlformats.org/officeDocument/2006/relationships/oleObject" Target="../embeddings/oleObject18.bin"/><Relationship Id="rId2" Type="http://schemas.openxmlformats.org/officeDocument/2006/relationships/slideLayout" Target="../slideLayouts/slideLayout10.xml"/><Relationship Id="rId16" Type="http://schemas.openxmlformats.org/officeDocument/2006/relationships/image" Target="../media/image22.wmf"/><Relationship Id="rId20" Type="http://schemas.openxmlformats.org/officeDocument/2006/relationships/oleObject" Target="../embeddings/oleObject20.bin"/><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oleObject" Target="../embeddings/oleObject15.bin"/><Relationship Id="rId5" Type="http://schemas.openxmlformats.org/officeDocument/2006/relationships/image" Target="../media/image17.wmf"/><Relationship Id="rId15" Type="http://schemas.openxmlformats.org/officeDocument/2006/relationships/oleObject" Target="../embeddings/oleObject17.bin"/><Relationship Id="rId10" Type="http://schemas.openxmlformats.org/officeDocument/2006/relationships/image" Target="../media/image19.wmf"/><Relationship Id="rId19" Type="http://schemas.openxmlformats.org/officeDocument/2006/relationships/image" Target="../media/image23.wmf"/><Relationship Id="rId4" Type="http://schemas.openxmlformats.org/officeDocument/2006/relationships/oleObject" Target="../embeddings/oleObject11.bin"/><Relationship Id="rId9" Type="http://schemas.openxmlformats.org/officeDocument/2006/relationships/oleObject" Target="../embeddings/oleObject14.bin"/><Relationship Id="rId14" Type="http://schemas.openxmlformats.org/officeDocument/2006/relationships/image" Target="../media/image21.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4.xml"/><Relationship Id="rId7" Type="http://schemas.openxmlformats.org/officeDocument/2006/relationships/image" Target="../media/image26.w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7.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oleObject" Target="../embeddings/oleObject30.bin"/><Relationship Id="rId18" Type="http://schemas.openxmlformats.org/officeDocument/2006/relationships/oleObject" Target="../embeddings/oleObject33.bin"/><Relationship Id="rId3" Type="http://schemas.openxmlformats.org/officeDocument/2006/relationships/notesSlide" Target="../notesSlides/notesSlide15.xml"/><Relationship Id="rId7" Type="http://schemas.openxmlformats.org/officeDocument/2006/relationships/image" Target="../media/image27.wmf"/><Relationship Id="rId12" Type="http://schemas.openxmlformats.org/officeDocument/2006/relationships/oleObject" Target="../embeddings/oleObject29.bin"/><Relationship Id="rId17" Type="http://schemas.openxmlformats.org/officeDocument/2006/relationships/image" Target="../media/image31.wmf"/><Relationship Id="rId2" Type="http://schemas.openxmlformats.org/officeDocument/2006/relationships/slideLayout" Target="../slideLayouts/slideLayout10.xml"/><Relationship Id="rId16" Type="http://schemas.openxmlformats.org/officeDocument/2006/relationships/oleObject" Target="../embeddings/oleObject32.bin"/><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oleObject" Target="../embeddings/oleObject31.bin"/><Relationship Id="rId10" Type="http://schemas.openxmlformats.org/officeDocument/2006/relationships/oleObject" Target="../embeddings/oleObject28.bin"/><Relationship Id="rId19" Type="http://schemas.openxmlformats.org/officeDocument/2006/relationships/image" Target="../media/image32.wmf"/><Relationship Id="rId4" Type="http://schemas.openxmlformats.org/officeDocument/2006/relationships/oleObject" Target="../embeddings/oleObject25.bin"/><Relationship Id="rId9" Type="http://schemas.openxmlformats.org/officeDocument/2006/relationships/image" Target="../media/image28.wmf"/><Relationship Id="rId14" Type="http://schemas.openxmlformats.org/officeDocument/2006/relationships/image" Target="../media/image30.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3.wmf"/><Relationship Id="rId18" Type="http://schemas.openxmlformats.org/officeDocument/2006/relationships/oleObject" Target="../embeddings/oleObject41.bin"/><Relationship Id="rId3" Type="http://schemas.openxmlformats.org/officeDocument/2006/relationships/notesSlide" Target="../notesSlides/notesSlide16.xml"/><Relationship Id="rId7" Type="http://schemas.openxmlformats.org/officeDocument/2006/relationships/image" Target="../media/image27.wmf"/><Relationship Id="rId12" Type="http://schemas.openxmlformats.org/officeDocument/2006/relationships/oleObject" Target="../embeddings/oleObject38.bin"/><Relationship Id="rId17" Type="http://schemas.openxmlformats.org/officeDocument/2006/relationships/image" Target="../media/image35.wmf"/><Relationship Id="rId2" Type="http://schemas.openxmlformats.org/officeDocument/2006/relationships/slideLayout" Target="../slideLayouts/slideLayout10.xml"/><Relationship Id="rId16" Type="http://schemas.openxmlformats.org/officeDocument/2006/relationships/oleObject" Target="../embeddings/oleObject40.bin"/><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32.wmf"/><Relationship Id="rId5" Type="http://schemas.openxmlformats.org/officeDocument/2006/relationships/image" Target="../media/image26.wmf"/><Relationship Id="rId15" Type="http://schemas.openxmlformats.org/officeDocument/2006/relationships/image" Target="../media/image34.wmf"/><Relationship Id="rId10" Type="http://schemas.openxmlformats.org/officeDocument/2006/relationships/oleObject" Target="../embeddings/oleObject37.bin"/><Relationship Id="rId19" Type="http://schemas.openxmlformats.org/officeDocument/2006/relationships/image" Target="../media/image36.wmf"/><Relationship Id="rId4" Type="http://schemas.openxmlformats.org/officeDocument/2006/relationships/oleObject" Target="../embeddings/oleObject34.bin"/><Relationship Id="rId9" Type="http://schemas.openxmlformats.org/officeDocument/2006/relationships/image" Target="../media/image28.wmf"/><Relationship Id="rId14" Type="http://schemas.openxmlformats.org/officeDocument/2006/relationships/oleObject" Target="../embeddings/oleObject3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34.wmf"/><Relationship Id="rId3" Type="http://schemas.openxmlformats.org/officeDocument/2006/relationships/notesSlide" Target="../notesSlides/notesSlide17.xml"/><Relationship Id="rId7" Type="http://schemas.openxmlformats.org/officeDocument/2006/relationships/image" Target="../media/image27.wmf"/><Relationship Id="rId12" Type="http://schemas.openxmlformats.org/officeDocument/2006/relationships/oleObject" Target="../embeddings/oleObject46.bin"/><Relationship Id="rId17" Type="http://schemas.openxmlformats.org/officeDocument/2006/relationships/image" Target="../media/image38.wmf"/><Relationship Id="rId2" Type="http://schemas.openxmlformats.org/officeDocument/2006/relationships/slideLayout" Target="../slideLayouts/slideLayout10.xml"/><Relationship Id="rId16" Type="http://schemas.openxmlformats.org/officeDocument/2006/relationships/oleObject" Target="../embeddings/oleObject48.bin"/><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32.wmf"/><Relationship Id="rId5" Type="http://schemas.openxmlformats.org/officeDocument/2006/relationships/image" Target="../media/image26.wmf"/><Relationship Id="rId15" Type="http://schemas.openxmlformats.org/officeDocument/2006/relationships/image" Target="../media/image37.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28.wmf"/><Relationship Id="rId14"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43.wmf"/><Relationship Id="rId18" Type="http://schemas.openxmlformats.org/officeDocument/2006/relationships/oleObject" Target="../embeddings/oleObject56.bin"/><Relationship Id="rId26" Type="http://schemas.openxmlformats.org/officeDocument/2006/relationships/oleObject" Target="../embeddings/oleObject60.bin"/><Relationship Id="rId3" Type="http://schemas.openxmlformats.org/officeDocument/2006/relationships/notesSlide" Target="../notesSlides/notesSlide18.xml"/><Relationship Id="rId21" Type="http://schemas.openxmlformats.org/officeDocument/2006/relationships/image" Target="../media/image47.wmf"/><Relationship Id="rId7" Type="http://schemas.openxmlformats.org/officeDocument/2006/relationships/image" Target="../media/image40.wmf"/><Relationship Id="rId12" Type="http://schemas.openxmlformats.org/officeDocument/2006/relationships/oleObject" Target="../embeddings/oleObject53.bin"/><Relationship Id="rId17" Type="http://schemas.openxmlformats.org/officeDocument/2006/relationships/image" Target="../media/image45.wmf"/><Relationship Id="rId25" Type="http://schemas.openxmlformats.org/officeDocument/2006/relationships/image" Target="../media/image34.wmf"/><Relationship Id="rId2" Type="http://schemas.openxmlformats.org/officeDocument/2006/relationships/slideLayout" Target="../slideLayouts/slideLayout10.xml"/><Relationship Id="rId16" Type="http://schemas.openxmlformats.org/officeDocument/2006/relationships/oleObject" Target="../embeddings/oleObject55.bin"/><Relationship Id="rId20" Type="http://schemas.openxmlformats.org/officeDocument/2006/relationships/oleObject" Target="../embeddings/oleObject57.bin"/><Relationship Id="rId29" Type="http://schemas.openxmlformats.org/officeDocument/2006/relationships/image" Target="../media/image27.wmf"/><Relationship Id="rId1" Type="http://schemas.openxmlformats.org/officeDocument/2006/relationships/vmlDrawing" Target="../drawings/vmlDrawing9.vml"/><Relationship Id="rId6" Type="http://schemas.openxmlformats.org/officeDocument/2006/relationships/oleObject" Target="../embeddings/oleObject50.bin"/><Relationship Id="rId11" Type="http://schemas.openxmlformats.org/officeDocument/2006/relationships/image" Target="../media/image42.wmf"/><Relationship Id="rId24" Type="http://schemas.openxmlformats.org/officeDocument/2006/relationships/oleObject" Target="../embeddings/oleObject59.bin"/><Relationship Id="rId5" Type="http://schemas.openxmlformats.org/officeDocument/2006/relationships/image" Target="../media/image39.wmf"/><Relationship Id="rId15" Type="http://schemas.openxmlformats.org/officeDocument/2006/relationships/image" Target="../media/image44.wmf"/><Relationship Id="rId23" Type="http://schemas.openxmlformats.org/officeDocument/2006/relationships/image" Target="../media/image28.wmf"/><Relationship Id="rId28" Type="http://schemas.openxmlformats.org/officeDocument/2006/relationships/oleObject" Target="../embeddings/oleObject61.bin"/><Relationship Id="rId10" Type="http://schemas.openxmlformats.org/officeDocument/2006/relationships/oleObject" Target="../embeddings/oleObject52.bin"/><Relationship Id="rId19" Type="http://schemas.openxmlformats.org/officeDocument/2006/relationships/image" Target="../media/image46.wmf"/><Relationship Id="rId31" Type="http://schemas.openxmlformats.org/officeDocument/2006/relationships/image" Target="../media/image32.wmf"/><Relationship Id="rId4" Type="http://schemas.openxmlformats.org/officeDocument/2006/relationships/oleObject" Target="../embeddings/oleObject49.bin"/><Relationship Id="rId9" Type="http://schemas.openxmlformats.org/officeDocument/2006/relationships/image" Target="../media/image41.wmf"/><Relationship Id="rId14" Type="http://schemas.openxmlformats.org/officeDocument/2006/relationships/oleObject" Target="../embeddings/oleObject54.bin"/><Relationship Id="rId22" Type="http://schemas.openxmlformats.org/officeDocument/2006/relationships/oleObject" Target="../embeddings/oleObject58.bin"/><Relationship Id="rId27" Type="http://schemas.openxmlformats.org/officeDocument/2006/relationships/image" Target="../media/image26.wmf"/><Relationship Id="rId30" Type="http://schemas.openxmlformats.org/officeDocument/2006/relationships/oleObject" Target="../embeddings/oleObject62.bin"/></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19.xml"/><Relationship Id="rId7" Type="http://schemas.openxmlformats.org/officeDocument/2006/relationships/image" Target="../media/image53.wmf"/><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oleObject" Target="../embeddings/oleObject64.bin"/><Relationship Id="rId5" Type="http://schemas.openxmlformats.org/officeDocument/2006/relationships/image" Target="../media/image52.wmf"/><Relationship Id="rId4" Type="http://schemas.openxmlformats.org/officeDocument/2006/relationships/oleObject" Target="../embeddings/oleObject63.bin"/><Relationship Id="rId9" Type="http://schemas.openxmlformats.org/officeDocument/2006/relationships/image" Target="../media/image54.wmf"/></Relationships>
</file>

<file path=ppt/slides/_rels/slide31.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71.bin"/><Relationship Id="rId18" Type="http://schemas.openxmlformats.org/officeDocument/2006/relationships/image" Target="../media/image62.wmf"/><Relationship Id="rId26" Type="http://schemas.openxmlformats.org/officeDocument/2006/relationships/image" Target="../media/image66.wmf"/><Relationship Id="rId3" Type="http://schemas.openxmlformats.org/officeDocument/2006/relationships/oleObject" Target="../embeddings/oleObject66.bin"/><Relationship Id="rId21" Type="http://schemas.openxmlformats.org/officeDocument/2006/relationships/oleObject" Target="../embeddings/oleObject75.bin"/><Relationship Id="rId7" Type="http://schemas.openxmlformats.org/officeDocument/2006/relationships/oleObject" Target="../embeddings/oleObject68.bin"/><Relationship Id="rId12" Type="http://schemas.openxmlformats.org/officeDocument/2006/relationships/image" Target="../media/image59.wmf"/><Relationship Id="rId17" Type="http://schemas.openxmlformats.org/officeDocument/2006/relationships/oleObject" Target="../embeddings/oleObject73.bin"/><Relationship Id="rId25" Type="http://schemas.openxmlformats.org/officeDocument/2006/relationships/oleObject" Target="../embeddings/oleObject77.bin"/><Relationship Id="rId2" Type="http://schemas.openxmlformats.org/officeDocument/2006/relationships/slideLayout" Target="../slideLayouts/slideLayout10.xml"/><Relationship Id="rId16" Type="http://schemas.openxmlformats.org/officeDocument/2006/relationships/image" Target="../media/image61.wmf"/><Relationship Id="rId20" Type="http://schemas.openxmlformats.org/officeDocument/2006/relationships/image" Target="../media/image63.wmf"/><Relationship Id="rId1" Type="http://schemas.openxmlformats.org/officeDocument/2006/relationships/vmlDrawing" Target="../drawings/vmlDrawing11.vml"/><Relationship Id="rId6" Type="http://schemas.openxmlformats.org/officeDocument/2006/relationships/image" Target="../media/image56.wmf"/><Relationship Id="rId11" Type="http://schemas.openxmlformats.org/officeDocument/2006/relationships/oleObject" Target="../embeddings/oleObject70.bin"/><Relationship Id="rId24" Type="http://schemas.openxmlformats.org/officeDocument/2006/relationships/image" Target="../media/image65.wmf"/><Relationship Id="rId5" Type="http://schemas.openxmlformats.org/officeDocument/2006/relationships/oleObject" Target="../embeddings/oleObject67.bin"/><Relationship Id="rId15" Type="http://schemas.openxmlformats.org/officeDocument/2006/relationships/oleObject" Target="../embeddings/oleObject72.bin"/><Relationship Id="rId23" Type="http://schemas.openxmlformats.org/officeDocument/2006/relationships/oleObject" Target="../embeddings/oleObject76.bin"/><Relationship Id="rId10" Type="http://schemas.openxmlformats.org/officeDocument/2006/relationships/image" Target="../media/image58.wmf"/><Relationship Id="rId19" Type="http://schemas.openxmlformats.org/officeDocument/2006/relationships/oleObject" Target="../embeddings/oleObject74.bin"/><Relationship Id="rId4" Type="http://schemas.openxmlformats.org/officeDocument/2006/relationships/image" Target="../media/image55.wmf"/><Relationship Id="rId9" Type="http://schemas.openxmlformats.org/officeDocument/2006/relationships/oleObject" Target="../embeddings/oleObject69.bin"/><Relationship Id="rId14" Type="http://schemas.openxmlformats.org/officeDocument/2006/relationships/image" Target="../media/image60.wmf"/><Relationship Id="rId22" Type="http://schemas.openxmlformats.org/officeDocument/2006/relationships/image" Target="../media/image6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71.wmf"/><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68.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81.bin"/></Relationships>
</file>

<file path=ppt/slides/_rels/slide36.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73.wmf"/><Relationship Id="rId5" Type="http://schemas.openxmlformats.org/officeDocument/2006/relationships/oleObject" Target="../embeddings/oleObject84.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86.bin"/></Relationships>
</file>

<file path=ppt/slides/_rels/slide37.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80.wmf"/><Relationship Id="rId2" Type="http://schemas.openxmlformats.org/officeDocument/2006/relationships/slideLayout" Target="../slideLayouts/slideLayout10.xml"/><Relationship Id="rId16" Type="http://schemas.openxmlformats.org/officeDocument/2006/relationships/image" Target="../media/image82.wmf"/><Relationship Id="rId1" Type="http://schemas.openxmlformats.org/officeDocument/2006/relationships/vmlDrawing" Target="../drawings/vmlDrawing14.vml"/><Relationship Id="rId6" Type="http://schemas.openxmlformats.org/officeDocument/2006/relationships/image" Target="../media/image77.w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oleObject" Target="../embeddings/oleObject93.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90.bin"/><Relationship Id="rId14" Type="http://schemas.openxmlformats.org/officeDocument/2006/relationships/image" Target="../media/image81.wmf"/></Relationships>
</file>

<file path=ppt/slides/_rels/slide38.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99.bin"/><Relationship Id="rId18" Type="http://schemas.openxmlformats.org/officeDocument/2006/relationships/image" Target="../media/image90.wmf"/><Relationship Id="rId26" Type="http://schemas.openxmlformats.org/officeDocument/2006/relationships/oleObject" Target="../embeddings/oleObject106.bin"/><Relationship Id="rId3" Type="http://schemas.openxmlformats.org/officeDocument/2006/relationships/oleObject" Target="../embeddings/oleObject94.bin"/><Relationship Id="rId21" Type="http://schemas.openxmlformats.org/officeDocument/2006/relationships/oleObject" Target="../embeddings/oleObject103.bin"/><Relationship Id="rId7" Type="http://schemas.openxmlformats.org/officeDocument/2006/relationships/oleObject" Target="../embeddings/oleObject96.bin"/><Relationship Id="rId12" Type="http://schemas.openxmlformats.org/officeDocument/2006/relationships/image" Target="../media/image87.wmf"/><Relationship Id="rId17" Type="http://schemas.openxmlformats.org/officeDocument/2006/relationships/oleObject" Target="../embeddings/oleObject101.bin"/><Relationship Id="rId25" Type="http://schemas.openxmlformats.org/officeDocument/2006/relationships/image" Target="../media/image93.wmf"/><Relationship Id="rId2" Type="http://schemas.openxmlformats.org/officeDocument/2006/relationships/slideLayout" Target="../slideLayouts/slideLayout10.xml"/><Relationship Id="rId16" Type="http://schemas.openxmlformats.org/officeDocument/2006/relationships/image" Target="../media/image89.wmf"/><Relationship Id="rId20" Type="http://schemas.openxmlformats.org/officeDocument/2006/relationships/image" Target="../media/image91.wmf"/><Relationship Id="rId29" Type="http://schemas.openxmlformats.org/officeDocument/2006/relationships/oleObject" Target="../embeddings/oleObject108.bin"/><Relationship Id="rId1" Type="http://schemas.openxmlformats.org/officeDocument/2006/relationships/vmlDrawing" Target="../drawings/vmlDrawing15.vml"/><Relationship Id="rId6" Type="http://schemas.openxmlformats.org/officeDocument/2006/relationships/image" Target="../media/image84.wmf"/><Relationship Id="rId11" Type="http://schemas.openxmlformats.org/officeDocument/2006/relationships/oleObject" Target="../embeddings/oleObject98.bin"/><Relationship Id="rId24" Type="http://schemas.openxmlformats.org/officeDocument/2006/relationships/oleObject" Target="../embeddings/oleObject105.bin"/><Relationship Id="rId5" Type="http://schemas.openxmlformats.org/officeDocument/2006/relationships/oleObject" Target="../embeddings/oleObject95.bin"/><Relationship Id="rId15" Type="http://schemas.openxmlformats.org/officeDocument/2006/relationships/oleObject" Target="../embeddings/oleObject100.bin"/><Relationship Id="rId23" Type="http://schemas.openxmlformats.org/officeDocument/2006/relationships/oleObject" Target="../embeddings/oleObject104.bin"/><Relationship Id="rId28" Type="http://schemas.openxmlformats.org/officeDocument/2006/relationships/oleObject" Target="../embeddings/oleObject107.bin"/><Relationship Id="rId10" Type="http://schemas.openxmlformats.org/officeDocument/2006/relationships/image" Target="../media/image86.wmf"/><Relationship Id="rId19" Type="http://schemas.openxmlformats.org/officeDocument/2006/relationships/oleObject" Target="../embeddings/oleObject102.bin"/><Relationship Id="rId31" Type="http://schemas.openxmlformats.org/officeDocument/2006/relationships/image" Target="../media/image95.wmf"/><Relationship Id="rId4" Type="http://schemas.openxmlformats.org/officeDocument/2006/relationships/image" Target="../media/image83.wmf"/><Relationship Id="rId9" Type="http://schemas.openxmlformats.org/officeDocument/2006/relationships/oleObject" Target="../embeddings/oleObject97.bin"/><Relationship Id="rId14" Type="http://schemas.openxmlformats.org/officeDocument/2006/relationships/image" Target="../media/image88.wmf"/><Relationship Id="rId22" Type="http://schemas.openxmlformats.org/officeDocument/2006/relationships/image" Target="../media/image92.wmf"/><Relationship Id="rId27" Type="http://schemas.openxmlformats.org/officeDocument/2006/relationships/image" Target="../media/image94.wmf"/><Relationship Id="rId30" Type="http://schemas.openxmlformats.org/officeDocument/2006/relationships/oleObject" Target="../embeddings/oleObject109.bin"/></Relationships>
</file>

<file path=ppt/slides/_rels/slide39.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image" Target="../media/image100.wmf"/><Relationship Id="rId3" Type="http://schemas.openxmlformats.org/officeDocument/2006/relationships/oleObject" Target="../embeddings/oleObject110.bin"/><Relationship Id="rId7" Type="http://schemas.openxmlformats.org/officeDocument/2006/relationships/oleObject" Target="../embeddings/oleObject112.bin"/><Relationship Id="rId12" Type="http://schemas.openxmlformats.org/officeDocument/2006/relationships/oleObject" Target="../embeddings/oleObject115.bin"/><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97.wmf"/><Relationship Id="rId11" Type="http://schemas.openxmlformats.org/officeDocument/2006/relationships/oleObject" Target="../embeddings/oleObject114.bin"/><Relationship Id="rId5" Type="http://schemas.openxmlformats.org/officeDocument/2006/relationships/oleObject" Target="../embeddings/oleObject111.bin"/><Relationship Id="rId10" Type="http://schemas.openxmlformats.org/officeDocument/2006/relationships/image" Target="../media/image99.wmf"/><Relationship Id="rId4" Type="http://schemas.openxmlformats.org/officeDocument/2006/relationships/image" Target="../media/image96.wmf"/><Relationship Id="rId9" Type="http://schemas.openxmlformats.org/officeDocument/2006/relationships/oleObject" Target="../embeddings/oleObject11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xml"/><Relationship Id="rId1" Type="http://schemas.openxmlformats.org/officeDocument/2006/relationships/vmlDrawing" Target="../drawings/vmlDrawing17.vml"/><Relationship Id="rId6" Type="http://schemas.openxmlformats.org/officeDocument/2006/relationships/image" Target="../media/image102.wmf"/><Relationship Id="rId5" Type="http://schemas.openxmlformats.org/officeDocument/2006/relationships/oleObject" Target="../embeddings/oleObject116.bin"/><Relationship Id="rId4"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121.bin"/><Relationship Id="rId18" Type="http://schemas.openxmlformats.org/officeDocument/2006/relationships/image" Target="../media/image109.wmf"/><Relationship Id="rId3" Type="http://schemas.openxmlformats.org/officeDocument/2006/relationships/slideLayout" Target="../slideLayouts/slideLayout10.xml"/><Relationship Id="rId21" Type="http://schemas.openxmlformats.org/officeDocument/2006/relationships/oleObject" Target="../embeddings/oleObject125.bin"/><Relationship Id="rId7" Type="http://schemas.openxmlformats.org/officeDocument/2006/relationships/oleObject" Target="../embeddings/oleObject118.bin"/><Relationship Id="rId12" Type="http://schemas.openxmlformats.org/officeDocument/2006/relationships/image" Target="../media/image106.wmf"/><Relationship Id="rId17" Type="http://schemas.openxmlformats.org/officeDocument/2006/relationships/oleObject" Target="../embeddings/oleObject123.bin"/><Relationship Id="rId2" Type="http://schemas.openxmlformats.org/officeDocument/2006/relationships/tags" Target="../tags/tag8.xml"/><Relationship Id="rId16" Type="http://schemas.openxmlformats.org/officeDocument/2006/relationships/image" Target="../media/image108.wmf"/><Relationship Id="rId20" Type="http://schemas.openxmlformats.org/officeDocument/2006/relationships/image" Target="../media/image110.wmf"/><Relationship Id="rId1" Type="http://schemas.openxmlformats.org/officeDocument/2006/relationships/vmlDrawing" Target="../drawings/vmlDrawing18.vml"/><Relationship Id="rId6" Type="http://schemas.openxmlformats.org/officeDocument/2006/relationships/image" Target="../media/image103.wmf"/><Relationship Id="rId11" Type="http://schemas.openxmlformats.org/officeDocument/2006/relationships/oleObject" Target="../embeddings/oleObject120.bin"/><Relationship Id="rId5" Type="http://schemas.openxmlformats.org/officeDocument/2006/relationships/oleObject" Target="../embeddings/oleObject117.bin"/><Relationship Id="rId15" Type="http://schemas.openxmlformats.org/officeDocument/2006/relationships/oleObject" Target="../embeddings/oleObject122.bin"/><Relationship Id="rId23" Type="http://schemas.openxmlformats.org/officeDocument/2006/relationships/oleObject" Target="../embeddings/oleObject126.bin"/><Relationship Id="rId10" Type="http://schemas.openxmlformats.org/officeDocument/2006/relationships/image" Target="../media/image105.wmf"/><Relationship Id="rId19" Type="http://schemas.openxmlformats.org/officeDocument/2006/relationships/oleObject" Target="../embeddings/oleObject124.bin"/><Relationship Id="rId4" Type="http://schemas.openxmlformats.org/officeDocument/2006/relationships/notesSlide" Target="../notesSlides/notesSlide23.xml"/><Relationship Id="rId9" Type="http://schemas.openxmlformats.org/officeDocument/2006/relationships/oleObject" Target="../embeddings/oleObject119.bin"/><Relationship Id="rId14" Type="http://schemas.openxmlformats.org/officeDocument/2006/relationships/image" Target="../media/image107.wmf"/><Relationship Id="rId22" Type="http://schemas.openxmlformats.org/officeDocument/2006/relationships/image" Target="../media/image111.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11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2"/>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3"/>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187337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en-US" sz="6000" b="1" dirty="0" smtClean="0">
                <a:latin typeface="黑体" panose="02010609060101010101" pitchFamily="49" charset="-122"/>
                <a:ea typeface="黑体" panose="02010609060101010101" pitchFamily="49" charset="-122"/>
              </a:rPr>
              <a:t>第二章</a:t>
            </a:r>
            <a:r>
              <a:rPr kumimoji="0" lang="zh-CN" altLang="zh-CN" sz="6000" b="1" dirty="0" smtClean="0">
                <a:latin typeface="黑体" panose="02010609060101010101" pitchFamily="49" charset="-122"/>
                <a:ea typeface="黑体" panose="02010609060101010101" pitchFamily="49" charset="-122"/>
              </a:rPr>
              <a:t> </a:t>
            </a:r>
            <a:r>
              <a:rPr kumimoji="0" lang="en-US" altLang="zh-CN" sz="6000" b="1" dirty="0">
                <a:latin typeface="黑体" panose="02010609060101010101" pitchFamily="49" charset="-122"/>
                <a:ea typeface="黑体" panose="02010609060101010101" pitchFamily="49" charset="-122"/>
              </a:rPr>
              <a:t/>
            </a:r>
            <a:br>
              <a:rPr kumimoji="0" lang="en-US" altLang="zh-CN" sz="6000" b="1" dirty="0">
                <a:latin typeface="黑体" panose="02010609060101010101" pitchFamily="49" charset="-122"/>
                <a:ea typeface="黑体" panose="02010609060101010101" pitchFamily="49" charset="-122"/>
              </a:rPr>
            </a:br>
            <a:r>
              <a:rPr kumimoji="0" lang="zh-CN" altLang="en-US" sz="6000" b="1" dirty="0">
                <a:latin typeface="黑体" panose="02010609060101010101" pitchFamily="49" charset="-122"/>
                <a:ea typeface="黑体" panose="02010609060101010101" pitchFamily="49" charset="-122"/>
                <a:sym typeface="+mn-ea"/>
              </a:rPr>
              <a:t>风险与收益关系的理论基础</a:t>
            </a:r>
            <a:r>
              <a:rPr kumimoji="0" lang="zh-CN" altLang="en-US" sz="6000" b="1" dirty="0">
                <a:latin typeface="黑体" panose="02010609060101010101" pitchFamily="49" charset="-122"/>
                <a:ea typeface="黑体" panose="02010609060101010101" pitchFamily="49" charset="-122"/>
              </a:rPr>
              <a:t> </a:t>
            </a: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Tree>
    <p:custDataLst>
      <p:tags r:id="rId1"/>
    </p:custDataLst>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676525"/>
          </a:xfrm>
          <a:prstGeom prst="rect">
            <a:avLst/>
          </a:prstGeom>
        </p:spPr>
        <p:txBody>
          <a:bodyPr wrap="square">
            <a:spAutoFit/>
          </a:bodyPr>
          <a:lstStyle/>
          <a:p>
            <a:pPr latinLnBrk="0">
              <a:lnSpc>
                <a:spcPct val="150000"/>
              </a:lnSpc>
            </a:pPr>
            <a:r>
              <a:rPr lang="zh-CN" altLang="en-US" sz="2400" b="1" dirty="0">
                <a:latin typeface="Times New Roman" panose="02020603050405020304" pitchFamily="18" charset="0"/>
                <a:cs typeface="Times New Roman" panose="02020603050405020304" pitchFamily="18" charset="0"/>
              </a:rPr>
              <a:t>一</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投资风险</a:t>
            </a:r>
            <a:r>
              <a:rPr lang="en-US" altLang="zh-CN" sz="2400" b="1" dirty="0">
                <a:latin typeface="Times New Roman" panose="02020603050405020304" pitchFamily="18" charset="0"/>
                <a:cs typeface="Times New Roman" panose="02020603050405020304" pitchFamily="18" charset="0"/>
              </a:rPr>
              <a:t>的</a:t>
            </a:r>
            <a:r>
              <a:rPr lang="zh-CN" altLang="en-US" sz="2400" b="1" dirty="0">
                <a:latin typeface="Times New Roman" panose="02020603050405020304" pitchFamily="18" charset="0"/>
                <a:cs typeface="Times New Roman" panose="02020603050405020304" pitchFamily="18" charset="0"/>
              </a:rPr>
              <a:t>定义及</a:t>
            </a:r>
            <a:r>
              <a:rPr lang="en-US" altLang="zh-CN" sz="2400" b="1" dirty="0">
                <a:latin typeface="Times New Roman" panose="02020603050405020304" pitchFamily="18" charset="0"/>
                <a:cs typeface="Times New Roman" panose="02020603050405020304" pitchFamily="18" charset="0"/>
              </a:rPr>
              <a:t>分类</a:t>
            </a:r>
            <a:r>
              <a:rPr lang="en-US" altLang="zh-CN" sz="2200" b="1" dirty="0">
                <a:latin typeface="Times New Roman" panose="02020603050405020304" pitchFamily="18" charset="0"/>
                <a:cs typeface="Times New Roman" panose="02020603050405020304" pitchFamily="18" charset="0"/>
              </a:rPr>
              <a:t>      </a:t>
            </a:r>
          </a:p>
          <a:p>
            <a:pPr latinLnBrk="0">
              <a:lnSpc>
                <a:spcPct val="150000"/>
              </a:lnSpc>
            </a:pPr>
            <a:r>
              <a:rPr lang="zh-CN" altLang="en-US" sz="2200" b="1" dirty="0">
                <a:latin typeface="Times New Roman" panose="02020603050405020304" pitchFamily="18" charset="0"/>
                <a:cs typeface="Times New Roman" panose="02020603050405020304" pitchFamily="18" charset="0"/>
              </a:rPr>
              <a:t>        投资风险是指在投资过程中，由于非投资主观因素导致的实际收益与预期收益的相偏离。这种偏离，不仅仅指实际收益低于预期收益，也就是我们常说的亏损，也包括实际收益高于预期收益的情形，这两种方向的偏离都是投资的风险。</a:t>
            </a:r>
          </a:p>
          <a:p>
            <a:pPr latinLnBrk="0">
              <a:lnSpc>
                <a:spcPct val="150000"/>
              </a:lnSpc>
            </a:pPr>
            <a:endParaRPr lang="zh-CN" altLang="en-US" sz="2200" b="1"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sp>
        <p:nvSpPr>
          <p:cNvPr id="34" name="圆角矩形 33"/>
          <p:cNvSpPr/>
          <p:nvPr/>
        </p:nvSpPr>
        <p:spPr>
          <a:xfrm>
            <a:off x="741680" y="4341495"/>
            <a:ext cx="2207260" cy="60388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投资风险</a:t>
            </a:r>
          </a:p>
        </p:txBody>
      </p:sp>
      <p:sp>
        <p:nvSpPr>
          <p:cNvPr id="35" name="左大括号 34"/>
          <p:cNvSpPr/>
          <p:nvPr/>
        </p:nvSpPr>
        <p:spPr>
          <a:xfrm>
            <a:off x="2948940" y="3442335"/>
            <a:ext cx="916940" cy="2415540"/>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36" name="文本框 35"/>
          <p:cNvSpPr txBox="1"/>
          <p:nvPr/>
        </p:nvSpPr>
        <p:spPr>
          <a:xfrm>
            <a:off x="3942715" y="3244850"/>
            <a:ext cx="3989705" cy="368300"/>
          </a:xfrm>
          <a:prstGeom prst="rect">
            <a:avLst/>
          </a:prstGeom>
          <a:noFill/>
        </p:spPr>
        <p:txBody>
          <a:bodyPr wrap="square" rtlCol="0">
            <a:spAutoFit/>
          </a:bodyPr>
          <a:lstStyle/>
          <a:p>
            <a:r>
              <a:rPr lang="zh-CN" altLang="en-US" dirty="0">
                <a:latin typeface="宋体" panose="02010600030101010101" pitchFamily="2" charset="-122"/>
                <a:cs typeface="宋体" panose="02010600030101010101" pitchFamily="2" charset="-122"/>
                <a:sym typeface="+mn-ea"/>
              </a:rPr>
              <a:t>（一）</a:t>
            </a:r>
            <a:r>
              <a:rPr lang="en-US" altLang="zh-CN" dirty="0">
                <a:latin typeface="宋体" panose="02010600030101010101" pitchFamily="2" charset="-122"/>
                <a:cs typeface="宋体" panose="02010600030101010101" pitchFamily="2" charset="-122"/>
                <a:sym typeface="+mn-ea"/>
              </a:rPr>
              <a:t>按投资风险形成的原因</a:t>
            </a:r>
            <a:r>
              <a:rPr lang="zh-CN" altLang="en-US" dirty="0">
                <a:latin typeface="宋体" panose="02010600030101010101" pitchFamily="2" charset="-122"/>
                <a:cs typeface="宋体" panose="02010600030101010101" pitchFamily="2" charset="-122"/>
                <a:sym typeface="+mn-ea"/>
              </a:rPr>
              <a:t>划分：</a:t>
            </a:r>
            <a:endParaRPr kumimoji="1" lang="zh-CN" altLang="en-US" dirty="0"/>
          </a:p>
        </p:txBody>
      </p:sp>
      <p:sp>
        <p:nvSpPr>
          <p:cNvPr id="37" name="文本框 36"/>
          <p:cNvSpPr txBox="1"/>
          <p:nvPr/>
        </p:nvSpPr>
        <p:spPr>
          <a:xfrm>
            <a:off x="3933825" y="4505325"/>
            <a:ext cx="3998595" cy="368300"/>
          </a:xfrm>
          <a:prstGeom prst="rect">
            <a:avLst/>
          </a:prstGeom>
          <a:noFill/>
        </p:spPr>
        <p:txBody>
          <a:bodyPr wrap="square" rtlCol="0">
            <a:spAutoFit/>
          </a:bodyPr>
          <a:lstStyle/>
          <a:p>
            <a:r>
              <a:rPr lang="zh-CN" altLang="en-US" dirty="0">
                <a:latin typeface="宋体" panose="02010600030101010101" pitchFamily="2" charset="-122"/>
                <a:cs typeface="宋体" panose="02010600030101010101" pitchFamily="2" charset="-122"/>
                <a:sym typeface="+mn-ea"/>
              </a:rPr>
              <a:t>（二）</a:t>
            </a:r>
            <a:r>
              <a:rPr lang="en-US" altLang="zh-CN" dirty="0">
                <a:latin typeface="宋体" panose="02010600030101010101" pitchFamily="2" charset="-122"/>
                <a:cs typeface="宋体" panose="02010600030101010101" pitchFamily="2" charset="-122"/>
                <a:sym typeface="+mn-ea"/>
              </a:rPr>
              <a:t>按投资风险</a:t>
            </a:r>
            <a:r>
              <a:rPr lang="zh-CN" altLang="en-US" dirty="0">
                <a:latin typeface="宋体" panose="02010600030101010101" pitchFamily="2" charset="-122"/>
                <a:cs typeface="宋体" panose="02010600030101010101" pitchFamily="2" charset="-122"/>
                <a:sym typeface="+mn-ea"/>
              </a:rPr>
              <a:t>的</a:t>
            </a:r>
            <a:r>
              <a:rPr lang="en-US" altLang="zh-CN" dirty="0">
                <a:latin typeface="宋体" panose="02010600030101010101" pitchFamily="2" charset="-122"/>
                <a:cs typeface="宋体" panose="02010600030101010101" pitchFamily="2" charset="-122"/>
                <a:sym typeface="+mn-ea"/>
              </a:rPr>
              <a:t>性质划分</a:t>
            </a:r>
            <a:r>
              <a:rPr lang="zh-CN" altLang="en-US" dirty="0">
                <a:latin typeface="宋体" panose="02010600030101010101" pitchFamily="2" charset="-122"/>
                <a:cs typeface="宋体" panose="02010600030101010101" pitchFamily="2" charset="-122"/>
                <a:sym typeface="+mn-ea"/>
              </a:rPr>
              <a:t>：</a:t>
            </a:r>
            <a:endParaRPr kumimoji="1" lang="zh-CN" altLang="en-US" dirty="0"/>
          </a:p>
        </p:txBody>
      </p:sp>
      <p:sp>
        <p:nvSpPr>
          <p:cNvPr id="38" name="文本框 37"/>
          <p:cNvSpPr txBox="1"/>
          <p:nvPr/>
        </p:nvSpPr>
        <p:spPr>
          <a:xfrm>
            <a:off x="3954780" y="5634355"/>
            <a:ext cx="4375150" cy="368300"/>
          </a:xfrm>
          <a:prstGeom prst="rect">
            <a:avLst/>
          </a:prstGeom>
          <a:noFill/>
        </p:spPr>
        <p:txBody>
          <a:bodyPr wrap="square" rtlCol="0">
            <a:spAutoFit/>
          </a:bodyPr>
          <a:lstStyle/>
          <a:p>
            <a:r>
              <a:rPr lang="zh-CN" altLang="en-US" dirty="0">
                <a:latin typeface="宋体" panose="02010600030101010101" pitchFamily="2" charset="-122"/>
                <a:cs typeface="宋体" panose="02010600030101010101" pitchFamily="2" charset="-122"/>
                <a:sym typeface="+mn-ea"/>
              </a:rPr>
              <a:t>（三）</a:t>
            </a:r>
            <a:r>
              <a:rPr lang="en-US" altLang="zh-CN" dirty="0">
                <a:latin typeface="宋体" panose="02010600030101010101" pitchFamily="2" charset="-122"/>
                <a:cs typeface="宋体" panose="02010600030101010101" pitchFamily="2" charset="-122"/>
                <a:sym typeface="+mn-ea"/>
              </a:rPr>
              <a:t>按投资风险涉及的范围划分</a:t>
            </a:r>
            <a:r>
              <a:rPr lang="zh-CN" altLang="en-US" dirty="0">
                <a:latin typeface="宋体" panose="02010600030101010101" pitchFamily="2" charset="-122"/>
                <a:cs typeface="宋体" panose="02010600030101010101" pitchFamily="2" charset="-122"/>
                <a:sym typeface="+mn-ea"/>
              </a:rPr>
              <a:t>：</a:t>
            </a:r>
            <a:endParaRPr kumimoji="1" lang="zh-CN" altLang="en-US" dirty="0">
              <a:latin typeface="宋体" panose="02010600030101010101" pitchFamily="2" charset="-122"/>
              <a:cs typeface="宋体" panose="02010600030101010101" pitchFamily="2" charset="-122"/>
              <a:sym typeface="+mn-ea"/>
            </a:endParaRPr>
          </a:p>
        </p:txBody>
      </p:sp>
      <p:sp>
        <p:nvSpPr>
          <p:cNvPr id="39" name="圆角矩形 38"/>
          <p:cNvSpPr/>
          <p:nvPr/>
        </p:nvSpPr>
        <p:spPr>
          <a:xfrm>
            <a:off x="7812316" y="2925663"/>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000" dirty="0">
                <a:sym typeface="+mn-ea"/>
              </a:rPr>
              <a:t>自然风险、社会风险、经济风险、技术风险</a:t>
            </a:r>
          </a:p>
        </p:txBody>
      </p:sp>
      <p:sp>
        <p:nvSpPr>
          <p:cNvPr id="40" name="圆角矩形 39"/>
          <p:cNvSpPr/>
          <p:nvPr/>
        </p:nvSpPr>
        <p:spPr>
          <a:xfrm>
            <a:off x="7816126" y="4218508"/>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000" dirty="0">
                <a:sym typeface="+mn-ea"/>
              </a:rPr>
              <a:t>系统风险、非系统风险</a:t>
            </a:r>
            <a:r>
              <a:rPr lang="zh-CN" altLang="zh-CN" sz="2400" dirty="0"/>
              <a:t> </a:t>
            </a:r>
            <a:endParaRPr kumimoji="1" lang="zh-CN" altLang="en-US" sz="2400" dirty="0"/>
          </a:p>
        </p:txBody>
      </p:sp>
      <p:sp>
        <p:nvSpPr>
          <p:cNvPr id="41" name="圆角矩形 40"/>
          <p:cNvSpPr/>
          <p:nvPr/>
        </p:nvSpPr>
        <p:spPr>
          <a:xfrm>
            <a:off x="7812316" y="538643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000" dirty="0">
                <a:sym typeface="+mn-ea"/>
              </a:rPr>
              <a:t>纯粹风险、投机风险</a:t>
            </a:r>
            <a:r>
              <a:rPr kumimoji="1" lang="zh-CN" altLang="en-US" sz="2400" dirty="0"/>
              <a:t> </a:t>
            </a:r>
          </a:p>
        </p:txBody>
      </p:sp>
      <p:cxnSp>
        <p:nvCxnSpPr>
          <p:cNvPr id="42" name="直接连接符 41"/>
          <p:cNvCxnSpPr/>
          <p:nvPr/>
        </p:nvCxnSpPr>
        <p:spPr>
          <a:xfrm>
            <a:off x="4063365" y="3642360"/>
            <a:ext cx="3542030" cy="317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3" name="直接连接符 42"/>
          <p:cNvCxnSpPr/>
          <p:nvPr/>
        </p:nvCxnSpPr>
        <p:spPr>
          <a:xfrm>
            <a:off x="4063365" y="4873625"/>
            <a:ext cx="3542030" cy="317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a:xfrm>
            <a:off x="4063365" y="6002655"/>
            <a:ext cx="3542030" cy="317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graphicFrame>
        <p:nvGraphicFramePr>
          <p:cNvPr id="3" name="表格 2"/>
          <p:cNvGraphicFramePr/>
          <p:nvPr/>
        </p:nvGraphicFramePr>
        <p:xfrm>
          <a:off x="1052830" y="1137920"/>
          <a:ext cx="10081260" cy="4767580"/>
        </p:xfrm>
        <a:graphic>
          <a:graphicData uri="http://schemas.openxmlformats.org/drawingml/2006/table">
            <a:tbl>
              <a:tblPr firstRow="1" bandRow="1">
                <a:tableStyleId>{5C22544A-7EE6-4342-B048-85BDC9FD1C3A}</a:tableStyleId>
              </a:tblPr>
              <a:tblGrid>
                <a:gridCol w="3496945"/>
                <a:gridCol w="3770630"/>
                <a:gridCol w="2813685"/>
              </a:tblGrid>
              <a:tr h="424180">
                <a:tc>
                  <a:txBody>
                    <a:bodyPr/>
                    <a:lstStyle/>
                    <a:p>
                      <a:pPr>
                        <a:buNone/>
                      </a:pPr>
                      <a:r>
                        <a:rPr lang="zh-CN" altLang="en-US"/>
                        <a:t>（一）按投资风险形成的原因</a:t>
                      </a:r>
                    </a:p>
                  </a:txBody>
                  <a:tcPr/>
                </a:tc>
                <a:tc>
                  <a:txBody>
                    <a:bodyPr/>
                    <a:lstStyle/>
                    <a:p>
                      <a:pPr>
                        <a:buNone/>
                      </a:pPr>
                      <a:r>
                        <a:rPr lang="zh-CN" altLang="en-US"/>
                        <a:t>定义</a:t>
                      </a:r>
                    </a:p>
                  </a:txBody>
                  <a:tcPr/>
                </a:tc>
                <a:tc>
                  <a:txBody>
                    <a:bodyPr/>
                    <a:lstStyle/>
                    <a:p>
                      <a:pPr>
                        <a:buNone/>
                      </a:pPr>
                      <a:r>
                        <a:rPr lang="zh-CN" altLang="en-US"/>
                        <a:t>举例</a:t>
                      </a:r>
                    </a:p>
                  </a:txBody>
                  <a:tcPr/>
                </a:tc>
              </a:tr>
              <a:tr h="75565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自然风险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指由于自然或地理因素的不可控变化给投资者带来的风险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飓风</a:t>
                      </a:r>
                      <a:r>
                        <a:rPr lang="zh-CN" altLang="en-US" sz="1800" dirty="0">
                          <a:latin typeface="Times New Roman" panose="02020603050405020304" pitchFamily="18" charset="0"/>
                          <a:cs typeface="Times New Roman" panose="02020603050405020304" pitchFamily="18" charset="0"/>
                          <a:sym typeface="+mn-ea"/>
                        </a:rPr>
                        <a:t>、</a:t>
                      </a:r>
                      <a:r>
                        <a:rPr lang="en-US" altLang="zh-CN" sz="1800" dirty="0">
                          <a:latin typeface="Times New Roman" panose="02020603050405020304" pitchFamily="18" charset="0"/>
                          <a:cs typeface="Times New Roman" panose="02020603050405020304" pitchFamily="18" charset="0"/>
                          <a:sym typeface="+mn-ea"/>
                        </a:rPr>
                        <a:t>地震和洪水</a:t>
                      </a:r>
                      <a:endParaRPr lang="zh-CN" altLang="en-US"/>
                    </a:p>
                  </a:txBody>
                  <a:tcPr/>
                </a:tc>
              </a:tr>
              <a:tr h="755015">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社会风险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指由于其他社会主体不可预知的行为给投资者带来的风险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欺诈、玩忽职守、未披露持股比例</a:t>
                      </a:r>
                      <a:endParaRPr lang="zh-CN" altLang="en-US"/>
                    </a:p>
                  </a:txBody>
                  <a:tcPr/>
                </a:tc>
              </a:tr>
              <a:tr h="9144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经济风险</a:t>
                      </a:r>
                      <a:r>
                        <a:rPr lang="zh-CN" altLang="en-US" sz="1800" b="1" dirty="0">
                          <a:latin typeface="Times New Roman" panose="02020603050405020304" pitchFamily="18" charset="0"/>
                          <a:cs typeface="Times New Roman" panose="02020603050405020304" pitchFamily="18" charset="0"/>
                          <a:sym typeface="+mn-ea"/>
                        </a:rPr>
                        <a:t>（最主要）</a:t>
                      </a:r>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指投资活动中，由于经济管理不善或市场因素变化给投资者带来的风险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经营风险、价格风险、利率风险和通货膨胀风险</a:t>
                      </a:r>
                      <a:endParaRPr lang="zh-CN" altLang="en-US"/>
                    </a:p>
                  </a:txBody>
                  <a:tcPr/>
                </a:tc>
              </a:tr>
              <a:tr h="9144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技术风险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指工程中由于技术或管理缺陷给投资者带来的风险</a:t>
                      </a:r>
                    </a:p>
                    <a:p>
                      <a:pPr>
                        <a:buNone/>
                      </a:pP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工程质量不达标、操作系统故障或环境污染</a:t>
                      </a:r>
                      <a:endParaRPr lang="zh-CN" altLang="en-US"/>
                    </a:p>
                  </a:txBody>
                  <a:tcPr/>
                </a:tc>
              </a:tr>
            </a:tbl>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graphicFrame>
        <p:nvGraphicFramePr>
          <p:cNvPr id="3" name="表格 2"/>
          <p:cNvGraphicFramePr/>
          <p:nvPr/>
        </p:nvGraphicFramePr>
        <p:xfrm>
          <a:off x="1052830" y="1459865"/>
          <a:ext cx="9956800" cy="1838960"/>
        </p:xfrm>
        <a:graphic>
          <a:graphicData uri="http://schemas.openxmlformats.org/drawingml/2006/table">
            <a:tbl>
              <a:tblPr firstRow="1" bandRow="1">
                <a:tableStyleId>{5C22544A-7EE6-4342-B048-85BDC9FD1C3A}</a:tableStyleId>
              </a:tblPr>
              <a:tblGrid>
                <a:gridCol w="3496945"/>
                <a:gridCol w="6459855"/>
              </a:tblGrid>
              <a:tr h="365760">
                <a:tc>
                  <a:txBody>
                    <a:bodyPr/>
                    <a:lstStyle/>
                    <a:p>
                      <a:pPr>
                        <a:buNone/>
                      </a:pPr>
                      <a:r>
                        <a:rPr lang="zh-CN" altLang="en-US"/>
                        <a:t>（二）</a:t>
                      </a:r>
                      <a:r>
                        <a:rPr sz="1800" dirty="0">
                          <a:latin typeface="Times New Roman" panose="02020603050405020304" pitchFamily="18" charset="0"/>
                          <a:cs typeface="Times New Roman" panose="02020603050405020304" pitchFamily="18" charset="0"/>
                          <a:sym typeface="+mn-ea"/>
                        </a:rPr>
                        <a:t>按投资风险的性质</a:t>
                      </a:r>
                      <a:endParaRPr lang="zh-CN" altLang="en-US"/>
                    </a:p>
                  </a:txBody>
                  <a:tcPr/>
                </a:tc>
                <a:tc>
                  <a:txBody>
                    <a:bodyPr/>
                    <a:lstStyle/>
                    <a:p>
                      <a:pPr>
                        <a:buNone/>
                      </a:pPr>
                      <a:r>
                        <a:rPr lang="zh-CN" altLang="en-US"/>
                        <a:t>定义</a:t>
                      </a:r>
                    </a:p>
                  </a:txBody>
                  <a:tcPr/>
                </a:tc>
              </a:tr>
              <a:tr h="9144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纯粹风险</a:t>
                      </a:r>
                      <a:endParaRPr lang="zh-CN" altLang="en-US"/>
                    </a:p>
                  </a:txBody>
                  <a:tcPr/>
                </a:tc>
                <a:tc>
                  <a:txBody>
                    <a:bodyPr/>
                    <a:lstStyle/>
                    <a:p>
                      <a:pPr fontAlgn="auto">
                        <a:lnSpc>
                          <a:spcPct val="150000"/>
                        </a:lnSpc>
                        <a:buNone/>
                      </a:pPr>
                      <a:r>
                        <a:rPr lang="zh-CN" altLang="en-US" sz="1800" dirty="0">
                          <a:latin typeface="Times New Roman" panose="02020603050405020304" pitchFamily="18" charset="0"/>
                          <a:cs typeface="Times New Roman" panose="02020603050405020304" pitchFamily="18" charset="0"/>
                          <a:sym typeface="+mn-ea"/>
                        </a:rPr>
                        <a:t>指</a:t>
                      </a:r>
                      <a:r>
                        <a:rPr lang="en-US" altLang="zh-CN" sz="1800" dirty="0">
                          <a:latin typeface="Times New Roman" panose="02020603050405020304" pitchFamily="18" charset="0"/>
                          <a:cs typeface="Times New Roman" panose="02020603050405020304" pitchFamily="18" charset="0"/>
                          <a:sym typeface="+mn-ea"/>
                        </a:rPr>
                        <a:t>不可能给投资者带来收益的风险。换句话说，纯粹风险只有给投资带来亏损的可能性。</a:t>
                      </a:r>
                      <a:endParaRPr lang="zh-CN" altLang="en-US"/>
                    </a:p>
                  </a:txBody>
                  <a:tcPr/>
                </a:tc>
              </a:tr>
              <a:tr h="5588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投机风险</a:t>
                      </a:r>
                      <a:endParaRPr lang="zh-CN" altLang="en-US"/>
                    </a:p>
                  </a:txBody>
                  <a:tcPr/>
                </a:tc>
                <a:tc>
                  <a:txBody>
                    <a:bodyPr/>
                    <a:lstStyle/>
                    <a:p>
                      <a:pPr indent="0" fontAlgn="auto">
                        <a:lnSpc>
                          <a:spcPct val="150000"/>
                        </a:lnSpc>
                      </a:pPr>
                      <a:r>
                        <a:rPr lang="en-US" altLang="zh-CN" sz="1800" dirty="0">
                          <a:latin typeface="Times New Roman" panose="02020603050405020304" pitchFamily="18" charset="0"/>
                          <a:cs typeface="Times New Roman" panose="02020603050405020304" pitchFamily="18" charset="0"/>
                          <a:sym typeface="+mn-ea"/>
                        </a:rPr>
                        <a:t>指既可能给投资者带来收益也有可能造成投资者损失的风险。</a:t>
                      </a:r>
                      <a:endParaRPr lang="zh-CN" altLang="en-US"/>
                    </a:p>
                  </a:txBody>
                  <a:tcPr/>
                </a:tc>
              </a:tr>
            </a:tbl>
          </a:graphicData>
        </a:graphic>
      </p:graphicFrame>
      <p:graphicFrame>
        <p:nvGraphicFramePr>
          <p:cNvPr id="6" name="表格 5"/>
          <p:cNvGraphicFramePr/>
          <p:nvPr/>
        </p:nvGraphicFramePr>
        <p:xfrm>
          <a:off x="1052830" y="3298825"/>
          <a:ext cx="9956800" cy="2194560"/>
        </p:xfrm>
        <a:graphic>
          <a:graphicData uri="http://schemas.openxmlformats.org/drawingml/2006/table">
            <a:tbl>
              <a:tblPr firstRow="1" bandRow="1">
                <a:tableStyleId>{5C22544A-7EE6-4342-B048-85BDC9FD1C3A}</a:tableStyleId>
              </a:tblPr>
              <a:tblGrid>
                <a:gridCol w="3496945"/>
                <a:gridCol w="6459855"/>
              </a:tblGrid>
              <a:tr h="365760">
                <a:tc>
                  <a:txBody>
                    <a:bodyPr/>
                    <a:lstStyle/>
                    <a:p>
                      <a:pPr>
                        <a:buNone/>
                      </a:pPr>
                      <a:r>
                        <a:rPr lang="zh-CN" altLang="en-US"/>
                        <a:t>（三）</a:t>
                      </a:r>
                      <a:r>
                        <a:rPr sz="1800" dirty="0">
                          <a:latin typeface="Times New Roman" panose="02020603050405020304" pitchFamily="18" charset="0"/>
                          <a:cs typeface="Times New Roman" panose="02020603050405020304" pitchFamily="18" charset="0"/>
                          <a:sym typeface="+mn-ea"/>
                        </a:rPr>
                        <a:t>按投资风险涉及的范围</a:t>
                      </a:r>
                      <a:endParaRPr lang="zh-CN" altLang="en-US"/>
                    </a:p>
                  </a:txBody>
                  <a:tcPr/>
                </a:tc>
                <a:tc>
                  <a:txBody>
                    <a:bodyPr/>
                    <a:lstStyle/>
                    <a:p>
                      <a:pPr>
                        <a:buNone/>
                      </a:pPr>
                      <a:r>
                        <a:rPr lang="zh-CN" altLang="en-US"/>
                        <a:t>定义</a:t>
                      </a:r>
                    </a:p>
                  </a:txBody>
                  <a:tcPr/>
                </a:tc>
              </a:tr>
              <a:tr h="9144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系统风险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指能影响整个市场的风险，无法通过多元化投资来分散，因此也称为不可分散风险或市场风险。</a:t>
                      </a:r>
                      <a:endParaRPr lang="zh-CN" altLang="en-US"/>
                    </a:p>
                  </a:txBody>
                  <a:tcPr/>
                </a:tc>
              </a:tr>
              <a:tr h="5588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非系统风险</a:t>
                      </a:r>
                      <a:endParaRPr lang="zh-CN" altLang="en-US"/>
                    </a:p>
                  </a:txBody>
                  <a:tcPr/>
                </a:tc>
                <a:tc>
                  <a:txBody>
                    <a:bodyPr/>
                    <a:lstStyle/>
                    <a:p>
                      <a:pPr indent="0" fontAlgn="auto">
                        <a:lnSpc>
                          <a:spcPct val="150000"/>
                        </a:lnSpc>
                      </a:pPr>
                      <a:r>
                        <a:rPr lang="en-US" altLang="zh-CN" sz="1800" dirty="0">
                          <a:latin typeface="Times New Roman" panose="02020603050405020304" pitchFamily="18" charset="0"/>
                          <a:cs typeface="Times New Roman" panose="02020603050405020304" pitchFamily="18" charset="0"/>
                          <a:sym typeface="+mn-ea"/>
                        </a:rPr>
                        <a:t>指影响范围在个别企业或少数行业的风险，该风险可通过多样化投资来分散，因此非系统风险也称为可分散风险。</a:t>
                      </a:r>
                      <a:endParaRPr lang="zh-CN" altLang="en-US"/>
                    </a:p>
                  </a:txBody>
                  <a:tcPr/>
                </a:tc>
              </a:tr>
            </a:tbl>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sp>
        <p:nvSpPr>
          <p:cNvPr id="21" name="文本框 20"/>
          <p:cNvSpPr txBox="1"/>
          <p:nvPr/>
        </p:nvSpPr>
        <p:spPr>
          <a:xfrm>
            <a:off x="654685" y="828675"/>
            <a:ext cx="10346055" cy="521970"/>
          </a:xfrm>
          <a:prstGeom prst="rect">
            <a:avLst/>
          </a:prstGeom>
          <a:noFill/>
        </p:spPr>
        <p:txBody>
          <a:bodyPr wrap="square" rtlCol="0">
            <a:spAutoFit/>
          </a:bodyPr>
          <a:lstStyle/>
          <a:p>
            <a:r>
              <a:rPr lang="zh-CN" altLang="en-US" sz="2800" b="1" dirty="0">
                <a:latin typeface="Times New Roman" panose="02020603050405020304" pitchFamily="18" charset="0"/>
              </a:rPr>
              <a:t>三、投资风险的度量</a:t>
            </a:r>
          </a:p>
        </p:txBody>
      </p:sp>
      <p:sp>
        <p:nvSpPr>
          <p:cNvPr id="7" name="椭圆 6"/>
          <p:cNvSpPr/>
          <p:nvPr/>
        </p:nvSpPr>
        <p:spPr>
          <a:xfrm>
            <a:off x="2933879" y="2429113"/>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603050405020304" pitchFamily="18" charset="0"/>
              </a:rPr>
              <a:t>敏感性指标</a:t>
            </a:r>
          </a:p>
        </p:txBody>
      </p:sp>
      <p:sp>
        <p:nvSpPr>
          <p:cNvPr id="8" name="椭圆 7"/>
          <p:cNvSpPr/>
          <p:nvPr/>
        </p:nvSpPr>
        <p:spPr>
          <a:xfrm>
            <a:off x="2993923" y="4614276"/>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603050405020304" pitchFamily="18" charset="0"/>
              </a:rPr>
              <a:t>波动性指标</a:t>
            </a:r>
            <a:endParaRPr kumimoji="1" lang="zh-CN" altLang="en-US" b="1" dirty="0">
              <a:latin typeface="Times New Roman" panose="02020603050405020304" pitchFamily="18" charset="0"/>
            </a:endParaRPr>
          </a:p>
        </p:txBody>
      </p:sp>
      <p:cxnSp>
        <p:nvCxnSpPr>
          <p:cNvPr id="9" name="直接箭头连接符 16"/>
          <p:cNvCxnSpPr/>
          <p:nvPr/>
        </p:nvCxnSpPr>
        <p:spPr>
          <a:xfrm flipH="1" flipV="1">
            <a:off x="4435475" y="3190875"/>
            <a:ext cx="518160" cy="307975"/>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p:cNvCxnSpPr/>
          <p:nvPr/>
        </p:nvCxnSpPr>
        <p:spPr>
          <a:xfrm flipV="1">
            <a:off x="7482840" y="3074670"/>
            <a:ext cx="529590" cy="370205"/>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5289550" y="3444875"/>
            <a:ext cx="1892300" cy="1061085"/>
          </a:xfrm>
          <a:prstGeom prst="roundRect">
            <a:avLst/>
          </a:prstGeom>
          <a:gradFill>
            <a:gsLst>
              <a:gs pos="0">
                <a:schemeClr val="accent6">
                  <a:tint val="50000"/>
                  <a:satMod val="300000"/>
                </a:schemeClr>
              </a:gs>
              <a:gs pos="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sz="2000" b="1" dirty="0">
                <a:latin typeface="Times New Roman" panose="02020603050405020304" pitchFamily="18" charset="0"/>
              </a:rPr>
              <a:t>常用投资风险度量指标</a:t>
            </a:r>
            <a:endParaRPr kumimoji="1" lang="zh-CN" altLang="en-US" sz="2000" b="1" dirty="0"/>
          </a:p>
        </p:txBody>
      </p:sp>
      <p:cxnSp>
        <p:nvCxnSpPr>
          <p:cNvPr id="13" name="直接箭头连接符 16"/>
          <p:cNvCxnSpPr/>
          <p:nvPr/>
        </p:nvCxnSpPr>
        <p:spPr>
          <a:xfrm flipH="1">
            <a:off x="4428490" y="4396740"/>
            <a:ext cx="525145" cy="352425"/>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7"/>
          <p:cNvCxnSpPr/>
          <p:nvPr/>
        </p:nvCxnSpPr>
        <p:spPr>
          <a:xfrm>
            <a:off x="7519035" y="4505960"/>
            <a:ext cx="457200" cy="327025"/>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8163104" y="2429113"/>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603050405020304" pitchFamily="18" charset="0"/>
              </a:rPr>
              <a:t>概率类指标</a:t>
            </a:r>
          </a:p>
        </p:txBody>
      </p:sp>
      <p:sp>
        <p:nvSpPr>
          <p:cNvPr id="17" name="椭圆 16"/>
          <p:cNvSpPr/>
          <p:nvPr/>
        </p:nvSpPr>
        <p:spPr>
          <a:xfrm>
            <a:off x="8221524" y="4614783"/>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603050405020304" pitchFamily="18" charset="0"/>
              </a:rPr>
              <a:t>极端值指标</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261235"/>
          </a:xfrm>
          <a:prstGeom prst="rect">
            <a:avLst/>
          </a:prstGeom>
        </p:spPr>
        <p:txBody>
          <a:bodyPr wrap="square">
            <a:spAutoFit/>
          </a:bodyPr>
          <a:lstStyle/>
          <a:p>
            <a:pPr latinLnBrk="0">
              <a:lnSpc>
                <a:spcPct val="150000"/>
              </a:lnSpc>
            </a:pPr>
            <a:r>
              <a:rPr sz="2400" b="1" dirty="0">
                <a:latin typeface="Times New Roman" panose="02020603050405020304" pitchFamily="18" charset="0"/>
                <a:cs typeface="Times New Roman" panose="02020603050405020304" pitchFamily="18" charset="0"/>
              </a:rPr>
              <a:t>（一）敏感性指标</a:t>
            </a:r>
          </a:p>
          <a:p>
            <a:pPr latinLnBrk="0">
              <a:lnSpc>
                <a:spcPct val="150000"/>
              </a:lnSpc>
            </a:pPr>
            <a:r>
              <a:rPr lang="zh-CN" sz="2400" b="1"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sym typeface="+mn-ea"/>
              </a:rPr>
              <a:t>用于度量资产价值受某一风险因素影响的敏感程度。</a:t>
            </a:r>
            <a:endParaRPr sz="2400" dirty="0">
              <a:latin typeface="Times New Roman" panose="02020603050405020304" pitchFamily="18" charset="0"/>
              <a:cs typeface="Times New Roman" panose="02020603050405020304" pitchFamily="18" charset="0"/>
            </a:endParaRPr>
          </a:p>
          <a:p>
            <a:pPr latinLnBrk="0">
              <a:lnSpc>
                <a:spcPct val="150000"/>
              </a:lnSpc>
            </a:pP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latinLnBrk="0">
              <a:lnSpc>
                <a:spcPct val="150000"/>
              </a:lnSpc>
            </a:pP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graphicFrame>
        <p:nvGraphicFramePr>
          <p:cNvPr id="4" name="表格 3"/>
          <p:cNvGraphicFramePr/>
          <p:nvPr/>
        </p:nvGraphicFramePr>
        <p:xfrm>
          <a:off x="772795" y="1861820"/>
          <a:ext cx="10937240" cy="4183380"/>
        </p:xfrm>
        <a:graphic>
          <a:graphicData uri="http://schemas.openxmlformats.org/drawingml/2006/table">
            <a:tbl>
              <a:tblPr firstRow="1" bandRow="1">
                <a:tableStyleId>{5C22544A-7EE6-4342-B048-85BDC9FD1C3A}</a:tableStyleId>
              </a:tblPr>
              <a:tblGrid>
                <a:gridCol w="1637030"/>
                <a:gridCol w="3855085"/>
                <a:gridCol w="5445125"/>
              </a:tblGrid>
              <a:tr h="380365">
                <a:tc>
                  <a:txBody>
                    <a:bodyPr/>
                    <a:lstStyle/>
                    <a:p>
                      <a:pPr algn="ctr">
                        <a:buNone/>
                      </a:pPr>
                      <a:r>
                        <a:rPr lang="zh-CN" altLang="en-US"/>
                        <a:t>常用指标</a:t>
                      </a:r>
                    </a:p>
                  </a:txBody>
                  <a:tcPr/>
                </a:tc>
                <a:tc>
                  <a:txBody>
                    <a:bodyPr/>
                    <a:lstStyle/>
                    <a:p>
                      <a:pPr algn="ctr">
                        <a:buNone/>
                      </a:pPr>
                      <a:r>
                        <a:rPr lang="zh-CN" altLang="en-US"/>
                        <a:t>定义</a:t>
                      </a:r>
                    </a:p>
                  </a:txBody>
                  <a:tcPr/>
                </a:tc>
                <a:tc>
                  <a:txBody>
                    <a:bodyPr/>
                    <a:lstStyle/>
                    <a:p>
                      <a:pPr algn="ctr">
                        <a:buNone/>
                      </a:pPr>
                      <a:r>
                        <a:rPr lang="zh-CN" altLang="en-US"/>
                        <a:t>计算公式</a:t>
                      </a:r>
                    </a:p>
                  </a:txBody>
                  <a:tcPr/>
                </a:tc>
              </a:tr>
              <a:tr h="914400">
                <a:tc>
                  <a:txBody>
                    <a:bodyPr/>
                    <a:lstStyle/>
                    <a:p>
                      <a:pPr fontAlgn="auto">
                        <a:lnSpc>
                          <a:spcPct val="150000"/>
                        </a:lnSpc>
                        <a:buNone/>
                      </a:pP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度量投资组合对市场组合（市场指数）的敏感性</a:t>
                      </a:r>
                      <a:endParaRPr lang="zh-CN" altLang="en-US"/>
                    </a:p>
                  </a:txBody>
                  <a:tcPr/>
                </a:tc>
                <a:tc>
                  <a:txBody>
                    <a:bodyPr/>
                    <a:lstStyle/>
                    <a:p>
                      <a:pPr>
                        <a:buNone/>
                      </a:pPr>
                      <a:endParaRPr lang="zh-CN" altLang="en-US"/>
                    </a:p>
                  </a:txBody>
                  <a:tcPr/>
                </a:tc>
              </a:tr>
              <a:tr h="1288415">
                <a:tc>
                  <a:txBody>
                    <a:bodyPr/>
                    <a:lstStyle/>
                    <a:p>
                      <a:pPr fontAlgn="auto">
                        <a:lnSpc>
                          <a:spcPct val="150000"/>
                        </a:lnSpc>
                        <a:buNone/>
                      </a:pPr>
                      <a:endParaRPr lang="zh-CN" altLang="en-US"/>
                    </a:p>
                  </a:txBody>
                  <a:tcPr/>
                </a:tc>
                <a:tc>
                  <a:txBody>
                    <a:bodyPr/>
                    <a:lstStyle/>
                    <a:p>
                      <a:pPr algn="l" fontAlgn="auto">
                        <a:lnSpc>
                          <a:spcPct val="150000"/>
                        </a:lnSpc>
                        <a:buNone/>
                      </a:pPr>
                      <a:endParaRPr sz="1800" dirty="0">
                        <a:latin typeface="Times New Roman" panose="02020603050405020304" pitchFamily="18" charset="0"/>
                        <a:cs typeface="Times New Roman" panose="02020603050405020304" pitchFamily="18" charset="0"/>
                        <a:sym typeface="+mn-ea"/>
                      </a:endParaRPr>
                    </a:p>
                    <a:p>
                      <a:pPr algn="l" fontAlgn="auto">
                        <a:lnSpc>
                          <a:spcPct val="150000"/>
                        </a:lnSpc>
                        <a:buNone/>
                      </a:pPr>
                      <a:r>
                        <a:rPr sz="1800" dirty="0">
                          <a:latin typeface="Times New Roman" panose="02020603050405020304" pitchFamily="18" charset="0"/>
                          <a:cs typeface="Times New Roman" panose="02020603050405020304" pitchFamily="18" charset="0"/>
                          <a:sym typeface="+mn-ea"/>
                        </a:rPr>
                        <a:t>度量债券价值对市场利率的敏感性</a:t>
                      </a:r>
                      <a:endParaRPr lang="zh-CN" altLang="en-US"/>
                    </a:p>
                  </a:txBody>
                  <a:tcPr/>
                </a:tc>
                <a:tc>
                  <a:txBody>
                    <a:bodyPr/>
                    <a:lstStyle/>
                    <a:p>
                      <a:pPr>
                        <a:buNone/>
                      </a:pPr>
                      <a:endParaRPr lang="zh-CN" altLang="en-US"/>
                    </a:p>
                  </a:txBody>
                  <a:tcPr/>
                </a:tc>
              </a:tr>
              <a:tr h="1600200">
                <a:tc>
                  <a:txBody>
                    <a:bodyPr/>
                    <a:lstStyle/>
                    <a:p>
                      <a:pPr fontAlgn="auto">
                        <a:lnSpc>
                          <a:spcPct val="150000"/>
                        </a:lnSpc>
                        <a:buNone/>
                      </a:pPr>
                      <a:endParaRPr sz="1800" dirty="0">
                        <a:latin typeface="Times New Roman" panose="02020603050405020304" pitchFamily="18" charset="0"/>
                        <a:cs typeface="Times New Roman" panose="02020603050405020304" pitchFamily="18" charset="0"/>
                        <a:sym typeface="+mn-ea"/>
                      </a:endParaRPr>
                    </a:p>
                    <a:p>
                      <a:pPr fontAlgn="auto">
                        <a:lnSpc>
                          <a:spcPct val="150000"/>
                        </a:lnSpc>
                        <a:buNone/>
                      </a:pPr>
                      <a:r>
                        <a:rPr sz="1800" dirty="0">
                          <a:latin typeface="Times New Roman" panose="02020603050405020304" pitchFamily="18" charset="0"/>
                          <a:cs typeface="Times New Roman" panose="02020603050405020304" pitchFamily="18" charset="0"/>
                          <a:sym typeface="+mn-ea"/>
                        </a:rPr>
                        <a:t>     对冲值</a:t>
                      </a:r>
                    </a:p>
                    <a:p>
                      <a:pPr fontAlgn="auto">
                        <a:lnSpc>
                          <a:spcPct val="150000"/>
                        </a:lnSpc>
                        <a:buNone/>
                      </a:pPr>
                      <a:r>
                        <a:rPr sz="1800" dirty="0">
                          <a:latin typeface="Times New Roman" panose="02020603050405020304" pitchFamily="18" charset="0"/>
                          <a:cs typeface="Times New Roman" panose="02020603050405020304" pitchFamily="18" charset="0"/>
                          <a:sym typeface="+mn-ea"/>
                        </a:rPr>
                        <a:t>  （Delta）</a:t>
                      </a: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用来度量某特定利率、汇率或股价等市场因素变动一单位时，衍生产品按市价逐日核算的价值变动幅度</a:t>
                      </a:r>
                    </a:p>
                    <a:p>
                      <a:pPr>
                        <a:buNone/>
                      </a:pPr>
                      <a:endParaRPr lang="zh-CN" altLang="en-US"/>
                    </a:p>
                  </a:txBody>
                  <a:tcPr/>
                </a:tc>
                <a:tc>
                  <a:txBody>
                    <a:bodyPr/>
                    <a:lstStyle/>
                    <a:p>
                      <a:pPr>
                        <a:buNone/>
                      </a:pPr>
                      <a:endParaRPr lang="zh-CN" altLang="en-US"/>
                    </a:p>
                  </a:txBody>
                  <a:tcPr/>
                </a:tc>
              </a:tr>
            </a:tbl>
          </a:graphicData>
        </a:graphic>
      </p:graphicFrame>
      <p:graphicFrame>
        <p:nvGraphicFramePr>
          <p:cNvPr id="5" name="对象 -2147482604"/>
          <p:cNvGraphicFramePr>
            <a:graphicFrameLocks noChangeAspect="1"/>
          </p:cNvGraphicFramePr>
          <p:nvPr/>
        </p:nvGraphicFramePr>
        <p:xfrm>
          <a:off x="1333500" y="2543810"/>
          <a:ext cx="360045" cy="420370"/>
        </p:xfrm>
        <a:graphic>
          <a:graphicData uri="http://schemas.openxmlformats.org/presentationml/2006/ole">
            <mc:AlternateContent xmlns:mc="http://schemas.openxmlformats.org/markup-compatibility/2006">
              <mc:Choice xmlns:v="urn:schemas-microsoft-com:vml" Requires="v">
                <p:oleObj spid="_x0000_s2101" r:id="rId4" imgW="139700" imgH="190500" progId="Equation.DSMT4">
                  <p:embed/>
                </p:oleObj>
              </mc:Choice>
              <mc:Fallback>
                <p:oleObj r:id="rId4" imgW="139700" imgH="190500" progId="Equation.DSMT4">
                  <p:embed/>
                  <p:pic>
                    <p:nvPicPr>
                      <p:cNvPr id="0" name="图片 3075"/>
                      <p:cNvPicPr/>
                      <p:nvPr/>
                    </p:nvPicPr>
                    <p:blipFill>
                      <a:blip r:embed="rId5"/>
                      <a:stretch>
                        <a:fillRect/>
                      </a:stretch>
                    </p:blipFill>
                    <p:spPr>
                      <a:xfrm>
                        <a:off x="1333500" y="2543810"/>
                        <a:ext cx="360045" cy="420370"/>
                      </a:xfrm>
                      <a:prstGeom prst="rect">
                        <a:avLst/>
                      </a:prstGeom>
                      <a:noFill/>
                      <a:ln w="9525">
                        <a:noFill/>
                        <a:miter/>
                      </a:ln>
                    </p:spPr>
                  </p:pic>
                </p:oleObj>
              </mc:Fallback>
            </mc:AlternateContent>
          </a:graphicData>
        </a:graphic>
      </p:graphicFrame>
      <p:sp>
        <p:nvSpPr>
          <p:cNvPr id="20" name="文本框 19"/>
          <p:cNvSpPr txBox="1"/>
          <p:nvPr/>
        </p:nvSpPr>
        <p:spPr>
          <a:xfrm>
            <a:off x="803910" y="3631565"/>
            <a:ext cx="1497330" cy="645160"/>
          </a:xfrm>
          <a:prstGeom prst="rect">
            <a:avLst/>
          </a:prstGeom>
          <a:noFill/>
        </p:spPr>
        <p:txBody>
          <a:bodyPr wrap="square" rtlCol="0" anchor="t">
            <a:spAutoFit/>
          </a:bodyPr>
          <a:lstStyle/>
          <a:p>
            <a:r>
              <a:rPr lang="en-US" dirty="0">
                <a:latin typeface="Times New Roman" panose="02020603050405020304" pitchFamily="18" charset="0"/>
                <a:cs typeface="Times New Roman" panose="02020603050405020304" pitchFamily="18" charset="0"/>
                <a:sym typeface="+mn-ea"/>
              </a:rPr>
              <a:t>      </a:t>
            </a:r>
            <a:r>
              <a:rPr dirty="0">
                <a:latin typeface="Times New Roman" panose="02020603050405020304" pitchFamily="18" charset="0"/>
                <a:cs typeface="Times New Roman" panose="02020603050405020304" pitchFamily="18" charset="0"/>
                <a:sym typeface="+mn-ea"/>
              </a:rPr>
              <a:t>久期</a:t>
            </a:r>
          </a:p>
          <a:p>
            <a:r>
              <a:rPr dirty="0">
                <a:latin typeface="Times New Roman" panose="02020603050405020304" pitchFamily="18" charset="0"/>
                <a:cs typeface="Times New Roman" panose="02020603050405020304" pitchFamily="18" charset="0"/>
                <a:sym typeface="+mn-ea"/>
              </a:rPr>
              <a:t>（Duration）</a:t>
            </a:r>
            <a:endParaRPr lang="zh-CN" altLang="en-US"/>
          </a:p>
        </p:txBody>
      </p:sp>
      <p:graphicFrame>
        <p:nvGraphicFramePr>
          <p:cNvPr id="21" name="对象 -2147482603"/>
          <p:cNvGraphicFramePr>
            <a:graphicFrameLocks noChangeAspect="1"/>
          </p:cNvGraphicFramePr>
          <p:nvPr/>
        </p:nvGraphicFramePr>
        <p:xfrm>
          <a:off x="7855585" y="2343150"/>
          <a:ext cx="1845310" cy="821055"/>
        </p:xfrm>
        <a:graphic>
          <a:graphicData uri="http://schemas.openxmlformats.org/presentationml/2006/ole">
            <mc:AlternateContent xmlns:mc="http://schemas.openxmlformats.org/markup-compatibility/2006">
              <mc:Choice xmlns:v="urn:schemas-microsoft-com:vml" Requires="v">
                <p:oleObj spid="_x0000_s2102" r:id="rId6" imgW="850265" imgH="381000" progId="Equation.DSMT4">
                  <p:embed/>
                </p:oleObj>
              </mc:Choice>
              <mc:Fallback>
                <p:oleObj r:id="rId6" imgW="850265" imgH="381000" progId="Equation.DSMT4">
                  <p:embed/>
                  <p:pic>
                    <p:nvPicPr>
                      <p:cNvPr id="0" name="图片 5"/>
                      <p:cNvPicPr/>
                      <p:nvPr/>
                    </p:nvPicPr>
                    <p:blipFill>
                      <a:blip r:embed="rId7"/>
                      <a:stretch>
                        <a:fillRect/>
                      </a:stretch>
                    </p:blipFill>
                    <p:spPr>
                      <a:xfrm>
                        <a:off x="7855585" y="2343150"/>
                        <a:ext cx="1845310" cy="821055"/>
                      </a:xfrm>
                      <a:prstGeom prst="rect">
                        <a:avLst/>
                      </a:prstGeom>
                      <a:noFill/>
                      <a:ln w="9525">
                        <a:noFill/>
                        <a:miter/>
                      </a:ln>
                    </p:spPr>
                  </p:pic>
                </p:oleObj>
              </mc:Fallback>
            </mc:AlternateContent>
          </a:graphicData>
        </a:graphic>
      </p:graphicFrame>
      <p:graphicFrame>
        <p:nvGraphicFramePr>
          <p:cNvPr id="23" name="对象 -2147482603"/>
          <p:cNvGraphicFramePr>
            <a:graphicFrameLocks noChangeAspect="1"/>
          </p:cNvGraphicFramePr>
          <p:nvPr/>
        </p:nvGraphicFramePr>
        <p:xfrm>
          <a:off x="6661150" y="3432810"/>
          <a:ext cx="4658360" cy="958215"/>
        </p:xfrm>
        <a:graphic>
          <a:graphicData uri="http://schemas.openxmlformats.org/presentationml/2006/ole">
            <mc:AlternateContent xmlns:mc="http://schemas.openxmlformats.org/markup-compatibility/2006">
              <mc:Choice xmlns:v="urn:schemas-microsoft-com:vml" Requires="v">
                <p:oleObj spid="_x0000_s2103" r:id="rId8" imgW="2145665" imgH="444500" progId="Equation.DSMT4">
                  <p:embed/>
                </p:oleObj>
              </mc:Choice>
              <mc:Fallback>
                <p:oleObj r:id="rId8" imgW="2145665" imgH="444500" progId="Equation.DSMT4">
                  <p:embed/>
                  <p:pic>
                    <p:nvPicPr>
                      <p:cNvPr id="0" name="图片 5"/>
                      <p:cNvPicPr/>
                      <p:nvPr/>
                    </p:nvPicPr>
                    <p:blipFill>
                      <a:blip r:embed="rId9"/>
                      <a:stretch>
                        <a:fillRect/>
                      </a:stretch>
                    </p:blipFill>
                    <p:spPr>
                      <a:xfrm>
                        <a:off x="6661150" y="3432810"/>
                        <a:ext cx="4658360" cy="958215"/>
                      </a:xfrm>
                      <a:prstGeom prst="rect">
                        <a:avLst/>
                      </a:prstGeom>
                      <a:noFill/>
                      <a:ln w="9525">
                        <a:noFill/>
                        <a:miter/>
                      </a:ln>
                    </p:spPr>
                  </p:pic>
                </p:oleObj>
              </mc:Fallback>
            </mc:AlternateContent>
          </a:graphicData>
        </a:graphic>
      </p:graphicFrame>
      <p:graphicFrame>
        <p:nvGraphicFramePr>
          <p:cNvPr id="25" name="对象 -2147482598"/>
          <p:cNvGraphicFramePr>
            <a:graphicFrameLocks noChangeAspect="1"/>
          </p:cNvGraphicFramePr>
          <p:nvPr/>
        </p:nvGraphicFramePr>
        <p:xfrm>
          <a:off x="8339455" y="4859655"/>
          <a:ext cx="1019175" cy="840740"/>
        </p:xfrm>
        <a:graphic>
          <a:graphicData uri="http://schemas.openxmlformats.org/presentationml/2006/ole">
            <mc:AlternateContent xmlns:mc="http://schemas.openxmlformats.org/markup-compatibility/2006">
              <mc:Choice xmlns:v="urn:schemas-microsoft-com:vml" Requires="v">
                <p:oleObj spid="_x0000_s2104" r:id="rId10" imgW="457200" imgH="381000" progId="Equation.DSMT4">
                  <p:embed/>
                </p:oleObj>
              </mc:Choice>
              <mc:Fallback>
                <p:oleObj r:id="rId10" imgW="457200" imgH="381000" progId="Equation.DSMT4">
                  <p:embed/>
                  <p:pic>
                    <p:nvPicPr>
                      <p:cNvPr id="0" name="图片 13"/>
                      <p:cNvPicPr/>
                      <p:nvPr/>
                    </p:nvPicPr>
                    <p:blipFill>
                      <a:blip r:embed="rId11"/>
                      <a:stretch>
                        <a:fillRect/>
                      </a:stretch>
                    </p:blipFill>
                    <p:spPr>
                      <a:xfrm>
                        <a:off x="8339455" y="4859655"/>
                        <a:ext cx="1019175" cy="84074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538095"/>
          </a:xfrm>
          <a:prstGeom prst="rect">
            <a:avLst/>
          </a:prstGeom>
        </p:spPr>
        <p:txBody>
          <a:bodyPr wrap="square">
            <a:spAutoFit/>
          </a:bodyPr>
          <a:lstStyle/>
          <a:p>
            <a:pPr latinLnBrk="0">
              <a:lnSpc>
                <a:spcPct val="150000"/>
              </a:lnSpc>
            </a:pPr>
            <a:r>
              <a:rPr sz="2400" b="1" dirty="0">
                <a:latin typeface="Times New Roman" panose="02020603050405020304" pitchFamily="18" charset="0"/>
                <a:cs typeface="Times New Roman" panose="02020603050405020304" pitchFamily="18" charset="0"/>
              </a:rPr>
              <a:t>（</a:t>
            </a:r>
            <a:r>
              <a:rPr lang="zh-CN" sz="2400" b="1" dirty="0">
                <a:latin typeface="Times New Roman" panose="02020603050405020304" pitchFamily="18" charset="0"/>
                <a:cs typeface="Times New Roman" panose="02020603050405020304" pitchFamily="18" charset="0"/>
              </a:rPr>
              <a:t>二</a:t>
            </a:r>
            <a:r>
              <a:rPr sz="2400" b="1" dirty="0">
                <a:latin typeface="Times New Roman" panose="02020603050405020304" pitchFamily="18" charset="0"/>
                <a:cs typeface="Times New Roman" panose="02020603050405020304" pitchFamily="18" charset="0"/>
              </a:rPr>
              <a:t>）波动性指标</a:t>
            </a:r>
          </a:p>
          <a:p>
            <a:pPr latinLnBrk="0">
              <a:lnSpc>
                <a:spcPct val="150000"/>
              </a:lnSpc>
            </a:pPr>
            <a:r>
              <a:rPr lang="zh-CN" sz="2400" b="1" dirty="0">
                <a:latin typeface="Times New Roman" panose="02020603050405020304" pitchFamily="18" charset="0"/>
                <a:cs typeface="Times New Roman" panose="02020603050405020304" pitchFamily="18" charset="0"/>
              </a:rPr>
              <a:t>         定义：</a:t>
            </a:r>
            <a:r>
              <a:rPr sz="2400" dirty="0">
                <a:latin typeface="Times New Roman" panose="02020603050405020304" pitchFamily="18" charset="0"/>
                <a:cs typeface="Times New Roman" panose="02020603050405020304" pitchFamily="18" charset="0"/>
              </a:rPr>
              <a:t>用于度量资产收益的波动程度。</a:t>
            </a:r>
          </a:p>
          <a:p>
            <a:pPr latinLnBrk="0">
              <a:lnSpc>
                <a:spcPct val="150000"/>
              </a:lnSpc>
            </a:pPr>
            <a:r>
              <a:rPr sz="2400" dirty="0">
                <a:latin typeface="Times New Roman" panose="02020603050405020304" pitchFamily="18" charset="0"/>
                <a:cs typeface="Times New Roman" panose="02020603050405020304" pitchFamily="18" charset="0"/>
              </a:rPr>
              <a:t>         </a:t>
            </a:r>
          </a:p>
          <a:p>
            <a:pPr latinLnBrk="0">
              <a:lnSpc>
                <a:spcPct val="150000"/>
              </a:lnSpc>
              <a:spcBef>
                <a:spcPts val="1800"/>
              </a:spcBef>
            </a:pPr>
            <a:r>
              <a:rPr sz="24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graphicFrame>
        <p:nvGraphicFramePr>
          <p:cNvPr id="3" name="表格 2"/>
          <p:cNvGraphicFramePr/>
          <p:nvPr/>
        </p:nvGraphicFramePr>
        <p:xfrm>
          <a:off x="820420" y="2027555"/>
          <a:ext cx="10857230" cy="3225800"/>
        </p:xfrm>
        <a:graphic>
          <a:graphicData uri="http://schemas.openxmlformats.org/drawingml/2006/table">
            <a:tbl>
              <a:tblPr firstRow="1" bandRow="1">
                <a:tableStyleId>{5C22544A-7EE6-4342-B048-85BDC9FD1C3A}</a:tableStyleId>
              </a:tblPr>
              <a:tblGrid>
                <a:gridCol w="1163955"/>
                <a:gridCol w="3292475"/>
                <a:gridCol w="3462655"/>
                <a:gridCol w="2938145"/>
              </a:tblGrid>
              <a:tr h="496570">
                <a:tc>
                  <a:txBody>
                    <a:bodyPr/>
                    <a:lstStyle/>
                    <a:p>
                      <a:pPr>
                        <a:buNone/>
                      </a:pPr>
                      <a:r>
                        <a:rPr lang="zh-CN" altLang="en-US"/>
                        <a:t>常用指标</a:t>
                      </a:r>
                    </a:p>
                  </a:txBody>
                  <a:tcPr/>
                </a:tc>
                <a:tc>
                  <a:txBody>
                    <a:bodyPr/>
                    <a:lstStyle/>
                    <a:p>
                      <a:pPr>
                        <a:buNone/>
                      </a:pPr>
                      <a:r>
                        <a:rPr lang="zh-CN" altLang="en-US"/>
                        <a:t>定义</a:t>
                      </a:r>
                    </a:p>
                  </a:txBody>
                  <a:tcPr/>
                </a:tc>
                <a:tc>
                  <a:txBody>
                    <a:bodyPr/>
                    <a:lstStyle/>
                    <a:p>
                      <a:pPr>
                        <a:buNone/>
                      </a:pPr>
                      <a:r>
                        <a:rPr lang="zh-CN" altLang="en-US"/>
                        <a:t>计算公式</a:t>
                      </a:r>
                    </a:p>
                  </a:txBody>
                  <a:tcPr/>
                </a:tc>
                <a:tc>
                  <a:txBody>
                    <a:bodyPr/>
                    <a:lstStyle/>
                    <a:p>
                      <a:pPr>
                        <a:buNone/>
                      </a:pPr>
                      <a:r>
                        <a:rPr lang="zh-CN" altLang="en-US"/>
                        <a:t>适用范围</a:t>
                      </a:r>
                      <a:endParaRPr lang="en-US" altLang="zh-CN"/>
                    </a:p>
                  </a:txBody>
                  <a:tcPr/>
                </a:tc>
              </a:tr>
              <a:tr h="1403350">
                <a:tc>
                  <a:txBody>
                    <a:bodyPr/>
                    <a:lstStyle/>
                    <a:p>
                      <a:pPr fontAlgn="auto">
                        <a:lnSpc>
                          <a:spcPct val="150000"/>
                        </a:lnSpc>
                        <a:buNone/>
                      </a:pP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收益率方差的平方根，方差是实际收益与期望收益偏差的平方的期望值。</a:t>
                      </a:r>
                      <a:endParaRPr lang="zh-CN" altLang="en-US"/>
                    </a:p>
                  </a:txBody>
                  <a:tcPr/>
                </a:tc>
                <a:tc>
                  <a:txBody>
                    <a:bodyPr/>
                    <a:lstStyle/>
                    <a:p>
                      <a:pPr fontAlgn="auto">
                        <a:lnSpc>
                          <a:spcPct val="150000"/>
                        </a:lnSpc>
                        <a:buNone/>
                      </a:pP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适用于收益结果大致平均分布在平均值两侧的情况，特别是对于正态分布情形。</a:t>
                      </a:r>
                      <a:endParaRPr lang="zh-CN" altLang="en-US"/>
                    </a:p>
                  </a:txBody>
                  <a:tcPr/>
                </a:tc>
              </a:tr>
              <a:tr h="972820">
                <a:tc>
                  <a:txBody>
                    <a:bodyPr/>
                    <a:lstStyle/>
                    <a:p>
                      <a:pPr fontAlgn="auto">
                        <a:lnSpc>
                          <a:spcPct val="150000"/>
                        </a:lnSpc>
                        <a:buNone/>
                      </a:pPr>
                      <a:endParaRPr sz="1800" dirty="0">
                        <a:latin typeface="Times New Roman" panose="02020603050405020304" pitchFamily="18" charset="0"/>
                        <a:cs typeface="Times New Roman" panose="02020603050405020304" pitchFamily="18" charset="0"/>
                        <a:sym typeface="+mn-ea"/>
                      </a:endParaRPr>
                    </a:p>
                    <a:p>
                      <a:pPr fontAlgn="auto">
                        <a:lnSpc>
                          <a:spcPct val="150000"/>
                        </a:lnSpc>
                        <a:buNone/>
                      </a:pPr>
                      <a:r>
                        <a:rPr sz="1800" dirty="0">
                          <a:latin typeface="Times New Roman" panose="02020603050405020304" pitchFamily="18" charset="0"/>
                          <a:cs typeface="Times New Roman" panose="02020603050405020304" pitchFamily="18" charset="0"/>
                          <a:sym typeface="+mn-ea"/>
                        </a:rPr>
                        <a:t>夏普比率</a:t>
                      </a:r>
                      <a:endParaRPr lang="zh-CN" altLang="en-US"/>
                    </a:p>
                  </a:txBody>
                  <a:tcPr/>
                </a:tc>
                <a:tc>
                  <a:txBody>
                    <a:bodyPr/>
                    <a:lstStyle/>
                    <a:p>
                      <a:pPr fontAlgn="auto">
                        <a:lnSpc>
                          <a:spcPct val="150000"/>
                        </a:lnSpc>
                        <a:buNone/>
                      </a:pPr>
                      <a:endParaRPr sz="1800" dirty="0">
                        <a:latin typeface="Times New Roman" panose="02020603050405020304" pitchFamily="18" charset="0"/>
                        <a:cs typeface="Times New Roman" panose="02020603050405020304" pitchFamily="18" charset="0"/>
                        <a:sym typeface="+mn-ea"/>
                      </a:endParaRPr>
                    </a:p>
                    <a:p>
                      <a:pPr fontAlgn="auto">
                        <a:lnSpc>
                          <a:spcPct val="150000"/>
                        </a:lnSpc>
                        <a:buNone/>
                      </a:pPr>
                      <a:r>
                        <a:rPr sz="1800" dirty="0">
                          <a:latin typeface="Times New Roman" panose="02020603050405020304" pitchFamily="18" charset="0"/>
                          <a:cs typeface="Times New Roman" panose="02020603050405020304" pitchFamily="18" charset="0"/>
                          <a:sym typeface="+mn-ea"/>
                        </a:rPr>
                        <a:t>又称为收益波动性比率</a:t>
                      </a:r>
                      <a:endParaRPr lang="zh-CN" altLang="en-US"/>
                    </a:p>
                  </a:txBody>
                  <a:tcPr/>
                </a:tc>
                <a:tc>
                  <a:txBody>
                    <a:bodyPr/>
                    <a:lstStyle/>
                    <a:p>
                      <a:pPr fontAlgn="auto">
                        <a:lnSpc>
                          <a:spcPct val="150000"/>
                        </a:lnSpc>
                        <a:buNone/>
                      </a:pP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一项投资的风险溢价能够补偿要获得超额收益所承担的风险</a:t>
                      </a:r>
                      <a:endParaRPr lang="zh-CN" altLang="en-US"/>
                    </a:p>
                  </a:txBody>
                  <a:tcPr/>
                </a:tc>
              </a:tr>
            </a:tbl>
          </a:graphicData>
        </a:graphic>
      </p:graphicFrame>
      <p:graphicFrame>
        <p:nvGraphicFramePr>
          <p:cNvPr id="21" name="对象 -2147482597"/>
          <p:cNvGraphicFramePr>
            <a:graphicFrameLocks noChangeAspect="1"/>
          </p:cNvGraphicFramePr>
          <p:nvPr/>
        </p:nvGraphicFramePr>
        <p:xfrm>
          <a:off x="1286510" y="3057525"/>
          <a:ext cx="297180" cy="276860"/>
        </p:xfrm>
        <a:graphic>
          <a:graphicData uri="http://schemas.openxmlformats.org/presentationml/2006/ole">
            <mc:AlternateContent xmlns:mc="http://schemas.openxmlformats.org/markup-compatibility/2006">
              <mc:Choice xmlns:v="urn:schemas-microsoft-com:vml" Requires="v">
                <p:oleObj spid="_x0000_s3112" r:id="rId4" imgW="139700" imgH="127000" progId="Equation.DSMT4">
                  <p:embed/>
                </p:oleObj>
              </mc:Choice>
              <mc:Fallback>
                <p:oleObj r:id="rId4" imgW="139700" imgH="127000" progId="Equation.DSMT4">
                  <p:embed/>
                  <p:pic>
                    <p:nvPicPr>
                      <p:cNvPr id="0" name="图片 19"/>
                      <p:cNvPicPr/>
                      <p:nvPr/>
                    </p:nvPicPr>
                    <p:blipFill>
                      <a:blip r:embed="rId5"/>
                      <a:stretch>
                        <a:fillRect/>
                      </a:stretch>
                    </p:blipFill>
                    <p:spPr>
                      <a:xfrm>
                        <a:off x="1286510" y="3057525"/>
                        <a:ext cx="297180" cy="276860"/>
                      </a:xfrm>
                      <a:prstGeom prst="rect">
                        <a:avLst/>
                      </a:prstGeom>
                      <a:noFill/>
                      <a:ln w="9525">
                        <a:noFill/>
                        <a:miter/>
                      </a:ln>
                    </p:spPr>
                  </p:pic>
                </p:oleObj>
              </mc:Fallback>
            </mc:AlternateContent>
          </a:graphicData>
        </a:graphic>
      </p:graphicFrame>
      <p:graphicFrame>
        <p:nvGraphicFramePr>
          <p:cNvPr id="6" name="对象 -2147482595"/>
          <p:cNvGraphicFramePr>
            <a:graphicFrameLocks noChangeAspect="1"/>
          </p:cNvGraphicFramePr>
          <p:nvPr/>
        </p:nvGraphicFramePr>
        <p:xfrm>
          <a:off x="5866765" y="2827020"/>
          <a:ext cx="2258695" cy="885190"/>
        </p:xfrm>
        <a:graphic>
          <a:graphicData uri="http://schemas.openxmlformats.org/presentationml/2006/ole">
            <mc:AlternateContent xmlns:mc="http://schemas.openxmlformats.org/markup-compatibility/2006">
              <mc:Choice xmlns:v="urn:schemas-microsoft-com:vml" Requires="v">
                <p:oleObj spid="_x0000_s3113" r:id="rId6" imgW="1181100" imgH="457200" progId="Equation.DSMT4">
                  <p:embed/>
                </p:oleObj>
              </mc:Choice>
              <mc:Fallback>
                <p:oleObj r:id="rId6" imgW="1181100" imgH="457200" progId="Equation.DSMT4">
                  <p:embed/>
                  <p:pic>
                    <p:nvPicPr>
                      <p:cNvPr id="0" name="图片 22"/>
                      <p:cNvPicPr/>
                      <p:nvPr/>
                    </p:nvPicPr>
                    <p:blipFill>
                      <a:blip r:embed="rId7"/>
                      <a:stretch>
                        <a:fillRect/>
                      </a:stretch>
                    </p:blipFill>
                    <p:spPr>
                      <a:xfrm>
                        <a:off x="5866765" y="2827020"/>
                        <a:ext cx="2258695" cy="885190"/>
                      </a:xfrm>
                      <a:prstGeom prst="rect">
                        <a:avLst/>
                      </a:prstGeom>
                      <a:noFill/>
                      <a:ln w="9525">
                        <a:noFill/>
                        <a:miter/>
                      </a:ln>
                    </p:spPr>
                  </p:pic>
                </p:oleObj>
              </mc:Fallback>
            </mc:AlternateContent>
          </a:graphicData>
        </a:graphic>
      </p:graphicFrame>
      <p:graphicFrame>
        <p:nvGraphicFramePr>
          <p:cNvPr id="8" name="对象 -2147482594"/>
          <p:cNvGraphicFramePr>
            <a:graphicFrameLocks noChangeAspect="1"/>
          </p:cNvGraphicFramePr>
          <p:nvPr/>
        </p:nvGraphicFramePr>
        <p:xfrm>
          <a:off x="5751830" y="4217035"/>
          <a:ext cx="2488565" cy="748030"/>
        </p:xfrm>
        <a:graphic>
          <a:graphicData uri="http://schemas.openxmlformats.org/presentationml/2006/ole">
            <mc:AlternateContent xmlns:mc="http://schemas.openxmlformats.org/markup-compatibility/2006">
              <mc:Choice xmlns:v="urn:schemas-microsoft-com:vml" Requires="v">
                <p:oleObj spid="_x0000_s3114" r:id="rId8" imgW="1270000" imgH="381000" progId="Equation.DSMT4">
                  <p:embed/>
                </p:oleObj>
              </mc:Choice>
              <mc:Fallback>
                <p:oleObj r:id="rId8" imgW="1270000" imgH="381000" progId="Equation.DSMT4">
                  <p:embed/>
                  <p:pic>
                    <p:nvPicPr>
                      <p:cNvPr id="0" name="图片 23"/>
                      <p:cNvPicPr/>
                      <p:nvPr/>
                    </p:nvPicPr>
                    <p:blipFill>
                      <a:blip r:embed="rId9"/>
                      <a:stretch>
                        <a:fillRect/>
                      </a:stretch>
                    </p:blipFill>
                    <p:spPr>
                      <a:xfrm>
                        <a:off x="5751830" y="4217035"/>
                        <a:ext cx="2488565" cy="74803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199890"/>
          </a:xfrm>
          <a:prstGeom prst="rect">
            <a:avLst/>
          </a:prstGeom>
        </p:spPr>
        <p:txBody>
          <a:bodyPr wrap="square">
            <a:spAutoFit/>
          </a:bodyPr>
          <a:lstStyle/>
          <a:p>
            <a:pPr latinLnBrk="0">
              <a:lnSpc>
                <a:spcPct val="150000"/>
              </a:lnSpc>
            </a:pPr>
            <a:r>
              <a:rPr lang="zh-CN" sz="2400" b="1" dirty="0">
                <a:latin typeface="Times New Roman" panose="02020603050405020304" pitchFamily="18" charset="0"/>
                <a:cs typeface="Times New Roman" panose="02020603050405020304" pitchFamily="18" charset="0"/>
                <a:sym typeface="+mn-ea"/>
              </a:rPr>
              <a:t>（三</a:t>
            </a:r>
            <a:r>
              <a:rPr sz="2400" b="1" dirty="0">
                <a:latin typeface="Times New Roman" panose="02020603050405020304" pitchFamily="18" charset="0"/>
                <a:cs typeface="Times New Roman" panose="02020603050405020304" pitchFamily="18" charset="0"/>
                <a:sym typeface="+mn-ea"/>
              </a:rPr>
              <a:t>）概率类指标</a:t>
            </a:r>
          </a:p>
          <a:p>
            <a:pPr latinLnBrk="0">
              <a:lnSpc>
                <a:spcPct val="150000"/>
              </a:lnSpc>
            </a:pPr>
            <a:r>
              <a:rPr lang="zh-CN" sz="2400" b="1" dirty="0">
                <a:latin typeface="Times New Roman" panose="02020603050405020304" pitchFamily="18" charset="0"/>
                <a:cs typeface="Times New Roman" panose="02020603050405020304" pitchFamily="18" charset="0"/>
                <a:sym typeface="+mn-ea"/>
              </a:rPr>
              <a:t>        定义：</a:t>
            </a:r>
            <a:r>
              <a:rPr sz="2400" dirty="0">
                <a:latin typeface="Times New Roman" panose="02020603050405020304" pitchFamily="18" charset="0"/>
                <a:cs typeface="Times New Roman" panose="02020603050405020304" pitchFamily="18" charset="0"/>
                <a:sym typeface="+mn-ea"/>
              </a:rPr>
              <a:t>指某一结果发生可能性的大小。</a:t>
            </a:r>
          </a:p>
          <a:p>
            <a:pPr latinLnBrk="0">
              <a:lnSpc>
                <a:spcPct val="150000"/>
              </a:lnSpc>
            </a:pPr>
            <a:r>
              <a:rPr sz="2400" dirty="0">
                <a:latin typeface="Times New Roman" panose="02020603050405020304" pitchFamily="18" charset="0"/>
                <a:cs typeface="Times New Roman" panose="02020603050405020304" pitchFamily="18" charset="0"/>
                <a:sym typeface="+mn-ea"/>
              </a:rPr>
              <a:t>        比如，明天亏损100%概率为百分之一。</a:t>
            </a:r>
            <a:endParaRPr sz="2400" dirty="0">
              <a:latin typeface="Times New Roman" panose="02020603050405020304" pitchFamily="18" charset="0"/>
              <a:cs typeface="Times New Roman" panose="02020603050405020304" pitchFamily="18" charset="0"/>
            </a:endParaRPr>
          </a:p>
          <a:p>
            <a:pPr latinLnBrk="0">
              <a:lnSpc>
                <a:spcPct val="150000"/>
              </a:lnSpc>
            </a:pPr>
            <a:r>
              <a:rPr sz="2400" b="1" dirty="0">
                <a:latin typeface="Times New Roman" panose="02020603050405020304" pitchFamily="18" charset="0"/>
                <a:cs typeface="Times New Roman" panose="02020603050405020304" pitchFamily="18" charset="0"/>
                <a:sym typeface="+mn-ea"/>
              </a:rPr>
              <a:t>（</a:t>
            </a:r>
            <a:r>
              <a:rPr lang="zh-CN" sz="2400" b="1" dirty="0">
                <a:latin typeface="Times New Roman" panose="02020603050405020304" pitchFamily="18" charset="0"/>
                <a:cs typeface="Times New Roman" panose="02020603050405020304" pitchFamily="18" charset="0"/>
                <a:sym typeface="+mn-ea"/>
              </a:rPr>
              <a:t>四</a:t>
            </a:r>
            <a:r>
              <a:rPr sz="2400" b="1" dirty="0">
                <a:latin typeface="Times New Roman" panose="02020603050405020304" pitchFamily="18" charset="0"/>
                <a:cs typeface="Times New Roman" panose="02020603050405020304" pitchFamily="18" charset="0"/>
                <a:sym typeface="+mn-ea"/>
              </a:rPr>
              <a:t>）极端风险类指标</a:t>
            </a:r>
          </a:p>
          <a:p>
            <a:pPr latinLnBrk="0">
              <a:lnSpc>
                <a:spcPct val="150000"/>
              </a:lnSpc>
            </a:pPr>
            <a:r>
              <a:rPr lang="zh-CN" sz="2400" b="1" dirty="0">
                <a:latin typeface="Times New Roman" panose="02020603050405020304" pitchFamily="18" charset="0"/>
                <a:cs typeface="Times New Roman" panose="02020603050405020304" pitchFamily="18" charset="0"/>
                <a:sym typeface="+mn-ea"/>
              </a:rPr>
              <a:t>        定义</a:t>
            </a:r>
            <a:r>
              <a:rPr sz="2400" b="1" dirty="0">
                <a:latin typeface="Times New Roman" panose="02020603050405020304" pitchFamily="18" charset="0"/>
                <a:cs typeface="Times New Roman" panose="02020603050405020304" pitchFamily="18" charset="0"/>
                <a:sym typeface="+mn-ea"/>
              </a:rPr>
              <a:t>：</a:t>
            </a:r>
            <a:r>
              <a:rPr lang="en-US" altLang="zh-CN" sz="2400" dirty="0" smtClean="0">
                <a:latin typeface="宋体" panose="02010600030101010101" pitchFamily="2" charset="-122"/>
                <a:cs typeface="Times New Roman" panose="02020603050405020304" pitchFamily="18" charset="0"/>
                <a:sym typeface="+mn-ea"/>
              </a:rPr>
              <a:t>这类指标揭示了极端负收益发生的风险测度</a:t>
            </a:r>
            <a:r>
              <a:rPr lang="zh-CN" altLang="en-US" sz="2400" dirty="0" smtClean="0">
                <a:latin typeface="宋体" panose="02010600030101010101" pitchFamily="2" charset="-122"/>
                <a:cs typeface="Times New Roman" panose="02020603050405020304" pitchFamily="18" charset="0"/>
                <a:sym typeface="+mn-ea"/>
              </a:rPr>
              <a:t>。</a:t>
            </a:r>
          </a:p>
          <a:p>
            <a:pPr latinLnBrk="0">
              <a:lnSpc>
                <a:spcPct val="150000"/>
              </a:lnSpc>
            </a:pPr>
            <a:r>
              <a:rPr lang="zh-CN" altLang="en-US" sz="2400" dirty="0" smtClean="0">
                <a:latin typeface="宋体" panose="02010600030101010101" pitchFamily="2" charset="-122"/>
                <a:cs typeface="Times New Roman" panose="02020603050405020304" pitchFamily="18" charset="0"/>
                <a:sym typeface="+mn-ea"/>
              </a:rPr>
              <a:t>    </a:t>
            </a:r>
            <a:r>
              <a:rPr lang="en-US" altLang="zh-CN" sz="2400" dirty="0" smtClean="0">
                <a:latin typeface="宋体" panose="02010600030101010101" pitchFamily="2" charset="-122"/>
                <a:cs typeface="Times New Roman" panose="02020603050405020304" pitchFamily="18" charset="0"/>
                <a:sym typeface="+mn-ea"/>
              </a:rPr>
              <a:t>使用最普遍的是：在险价值、预期损失、下偏标准差和极端收益频率。</a:t>
            </a:r>
            <a:endParaRPr sz="2400" dirty="0">
              <a:latin typeface="Times New Roman" panose="02020603050405020304" pitchFamily="18" charset="0"/>
              <a:cs typeface="Times New Roman" panose="02020603050405020304" pitchFamily="18" charset="0"/>
            </a:endParaRPr>
          </a:p>
          <a:p>
            <a:pPr latinLnBrk="0">
              <a:lnSpc>
                <a:spcPct val="150000"/>
              </a:lnSpc>
              <a:spcBef>
                <a:spcPts val="1800"/>
              </a:spcBef>
            </a:pPr>
            <a:r>
              <a:rPr sz="24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983740"/>
          </a:xfrm>
          <a:prstGeom prst="rect">
            <a:avLst/>
          </a:prstGeom>
        </p:spPr>
        <p:txBody>
          <a:bodyPr wrap="square">
            <a:spAutoFit/>
          </a:bodyPr>
          <a:lstStyle/>
          <a:p>
            <a:pPr latinLnBrk="0">
              <a:lnSpc>
                <a:spcPct val="150000"/>
              </a:lnSpc>
            </a:pPr>
            <a:endParaRPr lang="zh-CN" altLang="en-US" sz="2400" dirty="0" smtClean="0">
              <a:latin typeface="宋体" panose="02010600030101010101" pitchFamily="2" charset="-122"/>
              <a:cs typeface="Times New Roman" panose="02020603050405020304" pitchFamily="18" charset="0"/>
              <a:sym typeface="+mn-ea"/>
            </a:endParaRPr>
          </a:p>
          <a:p>
            <a:pPr latinLnBrk="0">
              <a:lnSpc>
                <a:spcPct val="150000"/>
              </a:lnSpc>
            </a:pPr>
            <a:r>
              <a:rPr lang="zh-CN" altLang="en-US" sz="2400" dirty="0" smtClean="0">
                <a:latin typeface="宋体" panose="02010600030101010101" pitchFamily="2" charset="-122"/>
                <a:cs typeface="Times New Roman" panose="02020603050405020304" pitchFamily="18" charset="0"/>
                <a:sym typeface="+mn-ea"/>
              </a:rPr>
              <a:t>  </a:t>
            </a:r>
            <a:endParaRPr sz="2400" dirty="0">
              <a:latin typeface="Times New Roman" panose="02020603050405020304" pitchFamily="18" charset="0"/>
              <a:cs typeface="Times New Roman" panose="02020603050405020304" pitchFamily="18" charset="0"/>
            </a:endParaRPr>
          </a:p>
          <a:p>
            <a:pPr latinLnBrk="0">
              <a:lnSpc>
                <a:spcPct val="150000"/>
              </a:lnSpc>
              <a:spcBef>
                <a:spcPts val="1800"/>
              </a:spcBef>
            </a:pPr>
            <a:r>
              <a:rPr sz="24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graphicFrame>
        <p:nvGraphicFramePr>
          <p:cNvPr id="3" name="表格 2"/>
          <p:cNvGraphicFramePr/>
          <p:nvPr/>
        </p:nvGraphicFramePr>
        <p:xfrm>
          <a:off x="824230" y="845185"/>
          <a:ext cx="10815320" cy="5251450"/>
        </p:xfrm>
        <a:graphic>
          <a:graphicData uri="http://schemas.openxmlformats.org/drawingml/2006/table">
            <a:tbl>
              <a:tblPr firstRow="1" bandRow="1">
                <a:tableStyleId>{5C22544A-7EE6-4342-B048-85BDC9FD1C3A}</a:tableStyleId>
              </a:tblPr>
              <a:tblGrid>
                <a:gridCol w="2362200"/>
                <a:gridCol w="8453120"/>
              </a:tblGrid>
              <a:tr h="553720">
                <a:tc>
                  <a:txBody>
                    <a:bodyPr/>
                    <a:lstStyle/>
                    <a:p>
                      <a:pPr>
                        <a:buNone/>
                      </a:pPr>
                      <a:r>
                        <a:rPr lang="zh-CN" altLang="en-US"/>
                        <a:t>常用指标</a:t>
                      </a:r>
                    </a:p>
                  </a:txBody>
                  <a:tcPr/>
                </a:tc>
                <a:tc>
                  <a:txBody>
                    <a:bodyPr/>
                    <a:lstStyle/>
                    <a:p>
                      <a:pPr>
                        <a:buNone/>
                      </a:pPr>
                      <a:r>
                        <a:rPr lang="zh-CN" altLang="en-US"/>
                        <a:t>定义</a:t>
                      </a:r>
                    </a:p>
                  </a:txBody>
                  <a:tcPr/>
                </a:tc>
              </a:tr>
              <a:tr h="1788795">
                <a:tc>
                  <a:txBody>
                    <a:bodyPr/>
                    <a:lstStyle/>
                    <a:p>
                      <a:pPr fontAlgn="auto">
                        <a:lnSpc>
                          <a:spcPct val="150000"/>
                        </a:lnSpc>
                        <a:buNone/>
                      </a:pPr>
                      <a:endParaRPr lang="en-US" altLang="zh-CN" sz="1800" dirty="0" smtClean="0">
                        <a:latin typeface="Times New Roman" panose="02020603050405020304" pitchFamily="18" charset="0"/>
                        <a:cs typeface="Times New Roman" panose="02020603050405020304" pitchFamily="18" charset="0"/>
                        <a:sym typeface="+mn-ea"/>
                      </a:endParaRPr>
                    </a:p>
                    <a:p>
                      <a:pPr fontAlgn="auto">
                        <a:lnSpc>
                          <a:spcPct val="150000"/>
                        </a:lnSpc>
                        <a:buNone/>
                      </a:pPr>
                      <a:r>
                        <a:rPr lang="en-US" altLang="zh-CN" sz="1800" dirty="0" smtClean="0">
                          <a:latin typeface="Times New Roman" panose="02020603050405020304" pitchFamily="18" charset="0"/>
                          <a:cs typeface="Times New Roman" panose="02020603050405020304" pitchFamily="18" charset="0"/>
                          <a:sym typeface="+mn-ea"/>
                        </a:rPr>
                        <a:t>    在险价值</a:t>
                      </a:r>
                      <a:r>
                        <a:rPr lang="zh-CN" altLang="en-US" sz="1800" dirty="0" smtClean="0">
                          <a:latin typeface="Times New Roman" panose="02020603050405020304" pitchFamily="18" charset="0"/>
                          <a:cs typeface="Times New Roman" panose="02020603050405020304" pitchFamily="18" charset="0"/>
                          <a:sym typeface="+mn-ea"/>
                        </a:rPr>
                        <a:t>（</a:t>
                      </a:r>
                      <a:r>
                        <a:rPr lang="en-US" altLang="zh-CN" sz="1800" dirty="0" smtClean="0">
                          <a:latin typeface="Times New Roman" panose="02020603050405020304" pitchFamily="18" charset="0"/>
                          <a:cs typeface="Times New Roman" panose="02020603050405020304" pitchFamily="18" charset="0"/>
                          <a:sym typeface="+mn-ea"/>
                        </a:rPr>
                        <a:t>VaR</a:t>
                      </a:r>
                      <a:r>
                        <a:rPr lang="zh-CN" altLang="en-US" sz="1800" dirty="0" smtClean="0">
                          <a:latin typeface="Times New Roman" panose="02020603050405020304" pitchFamily="18" charset="0"/>
                          <a:cs typeface="Times New Roman" panose="02020603050405020304" pitchFamily="18" charset="0"/>
                          <a:sym typeface="+mn-ea"/>
                        </a:rPr>
                        <a:t>）</a:t>
                      </a:r>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指在某一确定的置信水平下，在某一时间段内不利的市场变动可能给投资组合带来的最大损失。在险价值的另一个名称是分位数。一个概率分布的分位数是指小于这一分位数的样本点占总体的比例为 </a:t>
                      </a:r>
                      <a:r>
                        <a:rPr lang="en-US" sz="1800" dirty="0">
                          <a:latin typeface="Times New Roman" panose="02020603050405020304" pitchFamily="18" charset="0"/>
                          <a:cs typeface="Times New Roman" panose="02020603050405020304" pitchFamily="18" charset="0"/>
                          <a:sym typeface="+mn-ea"/>
                        </a:rPr>
                        <a:t>q</a:t>
                      </a:r>
                      <a:r>
                        <a:rPr sz="1800" dirty="0">
                          <a:latin typeface="Times New Roman" panose="02020603050405020304" pitchFamily="18" charset="0"/>
                          <a:cs typeface="Times New Roman" panose="02020603050405020304" pitchFamily="18" charset="0"/>
                          <a:sym typeface="+mn-ea"/>
                        </a:rPr>
                        <a:t>%</a:t>
                      </a:r>
                      <a:r>
                        <a:rPr lang="zh-CN"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如果从业者估计5%的VaR，这表明有95%的收益率都将大于该值。</a:t>
                      </a:r>
                      <a:endParaRPr lang="zh-CN" altLang="en-US"/>
                    </a:p>
                  </a:txBody>
                  <a:tcPr/>
                </a:tc>
              </a:tr>
              <a:tr h="1365250">
                <a:tc>
                  <a:txBody>
                    <a:bodyPr/>
                    <a:lstStyle/>
                    <a:p>
                      <a:pPr fontAlgn="auto">
                        <a:lnSpc>
                          <a:spcPct val="150000"/>
                        </a:lnSpc>
                        <a:buNone/>
                      </a:pPr>
                      <a:endParaRPr lang="en-US" altLang="zh-CN" sz="1800" dirty="0" smtClean="0">
                        <a:latin typeface="Times New Roman" panose="02020603050405020304" pitchFamily="18" charset="0"/>
                        <a:cs typeface="Times New Roman" panose="02020603050405020304" pitchFamily="18" charset="0"/>
                        <a:sym typeface="+mn-ea"/>
                      </a:endParaRPr>
                    </a:p>
                    <a:p>
                      <a:pPr fontAlgn="auto">
                        <a:lnSpc>
                          <a:spcPct val="150000"/>
                        </a:lnSpc>
                        <a:buNone/>
                      </a:pPr>
                      <a:r>
                        <a:rPr lang="en-US" altLang="zh-CN" sz="1800" dirty="0" smtClean="0">
                          <a:latin typeface="Times New Roman" panose="02020603050405020304" pitchFamily="18" charset="0"/>
                          <a:cs typeface="Times New Roman" panose="02020603050405020304" pitchFamily="18" charset="0"/>
                          <a:sym typeface="+mn-ea"/>
                        </a:rPr>
                        <a:t>     预期损失</a:t>
                      </a:r>
                      <a:r>
                        <a:rPr lang="zh-CN" altLang="en-US" sz="1800" dirty="0" smtClean="0">
                          <a:latin typeface="Times New Roman" panose="02020603050405020304" pitchFamily="18" charset="0"/>
                          <a:cs typeface="Times New Roman" panose="02020603050405020304" pitchFamily="18" charset="0"/>
                          <a:sym typeface="+mn-ea"/>
                        </a:rPr>
                        <a:t>（</a:t>
                      </a:r>
                      <a:r>
                        <a:rPr lang="en-US" altLang="zh-CN" sz="1800" dirty="0" smtClean="0">
                          <a:latin typeface="Times New Roman" panose="02020603050405020304" pitchFamily="18" charset="0"/>
                          <a:cs typeface="Times New Roman" panose="02020603050405020304" pitchFamily="18" charset="0"/>
                          <a:sym typeface="+mn-ea"/>
                        </a:rPr>
                        <a:t>ES</a:t>
                      </a:r>
                      <a:r>
                        <a:rPr lang="zh-CN" altLang="en-US" sz="1800" dirty="0" smtClean="0">
                          <a:latin typeface="Times New Roman" panose="02020603050405020304" pitchFamily="18" charset="0"/>
                          <a:cs typeface="Times New Roman" panose="02020603050405020304" pitchFamily="18" charset="0"/>
                          <a:sym typeface="+mn-ea"/>
                        </a:rPr>
                        <a:t>）</a:t>
                      </a:r>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指损失敞口头寸，又称条件尾部期望（Conditional Tail Expectation，CTE）。当我们使用VaR指标中，我们关注的是最坏的情况下收益率最高的情况，而预期损失关注的是最坏情况发生条件下的预期损失。</a:t>
                      </a:r>
                      <a:endParaRPr lang="zh-CN" altLang="en-US"/>
                    </a:p>
                  </a:txBody>
                  <a:tcPr/>
                </a:tc>
              </a:tr>
              <a:tr h="595630">
                <a:tc>
                  <a:txBody>
                    <a:bodyPr/>
                    <a:lstStyle/>
                    <a:p>
                      <a:pPr fontAlgn="auto">
                        <a:lnSpc>
                          <a:spcPct val="150000"/>
                        </a:lnSpc>
                        <a:buNone/>
                      </a:pPr>
                      <a:r>
                        <a:rPr lang="en-US" altLang="zh-CN" sz="1800" dirty="0" smtClean="0">
                          <a:latin typeface="宋体" panose="02010600030101010101" pitchFamily="2" charset="-122"/>
                          <a:cs typeface="Times New Roman" panose="02020603050405020304" pitchFamily="18" charset="0"/>
                          <a:sym typeface="+mn-ea"/>
                        </a:rPr>
                        <a:t> 下偏标准差</a:t>
                      </a:r>
                      <a:r>
                        <a:rPr lang="zh-CN" altLang="en-US" sz="1800" dirty="0" smtClean="0">
                          <a:latin typeface="宋体" panose="02010600030101010101" pitchFamily="2" charset="-122"/>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LPSD</a:t>
                      </a:r>
                      <a:r>
                        <a:rPr lang="zh-CN" sz="1800" dirty="0">
                          <a:latin typeface="Times New Roman" panose="02020603050405020304" pitchFamily="18" charset="0"/>
                          <a:cs typeface="Times New Roman" panose="02020603050405020304" pitchFamily="18" charset="0"/>
                          <a:sym typeface="+mn-ea"/>
                        </a:rPr>
                        <a:t>）</a:t>
                      </a:r>
                      <a:endParaRPr lang="zh-CN" sz="1800" dirty="0" smtClean="0">
                        <a:latin typeface="Times New Roman" panose="02020603050405020304" pitchFamily="18" charset="0"/>
                        <a:cs typeface="Times New Roman" panose="02020603050405020304" pitchFamily="18" charset="0"/>
                        <a:sym typeface="+mn-ea"/>
                      </a:endParaRPr>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给定损失发生情况下的均方偏离。</a:t>
                      </a:r>
                      <a:endParaRPr lang="zh-CN" altLang="en-US"/>
                    </a:p>
                  </a:txBody>
                  <a:tcPr/>
                </a:tc>
              </a:tr>
              <a:tr h="948055">
                <a:tc>
                  <a:txBody>
                    <a:bodyPr/>
                    <a:lstStyle/>
                    <a:p>
                      <a:pPr fontAlgn="auto">
                        <a:lnSpc>
                          <a:spcPct val="150000"/>
                        </a:lnSpc>
                        <a:spcBef>
                          <a:spcPts val="1800"/>
                        </a:spcBef>
                        <a:buNone/>
                      </a:pPr>
                      <a:r>
                        <a:rPr lang="en-US" altLang="zh-CN" sz="1800" dirty="0" smtClean="0">
                          <a:latin typeface="宋体" panose="02010600030101010101" pitchFamily="2" charset="-122"/>
                          <a:cs typeface="Times New Roman" panose="02020603050405020304" pitchFamily="18" charset="0"/>
                          <a:sym typeface="+mn-ea"/>
                        </a:rPr>
                        <a:t>   极端收益频率</a:t>
                      </a: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比较低于均值的3倍标准差或以上的收益发生的样本数与正态分布下       收益发生的相对频率</a:t>
                      </a:r>
                      <a:r>
                        <a:rPr lang="zh-CN" sz="1800" dirty="0">
                          <a:latin typeface="Times New Roman" panose="02020603050405020304" pitchFamily="18" charset="0"/>
                          <a:cs typeface="Times New Roman" panose="02020603050405020304" pitchFamily="18" charset="0"/>
                          <a:sym typeface="+mn-ea"/>
                        </a:rPr>
                        <a:t>。（适用于股价发生跳跃的情况）</a:t>
                      </a:r>
                    </a:p>
                  </a:txBody>
                  <a:tcPr/>
                </a:tc>
              </a:tr>
            </a:tbl>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861533" y="2437398"/>
            <a:ext cx="107021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r>
              <a:rPr kumimoji="0" lang="zh-CN" altLang="en-US" sz="4400" b="1" dirty="0">
                <a:solidFill>
                  <a:schemeClr val="bg1"/>
                </a:solidFill>
                <a:latin typeface="微软雅黑" panose="020B0503020204020204" pitchFamily="34" charset="-122"/>
                <a:ea typeface="微软雅黑" panose="020B0503020204020204" pitchFamily="34" charset="-122"/>
                <a:sym typeface="+mn-ea"/>
              </a:rPr>
              <a:t>三、波动率与隐含波动率的定义</a:t>
            </a:r>
            <a:endParaRPr kumimoji="0"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3093154"/>
          </a:xfrm>
          <a:prstGeom prst="rect">
            <a:avLst/>
          </a:prstGeom>
        </p:spPr>
        <p:txBody>
          <a:bodyPr wrap="square">
            <a:spAutoFit/>
          </a:bodyPr>
          <a:lstStyle/>
          <a:p>
            <a:pPr latinLnBrk="0">
              <a:lnSpc>
                <a:spcPct val="150000"/>
              </a:lnSpc>
            </a:pP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  </a:t>
            </a:r>
            <a:r>
              <a:rPr sz="2400" dirty="0" err="1">
                <a:latin typeface="Times New Roman" panose="02020603050405020304" pitchFamily="18" charset="0"/>
                <a:cs typeface="Times New Roman" panose="02020603050405020304" pitchFamily="18" charset="0"/>
              </a:rPr>
              <a:t>在现实中</a:t>
            </a:r>
            <a:r>
              <a:rPr sz="2400" dirty="0" err="1" smtClean="0">
                <a:latin typeface="Times New Roman" panose="02020603050405020304" pitchFamily="18" charset="0"/>
                <a:cs typeface="Times New Roman" panose="02020603050405020304" pitchFamily="18" charset="0"/>
              </a:rPr>
              <a:t>，通常会用到两种</a:t>
            </a:r>
            <a:r>
              <a:rPr lang="zh-CN" sz="2400" dirty="0">
                <a:latin typeface="Times New Roman" panose="02020603050405020304" pitchFamily="18" charset="0"/>
                <a:cs typeface="Times New Roman" panose="02020603050405020304" pitchFamily="18" charset="0"/>
              </a:rPr>
              <a:t>波动率</a:t>
            </a:r>
            <a:r>
              <a:rPr sz="2400" dirty="0">
                <a:latin typeface="Times New Roman" panose="02020603050405020304" pitchFamily="18" charset="0"/>
                <a:cs typeface="Times New Roman" panose="02020603050405020304" pitchFamily="18" charset="0"/>
              </a:rPr>
              <a:t>：实际波动率（Realized Volatility）和隐含波动率（Implied Volatility）。就像前文中对于事前、事后风险溢价两种角度的定义</a:t>
            </a:r>
            <a:r>
              <a:rPr lang="zh-CN"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spcBef>
                <a:spcPts val="1800"/>
              </a:spcBef>
            </a:pPr>
            <a:r>
              <a:rPr sz="24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
        <p:nvSpPr>
          <p:cNvPr id="4" name="椭圆 3"/>
          <p:cNvSpPr/>
          <p:nvPr/>
        </p:nvSpPr>
        <p:spPr>
          <a:xfrm>
            <a:off x="4795625" y="2021550"/>
            <a:ext cx="2420728" cy="124318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400" b="1" dirty="0">
                <a:latin typeface="Times New Roman" panose="02020603050405020304" pitchFamily="18" charset="0"/>
              </a:rPr>
              <a:t>波动率</a:t>
            </a:r>
          </a:p>
        </p:txBody>
      </p:sp>
      <p:cxnSp>
        <p:nvCxnSpPr>
          <p:cNvPr id="5" name="直接箭头连接符 16"/>
          <p:cNvCxnSpPr/>
          <p:nvPr/>
        </p:nvCxnSpPr>
        <p:spPr>
          <a:xfrm flipH="1">
            <a:off x="4050030" y="3132455"/>
            <a:ext cx="1049655" cy="593725"/>
          </a:xfrm>
          <a:prstGeom prst="straightConnector1">
            <a:avLst/>
          </a:prstGeom>
          <a:ln w="15875">
            <a:tailEnd type="arrow" w="med" len="med"/>
          </a:ln>
        </p:spPr>
        <p:style>
          <a:lnRef idx="1">
            <a:schemeClr val="accent2"/>
          </a:lnRef>
          <a:fillRef idx="0">
            <a:schemeClr val="accent2"/>
          </a:fillRef>
          <a:effectRef idx="0">
            <a:schemeClr val="accent2"/>
          </a:effectRef>
          <a:fontRef idx="minor">
            <a:schemeClr val="tx1"/>
          </a:fontRef>
        </p:style>
      </p:cxnSp>
      <p:cxnSp>
        <p:nvCxnSpPr>
          <p:cNvPr id="13" name="直接箭头连接符 16"/>
          <p:cNvCxnSpPr/>
          <p:nvPr/>
        </p:nvCxnSpPr>
        <p:spPr>
          <a:xfrm>
            <a:off x="7059930" y="3138170"/>
            <a:ext cx="1160780" cy="588010"/>
          </a:xfrm>
          <a:prstGeom prst="straightConnector1">
            <a:avLst/>
          </a:prstGeom>
          <a:ln w="19050">
            <a:tailEnd type="arrow" w="med" len="med"/>
          </a:ln>
        </p:spPr>
        <p:style>
          <a:lnRef idx="1">
            <a:schemeClr val="accent2"/>
          </a:lnRef>
          <a:fillRef idx="0">
            <a:schemeClr val="accent2"/>
          </a:fillRef>
          <a:effectRef idx="0">
            <a:schemeClr val="accent2"/>
          </a:effectRef>
          <a:fontRef idx="minor">
            <a:schemeClr val="tx1"/>
          </a:fontRef>
        </p:style>
      </p:cxnSp>
      <p:sp>
        <p:nvSpPr>
          <p:cNvPr id="19" name="文本框 18"/>
          <p:cNvSpPr txBox="1"/>
          <p:nvPr/>
        </p:nvSpPr>
        <p:spPr>
          <a:xfrm>
            <a:off x="2747010" y="2976880"/>
            <a:ext cx="3655060" cy="398780"/>
          </a:xfrm>
          <a:prstGeom prst="rect">
            <a:avLst/>
          </a:prstGeom>
          <a:noFill/>
        </p:spPr>
        <p:txBody>
          <a:bodyPr wrap="square" rtlCol="0">
            <a:spAutoFit/>
          </a:bodyPr>
          <a:lstStyle/>
          <a:p>
            <a:r>
              <a:rPr lang="en-US" altLang="zh-CN" sz="2000" b="1" dirty="0">
                <a:latin typeface="宋体" panose="02010600030101010101" pitchFamily="2" charset="-122"/>
                <a:cs typeface="Times New Roman" panose="02020603050405020304" pitchFamily="18" charset="0"/>
                <a:sym typeface="+mn-ea"/>
              </a:rPr>
              <a:t>事前</a:t>
            </a:r>
            <a:r>
              <a:rPr lang="zh-CN" altLang="en-US" sz="2000" b="1" dirty="0">
                <a:latin typeface="宋体" panose="02010600030101010101" pitchFamily="2" charset="-122"/>
                <a:cs typeface="Times New Roman" panose="02020603050405020304" pitchFamily="18" charset="0"/>
                <a:sym typeface="+mn-ea"/>
              </a:rPr>
              <a:t>估算波动率</a:t>
            </a:r>
            <a:endParaRPr lang="zh-CN" altLang="en-US" sz="2000" b="1"/>
          </a:p>
        </p:txBody>
      </p:sp>
      <p:sp>
        <p:nvSpPr>
          <p:cNvPr id="20" name="文本框 19"/>
          <p:cNvSpPr txBox="1"/>
          <p:nvPr/>
        </p:nvSpPr>
        <p:spPr>
          <a:xfrm>
            <a:off x="7434580" y="2976880"/>
            <a:ext cx="3810000" cy="398780"/>
          </a:xfrm>
          <a:prstGeom prst="rect">
            <a:avLst/>
          </a:prstGeom>
          <a:noFill/>
        </p:spPr>
        <p:txBody>
          <a:bodyPr wrap="square" rtlCol="0">
            <a:spAutoFit/>
          </a:bodyPr>
          <a:lstStyle/>
          <a:p>
            <a:r>
              <a:rPr lang="en-US" altLang="zh-CN" sz="2000" b="1" dirty="0">
                <a:latin typeface="宋体" panose="02010600030101010101" pitchFamily="2" charset="-122"/>
                <a:cs typeface="Times New Roman" panose="02020603050405020304" pitchFamily="18" charset="0"/>
                <a:sym typeface="+mn-ea"/>
              </a:rPr>
              <a:t>事后</a:t>
            </a:r>
            <a:r>
              <a:rPr lang="zh-CN" altLang="en-US" sz="2000" b="1" dirty="0">
                <a:latin typeface="宋体" panose="02010600030101010101" pitchFamily="2" charset="-122"/>
                <a:cs typeface="Times New Roman" panose="02020603050405020304" pitchFamily="18" charset="0"/>
                <a:sym typeface="+mn-ea"/>
              </a:rPr>
              <a:t>计算波动率</a:t>
            </a:r>
            <a:endParaRPr lang="zh-CN" altLang="en-US" sz="2000" b="1"/>
          </a:p>
        </p:txBody>
      </p:sp>
      <p:sp>
        <p:nvSpPr>
          <p:cNvPr id="37" name="圆角矩形 36"/>
          <p:cNvSpPr/>
          <p:nvPr/>
        </p:nvSpPr>
        <p:spPr>
          <a:xfrm>
            <a:off x="1485265" y="3767455"/>
            <a:ext cx="3398520" cy="1168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通过</a:t>
            </a:r>
            <a:r>
              <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Black- Scholes</a:t>
            </a:r>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期权定价模型推算得到。</a:t>
            </a:r>
          </a:p>
        </p:txBody>
      </p:sp>
      <p:sp>
        <p:nvSpPr>
          <p:cNvPr id="6" name="圆角矩形 5"/>
          <p:cNvSpPr/>
          <p:nvPr/>
        </p:nvSpPr>
        <p:spPr>
          <a:xfrm>
            <a:off x="7216140" y="3783965"/>
            <a:ext cx="3332480" cy="115125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基于其历史</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收益</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数据计算</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得到。</a:t>
            </a:r>
          </a:p>
        </p:txBody>
      </p:sp>
      <p:cxnSp>
        <p:nvCxnSpPr>
          <p:cNvPr id="7" name="直接箭头连接符 6"/>
          <p:cNvCxnSpPr/>
          <p:nvPr/>
        </p:nvCxnSpPr>
        <p:spPr>
          <a:xfrm>
            <a:off x="3114040" y="5062220"/>
            <a:ext cx="1270" cy="599440"/>
          </a:xfrm>
          <a:prstGeom prst="straightConnector1">
            <a:avLst/>
          </a:prstGeom>
          <a:ln w="22225">
            <a:tailEnd type="arrow" w="med" len="med"/>
          </a:ln>
        </p:spPr>
        <p:style>
          <a:lnRef idx="1">
            <a:schemeClr val="accent2"/>
          </a:lnRef>
          <a:fillRef idx="0">
            <a:schemeClr val="accent2"/>
          </a:fillRef>
          <a:effectRef idx="0">
            <a:schemeClr val="accent2"/>
          </a:effectRef>
          <a:fontRef idx="minor">
            <a:schemeClr val="tx1"/>
          </a:fontRef>
        </p:style>
      </p:cxnSp>
      <p:cxnSp>
        <p:nvCxnSpPr>
          <p:cNvPr id="8" name="直接箭头连接符 7"/>
          <p:cNvCxnSpPr/>
          <p:nvPr/>
        </p:nvCxnSpPr>
        <p:spPr>
          <a:xfrm>
            <a:off x="8575675" y="5062220"/>
            <a:ext cx="1270" cy="599440"/>
          </a:xfrm>
          <a:prstGeom prst="straightConnector1">
            <a:avLst/>
          </a:prstGeom>
          <a:ln w="22225">
            <a:tailEnd type="arrow" w="med" len="med"/>
          </a:ln>
        </p:spPr>
        <p:style>
          <a:lnRef idx="1">
            <a:schemeClr val="accent2"/>
          </a:lnRef>
          <a:fillRef idx="0">
            <a:schemeClr val="accent2"/>
          </a:fillRef>
          <a:effectRef idx="0">
            <a:schemeClr val="accent2"/>
          </a:effectRef>
          <a:fontRef idx="minor">
            <a:schemeClr val="tx1"/>
          </a:fontRef>
        </p:style>
      </p:cxnSp>
      <p:sp>
        <p:nvSpPr>
          <p:cNvPr id="10" name="文本框 9"/>
          <p:cNvSpPr txBox="1"/>
          <p:nvPr/>
        </p:nvSpPr>
        <p:spPr>
          <a:xfrm>
            <a:off x="7571105" y="5749925"/>
            <a:ext cx="3536315" cy="521970"/>
          </a:xfrm>
          <a:prstGeom prst="rect">
            <a:avLst/>
          </a:prstGeom>
          <a:noFill/>
        </p:spPr>
        <p:txBody>
          <a:bodyPr wrap="square" rtlCol="0">
            <a:spAutoFit/>
          </a:bodyPr>
          <a:lstStyle/>
          <a:p>
            <a:r>
              <a:rPr lang="zh-CN" altLang="en-US" sz="2800" b="1" dirty="0">
                <a:latin typeface="宋体" panose="02010600030101010101" pitchFamily="2" charset="-122"/>
                <a:cs typeface="Times New Roman" panose="02020603050405020304" pitchFamily="18" charset="0"/>
                <a:sym typeface="+mn-ea"/>
              </a:rPr>
              <a:t>实际波动率</a:t>
            </a:r>
          </a:p>
        </p:txBody>
      </p:sp>
      <p:sp>
        <p:nvSpPr>
          <p:cNvPr id="9" name="文本框 8"/>
          <p:cNvSpPr txBox="1"/>
          <p:nvPr/>
        </p:nvSpPr>
        <p:spPr>
          <a:xfrm>
            <a:off x="2146300" y="5749925"/>
            <a:ext cx="3032760" cy="521970"/>
          </a:xfrm>
          <a:prstGeom prst="rect">
            <a:avLst/>
          </a:prstGeom>
          <a:noFill/>
        </p:spPr>
        <p:txBody>
          <a:bodyPr wrap="square" rtlCol="0">
            <a:spAutoFit/>
          </a:bodyPr>
          <a:lstStyle/>
          <a:p>
            <a:r>
              <a:rPr lang="zh-CN" altLang="en-US" sz="2800" b="1" dirty="0">
                <a:latin typeface="宋体" panose="02010600030101010101" pitchFamily="2" charset="-122"/>
                <a:cs typeface="Times New Roman" panose="02020603050405020304" pitchFamily="18" charset="0"/>
                <a:sym typeface="+mn-ea"/>
              </a:rPr>
              <a:t>隐含波动率</a:t>
            </a: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216400" y="94773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资产投资回报率</a:t>
            </a:r>
            <a:r>
              <a:rPr lang="zh-CN" altLang="zh-CN" sz="2600" b="1" dirty="0">
                <a:solidFill>
                  <a:schemeClr val="tx1"/>
                </a:solidFill>
                <a:latin typeface="微软雅黑" panose="020B0503020204020204" pitchFamily="34" charset="-122"/>
                <a:ea typeface="微软雅黑" panose="020B0503020204020204" pitchFamily="34" charset="-122"/>
              </a:rPr>
              <a:t> </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17"/>
          <p:cNvSpPr/>
          <p:nvPr/>
        </p:nvSpPr>
        <p:spPr>
          <a:xfrm>
            <a:off x="4216400" y="1831976"/>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资产投资风险 </a:t>
            </a:r>
            <a:r>
              <a:rPr lang="zh-CN" altLang="zh-CN" sz="2600" b="1" dirty="0">
                <a:solidFill>
                  <a:schemeClr val="tx1"/>
                </a:solidFill>
                <a:latin typeface="微软雅黑" panose="020B0503020204020204" pitchFamily="34" charset="-122"/>
                <a:ea typeface="微软雅黑" panose="020B0503020204020204" pitchFamily="34" charset="-122"/>
              </a:rPr>
              <a:t> </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19" name="椭圆 18"/>
          <p:cNvSpPr/>
          <p:nvPr/>
        </p:nvSpPr>
        <p:spPr>
          <a:xfrm>
            <a:off x="4365625" y="1903413"/>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20" name="圆角矩形 19"/>
          <p:cNvSpPr/>
          <p:nvPr/>
        </p:nvSpPr>
        <p:spPr>
          <a:xfrm>
            <a:off x="4216400" y="2745434"/>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波动率与隐含波动率的定义 </a:t>
            </a:r>
            <a:r>
              <a:rPr lang="zh-CN" altLang="zh-CN" sz="2600" b="1" dirty="0">
                <a:solidFill>
                  <a:schemeClr val="tx1"/>
                </a:solidFill>
                <a:latin typeface="微软雅黑" panose="020B0503020204020204" pitchFamily="34" charset="-122"/>
                <a:ea typeface="微软雅黑" panose="020B0503020204020204" pitchFamily="34" charset="-122"/>
              </a:rPr>
              <a:t> </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21" name="椭圆 20"/>
          <p:cNvSpPr/>
          <p:nvPr/>
        </p:nvSpPr>
        <p:spPr>
          <a:xfrm>
            <a:off x="4365625" y="2816871"/>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22" name="圆角矩形 21"/>
          <p:cNvSpPr/>
          <p:nvPr/>
        </p:nvSpPr>
        <p:spPr>
          <a:xfrm>
            <a:off x="4216400" y="3629672"/>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资产风险的度量 </a:t>
            </a:r>
            <a:r>
              <a:rPr lang="zh-CN" altLang="zh-CN" sz="2600" b="1" dirty="0">
                <a:solidFill>
                  <a:schemeClr val="tx1"/>
                </a:solidFill>
                <a:latin typeface="微软雅黑" panose="020B0503020204020204" pitchFamily="34" charset="-122"/>
                <a:ea typeface="微软雅黑" panose="020B0503020204020204" pitchFamily="34" charset="-122"/>
              </a:rPr>
              <a:t> </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a:xfrm>
            <a:off x="4365625" y="3701109"/>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2" name="圆角矩形 31"/>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系统性风险与风险分散化</a:t>
            </a:r>
          </a:p>
        </p:txBody>
      </p:sp>
      <p:sp>
        <p:nvSpPr>
          <p:cNvPr id="33" name="椭圆 32"/>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6508750"/>
          </a:xfrm>
          <a:prstGeom prst="rect">
            <a:avLst/>
          </a:prstGeom>
        </p:spPr>
        <p:txBody>
          <a:bodyPr wrap="square">
            <a:spAutoFit/>
          </a:bodyPr>
          <a:lstStyle/>
          <a:p>
            <a:pPr latinLnBrk="0">
              <a:lnSpc>
                <a:spcPct val="150000"/>
              </a:lnSpc>
            </a:pPr>
            <a:r>
              <a:rPr lang="zh-CN" altLang="en-US" sz="2800" b="1" dirty="0">
                <a:latin typeface="Times New Roman" panose="02020603050405020304" pitchFamily="18" charset="0"/>
              </a:rPr>
              <a:t>一、实际波动率</a:t>
            </a:r>
          </a:p>
          <a:p>
            <a:pPr latinLnBrk="0">
              <a:lnSpc>
                <a:spcPct val="150000"/>
              </a:lnSpc>
            </a:pPr>
            <a:r>
              <a:rPr lang="zh-CN" altLang="en-US" sz="2400" b="1" dirty="0">
                <a:latin typeface="Times New Roman" panose="02020603050405020304" pitchFamily="18" charset="0"/>
              </a:rPr>
              <a:t>定义：</a:t>
            </a:r>
            <a:r>
              <a:rPr lang="zh-CN" altLang="en-US" sz="2400" dirty="0">
                <a:latin typeface="Times New Roman" panose="02020603050405020304" pitchFamily="18" charset="0"/>
              </a:rPr>
              <a:t>指某项</a:t>
            </a:r>
            <a:r>
              <a:rPr sz="2400" dirty="0">
                <a:latin typeface="Times New Roman" panose="02020603050405020304" pitchFamily="18" charset="0"/>
                <a:cs typeface="Times New Roman" panose="02020603050405020304" pitchFamily="18" charset="0"/>
              </a:rPr>
              <a:t>投资在单位时间内以连续复利的方式计算出的回报标准差。</a:t>
            </a:r>
          </a:p>
          <a:p>
            <a:pPr latinLnBrk="0">
              <a:lnSpc>
                <a:spcPct val="150000"/>
              </a:lnSpc>
            </a:pPr>
            <a:r>
              <a:rPr sz="2400" dirty="0">
                <a:latin typeface="Times New Roman" panose="02020603050405020304" pitchFamily="18" charset="0"/>
                <a:cs typeface="Times New Roman" panose="02020603050405020304" pitchFamily="18" charset="0"/>
              </a:rPr>
              <a:t>       常见的实际波动率有三种：标准差波动率、极差波动率和已实现波动率。</a:t>
            </a:r>
            <a:endParaRPr sz="18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spcBef>
                <a:spcPts val="1800"/>
              </a:spcBef>
            </a:pPr>
            <a:r>
              <a:rPr sz="24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10" name="表格 9"/>
          <p:cNvGraphicFramePr/>
          <p:nvPr/>
        </p:nvGraphicFramePr>
        <p:xfrm>
          <a:off x="1294765" y="2667000"/>
          <a:ext cx="10253345" cy="3080385"/>
        </p:xfrm>
        <a:graphic>
          <a:graphicData uri="http://schemas.openxmlformats.org/drawingml/2006/table">
            <a:tbl>
              <a:tblPr firstRow="1" bandRow="1">
                <a:tableStyleId>{5C22544A-7EE6-4342-B048-85BDC9FD1C3A}</a:tableStyleId>
              </a:tblPr>
              <a:tblGrid>
                <a:gridCol w="2545715"/>
                <a:gridCol w="3495675"/>
                <a:gridCol w="4211955"/>
              </a:tblGrid>
              <a:tr h="598805">
                <a:tc>
                  <a:txBody>
                    <a:bodyPr/>
                    <a:lstStyle/>
                    <a:p>
                      <a:pPr>
                        <a:buNone/>
                      </a:pPr>
                      <a:r>
                        <a:rPr lang="zh-CN" altLang="en-US"/>
                        <a:t>常见指标</a:t>
                      </a:r>
                    </a:p>
                  </a:txBody>
                  <a:tcPr/>
                </a:tc>
                <a:tc>
                  <a:txBody>
                    <a:bodyPr/>
                    <a:lstStyle/>
                    <a:p>
                      <a:pPr>
                        <a:buNone/>
                      </a:pPr>
                      <a:r>
                        <a:rPr lang="zh-CN" altLang="en-US"/>
                        <a:t>考虑因素</a:t>
                      </a:r>
                    </a:p>
                  </a:txBody>
                  <a:tcPr/>
                </a:tc>
                <a:tc>
                  <a:txBody>
                    <a:bodyPr/>
                    <a:lstStyle/>
                    <a:p>
                      <a:pPr>
                        <a:buNone/>
                      </a:pPr>
                      <a:r>
                        <a:rPr lang="zh-CN" altLang="en-US"/>
                        <a:t>缺陷</a:t>
                      </a:r>
                    </a:p>
                  </a:txBody>
                  <a:tcPr/>
                </a:tc>
              </a:tr>
              <a:tr h="864870">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标准差波动率</a:t>
                      </a:r>
                      <a:endParaRPr lang="zh-CN" altLang="en-US"/>
                    </a:p>
                  </a:txBody>
                  <a:tcPr/>
                </a:tc>
                <a:tc>
                  <a:txBody>
                    <a:bodyPr/>
                    <a:lstStyle/>
                    <a:p>
                      <a:pPr fontAlgn="auto">
                        <a:lnSpc>
                          <a:spcPct val="150000"/>
                        </a:lnSpc>
                        <a:buNone/>
                      </a:pPr>
                      <a:r>
                        <a:rPr lang="zh-CN" altLang="en-US"/>
                        <a:t>收盘价</a:t>
                      </a:r>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存在较大滞后问题</a:t>
                      </a:r>
                      <a:endParaRPr lang="en-US" altLang="zh-CN" sz="18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buNone/>
                      </a:pPr>
                      <a:endParaRPr lang="zh-CN" altLang="en-US"/>
                    </a:p>
                  </a:txBody>
                  <a:tcPr/>
                </a:tc>
              </a:tr>
              <a:tr h="1017905">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极差波动率</a:t>
                      </a:r>
                      <a:endParaRPr lang="zh-CN" altLang="en-US"/>
                    </a:p>
                  </a:txBody>
                  <a:tcPr/>
                </a:tc>
                <a:tc>
                  <a:txBody>
                    <a:bodyPr/>
                    <a:lstStyle/>
                    <a:p>
                      <a:pPr fontAlgn="auto">
                        <a:lnSpc>
                          <a:spcPct val="150000"/>
                        </a:lnSpc>
                        <a:buNone/>
                      </a:pPr>
                      <a:r>
                        <a:rPr lang="zh-CN" altLang="en-US" sz="1800" dirty="0">
                          <a:latin typeface="Times New Roman" panose="02020603050405020304" pitchFamily="18" charset="0"/>
                          <a:cs typeface="Times New Roman" panose="02020603050405020304" pitchFamily="18" charset="0"/>
                          <a:sym typeface="+mn-ea"/>
                        </a:rPr>
                        <a:t>开盘价和收盘价、最高价、最低价和隔夜价等指标</a:t>
                      </a:r>
                      <a:endParaRPr lang="zh-CN" altLang="en-US"/>
                    </a:p>
                  </a:txBody>
                  <a:tcPr/>
                </a:tc>
                <a:tc>
                  <a:txBody>
                    <a:bodyPr/>
                    <a:lstStyle/>
                    <a:p>
                      <a:pPr fontAlgn="auto">
                        <a:lnSpc>
                          <a:spcPct val="150000"/>
                        </a:lnSpc>
                        <a:buNone/>
                      </a:pPr>
                      <a:r>
                        <a:rPr lang="zh-CN" altLang="en-US"/>
                        <a:t>不同波动率指标考虑因素不同，需根据研究内容合理选择</a:t>
                      </a:r>
                    </a:p>
                  </a:txBody>
                  <a:tcPr/>
                </a:tc>
              </a:tr>
              <a:tr h="598805">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已实现波动率</a:t>
                      </a:r>
                      <a:endParaRPr lang="zh-CN" altLang="en-US"/>
                    </a:p>
                  </a:txBody>
                  <a:tcPr/>
                </a:tc>
                <a:tc>
                  <a:txBody>
                    <a:bodyPr/>
                    <a:lstStyle/>
                    <a:p>
                      <a:pPr fontAlgn="auto">
                        <a:lnSpc>
                          <a:spcPct val="150000"/>
                        </a:lnSpc>
                        <a:buNone/>
                      </a:pPr>
                      <a:r>
                        <a:rPr lang="zh-CN" altLang="en-US"/>
                        <a:t>历史收益</a:t>
                      </a:r>
                    </a:p>
                  </a:txBody>
                  <a:tcPr/>
                </a:tc>
                <a:tc>
                  <a:txBody>
                    <a:bodyPr/>
                    <a:lstStyle/>
                    <a:p>
                      <a:pPr fontAlgn="auto">
                        <a:lnSpc>
                          <a:spcPct val="150000"/>
                        </a:lnSpc>
                        <a:buNone/>
                      </a:pPr>
                      <a:r>
                        <a:rPr lang="zh-CN" altLang="en-US"/>
                        <a:t>受噪声影响较大</a:t>
                      </a:r>
                    </a:p>
                  </a:txBody>
                  <a:tcPr/>
                </a:tc>
              </a:tr>
            </a:tbl>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3970318"/>
          </a:xfrm>
          <a:prstGeom prst="rect">
            <a:avLst/>
          </a:prstGeom>
        </p:spPr>
        <p:txBody>
          <a:bodyPr wrap="square">
            <a:spAutoFit/>
          </a:bodyPr>
          <a:lstStyle/>
          <a:p>
            <a:pPr latinLnBrk="0">
              <a:lnSpc>
                <a:spcPct val="150000"/>
              </a:lnSpc>
            </a:pPr>
            <a:r>
              <a:rPr sz="2400" dirty="0">
                <a:latin typeface="Times New Roman" panose="02020603050405020304" pitchFamily="18" charset="0"/>
                <a:cs typeface="Times New Roman" panose="02020603050405020304" pitchFamily="18" charset="0"/>
              </a:rPr>
              <a:t>（一）标准差波动率</a:t>
            </a:r>
            <a:endParaRPr sz="2000" dirty="0">
              <a:latin typeface="Times New Roman" panose="02020603050405020304" pitchFamily="18" charset="0"/>
              <a:cs typeface="Times New Roman" panose="02020603050405020304" pitchFamily="18" charset="0"/>
            </a:endParaRPr>
          </a:p>
          <a:p>
            <a:pPr latinLnBrk="0">
              <a:lnSpc>
                <a:spcPct val="150000"/>
              </a:lnSpc>
            </a:pPr>
            <a:r>
              <a:rPr sz="2000" dirty="0">
                <a:latin typeface="Times New Roman" panose="02020603050405020304" pitchFamily="18" charset="0"/>
                <a:cs typeface="Times New Roman" panose="02020603050405020304" pitchFamily="18" charset="0"/>
              </a:rPr>
              <a:t>        标准差波动率是过去某一固定时间区间金融标的资产价格对数收益率的标准差，作为该固定时间区间交易价格的波动率。假定第   时刻资产的价格为，其中                  ，单位时间间隔长度为   ，第   时刻资产相对前一时刻的对数收益率为    ，均值为    ，则基于收益率样本的标准差为：</a:t>
            </a:r>
          </a:p>
          <a:p>
            <a:pPr latinLnBrk="0">
              <a:lnSpc>
                <a:spcPct val="150000"/>
              </a:lnSpc>
            </a:pPr>
            <a:endParaRPr sz="2000" dirty="0">
              <a:latin typeface="Times New Roman" panose="02020603050405020304" pitchFamily="18" charset="0"/>
              <a:cs typeface="Times New Roman" panose="02020603050405020304" pitchFamily="18" charset="0"/>
            </a:endParaRPr>
          </a:p>
          <a:p>
            <a:pPr latinLnBrk="0">
              <a:lnSpc>
                <a:spcPct val="150000"/>
              </a:lnSpc>
            </a:pPr>
            <a:endParaRPr sz="2000" dirty="0">
              <a:latin typeface="Times New Roman" panose="02020603050405020304" pitchFamily="18" charset="0"/>
              <a:cs typeface="Times New Roman" panose="02020603050405020304" pitchFamily="18" charset="0"/>
            </a:endParaRPr>
          </a:p>
          <a:p>
            <a:pPr latinLnBrk="0">
              <a:lnSpc>
                <a:spcPct val="150000"/>
              </a:lnSpc>
            </a:pPr>
            <a:r>
              <a:rPr sz="2000" dirty="0">
                <a:latin typeface="Times New Roman" panose="02020603050405020304" pitchFamily="18" charset="0"/>
                <a:cs typeface="Times New Roman" panose="02020603050405020304" pitchFamily="18" charset="0"/>
                <a:sym typeface="+mn-ea"/>
              </a:rPr>
              <a:t>其中，   的标准差为          ，   </a:t>
            </a:r>
            <a:r>
              <a:rPr sz="2000" dirty="0" err="1">
                <a:latin typeface="Times New Roman" panose="02020603050405020304" pitchFamily="18" charset="0"/>
                <a:cs typeface="Times New Roman" panose="02020603050405020304" pitchFamily="18" charset="0"/>
                <a:sym typeface="+mn-ea"/>
              </a:rPr>
              <a:t>为变量的波动率。由于标准差波动率的计算只采用了收盘价数据，因此存在较大滞后问题</a:t>
            </a:r>
            <a:r>
              <a:rPr sz="2000" dirty="0" smtClean="0">
                <a:latin typeface="Times New Roman" panose="02020603050405020304" pitchFamily="18" charset="0"/>
                <a:cs typeface="Times New Roman" panose="02020603050405020304" pitchFamily="18" charset="0"/>
                <a:sym typeface="+mn-ea"/>
              </a:rPr>
              <a:t>。</a:t>
            </a:r>
            <a:r>
              <a:rPr sz="2400" dirty="0" smtClean="0">
                <a:latin typeface="Times New Roman" panose="02020603050405020304" pitchFamily="18" charset="0"/>
                <a:cs typeface="Times New Roman" panose="02020603050405020304" pitchFamily="18" charset="0"/>
              </a:rPr>
              <a:t>         </a:t>
            </a:r>
            <a:r>
              <a:rPr lang="zh-CN" altLang="en-US" sz="2200" b="1" dirty="0" smtClean="0">
                <a:latin typeface="Times New Roman" panose="02020603050405020304" pitchFamily="18" charset="0"/>
                <a:cs typeface="Times New Roman" panose="02020603050405020304" pitchFamily="18" charset="0"/>
              </a:rPr>
              <a:t>    </a:t>
            </a:r>
            <a:endParaRPr lang="zh-CN" altLang="en-US" sz="2200" b="1"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3" name="对象 -2147482580"/>
          <p:cNvGraphicFramePr>
            <a:graphicFrameLocks noChangeAspect="1"/>
          </p:cNvGraphicFramePr>
          <p:nvPr/>
        </p:nvGraphicFramePr>
        <p:xfrm>
          <a:off x="4358640" y="1901190"/>
          <a:ext cx="169545" cy="311150"/>
        </p:xfrm>
        <a:graphic>
          <a:graphicData uri="http://schemas.openxmlformats.org/presentationml/2006/ole">
            <mc:AlternateContent xmlns:mc="http://schemas.openxmlformats.org/markup-compatibility/2006">
              <mc:Choice xmlns:v="urn:schemas-microsoft-com:vml" Requires="v">
                <p:oleObj spid="_x0000_s4227" r:id="rId4" imgW="88900" imgH="152400" progId="Equation.DSMT4">
                  <p:embed/>
                </p:oleObj>
              </mc:Choice>
              <mc:Fallback>
                <p:oleObj r:id="rId4" imgW="88900" imgH="152400" progId="Equation.DSMT4">
                  <p:embed/>
                  <p:pic>
                    <p:nvPicPr>
                      <p:cNvPr id="0" name="图片 17"/>
                      <p:cNvPicPr/>
                      <p:nvPr/>
                    </p:nvPicPr>
                    <p:blipFill>
                      <a:blip r:embed="rId5"/>
                      <a:stretch>
                        <a:fillRect/>
                      </a:stretch>
                    </p:blipFill>
                    <p:spPr>
                      <a:xfrm>
                        <a:off x="4358640" y="1901190"/>
                        <a:ext cx="169545" cy="311150"/>
                      </a:xfrm>
                      <a:prstGeom prst="rect">
                        <a:avLst/>
                      </a:prstGeom>
                      <a:noFill/>
                      <a:ln w="9525">
                        <a:noFill/>
                        <a:miter/>
                      </a:ln>
                    </p:spPr>
                  </p:pic>
                </p:oleObj>
              </mc:Fallback>
            </mc:AlternateContent>
          </a:graphicData>
        </a:graphic>
      </p:graphicFrame>
      <p:graphicFrame>
        <p:nvGraphicFramePr>
          <p:cNvPr id="6" name="对象 -2147482577"/>
          <p:cNvGraphicFramePr>
            <a:graphicFrameLocks noChangeAspect="1"/>
          </p:cNvGraphicFramePr>
          <p:nvPr/>
        </p:nvGraphicFramePr>
        <p:xfrm>
          <a:off x="11019790" y="1901190"/>
          <a:ext cx="210185" cy="246380"/>
        </p:xfrm>
        <a:graphic>
          <a:graphicData uri="http://schemas.openxmlformats.org/presentationml/2006/ole">
            <mc:AlternateContent xmlns:mc="http://schemas.openxmlformats.org/markup-compatibility/2006">
              <mc:Choice xmlns:v="urn:schemas-microsoft-com:vml" Requires="v">
                <p:oleObj spid="_x0000_s4228" r:id="rId6" imgW="114300" imgH="127000" progId="Equation.DSMT4">
                  <p:embed/>
                </p:oleObj>
              </mc:Choice>
              <mc:Fallback>
                <p:oleObj r:id="rId6" imgW="114300" imgH="127000" progId="Equation.DSMT4">
                  <p:embed/>
                  <p:pic>
                    <p:nvPicPr>
                      <p:cNvPr id="0" name="图片 19"/>
                      <p:cNvPicPr/>
                      <p:nvPr/>
                    </p:nvPicPr>
                    <p:blipFill>
                      <a:blip r:embed="rId7"/>
                      <a:stretch>
                        <a:fillRect/>
                      </a:stretch>
                    </p:blipFill>
                    <p:spPr>
                      <a:xfrm>
                        <a:off x="11019790" y="1901190"/>
                        <a:ext cx="210185" cy="246380"/>
                      </a:xfrm>
                      <a:prstGeom prst="rect">
                        <a:avLst/>
                      </a:prstGeom>
                      <a:noFill/>
                      <a:ln w="9525">
                        <a:noFill/>
                        <a:miter/>
                      </a:ln>
                    </p:spPr>
                  </p:pic>
                </p:oleObj>
              </mc:Fallback>
            </mc:AlternateContent>
          </a:graphicData>
        </a:graphic>
      </p:graphicFrame>
      <p:graphicFrame>
        <p:nvGraphicFramePr>
          <p:cNvPr id="4" name="对象 -2147482580"/>
          <p:cNvGraphicFramePr>
            <a:graphicFrameLocks noChangeAspect="1"/>
          </p:cNvGraphicFramePr>
          <p:nvPr/>
        </p:nvGraphicFramePr>
        <p:xfrm>
          <a:off x="834390" y="2357120"/>
          <a:ext cx="169545" cy="311150"/>
        </p:xfrm>
        <a:graphic>
          <a:graphicData uri="http://schemas.openxmlformats.org/presentationml/2006/ole">
            <mc:AlternateContent xmlns:mc="http://schemas.openxmlformats.org/markup-compatibility/2006">
              <mc:Choice xmlns:v="urn:schemas-microsoft-com:vml" Requires="v">
                <p:oleObj spid="_x0000_s4229" r:id="rId8" imgW="88900" imgH="152400" progId="Equation.DSMT4">
                  <p:embed/>
                </p:oleObj>
              </mc:Choice>
              <mc:Fallback>
                <p:oleObj r:id="rId8" imgW="88900" imgH="152400" progId="Equation.DSMT4">
                  <p:embed/>
                  <p:pic>
                    <p:nvPicPr>
                      <p:cNvPr id="0" name="图片 17"/>
                      <p:cNvPicPr/>
                      <p:nvPr/>
                    </p:nvPicPr>
                    <p:blipFill>
                      <a:blip r:embed="rId5"/>
                      <a:stretch>
                        <a:fillRect/>
                      </a:stretch>
                    </p:blipFill>
                    <p:spPr>
                      <a:xfrm>
                        <a:off x="834390" y="2357120"/>
                        <a:ext cx="169545" cy="311150"/>
                      </a:xfrm>
                      <a:prstGeom prst="rect">
                        <a:avLst/>
                      </a:prstGeom>
                      <a:noFill/>
                      <a:ln w="9525">
                        <a:noFill/>
                        <a:miter/>
                      </a:ln>
                    </p:spPr>
                  </p:pic>
                </p:oleObj>
              </mc:Fallback>
            </mc:AlternateContent>
          </a:graphicData>
        </a:graphic>
      </p:graphicFrame>
      <p:graphicFrame>
        <p:nvGraphicFramePr>
          <p:cNvPr id="7" name="对象 -2147482575"/>
          <p:cNvGraphicFramePr>
            <a:graphicFrameLocks noChangeAspect="1"/>
          </p:cNvGraphicFramePr>
          <p:nvPr/>
        </p:nvGraphicFramePr>
        <p:xfrm>
          <a:off x="5349240" y="2287905"/>
          <a:ext cx="234950" cy="384810"/>
        </p:xfrm>
        <a:graphic>
          <a:graphicData uri="http://schemas.openxmlformats.org/presentationml/2006/ole">
            <mc:AlternateContent xmlns:mc="http://schemas.openxmlformats.org/markup-compatibility/2006">
              <mc:Choice xmlns:v="urn:schemas-microsoft-com:vml" Requires="v">
                <p:oleObj spid="_x0000_s4230" r:id="rId9" imgW="114300" imgH="203200" progId="Equation.DSMT4">
                  <p:embed/>
                </p:oleObj>
              </mc:Choice>
              <mc:Fallback>
                <p:oleObj r:id="rId9" imgW="114300" imgH="203200" progId="Equation.DSMT4">
                  <p:embed/>
                  <p:pic>
                    <p:nvPicPr>
                      <p:cNvPr id="0" name="图片 22"/>
                      <p:cNvPicPr/>
                      <p:nvPr/>
                    </p:nvPicPr>
                    <p:blipFill>
                      <a:blip r:embed="rId10"/>
                      <a:stretch>
                        <a:fillRect/>
                      </a:stretch>
                    </p:blipFill>
                    <p:spPr>
                      <a:xfrm>
                        <a:off x="5349240" y="2287905"/>
                        <a:ext cx="234950" cy="384810"/>
                      </a:xfrm>
                      <a:prstGeom prst="rect">
                        <a:avLst/>
                      </a:prstGeom>
                      <a:noFill/>
                      <a:ln w="9525">
                        <a:noFill/>
                        <a:miter/>
                      </a:ln>
                    </p:spPr>
                  </p:pic>
                </p:oleObj>
              </mc:Fallback>
            </mc:AlternateContent>
          </a:graphicData>
        </a:graphic>
      </p:graphicFrame>
      <p:graphicFrame>
        <p:nvGraphicFramePr>
          <p:cNvPr id="8" name="对象 -2147482578"/>
          <p:cNvGraphicFramePr>
            <a:graphicFrameLocks noChangeAspect="1"/>
          </p:cNvGraphicFramePr>
          <p:nvPr/>
        </p:nvGraphicFramePr>
        <p:xfrm>
          <a:off x="7371080" y="1901190"/>
          <a:ext cx="1136650" cy="311150"/>
        </p:xfrm>
        <a:graphic>
          <a:graphicData uri="http://schemas.openxmlformats.org/presentationml/2006/ole">
            <mc:AlternateContent xmlns:mc="http://schemas.openxmlformats.org/markup-compatibility/2006">
              <mc:Choice xmlns:v="urn:schemas-microsoft-com:vml" Requires="v">
                <p:oleObj spid="_x0000_s4231" r:id="rId11" imgW="660400" imgH="177800" progId="Equation.DSMT4">
                  <p:embed/>
                </p:oleObj>
              </mc:Choice>
              <mc:Fallback>
                <p:oleObj r:id="rId11" imgW="660400" imgH="177800" progId="Equation.DSMT4">
                  <p:embed/>
                  <p:pic>
                    <p:nvPicPr>
                      <p:cNvPr id="0" name="图片 18"/>
                      <p:cNvPicPr/>
                      <p:nvPr/>
                    </p:nvPicPr>
                    <p:blipFill>
                      <a:blip r:embed="rId12"/>
                      <a:stretch>
                        <a:fillRect/>
                      </a:stretch>
                    </p:blipFill>
                    <p:spPr>
                      <a:xfrm>
                        <a:off x="7371080" y="1901190"/>
                        <a:ext cx="1136650" cy="311150"/>
                      </a:xfrm>
                      <a:prstGeom prst="rect">
                        <a:avLst/>
                      </a:prstGeom>
                      <a:noFill/>
                      <a:ln w="9525">
                        <a:noFill/>
                        <a:miter/>
                      </a:ln>
                    </p:spPr>
                  </p:pic>
                </p:oleObj>
              </mc:Fallback>
            </mc:AlternateContent>
          </a:graphicData>
        </a:graphic>
      </p:graphicFrame>
      <p:graphicFrame>
        <p:nvGraphicFramePr>
          <p:cNvPr id="9" name="对象 -2147482574"/>
          <p:cNvGraphicFramePr>
            <a:graphicFrameLocks noChangeAspect="1"/>
          </p:cNvGraphicFramePr>
          <p:nvPr/>
        </p:nvGraphicFramePr>
        <p:xfrm>
          <a:off x="6569710" y="2353310"/>
          <a:ext cx="254000" cy="254000"/>
        </p:xfrm>
        <a:graphic>
          <a:graphicData uri="http://schemas.openxmlformats.org/presentationml/2006/ole">
            <mc:AlternateContent xmlns:mc="http://schemas.openxmlformats.org/markup-compatibility/2006">
              <mc:Choice xmlns:v="urn:schemas-microsoft-com:vml" Requires="v">
                <p:oleObj spid="_x0000_s4232" r:id="rId13" imgW="127000" imgH="139700" progId="Equation.DSMT4">
                  <p:embed/>
                </p:oleObj>
              </mc:Choice>
              <mc:Fallback>
                <p:oleObj r:id="rId13" imgW="127000" imgH="139700" progId="Equation.DSMT4">
                  <p:embed/>
                  <p:pic>
                    <p:nvPicPr>
                      <p:cNvPr id="0" name="图片 23"/>
                      <p:cNvPicPr/>
                      <p:nvPr/>
                    </p:nvPicPr>
                    <p:blipFill>
                      <a:blip r:embed="rId14"/>
                      <a:stretch>
                        <a:fillRect/>
                      </a:stretch>
                    </p:blipFill>
                    <p:spPr>
                      <a:xfrm>
                        <a:off x="6569710" y="2353310"/>
                        <a:ext cx="254000" cy="254000"/>
                      </a:xfrm>
                      <a:prstGeom prst="rect">
                        <a:avLst/>
                      </a:prstGeom>
                      <a:noFill/>
                      <a:ln w="9525">
                        <a:noFill/>
                        <a:miter/>
                      </a:ln>
                    </p:spPr>
                  </p:pic>
                </p:oleObj>
              </mc:Fallback>
            </mc:AlternateContent>
          </a:graphicData>
        </a:graphic>
      </p:graphicFrame>
      <p:graphicFrame>
        <p:nvGraphicFramePr>
          <p:cNvPr id="12" name="对象 -2147482571"/>
          <p:cNvGraphicFramePr>
            <a:graphicFrameLocks noChangeAspect="1"/>
          </p:cNvGraphicFramePr>
          <p:nvPr/>
        </p:nvGraphicFramePr>
        <p:xfrm>
          <a:off x="3751580" y="2740025"/>
          <a:ext cx="5889625" cy="906145"/>
        </p:xfrm>
        <a:graphic>
          <a:graphicData uri="http://schemas.openxmlformats.org/presentationml/2006/ole">
            <mc:AlternateContent xmlns:mc="http://schemas.openxmlformats.org/markup-compatibility/2006">
              <mc:Choice xmlns:v="urn:schemas-microsoft-com:vml" Requires="v">
                <p:oleObj spid="_x0000_s4233" r:id="rId15" imgW="3035300" imgH="482600" progId="Equation.DSMT4">
                  <p:embed/>
                </p:oleObj>
              </mc:Choice>
              <mc:Fallback>
                <p:oleObj r:id="rId15" imgW="3035300" imgH="482600" progId="Equation.DSMT4">
                  <p:embed/>
                  <p:pic>
                    <p:nvPicPr>
                      <p:cNvPr id="0" name="图片 26"/>
                      <p:cNvPicPr/>
                      <p:nvPr/>
                    </p:nvPicPr>
                    <p:blipFill>
                      <a:blip r:embed="rId16"/>
                      <a:stretch>
                        <a:fillRect/>
                      </a:stretch>
                    </p:blipFill>
                    <p:spPr>
                      <a:xfrm>
                        <a:off x="3751580" y="2740025"/>
                        <a:ext cx="5889625" cy="906145"/>
                      </a:xfrm>
                      <a:prstGeom prst="rect">
                        <a:avLst/>
                      </a:prstGeom>
                      <a:noFill/>
                      <a:ln w="9525">
                        <a:noFill/>
                        <a:miter/>
                      </a:ln>
                    </p:spPr>
                  </p:pic>
                </p:oleObj>
              </mc:Fallback>
            </mc:AlternateContent>
          </a:graphicData>
        </a:graphic>
      </p:graphicFrame>
      <p:graphicFrame>
        <p:nvGraphicFramePr>
          <p:cNvPr id="13" name="对象 -2147482575"/>
          <p:cNvGraphicFramePr>
            <a:graphicFrameLocks noChangeAspect="1"/>
          </p:cNvGraphicFramePr>
          <p:nvPr/>
        </p:nvGraphicFramePr>
        <p:xfrm>
          <a:off x="1277620" y="3702050"/>
          <a:ext cx="234950" cy="384810"/>
        </p:xfrm>
        <a:graphic>
          <a:graphicData uri="http://schemas.openxmlformats.org/presentationml/2006/ole">
            <mc:AlternateContent xmlns:mc="http://schemas.openxmlformats.org/markup-compatibility/2006">
              <mc:Choice xmlns:v="urn:schemas-microsoft-com:vml" Requires="v">
                <p:oleObj spid="_x0000_s4234" r:id="rId17" imgW="114300" imgH="203200" progId="Equation.DSMT4">
                  <p:embed/>
                </p:oleObj>
              </mc:Choice>
              <mc:Fallback>
                <p:oleObj r:id="rId17" imgW="114300" imgH="203200" progId="Equation.DSMT4">
                  <p:embed/>
                  <p:pic>
                    <p:nvPicPr>
                      <p:cNvPr id="0" name="图片 22"/>
                      <p:cNvPicPr/>
                      <p:nvPr/>
                    </p:nvPicPr>
                    <p:blipFill>
                      <a:blip r:embed="rId10"/>
                      <a:stretch>
                        <a:fillRect/>
                      </a:stretch>
                    </p:blipFill>
                    <p:spPr>
                      <a:xfrm>
                        <a:off x="1277620" y="3702050"/>
                        <a:ext cx="234950" cy="384810"/>
                      </a:xfrm>
                      <a:prstGeom prst="rect">
                        <a:avLst/>
                      </a:prstGeom>
                      <a:noFill/>
                      <a:ln w="9525">
                        <a:noFill/>
                        <a:miter/>
                      </a:ln>
                    </p:spPr>
                  </p:pic>
                </p:oleObj>
              </mc:Fallback>
            </mc:AlternateContent>
          </a:graphicData>
        </a:graphic>
      </p:graphicFrame>
      <p:graphicFrame>
        <p:nvGraphicFramePr>
          <p:cNvPr id="15" name="对象 -2147482569"/>
          <p:cNvGraphicFramePr>
            <a:graphicFrameLocks noChangeAspect="1"/>
          </p:cNvGraphicFramePr>
          <p:nvPr/>
        </p:nvGraphicFramePr>
        <p:xfrm>
          <a:off x="2843530" y="3646170"/>
          <a:ext cx="541020" cy="363855"/>
        </p:xfrm>
        <a:graphic>
          <a:graphicData uri="http://schemas.openxmlformats.org/presentationml/2006/ole">
            <mc:AlternateContent xmlns:mc="http://schemas.openxmlformats.org/markup-compatibility/2006">
              <mc:Choice xmlns:v="urn:schemas-microsoft-com:vml" Requires="v">
                <p:oleObj spid="_x0000_s4235" r:id="rId18" imgW="304800" imgH="203200" progId="Equation.DSMT4">
                  <p:embed/>
                </p:oleObj>
              </mc:Choice>
              <mc:Fallback>
                <p:oleObj r:id="rId18" imgW="304800" imgH="203200" progId="Equation.DSMT4">
                  <p:embed/>
                  <p:pic>
                    <p:nvPicPr>
                      <p:cNvPr id="0" name="图片 29"/>
                      <p:cNvPicPr/>
                      <p:nvPr/>
                    </p:nvPicPr>
                    <p:blipFill>
                      <a:blip r:embed="rId19"/>
                      <a:stretch>
                        <a:fillRect/>
                      </a:stretch>
                    </p:blipFill>
                    <p:spPr>
                      <a:xfrm>
                        <a:off x="2843530" y="3646170"/>
                        <a:ext cx="541020" cy="363855"/>
                      </a:xfrm>
                      <a:prstGeom prst="rect">
                        <a:avLst/>
                      </a:prstGeom>
                      <a:noFill/>
                      <a:ln w="9525">
                        <a:noFill/>
                        <a:miter/>
                      </a:ln>
                    </p:spPr>
                  </p:pic>
                </p:oleObj>
              </mc:Fallback>
            </mc:AlternateContent>
          </a:graphicData>
        </a:graphic>
      </p:graphicFrame>
      <p:graphicFrame>
        <p:nvGraphicFramePr>
          <p:cNvPr id="17" name="对象 -2147482568"/>
          <p:cNvGraphicFramePr>
            <a:graphicFrameLocks noChangeAspect="1"/>
          </p:cNvGraphicFramePr>
          <p:nvPr/>
        </p:nvGraphicFramePr>
        <p:xfrm>
          <a:off x="3611880" y="3778250"/>
          <a:ext cx="283210" cy="231775"/>
        </p:xfrm>
        <a:graphic>
          <a:graphicData uri="http://schemas.openxmlformats.org/presentationml/2006/ole">
            <mc:AlternateContent xmlns:mc="http://schemas.openxmlformats.org/markup-compatibility/2006">
              <mc:Choice xmlns:v="urn:schemas-microsoft-com:vml" Requires="v">
                <p:oleObj spid="_x0000_s4236" r:id="rId20" imgW="139700" imgH="127000" progId="Equation.DSMT4">
                  <p:embed/>
                </p:oleObj>
              </mc:Choice>
              <mc:Fallback>
                <p:oleObj r:id="rId20" imgW="139700" imgH="127000" progId="Equation.DSMT4">
                  <p:embed/>
                  <p:pic>
                    <p:nvPicPr>
                      <p:cNvPr id="0" name="图片 30"/>
                      <p:cNvPicPr/>
                      <p:nvPr/>
                    </p:nvPicPr>
                    <p:blipFill>
                      <a:blip r:embed="rId21"/>
                      <a:stretch>
                        <a:fillRect/>
                      </a:stretch>
                    </p:blipFill>
                    <p:spPr>
                      <a:xfrm>
                        <a:off x="3611880" y="3778250"/>
                        <a:ext cx="283210" cy="23177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1856105" y="3798570"/>
            <a:ext cx="7007860" cy="2701290"/>
          </a:xfrm>
          <a:prstGeom prst="roundRect">
            <a:avLst/>
          </a:prstGeom>
          <a:ln>
            <a:solidFill>
              <a:schemeClr val="accent2">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6" name="矩形 15"/>
          <p:cNvSpPr/>
          <p:nvPr/>
        </p:nvSpPr>
        <p:spPr>
          <a:xfrm>
            <a:off x="476995" y="710094"/>
            <a:ext cx="11233248" cy="3692525"/>
          </a:xfrm>
          <a:prstGeom prst="rect">
            <a:avLst/>
          </a:prstGeom>
        </p:spPr>
        <p:txBody>
          <a:bodyPr wrap="square">
            <a:spAutoFit/>
          </a:bodyPr>
          <a:lstStyle/>
          <a:p>
            <a:pPr latinLnBrk="0">
              <a:lnSpc>
                <a:spcPct val="150000"/>
              </a:lnSpc>
            </a:pPr>
            <a:r>
              <a:rPr sz="2400" dirty="0">
                <a:latin typeface="Times New Roman" panose="02020603050405020304" pitchFamily="18" charset="0"/>
                <a:cs typeface="Times New Roman" panose="02020603050405020304" pitchFamily="18" charset="0"/>
                <a:sym typeface="+mn-ea"/>
              </a:rPr>
              <a:t>（二）极差波动率</a:t>
            </a:r>
            <a:r>
              <a:rPr sz="2400" dirty="0">
                <a:latin typeface="Times New Roman" panose="02020603050405020304" pitchFamily="18" charset="0"/>
                <a:cs typeface="Times New Roman" panose="02020603050405020304" pitchFamily="18" charset="0"/>
              </a:rPr>
              <a:t> </a:t>
            </a:r>
            <a:r>
              <a:rPr lang="en-US" altLang="zh-CN" sz="2200" b="1" dirty="0">
                <a:latin typeface="Times New Roman" panose="02020603050405020304" pitchFamily="18" charset="0"/>
                <a:cs typeface="Times New Roman" panose="02020603050405020304" pitchFamily="18" charset="0"/>
              </a:rPr>
              <a:t>    </a:t>
            </a:r>
          </a:p>
          <a:p>
            <a:pPr latinLnBrk="0">
              <a:lnSpc>
                <a:spcPct val="150000"/>
              </a:lnSpc>
            </a:pPr>
            <a:r>
              <a:rPr lang="zh-CN" altLang="en-US" sz="2200" b="1"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极差波动率作为历史波动率的一种形式，它的特点是囊括了包括交易中的开盘价和收盘价、最高价、最低价和隔夜价等指标，扩展了标准差波动率包含的信息，导致相同周期内极差波动率高于标准差波动率。极差波动率多用于期货期权的对冲策略中。</a:t>
            </a:r>
            <a:r>
              <a:rPr lang="en-US" altLang="zh-CN" sz="2200" dirty="0" smtClean="0">
                <a:solidFill>
                  <a:schemeClr val="tx1"/>
                </a:solidFill>
                <a:latin typeface="Times New Roman" panose="02020603050405020304" pitchFamily="18" charset="0"/>
                <a:cs typeface="Times New Roman" panose="02020603050405020304" pitchFamily="18" charset="0"/>
                <a:sym typeface="+mn-ea"/>
              </a:rPr>
              <a:t>Parkinson</a:t>
            </a:r>
            <a:r>
              <a:rPr lang="zh-CN" altLang="en-US" sz="2200" dirty="0" smtClean="0">
                <a:solidFill>
                  <a:schemeClr val="tx1"/>
                </a:solidFill>
                <a:latin typeface="Times New Roman" panose="02020603050405020304" pitchFamily="18" charset="0"/>
                <a:cs typeface="Times New Roman" panose="02020603050405020304" pitchFamily="18" charset="0"/>
                <a:sym typeface="+mn-ea"/>
              </a:rPr>
              <a:t>（</a:t>
            </a:r>
            <a:r>
              <a:rPr lang="en-US" altLang="zh-CN" sz="2200" dirty="0" smtClean="0">
                <a:solidFill>
                  <a:schemeClr val="tx1"/>
                </a:solidFill>
                <a:latin typeface="Times New Roman" panose="02020603050405020304" pitchFamily="18" charset="0"/>
                <a:cs typeface="Times New Roman" panose="02020603050405020304" pitchFamily="18" charset="0"/>
                <a:sym typeface="+mn-ea"/>
              </a:rPr>
              <a:t>1980</a:t>
            </a:r>
            <a:r>
              <a:rPr lang="zh-CN" altLang="en-US" sz="2200" dirty="0" smtClean="0">
                <a:solidFill>
                  <a:schemeClr val="tx1"/>
                </a:solidFill>
                <a:latin typeface="Times New Roman" panose="02020603050405020304" pitchFamily="18" charset="0"/>
                <a:cs typeface="Times New Roman" panose="02020603050405020304" pitchFamily="18" charset="0"/>
                <a:sym typeface="+mn-ea"/>
              </a:rPr>
              <a:t>）最早开始研究极差波动率，他们选取交易区间内最高价和最低价估算波动率。之后学者们在他们的基础继续改进波动率的估算方法。</a:t>
            </a:r>
          </a:p>
          <a:p>
            <a:pPr latinLnBrk="0">
              <a:lnSpc>
                <a:spcPct val="150000"/>
              </a:lnSpc>
            </a:pPr>
            <a:endParaRPr lang="zh-CN" altLang="en-US" sz="2200" dirty="0" smtClean="0">
              <a:solidFill>
                <a:schemeClr val="tx1"/>
              </a:solidFill>
              <a:latin typeface="Times New Roman" panose="02020603050405020304" pitchFamily="18" charset="0"/>
              <a:cs typeface="Times New Roman" panose="02020603050405020304" pitchFamily="18" charset="0"/>
              <a:sym typeface="+mn-ea"/>
            </a:endParaRPr>
          </a:p>
        </p:txBody>
      </p:sp>
      <p:grpSp>
        <p:nvGrpSpPr>
          <p:cNvPr id="8" name="组合 7"/>
          <p:cNvGrpSpPr/>
          <p:nvPr/>
        </p:nvGrpSpPr>
        <p:grpSpPr>
          <a:xfrm>
            <a:off x="1950085" y="4696637"/>
            <a:ext cx="9027579" cy="1625412"/>
            <a:chOff x="1405" y="5588425"/>
            <a:chExt cx="10325298" cy="1333687"/>
          </a:xfrm>
        </p:grpSpPr>
        <p:grpSp>
          <p:nvGrpSpPr>
            <p:cNvPr id="14" name="组合 13"/>
            <p:cNvGrpSpPr/>
            <p:nvPr/>
          </p:nvGrpSpPr>
          <p:grpSpPr>
            <a:xfrm>
              <a:off x="1405" y="5588425"/>
              <a:ext cx="10325298" cy="1333687"/>
              <a:chOff x="1405" y="5588425"/>
              <a:chExt cx="10325298" cy="1333687"/>
            </a:xfrm>
          </p:grpSpPr>
          <p:grpSp>
            <p:nvGrpSpPr>
              <p:cNvPr id="15" name="组合 14"/>
              <p:cNvGrpSpPr/>
              <p:nvPr/>
            </p:nvGrpSpPr>
            <p:grpSpPr>
              <a:xfrm>
                <a:off x="2894028" y="5588425"/>
                <a:ext cx="7432675" cy="1333687"/>
                <a:chOff x="1814121" y="4333317"/>
                <a:chExt cx="7432675" cy="1333687"/>
              </a:xfrm>
            </p:grpSpPr>
            <p:grpSp>
              <p:nvGrpSpPr>
                <p:cNvPr id="17" name="组合 16"/>
                <p:cNvGrpSpPr/>
                <p:nvPr/>
              </p:nvGrpSpPr>
              <p:grpSpPr>
                <a:xfrm>
                  <a:off x="1814121" y="4333317"/>
                  <a:ext cx="7432675" cy="1333687"/>
                  <a:chOff x="2969" y="8953"/>
                  <a:chExt cx="11705" cy="1650"/>
                </a:xfrm>
                <a:solidFill>
                  <a:schemeClr val="accent1">
                    <a:lumMod val="20000"/>
                    <a:lumOff val="80000"/>
                  </a:schemeClr>
                </a:solidFill>
              </p:grpSpPr>
              <p:sp>
                <p:nvSpPr>
                  <p:cNvPr id="18" name="圆角矩形 17"/>
                  <p:cNvSpPr/>
                  <p:nvPr/>
                </p:nvSpPr>
                <p:spPr>
                  <a:xfrm>
                    <a:off x="2969" y="9163"/>
                    <a:ext cx="3173" cy="691"/>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603050405020304" pitchFamily="18" charset="0"/>
                      </a:rPr>
                      <a:t>Garman-Klass波动率</a:t>
                    </a:r>
                    <a:endParaRPr kumimoji="1" lang="zh-CN" altLang="en-US" sz="2000" b="1" dirty="0"/>
                  </a:p>
                </p:txBody>
              </p:sp>
              <p:grpSp>
                <p:nvGrpSpPr>
                  <p:cNvPr id="19" name="组合 18"/>
                  <p:cNvGrpSpPr/>
                  <p:nvPr/>
                </p:nvGrpSpPr>
                <p:grpSpPr>
                  <a:xfrm>
                    <a:off x="7024" y="8953"/>
                    <a:ext cx="7650" cy="1650"/>
                    <a:chOff x="7024" y="7813"/>
                    <a:chExt cx="7650" cy="3014"/>
                  </a:xfrm>
                  <a:grpFill/>
                </p:grpSpPr>
                <p:sp>
                  <p:nvSpPr>
                    <p:cNvPr id="20" name="圆角矩形 19"/>
                    <p:cNvSpPr/>
                    <p:nvPr/>
                  </p:nvSpPr>
                  <p:spPr>
                    <a:xfrm>
                      <a:off x="7024" y="9016"/>
                      <a:ext cx="3106" cy="1811"/>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603050405020304" pitchFamily="18" charset="0"/>
                        </a:rPr>
                        <a:t>Garman-Klass-Yang-Zhang波动率</a:t>
                      </a:r>
                      <a:endParaRPr kumimoji="1" lang="zh-CN" altLang="en-US" sz="2000" b="1" dirty="0"/>
                    </a:p>
                  </p:txBody>
                </p:sp>
                <p:sp>
                  <p:nvSpPr>
                    <p:cNvPr id="21" name="圆角矩形 20"/>
                    <p:cNvSpPr/>
                    <p:nvPr/>
                  </p:nvSpPr>
                  <p:spPr>
                    <a:xfrm>
                      <a:off x="11776" y="7813"/>
                      <a:ext cx="2898" cy="1645"/>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603050405020304" pitchFamily="18" charset="0"/>
                        </a:rPr>
                        <a:t>Yang &amp; Zhang波动率</a:t>
                      </a:r>
                      <a:endParaRPr kumimoji="1" lang="zh-CN" altLang="en-US" sz="2000" b="1" dirty="0"/>
                    </a:p>
                  </p:txBody>
                </p:sp>
              </p:grpSp>
            </p:grpSp>
            <p:cxnSp>
              <p:nvCxnSpPr>
                <p:cNvPr id="22" name="直接箭头连接符 16"/>
                <p:cNvCxnSpPr/>
                <p:nvPr/>
              </p:nvCxnSpPr>
              <p:spPr>
                <a:xfrm>
                  <a:off x="3904500" y="4781112"/>
                  <a:ext cx="484542" cy="266286"/>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16"/>
                <p:cNvCxnSpPr/>
                <p:nvPr/>
              </p:nvCxnSpPr>
              <p:spPr>
                <a:xfrm flipV="1">
                  <a:off x="6460300" y="4697894"/>
                  <a:ext cx="946345" cy="13547"/>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24" name="圆角矩形 23"/>
              <p:cNvSpPr/>
              <p:nvPr/>
            </p:nvSpPr>
            <p:spPr>
              <a:xfrm>
                <a:off x="1405" y="5768036"/>
                <a:ext cx="1988559" cy="547604"/>
              </a:xfrm>
              <a:prstGeom prst="roundRect">
                <a:avLst/>
              </a:prstGeom>
              <a:solidFill>
                <a:schemeClr val="accent1">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2000" dirty="0">
                    <a:latin typeface="Times New Roman" panose="02020603050405020304" pitchFamily="18" charset="0"/>
                  </a:rPr>
                  <a:t>Parkinson</a:t>
                </a:r>
                <a:r>
                  <a:rPr lang="zh-CN" altLang="en-US" sz="2000" dirty="0">
                    <a:latin typeface="Times New Roman" panose="02020603050405020304" pitchFamily="18" charset="0"/>
                  </a:rPr>
                  <a:t>波动率</a:t>
                </a:r>
              </a:p>
            </p:txBody>
          </p:sp>
        </p:grpSp>
        <p:cxnSp>
          <p:nvCxnSpPr>
            <p:cNvPr id="25" name="直接箭头连接符 16"/>
            <p:cNvCxnSpPr/>
            <p:nvPr/>
          </p:nvCxnSpPr>
          <p:spPr>
            <a:xfrm>
              <a:off x="2068953" y="603634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26" name="直接箭头连接符 16"/>
          <p:cNvCxnSpPr/>
          <p:nvPr/>
        </p:nvCxnSpPr>
        <p:spPr>
          <a:xfrm flipV="1">
            <a:off x="6309360" y="4634865"/>
            <a:ext cx="474980" cy="37846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6784340" y="3978275"/>
            <a:ext cx="1790700" cy="937260"/>
          </a:xfrm>
          <a:prstGeom prst="roundRect">
            <a:avLst/>
          </a:prstGeom>
          <a:solidFill>
            <a:schemeClr val="accent1">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603050405020304" pitchFamily="18" charset="0"/>
              </a:rPr>
              <a:t>Rogers &amp; Satchell波动率</a:t>
            </a:r>
            <a:endParaRPr kumimoji="1" lang="zh-CN" altLang="en-US" sz="2000" b="1" dirty="0"/>
          </a:p>
        </p:txBody>
      </p:sp>
      <p:sp>
        <p:nvSpPr>
          <p:cNvPr id="43" name="文本框 42"/>
          <p:cNvSpPr txBox="1"/>
          <p:nvPr/>
        </p:nvSpPr>
        <p:spPr>
          <a:xfrm>
            <a:off x="3391535" y="4328160"/>
            <a:ext cx="1568450" cy="368300"/>
          </a:xfrm>
          <a:prstGeom prst="rect">
            <a:avLst/>
          </a:prstGeom>
          <a:noFill/>
        </p:spPr>
        <p:txBody>
          <a:bodyPr wrap="square" rtlCol="0">
            <a:spAutoFit/>
          </a:bodyPr>
          <a:lstStyle/>
          <a:p>
            <a:r>
              <a:rPr lang="zh-CN" altLang="en-US"/>
              <a:t>考虑收盘价</a:t>
            </a:r>
          </a:p>
        </p:txBody>
      </p:sp>
      <p:cxnSp>
        <p:nvCxnSpPr>
          <p:cNvPr id="44" name="直接箭头连接符 43"/>
          <p:cNvCxnSpPr/>
          <p:nvPr/>
        </p:nvCxnSpPr>
        <p:spPr>
          <a:xfrm>
            <a:off x="4071620" y="4737100"/>
            <a:ext cx="5715" cy="42037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45" name="直接箭头连接符 44"/>
          <p:cNvCxnSpPr/>
          <p:nvPr/>
        </p:nvCxnSpPr>
        <p:spPr>
          <a:xfrm>
            <a:off x="6240780" y="4504055"/>
            <a:ext cx="215900" cy="233045"/>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
        <p:nvSpPr>
          <p:cNvPr id="46" name="文本框 45"/>
          <p:cNvSpPr txBox="1"/>
          <p:nvPr/>
        </p:nvSpPr>
        <p:spPr>
          <a:xfrm>
            <a:off x="5069840" y="4034155"/>
            <a:ext cx="1878965" cy="368300"/>
          </a:xfrm>
          <a:prstGeom prst="rect">
            <a:avLst/>
          </a:prstGeom>
          <a:noFill/>
        </p:spPr>
        <p:txBody>
          <a:bodyPr wrap="square" rtlCol="0">
            <a:spAutoFit/>
          </a:bodyPr>
          <a:lstStyle/>
          <a:p>
            <a:r>
              <a:rPr lang="zh-CN" altLang="en-US"/>
              <a:t>考虑价格漂移率</a:t>
            </a:r>
          </a:p>
        </p:txBody>
      </p:sp>
      <p:cxnSp>
        <p:nvCxnSpPr>
          <p:cNvPr id="47" name="直接箭头连接符 46"/>
          <p:cNvCxnSpPr/>
          <p:nvPr/>
        </p:nvCxnSpPr>
        <p:spPr>
          <a:xfrm flipH="1">
            <a:off x="6240780" y="5471160"/>
            <a:ext cx="202565" cy="238125"/>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
        <p:nvSpPr>
          <p:cNvPr id="48" name="文本框 47"/>
          <p:cNvSpPr txBox="1"/>
          <p:nvPr/>
        </p:nvSpPr>
        <p:spPr>
          <a:xfrm>
            <a:off x="5229225" y="5766435"/>
            <a:ext cx="1878965" cy="368300"/>
          </a:xfrm>
          <a:prstGeom prst="rect">
            <a:avLst/>
          </a:prstGeom>
          <a:noFill/>
        </p:spPr>
        <p:txBody>
          <a:bodyPr wrap="square" rtlCol="0">
            <a:spAutoFit/>
          </a:bodyPr>
          <a:lstStyle/>
          <a:p>
            <a:r>
              <a:rPr lang="zh-CN" altLang="en-US"/>
              <a:t>考虑隔夜因素</a:t>
            </a:r>
          </a:p>
        </p:txBody>
      </p:sp>
      <p:sp>
        <p:nvSpPr>
          <p:cNvPr id="49" name="矩形 48"/>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3646170"/>
          </a:xfrm>
          <a:prstGeom prst="rect">
            <a:avLst/>
          </a:prstGeom>
        </p:spPr>
        <p:txBody>
          <a:bodyPr wrap="square">
            <a:spAutoFit/>
          </a:bodyPr>
          <a:lstStyle/>
          <a:p>
            <a:pPr latinLnBrk="0">
              <a:lnSpc>
                <a:spcPct val="150000"/>
              </a:lnSpc>
            </a:pPr>
            <a:r>
              <a:rPr lang="zh-CN" altLang="en-US" sz="2200" dirty="0">
                <a:latin typeface="Times New Roman" panose="02020603050405020304" pitchFamily="18" charset="0"/>
                <a:cs typeface="Times New Roman" panose="02020603050405020304" pitchFamily="18" charset="0"/>
              </a:rPr>
              <a:t>1、Parkinson波动率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        Parkinson（1980）选取交易区间内最高价和最低价估算波动率。该波动率的优点在于只需要较短的时间周期就能收敛于真实波动率，但是我们每天的交易不是连续的，资产价格可能发生跳空现象，导致波动率被严重低估，因此Parkinson波动率未必是无偏估计。</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其中，   代表最高价，    代表最低价，    表示样本区间内的天数。</a:t>
            </a:r>
          </a:p>
        </p:txBody>
      </p:sp>
      <p:graphicFrame>
        <p:nvGraphicFramePr>
          <p:cNvPr id="5" name="对象 -2147482566"/>
          <p:cNvGraphicFramePr>
            <a:graphicFrameLocks noChangeAspect="1"/>
          </p:cNvGraphicFramePr>
          <p:nvPr/>
        </p:nvGraphicFramePr>
        <p:xfrm>
          <a:off x="4236085" y="2792095"/>
          <a:ext cx="3612515" cy="1000760"/>
        </p:xfrm>
        <a:graphic>
          <a:graphicData uri="http://schemas.openxmlformats.org/presentationml/2006/ole">
            <mc:AlternateContent xmlns:mc="http://schemas.openxmlformats.org/markup-compatibility/2006">
              <mc:Choice xmlns:v="urn:schemas-microsoft-com:vml" Requires="v">
                <p:oleObj spid="_x0000_s5173" r:id="rId4" imgW="1764665" imgH="495300" progId="Equation.DSMT4">
                  <p:embed/>
                </p:oleObj>
              </mc:Choice>
              <mc:Fallback>
                <p:oleObj r:id="rId4" imgW="1764665" imgH="495300" progId="Equation.DSMT4">
                  <p:embed/>
                  <p:pic>
                    <p:nvPicPr>
                      <p:cNvPr id="0" name="图片 3075"/>
                      <p:cNvPicPr/>
                      <p:nvPr/>
                    </p:nvPicPr>
                    <p:blipFill>
                      <a:blip r:embed="rId5"/>
                      <a:stretch>
                        <a:fillRect/>
                      </a:stretch>
                    </p:blipFill>
                    <p:spPr>
                      <a:xfrm>
                        <a:off x="4236085" y="2792095"/>
                        <a:ext cx="3612515" cy="1000760"/>
                      </a:xfrm>
                      <a:prstGeom prst="rect">
                        <a:avLst/>
                      </a:prstGeom>
                      <a:noFill/>
                      <a:ln w="9525">
                        <a:noFill/>
                        <a:miter/>
                      </a:ln>
                    </p:spPr>
                  </p:pic>
                </p:oleObj>
              </mc:Fallback>
            </mc:AlternateContent>
          </a:graphicData>
        </a:graphic>
      </p:graphicFrame>
      <p:graphicFrame>
        <p:nvGraphicFramePr>
          <p:cNvPr id="6" name="对象 -2147482565"/>
          <p:cNvGraphicFramePr>
            <a:graphicFrameLocks noChangeAspect="1"/>
          </p:cNvGraphicFramePr>
          <p:nvPr/>
        </p:nvGraphicFramePr>
        <p:xfrm>
          <a:off x="1249045" y="3908425"/>
          <a:ext cx="347980" cy="375920"/>
        </p:xfrm>
        <a:graphic>
          <a:graphicData uri="http://schemas.openxmlformats.org/presentationml/2006/ole">
            <mc:AlternateContent xmlns:mc="http://schemas.openxmlformats.org/markup-compatibility/2006">
              <mc:Choice xmlns:v="urn:schemas-microsoft-com:vml" Requires="v">
                <p:oleObj spid="_x0000_s5174" r:id="rId6" imgW="177800" imgH="203200" progId="Equation.DSMT4">
                  <p:embed/>
                </p:oleObj>
              </mc:Choice>
              <mc:Fallback>
                <p:oleObj r:id="rId6" imgW="177800" imgH="203200" progId="Equation.DSMT4">
                  <p:embed/>
                  <p:pic>
                    <p:nvPicPr>
                      <p:cNvPr id="0" name="图片 14"/>
                      <p:cNvPicPr/>
                      <p:nvPr/>
                    </p:nvPicPr>
                    <p:blipFill>
                      <a:blip r:embed="rId7"/>
                      <a:stretch>
                        <a:fillRect/>
                      </a:stretch>
                    </p:blipFill>
                    <p:spPr>
                      <a:xfrm>
                        <a:off x="1249045" y="3908425"/>
                        <a:ext cx="347980" cy="375920"/>
                      </a:xfrm>
                      <a:prstGeom prst="rect">
                        <a:avLst/>
                      </a:prstGeom>
                      <a:noFill/>
                      <a:ln w="9525">
                        <a:noFill/>
                        <a:miter/>
                      </a:ln>
                    </p:spPr>
                  </p:pic>
                </p:oleObj>
              </mc:Fallback>
            </mc:AlternateContent>
          </a:graphicData>
        </a:graphic>
      </p:graphicFrame>
      <p:graphicFrame>
        <p:nvGraphicFramePr>
          <p:cNvPr id="3" name="对象 -2147482565"/>
          <p:cNvGraphicFramePr>
            <a:graphicFrameLocks noChangeAspect="1"/>
          </p:cNvGraphicFramePr>
          <p:nvPr/>
        </p:nvGraphicFramePr>
        <p:xfrm>
          <a:off x="3194050" y="3864610"/>
          <a:ext cx="318770" cy="410210"/>
        </p:xfrm>
        <a:graphic>
          <a:graphicData uri="http://schemas.openxmlformats.org/presentationml/2006/ole">
            <mc:AlternateContent xmlns:mc="http://schemas.openxmlformats.org/markup-compatibility/2006">
              <mc:Choice xmlns:v="urn:schemas-microsoft-com:vml" Requires="v">
                <p:oleObj spid="_x0000_s5175" r:id="rId8" imgW="139700" imgH="190500" progId="Equation.DSMT4">
                  <p:embed/>
                </p:oleObj>
              </mc:Choice>
              <mc:Fallback>
                <p:oleObj r:id="rId8" imgW="139700" imgH="190500" progId="Equation.DSMT4">
                  <p:embed/>
                  <p:pic>
                    <p:nvPicPr>
                      <p:cNvPr id="0" name="图片 14"/>
                      <p:cNvPicPr/>
                      <p:nvPr/>
                    </p:nvPicPr>
                    <p:blipFill>
                      <a:blip r:embed="rId9"/>
                      <a:stretch>
                        <a:fillRect/>
                      </a:stretch>
                    </p:blipFill>
                    <p:spPr>
                      <a:xfrm>
                        <a:off x="3194050" y="3864610"/>
                        <a:ext cx="318770" cy="410210"/>
                      </a:xfrm>
                      <a:prstGeom prst="rect">
                        <a:avLst/>
                      </a:prstGeom>
                      <a:noFill/>
                      <a:ln w="9525">
                        <a:noFill/>
                        <a:miter/>
                      </a:ln>
                    </p:spPr>
                  </p:pic>
                </p:oleObj>
              </mc:Fallback>
            </mc:AlternateContent>
          </a:graphicData>
        </a:graphic>
      </p:graphicFrame>
      <p:graphicFrame>
        <p:nvGraphicFramePr>
          <p:cNvPr id="32" name="对象 -2147482565"/>
          <p:cNvGraphicFramePr>
            <a:graphicFrameLocks noChangeAspect="1"/>
          </p:cNvGraphicFramePr>
          <p:nvPr/>
        </p:nvGraphicFramePr>
        <p:xfrm>
          <a:off x="5187633" y="3958590"/>
          <a:ext cx="316865" cy="276225"/>
        </p:xfrm>
        <a:graphic>
          <a:graphicData uri="http://schemas.openxmlformats.org/presentationml/2006/ole">
            <mc:AlternateContent xmlns:mc="http://schemas.openxmlformats.org/markup-compatibility/2006">
              <mc:Choice xmlns:v="urn:schemas-microsoft-com:vml" Requires="v">
                <p:oleObj spid="_x0000_s5176" r:id="rId10" imgW="165100" imgH="152400" progId="Equation.DSMT4">
                  <p:embed/>
                </p:oleObj>
              </mc:Choice>
              <mc:Fallback>
                <p:oleObj r:id="rId10" imgW="165100" imgH="152400" progId="Equation.DSMT4">
                  <p:embed/>
                  <p:pic>
                    <p:nvPicPr>
                      <p:cNvPr id="0" name="图片 14"/>
                      <p:cNvPicPr/>
                      <p:nvPr/>
                    </p:nvPicPr>
                    <p:blipFill>
                      <a:blip r:embed="rId11"/>
                      <a:stretch>
                        <a:fillRect/>
                      </a:stretch>
                    </p:blipFill>
                    <p:spPr>
                      <a:xfrm>
                        <a:off x="5187633" y="3958590"/>
                        <a:ext cx="316865" cy="276225"/>
                      </a:xfrm>
                      <a:prstGeom prst="rect">
                        <a:avLst/>
                      </a:prstGeom>
                      <a:noFill/>
                      <a:ln w="9525">
                        <a:noFill/>
                        <a:miter/>
                      </a:ln>
                    </p:spPr>
                  </p:pic>
                </p:oleObj>
              </mc:Fallback>
            </mc:AlternateContent>
          </a:graphicData>
        </a:graphic>
      </p:graphicFrame>
      <p:sp>
        <p:nvSpPr>
          <p:cNvPr id="9" name="矩形 8"/>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5169535"/>
          </a:xfrm>
          <a:prstGeom prst="rect">
            <a:avLst/>
          </a:prstGeom>
        </p:spPr>
        <p:txBody>
          <a:bodyPr wrap="square">
            <a:spAutoFit/>
          </a:bodyPr>
          <a:lstStyle/>
          <a:p>
            <a:pPr latinLnBrk="0">
              <a:lnSpc>
                <a:spcPct val="150000"/>
              </a:lnSpc>
            </a:pPr>
            <a:r>
              <a:rPr lang="zh-CN" altLang="en-US" sz="2200" dirty="0">
                <a:latin typeface="Times New Roman" panose="02020603050405020304" pitchFamily="18" charset="0"/>
                <a:cs typeface="Times New Roman" panose="02020603050405020304" pitchFamily="18" charset="0"/>
              </a:rPr>
              <a:t>2、Gaman-Klass波动率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        Garman-Klass（1980）将收盘价考虑进去，用交易区间内最高价、最低价和收盘价进行波动率估计。                     波动率的突出优点在于加入了调整因子以纠正存在的偏差，由此可以得到方差的无偏估计，使                       波动率比                波动率估计更加精确。但是此波动率模型仍然没有考虑隔夜、价格漂移、跳空等特征。并且由于取样比较离散，可能导致波动率被低估，误差会大于              波动率。</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其中，   代表最高价，    代表最低价，    代表收盘价，    表示样本区间内的天数。</a:t>
            </a:r>
            <a:endParaRPr lang="zh-CN" altLang="en-US" sz="2200" b="1" dirty="0">
              <a:latin typeface="Times New Roman" panose="02020603050405020304" pitchFamily="18" charset="0"/>
              <a:cs typeface="Times New Roman" panose="02020603050405020304" pitchFamily="18" charset="0"/>
            </a:endParaRPr>
          </a:p>
          <a:p>
            <a:pPr latinLnBrk="0">
              <a:lnSpc>
                <a:spcPct val="150000"/>
              </a:lnSpc>
            </a:pPr>
            <a:r>
              <a:rPr lang="zh-CN" altLang="en-US" sz="2200" b="1" dirty="0">
                <a:latin typeface="Times New Roman" panose="02020603050405020304" pitchFamily="18" charset="0"/>
                <a:cs typeface="Times New Roman" panose="02020603050405020304" pitchFamily="18" charset="0"/>
              </a:rPr>
              <a:t> </a:t>
            </a:r>
            <a:endParaRPr lang="zh-CN" altLang="en-US" sz="2200" dirty="0">
              <a:latin typeface="Times New Roman" panose="02020603050405020304" pitchFamily="18" charset="0"/>
              <a:cs typeface="Times New Roman" panose="02020603050405020304" pitchFamily="18" charset="0"/>
            </a:endParaRPr>
          </a:p>
        </p:txBody>
      </p:sp>
      <p:graphicFrame>
        <p:nvGraphicFramePr>
          <p:cNvPr id="6" name="对象 -2147482565"/>
          <p:cNvGraphicFramePr>
            <a:graphicFrameLocks noChangeAspect="1"/>
          </p:cNvGraphicFramePr>
          <p:nvPr/>
        </p:nvGraphicFramePr>
        <p:xfrm>
          <a:off x="1249045" y="4894580"/>
          <a:ext cx="347980" cy="375920"/>
        </p:xfrm>
        <a:graphic>
          <a:graphicData uri="http://schemas.openxmlformats.org/presentationml/2006/ole">
            <mc:AlternateContent xmlns:mc="http://schemas.openxmlformats.org/markup-compatibility/2006">
              <mc:Choice xmlns:v="urn:schemas-microsoft-com:vml" Requires="v">
                <p:oleObj spid="_x0000_s6262" r:id="rId4" imgW="177800" imgH="203200" progId="Equation.DSMT4">
                  <p:embed/>
                </p:oleObj>
              </mc:Choice>
              <mc:Fallback>
                <p:oleObj r:id="rId4" imgW="177800" imgH="203200" progId="Equation.DSMT4">
                  <p:embed/>
                  <p:pic>
                    <p:nvPicPr>
                      <p:cNvPr id="0" name="图片 14"/>
                      <p:cNvPicPr/>
                      <p:nvPr/>
                    </p:nvPicPr>
                    <p:blipFill>
                      <a:blip r:embed="rId5"/>
                      <a:stretch>
                        <a:fillRect/>
                      </a:stretch>
                    </p:blipFill>
                    <p:spPr>
                      <a:xfrm>
                        <a:off x="1249045" y="4894580"/>
                        <a:ext cx="347980" cy="375920"/>
                      </a:xfrm>
                      <a:prstGeom prst="rect">
                        <a:avLst/>
                      </a:prstGeom>
                      <a:noFill/>
                      <a:ln w="9525">
                        <a:noFill/>
                        <a:miter/>
                      </a:ln>
                    </p:spPr>
                  </p:pic>
                </p:oleObj>
              </mc:Fallback>
            </mc:AlternateContent>
          </a:graphicData>
        </a:graphic>
      </p:graphicFrame>
      <p:graphicFrame>
        <p:nvGraphicFramePr>
          <p:cNvPr id="3" name="对象 -2147482565"/>
          <p:cNvGraphicFramePr>
            <a:graphicFrameLocks noChangeAspect="1"/>
          </p:cNvGraphicFramePr>
          <p:nvPr/>
        </p:nvGraphicFramePr>
        <p:xfrm>
          <a:off x="3220720" y="4877435"/>
          <a:ext cx="318770" cy="410210"/>
        </p:xfrm>
        <a:graphic>
          <a:graphicData uri="http://schemas.openxmlformats.org/presentationml/2006/ole">
            <mc:AlternateContent xmlns:mc="http://schemas.openxmlformats.org/markup-compatibility/2006">
              <mc:Choice xmlns:v="urn:schemas-microsoft-com:vml" Requires="v">
                <p:oleObj spid="_x0000_s6263" r:id="rId6" imgW="139700" imgH="190500" progId="Equation.DSMT4">
                  <p:embed/>
                </p:oleObj>
              </mc:Choice>
              <mc:Fallback>
                <p:oleObj r:id="rId6" imgW="139700" imgH="190500" progId="Equation.DSMT4">
                  <p:embed/>
                  <p:pic>
                    <p:nvPicPr>
                      <p:cNvPr id="0" name="图片 14"/>
                      <p:cNvPicPr/>
                      <p:nvPr/>
                    </p:nvPicPr>
                    <p:blipFill>
                      <a:blip r:embed="rId7"/>
                      <a:stretch>
                        <a:fillRect/>
                      </a:stretch>
                    </p:blipFill>
                    <p:spPr>
                      <a:xfrm>
                        <a:off x="3220720" y="4877435"/>
                        <a:ext cx="318770" cy="410210"/>
                      </a:xfrm>
                      <a:prstGeom prst="rect">
                        <a:avLst/>
                      </a:prstGeom>
                      <a:noFill/>
                      <a:ln w="9525">
                        <a:noFill/>
                        <a:miter/>
                      </a:ln>
                    </p:spPr>
                  </p:pic>
                </p:oleObj>
              </mc:Fallback>
            </mc:AlternateContent>
          </a:graphicData>
        </a:graphic>
      </p:graphicFrame>
      <p:graphicFrame>
        <p:nvGraphicFramePr>
          <p:cNvPr id="32" name="对象 -2147482565"/>
          <p:cNvGraphicFramePr>
            <a:graphicFrameLocks noChangeAspect="1"/>
          </p:cNvGraphicFramePr>
          <p:nvPr/>
        </p:nvGraphicFramePr>
        <p:xfrm>
          <a:off x="7128828" y="4994275"/>
          <a:ext cx="316865" cy="276225"/>
        </p:xfrm>
        <a:graphic>
          <a:graphicData uri="http://schemas.openxmlformats.org/presentationml/2006/ole">
            <mc:AlternateContent xmlns:mc="http://schemas.openxmlformats.org/markup-compatibility/2006">
              <mc:Choice xmlns:v="urn:schemas-microsoft-com:vml" Requires="v">
                <p:oleObj spid="_x0000_s6264" r:id="rId8" imgW="165100" imgH="152400" progId="Equation.DSMT4">
                  <p:embed/>
                </p:oleObj>
              </mc:Choice>
              <mc:Fallback>
                <p:oleObj r:id="rId8" imgW="165100" imgH="152400" progId="Equation.DSMT4">
                  <p:embed/>
                  <p:pic>
                    <p:nvPicPr>
                      <p:cNvPr id="0" name="图片 14"/>
                      <p:cNvPicPr/>
                      <p:nvPr/>
                    </p:nvPicPr>
                    <p:blipFill>
                      <a:blip r:embed="rId9"/>
                      <a:stretch>
                        <a:fillRect/>
                      </a:stretch>
                    </p:blipFill>
                    <p:spPr>
                      <a:xfrm>
                        <a:off x="7128828" y="4994275"/>
                        <a:ext cx="316865" cy="276225"/>
                      </a:xfrm>
                      <a:prstGeom prst="rect">
                        <a:avLst/>
                      </a:prstGeom>
                      <a:noFill/>
                      <a:ln w="9525">
                        <a:noFill/>
                        <a:miter/>
                      </a:ln>
                    </p:spPr>
                  </p:pic>
                </p:oleObj>
              </mc:Fallback>
            </mc:AlternateContent>
          </a:graphicData>
        </a:graphic>
      </p:graphicFrame>
      <p:graphicFrame>
        <p:nvGraphicFramePr>
          <p:cNvPr id="9" name="对象 -2147482561"/>
          <p:cNvGraphicFramePr>
            <a:graphicFrameLocks noChangeAspect="1"/>
          </p:cNvGraphicFramePr>
          <p:nvPr/>
        </p:nvGraphicFramePr>
        <p:xfrm>
          <a:off x="2402205" y="1951355"/>
          <a:ext cx="1609725" cy="277495"/>
        </p:xfrm>
        <a:graphic>
          <a:graphicData uri="http://schemas.openxmlformats.org/presentationml/2006/ole">
            <mc:AlternateContent xmlns:mc="http://schemas.openxmlformats.org/markup-compatibility/2006">
              <mc:Choice xmlns:v="urn:schemas-microsoft-com:vml" Requires="v">
                <p:oleObj spid="_x0000_s6265" r:id="rId10" imgW="914400" imgH="165100" progId="Equation.DSMT4">
                  <p:embed/>
                </p:oleObj>
              </mc:Choice>
              <mc:Fallback>
                <p:oleObj r:id="rId10" imgW="914400" imgH="165100" progId="Equation.DSMT4">
                  <p:embed/>
                  <p:pic>
                    <p:nvPicPr>
                      <p:cNvPr id="0" name="图片 6"/>
                      <p:cNvPicPr/>
                      <p:nvPr/>
                    </p:nvPicPr>
                    <p:blipFill>
                      <a:blip r:embed="rId11"/>
                      <a:stretch>
                        <a:fillRect/>
                      </a:stretch>
                    </p:blipFill>
                    <p:spPr>
                      <a:xfrm>
                        <a:off x="2402205" y="1951355"/>
                        <a:ext cx="1609725" cy="277495"/>
                      </a:xfrm>
                      <a:prstGeom prst="rect">
                        <a:avLst/>
                      </a:prstGeom>
                      <a:noFill/>
                      <a:ln w="9525">
                        <a:noFill/>
                        <a:miter/>
                      </a:ln>
                    </p:spPr>
                  </p:pic>
                </p:oleObj>
              </mc:Fallback>
            </mc:AlternateContent>
          </a:graphicData>
        </a:graphic>
      </p:graphicFrame>
      <p:graphicFrame>
        <p:nvGraphicFramePr>
          <p:cNvPr id="8" name="对象 -2147482561"/>
          <p:cNvGraphicFramePr>
            <a:graphicFrameLocks noChangeAspect="1"/>
          </p:cNvGraphicFramePr>
          <p:nvPr/>
        </p:nvGraphicFramePr>
        <p:xfrm>
          <a:off x="4516120" y="2430145"/>
          <a:ext cx="1609725" cy="277495"/>
        </p:xfrm>
        <a:graphic>
          <a:graphicData uri="http://schemas.openxmlformats.org/presentationml/2006/ole">
            <mc:AlternateContent xmlns:mc="http://schemas.openxmlformats.org/markup-compatibility/2006">
              <mc:Choice xmlns:v="urn:schemas-microsoft-com:vml" Requires="v">
                <p:oleObj spid="_x0000_s6266" r:id="rId12" imgW="914400" imgH="165100" progId="Equation.DSMT4">
                  <p:embed/>
                </p:oleObj>
              </mc:Choice>
              <mc:Fallback>
                <p:oleObj r:id="rId12" imgW="914400" imgH="165100" progId="Equation.DSMT4">
                  <p:embed/>
                  <p:pic>
                    <p:nvPicPr>
                      <p:cNvPr id="0" name="图片 6"/>
                      <p:cNvPicPr/>
                      <p:nvPr/>
                    </p:nvPicPr>
                    <p:blipFill>
                      <a:blip r:embed="rId11"/>
                      <a:stretch>
                        <a:fillRect/>
                      </a:stretch>
                    </p:blipFill>
                    <p:spPr>
                      <a:xfrm>
                        <a:off x="4516120" y="2430145"/>
                        <a:ext cx="1609725" cy="277495"/>
                      </a:xfrm>
                      <a:prstGeom prst="rect">
                        <a:avLst/>
                      </a:prstGeom>
                      <a:noFill/>
                      <a:ln w="9525">
                        <a:noFill/>
                        <a:miter/>
                      </a:ln>
                    </p:spPr>
                  </p:pic>
                </p:oleObj>
              </mc:Fallback>
            </mc:AlternateContent>
          </a:graphicData>
        </a:graphic>
      </p:graphicFrame>
      <p:graphicFrame>
        <p:nvGraphicFramePr>
          <p:cNvPr id="12" name="对象 -2147482560"/>
          <p:cNvGraphicFramePr>
            <a:graphicFrameLocks noChangeAspect="1"/>
          </p:cNvGraphicFramePr>
          <p:nvPr/>
        </p:nvGraphicFramePr>
        <p:xfrm>
          <a:off x="7246620" y="2447925"/>
          <a:ext cx="989965" cy="261620"/>
        </p:xfrm>
        <a:graphic>
          <a:graphicData uri="http://schemas.openxmlformats.org/presentationml/2006/ole">
            <mc:AlternateContent xmlns:mc="http://schemas.openxmlformats.org/markup-compatibility/2006">
              <mc:Choice xmlns:v="urn:schemas-microsoft-com:vml" Requires="v">
                <p:oleObj spid="_x0000_s6267" r:id="rId13" imgW="596900" imgH="165100" progId="Equation.DSMT4">
                  <p:embed/>
                </p:oleObj>
              </mc:Choice>
              <mc:Fallback>
                <p:oleObj r:id="rId13" imgW="596900" imgH="165100" progId="Equation.DSMT4">
                  <p:embed/>
                  <p:pic>
                    <p:nvPicPr>
                      <p:cNvPr id="0" name="图片 11"/>
                      <p:cNvPicPr/>
                      <p:nvPr/>
                    </p:nvPicPr>
                    <p:blipFill>
                      <a:blip r:embed="rId14"/>
                      <a:stretch>
                        <a:fillRect/>
                      </a:stretch>
                    </p:blipFill>
                    <p:spPr>
                      <a:xfrm>
                        <a:off x="7246620" y="2447925"/>
                        <a:ext cx="989965" cy="261620"/>
                      </a:xfrm>
                      <a:prstGeom prst="rect">
                        <a:avLst/>
                      </a:prstGeom>
                      <a:noFill/>
                      <a:ln w="9525">
                        <a:noFill/>
                        <a:miter/>
                      </a:ln>
                    </p:spPr>
                  </p:pic>
                </p:oleObj>
              </mc:Fallback>
            </mc:AlternateContent>
          </a:graphicData>
        </a:graphic>
      </p:graphicFrame>
      <p:graphicFrame>
        <p:nvGraphicFramePr>
          <p:cNvPr id="14" name="对象 -2147482560"/>
          <p:cNvGraphicFramePr>
            <a:graphicFrameLocks noChangeAspect="1"/>
          </p:cNvGraphicFramePr>
          <p:nvPr/>
        </p:nvGraphicFramePr>
        <p:xfrm>
          <a:off x="4761865" y="3423285"/>
          <a:ext cx="989965" cy="261620"/>
        </p:xfrm>
        <a:graphic>
          <a:graphicData uri="http://schemas.openxmlformats.org/presentationml/2006/ole">
            <mc:AlternateContent xmlns:mc="http://schemas.openxmlformats.org/markup-compatibility/2006">
              <mc:Choice xmlns:v="urn:schemas-microsoft-com:vml" Requires="v">
                <p:oleObj spid="_x0000_s6268" r:id="rId15" imgW="596900" imgH="165100" progId="Equation.DSMT4">
                  <p:embed/>
                </p:oleObj>
              </mc:Choice>
              <mc:Fallback>
                <p:oleObj r:id="rId15" imgW="596900" imgH="165100" progId="Equation.DSMT4">
                  <p:embed/>
                  <p:pic>
                    <p:nvPicPr>
                      <p:cNvPr id="0" name="图片 11"/>
                      <p:cNvPicPr/>
                      <p:nvPr/>
                    </p:nvPicPr>
                    <p:blipFill>
                      <a:blip r:embed="rId14"/>
                      <a:stretch>
                        <a:fillRect/>
                      </a:stretch>
                    </p:blipFill>
                    <p:spPr>
                      <a:xfrm>
                        <a:off x="4761865" y="3423285"/>
                        <a:ext cx="989965" cy="261620"/>
                      </a:xfrm>
                      <a:prstGeom prst="rect">
                        <a:avLst/>
                      </a:prstGeom>
                      <a:noFill/>
                      <a:ln w="9525">
                        <a:noFill/>
                        <a:miter/>
                      </a:ln>
                    </p:spPr>
                  </p:pic>
                </p:oleObj>
              </mc:Fallback>
            </mc:AlternateContent>
          </a:graphicData>
        </a:graphic>
      </p:graphicFrame>
      <p:graphicFrame>
        <p:nvGraphicFramePr>
          <p:cNvPr id="19" name="对象 -2147482558"/>
          <p:cNvGraphicFramePr>
            <a:graphicFrameLocks noChangeAspect="1"/>
          </p:cNvGraphicFramePr>
          <p:nvPr/>
        </p:nvGraphicFramePr>
        <p:xfrm>
          <a:off x="3655695" y="3881120"/>
          <a:ext cx="5397500" cy="809625"/>
        </p:xfrm>
        <a:graphic>
          <a:graphicData uri="http://schemas.openxmlformats.org/presentationml/2006/ole">
            <mc:AlternateContent xmlns:mc="http://schemas.openxmlformats.org/markup-compatibility/2006">
              <mc:Choice xmlns:v="urn:schemas-microsoft-com:vml" Requires="v">
                <p:oleObj spid="_x0000_s6269" r:id="rId16" imgW="3263900" imgH="495300" progId="Equation.DSMT4">
                  <p:embed/>
                </p:oleObj>
              </mc:Choice>
              <mc:Fallback>
                <p:oleObj r:id="rId16" imgW="3263900" imgH="495300" progId="Equation.DSMT4">
                  <p:embed/>
                  <p:pic>
                    <p:nvPicPr>
                      <p:cNvPr id="0" name="图片 18"/>
                      <p:cNvPicPr/>
                      <p:nvPr/>
                    </p:nvPicPr>
                    <p:blipFill>
                      <a:blip r:embed="rId17"/>
                      <a:stretch>
                        <a:fillRect/>
                      </a:stretch>
                    </p:blipFill>
                    <p:spPr>
                      <a:xfrm>
                        <a:off x="3655695" y="3881120"/>
                        <a:ext cx="5397500" cy="809625"/>
                      </a:xfrm>
                      <a:prstGeom prst="rect">
                        <a:avLst/>
                      </a:prstGeom>
                      <a:noFill/>
                      <a:ln w="9525">
                        <a:noFill/>
                        <a:miter/>
                      </a:ln>
                    </p:spPr>
                  </p:pic>
                </p:oleObj>
              </mc:Fallback>
            </mc:AlternateContent>
          </a:graphicData>
        </a:graphic>
      </p:graphicFrame>
      <p:graphicFrame>
        <p:nvGraphicFramePr>
          <p:cNvPr id="21" name="对象 -2147482565"/>
          <p:cNvGraphicFramePr>
            <a:graphicFrameLocks noChangeAspect="1"/>
          </p:cNvGraphicFramePr>
          <p:nvPr/>
        </p:nvGraphicFramePr>
        <p:xfrm>
          <a:off x="5162233" y="4925695"/>
          <a:ext cx="316865" cy="344805"/>
        </p:xfrm>
        <a:graphic>
          <a:graphicData uri="http://schemas.openxmlformats.org/presentationml/2006/ole">
            <mc:AlternateContent xmlns:mc="http://schemas.openxmlformats.org/markup-compatibility/2006">
              <mc:Choice xmlns:v="urn:schemas-microsoft-com:vml" Requires="v">
                <p:oleObj spid="_x0000_s6270" r:id="rId18" imgW="165100" imgH="190500" progId="Equation.DSMT4">
                  <p:embed/>
                </p:oleObj>
              </mc:Choice>
              <mc:Fallback>
                <p:oleObj r:id="rId18" imgW="165100" imgH="190500" progId="Equation.DSMT4">
                  <p:embed/>
                  <p:pic>
                    <p:nvPicPr>
                      <p:cNvPr id="0" name="图片 14"/>
                      <p:cNvPicPr/>
                      <p:nvPr/>
                    </p:nvPicPr>
                    <p:blipFill>
                      <a:blip r:embed="rId19"/>
                      <a:stretch>
                        <a:fillRect/>
                      </a:stretch>
                    </p:blipFill>
                    <p:spPr>
                      <a:xfrm>
                        <a:off x="5162233" y="4925695"/>
                        <a:ext cx="316865" cy="344805"/>
                      </a:xfrm>
                      <a:prstGeom prst="rect">
                        <a:avLst/>
                      </a:prstGeom>
                      <a:noFill/>
                      <a:ln w="9525">
                        <a:noFill/>
                        <a:miter/>
                      </a:ln>
                    </p:spPr>
                  </p:pic>
                </p:oleObj>
              </mc:Fallback>
            </mc:AlternateContent>
          </a:graphicData>
        </a:graphic>
      </p:graphicFrame>
      <p:sp>
        <p:nvSpPr>
          <p:cNvPr id="17" name="矩形 16"/>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4661535"/>
          </a:xfrm>
          <a:prstGeom prst="rect">
            <a:avLst/>
          </a:prstGeom>
        </p:spPr>
        <p:txBody>
          <a:bodyPr wrap="square">
            <a:spAutoFit/>
          </a:bodyPr>
          <a:lstStyle/>
          <a:p>
            <a:pPr latinLnBrk="0">
              <a:lnSpc>
                <a:spcPct val="150000"/>
              </a:lnSpc>
            </a:pPr>
            <a:r>
              <a:rPr lang="zh-CN" altLang="en-US" sz="2200" dirty="0">
                <a:latin typeface="Times New Roman" panose="02020603050405020304" pitchFamily="18" charset="0"/>
                <a:cs typeface="Times New Roman" panose="02020603050405020304" pitchFamily="18" charset="0"/>
              </a:rPr>
              <a:t>3、Rogers-Satchell波动率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       基于上述估计方法，Rogers &amp; Satchell（1991）考虑价格趋势效应，加入价格漂移率，构建Rogers- Satchell波动率估计模型。估计量之所以能够提高估计效率，是因为它们依赖于一些并不适用于真实市场的假设，尤其价格服从不带漂移项的几何布朗运动以及连续交易的假设。在一定程度上放宽了限制条件，引入带有漂移项的更优估计量。</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其中，   代表最高价，    代表最低价，   代表开盘价，    代表收盘价，   表示样本区间内的天数，             和              是价格漂移率。</a:t>
            </a:r>
            <a:r>
              <a:rPr lang="zh-CN" altLang="en-US" sz="2200" b="1" dirty="0">
                <a:latin typeface="Times New Roman" panose="02020603050405020304" pitchFamily="18" charset="0"/>
                <a:cs typeface="Times New Roman" panose="02020603050405020304" pitchFamily="18" charset="0"/>
              </a:rPr>
              <a:t> </a:t>
            </a:r>
            <a:endParaRPr lang="zh-CN" altLang="en-US" sz="2200" dirty="0">
              <a:latin typeface="Times New Roman" panose="02020603050405020304" pitchFamily="18" charset="0"/>
              <a:cs typeface="Times New Roman" panose="02020603050405020304" pitchFamily="18" charset="0"/>
            </a:endParaRPr>
          </a:p>
        </p:txBody>
      </p:sp>
      <p:graphicFrame>
        <p:nvGraphicFramePr>
          <p:cNvPr id="6" name="对象 -2147482565"/>
          <p:cNvGraphicFramePr>
            <a:graphicFrameLocks noChangeAspect="1"/>
          </p:cNvGraphicFramePr>
          <p:nvPr/>
        </p:nvGraphicFramePr>
        <p:xfrm>
          <a:off x="1249045" y="4389755"/>
          <a:ext cx="347980" cy="375920"/>
        </p:xfrm>
        <a:graphic>
          <a:graphicData uri="http://schemas.openxmlformats.org/presentationml/2006/ole">
            <mc:AlternateContent xmlns:mc="http://schemas.openxmlformats.org/markup-compatibility/2006">
              <mc:Choice xmlns:v="urn:schemas-microsoft-com:vml" Requires="v">
                <p:oleObj spid="_x0000_s7273" r:id="rId4" imgW="177800" imgH="203200" progId="Equation.DSMT4">
                  <p:embed/>
                </p:oleObj>
              </mc:Choice>
              <mc:Fallback>
                <p:oleObj r:id="rId4" imgW="177800" imgH="203200" progId="Equation.DSMT4">
                  <p:embed/>
                  <p:pic>
                    <p:nvPicPr>
                      <p:cNvPr id="0" name="图片 14"/>
                      <p:cNvPicPr/>
                      <p:nvPr/>
                    </p:nvPicPr>
                    <p:blipFill>
                      <a:blip r:embed="rId5"/>
                      <a:stretch>
                        <a:fillRect/>
                      </a:stretch>
                    </p:blipFill>
                    <p:spPr>
                      <a:xfrm>
                        <a:off x="1249045" y="4389755"/>
                        <a:ext cx="347980" cy="375920"/>
                      </a:xfrm>
                      <a:prstGeom prst="rect">
                        <a:avLst/>
                      </a:prstGeom>
                      <a:noFill/>
                      <a:ln w="9525">
                        <a:noFill/>
                        <a:miter/>
                      </a:ln>
                    </p:spPr>
                  </p:pic>
                </p:oleObj>
              </mc:Fallback>
            </mc:AlternateContent>
          </a:graphicData>
        </a:graphic>
      </p:graphicFrame>
      <p:graphicFrame>
        <p:nvGraphicFramePr>
          <p:cNvPr id="3" name="对象 -2147482565"/>
          <p:cNvGraphicFramePr>
            <a:graphicFrameLocks noChangeAspect="1"/>
          </p:cNvGraphicFramePr>
          <p:nvPr/>
        </p:nvGraphicFramePr>
        <p:xfrm>
          <a:off x="3210560" y="4355465"/>
          <a:ext cx="318770" cy="410210"/>
        </p:xfrm>
        <a:graphic>
          <a:graphicData uri="http://schemas.openxmlformats.org/presentationml/2006/ole">
            <mc:AlternateContent xmlns:mc="http://schemas.openxmlformats.org/markup-compatibility/2006">
              <mc:Choice xmlns:v="urn:schemas-microsoft-com:vml" Requires="v">
                <p:oleObj spid="_x0000_s7274" r:id="rId6" imgW="139700" imgH="190500" progId="Equation.DSMT4">
                  <p:embed/>
                </p:oleObj>
              </mc:Choice>
              <mc:Fallback>
                <p:oleObj r:id="rId6" imgW="139700" imgH="190500" progId="Equation.DSMT4">
                  <p:embed/>
                  <p:pic>
                    <p:nvPicPr>
                      <p:cNvPr id="0" name="图片 14"/>
                      <p:cNvPicPr/>
                      <p:nvPr/>
                    </p:nvPicPr>
                    <p:blipFill>
                      <a:blip r:embed="rId7"/>
                      <a:stretch>
                        <a:fillRect/>
                      </a:stretch>
                    </p:blipFill>
                    <p:spPr>
                      <a:xfrm>
                        <a:off x="3210560" y="4355465"/>
                        <a:ext cx="318770" cy="410210"/>
                      </a:xfrm>
                      <a:prstGeom prst="rect">
                        <a:avLst/>
                      </a:prstGeom>
                      <a:noFill/>
                      <a:ln w="9525">
                        <a:noFill/>
                        <a:miter/>
                      </a:ln>
                    </p:spPr>
                  </p:pic>
                </p:oleObj>
              </mc:Fallback>
            </mc:AlternateContent>
          </a:graphicData>
        </a:graphic>
      </p:graphicFrame>
      <p:graphicFrame>
        <p:nvGraphicFramePr>
          <p:cNvPr id="32" name="对象 -2147482565"/>
          <p:cNvGraphicFramePr>
            <a:graphicFrameLocks noChangeAspect="1"/>
          </p:cNvGraphicFramePr>
          <p:nvPr/>
        </p:nvGraphicFramePr>
        <p:xfrm>
          <a:off x="8960803" y="4455160"/>
          <a:ext cx="316865" cy="276225"/>
        </p:xfrm>
        <a:graphic>
          <a:graphicData uri="http://schemas.openxmlformats.org/presentationml/2006/ole">
            <mc:AlternateContent xmlns:mc="http://schemas.openxmlformats.org/markup-compatibility/2006">
              <mc:Choice xmlns:v="urn:schemas-microsoft-com:vml" Requires="v">
                <p:oleObj spid="_x0000_s7275" r:id="rId8" imgW="165100" imgH="152400" progId="Equation.DSMT4">
                  <p:embed/>
                </p:oleObj>
              </mc:Choice>
              <mc:Fallback>
                <p:oleObj r:id="rId8" imgW="165100" imgH="152400" progId="Equation.DSMT4">
                  <p:embed/>
                  <p:pic>
                    <p:nvPicPr>
                      <p:cNvPr id="0" name="图片 14"/>
                      <p:cNvPicPr/>
                      <p:nvPr/>
                    </p:nvPicPr>
                    <p:blipFill>
                      <a:blip r:embed="rId9"/>
                      <a:stretch>
                        <a:fillRect/>
                      </a:stretch>
                    </p:blipFill>
                    <p:spPr>
                      <a:xfrm>
                        <a:off x="8960803" y="4455160"/>
                        <a:ext cx="316865" cy="276225"/>
                      </a:xfrm>
                      <a:prstGeom prst="rect">
                        <a:avLst/>
                      </a:prstGeom>
                      <a:noFill/>
                      <a:ln w="9525">
                        <a:noFill/>
                        <a:miter/>
                      </a:ln>
                    </p:spPr>
                  </p:pic>
                </p:oleObj>
              </mc:Fallback>
            </mc:AlternateContent>
          </a:graphicData>
        </a:graphic>
      </p:graphicFrame>
      <p:graphicFrame>
        <p:nvGraphicFramePr>
          <p:cNvPr id="21" name="对象 -2147482565"/>
          <p:cNvGraphicFramePr>
            <a:graphicFrameLocks noChangeAspect="1"/>
          </p:cNvGraphicFramePr>
          <p:nvPr/>
        </p:nvGraphicFramePr>
        <p:xfrm>
          <a:off x="7044373" y="4420870"/>
          <a:ext cx="316865" cy="344805"/>
        </p:xfrm>
        <a:graphic>
          <a:graphicData uri="http://schemas.openxmlformats.org/presentationml/2006/ole">
            <mc:AlternateContent xmlns:mc="http://schemas.openxmlformats.org/markup-compatibility/2006">
              <mc:Choice xmlns:v="urn:schemas-microsoft-com:vml" Requires="v">
                <p:oleObj spid="_x0000_s7276" r:id="rId10" imgW="165100" imgH="190500" progId="Equation.DSMT4">
                  <p:embed/>
                </p:oleObj>
              </mc:Choice>
              <mc:Fallback>
                <p:oleObj r:id="rId10" imgW="165100" imgH="190500" progId="Equation.DSMT4">
                  <p:embed/>
                  <p:pic>
                    <p:nvPicPr>
                      <p:cNvPr id="0" name="图片 14"/>
                      <p:cNvPicPr/>
                      <p:nvPr/>
                    </p:nvPicPr>
                    <p:blipFill>
                      <a:blip r:embed="rId11"/>
                      <a:stretch>
                        <a:fillRect/>
                      </a:stretch>
                    </p:blipFill>
                    <p:spPr>
                      <a:xfrm>
                        <a:off x="7044373" y="4420870"/>
                        <a:ext cx="316865" cy="344805"/>
                      </a:xfrm>
                      <a:prstGeom prst="rect">
                        <a:avLst/>
                      </a:prstGeom>
                      <a:noFill/>
                      <a:ln w="9525">
                        <a:noFill/>
                        <a:miter/>
                      </a:ln>
                    </p:spPr>
                  </p:pic>
                </p:oleObj>
              </mc:Fallback>
            </mc:AlternateContent>
          </a:graphicData>
        </a:graphic>
      </p:graphicFrame>
      <p:sp>
        <p:nvSpPr>
          <p:cNvPr id="17" name="矩形 16"/>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25" name="对象 24"/>
          <p:cNvGraphicFramePr>
            <a:graphicFrameLocks noChangeAspect="1"/>
          </p:cNvGraphicFramePr>
          <p:nvPr/>
        </p:nvGraphicFramePr>
        <p:xfrm>
          <a:off x="3148965" y="3382010"/>
          <a:ext cx="5812155" cy="909320"/>
        </p:xfrm>
        <a:graphic>
          <a:graphicData uri="http://schemas.openxmlformats.org/presentationml/2006/ole">
            <mc:AlternateContent xmlns:mc="http://schemas.openxmlformats.org/markup-compatibility/2006">
              <mc:Choice xmlns:v="urn:schemas-microsoft-com:vml" Requires="v">
                <p:oleObj spid="_x0000_s7277" r:id="rId12" imgW="3136900" imgH="495300" progId="Equation.DSMT4">
                  <p:embed/>
                </p:oleObj>
              </mc:Choice>
              <mc:Fallback>
                <p:oleObj r:id="rId12" imgW="3136900" imgH="495300" progId="Equation.DSMT4">
                  <p:embed/>
                  <p:pic>
                    <p:nvPicPr>
                      <p:cNvPr id="0" name="图片 25"/>
                      <p:cNvPicPr/>
                      <p:nvPr/>
                    </p:nvPicPr>
                    <p:blipFill>
                      <a:blip r:embed="rId13"/>
                      <a:stretch>
                        <a:fillRect/>
                      </a:stretch>
                    </p:blipFill>
                    <p:spPr>
                      <a:xfrm>
                        <a:off x="3148965" y="3382010"/>
                        <a:ext cx="5812155" cy="909320"/>
                      </a:xfrm>
                      <a:prstGeom prst="rect">
                        <a:avLst/>
                      </a:prstGeom>
                      <a:noFill/>
                      <a:ln w="9525">
                        <a:noFill/>
                        <a:miter/>
                      </a:ln>
                    </p:spPr>
                  </p:pic>
                </p:oleObj>
              </mc:Fallback>
            </mc:AlternateContent>
          </a:graphicData>
        </a:graphic>
      </p:graphicFrame>
      <p:graphicFrame>
        <p:nvGraphicFramePr>
          <p:cNvPr id="27" name="对象 -2147482565"/>
          <p:cNvGraphicFramePr>
            <a:graphicFrameLocks noChangeAspect="1"/>
          </p:cNvGraphicFramePr>
          <p:nvPr/>
        </p:nvGraphicFramePr>
        <p:xfrm>
          <a:off x="5162233" y="4420870"/>
          <a:ext cx="316865" cy="344805"/>
        </p:xfrm>
        <a:graphic>
          <a:graphicData uri="http://schemas.openxmlformats.org/presentationml/2006/ole">
            <mc:AlternateContent xmlns:mc="http://schemas.openxmlformats.org/markup-compatibility/2006">
              <mc:Choice xmlns:v="urn:schemas-microsoft-com:vml" Requires="v">
                <p:oleObj spid="_x0000_s7278" r:id="rId14" imgW="165100" imgH="190500" progId="Equation.DSMT4">
                  <p:embed/>
                </p:oleObj>
              </mc:Choice>
              <mc:Fallback>
                <p:oleObj r:id="rId14" imgW="165100" imgH="190500" progId="Equation.DSMT4">
                  <p:embed/>
                  <p:pic>
                    <p:nvPicPr>
                      <p:cNvPr id="0" name="图片 14"/>
                      <p:cNvPicPr/>
                      <p:nvPr/>
                    </p:nvPicPr>
                    <p:blipFill>
                      <a:blip r:embed="rId15"/>
                      <a:stretch>
                        <a:fillRect/>
                      </a:stretch>
                    </p:blipFill>
                    <p:spPr>
                      <a:xfrm>
                        <a:off x="5162233" y="4420870"/>
                        <a:ext cx="316865" cy="344805"/>
                      </a:xfrm>
                      <a:prstGeom prst="rect">
                        <a:avLst/>
                      </a:prstGeom>
                      <a:noFill/>
                      <a:ln w="9525">
                        <a:noFill/>
                        <a:miter/>
                      </a:ln>
                    </p:spPr>
                  </p:pic>
                </p:oleObj>
              </mc:Fallback>
            </mc:AlternateContent>
          </a:graphicData>
        </a:graphic>
      </p:graphicFrame>
      <p:graphicFrame>
        <p:nvGraphicFramePr>
          <p:cNvPr id="5" name="对象 -2147482547"/>
          <p:cNvGraphicFramePr>
            <a:graphicFrameLocks noChangeAspect="1"/>
          </p:cNvGraphicFramePr>
          <p:nvPr>
            <p:extLst>
              <p:ext uri="{D42A27DB-BD31-4B8C-83A1-F6EECF244321}">
                <p14:modId xmlns:p14="http://schemas.microsoft.com/office/powerpoint/2010/main" val="4148957630"/>
              </p:ext>
            </p:extLst>
          </p:nvPr>
        </p:nvGraphicFramePr>
        <p:xfrm>
          <a:off x="1269083" y="4869160"/>
          <a:ext cx="1035050" cy="361950"/>
        </p:xfrm>
        <a:graphic>
          <a:graphicData uri="http://schemas.openxmlformats.org/presentationml/2006/ole">
            <mc:AlternateContent xmlns:mc="http://schemas.openxmlformats.org/markup-compatibility/2006">
              <mc:Choice xmlns:v="urn:schemas-microsoft-com:vml" Requires="v">
                <p:oleObj spid="_x0000_s7279" r:id="rId16" imgW="609600" imgH="215900" progId="Equation.DSMT4">
                  <p:embed/>
                </p:oleObj>
              </mc:Choice>
              <mc:Fallback>
                <p:oleObj r:id="rId16" imgW="609600" imgH="215900" progId="Equation.DSMT4">
                  <p:embed/>
                  <p:pic>
                    <p:nvPicPr>
                      <p:cNvPr id="0" name="图片 28"/>
                      <p:cNvPicPr/>
                      <p:nvPr/>
                    </p:nvPicPr>
                    <p:blipFill>
                      <a:blip r:embed="rId17"/>
                      <a:stretch>
                        <a:fillRect/>
                      </a:stretch>
                    </p:blipFill>
                    <p:spPr>
                      <a:xfrm>
                        <a:off x="1269083" y="4869160"/>
                        <a:ext cx="1035050" cy="361950"/>
                      </a:xfrm>
                      <a:prstGeom prst="rect">
                        <a:avLst/>
                      </a:prstGeom>
                      <a:noFill/>
                      <a:ln w="9525">
                        <a:noFill/>
                        <a:miter/>
                      </a:ln>
                    </p:spPr>
                  </p:pic>
                </p:oleObj>
              </mc:Fallback>
            </mc:AlternateContent>
          </a:graphicData>
        </a:graphic>
      </p:graphicFrame>
      <p:graphicFrame>
        <p:nvGraphicFramePr>
          <p:cNvPr id="30" name="对象 -2147482547"/>
          <p:cNvGraphicFramePr>
            <a:graphicFrameLocks noChangeAspect="1"/>
          </p:cNvGraphicFramePr>
          <p:nvPr>
            <p:extLst>
              <p:ext uri="{D42A27DB-BD31-4B8C-83A1-F6EECF244321}">
                <p14:modId xmlns:p14="http://schemas.microsoft.com/office/powerpoint/2010/main" val="3654675398"/>
              </p:ext>
            </p:extLst>
          </p:nvPr>
        </p:nvGraphicFramePr>
        <p:xfrm>
          <a:off x="2628899" y="4869160"/>
          <a:ext cx="970915" cy="361950"/>
        </p:xfrm>
        <a:graphic>
          <a:graphicData uri="http://schemas.openxmlformats.org/presentationml/2006/ole">
            <mc:AlternateContent xmlns:mc="http://schemas.openxmlformats.org/markup-compatibility/2006">
              <mc:Choice xmlns:v="urn:schemas-microsoft-com:vml" Requires="v">
                <p:oleObj spid="_x0000_s7280" r:id="rId18" imgW="571500" imgH="215900" progId="Equation.DSMT4">
                  <p:embed/>
                </p:oleObj>
              </mc:Choice>
              <mc:Fallback>
                <p:oleObj r:id="rId18" imgW="571500" imgH="215900" progId="Equation.DSMT4">
                  <p:embed/>
                  <p:pic>
                    <p:nvPicPr>
                      <p:cNvPr id="0" name="图片 28"/>
                      <p:cNvPicPr/>
                      <p:nvPr/>
                    </p:nvPicPr>
                    <p:blipFill>
                      <a:blip r:embed="rId19"/>
                      <a:stretch>
                        <a:fillRect/>
                      </a:stretch>
                    </p:blipFill>
                    <p:spPr>
                      <a:xfrm>
                        <a:off x="2628899" y="4869160"/>
                        <a:ext cx="970915" cy="36195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4154170"/>
          </a:xfrm>
          <a:prstGeom prst="rect">
            <a:avLst/>
          </a:prstGeom>
        </p:spPr>
        <p:txBody>
          <a:bodyPr wrap="square">
            <a:spAutoFit/>
          </a:bodyPr>
          <a:lstStyle/>
          <a:p>
            <a:pPr latinLnBrk="0">
              <a:lnSpc>
                <a:spcPct val="150000"/>
              </a:lnSpc>
            </a:pPr>
            <a:r>
              <a:rPr lang="zh-CN" altLang="en-US" sz="2200" dirty="0">
                <a:latin typeface="Times New Roman" panose="02020603050405020304" pitchFamily="18" charset="0"/>
                <a:cs typeface="Times New Roman" panose="02020603050405020304" pitchFamily="18" charset="0"/>
              </a:rPr>
              <a:t>4、Garman-Klass-Yang-Zhang波动率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       Garman &amp; Klass和Yang &amp; Zhang考虑了隔夜对于波动率的影响，提出加入隔夜影响的波动率估计模型：</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其中，     代表最高价，    代表最低价，    代表开盘价，    代表收盘价，   表示样本区间内的天数</a:t>
            </a:r>
            <a:r>
              <a:rPr lang="zh-CN" altLang="en-US" sz="2200" dirty="0" smtClean="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代表已加入隔夜的影响因素。</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p:txBody>
      </p:sp>
      <p:graphicFrame>
        <p:nvGraphicFramePr>
          <p:cNvPr id="6" name="对象 -2147482565"/>
          <p:cNvGraphicFramePr>
            <a:graphicFrameLocks noChangeAspect="1"/>
          </p:cNvGraphicFramePr>
          <p:nvPr/>
        </p:nvGraphicFramePr>
        <p:xfrm>
          <a:off x="1324610" y="3448685"/>
          <a:ext cx="347980" cy="375920"/>
        </p:xfrm>
        <a:graphic>
          <a:graphicData uri="http://schemas.openxmlformats.org/presentationml/2006/ole">
            <mc:AlternateContent xmlns:mc="http://schemas.openxmlformats.org/markup-compatibility/2006">
              <mc:Choice xmlns:v="urn:schemas-microsoft-com:vml" Requires="v">
                <p:oleObj spid="_x0000_s8291" r:id="rId4" imgW="177800" imgH="203200" progId="Equation.DSMT4">
                  <p:embed/>
                </p:oleObj>
              </mc:Choice>
              <mc:Fallback>
                <p:oleObj r:id="rId4" imgW="177800" imgH="203200" progId="Equation.DSMT4">
                  <p:embed/>
                  <p:pic>
                    <p:nvPicPr>
                      <p:cNvPr id="0" name="图片 14"/>
                      <p:cNvPicPr/>
                      <p:nvPr/>
                    </p:nvPicPr>
                    <p:blipFill>
                      <a:blip r:embed="rId5"/>
                      <a:stretch>
                        <a:fillRect/>
                      </a:stretch>
                    </p:blipFill>
                    <p:spPr>
                      <a:xfrm>
                        <a:off x="1324610" y="3448685"/>
                        <a:ext cx="347980" cy="375920"/>
                      </a:xfrm>
                      <a:prstGeom prst="rect">
                        <a:avLst/>
                      </a:prstGeom>
                      <a:noFill/>
                      <a:ln w="9525">
                        <a:noFill/>
                        <a:miter/>
                      </a:ln>
                    </p:spPr>
                  </p:pic>
                </p:oleObj>
              </mc:Fallback>
            </mc:AlternateContent>
          </a:graphicData>
        </a:graphic>
      </p:graphicFrame>
      <p:graphicFrame>
        <p:nvGraphicFramePr>
          <p:cNvPr id="3" name="对象 -2147482565"/>
          <p:cNvGraphicFramePr>
            <a:graphicFrameLocks noChangeAspect="1"/>
          </p:cNvGraphicFramePr>
          <p:nvPr/>
        </p:nvGraphicFramePr>
        <p:xfrm>
          <a:off x="3336925" y="3414395"/>
          <a:ext cx="318770" cy="410210"/>
        </p:xfrm>
        <a:graphic>
          <a:graphicData uri="http://schemas.openxmlformats.org/presentationml/2006/ole">
            <mc:AlternateContent xmlns:mc="http://schemas.openxmlformats.org/markup-compatibility/2006">
              <mc:Choice xmlns:v="urn:schemas-microsoft-com:vml" Requires="v">
                <p:oleObj spid="_x0000_s8292" r:id="rId6" imgW="139700" imgH="190500" progId="Equation.DSMT4">
                  <p:embed/>
                </p:oleObj>
              </mc:Choice>
              <mc:Fallback>
                <p:oleObj r:id="rId6" imgW="139700" imgH="190500" progId="Equation.DSMT4">
                  <p:embed/>
                  <p:pic>
                    <p:nvPicPr>
                      <p:cNvPr id="0" name="图片 14"/>
                      <p:cNvPicPr/>
                      <p:nvPr/>
                    </p:nvPicPr>
                    <p:blipFill>
                      <a:blip r:embed="rId7"/>
                      <a:stretch>
                        <a:fillRect/>
                      </a:stretch>
                    </p:blipFill>
                    <p:spPr>
                      <a:xfrm>
                        <a:off x="3336925" y="3414395"/>
                        <a:ext cx="318770" cy="410210"/>
                      </a:xfrm>
                      <a:prstGeom prst="rect">
                        <a:avLst/>
                      </a:prstGeom>
                      <a:noFill/>
                      <a:ln w="9525">
                        <a:noFill/>
                        <a:miter/>
                      </a:ln>
                    </p:spPr>
                  </p:pic>
                </p:oleObj>
              </mc:Fallback>
            </mc:AlternateContent>
          </a:graphicData>
        </a:graphic>
      </p:graphicFrame>
      <p:graphicFrame>
        <p:nvGraphicFramePr>
          <p:cNvPr id="32" name="对象 -2147482565"/>
          <p:cNvGraphicFramePr>
            <a:graphicFrameLocks noChangeAspect="1"/>
          </p:cNvGraphicFramePr>
          <p:nvPr/>
        </p:nvGraphicFramePr>
        <p:xfrm>
          <a:off x="9196388" y="3446780"/>
          <a:ext cx="316865" cy="276225"/>
        </p:xfrm>
        <a:graphic>
          <a:graphicData uri="http://schemas.openxmlformats.org/presentationml/2006/ole">
            <mc:AlternateContent xmlns:mc="http://schemas.openxmlformats.org/markup-compatibility/2006">
              <mc:Choice xmlns:v="urn:schemas-microsoft-com:vml" Requires="v">
                <p:oleObj spid="_x0000_s8293" r:id="rId8" imgW="165100" imgH="152400" progId="Equation.DSMT4">
                  <p:embed/>
                </p:oleObj>
              </mc:Choice>
              <mc:Fallback>
                <p:oleObj r:id="rId8" imgW="165100" imgH="152400" progId="Equation.DSMT4">
                  <p:embed/>
                  <p:pic>
                    <p:nvPicPr>
                      <p:cNvPr id="0" name="图片 14"/>
                      <p:cNvPicPr/>
                      <p:nvPr/>
                    </p:nvPicPr>
                    <p:blipFill>
                      <a:blip r:embed="rId9"/>
                      <a:stretch>
                        <a:fillRect/>
                      </a:stretch>
                    </p:blipFill>
                    <p:spPr>
                      <a:xfrm>
                        <a:off x="9196388" y="3446780"/>
                        <a:ext cx="316865" cy="276225"/>
                      </a:xfrm>
                      <a:prstGeom prst="rect">
                        <a:avLst/>
                      </a:prstGeom>
                      <a:noFill/>
                      <a:ln w="9525">
                        <a:noFill/>
                        <a:miter/>
                      </a:ln>
                    </p:spPr>
                  </p:pic>
                </p:oleObj>
              </mc:Fallback>
            </mc:AlternateContent>
          </a:graphicData>
        </a:graphic>
      </p:graphicFrame>
      <p:graphicFrame>
        <p:nvGraphicFramePr>
          <p:cNvPr id="21" name="对象 -2147482565"/>
          <p:cNvGraphicFramePr>
            <a:graphicFrameLocks noChangeAspect="1"/>
          </p:cNvGraphicFramePr>
          <p:nvPr/>
        </p:nvGraphicFramePr>
        <p:xfrm>
          <a:off x="7262813" y="3464560"/>
          <a:ext cx="316865" cy="344805"/>
        </p:xfrm>
        <a:graphic>
          <a:graphicData uri="http://schemas.openxmlformats.org/presentationml/2006/ole">
            <mc:AlternateContent xmlns:mc="http://schemas.openxmlformats.org/markup-compatibility/2006">
              <mc:Choice xmlns:v="urn:schemas-microsoft-com:vml" Requires="v">
                <p:oleObj spid="_x0000_s8294" r:id="rId10" imgW="165100" imgH="190500" progId="Equation.DSMT4">
                  <p:embed/>
                </p:oleObj>
              </mc:Choice>
              <mc:Fallback>
                <p:oleObj r:id="rId10" imgW="165100" imgH="190500" progId="Equation.DSMT4">
                  <p:embed/>
                  <p:pic>
                    <p:nvPicPr>
                      <p:cNvPr id="0" name="图片 14"/>
                      <p:cNvPicPr/>
                      <p:nvPr/>
                    </p:nvPicPr>
                    <p:blipFill>
                      <a:blip r:embed="rId11"/>
                      <a:stretch>
                        <a:fillRect/>
                      </a:stretch>
                    </p:blipFill>
                    <p:spPr>
                      <a:xfrm>
                        <a:off x="7262813" y="3464560"/>
                        <a:ext cx="316865" cy="344805"/>
                      </a:xfrm>
                      <a:prstGeom prst="rect">
                        <a:avLst/>
                      </a:prstGeom>
                      <a:noFill/>
                      <a:ln w="9525">
                        <a:noFill/>
                        <a:miter/>
                      </a:ln>
                    </p:spPr>
                  </p:pic>
                </p:oleObj>
              </mc:Fallback>
            </mc:AlternateContent>
          </a:graphicData>
        </a:graphic>
      </p:graphicFrame>
      <p:sp>
        <p:nvSpPr>
          <p:cNvPr id="17" name="矩形 16"/>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27" name="对象 -2147482565"/>
          <p:cNvGraphicFramePr>
            <a:graphicFrameLocks noChangeAspect="1"/>
          </p:cNvGraphicFramePr>
          <p:nvPr/>
        </p:nvGraphicFramePr>
        <p:xfrm>
          <a:off x="5329873" y="3446780"/>
          <a:ext cx="316865" cy="344805"/>
        </p:xfrm>
        <a:graphic>
          <a:graphicData uri="http://schemas.openxmlformats.org/presentationml/2006/ole">
            <mc:AlternateContent xmlns:mc="http://schemas.openxmlformats.org/markup-compatibility/2006">
              <mc:Choice xmlns:v="urn:schemas-microsoft-com:vml" Requires="v">
                <p:oleObj spid="_x0000_s8295" r:id="rId12" imgW="165100" imgH="190500" progId="Equation.DSMT4">
                  <p:embed/>
                </p:oleObj>
              </mc:Choice>
              <mc:Fallback>
                <p:oleObj r:id="rId12" imgW="165100" imgH="190500" progId="Equation.DSMT4">
                  <p:embed/>
                  <p:pic>
                    <p:nvPicPr>
                      <p:cNvPr id="0" name="图片 14"/>
                      <p:cNvPicPr/>
                      <p:nvPr/>
                    </p:nvPicPr>
                    <p:blipFill>
                      <a:blip r:embed="rId13"/>
                      <a:stretch>
                        <a:fillRect/>
                      </a:stretch>
                    </p:blipFill>
                    <p:spPr>
                      <a:xfrm>
                        <a:off x="5329873" y="3446780"/>
                        <a:ext cx="316865" cy="344805"/>
                      </a:xfrm>
                      <a:prstGeom prst="rect">
                        <a:avLst/>
                      </a:prstGeom>
                      <a:noFill/>
                      <a:ln w="9525">
                        <a:noFill/>
                        <a:miter/>
                      </a:ln>
                    </p:spPr>
                  </p:pic>
                </p:oleObj>
              </mc:Fallback>
            </mc:AlternateContent>
          </a:graphicData>
        </a:graphic>
      </p:graphicFrame>
      <p:sp>
        <p:nvSpPr>
          <p:cNvPr id="2" name="Rectangle 3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221439198"/>
              </p:ext>
            </p:extLst>
          </p:nvPr>
        </p:nvGraphicFramePr>
        <p:xfrm>
          <a:off x="2090738" y="2276475"/>
          <a:ext cx="7321550" cy="941388"/>
        </p:xfrm>
        <a:graphic>
          <a:graphicData uri="http://schemas.openxmlformats.org/presentationml/2006/ole">
            <mc:AlternateContent xmlns:mc="http://schemas.openxmlformats.org/markup-compatibility/2006">
              <mc:Choice xmlns:v="urn:schemas-microsoft-com:vml" Requires="v">
                <p:oleObj spid="_x0000_s8296" name="Equation" r:id="rId14" imgW="4140000" imgH="545760" progId="Equation.DSMT4">
                  <p:embed/>
                </p:oleObj>
              </mc:Choice>
              <mc:Fallback>
                <p:oleObj name="Equation" r:id="rId14" imgW="4140000" imgH="545760" progId="Equation.DSMT4">
                  <p:embed/>
                  <p:pic>
                    <p:nvPicPr>
                      <p:cNvPr id="0" name="Object 29"/>
                      <p:cNvPicPr>
                        <a:picLocks noChangeAspect="1" noChangeArrowheads="1"/>
                      </p:cNvPicPr>
                      <p:nvPr/>
                    </p:nvPicPr>
                    <p:blipFill>
                      <a:blip r:embed="rId15"/>
                      <a:srcRect/>
                      <a:stretch>
                        <a:fillRect/>
                      </a:stretch>
                    </p:blipFill>
                    <p:spPr bwMode="auto">
                      <a:xfrm>
                        <a:off x="2090738" y="2276475"/>
                        <a:ext cx="7321550" cy="941388"/>
                      </a:xfrm>
                      <a:prstGeom prst="rect">
                        <a:avLst/>
                      </a:prstGeom>
                      <a:noFill/>
                    </p:spPr>
                  </p:pic>
                </p:oleObj>
              </mc:Fallback>
            </mc:AlternateContent>
          </a:graphicData>
        </a:graphic>
      </p:graphicFrame>
      <p:sp>
        <p:nvSpPr>
          <p:cNvPr id="5"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773891085"/>
              </p:ext>
            </p:extLst>
          </p:nvPr>
        </p:nvGraphicFramePr>
        <p:xfrm>
          <a:off x="1557115" y="3861048"/>
          <a:ext cx="1101299" cy="360040"/>
        </p:xfrm>
        <a:graphic>
          <a:graphicData uri="http://schemas.openxmlformats.org/presentationml/2006/ole">
            <mc:AlternateContent xmlns:mc="http://schemas.openxmlformats.org/markup-compatibility/2006">
              <mc:Choice xmlns:v="urn:schemas-microsoft-com:vml" Requires="v">
                <p:oleObj spid="_x0000_s8297" name="Equation" r:id="rId16" imgW="660240" imgH="215640" progId="Equation.DSMT4">
                  <p:embed/>
                </p:oleObj>
              </mc:Choice>
              <mc:Fallback>
                <p:oleObj name="Equation" r:id="rId16" imgW="660240" imgH="215640" progId="Equation.DSMT4">
                  <p:embed/>
                  <p:pic>
                    <p:nvPicPr>
                      <p:cNvPr id="0" name="Object 31"/>
                      <p:cNvPicPr>
                        <a:picLocks noChangeAspect="1" noChangeArrowheads="1"/>
                      </p:cNvPicPr>
                      <p:nvPr/>
                    </p:nvPicPr>
                    <p:blipFill>
                      <a:blip r:embed="rId17"/>
                      <a:srcRect/>
                      <a:stretch>
                        <a:fillRect/>
                      </a:stretch>
                    </p:blipFill>
                    <p:spPr bwMode="auto">
                      <a:xfrm>
                        <a:off x="1557115" y="3861048"/>
                        <a:ext cx="1101299" cy="360040"/>
                      </a:xfrm>
                      <a:prstGeom prst="rect">
                        <a:avLst/>
                      </a:prstGeom>
                      <a:noFill/>
                    </p:spPr>
                  </p:pic>
                </p:oleObj>
              </mc:Fallback>
            </mc:AlternateContent>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5677535"/>
          </a:xfrm>
          <a:prstGeom prst="rect">
            <a:avLst/>
          </a:prstGeom>
        </p:spPr>
        <p:txBody>
          <a:bodyPr wrap="square">
            <a:spAutoFit/>
          </a:bodyPr>
          <a:lstStyle/>
          <a:p>
            <a:pPr latinLnBrk="0">
              <a:lnSpc>
                <a:spcPct val="150000"/>
              </a:lnSpc>
            </a:pPr>
            <a:r>
              <a:rPr lang="zh-CN" altLang="en-US" sz="2200" dirty="0">
                <a:latin typeface="Times New Roman" panose="02020603050405020304" pitchFamily="18" charset="0"/>
                <a:cs typeface="Times New Roman" panose="02020603050405020304" pitchFamily="18" charset="0"/>
              </a:rPr>
              <a:t>5、Yang-Zhang波动率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       Yang &amp; Zhang（2000）梳理了先前学者研究的成果，将上述估计量进行加权平均，构建一个同时考虑隔夜、跳空的预测波动率模型：</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                                                                                                     </a:t>
            </a:r>
          </a:p>
          <a:p>
            <a:pPr latinLnBrk="0">
              <a:lnSpc>
                <a:spcPct val="150000"/>
              </a:lnSpc>
            </a:pPr>
            <a:r>
              <a:rPr lang="en-US" altLang="zh-CN" sz="2200" dirty="0" smtClean="0">
                <a:latin typeface="宋体" panose="02010600030101010101" pitchFamily="2" charset="-122"/>
                <a:cs typeface="宋体" panose="02010600030101010101" pitchFamily="2" charset="-122"/>
                <a:sym typeface="+mn-ea"/>
              </a:rPr>
              <a:t>其中，  表示隔夜波动率，   表示的当天的波动率，  表示          波动率， 表示样本区间内的天数，  、  、 、  分别代表第天的开盘价、最高价、最低价、收盘价。</a:t>
            </a:r>
          </a:p>
        </p:txBody>
      </p:sp>
      <p:sp>
        <p:nvSpPr>
          <p:cNvPr id="17" name="矩形 16"/>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5" name="对象 -2147482538"/>
          <p:cNvGraphicFramePr>
            <a:graphicFrameLocks noChangeAspect="1"/>
          </p:cNvGraphicFramePr>
          <p:nvPr/>
        </p:nvGraphicFramePr>
        <p:xfrm>
          <a:off x="3351530" y="2245995"/>
          <a:ext cx="4283710" cy="574040"/>
        </p:xfrm>
        <a:graphic>
          <a:graphicData uri="http://schemas.openxmlformats.org/presentationml/2006/ole">
            <mc:AlternateContent xmlns:mc="http://schemas.openxmlformats.org/markup-compatibility/2006">
              <mc:Choice xmlns:v="urn:schemas-microsoft-com:vml" Requires="v">
                <p:oleObj spid="_x0000_s9399" r:id="rId4" imgW="1955165" imgH="266700" progId="Equation.DSMT4">
                  <p:embed/>
                </p:oleObj>
              </mc:Choice>
              <mc:Fallback>
                <p:oleObj r:id="rId4" imgW="1955165" imgH="266700" progId="Equation.DSMT4">
                  <p:embed/>
                  <p:pic>
                    <p:nvPicPr>
                      <p:cNvPr id="0" name="图片 7"/>
                      <p:cNvPicPr/>
                      <p:nvPr/>
                    </p:nvPicPr>
                    <p:blipFill>
                      <a:blip r:embed="rId5"/>
                      <a:stretch>
                        <a:fillRect/>
                      </a:stretch>
                    </p:blipFill>
                    <p:spPr>
                      <a:xfrm>
                        <a:off x="3351530" y="2245995"/>
                        <a:ext cx="4283710" cy="574040"/>
                      </a:xfrm>
                      <a:prstGeom prst="rect">
                        <a:avLst/>
                      </a:prstGeom>
                      <a:noFill/>
                      <a:ln w="9525">
                        <a:noFill/>
                        <a:miter/>
                      </a:ln>
                    </p:spPr>
                  </p:pic>
                </p:oleObj>
              </mc:Fallback>
            </mc:AlternateContent>
          </a:graphicData>
        </a:graphic>
      </p:graphicFrame>
      <p:graphicFrame>
        <p:nvGraphicFramePr>
          <p:cNvPr id="11" name="对象 -2147482537"/>
          <p:cNvGraphicFramePr>
            <a:graphicFrameLocks noChangeAspect="1"/>
          </p:cNvGraphicFramePr>
          <p:nvPr/>
        </p:nvGraphicFramePr>
        <p:xfrm>
          <a:off x="3870960" y="2871470"/>
          <a:ext cx="4077970" cy="829310"/>
        </p:xfrm>
        <a:graphic>
          <a:graphicData uri="http://schemas.openxmlformats.org/presentationml/2006/ole">
            <mc:AlternateContent xmlns:mc="http://schemas.openxmlformats.org/markup-compatibility/2006">
              <mc:Choice xmlns:v="urn:schemas-microsoft-com:vml" Requires="v">
                <p:oleObj spid="_x0000_s9400" r:id="rId6" imgW="2286000" imgH="482600" progId="Equation.DSMT4">
                  <p:embed/>
                </p:oleObj>
              </mc:Choice>
              <mc:Fallback>
                <p:oleObj r:id="rId6" imgW="2286000" imgH="482600" progId="Equation.DSMT4">
                  <p:embed/>
                  <p:pic>
                    <p:nvPicPr>
                      <p:cNvPr id="0" name="图片 8"/>
                      <p:cNvPicPr/>
                      <p:nvPr/>
                    </p:nvPicPr>
                    <p:blipFill>
                      <a:blip r:embed="rId7"/>
                      <a:stretch>
                        <a:fillRect/>
                      </a:stretch>
                    </p:blipFill>
                    <p:spPr>
                      <a:xfrm>
                        <a:off x="3870960" y="2871470"/>
                        <a:ext cx="4077970" cy="829310"/>
                      </a:xfrm>
                      <a:prstGeom prst="rect">
                        <a:avLst/>
                      </a:prstGeom>
                      <a:noFill/>
                      <a:ln w="9525">
                        <a:noFill/>
                        <a:miter/>
                      </a:ln>
                    </p:spPr>
                  </p:pic>
                </p:oleObj>
              </mc:Fallback>
            </mc:AlternateContent>
          </a:graphicData>
        </a:graphic>
      </p:graphicFrame>
      <p:graphicFrame>
        <p:nvGraphicFramePr>
          <p:cNvPr id="7" name="对象 -2147482536"/>
          <p:cNvGraphicFramePr>
            <a:graphicFrameLocks noChangeAspect="1"/>
          </p:cNvGraphicFramePr>
          <p:nvPr/>
        </p:nvGraphicFramePr>
        <p:xfrm>
          <a:off x="3870960" y="3700780"/>
          <a:ext cx="3696970" cy="808355"/>
        </p:xfrm>
        <a:graphic>
          <a:graphicData uri="http://schemas.openxmlformats.org/presentationml/2006/ole">
            <mc:AlternateContent xmlns:mc="http://schemas.openxmlformats.org/markup-compatibility/2006">
              <mc:Choice xmlns:v="urn:schemas-microsoft-com:vml" Requires="v">
                <p:oleObj spid="_x0000_s9401" r:id="rId8" imgW="2133600" imgH="482600" progId="Equation.DSMT4">
                  <p:embed/>
                </p:oleObj>
              </mc:Choice>
              <mc:Fallback>
                <p:oleObj r:id="rId8" imgW="2133600" imgH="482600" progId="Equation.DSMT4">
                  <p:embed/>
                  <p:pic>
                    <p:nvPicPr>
                      <p:cNvPr id="0" name="图片 10"/>
                      <p:cNvPicPr/>
                      <p:nvPr/>
                    </p:nvPicPr>
                    <p:blipFill>
                      <a:blip r:embed="rId9"/>
                      <a:stretch>
                        <a:fillRect/>
                      </a:stretch>
                    </p:blipFill>
                    <p:spPr>
                      <a:xfrm>
                        <a:off x="3870960" y="3700780"/>
                        <a:ext cx="3696970" cy="808355"/>
                      </a:xfrm>
                      <a:prstGeom prst="rect">
                        <a:avLst/>
                      </a:prstGeom>
                      <a:noFill/>
                      <a:ln w="9525">
                        <a:noFill/>
                        <a:miter/>
                      </a:ln>
                    </p:spPr>
                  </p:pic>
                </p:oleObj>
              </mc:Fallback>
            </mc:AlternateContent>
          </a:graphicData>
        </a:graphic>
      </p:graphicFrame>
      <p:graphicFrame>
        <p:nvGraphicFramePr>
          <p:cNvPr id="14" name="对象 -2147482535"/>
          <p:cNvGraphicFramePr>
            <a:graphicFrameLocks noChangeAspect="1"/>
          </p:cNvGraphicFramePr>
          <p:nvPr/>
        </p:nvGraphicFramePr>
        <p:xfrm>
          <a:off x="7837805" y="2205355"/>
          <a:ext cx="1237615" cy="877570"/>
        </p:xfrm>
        <a:graphic>
          <a:graphicData uri="http://schemas.openxmlformats.org/presentationml/2006/ole">
            <mc:AlternateContent xmlns:mc="http://schemas.openxmlformats.org/markup-compatibility/2006">
              <mc:Choice xmlns:v="urn:schemas-microsoft-com:vml" Requires="v">
                <p:oleObj spid="_x0000_s9402" r:id="rId10" imgW="736600" imgH="520700" progId="Equation.DSMT4">
                  <p:embed/>
                </p:oleObj>
              </mc:Choice>
              <mc:Fallback>
                <p:oleObj r:id="rId10" imgW="736600" imgH="520700" progId="Equation.DSMT4">
                  <p:embed/>
                  <p:pic>
                    <p:nvPicPr>
                      <p:cNvPr id="0" name="图片 11"/>
                      <p:cNvPicPr/>
                      <p:nvPr/>
                    </p:nvPicPr>
                    <p:blipFill>
                      <a:blip r:embed="rId11"/>
                      <a:stretch>
                        <a:fillRect/>
                      </a:stretch>
                    </p:blipFill>
                    <p:spPr>
                      <a:xfrm>
                        <a:off x="7837805" y="2205355"/>
                        <a:ext cx="1237615" cy="877570"/>
                      </a:xfrm>
                      <a:prstGeom prst="rect">
                        <a:avLst/>
                      </a:prstGeom>
                      <a:noFill/>
                      <a:ln w="9525">
                        <a:noFill/>
                        <a:miter/>
                      </a:ln>
                    </p:spPr>
                  </p:pic>
                </p:oleObj>
              </mc:Fallback>
            </mc:AlternateContent>
          </a:graphicData>
        </a:graphic>
      </p:graphicFrame>
      <p:graphicFrame>
        <p:nvGraphicFramePr>
          <p:cNvPr id="18" name="对象 -2147482534"/>
          <p:cNvGraphicFramePr>
            <a:graphicFrameLocks noChangeAspect="1"/>
          </p:cNvGraphicFramePr>
          <p:nvPr>
            <p:extLst>
              <p:ext uri="{D42A27DB-BD31-4B8C-83A1-F6EECF244321}">
                <p14:modId xmlns:p14="http://schemas.microsoft.com/office/powerpoint/2010/main" val="3462472090"/>
              </p:ext>
            </p:extLst>
          </p:nvPr>
        </p:nvGraphicFramePr>
        <p:xfrm>
          <a:off x="3645347" y="4509120"/>
          <a:ext cx="4344670" cy="749935"/>
        </p:xfrm>
        <a:graphic>
          <a:graphicData uri="http://schemas.openxmlformats.org/presentationml/2006/ole">
            <mc:AlternateContent xmlns:mc="http://schemas.openxmlformats.org/markup-compatibility/2006">
              <mc:Choice xmlns:v="urn:schemas-microsoft-com:vml" Requires="v">
                <p:oleObj spid="_x0000_s9403" r:id="rId12" imgW="2565400" imgH="444500" progId="Equation.DSMT4">
                  <p:embed/>
                </p:oleObj>
              </mc:Choice>
              <mc:Fallback>
                <p:oleObj r:id="rId12" imgW="2565400" imgH="444500" progId="Equation.DSMT4">
                  <p:embed/>
                  <p:pic>
                    <p:nvPicPr>
                      <p:cNvPr id="0" name="图片 12"/>
                      <p:cNvPicPr/>
                      <p:nvPr/>
                    </p:nvPicPr>
                    <p:blipFill>
                      <a:blip r:embed="rId13"/>
                      <a:stretch>
                        <a:fillRect/>
                      </a:stretch>
                    </p:blipFill>
                    <p:spPr>
                      <a:xfrm>
                        <a:off x="3645347" y="4509120"/>
                        <a:ext cx="4344670" cy="749935"/>
                      </a:xfrm>
                      <a:prstGeom prst="rect">
                        <a:avLst/>
                      </a:prstGeom>
                      <a:noFill/>
                      <a:ln w="9525">
                        <a:noFill/>
                        <a:miter/>
                      </a:ln>
                    </p:spPr>
                  </p:pic>
                </p:oleObj>
              </mc:Fallback>
            </mc:AlternateContent>
          </a:graphicData>
        </a:graphic>
      </p:graphicFrame>
      <p:graphicFrame>
        <p:nvGraphicFramePr>
          <p:cNvPr id="20" name="对象 -2147482533"/>
          <p:cNvGraphicFramePr>
            <a:graphicFrameLocks noChangeAspect="1"/>
          </p:cNvGraphicFramePr>
          <p:nvPr/>
        </p:nvGraphicFramePr>
        <p:xfrm>
          <a:off x="1306195" y="5292725"/>
          <a:ext cx="408305" cy="484505"/>
        </p:xfrm>
        <a:graphic>
          <a:graphicData uri="http://schemas.openxmlformats.org/presentationml/2006/ole">
            <mc:AlternateContent xmlns:mc="http://schemas.openxmlformats.org/markup-compatibility/2006">
              <mc:Choice xmlns:v="urn:schemas-microsoft-com:vml" Requires="v">
                <p:oleObj spid="_x0000_s9404" r:id="rId14" imgW="177800" imgH="215900" progId="Equation.DSMT4">
                  <p:embed/>
                </p:oleObj>
              </mc:Choice>
              <mc:Fallback>
                <p:oleObj r:id="rId14" imgW="177800" imgH="215900" progId="Equation.DSMT4">
                  <p:embed/>
                  <p:pic>
                    <p:nvPicPr>
                      <p:cNvPr id="0" name="图片 13"/>
                      <p:cNvPicPr/>
                      <p:nvPr/>
                    </p:nvPicPr>
                    <p:blipFill>
                      <a:blip r:embed="rId15"/>
                      <a:stretch>
                        <a:fillRect/>
                      </a:stretch>
                    </p:blipFill>
                    <p:spPr>
                      <a:xfrm>
                        <a:off x="1306195" y="5292725"/>
                        <a:ext cx="408305" cy="484505"/>
                      </a:xfrm>
                      <a:prstGeom prst="rect">
                        <a:avLst/>
                      </a:prstGeom>
                      <a:noFill/>
                      <a:ln w="9525">
                        <a:noFill/>
                        <a:miter/>
                      </a:ln>
                    </p:spPr>
                  </p:pic>
                </p:oleObj>
              </mc:Fallback>
            </mc:AlternateContent>
          </a:graphicData>
        </a:graphic>
      </p:graphicFrame>
      <p:graphicFrame>
        <p:nvGraphicFramePr>
          <p:cNvPr id="24" name="对象 23"/>
          <p:cNvGraphicFramePr>
            <a:graphicFrameLocks noChangeAspect="1"/>
          </p:cNvGraphicFramePr>
          <p:nvPr/>
        </p:nvGraphicFramePr>
        <p:xfrm>
          <a:off x="3870960" y="5351145"/>
          <a:ext cx="358140" cy="426085"/>
        </p:xfrm>
        <a:graphic>
          <a:graphicData uri="http://schemas.openxmlformats.org/presentationml/2006/ole">
            <mc:AlternateContent xmlns:mc="http://schemas.openxmlformats.org/markup-compatibility/2006">
              <mc:Choice xmlns:v="urn:schemas-microsoft-com:vml" Requires="v">
                <p:oleObj spid="_x0000_s9405" r:id="rId16" imgW="177165" imgH="215900" progId="Equation.DSMT4">
                  <p:embed/>
                </p:oleObj>
              </mc:Choice>
              <mc:Fallback>
                <p:oleObj r:id="rId16" imgW="177165" imgH="215900" progId="Equation.DSMT4">
                  <p:embed/>
                  <p:pic>
                    <p:nvPicPr>
                      <p:cNvPr id="0" name="图片 18"/>
                      <p:cNvPicPr/>
                      <p:nvPr/>
                    </p:nvPicPr>
                    <p:blipFill>
                      <a:blip r:embed="rId17"/>
                      <a:stretch>
                        <a:fillRect/>
                      </a:stretch>
                    </p:blipFill>
                    <p:spPr>
                      <a:xfrm>
                        <a:off x="3870960" y="5351145"/>
                        <a:ext cx="358140" cy="426085"/>
                      </a:xfrm>
                      <a:prstGeom prst="rect">
                        <a:avLst/>
                      </a:prstGeom>
                      <a:noFill/>
                      <a:ln w="9525">
                        <a:noFill/>
                        <a:miter/>
                      </a:ln>
                    </p:spPr>
                  </p:pic>
                </p:oleObj>
              </mc:Fallback>
            </mc:AlternateContent>
          </a:graphicData>
        </a:graphic>
      </p:graphicFrame>
      <p:graphicFrame>
        <p:nvGraphicFramePr>
          <p:cNvPr id="26" name="对象 -2147482531"/>
          <p:cNvGraphicFramePr>
            <a:graphicFrameLocks noChangeAspect="1"/>
          </p:cNvGraphicFramePr>
          <p:nvPr/>
        </p:nvGraphicFramePr>
        <p:xfrm>
          <a:off x="7007225" y="5362575"/>
          <a:ext cx="367030" cy="402590"/>
        </p:xfrm>
        <a:graphic>
          <a:graphicData uri="http://schemas.openxmlformats.org/presentationml/2006/ole">
            <mc:AlternateContent xmlns:mc="http://schemas.openxmlformats.org/markup-compatibility/2006">
              <mc:Choice xmlns:v="urn:schemas-microsoft-com:vml" Requires="v">
                <p:oleObj spid="_x0000_s9406" r:id="rId18" imgW="203200" imgH="215900" progId="Equation.DSMT4">
                  <p:embed/>
                </p:oleObj>
              </mc:Choice>
              <mc:Fallback>
                <p:oleObj r:id="rId18" imgW="203200" imgH="215900" progId="Equation.DSMT4">
                  <p:embed/>
                  <p:pic>
                    <p:nvPicPr>
                      <p:cNvPr id="0" name="图片 19"/>
                      <p:cNvPicPr/>
                      <p:nvPr/>
                    </p:nvPicPr>
                    <p:blipFill>
                      <a:blip r:embed="rId19"/>
                      <a:stretch>
                        <a:fillRect/>
                      </a:stretch>
                    </p:blipFill>
                    <p:spPr>
                      <a:xfrm>
                        <a:off x="7007225" y="5362575"/>
                        <a:ext cx="367030" cy="402590"/>
                      </a:xfrm>
                      <a:prstGeom prst="rect">
                        <a:avLst/>
                      </a:prstGeom>
                      <a:noFill/>
                      <a:ln w="9525">
                        <a:noFill/>
                        <a:miter/>
                      </a:ln>
                    </p:spPr>
                  </p:pic>
                </p:oleObj>
              </mc:Fallback>
            </mc:AlternateContent>
          </a:graphicData>
        </a:graphic>
      </p:graphicFrame>
      <p:graphicFrame>
        <p:nvGraphicFramePr>
          <p:cNvPr id="30" name="对象 -2147482530"/>
          <p:cNvGraphicFramePr>
            <a:graphicFrameLocks noChangeAspect="1"/>
          </p:cNvGraphicFramePr>
          <p:nvPr/>
        </p:nvGraphicFramePr>
        <p:xfrm>
          <a:off x="7999095" y="5498465"/>
          <a:ext cx="1362710" cy="266700"/>
        </p:xfrm>
        <a:graphic>
          <a:graphicData uri="http://schemas.openxmlformats.org/presentationml/2006/ole">
            <mc:AlternateContent xmlns:mc="http://schemas.openxmlformats.org/markup-compatibility/2006">
              <mc:Choice xmlns:v="urn:schemas-microsoft-com:vml" Requires="v">
                <p:oleObj spid="_x0000_s9407" r:id="rId20" imgW="1002665" imgH="190500" progId="Equation.DSMT4">
                  <p:embed/>
                </p:oleObj>
              </mc:Choice>
              <mc:Fallback>
                <p:oleObj r:id="rId20" imgW="1002665" imgH="190500" progId="Equation.DSMT4">
                  <p:embed/>
                  <p:pic>
                    <p:nvPicPr>
                      <p:cNvPr id="0" name="图片 20"/>
                      <p:cNvPicPr/>
                      <p:nvPr/>
                    </p:nvPicPr>
                    <p:blipFill>
                      <a:blip r:embed="rId21"/>
                      <a:stretch>
                        <a:fillRect/>
                      </a:stretch>
                    </p:blipFill>
                    <p:spPr>
                      <a:xfrm>
                        <a:off x="7999095" y="5498465"/>
                        <a:ext cx="1362710" cy="266700"/>
                      </a:xfrm>
                      <a:prstGeom prst="rect">
                        <a:avLst/>
                      </a:prstGeom>
                      <a:noFill/>
                      <a:ln w="9525">
                        <a:noFill/>
                        <a:miter/>
                      </a:ln>
                    </p:spPr>
                  </p:pic>
                </p:oleObj>
              </mc:Fallback>
            </mc:AlternateContent>
          </a:graphicData>
        </a:graphic>
      </p:graphicFrame>
      <p:graphicFrame>
        <p:nvGraphicFramePr>
          <p:cNvPr id="34" name="对象 -2147482565"/>
          <p:cNvGraphicFramePr>
            <a:graphicFrameLocks noChangeAspect="1"/>
          </p:cNvGraphicFramePr>
          <p:nvPr/>
        </p:nvGraphicFramePr>
        <p:xfrm>
          <a:off x="10314623" y="5501005"/>
          <a:ext cx="316865" cy="276225"/>
        </p:xfrm>
        <a:graphic>
          <a:graphicData uri="http://schemas.openxmlformats.org/presentationml/2006/ole">
            <mc:AlternateContent xmlns:mc="http://schemas.openxmlformats.org/markup-compatibility/2006">
              <mc:Choice xmlns:v="urn:schemas-microsoft-com:vml" Requires="v">
                <p:oleObj spid="_x0000_s9408" r:id="rId22" imgW="165100" imgH="152400" progId="Equation.DSMT4">
                  <p:embed/>
                </p:oleObj>
              </mc:Choice>
              <mc:Fallback>
                <p:oleObj r:id="rId22" imgW="165100" imgH="152400" progId="Equation.DSMT4">
                  <p:embed/>
                  <p:pic>
                    <p:nvPicPr>
                      <p:cNvPr id="0" name="图片 14"/>
                      <p:cNvPicPr/>
                      <p:nvPr/>
                    </p:nvPicPr>
                    <p:blipFill>
                      <a:blip r:embed="rId23"/>
                      <a:stretch>
                        <a:fillRect/>
                      </a:stretch>
                    </p:blipFill>
                    <p:spPr>
                      <a:xfrm>
                        <a:off x="10314623" y="5501005"/>
                        <a:ext cx="316865" cy="276225"/>
                      </a:xfrm>
                      <a:prstGeom prst="rect">
                        <a:avLst/>
                      </a:prstGeom>
                      <a:noFill/>
                      <a:ln w="9525">
                        <a:noFill/>
                        <a:miter/>
                      </a:ln>
                    </p:spPr>
                  </p:pic>
                </p:oleObj>
              </mc:Fallback>
            </mc:AlternateContent>
          </a:graphicData>
        </a:graphic>
      </p:graphicFrame>
      <p:graphicFrame>
        <p:nvGraphicFramePr>
          <p:cNvPr id="36" name="对象 -2147482565"/>
          <p:cNvGraphicFramePr>
            <a:graphicFrameLocks noChangeAspect="1"/>
          </p:cNvGraphicFramePr>
          <p:nvPr>
            <p:extLst>
              <p:ext uri="{D42A27DB-BD31-4B8C-83A1-F6EECF244321}">
                <p14:modId xmlns:p14="http://schemas.microsoft.com/office/powerpoint/2010/main" val="2408424672"/>
              </p:ext>
            </p:extLst>
          </p:nvPr>
        </p:nvGraphicFramePr>
        <p:xfrm>
          <a:off x="2709243" y="5877272"/>
          <a:ext cx="316865" cy="344805"/>
        </p:xfrm>
        <a:graphic>
          <a:graphicData uri="http://schemas.openxmlformats.org/presentationml/2006/ole">
            <mc:AlternateContent xmlns:mc="http://schemas.openxmlformats.org/markup-compatibility/2006">
              <mc:Choice xmlns:v="urn:schemas-microsoft-com:vml" Requires="v">
                <p:oleObj spid="_x0000_s9409" r:id="rId24" imgW="165100" imgH="190500" progId="Equation.DSMT4">
                  <p:embed/>
                </p:oleObj>
              </mc:Choice>
              <mc:Fallback>
                <p:oleObj r:id="rId24" imgW="165100" imgH="190500" progId="Equation.DSMT4">
                  <p:embed/>
                  <p:pic>
                    <p:nvPicPr>
                      <p:cNvPr id="0" name="图片 14"/>
                      <p:cNvPicPr/>
                      <p:nvPr/>
                    </p:nvPicPr>
                    <p:blipFill>
                      <a:blip r:embed="rId25"/>
                      <a:stretch>
                        <a:fillRect/>
                      </a:stretch>
                    </p:blipFill>
                    <p:spPr>
                      <a:xfrm>
                        <a:off x="2709243" y="5877272"/>
                        <a:ext cx="316865" cy="344805"/>
                      </a:xfrm>
                      <a:prstGeom prst="rect">
                        <a:avLst/>
                      </a:prstGeom>
                      <a:noFill/>
                      <a:ln w="9525">
                        <a:noFill/>
                        <a:miter/>
                      </a:ln>
                    </p:spPr>
                  </p:pic>
                </p:oleObj>
              </mc:Fallback>
            </mc:AlternateContent>
          </a:graphicData>
        </a:graphic>
      </p:graphicFrame>
      <p:graphicFrame>
        <p:nvGraphicFramePr>
          <p:cNvPr id="38" name="对象 -2147482565"/>
          <p:cNvGraphicFramePr>
            <a:graphicFrameLocks noChangeAspect="1"/>
          </p:cNvGraphicFramePr>
          <p:nvPr>
            <p:extLst>
              <p:ext uri="{D42A27DB-BD31-4B8C-83A1-F6EECF244321}">
                <p14:modId xmlns:p14="http://schemas.microsoft.com/office/powerpoint/2010/main" val="2936630424"/>
              </p:ext>
            </p:extLst>
          </p:nvPr>
        </p:nvGraphicFramePr>
        <p:xfrm>
          <a:off x="3285307" y="5877272"/>
          <a:ext cx="340360" cy="367665"/>
        </p:xfrm>
        <a:graphic>
          <a:graphicData uri="http://schemas.openxmlformats.org/presentationml/2006/ole">
            <mc:AlternateContent xmlns:mc="http://schemas.openxmlformats.org/markup-compatibility/2006">
              <mc:Choice xmlns:v="urn:schemas-microsoft-com:vml" Requires="v">
                <p:oleObj spid="_x0000_s9410" r:id="rId26" imgW="177800" imgH="203200" progId="Equation.DSMT4">
                  <p:embed/>
                </p:oleObj>
              </mc:Choice>
              <mc:Fallback>
                <p:oleObj r:id="rId26" imgW="177800" imgH="203200" progId="Equation.DSMT4">
                  <p:embed/>
                  <p:pic>
                    <p:nvPicPr>
                      <p:cNvPr id="0" name="图片 14"/>
                      <p:cNvPicPr/>
                      <p:nvPr/>
                    </p:nvPicPr>
                    <p:blipFill>
                      <a:blip r:embed="rId27"/>
                      <a:stretch>
                        <a:fillRect/>
                      </a:stretch>
                    </p:blipFill>
                    <p:spPr>
                      <a:xfrm>
                        <a:off x="3285307" y="5877272"/>
                        <a:ext cx="340360" cy="367665"/>
                      </a:xfrm>
                      <a:prstGeom prst="rect">
                        <a:avLst/>
                      </a:prstGeom>
                      <a:noFill/>
                      <a:ln w="9525">
                        <a:noFill/>
                        <a:miter/>
                      </a:ln>
                    </p:spPr>
                  </p:pic>
                </p:oleObj>
              </mc:Fallback>
            </mc:AlternateContent>
          </a:graphicData>
        </a:graphic>
      </p:graphicFrame>
      <p:graphicFrame>
        <p:nvGraphicFramePr>
          <p:cNvPr id="40" name="对象 -2147482565"/>
          <p:cNvGraphicFramePr>
            <a:graphicFrameLocks noChangeAspect="1"/>
          </p:cNvGraphicFramePr>
          <p:nvPr>
            <p:extLst>
              <p:ext uri="{D42A27DB-BD31-4B8C-83A1-F6EECF244321}">
                <p14:modId xmlns:p14="http://schemas.microsoft.com/office/powerpoint/2010/main" val="2082126700"/>
              </p:ext>
            </p:extLst>
          </p:nvPr>
        </p:nvGraphicFramePr>
        <p:xfrm>
          <a:off x="3789363" y="5877272"/>
          <a:ext cx="281305" cy="361950"/>
        </p:xfrm>
        <a:graphic>
          <a:graphicData uri="http://schemas.openxmlformats.org/presentationml/2006/ole">
            <mc:AlternateContent xmlns:mc="http://schemas.openxmlformats.org/markup-compatibility/2006">
              <mc:Choice xmlns:v="urn:schemas-microsoft-com:vml" Requires="v">
                <p:oleObj spid="_x0000_s9411" r:id="rId28" imgW="139700" imgH="190500" progId="Equation.DSMT4">
                  <p:embed/>
                </p:oleObj>
              </mc:Choice>
              <mc:Fallback>
                <p:oleObj r:id="rId28" imgW="139700" imgH="190500" progId="Equation.DSMT4">
                  <p:embed/>
                  <p:pic>
                    <p:nvPicPr>
                      <p:cNvPr id="0" name="图片 14"/>
                      <p:cNvPicPr/>
                      <p:nvPr/>
                    </p:nvPicPr>
                    <p:blipFill>
                      <a:blip r:embed="rId29"/>
                      <a:stretch>
                        <a:fillRect/>
                      </a:stretch>
                    </p:blipFill>
                    <p:spPr>
                      <a:xfrm>
                        <a:off x="3789363" y="5877272"/>
                        <a:ext cx="281305" cy="361950"/>
                      </a:xfrm>
                      <a:prstGeom prst="rect">
                        <a:avLst/>
                      </a:prstGeom>
                      <a:noFill/>
                      <a:ln w="9525">
                        <a:noFill/>
                        <a:miter/>
                      </a:ln>
                    </p:spPr>
                  </p:pic>
                </p:oleObj>
              </mc:Fallback>
            </mc:AlternateContent>
          </a:graphicData>
        </a:graphic>
      </p:graphicFrame>
      <p:graphicFrame>
        <p:nvGraphicFramePr>
          <p:cNvPr id="42" name="对象 -2147482565"/>
          <p:cNvGraphicFramePr>
            <a:graphicFrameLocks noChangeAspect="1"/>
          </p:cNvGraphicFramePr>
          <p:nvPr/>
        </p:nvGraphicFramePr>
        <p:xfrm>
          <a:off x="4228783" y="5925820"/>
          <a:ext cx="316865" cy="344805"/>
        </p:xfrm>
        <a:graphic>
          <a:graphicData uri="http://schemas.openxmlformats.org/presentationml/2006/ole">
            <mc:AlternateContent xmlns:mc="http://schemas.openxmlformats.org/markup-compatibility/2006">
              <mc:Choice xmlns:v="urn:schemas-microsoft-com:vml" Requires="v">
                <p:oleObj spid="_x0000_s9412" r:id="rId30" imgW="165100" imgH="190500" progId="Equation.DSMT4">
                  <p:embed/>
                </p:oleObj>
              </mc:Choice>
              <mc:Fallback>
                <p:oleObj r:id="rId30" imgW="165100" imgH="190500" progId="Equation.DSMT4">
                  <p:embed/>
                  <p:pic>
                    <p:nvPicPr>
                      <p:cNvPr id="0" name="图片 14"/>
                      <p:cNvPicPr/>
                      <p:nvPr/>
                    </p:nvPicPr>
                    <p:blipFill>
                      <a:blip r:embed="rId31"/>
                      <a:stretch>
                        <a:fillRect/>
                      </a:stretch>
                    </p:blipFill>
                    <p:spPr>
                      <a:xfrm>
                        <a:off x="4228783" y="5925820"/>
                        <a:ext cx="316865" cy="3448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
        <p:nvSpPr>
          <p:cNvPr id="6" name="矩形 5"/>
          <p:cNvSpPr/>
          <p:nvPr/>
        </p:nvSpPr>
        <p:spPr>
          <a:xfrm>
            <a:off x="476995" y="710094"/>
            <a:ext cx="11233248" cy="646331"/>
          </a:xfrm>
          <a:prstGeom prst="rect">
            <a:avLst/>
          </a:prstGeom>
        </p:spPr>
        <p:txBody>
          <a:bodyPr wrap="square">
            <a:spAutoFit/>
          </a:bodyPr>
          <a:lstStyle/>
          <a:p>
            <a:pPr latinLnBrk="0">
              <a:lnSpc>
                <a:spcPct val="150000"/>
              </a:lnSpc>
            </a:pPr>
            <a:r>
              <a:rPr lang="en-US" altLang="zh-CN" sz="2400" dirty="0"/>
              <a:t>Python</a:t>
            </a:r>
            <a:r>
              <a:rPr lang="zh-CN" altLang="en-US" sz="2400" dirty="0"/>
              <a:t>实现极差波动率</a:t>
            </a:r>
            <a:r>
              <a:rPr lang="zh-CN" altLang="en-US" sz="2400" dirty="0" smtClean="0"/>
              <a:t>估计 </a:t>
            </a:r>
            <a:r>
              <a:rPr lang="en-US" altLang="zh-CN" sz="2400" dirty="0" smtClean="0"/>
              <a:t>—— 2000</a:t>
            </a:r>
            <a:r>
              <a:rPr lang="zh-CN" altLang="zh-CN" sz="2400" dirty="0"/>
              <a:t>年</a:t>
            </a:r>
            <a:r>
              <a:rPr lang="en-US" altLang="zh-CN" sz="2400" dirty="0"/>
              <a:t>1</a:t>
            </a:r>
            <a:r>
              <a:rPr lang="zh-CN" altLang="zh-CN" sz="2400" dirty="0"/>
              <a:t>月</a:t>
            </a:r>
            <a:r>
              <a:rPr lang="en-US" altLang="zh-CN" sz="2400" dirty="0"/>
              <a:t>4</a:t>
            </a:r>
            <a:r>
              <a:rPr lang="zh-CN" altLang="zh-CN" sz="2400" dirty="0"/>
              <a:t>日至</a:t>
            </a:r>
            <a:r>
              <a:rPr lang="en-US" altLang="zh-CN" sz="2400" dirty="0"/>
              <a:t>2022</a:t>
            </a:r>
            <a:r>
              <a:rPr lang="zh-CN" altLang="zh-CN" sz="2400" dirty="0"/>
              <a:t>年</a:t>
            </a:r>
            <a:r>
              <a:rPr lang="en-US" altLang="zh-CN" sz="2400" dirty="0"/>
              <a:t>12</a:t>
            </a:r>
            <a:r>
              <a:rPr lang="zh-CN" altLang="zh-CN" sz="2400" dirty="0"/>
              <a:t>月</a:t>
            </a:r>
            <a:r>
              <a:rPr lang="en-US" altLang="zh-CN" sz="2400" dirty="0"/>
              <a:t>12</a:t>
            </a:r>
            <a:r>
              <a:rPr lang="zh-CN" altLang="zh-CN" sz="2400" dirty="0"/>
              <a:t>日上证指数</a:t>
            </a:r>
            <a:endParaRPr lang="zh-CN" altLang="en-US" sz="2200" dirty="0">
              <a:latin typeface="Times New Roman" panose="02020603050405020304" pitchFamily="18" charset="0"/>
              <a:cs typeface="Times New Roman" panose="02020603050405020304" pitchFamily="18" charset="0"/>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19" y="1556792"/>
            <a:ext cx="4510088"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706" y="1484784"/>
            <a:ext cx="4371975" cy="485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053580"/>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03" y="665539"/>
            <a:ext cx="4824412" cy="585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435" y="1052736"/>
            <a:ext cx="4675107" cy="1847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886435" y="3356992"/>
            <a:ext cx="4751800" cy="2585323"/>
          </a:xfrm>
          <a:prstGeom prst="rect">
            <a:avLst/>
          </a:prstGeom>
        </p:spPr>
        <p:txBody>
          <a:bodyPr wrap="square">
            <a:spAutoFit/>
          </a:bodyPr>
          <a:lstStyle/>
          <a:p>
            <a:pPr>
              <a:lnSpc>
                <a:spcPct val="150000"/>
              </a:lnSpc>
            </a:pPr>
            <a:r>
              <a:rPr lang="zh-CN" altLang="zh-CN" dirty="0"/>
              <a:t>从数值看五类极差波动率的计算结果差异不大，其中，最大为</a:t>
            </a:r>
            <a:r>
              <a:rPr lang="en-US" altLang="zh-CN" dirty="0"/>
              <a:t>Garman-</a:t>
            </a:r>
            <a:r>
              <a:rPr lang="en-US" altLang="zh-CN" dirty="0" err="1"/>
              <a:t>Klass</a:t>
            </a:r>
            <a:r>
              <a:rPr lang="en-US" altLang="zh-CN" dirty="0"/>
              <a:t>-Yang-Zhang</a:t>
            </a:r>
            <a:r>
              <a:rPr lang="zh-CN" altLang="zh-CN" dirty="0"/>
              <a:t>波动率，最小为</a:t>
            </a:r>
            <a:r>
              <a:rPr lang="en-US" altLang="zh-CN" dirty="0"/>
              <a:t>Yang-Zhang</a:t>
            </a:r>
            <a:r>
              <a:rPr lang="zh-CN" altLang="zh-CN" dirty="0"/>
              <a:t>波动率。但理论上讲，</a:t>
            </a:r>
            <a:r>
              <a:rPr lang="en-US" altLang="zh-CN" dirty="0"/>
              <a:t>Yang-Zhang</a:t>
            </a:r>
            <a:r>
              <a:rPr lang="zh-CN" altLang="zh-CN" dirty="0"/>
              <a:t>波动率最为可靠，那么，其他极差波动率测算方法可能会高估股票市场的波动率。</a:t>
            </a:r>
            <a:endParaRPr lang="zh-CN" altLang="en-US" dirty="0"/>
          </a:p>
        </p:txBody>
      </p:sp>
    </p:spTree>
    <p:extLst>
      <p:ext uri="{BB962C8B-B14F-4D97-AF65-F5344CB8AC3E}">
        <p14:creationId xmlns:p14="http://schemas.microsoft.com/office/powerpoint/2010/main" val="4084548464"/>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一、资产投资回报率 </a:t>
            </a:r>
            <a:endParaRPr kumimoji="0" lang="en-US"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3184525"/>
          </a:xfrm>
          <a:prstGeom prst="rect">
            <a:avLst/>
          </a:prstGeom>
        </p:spPr>
        <p:txBody>
          <a:bodyPr wrap="square">
            <a:spAutoFit/>
          </a:bodyPr>
          <a:lstStyle/>
          <a:p>
            <a:pPr latinLnBrk="0">
              <a:lnSpc>
                <a:spcPct val="150000"/>
              </a:lnSpc>
            </a:pPr>
            <a:r>
              <a:rPr sz="2400" dirty="0">
                <a:latin typeface="Times New Roman" panose="02020603050405020304" pitchFamily="18" charset="0"/>
                <a:cs typeface="Times New Roman" panose="02020603050405020304" pitchFamily="18" charset="0"/>
                <a:sym typeface="+mn-ea"/>
              </a:rPr>
              <a:t>（</a:t>
            </a:r>
            <a:r>
              <a:rPr lang="zh-CN" sz="2400" dirty="0">
                <a:latin typeface="Times New Roman" panose="02020603050405020304" pitchFamily="18" charset="0"/>
                <a:cs typeface="Times New Roman" panose="02020603050405020304" pitchFamily="18" charset="0"/>
                <a:sym typeface="+mn-ea"/>
              </a:rPr>
              <a:t>三</a:t>
            </a:r>
            <a:r>
              <a:rPr sz="2400" dirty="0">
                <a:latin typeface="Times New Roman" panose="02020603050405020304" pitchFamily="18" charset="0"/>
                <a:cs typeface="Times New Roman" panose="02020603050405020304" pitchFamily="18" charset="0"/>
                <a:sym typeface="+mn-ea"/>
              </a:rPr>
              <a:t>）</a:t>
            </a:r>
            <a:r>
              <a:rPr lang="zh-CN" sz="2400" dirty="0">
                <a:latin typeface="Times New Roman" panose="02020603050405020304" pitchFamily="18" charset="0"/>
                <a:cs typeface="Times New Roman" panose="02020603050405020304" pitchFamily="18" charset="0"/>
                <a:sym typeface="+mn-ea"/>
              </a:rPr>
              <a:t>已实现</a:t>
            </a:r>
            <a:r>
              <a:rPr sz="2400" dirty="0">
                <a:latin typeface="Times New Roman" panose="02020603050405020304" pitchFamily="18" charset="0"/>
                <a:cs typeface="Times New Roman" panose="02020603050405020304" pitchFamily="18" charset="0"/>
                <a:sym typeface="+mn-ea"/>
              </a:rPr>
              <a:t>波动率</a:t>
            </a:r>
            <a:r>
              <a:rPr sz="2400" dirty="0">
                <a:latin typeface="Times New Roman" panose="02020603050405020304" pitchFamily="18" charset="0"/>
                <a:cs typeface="Times New Roman" panose="02020603050405020304" pitchFamily="18" charset="0"/>
              </a:rPr>
              <a:t> </a:t>
            </a:r>
            <a:r>
              <a:rPr lang="en-US" altLang="zh-CN" sz="2200" b="1" dirty="0">
                <a:latin typeface="Times New Roman" panose="02020603050405020304" pitchFamily="18" charset="0"/>
                <a:cs typeface="Times New Roman" panose="02020603050405020304" pitchFamily="18" charset="0"/>
              </a:rPr>
              <a:t>    </a:t>
            </a:r>
            <a:endParaRPr lang="zh-CN" altLang="en-US" sz="2200" dirty="0" smtClean="0">
              <a:latin typeface="宋体" panose="02010600030101010101" pitchFamily="2" charset="-122"/>
              <a:cs typeface="Times New Roman" panose="02020603050405020304" pitchFamily="18" charset="0"/>
              <a:sym typeface="+mn-ea"/>
            </a:endParaRPr>
          </a:p>
          <a:p>
            <a:pPr latinLnBrk="0">
              <a:lnSpc>
                <a:spcPct val="150000"/>
              </a:lnSpc>
            </a:pPr>
            <a:r>
              <a:rPr lang="zh-CN" altLang="en-US" sz="2200" dirty="0" smtClean="0">
                <a:latin typeface="宋体" panose="02010600030101010101" pitchFamily="2" charset="-122"/>
                <a:cs typeface="Times New Roman" panose="02020603050405020304" pitchFamily="18" charset="0"/>
                <a:sym typeface="+mn-ea"/>
              </a:rPr>
              <a:t>    </a:t>
            </a:r>
            <a:r>
              <a:rPr lang="zh-CN" altLang="en-US" sz="2200" b="1" dirty="0" smtClean="0">
                <a:latin typeface="宋体" panose="02010600030101010101" pitchFamily="2" charset="-122"/>
                <a:cs typeface="Times New Roman" panose="02020603050405020304" pitchFamily="18" charset="0"/>
                <a:sym typeface="+mn-ea"/>
              </a:rPr>
              <a:t>计算：</a:t>
            </a:r>
            <a:r>
              <a:rPr lang="zh-CN" altLang="en-US" sz="2200" dirty="0" smtClean="0">
                <a:latin typeface="宋体" panose="02010600030101010101" pitchFamily="2" charset="-122"/>
                <a:cs typeface="Times New Roman" panose="02020603050405020304" pitchFamily="18" charset="0"/>
                <a:sym typeface="+mn-ea"/>
              </a:rPr>
              <a:t>第  天内所有高频数据（通常为5分钟）的收益率平方和。</a:t>
            </a:r>
          </a:p>
          <a:p>
            <a:pPr latinLnBrk="0">
              <a:lnSpc>
                <a:spcPct val="150000"/>
              </a:lnSpc>
            </a:pPr>
            <a:endParaRPr lang="zh-CN" altLang="en-US" sz="2200" dirty="0" smtClean="0">
              <a:solidFill>
                <a:schemeClr val="tx1"/>
              </a:solidFill>
              <a:latin typeface="宋体" panose="02010600030101010101" pitchFamily="2" charset="-122"/>
              <a:cs typeface="Times New Roman" panose="02020603050405020304" pitchFamily="18" charset="0"/>
              <a:sym typeface="+mn-ea"/>
            </a:endParaRPr>
          </a:p>
          <a:p>
            <a:pPr latinLnBrk="0">
              <a:lnSpc>
                <a:spcPct val="150000"/>
              </a:lnSpc>
            </a:pPr>
            <a:endParaRPr lang="zh-CN" altLang="en-US" sz="2200" dirty="0" smtClean="0">
              <a:solidFill>
                <a:schemeClr val="tx1"/>
              </a:solidFill>
              <a:latin typeface="宋体" panose="02010600030101010101" pitchFamily="2" charset="-122"/>
              <a:cs typeface="Times New Roman" panose="02020603050405020304" pitchFamily="18" charset="0"/>
              <a:sym typeface="+mn-ea"/>
            </a:endParaRPr>
          </a:p>
          <a:p>
            <a:pPr latinLnBrk="0">
              <a:lnSpc>
                <a:spcPct val="150000"/>
              </a:lnSpc>
            </a:pPr>
            <a:r>
              <a:rPr lang="zh-CN" altLang="en-US" sz="2200" dirty="0" smtClean="0">
                <a:solidFill>
                  <a:schemeClr val="tx1"/>
                </a:solidFill>
                <a:latin typeface="宋体" panose="02010600030101010101" pitchFamily="2" charset="-122"/>
                <a:cs typeface="Times New Roman" panose="02020603050405020304" pitchFamily="18" charset="0"/>
                <a:sym typeface="+mn-ea"/>
              </a:rPr>
              <a:t>    其中， 为日内时间间隔频率。</a:t>
            </a:r>
          </a:p>
          <a:p>
            <a:pPr latinLnBrk="0">
              <a:lnSpc>
                <a:spcPct val="150000"/>
              </a:lnSpc>
            </a:pPr>
            <a:r>
              <a:rPr lang="zh-CN" altLang="en-US" sz="2200" dirty="0" smtClean="0">
                <a:solidFill>
                  <a:schemeClr val="tx1"/>
                </a:solidFill>
                <a:latin typeface="宋体" panose="02010600030101010101" pitchFamily="2" charset="-122"/>
                <a:cs typeface="Times New Roman" panose="02020603050405020304" pitchFamily="18" charset="0"/>
                <a:sym typeface="+mn-ea"/>
              </a:rPr>
              <a:t>    </a:t>
            </a:r>
          </a:p>
        </p:txBody>
      </p:sp>
      <p:sp>
        <p:nvSpPr>
          <p:cNvPr id="49" name="矩形 48"/>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5" name="对象 -2147482521"/>
          <p:cNvGraphicFramePr>
            <a:graphicFrameLocks noChangeAspect="1"/>
          </p:cNvGraphicFramePr>
          <p:nvPr/>
        </p:nvGraphicFramePr>
        <p:xfrm>
          <a:off x="4626610" y="1866900"/>
          <a:ext cx="1480820" cy="871220"/>
        </p:xfrm>
        <a:graphic>
          <a:graphicData uri="http://schemas.openxmlformats.org/presentationml/2006/ole">
            <mc:AlternateContent xmlns:mc="http://schemas.openxmlformats.org/markup-compatibility/2006">
              <mc:Choice xmlns:v="urn:schemas-microsoft-com:vml" Requires="v">
                <p:oleObj spid="_x0000_s10280" r:id="rId4" imgW="660400" imgH="393700" progId="Equation.DSMT4">
                  <p:embed/>
                </p:oleObj>
              </mc:Choice>
              <mc:Fallback>
                <p:oleObj r:id="rId4" imgW="660400" imgH="393700" progId="Equation.DSMT4">
                  <p:embed/>
                  <p:pic>
                    <p:nvPicPr>
                      <p:cNvPr id="0" name="图片 10"/>
                      <p:cNvPicPr/>
                      <p:nvPr/>
                    </p:nvPicPr>
                    <p:blipFill>
                      <a:blip r:embed="rId5"/>
                      <a:stretch>
                        <a:fillRect/>
                      </a:stretch>
                    </p:blipFill>
                    <p:spPr>
                      <a:xfrm>
                        <a:off x="4626610" y="1866900"/>
                        <a:ext cx="1480820" cy="871220"/>
                      </a:xfrm>
                      <a:prstGeom prst="rect">
                        <a:avLst/>
                      </a:prstGeom>
                      <a:noFill/>
                      <a:ln w="9525">
                        <a:noFill/>
                        <a:miter/>
                      </a:ln>
                    </p:spPr>
                  </p:pic>
                </p:oleObj>
              </mc:Fallback>
            </mc:AlternateContent>
          </a:graphicData>
        </a:graphic>
      </p:graphicFrame>
      <p:graphicFrame>
        <p:nvGraphicFramePr>
          <p:cNvPr id="6" name="对象 -2147482520"/>
          <p:cNvGraphicFramePr>
            <a:graphicFrameLocks noChangeAspect="1"/>
          </p:cNvGraphicFramePr>
          <p:nvPr/>
        </p:nvGraphicFramePr>
        <p:xfrm>
          <a:off x="1824355" y="2999105"/>
          <a:ext cx="311150" cy="311150"/>
        </p:xfrm>
        <a:graphic>
          <a:graphicData uri="http://schemas.openxmlformats.org/presentationml/2006/ole">
            <mc:AlternateContent xmlns:mc="http://schemas.openxmlformats.org/markup-compatibility/2006">
              <mc:Choice xmlns:v="urn:schemas-microsoft-com:vml" Requires="v">
                <p:oleObj spid="_x0000_s10281" r:id="rId6" imgW="152400" imgH="165100" progId="Equation.DSMT4">
                  <p:embed/>
                </p:oleObj>
              </mc:Choice>
              <mc:Fallback>
                <p:oleObj r:id="rId6" imgW="152400" imgH="165100" progId="Equation.DSMT4">
                  <p:embed/>
                  <p:pic>
                    <p:nvPicPr>
                      <p:cNvPr id="0" name="图片 11"/>
                      <p:cNvPicPr/>
                      <p:nvPr/>
                    </p:nvPicPr>
                    <p:blipFill>
                      <a:blip r:embed="rId7"/>
                      <a:stretch>
                        <a:fillRect/>
                      </a:stretch>
                    </p:blipFill>
                    <p:spPr>
                      <a:xfrm>
                        <a:off x="1824355" y="2999105"/>
                        <a:ext cx="311150" cy="311150"/>
                      </a:xfrm>
                      <a:prstGeom prst="rect">
                        <a:avLst/>
                      </a:prstGeom>
                      <a:noFill/>
                      <a:ln w="9525">
                        <a:noFill/>
                        <a:miter/>
                      </a:ln>
                    </p:spPr>
                  </p:pic>
                </p:oleObj>
              </mc:Fallback>
            </mc:AlternateContent>
          </a:graphicData>
        </a:graphic>
      </p:graphicFrame>
      <p:graphicFrame>
        <p:nvGraphicFramePr>
          <p:cNvPr id="3" name="对象 -2147482523"/>
          <p:cNvGraphicFramePr>
            <a:graphicFrameLocks noChangeAspect="1"/>
          </p:cNvGraphicFramePr>
          <p:nvPr/>
        </p:nvGraphicFramePr>
        <p:xfrm>
          <a:off x="2262505" y="1450975"/>
          <a:ext cx="177800" cy="328930"/>
        </p:xfrm>
        <a:graphic>
          <a:graphicData uri="http://schemas.openxmlformats.org/presentationml/2006/ole">
            <mc:AlternateContent xmlns:mc="http://schemas.openxmlformats.org/markup-compatibility/2006">
              <mc:Choice xmlns:v="urn:schemas-microsoft-com:vml" Requires="v">
                <p:oleObj spid="_x0000_s10282" r:id="rId8" imgW="88265" imgH="152400" progId="Equation.DSMT4">
                  <p:embed/>
                </p:oleObj>
              </mc:Choice>
              <mc:Fallback>
                <p:oleObj r:id="rId8" imgW="88265" imgH="152400" progId="Equation.DSMT4">
                  <p:embed/>
                  <p:pic>
                    <p:nvPicPr>
                      <p:cNvPr id="0" name="图片 6"/>
                      <p:cNvPicPr/>
                      <p:nvPr/>
                    </p:nvPicPr>
                    <p:blipFill>
                      <a:blip r:embed="rId9"/>
                      <a:stretch>
                        <a:fillRect/>
                      </a:stretch>
                    </p:blipFill>
                    <p:spPr>
                      <a:xfrm>
                        <a:off x="2262505" y="1450975"/>
                        <a:ext cx="177800" cy="328930"/>
                      </a:xfrm>
                      <a:prstGeom prst="rect">
                        <a:avLst/>
                      </a:prstGeom>
                      <a:noFill/>
                      <a:ln w="9525">
                        <a:noFill/>
                        <a:miter/>
                      </a:ln>
                    </p:spPr>
                  </p:pic>
                </p:oleObj>
              </mc:Fallback>
            </mc:AlternateContent>
          </a:graphicData>
        </a:graphic>
      </p:graphicFrame>
      <p:sp>
        <p:nvSpPr>
          <p:cNvPr id="4" name="圆角矩形 3"/>
          <p:cNvSpPr/>
          <p:nvPr/>
        </p:nvSpPr>
        <p:spPr>
          <a:xfrm>
            <a:off x="2262535" y="3937434"/>
            <a:ext cx="928345" cy="55753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优势</a:t>
            </a:r>
          </a:p>
        </p:txBody>
      </p:sp>
      <p:sp>
        <p:nvSpPr>
          <p:cNvPr id="10" name="圆角矩形 9"/>
          <p:cNvSpPr/>
          <p:nvPr/>
        </p:nvSpPr>
        <p:spPr>
          <a:xfrm>
            <a:off x="4042898" y="354811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603050405020304" pitchFamily="18" charset="0"/>
              </a:rPr>
              <a:t>当数据频率足够高时，估计值是无偏估计</a:t>
            </a:r>
            <a:endParaRPr lang="en-US" altLang="zh-CN" sz="2200" dirty="0">
              <a:latin typeface="Times New Roman" panose="02020603050405020304" pitchFamily="18" charset="0"/>
            </a:endParaRPr>
          </a:p>
        </p:txBody>
      </p:sp>
      <p:sp>
        <p:nvSpPr>
          <p:cNvPr id="13" name="左大括号 12"/>
          <p:cNvSpPr/>
          <p:nvPr/>
        </p:nvSpPr>
        <p:spPr>
          <a:xfrm>
            <a:off x="3226757" y="3895365"/>
            <a:ext cx="800100" cy="641667"/>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28" name="圆角矩形 27"/>
          <p:cNvSpPr/>
          <p:nvPr/>
        </p:nvSpPr>
        <p:spPr>
          <a:xfrm>
            <a:off x="4043002" y="4258193"/>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603050405020304" pitchFamily="18" charset="0"/>
              </a:rPr>
              <a:t>模型参数较少，计算简单</a:t>
            </a:r>
          </a:p>
        </p:txBody>
      </p:sp>
      <p:sp>
        <p:nvSpPr>
          <p:cNvPr id="29" name="圆角矩形 28"/>
          <p:cNvSpPr/>
          <p:nvPr/>
        </p:nvSpPr>
        <p:spPr>
          <a:xfrm>
            <a:off x="2262805" y="5394659"/>
            <a:ext cx="92834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局限</a:t>
            </a:r>
          </a:p>
        </p:txBody>
      </p:sp>
      <p:sp>
        <p:nvSpPr>
          <p:cNvPr id="30" name="圆角矩形 29"/>
          <p:cNvSpPr/>
          <p:nvPr/>
        </p:nvSpPr>
        <p:spPr>
          <a:xfrm>
            <a:off x="4043168" y="5065030"/>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en-US" sz="2200" dirty="0">
                <a:latin typeface="Times New Roman" panose="02020603050405020304" pitchFamily="18" charset="0"/>
              </a:rPr>
              <a:t>高频数据受到噪音扰动较大</a:t>
            </a:r>
          </a:p>
        </p:txBody>
      </p:sp>
      <p:sp>
        <p:nvSpPr>
          <p:cNvPr id="31" name="左大括号 30"/>
          <p:cNvSpPr/>
          <p:nvPr/>
        </p:nvSpPr>
        <p:spPr>
          <a:xfrm>
            <a:off x="3227027" y="5352590"/>
            <a:ext cx="800100" cy="641667"/>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32" name="圆角矩形 31"/>
          <p:cNvSpPr/>
          <p:nvPr/>
        </p:nvSpPr>
        <p:spPr>
          <a:xfrm>
            <a:off x="4043272" y="5715418"/>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603050405020304" pitchFamily="18" charset="0"/>
              </a:rPr>
              <a:t>无法刻度隔夜风险，误差较为显著</a:t>
            </a: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
        <p:nvSpPr>
          <p:cNvPr id="8" name="矩形 7"/>
          <p:cNvSpPr/>
          <p:nvPr/>
        </p:nvSpPr>
        <p:spPr>
          <a:xfrm>
            <a:off x="476995" y="703109"/>
            <a:ext cx="11233248" cy="5745163"/>
          </a:xfrm>
          <a:prstGeom prst="rect">
            <a:avLst/>
          </a:prstGeom>
        </p:spPr>
        <p:txBody>
          <a:bodyPr wrap="square">
            <a:spAutoFit/>
          </a:bodyPr>
          <a:lstStyle/>
          <a:p>
            <a:pPr latinLnBrk="0">
              <a:lnSpc>
                <a:spcPct val="150000"/>
              </a:lnSpc>
            </a:pPr>
            <a:r>
              <a:rPr lang="zh-CN" altLang="en-US" sz="2800" b="1" dirty="0">
                <a:latin typeface="Times New Roman" panose="02020603050405020304" pitchFamily="18" charset="0"/>
                <a:sym typeface="+mn-ea"/>
              </a:rPr>
              <a:t>二、隐含波动率</a:t>
            </a:r>
            <a:endParaRPr sz="2800" dirty="0" smtClean="0">
              <a:solidFill>
                <a:srgbClr val="BD4111"/>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latinLnBrk="0">
              <a:lnSpc>
                <a:spcPct val="150000"/>
              </a:lnSpc>
            </a:pPr>
            <a:r>
              <a:rPr lang="zh-CN" altLang="en-US" sz="2400" b="1" dirty="0">
                <a:latin typeface="Times New Roman" panose="02020603050405020304" pitchFamily="18" charset="0"/>
              </a:rPr>
              <a:t>        计算：</a:t>
            </a:r>
            <a:r>
              <a:rPr sz="2400" dirty="0">
                <a:latin typeface="Times New Roman" panose="02020603050405020304" pitchFamily="18" charset="0"/>
              </a:rPr>
              <a:t>通过Black-Scholes期权定价模型</a:t>
            </a:r>
            <a:r>
              <a:rPr lang="zh-CN" sz="2400" dirty="0">
                <a:latin typeface="Times New Roman" panose="02020603050405020304" pitchFamily="18" charset="0"/>
              </a:rPr>
              <a:t>采用牛顿迭代法求得</a:t>
            </a:r>
            <a:r>
              <a:rPr sz="2400" dirty="0">
                <a:latin typeface="Times New Roman" panose="02020603050405020304" pitchFamily="18" charset="0"/>
              </a:rPr>
              <a:t>。</a:t>
            </a:r>
          </a:p>
          <a:p>
            <a:pPr latinLnBrk="0">
              <a:lnSpc>
                <a:spcPct val="150000"/>
              </a:lnSpc>
            </a:pPr>
            <a:r>
              <a:rPr sz="2400" dirty="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ea typeface="楷体" panose="02010609060101010101" pitchFamily="49" charset="-122"/>
                <a:cs typeface="Times New Roman" panose="02020603050405020304" pitchFamily="18" charset="0"/>
                <a:sym typeface="+mn-ea"/>
              </a:rPr>
              <a:t> </a:t>
            </a:r>
            <a:r>
              <a:rPr sz="2400" dirty="0">
                <a:latin typeface="Times New Roman" panose="02020603050405020304" pitchFamily="18" charset="0"/>
                <a:sym typeface="+mn-ea"/>
              </a:rPr>
              <a:t>欧式看涨期权定价公式为</a:t>
            </a:r>
            <a:endParaRPr sz="18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marL="0" indent="0" algn="l" fontAlgn="auto">
              <a:lnSpc>
                <a:spcPct val="100000"/>
              </a:lnSpc>
              <a:spcBef>
                <a:spcPts val="1600"/>
              </a:spcBef>
              <a:buClrTx/>
              <a:buSzTx/>
              <a:buFont typeface="Wingdings" panose="05000000000000000000" pitchFamily="2" charset="2"/>
              <a:buNone/>
            </a:pPr>
            <a:r>
              <a:rPr sz="2400" dirty="0">
                <a:latin typeface="Times New Roman" panose="02020603050405020304" pitchFamily="18" charset="0"/>
                <a:sym typeface="+mn-ea"/>
              </a:rPr>
              <a:t>        其中， 是期权标的在   这个时间点的价格，     是期权距离行权日的时间，   为标的资产的价格波动率，   为期权的行权价格，  为一年期无风险国债利率，    是正态分布的概率分布函数。由期权的平价公式：                       </a:t>
            </a:r>
            <a:r>
              <a:rPr sz="2400" dirty="0" err="1">
                <a:latin typeface="Times New Roman" panose="02020603050405020304" pitchFamily="18" charset="0"/>
                <a:sym typeface="+mn-ea"/>
              </a:rPr>
              <a:t>与正态分布函数性质可知，欧式看跌期权的价格为</a:t>
            </a:r>
            <a:r>
              <a:rPr sz="2400" dirty="0" smtClean="0">
                <a:latin typeface="Times New Roman" panose="02020603050405020304" pitchFamily="18" charset="0"/>
                <a:sym typeface="+mn-ea"/>
              </a:rPr>
              <a:t>：</a:t>
            </a:r>
            <a:endParaRPr sz="2400" dirty="0">
              <a:latin typeface="Times New Roman" panose="02020603050405020304" pitchFamily="18" charset="0"/>
              <a:cs typeface="Times New Roman" panose="02020603050405020304" pitchFamily="18" charset="0"/>
            </a:endParaRPr>
          </a:p>
        </p:txBody>
      </p:sp>
      <p:graphicFrame>
        <p:nvGraphicFramePr>
          <p:cNvPr id="9" name="对象 -2147482510"/>
          <p:cNvGraphicFramePr>
            <a:graphicFrameLocks noChangeAspect="1"/>
          </p:cNvGraphicFramePr>
          <p:nvPr/>
        </p:nvGraphicFramePr>
        <p:xfrm>
          <a:off x="4284980" y="2421890"/>
          <a:ext cx="3496945" cy="413385"/>
        </p:xfrm>
        <a:graphic>
          <a:graphicData uri="http://schemas.openxmlformats.org/presentationml/2006/ole">
            <mc:AlternateContent xmlns:mc="http://schemas.openxmlformats.org/markup-compatibility/2006">
              <mc:Choice xmlns:v="urn:schemas-microsoft-com:vml" Requires="v">
                <p:oleObj spid="_x0000_s11421" r:id="rId3" imgW="1815465" imgH="215900" progId="Equation.DSMT4">
                  <p:embed/>
                </p:oleObj>
              </mc:Choice>
              <mc:Fallback>
                <p:oleObj r:id="rId3" imgW="1815465" imgH="215900" progId="Equation.DSMT4">
                  <p:embed/>
                  <p:pic>
                    <p:nvPicPr>
                      <p:cNvPr id="0" name="图片 3075"/>
                      <p:cNvPicPr/>
                      <p:nvPr/>
                    </p:nvPicPr>
                    <p:blipFill>
                      <a:blip r:embed="rId4"/>
                      <a:stretch>
                        <a:fillRect/>
                      </a:stretch>
                    </p:blipFill>
                    <p:spPr>
                      <a:xfrm>
                        <a:off x="4284980" y="2421890"/>
                        <a:ext cx="3496945" cy="413385"/>
                      </a:xfrm>
                      <a:prstGeom prst="rect">
                        <a:avLst/>
                      </a:prstGeom>
                      <a:noFill/>
                      <a:ln w="9525">
                        <a:noFill/>
                        <a:miter/>
                      </a:ln>
                    </p:spPr>
                  </p:pic>
                </p:oleObj>
              </mc:Fallback>
            </mc:AlternateContent>
          </a:graphicData>
        </a:graphic>
      </p:graphicFrame>
      <p:graphicFrame>
        <p:nvGraphicFramePr>
          <p:cNvPr id="10" name="对象 -2147482509"/>
          <p:cNvGraphicFramePr>
            <a:graphicFrameLocks noChangeAspect="1"/>
          </p:cNvGraphicFramePr>
          <p:nvPr/>
        </p:nvGraphicFramePr>
        <p:xfrm>
          <a:off x="4405630" y="2955925"/>
          <a:ext cx="2407285" cy="833755"/>
        </p:xfrm>
        <a:graphic>
          <a:graphicData uri="http://schemas.openxmlformats.org/presentationml/2006/ole">
            <mc:AlternateContent xmlns:mc="http://schemas.openxmlformats.org/markup-compatibility/2006">
              <mc:Choice xmlns:v="urn:schemas-microsoft-com:vml" Requires="v">
                <p:oleObj spid="_x0000_s11422" r:id="rId5" imgW="1562100" imgH="546100" progId="Equation.DSMT4">
                  <p:embed/>
                </p:oleObj>
              </mc:Choice>
              <mc:Fallback>
                <p:oleObj r:id="rId5" imgW="1562100" imgH="546100" progId="Equation.DSMT4">
                  <p:embed/>
                  <p:pic>
                    <p:nvPicPr>
                      <p:cNvPr id="0" name="图片 16"/>
                      <p:cNvPicPr/>
                      <p:nvPr/>
                    </p:nvPicPr>
                    <p:blipFill>
                      <a:blip r:embed="rId6"/>
                      <a:stretch>
                        <a:fillRect/>
                      </a:stretch>
                    </p:blipFill>
                    <p:spPr>
                      <a:xfrm>
                        <a:off x="4405630" y="2955925"/>
                        <a:ext cx="2407285" cy="833755"/>
                      </a:xfrm>
                      <a:prstGeom prst="rect">
                        <a:avLst/>
                      </a:prstGeom>
                      <a:noFill/>
                      <a:ln w="9525">
                        <a:noFill/>
                        <a:miter/>
                      </a:ln>
                    </p:spPr>
                  </p:pic>
                </p:oleObj>
              </mc:Fallback>
            </mc:AlternateContent>
          </a:graphicData>
        </a:graphic>
      </p:graphicFrame>
      <p:graphicFrame>
        <p:nvGraphicFramePr>
          <p:cNvPr id="11" name="对象 -2147482508"/>
          <p:cNvGraphicFramePr>
            <a:graphicFrameLocks noChangeAspect="1"/>
          </p:cNvGraphicFramePr>
          <p:nvPr/>
        </p:nvGraphicFramePr>
        <p:xfrm>
          <a:off x="4405630" y="3974465"/>
          <a:ext cx="3234690" cy="741680"/>
        </p:xfrm>
        <a:graphic>
          <a:graphicData uri="http://schemas.openxmlformats.org/presentationml/2006/ole">
            <mc:AlternateContent xmlns:mc="http://schemas.openxmlformats.org/markup-compatibility/2006">
              <mc:Choice xmlns:v="urn:schemas-microsoft-com:vml" Requires="v">
                <p:oleObj spid="_x0000_s11423" r:id="rId7" imgW="2387600" imgH="546100" progId="Equation.DSMT4">
                  <p:embed/>
                </p:oleObj>
              </mc:Choice>
              <mc:Fallback>
                <p:oleObj r:id="rId7" imgW="2387600" imgH="546100" progId="Equation.DSMT4">
                  <p:embed/>
                  <p:pic>
                    <p:nvPicPr>
                      <p:cNvPr id="0" name="图片 17"/>
                      <p:cNvPicPr/>
                      <p:nvPr/>
                    </p:nvPicPr>
                    <p:blipFill>
                      <a:blip r:embed="rId8"/>
                      <a:stretch>
                        <a:fillRect/>
                      </a:stretch>
                    </p:blipFill>
                    <p:spPr>
                      <a:xfrm>
                        <a:off x="4405630" y="3974465"/>
                        <a:ext cx="3234690" cy="741680"/>
                      </a:xfrm>
                      <a:prstGeom prst="rect">
                        <a:avLst/>
                      </a:prstGeom>
                      <a:noFill/>
                      <a:ln w="9525">
                        <a:noFill/>
                        <a:miter/>
                      </a:ln>
                    </p:spPr>
                  </p:pic>
                </p:oleObj>
              </mc:Fallback>
            </mc:AlternateContent>
          </a:graphicData>
        </a:graphic>
      </p:graphicFrame>
      <p:graphicFrame>
        <p:nvGraphicFramePr>
          <p:cNvPr id="12" name="对象 -2147482506"/>
          <p:cNvGraphicFramePr>
            <a:graphicFrameLocks noChangeAspect="1"/>
          </p:cNvGraphicFramePr>
          <p:nvPr/>
        </p:nvGraphicFramePr>
        <p:xfrm>
          <a:off x="1899920" y="4911725"/>
          <a:ext cx="279400" cy="319405"/>
        </p:xfrm>
        <a:graphic>
          <a:graphicData uri="http://schemas.openxmlformats.org/presentationml/2006/ole">
            <mc:AlternateContent xmlns:mc="http://schemas.openxmlformats.org/markup-compatibility/2006">
              <mc:Choice xmlns:v="urn:schemas-microsoft-com:vml" Requires="v">
                <p:oleObj spid="_x0000_s11424" r:id="rId9" imgW="127000" imgH="165100" progId="Equation.DSMT4">
                  <p:embed/>
                </p:oleObj>
              </mc:Choice>
              <mc:Fallback>
                <p:oleObj r:id="rId9" imgW="127000" imgH="165100" progId="Equation.DSMT4">
                  <p:embed/>
                  <p:pic>
                    <p:nvPicPr>
                      <p:cNvPr id="0" name="图片 20"/>
                      <p:cNvPicPr/>
                      <p:nvPr/>
                    </p:nvPicPr>
                    <p:blipFill>
                      <a:blip r:embed="rId10"/>
                      <a:stretch>
                        <a:fillRect/>
                      </a:stretch>
                    </p:blipFill>
                    <p:spPr>
                      <a:xfrm>
                        <a:off x="1899920" y="4911725"/>
                        <a:ext cx="279400" cy="319405"/>
                      </a:xfrm>
                      <a:prstGeom prst="rect">
                        <a:avLst/>
                      </a:prstGeom>
                      <a:noFill/>
                      <a:ln w="9525">
                        <a:noFill/>
                        <a:miter/>
                      </a:ln>
                    </p:spPr>
                  </p:pic>
                </p:oleObj>
              </mc:Fallback>
            </mc:AlternateContent>
          </a:graphicData>
        </a:graphic>
      </p:graphicFrame>
      <p:graphicFrame>
        <p:nvGraphicFramePr>
          <p:cNvPr id="22" name="对象 -2147482506"/>
          <p:cNvGraphicFramePr>
            <a:graphicFrameLocks noChangeAspect="1"/>
          </p:cNvGraphicFramePr>
          <p:nvPr/>
        </p:nvGraphicFramePr>
        <p:xfrm>
          <a:off x="3964305" y="4947285"/>
          <a:ext cx="171450" cy="295275"/>
        </p:xfrm>
        <a:graphic>
          <a:graphicData uri="http://schemas.openxmlformats.org/presentationml/2006/ole">
            <mc:AlternateContent xmlns:mc="http://schemas.openxmlformats.org/markup-compatibility/2006">
              <mc:Choice xmlns:v="urn:schemas-microsoft-com:vml" Requires="v">
                <p:oleObj spid="_x0000_s11425" r:id="rId11" imgW="88265" imgH="152400" progId="Equation.DSMT4">
                  <p:embed/>
                </p:oleObj>
              </mc:Choice>
              <mc:Fallback>
                <p:oleObj r:id="rId11" imgW="88265" imgH="152400" progId="Equation.DSMT4">
                  <p:embed/>
                  <p:pic>
                    <p:nvPicPr>
                      <p:cNvPr id="0" name="图片 20"/>
                      <p:cNvPicPr/>
                      <p:nvPr/>
                    </p:nvPicPr>
                    <p:blipFill>
                      <a:blip r:embed="rId12"/>
                      <a:stretch>
                        <a:fillRect/>
                      </a:stretch>
                    </p:blipFill>
                    <p:spPr>
                      <a:xfrm>
                        <a:off x="3964305" y="4947285"/>
                        <a:ext cx="171450" cy="295275"/>
                      </a:xfrm>
                      <a:prstGeom prst="rect">
                        <a:avLst/>
                      </a:prstGeom>
                      <a:noFill/>
                      <a:ln w="9525">
                        <a:noFill/>
                        <a:miter/>
                      </a:ln>
                    </p:spPr>
                  </p:pic>
                </p:oleObj>
              </mc:Fallback>
            </mc:AlternateContent>
          </a:graphicData>
        </a:graphic>
      </p:graphicFrame>
      <p:graphicFrame>
        <p:nvGraphicFramePr>
          <p:cNvPr id="13" name="对象 -2147482504"/>
          <p:cNvGraphicFramePr>
            <a:graphicFrameLocks noChangeAspect="1"/>
          </p:cNvGraphicFramePr>
          <p:nvPr/>
        </p:nvGraphicFramePr>
        <p:xfrm>
          <a:off x="6812915" y="4947285"/>
          <a:ext cx="480695" cy="248285"/>
        </p:xfrm>
        <a:graphic>
          <a:graphicData uri="http://schemas.openxmlformats.org/presentationml/2006/ole">
            <mc:AlternateContent xmlns:mc="http://schemas.openxmlformats.org/markup-compatibility/2006">
              <mc:Choice xmlns:v="urn:schemas-microsoft-com:vml" Requires="v">
                <p:oleObj spid="_x0000_s11426" r:id="rId13" imgW="304800" imgH="152400" progId="Equation.DSMT4">
                  <p:embed/>
                </p:oleObj>
              </mc:Choice>
              <mc:Fallback>
                <p:oleObj r:id="rId13" imgW="304800" imgH="152400" progId="Equation.DSMT4">
                  <p:embed/>
                  <p:pic>
                    <p:nvPicPr>
                      <p:cNvPr id="0" name="图片 23"/>
                      <p:cNvPicPr/>
                      <p:nvPr/>
                    </p:nvPicPr>
                    <p:blipFill>
                      <a:blip r:embed="rId14"/>
                      <a:stretch>
                        <a:fillRect/>
                      </a:stretch>
                    </p:blipFill>
                    <p:spPr>
                      <a:xfrm>
                        <a:off x="6812915" y="4947285"/>
                        <a:ext cx="480695" cy="248285"/>
                      </a:xfrm>
                      <a:prstGeom prst="rect">
                        <a:avLst/>
                      </a:prstGeom>
                      <a:noFill/>
                      <a:ln w="9525">
                        <a:noFill/>
                        <a:miter/>
                      </a:ln>
                    </p:spPr>
                  </p:pic>
                </p:oleObj>
              </mc:Fallback>
            </mc:AlternateContent>
          </a:graphicData>
        </a:graphic>
      </p:graphicFrame>
      <p:graphicFrame>
        <p:nvGraphicFramePr>
          <p:cNvPr id="14" name="对象 -2147482503"/>
          <p:cNvGraphicFramePr>
            <a:graphicFrameLocks noChangeAspect="1"/>
          </p:cNvGraphicFramePr>
          <p:nvPr/>
        </p:nvGraphicFramePr>
        <p:xfrm>
          <a:off x="10824210" y="4965065"/>
          <a:ext cx="297815" cy="277495"/>
        </p:xfrm>
        <a:graphic>
          <a:graphicData uri="http://schemas.openxmlformats.org/presentationml/2006/ole">
            <mc:AlternateContent xmlns:mc="http://schemas.openxmlformats.org/markup-compatibility/2006">
              <mc:Choice xmlns:v="urn:schemas-microsoft-com:vml" Requires="v">
                <p:oleObj spid="_x0000_s11427" r:id="rId15" imgW="139700" imgH="127000" progId="Equation.DSMT4">
                  <p:embed/>
                </p:oleObj>
              </mc:Choice>
              <mc:Fallback>
                <p:oleObj r:id="rId15" imgW="139700" imgH="127000" progId="Equation.DSMT4">
                  <p:embed/>
                  <p:pic>
                    <p:nvPicPr>
                      <p:cNvPr id="0" name="图片 24"/>
                      <p:cNvPicPr/>
                      <p:nvPr/>
                    </p:nvPicPr>
                    <p:blipFill>
                      <a:blip r:embed="rId16"/>
                      <a:stretch>
                        <a:fillRect/>
                      </a:stretch>
                    </p:blipFill>
                    <p:spPr>
                      <a:xfrm>
                        <a:off x="10824210" y="4965065"/>
                        <a:ext cx="297815" cy="277495"/>
                      </a:xfrm>
                      <a:prstGeom prst="rect">
                        <a:avLst/>
                      </a:prstGeom>
                      <a:noFill/>
                      <a:ln w="9525">
                        <a:noFill/>
                        <a:miter/>
                      </a:ln>
                    </p:spPr>
                  </p:pic>
                </p:oleObj>
              </mc:Fallback>
            </mc:AlternateContent>
          </a:graphicData>
        </a:graphic>
      </p:graphicFrame>
      <p:graphicFrame>
        <p:nvGraphicFramePr>
          <p:cNvPr id="15" name="对象 -2147482502"/>
          <p:cNvGraphicFramePr>
            <a:graphicFrameLocks noChangeAspect="1"/>
          </p:cNvGraphicFramePr>
          <p:nvPr/>
        </p:nvGraphicFramePr>
        <p:xfrm>
          <a:off x="3809365" y="5302885"/>
          <a:ext cx="326390" cy="297815"/>
        </p:xfrm>
        <a:graphic>
          <a:graphicData uri="http://schemas.openxmlformats.org/presentationml/2006/ole">
            <mc:AlternateContent xmlns:mc="http://schemas.openxmlformats.org/markup-compatibility/2006">
              <mc:Choice xmlns:v="urn:schemas-microsoft-com:vml" Requires="v">
                <p:oleObj spid="_x0000_s11428" r:id="rId17" imgW="165100" imgH="152400" progId="Equation.DSMT4">
                  <p:embed/>
                </p:oleObj>
              </mc:Choice>
              <mc:Fallback>
                <p:oleObj r:id="rId17" imgW="165100" imgH="152400" progId="Equation.DSMT4">
                  <p:embed/>
                  <p:pic>
                    <p:nvPicPr>
                      <p:cNvPr id="0" name="图片 25"/>
                      <p:cNvPicPr/>
                      <p:nvPr/>
                    </p:nvPicPr>
                    <p:blipFill>
                      <a:blip r:embed="rId18"/>
                      <a:stretch>
                        <a:fillRect/>
                      </a:stretch>
                    </p:blipFill>
                    <p:spPr>
                      <a:xfrm>
                        <a:off x="3809365" y="5302885"/>
                        <a:ext cx="326390" cy="297815"/>
                      </a:xfrm>
                      <a:prstGeom prst="rect">
                        <a:avLst/>
                      </a:prstGeom>
                      <a:noFill/>
                      <a:ln w="9525">
                        <a:noFill/>
                        <a:miter/>
                      </a:ln>
                    </p:spPr>
                  </p:pic>
                </p:oleObj>
              </mc:Fallback>
            </mc:AlternateContent>
          </a:graphicData>
        </a:graphic>
      </p:graphicFrame>
      <p:graphicFrame>
        <p:nvGraphicFramePr>
          <p:cNvPr id="19" name="对象 -2147482501"/>
          <p:cNvGraphicFramePr>
            <a:graphicFrameLocks noChangeAspect="1"/>
          </p:cNvGraphicFramePr>
          <p:nvPr/>
        </p:nvGraphicFramePr>
        <p:xfrm>
          <a:off x="6725285" y="5339715"/>
          <a:ext cx="226060" cy="237490"/>
        </p:xfrm>
        <a:graphic>
          <a:graphicData uri="http://schemas.openxmlformats.org/presentationml/2006/ole">
            <mc:AlternateContent xmlns:mc="http://schemas.openxmlformats.org/markup-compatibility/2006">
              <mc:Choice xmlns:v="urn:schemas-microsoft-com:vml" Requires="v">
                <p:oleObj spid="_x0000_s11429" r:id="rId19" imgW="101600" imgH="114300" progId="Equation.DSMT4">
                  <p:embed/>
                </p:oleObj>
              </mc:Choice>
              <mc:Fallback>
                <p:oleObj r:id="rId19" imgW="101600" imgH="114300" progId="Equation.DSMT4">
                  <p:embed/>
                  <p:pic>
                    <p:nvPicPr>
                      <p:cNvPr id="0" name="图片 26"/>
                      <p:cNvPicPr/>
                      <p:nvPr/>
                    </p:nvPicPr>
                    <p:blipFill>
                      <a:blip r:embed="rId20"/>
                      <a:stretch>
                        <a:fillRect/>
                      </a:stretch>
                    </p:blipFill>
                    <p:spPr>
                      <a:xfrm>
                        <a:off x="6725285" y="5339715"/>
                        <a:ext cx="226060" cy="237490"/>
                      </a:xfrm>
                      <a:prstGeom prst="rect">
                        <a:avLst/>
                      </a:prstGeom>
                      <a:noFill/>
                      <a:ln w="9525">
                        <a:noFill/>
                        <a:miter/>
                      </a:ln>
                    </p:spPr>
                  </p:pic>
                </p:oleObj>
              </mc:Fallback>
            </mc:AlternateContent>
          </a:graphicData>
        </a:graphic>
      </p:graphicFrame>
      <p:graphicFrame>
        <p:nvGraphicFramePr>
          <p:cNvPr id="20" name="对象 -2147482500"/>
          <p:cNvGraphicFramePr>
            <a:graphicFrameLocks noChangeAspect="1"/>
          </p:cNvGraphicFramePr>
          <p:nvPr/>
        </p:nvGraphicFramePr>
        <p:xfrm>
          <a:off x="10556875" y="5339715"/>
          <a:ext cx="438785" cy="260985"/>
        </p:xfrm>
        <a:graphic>
          <a:graphicData uri="http://schemas.openxmlformats.org/presentationml/2006/ole">
            <mc:AlternateContent xmlns:mc="http://schemas.openxmlformats.org/markup-compatibility/2006">
              <mc:Choice xmlns:v="urn:schemas-microsoft-com:vml" Requires="v">
                <p:oleObj spid="_x0000_s11430" r:id="rId21" imgW="330200" imgH="190500" progId="Equation.DSMT4">
                  <p:embed/>
                </p:oleObj>
              </mc:Choice>
              <mc:Fallback>
                <p:oleObj r:id="rId21" imgW="330200" imgH="190500" progId="Equation.DSMT4">
                  <p:embed/>
                  <p:pic>
                    <p:nvPicPr>
                      <p:cNvPr id="0" name="图片 27"/>
                      <p:cNvPicPr/>
                      <p:nvPr/>
                    </p:nvPicPr>
                    <p:blipFill>
                      <a:blip r:embed="rId22"/>
                      <a:stretch>
                        <a:fillRect/>
                      </a:stretch>
                    </p:blipFill>
                    <p:spPr>
                      <a:xfrm>
                        <a:off x="10556875" y="5339715"/>
                        <a:ext cx="438785" cy="260985"/>
                      </a:xfrm>
                      <a:prstGeom prst="rect">
                        <a:avLst/>
                      </a:prstGeom>
                      <a:noFill/>
                      <a:ln w="9525">
                        <a:noFill/>
                        <a:miter/>
                      </a:ln>
                    </p:spPr>
                  </p:pic>
                </p:oleObj>
              </mc:Fallback>
            </mc:AlternateContent>
          </a:graphicData>
        </a:graphic>
      </p:graphicFrame>
      <p:graphicFrame>
        <p:nvGraphicFramePr>
          <p:cNvPr id="29" name="对象 -2147482499"/>
          <p:cNvGraphicFramePr>
            <a:graphicFrameLocks noChangeAspect="1"/>
          </p:cNvGraphicFramePr>
          <p:nvPr/>
        </p:nvGraphicFramePr>
        <p:xfrm>
          <a:off x="6459855" y="5630545"/>
          <a:ext cx="1885315" cy="326390"/>
        </p:xfrm>
        <a:graphic>
          <a:graphicData uri="http://schemas.openxmlformats.org/presentationml/2006/ole">
            <mc:AlternateContent xmlns:mc="http://schemas.openxmlformats.org/markup-compatibility/2006">
              <mc:Choice xmlns:v="urn:schemas-microsoft-com:vml" Requires="v">
                <p:oleObj spid="_x0000_s11431" r:id="rId23" imgW="1129665" imgH="190500" progId="Equation.DSMT4">
                  <p:embed/>
                </p:oleObj>
              </mc:Choice>
              <mc:Fallback>
                <p:oleObj r:id="rId23" imgW="1129665" imgH="190500" progId="Equation.DSMT4">
                  <p:embed/>
                  <p:pic>
                    <p:nvPicPr>
                      <p:cNvPr id="0" name="图片 13"/>
                      <p:cNvPicPr/>
                      <p:nvPr/>
                    </p:nvPicPr>
                    <p:blipFill>
                      <a:blip r:embed="rId24"/>
                      <a:stretch>
                        <a:fillRect/>
                      </a:stretch>
                    </p:blipFill>
                    <p:spPr>
                      <a:xfrm>
                        <a:off x="6459855" y="5630545"/>
                        <a:ext cx="1885315" cy="326390"/>
                      </a:xfrm>
                      <a:prstGeom prst="rect">
                        <a:avLst/>
                      </a:prstGeom>
                      <a:noFill/>
                      <a:ln w="9525">
                        <a:noFill/>
                        <a:miter/>
                      </a:ln>
                    </p:spPr>
                  </p:pic>
                </p:oleObj>
              </mc:Fallback>
            </mc:AlternateContent>
          </a:graphicData>
        </a:graphic>
      </p:graphicFrame>
      <p:graphicFrame>
        <p:nvGraphicFramePr>
          <p:cNvPr id="33" name="对象 -2147482497"/>
          <p:cNvGraphicFramePr>
            <a:graphicFrameLocks noChangeAspect="1"/>
          </p:cNvGraphicFramePr>
          <p:nvPr/>
        </p:nvGraphicFramePr>
        <p:xfrm>
          <a:off x="4405630" y="5956935"/>
          <a:ext cx="4138295" cy="457200"/>
        </p:xfrm>
        <a:graphic>
          <a:graphicData uri="http://schemas.openxmlformats.org/presentationml/2006/ole">
            <mc:AlternateContent xmlns:mc="http://schemas.openxmlformats.org/markup-compatibility/2006">
              <mc:Choice xmlns:v="urn:schemas-microsoft-com:vml" Requires="v">
                <p:oleObj spid="_x0000_s11432" r:id="rId25" imgW="1943100" imgH="215900" progId="Equation.DSMT4">
                  <p:embed/>
                </p:oleObj>
              </mc:Choice>
              <mc:Fallback>
                <p:oleObj r:id="rId25" imgW="1943100" imgH="215900" progId="Equation.DSMT4">
                  <p:embed/>
                  <p:pic>
                    <p:nvPicPr>
                      <p:cNvPr id="0" name="图片 15"/>
                      <p:cNvPicPr/>
                      <p:nvPr/>
                    </p:nvPicPr>
                    <p:blipFill>
                      <a:blip r:embed="rId26"/>
                      <a:stretch>
                        <a:fillRect/>
                      </a:stretch>
                    </p:blipFill>
                    <p:spPr>
                      <a:xfrm>
                        <a:off x="4405630" y="5956935"/>
                        <a:ext cx="4138295" cy="45720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
        <p:nvSpPr>
          <p:cNvPr id="8" name="矩形 7"/>
          <p:cNvSpPr/>
          <p:nvPr/>
        </p:nvSpPr>
        <p:spPr>
          <a:xfrm>
            <a:off x="476995" y="703109"/>
            <a:ext cx="11233248" cy="4799965"/>
          </a:xfrm>
          <a:prstGeom prst="rect">
            <a:avLst/>
          </a:prstGeom>
        </p:spPr>
        <p:txBody>
          <a:bodyPr wrap="square">
            <a:spAutoFit/>
          </a:bodyPr>
          <a:lstStyle/>
          <a:p>
            <a:pPr latinLnBrk="0">
              <a:lnSpc>
                <a:spcPct val="150000"/>
              </a:lnSpc>
            </a:pPr>
            <a:r>
              <a:rPr lang="zh-CN" altLang="en-US" sz="2800" b="1" dirty="0">
                <a:latin typeface="Times New Roman" panose="02020603050405020304" pitchFamily="18" charset="0"/>
                <a:sym typeface="+mn-ea"/>
              </a:rPr>
              <a:t>二、隐含波动率</a:t>
            </a:r>
            <a:endParaRPr sz="2800" dirty="0" smtClean="0">
              <a:solidFill>
                <a:srgbClr val="BD4111"/>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latinLnBrk="0">
              <a:lnSpc>
                <a:spcPct val="150000"/>
              </a:lnSpc>
            </a:pPr>
            <a:r>
              <a:rPr lang="zh-CN" altLang="en-US" sz="2200" b="1" dirty="0">
                <a:latin typeface="Times New Roman" panose="02020603050405020304" pitchFamily="18" charset="0"/>
                <a:cs typeface="Times New Roman" panose="02020603050405020304" pitchFamily="18" charset="0"/>
              </a:rPr>
              <a:t>例：</a:t>
            </a:r>
            <a:r>
              <a:rPr lang="zh-CN" altLang="en-US" sz="2200" dirty="0">
                <a:latin typeface="Times New Roman" panose="02020603050405020304" pitchFamily="18" charset="0"/>
                <a:cs typeface="Times New Roman" panose="02020603050405020304" pitchFamily="18" charset="0"/>
              </a:rPr>
              <a:t>假定标的资产当前市价为21美元，期权行使价格为20美元，无风险利率为10%，期权期限为3个月，期权的市场价值为1.875美元。求隐含波动率。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解答：先假定波动率为20%，代入BS期权定价则对应的期权价格为1.76美元，小于1.875；由于期权价格是标的资产波动率的递增函数，令波动率为30%，则可求出对应的期权价格为2.1美元，这个值高于市价，由此可见，波动率所在区间为20%~30%。接下来假定波动率为25%，计算期权的价格。如此反复，每次迭代都可以使得波动率所在区间减半，并最终计算出满足任意精度的波动率的近似值，最后得出隐含波动率为23.5%。隐含波动率被广泛应用于交易之中，但在风险管理领域，基于历史数据的实际波动率更为流行。</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16113" y="2430463"/>
            <a:ext cx="8353449"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4800" b="1" dirty="0">
                <a:solidFill>
                  <a:schemeClr val="bg1"/>
                </a:solidFill>
                <a:latin typeface="微软雅黑" panose="020B0503020204020204" pitchFamily="34" charset="-122"/>
                <a:ea typeface="微软雅黑" panose="020B0503020204020204" pitchFamily="34" charset="-122"/>
              </a:rPr>
              <a:t>四、资产风险的度量</a:t>
            </a:r>
          </a:p>
        </p:txBody>
      </p:sp>
    </p:spTree>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987" y="691515"/>
            <a:ext cx="11486465" cy="547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lang="zh-CN" altLang="en-US" sz="2200" dirty="0">
                <a:latin typeface="Times New Roman" panose="02020603050405020304" pitchFamily="18" charset="0"/>
                <a:ea typeface="宋体" panose="02010600030101010101" pitchFamily="2" charset="-122"/>
              </a:rPr>
              <a:t> 由于资产组合能分散非系统性风险，资产组合的风险不是单资产风险的加总。因而分别讨论单资产和资产组合的风险度量方法。 </a:t>
            </a:r>
          </a:p>
          <a:p>
            <a:pPr latinLnBrk="0">
              <a:lnSpc>
                <a:spcPct val="160000"/>
              </a:lnSpc>
              <a:spcBef>
                <a:spcPts val="0"/>
              </a:spcBef>
            </a:pPr>
            <a:r>
              <a:rPr kumimoji="0" lang="zh-CN" altLang="en-US" sz="2800" b="1" dirty="0">
                <a:solidFill>
                  <a:schemeClr val="tx1"/>
                </a:solidFill>
                <a:latin typeface="Times New Roman" panose="02020603050405020304" pitchFamily="18" charset="0"/>
                <a:ea typeface="宋体" panose="02010600030101010101" pitchFamily="2" charset="-122"/>
                <a:cs typeface="+mn-cs"/>
                <a:sym typeface="+mn-ea"/>
              </a:rPr>
              <a:t>一、单资产风险的度量</a:t>
            </a:r>
            <a:r>
              <a:rPr lang="zh-CN" altLang="en-US" sz="2200" dirty="0">
                <a:latin typeface="Times New Roman" panose="02020603050405020304" pitchFamily="18" charset="0"/>
                <a:ea typeface="宋体" panose="02010600030101010101" pitchFamily="2" charset="-122"/>
              </a:rPr>
              <a:t> </a:t>
            </a:r>
          </a:p>
          <a:p>
            <a:pPr latinLnBrk="0">
              <a:lnSpc>
                <a:spcPct val="160000"/>
              </a:lnSpc>
              <a:spcBef>
                <a:spcPts val="0"/>
              </a:spcBef>
            </a:pPr>
            <a:r>
              <a:rPr lang="zh-CN" altLang="en-US" sz="2200" dirty="0">
                <a:latin typeface="Times New Roman" panose="02020603050405020304" pitchFamily="18" charset="0"/>
                <a:ea typeface="宋体" panose="02010600030101010101" pitchFamily="2" charset="-122"/>
              </a:rPr>
              <a:t>        比较单项资产风险的大小有两种情况。</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p:txBody>
      </p:sp>
      <p:sp>
        <p:nvSpPr>
          <p:cNvPr id="2" name="矩形 1"/>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单资产风险的度量 </a:t>
            </a:r>
          </a:p>
        </p:txBody>
      </p:sp>
      <p:grpSp>
        <p:nvGrpSpPr>
          <p:cNvPr id="8" name="组合 7"/>
          <p:cNvGrpSpPr/>
          <p:nvPr/>
        </p:nvGrpSpPr>
        <p:grpSpPr bwMode="auto">
          <a:xfrm>
            <a:off x="671195" y="4146550"/>
            <a:ext cx="2864485" cy="1106805"/>
            <a:chOff x="3293540" y="1871345"/>
            <a:chExt cx="4602685" cy="1106488"/>
          </a:xfrm>
        </p:grpSpPr>
        <p:sp>
          <p:nvSpPr>
            <p:cNvPr id="9" name="五边形 9"/>
            <p:cNvSpPr>
              <a:spLocks noChangeArrowheads="1"/>
            </p:cNvSpPr>
            <p:nvPr/>
          </p:nvSpPr>
          <p:spPr bwMode="auto">
            <a:xfrm>
              <a:off x="3293540" y="1871345"/>
              <a:ext cx="4216400" cy="1106488"/>
            </a:xfrm>
            <a:prstGeom prst="homePlate">
              <a:avLst>
                <a:gd name="adj" fmla="val 49820"/>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宋体" panose="02010600030101010101" pitchFamily="2" charset="-122"/>
                  <a:cs typeface="宋体" panose="02010600030101010101" pitchFamily="2" charset="-122"/>
                  <a:sym typeface="Calibri" panose="020F0502020204030204" pitchFamily="34" charset="0"/>
                </a:rPr>
                <a:t>计算期望收益率</a:t>
              </a:r>
            </a:p>
          </p:txBody>
        </p:sp>
        <p:sp>
          <p:nvSpPr>
            <p:cNvPr id="10" name="任意多边形 10"/>
            <p:cNvSpPr>
              <a:spLocks noChangeArrowheads="1"/>
            </p:cNvSpPr>
            <p:nvPr/>
          </p:nvSpPr>
          <p:spPr bwMode="auto">
            <a:xfrm>
              <a:off x="6841442" y="1871345"/>
              <a:ext cx="1054783" cy="1092200"/>
            </a:xfrm>
            <a:custGeom>
              <a:avLst/>
              <a:gdLst>
                <a:gd name="T0" fmla="*/ 0 w 504957"/>
                <a:gd name="T1" fmla="*/ 0 h 619256"/>
                <a:gd name="T2" fmla="*/ 2071344 w 504957"/>
                <a:gd name="T3" fmla="*/ 0 h 619256"/>
                <a:gd name="T4" fmla="*/ 5354753 w 504957"/>
                <a:gd name="T5" fmla="*/ 2996183 h 619256"/>
                <a:gd name="T6" fmla="*/ 2071344 w 504957"/>
                <a:gd name="T7" fmla="*/ 5992361 h 619256"/>
                <a:gd name="T8" fmla="*/ 0 w 504957"/>
                <a:gd name="T9" fmla="*/ 5992361 h 619256"/>
                <a:gd name="T10" fmla="*/ 3283409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5493329" y="3092654"/>
            <a:ext cx="2647014" cy="1086802"/>
            <a:chOff x="2088692" y="3556000"/>
            <a:chExt cx="4867248" cy="1086802"/>
          </a:xfrm>
        </p:grpSpPr>
        <p:sp>
          <p:nvSpPr>
            <p:cNvPr id="12" name="五边形 9"/>
            <p:cNvSpPr>
              <a:spLocks noChangeArrowheads="1"/>
            </p:cNvSpPr>
            <p:nvPr/>
          </p:nvSpPr>
          <p:spPr bwMode="auto">
            <a:xfrm>
              <a:off x="2088692" y="3556000"/>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宋体" panose="02010600030101010101" pitchFamily="2" charset="-122"/>
                  <a:cs typeface="宋体" panose="02010600030101010101" pitchFamily="2" charset="-122"/>
                  <a:sym typeface="Calibri" panose="020F0502020204030204" pitchFamily="34" charset="0"/>
                </a:rPr>
                <a:t>计算标准差</a:t>
              </a:r>
            </a:p>
          </p:txBody>
        </p:sp>
        <p:sp>
          <p:nvSpPr>
            <p:cNvPr id="13" name="任意多边形 10"/>
            <p:cNvSpPr>
              <a:spLocks noChangeArrowheads="1"/>
            </p:cNvSpPr>
            <p:nvPr/>
          </p:nvSpPr>
          <p:spPr bwMode="auto">
            <a:xfrm>
              <a:off x="5631267" y="3590289"/>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bwMode="auto">
          <a:xfrm>
            <a:off x="5493329" y="5238954"/>
            <a:ext cx="2647014" cy="1086802"/>
            <a:chOff x="2088692" y="3556000"/>
            <a:chExt cx="4867248" cy="1086802"/>
          </a:xfrm>
        </p:grpSpPr>
        <p:sp>
          <p:nvSpPr>
            <p:cNvPr id="4" name="五边形 9"/>
            <p:cNvSpPr>
              <a:spLocks noChangeArrowheads="1"/>
            </p:cNvSpPr>
            <p:nvPr/>
          </p:nvSpPr>
          <p:spPr bwMode="auto">
            <a:xfrm>
              <a:off x="2088692" y="3556000"/>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宋体" panose="02010600030101010101" pitchFamily="2" charset="-122"/>
                  <a:cs typeface="宋体" panose="02010600030101010101" pitchFamily="2" charset="-122"/>
                  <a:sym typeface="Calibri" panose="020F0502020204030204" pitchFamily="34" charset="0"/>
                </a:rPr>
                <a:t>计算方差系数</a:t>
              </a:r>
            </a:p>
          </p:txBody>
        </p:sp>
        <p:sp>
          <p:nvSpPr>
            <p:cNvPr id="7" name="任意多边形 10"/>
            <p:cNvSpPr>
              <a:spLocks noChangeArrowheads="1"/>
            </p:cNvSpPr>
            <p:nvPr/>
          </p:nvSpPr>
          <p:spPr bwMode="auto">
            <a:xfrm>
              <a:off x="5631267" y="3590289"/>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16" name="直接箭头连接符 15"/>
          <p:cNvCxnSpPr/>
          <p:nvPr/>
        </p:nvCxnSpPr>
        <p:spPr>
          <a:xfrm flipV="1">
            <a:off x="3550920" y="3738880"/>
            <a:ext cx="1741170" cy="730885"/>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18" name="直接箭头连接符 17"/>
          <p:cNvCxnSpPr/>
          <p:nvPr/>
        </p:nvCxnSpPr>
        <p:spPr>
          <a:xfrm>
            <a:off x="3550920" y="5053330"/>
            <a:ext cx="1614170" cy="72644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
        <p:nvSpPr>
          <p:cNvPr id="19" name="文本框 18"/>
          <p:cNvSpPr txBox="1"/>
          <p:nvPr/>
        </p:nvSpPr>
        <p:spPr>
          <a:xfrm>
            <a:off x="3323590" y="3451225"/>
            <a:ext cx="1968500" cy="368300"/>
          </a:xfrm>
          <a:prstGeom prst="rect">
            <a:avLst/>
          </a:prstGeom>
          <a:noFill/>
        </p:spPr>
        <p:txBody>
          <a:bodyPr wrap="square" rtlCol="0">
            <a:spAutoFit/>
          </a:bodyPr>
          <a:lstStyle/>
          <a:p>
            <a:r>
              <a:rPr lang="zh-CN" altLang="en-US"/>
              <a:t>期望收益率相同</a:t>
            </a:r>
          </a:p>
        </p:txBody>
      </p:sp>
      <p:sp>
        <p:nvSpPr>
          <p:cNvPr id="20" name="文本框 19"/>
          <p:cNvSpPr txBox="1"/>
          <p:nvPr/>
        </p:nvSpPr>
        <p:spPr>
          <a:xfrm>
            <a:off x="3323590" y="5798820"/>
            <a:ext cx="1968500" cy="368300"/>
          </a:xfrm>
          <a:prstGeom prst="rect">
            <a:avLst/>
          </a:prstGeom>
          <a:noFill/>
        </p:spPr>
        <p:txBody>
          <a:bodyPr wrap="square" rtlCol="0">
            <a:spAutoFit/>
          </a:bodyPr>
          <a:lstStyle/>
          <a:p>
            <a:r>
              <a:rPr lang="zh-CN" altLang="en-US"/>
              <a:t>期望收益率不同</a:t>
            </a:r>
          </a:p>
        </p:txBody>
      </p:sp>
      <p:sp>
        <p:nvSpPr>
          <p:cNvPr id="21" name="文本框 20"/>
          <p:cNvSpPr txBox="1"/>
          <p:nvPr/>
        </p:nvSpPr>
        <p:spPr>
          <a:xfrm>
            <a:off x="8445500" y="3390900"/>
            <a:ext cx="3192145" cy="645160"/>
          </a:xfrm>
          <a:prstGeom prst="rect">
            <a:avLst/>
          </a:prstGeom>
          <a:noFill/>
        </p:spPr>
        <p:txBody>
          <a:bodyPr wrap="square" rtlCol="0">
            <a:spAutoFit/>
          </a:bodyPr>
          <a:lstStyle/>
          <a:p>
            <a:r>
              <a:rPr lang="zh-CN" altLang="en-US"/>
              <a:t>期望收益率相同的情况下，标准差越大的资产风险越大。</a:t>
            </a:r>
          </a:p>
        </p:txBody>
      </p:sp>
      <p:sp>
        <p:nvSpPr>
          <p:cNvPr id="22" name="文本框 21"/>
          <p:cNvSpPr txBox="1"/>
          <p:nvPr/>
        </p:nvSpPr>
        <p:spPr>
          <a:xfrm>
            <a:off x="8445500" y="5380990"/>
            <a:ext cx="3192145" cy="645160"/>
          </a:xfrm>
          <a:prstGeom prst="rect">
            <a:avLst/>
          </a:prstGeom>
          <a:noFill/>
        </p:spPr>
        <p:txBody>
          <a:bodyPr wrap="square" rtlCol="0">
            <a:spAutoFit/>
          </a:bodyPr>
          <a:lstStyle/>
          <a:p>
            <a:r>
              <a:rPr lang="zh-CN" altLang="en-US"/>
              <a:t>期望收益率不同的情况下，方差系数越大的资产风险越大。</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987" y="691515"/>
            <a:ext cx="11486465" cy="547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lang="en-US" altLang="zh-CN" sz="2200" dirty="0">
                <a:latin typeface="Times New Roman" panose="02020603050405020304" pitchFamily="18" charset="0"/>
                <a:ea typeface="宋体" panose="02010600030101010101" pitchFamily="2" charset="-122"/>
              </a:rPr>
              <a:t>1</a:t>
            </a:r>
            <a:r>
              <a:rPr lang="zh-CN" altLang="en-US" sz="2200" dirty="0">
                <a:latin typeface="Times New Roman" panose="02020603050405020304" pitchFamily="18" charset="0"/>
                <a:ea typeface="宋体" panose="02010600030101010101" pitchFamily="2" charset="-122"/>
              </a:rPr>
              <a:t>、单个资产期望收益率的计算</a:t>
            </a:r>
          </a:p>
          <a:p>
            <a:pPr indent="457200">
              <a:lnSpc>
                <a:spcPct val="160000"/>
              </a:lnSpc>
            </a:pPr>
            <a:r>
              <a:rPr lang="zh-CN" altLang="en-US" sz="2200" dirty="0">
                <a:latin typeface="Times New Roman" panose="02020603050405020304" pitchFamily="18" charset="0"/>
                <a:ea typeface="宋体" panose="02010600030101010101" pitchFamily="2" charset="-122"/>
              </a:rPr>
              <a:t>根据资产各种可能的收益率发生的权重进行加权平均，计算期望收益率：</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zh-CN" altLang="en-US" sz="2200" dirty="0">
                <a:latin typeface="Times New Roman" panose="02020603050405020304" pitchFamily="18" charset="0"/>
                <a:ea typeface="宋体" panose="02010600030101010101" pitchFamily="2" charset="-122"/>
              </a:rPr>
              <a:t>其中，    表示第   种情况发生的概率。</a:t>
            </a:r>
            <a:br>
              <a:rPr lang="zh-CN" altLang="en-US" sz="2200" dirty="0">
                <a:latin typeface="Times New Roman" panose="02020603050405020304" pitchFamily="18" charset="0"/>
                <a:ea typeface="宋体" panose="02010600030101010101" pitchFamily="2" charset="-122"/>
              </a:rPr>
            </a:br>
            <a:r>
              <a:rPr lang="zh-CN" altLang="en-US" sz="2200" dirty="0">
                <a:latin typeface="Times New Roman" panose="02020603050405020304" pitchFamily="18" charset="0"/>
                <a:ea typeface="宋体" panose="02010600030101010101" pitchFamily="2" charset="-122"/>
              </a:rPr>
              <a:t>       </a:t>
            </a:r>
            <a:r>
              <a:rPr lang="en-US" altLang="zh-CN" sz="2200" dirty="0">
                <a:latin typeface="Times New Roman" panose="02020603050405020304" pitchFamily="18" charset="0"/>
                <a:ea typeface="宋体" panose="02010600030101010101" pitchFamily="2" charset="-122"/>
              </a:rPr>
              <a:t>2</a:t>
            </a:r>
            <a:r>
              <a:rPr lang="zh-CN" altLang="en-US" sz="2200" dirty="0">
                <a:latin typeface="Times New Roman" panose="02020603050405020304" pitchFamily="18" charset="0"/>
                <a:ea typeface="宋体" panose="02010600030101010101" pitchFamily="2" charset="-122"/>
              </a:rPr>
              <a:t>、单个资产标准差的计算</a:t>
            </a:r>
          </a:p>
          <a:p>
            <a:pPr indent="457200">
              <a:lnSpc>
                <a:spcPct val="160000"/>
              </a:lnSpc>
            </a:pPr>
            <a:r>
              <a:rPr lang="zh-CN" altLang="en-US" sz="2200" dirty="0">
                <a:latin typeface="Times New Roman" panose="02020603050405020304" pitchFamily="18" charset="0"/>
                <a:ea typeface="宋体" panose="02010600030101010101" pitchFamily="2" charset="-122"/>
              </a:rPr>
              <a:t>根据各种可能的收益率偏离期望收益率的平均程度，计算标准差：</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en-US" altLang="zh-CN" sz="2200" dirty="0">
                <a:latin typeface="Times New Roman" panose="02020603050405020304" pitchFamily="18" charset="0"/>
                <a:ea typeface="宋体" panose="02010600030101010101" pitchFamily="2" charset="-122"/>
              </a:rPr>
              <a:t>3</a:t>
            </a:r>
            <a:r>
              <a:rPr lang="zh-CN" altLang="en-US" sz="2200" dirty="0">
                <a:latin typeface="Times New Roman" panose="02020603050405020304" pitchFamily="18" charset="0"/>
                <a:ea typeface="宋体" panose="02010600030101010101" pitchFamily="2" charset="-122"/>
              </a:rPr>
              <a:t>、单个资产方差系数的计算</a:t>
            </a:r>
          </a:p>
          <a:p>
            <a:pPr indent="457200">
              <a:lnSpc>
                <a:spcPct val="160000"/>
              </a:lnSpc>
            </a:pPr>
            <a:r>
              <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rPr>
              <a:t>方差系数是单位期望收益所承担的风险，衡量的是一种相对风险，而非绝对值。</a:t>
            </a:r>
            <a:endParaRPr lang="zh-CN" altLang="en-US" sz="2200" dirty="0">
              <a:latin typeface="宋体" panose="02010600030101010101" pitchFamily="2" charset="-122"/>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p:txBody>
      </p:sp>
      <p:graphicFrame>
        <p:nvGraphicFramePr>
          <p:cNvPr id="6" name="对象 -2147482492"/>
          <p:cNvGraphicFramePr>
            <a:graphicFrameLocks noChangeAspect="1"/>
          </p:cNvGraphicFramePr>
          <p:nvPr/>
        </p:nvGraphicFramePr>
        <p:xfrm>
          <a:off x="5427980" y="1734820"/>
          <a:ext cx="1330960" cy="830580"/>
        </p:xfrm>
        <a:graphic>
          <a:graphicData uri="http://schemas.openxmlformats.org/presentationml/2006/ole">
            <mc:AlternateContent xmlns:mc="http://schemas.openxmlformats.org/markup-compatibility/2006">
              <mc:Choice xmlns:v="urn:schemas-microsoft-com:vml" Requires="v">
                <p:oleObj spid="_x0000_s12354" r:id="rId3" imgW="635000" imgH="393700" progId="Equation.DSMT4">
                  <p:embed/>
                </p:oleObj>
              </mc:Choice>
              <mc:Fallback>
                <p:oleObj r:id="rId3" imgW="635000" imgH="393700" progId="Equation.DSMT4">
                  <p:embed/>
                  <p:pic>
                    <p:nvPicPr>
                      <p:cNvPr id="0" name="图片 11"/>
                      <p:cNvPicPr/>
                      <p:nvPr/>
                    </p:nvPicPr>
                    <p:blipFill>
                      <a:blip r:embed="rId4"/>
                      <a:stretch>
                        <a:fillRect/>
                      </a:stretch>
                    </p:blipFill>
                    <p:spPr>
                      <a:xfrm>
                        <a:off x="5427980" y="1734820"/>
                        <a:ext cx="1330960" cy="830580"/>
                      </a:xfrm>
                      <a:prstGeom prst="rect">
                        <a:avLst/>
                      </a:prstGeom>
                      <a:noFill/>
                      <a:ln w="9525">
                        <a:noFill/>
                        <a:miter/>
                      </a:ln>
                    </p:spPr>
                  </p:pic>
                </p:oleObj>
              </mc:Fallback>
            </mc:AlternateContent>
          </a:graphicData>
        </a:graphic>
      </p:graphicFrame>
      <p:graphicFrame>
        <p:nvGraphicFramePr>
          <p:cNvPr id="15" name="对象 -2147482491"/>
          <p:cNvGraphicFramePr>
            <a:graphicFrameLocks noChangeAspect="1"/>
          </p:cNvGraphicFramePr>
          <p:nvPr/>
        </p:nvGraphicFramePr>
        <p:xfrm>
          <a:off x="1707515" y="2407920"/>
          <a:ext cx="334010" cy="391160"/>
        </p:xfrm>
        <a:graphic>
          <a:graphicData uri="http://schemas.openxmlformats.org/presentationml/2006/ole">
            <mc:AlternateContent xmlns:mc="http://schemas.openxmlformats.org/markup-compatibility/2006">
              <mc:Choice xmlns:v="urn:schemas-microsoft-com:vml" Requires="v">
                <p:oleObj spid="_x0000_s12355" r:id="rId5" imgW="165100" imgH="190500" progId="Equation.DSMT4">
                  <p:embed/>
                </p:oleObj>
              </mc:Choice>
              <mc:Fallback>
                <p:oleObj r:id="rId5" imgW="165100" imgH="190500" progId="Equation.DSMT4">
                  <p:embed/>
                  <p:pic>
                    <p:nvPicPr>
                      <p:cNvPr id="0" name="图片 12"/>
                      <p:cNvPicPr/>
                      <p:nvPr/>
                    </p:nvPicPr>
                    <p:blipFill>
                      <a:blip r:embed="rId6"/>
                      <a:stretch>
                        <a:fillRect/>
                      </a:stretch>
                    </p:blipFill>
                    <p:spPr>
                      <a:xfrm>
                        <a:off x="1707515" y="2407920"/>
                        <a:ext cx="334010" cy="391160"/>
                      </a:xfrm>
                      <a:prstGeom prst="rect">
                        <a:avLst/>
                      </a:prstGeom>
                      <a:noFill/>
                      <a:ln w="9525">
                        <a:noFill/>
                        <a:miter/>
                      </a:ln>
                    </p:spPr>
                  </p:pic>
                </p:oleObj>
              </mc:Fallback>
            </mc:AlternateContent>
          </a:graphicData>
        </a:graphic>
      </p:graphicFrame>
      <p:graphicFrame>
        <p:nvGraphicFramePr>
          <p:cNvPr id="23" name="对象 -2147482491"/>
          <p:cNvGraphicFramePr>
            <a:graphicFrameLocks noChangeAspect="1"/>
          </p:cNvGraphicFramePr>
          <p:nvPr/>
        </p:nvGraphicFramePr>
        <p:xfrm>
          <a:off x="2929255" y="2473325"/>
          <a:ext cx="205740" cy="260985"/>
        </p:xfrm>
        <a:graphic>
          <a:graphicData uri="http://schemas.openxmlformats.org/presentationml/2006/ole">
            <mc:AlternateContent xmlns:mc="http://schemas.openxmlformats.org/markup-compatibility/2006">
              <mc:Choice xmlns:v="urn:schemas-microsoft-com:vml" Requires="v">
                <p:oleObj spid="_x0000_s12356" r:id="rId7" imgW="101600" imgH="127000" progId="Equation.DSMT4">
                  <p:embed/>
                </p:oleObj>
              </mc:Choice>
              <mc:Fallback>
                <p:oleObj r:id="rId7" imgW="101600" imgH="127000" progId="Equation.DSMT4">
                  <p:embed/>
                  <p:pic>
                    <p:nvPicPr>
                      <p:cNvPr id="0" name="图片 12"/>
                      <p:cNvPicPr/>
                      <p:nvPr/>
                    </p:nvPicPr>
                    <p:blipFill>
                      <a:blip r:embed="rId8"/>
                      <a:stretch>
                        <a:fillRect/>
                      </a:stretch>
                    </p:blipFill>
                    <p:spPr>
                      <a:xfrm>
                        <a:off x="2929255" y="2473325"/>
                        <a:ext cx="205740" cy="260985"/>
                      </a:xfrm>
                      <a:prstGeom prst="rect">
                        <a:avLst/>
                      </a:prstGeom>
                      <a:noFill/>
                      <a:ln w="9525">
                        <a:noFill/>
                        <a:miter/>
                      </a:ln>
                    </p:spPr>
                  </p:pic>
                </p:oleObj>
              </mc:Fallback>
            </mc:AlternateContent>
          </a:graphicData>
        </a:graphic>
      </p:graphicFrame>
      <p:graphicFrame>
        <p:nvGraphicFramePr>
          <p:cNvPr id="25" name="对象 -2147482490"/>
          <p:cNvGraphicFramePr>
            <a:graphicFrameLocks noChangeAspect="1"/>
          </p:cNvGraphicFramePr>
          <p:nvPr>
            <p:extLst>
              <p:ext uri="{D42A27DB-BD31-4B8C-83A1-F6EECF244321}">
                <p14:modId xmlns:p14="http://schemas.microsoft.com/office/powerpoint/2010/main" val="3075018547"/>
              </p:ext>
            </p:extLst>
          </p:nvPr>
        </p:nvGraphicFramePr>
        <p:xfrm>
          <a:off x="5143014" y="4149080"/>
          <a:ext cx="2010410" cy="754380"/>
        </p:xfrm>
        <a:graphic>
          <a:graphicData uri="http://schemas.openxmlformats.org/presentationml/2006/ole">
            <mc:AlternateContent xmlns:mc="http://schemas.openxmlformats.org/markup-compatibility/2006">
              <mc:Choice xmlns:v="urn:schemas-microsoft-com:vml" Requires="v">
                <p:oleObj spid="_x0000_s12357" r:id="rId9" imgW="1104900" imgH="419100" progId="Equation.DSMT4">
                  <p:embed/>
                </p:oleObj>
              </mc:Choice>
              <mc:Fallback>
                <p:oleObj r:id="rId9" imgW="1104900" imgH="419100" progId="Equation.DSMT4">
                  <p:embed/>
                  <p:pic>
                    <p:nvPicPr>
                      <p:cNvPr id="0" name="图片 15"/>
                      <p:cNvPicPr/>
                      <p:nvPr/>
                    </p:nvPicPr>
                    <p:blipFill>
                      <a:blip r:embed="rId10"/>
                      <a:stretch>
                        <a:fillRect/>
                      </a:stretch>
                    </p:blipFill>
                    <p:spPr>
                      <a:xfrm>
                        <a:off x="5143014" y="4149080"/>
                        <a:ext cx="2010410" cy="754380"/>
                      </a:xfrm>
                      <a:prstGeom prst="rect">
                        <a:avLst/>
                      </a:prstGeom>
                      <a:noFill/>
                      <a:ln w="9525">
                        <a:noFill/>
                        <a:miter/>
                      </a:ln>
                    </p:spPr>
                  </p:pic>
                </p:oleObj>
              </mc:Fallback>
            </mc:AlternateContent>
          </a:graphicData>
        </a:graphic>
      </p:graphicFrame>
      <p:graphicFrame>
        <p:nvGraphicFramePr>
          <p:cNvPr id="27" name="对象 -2147482489"/>
          <p:cNvGraphicFramePr>
            <a:graphicFrameLocks noChangeAspect="1"/>
          </p:cNvGraphicFramePr>
          <p:nvPr>
            <p:extLst>
              <p:ext uri="{D42A27DB-BD31-4B8C-83A1-F6EECF244321}">
                <p14:modId xmlns:p14="http://schemas.microsoft.com/office/powerpoint/2010/main" val="2718510367"/>
              </p:ext>
            </p:extLst>
          </p:nvPr>
        </p:nvGraphicFramePr>
        <p:xfrm>
          <a:off x="5445547" y="4941168"/>
          <a:ext cx="1191260" cy="586105"/>
        </p:xfrm>
        <a:graphic>
          <a:graphicData uri="http://schemas.openxmlformats.org/presentationml/2006/ole">
            <mc:AlternateContent xmlns:mc="http://schemas.openxmlformats.org/markup-compatibility/2006">
              <mc:Choice xmlns:v="urn:schemas-microsoft-com:vml" Requires="v">
                <p:oleObj spid="_x0000_s12358" r:id="rId11" imgW="545465" imgH="266700" progId="Equation.DSMT4">
                  <p:embed/>
                </p:oleObj>
              </mc:Choice>
              <mc:Fallback>
                <p:oleObj r:id="rId11" imgW="545465" imgH="266700" progId="Equation.DSMT4">
                  <p:embed/>
                  <p:pic>
                    <p:nvPicPr>
                      <p:cNvPr id="0" name="图片 18"/>
                      <p:cNvPicPr/>
                      <p:nvPr/>
                    </p:nvPicPr>
                    <p:blipFill>
                      <a:blip r:embed="rId12"/>
                      <a:stretch>
                        <a:fillRect/>
                      </a:stretch>
                    </p:blipFill>
                    <p:spPr>
                      <a:xfrm>
                        <a:off x="5445547" y="4941168"/>
                        <a:ext cx="1191260" cy="586105"/>
                      </a:xfrm>
                      <a:prstGeom prst="rect">
                        <a:avLst/>
                      </a:prstGeom>
                      <a:noFill/>
                      <a:ln w="9525">
                        <a:noFill/>
                        <a:miter/>
                      </a:ln>
                    </p:spPr>
                  </p:pic>
                </p:oleObj>
              </mc:Fallback>
            </mc:AlternateContent>
          </a:graphicData>
        </a:graphic>
      </p:graphicFrame>
      <p:sp>
        <p:nvSpPr>
          <p:cNvPr id="3" name="矩形 2"/>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单资产风险的度量 </a:t>
            </a: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987" y="691515"/>
            <a:ext cx="11486465" cy="583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kumimoji="0" lang="zh-CN" altLang="en-US" sz="2800" b="1" dirty="0">
                <a:latin typeface="Times New Roman" panose="02020603050405020304" pitchFamily="18" charset="0"/>
                <a:ea typeface="宋体" panose="02010600030101010101" pitchFamily="2" charset="-122"/>
                <a:cs typeface="+mn-cs"/>
                <a:sym typeface="+mn-ea"/>
              </a:rPr>
              <a:t>二、资产组合风险的度量</a:t>
            </a:r>
            <a:r>
              <a:rPr lang="zh-CN" altLang="en-US" sz="2200" dirty="0">
                <a:latin typeface="Times New Roman" panose="02020603050405020304" pitchFamily="18" charset="0"/>
                <a:ea typeface="宋体" panose="02010600030101010101" pitchFamily="2" charset="-122"/>
                <a:sym typeface="+mn-ea"/>
              </a:rPr>
              <a:t> </a:t>
            </a: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zh-CN" altLang="en-US" sz="2200" dirty="0">
                <a:latin typeface="Times New Roman" panose="02020603050405020304" pitchFamily="18" charset="0"/>
                <a:ea typeface="宋体" panose="02010600030101010101" pitchFamily="2" charset="-122"/>
              </a:rPr>
              <a:t>资产组合的风险是用方差或标准差来表示的。</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en-US" altLang="zh-CN" sz="2200" dirty="0">
                <a:latin typeface="Times New Roman" panose="02020603050405020304" pitchFamily="18" charset="0"/>
                <a:ea typeface="宋体" panose="02010600030101010101" pitchFamily="2" charset="-122"/>
              </a:rPr>
              <a:t>1</a:t>
            </a:r>
            <a:r>
              <a:rPr lang="zh-CN" altLang="en-US" sz="2200" dirty="0">
                <a:latin typeface="Times New Roman" panose="02020603050405020304" pitchFamily="18" charset="0"/>
                <a:ea typeface="宋体" panose="02010600030101010101" pitchFamily="2" charset="-122"/>
              </a:rPr>
              <a:t>、投资组合的期望收益率</a:t>
            </a:r>
          </a:p>
          <a:p>
            <a:pPr indent="457200">
              <a:lnSpc>
                <a:spcPct val="160000"/>
              </a:lnSpc>
            </a:pPr>
            <a:r>
              <a:rPr lang="zh-CN" altLang="en-US" sz="2200" dirty="0">
                <a:latin typeface="Times New Roman" panose="02020603050405020304" pitchFamily="18" charset="0"/>
                <a:ea typeface="宋体" panose="02010600030101010101" pitchFamily="2" charset="-122"/>
              </a:rPr>
              <a:t>资产组合的预期收益率是构成该组合的所有资产的预期收益率的加权平均，即：</a:t>
            </a:r>
          </a:p>
          <a:p>
            <a:pPr indent="457200">
              <a:lnSpc>
                <a:spcPct val="16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60000"/>
              </a:lnSpc>
            </a:pPr>
            <a:r>
              <a:rPr lang="zh-CN" altLang="en-US" sz="2200" dirty="0" smtClean="0">
                <a:latin typeface="Times New Roman" panose="02020603050405020304" pitchFamily="18" charset="0"/>
                <a:ea typeface="宋体" panose="02010600030101010101" pitchFamily="2" charset="-122"/>
              </a:rPr>
              <a:t>其中</a:t>
            </a:r>
            <a:r>
              <a:rPr lang="zh-CN" altLang="en-US" sz="2200" dirty="0">
                <a:latin typeface="Times New Roman" panose="02020603050405020304" pitchFamily="18" charset="0"/>
                <a:ea typeface="宋体" panose="02010600030101010101" pitchFamily="2" charset="-122"/>
              </a:rPr>
              <a:t>，    为买入或卖空该资产的金额在初始投资总额中所占的比例，   为资产的个数</a:t>
            </a:r>
            <a:r>
              <a:rPr lang="zh-CN" altLang="en-US" sz="2200" dirty="0" smtClean="0">
                <a:latin typeface="Times New Roman" panose="02020603050405020304" pitchFamily="18" charset="0"/>
                <a:ea typeface="宋体" panose="02010600030101010101" pitchFamily="2" charset="-122"/>
              </a:rPr>
              <a:t>，</a:t>
            </a:r>
            <a:r>
              <a:rPr lang="en-US" altLang="zh-CN" sz="2200" i="1" dirty="0" err="1" smtClean="0">
                <a:latin typeface="Times New Roman" panose="02020603050405020304" pitchFamily="18" charset="0"/>
                <a:ea typeface="宋体" panose="02010600030101010101" pitchFamily="2" charset="-122"/>
              </a:rPr>
              <a:t>μ</a:t>
            </a:r>
            <a:r>
              <a:rPr lang="en-US" altLang="zh-CN" sz="2200" i="1" baseline="-25000" dirty="0" err="1" smtClean="0">
                <a:latin typeface="Times New Roman" panose="02020603050405020304" pitchFamily="18" charset="0"/>
                <a:ea typeface="宋体" panose="02010600030101010101" pitchFamily="2" charset="-122"/>
              </a:rPr>
              <a:t>i</a:t>
            </a:r>
            <a:r>
              <a:rPr lang="zh-CN" altLang="en-US" sz="2200" dirty="0" smtClean="0">
                <a:latin typeface="Times New Roman" panose="02020603050405020304" pitchFamily="18" charset="0"/>
                <a:ea typeface="宋体" panose="02010600030101010101" pitchFamily="2" charset="-122"/>
              </a:rPr>
              <a:t>为资产   的</a:t>
            </a:r>
            <a:r>
              <a:rPr lang="zh-CN" altLang="en-US" sz="2200" dirty="0">
                <a:latin typeface="Times New Roman" panose="02020603050405020304" pitchFamily="18" charset="0"/>
                <a:ea typeface="宋体" panose="02010600030101010101" pitchFamily="2" charset="-122"/>
              </a:rPr>
              <a:t>预期收益率</a:t>
            </a:r>
            <a:r>
              <a:rPr lang="zh-CN" altLang="en-US" sz="2200" dirty="0" smtClean="0">
                <a:latin typeface="Times New Roman" panose="02020603050405020304" pitchFamily="18" charset="0"/>
                <a:ea typeface="宋体" panose="02010600030101010101" pitchFamily="2" charset="-122"/>
              </a:rPr>
              <a:t>。</a:t>
            </a:r>
            <a:endParaRPr lang="zh-CN" altLang="en-US" sz="2200" dirty="0">
              <a:latin typeface="Times New Roman" panose="02020603050405020304" pitchFamily="18" charset="0"/>
              <a:ea typeface="宋体" panose="02010600030101010101" pitchFamily="2" charset="-122"/>
            </a:endParaRPr>
          </a:p>
        </p:txBody>
      </p:sp>
      <p:grpSp>
        <p:nvGrpSpPr>
          <p:cNvPr id="31" name="组合 30"/>
          <p:cNvGrpSpPr/>
          <p:nvPr/>
        </p:nvGrpSpPr>
        <p:grpSpPr bwMode="auto">
          <a:xfrm>
            <a:off x="970897" y="2395107"/>
            <a:ext cx="3456384" cy="1106488"/>
            <a:chOff x="3293540" y="1871345"/>
            <a:chExt cx="4602685" cy="1106488"/>
          </a:xfrm>
        </p:grpSpPr>
        <p:sp>
          <p:nvSpPr>
            <p:cNvPr id="32" name="五边形 9"/>
            <p:cNvSpPr>
              <a:spLocks noChangeArrowheads="1"/>
            </p:cNvSpPr>
            <p:nvPr/>
          </p:nvSpPr>
          <p:spPr bwMode="auto">
            <a:xfrm>
              <a:off x="3293540" y="1871345"/>
              <a:ext cx="4216400" cy="1106488"/>
            </a:xfrm>
            <a:prstGeom prst="homePlate">
              <a:avLst>
                <a:gd name="adj" fmla="val 49820"/>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宋体" panose="02010600030101010101" pitchFamily="2" charset="-122"/>
                  <a:cs typeface="宋体" panose="02010600030101010101" pitchFamily="2" charset="-122"/>
                  <a:sym typeface="Calibri" panose="020F0502020204030204" pitchFamily="34" charset="0"/>
                </a:rPr>
                <a:t>计算投资组合的期望收益率</a:t>
              </a:r>
            </a:p>
          </p:txBody>
        </p:sp>
        <p:sp>
          <p:nvSpPr>
            <p:cNvPr id="33" name="任意多边形 10"/>
            <p:cNvSpPr>
              <a:spLocks noChangeArrowheads="1"/>
            </p:cNvSpPr>
            <p:nvPr/>
          </p:nvSpPr>
          <p:spPr bwMode="auto">
            <a:xfrm>
              <a:off x="6841442" y="1871345"/>
              <a:ext cx="1054783" cy="1092200"/>
            </a:xfrm>
            <a:custGeom>
              <a:avLst/>
              <a:gdLst>
                <a:gd name="T0" fmla="*/ 0 w 504957"/>
                <a:gd name="T1" fmla="*/ 0 h 619256"/>
                <a:gd name="T2" fmla="*/ 2071344 w 504957"/>
                <a:gd name="T3" fmla="*/ 0 h 619256"/>
                <a:gd name="T4" fmla="*/ 5354753 w 504957"/>
                <a:gd name="T5" fmla="*/ 2996183 h 619256"/>
                <a:gd name="T6" fmla="*/ 2071344 w 504957"/>
                <a:gd name="T7" fmla="*/ 5992361 h 619256"/>
                <a:gd name="T8" fmla="*/ 0 w 504957"/>
                <a:gd name="T9" fmla="*/ 5992361 h 619256"/>
                <a:gd name="T10" fmla="*/ 3283409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4" name="组合 33"/>
          <p:cNvGrpSpPr/>
          <p:nvPr/>
        </p:nvGrpSpPr>
        <p:grpSpPr bwMode="auto">
          <a:xfrm>
            <a:off x="4572000" y="2383155"/>
            <a:ext cx="2560955" cy="1118870"/>
            <a:chOff x="4039692" y="3541394"/>
            <a:chExt cx="4708447" cy="1052514"/>
          </a:xfrm>
        </p:grpSpPr>
        <p:sp>
          <p:nvSpPr>
            <p:cNvPr id="35" name="五边形 9"/>
            <p:cNvSpPr>
              <a:spLocks noChangeArrowheads="1"/>
            </p:cNvSpPr>
            <p:nvPr/>
          </p:nvSpPr>
          <p:spPr bwMode="auto">
            <a:xfrm>
              <a:off x="4039692" y="3541395"/>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宋体" panose="02010600030101010101" pitchFamily="2" charset="-122"/>
                  <a:cs typeface="宋体" panose="02010600030101010101" pitchFamily="2" charset="-122"/>
                  <a:sym typeface="Calibri" panose="020F0502020204030204" pitchFamily="34" charset="0"/>
                </a:rPr>
                <a:t>计算投资组合的标准差</a:t>
              </a:r>
            </a:p>
          </p:txBody>
        </p:sp>
        <p:sp>
          <p:nvSpPr>
            <p:cNvPr id="36" name="任意多边形 10"/>
            <p:cNvSpPr>
              <a:spLocks noChangeArrowheads="1"/>
            </p:cNvSpPr>
            <p:nvPr/>
          </p:nvSpPr>
          <p:spPr bwMode="auto">
            <a:xfrm>
              <a:off x="7423466" y="3541394"/>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0" name="矩形 39"/>
          <p:cNvSpPr/>
          <p:nvPr/>
        </p:nvSpPr>
        <p:spPr>
          <a:xfrm>
            <a:off x="476885" y="116840"/>
            <a:ext cx="49504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资产组合风险的度量 </a:t>
            </a:r>
          </a:p>
        </p:txBody>
      </p:sp>
      <p:sp>
        <p:nvSpPr>
          <p:cNvPr id="41" name="文本框 40"/>
          <p:cNvSpPr txBox="1"/>
          <p:nvPr/>
        </p:nvSpPr>
        <p:spPr>
          <a:xfrm>
            <a:off x="7208520" y="2757170"/>
            <a:ext cx="3961765" cy="368300"/>
          </a:xfrm>
          <a:prstGeom prst="rect">
            <a:avLst/>
          </a:prstGeom>
          <a:noFill/>
        </p:spPr>
        <p:txBody>
          <a:bodyPr wrap="square" rtlCol="0">
            <a:spAutoFit/>
          </a:bodyPr>
          <a:lstStyle/>
          <a:p>
            <a:r>
              <a:rPr lang="zh-CN" altLang="en-US"/>
              <a:t>标准差越大的资产组合风险越大。</a:t>
            </a:r>
          </a:p>
        </p:txBody>
      </p:sp>
      <p:graphicFrame>
        <p:nvGraphicFramePr>
          <p:cNvPr id="43" name="对象 -2147482477"/>
          <p:cNvGraphicFramePr>
            <a:graphicFrameLocks noChangeAspect="1"/>
          </p:cNvGraphicFramePr>
          <p:nvPr>
            <p:extLst>
              <p:ext uri="{D42A27DB-BD31-4B8C-83A1-F6EECF244321}">
                <p14:modId xmlns:p14="http://schemas.microsoft.com/office/powerpoint/2010/main" val="376417105"/>
              </p:ext>
            </p:extLst>
          </p:nvPr>
        </p:nvGraphicFramePr>
        <p:xfrm>
          <a:off x="5082371" y="4797152"/>
          <a:ext cx="2131695" cy="763270"/>
        </p:xfrm>
        <a:graphic>
          <a:graphicData uri="http://schemas.openxmlformats.org/presentationml/2006/ole">
            <mc:AlternateContent xmlns:mc="http://schemas.openxmlformats.org/markup-compatibility/2006">
              <mc:Choice xmlns:v="urn:schemas-microsoft-com:vml" Requires="v">
                <p:oleObj spid="_x0000_s13367" r:id="rId3" imgW="1104900" imgH="393700" progId="Equation.DSMT4">
                  <p:embed/>
                </p:oleObj>
              </mc:Choice>
              <mc:Fallback>
                <p:oleObj r:id="rId3" imgW="1104900" imgH="393700" progId="Equation.DSMT4">
                  <p:embed/>
                  <p:pic>
                    <p:nvPicPr>
                      <p:cNvPr id="0" name="图片 3075"/>
                      <p:cNvPicPr/>
                      <p:nvPr/>
                    </p:nvPicPr>
                    <p:blipFill>
                      <a:blip r:embed="rId4"/>
                      <a:stretch>
                        <a:fillRect/>
                      </a:stretch>
                    </p:blipFill>
                    <p:spPr>
                      <a:xfrm>
                        <a:off x="5082371" y="4797152"/>
                        <a:ext cx="2131695" cy="763270"/>
                      </a:xfrm>
                      <a:prstGeom prst="rect">
                        <a:avLst/>
                      </a:prstGeom>
                      <a:noFill/>
                      <a:ln w="9525">
                        <a:noFill/>
                        <a:miter/>
                      </a:ln>
                    </p:spPr>
                  </p:pic>
                </p:oleObj>
              </mc:Fallback>
            </mc:AlternateContent>
          </a:graphicData>
        </a:graphic>
      </p:graphicFrame>
      <p:graphicFrame>
        <p:nvGraphicFramePr>
          <p:cNvPr id="44" name="对象 -2147482475"/>
          <p:cNvGraphicFramePr>
            <a:graphicFrameLocks noChangeAspect="1"/>
          </p:cNvGraphicFramePr>
          <p:nvPr>
            <p:extLst>
              <p:ext uri="{D42A27DB-BD31-4B8C-83A1-F6EECF244321}">
                <p14:modId xmlns:p14="http://schemas.microsoft.com/office/powerpoint/2010/main" val="131703898"/>
              </p:ext>
            </p:extLst>
          </p:nvPr>
        </p:nvGraphicFramePr>
        <p:xfrm>
          <a:off x="1773139" y="5492908"/>
          <a:ext cx="356235" cy="417195"/>
        </p:xfrm>
        <a:graphic>
          <a:graphicData uri="http://schemas.openxmlformats.org/presentationml/2006/ole">
            <mc:AlternateContent xmlns:mc="http://schemas.openxmlformats.org/markup-compatibility/2006">
              <mc:Choice xmlns:v="urn:schemas-microsoft-com:vml" Requires="v">
                <p:oleObj spid="_x0000_s13368" r:id="rId5" imgW="165100" imgH="190500" progId="Equation.DSMT4">
                  <p:embed/>
                </p:oleObj>
              </mc:Choice>
              <mc:Fallback>
                <p:oleObj r:id="rId5" imgW="165100" imgH="190500" progId="Equation.DSMT4">
                  <p:embed/>
                  <p:pic>
                    <p:nvPicPr>
                      <p:cNvPr id="0" name="图片 10"/>
                      <p:cNvPicPr/>
                      <p:nvPr/>
                    </p:nvPicPr>
                    <p:blipFill>
                      <a:blip r:embed="rId6"/>
                      <a:stretch>
                        <a:fillRect/>
                      </a:stretch>
                    </p:blipFill>
                    <p:spPr>
                      <a:xfrm>
                        <a:off x="1773139" y="5492908"/>
                        <a:ext cx="356235" cy="417195"/>
                      </a:xfrm>
                      <a:prstGeom prst="rect">
                        <a:avLst/>
                      </a:prstGeom>
                      <a:noFill/>
                      <a:ln w="9525">
                        <a:noFill/>
                        <a:miter/>
                      </a:ln>
                    </p:spPr>
                  </p:pic>
                </p:oleObj>
              </mc:Fallback>
            </mc:AlternateContent>
          </a:graphicData>
        </a:graphic>
      </p:graphicFrame>
      <p:graphicFrame>
        <p:nvGraphicFramePr>
          <p:cNvPr id="46" name="对象 -2147482474"/>
          <p:cNvGraphicFramePr>
            <a:graphicFrameLocks noChangeAspect="1"/>
          </p:cNvGraphicFramePr>
          <p:nvPr>
            <p:extLst>
              <p:ext uri="{D42A27DB-BD31-4B8C-83A1-F6EECF244321}">
                <p14:modId xmlns:p14="http://schemas.microsoft.com/office/powerpoint/2010/main" val="3939208152"/>
              </p:ext>
            </p:extLst>
          </p:nvPr>
        </p:nvGraphicFramePr>
        <p:xfrm>
          <a:off x="9189402" y="5561013"/>
          <a:ext cx="760095" cy="281305"/>
        </p:xfrm>
        <a:graphic>
          <a:graphicData uri="http://schemas.openxmlformats.org/presentationml/2006/ole">
            <mc:AlternateContent xmlns:mc="http://schemas.openxmlformats.org/markup-compatibility/2006">
              <mc:Choice xmlns:v="urn:schemas-microsoft-com:vml" Requires="v">
                <p:oleObj spid="_x0000_s13369" r:id="rId7" imgW="114300" imgH="127000" progId="Equation.DSMT4">
                  <p:embed/>
                </p:oleObj>
              </mc:Choice>
              <mc:Fallback>
                <p:oleObj r:id="rId7" imgW="114300" imgH="127000" progId="Equation.DSMT4">
                  <p:embed/>
                  <p:pic>
                    <p:nvPicPr>
                      <p:cNvPr id="0" name="图片 11"/>
                      <p:cNvPicPr/>
                      <p:nvPr/>
                    </p:nvPicPr>
                    <p:blipFill>
                      <a:blip r:embed="rId8"/>
                      <a:stretch>
                        <a:fillRect/>
                      </a:stretch>
                    </p:blipFill>
                    <p:spPr>
                      <a:xfrm>
                        <a:off x="9189402" y="5561013"/>
                        <a:ext cx="760095" cy="281305"/>
                      </a:xfrm>
                      <a:prstGeom prst="rect">
                        <a:avLst/>
                      </a:prstGeom>
                      <a:noFill/>
                      <a:ln w="9525">
                        <a:noFill/>
                        <a:miter/>
                      </a:ln>
                    </p:spPr>
                  </p:pic>
                </p:oleObj>
              </mc:Fallback>
            </mc:AlternateContent>
          </a:graphicData>
        </a:graphic>
      </p:graphicFrame>
      <p:graphicFrame>
        <p:nvGraphicFramePr>
          <p:cNvPr id="48" name="对象 -2147482418"/>
          <p:cNvGraphicFramePr>
            <a:graphicFrameLocks noChangeAspect="1"/>
          </p:cNvGraphicFramePr>
          <p:nvPr>
            <p:extLst>
              <p:ext uri="{D42A27DB-BD31-4B8C-83A1-F6EECF244321}">
                <p14:modId xmlns:p14="http://schemas.microsoft.com/office/powerpoint/2010/main" val="1824115594"/>
              </p:ext>
            </p:extLst>
          </p:nvPr>
        </p:nvGraphicFramePr>
        <p:xfrm>
          <a:off x="1341091" y="6021288"/>
          <a:ext cx="261620" cy="351790"/>
        </p:xfrm>
        <a:graphic>
          <a:graphicData uri="http://schemas.openxmlformats.org/presentationml/2006/ole">
            <mc:AlternateContent xmlns:mc="http://schemas.openxmlformats.org/markup-compatibility/2006">
              <mc:Choice xmlns:v="urn:schemas-microsoft-com:vml" Requires="v">
                <p:oleObj spid="_x0000_s13370" r:id="rId9" imgW="88900" imgH="152400" progId="Equation.DSMT4">
                  <p:embed/>
                </p:oleObj>
              </mc:Choice>
              <mc:Fallback>
                <p:oleObj r:id="rId9" imgW="88900" imgH="152400" progId="Equation.DSMT4">
                  <p:embed/>
                  <p:pic>
                    <p:nvPicPr>
                      <p:cNvPr id="0" name="图片 12"/>
                      <p:cNvPicPr/>
                      <p:nvPr/>
                    </p:nvPicPr>
                    <p:blipFill>
                      <a:blip r:embed="rId10"/>
                      <a:stretch>
                        <a:fillRect/>
                      </a:stretch>
                    </p:blipFill>
                    <p:spPr>
                      <a:xfrm>
                        <a:off x="1341091" y="6021288"/>
                        <a:ext cx="261620" cy="351790"/>
                      </a:xfrm>
                      <a:prstGeom prst="rect">
                        <a:avLst/>
                      </a:prstGeom>
                      <a:noFill/>
                      <a:ln w="9525">
                        <a:noFill/>
                        <a:miter/>
                      </a:ln>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fltVal val="0"/>
                                          </p:val>
                                        </p:tav>
                                        <p:tav tm="100000">
                                          <p:val>
                                            <p:strVal val="#ppt_w"/>
                                          </p:val>
                                        </p:tav>
                                      </p:tavLst>
                                    </p:anim>
                                    <p:anim calcmode="lin" valueType="num">
                                      <p:cBhvr>
                                        <p:cTn id="14" dur="1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91515"/>
            <a:ext cx="1148651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lang="en-US" altLang="zh-CN" sz="2200" dirty="0">
                <a:latin typeface="Times New Roman" panose="02020603050405020304" pitchFamily="18" charset="0"/>
                <a:ea typeface="宋体" panose="02010600030101010101" pitchFamily="2" charset="-122"/>
              </a:rPr>
              <a:t>2</a:t>
            </a:r>
            <a:r>
              <a:rPr lang="zh-CN" altLang="en-US" sz="2200" dirty="0">
                <a:latin typeface="Times New Roman" panose="02020603050405020304" pitchFamily="18" charset="0"/>
                <a:ea typeface="宋体" panose="02010600030101010101" pitchFamily="2" charset="-122"/>
              </a:rPr>
              <a:t>、资产组合标准差的计算</a:t>
            </a:r>
          </a:p>
          <a:p>
            <a:pPr indent="457200">
              <a:lnSpc>
                <a:spcPct val="160000"/>
              </a:lnSpc>
            </a:pPr>
            <a:r>
              <a:rPr lang="zh-CN" altLang="en-US" sz="2200" dirty="0">
                <a:latin typeface="Times New Roman" panose="02020603050405020304" pitchFamily="18" charset="0"/>
                <a:ea typeface="宋体" panose="02010600030101010101" pitchFamily="2" charset="-122"/>
                <a:sym typeface="+mn-ea"/>
              </a:rPr>
              <a:t>该资产组合的风险公式为：</a:t>
            </a:r>
            <a:endParaRPr lang="zh-CN" altLang="en-US" sz="22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zh-CN" altLang="en-US" sz="2200" dirty="0">
                <a:latin typeface="Times New Roman" panose="02020603050405020304" pitchFamily="18" charset="0"/>
                <a:ea typeface="宋体" panose="02010600030101010101" pitchFamily="2" charset="-122"/>
                <a:sym typeface="+mn-ea"/>
              </a:rPr>
              <a:t>其中，    为资产组合的风险，              和     分别为资产   与资产   的协方差与相关系数。</a:t>
            </a: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en-US" altLang="zh-CN" sz="2200" dirty="0">
                <a:latin typeface="Times New Roman" panose="02020603050405020304" pitchFamily="18" charset="0"/>
                <a:ea typeface="宋体" panose="02010600030101010101" pitchFamily="2" charset="-122"/>
              </a:rPr>
              <a:t>3</a:t>
            </a:r>
            <a:r>
              <a:rPr lang="zh-CN" altLang="en-US" sz="2200" dirty="0">
                <a:latin typeface="Times New Roman" panose="02020603050405020304" pitchFamily="18" charset="0"/>
                <a:ea typeface="宋体" panose="02010600030101010101" pitchFamily="2" charset="-122"/>
              </a:rPr>
              <a:t>、资产组合协方差和相关系数计算</a:t>
            </a:r>
          </a:p>
          <a:p>
            <a:pPr indent="457200">
              <a:lnSpc>
                <a:spcPct val="160000"/>
              </a:lnSpc>
            </a:pPr>
            <a:r>
              <a:rPr lang="zh-CN" altLang="en-US" sz="2200" dirty="0">
                <a:latin typeface="Times New Roman" panose="02020603050405020304" pitchFamily="18" charset="0"/>
                <a:ea typeface="宋体" panose="02010600030101010101" pitchFamily="2" charset="-122"/>
                <a:sym typeface="+mn-ea"/>
              </a:rPr>
              <a:t>组合的协方差是用来衡量组合中两个证券的相关关系的统计量，用来体现两个证券收益率同向或反向变动的关系。</a:t>
            </a: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p:txBody>
      </p:sp>
      <p:sp>
        <p:nvSpPr>
          <p:cNvPr id="40" name="矩形 39"/>
          <p:cNvSpPr/>
          <p:nvPr/>
        </p:nvSpPr>
        <p:spPr>
          <a:xfrm>
            <a:off x="476885" y="116840"/>
            <a:ext cx="49504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资产组合风险的度量 </a:t>
            </a:r>
          </a:p>
        </p:txBody>
      </p:sp>
      <p:graphicFrame>
        <p:nvGraphicFramePr>
          <p:cNvPr id="4" name="对象 -2147482470"/>
          <p:cNvGraphicFramePr>
            <a:graphicFrameLocks noChangeAspect="1"/>
          </p:cNvGraphicFramePr>
          <p:nvPr/>
        </p:nvGraphicFramePr>
        <p:xfrm>
          <a:off x="4413885" y="2827655"/>
          <a:ext cx="3359785" cy="1021080"/>
        </p:xfrm>
        <a:graphic>
          <a:graphicData uri="http://schemas.openxmlformats.org/presentationml/2006/ole">
            <mc:AlternateContent xmlns:mc="http://schemas.openxmlformats.org/markup-compatibility/2006">
              <mc:Choice xmlns:v="urn:schemas-microsoft-com:vml" Requires="v">
                <p:oleObj spid="_x0000_s14437" r:id="rId3" imgW="1600200" imgH="482600" progId="Equation.DSMT4">
                  <p:embed/>
                </p:oleObj>
              </mc:Choice>
              <mc:Fallback>
                <p:oleObj r:id="rId3" imgW="1600200" imgH="482600" progId="Equation.DSMT4">
                  <p:embed/>
                  <p:pic>
                    <p:nvPicPr>
                      <p:cNvPr id="0" name="图片 14"/>
                      <p:cNvPicPr/>
                      <p:nvPr/>
                    </p:nvPicPr>
                    <p:blipFill>
                      <a:blip r:embed="rId4"/>
                      <a:stretch>
                        <a:fillRect/>
                      </a:stretch>
                    </p:blipFill>
                    <p:spPr>
                      <a:xfrm>
                        <a:off x="4413885" y="2827655"/>
                        <a:ext cx="3359785" cy="1021080"/>
                      </a:xfrm>
                      <a:prstGeom prst="rect">
                        <a:avLst/>
                      </a:prstGeom>
                      <a:noFill/>
                      <a:ln w="9525">
                        <a:noFill/>
                        <a:miter/>
                      </a:ln>
                    </p:spPr>
                  </p:pic>
                </p:oleObj>
              </mc:Fallback>
            </mc:AlternateContent>
          </a:graphicData>
        </a:graphic>
      </p:graphicFrame>
      <p:graphicFrame>
        <p:nvGraphicFramePr>
          <p:cNvPr id="7" name="对象 -2147482469"/>
          <p:cNvGraphicFramePr>
            <a:graphicFrameLocks noChangeAspect="1"/>
          </p:cNvGraphicFramePr>
          <p:nvPr/>
        </p:nvGraphicFramePr>
        <p:xfrm>
          <a:off x="1679575" y="3848735"/>
          <a:ext cx="374650" cy="410845"/>
        </p:xfrm>
        <a:graphic>
          <a:graphicData uri="http://schemas.openxmlformats.org/presentationml/2006/ole">
            <mc:AlternateContent xmlns:mc="http://schemas.openxmlformats.org/markup-compatibility/2006">
              <mc:Choice xmlns:v="urn:schemas-microsoft-com:vml" Requires="v">
                <p:oleObj spid="_x0000_s14438" r:id="rId5" imgW="190500" imgH="215900" progId="Equation.DSMT4">
                  <p:embed/>
                </p:oleObj>
              </mc:Choice>
              <mc:Fallback>
                <p:oleObj r:id="rId5" imgW="190500" imgH="215900" progId="Equation.DSMT4">
                  <p:embed/>
                  <p:pic>
                    <p:nvPicPr>
                      <p:cNvPr id="0" name="图片 15"/>
                      <p:cNvPicPr/>
                      <p:nvPr/>
                    </p:nvPicPr>
                    <p:blipFill>
                      <a:blip r:embed="rId6"/>
                      <a:stretch>
                        <a:fillRect/>
                      </a:stretch>
                    </p:blipFill>
                    <p:spPr>
                      <a:xfrm>
                        <a:off x="1679575" y="3848735"/>
                        <a:ext cx="374650" cy="410845"/>
                      </a:xfrm>
                      <a:prstGeom prst="rect">
                        <a:avLst/>
                      </a:prstGeom>
                      <a:noFill/>
                      <a:ln w="9525">
                        <a:noFill/>
                        <a:miter/>
                      </a:ln>
                    </p:spPr>
                  </p:pic>
                </p:oleObj>
              </mc:Fallback>
            </mc:AlternateContent>
          </a:graphicData>
        </a:graphic>
      </p:graphicFrame>
      <p:graphicFrame>
        <p:nvGraphicFramePr>
          <p:cNvPr id="19" name="对象 -2147482468"/>
          <p:cNvGraphicFramePr>
            <a:graphicFrameLocks noChangeAspect="1"/>
          </p:cNvGraphicFramePr>
          <p:nvPr/>
        </p:nvGraphicFramePr>
        <p:xfrm>
          <a:off x="4454525" y="3926840"/>
          <a:ext cx="1102995" cy="386080"/>
        </p:xfrm>
        <a:graphic>
          <a:graphicData uri="http://schemas.openxmlformats.org/presentationml/2006/ole">
            <mc:AlternateContent xmlns:mc="http://schemas.openxmlformats.org/markup-compatibility/2006">
              <mc:Choice xmlns:v="urn:schemas-microsoft-com:vml" Requires="v">
                <p:oleObj spid="_x0000_s14439" r:id="rId7" imgW="571500" imgH="203200" progId="Equation.DSMT4">
                  <p:embed/>
                </p:oleObj>
              </mc:Choice>
              <mc:Fallback>
                <p:oleObj r:id="rId7" imgW="571500" imgH="203200" progId="Equation.DSMT4">
                  <p:embed/>
                  <p:pic>
                    <p:nvPicPr>
                      <p:cNvPr id="0" name="图片 16"/>
                      <p:cNvPicPr/>
                      <p:nvPr/>
                    </p:nvPicPr>
                    <p:blipFill>
                      <a:blip r:embed="rId8"/>
                      <a:stretch>
                        <a:fillRect/>
                      </a:stretch>
                    </p:blipFill>
                    <p:spPr>
                      <a:xfrm>
                        <a:off x="4454525" y="3926840"/>
                        <a:ext cx="1102995" cy="386080"/>
                      </a:xfrm>
                      <a:prstGeom prst="rect">
                        <a:avLst/>
                      </a:prstGeom>
                      <a:noFill/>
                      <a:ln w="9525">
                        <a:noFill/>
                        <a:miter/>
                      </a:ln>
                    </p:spPr>
                  </p:pic>
                </p:oleObj>
              </mc:Fallback>
            </mc:AlternateContent>
          </a:graphicData>
        </a:graphic>
      </p:graphicFrame>
      <p:graphicFrame>
        <p:nvGraphicFramePr>
          <p:cNvPr id="21" name="对象 -2147482467"/>
          <p:cNvGraphicFramePr>
            <a:graphicFrameLocks noChangeAspect="1"/>
          </p:cNvGraphicFramePr>
          <p:nvPr/>
        </p:nvGraphicFramePr>
        <p:xfrm>
          <a:off x="5872480" y="3881755"/>
          <a:ext cx="281940" cy="430530"/>
        </p:xfrm>
        <a:graphic>
          <a:graphicData uri="http://schemas.openxmlformats.org/presentationml/2006/ole">
            <mc:AlternateContent xmlns:mc="http://schemas.openxmlformats.org/markup-compatibility/2006">
              <mc:Choice xmlns:v="urn:schemas-microsoft-com:vml" Requires="v">
                <p:oleObj spid="_x0000_s14440" r:id="rId9" imgW="177800" imgH="203200" progId="Equation.DSMT4">
                  <p:embed/>
                </p:oleObj>
              </mc:Choice>
              <mc:Fallback>
                <p:oleObj r:id="rId9" imgW="177800" imgH="203200" progId="Equation.DSMT4">
                  <p:embed/>
                  <p:pic>
                    <p:nvPicPr>
                      <p:cNvPr id="0" name="图片 17"/>
                      <p:cNvPicPr/>
                      <p:nvPr/>
                    </p:nvPicPr>
                    <p:blipFill>
                      <a:blip r:embed="rId10"/>
                      <a:stretch>
                        <a:fillRect/>
                      </a:stretch>
                    </p:blipFill>
                    <p:spPr>
                      <a:xfrm>
                        <a:off x="5872480" y="3881755"/>
                        <a:ext cx="281940" cy="430530"/>
                      </a:xfrm>
                      <a:prstGeom prst="rect">
                        <a:avLst/>
                      </a:prstGeom>
                      <a:noFill/>
                      <a:ln w="9525">
                        <a:noFill/>
                        <a:miter/>
                      </a:ln>
                    </p:spPr>
                  </p:pic>
                </p:oleObj>
              </mc:Fallback>
            </mc:AlternateContent>
          </a:graphicData>
        </a:graphic>
      </p:graphicFrame>
      <p:graphicFrame>
        <p:nvGraphicFramePr>
          <p:cNvPr id="8" name="对象 -2147482466"/>
          <p:cNvGraphicFramePr>
            <a:graphicFrameLocks noChangeAspect="1"/>
          </p:cNvGraphicFramePr>
          <p:nvPr>
            <p:extLst>
              <p:ext uri="{D42A27DB-BD31-4B8C-83A1-F6EECF244321}">
                <p14:modId xmlns:p14="http://schemas.microsoft.com/office/powerpoint/2010/main" val="4194490425"/>
              </p:ext>
            </p:extLst>
          </p:nvPr>
        </p:nvGraphicFramePr>
        <p:xfrm>
          <a:off x="7597775" y="3926840"/>
          <a:ext cx="175895" cy="304800"/>
        </p:xfrm>
        <a:graphic>
          <a:graphicData uri="http://schemas.openxmlformats.org/presentationml/2006/ole">
            <mc:AlternateContent xmlns:mc="http://schemas.openxmlformats.org/markup-compatibility/2006">
              <mc:Choice xmlns:v="urn:schemas-microsoft-com:vml" Requires="v">
                <p:oleObj spid="_x0000_s14441" r:id="rId11" imgW="88900" imgH="152400" progId="Equation.DSMT4">
                  <p:embed/>
                </p:oleObj>
              </mc:Choice>
              <mc:Fallback>
                <p:oleObj r:id="rId11" imgW="88900" imgH="152400" progId="Equation.DSMT4">
                  <p:embed/>
                  <p:pic>
                    <p:nvPicPr>
                      <p:cNvPr id="0" name="图片 18"/>
                      <p:cNvPicPr/>
                      <p:nvPr/>
                    </p:nvPicPr>
                    <p:blipFill>
                      <a:blip r:embed="rId12"/>
                      <a:stretch>
                        <a:fillRect/>
                      </a:stretch>
                    </p:blipFill>
                    <p:spPr>
                      <a:xfrm>
                        <a:off x="7597775" y="3926840"/>
                        <a:ext cx="175895" cy="304800"/>
                      </a:xfrm>
                      <a:prstGeom prst="rect">
                        <a:avLst/>
                      </a:prstGeom>
                      <a:noFill/>
                      <a:ln w="9525">
                        <a:noFill/>
                        <a:miter/>
                      </a:ln>
                    </p:spPr>
                  </p:pic>
                </p:oleObj>
              </mc:Fallback>
            </mc:AlternateContent>
          </a:graphicData>
        </a:graphic>
      </p:graphicFrame>
      <p:graphicFrame>
        <p:nvGraphicFramePr>
          <p:cNvPr id="11" name="对象 -2147482465"/>
          <p:cNvGraphicFramePr>
            <a:graphicFrameLocks noChangeAspect="1"/>
          </p:cNvGraphicFramePr>
          <p:nvPr/>
        </p:nvGraphicFramePr>
        <p:xfrm>
          <a:off x="8665210" y="3924935"/>
          <a:ext cx="186055" cy="306705"/>
        </p:xfrm>
        <a:graphic>
          <a:graphicData uri="http://schemas.openxmlformats.org/presentationml/2006/ole">
            <mc:AlternateContent xmlns:mc="http://schemas.openxmlformats.org/markup-compatibility/2006">
              <mc:Choice xmlns:v="urn:schemas-microsoft-com:vml" Requires="v">
                <p:oleObj spid="_x0000_s14442" r:id="rId13" imgW="114300" imgH="177800" progId="Equation.DSMT4">
                  <p:embed/>
                </p:oleObj>
              </mc:Choice>
              <mc:Fallback>
                <p:oleObj r:id="rId13" imgW="114300" imgH="177800" progId="Equation.DSMT4">
                  <p:embed/>
                  <p:pic>
                    <p:nvPicPr>
                      <p:cNvPr id="0" name="图片 19"/>
                      <p:cNvPicPr/>
                      <p:nvPr/>
                    </p:nvPicPr>
                    <p:blipFill>
                      <a:blip r:embed="rId14"/>
                      <a:stretch>
                        <a:fillRect/>
                      </a:stretch>
                    </p:blipFill>
                    <p:spPr>
                      <a:xfrm>
                        <a:off x="8665210" y="3924935"/>
                        <a:ext cx="186055" cy="306705"/>
                      </a:xfrm>
                      <a:prstGeom prst="rect">
                        <a:avLst/>
                      </a:prstGeom>
                      <a:noFill/>
                      <a:ln w="9525">
                        <a:noFill/>
                        <a:miter/>
                      </a:ln>
                    </p:spPr>
                  </p:pic>
                </p:oleObj>
              </mc:Fallback>
            </mc:AlternateContent>
          </a:graphicData>
        </a:graphic>
      </p:graphicFrame>
      <p:sp>
        <p:nvSpPr>
          <p:cNvPr id="6" name="Rectangle 6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1933103396"/>
              </p:ext>
            </p:extLst>
          </p:nvPr>
        </p:nvGraphicFramePr>
        <p:xfrm>
          <a:off x="4365427" y="1772816"/>
          <a:ext cx="4697266" cy="792088"/>
        </p:xfrm>
        <a:graphic>
          <a:graphicData uri="http://schemas.openxmlformats.org/presentationml/2006/ole">
            <mc:AlternateContent xmlns:mc="http://schemas.openxmlformats.org/markup-compatibility/2006">
              <mc:Choice xmlns:v="urn:schemas-microsoft-com:vml" Requires="v">
                <p:oleObj spid="_x0000_s14443" name="Equation" r:id="rId15" imgW="2425700" imgH="406400" progId="Equation.DSMT4">
                  <p:embed/>
                </p:oleObj>
              </mc:Choice>
              <mc:Fallback>
                <p:oleObj name="Equation" r:id="rId15" imgW="2425700" imgH="406400" progId="Equation.DSMT4">
                  <p:embed/>
                  <p:pic>
                    <p:nvPicPr>
                      <p:cNvPr id="0" name="Object 5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5427" y="1772816"/>
                        <a:ext cx="4697266" cy="792088"/>
                      </a:xfrm>
                      <a:prstGeom prst="rect">
                        <a:avLst/>
                      </a:prstGeom>
                      <a:noFill/>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91515"/>
            <a:ext cx="1148651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lang="zh-CN" altLang="en-US" sz="2200" dirty="0">
                <a:latin typeface="Times New Roman" panose="02020603050405020304" pitchFamily="18" charset="0"/>
                <a:ea typeface="宋体" panose="02010600030101010101" pitchFamily="2" charset="-122"/>
              </a:rPr>
              <a:t>组合协方差计算公式如下所示：资产组合的预期收益率是构成该组合的所有资产的预期收益率的加权平均，即：</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latinLnBrk="0">
              <a:lnSpc>
                <a:spcPct val="160000"/>
              </a:lnSpc>
              <a:spcBef>
                <a:spcPts val="1200"/>
              </a:spcBef>
            </a:pPr>
            <a:r>
              <a:rPr lang="zh-CN" altLang="en-US" sz="2200" dirty="0">
                <a:latin typeface="Times New Roman" panose="02020603050405020304" pitchFamily="18" charset="0"/>
                <a:ea typeface="宋体" panose="02010600030101010101" pitchFamily="2" charset="-122"/>
              </a:rPr>
              <a:t>其中：   是资产   的收益，    是资产   的收益均值，   是资产    的收益均值，  是资产    的权重，    是资产    的权重，  是资产    的标准差，  是资产   的标准差。</a:t>
            </a:r>
          </a:p>
          <a:p>
            <a:pPr indent="457200">
              <a:lnSpc>
                <a:spcPct val="160000"/>
              </a:lnSpc>
            </a:pPr>
            <a:r>
              <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rPr>
              <a:t>同时，为了更好地衡量两种证券收益率之间的线性关系，引入了相关系数的概念。</a:t>
            </a:r>
          </a:p>
          <a:p>
            <a:pPr indent="457200">
              <a:lnSpc>
                <a:spcPct val="160000"/>
              </a:lnSpc>
            </a:pPr>
            <a:r>
              <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rPr>
              <a:t>相关系数的计算公式如下：</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p:txBody>
      </p:sp>
      <p:sp>
        <p:nvSpPr>
          <p:cNvPr id="40" name="矩形 39"/>
          <p:cNvSpPr/>
          <p:nvPr/>
        </p:nvSpPr>
        <p:spPr>
          <a:xfrm>
            <a:off x="476885" y="116840"/>
            <a:ext cx="49504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资产组合风险的度量 </a:t>
            </a:r>
          </a:p>
        </p:txBody>
      </p:sp>
      <p:graphicFrame>
        <p:nvGraphicFramePr>
          <p:cNvPr id="13" name="对象 -2147482464"/>
          <p:cNvGraphicFramePr>
            <a:graphicFrameLocks noChangeAspect="1"/>
          </p:cNvGraphicFramePr>
          <p:nvPr>
            <p:extLst>
              <p:ext uri="{D42A27DB-BD31-4B8C-83A1-F6EECF244321}">
                <p14:modId xmlns:p14="http://schemas.microsoft.com/office/powerpoint/2010/main" val="746028339"/>
              </p:ext>
            </p:extLst>
          </p:nvPr>
        </p:nvGraphicFramePr>
        <p:xfrm>
          <a:off x="2277195" y="1772816"/>
          <a:ext cx="7778750" cy="864870"/>
        </p:xfrm>
        <a:graphic>
          <a:graphicData uri="http://schemas.openxmlformats.org/presentationml/2006/ole">
            <mc:AlternateContent xmlns:mc="http://schemas.openxmlformats.org/markup-compatibility/2006">
              <mc:Choice xmlns:v="urn:schemas-microsoft-com:vml" Requires="v">
                <p:oleObj spid="_x0000_s15569" r:id="rId3" imgW="3898900" imgH="431800" progId="Equation.DSMT4">
                  <p:embed/>
                </p:oleObj>
              </mc:Choice>
              <mc:Fallback>
                <p:oleObj r:id="rId3" imgW="3898900" imgH="431800" progId="Equation.DSMT4">
                  <p:embed/>
                  <p:pic>
                    <p:nvPicPr>
                      <p:cNvPr id="0" name="图片 26"/>
                      <p:cNvPicPr/>
                      <p:nvPr/>
                    </p:nvPicPr>
                    <p:blipFill>
                      <a:blip r:embed="rId4"/>
                      <a:stretch>
                        <a:fillRect/>
                      </a:stretch>
                    </p:blipFill>
                    <p:spPr>
                      <a:xfrm>
                        <a:off x="2277195" y="1772816"/>
                        <a:ext cx="7778750" cy="864870"/>
                      </a:xfrm>
                      <a:prstGeom prst="rect">
                        <a:avLst/>
                      </a:prstGeom>
                      <a:noFill/>
                      <a:ln w="9525">
                        <a:noFill/>
                        <a:miter/>
                      </a:ln>
                    </p:spPr>
                  </p:pic>
                </p:oleObj>
              </mc:Fallback>
            </mc:AlternateContent>
          </a:graphicData>
        </a:graphic>
      </p:graphicFrame>
      <p:graphicFrame>
        <p:nvGraphicFramePr>
          <p:cNvPr id="30" name="对象 -2147482463"/>
          <p:cNvGraphicFramePr>
            <a:graphicFrameLocks noChangeAspect="1"/>
          </p:cNvGraphicFramePr>
          <p:nvPr/>
        </p:nvGraphicFramePr>
        <p:xfrm>
          <a:off x="1704975" y="2607310"/>
          <a:ext cx="313055" cy="497840"/>
        </p:xfrm>
        <a:graphic>
          <a:graphicData uri="http://schemas.openxmlformats.org/presentationml/2006/ole">
            <mc:AlternateContent xmlns:mc="http://schemas.openxmlformats.org/markup-compatibility/2006">
              <mc:Choice xmlns:v="urn:schemas-microsoft-com:vml" Requires="v">
                <p:oleObj spid="_x0000_s15570" r:id="rId5" imgW="114300" imgH="190500" progId="Equation.DSMT4">
                  <p:embed/>
                </p:oleObj>
              </mc:Choice>
              <mc:Fallback>
                <p:oleObj r:id="rId5" imgW="114300" imgH="190500" progId="Equation.DSMT4">
                  <p:embed/>
                  <p:pic>
                    <p:nvPicPr>
                      <p:cNvPr id="0" name="图片 27"/>
                      <p:cNvPicPr/>
                      <p:nvPr/>
                    </p:nvPicPr>
                    <p:blipFill>
                      <a:blip r:embed="rId6"/>
                      <a:stretch>
                        <a:fillRect/>
                      </a:stretch>
                    </p:blipFill>
                    <p:spPr>
                      <a:xfrm>
                        <a:off x="1704975" y="2607310"/>
                        <a:ext cx="313055" cy="497840"/>
                      </a:xfrm>
                      <a:prstGeom prst="rect">
                        <a:avLst/>
                      </a:prstGeom>
                      <a:noFill/>
                      <a:ln w="9525">
                        <a:noFill/>
                        <a:miter/>
                      </a:ln>
                    </p:spPr>
                  </p:pic>
                </p:oleObj>
              </mc:Fallback>
            </mc:AlternateContent>
          </a:graphicData>
        </a:graphic>
      </p:graphicFrame>
      <p:graphicFrame>
        <p:nvGraphicFramePr>
          <p:cNvPr id="34" name="对象 -2147482453"/>
          <p:cNvGraphicFramePr>
            <a:graphicFrameLocks noChangeAspect="1"/>
          </p:cNvGraphicFramePr>
          <p:nvPr/>
        </p:nvGraphicFramePr>
        <p:xfrm>
          <a:off x="3660140" y="3210560"/>
          <a:ext cx="320040" cy="398145"/>
        </p:xfrm>
        <a:graphic>
          <a:graphicData uri="http://schemas.openxmlformats.org/presentationml/2006/ole">
            <mc:AlternateContent xmlns:mc="http://schemas.openxmlformats.org/markup-compatibility/2006">
              <mc:Choice xmlns:v="urn:schemas-microsoft-com:vml" Requires="v">
                <p:oleObj spid="_x0000_s15571" r:id="rId7" imgW="152400" imgH="190500" progId="Equation.DSMT4">
                  <p:embed/>
                </p:oleObj>
              </mc:Choice>
              <mc:Fallback>
                <p:oleObj r:id="rId7" imgW="152400" imgH="190500" progId="Equation.DSMT4">
                  <p:embed/>
                  <p:pic>
                    <p:nvPicPr>
                      <p:cNvPr id="0" name="图片 37"/>
                      <p:cNvPicPr/>
                      <p:nvPr/>
                    </p:nvPicPr>
                    <p:blipFill>
                      <a:blip r:embed="rId8"/>
                      <a:stretch>
                        <a:fillRect/>
                      </a:stretch>
                    </p:blipFill>
                    <p:spPr>
                      <a:xfrm>
                        <a:off x="3660140" y="3210560"/>
                        <a:ext cx="320040" cy="398145"/>
                      </a:xfrm>
                      <a:prstGeom prst="rect">
                        <a:avLst/>
                      </a:prstGeom>
                      <a:noFill/>
                      <a:ln w="9525">
                        <a:noFill/>
                        <a:miter/>
                      </a:ln>
                    </p:spPr>
                  </p:pic>
                </p:oleObj>
              </mc:Fallback>
            </mc:AlternateContent>
          </a:graphicData>
        </a:graphic>
      </p:graphicFrame>
      <p:graphicFrame>
        <p:nvGraphicFramePr>
          <p:cNvPr id="36" name="对象 -2147482459"/>
          <p:cNvGraphicFramePr>
            <a:graphicFrameLocks noChangeAspect="1"/>
          </p:cNvGraphicFramePr>
          <p:nvPr/>
        </p:nvGraphicFramePr>
        <p:xfrm>
          <a:off x="7046595" y="2703195"/>
          <a:ext cx="355600" cy="452755"/>
        </p:xfrm>
        <a:graphic>
          <a:graphicData uri="http://schemas.openxmlformats.org/presentationml/2006/ole">
            <mc:AlternateContent xmlns:mc="http://schemas.openxmlformats.org/markup-compatibility/2006">
              <mc:Choice xmlns:v="urn:schemas-microsoft-com:vml" Requires="v">
                <p:oleObj spid="_x0000_s15572" r:id="rId9" imgW="152400" imgH="203200" progId="Equation.DSMT4">
                  <p:embed/>
                </p:oleObj>
              </mc:Choice>
              <mc:Fallback>
                <p:oleObj r:id="rId9" imgW="152400" imgH="203200" progId="Equation.DSMT4">
                  <p:embed/>
                  <p:pic>
                    <p:nvPicPr>
                      <p:cNvPr id="0" name="图片 30"/>
                      <p:cNvPicPr/>
                      <p:nvPr/>
                    </p:nvPicPr>
                    <p:blipFill>
                      <a:blip r:embed="rId10"/>
                      <a:stretch>
                        <a:fillRect/>
                      </a:stretch>
                    </p:blipFill>
                    <p:spPr>
                      <a:xfrm>
                        <a:off x="7046595" y="2703195"/>
                        <a:ext cx="355600" cy="452755"/>
                      </a:xfrm>
                      <a:prstGeom prst="rect">
                        <a:avLst/>
                      </a:prstGeom>
                      <a:noFill/>
                      <a:ln w="9525">
                        <a:noFill/>
                        <a:miter/>
                      </a:ln>
                    </p:spPr>
                  </p:pic>
                </p:oleObj>
              </mc:Fallback>
            </mc:AlternateContent>
          </a:graphicData>
        </a:graphic>
      </p:graphicFrame>
      <p:graphicFrame>
        <p:nvGraphicFramePr>
          <p:cNvPr id="41" name="对象 -2147482458"/>
          <p:cNvGraphicFramePr>
            <a:graphicFrameLocks noChangeAspect="1"/>
          </p:cNvGraphicFramePr>
          <p:nvPr/>
        </p:nvGraphicFramePr>
        <p:xfrm>
          <a:off x="8275320" y="2753995"/>
          <a:ext cx="212090" cy="349250"/>
        </p:xfrm>
        <a:graphic>
          <a:graphicData uri="http://schemas.openxmlformats.org/presentationml/2006/ole">
            <mc:AlternateContent xmlns:mc="http://schemas.openxmlformats.org/markup-compatibility/2006">
              <mc:Choice xmlns:v="urn:schemas-microsoft-com:vml" Requires="v">
                <p:oleObj spid="_x0000_s15573" r:id="rId11" imgW="114300" imgH="177800" progId="Equation.DSMT4">
                  <p:embed/>
                </p:oleObj>
              </mc:Choice>
              <mc:Fallback>
                <p:oleObj r:id="rId11" imgW="114300" imgH="177800" progId="Equation.DSMT4">
                  <p:embed/>
                  <p:pic>
                    <p:nvPicPr>
                      <p:cNvPr id="0" name="图片 31"/>
                      <p:cNvPicPr/>
                      <p:nvPr/>
                    </p:nvPicPr>
                    <p:blipFill>
                      <a:blip r:embed="rId12"/>
                      <a:stretch>
                        <a:fillRect/>
                      </a:stretch>
                    </p:blipFill>
                    <p:spPr>
                      <a:xfrm>
                        <a:off x="8275320" y="2753995"/>
                        <a:ext cx="212090" cy="349250"/>
                      </a:xfrm>
                      <a:prstGeom prst="rect">
                        <a:avLst/>
                      </a:prstGeom>
                      <a:noFill/>
                      <a:ln w="9525">
                        <a:noFill/>
                        <a:miter/>
                      </a:ln>
                    </p:spPr>
                  </p:pic>
                </p:oleObj>
              </mc:Fallback>
            </mc:AlternateContent>
          </a:graphicData>
        </a:graphic>
      </p:graphicFrame>
      <p:graphicFrame>
        <p:nvGraphicFramePr>
          <p:cNvPr id="43" name="对象 -2147482457"/>
          <p:cNvGraphicFramePr>
            <a:graphicFrameLocks noChangeAspect="1"/>
          </p:cNvGraphicFramePr>
          <p:nvPr/>
        </p:nvGraphicFramePr>
        <p:xfrm>
          <a:off x="9976485" y="2769870"/>
          <a:ext cx="329565" cy="386080"/>
        </p:xfrm>
        <a:graphic>
          <a:graphicData uri="http://schemas.openxmlformats.org/presentationml/2006/ole">
            <mc:AlternateContent xmlns:mc="http://schemas.openxmlformats.org/markup-compatibility/2006">
              <mc:Choice xmlns:v="urn:schemas-microsoft-com:vml" Requires="v">
                <p:oleObj spid="_x0000_s15574" r:id="rId13" imgW="165100" imgH="190500" progId="Equation.DSMT4">
                  <p:embed/>
                </p:oleObj>
              </mc:Choice>
              <mc:Fallback>
                <p:oleObj r:id="rId13" imgW="165100" imgH="190500" progId="Equation.DSMT4">
                  <p:embed/>
                  <p:pic>
                    <p:nvPicPr>
                      <p:cNvPr id="0" name="图片 33"/>
                      <p:cNvPicPr/>
                      <p:nvPr/>
                    </p:nvPicPr>
                    <p:blipFill>
                      <a:blip r:embed="rId14"/>
                      <a:stretch>
                        <a:fillRect/>
                      </a:stretch>
                    </p:blipFill>
                    <p:spPr>
                      <a:xfrm>
                        <a:off x="9976485" y="2769870"/>
                        <a:ext cx="329565" cy="386080"/>
                      </a:xfrm>
                      <a:prstGeom prst="rect">
                        <a:avLst/>
                      </a:prstGeom>
                      <a:noFill/>
                      <a:ln w="9525">
                        <a:noFill/>
                        <a:miter/>
                      </a:ln>
                    </p:spPr>
                  </p:pic>
                </p:oleObj>
              </mc:Fallback>
            </mc:AlternateContent>
          </a:graphicData>
        </a:graphic>
      </p:graphicFrame>
      <p:graphicFrame>
        <p:nvGraphicFramePr>
          <p:cNvPr id="45" name="对象 -2147482456"/>
          <p:cNvGraphicFramePr>
            <a:graphicFrameLocks noChangeAspect="1"/>
          </p:cNvGraphicFramePr>
          <p:nvPr/>
        </p:nvGraphicFramePr>
        <p:xfrm>
          <a:off x="4884420" y="3296920"/>
          <a:ext cx="202565" cy="351155"/>
        </p:xfrm>
        <a:graphic>
          <a:graphicData uri="http://schemas.openxmlformats.org/presentationml/2006/ole">
            <mc:AlternateContent xmlns:mc="http://schemas.openxmlformats.org/markup-compatibility/2006">
              <mc:Choice xmlns:v="urn:schemas-microsoft-com:vml" Requires="v">
                <p:oleObj spid="_x0000_s15575" r:id="rId15" imgW="88900" imgH="152400" progId="Equation.DSMT4">
                  <p:embed/>
                </p:oleObj>
              </mc:Choice>
              <mc:Fallback>
                <p:oleObj r:id="rId15" imgW="88900" imgH="152400" progId="Equation.DSMT4">
                  <p:embed/>
                  <p:pic>
                    <p:nvPicPr>
                      <p:cNvPr id="0" name="图片 34"/>
                      <p:cNvPicPr/>
                      <p:nvPr/>
                    </p:nvPicPr>
                    <p:blipFill>
                      <a:blip r:embed="rId16"/>
                      <a:stretch>
                        <a:fillRect/>
                      </a:stretch>
                    </p:blipFill>
                    <p:spPr>
                      <a:xfrm>
                        <a:off x="4884420" y="3296920"/>
                        <a:ext cx="202565" cy="351155"/>
                      </a:xfrm>
                      <a:prstGeom prst="rect">
                        <a:avLst/>
                      </a:prstGeom>
                      <a:noFill/>
                      <a:ln w="9525">
                        <a:noFill/>
                        <a:miter/>
                      </a:ln>
                    </p:spPr>
                  </p:pic>
                </p:oleObj>
              </mc:Fallback>
            </mc:AlternateContent>
          </a:graphicData>
        </a:graphic>
      </p:graphicFrame>
      <p:graphicFrame>
        <p:nvGraphicFramePr>
          <p:cNvPr id="47" name="对象 -2147482416"/>
          <p:cNvGraphicFramePr>
            <a:graphicFrameLocks noChangeAspect="1"/>
          </p:cNvGraphicFramePr>
          <p:nvPr/>
        </p:nvGraphicFramePr>
        <p:xfrm>
          <a:off x="1208405" y="3210560"/>
          <a:ext cx="395605" cy="437515"/>
        </p:xfrm>
        <a:graphic>
          <a:graphicData uri="http://schemas.openxmlformats.org/presentationml/2006/ole">
            <mc:AlternateContent xmlns:mc="http://schemas.openxmlformats.org/markup-compatibility/2006">
              <mc:Choice xmlns:v="urn:schemas-microsoft-com:vml" Requires="v">
                <p:oleObj spid="_x0000_s15576" r:id="rId17" imgW="177800" imgH="203200" progId="Equation.DSMT4">
                  <p:embed/>
                </p:oleObj>
              </mc:Choice>
              <mc:Fallback>
                <p:oleObj r:id="rId17" imgW="177800" imgH="203200" progId="Equation.DSMT4">
                  <p:embed/>
                  <p:pic>
                    <p:nvPicPr>
                      <p:cNvPr id="0" name="图片 35"/>
                      <p:cNvPicPr/>
                      <p:nvPr/>
                    </p:nvPicPr>
                    <p:blipFill>
                      <a:blip r:embed="rId18"/>
                      <a:stretch>
                        <a:fillRect/>
                      </a:stretch>
                    </p:blipFill>
                    <p:spPr>
                      <a:xfrm>
                        <a:off x="1208405" y="3210560"/>
                        <a:ext cx="395605" cy="437515"/>
                      </a:xfrm>
                      <a:prstGeom prst="rect">
                        <a:avLst/>
                      </a:prstGeom>
                      <a:noFill/>
                      <a:ln w="9525">
                        <a:noFill/>
                        <a:miter/>
                      </a:ln>
                    </p:spPr>
                  </p:pic>
                </p:oleObj>
              </mc:Fallback>
            </mc:AlternateContent>
          </a:graphicData>
        </a:graphic>
      </p:graphicFrame>
      <p:graphicFrame>
        <p:nvGraphicFramePr>
          <p:cNvPr id="49" name="对象 -2147482454"/>
          <p:cNvGraphicFramePr>
            <a:graphicFrameLocks noChangeAspect="1"/>
          </p:cNvGraphicFramePr>
          <p:nvPr/>
        </p:nvGraphicFramePr>
        <p:xfrm>
          <a:off x="7495540" y="3337560"/>
          <a:ext cx="194945" cy="321310"/>
        </p:xfrm>
        <a:graphic>
          <a:graphicData uri="http://schemas.openxmlformats.org/presentationml/2006/ole">
            <mc:AlternateContent xmlns:mc="http://schemas.openxmlformats.org/markup-compatibility/2006">
              <mc:Choice xmlns:v="urn:schemas-microsoft-com:vml" Requires="v">
                <p:oleObj spid="_x0000_s15577" r:id="rId19" imgW="114300" imgH="177800" progId="Equation.DSMT4">
                  <p:embed/>
                </p:oleObj>
              </mc:Choice>
              <mc:Fallback>
                <p:oleObj r:id="rId19" imgW="114300" imgH="177800" progId="Equation.DSMT4">
                  <p:embed/>
                  <p:pic>
                    <p:nvPicPr>
                      <p:cNvPr id="0" name="图片 36"/>
                      <p:cNvPicPr/>
                      <p:nvPr/>
                    </p:nvPicPr>
                    <p:blipFill>
                      <a:blip r:embed="rId20"/>
                      <a:stretch>
                        <a:fillRect/>
                      </a:stretch>
                    </p:blipFill>
                    <p:spPr>
                      <a:xfrm>
                        <a:off x="7495540" y="3337560"/>
                        <a:ext cx="194945" cy="321310"/>
                      </a:xfrm>
                      <a:prstGeom prst="rect">
                        <a:avLst/>
                      </a:prstGeom>
                      <a:noFill/>
                      <a:ln w="9525">
                        <a:noFill/>
                        <a:miter/>
                      </a:ln>
                    </p:spPr>
                  </p:pic>
                </p:oleObj>
              </mc:Fallback>
            </mc:AlternateContent>
          </a:graphicData>
        </a:graphic>
      </p:graphicFrame>
      <p:graphicFrame>
        <p:nvGraphicFramePr>
          <p:cNvPr id="55" name="对象 -2147482452"/>
          <p:cNvGraphicFramePr>
            <a:graphicFrameLocks noChangeAspect="1"/>
          </p:cNvGraphicFramePr>
          <p:nvPr/>
        </p:nvGraphicFramePr>
        <p:xfrm>
          <a:off x="11180445" y="2753995"/>
          <a:ext cx="193040" cy="334645"/>
        </p:xfrm>
        <a:graphic>
          <a:graphicData uri="http://schemas.openxmlformats.org/presentationml/2006/ole">
            <mc:AlternateContent xmlns:mc="http://schemas.openxmlformats.org/markup-compatibility/2006">
              <mc:Choice xmlns:v="urn:schemas-microsoft-com:vml" Requires="v">
                <p:oleObj spid="_x0000_s15578" r:id="rId21" imgW="88900" imgH="152400" progId="Equation.DSMT4">
                  <p:embed/>
                </p:oleObj>
              </mc:Choice>
              <mc:Fallback>
                <p:oleObj r:id="rId21" imgW="88900" imgH="152400" progId="Equation.DSMT4">
                  <p:embed/>
                  <p:pic>
                    <p:nvPicPr>
                      <p:cNvPr id="0" name="图片 38"/>
                      <p:cNvPicPr/>
                      <p:nvPr/>
                    </p:nvPicPr>
                    <p:blipFill>
                      <a:blip r:embed="rId22"/>
                      <a:stretch>
                        <a:fillRect/>
                      </a:stretch>
                    </p:blipFill>
                    <p:spPr>
                      <a:xfrm>
                        <a:off x="11180445" y="2753995"/>
                        <a:ext cx="193040" cy="334645"/>
                      </a:xfrm>
                      <a:prstGeom prst="rect">
                        <a:avLst/>
                      </a:prstGeom>
                      <a:noFill/>
                      <a:ln w="9525">
                        <a:noFill/>
                        <a:miter/>
                      </a:ln>
                    </p:spPr>
                  </p:pic>
                </p:oleObj>
              </mc:Fallback>
            </mc:AlternateContent>
          </a:graphicData>
        </a:graphic>
      </p:graphicFrame>
      <p:graphicFrame>
        <p:nvGraphicFramePr>
          <p:cNvPr id="61" name="对象 -2147482458"/>
          <p:cNvGraphicFramePr>
            <a:graphicFrameLocks noChangeAspect="1"/>
          </p:cNvGraphicFramePr>
          <p:nvPr/>
        </p:nvGraphicFramePr>
        <p:xfrm>
          <a:off x="2498725" y="3298825"/>
          <a:ext cx="212090" cy="349250"/>
        </p:xfrm>
        <a:graphic>
          <a:graphicData uri="http://schemas.openxmlformats.org/presentationml/2006/ole">
            <mc:AlternateContent xmlns:mc="http://schemas.openxmlformats.org/markup-compatibility/2006">
              <mc:Choice xmlns:v="urn:schemas-microsoft-com:vml" Requires="v">
                <p:oleObj spid="_x0000_s15579" r:id="rId23" imgW="114300" imgH="177800" progId="Equation.DSMT4">
                  <p:embed/>
                </p:oleObj>
              </mc:Choice>
              <mc:Fallback>
                <p:oleObj r:id="rId23" imgW="114300" imgH="177800" progId="Equation.DSMT4">
                  <p:embed/>
                  <p:pic>
                    <p:nvPicPr>
                      <p:cNvPr id="0" name="图片 31"/>
                      <p:cNvPicPr/>
                      <p:nvPr/>
                    </p:nvPicPr>
                    <p:blipFill>
                      <a:blip r:embed="rId12"/>
                      <a:stretch>
                        <a:fillRect/>
                      </a:stretch>
                    </p:blipFill>
                    <p:spPr>
                      <a:xfrm>
                        <a:off x="2498725" y="3298825"/>
                        <a:ext cx="212090" cy="349250"/>
                      </a:xfrm>
                      <a:prstGeom prst="rect">
                        <a:avLst/>
                      </a:prstGeom>
                      <a:noFill/>
                      <a:ln w="9525">
                        <a:noFill/>
                        <a:miter/>
                      </a:ln>
                    </p:spPr>
                  </p:pic>
                </p:oleObj>
              </mc:Fallback>
            </mc:AlternateContent>
          </a:graphicData>
        </a:graphic>
      </p:graphicFrame>
      <p:graphicFrame>
        <p:nvGraphicFramePr>
          <p:cNvPr id="3" name="对象 -2147482453"/>
          <p:cNvGraphicFramePr>
            <a:graphicFrameLocks noChangeAspect="1"/>
          </p:cNvGraphicFramePr>
          <p:nvPr/>
        </p:nvGraphicFramePr>
        <p:xfrm>
          <a:off x="6299200" y="3234055"/>
          <a:ext cx="372110" cy="424815"/>
        </p:xfrm>
        <a:graphic>
          <a:graphicData uri="http://schemas.openxmlformats.org/presentationml/2006/ole">
            <mc:AlternateContent xmlns:mc="http://schemas.openxmlformats.org/markup-compatibility/2006">
              <mc:Choice xmlns:v="urn:schemas-microsoft-com:vml" Requires="v">
                <p:oleObj spid="_x0000_s15580" r:id="rId24" imgW="177165" imgH="203200" progId="Equation.DSMT4">
                  <p:embed/>
                </p:oleObj>
              </mc:Choice>
              <mc:Fallback>
                <p:oleObj r:id="rId24" imgW="177165" imgH="203200" progId="Equation.DSMT4">
                  <p:embed/>
                  <p:pic>
                    <p:nvPicPr>
                      <p:cNvPr id="0" name="图片 37"/>
                      <p:cNvPicPr/>
                      <p:nvPr/>
                    </p:nvPicPr>
                    <p:blipFill>
                      <a:blip r:embed="rId25"/>
                      <a:stretch>
                        <a:fillRect/>
                      </a:stretch>
                    </p:blipFill>
                    <p:spPr>
                      <a:xfrm>
                        <a:off x="6299200" y="3234055"/>
                        <a:ext cx="372110" cy="424815"/>
                      </a:xfrm>
                      <a:prstGeom prst="rect">
                        <a:avLst/>
                      </a:prstGeom>
                      <a:noFill/>
                      <a:ln w="9525">
                        <a:noFill/>
                        <a:miter/>
                      </a:ln>
                    </p:spPr>
                  </p:pic>
                </p:oleObj>
              </mc:Fallback>
            </mc:AlternateContent>
          </a:graphicData>
        </a:graphic>
      </p:graphicFrame>
      <p:graphicFrame>
        <p:nvGraphicFramePr>
          <p:cNvPr id="14" name="对象 -2147482459"/>
          <p:cNvGraphicFramePr>
            <a:graphicFrameLocks noChangeAspect="1"/>
          </p:cNvGraphicFramePr>
          <p:nvPr/>
        </p:nvGraphicFramePr>
        <p:xfrm>
          <a:off x="4137025" y="2717165"/>
          <a:ext cx="326390" cy="424815"/>
        </p:xfrm>
        <a:graphic>
          <a:graphicData uri="http://schemas.openxmlformats.org/presentationml/2006/ole">
            <mc:AlternateContent xmlns:mc="http://schemas.openxmlformats.org/markup-compatibility/2006">
              <mc:Choice xmlns:v="urn:schemas-microsoft-com:vml" Requires="v">
                <p:oleObj spid="_x0000_s15581" r:id="rId26" imgW="139700" imgH="190500" progId="Equation.DSMT4">
                  <p:embed/>
                </p:oleObj>
              </mc:Choice>
              <mc:Fallback>
                <p:oleObj r:id="rId26" imgW="139700" imgH="190500" progId="Equation.DSMT4">
                  <p:embed/>
                  <p:pic>
                    <p:nvPicPr>
                      <p:cNvPr id="0" name="图片 30"/>
                      <p:cNvPicPr/>
                      <p:nvPr/>
                    </p:nvPicPr>
                    <p:blipFill>
                      <a:blip r:embed="rId27"/>
                      <a:stretch>
                        <a:fillRect/>
                      </a:stretch>
                    </p:blipFill>
                    <p:spPr>
                      <a:xfrm>
                        <a:off x="4137025" y="2717165"/>
                        <a:ext cx="326390" cy="424815"/>
                      </a:xfrm>
                      <a:prstGeom prst="rect">
                        <a:avLst/>
                      </a:prstGeom>
                      <a:noFill/>
                      <a:ln w="9525">
                        <a:noFill/>
                        <a:miter/>
                      </a:ln>
                    </p:spPr>
                  </p:pic>
                </p:oleObj>
              </mc:Fallback>
            </mc:AlternateContent>
          </a:graphicData>
        </a:graphic>
      </p:graphicFrame>
      <p:graphicFrame>
        <p:nvGraphicFramePr>
          <p:cNvPr id="17" name="对象 -2147482456"/>
          <p:cNvGraphicFramePr>
            <a:graphicFrameLocks noChangeAspect="1"/>
          </p:cNvGraphicFramePr>
          <p:nvPr/>
        </p:nvGraphicFramePr>
        <p:xfrm>
          <a:off x="2850515" y="2753995"/>
          <a:ext cx="202565" cy="351155"/>
        </p:xfrm>
        <a:graphic>
          <a:graphicData uri="http://schemas.openxmlformats.org/presentationml/2006/ole">
            <mc:AlternateContent xmlns:mc="http://schemas.openxmlformats.org/markup-compatibility/2006">
              <mc:Choice xmlns:v="urn:schemas-microsoft-com:vml" Requires="v">
                <p:oleObj spid="_x0000_s15582" r:id="rId28" imgW="88900" imgH="152400" progId="Equation.DSMT4">
                  <p:embed/>
                </p:oleObj>
              </mc:Choice>
              <mc:Fallback>
                <p:oleObj r:id="rId28" imgW="88900" imgH="152400" progId="Equation.DSMT4">
                  <p:embed/>
                  <p:pic>
                    <p:nvPicPr>
                      <p:cNvPr id="0" name="图片 34"/>
                      <p:cNvPicPr/>
                      <p:nvPr/>
                    </p:nvPicPr>
                    <p:blipFill>
                      <a:blip r:embed="rId16"/>
                      <a:stretch>
                        <a:fillRect/>
                      </a:stretch>
                    </p:blipFill>
                    <p:spPr>
                      <a:xfrm>
                        <a:off x="2850515" y="2753995"/>
                        <a:ext cx="202565" cy="351155"/>
                      </a:xfrm>
                      <a:prstGeom prst="rect">
                        <a:avLst/>
                      </a:prstGeom>
                      <a:noFill/>
                      <a:ln w="9525">
                        <a:noFill/>
                        <a:miter/>
                      </a:ln>
                    </p:spPr>
                  </p:pic>
                </p:oleObj>
              </mc:Fallback>
            </mc:AlternateContent>
          </a:graphicData>
        </a:graphic>
      </p:graphicFrame>
      <p:graphicFrame>
        <p:nvGraphicFramePr>
          <p:cNvPr id="24" name="对象 -2147482456"/>
          <p:cNvGraphicFramePr>
            <a:graphicFrameLocks noChangeAspect="1"/>
          </p:cNvGraphicFramePr>
          <p:nvPr/>
        </p:nvGraphicFramePr>
        <p:xfrm>
          <a:off x="5224780" y="2753995"/>
          <a:ext cx="202565" cy="351155"/>
        </p:xfrm>
        <a:graphic>
          <a:graphicData uri="http://schemas.openxmlformats.org/presentationml/2006/ole">
            <mc:AlternateContent xmlns:mc="http://schemas.openxmlformats.org/markup-compatibility/2006">
              <mc:Choice xmlns:v="urn:schemas-microsoft-com:vml" Requires="v">
                <p:oleObj spid="_x0000_s15583" r:id="rId29" imgW="88900" imgH="152400" progId="Equation.DSMT4">
                  <p:embed/>
                </p:oleObj>
              </mc:Choice>
              <mc:Fallback>
                <p:oleObj r:id="rId29" imgW="88900" imgH="152400" progId="Equation.DSMT4">
                  <p:embed/>
                  <p:pic>
                    <p:nvPicPr>
                      <p:cNvPr id="0" name="图片 34"/>
                      <p:cNvPicPr/>
                      <p:nvPr/>
                    </p:nvPicPr>
                    <p:blipFill>
                      <a:blip r:embed="rId16"/>
                      <a:stretch>
                        <a:fillRect/>
                      </a:stretch>
                    </p:blipFill>
                    <p:spPr>
                      <a:xfrm>
                        <a:off x="5224780" y="2753995"/>
                        <a:ext cx="202565" cy="351155"/>
                      </a:xfrm>
                      <a:prstGeom prst="rect">
                        <a:avLst/>
                      </a:prstGeom>
                      <a:noFill/>
                      <a:ln w="9525">
                        <a:noFill/>
                        <a:miter/>
                      </a:ln>
                    </p:spPr>
                  </p:pic>
                </p:oleObj>
              </mc:Fallback>
            </mc:AlternateContent>
          </a:graphicData>
        </a:graphic>
      </p:graphicFrame>
      <p:graphicFrame>
        <p:nvGraphicFramePr>
          <p:cNvPr id="26" name="对象 -2147482447"/>
          <p:cNvGraphicFramePr>
            <a:graphicFrameLocks noChangeAspect="1"/>
          </p:cNvGraphicFramePr>
          <p:nvPr/>
        </p:nvGraphicFramePr>
        <p:xfrm>
          <a:off x="5497830" y="4946650"/>
          <a:ext cx="1711960" cy="823595"/>
        </p:xfrm>
        <a:graphic>
          <a:graphicData uri="http://schemas.openxmlformats.org/presentationml/2006/ole">
            <mc:AlternateContent xmlns:mc="http://schemas.openxmlformats.org/markup-compatibility/2006">
              <mc:Choice xmlns:v="urn:schemas-microsoft-com:vml" Requires="v">
                <p:oleObj spid="_x0000_s15584" r:id="rId30" imgW="862965" imgH="419100" progId="Equation.DSMT4">
                  <p:embed/>
                </p:oleObj>
              </mc:Choice>
              <mc:Fallback>
                <p:oleObj r:id="rId30" imgW="862965" imgH="419100" progId="Equation.DSMT4">
                  <p:embed/>
                  <p:pic>
                    <p:nvPicPr>
                      <p:cNvPr id="0" name="图片 45"/>
                      <p:cNvPicPr/>
                      <p:nvPr/>
                    </p:nvPicPr>
                    <p:blipFill>
                      <a:blip r:embed="rId31"/>
                      <a:stretch>
                        <a:fillRect/>
                      </a:stretch>
                    </p:blipFill>
                    <p:spPr>
                      <a:xfrm>
                        <a:off x="5497830" y="4946650"/>
                        <a:ext cx="1711960" cy="823595"/>
                      </a:xfrm>
                      <a:prstGeom prst="rect">
                        <a:avLst/>
                      </a:prstGeom>
                      <a:noFill/>
                      <a:ln w="9525">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551305" y="2542540"/>
            <a:ext cx="1718945" cy="76390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2400" dirty="0"/>
          </a:p>
        </p:txBody>
      </p:sp>
      <p:sp>
        <p:nvSpPr>
          <p:cNvPr id="5" name="内容占位符 2"/>
          <p:cNvSpPr txBox="1"/>
          <p:nvPr/>
        </p:nvSpPr>
        <p:spPr bwMode="auto">
          <a:xfrm>
            <a:off x="350520" y="691515"/>
            <a:ext cx="1148651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rPr>
              <a:t>相关系数的取值在</a:t>
            </a:r>
            <a:r>
              <a:rPr lang="zh-CN" altLang="en-US" sz="2200" dirty="0" smtClean="0">
                <a:latin typeface="宋体" panose="02010600030101010101" pitchFamily="2" charset="-122"/>
                <a:ea typeface="宋体" panose="02010600030101010101" pitchFamily="2" charset="-122"/>
                <a:sym typeface="+mn-ea"/>
              </a:rPr>
              <a:t>[-1，1]</a:t>
            </a:r>
            <a:r>
              <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rPr>
              <a:t>区间，</a:t>
            </a:r>
          </a:p>
          <a:p>
            <a:pPr indent="457200">
              <a:lnSpc>
                <a:spcPct val="160000"/>
              </a:lnSpc>
            </a:pPr>
            <a:endPar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indent="457200">
              <a:lnSpc>
                <a:spcPct val="160000"/>
              </a:lnSpc>
            </a:pPr>
            <a:endPar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indent="457200">
              <a:lnSpc>
                <a:spcPct val="160000"/>
              </a:lnSpc>
            </a:pPr>
            <a:endPar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indent="457200">
              <a:lnSpc>
                <a:spcPct val="160000"/>
              </a:lnSpc>
            </a:pPr>
            <a:endPar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indent="457200">
              <a:lnSpc>
                <a:spcPct val="160000"/>
              </a:lnSpc>
            </a:pPr>
            <a:endPar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indent="457200">
              <a:lnSpc>
                <a:spcPct val="160000"/>
              </a:lnSpc>
            </a:pPr>
            <a:r>
              <a:rPr lang="zh-CN" altLang="en-US" sz="2200" dirty="0" smtClean="0">
                <a:latin typeface="宋体" panose="02010600030101010101" pitchFamily="2" charset="-122"/>
                <a:ea typeface="宋体" panose="02010600030101010101" pitchFamily="2" charset="-122"/>
                <a:sym typeface="+mn-ea"/>
              </a:rPr>
              <a:t>值得注意的是，当组合内任意证券均是完全相关关系，即        时组合的方差为</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p:txBody>
      </p:sp>
      <p:sp>
        <p:nvSpPr>
          <p:cNvPr id="40" name="矩形 39"/>
          <p:cNvSpPr/>
          <p:nvPr/>
        </p:nvSpPr>
        <p:spPr>
          <a:xfrm>
            <a:off x="476885" y="116840"/>
            <a:ext cx="49504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资产组合风险的度量 </a:t>
            </a:r>
          </a:p>
        </p:txBody>
      </p:sp>
      <p:sp>
        <p:nvSpPr>
          <p:cNvPr id="2" name="左大括号 1"/>
          <p:cNvSpPr/>
          <p:nvPr/>
        </p:nvSpPr>
        <p:spPr>
          <a:xfrm>
            <a:off x="3340100" y="1844675"/>
            <a:ext cx="1224280" cy="21602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4" name="对象 3"/>
          <p:cNvGraphicFramePr/>
          <p:nvPr/>
        </p:nvGraphicFramePr>
        <p:xfrm>
          <a:off x="2063115" y="2574290"/>
          <a:ext cx="695960" cy="701040"/>
        </p:xfrm>
        <a:graphic>
          <a:graphicData uri="http://schemas.openxmlformats.org/presentationml/2006/ole">
            <mc:AlternateContent xmlns:mc="http://schemas.openxmlformats.org/markup-compatibility/2006">
              <mc:Choice xmlns:v="urn:schemas-microsoft-com:vml" Requires="v">
                <p:oleObj spid="_x0000_s16463" r:id="rId3" imgW="685165" imgH="530225" progId="Equation.DSMT4">
                  <p:embed/>
                </p:oleObj>
              </mc:Choice>
              <mc:Fallback>
                <p:oleObj r:id="rId3" imgW="685165" imgH="530225" progId="Equation.DSMT4">
                  <p:embed/>
                  <p:pic>
                    <p:nvPicPr>
                      <p:cNvPr id="0" name="图片 6"/>
                      <p:cNvPicPr/>
                      <p:nvPr/>
                    </p:nvPicPr>
                    <p:blipFill>
                      <a:blip r:embed="rId4"/>
                      <a:stretch>
                        <a:fillRect/>
                      </a:stretch>
                    </p:blipFill>
                    <p:spPr>
                      <a:xfrm>
                        <a:off x="2063115" y="2574290"/>
                        <a:ext cx="695960" cy="701040"/>
                      </a:xfrm>
                      <a:prstGeom prst="rect">
                        <a:avLst/>
                      </a:prstGeom>
                    </p:spPr>
                  </p:pic>
                </p:oleObj>
              </mc:Fallback>
            </mc:AlternateContent>
          </a:graphicData>
        </a:graphic>
      </p:graphicFrame>
      <p:sp>
        <p:nvSpPr>
          <p:cNvPr id="9" name="圆角矩形 8"/>
          <p:cNvSpPr/>
          <p:nvPr/>
        </p:nvSpPr>
        <p:spPr>
          <a:xfrm>
            <a:off x="4564599" y="1374343"/>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2400" dirty="0"/>
          </a:p>
        </p:txBody>
      </p:sp>
      <p:sp>
        <p:nvSpPr>
          <p:cNvPr id="10" name="圆角矩形 9"/>
          <p:cNvSpPr/>
          <p:nvPr/>
        </p:nvSpPr>
        <p:spPr>
          <a:xfrm>
            <a:off x="4626829" y="2411298"/>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2400" dirty="0"/>
          </a:p>
        </p:txBody>
      </p:sp>
      <p:sp>
        <p:nvSpPr>
          <p:cNvPr id="11" name="圆角矩形 10"/>
          <p:cNvSpPr/>
          <p:nvPr/>
        </p:nvSpPr>
        <p:spPr>
          <a:xfrm>
            <a:off x="4626829" y="3532073"/>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2400" dirty="0"/>
          </a:p>
        </p:txBody>
      </p:sp>
      <p:graphicFrame>
        <p:nvGraphicFramePr>
          <p:cNvPr id="12" name="对象 11"/>
          <p:cNvGraphicFramePr/>
          <p:nvPr/>
        </p:nvGraphicFramePr>
        <p:xfrm>
          <a:off x="5110480" y="1522730"/>
          <a:ext cx="1644015" cy="566420"/>
        </p:xfrm>
        <a:graphic>
          <a:graphicData uri="http://schemas.openxmlformats.org/presentationml/2006/ole">
            <mc:AlternateContent xmlns:mc="http://schemas.openxmlformats.org/markup-compatibility/2006">
              <mc:Choice xmlns:v="urn:schemas-microsoft-com:vml" Requires="v">
                <p:oleObj spid="_x0000_s16464" r:id="rId5" imgW="457200" imgH="203200" progId="Equation.DSMT4">
                  <p:embed/>
                </p:oleObj>
              </mc:Choice>
              <mc:Fallback>
                <p:oleObj r:id="rId5" imgW="457200" imgH="203200" progId="Equation.DSMT4">
                  <p:embed/>
                  <p:pic>
                    <p:nvPicPr>
                      <p:cNvPr id="0" name="图片 6"/>
                      <p:cNvPicPr/>
                      <p:nvPr/>
                    </p:nvPicPr>
                    <p:blipFill>
                      <a:blip r:embed="rId6"/>
                      <a:stretch>
                        <a:fillRect/>
                      </a:stretch>
                    </p:blipFill>
                    <p:spPr>
                      <a:xfrm>
                        <a:off x="5110480" y="1522730"/>
                        <a:ext cx="1644015" cy="566420"/>
                      </a:xfrm>
                      <a:prstGeom prst="rect">
                        <a:avLst/>
                      </a:prstGeom>
                    </p:spPr>
                  </p:pic>
                </p:oleObj>
              </mc:Fallback>
            </mc:AlternateContent>
          </a:graphicData>
        </a:graphic>
      </p:graphicFrame>
      <p:graphicFrame>
        <p:nvGraphicFramePr>
          <p:cNvPr id="18" name="对象 17"/>
          <p:cNvGraphicFramePr/>
          <p:nvPr/>
        </p:nvGraphicFramePr>
        <p:xfrm>
          <a:off x="5309553" y="2542540"/>
          <a:ext cx="1370330" cy="566420"/>
        </p:xfrm>
        <a:graphic>
          <a:graphicData uri="http://schemas.openxmlformats.org/presentationml/2006/ole">
            <mc:AlternateContent xmlns:mc="http://schemas.openxmlformats.org/markup-compatibility/2006">
              <mc:Choice xmlns:v="urn:schemas-microsoft-com:vml" Requires="v">
                <p:oleObj spid="_x0000_s16465" r:id="rId7" imgW="381000" imgH="203200" progId="Equation.DSMT4">
                  <p:embed/>
                </p:oleObj>
              </mc:Choice>
              <mc:Fallback>
                <p:oleObj r:id="rId7" imgW="381000" imgH="203200" progId="Equation.DSMT4">
                  <p:embed/>
                  <p:pic>
                    <p:nvPicPr>
                      <p:cNvPr id="0" name="图片 6"/>
                      <p:cNvPicPr/>
                      <p:nvPr/>
                    </p:nvPicPr>
                    <p:blipFill>
                      <a:blip r:embed="rId8"/>
                      <a:stretch>
                        <a:fillRect/>
                      </a:stretch>
                    </p:blipFill>
                    <p:spPr>
                      <a:xfrm>
                        <a:off x="5309553" y="2542540"/>
                        <a:ext cx="1370330" cy="566420"/>
                      </a:xfrm>
                      <a:prstGeom prst="rect">
                        <a:avLst/>
                      </a:prstGeom>
                    </p:spPr>
                  </p:pic>
                </p:oleObj>
              </mc:Fallback>
            </mc:AlternateContent>
          </a:graphicData>
        </a:graphic>
      </p:graphicFrame>
      <p:graphicFrame>
        <p:nvGraphicFramePr>
          <p:cNvPr id="20" name="对象 19"/>
          <p:cNvGraphicFramePr/>
          <p:nvPr/>
        </p:nvGraphicFramePr>
        <p:xfrm>
          <a:off x="5332096" y="3681095"/>
          <a:ext cx="1325245" cy="566420"/>
        </p:xfrm>
        <a:graphic>
          <a:graphicData uri="http://schemas.openxmlformats.org/presentationml/2006/ole">
            <mc:AlternateContent xmlns:mc="http://schemas.openxmlformats.org/markup-compatibility/2006">
              <mc:Choice xmlns:v="urn:schemas-microsoft-com:vml" Requires="v">
                <p:oleObj spid="_x0000_s16466" r:id="rId9" imgW="368300" imgH="203200" progId="Equation.DSMT4">
                  <p:embed/>
                </p:oleObj>
              </mc:Choice>
              <mc:Fallback>
                <p:oleObj r:id="rId9" imgW="368300" imgH="203200" progId="Equation.DSMT4">
                  <p:embed/>
                  <p:pic>
                    <p:nvPicPr>
                      <p:cNvPr id="0" name="图片 6"/>
                      <p:cNvPicPr/>
                      <p:nvPr/>
                    </p:nvPicPr>
                    <p:blipFill>
                      <a:blip r:embed="rId10"/>
                      <a:stretch>
                        <a:fillRect/>
                      </a:stretch>
                    </p:blipFill>
                    <p:spPr>
                      <a:xfrm>
                        <a:off x="5332096" y="3681095"/>
                        <a:ext cx="1325245" cy="566420"/>
                      </a:xfrm>
                      <a:prstGeom prst="rect">
                        <a:avLst/>
                      </a:prstGeom>
                    </p:spPr>
                  </p:pic>
                </p:oleObj>
              </mc:Fallback>
            </mc:AlternateContent>
          </a:graphicData>
        </a:graphic>
      </p:graphicFrame>
      <p:sp>
        <p:nvSpPr>
          <p:cNvPr id="28" name="文本框 27"/>
          <p:cNvSpPr txBox="1"/>
          <p:nvPr/>
        </p:nvSpPr>
        <p:spPr>
          <a:xfrm>
            <a:off x="8178800" y="1630680"/>
            <a:ext cx="2637790" cy="368300"/>
          </a:xfrm>
          <a:prstGeom prst="rect">
            <a:avLst/>
          </a:prstGeom>
          <a:noFill/>
        </p:spPr>
        <p:txBody>
          <a:bodyPr wrap="square" rtlCol="0">
            <a:spAutoFit/>
          </a:bodyPr>
          <a:lstStyle/>
          <a:p>
            <a:r>
              <a:rPr lang="zh-CN" altLang="en-US" b="1"/>
              <a:t>完全负相关</a:t>
            </a:r>
          </a:p>
        </p:txBody>
      </p:sp>
      <p:cxnSp>
        <p:nvCxnSpPr>
          <p:cNvPr id="32" name="直接连接符 31"/>
          <p:cNvCxnSpPr/>
          <p:nvPr/>
        </p:nvCxnSpPr>
        <p:spPr>
          <a:xfrm flipH="1">
            <a:off x="7291070" y="1806575"/>
            <a:ext cx="6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346315" y="2866390"/>
            <a:ext cx="6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7329805" y="3997960"/>
            <a:ext cx="68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178800" y="2641600"/>
            <a:ext cx="2637790" cy="368300"/>
          </a:xfrm>
          <a:prstGeom prst="rect">
            <a:avLst/>
          </a:prstGeom>
          <a:noFill/>
        </p:spPr>
        <p:txBody>
          <a:bodyPr wrap="square" rtlCol="0">
            <a:spAutoFit/>
          </a:bodyPr>
          <a:lstStyle/>
          <a:p>
            <a:r>
              <a:rPr lang="zh-CN" altLang="en-US" b="1"/>
              <a:t>不存在线性关系</a:t>
            </a:r>
          </a:p>
        </p:txBody>
      </p:sp>
      <p:sp>
        <p:nvSpPr>
          <p:cNvPr id="53" name="文本框 52"/>
          <p:cNvSpPr txBox="1"/>
          <p:nvPr/>
        </p:nvSpPr>
        <p:spPr>
          <a:xfrm>
            <a:off x="8178800" y="3780155"/>
            <a:ext cx="2637790" cy="368300"/>
          </a:xfrm>
          <a:prstGeom prst="rect">
            <a:avLst/>
          </a:prstGeom>
          <a:noFill/>
        </p:spPr>
        <p:txBody>
          <a:bodyPr wrap="square" rtlCol="0">
            <a:spAutoFit/>
          </a:bodyPr>
          <a:lstStyle/>
          <a:p>
            <a:r>
              <a:rPr lang="zh-CN" altLang="en-US" b="1"/>
              <a:t>完全正相关</a:t>
            </a:r>
          </a:p>
        </p:txBody>
      </p:sp>
      <p:graphicFrame>
        <p:nvGraphicFramePr>
          <p:cNvPr id="58" name="对象 57"/>
          <p:cNvGraphicFramePr/>
          <p:nvPr/>
        </p:nvGraphicFramePr>
        <p:xfrm>
          <a:off x="7903210" y="4502785"/>
          <a:ext cx="1092835" cy="417195"/>
        </p:xfrm>
        <a:graphic>
          <a:graphicData uri="http://schemas.openxmlformats.org/presentationml/2006/ole">
            <mc:AlternateContent xmlns:mc="http://schemas.openxmlformats.org/markup-compatibility/2006">
              <mc:Choice xmlns:v="urn:schemas-microsoft-com:vml" Requires="v">
                <p:oleObj spid="_x0000_s16467" r:id="rId11" imgW="368300" imgH="203200" progId="Equation.DSMT4">
                  <p:embed/>
                </p:oleObj>
              </mc:Choice>
              <mc:Fallback>
                <p:oleObj r:id="rId11" imgW="368300" imgH="203200" progId="Equation.DSMT4">
                  <p:embed/>
                  <p:pic>
                    <p:nvPicPr>
                      <p:cNvPr id="0" name="图片 6"/>
                      <p:cNvPicPr/>
                      <p:nvPr/>
                    </p:nvPicPr>
                    <p:blipFill>
                      <a:blip r:embed="rId10"/>
                      <a:stretch>
                        <a:fillRect/>
                      </a:stretch>
                    </p:blipFill>
                    <p:spPr>
                      <a:xfrm>
                        <a:off x="7903210" y="4502785"/>
                        <a:ext cx="1092835" cy="417195"/>
                      </a:xfrm>
                      <a:prstGeom prst="rect">
                        <a:avLst/>
                      </a:prstGeom>
                    </p:spPr>
                  </p:pic>
                </p:oleObj>
              </mc:Fallback>
            </mc:AlternateContent>
          </a:graphicData>
        </a:graphic>
      </p:graphicFrame>
      <p:graphicFrame>
        <p:nvGraphicFramePr>
          <p:cNvPr id="60" name="对象 -2147482448"/>
          <p:cNvGraphicFramePr>
            <a:graphicFrameLocks noChangeAspect="1"/>
          </p:cNvGraphicFramePr>
          <p:nvPr/>
        </p:nvGraphicFramePr>
        <p:xfrm>
          <a:off x="5605780" y="4919980"/>
          <a:ext cx="1372235" cy="754380"/>
        </p:xfrm>
        <a:graphic>
          <a:graphicData uri="http://schemas.openxmlformats.org/presentationml/2006/ole">
            <mc:AlternateContent xmlns:mc="http://schemas.openxmlformats.org/markup-compatibility/2006">
              <mc:Choice xmlns:v="urn:schemas-microsoft-com:vml" Requires="v">
                <p:oleObj spid="_x0000_s16468" r:id="rId12" imgW="723900" imgH="393700" progId="Equation.DSMT4">
                  <p:embed/>
                </p:oleObj>
              </mc:Choice>
              <mc:Fallback>
                <p:oleObj r:id="rId12" imgW="723900" imgH="393700" progId="Equation.DSMT4">
                  <p:embed/>
                  <p:pic>
                    <p:nvPicPr>
                      <p:cNvPr id="0" name="图片 44"/>
                      <p:cNvPicPr/>
                      <p:nvPr/>
                    </p:nvPicPr>
                    <p:blipFill>
                      <a:blip r:embed="rId13"/>
                      <a:stretch>
                        <a:fillRect/>
                      </a:stretch>
                    </p:blipFill>
                    <p:spPr>
                      <a:xfrm>
                        <a:off x="5605780" y="4919980"/>
                        <a:ext cx="1372235" cy="754380"/>
                      </a:xfrm>
                      <a:prstGeom prst="rect">
                        <a:avLst/>
                      </a:prstGeom>
                      <a:noFill/>
                      <a:ln w="9525">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9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25000"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9600" b="1" dirty="0">
                <a:latin typeface="Times New Roman" panose="02020603050405020304" pitchFamily="18" charset="0"/>
                <a:ea typeface="宋体" panose="02010600030101010101" pitchFamily="2" charset="-122"/>
              </a:rPr>
              <a:t>一、投资收益的组成</a:t>
            </a:r>
            <a:endParaRPr lang="en-US" altLang="zh-CN" sz="8800" b="1" dirty="0">
              <a:latin typeface="Times New Roman" panose="02020603050405020304" pitchFamily="18" charset="0"/>
              <a:ea typeface="宋体" panose="02010600030101010101" pitchFamily="2" charset="-122"/>
            </a:endParaRPr>
          </a:p>
          <a:p>
            <a:pPr algn="l" eaLnBrk="1" hangingPunct="1">
              <a:lnSpc>
                <a:spcPct val="150000"/>
              </a:lnSpc>
              <a:buClrTx/>
              <a:buSzTx/>
              <a:buFont typeface="Wingdings" panose="05000000000000000000" pitchFamily="2" charset="2"/>
              <a:buNone/>
            </a:pPr>
            <a:r>
              <a:rPr lang="zh-CN" altLang="zh-CN" sz="9600" dirty="0">
                <a:latin typeface="Times New Roman" panose="02020603050405020304" pitchFamily="18" charset="0"/>
                <a:ea typeface="宋体" panose="02010600030101010101" pitchFamily="2" charset="-122"/>
              </a:rPr>
              <a:t>          </a:t>
            </a:r>
            <a:r>
              <a:rPr lang="zh-CN" altLang="zh-CN" sz="9600" dirty="0">
                <a:latin typeface="Times New Roman" panose="02020603050405020304" pitchFamily="18" charset="0"/>
                <a:ea typeface="宋体" panose="02010600030101010101" pitchFamily="2" charset="-122"/>
                <a:sym typeface="+mn-ea"/>
              </a:rPr>
              <a:t>一般来说，投资回报由两个部分组成。</a:t>
            </a:r>
          </a:p>
          <a:p>
            <a:pPr algn="l" eaLnBrk="1" hangingPunct="1">
              <a:lnSpc>
                <a:spcPct val="150000"/>
              </a:lnSpc>
              <a:buClrTx/>
              <a:buSzTx/>
              <a:buFont typeface="Wingdings" panose="05000000000000000000" pitchFamily="2" charset="2"/>
              <a:buNone/>
            </a:pPr>
            <a:r>
              <a:rPr lang="zh-CN" altLang="zh-CN" sz="9600" dirty="0">
                <a:latin typeface="Times New Roman" panose="02020603050405020304" pitchFamily="18" charset="0"/>
                <a:ea typeface="宋体" panose="02010600030101010101" pitchFamily="2" charset="-122"/>
                <a:sym typeface="+mn-ea"/>
              </a:rPr>
              <a:t>   </a:t>
            </a:r>
          </a:p>
          <a:p>
            <a:pPr algn="l" eaLnBrk="1" hangingPunct="1">
              <a:lnSpc>
                <a:spcPct val="150000"/>
              </a:lnSpc>
              <a:buClrTx/>
              <a:buSzTx/>
              <a:buFont typeface="Wingdings" panose="05000000000000000000" pitchFamily="2" charset="2"/>
              <a:buNone/>
            </a:pPr>
            <a:endParaRPr lang="zh-CN" altLang="zh-CN" sz="9600" dirty="0">
              <a:latin typeface="Times New Roman" panose="02020603050405020304" pitchFamily="18" charset="0"/>
              <a:ea typeface="宋体" panose="02010600030101010101" pitchFamily="2" charset="-122"/>
              <a:sym typeface="+mn-ea"/>
            </a:endParaRPr>
          </a:p>
          <a:p>
            <a:pPr algn="l" eaLnBrk="1" hangingPunct="1">
              <a:lnSpc>
                <a:spcPct val="150000"/>
              </a:lnSpc>
              <a:buClrTx/>
              <a:buSzTx/>
              <a:buFont typeface="Wingdings" panose="05000000000000000000" pitchFamily="2" charset="2"/>
              <a:buNone/>
            </a:pPr>
            <a:endParaRPr lang="zh-CN" altLang="zh-CN" sz="9600" dirty="0">
              <a:latin typeface="Times New Roman" panose="02020603050405020304" pitchFamily="18" charset="0"/>
              <a:ea typeface="宋体" panose="02010600030101010101" pitchFamily="2" charset="-122"/>
              <a:sym typeface="+mn-ea"/>
            </a:endParaRPr>
          </a:p>
          <a:p>
            <a:pPr algn="l" eaLnBrk="1" hangingPunct="1">
              <a:lnSpc>
                <a:spcPct val="150000"/>
              </a:lnSpc>
              <a:buClrTx/>
              <a:buSzTx/>
              <a:buFont typeface="Wingdings" panose="05000000000000000000" pitchFamily="2" charset="2"/>
              <a:buNone/>
            </a:pPr>
            <a:endParaRPr lang="zh-CN" altLang="zh-CN" sz="9600" dirty="0">
              <a:latin typeface="Times New Roman" panose="02020603050405020304" pitchFamily="18" charset="0"/>
              <a:ea typeface="宋体" panose="02010600030101010101" pitchFamily="2" charset="-122"/>
              <a:sym typeface="+mn-ea"/>
            </a:endParaRPr>
          </a:p>
          <a:p>
            <a:pPr algn="l" eaLnBrk="1" latinLnBrk="0" hangingPunct="1">
              <a:lnSpc>
                <a:spcPct val="150000"/>
              </a:lnSpc>
              <a:spcBef>
                <a:spcPts val="1800"/>
              </a:spcBef>
              <a:buClrTx/>
              <a:buSzTx/>
              <a:buFont typeface="Wingdings" panose="05000000000000000000" pitchFamily="2" charset="2"/>
              <a:buNone/>
            </a:pPr>
            <a:r>
              <a:rPr lang="zh-CN" altLang="zh-CN" sz="9600" dirty="0">
                <a:latin typeface="Times New Roman" panose="02020603050405020304" pitchFamily="18" charset="0"/>
                <a:ea typeface="宋体" panose="02010600030101010101" pitchFamily="2" charset="-122"/>
                <a:sym typeface="+mn-ea"/>
              </a:rPr>
              <a:t>        利息是投资者在投资过程中因投资而产生的现金流，如投资付息债权所产生的利息或者是银行存款产生的利息。资本利得是投资者买入与卖出投资工具时所获的差价收益。具体来说，资本利得（损失）是投资品种售出价格高于（低于）买入价格，使得投资者变现时得到的实际收益（亏损）。</a:t>
            </a:r>
            <a:endParaRPr lang="zh-CN" altLang="zh-CN" sz="9600" dirty="0">
              <a:latin typeface="Times New Roman" panose="02020603050405020304" pitchFamily="18" charset="0"/>
              <a:ea typeface="宋体" panose="02010600030101010101" pitchFamily="2" charset="-122"/>
            </a:endParaRPr>
          </a:p>
          <a:p>
            <a:pPr indent="457200">
              <a:lnSpc>
                <a:spcPct val="160000"/>
              </a:lnSpc>
            </a:pPr>
            <a:endParaRPr lang="zh-CN" altLang="zh-CN" sz="96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资产投资回报率 </a:t>
            </a:r>
          </a:p>
        </p:txBody>
      </p:sp>
      <p:grpSp>
        <p:nvGrpSpPr>
          <p:cNvPr id="39" name="组合 38"/>
          <p:cNvGrpSpPr/>
          <p:nvPr/>
        </p:nvGrpSpPr>
        <p:grpSpPr>
          <a:xfrm>
            <a:off x="3333115" y="2073275"/>
            <a:ext cx="5253990" cy="2008505"/>
            <a:chOff x="1555775" y="2750837"/>
            <a:chExt cx="4514965" cy="1580904"/>
          </a:xfrm>
        </p:grpSpPr>
        <p:sp>
          <p:nvSpPr>
            <p:cNvPr id="29" name="椭圆 28"/>
            <p:cNvSpPr/>
            <p:nvPr/>
          </p:nvSpPr>
          <p:spPr>
            <a:xfrm>
              <a:off x="4333026" y="2750837"/>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latin typeface="Times New Roman" panose="02020603050405020304" pitchFamily="18" charset="0"/>
                </a:rPr>
                <a:t>利息</a:t>
              </a:r>
            </a:p>
          </p:txBody>
        </p:sp>
        <p:sp>
          <p:nvSpPr>
            <p:cNvPr id="30" name="椭圆 29"/>
            <p:cNvSpPr/>
            <p:nvPr/>
          </p:nvSpPr>
          <p:spPr>
            <a:xfrm>
              <a:off x="4333026" y="3655531"/>
              <a:ext cx="1737714" cy="67621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zh-CN" b="1" dirty="0">
                  <a:latin typeface="Times New Roman" panose="02020603050405020304" pitchFamily="18" charset="0"/>
                </a:rPr>
                <a:t>资本利得</a:t>
              </a:r>
            </a:p>
          </p:txBody>
        </p:sp>
        <p:cxnSp>
          <p:nvCxnSpPr>
            <p:cNvPr id="31" name="直接箭头连接符 16"/>
            <p:cNvCxnSpPr>
              <a:stCxn id="33" idx="7"/>
              <a:endCxn id="29" idx="2"/>
            </p:cNvCxnSpPr>
            <p:nvPr/>
          </p:nvCxnSpPr>
          <p:spPr>
            <a:xfrm flipV="1">
              <a:off x="3039007" y="3110878"/>
              <a:ext cx="1294019" cy="201829"/>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17"/>
            <p:cNvCxnSpPr>
              <a:stCxn id="33" idx="5"/>
              <a:endCxn id="30" idx="2"/>
            </p:cNvCxnSpPr>
            <p:nvPr/>
          </p:nvCxnSpPr>
          <p:spPr>
            <a:xfrm>
              <a:off x="3039007" y="3821882"/>
              <a:ext cx="1294019" cy="171754"/>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555775" y="3207254"/>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rPr>
                <a:t>投资回报</a:t>
              </a:r>
            </a:p>
          </p:txBody>
        </p:sp>
      </p:gr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612390" y="2430780"/>
            <a:ext cx="912050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4800" b="1" dirty="0">
                <a:solidFill>
                  <a:schemeClr val="bg1"/>
                </a:solidFill>
                <a:latin typeface="微软雅黑" panose="020B0503020204020204" pitchFamily="34" charset="-122"/>
                <a:ea typeface="微软雅黑" panose="020B0503020204020204" pitchFamily="34" charset="-122"/>
              </a:rPr>
              <a:t>五、系统性风险与风险分散化</a:t>
            </a:r>
          </a:p>
        </p:txBody>
      </p:sp>
    </p:spTree>
  </p:cSld>
  <p:clrMapOvr>
    <a:masterClrMapping/>
  </p:clrMapOvr>
  <p:transition spd="slow" advClick="0" advTm="3340">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815975"/>
            <a:ext cx="11233150" cy="54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75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一、</a:t>
            </a:r>
            <a:r>
              <a:rPr lang="zh-CN" altLang="en-US" sz="2800" b="1" dirty="0">
                <a:latin typeface="Times New Roman" panose="02020603050405020304" pitchFamily="18" charset="0"/>
                <a:ea typeface="宋体" panose="02010600030101010101" pitchFamily="2" charset="-122"/>
                <a:sym typeface="+mn-ea"/>
              </a:rPr>
              <a:t>系统性风险的定义</a:t>
            </a:r>
            <a:endParaRPr lang="en-US" altLang="zh-CN" sz="9600" b="1" dirty="0">
              <a:latin typeface="Times New Roman" panose="02020603050405020304" pitchFamily="18" charset="0"/>
            </a:endParaRPr>
          </a:p>
          <a:p>
            <a:pPr indent="457200">
              <a:lnSpc>
                <a:spcPct val="150000"/>
              </a:lnSpc>
            </a:pPr>
            <a:r>
              <a:rPr lang="zh-CN" altLang="zh-CN" sz="2400" dirty="0">
                <a:latin typeface="Times New Roman" panose="02020603050405020304" pitchFamily="18" charset="0"/>
                <a:ea typeface="宋体" panose="02010600030101010101" pitchFamily="2" charset="-122"/>
              </a:rPr>
              <a:t>系统性风险是对整个市场中所有投资对象均造成相同影响的风险。正是由于这种影响的同向性，系统性风险不能通过分散投资相互抵消或者消除，因此又称为不可分散风险。</a:t>
            </a:r>
          </a:p>
          <a:p>
            <a:pPr indent="457200" algn="l" defTabSz="914400" eaLnBrk="1" fontAlgn="auto" latinLnBrk="0" hangingPunct="1">
              <a:lnSpc>
                <a:spcPct val="150000"/>
              </a:lnSpc>
              <a:spcBef>
                <a:spcPts val="0"/>
              </a:spcBef>
              <a:buClrTx/>
              <a:buSzTx/>
              <a:buFont typeface="Wingdings" panose="05000000000000000000" pitchFamily="2" charset="2"/>
            </a:pPr>
            <a:r>
              <a:rPr lang="zh-CN" altLang="en-US" sz="2400" dirty="0" smtClean="0">
                <a:solidFill>
                  <a:sysClr val="windowText" lastClr="000000"/>
                </a:solidFill>
                <a:latin typeface="宋体" panose="02010600030101010101" pitchFamily="2" charset="-122"/>
                <a:ea typeface="宋体" panose="02010600030101010101" pitchFamily="2" charset="-122"/>
                <a:cs typeface="Times New Roman" panose="02020603050405020304" pitchFamily="18" charset="0"/>
                <a:sym typeface="+mn-ea"/>
              </a:rPr>
              <a:t>系统性风险主要特征：</a:t>
            </a:r>
            <a:endParaRPr lang="zh-CN" altLang="en-US" sz="24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marL="0" indent="457200" algn="l" eaLnBrk="1" fontAlgn="auto" latinLnBrk="0" hangingPunct="1">
              <a:lnSpc>
                <a:spcPct val="150000"/>
              </a:lnSpc>
              <a:spcBef>
                <a:spcPts val="0"/>
              </a:spcBef>
              <a:buClrTx/>
              <a:buSzTx/>
              <a:buFont typeface="Wingdings" panose="05000000000000000000" pitchFamily="2" charset="2"/>
              <a:buNone/>
            </a:pPr>
            <a:r>
              <a:rPr lang="zh-CN" altLang="en-US" sz="2400" dirty="0" smtClean="0">
                <a:latin typeface="宋体" panose="02010600030101010101" pitchFamily="2" charset="-122"/>
                <a:ea typeface="宋体" panose="02010600030101010101" pitchFamily="2" charset="-122"/>
                <a:sym typeface="+mn-ea"/>
              </a:rPr>
              <a:t>1、往往是因为自然或整个经济发生剧烈波动而引起的。比如出现饥荒、地震等天灾或经济社会债务危机、恶性通货膨胀、政权更迭、军事战争等情形。</a:t>
            </a:r>
          </a:p>
          <a:p>
            <a:pPr marL="0" indent="457200" algn="l" eaLnBrk="1" fontAlgn="auto" latinLnBrk="0" hangingPunct="1">
              <a:lnSpc>
                <a:spcPct val="150000"/>
              </a:lnSpc>
              <a:spcBef>
                <a:spcPts val="0"/>
              </a:spcBef>
              <a:buClrTx/>
              <a:buSzTx/>
              <a:buFont typeface="Wingdings" panose="05000000000000000000" pitchFamily="2" charset="2"/>
              <a:buNone/>
            </a:pPr>
            <a:r>
              <a:rPr lang="zh-CN" altLang="en-US" sz="2400" dirty="0" smtClean="0">
                <a:latin typeface="宋体" panose="02010600030101010101" pitchFamily="2" charset="-122"/>
                <a:ea typeface="宋体" panose="02010600030101010101" pitchFamily="2" charset="-122"/>
                <a:sym typeface="+mn-ea"/>
              </a:rPr>
              <a:t>2、对市场上所有的投资对象都有程度不同的影响，这种影响与行业、周期等因素相关。</a:t>
            </a:r>
          </a:p>
          <a:p>
            <a:pPr marL="0" indent="457200" algn="l" eaLnBrk="1" fontAlgn="auto" latinLnBrk="0" hangingPunct="1">
              <a:lnSpc>
                <a:spcPct val="150000"/>
              </a:lnSpc>
              <a:spcBef>
                <a:spcPts val="0"/>
              </a:spcBef>
              <a:buClrTx/>
              <a:buSzTx/>
              <a:buFont typeface="Wingdings" panose="05000000000000000000" pitchFamily="2" charset="2"/>
              <a:buNone/>
            </a:pPr>
            <a:r>
              <a:rPr lang="zh-CN" altLang="en-US" sz="2400" dirty="0" smtClean="0">
                <a:latin typeface="宋体" panose="02010600030101010101" pitchFamily="2" charset="-122"/>
                <a:ea typeface="宋体" panose="02010600030101010101" pitchFamily="2" charset="-122"/>
                <a:sym typeface="+mn-ea"/>
              </a:rPr>
              <a:t>3、无法经过分散化投资来消除。</a:t>
            </a:r>
            <a:endPar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indent="457200">
              <a:lnSpc>
                <a:spcPct val="160000"/>
              </a:lnSpc>
            </a:pPr>
            <a:endParaRPr lang="zh-CN" altLang="zh-CN" sz="2400" dirty="0">
              <a:latin typeface="宋体" panose="02010600030101010101" pitchFamily="2" charset="-122"/>
              <a:ea typeface="宋体" panose="02010600030101010101" pitchFamily="2" charset="-122"/>
            </a:endParaRPr>
          </a:p>
        </p:txBody>
      </p:sp>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系统性风险的定义</a:t>
            </a:r>
          </a:p>
          <a:p>
            <a:r>
              <a:rPr lang="zh-CN" altLang="en-US" sz="2600" b="1" dirty="0">
                <a:latin typeface="微软雅黑" panose="020B0503020204020204" pitchFamily="34" charset="-122"/>
                <a:ea typeface="微软雅黑" panose="020B0503020204020204" pitchFamily="34" charset="-122"/>
              </a:rPr>
              <a:t> </a:t>
            </a: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815975"/>
            <a:ext cx="11233150" cy="509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二、</a:t>
            </a:r>
            <a:r>
              <a:rPr lang="zh-CN" altLang="en-US" sz="2800" b="1" dirty="0">
                <a:latin typeface="Times New Roman" panose="02020603050405020304" pitchFamily="18" charset="0"/>
                <a:ea typeface="宋体" panose="02010600030101010101" pitchFamily="2" charset="-122"/>
                <a:sym typeface="+mn-ea"/>
              </a:rPr>
              <a:t>分散化</a:t>
            </a:r>
            <a:endParaRPr lang="en-US" altLang="zh-CN" sz="9600" b="1" dirty="0">
              <a:latin typeface="Times New Roman" panose="02020603050405020304" pitchFamily="18" charset="0"/>
            </a:endParaRPr>
          </a:p>
          <a:p>
            <a:pPr indent="457200">
              <a:lnSpc>
                <a:spcPct val="160000"/>
              </a:lnSpc>
            </a:pPr>
            <a:r>
              <a:rPr lang="zh-CN" altLang="zh-CN" sz="2400" dirty="0">
                <a:latin typeface="Times New Roman" panose="02020603050405020304" pitchFamily="18" charset="0"/>
                <a:ea typeface="宋体" panose="02010600030101010101" pitchFamily="2" charset="-122"/>
              </a:rPr>
              <a:t>分散化的概念来自于美国经济学家哈里·马科维茨1952年首次提出的投资组合理论（Portfolio Selection）。他们在书中建议人们把资金分散投资在多个风险资产构成一个组合，而不是把所有资金投资于单一的风险资产，也就是我们常说的不要把鸡蛋放在同一个篮子里。</a:t>
            </a:r>
          </a:p>
        </p:txBody>
      </p:sp>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分散化</a:t>
            </a:r>
          </a:p>
          <a:p>
            <a:r>
              <a:rPr lang="zh-CN" altLang="en-US" sz="2600" b="1" dirty="0">
                <a:latin typeface="微软雅黑" panose="020B0503020204020204" pitchFamily="34" charset="-122"/>
                <a:ea typeface="微软雅黑" panose="020B0503020204020204" pitchFamily="34" charset="-122"/>
              </a:rPr>
              <a:t> </a:t>
            </a:r>
          </a:p>
        </p:txBody>
      </p:sp>
      <p:pic>
        <p:nvPicPr>
          <p:cNvPr id="11" name="图片 10"/>
          <p:cNvPicPr>
            <a:picLocks noChangeAspect="1"/>
          </p:cNvPicPr>
          <p:nvPr/>
        </p:nvPicPr>
        <p:blipFill>
          <a:blip r:embed="rId3"/>
          <a:stretch>
            <a:fillRect/>
          </a:stretch>
        </p:blipFill>
        <p:spPr>
          <a:xfrm>
            <a:off x="2370455" y="3900170"/>
            <a:ext cx="7446010" cy="2012950"/>
          </a:xfrm>
          <a:prstGeom prst="rect">
            <a:avLst/>
          </a:prstGeom>
        </p:spPr>
      </p:pic>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769620"/>
            <a:ext cx="11233150" cy="568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50000"/>
              </a:lnSpc>
            </a:pPr>
            <a:r>
              <a:rPr lang="zh-CN" altLang="en-US" sz="2400" dirty="0" smtClean="0">
                <a:latin typeface="宋体" panose="02010600030101010101" pitchFamily="2" charset="-122"/>
                <a:ea typeface="宋体" panose="02010600030101010101" pitchFamily="2" charset="-122"/>
                <a:sym typeface="+mn-ea"/>
              </a:rPr>
              <a:t>先举一个例子来演示下分散化的含义：</a:t>
            </a:r>
          </a:p>
          <a:p>
            <a:pPr>
              <a:lnSpc>
                <a:spcPct val="150000"/>
              </a:lnSpc>
            </a:pPr>
            <a:r>
              <a:rPr lang="zh-CN" altLang="en-US" sz="2400" dirty="0" smtClean="0">
                <a:latin typeface="宋体" panose="02010600030101010101" pitchFamily="2" charset="-122"/>
                <a:ea typeface="宋体" panose="02010600030101010101" pitchFamily="2" charset="-122"/>
                <a:sym typeface="+mn-ea"/>
              </a:rPr>
              <a:t>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sym typeface="+mn-ea"/>
              </a:rPr>
              <a:t>你有初始资本20万，可以选择投资研发两个药品</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sym typeface="+mn-ea"/>
              </a:rPr>
              <a:t>A</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sym typeface="+mn-ea"/>
              </a:rPr>
              <a:t>和</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sym typeface="+mn-ea"/>
              </a:rPr>
              <a:t>B</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sym typeface="+mn-ea"/>
              </a:rPr>
              <a:t>，两种药品均有50%的概率研发成功，获得回报50万，有50%的概率研发失败，没有回报。</a:t>
            </a:r>
          </a:p>
          <a:p>
            <a:pPr>
              <a:lnSpc>
                <a:spcPct val="150000"/>
              </a:lnSpc>
            </a:pPr>
            <a:r>
              <a:rPr lang="zh-CN" altLang="en-US" sz="2400" dirty="0" smtClean="0">
                <a:latin typeface="宋体" panose="02010600030101010101" pitchFamily="2" charset="-122"/>
                <a:ea typeface="宋体" panose="02010600030101010101" pitchFamily="2" charset="-122"/>
                <a:sym typeface="+mn-ea"/>
              </a:rPr>
              <a:t>        </a:t>
            </a:r>
          </a:p>
          <a:p>
            <a:pPr>
              <a:lnSpc>
                <a:spcPct val="150000"/>
              </a:lnSpc>
            </a:pPr>
            <a:endParaRPr lang="zh-CN" altLang="en-US" sz="2400" dirty="0" smtClean="0">
              <a:latin typeface="宋体" panose="02010600030101010101" pitchFamily="2" charset="-122"/>
              <a:ea typeface="宋体" panose="02010600030101010101" pitchFamily="2" charset="-122"/>
              <a:sym typeface="+mn-ea"/>
            </a:endParaRPr>
          </a:p>
          <a:p>
            <a:pPr>
              <a:lnSpc>
                <a:spcPct val="150000"/>
              </a:lnSpc>
            </a:pPr>
            <a:endParaRPr lang="zh-CN" altLang="en-US" sz="2400" dirty="0" smtClean="0">
              <a:latin typeface="宋体" panose="02010600030101010101" pitchFamily="2" charset="-122"/>
              <a:ea typeface="宋体" panose="02010600030101010101" pitchFamily="2" charset="-122"/>
              <a:sym typeface="+mn-ea"/>
            </a:endParaRPr>
          </a:p>
          <a:p>
            <a:pPr marL="0" indent="0" algn="l" fontAlgn="auto">
              <a:lnSpc>
                <a:spcPct val="150000"/>
              </a:lnSpc>
              <a:spcBef>
                <a:spcPts val="0"/>
              </a:spcBef>
              <a:buClrTx/>
              <a:buSzTx/>
              <a:buFont typeface="Wingdings" panose="05000000000000000000" pitchFamily="2" charset="2"/>
              <a:buNone/>
            </a:pPr>
            <a:r>
              <a:rPr lang="zh-CN" altLang="en-US" sz="2400" dirty="0" smtClean="0">
                <a:latin typeface="宋体" panose="02010600030101010101" pitchFamily="2" charset="-122"/>
                <a:ea typeface="宋体" panose="02010600030101010101" pitchFamily="2" charset="-122"/>
                <a:sym typeface="+mn-ea"/>
              </a:rPr>
              <a:t>    这个例子中的投资组合标准差为                ，可以看出组合风险会随着组合中的资产种类增加而降低。当组合中的资产种类趋于无穷且组合中有足够多不相关的证券时，组合风险可以被完全分散掉。但现实情况是通常是有限的，而且证券之间往往具有一定的相关性。</a:t>
            </a:r>
          </a:p>
        </p:txBody>
      </p:sp>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分散化</a:t>
            </a:r>
          </a:p>
          <a:p>
            <a:r>
              <a:rPr lang="zh-CN" altLang="en-US" sz="2600" b="1" dirty="0">
                <a:latin typeface="微软雅黑" panose="020B0503020204020204" pitchFamily="34" charset="-122"/>
                <a:ea typeface="微软雅黑" panose="020B0503020204020204" pitchFamily="34" charset="-122"/>
              </a:rPr>
              <a:t> </a:t>
            </a:r>
          </a:p>
        </p:txBody>
      </p:sp>
      <p:sp>
        <p:nvSpPr>
          <p:cNvPr id="2" name="圆角矩形 1"/>
          <p:cNvSpPr/>
          <p:nvPr/>
        </p:nvSpPr>
        <p:spPr>
          <a:xfrm>
            <a:off x="2221230" y="2853055"/>
            <a:ext cx="2088515" cy="6483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t>单独投资两种药品</a:t>
            </a:r>
          </a:p>
        </p:txBody>
      </p:sp>
      <p:sp>
        <p:nvSpPr>
          <p:cNvPr id="3" name="圆角矩形 2"/>
          <p:cNvSpPr/>
          <p:nvPr/>
        </p:nvSpPr>
        <p:spPr>
          <a:xfrm>
            <a:off x="2224405" y="3660775"/>
            <a:ext cx="2088515" cy="6483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t>平等投资两种药品</a:t>
            </a:r>
          </a:p>
        </p:txBody>
      </p:sp>
      <p:cxnSp>
        <p:nvCxnSpPr>
          <p:cNvPr id="4" name="直接箭头连接符 3"/>
          <p:cNvCxnSpPr/>
          <p:nvPr/>
        </p:nvCxnSpPr>
        <p:spPr>
          <a:xfrm rot="10800000" flipH="1">
            <a:off x="4326295" y="3176905"/>
            <a:ext cx="828000" cy="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7" name="直接箭头连接符 6"/>
          <p:cNvCxnSpPr/>
          <p:nvPr/>
        </p:nvCxnSpPr>
        <p:spPr>
          <a:xfrm rot="10800000" flipH="1">
            <a:off x="4309785" y="3985260"/>
            <a:ext cx="828000" cy="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
        <p:nvSpPr>
          <p:cNvPr id="8" name="圆角矩形 7"/>
          <p:cNvSpPr/>
          <p:nvPr/>
        </p:nvSpPr>
        <p:spPr>
          <a:xfrm>
            <a:off x="5154295" y="2853055"/>
            <a:ext cx="5140325" cy="648335"/>
          </a:xfrm>
          <a:prstGeom prst="round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t>预期收益</a:t>
            </a:r>
            <a:r>
              <a:rPr lang="en-US" altLang="zh-CN"/>
              <a:t>25</a:t>
            </a:r>
            <a:r>
              <a:rPr lang="zh-CN" altLang="en-US"/>
              <a:t>万，标准差</a:t>
            </a:r>
            <a:r>
              <a:rPr lang="en-US" altLang="zh-CN"/>
              <a:t>25</a:t>
            </a:r>
            <a:r>
              <a:rPr lang="zh-CN" altLang="en-US"/>
              <a:t>万</a:t>
            </a:r>
          </a:p>
        </p:txBody>
      </p:sp>
      <p:sp>
        <p:nvSpPr>
          <p:cNvPr id="9" name="圆角矩形 8"/>
          <p:cNvSpPr/>
          <p:nvPr/>
        </p:nvSpPr>
        <p:spPr>
          <a:xfrm>
            <a:off x="5154295" y="3660775"/>
            <a:ext cx="5140325" cy="648335"/>
          </a:xfrm>
          <a:prstGeom prst="round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t>预期收益</a:t>
            </a:r>
            <a:r>
              <a:rPr lang="en-US" altLang="zh-CN"/>
              <a:t>25</a:t>
            </a:r>
            <a:r>
              <a:rPr lang="zh-CN" altLang="en-US"/>
              <a:t>万，标准差</a:t>
            </a:r>
            <a:r>
              <a:rPr lang="en-US" altLang="zh-CN"/>
              <a:t>17.68</a:t>
            </a:r>
            <a:r>
              <a:rPr lang="zh-CN" altLang="en-US"/>
              <a:t>万</a:t>
            </a:r>
          </a:p>
        </p:txBody>
      </p:sp>
      <p:graphicFrame>
        <p:nvGraphicFramePr>
          <p:cNvPr id="10" name="对象 -2147482442"/>
          <p:cNvGraphicFramePr>
            <a:graphicFrameLocks noChangeAspect="1"/>
          </p:cNvGraphicFramePr>
          <p:nvPr/>
        </p:nvGraphicFramePr>
        <p:xfrm>
          <a:off x="5484495" y="4539615"/>
          <a:ext cx="2417445" cy="485140"/>
        </p:xfrm>
        <a:graphic>
          <a:graphicData uri="http://schemas.openxmlformats.org/presentationml/2006/ole">
            <mc:AlternateContent xmlns:mc="http://schemas.openxmlformats.org/markup-compatibility/2006">
              <mc:Choice xmlns:v="urn:schemas-microsoft-com:vml" Requires="v">
                <p:oleObj spid="_x0000_s17422" r:id="rId5" imgW="1231265" imgH="241300" progId="Equation.DSMT4">
                  <p:embed/>
                </p:oleObj>
              </mc:Choice>
              <mc:Fallback>
                <p:oleObj r:id="rId5" imgW="1231265" imgH="241300" progId="Equation.DSMT4">
                  <p:embed/>
                  <p:pic>
                    <p:nvPicPr>
                      <p:cNvPr id="0" name="图片 2"/>
                      <p:cNvPicPr/>
                      <p:nvPr/>
                    </p:nvPicPr>
                    <p:blipFill>
                      <a:blip r:embed="rId6"/>
                      <a:stretch>
                        <a:fillRect/>
                      </a:stretch>
                    </p:blipFill>
                    <p:spPr>
                      <a:xfrm>
                        <a:off x="5484495" y="4539615"/>
                        <a:ext cx="2417445" cy="485140"/>
                      </a:xfrm>
                      <a:prstGeom prst="rect">
                        <a:avLst/>
                      </a:prstGeom>
                      <a:noFill/>
                      <a:ln w="9525">
                        <a:noFill/>
                        <a:miter/>
                      </a:ln>
                    </p:spPr>
                  </p:pic>
                </p:oleObj>
              </mc:Fallback>
            </mc:AlternateContent>
          </a:graphicData>
        </a:graphic>
      </p:graphicFrame>
    </p:spTree>
    <p:custDataLst>
      <p:tags r:id="rId2"/>
    </p:custData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分散化</a:t>
            </a:r>
          </a:p>
          <a:p>
            <a:r>
              <a:rPr lang="zh-CN" altLang="en-US" sz="2600" b="1" dirty="0">
                <a:latin typeface="微软雅黑" panose="020B0503020204020204" pitchFamily="34" charset="-122"/>
                <a:ea typeface="微软雅黑" panose="020B0503020204020204" pitchFamily="34" charset="-122"/>
              </a:rPr>
              <a:t> </a:t>
            </a:r>
          </a:p>
        </p:txBody>
      </p:sp>
      <p:sp>
        <p:nvSpPr>
          <p:cNvPr id="16" name="矩形 15"/>
          <p:cNvSpPr/>
          <p:nvPr/>
        </p:nvSpPr>
        <p:spPr>
          <a:xfrm>
            <a:off x="476995" y="710094"/>
            <a:ext cx="11233248" cy="6185535"/>
          </a:xfrm>
          <a:prstGeom prst="rect">
            <a:avLst/>
          </a:prstGeom>
        </p:spPr>
        <p:txBody>
          <a:bodyPr wrap="square">
            <a:spAutoFit/>
          </a:bodyPr>
          <a:lstStyle/>
          <a:p>
            <a:pPr latinLnBrk="0">
              <a:lnSpc>
                <a:spcPct val="150000"/>
              </a:lnSpc>
            </a:pP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进一步拓展，我们假定同质证券（标准差为     ）具有正相关性且相关系数为     ，则根据前式的内容可得到组合风险的表达式为：</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讨论：（1）当                      时，                      。</a:t>
            </a:r>
          </a:p>
          <a:p>
            <a:pPr latinLnBrk="0">
              <a:lnSpc>
                <a:spcPct val="150000"/>
              </a:lnSpc>
            </a:pPr>
            <a:r>
              <a:rPr lang="zh-CN" altLang="en-US" sz="2200" dirty="0">
                <a:latin typeface="Times New Roman" panose="02020603050405020304" pitchFamily="18" charset="0"/>
                <a:cs typeface="Times New Roman" panose="02020603050405020304" pitchFamily="18" charset="0"/>
              </a:rPr>
              <a:t>            （2）当             时，</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         由上式可知，随着     增加，组合风险整体是降低的。特别是，随着    趋于无穷，等式右边第一项趋于0（即被分散），而第二项趋近于常数       。一般，第一项称为可分散风险（或个别风险），第二项称为不可分散风险（或系统性风险）。此外，当证券彼此完全相关，所有风险均无法被分散。 </a:t>
            </a:r>
            <a:r>
              <a:rPr lang="en-US" altLang="zh-CN" sz="2200" dirty="0" smtClean="0">
                <a:latin typeface="Times New Roman" panose="02020603050405020304" pitchFamily="18" charset="0"/>
                <a:ea typeface="楷体" panose="02010609060101010101" pitchFamily="49" charset="-122"/>
                <a:cs typeface="Times New Roman" panose="02020603050405020304" pitchFamily="18" charset="0"/>
                <a:sym typeface="+mn-ea"/>
              </a:rPr>
              <a:t>  </a:t>
            </a: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endParaRPr lang="zh-CN" altLang="en-US" sz="2200" dirty="0">
              <a:latin typeface="Times New Roman" panose="02020603050405020304" pitchFamily="18" charset="0"/>
              <a:cs typeface="Times New Roman" panose="02020603050405020304" pitchFamily="18" charset="0"/>
            </a:endParaRPr>
          </a:p>
        </p:txBody>
      </p:sp>
      <p:graphicFrame>
        <p:nvGraphicFramePr>
          <p:cNvPr id="14" name="对象 -2147482439"/>
          <p:cNvGraphicFramePr>
            <a:graphicFrameLocks noChangeAspect="1"/>
          </p:cNvGraphicFramePr>
          <p:nvPr/>
        </p:nvGraphicFramePr>
        <p:xfrm>
          <a:off x="6492240" y="937895"/>
          <a:ext cx="309880" cy="288290"/>
        </p:xfrm>
        <a:graphic>
          <a:graphicData uri="http://schemas.openxmlformats.org/presentationml/2006/ole">
            <mc:AlternateContent xmlns:mc="http://schemas.openxmlformats.org/markup-compatibility/2006">
              <mc:Choice xmlns:v="urn:schemas-microsoft-com:vml" Requires="v">
                <p:oleObj spid="_x0000_s18563" r:id="rId5" imgW="139700" imgH="127000" progId="Equation.DSMT4">
                  <p:embed/>
                </p:oleObj>
              </mc:Choice>
              <mc:Fallback>
                <p:oleObj r:id="rId5" imgW="139700" imgH="127000" progId="Equation.DSMT4">
                  <p:embed/>
                  <p:pic>
                    <p:nvPicPr>
                      <p:cNvPr id="0" name="图片 7"/>
                      <p:cNvPicPr/>
                      <p:nvPr/>
                    </p:nvPicPr>
                    <p:blipFill>
                      <a:blip r:embed="rId6"/>
                      <a:stretch>
                        <a:fillRect/>
                      </a:stretch>
                    </p:blipFill>
                    <p:spPr>
                      <a:xfrm>
                        <a:off x="6492240" y="937895"/>
                        <a:ext cx="309880" cy="288290"/>
                      </a:xfrm>
                      <a:prstGeom prst="rect">
                        <a:avLst/>
                      </a:prstGeom>
                      <a:noFill/>
                      <a:ln w="9525">
                        <a:noFill/>
                        <a:miter/>
                      </a:ln>
                    </p:spPr>
                  </p:pic>
                </p:oleObj>
              </mc:Fallback>
            </mc:AlternateContent>
          </a:graphicData>
        </a:graphic>
      </p:graphicFrame>
      <p:graphicFrame>
        <p:nvGraphicFramePr>
          <p:cNvPr id="17" name="对象 -2147482438"/>
          <p:cNvGraphicFramePr>
            <a:graphicFrameLocks noChangeAspect="1"/>
          </p:cNvGraphicFramePr>
          <p:nvPr/>
        </p:nvGraphicFramePr>
        <p:xfrm>
          <a:off x="10451465" y="937895"/>
          <a:ext cx="275590" cy="313055"/>
        </p:xfrm>
        <a:graphic>
          <a:graphicData uri="http://schemas.openxmlformats.org/presentationml/2006/ole">
            <mc:AlternateContent xmlns:mc="http://schemas.openxmlformats.org/markup-compatibility/2006">
              <mc:Choice xmlns:v="urn:schemas-microsoft-com:vml" Requires="v">
                <p:oleObj spid="_x0000_s18564" r:id="rId7" imgW="139700" imgH="152400" progId="Equation.DSMT4">
                  <p:embed/>
                </p:oleObj>
              </mc:Choice>
              <mc:Fallback>
                <p:oleObj r:id="rId7" imgW="139700" imgH="152400" progId="Equation.DSMT4">
                  <p:embed/>
                  <p:pic>
                    <p:nvPicPr>
                      <p:cNvPr id="0" name="图片 8"/>
                      <p:cNvPicPr/>
                      <p:nvPr/>
                    </p:nvPicPr>
                    <p:blipFill>
                      <a:blip r:embed="rId8"/>
                      <a:stretch>
                        <a:fillRect/>
                      </a:stretch>
                    </p:blipFill>
                    <p:spPr>
                      <a:xfrm>
                        <a:off x="10451465" y="937895"/>
                        <a:ext cx="275590" cy="313055"/>
                      </a:xfrm>
                      <a:prstGeom prst="rect">
                        <a:avLst/>
                      </a:prstGeom>
                      <a:noFill/>
                      <a:ln w="9525">
                        <a:noFill/>
                        <a:miter/>
                      </a:ln>
                    </p:spPr>
                  </p:pic>
                </p:oleObj>
              </mc:Fallback>
            </mc:AlternateContent>
          </a:graphicData>
        </a:graphic>
      </p:graphicFrame>
      <p:graphicFrame>
        <p:nvGraphicFramePr>
          <p:cNvPr id="19" name="对象 -2147482437"/>
          <p:cNvGraphicFramePr>
            <a:graphicFrameLocks noChangeAspect="1"/>
          </p:cNvGraphicFramePr>
          <p:nvPr/>
        </p:nvGraphicFramePr>
        <p:xfrm>
          <a:off x="4117975" y="1867535"/>
          <a:ext cx="4167505" cy="786130"/>
        </p:xfrm>
        <a:graphic>
          <a:graphicData uri="http://schemas.openxmlformats.org/presentationml/2006/ole">
            <mc:AlternateContent xmlns:mc="http://schemas.openxmlformats.org/markup-compatibility/2006">
              <mc:Choice xmlns:v="urn:schemas-microsoft-com:vml" Requires="v">
                <p:oleObj spid="_x0000_s18565" r:id="rId9" imgW="2171700" imgH="406400" progId="Equation.DSMT4">
                  <p:embed/>
                </p:oleObj>
              </mc:Choice>
              <mc:Fallback>
                <p:oleObj r:id="rId9" imgW="2171700" imgH="406400" progId="Equation.DSMT4">
                  <p:embed/>
                  <p:pic>
                    <p:nvPicPr>
                      <p:cNvPr id="0" name="图片 10"/>
                      <p:cNvPicPr/>
                      <p:nvPr/>
                    </p:nvPicPr>
                    <p:blipFill>
                      <a:blip r:embed="rId10"/>
                      <a:stretch>
                        <a:fillRect/>
                      </a:stretch>
                    </p:blipFill>
                    <p:spPr>
                      <a:xfrm>
                        <a:off x="4117975" y="1867535"/>
                        <a:ext cx="4167505" cy="786130"/>
                      </a:xfrm>
                      <a:prstGeom prst="rect">
                        <a:avLst/>
                      </a:prstGeom>
                      <a:noFill/>
                      <a:ln w="9525">
                        <a:noFill/>
                        <a:miter/>
                      </a:ln>
                    </p:spPr>
                  </p:pic>
                </p:oleObj>
              </mc:Fallback>
            </mc:AlternateContent>
          </a:graphicData>
        </a:graphic>
      </p:graphicFrame>
      <p:graphicFrame>
        <p:nvGraphicFramePr>
          <p:cNvPr id="21" name="对象 -2147482436"/>
          <p:cNvGraphicFramePr>
            <a:graphicFrameLocks noChangeAspect="1"/>
          </p:cNvGraphicFramePr>
          <p:nvPr/>
        </p:nvGraphicFramePr>
        <p:xfrm>
          <a:off x="2433320" y="2870835"/>
          <a:ext cx="1387475" cy="396240"/>
        </p:xfrm>
        <a:graphic>
          <a:graphicData uri="http://schemas.openxmlformats.org/presentationml/2006/ole">
            <mc:AlternateContent xmlns:mc="http://schemas.openxmlformats.org/markup-compatibility/2006">
              <mc:Choice xmlns:v="urn:schemas-microsoft-com:vml" Requires="v">
                <p:oleObj spid="_x0000_s18566" r:id="rId11" imgW="850900" imgH="241300" progId="Equation.DSMT4">
                  <p:embed/>
                </p:oleObj>
              </mc:Choice>
              <mc:Fallback>
                <p:oleObj r:id="rId11" imgW="850900" imgH="241300" progId="Equation.DSMT4">
                  <p:embed/>
                  <p:pic>
                    <p:nvPicPr>
                      <p:cNvPr id="0" name="图片 11"/>
                      <p:cNvPicPr/>
                      <p:nvPr/>
                    </p:nvPicPr>
                    <p:blipFill>
                      <a:blip r:embed="rId12"/>
                      <a:stretch>
                        <a:fillRect/>
                      </a:stretch>
                    </p:blipFill>
                    <p:spPr>
                      <a:xfrm>
                        <a:off x="2433320" y="2870835"/>
                        <a:ext cx="1387475" cy="396240"/>
                      </a:xfrm>
                      <a:prstGeom prst="rect">
                        <a:avLst/>
                      </a:prstGeom>
                      <a:noFill/>
                      <a:ln w="9525">
                        <a:noFill/>
                        <a:miter/>
                      </a:ln>
                    </p:spPr>
                  </p:pic>
                </p:oleObj>
              </mc:Fallback>
            </mc:AlternateContent>
          </a:graphicData>
        </a:graphic>
      </p:graphicFrame>
      <p:graphicFrame>
        <p:nvGraphicFramePr>
          <p:cNvPr id="23" name="对象 -2147482435"/>
          <p:cNvGraphicFramePr>
            <a:graphicFrameLocks noChangeAspect="1"/>
          </p:cNvGraphicFramePr>
          <p:nvPr/>
        </p:nvGraphicFramePr>
        <p:xfrm>
          <a:off x="4559935" y="2870835"/>
          <a:ext cx="1448435" cy="375920"/>
        </p:xfrm>
        <a:graphic>
          <a:graphicData uri="http://schemas.openxmlformats.org/presentationml/2006/ole">
            <mc:AlternateContent xmlns:mc="http://schemas.openxmlformats.org/markup-compatibility/2006">
              <mc:Choice xmlns:v="urn:schemas-microsoft-com:vml" Requires="v">
                <p:oleObj spid="_x0000_s18567" r:id="rId13" imgW="989965" imgH="254000" progId="Equation.DSMT4">
                  <p:embed/>
                </p:oleObj>
              </mc:Choice>
              <mc:Fallback>
                <p:oleObj r:id="rId13" imgW="989965" imgH="254000" progId="Equation.DSMT4">
                  <p:embed/>
                  <p:pic>
                    <p:nvPicPr>
                      <p:cNvPr id="0" name="图片 12"/>
                      <p:cNvPicPr/>
                      <p:nvPr/>
                    </p:nvPicPr>
                    <p:blipFill>
                      <a:blip r:embed="rId14"/>
                      <a:stretch>
                        <a:fillRect/>
                      </a:stretch>
                    </p:blipFill>
                    <p:spPr>
                      <a:xfrm>
                        <a:off x="4559935" y="2870835"/>
                        <a:ext cx="1448435" cy="375920"/>
                      </a:xfrm>
                      <a:prstGeom prst="rect">
                        <a:avLst/>
                      </a:prstGeom>
                      <a:noFill/>
                      <a:ln w="9525">
                        <a:noFill/>
                        <a:miter/>
                      </a:ln>
                    </p:spPr>
                  </p:pic>
                </p:oleObj>
              </mc:Fallback>
            </mc:AlternateContent>
          </a:graphicData>
        </a:graphic>
      </p:graphicFrame>
      <p:graphicFrame>
        <p:nvGraphicFramePr>
          <p:cNvPr id="25" name="对象 -2147482434"/>
          <p:cNvGraphicFramePr>
            <a:graphicFrameLocks noChangeAspect="1"/>
          </p:cNvGraphicFramePr>
          <p:nvPr/>
        </p:nvGraphicFramePr>
        <p:xfrm>
          <a:off x="2433320" y="3404870"/>
          <a:ext cx="795655" cy="386715"/>
        </p:xfrm>
        <a:graphic>
          <a:graphicData uri="http://schemas.openxmlformats.org/presentationml/2006/ole">
            <mc:AlternateContent xmlns:mc="http://schemas.openxmlformats.org/markup-compatibility/2006">
              <mc:Choice xmlns:v="urn:schemas-microsoft-com:vml" Requires="v">
                <p:oleObj spid="_x0000_s18568" r:id="rId15" imgW="495300" imgH="241300" progId="Equation.DSMT4">
                  <p:embed/>
                </p:oleObj>
              </mc:Choice>
              <mc:Fallback>
                <p:oleObj r:id="rId15" imgW="495300" imgH="241300" progId="Equation.DSMT4">
                  <p:embed/>
                  <p:pic>
                    <p:nvPicPr>
                      <p:cNvPr id="0" name="图片 14"/>
                      <p:cNvPicPr/>
                      <p:nvPr/>
                    </p:nvPicPr>
                    <p:blipFill>
                      <a:blip r:embed="rId16"/>
                      <a:stretch>
                        <a:fillRect/>
                      </a:stretch>
                    </p:blipFill>
                    <p:spPr>
                      <a:xfrm>
                        <a:off x="2433320" y="3404870"/>
                        <a:ext cx="795655" cy="386715"/>
                      </a:xfrm>
                      <a:prstGeom prst="rect">
                        <a:avLst/>
                      </a:prstGeom>
                      <a:noFill/>
                      <a:ln w="9525">
                        <a:noFill/>
                        <a:miter/>
                      </a:ln>
                    </p:spPr>
                  </p:pic>
                </p:oleObj>
              </mc:Fallback>
            </mc:AlternateContent>
          </a:graphicData>
        </a:graphic>
      </p:graphicFrame>
      <p:graphicFrame>
        <p:nvGraphicFramePr>
          <p:cNvPr id="27" name="对象 -2147482433"/>
          <p:cNvGraphicFramePr>
            <a:graphicFrameLocks noChangeAspect="1"/>
          </p:cNvGraphicFramePr>
          <p:nvPr/>
        </p:nvGraphicFramePr>
        <p:xfrm>
          <a:off x="4117975" y="3598545"/>
          <a:ext cx="4257675" cy="826770"/>
        </p:xfrm>
        <a:graphic>
          <a:graphicData uri="http://schemas.openxmlformats.org/presentationml/2006/ole">
            <mc:AlternateContent xmlns:mc="http://schemas.openxmlformats.org/markup-compatibility/2006">
              <mc:Choice xmlns:v="urn:schemas-microsoft-com:vml" Requires="v">
                <p:oleObj spid="_x0000_s18569" r:id="rId17" imgW="2108200" imgH="405765" progId="Equation.DSMT4">
                  <p:embed/>
                </p:oleObj>
              </mc:Choice>
              <mc:Fallback>
                <p:oleObj r:id="rId17" imgW="2108200" imgH="405765" progId="Equation.DSMT4">
                  <p:embed/>
                  <p:pic>
                    <p:nvPicPr>
                      <p:cNvPr id="0" name="图片 15"/>
                      <p:cNvPicPr/>
                      <p:nvPr/>
                    </p:nvPicPr>
                    <p:blipFill>
                      <a:blip r:embed="rId18"/>
                      <a:stretch>
                        <a:fillRect/>
                      </a:stretch>
                    </p:blipFill>
                    <p:spPr>
                      <a:xfrm>
                        <a:off x="4117975" y="3598545"/>
                        <a:ext cx="4257675" cy="826770"/>
                      </a:xfrm>
                      <a:prstGeom prst="rect">
                        <a:avLst/>
                      </a:prstGeom>
                      <a:noFill/>
                      <a:ln w="9525">
                        <a:noFill/>
                        <a:miter/>
                      </a:ln>
                    </p:spPr>
                  </p:pic>
                </p:oleObj>
              </mc:Fallback>
            </mc:AlternateContent>
          </a:graphicData>
        </a:graphic>
      </p:graphicFrame>
      <p:graphicFrame>
        <p:nvGraphicFramePr>
          <p:cNvPr id="29" name="对象 -2147482432"/>
          <p:cNvGraphicFramePr>
            <a:graphicFrameLocks noChangeAspect="1"/>
          </p:cNvGraphicFramePr>
          <p:nvPr/>
        </p:nvGraphicFramePr>
        <p:xfrm>
          <a:off x="3468370" y="4495800"/>
          <a:ext cx="292100" cy="275590"/>
        </p:xfrm>
        <a:graphic>
          <a:graphicData uri="http://schemas.openxmlformats.org/presentationml/2006/ole">
            <mc:AlternateContent xmlns:mc="http://schemas.openxmlformats.org/markup-compatibility/2006">
              <mc:Choice xmlns:v="urn:schemas-microsoft-com:vml" Requires="v">
                <p:oleObj spid="_x0000_s18570" r:id="rId19" imgW="165100" imgH="152400" progId="Equation.DSMT4">
                  <p:embed/>
                </p:oleObj>
              </mc:Choice>
              <mc:Fallback>
                <p:oleObj r:id="rId19" imgW="165100" imgH="152400" progId="Equation.DSMT4">
                  <p:embed/>
                  <p:pic>
                    <p:nvPicPr>
                      <p:cNvPr id="0" name="图片 17"/>
                      <p:cNvPicPr/>
                      <p:nvPr/>
                    </p:nvPicPr>
                    <p:blipFill>
                      <a:blip r:embed="rId20"/>
                      <a:stretch>
                        <a:fillRect/>
                      </a:stretch>
                    </p:blipFill>
                    <p:spPr>
                      <a:xfrm>
                        <a:off x="3468370" y="4495800"/>
                        <a:ext cx="292100" cy="275590"/>
                      </a:xfrm>
                      <a:prstGeom prst="rect">
                        <a:avLst/>
                      </a:prstGeom>
                      <a:noFill/>
                      <a:ln w="9525">
                        <a:noFill/>
                        <a:miter/>
                      </a:ln>
                    </p:spPr>
                  </p:pic>
                </p:oleObj>
              </mc:Fallback>
            </mc:AlternateContent>
          </a:graphicData>
        </a:graphic>
      </p:graphicFrame>
      <p:graphicFrame>
        <p:nvGraphicFramePr>
          <p:cNvPr id="31" name="对象 -2147482430"/>
          <p:cNvGraphicFramePr>
            <a:graphicFrameLocks noChangeAspect="1"/>
          </p:cNvGraphicFramePr>
          <p:nvPr/>
        </p:nvGraphicFramePr>
        <p:xfrm>
          <a:off x="7138035" y="4899025"/>
          <a:ext cx="423545" cy="323215"/>
        </p:xfrm>
        <a:graphic>
          <a:graphicData uri="http://schemas.openxmlformats.org/presentationml/2006/ole">
            <mc:AlternateContent xmlns:mc="http://schemas.openxmlformats.org/markup-compatibility/2006">
              <mc:Choice xmlns:v="urn:schemas-microsoft-com:vml" Requires="v">
                <p:oleObj spid="_x0000_s18571" r:id="rId21" imgW="279400" imgH="215900" progId="Equation.DSMT4">
                  <p:embed/>
                </p:oleObj>
              </mc:Choice>
              <mc:Fallback>
                <p:oleObj r:id="rId21" imgW="279400" imgH="215900" progId="Equation.DSMT4">
                  <p:embed/>
                  <p:pic>
                    <p:nvPicPr>
                      <p:cNvPr id="0" name="图片 19"/>
                      <p:cNvPicPr/>
                      <p:nvPr/>
                    </p:nvPicPr>
                    <p:blipFill>
                      <a:blip r:embed="rId22"/>
                      <a:stretch>
                        <a:fillRect/>
                      </a:stretch>
                    </p:blipFill>
                    <p:spPr>
                      <a:xfrm>
                        <a:off x="7138035" y="4899025"/>
                        <a:ext cx="423545" cy="323215"/>
                      </a:xfrm>
                      <a:prstGeom prst="rect">
                        <a:avLst/>
                      </a:prstGeom>
                      <a:noFill/>
                      <a:ln w="9525">
                        <a:noFill/>
                        <a:miter/>
                      </a:ln>
                    </p:spPr>
                  </p:pic>
                </p:oleObj>
              </mc:Fallback>
            </mc:AlternateContent>
          </a:graphicData>
        </a:graphic>
      </p:graphicFrame>
      <p:cxnSp>
        <p:nvCxnSpPr>
          <p:cNvPr id="35" name="直接箭头连接符 34"/>
          <p:cNvCxnSpPr/>
          <p:nvPr/>
        </p:nvCxnSpPr>
        <p:spPr>
          <a:xfrm flipH="1">
            <a:off x="5877560" y="3343275"/>
            <a:ext cx="438150" cy="229870"/>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
        <p:nvSpPr>
          <p:cNvPr id="36" name="文本框 35"/>
          <p:cNvSpPr txBox="1"/>
          <p:nvPr/>
        </p:nvSpPr>
        <p:spPr>
          <a:xfrm>
            <a:off x="6315710" y="3036570"/>
            <a:ext cx="1388110" cy="368300"/>
          </a:xfrm>
          <a:prstGeom prst="rect">
            <a:avLst/>
          </a:prstGeom>
          <a:noFill/>
          <a:ln>
            <a:solidFill>
              <a:srgbClr val="0066FF"/>
            </a:solidFill>
          </a:ln>
        </p:spPr>
        <p:txBody>
          <a:bodyPr wrap="square" rtlCol="0">
            <a:spAutoFit/>
          </a:bodyPr>
          <a:lstStyle/>
          <a:p>
            <a:r>
              <a:rPr lang="zh-CN" altLang="en-US" b="1"/>
              <a:t>可分散风险</a:t>
            </a:r>
          </a:p>
        </p:txBody>
      </p:sp>
      <p:cxnSp>
        <p:nvCxnSpPr>
          <p:cNvPr id="37" name="直接箭头连接符 36"/>
          <p:cNvCxnSpPr/>
          <p:nvPr/>
        </p:nvCxnSpPr>
        <p:spPr>
          <a:xfrm flipH="1">
            <a:off x="7475220" y="3411220"/>
            <a:ext cx="438150" cy="229870"/>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
        <p:nvSpPr>
          <p:cNvPr id="38" name="文本框 37"/>
          <p:cNvSpPr txBox="1"/>
          <p:nvPr/>
        </p:nvSpPr>
        <p:spPr>
          <a:xfrm>
            <a:off x="7913370" y="3042920"/>
            <a:ext cx="1670685" cy="368300"/>
          </a:xfrm>
          <a:prstGeom prst="rect">
            <a:avLst/>
          </a:prstGeom>
          <a:noFill/>
          <a:ln>
            <a:solidFill>
              <a:srgbClr val="0000FF"/>
            </a:solidFill>
          </a:ln>
        </p:spPr>
        <p:txBody>
          <a:bodyPr wrap="square" rtlCol="0">
            <a:spAutoFit/>
          </a:bodyPr>
          <a:lstStyle/>
          <a:p>
            <a:r>
              <a:rPr lang="zh-CN" altLang="en-US" b="1"/>
              <a:t>不可分散风险</a:t>
            </a:r>
          </a:p>
        </p:txBody>
      </p:sp>
      <p:graphicFrame>
        <p:nvGraphicFramePr>
          <p:cNvPr id="41" name="对象 -2147482432"/>
          <p:cNvGraphicFramePr>
            <a:graphicFrameLocks noChangeAspect="1"/>
          </p:cNvGraphicFramePr>
          <p:nvPr/>
        </p:nvGraphicFramePr>
        <p:xfrm>
          <a:off x="9291955" y="4495800"/>
          <a:ext cx="292100" cy="275590"/>
        </p:xfrm>
        <a:graphic>
          <a:graphicData uri="http://schemas.openxmlformats.org/presentationml/2006/ole">
            <mc:AlternateContent xmlns:mc="http://schemas.openxmlformats.org/markup-compatibility/2006">
              <mc:Choice xmlns:v="urn:schemas-microsoft-com:vml" Requires="v">
                <p:oleObj spid="_x0000_s18572" r:id="rId23" imgW="165100" imgH="152400" progId="Equation.DSMT4">
                  <p:embed/>
                </p:oleObj>
              </mc:Choice>
              <mc:Fallback>
                <p:oleObj r:id="rId23" imgW="165100" imgH="152400" progId="Equation.DSMT4">
                  <p:embed/>
                  <p:pic>
                    <p:nvPicPr>
                      <p:cNvPr id="0" name="图片 17"/>
                      <p:cNvPicPr/>
                      <p:nvPr/>
                    </p:nvPicPr>
                    <p:blipFill>
                      <a:blip r:embed="rId20"/>
                      <a:stretch>
                        <a:fillRect/>
                      </a:stretch>
                    </p:blipFill>
                    <p:spPr>
                      <a:xfrm>
                        <a:off x="9291955" y="4495800"/>
                        <a:ext cx="292100" cy="275590"/>
                      </a:xfrm>
                      <a:prstGeom prst="rect">
                        <a:avLst/>
                      </a:prstGeom>
                      <a:noFill/>
                      <a:ln w="9525">
                        <a:noFill/>
                        <a:miter/>
                      </a:ln>
                    </p:spPr>
                  </p:pic>
                </p:oleObj>
              </mc:Fallback>
            </mc:AlternateContent>
          </a:graphicData>
        </a:graphic>
      </p:graphicFrame>
    </p:spTree>
    <p:custDataLst>
      <p:tags r:id="rId2"/>
    </p:custData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45</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3035"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en-US" sz="2600" b="1" dirty="0">
                <a:latin typeface="微软雅黑" panose="020B0503020204020204" pitchFamily="34" charset="-122"/>
                <a:ea typeface="微软雅黑" panose="020B0503020204020204" pitchFamily="34" charset="-122"/>
                <a:sym typeface="+mn-ea"/>
              </a:rPr>
              <a:t>资产投资回报率</a:t>
            </a:r>
            <a:r>
              <a:rPr lang="zh-CN" altLang="en-US" sz="2600" b="1" dirty="0">
                <a:latin typeface="微软雅黑" panose="020B0503020204020204" pitchFamily="34" charset="-122"/>
                <a:ea typeface="微软雅黑" panose="020B0503020204020204" pitchFamily="34" charset="-122"/>
              </a:rPr>
              <a:t> </a:t>
            </a:r>
          </a:p>
        </p:txBody>
      </p:sp>
      <p:sp>
        <p:nvSpPr>
          <p:cNvPr id="4" name="圆角矩形 3"/>
          <p:cNvSpPr/>
          <p:nvPr/>
        </p:nvSpPr>
        <p:spPr>
          <a:xfrm>
            <a:off x="1701131" y="3398742"/>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dirty="0">
                <a:latin typeface="Times New Roman" panose="02020603050405020304" pitchFamily="18" charset="0"/>
              </a:rPr>
              <a:t>常见收益率</a:t>
            </a:r>
          </a:p>
        </p:txBody>
      </p:sp>
      <p:grpSp>
        <p:nvGrpSpPr>
          <p:cNvPr id="7" name="组合 6"/>
          <p:cNvGrpSpPr/>
          <p:nvPr/>
        </p:nvGrpSpPr>
        <p:grpSpPr>
          <a:xfrm>
            <a:off x="4716032" y="2348880"/>
            <a:ext cx="2199005" cy="2634826"/>
            <a:chOff x="7327" y="7871"/>
            <a:chExt cx="3463" cy="3260"/>
          </a:xfrm>
          <a:solidFill>
            <a:schemeClr val="accent1">
              <a:lumMod val="20000"/>
              <a:lumOff val="80000"/>
            </a:schemeClr>
          </a:solidFill>
        </p:grpSpPr>
        <p:sp>
          <p:nvSpPr>
            <p:cNvPr id="8" name="圆角矩形 7"/>
            <p:cNvSpPr/>
            <p:nvPr/>
          </p:nvSpPr>
          <p:spPr>
            <a:xfrm>
              <a:off x="7327" y="7871"/>
              <a:ext cx="3463" cy="69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603050405020304" pitchFamily="18" charset="0"/>
                  <a:sym typeface="+mn-ea"/>
                </a:rPr>
                <a:t>持有期收益率</a:t>
              </a:r>
              <a:endParaRPr kumimoji="1" lang="zh-CN" altLang="en-US" sz="2400" b="1" dirty="0"/>
            </a:p>
          </p:txBody>
        </p:sp>
        <p:grpSp>
          <p:nvGrpSpPr>
            <p:cNvPr id="9" name="组合 8"/>
            <p:cNvGrpSpPr/>
            <p:nvPr/>
          </p:nvGrpSpPr>
          <p:grpSpPr>
            <a:xfrm>
              <a:off x="7327" y="9175"/>
              <a:ext cx="3463" cy="1956"/>
              <a:chOff x="7327" y="8218"/>
              <a:chExt cx="3463" cy="3572"/>
            </a:xfrm>
            <a:grpFill/>
          </p:grpSpPr>
          <p:sp>
            <p:nvSpPr>
              <p:cNvPr id="10" name="圆角矩形 9"/>
              <p:cNvSpPr/>
              <p:nvPr/>
            </p:nvSpPr>
            <p:spPr>
              <a:xfrm>
                <a:off x="7327" y="8218"/>
                <a:ext cx="3463" cy="126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603050405020304" pitchFamily="18" charset="0"/>
                  </a:rPr>
                  <a:t>平均收益率</a:t>
                </a:r>
              </a:p>
            </p:txBody>
          </p:sp>
          <p:sp>
            <p:nvSpPr>
              <p:cNvPr id="11" name="圆角矩形 10"/>
              <p:cNvSpPr/>
              <p:nvPr/>
            </p:nvSpPr>
            <p:spPr>
              <a:xfrm>
                <a:off x="7327" y="10532"/>
                <a:ext cx="3463" cy="1258"/>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t>无风险收益率</a:t>
                </a:r>
              </a:p>
            </p:txBody>
          </p:sp>
        </p:grpSp>
      </p:grpSp>
      <p:sp>
        <p:nvSpPr>
          <p:cNvPr id="12" name="左大括号 11"/>
          <p:cNvSpPr/>
          <p:nvPr/>
        </p:nvSpPr>
        <p:spPr>
          <a:xfrm>
            <a:off x="3861371" y="2649692"/>
            <a:ext cx="800100" cy="2055631"/>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
        <p:nvSpPr>
          <p:cNvPr id="21" name="文本框 20"/>
          <p:cNvSpPr txBox="1"/>
          <p:nvPr/>
        </p:nvSpPr>
        <p:spPr>
          <a:xfrm>
            <a:off x="663079" y="828447"/>
            <a:ext cx="4665908" cy="521970"/>
          </a:xfrm>
          <a:prstGeom prst="rect">
            <a:avLst/>
          </a:prstGeom>
          <a:noFill/>
        </p:spPr>
        <p:txBody>
          <a:bodyPr wrap="square" rtlCol="0">
            <a:spAutoFit/>
          </a:bodyPr>
          <a:lstStyle/>
          <a:p>
            <a:r>
              <a:rPr lang="zh-CN" altLang="en-US" sz="2800" b="1" dirty="0">
                <a:latin typeface="Times New Roman" panose="02020603050405020304" pitchFamily="18" charset="0"/>
              </a:rPr>
              <a:t>二、</a:t>
            </a:r>
            <a:r>
              <a:rPr lang="zh-CN" altLang="en-US" sz="2800" b="1" dirty="0">
                <a:latin typeface="Times New Roman" panose="02020603050405020304" pitchFamily="18" charset="0"/>
                <a:sym typeface="+mn-ea"/>
              </a:rPr>
              <a:t>投资收益的计算</a:t>
            </a:r>
            <a:endParaRPr lang="zh-CN" altLang="en-US" sz="2800" b="1" dirty="0">
              <a:latin typeface="Times New Roman" panose="02020603050405020304" pitchFamily="18" charset="0"/>
            </a:endParaRPr>
          </a:p>
        </p:txBody>
      </p:sp>
      <p:sp>
        <p:nvSpPr>
          <p:cNvPr id="22" name="左大括号 21"/>
          <p:cNvSpPr/>
          <p:nvPr/>
        </p:nvSpPr>
        <p:spPr>
          <a:xfrm>
            <a:off x="6915150" y="3083560"/>
            <a:ext cx="745490" cy="1172210"/>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
        <p:nvSpPr>
          <p:cNvPr id="23" name="圆角矩形 22"/>
          <p:cNvSpPr/>
          <p:nvPr/>
        </p:nvSpPr>
        <p:spPr>
          <a:xfrm>
            <a:off x="7732395" y="2769235"/>
            <a:ext cx="2526665" cy="55753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603050405020304" pitchFamily="18" charset="0"/>
                <a:sym typeface="+mn-ea"/>
              </a:rPr>
              <a:t>算术平均收益率</a:t>
            </a:r>
            <a:endParaRPr kumimoji="1" lang="zh-CN" altLang="en-US" sz="2400" b="1" dirty="0"/>
          </a:p>
        </p:txBody>
      </p:sp>
      <p:sp>
        <p:nvSpPr>
          <p:cNvPr id="24" name="圆角矩形 23"/>
          <p:cNvSpPr/>
          <p:nvPr/>
        </p:nvSpPr>
        <p:spPr>
          <a:xfrm>
            <a:off x="7732395" y="3960495"/>
            <a:ext cx="2526665" cy="55753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603050405020304" pitchFamily="18" charset="0"/>
                <a:sym typeface="+mn-ea"/>
              </a:rPr>
              <a:t>几何平均收益率</a:t>
            </a: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en-US" sz="2600" b="1" dirty="0">
                <a:latin typeface="微软雅黑" panose="020B0503020204020204" pitchFamily="34" charset="-122"/>
                <a:ea typeface="微软雅黑" panose="020B0503020204020204" pitchFamily="34" charset="-122"/>
                <a:sym typeface="+mn-ea"/>
              </a:rPr>
              <a:t>资产投资回报率</a:t>
            </a:r>
            <a:r>
              <a:rPr lang="zh-CN" altLang="en-US" sz="2600" b="1" dirty="0">
                <a:latin typeface="微软雅黑" panose="020B0503020204020204" pitchFamily="34" charset="-122"/>
                <a:ea typeface="微软雅黑" panose="020B0503020204020204" pitchFamily="34" charset="-122"/>
              </a:rPr>
              <a:t> </a:t>
            </a:r>
          </a:p>
        </p:txBody>
      </p:sp>
      <p:sp>
        <p:nvSpPr>
          <p:cNvPr id="16" name="矩形 15"/>
          <p:cNvSpPr/>
          <p:nvPr/>
        </p:nvSpPr>
        <p:spPr>
          <a:xfrm>
            <a:off x="476995" y="980728"/>
            <a:ext cx="11233248" cy="1198880"/>
          </a:xfrm>
          <a:prstGeom prst="rect">
            <a:avLst/>
          </a:prstGeom>
        </p:spPr>
        <p:txBody>
          <a:bodyPr wrap="square">
            <a:spAutoFit/>
          </a:bodyPr>
          <a:lstStyle/>
          <a:p>
            <a:pPr latinLnBrk="0">
              <a:lnSpc>
                <a:spcPct val="150000"/>
              </a:lnSpc>
            </a:pPr>
            <a:r>
              <a:rPr lang="en-US" altLang="zh-CN" sz="2400" b="1" dirty="0">
                <a:latin typeface="Times New Roman" panose="02020603050405020304" pitchFamily="18" charset="0"/>
                <a:cs typeface="Times New Roman" panose="02020603050405020304" pitchFamily="18" charset="0"/>
              </a:rPr>
              <a:t>         </a:t>
            </a:r>
            <a:endParaRPr lang="zh-CN" altLang="zh-CN" sz="2400" dirty="0">
              <a:latin typeface="楷体" panose="02010609060101010101" pitchFamily="49" charset="-122"/>
              <a:ea typeface="楷体" panose="02010609060101010101" pitchFamily="49" charset="-122"/>
              <a:cs typeface="Times New Roman" panose="02020603050405020304" pitchFamily="18" charset="0"/>
            </a:endParaRPr>
          </a:p>
          <a:p>
            <a:pPr latinLnBrk="0">
              <a:lnSpc>
                <a:spcPct val="150000"/>
              </a:lnSpc>
            </a:pPr>
            <a:endParaRPr kumimoji="1" lang="zh-CN" altLang="zh-CN" sz="2400" dirty="0">
              <a:latin typeface="Times New Roman" panose="02020603050405020304" pitchFamily="18" charset="0"/>
              <a:ea typeface="+mn-ea"/>
            </a:endParaRPr>
          </a:p>
        </p:txBody>
      </p:sp>
      <p:graphicFrame>
        <p:nvGraphicFramePr>
          <p:cNvPr id="4" name="表格 3"/>
          <p:cNvGraphicFramePr/>
          <p:nvPr/>
        </p:nvGraphicFramePr>
        <p:xfrm>
          <a:off x="836295" y="1195705"/>
          <a:ext cx="10789920" cy="4646930"/>
        </p:xfrm>
        <a:graphic>
          <a:graphicData uri="http://schemas.openxmlformats.org/drawingml/2006/table">
            <a:tbl>
              <a:tblPr firstRow="1" bandRow="1">
                <a:tableStyleId>{5C22544A-7EE6-4342-B048-85BDC9FD1C3A}</a:tableStyleId>
              </a:tblPr>
              <a:tblGrid>
                <a:gridCol w="1901825"/>
                <a:gridCol w="2879090"/>
                <a:gridCol w="3804920"/>
                <a:gridCol w="2204085"/>
              </a:tblGrid>
              <a:tr h="459740">
                <a:tc>
                  <a:txBody>
                    <a:bodyPr/>
                    <a:lstStyle/>
                    <a:p>
                      <a:pPr algn="ctr">
                        <a:buNone/>
                      </a:pPr>
                      <a:r>
                        <a:rPr lang="zh-CN" altLang="en-US"/>
                        <a:t>收益率</a:t>
                      </a:r>
                    </a:p>
                  </a:txBody>
                  <a:tcPr/>
                </a:tc>
                <a:tc>
                  <a:txBody>
                    <a:bodyPr/>
                    <a:lstStyle/>
                    <a:p>
                      <a:pPr algn="ctr">
                        <a:buNone/>
                      </a:pPr>
                      <a:r>
                        <a:rPr lang="zh-CN" altLang="en-US"/>
                        <a:t>定义</a:t>
                      </a:r>
                    </a:p>
                  </a:txBody>
                  <a:tcPr/>
                </a:tc>
                <a:tc>
                  <a:txBody>
                    <a:bodyPr/>
                    <a:lstStyle/>
                    <a:p>
                      <a:pPr algn="ctr">
                        <a:buNone/>
                      </a:pPr>
                      <a:r>
                        <a:rPr lang="zh-CN" altLang="en-US"/>
                        <a:t>计算公式</a:t>
                      </a:r>
                    </a:p>
                  </a:txBody>
                  <a:tcPr/>
                </a:tc>
                <a:tc>
                  <a:txBody>
                    <a:bodyPr/>
                    <a:lstStyle/>
                    <a:p>
                      <a:pPr algn="ctr">
                        <a:buNone/>
                      </a:pPr>
                      <a:r>
                        <a:rPr lang="zh-CN" altLang="en-US"/>
                        <a:t>适用范围</a:t>
                      </a:r>
                    </a:p>
                  </a:txBody>
                  <a:tcPr/>
                </a:tc>
              </a:tr>
              <a:tr h="1014095">
                <a:tc>
                  <a:txBody>
                    <a:bodyPr/>
                    <a:lstStyle/>
                    <a:p>
                      <a:pPr algn="ctr">
                        <a:buNone/>
                      </a:pPr>
                      <a:r>
                        <a:rPr lang="zh-CN" altLang="en-US"/>
                        <a:t>持有期收益率</a:t>
                      </a:r>
                    </a:p>
                  </a:txBody>
                  <a:tcPr/>
                </a:tc>
                <a:tc>
                  <a:txBody>
                    <a:bodyPr/>
                    <a:lstStyle/>
                    <a:p>
                      <a:pPr algn="ctr">
                        <a:buNone/>
                      </a:pPr>
                      <a:r>
                        <a:rPr kumimoji="1" lang="zh-CN" altLang="en-US" sz="1800" dirty="0">
                          <a:latin typeface="Times New Roman" panose="02020603050405020304" pitchFamily="18" charset="0"/>
                          <a:sym typeface="+mn-ea"/>
                        </a:rPr>
                        <a:t>持有资产期间总的收益率，又称已实现收益率。</a:t>
                      </a:r>
                      <a:endParaRPr lang="zh-CN" altLang="en-US"/>
                    </a:p>
                  </a:txBody>
                  <a:tcPr/>
                </a:tc>
                <a:tc>
                  <a:txBody>
                    <a:bodyPr/>
                    <a:lstStyle/>
                    <a:p>
                      <a:pPr algn="ctr">
                        <a:buNone/>
                      </a:pPr>
                      <a:endParaRPr lang="zh-CN" altLang="en-US"/>
                    </a:p>
                  </a:txBody>
                  <a:tcPr/>
                </a:tc>
                <a:tc>
                  <a:txBody>
                    <a:bodyPr/>
                    <a:lstStyle/>
                    <a:p>
                      <a:pPr algn="ctr">
                        <a:buNone/>
                      </a:pPr>
                      <a:r>
                        <a:rPr kumimoji="1" lang="zh-CN" altLang="en-US" sz="1800" dirty="0">
                          <a:latin typeface="Times New Roman" panose="02020603050405020304" pitchFamily="18" charset="0"/>
                          <a:sym typeface="+mn-ea"/>
                        </a:rPr>
                        <a:t>任何证券投资。</a:t>
                      </a:r>
                      <a:endParaRPr lang="zh-CN" altLang="en-US"/>
                    </a:p>
                  </a:txBody>
                  <a:tcPr/>
                </a:tc>
              </a:tr>
              <a:tr h="1014095">
                <a:tc>
                  <a:txBody>
                    <a:bodyPr/>
                    <a:lstStyle/>
                    <a:p>
                      <a:pPr algn="ctr">
                        <a:buNone/>
                      </a:pPr>
                      <a:r>
                        <a:rPr lang="zh-CN" altLang="en-US"/>
                        <a:t>算术平均收益率</a:t>
                      </a:r>
                    </a:p>
                  </a:txBody>
                  <a:tcPr/>
                </a:tc>
                <a:tc>
                  <a:txBody>
                    <a:bodyPr/>
                    <a:lstStyle/>
                    <a:p>
                      <a:pPr algn="ctr">
                        <a:buNone/>
                      </a:pPr>
                      <a:r>
                        <a:rPr kumimoji="1" lang="zh-CN" altLang="en-US" sz="1800" dirty="0">
                          <a:latin typeface="Times New Roman" panose="02020603050405020304" pitchFamily="18" charset="0"/>
                          <a:sym typeface="+mn-ea"/>
                        </a:rPr>
                        <a:t>各单期收益进行算术平均得到的收益率。</a:t>
                      </a:r>
                      <a:endParaRPr lang="zh-CN" altLang="en-US"/>
                    </a:p>
                  </a:txBody>
                  <a:tcPr/>
                </a:tc>
                <a:tc>
                  <a:txBody>
                    <a:bodyPr/>
                    <a:lstStyle/>
                    <a:p>
                      <a:pPr algn="ctr">
                        <a:buNone/>
                      </a:pPr>
                      <a:endParaRPr lang="zh-CN" altLang="en-US"/>
                    </a:p>
                  </a:txBody>
                  <a:tcPr/>
                </a:tc>
                <a:tc>
                  <a:txBody>
                    <a:bodyPr/>
                    <a:lstStyle/>
                    <a:p>
                      <a:pPr algn="ctr">
                        <a:buNone/>
                      </a:pPr>
                      <a:r>
                        <a:rPr kumimoji="1" lang="zh-CN" altLang="en-US" sz="1800" dirty="0">
                          <a:latin typeface="Times New Roman" panose="02020603050405020304" pitchFamily="18" charset="0"/>
                          <a:sym typeface="+mn-ea"/>
                        </a:rPr>
                        <a:t>适用于各期收益率较为接近的情况。</a:t>
                      </a:r>
                      <a:endParaRPr lang="zh-CN" altLang="en-US"/>
                    </a:p>
                  </a:txBody>
                  <a:tcPr/>
                </a:tc>
              </a:tr>
              <a:tr h="1144905">
                <a:tc>
                  <a:txBody>
                    <a:bodyPr/>
                    <a:lstStyle/>
                    <a:p>
                      <a:pPr algn="ctr">
                        <a:buNone/>
                      </a:pPr>
                      <a:r>
                        <a:rPr lang="zh-CN" altLang="en-US"/>
                        <a:t>几何平均收益率</a:t>
                      </a:r>
                    </a:p>
                  </a:txBody>
                  <a:tcPr/>
                </a:tc>
                <a:tc>
                  <a:txBody>
                    <a:bodyPr/>
                    <a:lstStyle/>
                    <a:p>
                      <a:pPr algn="ctr">
                        <a:buNone/>
                      </a:pPr>
                      <a:r>
                        <a:rPr kumimoji="1" lang="zh-CN" altLang="en-US" sz="1800" dirty="0">
                          <a:latin typeface="Times New Roman" panose="02020603050405020304" pitchFamily="18" charset="0"/>
                          <a:sym typeface="+mn-ea"/>
                        </a:rPr>
                        <a:t>是对各单期收益率赋予时间加权计算的平均收益率。</a:t>
                      </a:r>
                      <a:endParaRPr lang="zh-CN" altLang="en-US"/>
                    </a:p>
                  </a:txBody>
                  <a:tcPr/>
                </a:tc>
                <a:tc>
                  <a:txBody>
                    <a:bodyPr/>
                    <a:lstStyle/>
                    <a:p>
                      <a:pPr algn="ctr">
                        <a:buNone/>
                      </a:pPr>
                      <a:endParaRPr lang="zh-CN" altLang="en-US"/>
                    </a:p>
                  </a:txBody>
                  <a:tcPr/>
                </a:tc>
                <a:tc>
                  <a:txBody>
                    <a:bodyPr/>
                    <a:lstStyle/>
                    <a:p>
                      <a:pPr algn="ctr">
                        <a:buNone/>
                      </a:pPr>
                      <a:r>
                        <a:rPr kumimoji="1" lang="zh-CN" altLang="en-US" sz="1800" dirty="0">
                          <a:latin typeface="Times New Roman" panose="02020603050405020304" pitchFamily="18" charset="0"/>
                          <a:sym typeface="+mn-ea"/>
                        </a:rPr>
                        <a:t>适用于各期收益率较为接近的情况。</a:t>
                      </a:r>
                      <a:endParaRPr lang="zh-CN" altLang="en-US"/>
                    </a:p>
                  </a:txBody>
                  <a:tcPr/>
                </a:tc>
              </a:tr>
              <a:tr h="1014095">
                <a:tc>
                  <a:txBody>
                    <a:bodyPr/>
                    <a:lstStyle/>
                    <a:p>
                      <a:pPr algn="ctr">
                        <a:buNone/>
                      </a:pPr>
                      <a:r>
                        <a:rPr lang="zh-CN" altLang="en-US"/>
                        <a:t>无风险收益率</a:t>
                      </a:r>
                    </a:p>
                  </a:txBody>
                  <a:tcPr/>
                </a:tc>
                <a:tc>
                  <a:txBody>
                    <a:bodyPr/>
                    <a:lstStyle/>
                    <a:p>
                      <a:pPr algn="ctr">
                        <a:buNone/>
                      </a:pPr>
                      <a:r>
                        <a:rPr kumimoji="1" lang="zh-CN" altLang="en-US" sz="1800" dirty="0">
                          <a:latin typeface="Times New Roman" panose="02020603050405020304" pitchFamily="18" charset="0"/>
                          <a:sym typeface="+mn-ea"/>
                        </a:rPr>
                        <a:t>投资于一项完全没有风险的资产所得到的收益率。</a:t>
                      </a:r>
                      <a:endParaRPr lang="zh-CN" altLang="en-US"/>
                    </a:p>
                  </a:txBody>
                  <a:tcPr/>
                </a:tc>
                <a:tc>
                  <a:txBody>
                    <a:bodyPr/>
                    <a:lstStyle/>
                    <a:p>
                      <a:pPr algn="ctr">
                        <a:buNone/>
                      </a:pPr>
                      <a:r>
                        <a:rPr kumimoji="1" lang="zh-CN" altLang="zh-CN" sz="1800" dirty="0">
                          <a:latin typeface="Times New Roman" panose="02020603050405020304" pitchFamily="18" charset="0"/>
                          <a:sym typeface="+mn-ea"/>
                        </a:rPr>
                        <a:t>我们一般采用短期国债收益率表示市场无风险收益率。</a:t>
                      </a:r>
                      <a:endParaRPr lang="zh-CN" altLang="en-US"/>
                    </a:p>
                  </a:txBody>
                  <a:tcPr/>
                </a:tc>
                <a:tc>
                  <a:txBody>
                    <a:bodyPr/>
                    <a:lstStyle/>
                    <a:p>
                      <a:pPr algn="ctr">
                        <a:buNone/>
                      </a:pPr>
                      <a:r>
                        <a:rPr kumimoji="1" lang="zh-CN" altLang="en-US" sz="1800" dirty="0">
                          <a:latin typeface="Times New Roman" panose="02020603050405020304" pitchFamily="18" charset="0"/>
                          <a:sym typeface="+mn-ea"/>
                        </a:rPr>
                        <a:t>任何证券投资。</a:t>
                      </a:r>
                      <a:endParaRPr lang="zh-CN" altLang="en-US" sz="1800"/>
                    </a:p>
                    <a:p>
                      <a:pPr algn="ctr">
                        <a:buNone/>
                      </a:pPr>
                      <a:endParaRPr lang="zh-CN" altLang="en-US"/>
                    </a:p>
                  </a:txBody>
                  <a:tcPr/>
                </a:tc>
              </a:tr>
            </a:tbl>
          </a:graphicData>
        </a:graphic>
      </p:graphicFrame>
      <p:graphicFrame>
        <p:nvGraphicFramePr>
          <p:cNvPr id="10" name="对象 -2147482614"/>
          <p:cNvGraphicFramePr>
            <a:graphicFrameLocks noChangeAspect="1"/>
          </p:cNvGraphicFramePr>
          <p:nvPr/>
        </p:nvGraphicFramePr>
        <p:xfrm>
          <a:off x="6466205" y="1723390"/>
          <a:ext cx="1792605" cy="848360"/>
        </p:xfrm>
        <a:graphic>
          <a:graphicData uri="http://schemas.openxmlformats.org/presentationml/2006/ole">
            <mc:AlternateContent xmlns:mc="http://schemas.openxmlformats.org/markup-compatibility/2006">
              <mc:Choice xmlns:v="urn:schemas-microsoft-com:vml" Requires="v">
                <p:oleObj spid="_x0000_s1064" r:id="rId3" imgW="799465" imgH="381000" progId="Equation.DSMT4">
                  <p:embed/>
                </p:oleObj>
              </mc:Choice>
              <mc:Fallback>
                <p:oleObj r:id="rId3" imgW="799465" imgH="381000" progId="Equation.DSMT4">
                  <p:embed/>
                  <p:pic>
                    <p:nvPicPr>
                      <p:cNvPr id="0" name="图片 3075"/>
                      <p:cNvPicPr/>
                      <p:nvPr/>
                    </p:nvPicPr>
                    <p:blipFill>
                      <a:blip r:embed="rId4"/>
                      <a:stretch>
                        <a:fillRect/>
                      </a:stretch>
                    </p:blipFill>
                    <p:spPr>
                      <a:xfrm>
                        <a:off x="6466205" y="1723390"/>
                        <a:ext cx="1792605" cy="848360"/>
                      </a:xfrm>
                      <a:prstGeom prst="rect">
                        <a:avLst/>
                      </a:prstGeom>
                      <a:noFill/>
                      <a:ln w="9525">
                        <a:noFill/>
                        <a:miter/>
                      </a:ln>
                    </p:spPr>
                  </p:pic>
                </p:oleObj>
              </mc:Fallback>
            </mc:AlternateContent>
          </a:graphicData>
        </a:graphic>
      </p:graphicFrame>
      <p:graphicFrame>
        <p:nvGraphicFramePr>
          <p:cNvPr id="13" name="对象 -2147482611"/>
          <p:cNvGraphicFramePr>
            <a:graphicFrameLocks noChangeAspect="1"/>
          </p:cNvGraphicFramePr>
          <p:nvPr/>
        </p:nvGraphicFramePr>
        <p:xfrm>
          <a:off x="6715760" y="2760980"/>
          <a:ext cx="1293495" cy="899160"/>
        </p:xfrm>
        <a:graphic>
          <a:graphicData uri="http://schemas.openxmlformats.org/presentationml/2006/ole">
            <mc:AlternateContent xmlns:mc="http://schemas.openxmlformats.org/markup-compatibility/2006">
              <mc:Choice xmlns:v="urn:schemas-microsoft-com:vml" Requires="v">
                <p:oleObj spid="_x0000_s1065" r:id="rId5" imgW="596900" imgH="419100" progId="Equation.DSMT4">
                  <p:embed/>
                </p:oleObj>
              </mc:Choice>
              <mc:Fallback>
                <p:oleObj r:id="rId5" imgW="596900" imgH="419100" progId="Equation.DSMT4">
                  <p:embed/>
                  <p:pic>
                    <p:nvPicPr>
                      <p:cNvPr id="0" name="图片 20"/>
                      <p:cNvPicPr/>
                      <p:nvPr/>
                    </p:nvPicPr>
                    <p:blipFill>
                      <a:blip r:embed="rId6"/>
                      <a:stretch>
                        <a:fillRect/>
                      </a:stretch>
                    </p:blipFill>
                    <p:spPr>
                      <a:xfrm>
                        <a:off x="6715760" y="2760980"/>
                        <a:ext cx="1293495" cy="899160"/>
                      </a:xfrm>
                      <a:prstGeom prst="rect">
                        <a:avLst/>
                      </a:prstGeom>
                      <a:noFill/>
                      <a:ln w="9525">
                        <a:noFill/>
                        <a:miter/>
                      </a:ln>
                    </p:spPr>
                  </p:pic>
                </p:oleObj>
              </mc:Fallback>
            </mc:AlternateContent>
          </a:graphicData>
        </a:graphic>
      </p:graphicFrame>
      <p:graphicFrame>
        <p:nvGraphicFramePr>
          <p:cNvPr id="23" name="对象 -2147482608"/>
          <p:cNvGraphicFramePr>
            <a:graphicFrameLocks noChangeAspect="1"/>
          </p:cNvGraphicFramePr>
          <p:nvPr/>
        </p:nvGraphicFramePr>
        <p:xfrm>
          <a:off x="6372860" y="3850005"/>
          <a:ext cx="2209800" cy="894715"/>
        </p:xfrm>
        <a:graphic>
          <a:graphicData uri="http://schemas.openxmlformats.org/presentationml/2006/ole">
            <mc:AlternateContent xmlns:mc="http://schemas.openxmlformats.org/markup-compatibility/2006">
              <mc:Choice xmlns:v="urn:schemas-microsoft-com:vml" Requires="v">
                <p:oleObj spid="_x0000_s1066" r:id="rId7" imgW="1091565" imgH="444500" progId="Equation.DSMT4">
                  <p:embed/>
                </p:oleObj>
              </mc:Choice>
              <mc:Fallback>
                <p:oleObj r:id="rId7" imgW="1091565" imgH="444500" progId="Equation.DSMT4">
                  <p:embed/>
                  <p:pic>
                    <p:nvPicPr>
                      <p:cNvPr id="0" name="图片 22"/>
                      <p:cNvPicPr/>
                      <p:nvPr/>
                    </p:nvPicPr>
                    <p:blipFill>
                      <a:blip r:embed="rId8"/>
                      <a:stretch>
                        <a:fillRect/>
                      </a:stretch>
                    </p:blipFill>
                    <p:spPr>
                      <a:xfrm>
                        <a:off x="6372860" y="3850005"/>
                        <a:ext cx="2209800" cy="89471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en-US" sz="2600" b="1" dirty="0">
                <a:latin typeface="微软雅黑" panose="020B0503020204020204" pitchFamily="34" charset="-122"/>
                <a:ea typeface="微软雅黑" panose="020B0503020204020204" pitchFamily="34" charset="-122"/>
                <a:sym typeface="+mn-ea"/>
              </a:rPr>
              <a:t>资产投资回报率</a:t>
            </a:r>
            <a:r>
              <a:rPr lang="zh-CN" altLang="en-US" sz="2600" b="1" dirty="0">
                <a:latin typeface="微软雅黑" panose="020B0503020204020204" pitchFamily="34" charset="-122"/>
                <a:ea typeface="微软雅黑" panose="020B0503020204020204" pitchFamily="34" charset="-122"/>
              </a:rPr>
              <a:t> </a:t>
            </a:r>
          </a:p>
        </p:txBody>
      </p:sp>
      <p:sp>
        <p:nvSpPr>
          <p:cNvPr id="21" name="文本框 20"/>
          <p:cNvSpPr txBox="1"/>
          <p:nvPr/>
        </p:nvSpPr>
        <p:spPr>
          <a:xfrm>
            <a:off x="662940" y="828675"/>
            <a:ext cx="10346055" cy="4584700"/>
          </a:xfrm>
          <a:prstGeom prst="rect">
            <a:avLst/>
          </a:prstGeom>
          <a:noFill/>
        </p:spPr>
        <p:txBody>
          <a:bodyPr wrap="square" rtlCol="0">
            <a:spAutoFit/>
          </a:bodyPr>
          <a:lstStyle/>
          <a:p>
            <a:r>
              <a:rPr lang="zh-CN" altLang="en-US" sz="2800" b="1" dirty="0">
                <a:latin typeface="Times New Roman" panose="02020603050405020304" pitchFamily="18" charset="0"/>
              </a:rPr>
              <a:t>三、风险溢价</a:t>
            </a:r>
          </a:p>
          <a:p>
            <a:pPr latinLnBrk="0">
              <a:lnSpc>
                <a:spcPct val="150000"/>
              </a:lnSpc>
            </a:pPr>
            <a:r>
              <a:rPr kumimoji="1" lang="zh-CN" altLang="zh-CN" sz="2800" b="1" dirty="0">
                <a:latin typeface="Times New Roman" panose="02020603050405020304" pitchFamily="18" charset="0"/>
                <a:ea typeface="+mn-ea"/>
                <a:sym typeface="+mn-ea"/>
              </a:rPr>
              <a:t>        </a:t>
            </a:r>
            <a:r>
              <a:rPr kumimoji="1" lang="zh-CN" altLang="en-US" sz="2400" b="1" dirty="0">
                <a:latin typeface="Times New Roman" panose="02020603050405020304" pitchFamily="18" charset="0"/>
                <a:ea typeface="+mn-ea"/>
                <a:sym typeface="+mn-ea"/>
              </a:rPr>
              <a:t>定义：</a:t>
            </a:r>
            <a:r>
              <a:rPr kumimoji="1" lang="zh-CN" altLang="en-US" sz="2400" dirty="0">
                <a:latin typeface="Times New Roman" panose="02020603050405020304" pitchFamily="18" charset="0"/>
                <a:ea typeface="+mn-ea"/>
                <a:sym typeface="+mn-ea"/>
              </a:rPr>
              <a:t>对投资者承担不确定性的收益补偿。以投资学的角度而言，风险溢价可以视为投资者对于投资风险资产时所要求的收益率超过投资无风险资产收益率的部分。投资组合的风险越高，投资者收益的不确定性就越大，此时风险溢价也就越多。风险承担与风险溢价是成正比的。</a:t>
            </a:r>
          </a:p>
          <a:p>
            <a:pPr latinLnBrk="0">
              <a:lnSpc>
                <a:spcPct val="150000"/>
              </a:lnSpc>
            </a:pPr>
            <a:endParaRPr kumimoji="1" lang="zh-CN" altLang="en-US" sz="2400" b="1" dirty="0">
              <a:latin typeface="Times New Roman" panose="02020603050405020304" pitchFamily="18" charset="0"/>
              <a:ea typeface="+mn-ea"/>
              <a:sym typeface="+mn-ea"/>
            </a:endParaRPr>
          </a:p>
          <a:p>
            <a:pPr latinLnBrk="0">
              <a:lnSpc>
                <a:spcPct val="150000"/>
              </a:lnSpc>
            </a:pPr>
            <a:r>
              <a:rPr kumimoji="1" lang="zh-CN" altLang="zh-CN" sz="2400" b="1" dirty="0">
                <a:latin typeface="Times New Roman" panose="02020603050405020304" pitchFamily="18" charset="0"/>
                <a:ea typeface="+mn-ea"/>
                <a:sym typeface="+mn-ea"/>
              </a:rPr>
              <a:t> </a:t>
            </a:r>
            <a:r>
              <a:rPr kumimoji="1" lang="zh-CN" altLang="zh-CN" sz="2800" b="1" dirty="0">
                <a:latin typeface="Times New Roman" panose="02020603050405020304" pitchFamily="18" charset="0"/>
                <a:ea typeface="+mn-ea"/>
                <a:sym typeface="+mn-ea"/>
              </a:rPr>
              <a:t> </a:t>
            </a:r>
          </a:p>
          <a:p>
            <a:pPr latinLnBrk="0">
              <a:lnSpc>
                <a:spcPct val="150000"/>
              </a:lnSpc>
            </a:pPr>
            <a:r>
              <a:rPr kumimoji="1" lang="zh-CN" altLang="en-US" sz="2400" dirty="0">
                <a:latin typeface="Times New Roman" panose="02020603050405020304" pitchFamily="18" charset="0"/>
                <a:ea typeface="+mn-ea"/>
                <a:sym typeface="+mn-ea"/>
              </a:rPr>
              <a:t>       </a:t>
            </a:r>
            <a:endParaRPr lang="zh-CN" altLang="en-US" sz="2800" b="1" dirty="0">
              <a:latin typeface="Times New Roman" panose="02020603050405020304" pitchFamily="18" charset="0"/>
            </a:endParaRPr>
          </a:p>
        </p:txBody>
      </p:sp>
      <p:pic>
        <p:nvPicPr>
          <p:cNvPr id="9" name="图片 8"/>
          <p:cNvPicPr>
            <a:picLocks noChangeAspect="1"/>
          </p:cNvPicPr>
          <p:nvPr/>
        </p:nvPicPr>
        <p:blipFill>
          <a:blip r:embed="rId2"/>
          <a:srcRect l="2457"/>
          <a:stretch>
            <a:fillRect/>
          </a:stretch>
        </p:blipFill>
        <p:spPr>
          <a:xfrm>
            <a:off x="3763010" y="3728085"/>
            <a:ext cx="4812665" cy="2799715"/>
          </a:xfrm>
          <a:prstGeom prst="rect">
            <a:avLst/>
          </a:prstGeom>
        </p:spPr>
      </p:pic>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en-US" sz="2600" b="1" dirty="0">
                <a:latin typeface="微软雅黑" panose="020B0503020204020204" pitchFamily="34" charset="-122"/>
                <a:ea typeface="微软雅黑" panose="020B0503020204020204" pitchFamily="34" charset="-122"/>
                <a:sym typeface="+mn-ea"/>
              </a:rPr>
              <a:t>资产投资回报率</a:t>
            </a:r>
            <a:r>
              <a:rPr lang="zh-CN" altLang="en-US" sz="2600" b="1" dirty="0">
                <a:latin typeface="微软雅黑" panose="020B0503020204020204" pitchFamily="34" charset="-122"/>
                <a:ea typeface="微软雅黑" panose="020B0503020204020204" pitchFamily="34" charset="-122"/>
              </a:rPr>
              <a:t> </a:t>
            </a:r>
          </a:p>
        </p:txBody>
      </p:sp>
      <p:sp>
        <p:nvSpPr>
          <p:cNvPr id="2" name="椭圆 1"/>
          <p:cNvSpPr/>
          <p:nvPr/>
        </p:nvSpPr>
        <p:spPr>
          <a:xfrm>
            <a:off x="4883255" y="1371310"/>
            <a:ext cx="2420728" cy="124318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400" b="1" dirty="0">
                <a:latin typeface="Times New Roman" panose="02020603050405020304" pitchFamily="18" charset="0"/>
              </a:rPr>
              <a:t>风险溢价的定义</a:t>
            </a:r>
          </a:p>
        </p:txBody>
      </p:sp>
      <p:cxnSp>
        <p:nvCxnSpPr>
          <p:cNvPr id="5" name="直接箭头连接符 16"/>
          <p:cNvCxnSpPr/>
          <p:nvPr/>
        </p:nvCxnSpPr>
        <p:spPr>
          <a:xfrm flipH="1">
            <a:off x="3963670" y="2504440"/>
            <a:ext cx="1232535" cy="571500"/>
          </a:xfrm>
          <a:prstGeom prst="straightConnector1">
            <a:avLst/>
          </a:prstGeom>
          <a:ln w="15875">
            <a:tailEnd type="arrow" w="med" len="med"/>
          </a:ln>
        </p:spPr>
        <p:style>
          <a:lnRef idx="1">
            <a:schemeClr val="accent2"/>
          </a:lnRef>
          <a:fillRef idx="0">
            <a:schemeClr val="accent2"/>
          </a:fillRef>
          <a:effectRef idx="0">
            <a:schemeClr val="accent2"/>
          </a:effectRef>
          <a:fontRef idx="minor">
            <a:schemeClr val="tx1"/>
          </a:fontRef>
        </p:style>
      </p:cxnSp>
      <p:cxnSp>
        <p:nvCxnSpPr>
          <p:cNvPr id="13" name="直接箭头连接符 16"/>
          <p:cNvCxnSpPr/>
          <p:nvPr/>
        </p:nvCxnSpPr>
        <p:spPr>
          <a:xfrm>
            <a:off x="7010400" y="2504440"/>
            <a:ext cx="1160780" cy="588010"/>
          </a:xfrm>
          <a:prstGeom prst="straightConnector1">
            <a:avLst/>
          </a:prstGeom>
          <a:ln w="19050">
            <a:tailEnd type="arrow" w="med" len="med"/>
          </a:ln>
        </p:spPr>
        <p:style>
          <a:lnRef idx="1">
            <a:schemeClr val="accent2"/>
          </a:lnRef>
          <a:fillRef idx="0">
            <a:schemeClr val="accent2"/>
          </a:fillRef>
          <a:effectRef idx="0">
            <a:schemeClr val="accent2"/>
          </a:effectRef>
          <a:fontRef idx="minor">
            <a:schemeClr val="tx1"/>
          </a:fontRef>
        </p:style>
      </p:cxnSp>
      <p:sp>
        <p:nvSpPr>
          <p:cNvPr id="19" name="文本框 18"/>
          <p:cNvSpPr txBox="1"/>
          <p:nvPr/>
        </p:nvSpPr>
        <p:spPr>
          <a:xfrm>
            <a:off x="1129030" y="2318385"/>
            <a:ext cx="3655060" cy="398780"/>
          </a:xfrm>
          <a:prstGeom prst="rect">
            <a:avLst/>
          </a:prstGeom>
          <a:noFill/>
        </p:spPr>
        <p:txBody>
          <a:bodyPr wrap="square" rtlCol="0">
            <a:spAutoFit/>
          </a:bodyPr>
          <a:lstStyle/>
          <a:p>
            <a:r>
              <a:rPr lang="en-US" altLang="zh-CN" sz="2000" b="1" dirty="0">
                <a:latin typeface="宋体" panose="02010600030101010101" pitchFamily="2" charset="-122"/>
                <a:cs typeface="Times New Roman" panose="02020603050405020304" pitchFamily="18" charset="0"/>
                <a:sym typeface="+mn-ea"/>
              </a:rPr>
              <a:t>事前对投资收益的预期</a:t>
            </a:r>
            <a:r>
              <a:rPr lang="zh-CN" altLang="en-US" sz="2000" b="1" dirty="0">
                <a:latin typeface="宋体" panose="02010600030101010101" pitchFamily="2" charset="-122"/>
                <a:cs typeface="Times New Roman" panose="02020603050405020304" pitchFamily="18" charset="0"/>
                <a:sym typeface="+mn-ea"/>
              </a:rPr>
              <a:t>的</a:t>
            </a:r>
            <a:r>
              <a:rPr lang="en-US" altLang="zh-CN" sz="2000" b="1" dirty="0">
                <a:latin typeface="宋体" panose="02010600030101010101" pitchFamily="2" charset="-122"/>
                <a:cs typeface="Times New Roman" panose="02020603050405020304" pitchFamily="18" charset="0"/>
                <a:sym typeface="+mn-ea"/>
              </a:rPr>
              <a:t>角度</a:t>
            </a:r>
            <a:endParaRPr lang="zh-CN" altLang="en-US" sz="2000" b="1"/>
          </a:p>
        </p:txBody>
      </p:sp>
      <p:sp>
        <p:nvSpPr>
          <p:cNvPr id="20" name="文本框 19"/>
          <p:cNvSpPr txBox="1"/>
          <p:nvPr/>
        </p:nvSpPr>
        <p:spPr>
          <a:xfrm>
            <a:off x="7434580" y="2318385"/>
            <a:ext cx="3810000" cy="398780"/>
          </a:xfrm>
          <a:prstGeom prst="rect">
            <a:avLst/>
          </a:prstGeom>
          <a:noFill/>
        </p:spPr>
        <p:txBody>
          <a:bodyPr wrap="square" rtlCol="0">
            <a:spAutoFit/>
          </a:bodyPr>
          <a:lstStyle/>
          <a:p>
            <a:r>
              <a:rPr lang="en-US" altLang="zh-CN" sz="2000" b="1" dirty="0">
                <a:latin typeface="宋体" panose="02010600030101010101" pitchFamily="2" charset="-122"/>
                <a:cs typeface="Times New Roman" panose="02020603050405020304" pitchFamily="18" charset="0"/>
                <a:sym typeface="+mn-ea"/>
              </a:rPr>
              <a:t>事后对投资收益</a:t>
            </a:r>
            <a:r>
              <a:rPr lang="zh-CN" altLang="en-US" sz="2000" b="1" dirty="0">
                <a:latin typeface="宋体" panose="02010600030101010101" pitchFamily="2" charset="-122"/>
                <a:cs typeface="Times New Roman" panose="02020603050405020304" pitchFamily="18" charset="0"/>
                <a:sym typeface="+mn-ea"/>
              </a:rPr>
              <a:t>的</a:t>
            </a:r>
            <a:r>
              <a:rPr lang="en-US" altLang="zh-CN" sz="2000" b="1" dirty="0">
                <a:latin typeface="宋体" panose="02010600030101010101" pitchFamily="2" charset="-122"/>
                <a:cs typeface="Times New Roman" panose="02020603050405020304" pitchFamily="18" charset="0"/>
                <a:sym typeface="+mn-ea"/>
              </a:rPr>
              <a:t>评价</a:t>
            </a:r>
            <a:r>
              <a:rPr lang="zh-CN" altLang="en-US" sz="2000" b="1" dirty="0">
                <a:latin typeface="宋体" panose="02010600030101010101" pitchFamily="2" charset="-122"/>
                <a:cs typeface="Times New Roman" panose="02020603050405020304" pitchFamily="18" charset="0"/>
                <a:sym typeface="+mn-ea"/>
              </a:rPr>
              <a:t>的</a:t>
            </a:r>
            <a:r>
              <a:rPr lang="en-US" altLang="zh-CN" sz="2000" b="1" dirty="0">
                <a:latin typeface="宋体" panose="02010600030101010101" pitchFamily="2" charset="-122"/>
                <a:cs typeface="Times New Roman" panose="02020603050405020304" pitchFamily="18" charset="0"/>
                <a:sym typeface="+mn-ea"/>
              </a:rPr>
              <a:t>角度</a:t>
            </a:r>
            <a:endParaRPr lang="zh-CN" altLang="en-US" sz="2000" b="1"/>
          </a:p>
        </p:txBody>
      </p:sp>
      <p:sp>
        <p:nvSpPr>
          <p:cNvPr id="37" name="圆角矩形 36"/>
          <p:cNvSpPr/>
          <p:nvPr/>
        </p:nvSpPr>
        <p:spPr>
          <a:xfrm>
            <a:off x="1237615" y="3125470"/>
            <a:ext cx="3373755" cy="118491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投资</a:t>
            </a:r>
            <a:r>
              <a:rPr 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组合</a:t>
            </a:r>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期望收益率</a:t>
            </a:r>
            <a:r>
              <a:rPr 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与</a:t>
            </a:r>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无风险收益率的差</a:t>
            </a:r>
            <a:r>
              <a:rPr 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值</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圆角矩形 3"/>
          <p:cNvSpPr/>
          <p:nvPr/>
        </p:nvSpPr>
        <p:spPr>
          <a:xfrm>
            <a:off x="6862445" y="3125470"/>
            <a:ext cx="3414395" cy="115125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投资组合历史收益率与无风险收益率的差值</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7" name="直接箭头连接符 6"/>
          <p:cNvCxnSpPr/>
          <p:nvPr/>
        </p:nvCxnSpPr>
        <p:spPr>
          <a:xfrm>
            <a:off x="2923540" y="4420235"/>
            <a:ext cx="1270" cy="599440"/>
          </a:xfrm>
          <a:prstGeom prst="straightConnector1">
            <a:avLst/>
          </a:prstGeom>
          <a:ln w="22225">
            <a:tailEnd type="arrow" w="med" len="med"/>
          </a:ln>
        </p:spPr>
        <p:style>
          <a:lnRef idx="1">
            <a:schemeClr val="accent2"/>
          </a:lnRef>
          <a:fillRef idx="0">
            <a:schemeClr val="accent2"/>
          </a:fillRef>
          <a:effectRef idx="0">
            <a:schemeClr val="accent2"/>
          </a:effectRef>
          <a:fontRef idx="minor">
            <a:schemeClr val="tx1"/>
          </a:fontRef>
        </p:style>
      </p:cxnSp>
      <p:cxnSp>
        <p:nvCxnSpPr>
          <p:cNvPr id="8" name="直接箭头连接符 7"/>
          <p:cNvCxnSpPr/>
          <p:nvPr/>
        </p:nvCxnSpPr>
        <p:spPr>
          <a:xfrm>
            <a:off x="8575675" y="4403725"/>
            <a:ext cx="1270" cy="599440"/>
          </a:xfrm>
          <a:prstGeom prst="straightConnector1">
            <a:avLst/>
          </a:prstGeom>
          <a:ln w="22225">
            <a:tailEnd type="arrow" w="med" len="med"/>
          </a:ln>
        </p:spPr>
        <p:style>
          <a:lnRef idx="1">
            <a:schemeClr val="accent2"/>
          </a:lnRef>
          <a:fillRef idx="0">
            <a:schemeClr val="accent2"/>
          </a:fillRef>
          <a:effectRef idx="0">
            <a:schemeClr val="accent2"/>
          </a:effectRef>
          <a:fontRef idx="minor">
            <a:schemeClr val="tx1"/>
          </a:fontRef>
        </p:style>
      </p:cxnSp>
      <p:sp>
        <p:nvSpPr>
          <p:cNvPr id="10" name="文本框 9"/>
          <p:cNvSpPr txBox="1"/>
          <p:nvPr/>
        </p:nvSpPr>
        <p:spPr>
          <a:xfrm>
            <a:off x="7074535" y="5088255"/>
            <a:ext cx="3536315" cy="521970"/>
          </a:xfrm>
          <a:prstGeom prst="rect">
            <a:avLst/>
          </a:prstGeom>
          <a:noFill/>
        </p:spPr>
        <p:txBody>
          <a:bodyPr wrap="square" rtlCol="0">
            <a:spAutoFit/>
          </a:bodyPr>
          <a:lstStyle/>
          <a:p>
            <a:r>
              <a:rPr lang="en-US" altLang="zh-CN" sz="2800" b="1" dirty="0">
                <a:latin typeface="宋体" panose="02010600030101010101" pitchFamily="2" charset="-122"/>
                <a:cs typeface="Times New Roman" panose="02020603050405020304" pitchFamily="18" charset="0"/>
                <a:sym typeface="+mn-ea"/>
              </a:rPr>
              <a:t>已实现的风险溢价</a:t>
            </a:r>
          </a:p>
        </p:txBody>
      </p:sp>
      <p:sp>
        <p:nvSpPr>
          <p:cNvPr id="12" name="文本框 11"/>
          <p:cNvSpPr txBox="1"/>
          <p:nvPr/>
        </p:nvSpPr>
        <p:spPr>
          <a:xfrm>
            <a:off x="1577340" y="5074920"/>
            <a:ext cx="3032760" cy="521970"/>
          </a:xfrm>
          <a:prstGeom prst="rect">
            <a:avLst/>
          </a:prstGeom>
          <a:noFill/>
        </p:spPr>
        <p:txBody>
          <a:bodyPr wrap="square" rtlCol="0">
            <a:spAutoFit/>
          </a:bodyPr>
          <a:lstStyle/>
          <a:p>
            <a:r>
              <a:rPr lang="en-US" altLang="zh-CN" sz="2800" b="1" dirty="0">
                <a:latin typeface="宋体" panose="02010600030101010101" pitchFamily="2" charset="-122"/>
                <a:cs typeface="Times New Roman" panose="02020603050405020304" pitchFamily="18" charset="0"/>
                <a:sym typeface="+mn-ea"/>
              </a:rPr>
              <a:t>预期的风险溢价</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二、资产投资风险 </a:t>
            </a:r>
            <a:endParaRPr kumimoji="0" lang="en-US"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7.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8.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3148</Words>
  <Application>Microsoft Office PowerPoint</Application>
  <PresentationFormat>自定义</PresentationFormat>
  <Paragraphs>398</Paragraphs>
  <Slides>45</Slides>
  <Notes>23</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45</vt:i4>
      </vt:variant>
    </vt:vector>
  </HeadingPairs>
  <TitlesOfParts>
    <vt:vector size="49"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1543</cp:revision>
  <dcterms:created xsi:type="dcterms:W3CDTF">2021-11-21T10:18:00Z</dcterms:created>
  <dcterms:modified xsi:type="dcterms:W3CDTF">2024-08-02T14:57:13Z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ies>
</file>