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handoutMasterIdLst>
    <p:handoutMasterId r:id="rId84"/>
  </p:handoutMasterIdLst>
  <p:sldIdLst>
    <p:sldId id="256" r:id="rId2"/>
    <p:sldId id="680" r:id="rId3"/>
    <p:sldId id="681" r:id="rId4"/>
    <p:sldId id="334" r:id="rId5"/>
    <p:sldId id="338" r:id="rId6"/>
    <p:sldId id="388" r:id="rId7"/>
    <p:sldId id="492" r:id="rId8"/>
    <p:sldId id="493" r:id="rId9"/>
    <p:sldId id="631" r:id="rId10"/>
    <p:sldId id="553" r:id="rId11"/>
    <p:sldId id="435" r:id="rId12"/>
    <p:sldId id="554" r:id="rId13"/>
    <p:sldId id="555" r:id="rId14"/>
    <p:sldId id="556" r:id="rId15"/>
    <p:sldId id="557" r:id="rId16"/>
    <p:sldId id="558" r:id="rId17"/>
    <p:sldId id="682" r:id="rId18"/>
    <p:sldId id="677" r:id="rId19"/>
    <p:sldId id="678" r:id="rId20"/>
    <p:sldId id="679"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43" r:id="rId37"/>
    <p:sldId id="644" r:id="rId38"/>
    <p:sldId id="436" r:id="rId39"/>
    <p:sldId id="619" r:id="rId40"/>
    <p:sldId id="620" r:id="rId41"/>
    <p:sldId id="621" r:id="rId42"/>
    <p:sldId id="645" r:id="rId43"/>
    <p:sldId id="646" r:id="rId44"/>
    <p:sldId id="647" r:id="rId45"/>
    <p:sldId id="648" r:id="rId46"/>
    <p:sldId id="649" r:id="rId47"/>
    <p:sldId id="650" r:id="rId48"/>
    <p:sldId id="437" r:id="rId49"/>
    <p:sldId id="622" r:id="rId50"/>
    <p:sldId id="651" r:id="rId51"/>
    <p:sldId id="623" r:id="rId52"/>
    <p:sldId id="624" r:id="rId53"/>
    <p:sldId id="626" r:id="rId54"/>
    <p:sldId id="627" r:id="rId55"/>
    <p:sldId id="652" r:id="rId56"/>
    <p:sldId id="653" r:id="rId57"/>
    <p:sldId id="654" r:id="rId58"/>
    <p:sldId id="655" r:id="rId59"/>
    <p:sldId id="656" r:id="rId60"/>
    <p:sldId id="438" r:id="rId61"/>
    <p:sldId id="628" r:id="rId62"/>
    <p:sldId id="630" r:id="rId63"/>
    <p:sldId id="657" r:id="rId64"/>
    <p:sldId id="661" r:id="rId65"/>
    <p:sldId id="664" r:id="rId66"/>
    <p:sldId id="662" r:id="rId67"/>
    <p:sldId id="663" r:id="rId68"/>
    <p:sldId id="665" r:id="rId69"/>
    <p:sldId id="698" r:id="rId70"/>
    <p:sldId id="699" r:id="rId71"/>
    <p:sldId id="700" r:id="rId72"/>
    <p:sldId id="701" r:id="rId73"/>
    <p:sldId id="702" r:id="rId74"/>
    <p:sldId id="703" r:id="rId75"/>
    <p:sldId id="704" r:id="rId76"/>
    <p:sldId id="705" r:id="rId77"/>
    <p:sldId id="706" r:id="rId78"/>
    <p:sldId id="707" r:id="rId79"/>
    <p:sldId id="708" r:id="rId80"/>
    <p:sldId id="487" r:id="rId81"/>
    <p:sldId id="434" r:id="rId8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autoAdjust="0"/>
    <p:restoredTop sz="92188" autoAdjust="0"/>
  </p:normalViewPr>
  <p:slideViewPr>
    <p:cSldViewPr>
      <p:cViewPr>
        <p:scale>
          <a:sx n="163" d="100"/>
          <a:sy n="163" d="100"/>
        </p:scale>
        <p:origin x="-573" y="273"/>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2024/8/2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2024/8/2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13</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66</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67</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2024/8/2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5.emf"/><Relationship Id="rId12"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4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smtClean="0">
                <a:latin typeface="黑体" pitchFamily="49" charset="-122"/>
                <a:ea typeface="黑体" pitchFamily="49" charset="-122"/>
              </a:rPr>
              <a:t>第十三章</a:t>
            </a:r>
            <a:r>
              <a:rPr kumimoji="0" lang="zh-CN" altLang="zh-CN" sz="6000" b="1" dirty="0" smtClean="0">
                <a:latin typeface="黑体" pitchFamily="49" charset="-122"/>
                <a:ea typeface="黑体" pitchFamily="49" charset="-122"/>
              </a:rPr>
              <a:t> </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期货风险对冲套利理论与策略 </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809967" y="764704"/>
                <a:ext cx="5616624" cy="6096349"/>
              </a:xfrm>
              <a:prstGeom prst="rect">
                <a:avLst/>
              </a:prstGeom>
            </p:spPr>
            <p:txBody>
              <a:bodyPr wrap="square">
                <a:spAutoFit/>
              </a:bodyPr>
              <a:lstStyle/>
              <a:p>
                <a:pPr latinLnBrk="0">
                  <a:lnSpc>
                    <a:spcPct val="150000"/>
                  </a:lnSpc>
                </a:pPr>
                <a:r>
                  <a:rPr lang="en-US" altLang="zh-CN" sz="2000" b="1" dirty="0">
                    <a:latin typeface="Times New Roman" panose="02020503050405090304" pitchFamily="18" charset="0"/>
                    <a:cs typeface="Times New Roman" panose="02020503050405090304" pitchFamily="18" charset="0"/>
                  </a:rPr>
                  <a:t>2、</a:t>
                </a:r>
                <a:r>
                  <a:rPr lang="zh-CN" altLang="en-US" sz="2000" b="1" dirty="0"/>
                  <a:t>股指期货的套利</a:t>
                </a:r>
                <a:endParaRPr lang="en-US" altLang="zh-CN" sz="2000" b="1" dirty="0"/>
              </a:p>
              <a:p>
                <a:pPr latinLnBrk="0">
                  <a:lnSpc>
                    <a:spcPct val="150000"/>
                  </a:lnSpc>
                </a:pPr>
                <a:r>
                  <a:rPr kumimoji="1" lang="zh-CN" altLang="en-US" sz="2000" dirty="0">
                    <a:latin typeface="Times New Roman" panose="02020503050405090304" pitchFamily="18" charset="0"/>
                    <a:ea typeface="+mn-ea"/>
                  </a:rPr>
                  <a:t>        </a:t>
                </a:r>
                <a:r>
                  <a:rPr kumimoji="1" lang="zh-CN" altLang="zh-CN" sz="2000" dirty="0">
                    <a:latin typeface="Times New Roman" panose="02020503050405090304" pitchFamily="18" charset="0"/>
                    <a:ea typeface="+mn-ea"/>
                  </a:rPr>
                  <a:t>股指期货与现货存在以下关系：</a:t>
                </a:r>
                <a:endParaRPr kumimoji="1" lang="en-US" altLang="zh-CN" sz="2000" dirty="0">
                  <a:latin typeface="Times New Roman" panose="02020503050405090304" pitchFamily="18" charset="0"/>
                  <a:ea typeface="+mn-ea"/>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a:lnSpc>
                    <a:spcPct val="150000"/>
                  </a:lnSpc>
                </a:pP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如果</a:t>
                </a:r>
                <a14:m>
                  <m:oMath xmlns:m="http://schemas.openxmlformats.org/officeDocument/2006/math">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𝐹</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&gt;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𝑆</m:t>
                    </m:r>
                    <m:sSup>
                      <m:sSupPr>
                        <m:ctrlPr>
                          <a:rPr kumimoji="1" lang="en-US" altLang="zh-CN" sz="2000" b="0" i="1" kern="100" smtClean="0">
                            <a:solidFill>
                              <a:srgbClr val="000000"/>
                            </a:solidFill>
                            <a:latin typeface="Cambria Math"/>
                            <a:ea typeface="+mn-ea"/>
                            <a:cs typeface="Times New Roman" panose="02020503050405090304" pitchFamily="18" charset="0"/>
                          </a:rPr>
                        </m:ctrlPr>
                      </m:sSupPr>
                      <m:e>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𝑒</m:t>
                        </m:r>
                      </m:e>
                      <m:sup>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𝑟</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𝑞</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𝑇</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𝑡</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sup>
                    </m:sSup>
                  </m:oMath>
                </a14:m>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a:t>
                </a:r>
                <a:r>
                  <a:rPr kumimoji="1" lang="zh-CN" altLang="zh-CN" sz="2000" kern="100" dirty="0">
                    <a:solidFill>
                      <a:srgbClr val="000000"/>
                    </a:solidFill>
                    <a:latin typeface="Times New Roman" panose="02020503050405090304" pitchFamily="18" charset="0"/>
                    <a:ea typeface="+mn-ea"/>
                    <a:cs typeface="Times New Roman" panose="02020503050405090304" pitchFamily="18" charset="0"/>
                  </a:rPr>
                  <a:t>则可以通过购买股票指数中的成分股票，同时卖出指数期货合约而获利。</a:t>
                </a: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反之则反向操作获利。</a:t>
                </a:r>
                <a:endParaRPr kumimoji="1" lang="zh-CN" altLang="zh-CN" sz="2000" kern="100" dirty="0">
                  <a:solidFill>
                    <a:srgbClr val="000000"/>
                  </a:solidFill>
                  <a:latin typeface="Times New Roman" panose="02020503050405090304" pitchFamily="18" charset="0"/>
                  <a:ea typeface="+mn-ea"/>
                  <a:cs typeface="Times New Roman" panose="02020503050405090304" pitchFamily="18" charset="0"/>
                </a:endParaRPr>
              </a:p>
              <a:p>
                <a:pPr indent="457200">
                  <a:lnSpc>
                    <a:spcPct val="140000"/>
                  </a:lnSpc>
                  <a:spcBef>
                    <a:spcPct val="20000"/>
                  </a:spcBef>
                </a:pPr>
                <a:endParaRPr kumimoji="1" lang="zh-CN" altLang="zh-CN" sz="2000" dirty="0">
                  <a:latin typeface="Times New Roman" panose="02020503050405090304" pitchFamily="18" charset="0"/>
                  <a:ea typeface="+mn-ea"/>
                </a:endParaRPr>
              </a:p>
            </p:txBody>
          </p:sp>
        </mc:Choice>
        <mc:Fallback xmlns="">
          <p:sp>
            <p:nvSpPr>
              <p:cNvPr id="16" name="矩形 15"/>
              <p:cNvSpPr>
                <a:spLocks noRot="1" noChangeAspect="1" noMove="1" noResize="1" noEditPoints="1" noAdjustHandles="1" noChangeArrowheads="1" noChangeShapeType="1" noTextEdit="1"/>
              </p:cNvSpPr>
              <p:nvPr/>
            </p:nvSpPr>
            <p:spPr>
              <a:xfrm>
                <a:off x="809967" y="764704"/>
                <a:ext cx="5616624" cy="6096349"/>
              </a:xfrm>
              <a:prstGeom prst="rect">
                <a:avLst/>
              </a:prstGeom>
              <a:blipFill>
                <a:blip r:embed="rId3"/>
                <a:stretch>
                  <a:fillRect l="-1129"/>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735689493"/>
              </p:ext>
            </p:extLst>
          </p:nvPr>
        </p:nvGraphicFramePr>
        <p:xfrm>
          <a:off x="1760457" y="3153220"/>
          <a:ext cx="2741631" cy="619078"/>
        </p:xfrm>
        <a:graphic>
          <a:graphicData uri="http://schemas.openxmlformats.org/presentationml/2006/ole">
            <mc:AlternateContent xmlns:mc="http://schemas.openxmlformats.org/markup-compatibility/2006">
              <mc:Choice xmlns:v="urn:schemas-microsoft-com:vml" Requires="v">
                <p:oleObj spid="_x0000_s39992" name="Equation" r:id="rId4" imgW="885190" imgH="199390" progId="Equation.DSMT4">
                  <p:embed/>
                </p:oleObj>
              </mc:Choice>
              <mc:Fallback>
                <p:oleObj name="Equation" r:id="rId4" imgW="885190" imgH="199390" progId="Equation.DSMT4">
                  <p:embed/>
                  <p:pic>
                    <p:nvPicPr>
                      <p:cNvPr id="0" name="图片 39972"/>
                      <p:cNvPicPr/>
                      <p:nvPr/>
                    </p:nvPicPr>
                    <p:blipFill>
                      <a:blip r:embed="rId5"/>
                      <a:stretch>
                        <a:fillRect/>
                      </a:stretch>
                    </p:blipFill>
                    <p:spPr>
                      <a:xfrm>
                        <a:off x="1760457" y="3153220"/>
                        <a:ext cx="2741631" cy="619078"/>
                      </a:xfrm>
                      <a:prstGeom prst="rect">
                        <a:avLst/>
                      </a:prstGeom>
                    </p:spPr>
                  </p:pic>
                </p:oleObj>
              </mc:Fallback>
            </mc:AlternateContent>
          </a:graphicData>
        </a:graphic>
      </p:graphicFrame>
      <p:sp>
        <p:nvSpPr>
          <p:cNvPr id="7" name="椭圆 6">
            <a:extLst>
              <a:ext uri="{FF2B5EF4-FFF2-40B4-BE49-F238E27FC236}">
                <a16:creationId xmlns="" xmlns:a16="http://schemas.microsoft.com/office/drawing/2014/main" id="{65B36E5B-E7F7-614B-A073-B3D2F74823E3}"/>
              </a:ext>
            </a:extLst>
          </p:cNvPr>
          <p:cNvSpPr/>
          <p:nvPr/>
        </p:nvSpPr>
        <p:spPr>
          <a:xfrm>
            <a:off x="7401739" y="4017248"/>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无风险利率的变化</a:t>
            </a:r>
            <a:endParaRPr kumimoji="1" lang="zh-CN" altLang="en-US" b="1" dirty="0">
              <a:latin typeface="Times New Roman" panose="02020503050405090304" pitchFamily="18" charset="0"/>
            </a:endParaRPr>
          </a:p>
        </p:txBody>
      </p:sp>
      <p:sp>
        <p:nvSpPr>
          <p:cNvPr id="8" name="椭圆 7">
            <a:extLst>
              <a:ext uri="{FF2B5EF4-FFF2-40B4-BE49-F238E27FC236}">
                <a16:creationId xmlns="" xmlns:a16="http://schemas.microsoft.com/office/drawing/2014/main" id="{EE2BC43D-87FB-5F4B-8DAC-31F607782E43}"/>
              </a:ext>
            </a:extLst>
          </p:cNvPr>
          <p:cNvSpPr/>
          <p:nvPr/>
        </p:nvSpPr>
        <p:spPr>
          <a:xfrm>
            <a:off x="9143898" y="401610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策略有效性</a:t>
            </a:r>
            <a:endParaRPr kumimoji="1" lang="zh-CN" altLang="en-US" b="1" dirty="0">
              <a:latin typeface="Times New Roman" panose="02020503050405090304" pitchFamily="18" charset="0"/>
            </a:endParaRPr>
          </a:p>
        </p:txBody>
      </p:sp>
      <p:cxnSp>
        <p:nvCxnSpPr>
          <p:cNvPr id="9" name="直接箭头连接符 16">
            <a:extLst>
              <a:ext uri="{FF2B5EF4-FFF2-40B4-BE49-F238E27FC236}">
                <a16:creationId xmlns="" xmlns:a16="http://schemas.microsoft.com/office/drawing/2014/main" id="{3910EDE0-6599-A841-8551-52566407ADB0}"/>
              </a:ext>
            </a:extLst>
          </p:cNvPr>
          <p:cNvCxnSpPr>
            <a:cxnSpLocks/>
            <a:endCxn id="7" idx="0"/>
          </p:cNvCxnSpPr>
          <p:nvPr/>
        </p:nvCxnSpPr>
        <p:spPr>
          <a:xfrm flipH="1">
            <a:off x="8071664" y="2916470"/>
            <a:ext cx="413522" cy="1100778"/>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46FCED15-70C6-6349-811F-D79866F78033}"/>
              </a:ext>
            </a:extLst>
          </p:cNvPr>
          <p:cNvCxnSpPr>
            <a:cxnSpLocks/>
            <a:endCxn id="8" idx="0"/>
          </p:cNvCxnSpPr>
          <p:nvPr/>
        </p:nvCxnSpPr>
        <p:spPr>
          <a:xfrm>
            <a:off x="9289822" y="2916470"/>
            <a:ext cx="524001" cy="1099636"/>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圆角矩形 1">
            <a:extLst>
              <a:ext uri="{FF2B5EF4-FFF2-40B4-BE49-F238E27FC236}">
                <a16:creationId xmlns="" xmlns:a16="http://schemas.microsoft.com/office/drawing/2014/main" id="{E489B4BC-E15D-CF4F-A7AF-2823E53D7984}"/>
              </a:ext>
            </a:extLst>
          </p:cNvPr>
          <p:cNvSpPr/>
          <p:nvPr/>
        </p:nvSpPr>
        <p:spPr>
          <a:xfrm>
            <a:off x="7151862" y="2342354"/>
            <a:ext cx="3613816" cy="574116"/>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503050405090304" pitchFamily="18" charset="0"/>
              </a:rPr>
              <a:t>影响股指期货套利收益的因素</a:t>
            </a:r>
            <a:endParaRPr kumimoji="1" lang="zh-CN" altLang="en-US" sz="2000" b="1" dirty="0"/>
          </a:p>
        </p:txBody>
      </p:sp>
      <p:cxnSp>
        <p:nvCxnSpPr>
          <p:cNvPr id="11" name="直接箭头连接符 16">
            <a:extLst>
              <a:ext uri="{FF2B5EF4-FFF2-40B4-BE49-F238E27FC236}">
                <a16:creationId xmlns="" xmlns:a16="http://schemas.microsoft.com/office/drawing/2014/main" id="{589BD601-3D92-2D45-8B74-02BC5FA94294}"/>
              </a:ext>
            </a:extLst>
          </p:cNvPr>
          <p:cNvCxnSpPr/>
          <p:nvPr/>
        </p:nvCxnSpPr>
        <p:spPr>
          <a:xfrm flipH="1">
            <a:off x="1760457" y="3824738"/>
            <a:ext cx="145415" cy="32639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 xmlns:a16="http://schemas.microsoft.com/office/drawing/2014/main" id="{F647BF4E-866D-6E45-B879-4C2C513AA058}"/>
              </a:ext>
            </a:extLst>
          </p:cNvPr>
          <p:cNvSpPr txBox="1"/>
          <p:nvPr/>
        </p:nvSpPr>
        <p:spPr>
          <a:xfrm>
            <a:off x="1025991" y="4161332"/>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期货价格</a:t>
            </a:r>
            <a:endParaRPr kumimoji="1" lang="zh-CN" altLang="en-US" sz="2000" dirty="0"/>
          </a:p>
        </p:txBody>
      </p:sp>
      <p:sp>
        <p:nvSpPr>
          <p:cNvPr id="13" name="文本框 12">
            <a:extLst>
              <a:ext uri="{FF2B5EF4-FFF2-40B4-BE49-F238E27FC236}">
                <a16:creationId xmlns="" xmlns:a16="http://schemas.microsoft.com/office/drawing/2014/main" id="{30A0DF23-7661-0047-9FB3-72039FF5DB25}"/>
              </a:ext>
            </a:extLst>
          </p:cNvPr>
          <p:cNvSpPr txBox="1"/>
          <p:nvPr/>
        </p:nvSpPr>
        <p:spPr>
          <a:xfrm>
            <a:off x="2414525" y="4181018"/>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现货价格</a:t>
            </a:r>
            <a:endParaRPr kumimoji="1" lang="zh-CN" altLang="en-US" sz="2000" dirty="0"/>
          </a:p>
        </p:txBody>
      </p:sp>
      <p:sp>
        <p:nvSpPr>
          <p:cNvPr id="14" name="文本框 13">
            <a:extLst>
              <a:ext uri="{FF2B5EF4-FFF2-40B4-BE49-F238E27FC236}">
                <a16:creationId xmlns="" xmlns:a16="http://schemas.microsoft.com/office/drawing/2014/main" id="{EB0FF43C-54AA-D148-B6A3-0ACDA3AA0F41}"/>
              </a:ext>
            </a:extLst>
          </p:cNvPr>
          <p:cNvSpPr txBox="1"/>
          <p:nvPr/>
        </p:nvSpPr>
        <p:spPr>
          <a:xfrm>
            <a:off x="4034705" y="4021697"/>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期限</a:t>
            </a:r>
            <a:endParaRPr kumimoji="1" lang="zh-CN" altLang="en-US" sz="2000" dirty="0"/>
          </a:p>
        </p:txBody>
      </p:sp>
      <p:sp>
        <p:nvSpPr>
          <p:cNvPr id="15" name="文本框 14">
            <a:extLst>
              <a:ext uri="{FF2B5EF4-FFF2-40B4-BE49-F238E27FC236}">
                <a16:creationId xmlns="" xmlns:a16="http://schemas.microsoft.com/office/drawing/2014/main" id="{78A36431-647D-9740-88B7-C433A4DB1377}"/>
              </a:ext>
            </a:extLst>
          </p:cNvPr>
          <p:cNvSpPr txBox="1"/>
          <p:nvPr/>
        </p:nvSpPr>
        <p:spPr>
          <a:xfrm>
            <a:off x="2084041" y="2516360"/>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无风险利率</a:t>
            </a:r>
            <a:endParaRPr kumimoji="1" lang="zh-CN" altLang="en-US" sz="2000" dirty="0"/>
          </a:p>
        </p:txBody>
      </p:sp>
      <p:sp>
        <p:nvSpPr>
          <p:cNvPr id="17" name="文本框 16">
            <a:extLst>
              <a:ext uri="{FF2B5EF4-FFF2-40B4-BE49-F238E27FC236}">
                <a16:creationId xmlns="" xmlns:a16="http://schemas.microsoft.com/office/drawing/2014/main" id="{669C4782-9A61-8E4B-A90B-BF73E7AA8F64}"/>
              </a:ext>
            </a:extLst>
          </p:cNvPr>
          <p:cNvSpPr txBox="1"/>
          <p:nvPr/>
        </p:nvSpPr>
        <p:spPr>
          <a:xfrm>
            <a:off x="3726291" y="1842230"/>
            <a:ext cx="1728192" cy="1015663"/>
          </a:xfrm>
          <a:prstGeom prst="rect">
            <a:avLst/>
          </a:prstGeom>
          <a:noFill/>
        </p:spPr>
        <p:txBody>
          <a:bodyPr wrap="square" rtlCol="0">
            <a:spAutoFit/>
          </a:bodyPr>
          <a:lstStyle/>
          <a:p>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至</a:t>
            </a:r>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时刻指数现货的连续红利收益率</a:t>
            </a:r>
            <a:endParaRPr kumimoji="1" lang="zh-CN" altLang="en-US" sz="2000" dirty="0"/>
          </a:p>
        </p:txBody>
      </p:sp>
      <p:cxnSp>
        <p:nvCxnSpPr>
          <p:cNvPr id="18" name="直接箭头连接符 16">
            <a:extLst>
              <a:ext uri="{FF2B5EF4-FFF2-40B4-BE49-F238E27FC236}">
                <a16:creationId xmlns="" xmlns:a16="http://schemas.microsoft.com/office/drawing/2014/main" id="{E4EE8BED-CC82-0945-A932-22B91A2ED807}"/>
              </a:ext>
            </a:extLst>
          </p:cNvPr>
          <p:cNvCxnSpPr>
            <a:cxnSpLocks/>
          </p:cNvCxnSpPr>
          <p:nvPr/>
        </p:nvCxnSpPr>
        <p:spPr>
          <a:xfrm>
            <a:off x="2757380" y="3853904"/>
            <a:ext cx="68811" cy="336422"/>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6">
            <a:extLst>
              <a:ext uri="{FF2B5EF4-FFF2-40B4-BE49-F238E27FC236}">
                <a16:creationId xmlns="" xmlns:a16="http://schemas.microsoft.com/office/drawing/2014/main" id="{606D631F-B5E5-E343-AB4F-D2CDDA3CBEB9}"/>
              </a:ext>
            </a:extLst>
          </p:cNvPr>
          <p:cNvCxnSpPr>
            <a:cxnSpLocks/>
          </p:cNvCxnSpPr>
          <p:nvPr/>
        </p:nvCxnSpPr>
        <p:spPr>
          <a:xfrm flipH="1" flipV="1">
            <a:off x="3131272" y="2882204"/>
            <a:ext cx="102818" cy="34086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6">
            <a:extLst>
              <a:ext uri="{FF2B5EF4-FFF2-40B4-BE49-F238E27FC236}">
                <a16:creationId xmlns="" xmlns:a16="http://schemas.microsoft.com/office/drawing/2014/main" id="{10977A49-5453-284C-99DF-8963B1EE65C6}"/>
              </a:ext>
            </a:extLst>
          </p:cNvPr>
          <p:cNvCxnSpPr>
            <a:cxnSpLocks/>
          </p:cNvCxnSpPr>
          <p:nvPr/>
        </p:nvCxnSpPr>
        <p:spPr>
          <a:xfrm flipV="1">
            <a:off x="3618279" y="2891657"/>
            <a:ext cx="216024" cy="331409"/>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16">
            <a:extLst>
              <a:ext uri="{FF2B5EF4-FFF2-40B4-BE49-F238E27FC236}">
                <a16:creationId xmlns="" xmlns:a16="http://schemas.microsoft.com/office/drawing/2014/main" id="{98E297B1-E535-F943-9128-946123D3197E}"/>
              </a:ext>
            </a:extLst>
          </p:cNvPr>
          <p:cNvCxnSpPr>
            <a:cxnSpLocks/>
          </p:cNvCxnSpPr>
          <p:nvPr/>
        </p:nvCxnSpPr>
        <p:spPr>
          <a:xfrm>
            <a:off x="4142717" y="3635323"/>
            <a:ext cx="123634" cy="35261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 xmlns:a16="http://schemas.microsoft.com/office/drawing/2014/main" id="{FA9DFA52-FAA4-4344-B21D-D62DC8675D9A}"/>
              </a:ext>
            </a:extLst>
          </p:cNvPr>
          <p:cNvSpPr/>
          <p:nvPr/>
        </p:nvSpPr>
        <p:spPr>
          <a:xfrm>
            <a:off x="565148" y="1772816"/>
            <a:ext cx="5861443" cy="3026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二、股指期货跨期套利策略</a:t>
            </a:r>
          </a:p>
        </p:txBody>
      </p:sp>
    </p:spTree>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16094"/>
            <a:ext cx="11233358"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ea typeface="宋体" pitchFamily="2" charset="-122"/>
                <a:sym typeface="+mn-ea"/>
              </a:rPr>
              <a:t>统计套利基本概念</a:t>
            </a:r>
            <a:endParaRPr lang="en-US" altLang="zh-CN" sz="9600" b="1" dirty="0">
              <a:latin typeface="Times New Roman" panose="02020503050405090304" pitchFamily="18" charset="0"/>
            </a:endParaRPr>
          </a:p>
          <a:p>
            <a:pPr indent="457200">
              <a:lnSpc>
                <a:spcPct val="160000"/>
              </a:lnSpc>
            </a:pPr>
            <a:r>
              <a:rPr lang="zh-CN" altLang="zh-CN" sz="8800" dirty="0">
                <a:latin typeface="Times New Roman" panose="02020503050405090304" pitchFamily="18" charset="0"/>
                <a:ea typeface="宋体" pitchFamily="2" charset="-122"/>
              </a:rPr>
              <a:t>统计套利是一种基于量化模型的投资过程，是在不依赖经济含义的情况下，运用数量手段构建资产组合，根据证券实际价格与数量模型所预测的理论价值进行对比，构建证券投资组合的多头和空头，获取一个稳定的alpha。</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endParaRPr lang="zh-CN" altLang="en-US" sz="2600" b="1" dirty="0">
              <a:latin typeface="微软雅黑" pitchFamily="34" charset="-122"/>
              <a:ea typeface="微软雅黑" pitchFamily="34" charset="-122"/>
            </a:endParaRPr>
          </a:p>
          <a:p>
            <a:r>
              <a:rPr lang="zh-CN" altLang="en-US" sz="2600" b="1" dirty="0">
                <a:latin typeface="微软雅黑" pitchFamily="34" charset="-122"/>
                <a:ea typeface="微软雅黑" pitchFamily="34" charset="-122"/>
              </a:rPr>
              <a:t> </a:t>
            </a:r>
          </a:p>
        </p:txBody>
      </p:sp>
      <p:grpSp>
        <p:nvGrpSpPr>
          <p:cNvPr id="16" name="组合 15">
            <a:extLst>
              <a:ext uri="{FF2B5EF4-FFF2-40B4-BE49-F238E27FC236}">
                <a16:creationId xmlns="" xmlns:a16="http://schemas.microsoft.com/office/drawing/2014/main" id="{406BB2C1-3BB4-5141-AB2C-45CC965B3269}"/>
              </a:ext>
            </a:extLst>
          </p:cNvPr>
          <p:cNvGrpSpPr/>
          <p:nvPr/>
        </p:nvGrpSpPr>
        <p:grpSpPr>
          <a:xfrm>
            <a:off x="1557115" y="5013176"/>
            <a:ext cx="9069272" cy="900424"/>
            <a:chOff x="-209217" y="5752149"/>
            <a:chExt cx="9665335" cy="573847"/>
          </a:xfrm>
        </p:grpSpPr>
        <p:grpSp>
          <p:nvGrpSpPr>
            <p:cNvPr id="3" name="组合 2">
              <a:extLst>
                <a:ext uri="{FF2B5EF4-FFF2-40B4-BE49-F238E27FC236}">
                  <a16:creationId xmlns="" xmlns:a16="http://schemas.microsoft.com/office/drawing/2014/main"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 xmlns:a16="http://schemas.microsoft.com/office/drawing/2014/main"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 xmlns:a16="http://schemas.microsoft.com/office/drawing/2014/main"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 xmlns:a16="http://schemas.microsoft.com/office/drawing/2014/main"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 xmlns:a16="http://schemas.microsoft.com/office/drawing/2014/main"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 xmlns:a16="http://schemas.microsoft.com/office/drawing/2014/main"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 xmlns:a16="http://schemas.microsoft.com/office/drawing/2014/main"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 xmlns:a16="http://schemas.microsoft.com/office/drawing/2014/main"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 xmlns:a16="http://schemas.microsoft.com/office/drawing/2014/main"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 xmlns:a16="http://schemas.microsoft.com/office/drawing/2014/main"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C4001628-5032-F748-AF31-EA97129904FD}"/>
              </a:ext>
            </a:extLst>
          </p:cNvPr>
          <p:cNvGrpSpPr/>
          <p:nvPr/>
        </p:nvGrpSpPr>
        <p:grpSpPr>
          <a:xfrm>
            <a:off x="1722670" y="2852936"/>
            <a:ext cx="4514965" cy="1580904"/>
            <a:chOff x="1555775" y="2750837"/>
            <a:chExt cx="4514965" cy="1580904"/>
          </a:xfrm>
        </p:grpSpPr>
        <p:sp>
          <p:nvSpPr>
            <p:cNvPr id="17" name="椭圆 16">
              <a:extLst>
                <a:ext uri="{FF2B5EF4-FFF2-40B4-BE49-F238E27FC236}">
                  <a16:creationId xmlns="" xmlns:a16="http://schemas.microsoft.com/office/drawing/2014/main"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 xmlns:a16="http://schemas.microsoft.com/office/drawing/2014/main"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 xmlns:a16="http://schemas.microsoft.com/office/drawing/2014/main"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 xmlns:a16="http://schemas.microsoft.com/office/drawing/2014/main"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 xmlns:a16="http://schemas.microsoft.com/office/drawing/2014/main"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75928"/>
            <a:ext cx="11089232" cy="64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统计套利的优势与局限</a:t>
            </a:r>
            <a:endParaRPr lang="zh-CN" altLang="zh-CN" sz="22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圆角矩形 3">
            <a:extLst>
              <a:ext uri="{FF2B5EF4-FFF2-40B4-BE49-F238E27FC236}">
                <a16:creationId xmlns="" xmlns:a16="http://schemas.microsoft.com/office/drawing/2014/main" id="{8EA833B2-D77C-6248-B857-24CEC9C840C8}"/>
              </a:ext>
            </a:extLst>
          </p:cNvPr>
          <p:cNvSpPr/>
          <p:nvPr/>
        </p:nvSpPr>
        <p:spPr>
          <a:xfrm>
            <a:off x="1572290" y="2096569"/>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8" name="圆角矩形 7">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2" name="左大括号 11">
            <a:extLst>
              <a:ext uri="{FF2B5EF4-FFF2-40B4-BE49-F238E27FC236}">
                <a16:creationId xmlns="" xmlns:a16="http://schemas.microsoft.com/office/drawing/2014/main" id="{4EE1F73C-81C4-624B-85BD-A94290552F2B}"/>
              </a:ext>
            </a:extLst>
          </p:cNvPr>
          <p:cNvSpPr/>
          <p:nvPr/>
        </p:nvSpPr>
        <p:spPr>
          <a:xfrm>
            <a:off x="2536512" y="2054500"/>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 xmlns:a16="http://schemas.microsoft.com/office/drawing/2014/main" id="{B92D6FD9-DC49-424F-A683-5F3F574C7BD5}"/>
              </a:ext>
            </a:extLst>
          </p:cNvPr>
          <p:cNvSpPr/>
          <p:nvPr/>
        </p:nvSpPr>
        <p:spPr>
          <a:xfrm>
            <a:off x="1588435" y="424276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5" name="圆角矩形 14">
            <a:extLst>
              <a:ext uri="{FF2B5EF4-FFF2-40B4-BE49-F238E27FC236}">
                <a16:creationId xmlns="" xmlns:a16="http://schemas.microsoft.com/office/drawing/2014/main" id="{A1C6158C-D251-9C4E-AC32-52C2A1EEA7E6}"/>
              </a:ext>
            </a:extLst>
          </p:cNvPr>
          <p:cNvSpPr/>
          <p:nvPr/>
        </p:nvSpPr>
        <p:spPr>
          <a:xfrm>
            <a:off x="3372608" y="3937905"/>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
        <p:nvSpPr>
          <p:cNvPr id="16" name="左大括号 15">
            <a:extLst>
              <a:ext uri="{FF2B5EF4-FFF2-40B4-BE49-F238E27FC236}">
                <a16:creationId xmlns="" xmlns:a16="http://schemas.microsoft.com/office/drawing/2014/main" id="{CA3FCD15-D6F3-B442-9C32-D032D5BFCDB9}"/>
              </a:ext>
            </a:extLst>
          </p:cNvPr>
          <p:cNvSpPr/>
          <p:nvPr/>
        </p:nvSpPr>
        <p:spPr>
          <a:xfrm>
            <a:off x="2552657" y="420070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 xmlns:a16="http://schemas.microsoft.com/office/drawing/2014/main" id="{CD19FF5B-EA4F-2A4E-B244-74ED50B869E4}"/>
              </a:ext>
            </a:extLst>
          </p:cNvPr>
          <p:cNvSpPr/>
          <p:nvPr/>
        </p:nvSpPr>
        <p:spPr>
          <a:xfrm>
            <a:off x="3368902" y="456352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2150"/>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统计套利的风险控制</a:t>
            </a:r>
          </a:p>
          <a:p>
            <a:pPr indent="457200">
              <a:lnSpc>
                <a:spcPct val="160000"/>
              </a:lnSpc>
            </a:pPr>
            <a:r>
              <a:rPr lang="zh-CN" altLang="en-US" sz="2200" dirty="0">
                <a:latin typeface="Times New Roman" panose="02020503050405090304" pitchFamily="18" charset="0"/>
                <a:ea typeface="宋体" pitchFamily="2" charset="-122"/>
              </a:rPr>
              <a:t> 风险控制体系从实务操作角度，有以下四个具体规则：</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）在一般情况下，单次损失不能超过总投资资金的</a:t>
            </a:r>
            <a:r>
              <a:rPr lang="en-US" altLang="zh-CN" sz="2200" dirty="0">
                <a:latin typeface="Times New Roman" panose="02020503050405090304" pitchFamily="18" charset="0"/>
                <a:ea typeface="宋体" pitchFamily="2" charset="-122"/>
              </a:rPr>
              <a:t>5</a:t>
            </a:r>
            <a:r>
              <a:rPr lang="zh-CN" altLang="en-US" sz="2200" dirty="0">
                <a:latin typeface="Times New Roman" panose="02020503050405090304" pitchFamily="18" charset="0"/>
                <a:ea typeface="宋体" pitchFamily="2" charset="-122"/>
              </a:rPr>
              <a:t>％，预期盈利要超过总资金的</a:t>
            </a:r>
            <a:r>
              <a:rPr lang="en-US" altLang="zh-CN" sz="2200" dirty="0">
                <a:latin typeface="Times New Roman" panose="02020503050405090304" pitchFamily="18" charset="0"/>
                <a:ea typeface="宋体" pitchFamily="2" charset="-122"/>
              </a:rPr>
              <a:t>15</a:t>
            </a:r>
            <a:r>
              <a:rPr lang="zh-CN" altLang="en-US" sz="2200" dirty="0">
                <a:latin typeface="Times New Roman" panose="02020503050405090304" pitchFamily="18" charset="0"/>
                <a:ea typeface="宋体" pitchFamily="2" charset="-122"/>
              </a:rPr>
              <a:t>％，盈亏比达到</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，方可入市交易。</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）总交易资金不要超过总资金的</a:t>
            </a:r>
            <a:r>
              <a:rPr lang="en-US" altLang="zh-CN" sz="2200" dirty="0">
                <a:latin typeface="Times New Roman" panose="02020503050405090304" pitchFamily="18" charset="0"/>
                <a:ea typeface="宋体" pitchFamily="2" charset="-122"/>
              </a:rPr>
              <a:t>75</a:t>
            </a:r>
            <a:r>
              <a:rPr lang="zh-CN" altLang="en-US" sz="2200" dirty="0">
                <a:latin typeface="Times New Roman" panose="02020503050405090304" pitchFamily="18" charset="0"/>
                <a:ea typeface="宋体" pitchFamily="2" charset="-122"/>
              </a:rPr>
              <a:t>％，以避免单向强平风险。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）个人户在资金不宽裕的情况下，其持仓一定要在交割月前</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个月同时了结头寸，以防止未能及时追加保证而被强平的风险。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4</a:t>
            </a:r>
            <a:r>
              <a:rPr lang="zh-CN" altLang="en-US" sz="2200" dirty="0">
                <a:latin typeface="Times New Roman" panose="02020503050405090304" pitchFamily="18" charset="0"/>
                <a:ea typeface="宋体" pitchFamily="2" charset="-122"/>
              </a:rPr>
              <a:t>）根据财务与投资者风险承受能力，建立跟踪交易盈亏系统，根据盈亏及时发出止损、止赢预警信号。</a:t>
            </a:r>
          </a:p>
        </p:txBody>
      </p:sp>
      <p:sp>
        <p:nvSpPr>
          <p:cNvPr id="6" name="矩形 5"/>
          <p:cNvSpPr/>
          <p:nvPr/>
        </p:nvSpPr>
        <p:spPr>
          <a:xfrm>
            <a:off x="476885" y="116840"/>
            <a:ext cx="546036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914123" y="691768"/>
            <a:ext cx="5153531" cy="101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400" b="1" dirty="0">
                <a:latin typeface="Times New Roman" panose="02020503050405090304" pitchFamily="18" charset="0"/>
                <a:ea typeface="宋体" pitchFamily="2" charset="-122"/>
              </a:rPr>
              <a:t>统计套利原则</a:t>
            </a:r>
            <a:endParaRPr lang="zh-CN" altLang="zh-CN" sz="24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椭圆 3">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套利者愿意主动承担的风险，必须加以评估</a:t>
            </a:r>
            <a:endParaRPr lang="zh-CN" altLang="en-US" sz="2200"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031325"/>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 跨期套利的概念与原理</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000" dirty="0">
                <a:latin typeface="Times New Roman" panose="02020503050405090304" pitchFamily="18" charset="0"/>
              </a:rPr>
              <a:t>        跨期套利也称作持仓费用套利、新老作物年度套利，一般而言，跨期套利的操作对象为同一品种但是交割月份不同的股指期货。目前我国沪深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pic>
        <p:nvPicPr>
          <p:cNvPr id="4" name="Picture 2">
            <a:extLst>
              <a:ext uri="{FF2B5EF4-FFF2-40B4-BE49-F238E27FC236}">
                <a16:creationId xmlns="" xmlns:a16="http://schemas.microsoft.com/office/drawing/2014/main" id="{7250C21F-F013-5345-97CA-65508D98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56" y="2646285"/>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 xmlns:a16="http://schemas.microsoft.com/office/drawing/2014/main" id="{088FBEA1-62FF-C74E-A1E4-BE0B680EE10F}"/>
              </a:ext>
            </a:extLst>
          </p:cNvPr>
          <p:cNvSpPr txBox="1"/>
          <p:nvPr/>
        </p:nvSpPr>
        <p:spPr>
          <a:xfrm>
            <a:off x="4725467" y="6021288"/>
            <a:ext cx="4032250" cy="400110"/>
          </a:xfrm>
          <a:prstGeom prst="rect">
            <a:avLst/>
          </a:prstGeom>
          <a:noFill/>
        </p:spPr>
        <p:txBody>
          <a:bodyPr wrap="square" rtlCol="0">
            <a:spAutoFit/>
          </a:bodyPr>
          <a:lstStyle/>
          <a:p>
            <a:r>
              <a:rPr lang="zh-CN" altLang="en-US" sz="2000" dirty="0" smtClean="0"/>
              <a:t>图</a:t>
            </a:r>
            <a:r>
              <a:rPr lang="en-US" altLang="zh-CN" sz="2000" dirty="0" smtClean="0">
                <a:latin typeface="Times New Roman Regular" panose="02020503050405090304" charset="0"/>
                <a:cs typeface="Times New Roman Regular" panose="02020503050405090304" charset="0"/>
              </a:rPr>
              <a:t>13-</a:t>
            </a:r>
            <a:r>
              <a:rPr lang="zh-CN" altLang="en-US" sz="2000" dirty="0" smtClean="0">
                <a:latin typeface="Times New Roman Regular" panose="02020503050405090304" charset="0"/>
                <a:cs typeface="Times New Roman Regular" panose="02020503050405090304" charset="0"/>
              </a:rPr>
              <a:t>2</a:t>
            </a:r>
            <a:r>
              <a:rPr lang="zh-CN" altLang="en-US" sz="2000" dirty="0" smtClean="0"/>
              <a:t> </a:t>
            </a:r>
            <a:r>
              <a:rPr lang="zh-CN" altLang="en-US" sz="2000" dirty="0"/>
              <a:t>跨期套利原理图</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a16="http://schemas.microsoft.com/office/drawing/2014/main" xmlns=""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a16="http://schemas.microsoft.com/office/drawing/2014/main" xmlns=""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6" name="矩形 15"/>
          <p:cNvSpPr/>
          <p:nvPr/>
        </p:nvSpPr>
        <p:spPr>
          <a:xfrm>
            <a:off x="476995" y="703109"/>
            <a:ext cx="11233248" cy="10933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三、跨期套利的分类</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0367566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13-1</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dirty="0">
                <a:latin typeface="Times New Roman" panose="02020503050405090304" pitchFamily="18" charset="0"/>
                <a:cs typeface="Times New Roman" panose="02020503050405090304" pitchFamily="18" charset="0"/>
              </a:rPr>
              <a:t>牛</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r>
                        <a:rPr lang="zh-CN" sz="2000" kern="0" dirty="0">
                          <a:effectLst/>
                        </a:rPr>
                        <a:t>时间</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r>
                        <a:rPr lang="zh-CN" sz="2000" kern="0" dirty="0">
                          <a:effectLst/>
                        </a:rPr>
                        <a:t>股票市场</a:t>
                      </a:r>
                      <a:endParaRPr lang="zh-CN" sz="2000" kern="100" dirty="0">
                        <a:effectLst/>
                      </a:endParaRPr>
                    </a:p>
                    <a:p>
                      <a:pPr algn="ctr"/>
                      <a:r>
                        <a:rPr lang="zh-CN" sz="2000" kern="0" dirty="0">
                          <a:effectLst/>
                        </a:rPr>
                        <a:t>沪深</a:t>
                      </a:r>
                      <a:r>
                        <a:rPr lang="en-US" sz="2000" kern="0" dirty="0">
                          <a:effectLst/>
                        </a:rPr>
                        <a:t>300</a:t>
                      </a:r>
                      <a:r>
                        <a:rPr lang="zh-CN" sz="2000" kern="0" dirty="0">
                          <a:effectLst/>
                        </a:rPr>
                        <a:t>指数</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r>
                        <a:rPr lang="zh-CN" sz="2000" kern="0" dirty="0">
                          <a:effectLst/>
                        </a:rPr>
                        <a:t>股指期货市场</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r>
                        <a:rPr lang="zh-CN" sz="2000" kern="0" dirty="0">
                          <a:effectLst/>
                        </a:rPr>
                        <a:t>价差</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r>
                        <a:rPr lang="en-US" sz="2000" kern="0" dirty="0">
                          <a:effectLst/>
                        </a:rPr>
                        <a:t>2</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5</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r>
                        <a:rPr lang="en-US" sz="2000" kern="0" dirty="0">
                          <a:effectLst/>
                        </a:rPr>
                        <a:t>1</a:t>
                      </a:r>
                      <a:r>
                        <a:rPr lang="zh-CN" sz="2000" kern="0" dirty="0">
                          <a:effectLst/>
                        </a:rPr>
                        <a:t>月</a:t>
                      </a:r>
                      <a:r>
                        <a:rPr lang="en-US" sz="2000" kern="0" dirty="0">
                          <a:effectLst/>
                        </a:rPr>
                        <a:t>5</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dirty="0">
                          <a:effectLst/>
                        </a:rPr>
                        <a:t>收盘价</a:t>
                      </a:r>
                      <a:r>
                        <a:rPr lang="en-US" sz="2000" kern="0" dirty="0">
                          <a:effectLst/>
                        </a:rPr>
                        <a:t>2510.10</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2436.0</a:t>
                      </a:r>
                      <a:r>
                        <a:rPr lang="zh-CN" sz="2000" kern="0">
                          <a:effectLst/>
                        </a:rPr>
                        <a:t>卖出</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2536.7</a:t>
                      </a:r>
                      <a:r>
                        <a:rPr lang="zh-CN" sz="2000" kern="0">
                          <a:effectLst/>
                        </a:rPr>
                        <a:t>收盘价买入</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2436.0-2536.7</a:t>
                      </a:r>
                      <a:endParaRPr lang="zh-CN" sz="2000" kern="100">
                        <a:effectLst/>
                      </a:endParaRPr>
                    </a:p>
                    <a:p>
                      <a:pPr algn="ctr"/>
                      <a:r>
                        <a:rPr lang="en-US" sz="2000" kern="0">
                          <a:effectLst/>
                        </a:rPr>
                        <a:t>=-100.7</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r>
                        <a:rPr lang="en-US" sz="2000" kern="0" dirty="0">
                          <a:effectLst/>
                        </a:rPr>
                        <a:t>4</a:t>
                      </a:r>
                      <a:r>
                        <a:rPr lang="zh-CN" sz="2000" kern="0" dirty="0">
                          <a:effectLst/>
                        </a:rPr>
                        <a:t>月</a:t>
                      </a:r>
                      <a:r>
                        <a:rPr lang="en-US" sz="2000" kern="0" dirty="0">
                          <a:effectLst/>
                        </a:rPr>
                        <a:t>3</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收盘价</a:t>
                      </a:r>
                      <a:r>
                        <a:rPr lang="en-US" sz="2000" kern="0">
                          <a:effectLst/>
                        </a:rPr>
                        <a:t>2717.54</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2708.8</a:t>
                      </a:r>
                      <a:r>
                        <a:rPr lang="zh-CN" sz="2000" kern="0">
                          <a:effectLst/>
                        </a:rPr>
                        <a:t>买入</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2987.6</a:t>
                      </a:r>
                      <a:r>
                        <a:rPr lang="zh-CN" sz="2000" kern="0">
                          <a:effectLst/>
                        </a:rPr>
                        <a:t>收盘价卖出</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2708.8-2987.6</a:t>
                      </a:r>
                      <a:endParaRPr lang="zh-CN" sz="2000" kern="100">
                        <a:effectLst/>
                      </a:endParaRPr>
                    </a:p>
                    <a:p>
                      <a:pPr algn="ctr"/>
                      <a:r>
                        <a:rPr lang="en-US" sz="2000" kern="0">
                          <a:effectLst/>
                        </a:rPr>
                        <a:t>=-278.8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r>
                        <a:rPr lang="zh-CN" sz="2000" kern="0" dirty="0">
                          <a:effectLst/>
                        </a:rPr>
                        <a:t>盈亏计算</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指数上涨</a:t>
                      </a:r>
                      <a:endParaRPr lang="zh-CN" sz="2000" kern="100">
                        <a:effectLst/>
                      </a:endParaRPr>
                    </a:p>
                    <a:p>
                      <a:pPr algn="ctr"/>
                      <a:r>
                        <a:rPr lang="en-US" sz="2000" kern="0">
                          <a:effectLst/>
                        </a:rPr>
                        <a:t>2717.54-2510.10</a:t>
                      </a:r>
                      <a:endParaRPr lang="zh-CN" sz="2000" kern="100">
                        <a:effectLst/>
                      </a:endParaRPr>
                    </a:p>
                    <a:p>
                      <a:pPr algn="ctr"/>
                      <a:r>
                        <a:rPr lang="en-US" sz="2000" kern="0">
                          <a:effectLst/>
                        </a:rPr>
                        <a:t>=207.44</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亏损</a:t>
                      </a:r>
                      <a:endParaRPr lang="zh-CN" sz="2000" kern="100">
                        <a:effectLst/>
                      </a:endParaRPr>
                    </a:p>
                    <a:p>
                      <a:pPr algn="ctr"/>
                      <a:r>
                        <a:rPr lang="en-US" sz="2000" kern="0">
                          <a:effectLst/>
                        </a:rPr>
                        <a:t>2436.0-2708.8</a:t>
                      </a:r>
                      <a:endParaRPr lang="zh-CN" sz="2000" kern="100">
                        <a:effectLst/>
                      </a:endParaRPr>
                    </a:p>
                    <a:p>
                      <a:pPr algn="ctr"/>
                      <a:r>
                        <a:rPr lang="en-US" sz="2000" kern="0">
                          <a:effectLst/>
                        </a:rPr>
                        <a:t>=-272.8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盈利</a:t>
                      </a:r>
                      <a:endParaRPr lang="zh-CN" sz="2000" kern="100">
                        <a:effectLst/>
                      </a:endParaRPr>
                    </a:p>
                    <a:p>
                      <a:pPr algn="ctr"/>
                      <a:r>
                        <a:rPr lang="en-US" sz="2000" kern="0">
                          <a:effectLst/>
                        </a:rPr>
                        <a:t>2987.6-2536.7</a:t>
                      </a:r>
                      <a:endParaRPr lang="zh-CN" sz="2000" kern="100">
                        <a:effectLst/>
                      </a:endParaRPr>
                    </a:p>
                    <a:p>
                      <a:pPr algn="ctr"/>
                      <a:r>
                        <a:rPr lang="en-US" sz="2000" kern="0">
                          <a:effectLst/>
                        </a:rPr>
                        <a:t>=450.9</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价差扩大</a:t>
                      </a:r>
                      <a:endParaRPr lang="zh-CN" sz="2000" kern="100">
                        <a:effectLst/>
                      </a:endParaRPr>
                    </a:p>
                    <a:p>
                      <a:pPr algn="ctr"/>
                      <a:r>
                        <a:rPr lang="en-US" sz="2000" kern="0">
                          <a:effectLst/>
                        </a:rPr>
                        <a:t>278.8-100.7</a:t>
                      </a:r>
                      <a:endParaRPr lang="zh-CN" sz="2000" kern="100">
                        <a:effectLst/>
                      </a:endParaRPr>
                    </a:p>
                    <a:p>
                      <a:pPr algn="ctr"/>
                      <a:r>
                        <a:rPr lang="en-US" sz="2000" kern="0">
                          <a:effectLst/>
                        </a:rPr>
                        <a:t>=178.1</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r>
                        <a:rPr lang="zh-CN" sz="2000" kern="0" dirty="0">
                          <a:effectLst/>
                        </a:rPr>
                        <a:t>盈亏相抵结果：（</a:t>
                      </a:r>
                      <a:r>
                        <a:rPr lang="en-US" sz="2000" kern="0" dirty="0">
                          <a:effectLst/>
                        </a:rPr>
                        <a:t>450.9-272.8</a:t>
                      </a:r>
                      <a:r>
                        <a:rPr lang="zh-CN" sz="2000" kern="0" dirty="0">
                          <a:effectLst/>
                        </a:rPr>
                        <a:t>）</a:t>
                      </a:r>
                      <a:r>
                        <a:rPr lang="en-US" sz="2000" kern="0" dirty="0">
                          <a:effectLst/>
                        </a:rPr>
                        <a:t>×300×10=534300</a:t>
                      </a:r>
                      <a:r>
                        <a:rPr lang="zh-CN" sz="2000" kern="0" dirty="0">
                          <a:effectLst/>
                        </a:rPr>
                        <a:t>元</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13-10</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股指期货牛市跨期套利的案例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276877" y="5720894"/>
            <a:ext cx="11638246" cy="501291"/>
          </a:xfrm>
          <a:prstGeom prst="rect">
            <a:avLst/>
          </a:prstGeom>
        </p:spPr>
        <p:txBody>
          <a:bodyPr wrap="square">
            <a:spAutoFit/>
          </a:bodyPr>
          <a:lstStyle/>
          <a:p>
            <a:pPr indent="266700" algn="just">
              <a:lnSpc>
                <a:spcPct val="150000"/>
              </a:lnSpc>
              <a:spcBef>
                <a:spcPts val="600"/>
              </a:spcBef>
            </a:pP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由于投资者对市场上涨判断正确，使得远期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2</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月合约的基差扩大，进而获利</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534300</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元。</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13-2</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熊</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时间</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股票市场</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沪深</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300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股指期货市场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15</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3654.78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4236.8-4853.9</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3587.6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盈亏计算</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指数下跌</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3298.62-3654.78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=-356.16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亏损</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3365.6-4236.8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=-871.2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盈利</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=1266.3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价差缩小</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617.1-222</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盈亏相抵结果：（</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1266.3-871.2</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×300×10=1185300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元</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13-11</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熊</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83152" y="5741727"/>
            <a:ext cx="11915123" cy="495585"/>
          </a:xfrm>
          <a:prstGeom prst="rect">
            <a:avLst/>
          </a:prstGeom>
        </p:spPr>
        <p:txBody>
          <a:bodyPr wrap="square">
            <a:spAutoFit/>
          </a:bodyPr>
          <a:lstStyle/>
          <a:p>
            <a:pPr indent="266700" algn="just">
              <a:lnSpc>
                <a:spcPct val="150000"/>
              </a:lnSpc>
              <a:spcBef>
                <a:spcPts val="600"/>
              </a:spcBef>
            </a:pPr>
            <a:r>
              <a:rPr lang="zh-CN" altLang="en-US" sz="2000" kern="100" dirty="0">
                <a:solidFill>
                  <a:srgbClr val="000000"/>
                </a:solidFill>
                <a:latin typeface="Times New Roman" panose="02020503050405090304" pitchFamily="18" charset="0"/>
                <a:cs typeface="Times New Roman" panose="02020503050405090304" pitchFamily="18" charset="0"/>
              </a:rPr>
              <a:t>由于投资者对市场下跌判断正确，使得远期</a:t>
            </a:r>
            <a:r>
              <a:rPr lang="en-US" altLang="zh-CN" sz="2000" kern="100" dirty="0">
                <a:solidFill>
                  <a:srgbClr val="000000"/>
                </a:solidFill>
                <a:latin typeface="Times New Roman" panose="02020503050405090304" pitchFamily="18" charset="0"/>
                <a:cs typeface="Times New Roman" panose="02020503050405090304" pitchFamily="18" charset="0"/>
              </a:rPr>
              <a:t>7</a:t>
            </a:r>
            <a:r>
              <a:rPr lang="zh-CN" altLang="en-US" sz="2000" kern="100" dirty="0">
                <a:solidFill>
                  <a:srgbClr val="000000"/>
                </a:solidFill>
                <a:latin typeface="Times New Roman" panose="02020503050405090304" pitchFamily="18" charset="0"/>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cs typeface="Times New Roman" panose="02020503050405090304" pitchFamily="18" charset="0"/>
              </a:rPr>
              <a:t>4</a:t>
            </a:r>
            <a:r>
              <a:rPr lang="zh-CN" altLang="en-US" sz="2000" kern="100" dirty="0">
                <a:solidFill>
                  <a:srgbClr val="000000"/>
                </a:solidFill>
                <a:latin typeface="Times New Roman" panose="02020503050405090304" pitchFamily="18" charset="0"/>
                <a:cs typeface="Times New Roman" panose="02020503050405090304" pitchFamily="18" charset="0"/>
              </a:rPr>
              <a:t>月合约的基差缩小，进而获利</a:t>
            </a:r>
            <a:r>
              <a:rPr lang="en-US" altLang="zh-CN" sz="2000" kern="100" dirty="0">
                <a:solidFill>
                  <a:srgbClr val="000000"/>
                </a:solidFill>
                <a:latin typeface="Times New Roman" panose="02020503050405090304" pitchFamily="18" charset="0"/>
                <a:cs typeface="Times New Roman" panose="02020503050405090304" pitchFamily="18" charset="0"/>
              </a:rPr>
              <a:t>1185300</a:t>
            </a:r>
            <a:r>
              <a:rPr lang="zh-CN" altLang="en-US" sz="2000" kern="100" dirty="0">
                <a:solidFill>
                  <a:srgbClr val="000000"/>
                </a:solidFill>
                <a:latin typeface="Times New Roman" panose="02020503050405090304" pitchFamily="18" charset="0"/>
                <a:cs typeface="Times New Roman" panose="02020503050405090304" pitchFamily="18" charset="0"/>
              </a:rPr>
              <a:t>元。</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7301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13-3</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蝶式</a:t>
            </a:r>
            <a:r>
              <a:rPr lang="zh-CN" altLang="en-US" sz="2000" b="1" dirty="0"/>
              <a:t>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13-12</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蝶式</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571019" y="5547128"/>
            <a:ext cx="11638246" cy="1132426"/>
          </a:xfrm>
          <a:prstGeom prst="rect">
            <a:avLst/>
          </a:prstGeom>
        </p:spPr>
        <p:txBody>
          <a:bodyPr wrap="square">
            <a:spAutoFit/>
          </a:bodyPr>
          <a:lstStyle/>
          <a:p>
            <a:pPr indent="266700" algn="just">
              <a:lnSpc>
                <a:spcPct val="150000"/>
              </a:lnSpc>
              <a:spcBef>
                <a:spcPts val="600"/>
              </a:spcBef>
            </a:pPr>
            <a:r>
              <a:rPr lang="zh-CN" altLang="en-US" sz="2200" kern="100" dirty="0">
                <a:solidFill>
                  <a:srgbClr val="000000"/>
                </a:solidFill>
                <a:latin typeface="Times New Roman" panose="02020503050405090304" pitchFamily="18" charset="0"/>
                <a:cs typeface="Times New Roman" panose="02020503050405090304" pitchFamily="18" charset="0"/>
              </a:rPr>
              <a:t>由于投资者对</a:t>
            </a:r>
            <a:r>
              <a:rPr lang="en-US" altLang="zh-CN" sz="2200" kern="100" dirty="0">
                <a:solidFill>
                  <a:srgbClr val="000000"/>
                </a:solidFill>
                <a:latin typeface="Times New Roman" panose="02020503050405090304" pitchFamily="18" charset="0"/>
                <a:cs typeface="Times New Roman" panose="02020503050405090304" pitchFamily="18" charset="0"/>
              </a:rPr>
              <a:t>10</a:t>
            </a:r>
            <a:r>
              <a:rPr lang="zh-CN" altLang="en-US" sz="2200" kern="100" dirty="0">
                <a:solidFill>
                  <a:srgbClr val="000000"/>
                </a:solidFill>
                <a:latin typeface="Times New Roman" panose="02020503050405090304" pitchFamily="18" charset="0"/>
                <a:cs typeface="Times New Roman" panose="02020503050405090304" pitchFamily="18" charset="0"/>
              </a:rPr>
              <a:t>月合约价格被高估的判断正确，从而通过蝶式跨期套利盈利</a:t>
            </a:r>
            <a:r>
              <a:rPr lang="en-US" altLang="zh-CN" sz="2200" kern="100" dirty="0">
                <a:solidFill>
                  <a:srgbClr val="000000"/>
                </a:solidFill>
                <a:latin typeface="Times New Roman" panose="02020503050405090304" pitchFamily="18" charset="0"/>
                <a:cs typeface="Times New Roman" panose="02020503050405090304" pitchFamily="18" charset="0"/>
              </a:rPr>
              <a:t>3000</a:t>
            </a:r>
            <a:r>
              <a:rPr lang="zh-CN" altLang="en-US" sz="2200" kern="100" dirty="0">
                <a:solidFill>
                  <a:srgbClr val="000000"/>
                </a:solidFill>
                <a:latin typeface="Times New Roman" panose="02020503050405090304" pitchFamily="18" charset="0"/>
                <a:cs typeface="Times New Roman" panose="02020503050405090304" pitchFamily="18" charset="0"/>
              </a:rPr>
              <a:t>元。</a:t>
            </a:r>
          </a:p>
          <a:p>
            <a:pPr indent="266700" algn="just">
              <a:lnSpc>
                <a:spcPct val="150000"/>
              </a:lnSpc>
              <a:spcBef>
                <a:spcPts val="600"/>
              </a:spcBef>
            </a:pPr>
            <a:endParaRPr lang="zh-CN" altLang="zh-CN" sz="22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nvGraphicFramePr>
        <p:xfrm>
          <a:off x="1485158" y="1437028"/>
          <a:ext cx="9216922" cy="3936188"/>
        </p:xfrm>
        <a:graphic>
          <a:graphicData uri="http://schemas.openxmlformats.org/drawingml/2006/table">
            <a:tbl>
              <a:tblPr firstRow="1" firstCol="1" bandRow="1">
                <a:tableStyleId>{5940675A-B579-460E-94D1-54222C63F5DA}</a:tableStyleId>
              </a:tblPr>
              <a:tblGrid>
                <a:gridCol w="1496828">
                  <a:extLst>
                    <a:ext uri="{9D8B030D-6E8A-4147-A177-3AD203B41FA5}">
                      <a16:colId xmlns="" xmlns:a16="http://schemas.microsoft.com/office/drawing/2014/main" val="20000"/>
                    </a:ext>
                  </a:extLst>
                </a:gridCol>
                <a:gridCol w="1839698">
                  <a:extLst>
                    <a:ext uri="{9D8B030D-6E8A-4147-A177-3AD203B41FA5}">
                      <a16:colId xmlns="" xmlns:a16="http://schemas.microsoft.com/office/drawing/2014/main" val="20001"/>
                    </a:ext>
                  </a:extLst>
                </a:gridCol>
                <a:gridCol w="1839698">
                  <a:extLst>
                    <a:ext uri="{9D8B030D-6E8A-4147-A177-3AD203B41FA5}">
                      <a16:colId xmlns="" xmlns:a16="http://schemas.microsoft.com/office/drawing/2014/main" val="20002"/>
                    </a:ext>
                  </a:extLst>
                </a:gridCol>
                <a:gridCol w="1686696">
                  <a:extLst>
                    <a:ext uri="{9D8B030D-6E8A-4147-A177-3AD203B41FA5}">
                      <a16:colId xmlns="" xmlns:a16="http://schemas.microsoft.com/office/drawing/2014/main" val="20003"/>
                    </a:ext>
                  </a:extLst>
                </a:gridCol>
                <a:gridCol w="2354002">
                  <a:extLst>
                    <a:ext uri="{9D8B030D-6E8A-4147-A177-3AD203B41FA5}">
                      <a16:colId xmlns="" xmlns:a16="http://schemas.microsoft.com/office/drawing/2014/main" val="20004"/>
                    </a:ext>
                  </a:extLst>
                </a:gridCol>
              </a:tblGrid>
              <a:tr h="765509">
                <a:tc>
                  <a:txBody>
                    <a:bodyPr/>
                    <a:lstStyle/>
                    <a:p>
                      <a:pPr algn="ctr"/>
                      <a:r>
                        <a:rPr lang="zh-CN" sz="2000" kern="0" dirty="0">
                          <a:effectLst/>
                        </a:rPr>
                        <a:t>时间</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3">
                  <a:txBody>
                    <a:bodyPr/>
                    <a:lstStyle/>
                    <a:p>
                      <a:pPr algn="ctr"/>
                      <a:r>
                        <a:rPr lang="zh-CN" sz="2000" kern="0" dirty="0">
                          <a:effectLst/>
                        </a:rPr>
                        <a:t>蝶式跨期套利操作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hMerge="1">
                  <a:txBody>
                    <a:bodyPr/>
                    <a:lstStyle/>
                    <a:p>
                      <a:endParaRPr lang="zh-CN"/>
                    </a:p>
                  </a:txBody>
                  <a:tcPr/>
                </a:tc>
                <a:tc>
                  <a:txBody>
                    <a:bodyPr/>
                    <a:lstStyle/>
                    <a:p>
                      <a:pPr algn="ctr"/>
                      <a:r>
                        <a:rPr lang="zh-CN" sz="2000" kern="0" dirty="0">
                          <a:effectLst/>
                        </a:rPr>
                        <a:t>收益计算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1437453">
                <a:tc>
                  <a:txBody>
                    <a:bodyPr/>
                    <a:lstStyle/>
                    <a:p>
                      <a:pPr algn="ctr"/>
                      <a:r>
                        <a:rPr lang="en-US" sz="2000" kern="0" dirty="0">
                          <a:effectLst/>
                        </a:rPr>
                        <a:t>4</a:t>
                      </a:r>
                      <a:r>
                        <a:rPr lang="zh-CN" sz="2000" kern="0" dirty="0">
                          <a:effectLst/>
                        </a:rPr>
                        <a:t>月</a:t>
                      </a:r>
                      <a:r>
                        <a:rPr lang="en-US" sz="2000" kern="0" dirty="0">
                          <a:effectLst/>
                        </a:rPr>
                        <a:t>5</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3540</a:t>
                      </a:r>
                      <a:r>
                        <a:rPr lang="zh-CN" sz="2000" kern="0" dirty="0">
                          <a:effectLst/>
                        </a:rPr>
                        <a:t>点买入</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3520</a:t>
                      </a:r>
                      <a:r>
                        <a:rPr lang="zh-CN" sz="2000" kern="0" dirty="0">
                          <a:effectLst/>
                        </a:rPr>
                        <a:t>点卖出</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a:effectLst/>
                        </a:rPr>
                        <a:t>3500</a:t>
                      </a:r>
                      <a:r>
                        <a:rPr lang="zh-CN" sz="2000" kern="0">
                          <a:effectLst/>
                        </a:rPr>
                        <a:t>点买入</a:t>
                      </a:r>
                      <a:r>
                        <a:rPr lang="en-US" sz="2000" kern="0">
                          <a:effectLst/>
                        </a:rPr>
                        <a:t>1</a:t>
                      </a:r>
                      <a:r>
                        <a:rPr lang="zh-CN" sz="2000" kern="0">
                          <a:effectLst/>
                        </a:rPr>
                        <a:t>手</a:t>
                      </a:r>
                      <a:r>
                        <a:rPr lang="en-US" sz="2000" kern="0">
                          <a:effectLst/>
                        </a:rPr>
                        <a:t>11</a:t>
                      </a:r>
                      <a:r>
                        <a:rPr lang="zh-CN" sz="2000" kern="0">
                          <a:effectLst/>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rowSpan="2">
                  <a:txBody>
                    <a:bodyPr/>
                    <a:lstStyle/>
                    <a:p>
                      <a:pPr algn="ctr"/>
                      <a:r>
                        <a:rPr lang="en-US" sz="2000" kern="0">
                          <a:effectLst/>
                        </a:rPr>
                        <a:t>3460-3540=-80</a:t>
                      </a:r>
                      <a:r>
                        <a:rPr lang="zh-CN" sz="2000" kern="0">
                          <a:effectLst/>
                        </a:rPr>
                        <a:t>点</a:t>
                      </a:r>
                      <a:endParaRPr lang="zh-CN" sz="2000" kern="100">
                        <a:effectLst/>
                      </a:endParaRPr>
                    </a:p>
                    <a:p>
                      <a:pPr algn="ctr"/>
                      <a:r>
                        <a:rPr lang="zh-CN" sz="2000" kern="0">
                          <a:effectLst/>
                        </a:rPr>
                        <a:t>（</a:t>
                      </a:r>
                      <a:r>
                        <a:rPr lang="en-US" sz="2000" kern="0">
                          <a:effectLst/>
                        </a:rPr>
                        <a:t>3520-3440</a:t>
                      </a:r>
                      <a:r>
                        <a:rPr lang="zh-CN" sz="2000" kern="0">
                          <a:effectLst/>
                        </a:rPr>
                        <a:t>）</a:t>
                      </a:r>
                      <a:r>
                        <a:rPr lang="en-US" sz="2000" kern="0">
                          <a:effectLst/>
                        </a:rPr>
                        <a:t>×2=160</a:t>
                      </a:r>
                      <a:r>
                        <a:rPr lang="zh-CN" sz="2000" kern="0">
                          <a:effectLst/>
                        </a:rPr>
                        <a:t>点</a:t>
                      </a:r>
                      <a:endParaRPr lang="zh-CN" sz="2000" kern="100">
                        <a:effectLst/>
                      </a:endParaRPr>
                    </a:p>
                    <a:p>
                      <a:pPr algn="ctr"/>
                      <a:r>
                        <a:rPr lang="en-US" sz="2000" kern="0">
                          <a:effectLst/>
                        </a:rPr>
                        <a:t>3430-3500=-70</a:t>
                      </a:r>
                      <a:r>
                        <a:rPr lang="zh-CN" sz="2000" kern="0">
                          <a:effectLst/>
                        </a:rPr>
                        <a:t>点</a:t>
                      </a:r>
                      <a:endParaRPr lang="zh-CN" sz="2000" kern="100">
                        <a:effectLst/>
                      </a:endParaRPr>
                    </a:p>
                    <a:p>
                      <a:pPr algn="ctr"/>
                      <a:r>
                        <a:rPr lang="zh-CN" sz="2000" kern="0">
                          <a:effectLst/>
                        </a:rPr>
                        <a:t>盈亏合并：</a:t>
                      </a:r>
                      <a:endParaRPr lang="zh-CN" sz="2000" kern="100">
                        <a:effectLst/>
                      </a:endParaRPr>
                    </a:p>
                    <a:p>
                      <a:pPr algn="ctr"/>
                      <a:r>
                        <a:rPr lang="zh-CN" sz="2000" kern="0">
                          <a:effectLst/>
                        </a:rPr>
                        <a:t>（</a:t>
                      </a:r>
                      <a:r>
                        <a:rPr lang="en-US" sz="2000" kern="0">
                          <a:effectLst/>
                        </a:rPr>
                        <a:t>160-80-70</a:t>
                      </a:r>
                      <a:r>
                        <a:rPr lang="zh-CN" sz="2000" kern="0">
                          <a:effectLst/>
                        </a:rPr>
                        <a:t>）</a:t>
                      </a:r>
                      <a:r>
                        <a:rPr lang="en-US" sz="2000" kern="0">
                          <a:effectLst/>
                        </a:rPr>
                        <a:t>×300</a:t>
                      </a:r>
                      <a:endParaRPr lang="zh-CN" sz="2000" kern="100">
                        <a:effectLst/>
                      </a:endParaRPr>
                    </a:p>
                    <a:p>
                      <a:pPr algn="ctr"/>
                      <a:r>
                        <a:rPr lang="en-US" sz="2000" kern="0">
                          <a:effectLst/>
                        </a:rPr>
                        <a:t>3000</a:t>
                      </a:r>
                      <a:r>
                        <a:rPr lang="zh-CN" sz="2000" kern="0">
                          <a:effectLst/>
                        </a:rPr>
                        <a:t>元</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1"/>
                  </a:ext>
                </a:extLst>
              </a:tr>
              <a:tr h="1733226">
                <a:tc>
                  <a:txBody>
                    <a:bodyPr/>
                    <a:lstStyle/>
                    <a:p>
                      <a:pPr algn="ctr"/>
                      <a:r>
                        <a:rPr lang="en-US" sz="2000" kern="0" dirty="0">
                          <a:effectLst/>
                        </a:rPr>
                        <a:t>7</a:t>
                      </a:r>
                      <a:r>
                        <a:rPr lang="zh-CN" sz="2000" kern="0" dirty="0">
                          <a:effectLst/>
                        </a:rPr>
                        <a:t>月</a:t>
                      </a:r>
                      <a:r>
                        <a:rPr lang="en-US" sz="2000" kern="0" dirty="0">
                          <a:effectLst/>
                        </a:rPr>
                        <a:t>8</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3460</a:t>
                      </a:r>
                      <a:r>
                        <a:rPr lang="zh-CN" sz="2000" kern="0" dirty="0">
                          <a:effectLst/>
                        </a:rPr>
                        <a:t>点卖出</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3440</a:t>
                      </a:r>
                      <a:r>
                        <a:rPr lang="zh-CN" sz="2000" kern="0" dirty="0">
                          <a:effectLst/>
                        </a:rPr>
                        <a:t>点买入</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3430</a:t>
                      </a:r>
                      <a:r>
                        <a:rPr lang="zh-CN" sz="2000" kern="0" dirty="0">
                          <a:effectLst/>
                        </a:rPr>
                        <a:t>点卖出</a:t>
                      </a:r>
                      <a:r>
                        <a:rPr lang="en-US" sz="2000" kern="0" dirty="0">
                          <a:effectLst/>
                        </a:rPr>
                        <a:t>1</a:t>
                      </a:r>
                      <a:r>
                        <a:rPr lang="zh-CN" sz="2000" kern="0" dirty="0">
                          <a:effectLst/>
                        </a:rPr>
                        <a:t>手</a:t>
                      </a:r>
                      <a:r>
                        <a:rPr lang="en-US" sz="2000" kern="0" dirty="0">
                          <a:effectLst/>
                        </a:rPr>
                        <a:t>11</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vMerge="1">
                  <a:txBody>
                    <a:bodyPr/>
                    <a:lstStyle/>
                    <a:p>
                      <a:endParaRPr lang="zh-CN"/>
                    </a:p>
                  </a:txBody>
                  <a:tcPr/>
                </a:tc>
                <a:extLst>
                  <a:ext uri="{0D108BD9-81ED-4DB2-BD59-A6C34878D82A}">
                    <a16:rowId xmlns="" xmlns:a16="http://schemas.microsoft.com/office/drawing/2014/main" val="10002"/>
                  </a:ext>
                </a:extLst>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170008122"/>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039"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908720"/>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2400" dirty="0">
                <a:latin typeface="Times New Roman" panose="02020503050405090304" pitchFamily="18" charset="0"/>
                <a:ea typeface="宋体" pitchFamily="2" charset="-122"/>
                <a:cs typeface="Times New Roman" panose="02020503050405090304" pitchFamily="18" charset="0"/>
              </a:rPr>
              <a:t>四、跨期套利的协整模型</a:t>
            </a:r>
          </a:p>
        </p:txBody>
      </p:sp>
    </p:spTree>
    <p:extLst>
      <p:ext uri="{BB962C8B-B14F-4D97-AF65-F5344CB8AC3E}">
        <p14:creationId xmlns:p14="http://schemas.microsoft.com/office/powerpoint/2010/main" val="247053130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05055332"/>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083"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0247397"/>
              </p:ext>
            </p:extLst>
          </p:nvPr>
        </p:nvGraphicFramePr>
        <p:xfrm>
          <a:off x="1773139" y="4149080"/>
          <a:ext cx="5225431" cy="464896"/>
        </p:xfrm>
        <a:graphic>
          <a:graphicData uri="http://schemas.openxmlformats.org/presentationml/2006/ole">
            <mc:AlternateContent xmlns:mc="http://schemas.openxmlformats.org/markup-compatibility/2006">
              <mc:Choice xmlns:v="urn:schemas-microsoft-com:vml" Requires="v">
                <p:oleObj spid="_x0000_s45084" name="Equation" r:id="rId6" imgW="2675890" imgH="237490" progId="Equation.DSMT4">
                  <p:embed/>
                </p:oleObj>
              </mc:Choice>
              <mc:Fallback>
                <p:oleObj name="Equation" r:id="rId6" imgW="2675890" imgH="237490" progId="Equation.DSMT4">
                  <p:embed/>
                  <p:pic>
                    <p:nvPicPr>
                      <p:cNvPr id="0" name=""/>
                      <p:cNvPicPr/>
                      <p:nvPr/>
                    </p:nvPicPr>
                    <p:blipFill>
                      <a:blip r:embed="rId7"/>
                      <a:stretch>
                        <a:fillRect/>
                      </a:stretch>
                    </p:blipFill>
                    <p:spPr>
                      <a:xfrm>
                        <a:off x="1773139" y="4149080"/>
                        <a:ext cx="5225431" cy="46489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48970219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085"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95271343"/>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086"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FF78652-05DA-4643-8461-4F10DEAF6D4E}"/>
              </a:ext>
            </a:extLst>
          </p:cNvPr>
          <p:cNvGraphicFramePr>
            <a:graphicFrameLocks noChangeAspect="1"/>
          </p:cNvGraphicFramePr>
          <p:nvPr>
            <p:extLst>
              <p:ext uri="{D42A27DB-BD31-4B8C-83A1-F6EECF244321}">
                <p14:modId xmlns:p14="http://schemas.microsoft.com/office/powerpoint/2010/main" val="2705026258"/>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087"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9798616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260968999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097" name="Equation" r:id="rId4" imgW="431640" imgH="241200" progId="Equation.DSMT4">
                  <p:embed/>
                </p:oleObj>
              </mc:Choice>
              <mc:Fallback>
                <p:oleObj name="Equation" r:id="rId4" imgW="4316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67493811"/>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098" name="Equation" r:id="rId6" imgW="1533714" imgH="237969" progId="Equation.DSMT4">
                  <p:embed/>
                </p:oleObj>
              </mc:Choice>
              <mc:Fallback>
                <p:oleObj name="Equation" r:id="rId6" imgW="1533714" imgH="2379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2605386515"/>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099" name="Equation" r:id="rId8" imgW="444240" imgH="241200" progId="Equation.DSMT4">
                  <p:embed/>
                </p:oleObj>
              </mc:Choice>
              <mc:Fallback>
                <p:oleObj name="Equation" r:id="rId8" imgW="444240" imgH="241200" progId="Equation.DSMT4">
                  <p:embed/>
                  <p:pic>
                    <p:nvPicPr>
                      <p:cNvPr id="0" name=""/>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60659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a16="http://schemas.microsoft.com/office/drawing/2014/main" xmlns=""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a16="http://schemas.microsoft.com/office/drawing/2014/main" xmlns=""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a16="http://schemas.microsoft.com/office/drawing/2014/main" xmlns=""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a16="http://schemas.microsoft.com/office/drawing/2014/main" xmlns=""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a16="http://schemas.microsoft.com/office/drawing/2014/main" xmlns=""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a16="http://schemas.microsoft.com/office/drawing/2014/main" xmlns=""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1158188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分钟股指期货收盘价数据并进行对数化处理。</a:t>
            </a: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92696"/>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五、跨</a:t>
            </a:r>
            <a:r>
              <a:rPr lang="zh-CN" altLang="en-US" sz="3200" dirty="0">
                <a:latin typeface="Times New Roman" panose="02020503050405090304" pitchFamily="18" charset="0"/>
                <a:ea typeface="宋体" pitchFamily="2" charset="-122"/>
                <a:cs typeface="Times New Roman" panose="02020503050405090304" pitchFamily="18" charset="0"/>
              </a:rPr>
              <a:t>期套利策略的实现</a:t>
            </a:r>
          </a:p>
        </p:txBody>
      </p:sp>
    </p:spTree>
    <p:extLst>
      <p:ext uri="{BB962C8B-B14F-4D97-AF65-F5344CB8AC3E}">
        <p14:creationId xmlns:p14="http://schemas.microsoft.com/office/powerpoint/2010/main" val="9649709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3649659840"/>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a16="http://schemas.microsoft.com/office/drawing/2014/main" xmlns="" val="20000"/>
                    </a:ext>
                  </a:extLst>
                </a:gridCol>
                <a:gridCol w="1542505">
                  <a:extLst>
                    <a:ext uri="{9D8B030D-6E8A-4147-A177-3AD203B41FA5}">
                      <a16:colId xmlns:a16="http://schemas.microsoft.com/office/drawing/2014/main" xmlns="" val="20001"/>
                    </a:ext>
                  </a:extLst>
                </a:gridCol>
                <a:gridCol w="1544357">
                  <a:extLst>
                    <a:ext uri="{9D8B030D-6E8A-4147-A177-3AD203B41FA5}">
                      <a16:colId xmlns:a16="http://schemas.microsoft.com/office/drawing/2014/main" xmlns="" val="20002"/>
                    </a:ext>
                  </a:extLst>
                </a:gridCol>
                <a:gridCol w="1540653">
                  <a:extLst>
                    <a:ext uri="{9D8B030D-6E8A-4147-A177-3AD203B41FA5}">
                      <a16:colId xmlns:a16="http://schemas.microsoft.com/office/drawing/2014/main" xmlns="" val="20003"/>
                    </a:ext>
                  </a:extLst>
                </a:gridCol>
                <a:gridCol w="1544357">
                  <a:extLst>
                    <a:ext uri="{9D8B030D-6E8A-4147-A177-3AD203B41FA5}">
                      <a16:colId xmlns:a16="http://schemas.microsoft.com/office/drawing/2014/main" xmlns="" val="20004"/>
                    </a:ext>
                  </a:extLst>
                </a:gridCol>
                <a:gridCol w="1544357">
                  <a:extLst>
                    <a:ext uri="{9D8B030D-6E8A-4147-A177-3AD203B41FA5}">
                      <a16:colId xmlns:a16="http://schemas.microsoft.com/office/drawing/2014/main" xmlns=""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13-13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1332939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13-14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a16="http://schemas.microsoft.com/office/drawing/2014/main" xmlns="" val="20000"/>
                    </a:ext>
                  </a:extLst>
                </a:gridCol>
                <a:gridCol w="1608486">
                  <a:extLst>
                    <a:ext uri="{9D8B030D-6E8A-4147-A177-3AD203B41FA5}">
                      <a16:colId xmlns:a16="http://schemas.microsoft.com/office/drawing/2014/main" xmlns="" val="20001"/>
                    </a:ext>
                  </a:extLst>
                </a:gridCol>
                <a:gridCol w="1608486">
                  <a:extLst>
                    <a:ext uri="{9D8B030D-6E8A-4147-A177-3AD203B41FA5}">
                      <a16:colId xmlns:a16="http://schemas.microsoft.com/office/drawing/2014/main" xmlns="" val="20002"/>
                    </a:ext>
                  </a:extLst>
                </a:gridCol>
                <a:gridCol w="1608486">
                  <a:extLst>
                    <a:ext uri="{9D8B030D-6E8A-4147-A177-3AD203B41FA5}">
                      <a16:colId xmlns:a16="http://schemas.microsoft.com/office/drawing/2014/main" xmlns="" val="20003"/>
                    </a:ext>
                  </a:extLst>
                </a:gridCol>
                <a:gridCol w="1610417">
                  <a:extLst>
                    <a:ext uri="{9D8B030D-6E8A-4147-A177-3AD203B41FA5}">
                      <a16:colId xmlns:a16="http://schemas.microsoft.com/office/drawing/2014/main" xmlns="" val="20004"/>
                    </a:ext>
                  </a:extLst>
                </a:gridCol>
                <a:gridCol w="1610417">
                  <a:extLst>
                    <a:ext uri="{9D8B030D-6E8A-4147-A177-3AD203B41FA5}">
                      <a16:colId xmlns:a16="http://schemas.microsoft.com/office/drawing/2014/main" xmlns=""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矩形 2">
            <a:extLst>
              <a:ext uri="{FF2B5EF4-FFF2-40B4-BE49-F238E27FC236}">
                <a16:creationId xmlns:a16="http://schemas.microsoft.com/office/drawing/2014/main" xmlns=""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68980281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13-15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a16="http://schemas.microsoft.com/office/drawing/2014/main" xmlns="" val="20000"/>
                    </a:ext>
                  </a:extLst>
                </a:gridCol>
                <a:gridCol w="1631547">
                  <a:extLst>
                    <a:ext uri="{9D8B030D-6E8A-4147-A177-3AD203B41FA5}">
                      <a16:colId xmlns:a16="http://schemas.microsoft.com/office/drawing/2014/main" xmlns="" val="20001"/>
                    </a:ext>
                  </a:extLst>
                </a:gridCol>
                <a:gridCol w="1631547">
                  <a:extLst>
                    <a:ext uri="{9D8B030D-6E8A-4147-A177-3AD203B41FA5}">
                      <a16:colId xmlns:a16="http://schemas.microsoft.com/office/drawing/2014/main" xmlns="" val="20002"/>
                    </a:ext>
                  </a:extLst>
                </a:gridCol>
                <a:gridCol w="1631547">
                  <a:extLst>
                    <a:ext uri="{9D8B030D-6E8A-4147-A177-3AD203B41FA5}">
                      <a16:colId xmlns:a16="http://schemas.microsoft.com/office/drawing/2014/main" xmlns="" val="20003"/>
                    </a:ext>
                  </a:extLst>
                </a:gridCol>
                <a:gridCol w="1633506">
                  <a:extLst>
                    <a:ext uri="{9D8B030D-6E8A-4147-A177-3AD203B41FA5}">
                      <a16:colId xmlns:a16="http://schemas.microsoft.com/office/drawing/2014/main" xmlns="" val="20004"/>
                    </a:ext>
                  </a:extLst>
                </a:gridCol>
                <a:gridCol w="1633506">
                  <a:extLst>
                    <a:ext uri="{9D8B030D-6E8A-4147-A177-3AD203B41FA5}">
                      <a16:colId xmlns:a16="http://schemas.microsoft.com/office/drawing/2014/main" xmlns=""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矩形 6">
            <a:extLst>
              <a:ext uri="{FF2B5EF4-FFF2-40B4-BE49-F238E27FC236}">
                <a16:creationId xmlns:a16="http://schemas.microsoft.com/office/drawing/2014/main" xmlns=""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52582742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16098213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套利、择时交易、</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54375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2853259" y="3442370"/>
            <a:ext cx="676875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跨期套利、期现套利、择时交易、</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432636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425436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614524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80526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78520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61158051"/>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a16="http://schemas.microsoft.com/office/drawing/2014/main" xmlns="" id="{C2BD5B3A-BA7F-EC4B-BABD-52A35CB6E55A}"/>
              </a:ext>
            </a:extLst>
          </p:cNvPr>
          <p:cNvGraphicFramePr>
            <a:graphicFrameLocks noGrp="1"/>
          </p:cNvGraphicFramePr>
          <p:nvPr>
            <p:extLst>
              <p:ext uri="{D42A27DB-BD31-4B8C-83A1-F6EECF244321}">
                <p14:modId xmlns:p14="http://schemas.microsoft.com/office/powerpoint/2010/main" val="3095878102"/>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a16="http://schemas.microsoft.com/office/drawing/2014/main" xmlns="" val="2569090261"/>
                    </a:ext>
                  </a:extLst>
                </a:gridCol>
                <a:gridCol w="2672560">
                  <a:extLst>
                    <a:ext uri="{9D8B030D-6E8A-4147-A177-3AD203B41FA5}">
                      <a16:colId xmlns:a16="http://schemas.microsoft.com/office/drawing/2014/main" xmlns="" val="3095755725"/>
                    </a:ext>
                  </a:extLst>
                </a:gridCol>
                <a:gridCol w="6288377">
                  <a:extLst>
                    <a:ext uri="{9D8B030D-6E8A-4147-A177-3AD203B41FA5}">
                      <a16:colId xmlns:a16="http://schemas.microsoft.com/office/drawing/2014/main" xmlns=""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a16="http://schemas.microsoft.com/office/drawing/2014/main" xmlns=""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a16="http://schemas.microsoft.com/office/drawing/2014/main" xmlns=""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a16="http://schemas.microsoft.com/office/drawing/2014/main" xmlns=""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dirty="0">
                          <a:latin typeface="Times New Roman" panose="02020503050405090304" pitchFamily="18" charset="0"/>
                        </a:rPr>
                        <a:t>方向对冲了结套利头寸，不进行展期操作</a:t>
                      </a:r>
                      <a:endParaRPr lang="zh-CN" altLang="en-US" sz="2200" dirty="0"/>
                    </a:p>
                  </a:txBody>
                  <a:tcPr>
                    <a:solidFill>
                      <a:schemeClr val="accent2">
                        <a:lumMod val="20000"/>
                        <a:lumOff val="80000"/>
                      </a:schemeClr>
                    </a:solidFill>
                  </a:tcPr>
                </a:tc>
                <a:extLst>
                  <a:ext uri="{0D108BD9-81ED-4DB2-BD59-A6C34878D82A}">
                    <a16:rowId xmlns:a16="http://schemas.microsoft.com/office/drawing/2014/main" xmlns=""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8467537"/>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5121846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454404754"/>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a16="http://schemas.microsoft.com/office/drawing/2014/main" xmlns="" val="20000"/>
                    </a:ext>
                  </a:extLst>
                </a:gridCol>
                <a:gridCol w="3823659">
                  <a:extLst>
                    <a:ext uri="{9D8B030D-6E8A-4147-A177-3AD203B41FA5}">
                      <a16:colId xmlns:a16="http://schemas.microsoft.com/office/drawing/2014/main" xmlns=""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13-16 </a:t>
            </a:r>
            <a:r>
              <a:rPr lang="zh-CN" altLang="en-US" sz="2000" b="1" kern="0" dirty="0" smtClean="0">
                <a:solidFill>
                  <a:srgbClr val="000000"/>
                </a:solidFill>
                <a:latin typeface="Times New Roman" panose="02020503050405090304" pitchFamily="18" charset="0"/>
                <a:cs typeface="Times New Roman" panose="02020503050405090304" pitchFamily="18" charset="0"/>
              </a:rPr>
              <a:t>自</a:t>
            </a:r>
            <a:r>
              <a:rPr lang="zh-CN" altLang="en-US" sz="2000" b="1" kern="0" dirty="0">
                <a:solidFill>
                  <a:srgbClr val="000000"/>
                </a:solidFill>
                <a:latin typeface="Times New Roman" panose="02020503050405090304" pitchFamily="18" charset="0"/>
                <a:cs typeface="Times New Roman" panose="02020503050405090304" pitchFamily="18" charset="0"/>
              </a:rPr>
              <a:t>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97431499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13-3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13-4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74341697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13-17</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66810317"/>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a16="http://schemas.microsoft.com/office/drawing/2014/main" xmlns="" val="20000"/>
                    </a:ext>
                  </a:extLst>
                </a:gridCol>
                <a:gridCol w="2743106">
                  <a:extLst>
                    <a:ext uri="{9D8B030D-6E8A-4147-A177-3AD203B41FA5}">
                      <a16:colId xmlns:a16="http://schemas.microsoft.com/office/drawing/2014/main" xmlns=""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pSp>
        <p:nvGrpSpPr>
          <p:cNvPr id="7" name="组合 6">
            <a:extLst>
              <a:ext uri="{FF2B5EF4-FFF2-40B4-BE49-F238E27FC236}">
                <a16:creationId xmlns:a16="http://schemas.microsoft.com/office/drawing/2014/main" xmlns=""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a16="http://schemas.microsoft.com/office/drawing/2014/main" xmlns=""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a16="http://schemas.microsoft.com/office/drawing/2014/main" xmlns=""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a16="http://schemas.microsoft.com/office/drawing/2014/main" xmlns=""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a16="http://schemas.microsoft.com/office/drawing/2014/main" xmlns=""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a16="http://schemas.microsoft.com/office/drawing/2014/main" xmlns=""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395450163"/>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六、跨</a:t>
            </a:r>
            <a:r>
              <a:rPr lang="zh-CN" altLang="en-US" sz="3200" dirty="0">
                <a:latin typeface="Times New Roman" panose="02020503050405090304" pitchFamily="18" charset="0"/>
                <a:ea typeface="宋体" pitchFamily="2" charset="-122"/>
                <a:cs typeface="Times New Roman" panose="02020503050405090304" pitchFamily="18" charset="0"/>
              </a:rPr>
              <a:t>期套利策略总结</a:t>
            </a: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167069822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graphicFrame>
        <p:nvGraphicFramePr>
          <p:cNvPr id="2" name="表格 1"/>
          <p:cNvGraphicFramePr>
            <a:graphicFrameLocks noGrp="1"/>
          </p:cNvGraphicFramePr>
          <p:nvPr/>
        </p:nvGraphicFramePr>
        <p:xfrm>
          <a:off x="850413" y="1268760"/>
          <a:ext cx="5171198" cy="5080000"/>
        </p:xfrm>
        <a:graphic>
          <a:graphicData uri="http://schemas.openxmlformats.org/drawingml/2006/table">
            <a:tbl>
              <a:tblPr firstRow="1" firstCol="1" bandRow="1"/>
              <a:tblGrid>
                <a:gridCol w="5171198">
                  <a:extLst>
                    <a:ext uri="{9D8B030D-6E8A-4147-A177-3AD203B41FA5}">
                      <a16:colId xmlns="" xmlns:a16="http://schemas.microsoft.com/office/drawing/2014/main" val="20000"/>
                    </a:ext>
                  </a:extLst>
                </a:gridCol>
              </a:tblGrid>
              <a:tr h="4949356">
                <a:tc>
                  <a:txBody>
                    <a:bodyPr/>
                    <a:lstStyle/>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numpy</a:t>
                      </a:r>
                      <a:r>
                        <a:rPr lang="en-US" sz="1500" kern="100" dirty="0">
                          <a:effectLst/>
                          <a:latin typeface="Times New Roman" panose="02020503050405090304" pitchFamily="18" charset="0"/>
                          <a:ea typeface="宋体" pitchFamily="2" charset="-122"/>
                          <a:cs typeface="Times New Roman" panose="02020503050405090304" pitchFamily="18" charset="0"/>
                        </a:rPr>
                        <a:t> as np</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scipy.io</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scio</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plt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font.sans</a:t>
                      </a:r>
                      <a:r>
                        <a:rPr lang="en-US" sz="1500" kern="100" dirty="0">
                          <a:effectLst/>
                          <a:latin typeface="Times New Roman" panose="02020503050405090304" pitchFamily="18" charset="0"/>
                          <a:ea typeface="宋体" pitchFamily="2" charset="-122"/>
                          <a:cs typeface="Times New Roman" panose="02020503050405090304" pitchFamily="18" charset="0"/>
                        </a:rPr>
                        <a:t>-serif"]=["</a:t>
                      </a:r>
                      <a:r>
                        <a:rPr lang="en-US" sz="1500" kern="100" dirty="0" err="1">
                          <a:effectLst/>
                          <a:latin typeface="Times New Roman" panose="02020503050405090304" pitchFamily="18" charset="0"/>
                          <a:ea typeface="宋体" pitchFamily="2" charset="-122"/>
                          <a:cs typeface="Times New Roman" panose="02020503050405090304" pitchFamily="18" charset="0"/>
                        </a:rPr>
                        <a:t>SimHei</a:t>
                      </a:r>
                      <a:r>
                        <a:rPr lang="en-US" sz="1500" kern="100" dirty="0">
                          <a:effectLst/>
                          <a:latin typeface="Times New Roman" panose="02020503050405090304" pitchFamily="18" charset="0"/>
                          <a:ea typeface="宋体" pitchFamily="2" charset="-122"/>
                          <a:cs typeface="Times New Roman" panose="02020503050405090304" pitchFamily="18" charset="0"/>
                        </a:rPr>
                        <a: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500" kern="100" dirty="0">
                          <a:effectLst/>
                          <a:latin typeface="Times New Roman" panose="02020503050405090304" pitchFamily="18" charset="0"/>
                          <a:ea typeface="宋体" pitchFamily="2" charset="-122"/>
                          <a:cs typeface="Times New Roman" panose="02020503050405090304" pitchFamily="18" charset="0"/>
                        </a:rPr>
                        <a:t>"] = 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a:t>
                      </a:r>
                      <a:r>
                        <a:rPr lang="zh-CN" sz="15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def </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(path):</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r>
                        <a:rPr lang="en-US" sz="1500" kern="100" dirty="0" err="1">
                          <a:effectLst/>
                          <a:latin typeface="Times New Roman" panose="02020503050405090304" pitchFamily="18" charset="0"/>
                          <a:ea typeface="宋体" pitchFamily="2" charset="-122"/>
                          <a:cs typeface="Times New Roman" panose="02020503050405090304" pitchFamily="18" charset="0"/>
                        </a:rPr>
                        <a:t>ws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path,sheet_name</a:t>
                      </a:r>
                      <a:r>
                        <a:rPr lang="en-US" sz="1500" kern="100" dirty="0">
                          <a:effectLst/>
                          <a:latin typeface="Times New Roman" panose="02020503050405090304" pitchFamily="18" charset="0"/>
                          <a:ea typeface="宋体" pitchFamily="2" charset="-122"/>
                          <a:cs typeface="Times New Roman" panose="02020503050405090304" pitchFamily="18" charset="0"/>
                        </a:rPr>
                        <a:t>=0,header=</a:t>
                      </a:r>
                      <a:r>
                        <a:rPr lang="en-US" sz="1500" kern="100" dirty="0" err="1">
                          <a:effectLst/>
                          <a:latin typeface="Times New Roman" panose="02020503050405090304" pitchFamily="18" charset="0"/>
                          <a:ea typeface="宋体" pitchFamily="2" charset="-122"/>
                          <a:cs typeface="Times New Roman" panose="02020503050405090304" pitchFamily="18" charset="0"/>
                        </a:rPr>
                        <a:t>None,keep_default_na</a:t>
                      </a:r>
                      <a:r>
                        <a:rPr lang="en-US" sz="1500" kern="100" dirty="0">
                          <a:effectLst/>
                          <a:latin typeface="Times New Roman" panose="02020503050405090304" pitchFamily="18" charset="0"/>
                          <a:ea typeface="宋体" pitchFamily="2" charset="-122"/>
                          <a:cs typeface="Times New Roman" panose="02020503050405090304" pitchFamily="18" charset="0"/>
                        </a:rPr>
                        <a:t>=False)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data=</a:t>
                      </a:r>
                      <a:r>
                        <a:rPr lang="en-US" sz="1500" kern="100" dirty="0" err="1">
                          <a:effectLst/>
                          <a:latin typeface="Times New Roman" panose="02020503050405090304" pitchFamily="18" charset="0"/>
                          <a:ea typeface="宋体" pitchFamily="2" charset="-122"/>
                          <a:cs typeface="Times New Roman" panose="02020503050405090304" pitchFamily="18" charset="0"/>
                        </a:rPr>
                        <a:t>ws.iloc</a:t>
                      </a:r>
                      <a:r>
                        <a:rPr lang="en-US" sz="1500" kern="100" dirty="0">
                          <a:effectLst/>
                          <a:latin typeface="Times New Roman" panose="02020503050405090304" pitchFamily="18" charset="0"/>
                          <a:ea typeface="宋体" pitchFamily="2" charset="-122"/>
                          <a:cs typeface="Times New Roman" panose="02020503050405090304" pitchFamily="18" charset="0"/>
                        </a:rPr>
                        <a:t>[:,[0,1,2]]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return data</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data=</a:t>
                      </a:r>
                      <a:r>
                        <a:rPr lang="en-US" sz="1500" kern="100" dirty="0" err="1">
                          <a:effectLst/>
                          <a:latin typeface="Times New Roman" panose="02020503050405090304" pitchFamily="18" charset="0"/>
                          <a:ea typeface="宋体" pitchFamily="2" charset="-122"/>
                          <a:cs typeface="Times New Roman" panose="02020503050405090304" pitchFamily="18" charset="0"/>
                        </a:rPr>
                        <a:t>np.array</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('33.xls'))</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cur_size</a:t>
                      </a:r>
                      <a:r>
                        <a:rPr lang="en-US" sz="1500" kern="100" dirty="0">
                          <a:effectLst/>
                          <a:latin typeface="Times New Roman" panose="02020503050405090304" pitchFamily="18" charset="0"/>
                          <a:ea typeface="宋体" pitchFamily="2" charset="-122"/>
                          <a:cs typeface="Times New Roman" panose="02020503050405090304" pitchFamily="18" charset="0"/>
                        </a:rPr>
                        <a:t>=4992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day=104</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clo</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[2][0:cur_size]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jin</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[1][0:cur_size]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yuan=</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[0][0:cur_size]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fee=0.00015</a:t>
                      </a:r>
                    </a:p>
                    <a:p>
                      <a:pPr marL="0" algn="l" defTabSz="914400" rtl="0" eaLnBrk="1" latinLnBrk="0" hangingPunct="1">
                        <a:lnSpc>
                          <a:spcPts val="1400"/>
                        </a:lnSpc>
                        <a:spcAft>
                          <a:spcPts val="0"/>
                        </a:spcAft>
                      </a:pP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profit=</a:t>
                      </a:r>
                      <a:r>
                        <a:rPr lang="en-US" altLang="zh-CN"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np.zeros</a:t>
                      </a: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((cur_size,1))</a:t>
                      </a:r>
                      <a:r>
                        <a:rPr lang="zh-CN"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std= 4.0232</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tradesniu</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6165627" y="908720"/>
          <a:ext cx="5472608" cy="5400600"/>
        </p:xfrm>
        <a:graphic>
          <a:graphicData uri="http://schemas.openxmlformats.org/drawingml/2006/table">
            <a:tbl>
              <a:tblPr firstRow="1" firstCol="1" bandRow="1"/>
              <a:tblGrid>
                <a:gridCol w="5472608">
                  <a:extLst>
                    <a:ext uri="{9D8B030D-6E8A-4147-A177-3AD203B41FA5}">
                      <a16:colId xmlns="" xmlns:a16="http://schemas.microsoft.com/office/drawing/2014/main" val="20000"/>
                    </a:ext>
                  </a:extLst>
                </a:gridCol>
              </a:tblGrid>
              <a:tr h="5400600">
                <a:tc>
                  <a:txBody>
                    <a:bodyPr/>
                    <a:lstStyle/>
                    <a:p>
                      <a:pPr marL="0" algn="l" defTabSz="914400" rtl="0" eaLnBrk="1" latinLnBrk="0" hangingPunct="1">
                        <a:lnSpc>
                          <a:spcPts val="1400"/>
                        </a:lnSpc>
                        <a:spcAft>
                          <a:spcPts val="0"/>
                        </a:spcAft>
                      </a:pP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tradesxiong</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kai=0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ping=0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time=1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flag=0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策略实施</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[date]&lt;-0.8*std)and(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1125067" y="619269"/>
            <a:ext cx="43204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13-2</a:t>
            </a:r>
            <a:r>
              <a:rPr lang="zh-CN" altLang="en-US" sz="2400" b="1" dirty="0">
                <a:latin typeface="Times New Roman" panose="02020503050405090304" pitchFamily="18" charset="0"/>
              </a:rPr>
              <a:t>：基于协整的股指期货跨期套利策略</a:t>
            </a:r>
          </a:p>
          <a:p>
            <a:endParaRPr lang="zh-CN" altLang="zh-CN" sz="2400" b="1" dirty="0">
              <a:latin typeface="Times New Roman" panose="02020503050405090304" pitchFamily="18" charset="0"/>
              <a:ea typeface="宋体" pitchFamily="2" charset="-122"/>
            </a:endParaRPr>
          </a:p>
        </p:txBody>
      </p:sp>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88963" y="831713"/>
          <a:ext cx="3890240" cy="5549614"/>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4">
                <a:tc>
                  <a:txBody>
                    <a:bodyPr/>
                    <a:lstStyle/>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scipy.io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font.sans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-serif"]=["</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SimHei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def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(path):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pd.read_excel</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path,sheet_name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=0,header=</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None,keep_default_na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ws.iloc</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[:,[0,1,2]]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return data</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np.array</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('33.xls'))</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cur_size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day=104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clo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[2][0:cur_size]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[1][0:cur_size]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yuan=</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fee=0.00015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profit=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np.zeros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((cur_size,1))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std=</a:t>
                      </a:r>
                      <a:r>
                        <a:rPr lang="en-US" sz="1050" kern="100" dirty="0">
                          <a:solidFill>
                            <a:srgbClr val="000000"/>
                          </a:solidFill>
                          <a:effectLst/>
                          <a:latin typeface="Calibri" panose="020F0502020204030204" pitchFamily="34" charset="0"/>
                          <a:ea typeface="宋体" pitchFamily="2" charset="-122"/>
                          <a:cs typeface="Times New Roman" panose="02020503050405090304" pitchFamily="18" charset="0"/>
                        </a:rPr>
                        <a:t> </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4.0232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holdyuan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tradesniu</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tradesxiong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kai=0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ping=0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time=1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flag=0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策略实施</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牛市跨期套利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if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clo</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[date]&lt;-0.8*std)and(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=holdjin-1</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4166032" y="831713"/>
          <a:ext cx="3890240" cy="5549615"/>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5">
                <a:tc>
                  <a:txBody>
                    <a:bodyPr/>
                    <a:lstStyle/>
                    <a:p>
                      <a:pPr marL="0" algn="l" defTabSz="914400" rtl="0" eaLnBrk="1" latinLnBrk="0" hangingPunct="1">
                        <a:lnSpc>
                          <a:spcPts val="1100"/>
                        </a:lnSpc>
                        <a:spcAft>
                          <a:spcPts val="0"/>
                        </a:spcAft>
                      </a:pPr>
                      <a:r>
                        <a:rPr lang="en-US" altLang="zh-CN" sz="100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[date]&gt;0.8*std)and(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custDataLst>
              <p:tags r:id="rId2"/>
            </p:custDataLst>
          </p:nvPr>
        </p:nvGraphicFramePr>
        <p:xfrm>
          <a:off x="8143101" y="839419"/>
          <a:ext cx="3890240" cy="5588000"/>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1907">
                <a:tc>
                  <a:txBody>
                    <a:bodyPr/>
                    <a:lstStyle/>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熊市跨期套利止损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[date]&gt;2*std)and(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(buy_price,0)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(profit,0)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胜率</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lose=0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total=0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total=total+1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]&gt;0: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win=win+1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else: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lose=lose+1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shenglv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=win/total*100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yingkuiratio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=win/lose*100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nianhua_shouyilv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*(252/</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cur_size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highestprofit+buy</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(range(1,cur_size+1),</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矩形 7"/>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一、期现套利的概念与原理</a:t>
            </a: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zh-CN" altLang="zh-CN" sz="2200" b="1" dirty="0">
                <a:latin typeface="Times New Roman" panose="02020503050405090304" pitchFamily="18" charset="0"/>
                <a:ea typeface="+mn-ea"/>
              </a:rPr>
              <a:t>        </a:t>
            </a:r>
            <a:r>
              <a:rPr kumimoji="1" lang="zh-CN" altLang="en-US" sz="2200" dirty="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a:lnSpc>
                <a:spcPct val="150000"/>
              </a:lnSpc>
            </a:pPr>
            <a:r>
              <a:rPr kumimoji="1" lang="zh-CN" altLang="en-US" sz="2200" dirty="0">
                <a:latin typeface="Times New Roman" panose="02020503050405090304" pitchFamily="18" charset="0"/>
              </a:rPr>
              <a:t>        国内现货市场交易机制不能做空，所以一般做正向套利。即卖股指，买现货。</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pSp>
        <p:nvGrpSpPr>
          <p:cNvPr id="4" name="组合 3">
            <a:extLst>
              <a:ext uri="{FF2B5EF4-FFF2-40B4-BE49-F238E27FC236}">
                <a16:creationId xmlns="" xmlns:a16="http://schemas.microsoft.com/office/drawing/2014/main" id="{0D692DA3-8C57-1543-9BA7-1CBB3BB71E12}"/>
              </a:ext>
            </a:extLst>
          </p:cNvPr>
          <p:cNvGrpSpPr/>
          <p:nvPr/>
        </p:nvGrpSpPr>
        <p:grpSpPr>
          <a:xfrm>
            <a:off x="3069283" y="3848303"/>
            <a:ext cx="5472608" cy="891553"/>
            <a:chOff x="-209217" y="5757803"/>
            <a:chExt cx="5832286" cy="568193"/>
          </a:xfrm>
        </p:grpSpPr>
        <p:grpSp>
          <p:nvGrpSpPr>
            <p:cNvPr id="5" name="组合 4">
              <a:extLst>
                <a:ext uri="{FF2B5EF4-FFF2-40B4-BE49-F238E27FC236}">
                  <a16:creationId xmlns="" xmlns:a16="http://schemas.microsoft.com/office/drawing/2014/main"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 xmlns:a16="http://schemas.microsoft.com/office/drawing/2014/main"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 xmlns:a16="http://schemas.microsoft.com/office/drawing/2014/main"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 xmlns:a16="http://schemas.microsoft.com/office/drawing/2014/main"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 xmlns:a16="http://schemas.microsoft.com/office/drawing/2014/main" id="{D123CE8B-0EA7-674E-80A1-ECA103CC13E9}"/>
              </a:ext>
            </a:extLst>
          </p:cNvPr>
          <p:cNvSpPr txBox="1"/>
          <p:nvPr/>
        </p:nvSpPr>
        <p:spPr>
          <a:xfrm>
            <a:off x="3100436" y="4737918"/>
            <a:ext cx="2057079" cy="923330"/>
          </a:xfrm>
          <a:prstGeom prst="rect">
            <a:avLst/>
          </a:prstGeom>
          <a:noFill/>
        </p:spPr>
        <p:txBody>
          <a:bodyPr wrap="square" rtlCol="0">
            <a:spAutoFit/>
          </a:bodyPr>
          <a:lstStyle/>
          <a:p>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 xmlns:a16="http://schemas.microsoft.com/office/drawing/2014/main" id="{3A3D325C-5E7D-1842-8CD3-68977D4FBEF6}"/>
              </a:ext>
            </a:extLst>
          </p:cNvPr>
          <p:cNvSpPr txBox="1"/>
          <p:nvPr/>
        </p:nvSpPr>
        <p:spPr>
          <a:xfrm>
            <a:off x="1917154" y="4102244"/>
            <a:ext cx="1183281"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4773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itchFamily="34" charset="-122"/>
                <a:ea typeface="微软雅黑" pitchFamily="34" charset="-122"/>
              </a:rPr>
              <a:t>股指风险对冲套利 </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183197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股指期货跨期套利策略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0" name="圆角矩形 19"/>
          <p:cNvSpPr/>
          <p:nvPr/>
        </p:nvSpPr>
        <p:spPr>
          <a:xfrm>
            <a:off x="4216400" y="2745434"/>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跨市场期现套利策略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2" name="圆角矩形 21"/>
          <p:cNvSpPr/>
          <p:nvPr/>
        </p:nvSpPr>
        <p:spPr>
          <a:xfrm>
            <a:off x="4216400" y="3629672"/>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股指期货择时交易策略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spTree>
  </p:cSld>
  <p:clrMapOvr>
    <a:masterClrMapping/>
  </p:clrMapOvr>
  <p:transition spd="slow" advClick="0" advTm="3855">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764704"/>
            <a:ext cx="11017224" cy="4644733"/>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二、ETF的概念与优势</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1、ETF</a:t>
            </a:r>
            <a:r>
              <a:rPr lang="zh-CN" altLang="en-US" sz="2200" b="1" dirty="0">
                <a:latin typeface="Times New Roman" panose="02020503050405090304" pitchFamily="18" charset="0"/>
                <a:cs typeface="Times New Roman" panose="02020503050405090304" pitchFamily="18" charset="0"/>
              </a:rPr>
              <a:t>的定义</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a:t>
            </a:r>
            <a:r>
              <a:rPr kumimoji="1" lang="en-US" altLang="zh-CN" sz="2200" dirty="0" err="1">
                <a:latin typeface="Times New Roman" panose="02020503050405090304" pitchFamily="18" charset="0"/>
              </a:rPr>
              <a:t>ExchangeTraded</a:t>
            </a:r>
            <a:r>
              <a:rPr kumimoji="1" lang="en-US" altLang="zh-CN" sz="2200" dirty="0">
                <a:latin typeface="Times New Roman" panose="02020503050405090304" pitchFamily="18" charset="0"/>
              </a:rPr>
              <a:t> Funds</a:t>
            </a:r>
            <a:r>
              <a:rPr kumimoji="1" lang="zh-CN" altLang="en-US" sz="22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份额。</a:t>
            </a:r>
            <a:endParaRPr kumimoji="1" lang="en-US" altLang="zh-CN" sz="2200" dirty="0">
              <a:latin typeface="Times New Roman" panose="02020503050405090304" pitchFamily="18" charset="0"/>
            </a:endParaRPr>
          </a:p>
          <a:p>
            <a:pPr>
              <a:lnSpc>
                <a:spcPct val="150000"/>
              </a:lnSpc>
            </a:pPr>
            <a:r>
              <a:rPr kumimoji="1" lang="zh-CN" altLang="en-US" sz="2200" b="1" dirty="0">
                <a:latin typeface="Times New Roman" panose="02020503050405090304" pitchFamily="18" charset="0"/>
              </a:rPr>
              <a:t>        由于同时存在证券市场交易和申购赎回机制，投资者可以在</a:t>
            </a:r>
            <a:r>
              <a:rPr kumimoji="1" lang="en-US" altLang="zh-CN" sz="2200" b="1" dirty="0">
                <a:latin typeface="Times New Roman" panose="02020503050405090304" pitchFamily="18" charset="0"/>
              </a:rPr>
              <a:t>ETF</a:t>
            </a:r>
            <a:r>
              <a:rPr kumimoji="1" lang="zh-CN" altLang="en-US" sz="2200" b="1" dirty="0">
                <a:latin typeface="Times New Roman" panose="02020503050405090304" pitchFamily="18" charset="0"/>
              </a:rPr>
              <a:t>市场价格与基金单位净值之间存在差价时进行套利交易。</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598567"/>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ETF作为期现套利现货组合替代品的优势</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sz="2200" dirty="0">
                <a:latin typeface="Times New Roman" panose="02020503050405090304" pitchFamily="18" charset="0"/>
              </a:rPr>
              <a:t>（1）ETF本身就是现货成分股投资组合。</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（2）ETF能非常近似地模拟指数走势，跟踪误差比较小。</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（3）在融资融券信用交易的前提下，ETF可以实施卖空。</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（4）</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即可，这是</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特有的优势。</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（5）ETF可以变相实行T+0交易</a:t>
            </a:r>
            <a:r>
              <a:rPr kumimoji="1" lang="zh-CN" sz="2200" dirty="0">
                <a:latin typeface="Times New Roman" panose="02020503050405090304" pitchFamily="18" charset="0"/>
              </a:rPr>
              <a:t>，即</a:t>
            </a:r>
            <a:r>
              <a:rPr kumimoji="1" sz="2200" dirty="0">
                <a:latin typeface="Times New Roman" panose="02020503050405090304" pitchFamily="18" charset="0"/>
              </a:rPr>
              <a:t>可以通过一、二级市场双边交易达到T+0交易的目的。</a:t>
            </a:r>
          </a:p>
          <a:p>
            <a:pPr>
              <a:lnSpc>
                <a:spcPct val="150000"/>
              </a:lnSpc>
            </a:pPr>
            <a:r>
              <a:rPr kumimoji="1" lang="zh-CN" altLang="zh-CN" sz="2200" b="1" dirty="0">
                <a:latin typeface="Times New Roman" panose="02020503050405090304" pitchFamily="18" charset="0"/>
                <a:ea typeface="+mn-ea"/>
                <a:sym typeface="+mn-ea"/>
              </a:rPr>
              <a:t>        </a:t>
            </a:r>
            <a:r>
              <a:rPr kumimoji="1" lang="zh-CN" altLang="zh-CN" sz="2200" dirty="0">
                <a:latin typeface="Times New Roman" panose="02020503050405090304" pitchFamily="18" charset="0"/>
                <a:ea typeface="+mn-ea"/>
              </a:rPr>
              <a:t>（6）ETF可以实现自动调整权重的作用。</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962064"/>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套利策略</a:t>
            </a: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，卖出股指期货合约</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对角圆角矩形 3">
            <a:extLst>
              <a:ext uri="{FF2B5EF4-FFF2-40B4-BE49-F238E27FC236}">
                <a16:creationId xmlns="" xmlns:a16="http://schemas.microsoft.com/office/drawing/2014/main"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 xmlns:a16="http://schemas.microsoft.com/office/drawing/2014/main"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344570"/>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四</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与股指期货套利收益实证分析 </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我们选取中小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和沪深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股指期货）为正时，采用反向套利；反之为负时，采用正向套利；模拟参数设置开仓阈值和平仓阈值，当收益率偏差达到相应水平进行操作；当套利持仓时间超过</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2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矩形 3"/>
          <p:cNvSpPr/>
          <p:nvPr/>
        </p:nvSpPr>
        <p:spPr>
          <a:xfrm>
            <a:off x="4776077" y="693857"/>
            <a:ext cx="2399695" cy="400110"/>
          </a:xfrm>
          <a:prstGeom prst="rect">
            <a:avLst/>
          </a:prstGeom>
        </p:spPr>
        <p:txBody>
          <a:bodyPr wrap="none">
            <a:spAutoFit/>
          </a:bodyPr>
          <a:lstStyle/>
          <a:p>
            <a:pPr indent="267970" algn="ctr"/>
            <a:r>
              <a:rPr lang="zh-CN" altLang="zh-CN" sz="20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kern="100" dirty="0" smtClean="0">
                <a:solidFill>
                  <a:srgbClr val="000000"/>
                </a:solidFill>
                <a:latin typeface="Times New Roman" panose="02020503050405090304" pitchFamily="18" charset="0"/>
                <a:ea typeface="宋体" pitchFamily="2" charset="-122"/>
                <a:cs typeface="Times New Roman" panose="02020503050405090304" pitchFamily="18" charset="0"/>
              </a:rPr>
              <a:t>13-18 </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06033257"/>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 xmlns:a16="http://schemas.microsoft.com/office/drawing/2014/main" val="20000"/>
                    </a:ext>
                  </a:extLst>
                </a:gridCol>
                <a:gridCol w="1643525">
                  <a:extLst>
                    <a:ext uri="{9D8B030D-6E8A-4147-A177-3AD203B41FA5}">
                      <a16:colId xmlns="" xmlns:a16="http://schemas.microsoft.com/office/drawing/2014/main" val="20001"/>
                    </a:ext>
                  </a:extLst>
                </a:gridCol>
                <a:gridCol w="1643525">
                  <a:extLst>
                    <a:ext uri="{9D8B030D-6E8A-4147-A177-3AD203B41FA5}">
                      <a16:colId xmlns="" xmlns:a16="http://schemas.microsoft.com/office/drawing/2014/main" val="20002"/>
                    </a:ext>
                  </a:extLst>
                </a:gridCol>
                <a:gridCol w="1643525">
                  <a:extLst>
                    <a:ext uri="{9D8B030D-6E8A-4147-A177-3AD203B41FA5}">
                      <a16:colId xmlns="" xmlns:a16="http://schemas.microsoft.com/office/drawing/2014/main" val="20003"/>
                    </a:ext>
                  </a:extLst>
                </a:gridCol>
                <a:gridCol w="1645497">
                  <a:extLst>
                    <a:ext uri="{9D8B030D-6E8A-4147-A177-3AD203B41FA5}">
                      <a16:colId xmlns="" xmlns:a16="http://schemas.microsoft.com/office/drawing/2014/main" val="20004"/>
                    </a:ext>
                  </a:extLst>
                </a:gridCol>
                <a:gridCol w="1645497">
                  <a:extLst>
                    <a:ext uri="{9D8B030D-6E8A-4147-A177-3AD203B41FA5}">
                      <a16:colId xmlns="" xmlns:a16="http://schemas.microsoft.com/office/drawing/2014/main"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 xmlns:a16="http://schemas.microsoft.com/office/drawing/2014/main"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 xmlns:a16="http://schemas.microsoft.com/office/drawing/2014/main"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 xmlns:a16="http://schemas.microsoft.com/office/drawing/2014/main"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 xmlns:a16="http://schemas.microsoft.com/office/drawing/2014/main"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 xmlns:a16="http://schemas.microsoft.com/office/drawing/2014/main"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 xmlns:a16="http://schemas.microsoft.com/office/drawing/2014/main"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 xmlns:a16="http://schemas.microsoft.com/office/drawing/2014/main" val="10006"/>
                  </a:ext>
                </a:extLst>
              </a:tr>
            </a:tbl>
          </a:graphicData>
        </a:graphic>
      </p:graphicFrame>
      <p:sp>
        <p:nvSpPr>
          <p:cNvPr id="8" name="矩形 7"/>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1015663"/>
          </a:xfrm>
          <a:prstGeom prst="rect">
            <a:avLst/>
          </a:prstGeom>
        </p:spPr>
        <p:txBody>
          <a:bodyPr wrap="square">
            <a:spAutoFit/>
          </a:bodyPr>
          <a:lstStyle/>
          <a:p>
            <a:pPr indent="266700" algn="ctr"/>
            <a:r>
              <a:rPr lang="zh-CN" altLang="en-US" sz="2000" kern="0" dirty="0" smtClean="0">
                <a:solidFill>
                  <a:srgbClr val="000000"/>
                </a:solidFill>
                <a:latin typeface="Times New Roman" panose="02020503050405090304" pitchFamily="18" charset="0"/>
                <a:cs typeface="Times New Roman" panose="02020503050405090304" pitchFamily="18" charset="0"/>
              </a:rPr>
              <a:t>图</a:t>
            </a:r>
            <a:r>
              <a:rPr lang="en-US" altLang="zh-CN" sz="2000" kern="0" dirty="0" smtClean="0">
                <a:solidFill>
                  <a:srgbClr val="000000"/>
                </a:solidFill>
                <a:latin typeface="Times New Roman" panose="02020503050405090304" pitchFamily="18" charset="0"/>
                <a:cs typeface="Times New Roman" panose="02020503050405090304" pitchFamily="18" charset="0"/>
              </a:rPr>
              <a:t>13-5  </a:t>
            </a:r>
            <a:r>
              <a:rPr lang="zh-CN" altLang="en-US" sz="2000" kern="0" dirty="0">
                <a:solidFill>
                  <a:srgbClr val="000000"/>
                </a:solidFill>
                <a:latin typeface="Times New Roman" panose="02020503050405090304" pitchFamily="18" charset="0"/>
                <a:cs typeface="Times New Roman" panose="02020503050405090304" pitchFamily="18" charset="0"/>
              </a:rPr>
              <a:t>中小</a:t>
            </a:r>
            <a:r>
              <a:rPr lang="en-US" altLang="zh-CN" sz="2000" kern="0" dirty="0">
                <a:solidFill>
                  <a:srgbClr val="000000"/>
                </a:solidFill>
                <a:latin typeface="Times New Roman" panose="02020503050405090304" pitchFamily="18" charset="0"/>
                <a:cs typeface="Times New Roman" panose="02020503050405090304" pitchFamily="18" charset="0"/>
              </a:rPr>
              <a:t>100ETF</a:t>
            </a:r>
            <a:r>
              <a:rPr lang="zh-CN" altLang="en-US" sz="2000" kern="0" dirty="0">
                <a:solidFill>
                  <a:srgbClr val="000000"/>
                </a:solidFill>
                <a:latin typeface="Times New Roman" panose="02020503050405090304" pitchFamily="18" charset="0"/>
                <a:cs typeface="Times New Roman" panose="02020503050405090304" pitchFamily="18" charset="0"/>
              </a:rPr>
              <a:t>与沪深</a:t>
            </a:r>
            <a:r>
              <a:rPr lang="en-US" altLang="zh-CN" sz="2000" kern="0" dirty="0">
                <a:solidFill>
                  <a:srgbClr val="000000"/>
                </a:solidFill>
                <a:latin typeface="Times New Roman" panose="02020503050405090304" pitchFamily="18" charset="0"/>
                <a:cs typeface="Times New Roman" panose="02020503050405090304" pitchFamily="18" charset="0"/>
              </a:rPr>
              <a:t>300</a:t>
            </a:r>
            <a:r>
              <a:rPr lang="zh-CN" altLang="en-US" sz="2000" kern="0" dirty="0">
                <a:solidFill>
                  <a:srgbClr val="000000"/>
                </a:solidFill>
                <a:latin typeface="Times New Roman" panose="02020503050405090304" pitchFamily="18" charset="0"/>
                <a:cs typeface="Times New Roman" panose="02020503050405090304" pitchFamily="18" charset="0"/>
              </a:rPr>
              <a:t>股指期货日收益率偏差</a:t>
            </a:r>
          </a:p>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 </a:t>
            </a:r>
            <a:endParaRPr lang="zh-CN" altLang="zh-CN" sz="2000" kern="100" dirty="0">
              <a:effectLst/>
              <a:latin typeface="Calibri" panose="020F0502020204030204" pitchFamily="34" charset="0"/>
              <a:ea typeface="宋体" pitchFamily="2" charset="-122"/>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kern="0" dirty="0" smtClean="0">
                <a:solidFill>
                  <a:srgbClr val="000000"/>
                </a:solidFill>
                <a:latin typeface="Times New Roman" panose="02020503050405090304" pitchFamily="18" charset="0"/>
                <a:cs typeface="Times New Roman" panose="02020503050405090304" pitchFamily="18" charset="0"/>
              </a:rPr>
              <a:t>图</a:t>
            </a:r>
            <a:r>
              <a:rPr lang="en-US" altLang="zh-CN" sz="2000" kern="0" dirty="0" smtClean="0">
                <a:solidFill>
                  <a:srgbClr val="000000"/>
                </a:solidFill>
                <a:latin typeface="Times New Roman" panose="02020503050405090304" pitchFamily="18" charset="0"/>
                <a:cs typeface="Times New Roman" panose="02020503050405090304" pitchFamily="18" charset="0"/>
              </a:rPr>
              <a:t>13-6</a:t>
            </a:r>
            <a:r>
              <a:rPr lang="zh-CN" altLang="en-US" sz="2000" kern="0" dirty="0" smtClean="0">
                <a:solidFill>
                  <a:srgbClr val="000000"/>
                </a:solidFill>
                <a:latin typeface="Times New Roman" panose="02020503050405090304" pitchFamily="18" charset="0"/>
                <a:cs typeface="Times New Roman" panose="02020503050405090304" pitchFamily="18" charset="0"/>
              </a:rPr>
              <a:t> </a:t>
            </a:r>
            <a:r>
              <a:rPr lang="zh-CN" altLang="en-US" sz="2000" kern="0" dirty="0">
                <a:solidFill>
                  <a:srgbClr val="000000"/>
                </a:solidFill>
                <a:latin typeface="Times New Roman" panose="02020503050405090304" pitchFamily="18" charset="0"/>
                <a:cs typeface="Times New Roman" panose="02020503050405090304" pitchFamily="18" charset="0"/>
              </a:rPr>
              <a:t>累计收益率图</a:t>
            </a:r>
          </a:p>
        </p:txBody>
      </p:sp>
      <p:sp>
        <p:nvSpPr>
          <p:cNvPr id="12" name="矩形 1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a:t>
                      </a:r>
                      <a:r>
                        <a:rPr lang="en-US" sz="1050" kern="100" dirty="0">
                          <a:effectLst/>
                          <a:latin typeface="Times New Roman" panose="02020503050405090304" pitchFamily="18" charset="0"/>
                          <a:ea typeface="宋体" pitchFamily="2" charset="-122"/>
                          <a:cs typeface="Times New Roman" panose="02020503050405090304" pitchFamily="18" charset="0"/>
                        </a:rPr>
                        <a:t>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13-3</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10" name="矩形 9"/>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aphicFrame>
        <p:nvGraphicFramePr>
          <p:cNvPr id="10" name="表格 9"/>
          <p:cNvGraphicFramePr>
            <a:graphicFrameLocks noGrp="1"/>
          </p:cNvGraphicFramePr>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53987"/>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a:t>
            </a:r>
            <a:r>
              <a:rPr kumimoji="0" sz="4800" b="1" dirty="0">
                <a:solidFill>
                  <a:schemeClr val="bg1"/>
                </a:solidFill>
                <a:latin typeface="微软雅黑" pitchFamily="34" charset="-122"/>
                <a:ea typeface="微软雅黑" pitchFamily="34" charset="-122"/>
              </a:rPr>
              <a:t>股指期货择时交易策略</a:t>
            </a:r>
          </a:p>
        </p:txBody>
      </p:sp>
    </p:spTree>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59774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一、量化择时交易</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从技术上讲，量化择时就是利用数量化的方法，通过对各种宏微观指标的量化分析，试图找到影响大盘走势的关键信息，预测未来走势。</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pSp>
        <p:nvGrpSpPr>
          <p:cNvPr id="4" name="组合 3">
            <a:extLst>
              <a:ext uri="{FF2B5EF4-FFF2-40B4-BE49-F238E27FC236}">
                <a16:creationId xmlns="" xmlns:a16="http://schemas.microsoft.com/office/drawing/2014/main" id="{1A31437D-FD23-2B42-ACAF-3DB8D1105773}"/>
              </a:ext>
            </a:extLst>
          </p:cNvPr>
          <p:cNvGrpSpPr/>
          <p:nvPr/>
        </p:nvGrpSpPr>
        <p:grpSpPr>
          <a:xfrm>
            <a:off x="5119864" y="3509889"/>
            <a:ext cx="1726051" cy="1171481"/>
            <a:chOff x="1555775" y="3020478"/>
            <a:chExt cx="1726051" cy="1171481"/>
          </a:xfrm>
        </p:grpSpPr>
        <p:cxnSp>
          <p:nvCxnSpPr>
            <p:cNvPr id="7" name="直接箭头连接符 16">
              <a:extLst>
                <a:ext uri="{FF2B5EF4-FFF2-40B4-BE49-F238E27FC236}">
                  <a16:creationId xmlns="" xmlns:a16="http://schemas.microsoft.com/office/drawing/2014/main" id="{48B98AC7-E727-1A4A-B3A6-B2D3AC141B62}"/>
                </a:ext>
              </a:extLst>
            </p:cNvPr>
            <p:cNvCxnSpPr>
              <a:cxnSpLocks/>
              <a:stCxn id="9" idx="7"/>
              <a:endCxn id="23" idx="3"/>
            </p:cNvCxnSpPr>
            <p:nvPr/>
          </p:nvCxnSpPr>
          <p:spPr>
            <a:xfrm flipV="1">
              <a:off x="2493293" y="3020478"/>
              <a:ext cx="788533" cy="310797"/>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17">
              <a:extLst>
                <a:ext uri="{FF2B5EF4-FFF2-40B4-BE49-F238E27FC236}">
                  <a16:creationId xmlns="" xmlns:a16="http://schemas.microsoft.com/office/drawing/2014/main" id="{A49BA708-0890-6844-B298-42B7E90A78C4}"/>
                </a:ext>
              </a:extLst>
            </p:cNvPr>
            <p:cNvCxnSpPr>
              <a:cxnSpLocks/>
              <a:stCxn id="9" idx="5"/>
              <a:endCxn id="26" idx="1"/>
            </p:cNvCxnSpPr>
            <p:nvPr/>
          </p:nvCxnSpPr>
          <p:spPr>
            <a:xfrm>
              <a:off x="2493293" y="3930101"/>
              <a:ext cx="773154" cy="261858"/>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 xmlns:a16="http://schemas.microsoft.com/office/drawing/2014/main" id="{4B383BB3-BA4B-9048-A6D0-423D48C26973}"/>
                </a:ext>
              </a:extLst>
            </p:cNvPr>
            <p:cNvSpPr/>
            <p:nvPr/>
          </p:nvSpPr>
          <p:spPr>
            <a:xfrm>
              <a:off x="1555775" y="3207254"/>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择时交易</a:t>
              </a:r>
            </a:p>
          </p:txBody>
        </p:sp>
      </p:grpSp>
      <p:sp>
        <p:nvSpPr>
          <p:cNvPr id="23" name="椭圆 22">
            <a:extLst>
              <a:ext uri="{FF2B5EF4-FFF2-40B4-BE49-F238E27FC236}">
                <a16:creationId xmlns="" xmlns:a16="http://schemas.microsoft.com/office/drawing/2014/main" id="{72B5BAD9-1C9F-D94E-A3DD-C41502CAD776}"/>
              </a:ext>
            </a:extLst>
          </p:cNvPr>
          <p:cNvSpPr/>
          <p:nvPr/>
        </p:nvSpPr>
        <p:spPr>
          <a:xfrm>
            <a:off x="6685062" y="2787042"/>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高收益</a:t>
            </a:r>
          </a:p>
        </p:txBody>
      </p:sp>
      <p:sp>
        <p:nvSpPr>
          <p:cNvPr id="25" name="椭圆 24">
            <a:extLst>
              <a:ext uri="{FF2B5EF4-FFF2-40B4-BE49-F238E27FC236}">
                <a16:creationId xmlns="" xmlns:a16="http://schemas.microsoft.com/office/drawing/2014/main" id="{0216003E-B4A0-6440-8EA2-0BFDE9641064}"/>
              </a:ext>
            </a:extLst>
          </p:cNvPr>
          <p:cNvSpPr/>
          <p:nvPr/>
        </p:nvSpPr>
        <p:spPr>
          <a:xfrm>
            <a:off x="3472511" y="4543533"/>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高风险</a:t>
            </a:r>
          </a:p>
        </p:txBody>
      </p:sp>
      <p:sp>
        <p:nvSpPr>
          <p:cNvPr id="26" name="椭圆 25">
            <a:extLst>
              <a:ext uri="{FF2B5EF4-FFF2-40B4-BE49-F238E27FC236}">
                <a16:creationId xmlns="" xmlns:a16="http://schemas.microsoft.com/office/drawing/2014/main" id="{F942EA86-D8EA-9242-8EA5-EA2A8034ADE7}"/>
              </a:ext>
            </a:extLst>
          </p:cNvPr>
          <p:cNvSpPr/>
          <p:nvPr/>
        </p:nvSpPr>
        <p:spPr>
          <a:xfrm>
            <a:off x="6669683" y="4557349"/>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大容量</a:t>
            </a:r>
          </a:p>
        </p:txBody>
      </p:sp>
      <p:sp>
        <p:nvSpPr>
          <p:cNvPr id="27" name="椭圆 26">
            <a:extLst>
              <a:ext uri="{FF2B5EF4-FFF2-40B4-BE49-F238E27FC236}">
                <a16:creationId xmlns="" xmlns:a16="http://schemas.microsoft.com/office/drawing/2014/main" id="{74906B5D-0903-1641-BFF8-37AD03E4E3D0}"/>
              </a:ext>
            </a:extLst>
          </p:cNvPr>
          <p:cNvSpPr/>
          <p:nvPr/>
        </p:nvSpPr>
        <p:spPr>
          <a:xfrm>
            <a:off x="3475363" y="2787042"/>
            <a:ext cx="1098371" cy="84686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难度大</a:t>
            </a:r>
          </a:p>
        </p:txBody>
      </p:sp>
      <p:cxnSp>
        <p:nvCxnSpPr>
          <p:cNvPr id="28" name="直接箭头连接符 16">
            <a:extLst>
              <a:ext uri="{FF2B5EF4-FFF2-40B4-BE49-F238E27FC236}">
                <a16:creationId xmlns="" xmlns:a16="http://schemas.microsoft.com/office/drawing/2014/main" id="{E4C31AF2-22E9-C442-AB48-8F4D245F8C13}"/>
              </a:ext>
            </a:extLst>
          </p:cNvPr>
          <p:cNvCxnSpPr>
            <a:cxnSpLocks/>
            <a:stCxn id="9" idx="3"/>
            <a:endCxn id="25" idx="7"/>
          </p:cNvCxnSpPr>
          <p:nvPr/>
        </p:nvCxnSpPr>
        <p:spPr>
          <a:xfrm flipH="1">
            <a:off x="4410029" y="4419512"/>
            <a:ext cx="870688" cy="248042"/>
          </a:xfrm>
          <a:prstGeom prst="straightConnector1">
            <a:avLst/>
          </a:prstGeom>
          <a:ln w="25400" cmpd="sng">
            <a:solidFill>
              <a:schemeClr val="accent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16">
            <a:extLst>
              <a:ext uri="{FF2B5EF4-FFF2-40B4-BE49-F238E27FC236}">
                <a16:creationId xmlns="" xmlns:a16="http://schemas.microsoft.com/office/drawing/2014/main" id="{815C741B-ACEE-D042-A04D-E939B65E8CD9}"/>
              </a:ext>
            </a:extLst>
          </p:cNvPr>
          <p:cNvCxnSpPr>
            <a:cxnSpLocks/>
            <a:stCxn id="9" idx="1"/>
            <a:endCxn id="27" idx="5"/>
          </p:cNvCxnSpPr>
          <p:nvPr/>
        </p:nvCxnSpPr>
        <p:spPr>
          <a:xfrm flipH="1" flipV="1">
            <a:off x="4412881" y="3509889"/>
            <a:ext cx="867836" cy="310797"/>
          </a:xfrm>
          <a:prstGeom prst="straightConnector1">
            <a:avLst/>
          </a:prstGeom>
          <a:ln w="25400" cmpd="sng">
            <a:solidFill>
              <a:schemeClr val="accent2">
                <a:lumMod val="60000"/>
                <a:lumOff val="4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一、股指风险对冲套利 </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圆角矩形 3">
            <a:extLst>
              <a:ext uri="{FF2B5EF4-FFF2-40B4-BE49-F238E27FC236}">
                <a16:creationId xmlns="" xmlns:a16="http://schemas.microsoft.com/office/drawing/2014/main" id="{CF98B581-4436-5141-A556-02B0C3572E43}"/>
              </a:ext>
            </a:extLst>
          </p:cNvPr>
          <p:cNvSpPr/>
          <p:nvPr/>
        </p:nvSpPr>
        <p:spPr>
          <a:xfrm>
            <a:off x="2587382" y="3036328"/>
            <a:ext cx="2152536"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择时交易策略</a:t>
            </a:r>
            <a:endParaRPr kumimoji="1" lang="zh-CN" altLang="en-US" sz="2400" b="1" dirty="0"/>
          </a:p>
        </p:txBody>
      </p:sp>
      <p:sp>
        <p:nvSpPr>
          <p:cNvPr id="5" name="圆角矩形 4">
            <a:extLst>
              <a:ext uri="{FF2B5EF4-FFF2-40B4-BE49-F238E27FC236}">
                <a16:creationId xmlns="" xmlns:a16="http://schemas.microsoft.com/office/drawing/2014/main" id="{C5B84D19-013E-F444-B038-BFCB6761CB51}"/>
              </a:ext>
            </a:extLst>
          </p:cNvPr>
          <p:cNvSpPr/>
          <p:nvPr/>
        </p:nvSpPr>
        <p:spPr>
          <a:xfrm>
            <a:off x="5877595" y="2749874"/>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趋势择时策略</a:t>
            </a:r>
            <a:endParaRPr kumimoji="1" lang="zh-CN" altLang="en-US" sz="2400" b="1" dirty="0"/>
          </a:p>
        </p:txBody>
      </p:sp>
      <p:sp>
        <p:nvSpPr>
          <p:cNvPr id="6" name="圆角矩形 5">
            <a:extLst>
              <a:ext uri="{FF2B5EF4-FFF2-40B4-BE49-F238E27FC236}">
                <a16:creationId xmlns="" xmlns:a16="http://schemas.microsoft.com/office/drawing/2014/main" id="{6B9449E8-9E35-CC49-8D28-CB3ED956F457}"/>
              </a:ext>
            </a:extLst>
          </p:cNvPr>
          <p:cNvSpPr/>
          <p:nvPr/>
        </p:nvSpPr>
        <p:spPr>
          <a:xfrm>
            <a:off x="5892046" y="3645024"/>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自适应均线</a:t>
            </a:r>
            <a:endParaRPr kumimoji="1" lang="zh-CN" altLang="en-US" sz="2400" b="1" dirty="0"/>
          </a:p>
        </p:txBody>
      </p:sp>
      <p:sp>
        <p:nvSpPr>
          <p:cNvPr id="7" name="圆角矩形 6">
            <a:extLst>
              <a:ext uri="{FF2B5EF4-FFF2-40B4-BE49-F238E27FC236}">
                <a16:creationId xmlns="" xmlns:a16="http://schemas.microsoft.com/office/drawing/2014/main" id="{0E6000A1-DE57-B347-9B85-61B17E8C589B}"/>
              </a:ext>
            </a:extLst>
          </p:cNvPr>
          <p:cNvSpPr/>
          <p:nvPr/>
        </p:nvSpPr>
        <p:spPr>
          <a:xfrm>
            <a:off x="5892046" y="4581128"/>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市场情绪择时</a:t>
            </a:r>
            <a:endParaRPr kumimoji="1" lang="zh-CN" altLang="en-US" sz="2400" b="1" dirty="0"/>
          </a:p>
        </p:txBody>
      </p:sp>
      <p:sp>
        <p:nvSpPr>
          <p:cNvPr id="8" name="左大括号 7">
            <a:extLst>
              <a:ext uri="{FF2B5EF4-FFF2-40B4-BE49-F238E27FC236}">
                <a16:creationId xmlns="" xmlns:a16="http://schemas.microsoft.com/office/drawing/2014/main" id="{B33C439B-D591-F642-AB6E-91348E2E1044}"/>
              </a:ext>
            </a:extLst>
          </p:cNvPr>
          <p:cNvSpPr/>
          <p:nvPr/>
        </p:nvSpPr>
        <p:spPr>
          <a:xfrm>
            <a:off x="4739918" y="2127906"/>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b="1" dirty="0"/>
          </a:p>
        </p:txBody>
      </p:sp>
      <p:sp>
        <p:nvSpPr>
          <p:cNvPr id="11" name="圆角矩形 10">
            <a:extLst>
              <a:ext uri="{FF2B5EF4-FFF2-40B4-BE49-F238E27FC236}">
                <a16:creationId xmlns="" xmlns:a16="http://schemas.microsoft.com/office/drawing/2014/main" id="{2C726271-6BE1-6649-9531-C5ABD5F50AB6}"/>
              </a:ext>
            </a:extLst>
          </p:cNvPr>
          <p:cNvSpPr/>
          <p:nvPr/>
        </p:nvSpPr>
        <p:spPr>
          <a:xfrm>
            <a:off x="5877595" y="1813770"/>
            <a:ext cx="3168352" cy="607118"/>
          </a:xfrm>
          <a:prstGeom prst="round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zh-CN" sz="2400" b="1" dirty="0">
                <a:latin typeface="Times New Roman" panose="02020503050405090304" pitchFamily="18" charset="0"/>
              </a:rPr>
              <a:t>牛熊线择时</a:t>
            </a:r>
            <a:endParaRPr kumimoji="1" lang="zh-CN" altLang="en-US" sz="2400" b="1" dirty="0"/>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1055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二、股指期货与择时交易</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我国自</a:t>
            </a:r>
            <a:r>
              <a:rPr kumimoji="1" lang="en-US" altLang="zh-CN" sz="2200" dirty="0">
                <a:latin typeface="Times New Roman" panose="02020503050405090304" pitchFamily="18" charset="0"/>
              </a:rPr>
              <a:t>2010</a:t>
            </a:r>
            <a:r>
              <a:rPr kumimoji="1" lang="zh-CN" altLang="en-US" sz="2200" dirty="0">
                <a:latin typeface="Times New Roman" panose="02020503050405090304" pitchFamily="18" charset="0"/>
              </a:rPr>
              <a:t>年</a:t>
            </a:r>
            <a:r>
              <a:rPr kumimoji="1" lang="en-US" altLang="zh-CN" sz="2200" dirty="0">
                <a:latin typeface="Times New Roman" panose="02020503050405090304" pitchFamily="18" charset="0"/>
              </a:rPr>
              <a:t>4</a:t>
            </a:r>
            <a:r>
              <a:rPr kumimoji="1" lang="zh-CN" altLang="en-US" sz="2200" dirty="0">
                <a:latin typeface="Times New Roman" panose="02020503050405090304" pitchFamily="18" charset="0"/>
              </a:rPr>
              <a:t>月</a:t>
            </a:r>
            <a:r>
              <a:rPr kumimoji="1" lang="en-US" altLang="zh-CN" sz="2200" dirty="0">
                <a:latin typeface="Times New Roman" panose="02020503050405090304" pitchFamily="18" charset="0"/>
              </a:rPr>
              <a:t>16</a:t>
            </a:r>
            <a:r>
              <a:rPr kumimoji="1" lang="zh-CN" altLang="en-US" sz="2200" dirty="0">
                <a:latin typeface="Times New Roman" panose="02020503050405090304" pitchFamily="18" charset="0"/>
              </a:rPr>
              <a:t>日在中国金融期货交易所推出了沪深</a:t>
            </a:r>
            <a:r>
              <a:rPr kumimoji="1" lang="en-US" altLang="zh-CN" sz="2200" dirty="0">
                <a:latin typeface="Times New Roman" panose="02020503050405090304" pitchFamily="18" charset="0"/>
              </a:rPr>
              <a:t>300</a:t>
            </a:r>
            <a:r>
              <a:rPr kumimoji="1" lang="zh-CN" altLang="en-US" sz="2200" dirty="0">
                <a:latin typeface="Times New Roman" panose="02020503050405090304" pitchFamily="18" charset="0"/>
              </a:rPr>
              <a:t>指数股指期货，标志着中国的金融期货市场迈进了一个崭新的阶段，具有里程碑式的历史意义。我国的股指期货经过</a:t>
            </a:r>
            <a:r>
              <a:rPr kumimoji="1" lang="en-US" altLang="zh-CN" sz="2200" dirty="0">
                <a:latin typeface="Times New Roman" panose="02020503050405090304" pitchFamily="18" charset="0"/>
              </a:rPr>
              <a:t>11</a:t>
            </a:r>
            <a:r>
              <a:rPr kumimoji="1" lang="zh-CN" altLang="en-US" sz="2200" dirty="0">
                <a:latin typeface="Times New Roman" panose="02020503050405090304" pitchFamily="18" charset="0"/>
              </a:rPr>
              <a:t>年的发展，交易情况异常活跃，已经成为投资者和套期保利者主要的对冲工具。</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pSp>
        <p:nvGrpSpPr>
          <p:cNvPr id="4" name="组合 3">
            <a:extLst>
              <a:ext uri="{FF2B5EF4-FFF2-40B4-BE49-F238E27FC236}">
                <a16:creationId xmlns="" xmlns:a16="http://schemas.microsoft.com/office/drawing/2014/main" id="{776C14CE-4B9A-8B45-80C0-7177A390B968}"/>
              </a:ext>
            </a:extLst>
          </p:cNvPr>
          <p:cNvGrpSpPr/>
          <p:nvPr/>
        </p:nvGrpSpPr>
        <p:grpSpPr>
          <a:xfrm>
            <a:off x="1989163" y="3454112"/>
            <a:ext cx="7155170" cy="1403195"/>
            <a:chOff x="-439439" y="5430911"/>
            <a:chExt cx="7625432" cy="894266"/>
          </a:xfrm>
        </p:grpSpPr>
        <p:grpSp>
          <p:nvGrpSpPr>
            <p:cNvPr id="5" name="组合 4">
              <a:extLst>
                <a:ext uri="{FF2B5EF4-FFF2-40B4-BE49-F238E27FC236}">
                  <a16:creationId xmlns="" xmlns:a16="http://schemas.microsoft.com/office/drawing/2014/main" id="{93C786C3-80DC-A345-A374-85E15B76A180}"/>
                </a:ext>
              </a:extLst>
            </p:cNvPr>
            <p:cNvGrpSpPr/>
            <p:nvPr/>
          </p:nvGrpSpPr>
          <p:grpSpPr>
            <a:xfrm>
              <a:off x="-439439" y="5430911"/>
              <a:ext cx="7625432" cy="894266"/>
              <a:chOff x="-439439" y="5430911"/>
              <a:chExt cx="7625432" cy="894266"/>
            </a:xfrm>
          </p:grpSpPr>
          <p:grpSp>
            <p:nvGrpSpPr>
              <p:cNvPr id="7" name="组合 6">
                <a:extLst>
                  <a:ext uri="{FF2B5EF4-FFF2-40B4-BE49-F238E27FC236}">
                    <a16:creationId xmlns="" xmlns:a16="http://schemas.microsoft.com/office/drawing/2014/main" id="{ADA6ABE4-F63D-F24F-BE94-4AE129B1AB24}"/>
                  </a:ext>
                </a:extLst>
              </p:cNvPr>
              <p:cNvGrpSpPr/>
              <p:nvPr/>
            </p:nvGrpSpPr>
            <p:grpSpPr>
              <a:xfrm>
                <a:off x="2709243" y="5757801"/>
                <a:ext cx="4476750" cy="567376"/>
                <a:chOff x="1629336" y="4502693"/>
                <a:chExt cx="4476750" cy="567376"/>
              </a:xfrm>
            </p:grpSpPr>
            <p:grpSp>
              <p:nvGrpSpPr>
                <p:cNvPr id="9" name="组合 8">
                  <a:extLst>
                    <a:ext uri="{FF2B5EF4-FFF2-40B4-BE49-F238E27FC236}">
                      <a16:creationId xmlns="" xmlns:a16="http://schemas.microsoft.com/office/drawing/2014/main" id="{0A6C754C-1B12-3E45-A8B0-1C7E0F52AD78}"/>
                    </a:ext>
                  </a:extLst>
                </p:cNvPr>
                <p:cNvGrpSpPr/>
                <p:nvPr/>
              </p:nvGrpSpPr>
              <p:grpSpPr>
                <a:xfrm>
                  <a:off x="1629336" y="4502693"/>
                  <a:ext cx="4476750" cy="567376"/>
                  <a:chOff x="2678" y="9163"/>
                  <a:chExt cx="7050" cy="702"/>
                </a:xfrm>
                <a:solidFill>
                  <a:schemeClr val="accent1">
                    <a:lumMod val="20000"/>
                    <a:lumOff val="80000"/>
                  </a:schemeClr>
                </a:solidFill>
              </p:grpSpPr>
              <p:sp>
                <p:nvSpPr>
                  <p:cNvPr id="12" name="圆角矩形 11">
                    <a:extLst>
                      <a:ext uri="{FF2B5EF4-FFF2-40B4-BE49-F238E27FC236}">
                        <a16:creationId xmlns="" xmlns:a16="http://schemas.microsoft.com/office/drawing/2014/main" id="{845238D0-81A6-BC48-B31A-8508587E5AFB}"/>
                      </a:ext>
                    </a:extLst>
                  </p:cNvPr>
                  <p:cNvSpPr/>
                  <p:nvPr/>
                </p:nvSpPr>
                <p:spPr>
                  <a:xfrm>
                    <a:off x="2678" y="9163"/>
                    <a:ext cx="2401" cy="69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造成市场无效</a:t>
                    </a:r>
                    <a:endParaRPr kumimoji="1" lang="zh-CN" altLang="en-US" sz="2000" b="1" dirty="0"/>
                  </a:p>
                </p:txBody>
              </p:sp>
              <p:sp>
                <p:nvSpPr>
                  <p:cNvPr id="14" name="圆角矩形 13">
                    <a:extLst>
                      <a:ext uri="{FF2B5EF4-FFF2-40B4-BE49-F238E27FC236}">
                        <a16:creationId xmlns="" xmlns:a16="http://schemas.microsoft.com/office/drawing/2014/main" id="{93F203A1-46C0-3447-9524-ED9D9A13E718}"/>
                      </a:ext>
                    </a:extLst>
                  </p:cNvPr>
                  <p:cNvSpPr/>
                  <p:nvPr/>
                </p:nvSpPr>
                <p:spPr>
                  <a:xfrm>
                    <a:off x="7327" y="9175"/>
                    <a:ext cx="2401" cy="69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000" dirty="0">
                        <a:latin typeface="Times New Roman" panose="02020503050405090304" pitchFamily="18" charset="0"/>
                      </a:rPr>
                      <a:t>择时交易机会</a:t>
                    </a:r>
                    <a:endParaRPr kumimoji="1" lang="zh-CN" altLang="en-US" sz="2000" dirty="0"/>
                  </a:p>
                </p:txBody>
              </p:sp>
            </p:grpSp>
            <p:cxnSp>
              <p:nvCxnSpPr>
                <p:cNvPr id="10" name="直接箭头连接符 16">
                  <a:extLst>
                    <a:ext uri="{FF2B5EF4-FFF2-40B4-BE49-F238E27FC236}">
                      <a16:creationId xmlns="" xmlns:a16="http://schemas.microsoft.com/office/drawing/2014/main" id="{4F6A2A68-4D8C-BF47-B4C1-D0E5C2BD8500}"/>
                    </a:ext>
                  </a:extLst>
                </p:cNvPr>
                <p:cNvCxnSpPr>
                  <a:cxnSpLocks/>
                  <a:stCxn id="12" idx="3"/>
                </p:cNvCxnSpPr>
                <p:nvPr/>
              </p:nvCxnSpPr>
              <p:spPr>
                <a:xfrm flipV="1">
                  <a:off x="3153970" y="4781238"/>
                  <a:ext cx="1419676" cy="294"/>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8" name="圆角矩形 7">
                <a:extLst>
                  <a:ext uri="{FF2B5EF4-FFF2-40B4-BE49-F238E27FC236}">
                    <a16:creationId xmlns="" xmlns:a16="http://schemas.microsoft.com/office/drawing/2014/main" id="{DF76D6ED-0F8A-6448-A72C-DD6E58EA7BDE}"/>
                  </a:ext>
                </a:extLst>
              </p:cNvPr>
              <p:cNvSpPr/>
              <p:nvPr/>
            </p:nvSpPr>
            <p:spPr>
              <a:xfrm>
                <a:off x="-439439" y="5430911"/>
                <a:ext cx="2199005" cy="40137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000" dirty="0">
                    <a:latin typeface="Times New Roman" panose="02020503050405090304" pitchFamily="18" charset="0"/>
                  </a:rPr>
                  <a:t>市场信息不对称</a:t>
                </a:r>
                <a:endParaRPr kumimoji="1" lang="zh-CN" altLang="en-US" sz="2000" b="1" dirty="0"/>
              </a:p>
            </p:txBody>
          </p:sp>
        </p:grpSp>
        <p:cxnSp>
          <p:nvCxnSpPr>
            <p:cNvPr id="6" name="直接箭头连接符 16">
              <a:extLst>
                <a:ext uri="{FF2B5EF4-FFF2-40B4-BE49-F238E27FC236}">
                  <a16:creationId xmlns="" xmlns:a16="http://schemas.microsoft.com/office/drawing/2014/main" id="{51125182-CCD8-3040-B0FA-E89689BFEF87}"/>
                </a:ext>
              </a:extLst>
            </p:cNvPr>
            <p:cNvCxnSpPr>
              <a:cxnSpLocks/>
              <a:stCxn id="8" idx="3"/>
              <a:endCxn id="12" idx="1"/>
            </p:cNvCxnSpPr>
            <p:nvPr/>
          </p:nvCxnSpPr>
          <p:spPr>
            <a:xfrm>
              <a:off x="1759566" y="5631600"/>
              <a:ext cx="949677" cy="405040"/>
            </a:xfrm>
            <a:prstGeom prst="straightConnector1">
              <a:avLst/>
            </a:prstGeom>
            <a:ln w="254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7" name="圆角矩形 16">
            <a:extLst>
              <a:ext uri="{FF2B5EF4-FFF2-40B4-BE49-F238E27FC236}">
                <a16:creationId xmlns="" xmlns:a16="http://schemas.microsoft.com/office/drawing/2014/main" id="{1FC4433D-468F-0A46-813E-F175BEFDFDA8}"/>
              </a:ext>
            </a:extLst>
          </p:cNvPr>
          <p:cNvSpPr/>
          <p:nvPr/>
        </p:nvSpPr>
        <p:spPr>
          <a:xfrm>
            <a:off x="1989163" y="4599397"/>
            <a:ext cx="2063392" cy="62980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2000" dirty="0"/>
              <a:t>非理性人</a:t>
            </a:r>
          </a:p>
        </p:txBody>
      </p:sp>
      <p:cxnSp>
        <p:nvCxnSpPr>
          <p:cNvPr id="18" name="直接箭头连接符 16">
            <a:extLst>
              <a:ext uri="{FF2B5EF4-FFF2-40B4-BE49-F238E27FC236}">
                <a16:creationId xmlns="" xmlns:a16="http://schemas.microsoft.com/office/drawing/2014/main" id="{819CB3FE-7625-D140-81B5-0E7DA76FCC49}"/>
              </a:ext>
            </a:extLst>
          </p:cNvPr>
          <p:cNvCxnSpPr>
            <a:cxnSpLocks/>
            <a:stCxn id="17" idx="3"/>
            <a:endCxn id="12" idx="1"/>
          </p:cNvCxnSpPr>
          <p:nvPr/>
        </p:nvCxnSpPr>
        <p:spPr>
          <a:xfrm flipV="1">
            <a:off x="4052555" y="4404563"/>
            <a:ext cx="891110" cy="509736"/>
          </a:xfrm>
          <a:prstGeom prst="straightConnector1">
            <a:avLst/>
          </a:prstGeom>
          <a:ln w="254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 xmlns:a16="http://schemas.microsoft.com/office/drawing/2014/main" id="{ED760893-EC7E-3D46-BA37-2DA145D17499}"/>
              </a:ext>
            </a:extLst>
          </p:cNvPr>
          <p:cNvSpPr txBox="1"/>
          <p:nvPr/>
        </p:nvSpPr>
        <p:spPr>
          <a:xfrm>
            <a:off x="7678529" y="4914298"/>
            <a:ext cx="1944216" cy="369332"/>
          </a:xfrm>
          <a:prstGeom prst="rect">
            <a:avLst/>
          </a:prstGeom>
          <a:noFill/>
        </p:spPr>
        <p:txBody>
          <a:bodyPr wrap="square" rtlCol="0">
            <a:spAutoFit/>
          </a:bodyPr>
          <a:lstStyle/>
          <a:p>
            <a:r>
              <a:rPr kumimoji="1" lang="zh-CN" altLang="en-US" dirty="0"/>
              <a:t>基于历史规律</a:t>
            </a: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04796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三、基于趋势择时的股指期货择时策略分析</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（一）择时指标构建        </a:t>
            </a:r>
          </a:p>
          <a:p>
            <a:pPr latinLnBrk="0">
              <a:lnSpc>
                <a:spcPct val="150000"/>
              </a:lnSpc>
            </a:pPr>
            <a:r>
              <a:rPr lang="en-US" altLang="zh-CN" sz="2200" dirty="0">
                <a:latin typeface="Times New Roman" panose="02020503050405090304" pitchFamily="18" charset="0"/>
                <a:cs typeface="Times New Roman" panose="02020503050405090304" pitchFamily="18" charset="0"/>
              </a:rPr>
              <a:t>        1、</a:t>
            </a:r>
            <a:r>
              <a:rPr sz="2200" dirty="0">
                <a:latin typeface="Times New Roman" panose="02020503050405090304" pitchFamily="18" charset="0"/>
                <a:cs typeface="Times New Roman" panose="02020503050405090304" pitchFamily="18" charset="0"/>
              </a:rPr>
              <a:t>指数平滑移动平均线（MACD）</a:t>
            </a:r>
            <a:r>
              <a:rPr lang="zh-CN" altLang="en-US" sz="2200" dirty="0"/>
              <a:t> </a:t>
            </a:r>
          </a:p>
          <a:p>
            <a:pPr>
              <a:lnSpc>
                <a:spcPct val="150000"/>
              </a:lnSpc>
            </a:pPr>
            <a:r>
              <a:rPr lang="zh-CN" altLang="zh-CN"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2</a:t>
            </a:r>
            <a:r>
              <a:rPr lang="zh-CN" altLang="zh-CN" sz="2200" dirty="0">
                <a:latin typeface="Times New Roman" panose="02020503050405090304" pitchFamily="18" charset="0"/>
                <a:cs typeface="Times New Roman" panose="02020503050405090304" pitchFamily="18" charset="0"/>
              </a:rPr>
              <a:t>、布林线（</a:t>
            </a:r>
            <a:r>
              <a:rPr lang="en-US" altLang="zh-CN" sz="2200" dirty="0" err="1">
                <a:latin typeface="Times New Roman" panose="02020503050405090304" pitchFamily="18" charset="0"/>
                <a:cs typeface="Times New Roman" panose="02020503050405090304" pitchFamily="18" charset="0"/>
              </a:rPr>
              <a:t>BoLL</a:t>
            </a:r>
            <a:r>
              <a:rPr lang="zh-CN" altLang="zh-CN" sz="2200" dirty="0">
                <a:latin typeface="Times New Roman" panose="02020503050405090304" pitchFamily="18" charset="0"/>
                <a:cs typeface="Times New Roman" panose="02020503050405090304" pitchFamily="18" charset="0"/>
              </a:rPr>
              <a:t>）</a:t>
            </a:r>
            <a:endParaRPr lang="en-US" altLang="zh-CN" sz="2200"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3</a:t>
            </a:r>
            <a:r>
              <a:rPr lang="zh-CN" altLang="zh-CN" sz="2200" dirty="0">
                <a:latin typeface="Times New Roman" panose="02020503050405090304" pitchFamily="18" charset="0"/>
                <a:cs typeface="Times New Roman" panose="02020503050405090304" pitchFamily="18" charset="0"/>
              </a:rPr>
              <a:t>、随机指标（</a:t>
            </a:r>
            <a:r>
              <a:rPr lang="en-US" altLang="zh-CN" sz="2200" dirty="0">
                <a:latin typeface="Times New Roman" panose="02020503050405090304" pitchFamily="18" charset="0"/>
                <a:cs typeface="Times New Roman" panose="02020503050405090304" pitchFamily="18" charset="0"/>
              </a:rPr>
              <a:t>KDJ</a:t>
            </a:r>
            <a:r>
              <a:rPr lang="zh-CN" altLang="zh-CN" sz="2200" dirty="0">
                <a:latin typeface="Times New Roman" panose="02020503050405090304" pitchFamily="18" charset="0"/>
                <a:cs typeface="Times New Roman" panose="02020503050405090304" pitchFamily="18" charset="0"/>
              </a:rPr>
              <a:t>）</a:t>
            </a:r>
          </a:p>
          <a:p>
            <a:pPr>
              <a:lnSpc>
                <a:spcPct val="150000"/>
              </a:lnSpc>
            </a:pPr>
            <a:r>
              <a:rPr lang="zh-CN" altLang="en-US" sz="2200" dirty="0">
                <a:latin typeface="Times New Roman" panose="02020503050405090304" pitchFamily="18" charset="0"/>
                <a:cs typeface="Times New Roman" panose="02020503050405090304" pitchFamily="18" charset="0"/>
              </a:rPr>
              <a:t>        </a:t>
            </a:r>
            <a:r>
              <a:rPr lang="en-US" altLang="zh-CN" sz="2200" dirty="0">
                <a:latin typeface="Times New Roman" panose="02020503050405090304" pitchFamily="18" charset="0"/>
                <a:cs typeface="Times New Roman" panose="02020503050405090304" pitchFamily="18" charset="0"/>
              </a:rPr>
              <a:t>4</a:t>
            </a:r>
            <a:r>
              <a:rPr lang="zh-CN" altLang="zh-CN" sz="2200" dirty="0">
                <a:latin typeface="Times New Roman" panose="02020503050405090304" pitchFamily="18" charset="0"/>
                <a:cs typeface="Times New Roman" panose="02020503050405090304" pitchFamily="18" charset="0"/>
              </a:rPr>
              <a:t>、市场波动指数（</a:t>
            </a:r>
            <a:r>
              <a:rPr lang="en-US" altLang="zh-CN" sz="2200" dirty="0">
                <a:latin typeface="Times New Roman" panose="02020503050405090304" pitchFamily="18" charset="0"/>
                <a:cs typeface="Times New Roman" panose="02020503050405090304" pitchFamily="18" charset="0"/>
              </a:rPr>
              <a:t>CMI</a:t>
            </a:r>
            <a:r>
              <a:rPr lang="zh-CN" altLang="zh-CN" sz="2200" dirty="0">
                <a:latin typeface="Times New Roman" panose="02020503050405090304" pitchFamily="18" charset="0"/>
                <a:cs typeface="Times New Roman" panose="02020503050405090304" pitchFamily="18" charset="0"/>
              </a:rPr>
              <a:t>）</a:t>
            </a:r>
          </a:p>
          <a:p>
            <a:pPr>
              <a:lnSpc>
                <a:spcPct val="150000"/>
              </a:lnSpc>
            </a:pPr>
            <a:endParaRPr lang="zh-CN" altLang="zh-CN" dirty="0"/>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476672"/>
            <a:ext cx="11521280" cy="1713995"/>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（二）策略分析        </a:t>
            </a:r>
          </a:p>
          <a:p>
            <a:pPr>
              <a:lnSpc>
                <a:spcPts val="2640"/>
              </a:lnSpc>
            </a:pPr>
            <a:r>
              <a:rPr kumimoji="1" lang="zh-CN" altLang="en-US" sz="2200" dirty="0">
                <a:latin typeface="Times New Roman" panose="02020503050405090304" pitchFamily="18" charset="0"/>
                <a:ea typeface="+mn-ea"/>
              </a:rPr>
              <a:t>        策略采用股指期货合约自</a:t>
            </a:r>
            <a:r>
              <a:rPr kumimoji="1" lang="en-US" altLang="zh-CN" sz="2200" dirty="0">
                <a:latin typeface="Times New Roman" panose="02020503050405090304" pitchFamily="18" charset="0"/>
                <a:ea typeface="+mn-ea"/>
              </a:rPr>
              <a:t>2021</a:t>
            </a:r>
            <a:r>
              <a:rPr kumimoji="1" lang="zh-CN" altLang="en-US" sz="2200" dirty="0">
                <a:latin typeface="Times New Roman" panose="02020503050405090304" pitchFamily="18" charset="0"/>
                <a:ea typeface="+mn-ea"/>
              </a:rPr>
              <a:t>年</a:t>
            </a:r>
            <a:r>
              <a:rPr kumimoji="1" lang="en-US" altLang="zh-CN" sz="2200" dirty="0">
                <a:latin typeface="Times New Roman" panose="02020503050405090304" pitchFamily="18" charset="0"/>
                <a:ea typeface="+mn-ea"/>
              </a:rPr>
              <a:t>4</a:t>
            </a:r>
            <a:r>
              <a:rPr kumimoji="1" lang="zh-CN" altLang="en-US" sz="2200" dirty="0">
                <a:latin typeface="Times New Roman" panose="02020503050405090304" pitchFamily="18" charset="0"/>
                <a:ea typeface="+mn-ea"/>
              </a:rPr>
              <a:t>月至</a:t>
            </a:r>
            <a:r>
              <a:rPr kumimoji="1" lang="en-US" altLang="zh-CN" sz="2200" dirty="0">
                <a:latin typeface="Times New Roman" panose="02020503050405090304" pitchFamily="18" charset="0"/>
                <a:ea typeface="+mn-ea"/>
              </a:rPr>
              <a:t>2021</a:t>
            </a:r>
            <a:r>
              <a:rPr kumimoji="1" lang="zh-CN" altLang="en-US" sz="2200" dirty="0">
                <a:latin typeface="Times New Roman" panose="02020503050405090304" pitchFamily="18" charset="0"/>
                <a:ea typeface="+mn-ea"/>
              </a:rPr>
              <a:t>年年</a:t>
            </a:r>
            <a:r>
              <a:rPr kumimoji="1" lang="en-US" altLang="zh-CN" sz="2200" dirty="0">
                <a:latin typeface="Times New Roman" panose="02020503050405090304" pitchFamily="18" charset="0"/>
                <a:ea typeface="+mn-ea"/>
              </a:rPr>
              <a:t>10</a:t>
            </a:r>
            <a:r>
              <a:rPr kumimoji="1" lang="zh-CN" altLang="en-US" sz="2200" dirty="0">
                <a:latin typeface="Times New Roman" panose="02020503050405090304" pitchFamily="18" charset="0"/>
                <a:ea typeface="+mn-ea"/>
              </a:rPr>
              <a:t>月的</a:t>
            </a:r>
            <a:r>
              <a:rPr kumimoji="1" lang="en-US" altLang="zh-CN" sz="2200" dirty="0">
                <a:latin typeface="Times New Roman" panose="02020503050405090304" pitchFamily="18" charset="0"/>
                <a:ea typeface="+mn-ea"/>
              </a:rPr>
              <a:t>1</a:t>
            </a:r>
            <a:r>
              <a:rPr kumimoji="1" lang="zh-CN" altLang="en-US" sz="2200" dirty="0">
                <a:latin typeface="Times New Roman" panose="02020503050405090304" pitchFamily="18" charset="0"/>
                <a:ea typeface="+mn-ea"/>
              </a:rPr>
              <a:t>分钟股指期货交易数据。同时，在计算时不考虑杠杆，不计冲击成本，采用双边万分之</a:t>
            </a:r>
            <a:r>
              <a:rPr kumimoji="1" lang="en-US" altLang="zh-CN" sz="2200" dirty="0">
                <a:latin typeface="Times New Roman" panose="02020503050405090304" pitchFamily="18" charset="0"/>
                <a:ea typeface="+mn-ea"/>
              </a:rPr>
              <a:t>1.5</a:t>
            </a:r>
            <a:r>
              <a:rPr kumimoji="1" lang="zh-CN" altLang="en-US" sz="2200" dirty="0">
                <a:latin typeface="Times New Roman" panose="02020503050405090304" pitchFamily="18" charset="0"/>
                <a:ea typeface="+mn-ea"/>
              </a:rPr>
              <a:t>的手续费。交易策略如下：</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3688695" y="1700808"/>
            <a:ext cx="4277132" cy="369332"/>
          </a:xfrm>
          <a:prstGeom prst="rect">
            <a:avLst/>
          </a:prstGeom>
        </p:spPr>
        <p:txBody>
          <a:bodyPr wrap="none">
            <a:spAutoFit/>
          </a:bodyPr>
          <a:lstStyle/>
          <a:p>
            <a:pPr indent="266700" algn="ctr"/>
            <a:r>
              <a:rPr lang="zh-CN" altLang="zh-CN" kern="100" dirty="0" smtClean="0">
                <a:latin typeface="Calibri" panose="020F0502020204030204" pitchFamily="34" charset="0"/>
                <a:ea typeface="黑体" pitchFamily="49" charset="-122"/>
                <a:cs typeface="黑体" pitchFamily="49" charset="-122"/>
              </a:rPr>
              <a:t>表</a:t>
            </a:r>
            <a:r>
              <a:rPr lang="en-US" altLang="zh-CN" kern="100" dirty="0" smtClean="0">
                <a:latin typeface="Calibri" panose="020F0502020204030204" pitchFamily="34" charset="0"/>
                <a:ea typeface="黑体" pitchFamily="49" charset="-122"/>
                <a:cs typeface="黑体" pitchFamily="49" charset="-122"/>
              </a:rPr>
              <a:t>13-19 </a:t>
            </a:r>
            <a:r>
              <a:rPr lang="zh-CN" altLang="zh-CN" kern="100" dirty="0">
                <a:latin typeface="Calibri" panose="020F0502020204030204" pitchFamily="34" charset="0"/>
                <a:ea typeface="黑体" pitchFamily="49" charset="-122"/>
                <a:cs typeface="黑体" pitchFamily="49" charset="-122"/>
              </a:rPr>
              <a:t>基于市场波动指数的策略分析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graphicFrame>
        <p:nvGraphicFramePr>
          <p:cNvPr id="5" name="表格 4"/>
          <p:cNvGraphicFramePr>
            <a:graphicFrameLocks noGrp="1"/>
          </p:cNvGraphicFramePr>
          <p:nvPr/>
        </p:nvGraphicFramePr>
        <p:xfrm>
          <a:off x="765027" y="2060848"/>
          <a:ext cx="10648060" cy="4311188"/>
        </p:xfrm>
        <a:graphic>
          <a:graphicData uri="http://schemas.openxmlformats.org/drawingml/2006/table">
            <a:tbl>
              <a:tblPr firstRow="1" firstCol="1" bandRow="1">
                <a:tableStyleId>{5940675A-B579-460E-94D1-54222C63F5DA}</a:tableStyleId>
              </a:tblPr>
              <a:tblGrid>
                <a:gridCol w="3581705">
                  <a:extLst>
                    <a:ext uri="{9D8B030D-6E8A-4147-A177-3AD203B41FA5}">
                      <a16:colId xmlns="" xmlns:a16="http://schemas.microsoft.com/office/drawing/2014/main" val="20000"/>
                    </a:ext>
                  </a:extLst>
                </a:gridCol>
                <a:gridCol w="1737763">
                  <a:extLst>
                    <a:ext uri="{9D8B030D-6E8A-4147-A177-3AD203B41FA5}">
                      <a16:colId xmlns="" xmlns:a16="http://schemas.microsoft.com/office/drawing/2014/main" val="20001"/>
                    </a:ext>
                  </a:extLst>
                </a:gridCol>
                <a:gridCol w="3576706">
                  <a:extLst>
                    <a:ext uri="{9D8B030D-6E8A-4147-A177-3AD203B41FA5}">
                      <a16:colId xmlns="" xmlns:a16="http://schemas.microsoft.com/office/drawing/2014/main" val="20002"/>
                    </a:ext>
                  </a:extLst>
                </a:gridCol>
                <a:gridCol w="1751886">
                  <a:extLst>
                    <a:ext uri="{9D8B030D-6E8A-4147-A177-3AD203B41FA5}">
                      <a16:colId xmlns="" xmlns:a16="http://schemas.microsoft.com/office/drawing/2014/main" val="20003"/>
                    </a:ext>
                  </a:extLst>
                </a:gridCol>
              </a:tblGrid>
              <a:tr h="405314">
                <a:tc gridSpan="2">
                  <a:txBody>
                    <a:bodyPr/>
                    <a:lstStyle/>
                    <a:p>
                      <a:pPr indent="266700" algn="ctr"/>
                      <a:r>
                        <a:rPr lang="zh-CN" sz="2000" kern="100" dirty="0">
                          <a:effectLst/>
                        </a:rPr>
                        <a:t>当</a:t>
                      </a:r>
                      <a:r>
                        <a:rPr lang="en-US" sz="2000" kern="100" dirty="0">
                          <a:effectLst/>
                        </a:rPr>
                        <a:t>CMI</a:t>
                      </a:r>
                      <a:r>
                        <a:rPr lang="zh-CN" sz="2000" kern="100" dirty="0">
                          <a:effectLst/>
                        </a:rPr>
                        <a:t>≧</a:t>
                      </a:r>
                      <a:r>
                        <a:rPr lang="en-US" sz="2000" kern="100" dirty="0">
                          <a:effectLst/>
                        </a:rPr>
                        <a:t>53</a:t>
                      </a:r>
                      <a:r>
                        <a:rPr lang="zh-CN" sz="2000" kern="100" dirty="0">
                          <a:effectLst/>
                        </a:rPr>
                        <a:t>时</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gridSpan="2">
                  <a:txBody>
                    <a:bodyPr/>
                    <a:lstStyle/>
                    <a:p>
                      <a:pPr algn="ctr"/>
                      <a:r>
                        <a:rPr lang="zh-CN" sz="2000" kern="100" dirty="0">
                          <a:effectLst/>
                        </a:rPr>
                        <a:t>当</a:t>
                      </a:r>
                      <a:r>
                        <a:rPr lang="en-US" sz="2000" kern="100" dirty="0">
                          <a:effectLst/>
                        </a:rPr>
                        <a:t>CMI&lt;53</a:t>
                      </a:r>
                      <a:r>
                        <a:rPr lang="zh-CN" sz="2000" kern="100" dirty="0">
                          <a:effectLst/>
                        </a:rPr>
                        <a:t>时</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extLst>
                  <a:ext uri="{0D108BD9-81ED-4DB2-BD59-A6C34878D82A}">
                    <a16:rowId xmlns="" xmlns:a16="http://schemas.microsoft.com/office/drawing/2014/main" val="10000"/>
                  </a:ext>
                </a:extLst>
              </a:tr>
              <a:tr h="405314">
                <a:tc>
                  <a:txBody>
                    <a:bodyPr/>
                    <a:lstStyle/>
                    <a:p>
                      <a:pPr algn="ctr"/>
                      <a:r>
                        <a:rPr lang="zh-CN" sz="2000" kern="100" dirty="0">
                          <a:effectLst/>
                        </a:rPr>
                        <a:t>情形</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情形</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100" dirty="0">
                          <a:effectLst/>
                        </a:rPr>
                        <a:t>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10001"/>
                  </a:ext>
                </a:extLst>
              </a:tr>
              <a:tr h="310262">
                <a:tc>
                  <a:txBody>
                    <a:bodyPr/>
                    <a:lstStyle/>
                    <a:p>
                      <a:pPr algn="ctr"/>
                      <a:r>
                        <a:rPr lang="en-US" sz="2000" kern="100" dirty="0">
                          <a:effectLst/>
                        </a:rPr>
                        <a:t>MACD</a:t>
                      </a:r>
                      <a:r>
                        <a:rPr lang="zh-CN" sz="2000" kern="100" dirty="0">
                          <a:effectLst/>
                        </a:rPr>
                        <a:t>底背离</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多头买入平仓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收盘价碰到</a:t>
                      </a:r>
                      <a:r>
                        <a:rPr lang="en-US" sz="2000" kern="100" dirty="0">
                          <a:effectLst/>
                        </a:rPr>
                        <a:t>BOLL</a:t>
                      </a:r>
                      <a:r>
                        <a:rPr lang="zh-CN" sz="2000" kern="100" dirty="0">
                          <a:effectLst/>
                        </a:rPr>
                        <a:t>的下轨</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多头买入平仓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405314">
                <a:tc>
                  <a:txBody>
                    <a:bodyPr/>
                    <a:lstStyle/>
                    <a:p>
                      <a:pPr algn="ctr"/>
                      <a:r>
                        <a:rPr lang="en-US" sz="2000" kern="100" dirty="0">
                          <a:effectLst/>
                        </a:rPr>
                        <a:t>MACD</a:t>
                      </a:r>
                      <a:r>
                        <a:rPr lang="zh-CN" sz="2000" kern="100" dirty="0">
                          <a:effectLst/>
                        </a:rPr>
                        <a:t>顶背离</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多头卖出平仓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收盘价碰到</a:t>
                      </a:r>
                      <a:r>
                        <a:rPr lang="en-US" sz="2000" kern="100">
                          <a:effectLst/>
                        </a:rPr>
                        <a:t>BOLL</a:t>
                      </a:r>
                      <a:r>
                        <a:rPr lang="zh-CN" sz="2000" kern="100">
                          <a:effectLst/>
                        </a:rPr>
                        <a:t>的上轨</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多头卖出平仓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392492">
                <a:tc>
                  <a:txBody>
                    <a:bodyPr/>
                    <a:lstStyle/>
                    <a:p>
                      <a:pPr algn="ctr"/>
                      <a:r>
                        <a:rPr lang="zh-CN" sz="2000" kern="100" dirty="0">
                          <a:effectLst/>
                        </a:rPr>
                        <a:t>当天</a:t>
                      </a:r>
                      <a:r>
                        <a:rPr lang="en-US" sz="2000" kern="100" dirty="0">
                          <a:effectLst/>
                        </a:rPr>
                        <a:t>MACD</a:t>
                      </a:r>
                      <a:r>
                        <a:rPr lang="zh-CN" sz="2000" kern="100" dirty="0">
                          <a:effectLst/>
                        </a:rPr>
                        <a:t>小于前一天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的上轨、当期</a:t>
                      </a:r>
                      <a:r>
                        <a:rPr lang="en-US" sz="2000" kern="100" dirty="0">
                          <a:effectLst/>
                        </a:rPr>
                        <a:t>J</a:t>
                      </a:r>
                      <a:r>
                        <a:rPr lang="zh-CN" sz="2000" kern="100" dirty="0">
                          <a:effectLst/>
                        </a:rPr>
                        <a:t>值小于前一期的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空头卖出开仓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当天</a:t>
                      </a:r>
                      <a:r>
                        <a:rPr lang="en-US" sz="2000" kern="100" dirty="0">
                          <a:effectLst/>
                        </a:rPr>
                        <a:t>MACD</a:t>
                      </a:r>
                      <a:r>
                        <a:rPr lang="zh-CN" sz="2000" kern="100" dirty="0">
                          <a:effectLst/>
                        </a:rPr>
                        <a:t>小于前一天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的上轨、当期</a:t>
                      </a:r>
                      <a:r>
                        <a:rPr lang="en-US" sz="2000" kern="100" dirty="0">
                          <a:effectLst/>
                        </a:rPr>
                        <a:t>J</a:t>
                      </a:r>
                      <a:r>
                        <a:rPr lang="zh-CN" sz="2000" kern="100" dirty="0">
                          <a:effectLst/>
                        </a:rPr>
                        <a:t>值小于前一期的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空头卖出开仓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1392492">
                <a:tc>
                  <a:txBody>
                    <a:bodyPr/>
                    <a:lstStyle/>
                    <a:p>
                      <a:pPr algn="ctr"/>
                      <a:r>
                        <a:rPr lang="zh-CN" sz="2000" kern="100" dirty="0">
                          <a:effectLst/>
                        </a:rPr>
                        <a:t>当天</a:t>
                      </a:r>
                      <a:r>
                        <a:rPr lang="en-US" sz="2000" kern="100" dirty="0">
                          <a:effectLst/>
                        </a:rPr>
                        <a:t>MACD</a:t>
                      </a:r>
                      <a:r>
                        <a:rPr lang="zh-CN" sz="2000" kern="100" dirty="0">
                          <a:effectLst/>
                        </a:rPr>
                        <a:t>大于前一天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的下轨、当期</a:t>
                      </a:r>
                      <a:r>
                        <a:rPr lang="en-US" sz="2000" kern="100" dirty="0">
                          <a:effectLst/>
                        </a:rPr>
                        <a:t>J</a:t>
                      </a:r>
                      <a:r>
                        <a:rPr lang="zh-CN" sz="2000" kern="100" dirty="0">
                          <a:effectLst/>
                        </a:rPr>
                        <a:t>值大于前一期的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b="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a:effectLst/>
                        </a:rPr>
                        <a:t>空头买入平仓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当天</a:t>
                      </a:r>
                      <a:r>
                        <a:rPr lang="en-US" sz="2000" kern="100" dirty="0">
                          <a:effectLst/>
                        </a:rPr>
                        <a:t>MACD</a:t>
                      </a:r>
                      <a:r>
                        <a:rPr lang="zh-CN" sz="2000" kern="100" dirty="0">
                          <a:effectLst/>
                        </a:rPr>
                        <a:t>大于前一天</a:t>
                      </a:r>
                      <a:r>
                        <a:rPr lang="en-US" sz="2000" kern="100" dirty="0">
                          <a:effectLst/>
                        </a:rPr>
                        <a:t>MACD</a:t>
                      </a:r>
                      <a:r>
                        <a:rPr lang="zh-CN" sz="2000" kern="100" dirty="0">
                          <a:effectLst/>
                        </a:rPr>
                        <a:t>、收盘价碰到</a:t>
                      </a:r>
                      <a:r>
                        <a:rPr lang="en-US" sz="2000" kern="100" dirty="0">
                          <a:effectLst/>
                        </a:rPr>
                        <a:t>BOLL</a:t>
                      </a:r>
                      <a:r>
                        <a:rPr lang="zh-CN" sz="2000" kern="100" dirty="0">
                          <a:effectLst/>
                        </a:rPr>
                        <a:t>的下轨、当期</a:t>
                      </a:r>
                      <a:r>
                        <a:rPr lang="en-US" sz="2000" kern="100" dirty="0">
                          <a:effectLst/>
                        </a:rPr>
                        <a:t>J</a:t>
                      </a:r>
                      <a:r>
                        <a:rPr lang="zh-CN" sz="2000" kern="100" dirty="0">
                          <a:effectLst/>
                        </a:rPr>
                        <a:t>值大于前一期的</a:t>
                      </a:r>
                      <a:r>
                        <a:rPr lang="en-US" sz="2000" kern="100" dirty="0">
                          <a:effectLst/>
                        </a:rPr>
                        <a:t>J</a:t>
                      </a:r>
                      <a:r>
                        <a:rPr lang="zh-CN" sz="2000" kern="100" dirty="0">
                          <a:effectLst/>
                        </a:rPr>
                        <a:t>值，三个条件中满足</a:t>
                      </a:r>
                      <a:r>
                        <a:rPr lang="en-US" sz="2000" kern="100" dirty="0">
                          <a:effectLst/>
                        </a:rPr>
                        <a:t>2</a:t>
                      </a:r>
                      <a:r>
                        <a:rPr lang="zh-CN" sz="2000" kern="100" dirty="0">
                          <a:effectLst/>
                        </a:rPr>
                        <a:t>个或</a:t>
                      </a:r>
                      <a:r>
                        <a:rPr lang="en-US" sz="2000" kern="100" dirty="0">
                          <a:effectLst/>
                        </a:rPr>
                        <a:t>2</a:t>
                      </a:r>
                      <a:r>
                        <a:rPr lang="zh-CN" sz="2000" kern="100" dirty="0">
                          <a:effectLst/>
                        </a:rPr>
                        <a:t>个以上</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zh-CN" sz="2000" kern="100" dirty="0">
                          <a:effectLst/>
                        </a:rPr>
                        <a:t>空头买入平仓</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5"/>
                  </a:ext>
                </a:extLst>
              </a:tr>
            </a:tbl>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16" name="矩形 15"/>
          <p:cNvSpPr/>
          <p:nvPr/>
        </p:nvSpPr>
        <p:spPr>
          <a:xfrm>
            <a:off x="476995" y="476672"/>
            <a:ext cx="11233248" cy="1240661"/>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（三）实证结果        </a:t>
            </a:r>
          </a:p>
          <a:p>
            <a:pPr>
              <a:lnSpc>
                <a:spcPts val="2600"/>
              </a:lnSpc>
            </a:pPr>
            <a:r>
              <a:rPr lang="zh-CN" altLang="en-US" sz="2000" dirty="0">
                <a:latin typeface="Times New Roman" panose="02020503050405090304" pitchFamily="18" charset="0"/>
                <a:cs typeface="Times New Roman" panose="02020503050405090304" pitchFamily="18" charset="0"/>
              </a:rPr>
              <a:t>        </a:t>
            </a:r>
            <a:r>
              <a:rPr lang="zh-CN" altLang="zh-CN" sz="2000" dirty="0">
                <a:latin typeface="Times New Roman" panose="02020503050405090304" pitchFamily="18" charset="0"/>
                <a:cs typeface="Times New Roman" panose="02020503050405090304" pitchFamily="18" charset="0"/>
              </a:rPr>
              <a:t>将</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4</a:t>
            </a:r>
            <a:r>
              <a:rPr lang="zh-CN" altLang="zh-CN" sz="2000" dirty="0">
                <a:latin typeface="Times New Roman" panose="02020503050405090304" pitchFamily="18" charset="0"/>
                <a:cs typeface="Times New Roman" panose="02020503050405090304" pitchFamily="18" charset="0"/>
              </a:rPr>
              <a:t>月</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7</a:t>
            </a:r>
            <a:r>
              <a:rPr lang="zh-CN" altLang="zh-CN" sz="2000" dirty="0">
                <a:latin typeface="Times New Roman" panose="02020503050405090304" pitchFamily="18" charset="0"/>
                <a:cs typeface="Times New Roman" panose="02020503050405090304" pitchFamily="18" charset="0"/>
              </a:rPr>
              <a:t>月年总共</a:t>
            </a:r>
            <a:r>
              <a:rPr lang="en-US" altLang="zh-CN" sz="2000" dirty="0">
                <a:latin typeface="Times New Roman" panose="02020503050405090304" pitchFamily="18" charset="0"/>
              </a:rPr>
              <a:t>16337</a:t>
            </a:r>
            <a:r>
              <a:rPr lang="zh-CN" altLang="zh-CN" sz="2000" dirty="0">
                <a:latin typeface="Times New Roman" panose="02020503050405090304" pitchFamily="18" charset="0"/>
                <a:cs typeface="Times New Roman" panose="02020503050405090304" pitchFamily="18" charset="0"/>
              </a:rPr>
              <a:t>个分钟数据作为样本内数据进行测试，优化参数。进而用</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7</a:t>
            </a:r>
            <a:r>
              <a:rPr lang="zh-CN" altLang="zh-CN" sz="2000" dirty="0">
                <a:latin typeface="Times New Roman" panose="02020503050405090304" pitchFamily="18" charset="0"/>
                <a:cs typeface="Times New Roman" panose="02020503050405090304" pitchFamily="18" charset="0"/>
              </a:rPr>
              <a:t>月</a:t>
            </a:r>
            <a:r>
              <a:rPr lang="en-US" altLang="zh-CN" sz="2000" dirty="0">
                <a:latin typeface="Times New Roman" panose="02020503050405090304" pitchFamily="18" charset="0"/>
              </a:rPr>
              <a:t>-2021</a:t>
            </a:r>
            <a:r>
              <a:rPr lang="zh-CN" altLang="zh-CN" sz="2000" dirty="0">
                <a:latin typeface="Times New Roman" panose="02020503050405090304" pitchFamily="18" charset="0"/>
                <a:cs typeface="Times New Roman" panose="02020503050405090304" pitchFamily="18" charset="0"/>
              </a:rPr>
              <a:t>年</a:t>
            </a:r>
            <a:r>
              <a:rPr lang="en-US" altLang="zh-CN" sz="2000" dirty="0">
                <a:latin typeface="Times New Roman" panose="02020503050405090304" pitchFamily="18" charset="0"/>
              </a:rPr>
              <a:t>10</a:t>
            </a:r>
            <a:r>
              <a:rPr lang="zh-CN" altLang="zh-CN" sz="2000" dirty="0">
                <a:latin typeface="Times New Roman" panose="02020503050405090304" pitchFamily="18" charset="0"/>
                <a:cs typeface="Times New Roman" panose="02020503050405090304" pitchFamily="18" charset="0"/>
              </a:rPr>
              <a:t>月总共</a:t>
            </a:r>
            <a:r>
              <a:rPr lang="en-US" altLang="zh-CN" sz="2000" dirty="0">
                <a:latin typeface="Times New Roman" panose="02020503050405090304" pitchFamily="18" charset="0"/>
              </a:rPr>
              <a:t>16141</a:t>
            </a:r>
            <a:r>
              <a:rPr lang="zh-CN" altLang="zh-CN" sz="2000" dirty="0">
                <a:latin typeface="Times New Roman" panose="02020503050405090304" pitchFamily="18" charset="0"/>
                <a:cs typeface="Times New Roman" panose="02020503050405090304" pitchFamily="18" charset="0"/>
              </a:rPr>
              <a:t>个分钟数据作为样本外数据进行检验。具体结果如下：</a:t>
            </a:r>
            <a:r>
              <a:rPr lang="zh-CN" altLang="zh-CN" sz="2000" dirty="0"/>
              <a:t> </a:t>
            </a:r>
            <a:endParaRPr lang="zh-CN" altLang="en-US" sz="20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981051" y="1916832"/>
            <a:ext cx="1281120" cy="400110"/>
          </a:xfrm>
          <a:prstGeom prst="rect">
            <a:avLst/>
          </a:prstGeom>
        </p:spPr>
        <p:txBody>
          <a:bodyPr wrap="none">
            <a:spAutoFit/>
          </a:bodyPr>
          <a:lstStyle/>
          <a:p>
            <a:r>
              <a:rPr lang="zh-CN" altLang="zh-CN" sz="2000" dirty="0">
                <a:latin typeface="Times New Roman" panose="02020503050405090304" pitchFamily="18" charset="0"/>
                <a:ea typeface="宋体" pitchFamily="2" charset="-122"/>
                <a:cs typeface="Times New Roman" panose="02020503050405090304" pitchFamily="18" charset="0"/>
              </a:rPr>
              <a:t>①样本内</a:t>
            </a:r>
            <a:r>
              <a:rPr lang="zh-CN" altLang="zh-CN" sz="2000" dirty="0">
                <a:effectLst/>
              </a:rPr>
              <a:t> </a:t>
            </a:r>
            <a:endParaRPr lang="zh-CN" altLang="en-US" sz="2000" dirty="0"/>
          </a:p>
        </p:txBody>
      </p:sp>
      <p:sp>
        <p:nvSpPr>
          <p:cNvPr id="6" name="矩形 5"/>
          <p:cNvSpPr/>
          <p:nvPr/>
        </p:nvSpPr>
        <p:spPr>
          <a:xfrm>
            <a:off x="1478933" y="5396443"/>
            <a:ext cx="9151190" cy="984885"/>
          </a:xfrm>
          <a:prstGeom prst="rect">
            <a:avLst/>
          </a:prstGeom>
        </p:spPr>
        <p:txBody>
          <a:bodyPr wrap="square">
            <a:spAutoFit/>
          </a:bodyPr>
          <a:lstStyle/>
          <a:p>
            <a:pPr indent="266700" algn="ctr"/>
            <a:r>
              <a:rPr lang="zh-CN" altLang="zh-CN" kern="100" dirty="0" smtClean="0">
                <a:latin typeface="Calibri" panose="020F0502020204030204" pitchFamily="34" charset="0"/>
                <a:ea typeface="黑体" pitchFamily="49" charset="-122"/>
                <a:cs typeface="黑体" pitchFamily="49" charset="-122"/>
              </a:rPr>
              <a:t>图</a:t>
            </a:r>
            <a:r>
              <a:rPr lang="en-US" altLang="zh-CN" kern="100" dirty="0" smtClean="0">
                <a:latin typeface="Calibri" panose="020F0502020204030204" pitchFamily="34" charset="0"/>
                <a:ea typeface="黑体" pitchFamily="49" charset="-122"/>
                <a:cs typeface="黑体" pitchFamily="49" charset="-122"/>
              </a:rPr>
              <a:t>13-7 </a:t>
            </a:r>
            <a:r>
              <a:rPr lang="zh-CN" altLang="zh-CN" kern="100" dirty="0">
                <a:latin typeface="Calibri" panose="020F0502020204030204" pitchFamily="34" charset="0"/>
                <a:ea typeface="黑体" pitchFamily="49" charset="-122"/>
                <a:cs typeface="黑体" pitchFamily="49" charset="-122"/>
              </a:rPr>
              <a:t>样本内累计收益图</a:t>
            </a:r>
            <a:endParaRPr lang="zh-CN" altLang="zh-CN" kern="100" dirty="0">
              <a:latin typeface="Calibri" panose="020F0502020204030204" pitchFamily="34" charset="0"/>
              <a:ea typeface="宋体" pitchFamily="2" charset="-122"/>
              <a:cs typeface="Times New Roman" panose="02020503050405090304" pitchFamily="18" charset="0"/>
            </a:endParaRPr>
          </a:p>
          <a:p>
            <a:r>
              <a:rPr lang="zh-CN" altLang="zh-CN" sz="2000" dirty="0">
                <a:latin typeface="Times New Roman" panose="02020503050405090304" pitchFamily="18" charset="0"/>
                <a:ea typeface="宋体" pitchFamily="2" charset="-122"/>
                <a:cs typeface="Times New Roman" panose="02020503050405090304" pitchFamily="18" charset="0"/>
              </a:rPr>
              <a:t>从</a:t>
            </a:r>
            <a:r>
              <a:rPr lang="zh-CN" altLang="zh-CN" sz="2000" dirty="0" smtClean="0">
                <a:latin typeface="Times New Roman" panose="02020503050405090304" pitchFamily="18" charset="0"/>
                <a:ea typeface="宋体" pitchFamily="2" charset="-122"/>
                <a:cs typeface="Times New Roman" panose="02020503050405090304" pitchFamily="18" charset="0"/>
              </a:rPr>
              <a:t>图</a:t>
            </a:r>
            <a:r>
              <a:rPr lang="en-US" altLang="zh-CN" sz="2000" dirty="0" smtClean="0">
                <a:latin typeface="Times New Roman" panose="02020503050405090304" pitchFamily="18" charset="0"/>
                <a:ea typeface="宋体" pitchFamily="2" charset="-122"/>
              </a:rPr>
              <a:t>13-7</a:t>
            </a:r>
            <a:r>
              <a:rPr lang="zh-CN" altLang="zh-CN" sz="2000" dirty="0">
                <a:latin typeface="Times New Roman" panose="02020503050405090304" pitchFamily="18" charset="0"/>
                <a:ea typeface="宋体" pitchFamily="2" charset="-122"/>
                <a:cs typeface="Times New Roman" panose="02020503050405090304" pitchFamily="18" charset="0"/>
              </a:rPr>
              <a:t>样本内实证结果可以看出，该交易策略具有较好的实证结果，累计收益呈较稳定的上涨趋势，同时回撤也相对比较小。</a:t>
            </a:r>
            <a:r>
              <a:rPr lang="zh-CN" altLang="zh-CN" sz="2000" dirty="0">
                <a:effectLst/>
              </a:rPr>
              <a:t> </a:t>
            </a:r>
            <a:endParaRPr lang="zh-CN" altLang="en-US" sz="2000" dirty="0"/>
          </a:p>
        </p:txBody>
      </p:sp>
      <p:pic>
        <p:nvPicPr>
          <p:cNvPr id="9" name="图片 8"/>
          <p:cNvPicPr>
            <a:picLocks noChangeAspect="1"/>
          </p:cNvPicPr>
          <p:nvPr/>
        </p:nvPicPr>
        <p:blipFill>
          <a:blip r:embed="rId3"/>
          <a:stretch>
            <a:fillRect/>
          </a:stretch>
        </p:blipFill>
        <p:spPr>
          <a:xfrm>
            <a:off x="2264130" y="1876689"/>
            <a:ext cx="7433876" cy="3406783"/>
          </a:xfrm>
          <a:prstGeom prst="rect">
            <a:avLst/>
          </a:prstGeom>
        </p:spPr>
      </p:pic>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aphicFrame>
        <p:nvGraphicFramePr>
          <p:cNvPr id="4" name="表格 3"/>
          <p:cNvGraphicFramePr>
            <a:graphicFrameLocks noGrp="1"/>
          </p:cNvGraphicFramePr>
          <p:nvPr/>
        </p:nvGraphicFramePr>
        <p:xfrm>
          <a:off x="188964" y="1916832"/>
          <a:ext cx="11809311" cy="936104"/>
        </p:xfrm>
        <a:graphic>
          <a:graphicData uri="http://schemas.openxmlformats.org/drawingml/2006/table">
            <a:tbl>
              <a:tblPr firstRow="1" firstCol="1" bandRow="1">
                <a:tableStyleId>{5940675A-B579-460E-94D1-54222C63F5DA}</a:tableStyleId>
              </a:tblPr>
              <a:tblGrid>
                <a:gridCol w="1231269">
                  <a:extLst>
                    <a:ext uri="{9D8B030D-6E8A-4147-A177-3AD203B41FA5}">
                      <a16:colId xmlns="" xmlns:a16="http://schemas.microsoft.com/office/drawing/2014/main" val="20000"/>
                    </a:ext>
                  </a:extLst>
                </a:gridCol>
                <a:gridCol w="1467597">
                  <a:extLst>
                    <a:ext uri="{9D8B030D-6E8A-4147-A177-3AD203B41FA5}">
                      <a16:colId xmlns="" xmlns:a16="http://schemas.microsoft.com/office/drawing/2014/main" val="20001"/>
                    </a:ext>
                  </a:extLst>
                </a:gridCol>
                <a:gridCol w="1231269">
                  <a:extLst>
                    <a:ext uri="{9D8B030D-6E8A-4147-A177-3AD203B41FA5}">
                      <a16:colId xmlns="" xmlns:a16="http://schemas.microsoft.com/office/drawing/2014/main" val="20002"/>
                    </a:ext>
                  </a:extLst>
                </a:gridCol>
                <a:gridCol w="1467597">
                  <a:extLst>
                    <a:ext uri="{9D8B030D-6E8A-4147-A177-3AD203B41FA5}">
                      <a16:colId xmlns="" xmlns:a16="http://schemas.microsoft.com/office/drawing/2014/main" val="20003"/>
                    </a:ext>
                  </a:extLst>
                </a:gridCol>
                <a:gridCol w="1467597">
                  <a:extLst>
                    <a:ext uri="{9D8B030D-6E8A-4147-A177-3AD203B41FA5}">
                      <a16:colId xmlns="" xmlns:a16="http://schemas.microsoft.com/office/drawing/2014/main" val="20004"/>
                    </a:ext>
                  </a:extLst>
                </a:gridCol>
                <a:gridCol w="1467597">
                  <a:extLst>
                    <a:ext uri="{9D8B030D-6E8A-4147-A177-3AD203B41FA5}">
                      <a16:colId xmlns="" xmlns:a16="http://schemas.microsoft.com/office/drawing/2014/main" val="20005"/>
                    </a:ext>
                  </a:extLst>
                </a:gridCol>
                <a:gridCol w="1231269">
                  <a:extLst>
                    <a:ext uri="{9D8B030D-6E8A-4147-A177-3AD203B41FA5}">
                      <a16:colId xmlns="" xmlns:a16="http://schemas.microsoft.com/office/drawing/2014/main" val="20006"/>
                    </a:ext>
                  </a:extLst>
                </a:gridCol>
                <a:gridCol w="1013847">
                  <a:extLst>
                    <a:ext uri="{9D8B030D-6E8A-4147-A177-3AD203B41FA5}">
                      <a16:colId xmlns="" xmlns:a16="http://schemas.microsoft.com/office/drawing/2014/main" val="20007"/>
                    </a:ext>
                  </a:extLst>
                </a:gridCol>
                <a:gridCol w="1231269">
                  <a:extLst>
                    <a:ext uri="{9D8B030D-6E8A-4147-A177-3AD203B41FA5}">
                      <a16:colId xmlns="" xmlns:a16="http://schemas.microsoft.com/office/drawing/2014/main" val="20008"/>
                    </a:ext>
                  </a:extLst>
                </a:gridCol>
              </a:tblGrid>
              <a:tr h="466724">
                <a:tc>
                  <a:txBody>
                    <a:bodyPr/>
                    <a:lstStyle/>
                    <a:p>
                      <a:pPr algn="ctr">
                        <a:lnSpc>
                          <a:spcPct val="150000"/>
                        </a:lnSpc>
                      </a:pPr>
                      <a:r>
                        <a:rPr lang="zh-CN" sz="2000" kern="100" dirty="0">
                          <a:effectLst/>
                        </a:rPr>
                        <a:t>总收益率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测试时间段</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测试周期</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最大回撤率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收益风险比</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2000" kern="100" dirty="0">
                          <a:effectLst/>
                        </a:rPr>
                        <a:t>夏普比率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extLst>
                  <a:ext uri="{0D108BD9-81ED-4DB2-BD59-A6C34878D82A}">
                    <a16:rowId xmlns="" xmlns:a16="http://schemas.microsoft.com/office/drawing/2014/main" val="10000"/>
                  </a:ext>
                </a:extLst>
              </a:tr>
              <a:tr h="469380">
                <a:tc>
                  <a:txBody>
                    <a:bodyPr/>
                    <a:lstStyle/>
                    <a:p>
                      <a:pPr algn="ctr">
                        <a:lnSpc>
                          <a:spcPct val="150000"/>
                        </a:lnSpc>
                      </a:pPr>
                      <a:r>
                        <a:rPr lang="en-US" sz="2000" kern="100">
                          <a:effectLst/>
                        </a:rPr>
                        <a:t>-1.52%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1:16337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zh-CN" sz="2000" kern="100">
                          <a:effectLst/>
                        </a:rPr>
                        <a:t>一分钟</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-1.25%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3.88%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-0.0453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1412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a:effectLst/>
                        </a:rPr>
                        <a:t>50.66%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2000" kern="100" dirty="0">
                          <a:effectLst/>
                        </a:rPr>
                        <a:t>-0.82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1"/>
                  </a:ext>
                </a:extLst>
              </a:tr>
            </a:tbl>
          </a:graphicData>
        </a:graphic>
      </p:graphicFrame>
      <p:sp>
        <p:nvSpPr>
          <p:cNvPr id="6" name="矩形 5"/>
          <p:cNvSpPr/>
          <p:nvPr/>
        </p:nvSpPr>
        <p:spPr>
          <a:xfrm>
            <a:off x="4149403" y="1359999"/>
            <a:ext cx="3528392" cy="400110"/>
          </a:xfrm>
          <a:prstGeom prst="rect">
            <a:avLst/>
          </a:prstGeom>
        </p:spPr>
        <p:txBody>
          <a:bodyPr wrap="square">
            <a:spAutoFit/>
          </a:bodyPr>
          <a:lstStyle/>
          <a:p>
            <a:pPr lvl="0" indent="266700" eaLnBrk="0" fontAlgn="base" hangingPunct="0">
              <a:spcBef>
                <a:spcPct val="0"/>
              </a:spcBef>
              <a:spcAft>
                <a:spcPct val="0"/>
              </a:spcAft>
            </a:pPr>
            <a:r>
              <a:rPr kumimoji="0" lang="zh-CN"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表</a:t>
            </a:r>
            <a:r>
              <a:rPr kumimoji="0" lang="en-US"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13-</a:t>
            </a:r>
            <a:r>
              <a:rPr kumimoji="0" lang="zh-CN"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20 </a:t>
            </a:r>
            <a:r>
              <a:rPr kumimoji="0" lang="zh-CN" altLang="zh-CN" sz="2000" b="0" i="0" u="none" strike="noStrike" cap="none" normalizeH="0" baseline="0" dirty="0">
                <a:ln>
                  <a:noFill/>
                </a:ln>
                <a:solidFill>
                  <a:schemeClr val="tx1"/>
                </a:solidFill>
                <a:effectLst/>
                <a:latin typeface="Calibri" panose="020F0502020204030204" pitchFamily="34" charset="0"/>
                <a:ea typeface="宋体" pitchFamily="2" charset="-122"/>
                <a:cs typeface="黑体" pitchFamily="49" charset="-122"/>
              </a:rPr>
              <a:t>样本内实证结果</a:t>
            </a:r>
            <a:endParaRPr kumimoji="0" lang="zh-CN" altLang="zh-CN" sz="3200" b="0" i="0" u="none" strike="noStrike" cap="none" normalizeH="0" baseline="0" dirty="0">
              <a:ln>
                <a:noFill/>
              </a:ln>
              <a:solidFill>
                <a:schemeClr val="tx1"/>
              </a:solidFill>
              <a:effectLst/>
            </a:endParaRPr>
          </a:p>
        </p:txBody>
      </p:sp>
      <p:sp>
        <p:nvSpPr>
          <p:cNvPr id="7" name="矩形 6"/>
          <p:cNvSpPr/>
          <p:nvPr/>
        </p:nvSpPr>
        <p:spPr>
          <a:xfrm>
            <a:off x="547914" y="3353730"/>
            <a:ext cx="11233248" cy="1551579"/>
          </a:xfrm>
          <a:prstGeom prst="rect">
            <a:avLst/>
          </a:prstGeom>
        </p:spPr>
        <p:txBody>
          <a:bodyPr wrap="square">
            <a:spAutoFit/>
          </a:bodyPr>
          <a:lstStyle/>
          <a:p>
            <a:pPr marL="342900" indent="-342900" latinLnBrk="0">
              <a:lnSpc>
                <a:spcPct val="150000"/>
              </a:lnSpc>
              <a:buFont typeface="Wingdings" panose="05000000000000000000" pitchFamily="2" charset="2"/>
              <a:buChar char="Ø"/>
            </a:pPr>
            <a:r>
              <a:rPr kumimoji="1" lang="zh-CN" altLang="en-US" sz="2200" dirty="0">
                <a:latin typeface="Times New Roman" panose="02020503050405090304" pitchFamily="18" charset="0"/>
              </a:rPr>
              <a:t>在市场总体处于下行周期时期收益为负，但仍优于基础资产。最大回撤率相对在一个可以接受的范围。</a:t>
            </a:r>
            <a:endParaRPr kumimoji="1" lang="en-US" altLang="zh-CN" sz="2200" dirty="0">
              <a:latin typeface="Times New Roman" panose="02020503050405090304" pitchFamily="18" charset="0"/>
            </a:endParaRPr>
          </a:p>
          <a:p>
            <a:pPr marL="342900" indent="-342900" latinLnBrk="0">
              <a:lnSpc>
                <a:spcPct val="150000"/>
              </a:lnSpc>
              <a:buFont typeface="Wingdings" panose="05000000000000000000" pitchFamily="2" charset="2"/>
              <a:buChar char="Ø"/>
            </a:pPr>
            <a:r>
              <a:rPr kumimoji="1" lang="zh-CN" altLang="en-US" sz="2200" dirty="0">
                <a:latin typeface="Times New Roman" panose="02020503050405090304" pitchFamily="18" charset="0"/>
              </a:rPr>
              <a:t>总而言之，本文的交易策略具有一定的实用性和可行性。</a:t>
            </a:r>
            <a:endParaRPr kumimoji="1" sz="2200" dirty="0">
              <a:latin typeface="Times New Roman" panose="02020503050405090304" pitchFamily="18" charset="0"/>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
        <p:nvSpPr>
          <p:cNvPr id="4" name="矩形 3"/>
          <p:cNvSpPr/>
          <p:nvPr/>
        </p:nvSpPr>
        <p:spPr>
          <a:xfrm>
            <a:off x="1125648" y="844599"/>
            <a:ext cx="1479892" cy="501291"/>
          </a:xfrm>
          <a:prstGeom prst="rect">
            <a:avLst/>
          </a:prstGeom>
        </p:spPr>
        <p:txBody>
          <a:bodyPr wrap="none">
            <a:spAutoFit/>
          </a:bodyPr>
          <a:lstStyle/>
          <a:p>
            <a:pPr indent="266700" algn="just">
              <a:lnSpc>
                <a:spcPct val="150000"/>
              </a:lnSpc>
            </a:pPr>
            <a:r>
              <a:rPr lang="zh-CN" altLang="zh-CN" sz="2000" kern="100" dirty="0">
                <a:latin typeface="Times New Roman" panose="02020503050405090304" pitchFamily="18" charset="0"/>
                <a:ea typeface="宋体" pitchFamily="2" charset="-122"/>
                <a:cs typeface="Times New Roman" panose="02020503050405090304" pitchFamily="18" charset="0"/>
              </a:rPr>
              <a:t>②样本外</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917155" y="5427221"/>
            <a:ext cx="8136904" cy="954107"/>
          </a:xfrm>
          <a:prstGeom prst="rect">
            <a:avLst/>
          </a:prstGeom>
        </p:spPr>
        <p:txBody>
          <a:bodyPr wrap="square">
            <a:spAutoFit/>
          </a:bodyPr>
          <a:lstStyle/>
          <a:p>
            <a:pPr algn="ctr"/>
            <a:r>
              <a:rPr lang="zh-CN" altLang="zh-CN" kern="100" dirty="0" smtClean="0">
                <a:latin typeface="Calibri" panose="020F0502020204030204" pitchFamily="34" charset="0"/>
                <a:ea typeface="黑体" pitchFamily="49" charset="-122"/>
                <a:cs typeface="黑体" pitchFamily="49" charset="-122"/>
              </a:rPr>
              <a:t>图</a:t>
            </a:r>
            <a:r>
              <a:rPr lang="en-US" altLang="zh-CN" kern="100" dirty="0" smtClean="0">
                <a:latin typeface="Calibri" panose="020F0502020204030204" pitchFamily="34" charset="0"/>
                <a:ea typeface="黑体" pitchFamily="49" charset="-122"/>
                <a:cs typeface="黑体" pitchFamily="49" charset="-122"/>
              </a:rPr>
              <a:t>13-8 </a:t>
            </a:r>
            <a:r>
              <a:rPr lang="zh-CN" altLang="zh-CN" kern="100" dirty="0">
                <a:latin typeface="Calibri" panose="020F0502020204030204" pitchFamily="34" charset="0"/>
                <a:ea typeface="黑体" pitchFamily="49" charset="-122"/>
                <a:cs typeface="黑体" pitchFamily="49" charset="-122"/>
              </a:rPr>
              <a:t>样本外累计收益图</a:t>
            </a:r>
            <a:endParaRPr lang="en-US" altLang="zh-CN" kern="100" dirty="0">
              <a:latin typeface="Calibri" panose="020F0502020204030204" pitchFamily="34" charset="0"/>
              <a:ea typeface="黑体" pitchFamily="49" charset="-122"/>
              <a:cs typeface="黑体" pitchFamily="49" charset="-122"/>
            </a:endParaRPr>
          </a:p>
          <a:p>
            <a:pPr algn="ctr"/>
            <a:endParaRPr lang="en-US" altLang="zh-CN" kern="100" dirty="0">
              <a:latin typeface="Calibri" panose="020F0502020204030204" pitchFamily="34" charset="0"/>
              <a:ea typeface="黑体" pitchFamily="49" charset="-122"/>
              <a:cs typeface="黑体" pitchFamily="49" charset="-122"/>
            </a:endParaRPr>
          </a:p>
          <a:p>
            <a:pPr algn="ctr"/>
            <a:r>
              <a:rPr kumimoji="1" lang="zh-CN" altLang="zh-CN" sz="2000" dirty="0">
                <a:latin typeface="Times New Roman" panose="02020503050405090304" pitchFamily="18" charset="0"/>
              </a:rPr>
              <a:t>从</a:t>
            </a:r>
            <a:r>
              <a:rPr kumimoji="1" lang="zh-CN" altLang="zh-CN" sz="2000" dirty="0" smtClean="0">
                <a:latin typeface="Times New Roman" panose="02020503050405090304" pitchFamily="18" charset="0"/>
              </a:rPr>
              <a:t>图</a:t>
            </a:r>
            <a:r>
              <a:rPr kumimoji="1" lang="en-US" altLang="zh-CN" sz="2000" dirty="0" smtClean="0">
                <a:latin typeface="Times New Roman" panose="02020503050405090304" pitchFamily="18" charset="0"/>
              </a:rPr>
              <a:t>13-8</a:t>
            </a:r>
            <a:r>
              <a:rPr kumimoji="1" lang="zh-CN" altLang="zh-CN" sz="2000" dirty="0">
                <a:latin typeface="Times New Roman" panose="02020503050405090304" pitchFamily="18" charset="0"/>
              </a:rPr>
              <a:t>样本外实证结果可以看出，累计收益也呈较稳定的上涨趋势。</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pic>
        <p:nvPicPr>
          <p:cNvPr id="8" name="图片 7"/>
          <p:cNvPicPr>
            <a:picLocks noChangeAspect="1"/>
          </p:cNvPicPr>
          <p:nvPr/>
        </p:nvPicPr>
        <p:blipFill>
          <a:blip r:embed="rId3"/>
          <a:stretch>
            <a:fillRect/>
          </a:stretch>
        </p:blipFill>
        <p:spPr>
          <a:xfrm>
            <a:off x="1848809" y="1433325"/>
            <a:ext cx="8458339" cy="3867883"/>
          </a:xfrm>
          <a:prstGeom prst="rect">
            <a:avLst/>
          </a:prstGeom>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graphicFrame>
        <p:nvGraphicFramePr>
          <p:cNvPr id="4" name="表格 3"/>
          <p:cNvGraphicFramePr>
            <a:graphicFrameLocks noGrp="1"/>
          </p:cNvGraphicFramePr>
          <p:nvPr/>
        </p:nvGraphicFramePr>
        <p:xfrm>
          <a:off x="476885" y="2235369"/>
          <a:ext cx="11449380" cy="977607"/>
        </p:xfrm>
        <a:graphic>
          <a:graphicData uri="http://schemas.openxmlformats.org/drawingml/2006/table">
            <a:tbl>
              <a:tblPr firstRow="1" firstCol="1" bandRow="1">
                <a:tableStyleId>{5940675A-B579-460E-94D1-54222C63F5DA}</a:tableStyleId>
              </a:tblPr>
              <a:tblGrid>
                <a:gridCol w="1195316">
                  <a:extLst>
                    <a:ext uri="{9D8B030D-6E8A-4147-A177-3AD203B41FA5}">
                      <a16:colId xmlns="" xmlns:a16="http://schemas.microsoft.com/office/drawing/2014/main" val="20000"/>
                    </a:ext>
                  </a:extLst>
                </a:gridCol>
                <a:gridCol w="1541098">
                  <a:extLst>
                    <a:ext uri="{9D8B030D-6E8A-4147-A177-3AD203B41FA5}">
                      <a16:colId xmlns="" xmlns:a16="http://schemas.microsoft.com/office/drawing/2014/main" val="20001"/>
                    </a:ext>
                  </a:extLst>
                </a:gridCol>
                <a:gridCol w="1140347">
                  <a:extLst>
                    <a:ext uri="{9D8B030D-6E8A-4147-A177-3AD203B41FA5}">
                      <a16:colId xmlns="" xmlns:a16="http://schemas.microsoft.com/office/drawing/2014/main" val="20002"/>
                    </a:ext>
                  </a:extLst>
                </a:gridCol>
                <a:gridCol w="1426592">
                  <a:extLst>
                    <a:ext uri="{9D8B030D-6E8A-4147-A177-3AD203B41FA5}">
                      <a16:colId xmlns="" xmlns:a16="http://schemas.microsoft.com/office/drawing/2014/main" val="20003"/>
                    </a:ext>
                  </a:extLst>
                </a:gridCol>
                <a:gridCol w="1426592">
                  <a:extLst>
                    <a:ext uri="{9D8B030D-6E8A-4147-A177-3AD203B41FA5}">
                      <a16:colId xmlns="" xmlns:a16="http://schemas.microsoft.com/office/drawing/2014/main" val="20004"/>
                    </a:ext>
                  </a:extLst>
                </a:gridCol>
                <a:gridCol w="1426592">
                  <a:extLst>
                    <a:ext uri="{9D8B030D-6E8A-4147-A177-3AD203B41FA5}">
                      <a16:colId xmlns="" xmlns:a16="http://schemas.microsoft.com/office/drawing/2014/main" val="20005"/>
                    </a:ext>
                  </a:extLst>
                </a:gridCol>
                <a:gridCol w="1195316">
                  <a:extLst>
                    <a:ext uri="{9D8B030D-6E8A-4147-A177-3AD203B41FA5}">
                      <a16:colId xmlns="" xmlns:a16="http://schemas.microsoft.com/office/drawing/2014/main" val="20006"/>
                    </a:ext>
                  </a:extLst>
                </a:gridCol>
                <a:gridCol w="904500">
                  <a:extLst>
                    <a:ext uri="{9D8B030D-6E8A-4147-A177-3AD203B41FA5}">
                      <a16:colId xmlns="" xmlns:a16="http://schemas.microsoft.com/office/drawing/2014/main" val="20007"/>
                    </a:ext>
                  </a:extLst>
                </a:gridCol>
                <a:gridCol w="1193027">
                  <a:extLst>
                    <a:ext uri="{9D8B030D-6E8A-4147-A177-3AD203B41FA5}">
                      <a16:colId xmlns="" xmlns:a16="http://schemas.microsoft.com/office/drawing/2014/main" val="20008"/>
                    </a:ext>
                  </a:extLst>
                </a:gridCol>
              </a:tblGrid>
              <a:tr h="502815">
                <a:tc>
                  <a:txBody>
                    <a:bodyPr/>
                    <a:lstStyle/>
                    <a:p>
                      <a:pPr algn="ctr">
                        <a:lnSpc>
                          <a:spcPct val="150000"/>
                        </a:lnSpc>
                      </a:pPr>
                      <a:r>
                        <a:rPr lang="zh-CN" sz="1800" kern="100" dirty="0">
                          <a:effectLst/>
                        </a:rPr>
                        <a:t>总收益率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测试时间段</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测试周期</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最大回撤率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收益风险比</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tc>
                  <a:txBody>
                    <a:bodyPr/>
                    <a:lstStyle/>
                    <a:p>
                      <a:pPr algn="ctr">
                        <a:lnSpc>
                          <a:spcPct val="150000"/>
                        </a:lnSpc>
                      </a:pPr>
                      <a:r>
                        <a:rPr lang="zh-CN" sz="1800" kern="10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60000"/>
                        <a:lumOff val="40000"/>
                      </a:schemeClr>
                    </a:solidFill>
                  </a:tcPr>
                </a:tc>
                <a:extLst>
                  <a:ext uri="{0D108BD9-81ED-4DB2-BD59-A6C34878D82A}">
                    <a16:rowId xmlns="" xmlns:a16="http://schemas.microsoft.com/office/drawing/2014/main" val="10000"/>
                  </a:ext>
                </a:extLst>
              </a:tr>
              <a:tr h="474792">
                <a:tc>
                  <a:txBody>
                    <a:bodyPr/>
                    <a:lstStyle/>
                    <a:p>
                      <a:pPr marL="0" algn="ctr" defTabSz="914400" rtl="0" eaLnBrk="1" latinLnBrk="0" hangingPunct="1">
                        <a:lnSpc>
                          <a:spcPct val="150000"/>
                        </a:lnSpc>
                      </a:pPr>
                      <a:r>
                        <a:rPr lang="en-US" sz="2000" kern="100" dirty="0">
                          <a:effectLst/>
                        </a:rPr>
                        <a:t>15.78%</a:t>
                      </a:r>
                      <a:endParaRPr lang="zh-CN" altLang="en-US" sz="2000" b="1" kern="100" dirty="0">
                        <a:solidFill>
                          <a:schemeClr val="lt1"/>
                        </a:solidFill>
                        <a:effectLst/>
                        <a:latin typeface="+mn-lt"/>
                        <a:ea typeface="+mn-ea"/>
                        <a:cs typeface="+mn-cs"/>
                      </a:endParaRPr>
                    </a:p>
                  </a:txBody>
                  <a:tcPr marL="68580" marR="68580" marT="0" marB="0"/>
                </a:tc>
                <a:tc>
                  <a:txBody>
                    <a:bodyPr/>
                    <a:lstStyle/>
                    <a:p>
                      <a:pPr algn="ctr">
                        <a:lnSpc>
                          <a:spcPct val="150000"/>
                        </a:lnSpc>
                      </a:pPr>
                      <a:r>
                        <a:rPr lang="en-US" sz="2000" kern="100" dirty="0">
                          <a:effectLst/>
                        </a:rPr>
                        <a:t>16338:32479</a:t>
                      </a:r>
                      <a:endParaRPr lang="zh-CN" altLang="en-US" sz="2000" b="1" kern="100" dirty="0">
                        <a:solidFill>
                          <a:schemeClr val="lt1"/>
                        </a:solidFill>
                        <a:effectLst/>
                        <a:latin typeface="+mn-lt"/>
                        <a:ea typeface="+mn-ea"/>
                        <a:cs typeface="+mn-cs"/>
                      </a:endParaRPr>
                    </a:p>
                  </a:txBody>
                  <a:tcPr marL="68580" marR="68580" marT="0" marB="0"/>
                </a:tc>
                <a:tc>
                  <a:txBody>
                    <a:bodyPr/>
                    <a:lstStyle/>
                    <a:p>
                      <a:pPr algn="ctr">
                        <a:lnSpc>
                          <a:spcPct val="150000"/>
                        </a:lnSpc>
                      </a:pPr>
                      <a:r>
                        <a:rPr lang="zh-CN" sz="1800" kern="100" dirty="0">
                          <a:effectLst/>
                        </a:rPr>
                        <a:t>一分钟</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34.12%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dirty="0">
                          <a:effectLst/>
                        </a:rPr>
                        <a:t>47.54%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4.49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1438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a:effectLst/>
                        </a:rPr>
                        <a:t>0.5135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tc>
                <a:tc>
                  <a:txBody>
                    <a:bodyPr/>
                    <a:lstStyle/>
                    <a:p>
                      <a:pPr algn="ctr">
                        <a:lnSpc>
                          <a:spcPct val="150000"/>
                        </a:lnSpc>
                      </a:pPr>
                      <a:r>
                        <a:rPr lang="en-US" sz="1800" kern="100" dirty="0">
                          <a:effectLst/>
                        </a:rPr>
                        <a:t>7.95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1"/>
                  </a:ext>
                </a:extLst>
              </a:tr>
            </a:tbl>
          </a:graphicData>
        </a:graphic>
      </p:graphicFrame>
      <p:sp>
        <p:nvSpPr>
          <p:cNvPr id="5" name="Rectangle 1"/>
          <p:cNvSpPr>
            <a:spLocks noChangeArrowheads="1"/>
          </p:cNvSpPr>
          <p:nvPr/>
        </p:nvSpPr>
        <p:spPr bwMode="auto">
          <a:xfrm>
            <a:off x="3727146" y="1731538"/>
            <a:ext cx="40493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表</a:t>
            </a:r>
            <a:r>
              <a:rPr kumimoji="0" lang="en-US"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13-</a:t>
            </a:r>
            <a:r>
              <a:rPr kumimoji="0" lang="zh-CN" altLang="zh-CN" sz="2000" b="0" i="0" u="none" strike="noStrike" cap="none" normalizeH="0" baseline="0" dirty="0" smtClean="0">
                <a:ln>
                  <a:noFill/>
                </a:ln>
                <a:solidFill>
                  <a:schemeClr val="tx1"/>
                </a:solidFill>
                <a:effectLst/>
                <a:latin typeface="Calibri" panose="020F0502020204030204" pitchFamily="34" charset="0"/>
                <a:ea typeface="宋体" pitchFamily="2" charset="-122"/>
                <a:cs typeface="黑体" pitchFamily="49" charset="-122"/>
              </a:rPr>
              <a:t>21 </a:t>
            </a:r>
            <a:r>
              <a:rPr kumimoji="0" lang="zh-CN" altLang="zh-CN" sz="2000" b="0" i="0" u="none" strike="noStrike" cap="none" normalizeH="0" baseline="0" dirty="0">
                <a:ln>
                  <a:noFill/>
                </a:ln>
                <a:solidFill>
                  <a:schemeClr val="tx1"/>
                </a:solidFill>
                <a:effectLst/>
                <a:latin typeface="Calibri" panose="020F0502020204030204" pitchFamily="34" charset="0"/>
                <a:ea typeface="宋体" pitchFamily="2" charset="-122"/>
                <a:cs typeface="黑体" pitchFamily="49" charset="-122"/>
              </a:rPr>
              <a:t>样本外实证结果</a:t>
            </a:r>
            <a:endParaRPr kumimoji="0" lang="zh-CN" altLang="zh-CN" sz="4400" b="0" i="0" u="none" strike="noStrike" cap="none" normalizeH="0" baseline="0" dirty="0">
              <a:ln>
                <a:noFill/>
              </a:ln>
              <a:solidFill>
                <a:schemeClr val="tx1"/>
              </a:solidFill>
              <a:effectLst/>
              <a:latin typeface="Arial" panose="020B0604020202090204" pitchFamily="34" charset="0"/>
            </a:endParaRPr>
          </a:p>
        </p:txBody>
      </p:sp>
      <p:sp>
        <p:nvSpPr>
          <p:cNvPr id="6" name="矩形 5"/>
          <p:cNvSpPr/>
          <p:nvPr/>
        </p:nvSpPr>
        <p:spPr>
          <a:xfrm>
            <a:off x="562884" y="3566646"/>
            <a:ext cx="11593286"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zh-CN" sz="2200" dirty="0">
                <a:latin typeface="Times New Roman" panose="02020503050405090304" pitchFamily="18" charset="0"/>
              </a:rPr>
              <a:t>样本外收益率有大幅提高</a:t>
            </a:r>
            <a:r>
              <a:rPr kumimoji="1" lang="zh-CN" altLang="en-US" sz="2200" dirty="0">
                <a:latin typeface="Times New Roman" panose="02020503050405090304" pitchFamily="18" charset="0"/>
              </a:rPr>
              <a:t>。</a:t>
            </a:r>
            <a:r>
              <a:rPr kumimoji="1" lang="zh-CN" altLang="zh-CN" sz="2200" dirty="0">
                <a:latin typeface="Times New Roman" panose="02020503050405090304" pitchFamily="18" charset="0"/>
              </a:rPr>
              <a:t>最大回撤率有所增加。</a:t>
            </a:r>
            <a:endParaRPr kumimoji="1" lang="en-US" altLang="zh-CN" sz="2200" dirty="0">
              <a:latin typeface="Times New Roman" panose="02020503050405090304" pitchFamily="18" charset="0"/>
            </a:endParaRPr>
          </a:p>
          <a:p>
            <a:pPr marL="342900" indent="-342900">
              <a:lnSpc>
                <a:spcPct val="150000"/>
              </a:lnSpc>
              <a:buFont typeface="Wingdings" panose="05000000000000000000" pitchFamily="2" charset="2"/>
              <a:buChar char="Ø"/>
            </a:pPr>
            <a:r>
              <a:rPr kumimoji="1" lang="zh-CN" altLang="zh-CN" sz="2200" dirty="0">
                <a:latin typeface="Times New Roman" panose="02020503050405090304" pitchFamily="18" charset="0"/>
              </a:rPr>
              <a:t>总体而言，该交易策略存在一定的可行性。</a:t>
            </a: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052736"/>
          <a:ext cx="5400711" cy="5334000"/>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474997">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data</a:t>
                      </a:r>
                      <a:r>
                        <a:rPr lang="zh-CN" sz="1050" kern="100" dirty="0">
                          <a:effectLst/>
                          <a:latin typeface="Times New Roman" panose="02020503050405090304" pitchFamily="18" charset="0"/>
                          <a:ea typeface="宋体" pitchFamily="2" charset="-122"/>
                          <a:cs typeface="Times New Roman" panose="02020503050405090304" pitchFamily="18" charset="0"/>
                        </a:rPr>
                        <a:t>数据矩阵表头如下：</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第一列：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分钟开盘价</a:t>
                      </a:r>
                      <a:r>
                        <a:rPr lang="en-US" sz="1050" kern="100" dirty="0">
                          <a:effectLst/>
                          <a:latin typeface="Times New Roman" panose="02020503050405090304" pitchFamily="18" charset="0"/>
                          <a:ea typeface="宋体" pitchFamily="2" charset="-122"/>
                          <a:cs typeface="Times New Roman" panose="02020503050405090304" pitchFamily="18" charset="0"/>
                        </a:rPr>
                        <a:t>Open</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第二列：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分钟最高价</a:t>
                      </a:r>
                      <a:r>
                        <a:rPr lang="en-US" sz="1050" kern="100" dirty="0">
                          <a:effectLst/>
                          <a:latin typeface="Times New Roman" panose="02020503050405090304" pitchFamily="18" charset="0"/>
                          <a:ea typeface="宋体" pitchFamily="2" charset="-122"/>
                          <a:cs typeface="Times New Roman" panose="02020503050405090304" pitchFamily="18" charset="0"/>
                        </a:rPr>
                        <a:t>High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第三列：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分钟最低价</a:t>
                      </a:r>
                      <a:r>
                        <a:rPr lang="en-US" sz="1050" kern="100" dirty="0">
                          <a:effectLst/>
                          <a:latin typeface="Times New Roman" panose="02020503050405090304" pitchFamily="18" charset="0"/>
                          <a:ea typeface="宋体" pitchFamily="2" charset="-122"/>
                          <a:cs typeface="Times New Roman" panose="02020503050405090304" pitchFamily="18" charset="0"/>
                        </a:rPr>
                        <a:t>Low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第四列：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分钟收盘价</a:t>
                      </a:r>
                      <a:r>
                        <a:rPr lang="en-US" sz="1050" kern="100" dirty="0">
                          <a:effectLst/>
                          <a:latin typeface="Times New Roman" panose="02020503050405090304" pitchFamily="18" charset="0"/>
                          <a:ea typeface="宋体" pitchFamily="2" charset="-122"/>
                          <a:cs typeface="Times New Roman" panose="02020503050405090304" pitchFamily="18" charset="0"/>
                        </a:rPr>
                        <a:t>Close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第五列：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分钟总成交量</a:t>
                      </a:r>
                      <a:r>
                        <a:rPr lang="en-US" sz="1050" kern="100" dirty="0">
                          <a:effectLst/>
                          <a:latin typeface="Times New Roman" panose="02020503050405090304" pitchFamily="18" charset="0"/>
                          <a:ea typeface="宋体" pitchFamily="2" charset="-122"/>
                          <a:cs typeface="Times New Roman" panose="02020503050405090304" pitchFamily="18" charset="0"/>
                        </a:rPr>
                        <a:t>Vol</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zh-CN" sz="1050" kern="100" dirty="0">
                          <a:effectLst/>
                          <a:latin typeface="Times New Roman" panose="02020503050405090304" pitchFamily="18" charset="0"/>
                          <a:ea typeface="宋体" pitchFamily="2" charset="-122"/>
                          <a:cs typeface="Times New Roman" panose="02020503050405090304" pitchFamily="18" charset="0"/>
                        </a:rPr>
                        <a:t>第六列：</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分钟持仓量</a:t>
                      </a:r>
                      <a:r>
                        <a:rPr lang="en-US" sz="1050" kern="100" dirty="0" err="1">
                          <a:effectLst/>
                          <a:latin typeface="Times New Roman" panose="02020503050405090304" pitchFamily="18" charset="0"/>
                          <a:ea typeface="宋体" pitchFamily="2" charset="-122"/>
                          <a:cs typeface="Times New Roman" panose="02020503050405090304" pitchFamily="18" charset="0"/>
                        </a:rPr>
                        <a:t>Openint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备注：实际测试时候需要把</a:t>
                      </a:r>
                      <a:r>
                        <a:rPr lang="en-US" sz="1050" kern="100" dirty="0">
                          <a:effectLst/>
                          <a:latin typeface="Times New Roman" panose="02020503050405090304" pitchFamily="18" charset="0"/>
                          <a:ea typeface="宋体" pitchFamily="2" charset="-122"/>
                          <a:cs typeface="Times New Roman" panose="02020503050405090304" pitchFamily="18" charset="0"/>
                        </a:rPr>
                        <a:t>fee</a:t>
                      </a:r>
                      <a:r>
                        <a:rPr lang="zh-CN" sz="1050" kern="100" dirty="0">
                          <a:effectLst/>
                          <a:latin typeface="Times New Roman" panose="02020503050405090304" pitchFamily="18" charset="0"/>
                          <a:ea typeface="宋体" pitchFamily="2" charset="-122"/>
                          <a:cs typeface="Times New Roman" panose="02020503050405090304" pitchFamily="18" charset="0"/>
                        </a:rPr>
                        <a:t>变量调节至</a:t>
                      </a:r>
                      <a:r>
                        <a:rPr lang="en-US" sz="1050" kern="100" dirty="0">
                          <a:effectLst/>
                          <a:latin typeface="Times New Roman" panose="02020503050405090304" pitchFamily="18" charset="0"/>
                          <a:ea typeface="宋体" pitchFamily="2" charset="-122"/>
                          <a:cs typeface="Times New Roman" panose="02020503050405090304" pitchFamily="18" charset="0"/>
                        </a:rPr>
                        <a:t>1.5/10000</a:t>
                      </a:r>
                      <a:r>
                        <a:rPr lang="zh-CN" sz="1050" kern="100" dirty="0">
                          <a:effectLst/>
                          <a:latin typeface="Times New Roman" panose="02020503050405090304" pitchFamily="18" charset="0"/>
                          <a:ea typeface="宋体" pitchFamily="2" charset="-122"/>
                          <a:cs typeface="Times New Roman" panose="02020503050405090304" pitchFamily="18" charset="0"/>
                        </a:rPr>
                        <a:t>（万分之</a:t>
                      </a:r>
                      <a:r>
                        <a:rPr lang="en-US" sz="1050" kern="100" dirty="0">
                          <a:effectLst/>
                          <a:latin typeface="Times New Roman" panose="02020503050405090304" pitchFamily="18" charset="0"/>
                          <a:ea typeface="宋体" pitchFamily="2" charset="-122"/>
                          <a:cs typeface="Times New Roman" panose="02020503050405090304" pitchFamily="18" charset="0"/>
                        </a:rPr>
                        <a:t>1.5</a:t>
                      </a:r>
                      <a:r>
                        <a:rPr lang="zh-CN"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('IF1MIN.mat')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fee=0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High=[]#</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Low=[]#</a:t>
                      </a:r>
                      <a:r>
                        <a:rPr lang="zh-CN" sz="1050" kern="100" dirty="0">
                          <a:effectLst/>
                          <a:latin typeface="Times New Roman" panose="02020503050405090304" pitchFamily="18" charset="0"/>
                          <a:ea typeface="宋体" pitchFamily="2" charset="-122"/>
                          <a:cs typeface="Times New Roman" panose="02020503050405090304" pitchFamily="18" charset="0"/>
                        </a:rPr>
                        <a:t>上证</a:t>
                      </a:r>
                      <a:r>
                        <a:rPr lang="en-US" sz="1050" kern="100" dirty="0">
                          <a:effectLst/>
                          <a:latin typeface="Times New Roman" panose="02020503050405090304" pitchFamily="18" charset="0"/>
                          <a:ea typeface="宋体" pitchFamily="2" charset="-122"/>
                          <a:cs typeface="Times New Roman" panose="02020503050405090304" pitchFamily="18" charset="0"/>
                        </a:rPr>
                        <a:t>50ETF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Vol=[]#</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Openint</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持仓量</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样本内</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date,data</a:t>
                      </a:r>
                      <a:r>
                        <a:rPr lang="en-US" sz="1050" kern="100" dirty="0">
                          <a:effectLst/>
                          <a:latin typeface="Times New Roman" panose="02020503050405090304" pitchFamily="18" charset="0"/>
                          <a:ea typeface="宋体" pitchFamily="2" charset="-122"/>
                          <a:cs typeface="Times New Roman" panose="02020503050405090304" pitchFamily="18" charset="0"/>
                        </a:rPr>
                        <a:t>['time'][0:121360].T)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Open,data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High=</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High,data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Low=</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Low,data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Close,data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Vol=</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Vol,data</a:t>
                      </a:r>
                      <a:r>
                        <a:rPr lang="en-US" sz="1050" kern="100" dirty="0">
                          <a:effectLst/>
                          <a:latin typeface="Times New Roman" panose="02020503050405090304" pitchFamily="18" charset="0"/>
                          <a:ea typeface="宋体" pitchFamily="2" charset="-122"/>
                          <a:cs typeface="Times New Roman" panose="02020503050405090304" pitchFamily="18" charset="0"/>
                        </a:rPr>
                        <a:t>['data'][0:121360].T[4])</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375275" y="608330"/>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13-4</a:t>
            </a:r>
            <a:r>
              <a:rPr lang="zh-CN" altLang="en-US" sz="2400" b="1" dirty="0">
                <a:latin typeface="Times New Roman" panose="02020503050405090304" pitchFamily="18" charset="0"/>
              </a:rPr>
              <a:t>：股指期货择时交易</a:t>
            </a:r>
          </a:p>
          <a:p>
            <a:endParaRPr lang="zh-CN" altLang="zh-CN" sz="2400" b="1" dirty="0">
              <a:latin typeface="Times New Roman" panose="02020503050405090304" pitchFamily="18" charset="0"/>
              <a:ea typeface="宋体" pitchFamily="2" charset="-122"/>
            </a:endParaRPr>
          </a:p>
        </p:txBody>
      </p:sp>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91200">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buy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holding[i-1]&gt;0.5: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holding[i-1]&lt;-0.5: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]+Close[i-1]-Close[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结果输出绘图</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np.cumsum</a:t>
                      </a:r>
                      <a:r>
                        <a:rPr lang="en-US" altLang="zh-CN" sz="1050" kern="100" dirty="0">
                          <a:effectLst/>
                          <a:latin typeface="Times New Roman" panose="02020503050405090304" pitchFamily="18" charset="0"/>
                          <a:ea typeface="+mn-ea"/>
                          <a:cs typeface="Times New Roman" panose="02020503050405090304" pitchFamily="18" charset="0"/>
                        </a:rPr>
                        <a:t>(profit)*300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最终收益</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finalprofit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tradetimes</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highestprofit</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maxback</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for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 in range(0,lth):</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highestprofit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np.max</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highestprofit,sumprofit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maxback</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np.max</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maxback</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资金曲线</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plt.title</a:t>
                      </a: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收益率曲线</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plt.plot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pd.to_datetime</a:t>
                      </a:r>
                      <a:r>
                        <a:rPr lang="en-US" altLang="zh-CN" sz="1050" kern="100" dirty="0">
                          <a:effectLst/>
                          <a:latin typeface="Times New Roman" panose="02020503050405090304" pitchFamily="18" charset="0"/>
                          <a:ea typeface="+mn-ea"/>
                          <a:cs typeface="Times New Roman" panose="02020503050405090304" pitchFamily="18" charset="0"/>
                        </a:rPr>
                        <a:t>(date-719529, unit='D'),</a:t>
                      </a:r>
                      <a:r>
                        <a:rPr lang="en-US" altLang="zh-CN" sz="1050" kern="100" dirty="0" err="1">
                          <a:effectLst/>
                          <a:latin typeface="Times New Roman" panose="02020503050405090304" pitchFamily="18" charset="0"/>
                          <a:ea typeface="+mn-ea"/>
                          <a:cs typeface="Times New Roman" panose="02020503050405090304" pitchFamily="18" charset="0"/>
                        </a:rPr>
                        <a:t>sumprofit</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plt.show</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收益风险比</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nvGraphicFramePr>
        <p:xfrm>
          <a:off x="119707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688632">
                <a:tc>
                  <a:txBody>
                    <a:bodyPr/>
                    <a:lstStyle/>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Openint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Openint,data</a:t>
                      </a:r>
                      <a:r>
                        <a:rPr lang="en-US" altLang="zh-CN" sz="1050" kern="100" dirty="0">
                          <a:effectLst/>
                          <a:latin typeface="Times New Roman" panose="02020503050405090304" pitchFamily="18" charset="0"/>
                          <a:ea typeface="+mn-ea"/>
                          <a:cs typeface="Times New Roman" panose="02020503050405090304" pitchFamily="18" charset="0"/>
                        </a:rPr>
                        <a:t>['data'][0:121360].T[5])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样本外</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%date=</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date,data</a:t>
                      </a:r>
                      <a:r>
                        <a:rPr lang="en-US" altLang="zh-CN" sz="1050" kern="100" dirty="0">
                          <a:effectLst/>
                          <a:latin typeface="Times New Roman" panose="02020503050405090304" pitchFamily="18" charset="0"/>
                          <a:ea typeface="+mn-ea"/>
                          <a:cs typeface="Times New Roman" panose="02020503050405090304" pitchFamily="18" charset="0"/>
                        </a:rPr>
                        <a:t>['time'][0:121360].T)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%Open=</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Open,data</a:t>
                      </a:r>
                      <a:r>
                        <a:rPr lang="en-US" altLang="zh-CN" sz="1050" kern="100" dirty="0">
                          <a:effectLst/>
                          <a:latin typeface="Times New Roman" panose="02020503050405090304" pitchFamily="18" charset="0"/>
                          <a:ea typeface="+mn-ea"/>
                          <a:cs typeface="Times New Roman" panose="02020503050405090304" pitchFamily="18" charset="0"/>
                        </a:rPr>
                        <a:t>['data'][0:121360].T[0])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%High=</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High,data</a:t>
                      </a:r>
                      <a:r>
                        <a:rPr lang="en-US" altLang="zh-CN" sz="1050" kern="100" dirty="0">
                          <a:effectLst/>
                          <a:latin typeface="Times New Roman" panose="02020503050405090304" pitchFamily="18" charset="0"/>
                          <a:ea typeface="+mn-ea"/>
                          <a:cs typeface="Times New Roman" panose="02020503050405090304" pitchFamily="18" charset="0"/>
                        </a:rPr>
                        <a:t>['data'][0:121360].T[1])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%Low=</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Low,data</a:t>
                      </a:r>
                      <a:r>
                        <a:rPr lang="en-US" altLang="zh-CN" sz="1050" kern="100" dirty="0">
                          <a:effectLst/>
                          <a:latin typeface="Times New Roman" panose="02020503050405090304" pitchFamily="18" charset="0"/>
                          <a:ea typeface="+mn-ea"/>
                          <a:cs typeface="Times New Roman" panose="02020503050405090304" pitchFamily="18" charset="0"/>
                        </a:rPr>
                        <a:t>['data'][0:121360].T[2])</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Close,data</a:t>
                      </a:r>
                      <a:r>
                        <a:rPr lang="en-US" altLang="zh-CN" sz="1050" kern="100" dirty="0">
                          <a:effectLst/>
                          <a:latin typeface="Times New Roman" panose="02020503050405090304" pitchFamily="18" charset="0"/>
                          <a:ea typeface="+mn-ea"/>
                          <a:cs typeface="Times New Roman" panose="02020503050405090304" pitchFamily="18" charset="0"/>
                        </a:rPr>
                        <a:t>['data'][0:121360].T[3])</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%Vol=</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Vol,data</a:t>
                      </a:r>
                      <a:r>
                        <a:rPr lang="en-US" altLang="zh-CN" sz="1050" kern="100" dirty="0">
                          <a:effectLst/>
                          <a:latin typeface="Times New Roman" panose="02020503050405090304" pitchFamily="18" charset="0"/>
                          <a:ea typeface="+mn-ea"/>
                          <a:cs typeface="Times New Roman" panose="02020503050405090304" pitchFamily="18" charset="0"/>
                        </a:rPr>
                        <a:t>['data'][0:121360].T[4])</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np.append</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Openint,data</a:t>
                      </a:r>
                      <a:r>
                        <a:rPr lang="en-US" altLang="zh-CN" sz="1050" kern="100" dirty="0">
                          <a:effectLst/>
                          <a:latin typeface="Times New Roman" panose="02020503050405090304" pitchFamily="18" charset="0"/>
                          <a:ea typeface="+mn-ea"/>
                          <a:cs typeface="Times New Roman" panose="02020503050405090304" pitchFamily="18" charset="0"/>
                        </a:rPr>
                        <a:t>['data'][0:121360].T[5])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lth=</a:t>
                      </a:r>
                      <a:r>
                        <a:rPr lang="en-US" altLang="zh-CN" sz="1050" kern="100" dirty="0" err="1">
                          <a:effectLst/>
                          <a:latin typeface="Times New Roman" panose="02020503050405090304" pitchFamily="18" charset="0"/>
                          <a:ea typeface="+mn-ea"/>
                          <a:cs typeface="Times New Roman" panose="02020503050405090304" pitchFamily="18" charset="0"/>
                        </a:rPr>
                        <a:t>len</a:t>
                      </a:r>
                      <a:r>
                        <a:rPr lang="en-US" altLang="zh-CN" sz="1050" kern="100" dirty="0">
                          <a:effectLst/>
                          <a:latin typeface="Times New Roman" panose="02020503050405090304" pitchFamily="18" charset="0"/>
                          <a:ea typeface="+mn-ea"/>
                          <a:cs typeface="Times New Roman" panose="02020503050405090304" pitchFamily="18" charset="0"/>
                        </a:rPr>
                        <a:t>(Open)</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wth</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len</a:t>
                      </a:r>
                      <a:r>
                        <a:rPr lang="en-US" altLang="zh-CN" sz="1050" kern="100" dirty="0">
                          <a:effectLst/>
                          <a:latin typeface="Times New Roman" panose="02020503050405090304" pitchFamily="18" charset="0"/>
                          <a:ea typeface="+mn-ea"/>
                          <a:cs typeface="Times New Roman" panose="02020503050405090304" pitchFamily="18" charset="0"/>
                        </a:rPr>
                        <a:t>(data['data'][0])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holding=</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((lth,1))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for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 in range(1,lth):</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预处理部分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]=holding[i-1]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a:t>
                      </a:r>
                      <a:r>
                        <a:rPr lang="en-US" altLang="zh-CN" sz="1050" kern="100" dirty="0" err="1">
                          <a:effectLst/>
                          <a:latin typeface="Times New Roman" panose="02020503050405090304" pitchFamily="18" charset="0"/>
                          <a:ea typeface="+mn-ea"/>
                          <a:cs typeface="Times New Roman" panose="02020503050405090304" pitchFamily="18" charset="0"/>
                        </a:rPr>
                        <a:t>entryprice</a:t>
                      </a:r>
                      <a:r>
                        <a:rPr lang="en-US" altLang="zh-CN" sz="1050" kern="100" dirty="0">
                          <a:effectLst/>
                          <a:latin typeface="Times New Roman" panose="02020503050405090304" pitchFamily="18" charset="0"/>
                          <a:ea typeface="+mn-ea"/>
                          <a:cs typeface="Times New Roman" panose="02020503050405090304" pitchFamily="18" charset="0"/>
                        </a:rPr>
                        <a:t>[i-1]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&gt;9:</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因子运算部分（更改部分）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ma=</a:t>
                      </a:r>
                      <a:r>
                        <a:rPr lang="en-US" altLang="zh-CN" sz="1050" kern="100" dirty="0" err="1">
                          <a:effectLst/>
                          <a:latin typeface="Times New Roman" panose="02020503050405090304" pitchFamily="18" charset="0"/>
                          <a:ea typeface="+mn-ea"/>
                          <a:cs typeface="Times New Roman" panose="02020503050405090304" pitchFamily="18" charset="0"/>
                        </a:rPr>
                        <a:t>np.mean</a:t>
                      </a:r>
                      <a:r>
                        <a:rPr lang="en-US" altLang="zh-CN" sz="1050" kern="100" dirty="0">
                          <a:effectLst/>
                          <a:latin typeface="Times New Roman" panose="02020503050405090304" pitchFamily="18" charset="0"/>
                          <a:ea typeface="+mn-ea"/>
                          <a:cs typeface="Times New Roman" panose="02020503050405090304" pitchFamily="18" charset="0"/>
                        </a:rPr>
                        <a:t>(Close[i-9:i])</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std1=</a:t>
                      </a:r>
                      <a:r>
                        <a:rPr lang="en-US" altLang="zh-CN" sz="1050" kern="100" dirty="0" err="1">
                          <a:effectLst/>
                          <a:latin typeface="Times New Roman" panose="02020503050405090304" pitchFamily="18" charset="0"/>
                          <a:ea typeface="+mn-ea"/>
                          <a:cs typeface="Times New Roman" panose="02020503050405090304" pitchFamily="18" charset="0"/>
                        </a:rPr>
                        <a:t>np.std</a:t>
                      </a:r>
                      <a:r>
                        <a:rPr lang="en-US" altLang="zh-CN" sz="1050" kern="100" dirty="0">
                          <a:effectLst/>
                          <a:latin typeface="Times New Roman" panose="02020503050405090304" pitchFamily="18" charset="0"/>
                          <a:ea typeface="+mn-ea"/>
                          <a:cs typeface="Times New Roman" panose="02020503050405090304" pitchFamily="18" charset="0"/>
                        </a:rPr>
                        <a:t>([Close[i-9:i]])*2</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de-DE" altLang="zh-CN" sz="1050" kern="100" dirty="0" err="1">
                          <a:effectLst/>
                          <a:latin typeface="Times New Roman" panose="02020503050405090304" pitchFamily="18" charset="0"/>
                          <a:ea typeface="+mn-ea"/>
                          <a:cs typeface="Times New Roman" panose="02020503050405090304" pitchFamily="18" charset="0"/>
                        </a:rPr>
                        <a:t>up</a:t>
                      </a:r>
                      <a:r>
                        <a:rPr lang="de-DE" altLang="zh-CN" sz="1050" kern="100" dirty="0">
                          <a:effectLst/>
                          <a:latin typeface="Times New Roman" panose="02020503050405090304" pitchFamily="18" charset="0"/>
                          <a:ea typeface="+mn-ea"/>
                          <a:cs typeface="Times New Roman" panose="02020503050405090304" pitchFamily="18" charset="0"/>
                        </a:rPr>
                        <a:t>=ma+std1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de-DE" altLang="zh-CN" sz="1050" kern="100" dirty="0">
                          <a:effectLst/>
                          <a:latin typeface="Times New Roman" panose="02020503050405090304" pitchFamily="18" charset="0"/>
                          <a:ea typeface="+mn-ea"/>
                          <a:cs typeface="Times New Roman" panose="02020503050405090304" pitchFamily="18" charset="0"/>
                        </a:rPr>
                        <a:t>        </a:t>
                      </a:r>
                      <a:r>
                        <a:rPr lang="de-DE" altLang="zh-CN" sz="1050" kern="100" dirty="0" err="1">
                          <a:effectLst/>
                          <a:latin typeface="Times New Roman" panose="02020503050405090304" pitchFamily="18" charset="0"/>
                          <a:ea typeface="+mn-ea"/>
                          <a:cs typeface="Times New Roman" panose="02020503050405090304" pitchFamily="18" charset="0"/>
                        </a:rPr>
                        <a:t>dn</a:t>
                      </a:r>
                      <a:r>
                        <a:rPr lang="de-DE" altLang="zh-CN" sz="1050" kern="100" dirty="0">
                          <a:effectLst/>
                          <a:latin typeface="Times New Roman" panose="02020503050405090304" pitchFamily="18" charset="0"/>
                          <a:ea typeface="+mn-ea"/>
                          <a:cs typeface="Times New Roman" panose="02020503050405090304" pitchFamily="18" charset="0"/>
                        </a:rPr>
                        <a:t>=ma-std1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开平仓条件判断部分（更改部分）</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buy=Close[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a:t>
                      </a:r>
                      <a:r>
                        <a:rPr lang="en-US" altLang="zh-CN" sz="1050" kern="100" dirty="0" err="1">
                          <a:effectLst/>
                          <a:latin typeface="Times New Roman" panose="02020503050405090304" pitchFamily="18" charset="0"/>
                          <a:ea typeface="+mn-ea"/>
                          <a:cs typeface="Times New Roman" panose="02020503050405090304" pitchFamily="18" charset="0"/>
                        </a:rPr>
                        <a:t>dn</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sellshort</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]&gt;up</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sell=Close[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]&gt;ma</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buytocover</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]&lt;ma</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a:t>
                      </a:r>
                      <a:r>
                        <a:rPr lang="zh-CN" altLang="zh-CN" sz="1050" kern="100" dirty="0">
                          <a:effectLst/>
                          <a:latin typeface="Times New Roman" panose="02020503050405090304" pitchFamily="18" charset="0"/>
                          <a:ea typeface="+mn-ea"/>
                          <a:cs typeface="Times New Roman" panose="02020503050405090304" pitchFamily="18" charset="0"/>
                        </a:rPr>
                        <a:t>利润自动计算</a:t>
                      </a:r>
                      <a:r>
                        <a:rPr lang="en-US" altLang="zh-CN" sz="1050" kern="100" dirty="0">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buytocover</a:t>
                      </a:r>
                      <a:r>
                        <a:rPr lang="en-US" altLang="zh-CN" sz="1050" kern="100" dirty="0">
                          <a:effectLst/>
                          <a:latin typeface="Times New Roman" panose="02020503050405090304" pitchFamily="18" charset="0"/>
                          <a:ea typeface="+mn-ea"/>
                          <a:cs typeface="Times New Roman" panose="02020503050405090304" pitchFamily="18" charset="0"/>
                        </a:rPr>
                        <a:t>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]&lt;-0.5)or(sell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]-Close[</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]*fee</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r>
                        <a:rPr lang="en-US" altLang="zh-CN" sz="1050" kern="100" dirty="0" err="1">
                          <a:effectLst/>
                          <a:latin typeface="Times New Roman" panose="02020503050405090304" pitchFamily="18" charset="0"/>
                          <a:ea typeface="+mn-ea"/>
                          <a:cs typeface="Times New Roman" panose="02020503050405090304" pitchFamily="18" charset="0"/>
                        </a:rPr>
                        <a:t>tradetimes</a:t>
                      </a:r>
                      <a:r>
                        <a:rPr lang="en-US" altLang="zh-CN" sz="1050" kern="100" dirty="0">
                          <a:effectLst/>
                          <a:latin typeface="Times New Roman" panose="02020503050405090304" pitchFamily="18" charset="0"/>
                          <a:ea typeface="+mn-ea"/>
                          <a:cs typeface="Times New Roman" panose="02020503050405090304" pitchFamily="18" charset="0"/>
                        </a:rPr>
                        <a:t>=tradetimes+1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if (</a:t>
                      </a:r>
                      <a:r>
                        <a:rPr lang="en-US" altLang="zh-CN" sz="1050" kern="100" dirty="0" err="1">
                          <a:effectLst/>
                          <a:latin typeface="Times New Roman" panose="02020503050405090304" pitchFamily="18" charset="0"/>
                          <a:ea typeface="+mn-ea"/>
                          <a:cs typeface="Times New Roman" panose="02020503050405090304" pitchFamily="18" charset="0"/>
                        </a:rPr>
                        <a:t>sellshort</a:t>
                      </a:r>
                      <a:r>
                        <a:rPr lang="en-US" altLang="zh-CN" sz="1050" kern="100" dirty="0">
                          <a:effectLst/>
                          <a:latin typeface="Times New Roman" panose="02020503050405090304" pitchFamily="18" charset="0"/>
                          <a:ea typeface="+mn-ea"/>
                          <a:cs typeface="Times New Roman" panose="02020503050405090304" pitchFamily="18" charset="0"/>
                        </a:rPr>
                        <a:t> and holding[</a:t>
                      </a:r>
                      <a:r>
                        <a:rPr lang="en-US" altLang="zh-CN" sz="1050" kern="100" dirty="0" err="1">
                          <a:effectLst/>
                          <a:latin typeface="Times New Roman" panose="02020503050405090304" pitchFamily="18" charset="0"/>
                          <a:ea typeface="+mn-ea"/>
                          <a:cs typeface="Times New Roman" panose="02020503050405090304" pitchFamily="18" charset="0"/>
                        </a:rPr>
                        <a:t>i</a:t>
                      </a:r>
                      <a:r>
                        <a:rPr lang="en-US" altLang="zh-CN" sz="1050" kern="100" dirty="0">
                          <a:effectLst/>
                          <a:latin typeface="Times New Roman" panose="02020503050405090304" pitchFamily="18" charset="0"/>
                          <a:ea typeface="+mn-ea"/>
                          <a:cs typeface="Times New Roman" panose="02020503050405090304" pitchFamily="18" charset="0"/>
                        </a:rPr>
                        <a:t>]&gt;-0.5):</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5" name="矩形 4"/>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股指期货择时交易策略</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2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rPr>
              <a:t>股指定义及其风险</a:t>
            </a:r>
            <a:endParaRPr lang="en-US" altLang="zh-CN" sz="8800" b="1" dirty="0">
              <a:latin typeface="Times New Roman" panose="02020503050405090304" pitchFamily="18" charset="0"/>
              <a:ea typeface="宋体" pitchFamily="2" charset="-122"/>
            </a:endParaRPr>
          </a:p>
          <a:p>
            <a:pPr indent="457200">
              <a:lnSpc>
                <a:spcPct val="160000"/>
              </a:lnSpc>
            </a:pPr>
            <a:r>
              <a:rPr lang="zh-CN" altLang="zh-CN" sz="9600" dirty="0">
                <a:latin typeface="Times New Roman" panose="02020503050405090304" pitchFamily="18" charset="0"/>
                <a:ea typeface="宋体" pitchFamily="2" charset="-122"/>
              </a:rPr>
              <a:t>  股指，即股票价格指数，是为测度和反映整体股票市场价格水平或者某一类型股票价格水平及其变动趋势而编制的股价统计相对数。据</a:t>
            </a:r>
            <a:r>
              <a:rPr lang="en-US" altLang="zh-CN" sz="9600" dirty="0">
                <a:latin typeface="Times New Roman" panose="02020503050405090304" pitchFamily="18" charset="0"/>
                <a:ea typeface="宋体" pitchFamily="2" charset="-122"/>
              </a:rPr>
              <a:t>Wind</a:t>
            </a:r>
            <a:r>
              <a:rPr lang="zh-CN" altLang="zh-CN" sz="9600" dirty="0">
                <a:latin typeface="Times New Roman" panose="02020503050405090304" pitchFamily="18" charset="0"/>
                <a:ea typeface="宋体" pitchFamily="2" charset="-122"/>
              </a:rPr>
              <a:t>统计，当前中国股票市场有</a:t>
            </a:r>
            <a:r>
              <a:rPr lang="en-US" altLang="zh-CN" sz="9600" dirty="0">
                <a:latin typeface="Times New Roman" panose="02020503050405090304" pitchFamily="18" charset="0"/>
                <a:ea typeface="宋体" pitchFamily="2" charset="-122"/>
              </a:rPr>
              <a:t>264</a:t>
            </a:r>
            <a:r>
              <a:rPr lang="zh-CN" altLang="zh-CN" sz="9600" dirty="0">
                <a:latin typeface="Times New Roman" panose="02020503050405090304" pitchFamily="18" charset="0"/>
                <a:ea typeface="宋体" pitchFamily="2" charset="-122"/>
              </a:rPr>
              <a:t>种主要股指，包括</a:t>
            </a:r>
            <a:r>
              <a:rPr lang="en-US" altLang="zh-CN" sz="9600" dirty="0">
                <a:latin typeface="Times New Roman" panose="02020503050405090304" pitchFamily="18" charset="0"/>
                <a:ea typeface="宋体" pitchFamily="2" charset="-122"/>
              </a:rPr>
              <a:t>47</a:t>
            </a:r>
            <a:r>
              <a:rPr lang="zh-CN" altLang="zh-CN" sz="9600" dirty="0">
                <a:latin typeface="Times New Roman" panose="02020503050405090304" pitchFamily="18" charset="0"/>
                <a:ea typeface="宋体" pitchFamily="2" charset="-122"/>
              </a:rPr>
              <a:t>种市场指数、</a:t>
            </a:r>
            <a:r>
              <a:rPr lang="en-US" altLang="zh-CN" sz="9600" dirty="0">
                <a:latin typeface="Times New Roman" panose="02020503050405090304" pitchFamily="18" charset="0"/>
                <a:ea typeface="宋体" pitchFamily="2" charset="-122"/>
              </a:rPr>
              <a:t>11</a:t>
            </a:r>
            <a:r>
              <a:rPr lang="zh-CN" altLang="zh-CN" sz="9600" dirty="0">
                <a:latin typeface="Times New Roman" panose="02020503050405090304" pitchFamily="18" charset="0"/>
                <a:ea typeface="宋体" pitchFamily="2" charset="-122"/>
              </a:rPr>
              <a:t>种行业指数和</a:t>
            </a:r>
            <a:r>
              <a:rPr lang="en-US" altLang="zh-CN" sz="9600" dirty="0">
                <a:latin typeface="Times New Roman" panose="02020503050405090304" pitchFamily="18" charset="0"/>
                <a:ea typeface="宋体" pitchFamily="2" charset="-122"/>
              </a:rPr>
              <a:t>206</a:t>
            </a:r>
            <a:r>
              <a:rPr lang="zh-CN" altLang="zh-CN" sz="9600" dirty="0">
                <a:latin typeface="Times New Roman" panose="02020503050405090304" pitchFamily="18" charset="0"/>
                <a:ea typeface="宋体" pitchFamily="2" charset="-122"/>
              </a:rPr>
              <a:t>种概念指数。</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3" name="圆角矩形 2"/>
          <p:cNvSpPr/>
          <p:nvPr/>
        </p:nvSpPr>
        <p:spPr>
          <a:xfrm>
            <a:off x="693019" y="4253483"/>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股指计算方法</a:t>
            </a:r>
          </a:p>
        </p:txBody>
      </p:sp>
      <p:grpSp>
        <p:nvGrpSpPr>
          <p:cNvPr id="4" name="组合 3"/>
          <p:cNvGrpSpPr/>
          <p:nvPr/>
        </p:nvGrpSpPr>
        <p:grpSpPr>
          <a:xfrm>
            <a:off x="4005179" y="353529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平均法</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综合法</a:t>
                </a:r>
                <a:r>
                  <a:rPr lang="zh-CN" altLang="zh-CN" sz="2400" dirty="0"/>
                  <a:t> </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加权平均法 </a:t>
                </a:r>
              </a:p>
            </p:txBody>
          </p:sp>
        </p:grpSp>
      </p:grpSp>
      <p:sp>
        <p:nvSpPr>
          <p:cNvPr id="9" name="左大括号 8"/>
          <p:cNvSpPr/>
          <p:nvPr/>
        </p:nvSpPr>
        <p:spPr>
          <a:xfrm>
            <a:off x="3133324" y="3892168"/>
            <a:ext cx="800100" cy="1283335"/>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7" name="椭圆 6"/>
          <p:cNvSpPr/>
          <p:nvPr/>
        </p:nvSpPr>
        <p:spPr>
          <a:xfrm>
            <a:off x="8507964" y="3501008"/>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a:t>股指风险</a:t>
            </a:r>
          </a:p>
        </p:txBody>
      </p:sp>
      <p:sp>
        <p:nvSpPr>
          <p:cNvPr id="8" name="椭圆 7"/>
          <p:cNvSpPr/>
          <p:nvPr/>
        </p:nvSpPr>
        <p:spPr>
          <a:xfrm>
            <a:off x="8025364"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系统性风险</a:t>
            </a:r>
            <a:endParaRPr lang="zh-CN" altLang="en-US"/>
          </a:p>
        </p:txBody>
      </p:sp>
      <p:sp>
        <p:nvSpPr>
          <p:cNvPr id="14" name="椭圆 13"/>
          <p:cNvSpPr/>
          <p:nvPr/>
        </p:nvSpPr>
        <p:spPr>
          <a:xfrm>
            <a:off x="9632549"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流动性风险</a:t>
            </a:r>
            <a:endParaRPr lang="zh-CN" altLang="en-US"/>
          </a:p>
        </p:txBody>
      </p:sp>
      <p:cxnSp>
        <p:nvCxnSpPr>
          <p:cNvPr id="17" name="直接箭头连接符 16"/>
          <p:cNvCxnSpPr/>
          <p:nvPr/>
        </p:nvCxnSpPr>
        <p:spPr>
          <a:xfrm flipH="1">
            <a:off x="8972149" y="4360798"/>
            <a:ext cx="145415" cy="32639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908139" y="4327143"/>
            <a:ext cx="144145" cy="28765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cSld>
  <p:clrMapOvr>
    <a:masterClrMapping/>
  </p:clrMapOvr>
  <p:transition spd="slow" advClick="0" advTm="3340">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90023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一、R-Breaker套利策略基本概念</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 xmlns:a16="http://schemas.microsoft.com/office/drawing/2014/main"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 xmlns:a16="http://schemas.microsoft.com/office/drawing/2014/main"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 xmlns:a16="http://schemas.microsoft.com/office/drawing/2014/main"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 xmlns:a16="http://schemas.microsoft.com/office/drawing/2014/main"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 xmlns:a16="http://schemas.microsoft.com/office/drawing/2014/main"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 xmlns:a16="http://schemas.microsoft.com/office/drawing/2014/main"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71737"/>
            <a:ext cx="7848872" cy="2873287"/>
          </a:xfrm>
          <a:prstGeom prst="rect">
            <a:avLst/>
          </a:prstGeom>
        </p:spPr>
        <p:txBody>
          <a:bodyPr wrap="square">
            <a:spAutoFit/>
          </a:bodyPr>
          <a:lstStyle/>
          <a:p>
            <a:pPr>
              <a:lnSpc>
                <a:spcPts val="264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1</a:t>
            </a:r>
            <a:r>
              <a:rPr kumimoji="1" lang="zh-CN" altLang="en-US" sz="2200" dirty="0">
                <a:latin typeface="Times New Roman" panose="02020503050405090304" pitchFamily="18" charset="0"/>
              </a:rPr>
              <a:t>）设置六个重要的价格：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 xmlns:a16="http://schemas.microsoft.com/office/drawing/2014/main" id="{073B8B9A-E782-ED42-A2DB-EDB5F63E2788}"/>
              </a:ext>
            </a:extLst>
          </p:cNvPr>
          <p:cNvSpPr/>
          <p:nvPr/>
        </p:nvSpPr>
        <p:spPr>
          <a:xfrm>
            <a:off x="7821811" y="1694907"/>
            <a:ext cx="4104456" cy="2238241"/>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，三个参数是用来设置策略中的六个重要价格以及价格点位距离</a:t>
            </a:r>
          </a:p>
        </p:txBody>
      </p:sp>
      <p:sp>
        <p:nvSpPr>
          <p:cNvPr id="3" name="对角圆角矩形 2">
            <a:extLst>
              <a:ext uri="{FF2B5EF4-FFF2-40B4-BE49-F238E27FC236}">
                <a16:creationId xmlns="" xmlns:a16="http://schemas.microsoft.com/office/drawing/2014/main"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043747"/>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2</a:t>
            </a:r>
            <a:r>
              <a:rPr kumimoji="1" lang="zh-CN" altLang="en-US" sz="2200" dirty="0">
                <a:latin typeface="Times New Roman" panose="02020503050405090304" pitchFamily="18" charset="0"/>
              </a:rPr>
              <a:t>）根据信号进行如下交易。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 xmlns:a16="http://schemas.microsoft.com/office/drawing/2014/main" id="{5B917867-9E90-6F41-86E4-DD449484770B}"/>
              </a:ext>
            </a:extLst>
          </p:cNvPr>
          <p:cNvGraphicFramePr>
            <a:graphicFrameLocks noGrp="1"/>
          </p:cNvGraphicFramePr>
          <p:nvPr>
            <p:extLst>
              <p:ext uri="{D42A27DB-BD31-4B8C-83A1-F6EECF244321}">
                <p14:modId xmlns:p14="http://schemas.microsoft.com/office/powerpoint/2010/main" val="2377847071"/>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 xmlns:a16="http://schemas.microsoft.com/office/drawing/2014/main" val="1003669248"/>
                    </a:ext>
                  </a:extLst>
                </a:gridCol>
                <a:gridCol w="3646564">
                  <a:extLst>
                    <a:ext uri="{9D8B030D-6E8A-4147-A177-3AD203B41FA5}">
                      <a16:colId xmlns="" xmlns:a16="http://schemas.microsoft.com/office/drawing/2014/main" val="1959774426"/>
                    </a:ext>
                  </a:extLst>
                </a:gridCol>
                <a:gridCol w="889940">
                  <a:extLst>
                    <a:ext uri="{9D8B030D-6E8A-4147-A177-3AD203B41FA5}">
                      <a16:colId xmlns="" xmlns:a16="http://schemas.microsoft.com/office/drawing/2014/main" val="3598377352"/>
                    </a:ext>
                  </a:extLst>
                </a:gridCol>
                <a:gridCol w="4726684">
                  <a:extLst>
                    <a:ext uri="{9D8B030D-6E8A-4147-A177-3AD203B41FA5}">
                      <a16:colId xmlns="" xmlns:a16="http://schemas.microsoft.com/office/drawing/2014/main"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 xmlns:a16="http://schemas.microsoft.com/office/drawing/2014/main"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 xmlns:a16="http://schemas.microsoft.com/office/drawing/2014/main"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 xmlns:a16="http://schemas.microsoft.com/office/drawing/2014/main"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 xmlns:a16="http://schemas.microsoft.com/office/drawing/2014/main"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 xmlns:a16="http://schemas.microsoft.com/office/drawing/2014/main" val="4102615028"/>
                  </a:ext>
                </a:extLst>
              </a:tr>
            </a:tbl>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370153"/>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、R-Breaker</a:t>
            </a:r>
            <a:r>
              <a:rPr lang="zh-CN" altLang="en-US" sz="2400" b="1" dirty="0">
                <a:latin typeface="Times New Roman" panose="02020503050405090304" pitchFamily="18" charset="0"/>
                <a:cs typeface="Times New Roman" panose="02020503050405090304" pitchFamily="18" charset="0"/>
              </a:rPr>
              <a:t>套利策略实现</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en-US" altLang="zh-CN" sz="2200" b="1" dirty="0">
                <a:latin typeface="Times New Roman" panose="02020503050405090304" pitchFamily="18" charset="0"/>
                <a:cs typeface="Times New Roman" panose="02020503050405090304" pitchFamily="18" charset="0"/>
              </a:rPr>
              <a:t>1</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套利策略的交易规则</a:t>
            </a:r>
            <a:endParaRPr lang="en-US" altLang="zh-CN" sz="2200" b="1" dirty="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smtClean="0">
                <a:latin typeface="Times New Roman" panose="02020503050405090304" pitchFamily="18" charset="0"/>
              </a:rPr>
              <a:t>套利策略是应用于各种可以进行</a:t>
            </a:r>
            <a:r>
              <a:rPr kumimoji="1" lang="en-US" altLang="zh-CN" sz="2400" dirty="0" smtClean="0">
                <a:latin typeface="Times New Roman" panose="02020503050405090304" pitchFamily="18" charset="0"/>
              </a:rPr>
              <a:t>T+0</a:t>
            </a:r>
            <a:r>
              <a:rPr kumimoji="1" lang="zh-CN" altLang="zh-CN" sz="2400" dirty="0" smtClean="0">
                <a:latin typeface="Times New Roman" panose="02020503050405090304" pitchFamily="18" charset="0"/>
              </a:rPr>
              <a:t>交易的金融市场的股指期货，进行测试的样本合约可以是成交量比较活跃的沪深</a:t>
            </a:r>
            <a:r>
              <a:rPr kumimoji="1" lang="en-US" altLang="zh-CN" sz="2400" dirty="0" smtClean="0">
                <a:latin typeface="Times New Roman" panose="02020503050405090304" pitchFamily="18" charset="0"/>
              </a:rPr>
              <a:t>300</a:t>
            </a:r>
            <a:r>
              <a:rPr kumimoji="1" lang="zh-CN" altLang="zh-CN" sz="2400" dirty="0" smtClean="0">
                <a:latin typeface="Times New Roman" panose="02020503050405090304" pitchFamily="18" charset="0"/>
              </a:rPr>
              <a:t>股指期货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的当月连续合约。</a:t>
            </a:r>
            <a:endParaRPr kumimoji="1" lang="en-US" altLang="zh-CN" sz="2400" dirty="0" smtClean="0">
              <a:latin typeface="Times New Roman" panose="02020503050405090304" pitchFamily="18" charset="0"/>
            </a:endParaRPr>
          </a:p>
          <a:p>
            <a:pPr>
              <a:lnSpc>
                <a:spcPct val="150000"/>
              </a:lnSpc>
            </a:pPr>
            <a:r>
              <a:rPr kumimoji="1" lang="zh-CN" altLang="en-US" sz="2400" dirty="0" smtClean="0">
                <a:latin typeface="Times New Roman" panose="02020503050405090304" pitchFamily="18" charset="0"/>
              </a:rPr>
              <a:t>        我们所选取的样本数据范围是</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7</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20</a:t>
            </a:r>
            <a:r>
              <a:rPr kumimoji="1" lang="zh-CN" altLang="en-US" sz="2400" dirty="0">
                <a:latin typeface="Times New Roman" panose="02020503050405090304" pitchFamily="18" charset="0"/>
              </a:rPr>
              <a:t>日至</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11</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25</a:t>
            </a:r>
            <a:r>
              <a:rPr kumimoji="1" lang="zh-CN" altLang="en-US" sz="2400" dirty="0">
                <a:latin typeface="Times New Roman" panose="02020503050405090304" pitchFamily="18" charset="0"/>
              </a:rPr>
              <a:t>日沪深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股指期货合约，并按照走势粗略区分为上涨区制和下跌区制</a:t>
            </a:r>
            <a:r>
              <a:rPr kumimoji="1" lang="zh-CN" altLang="en-US" sz="2400" dirty="0" smtClean="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5" name="表格 4">
            <a:extLst>
              <a:ext uri="{FF2B5EF4-FFF2-40B4-BE49-F238E27FC236}">
                <a16:creationId xmlns="" xmlns:a16="http://schemas.microsoft.com/office/drawing/2014/main" id="{02D17DB1-9983-4E44-ABFD-848F07FECF01}"/>
              </a:ext>
            </a:extLst>
          </p:cNvPr>
          <p:cNvGraphicFramePr>
            <a:graphicFrameLocks noGrp="1"/>
          </p:cNvGraphicFramePr>
          <p:nvPr>
            <p:extLst>
              <p:ext uri="{D42A27DB-BD31-4B8C-83A1-F6EECF244321}">
                <p14:modId xmlns:p14="http://schemas.microsoft.com/office/powerpoint/2010/main" val="326461815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 xmlns:a16="http://schemas.microsoft.com/office/drawing/2014/main" val="188503859"/>
                    </a:ext>
                  </a:extLst>
                </a:gridCol>
                <a:gridCol w="4536504">
                  <a:extLst>
                    <a:ext uri="{9D8B030D-6E8A-4147-A177-3AD203B41FA5}">
                      <a16:colId xmlns="" xmlns:a16="http://schemas.microsoft.com/office/drawing/2014/main"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 xmlns:a16="http://schemas.microsoft.com/office/drawing/2014/main"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2022-13-31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2022-13-28</a:t>
                      </a:r>
                      <a:endParaRPr lang="zh-CN" altLang="en-US" sz="2400" dirty="0"/>
                    </a:p>
                  </a:txBody>
                  <a:tcPr/>
                </a:tc>
                <a:extLst>
                  <a:ext uri="{0D108BD9-81ED-4DB2-BD59-A6C34878D82A}">
                    <a16:rowId xmlns="" xmlns:a16="http://schemas.microsoft.com/office/drawing/2014/main" val="2595942295"/>
                  </a:ext>
                </a:extLst>
              </a:tr>
            </a:tbl>
          </a:graphicData>
        </a:graphic>
      </p:graphicFrame>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1124744"/>
            <a:ext cx="11017224" cy="3970318"/>
          </a:xfrm>
          <a:prstGeom prst="rect">
            <a:avLst/>
          </a:prstGeom>
        </p:spPr>
        <p:txBody>
          <a:bodyPr wrap="square">
            <a:spAutoFit/>
          </a:bodyPr>
          <a:lstStyle/>
          <a:p>
            <a:pPr>
              <a:lnSpc>
                <a:spcPct val="150000"/>
              </a:lnSpc>
            </a:pPr>
            <a:r>
              <a:rPr kumimoji="1" lang="zh-CN" altLang="zh-CN" sz="2400" b="1" dirty="0">
                <a:latin typeface="Times New Roman" panose="02020503050405090304" pitchFamily="18" charset="0"/>
              </a:rPr>
              <a:t>期货交易标的</a:t>
            </a:r>
            <a:r>
              <a:rPr kumimoji="1" lang="zh-CN" altLang="zh-CN" sz="2400" dirty="0" smtClean="0">
                <a:latin typeface="Times New Roman" panose="02020503050405090304" pitchFamily="18" charset="0"/>
              </a:rPr>
              <a:t>：</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股指</a:t>
            </a:r>
            <a:r>
              <a:rPr kumimoji="1" lang="zh-CN" altLang="zh-CN" sz="2400" dirty="0">
                <a:latin typeface="Times New Roman" panose="02020503050405090304" pitchFamily="18" charset="0"/>
              </a:rPr>
              <a:t>期货主力合约</a:t>
            </a:r>
            <a:r>
              <a:rPr kumimoji="1" lang="zh-CN" altLang="en-US" sz="2400" dirty="0">
                <a:latin typeface="Times New Roman" panose="02020503050405090304" pitchFamily="18" charset="0"/>
              </a:rPr>
              <a:t>。</a:t>
            </a:r>
            <a:endParaRPr kumimoji="1" lang="en-US" altLang="zh-CN" sz="2400" b="1"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初始资金投入</a:t>
            </a:r>
            <a:r>
              <a:rPr kumimoji="1" lang="zh-CN" altLang="zh-CN" sz="2400" dirty="0">
                <a:latin typeface="Times New Roman" panose="02020503050405090304" pitchFamily="18" charset="0"/>
              </a:rPr>
              <a:t>：设置初始资金</a:t>
            </a:r>
            <a:r>
              <a:rPr kumimoji="1" lang="en-US" altLang="zh-CN" sz="2400" dirty="0">
                <a:latin typeface="Times New Roman" panose="02020503050405090304" pitchFamily="18" charset="0"/>
              </a:rPr>
              <a:t>30</a:t>
            </a:r>
            <a:r>
              <a:rPr kumimoji="1" lang="zh-CN" altLang="zh-CN" sz="2400" dirty="0">
                <a:latin typeface="Times New Roman" panose="02020503050405090304" pitchFamily="18" charset="0"/>
              </a:rPr>
              <a:t>万元。</a:t>
            </a:r>
          </a:p>
          <a:p>
            <a:pPr>
              <a:lnSpc>
                <a:spcPct val="150000"/>
              </a:lnSpc>
            </a:pPr>
            <a:r>
              <a:rPr kumimoji="1" lang="zh-CN" altLang="zh-CN" sz="2400" b="1" dirty="0">
                <a:latin typeface="Times New Roman" panose="02020503050405090304" pitchFamily="18" charset="0"/>
              </a:rPr>
              <a:t>单次交易手续费</a:t>
            </a:r>
            <a:r>
              <a:rPr kumimoji="1" lang="zh-CN" altLang="zh-CN" sz="2400" dirty="0">
                <a:latin typeface="Times New Roman" panose="02020503050405090304" pitchFamily="18" charset="0"/>
              </a:rPr>
              <a:t>：万分之三</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滑点</a:t>
            </a:r>
            <a:r>
              <a:rPr kumimoji="1" lang="zh-CN" altLang="zh-CN" sz="2400" dirty="0">
                <a:latin typeface="Times New Roman" panose="02020503050405090304" pitchFamily="18" charset="0"/>
              </a:rPr>
              <a:t>：可能造成滑点的原因比较多，它是指投资者下单时的点位和最后成交的点位是存在一定差距的，可能是以为做市商不规矩做了一些手脚，也可能是由于网络方面的延迟。本文将滑点设置为</a:t>
            </a:r>
            <a:r>
              <a:rPr kumimoji="1" lang="en-US" altLang="zh-CN" sz="2400" dirty="0">
                <a:latin typeface="Times New Roman" panose="02020503050405090304" pitchFamily="18" charset="0"/>
              </a:rPr>
              <a:t>0.6</a:t>
            </a:r>
            <a:r>
              <a:rPr kumimoji="1" lang="zh-CN" altLang="zh-CN" sz="2400" dirty="0">
                <a:latin typeface="Times New Roman" panose="02020503050405090304" pitchFamily="18" charset="0"/>
              </a:rPr>
              <a:t>。</a:t>
            </a:r>
          </a:p>
          <a:p>
            <a:pPr>
              <a:lnSpc>
                <a:spcPct val="150000"/>
              </a:lnSpc>
            </a:pPr>
            <a:r>
              <a:rPr kumimoji="1" lang="zh-CN" altLang="zh-CN" sz="2400" b="1" dirty="0">
                <a:latin typeface="Times New Roman" panose="02020503050405090304" pitchFamily="18" charset="0"/>
              </a:rPr>
              <a:t>加入止盈止损</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13-5</a:t>
            </a:r>
            <a:r>
              <a:rPr lang="zh-CN" altLang="en-US" sz="2400" b="1" dirty="0">
                <a:latin typeface="Times New Roman" panose="02020503050405090304" pitchFamily="18" charset="0"/>
              </a:rPr>
              <a:t>：</a:t>
            </a:r>
            <a:r>
              <a:rPr lang="en-US" altLang="zh-CN" sz="2400" b="1" dirty="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534031"/>
            <a:ext cx="11521280" cy="1831271"/>
          </a:xfrm>
          <a:prstGeom prst="rect">
            <a:avLst/>
          </a:prstGeom>
        </p:spPr>
        <p:txBody>
          <a:bodyPr wrap="square">
            <a:spAutoFit/>
          </a:bodyPr>
          <a:lstStyle/>
          <a:p>
            <a:pPr>
              <a:lnSpc>
                <a:spcPct val="150000"/>
              </a:lnSpc>
            </a:pP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套利策略的全样本区间的绩效表现</a:t>
            </a:r>
            <a:endParaRPr lang="en-US" altLang="zh-CN" sz="2200" b="1" dirty="0">
              <a:latin typeface="Times New Roman" panose="02020503050405090304" pitchFamily="18" charset="0"/>
              <a:cs typeface="Times New Roman" panose="02020503050405090304" pitchFamily="18" charset="0"/>
            </a:endParaRPr>
          </a:p>
          <a:p>
            <a:pPr>
              <a:lnSpc>
                <a:spcPts val="2400"/>
              </a:lnSpc>
            </a:pPr>
            <a:r>
              <a:rPr kumimoji="1" lang="zh-CN" altLang="en-US" sz="2000" dirty="0" smtClean="0">
                <a:latin typeface="Times New Roman" panose="02020503050405090304" pitchFamily="18" charset="0"/>
              </a:rPr>
              <a:t>      在</a:t>
            </a:r>
            <a:r>
              <a:rPr kumimoji="1" lang="zh-CN" altLang="en-US" sz="2000" dirty="0">
                <a:latin typeface="Times New Roman" panose="02020503050405090304" pitchFamily="18" charset="0"/>
              </a:rPr>
              <a:t>分区间讨论</a:t>
            </a:r>
            <a:r>
              <a:rPr kumimoji="1" lang="en-US" altLang="zh-CN" sz="2000" dirty="0">
                <a:latin typeface="Times New Roman" panose="02020503050405090304" pitchFamily="18" charset="0"/>
              </a:rPr>
              <a:t>R-breaker</a:t>
            </a:r>
            <a:r>
              <a:rPr kumimoji="1" lang="zh-CN" altLang="en-US" sz="2000" dirty="0">
                <a:latin typeface="Times New Roman" panose="02020503050405090304" pitchFamily="18" charset="0"/>
              </a:rPr>
              <a:t>策略表现之前，我们可以先看一下策略在整个样本区间的策略表现如何，即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日，在这期间沪深</a:t>
            </a:r>
            <a:r>
              <a:rPr kumimoji="1" lang="en-US" altLang="zh-CN" sz="2000" dirty="0">
                <a:latin typeface="Times New Roman" panose="02020503050405090304" pitchFamily="18" charset="0"/>
              </a:rPr>
              <a:t>300</a:t>
            </a:r>
            <a:r>
              <a:rPr kumimoji="1" lang="zh-CN" altLang="en-US" sz="2000" dirty="0">
                <a:latin typeface="Times New Roman" panose="02020503050405090304" pitchFamily="18" charset="0"/>
              </a:rPr>
              <a:t>经历了暴涨暴跌、反弹、平稳等多种情况。选择交易周期为五分钟的数据，选择经典参数设置：</a:t>
            </a:r>
            <a:r>
              <a:rPr kumimoji="1" lang="en-US" altLang="zh-CN" sz="2000" dirty="0">
                <a:latin typeface="Times New Roman" panose="02020503050405090304" pitchFamily="18" charset="0"/>
              </a:rPr>
              <a:t>f1=0.35</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f2=0.07</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f3=0.25</a:t>
            </a:r>
            <a:r>
              <a:rPr kumimoji="1" lang="zh-CN" altLang="en-US" sz="2000" dirty="0">
                <a:latin typeface="Times New Roman" panose="02020503050405090304" pitchFamily="18" charset="0"/>
              </a:rPr>
              <a:t>。使用</a:t>
            </a:r>
            <a:r>
              <a:rPr kumimoji="1" lang="en-US" altLang="zh-CN" sz="2000" dirty="0">
                <a:latin typeface="Times New Roman" panose="02020503050405090304" pitchFamily="18" charset="0"/>
              </a:rPr>
              <a:t>Python</a:t>
            </a:r>
            <a:r>
              <a:rPr kumimoji="1" lang="zh-CN" altLang="en-US" sz="2000" dirty="0">
                <a:latin typeface="Times New Roman" panose="02020503050405090304" pitchFamily="18" charset="0"/>
              </a:rPr>
              <a:t>程序软件操作，策略的资金走势图和累计收益图如下 </a:t>
            </a:r>
            <a:r>
              <a:rPr kumimoji="1" lang="zh-CN" altLang="en-US" sz="2000" dirty="0" smtClean="0">
                <a:latin typeface="Times New Roman" panose="02020503050405090304" pitchFamily="18" charset="0"/>
              </a:rPr>
              <a:t>：</a:t>
            </a:r>
            <a:endParaRPr kumimoji="1" lang="zh-CN" altLang="en-US" sz="20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13-10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全样本区间经典参数组合每日资金变化图（单位：元）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13-11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全样本区间经典参数组合累计收益率变化图</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13-22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742316305"/>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44508303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endParaRPr lang="zh-CN" altLang="en-US" dirty="0"/>
                    </a:p>
                  </a:txBody>
                  <a:tcPr marL="68580" marR="68580" marT="0" marB="0" anchor="ctr"/>
                </a:tc>
                <a:tc>
                  <a:txBody>
                    <a:bodyPr/>
                    <a:lstStyle/>
                    <a:p>
                      <a:pPr algn="ctr"/>
                      <a:r>
                        <a:rPr lang="en-US" altLang="zh-CN" dirty="0" smtClean="0"/>
                        <a:t>7.83%</a:t>
                      </a:r>
                      <a:endParaRPr lang="zh-CN" altLang="en-US" dirty="0"/>
                    </a:p>
                  </a:txBody>
                  <a:tcPr marL="68580" marR="68580" marT="0" marB="0" anchor="ctr"/>
                </a:tc>
                <a:tc>
                  <a:txBody>
                    <a:bodyPr/>
                    <a:lstStyle/>
                    <a:p>
                      <a:pPr algn="ctr"/>
                      <a:r>
                        <a:rPr lang="en-US" altLang="zh-CN" dirty="0" smtClean="0"/>
                        <a:t>48.19%</a:t>
                      </a:r>
                      <a:endParaRPr lang="zh-CN" altLang="en-US" dirty="0"/>
                    </a:p>
                  </a:txBody>
                  <a:tcPr marL="68580" marR="68580" marT="0" marB="0" anchor="ctr"/>
                </a:tc>
                <a:tc>
                  <a:txBody>
                    <a:bodyPr/>
                    <a:lstStyle/>
                    <a:p>
                      <a:pPr algn="ctr"/>
                      <a:r>
                        <a:rPr lang="en-US" altLang="zh-CN" dirty="0" smtClean="0"/>
                        <a:t>3.61%</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矩形 11"/>
          <p:cNvSpPr/>
          <p:nvPr/>
        </p:nvSpPr>
        <p:spPr>
          <a:xfrm>
            <a:off x="3817963"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13-23 </a:t>
            </a:r>
            <a:r>
              <a:rPr lang="zh-CN" altLang="zh-CN" b="1" kern="0" dirty="0" smtClean="0">
                <a:latin typeface="Times New Roman" panose="02020503050405090304" pitchFamily="18" charset="0"/>
                <a:ea typeface="宋体" pitchFamily="2" charset="-122"/>
                <a:cs typeface="楷体_GB2312"/>
              </a:rPr>
              <a:t>各</a:t>
            </a:r>
            <a:r>
              <a:rPr lang="zh-CN" altLang="zh-CN" b="1" kern="0" dirty="0">
                <a:latin typeface="Times New Roman" panose="02020503050405090304" pitchFamily="18" charset="0"/>
                <a:ea typeface="宋体" pitchFamily="2" charset="-122"/>
                <a:cs typeface="楷体_GB2312"/>
              </a:rPr>
              <a:t>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511573272"/>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4" name="圆角矩形 3">
            <a:extLst>
              <a:ext uri="{FF2B5EF4-FFF2-40B4-BE49-F238E27FC236}">
                <a16:creationId xmlns="" xmlns:a16="http://schemas.microsoft.com/office/drawing/2014/main" id="{E139DFF8-3218-3847-94CF-C706CF1A9695}"/>
              </a:ext>
            </a:extLst>
          </p:cNvPr>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503050405090304" pitchFamily="18" charset="0"/>
              </a:rPr>
              <a:t>对冲方式</a:t>
            </a:r>
            <a:endParaRPr kumimoji="1" lang="zh-CN" altLang="en-US" sz="2400" dirty="0"/>
          </a:p>
        </p:txBody>
      </p:sp>
      <p:grpSp>
        <p:nvGrpSpPr>
          <p:cNvPr id="7" name="组合 6">
            <a:extLst>
              <a:ext uri="{FF2B5EF4-FFF2-40B4-BE49-F238E27FC236}">
                <a16:creationId xmlns="" xmlns:a16="http://schemas.microsoft.com/office/drawing/2014/main" id="{914DC774-CEC5-134C-9D6A-8EA8C7D50DE9}"/>
              </a:ext>
            </a:extLst>
          </p:cNvPr>
          <p:cNvGrpSpPr/>
          <p:nvPr/>
        </p:nvGrpSpPr>
        <p:grpSpPr>
          <a:xfrm>
            <a:off x="4716032" y="2348880"/>
            <a:ext cx="2199005" cy="2634826"/>
            <a:chOff x="7327" y="7871"/>
            <a:chExt cx="3463" cy="3260"/>
          </a:xfrm>
          <a:solidFill>
            <a:schemeClr val="accent1">
              <a:lumMod val="20000"/>
              <a:lumOff val="80000"/>
            </a:schemeClr>
          </a:solidFill>
        </p:grpSpPr>
        <p:sp>
          <p:nvSpPr>
            <p:cNvPr id="8" name="圆角矩形 7">
              <a:extLst>
                <a:ext uri="{FF2B5EF4-FFF2-40B4-BE49-F238E27FC236}">
                  <a16:creationId xmlns="" xmlns:a16="http://schemas.microsoft.com/office/drawing/2014/main" id="{36276884-C3DE-1747-A8A8-679BFF389C74}"/>
                </a:ext>
              </a:extLst>
            </p:cNvPr>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现货卖空</a:t>
              </a:r>
              <a:endParaRPr kumimoji="1" lang="zh-CN" altLang="en-US" sz="2400" b="1" dirty="0"/>
            </a:p>
          </p:txBody>
        </p:sp>
        <p:grpSp>
          <p:nvGrpSpPr>
            <p:cNvPr id="9" name="组合 8">
              <a:extLst>
                <a:ext uri="{FF2B5EF4-FFF2-40B4-BE49-F238E27FC236}">
                  <a16:creationId xmlns="" xmlns:a16="http://schemas.microsoft.com/office/drawing/2014/main" id="{0720F3E7-8092-8E4E-8D3F-C83D2DBD354A}"/>
                </a:ext>
              </a:extLst>
            </p:cNvPr>
            <p:cNvGrpSpPr/>
            <p:nvPr/>
          </p:nvGrpSpPr>
          <p:grpSpPr>
            <a:xfrm>
              <a:off x="7327" y="9175"/>
              <a:ext cx="3463" cy="1956"/>
              <a:chOff x="7327" y="8218"/>
              <a:chExt cx="3463" cy="3572"/>
            </a:xfrm>
            <a:grpFill/>
          </p:grpSpPr>
          <p:sp>
            <p:nvSpPr>
              <p:cNvPr id="10" name="圆角矩形 9">
                <a:extLst>
                  <a:ext uri="{FF2B5EF4-FFF2-40B4-BE49-F238E27FC236}">
                    <a16:creationId xmlns="" xmlns:a16="http://schemas.microsoft.com/office/drawing/2014/main" id="{A2C80C13-FCFE-3C49-B463-693EFBCABD01}"/>
                  </a:ext>
                </a:extLst>
              </p:cNvPr>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股指期货</a:t>
                </a:r>
                <a:endParaRPr kumimoji="1" lang="zh-CN" altLang="en-US" sz="2400" b="1" dirty="0"/>
              </a:p>
            </p:txBody>
          </p:sp>
          <p:sp>
            <p:nvSpPr>
              <p:cNvPr id="11" name="圆角矩形 10">
                <a:extLst>
                  <a:ext uri="{FF2B5EF4-FFF2-40B4-BE49-F238E27FC236}">
                    <a16:creationId xmlns="" xmlns:a16="http://schemas.microsoft.com/office/drawing/2014/main" id="{A02231CE-4870-8741-AF12-DC2D2220D039}"/>
                  </a:ext>
                </a:extLst>
              </p:cNvPr>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股指期权</a:t>
                </a:r>
                <a:endParaRPr kumimoji="1" lang="zh-CN" altLang="en-US" sz="2400" b="1" dirty="0"/>
              </a:p>
            </p:txBody>
          </p:sp>
        </p:grpSp>
      </p:grpSp>
      <p:sp>
        <p:nvSpPr>
          <p:cNvPr id="12" name="左大括号 11">
            <a:extLst>
              <a:ext uri="{FF2B5EF4-FFF2-40B4-BE49-F238E27FC236}">
                <a16:creationId xmlns="" xmlns:a16="http://schemas.microsoft.com/office/drawing/2014/main" id="{4F88EEC1-5A72-CF4B-A0A5-0F959899AFC0}"/>
              </a:ext>
            </a:extLst>
          </p:cNvPr>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 name="文本框 2">
            <a:extLst>
              <a:ext uri="{FF2B5EF4-FFF2-40B4-BE49-F238E27FC236}">
                <a16:creationId xmlns="" xmlns:a16="http://schemas.microsoft.com/office/drawing/2014/main" id="{AED2E919-A8B4-604D-BDC6-3204FDB126F2}"/>
              </a:ext>
            </a:extLst>
          </p:cNvPr>
          <p:cNvSpPr txBox="1"/>
          <p:nvPr/>
        </p:nvSpPr>
        <p:spPr>
          <a:xfrm>
            <a:off x="7673131" y="2240654"/>
            <a:ext cx="2808310" cy="646331"/>
          </a:xfrm>
          <a:prstGeom prst="rect">
            <a:avLst/>
          </a:prstGeom>
          <a:noFill/>
        </p:spPr>
        <p:txBody>
          <a:bodyPr wrap="square" rtlCol="0">
            <a:spAutoFit/>
          </a:bodyPr>
          <a:lstStyle/>
          <a:p>
            <a:r>
              <a:rPr lang="zh-CN" altLang="en-US" dirty="0">
                <a:latin typeface="Times New Roman" panose="02020503050405090304" pitchFamily="18" charset="0"/>
              </a:rPr>
              <a:t>交易成本较高，不具有杠杆效应，应用频率低</a:t>
            </a:r>
            <a:endParaRPr kumimoji="1" lang="zh-CN" altLang="en-US" dirty="0"/>
          </a:p>
        </p:txBody>
      </p:sp>
      <p:cxnSp>
        <p:nvCxnSpPr>
          <p:cNvPr id="14" name="直接箭头连接符 16">
            <a:extLst>
              <a:ext uri="{FF2B5EF4-FFF2-40B4-BE49-F238E27FC236}">
                <a16:creationId xmlns="" xmlns:a16="http://schemas.microsoft.com/office/drawing/2014/main" id="{A0D68109-3B34-084D-BC6F-A790D222D3C7}"/>
              </a:ext>
            </a:extLst>
          </p:cNvPr>
          <p:cNvCxnSpPr>
            <a:cxnSpLocks/>
          </p:cNvCxnSpPr>
          <p:nvPr/>
        </p:nvCxnSpPr>
        <p:spPr>
          <a:xfrm>
            <a:off x="6915037" y="368163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6">
            <a:extLst>
              <a:ext uri="{FF2B5EF4-FFF2-40B4-BE49-F238E27FC236}">
                <a16:creationId xmlns="" xmlns:a16="http://schemas.microsoft.com/office/drawing/2014/main" id="{FE503AED-ED11-C945-A9E3-70EA1E2510D6}"/>
              </a:ext>
            </a:extLst>
          </p:cNvPr>
          <p:cNvCxnSpPr>
            <a:cxnSpLocks/>
            <a:stCxn id="8" idx="3"/>
          </p:cNvCxnSpPr>
          <p:nvPr/>
        </p:nvCxnSpPr>
        <p:spPr>
          <a:xfrm>
            <a:off x="6915037" y="2627719"/>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 xmlns:a16="http://schemas.microsoft.com/office/drawing/2014/main" id="{B7855E4E-3D80-5147-9B61-12EFB7906D18}"/>
              </a:ext>
            </a:extLst>
          </p:cNvPr>
          <p:cNvSpPr txBox="1"/>
          <p:nvPr/>
        </p:nvSpPr>
        <p:spPr>
          <a:xfrm>
            <a:off x="7677797" y="3358469"/>
            <a:ext cx="2808310" cy="646331"/>
          </a:xfrm>
          <a:prstGeom prst="rect">
            <a:avLst/>
          </a:prstGeom>
          <a:noFill/>
        </p:spPr>
        <p:txBody>
          <a:bodyPr wrap="square" rtlCol="0">
            <a:spAutoFit/>
          </a:bodyPr>
          <a:lstStyle/>
          <a:p>
            <a:r>
              <a:rPr lang="zh-CN" altLang="en-US" dirty="0">
                <a:latin typeface="Times New Roman" panose="02020503050405090304" pitchFamily="18" charset="0"/>
              </a:rPr>
              <a:t>当前中国市场上的股指风险对冲机制以此为主</a:t>
            </a:r>
            <a:endParaRPr kumimoji="1" lang="zh-CN" altLang="en-US" dirty="0"/>
          </a:p>
        </p:txBody>
      </p:sp>
      <p:cxnSp>
        <p:nvCxnSpPr>
          <p:cNvPr id="19" name="直接箭头连接符 16">
            <a:extLst>
              <a:ext uri="{FF2B5EF4-FFF2-40B4-BE49-F238E27FC236}">
                <a16:creationId xmlns="" xmlns:a16="http://schemas.microsoft.com/office/drawing/2014/main" id="{6A46B776-33AE-444F-8A2D-67A2278CBD89}"/>
              </a:ext>
            </a:extLst>
          </p:cNvPr>
          <p:cNvCxnSpPr>
            <a:cxnSpLocks/>
          </p:cNvCxnSpPr>
          <p:nvPr/>
        </p:nvCxnSpPr>
        <p:spPr>
          <a:xfrm>
            <a:off x="6915037" y="4705323"/>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CD0E1746-4690-E441-BC39-9015B1DED886}"/>
              </a:ext>
            </a:extLst>
          </p:cNvPr>
          <p:cNvSpPr txBox="1"/>
          <p:nvPr/>
        </p:nvSpPr>
        <p:spPr>
          <a:xfrm>
            <a:off x="7673131" y="4366845"/>
            <a:ext cx="2808310" cy="646331"/>
          </a:xfrm>
          <a:prstGeom prst="rect">
            <a:avLst/>
          </a:prstGeom>
          <a:noFill/>
        </p:spPr>
        <p:txBody>
          <a:bodyPr wrap="square" rtlCol="0">
            <a:spAutoFit/>
          </a:bodyPr>
          <a:lstStyle/>
          <a:p>
            <a:r>
              <a:rPr lang="zh-CN" altLang="en-US" dirty="0">
                <a:latin typeface="Times New Roman" panose="02020503050405090304" pitchFamily="18" charset="0"/>
              </a:rPr>
              <a:t>成立时间较晚，成交量较低</a:t>
            </a:r>
            <a:endParaRPr kumimoji="1" lang="zh-CN" altLang="en-US" dirty="0"/>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二、股指风险的对冲套利</a:t>
            </a:r>
            <a:endParaRPr lang="en-US" altLang="zh-CN" sz="2800" b="1" dirty="0">
              <a:latin typeface="Times New Roman" panose="02020503050405090304" pitchFamily="18" charset="0"/>
            </a:endParaRPr>
          </a:p>
        </p:txBody>
      </p:sp>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13-12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13-13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524239"/>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13-24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372432000"/>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2" name="矩形 11"/>
          <p:cNvSpPr/>
          <p:nvPr/>
        </p:nvSpPr>
        <p:spPr>
          <a:xfrm>
            <a:off x="3817964"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13-25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策略表现理想</a:t>
            </a:r>
            <a:r>
              <a:rPr lang="zh-CN" altLang="en-US" sz="2400" dirty="0"/>
              <a:t>。</a:t>
            </a:r>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171940877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44.72%</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3472630"/>
      </p:ext>
    </p:extLst>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17167"/>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465719" y="664362"/>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13-26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28187958"/>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 xmlns:a16="http://schemas.microsoft.com/office/drawing/2014/main" val="20000"/>
                    </a:ext>
                  </a:extLst>
                </a:gridCol>
                <a:gridCol w="3420381">
                  <a:extLst>
                    <a:ext uri="{9D8B030D-6E8A-4147-A177-3AD203B41FA5}">
                      <a16:colId xmlns="" xmlns:a16="http://schemas.microsoft.com/office/drawing/2014/main"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 xmlns:a16="http://schemas.microsoft.com/office/drawing/2014/main"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 xmlns:a16="http://schemas.microsoft.com/office/drawing/2014/main"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endParaRPr lang="zh-CN" altLang="en-US" dirty="0" smtClean="0"/>
                    </a:p>
                  </a:txBody>
                  <a:tcPr marL="68580" marR="68580" marT="0" marB="0"/>
                </a:tc>
                <a:extLst>
                  <a:ext uri="{0D108BD9-81ED-4DB2-BD59-A6C34878D82A}">
                    <a16:rowId xmlns="" xmlns:a16="http://schemas.microsoft.com/office/drawing/2014/main"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 xmlns:a16="http://schemas.microsoft.com/office/drawing/2014/main"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 xmlns:a16="http://schemas.microsoft.com/office/drawing/2014/main"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sp>
        <p:nvSpPr>
          <p:cNvPr id="5" name="矩形 4"/>
          <p:cNvSpPr/>
          <p:nvPr/>
        </p:nvSpPr>
        <p:spPr>
          <a:xfrm>
            <a:off x="3994064" y="4581128"/>
            <a:ext cx="4071949"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13-27</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317187006"/>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7">
                  <a:extLst>
                    <a:ext uri="{9D8B030D-6E8A-4147-A177-3AD203B41FA5}">
                      <a16:colId xmlns="" xmlns:a16="http://schemas.microsoft.com/office/drawing/2014/main"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 xmlns:a16="http://schemas.microsoft.com/office/drawing/2014/main"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 xmlns:a16="http://schemas.microsoft.com/office/drawing/2014/main"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577871718"/>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76836"/>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566286" y="692696"/>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13-28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150628065"/>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 xmlns:a16="http://schemas.microsoft.com/office/drawing/2014/main" val="20000"/>
                    </a:ext>
                  </a:extLst>
                </a:gridCol>
                <a:gridCol w="3629410">
                  <a:extLst>
                    <a:ext uri="{9D8B030D-6E8A-4147-A177-3AD203B41FA5}">
                      <a16:colId xmlns="" xmlns:a16="http://schemas.microsoft.com/office/drawing/2014/main"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 xmlns:a16="http://schemas.microsoft.com/office/drawing/2014/main"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 xmlns:a16="http://schemas.microsoft.com/office/drawing/2014/main"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 xmlns:a16="http://schemas.microsoft.com/office/drawing/2014/main"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 xmlns:a16="http://schemas.microsoft.com/office/drawing/2014/main"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 xmlns:a16="http://schemas.microsoft.com/office/drawing/2014/main"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tc>
                <a:extLst>
                  <a:ext uri="{0D108BD9-81ED-4DB2-BD59-A6C34878D82A}">
                    <a16:rowId xmlns="" xmlns:a16="http://schemas.microsoft.com/office/drawing/2014/main"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endParaRPr lang="zh-CN" altLang="en-US" dirty="0"/>
                    </a:p>
                  </a:txBody>
                  <a:tcPr marL="68580" marR="68580" marT="0" marB="0"/>
                </a:tc>
                <a:extLst>
                  <a:ext uri="{0D108BD9-81ED-4DB2-BD59-A6C34878D82A}">
                    <a16:rowId xmlns="" xmlns:a16="http://schemas.microsoft.com/office/drawing/2014/main"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endParaRPr lang="zh-CN" altLang="en-US" dirty="0"/>
                    </a:p>
                  </a:txBody>
                  <a:tcPr marL="68580" marR="68580" marT="0" marB="0"/>
                </a:tc>
                <a:extLst>
                  <a:ext uri="{0D108BD9-81ED-4DB2-BD59-A6C34878D82A}">
                    <a16:rowId xmlns="" xmlns:a16="http://schemas.microsoft.com/office/drawing/2014/main"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205950892"/>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8">
                  <a:extLst>
                    <a:ext uri="{9D8B030D-6E8A-4147-A177-3AD203B41FA5}">
                      <a16:colId xmlns="" xmlns:a16="http://schemas.microsoft.com/office/drawing/2014/main"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 xmlns:a16="http://schemas.microsoft.com/office/drawing/2014/main"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 xmlns:a16="http://schemas.microsoft.com/office/drawing/2014/main"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13-29 </a:t>
            </a:r>
            <a:r>
              <a:rPr kumimoji="0" lang="zh-CN" altLang="zh-CN" b="1" i="0" u="none" strike="noStrike" cap="none" normalizeH="0" baseline="0" dirty="0" smtClean="0">
                <a:ln>
                  <a:noFill/>
                </a:ln>
                <a:solidFill>
                  <a:schemeClr val="tx1"/>
                </a:solidFill>
                <a:effectLst/>
                <a:latin typeface="Times New Roman" panose="02020503050405090304" pitchFamily="18" charset="0"/>
                <a:cs typeface="楷体_GB2312"/>
              </a:rPr>
              <a:t>各</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96702760"/>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13-18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13-19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84839"/>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2182740757"/>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 xmlns:a16="http://schemas.microsoft.com/office/drawing/2014/main" val="20000"/>
                    </a:ext>
                  </a:extLst>
                </a:gridCol>
                <a:gridCol w="3275782">
                  <a:extLst>
                    <a:ext uri="{9D8B030D-6E8A-4147-A177-3AD203B41FA5}">
                      <a16:colId xmlns="" xmlns:a16="http://schemas.microsoft.com/office/drawing/2014/main"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 xmlns:a16="http://schemas.microsoft.com/office/drawing/2014/main"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 xmlns:a16="http://schemas.microsoft.com/office/drawing/2014/main"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 xmlns:a16="http://schemas.microsoft.com/office/drawing/2014/main"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 xmlns:a16="http://schemas.microsoft.com/office/drawing/2014/main"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 xmlns:a16="http://schemas.microsoft.com/office/drawing/2014/main"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 xmlns:a16="http://schemas.microsoft.com/office/drawing/2014/main"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 xmlns:a16="http://schemas.microsoft.com/office/drawing/2014/main"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 xmlns:a16="http://schemas.microsoft.com/office/drawing/2014/main"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 xmlns:a16="http://schemas.microsoft.com/office/drawing/2014/main" val="10009"/>
                  </a:ext>
                </a:extLst>
              </a:tr>
            </a:tbl>
          </a:graphicData>
        </a:graphic>
      </p:graphicFrame>
      <p:sp>
        <p:nvSpPr>
          <p:cNvPr id="4" name="矩形 3"/>
          <p:cNvSpPr/>
          <p:nvPr/>
        </p:nvSpPr>
        <p:spPr>
          <a:xfrm>
            <a:off x="1648042" y="622764"/>
            <a:ext cx="5195654"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13-30  </a:t>
            </a:r>
            <a:r>
              <a:rPr lang="zh-CN" altLang="zh-CN" b="1" kern="100" dirty="0" smtClean="0">
                <a:latin typeface="Times New Roman" panose="02020503050405090304" pitchFamily="18" charset="0"/>
                <a:ea typeface="宋体" pitchFamily="2" charset="-122"/>
                <a:cs typeface="宋体" pitchFamily="2" charset="-122"/>
              </a:rPr>
              <a:t>区</a:t>
            </a:r>
            <a:r>
              <a:rPr lang="zh-CN" altLang="zh-CN" b="1" kern="100" dirty="0">
                <a:latin typeface="Times New Roman" panose="02020503050405090304" pitchFamily="18" charset="0"/>
                <a:ea typeface="宋体" pitchFamily="2" charset="-122"/>
                <a:cs typeface="宋体" pitchFamily="2" charset="-122"/>
              </a:rPr>
              <a:t>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3951835" y="4661542"/>
            <a:ext cx="3860352"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13-31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6396239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 xmlns:a16="http://schemas.microsoft.com/office/drawing/2014/main" val="20000"/>
                    </a:ext>
                  </a:extLst>
                </a:gridCol>
                <a:gridCol w="1345611">
                  <a:extLst>
                    <a:ext uri="{9D8B030D-6E8A-4147-A177-3AD203B41FA5}">
                      <a16:colId xmlns="" xmlns:a16="http://schemas.microsoft.com/office/drawing/2014/main" val="20001"/>
                    </a:ext>
                  </a:extLst>
                </a:gridCol>
                <a:gridCol w="1333435">
                  <a:extLst>
                    <a:ext uri="{9D8B030D-6E8A-4147-A177-3AD203B41FA5}">
                      <a16:colId xmlns="" xmlns:a16="http://schemas.microsoft.com/office/drawing/2014/main" val="20002"/>
                    </a:ext>
                  </a:extLst>
                </a:gridCol>
                <a:gridCol w="1441446">
                  <a:extLst>
                    <a:ext uri="{9D8B030D-6E8A-4147-A177-3AD203B41FA5}">
                      <a16:colId xmlns="" xmlns:a16="http://schemas.microsoft.com/office/drawing/2014/main" val="20003"/>
                    </a:ext>
                  </a:extLst>
                </a:gridCol>
                <a:gridCol w="1473591">
                  <a:extLst>
                    <a:ext uri="{9D8B030D-6E8A-4147-A177-3AD203B41FA5}">
                      <a16:colId xmlns="" xmlns:a16="http://schemas.microsoft.com/office/drawing/2014/main" val="20004"/>
                    </a:ext>
                  </a:extLst>
                </a:gridCol>
                <a:gridCol w="2016225">
                  <a:extLst>
                    <a:ext uri="{9D8B030D-6E8A-4147-A177-3AD203B41FA5}">
                      <a16:colId xmlns="" xmlns:a16="http://schemas.microsoft.com/office/drawing/2014/main"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37264056"/>
      </p:ext>
    </p:extLst>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13-20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13-21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982432"/>
      </p:ext>
    </p:extLst>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3053223015"/>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 xmlns:a16="http://schemas.microsoft.com/office/drawing/2014/main" val="20000"/>
                    </a:ext>
                  </a:extLst>
                </a:gridCol>
                <a:gridCol w="3333836">
                  <a:extLst>
                    <a:ext uri="{9D8B030D-6E8A-4147-A177-3AD203B41FA5}">
                      <a16:colId xmlns="" xmlns:a16="http://schemas.microsoft.com/office/drawing/2014/main"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99671452"/>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339078">
                  <a:extLst>
                    <a:ext uri="{9D8B030D-6E8A-4147-A177-3AD203B41FA5}">
                      <a16:colId xmlns="" xmlns:a16="http://schemas.microsoft.com/office/drawing/2014/main"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 xmlns:a16="http://schemas.microsoft.com/office/drawing/2014/main"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5" name="矩形 4"/>
          <p:cNvSpPr/>
          <p:nvPr/>
        </p:nvSpPr>
        <p:spPr>
          <a:xfrm>
            <a:off x="1592843" y="4562229"/>
            <a:ext cx="3839514"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13-33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91876" y="808378"/>
            <a:ext cx="5166800"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13-32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 xmlns:a16="http://schemas.microsoft.com/office/drawing/2014/main"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 xmlns:a16="http://schemas.microsoft.com/office/drawing/2014/main"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上涨区间的，说明该策略在股市下跌区制的表现更加优异。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231715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16" name="矩形 15"/>
          <p:cNvSpPr/>
          <p:nvPr/>
        </p:nvSpPr>
        <p:spPr>
          <a:xfrm>
            <a:off x="476995" y="980728"/>
            <a:ext cx="11233248" cy="3346237"/>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         1、</a:t>
            </a:r>
            <a:r>
              <a:rPr lang="zh-CN" altLang="en-US" sz="2400" b="1" dirty="0"/>
              <a:t>股指期货的套期保值 </a:t>
            </a:r>
          </a:p>
          <a:p>
            <a:pPr latinLnBrk="0">
              <a:lnSpc>
                <a:spcPct val="150000"/>
              </a:lnSpc>
            </a:pPr>
            <a:r>
              <a:rPr kumimoji="1" lang="zh-CN" altLang="zh-CN" sz="2400" b="1" dirty="0">
                <a:latin typeface="Times New Roman" panose="02020503050405090304" pitchFamily="18" charset="0"/>
                <a:ea typeface="+mn-ea"/>
              </a:rPr>
              <a:t>        目的</a:t>
            </a:r>
            <a:r>
              <a:rPr kumimoji="1" lang="zh-CN" altLang="en-US" sz="2400" dirty="0">
                <a:latin typeface="Times New Roman" panose="02020503050405090304" pitchFamily="18" charset="0"/>
                <a:ea typeface="+mn-ea"/>
              </a:rPr>
              <a:t>：</a:t>
            </a:r>
            <a:r>
              <a:rPr kumimoji="1" lang="zh-CN" altLang="zh-CN" sz="2400" dirty="0">
                <a:latin typeface="Times New Roman" panose="02020503050405090304" pitchFamily="18" charset="0"/>
              </a:rPr>
              <a:t>在股指期货市场建立与现货市场相反的头寸，以达到以股指期货的盈利来补充现货亏损</a:t>
            </a:r>
            <a:r>
              <a:rPr kumimoji="1" lang="zh-CN" altLang="en-US" sz="2400" dirty="0">
                <a:latin typeface="Times New Roman" panose="02020503050405090304" pitchFamily="18" charset="0"/>
              </a:rPr>
              <a:t>。</a:t>
            </a:r>
          </a:p>
          <a:p>
            <a:pPr latinLnBrk="0">
              <a:lnSpc>
                <a:spcPct val="150000"/>
              </a:lnSpc>
            </a:pPr>
            <a:r>
              <a:rPr kumimoji="1" lang="zh-CN" altLang="zh-CN" sz="2400" b="1" dirty="0">
                <a:latin typeface="Times New Roman" panose="02020503050405090304" pitchFamily="18" charset="0"/>
                <a:ea typeface="+mn-ea"/>
              </a:rPr>
              <a:t>        原理</a:t>
            </a:r>
            <a:r>
              <a:rPr kumimoji="1" lang="zh-CN" altLang="zh-CN" sz="2400" dirty="0">
                <a:latin typeface="Times New Roman" panose="02020503050405090304" pitchFamily="18" charset="0"/>
                <a:ea typeface="+mn-ea"/>
              </a:rPr>
              <a:t>：股指期货的价格与股票现货的价格受相同因素的影响，变动方向通常一致。成功利用股指期货套期保值的关键在于确定最优套期保值比例，可采用最小方差法来确定</a:t>
            </a:r>
            <a:r>
              <a:rPr kumimoji="1" lang="zh-CN" altLang="en-US" sz="2400" dirty="0">
                <a:latin typeface="Times New Roman" panose="02020503050405090304" pitchFamily="18" charset="0"/>
                <a:ea typeface="+mn-ea"/>
              </a:rPr>
              <a:t>。</a:t>
            </a:r>
            <a:endParaRPr kumimoji="1" lang="zh-CN" altLang="zh-CN" sz="2400" dirty="0">
              <a:latin typeface="Times New Roman" panose="02020503050405090304" pitchFamily="18" charset="0"/>
              <a:ea typeface="+mn-ea"/>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9003" y="908720"/>
            <a:ext cx="11161240" cy="4731232"/>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本章介绍股指持有风险及其在风险对冲套利上的应用，同时探讨了股指期货跨期套利策略、股指期货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管理期货策略的原理和实现过程。从策略结果看，股指期货跨期套利策略原理简单，技术难度不高，但是不适合频繁操作，而股指期货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套利策略可以通过跨市场实现套利，但跟踪误差带来的风险仍然不可忽视。相较之下，股指期货择时交易策略、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523220"/>
          </a:xfrm>
          <a:prstGeom prst="rect">
            <a:avLst/>
          </a:prstGeom>
        </p:spPr>
        <p:txBody>
          <a:bodyPr wrap="square">
            <a:spAutoFit/>
          </a:bodyPr>
          <a:lstStyle/>
          <a:p>
            <a:r>
              <a:rPr lang="zh-CN" altLang="en-US" sz="2800" b="1" dirty="0">
                <a:latin typeface="黑体" pitchFamily="49" charset="-122"/>
                <a:ea typeface="黑体" pitchFamily="49" charset="-122"/>
              </a:rPr>
              <a:t>期货风险对冲套利理论与策略 </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81</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27"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476995" y="774864"/>
                <a:ext cx="11233248" cy="3582904"/>
              </a:xfrm>
              <a:prstGeom prst="rect">
                <a:avLst/>
              </a:prstGeom>
            </p:spPr>
            <p:txBody>
              <a:bodyPr wrap="square">
                <a:spAutoFit/>
              </a:bodyPr>
              <a:lstStyle/>
              <a:p>
                <a:pPr latinLnBrk="0">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套期保值率为期货头寸和现货头寸的比值，表示为了进行套期保值，单位现货需要的期货合约数量，用</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表示。每个时期套期保值组合的价值变化为：</a:t>
                </a:r>
                <a:endParaRPr kumimoji="1" lang="en-US" altLang="zh-CN" sz="2200" dirty="0">
                  <a:latin typeface="Times New Roman" panose="02020503050405090304" pitchFamily="18" charset="0"/>
                  <a:ea typeface="+mn-ea"/>
                </a:endParaRPr>
              </a:p>
              <a:p>
                <a:pPr latinLnBrk="0">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其中</a:t>
                </a:r>
                <a14:m>
                  <m:oMath xmlns:m="http://schemas.openxmlformats.org/officeDocument/2006/math">
                    <m:r>
                      <a:rPr kumimoji="1" lang="zh-CN" altLang="en-US" sz="2200" i="1" smtClean="0">
                        <a:latin typeface="Cambria Math" panose="02040503050406030204" pitchFamily="18" charset="0"/>
                        <a:ea typeface="+mn-ea"/>
                      </a:rPr>
                      <m:t>∆</m:t>
                    </m:r>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𝑉</m:t>
                        </m:r>
                      </m:e>
                      <m:sub>
                        <m:r>
                          <a:rPr kumimoji="1" lang="en-US" altLang="zh-CN" sz="2200" b="0" i="1" smtClean="0">
                            <a:latin typeface="Cambria Math" panose="02040503050406030204" pitchFamily="18" charset="0"/>
                            <a:ea typeface="+mn-ea"/>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时期现货和期货组成的套期保值投资组合价值的变化，</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𝑆</m:t>
                        </m:r>
                      </m:e>
                      <m:sub>
                        <m:r>
                          <a:rPr kumimoji="1" lang="en-US" altLang="zh-CN" sz="2200" i="1">
                            <a:latin typeface="Cambria Math" panose="02040503050406030204" pitchFamily="18" charset="0"/>
                          </a:rPr>
                          <m:t>𝑡</m:t>
                        </m:r>
                      </m:sub>
                    </m:sSub>
                    <m:r>
                      <a:rPr kumimoji="1" lang="en-US" altLang="zh-CN" sz="2200" i="1">
                        <a:latin typeface="Cambria Math" panose="02040503050406030204" pitchFamily="18" charset="0"/>
                      </a:rPr>
                      <m:t> </m:t>
                    </m:r>
                  </m:oMath>
                </a14:m>
                <a:r>
                  <a:rPr kumimoji="1" lang="zh-CN" altLang="zh-CN" sz="2200" dirty="0">
                    <a:latin typeface="Times New Roman" panose="02020503050405090304" pitchFamily="18" charset="0"/>
                    <a:ea typeface="+mn-ea"/>
                  </a:rPr>
                  <a:t>、</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𝐹</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分别表示</a:t>
                </a:r>
                <a:r>
                  <a:rPr kumimoji="1" lang="en-US" altLang="zh-CN" sz="2200" i="1" dirty="0">
                    <a:latin typeface="Times New Roman" panose="02020503050405090304" pitchFamily="18" charset="0"/>
                  </a:rPr>
                  <a:t>t</a:t>
                </a:r>
                <a:r>
                  <a:rPr kumimoji="1" lang="zh-CN" altLang="zh-CN" sz="2200" dirty="0">
                    <a:latin typeface="Times New Roman" panose="02020503050405090304" pitchFamily="18" charset="0"/>
                    <a:ea typeface="+mn-ea"/>
                  </a:rPr>
                  <a:t>时期现货和期货价格的变化，</a:t>
                </a:r>
                <a:r>
                  <a:rPr kumimoji="1" lang="en-US" altLang="zh-CN" sz="2200" dirty="0"/>
                  <a:t> </a:t>
                </a:r>
                <a14:m>
                  <m:oMath xmlns:m="http://schemas.openxmlformats.org/officeDocument/2006/math">
                    <m:sSub>
                      <m:sSubPr>
                        <m:ctrlPr>
                          <a:rPr kumimoji="1" lang="en-US" altLang="zh-CN" sz="2200" i="1">
                            <a:latin typeface="Cambria Math"/>
                          </a:rPr>
                        </m:ctrlPr>
                      </m:sSubPr>
                      <m:e>
                        <m:r>
                          <a:rPr kumimoji="1" lang="en-US" altLang="zh-CN" sz="2200" b="0" i="1" smtClean="0">
                            <a:latin typeface="Cambria Math" panose="02040503050406030204" pitchFamily="18" charset="0"/>
                          </a:rPr>
                          <m:t>h</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时期套期保值比例。</a:t>
                </a:r>
                <a:endParaRPr kumimoji="1" lang="en-US" altLang="zh-CN" sz="2200" dirty="0">
                  <a:latin typeface="Times New Roman" panose="02020503050405090304" pitchFamily="18" charset="0"/>
                  <a:ea typeface="+mn-ea"/>
                </a:endParaRPr>
              </a:p>
              <a:p>
                <a:pPr>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对</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求一阶导并令其为</a:t>
                </a:r>
                <a:r>
                  <a:rPr kumimoji="1" lang="en-US" altLang="zh-CN" sz="2200" dirty="0">
                    <a:latin typeface="Times New Roman" panose="02020503050405090304" pitchFamily="18" charset="0"/>
                    <a:ea typeface="+mn-ea"/>
                  </a:rPr>
                  <a:t>0</a:t>
                </a:r>
                <a:r>
                  <a:rPr kumimoji="1" lang="zh-CN" altLang="zh-CN" sz="2200" dirty="0">
                    <a:latin typeface="Times New Roman" panose="02020503050405090304" pitchFamily="18" charset="0"/>
                    <a:ea typeface="+mn-ea"/>
                  </a:rPr>
                  <a:t>，得到最小方差套期保值比率为：</a:t>
                </a:r>
              </a:p>
            </p:txBody>
          </p:sp>
        </mc:Choice>
        <mc:Fallback xmlns="">
          <p:sp>
            <p:nvSpPr>
              <p:cNvPr id="16" name="矩形 15"/>
              <p:cNvSpPr>
                <a:spLocks noRot="1" noChangeAspect="1" noMove="1" noResize="1" noEditPoints="1" noAdjustHandles="1" noChangeArrowheads="1" noChangeShapeType="1" noTextEdit="1"/>
              </p:cNvSpPr>
              <p:nvPr/>
            </p:nvSpPr>
            <p:spPr>
              <a:xfrm>
                <a:off x="476995" y="774864"/>
                <a:ext cx="11233248" cy="3582904"/>
              </a:xfrm>
              <a:prstGeom prst="rect">
                <a:avLst/>
              </a:prstGeom>
              <a:blipFill>
                <a:blip r:embed="rId3"/>
                <a:stretch>
                  <a:fillRect l="-678" r="-452" b="-2120"/>
                </a:stretch>
              </a:blipFill>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427158883"/>
              </p:ext>
            </p:extLst>
          </p:nvPr>
        </p:nvGraphicFramePr>
        <p:xfrm>
          <a:off x="1327165" y="1891441"/>
          <a:ext cx="2160240" cy="458812"/>
        </p:xfrm>
        <a:graphic>
          <a:graphicData uri="http://schemas.openxmlformats.org/presentationml/2006/ole">
            <mc:AlternateContent xmlns:mc="http://schemas.openxmlformats.org/markup-compatibility/2006">
              <mc:Choice xmlns:v="urn:schemas-microsoft-com:vml" Requires="v">
                <p:oleObj spid="_x0000_s38057" name="Equation" r:id="rId4" imgW="1075690" imgH="228600" progId="Equation.DSMT4">
                  <p:embed/>
                </p:oleObj>
              </mc:Choice>
              <mc:Fallback>
                <p:oleObj name="Equation" r:id="rId4" imgW="1075690" imgH="228600" progId="Equation.DSMT4">
                  <p:embed/>
                  <p:pic>
                    <p:nvPicPr>
                      <p:cNvPr id="0" name="对象 1"/>
                      <p:cNvPicPr/>
                      <p:nvPr/>
                    </p:nvPicPr>
                    <p:blipFill>
                      <a:blip r:embed="rId5"/>
                      <a:stretch>
                        <a:fillRect/>
                      </a:stretch>
                    </p:blipFill>
                    <p:spPr>
                      <a:xfrm>
                        <a:off x="1327165" y="1891441"/>
                        <a:ext cx="2160240" cy="4588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02254608"/>
              </p:ext>
            </p:extLst>
          </p:nvPr>
        </p:nvGraphicFramePr>
        <p:xfrm>
          <a:off x="1197075" y="3466830"/>
          <a:ext cx="6250172" cy="452911"/>
        </p:xfrm>
        <a:graphic>
          <a:graphicData uri="http://schemas.openxmlformats.org/presentationml/2006/ole">
            <mc:AlternateContent xmlns:mc="http://schemas.openxmlformats.org/markup-compatibility/2006">
              <mc:Choice xmlns:v="urn:schemas-microsoft-com:vml" Requires="v">
                <p:oleObj spid="_x0000_s38058" name="Equation" r:id="rId6" imgW="3285490" imgH="237490" progId="Equation.DSMT4">
                  <p:embed/>
                </p:oleObj>
              </mc:Choice>
              <mc:Fallback>
                <p:oleObj name="Equation" r:id="rId6" imgW="3285490" imgH="237490" progId="Equation.DSMT4">
                  <p:embed/>
                  <p:pic>
                    <p:nvPicPr>
                      <p:cNvPr id="0" name="图片 38000"/>
                      <p:cNvPicPr/>
                      <p:nvPr/>
                    </p:nvPicPr>
                    <p:blipFill>
                      <a:blip r:embed="rId7"/>
                      <a:stretch>
                        <a:fillRect/>
                      </a:stretch>
                    </p:blipFill>
                    <p:spPr>
                      <a:xfrm>
                        <a:off x="1197075" y="3466830"/>
                        <a:ext cx="6250172" cy="45291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49929871"/>
              </p:ext>
            </p:extLst>
          </p:nvPr>
        </p:nvGraphicFramePr>
        <p:xfrm>
          <a:off x="1053059" y="4448144"/>
          <a:ext cx="4019810" cy="950497"/>
        </p:xfrm>
        <a:graphic>
          <a:graphicData uri="http://schemas.openxmlformats.org/presentationml/2006/ole">
            <mc:AlternateContent xmlns:mc="http://schemas.openxmlformats.org/markup-compatibility/2006">
              <mc:Choice xmlns:v="urn:schemas-microsoft-com:vml" Requires="v">
                <p:oleObj spid="_x0000_s38059" name="Equation" r:id="rId8" imgW="1934210" imgH="457200" progId="Equation.DSMT4">
                  <p:embed/>
                </p:oleObj>
              </mc:Choice>
              <mc:Fallback>
                <p:oleObj name="Equation" r:id="rId8" imgW="1934210" imgH="457200" progId="Equation.DSMT4">
                  <p:embed/>
                  <p:pic>
                    <p:nvPicPr>
                      <p:cNvPr id="0" name="图片 38001"/>
                      <p:cNvPicPr/>
                      <p:nvPr/>
                    </p:nvPicPr>
                    <p:blipFill>
                      <a:blip r:embed="rId9"/>
                      <a:stretch>
                        <a:fillRect/>
                      </a:stretch>
                    </p:blipFill>
                    <p:spPr>
                      <a:xfrm>
                        <a:off x="1053059" y="4448144"/>
                        <a:ext cx="4019810" cy="950497"/>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8378</Words>
  <Application>Microsoft Office PowerPoint</Application>
  <PresentationFormat>自定义</PresentationFormat>
  <Paragraphs>1503</Paragraphs>
  <Slides>81</Slides>
  <Notes>63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81</vt:i4>
      </vt:variant>
    </vt:vector>
  </HeadingPairs>
  <TitlesOfParts>
    <vt:vector size="84"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四、跨期套利的协整模型</vt:lpstr>
      <vt:lpstr>PowerPoint 演示文稿</vt:lpstr>
      <vt:lpstr>PowerPoint 演示文稿</vt:lpstr>
      <vt:lpstr>PowerPoint 演示文稿</vt:lpstr>
      <vt:lpstr>五、跨期套利策略的实现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六、跨期套利策略总结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1509</cp:revision>
  <dcterms:created xsi:type="dcterms:W3CDTF">2021-11-21T10:18:42Z</dcterms:created>
  <dcterms:modified xsi:type="dcterms:W3CDTF">2024-08-02T15:06:25Z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