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4"/>
  </p:notesMasterIdLst>
  <p:handoutMasterIdLst>
    <p:handoutMasterId r:id="rId75"/>
  </p:handoutMasterIdLst>
  <p:sldIdLst>
    <p:sldId id="256" r:id="rId2"/>
    <p:sldId id="334" r:id="rId3"/>
    <p:sldId id="483" r:id="rId4"/>
    <p:sldId id="418" r:id="rId5"/>
    <p:sldId id="491" r:id="rId6"/>
    <p:sldId id="492" r:id="rId7"/>
    <p:sldId id="493" r:id="rId8"/>
    <p:sldId id="494" r:id="rId9"/>
    <p:sldId id="495" r:id="rId10"/>
    <p:sldId id="496" r:id="rId11"/>
    <p:sldId id="497" r:id="rId12"/>
    <p:sldId id="498" r:id="rId13"/>
    <p:sldId id="499" r:id="rId14"/>
    <p:sldId id="500" r:id="rId15"/>
    <p:sldId id="501" r:id="rId16"/>
    <p:sldId id="502" r:id="rId17"/>
    <p:sldId id="503" r:id="rId18"/>
    <p:sldId id="504" r:id="rId19"/>
    <p:sldId id="505" r:id="rId20"/>
    <p:sldId id="506" r:id="rId21"/>
    <p:sldId id="507" r:id="rId22"/>
    <p:sldId id="508" r:id="rId23"/>
    <p:sldId id="509" r:id="rId24"/>
    <p:sldId id="510" r:id="rId25"/>
    <p:sldId id="511" r:id="rId26"/>
    <p:sldId id="512" r:id="rId27"/>
    <p:sldId id="515" r:id="rId28"/>
    <p:sldId id="516" r:id="rId29"/>
    <p:sldId id="517" r:id="rId30"/>
    <p:sldId id="518" r:id="rId31"/>
    <p:sldId id="519" r:id="rId32"/>
    <p:sldId id="520" r:id="rId33"/>
    <p:sldId id="521" r:id="rId34"/>
    <p:sldId id="522" r:id="rId35"/>
    <p:sldId id="523" r:id="rId36"/>
    <p:sldId id="524" r:id="rId37"/>
    <p:sldId id="525" r:id="rId38"/>
    <p:sldId id="526" r:id="rId39"/>
    <p:sldId id="527" r:id="rId40"/>
    <p:sldId id="528" r:id="rId41"/>
    <p:sldId id="529" r:id="rId42"/>
    <p:sldId id="530" r:id="rId43"/>
    <p:sldId id="531" r:id="rId44"/>
    <p:sldId id="533" r:id="rId45"/>
    <p:sldId id="532" r:id="rId46"/>
    <p:sldId id="534" r:id="rId47"/>
    <p:sldId id="561" r:id="rId48"/>
    <p:sldId id="535" r:id="rId49"/>
    <p:sldId id="536" r:id="rId50"/>
    <p:sldId id="537" r:id="rId51"/>
    <p:sldId id="538" r:id="rId52"/>
    <p:sldId id="539" r:id="rId53"/>
    <p:sldId id="540" r:id="rId54"/>
    <p:sldId id="541" r:id="rId55"/>
    <p:sldId id="542" r:id="rId56"/>
    <p:sldId id="543" r:id="rId57"/>
    <p:sldId id="544" r:id="rId58"/>
    <p:sldId id="545" r:id="rId59"/>
    <p:sldId id="546" r:id="rId60"/>
    <p:sldId id="547" r:id="rId61"/>
    <p:sldId id="548" r:id="rId62"/>
    <p:sldId id="549" r:id="rId63"/>
    <p:sldId id="550" r:id="rId64"/>
    <p:sldId id="551" r:id="rId65"/>
    <p:sldId id="552" r:id="rId66"/>
    <p:sldId id="553" r:id="rId67"/>
    <p:sldId id="554" r:id="rId68"/>
    <p:sldId id="555" r:id="rId69"/>
    <p:sldId id="556" r:id="rId70"/>
    <p:sldId id="557" r:id="rId71"/>
    <p:sldId id="558" r:id="rId72"/>
    <p:sldId id="434" r:id="rId73"/>
  </p:sldIdLst>
  <p:sldSz cx="12187238" cy="6858000"/>
  <p:notesSz cx="6858000" cy="9144000"/>
  <p:custDataLst>
    <p:tags r:id="rId76"/>
  </p:custDataLst>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xmlns="">
        <p15:guide id="1" orient="horz" pos="2188" userDrawn="1">
          <p15:clr>
            <a:srgbClr val="A4A3A4"/>
          </p15:clr>
        </p15:guide>
        <p15:guide id="2" pos="381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F81BD"/>
    <a:srgbClr val="0066FF"/>
    <a:srgbClr val="215968"/>
    <a:srgbClr val="0000CC"/>
    <a:srgbClr val="0000FF"/>
    <a:srgbClr val="E46C0A"/>
    <a:srgbClr val="B9BF41"/>
    <a:srgbClr val="3333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60" autoAdjust="0"/>
    <p:restoredTop sz="92103" autoAdjust="0"/>
  </p:normalViewPr>
  <p:slideViewPr>
    <p:cSldViewPr showGuides="1">
      <p:cViewPr varScale="1">
        <p:scale>
          <a:sx n="156" d="100"/>
          <a:sy n="156" d="100"/>
        </p:scale>
        <p:origin x="-1002" y="-60"/>
      </p:cViewPr>
      <p:guideLst>
        <p:guide orient="horz" pos="2188"/>
        <p:guide pos="3811"/>
      </p:guideLst>
    </p:cSldViewPr>
  </p:slideViewPr>
  <p:notesTextViewPr>
    <p:cViewPr>
      <p:scale>
        <a:sx n="1" d="1"/>
        <a:sy n="1" d="1"/>
      </p:scale>
      <p:origin x="0" y="0"/>
    </p:cViewPr>
  </p:notesTextViewPr>
  <p:sorterViewPr>
    <p:cViewPr>
      <p:scale>
        <a:sx n="100" d="100"/>
        <a:sy n="100" d="100"/>
      </p:scale>
      <p:origin x="0" y="1836"/>
    </p:cViewPr>
  </p:sorterViewPr>
  <p:notesViewPr>
    <p:cSldViewPr>
      <p:cViewPr varScale="1">
        <p:scale>
          <a:sx n="127" d="100"/>
          <a:sy n="127" d="100"/>
        </p:scale>
        <p:origin x="-4884" y="-57"/>
      </p:cViewPr>
      <p:guideLst>
        <p:guide orient="horz" pos="2917"/>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gs" Target="tags/tag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atin typeface="Arial" panose="020B0604020202020204" pitchFamily="34" charset="0"/>
                <a:ea typeface="宋体" panose="02010600030101010101" pitchFamily="2" charset="-122"/>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0" hangingPunct="0">
              <a:defRPr sz="1200">
                <a:latin typeface="Arial" panose="020B0604020202020204" pitchFamily="34" charset="0"/>
                <a:ea typeface="宋体" panose="02010600030101010101" pitchFamily="2" charset="-122"/>
              </a:defRPr>
            </a:lvl1pPr>
          </a:lstStyle>
          <a:p>
            <a:pPr>
              <a:defRPr/>
            </a:pPr>
            <a:fld id="{5C9BBA8F-0133-4E87-B046-A2FDEDCF47AD}" type="datetimeFigureOut">
              <a:rPr lang="zh-CN" altLang="en-US"/>
              <a:t>2024/8/18</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0" hangingPunct="0">
              <a:defRPr sz="1200">
                <a:latin typeface="Arial" panose="020B0604020202020204" pitchFamily="34" charset="0"/>
                <a:ea typeface="宋体" panose="02010600030101010101" pitchFamily="2" charset="-122"/>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1CD81BE3-8160-4299-B6B9-8A4475FAB90D}" type="slidenum">
              <a:rPr lang="zh-CN" altLang="en-US"/>
              <a:t>‹#›</a:t>
            </a:fld>
            <a:endParaRPr lang="zh-CN" altLang="en-US"/>
          </a:p>
        </p:txBody>
      </p:sp>
    </p:spTree>
    <p:extLst>
      <p:ext uri="{BB962C8B-B14F-4D97-AF65-F5344CB8AC3E}">
        <p14:creationId xmlns:p14="http://schemas.microsoft.com/office/powerpoint/2010/main" val="3711928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0" hangingPunct="0">
              <a:defRPr sz="1200">
                <a:latin typeface="Arial" panose="020B0604020202020204" pitchFamily="34" charset="0"/>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0" hangingPunct="0">
              <a:defRPr sz="1200">
                <a:latin typeface="Arial" panose="020B0604020202020204" pitchFamily="34" charset="0"/>
                <a:ea typeface="宋体" panose="02010600030101010101" pitchFamily="2" charset="-122"/>
              </a:defRPr>
            </a:lvl1pPr>
          </a:lstStyle>
          <a:p>
            <a:pPr>
              <a:defRPr/>
            </a:pPr>
            <a:fld id="{3B1F3953-5F16-47C0-B42C-DF3778086CEE}" type="datetimeFigureOut">
              <a:rPr lang="zh-CN" altLang="en-US"/>
              <a:t>2024/8/18</a:t>
            </a:fld>
            <a:endParaRPr lang="zh-CN" altLang="en-US"/>
          </a:p>
        </p:txBody>
      </p:sp>
      <p:sp>
        <p:nvSpPr>
          <p:cNvPr id="4" name="幻灯片图像占位符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wrap="square" lIns="91440" tIns="45720" rIns="91440" bIns="45720" numCol="1" anchor="t" anchorCtr="0" compatLnSpc="1"/>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0" hangingPunct="0">
              <a:defRPr sz="1200">
                <a:latin typeface="Arial" panose="020B0604020202020204" pitchFamily="34" charset="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lstStyle>
            <a:lvl1pPr algn="r">
              <a:defRPr sz="1200"/>
            </a:lvl1pPr>
          </a:lstStyle>
          <a:p>
            <a:fld id="{17F12B51-38F5-440D-987E-EA5538A19096}" type="slidenum">
              <a:rPr lang="zh-CN" altLang="en-US"/>
              <a:t>‹#›</a:t>
            </a:fld>
            <a:endParaRPr lang="zh-CN" altLang="en-US"/>
          </a:p>
        </p:txBody>
      </p:sp>
    </p:spTree>
    <p:extLst>
      <p:ext uri="{BB962C8B-B14F-4D97-AF65-F5344CB8AC3E}">
        <p14:creationId xmlns:p14="http://schemas.microsoft.com/office/powerpoint/2010/main" val="28404194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638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638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等线" panose="02010600030101010101" pitchFamily="2" charset="-122"/>
                <a:ea typeface="等线" panose="02010600030101010101" pitchFamily="2" charset="-122"/>
              </a:defRPr>
            </a:lvl1pPr>
            <a:lvl2pPr marL="742950" indent="-285750">
              <a:defRPr sz="1200">
                <a:solidFill>
                  <a:schemeClr val="tx1"/>
                </a:solidFill>
                <a:latin typeface="等线" panose="02010600030101010101" pitchFamily="2" charset="-122"/>
                <a:ea typeface="等线" panose="02010600030101010101" pitchFamily="2" charset="-122"/>
              </a:defRPr>
            </a:lvl2pPr>
            <a:lvl3pPr marL="1143000" indent="-228600">
              <a:defRPr sz="1200">
                <a:solidFill>
                  <a:schemeClr val="tx1"/>
                </a:solidFill>
                <a:latin typeface="等线" panose="02010600030101010101" pitchFamily="2" charset="-122"/>
                <a:ea typeface="等线" panose="02010600030101010101" pitchFamily="2" charset="-122"/>
              </a:defRPr>
            </a:lvl3pPr>
            <a:lvl4pPr marL="1600200" indent="-228600">
              <a:defRPr sz="1200">
                <a:solidFill>
                  <a:schemeClr val="tx1"/>
                </a:solidFill>
                <a:latin typeface="等线" panose="02010600030101010101" pitchFamily="2" charset="-122"/>
                <a:ea typeface="等线" panose="02010600030101010101" pitchFamily="2" charset="-122"/>
              </a:defRPr>
            </a:lvl4pPr>
            <a:lvl5pPr marL="2057400" indent="-228600">
              <a:defRPr sz="1200">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30000"/>
              </a:spcBef>
              <a:spcAft>
                <a:spcPct val="0"/>
              </a:spcAft>
              <a:defRPr sz="1200">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30000"/>
              </a:spcBef>
              <a:spcAft>
                <a:spcPct val="0"/>
              </a:spcAft>
              <a:defRPr sz="1200">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30000"/>
              </a:spcBef>
              <a:spcAft>
                <a:spcPct val="0"/>
              </a:spcAft>
              <a:defRPr sz="1200">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30000"/>
              </a:spcBef>
              <a:spcAft>
                <a:spcPct val="0"/>
              </a:spcAft>
              <a:defRPr sz="1200">
                <a:solidFill>
                  <a:schemeClr val="tx1"/>
                </a:solidFill>
                <a:latin typeface="等线" panose="02010600030101010101" pitchFamily="2" charset="-122"/>
                <a:ea typeface="等线" panose="02010600030101010101" pitchFamily="2" charset="-122"/>
              </a:defRPr>
            </a:lvl9pPr>
          </a:lstStyle>
          <a:p>
            <a:fld id="{64954A28-3DC3-401C-8871-6F2DB6073328}" type="slidenum">
              <a:rPr lang="zh-CN" altLang="en-US">
                <a:latin typeface="Arial" panose="020B0604020202020204" pitchFamily="34" charset="0"/>
                <a:ea typeface="宋体" panose="02010600030101010101" pitchFamily="2" charset="-122"/>
              </a:rPr>
              <a:t>1</a:t>
            </a:fld>
            <a:endParaRPr lang="zh-CN" altLang="en-US">
              <a:latin typeface="Arial" panose="020B060402020202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4" name="图片 7" descr="图片包含 背景, 钟表, 黑暗, 监控&#10;&#10;描述已自动生成"/>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705850" y="5467350"/>
            <a:ext cx="3930650"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ctrTitle"/>
          </p:nvPr>
        </p:nvSpPr>
        <p:spPr>
          <a:xfrm>
            <a:off x="914043" y="2130427"/>
            <a:ext cx="10359153" cy="1470025"/>
          </a:xfrm>
        </p:spPr>
        <p:txBody>
          <a:bodyPr/>
          <a:lstStyle/>
          <a:p>
            <a:r>
              <a:rPr lang="zh-CN" altLang="en-US"/>
              <a:t>单击此处编辑母版标题样式</a:t>
            </a:r>
          </a:p>
        </p:txBody>
      </p:sp>
      <p:sp>
        <p:nvSpPr>
          <p:cNvPr id="3" name="副标题 2"/>
          <p:cNvSpPr>
            <a:spLocks noGrp="1"/>
          </p:cNvSpPr>
          <p:nvPr>
            <p:ph type="subTitle" idx="1"/>
          </p:nvPr>
        </p:nvSpPr>
        <p:spPr>
          <a:xfrm>
            <a:off x="1828087" y="3886200"/>
            <a:ext cx="8531067"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5" name="日期占位符 3"/>
          <p:cNvSpPr>
            <a:spLocks noGrp="1"/>
          </p:cNvSpPr>
          <p:nvPr>
            <p:ph type="dt" sz="half" idx="10"/>
          </p:nvPr>
        </p:nvSpPr>
        <p:spPr/>
        <p:txBody>
          <a:bodyPr/>
          <a:lstStyle>
            <a:lvl1pPr>
              <a:defRPr/>
            </a:lvl1pPr>
          </a:lstStyle>
          <a:p>
            <a:pPr>
              <a:defRPr/>
            </a:pPr>
            <a:fld id="{9D6FB868-AC17-4892-8E55-097DF144418B}" type="datetimeFigureOut">
              <a:rPr lang="zh-CN" altLang="en-US"/>
              <a:t>2024/8/18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E5D0D58C-8F2E-47FF-AA3A-3DD216554D88}" type="slidenum">
              <a:rPr lang="zh-CN" altLang="en-US"/>
              <a:t>‹#›</a:t>
            </a:fld>
            <a:endParaRPr lang="zh-CN" altLang="en-US"/>
          </a:p>
        </p:txBody>
      </p:sp>
    </p:spTree>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矩形 4"/>
          <p:cNvSpPr/>
          <p:nvPr userDrawn="1"/>
        </p:nvSpPr>
        <p:spPr>
          <a:xfrm>
            <a:off x="12011025" y="0"/>
            <a:ext cx="182563" cy="54927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p>
        </p:txBody>
      </p:sp>
      <p:sp>
        <p:nvSpPr>
          <p:cNvPr id="6" name="矩形 5"/>
          <p:cNvSpPr/>
          <p:nvPr userDrawn="1"/>
        </p:nvSpPr>
        <p:spPr>
          <a:xfrm>
            <a:off x="0" y="6597650"/>
            <a:ext cx="12180888" cy="26035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7" name="椭圆 6"/>
          <p:cNvSpPr/>
          <p:nvPr userDrawn="1"/>
        </p:nvSpPr>
        <p:spPr>
          <a:xfrm>
            <a:off x="5842000" y="6470650"/>
            <a:ext cx="503238" cy="503238"/>
          </a:xfrm>
          <a:prstGeom prst="ellipse">
            <a:avLst/>
          </a:prstGeom>
          <a:solidFill>
            <a:schemeClr val="bg1"/>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fld id="{3A1086AB-FA55-458F-B4C3-6E6DAC987516}" type="slidenum">
              <a:rPr lang="zh-CN" altLang="en-US" sz="1100">
                <a:solidFill>
                  <a:srgbClr val="31859C"/>
                </a:solidFill>
              </a:rPr>
              <a:t>‹#›</a:t>
            </a:fld>
            <a:endParaRPr lang="zh-CN" altLang="en-US">
              <a:solidFill>
                <a:srgbClr val="31859C"/>
              </a:solidFill>
            </a:endParaRPr>
          </a:p>
        </p:txBody>
      </p:sp>
      <p:pic>
        <p:nvPicPr>
          <p:cNvPr id="8" name="Picture 32" descr="12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04438" y="20638"/>
            <a:ext cx="1884362"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26"/>
          <p:cNvSpPr>
            <a:spLocks noChangeShapeType="1"/>
          </p:cNvSpPr>
          <p:nvPr userDrawn="1"/>
        </p:nvSpPr>
        <p:spPr bwMode="gray">
          <a:xfrm rot="5400000" flipH="1">
            <a:off x="3658394" y="-2909093"/>
            <a:ext cx="0" cy="7059612"/>
          </a:xfrm>
          <a:prstGeom prst="line">
            <a:avLst/>
          </a:prstGeom>
          <a:ln w="19050">
            <a:solidFill>
              <a:srgbClr val="215968"/>
            </a:solidFill>
          </a:ln>
        </p:spPr>
        <p:style>
          <a:lnRef idx="1">
            <a:schemeClr val="accent2"/>
          </a:lnRef>
          <a:fillRef idx="0">
            <a:schemeClr val="accent2"/>
          </a:fillRef>
          <a:effectRef idx="0">
            <a:schemeClr val="accent2"/>
          </a:effectRef>
          <a:fontRef idx="minor">
            <a:schemeClr val="tx1"/>
          </a:fontRef>
        </p:style>
        <p:txBody>
          <a:bodyPr lIns="108850" tIns="54425" rIns="108850" bIns="54425"/>
          <a:lstStyle/>
          <a:p>
            <a:pPr eaLnBrk="1" hangingPunct="1">
              <a:defRPr/>
            </a:pPr>
            <a:endParaRPr lang="zh-CN" altLang="en-US"/>
          </a:p>
        </p:txBody>
      </p:sp>
      <p:sp>
        <p:nvSpPr>
          <p:cNvPr id="2" name="标题 1"/>
          <p:cNvSpPr>
            <a:spLocks noGrp="1"/>
          </p:cNvSpPr>
          <p:nvPr>
            <p:ph type="title"/>
          </p:nvPr>
        </p:nvSpPr>
        <p:spPr>
          <a:xfrm>
            <a:off x="2388784" y="4800600"/>
            <a:ext cx="7312343"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8784" y="612775"/>
            <a:ext cx="7312343"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8784" y="5367338"/>
            <a:ext cx="731234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10" name="日期占位符 4"/>
          <p:cNvSpPr>
            <a:spLocks noGrp="1"/>
          </p:cNvSpPr>
          <p:nvPr>
            <p:ph type="dt" sz="half" idx="10"/>
          </p:nvPr>
        </p:nvSpPr>
        <p:spPr/>
        <p:txBody>
          <a:bodyPr/>
          <a:lstStyle>
            <a:lvl1pPr>
              <a:defRPr/>
            </a:lvl1pPr>
          </a:lstStyle>
          <a:p>
            <a:pPr>
              <a:defRPr/>
            </a:pPr>
            <a:fld id="{7C8F8991-131F-4495-B060-CCDCC085ED61}" type="datetimeFigureOut">
              <a:rPr lang="zh-CN" altLang="en-US"/>
              <a:t>2024/8/18</a:t>
            </a:fld>
            <a:endParaRPr lang="zh-CN" altLang="en-US"/>
          </a:p>
        </p:txBody>
      </p:sp>
      <p:sp>
        <p:nvSpPr>
          <p:cNvPr id="11" name="页脚占位符 5"/>
          <p:cNvSpPr>
            <a:spLocks noGrp="1"/>
          </p:cNvSpPr>
          <p:nvPr>
            <p:ph type="ftr" sz="quarter" idx="11"/>
          </p:nvPr>
        </p:nvSpPr>
        <p:spPr/>
        <p:txBody>
          <a:bodyPr/>
          <a:lstStyle>
            <a:lvl1pPr>
              <a:defRPr/>
            </a:lvl1pPr>
          </a:lstStyle>
          <a:p>
            <a:pPr>
              <a:defRPr/>
            </a:pPr>
            <a:endParaRPr lang="zh-CN" altLang="en-US"/>
          </a:p>
        </p:txBody>
      </p:sp>
      <p:sp>
        <p:nvSpPr>
          <p:cNvPr id="12" name="灯片编号占位符 6"/>
          <p:cNvSpPr>
            <a:spLocks noGrp="1"/>
          </p:cNvSpPr>
          <p:nvPr>
            <p:ph type="sldNum" sz="quarter" idx="12"/>
          </p:nvPr>
        </p:nvSpPr>
        <p:spPr/>
        <p:txBody>
          <a:bodyPr/>
          <a:lstStyle>
            <a:lvl1pPr>
              <a:defRPr/>
            </a:lvl1pPr>
          </a:lstStyle>
          <a:p>
            <a:fld id="{2A4307EB-7D08-4BE7-87B1-DFAC274E573D}" type="slidenum">
              <a:rPr lang="zh-CN" altLang="en-US"/>
              <a:t>‹#›</a:t>
            </a:fld>
            <a:endParaRPr lang="zh-CN" altLang="en-US"/>
          </a:p>
        </p:txBody>
      </p:sp>
    </p:spTree>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2" name="矩形 1"/>
          <p:cNvSpPr/>
          <p:nvPr userDrawn="1"/>
        </p:nvSpPr>
        <p:spPr>
          <a:xfrm>
            <a:off x="0" y="0"/>
            <a:ext cx="12187238" cy="6858000"/>
          </a:xfrm>
          <a:prstGeom prst="rect">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pic>
        <p:nvPicPr>
          <p:cNvPr id="3" name="Picture 2" descr="http://pic17.nipic.com/20110914/7807978_105643065000_2.jpg"/>
          <p:cNvPicPr>
            <a:picLocks noChangeAspect="1" noChangeArrowheads="1"/>
          </p:cNvPicPr>
          <p:nvPr userDrawn="1"/>
        </p:nvPicPr>
        <p:blipFill rotWithShape="1">
          <a:blip r:embed="rId2">
            <a:duotone>
              <a:prstClr val="black"/>
              <a:srgbClr val="D9C3A5">
                <a:tint val="50000"/>
                <a:satMod val="180000"/>
              </a:srgbClr>
            </a:duotone>
          </a:blip>
          <a:srcRect t="47291" b="8126"/>
          <a:stretch>
            <a:fillRect/>
          </a:stretch>
        </p:blipFill>
        <p:spPr bwMode="auto">
          <a:xfrm>
            <a:off x="1845147" y="2405712"/>
            <a:ext cx="1639613" cy="1023288"/>
          </a:xfrm>
          <a:prstGeom prst="rect">
            <a:avLst/>
          </a:prstGeom>
          <a:noFill/>
        </p:spPr>
      </p:pic>
      <p:pic>
        <p:nvPicPr>
          <p:cNvPr id="4" name="图片 8" descr="图片包含 背景, 钟表, 黑暗, 监控&#10;&#10;描述已自动生成"/>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122613" y="-100013"/>
            <a:ext cx="5362575" cy="193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图片 9" descr="徽标&#10;&#10;描述已自动生成"/>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558463" y="5157788"/>
            <a:ext cx="1157287" cy="120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日期占位符 3"/>
          <p:cNvSpPr>
            <a:spLocks noGrp="1"/>
          </p:cNvSpPr>
          <p:nvPr>
            <p:ph type="dt" sz="half" idx="10"/>
          </p:nvPr>
        </p:nvSpPr>
        <p:spPr/>
        <p:txBody>
          <a:bodyPr/>
          <a:lstStyle>
            <a:lvl1pPr>
              <a:defRPr/>
            </a:lvl1pPr>
          </a:lstStyle>
          <a:p>
            <a:pPr>
              <a:defRPr/>
            </a:pPr>
            <a:fld id="{524EE924-02C8-47EB-9B6C-361B37314DD6}" type="datetimeFigureOut">
              <a:rPr lang="zh-CN" altLang="en-US"/>
              <a:t>2024/8/18</a:t>
            </a:fld>
            <a:endParaRPr lang="zh-CN" altLang="en-US"/>
          </a:p>
        </p:txBody>
      </p:sp>
      <p:sp>
        <p:nvSpPr>
          <p:cNvPr id="7" name="页脚占位符 4"/>
          <p:cNvSpPr>
            <a:spLocks noGrp="1"/>
          </p:cNvSpPr>
          <p:nvPr>
            <p:ph type="ftr" sz="quarter" idx="11"/>
          </p:nvPr>
        </p:nvSpPr>
        <p:spPr/>
        <p:txBody>
          <a:bodyPr/>
          <a:lstStyle>
            <a:lvl1pPr>
              <a:defRPr/>
            </a:lvl1pPr>
          </a:lstStyle>
          <a:p>
            <a:pPr>
              <a:defRPr/>
            </a:pPr>
            <a:endParaRPr lang="zh-CN" altLang="en-US"/>
          </a:p>
        </p:txBody>
      </p:sp>
      <p:sp>
        <p:nvSpPr>
          <p:cNvPr id="8" name="灯片编号占位符 5"/>
          <p:cNvSpPr>
            <a:spLocks noGrp="1"/>
          </p:cNvSpPr>
          <p:nvPr>
            <p:ph type="sldNum" sz="quarter" idx="12"/>
          </p:nvPr>
        </p:nvSpPr>
        <p:spPr/>
        <p:txBody>
          <a:bodyPr/>
          <a:lstStyle>
            <a:lvl1pPr>
              <a:defRPr/>
            </a:lvl1pPr>
          </a:lstStyle>
          <a:p>
            <a:fld id="{0E18118D-F5A2-41D9-93F0-92FF9794C981}" type="slidenum">
              <a:rPr lang="zh-CN" altLang="en-US"/>
              <a:t>‹#›</a:t>
            </a:fld>
            <a:endParaRPr lang="zh-CN" altLang="en-US"/>
          </a:p>
        </p:txBody>
      </p:sp>
    </p:spTree>
  </p:cSld>
  <p:clrMapOvr>
    <a:masterClrMapping/>
  </p:clrMapOvr>
  <p:transition>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8" name="内容占位符 7"/>
          <p:cNvSpPr>
            <a:spLocks noGrp="1"/>
          </p:cNvSpPr>
          <p:nvPr>
            <p:ph sz="quarter" idx="1"/>
          </p:nvPr>
        </p:nvSpPr>
        <p:spPr>
          <a:xfrm>
            <a:off x="609362" y="1600200"/>
            <a:ext cx="9952911" cy="4873752"/>
          </a:xfrm>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7" name="日期占位符 6"/>
          <p:cNvSpPr>
            <a:spLocks noGrp="1"/>
          </p:cNvSpPr>
          <p:nvPr>
            <p:ph type="dt" sz="half" idx="14"/>
          </p:nvPr>
        </p:nvSpPr>
        <p:spPr/>
        <p:txBody>
          <a:bodyPr rtlCol="0"/>
          <a:lstStyle/>
          <a:p>
            <a:fld id="{530820CF-B880-4189-942D-D702A7CBA730}" type="datetimeFigureOut">
              <a:rPr lang="zh-CN" altLang="en-US" smtClean="0"/>
              <a:t>2024/8/18</a:t>
            </a:fld>
            <a:endParaRPr lang="zh-CN" altLang="en-US"/>
          </a:p>
        </p:txBody>
      </p:sp>
      <p:sp>
        <p:nvSpPr>
          <p:cNvPr id="9" name="灯片编号占位符 8"/>
          <p:cNvSpPr>
            <a:spLocks noGrp="1"/>
          </p:cNvSpPr>
          <p:nvPr>
            <p:ph type="sldNum" sz="quarter" idx="15"/>
          </p:nvPr>
        </p:nvSpPr>
        <p:spPr/>
        <p:txBody>
          <a:bodyPr rtlCol="0"/>
          <a:lstStyle/>
          <a:p>
            <a:fld id="{0C913308-F349-4B6D-A68A-DD1791B4A57B}" type="slidenum">
              <a:rPr lang="zh-CN" altLang="en-US" smtClean="0"/>
              <a:t>‹#›</a:t>
            </a:fld>
            <a:endParaRPr lang="zh-CN" altLang="en-US"/>
          </a:p>
        </p:txBody>
      </p:sp>
      <p:sp>
        <p:nvSpPr>
          <p:cNvPr id="10" name="页脚占位符 9"/>
          <p:cNvSpPr>
            <a:spLocks noGrp="1"/>
          </p:cNvSpPr>
          <p:nvPr>
            <p:ph type="ftr" sz="quarter" idx="16"/>
          </p:nvPr>
        </p:nvSpPr>
        <p:spPr/>
        <p:txBody>
          <a:bodyPr rtlCol="0"/>
          <a:lstStyle/>
          <a:p>
            <a:endParaRPr lang="zh-CN" altLang="en-US"/>
          </a:p>
        </p:txBody>
      </p:sp>
      <p:sp>
        <p:nvSpPr>
          <p:cNvPr id="11" name="矩形 10"/>
          <p:cNvSpPr/>
          <p:nvPr userDrawn="1"/>
        </p:nvSpPr>
        <p:spPr>
          <a:xfrm>
            <a:off x="12011025" y="0"/>
            <a:ext cx="182563" cy="54927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p>
        </p:txBody>
      </p:sp>
      <p:pic>
        <p:nvPicPr>
          <p:cNvPr id="12" name="Picture 32" descr="12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04438" y="20638"/>
            <a:ext cx="1884362"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Line 26"/>
          <p:cNvSpPr>
            <a:spLocks noChangeShapeType="1"/>
          </p:cNvSpPr>
          <p:nvPr userDrawn="1"/>
        </p:nvSpPr>
        <p:spPr bwMode="gray">
          <a:xfrm rot="5400000" flipH="1">
            <a:off x="3658394" y="-2909093"/>
            <a:ext cx="0" cy="7059612"/>
          </a:xfrm>
          <a:prstGeom prst="line">
            <a:avLst/>
          </a:prstGeom>
          <a:ln w="19050">
            <a:solidFill>
              <a:srgbClr val="215968"/>
            </a:solidFill>
          </a:ln>
        </p:spPr>
        <p:style>
          <a:lnRef idx="1">
            <a:schemeClr val="accent2"/>
          </a:lnRef>
          <a:fillRef idx="0">
            <a:schemeClr val="accent2"/>
          </a:fillRef>
          <a:effectRef idx="0">
            <a:schemeClr val="accent2"/>
          </a:effectRef>
          <a:fontRef idx="minor">
            <a:schemeClr val="tx1"/>
          </a:fontRef>
        </p:style>
        <p:txBody>
          <a:bodyPr lIns="108850" tIns="54425" rIns="108850" bIns="54425"/>
          <a:lstStyle/>
          <a:p>
            <a:pPr eaLnBrk="1" hangingPunct="1">
              <a:defRPr/>
            </a:pPr>
            <a:endParaRPr lang="zh-CN" altLang="en-US"/>
          </a:p>
        </p:txBody>
      </p:sp>
      <p:sp>
        <p:nvSpPr>
          <p:cNvPr id="14" name="矩形 13"/>
          <p:cNvSpPr/>
          <p:nvPr userDrawn="1"/>
        </p:nvSpPr>
        <p:spPr>
          <a:xfrm>
            <a:off x="0" y="6597650"/>
            <a:ext cx="12180888" cy="26035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Tree>
  </p:cSld>
  <p:clrMapOvr>
    <a:masterClrMapping/>
  </p:clrMapOvr>
  <p:transition>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2024/8/18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5" name="矩形 4"/>
          <p:cNvSpPr/>
          <p:nvPr userDrawn="1"/>
        </p:nvSpPr>
        <p:spPr>
          <a:xfrm>
            <a:off x="0" y="6597650"/>
            <a:ext cx="12180888" cy="26035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 name="Line 26"/>
          <p:cNvSpPr>
            <a:spLocks noChangeShapeType="1"/>
          </p:cNvSpPr>
          <p:nvPr userDrawn="1"/>
        </p:nvSpPr>
        <p:spPr bwMode="gray">
          <a:xfrm rot="5400000" flipH="1">
            <a:off x="3658394" y="-2909093"/>
            <a:ext cx="0" cy="7059612"/>
          </a:xfrm>
          <a:prstGeom prst="line">
            <a:avLst/>
          </a:prstGeom>
          <a:ln w="19050">
            <a:solidFill>
              <a:srgbClr val="215968"/>
            </a:solidFill>
          </a:ln>
        </p:spPr>
        <p:style>
          <a:lnRef idx="1">
            <a:schemeClr val="accent2"/>
          </a:lnRef>
          <a:fillRef idx="0">
            <a:schemeClr val="accent2"/>
          </a:fillRef>
          <a:effectRef idx="0">
            <a:schemeClr val="accent2"/>
          </a:effectRef>
          <a:fontRef idx="minor">
            <a:schemeClr val="tx1"/>
          </a:fontRef>
        </p:style>
        <p:txBody>
          <a:bodyPr lIns="108850" tIns="54425" rIns="108850" bIns="54425"/>
          <a:lstStyle/>
          <a:p>
            <a:pPr eaLnBrk="1" hangingPunct="1">
              <a:defRPr/>
            </a:pPr>
            <a:endParaRPr lang="zh-CN" altLang="en-US"/>
          </a:p>
        </p:txBody>
      </p:sp>
      <p:sp>
        <p:nvSpPr>
          <p:cNvPr id="7" name="矩形 6"/>
          <p:cNvSpPr/>
          <p:nvPr userDrawn="1"/>
        </p:nvSpPr>
        <p:spPr>
          <a:xfrm>
            <a:off x="12011025" y="0"/>
            <a:ext cx="182563" cy="54927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p>
        </p:txBody>
      </p:sp>
      <p:pic>
        <p:nvPicPr>
          <p:cNvPr id="8" name="Picture 32" descr="12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04438" y="20638"/>
            <a:ext cx="1884362"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grpSp>
        <p:nvGrpSpPr>
          <p:cNvPr id="3" name="组合 8"/>
          <p:cNvGrpSpPr/>
          <p:nvPr userDrawn="1"/>
        </p:nvGrpSpPr>
        <p:grpSpPr bwMode="auto">
          <a:xfrm>
            <a:off x="4868863" y="2046288"/>
            <a:ext cx="2449512" cy="2447925"/>
            <a:chOff x="6897738" y="2060848"/>
            <a:chExt cx="2448272" cy="2448272"/>
          </a:xfrm>
        </p:grpSpPr>
        <p:sp>
          <p:nvSpPr>
            <p:cNvPr id="4" name="空心弧 3"/>
            <p:cNvSpPr/>
            <p:nvPr/>
          </p:nvSpPr>
          <p:spPr>
            <a:xfrm>
              <a:off x="6897738" y="2060848"/>
              <a:ext cx="2448272" cy="2448272"/>
            </a:xfrm>
            <a:prstGeom prst="blockArc">
              <a:avLst>
                <a:gd name="adj1" fmla="val 13344530"/>
                <a:gd name="adj2" fmla="val 8861204"/>
                <a:gd name="adj3" fmla="val 12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a:solidFill>
                  <a:schemeClr val="tx1"/>
                </a:solidFill>
                <a:latin typeface="微软雅黑" panose="020B0503020204020204" pitchFamily="34" charset="-122"/>
                <a:ea typeface="微软雅黑" panose="020B0503020204020204" pitchFamily="34" charset="-122"/>
              </a:endParaRPr>
            </a:p>
          </p:txBody>
        </p:sp>
        <p:sp>
          <p:nvSpPr>
            <p:cNvPr id="5" name="空心弧 4"/>
            <p:cNvSpPr/>
            <p:nvPr/>
          </p:nvSpPr>
          <p:spPr>
            <a:xfrm rot="15949199">
              <a:off x="6897738" y="2060849"/>
              <a:ext cx="2448272" cy="2448272"/>
            </a:xfrm>
            <a:prstGeom prst="blockArc">
              <a:avLst>
                <a:gd name="adj1" fmla="val 13344530"/>
                <a:gd name="adj2" fmla="val 7902189"/>
                <a:gd name="adj3" fmla="val 12088"/>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a:solidFill>
                  <a:schemeClr val="tx1"/>
                </a:solidFill>
                <a:latin typeface="微软雅黑" panose="020B0503020204020204" pitchFamily="34" charset="-122"/>
                <a:ea typeface="微软雅黑" panose="020B0503020204020204" pitchFamily="34" charset="-122"/>
              </a:endParaRPr>
            </a:p>
          </p:txBody>
        </p:sp>
      </p:grpSp>
      <p:sp>
        <p:nvSpPr>
          <p:cNvPr id="6" name="TextBox 5"/>
          <p:cNvSpPr txBox="1">
            <a:spLocks noChangeArrowheads="1"/>
          </p:cNvSpPr>
          <p:nvPr userDrawn="1"/>
        </p:nvSpPr>
        <p:spPr bwMode="auto">
          <a:xfrm>
            <a:off x="5394325" y="2628900"/>
            <a:ext cx="1357313" cy="58420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cs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Part</a:t>
            </a:r>
            <a:endParaRPr lang="zh-CN" altLang="en-US"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16" descr="图片包含 背景, 钟表, 黑暗, 监控&#10;&#10;描述已自动生成"/>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705850" y="5467350"/>
            <a:ext cx="3930650"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title"/>
          </p:nvPr>
        </p:nvSpPr>
        <p:spPr/>
        <p:txBody>
          <a:bodyPr/>
          <a:lstStyle/>
          <a:p>
            <a:r>
              <a:rPr lang="zh-CN" altLang="en-US"/>
              <a:t>单击此处编辑母版标题样式</a:t>
            </a:r>
          </a:p>
        </p:txBody>
      </p:sp>
      <p:sp>
        <p:nvSpPr>
          <p:cNvPr id="8" name="日期占位符 3"/>
          <p:cNvSpPr>
            <a:spLocks noGrp="1"/>
          </p:cNvSpPr>
          <p:nvPr>
            <p:ph type="dt" sz="half" idx="10"/>
          </p:nvPr>
        </p:nvSpPr>
        <p:spPr/>
        <p:txBody>
          <a:bodyPr/>
          <a:lstStyle>
            <a:lvl1pPr>
              <a:defRPr/>
            </a:lvl1pPr>
          </a:lstStyle>
          <a:p>
            <a:pPr>
              <a:defRPr/>
            </a:pPr>
            <a:fld id="{6D7AB130-94D4-4090-BCD1-A9B407B85054}" type="datetimeFigureOut">
              <a:rPr lang="zh-CN" altLang="en-US"/>
              <a:t>2024/8/18</a:t>
            </a:fld>
            <a:endParaRPr lang="zh-CN" altLang="en-US"/>
          </a:p>
        </p:txBody>
      </p:sp>
      <p:sp>
        <p:nvSpPr>
          <p:cNvPr id="9" name="页脚占位符 4"/>
          <p:cNvSpPr>
            <a:spLocks noGrp="1"/>
          </p:cNvSpPr>
          <p:nvPr>
            <p:ph type="ftr" sz="quarter" idx="11"/>
          </p:nvPr>
        </p:nvSpPr>
        <p:spPr/>
        <p:txBody>
          <a:bodyPr/>
          <a:lstStyle>
            <a:lvl1pPr>
              <a:defRPr/>
            </a:lvl1pPr>
          </a:lstStyle>
          <a:p>
            <a:pPr>
              <a:defRPr/>
            </a:pPr>
            <a:endParaRPr lang="zh-CN" altLang="en-US"/>
          </a:p>
        </p:txBody>
      </p:sp>
      <p:sp>
        <p:nvSpPr>
          <p:cNvPr id="10" name="灯片编号占位符 5"/>
          <p:cNvSpPr>
            <a:spLocks noGrp="1"/>
          </p:cNvSpPr>
          <p:nvPr>
            <p:ph type="sldNum" sz="quarter" idx="12"/>
          </p:nvPr>
        </p:nvSpPr>
        <p:spPr/>
        <p:txBody>
          <a:bodyPr/>
          <a:lstStyle>
            <a:lvl1pPr>
              <a:defRPr/>
            </a:lvl1pPr>
          </a:lstStyle>
          <a:p>
            <a:fld id="{7DA045BE-1F7A-45F9-A8EE-EADC55ABCF3F}" type="slidenum">
              <a:rPr lang="zh-CN" altLang="en-US"/>
              <a:t>‹#›</a:t>
            </a:fld>
            <a:endParaRPr lang="zh-CN" altLang="en-US"/>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矩形 3"/>
          <p:cNvSpPr/>
          <p:nvPr userDrawn="1"/>
        </p:nvSpPr>
        <p:spPr>
          <a:xfrm>
            <a:off x="12011025" y="0"/>
            <a:ext cx="182563" cy="54927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p>
        </p:txBody>
      </p:sp>
      <p:sp>
        <p:nvSpPr>
          <p:cNvPr id="5" name="矩形 4"/>
          <p:cNvSpPr/>
          <p:nvPr userDrawn="1"/>
        </p:nvSpPr>
        <p:spPr>
          <a:xfrm>
            <a:off x="0" y="6597650"/>
            <a:ext cx="12180888" cy="26035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 name="椭圆 5"/>
          <p:cNvSpPr/>
          <p:nvPr userDrawn="1"/>
        </p:nvSpPr>
        <p:spPr>
          <a:xfrm>
            <a:off x="5842000" y="6470650"/>
            <a:ext cx="503238" cy="503238"/>
          </a:xfrm>
          <a:prstGeom prst="ellipse">
            <a:avLst/>
          </a:prstGeom>
          <a:solidFill>
            <a:schemeClr val="bg1"/>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fld id="{46537F44-FBCF-4F23-B675-87FB8E3761FE}" type="slidenum">
              <a:rPr lang="zh-CN" altLang="en-US" sz="1100">
                <a:solidFill>
                  <a:srgbClr val="31859C"/>
                </a:solidFill>
              </a:rPr>
              <a:t>‹#›</a:t>
            </a:fld>
            <a:endParaRPr lang="zh-CN" altLang="en-US">
              <a:solidFill>
                <a:srgbClr val="31859C"/>
              </a:solidFill>
            </a:endParaRPr>
          </a:p>
        </p:txBody>
      </p:sp>
      <p:cxnSp>
        <p:nvCxnSpPr>
          <p:cNvPr id="7" name="直接连接符 6"/>
          <p:cNvCxnSpPr/>
          <p:nvPr userDrawn="1"/>
        </p:nvCxnSpPr>
        <p:spPr>
          <a:xfrm flipH="1">
            <a:off x="7102475" y="533400"/>
            <a:ext cx="4999038"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a:xfrm>
            <a:off x="962708" y="4406902"/>
            <a:ext cx="10359153"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2708" y="2906713"/>
            <a:ext cx="1035915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8" name="日期占位符 3"/>
          <p:cNvSpPr>
            <a:spLocks noGrp="1"/>
          </p:cNvSpPr>
          <p:nvPr>
            <p:ph type="dt" sz="half" idx="10"/>
          </p:nvPr>
        </p:nvSpPr>
        <p:spPr/>
        <p:txBody>
          <a:bodyPr/>
          <a:lstStyle>
            <a:lvl1pPr>
              <a:defRPr/>
            </a:lvl1pPr>
          </a:lstStyle>
          <a:p>
            <a:pPr>
              <a:defRPr/>
            </a:pPr>
            <a:fld id="{734B5DB1-4E4C-4AD5-AD20-320D7CE2C00A}" type="datetimeFigureOut">
              <a:rPr lang="zh-CN" altLang="en-US"/>
              <a:t>2024/8/18</a:t>
            </a:fld>
            <a:endParaRPr lang="zh-CN" altLang="en-US"/>
          </a:p>
        </p:txBody>
      </p:sp>
      <p:sp>
        <p:nvSpPr>
          <p:cNvPr id="9" name="页脚占位符 4"/>
          <p:cNvSpPr>
            <a:spLocks noGrp="1"/>
          </p:cNvSpPr>
          <p:nvPr>
            <p:ph type="ftr" sz="quarter" idx="11"/>
          </p:nvPr>
        </p:nvSpPr>
        <p:spPr/>
        <p:txBody>
          <a:bodyPr/>
          <a:lstStyle>
            <a:lvl1pPr>
              <a:defRPr/>
            </a:lvl1pPr>
          </a:lstStyle>
          <a:p>
            <a:pPr>
              <a:defRPr/>
            </a:pPr>
            <a:endParaRPr lang="zh-CN" altLang="en-US"/>
          </a:p>
        </p:txBody>
      </p:sp>
      <p:sp>
        <p:nvSpPr>
          <p:cNvPr id="10" name="灯片编号占位符 5"/>
          <p:cNvSpPr>
            <a:spLocks noGrp="1"/>
          </p:cNvSpPr>
          <p:nvPr>
            <p:ph type="sldNum" sz="quarter" idx="12"/>
          </p:nvPr>
        </p:nvSpPr>
        <p:spPr/>
        <p:txBody>
          <a:bodyPr/>
          <a:lstStyle>
            <a:lvl1pPr>
              <a:defRPr/>
            </a:lvl1pPr>
          </a:lstStyle>
          <a:p>
            <a:fld id="{25A715B0-738C-41C2-8410-2B847574FA6E}" type="slidenum">
              <a:rPr lang="zh-CN" altLang="en-US"/>
              <a:t>‹#›</a:t>
            </a:fld>
            <a:endParaRPr lang="zh-CN" altLang="en-US"/>
          </a:p>
        </p:txBody>
      </p:sp>
    </p:spTree>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5" name="Picture 2" descr="http://pic17.nipic.com/20110914/7807978_105643065000_2.jpg"/>
          <p:cNvPicPr>
            <a:picLocks noChangeAspect="1" noChangeArrowheads="1"/>
          </p:cNvPicPr>
          <p:nvPr userDrawn="1"/>
        </p:nvPicPr>
        <p:blipFill rotWithShape="1">
          <a:blip r:embed="rId2">
            <a:duotone>
              <a:prstClr val="black"/>
              <a:srgbClr val="D9C3A5">
                <a:tint val="50000"/>
                <a:satMod val="180000"/>
              </a:srgbClr>
            </a:duotone>
          </a:blip>
          <a:srcRect t="47291" b="8126"/>
          <a:stretch>
            <a:fillRect/>
          </a:stretch>
        </p:blipFill>
        <p:spPr bwMode="auto">
          <a:xfrm>
            <a:off x="0" y="3267580"/>
            <a:ext cx="12166275" cy="3617804"/>
          </a:xfrm>
          <a:prstGeom prst="rect">
            <a:avLst/>
          </a:prstGeom>
          <a:noFill/>
        </p:spPr>
      </p:pic>
      <p:sp>
        <p:nvSpPr>
          <p:cNvPr id="6" name="矩形 5"/>
          <p:cNvSpPr/>
          <p:nvPr userDrawn="1"/>
        </p:nvSpPr>
        <p:spPr>
          <a:xfrm>
            <a:off x="0" y="0"/>
            <a:ext cx="12187238" cy="326707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7" name="组合 8"/>
          <p:cNvGrpSpPr/>
          <p:nvPr userDrawn="1"/>
        </p:nvGrpSpPr>
        <p:grpSpPr bwMode="auto">
          <a:xfrm>
            <a:off x="4868863" y="2046288"/>
            <a:ext cx="2449512" cy="2447925"/>
            <a:chOff x="6897738" y="2060848"/>
            <a:chExt cx="2448272" cy="2448272"/>
          </a:xfrm>
        </p:grpSpPr>
        <p:sp>
          <p:nvSpPr>
            <p:cNvPr id="8" name="空心弧 7"/>
            <p:cNvSpPr/>
            <p:nvPr/>
          </p:nvSpPr>
          <p:spPr>
            <a:xfrm>
              <a:off x="6897738" y="2060848"/>
              <a:ext cx="2448272" cy="2448272"/>
            </a:xfrm>
            <a:prstGeom prst="blockArc">
              <a:avLst>
                <a:gd name="adj1" fmla="val 13344530"/>
                <a:gd name="adj2" fmla="val 8861204"/>
                <a:gd name="adj3" fmla="val 12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a:solidFill>
                  <a:schemeClr val="tx1"/>
                </a:solidFill>
                <a:latin typeface="微软雅黑" panose="020B0503020204020204" pitchFamily="34" charset="-122"/>
                <a:ea typeface="微软雅黑" panose="020B0503020204020204" pitchFamily="34" charset="-122"/>
              </a:endParaRPr>
            </a:p>
          </p:txBody>
        </p:sp>
        <p:sp>
          <p:nvSpPr>
            <p:cNvPr id="9" name="空心弧 8"/>
            <p:cNvSpPr/>
            <p:nvPr/>
          </p:nvSpPr>
          <p:spPr>
            <a:xfrm rot="15949199">
              <a:off x="6897738" y="2060849"/>
              <a:ext cx="2448272" cy="2448272"/>
            </a:xfrm>
            <a:prstGeom prst="blockArc">
              <a:avLst>
                <a:gd name="adj1" fmla="val 13344530"/>
                <a:gd name="adj2" fmla="val 7902189"/>
                <a:gd name="adj3" fmla="val 12088"/>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a:solidFill>
                  <a:schemeClr val="tx1"/>
                </a:solidFill>
                <a:latin typeface="微软雅黑" panose="020B0503020204020204" pitchFamily="34" charset="-122"/>
                <a:ea typeface="微软雅黑" panose="020B0503020204020204" pitchFamily="34" charset="-122"/>
              </a:endParaRPr>
            </a:p>
          </p:txBody>
        </p:sp>
      </p:grpSp>
      <p:sp>
        <p:nvSpPr>
          <p:cNvPr id="10" name="TextBox 9"/>
          <p:cNvSpPr txBox="1">
            <a:spLocks noChangeArrowheads="1"/>
          </p:cNvSpPr>
          <p:nvPr userDrawn="1"/>
        </p:nvSpPr>
        <p:spPr bwMode="auto">
          <a:xfrm>
            <a:off x="5394325" y="2628900"/>
            <a:ext cx="1357313" cy="58420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cs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Part</a:t>
            </a:r>
            <a:endParaRPr lang="zh-CN" altLang="en-US"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1" name="TextBox 10"/>
          <p:cNvSpPr txBox="1">
            <a:spLocks noChangeArrowheads="1"/>
          </p:cNvSpPr>
          <p:nvPr userDrawn="1"/>
        </p:nvSpPr>
        <p:spPr bwMode="auto">
          <a:xfrm>
            <a:off x="5394325" y="3284538"/>
            <a:ext cx="1357313" cy="70802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cs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4000" b="1">
                <a:solidFill>
                  <a:srgbClr val="31859C"/>
                </a:solidFill>
                <a:latin typeface="微软雅黑" panose="020B0503020204020204" pitchFamily="34" charset="-122"/>
                <a:ea typeface="微软雅黑" panose="020B0503020204020204" pitchFamily="34" charset="-122"/>
                <a:cs typeface="微软雅黑" panose="020B0503020204020204" pitchFamily="34" charset="-122"/>
              </a:rPr>
              <a:t>2</a:t>
            </a:r>
            <a:endParaRPr lang="zh-CN" altLang="en-US" sz="4000" b="1">
              <a:solidFill>
                <a:srgbClr val="31859C"/>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719386" y="1600202"/>
            <a:ext cx="637714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7299648" y="1600202"/>
            <a:ext cx="637714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2" name="日期占位符 4"/>
          <p:cNvSpPr>
            <a:spLocks noGrp="1"/>
          </p:cNvSpPr>
          <p:nvPr>
            <p:ph type="dt" sz="half" idx="10"/>
          </p:nvPr>
        </p:nvSpPr>
        <p:spPr/>
        <p:txBody>
          <a:bodyPr/>
          <a:lstStyle>
            <a:lvl1pPr>
              <a:defRPr/>
            </a:lvl1pPr>
          </a:lstStyle>
          <a:p>
            <a:pPr>
              <a:defRPr/>
            </a:pPr>
            <a:fld id="{3E6F1283-CCE5-4695-9394-BE2002B35C36}" type="datetimeFigureOut">
              <a:rPr lang="zh-CN" altLang="en-US"/>
              <a:t>2024/8/18</a:t>
            </a:fld>
            <a:endParaRPr lang="zh-CN" altLang="en-US"/>
          </a:p>
        </p:txBody>
      </p:sp>
      <p:sp>
        <p:nvSpPr>
          <p:cNvPr id="13" name="页脚占位符 5"/>
          <p:cNvSpPr>
            <a:spLocks noGrp="1"/>
          </p:cNvSpPr>
          <p:nvPr>
            <p:ph type="ftr" sz="quarter" idx="11"/>
          </p:nvPr>
        </p:nvSpPr>
        <p:spPr/>
        <p:txBody>
          <a:bodyPr/>
          <a:lstStyle>
            <a:lvl1pPr>
              <a:defRPr/>
            </a:lvl1pPr>
          </a:lstStyle>
          <a:p>
            <a:pPr>
              <a:defRPr/>
            </a:pPr>
            <a:endParaRPr lang="zh-CN" altLang="en-US"/>
          </a:p>
        </p:txBody>
      </p:sp>
      <p:sp>
        <p:nvSpPr>
          <p:cNvPr id="14" name="灯片编号占位符 6"/>
          <p:cNvSpPr>
            <a:spLocks noGrp="1"/>
          </p:cNvSpPr>
          <p:nvPr>
            <p:ph type="sldNum" sz="quarter" idx="12"/>
          </p:nvPr>
        </p:nvSpPr>
        <p:spPr/>
        <p:txBody>
          <a:bodyPr/>
          <a:lstStyle>
            <a:lvl1pPr>
              <a:defRPr/>
            </a:lvl1pPr>
          </a:lstStyle>
          <a:p>
            <a:fld id="{3A180CCA-1712-4585-BA53-15C38A1B49F5}" type="slidenum">
              <a:rPr lang="zh-CN" altLang="en-US"/>
              <a:t>‹#›</a:t>
            </a:fld>
            <a:endParaRPr lang="zh-CN" altLang="en-US"/>
          </a:p>
        </p:txBody>
      </p:sp>
    </p:spTree>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7" name="矩形 6"/>
          <p:cNvSpPr/>
          <p:nvPr userDrawn="1"/>
        </p:nvSpPr>
        <p:spPr>
          <a:xfrm>
            <a:off x="12011025" y="0"/>
            <a:ext cx="182563" cy="54927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p>
        </p:txBody>
      </p:sp>
      <p:sp>
        <p:nvSpPr>
          <p:cNvPr id="8" name="矩形 7"/>
          <p:cNvSpPr/>
          <p:nvPr userDrawn="1"/>
        </p:nvSpPr>
        <p:spPr>
          <a:xfrm>
            <a:off x="0" y="6597650"/>
            <a:ext cx="12180888" cy="26035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9" name="椭圆 8"/>
          <p:cNvSpPr/>
          <p:nvPr userDrawn="1"/>
        </p:nvSpPr>
        <p:spPr>
          <a:xfrm>
            <a:off x="5842000" y="6470650"/>
            <a:ext cx="503238" cy="503238"/>
          </a:xfrm>
          <a:prstGeom prst="ellipse">
            <a:avLst/>
          </a:prstGeom>
          <a:solidFill>
            <a:schemeClr val="bg1"/>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fld id="{21010D48-3B53-42CB-A0EF-1A6E78801D5E}" type="slidenum">
              <a:rPr lang="zh-CN" altLang="en-US" sz="1100">
                <a:solidFill>
                  <a:srgbClr val="31859C"/>
                </a:solidFill>
              </a:rPr>
              <a:t>‹#›</a:t>
            </a:fld>
            <a:endParaRPr lang="zh-CN" altLang="en-US">
              <a:solidFill>
                <a:srgbClr val="31859C"/>
              </a:solidFill>
            </a:endParaRPr>
          </a:p>
        </p:txBody>
      </p:sp>
      <p:cxnSp>
        <p:nvCxnSpPr>
          <p:cNvPr id="10" name="直接连接符 9"/>
          <p:cNvCxnSpPr/>
          <p:nvPr userDrawn="1"/>
        </p:nvCxnSpPr>
        <p:spPr>
          <a:xfrm flipH="1">
            <a:off x="7102475" y="533400"/>
            <a:ext cx="4999038"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11" name="Line 26"/>
          <p:cNvSpPr>
            <a:spLocks noChangeShapeType="1"/>
          </p:cNvSpPr>
          <p:nvPr userDrawn="1"/>
        </p:nvSpPr>
        <p:spPr bwMode="gray">
          <a:xfrm rot="5400000" flipH="1">
            <a:off x="3658394" y="-2909093"/>
            <a:ext cx="0" cy="7059612"/>
          </a:xfrm>
          <a:prstGeom prst="line">
            <a:avLst/>
          </a:prstGeom>
          <a:ln w="19050">
            <a:solidFill>
              <a:srgbClr val="215968"/>
            </a:solidFill>
          </a:ln>
        </p:spPr>
        <p:style>
          <a:lnRef idx="1">
            <a:schemeClr val="accent2"/>
          </a:lnRef>
          <a:fillRef idx="0">
            <a:schemeClr val="accent2"/>
          </a:fillRef>
          <a:effectRef idx="0">
            <a:schemeClr val="accent2"/>
          </a:effectRef>
          <a:fontRef idx="minor">
            <a:schemeClr val="tx1"/>
          </a:fontRef>
        </p:style>
        <p:txBody>
          <a:bodyPr lIns="108850" tIns="54425" rIns="108850" bIns="54425"/>
          <a:lstStyle/>
          <a:p>
            <a:pPr eaLnBrk="1" hangingPunct="1">
              <a:defRPr/>
            </a:pPr>
            <a:endParaRPr lang="zh-CN" altLang="en-US"/>
          </a:p>
        </p:txBody>
      </p:sp>
      <p:pic>
        <p:nvPicPr>
          <p:cNvPr id="12" name="Picture 32" descr="12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04438" y="20638"/>
            <a:ext cx="1884362"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标题 1"/>
          <p:cNvSpPr txBox="1"/>
          <p:nvPr userDrawn="1"/>
        </p:nvSpPr>
        <p:spPr bwMode="auto">
          <a:xfrm>
            <a:off x="188913" y="20638"/>
            <a:ext cx="7416800" cy="600075"/>
          </a:xfrm>
          <a:prstGeom prst="rect">
            <a:avLst/>
          </a:prstGeom>
          <a:no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kumimoji="1" lang="zh-CN" altLang="en-US" sz="4400">
                <a:latin typeface="Calibri" panose="020F0502020204030204" pitchFamily="34" charset="0"/>
              </a:rPr>
              <a:t>单击此处编辑母版标题样式</a:t>
            </a:r>
          </a:p>
        </p:txBody>
      </p:sp>
      <p:sp>
        <p:nvSpPr>
          <p:cNvPr id="2" name="标题 1"/>
          <p:cNvSpPr>
            <a:spLocks noGrp="1"/>
          </p:cNvSpPr>
          <p:nvPr>
            <p:ph type="title"/>
          </p:nvPr>
        </p:nvSpPr>
        <p:spPr>
          <a:xfrm>
            <a:off x="609363" y="274638"/>
            <a:ext cx="10968514"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363" y="1535113"/>
            <a:ext cx="53848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363" y="2174875"/>
            <a:ext cx="53848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0948" y="1535113"/>
            <a:ext cx="538692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0948" y="2174875"/>
            <a:ext cx="538692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4" name="日期占位符 6"/>
          <p:cNvSpPr>
            <a:spLocks noGrp="1"/>
          </p:cNvSpPr>
          <p:nvPr>
            <p:ph type="dt" sz="half" idx="10"/>
          </p:nvPr>
        </p:nvSpPr>
        <p:spPr/>
        <p:txBody>
          <a:bodyPr/>
          <a:lstStyle>
            <a:lvl1pPr>
              <a:defRPr/>
            </a:lvl1pPr>
          </a:lstStyle>
          <a:p>
            <a:pPr>
              <a:defRPr/>
            </a:pPr>
            <a:fld id="{B9FA2B3E-2F24-4F07-8F8C-775B3BDC4663}" type="datetimeFigureOut">
              <a:rPr lang="zh-CN" altLang="en-US"/>
              <a:t>2024/8/18</a:t>
            </a:fld>
            <a:endParaRPr lang="zh-CN" altLang="en-US"/>
          </a:p>
        </p:txBody>
      </p:sp>
      <p:sp>
        <p:nvSpPr>
          <p:cNvPr id="15" name="页脚占位符 7"/>
          <p:cNvSpPr>
            <a:spLocks noGrp="1"/>
          </p:cNvSpPr>
          <p:nvPr>
            <p:ph type="ftr" sz="quarter" idx="11"/>
          </p:nvPr>
        </p:nvSpPr>
        <p:spPr/>
        <p:txBody>
          <a:bodyPr/>
          <a:lstStyle>
            <a:lvl1pPr>
              <a:defRPr/>
            </a:lvl1pPr>
          </a:lstStyle>
          <a:p>
            <a:pPr>
              <a:defRPr/>
            </a:pPr>
            <a:endParaRPr lang="zh-CN" altLang="en-US"/>
          </a:p>
        </p:txBody>
      </p:sp>
      <p:sp>
        <p:nvSpPr>
          <p:cNvPr id="16" name="灯片编号占位符 8"/>
          <p:cNvSpPr>
            <a:spLocks noGrp="1"/>
          </p:cNvSpPr>
          <p:nvPr>
            <p:ph type="sldNum" sz="quarter" idx="12"/>
          </p:nvPr>
        </p:nvSpPr>
        <p:spPr/>
        <p:txBody>
          <a:bodyPr/>
          <a:lstStyle>
            <a:lvl1pPr>
              <a:defRPr/>
            </a:lvl1pPr>
          </a:lstStyle>
          <a:p>
            <a:fld id="{E91EB392-A98E-44C4-A23D-70366F4F0792}" type="slidenum">
              <a:rPr lang="zh-CN" altLang="en-US"/>
              <a:t>‹#›</a:t>
            </a:fld>
            <a:endParaRPr lang="zh-CN" altLang="en-US"/>
          </a:p>
        </p:txBody>
      </p:sp>
    </p:spTree>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3" name="Picture 2" descr="http://pic17.nipic.com/20110914/7807978_105643065000_2.jpg"/>
          <p:cNvPicPr>
            <a:picLocks noChangeAspect="1" noChangeArrowheads="1"/>
          </p:cNvPicPr>
          <p:nvPr userDrawn="1"/>
        </p:nvPicPr>
        <p:blipFill rotWithShape="1">
          <a:blip r:embed="rId2">
            <a:duotone>
              <a:prstClr val="black"/>
              <a:srgbClr val="D9C3A5">
                <a:tint val="50000"/>
                <a:satMod val="180000"/>
              </a:srgbClr>
            </a:duotone>
          </a:blip>
          <a:srcRect t="47291" b="8126"/>
          <a:stretch>
            <a:fillRect/>
          </a:stretch>
        </p:blipFill>
        <p:spPr bwMode="auto">
          <a:xfrm>
            <a:off x="0" y="3267580"/>
            <a:ext cx="12166275" cy="3617804"/>
          </a:xfrm>
          <a:prstGeom prst="rect">
            <a:avLst/>
          </a:prstGeom>
          <a:noFill/>
        </p:spPr>
      </p:pic>
      <p:sp>
        <p:nvSpPr>
          <p:cNvPr id="4" name="矩形 3"/>
          <p:cNvSpPr/>
          <p:nvPr userDrawn="1"/>
        </p:nvSpPr>
        <p:spPr>
          <a:xfrm>
            <a:off x="0" y="0"/>
            <a:ext cx="12187238" cy="326707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5" name="组合 8"/>
          <p:cNvGrpSpPr/>
          <p:nvPr userDrawn="1"/>
        </p:nvGrpSpPr>
        <p:grpSpPr bwMode="auto">
          <a:xfrm>
            <a:off x="4868863" y="2046288"/>
            <a:ext cx="2449512" cy="2447925"/>
            <a:chOff x="6897738" y="2060848"/>
            <a:chExt cx="2448272" cy="2448272"/>
          </a:xfrm>
        </p:grpSpPr>
        <p:sp>
          <p:nvSpPr>
            <p:cNvPr id="6" name="空心弧 5"/>
            <p:cNvSpPr/>
            <p:nvPr/>
          </p:nvSpPr>
          <p:spPr>
            <a:xfrm>
              <a:off x="6897738" y="2060848"/>
              <a:ext cx="2448272" cy="2448272"/>
            </a:xfrm>
            <a:prstGeom prst="blockArc">
              <a:avLst>
                <a:gd name="adj1" fmla="val 13344530"/>
                <a:gd name="adj2" fmla="val 8861204"/>
                <a:gd name="adj3" fmla="val 12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a:solidFill>
                  <a:schemeClr val="tx1"/>
                </a:solidFill>
                <a:latin typeface="微软雅黑" panose="020B0503020204020204" pitchFamily="34" charset="-122"/>
                <a:ea typeface="微软雅黑" panose="020B0503020204020204" pitchFamily="34" charset="-122"/>
              </a:endParaRPr>
            </a:p>
          </p:txBody>
        </p:sp>
        <p:sp>
          <p:nvSpPr>
            <p:cNvPr id="7" name="空心弧 6"/>
            <p:cNvSpPr/>
            <p:nvPr/>
          </p:nvSpPr>
          <p:spPr>
            <a:xfrm rot="15949199">
              <a:off x="6897738" y="2060849"/>
              <a:ext cx="2448272" cy="2448272"/>
            </a:xfrm>
            <a:prstGeom prst="blockArc">
              <a:avLst>
                <a:gd name="adj1" fmla="val 13344530"/>
                <a:gd name="adj2" fmla="val 7902189"/>
                <a:gd name="adj3" fmla="val 12088"/>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a:solidFill>
                  <a:schemeClr val="tx1"/>
                </a:solidFill>
                <a:latin typeface="微软雅黑" panose="020B0503020204020204" pitchFamily="34" charset="-122"/>
                <a:ea typeface="微软雅黑" panose="020B0503020204020204" pitchFamily="34" charset="-122"/>
              </a:endParaRPr>
            </a:p>
          </p:txBody>
        </p:sp>
      </p:grpSp>
      <p:sp>
        <p:nvSpPr>
          <p:cNvPr id="8" name="TextBox 7"/>
          <p:cNvSpPr txBox="1">
            <a:spLocks noChangeArrowheads="1"/>
          </p:cNvSpPr>
          <p:nvPr userDrawn="1"/>
        </p:nvSpPr>
        <p:spPr bwMode="auto">
          <a:xfrm>
            <a:off x="5394325" y="2628900"/>
            <a:ext cx="1357313" cy="58420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cs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Part</a:t>
            </a:r>
            <a:endParaRPr lang="zh-CN" altLang="en-US"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9" name="TextBox 8"/>
          <p:cNvSpPr txBox="1">
            <a:spLocks noChangeArrowheads="1"/>
          </p:cNvSpPr>
          <p:nvPr userDrawn="1"/>
        </p:nvSpPr>
        <p:spPr bwMode="auto">
          <a:xfrm>
            <a:off x="5394325" y="3284538"/>
            <a:ext cx="1357313" cy="70802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cs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4000" b="1" dirty="0">
                <a:solidFill>
                  <a:srgbClr val="31859C"/>
                </a:solidFill>
                <a:latin typeface="微软雅黑" panose="020B0503020204020204" pitchFamily="34" charset="-122"/>
                <a:ea typeface="微软雅黑" panose="020B0503020204020204" pitchFamily="34" charset="-122"/>
                <a:cs typeface="微软雅黑" panose="020B0503020204020204" pitchFamily="34" charset="-122"/>
              </a:rPr>
              <a:t>2</a:t>
            </a:r>
            <a:endParaRPr lang="zh-CN" altLang="en-US" sz="4000" b="1" dirty="0">
              <a:solidFill>
                <a:srgbClr val="31859C"/>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title"/>
          </p:nvPr>
        </p:nvSpPr>
        <p:spPr/>
        <p:txBody>
          <a:bodyPr/>
          <a:lstStyle/>
          <a:p>
            <a:r>
              <a:rPr lang="zh-CN" altLang="en-US"/>
              <a:t>单击此处编辑母版标题样式</a:t>
            </a:r>
          </a:p>
        </p:txBody>
      </p:sp>
      <p:sp>
        <p:nvSpPr>
          <p:cNvPr id="10" name="日期占位符 2"/>
          <p:cNvSpPr>
            <a:spLocks noGrp="1"/>
          </p:cNvSpPr>
          <p:nvPr>
            <p:ph type="dt" sz="half" idx="10"/>
          </p:nvPr>
        </p:nvSpPr>
        <p:spPr/>
        <p:txBody>
          <a:bodyPr/>
          <a:lstStyle>
            <a:lvl1pPr>
              <a:defRPr/>
            </a:lvl1pPr>
          </a:lstStyle>
          <a:p>
            <a:pPr>
              <a:defRPr/>
            </a:pPr>
            <a:fld id="{0A75B769-02EA-42D7-8061-617DE2C7DD6F}" type="datetimeFigureOut">
              <a:rPr lang="zh-CN" altLang="en-US"/>
              <a:t>2024/8/18</a:t>
            </a:fld>
            <a:endParaRPr lang="zh-CN" altLang="en-US"/>
          </a:p>
        </p:txBody>
      </p:sp>
      <p:sp>
        <p:nvSpPr>
          <p:cNvPr id="11" name="页脚占位符 3"/>
          <p:cNvSpPr>
            <a:spLocks noGrp="1"/>
          </p:cNvSpPr>
          <p:nvPr>
            <p:ph type="ftr" sz="quarter" idx="11"/>
          </p:nvPr>
        </p:nvSpPr>
        <p:spPr/>
        <p:txBody>
          <a:bodyPr/>
          <a:lstStyle>
            <a:lvl1pPr>
              <a:defRPr/>
            </a:lvl1pPr>
          </a:lstStyle>
          <a:p>
            <a:pPr>
              <a:defRPr/>
            </a:pPr>
            <a:endParaRPr lang="zh-CN" altLang="en-US"/>
          </a:p>
        </p:txBody>
      </p:sp>
      <p:sp>
        <p:nvSpPr>
          <p:cNvPr id="12" name="灯片编号占位符 4"/>
          <p:cNvSpPr>
            <a:spLocks noGrp="1"/>
          </p:cNvSpPr>
          <p:nvPr>
            <p:ph type="sldNum" sz="quarter" idx="12"/>
          </p:nvPr>
        </p:nvSpPr>
        <p:spPr/>
        <p:txBody>
          <a:bodyPr/>
          <a:lstStyle>
            <a:lvl1pPr>
              <a:defRPr/>
            </a:lvl1pPr>
          </a:lstStyle>
          <a:p>
            <a:fld id="{5330785D-0D93-4520-B4F2-FCB37B80F3AD}" type="slidenum">
              <a:rPr lang="zh-CN" altLang="en-US"/>
              <a:t>‹#›</a:t>
            </a:fld>
            <a:endParaRPr lang="zh-CN" altLang="en-US"/>
          </a:p>
        </p:txBody>
      </p:sp>
    </p:spTree>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4" name="矩形 3"/>
          <p:cNvSpPr/>
          <p:nvPr userDrawn="1"/>
        </p:nvSpPr>
        <p:spPr>
          <a:xfrm>
            <a:off x="12011025" y="0"/>
            <a:ext cx="182563" cy="54927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p>
        </p:txBody>
      </p:sp>
      <p:sp>
        <p:nvSpPr>
          <p:cNvPr id="5" name="矩形 4"/>
          <p:cNvSpPr/>
          <p:nvPr userDrawn="1"/>
        </p:nvSpPr>
        <p:spPr>
          <a:xfrm>
            <a:off x="0" y="6597650"/>
            <a:ext cx="12180888" cy="26035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 name="椭圆 5"/>
          <p:cNvSpPr/>
          <p:nvPr userDrawn="1"/>
        </p:nvSpPr>
        <p:spPr>
          <a:xfrm>
            <a:off x="5842000" y="6470650"/>
            <a:ext cx="503238" cy="503238"/>
          </a:xfrm>
          <a:prstGeom prst="ellipse">
            <a:avLst/>
          </a:prstGeom>
          <a:solidFill>
            <a:schemeClr val="bg1"/>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fld id="{8E08760C-0088-4E38-A3A9-0838AB9536BD}" type="slidenum">
              <a:rPr lang="zh-CN" altLang="en-US" sz="1100">
                <a:solidFill>
                  <a:srgbClr val="31859C"/>
                </a:solidFill>
              </a:rPr>
              <a:t>‹#›</a:t>
            </a:fld>
            <a:endParaRPr lang="zh-CN" altLang="en-US">
              <a:solidFill>
                <a:srgbClr val="31859C"/>
              </a:solidFill>
            </a:endParaRPr>
          </a:p>
        </p:txBody>
      </p:sp>
      <p:sp>
        <p:nvSpPr>
          <p:cNvPr id="7" name="Line 26"/>
          <p:cNvSpPr>
            <a:spLocks noChangeShapeType="1"/>
          </p:cNvSpPr>
          <p:nvPr userDrawn="1"/>
        </p:nvSpPr>
        <p:spPr bwMode="gray">
          <a:xfrm rot="5400000" flipH="1">
            <a:off x="3658394" y="-2909093"/>
            <a:ext cx="0" cy="7059612"/>
          </a:xfrm>
          <a:prstGeom prst="line">
            <a:avLst/>
          </a:prstGeom>
          <a:ln w="19050">
            <a:solidFill>
              <a:srgbClr val="215968"/>
            </a:solidFill>
          </a:ln>
        </p:spPr>
        <p:style>
          <a:lnRef idx="1">
            <a:schemeClr val="accent2"/>
          </a:lnRef>
          <a:fillRef idx="0">
            <a:schemeClr val="accent2"/>
          </a:fillRef>
          <a:effectRef idx="0">
            <a:schemeClr val="accent2"/>
          </a:effectRef>
          <a:fontRef idx="minor">
            <a:schemeClr val="tx1"/>
          </a:fontRef>
        </p:style>
        <p:txBody>
          <a:bodyPr lIns="108850" tIns="54425" rIns="108850" bIns="54425"/>
          <a:lstStyle/>
          <a:p>
            <a:pPr eaLnBrk="1" hangingPunct="1">
              <a:defRPr/>
            </a:pPr>
            <a:endParaRPr lang="zh-CN" altLang="en-US"/>
          </a:p>
        </p:txBody>
      </p:sp>
      <p:pic>
        <p:nvPicPr>
          <p:cNvPr id="8" name="Picture 32" descr="12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04438" y="20638"/>
            <a:ext cx="1884362"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标题 1"/>
          <p:cNvSpPr>
            <a:spLocks noGrp="1"/>
          </p:cNvSpPr>
          <p:nvPr>
            <p:ph type="title"/>
          </p:nvPr>
        </p:nvSpPr>
        <p:spPr>
          <a:xfrm>
            <a:off x="188964" y="20638"/>
            <a:ext cx="7416824" cy="600075"/>
          </a:xfrm>
        </p:spPr>
        <p:txBody>
          <a:bodyPr/>
          <a:lstStyle/>
          <a:p>
            <a:r>
              <a:rPr lang="zh-CN" altLang="en-US" dirty="0"/>
              <a:t>单击此处编辑母版标题样式</a:t>
            </a:r>
          </a:p>
        </p:txBody>
      </p:sp>
      <p:sp>
        <p:nvSpPr>
          <p:cNvPr id="16" name="内容占位符 2"/>
          <p:cNvSpPr>
            <a:spLocks noGrp="1"/>
          </p:cNvSpPr>
          <p:nvPr>
            <p:ph sz="half" idx="1"/>
          </p:nvPr>
        </p:nvSpPr>
        <p:spPr>
          <a:xfrm>
            <a:off x="719386" y="1600202"/>
            <a:ext cx="637714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9" name="日期占位符 1"/>
          <p:cNvSpPr>
            <a:spLocks noGrp="1"/>
          </p:cNvSpPr>
          <p:nvPr>
            <p:ph type="dt" sz="half" idx="10"/>
          </p:nvPr>
        </p:nvSpPr>
        <p:spPr/>
        <p:txBody>
          <a:bodyPr/>
          <a:lstStyle>
            <a:lvl1pPr>
              <a:defRPr/>
            </a:lvl1pPr>
          </a:lstStyle>
          <a:p>
            <a:pPr>
              <a:defRPr/>
            </a:pPr>
            <a:fld id="{CDC6D247-FFE1-4021-BC8B-C93BF7F2DDB0}" type="datetimeFigureOut">
              <a:rPr lang="zh-CN" altLang="en-US"/>
              <a:t>2024/8/18</a:t>
            </a:fld>
            <a:endParaRPr lang="zh-CN" altLang="en-US"/>
          </a:p>
        </p:txBody>
      </p:sp>
      <p:sp>
        <p:nvSpPr>
          <p:cNvPr id="10" name="页脚占位符 2"/>
          <p:cNvSpPr>
            <a:spLocks noGrp="1"/>
          </p:cNvSpPr>
          <p:nvPr>
            <p:ph type="ftr" sz="quarter" idx="11"/>
          </p:nvPr>
        </p:nvSpPr>
        <p:spPr/>
        <p:txBody>
          <a:bodyPr/>
          <a:lstStyle>
            <a:lvl1pPr>
              <a:defRPr/>
            </a:lvl1pPr>
          </a:lstStyle>
          <a:p>
            <a:pPr>
              <a:defRPr/>
            </a:pPr>
            <a:endParaRPr lang="zh-CN" altLang="en-US"/>
          </a:p>
        </p:txBody>
      </p:sp>
      <p:sp>
        <p:nvSpPr>
          <p:cNvPr id="11" name="灯片编号占位符 3"/>
          <p:cNvSpPr>
            <a:spLocks noGrp="1"/>
          </p:cNvSpPr>
          <p:nvPr>
            <p:ph type="sldNum" sz="quarter" idx="12"/>
          </p:nvPr>
        </p:nvSpPr>
        <p:spPr/>
        <p:txBody>
          <a:bodyPr/>
          <a:lstStyle>
            <a:lvl1pPr>
              <a:defRPr/>
            </a:lvl1pPr>
          </a:lstStyle>
          <a:p>
            <a:fld id="{86649C0E-681B-4033-B023-DE2E157EF217}" type="slidenum">
              <a:rPr lang="zh-CN" altLang="en-US"/>
              <a:t>‹#›</a:t>
            </a:fld>
            <a:endParaRPr lang="zh-CN" altLang="en-US"/>
          </a:p>
        </p:txBody>
      </p:sp>
    </p:spTree>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pic>
        <p:nvPicPr>
          <p:cNvPr id="5" name="Picture 2" descr="http://pic17.nipic.com/20110914/7807978_105643065000_2.jpg"/>
          <p:cNvPicPr>
            <a:picLocks noChangeAspect="1" noChangeArrowheads="1"/>
          </p:cNvPicPr>
          <p:nvPr userDrawn="1"/>
        </p:nvPicPr>
        <p:blipFill rotWithShape="1">
          <a:blip r:embed="rId2">
            <a:duotone>
              <a:prstClr val="black"/>
              <a:srgbClr val="D9C3A5">
                <a:tint val="50000"/>
                <a:satMod val="180000"/>
              </a:srgbClr>
            </a:duotone>
          </a:blip>
          <a:srcRect t="47291" b="8126"/>
          <a:stretch>
            <a:fillRect/>
          </a:stretch>
        </p:blipFill>
        <p:spPr bwMode="auto">
          <a:xfrm>
            <a:off x="0" y="3267580"/>
            <a:ext cx="12166275" cy="3617804"/>
          </a:xfrm>
          <a:prstGeom prst="rect">
            <a:avLst/>
          </a:prstGeom>
          <a:noFill/>
        </p:spPr>
      </p:pic>
      <p:sp>
        <p:nvSpPr>
          <p:cNvPr id="6" name="矩形 5"/>
          <p:cNvSpPr/>
          <p:nvPr userDrawn="1"/>
        </p:nvSpPr>
        <p:spPr>
          <a:xfrm>
            <a:off x="0" y="0"/>
            <a:ext cx="12187238" cy="326707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7" name="组合 8"/>
          <p:cNvGrpSpPr/>
          <p:nvPr userDrawn="1"/>
        </p:nvGrpSpPr>
        <p:grpSpPr bwMode="auto">
          <a:xfrm>
            <a:off x="4868863" y="2046288"/>
            <a:ext cx="2449512" cy="2447925"/>
            <a:chOff x="6897738" y="2060848"/>
            <a:chExt cx="2448272" cy="2448272"/>
          </a:xfrm>
        </p:grpSpPr>
        <p:sp>
          <p:nvSpPr>
            <p:cNvPr id="8" name="空心弧 7"/>
            <p:cNvSpPr/>
            <p:nvPr/>
          </p:nvSpPr>
          <p:spPr>
            <a:xfrm>
              <a:off x="6897738" y="2060848"/>
              <a:ext cx="2448272" cy="2448272"/>
            </a:xfrm>
            <a:prstGeom prst="blockArc">
              <a:avLst>
                <a:gd name="adj1" fmla="val 13344530"/>
                <a:gd name="adj2" fmla="val 8861204"/>
                <a:gd name="adj3" fmla="val 12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a:solidFill>
                  <a:schemeClr val="tx1"/>
                </a:solidFill>
                <a:latin typeface="微软雅黑" panose="020B0503020204020204" pitchFamily="34" charset="-122"/>
                <a:ea typeface="微软雅黑" panose="020B0503020204020204" pitchFamily="34" charset="-122"/>
              </a:endParaRPr>
            </a:p>
          </p:txBody>
        </p:sp>
        <p:sp>
          <p:nvSpPr>
            <p:cNvPr id="9" name="空心弧 8"/>
            <p:cNvSpPr/>
            <p:nvPr/>
          </p:nvSpPr>
          <p:spPr>
            <a:xfrm rot="15949199">
              <a:off x="6897738" y="2060849"/>
              <a:ext cx="2448272" cy="2448272"/>
            </a:xfrm>
            <a:prstGeom prst="blockArc">
              <a:avLst>
                <a:gd name="adj1" fmla="val 13344530"/>
                <a:gd name="adj2" fmla="val 7902189"/>
                <a:gd name="adj3" fmla="val 12088"/>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a:solidFill>
                  <a:schemeClr val="tx1"/>
                </a:solidFill>
                <a:latin typeface="微软雅黑" panose="020B0503020204020204" pitchFamily="34" charset="-122"/>
                <a:ea typeface="微软雅黑" panose="020B0503020204020204" pitchFamily="34" charset="-122"/>
              </a:endParaRPr>
            </a:p>
          </p:txBody>
        </p:sp>
      </p:grpSp>
      <p:sp>
        <p:nvSpPr>
          <p:cNvPr id="10" name="TextBox 9"/>
          <p:cNvSpPr txBox="1">
            <a:spLocks noChangeArrowheads="1"/>
          </p:cNvSpPr>
          <p:nvPr userDrawn="1"/>
        </p:nvSpPr>
        <p:spPr bwMode="auto">
          <a:xfrm>
            <a:off x="5394325" y="2628900"/>
            <a:ext cx="1357313" cy="58420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cs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Part</a:t>
            </a:r>
            <a:endParaRPr lang="zh-CN" altLang="en-US"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1" name="TextBox 10"/>
          <p:cNvSpPr txBox="1">
            <a:spLocks noChangeArrowheads="1"/>
          </p:cNvSpPr>
          <p:nvPr userDrawn="1"/>
        </p:nvSpPr>
        <p:spPr bwMode="auto">
          <a:xfrm>
            <a:off x="5394325" y="3284538"/>
            <a:ext cx="1357313" cy="70802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cs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4000" b="1" dirty="0">
                <a:solidFill>
                  <a:srgbClr val="31859C"/>
                </a:solidFill>
                <a:latin typeface="微软雅黑" panose="020B0503020204020204" pitchFamily="34" charset="-122"/>
                <a:ea typeface="微软雅黑" panose="020B0503020204020204" pitchFamily="34" charset="-122"/>
                <a:cs typeface="微软雅黑" panose="020B0503020204020204" pitchFamily="34" charset="-122"/>
              </a:rPr>
              <a:t>6</a:t>
            </a:r>
            <a:endParaRPr lang="zh-CN" altLang="en-US" sz="4000" b="1" dirty="0">
              <a:solidFill>
                <a:srgbClr val="31859C"/>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title"/>
          </p:nvPr>
        </p:nvSpPr>
        <p:spPr>
          <a:xfrm>
            <a:off x="609362" y="273050"/>
            <a:ext cx="4009518" cy="1162050"/>
          </a:xfrm>
        </p:spPr>
        <p:txBody>
          <a:bodyPr anchor="b"/>
          <a:lstStyle>
            <a:lvl1pPr algn="l">
              <a:defRPr sz="2000" b="1"/>
            </a:lvl1pPr>
          </a:lstStyle>
          <a:p>
            <a:r>
              <a:rPr lang="zh-CN" altLang="en-US"/>
              <a:t>单击此处编辑母版标题样式</a:t>
            </a:r>
          </a:p>
        </p:txBody>
      </p:sp>
      <p:sp>
        <p:nvSpPr>
          <p:cNvPr id="4" name="文本占位符 3"/>
          <p:cNvSpPr>
            <a:spLocks noGrp="1"/>
          </p:cNvSpPr>
          <p:nvPr>
            <p:ph type="body" sz="half" idx="2"/>
          </p:nvPr>
        </p:nvSpPr>
        <p:spPr>
          <a:xfrm>
            <a:off x="609362" y="1435102"/>
            <a:ext cx="400951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dirty="0"/>
              <a:t>单击此处编辑母版文本样式</a:t>
            </a:r>
          </a:p>
        </p:txBody>
      </p:sp>
      <p:sp>
        <p:nvSpPr>
          <p:cNvPr id="12" name="日期占位符 4"/>
          <p:cNvSpPr>
            <a:spLocks noGrp="1"/>
          </p:cNvSpPr>
          <p:nvPr>
            <p:ph type="dt" sz="half" idx="10"/>
          </p:nvPr>
        </p:nvSpPr>
        <p:spPr/>
        <p:txBody>
          <a:bodyPr/>
          <a:lstStyle>
            <a:lvl1pPr>
              <a:defRPr/>
            </a:lvl1pPr>
          </a:lstStyle>
          <a:p>
            <a:pPr>
              <a:defRPr/>
            </a:pPr>
            <a:fld id="{9C903290-4841-42F7-91F1-09FA35BC9C00}" type="datetimeFigureOut">
              <a:rPr lang="zh-CN" altLang="en-US"/>
              <a:t>2024/8/18</a:t>
            </a:fld>
            <a:endParaRPr lang="zh-CN" altLang="en-US"/>
          </a:p>
        </p:txBody>
      </p:sp>
      <p:sp>
        <p:nvSpPr>
          <p:cNvPr id="13" name="页脚占位符 5"/>
          <p:cNvSpPr>
            <a:spLocks noGrp="1"/>
          </p:cNvSpPr>
          <p:nvPr>
            <p:ph type="ftr" sz="quarter" idx="11"/>
          </p:nvPr>
        </p:nvSpPr>
        <p:spPr/>
        <p:txBody>
          <a:bodyPr/>
          <a:lstStyle>
            <a:lvl1pPr>
              <a:defRPr/>
            </a:lvl1pPr>
          </a:lstStyle>
          <a:p>
            <a:pPr>
              <a:defRPr/>
            </a:pPr>
            <a:endParaRPr lang="zh-CN" altLang="en-US"/>
          </a:p>
        </p:txBody>
      </p:sp>
      <p:sp>
        <p:nvSpPr>
          <p:cNvPr id="14" name="灯片编号占位符 6"/>
          <p:cNvSpPr>
            <a:spLocks noGrp="1"/>
          </p:cNvSpPr>
          <p:nvPr>
            <p:ph type="sldNum" sz="quarter" idx="12"/>
          </p:nvPr>
        </p:nvSpPr>
        <p:spPr/>
        <p:txBody>
          <a:bodyPr/>
          <a:lstStyle>
            <a:lvl1pPr>
              <a:defRPr/>
            </a:lvl1pPr>
          </a:lstStyle>
          <a:p>
            <a:fld id="{462A93CB-EA50-4404-AC0B-4A313DBDF13E}" type="slidenum">
              <a:rPr lang="zh-CN" altLang="en-US"/>
              <a:t>‹#›</a:t>
            </a:fld>
            <a:endParaRPr lang="zh-CN" altLang="en-US"/>
          </a:p>
        </p:txBody>
      </p:sp>
    </p:spTree>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内容与标题">
    <p:spTree>
      <p:nvGrpSpPr>
        <p:cNvPr id="1" name=""/>
        <p:cNvGrpSpPr/>
        <p:nvPr/>
      </p:nvGrpSpPr>
      <p:grpSpPr>
        <a:xfrm>
          <a:off x="0" y="0"/>
          <a:ext cx="0" cy="0"/>
          <a:chOff x="0" y="0"/>
          <a:chExt cx="0" cy="0"/>
        </a:xfrm>
      </p:grpSpPr>
      <p:pic>
        <p:nvPicPr>
          <p:cNvPr id="5" name="Picture 2" descr="http://pic17.nipic.com/20110914/7807978_105643065000_2.jpg"/>
          <p:cNvPicPr>
            <a:picLocks noChangeAspect="1" noChangeArrowheads="1"/>
          </p:cNvPicPr>
          <p:nvPr userDrawn="1"/>
        </p:nvPicPr>
        <p:blipFill rotWithShape="1">
          <a:blip r:embed="rId2">
            <a:duotone>
              <a:prstClr val="black"/>
              <a:srgbClr val="D9C3A5">
                <a:tint val="50000"/>
                <a:satMod val="180000"/>
              </a:srgbClr>
            </a:duotone>
          </a:blip>
          <a:srcRect t="47291" b="8126"/>
          <a:stretch>
            <a:fillRect/>
          </a:stretch>
        </p:blipFill>
        <p:spPr bwMode="auto">
          <a:xfrm>
            <a:off x="0" y="3267580"/>
            <a:ext cx="12166275" cy="3617804"/>
          </a:xfrm>
          <a:prstGeom prst="rect">
            <a:avLst/>
          </a:prstGeom>
          <a:noFill/>
        </p:spPr>
      </p:pic>
      <p:sp>
        <p:nvSpPr>
          <p:cNvPr id="6" name="矩形 5"/>
          <p:cNvSpPr/>
          <p:nvPr userDrawn="1"/>
        </p:nvSpPr>
        <p:spPr>
          <a:xfrm>
            <a:off x="0" y="0"/>
            <a:ext cx="12187238" cy="326707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7" name="组合 8"/>
          <p:cNvGrpSpPr/>
          <p:nvPr userDrawn="1"/>
        </p:nvGrpSpPr>
        <p:grpSpPr bwMode="auto">
          <a:xfrm>
            <a:off x="4868863" y="2046288"/>
            <a:ext cx="2449512" cy="2447925"/>
            <a:chOff x="6897738" y="2060848"/>
            <a:chExt cx="2448272" cy="2448272"/>
          </a:xfrm>
        </p:grpSpPr>
        <p:sp>
          <p:nvSpPr>
            <p:cNvPr id="8" name="空心弧 7"/>
            <p:cNvSpPr/>
            <p:nvPr/>
          </p:nvSpPr>
          <p:spPr>
            <a:xfrm>
              <a:off x="6897738" y="2060848"/>
              <a:ext cx="2448272" cy="2448272"/>
            </a:xfrm>
            <a:prstGeom prst="blockArc">
              <a:avLst>
                <a:gd name="adj1" fmla="val 13344530"/>
                <a:gd name="adj2" fmla="val 8861204"/>
                <a:gd name="adj3" fmla="val 12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a:solidFill>
                  <a:schemeClr val="tx1"/>
                </a:solidFill>
                <a:latin typeface="微软雅黑" panose="020B0503020204020204" pitchFamily="34" charset="-122"/>
                <a:ea typeface="微软雅黑" panose="020B0503020204020204" pitchFamily="34" charset="-122"/>
              </a:endParaRPr>
            </a:p>
          </p:txBody>
        </p:sp>
        <p:sp>
          <p:nvSpPr>
            <p:cNvPr id="9" name="空心弧 8"/>
            <p:cNvSpPr/>
            <p:nvPr/>
          </p:nvSpPr>
          <p:spPr>
            <a:xfrm rot="15949199">
              <a:off x="6897738" y="2060849"/>
              <a:ext cx="2448272" cy="2448272"/>
            </a:xfrm>
            <a:prstGeom prst="blockArc">
              <a:avLst>
                <a:gd name="adj1" fmla="val 13344530"/>
                <a:gd name="adj2" fmla="val 7902189"/>
                <a:gd name="adj3" fmla="val 12088"/>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a:solidFill>
                  <a:schemeClr val="tx1"/>
                </a:solidFill>
                <a:latin typeface="微软雅黑" panose="020B0503020204020204" pitchFamily="34" charset="-122"/>
                <a:ea typeface="微软雅黑" panose="020B0503020204020204" pitchFamily="34" charset="-122"/>
              </a:endParaRPr>
            </a:p>
          </p:txBody>
        </p:sp>
      </p:grpSp>
      <p:sp>
        <p:nvSpPr>
          <p:cNvPr id="10" name="TextBox 9"/>
          <p:cNvSpPr txBox="1">
            <a:spLocks noChangeArrowheads="1"/>
          </p:cNvSpPr>
          <p:nvPr userDrawn="1"/>
        </p:nvSpPr>
        <p:spPr bwMode="auto">
          <a:xfrm>
            <a:off x="5394325" y="2628900"/>
            <a:ext cx="1357313" cy="58420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cs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Part</a:t>
            </a:r>
            <a:endParaRPr lang="zh-CN" altLang="en-US"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1" name="TextBox 10"/>
          <p:cNvSpPr txBox="1">
            <a:spLocks noChangeArrowheads="1"/>
          </p:cNvSpPr>
          <p:nvPr userDrawn="1"/>
        </p:nvSpPr>
        <p:spPr bwMode="auto">
          <a:xfrm>
            <a:off x="5394325" y="3284538"/>
            <a:ext cx="1357313" cy="70802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cs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4000" b="1" dirty="0">
                <a:solidFill>
                  <a:srgbClr val="31859C"/>
                </a:solidFill>
                <a:latin typeface="微软雅黑" panose="020B0503020204020204" pitchFamily="34" charset="-122"/>
                <a:ea typeface="微软雅黑" panose="020B0503020204020204" pitchFamily="34" charset="-122"/>
                <a:cs typeface="微软雅黑" panose="020B0503020204020204" pitchFamily="34" charset="-122"/>
              </a:rPr>
              <a:t>5</a:t>
            </a:r>
            <a:endParaRPr lang="zh-CN" altLang="en-US" sz="4000" b="1" dirty="0">
              <a:solidFill>
                <a:srgbClr val="31859C"/>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title"/>
          </p:nvPr>
        </p:nvSpPr>
        <p:spPr>
          <a:xfrm>
            <a:off x="609362" y="273050"/>
            <a:ext cx="4009518" cy="1162050"/>
          </a:xfrm>
        </p:spPr>
        <p:txBody>
          <a:bodyPr anchor="b"/>
          <a:lstStyle>
            <a:lvl1pPr algn="l">
              <a:defRPr sz="2000" b="1"/>
            </a:lvl1pPr>
          </a:lstStyle>
          <a:p>
            <a:r>
              <a:rPr lang="zh-CN" altLang="en-US"/>
              <a:t>单击此处编辑母版标题样式</a:t>
            </a:r>
          </a:p>
        </p:txBody>
      </p:sp>
      <p:sp>
        <p:nvSpPr>
          <p:cNvPr id="4" name="文本占位符 3"/>
          <p:cNvSpPr>
            <a:spLocks noGrp="1"/>
          </p:cNvSpPr>
          <p:nvPr>
            <p:ph type="body" sz="half" idx="2"/>
          </p:nvPr>
        </p:nvSpPr>
        <p:spPr>
          <a:xfrm>
            <a:off x="609362" y="1435102"/>
            <a:ext cx="400951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dirty="0"/>
              <a:t>单击此处编辑母版文本样式</a:t>
            </a:r>
          </a:p>
        </p:txBody>
      </p:sp>
      <p:sp>
        <p:nvSpPr>
          <p:cNvPr id="12" name="日期占位符 4"/>
          <p:cNvSpPr>
            <a:spLocks noGrp="1"/>
          </p:cNvSpPr>
          <p:nvPr>
            <p:ph type="dt" sz="half" idx="10"/>
          </p:nvPr>
        </p:nvSpPr>
        <p:spPr/>
        <p:txBody>
          <a:bodyPr/>
          <a:lstStyle>
            <a:lvl1pPr>
              <a:defRPr/>
            </a:lvl1pPr>
          </a:lstStyle>
          <a:p>
            <a:pPr>
              <a:defRPr/>
            </a:pPr>
            <a:fld id="{65A337C9-F7C4-4C7D-A897-6B17CC4766C3}" type="datetimeFigureOut">
              <a:rPr lang="zh-CN" altLang="en-US"/>
              <a:t>2024/8/18</a:t>
            </a:fld>
            <a:endParaRPr lang="zh-CN" altLang="en-US"/>
          </a:p>
        </p:txBody>
      </p:sp>
      <p:sp>
        <p:nvSpPr>
          <p:cNvPr id="13" name="页脚占位符 5"/>
          <p:cNvSpPr>
            <a:spLocks noGrp="1"/>
          </p:cNvSpPr>
          <p:nvPr>
            <p:ph type="ftr" sz="quarter" idx="11"/>
          </p:nvPr>
        </p:nvSpPr>
        <p:spPr/>
        <p:txBody>
          <a:bodyPr/>
          <a:lstStyle>
            <a:lvl1pPr>
              <a:defRPr/>
            </a:lvl1pPr>
          </a:lstStyle>
          <a:p>
            <a:pPr>
              <a:defRPr/>
            </a:pPr>
            <a:endParaRPr lang="zh-CN" altLang="en-US"/>
          </a:p>
        </p:txBody>
      </p:sp>
      <p:sp>
        <p:nvSpPr>
          <p:cNvPr id="14" name="灯片编号占位符 6"/>
          <p:cNvSpPr>
            <a:spLocks noGrp="1"/>
          </p:cNvSpPr>
          <p:nvPr>
            <p:ph type="sldNum" sz="quarter" idx="12"/>
          </p:nvPr>
        </p:nvSpPr>
        <p:spPr/>
        <p:txBody>
          <a:bodyPr/>
          <a:lstStyle>
            <a:lvl1pPr>
              <a:defRPr/>
            </a:lvl1pPr>
          </a:lstStyle>
          <a:p>
            <a:fld id="{3BF89F15-F08D-4DD9-BE64-803B16BAE451}" type="slidenum">
              <a:rPr lang="zh-CN" altLang="en-US"/>
              <a:t>‹#›</a:t>
            </a:fld>
            <a:endParaRPr lang="zh-CN" altLang="en-US"/>
          </a:p>
        </p:txBody>
      </p:sp>
    </p:spTree>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609600" y="274638"/>
            <a:ext cx="109680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p>
        </p:txBody>
      </p:sp>
      <p:sp>
        <p:nvSpPr>
          <p:cNvPr id="1027" name="文本占位符 2"/>
          <p:cNvSpPr>
            <a:spLocks noGrp="1"/>
          </p:cNvSpPr>
          <p:nvPr>
            <p:ph type="body" idx="1"/>
          </p:nvPr>
        </p:nvSpPr>
        <p:spPr bwMode="auto">
          <a:xfrm>
            <a:off x="609600" y="1600200"/>
            <a:ext cx="1096803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0"/>
            <a:ext cx="2843213" cy="365125"/>
          </a:xfrm>
          <a:prstGeom prst="rect">
            <a:avLst/>
          </a:prstGeom>
        </p:spPr>
        <p:txBody>
          <a:bodyPr vert="horz" wrap="square" lIns="91440" tIns="45720" rIns="91440" bIns="45720" numCol="1" anchor="ctr" anchorCtr="0" compatLnSpc="1"/>
          <a:lstStyle>
            <a:lvl1pPr eaLnBrk="1" hangingPunct="1">
              <a:defRPr sz="1200">
                <a:solidFill>
                  <a:srgbClr val="898989"/>
                </a:solidFill>
                <a:latin typeface="Calibri" panose="020F0502020204030204" pitchFamily="34" charset="0"/>
                <a:ea typeface="宋体" panose="02010600030101010101" pitchFamily="2" charset="-122"/>
              </a:defRPr>
            </a:lvl1pPr>
          </a:lstStyle>
          <a:p>
            <a:pPr>
              <a:defRPr/>
            </a:pPr>
            <a:fld id="{996E10C5-FB75-481A-B6E0-84A34293BD80}" type="datetimeFigureOut">
              <a:rPr lang="zh-CN" altLang="en-US"/>
              <a:t>2024/8/18</a:t>
            </a:fld>
            <a:endParaRPr lang="zh-CN" altLang="en-US"/>
          </a:p>
        </p:txBody>
      </p:sp>
      <p:sp>
        <p:nvSpPr>
          <p:cNvPr id="5" name="页脚占位符 4"/>
          <p:cNvSpPr>
            <a:spLocks noGrp="1"/>
          </p:cNvSpPr>
          <p:nvPr>
            <p:ph type="ftr" sz="quarter" idx="3"/>
          </p:nvPr>
        </p:nvSpPr>
        <p:spPr>
          <a:xfrm>
            <a:off x="4164013" y="6356350"/>
            <a:ext cx="3859212"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p:cNvSpPr>
            <a:spLocks noGrp="1"/>
          </p:cNvSpPr>
          <p:nvPr>
            <p:ph type="sldNum" sz="quarter" idx="4"/>
          </p:nvPr>
        </p:nvSpPr>
        <p:spPr>
          <a:xfrm>
            <a:off x="8734425" y="6356350"/>
            <a:ext cx="2843213" cy="365125"/>
          </a:xfrm>
          <a:prstGeom prst="rect">
            <a:avLst/>
          </a:prstGeom>
        </p:spPr>
        <p:txBody>
          <a:bodyPr vert="horz" wrap="square" lIns="91440" tIns="45720" rIns="91440" bIns="45720" numCol="1" anchor="ctr" anchorCtr="0" compatLnSpc="1"/>
          <a:lstStyle>
            <a:lvl1pPr algn="r" eaLnBrk="1" hangingPunct="1">
              <a:defRPr sz="1200">
                <a:solidFill>
                  <a:srgbClr val="898989"/>
                </a:solidFill>
                <a:latin typeface="Calibri" panose="020F0502020204030204" pitchFamily="34" charset="0"/>
              </a:defRPr>
            </a:lvl1pPr>
          </a:lstStyle>
          <a:p>
            <a:fld id="{26CD09E8-74C0-4594-AB1A-81A9916E392F}"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wipe/>
  </p:transition>
  <p:txStyles>
    <p:titleStyle>
      <a:lvl1pPr algn="ctr" rtl="0" eaLnBrk="0" fontAlgn="base" hangingPunct="0">
        <a:spcBef>
          <a:spcPct val="0"/>
        </a:spcBef>
        <a:spcAft>
          <a:spcPct val="0"/>
        </a:spcAft>
        <a:defRPr kumimoji="1" sz="4400" kern="1200">
          <a:solidFill>
            <a:schemeClr val="tx1"/>
          </a:solidFill>
          <a:latin typeface="+mj-lt"/>
          <a:ea typeface="+mj-ea"/>
          <a:cs typeface="宋体" panose="02010600030101010101" pitchFamily="2" charset="-122"/>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宋体" panose="02010600030101010101" pitchFamily="2" charset="-122"/>
          <a:cs typeface="宋体" panose="02010600030101010101" pitchFamily="2" charset="-122"/>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宋体" panose="02010600030101010101" pitchFamily="2" charset="-122"/>
          <a:cs typeface="宋体" panose="02010600030101010101" pitchFamily="2" charset="-122"/>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宋体" panose="02010600030101010101" pitchFamily="2" charset="-122"/>
          <a:cs typeface="宋体" panose="02010600030101010101" pitchFamily="2" charset="-122"/>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宋体" panose="02010600030101010101" pitchFamily="2" charset="-122"/>
          <a:cs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宋体" panose="02010600030101010101" pitchFamily="2" charset="-122"/>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slideLayout" Target="../slideLayouts/slideLayout12.xml"/><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 Id="rId9" Type="http://schemas.openxmlformats.org/officeDocument/2006/relationships/image" Target="../media/image13.wmf"/></Relationships>
</file>

<file path=ppt/slides/_rels/slide1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12.xml"/><Relationship Id="rId4" Type="http://schemas.openxmlformats.org/officeDocument/2006/relationships/image" Target="../media/image16.wmf"/></Relationships>
</file>

<file path=ppt/slides/_rels/slide2.xml.rels><?xml version="1.0" encoding="UTF-8" standalone="yes"?>
<Relationships xmlns="http://schemas.openxmlformats.org/package/2006/relationships"><Relationship Id="rId8" Type="http://schemas.openxmlformats.org/officeDocument/2006/relationships/tags" Target="../tags/tag11.xml"/><Relationship Id="rId13" Type="http://schemas.openxmlformats.org/officeDocument/2006/relationships/image" Target="../media/image3.png"/><Relationship Id="rId3" Type="http://schemas.openxmlformats.org/officeDocument/2006/relationships/tags" Target="../tags/tag6.xml"/><Relationship Id="rId7" Type="http://schemas.openxmlformats.org/officeDocument/2006/relationships/tags" Target="../tags/tag10.xml"/><Relationship Id="rId12"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tags" Target="../tags/tag9.xml"/><Relationship Id="rId11" Type="http://schemas.openxmlformats.org/officeDocument/2006/relationships/tags" Target="../tags/tag14.xml"/><Relationship Id="rId5" Type="http://schemas.openxmlformats.org/officeDocument/2006/relationships/tags" Target="../tags/tag8.xml"/><Relationship Id="rId10" Type="http://schemas.openxmlformats.org/officeDocument/2006/relationships/tags" Target="../tags/tag13.xml"/><Relationship Id="rId4" Type="http://schemas.openxmlformats.org/officeDocument/2006/relationships/tags" Target="../tags/tag7.xml"/><Relationship Id="rId9" Type="http://schemas.openxmlformats.org/officeDocument/2006/relationships/tags" Target="../tags/tag12.xml"/></Relationships>
</file>

<file path=ppt/slides/_rels/slide20.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12.xml"/><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slides/_rels/slide22.xml.rels><?xml version="1.0" encoding="UTF-8" standalone="yes"?>
<Relationships xmlns="http://schemas.openxmlformats.org/package/2006/relationships"><Relationship Id="rId3" Type="http://schemas.openxmlformats.org/officeDocument/2006/relationships/image" Target="../media/image24.wmf"/><Relationship Id="rId7" Type="http://schemas.openxmlformats.org/officeDocument/2006/relationships/image" Target="../media/image28.wmf"/><Relationship Id="rId2" Type="http://schemas.openxmlformats.org/officeDocument/2006/relationships/image" Target="../media/image23.wmf"/><Relationship Id="rId1" Type="http://schemas.openxmlformats.org/officeDocument/2006/relationships/slideLayout" Target="../slideLayouts/slideLayout12.xml"/><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wmf"/></Relationships>
</file>

<file path=ppt/slides/_rels/slide23.x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slideLayout" Target="../slideLayouts/slideLayout12.xml"/><Relationship Id="rId5" Type="http://schemas.openxmlformats.org/officeDocument/2006/relationships/image" Target="../media/image32.wmf"/><Relationship Id="rId4" Type="http://schemas.openxmlformats.org/officeDocument/2006/relationships/image" Target="../media/image31.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slideLayout" Target="../slideLayouts/slideLayout12.xml"/><Relationship Id="rId4" Type="http://schemas.openxmlformats.org/officeDocument/2006/relationships/image" Target="../media/image36.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slideLayout" Target="../slideLayouts/slideLayout12.xml"/><Relationship Id="rId5" Type="http://schemas.openxmlformats.org/officeDocument/2006/relationships/image" Target="../media/image39.wmf"/><Relationship Id="rId4" Type="http://schemas.openxmlformats.org/officeDocument/2006/relationships/image" Target="../media/image38.wmf"/></Relationships>
</file>

<file path=ppt/slides/_rels/slide31.x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image" Target="../media/image41.wmf"/><Relationship Id="rId7" Type="http://schemas.openxmlformats.org/officeDocument/2006/relationships/image" Target="../media/image45.wmf"/><Relationship Id="rId2" Type="http://schemas.openxmlformats.org/officeDocument/2006/relationships/image" Target="../media/image40.wmf"/><Relationship Id="rId1" Type="http://schemas.openxmlformats.org/officeDocument/2006/relationships/slideLayout" Target="../slideLayouts/slideLayout12.xml"/><Relationship Id="rId6" Type="http://schemas.openxmlformats.org/officeDocument/2006/relationships/image" Target="../media/image44.wmf"/><Relationship Id="rId11" Type="http://schemas.openxmlformats.org/officeDocument/2006/relationships/image" Target="../media/image49.wmf"/><Relationship Id="rId5" Type="http://schemas.openxmlformats.org/officeDocument/2006/relationships/image" Target="../media/image43.wmf"/><Relationship Id="rId10" Type="http://schemas.openxmlformats.org/officeDocument/2006/relationships/image" Target="../media/image48.wmf"/><Relationship Id="rId4" Type="http://schemas.openxmlformats.org/officeDocument/2006/relationships/image" Target="../media/image42.wmf"/><Relationship Id="rId9" Type="http://schemas.openxmlformats.org/officeDocument/2006/relationships/image" Target="../media/image47.wmf"/></Relationships>
</file>

<file path=ppt/slides/_rels/slide32.x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52.wmf"/><Relationship Id="rId7" Type="http://schemas.openxmlformats.org/officeDocument/2006/relationships/image" Target="../media/image56.wmf"/><Relationship Id="rId2" Type="http://schemas.openxmlformats.org/officeDocument/2006/relationships/image" Target="../media/image51.wmf"/><Relationship Id="rId1" Type="http://schemas.openxmlformats.org/officeDocument/2006/relationships/slideLayout" Target="../slideLayouts/slideLayout12.xml"/><Relationship Id="rId6" Type="http://schemas.openxmlformats.org/officeDocument/2006/relationships/image" Target="../media/image55.wmf"/><Relationship Id="rId5" Type="http://schemas.openxmlformats.org/officeDocument/2006/relationships/image" Target="../media/image54.wmf"/><Relationship Id="rId4" Type="http://schemas.openxmlformats.org/officeDocument/2006/relationships/image" Target="../media/image53.wmf"/></Relationships>
</file>

<file path=ppt/slides/_rels/slide34.x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slideLayout" Target="../slideLayouts/slideLayout12.xml"/><Relationship Id="rId4" Type="http://schemas.openxmlformats.org/officeDocument/2006/relationships/image" Target="../media/image59.wmf"/></Relationships>
</file>

<file path=ppt/slides/_rels/slide35.xml.rels><?xml version="1.0" encoding="UTF-8" standalone="yes"?>
<Relationships xmlns="http://schemas.openxmlformats.org/package/2006/relationships"><Relationship Id="rId2" Type="http://schemas.openxmlformats.org/officeDocument/2006/relationships/image" Target="../media/image60.wmf"/><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8" Type="http://schemas.openxmlformats.org/officeDocument/2006/relationships/image" Target="../media/image66.png"/><Relationship Id="rId3" Type="http://schemas.openxmlformats.org/officeDocument/2006/relationships/image" Target="../media/image61.png"/><Relationship Id="rId7" Type="http://schemas.openxmlformats.org/officeDocument/2006/relationships/image" Target="../media/image65.png"/><Relationship Id="rId12" Type="http://schemas.openxmlformats.org/officeDocument/2006/relationships/image" Target="../media/image70.wmf"/><Relationship Id="rId2" Type="http://schemas.openxmlformats.org/officeDocument/2006/relationships/slideLayout" Target="../slideLayouts/slideLayout12.xml"/><Relationship Id="rId1" Type="http://schemas.openxmlformats.org/officeDocument/2006/relationships/tags" Target="../tags/tag17.xml"/><Relationship Id="rId6" Type="http://schemas.openxmlformats.org/officeDocument/2006/relationships/image" Target="../media/image64.png"/><Relationship Id="rId11" Type="http://schemas.openxmlformats.org/officeDocument/2006/relationships/image" Target="../media/image69.wmf"/><Relationship Id="rId5" Type="http://schemas.openxmlformats.org/officeDocument/2006/relationships/image" Target="../media/image63.png"/><Relationship Id="rId10" Type="http://schemas.openxmlformats.org/officeDocument/2006/relationships/image" Target="../media/image68.wmf"/><Relationship Id="rId4" Type="http://schemas.openxmlformats.org/officeDocument/2006/relationships/image" Target="../media/image62.png"/><Relationship Id="rId9" Type="http://schemas.openxmlformats.org/officeDocument/2006/relationships/image" Target="../media/image67.png"/></Relationships>
</file>

<file path=ppt/slides/_rels/slide37.xml.rels><?xml version="1.0" encoding="UTF-8" standalone="yes"?>
<Relationships xmlns="http://schemas.openxmlformats.org/package/2006/relationships"><Relationship Id="rId8" Type="http://schemas.openxmlformats.org/officeDocument/2006/relationships/image" Target="../media/image77.wmf"/><Relationship Id="rId3" Type="http://schemas.openxmlformats.org/officeDocument/2006/relationships/image" Target="../media/image72.wmf"/><Relationship Id="rId7" Type="http://schemas.openxmlformats.org/officeDocument/2006/relationships/image" Target="../media/image76.wmf"/><Relationship Id="rId2" Type="http://schemas.openxmlformats.org/officeDocument/2006/relationships/image" Target="../media/image71.wmf"/><Relationship Id="rId1" Type="http://schemas.openxmlformats.org/officeDocument/2006/relationships/slideLayout" Target="../slideLayouts/slideLayout12.xml"/><Relationship Id="rId6" Type="http://schemas.openxmlformats.org/officeDocument/2006/relationships/image" Target="../media/image75.wmf"/><Relationship Id="rId5" Type="http://schemas.openxmlformats.org/officeDocument/2006/relationships/image" Target="../media/image74.wmf"/><Relationship Id="rId4" Type="http://schemas.openxmlformats.org/officeDocument/2006/relationships/image" Target="../media/image73.wmf"/></Relationships>
</file>

<file path=ppt/slides/_rels/slide38.xml.rels><?xml version="1.0" encoding="UTF-8" standalone="yes"?>
<Relationships xmlns="http://schemas.openxmlformats.org/package/2006/relationships"><Relationship Id="rId2" Type="http://schemas.openxmlformats.org/officeDocument/2006/relationships/image" Target="../media/image78.wmf"/><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80.wmf"/><Relationship Id="rId2" Type="http://schemas.openxmlformats.org/officeDocument/2006/relationships/image" Target="../media/image79.w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image" Target="../media/image82.wmf"/><Relationship Id="rId2" Type="http://schemas.openxmlformats.org/officeDocument/2006/relationships/image" Target="../media/image81.wmf"/><Relationship Id="rId1" Type="http://schemas.openxmlformats.org/officeDocument/2006/relationships/slideLayout" Target="../slideLayouts/slideLayout12.xml"/><Relationship Id="rId6" Type="http://schemas.openxmlformats.org/officeDocument/2006/relationships/image" Target="../media/image85.wmf"/><Relationship Id="rId5" Type="http://schemas.openxmlformats.org/officeDocument/2006/relationships/image" Target="../media/image84.wmf"/><Relationship Id="rId4" Type="http://schemas.openxmlformats.org/officeDocument/2006/relationships/image" Target="../media/image83.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image" Target="../media/image87.wmf"/><Relationship Id="rId2" Type="http://schemas.openxmlformats.org/officeDocument/2006/relationships/image" Target="../media/image86.wmf"/><Relationship Id="rId1" Type="http://schemas.openxmlformats.org/officeDocument/2006/relationships/slideLayout" Target="../slideLayouts/slideLayout12.xml"/><Relationship Id="rId5" Type="http://schemas.openxmlformats.org/officeDocument/2006/relationships/image" Target="../media/image89.wmf"/><Relationship Id="rId4" Type="http://schemas.openxmlformats.org/officeDocument/2006/relationships/image" Target="../media/image88.wmf"/></Relationships>
</file>

<file path=ppt/slides/_rels/slide43.xml.rels><?xml version="1.0" encoding="UTF-8" standalone="yes"?>
<Relationships xmlns="http://schemas.openxmlformats.org/package/2006/relationships"><Relationship Id="rId3" Type="http://schemas.openxmlformats.org/officeDocument/2006/relationships/image" Target="../media/image91.wmf"/><Relationship Id="rId2" Type="http://schemas.openxmlformats.org/officeDocument/2006/relationships/image" Target="../media/image90.wmf"/><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image" Target="../media/image92.emf"/><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9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ChangeArrowheads="1"/>
          </p:cNvSpPr>
          <p:nvPr>
            <p:custDataLst>
              <p:tags r:id="rId1"/>
            </p:custDataLst>
          </p:nvPr>
        </p:nvSpPr>
        <p:spPr bwMode="auto">
          <a:xfrm>
            <a:off x="6381750" y="706438"/>
            <a:ext cx="5805488" cy="201612"/>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buFont typeface="Arial" panose="020B0604020202020204" pitchFamily="34" charset="0"/>
              <a:buNone/>
            </a:pPr>
            <a:endParaRPr lang="zh-CN" altLang="en-US" sz="2000">
              <a:solidFill>
                <a:schemeClr val="accent2"/>
              </a:solidFill>
              <a:latin typeface="Times New Roman" panose="02020603050405020304" pitchFamily="18" charset="0"/>
              <a:ea typeface="FangSong_GB2312" pitchFamily="49" charset="-122"/>
            </a:endParaRPr>
          </a:p>
        </p:txBody>
      </p:sp>
      <p:sp>
        <p:nvSpPr>
          <p:cNvPr id="15363" name="Rectangle 7"/>
          <p:cNvSpPr>
            <a:spLocks noChangeArrowheads="1"/>
          </p:cNvSpPr>
          <p:nvPr>
            <p:custDataLst>
              <p:tags r:id="rId2"/>
            </p:custDataLst>
          </p:nvPr>
        </p:nvSpPr>
        <p:spPr bwMode="auto">
          <a:xfrm>
            <a:off x="1692275" y="6530975"/>
            <a:ext cx="1736725" cy="138113"/>
          </a:xfrm>
          <a:prstGeom prst="rect">
            <a:avLst/>
          </a:prstGeom>
          <a:solidFill>
            <a:srgbClr val="08483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buFont typeface="Arial" panose="020B0604020202020204" pitchFamily="34" charset="0"/>
              <a:buNone/>
            </a:pPr>
            <a:endParaRPr lang="zh-CN" altLang="en-US" sz="2000">
              <a:solidFill>
                <a:schemeClr val="accent2"/>
              </a:solidFill>
              <a:latin typeface="Times New Roman" panose="02020603050405020304" pitchFamily="18" charset="0"/>
              <a:ea typeface="FangSong_GB2312" pitchFamily="49" charset="-122"/>
            </a:endParaRPr>
          </a:p>
        </p:txBody>
      </p:sp>
      <p:pic>
        <p:nvPicPr>
          <p:cNvPr id="15364" name="Picture 32" descr="12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2088" y="150813"/>
            <a:ext cx="1884362"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Rectangle 2"/>
          <p:cNvSpPr txBox="1">
            <a:spLocks noChangeArrowheads="1"/>
          </p:cNvSpPr>
          <p:nvPr/>
        </p:nvSpPr>
        <p:spPr bwMode="gray">
          <a:xfrm>
            <a:off x="1311249" y="1628800"/>
            <a:ext cx="9329737" cy="177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850" tIns="54425" rIns="108850" bIns="54425" anchor="ctr"/>
          <a:lstStyle>
            <a:lvl1pPr>
              <a:defRPr kumimoji="1" sz="3200">
                <a:solidFill>
                  <a:schemeClr val="tx1"/>
                </a:solidFill>
                <a:latin typeface="Calibri" panose="020F0502020204030204" pitchFamily="34" charset="0"/>
                <a:ea typeface="宋体" panose="02010600030101010101" pitchFamily="2" charset="-122"/>
              </a:defRPr>
            </a:lvl1pPr>
            <a:lvl2pPr>
              <a:defRPr kumimoji="1" sz="2800">
                <a:solidFill>
                  <a:schemeClr val="tx1"/>
                </a:solidFill>
                <a:latin typeface="Calibri" panose="020F0502020204030204" pitchFamily="34" charset="0"/>
                <a:ea typeface="宋体" panose="02010600030101010101" pitchFamily="2" charset="-122"/>
              </a:defRPr>
            </a:lvl2pPr>
            <a:lvl3pPr>
              <a:defRPr kumimoji="1" sz="2400">
                <a:solidFill>
                  <a:schemeClr val="tx1"/>
                </a:solidFill>
                <a:latin typeface="Calibri" panose="020F0502020204030204" pitchFamily="34" charset="0"/>
                <a:ea typeface="宋体" panose="02010600030101010101" pitchFamily="2" charset="-122"/>
              </a:defRPr>
            </a:lvl3pPr>
            <a:lvl4pPr>
              <a:defRPr kumimoji="1" sz="2000">
                <a:solidFill>
                  <a:schemeClr val="tx1"/>
                </a:solidFill>
                <a:latin typeface="Calibri" panose="020F0502020204030204" pitchFamily="34" charset="0"/>
                <a:ea typeface="宋体" panose="02010600030101010101" pitchFamily="2" charset="-122"/>
              </a:defRPr>
            </a:lvl4pPr>
            <a:lvl5pPr>
              <a:defRPr kumimoji="1"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9pPr>
          </a:lstStyle>
          <a:p>
            <a:pPr algn="ctr" eaLnBrk="1" hangingPunct="1">
              <a:lnSpc>
                <a:spcPct val="130000"/>
              </a:lnSpc>
            </a:pPr>
            <a:r>
              <a:rPr kumimoji="0" sz="6600" b="1" dirty="0" smtClean="0">
                <a:latin typeface="黑体" panose="02010609060101010101" pitchFamily="49" charset="-122"/>
                <a:ea typeface="黑体" panose="02010609060101010101" pitchFamily="49" charset="-122"/>
              </a:rPr>
              <a:t>第</a:t>
            </a:r>
            <a:r>
              <a:rPr kumimoji="0" lang="zh-CN" altLang="en-US" sz="6600" b="1" dirty="0" smtClean="0">
                <a:latin typeface="黑体" panose="02010609060101010101" pitchFamily="49" charset="-122"/>
                <a:ea typeface="黑体" panose="02010609060101010101" pitchFamily="49" charset="-122"/>
              </a:rPr>
              <a:t>十二</a:t>
            </a:r>
            <a:r>
              <a:rPr kumimoji="0" sz="6600" b="1" dirty="0" smtClean="0">
                <a:latin typeface="黑体" panose="02010609060101010101" pitchFamily="49" charset="-122"/>
                <a:ea typeface="黑体" panose="02010609060101010101" pitchFamily="49" charset="-122"/>
              </a:rPr>
              <a:t>章 </a:t>
            </a:r>
            <a:r>
              <a:rPr kumimoji="0" lang="zh-CN" sz="6600" b="1" dirty="0">
                <a:latin typeface="黑体" panose="02010609060101010101" pitchFamily="49" charset="-122"/>
                <a:ea typeface="黑体" panose="02010609060101010101" pitchFamily="49" charset="-122"/>
              </a:rPr>
              <a:t>信用风险之信用评级方法</a:t>
            </a:r>
          </a:p>
        </p:txBody>
      </p:sp>
      <p:sp>
        <p:nvSpPr>
          <p:cNvPr id="2" name="文本框 1"/>
          <p:cNvSpPr txBox="1"/>
          <p:nvPr/>
        </p:nvSpPr>
        <p:spPr>
          <a:xfrm>
            <a:off x="4293235" y="4221480"/>
            <a:ext cx="6096000" cy="583565"/>
          </a:xfrm>
          <a:prstGeom prst="rect">
            <a:avLst/>
          </a:prstGeom>
          <a:noFill/>
        </p:spPr>
        <p:txBody>
          <a:bodyPr wrap="square" rtlCol="0" anchor="t">
            <a:spAutoFit/>
          </a:bodyPr>
          <a:lstStyle/>
          <a:p>
            <a:r>
              <a:rPr lang="zh-CN" altLang="en-US" sz="3200" b="1" dirty="0">
                <a:latin typeface="黑体" panose="02010609060101010101" pitchFamily="49" charset="-122"/>
                <a:ea typeface="黑体" panose="02010609060101010101" pitchFamily="49" charset="-122"/>
                <a:sym typeface="+mn-ea"/>
              </a:rPr>
              <a:t>任课教师：陈创练</a:t>
            </a:r>
          </a:p>
        </p:txBody>
      </p:sp>
    </p:spTree>
  </p:cSld>
  <p:clrMapOvr>
    <a:masterClrMapping/>
  </p:clrMapOvr>
  <p:transition spd="slow" advClick="0" advTm="15798">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第一节 信用风险概论</a:t>
            </a:r>
          </a:p>
        </p:txBody>
      </p:sp>
      <p:sp>
        <p:nvSpPr>
          <p:cNvPr id="5" name="文本框 4"/>
          <p:cNvSpPr txBox="1"/>
          <p:nvPr/>
        </p:nvSpPr>
        <p:spPr>
          <a:xfrm>
            <a:off x="100842" y="620688"/>
            <a:ext cx="11897433" cy="511302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三、信用风险的特征</a:t>
            </a:r>
          </a:p>
          <a:p>
            <a:pPr marL="342900" indent="-342900">
              <a:lnSpc>
                <a:spcPct val="17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（一）不对称性</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由于授信方承担了信用风险，其预期收益和预期损失存在不对称性。这种情况与面临的主要风险是市场风险的情况不同，例如在资本市场中，一般情况下，投资者购买股票时，其预期收益与预期损失通常是相对对称的。由于信用市场上存在信用风险，而且信用风险造成的收益与损失具有不对称性，因而使得信用风险具有一系列独特特性，即（1）信用风险难以充分分散化；（2）信用市场上的“一边倒”特征；（3）信用风险保护的提供者少于购买者。</a:t>
            </a:r>
          </a:p>
        </p:txBody>
      </p:sp>
    </p:spTree>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第一节 信用风险概论</a:t>
            </a:r>
          </a:p>
        </p:txBody>
      </p:sp>
      <p:sp>
        <p:nvSpPr>
          <p:cNvPr id="5" name="文本框 4"/>
          <p:cNvSpPr txBox="1"/>
          <p:nvPr/>
        </p:nvSpPr>
        <p:spPr>
          <a:xfrm>
            <a:off x="100842" y="620688"/>
            <a:ext cx="11897433" cy="57410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（二）累积性</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信用风险的累积性（也可称为“传染性”）是指信用风险具有不断积累、恶性循环、连锁反应、当达到某一临界点时，可能会突然爆发而引起经济危机的特点。</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在宏观经济因素如国家的利率政策、财政政策、对外贸易、国际市场因素（如石油价格）等，以及市场结构本身的合理程度、市场需求状况（包括个人最终消费及企业的消费）的综合作用下，市场出现萧条衰退，则企业的产品难以在市场上销售，资金无法及时回笼，或企业投资的资产价格暴跌（如房地产、股价等资产在市场不景气的情况下出现大幅下跌），则企业1难以偿还供应商企业2的应收账款，这种违约情况可能进一步传导，导致企业2无法偿还供应商企业3的应收账款，如此等等。</a:t>
            </a:r>
          </a:p>
        </p:txBody>
      </p:sp>
    </p:spTree>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第一节 信用风险概论</a:t>
            </a:r>
          </a:p>
        </p:txBody>
      </p:sp>
      <p:sp>
        <p:nvSpPr>
          <p:cNvPr id="5" name="文本框 4"/>
          <p:cNvSpPr txBox="1"/>
          <p:nvPr/>
        </p:nvSpPr>
        <p:spPr>
          <a:xfrm>
            <a:off x="100842" y="620688"/>
            <a:ext cx="11897433" cy="260223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即使这些企业之间的债务关系不是简单的相互循环的“三角债”，但只要它们都依赖于银行贷款，此时如果有一个企业对其供应商的应收账款违约，则可能导致信用链条中的每个企业都无法偿还其他企业的债务以及银行贷款，所以信用风险的产生和扩散具有非线性的蔓延特征，对经济稳定构成严重威胁。</a:t>
            </a:r>
          </a:p>
        </p:txBody>
      </p:sp>
    </p:spTree>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第一节 信用风险概论</a:t>
            </a:r>
          </a:p>
        </p:txBody>
      </p:sp>
      <p:sp>
        <p:nvSpPr>
          <p:cNvPr id="5" name="文本框 4"/>
          <p:cNvSpPr txBox="1"/>
          <p:nvPr/>
        </p:nvSpPr>
        <p:spPr>
          <a:xfrm>
            <a:off x="100965" y="620395"/>
            <a:ext cx="12085955" cy="58426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200" b="1" dirty="0">
                <a:latin typeface="Times New Roman" panose="02020603050405020304" pitchFamily="18" charset="0"/>
                <a:ea typeface="+mn-ea"/>
                <a:cs typeface="Times New Roman" panose="02020603050405020304" pitchFamily="18" charset="0"/>
              </a:rPr>
              <a:t>（三）系统性</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前文的分析说明了宏观经济因素对信用风险的影响以及信用风险如何反过来对宏观经济产生反作用。张继军进一步指出，尽管信用风险通常被视作非系统风险，不具有普遍性，但当宏观经济冲击导致市场出现剧烈波动并广泛传播时，信用风险则表现为一种系统风险。所谓系统风险，是指受到某一共同因素的影响而产生的风险。据此可以将信用风险分解成为两个部分：首先是受到宏观经济因素共同影响的系统性风险，这些宏观经济因素包括但不限于利率政策、财政政策、对外贸易条件以及国际市场动态等；其次是受到特殊个体因素影响的非系统性风险，这些因素可能涉及企业或银行高层管理者的个人特质、决策和道德风险等。</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宏观经济政策因素对商业信用总额的变化具有决定性作用，而商业信用总额很明显与全社会的信用风险总量呈正相关关系。所以，信用风险是一种受到宏观经济因素驱动的重要系统风险。</a:t>
            </a:r>
          </a:p>
        </p:txBody>
      </p:sp>
    </p:spTree>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第一节 信用风险概论</a:t>
            </a:r>
          </a:p>
        </p:txBody>
      </p:sp>
      <p:sp>
        <p:nvSpPr>
          <p:cNvPr id="5" name="文本框 4"/>
          <p:cNvSpPr txBox="1"/>
          <p:nvPr/>
        </p:nvSpPr>
        <p:spPr>
          <a:xfrm>
            <a:off x="100842" y="620688"/>
            <a:ext cx="11897433" cy="57410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（四）内源性与行为因素</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风险管理与公司财务领域的著名学者、哈佛大学商学院教授K.Fot认为，企业所承载风险类型繁多，能引起资产负债表上每个项目波动的因素均可被视为企业的风险来源。然而，并非所有风险都可进行有效管理。他认为，可管理风险需满足两大特征：一是外源性，即风险需源自公司外部；二是透明性与可证实性，意味着这些风险对于公司外部的利益相关者而言，能够以较低成本获得验证。然而，信用风险是一种不完全客观的风险，它含有明显的行为因素，企业和个人有可能出于各种动机操纵其信用状况，如我国曾出现的“假破产、真逃债”等现象。换而言之，信用风险具有内源性与行为因素的特征，正因为如此，信用风险是一种很难管理的风险。</a:t>
            </a:r>
          </a:p>
        </p:txBody>
      </p:sp>
    </p:spTree>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3501390" y="2421255"/>
            <a:ext cx="7390130" cy="175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722630">
              <a:defRPr kumimoji="1" sz="3200">
                <a:solidFill>
                  <a:schemeClr val="tx1"/>
                </a:solidFill>
                <a:latin typeface="Calibri" panose="020F0502020204030204" pitchFamily="34" charset="0"/>
                <a:ea typeface="宋体" panose="02010600030101010101" pitchFamily="2" charset="-122"/>
              </a:defRPr>
            </a:lvl1pPr>
            <a:lvl2pPr>
              <a:defRPr kumimoji="1" sz="2800">
                <a:solidFill>
                  <a:schemeClr val="tx1"/>
                </a:solidFill>
                <a:latin typeface="Calibri" panose="020F0502020204030204" pitchFamily="34" charset="0"/>
                <a:ea typeface="宋体" panose="02010600030101010101" pitchFamily="2" charset="-122"/>
              </a:defRPr>
            </a:lvl2pPr>
            <a:lvl3pPr>
              <a:defRPr kumimoji="1" sz="2400">
                <a:solidFill>
                  <a:schemeClr val="tx1"/>
                </a:solidFill>
                <a:latin typeface="Calibri" panose="020F0502020204030204" pitchFamily="34" charset="0"/>
                <a:ea typeface="宋体" panose="02010600030101010101" pitchFamily="2" charset="-122"/>
              </a:defRPr>
            </a:lvl3pPr>
            <a:lvl4pPr>
              <a:defRPr kumimoji="1" sz="2000">
                <a:solidFill>
                  <a:schemeClr val="tx1"/>
                </a:solidFill>
                <a:latin typeface="Calibri" panose="020F0502020204030204" pitchFamily="34" charset="0"/>
                <a:ea typeface="宋体" panose="02010600030101010101" pitchFamily="2" charset="-122"/>
              </a:defRPr>
            </a:lvl4pPr>
            <a:lvl5pPr>
              <a:defRPr kumimoji="1"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9pPr>
          </a:lstStyle>
          <a:p>
            <a:pPr marL="0" indent="0" algn="l" latinLnBrk="0"/>
            <a:r>
              <a:rPr kumimoji="0" lang="zh-CN" altLang="en-US" sz="5400" b="1" dirty="0">
                <a:solidFill>
                  <a:schemeClr val="bg1"/>
                </a:solidFill>
                <a:latin typeface="微软雅黑" panose="020B0503020204020204" pitchFamily="34" charset="-122"/>
                <a:ea typeface="微软雅黑" panose="020B0503020204020204" pitchFamily="34" charset="-122"/>
              </a:rPr>
              <a:t>二、信用风险违约率度量</a:t>
            </a:r>
          </a:p>
        </p:txBody>
      </p:sp>
    </p:spTree>
  </p:cSld>
  <p:clrMapOvr>
    <a:masterClrMapping/>
  </p:clrMapOvr>
  <p:transition spd="slow" advClick="0" advTm="3340">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第二节 信用风险违约率度量</a:t>
            </a:r>
          </a:p>
        </p:txBody>
      </p:sp>
      <p:sp>
        <p:nvSpPr>
          <p:cNvPr id="5" name="文本框 4"/>
          <p:cNvSpPr txBox="1"/>
          <p:nvPr/>
        </p:nvSpPr>
        <p:spPr>
          <a:xfrm>
            <a:off x="100842" y="620688"/>
            <a:ext cx="11897433" cy="322961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多年来，监管部门为应对信用风险，一直强调银行必须计提资本金率。在《巴塞尔协议Ⅱ》下，银行在获得监管部门的批准后，被允许采用内部模型来评估违约风险，并据此计算需要计提的资本金数额。该要求不仅激励了银行在风险评估方面的创新，还促使它们投入更多的资源和人力来开发和完善违约率估算方法。在本节我们将讨论信用风险违约率度量的不同方法。</a:t>
            </a:r>
          </a:p>
        </p:txBody>
      </p:sp>
    </p:spTree>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第二节 信用风险违约率度量</a:t>
            </a:r>
          </a:p>
        </p:txBody>
      </p:sp>
      <p:sp>
        <p:nvSpPr>
          <p:cNvPr id="5" name="文本框 4"/>
          <p:cNvSpPr txBox="1"/>
          <p:nvPr/>
        </p:nvSpPr>
        <p:spPr>
          <a:xfrm>
            <a:off x="100842" y="620688"/>
            <a:ext cx="11897433" cy="511302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一、违约率</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违约概率PD（Probability of Default，常简称违约率） 指交易对手在给定时期内违约的可能性。在评估违约率时，主要存在两种主流方法：一是基于历史违约数据的违约率估计；二是基于Merton期权定价思想的违约率近似估计。</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首先，历史违约率是指外部评级机构根据某信用等级的债务人在过去一段时间内违约的历史数据信息，从而预测其在未来某一时段内的违约概率。最常见的历史违约率包括累积违约率CDR （Cumulative Default Rate）和边际违约率MDR （Marginal Default Rate）。</a:t>
            </a:r>
          </a:p>
        </p:txBody>
      </p:sp>
    </p:spTree>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第二节 信用风险违约率度量</a:t>
            </a:r>
          </a:p>
        </p:txBody>
      </p:sp>
      <p:sp>
        <p:nvSpPr>
          <p:cNvPr id="5" name="文本框 4"/>
          <p:cNvSpPr txBox="1"/>
          <p:nvPr/>
        </p:nvSpPr>
        <p:spPr>
          <a:xfrm>
            <a:off x="100842" y="620688"/>
            <a:ext cx="11897433" cy="57410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（一）累积违约率</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累积违约率是指特定时间段内违约债务人与该信用等级总债务人数的比率。而债券在任何一年的违约概率，我们称之为边际违约率。累积违约率也可以根据边际违约率来计算。</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令</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分别代表发债机构第1年、第2年......第n年债券的本金和利息全额偿还的概率，那么发债机构第1年、第2年……第n年的边际违约率分别为</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代表发债机构两年的累积违约率。发债机构的两年累积违约率是第1年违约比率，加上第1年没有违约到第2年违约的比率之和，具体为</a:t>
            </a:r>
          </a:p>
          <a:p>
            <a:pPr marL="342900" indent="-342900" algn="r">
              <a:lnSpc>
                <a:spcPct val="17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1</a:t>
            </a:r>
            <a:r>
              <a:rPr kumimoji="1" lang="zh-CN" sz="2400" dirty="0">
                <a:latin typeface="Times New Roman" panose="02020603050405020304" pitchFamily="18" charset="0"/>
                <a:ea typeface="+mn-ea"/>
                <a:cs typeface="Times New Roman" panose="02020603050405020304" pitchFamily="18" charset="0"/>
              </a:rPr>
              <a:t>）</a:t>
            </a:r>
          </a:p>
        </p:txBody>
      </p:sp>
      <p:pic>
        <p:nvPicPr>
          <p:cNvPr id="3" name="图片 -2147481573"/>
          <p:cNvPicPr/>
          <p:nvPr/>
        </p:nvPicPr>
        <p:blipFill>
          <a:blip r:embed="rId2"/>
          <a:stretch>
            <a:fillRect/>
          </a:stretch>
        </p:blipFill>
        <p:spPr>
          <a:xfrm>
            <a:off x="1269365" y="5733415"/>
            <a:ext cx="4947285" cy="531495"/>
          </a:xfrm>
          <a:prstGeom prst="rect">
            <a:avLst/>
          </a:prstGeom>
          <a:noFill/>
          <a:ln w="9525">
            <a:noFill/>
          </a:ln>
        </p:spPr>
      </p:pic>
      <p:pic>
        <p:nvPicPr>
          <p:cNvPr id="4" name="图片 -2147481580"/>
          <p:cNvPicPr/>
          <p:nvPr/>
        </p:nvPicPr>
        <p:blipFill>
          <a:blip r:embed="rId3"/>
          <a:stretch>
            <a:fillRect/>
          </a:stretch>
        </p:blipFill>
        <p:spPr>
          <a:xfrm>
            <a:off x="763270" y="3244215"/>
            <a:ext cx="539750" cy="537210"/>
          </a:xfrm>
          <a:prstGeom prst="rect">
            <a:avLst/>
          </a:prstGeom>
          <a:noFill/>
          <a:ln w="9525">
            <a:noFill/>
          </a:ln>
        </p:spPr>
      </p:pic>
      <p:pic>
        <p:nvPicPr>
          <p:cNvPr id="6" name="图片 -2147481579"/>
          <p:cNvPicPr/>
          <p:nvPr/>
        </p:nvPicPr>
        <p:blipFill>
          <a:blip r:embed="rId4"/>
          <a:stretch>
            <a:fillRect/>
          </a:stretch>
        </p:blipFill>
        <p:spPr>
          <a:xfrm>
            <a:off x="1341120" y="3244215"/>
            <a:ext cx="508000" cy="556260"/>
          </a:xfrm>
          <a:prstGeom prst="rect">
            <a:avLst/>
          </a:prstGeom>
          <a:noFill/>
          <a:ln w="9525">
            <a:noFill/>
          </a:ln>
        </p:spPr>
      </p:pic>
      <p:pic>
        <p:nvPicPr>
          <p:cNvPr id="7" name="图片 -2147481578"/>
          <p:cNvPicPr/>
          <p:nvPr/>
        </p:nvPicPr>
        <p:blipFill>
          <a:blip r:embed="rId5"/>
          <a:stretch>
            <a:fillRect/>
          </a:stretch>
        </p:blipFill>
        <p:spPr>
          <a:xfrm>
            <a:off x="2277110" y="3244215"/>
            <a:ext cx="468630" cy="537210"/>
          </a:xfrm>
          <a:prstGeom prst="rect">
            <a:avLst/>
          </a:prstGeom>
          <a:noFill/>
          <a:ln w="9525">
            <a:noFill/>
          </a:ln>
        </p:spPr>
      </p:pic>
      <p:pic>
        <p:nvPicPr>
          <p:cNvPr id="8" name="图片 -2147481577"/>
          <p:cNvPicPr>
            <a:picLocks noChangeAspect="1"/>
          </p:cNvPicPr>
          <p:nvPr/>
        </p:nvPicPr>
        <p:blipFill>
          <a:blip r:embed="rId6"/>
          <a:stretch>
            <a:fillRect/>
          </a:stretch>
        </p:blipFill>
        <p:spPr>
          <a:xfrm>
            <a:off x="9549765" y="3933190"/>
            <a:ext cx="821055" cy="490855"/>
          </a:xfrm>
          <a:prstGeom prst="rect">
            <a:avLst/>
          </a:prstGeom>
          <a:noFill/>
          <a:ln w="9525">
            <a:noFill/>
          </a:ln>
        </p:spPr>
      </p:pic>
      <p:pic>
        <p:nvPicPr>
          <p:cNvPr id="9" name="图片 -2147481576"/>
          <p:cNvPicPr>
            <a:picLocks noChangeAspect="1"/>
          </p:cNvPicPr>
          <p:nvPr/>
        </p:nvPicPr>
        <p:blipFill>
          <a:blip r:embed="rId7"/>
          <a:stretch>
            <a:fillRect/>
          </a:stretch>
        </p:blipFill>
        <p:spPr>
          <a:xfrm>
            <a:off x="10702290" y="3933190"/>
            <a:ext cx="853440" cy="489585"/>
          </a:xfrm>
          <a:prstGeom prst="rect">
            <a:avLst/>
          </a:prstGeom>
          <a:noFill/>
          <a:ln w="9525">
            <a:noFill/>
          </a:ln>
        </p:spPr>
      </p:pic>
      <p:pic>
        <p:nvPicPr>
          <p:cNvPr id="10" name="图片 -2147481575"/>
          <p:cNvPicPr>
            <a:picLocks noChangeAspect="1"/>
          </p:cNvPicPr>
          <p:nvPr/>
        </p:nvPicPr>
        <p:blipFill>
          <a:blip r:embed="rId8"/>
          <a:stretch>
            <a:fillRect/>
          </a:stretch>
        </p:blipFill>
        <p:spPr>
          <a:xfrm>
            <a:off x="981075" y="4581525"/>
            <a:ext cx="882650" cy="506730"/>
          </a:xfrm>
          <a:prstGeom prst="rect">
            <a:avLst/>
          </a:prstGeom>
          <a:noFill/>
          <a:ln w="9525">
            <a:noFill/>
          </a:ln>
        </p:spPr>
      </p:pic>
      <p:pic>
        <p:nvPicPr>
          <p:cNvPr id="11" name="图片 -2147481574"/>
          <p:cNvPicPr/>
          <p:nvPr/>
        </p:nvPicPr>
        <p:blipFill>
          <a:blip r:embed="rId9"/>
          <a:stretch>
            <a:fillRect/>
          </a:stretch>
        </p:blipFill>
        <p:spPr>
          <a:xfrm>
            <a:off x="2052955" y="4554220"/>
            <a:ext cx="387985" cy="463550"/>
          </a:xfrm>
          <a:prstGeom prst="rect">
            <a:avLst/>
          </a:prstGeom>
          <a:noFill/>
          <a:ln w="9525">
            <a:noFill/>
          </a:ln>
        </p:spPr>
      </p:pic>
    </p:spTree>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第二节 信用风险违约率度量</a:t>
            </a:r>
          </a:p>
        </p:txBody>
      </p:sp>
      <p:sp>
        <p:nvSpPr>
          <p:cNvPr id="5" name="文本框 4"/>
          <p:cNvSpPr txBox="1"/>
          <p:nvPr/>
        </p:nvSpPr>
        <p:spPr>
          <a:xfrm>
            <a:off x="100842" y="620688"/>
            <a:ext cx="11897433" cy="448564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发债机构两年的累积违约率，实际上是1减去两年均存活下来的累积比率。换句话说，它表示在两年内至少有一年发生违约的债务人所占的比例。以此类推，发债机构n年的累积违约率可表达为</a:t>
            </a:r>
          </a:p>
          <a:p>
            <a:pPr marL="342900" indent="-342900" algn="r">
              <a:lnSpc>
                <a:spcPct val="17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2</a:t>
            </a:r>
            <a:r>
              <a:rPr kumimoji="1" lang="zh-CN" sz="2400" dirty="0">
                <a:latin typeface="Times New Roman" panose="02020603050405020304" pitchFamily="18" charset="0"/>
                <a:ea typeface="+mn-ea"/>
                <a:cs typeface="Times New Roman" panose="02020603050405020304" pitchFamily="18" charset="0"/>
              </a:rPr>
              <a:t>）</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其中，</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表示发债机构n年的累积存活率。若发债机构每年平均违约概率为（1-p），则n年累积违约概率计算公式如下：</a:t>
            </a:r>
          </a:p>
          <a:p>
            <a:pPr marL="342900" indent="-342900" algn="r">
              <a:lnSpc>
                <a:spcPct val="17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3</a:t>
            </a:r>
            <a:r>
              <a:rPr kumimoji="1" lang="zh-CN" sz="2400" dirty="0">
                <a:latin typeface="Times New Roman" panose="02020603050405020304" pitchFamily="18" charset="0"/>
                <a:ea typeface="+mn-ea"/>
                <a:cs typeface="Times New Roman" panose="02020603050405020304" pitchFamily="18" charset="0"/>
              </a:rPr>
              <a:t>）</a:t>
            </a:r>
          </a:p>
        </p:txBody>
      </p:sp>
      <p:pic>
        <p:nvPicPr>
          <p:cNvPr id="3" name="图片 -2147481572"/>
          <p:cNvPicPr/>
          <p:nvPr/>
        </p:nvPicPr>
        <p:blipFill>
          <a:blip r:embed="rId2"/>
          <a:stretch>
            <a:fillRect/>
          </a:stretch>
        </p:blipFill>
        <p:spPr>
          <a:xfrm>
            <a:off x="1053465" y="2513330"/>
            <a:ext cx="4491355" cy="728345"/>
          </a:xfrm>
          <a:prstGeom prst="rect">
            <a:avLst/>
          </a:prstGeom>
          <a:noFill/>
          <a:ln w="9525">
            <a:noFill/>
          </a:ln>
        </p:spPr>
      </p:pic>
      <p:pic>
        <p:nvPicPr>
          <p:cNvPr id="73" name="图片 3116"/>
          <p:cNvPicPr>
            <a:picLocks noChangeAspect="1"/>
          </p:cNvPicPr>
          <p:nvPr/>
        </p:nvPicPr>
        <p:blipFill>
          <a:blip r:embed="rId3"/>
          <a:stretch>
            <a:fillRect/>
          </a:stretch>
        </p:blipFill>
        <p:spPr>
          <a:xfrm>
            <a:off x="1341120" y="3213100"/>
            <a:ext cx="2098040" cy="596265"/>
          </a:xfrm>
          <a:prstGeom prst="rect">
            <a:avLst/>
          </a:prstGeom>
          <a:noFill/>
          <a:ln>
            <a:noFill/>
          </a:ln>
        </p:spPr>
      </p:pic>
      <p:pic>
        <p:nvPicPr>
          <p:cNvPr id="4" name="图片 -2147481570"/>
          <p:cNvPicPr/>
          <p:nvPr/>
        </p:nvPicPr>
        <p:blipFill>
          <a:blip r:embed="rId4"/>
          <a:stretch>
            <a:fillRect/>
          </a:stretch>
        </p:blipFill>
        <p:spPr>
          <a:xfrm>
            <a:off x="1053465" y="4386580"/>
            <a:ext cx="4728210" cy="660400"/>
          </a:xfrm>
          <a:prstGeom prst="rect">
            <a:avLst/>
          </a:prstGeom>
          <a:noFill/>
          <a:ln w="9525">
            <a:noFill/>
          </a:ln>
        </p:spPr>
      </p:pic>
    </p:spTree>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custDataLst>
              <p:tags r:id="rId1"/>
            </p:custDataLst>
          </p:nvPr>
        </p:nvSpPr>
        <p:spPr>
          <a:xfrm>
            <a:off x="3929380" y="4220845"/>
            <a:ext cx="6517005" cy="646430"/>
          </a:xfrm>
          <a:prstGeom prst="round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722630"/>
            <a:r>
              <a:rPr lang="en-US" altLang="zh-CN" sz="2800" dirty="0">
                <a:solidFill>
                  <a:schemeClr val="tx1"/>
                </a:solidFill>
              </a:rPr>
              <a:t> </a:t>
            </a:r>
            <a:r>
              <a:rPr lang="en-US" altLang="zh-CN" sz="2800" dirty="0">
                <a:solidFill>
                  <a:srgbClr val="FF0000"/>
                </a:solidFill>
              </a:rPr>
              <a:t> </a:t>
            </a:r>
            <a:r>
              <a:rPr lang="zh-CN" altLang="en-US" sz="2600" b="1" dirty="0">
                <a:solidFill>
                  <a:schemeClr val="tx1"/>
                </a:solidFill>
                <a:latin typeface="微软雅黑" panose="020B0503020204020204" pitchFamily="34" charset="-122"/>
                <a:ea typeface="微软雅黑" panose="020B0503020204020204" pitchFamily="34" charset="-122"/>
              </a:rPr>
              <a:t>信用风险评级方法</a:t>
            </a:r>
          </a:p>
        </p:txBody>
      </p:sp>
      <p:sp>
        <p:nvSpPr>
          <p:cNvPr id="29" name="椭圆 28"/>
          <p:cNvSpPr/>
          <p:nvPr>
            <p:custDataLst>
              <p:tags r:id="rId2"/>
            </p:custDataLst>
          </p:nvPr>
        </p:nvSpPr>
        <p:spPr>
          <a:xfrm>
            <a:off x="4111943" y="4292283"/>
            <a:ext cx="638652" cy="503237"/>
          </a:xfrm>
          <a:prstGeom prst="ellipse">
            <a:avLst/>
          </a:prstGeom>
          <a:solidFill>
            <a:srgbClr val="00B0F0">
              <a:alpha val="80000"/>
            </a:srgbClr>
          </a:solidFill>
          <a:ln>
            <a:noFill/>
          </a:ln>
          <a:effectLst/>
        </p:spPr>
        <p:txBody>
          <a:bodyPr wrap="none" anchor="ctr"/>
          <a:lstStyle/>
          <a:p>
            <a:pPr algn="ctr">
              <a:buFont typeface="Arial" panose="020B0604020202020204" pitchFamily="34" charset="0"/>
              <a:buNone/>
              <a:defRPr/>
            </a:pPr>
            <a:r>
              <a:rPr lang="en-US" altLang="zh-CN" sz="2800" b="1" kern="0" dirty="0">
                <a:solidFill>
                  <a:srgbClr val="FFFFFF"/>
                </a:solidFill>
                <a:cs typeface="Times New Roman" panose="02020603050405020304" pitchFamily="18" charset="0"/>
              </a:rPr>
              <a:t>4</a:t>
            </a:r>
            <a:endParaRPr lang="zh-CN" altLang="en-US" sz="2800" b="1" kern="0" dirty="0">
              <a:solidFill>
                <a:srgbClr val="FFFFFF"/>
              </a:solidFill>
              <a:cs typeface="Times New Roman" panose="02020603050405020304" pitchFamily="18" charset="0"/>
            </a:endParaRPr>
          </a:p>
        </p:txBody>
      </p:sp>
      <p:sp>
        <p:nvSpPr>
          <p:cNvPr id="24" name="圆角矩形 23"/>
          <p:cNvSpPr/>
          <p:nvPr>
            <p:custDataLst>
              <p:tags r:id="rId3"/>
            </p:custDataLst>
          </p:nvPr>
        </p:nvSpPr>
        <p:spPr>
          <a:xfrm>
            <a:off x="3929380" y="1235075"/>
            <a:ext cx="6430645" cy="645795"/>
          </a:xfrm>
          <a:prstGeom prst="round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zh-CN" altLang="en-US" sz="2800" dirty="0">
                <a:solidFill>
                  <a:schemeClr val="tx1"/>
                </a:solidFill>
              </a:rPr>
              <a:t>           </a:t>
            </a:r>
            <a:r>
              <a:rPr lang="zh-CN" altLang="en-US" sz="2600" b="1" dirty="0">
                <a:solidFill>
                  <a:schemeClr val="tx1"/>
                </a:solidFill>
                <a:latin typeface="微软雅黑" panose="020B0503020204020204" pitchFamily="34" charset="-122"/>
                <a:ea typeface="微软雅黑" panose="020B0503020204020204" pitchFamily="34" charset="-122"/>
              </a:rPr>
              <a:t>信用风险概论</a:t>
            </a:r>
          </a:p>
        </p:txBody>
      </p:sp>
      <p:sp>
        <p:nvSpPr>
          <p:cNvPr id="25" name="圆角矩形 24"/>
          <p:cNvSpPr/>
          <p:nvPr>
            <p:custDataLst>
              <p:tags r:id="rId4"/>
            </p:custDataLst>
          </p:nvPr>
        </p:nvSpPr>
        <p:spPr>
          <a:xfrm>
            <a:off x="3940810" y="2200275"/>
            <a:ext cx="6419850" cy="674370"/>
          </a:xfrm>
          <a:prstGeom prst="round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722630"/>
            <a:r>
              <a:rPr lang="zh-CN" altLang="en-US" sz="2600" b="1" dirty="0">
                <a:solidFill>
                  <a:srgbClr val="FF0000"/>
                </a:solidFill>
                <a:latin typeface="微软雅黑" panose="020B0503020204020204" pitchFamily="34" charset="-122"/>
                <a:ea typeface="微软雅黑" panose="020B0503020204020204" pitchFamily="34" charset="-122"/>
              </a:rPr>
              <a:t> </a:t>
            </a:r>
            <a:r>
              <a:rPr lang="en-US" altLang="zh-CN" sz="2600" b="1" dirty="0">
                <a:solidFill>
                  <a:srgbClr val="FF0000"/>
                </a:solidFill>
                <a:latin typeface="微软雅黑" panose="020B0503020204020204" pitchFamily="34" charset="-122"/>
                <a:ea typeface="微软雅黑" panose="020B0503020204020204" pitchFamily="34" charset="-122"/>
              </a:rPr>
              <a:t> </a:t>
            </a:r>
            <a:r>
              <a:rPr lang="zh-CN" altLang="en-US" sz="2600" b="1" dirty="0">
                <a:solidFill>
                  <a:schemeClr val="tx1"/>
                </a:solidFill>
                <a:latin typeface="微软雅黑" panose="020B0503020204020204" pitchFamily="34" charset="-122"/>
                <a:ea typeface="微软雅黑" panose="020B0503020204020204" pitchFamily="34" charset="-122"/>
              </a:rPr>
              <a:t>信用风险违约率度量</a:t>
            </a:r>
          </a:p>
        </p:txBody>
      </p:sp>
      <p:sp>
        <p:nvSpPr>
          <p:cNvPr id="26" name="圆角矩形 25"/>
          <p:cNvSpPr/>
          <p:nvPr>
            <p:custDataLst>
              <p:tags r:id="rId5"/>
            </p:custDataLst>
          </p:nvPr>
        </p:nvSpPr>
        <p:spPr>
          <a:xfrm>
            <a:off x="3940810" y="3195320"/>
            <a:ext cx="6476365" cy="695325"/>
          </a:xfrm>
          <a:prstGeom prst="round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altLang="zh-CN" sz="2800" dirty="0">
                <a:solidFill>
                  <a:schemeClr val="tx1"/>
                </a:solidFill>
              </a:rPr>
              <a:t>           </a:t>
            </a:r>
            <a:r>
              <a:rPr lang="zh-CN" altLang="en-US" sz="2600" b="1" dirty="0">
                <a:solidFill>
                  <a:schemeClr val="tx1"/>
                </a:solidFill>
                <a:latin typeface="微软雅黑" panose="020B0503020204020204" pitchFamily="34" charset="-122"/>
                <a:ea typeface="微软雅黑" panose="020B0503020204020204" pitchFamily="34" charset="-122"/>
              </a:rPr>
              <a:t>信用损失与信用差价估计</a:t>
            </a:r>
          </a:p>
        </p:txBody>
      </p:sp>
      <p:sp>
        <p:nvSpPr>
          <p:cNvPr id="28" name="椭圆 27"/>
          <p:cNvSpPr/>
          <p:nvPr>
            <p:custDataLst>
              <p:tags r:id="rId6"/>
            </p:custDataLst>
          </p:nvPr>
        </p:nvSpPr>
        <p:spPr>
          <a:xfrm>
            <a:off x="4099243" y="3298508"/>
            <a:ext cx="671512" cy="504825"/>
          </a:xfrm>
          <a:prstGeom prst="ellipse">
            <a:avLst/>
          </a:prstGeom>
          <a:solidFill>
            <a:srgbClr val="00B0F0">
              <a:alpha val="80000"/>
            </a:srgbClr>
          </a:solidFill>
          <a:ln>
            <a:noFill/>
          </a:ln>
          <a:effectLst/>
        </p:spPr>
        <p:txBody>
          <a:bodyPr wrap="none" anchor="ctr"/>
          <a:lstStyle/>
          <a:p>
            <a:pPr algn="ctr">
              <a:buFont typeface="Arial" panose="020B0604020202020204" pitchFamily="34" charset="0"/>
              <a:buNone/>
              <a:defRPr/>
            </a:pPr>
            <a:r>
              <a:rPr lang="en-US" altLang="zh-CN" sz="2800" b="1" kern="0" dirty="0">
                <a:solidFill>
                  <a:srgbClr val="FFFFFF"/>
                </a:solidFill>
                <a:cs typeface="Times New Roman" panose="02020603050405020304" pitchFamily="18" charset="0"/>
              </a:rPr>
              <a:t>3</a:t>
            </a:r>
            <a:endParaRPr lang="zh-CN" altLang="en-US" sz="2800" b="1" kern="0" dirty="0">
              <a:solidFill>
                <a:srgbClr val="FFFFFF"/>
              </a:solidFill>
              <a:cs typeface="Times New Roman" panose="02020603050405020304" pitchFamily="18" charset="0"/>
            </a:endParaRPr>
          </a:p>
        </p:txBody>
      </p:sp>
      <p:sp>
        <p:nvSpPr>
          <p:cNvPr id="30" name="椭圆 29"/>
          <p:cNvSpPr/>
          <p:nvPr>
            <p:custDataLst>
              <p:tags r:id="rId7"/>
            </p:custDataLst>
          </p:nvPr>
        </p:nvSpPr>
        <p:spPr>
          <a:xfrm>
            <a:off x="4078605" y="1306195"/>
            <a:ext cx="671513" cy="503238"/>
          </a:xfrm>
          <a:prstGeom prst="ellipse">
            <a:avLst/>
          </a:prstGeom>
          <a:solidFill>
            <a:srgbClr val="00B0F0">
              <a:alpha val="80000"/>
            </a:srgbClr>
          </a:solidFill>
          <a:ln>
            <a:noFill/>
          </a:ln>
          <a:effectLst/>
        </p:spPr>
        <p:txBody>
          <a:bodyPr wrap="none" anchor="ctr"/>
          <a:lstStyle/>
          <a:p>
            <a:pPr algn="ctr">
              <a:buFont typeface="Arial" panose="020B0604020202020204" pitchFamily="34" charset="0"/>
              <a:buNone/>
              <a:defRPr/>
            </a:pPr>
            <a:r>
              <a:rPr lang="en-US" altLang="zh-CN" sz="2800" b="1" kern="0" dirty="0">
                <a:solidFill>
                  <a:srgbClr val="FFFFFF"/>
                </a:solidFill>
                <a:cs typeface="Times New Roman" panose="02020603050405020304" pitchFamily="18" charset="0"/>
              </a:rPr>
              <a:t>1</a:t>
            </a:r>
            <a:endParaRPr lang="zh-CN" altLang="en-US" sz="2800" b="1" kern="0" dirty="0">
              <a:solidFill>
                <a:srgbClr val="FFFFFF"/>
              </a:solidFill>
              <a:cs typeface="Times New Roman" panose="02020603050405020304" pitchFamily="18" charset="0"/>
            </a:endParaRPr>
          </a:p>
        </p:txBody>
      </p:sp>
      <p:sp>
        <p:nvSpPr>
          <p:cNvPr id="31" name="椭圆 30"/>
          <p:cNvSpPr/>
          <p:nvPr>
            <p:custDataLst>
              <p:tags r:id="rId8"/>
            </p:custDataLst>
          </p:nvPr>
        </p:nvSpPr>
        <p:spPr>
          <a:xfrm>
            <a:off x="4078605" y="2285683"/>
            <a:ext cx="671513" cy="503237"/>
          </a:xfrm>
          <a:prstGeom prst="ellipse">
            <a:avLst/>
          </a:prstGeom>
          <a:solidFill>
            <a:srgbClr val="00B0F0">
              <a:alpha val="80000"/>
            </a:srgbClr>
          </a:solidFill>
          <a:ln>
            <a:noFill/>
          </a:ln>
          <a:effectLst/>
        </p:spPr>
        <p:txBody>
          <a:bodyPr wrap="none" anchor="ctr"/>
          <a:lstStyle/>
          <a:p>
            <a:pPr algn="ctr">
              <a:buFont typeface="Arial" panose="020B0604020202020204" pitchFamily="34" charset="0"/>
              <a:buNone/>
              <a:defRPr/>
            </a:pPr>
            <a:r>
              <a:rPr lang="en-US" altLang="zh-CN" sz="2800" b="1" kern="0" dirty="0">
                <a:solidFill>
                  <a:srgbClr val="FFFFFF"/>
                </a:solidFill>
                <a:cs typeface="Times New Roman" panose="02020603050405020304" pitchFamily="18" charset="0"/>
              </a:rPr>
              <a:t>2</a:t>
            </a:r>
            <a:endParaRPr lang="zh-CN" altLang="en-US" sz="2800" b="1" kern="0" dirty="0">
              <a:solidFill>
                <a:srgbClr val="FFFFFF"/>
              </a:solidFill>
              <a:cs typeface="Times New Roman" panose="02020603050405020304" pitchFamily="18" charset="0"/>
            </a:endParaRPr>
          </a:p>
        </p:txBody>
      </p:sp>
      <p:sp>
        <p:nvSpPr>
          <p:cNvPr id="34" name="MH_Others_10" descr="#wm#_48_07_*Z"/>
          <p:cNvSpPr>
            <a:spLocks noChangeArrowheads="1"/>
          </p:cNvSpPr>
          <p:nvPr>
            <p:custDataLst>
              <p:tags r:id="rId9"/>
            </p:custDataLst>
          </p:nvPr>
        </p:nvSpPr>
        <p:spPr bwMode="auto">
          <a:xfrm>
            <a:off x="650875" y="947738"/>
            <a:ext cx="2035175" cy="1530350"/>
          </a:xfrm>
          <a:prstGeom prst="ellipse">
            <a:avLst/>
          </a:prstGeom>
          <a:solidFill>
            <a:schemeClr val="accent6">
              <a:lumMod val="75000"/>
            </a:schemeClr>
          </a:solidFill>
          <a:ln>
            <a:noFill/>
          </a:ln>
          <a:effectLst/>
        </p:spPr>
        <p:txBody>
          <a:bodyPr lIns="0" tIns="0" rIns="0" bIns="0" anchor="ctr"/>
          <a:lstStyle>
            <a:lvl1pPr>
              <a:spcBef>
                <a:spcPct val="20000"/>
              </a:spcBef>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1pPr>
            <a:lvl2pPr marL="742950" indent="-285750">
              <a:spcBef>
                <a:spcPct val="20000"/>
              </a:spcBef>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2pPr>
            <a:lvl3pPr marL="1143000" indent="-228600">
              <a:spcBef>
                <a:spcPct val="20000"/>
              </a:spcBef>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9pPr>
          </a:lstStyle>
          <a:p>
            <a:pPr algn="ctr" eaLnBrk="1" hangingPunct="1">
              <a:spcBef>
                <a:spcPct val="0"/>
              </a:spcBef>
              <a:buFont typeface="Arial" panose="020B0604020202020204" pitchFamily="34" charset="0"/>
              <a:buNone/>
              <a:defRPr/>
            </a:pPr>
            <a:r>
              <a:rPr lang="zh-CN" altLang="en-US" sz="7200" b="1" kern="0" dirty="0">
                <a:solidFill>
                  <a:srgbClr val="FFFFFF"/>
                </a:solidFill>
                <a:latin typeface="微软雅黑" panose="020B0503020204020204" pitchFamily="34" charset="-122"/>
                <a:ea typeface="微软雅黑" panose="020B0503020204020204" pitchFamily="34" charset="-122"/>
                <a:cs typeface="Times New Roman" panose="02020603050405020304" pitchFamily="18" charset="0"/>
              </a:rPr>
              <a:t>提</a:t>
            </a:r>
            <a:endParaRPr lang="zh-CN" altLang="zh-CN" sz="7200" b="1" kern="0" dirty="0">
              <a:solidFill>
                <a:srgbClr val="FFFFFF"/>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5" name="MH_Others_11" descr="#wm#_48_07_*Z"/>
          <p:cNvSpPr>
            <a:spLocks noChangeArrowheads="1"/>
          </p:cNvSpPr>
          <p:nvPr>
            <p:custDataLst>
              <p:tags r:id="rId10"/>
            </p:custDataLst>
          </p:nvPr>
        </p:nvSpPr>
        <p:spPr bwMode="auto">
          <a:xfrm>
            <a:off x="2120900" y="2012950"/>
            <a:ext cx="1233488" cy="928688"/>
          </a:xfrm>
          <a:prstGeom prst="ellipse">
            <a:avLst/>
          </a:prstGeom>
          <a:solidFill>
            <a:srgbClr val="FBBD9B"/>
          </a:solidFill>
          <a:ln>
            <a:noFill/>
          </a:ln>
          <a:effectLst/>
        </p:spPr>
        <p:txBody>
          <a:bodyPr lIns="0" tIns="0" rIns="0" bIns="0" anchor="ctr"/>
          <a:lstStyle>
            <a:lvl1pPr>
              <a:spcBef>
                <a:spcPct val="20000"/>
              </a:spcBef>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1pPr>
            <a:lvl2pPr marL="742950" indent="-285750">
              <a:spcBef>
                <a:spcPct val="20000"/>
              </a:spcBef>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2pPr>
            <a:lvl3pPr marL="1143000" indent="-228600">
              <a:spcBef>
                <a:spcPct val="20000"/>
              </a:spcBef>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9pPr>
          </a:lstStyle>
          <a:p>
            <a:pPr algn="ctr" eaLnBrk="1" hangingPunct="1">
              <a:spcBef>
                <a:spcPct val="0"/>
              </a:spcBef>
              <a:buFont typeface="Arial" panose="020B0604020202020204" pitchFamily="34" charset="0"/>
              <a:buNone/>
              <a:defRPr/>
            </a:pPr>
            <a:r>
              <a:rPr lang="zh-CN" altLang="en-US" sz="4800" b="1" kern="0" dirty="0">
                <a:solidFill>
                  <a:srgbClr val="3333FF"/>
                </a:solidFill>
                <a:latin typeface="微软雅黑" panose="020B0503020204020204" pitchFamily="34" charset="-122"/>
                <a:ea typeface="微软雅黑" panose="020B0503020204020204" pitchFamily="34" charset="-122"/>
              </a:rPr>
              <a:t>纲</a:t>
            </a:r>
            <a:endParaRPr lang="zh-CN" altLang="zh-CN" sz="4800" b="1" kern="0" dirty="0">
              <a:solidFill>
                <a:srgbClr val="3333FF"/>
              </a:solidFill>
              <a:latin typeface="微软雅黑" panose="020B0503020204020204" pitchFamily="34" charset="-122"/>
              <a:ea typeface="微软雅黑" panose="020B0503020204020204" pitchFamily="34" charset="-122"/>
            </a:endParaRPr>
          </a:p>
        </p:txBody>
      </p:sp>
      <p:sp>
        <p:nvSpPr>
          <p:cNvPr id="17421" name="MH_Others_12"/>
          <p:cNvSpPr txBox="1">
            <a:spLocks noChangeArrowheads="1"/>
          </p:cNvSpPr>
          <p:nvPr>
            <p:custDataLst>
              <p:tags r:id="rId11"/>
            </p:custDataLst>
          </p:nvPr>
        </p:nvSpPr>
        <p:spPr bwMode="auto">
          <a:xfrm>
            <a:off x="1260475" y="2925763"/>
            <a:ext cx="815975" cy="274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lIns="0" tIns="0" rIns="0" bIns="0" anchor="ctr"/>
          <a:lstStyle>
            <a:lvl1pPr>
              <a:defRPr kumimoji="1" sz="3200">
                <a:solidFill>
                  <a:schemeClr val="tx1"/>
                </a:solidFill>
                <a:latin typeface="Calibri" panose="020F0502020204030204" pitchFamily="34" charset="0"/>
                <a:ea typeface="宋体" panose="02010600030101010101" pitchFamily="2" charset="-122"/>
              </a:defRPr>
            </a:lvl1pPr>
            <a:lvl2pPr>
              <a:defRPr kumimoji="1" sz="2800">
                <a:solidFill>
                  <a:schemeClr val="tx1"/>
                </a:solidFill>
                <a:latin typeface="Calibri" panose="020F0502020204030204" pitchFamily="34" charset="0"/>
                <a:ea typeface="宋体" panose="02010600030101010101" pitchFamily="2" charset="-122"/>
              </a:defRPr>
            </a:lvl2pPr>
            <a:lvl3pPr>
              <a:defRPr kumimoji="1" sz="2400">
                <a:solidFill>
                  <a:schemeClr val="tx1"/>
                </a:solidFill>
                <a:latin typeface="Calibri" panose="020F0502020204030204" pitchFamily="34" charset="0"/>
                <a:ea typeface="宋体" panose="02010600030101010101" pitchFamily="2" charset="-122"/>
              </a:defRPr>
            </a:lvl3pPr>
            <a:lvl4pPr>
              <a:defRPr kumimoji="1" sz="2000">
                <a:solidFill>
                  <a:schemeClr val="tx1"/>
                </a:solidFill>
                <a:latin typeface="Calibri" panose="020F0502020204030204" pitchFamily="34" charset="0"/>
                <a:ea typeface="宋体" panose="02010600030101010101" pitchFamily="2" charset="-122"/>
              </a:defRPr>
            </a:lvl4pPr>
            <a:lvl5pPr>
              <a:defRPr kumimoji="1"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9pPr>
          </a:lstStyle>
          <a:p>
            <a:r>
              <a:rPr kumimoji="0" lang="en-US" altLang="zh-CN" sz="3600" b="1">
                <a:latin typeface="华文细黑" panose="02010600040101010101" pitchFamily="2" charset="-122"/>
                <a:ea typeface="华文细黑" panose="02010600040101010101" pitchFamily="2" charset="-122"/>
              </a:rPr>
              <a:t>CONTENTS</a:t>
            </a:r>
            <a:endParaRPr kumimoji="0" lang="zh-CN" altLang="en-US" sz="3600" b="1">
              <a:latin typeface="华文细黑" panose="02010600040101010101" pitchFamily="2" charset="-122"/>
              <a:ea typeface="华文细黑" panose="02010600040101010101" pitchFamily="2" charset="-122"/>
            </a:endParaRPr>
          </a:p>
        </p:txBody>
      </p:sp>
      <p:pic>
        <p:nvPicPr>
          <p:cNvPr id="17423" name="Picture 32" descr="12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92088" y="150813"/>
            <a:ext cx="1884362"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Click="0" advTm="3855">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第二节 信用风险违约率度量</a:t>
            </a:r>
          </a:p>
        </p:txBody>
      </p:sp>
      <p:sp>
        <p:nvSpPr>
          <p:cNvPr id="5" name="文本框 4"/>
          <p:cNvSpPr txBox="1"/>
          <p:nvPr/>
        </p:nvSpPr>
        <p:spPr>
          <a:xfrm>
            <a:off x="100842" y="620688"/>
            <a:ext cx="11897433" cy="58426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a:t>
            </a:r>
            <a:r>
              <a:rPr kumimoji="1" lang="zh-CN" sz="2200" dirty="0" smtClean="0">
                <a:latin typeface="Times New Roman" panose="02020603050405020304" pitchFamily="18" charset="0"/>
                <a:ea typeface="+mn-ea"/>
                <a:cs typeface="Times New Roman" panose="02020603050405020304" pitchFamily="18" charset="0"/>
              </a:rPr>
              <a:t>例</a:t>
            </a:r>
            <a:r>
              <a:rPr kumimoji="1" lang="en-US" altLang="zh-CN" sz="2200" dirty="0" smtClean="0">
                <a:latin typeface="Times New Roman" panose="02020603050405020304" pitchFamily="18" charset="0"/>
                <a:ea typeface="+mn-ea"/>
                <a:cs typeface="Times New Roman" panose="02020603050405020304" pitchFamily="18" charset="0"/>
              </a:rPr>
              <a:t>12-</a:t>
            </a:r>
            <a:r>
              <a:rPr kumimoji="1" lang="zh-CN" sz="2200" dirty="0" smtClean="0">
                <a:latin typeface="Times New Roman" panose="02020603050405020304" pitchFamily="18" charset="0"/>
                <a:ea typeface="+mn-ea"/>
                <a:cs typeface="Times New Roman" panose="02020603050405020304" pitchFamily="18" charset="0"/>
              </a:rPr>
              <a:t>1</a:t>
            </a:r>
            <a:r>
              <a:rPr kumimoji="1" lang="zh-CN" sz="2200" dirty="0">
                <a:latin typeface="Times New Roman" panose="02020603050405020304" pitchFamily="18" charset="0"/>
                <a:ea typeface="+mn-ea"/>
                <a:cs typeface="Times New Roman" panose="02020603050405020304" pitchFamily="18" charset="0"/>
              </a:rPr>
              <a:t>】累积违约率估计</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若BBB评级公司第一年与第二年的边际违约比率分别是5%与7%，请问该公司两年的累积存活率是多少？两年的累积违约比率是多少？第一年没有违约，直到第二年才违约的条件违约比率又是多少？</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答案：两年的累积存活率：S2=（1-5%）（1-7%）=88.35%</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两年的累积违约比率：C2=1-S2=1-88.35%=11.65%</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第一年没违约，第二年才违约的条件违约比率=（1-5%）×7%=6.65%</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a:t>
            </a:r>
            <a:r>
              <a:rPr kumimoji="1" lang="zh-CN" sz="2200" dirty="0" smtClean="0">
                <a:latin typeface="Times New Roman" panose="02020603050405020304" pitchFamily="18" charset="0"/>
                <a:ea typeface="+mn-ea"/>
                <a:cs typeface="Times New Roman" panose="02020603050405020304" pitchFamily="18" charset="0"/>
              </a:rPr>
              <a:t>例</a:t>
            </a:r>
            <a:r>
              <a:rPr kumimoji="1" lang="en-US" altLang="zh-CN" sz="2200" dirty="0" smtClean="0">
                <a:latin typeface="Times New Roman" panose="02020603050405020304" pitchFamily="18" charset="0"/>
                <a:ea typeface="+mn-ea"/>
                <a:cs typeface="Times New Roman" panose="02020603050405020304" pitchFamily="18" charset="0"/>
              </a:rPr>
              <a:t>12-</a:t>
            </a:r>
            <a:r>
              <a:rPr kumimoji="1" lang="zh-CN" sz="2200" dirty="0" smtClean="0">
                <a:latin typeface="Times New Roman" panose="02020603050405020304" pitchFamily="18" charset="0"/>
                <a:ea typeface="+mn-ea"/>
                <a:cs typeface="Times New Roman" panose="02020603050405020304" pitchFamily="18" charset="0"/>
              </a:rPr>
              <a:t>2</a:t>
            </a:r>
            <a:r>
              <a:rPr kumimoji="1" lang="zh-CN" sz="2200" dirty="0">
                <a:latin typeface="Times New Roman" panose="02020603050405020304" pitchFamily="18" charset="0"/>
                <a:ea typeface="+mn-ea"/>
                <a:cs typeface="Times New Roman" panose="02020603050405020304" pitchFamily="18" charset="0"/>
              </a:rPr>
              <a:t>】累积存活率估计</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若BBB评级公司的违约比率每年均固定为30%，请问BBB评级公司存活3年的比率是多少？</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答案：3年累积存活率=</a:t>
            </a:r>
          </a:p>
        </p:txBody>
      </p:sp>
      <p:pic>
        <p:nvPicPr>
          <p:cNvPr id="3" name="图片 -2147481569"/>
          <p:cNvPicPr>
            <a:picLocks noChangeAspect="1"/>
          </p:cNvPicPr>
          <p:nvPr/>
        </p:nvPicPr>
        <p:blipFill>
          <a:blip r:embed="rId2"/>
          <a:stretch>
            <a:fillRect/>
          </a:stretch>
        </p:blipFill>
        <p:spPr>
          <a:xfrm>
            <a:off x="3501390" y="5923280"/>
            <a:ext cx="2591435" cy="501015"/>
          </a:xfrm>
          <a:prstGeom prst="rect">
            <a:avLst/>
          </a:prstGeom>
          <a:noFill/>
          <a:ln w="9525">
            <a:noFill/>
          </a:ln>
        </p:spPr>
      </p:pic>
    </p:spTree>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第二节 信用风险违约率度量</a:t>
            </a:r>
          </a:p>
        </p:txBody>
      </p:sp>
      <p:sp>
        <p:nvSpPr>
          <p:cNvPr id="5" name="文本框 4"/>
          <p:cNvSpPr txBox="1"/>
          <p:nvPr/>
        </p:nvSpPr>
        <p:spPr>
          <a:xfrm>
            <a:off x="100842" y="620688"/>
            <a:ext cx="11897433" cy="6043930"/>
          </a:xfrm>
          <a:prstGeom prst="rect">
            <a:avLst/>
          </a:prstGeom>
          <a:noFill/>
        </p:spPr>
        <p:txBody>
          <a:bodyPr wrap="square" rtlCol="0">
            <a:spAutoFit/>
          </a:bodyPr>
          <a:lstStyle/>
          <a:p>
            <a:pPr marL="342900" indent="-342900" latinLnBrk="0">
              <a:lnSpc>
                <a:spcPct val="160000"/>
              </a:lnSpc>
              <a:buFont typeface="Arial" panose="020B0604020202020204" pitchFamily="34" charset="0"/>
              <a:buChar char="•"/>
            </a:pPr>
            <a:r>
              <a:rPr kumimoji="1" lang="zh-CN" sz="2200" b="1" dirty="0">
                <a:latin typeface="Times New Roman" panose="02020603050405020304" pitchFamily="18" charset="0"/>
                <a:ea typeface="+mn-ea"/>
                <a:cs typeface="Times New Roman" panose="02020603050405020304" pitchFamily="18" charset="0"/>
              </a:rPr>
              <a:t>（二）边际违约率</a:t>
            </a:r>
          </a:p>
          <a:p>
            <a:pPr marL="342900" indent="-342900" latinLnBrk="0">
              <a:lnSpc>
                <a:spcPct val="16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上述所提及的边际违约比率是基于一年的时间框架进行衡量的。然而，如果投资者希望了解发债机构在更短的时间段，如半年、三个月或一个月后的边际违约比率，如何估算呢？下面说明比率在不同评估期间的估算。为便于理解，令</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分别表示年边际违约率、季度边际违约率和月边际违约率。</a:t>
            </a:r>
          </a:p>
          <a:p>
            <a:pPr marL="342900" indent="-342900" latinLnBrk="0">
              <a:lnSpc>
                <a:spcPct val="16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1、半年期违约率</a:t>
            </a:r>
          </a:p>
          <a:p>
            <a:pPr marL="342900" indent="-342900" latinLnBrk="0">
              <a:lnSpc>
                <a:spcPct val="16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衡量每半年的违约率的边际违约率，应将违约频率由一年调整至半年。这意味着需要重新计算违约率，以反映更短的时间段内的风险变化。根据一年累积存活率的公式，可以推导出年边际违约率与半年期边际违约率关系。</a:t>
            </a:r>
          </a:p>
          <a:p>
            <a:pPr marL="342900" indent="-342900" algn="r" latinLnBrk="0">
              <a:lnSpc>
                <a:spcPct val="160000"/>
              </a:lnSpc>
              <a:buFont typeface="Arial" panose="020B0604020202020204" pitchFamily="34" charset="0"/>
              <a:buChar char="•"/>
            </a:pPr>
            <a:r>
              <a:rPr kumimoji="1" lang="zh-CN" sz="2200" dirty="0" smtClean="0">
                <a:latin typeface="Times New Roman" panose="02020603050405020304" pitchFamily="18" charset="0"/>
                <a:ea typeface="+mn-ea"/>
                <a:cs typeface="Times New Roman" panose="02020603050405020304" pitchFamily="18" charset="0"/>
              </a:rPr>
              <a:t>（</a:t>
            </a:r>
            <a:r>
              <a:rPr kumimoji="1" lang="en-US" altLang="zh-CN" sz="2200" dirty="0" smtClean="0">
                <a:latin typeface="Times New Roman" panose="02020603050405020304" pitchFamily="18" charset="0"/>
                <a:ea typeface="+mn-ea"/>
                <a:cs typeface="Times New Roman" panose="02020603050405020304" pitchFamily="18" charset="0"/>
              </a:rPr>
              <a:t>12-</a:t>
            </a:r>
            <a:r>
              <a:rPr kumimoji="1" lang="zh-CN" sz="2200" dirty="0" smtClean="0">
                <a:latin typeface="Times New Roman" panose="02020603050405020304" pitchFamily="18" charset="0"/>
                <a:ea typeface="+mn-ea"/>
                <a:cs typeface="Times New Roman" panose="02020603050405020304" pitchFamily="18" charset="0"/>
              </a:rPr>
              <a:t>4</a:t>
            </a:r>
            <a:r>
              <a:rPr kumimoji="1" lang="zh-CN" sz="2200" dirty="0">
                <a:latin typeface="Times New Roman" panose="02020603050405020304" pitchFamily="18" charset="0"/>
                <a:ea typeface="+mn-ea"/>
                <a:cs typeface="Times New Roman" panose="02020603050405020304" pitchFamily="18" charset="0"/>
              </a:rPr>
              <a:t>）</a:t>
            </a:r>
          </a:p>
          <a:p>
            <a:pPr marL="342900" indent="-342900" latinLnBrk="0">
              <a:lnSpc>
                <a:spcPct val="16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其中，</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和</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分别代表一年、半年的边际违约比率。</a:t>
            </a:r>
          </a:p>
        </p:txBody>
      </p:sp>
      <p:pic>
        <p:nvPicPr>
          <p:cNvPr id="3" name="图片 -2147481565"/>
          <p:cNvPicPr/>
          <p:nvPr/>
        </p:nvPicPr>
        <p:blipFill>
          <a:blip r:embed="rId2"/>
          <a:stretch>
            <a:fillRect/>
          </a:stretch>
        </p:blipFill>
        <p:spPr>
          <a:xfrm>
            <a:off x="981075" y="5445760"/>
            <a:ext cx="3195955" cy="648335"/>
          </a:xfrm>
          <a:prstGeom prst="rect">
            <a:avLst/>
          </a:prstGeom>
          <a:noFill/>
          <a:ln w="9525">
            <a:noFill/>
          </a:ln>
        </p:spPr>
      </p:pic>
      <p:pic>
        <p:nvPicPr>
          <p:cNvPr id="4" name="图片 -2147481564"/>
          <p:cNvPicPr>
            <a:picLocks noChangeAspect="1"/>
          </p:cNvPicPr>
          <p:nvPr/>
        </p:nvPicPr>
        <p:blipFill>
          <a:blip r:embed="rId3"/>
          <a:stretch>
            <a:fillRect/>
          </a:stretch>
        </p:blipFill>
        <p:spPr>
          <a:xfrm>
            <a:off x="2061210" y="6021705"/>
            <a:ext cx="459105" cy="558165"/>
          </a:xfrm>
          <a:prstGeom prst="rect">
            <a:avLst/>
          </a:prstGeom>
          <a:noFill/>
          <a:ln w="9525">
            <a:noFill/>
          </a:ln>
        </p:spPr>
      </p:pic>
      <p:pic>
        <p:nvPicPr>
          <p:cNvPr id="6" name="图片 -2147481568"/>
          <p:cNvPicPr/>
          <p:nvPr/>
        </p:nvPicPr>
        <p:blipFill>
          <a:blip r:embed="rId4"/>
          <a:stretch>
            <a:fillRect/>
          </a:stretch>
        </p:blipFill>
        <p:spPr>
          <a:xfrm>
            <a:off x="1196975" y="6066155"/>
            <a:ext cx="578485" cy="511810"/>
          </a:xfrm>
          <a:prstGeom prst="rect">
            <a:avLst/>
          </a:prstGeom>
          <a:noFill/>
          <a:ln w="9525">
            <a:noFill/>
          </a:ln>
        </p:spPr>
      </p:pic>
      <p:pic>
        <p:nvPicPr>
          <p:cNvPr id="7" name="图片 -2147481568"/>
          <p:cNvPicPr/>
          <p:nvPr/>
        </p:nvPicPr>
        <p:blipFill>
          <a:blip r:embed="rId4"/>
          <a:stretch>
            <a:fillRect/>
          </a:stretch>
        </p:blipFill>
        <p:spPr>
          <a:xfrm>
            <a:off x="6670040" y="2277110"/>
            <a:ext cx="578485" cy="511810"/>
          </a:xfrm>
          <a:prstGeom prst="rect">
            <a:avLst/>
          </a:prstGeom>
          <a:noFill/>
          <a:ln w="9525">
            <a:noFill/>
          </a:ln>
        </p:spPr>
      </p:pic>
      <p:pic>
        <p:nvPicPr>
          <p:cNvPr id="8" name="图片 -2147481567"/>
          <p:cNvPicPr/>
          <p:nvPr/>
        </p:nvPicPr>
        <p:blipFill>
          <a:blip r:embed="rId5"/>
          <a:stretch>
            <a:fillRect/>
          </a:stretch>
        </p:blipFill>
        <p:spPr>
          <a:xfrm>
            <a:off x="7173595" y="2277110"/>
            <a:ext cx="541655" cy="537845"/>
          </a:xfrm>
          <a:prstGeom prst="rect">
            <a:avLst/>
          </a:prstGeom>
          <a:noFill/>
          <a:ln w="9525">
            <a:noFill/>
          </a:ln>
        </p:spPr>
      </p:pic>
      <p:pic>
        <p:nvPicPr>
          <p:cNvPr id="9" name="图片 -2147481566"/>
          <p:cNvPicPr/>
          <p:nvPr/>
        </p:nvPicPr>
        <p:blipFill>
          <a:blip r:embed="rId6"/>
          <a:stretch>
            <a:fillRect/>
          </a:stretch>
        </p:blipFill>
        <p:spPr>
          <a:xfrm>
            <a:off x="7715250" y="2283460"/>
            <a:ext cx="413385" cy="531495"/>
          </a:xfrm>
          <a:prstGeom prst="rect">
            <a:avLst/>
          </a:prstGeom>
          <a:noFill/>
          <a:ln w="9525">
            <a:noFill/>
          </a:ln>
        </p:spPr>
      </p:pic>
    </p:spTree>
  </p:cSld>
  <p:clrMapOvr>
    <a:masterClrMapping/>
  </p:clrMapOvr>
  <p:transition>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第二节 信用风险违约率度量</a:t>
            </a:r>
          </a:p>
        </p:txBody>
      </p:sp>
      <p:sp>
        <p:nvSpPr>
          <p:cNvPr id="5" name="文本框 4"/>
          <p:cNvSpPr txBox="1"/>
          <p:nvPr/>
        </p:nvSpPr>
        <p:spPr>
          <a:xfrm>
            <a:off x="100842" y="620688"/>
            <a:ext cx="11897433" cy="58426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2、季/月违约比率</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类似地，根据累计存活率的公式，可以得到年边际违约率、季度边际违约率和月边际违约率之间的关系为</a:t>
            </a:r>
          </a:p>
          <a:p>
            <a:pPr marL="342900" indent="-342900" algn="r">
              <a:lnSpc>
                <a:spcPct val="170000"/>
              </a:lnSpc>
              <a:buFont typeface="Arial" panose="020B0604020202020204" pitchFamily="34" charset="0"/>
              <a:buChar char="•"/>
            </a:pPr>
            <a:r>
              <a:rPr kumimoji="1" lang="zh-CN" sz="2200" dirty="0" smtClean="0">
                <a:latin typeface="Times New Roman" panose="02020603050405020304" pitchFamily="18" charset="0"/>
                <a:ea typeface="+mn-ea"/>
                <a:cs typeface="Times New Roman" panose="02020603050405020304" pitchFamily="18" charset="0"/>
              </a:rPr>
              <a:t>（</a:t>
            </a:r>
            <a:r>
              <a:rPr kumimoji="1" lang="en-US" altLang="zh-CN" sz="2200" dirty="0" smtClean="0">
                <a:latin typeface="Times New Roman" panose="02020603050405020304" pitchFamily="18" charset="0"/>
                <a:ea typeface="+mn-ea"/>
                <a:cs typeface="Times New Roman" panose="02020603050405020304" pitchFamily="18" charset="0"/>
              </a:rPr>
              <a:t>12-</a:t>
            </a:r>
            <a:r>
              <a:rPr kumimoji="1" lang="zh-CN" sz="2200" dirty="0" smtClean="0">
                <a:latin typeface="Times New Roman" panose="02020603050405020304" pitchFamily="18" charset="0"/>
                <a:ea typeface="+mn-ea"/>
                <a:cs typeface="Times New Roman" panose="02020603050405020304" pitchFamily="18" charset="0"/>
              </a:rPr>
              <a:t>5</a:t>
            </a:r>
            <a:r>
              <a:rPr kumimoji="1" lang="zh-CN" sz="2200" dirty="0">
                <a:latin typeface="Times New Roman" panose="02020603050405020304" pitchFamily="18" charset="0"/>
                <a:ea typeface="+mn-ea"/>
                <a:cs typeface="Times New Roman" panose="02020603050405020304" pitchFamily="18" charset="0"/>
              </a:rPr>
              <a:t>）</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3、连续复利的违约比率</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若在一年的衡量期间内违约的情况是连续发生，需采用连续复利的方式来计算连续违约率。以</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代表连续复利下的违约率，</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代表n年累积违约率，连续复利下的年违约比率的定义为</a:t>
            </a:r>
          </a:p>
          <a:p>
            <a:pPr marL="342900" indent="-342900" algn="r">
              <a:lnSpc>
                <a:spcPct val="170000"/>
              </a:lnSpc>
              <a:buFont typeface="Arial" panose="020B0604020202020204" pitchFamily="34" charset="0"/>
              <a:buChar char="•"/>
            </a:pPr>
            <a:r>
              <a:rPr kumimoji="1" lang="zh-CN" sz="2200" dirty="0" smtClean="0">
                <a:latin typeface="Times New Roman" panose="02020603050405020304" pitchFamily="18" charset="0"/>
                <a:ea typeface="+mn-ea"/>
                <a:cs typeface="Times New Roman" panose="02020603050405020304" pitchFamily="18" charset="0"/>
              </a:rPr>
              <a:t>（</a:t>
            </a:r>
            <a:r>
              <a:rPr kumimoji="1" lang="en-US" altLang="zh-CN" sz="2200" dirty="0" smtClean="0">
                <a:latin typeface="Times New Roman" panose="02020603050405020304" pitchFamily="18" charset="0"/>
                <a:ea typeface="+mn-ea"/>
                <a:cs typeface="Times New Roman" panose="02020603050405020304" pitchFamily="18" charset="0"/>
              </a:rPr>
              <a:t>12-</a:t>
            </a:r>
            <a:r>
              <a:rPr kumimoji="1" lang="zh-CN" sz="2200" dirty="0" smtClean="0">
                <a:latin typeface="Times New Roman" panose="02020603050405020304" pitchFamily="18" charset="0"/>
                <a:ea typeface="+mn-ea"/>
                <a:cs typeface="Times New Roman" panose="02020603050405020304" pitchFamily="18" charset="0"/>
              </a:rPr>
              <a:t>6</a:t>
            </a:r>
            <a:r>
              <a:rPr kumimoji="1" lang="zh-CN" sz="2200" dirty="0">
                <a:latin typeface="Times New Roman" panose="02020603050405020304" pitchFamily="18" charset="0"/>
                <a:ea typeface="+mn-ea"/>
                <a:cs typeface="Times New Roman" panose="02020603050405020304" pitchFamily="18" charset="0"/>
              </a:rPr>
              <a:t>）</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由于</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是n年的累积违约率，因此</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则代表n年的累积存活率。在进行债券等信用风险链接产品的定价时，应该采用连续复利的违约比率来评估风险性债券的违约风险。</a:t>
            </a:r>
          </a:p>
        </p:txBody>
      </p:sp>
      <p:pic>
        <p:nvPicPr>
          <p:cNvPr id="3" name="图片 -2147481562"/>
          <p:cNvPicPr/>
          <p:nvPr/>
        </p:nvPicPr>
        <p:blipFill>
          <a:blip r:embed="rId2"/>
          <a:stretch>
            <a:fillRect/>
          </a:stretch>
        </p:blipFill>
        <p:spPr>
          <a:xfrm>
            <a:off x="1053465" y="2493010"/>
            <a:ext cx="4253865" cy="480695"/>
          </a:xfrm>
          <a:prstGeom prst="rect">
            <a:avLst/>
          </a:prstGeom>
          <a:noFill/>
          <a:ln w="9525">
            <a:noFill/>
          </a:ln>
        </p:spPr>
      </p:pic>
      <p:pic>
        <p:nvPicPr>
          <p:cNvPr id="4" name="图片 -2147481561"/>
          <p:cNvPicPr/>
          <p:nvPr/>
        </p:nvPicPr>
        <p:blipFill>
          <a:blip r:embed="rId3"/>
          <a:stretch>
            <a:fillRect/>
          </a:stretch>
        </p:blipFill>
        <p:spPr>
          <a:xfrm>
            <a:off x="836930" y="4077335"/>
            <a:ext cx="525780" cy="564515"/>
          </a:xfrm>
          <a:prstGeom prst="rect">
            <a:avLst/>
          </a:prstGeom>
          <a:noFill/>
          <a:ln w="9525">
            <a:noFill/>
          </a:ln>
        </p:spPr>
      </p:pic>
      <p:pic>
        <p:nvPicPr>
          <p:cNvPr id="6" name="图片 -2147481560"/>
          <p:cNvPicPr/>
          <p:nvPr/>
        </p:nvPicPr>
        <p:blipFill>
          <a:blip r:embed="rId4"/>
          <a:stretch>
            <a:fillRect/>
          </a:stretch>
        </p:blipFill>
        <p:spPr>
          <a:xfrm>
            <a:off x="4450080" y="4221480"/>
            <a:ext cx="516255" cy="445770"/>
          </a:xfrm>
          <a:prstGeom prst="rect">
            <a:avLst/>
          </a:prstGeom>
          <a:noFill/>
          <a:ln w="9525">
            <a:noFill/>
          </a:ln>
        </p:spPr>
      </p:pic>
      <p:pic>
        <p:nvPicPr>
          <p:cNvPr id="7" name="图片 -2147481559"/>
          <p:cNvPicPr/>
          <p:nvPr/>
        </p:nvPicPr>
        <p:blipFill>
          <a:blip r:embed="rId5"/>
          <a:stretch>
            <a:fillRect/>
          </a:stretch>
        </p:blipFill>
        <p:spPr>
          <a:xfrm>
            <a:off x="981075" y="4581525"/>
            <a:ext cx="4326890" cy="730250"/>
          </a:xfrm>
          <a:prstGeom prst="rect">
            <a:avLst/>
          </a:prstGeom>
          <a:noFill/>
          <a:ln w="9525">
            <a:noFill/>
          </a:ln>
        </p:spPr>
      </p:pic>
      <p:pic>
        <p:nvPicPr>
          <p:cNvPr id="74" name="图片 3117"/>
          <p:cNvPicPr/>
          <p:nvPr/>
        </p:nvPicPr>
        <p:blipFill>
          <a:blip r:embed="rId6"/>
          <a:stretch>
            <a:fillRect/>
          </a:stretch>
        </p:blipFill>
        <p:spPr>
          <a:xfrm>
            <a:off x="1053465" y="5300980"/>
            <a:ext cx="1239520" cy="515620"/>
          </a:xfrm>
          <a:prstGeom prst="rect">
            <a:avLst/>
          </a:prstGeom>
          <a:noFill/>
          <a:ln>
            <a:noFill/>
          </a:ln>
        </p:spPr>
      </p:pic>
      <p:pic>
        <p:nvPicPr>
          <p:cNvPr id="8" name="图片 -2147481557"/>
          <p:cNvPicPr/>
          <p:nvPr/>
        </p:nvPicPr>
        <p:blipFill>
          <a:blip r:embed="rId7"/>
          <a:stretch>
            <a:fillRect/>
          </a:stretch>
        </p:blipFill>
        <p:spPr>
          <a:xfrm>
            <a:off x="5488940" y="5300980"/>
            <a:ext cx="615950" cy="509905"/>
          </a:xfrm>
          <a:prstGeom prst="rect">
            <a:avLst/>
          </a:prstGeom>
          <a:noFill/>
          <a:ln w="9525">
            <a:noFill/>
          </a:ln>
        </p:spPr>
      </p:pic>
    </p:spTree>
  </p:cSld>
  <p:clrMapOvr>
    <a:masterClrMapping/>
  </p:clrMapOvr>
  <p:transition>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第二节 信用风险违约率度量</a:t>
            </a:r>
          </a:p>
        </p:txBody>
      </p:sp>
      <p:sp>
        <p:nvSpPr>
          <p:cNvPr id="5" name="文本框 4"/>
          <p:cNvSpPr txBox="1"/>
          <p:nvPr/>
        </p:nvSpPr>
        <p:spPr>
          <a:xfrm>
            <a:off x="100842" y="620688"/>
            <a:ext cx="11897433" cy="6186309"/>
          </a:xfrm>
          <a:prstGeom prst="rect">
            <a:avLst/>
          </a:prstGeom>
          <a:noFill/>
        </p:spPr>
        <p:txBody>
          <a:bodyPr wrap="square" rtlCol="0">
            <a:spAutoFit/>
          </a:bodyPr>
          <a:lstStyle/>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a:t>
            </a:r>
            <a:r>
              <a:rPr kumimoji="1" lang="zh-CN" sz="2200" dirty="0" smtClean="0">
                <a:latin typeface="Times New Roman" panose="02020603050405020304" pitchFamily="18" charset="0"/>
                <a:ea typeface="+mn-ea"/>
                <a:cs typeface="Times New Roman" panose="02020603050405020304" pitchFamily="18" charset="0"/>
              </a:rPr>
              <a:t>例</a:t>
            </a:r>
            <a:r>
              <a:rPr kumimoji="1" lang="en-US" altLang="zh-CN" sz="2200" dirty="0" smtClean="0">
                <a:latin typeface="Times New Roman" panose="02020603050405020304" pitchFamily="18" charset="0"/>
                <a:ea typeface="+mn-ea"/>
                <a:cs typeface="Times New Roman" panose="02020603050405020304" pitchFamily="18" charset="0"/>
              </a:rPr>
              <a:t>12-</a:t>
            </a:r>
            <a:r>
              <a:rPr kumimoji="1" lang="zh-CN" sz="2200" dirty="0" smtClean="0">
                <a:latin typeface="Times New Roman" panose="02020603050405020304" pitchFamily="18" charset="0"/>
                <a:ea typeface="+mn-ea"/>
                <a:cs typeface="Times New Roman" panose="02020603050405020304" pitchFamily="18" charset="0"/>
              </a:rPr>
              <a:t>3</a:t>
            </a:r>
            <a:r>
              <a:rPr kumimoji="1" lang="zh-CN" sz="2200" dirty="0">
                <a:latin typeface="Times New Roman" panose="02020603050405020304" pitchFamily="18" charset="0"/>
                <a:ea typeface="+mn-ea"/>
                <a:cs typeface="Times New Roman" panose="02020603050405020304" pitchFamily="18" charset="0"/>
              </a:rPr>
              <a:t>】季度累积存活率估计</a:t>
            </a: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若AA评级企业1年的违约率为0.06%，请问AA评级企业3个月的累积存活率是多少？</a:t>
            </a: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答案：3个月的违约比率为</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，故3个月的累积存活率为</a:t>
            </a:r>
            <a:r>
              <a:rPr kumimoji="1" lang="en-US" altLang="zh-CN" sz="2200" dirty="0">
                <a:latin typeface="Times New Roman" panose="02020603050405020304" pitchFamily="18" charset="0"/>
                <a:ea typeface="+mn-ea"/>
                <a:cs typeface="Times New Roman" panose="02020603050405020304" pitchFamily="18" charset="0"/>
              </a:rPr>
              <a:t>               </a:t>
            </a:r>
            <a:endParaRPr kumimoji="1" lang="zh-CN" sz="2200" dirty="0">
              <a:latin typeface="Times New Roman" panose="02020603050405020304" pitchFamily="18" charset="0"/>
              <a:ea typeface="+mn-ea"/>
              <a:cs typeface="Times New Roman" panose="02020603050405020304" pitchFamily="18" charset="0"/>
            </a:endParaRP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a:t>
            </a:r>
            <a:r>
              <a:rPr kumimoji="1" lang="zh-CN" sz="2200" dirty="0" smtClean="0">
                <a:latin typeface="Times New Roman" panose="02020603050405020304" pitchFamily="18" charset="0"/>
                <a:ea typeface="+mn-ea"/>
                <a:cs typeface="Times New Roman" panose="02020603050405020304" pitchFamily="18" charset="0"/>
              </a:rPr>
              <a:t>例</a:t>
            </a:r>
            <a:r>
              <a:rPr kumimoji="1" lang="en-US" altLang="zh-CN" sz="2200" dirty="0" smtClean="0">
                <a:latin typeface="Times New Roman" panose="02020603050405020304" pitchFamily="18" charset="0"/>
                <a:ea typeface="+mn-ea"/>
                <a:cs typeface="Times New Roman" panose="02020603050405020304" pitchFamily="18" charset="0"/>
              </a:rPr>
              <a:t>12-</a:t>
            </a:r>
            <a:r>
              <a:rPr kumimoji="1" lang="zh-CN" sz="2200" dirty="0" smtClean="0">
                <a:latin typeface="Times New Roman" panose="02020603050405020304" pitchFamily="18" charset="0"/>
                <a:ea typeface="+mn-ea"/>
                <a:cs typeface="Times New Roman" panose="02020603050405020304" pitchFamily="18" charset="0"/>
              </a:rPr>
              <a:t>4</a:t>
            </a:r>
            <a:r>
              <a:rPr kumimoji="1" lang="zh-CN" sz="2200" dirty="0">
                <a:latin typeface="Times New Roman" panose="02020603050405020304" pitchFamily="18" charset="0"/>
                <a:ea typeface="+mn-ea"/>
                <a:cs typeface="Times New Roman" panose="02020603050405020304" pitchFamily="18" charset="0"/>
              </a:rPr>
              <a:t>】季度存活率估计</a:t>
            </a: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第1公司于2024年1月1日设立，市场预期第1公司每年违约比率为10%。请问一季之后，也就是2024年4月1日第1公司仍然存活率是多少？</a:t>
            </a: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答案：根据公式</a:t>
            </a:r>
            <a:r>
              <a:rPr kumimoji="1" lang="zh-CN" sz="2200" dirty="0" smtClean="0">
                <a:latin typeface="Times New Roman" panose="02020603050405020304" pitchFamily="18" charset="0"/>
                <a:ea typeface="+mn-ea"/>
                <a:cs typeface="Times New Roman" panose="02020603050405020304" pitchFamily="18" charset="0"/>
              </a:rPr>
              <a:t>（</a:t>
            </a:r>
            <a:r>
              <a:rPr kumimoji="1" lang="en-US" altLang="zh-CN" sz="2200" dirty="0" smtClean="0">
                <a:latin typeface="Times New Roman" panose="02020603050405020304" pitchFamily="18" charset="0"/>
                <a:ea typeface="+mn-ea"/>
                <a:cs typeface="Times New Roman" panose="02020603050405020304" pitchFamily="18" charset="0"/>
              </a:rPr>
              <a:t>12-</a:t>
            </a:r>
            <a:r>
              <a:rPr kumimoji="1" lang="zh-CN" sz="2200" dirty="0" smtClean="0">
                <a:latin typeface="Times New Roman" panose="02020603050405020304" pitchFamily="18" charset="0"/>
                <a:ea typeface="+mn-ea"/>
                <a:cs typeface="Times New Roman" panose="02020603050405020304" pitchFamily="18" charset="0"/>
              </a:rPr>
              <a:t>5</a:t>
            </a:r>
            <a:r>
              <a:rPr kumimoji="1" lang="zh-CN" sz="2200" dirty="0">
                <a:latin typeface="Times New Roman" panose="02020603050405020304" pitchFamily="18" charset="0"/>
                <a:ea typeface="+mn-ea"/>
                <a:cs typeface="Times New Roman" panose="02020603050405020304" pitchFamily="18" charset="0"/>
              </a:rPr>
              <a:t>），第1公司一季后的存活比率是</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a:t>
            </a: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a:t>
            </a:r>
            <a:r>
              <a:rPr kumimoji="1" lang="zh-CN" sz="2200" dirty="0" smtClean="0">
                <a:latin typeface="Times New Roman" panose="02020603050405020304" pitchFamily="18" charset="0"/>
                <a:ea typeface="+mn-ea"/>
                <a:cs typeface="Times New Roman" panose="02020603050405020304" pitchFamily="18" charset="0"/>
              </a:rPr>
              <a:t>例</a:t>
            </a:r>
            <a:r>
              <a:rPr kumimoji="1" lang="en-US" altLang="zh-CN" sz="2200" dirty="0" smtClean="0">
                <a:latin typeface="Times New Roman" panose="02020603050405020304" pitchFamily="18" charset="0"/>
                <a:ea typeface="+mn-ea"/>
                <a:cs typeface="Times New Roman" panose="02020603050405020304" pitchFamily="18" charset="0"/>
              </a:rPr>
              <a:t>12-</a:t>
            </a:r>
            <a:r>
              <a:rPr kumimoji="1" lang="zh-CN" sz="2200" dirty="0" smtClean="0">
                <a:latin typeface="Times New Roman" panose="02020603050405020304" pitchFamily="18" charset="0"/>
                <a:ea typeface="+mn-ea"/>
                <a:cs typeface="Times New Roman" panose="02020603050405020304" pitchFamily="18" charset="0"/>
              </a:rPr>
              <a:t>5</a:t>
            </a:r>
            <a:r>
              <a:rPr kumimoji="1" lang="zh-CN" sz="2200" dirty="0">
                <a:latin typeface="Times New Roman" panose="02020603050405020304" pitchFamily="18" charset="0"/>
                <a:ea typeface="+mn-ea"/>
                <a:cs typeface="Times New Roman" panose="02020603050405020304" pitchFamily="18" charset="0"/>
              </a:rPr>
              <a:t>】累积违约率估计</a:t>
            </a: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假设第1公司未来第一年、第二年、第三年的边际违约比率分别是0.3%、0.45%与0.55%。</a:t>
            </a: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若违约总是发生在年底，请计算第1公司的三年累积违约率。</a:t>
            </a: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答案：根据公式</a:t>
            </a:r>
            <a:r>
              <a:rPr kumimoji="1" lang="zh-CN" sz="2200" dirty="0" smtClean="0">
                <a:latin typeface="Times New Roman" panose="02020603050405020304" pitchFamily="18" charset="0"/>
                <a:ea typeface="+mn-ea"/>
                <a:cs typeface="Times New Roman" panose="02020603050405020304" pitchFamily="18" charset="0"/>
              </a:rPr>
              <a:t>（</a:t>
            </a:r>
            <a:r>
              <a:rPr kumimoji="1" lang="en-US" altLang="zh-CN" sz="2200" dirty="0" smtClean="0">
                <a:latin typeface="Times New Roman" panose="02020603050405020304" pitchFamily="18" charset="0"/>
                <a:ea typeface="+mn-ea"/>
                <a:cs typeface="Times New Roman" panose="02020603050405020304" pitchFamily="18" charset="0"/>
              </a:rPr>
              <a:t>12-</a:t>
            </a:r>
            <a:r>
              <a:rPr kumimoji="1" lang="zh-CN" sz="2200" dirty="0" smtClean="0">
                <a:latin typeface="Times New Roman" panose="02020603050405020304" pitchFamily="18" charset="0"/>
                <a:ea typeface="+mn-ea"/>
                <a:cs typeface="Times New Roman" panose="02020603050405020304" pitchFamily="18" charset="0"/>
              </a:rPr>
              <a:t>2</a:t>
            </a:r>
            <a:r>
              <a:rPr kumimoji="1" lang="zh-CN" sz="2200" dirty="0">
                <a:latin typeface="Times New Roman" panose="02020603050405020304" pitchFamily="18" charset="0"/>
                <a:ea typeface="+mn-ea"/>
                <a:cs typeface="Times New Roman" panose="02020603050405020304" pitchFamily="18" charset="0"/>
              </a:rPr>
              <a:t>），三年累积违约率是</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a:t>
            </a:r>
          </a:p>
        </p:txBody>
      </p:sp>
      <p:pic>
        <p:nvPicPr>
          <p:cNvPr id="3" name="图片 -2147481556"/>
          <p:cNvPicPr>
            <a:picLocks noChangeAspect="1"/>
          </p:cNvPicPr>
          <p:nvPr/>
        </p:nvPicPr>
        <p:blipFill>
          <a:blip r:embed="rId2"/>
          <a:stretch>
            <a:fillRect/>
          </a:stretch>
        </p:blipFill>
        <p:spPr>
          <a:xfrm>
            <a:off x="3717290" y="1772920"/>
            <a:ext cx="3406775" cy="480060"/>
          </a:xfrm>
          <a:prstGeom prst="rect">
            <a:avLst/>
          </a:prstGeom>
          <a:noFill/>
          <a:ln w="9525">
            <a:noFill/>
          </a:ln>
        </p:spPr>
      </p:pic>
      <p:pic>
        <p:nvPicPr>
          <p:cNvPr id="4" name="图片 -2147481555"/>
          <p:cNvPicPr>
            <a:picLocks noChangeAspect="1"/>
          </p:cNvPicPr>
          <p:nvPr/>
        </p:nvPicPr>
        <p:blipFill>
          <a:blip r:embed="rId3"/>
          <a:stretch>
            <a:fillRect/>
          </a:stretch>
        </p:blipFill>
        <p:spPr>
          <a:xfrm>
            <a:off x="10341610" y="1776730"/>
            <a:ext cx="1706245" cy="419735"/>
          </a:xfrm>
          <a:prstGeom prst="rect">
            <a:avLst/>
          </a:prstGeom>
          <a:noFill/>
          <a:ln w="9525">
            <a:noFill/>
          </a:ln>
        </p:spPr>
      </p:pic>
      <p:pic>
        <p:nvPicPr>
          <p:cNvPr id="6" name="图片 -2147481554"/>
          <p:cNvPicPr>
            <a:picLocks noChangeAspect="1"/>
          </p:cNvPicPr>
          <p:nvPr/>
        </p:nvPicPr>
        <p:blipFill>
          <a:blip r:embed="rId4"/>
          <a:stretch>
            <a:fillRect/>
          </a:stretch>
        </p:blipFill>
        <p:spPr>
          <a:xfrm>
            <a:off x="7245985" y="3740785"/>
            <a:ext cx="3052445" cy="473075"/>
          </a:xfrm>
          <a:prstGeom prst="rect">
            <a:avLst/>
          </a:prstGeom>
          <a:noFill/>
          <a:ln w="9525">
            <a:noFill/>
          </a:ln>
        </p:spPr>
      </p:pic>
      <p:pic>
        <p:nvPicPr>
          <p:cNvPr id="7" name="图片 -2147481553"/>
          <p:cNvPicPr>
            <a:picLocks noChangeAspect="1"/>
          </p:cNvPicPr>
          <p:nvPr/>
        </p:nvPicPr>
        <p:blipFill>
          <a:blip r:embed="rId5"/>
          <a:stretch>
            <a:fillRect/>
          </a:stretch>
        </p:blipFill>
        <p:spPr>
          <a:xfrm>
            <a:off x="5949950" y="5805805"/>
            <a:ext cx="5652135" cy="457200"/>
          </a:xfrm>
          <a:prstGeom prst="rect">
            <a:avLst/>
          </a:prstGeom>
          <a:noFill/>
          <a:ln w="9525">
            <a:noFill/>
          </a:ln>
        </p:spPr>
      </p:pic>
    </p:spTree>
  </p:cSld>
  <p:clrMapOvr>
    <a:masterClrMapping/>
  </p:clrMapOvr>
  <p:transition>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第二节 信用风险违约率度量</a:t>
            </a:r>
          </a:p>
        </p:txBody>
      </p:sp>
      <p:sp>
        <p:nvSpPr>
          <p:cNvPr id="5" name="文本框 4"/>
          <p:cNvSpPr txBox="1"/>
          <p:nvPr/>
        </p:nvSpPr>
        <p:spPr>
          <a:xfrm>
            <a:off x="100842" y="620688"/>
            <a:ext cx="11897433" cy="385762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二、国际评级机构违约率</a:t>
            </a:r>
          </a:p>
          <a:p>
            <a:pPr marL="342900" indent="-342900">
              <a:lnSpc>
                <a:spcPct val="17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表</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1</a:t>
            </a:r>
            <a:r>
              <a:rPr kumimoji="1" lang="zh-CN" sz="2400" dirty="0">
                <a:latin typeface="Times New Roman" panose="02020603050405020304" pitchFamily="18" charset="0"/>
                <a:ea typeface="+mn-ea"/>
                <a:cs typeface="Times New Roman" panose="02020603050405020304" pitchFamily="18" charset="0"/>
              </a:rPr>
              <a:t>和</a:t>
            </a:r>
            <a:r>
              <a:rPr kumimoji="1" lang="zh-CN" sz="2400" dirty="0" smtClean="0">
                <a:latin typeface="Times New Roman" panose="02020603050405020304" pitchFamily="18" charset="0"/>
                <a:ea typeface="+mn-ea"/>
                <a:cs typeface="Times New Roman" panose="02020603050405020304" pitchFamily="18" charset="0"/>
              </a:rPr>
              <a:t>表</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2</a:t>
            </a:r>
            <a:r>
              <a:rPr kumimoji="1" lang="zh-CN" sz="2400" dirty="0">
                <a:latin typeface="Times New Roman" panose="02020603050405020304" pitchFamily="18" charset="0"/>
                <a:ea typeface="+mn-ea"/>
                <a:cs typeface="Times New Roman" panose="02020603050405020304" pitchFamily="18" charset="0"/>
              </a:rPr>
              <a:t>分别展示了以穆迪公司累积违约概率（%）和标准普尔公司累积违约概率为例的两个违约率的估值分析结果。</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然而，历史违约率方法存在两点缺陷：一是随着期限的增长，可用于分析的历史违约数据逐渐减少；二是样本伴有重叠现象，这会影响样本数据的独立性，从而影响违约率评估的准确性。</a:t>
            </a:r>
          </a:p>
        </p:txBody>
      </p:sp>
    </p:spTree>
  </p:cSld>
  <p:clrMapOvr>
    <a:masterClrMapping/>
  </p:clrMapOvr>
  <p:transition>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第二节 信用风险违约率度量</a:t>
            </a:r>
          </a:p>
        </p:txBody>
      </p:sp>
      <p:sp>
        <p:nvSpPr>
          <p:cNvPr id="5" name="文本框 4"/>
          <p:cNvSpPr txBox="1"/>
          <p:nvPr/>
        </p:nvSpPr>
        <p:spPr>
          <a:xfrm>
            <a:off x="100842" y="620688"/>
            <a:ext cx="11897433" cy="718820"/>
          </a:xfrm>
          <a:prstGeom prst="rect">
            <a:avLst/>
          </a:prstGeom>
          <a:noFill/>
        </p:spPr>
        <p:txBody>
          <a:bodyPr wrap="square" rtlCol="0">
            <a:spAutoFit/>
          </a:bodyPr>
          <a:lstStyle/>
          <a:p>
            <a:pPr marL="342900" indent="-342900" algn="ctr">
              <a:lnSpc>
                <a:spcPct val="17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表</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1 </a:t>
            </a:r>
            <a:r>
              <a:rPr kumimoji="1" lang="zh-CN" sz="2400" dirty="0">
                <a:latin typeface="Times New Roman" panose="02020603050405020304" pitchFamily="18" charset="0"/>
                <a:ea typeface="+mn-ea"/>
                <a:cs typeface="Times New Roman" panose="02020603050405020304" pitchFamily="18" charset="0"/>
              </a:rPr>
              <a:t>穆迪公司累积违约概率（%）</a:t>
            </a:r>
          </a:p>
        </p:txBody>
      </p:sp>
      <p:graphicFrame>
        <p:nvGraphicFramePr>
          <p:cNvPr id="3" name="表格 2"/>
          <p:cNvGraphicFramePr/>
          <p:nvPr>
            <p:custDataLst>
              <p:tags r:id="rId1"/>
            </p:custDataLst>
          </p:nvPr>
        </p:nvGraphicFramePr>
        <p:xfrm>
          <a:off x="450215" y="1478280"/>
          <a:ext cx="11289030" cy="4632325"/>
        </p:xfrm>
        <a:graphic>
          <a:graphicData uri="http://schemas.openxmlformats.org/drawingml/2006/table">
            <a:tbl>
              <a:tblPr/>
              <a:tblGrid>
                <a:gridCol w="1118235"/>
                <a:gridCol w="1098550"/>
                <a:gridCol w="1098550"/>
                <a:gridCol w="1099185"/>
                <a:gridCol w="1099820"/>
                <a:gridCol w="1098550"/>
                <a:gridCol w="1099185"/>
                <a:gridCol w="1099820"/>
                <a:gridCol w="1098550"/>
                <a:gridCol w="693420"/>
                <a:gridCol w="685165"/>
              </a:tblGrid>
              <a:tr h="556895">
                <a:tc rowSpan="2">
                  <a:txBody>
                    <a:bodyPr/>
                    <a:lstStyle/>
                    <a:p>
                      <a:pPr marL="22860" algn="ctr">
                        <a:lnSpc>
                          <a:spcPct val="150000"/>
                        </a:lnSpc>
                        <a:buClrTx/>
                        <a:buSzTx/>
                        <a:buFontTx/>
                      </a:pPr>
                      <a:r>
                        <a:rPr lang="zh-CN" sz="1600">
                          <a:latin typeface="宋体" panose="02010600030101010101" pitchFamily="2" charset="-122"/>
                          <a:ea typeface="宋体" panose="02010600030101010101" pitchFamily="2" charset="-122"/>
                        </a:rPr>
                        <a:t>等级</a:t>
                      </a:r>
                      <a:r>
                        <a:rPr lang="en-US" altLang="zh-CN" sz="1600">
                          <a:latin typeface="Times New Roman" panose="02020603050405020304"/>
                          <a:ea typeface="宋体" panose="02010600030101010101" pitchFamily="2" charset="-122"/>
                        </a:rPr>
                        <a:t> </a:t>
                      </a:r>
                      <a:endParaRPr kumimoji="1" lang="zh-CN" sz="1600" dirty="0">
                        <a:latin typeface="Times New Roman" panose="02020603050405020304" pitchFamily="18" charset="0"/>
                        <a:ea typeface="宋体" panose="02010600030101010101" pitchFamily="2" charset="-122"/>
                        <a:cs typeface="Times New Roman" panose="02020603050405020304" pitchFamily="18" charset="0"/>
                      </a:endParaRPr>
                    </a:p>
                  </a:txBody>
                  <a:tcPr marT="8255" marB="0" anchor="ctr">
                    <a:lnL>
                      <a:noFill/>
                    </a:lnL>
                    <a:lnR>
                      <a:noFill/>
                    </a:lnR>
                    <a:lnT w="12700" cap="flat" cmpd="sng">
                      <a:solidFill>
                        <a:srgbClr val="000000"/>
                      </a:solidFill>
                      <a:prstDash val="solid"/>
                      <a:headEnd type="none" w="med" len="med"/>
                      <a:tailEnd type="none" w="med" len="med"/>
                    </a:lnT>
                    <a:lnB>
                      <a:noFill/>
                    </a:lnB>
                    <a:solidFill>
                      <a:srgbClr val="FFFFFF"/>
                    </a:solidFill>
                  </a:tcPr>
                </a:tc>
                <a:tc gridSpan="10">
                  <a:txBody>
                    <a:bodyPr/>
                    <a:lstStyle/>
                    <a:p>
                      <a:pPr marL="22860" indent="0" algn="ctr">
                        <a:lnSpc>
                          <a:spcPct val="150000"/>
                        </a:lnSpc>
                        <a:spcBef>
                          <a:spcPct val="0"/>
                        </a:spcBef>
                        <a:spcAft>
                          <a:spcPct val="0"/>
                        </a:spcAft>
                      </a:pPr>
                      <a:r>
                        <a:rPr kumimoji="1" lang="zh-CN" sz="1600" dirty="0">
                          <a:latin typeface="Times New Roman" panose="02020603050405020304" pitchFamily="18" charset="0"/>
                          <a:cs typeface="Times New Roman" panose="02020603050405020304" pitchFamily="18" charset="0"/>
                        </a:rPr>
                        <a:t>不同年限累积违约率</a:t>
                      </a:r>
                    </a:p>
                  </a:txBody>
                  <a:tcPr marT="8255" marB="0" anchor="ctr">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hMerge="1">
                  <a:txBody>
                    <a:bodyPr/>
                    <a:lstStyle/>
                    <a:p>
                      <a:endParaRPr lang="zh-CN"/>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zh-CN"/>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zh-CN"/>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zh-CN"/>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zh-CN"/>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zh-CN"/>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zh-CN"/>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zh-CN"/>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zh-CN"/>
                    </a:p>
                  </a:txBody>
                  <a:tcPr>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466725">
                <a:tc vMerge="1">
                  <a:txBody>
                    <a:bodyPr/>
                    <a:lstStyle/>
                    <a:p>
                      <a:endParaRPr lang="zh-CN"/>
                    </a:p>
                  </a:txBody>
                  <a:tcPr>
                    <a:lnL>
                      <a:noFill/>
                    </a:lnL>
                    <a:lnR>
                      <a:noFill/>
                    </a:lnR>
                    <a:lnB>
                      <a:noFill/>
                    </a:lnB>
                  </a:tcPr>
                </a:tc>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 </a:t>
                      </a:r>
                    </a:p>
                  </a:txBody>
                  <a:tcPr marT="8255" marB="0" anchor="ctr">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2</a:t>
                      </a:r>
                    </a:p>
                  </a:txBody>
                  <a:tcPr marT="8255" marB="0" anchor="ctr">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3 </a:t>
                      </a:r>
                    </a:p>
                  </a:txBody>
                  <a:tcPr marT="8255" marB="0" anchor="ctr">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lstStyle/>
                    <a:p>
                      <a:pPr marL="22860" indent="0" algn="l">
                        <a:lnSpc>
                          <a:spcPct val="150000"/>
                        </a:lnSpc>
                        <a:spcBef>
                          <a:spcPct val="0"/>
                        </a:spcBef>
                        <a:spcAft>
                          <a:spcPct val="0"/>
                        </a:spcAft>
                      </a:pPr>
                      <a:r>
                        <a:rPr lang="en-US" altLang="zh-CN" sz="1600">
                          <a:latin typeface="+mn-ea"/>
                        </a:rPr>
                        <a:t>4 </a:t>
                      </a:r>
                    </a:p>
                  </a:txBody>
                  <a:tcPr marT="8255" marB="0" anchor="ctr">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lstStyle/>
                    <a:p>
                      <a:pPr marL="22860" indent="0" algn="l">
                        <a:lnSpc>
                          <a:spcPct val="150000"/>
                        </a:lnSpc>
                        <a:spcBef>
                          <a:spcPct val="0"/>
                        </a:spcBef>
                        <a:spcAft>
                          <a:spcPct val="0"/>
                        </a:spcAft>
                      </a:pPr>
                      <a:r>
                        <a:rPr lang="en-US" altLang="zh-CN" sz="1600">
                          <a:latin typeface="+mn-ea"/>
                        </a:rPr>
                        <a:t>5 </a:t>
                      </a:r>
                    </a:p>
                  </a:txBody>
                  <a:tcPr marT="8255" marB="0" anchor="ctr">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lstStyle/>
                    <a:p>
                      <a:pPr marL="22860" indent="0" algn="l">
                        <a:lnSpc>
                          <a:spcPct val="150000"/>
                        </a:lnSpc>
                        <a:spcBef>
                          <a:spcPct val="0"/>
                        </a:spcBef>
                        <a:spcAft>
                          <a:spcPct val="0"/>
                        </a:spcAft>
                      </a:pPr>
                      <a:r>
                        <a:rPr lang="en-US" altLang="zh-CN" sz="1600">
                          <a:latin typeface="+mn-ea"/>
                        </a:rPr>
                        <a:t>6</a:t>
                      </a:r>
                    </a:p>
                  </a:txBody>
                  <a:tcPr marT="8255" marB="0" anchor="ctr">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lstStyle/>
                    <a:p>
                      <a:pPr marL="22860" indent="0" algn="l">
                        <a:lnSpc>
                          <a:spcPct val="150000"/>
                        </a:lnSpc>
                        <a:spcBef>
                          <a:spcPct val="0"/>
                        </a:spcBef>
                        <a:spcAft>
                          <a:spcPct val="0"/>
                        </a:spcAft>
                      </a:pPr>
                      <a:r>
                        <a:rPr lang="en-US" altLang="zh-CN" sz="1600">
                          <a:latin typeface="+mn-ea"/>
                        </a:rPr>
                        <a:t>7</a:t>
                      </a:r>
                    </a:p>
                  </a:txBody>
                  <a:tcPr marT="8255" marB="0" anchor="ctr">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lstStyle/>
                    <a:p>
                      <a:pPr marL="22860" indent="0" algn="l">
                        <a:lnSpc>
                          <a:spcPct val="150000"/>
                        </a:lnSpc>
                        <a:spcBef>
                          <a:spcPct val="0"/>
                        </a:spcBef>
                        <a:spcAft>
                          <a:spcPct val="0"/>
                        </a:spcAft>
                      </a:pPr>
                      <a:r>
                        <a:rPr lang="en-US" altLang="zh-CN" sz="1600">
                          <a:latin typeface="+mn-ea"/>
                        </a:rPr>
                        <a:t>8</a:t>
                      </a:r>
                    </a:p>
                  </a:txBody>
                  <a:tcPr marT="8255" marB="0" anchor="ctr">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lstStyle/>
                    <a:p>
                      <a:pPr marL="22860" indent="0" algn="l">
                        <a:lnSpc>
                          <a:spcPct val="150000"/>
                        </a:lnSpc>
                        <a:spcBef>
                          <a:spcPct val="0"/>
                        </a:spcBef>
                        <a:spcAft>
                          <a:spcPct val="0"/>
                        </a:spcAft>
                      </a:pPr>
                      <a:r>
                        <a:rPr lang="en-US" altLang="zh-CN" sz="1600">
                          <a:latin typeface="+mn-ea"/>
                        </a:rPr>
                        <a:t>9</a:t>
                      </a:r>
                    </a:p>
                  </a:txBody>
                  <a:tcPr marL="0" marR="0" marT="0" marB="0" anchor="ctr">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lstStyle/>
                    <a:p>
                      <a:pPr marL="22860" indent="0" algn="l">
                        <a:lnSpc>
                          <a:spcPct val="150000"/>
                        </a:lnSpc>
                        <a:spcBef>
                          <a:spcPct val="0"/>
                        </a:spcBef>
                        <a:spcAft>
                          <a:spcPct val="0"/>
                        </a:spcAft>
                      </a:pPr>
                      <a:r>
                        <a:rPr lang="en-US" altLang="zh-CN" sz="1600">
                          <a:latin typeface="+mn-ea"/>
                        </a:rPr>
                        <a:t>10</a:t>
                      </a:r>
                    </a:p>
                  </a:txBody>
                  <a:tcPr marL="0" marR="0" marT="0" marB="0" anchor="ctr">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r>
              <a:tr h="816610">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Aaa </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0.00</a:t>
                      </a:r>
                    </a:p>
                  </a:txBody>
                  <a:tcPr marT="8255" marB="0" anchor="ctr">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0.00</a:t>
                      </a:r>
                    </a:p>
                  </a:txBody>
                  <a:tcPr marT="8255" marB="0" anchor="ctr">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0.02</a:t>
                      </a:r>
                    </a:p>
                  </a:txBody>
                  <a:tcPr marT="8255" marB="0" anchor="ctr">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0.09</a:t>
                      </a:r>
                    </a:p>
                  </a:txBody>
                  <a:tcPr marT="8255" marB="0" anchor="ctr">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0.19</a:t>
                      </a:r>
                    </a:p>
                  </a:txBody>
                  <a:tcPr marT="8255" marB="0" anchor="ctr">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0.29</a:t>
                      </a:r>
                    </a:p>
                  </a:txBody>
                  <a:tcPr marT="8255" marB="0" anchor="ctr">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0.41</a:t>
                      </a:r>
                    </a:p>
                  </a:txBody>
                  <a:tcPr marT="8255" marB="0" anchor="ctr">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0.59</a:t>
                      </a:r>
                    </a:p>
                  </a:txBody>
                  <a:tcPr marT="8255" marB="0" anchor="ctr">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0.78</a:t>
                      </a:r>
                    </a:p>
                  </a:txBody>
                  <a:tcPr marL="0" marR="0" marT="0" marB="0" anchor="ctr">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1.02</a:t>
                      </a:r>
                    </a:p>
                  </a:txBody>
                  <a:tcPr marL="0" marR="0" marT="0" marB="0" anchor="ctr">
                    <a:lnL>
                      <a:noFill/>
                    </a:lnL>
                    <a:lnR>
                      <a:noFill/>
                    </a:lnR>
                    <a:lnT w="12700" cap="flat" cmpd="sng">
                      <a:solidFill>
                        <a:srgbClr val="000000"/>
                      </a:solidFill>
                      <a:prstDash val="solid"/>
                      <a:headEnd type="none" w="med" len="med"/>
                      <a:tailEnd type="none" w="med" len="med"/>
                    </a:lnT>
                    <a:lnB>
                      <a:noFill/>
                    </a:lnB>
                    <a:solidFill>
                      <a:srgbClr val="FFFFFF"/>
                    </a:solidFill>
                  </a:tcPr>
                </a:tc>
              </a:tr>
              <a:tr h="464820">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Aa</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0.07</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0.21</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0.36</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0.54</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0.85</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1.21</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1.60</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2.01</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2.37</a:t>
                      </a:r>
                    </a:p>
                  </a:txBody>
                  <a:tcPr marL="0" marR="0" marT="0"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2.78</a:t>
                      </a:r>
                    </a:p>
                  </a:txBody>
                  <a:tcPr marL="0" marR="0" marT="0" marB="0" anchor="ctr">
                    <a:lnL>
                      <a:noFill/>
                    </a:lnL>
                    <a:lnR>
                      <a:noFill/>
                    </a:lnR>
                    <a:lnT>
                      <a:noFill/>
                    </a:lnT>
                    <a:lnB>
                      <a:noFill/>
                    </a:lnB>
                    <a:solidFill>
                      <a:srgbClr val="FFFFFF"/>
                    </a:solidFill>
                  </a:tcPr>
                </a:tc>
              </a:tr>
              <a:tr h="466090">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A </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0.08</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0.27</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0.57</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0.92</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1.28</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1.67</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2.09</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2.48</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2.93</a:t>
                      </a:r>
                    </a:p>
                  </a:txBody>
                  <a:tcPr marL="0" marR="0" marT="0"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3.42</a:t>
                      </a:r>
                    </a:p>
                  </a:txBody>
                  <a:tcPr marL="0" marR="0" marT="0" marB="0" anchor="ctr">
                    <a:lnL>
                      <a:noFill/>
                    </a:lnL>
                    <a:lnR>
                      <a:noFill/>
                    </a:lnR>
                    <a:lnT>
                      <a:noFill/>
                    </a:lnT>
                    <a:lnB>
                      <a:noFill/>
                    </a:lnB>
                    <a:solidFill>
                      <a:srgbClr val="FFFFFF"/>
                    </a:solidFill>
                  </a:tcPr>
                </a:tc>
              </a:tr>
              <a:tr h="465455">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Baa </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0.34</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0.99</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1.79</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2.69</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3.59</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4.51</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5.39</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6.25</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7.16</a:t>
                      </a:r>
                    </a:p>
                  </a:txBody>
                  <a:tcPr marL="0" marR="0" marT="0"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7.99</a:t>
                      </a:r>
                    </a:p>
                  </a:txBody>
                  <a:tcPr marL="0" marR="0" marT="0" marB="0" anchor="ctr">
                    <a:lnL>
                      <a:noFill/>
                    </a:lnL>
                    <a:lnR>
                      <a:noFill/>
                    </a:lnR>
                    <a:lnT>
                      <a:noFill/>
                    </a:lnT>
                    <a:lnB>
                      <a:noFill/>
                    </a:lnB>
                    <a:solidFill>
                      <a:srgbClr val="FFFFFF"/>
                    </a:solidFill>
                  </a:tcPr>
                </a:tc>
              </a:tr>
              <a:tr h="464820">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Ba </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1.42</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3.43</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5.60</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7.89</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10.16</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12.28</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14.14</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15.99</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17.63</a:t>
                      </a:r>
                    </a:p>
                  </a:txBody>
                  <a:tcPr marL="0" marR="0" marT="0"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19.42</a:t>
                      </a:r>
                    </a:p>
                  </a:txBody>
                  <a:tcPr marL="0" marR="0" marT="0" marB="0" anchor="ctr">
                    <a:lnL>
                      <a:noFill/>
                    </a:lnL>
                    <a:lnR>
                      <a:noFill/>
                    </a:lnR>
                    <a:lnT>
                      <a:noFill/>
                    </a:lnT>
                    <a:lnB>
                      <a:noFill/>
                    </a:lnB>
                    <a:solidFill>
                      <a:srgbClr val="FFFFFF"/>
                    </a:solidFill>
                  </a:tcPr>
                </a:tc>
              </a:tr>
              <a:tr h="466725">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B </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4.79</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10.31</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15.59</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20.14</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23.99</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27.12</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30.00</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32.36</a:t>
                      </a:r>
                    </a:p>
                  </a:txBody>
                  <a:tcPr marT="8255"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34.37</a:t>
                      </a:r>
                    </a:p>
                  </a:txBody>
                  <a:tcPr marL="0" marR="0" marT="0" marB="0" anchor="ctr">
                    <a:lnL>
                      <a:noFill/>
                    </a:lnL>
                    <a:lnR>
                      <a:noFill/>
                    </a:lnR>
                    <a:lnT>
                      <a:noFill/>
                    </a:lnT>
                    <a:lnB>
                      <a:noFill/>
                    </a:lnB>
                    <a:solidFill>
                      <a:srgbClr val="FFFFFF"/>
                    </a:solidFill>
                  </a:tcPr>
                </a:tc>
                <a:tc>
                  <a:txBody>
                    <a:bodyPr/>
                    <a:lstStyle/>
                    <a:p>
                      <a:pPr marL="22860" indent="0" algn="l">
                        <a:lnSpc>
                          <a:spcPct val="150000"/>
                        </a:lnSpc>
                        <a:spcBef>
                          <a:spcPct val="0"/>
                        </a:spcBef>
                        <a:spcAft>
                          <a:spcPct val="0"/>
                        </a:spcAft>
                      </a:pPr>
                      <a:r>
                        <a:rPr lang="en-US" altLang="zh-CN" sz="1600">
                          <a:latin typeface="+mn-ea"/>
                        </a:rPr>
                        <a:t>36.10</a:t>
                      </a:r>
                    </a:p>
                  </a:txBody>
                  <a:tcPr marL="0" marR="0" marT="0" marB="0" anchor="ctr">
                    <a:lnL>
                      <a:noFill/>
                    </a:lnL>
                    <a:lnR>
                      <a:noFill/>
                    </a:lnR>
                    <a:lnT>
                      <a:noFill/>
                    </a:lnT>
                    <a:lnB>
                      <a:noFill/>
                    </a:lnB>
                    <a:solidFill>
                      <a:srgbClr val="FFFFFF"/>
                    </a:solidFill>
                  </a:tcPr>
                </a:tc>
              </a:tr>
              <a:tr h="464185">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Caa-C </a:t>
                      </a:r>
                    </a:p>
                  </a:txBody>
                  <a:tcPr marT="8255" marB="0" anchor="ctr">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14.74</a:t>
                      </a:r>
                    </a:p>
                  </a:txBody>
                  <a:tcPr marT="8255" marB="0" anchor="ctr">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23.95</a:t>
                      </a:r>
                    </a:p>
                  </a:txBody>
                  <a:tcPr marT="8255" marB="0" anchor="ctr">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lstStyle/>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30.57</a:t>
                      </a:r>
                    </a:p>
                  </a:txBody>
                  <a:tcPr marT="8255" marB="0" anchor="ctr">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lstStyle/>
                    <a:p>
                      <a:pPr marL="22860" indent="0" algn="l">
                        <a:lnSpc>
                          <a:spcPct val="150000"/>
                        </a:lnSpc>
                        <a:spcBef>
                          <a:spcPct val="0"/>
                        </a:spcBef>
                        <a:spcAft>
                          <a:spcPct val="0"/>
                        </a:spcAft>
                      </a:pPr>
                      <a:r>
                        <a:rPr lang="en-US" altLang="zh-CN" sz="1600">
                          <a:latin typeface="+mn-ea"/>
                        </a:rPr>
                        <a:t>35.32</a:t>
                      </a:r>
                    </a:p>
                  </a:txBody>
                  <a:tcPr marT="8255" marB="0" anchor="ctr">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lstStyle/>
                    <a:p>
                      <a:pPr marL="22860" indent="0" algn="l">
                        <a:lnSpc>
                          <a:spcPct val="150000"/>
                        </a:lnSpc>
                        <a:spcBef>
                          <a:spcPct val="0"/>
                        </a:spcBef>
                        <a:spcAft>
                          <a:spcPct val="0"/>
                        </a:spcAft>
                      </a:pPr>
                      <a:r>
                        <a:rPr lang="en-US" altLang="zh-CN" sz="1600">
                          <a:latin typeface="+mn-ea"/>
                        </a:rPr>
                        <a:t>38.83</a:t>
                      </a:r>
                    </a:p>
                  </a:txBody>
                  <a:tcPr marT="8255" marB="0" anchor="ctr">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lstStyle/>
                    <a:p>
                      <a:pPr marL="22860" indent="0" algn="l">
                        <a:lnSpc>
                          <a:spcPct val="150000"/>
                        </a:lnSpc>
                        <a:spcBef>
                          <a:spcPct val="0"/>
                        </a:spcBef>
                        <a:spcAft>
                          <a:spcPct val="0"/>
                        </a:spcAft>
                      </a:pPr>
                      <a:r>
                        <a:rPr lang="en-US" altLang="zh-CN" sz="1600">
                          <a:latin typeface="+mn-ea"/>
                        </a:rPr>
                        <a:t>41.94</a:t>
                      </a:r>
                    </a:p>
                  </a:txBody>
                  <a:tcPr marT="8255" marB="0" anchor="ctr">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lstStyle/>
                    <a:p>
                      <a:pPr marL="22860" indent="0" algn="l">
                        <a:lnSpc>
                          <a:spcPct val="150000"/>
                        </a:lnSpc>
                        <a:spcBef>
                          <a:spcPct val="0"/>
                        </a:spcBef>
                        <a:spcAft>
                          <a:spcPct val="0"/>
                        </a:spcAft>
                      </a:pPr>
                      <a:r>
                        <a:rPr lang="en-US" altLang="zh-CN" sz="1600">
                          <a:latin typeface="+mn-ea"/>
                        </a:rPr>
                        <a:t>44.23</a:t>
                      </a:r>
                    </a:p>
                  </a:txBody>
                  <a:tcPr marT="8255" marB="0" anchor="ctr">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lstStyle/>
                    <a:p>
                      <a:pPr marL="22860" indent="0" algn="l">
                        <a:lnSpc>
                          <a:spcPct val="150000"/>
                        </a:lnSpc>
                        <a:spcBef>
                          <a:spcPct val="0"/>
                        </a:spcBef>
                        <a:spcAft>
                          <a:spcPct val="0"/>
                        </a:spcAft>
                      </a:pPr>
                      <a:r>
                        <a:rPr lang="en-US" altLang="zh-CN" sz="1600">
                          <a:latin typeface="+mn-ea"/>
                        </a:rPr>
                        <a:t>46.44</a:t>
                      </a:r>
                    </a:p>
                  </a:txBody>
                  <a:tcPr marT="8255" marB="0" anchor="ctr">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lstStyle/>
                    <a:p>
                      <a:pPr marL="22860" indent="0" algn="l">
                        <a:lnSpc>
                          <a:spcPct val="150000"/>
                        </a:lnSpc>
                        <a:spcBef>
                          <a:spcPct val="0"/>
                        </a:spcBef>
                        <a:spcAft>
                          <a:spcPct val="0"/>
                        </a:spcAft>
                      </a:pPr>
                      <a:r>
                        <a:rPr lang="en-US" altLang="zh-CN" sz="1600">
                          <a:latin typeface="+mn-ea"/>
                        </a:rPr>
                        <a:t>48.42</a:t>
                      </a:r>
                    </a:p>
                  </a:txBody>
                  <a:tcPr marL="0" marR="0" marT="0" marB="0" anchor="ctr">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lstStyle/>
                    <a:p>
                      <a:pPr marL="22860" indent="0" algn="l">
                        <a:lnSpc>
                          <a:spcPct val="150000"/>
                        </a:lnSpc>
                        <a:spcBef>
                          <a:spcPct val="0"/>
                        </a:spcBef>
                        <a:spcAft>
                          <a:spcPct val="0"/>
                        </a:spcAft>
                      </a:pPr>
                      <a:r>
                        <a:rPr lang="en-US" altLang="zh-CN" sz="1600">
                          <a:latin typeface="+mn-ea"/>
                        </a:rPr>
                        <a:t>50.19</a:t>
                      </a:r>
                    </a:p>
                  </a:txBody>
                  <a:tcPr marL="0" marR="0" marT="0" marB="0" anchor="ctr">
                    <a:lnL>
                      <a:noFill/>
                    </a:lnL>
                    <a:lnR>
                      <a:noFill/>
                    </a:lnR>
                    <a:lnT>
                      <a:noFill/>
                    </a:lnT>
                    <a:lnB w="12700" cap="flat" cmpd="sng">
                      <a:solidFill>
                        <a:srgbClr val="000000"/>
                      </a:solidFill>
                      <a:prstDash val="solid"/>
                      <a:headEnd type="none" w="med" len="med"/>
                      <a:tailEnd type="none" w="med" len="med"/>
                    </a:lnB>
                    <a:solidFill>
                      <a:srgbClr val="FFFFFF"/>
                    </a:solidFill>
                  </a:tcPr>
                </a:tc>
              </a:tr>
            </a:tbl>
          </a:graphicData>
        </a:graphic>
      </p:graphicFrame>
    </p:spTree>
  </p:cSld>
  <p:clrMapOvr>
    <a:masterClrMapping/>
  </p:clrMapOvr>
  <p:transition>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第二节 信用风险违约率度量</a:t>
            </a:r>
          </a:p>
        </p:txBody>
      </p:sp>
      <p:sp>
        <p:nvSpPr>
          <p:cNvPr id="5" name="文本框 4"/>
          <p:cNvSpPr txBox="1"/>
          <p:nvPr/>
        </p:nvSpPr>
        <p:spPr>
          <a:xfrm>
            <a:off x="100842" y="620688"/>
            <a:ext cx="11897433" cy="718820"/>
          </a:xfrm>
          <a:prstGeom prst="rect">
            <a:avLst/>
          </a:prstGeom>
          <a:noFill/>
        </p:spPr>
        <p:txBody>
          <a:bodyPr wrap="square" rtlCol="0">
            <a:spAutoFit/>
          </a:bodyPr>
          <a:lstStyle/>
          <a:p>
            <a:pPr marL="342900" indent="-342900" algn="ctr">
              <a:lnSpc>
                <a:spcPct val="17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表</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2  </a:t>
            </a:r>
            <a:r>
              <a:rPr kumimoji="1" lang="zh-CN" sz="2400" dirty="0">
                <a:latin typeface="Times New Roman" panose="02020603050405020304" pitchFamily="18" charset="0"/>
                <a:ea typeface="+mn-ea"/>
                <a:cs typeface="Times New Roman" panose="02020603050405020304" pitchFamily="18" charset="0"/>
              </a:rPr>
              <a:t>标准普尔公司累积违约概率（%）</a:t>
            </a:r>
          </a:p>
        </p:txBody>
      </p:sp>
      <p:graphicFrame>
        <p:nvGraphicFramePr>
          <p:cNvPr id="3" name="表格 2"/>
          <p:cNvGraphicFramePr/>
          <p:nvPr>
            <p:custDataLst>
              <p:tags r:id="rId1"/>
            </p:custDataLst>
          </p:nvPr>
        </p:nvGraphicFramePr>
        <p:xfrm>
          <a:off x="477520" y="1433195"/>
          <a:ext cx="11304905" cy="4694555"/>
        </p:xfrm>
        <a:graphic>
          <a:graphicData uri="http://schemas.openxmlformats.org/drawingml/2006/table">
            <a:tbl>
              <a:tblPr/>
              <a:tblGrid>
                <a:gridCol w="1118870"/>
                <a:gridCol w="1100455"/>
                <a:gridCol w="1101725"/>
                <a:gridCol w="1100455"/>
                <a:gridCol w="1100455"/>
                <a:gridCol w="1100455"/>
                <a:gridCol w="1101090"/>
                <a:gridCol w="1100455"/>
                <a:gridCol w="1100455"/>
                <a:gridCol w="694055"/>
                <a:gridCol w="686435"/>
              </a:tblGrid>
              <a:tr h="481330">
                <a:tc rowSpan="2">
                  <a:txBody>
                    <a:bodyPr/>
                    <a:lstStyle/>
                    <a:p>
                      <a:pPr marL="9144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等级</a:t>
                      </a:r>
                      <a:r>
                        <a:rPr lang="en-US" altLang="zh-CN" sz="1600">
                          <a:latin typeface="Times New Roman" panose="02020603050405020304"/>
                          <a:ea typeface="宋体" panose="02010600030101010101" pitchFamily="2" charset="-122"/>
                        </a:rPr>
                        <a:t> </a:t>
                      </a:r>
                    </a:p>
                  </a:txBody>
                  <a:tcPr marT="8255" marB="0" anchor="ctr">
                    <a:lnL>
                      <a:noFill/>
                    </a:lnL>
                    <a:lnR>
                      <a:noFill/>
                    </a:lnR>
                    <a:lnT w="12700" cap="flat" cmpd="sng">
                      <a:solidFill>
                        <a:srgbClr val="000000"/>
                      </a:solidFill>
                      <a:prstDash val="solid"/>
                      <a:headEnd type="none" w="med" len="med"/>
                      <a:tailEnd type="none" w="med" len="med"/>
                    </a:lnT>
                    <a:lnB>
                      <a:noFill/>
                    </a:lnB>
                    <a:solidFill>
                      <a:srgbClr val="FFFFFF"/>
                    </a:solidFill>
                  </a:tcPr>
                </a:tc>
                <a:tc gridSpan="10">
                  <a:txBody>
                    <a:bodyPr/>
                    <a:lstStyle/>
                    <a:p>
                      <a:pPr marL="9144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不同年限累积违约率</a:t>
                      </a:r>
                    </a:p>
                  </a:txBody>
                  <a:tcPr marT="8255" marB="0" anchor="ctr">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hMerge="1">
                  <a:txBody>
                    <a:bodyPr/>
                    <a:lstStyle/>
                    <a:p>
                      <a:endParaRPr lang="zh-CN"/>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zh-CN"/>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zh-CN"/>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zh-CN"/>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zh-CN"/>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zh-CN"/>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zh-CN"/>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zh-CN"/>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zh-CN"/>
                    </a:p>
                  </a:txBody>
                  <a:tcPr>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481330">
                <a:tc vMerge="1">
                  <a:txBody>
                    <a:bodyPr/>
                    <a:lstStyle/>
                    <a:p>
                      <a:endParaRPr lang="zh-CN"/>
                    </a:p>
                  </a:txBody>
                  <a:tcPr>
                    <a:lnL>
                      <a:noFill/>
                    </a:lnL>
                    <a:lnR>
                      <a:noFill/>
                    </a:lnR>
                    <a:lnB>
                      <a:noFill/>
                    </a:lnB>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 </a:t>
                      </a:r>
                    </a:p>
                  </a:txBody>
                  <a:tcPr marT="8255" marB="0" anchor="ctr">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2</a:t>
                      </a:r>
                    </a:p>
                  </a:txBody>
                  <a:tcPr marT="8255" marB="0" anchor="ctr">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3 </a:t>
                      </a:r>
                    </a:p>
                  </a:txBody>
                  <a:tcPr marT="8255" marB="0" anchor="ctr">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4 </a:t>
                      </a:r>
                    </a:p>
                  </a:txBody>
                  <a:tcPr marT="8255" marB="0" anchor="ctr">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5 </a:t>
                      </a:r>
                    </a:p>
                  </a:txBody>
                  <a:tcPr marT="8255" marB="0" anchor="ctr">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6</a:t>
                      </a:r>
                    </a:p>
                  </a:txBody>
                  <a:tcPr marT="8255" marB="0" anchor="ctr">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7</a:t>
                      </a:r>
                    </a:p>
                  </a:txBody>
                  <a:tcPr marT="8255" marB="0" anchor="ctr">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8</a:t>
                      </a:r>
                    </a:p>
                  </a:txBody>
                  <a:tcPr marT="8255" marB="0" anchor="ctr">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lstStyle/>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9</a:t>
                      </a:r>
                    </a:p>
                  </a:txBody>
                  <a:tcPr marL="0" marR="0" marT="0" marB="0" anchor="ctr">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lstStyle/>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10</a:t>
                      </a:r>
                    </a:p>
                  </a:txBody>
                  <a:tcPr marL="0" marR="0" marT="0" marB="0" anchor="ctr">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r>
              <a:tr h="844550">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AAA </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0.00</a:t>
                      </a:r>
                    </a:p>
                  </a:txBody>
                  <a:tcPr marT="8255" marB="0" anchor="ctr">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0.00</a:t>
                      </a:r>
                    </a:p>
                  </a:txBody>
                  <a:tcPr marT="8255" marB="0" anchor="ctr">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0.03</a:t>
                      </a:r>
                    </a:p>
                  </a:txBody>
                  <a:tcPr marT="8255" marB="0" anchor="ctr">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0.07</a:t>
                      </a:r>
                    </a:p>
                  </a:txBody>
                  <a:tcPr marT="8255" marB="0" anchor="ctr">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0.11</a:t>
                      </a:r>
                    </a:p>
                  </a:txBody>
                  <a:tcPr marT="8255" marB="0" anchor="ctr">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0.20</a:t>
                      </a:r>
                    </a:p>
                  </a:txBody>
                  <a:tcPr marT="8255" marB="0" anchor="ctr">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0.30</a:t>
                      </a:r>
                    </a:p>
                  </a:txBody>
                  <a:tcPr marT="8255" marB="0" anchor="ctr">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0.47</a:t>
                      </a:r>
                    </a:p>
                  </a:txBody>
                  <a:tcPr marT="8255" marB="0" anchor="ctr">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lstStyle/>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0.54</a:t>
                      </a:r>
                    </a:p>
                  </a:txBody>
                  <a:tcPr marL="0" marR="0" marT="0" marB="0" anchor="ctr">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lstStyle/>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0.61</a:t>
                      </a:r>
                    </a:p>
                  </a:txBody>
                  <a:tcPr marL="0" marR="0" marT="0" marB="0" anchor="ctr">
                    <a:lnL>
                      <a:noFill/>
                    </a:lnL>
                    <a:lnR>
                      <a:noFill/>
                    </a:lnR>
                    <a:lnT w="12700" cap="flat" cmpd="sng">
                      <a:solidFill>
                        <a:srgbClr val="000000"/>
                      </a:solidFill>
                      <a:prstDash val="solid"/>
                      <a:headEnd type="none" w="med" len="med"/>
                      <a:tailEnd type="none" w="med" len="med"/>
                    </a:lnT>
                    <a:lnB>
                      <a:noFill/>
                    </a:lnB>
                    <a:solidFill>
                      <a:srgbClr val="FFFFFF"/>
                    </a:solidFill>
                  </a:tcPr>
                </a:tc>
              </a:tr>
              <a:tr h="481330">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AA</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0.01</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0.03</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0.08</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0.17</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0.28</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0.42</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0.61</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0.77</a:t>
                      </a:r>
                    </a:p>
                  </a:txBody>
                  <a:tcPr marT="8255" marB="0" anchor="ctr">
                    <a:lnL>
                      <a:noFill/>
                    </a:lnL>
                    <a:lnR>
                      <a:noFill/>
                    </a:lnR>
                    <a:lnT>
                      <a:noFill/>
                    </a:lnT>
                    <a:lnB>
                      <a:noFill/>
                    </a:lnB>
                    <a:solidFill>
                      <a:srgbClr val="FFFFFF"/>
                    </a:solidFill>
                  </a:tcPr>
                </a:tc>
                <a:tc>
                  <a:txBody>
                    <a:bodyPr/>
                    <a:lstStyle/>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0.90</a:t>
                      </a:r>
                    </a:p>
                  </a:txBody>
                  <a:tcPr marL="0" marR="0" marT="0" marB="0" anchor="ctr">
                    <a:lnL>
                      <a:noFill/>
                    </a:lnL>
                    <a:lnR>
                      <a:noFill/>
                    </a:lnR>
                    <a:lnT>
                      <a:noFill/>
                    </a:lnT>
                    <a:lnB>
                      <a:noFill/>
                    </a:lnB>
                    <a:solidFill>
                      <a:srgbClr val="FFFFFF"/>
                    </a:solidFill>
                  </a:tcPr>
                </a:tc>
                <a:tc>
                  <a:txBody>
                    <a:bodyPr/>
                    <a:lstStyle/>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1.06</a:t>
                      </a:r>
                    </a:p>
                  </a:txBody>
                  <a:tcPr marL="0" marR="0" marT="0" marB="0" anchor="ctr">
                    <a:lnL>
                      <a:noFill/>
                    </a:lnL>
                    <a:lnR>
                      <a:noFill/>
                    </a:lnR>
                    <a:lnT>
                      <a:noFill/>
                    </a:lnT>
                    <a:lnB>
                      <a:noFill/>
                    </a:lnB>
                    <a:solidFill>
                      <a:srgbClr val="FFFFFF"/>
                    </a:solidFill>
                  </a:tcPr>
                </a:tc>
              </a:tr>
              <a:tr h="481330">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A </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0.05</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0.15</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0.30</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0.48</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0.71</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0.94</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1.91</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1.46</a:t>
                      </a:r>
                    </a:p>
                  </a:txBody>
                  <a:tcPr marT="8255" marB="0" anchor="ctr">
                    <a:lnL>
                      <a:noFill/>
                    </a:lnL>
                    <a:lnR>
                      <a:noFill/>
                    </a:lnR>
                    <a:lnT>
                      <a:noFill/>
                    </a:lnT>
                    <a:lnB>
                      <a:noFill/>
                    </a:lnB>
                    <a:solidFill>
                      <a:srgbClr val="FFFFFF"/>
                    </a:solidFill>
                  </a:tcPr>
                </a:tc>
                <a:tc>
                  <a:txBody>
                    <a:bodyPr/>
                    <a:lstStyle/>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1.78</a:t>
                      </a:r>
                    </a:p>
                  </a:txBody>
                  <a:tcPr marL="0" marR="0" marT="0" marB="0" anchor="ctr">
                    <a:lnL>
                      <a:noFill/>
                    </a:lnL>
                    <a:lnR>
                      <a:noFill/>
                    </a:lnR>
                    <a:lnT>
                      <a:noFill/>
                    </a:lnT>
                    <a:lnB>
                      <a:noFill/>
                    </a:lnB>
                    <a:solidFill>
                      <a:srgbClr val="FFFFFF"/>
                    </a:solidFill>
                  </a:tcPr>
                </a:tc>
                <a:tc>
                  <a:txBody>
                    <a:bodyPr/>
                    <a:lstStyle/>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2.10</a:t>
                      </a:r>
                    </a:p>
                  </a:txBody>
                  <a:tcPr marL="0" marR="0" marT="0" marB="0" anchor="ctr">
                    <a:lnL>
                      <a:noFill/>
                    </a:lnL>
                    <a:lnR>
                      <a:noFill/>
                    </a:lnR>
                    <a:lnT>
                      <a:noFill/>
                    </a:lnT>
                    <a:lnB>
                      <a:noFill/>
                    </a:lnB>
                    <a:solidFill>
                      <a:srgbClr val="FFFFFF"/>
                    </a:solidFill>
                  </a:tcPr>
                </a:tc>
              </a:tr>
              <a:tr h="481330">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BBB </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0.36</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0.96</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1.61</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2.58</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3.53</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4.49</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5.33</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6.10</a:t>
                      </a:r>
                    </a:p>
                  </a:txBody>
                  <a:tcPr marT="8255" marB="0" anchor="ctr">
                    <a:lnL>
                      <a:noFill/>
                    </a:lnL>
                    <a:lnR>
                      <a:noFill/>
                    </a:lnR>
                    <a:lnT>
                      <a:noFill/>
                    </a:lnT>
                    <a:lnB>
                      <a:noFill/>
                    </a:lnB>
                    <a:solidFill>
                      <a:srgbClr val="FFFFFF"/>
                    </a:solidFill>
                  </a:tcPr>
                </a:tc>
                <a:tc>
                  <a:txBody>
                    <a:bodyPr/>
                    <a:lstStyle/>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6.77</a:t>
                      </a:r>
                    </a:p>
                  </a:txBody>
                  <a:tcPr marL="0" marR="0" marT="0" marB="0" anchor="ctr">
                    <a:lnL>
                      <a:noFill/>
                    </a:lnL>
                    <a:lnR>
                      <a:noFill/>
                    </a:lnR>
                    <a:lnT>
                      <a:noFill/>
                    </a:lnT>
                    <a:lnB>
                      <a:noFill/>
                    </a:lnB>
                    <a:solidFill>
                      <a:srgbClr val="FFFFFF"/>
                    </a:solidFill>
                  </a:tcPr>
                </a:tc>
                <a:tc>
                  <a:txBody>
                    <a:bodyPr/>
                    <a:lstStyle/>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7.60</a:t>
                      </a:r>
                    </a:p>
                  </a:txBody>
                  <a:tcPr marL="0" marR="0" marT="0" marB="0" anchor="ctr">
                    <a:lnL>
                      <a:noFill/>
                    </a:lnL>
                    <a:lnR>
                      <a:noFill/>
                    </a:lnR>
                    <a:lnT>
                      <a:noFill/>
                    </a:lnT>
                    <a:lnB>
                      <a:noFill/>
                    </a:lnB>
                    <a:solidFill>
                      <a:srgbClr val="FFFFFF"/>
                    </a:solidFill>
                  </a:tcPr>
                </a:tc>
              </a:tr>
              <a:tr h="480695">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BB</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1.47</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4.49</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8.18</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11.69</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14.77</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17.99</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20.43</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22.63</a:t>
                      </a:r>
                    </a:p>
                  </a:txBody>
                  <a:tcPr marT="8255" marB="0" anchor="ctr">
                    <a:lnL>
                      <a:noFill/>
                    </a:lnL>
                    <a:lnR>
                      <a:noFill/>
                    </a:lnR>
                    <a:lnT>
                      <a:noFill/>
                    </a:lnT>
                    <a:lnB>
                      <a:noFill/>
                    </a:lnB>
                    <a:solidFill>
                      <a:srgbClr val="FFFFFF"/>
                    </a:solidFill>
                  </a:tcPr>
                </a:tc>
                <a:tc>
                  <a:txBody>
                    <a:bodyPr/>
                    <a:lstStyle/>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24.85</a:t>
                      </a:r>
                    </a:p>
                  </a:txBody>
                  <a:tcPr marL="0" marR="0" marT="0" marB="0" anchor="ctr">
                    <a:lnL>
                      <a:noFill/>
                    </a:lnL>
                    <a:lnR>
                      <a:noFill/>
                    </a:lnR>
                    <a:lnT>
                      <a:noFill/>
                    </a:lnT>
                    <a:lnB>
                      <a:noFill/>
                    </a:lnB>
                    <a:solidFill>
                      <a:srgbClr val="FFFFFF"/>
                    </a:solidFill>
                  </a:tcPr>
                </a:tc>
                <a:tc>
                  <a:txBody>
                    <a:bodyPr/>
                    <a:lstStyle/>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26.61</a:t>
                      </a:r>
                    </a:p>
                  </a:txBody>
                  <a:tcPr marL="0" marR="0" marT="0" marB="0" anchor="ctr">
                    <a:lnL>
                      <a:noFill/>
                    </a:lnL>
                    <a:lnR>
                      <a:noFill/>
                    </a:lnR>
                    <a:lnT>
                      <a:noFill/>
                    </a:lnT>
                    <a:lnB>
                      <a:noFill/>
                    </a:lnB>
                    <a:solidFill>
                      <a:srgbClr val="FFFFFF"/>
                    </a:solidFill>
                  </a:tcPr>
                </a:tc>
              </a:tr>
              <a:tr h="481330">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B </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6.72</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14.99</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22.19</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27.83</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31.99</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35.37</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38.56</a:t>
                      </a:r>
                    </a:p>
                  </a:txBody>
                  <a:tcPr marT="8255" marB="0" anchor="ctr">
                    <a:lnL>
                      <a:noFill/>
                    </a:lnL>
                    <a:lnR>
                      <a:noFill/>
                    </a:lnR>
                    <a:lnT>
                      <a:noFill/>
                    </a:lnT>
                    <a:lnB>
                      <a:noFill/>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41.25</a:t>
                      </a:r>
                    </a:p>
                  </a:txBody>
                  <a:tcPr marT="8255" marB="0" anchor="ctr">
                    <a:lnL>
                      <a:noFill/>
                    </a:lnL>
                    <a:lnR>
                      <a:noFill/>
                    </a:lnR>
                    <a:lnT>
                      <a:noFill/>
                    </a:lnT>
                    <a:lnB>
                      <a:noFill/>
                    </a:lnB>
                    <a:solidFill>
                      <a:srgbClr val="FFFFFF"/>
                    </a:solidFill>
                  </a:tcPr>
                </a:tc>
                <a:tc>
                  <a:txBody>
                    <a:bodyPr/>
                    <a:lstStyle/>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42.90</a:t>
                      </a:r>
                    </a:p>
                  </a:txBody>
                  <a:tcPr marL="0" marR="0" marT="0" marB="0" anchor="ctr">
                    <a:lnL>
                      <a:noFill/>
                    </a:lnL>
                    <a:lnR>
                      <a:noFill/>
                    </a:lnR>
                    <a:lnT>
                      <a:noFill/>
                    </a:lnT>
                    <a:lnB>
                      <a:noFill/>
                    </a:lnB>
                    <a:solidFill>
                      <a:srgbClr val="FFFFFF"/>
                    </a:solidFill>
                  </a:tcPr>
                </a:tc>
                <a:tc>
                  <a:txBody>
                    <a:bodyPr/>
                    <a:lstStyle/>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44.59</a:t>
                      </a:r>
                    </a:p>
                  </a:txBody>
                  <a:tcPr marL="0" marR="0" marT="0" marB="0" anchor="ctr">
                    <a:lnL>
                      <a:noFill/>
                    </a:lnL>
                    <a:lnR>
                      <a:noFill/>
                    </a:lnR>
                    <a:lnT>
                      <a:noFill/>
                    </a:lnT>
                    <a:lnB>
                      <a:noFill/>
                    </a:lnB>
                    <a:solidFill>
                      <a:srgbClr val="FFFFFF"/>
                    </a:solidFill>
                  </a:tcPr>
                </a:tc>
              </a:tr>
              <a:tr h="481330">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CCC </a:t>
                      </a:r>
                    </a:p>
                  </a:txBody>
                  <a:tcPr marT="8255" marB="0" anchor="ctr">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30.95</a:t>
                      </a:r>
                    </a:p>
                  </a:txBody>
                  <a:tcPr marT="8255" marB="0" anchor="ctr">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40.35</a:t>
                      </a:r>
                    </a:p>
                  </a:txBody>
                  <a:tcPr marT="8255" marB="0" anchor="ctr">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46.63</a:t>
                      </a:r>
                    </a:p>
                  </a:txBody>
                  <a:tcPr marT="8255" marB="0" anchor="ctr">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51.25</a:t>
                      </a:r>
                    </a:p>
                  </a:txBody>
                  <a:tcPr marT="8255" marB="0" anchor="ctr">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56.77</a:t>
                      </a:r>
                    </a:p>
                  </a:txBody>
                  <a:tcPr marT="8255" marB="0" anchor="ctr">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58.74</a:t>
                      </a:r>
                    </a:p>
                  </a:txBody>
                  <a:tcPr marT="8255" marB="0" anchor="ctr">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59.46</a:t>
                      </a:r>
                    </a:p>
                  </a:txBody>
                  <a:tcPr marT="8255" marB="0" anchor="ctr">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lstStyle/>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59.85</a:t>
                      </a:r>
                    </a:p>
                  </a:txBody>
                  <a:tcPr marT="8255" marB="0" anchor="ctr">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lstStyle/>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61.57</a:t>
                      </a:r>
                    </a:p>
                  </a:txBody>
                  <a:tcPr marL="0" marR="0" marT="0" marB="0" anchor="ctr">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lstStyle/>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62.92</a:t>
                      </a:r>
                    </a:p>
                  </a:txBody>
                  <a:tcPr marL="0" marR="0" marT="0" marB="0" anchor="ctr">
                    <a:lnL>
                      <a:noFill/>
                    </a:lnL>
                    <a:lnR>
                      <a:noFill/>
                    </a:lnR>
                    <a:lnT>
                      <a:noFill/>
                    </a:lnT>
                    <a:lnB w="12700" cap="flat" cmpd="sng">
                      <a:solidFill>
                        <a:srgbClr val="000000"/>
                      </a:solidFill>
                      <a:prstDash val="solid"/>
                      <a:headEnd type="none" w="med" len="med"/>
                      <a:tailEnd type="none" w="med" len="med"/>
                    </a:lnB>
                    <a:solidFill>
                      <a:srgbClr val="FFFFFF"/>
                    </a:solidFill>
                  </a:tcPr>
                </a:tc>
              </a:tr>
            </a:tbl>
          </a:graphicData>
        </a:graphic>
      </p:graphicFrame>
    </p:spTree>
  </p:cSld>
  <p:clrMapOvr>
    <a:masterClrMapping/>
  </p:clrMapOvr>
  <p:transition>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3501390" y="2421255"/>
            <a:ext cx="7390130" cy="175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722630">
              <a:defRPr kumimoji="1" sz="3200">
                <a:solidFill>
                  <a:schemeClr val="tx1"/>
                </a:solidFill>
                <a:latin typeface="Calibri" panose="020F0502020204030204" pitchFamily="34" charset="0"/>
                <a:ea typeface="宋体" panose="02010600030101010101" pitchFamily="2" charset="-122"/>
              </a:defRPr>
            </a:lvl1pPr>
            <a:lvl2pPr>
              <a:defRPr kumimoji="1" sz="2800">
                <a:solidFill>
                  <a:schemeClr val="tx1"/>
                </a:solidFill>
                <a:latin typeface="Calibri" panose="020F0502020204030204" pitchFamily="34" charset="0"/>
                <a:ea typeface="宋体" panose="02010600030101010101" pitchFamily="2" charset="-122"/>
              </a:defRPr>
            </a:lvl2pPr>
            <a:lvl3pPr>
              <a:defRPr kumimoji="1" sz="2400">
                <a:solidFill>
                  <a:schemeClr val="tx1"/>
                </a:solidFill>
                <a:latin typeface="Calibri" panose="020F0502020204030204" pitchFamily="34" charset="0"/>
                <a:ea typeface="宋体" panose="02010600030101010101" pitchFamily="2" charset="-122"/>
              </a:defRPr>
            </a:lvl3pPr>
            <a:lvl4pPr>
              <a:defRPr kumimoji="1" sz="2000">
                <a:solidFill>
                  <a:schemeClr val="tx1"/>
                </a:solidFill>
                <a:latin typeface="Calibri" panose="020F0502020204030204" pitchFamily="34" charset="0"/>
                <a:ea typeface="宋体" panose="02010600030101010101" pitchFamily="2" charset="-122"/>
              </a:defRPr>
            </a:lvl4pPr>
            <a:lvl5pPr>
              <a:defRPr kumimoji="1"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9pPr>
          </a:lstStyle>
          <a:p>
            <a:pPr marL="0" indent="0" algn="l" latinLnBrk="0"/>
            <a:r>
              <a:rPr kumimoji="0" lang="zh-CN" altLang="en-US" sz="5400" b="1" dirty="0">
                <a:solidFill>
                  <a:schemeClr val="bg1"/>
                </a:solidFill>
                <a:latin typeface="微软雅黑" panose="020B0503020204020204" pitchFamily="34" charset="-122"/>
                <a:ea typeface="微软雅黑" panose="020B0503020204020204" pitchFamily="34" charset="-122"/>
              </a:rPr>
              <a:t>三、信用损失与信用价差估计</a:t>
            </a:r>
          </a:p>
        </p:txBody>
      </p:sp>
    </p:spTree>
  </p:cSld>
  <p:clrMapOvr>
    <a:masterClrMapping/>
  </p:clrMapOvr>
  <p:transition spd="slow" advClick="0" advTm="3340">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p>
        </p:txBody>
      </p:sp>
      <p:sp>
        <p:nvSpPr>
          <p:cNvPr id="5" name="文本框 4"/>
          <p:cNvSpPr txBox="1"/>
          <p:nvPr/>
        </p:nvSpPr>
        <p:spPr>
          <a:xfrm>
            <a:off x="100842" y="620688"/>
            <a:ext cx="11897433" cy="57410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一、信用损失的估计</a:t>
            </a:r>
          </a:p>
          <a:p>
            <a:pPr marL="342900" indent="-342900">
              <a:lnSpc>
                <a:spcPct val="17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（一）定义及估计</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1、信用风险暴露的定义及估计</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信用风险暴露（EAD，Exposure at Default），又称违约暴露：是指可能面临违约风险的资金头寸。在贷款和债券等金融产品中，贷款和债券的信用风险暴露一般以面值衡量。</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当考虑不同时间点的EAD时，如t时刻的信用风险暴露，又称信用暴露（CE，Credit Exposure），代表资产在有效期内的价值大于0的部分，即</a:t>
            </a:r>
          </a:p>
          <a:p>
            <a:pPr marL="342900" indent="-342900" algn="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 </a:t>
            </a:r>
            <a:r>
              <a:rPr kumimoji="1" lang="zh-CN" sz="2400" dirty="0" smtClean="0">
                <a:latin typeface="Times New Roman" panose="02020603050405020304" pitchFamily="18" charset="0"/>
                <a:ea typeface="+mn-ea"/>
                <a:cs typeface="Times New Roman" panose="02020603050405020304" pitchFamily="18" charset="0"/>
              </a:rPr>
              <a:t>（</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7</a:t>
            </a:r>
            <a:r>
              <a:rPr kumimoji="1" lang="zh-CN" sz="2400" dirty="0">
                <a:latin typeface="Times New Roman" panose="02020603050405020304" pitchFamily="18" charset="0"/>
                <a:ea typeface="+mn-ea"/>
                <a:cs typeface="Times New Roman" panose="02020603050405020304" pitchFamily="18" charset="0"/>
              </a:rPr>
              <a:t>）</a:t>
            </a:r>
          </a:p>
        </p:txBody>
      </p:sp>
      <p:pic>
        <p:nvPicPr>
          <p:cNvPr id="3" name="图片 -2147481552"/>
          <p:cNvPicPr/>
          <p:nvPr/>
        </p:nvPicPr>
        <p:blipFill>
          <a:blip r:embed="rId2"/>
          <a:stretch>
            <a:fillRect/>
          </a:stretch>
        </p:blipFill>
        <p:spPr>
          <a:xfrm>
            <a:off x="1125220" y="5805805"/>
            <a:ext cx="2871470" cy="499110"/>
          </a:xfrm>
          <a:prstGeom prst="rect">
            <a:avLst/>
          </a:prstGeom>
          <a:noFill/>
          <a:ln w="9525">
            <a:noFill/>
          </a:ln>
        </p:spPr>
      </p:pic>
    </p:spTree>
  </p:cSld>
  <p:clrMapOvr>
    <a:masterClrMapping/>
  </p:clrMapOvr>
  <p:transition>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p>
        </p:txBody>
      </p:sp>
      <p:sp>
        <p:nvSpPr>
          <p:cNvPr id="5" name="文本框 4"/>
          <p:cNvSpPr txBox="1"/>
          <p:nvPr/>
        </p:nvSpPr>
        <p:spPr>
          <a:xfrm>
            <a:off x="100842" y="620688"/>
            <a:ext cx="11897433" cy="448564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上述表达式意味着若资产价值小于或等于0，那么贷款和债券就不会面临任何损失，因此，信用暴露定义为资本价值大于0的部分。特别地，当t=0时，这个时间点的信用暴露被称为当前风险暴露（Current Exposure）。</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期望风险暴露（EE，Expected Exposure）：</a:t>
            </a:r>
          </a:p>
          <a:p>
            <a:pPr marL="0" indent="0">
              <a:lnSpc>
                <a:spcPct val="170000"/>
              </a:lnSpc>
              <a:buFont typeface="Arial" panose="020B0604020202020204" pitchFamily="34" charset="0"/>
              <a:buNone/>
            </a:pPr>
            <a:r>
              <a:rPr kumimoji="1" lang="zh-CN" sz="2400" dirty="0">
                <a:latin typeface="Times New Roman" panose="02020603050405020304" pitchFamily="18" charset="0"/>
                <a:ea typeface="+mn-ea"/>
                <a:cs typeface="Times New Roman" panose="02020603050405020304" pitchFamily="18" charset="0"/>
              </a:rPr>
              <a:t>                                                 </a:t>
            </a:r>
          </a:p>
          <a:p>
            <a:pPr marL="342900" indent="-342900" algn="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 </a:t>
            </a:r>
            <a:r>
              <a:rPr kumimoji="1" lang="zh-CN" sz="2400" dirty="0" smtClean="0">
                <a:latin typeface="Times New Roman" panose="02020603050405020304" pitchFamily="18" charset="0"/>
                <a:ea typeface="+mn-ea"/>
                <a:cs typeface="Times New Roman" panose="02020603050405020304" pitchFamily="18" charset="0"/>
              </a:rPr>
              <a:t>（</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8</a:t>
            </a:r>
            <a:r>
              <a:rPr kumimoji="1" lang="zh-CN" sz="2400" dirty="0">
                <a:latin typeface="Times New Roman" panose="02020603050405020304" pitchFamily="18" charset="0"/>
                <a:ea typeface="+mn-ea"/>
                <a:cs typeface="Times New Roman" panose="02020603050405020304" pitchFamily="18" charset="0"/>
              </a:rPr>
              <a:t>）</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其中，</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是资产价值</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的概率密度函数，t是未来某时刻。</a:t>
            </a:r>
          </a:p>
        </p:txBody>
      </p:sp>
      <p:pic>
        <p:nvPicPr>
          <p:cNvPr id="75" name="图片 3118"/>
          <p:cNvPicPr/>
          <p:nvPr/>
        </p:nvPicPr>
        <p:blipFill>
          <a:blip r:embed="rId2"/>
          <a:stretch>
            <a:fillRect/>
          </a:stretch>
        </p:blipFill>
        <p:spPr>
          <a:xfrm>
            <a:off x="1196975" y="3285490"/>
            <a:ext cx="2975610" cy="1113155"/>
          </a:xfrm>
          <a:prstGeom prst="rect">
            <a:avLst/>
          </a:prstGeom>
          <a:noFill/>
          <a:ln>
            <a:noFill/>
          </a:ln>
        </p:spPr>
      </p:pic>
      <p:pic>
        <p:nvPicPr>
          <p:cNvPr id="3" name="图片 -2147481550"/>
          <p:cNvPicPr>
            <a:picLocks noChangeAspect="1"/>
          </p:cNvPicPr>
          <p:nvPr/>
        </p:nvPicPr>
        <p:blipFill>
          <a:blip r:embed="rId3"/>
          <a:stretch>
            <a:fillRect/>
          </a:stretch>
        </p:blipFill>
        <p:spPr>
          <a:xfrm>
            <a:off x="1196975" y="4581525"/>
            <a:ext cx="596900" cy="401320"/>
          </a:xfrm>
          <a:prstGeom prst="rect">
            <a:avLst/>
          </a:prstGeom>
          <a:noFill/>
          <a:ln w="9525">
            <a:noFill/>
          </a:ln>
        </p:spPr>
      </p:pic>
      <p:pic>
        <p:nvPicPr>
          <p:cNvPr id="4" name="图片 -2147481549"/>
          <p:cNvPicPr>
            <a:picLocks noChangeAspect="1"/>
          </p:cNvPicPr>
          <p:nvPr/>
        </p:nvPicPr>
        <p:blipFill>
          <a:blip r:embed="rId4"/>
          <a:stretch>
            <a:fillRect/>
          </a:stretch>
        </p:blipFill>
        <p:spPr>
          <a:xfrm>
            <a:off x="3357245" y="4581525"/>
            <a:ext cx="349885" cy="437515"/>
          </a:xfrm>
          <a:prstGeom prst="rect">
            <a:avLst/>
          </a:prstGeom>
          <a:noFill/>
          <a:ln w="9525">
            <a:noFill/>
          </a:ln>
        </p:spPr>
      </p:pic>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3501390" y="2421255"/>
            <a:ext cx="7390130" cy="92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722630">
              <a:defRPr kumimoji="1" sz="3200">
                <a:solidFill>
                  <a:schemeClr val="tx1"/>
                </a:solidFill>
                <a:latin typeface="Calibri" panose="020F0502020204030204" pitchFamily="34" charset="0"/>
                <a:ea typeface="宋体" panose="02010600030101010101" pitchFamily="2" charset="-122"/>
              </a:defRPr>
            </a:lvl1pPr>
            <a:lvl2pPr>
              <a:defRPr kumimoji="1" sz="2800">
                <a:solidFill>
                  <a:schemeClr val="tx1"/>
                </a:solidFill>
                <a:latin typeface="Calibri" panose="020F0502020204030204" pitchFamily="34" charset="0"/>
                <a:ea typeface="宋体" panose="02010600030101010101" pitchFamily="2" charset="-122"/>
              </a:defRPr>
            </a:lvl2pPr>
            <a:lvl3pPr>
              <a:defRPr kumimoji="1" sz="2400">
                <a:solidFill>
                  <a:schemeClr val="tx1"/>
                </a:solidFill>
                <a:latin typeface="Calibri" panose="020F0502020204030204" pitchFamily="34" charset="0"/>
                <a:ea typeface="宋体" panose="02010600030101010101" pitchFamily="2" charset="-122"/>
              </a:defRPr>
            </a:lvl3pPr>
            <a:lvl4pPr>
              <a:defRPr kumimoji="1" sz="2000">
                <a:solidFill>
                  <a:schemeClr val="tx1"/>
                </a:solidFill>
                <a:latin typeface="Calibri" panose="020F0502020204030204" pitchFamily="34" charset="0"/>
                <a:ea typeface="宋体" panose="02010600030101010101" pitchFamily="2" charset="-122"/>
              </a:defRPr>
            </a:lvl4pPr>
            <a:lvl5pPr>
              <a:defRPr kumimoji="1"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9pPr>
          </a:lstStyle>
          <a:p>
            <a:pPr marL="0" indent="0" algn="l" latinLnBrk="0"/>
            <a:r>
              <a:rPr kumimoji="0" lang="zh-CN" altLang="en-US" sz="5400" b="1" dirty="0">
                <a:solidFill>
                  <a:schemeClr val="bg1"/>
                </a:solidFill>
                <a:latin typeface="微软雅黑" panose="020B0503020204020204" pitchFamily="34" charset="-122"/>
                <a:ea typeface="微软雅黑" panose="020B0503020204020204" pitchFamily="34" charset="-122"/>
              </a:rPr>
              <a:t>一、信用风险概论</a:t>
            </a:r>
          </a:p>
        </p:txBody>
      </p:sp>
    </p:spTree>
  </p:cSld>
  <p:clrMapOvr>
    <a:masterClrMapping/>
  </p:clrMapOvr>
  <p:transition spd="slow" advClick="0" advTm="3340">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p>
        </p:txBody>
      </p:sp>
      <p:sp>
        <p:nvSpPr>
          <p:cNvPr id="5" name="文本框 4"/>
          <p:cNvSpPr txBox="1"/>
          <p:nvPr/>
        </p:nvSpPr>
        <p:spPr>
          <a:xfrm>
            <a:off x="100842" y="620688"/>
            <a:ext cx="11897433" cy="57410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对于期望风险暴露的估计。假设资产价值</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服从均值为0，方差为</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的正态分布，则</a:t>
            </a:r>
          </a:p>
          <a:p>
            <a:pPr marL="0" indent="0">
              <a:lnSpc>
                <a:spcPct val="170000"/>
              </a:lnSpc>
              <a:buFont typeface="Arial" panose="020B0604020202020204" pitchFamily="34" charset="0"/>
              <a:buNone/>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9</a:t>
            </a:r>
            <a:r>
              <a:rPr kumimoji="1" lang="zh-CN" sz="2400" dirty="0">
                <a:latin typeface="Times New Roman" panose="02020603050405020304" pitchFamily="18" charset="0"/>
                <a:ea typeface="+mn-ea"/>
                <a:cs typeface="Times New Roman" panose="02020603050405020304" pitchFamily="18" charset="0"/>
              </a:rPr>
              <a:t>）</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平均期望风险暴露（Average Positive Exposure）：从当前时刻到到期日T的整个期间内，期望风险暴露的平均值</a:t>
            </a:r>
          </a:p>
          <a:p>
            <a:pPr marL="342900" indent="-342900" algn="r">
              <a:lnSpc>
                <a:spcPct val="17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10</a:t>
            </a:r>
            <a:r>
              <a:rPr kumimoji="1" lang="zh-CN" sz="2400" dirty="0">
                <a:latin typeface="Times New Roman" panose="02020603050405020304" pitchFamily="18" charset="0"/>
                <a:ea typeface="+mn-ea"/>
                <a:cs typeface="Times New Roman" panose="02020603050405020304" pitchFamily="18" charset="0"/>
              </a:rPr>
              <a:t>）</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平均期望风险暴露与期望风险暴露之间的关系并不是固定的，有时前者会大于后者，有时则可能小于。这种差异取决于资产价值在一段时间内的波动情况。</a:t>
            </a:r>
          </a:p>
        </p:txBody>
      </p:sp>
      <p:pic>
        <p:nvPicPr>
          <p:cNvPr id="4" name="图片 -2147481549"/>
          <p:cNvPicPr>
            <a:picLocks noChangeAspect="1"/>
          </p:cNvPicPr>
          <p:nvPr/>
        </p:nvPicPr>
        <p:blipFill>
          <a:blip r:embed="rId2"/>
          <a:stretch>
            <a:fillRect/>
          </a:stretch>
        </p:blipFill>
        <p:spPr>
          <a:xfrm>
            <a:off x="6021705" y="848995"/>
            <a:ext cx="349885" cy="437515"/>
          </a:xfrm>
          <a:prstGeom prst="rect">
            <a:avLst/>
          </a:prstGeom>
          <a:noFill/>
          <a:ln w="9525">
            <a:noFill/>
          </a:ln>
        </p:spPr>
      </p:pic>
      <p:pic>
        <p:nvPicPr>
          <p:cNvPr id="6" name="图片 5"/>
          <p:cNvPicPr/>
          <p:nvPr/>
        </p:nvPicPr>
        <p:blipFill>
          <a:blip r:embed="rId3"/>
          <a:stretch>
            <a:fillRect/>
          </a:stretch>
        </p:blipFill>
        <p:spPr>
          <a:xfrm>
            <a:off x="9189720" y="908685"/>
            <a:ext cx="360680" cy="387350"/>
          </a:xfrm>
          <a:prstGeom prst="rect">
            <a:avLst/>
          </a:prstGeom>
          <a:noFill/>
          <a:ln w="9525">
            <a:noFill/>
          </a:ln>
        </p:spPr>
      </p:pic>
      <p:pic>
        <p:nvPicPr>
          <p:cNvPr id="3" name="图片 -2147481546"/>
          <p:cNvPicPr/>
          <p:nvPr/>
        </p:nvPicPr>
        <p:blipFill>
          <a:blip r:embed="rId4"/>
          <a:stretch>
            <a:fillRect/>
          </a:stretch>
        </p:blipFill>
        <p:spPr>
          <a:xfrm>
            <a:off x="1196975" y="1125220"/>
            <a:ext cx="3964940" cy="2150110"/>
          </a:xfrm>
          <a:prstGeom prst="rect">
            <a:avLst/>
          </a:prstGeom>
          <a:noFill/>
          <a:ln w="9525">
            <a:noFill/>
          </a:ln>
        </p:spPr>
      </p:pic>
      <p:pic>
        <p:nvPicPr>
          <p:cNvPr id="7" name="图片 -2147481545"/>
          <p:cNvPicPr/>
          <p:nvPr/>
        </p:nvPicPr>
        <p:blipFill>
          <a:blip r:embed="rId5"/>
          <a:stretch>
            <a:fillRect/>
          </a:stretch>
        </p:blipFill>
        <p:spPr>
          <a:xfrm>
            <a:off x="1196975" y="4365625"/>
            <a:ext cx="2545080" cy="732790"/>
          </a:xfrm>
          <a:prstGeom prst="rect">
            <a:avLst/>
          </a:prstGeom>
          <a:noFill/>
          <a:ln w="9525">
            <a:noFill/>
          </a:ln>
        </p:spPr>
      </p:pic>
    </p:spTree>
  </p:cSld>
  <p:clrMapOvr>
    <a:masterClrMapping/>
  </p:clrMapOvr>
  <p:transition>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p>
        </p:txBody>
      </p:sp>
      <p:sp>
        <p:nvSpPr>
          <p:cNvPr id="5" name="文本框 4"/>
          <p:cNvSpPr txBox="1"/>
          <p:nvPr/>
        </p:nvSpPr>
        <p:spPr>
          <a:xfrm>
            <a:off x="100842" y="620688"/>
            <a:ext cx="11897433" cy="511302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2、信用损失的定义及估计</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信用损失CL（Credit Losses）是指信用风险所引起的损失。</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假设信用资产i的信用损失：</a:t>
            </a:r>
          </a:p>
          <a:p>
            <a:pPr marL="342900" indent="-342900" algn="r">
              <a:lnSpc>
                <a:spcPct val="17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11</a:t>
            </a:r>
            <a:r>
              <a:rPr kumimoji="1" lang="zh-CN" sz="2400" dirty="0">
                <a:latin typeface="Times New Roman" panose="02020603050405020304" pitchFamily="18" charset="0"/>
                <a:ea typeface="+mn-ea"/>
                <a:cs typeface="Times New Roman" panose="02020603050405020304" pitchFamily="18" charset="0"/>
              </a:rPr>
              <a:t>）</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其中，</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有</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的概率发生损失</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，另外有</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的概率不发生损失，即损失为0。</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是代表是否违约的随机变量，违约时</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，概率为</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；不违约时</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，概率为</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，即服从贝努力分布。</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为第i信用资产的信用暴露；</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为第 i 种信用资产的违约损失率。</a:t>
            </a:r>
          </a:p>
        </p:txBody>
      </p:sp>
      <p:pic>
        <p:nvPicPr>
          <p:cNvPr id="3" name="图片 -2147481543"/>
          <p:cNvPicPr/>
          <p:nvPr/>
        </p:nvPicPr>
        <p:blipFill>
          <a:blip r:embed="rId2"/>
          <a:stretch>
            <a:fillRect/>
          </a:stretch>
        </p:blipFill>
        <p:spPr>
          <a:xfrm>
            <a:off x="1053465" y="2722245"/>
            <a:ext cx="3549015" cy="534035"/>
          </a:xfrm>
          <a:prstGeom prst="rect">
            <a:avLst/>
          </a:prstGeom>
          <a:noFill/>
          <a:ln w="9525">
            <a:noFill/>
          </a:ln>
        </p:spPr>
      </p:pic>
      <p:pic>
        <p:nvPicPr>
          <p:cNvPr id="4" name="图片 -2147481542"/>
          <p:cNvPicPr>
            <a:picLocks noChangeAspect="1"/>
          </p:cNvPicPr>
          <p:nvPr/>
        </p:nvPicPr>
        <p:blipFill>
          <a:blip r:embed="rId3"/>
          <a:stretch>
            <a:fillRect/>
          </a:stretch>
        </p:blipFill>
        <p:spPr>
          <a:xfrm>
            <a:off x="1341120" y="3357245"/>
            <a:ext cx="486410" cy="436245"/>
          </a:xfrm>
          <a:prstGeom prst="rect">
            <a:avLst/>
          </a:prstGeom>
          <a:noFill/>
          <a:ln w="9525">
            <a:noFill/>
          </a:ln>
        </p:spPr>
      </p:pic>
      <p:pic>
        <p:nvPicPr>
          <p:cNvPr id="6" name="图片 -2147481541"/>
          <p:cNvPicPr>
            <a:picLocks noChangeAspect="1"/>
          </p:cNvPicPr>
          <p:nvPr/>
        </p:nvPicPr>
        <p:blipFill>
          <a:blip r:embed="rId4"/>
          <a:stretch>
            <a:fillRect/>
          </a:stretch>
        </p:blipFill>
        <p:spPr>
          <a:xfrm>
            <a:off x="2132965" y="3327400"/>
            <a:ext cx="346075" cy="466090"/>
          </a:xfrm>
          <a:prstGeom prst="rect">
            <a:avLst/>
          </a:prstGeom>
          <a:noFill/>
          <a:ln w="9525">
            <a:noFill/>
          </a:ln>
        </p:spPr>
      </p:pic>
      <p:pic>
        <p:nvPicPr>
          <p:cNvPr id="7" name="图片 -2147481540"/>
          <p:cNvPicPr>
            <a:picLocks noChangeAspect="1"/>
          </p:cNvPicPr>
          <p:nvPr/>
        </p:nvPicPr>
        <p:blipFill>
          <a:blip r:embed="rId5"/>
          <a:stretch>
            <a:fillRect/>
          </a:stretch>
        </p:blipFill>
        <p:spPr>
          <a:xfrm>
            <a:off x="4581525" y="3357880"/>
            <a:ext cx="1405890" cy="435610"/>
          </a:xfrm>
          <a:prstGeom prst="rect">
            <a:avLst/>
          </a:prstGeom>
          <a:noFill/>
          <a:ln w="9525">
            <a:noFill/>
          </a:ln>
        </p:spPr>
      </p:pic>
      <p:pic>
        <p:nvPicPr>
          <p:cNvPr id="8" name="图片 -2147481539"/>
          <p:cNvPicPr>
            <a:picLocks noChangeAspect="1"/>
          </p:cNvPicPr>
          <p:nvPr/>
        </p:nvPicPr>
        <p:blipFill>
          <a:blip r:embed="rId6"/>
          <a:stretch>
            <a:fillRect/>
          </a:stretch>
        </p:blipFill>
        <p:spPr>
          <a:xfrm>
            <a:off x="7173595" y="3285490"/>
            <a:ext cx="796925" cy="511810"/>
          </a:xfrm>
          <a:prstGeom prst="rect">
            <a:avLst/>
          </a:prstGeom>
          <a:noFill/>
          <a:ln w="9525">
            <a:noFill/>
          </a:ln>
        </p:spPr>
      </p:pic>
      <p:pic>
        <p:nvPicPr>
          <p:cNvPr id="9" name="图片 -2147481538"/>
          <p:cNvPicPr>
            <a:picLocks noChangeAspect="1"/>
          </p:cNvPicPr>
          <p:nvPr/>
        </p:nvPicPr>
        <p:blipFill>
          <a:blip r:embed="rId7"/>
          <a:stretch>
            <a:fillRect/>
          </a:stretch>
        </p:blipFill>
        <p:spPr>
          <a:xfrm>
            <a:off x="1196975" y="3933190"/>
            <a:ext cx="315595" cy="467995"/>
          </a:xfrm>
          <a:prstGeom prst="rect">
            <a:avLst/>
          </a:prstGeom>
          <a:noFill/>
          <a:ln w="9525">
            <a:noFill/>
          </a:ln>
        </p:spPr>
      </p:pic>
      <p:pic>
        <p:nvPicPr>
          <p:cNvPr id="10" name="图片 -2147481537"/>
          <p:cNvPicPr>
            <a:picLocks noChangeAspect="1"/>
          </p:cNvPicPr>
          <p:nvPr/>
        </p:nvPicPr>
        <p:blipFill>
          <a:blip r:embed="rId8"/>
          <a:stretch>
            <a:fillRect/>
          </a:stretch>
        </p:blipFill>
        <p:spPr>
          <a:xfrm>
            <a:off x="6379845" y="3905885"/>
            <a:ext cx="793750" cy="495300"/>
          </a:xfrm>
          <a:prstGeom prst="rect">
            <a:avLst/>
          </a:prstGeom>
          <a:noFill/>
          <a:ln w="9525">
            <a:noFill/>
          </a:ln>
        </p:spPr>
      </p:pic>
      <p:pic>
        <p:nvPicPr>
          <p:cNvPr id="11" name="图片 -2147481541"/>
          <p:cNvPicPr>
            <a:picLocks noChangeAspect="1"/>
          </p:cNvPicPr>
          <p:nvPr/>
        </p:nvPicPr>
        <p:blipFill>
          <a:blip r:embed="rId4"/>
          <a:stretch>
            <a:fillRect/>
          </a:stretch>
        </p:blipFill>
        <p:spPr>
          <a:xfrm>
            <a:off x="8397875" y="3920490"/>
            <a:ext cx="346075" cy="466090"/>
          </a:xfrm>
          <a:prstGeom prst="rect">
            <a:avLst/>
          </a:prstGeom>
          <a:noFill/>
          <a:ln w="9525">
            <a:noFill/>
          </a:ln>
        </p:spPr>
      </p:pic>
      <p:pic>
        <p:nvPicPr>
          <p:cNvPr id="12" name="图片 -2147481535"/>
          <p:cNvPicPr>
            <a:picLocks noChangeAspect="1"/>
          </p:cNvPicPr>
          <p:nvPr/>
        </p:nvPicPr>
        <p:blipFill>
          <a:blip r:embed="rId9"/>
          <a:stretch>
            <a:fillRect/>
          </a:stretch>
        </p:blipFill>
        <p:spPr>
          <a:xfrm>
            <a:off x="10269855" y="3905885"/>
            <a:ext cx="835660" cy="479425"/>
          </a:xfrm>
          <a:prstGeom prst="rect">
            <a:avLst/>
          </a:prstGeom>
          <a:noFill/>
          <a:ln w="9525">
            <a:noFill/>
          </a:ln>
        </p:spPr>
      </p:pic>
      <p:pic>
        <p:nvPicPr>
          <p:cNvPr id="13" name="图片 -2147481539"/>
          <p:cNvPicPr>
            <a:picLocks noChangeAspect="1"/>
          </p:cNvPicPr>
          <p:nvPr/>
        </p:nvPicPr>
        <p:blipFill>
          <a:blip r:embed="rId6"/>
          <a:stretch>
            <a:fillRect/>
          </a:stretch>
        </p:blipFill>
        <p:spPr>
          <a:xfrm>
            <a:off x="1196975" y="4540885"/>
            <a:ext cx="796925" cy="511810"/>
          </a:xfrm>
          <a:prstGeom prst="rect">
            <a:avLst/>
          </a:prstGeom>
          <a:noFill/>
          <a:ln w="9525">
            <a:noFill/>
          </a:ln>
        </p:spPr>
      </p:pic>
      <p:pic>
        <p:nvPicPr>
          <p:cNvPr id="14" name="图片 -2147481533"/>
          <p:cNvPicPr>
            <a:picLocks noChangeAspect="1"/>
          </p:cNvPicPr>
          <p:nvPr/>
        </p:nvPicPr>
        <p:blipFill>
          <a:blip r:embed="rId10"/>
          <a:stretch>
            <a:fillRect/>
          </a:stretch>
        </p:blipFill>
        <p:spPr>
          <a:xfrm>
            <a:off x="5085715" y="4594225"/>
            <a:ext cx="543560" cy="458470"/>
          </a:xfrm>
          <a:prstGeom prst="rect">
            <a:avLst/>
          </a:prstGeom>
          <a:noFill/>
          <a:ln w="9525">
            <a:noFill/>
          </a:ln>
        </p:spPr>
      </p:pic>
      <p:pic>
        <p:nvPicPr>
          <p:cNvPr id="15" name="图片 -2147481532"/>
          <p:cNvPicPr>
            <a:picLocks noChangeAspect="1"/>
          </p:cNvPicPr>
          <p:nvPr/>
        </p:nvPicPr>
        <p:blipFill>
          <a:blip r:embed="rId11"/>
          <a:stretch>
            <a:fillRect/>
          </a:stretch>
        </p:blipFill>
        <p:spPr>
          <a:xfrm>
            <a:off x="9262110" y="4594225"/>
            <a:ext cx="766445" cy="458470"/>
          </a:xfrm>
          <a:prstGeom prst="rect">
            <a:avLst/>
          </a:prstGeom>
          <a:noFill/>
          <a:ln w="9525">
            <a:noFill/>
          </a:ln>
        </p:spPr>
      </p:pic>
    </p:spTree>
  </p:cSld>
  <p:clrMapOvr>
    <a:masterClrMapping/>
  </p:clrMapOvr>
  <p:transition>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p>
        </p:txBody>
      </p:sp>
      <p:sp>
        <p:nvSpPr>
          <p:cNvPr id="5" name="文本框 4"/>
          <p:cNvSpPr txBox="1"/>
          <p:nvPr/>
        </p:nvSpPr>
        <p:spPr>
          <a:xfrm>
            <a:off x="100842" y="620688"/>
            <a:ext cx="11897433" cy="526796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违约损失率（LGD，Loss Givern Default）是1减去违约回收率。违约回收率（Recovery Rate）是指债券市场价值与债券面值的比率，通常是在违约发生后的大约30天内进行计算。</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由于关于违约损失率估计的理论发展尚未完善，因此在实践中，常用巴塞尔资本协议初级法开发LGD的方法。这一方法的基本结构包括两个步骤：首先，根据违约概率、债权清偿顺序、抵质押品的流动性等因素对初始LGD进行调整，从而获得一个基础LGD。然后，在基础LGD的基础上，进一步根据抵质押资产特性和融资人状况，由专家进行调整，最终得出一个更为精确的LGD估计值。</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那么，当设有一共n种信用资产时，组合的信用损失CL可表示为</a:t>
            </a:r>
          </a:p>
          <a:p>
            <a:pPr marL="342900" indent="-342900" algn="r">
              <a:lnSpc>
                <a:spcPct val="170000"/>
              </a:lnSpc>
              <a:buFont typeface="Arial" panose="020B0604020202020204" pitchFamily="34" charset="0"/>
              <a:buChar char="•"/>
            </a:pPr>
            <a:r>
              <a:rPr kumimoji="1" lang="zh-CN" sz="2200" dirty="0" smtClean="0">
                <a:latin typeface="Times New Roman" panose="02020603050405020304" pitchFamily="18" charset="0"/>
                <a:ea typeface="+mn-ea"/>
                <a:cs typeface="Times New Roman" panose="02020603050405020304" pitchFamily="18" charset="0"/>
              </a:rPr>
              <a:t>（</a:t>
            </a:r>
            <a:r>
              <a:rPr kumimoji="1" lang="en-US" altLang="zh-CN" sz="2200" dirty="0" smtClean="0">
                <a:latin typeface="Times New Roman" panose="02020603050405020304" pitchFamily="18" charset="0"/>
                <a:ea typeface="+mn-ea"/>
                <a:cs typeface="Times New Roman" panose="02020603050405020304" pitchFamily="18" charset="0"/>
              </a:rPr>
              <a:t>12-</a:t>
            </a:r>
            <a:r>
              <a:rPr kumimoji="1" lang="zh-CN" sz="2200" dirty="0" smtClean="0">
                <a:latin typeface="Times New Roman" panose="02020603050405020304" pitchFamily="18" charset="0"/>
                <a:ea typeface="+mn-ea"/>
                <a:cs typeface="Times New Roman" panose="02020603050405020304" pitchFamily="18" charset="0"/>
              </a:rPr>
              <a:t>12</a:t>
            </a:r>
            <a:r>
              <a:rPr kumimoji="1" lang="zh-CN" sz="2200" dirty="0">
                <a:latin typeface="Times New Roman" panose="02020603050405020304" pitchFamily="18" charset="0"/>
                <a:ea typeface="+mn-ea"/>
                <a:cs typeface="Times New Roman" panose="02020603050405020304" pitchFamily="18" charset="0"/>
              </a:rPr>
              <a:t>）</a:t>
            </a:r>
          </a:p>
        </p:txBody>
      </p:sp>
      <p:pic>
        <p:nvPicPr>
          <p:cNvPr id="76" name="图片 3119"/>
          <p:cNvPicPr/>
          <p:nvPr/>
        </p:nvPicPr>
        <p:blipFill>
          <a:blip r:embed="rId2"/>
          <a:stretch>
            <a:fillRect/>
          </a:stretch>
        </p:blipFill>
        <p:spPr>
          <a:xfrm>
            <a:off x="1125220" y="5229225"/>
            <a:ext cx="2571750" cy="853440"/>
          </a:xfrm>
          <a:prstGeom prst="rect">
            <a:avLst/>
          </a:prstGeom>
          <a:noFill/>
          <a:ln>
            <a:noFill/>
          </a:ln>
        </p:spPr>
      </p:pic>
    </p:spTree>
  </p:cSld>
  <p:clrMapOvr>
    <a:masterClrMapping/>
  </p:clrMapOvr>
  <p:transition>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p>
        </p:txBody>
      </p:sp>
      <p:sp>
        <p:nvSpPr>
          <p:cNvPr id="5" name="文本框 4"/>
          <p:cNvSpPr txBox="1"/>
          <p:nvPr/>
        </p:nvSpPr>
        <p:spPr>
          <a:xfrm>
            <a:off x="100842" y="620688"/>
            <a:ext cx="11897433" cy="57410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（二）预期信用损失与预期损失率</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若代表是否违约的随机变量</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、信用暴</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、违约损失</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不相关，则能获得预期信用损失ECL（Expected Credit Losses）：</a:t>
            </a: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13</a:t>
            </a:r>
            <a:r>
              <a:rPr kumimoji="1" lang="zh-CN" sz="2400" dirty="0">
                <a:latin typeface="Times New Roman" panose="02020603050405020304" pitchFamily="18" charset="0"/>
                <a:ea typeface="+mn-ea"/>
                <a:cs typeface="Times New Roman" panose="02020603050405020304" pitchFamily="18" charset="0"/>
              </a:rPr>
              <a:t>）</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即预期信用损失ECL为：</a:t>
            </a:r>
          </a:p>
          <a:p>
            <a:pPr marL="342900" indent="-342900" algn="r">
              <a:lnSpc>
                <a:spcPct val="17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14</a:t>
            </a:r>
            <a:r>
              <a:rPr kumimoji="1" lang="zh-CN" sz="2400" dirty="0">
                <a:latin typeface="Times New Roman" panose="02020603050405020304" pitchFamily="18" charset="0"/>
                <a:ea typeface="+mn-ea"/>
                <a:cs typeface="Times New Roman" panose="02020603050405020304" pitchFamily="18" charset="0"/>
              </a:rPr>
              <a:t>）</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第 i 种资产的预期损失率REL（Rate of Expected Losses）为：</a:t>
            </a:r>
          </a:p>
          <a:p>
            <a:pPr marL="342900" indent="-342900" algn="r">
              <a:lnSpc>
                <a:spcPct val="17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15</a:t>
            </a:r>
            <a:r>
              <a:rPr kumimoji="1" lang="zh-CN" sz="2400" dirty="0">
                <a:latin typeface="Times New Roman" panose="02020603050405020304" pitchFamily="18" charset="0"/>
                <a:ea typeface="+mn-ea"/>
                <a:cs typeface="Times New Roman" panose="02020603050405020304" pitchFamily="18" charset="0"/>
              </a:rPr>
              <a:t>）</a:t>
            </a:r>
          </a:p>
        </p:txBody>
      </p:sp>
      <p:pic>
        <p:nvPicPr>
          <p:cNvPr id="3" name="图片 -2147481530"/>
          <p:cNvPicPr>
            <a:picLocks noChangeAspect="1"/>
          </p:cNvPicPr>
          <p:nvPr/>
        </p:nvPicPr>
        <p:blipFill>
          <a:blip r:embed="rId2"/>
          <a:stretch>
            <a:fillRect/>
          </a:stretch>
        </p:blipFill>
        <p:spPr>
          <a:xfrm>
            <a:off x="4221480" y="1412875"/>
            <a:ext cx="314325" cy="466090"/>
          </a:xfrm>
          <a:prstGeom prst="rect">
            <a:avLst/>
          </a:prstGeom>
          <a:noFill/>
          <a:ln w="9525">
            <a:noFill/>
          </a:ln>
        </p:spPr>
      </p:pic>
      <p:pic>
        <p:nvPicPr>
          <p:cNvPr id="4" name="图片 -2147481529"/>
          <p:cNvPicPr>
            <a:picLocks noChangeAspect="1"/>
          </p:cNvPicPr>
          <p:nvPr/>
        </p:nvPicPr>
        <p:blipFill>
          <a:blip r:embed="rId3"/>
          <a:stretch>
            <a:fillRect/>
          </a:stretch>
        </p:blipFill>
        <p:spPr>
          <a:xfrm>
            <a:off x="5773420" y="1485265"/>
            <a:ext cx="552450" cy="466090"/>
          </a:xfrm>
          <a:prstGeom prst="rect">
            <a:avLst/>
          </a:prstGeom>
          <a:noFill/>
          <a:ln w="9525">
            <a:noFill/>
          </a:ln>
        </p:spPr>
      </p:pic>
      <p:pic>
        <p:nvPicPr>
          <p:cNvPr id="6" name="图片 -2147481528"/>
          <p:cNvPicPr>
            <a:picLocks noChangeAspect="1"/>
          </p:cNvPicPr>
          <p:nvPr/>
        </p:nvPicPr>
        <p:blipFill>
          <a:blip r:embed="rId4"/>
          <a:stretch>
            <a:fillRect/>
          </a:stretch>
        </p:blipFill>
        <p:spPr>
          <a:xfrm>
            <a:off x="7893685" y="1485265"/>
            <a:ext cx="704850" cy="421640"/>
          </a:xfrm>
          <a:prstGeom prst="rect">
            <a:avLst/>
          </a:prstGeom>
          <a:noFill/>
          <a:ln w="9525">
            <a:noFill/>
          </a:ln>
        </p:spPr>
      </p:pic>
      <p:pic>
        <p:nvPicPr>
          <p:cNvPr id="7" name="图片 -2147481527"/>
          <p:cNvPicPr/>
          <p:nvPr/>
        </p:nvPicPr>
        <p:blipFill>
          <a:blip r:embed="rId5"/>
          <a:stretch>
            <a:fillRect/>
          </a:stretch>
        </p:blipFill>
        <p:spPr>
          <a:xfrm>
            <a:off x="1125220" y="2493010"/>
            <a:ext cx="6888480" cy="1456055"/>
          </a:xfrm>
          <a:prstGeom prst="rect">
            <a:avLst/>
          </a:prstGeom>
          <a:noFill/>
          <a:ln w="9525">
            <a:noFill/>
          </a:ln>
        </p:spPr>
      </p:pic>
      <p:pic>
        <p:nvPicPr>
          <p:cNvPr id="8" name="图片 -2147481526"/>
          <p:cNvPicPr/>
          <p:nvPr/>
        </p:nvPicPr>
        <p:blipFill>
          <a:blip r:embed="rId6"/>
          <a:stretch>
            <a:fillRect/>
          </a:stretch>
        </p:blipFill>
        <p:spPr>
          <a:xfrm>
            <a:off x="1125220" y="4365625"/>
            <a:ext cx="6402070" cy="772795"/>
          </a:xfrm>
          <a:prstGeom prst="rect">
            <a:avLst/>
          </a:prstGeom>
          <a:noFill/>
          <a:ln w="9525">
            <a:noFill/>
          </a:ln>
        </p:spPr>
      </p:pic>
      <p:pic>
        <p:nvPicPr>
          <p:cNvPr id="9" name="图片 -2147481525"/>
          <p:cNvPicPr>
            <a:picLocks noChangeAspect="1"/>
          </p:cNvPicPr>
          <p:nvPr/>
        </p:nvPicPr>
        <p:blipFill>
          <a:blip r:embed="rId7"/>
          <a:stretch>
            <a:fillRect/>
          </a:stretch>
        </p:blipFill>
        <p:spPr>
          <a:xfrm>
            <a:off x="1125220" y="5661660"/>
            <a:ext cx="3089910" cy="455295"/>
          </a:xfrm>
          <a:prstGeom prst="rect">
            <a:avLst/>
          </a:prstGeom>
          <a:noFill/>
          <a:ln w="9525">
            <a:noFill/>
          </a:ln>
        </p:spPr>
      </p:pic>
    </p:spTree>
  </p:cSld>
  <p:clrMapOvr>
    <a:masterClrMapping/>
  </p:clrMapOvr>
  <p:transition>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p>
        </p:txBody>
      </p:sp>
      <p:sp>
        <p:nvSpPr>
          <p:cNvPr id="5" name="文本框 4"/>
          <p:cNvSpPr txBox="1"/>
          <p:nvPr/>
        </p:nvSpPr>
        <p:spPr>
          <a:xfrm>
            <a:off x="100842" y="620688"/>
            <a:ext cx="11897433" cy="511302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未预期信用损失率与未预期信用损失</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未预期信用损失率RUL（Rate of Unexpected Losses）是用来量化信用资产损失率波动性或不确定性的指标；</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第i种资产的未预期损失率为该信用资产损失率</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的标准差，记为：</a:t>
            </a:r>
          </a:p>
          <a:p>
            <a:pPr marL="342900" indent="-342900" algn="r">
              <a:lnSpc>
                <a:spcPct val="17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16</a:t>
            </a:r>
            <a:r>
              <a:rPr kumimoji="1" lang="zh-CN" sz="2400" dirty="0">
                <a:latin typeface="Times New Roman" panose="02020603050405020304" pitchFamily="18" charset="0"/>
                <a:ea typeface="+mn-ea"/>
                <a:cs typeface="Times New Roman" panose="02020603050405020304" pitchFamily="18" charset="0"/>
              </a:rPr>
              <a:t>）</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未预期信用损失UCL（Unexpected Credit Losses）是与预期信用损失相对而言的概念，指未预料到的损失，其计算方法主要有两种：一种是信用损失的标准差法，即：</a:t>
            </a:r>
          </a:p>
          <a:p>
            <a:pPr marL="342900" indent="-342900" algn="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 </a:t>
            </a:r>
            <a:r>
              <a:rPr kumimoji="1" lang="zh-CN" sz="2400" dirty="0" smtClean="0">
                <a:latin typeface="Times New Roman" panose="02020603050405020304" pitchFamily="18" charset="0"/>
                <a:ea typeface="+mn-ea"/>
                <a:cs typeface="Times New Roman" panose="02020603050405020304" pitchFamily="18" charset="0"/>
              </a:rPr>
              <a:t>（</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17</a:t>
            </a:r>
            <a:r>
              <a:rPr kumimoji="1" lang="zh-CN" sz="2400" dirty="0">
                <a:latin typeface="Times New Roman" panose="02020603050405020304" pitchFamily="18" charset="0"/>
                <a:ea typeface="+mn-ea"/>
                <a:cs typeface="Times New Roman" panose="02020603050405020304" pitchFamily="18" charset="0"/>
              </a:rPr>
              <a:t>）</a:t>
            </a:r>
          </a:p>
        </p:txBody>
      </p:sp>
      <p:pic>
        <p:nvPicPr>
          <p:cNvPr id="3" name="图片 -2147481524"/>
          <p:cNvPicPr/>
          <p:nvPr/>
        </p:nvPicPr>
        <p:blipFill>
          <a:blip r:embed="rId2"/>
          <a:stretch>
            <a:fillRect/>
          </a:stretch>
        </p:blipFill>
        <p:spPr>
          <a:xfrm>
            <a:off x="6741795" y="2708910"/>
            <a:ext cx="1143000" cy="391795"/>
          </a:xfrm>
          <a:prstGeom prst="rect">
            <a:avLst/>
          </a:prstGeom>
          <a:noFill/>
          <a:ln w="9525">
            <a:noFill/>
          </a:ln>
        </p:spPr>
      </p:pic>
      <p:pic>
        <p:nvPicPr>
          <p:cNvPr id="4" name="图片 -2147481523"/>
          <p:cNvPicPr/>
          <p:nvPr/>
        </p:nvPicPr>
        <p:blipFill>
          <a:blip r:embed="rId3"/>
          <a:stretch>
            <a:fillRect/>
          </a:stretch>
        </p:blipFill>
        <p:spPr>
          <a:xfrm>
            <a:off x="1125220" y="3285490"/>
            <a:ext cx="2936875" cy="492760"/>
          </a:xfrm>
          <a:prstGeom prst="rect">
            <a:avLst/>
          </a:prstGeom>
          <a:noFill/>
          <a:ln w="9525">
            <a:noFill/>
          </a:ln>
        </p:spPr>
      </p:pic>
      <p:pic>
        <p:nvPicPr>
          <p:cNvPr id="6" name="图片 -2147481522"/>
          <p:cNvPicPr>
            <a:picLocks noChangeAspect="1"/>
          </p:cNvPicPr>
          <p:nvPr/>
        </p:nvPicPr>
        <p:blipFill>
          <a:blip r:embed="rId4"/>
          <a:stretch>
            <a:fillRect/>
          </a:stretch>
        </p:blipFill>
        <p:spPr>
          <a:xfrm>
            <a:off x="1125220" y="4941570"/>
            <a:ext cx="4431665" cy="792480"/>
          </a:xfrm>
          <a:prstGeom prst="rect">
            <a:avLst/>
          </a:prstGeom>
          <a:noFill/>
          <a:ln w="9525">
            <a:noFill/>
          </a:ln>
        </p:spPr>
      </p:pic>
    </p:spTree>
  </p:cSld>
  <p:clrMapOvr>
    <a:masterClrMapping/>
  </p:clrMapOvr>
  <p:transition>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p>
        </p:txBody>
      </p:sp>
      <p:sp>
        <p:nvSpPr>
          <p:cNvPr id="5" name="文本框 4"/>
          <p:cNvSpPr txBox="1"/>
          <p:nvPr/>
        </p:nvSpPr>
        <p:spPr>
          <a:xfrm>
            <a:off x="100842" y="620688"/>
            <a:ext cx="11897433" cy="448564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另一种计算方法是信用损失的VaR法。在VaR法中，首先需要确定一定置信度C下最大可能信用损失即VaR值，随后，将这一VaR值与预期信用损失相减，所得到的差额记作未预期信用损失。</a:t>
            </a:r>
          </a:p>
          <a:p>
            <a:pPr marL="342900" indent="-342900" algn="r">
              <a:lnSpc>
                <a:spcPct val="17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18</a:t>
            </a:r>
            <a:r>
              <a:rPr kumimoji="1" lang="zh-CN" sz="2400" dirty="0">
                <a:latin typeface="Times New Roman" panose="02020603050405020304" pitchFamily="18" charset="0"/>
                <a:ea typeface="+mn-ea"/>
                <a:cs typeface="Times New Roman" panose="02020603050405020304" pitchFamily="18" charset="0"/>
              </a:rPr>
              <a:t>）</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其中，RUL又称为CVaR（Credit VaR），WCL表示一定置信度下最大可能损失（Worst Case Loss）。一个信用组合的CVaR受资产违约相关性的影响，因为违约相关性提高该组合出现多个违约的可能性。</a:t>
            </a:r>
          </a:p>
        </p:txBody>
      </p:sp>
      <p:pic>
        <p:nvPicPr>
          <p:cNvPr id="3" name="图片 -2147481521"/>
          <p:cNvPicPr/>
          <p:nvPr/>
        </p:nvPicPr>
        <p:blipFill>
          <a:blip r:embed="rId2"/>
          <a:stretch>
            <a:fillRect/>
          </a:stretch>
        </p:blipFill>
        <p:spPr>
          <a:xfrm>
            <a:off x="1053465" y="2708910"/>
            <a:ext cx="4177665" cy="530225"/>
          </a:xfrm>
          <a:prstGeom prst="rect">
            <a:avLst/>
          </a:prstGeom>
          <a:noFill/>
          <a:ln w="9525">
            <a:noFill/>
          </a:ln>
        </p:spPr>
      </p:pic>
    </p:spTree>
  </p:cSld>
  <p:clrMapOvr>
    <a:masterClrMapping/>
  </p:clrMapOvr>
  <p:transition>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p>
        </p:txBody>
      </p:sp>
      <p:sp>
        <p:nvSpPr>
          <p:cNvPr id="5" name="文本框 4"/>
          <p:cNvSpPr txBox="1"/>
          <p:nvPr/>
        </p:nvSpPr>
        <p:spPr>
          <a:xfrm>
            <a:off x="100842" y="620688"/>
            <a:ext cx="11897433" cy="57410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a:t>
            </a:r>
            <a:r>
              <a:rPr kumimoji="1" lang="zh-CN" sz="2400" dirty="0" smtClean="0">
                <a:latin typeface="Times New Roman" panose="02020603050405020304" pitchFamily="18" charset="0"/>
                <a:ea typeface="+mn-ea"/>
                <a:cs typeface="Times New Roman" panose="02020603050405020304" pitchFamily="18" charset="0"/>
              </a:rPr>
              <a:t>例</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6</a:t>
            </a:r>
            <a:r>
              <a:rPr kumimoji="1" lang="zh-CN" sz="2400" dirty="0">
                <a:latin typeface="Times New Roman" panose="02020603050405020304" pitchFamily="18" charset="0"/>
                <a:ea typeface="+mn-ea"/>
                <a:cs typeface="Times New Roman" panose="02020603050405020304" pitchFamily="18" charset="0"/>
              </a:rPr>
              <a:t>】组合违约相关性估计</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假设两家公司的违约概率分别为</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和</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；在t时间两者都违约的概率，即联合违约概率为</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。请计算这两家公司的违约相关系数。</a:t>
            </a:r>
          </a:p>
          <a:p>
            <a:pPr marL="342900" indent="-342900" algn="ctr">
              <a:lnSpc>
                <a:spcPct val="17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表</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3 </a:t>
            </a:r>
            <a:r>
              <a:rPr kumimoji="1" lang="zh-CN" sz="2400" dirty="0">
                <a:latin typeface="Times New Roman" panose="02020603050405020304" pitchFamily="18" charset="0"/>
                <a:ea typeface="+mn-ea"/>
                <a:cs typeface="Times New Roman" panose="02020603050405020304" pitchFamily="18" charset="0"/>
              </a:rPr>
              <a:t>两家公司的联合违约概率</a:t>
            </a: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p:txBody>
      </p:sp>
      <p:graphicFrame>
        <p:nvGraphicFramePr>
          <p:cNvPr id="4" name="表格 3"/>
          <p:cNvGraphicFramePr/>
          <p:nvPr>
            <p:custDataLst>
              <p:tags r:id="rId1"/>
            </p:custDataLst>
          </p:nvPr>
        </p:nvGraphicFramePr>
        <p:xfrm>
          <a:off x="689610" y="3473450"/>
          <a:ext cx="10734675" cy="2355850"/>
        </p:xfrm>
        <a:graphic>
          <a:graphicData uri="http://schemas.openxmlformats.org/drawingml/2006/table">
            <a:tbl>
              <a:tblPr/>
              <a:tblGrid>
                <a:gridCol w="2146935"/>
                <a:gridCol w="2146935"/>
                <a:gridCol w="2146935"/>
                <a:gridCol w="2146935"/>
                <a:gridCol w="2146935"/>
              </a:tblGrid>
              <a:tr h="471170">
                <a:tc>
                  <a:txBody>
                    <a:bodyPr/>
                    <a:lstStyle/>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结果</a:t>
                      </a:r>
                    </a:p>
                  </a:txBody>
                  <a:tcPr marL="68580" marR="68580" marT="0" marB="0">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 </a:t>
                      </a:r>
                    </a:p>
                  </a:txBody>
                  <a:tcPr marL="68580" marR="68580" marT="0" marB="0">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 </a:t>
                      </a:r>
                    </a:p>
                  </a:txBody>
                  <a:tcPr marL="68580" marR="68580" marT="0" marB="0">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 </a:t>
                      </a:r>
                    </a:p>
                  </a:txBody>
                  <a:tcPr marL="68580" marR="68580" marT="0" marB="0">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概率</a:t>
                      </a:r>
                    </a:p>
                  </a:txBody>
                  <a:tcPr marL="68580" marR="68580" marT="0" marB="0">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r>
              <a:tr h="471170">
                <a:tc>
                  <a:txBody>
                    <a:bodyPr/>
                    <a:lstStyle/>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无违约</a:t>
                      </a:r>
                    </a:p>
                  </a:txBody>
                  <a:tcPr marL="68580" marR="68580" marT="0" marB="0">
                    <a:lnL>
                      <a:noFill/>
                    </a:lnL>
                    <a:lnR>
                      <a:noFill/>
                    </a:lnR>
                    <a:lnT w="12700" cap="flat" cmpd="sng">
                      <a:solidFill>
                        <a:srgbClr val="000008"/>
                      </a:solidFill>
                      <a:prstDash val="solid"/>
                      <a:headEnd type="none" w="med" len="med"/>
                      <a:tailEnd type="none" w="med" len="med"/>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0</a:t>
                      </a:r>
                    </a:p>
                  </a:txBody>
                  <a:tcPr marL="68580" marR="68580" marT="0" marB="0">
                    <a:lnL>
                      <a:noFill/>
                    </a:lnL>
                    <a:lnR>
                      <a:noFill/>
                    </a:lnR>
                    <a:lnT w="12700" cap="flat" cmpd="sng">
                      <a:solidFill>
                        <a:srgbClr val="000008"/>
                      </a:solidFill>
                      <a:prstDash val="solid"/>
                      <a:headEnd type="none" w="med" len="med"/>
                      <a:tailEnd type="none" w="med" len="med"/>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0</a:t>
                      </a:r>
                    </a:p>
                  </a:txBody>
                  <a:tcPr marL="68580" marR="68580" marT="0" marB="0">
                    <a:lnL>
                      <a:noFill/>
                    </a:lnL>
                    <a:lnR>
                      <a:noFill/>
                    </a:lnR>
                    <a:lnT w="12700" cap="flat" cmpd="sng">
                      <a:solidFill>
                        <a:srgbClr val="000008"/>
                      </a:solidFill>
                      <a:prstDash val="solid"/>
                      <a:headEnd type="none" w="med" len="med"/>
                      <a:tailEnd type="none" w="med" len="med"/>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0</a:t>
                      </a:r>
                    </a:p>
                  </a:txBody>
                  <a:tcPr marL="68580" marR="68580" marT="0" marB="0">
                    <a:lnL>
                      <a:noFill/>
                    </a:lnL>
                    <a:lnR>
                      <a:noFill/>
                    </a:lnR>
                    <a:lnT w="12700" cap="flat" cmpd="sng">
                      <a:solidFill>
                        <a:srgbClr val="000008"/>
                      </a:solidFill>
                      <a:prstDash val="solid"/>
                      <a:headEnd type="none" w="med" len="med"/>
                      <a:tailEnd type="none" w="med" len="med"/>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 </a:t>
                      </a:r>
                    </a:p>
                  </a:txBody>
                  <a:tcPr marL="68580" marR="68580" marT="0" marB="0">
                    <a:lnL>
                      <a:noFill/>
                    </a:lnL>
                    <a:lnR>
                      <a:noFill/>
                    </a:lnR>
                    <a:lnT w="12700" cap="flat" cmpd="sng">
                      <a:solidFill>
                        <a:srgbClr val="000008"/>
                      </a:solidFill>
                      <a:prstDash val="solid"/>
                      <a:headEnd type="none" w="med" len="med"/>
                      <a:tailEnd type="none" w="med" len="med"/>
                    </a:lnT>
                    <a:lnB>
                      <a:noFill/>
                    </a:lnB>
                    <a:noFill/>
                  </a:tcPr>
                </a:tc>
              </a:tr>
              <a:tr h="471170">
                <a:tc>
                  <a:txBody>
                    <a:bodyPr/>
                    <a:lstStyle/>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只有公司</a:t>
                      </a:r>
                      <a:r>
                        <a:rPr lang="en-US" altLang="zh-CN" sz="1600">
                          <a:latin typeface="Times New Roman" panose="02020603050405020304"/>
                          <a:ea typeface="宋体" panose="02010600030101010101" pitchFamily="2" charset="-122"/>
                        </a:rPr>
                        <a:t>1</a:t>
                      </a:r>
                      <a:r>
                        <a:rPr lang="zh-CN" sz="1600">
                          <a:latin typeface="宋体" panose="02010600030101010101" pitchFamily="2" charset="-122"/>
                          <a:ea typeface="宋体" panose="02010600030101010101" pitchFamily="2" charset="-122"/>
                        </a:rPr>
                        <a:t>违约</a:t>
                      </a:r>
                    </a:p>
                  </a:txBody>
                  <a:tcPr marL="68580" marR="68580" marT="0" marB="0">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1</a:t>
                      </a:r>
                    </a:p>
                  </a:txBody>
                  <a:tcPr marL="68580" marR="68580" marT="0" marB="0">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0</a:t>
                      </a:r>
                    </a:p>
                  </a:txBody>
                  <a:tcPr marL="68580" marR="68580" marT="0" marB="0">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0</a:t>
                      </a:r>
                    </a:p>
                  </a:txBody>
                  <a:tcPr marL="68580" marR="68580" marT="0" marB="0">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 </a:t>
                      </a:r>
                    </a:p>
                  </a:txBody>
                  <a:tcPr marL="68580" marR="68580" marT="0" marB="0">
                    <a:lnL>
                      <a:noFill/>
                    </a:lnL>
                    <a:lnR>
                      <a:noFill/>
                    </a:lnR>
                    <a:lnT>
                      <a:noFill/>
                    </a:lnT>
                    <a:lnB>
                      <a:noFill/>
                    </a:lnB>
                    <a:noFill/>
                  </a:tcPr>
                </a:tc>
              </a:tr>
              <a:tr h="471170">
                <a:tc>
                  <a:txBody>
                    <a:bodyPr/>
                    <a:lstStyle/>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只有公司</a:t>
                      </a:r>
                      <a:r>
                        <a:rPr lang="en-US" altLang="zh-CN" sz="1600">
                          <a:latin typeface="Times New Roman" panose="02020603050405020304"/>
                          <a:ea typeface="宋体" panose="02010600030101010101" pitchFamily="2" charset="-122"/>
                        </a:rPr>
                        <a:t>2</a:t>
                      </a:r>
                      <a:r>
                        <a:rPr lang="zh-CN" sz="1600">
                          <a:latin typeface="宋体" panose="02010600030101010101" pitchFamily="2" charset="-122"/>
                          <a:ea typeface="宋体" panose="02010600030101010101" pitchFamily="2" charset="-122"/>
                        </a:rPr>
                        <a:t>违约</a:t>
                      </a:r>
                    </a:p>
                  </a:txBody>
                  <a:tcPr marL="68580" marR="68580" marT="0" marB="0">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0</a:t>
                      </a:r>
                    </a:p>
                  </a:txBody>
                  <a:tcPr marL="68580" marR="68580" marT="0" marB="0">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1</a:t>
                      </a:r>
                    </a:p>
                  </a:txBody>
                  <a:tcPr marL="68580" marR="68580" marT="0" marB="0">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0</a:t>
                      </a:r>
                    </a:p>
                  </a:txBody>
                  <a:tcPr marL="68580" marR="68580" marT="0" marB="0">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 </a:t>
                      </a:r>
                    </a:p>
                  </a:txBody>
                  <a:tcPr marL="68580" marR="68580" marT="0" marB="0">
                    <a:lnL>
                      <a:noFill/>
                    </a:lnL>
                    <a:lnR>
                      <a:noFill/>
                    </a:lnR>
                    <a:lnT>
                      <a:noFill/>
                    </a:lnT>
                    <a:lnB>
                      <a:noFill/>
                    </a:lnB>
                    <a:noFill/>
                  </a:tcPr>
                </a:tc>
              </a:tr>
              <a:tr h="471170">
                <a:tc>
                  <a:txBody>
                    <a:bodyPr/>
                    <a:lstStyle/>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两个公司都违约</a:t>
                      </a:r>
                    </a:p>
                  </a:txBody>
                  <a:tcPr marL="68580" marR="68580" marT="0" marB="0">
                    <a:lnL>
                      <a:noFill/>
                    </a:lnL>
                    <a:lnR>
                      <a:noFill/>
                    </a:lnR>
                    <a:lnT>
                      <a:noFill/>
                    </a:lnT>
                    <a:lnB w="12700" cap="flat" cmpd="sng">
                      <a:solidFill>
                        <a:srgbClr val="000008"/>
                      </a:solidFill>
                      <a:prstDash val="solid"/>
                      <a:headEnd type="none" w="med" len="med"/>
                      <a:tailEnd type="none" w="med" len="med"/>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1</a:t>
                      </a:r>
                    </a:p>
                  </a:txBody>
                  <a:tcPr marL="68580" marR="68580" marT="0" marB="0">
                    <a:lnL>
                      <a:noFill/>
                    </a:lnL>
                    <a:lnR>
                      <a:noFill/>
                    </a:lnR>
                    <a:lnT>
                      <a:noFill/>
                    </a:lnT>
                    <a:lnB w="12700" cap="flat" cmpd="sng">
                      <a:solidFill>
                        <a:srgbClr val="000008"/>
                      </a:solidFill>
                      <a:prstDash val="solid"/>
                      <a:headEnd type="none" w="med" len="med"/>
                      <a:tailEnd type="none" w="med" len="med"/>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1</a:t>
                      </a:r>
                    </a:p>
                  </a:txBody>
                  <a:tcPr marL="68580" marR="68580" marT="0" marB="0">
                    <a:lnL>
                      <a:noFill/>
                    </a:lnL>
                    <a:lnR>
                      <a:noFill/>
                    </a:lnR>
                    <a:lnT>
                      <a:noFill/>
                    </a:lnT>
                    <a:lnB w="12700" cap="flat" cmpd="sng">
                      <a:solidFill>
                        <a:srgbClr val="000008"/>
                      </a:solidFill>
                      <a:prstDash val="solid"/>
                      <a:headEnd type="none" w="med" len="med"/>
                      <a:tailEnd type="none" w="med" len="med"/>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1</a:t>
                      </a:r>
                    </a:p>
                  </a:txBody>
                  <a:tcPr marL="68580" marR="68580" marT="0" marB="0">
                    <a:lnL>
                      <a:noFill/>
                    </a:lnL>
                    <a:lnR>
                      <a:noFill/>
                    </a:lnR>
                    <a:lnT>
                      <a:noFill/>
                    </a:lnT>
                    <a:lnB w="12700" cap="flat" cmpd="sng">
                      <a:solidFill>
                        <a:srgbClr val="000008"/>
                      </a:solidFill>
                      <a:prstDash val="solid"/>
                      <a:headEnd type="none" w="med" len="med"/>
                      <a:tailEnd type="none" w="med" len="med"/>
                    </a:lnB>
                    <a:noFill/>
                  </a:tcPr>
                </a:tc>
                <a:tc>
                  <a:txBody>
                    <a:bodyPr/>
                    <a:lstStyle/>
                    <a:p>
                      <a:pPr marL="68580" indent="0" algn="ctr">
                        <a:lnSpc>
                          <a:spcPct val="150000"/>
                        </a:lnSpc>
                        <a:spcBef>
                          <a:spcPct val="0"/>
                        </a:spcBef>
                        <a:spcAft>
                          <a:spcPct val="0"/>
                        </a:spcAft>
                      </a:pPr>
                      <a:endParaRPr sz="1600">
                        <a:latin typeface="Times New Roman" panose="02020603050405020304"/>
                        <a:ea typeface="宋体" panose="02010600030101010101" pitchFamily="2" charset="-122"/>
                      </a:endParaRPr>
                    </a:p>
                  </a:txBody>
                  <a:tcPr marL="68580" marR="68580" marT="0" marB="0">
                    <a:lnL>
                      <a:noFill/>
                    </a:lnL>
                    <a:lnR>
                      <a:noFill/>
                    </a:lnR>
                    <a:lnT>
                      <a:noFill/>
                    </a:lnT>
                    <a:lnB w="12700" cap="flat" cmpd="sng">
                      <a:solidFill>
                        <a:srgbClr val="000008"/>
                      </a:solidFill>
                      <a:prstDash val="solid"/>
                      <a:headEnd type="none" w="med" len="med"/>
                      <a:tailEnd type="none" w="med" len="med"/>
                    </a:lnB>
                    <a:noFill/>
                  </a:tcPr>
                </a:tc>
              </a:tr>
            </a:tbl>
          </a:graphicData>
        </a:graphic>
      </p:graphicFrame>
      <p:pic>
        <p:nvPicPr>
          <p:cNvPr id="6" name="图片 5"/>
          <p:cNvPicPr/>
          <p:nvPr/>
        </p:nvPicPr>
        <p:blipFill>
          <a:blip r:embed="rId3"/>
        </p:blipFill>
        <p:spPr>
          <a:xfrm>
            <a:off x="3789680" y="3535680"/>
            <a:ext cx="331470" cy="334010"/>
          </a:xfrm>
          <a:prstGeom prst="rect">
            <a:avLst/>
          </a:prstGeom>
        </p:spPr>
      </p:pic>
      <p:pic>
        <p:nvPicPr>
          <p:cNvPr id="7" name="图片 6"/>
          <p:cNvPicPr/>
          <p:nvPr/>
        </p:nvPicPr>
        <p:blipFill>
          <a:blip r:embed="rId4"/>
        </p:blipFill>
        <p:spPr>
          <a:xfrm>
            <a:off x="5858510" y="3501390"/>
            <a:ext cx="382270" cy="379095"/>
          </a:xfrm>
          <a:prstGeom prst="rect">
            <a:avLst/>
          </a:prstGeom>
        </p:spPr>
      </p:pic>
      <p:pic>
        <p:nvPicPr>
          <p:cNvPr id="8" name="图片 7"/>
          <p:cNvPicPr/>
          <p:nvPr/>
        </p:nvPicPr>
        <p:blipFill>
          <a:blip r:embed="rId5"/>
        </p:blipFill>
        <p:spPr>
          <a:xfrm>
            <a:off x="7893685" y="3473450"/>
            <a:ext cx="664845" cy="424815"/>
          </a:xfrm>
          <a:prstGeom prst="rect">
            <a:avLst/>
          </a:prstGeom>
        </p:spPr>
      </p:pic>
      <p:pic>
        <p:nvPicPr>
          <p:cNvPr id="9" name="图片 8"/>
          <p:cNvPicPr/>
          <p:nvPr/>
        </p:nvPicPr>
        <p:blipFill>
          <a:blip r:embed="rId6"/>
        </p:blipFill>
        <p:spPr>
          <a:xfrm>
            <a:off x="9766300" y="4005580"/>
            <a:ext cx="1225550" cy="360680"/>
          </a:xfrm>
          <a:prstGeom prst="rect">
            <a:avLst/>
          </a:prstGeom>
        </p:spPr>
      </p:pic>
      <p:pic>
        <p:nvPicPr>
          <p:cNvPr id="10" name="图片 9"/>
          <p:cNvPicPr/>
          <p:nvPr/>
        </p:nvPicPr>
        <p:blipFill>
          <a:blip r:embed="rId7"/>
        </p:blipFill>
        <p:spPr>
          <a:xfrm>
            <a:off x="9982200" y="4437380"/>
            <a:ext cx="717550" cy="308610"/>
          </a:xfrm>
          <a:prstGeom prst="rect">
            <a:avLst/>
          </a:prstGeom>
        </p:spPr>
      </p:pic>
      <p:pic>
        <p:nvPicPr>
          <p:cNvPr id="11" name="图片 10"/>
          <p:cNvPicPr/>
          <p:nvPr/>
        </p:nvPicPr>
        <p:blipFill>
          <a:blip r:embed="rId8"/>
        </p:blipFill>
        <p:spPr>
          <a:xfrm>
            <a:off x="9911080" y="4817110"/>
            <a:ext cx="788670" cy="362585"/>
          </a:xfrm>
          <a:prstGeom prst="rect">
            <a:avLst/>
          </a:prstGeom>
        </p:spPr>
      </p:pic>
      <p:pic>
        <p:nvPicPr>
          <p:cNvPr id="12" name="图片 11"/>
          <p:cNvPicPr/>
          <p:nvPr/>
        </p:nvPicPr>
        <p:blipFill>
          <a:blip r:embed="rId9"/>
        </p:blipFill>
        <p:spPr>
          <a:xfrm>
            <a:off x="10053955" y="5301615"/>
            <a:ext cx="645795" cy="396875"/>
          </a:xfrm>
          <a:prstGeom prst="rect">
            <a:avLst/>
          </a:prstGeom>
        </p:spPr>
      </p:pic>
      <p:pic>
        <p:nvPicPr>
          <p:cNvPr id="3" name="图片 -2147481520"/>
          <p:cNvPicPr>
            <a:picLocks noChangeAspect="1"/>
          </p:cNvPicPr>
          <p:nvPr/>
        </p:nvPicPr>
        <p:blipFill>
          <a:blip r:embed="rId10"/>
          <a:stretch>
            <a:fillRect/>
          </a:stretch>
        </p:blipFill>
        <p:spPr>
          <a:xfrm>
            <a:off x="4797425" y="1412875"/>
            <a:ext cx="366395" cy="493395"/>
          </a:xfrm>
          <a:prstGeom prst="rect">
            <a:avLst/>
          </a:prstGeom>
          <a:noFill/>
          <a:ln w="9525">
            <a:noFill/>
          </a:ln>
        </p:spPr>
      </p:pic>
      <p:pic>
        <p:nvPicPr>
          <p:cNvPr id="13" name="图片 -2147481519"/>
          <p:cNvPicPr>
            <a:picLocks noChangeAspect="1"/>
          </p:cNvPicPr>
          <p:nvPr/>
        </p:nvPicPr>
        <p:blipFill>
          <a:blip r:embed="rId11"/>
          <a:stretch>
            <a:fillRect/>
          </a:stretch>
        </p:blipFill>
        <p:spPr>
          <a:xfrm>
            <a:off x="5445760" y="1387475"/>
            <a:ext cx="446405" cy="518795"/>
          </a:xfrm>
          <a:prstGeom prst="rect">
            <a:avLst/>
          </a:prstGeom>
          <a:noFill/>
          <a:ln w="9525">
            <a:noFill/>
          </a:ln>
        </p:spPr>
      </p:pic>
      <p:pic>
        <p:nvPicPr>
          <p:cNvPr id="14" name="图片 -2147481518"/>
          <p:cNvPicPr>
            <a:picLocks noChangeAspect="1"/>
          </p:cNvPicPr>
          <p:nvPr/>
        </p:nvPicPr>
        <p:blipFill>
          <a:blip r:embed="rId12"/>
          <a:stretch>
            <a:fillRect/>
          </a:stretch>
        </p:blipFill>
        <p:spPr>
          <a:xfrm>
            <a:off x="1125220" y="1988820"/>
            <a:ext cx="511175" cy="511175"/>
          </a:xfrm>
          <a:prstGeom prst="rect">
            <a:avLst/>
          </a:prstGeom>
          <a:noFill/>
          <a:ln w="9525">
            <a:noFill/>
          </a:ln>
        </p:spPr>
      </p:pic>
    </p:spTree>
  </p:cSld>
  <p:clrMapOvr>
    <a:masterClrMapping/>
  </p:clrMapOvr>
  <p:transition>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p>
        </p:txBody>
      </p:sp>
      <p:sp>
        <p:nvSpPr>
          <p:cNvPr id="5" name="文本框 4"/>
          <p:cNvSpPr txBox="1"/>
          <p:nvPr/>
        </p:nvSpPr>
        <p:spPr>
          <a:xfrm>
            <a:off x="100842" y="620688"/>
            <a:ext cx="11897433" cy="385762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答案：首先，列出两家公司的联合违约概率，如</a:t>
            </a:r>
            <a:r>
              <a:rPr kumimoji="1" lang="zh-CN" sz="2400" dirty="0" smtClean="0">
                <a:latin typeface="Times New Roman" panose="02020603050405020304" pitchFamily="18" charset="0"/>
                <a:ea typeface="+mn-ea"/>
                <a:cs typeface="Times New Roman" panose="02020603050405020304" pitchFamily="18" charset="0"/>
              </a:rPr>
              <a:t>表</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3</a:t>
            </a:r>
            <a:r>
              <a:rPr kumimoji="1" lang="zh-CN" sz="2400" dirty="0">
                <a:latin typeface="Times New Roman" panose="02020603050405020304" pitchFamily="18" charset="0"/>
                <a:ea typeface="+mn-ea"/>
                <a:cs typeface="Times New Roman" panose="02020603050405020304" pitchFamily="18" charset="0"/>
              </a:rPr>
              <a:t>所示。根据表中信息，我们能估计出违约相关性（</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的相关性）：已知</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a:t>
            </a:r>
          </a:p>
          <a:p>
            <a:pPr marL="342900" indent="-342900" algn="r">
              <a:lnSpc>
                <a:spcPct val="17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19</a:t>
            </a:r>
            <a:r>
              <a:rPr kumimoji="1" lang="zh-CN" sz="2400" dirty="0">
                <a:latin typeface="Times New Roman" panose="02020603050405020304" pitchFamily="18" charset="0"/>
                <a:ea typeface="+mn-ea"/>
                <a:cs typeface="Times New Roman" panose="02020603050405020304" pitchFamily="18" charset="0"/>
              </a:rPr>
              <a:t>）</a:t>
            </a:r>
          </a:p>
          <a:p>
            <a:pPr marL="342900" indent="-342900" algn="r">
              <a:lnSpc>
                <a:spcPct val="17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20</a:t>
            </a:r>
            <a:r>
              <a:rPr kumimoji="1" lang="zh-CN" sz="2400" dirty="0">
                <a:latin typeface="Times New Roman" panose="02020603050405020304" pitchFamily="18" charset="0"/>
                <a:ea typeface="+mn-ea"/>
                <a:cs typeface="Times New Roman" panose="02020603050405020304" pitchFamily="18" charset="0"/>
              </a:rPr>
              <a:t>）</a:t>
            </a:r>
          </a:p>
          <a:p>
            <a:pPr marL="342900" indent="-342900" algn="r">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21</a:t>
            </a:r>
            <a:r>
              <a:rPr kumimoji="1" lang="zh-CN" sz="2400" dirty="0">
                <a:latin typeface="Times New Roman" panose="02020603050405020304" pitchFamily="18" charset="0"/>
                <a:ea typeface="+mn-ea"/>
                <a:cs typeface="Times New Roman" panose="02020603050405020304" pitchFamily="18" charset="0"/>
              </a:rPr>
              <a:t>）</a:t>
            </a:r>
          </a:p>
        </p:txBody>
      </p:sp>
      <p:pic>
        <p:nvPicPr>
          <p:cNvPr id="3" name="图片 -2147481510"/>
          <p:cNvPicPr>
            <a:picLocks noChangeAspect="1"/>
          </p:cNvPicPr>
          <p:nvPr/>
        </p:nvPicPr>
        <p:blipFill>
          <a:blip r:embed="rId2"/>
          <a:stretch>
            <a:fillRect/>
          </a:stretch>
        </p:blipFill>
        <p:spPr>
          <a:xfrm>
            <a:off x="3285490" y="1485265"/>
            <a:ext cx="377190" cy="438785"/>
          </a:xfrm>
          <a:prstGeom prst="rect">
            <a:avLst/>
          </a:prstGeom>
          <a:noFill/>
          <a:ln w="9525">
            <a:noFill/>
          </a:ln>
        </p:spPr>
      </p:pic>
      <p:pic>
        <p:nvPicPr>
          <p:cNvPr id="78" name="图片 3121"/>
          <p:cNvPicPr>
            <a:picLocks noChangeAspect="1"/>
          </p:cNvPicPr>
          <p:nvPr/>
        </p:nvPicPr>
        <p:blipFill>
          <a:blip r:embed="rId3"/>
          <a:stretch>
            <a:fillRect/>
          </a:stretch>
        </p:blipFill>
        <p:spPr>
          <a:xfrm>
            <a:off x="3672840" y="1485265"/>
            <a:ext cx="412750" cy="445770"/>
          </a:xfrm>
          <a:prstGeom prst="rect">
            <a:avLst/>
          </a:prstGeom>
          <a:noFill/>
          <a:ln>
            <a:noFill/>
          </a:ln>
        </p:spPr>
      </p:pic>
      <p:pic>
        <p:nvPicPr>
          <p:cNvPr id="77" name="图片 3120"/>
          <p:cNvPicPr>
            <a:picLocks noChangeAspect="1"/>
          </p:cNvPicPr>
          <p:nvPr/>
        </p:nvPicPr>
        <p:blipFill>
          <a:blip r:embed="rId4"/>
          <a:stretch>
            <a:fillRect/>
          </a:stretch>
        </p:blipFill>
        <p:spPr>
          <a:xfrm>
            <a:off x="6597650" y="1452245"/>
            <a:ext cx="1332865" cy="471805"/>
          </a:xfrm>
          <a:prstGeom prst="rect">
            <a:avLst/>
          </a:prstGeom>
          <a:noFill/>
          <a:ln>
            <a:noFill/>
          </a:ln>
        </p:spPr>
      </p:pic>
      <p:pic>
        <p:nvPicPr>
          <p:cNvPr id="4" name="图片 -2147481507"/>
          <p:cNvPicPr>
            <a:picLocks noChangeAspect="1"/>
          </p:cNvPicPr>
          <p:nvPr/>
        </p:nvPicPr>
        <p:blipFill>
          <a:blip r:embed="rId5"/>
          <a:stretch>
            <a:fillRect/>
          </a:stretch>
        </p:blipFill>
        <p:spPr>
          <a:xfrm>
            <a:off x="8052435" y="1478280"/>
            <a:ext cx="1593850" cy="435610"/>
          </a:xfrm>
          <a:prstGeom prst="rect">
            <a:avLst/>
          </a:prstGeom>
          <a:noFill/>
          <a:ln w="9525">
            <a:noFill/>
          </a:ln>
        </p:spPr>
      </p:pic>
      <p:pic>
        <p:nvPicPr>
          <p:cNvPr id="6" name="图片 -2147481506"/>
          <p:cNvPicPr>
            <a:picLocks noChangeAspect="1"/>
          </p:cNvPicPr>
          <p:nvPr/>
        </p:nvPicPr>
        <p:blipFill>
          <a:blip r:embed="rId6"/>
          <a:stretch>
            <a:fillRect/>
          </a:stretch>
        </p:blipFill>
        <p:spPr>
          <a:xfrm>
            <a:off x="1125220" y="1931035"/>
            <a:ext cx="6590665" cy="699770"/>
          </a:xfrm>
          <a:prstGeom prst="rect">
            <a:avLst/>
          </a:prstGeom>
          <a:noFill/>
          <a:ln w="9525">
            <a:noFill/>
          </a:ln>
        </p:spPr>
      </p:pic>
      <p:pic>
        <p:nvPicPr>
          <p:cNvPr id="7" name="图片 -2147481505"/>
          <p:cNvPicPr/>
          <p:nvPr/>
        </p:nvPicPr>
        <p:blipFill>
          <a:blip r:embed="rId7"/>
          <a:stretch>
            <a:fillRect/>
          </a:stretch>
        </p:blipFill>
        <p:spPr>
          <a:xfrm>
            <a:off x="1053465" y="2708910"/>
            <a:ext cx="7496810" cy="539115"/>
          </a:xfrm>
          <a:prstGeom prst="rect">
            <a:avLst/>
          </a:prstGeom>
          <a:noFill/>
          <a:ln w="9525">
            <a:noFill/>
          </a:ln>
        </p:spPr>
      </p:pic>
      <p:pic>
        <p:nvPicPr>
          <p:cNvPr id="79" name="图片 3122"/>
          <p:cNvPicPr/>
          <p:nvPr/>
        </p:nvPicPr>
        <p:blipFill>
          <a:blip r:embed="rId8"/>
          <a:stretch>
            <a:fillRect/>
          </a:stretch>
        </p:blipFill>
        <p:spPr>
          <a:xfrm>
            <a:off x="1044575" y="3378200"/>
            <a:ext cx="4318635" cy="1040130"/>
          </a:xfrm>
          <a:prstGeom prst="rect">
            <a:avLst/>
          </a:prstGeom>
          <a:noFill/>
          <a:ln>
            <a:noFill/>
          </a:ln>
        </p:spPr>
      </p:pic>
    </p:spTree>
  </p:cSld>
  <p:clrMapOvr>
    <a:masterClrMapping/>
  </p:clrMapOvr>
  <p:transition>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p>
        </p:txBody>
      </p:sp>
      <p:sp>
        <p:nvSpPr>
          <p:cNvPr id="5" name="文本框 4"/>
          <p:cNvSpPr txBox="1"/>
          <p:nvPr/>
        </p:nvSpPr>
        <p:spPr>
          <a:xfrm>
            <a:off x="100842" y="620688"/>
            <a:ext cx="11897433" cy="511302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sz="2400" b="1" dirty="0">
                <a:latin typeface="Times New Roman" panose="02020603050405020304" pitchFamily="18" charset="0"/>
                <a:ea typeface="+mn-ea"/>
                <a:cs typeface="Times New Roman" panose="02020603050405020304" pitchFamily="18" charset="0"/>
              </a:rPr>
              <a:t>（三）信用损失分布</a:t>
            </a:r>
          </a:p>
          <a:p>
            <a:pPr marL="342900" indent="-342900">
              <a:lnSpc>
                <a:spcPct val="170000"/>
              </a:lnSpc>
              <a:buFont typeface="Arial" panose="020B0604020202020204" pitchFamily="34" charset="0"/>
              <a:buChar char="•"/>
            </a:pPr>
            <a:r>
              <a:rPr kumimoji="1" sz="2400" dirty="0">
                <a:latin typeface="Times New Roman" panose="02020603050405020304" pitchFamily="18" charset="0"/>
                <a:ea typeface="+mn-ea"/>
                <a:cs typeface="Times New Roman" panose="02020603050405020304" pitchFamily="18" charset="0"/>
              </a:rPr>
              <a:t>人们常选择特定的分布函数来描述损失分布，其中正态分布最为常用。然而，在实际情况中，信用损失分布往往呈现出偏斜且厚尾的特点。目前人们常使用指数分布、t分布、Cauchy分布、Gumbel分布、Pareto分布来拟合信用损失分布。</a:t>
            </a:r>
          </a:p>
          <a:p>
            <a:pPr marL="342900" indent="-342900">
              <a:lnSpc>
                <a:spcPct val="170000"/>
              </a:lnSpc>
              <a:buFont typeface="Arial" panose="020B0604020202020204" pitchFamily="34" charset="0"/>
              <a:buChar char="•"/>
            </a:pPr>
            <a:r>
              <a:rPr kumimoji="1" sz="2400" dirty="0">
                <a:latin typeface="Times New Roman" panose="02020603050405020304" pitchFamily="18" charset="0"/>
                <a:ea typeface="+mn-ea"/>
                <a:cs typeface="Times New Roman" panose="02020603050405020304" pitchFamily="18" charset="0"/>
              </a:rPr>
              <a:t>（</a:t>
            </a:r>
            <a:r>
              <a:rPr kumimoji="1" lang="zh-CN" sz="2400" dirty="0">
                <a:latin typeface="Times New Roman" panose="02020603050405020304" pitchFamily="18" charset="0"/>
                <a:ea typeface="+mn-ea"/>
                <a:cs typeface="Times New Roman" panose="02020603050405020304" pitchFamily="18" charset="0"/>
              </a:rPr>
              <a:t>四</a:t>
            </a:r>
            <a:r>
              <a:rPr kumimoji="1" sz="2400" dirty="0">
                <a:latin typeface="Times New Roman" panose="02020603050405020304" pitchFamily="18" charset="0"/>
                <a:ea typeface="+mn-ea"/>
                <a:cs typeface="Times New Roman" panose="02020603050405020304" pitchFamily="18" charset="0"/>
              </a:rPr>
              <a:t>）信用在险价值CVaR</a:t>
            </a:r>
          </a:p>
          <a:p>
            <a:pPr marL="342900" indent="-342900">
              <a:lnSpc>
                <a:spcPct val="170000"/>
              </a:lnSpc>
              <a:buFont typeface="Arial" panose="020B0604020202020204" pitchFamily="34" charset="0"/>
              <a:buChar char="•"/>
            </a:pPr>
            <a:r>
              <a:rPr kumimoji="1" sz="2400" dirty="0">
                <a:latin typeface="Times New Roman" panose="02020603050405020304" pitchFamily="18" charset="0"/>
                <a:ea typeface="+mn-ea"/>
                <a:cs typeface="Times New Roman" panose="02020603050405020304" pitchFamily="18" charset="0"/>
              </a:rPr>
              <a:t>信用在险价值又称信用VaR（CVaR），指在一定置信度c下某信用资产或信用资产组合在未来特定时间段内可能面临的最大信用损失。公式表示为：</a:t>
            </a:r>
          </a:p>
          <a:p>
            <a:pPr marL="342900" indent="-342900" algn="r">
              <a:lnSpc>
                <a:spcPct val="170000"/>
              </a:lnSpc>
              <a:buFont typeface="Arial" panose="020B0604020202020204" pitchFamily="34" charset="0"/>
              <a:buChar char="•"/>
            </a:pPr>
            <a:r>
              <a:rPr kumimoji="1" sz="2400" dirty="0" smtClean="0">
                <a:latin typeface="Times New Roman" panose="02020603050405020304" pitchFamily="18" charset="0"/>
                <a:ea typeface="+mn-ea"/>
                <a:cs typeface="Times New Roman" panose="02020603050405020304" pitchFamily="18" charset="0"/>
              </a:rPr>
              <a:t>（</a:t>
            </a:r>
            <a:r>
              <a:rPr kumimoji="1" lang="en-US" altLang="zh-CN" sz="2400" dirty="0" smtClean="0">
                <a:latin typeface="Times New Roman" panose="02020603050405020304" pitchFamily="18" charset="0"/>
                <a:ea typeface="+mn-ea"/>
                <a:cs typeface="Times New Roman" panose="02020603050405020304" pitchFamily="18" charset="0"/>
              </a:rPr>
              <a:t>12-</a:t>
            </a:r>
            <a:r>
              <a:rPr kumimoji="1" sz="2400" dirty="0" smtClean="0">
                <a:latin typeface="Times New Roman" panose="02020603050405020304" pitchFamily="18" charset="0"/>
                <a:ea typeface="+mn-ea"/>
                <a:cs typeface="Times New Roman" panose="02020603050405020304" pitchFamily="18" charset="0"/>
              </a:rPr>
              <a:t>22</a:t>
            </a:r>
            <a:r>
              <a:rPr kumimoji="1" sz="2400" dirty="0">
                <a:latin typeface="Times New Roman" panose="02020603050405020304" pitchFamily="18" charset="0"/>
                <a:ea typeface="+mn-ea"/>
                <a:cs typeface="Times New Roman" panose="02020603050405020304" pitchFamily="18" charset="0"/>
              </a:rPr>
              <a:t>）</a:t>
            </a:r>
            <a:r>
              <a:rPr kumimoji="1" lang="en-US" altLang="zh-CN" sz="2400" dirty="0">
                <a:latin typeface="Times New Roman" panose="02020603050405020304" pitchFamily="18" charset="0"/>
                <a:ea typeface="+mn-ea"/>
                <a:cs typeface="Times New Roman" panose="02020603050405020304" pitchFamily="18" charset="0"/>
              </a:rPr>
              <a:t>   </a:t>
            </a:r>
            <a:endParaRPr kumimoji="1" lang="zh-CN" sz="2400" dirty="0">
              <a:latin typeface="Times New Roman" panose="02020603050405020304" pitchFamily="18" charset="0"/>
              <a:ea typeface="+mn-ea"/>
              <a:cs typeface="Times New Roman" panose="02020603050405020304" pitchFamily="18" charset="0"/>
            </a:endParaRPr>
          </a:p>
        </p:txBody>
      </p:sp>
      <p:pic>
        <p:nvPicPr>
          <p:cNvPr id="3" name="图片 -2147481503"/>
          <p:cNvPicPr/>
          <p:nvPr/>
        </p:nvPicPr>
        <p:blipFill>
          <a:blip r:embed="rId2"/>
          <a:stretch>
            <a:fillRect/>
          </a:stretch>
        </p:blipFill>
        <p:spPr>
          <a:xfrm>
            <a:off x="1196975" y="5173345"/>
            <a:ext cx="3449320" cy="518160"/>
          </a:xfrm>
          <a:prstGeom prst="rect">
            <a:avLst/>
          </a:prstGeom>
          <a:noFill/>
          <a:ln w="9525">
            <a:noFill/>
          </a:ln>
        </p:spPr>
      </p:pic>
    </p:spTree>
  </p:cSld>
  <p:clrMapOvr>
    <a:masterClrMapping/>
  </p:clrMapOvr>
  <p:transition>
    <p:wip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p>
        </p:txBody>
      </p:sp>
      <p:sp>
        <p:nvSpPr>
          <p:cNvPr id="5" name="文本框 4"/>
          <p:cNvSpPr txBox="1"/>
          <p:nvPr/>
        </p:nvSpPr>
        <p:spPr>
          <a:xfrm>
            <a:off x="100842" y="620688"/>
            <a:ext cx="11897433" cy="58426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sz="2200" b="1" dirty="0">
                <a:latin typeface="Times New Roman" panose="02020603050405020304" pitchFamily="18" charset="0"/>
                <a:ea typeface="+mn-ea"/>
                <a:cs typeface="Times New Roman" panose="02020603050405020304" pitchFamily="18" charset="0"/>
              </a:rPr>
              <a:t>二、信用价差</a:t>
            </a:r>
          </a:p>
          <a:p>
            <a:pPr marL="342900" indent="-342900">
              <a:lnSpc>
                <a:spcPct val="170000"/>
              </a:lnSpc>
              <a:buFont typeface="Arial" panose="020B0604020202020204" pitchFamily="34" charset="0"/>
              <a:buChar char="•"/>
            </a:pPr>
            <a:r>
              <a:rPr kumimoji="1" sz="2200" dirty="0">
                <a:latin typeface="Times New Roman" panose="02020603050405020304" pitchFamily="18" charset="0"/>
                <a:ea typeface="+mn-ea"/>
                <a:cs typeface="Times New Roman" panose="02020603050405020304" pitchFamily="18" charset="0"/>
              </a:rPr>
              <a:t>信用价差是债权人因为承担特定的信用风险而期望获得的额外回报，这部分超额回报等于债券收益率高于无风险利率的部分。</a:t>
            </a:r>
          </a:p>
          <a:p>
            <a:pPr marL="342900" indent="-342900">
              <a:lnSpc>
                <a:spcPct val="170000"/>
              </a:lnSpc>
              <a:buFont typeface="Arial" panose="020B0604020202020204" pitchFamily="34" charset="0"/>
              <a:buChar char="•"/>
            </a:pPr>
            <a:r>
              <a:rPr kumimoji="1" sz="2200" dirty="0">
                <a:latin typeface="Times New Roman" panose="02020603050405020304" pitchFamily="18" charset="0"/>
                <a:ea typeface="+mn-ea"/>
                <a:cs typeface="Times New Roman" panose="02020603050405020304" pitchFamily="18" charset="0"/>
              </a:rPr>
              <a:t>（一）基于风险中性定价的信用价差</a:t>
            </a:r>
          </a:p>
          <a:p>
            <a:pPr marL="342900" indent="-342900">
              <a:lnSpc>
                <a:spcPct val="170000"/>
              </a:lnSpc>
              <a:buFont typeface="Arial" panose="020B0604020202020204" pitchFamily="34" charset="0"/>
              <a:buChar char="•"/>
            </a:pPr>
            <a:r>
              <a:rPr kumimoji="1" sz="2200" dirty="0">
                <a:latin typeface="Times New Roman" panose="02020603050405020304" pitchFamily="18" charset="0"/>
                <a:ea typeface="+mn-ea"/>
                <a:cs typeface="Times New Roman" panose="02020603050405020304" pitchFamily="18" charset="0"/>
              </a:rPr>
              <a:t>假定一年期面值$100的零息债券，一年后的报酬率为y*，无风险报酬率为r。如果债券违约，得到支付为100（1-LGD）美元；如果债券未违约，得到100美元。按照风险中性定价方法，债券现值：</a:t>
            </a:r>
          </a:p>
          <a:p>
            <a:pPr marL="342900" indent="-342900" algn="r">
              <a:lnSpc>
                <a:spcPct val="170000"/>
              </a:lnSpc>
              <a:buFont typeface="Arial" panose="020B0604020202020204" pitchFamily="34" charset="0"/>
              <a:buChar char="•"/>
            </a:pPr>
            <a:r>
              <a:rPr kumimoji="1" sz="2200" dirty="0" smtClean="0">
                <a:latin typeface="Times New Roman" panose="02020603050405020304" pitchFamily="18" charset="0"/>
                <a:ea typeface="+mn-ea"/>
                <a:cs typeface="Times New Roman" panose="02020603050405020304" pitchFamily="18" charset="0"/>
              </a:rPr>
              <a:t>（</a:t>
            </a:r>
            <a:r>
              <a:rPr kumimoji="1" lang="en-US" altLang="zh-CN" sz="2200" dirty="0" smtClean="0">
                <a:latin typeface="Times New Roman" panose="02020603050405020304" pitchFamily="18" charset="0"/>
                <a:ea typeface="+mn-ea"/>
                <a:cs typeface="Times New Roman" panose="02020603050405020304" pitchFamily="18" charset="0"/>
              </a:rPr>
              <a:t>12-</a:t>
            </a:r>
            <a:r>
              <a:rPr kumimoji="1" sz="2200" dirty="0" smtClean="0">
                <a:latin typeface="Times New Roman" panose="02020603050405020304" pitchFamily="18" charset="0"/>
                <a:ea typeface="+mn-ea"/>
                <a:cs typeface="Times New Roman" panose="02020603050405020304" pitchFamily="18" charset="0"/>
              </a:rPr>
              <a:t>23</a:t>
            </a:r>
            <a:r>
              <a:rPr kumimoji="1" sz="2200" dirty="0">
                <a:latin typeface="Times New Roman" panose="02020603050405020304" pitchFamily="18" charset="0"/>
                <a:ea typeface="+mn-ea"/>
                <a:cs typeface="Times New Roman" panose="02020603050405020304" pitchFamily="18" charset="0"/>
              </a:rPr>
              <a:t>） </a:t>
            </a:r>
          </a:p>
          <a:p>
            <a:pPr marL="342900" indent="-342900">
              <a:lnSpc>
                <a:spcPct val="170000"/>
              </a:lnSpc>
              <a:buFont typeface="Arial" panose="020B0604020202020204" pitchFamily="34" charset="0"/>
              <a:buChar char="•"/>
            </a:pPr>
            <a:r>
              <a:rPr kumimoji="1" sz="2200" dirty="0">
                <a:latin typeface="Times New Roman" panose="02020603050405020304" pitchFamily="18" charset="0"/>
                <a:ea typeface="+mn-ea"/>
                <a:cs typeface="Times New Roman" panose="02020603050405020304" pitchFamily="18" charset="0"/>
              </a:rPr>
              <a:t>将上述</a:t>
            </a:r>
            <a:r>
              <a:rPr kumimoji="1" sz="2200" dirty="0" smtClean="0">
                <a:latin typeface="Times New Roman" panose="02020603050405020304" pitchFamily="18" charset="0"/>
                <a:ea typeface="+mn-ea"/>
                <a:cs typeface="Times New Roman" panose="02020603050405020304" pitchFamily="18" charset="0"/>
              </a:rPr>
              <a:t>（</a:t>
            </a:r>
            <a:r>
              <a:rPr kumimoji="1" lang="en-US" altLang="zh-CN" sz="2200" dirty="0" smtClean="0">
                <a:latin typeface="Times New Roman" panose="02020603050405020304" pitchFamily="18" charset="0"/>
                <a:ea typeface="+mn-ea"/>
                <a:cs typeface="Times New Roman" panose="02020603050405020304" pitchFamily="18" charset="0"/>
              </a:rPr>
              <a:t>12-</a:t>
            </a:r>
            <a:r>
              <a:rPr kumimoji="1" sz="2200" dirty="0" smtClean="0">
                <a:latin typeface="Times New Roman" panose="02020603050405020304" pitchFamily="18" charset="0"/>
                <a:ea typeface="+mn-ea"/>
                <a:cs typeface="Times New Roman" panose="02020603050405020304" pitchFamily="18" charset="0"/>
              </a:rPr>
              <a:t>23</a:t>
            </a:r>
            <a:r>
              <a:rPr kumimoji="1" sz="2200" dirty="0">
                <a:latin typeface="Times New Roman" panose="02020603050405020304" pitchFamily="18" charset="0"/>
                <a:ea typeface="+mn-ea"/>
                <a:cs typeface="Times New Roman" panose="02020603050405020304" pitchFamily="18" charset="0"/>
              </a:rPr>
              <a:t>）式化简可得，</a:t>
            </a:r>
          </a:p>
          <a:p>
            <a:pPr marL="342900" indent="-342900" algn="r">
              <a:lnSpc>
                <a:spcPct val="170000"/>
              </a:lnSpc>
              <a:buFont typeface="Arial" panose="020B0604020202020204" pitchFamily="34" charset="0"/>
              <a:buChar char="•"/>
            </a:pPr>
            <a:r>
              <a:rPr kumimoji="1" sz="2200" dirty="0" smtClean="0">
                <a:latin typeface="Times New Roman" panose="02020603050405020304" pitchFamily="18" charset="0"/>
                <a:ea typeface="+mn-ea"/>
                <a:cs typeface="Times New Roman" panose="02020603050405020304" pitchFamily="18" charset="0"/>
              </a:rPr>
              <a:t>（</a:t>
            </a:r>
            <a:r>
              <a:rPr kumimoji="1" lang="en-US" altLang="zh-CN" sz="2200" dirty="0" smtClean="0">
                <a:latin typeface="Times New Roman" panose="02020603050405020304" pitchFamily="18" charset="0"/>
                <a:ea typeface="+mn-ea"/>
                <a:cs typeface="Times New Roman" panose="02020603050405020304" pitchFamily="18" charset="0"/>
              </a:rPr>
              <a:t>12-</a:t>
            </a:r>
            <a:r>
              <a:rPr kumimoji="1" sz="2200" dirty="0" smtClean="0">
                <a:latin typeface="Times New Roman" panose="02020603050405020304" pitchFamily="18" charset="0"/>
                <a:ea typeface="+mn-ea"/>
                <a:cs typeface="Times New Roman" panose="02020603050405020304" pitchFamily="18" charset="0"/>
              </a:rPr>
              <a:t>24</a:t>
            </a:r>
            <a:r>
              <a:rPr kumimoji="1" sz="2200" dirty="0">
                <a:latin typeface="Times New Roman" panose="02020603050405020304" pitchFamily="18" charset="0"/>
                <a:ea typeface="+mn-ea"/>
                <a:cs typeface="Times New Roman" panose="02020603050405020304" pitchFamily="18" charset="0"/>
              </a:rPr>
              <a:t>）</a:t>
            </a:r>
            <a:r>
              <a:rPr kumimoji="1" lang="en-US" altLang="zh-CN" sz="2200" dirty="0">
                <a:latin typeface="Times New Roman" panose="02020603050405020304" pitchFamily="18" charset="0"/>
                <a:ea typeface="+mn-ea"/>
                <a:cs typeface="Times New Roman" panose="02020603050405020304" pitchFamily="18" charset="0"/>
              </a:rPr>
              <a:t>   </a:t>
            </a:r>
            <a:endParaRPr kumimoji="1" lang="zh-CN" sz="2200" dirty="0">
              <a:latin typeface="Times New Roman" panose="02020603050405020304" pitchFamily="18" charset="0"/>
              <a:ea typeface="+mn-ea"/>
              <a:cs typeface="Times New Roman" panose="02020603050405020304" pitchFamily="18" charset="0"/>
            </a:endParaRPr>
          </a:p>
        </p:txBody>
      </p:sp>
      <p:pic>
        <p:nvPicPr>
          <p:cNvPr id="3" name="图片 -2147481502"/>
          <p:cNvPicPr/>
          <p:nvPr/>
        </p:nvPicPr>
        <p:blipFill>
          <a:blip r:embed="rId2"/>
          <a:stretch>
            <a:fillRect/>
          </a:stretch>
        </p:blipFill>
        <p:spPr>
          <a:xfrm>
            <a:off x="1053465" y="4509135"/>
            <a:ext cx="6094095" cy="782320"/>
          </a:xfrm>
          <a:prstGeom prst="rect">
            <a:avLst/>
          </a:prstGeom>
          <a:noFill/>
          <a:ln w="9525">
            <a:noFill/>
          </a:ln>
        </p:spPr>
      </p:pic>
      <p:pic>
        <p:nvPicPr>
          <p:cNvPr id="4" name="图片 -2147481501"/>
          <p:cNvPicPr/>
          <p:nvPr/>
        </p:nvPicPr>
        <p:blipFill>
          <a:blip r:embed="rId3"/>
          <a:stretch>
            <a:fillRect/>
          </a:stretch>
        </p:blipFill>
        <p:spPr>
          <a:xfrm>
            <a:off x="1053465" y="5733415"/>
            <a:ext cx="5822315" cy="804545"/>
          </a:xfrm>
          <a:prstGeom prst="rect">
            <a:avLst/>
          </a:prstGeom>
          <a:noFill/>
          <a:ln w="9525">
            <a:noFill/>
          </a:ln>
        </p:spPr>
      </p:pic>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第一节 信用风险概论</a:t>
            </a:r>
          </a:p>
        </p:txBody>
      </p:sp>
      <p:sp>
        <p:nvSpPr>
          <p:cNvPr id="5" name="文本框 4"/>
          <p:cNvSpPr txBox="1"/>
          <p:nvPr/>
        </p:nvSpPr>
        <p:spPr>
          <a:xfrm>
            <a:off x="100842" y="620688"/>
            <a:ext cx="11897433" cy="57410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一、信用风险的概念</a:t>
            </a:r>
          </a:p>
          <a:p>
            <a:pPr marL="342900" indent="-342900">
              <a:lnSpc>
                <a:spcPct val="170000"/>
              </a:lnSpc>
              <a:buFont typeface="Arial" panose="020B0604020202020204" pitchFamily="34" charset="0"/>
              <a:buChar char="•"/>
            </a:pPr>
            <a:r>
              <a:rPr kumimoji="1" sz="2400" dirty="0">
                <a:latin typeface="Times New Roman" panose="02020603050405020304" pitchFamily="18" charset="0"/>
                <a:ea typeface="+mn-ea"/>
                <a:cs typeface="Times New Roman" panose="02020603050405020304" pitchFamily="18" charset="0"/>
              </a:rPr>
              <a:t>现代意义上的信用风险（Credit Risk）是指由于借款人或市场交易对手因各种原因无法或不愿意履行合约，从而可能导致投资者或金融机构蒙受损失。一般而言，信用风险也涵盖借款人信用评级变动和履约能力改变所带来的债务市场价值波动，以及由此引发的潜在损失。这种不履行交收责任的情况，通常源于借款人的破产或其他严重的财务困境。</a:t>
            </a:r>
          </a:p>
          <a:p>
            <a:pPr marL="342900" indent="-342900">
              <a:lnSpc>
                <a:spcPct val="170000"/>
              </a:lnSpc>
              <a:buFont typeface="Arial" panose="020B0604020202020204" pitchFamily="34" charset="0"/>
              <a:buChar char="•"/>
            </a:pPr>
            <a:r>
              <a:rPr kumimoji="1" sz="2400" dirty="0">
                <a:latin typeface="Times New Roman" panose="02020603050405020304" pitchFamily="18" charset="0"/>
                <a:ea typeface="+mn-ea"/>
                <a:cs typeface="Times New Roman" panose="02020603050405020304" pitchFamily="18" charset="0"/>
              </a:rPr>
              <a:t>信用风险的分类多种多样，其中，按照信用风险的性质，可将信用风险分为违约风险、信用等级降级风险和信用价差增大风险。这些风险类型共同构成了信用风险的广泛范畴。</a:t>
            </a:r>
          </a:p>
        </p:txBody>
      </p:sp>
    </p:spTree>
  </p:cSld>
  <p:clrMapOvr>
    <a:masterClrMapping/>
  </p:clrMapOvr>
  <p:transition>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p>
        </p:txBody>
      </p:sp>
      <p:sp>
        <p:nvSpPr>
          <p:cNvPr id="5" name="文本框 4"/>
          <p:cNvSpPr txBox="1"/>
          <p:nvPr/>
        </p:nvSpPr>
        <p:spPr>
          <a:xfrm>
            <a:off x="100842" y="620688"/>
            <a:ext cx="11897433" cy="511302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进一步地，可得，</a:t>
            </a:r>
          </a:p>
          <a:p>
            <a:pPr marL="342900" indent="-342900" algn="r">
              <a:lnSpc>
                <a:spcPct val="17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25</a:t>
            </a:r>
            <a:r>
              <a:rPr kumimoji="1" lang="zh-CN" sz="2400" dirty="0">
                <a:latin typeface="Times New Roman" panose="02020603050405020304" pitchFamily="18" charset="0"/>
                <a:ea typeface="+mn-ea"/>
                <a:cs typeface="Times New Roman" panose="02020603050405020304" pitchFamily="18" charset="0"/>
              </a:rPr>
              <a:t>）</a:t>
            </a:r>
          </a:p>
          <a:p>
            <a:pPr marL="0" indent="0">
              <a:lnSpc>
                <a:spcPct val="170000"/>
              </a:lnSpc>
              <a:buFont typeface="Arial" panose="020B0604020202020204" pitchFamily="34" charset="0"/>
              <a:buNone/>
            </a:pPr>
            <a:r>
              <a:rPr kumimoji="1" lang="zh-CN" sz="2400" dirty="0">
                <a:latin typeface="Times New Roman" panose="02020603050405020304" pitchFamily="18" charset="0"/>
                <a:ea typeface="+mn-ea"/>
                <a:cs typeface="Times New Roman" panose="02020603050405020304" pitchFamily="18" charset="0"/>
              </a:rPr>
              <a:t> </a:t>
            </a:r>
          </a:p>
          <a:p>
            <a:pPr marL="342900" indent="-342900" algn="r">
              <a:lnSpc>
                <a:spcPct val="17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26</a:t>
            </a:r>
            <a:r>
              <a:rPr kumimoji="1" lang="zh-CN" sz="2400" dirty="0">
                <a:latin typeface="Times New Roman" panose="02020603050405020304" pitchFamily="18" charset="0"/>
                <a:ea typeface="+mn-ea"/>
                <a:cs typeface="Times New Roman" panose="02020603050405020304" pitchFamily="18" charset="0"/>
              </a:rPr>
              <a:t>）</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那么：</a:t>
            </a:r>
          </a:p>
          <a:p>
            <a:pPr marL="342900" indent="-342900" algn="r">
              <a:lnSpc>
                <a:spcPct val="17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27</a:t>
            </a:r>
            <a:r>
              <a:rPr kumimoji="1" lang="zh-CN" sz="2400" dirty="0">
                <a:latin typeface="Times New Roman" panose="02020603050405020304" pitchFamily="18" charset="0"/>
                <a:ea typeface="+mn-ea"/>
                <a:cs typeface="Times New Roman" panose="02020603050405020304" pitchFamily="18" charset="0"/>
              </a:rPr>
              <a:t>） </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其中，信用价差</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即为：</a:t>
            </a:r>
          </a:p>
          <a:p>
            <a:pPr marL="342900" indent="-342900" algn="r">
              <a:lnSpc>
                <a:spcPct val="17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28</a:t>
            </a:r>
            <a:r>
              <a:rPr kumimoji="1" lang="zh-CN" sz="2400" dirty="0">
                <a:latin typeface="Times New Roman" panose="02020603050405020304" pitchFamily="18" charset="0"/>
                <a:ea typeface="+mn-ea"/>
                <a:cs typeface="Times New Roman" panose="02020603050405020304" pitchFamily="18" charset="0"/>
              </a:rPr>
              <a:t>）  </a:t>
            </a:r>
          </a:p>
        </p:txBody>
      </p:sp>
      <p:pic>
        <p:nvPicPr>
          <p:cNvPr id="3" name="图片 -2147481500"/>
          <p:cNvPicPr/>
          <p:nvPr/>
        </p:nvPicPr>
        <p:blipFill>
          <a:blip r:embed="rId2"/>
          <a:stretch>
            <a:fillRect/>
          </a:stretch>
        </p:blipFill>
        <p:spPr>
          <a:xfrm>
            <a:off x="1196975" y="1125220"/>
            <a:ext cx="2763520" cy="750570"/>
          </a:xfrm>
          <a:prstGeom prst="rect">
            <a:avLst/>
          </a:prstGeom>
          <a:noFill/>
          <a:ln w="9525">
            <a:noFill/>
          </a:ln>
        </p:spPr>
      </p:pic>
      <p:pic>
        <p:nvPicPr>
          <p:cNvPr id="4" name="图片 -2147481499"/>
          <p:cNvPicPr>
            <a:picLocks noChangeAspect="1"/>
          </p:cNvPicPr>
          <p:nvPr/>
        </p:nvPicPr>
        <p:blipFill>
          <a:blip r:embed="rId3"/>
          <a:stretch>
            <a:fillRect/>
          </a:stretch>
        </p:blipFill>
        <p:spPr>
          <a:xfrm>
            <a:off x="1196975" y="1845310"/>
            <a:ext cx="8665210" cy="1520825"/>
          </a:xfrm>
          <a:prstGeom prst="rect">
            <a:avLst/>
          </a:prstGeom>
          <a:noFill/>
          <a:ln w="9525">
            <a:noFill/>
          </a:ln>
        </p:spPr>
      </p:pic>
      <p:pic>
        <p:nvPicPr>
          <p:cNvPr id="6" name="图片 -2147481498"/>
          <p:cNvPicPr/>
          <p:nvPr/>
        </p:nvPicPr>
        <p:blipFill>
          <a:blip r:embed="rId4"/>
          <a:stretch>
            <a:fillRect/>
          </a:stretch>
        </p:blipFill>
        <p:spPr>
          <a:xfrm>
            <a:off x="1125220" y="3645535"/>
            <a:ext cx="4627880" cy="790575"/>
          </a:xfrm>
          <a:prstGeom prst="rect">
            <a:avLst/>
          </a:prstGeom>
          <a:noFill/>
          <a:ln w="9525">
            <a:noFill/>
          </a:ln>
        </p:spPr>
      </p:pic>
      <p:pic>
        <p:nvPicPr>
          <p:cNvPr id="7" name="图片 -2147481497"/>
          <p:cNvPicPr>
            <a:picLocks noChangeAspect="1"/>
          </p:cNvPicPr>
          <p:nvPr/>
        </p:nvPicPr>
        <p:blipFill>
          <a:blip r:embed="rId5"/>
          <a:stretch>
            <a:fillRect/>
          </a:stretch>
        </p:blipFill>
        <p:spPr>
          <a:xfrm>
            <a:off x="2709545" y="4581525"/>
            <a:ext cx="497840" cy="387985"/>
          </a:xfrm>
          <a:prstGeom prst="rect">
            <a:avLst/>
          </a:prstGeom>
          <a:noFill/>
          <a:ln w="9525">
            <a:noFill/>
          </a:ln>
        </p:spPr>
      </p:pic>
      <p:pic>
        <p:nvPicPr>
          <p:cNvPr id="8" name="图片 -2147481496"/>
          <p:cNvPicPr/>
          <p:nvPr/>
        </p:nvPicPr>
        <p:blipFill>
          <a:blip r:embed="rId6"/>
          <a:stretch>
            <a:fillRect/>
          </a:stretch>
        </p:blipFill>
        <p:spPr>
          <a:xfrm>
            <a:off x="1125220" y="4969510"/>
            <a:ext cx="3305810" cy="763905"/>
          </a:xfrm>
          <a:prstGeom prst="rect">
            <a:avLst/>
          </a:prstGeom>
          <a:noFill/>
          <a:ln w="9525">
            <a:noFill/>
          </a:ln>
        </p:spPr>
      </p:pic>
    </p:spTree>
  </p:cSld>
  <p:clrMapOvr>
    <a:masterClrMapping/>
  </p:clrMapOvr>
  <p:transition>
    <p:wip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p>
        </p:txBody>
      </p:sp>
      <p:sp>
        <p:nvSpPr>
          <p:cNvPr id="5" name="文本框 4"/>
          <p:cNvSpPr txBox="1"/>
          <p:nvPr/>
        </p:nvSpPr>
        <p:spPr>
          <a:xfrm>
            <a:off x="100842" y="477178"/>
            <a:ext cx="11897433" cy="6185535"/>
          </a:xfrm>
          <a:prstGeom prst="rect">
            <a:avLst/>
          </a:prstGeom>
          <a:noFill/>
        </p:spPr>
        <p:txBody>
          <a:bodyPr wrap="square" rtlCol="0">
            <a:spAutoFit/>
          </a:bodyPr>
          <a:lstStyle/>
          <a:p>
            <a:pPr marL="342900" indent="-342900" latinLnBrk="0">
              <a:lnSpc>
                <a:spcPct val="150000"/>
              </a:lnSpc>
              <a:buFont typeface="Arial" panose="020B0604020202020204" pitchFamily="34" charset="0"/>
              <a:buChar char="•"/>
            </a:pPr>
            <a:r>
              <a:rPr kumimoji="1" lang="zh-CN" sz="2200" b="1" dirty="0">
                <a:latin typeface="Times New Roman" panose="02020603050405020304" pitchFamily="18" charset="0"/>
                <a:ea typeface="+mn-ea"/>
                <a:cs typeface="Times New Roman" panose="02020603050405020304" pitchFamily="18" charset="0"/>
              </a:rPr>
              <a:t>（二）基于Merton（1974）公司债务定价模型的信用价差</a:t>
            </a: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基于Merton（1974）公司债务定价模型提出了一种观点，即公司权益价值可以被看作为购买者的看涨期权。根据Merton的理解，一家公司一旦发债，举债公司股东等于将公司卖给债权人。在负债到期日当天，股东有权决定是否将公司买回来。因此，股东在负债到期日当天持有一个买回公司的权利，而债权人卖出一个买回公司的权利给股东。另外，从债权人的角度看来，当公司发行债务时，债权人便相当于向股东卖出一个卖公司的权利。在负债到期日当天，股东可以决定是否要将公司卖给债权人。</a:t>
            </a: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Merton（1974）公司债务定价模型的核心思想是将公司的权益价值看作一项以公司资产为标的，假设公司债权人同时购买一个标的资产为公司价值 V，执行价格为D，到期日为T 的欧式看跌期权在0时刻资产组合为：</a:t>
            </a: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买入现值为B0，到期日为T、面值为D的零息债券；</a:t>
            </a: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买入现值为P0的上述欧式看跌期权。</a:t>
            </a:r>
          </a:p>
        </p:txBody>
      </p:sp>
    </p:spTree>
  </p:cSld>
  <p:clrMapOvr>
    <a:masterClrMapping/>
  </p:clrMapOvr>
  <p:transition>
    <p:wip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p>
        </p:txBody>
      </p:sp>
      <p:sp>
        <p:nvSpPr>
          <p:cNvPr id="5" name="文本框 4"/>
          <p:cNvSpPr txBox="1"/>
          <p:nvPr/>
        </p:nvSpPr>
        <p:spPr>
          <a:xfrm>
            <a:off x="100842" y="620688"/>
            <a:ext cx="11897433" cy="58426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买入现值为B0，到期日为T、面值为D的零息债券；</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买入现值为P0的上述欧式看跌期权。</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信用价差的具体操作步骤如下：</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（1）  P0可看作消除零息债券信用风险的成本；</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（2）  均衡时有</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（3）  由B-S公式，得欧式看跌期权的价值</a:t>
            </a:r>
          </a:p>
          <a:p>
            <a:pPr marL="342900" indent="-342900" algn="r">
              <a:lnSpc>
                <a:spcPct val="170000"/>
              </a:lnSpc>
              <a:buFont typeface="Arial" panose="020B0604020202020204" pitchFamily="34" charset="0"/>
              <a:buChar char="•"/>
            </a:pPr>
            <a:r>
              <a:rPr kumimoji="1" lang="zh-CN" sz="2200" dirty="0" smtClean="0">
                <a:latin typeface="Times New Roman" panose="02020603050405020304" pitchFamily="18" charset="0"/>
                <a:ea typeface="+mn-ea"/>
                <a:cs typeface="Times New Roman" panose="02020603050405020304" pitchFamily="18" charset="0"/>
              </a:rPr>
              <a:t>（</a:t>
            </a:r>
            <a:r>
              <a:rPr kumimoji="1" lang="en-US" altLang="zh-CN" sz="2200" dirty="0" smtClean="0">
                <a:latin typeface="Times New Roman" panose="02020603050405020304" pitchFamily="18" charset="0"/>
                <a:ea typeface="+mn-ea"/>
                <a:cs typeface="Times New Roman" panose="02020603050405020304" pitchFamily="18" charset="0"/>
              </a:rPr>
              <a:t>12-</a:t>
            </a:r>
            <a:r>
              <a:rPr kumimoji="1" lang="zh-CN" sz="2200" dirty="0" smtClean="0">
                <a:latin typeface="Times New Roman" panose="02020603050405020304" pitchFamily="18" charset="0"/>
                <a:ea typeface="+mn-ea"/>
                <a:cs typeface="Times New Roman" panose="02020603050405020304" pitchFamily="18" charset="0"/>
              </a:rPr>
              <a:t>29</a:t>
            </a:r>
            <a:r>
              <a:rPr kumimoji="1" lang="zh-CN" sz="2200" dirty="0">
                <a:latin typeface="Times New Roman" panose="02020603050405020304" pitchFamily="18" charset="0"/>
                <a:ea typeface="+mn-ea"/>
                <a:cs typeface="Times New Roman" panose="02020603050405020304" pitchFamily="18" charset="0"/>
              </a:rPr>
              <a:t>）</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其中，</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表示累积标准正态分布函数。</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设零息债券到期收益率：</a:t>
            </a:r>
          </a:p>
          <a:p>
            <a:pPr marL="342900" indent="-342900" algn="r">
              <a:lnSpc>
                <a:spcPct val="170000"/>
              </a:lnSpc>
              <a:buFont typeface="Arial" panose="020B0604020202020204" pitchFamily="34" charset="0"/>
              <a:buChar char="•"/>
            </a:pPr>
            <a:r>
              <a:rPr kumimoji="1" lang="zh-CN" sz="2200" dirty="0" smtClean="0">
                <a:latin typeface="Times New Roman" panose="02020603050405020304" pitchFamily="18" charset="0"/>
                <a:ea typeface="+mn-ea"/>
                <a:cs typeface="Times New Roman" panose="02020603050405020304" pitchFamily="18" charset="0"/>
              </a:rPr>
              <a:t>（</a:t>
            </a:r>
            <a:r>
              <a:rPr kumimoji="1" lang="en-US" altLang="zh-CN" sz="2200" dirty="0" smtClean="0">
                <a:latin typeface="Times New Roman" panose="02020603050405020304" pitchFamily="18" charset="0"/>
                <a:ea typeface="+mn-ea"/>
                <a:cs typeface="Times New Roman" panose="02020603050405020304" pitchFamily="18" charset="0"/>
              </a:rPr>
              <a:t>12-</a:t>
            </a:r>
            <a:r>
              <a:rPr kumimoji="1" lang="zh-CN" sz="2200" dirty="0" smtClean="0">
                <a:latin typeface="Times New Roman" panose="02020603050405020304" pitchFamily="18" charset="0"/>
                <a:ea typeface="+mn-ea"/>
                <a:cs typeface="Times New Roman" panose="02020603050405020304" pitchFamily="18" charset="0"/>
              </a:rPr>
              <a:t>30</a:t>
            </a:r>
            <a:r>
              <a:rPr kumimoji="1" lang="zh-CN" sz="2200" dirty="0">
                <a:latin typeface="Times New Roman" panose="02020603050405020304" pitchFamily="18" charset="0"/>
                <a:ea typeface="+mn-ea"/>
                <a:cs typeface="Times New Roman" panose="02020603050405020304" pitchFamily="18" charset="0"/>
              </a:rPr>
              <a:t>）</a:t>
            </a:r>
          </a:p>
        </p:txBody>
      </p:sp>
      <p:pic>
        <p:nvPicPr>
          <p:cNvPr id="3" name="图片 -2147481495"/>
          <p:cNvPicPr/>
          <p:nvPr/>
        </p:nvPicPr>
        <p:blipFill>
          <a:blip r:embed="rId2"/>
          <a:stretch>
            <a:fillRect/>
          </a:stretch>
        </p:blipFill>
        <p:spPr>
          <a:xfrm>
            <a:off x="2565400" y="3096260"/>
            <a:ext cx="1595755" cy="403860"/>
          </a:xfrm>
          <a:prstGeom prst="rect">
            <a:avLst/>
          </a:prstGeom>
          <a:noFill/>
          <a:ln w="9525">
            <a:noFill/>
          </a:ln>
        </p:spPr>
      </p:pic>
      <p:pic>
        <p:nvPicPr>
          <p:cNvPr id="80" name="图片 3123"/>
          <p:cNvPicPr/>
          <p:nvPr/>
        </p:nvPicPr>
        <p:blipFill>
          <a:blip r:embed="rId3"/>
          <a:stretch>
            <a:fillRect/>
          </a:stretch>
        </p:blipFill>
        <p:spPr>
          <a:xfrm>
            <a:off x="1053465" y="4221480"/>
            <a:ext cx="4165600" cy="443865"/>
          </a:xfrm>
          <a:prstGeom prst="rect">
            <a:avLst/>
          </a:prstGeom>
          <a:noFill/>
          <a:ln>
            <a:noFill/>
          </a:ln>
        </p:spPr>
      </p:pic>
      <p:pic>
        <p:nvPicPr>
          <p:cNvPr id="4" name="图片 -2147481493"/>
          <p:cNvPicPr>
            <a:picLocks noChangeAspect="1"/>
          </p:cNvPicPr>
          <p:nvPr/>
        </p:nvPicPr>
        <p:blipFill>
          <a:blip r:embed="rId4"/>
          <a:stretch>
            <a:fillRect/>
          </a:stretch>
        </p:blipFill>
        <p:spPr>
          <a:xfrm>
            <a:off x="1269365" y="4797425"/>
            <a:ext cx="668655" cy="471170"/>
          </a:xfrm>
          <a:prstGeom prst="rect">
            <a:avLst/>
          </a:prstGeom>
          <a:noFill/>
          <a:ln w="9525">
            <a:noFill/>
          </a:ln>
        </p:spPr>
      </p:pic>
      <p:pic>
        <p:nvPicPr>
          <p:cNvPr id="6" name="图片 -2147481492"/>
          <p:cNvPicPr/>
          <p:nvPr/>
        </p:nvPicPr>
        <p:blipFill>
          <a:blip r:embed="rId5"/>
          <a:stretch>
            <a:fillRect/>
          </a:stretch>
        </p:blipFill>
        <p:spPr>
          <a:xfrm>
            <a:off x="1053465" y="5646420"/>
            <a:ext cx="3342640" cy="852805"/>
          </a:xfrm>
          <a:prstGeom prst="rect">
            <a:avLst/>
          </a:prstGeom>
          <a:noFill/>
          <a:ln w="9525">
            <a:noFill/>
          </a:ln>
        </p:spPr>
      </p:pic>
    </p:spTree>
  </p:cSld>
  <p:clrMapOvr>
    <a:masterClrMapping/>
  </p:clrMapOvr>
  <p:transition>
    <p:wip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p>
        </p:txBody>
      </p:sp>
      <p:sp>
        <p:nvSpPr>
          <p:cNvPr id="5" name="文本框 4"/>
          <p:cNvSpPr txBox="1"/>
          <p:nvPr/>
        </p:nvSpPr>
        <p:spPr>
          <a:xfrm>
            <a:off x="100842" y="620688"/>
            <a:ext cx="11897433" cy="57410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根据上述式</a:t>
            </a:r>
            <a:r>
              <a:rPr kumimoji="1" lang="zh-CN" sz="2400" dirty="0" smtClean="0">
                <a:latin typeface="Times New Roman" panose="02020603050405020304" pitchFamily="18" charset="0"/>
                <a:ea typeface="+mn-ea"/>
                <a:cs typeface="Times New Roman" panose="02020603050405020304" pitchFamily="18" charset="0"/>
              </a:rPr>
              <a:t>（</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30</a:t>
            </a:r>
            <a:r>
              <a:rPr kumimoji="1" lang="zh-CN" sz="2400" dirty="0">
                <a:latin typeface="Times New Roman" panose="02020603050405020304" pitchFamily="18" charset="0"/>
                <a:ea typeface="+mn-ea"/>
                <a:cs typeface="Times New Roman" panose="02020603050405020304" pitchFamily="18" charset="0"/>
              </a:rPr>
              <a:t>），估计可得：</a:t>
            </a: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31</a:t>
            </a:r>
            <a:r>
              <a:rPr kumimoji="1" lang="zh-CN" sz="2400" dirty="0">
                <a:latin typeface="Times New Roman" panose="02020603050405020304" pitchFamily="18" charset="0"/>
                <a:ea typeface="+mn-ea"/>
                <a:cs typeface="Times New Roman" panose="02020603050405020304" pitchFamily="18" charset="0"/>
              </a:rPr>
              <a:t>）</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信用价差为：</a:t>
            </a:r>
          </a:p>
          <a:p>
            <a:pPr marL="342900" indent="-342900" algn="r">
              <a:lnSpc>
                <a:spcPct val="17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32</a:t>
            </a:r>
            <a:r>
              <a:rPr kumimoji="1" lang="zh-CN" sz="2400" dirty="0">
                <a:latin typeface="Times New Roman" panose="02020603050405020304" pitchFamily="18" charset="0"/>
                <a:ea typeface="+mn-ea"/>
                <a:cs typeface="Times New Roman" panose="02020603050405020304" pitchFamily="18" charset="0"/>
              </a:rPr>
              <a:t>）</a:t>
            </a:r>
          </a:p>
        </p:txBody>
      </p:sp>
      <p:pic>
        <p:nvPicPr>
          <p:cNvPr id="81" name="图片 3124"/>
          <p:cNvPicPr/>
          <p:nvPr/>
        </p:nvPicPr>
        <p:blipFill>
          <a:blip r:embed="rId2"/>
          <a:stretch>
            <a:fillRect/>
          </a:stretch>
        </p:blipFill>
        <p:spPr>
          <a:xfrm>
            <a:off x="1125220" y="1341120"/>
            <a:ext cx="8018780" cy="3432175"/>
          </a:xfrm>
          <a:prstGeom prst="rect">
            <a:avLst/>
          </a:prstGeom>
          <a:noFill/>
          <a:ln>
            <a:noFill/>
          </a:ln>
        </p:spPr>
      </p:pic>
      <p:pic>
        <p:nvPicPr>
          <p:cNvPr id="3" name="图片 -2147481490"/>
          <p:cNvPicPr/>
          <p:nvPr/>
        </p:nvPicPr>
        <p:blipFill>
          <a:blip r:embed="rId3"/>
          <a:stretch>
            <a:fillRect/>
          </a:stretch>
        </p:blipFill>
        <p:spPr>
          <a:xfrm>
            <a:off x="1053465" y="5517515"/>
            <a:ext cx="6065520" cy="855345"/>
          </a:xfrm>
          <a:prstGeom prst="rect">
            <a:avLst/>
          </a:prstGeom>
          <a:noFill/>
          <a:ln w="9525">
            <a:noFill/>
          </a:ln>
        </p:spPr>
      </p:pic>
    </p:spTree>
  </p:cSld>
  <p:clrMapOvr>
    <a:masterClrMapping/>
  </p:clrMapOvr>
  <p:transition>
    <p:wip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3501390" y="2421255"/>
            <a:ext cx="7390130" cy="92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722630">
              <a:defRPr kumimoji="1" sz="3200">
                <a:solidFill>
                  <a:schemeClr val="tx1"/>
                </a:solidFill>
                <a:latin typeface="Calibri" panose="020F0502020204030204" pitchFamily="34" charset="0"/>
                <a:ea typeface="宋体" panose="02010600030101010101" pitchFamily="2" charset="-122"/>
              </a:defRPr>
            </a:lvl1pPr>
            <a:lvl2pPr>
              <a:defRPr kumimoji="1" sz="2800">
                <a:solidFill>
                  <a:schemeClr val="tx1"/>
                </a:solidFill>
                <a:latin typeface="Calibri" panose="020F0502020204030204" pitchFamily="34" charset="0"/>
                <a:ea typeface="宋体" panose="02010600030101010101" pitchFamily="2" charset="-122"/>
              </a:defRPr>
            </a:lvl2pPr>
            <a:lvl3pPr>
              <a:defRPr kumimoji="1" sz="2400">
                <a:solidFill>
                  <a:schemeClr val="tx1"/>
                </a:solidFill>
                <a:latin typeface="Calibri" panose="020F0502020204030204" pitchFamily="34" charset="0"/>
                <a:ea typeface="宋体" panose="02010600030101010101" pitchFamily="2" charset="-122"/>
              </a:defRPr>
            </a:lvl3pPr>
            <a:lvl4pPr>
              <a:defRPr kumimoji="1" sz="2000">
                <a:solidFill>
                  <a:schemeClr val="tx1"/>
                </a:solidFill>
                <a:latin typeface="Calibri" panose="020F0502020204030204" pitchFamily="34" charset="0"/>
                <a:ea typeface="宋体" panose="02010600030101010101" pitchFamily="2" charset="-122"/>
              </a:defRPr>
            </a:lvl4pPr>
            <a:lvl5pPr>
              <a:defRPr kumimoji="1"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9pPr>
          </a:lstStyle>
          <a:p>
            <a:pPr marL="0" indent="0" algn="l" latinLnBrk="0"/>
            <a:r>
              <a:rPr kumimoji="0" lang="zh-CN" altLang="en-US" sz="5400" b="1" dirty="0">
                <a:solidFill>
                  <a:schemeClr val="bg1"/>
                </a:solidFill>
                <a:latin typeface="微软雅黑" panose="020B0503020204020204" pitchFamily="34" charset="-122"/>
                <a:ea typeface="微软雅黑" panose="020B0503020204020204" pitchFamily="34" charset="-122"/>
              </a:rPr>
              <a:t>四、信用风险评级方法</a:t>
            </a:r>
          </a:p>
        </p:txBody>
      </p:sp>
    </p:spTree>
  </p:cSld>
  <p:clrMapOvr>
    <a:masterClrMapping/>
  </p:clrMapOvr>
  <p:transition spd="slow" advClick="0" advTm="3340">
    <p:wip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p>
        </p:txBody>
      </p:sp>
      <p:sp>
        <p:nvSpPr>
          <p:cNvPr id="5" name="文本框 4"/>
          <p:cNvSpPr txBox="1"/>
          <p:nvPr/>
        </p:nvSpPr>
        <p:spPr>
          <a:xfrm>
            <a:off x="100842" y="620688"/>
            <a:ext cx="11897433" cy="411734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200" b="1" dirty="0">
                <a:latin typeface="Times New Roman" panose="02020603050405020304" pitchFamily="18" charset="0"/>
                <a:ea typeface="+mn-ea"/>
                <a:cs typeface="Times New Roman" panose="02020603050405020304" pitchFamily="18" charset="0"/>
              </a:rPr>
              <a:t>一、外部机构的信用评级方法</a:t>
            </a:r>
          </a:p>
          <a:p>
            <a:pPr marL="342900" indent="-342900">
              <a:lnSpc>
                <a:spcPct val="170000"/>
              </a:lnSpc>
              <a:buFont typeface="Arial" panose="020B0604020202020204" pitchFamily="34" charset="0"/>
              <a:buChar char="•"/>
            </a:pPr>
            <a:r>
              <a:rPr kumimoji="1" lang="zh-CN" sz="2200" b="1" dirty="0">
                <a:latin typeface="Times New Roman" panose="02020603050405020304" pitchFamily="18" charset="0"/>
                <a:ea typeface="+mn-ea"/>
                <a:cs typeface="Times New Roman" panose="02020603050405020304" pitchFamily="18" charset="0"/>
              </a:rPr>
              <a:t>（一）信用评级的概念</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信用评级（credit rating）是由信用评级机构最先提出并引入资本市场，其本质上是一个由评级机构发布的“可信度的评估”。作为市场中独立的服务机构，几家最早成立的信用评级机构都是基于自身对信用风险的独到理解及市场对信用评级的迫切需求，给出了各自的信用评级的概念定义。美国的主要债券评级机构是穆迪、标准普尔和惠普。</a:t>
            </a:r>
          </a:p>
          <a:p>
            <a:pPr marL="0" indent="0">
              <a:lnSpc>
                <a:spcPct val="170000"/>
              </a:lnSpc>
              <a:buFont typeface="Arial" panose="020B0604020202020204" pitchFamily="34" charset="0"/>
              <a:buNone/>
            </a:pPr>
            <a:endParaRPr kumimoji="1" lang="zh-CN" sz="22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p>
        </p:txBody>
      </p:sp>
      <p:sp>
        <p:nvSpPr>
          <p:cNvPr id="5" name="文本框 4"/>
          <p:cNvSpPr txBox="1"/>
          <p:nvPr/>
        </p:nvSpPr>
        <p:spPr>
          <a:xfrm>
            <a:off x="100842" y="620688"/>
            <a:ext cx="11897433" cy="354203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sym typeface="+mn-ea"/>
              </a:rPr>
              <a:t>在专业的术语中，评级机构穆迪将信用评级界定为“对债券发行人或其他债务人未来全额并按时向投资者偿付到期本息的能力、法律责任和意愿所进行的评价”。穆迪公司的信用评级主要揭示借款人不能履行合约的可能性，及借款人一旦违约，预计给贷款人造成的损失严重程度。</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标准普尔则将信用评级界定为“对各类借款人信用可靠性分析结构和评估意见”，信用可靠性是借款人履行所借资金或所承担的债务偿还责任的真正实力。</a:t>
            </a:r>
          </a:p>
        </p:txBody>
      </p:sp>
    </p:spTree>
  </p:cSld>
  <p:clrMapOvr>
    <a:masterClrMapping/>
  </p:clrMapOvr>
  <p:transition>
    <p:wip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p>
        </p:txBody>
      </p:sp>
      <p:sp>
        <p:nvSpPr>
          <p:cNvPr id="5" name="文本框 4"/>
          <p:cNvSpPr txBox="1"/>
          <p:nvPr/>
        </p:nvSpPr>
        <p:spPr>
          <a:xfrm>
            <a:off x="100842" y="620688"/>
            <a:ext cx="11897433" cy="58426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综合穆迪公司和标准普尔公司对信用评级的定义，信用评级可概括为一种由专业评级机构给出的意见。这种意见基于对借款人或债务人的信用品质与还款能力进行分析，评估借款人可能会给贷款人带来损失的可能性和严重性，也即对借款人的信用可靠性及履约能力进行判断，并用等级符号将这种意见表示出来。不同的信用评级符号反映着借款人的履约能力，或信用可靠性，抑或信用损失严重程度的差异。</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信用评级在我国有多种称呼，如资信评级、资信评估、信用评估等，这在一定程度上反映了国内外学者对其定义的差异。为了统一和规范信用评级行业，中国人民银行在2006年发布并实施的《信贷市场和银行间债券市场信用评级规范》中将独立信用评机构的信用评级定义为“对影响评级对象的诸多信用风险因素进行分析研究，就其偿还债务的能力及偿还债务意愿进行综合评价，并且用简单明了的等级符号表示出来”。</a:t>
            </a:r>
          </a:p>
        </p:txBody>
      </p:sp>
    </p:spTree>
  </p:cSld>
  <p:clrMapOvr>
    <a:masterClrMapping/>
  </p:clrMapOvr>
  <p:transition>
    <p:wip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p>
        </p:txBody>
      </p:sp>
      <p:sp>
        <p:nvSpPr>
          <p:cNvPr id="5" name="文本框 4"/>
          <p:cNvSpPr txBox="1"/>
          <p:nvPr/>
        </p:nvSpPr>
        <p:spPr>
          <a:xfrm>
            <a:off x="100842" y="620688"/>
            <a:ext cx="11897433" cy="526796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200" b="1" dirty="0">
                <a:latin typeface="Times New Roman" panose="02020603050405020304" pitchFamily="18" charset="0"/>
                <a:ea typeface="+mn-ea"/>
                <a:cs typeface="Times New Roman" panose="02020603050405020304" pitchFamily="18" charset="0"/>
              </a:rPr>
              <a:t>（二）外部机构的评级程序</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信用评级的对象主要分为两大类：一是对债务人的整体信用状况进行评估，二是对特定债务工具的信用质量进行评估，也即“发行人评估”和对某一特定的债务评级。</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在信用评级的过程中，核心内容包括财务分析、质量分析及法律分析等方面。财务分析主要依赖于企业的财务报表；质量分析则更加关注管理质量，包括对企业在所从事行业中的竞争力、行业发展前景以及行业对技术变量、管制变化和劳资关系的敏感性等方面的深入剖析。全球范围内，许多著名的独立信用评级机构，如标准普尔、穆迪等，其信用评级的内容主要包括通过行业特征、竞争态势和管理等因素评估商业风险，以及通过财务特征、财务政策、盈利性、资本结构、现金流保护和财务灵活性等因素评估财务风险（孙洪娟，2002）。</a:t>
            </a:r>
          </a:p>
        </p:txBody>
      </p:sp>
    </p:spTree>
  </p:cSld>
  <p:clrMapOvr>
    <a:masterClrMapping/>
  </p:clrMapOvr>
  <p:transition>
    <p:wip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p>
        </p:txBody>
      </p:sp>
      <p:sp>
        <p:nvSpPr>
          <p:cNvPr id="5" name="文本框 4"/>
          <p:cNvSpPr txBox="1"/>
          <p:nvPr/>
        </p:nvSpPr>
        <p:spPr>
          <a:xfrm>
            <a:off x="100842" y="620688"/>
            <a:ext cx="11897433" cy="260223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信用评级的过程如下：第一步，评级委员会与发债企业管理人员进行会晤，全面审查企业的经营计划和财务计划；第二步，经过深入审查后，审查后评级委员会对结果投票表决；第三步，在正式公布评级结果之前，债务人若拥有新的相关信息，有权向评级委员会提出更改评级的请求。</a:t>
            </a:r>
          </a:p>
        </p:txBody>
      </p:sp>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第一节 信用风险概论</a:t>
            </a:r>
          </a:p>
        </p:txBody>
      </p:sp>
      <p:sp>
        <p:nvSpPr>
          <p:cNvPr id="5" name="文本框 4"/>
          <p:cNvSpPr txBox="1"/>
          <p:nvPr/>
        </p:nvSpPr>
        <p:spPr>
          <a:xfrm>
            <a:off x="100842" y="620688"/>
            <a:ext cx="11897433" cy="58426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sz="2200" dirty="0">
                <a:latin typeface="Times New Roman" panose="02020603050405020304" pitchFamily="18" charset="0"/>
                <a:ea typeface="+mn-ea"/>
                <a:cs typeface="Times New Roman" panose="02020603050405020304" pitchFamily="18" charset="0"/>
              </a:rPr>
              <a:t>信用价差（credit spread）= A公司债券收益率 - 无风险收益率（如长期国债）</a:t>
            </a:r>
          </a:p>
          <a:p>
            <a:pPr marL="342900" indent="-342900">
              <a:lnSpc>
                <a:spcPct val="170000"/>
              </a:lnSpc>
              <a:buFont typeface="Arial" panose="020B0604020202020204" pitchFamily="34" charset="0"/>
              <a:buChar char="•"/>
            </a:pPr>
            <a:r>
              <a:rPr kumimoji="1" sz="2200" dirty="0">
                <a:latin typeface="Times New Roman" panose="02020603050405020304" pitchFamily="18" charset="0"/>
                <a:ea typeface="+mn-ea"/>
                <a:cs typeface="Times New Roman" panose="02020603050405020304" pitchFamily="18" charset="0"/>
              </a:rPr>
              <a:t>信用价差是一种风险补偿的度量工具，它的大小直接反映了风险的高低。当信用价差扩大时，意味着风险也在相应增加。</a:t>
            </a:r>
          </a:p>
          <a:p>
            <a:pPr marL="342900" indent="-342900">
              <a:lnSpc>
                <a:spcPct val="170000"/>
              </a:lnSpc>
              <a:buFont typeface="Arial" panose="020B0604020202020204" pitchFamily="34" charset="0"/>
              <a:buChar char="•"/>
            </a:pPr>
            <a:r>
              <a:rPr kumimoji="1" sz="2200" dirty="0">
                <a:latin typeface="Times New Roman" panose="02020603050405020304" pitchFamily="18" charset="0"/>
                <a:ea typeface="+mn-ea"/>
                <a:cs typeface="Times New Roman" panose="02020603050405020304" pitchFamily="18" charset="0"/>
              </a:rPr>
              <a:t>其次，从业务种类的角度来看，信用风险可以被划分为表内风险和表外风险。表内业务是商业银行所从事的，能够直接反映在资产负债表中的业务，如银行资产业务中的贷款、证券投资；负债业务中的存款。表外业务则是指那些不直接体现在资产负债表中的业务，如提供咨询和理财服务等中间业务，以及票据业务等。表外风险在一定条件下会转化为表内风险。例如，在银行开具信用证这一表外业务中，当客户未能履行合同义务交付款项时，银行需要向收款人支付款项，这会导致银行的资产负债发生变化，此时表外业务转化为表内的资产业务。</a:t>
            </a:r>
          </a:p>
        </p:txBody>
      </p:sp>
    </p:spTree>
  </p:cSld>
  <p:clrMapOvr>
    <a:masterClrMapping/>
  </p:clrMapOvr>
  <p:transition>
    <p:wip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p>
        </p:txBody>
      </p:sp>
      <p:sp>
        <p:nvSpPr>
          <p:cNvPr id="5" name="文本框 4"/>
          <p:cNvSpPr txBox="1"/>
          <p:nvPr/>
        </p:nvSpPr>
        <p:spPr>
          <a:xfrm>
            <a:off x="100842" y="620688"/>
            <a:ext cx="11897433" cy="5677535"/>
          </a:xfrm>
          <a:prstGeom prst="rect">
            <a:avLst/>
          </a:prstGeom>
          <a:noFill/>
        </p:spPr>
        <p:txBody>
          <a:bodyPr wrap="square" rtlCol="0">
            <a:spAutoFit/>
          </a:bodyPr>
          <a:lstStyle/>
          <a:p>
            <a:pPr marL="342900" indent="-342900" latinLnBrk="0">
              <a:lnSpc>
                <a:spcPct val="150000"/>
              </a:lnSpc>
              <a:buFont typeface="Arial" panose="020B0604020202020204" pitchFamily="34" charset="0"/>
              <a:buChar char="•"/>
            </a:pPr>
            <a:r>
              <a:rPr kumimoji="1" lang="zh-CN" sz="2200" b="1" dirty="0">
                <a:latin typeface="Times New Roman" panose="02020603050405020304" pitchFamily="18" charset="0"/>
                <a:ea typeface="+mn-ea"/>
                <a:cs typeface="Times New Roman" panose="02020603050405020304" pitchFamily="18" charset="0"/>
              </a:rPr>
              <a:t>（三）标准普尔与穆迪的信用评级体系</a:t>
            </a: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美国标准普尔公司自1923年起开始编制并发表信用评级，初期主要涵盖两种指数：一种是每日更新的包括90种股票的指数，另一种是每月发布的涵盖480种股票的指数。1957年扩展为现行的、以500种采样股票通过加权平均综合计算得出的指数，在开市时间每半小时公布一次。标准普尔凭借其详尽的资料、先进科学的分析技术、丰富的实践经验和专业的人才储备，所发布的信用评级具有很高的权威性。</a:t>
            </a: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标准普尔公司的一般评级体系分为AAA、AA、A、BBB、BB、B、CCC、CC、C和D，在这一体系中，信用等级的AA至CCC可以通过添加“+”“-”符号进行微调。最高等级AAA代表着最低的风险程度，意味着被评级对象具有极强的偿还债务能力；而对于最低等级D而言，被评级对象风险程度最大，意味着偿还债务能力最差，极有可能导致投资者遭受损失。</a:t>
            </a:r>
            <a:r>
              <a:rPr kumimoji="1" lang="zh-CN" sz="2200" dirty="0" smtClean="0">
                <a:latin typeface="Times New Roman" panose="02020603050405020304" pitchFamily="18" charset="0"/>
                <a:ea typeface="+mn-ea"/>
                <a:cs typeface="Times New Roman" panose="02020603050405020304" pitchFamily="18" charset="0"/>
              </a:rPr>
              <a:t>表</a:t>
            </a:r>
            <a:r>
              <a:rPr kumimoji="1" lang="en-US" altLang="zh-CN" sz="2200" dirty="0" smtClean="0">
                <a:latin typeface="Times New Roman" panose="02020603050405020304" pitchFamily="18" charset="0"/>
                <a:ea typeface="+mn-ea"/>
                <a:cs typeface="Times New Roman" panose="02020603050405020304" pitchFamily="18" charset="0"/>
              </a:rPr>
              <a:t>12-</a:t>
            </a:r>
            <a:r>
              <a:rPr kumimoji="1" lang="zh-CN" sz="2200" dirty="0" smtClean="0">
                <a:latin typeface="Times New Roman" panose="02020603050405020304" pitchFamily="18" charset="0"/>
                <a:ea typeface="+mn-ea"/>
                <a:cs typeface="Times New Roman" panose="02020603050405020304" pitchFamily="18" charset="0"/>
              </a:rPr>
              <a:t>4</a:t>
            </a:r>
            <a:r>
              <a:rPr kumimoji="1" lang="zh-CN" sz="2200" dirty="0">
                <a:latin typeface="Times New Roman" panose="02020603050405020304" pitchFamily="18" charset="0"/>
                <a:ea typeface="+mn-ea"/>
                <a:cs typeface="Times New Roman" panose="02020603050405020304" pitchFamily="18" charset="0"/>
              </a:rPr>
              <a:t>展示了标准普尔公司的一般评级体系。</a:t>
            </a:r>
          </a:p>
        </p:txBody>
      </p:sp>
    </p:spTree>
  </p:cSld>
  <p:clrMapOvr>
    <a:masterClrMapping/>
  </p:clrMapOvr>
  <p:transition>
    <p:wip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p>
        </p:txBody>
      </p:sp>
      <p:sp>
        <p:nvSpPr>
          <p:cNvPr id="5" name="文本框 4"/>
          <p:cNvSpPr txBox="1"/>
          <p:nvPr/>
        </p:nvSpPr>
        <p:spPr>
          <a:xfrm>
            <a:off x="100965" y="620395"/>
            <a:ext cx="12113260" cy="6042660"/>
          </a:xfrm>
          <a:prstGeom prst="rect">
            <a:avLst/>
          </a:prstGeom>
          <a:noFill/>
        </p:spPr>
        <p:txBody>
          <a:bodyPr wrap="square" rtlCol="0">
            <a:spAutoFit/>
          </a:bodyPr>
          <a:lstStyle/>
          <a:p>
            <a:pPr marL="342900" indent="-342900" algn="ctr" latinLnBrk="0">
              <a:lnSpc>
                <a:spcPct val="150000"/>
              </a:lnSpc>
              <a:buFont typeface="Arial" panose="020B0604020202020204" pitchFamily="34" charset="0"/>
              <a:buChar char="•"/>
            </a:pPr>
            <a:r>
              <a:rPr kumimoji="1" lang="zh-CN" sz="2000" dirty="0" smtClean="0">
                <a:latin typeface="Times New Roman" panose="02020603050405020304" pitchFamily="18" charset="0"/>
                <a:ea typeface="+mn-ea"/>
                <a:cs typeface="Times New Roman" panose="02020603050405020304" pitchFamily="18" charset="0"/>
              </a:rPr>
              <a:t>表</a:t>
            </a:r>
            <a:r>
              <a:rPr kumimoji="1" lang="en-US" altLang="zh-CN" sz="2000" dirty="0" smtClean="0">
                <a:latin typeface="Times New Roman" panose="02020603050405020304" pitchFamily="18" charset="0"/>
                <a:ea typeface="+mn-ea"/>
                <a:cs typeface="Times New Roman" panose="02020603050405020304" pitchFamily="18" charset="0"/>
              </a:rPr>
              <a:t>12-</a:t>
            </a:r>
            <a:r>
              <a:rPr kumimoji="1" lang="zh-CN" sz="2000" dirty="0" smtClean="0">
                <a:latin typeface="Times New Roman" panose="02020603050405020304" pitchFamily="18" charset="0"/>
                <a:ea typeface="+mn-ea"/>
                <a:cs typeface="Times New Roman" panose="02020603050405020304" pitchFamily="18" charset="0"/>
              </a:rPr>
              <a:t>4  </a:t>
            </a:r>
            <a:r>
              <a:rPr kumimoji="1" lang="zh-CN" sz="2000" dirty="0">
                <a:latin typeface="Times New Roman" panose="02020603050405020304" pitchFamily="18" charset="0"/>
                <a:ea typeface="+mn-ea"/>
                <a:cs typeface="Times New Roman" panose="02020603050405020304" pitchFamily="18" charset="0"/>
              </a:rPr>
              <a:t>标准普尔公司的一般评级体系</a:t>
            </a: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latinLnBrk="0">
              <a:lnSpc>
                <a:spcPct val="140000"/>
              </a:lnSpc>
              <a:buFont typeface="Arial" panose="020B0604020202020204" pitchFamily="34" charset="0"/>
              <a:buChar char="•"/>
            </a:pPr>
            <a:r>
              <a:rPr kumimoji="1" lang="zh-CN" sz="2000" dirty="0">
                <a:latin typeface="Times New Roman" panose="02020603050405020304" pitchFamily="18" charset="0"/>
                <a:ea typeface="+mn-ea"/>
                <a:cs typeface="Times New Roman" panose="02020603050405020304" pitchFamily="18" charset="0"/>
              </a:rPr>
              <a:t>穆迪投资者服务有限公司（Moody's Investors Services），是美国评级业务的先驱，乎乌白也是当今世界评级机构中最负盛名的一个。它不仅涵盖国内各类债券和股票的评级，更将评级业务推进到国际市场。评级级别由最高的Aaa级到最低的C级，共计二十一个级别：Aaa、Aa、A、Baa、Ba、B、Caa、Ca、C，穆迪在从Aa到Caa的各个基本等级后面增加了修正数字1、2和3。</a:t>
            </a:r>
          </a:p>
        </p:txBody>
      </p:sp>
      <p:graphicFrame>
        <p:nvGraphicFramePr>
          <p:cNvPr id="3" name="表格 2"/>
          <p:cNvGraphicFramePr/>
          <p:nvPr>
            <p:custDataLst>
              <p:tags r:id="rId1"/>
            </p:custDataLst>
          </p:nvPr>
        </p:nvGraphicFramePr>
        <p:xfrm>
          <a:off x="489585" y="1236345"/>
          <a:ext cx="10753725" cy="3647440"/>
        </p:xfrm>
        <a:graphic>
          <a:graphicData uri="http://schemas.openxmlformats.org/drawingml/2006/table">
            <a:tbl>
              <a:tblPr/>
              <a:tblGrid>
                <a:gridCol w="1409065"/>
                <a:gridCol w="1928495"/>
                <a:gridCol w="1409065"/>
                <a:gridCol w="6007100"/>
              </a:tblGrid>
              <a:tr h="405130">
                <a:tc>
                  <a:txBody>
                    <a:bodyPr/>
                    <a:lstStyle/>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评</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级</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等</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级</a:t>
                      </a:r>
                      <a:r>
                        <a:rPr lang="en-US" altLang="zh-CN" sz="1600">
                          <a:latin typeface="Times New Roman" panose="02020603050405020304"/>
                          <a:ea typeface="宋体" panose="02010600030101010101" pitchFamily="2" charset="-122"/>
                        </a:rPr>
                        <a:t> </a:t>
                      </a:r>
                    </a:p>
                  </a:txBody>
                  <a:tcPr marL="68580" marR="68580" marT="0" marB="0" anchor="ctr">
                    <a:lnL>
                      <a:noFill/>
                    </a:lnL>
                    <a:lnR>
                      <a:noFill/>
                    </a:lnR>
                    <a:lnT w="635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风</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险</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程</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度</a:t>
                      </a:r>
                      <a:r>
                        <a:rPr lang="en-US" altLang="zh-CN" sz="1600">
                          <a:latin typeface="Times New Roman" panose="02020603050405020304"/>
                          <a:ea typeface="宋体" panose="02010600030101010101" pitchFamily="2" charset="-122"/>
                        </a:rPr>
                        <a:t> </a:t>
                      </a:r>
                    </a:p>
                  </a:txBody>
                  <a:tcPr marL="68580" marR="68580" marT="0" marB="0" anchor="ctr">
                    <a:lnL>
                      <a:noFill/>
                    </a:lnL>
                    <a:lnR>
                      <a:noFill/>
                    </a:lnR>
                    <a:lnT w="635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评</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级</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等</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级</a:t>
                      </a:r>
                      <a:r>
                        <a:rPr lang="en-US" altLang="zh-CN" sz="1600">
                          <a:latin typeface="Times New Roman" panose="02020603050405020304"/>
                          <a:ea typeface="宋体" panose="02010600030101010101" pitchFamily="2" charset="-122"/>
                        </a:rPr>
                        <a:t> </a:t>
                      </a:r>
                    </a:p>
                  </a:txBody>
                  <a:tcPr marL="68580" marR="68580" marT="0" marB="0" anchor="ctr">
                    <a:lnL>
                      <a:noFill/>
                    </a:lnL>
                    <a:lnR>
                      <a:noFill/>
                    </a:lnR>
                    <a:lnT w="635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风</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险</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程</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度</a:t>
                      </a:r>
                      <a:r>
                        <a:rPr lang="en-US" altLang="zh-CN" sz="1600">
                          <a:latin typeface="Times New Roman" panose="02020603050405020304"/>
                          <a:ea typeface="宋体" panose="02010600030101010101" pitchFamily="2" charset="-122"/>
                        </a:rPr>
                        <a:t> </a:t>
                      </a:r>
                    </a:p>
                  </a:txBody>
                  <a:tcPr marL="68580" marR="68580" marT="0" marB="0" anchor="ctr">
                    <a:lnL>
                      <a:noFill/>
                    </a:lnL>
                    <a:lnR>
                      <a:noFill/>
                    </a:lnR>
                    <a:lnT w="635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r>
              <a:tr h="405765">
                <a:tc>
                  <a:txBody>
                    <a:bodyPr/>
                    <a:lstStyle/>
                    <a:p>
                      <a:pPr marL="6858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AAA </a:t>
                      </a:r>
                    </a:p>
                  </a:txBody>
                  <a:tcPr marL="68580" marR="68580" marT="0" marB="0" anchor="ctr">
                    <a:lnL>
                      <a:noFill/>
                    </a:lnL>
                    <a:lnR>
                      <a:noFill/>
                    </a:lnR>
                    <a:lnT w="12700" cap="flat" cmpd="sng">
                      <a:solidFill>
                        <a:srgbClr val="000008"/>
                      </a:solidFill>
                      <a:prstDash val="solid"/>
                      <a:headEnd type="none" w="med" len="med"/>
                      <a:tailEnd type="none" w="med" len="med"/>
                    </a:lnT>
                    <a:lnB>
                      <a:noFill/>
                    </a:lnB>
                    <a:noFill/>
                  </a:tcPr>
                </a:tc>
                <a:tc>
                  <a:txBody>
                    <a:bodyPr/>
                    <a:lstStyle/>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最小</a:t>
                      </a:r>
                      <a:r>
                        <a:rPr lang="en-US" altLang="zh-CN" sz="1600">
                          <a:latin typeface="Times New Roman" panose="02020603050405020304"/>
                          <a:ea typeface="宋体" panose="02010600030101010101" pitchFamily="2" charset="-122"/>
                        </a:rPr>
                        <a:t> </a:t>
                      </a:r>
                    </a:p>
                  </a:txBody>
                  <a:tcPr marL="68580" marR="68580" marT="0" marB="0" anchor="ctr">
                    <a:lnL>
                      <a:noFill/>
                    </a:lnL>
                    <a:lnR>
                      <a:noFill/>
                    </a:lnR>
                    <a:lnT w="12700" cap="flat" cmpd="sng">
                      <a:solidFill>
                        <a:srgbClr val="000008"/>
                      </a:solidFill>
                      <a:prstDash val="solid"/>
                      <a:headEnd type="none" w="med" len="med"/>
                      <a:tailEnd type="none" w="med" len="med"/>
                    </a:lnT>
                    <a:lnB>
                      <a:noFill/>
                    </a:lnB>
                    <a:noFill/>
                  </a:tcPr>
                </a:tc>
                <a:tc>
                  <a:txBody>
                    <a:bodyPr/>
                    <a:lstStyle/>
                    <a:p>
                      <a:pPr marL="6858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CCC </a:t>
                      </a:r>
                    </a:p>
                  </a:txBody>
                  <a:tcPr marL="68580" marR="68580" marT="0" marB="0" anchor="ctr">
                    <a:lnL>
                      <a:noFill/>
                    </a:lnL>
                    <a:lnR>
                      <a:noFill/>
                    </a:lnR>
                    <a:lnT w="12700" cap="flat" cmpd="sng">
                      <a:solidFill>
                        <a:srgbClr val="000008"/>
                      </a:solidFill>
                      <a:prstDash val="solid"/>
                      <a:headEnd type="none" w="med" len="med"/>
                      <a:tailEnd type="none" w="med" len="med"/>
                    </a:lnT>
                    <a:lnB>
                      <a:noFill/>
                    </a:lnB>
                    <a:noFill/>
                  </a:tcPr>
                </a:tc>
                <a:tc>
                  <a:txBody>
                    <a:bodyPr/>
                    <a:lstStyle/>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特别关注</a:t>
                      </a:r>
                      <a:r>
                        <a:rPr lang="en-US" altLang="zh-CN" sz="1600">
                          <a:latin typeface="Times New Roman" panose="02020603050405020304"/>
                          <a:ea typeface="宋体" panose="02010600030101010101" pitchFamily="2" charset="-122"/>
                        </a:rPr>
                        <a:t> </a:t>
                      </a:r>
                    </a:p>
                  </a:txBody>
                  <a:tcPr marL="68580" marR="68580" marT="0" marB="0" anchor="ctr">
                    <a:lnL>
                      <a:noFill/>
                    </a:lnL>
                    <a:lnR>
                      <a:noFill/>
                    </a:lnR>
                    <a:lnT w="12700" cap="flat" cmpd="sng">
                      <a:solidFill>
                        <a:srgbClr val="000008"/>
                      </a:solidFill>
                      <a:prstDash val="solid"/>
                      <a:headEnd type="none" w="med" len="med"/>
                      <a:tailEnd type="none" w="med" len="med"/>
                    </a:lnT>
                    <a:lnB>
                      <a:noFill/>
                    </a:lnB>
                    <a:noFill/>
                  </a:tcPr>
                </a:tc>
              </a:tr>
              <a:tr h="405130">
                <a:tc>
                  <a:txBody>
                    <a:bodyPr/>
                    <a:lstStyle/>
                    <a:p>
                      <a:pPr marL="6858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AA </a:t>
                      </a:r>
                    </a:p>
                  </a:txBody>
                  <a:tcPr marL="68580" marR="68580" marT="0" marB="0" anchor="ctr">
                    <a:lnL>
                      <a:noFill/>
                    </a:lnL>
                    <a:lnR>
                      <a:noFill/>
                    </a:lnR>
                    <a:lnT>
                      <a:noFill/>
                    </a:lnT>
                    <a:lnB>
                      <a:noFill/>
                    </a:lnB>
                    <a:noFill/>
                  </a:tcPr>
                </a:tc>
                <a:tc>
                  <a:txBody>
                    <a:bodyPr/>
                    <a:lstStyle/>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温和</a:t>
                      </a:r>
                      <a:r>
                        <a:rPr lang="en-US" altLang="zh-CN" sz="1600">
                          <a:latin typeface="Times New Roman" panose="02020603050405020304"/>
                          <a:ea typeface="宋体" panose="02010600030101010101" pitchFamily="2" charset="-122"/>
                        </a:rPr>
                        <a:t> </a:t>
                      </a:r>
                    </a:p>
                  </a:txBody>
                  <a:tcPr marL="68580" marR="68580" marT="0" marB="0" anchor="ctr">
                    <a:lnL>
                      <a:noFill/>
                    </a:lnL>
                    <a:lnR>
                      <a:noFill/>
                    </a:lnR>
                    <a:lnT>
                      <a:noFill/>
                    </a:lnT>
                    <a:lnB>
                      <a:noFill/>
                    </a:lnB>
                    <a:noFill/>
                  </a:tcPr>
                </a:tc>
                <a:tc>
                  <a:txBody>
                    <a:bodyPr/>
                    <a:lstStyle/>
                    <a:p>
                      <a:pPr marL="6858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CC </a:t>
                      </a:r>
                    </a:p>
                  </a:txBody>
                  <a:tcPr marL="68580" marR="68580" marT="0" marB="0" anchor="ctr">
                    <a:lnL>
                      <a:noFill/>
                    </a:lnL>
                    <a:lnR>
                      <a:noFill/>
                    </a:lnR>
                    <a:lnT>
                      <a:noFill/>
                    </a:lnT>
                    <a:lnB>
                      <a:noFill/>
                    </a:lnB>
                    <a:noFill/>
                  </a:tcPr>
                </a:tc>
                <a:tc>
                  <a:txBody>
                    <a:bodyPr/>
                    <a:lstStyle/>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未达标准</a:t>
                      </a:r>
                      <a:r>
                        <a:rPr lang="en-US" altLang="zh-CN" sz="1600">
                          <a:latin typeface="Times New Roman" panose="02020603050405020304"/>
                          <a:ea typeface="宋体" panose="02010600030101010101" pitchFamily="2" charset="-122"/>
                        </a:rPr>
                        <a:t> </a:t>
                      </a:r>
                    </a:p>
                  </a:txBody>
                  <a:tcPr marL="68580" marR="68580" marT="0" marB="0" anchor="ctr">
                    <a:lnL>
                      <a:noFill/>
                    </a:lnL>
                    <a:lnR>
                      <a:noFill/>
                    </a:lnR>
                    <a:lnT>
                      <a:noFill/>
                    </a:lnT>
                    <a:lnB>
                      <a:noFill/>
                    </a:lnB>
                    <a:noFill/>
                  </a:tcPr>
                </a:tc>
              </a:tr>
              <a:tr h="405130">
                <a:tc>
                  <a:txBody>
                    <a:bodyPr/>
                    <a:lstStyle/>
                    <a:p>
                      <a:pPr marL="6858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A </a:t>
                      </a:r>
                    </a:p>
                  </a:txBody>
                  <a:tcPr marL="68580" marR="68580" marT="0" marB="0" anchor="ctr">
                    <a:lnL>
                      <a:noFill/>
                    </a:lnL>
                    <a:lnR>
                      <a:noFill/>
                    </a:lnR>
                    <a:lnT>
                      <a:noFill/>
                    </a:lnT>
                    <a:lnB>
                      <a:noFill/>
                    </a:lnB>
                    <a:noFill/>
                  </a:tcPr>
                </a:tc>
                <a:tc>
                  <a:txBody>
                    <a:bodyPr/>
                    <a:lstStyle/>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平均（中等）</a:t>
                      </a:r>
                      <a:r>
                        <a:rPr lang="en-US" altLang="zh-CN" sz="1600">
                          <a:latin typeface="Times New Roman" panose="02020603050405020304"/>
                          <a:ea typeface="宋体" panose="02010600030101010101" pitchFamily="2" charset="-122"/>
                        </a:rPr>
                        <a:t> </a:t>
                      </a:r>
                    </a:p>
                  </a:txBody>
                  <a:tcPr marL="68580" marR="68580" marT="0" marB="0" anchor="ctr">
                    <a:lnL>
                      <a:noFill/>
                    </a:lnL>
                    <a:lnR>
                      <a:noFill/>
                    </a:lnR>
                    <a:lnT>
                      <a:noFill/>
                    </a:lnT>
                    <a:lnB>
                      <a:noFill/>
                    </a:lnB>
                    <a:noFill/>
                  </a:tcPr>
                </a:tc>
                <a:tc>
                  <a:txBody>
                    <a:bodyPr/>
                    <a:lstStyle/>
                    <a:p>
                      <a:pPr marL="6858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C </a:t>
                      </a:r>
                    </a:p>
                  </a:txBody>
                  <a:tcPr marL="68580" marR="68580" marT="0" marB="0" anchor="ctr">
                    <a:lnL>
                      <a:noFill/>
                    </a:lnL>
                    <a:lnR>
                      <a:noFill/>
                    </a:lnR>
                    <a:lnT>
                      <a:noFill/>
                    </a:lnT>
                    <a:lnB>
                      <a:noFill/>
                    </a:lnB>
                    <a:noFill/>
                  </a:tcPr>
                </a:tc>
                <a:tc>
                  <a:txBody>
                    <a:bodyPr/>
                    <a:lstStyle/>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可疑</a:t>
                      </a:r>
                      <a:r>
                        <a:rPr lang="en-US" altLang="zh-CN" sz="1600">
                          <a:latin typeface="Times New Roman" panose="02020603050405020304"/>
                          <a:ea typeface="宋体" panose="02010600030101010101" pitchFamily="2" charset="-122"/>
                        </a:rPr>
                        <a:t> </a:t>
                      </a:r>
                    </a:p>
                  </a:txBody>
                  <a:tcPr marL="68580" marR="68580" marT="0" marB="0" anchor="ctr">
                    <a:lnL>
                      <a:noFill/>
                    </a:lnL>
                    <a:lnR>
                      <a:noFill/>
                    </a:lnR>
                    <a:lnT>
                      <a:noFill/>
                    </a:lnT>
                    <a:lnB>
                      <a:noFill/>
                    </a:lnB>
                    <a:noFill/>
                  </a:tcPr>
                </a:tc>
              </a:tr>
              <a:tr h="405130">
                <a:tc>
                  <a:txBody>
                    <a:bodyPr/>
                    <a:lstStyle/>
                    <a:p>
                      <a:pPr marL="6858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BBB </a:t>
                      </a:r>
                    </a:p>
                  </a:txBody>
                  <a:tcPr marL="68580" marR="68580" marT="0" marB="0" anchor="ctr">
                    <a:lnL>
                      <a:noFill/>
                    </a:lnL>
                    <a:lnR>
                      <a:noFill/>
                    </a:lnR>
                    <a:lnT>
                      <a:noFill/>
                    </a:lnT>
                    <a:lnB>
                      <a:noFill/>
                    </a:lnB>
                    <a:noFill/>
                  </a:tcPr>
                </a:tc>
                <a:tc>
                  <a:txBody>
                    <a:bodyPr/>
                    <a:lstStyle/>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可接受</a:t>
                      </a:r>
                      <a:r>
                        <a:rPr lang="en-US" altLang="zh-CN" sz="1600">
                          <a:latin typeface="Times New Roman" panose="02020603050405020304"/>
                          <a:ea typeface="宋体" panose="02010600030101010101" pitchFamily="2" charset="-122"/>
                        </a:rPr>
                        <a:t> </a:t>
                      </a:r>
                    </a:p>
                  </a:txBody>
                  <a:tcPr marL="68580" marR="68580" marT="0" marB="0" anchor="ctr">
                    <a:lnL>
                      <a:noFill/>
                    </a:lnL>
                    <a:lnR>
                      <a:noFill/>
                    </a:lnR>
                    <a:lnT>
                      <a:noFill/>
                    </a:lnT>
                    <a:lnB>
                      <a:noFill/>
                    </a:lnB>
                    <a:noFill/>
                  </a:tcPr>
                </a:tc>
                <a:tc>
                  <a:txBody>
                    <a:bodyPr/>
                    <a:lstStyle/>
                    <a:p>
                      <a:pPr marL="6858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D </a:t>
                      </a:r>
                    </a:p>
                  </a:txBody>
                  <a:tcPr marL="68580" marR="68580" marT="0" marB="0" anchor="ctr">
                    <a:lnL>
                      <a:noFill/>
                    </a:lnL>
                    <a:lnR>
                      <a:noFill/>
                    </a:lnR>
                    <a:lnT>
                      <a:noFill/>
                    </a:lnT>
                    <a:lnB>
                      <a:noFill/>
                    </a:lnB>
                    <a:noFill/>
                  </a:tcPr>
                </a:tc>
                <a:tc>
                  <a:txBody>
                    <a:bodyPr/>
                    <a:lstStyle/>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损失</a:t>
                      </a:r>
                      <a:r>
                        <a:rPr lang="en-US" altLang="zh-CN" sz="1600">
                          <a:latin typeface="Times New Roman" panose="02020603050405020304"/>
                          <a:ea typeface="宋体" panose="02010600030101010101" pitchFamily="2" charset="-122"/>
                        </a:rPr>
                        <a:t> </a:t>
                      </a:r>
                    </a:p>
                  </a:txBody>
                  <a:tcPr marL="68580" marR="68580" marT="0" marB="0" anchor="ctr">
                    <a:lnL>
                      <a:noFill/>
                    </a:lnL>
                    <a:lnR>
                      <a:noFill/>
                    </a:lnR>
                    <a:lnT>
                      <a:noFill/>
                    </a:lnT>
                    <a:lnB>
                      <a:noFill/>
                    </a:lnB>
                    <a:noFill/>
                  </a:tcPr>
                </a:tc>
              </a:tr>
              <a:tr h="810260">
                <a:tc>
                  <a:txBody>
                    <a:bodyPr/>
                    <a:lstStyle/>
                    <a:p>
                      <a:pPr marL="6858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BB </a:t>
                      </a:r>
                    </a:p>
                  </a:txBody>
                  <a:tcPr marL="68580" marR="68580" marT="0" marB="0" anchor="ctr">
                    <a:lnL>
                      <a:noFill/>
                    </a:lnL>
                    <a:lnR>
                      <a:noFill/>
                    </a:lnR>
                    <a:lnT>
                      <a:noFill/>
                    </a:lnT>
                    <a:lnB>
                      <a:noFill/>
                    </a:lnB>
                    <a:noFill/>
                  </a:tcPr>
                </a:tc>
                <a:tc>
                  <a:txBody>
                    <a:bodyPr/>
                    <a:lstStyle/>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可接受但予以关注</a:t>
                      </a:r>
                      <a:r>
                        <a:rPr lang="en-US" altLang="zh-CN" sz="1600">
                          <a:latin typeface="Times New Roman" panose="02020603050405020304"/>
                          <a:ea typeface="宋体" panose="02010600030101010101" pitchFamily="2" charset="-122"/>
                        </a:rPr>
                        <a:t> </a:t>
                      </a:r>
                    </a:p>
                  </a:txBody>
                  <a:tcPr marL="68580" marR="68580" marT="0" marB="0" anchor="ctr">
                    <a:lnL>
                      <a:noFill/>
                    </a:lnL>
                    <a:lnR>
                      <a:noFill/>
                    </a:lnR>
                    <a:lnT>
                      <a:noFill/>
                    </a:lnT>
                    <a:lnB>
                      <a:noFill/>
                    </a:lnB>
                    <a:noFill/>
                  </a:tcPr>
                </a:tc>
                <a:tc>
                  <a:txBody>
                    <a:bodyPr/>
                    <a:lstStyle/>
                    <a:p>
                      <a:pPr marL="6858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或</a:t>
                      </a:r>
                      <a:r>
                        <a:rPr lang="en-US" altLang="zh-CN" sz="1600">
                          <a:latin typeface="Times New Roman" panose="02020603050405020304"/>
                          <a:ea typeface="宋体" panose="02010600030101010101" pitchFamily="2" charset="-122"/>
                        </a:rPr>
                        <a:t> -</a:t>
                      </a:r>
                    </a:p>
                  </a:txBody>
                  <a:tcPr marL="68580" marR="68580" marT="0" marB="0" anchor="ctr">
                    <a:lnL>
                      <a:noFill/>
                    </a:lnL>
                    <a:lnR>
                      <a:noFill/>
                    </a:lnR>
                    <a:lnT>
                      <a:noFill/>
                    </a:lnT>
                    <a:lnB>
                      <a:noFill/>
                    </a:lnB>
                    <a:noFill/>
                  </a:tcPr>
                </a:tc>
                <a:tc>
                  <a:txBody>
                    <a:bodyPr/>
                    <a:lstStyle/>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表明同一信用级别内的相对风险程度</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a:t>
                      </a:r>
                      <a:r>
                        <a:rPr lang="en-US" altLang="zh-CN" sz="1600">
                          <a:latin typeface="Times New Roman" panose="02020603050405020304"/>
                          <a:ea typeface="宋体" panose="02010600030101010101" pitchFamily="2" charset="-122"/>
                        </a:rPr>
                        <a:t>AA </a:t>
                      </a:r>
                      <a:r>
                        <a:rPr lang="zh-CN" sz="1600">
                          <a:latin typeface="宋体" panose="02010600030101010101" pitchFamily="2" charset="-122"/>
                          <a:ea typeface="宋体" panose="02010600030101010101" pitchFamily="2" charset="-122"/>
                        </a:rPr>
                        <a:t>到</a:t>
                      </a:r>
                      <a:r>
                        <a:rPr lang="en-US" altLang="zh-CN" sz="1600">
                          <a:latin typeface="Times New Roman" panose="02020603050405020304"/>
                          <a:ea typeface="宋体" panose="02010600030101010101" pitchFamily="2" charset="-122"/>
                        </a:rPr>
                        <a:t> CCC</a:t>
                      </a:r>
                      <a:r>
                        <a:rPr lang="zh-CN" sz="1600">
                          <a:latin typeface="宋体" panose="02010600030101010101" pitchFamily="2" charset="-122"/>
                          <a:ea typeface="宋体" panose="02010600030101010101" pitchFamily="2" charset="-122"/>
                        </a:rPr>
                        <a:t>）</a:t>
                      </a:r>
                    </a:p>
                  </a:txBody>
                  <a:tcPr marL="68580" marR="68580" marT="0" marB="0" anchor="ctr">
                    <a:lnL>
                      <a:noFill/>
                    </a:lnL>
                    <a:lnR>
                      <a:noFill/>
                    </a:lnR>
                    <a:lnT>
                      <a:noFill/>
                    </a:lnT>
                    <a:lnB>
                      <a:noFill/>
                    </a:lnB>
                    <a:noFill/>
                  </a:tcPr>
                </a:tc>
              </a:tr>
              <a:tr h="810895">
                <a:tc>
                  <a:txBody>
                    <a:bodyPr/>
                    <a:lstStyle/>
                    <a:p>
                      <a:pPr marL="6858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B</a:t>
                      </a:r>
                    </a:p>
                  </a:txBody>
                  <a:tcPr marL="68580" marR="68580" marT="0" marB="0" anchor="ctr">
                    <a:lnL>
                      <a:noFill/>
                    </a:lnL>
                    <a:lnR>
                      <a:noFill/>
                    </a:lnR>
                    <a:lnT>
                      <a:noFill/>
                    </a:lnT>
                    <a:lnB w="12700" cap="flat" cmpd="sng">
                      <a:solidFill>
                        <a:srgbClr val="000008"/>
                      </a:solidFill>
                      <a:prstDash val="solid"/>
                      <a:headEnd type="none" w="med" len="med"/>
                      <a:tailEnd type="none" w="med" len="med"/>
                    </a:lnB>
                    <a:noFill/>
                  </a:tcPr>
                </a:tc>
                <a:tc>
                  <a:txBody>
                    <a:bodyPr/>
                    <a:lstStyle/>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管理性关注</a:t>
                      </a:r>
                      <a:r>
                        <a:rPr lang="en-US" altLang="zh-CN" sz="1600">
                          <a:latin typeface="Times New Roman" panose="02020603050405020304"/>
                          <a:ea typeface="宋体" panose="02010600030101010101" pitchFamily="2" charset="-122"/>
                        </a:rPr>
                        <a:t> </a:t>
                      </a:r>
                    </a:p>
                  </a:txBody>
                  <a:tcPr marL="68580" marR="68580" marT="0" marB="0" anchor="ctr">
                    <a:lnL>
                      <a:noFill/>
                    </a:lnL>
                    <a:lnR>
                      <a:noFill/>
                    </a:lnR>
                    <a:lnT>
                      <a:noFill/>
                    </a:lnT>
                    <a:lnB w="12700" cap="flat" cmpd="sng">
                      <a:solidFill>
                        <a:srgbClr val="000008"/>
                      </a:solidFill>
                      <a:prstDash val="solid"/>
                      <a:headEnd type="none" w="med" len="med"/>
                      <a:tailEnd type="none" w="med" len="med"/>
                    </a:lnB>
                    <a:noFill/>
                  </a:tcPr>
                </a:tc>
                <a:tc>
                  <a:txBody>
                    <a:bodyPr/>
                    <a:lstStyle/>
                    <a:p>
                      <a:pPr marL="6858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R </a:t>
                      </a:r>
                    </a:p>
                  </a:txBody>
                  <a:tcPr marL="68580" marR="68580" marT="0" marB="0" anchor="ctr">
                    <a:lnL>
                      <a:noFill/>
                    </a:lnL>
                    <a:lnR>
                      <a:noFill/>
                    </a:lnR>
                    <a:lnT>
                      <a:noFill/>
                    </a:lnT>
                    <a:lnB w="12700" cap="flat" cmpd="sng">
                      <a:solidFill>
                        <a:srgbClr val="000008"/>
                      </a:solidFill>
                      <a:prstDash val="solid"/>
                      <a:headEnd type="none" w="med" len="med"/>
                      <a:tailEnd type="none" w="med" len="med"/>
                    </a:lnB>
                    <a:noFill/>
                  </a:tcPr>
                </a:tc>
                <a:tc>
                  <a:txBody>
                    <a:bodyPr/>
                    <a:lstStyle/>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强调本金风险或收益率波动风险</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（主要用于含有很高非信用风险的工具）</a:t>
                      </a:r>
                    </a:p>
                  </a:txBody>
                  <a:tcPr marL="68580" marR="68580" marT="0" marB="0" anchor="ctr">
                    <a:lnL>
                      <a:noFill/>
                    </a:lnL>
                    <a:lnR>
                      <a:noFill/>
                    </a:lnR>
                    <a:lnT>
                      <a:noFill/>
                    </a:lnT>
                    <a:lnB w="12700" cap="flat" cmpd="sng">
                      <a:solidFill>
                        <a:srgbClr val="000008"/>
                      </a:solidFill>
                      <a:prstDash val="solid"/>
                      <a:headEnd type="none" w="med" len="med"/>
                      <a:tailEnd type="none" w="med" len="med"/>
                    </a:lnB>
                    <a:noFill/>
                  </a:tcPr>
                </a:tc>
              </a:tr>
            </a:tbl>
          </a:graphicData>
        </a:graphic>
      </p:graphicFrame>
    </p:spTree>
  </p:cSld>
  <p:clrMapOvr>
    <a:masterClrMapping/>
  </p:clrMapOvr>
  <p:transition>
    <p:wip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p>
        </p:txBody>
      </p:sp>
      <p:sp>
        <p:nvSpPr>
          <p:cNvPr id="5" name="文本框 4"/>
          <p:cNvSpPr txBox="1"/>
          <p:nvPr/>
        </p:nvSpPr>
        <p:spPr>
          <a:xfrm>
            <a:off x="100842" y="620688"/>
            <a:ext cx="11897433" cy="4815840"/>
          </a:xfrm>
          <a:prstGeom prst="rect">
            <a:avLst/>
          </a:prstGeom>
          <a:noFill/>
        </p:spPr>
        <p:txBody>
          <a:bodyPr wrap="square" rtlCol="0">
            <a:spAutoFit/>
          </a:bodyPr>
          <a:lstStyle/>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评级级别被细分为投资等级和投机等级两个主要部分。穆迪长期信用评级（到期日一年或以上）是有关固定收益债务相对信用风险的意见，而这些债务的原始到期日须为一年或更长。这些评级旨在揭示某种金融债务无法按承诺履行的可能性，同时反映违约机率及违约情况下可能遭受的财务损失。</a:t>
            </a:r>
          </a:p>
          <a:p>
            <a:pPr marL="342900" indent="-342900" latinLnBrk="0">
              <a:lnSpc>
                <a:spcPct val="16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表</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5</a:t>
            </a:r>
            <a:r>
              <a:rPr kumimoji="1" lang="zh-CN" sz="2400" dirty="0">
                <a:latin typeface="Times New Roman" panose="02020603050405020304" pitchFamily="18" charset="0"/>
                <a:ea typeface="+mn-ea"/>
                <a:cs typeface="Times New Roman" panose="02020603050405020304" pitchFamily="18" charset="0"/>
              </a:rPr>
              <a:t>展示了穆迪公司的长期信用评级体系。穆迪短期信用评级（到期日一年以内）是对发行人短期融资债务偿付能力的评估意见。此类评级适用于发行人、短期计划或个别短期债务工具。除非特别说明，否则此类债务的原始到期日一般不超过十三个月。</a:t>
            </a:r>
            <a:r>
              <a:rPr kumimoji="1" lang="zh-CN" sz="2400" dirty="0" smtClean="0">
                <a:latin typeface="Times New Roman" panose="02020603050405020304" pitchFamily="18" charset="0"/>
                <a:ea typeface="+mn-ea"/>
                <a:cs typeface="Times New Roman" panose="02020603050405020304" pitchFamily="18" charset="0"/>
              </a:rPr>
              <a:t>表</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5</a:t>
            </a:r>
            <a:r>
              <a:rPr kumimoji="1" lang="zh-CN" sz="2400" dirty="0">
                <a:latin typeface="Times New Roman" panose="02020603050405020304" pitchFamily="18" charset="0"/>
                <a:ea typeface="+mn-ea"/>
                <a:cs typeface="Times New Roman" panose="02020603050405020304" pitchFamily="18" charset="0"/>
              </a:rPr>
              <a:t>展示了标准普尔公司的短期信用评级体系。</a:t>
            </a:r>
          </a:p>
        </p:txBody>
      </p:sp>
    </p:spTree>
  </p:cSld>
  <p:clrMapOvr>
    <a:masterClrMapping/>
  </p:clrMapOvr>
  <p:transition>
    <p:wip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p>
        </p:txBody>
      </p:sp>
      <p:sp>
        <p:nvSpPr>
          <p:cNvPr id="5" name="文本框 4"/>
          <p:cNvSpPr txBox="1"/>
          <p:nvPr/>
        </p:nvSpPr>
        <p:spPr>
          <a:xfrm>
            <a:off x="100842" y="620688"/>
            <a:ext cx="11897433" cy="681990"/>
          </a:xfrm>
          <a:prstGeom prst="rect">
            <a:avLst/>
          </a:prstGeom>
          <a:noFill/>
        </p:spPr>
        <p:txBody>
          <a:bodyPr wrap="square" rtlCol="0">
            <a:spAutoFit/>
          </a:bodyPr>
          <a:lstStyle/>
          <a:p>
            <a:pPr marL="342900" indent="-342900" algn="ctr" latinLnBrk="0">
              <a:lnSpc>
                <a:spcPct val="16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表</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5 </a:t>
            </a:r>
            <a:r>
              <a:rPr kumimoji="1" lang="zh-CN" sz="2400" dirty="0">
                <a:latin typeface="Times New Roman" panose="02020603050405020304" pitchFamily="18" charset="0"/>
                <a:ea typeface="+mn-ea"/>
                <a:cs typeface="Times New Roman" panose="02020603050405020304" pitchFamily="18" charset="0"/>
              </a:rPr>
              <a:t>穆迪公司的短期信用评级体系</a:t>
            </a:r>
          </a:p>
        </p:txBody>
      </p:sp>
      <p:graphicFrame>
        <p:nvGraphicFramePr>
          <p:cNvPr id="3" name="表格 2"/>
          <p:cNvGraphicFramePr/>
          <p:nvPr>
            <p:custDataLst>
              <p:tags r:id="rId1"/>
            </p:custDataLst>
          </p:nvPr>
        </p:nvGraphicFramePr>
        <p:xfrm>
          <a:off x="480060" y="1350010"/>
          <a:ext cx="11128375" cy="4851400"/>
        </p:xfrm>
        <a:graphic>
          <a:graphicData uri="http://schemas.openxmlformats.org/drawingml/2006/table">
            <a:tbl>
              <a:tblPr/>
              <a:tblGrid>
                <a:gridCol w="1397635"/>
                <a:gridCol w="9730740"/>
              </a:tblGrid>
              <a:tr h="485140">
                <a:tc>
                  <a:txBody>
                    <a:bodyPr/>
                    <a:lstStyle/>
                    <a:p>
                      <a:pPr marL="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评</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级</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等</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级</a:t>
                      </a:r>
                    </a:p>
                  </a:txBody>
                  <a:tcPr marL="68580" marR="68580" marT="0" marB="0" anchor="ctr">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风</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险</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程</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度</a:t>
                      </a:r>
                    </a:p>
                  </a:txBody>
                  <a:tcPr marL="68580" marR="68580" marT="0" marB="0" anchor="ctr">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r>
              <a:tr h="2426335">
                <a:tc>
                  <a:txBody>
                    <a:bodyPr/>
                    <a:lstStyle/>
                    <a:p>
                      <a:pPr marL="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优先级</a:t>
                      </a:r>
                      <a:r>
                        <a:rPr lang="en-US" altLang="zh-CN" sz="1600">
                          <a:latin typeface="Times New Roman" panose="02020603050405020304"/>
                          <a:ea typeface="宋体" panose="02010600030101010101" pitchFamily="2" charset="-122"/>
                        </a:rPr>
                        <a:t>-1 </a:t>
                      </a:r>
                    </a:p>
                  </a:txBody>
                  <a:tcPr marL="68580" marR="68580" marT="0" marB="0" anchor="ctr">
                    <a:lnL>
                      <a:noFill/>
                    </a:lnL>
                    <a:lnR>
                      <a:noFill/>
                    </a:lnR>
                    <a:lnT w="12700" cap="flat" cmpd="sng">
                      <a:solidFill>
                        <a:srgbClr val="000008"/>
                      </a:solidFill>
                      <a:prstDash val="solid"/>
                      <a:headEnd type="none" w="med" len="med"/>
                      <a:tailEnd type="none" w="med" len="med"/>
                    </a:lnT>
                    <a:lnB>
                      <a:noFill/>
                    </a:lnB>
                    <a:noFill/>
                  </a:tcPr>
                </a:tc>
                <a:tc>
                  <a:txBody>
                    <a:bodyPr/>
                    <a:lstStyle/>
                    <a:p>
                      <a:pPr marL="0" indent="266700" algn="l">
                        <a:lnSpc>
                          <a:spcPct val="150000"/>
                        </a:lnSpc>
                        <a:spcBef>
                          <a:spcPct val="0"/>
                        </a:spcBef>
                        <a:spcAft>
                          <a:spcPct val="0"/>
                        </a:spcAft>
                      </a:pPr>
                      <a:r>
                        <a:rPr lang="zh-CN" sz="1600">
                          <a:latin typeface="宋体" panose="02010600030101010101" pitchFamily="2" charset="-122"/>
                          <a:ea typeface="宋体" panose="02010600030101010101" pitchFamily="2" charset="-122"/>
                        </a:rPr>
                        <a:t>债务人（或附属机构）偿付短期债务的能力非常强。</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该等级评定的主要依据有：</a:t>
                      </a:r>
                    </a:p>
                    <a:p>
                      <a:pPr marL="0" indent="266700" algn="l">
                        <a:lnSpc>
                          <a:spcPct val="150000"/>
                        </a:lnSpc>
                        <a:spcBef>
                          <a:spcPct val="0"/>
                        </a:spcBef>
                        <a:spcAft>
                          <a:spcPct val="0"/>
                        </a:spcAft>
                      </a:pP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在一个基本面很好的产业中居主导地位；</a:t>
                      </a:r>
                    </a:p>
                    <a:p>
                      <a:pPr marL="0" indent="266700" algn="l">
                        <a:lnSpc>
                          <a:spcPct val="150000"/>
                        </a:lnSpc>
                        <a:spcBef>
                          <a:spcPct val="0"/>
                        </a:spcBef>
                        <a:spcAft>
                          <a:spcPct val="0"/>
                        </a:spcAft>
                      </a:pP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资金使用的收益率很高；</a:t>
                      </a:r>
                    </a:p>
                    <a:p>
                      <a:pPr marL="0" indent="266700" algn="l">
                        <a:lnSpc>
                          <a:spcPct val="150000"/>
                        </a:lnSpc>
                        <a:spcBef>
                          <a:spcPct val="0"/>
                        </a:spcBef>
                        <a:spcAft>
                          <a:spcPct val="0"/>
                        </a:spcAft>
                      </a:pP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融资结构比较稳定，债务依存度不高，而且资本准备比较充足</a:t>
                      </a:r>
                    </a:p>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固定的债务偿付有较多的利润做保障，并能够保证有足够的流动性。</a:t>
                      </a:r>
                    </a:p>
                  </a:txBody>
                  <a:tcPr marL="68580" marR="68580" marT="0" marB="0" anchor="ctr">
                    <a:lnL>
                      <a:noFill/>
                    </a:lnL>
                    <a:lnR>
                      <a:noFill/>
                    </a:lnR>
                    <a:lnT w="12700" cap="flat" cmpd="sng">
                      <a:solidFill>
                        <a:srgbClr val="000008"/>
                      </a:solidFill>
                      <a:prstDash val="solid"/>
                      <a:headEnd type="none" w="med" len="med"/>
                      <a:tailEnd type="none" w="med" len="med"/>
                    </a:lnT>
                    <a:lnB>
                      <a:noFill/>
                    </a:lnB>
                    <a:noFill/>
                  </a:tcPr>
                </a:tc>
              </a:tr>
              <a:tr h="484505">
                <a:tc>
                  <a:txBody>
                    <a:bodyPr/>
                    <a:lstStyle/>
                    <a:p>
                      <a:pPr marL="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优先级</a:t>
                      </a:r>
                      <a:r>
                        <a:rPr lang="en-US" altLang="zh-CN" sz="1600">
                          <a:latin typeface="Times New Roman" panose="02020603050405020304"/>
                          <a:ea typeface="宋体" panose="02010600030101010101" pitchFamily="2" charset="-122"/>
                        </a:rPr>
                        <a:t>-2 </a:t>
                      </a:r>
                    </a:p>
                  </a:txBody>
                  <a:tcPr marL="68580" marR="68580" marT="0" marB="0" anchor="ctr">
                    <a:lnL>
                      <a:noFill/>
                    </a:lnL>
                    <a:lnR>
                      <a:noFill/>
                    </a:lnR>
                    <a:lnT>
                      <a:noFill/>
                    </a:lnT>
                    <a:lnB>
                      <a:noFill/>
                    </a:lnB>
                    <a:noFill/>
                  </a:tcPr>
                </a:tc>
                <a:tc>
                  <a:txBody>
                    <a:bodyPr/>
                    <a:lstStyle/>
                    <a:p>
                      <a:pPr marL="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债务人（或附属机构）有较强的偿付能力，</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它们具有上述的一些特征，但可靠性比优先级</a:t>
                      </a:r>
                      <a:r>
                        <a:rPr lang="en-US" altLang="zh-CN" sz="1600">
                          <a:latin typeface="Times New Roman" panose="02020603050405020304"/>
                          <a:ea typeface="宋体" panose="02010600030101010101" pitchFamily="2" charset="-122"/>
                        </a:rPr>
                        <a:t>-1</a:t>
                      </a:r>
                      <a:r>
                        <a:rPr lang="zh-CN" sz="1600">
                          <a:latin typeface="宋体" panose="02010600030101010101" pitchFamily="2" charset="-122"/>
                          <a:ea typeface="宋体" panose="02010600030101010101" pitchFamily="2" charset="-122"/>
                        </a:rPr>
                        <a:t>要稍低些。</a:t>
                      </a:r>
                    </a:p>
                  </a:txBody>
                  <a:tcPr marL="68580" marR="68580" marT="0" marB="0" anchor="ctr">
                    <a:lnL>
                      <a:noFill/>
                    </a:lnL>
                    <a:lnR>
                      <a:noFill/>
                    </a:lnR>
                    <a:lnT>
                      <a:noFill/>
                    </a:lnT>
                    <a:lnB>
                      <a:noFill/>
                    </a:lnB>
                    <a:noFill/>
                  </a:tcPr>
                </a:tc>
              </a:tr>
              <a:tr h="1455420">
                <a:tc>
                  <a:txBody>
                    <a:bodyPr/>
                    <a:lstStyle/>
                    <a:p>
                      <a:pPr marL="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优先级</a:t>
                      </a:r>
                      <a:r>
                        <a:rPr lang="en-US" altLang="zh-CN" sz="1600">
                          <a:latin typeface="Times New Roman" panose="02020603050405020304"/>
                          <a:ea typeface="宋体" panose="02010600030101010101" pitchFamily="2" charset="-122"/>
                        </a:rPr>
                        <a:t>-3 </a:t>
                      </a:r>
                    </a:p>
                  </a:txBody>
                  <a:tcPr marL="68580" marR="68580" marT="0" marB="0" anchor="ctr">
                    <a:lnL>
                      <a:noFill/>
                    </a:lnL>
                    <a:lnR>
                      <a:noFill/>
                    </a:lnR>
                    <a:lnT>
                      <a:noFill/>
                    </a:lnT>
                    <a:lnB w="12700" cap="flat" cmpd="sng">
                      <a:solidFill>
                        <a:srgbClr val="000008"/>
                      </a:solidFill>
                      <a:prstDash val="solid"/>
                      <a:headEnd type="none" w="med" len="med"/>
                      <a:tailEnd type="none" w="med" len="med"/>
                    </a:lnB>
                    <a:noFill/>
                  </a:tcPr>
                </a:tc>
                <a:tc>
                  <a:txBody>
                    <a:bodyPr/>
                    <a:lstStyle/>
                    <a:p>
                      <a:pPr marL="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债务人（或附属机构）具有可接受的偿付能力。产业特征和市场构成对债务人偿付能力的影响较大；收入和利润的波动可能导致偿付能力的降低，可能导致较高的财务杠杆比率；债务人有获取必要流动性的渠道。</a:t>
                      </a:r>
                    </a:p>
                  </a:txBody>
                  <a:tcPr marL="68580" marR="68580" marT="0" marB="0" anchor="ctr">
                    <a:lnL>
                      <a:noFill/>
                    </a:lnL>
                    <a:lnR>
                      <a:noFill/>
                    </a:lnR>
                    <a:lnT>
                      <a:noFill/>
                    </a:lnT>
                    <a:lnB w="12700" cap="flat" cmpd="sng">
                      <a:solidFill>
                        <a:srgbClr val="000008"/>
                      </a:solidFill>
                      <a:prstDash val="solid"/>
                      <a:headEnd type="none" w="med" len="med"/>
                      <a:tailEnd type="none" w="med" len="med"/>
                    </a:lnB>
                    <a:noFill/>
                  </a:tcPr>
                </a:tc>
              </a:tr>
            </a:tbl>
          </a:graphicData>
        </a:graphic>
      </p:graphicFrame>
    </p:spTree>
  </p:cSld>
  <p:clrMapOvr>
    <a:masterClrMapping/>
  </p:clrMapOvr>
  <p:transition>
    <p:wip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p>
        </p:txBody>
      </p:sp>
      <p:sp>
        <p:nvSpPr>
          <p:cNvPr id="5" name="文本框 4"/>
          <p:cNvSpPr txBox="1"/>
          <p:nvPr/>
        </p:nvSpPr>
        <p:spPr>
          <a:xfrm>
            <a:off x="100842" y="620688"/>
            <a:ext cx="11897433" cy="3044190"/>
          </a:xfrm>
          <a:prstGeom prst="rect">
            <a:avLst/>
          </a:prstGeom>
          <a:noFill/>
        </p:spPr>
        <p:txBody>
          <a:bodyPr wrap="square" rtlCol="0">
            <a:spAutoFit/>
          </a:bodyPr>
          <a:lstStyle/>
          <a:p>
            <a:pPr marL="342900" indent="-342900" latinLnBrk="0">
              <a:lnSpc>
                <a:spcPct val="16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（三）不同评级体系的差异分析</a:t>
            </a:r>
          </a:p>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尽管不同评级机构在对债券评级时所采用的方法大体相同，但对同一债务工具的评级结果有时却存在差异。</a:t>
            </a:r>
            <a:r>
              <a:rPr kumimoji="1" lang="zh-CN" sz="2400" dirty="0" smtClean="0">
                <a:latin typeface="Times New Roman" panose="02020603050405020304" pitchFamily="18" charset="0"/>
                <a:ea typeface="+mn-ea"/>
                <a:cs typeface="Times New Roman" panose="02020603050405020304" pitchFamily="18" charset="0"/>
              </a:rPr>
              <a:t>表</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6</a:t>
            </a:r>
            <a:r>
              <a:rPr kumimoji="1" lang="zh-CN" sz="2400" dirty="0">
                <a:latin typeface="Times New Roman" panose="02020603050405020304" pitchFamily="18" charset="0"/>
                <a:ea typeface="+mn-ea"/>
                <a:cs typeface="Times New Roman" panose="02020603050405020304" pitchFamily="18" charset="0"/>
              </a:rPr>
              <a:t>对比了标准普尔公司与穆迪公司对同一对象的评级结果，这种差异引发了两个值得深入探讨的问题。其一是评级方法和技术是否合理，并探讨如何准确判别其有效性；其二是评级机构的独立性是否得到充分保障。</a:t>
            </a:r>
          </a:p>
        </p:txBody>
      </p:sp>
    </p:spTree>
  </p:cSld>
  <p:clrMapOvr>
    <a:masterClrMapping/>
  </p:clrMapOvr>
  <p:transition>
    <p:wip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p>
        </p:txBody>
      </p:sp>
      <p:sp>
        <p:nvSpPr>
          <p:cNvPr id="5" name="文本框 4"/>
          <p:cNvSpPr txBox="1"/>
          <p:nvPr/>
        </p:nvSpPr>
        <p:spPr>
          <a:xfrm>
            <a:off x="100842" y="620688"/>
            <a:ext cx="11897433" cy="681990"/>
          </a:xfrm>
          <a:prstGeom prst="rect">
            <a:avLst/>
          </a:prstGeom>
          <a:noFill/>
        </p:spPr>
        <p:txBody>
          <a:bodyPr wrap="square" rtlCol="0">
            <a:spAutoFit/>
          </a:bodyPr>
          <a:lstStyle/>
          <a:p>
            <a:pPr marL="342900" indent="-342900" algn="ctr" latinLnBrk="0">
              <a:lnSpc>
                <a:spcPct val="16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表</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6 </a:t>
            </a:r>
            <a:r>
              <a:rPr kumimoji="1" lang="zh-CN" sz="2400" dirty="0">
                <a:latin typeface="Times New Roman" panose="02020603050405020304" pitchFamily="18" charset="0"/>
                <a:ea typeface="+mn-ea"/>
                <a:cs typeface="Times New Roman" panose="02020603050405020304" pitchFamily="18" charset="0"/>
              </a:rPr>
              <a:t>标准普尔与穆迪评级对比</a:t>
            </a:r>
          </a:p>
        </p:txBody>
      </p:sp>
      <p:graphicFrame>
        <p:nvGraphicFramePr>
          <p:cNvPr id="3" name="表格 2"/>
          <p:cNvGraphicFramePr/>
          <p:nvPr>
            <p:custDataLst>
              <p:tags r:id="rId1"/>
            </p:custDataLst>
          </p:nvPr>
        </p:nvGraphicFramePr>
        <p:xfrm>
          <a:off x="549275" y="1394460"/>
          <a:ext cx="11014710" cy="4756785"/>
        </p:xfrm>
        <a:graphic>
          <a:graphicData uri="http://schemas.openxmlformats.org/drawingml/2006/table">
            <a:tbl>
              <a:tblPr/>
              <a:tblGrid>
                <a:gridCol w="1732915"/>
                <a:gridCol w="1901190"/>
                <a:gridCol w="7380605"/>
              </a:tblGrid>
              <a:tr h="432435">
                <a:tc>
                  <a:txBody>
                    <a:bodyPr/>
                    <a:lstStyle/>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标准普尔</a:t>
                      </a:r>
                    </a:p>
                  </a:txBody>
                  <a:tcPr marL="68580" marR="68580" marT="0" marB="0" anchor="ctr">
                    <a:lnL>
                      <a:noFill/>
                    </a:lnL>
                    <a:lnR>
                      <a:noFill/>
                    </a:lnR>
                    <a:lnT w="635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穆迪</a:t>
                      </a:r>
                    </a:p>
                  </a:txBody>
                  <a:tcPr marL="68580" marR="68580" marT="0" marB="0" anchor="ctr">
                    <a:lnL>
                      <a:noFill/>
                    </a:lnL>
                    <a:lnR>
                      <a:noFill/>
                    </a:lnR>
                    <a:lnT w="635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风险程度</a:t>
                      </a:r>
                    </a:p>
                  </a:txBody>
                  <a:tcPr marL="68580" marR="68580" marT="0" marB="0" anchor="ctr">
                    <a:lnL>
                      <a:noFill/>
                    </a:lnL>
                    <a:lnR>
                      <a:noFill/>
                    </a:lnR>
                    <a:lnT w="635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r>
              <a:tr h="432435">
                <a:tc>
                  <a:txBody>
                    <a:bodyPr/>
                    <a:lstStyle/>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Aaa </a:t>
                      </a:r>
                    </a:p>
                  </a:txBody>
                  <a:tcPr marL="68580" marR="68580" marT="0" marB="0" anchor="ctr">
                    <a:lnL>
                      <a:noFill/>
                    </a:lnL>
                    <a:lnR>
                      <a:noFill/>
                    </a:lnR>
                    <a:lnT w="12700" cap="flat" cmpd="sng">
                      <a:solidFill>
                        <a:srgbClr val="000008"/>
                      </a:solidFill>
                      <a:prstDash val="solid"/>
                      <a:headEnd type="none" w="med" len="med"/>
                      <a:tailEnd type="none" w="med" len="med"/>
                    </a:lnT>
                    <a:lnB>
                      <a:noFill/>
                    </a:lnB>
                    <a:noFill/>
                  </a:tcPr>
                </a:tc>
                <a:tc>
                  <a:txBody>
                    <a:bodyPr/>
                    <a:lstStyle/>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AAA</a:t>
                      </a:r>
                    </a:p>
                  </a:txBody>
                  <a:tcPr marL="68580" marR="68580" marT="0" marB="0" anchor="ctr">
                    <a:lnL>
                      <a:noFill/>
                    </a:lnL>
                    <a:lnR>
                      <a:noFill/>
                    </a:lnR>
                    <a:lnT w="12700" cap="flat" cmpd="sng">
                      <a:solidFill>
                        <a:srgbClr val="000008"/>
                      </a:solidFill>
                      <a:prstDash val="solid"/>
                      <a:headEnd type="none" w="med" len="med"/>
                      <a:tailEnd type="none" w="med" len="med"/>
                    </a:lnT>
                    <a:lnB>
                      <a:noFill/>
                    </a:lnB>
                    <a:noFill/>
                  </a:tcPr>
                </a:tc>
                <a:tc>
                  <a:txBody>
                    <a:bodyPr/>
                    <a:lstStyle/>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还本付息能力极强，有可靠保证，承担风险最小</a:t>
                      </a:r>
                    </a:p>
                  </a:txBody>
                  <a:tcPr marL="68580" marR="68580" marT="0" marB="0" anchor="ctr">
                    <a:lnL>
                      <a:noFill/>
                    </a:lnL>
                    <a:lnR>
                      <a:noFill/>
                    </a:lnR>
                    <a:lnT w="12700" cap="flat" cmpd="sng">
                      <a:solidFill>
                        <a:srgbClr val="000008"/>
                      </a:solidFill>
                      <a:prstDash val="solid"/>
                      <a:headEnd type="none" w="med" len="med"/>
                      <a:tailEnd type="none" w="med" len="med"/>
                    </a:lnT>
                    <a:lnB>
                      <a:noFill/>
                    </a:lnB>
                    <a:noFill/>
                  </a:tcPr>
                </a:tc>
              </a:tr>
              <a:tr h="432435">
                <a:tc>
                  <a:txBody>
                    <a:bodyPr/>
                    <a:lstStyle/>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Aa1 Aa2 Aa3</a:t>
                      </a:r>
                    </a:p>
                  </a:txBody>
                  <a:tcPr marL="68580" marR="68580" marT="0" marB="0" anchor="ctr">
                    <a:lnL>
                      <a:noFill/>
                    </a:lnL>
                    <a:lnR>
                      <a:noFill/>
                    </a:lnR>
                    <a:lnT>
                      <a:noFill/>
                    </a:lnT>
                    <a:lnB>
                      <a:noFill/>
                    </a:lnB>
                    <a:noFill/>
                  </a:tcPr>
                </a:tc>
                <a:tc>
                  <a:txBody>
                    <a:bodyPr/>
                    <a:lstStyle/>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AA+ AA AA-</a:t>
                      </a:r>
                    </a:p>
                  </a:txBody>
                  <a:tcPr marL="68580" marR="68580" marT="0" marB="0" anchor="ctr">
                    <a:lnL>
                      <a:noFill/>
                    </a:lnL>
                    <a:lnR>
                      <a:noFill/>
                    </a:lnR>
                    <a:lnT>
                      <a:noFill/>
                    </a:lnT>
                    <a:lnB>
                      <a:noFill/>
                    </a:lnB>
                    <a:noFill/>
                  </a:tcPr>
                </a:tc>
                <a:tc>
                  <a:txBody>
                    <a:bodyPr/>
                    <a:lstStyle/>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还本付息能力很强，但风险性比前者略高</a:t>
                      </a:r>
                    </a:p>
                  </a:txBody>
                  <a:tcPr marL="68580" marR="68580" marT="0" marB="0" anchor="ctr">
                    <a:lnL>
                      <a:noFill/>
                    </a:lnL>
                    <a:lnR>
                      <a:noFill/>
                    </a:lnR>
                    <a:lnT>
                      <a:noFill/>
                    </a:lnT>
                    <a:lnB>
                      <a:noFill/>
                    </a:lnB>
                    <a:noFill/>
                  </a:tcPr>
                </a:tc>
              </a:tr>
              <a:tr h="432435">
                <a:tc>
                  <a:txBody>
                    <a:bodyPr/>
                    <a:lstStyle/>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A1 A2 A3</a:t>
                      </a:r>
                    </a:p>
                  </a:txBody>
                  <a:tcPr marL="68580" marR="68580" marT="0" marB="0" anchor="ctr">
                    <a:lnL>
                      <a:noFill/>
                    </a:lnL>
                    <a:lnR>
                      <a:noFill/>
                    </a:lnR>
                    <a:lnT>
                      <a:noFill/>
                    </a:lnT>
                    <a:lnB>
                      <a:noFill/>
                    </a:lnB>
                    <a:noFill/>
                  </a:tcPr>
                </a:tc>
                <a:tc>
                  <a:txBody>
                    <a:bodyPr/>
                    <a:lstStyle/>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A+ A A-</a:t>
                      </a:r>
                    </a:p>
                  </a:txBody>
                  <a:tcPr marL="68580" marR="68580" marT="0" marB="0" anchor="ctr">
                    <a:lnL>
                      <a:noFill/>
                    </a:lnL>
                    <a:lnR>
                      <a:noFill/>
                    </a:lnR>
                    <a:lnT>
                      <a:noFill/>
                    </a:lnT>
                    <a:lnB>
                      <a:noFill/>
                    </a:lnB>
                    <a:noFill/>
                  </a:tcPr>
                </a:tc>
                <a:tc>
                  <a:txBody>
                    <a:bodyPr/>
                    <a:lstStyle/>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安全性良好，还本付息能力一般，有潜在的导致风险恶化的可能性</a:t>
                      </a:r>
                    </a:p>
                  </a:txBody>
                  <a:tcPr marL="68580" marR="68580" marT="0" marB="0" anchor="ctr">
                    <a:lnL>
                      <a:noFill/>
                    </a:lnL>
                    <a:lnR>
                      <a:noFill/>
                    </a:lnR>
                    <a:lnT>
                      <a:noFill/>
                    </a:lnT>
                    <a:lnB>
                      <a:noFill/>
                    </a:lnB>
                    <a:noFill/>
                  </a:tcPr>
                </a:tc>
              </a:tr>
              <a:tr h="432435">
                <a:tc>
                  <a:txBody>
                    <a:bodyPr/>
                    <a:lstStyle/>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Baa1 Baa2 Baa3</a:t>
                      </a:r>
                    </a:p>
                  </a:txBody>
                  <a:tcPr marL="68580" marR="68580" marT="0" marB="0" anchor="ctr">
                    <a:lnL>
                      <a:noFill/>
                    </a:lnL>
                    <a:lnR>
                      <a:noFill/>
                    </a:lnR>
                    <a:lnT>
                      <a:noFill/>
                    </a:lnT>
                    <a:lnB>
                      <a:noFill/>
                    </a:lnB>
                    <a:noFill/>
                  </a:tcPr>
                </a:tc>
                <a:tc>
                  <a:txBody>
                    <a:bodyPr/>
                    <a:lstStyle/>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BBB+ BBB BBB-</a:t>
                      </a:r>
                    </a:p>
                  </a:txBody>
                  <a:tcPr marL="68580" marR="68580" marT="0" marB="0" anchor="ctr">
                    <a:lnL>
                      <a:noFill/>
                    </a:lnL>
                    <a:lnR>
                      <a:noFill/>
                    </a:lnR>
                    <a:lnT>
                      <a:noFill/>
                    </a:lnT>
                    <a:lnB>
                      <a:noFill/>
                    </a:lnB>
                    <a:noFill/>
                  </a:tcPr>
                </a:tc>
                <a:tc>
                  <a:txBody>
                    <a:bodyPr/>
                    <a:lstStyle/>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安全性中等，短期内还本付息无问题，但在经济不景气时风险增大</a:t>
                      </a:r>
                    </a:p>
                  </a:txBody>
                  <a:tcPr marL="68580" marR="68580" marT="0" marB="0" anchor="ctr">
                    <a:lnL>
                      <a:noFill/>
                    </a:lnL>
                    <a:lnR>
                      <a:noFill/>
                    </a:lnR>
                    <a:lnT>
                      <a:noFill/>
                    </a:lnT>
                    <a:lnB>
                      <a:noFill/>
                    </a:lnB>
                    <a:noFill/>
                  </a:tcPr>
                </a:tc>
              </a:tr>
              <a:tr h="432435">
                <a:tc>
                  <a:txBody>
                    <a:bodyPr/>
                    <a:lstStyle/>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Ba1 Ba2 Ba3</a:t>
                      </a:r>
                    </a:p>
                  </a:txBody>
                  <a:tcPr marL="68580" marR="68580" marT="0" marB="0" anchor="ctr">
                    <a:lnL>
                      <a:noFill/>
                    </a:lnL>
                    <a:lnR>
                      <a:noFill/>
                    </a:lnR>
                    <a:lnT>
                      <a:noFill/>
                    </a:lnT>
                    <a:lnB>
                      <a:noFill/>
                    </a:lnB>
                    <a:noFill/>
                  </a:tcPr>
                </a:tc>
                <a:tc>
                  <a:txBody>
                    <a:bodyPr/>
                    <a:lstStyle/>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BB+ BB BB-</a:t>
                      </a:r>
                    </a:p>
                  </a:txBody>
                  <a:tcPr marL="68580" marR="68580" marT="0" marB="0" anchor="ctr">
                    <a:lnL>
                      <a:noFill/>
                    </a:lnL>
                    <a:lnR>
                      <a:noFill/>
                    </a:lnR>
                    <a:lnT>
                      <a:noFill/>
                    </a:lnT>
                    <a:lnB>
                      <a:noFill/>
                    </a:lnB>
                    <a:noFill/>
                  </a:tcPr>
                </a:tc>
                <a:tc>
                  <a:txBody>
                    <a:bodyPr/>
                    <a:lstStyle/>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有投机因素，不能确保投资安全，情况变化时还本付息能力波动大，不可靠</a:t>
                      </a:r>
                    </a:p>
                  </a:txBody>
                  <a:tcPr marL="68580" marR="68580" marT="0" marB="0" anchor="ctr">
                    <a:lnL>
                      <a:noFill/>
                    </a:lnL>
                    <a:lnR>
                      <a:noFill/>
                    </a:lnR>
                    <a:lnT>
                      <a:noFill/>
                    </a:lnT>
                    <a:lnB>
                      <a:noFill/>
                    </a:lnB>
                    <a:noFill/>
                  </a:tcPr>
                </a:tc>
              </a:tr>
              <a:tr h="432435">
                <a:tc>
                  <a:txBody>
                    <a:bodyPr/>
                    <a:lstStyle/>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B1 B2 B3</a:t>
                      </a:r>
                    </a:p>
                  </a:txBody>
                  <a:tcPr marL="68580" marR="68580" marT="0" marB="0" anchor="ctr">
                    <a:lnL>
                      <a:noFill/>
                    </a:lnL>
                    <a:lnR>
                      <a:noFill/>
                    </a:lnR>
                    <a:lnT>
                      <a:noFill/>
                    </a:lnT>
                    <a:lnB>
                      <a:noFill/>
                    </a:lnB>
                    <a:noFill/>
                  </a:tcPr>
                </a:tc>
                <a:tc>
                  <a:txBody>
                    <a:bodyPr/>
                    <a:lstStyle/>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B+ B B-</a:t>
                      </a:r>
                    </a:p>
                  </a:txBody>
                  <a:tcPr marL="68580" marR="68580" marT="0" marB="0" anchor="ctr">
                    <a:lnL>
                      <a:noFill/>
                    </a:lnL>
                    <a:lnR>
                      <a:noFill/>
                    </a:lnR>
                    <a:lnT>
                      <a:noFill/>
                    </a:lnT>
                    <a:lnB>
                      <a:noFill/>
                    </a:lnB>
                    <a:noFill/>
                  </a:tcPr>
                </a:tc>
                <a:tc>
                  <a:txBody>
                    <a:bodyPr/>
                    <a:lstStyle/>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不适合作为投资对象，还本付息及遵守契约条件方面都不可靠</a:t>
                      </a:r>
                    </a:p>
                  </a:txBody>
                  <a:tcPr marL="68580" marR="68580" marT="0" marB="0" anchor="ctr">
                    <a:lnL>
                      <a:noFill/>
                    </a:lnL>
                    <a:lnR>
                      <a:noFill/>
                    </a:lnR>
                    <a:lnT>
                      <a:noFill/>
                    </a:lnT>
                    <a:lnB>
                      <a:noFill/>
                    </a:lnB>
                    <a:noFill/>
                  </a:tcPr>
                </a:tc>
              </a:tr>
              <a:tr h="432435">
                <a:tc>
                  <a:txBody>
                    <a:bodyPr/>
                    <a:lstStyle/>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Caa</a:t>
                      </a:r>
                    </a:p>
                  </a:txBody>
                  <a:tcPr marL="68580" marR="68580" marT="0" marB="0" anchor="ctr">
                    <a:lnL>
                      <a:noFill/>
                    </a:lnL>
                    <a:lnR>
                      <a:noFill/>
                    </a:lnR>
                    <a:lnT>
                      <a:noFill/>
                    </a:lnT>
                    <a:lnB>
                      <a:noFill/>
                    </a:lnB>
                    <a:noFill/>
                  </a:tcPr>
                </a:tc>
                <a:tc>
                  <a:txBody>
                    <a:bodyPr/>
                    <a:lstStyle/>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CCC</a:t>
                      </a:r>
                    </a:p>
                  </a:txBody>
                  <a:tcPr marL="68580" marR="68580" marT="0" marB="0" anchor="ctr">
                    <a:lnL>
                      <a:noFill/>
                    </a:lnL>
                    <a:lnR>
                      <a:noFill/>
                    </a:lnR>
                    <a:lnT>
                      <a:noFill/>
                    </a:lnT>
                    <a:lnB>
                      <a:noFill/>
                    </a:lnB>
                    <a:noFill/>
                  </a:tcPr>
                </a:tc>
                <a:tc>
                  <a:txBody>
                    <a:bodyPr/>
                    <a:lstStyle/>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安全性极低，随时有无法还本付息的危险</a:t>
                      </a:r>
                    </a:p>
                  </a:txBody>
                  <a:tcPr marL="68580" marR="68580" marT="0" marB="0" anchor="ctr">
                    <a:lnL>
                      <a:noFill/>
                    </a:lnL>
                    <a:lnR>
                      <a:noFill/>
                    </a:lnR>
                    <a:lnT>
                      <a:noFill/>
                    </a:lnT>
                    <a:lnB>
                      <a:noFill/>
                    </a:lnB>
                    <a:noFill/>
                  </a:tcPr>
                </a:tc>
              </a:tr>
              <a:tr h="432435">
                <a:tc>
                  <a:txBody>
                    <a:bodyPr/>
                    <a:lstStyle/>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Ca</a:t>
                      </a:r>
                    </a:p>
                  </a:txBody>
                  <a:tcPr marL="68580" marR="68580" marT="0" marB="0" anchor="ctr">
                    <a:lnL>
                      <a:noFill/>
                    </a:lnL>
                    <a:lnR>
                      <a:noFill/>
                    </a:lnR>
                    <a:lnT>
                      <a:noFill/>
                    </a:lnT>
                    <a:lnB>
                      <a:noFill/>
                    </a:lnB>
                    <a:noFill/>
                  </a:tcPr>
                </a:tc>
                <a:tc>
                  <a:txBody>
                    <a:bodyPr/>
                    <a:lstStyle/>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CC</a:t>
                      </a:r>
                    </a:p>
                  </a:txBody>
                  <a:tcPr marL="68580" marR="68580" marT="0" marB="0" anchor="ctr">
                    <a:lnL>
                      <a:noFill/>
                    </a:lnL>
                    <a:lnR>
                      <a:noFill/>
                    </a:lnR>
                    <a:lnT>
                      <a:noFill/>
                    </a:lnT>
                    <a:lnB>
                      <a:noFill/>
                    </a:lnB>
                    <a:noFill/>
                  </a:tcPr>
                </a:tc>
                <a:tc>
                  <a:txBody>
                    <a:bodyPr/>
                    <a:lstStyle/>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极具投机性，目前正处于违约状态中，或有严重缺陷</a:t>
                      </a:r>
                    </a:p>
                  </a:txBody>
                  <a:tcPr marL="68580" marR="68580" marT="0" marB="0" anchor="ctr">
                    <a:lnL>
                      <a:noFill/>
                    </a:lnL>
                    <a:lnR>
                      <a:noFill/>
                    </a:lnR>
                    <a:lnT>
                      <a:noFill/>
                    </a:lnT>
                    <a:lnB>
                      <a:noFill/>
                    </a:lnB>
                    <a:noFill/>
                  </a:tcPr>
                </a:tc>
              </a:tr>
              <a:tr h="432435">
                <a:tc>
                  <a:txBody>
                    <a:bodyPr/>
                    <a:lstStyle/>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C</a:t>
                      </a:r>
                    </a:p>
                  </a:txBody>
                  <a:tcPr marL="68580" marR="68580" marT="0" marB="0" anchor="ctr">
                    <a:lnL>
                      <a:noFill/>
                    </a:lnL>
                    <a:lnR>
                      <a:noFill/>
                    </a:lnR>
                    <a:lnT>
                      <a:noFill/>
                    </a:lnT>
                    <a:lnB>
                      <a:noFill/>
                    </a:lnB>
                    <a:noFill/>
                  </a:tcPr>
                </a:tc>
                <a:tc>
                  <a:txBody>
                    <a:bodyPr/>
                    <a:lstStyle/>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C</a:t>
                      </a:r>
                    </a:p>
                  </a:txBody>
                  <a:tcPr marL="68580" marR="68580" marT="0" marB="0" anchor="ctr">
                    <a:lnL>
                      <a:noFill/>
                    </a:lnL>
                    <a:lnR>
                      <a:noFill/>
                    </a:lnR>
                    <a:lnT>
                      <a:noFill/>
                    </a:lnT>
                    <a:lnB>
                      <a:noFill/>
                    </a:lnB>
                    <a:noFill/>
                  </a:tcPr>
                </a:tc>
                <a:tc>
                  <a:txBody>
                    <a:bodyPr/>
                    <a:lstStyle/>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最低等级，完全投机性</a:t>
                      </a:r>
                    </a:p>
                  </a:txBody>
                  <a:tcPr marL="68580" marR="68580" marT="0" marB="0" anchor="ctr">
                    <a:lnL>
                      <a:noFill/>
                    </a:lnL>
                    <a:lnR>
                      <a:noFill/>
                    </a:lnR>
                    <a:lnT>
                      <a:noFill/>
                    </a:lnT>
                    <a:lnB>
                      <a:noFill/>
                    </a:lnB>
                    <a:noFill/>
                  </a:tcPr>
                </a:tc>
              </a:tr>
              <a:tr h="432435">
                <a:tc>
                  <a:txBody>
                    <a:bodyPr/>
                    <a:lstStyle/>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D</a:t>
                      </a:r>
                    </a:p>
                  </a:txBody>
                  <a:tcPr marL="68580" marR="68580" marT="0" marB="0" anchor="ctr">
                    <a:lnL>
                      <a:noFill/>
                    </a:lnL>
                    <a:lnR>
                      <a:noFill/>
                    </a:lnR>
                    <a:lnT>
                      <a:noFill/>
                    </a:lnT>
                    <a:lnB w="12700" cap="flat" cmpd="sng">
                      <a:solidFill>
                        <a:srgbClr val="000008"/>
                      </a:solidFill>
                      <a:prstDash val="solid"/>
                      <a:headEnd type="none" w="med" len="med"/>
                      <a:tailEnd type="none" w="med" len="med"/>
                    </a:lnB>
                    <a:noFill/>
                  </a:tcPr>
                </a:tc>
                <a:tc>
                  <a:txBody>
                    <a:bodyPr/>
                    <a:lstStyle/>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D</a:t>
                      </a:r>
                    </a:p>
                  </a:txBody>
                  <a:tcPr marL="68580" marR="68580" marT="0" marB="0" anchor="ctr">
                    <a:lnL>
                      <a:noFill/>
                    </a:lnL>
                    <a:lnR>
                      <a:noFill/>
                    </a:lnR>
                    <a:lnT>
                      <a:noFill/>
                    </a:lnT>
                    <a:lnB w="12700" cap="flat" cmpd="sng">
                      <a:solidFill>
                        <a:srgbClr val="000008"/>
                      </a:solidFill>
                      <a:prstDash val="solid"/>
                      <a:headEnd type="none" w="med" len="med"/>
                      <a:tailEnd type="none" w="med" len="med"/>
                    </a:lnB>
                    <a:noFill/>
                  </a:tcPr>
                </a:tc>
                <a:tc>
                  <a:txBody>
                    <a:bodyPr/>
                    <a:lstStyle/>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债务违约</a:t>
                      </a:r>
                    </a:p>
                  </a:txBody>
                  <a:tcPr marL="68580" marR="68580" marT="0" marB="0" anchor="ctr">
                    <a:lnL>
                      <a:noFill/>
                    </a:lnL>
                    <a:lnR>
                      <a:noFill/>
                    </a:lnR>
                    <a:lnT>
                      <a:noFill/>
                    </a:lnT>
                    <a:lnB w="12700" cap="flat" cmpd="sng">
                      <a:solidFill>
                        <a:srgbClr val="000008"/>
                      </a:solidFill>
                      <a:prstDash val="solid"/>
                      <a:headEnd type="none" w="med" len="med"/>
                      <a:tailEnd type="none" w="med" len="med"/>
                    </a:lnB>
                    <a:noFill/>
                  </a:tcPr>
                </a:tc>
              </a:tr>
            </a:tbl>
          </a:graphicData>
        </a:graphic>
      </p:graphicFrame>
    </p:spTree>
  </p:cSld>
  <p:clrMapOvr>
    <a:masterClrMapping/>
  </p:clrMapOvr>
  <p:transition>
    <p:wip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p>
        </p:txBody>
      </p:sp>
      <p:sp>
        <p:nvSpPr>
          <p:cNvPr id="5" name="文本框 4"/>
          <p:cNvSpPr txBox="1"/>
          <p:nvPr/>
        </p:nvSpPr>
        <p:spPr>
          <a:xfrm>
            <a:off x="100842" y="620688"/>
            <a:ext cx="11897433" cy="5406390"/>
          </a:xfrm>
          <a:prstGeom prst="rect">
            <a:avLst/>
          </a:prstGeom>
          <a:noFill/>
        </p:spPr>
        <p:txBody>
          <a:bodyPr wrap="square" rtlCol="0">
            <a:spAutoFit/>
          </a:bodyPr>
          <a:lstStyle/>
          <a:p>
            <a:pPr marL="342900" indent="-342900" latinLnBrk="0">
              <a:lnSpc>
                <a:spcPct val="16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二、内部信用评级方法</a:t>
            </a:r>
          </a:p>
          <a:p>
            <a:pPr marL="342900" indent="-342900" latinLnBrk="0">
              <a:lnSpc>
                <a:spcPct val="16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（一）评级方法与基本程序</a:t>
            </a:r>
          </a:p>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除了依赖于外部机构评级外，内部信用评级方法也是信用风险评级的一种常用手段。这种方法的核心在于银行根据自身丰富的实践经验，构建一套内部评级体系，对每个贷款人或贷款项目进行细致入微的评级，再利用评级结果去估算贷款的违约率和违约损失率。其中，债务人评级主要揭示借款人在正常经济状况下违约的可能性，而贷款项目评级则更侧重于反映每笔贷款本金和利息的预期损失。</a:t>
            </a:r>
            <a:r>
              <a:rPr kumimoji="1" lang="zh-CN" sz="2400" dirty="0" smtClean="0">
                <a:latin typeface="Times New Roman" panose="02020603050405020304" pitchFamily="18" charset="0"/>
                <a:ea typeface="+mn-ea"/>
                <a:cs typeface="Times New Roman" panose="02020603050405020304" pitchFamily="18" charset="0"/>
              </a:rPr>
              <a:t>表</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7</a:t>
            </a:r>
            <a:r>
              <a:rPr kumimoji="1" lang="zh-CN" sz="2400" dirty="0">
                <a:latin typeface="Times New Roman" panose="02020603050405020304" pitchFamily="18" charset="0"/>
                <a:ea typeface="+mn-ea"/>
                <a:cs typeface="Times New Roman" panose="02020603050405020304" pitchFamily="18" charset="0"/>
              </a:rPr>
              <a:t>反映了内部评级体系示例与标准普尔公司评级的对比。</a:t>
            </a:r>
          </a:p>
          <a:p>
            <a:pPr marL="342900" indent="-342900" latinLnBrk="0">
              <a:lnSpc>
                <a:spcPct val="16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p>
        </p:txBody>
      </p:sp>
      <p:sp>
        <p:nvSpPr>
          <p:cNvPr id="5" name="文本框 4"/>
          <p:cNvSpPr txBox="1"/>
          <p:nvPr/>
        </p:nvSpPr>
        <p:spPr>
          <a:xfrm>
            <a:off x="100842" y="620688"/>
            <a:ext cx="11897433" cy="4225290"/>
          </a:xfrm>
          <a:prstGeom prst="rect">
            <a:avLst/>
          </a:prstGeom>
          <a:noFill/>
        </p:spPr>
        <p:txBody>
          <a:bodyPr wrap="square" rtlCol="0">
            <a:spAutoFit/>
          </a:bodyPr>
          <a:lstStyle/>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内部评级方法的主要功能，一是通过给债务人划定风险等级，能预测贷款损失的可能性和损失率，从而确保贷款分配的质量和安全；二是为计算资本要求和贷款准备金提供坚实的数据支撑和科学依据；三是为监管者提供有价值的监管依据和思路，助力提升整个金融系统的稳定性和透明度。</a:t>
            </a:r>
          </a:p>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现代内部评级方法正努力将每笔贷款、信用、资产组合的质量状况进行量化，并致力于将银行账户上的所有风险因素均纳入到某一统一的框架或模型中，这一做法旨在确保评级结果的准确性、可信性和权威性。</a:t>
            </a:r>
          </a:p>
        </p:txBody>
      </p:sp>
    </p:spTree>
  </p:cSld>
  <p:clrMapOvr>
    <a:masterClrMapping/>
  </p:clrMapOvr>
  <p:transition>
    <p:wip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p>
        </p:txBody>
      </p:sp>
      <p:sp>
        <p:nvSpPr>
          <p:cNvPr id="5" name="文本框 4"/>
          <p:cNvSpPr txBox="1"/>
          <p:nvPr/>
        </p:nvSpPr>
        <p:spPr>
          <a:xfrm>
            <a:off x="0" y="548640"/>
            <a:ext cx="12235180" cy="2676525"/>
          </a:xfrm>
          <a:prstGeom prst="rect">
            <a:avLst/>
          </a:prstGeom>
          <a:noFill/>
        </p:spPr>
        <p:txBody>
          <a:bodyPr wrap="square" rtlCol="0">
            <a:spAutoFit/>
          </a:bodyPr>
          <a:lstStyle/>
          <a:p>
            <a:pPr marL="342900" indent="-342900" latinLnBrk="0">
              <a:lnSpc>
                <a:spcPct val="140000"/>
              </a:lnSpc>
              <a:buFont typeface="Arial" panose="020B0604020202020204" pitchFamily="34" charset="0"/>
              <a:buChar char="•"/>
            </a:pPr>
            <a:r>
              <a:rPr kumimoji="1" lang="zh-CN" sz="2000" dirty="0">
                <a:latin typeface="Times New Roman" panose="02020603050405020304" pitchFamily="18" charset="0"/>
                <a:ea typeface="+mn-ea"/>
                <a:cs typeface="Times New Roman" panose="02020603050405020304" pitchFamily="18" charset="0"/>
              </a:rPr>
              <a:t>内部评级的开展主要遵循以下步骤：首先，进行初始债务评级，这是整个评级过程的基础，主要目的是评估借款人的财务状况；然后，在第一步基础上，进一步得到债务人评级，该步骤应主要考虑借款人管理能力、所从事行业的绝对和相对地位、财务信息质量，以及国家风险这些重要因素；最后，在第二步基础上进一步得到贷款项目的评级。该步骤应主要核实第三方支持、交易到期日、交易组织可靠性等情况，并对质押品的质量进行评估。</a:t>
            </a:r>
          </a:p>
          <a:p>
            <a:pPr marL="342900" indent="-342900" algn="ctr" latinLnBrk="0">
              <a:lnSpc>
                <a:spcPct val="140000"/>
              </a:lnSpc>
              <a:buFont typeface="Arial" panose="020B0604020202020204" pitchFamily="34" charset="0"/>
              <a:buChar char="•"/>
            </a:pPr>
            <a:r>
              <a:rPr kumimoji="1" lang="zh-CN" sz="2000" dirty="0" smtClean="0">
                <a:latin typeface="Times New Roman" panose="02020603050405020304" pitchFamily="18" charset="0"/>
                <a:ea typeface="+mn-ea"/>
                <a:cs typeface="Times New Roman" panose="02020603050405020304" pitchFamily="18" charset="0"/>
              </a:rPr>
              <a:t>表</a:t>
            </a:r>
            <a:r>
              <a:rPr kumimoji="1" lang="en-US" altLang="zh-CN" sz="2000" dirty="0" smtClean="0">
                <a:latin typeface="Times New Roman" panose="02020603050405020304" pitchFamily="18" charset="0"/>
                <a:ea typeface="+mn-ea"/>
                <a:cs typeface="Times New Roman" panose="02020603050405020304" pitchFamily="18" charset="0"/>
              </a:rPr>
              <a:t>12-</a:t>
            </a:r>
            <a:r>
              <a:rPr kumimoji="1" lang="zh-CN" sz="2000" dirty="0" smtClean="0">
                <a:latin typeface="Times New Roman" panose="02020603050405020304" pitchFamily="18" charset="0"/>
                <a:ea typeface="+mn-ea"/>
                <a:cs typeface="Times New Roman" panose="02020603050405020304" pitchFamily="18" charset="0"/>
              </a:rPr>
              <a:t>7 </a:t>
            </a:r>
            <a:r>
              <a:rPr kumimoji="1" lang="zh-CN" sz="2000" dirty="0">
                <a:latin typeface="Times New Roman" panose="02020603050405020304" pitchFamily="18" charset="0"/>
                <a:ea typeface="+mn-ea"/>
                <a:cs typeface="Times New Roman" panose="02020603050405020304" pitchFamily="18" charset="0"/>
              </a:rPr>
              <a:t>内部评级体系示例</a:t>
            </a:r>
          </a:p>
        </p:txBody>
      </p:sp>
      <p:graphicFrame>
        <p:nvGraphicFramePr>
          <p:cNvPr id="3" name="表格 2"/>
          <p:cNvGraphicFramePr/>
          <p:nvPr>
            <p:custDataLst>
              <p:tags r:id="rId1"/>
            </p:custDataLst>
          </p:nvPr>
        </p:nvGraphicFramePr>
        <p:xfrm>
          <a:off x="431165" y="3227070"/>
          <a:ext cx="9874250" cy="3291840"/>
        </p:xfrm>
        <a:graphic>
          <a:graphicData uri="http://schemas.openxmlformats.org/drawingml/2006/table">
            <a:tbl>
              <a:tblPr/>
              <a:tblGrid>
                <a:gridCol w="1270000"/>
                <a:gridCol w="1269365"/>
                <a:gridCol w="2522220"/>
                <a:gridCol w="1021080"/>
                <a:gridCol w="1270000"/>
                <a:gridCol w="2521585"/>
              </a:tblGrid>
              <a:tr h="365760">
                <a:tc>
                  <a:txBody>
                    <a:bodyPr/>
                    <a:lstStyle/>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风险</a:t>
                      </a:r>
                    </a:p>
                  </a:txBody>
                  <a:tcPr marL="68580" marR="68580" marT="0" marB="0" anchor="ctr">
                    <a:lnL>
                      <a:noFill/>
                    </a:lnL>
                    <a:lnR>
                      <a:noFill/>
                    </a:lnR>
                    <a:lnT w="635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风险评级</a:t>
                      </a:r>
                    </a:p>
                  </a:txBody>
                  <a:tcPr marL="68580" marR="68580" marT="0" marB="0" anchor="ctr">
                    <a:lnL>
                      <a:noFill/>
                    </a:lnL>
                    <a:lnR>
                      <a:noFill/>
                    </a:lnR>
                    <a:lnT w="635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对应的标普公司评级</a:t>
                      </a:r>
                    </a:p>
                  </a:txBody>
                  <a:tcPr marL="68580" marR="68580" marT="0" marB="0" anchor="ctr">
                    <a:lnL>
                      <a:noFill/>
                    </a:lnL>
                    <a:lnR>
                      <a:noFill/>
                    </a:lnR>
                    <a:lnT w="635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风险</a:t>
                      </a:r>
                    </a:p>
                  </a:txBody>
                  <a:tcPr marL="68580" marR="68580" marT="0" marB="0" anchor="ctr">
                    <a:lnL>
                      <a:noFill/>
                    </a:lnL>
                    <a:lnR>
                      <a:noFill/>
                    </a:lnR>
                    <a:lnT w="635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风险评级</a:t>
                      </a:r>
                    </a:p>
                  </a:txBody>
                  <a:tcPr marL="68580" marR="68580" marT="0" marB="0" anchor="ctr">
                    <a:lnL>
                      <a:noFill/>
                    </a:lnL>
                    <a:lnR>
                      <a:noFill/>
                    </a:lnR>
                    <a:lnT w="635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对应的标普公司评级</a:t>
                      </a:r>
                    </a:p>
                  </a:txBody>
                  <a:tcPr marL="68580" marR="68580" marT="0" marB="0" anchor="ctr">
                    <a:lnL>
                      <a:noFill/>
                    </a:lnL>
                    <a:lnR>
                      <a:noFill/>
                    </a:lnR>
                    <a:lnT w="635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r>
              <a:tr h="365760">
                <a:tc>
                  <a:txBody>
                    <a:bodyPr/>
                    <a:lstStyle/>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主权债务</a:t>
                      </a:r>
                    </a:p>
                  </a:txBody>
                  <a:tcPr marL="68580" marR="68580" marT="0" marB="0" anchor="ctr">
                    <a:lnL>
                      <a:noFill/>
                    </a:lnL>
                    <a:lnR>
                      <a:noFill/>
                    </a:lnR>
                    <a:lnT w="12700" cap="flat" cmpd="sng">
                      <a:solidFill>
                        <a:srgbClr val="000008"/>
                      </a:solidFill>
                      <a:prstDash val="solid"/>
                      <a:headEnd type="none" w="med" len="med"/>
                      <a:tailEnd type="none" w="med" len="med"/>
                    </a:lnT>
                    <a:lnB>
                      <a:noFill/>
                    </a:lnB>
                    <a:noFill/>
                  </a:tcPr>
                </a:tc>
                <a:tc>
                  <a:txBody>
                    <a:bodyPr/>
                    <a:lstStyle/>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0</a:t>
                      </a:r>
                    </a:p>
                  </a:txBody>
                  <a:tcPr marL="68580" marR="68580" marT="0" marB="0" anchor="ctr">
                    <a:lnL>
                      <a:noFill/>
                    </a:lnL>
                    <a:lnR>
                      <a:noFill/>
                    </a:lnR>
                    <a:lnT w="12700" cap="flat" cmpd="sng">
                      <a:solidFill>
                        <a:srgbClr val="000008"/>
                      </a:solidFill>
                      <a:prstDash val="solid"/>
                      <a:headEnd type="none" w="med" len="med"/>
                      <a:tailEnd type="none" w="med" len="med"/>
                    </a:lnT>
                    <a:lnB>
                      <a:noFill/>
                    </a:lnB>
                    <a:noFill/>
                  </a:tcPr>
                </a:tc>
                <a:tc>
                  <a:txBody>
                    <a:bodyPr/>
                    <a:lstStyle/>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无对应</a:t>
                      </a:r>
                    </a:p>
                  </a:txBody>
                  <a:tcPr marL="68580" marR="68580" marT="0" marB="0" anchor="ctr">
                    <a:lnL>
                      <a:noFill/>
                    </a:lnL>
                    <a:lnR>
                      <a:noFill/>
                    </a:lnR>
                    <a:lnT w="12700" cap="flat" cmpd="sng">
                      <a:solidFill>
                        <a:srgbClr val="000008"/>
                      </a:solidFill>
                      <a:prstDash val="solid"/>
                      <a:headEnd type="none" w="med" len="med"/>
                      <a:tailEnd type="none" w="med" len="med"/>
                    </a:lnT>
                    <a:lnB>
                      <a:noFill/>
                    </a:lnB>
                    <a:noFill/>
                  </a:tcPr>
                </a:tc>
                <a:tc rowSpan="5">
                  <a:txBody>
                    <a:bodyPr/>
                    <a:lstStyle/>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高风险</a:t>
                      </a:r>
                    </a:p>
                  </a:txBody>
                  <a:tcPr marL="68580" marR="68580" marT="0" marB="0">
                    <a:lnL>
                      <a:noFill/>
                    </a:lnL>
                    <a:lnR>
                      <a:noFill/>
                    </a:lnR>
                    <a:lnT w="12700" cap="flat" cmpd="sng">
                      <a:solidFill>
                        <a:srgbClr val="000008"/>
                      </a:solidFill>
                      <a:prstDash val="solid"/>
                      <a:headEnd type="none" w="med" len="med"/>
                      <a:tailEnd type="none" w="med" len="med"/>
                    </a:lnT>
                    <a:lnB>
                      <a:noFill/>
                    </a:lnB>
                    <a:noFill/>
                  </a:tcPr>
                </a:tc>
                <a:tc>
                  <a:txBody>
                    <a:bodyPr/>
                    <a:lstStyle/>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8</a:t>
                      </a:r>
                    </a:p>
                  </a:txBody>
                  <a:tcPr marL="68580" marR="68580" marT="0" marB="0" anchor="ctr">
                    <a:lnL>
                      <a:noFill/>
                    </a:lnL>
                    <a:lnR>
                      <a:noFill/>
                    </a:lnR>
                    <a:lnT w="12700" cap="flat" cmpd="sng">
                      <a:solidFill>
                        <a:srgbClr val="000008"/>
                      </a:solidFill>
                      <a:prstDash val="solid"/>
                      <a:headEnd type="none" w="med" len="med"/>
                      <a:tailEnd type="none" w="med" len="med"/>
                    </a:lnT>
                    <a:lnB>
                      <a:noFill/>
                    </a:lnB>
                    <a:noFill/>
                  </a:tcPr>
                </a:tc>
                <a:tc>
                  <a:txBody>
                    <a:bodyPr/>
                    <a:lstStyle/>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B+/B</a:t>
                      </a:r>
                    </a:p>
                  </a:txBody>
                  <a:tcPr marL="68580" marR="68580" marT="0" marB="0" anchor="ctr">
                    <a:lnL>
                      <a:noFill/>
                    </a:lnL>
                    <a:lnR>
                      <a:noFill/>
                    </a:lnR>
                    <a:lnT w="12700" cap="flat" cmpd="sng">
                      <a:solidFill>
                        <a:srgbClr val="000008"/>
                      </a:solidFill>
                      <a:prstDash val="solid"/>
                      <a:headEnd type="none" w="med" len="med"/>
                      <a:tailEnd type="none" w="med" len="med"/>
                    </a:lnT>
                    <a:lnB>
                      <a:noFill/>
                    </a:lnB>
                    <a:noFill/>
                  </a:tcPr>
                </a:tc>
              </a:tr>
              <a:tr h="365760">
                <a:tc rowSpan="3">
                  <a:txBody>
                    <a:bodyPr/>
                    <a:lstStyle/>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低风险</a:t>
                      </a:r>
                    </a:p>
                  </a:txBody>
                  <a:tcPr marL="68580" marR="68580" marT="0" marB="0" anchor="ctr">
                    <a:lnL>
                      <a:noFill/>
                    </a:lnL>
                    <a:lnR>
                      <a:noFill/>
                    </a:lnR>
                    <a:lnT>
                      <a:noFill/>
                    </a:lnT>
                    <a:lnB>
                      <a:noFill/>
                    </a:lnB>
                    <a:noFill/>
                  </a:tcPr>
                </a:tc>
                <a:tc>
                  <a:txBody>
                    <a:bodyPr/>
                    <a:lstStyle/>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1</a:t>
                      </a:r>
                    </a:p>
                  </a:txBody>
                  <a:tcPr marL="68580" marR="68580" marT="0" marB="0" anchor="ctr">
                    <a:lnL>
                      <a:noFill/>
                    </a:lnL>
                    <a:lnR>
                      <a:noFill/>
                    </a:lnR>
                    <a:lnT>
                      <a:noFill/>
                    </a:lnT>
                    <a:lnB>
                      <a:noFill/>
                    </a:lnB>
                    <a:noFill/>
                  </a:tcPr>
                </a:tc>
                <a:tc>
                  <a:txBody>
                    <a:bodyPr/>
                    <a:lstStyle/>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AAA</a:t>
                      </a:r>
                    </a:p>
                  </a:txBody>
                  <a:tcPr marL="68580" marR="68580" marT="0" marB="0" anchor="ctr">
                    <a:lnL>
                      <a:noFill/>
                    </a:lnL>
                    <a:lnR>
                      <a:noFill/>
                    </a:lnR>
                    <a:lnT>
                      <a:noFill/>
                    </a:lnT>
                    <a:lnB>
                      <a:noFill/>
                    </a:lnB>
                    <a:noFill/>
                  </a:tcPr>
                </a:tc>
                <a:tc vMerge="1">
                  <a:txBody>
                    <a:bodyPr/>
                    <a:lstStyle/>
                    <a:p>
                      <a:endParaRPr lang="zh-CN"/>
                    </a:p>
                  </a:txBody>
                  <a:tcPr>
                    <a:lnL>
                      <a:noFill/>
                    </a:lnL>
                    <a:lnR>
                      <a:noFill/>
                    </a:lnR>
                  </a:tcPr>
                </a:tc>
                <a:tc>
                  <a:txBody>
                    <a:bodyPr/>
                    <a:lstStyle/>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9</a:t>
                      </a:r>
                    </a:p>
                  </a:txBody>
                  <a:tcPr marL="68580" marR="68580" marT="0" marB="0" anchor="ctr">
                    <a:lnL>
                      <a:noFill/>
                    </a:lnL>
                    <a:lnR>
                      <a:noFill/>
                    </a:lnR>
                    <a:lnT>
                      <a:noFill/>
                    </a:lnT>
                    <a:lnB>
                      <a:noFill/>
                    </a:lnB>
                    <a:noFill/>
                  </a:tcPr>
                </a:tc>
                <a:tc>
                  <a:txBody>
                    <a:bodyPr/>
                    <a:lstStyle/>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B-</a:t>
                      </a:r>
                    </a:p>
                  </a:txBody>
                  <a:tcPr marL="68580" marR="68580" marT="0" marB="0" anchor="ctr">
                    <a:lnL>
                      <a:noFill/>
                    </a:lnL>
                    <a:lnR>
                      <a:noFill/>
                    </a:lnR>
                    <a:lnT>
                      <a:noFill/>
                    </a:lnT>
                    <a:lnB>
                      <a:noFill/>
                    </a:lnB>
                    <a:noFill/>
                  </a:tcPr>
                </a:tc>
              </a:tr>
              <a:tr h="365760">
                <a:tc vMerge="1">
                  <a:txBody>
                    <a:bodyPr/>
                    <a:lstStyle/>
                    <a:p>
                      <a:endParaRPr lang="zh-CN"/>
                    </a:p>
                  </a:txBody>
                  <a:tcPr>
                    <a:lnL>
                      <a:noFill/>
                    </a:lnL>
                    <a:lnR>
                      <a:noFill/>
                    </a:lnR>
                  </a:tcPr>
                </a:tc>
                <a:tc>
                  <a:txBody>
                    <a:bodyPr/>
                    <a:lstStyle/>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2</a:t>
                      </a:r>
                    </a:p>
                  </a:txBody>
                  <a:tcPr marL="68580" marR="68580" marT="0" marB="0" anchor="ctr">
                    <a:lnL>
                      <a:noFill/>
                    </a:lnL>
                    <a:lnR>
                      <a:noFill/>
                    </a:lnR>
                    <a:lnT>
                      <a:noFill/>
                    </a:lnT>
                    <a:lnB>
                      <a:noFill/>
                    </a:lnB>
                    <a:noFill/>
                  </a:tcPr>
                </a:tc>
                <a:tc>
                  <a:txBody>
                    <a:bodyPr/>
                    <a:lstStyle/>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AA</a:t>
                      </a:r>
                    </a:p>
                  </a:txBody>
                  <a:tcPr marL="68580" marR="68580" marT="0" marB="0" anchor="ctr">
                    <a:lnL>
                      <a:noFill/>
                    </a:lnL>
                    <a:lnR>
                      <a:noFill/>
                    </a:lnR>
                    <a:lnT>
                      <a:noFill/>
                    </a:lnT>
                    <a:lnB>
                      <a:noFill/>
                    </a:lnB>
                    <a:noFill/>
                  </a:tcPr>
                </a:tc>
                <a:tc vMerge="1">
                  <a:txBody>
                    <a:bodyPr/>
                    <a:lstStyle/>
                    <a:p>
                      <a:endParaRPr lang="zh-CN"/>
                    </a:p>
                  </a:txBody>
                  <a:tcPr>
                    <a:lnL>
                      <a:noFill/>
                    </a:lnL>
                    <a:lnR>
                      <a:noFill/>
                    </a:lnR>
                  </a:tcPr>
                </a:tc>
                <a:tc>
                  <a:txBody>
                    <a:bodyPr/>
                    <a:lstStyle/>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10</a:t>
                      </a:r>
                    </a:p>
                  </a:txBody>
                  <a:tcPr marL="68580" marR="68580" marT="0" marB="0" anchor="ctr">
                    <a:lnL>
                      <a:noFill/>
                    </a:lnL>
                    <a:lnR>
                      <a:noFill/>
                    </a:lnR>
                    <a:lnT>
                      <a:noFill/>
                    </a:lnT>
                    <a:lnB>
                      <a:noFill/>
                    </a:lnB>
                    <a:noFill/>
                  </a:tcPr>
                </a:tc>
                <a:tc>
                  <a:txBody>
                    <a:bodyPr/>
                    <a:lstStyle/>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CCC+/CCC</a:t>
                      </a:r>
                    </a:p>
                  </a:txBody>
                  <a:tcPr marL="68580" marR="68580" marT="0" marB="0" anchor="ctr">
                    <a:lnL>
                      <a:noFill/>
                    </a:lnL>
                    <a:lnR>
                      <a:noFill/>
                    </a:lnR>
                    <a:lnT>
                      <a:noFill/>
                    </a:lnT>
                    <a:lnB>
                      <a:noFill/>
                    </a:lnB>
                    <a:noFill/>
                  </a:tcPr>
                </a:tc>
              </a:tr>
              <a:tr h="365760">
                <a:tc vMerge="1">
                  <a:txBody>
                    <a:bodyPr/>
                    <a:lstStyle/>
                    <a:p>
                      <a:endParaRPr lang="zh-CN"/>
                    </a:p>
                  </a:txBody>
                  <a:tcPr>
                    <a:lnL>
                      <a:noFill/>
                    </a:lnL>
                    <a:lnR>
                      <a:noFill/>
                    </a:lnR>
                    <a:lnB>
                      <a:noFill/>
                    </a:lnB>
                  </a:tcPr>
                </a:tc>
                <a:tc>
                  <a:txBody>
                    <a:bodyPr/>
                    <a:lstStyle/>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3</a:t>
                      </a:r>
                    </a:p>
                  </a:txBody>
                  <a:tcPr marL="68580" marR="68580" marT="0" marB="0" anchor="ctr">
                    <a:lnL>
                      <a:noFill/>
                    </a:lnL>
                    <a:lnR>
                      <a:noFill/>
                    </a:lnR>
                    <a:lnT>
                      <a:noFill/>
                    </a:lnT>
                    <a:lnB>
                      <a:noFill/>
                    </a:lnB>
                    <a:noFill/>
                  </a:tcPr>
                </a:tc>
                <a:tc>
                  <a:txBody>
                    <a:bodyPr/>
                    <a:lstStyle/>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A</a:t>
                      </a:r>
                    </a:p>
                  </a:txBody>
                  <a:tcPr marL="68580" marR="68580" marT="0" marB="0" anchor="ctr">
                    <a:lnL>
                      <a:noFill/>
                    </a:lnL>
                    <a:lnR>
                      <a:noFill/>
                    </a:lnR>
                    <a:lnT>
                      <a:noFill/>
                    </a:lnT>
                    <a:lnB>
                      <a:noFill/>
                    </a:lnB>
                    <a:noFill/>
                  </a:tcPr>
                </a:tc>
                <a:tc vMerge="1">
                  <a:txBody>
                    <a:bodyPr/>
                    <a:lstStyle/>
                    <a:p>
                      <a:endParaRPr lang="zh-CN"/>
                    </a:p>
                  </a:txBody>
                  <a:tcPr>
                    <a:lnL>
                      <a:noFill/>
                    </a:lnL>
                    <a:lnR>
                      <a:noFill/>
                    </a:lnR>
                  </a:tcPr>
                </a:tc>
                <a:tc>
                  <a:txBody>
                    <a:bodyPr/>
                    <a:lstStyle/>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11</a:t>
                      </a:r>
                    </a:p>
                  </a:txBody>
                  <a:tcPr marL="68580" marR="68580" marT="0" marB="0" anchor="ctr">
                    <a:lnL>
                      <a:noFill/>
                    </a:lnL>
                    <a:lnR>
                      <a:noFill/>
                    </a:lnR>
                    <a:lnT>
                      <a:noFill/>
                    </a:lnT>
                    <a:lnB>
                      <a:noFill/>
                    </a:lnB>
                    <a:noFill/>
                  </a:tcPr>
                </a:tc>
                <a:tc>
                  <a:txBody>
                    <a:bodyPr/>
                    <a:lstStyle/>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CC-</a:t>
                      </a:r>
                    </a:p>
                  </a:txBody>
                  <a:tcPr marL="68580" marR="68580" marT="0" marB="0" anchor="ctr">
                    <a:lnL>
                      <a:noFill/>
                    </a:lnL>
                    <a:lnR>
                      <a:noFill/>
                    </a:lnR>
                    <a:lnT>
                      <a:noFill/>
                    </a:lnT>
                    <a:lnB>
                      <a:noFill/>
                    </a:lnB>
                    <a:noFill/>
                  </a:tcPr>
                </a:tc>
              </a:tr>
              <a:tr h="365760">
                <a:tc rowSpan="4">
                  <a:txBody>
                    <a:bodyPr/>
                    <a:lstStyle/>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中等风险</a:t>
                      </a:r>
                    </a:p>
                  </a:txBody>
                  <a:tcPr marL="68580" marR="68580" marT="0" marB="0" anchor="ctr">
                    <a:lnL>
                      <a:noFill/>
                    </a:lnL>
                    <a:lnR>
                      <a:noFill/>
                    </a:lnR>
                    <a:lnT>
                      <a:noFill/>
                    </a:lnT>
                    <a:lnB>
                      <a:noFill/>
                    </a:lnB>
                    <a:noFill/>
                  </a:tcPr>
                </a:tc>
                <a:tc>
                  <a:txBody>
                    <a:bodyPr/>
                    <a:lstStyle/>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4</a:t>
                      </a:r>
                    </a:p>
                  </a:txBody>
                  <a:tcPr marL="68580" marR="68580" marT="0" marB="0" anchor="ctr">
                    <a:lnL>
                      <a:noFill/>
                    </a:lnL>
                    <a:lnR>
                      <a:noFill/>
                    </a:lnR>
                    <a:lnT>
                      <a:noFill/>
                    </a:lnT>
                    <a:lnB>
                      <a:noFill/>
                    </a:lnB>
                    <a:noFill/>
                  </a:tcPr>
                </a:tc>
                <a:tc>
                  <a:txBody>
                    <a:bodyPr/>
                    <a:lstStyle/>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BBB+/BBB</a:t>
                      </a:r>
                    </a:p>
                  </a:txBody>
                  <a:tcPr marL="68580" marR="68580" marT="0" marB="0" anchor="ctr">
                    <a:lnL>
                      <a:noFill/>
                    </a:lnL>
                    <a:lnR>
                      <a:noFill/>
                    </a:lnR>
                    <a:lnT>
                      <a:noFill/>
                    </a:lnT>
                    <a:lnB>
                      <a:noFill/>
                    </a:lnB>
                    <a:noFill/>
                  </a:tcPr>
                </a:tc>
                <a:tc vMerge="1">
                  <a:txBody>
                    <a:bodyPr/>
                    <a:lstStyle/>
                    <a:p>
                      <a:endParaRPr lang="zh-CN"/>
                    </a:p>
                  </a:txBody>
                  <a:tcPr>
                    <a:lnL>
                      <a:noFill/>
                    </a:lnL>
                    <a:lnR>
                      <a:noFill/>
                    </a:lnR>
                    <a:lnB>
                      <a:noFill/>
                    </a:lnB>
                  </a:tcPr>
                </a:tc>
                <a:tc>
                  <a:txBody>
                    <a:bodyPr/>
                    <a:lstStyle/>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12</a:t>
                      </a:r>
                    </a:p>
                  </a:txBody>
                  <a:tcPr marL="68580" marR="68580" marT="0" marB="0" anchor="ctr">
                    <a:lnL>
                      <a:noFill/>
                    </a:lnL>
                    <a:lnR>
                      <a:noFill/>
                    </a:lnR>
                    <a:lnT>
                      <a:noFill/>
                    </a:lnT>
                    <a:lnB>
                      <a:noFill/>
                    </a:lnB>
                    <a:noFill/>
                  </a:tcPr>
                </a:tc>
                <a:tc>
                  <a:txBody>
                    <a:bodyPr/>
                    <a:lstStyle/>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发生违约</a:t>
                      </a:r>
                    </a:p>
                  </a:txBody>
                  <a:tcPr marL="68580" marR="68580" marT="0" marB="0" anchor="ctr">
                    <a:lnL>
                      <a:noFill/>
                    </a:lnL>
                    <a:lnR>
                      <a:noFill/>
                    </a:lnR>
                    <a:lnT>
                      <a:noFill/>
                    </a:lnT>
                    <a:lnB>
                      <a:noFill/>
                    </a:lnB>
                    <a:noFill/>
                  </a:tcPr>
                </a:tc>
              </a:tr>
              <a:tr h="365760">
                <a:tc vMerge="1">
                  <a:txBody>
                    <a:bodyPr/>
                    <a:lstStyle/>
                    <a:p>
                      <a:endParaRPr lang="zh-CN"/>
                    </a:p>
                  </a:txBody>
                  <a:tcPr>
                    <a:lnL>
                      <a:noFill/>
                    </a:lnL>
                    <a:lnR>
                      <a:noFill/>
                    </a:lnR>
                  </a:tcPr>
                </a:tc>
                <a:tc>
                  <a:txBody>
                    <a:bodyPr/>
                    <a:lstStyle/>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5</a:t>
                      </a:r>
                    </a:p>
                  </a:txBody>
                  <a:tcPr marL="68580" marR="68580" marT="0" marB="0" anchor="ctr">
                    <a:lnL>
                      <a:noFill/>
                    </a:lnL>
                    <a:lnR>
                      <a:noFill/>
                    </a:lnR>
                    <a:lnT>
                      <a:noFill/>
                    </a:lnT>
                    <a:lnB>
                      <a:noFill/>
                    </a:lnB>
                    <a:noFill/>
                  </a:tcPr>
                </a:tc>
                <a:tc>
                  <a:txBody>
                    <a:bodyPr/>
                    <a:lstStyle/>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BBB-</a:t>
                      </a:r>
                    </a:p>
                  </a:txBody>
                  <a:tcPr marL="68580" marR="68580" marT="0" marB="0" anchor="ctr">
                    <a:lnL>
                      <a:noFill/>
                    </a:lnL>
                    <a:lnR>
                      <a:noFill/>
                    </a:lnR>
                    <a:lnT>
                      <a:noFill/>
                    </a:lnT>
                    <a:lnB>
                      <a:noFill/>
                    </a:lnB>
                    <a:noFill/>
                  </a:tcPr>
                </a:tc>
                <a:tc>
                  <a:txBody>
                    <a:bodyPr/>
                    <a:lstStyle/>
                    <a:p>
                      <a:pPr marL="0" indent="0" algn="just">
                        <a:lnSpc>
                          <a:spcPct val="150000"/>
                        </a:lnSpc>
                        <a:spcBef>
                          <a:spcPct val="0"/>
                        </a:spcBef>
                        <a:spcAft>
                          <a:spcPct val="0"/>
                        </a:spcAft>
                      </a:pPr>
                      <a:r>
                        <a:rPr lang="en-US" altLang="zh-CN" sz="1000">
                          <a:latin typeface="Times New Roman" panose="02020603050405020304"/>
                          <a:ea typeface="宋体" panose="02010600030101010101" pitchFamily="2" charset="-122"/>
                        </a:rPr>
                        <a:t> </a:t>
                      </a:r>
                    </a:p>
                  </a:txBody>
                  <a:tcPr marL="68580" marR="68580" marT="0" marB="0">
                    <a:lnL>
                      <a:noFill/>
                    </a:lnL>
                    <a:lnR>
                      <a:noFill/>
                    </a:lnR>
                    <a:lnT>
                      <a:noFill/>
                    </a:lnT>
                    <a:lnB>
                      <a:noFill/>
                    </a:lnB>
                    <a:noFill/>
                  </a:tcPr>
                </a:tc>
                <a:tc>
                  <a:txBody>
                    <a:bodyPr/>
                    <a:lstStyle/>
                    <a:p>
                      <a:pPr marL="0" indent="0" algn="just">
                        <a:lnSpc>
                          <a:spcPct val="150000"/>
                        </a:lnSpc>
                        <a:spcBef>
                          <a:spcPct val="0"/>
                        </a:spcBef>
                        <a:spcAft>
                          <a:spcPct val="0"/>
                        </a:spcAft>
                      </a:pPr>
                      <a:r>
                        <a:rPr lang="en-US" altLang="zh-CN" sz="1000">
                          <a:latin typeface="Times New Roman" panose="02020603050405020304"/>
                          <a:ea typeface="宋体" panose="02010600030101010101" pitchFamily="2" charset="-122"/>
                        </a:rPr>
                        <a:t> </a:t>
                      </a:r>
                    </a:p>
                  </a:txBody>
                  <a:tcPr marL="68580" marR="68580" marT="0" marB="0">
                    <a:lnL>
                      <a:noFill/>
                    </a:lnL>
                    <a:lnR>
                      <a:noFill/>
                    </a:lnR>
                    <a:lnT>
                      <a:noFill/>
                    </a:lnT>
                    <a:lnB>
                      <a:noFill/>
                    </a:lnB>
                    <a:noFill/>
                  </a:tcPr>
                </a:tc>
                <a:tc>
                  <a:txBody>
                    <a:bodyPr/>
                    <a:lstStyle/>
                    <a:p>
                      <a:pPr marL="0" indent="0" algn="just">
                        <a:lnSpc>
                          <a:spcPct val="150000"/>
                        </a:lnSpc>
                        <a:spcBef>
                          <a:spcPct val="0"/>
                        </a:spcBef>
                        <a:spcAft>
                          <a:spcPct val="0"/>
                        </a:spcAft>
                      </a:pPr>
                      <a:r>
                        <a:rPr lang="en-US" altLang="zh-CN" sz="1000">
                          <a:latin typeface="Times New Roman" panose="02020603050405020304"/>
                          <a:ea typeface="宋体" panose="02010600030101010101" pitchFamily="2" charset="-122"/>
                        </a:rPr>
                        <a:t> </a:t>
                      </a:r>
                    </a:p>
                  </a:txBody>
                  <a:tcPr marL="68580" marR="68580" marT="0" marB="0">
                    <a:lnL>
                      <a:noFill/>
                    </a:lnL>
                    <a:lnR>
                      <a:noFill/>
                    </a:lnR>
                    <a:lnT>
                      <a:noFill/>
                    </a:lnT>
                    <a:lnB>
                      <a:noFill/>
                    </a:lnB>
                    <a:noFill/>
                  </a:tcPr>
                </a:tc>
              </a:tr>
              <a:tr h="365760">
                <a:tc vMerge="1">
                  <a:txBody>
                    <a:bodyPr/>
                    <a:lstStyle/>
                    <a:p>
                      <a:endParaRPr lang="zh-CN"/>
                    </a:p>
                  </a:txBody>
                  <a:tcPr>
                    <a:lnL>
                      <a:noFill/>
                    </a:lnL>
                    <a:lnR>
                      <a:noFill/>
                    </a:lnR>
                  </a:tcPr>
                </a:tc>
                <a:tc>
                  <a:txBody>
                    <a:bodyPr/>
                    <a:lstStyle/>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6</a:t>
                      </a:r>
                    </a:p>
                  </a:txBody>
                  <a:tcPr marL="68580" marR="68580" marT="0" marB="0" anchor="ctr">
                    <a:lnL>
                      <a:noFill/>
                    </a:lnL>
                    <a:lnR>
                      <a:noFill/>
                    </a:lnR>
                    <a:lnT>
                      <a:noFill/>
                    </a:lnT>
                    <a:lnB>
                      <a:noFill/>
                    </a:lnB>
                    <a:noFill/>
                  </a:tcPr>
                </a:tc>
                <a:tc>
                  <a:txBody>
                    <a:bodyPr/>
                    <a:lstStyle/>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BB+/B</a:t>
                      </a:r>
                    </a:p>
                  </a:txBody>
                  <a:tcPr marL="68580" marR="68580" marT="0" marB="0" anchor="ctr">
                    <a:lnL>
                      <a:noFill/>
                    </a:lnL>
                    <a:lnR>
                      <a:noFill/>
                    </a:lnR>
                    <a:lnT>
                      <a:noFill/>
                    </a:lnT>
                    <a:lnB>
                      <a:noFill/>
                    </a:lnB>
                    <a:noFill/>
                  </a:tcPr>
                </a:tc>
                <a:tc>
                  <a:txBody>
                    <a:bodyPr/>
                    <a:lstStyle/>
                    <a:p>
                      <a:pPr marL="0" indent="0" algn="just">
                        <a:lnSpc>
                          <a:spcPct val="150000"/>
                        </a:lnSpc>
                        <a:spcBef>
                          <a:spcPct val="0"/>
                        </a:spcBef>
                        <a:spcAft>
                          <a:spcPct val="0"/>
                        </a:spcAft>
                      </a:pPr>
                      <a:r>
                        <a:rPr lang="en-US" altLang="zh-CN" sz="1000">
                          <a:latin typeface="Times New Roman" panose="02020603050405020304"/>
                          <a:ea typeface="宋体" panose="02010600030101010101" pitchFamily="2" charset="-122"/>
                        </a:rPr>
                        <a:t> </a:t>
                      </a:r>
                    </a:p>
                  </a:txBody>
                  <a:tcPr marL="68580" marR="68580" marT="0" marB="0">
                    <a:lnL>
                      <a:noFill/>
                    </a:lnL>
                    <a:lnR>
                      <a:noFill/>
                    </a:lnR>
                    <a:lnT>
                      <a:noFill/>
                    </a:lnT>
                    <a:lnB>
                      <a:noFill/>
                    </a:lnB>
                    <a:noFill/>
                  </a:tcPr>
                </a:tc>
                <a:tc>
                  <a:txBody>
                    <a:bodyPr/>
                    <a:lstStyle/>
                    <a:p>
                      <a:pPr marL="0" indent="0" algn="just">
                        <a:lnSpc>
                          <a:spcPct val="150000"/>
                        </a:lnSpc>
                        <a:spcBef>
                          <a:spcPct val="0"/>
                        </a:spcBef>
                        <a:spcAft>
                          <a:spcPct val="0"/>
                        </a:spcAft>
                      </a:pPr>
                      <a:r>
                        <a:rPr lang="en-US" altLang="zh-CN" sz="1000">
                          <a:latin typeface="Times New Roman" panose="02020603050405020304"/>
                          <a:ea typeface="宋体" panose="02010600030101010101" pitchFamily="2" charset="-122"/>
                        </a:rPr>
                        <a:t> </a:t>
                      </a:r>
                    </a:p>
                  </a:txBody>
                  <a:tcPr marL="68580" marR="68580" marT="0" marB="0">
                    <a:lnL>
                      <a:noFill/>
                    </a:lnL>
                    <a:lnR>
                      <a:noFill/>
                    </a:lnR>
                    <a:lnT>
                      <a:noFill/>
                    </a:lnT>
                    <a:lnB>
                      <a:noFill/>
                    </a:lnB>
                    <a:noFill/>
                  </a:tcPr>
                </a:tc>
                <a:tc>
                  <a:txBody>
                    <a:bodyPr/>
                    <a:lstStyle/>
                    <a:p>
                      <a:pPr marL="0" indent="0" algn="just">
                        <a:lnSpc>
                          <a:spcPct val="150000"/>
                        </a:lnSpc>
                        <a:spcBef>
                          <a:spcPct val="0"/>
                        </a:spcBef>
                        <a:spcAft>
                          <a:spcPct val="0"/>
                        </a:spcAft>
                      </a:pPr>
                      <a:r>
                        <a:rPr lang="en-US" altLang="zh-CN" sz="1000">
                          <a:latin typeface="Times New Roman" panose="02020603050405020304"/>
                          <a:ea typeface="宋体" panose="02010600030101010101" pitchFamily="2" charset="-122"/>
                        </a:rPr>
                        <a:t> </a:t>
                      </a:r>
                    </a:p>
                  </a:txBody>
                  <a:tcPr marL="68580" marR="68580" marT="0" marB="0">
                    <a:lnL>
                      <a:noFill/>
                    </a:lnL>
                    <a:lnR>
                      <a:noFill/>
                    </a:lnR>
                    <a:lnT>
                      <a:noFill/>
                    </a:lnT>
                    <a:lnB>
                      <a:noFill/>
                    </a:lnB>
                    <a:noFill/>
                  </a:tcPr>
                </a:tc>
              </a:tr>
              <a:tr h="365760">
                <a:tc vMerge="1">
                  <a:txBody>
                    <a:bodyPr/>
                    <a:lstStyle/>
                    <a:p>
                      <a:endParaRPr lang="zh-CN"/>
                    </a:p>
                  </a:txBody>
                  <a:tcPr>
                    <a:lnL>
                      <a:noFill/>
                    </a:lnL>
                    <a:lnR>
                      <a:noFill/>
                    </a:lnR>
                    <a:lnB>
                      <a:noFill/>
                    </a:lnB>
                  </a:tcPr>
                </a:tc>
                <a:tc>
                  <a:txBody>
                    <a:bodyPr/>
                    <a:lstStyle/>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7</a:t>
                      </a:r>
                    </a:p>
                  </a:txBody>
                  <a:tcPr marL="68580" marR="68580" marT="0" marB="0" anchor="ctr">
                    <a:lnL>
                      <a:noFill/>
                    </a:lnL>
                    <a:lnR>
                      <a:noFill/>
                    </a:lnR>
                    <a:lnT>
                      <a:noFill/>
                    </a:lnT>
                    <a:lnB w="12700" cap="flat" cmpd="sng">
                      <a:solidFill>
                        <a:srgbClr val="000008"/>
                      </a:solidFill>
                      <a:prstDash val="solid"/>
                      <a:headEnd type="none" w="med" len="med"/>
                      <a:tailEnd type="none" w="med" len="med"/>
                    </a:lnB>
                    <a:noFill/>
                  </a:tcPr>
                </a:tc>
                <a:tc>
                  <a:txBody>
                    <a:bodyPr/>
                    <a:lstStyle/>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BB-</a:t>
                      </a:r>
                    </a:p>
                  </a:txBody>
                  <a:tcPr marL="68580" marR="68580" marT="0" marB="0" anchor="ctr">
                    <a:lnL>
                      <a:noFill/>
                    </a:lnL>
                    <a:lnR>
                      <a:noFill/>
                    </a:lnR>
                    <a:lnT>
                      <a:noFill/>
                    </a:lnT>
                    <a:lnB w="12700" cap="flat" cmpd="sng">
                      <a:solidFill>
                        <a:srgbClr val="000008"/>
                      </a:solidFill>
                      <a:prstDash val="solid"/>
                      <a:headEnd type="none" w="med" len="med"/>
                      <a:tailEnd type="none" w="med" len="med"/>
                    </a:lnB>
                    <a:noFill/>
                  </a:tcPr>
                </a:tc>
                <a:tc>
                  <a:txBody>
                    <a:bodyPr/>
                    <a:lstStyle/>
                    <a:p>
                      <a:pPr marL="0" indent="0" algn="just">
                        <a:lnSpc>
                          <a:spcPct val="150000"/>
                        </a:lnSpc>
                        <a:spcBef>
                          <a:spcPct val="0"/>
                        </a:spcBef>
                        <a:spcAft>
                          <a:spcPct val="0"/>
                        </a:spcAft>
                      </a:pPr>
                      <a:r>
                        <a:rPr lang="en-US" altLang="zh-CN" sz="1000">
                          <a:latin typeface="Times New Roman" panose="02020603050405020304"/>
                          <a:ea typeface="宋体" panose="02010600030101010101" pitchFamily="2" charset="-122"/>
                        </a:rPr>
                        <a:t> </a:t>
                      </a:r>
                    </a:p>
                  </a:txBody>
                  <a:tcPr marL="68580" marR="68580" marT="0" marB="0">
                    <a:lnL>
                      <a:noFill/>
                    </a:lnL>
                    <a:lnR>
                      <a:noFill/>
                    </a:lnR>
                    <a:lnT>
                      <a:noFill/>
                    </a:lnT>
                    <a:lnB w="12700" cap="flat" cmpd="sng">
                      <a:solidFill>
                        <a:srgbClr val="000008"/>
                      </a:solidFill>
                      <a:prstDash val="solid"/>
                      <a:headEnd type="none" w="med" len="med"/>
                      <a:tailEnd type="none" w="med" len="med"/>
                    </a:lnB>
                    <a:noFill/>
                  </a:tcPr>
                </a:tc>
                <a:tc>
                  <a:txBody>
                    <a:bodyPr/>
                    <a:lstStyle/>
                    <a:p>
                      <a:pPr marL="0" indent="0" algn="just">
                        <a:lnSpc>
                          <a:spcPct val="150000"/>
                        </a:lnSpc>
                        <a:spcBef>
                          <a:spcPct val="0"/>
                        </a:spcBef>
                        <a:spcAft>
                          <a:spcPct val="0"/>
                        </a:spcAft>
                      </a:pPr>
                      <a:r>
                        <a:rPr lang="en-US" altLang="zh-CN" sz="1000">
                          <a:latin typeface="Times New Roman" panose="02020603050405020304"/>
                          <a:ea typeface="宋体" panose="02010600030101010101" pitchFamily="2" charset="-122"/>
                        </a:rPr>
                        <a:t> </a:t>
                      </a:r>
                    </a:p>
                  </a:txBody>
                  <a:tcPr marL="68580" marR="68580" marT="0" marB="0">
                    <a:lnL>
                      <a:noFill/>
                    </a:lnL>
                    <a:lnR>
                      <a:noFill/>
                    </a:lnR>
                    <a:lnT>
                      <a:noFill/>
                    </a:lnT>
                    <a:lnB w="12700" cap="flat" cmpd="sng">
                      <a:solidFill>
                        <a:srgbClr val="000008"/>
                      </a:solidFill>
                      <a:prstDash val="solid"/>
                      <a:headEnd type="none" w="med" len="med"/>
                      <a:tailEnd type="none" w="med" len="med"/>
                    </a:lnB>
                    <a:noFill/>
                  </a:tcPr>
                </a:tc>
                <a:tc>
                  <a:txBody>
                    <a:bodyPr/>
                    <a:lstStyle/>
                    <a:p>
                      <a:pPr marL="68580" indent="0">
                        <a:lnSpc>
                          <a:spcPct val="150000"/>
                        </a:lnSpc>
                        <a:spcBef>
                          <a:spcPct val="0"/>
                        </a:spcBef>
                        <a:spcAft>
                          <a:spcPct val="0"/>
                        </a:spcAft>
                      </a:pPr>
                      <a:endParaRPr sz="1000">
                        <a:latin typeface="Times New Roman" panose="02020603050405020304"/>
                        <a:ea typeface="宋体" panose="02010600030101010101" pitchFamily="2" charset="-122"/>
                      </a:endParaRPr>
                    </a:p>
                  </a:txBody>
                  <a:tcPr marL="68580" marR="68580" marT="0" marB="0">
                    <a:lnL>
                      <a:noFill/>
                    </a:lnL>
                    <a:lnR>
                      <a:noFill/>
                    </a:lnR>
                    <a:lnT>
                      <a:noFill/>
                    </a:lnT>
                    <a:lnB w="12700" cap="flat" cmpd="sng">
                      <a:solidFill>
                        <a:srgbClr val="000008"/>
                      </a:solidFill>
                      <a:prstDash val="solid"/>
                      <a:headEnd type="none" w="med" len="med"/>
                      <a:tailEnd type="none" w="med" len="med"/>
                    </a:lnB>
                    <a:noFill/>
                  </a:tcPr>
                </a:tc>
              </a:tr>
            </a:tbl>
          </a:graphicData>
        </a:graphic>
      </p:graphicFrame>
    </p:spTree>
  </p:cSld>
  <p:clrMapOvr>
    <a:masterClrMapping/>
  </p:clrMapOvr>
  <p:transition>
    <p:wip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p>
        </p:txBody>
      </p:sp>
      <p:sp>
        <p:nvSpPr>
          <p:cNvPr id="5" name="文本框 4"/>
          <p:cNvSpPr txBox="1"/>
          <p:nvPr/>
        </p:nvSpPr>
        <p:spPr>
          <a:xfrm>
            <a:off x="100842" y="620688"/>
            <a:ext cx="11897433" cy="4225290"/>
          </a:xfrm>
          <a:prstGeom prst="rect">
            <a:avLst/>
          </a:prstGeom>
          <a:noFill/>
        </p:spPr>
        <p:txBody>
          <a:bodyPr wrap="square" rtlCol="0">
            <a:spAutoFit/>
          </a:bodyPr>
          <a:lstStyle/>
          <a:p>
            <a:pPr marL="342900" indent="-342900" latinLnBrk="0">
              <a:lnSpc>
                <a:spcPct val="16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（二）评级程序解析</a:t>
            </a:r>
          </a:p>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1、初始债务级别的确定——财务评估分析</a:t>
            </a:r>
          </a:p>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初始债务级别的确定即财务评估分析，其评级对象为债务人。评估领域包括收益与现金流；资产价值、流动性和杠杆比率；融资规模、灵活性及债务承担能力。</a:t>
            </a:r>
          </a:p>
          <a:p>
            <a:pPr marL="342900" indent="-342900" latinLnBrk="0">
              <a:lnSpc>
                <a:spcPct val="16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表</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8</a:t>
            </a:r>
            <a:r>
              <a:rPr kumimoji="1" lang="zh-CN" sz="2400" dirty="0">
                <a:latin typeface="Times New Roman" panose="02020603050405020304" pitchFamily="18" charset="0"/>
                <a:ea typeface="+mn-ea"/>
                <a:cs typeface="Times New Roman" panose="02020603050405020304" pitchFamily="18" charset="0"/>
              </a:rPr>
              <a:t>展示了银行进行财务评估常用的财务指标，这些指标传递着有用的信息，如公司净收入与总资产比值是一个关键的盈利能力指标，而流动比率则是一个重要的资产流动性指标。</a:t>
            </a:r>
          </a:p>
        </p:txBody>
      </p:sp>
    </p:spTree>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第一节 信用风险概论</a:t>
            </a:r>
          </a:p>
        </p:txBody>
      </p:sp>
      <p:sp>
        <p:nvSpPr>
          <p:cNvPr id="5" name="文本框 4"/>
          <p:cNvSpPr txBox="1"/>
          <p:nvPr/>
        </p:nvSpPr>
        <p:spPr>
          <a:xfrm>
            <a:off x="100842" y="620688"/>
            <a:ext cx="11897433" cy="58426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此外，根据信用风险产生的领域，我们可以将其分为本金风险和重置风险。本金风险涉及资金交付与证券交割之间的时间差，可能导致卖方在交付证券后未能收到资金，或买方在支付资金后未能获得证券。而重置风险则是指由于交易对手的违约，导致交易无法完成。此时，未违约的一方可能需要再次进行交易来购买股票或实现变现，从而可能面临因市场价格的不利变动而遭受的损失。</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随着全球经济、政治和技术的日新月异，信用及其衍生品的创新取得了长足的进展。从国家的角度来看，各国的债务呈现出持续上升的趋势；从企业的角度来看，应收、应付款项已经逐渐成为其流动资产项下不可或缺的一部分，另外还有很多企业发行大量的公司债券以筹集资金；从居民个人来看，消费信贷的飞速发展为个人作为信用提供者在经济领域扮演更加重要的角色提供了可能。</a:t>
            </a:r>
          </a:p>
        </p:txBody>
      </p:sp>
    </p:spTree>
  </p:cSld>
  <p:clrMapOvr>
    <a:masterClrMapping/>
  </p:clrMapOvr>
  <p:transition>
    <p:wip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p>
        </p:txBody>
      </p:sp>
      <p:sp>
        <p:nvSpPr>
          <p:cNvPr id="5" name="文本框 4"/>
          <p:cNvSpPr txBox="1"/>
          <p:nvPr/>
        </p:nvSpPr>
        <p:spPr>
          <a:xfrm>
            <a:off x="100842" y="620688"/>
            <a:ext cx="11897433" cy="681990"/>
          </a:xfrm>
          <a:prstGeom prst="rect">
            <a:avLst/>
          </a:prstGeom>
          <a:noFill/>
        </p:spPr>
        <p:txBody>
          <a:bodyPr wrap="square" rtlCol="0">
            <a:spAutoFit/>
          </a:bodyPr>
          <a:lstStyle/>
          <a:p>
            <a:pPr marL="342900" indent="-342900" algn="ctr" latinLnBrk="0">
              <a:lnSpc>
                <a:spcPct val="16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表</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8 </a:t>
            </a:r>
            <a:r>
              <a:rPr kumimoji="1" lang="zh-CN" sz="2400" dirty="0">
                <a:latin typeface="Times New Roman" panose="02020603050405020304" pitchFamily="18" charset="0"/>
                <a:ea typeface="+mn-ea"/>
                <a:cs typeface="Times New Roman" panose="02020603050405020304" pitchFamily="18" charset="0"/>
              </a:rPr>
              <a:t>银行进行财务评估常用的财务指标</a:t>
            </a:r>
          </a:p>
        </p:txBody>
      </p:sp>
      <p:graphicFrame>
        <p:nvGraphicFramePr>
          <p:cNvPr id="3" name="表格 2"/>
          <p:cNvGraphicFramePr/>
          <p:nvPr/>
        </p:nvGraphicFramePr>
        <p:xfrm>
          <a:off x="621030" y="1485265"/>
          <a:ext cx="10480040" cy="4389120"/>
        </p:xfrm>
        <a:graphic>
          <a:graphicData uri="http://schemas.openxmlformats.org/drawingml/2006/table">
            <a:tbl>
              <a:tblPr/>
              <a:tblGrid>
                <a:gridCol w="2634615"/>
                <a:gridCol w="7845425"/>
              </a:tblGrid>
              <a:tr h="0">
                <a:tc>
                  <a:txBody>
                    <a:bodyPr/>
                    <a:lstStyle/>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类</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型</a:t>
                      </a:r>
                    </a:p>
                  </a:txBody>
                  <a:tcPr marL="68580" marR="68580" marT="0" marB="0" anchor="ctr">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比</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率</a:t>
                      </a:r>
                    </a:p>
                  </a:txBody>
                  <a:tcPr marL="68580" marR="68580" marT="0" marB="0" anchor="ctr">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r>
              <a:tr h="0">
                <a:tc>
                  <a:txBody>
                    <a:bodyPr/>
                    <a:lstStyle/>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收益和现金流</a:t>
                      </a:r>
                    </a:p>
                  </a:txBody>
                  <a:tcPr marL="68580" marR="68580" marT="0" marB="0" anchor="ctr">
                    <a:lnL>
                      <a:noFill/>
                    </a:lnL>
                    <a:lnR>
                      <a:noFill/>
                    </a:lnR>
                    <a:lnT w="12700" cap="flat" cmpd="sng">
                      <a:solidFill>
                        <a:srgbClr val="000008"/>
                      </a:solidFill>
                      <a:prstDash val="solid"/>
                      <a:headEnd type="none" w="med" len="med"/>
                      <a:tailEnd type="none" w="med" len="med"/>
                    </a:lnT>
                    <a:lnB>
                      <a:noFill/>
                    </a:lnB>
                    <a:noFill/>
                  </a:tcPr>
                </a:tc>
                <a:tc>
                  <a:txBody>
                    <a:bodyPr/>
                    <a:lstStyle/>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息税前利润</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销售收入；净收入</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销售收入；实际有效税率；</a:t>
                      </a:r>
                    </a:p>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净收入</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净值；净收入</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总资产；销售收入</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固定资产</a:t>
                      </a:r>
                    </a:p>
                  </a:txBody>
                  <a:tcPr marL="68580" marR="68580" marT="0" marB="0" anchor="ctr">
                    <a:lnL>
                      <a:noFill/>
                    </a:lnL>
                    <a:lnR>
                      <a:noFill/>
                    </a:lnR>
                    <a:lnT w="12700" cap="flat" cmpd="sng">
                      <a:solidFill>
                        <a:srgbClr val="000008"/>
                      </a:solidFill>
                      <a:prstDash val="solid"/>
                      <a:headEnd type="none" w="med" len="med"/>
                      <a:tailEnd type="none" w="med" len="med"/>
                    </a:lnT>
                    <a:lnB>
                      <a:noFill/>
                    </a:lnB>
                    <a:noFill/>
                  </a:tcPr>
                </a:tc>
              </a:tr>
              <a:tr h="0">
                <a:tc>
                  <a:txBody>
                    <a:bodyPr/>
                    <a:lstStyle/>
                    <a:p>
                      <a:pPr marL="6858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 </a:t>
                      </a:r>
                    </a:p>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资产价值、流动性</a:t>
                      </a:r>
                    </a:p>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和杠杆比率</a:t>
                      </a:r>
                    </a:p>
                  </a:txBody>
                  <a:tcPr marL="68580" marR="68580" marT="0" marB="0" anchor="ctr">
                    <a:lnL>
                      <a:noFill/>
                    </a:lnL>
                    <a:lnR>
                      <a:noFill/>
                    </a:lnR>
                    <a:lnT>
                      <a:noFill/>
                    </a:lnT>
                    <a:lnB>
                      <a:noFill/>
                    </a:lnB>
                    <a:noFill/>
                  </a:tcPr>
                </a:tc>
                <a:tc>
                  <a:txBody>
                    <a:bodyPr/>
                    <a:lstStyle/>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长期债务量</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资本总额；长期债务量</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有形净值；</a:t>
                      </a:r>
                    </a:p>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总负债额</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有形净值；（总负债</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长期资本）</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长期资本；</a:t>
                      </a:r>
                    </a:p>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长期资本</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总净值</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优先股</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次级债务；流动负债</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有形净值；</a:t>
                      </a:r>
                    </a:p>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流动比率；速动比率；存货占净销售收入比率；</a:t>
                      </a:r>
                    </a:p>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存货占净流动资本比率；流动负债占存货比率；</a:t>
                      </a:r>
                    </a:p>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原材料、半成品、产成品占存货比率</a:t>
                      </a:r>
                    </a:p>
                  </a:txBody>
                  <a:tcPr marL="68580" marR="68580" marT="0" marB="0" anchor="ctr">
                    <a:lnL>
                      <a:noFill/>
                    </a:lnL>
                    <a:lnR>
                      <a:noFill/>
                    </a:lnR>
                    <a:lnT>
                      <a:noFill/>
                    </a:lnT>
                    <a:lnB>
                      <a:noFill/>
                    </a:lnB>
                    <a:noFill/>
                  </a:tcPr>
                </a:tc>
              </a:tr>
              <a:tr h="0">
                <a:tc>
                  <a:txBody>
                    <a:bodyPr/>
                    <a:lstStyle/>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融资规模、灵活性</a:t>
                      </a:r>
                    </a:p>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及债务承担能力</a:t>
                      </a:r>
                    </a:p>
                  </a:txBody>
                  <a:tcPr marL="68580" marR="68580" marT="0" marB="0" anchor="ctr">
                    <a:lnL>
                      <a:noFill/>
                    </a:lnL>
                    <a:lnR>
                      <a:noFill/>
                    </a:lnR>
                    <a:lnT>
                      <a:noFill/>
                    </a:lnT>
                    <a:lnB w="12700" cap="flat" cmpd="sng">
                      <a:solidFill>
                        <a:srgbClr val="000008"/>
                      </a:solidFill>
                      <a:prstDash val="solid"/>
                      <a:headEnd type="none" w="med" len="med"/>
                      <a:tailEnd type="none" w="med" len="med"/>
                    </a:lnB>
                    <a:noFill/>
                  </a:tcPr>
                </a:tc>
                <a:tc>
                  <a:txBody>
                    <a:bodyPr/>
                    <a:lstStyle/>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息税前利润</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利息支付；</a:t>
                      </a:r>
                    </a:p>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（活动现金流量</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资本支出）</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利息支付；</a:t>
                      </a:r>
                    </a:p>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（活动现金流量</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资本支出</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股息）</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利息支付；</a:t>
                      </a:r>
                    </a:p>
                  </a:txBody>
                  <a:tcPr marL="68580" marR="68580" marT="0" marB="0" anchor="ctr">
                    <a:lnL>
                      <a:noFill/>
                    </a:lnL>
                    <a:lnR>
                      <a:noFill/>
                    </a:lnR>
                    <a:lnT>
                      <a:noFill/>
                    </a:lnT>
                    <a:lnB w="12700" cap="flat" cmpd="sng">
                      <a:solidFill>
                        <a:srgbClr val="000008"/>
                      </a:solidFill>
                      <a:prstDash val="solid"/>
                      <a:headEnd type="none" w="med" len="med"/>
                      <a:tailEnd type="none" w="med" len="med"/>
                    </a:lnB>
                    <a:noFill/>
                  </a:tcPr>
                </a:tc>
              </a:tr>
            </a:tbl>
          </a:graphicData>
        </a:graphic>
      </p:graphicFrame>
    </p:spTree>
  </p:cSld>
  <p:clrMapOvr>
    <a:masterClrMapping/>
  </p:clrMapOvr>
  <p:transition>
    <p:wip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p>
        </p:txBody>
      </p:sp>
      <p:sp>
        <p:nvSpPr>
          <p:cNvPr id="5" name="文本框 4"/>
          <p:cNvSpPr txBox="1"/>
          <p:nvPr/>
        </p:nvSpPr>
        <p:spPr>
          <a:xfrm>
            <a:off x="100965" y="620395"/>
            <a:ext cx="12085955" cy="5410712"/>
          </a:xfrm>
          <a:prstGeom prst="rect">
            <a:avLst/>
          </a:prstGeom>
          <a:noFill/>
        </p:spPr>
        <p:txBody>
          <a:bodyPr wrap="square" rtlCol="0">
            <a:spAutoFit/>
          </a:bodyPr>
          <a:lstStyle/>
          <a:p>
            <a:pPr marL="342900" indent="-342900" latinLnBrk="0">
              <a:lnSpc>
                <a:spcPct val="16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表</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9</a:t>
            </a:r>
            <a:r>
              <a:rPr kumimoji="1" lang="zh-CN" sz="2400" dirty="0">
                <a:latin typeface="Times New Roman" panose="02020603050405020304" pitchFamily="18" charset="0"/>
                <a:ea typeface="+mn-ea"/>
                <a:cs typeface="Times New Roman" panose="02020603050405020304" pitchFamily="18" charset="0"/>
              </a:rPr>
              <a:t>列出了内部评级为中等风险为4的财务评估情况。在进行信用风险评级时，先分别计算出这三个领域各自对应的风险评级，随后综合这些评级来得出总体风险评级，从而完成初始债务人的评级。具体而言，先获得这三个领域各自的评级，然后比较这三个评级的平均数与其中最低的评级，总体风险评级与最差评级的差一般不应超过1.0。</a:t>
            </a:r>
          </a:p>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以三个领域评级分别为1、1、4为例，其平均数为2，但总体评级不能超过三个评级中最差评级4的1.0，但由于总评级不能超过这三个评级中最差的4的1.0，因此，总风险评级为3.0而不是2.0。若最差评估值非整数，如4.5，则减1为3.5，再根据具体情况判断是3还是4。</a:t>
            </a:r>
          </a:p>
        </p:txBody>
      </p:sp>
    </p:spTree>
  </p:cSld>
  <p:clrMapOvr>
    <a:masterClrMapping/>
  </p:clrMapOvr>
  <p:transition>
    <p:wip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p>
        </p:txBody>
      </p:sp>
      <p:sp>
        <p:nvSpPr>
          <p:cNvPr id="5" name="文本框 4"/>
          <p:cNvSpPr txBox="1"/>
          <p:nvPr/>
        </p:nvSpPr>
        <p:spPr>
          <a:xfrm>
            <a:off x="100842" y="620688"/>
            <a:ext cx="11897433" cy="681990"/>
          </a:xfrm>
          <a:prstGeom prst="rect">
            <a:avLst/>
          </a:prstGeom>
          <a:noFill/>
        </p:spPr>
        <p:txBody>
          <a:bodyPr wrap="square" rtlCol="0">
            <a:spAutoFit/>
          </a:bodyPr>
          <a:lstStyle/>
          <a:p>
            <a:pPr marL="342900" indent="-342900" algn="ctr" latinLnBrk="0">
              <a:lnSpc>
                <a:spcPct val="16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表</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9 </a:t>
            </a:r>
            <a:r>
              <a:rPr kumimoji="1" lang="zh-CN" sz="2400" dirty="0">
                <a:latin typeface="Times New Roman" panose="02020603050405020304" pitchFamily="18" charset="0"/>
                <a:ea typeface="+mn-ea"/>
                <a:cs typeface="Times New Roman" panose="02020603050405020304" pitchFamily="18" charset="0"/>
              </a:rPr>
              <a:t>风险评级为4的财务评估表</a:t>
            </a:r>
          </a:p>
        </p:txBody>
      </p:sp>
      <p:pic>
        <p:nvPicPr>
          <p:cNvPr id="8" name="图片 7"/>
          <p:cNvPicPr>
            <a:picLocks noChangeAspect="1"/>
          </p:cNvPicPr>
          <p:nvPr/>
        </p:nvPicPr>
        <p:blipFill>
          <a:blip r:embed="rId2"/>
          <a:stretch>
            <a:fillRect/>
          </a:stretch>
        </p:blipFill>
        <p:spPr>
          <a:xfrm>
            <a:off x="1125220" y="1412875"/>
            <a:ext cx="9624695" cy="4758690"/>
          </a:xfrm>
          <a:prstGeom prst="rect">
            <a:avLst/>
          </a:prstGeom>
        </p:spPr>
      </p:pic>
    </p:spTree>
  </p:cSld>
  <p:clrMapOvr>
    <a:masterClrMapping/>
  </p:clrMapOvr>
  <p:transition>
    <p:wip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p>
        </p:txBody>
      </p:sp>
      <p:sp>
        <p:nvSpPr>
          <p:cNvPr id="5" name="文本框 4"/>
          <p:cNvSpPr txBox="1"/>
          <p:nvPr/>
        </p:nvSpPr>
        <p:spPr>
          <a:xfrm>
            <a:off x="100842" y="620688"/>
            <a:ext cx="11897433" cy="681990"/>
          </a:xfrm>
          <a:prstGeom prst="rect">
            <a:avLst/>
          </a:prstGeom>
          <a:noFill/>
        </p:spPr>
        <p:txBody>
          <a:bodyPr wrap="square" rtlCol="0">
            <a:spAutoFit/>
          </a:bodyPr>
          <a:lstStyle/>
          <a:p>
            <a:pPr marL="342900" indent="-342900" algn="ctr" latinLnBrk="0">
              <a:lnSpc>
                <a:spcPct val="160000"/>
              </a:lnSpc>
              <a:buFont typeface="Arial" panose="020B0604020202020204" pitchFamily="34" charset="0"/>
              <a:buChar char="•"/>
            </a:pPr>
            <a:r>
              <a:rPr kumimoji="1" lang="zh-CN" sz="2400" dirty="0" smtClean="0">
                <a:latin typeface="Times New Roman" panose="02020603050405020304" pitchFamily="18" charset="0"/>
                <a:ea typeface="+mn-ea"/>
                <a:cs typeface="Times New Roman" panose="02020603050405020304" pitchFamily="18" charset="0"/>
              </a:rPr>
              <a:t>表</a:t>
            </a:r>
            <a:r>
              <a:rPr kumimoji="1" lang="en-US" altLang="zh-CN" sz="2400" dirty="0" smtClean="0">
                <a:latin typeface="Times New Roman" panose="02020603050405020304" pitchFamily="18" charset="0"/>
                <a:ea typeface="+mn-ea"/>
                <a:cs typeface="Times New Roman" panose="02020603050405020304" pitchFamily="18" charset="0"/>
              </a:rPr>
              <a:t>12-</a:t>
            </a:r>
            <a:r>
              <a:rPr kumimoji="1" lang="zh-CN" sz="2400" dirty="0" smtClean="0">
                <a:latin typeface="Times New Roman" panose="02020603050405020304" pitchFamily="18" charset="0"/>
                <a:ea typeface="+mn-ea"/>
                <a:cs typeface="Times New Roman" panose="02020603050405020304" pitchFamily="18" charset="0"/>
              </a:rPr>
              <a:t>10 </a:t>
            </a:r>
            <a:r>
              <a:rPr kumimoji="1" lang="zh-CN" sz="2400" dirty="0">
                <a:latin typeface="Times New Roman" panose="02020603050405020304" pitchFamily="18" charset="0"/>
                <a:ea typeface="+mn-ea"/>
                <a:cs typeface="Times New Roman" panose="02020603050405020304" pitchFamily="18" charset="0"/>
              </a:rPr>
              <a:t>标准普尔各个评级所对应的财务比率</a:t>
            </a:r>
          </a:p>
        </p:txBody>
      </p:sp>
      <p:graphicFrame>
        <p:nvGraphicFramePr>
          <p:cNvPr id="3" name="表格 2"/>
          <p:cNvGraphicFramePr/>
          <p:nvPr>
            <p:custDataLst>
              <p:tags r:id="rId1"/>
            </p:custDataLst>
          </p:nvPr>
        </p:nvGraphicFramePr>
        <p:xfrm>
          <a:off x="1596390" y="1452880"/>
          <a:ext cx="8699500" cy="4596765"/>
        </p:xfrm>
        <a:graphic>
          <a:graphicData uri="http://schemas.openxmlformats.org/drawingml/2006/table">
            <a:tbl>
              <a:tblPr/>
              <a:tblGrid>
                <a:gridCol w="1739900"/>
                <a:gridCol w="1739900"/>
                <a:gridCol w="1739900"/>
                <a:gridCol w="1739900"/>
                <a:gridCol w="1739900"/>
              </a:tblGrid>
              <a:tr h="459740">
                <a:tc rowSpan="2">
                  <a:txBody>
                    <a:bodyPr/>
                    <a:lstStyle/>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评</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级</a:t>
                      </a:r>
                      <a:endParaRPr lang="zh-CN" sz="1600" b="1">
                        <a:latin typeface="宋体" panose="02010600030101010101" pitchFamily="2" charset="-122"/>
                        <a:ea typeface="宋体" panose="02010600030101010101" pitchFamily="2" charset="-122"/>
                      </a:endParaRPr>
                    </a:p>
                  </a:txBody>
                  <a:tcPr marL="68580" marR="68580" marT="0" marB="0" anchor="ctr">
                    <a:lnL>
                      <a:noFill/>
                    </a:lnL>
                    <a:lnR>
                      <a:noFill/>
                    </a:lnR>
                    <a:lnT w="1270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gridSpan="2">
                  <a:txBody>
                    <a:bodyPr/>
                    <a:lstStyle/>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杠杆比率（</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a:t>
                      </a:r>
                      <a:endParaRPr lang="zh-CN" sz="1600" b="1">
                        <a:latin typeface="宋体" panose="02010600030101010101" pitchFamily="2" charset="-122"/>
                        <a:ea typeface="宋体" panose="02010600030101010101" pitchFamily="2" charset="-122"/>
                      </a:endParaRPr>
                    </a:p>
                  </a:txBody>
                  <a:tcPr marL="68580" marR="68580" marT="0" marB="0" anchor="ctr">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hMerge="1">
                  <a:txBody>
                    <a:bodyPr/>
                    <a:lstStyle/>
                    <a:p>
                      <a:endParaRPr lang="zh-CN"/>
                    </a:p>
                  </a:txBody>
                  <a:tcPr>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tcPr>
                </a:tc>
                <a:tc gridSpan="2">
                  <a:txBody>
                    <a:bodyPr/>
                    <a:lstStyle/>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现金流量比率（乘数）</a:t>
                      </a:r>
                      <a:endParaRPr lang="zh-CN" sz="1600" b="1">
                        <a:latin typeface="宋体" panose="02010600030101010101" pitchFamily="2" charset="-122"/>
                        <a:ea typeface="宋体" panose="02010600030101010101" pitchFamily="2" charset="-122"/>
                      </a:endParaRPr>
                    </a:p>
                  </a:txBody>
                  <a:tcPr marL="68580" marR="68580" marT="0" marB="0" anchor="ctr">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hMerge="1">
                  <a:txBody>
                    <a:bodyPr/>
                    <a:lstStyle/>
                    <a:p>
                      <a:endParaRPr lang="zh-CN"/>
                    </a:p>
                  </a:txBody>
                  <a:tcPr>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tcPr>
                </a:tc>
              </a:tr>
              <a:tr h="919480">
                <a:tc vMerge="1">
                  <a:txBody>
                    <a:bodyPr/>
                    <a:lstStyle/>
                    <a:p>
                      <a:endParaRPr lang="zh-CN"/>
                    </a:p>
                  </a:txBody>
                  <a:tcPr>
                    <a:lnL>
                      <a:noFill/>
                    </a:lnL>
                    <a:lnR>
                      <a:noFill/>
                    </a:lnR>
                    <a:lnB w="6350" cap="flat" cmpd="sng">
                      <a:solidFill>
                        <a:srgbClr val="000008"/>
                      </a:solidFill>
                      <a:prstDash val="solid"/>
                      <a:headEnd type="none" w="med" len="med"/>
                      <a:tailEnd type="none" w="med" len="med"/>
                    </a:lnB>
                  </a:tcPr>
                </a:tc>
                <a:tc>
                  <a:txBody>
                    <a:bodyPr/>
                    <a:lstStyle/>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总债务</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资本</a:t>
                      </a:r>
                      <a:endParaRPr lang="zh-CN" sz="1600" b="1">
                        <a:latin typeface="宋体" panose="02010600030101010101" pitchFamily="2" charset="-122"/>
                        <a:ea typeface="宋体" panose="02010600030101010101" pitchFamily="2" charset="-122"/>
                      </a:endParaRPr>
                    </a:p>
                  </a:txBody>
                  <a:tcPr marL="68580" marR="68580" marT="0" marB="0" anchor="ctr">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有限债务</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资本</a:t>
                      </a:r>
                      <a:endParaRPr lang="zh-CN" sz="1600" b="1">
                        <a:latin typeface="宋体" panose="02010600030101010101" pitchFamily="2" charset="-122"/>
                        <a:ea typeface="宋体" panose="02010600030101010101" pitchFamily="2" charset="-122"/>
                      </a:endParaRPr>
                    </a:p>
                  </a:txBody>
                  <a:tcPr marL="68580" marR="68580" marT="0" marB="0" anchor="ctr">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lnSpc>
                          <a:spcPct val="150000"/>
                        </a:lnSpc>
                        <a:spcBef>
                          <a:spcPct val="0"/>
                        </a:spcBef>
                        <a:spcAft>
                          <a:spcPct val="0"/>
                        </a:spcAft>
                      </a:pPr>
                      <a:r>
                        <a:rPr lang="en-US" altLang="zh-CN" sz="1600" b="1">
                          <a:latin typeface="Times New Roman" panose="02020603050405020304"/>
                          <a:ea typeface="宋体" panose="02010600030101010101" pitchFamily="2" charset="-122"/>
                        </a:rPr>
                        <a:t> </a:t>
                      </a:r>
                    </a:p>
                  </a:txBody>
                  <a:tcPr marL="68580" marR="68580" marT="0" marB="0" anchor="ctr">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总债务</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资本</a:t>
                      </a:r>
                      <a:endParaRPr lang="zh-CN" sz="1600" b="1">
                        <a:latin typeface="宋体" panose="02010600030101010101" pitchFamily="2" charset="-122"/>
                        <a:ea typeface="宋体" panose="02010600030101010101" pitchFamily="2" charset="-122"/>
                      </a:endParaRPr>
                    </a:p>
                  </a:txBody>
                  <a:tcPr marL="68580" marR="68580" marT="0" marB="0" anchor="ctr">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r>
              <a:tr h="459740">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AAA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w="6350" cap="flat" cmpd="sng">
                      <a:solidFill>
                        <a:srgbClr val="000008"/>
                      </a:solidFill>
                      <a:prstDash val="solid"/>
                      <a:headEnd type="none" w="med" len="med"/>
                      <a:tailEnd type="none" w="med" len="med"/>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23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w="12700" cap="flat" cmpd="sng">
                      <a:solidFill>
                        <a:srgbClr val="000008"/>
                      </a:solidFill>
                      <a:prstDash val="solid"/>
                      <a:headEnd type="none" w="med" len="med"/>
                      <a:tailEnd type="none" w="med" len="med"/>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13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w="12700" cap="flat" cmpd="sng">
                      <a:solidFill>
                        <a:srgbClr val="000008"/>
                      </a:solidFill>
                      <a:prstDash val="solid"/>
                      <a:headEnd type="none" w="med" len="med"/>
                      <a:tailEnd type="none" w="med" len="med"/>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26.5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w="12700" cap="flat" cmpd="sng">
                      <a:solidFill>
                        <a:srgbClr val="000008"/>
                      </a:solidFill>
                      <a:prstDash val="solid"/>
                      <a:headEnd type="none" w="med" len="med"/>
                      <a:tailEnd type="none" w="med" len="med"/>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21.4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w="12700" cap="flat" cmpd="sng">
                      <a:solidFill>
                        <a:srgbClr val="000008"/>
                      </a:solidFill>
                      <a:prstDash val="solid"/>
                      <a:headEnd type="none" w="med" len="med"/>
                      <a:tailEnd type="none" w="med" len="med"/>
                    </a:lnT>
                    <a:lnB>
                      <a:noFill/>
                    </a:lnB>
                    <a:noFill/>
                  </a:tcPr>
                </a:tc>
              </a:tr>
              <a:tr h="459740">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AA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38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28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12.9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10.1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a:noFill/>
                    </a:lnB>
                    <a:noFill/>
                  </a:tcPr>
                </a:tc>
              </a:tr>
              <a:tr h="459105">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A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43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34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9.1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6.1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a:noFill/>
                    </a:lnB>
                    <a:noFill/>
                  </a:tcPr>
                </a:tc>
              </a:tr>
              <a:tr h="459740">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BBB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48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43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5.8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3.7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a:noFill/>
                    </a:lnB>
                    <a:noFill/>
                  </a:tcPr>
                </a:tc>
              </a:tr>
              <a:tr h="460375">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BB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63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57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3.4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2.1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a:noFill/>
                    </a:lnB>
                    <a:noFill/>
                  </a:tcPr>
                </a:tc>
              </a:tr>
              <a:tr h="459105">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B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75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70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1.8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a:noFill/>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0.8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a:noFill/>
                    </a:lnB>
                    <a:noFill/>
                  </a:tcPr>
                </a:tc>
              </a:tr>
              <a:tr h="459740">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CCC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w="12700" cap="flat" cmpd="sng">
                      <a:solidFill>
                        <a:srgbClr val="000008"/>
                      </a:solidFill>
                      <a:prstDash val="solid"/>
                      <a:headEnd type="none" w="med" len="med"/>
                      <a:tailEnd type="none" w="med" len="med"/>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88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w="12700" cap="flat" cmpd="sng">
                      <a:solidFill>
                        <a:srgbClr val="000008"/>
                      </a:solidFill>
                      <a:prstDash val="solid"/>
                      <a:headEnd type="none" w="med" len="med"/>
                      <a:tailEnd type="none" w="med" len="med"/>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69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w="12700" cap="flat" cmpd="sng">
                      <a:solidFill>
                        <a:srgbClr val="000008"/>
                      </a:solidFill>
                      <a:prstDash val="solid"/>
                      <a:headEnd type="none" w="med" len="med"/>
                      <a:tailEnd type="none" w="med" len="med"/>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1.3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w="12700" cap="flat" cmpd="sng">
                      <a:solidFill>
                        <a:srgbClr val="000008"/>
                      </a:solidFill>
                      <a:prstDash val="solid"/>
                      <a:headEnd type="none" w="med" len="med"/>
                      <a:tailEnd type="none" w="med" len="med"/>
                    </a:lnB>
                    <a:noFill/>
                  </a:tcPr>
                </a:tc>
                <a:tc>
                  <a:txBody>
                    <a:bodyPr/>
                    <a:lstStyle/>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0.1 </a:t>
                      </a:r>
                      <a:endParaRPr lang="en-US" altLang="zh-CN" sz="1600" b="1">
                        <a:latin typeface="Times New Roman" panose="02020603050405020304"/>
                        <a:ea typeface="宋体" panose="02010600030101010101" pitchFamily="2" charset="-122"/>
                      </a:endParaRPr>
                    </a:p>
                  </a:txBody>
                  <a:tcPr marL="68580" marR="68580" marT="0" marB="0" anchor="ctr">
                    <a:lnL>
                      <a:noFill/>
                    </a:lnL>
                    <a:lnR>
                      <a:noFill/>
                    </a:lnR>
                    <a:lnT>
                      <a:noFill/>
                    </a:lnT>
                    <a:lnB w="12700" cap="flat" cmpd="sng">
                      <a:solidFill>
                        <a:srgbClr val="000008"/>
                      </a:solidFill>
                      <a:prstDash val="solid"/>
                      <a:headEnd type="none" w="med" len="med"/>
                      <a:tailEnd type="none" w="med" len="med"/>
                    </a:lnB>
                    <a:noFill/>
                  </a:tcPr>
                </a:tc>
              </a:tr>
            </a:tbl>
          </a:graphicData>
        </a:graphic>
      </p:graphicFrame>
    </p:spTree>
  </p:cSld>
  <p:clrMapOvr>
    <a:masterClrMapping/>
  </p:clrMapOvr>
  <p:transition>
    <p:wip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p>
        </p:txBody>
      </p:sp>
      <p:sp>
        <p:nvSpPr>
          <p:cNvPr id="5" name="文本框 4"/>
          <p:cNvSpPr txBox="1"/>
          <p:nvPr/>
        </p:nvSpPr>
        <p:spPr>
          <a:xfrm>
            <a:off x="100842" y="620688"/>
            <a:ext cx="11897433" cy="5996940"/>
          </a:xfrm>
          <a:prstGeom prst="rect">
            <a:avLst/>
          </a:prstGeom>
          <a:noFill/>
        </p:spPr>
        <p:txBody>
          <a:bodyPr wrap="square" rtlCol="0">
            <a:spAutoFit/>
          </a:bodyPr>
          <a:lstStyle/>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2、初始信用评级的调整——债务人评级</a:t>
            </a:r>
          </a:p>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根据管理和其他质量因素、行业、财务报表质量和国家风险对债务人初始信用评级进行调整。</a:t>
            </a:r>
          </a:p>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第一，对于管理和其他质量因素的分析，即通过深入剖析借款人的管理模式和其他相关质量因素，以揭示其潜在的问题；检验债务人运营情况和管理情况，并核实其偿债情况，以评估其经营环境和偿债能力。</a:t>
            </a:r>
          </a:p>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第二，行业分析，即对债务人所处的行业进行全面的分析、评级；对债务人在其所处行业中的相对地位进行深入的分析、评级；将这两方面的分析结果相结合，对初始信用评级进行调整，得到债务人的行业分析与评级。</a:t>
            </a:r>
          </a:p>
          <a:p>
            <a:pPr marL="342900" indent="-342900" latinLnBrk="0">
              <a:lnSpc>
                <a:spcPct val="16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p>
        </p:txBody>
      </p:sp>
      <p:sp>
        <p:nvSpPr>
          <p:cNvPr id="5" name="文本框 4"/>
          <p:cNvSpPr txBox="1"/>
          <p:nvPr/>
        </p:nvSpPr>
        <p:spPr>
          <a:xfrm>
            <a:off x="100842" y="620688"/>
            <a:ext cx="11897433" cy="3044190"/>
          </a:xfrm>
          <a:prstGeom prst="rect">
            <a:avLst/>
          </a:prstGeom>
          <a:noFill/>
        </p:spPr>
        <p:txBody>
          <a:bodyPr wrap="square" rtlCol="0">
            <a:spAutoFit/>
          </a:bodyPr>
          <a:lstStyle/>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第三，财务报表质量分析，即重点关注债务人规模、财务报表的复杂性以及会计师事务所的规模和能力是否合适等因素。</a:t>
            </a:r>
          </a:p>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第四，国家风险分析，即国家风险指交易对手或债务人因存在某种货币的可兑换性或可获得性限制而无法偿付债务的可能性；国家风险分析主要考虑债务人在本地以外获得的现金流在总现金流中所占比例情况，以及现金流的货币类型。</a:t>
            </a:r>
          </a:p>
        </p:txBody>
      </p:sp>
    </p:spTree>
  </p:cSld>
  <p:clrMapOvr>
    <a:masterClrMapping/>
  </p:clrMapOvr>
  <p:transition>
    <p:wip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p>
        </p:txBody>
      </p:sp>
      <p:sp>
        <p:nvSpPr>
          <p:cNvPr id="5" name="文本框 4"/>
          <p:cNvSpPr txBox="1"/>
          <p:nvPr/>
        </p:nvSpPr>
        <p:spPr>
          <a:xfrm>
            <a:off x="100842" y="620688"/>
            <a:ext cx="11897433" cy="6043930"/>
          </a:xfrm>
          <a:prstGeom prst="rect">
            <a:avLst/>
          </a:prstGeom>
          <a:noFill/>
        </p:spPr>
        <p:txBody>
          <a:bodyPr wrap="square" rtlCol="0">
            <a:spAutoFit/>
          </a:bodyPr>
          <a:lstStyle/>
          <a:p>
            <a:pPr marL="342900" indent="-342900" latinLnBrk="0">
              <a:lnSpc>
                <a:spcPct val="16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sym typeface="+mn-ea"/>
              </a:rPr>
              <a:t>3、初始信用评级的再调整——贷款项目的评级</a:t>
            </a:r>
          </a:p>
          <a:p>
            <a:pPr marL="342900" indent="-342900" latinLnBrk="0">
              <a:lnSpc>
                <a:spcPct val="16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sym typeface="+mn-ea"/>
              </a:rPr>
              <a:t>对于初始信用评级的再调整是基于具体的贷款项目进行的，贷款项目评级的评级结果高于或低于债务人评级，因此，还需要综合考虑第三方的支持、期限、契约结构和质押等因素，对贷款项目的初始信用评级进行必要的调整。</a:t>
            </a:r>
          </a:p>
          <a:p>
            <a:pPr marL="342900" indent="-342900" latinLnBrk="0">
              <a:lnSpc>
                <a:spcPct val="16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sym typeface="+mn-ea"/>
              </a:rPr>
              <a:t>第三方的支持分析，即存在重要第三方支持的情况下，需对债务人评级进行适当调高或调低的调整。然而，在分析人员调高评级时，分析人员应相当慎重，确保第三方在任何情况下都能够履行对债务人的支持承诺。期限分析，即考虑贷款项目时期的长短，一般而言，长期债务的风险高于短期债务风险。因此，还应根据债务期限长短进行信用风险评级进行相应的调整。契约结构分析，即对债务目标和结构、借款人地位、补偿的优先情况以及贷款项目待定的契约条款等因素进行分析，这些因素可能对贷款项目造成影响。因此，再调整贷款项目初始信用评级时还应考虑契约结构相关因素。</a:t>
            </a:r>
          </a:p>
        </p:txBody>
      </p:sp>
    </p:spTree>
  </p:cSld>
  <p:clrMapOvr>
    <a:masterClrMapping/>
  </p:clrMapOvr>
  <p:transition>
    <p:wip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p>
        </p:txBody>
      </p:sp>
      <p:sp>
        <p:nvSpPr>
          <p:cNvPr id="5" name="文本框 4"/>
          <p:cNvSpPr txBox="1"/>
          <p:nvPr/>
        </p:nvSpPr>
        <p:spPr>
          <a:xfrm>
            <a:off x="100842" y="620688"/>
            <a:ext cx="11897433" cy="632460"/>
          </a:xfrm>
          <a:prstGeom prst="rect">
            <a:avLst/>
          </a:prstGeom>
          <a:noFill/>
        </p:spPr>
        <p:txBody>
          <a:bodyPr wrap="square" rtlCol="0">
            <a:spAutoFit/>
          </a:bodyPr>
          <a:lstStyle/>
          <a:p>
            <a:pPr marL="342900" indent="-342900" algn="ctr" latinLnBrk="0">
              <a:lnSpc>
                <a:spcPct val="160000"/>
              </a:lnSpc>
              <a:buFont typeface="Arial" panose="020B0604020202020204" pitchFamily="34" charset="0"/>
              <a:buChar char="•"/>
            </a:pPr>
            <a:r>
              <a:rPr kumimoji="1" lang="zh-CN" sz="2200" dirty="0" smtClean="0">
                <a:latin typeface="Times New Roman" panose="02020603050405020304" pitchFamily="18" charset="0"/>
                <a:ea typeface="+mn-ea"/>
                <a:cs typeface="Times New Roman" panose="02020603050405020304" pitchFamily="18" charset="0"/>
                <a:sym typeface="+mn-ea"/>
              </a:rPr>
              <a:t>表</a:t>
            </a:r>
            <a:r>
              <a:rPr kumimoji="1" lang="en-US" altLang="zh-CN" sz="2200" dirty="0" smtClean="0">
                <a:latin typeface="Times New Roman" panose="02020603050405020304" pitchFamily="18" charset="0"/>
                <a:ea typeface="+mn-ea"/>
                <a:cs typeface="Times New Roman" panose="02020603050405020304" pitchFamily="18" charset="0"/>
                <a:sym typeface="+mn-ea"/>
              </a:rPr>
              <a:t>12-</a:t>
            </a:r>
            <a:r>
              <a:rPr kumimoji="1" lang="zh-CN" sz="2200" dirty="0" smtClean="0">
                <a:latin typeface="Times New Roman" panose="02020603050405020304" pitchFamily="18" charset="0"/>
                <a:ea typeface="+mn-ea"/>
                <a:cs typeface="Times New Roman" panose="02020603050405020304" pitchFamily="18" charset="0"/>
                <a:sym typeface="+mn-ea"/>
              </a:rPr>
              <a:t>11 </a:t>
            </a:r>
            <a:r>
              <a:rPr kumimoji="1" lang="zh-CN" sz="2200" dirty="0">
                <a:latin typeface="Times New Roman" panose="02020603050405020304" pitchFamily="18" charset="0"/>
                <a:ea typeface="+mn-ea"/>
                <a:cs typeface="Times New Roman" panose="02020603050405020304" pitchFamily="18" charset="0"/>
                <a:sym typeface="+mn-ea"/>
              </a:rPr>
              <a:t>契约结构调整情形与行动分析</a:t>
            </a:r>
          </a:p>
        </p:txBody>
      </p:sp>
      <p:graphicFrame>
        <p:nvGraphicFramePr>
          <p:cNvPr id="3" name="表格 2"/>
          <p:cNvGraphicFramePr/>
          <p:nvPr>
            <p:custDataLst>
              <p:tags r:id="rId1"/>
            </p:custDataLst>
          </p:nvPr>
        </p:nvGraphicFramePr>
        <p:xfrm>
          <a:off x="538480" y="1567815"/>
          <a:ext cx="10795000" cy="4101465"/>
        </p:xfrm>
        <a:graphic>
          <a:graphicData uri="http://schemas.openxmlformats.org/drawingml/2006/table">
            <a:tbl>
              <a:tblPr/>
              <a:tblGrid>
                <a:gridCol w="7198360"/>
                <a:gridCol w="3596640"/>
              </a:tblGrid>
              <a:tr h="512445">
                <a:tc>
                  <a:txBody>
                    <a:bodyPr/>
                    <a:lstStyle/>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契约结构调整内容</a:t>
                      </a:r>
                    </a:p>
                  </a:txBody>
                  <a:tcPr marL="68580" marR="68580" marT="0" marB="0">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行动</a:t>
                      </a:r>
                    </a:p>
                  </a:txBody>
                  <a:tcPr marL="68580" marR="68580" marT="0" marB="0">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r>
              <a:tr h="1025525">
                <a:tc>
                  <a:txBody>
                    <a:bodyPr/>
                    <a:lstStyle/>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条件优良：可通过违约条款有效的降低各种风险</a:t>
                      </a:r>
                    </a:p>
                  </a:txBody>
                  <a:tcPr marL="68580" marR="68580" marT="0" marB="0">
                    <a:lnL>
                      <a:noFill/>
                    </a:lnL>
                    <a:lnR>
                      <a:noFill/>
                    </a:lnR>
                    <a:lnT w="12700" cap="flat" cmpd="sng">
                      <a:solidFill>
                        <a:srgbClr val="000008"/>
                      </a:solidFill>
                      <a:prstDash val="solid"/>
                      <a:headEnd type="none" w="med" len="med"/>
                      <a:tailEnd type="none" w="med" len="med"/>
                    </a:lnT>
                    <a:lnB>
                      <a:noFill/>
                    </a:lnB>
                    <a:noFill/>
                  </a:tcPr>
                </a:tc>
                <a:tc>
                  <a:txBody>
                    <a:bodyPr/>
                    <a:lstStyle/>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如果条款能抵消全部或部分风险，则调高风险评级</a:t>
                      </a:r>
                    </a:p>
                  </a:txBody>
                  <a:tcPr marL="68580" marR="68580" marT="0" marB="0">
                    <a:lnL>
                      <a:noFill/>
                    </a:lnL>
                    <a:lnR>
                      <a:noFill/>
                    </a:lnR>
                    <a:lnT w="12700" cap="flat" cmpd="sng">
                      <a:solidFill>
                        <a:srgbClr val="000008"/>
                      </a:solidFill>
                      <a:prstDash val="solid"/>
                      <a:headEnd type="none" w="med" len="med"/>
                      <a:tailEnd type="none" w="med" len="med"/>
                    </a:lnT>
                    <a:lnB>
                      <a:noFill/>
                    </a:lnB>
                    <a:noFill/>
                  </a:tcPr>
                </a:tc>
              </a:tr>
              <a:tr h="1025525">
                <a:tc>
                  <a:txBody>
                    <a:bodyPr/>
                    <a:lstStyle/>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条件较差：没有制定合适的条款，或条款规定相当不严密。即使在环境急剧恶化时，违约条款也不能启动。</a:t>
                      </a:r>
                    </a:p>
                  </a:txBody>
                  <a:tcPr marL="68580" marR="68580" marT="0" marB="0">
                    <a:lnL>
                      <a:noFill/>
                    </a:lnL>
                    <a:lnR>
                      <a:noFill/>
                    </a:lnR>
                    <a:lnT>
                      <a:noFill/>
                    </a:lnT>
                    <a:lnB>
                      <a:noFill/>
                    </a:lnB>
                    <a:noFill/>
                  </a:tcPr>
                </a:tc>
                <a:tc>
                  <a:txBody>
                    <a:bodyPr/>
                    <a:lstStyle/>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调低风险评级</a:t>
                      </a:r>
                    </a:p>
                  </a:txBody>
                  <a:tcPr marL="68580" marR="68580" marT="0" marB="0" anchor="ctr">
                    <a:lnL>
                      <a:noFill/>
                    </a:lnL>
                    <a:lnR>
                      <a:noFill/>
                    </a:lnR>
                    <a:lnT>
                      <a:noFill/>
                    </a:lnT>
                    <a:lnB>
                      <a:noFill/>
                    </a:lnB>
                    <a:noFill/>
                  </a:tcPr>
                </a:tc>
              </a:tr>
              <a:tr h="512445">
                <a:tc>
                  <a:txBody>
                    <a:bodyPr/>
                    <a:lstStyle/>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债务流动性高：易于进入市场流通</a:t>
                      </a:r>
                    </a:p>
                  </a:txBody>
                  <a:tcPr marL="68580" marR="68580" marT="0" marB="0">
                    <a:lnL>
                      <a:noFill/>
                    </a:lnL>
                    <a:lnR>
                      <a:noFill/>
                    </a:lnR>
                    <a:lnT>
                      <a:noFill/>
                    </a:lnT>
                    <a:lnB>
                      <a:noFill/>
                    </a:lnB>
                    <a:noFill/>
                  </a:tcPr>
                </a:tc>
                <a:tc>
                  <a:txBody>
                    <a:bodyPr/>
                    <a:lstStyle/>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调高风险评级</a:t>
                      </a:r>
                    </a:p>
                  </a:txBody>
                  <a:tcPr marL="68580" marR="68580" marT="0" marB="0">
                    <a:lnL>
                      <a:noFill/>
                    </a:lnL>
                    <a:lnR>
                      <a:noFill/>
                    </a:lnR>
                    <a:lnT>
                      <a:noFill/>
                    </a:lnT>
                    <a:lnB>
                      <a:noFill/>
                    </a:lnB>
                    <a:noFill/>
                  </a:tcPr>
                </a:tc>
              </a:tr>
              <a:tr h="513080">
                <a:tc>
                  <a:txBody>
                    <a:bodyPr/>
                    <a:lstStyle/>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贷款安全性较低：银行贷款的求偿权次于其他债权人</a:t>
                      </a:r>
                    </a:p>
                  </a:txBody>
                  <a:tcPr marL="68580" marR="68580" marT="0" marB="0">
                    <a:lnL>
                      <a:noFill/>
                    </a:lnL>
                    <a:lnR>
                      <a:noFill/>
                    </a:lnR>
                    <a:lnT>
                      <a:noFill/>
                    </a:lnT>
                    <a:lnB>
                      <a:noFill/>
                    </a:lnB>
                    <a:noFill/>
                  </a:tcPr>
                </a:tc>
                <a:tc>
                  <a:txBody>
                    <a:bodyPr/>
                    <a:lstStyle/>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调低风险评级</a:t>
                      </a:r>
                    </a:p>
                  </a:txBody>
                  <a:tcPr marL="68580" marR="68580" marT="0" marB="0">
                    <a:lnL>
                      <a:noFill/>
                    </a:lnL>
                    <a:lnR>
                      <a:noFill/>
                    </a:lnR>
                    <a:lnT>
                      <a:noFill/>
                    </a:lnT>
                    <a:lnB>
                      <a:noFill/>
                    </a:lnB>
                    <a:noFill/>
                  </a:tcPr>
                </a:tc>
              </a:tr>
              <a:tr h="512445">
                <a:tc>
                  <a:txBody>
                    <a:bodyPr/>
                    <a:lstStyle/>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公司组织：借款人严重依赖于业务部门的现金流</a:t>
                      </a:r>
                    </a:p>
                  </a:txBody>
                  <a:tcPr marL="68580" marR="68580" marT="0" marB="0">
                    <a:lnL>
                      <a:noFill/>
                    </a:lnL>
                    <a:lnR>
                      <a:noFill/>
                    </a:lnR>
                    <a:lnT>
                      <a:noFill/>
                    </a:lnT>
                    <a:lnB w="12700" cap="flat" cmpd="sng">
                      <a:solidFill>
                        <a:srgbClr val="000008"/>
                      </a:solidFill>
                      <a:prstDash val="solid"/>
                      <a:headEnd type="none" w="med" len="med"/>
                      <a:tailEnd type="none" w="med" len="med"/>
                    </a:lnB>
                    <a:noFill/>
                  </a:tcPr>
                </a:tc>
                <a:tc>
                  <a:txBody>
                    <a:bodyPr/>
                    <a:lstStyle/>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调低风险评级</a:t>
                      </a:r>
                    </a:p>
                  </a:txBody>
                  <a:tcPr marL="68580" marR="68580" marT="0" marB="0">
                    <a:lnL>
                      <a:noFill/>
                    </a:lnL>
                    <a:lnR>
                      <a:noFill/>
                    </a:lnR>
                    <a:lnT>
                      <a:noFill/>
                    </a:lnT>
                    <a:lnB w="12700" cap="flat" cmpd="sng">
                      <a:solidFill>
                        <a:srgbClr val="000008"/>
                      </a:solidFill>
                      <a:prstDash val="solid"/>
                      <a:headEnd type="none" w="med" len="med"/>
                      <a:tailEnd type="none" w="med" len="med"/>
                    </a:lnB>
                    <a:noFill/>
                  </a:tcPr>
                </a:tc>
              </a:tr>
            </a:tbl>
          </a:graphicData>
        </a:graphic>
      </p:graphicFrame>
    </p:spTree>
  </p:cSld>
  <p:clrMapOvr>
    <a:masterClrMapping/>
  </p:clrMapOvr>
  <p:transition>
    <p:wip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p>
        </p:txBody>
      </p:sp>
      <p:sp>
        <p:nvSpPr>
          <p:cNvPr id="5" name="文本框 4"/>
          <p:cNvSpPr txBox="1"/>
          <p:nvPr/>
        </p:nvSpPr>
        <p:spPr>
          <a:xfrm>
            <a:off x="100842" y="620688"/>
            <a:ext cx="11897433" cy="4225290"/>
          </a:xfrm>
          <a:prstGeom prst="rect">
            <a:avLst/>
          </a:prstGeom>
          <a:noFill/>
        </p:spPr>
        <p:txBody>
          <a:bodyPr wrap="square" rtlCol="0">
            <a:spAutoFit/>
          </a:bodyPr>
          <a:lstStyle/>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sym typeface="+mn-ea"/>
              </a:rPr>
              <a:t>质押分析，即考察每笔债务在违约发生时，债务的质押品降低损失的可能性。不同债务的质押品质量和质押比例可能存在显著差异，这将对违约风险产生显著影响。因此，在初始信用评级过程中，贷款项目的质押情况应被视为一个重要的再调整因素。</a:t>
            </a:r>
          </a:p>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sym typeface="+mn-ea"/>
              </a:rPr>
              <a:t>初始的债务信用评级主要依赖于财务分析，再通过考察管理和其他质量因素、行业因素、财务报表质量和国家风险得到债务人评级，然后通过考察该债务的第三方支持情况、期限、契约结构和质押等因素得出贷款项目的具体评级。这一完整的评估流程构成了内部评级体系的核心内容。</a:t>
            </a:r>
          </a:p>
        </p:txBody>
      </p:sp>
    </p:spTree>
  </p:cSld>
  <p:clrMapOvr>
    <a:masterClrMapping/>
  </p:clrMapOvr>
  <p:transition>
    <p:wip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p:nvPr/>
        </p:nvSpPr>
        <p:spPr bwMode="auto">
          <a:xfrm>
            <a:off x="549003" y="980728"/>
            <a:ext cx="11161240" cy="6106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Lucida Sans Unicode" panose="020B0602030504020204" pitchFamily="34" charset="0"/>
                <a:ea typeface="宋体" panose="02010600030101010101" pitchFamily="2" charset="-122"/>
              </a:defRPr>
            </a:lvl1pPr>
            <a:lvl2pPr marL="742950" indent="-285750" eaLnBrk="0" hangingPunct="0">
              <a:defRPr>
                <a:solidFill>
                  <a:schemeClr val="tx1"/>
                </a:solidFill>
                <a:latin typeface="Lucida Sans Unicode" panose="020B0602030504020204" pitchFamily="34" charset="0"/>
                <a:ea typeface="宋体" panose="02010600030101010101" pitchFamily="2" charset="-122"/>
              </a:defRPr>
            </a:lvl2pPr>
            <a:lvl3pPr marL="1143000" indent="-228600" eaLnBrk="0" hangingPunct="0">
              <a:defRPr>
                <a:solidFill>
                  <a:schemeClr val="tx1"/>
                </a:solidFill>
                <a:latin typeface="Lucida Sans Unicode" panose="020B0602030504020204" pitchFamily="34" charset="0"/>
                <a:ea typeface="宋体" panose="02010600030101010101" pitchFamily="2" charset="-122"/>
              </a:defRPr>
            </a:lvl3pPr>
            <a:lvl4pPr marL="1600200" indent="-228600" eaLnBrk="0" hangingPunct="0">
              <a:defRPr>
                <a:solidFill>
                  <a:schemeClr val="tx1"/>
                </a:solidFill>
                <a:latin typeface="Lucida Sans Unicode" panose="020B0602030504020204" pitchFamily="34" charset="0"/>
                <a:ea typeface="宋体" panose="02010600030101010101" pitchFamily="2" charset="-122"/>
              </a:defRPr>
            </a:lvl4pPr>
            <a:lvl5pPr marL="2057400" indent="-228600" eaLnBrk="0" hangingPunct="0">
              <a:defRPr>
                <a:solidFill>
                  <a:schemeClr val="tx1"/>
                </a:solidFill>
                <a:latin typeface="Lucida Sans Unicode" panose="020B0602030504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9pPr>
          </a:lstStyle>
          <a:p>
            <a:pPr marL="0" indent="0">
              <a:lnSpc>
                <a:spcPct val="170000"/>
              </a:lnSpc>
              <a:spcBef>
                <a:spcPct val="20000"/>
              </a:spcBef>
              <a:buClr>
                <a:schemeClr val="accent1"/>
              </a:buClr>
              <a:buSzPct val="70000"/>
            </a:pPr>
            <a:r>
              <a:rPr kumimoji="1" lang="zh-CN" altLang="en-US" sz="2300" dirty="0">
                <a:latin typeface="+mn-lt"/>
                <a:ea typeface="+mn-ea"/>
              </a:rPr>
              <a:t>本章依次重点介绍了信用风险的核心概念、其产生原因和特征，详细解析了累计违约率和边际违约率两种关键的信用风险违约率度量方法，此外，本章还探讨了信用损失的定义和估算方法，区分了预期信用损失和非预期信用损失。在信用风险定价方面，介绍了基于风险中性定价和莫顿公司债务定价模型的信用价差估计方法。同时，对外部机构和内部机构的信用评级方法进行了系统介绍。最后，通过具体案例分析了信用风险评级的实际应用。本章信用风险的评级方法内容为后续章节中各种信用风险之价值度量方法介绍奠定理论和计算基础。</a:t>
            </a:r>
          </a:p>
        </p:txBody>
      </p:sp>
      <p:sp>
        <p:nvSpPr>
          <p:cNvPr id="3" name="Rectangle 2"/>
          <p:cNvSpPr txBox="1"/>
          <p:nvPr/>
        </p:nvSpPr>
        <p:spPr>
          <a:xfrm>
            <a:off x="188963" y="116632"/>
            <a:ext cx="2343180" cy="504800"/>
          </a:xfrm>
          <a:prstGeom prst="rect">
            <a:avLst/>
          </a:prstGeom>
        </p:spPr>
        <p:txBody>
          <a:bodyPr anchor="b">
            <a:normAutofit lnSpcReduction="10000"/>
          </a:bodyPr>
          <a:lstStyle>
            <a:lvl1pPr eaLnBrk="0" hangingPunct="0">
              <a:defRPr>
                <a:solidFill>
                  <a:schemeClr val="tx1"/>
                </a:solidFill>
                <a:latin typeface="Lucida Sans Unicode" panose="020B0602030504020204" pitchFamily="34" charset="0"/>
                <a:ea typeface="宋体" panose="02010600030101010101" pitchFamily="2" charset="-122"/>
              </a:defRPr>
            </a:lvl1pPr>
            <a:lvl2pPr marL="742950" indent="-285750" eaLnBrk="0" hangingPunct="0">
              <a:defRPr>
                <a:solidFill>
                  <a:schemeClr val="tx1"/>
                </a:solidFill>
                <a:latin typeface="Lucida Sans Unicode" panose="020B0602030504020204" pitchFamily="34" charset="0"/>
                <a:ea typeface="宋体" panose="02010600030101010101" pitchFamily="2" charset="-122"/>
              </a:defRPr>
            </a:lvl2pPr>
            <a:lvl3pPr marL="1143000" indent="-228600" eaLnBrk="0" hangingPunct="0">
              <a:defRPr>
                <a:solidFill>
                  <a:schemeClr val="tx1"/>
                </a:solidFill>
                <a:latin typeface="Lucida Sans Unicode" panose="020B0602030504020204" pitchFamily="34" charset="0"/>
                <a:ea typeface="宋体" panose="02010600030101010101" pitchFamily="2" charset="-122"/>
              </a:defRPr>
            </a:lvl3pPr>
            <a:lvl4pPr marL="1600200" indent="-228600" eaLnBrk="0" hangingPunct="0">
              <a:defRPr>
                <a:solidFill>
                  <a:schemeClr val="tx1"/>
                </a:solidFill>
                <a:latin typeface="Lucida Sans Unicode" panose="020B0602030504020204" pitchFamily="34" charset="0"/>
                <a:ea typeface="宋体" panose="02010600030101010101" pitchFamily="2" charset="-122"/>
              </a:defRPr>
            </a:lvl4pPr>
            <a:lvl5pPr marL="2057400" indent="-228600" eaLnBrk="0" hangingPunct="0">
              <a:defRPr>
                <a:solidFill>
                  <a:schemeClr val="tx1"/>
                </a:solidFill>
                <a:latin typeface="Lucida Sans Unicode" panose="020B0602030504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9pPr>
          </a:lstStyle>
          <a:p>
            <a:r>
              <a:rPr kumimoji="1" lang="zh-CN" altLang="en-US" sz="2800" b="1" cap="small" dirty="0">
                <a:latin typeface="微软雅黑" panose="020B0503020204020204" pitchFamily="34" charset="-122"/>
                <a:ea typeface="微软雅黑" panose="020B0503020204020204" pitchFamily="34" charset="-122"/>
              </a:rPr>
              <a:t>本章小结</a:t>
            </a:r>
          </a:p>
        </p:txBody>
      </p:sp>
      <p:sp>
        <p:nvSpPr>
          <p:cNvPr id="4" name="矩形: 圆角 3"/>
          <p:cNvSpPr/>
          <p:nvPr/>
        </p:nvSpPr>
        <p:spPr>
          <a:xfrm>
            <a:off x="404987" y="746141"/>
            <a:ext cx="11377264" cy="504056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第一节 信用风险概论</a:t>
            </a:r>
          </a:p>
        </p:txBody>
      </p:sp>
      <p:sp>
        <p:nvSpPr>
          <p:cNvPr id="5" name="文本框 4"/>
          <p:cNvSpPr txBox="1"/>
          <p:nvPr/>
        </p:nvSpPr>
        <p:spPr>
          <a:xfrm>
            <a:off x="100842" y="620688"/>
            <a:ext cx="11897433" cy="526796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信用的可获得性以及人们对信用的广泛接受推动了现代社会的发展。对个人而言，信用使得一个人即便收入有限也能购买房屋、汽车和其他耐用消费品，从而提高了生活品质。对企业而言，信用的提供不仅创造了新的就业机会，还促进了经济增长。信用对于企业的快速发展至关重要，缺乏信用，企业仅凭借着自有资金的积累很难实现进一步发展。对国家来说，信用使政府能够满足公众对公共产品的需求，进而促进了社会福祉的提升。</a:t>
            </a: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另一方面，随着信用的迅速发展，随之伴生的信用风险也不可避免地有愈演愈烈之势。从借款人个人不能按时还钱，到企业、银行呆账、坏账的增多，再到债务国无法偿还债务本息等问题，这些都对社会的正常经济秩序造成了冲击。因此，对信用风险的成因和特征进行深入研究，并探索相应的信用风险管理对策，在当前显得尤为迫切和重要。</a:t>
            </a:r>
          </a:p>
        </p:txBody>
      </p:sp>
    </p:spTree>
  </p:cSld>
  <p:clrMapOvr>
    <a:masterClrMapping/>
  </p:clrMapOvr>
  <p:transition>
    <p:wip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p:nvPr/>
        </p:nvSpPr>
        <p:spPr bwMode="auto">
          <a:xfrm>
            <a:off x="16165" y="621432"/>
            <a:ext cx="11929938" cy="5962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Lucida Sans Unicode" panose="020B0602030504020204" pitchFamily="34" charset="0"/>
                <a:ea typeface="宋体" panose="02010600030101010101" pitchFamily="2" charset="-122"/>
              </a:defRPr>
            </a:lvl1pPr>
            <a:lvl2pPr marL="742950" indent="-285750" eaLnBrk="0" hangingPunct="0">
              <a:defRPr>
                <a:solidFill>
                  <a:schemeClr val="tx1"/>
                </a:solidFill>
                <a:latin typeface="Lucida Sans Unicode" panose="020B0602030504020204" pitchFamily="34" charset="0"/>
                <a:ea typeface="宋体" panose="02010600030101010101" pitchFamily="2" charset="-122"/>
              </a:defRPr>
            </a:lvl2pPr>
            <a:lvl3pPr marL="1143000" indent="-228600" eaLnBrk="0" hangingPunct="0">
              <a:defRPr>
                <a:solidFill>
                  <a:schemeClr val="tx1"/>
                </a:solidFill>
                <a:latin typeface="Lucida Sans Unicode" panose="020B0602030504020204" pitchFamily="34" charset="0"/>
                <a:ea typeface="宋体" panose="02010600030101010101" pitchFamily="2" charset="-122"/>
              </a:defRPr>
            </a:lvl3pPr>
            <a:lvl4pPr marL="1600200" indent="-228600" eaLnBrk="0" hangingPunct="0">
              <a:defRPr>
                <a:solidFill>
                  <a:schemeClr val="tx1"/>
                </a:solidFill>
                <a:latin typeface="Lucida Sans Unicode" panose="020B0602030504020204" pitchFamily="34" charset="0"/>
                <a:ea typeface="宋体" panose="02010600030101010101" pitchFamily="2" charset="-122"/>
              </a:defRPr>
            </a:lvl4pPr>
            <a:lvl5pPr marL="2057400" indent="-228600" eaLnBrk="0" hangingPunct="0">
              <a:defRPr>
                <a:solidFill>
                  <a:schemeClr val="tx1"/>
                </a:solidFill>
                <a:latin typeface="Lucida Sans Unicode" panose="020B0602030504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9pPr>
          </a:lstStyle>
          <a:p>
            <a:pPr marL="0" indent="0">
              <a:spcBef>
                <a:spcPct val="20000"/>
              </a:spcBef>
              <a:buClr>
                <a:schemeClr val="accent1"/>
              </a:buClr>
              <a:buSzPct val="70000"/>
            </a:pPr>
            <a:r>
              <a:rPr kumimoji="1" sz="1900" dirty="0">
                <a:latin typeface="+mn-lt"/>
                <a:ea typeface="+mn-ea"/>
              </a:rPr>
              <a:t>1、关于信用风险的成因，下列表述错误的是（   ）。</a:t>
            </a:r>
          </a:p>
          <a:p>
            <a:pPr marL="0" indent="0">
              <a:spcBef>
                <a:spcPct val="20000"/>
              </a:spcBef>
              <a:buClr>
                <a:schemeClr val="accent1"/>
              </a:buClr>
              <a:buSzPct val="70000"/>
            </a:pPr>
            <a:r>
              <a:rPr kumimoji="1" sz="1900" dirty="0">
                <a:latin typeface="+mn-lt"/>
                <a:ea typeface="+mn-ea"/>
              </a:rPr>
              <a:t>A.贷款主要通过生产经营所得偿还</a:t>
            </a:r>
          </a:p>
          <a:p>
            <a:pPr marL="0" indent="0">
              <a:spcBef>
                <a:spcPct val="20000"/>
              </a:spcBef>
              <a:buClr>
                <a:schemeClr val="accent1"/>
              </a:buClr>
              <a:buSzPct val="70000"/>
            </a:pPr>
            <a:r>
              <a:rPr kumimoji="1" sz="1900" dirty="0">
                <a:latin typeface="+mn-lt"/>
                <a:ea typeface="+mn-ea"/>
              </a:rPr>
              <a:t>B.衡量受信方履约能力的最主要评判依据在于其生产经营水平及获利能力</a:t>
            </a:r>
          </a:p>
          <a:p>
            <a:pPr marL="0" indent="0">
              <a:spcBef>
                <a:spcPct val="20000"/>
              </a:spcBef>
              <a:buClr>
                <a:schemeClr val="accent1"/>
              </a:buClr>
              <a:buSzPct val="70000"/>
            </a:pPr>
            <a:r>
              <a:rPr kumimoji="1" sz="1900" dirty="0">
                <a:latin typeface="+mn-lt"/>
                <a:ea typeface="+mn-ea"/>
              </a:rPr>
              <a:t>C.受信方品质容易采用科学方法精确计量</a:t>
            </a:r>
          </a:p>
          <a:p>
            <a:pPr marL="0" indent="0">
              <a:spcBef>
                <a:spcPct val="20000"/>
              </a:spcBef>
              <a:buClr>
                <a:schemeClr val="accent1"/>
              </a:buClr>
              <a:buSzPct val="70000"/>
            </a:pPr>
            <a:r>
              <a:rPr kumimoji="1" sz="1900" dirty="0">
                <a:latin typeface="+mn-lt"/>
                <a:ea typeface="+mn-ea"/>
              </a:rPr>
              <a:t>D.受信方品一般根据历史记录和经验对受信方进行评估</a:t>
            </a:r>
          </a:p>
          <a:p>
            <a:pPr marL="0" indent="0">
              <a:spcBef>
                <a:spcPct val="20000"/>
              </a:spcBef>
              <a:buClr>
                <a:schemeClr val="accent1"/>
              </a:buClr>
              <a:buSzPct val="70000"/>
            </a:pPr>
            <a:r>
              <a:rPr kumimoji="1" sz="1900" dirty="0">
                <a:latin typeface="+mn-lt"/>
                <a:ea typeface="+mn-ea"/>
              </a:rPr>
              <a:t>2、关于信用风险的特征，下列表述错误的是（   ）。</a:t>
            </a:r>
          </a:p>
          <a:p>
            <a:pPr marL="0" indent="0">
              <a:spcBef>
                <a:spcPct val="20000"/>
              </a:spcBef>
              <a:buClr>
                <a:schemeClr val="accent1"/>
              </a:buClr>
              <a:buSzPct val="70000"/>
            </a:pPr>
            <a:r>
              <a:rPr kumimoji="1" sz="1900" dirty="0">
                <a:latin typeface="+mn-lt"/>
                <a:ea typeface="+mn-ea"/>
              </a:rPr>
              <a:t>A.信用风险具有线性的蔓延特征</a:t>
            </a:r>
          </a:p>
          <a:p>
            <a:pPr marL="0" indent="0">
              <a:spcBef>
                <a:spcPct val="20000"/>
              </a:spcBef>
              <a:buClr>
                <a:schemeClr val="accent1"/>
              </a:buClr>
              <a:buSzPct val="70000"/>
            </a:pPr>
            <a:r>
              <a:rPr kumimoji="1" sz="1900" dirty="0">
                <a:latin typeface="+mn-lt"/>
                <a:ea typeface="+mn-ea"/>
              </a:rPr>
              <a:t>B.信用风险是受到宏观经济因素驱动的一种重要的非系统风险</a:t>
            </a:r>
          </a:p>
          <a:p>
            <a:pPr marL="0" indent="0">
              <a:spcBef>
                <a:spcPct val="20000"/>
              </a:spcBef>
              <a:buClr>
                <a:schemeClr val="accent1"/>
              </a:buClr>
              <a:buSzPct val="70000"/>
            </a:pPr>
            <a:r>
              <a:rPr kumimoji="1" sz="1900" dirty="0">
                <a:latin typeface="+mn-lt"/>
                <a:ea typeface="+mn-ea"/>
              </a:rPr>
              <a:t>C.信用风险含有明显的行为因素，是一种完全客观的风险</a:t>
            </a:r>
          </a:p>
          <a:p>
            <a:pPr marL="0" indent="0">
              <a:spcBef>
                <a:spcPct val="20000"/>
              </a:spcBef>
              <a:buClr>
                <a:schemeClr val="accent1"/>
              </a:buClr>
              <a:buSzPct val="70000"/>
            </a:pPr>
            <a:r>
              <a:rPr kumimoji="1" sz="1900" dirty="0">
                <a:latin typeface="+mn-lt"/>
                <a:ea typeface="+mn-ea"/>
              </a:rPr>
              <a:t>D.信用风险造成的收益与损失具有不对称性</a:t>
            </a:r>
          </a:p>
          <a:p>
            <a:pPr marL="0" indent="0">
              <a:spcBef>
                <a:spcPct val="20000"/>
              </a:spcBef>
              <a:buClr>
                <a:schemeClr val="accent1"/>
              </a:buClr>
              <a:buSzPct val="70000"/>
            </a:pPr>
            <a:r>
              <a:rPr kumimoji="1" sz="1900" dirty="0">
                <a:latin typeface="+mn-lt"/>
                <a:ea typeface="+mn-ea"/>
              </a:rPr>
              <a:t>3、假设某贷款第一年、第二年、第三年的违约概率分别是7%、6%和5%，则该贷款三年后没有发生违约的概率约为（   ）。 </a:t>
            </a:r>
          </a:p>
          <a:p>
            <a:pPr marL="0" indent="0">
              <a:spcBef>
                <a:spcPct val="20000"/>
              </a:spcBef>
              <a:buClr>
                <a:schemeClr val="accent1"/>
              </a:buClr>
              <a:buSzPct val="70000"/>
            </a:pPr>
            <a:r>
              <a:rPr kumimoji="1" sz="1900" dirty="0">
                <a:latin typeface="+mn-lt"/>
                <a:ea typeface="+mn-ea"/>
              </a:rPr>
              <a:t>A.0.02%       B.99.98%        C.17%          D.83%</a:t>
            </a:r>
          </a:p>
          <a:p>
            <a:pPr marL="0" indent="0">
              <a:lnSpc>
                <a:spcPct val="150000"/>
              </a:lnSpc>
              <a:spcBef>
                <a:spcPct val="20000"/>
              </a:spcBef>
              <a:buClr>
                <a:schemeClr val="accent1"/>
              </a:buClr>
              <a:buSzPct val="70000"/>
            </a:pPr>
            <a:endParaRPr kumimoji="1" lang="zh-CN" altLang="en-US" sz="2200" dirty="0">
              <a:latin typeface="+mn-lt"/>
              <a:ea typeface="+mn-ea"/>
            </a:endParaRPr>
          </a:p>
        </p:txBody>
      </p:sp>
      <p:sp>
        <p:nvSpPr>
          <p:cNvPr id="3" name="Rectangle 2"/>
          <p:cNvSpPr txBox="1"/>
          <p:nvPr/>
        </p:nvSpPr>
        <p:spPr>
          <a:xfrm>
            <a:off x="150039" y="116632"/>
            <a:ext cx="3023012" cy="504800"/>
          </a:xfrm>
          <a:prstGeom prst="rect">
            <a:avLst/>
          </a:prstGeom>
        </p:spPr>
        <p:txBody>
          <a:bodyPr anchor="b">
            <a:normAutofit lnSpcReduction="10000"/>
          </a:bodyPr>
          <a:lstStyle>
            <a:lvl1pPr eaLnBrk="0" hangingPunct="0">
              <a:defRPr>
                <a:solidFill>
                  <a:schemeClr val="tx1"/>
                </a:solidFill>
                <a:latin typeface="Lucida Sans Unicode" panose="020B0602030504020204" pitchFamily="34" charset="0"/>
                <a:ea typeface="宋体" panose="02010600030101010101" pitchFamily="2" charset="-122"/>
              </a:defRPr>
            </a:lvl1pPr>
            <a:lvl2pPr marL="742950" indent="-285750" eaLnBrk="0" hangingPunct="0">
              <a:defRPr>
                <a:solidFill>
                  <a:schemeClr val="tx1"/>
                </a:solidFill>
                <a:latin typeface="Lucida Sans Unicode" panose="020B0602030504020204" pitchFamily="34" charset="0"/>
                <a:ea typeface="宋体" panose="02010600030101010101" pitchFamily="2" charset="-122"/>
              </a:defRPr>
            </a:lvl2pPr>
            <a:lvl3pPr marL="1143000" indent="-228600" eaLnBrk="0" hangingPunct="0">
              <a:defRPr>
                <a:solidFill>
                  <a:schemeClr val="tx1"/>
                </a:solidFill>
                <a:latin typeface="Lucida Sans Unicode" panose="020B0602030504020204" pitchFamily="34" charset="0"/>
                <a:ea typeface="宋体" panose="02010600030101010101" pitchFamily="2" charset="-122"/>
              </a:defRPr>
            </a:lvl3pPr>
            <a:lvl4pPr marL="1600200" indent="-228600" eaLnBrk="0" hangingPunct="0">
              <a:defRPr>
                <a:solidFill>
                  <a:schemeClr val="tx1"/>
                </a:solidFill>
                <a:latin typeface="Lucida Sans Unicode" panose="020B0602030504020204" pitchFamily="34" charset="0"/>
                <a:ea typeface="宋体" panose="02010600030101010101" pitchFamily="2" charset="-122"/>
              </a:defRPr>
            </a:lvl4pPr>
            <a:lvl5pPr marL="2057400" indent="-228600" eaLnBrk="0" hangingPunct="0">
              <a:defRPr>
                <a:solidFill>
                  <a:schemeClr val="tx1"/>
                </a:solidFill>
                <a:latin typeface="Lucida Sans Unicode" panose="020B0602030504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9pPr>
          </a:lstStyle>
          <a:p>
            <a:r>
              <a:rPr kumimoji="1" lang="zh-CN" altLang="en-US" sz="2800" b="1" cap="small" dirty="0">
                <a:latin typeface="微软雅黑" panose="020B0503020204020204" pitchFamily="34" charset="-122"/>
                <a:ea typeface="微软雅黑" panose="020B0503020204020204" pitchFamily="34" charset="-122"/>
              </a:rPr>
              <a:t>课后习题</a:t>
            </a:r>
          </a:p>
        </p:txBody>
      </p:sp>
    </p:spTree>
  </p:cSld>
  <p:clrMapOvr>
    <a:masterClrMapping/>
  </p:clrMapOvr>
  <p:transition>
    <p:wip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p:nvPr/>
        </p:nvSpPr>
        <p:spPr bwMode="auto">
          <a:xfrm>
            <a:off x="16165" y="621432"/>
            <a:ext cx="11929938" cy="5962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Lucida Sans Unicode" panose="020B0602030504020204" pitchFamily="34" charset="0"/>
                <a:ea typeface="宋体" panose="02010600030101010101" pitchFamily="2" charset="-122"/>
              </a:defRPr>
            </a:lvl1pPr>
            <a:lvl2pPr marL="742950" indent="-285750" eaLnBrk="0" hangingPunct="0">
              <a:defRPr>
                <a:solidFill>
                  <a:schemeClr val="tx1"/>
                </a:solidFill>
                <a:latin typeface="Lucida Sans Unicode" panose="020B0602030504020204" pitchFamily="34" charset="0"/>
                <a:ea typeface="宋体" panose="02010600030101010101" pitchFamily="2" charset="-122"/>
              </a:defRPr>
            </a:lvl2pPr>
            <a:lvl3pPr marL="1143000" indent="-228600" eaLnBrk="0" hangingPunct="0">
              <a:defRPr>
                <a:solidFill>
                  <a:schemeClr val="tx1"/>
                </a:solidFill>
                <a:latin typeface="Lucida Sans Unicode" panose="020B0602030504020204" pitchFamily="34" charset="0"/>
                <a:ea typeface="宋体" panose="02010600030101010101" pitchFamily="2" charset="-122"/>
              </a:defRPr>
            </a:lvl3pPr>
            <a:lvl4pPr marL="1600200" indent="-228600" eaLnBrk="0" hangingPunct="0">
              <a:defRPr>
                <a:solidFill>
                  <a:schemeClr val="tx1"/>
                </a:solidFill>
                <a:latin typeface="Lucida Sans Unicode" panose="020B0602030504020204" pitchFamily="34" charset="0"/>
                <a:ea typeface="宋体" panose="02010600030101010101" pitchFamily="2" charset="-122"/>
              </a:defRPr>
            </a:lvl4pPr>
            <a:lvl5pPr marL="2057400" indent="-228600" eaLnBrk="0" hangingPunct="0">
              <a:defRPr>
                <a:solidFill>
                  <a:schemeClr val="tx1"/>
                </a:solidFill>
                <a:latin typeface="Lucida Sans Unicode" panose="020B0602030504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9pPr>
          </a:lstStyle>
          <a:p>
            <a:pPr marL="0" indent="0">
              <a:spcBef>
                <a:spcPct val="20000"/>
              </a:spcBef>
              <a:buClr>
                <a:schemeClr val="accent1"/>
              </a:buClr>
              <a:buSzPct val="70000"/>
            </a:pPr>
            <a:r>
              <a:rPr kumimoji="1" sz="1900" dirty="0">
                <a:latin typeface="+mn-lt"/>
                <a:ea typeface="+mn-ea"/>
              </a:rPr>
              <a:t>4、假设某一组合的市场价值服从均值为2%、标准差为5%的正态分布。下面哪种说法是错误的？（   ）</a:t>
            </a:r>
          </a:p>
          <a:p>
            <a:pPr marL="0" indent="0">
              <a:spcBef>
                <a:spcPct val="20000"/>
              </a:spcBef>
              <a:buClr>
                <a:schemeClr val="accent1"/>
              </a:buClr>
              <a:buSzPct val="70000"/>
            </a:pPr>
            <a:r>
              <a:rPr kumimoji="1" sz="1900" dirty="0">
                <a:latin typeface="+mn-lt"/>
                <a:ea typeface="+mn-ea"/>
              </a:rPr>
              <a:t>A.预期风险暴露（EE）大于2%</a:t>
            </a:r>
          </a:p>
          <a:p>
            <a:pPr marL="0" indent="0">
              <a:spcBef>
                <a:spcPct val="20000"/>
              </a:spcBef>
              <a:buClr>
                <a:schemeClr val="accent1"/>
              </a:buClr>
              <a:buSzPct val="70000"/>
            </a:pPr>
            <a:r>
              <a:rPr kumimoji="1" sz="1900" dirty="0">
                <a:latin typeface="+mn-lt"/>
                <a:ea typeface="+mn-ea"/>
              </a:rPr>
              <a:t>B.平均期望风险暴露（EPE）总是比预期风险暴露（EE）大</a:t>
            </a:r>
          </a:p>
          <a:p>
            <a:pPr marL="0" indent="0">
              <a:spcBef>
                <a:spcPct val="20000"/>
              </a:spcBef>
              <a:buClr>
                <a:schemeClr val="accent1"/>
              </a:buClr>
              <a:buSzPct val="70000"/>
            </a:pPr>
            <a:r>
              <a:rPr kumimoji="1" sz="1900" dirty="0">
                <a:latin typeface="+mn-lt"/>
                <a:ea typeface="+mn-ea"/>
              </a:rPr>
              <a:t>C.假设均值增加，预期风险暴露（EE）也会增加</a:t>
            </a:r>
          </a:p>
          <a:p>
            <a:pPr marL="0" indent="0">
              <a:spcBef>
                <a:spcPct val="20000"/>
              </a:spcBef>
              <a:buClr>
                <a:schemeClr val="accent1"/>
              </a:buClr>
              <a:buSzPct val="70000"/>
            </a:pPr>
            <a:r>
              <a:rPr kumimoji="1" sz="1900" dirty="0">
                <a:latin typeface="+mn-lt"/>
                <a:ea typeface="+mn-ea"/>
              </a:rPr>
              <a:t>D.假设标准差增加，预期风险暴露（EE）也会增加</a:t>
            </a:r>
          </a:p>
          <a:p>
            <a:pPr marL="0" indent="0">
              <a:spcBef>
                <a:spcPct val="20000"/>
              </a:spcBef>
              <a:buClr>
                <a:schemeClr val="accent1"/>
              </a:buClr>
              <a:buSzPct val="70000"/>
            </a:pPr>
            <a:r>
              <a:rPr kumimoji="1" sz="1900" dirty="0">
                <a:latin typeface="+mn-lt"/>
                <a:ea typeface="+mn-ea"/>
              </a:rPr>
              <a:t>5、若BBB评级公司第1年和第2年的边际违约比率分别是6%与8%，请问两年的累积违约比率和两年累积存活率各是多少？</a:t>
            </a:r>
          </a:p>
          <a:p>
            <a:pPr marL="0" indent="0">
              <a:spcBef>
                <a:spcPct val="20000"/>
              </a:spcBef>
              <a:buClr>
                <a:schemeClr val="accent1"/>
              </a:buClr>
              <a:buSzPct val="70000"/>
            </a:pPr>
            <a:r>
              <a:rPr kumimoji="1" sz="1900" dirty="0">
                <a:latin typeface="+mn-lt"/>
                <a:ea typeface="+mn-ea"/>
              </a:rPr>
              <a:t>6、若BBB评级公司第1年和第2年的边际违约比率分别是6%与8%，请问第1年没有违约，第2年违约的条件违约比率各是多少？</a:t>
            </a:r>
          </a:p>
          <a:p>
            <a:pPr marL="0" indent="0">
              <a:spcBef>
                <a:spcPct val="20000"/>
              </a:spcBef>
              <a:buClr>
                <a:schemeClr val="accent1"/>
              </a:buClr>
              <a:buSzPct val="70000"/>
            </a:pPr>
            <a:r>
              <a:rPr kumimoji="1" sz="1900" dirty="0">
                <a:latin typeface="+mn-lt"/>
                <a:ea typeface="+mn-ea"/>
              </a:rPr>
              <a:t>7、若AA评级公司企业1年的违约比率为0.02%，请问该公司3个月的违约比率是多少？</a:t>
            </a:r>
          </a:p>
          <a:p>
            <a:pPr marL="0" indent="0">
              <a:spcBef>
                <a:spcPct val="20000"/>
              </a:spcBef>
              <a:buClr>
                <a:schemeClr val="accent1"/>
              </a:buClr>
              <a:buSzPct val="70000"/>
            </a:pPr>
            <a:r>
              <a:rPr kumimoji="1" sz="1900" dirty="0">
                <a:latin typeface="+mn-lt"/>
                <a:ea typeface="+mn-ea"/>
              </a:rPr>
              <a:t>8、简述违约损失率与违约概率以及风险暴露之间的关系。</a:t>
            </a:r>
          </a:p>
          <a:p>
            <a:pPr marL="0" indent="0">
              <a:spcBef>
                <a:spcPct val="20000"/>
              </a:spcBef>
              <a:buClr>
                <a:schemeClr val="accent1"/>
              </a:buClr>
              <a:buSzPct val="70000"/>
            </a:pPr>
            <a:r>
              <a:rPr kumimoji="1" sz="1900" dirty="0">
                <a:latin typeface="+mn-lt"/>
                <a:ea typeface="+mn-ea"/>
              </a:rPr>
              <a:t>9、简述内部评级方法的主要功能。</a:t>
            </a:r>
          </a:p>
          <a:p>
            <a:pPr marL="0" indent="0">
              <a:spcBef>
                <a:spcPct val="20000"/>
              </a:spcBef>
              <a:buClr>
                <a:schemeClr val="accent1"/>
              </a:buClr>
              <a:buSzPct val="70000"/>
            </a:pPr>
            <a:r>
              <a:rPr kumimoji="1" sz="1900" dirty="0">
                <a:latin typeface="+mn-lt"/>
                <a:ea typeface="+mn-ea"/>
              </a:rPr>
              <a:t>10、简述标准普尔与穆迪信用评级体系的差异。</a:t>
            </a:r>
          </a:p>
        </p:txBody>
      </p:sp>
      <p:sp>
        <p:nvSpPr>
          <p:cNvPr id="3" name="Rectangle 2"/>
          <p:cNvSpPr txBox="1"/>
          <p:nvPr/>
        </p:nvSpPr>
        <p:spPr>
          <a:xfrm>
            <a:off x="150039" y="116632"/>
            <a:ext cx="3023012" cy="504800"/>
          </a:xfrm>
          <a:prstGeom prst="rect">
            <a:avLst/>
          </a:prstGeom>
        </p:spPr>
        <p:txBody>
          <a:bodyPr anchor="b">
            <a:normAutofit lnSpcReduction="10000"/>
          </a:bodyPr>
          <a:lstStyle>
            <a:lvl1pPr eaLnBrk="0" hangingPunct="0">
              <a:defRPr>
                <a:solidFill>
                  <a:schemeClr val="tx1"/>
                </a:solidFill>
                <a:latin typeface="Lucida Sans Unicode" panose="020B0602030504020204" pitchFamily="34" charset="0"/>
                <a:ea typeface="宋体" panose="02010600030101010101" pitchFamily="2" charset="-122"/>
              </a:defRPr>
            </a:lvl1pPr>
            <a:lvl2pPr marL="742950" indent="-285750" eaLnBrk="0" hangingPunct="0">
              <a:defRPr>
                <a:solidFill>
                  <a:schemeClr val="tx1"/>
                </a:solidFill>
                <a:latin typeface="Lucida Sans Unicode" panose="020B0602030504020204" pitchFamily="34" charset="0"/>
                <a:ea typeface="宋体" panose="02010600030101010101" pitchFamily="2" charset="-122"/>
              </a:defRPr>
            </a:lvl2pPr>
            <a:lvl3pPr marL="1143000" indent="-228600" eaLnBrk="0" hangingPunct="0">
              <a:defRPr>
                <a:solidFill>
                  <a:schemeClr val="tx1"/>
                </a:solidFill>
                <a:latin typeface="Lucida Sans Unicode" panose="020B0602030504020204" pitchFamily="34" charset="0"/>
                <a:ea typeface="宋体" panose="02010600030101010101" pitchFamily="2" charset="-122"/>
              </a:defRPr>
            </a:lvl3pPr>
            <a:lvl4pPr marL="1600200" indent="-228600" eaLnBrk="0" hangingPunct="0">
              <a:defRPr>
                <a:solidFill>
                  <a:schemeClr val="tx1"/>
                </a:solidFill>
                <a:latin typeface="Lucida Sans Unicode" panose="020B0602030504020204" pitchFamily="34" charset="0"/>
                <a:ea typeface="宋体" panose="02010600030101010101" pitchFamily="2" charset="-122"/>
              </a:defRPr>
            </a:lvl4pPr>
            <a:lvl5pPr marL="2057400" indent="-228600" eaLnBrk="0" hangingPunct="0">
              <a:defRPr>
                <a:solidFill>
                  <a:schemeClr val="tx1"/>
                </a:solidFill>
                <a:latin typeface="Lucida Sans Unicode" panose="020B0602030504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9pPr>
          </a:lstStyle>
          <a:p>
            <a:r>
              <a:rPr kumimoji="1" lang="zh-CN" altLang="en-US" sz="2800" b="1" cap="small" dirty="0">
                <a:latin typeface="微软雅黑" panose="020B0503020204020204" pitchFamily="34" charset="-122"/>
                <a:ea typeface="微软雅黑" panose="020B0503020204020204" pitchFamily="34" charset="-122"/>
              </a:rPr>
              <a:t>课后习题</a:t>
            </a:r>
          </a:p>
        </p:txBody>
      </p:sp>
    </p:spTree>
  </p:cSld>
  <p:clrMapOvr>
    <a:masterClrMapping/>
  </p:clrMapOvr>
  <p:transition>
    <p:wip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灯片编号占位符 5"/>
          <p:cNvSpPr>
            <a:spLocks noGrp="1"/>
          </p:cNvSpPr>
          <p:nvPr>
            <p:ph type="sldNum" sz="quarter" idx="4294967295"/>
          </p:nvPr>
        </p:nvSpPr>
        <p:spPr bwMode="auto">
          <a:xfrm>
            <a:off x="5837604" y="6408739"/>
            <a:ext cx="313355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lstStyle>
            <a:lvl1pPr eaLnBrk="0" hangingPunct="0">
              <a:defRPr>
                <a:solidFill>
                  <a:schemeClr val="tx1"/>
                </a:solidFill>
                <a:latin typeface="Lucida Sans Unicode" panose="020B0602030504020204" pitchFamily="34" charset="0"/>
                <a:ea typeface="宋体" panose="02010600030101010101" pitchFamily="2" charset="-122"/>
              </a:defRPr>
            </a:lvl1pPr>
            <a:lvl2pPr marL="742950" indent="-285750" eaLnBrk="0" hangingPunct="0">
              <a:defRPr>
                <a:solidFill>
                  <a:schemeClr val="tx1"/>
                </a:solidFill>
                <a:latin typeface="Lucida Sans Unicode" panose="020B0602030504020204" pitchFamily="34" charset="0"/>
                <a:ea typeface="宋体" panose="02010600030101010101" pitchFamily="2" charset="-122"/>
              </a:defRPr>
            </a:lvl2pPr>
            <a:lvl3pPr marL="1143000" indent="-228600" eaLnBrk="0" hangingPunct="0">
              <a:defRPr>
                <a:solidFill>
                  <a:schemeClr val="tx1"/>
                </a:solidFill>
                <a:latin typeface="Lucida Sans Unicode" panose="020B0602030504020204" pitchFamily="34" charset="0"/>
                <a:ea typeface="宋体" panose="02010600030101010101" pitchFamily="2" charset="-122"/>
              </a:defRPr>
            </a:lvl3pPr>
            <a:lvl4pPr marL="1600200" indent="-228600" eaLnBrk="0" hangingPunct="0">
              <a:defRPr>
                <a:solidFill>
                  <a:schemeClr val="tx1"/>
                </a:solidFill>
                <a:latin typeface="Lucida Sans Unicode" panose="020B0602030504020204" pitchFamily="34" charset="0"/>
                <a:ea typeface="宋体" panose="02010600030101010101" pitchFamily="2" charset="-122"/>
              </a:defRPr>
            </a:lvl4pPr>
            <a:lvl5pPr marL="2057400" indent="-228600" eaLnBrk="0" hangingPunct="0">
              <a:defRPr>
                <a:solidFill>
                  <a:schemeClr val="tx1"/>
                </a:solidFill>
                <a:latin typeface="Lucida Sans Unicode" panose="020B0602030504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9pPr>
          </a:lstStyle>
          <a:p>
            <a:pPr eaLnBrk="1" hangingPunct="1"/>
            <a:fld id="{228EFD97-1859-43C3-BDAB-1B0F00206538}" type="slidenum">
              <a:rPr lang="en-US" altLang="zh-CN" smtClean="0">
                <a:latin typeface="Times New Roman" panose="02020603050405020304" pitchFamily="18" charset="0"/>
                <a:ea typeface="隶书" panose="02010509060101010101" pitchFamily="49" charset="-122"/>
              </a:rPr>
              <a:t>72</a:t>
            </a:fld>
            <a:endParaRPr lang="en-US" altLang="zh-CN">
              <a:latin typeface="Times New Roman" panose="02020603050405020304" pitchFamily="18" charset="0"/>
              <a:ea typeface="隶书" panose="02010509060101010101" pitchFamily="49" charset="-122"/>
            </a:endParaRPr>
          </a:p>
        </p:txBody>
      </p:sp>
      <p:sp>
        <p:nvSpPr>
          <p:cNvPr id="58371" name="WordArt 2"/>
          <p:cNvSpPr>
            <a:spLocks noChangeArrowheads="1" noChangeShapeType="1" noTextEdit="1"/>
          </p:cNvSpPr>
          <p:nvPr/>
        </p:nvSpPr>
        <p:spPr bwMode="auto">
          <a:xfrm>
            <a:off x="2733665" y="2420939"/>
            <a:ext cx="5520227" cy="1157287"/>
          </a:xfrm>
          <a:prstGeom prst="rect">
            <a:avLst/>
          </a:prstGeom>
        </p:spPr>
        <p:txBody>
          <a:bodyPr wrap="none" fromWordArt="1">
            <a:prstTxWarp prst="textCascadeUp">
              <a:avLst>
                <a:gd name="adj" fmla="val 80597"/>
              </a:avLst>
            </a:prstTxWarp>
            <a:scene3d>
              <a:camera prst="legacyPerspectiveFront">
                <a:rot lat="20519958" lon="1080000" rev="0"/>
              </a:camera>
              <a:lightRig rig="legacyHarsh2" dir="b"/>
            </a:scene3d>
            <a:sp3d extrusionH="430200" prstMaterial="legacyMatte">
              <a:extrusionClr>
                <a:srgbClr val="FF6600"/>
              </a:extrusionClr>
            </a:sp3d>
          </a:bodyPr>
          <a:lstStyle/>
          <a:p>
            <a:r>
              <a:rPr lang="zh-CN" altLang="en-US" sz="3600" kern="10">
                <a:ln w="9525">
                  <a:round/>
                </a:ln>
                <a:gradFill rotWithShape="1">
                  <a:gsLst>
                    <a:gs pos="0">
                      <a:srgbClr val="FFE701"/>
                    </a:gs>
                    <a:gs pos="100000">
                      <a:srgbClr val="FE3E02"/>
                    </a:gs>
                  </a:gsLst>
                  <a:lin ang="5400000" scaled="1"/>
                </a:gradFill>
                <a:latin typeface="隶书" panose="02010509060101010101" pitchFamily="49" charset="-122"/>
                <a:ea typeface="隶书" panose="02010509060101010101" pitchFamily="49" charset="-122"/>
              </a:rPr>
              <a:t>谢谢！</a:t>
            </a:r>
          </a:p>
        </p:txBody>
      </p:sp>
      <p:graphicFrame>
        <p:nvGraphicFramePr>
          <p:cNvPr id="58372" name="Object 3"/>
          <p:cNvGraphicFramePr>
            <a:graphicFrameLocks noChangeAspect="1"/>
          </p:cNvGraphicFramePr>
          <p:nvPr/>
        </p:nvGraphicFramePr>
        <p:xfrm>
          <a:off x="2733665" y="4005264"/>
          <a:ext cx="6601421" cy="2046287"/>
        </p:xfrm>
        <a:graphic>
          <a:graphicData uri="http://schemas.openxmlformats.org/presentationml/2006/ole">
            <mc:AlternateContent xmlns:mc="http://schemas.openxmlformats.org/markup-compatibility/2006">
              <mc:Choice xmlns:v="urn:schemas-microsoft-com:vml" Requires="v">
                <p:oleObj spid="_x0000_s2122" name="剪辑" r:id="rId3" imgW="4961255" imgH="2811780" progId="">
                  <p:embed/>
                </p:oleObj>
              </mc:Choice>
              <mc:Fallback>
                <p:oleObj name="剪辑" r:id="rId3" imgW="4961255" imgH="2811780" progId="">
                  <p:embed/>
                  <p:pic>
                    <p:nvPicPr>
                      <p:cNvPr id="0" name="图片 21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3665" y="4005264"/>
                        <a:ext cx="6601421" cy="204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第一节 信用风险概论</a:t>
            </a:r>
          </a:p>
        </p:txBody>
      </p:sp>
      <p:sp>
        <p:nvSpPr>
          <p:cNvPr id="5" name="文本框 4"/>
          <p:cNvSpPr txBox="1"/>
          <p:nvPr/>
        </p:nvSpPr>
        <p:spPr>
          <a:xfrm>
            <a:off x="100842" y="620688"/>
            <a:ext cx="11897433" cy="511302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二、信用风险的成因</a:t>
            </a:r>
          </a:p>
          <a:p>
            <a:pPr marL="342900" indent="-342900">
              <a:lnSpc>
                <a:spcPct val="170000"/>
              </a:lnSpc>
              <a:buFont typeface="Arial" panose="020B0604020202020204" pitchFamily="34" charset="0"/>
              <a:buChar char="•"/>
            </a:pPr>
            <a:r>
              <a:rPr kumimoji="1" sz="2400" dirty="0">
                <a:latin typeface="Times New Roman" panose="02020603050405020304" pitchFamily="18" charset="0"/>
                <a:ea typeface="+mn-ea"/>
                <a:cs typeface="Times New Roman" panose="02020603050405020304" pitchFamily="18" charset="0"/>
              </a:rPr>
              <a:t>信用风险的产生源于多种因素的交织，但追根溯源，其主要原因可以归结为以下两个方面。</a:t>
            </a:r>
          </a:p>
          <a:p>
            <a:pPr marL="342900" indent="-342900">
              <a:lnSpc>
                <a:spcPct val="170000"/>
              </a:lnSpc>
              <a:buFont typeface="Arial" panose="020B0604020202020204" pitchFamily="34" charset="0"/>
              <a:buChar char="•"/>
            </a:pPr>
            <a:r>
              <a:rPr kumimoji="1" sz="2400" b="1" dirty="0">
                <a:latin typeface="Times New Roman" panose="02020603050405020304" pitchFamily="18" charset="0"/>
                <a:ea typeface="+mn-ea"/>
                <a:cs typeface="Times New Roman" panose="02020603050405020304" pitchFamily="18" charset="0"/>
              </a:rPr>
              <a:t>（一）借款人或市场交易对手的履约能力出现问题</a:t>
            </a:r>
          </a:p>
          <a:p>
            <a:pPr marL="342900" indent="-342900">
              <a:lnSpc>
                <a:spcPct val="170000"/>
              </a:lnSpc>
              <a:buFont typeface="Arial" panose="020B0604020202020204" pitchFamily="34" charset="0"/>
              <a:buChar char="•"/>
            </a:pPr>
            <a:r>
              <a:rPr kumimoji="1" sz="2400" dirty="0">
                <a:latin typeface="Times New Roman" panose="02020603050405020304" pitchFamily="18" charset="0"/>
                <a:ea typeface="+mn-ea"/>
                <a:cs typeface="Times New Roman" panose="02020603050405020304" pitchFamily="18" charset="0"/>
              </a:rPr>
              <a:t>贷款或货款的偿还通常依赖于经营收入、资产出售或其他融资途径，其中最主要的形式是通过生产经营所得来偿还。因此，在评估受信方的履约能力时，其生产经营效率和获利能力成为了关键的参考标准。这一标准不仅适用于个人消费者和小型企业，同样适用于大型企业和整个国家层面。</a:t>
            </a:r>
          </a:p>
        </p:txBody>
      </p:sp>
    </p:spTree>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第一节 信用风险概论</a:t>
            </a:r>
          </a:p>
        </p:txBody>
      </p:sp>
      <p:sp>
        <p:nvSpPr>
          <p:cNvPr id="5" name="文本框 4"/>
          <p:cNvSpPr txBox="1"/>
          <p:nvPr/>
        </p:nvSpPr>
        <p:spPr>
          <a:xfrm>
            <a:off x="100842" y="620688"/>
            <a:ext cx="11897433" cy="448564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（二）借款人或市场交易对手的履约意愿出现问题</a:t>
            </a: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履约意愿主要是由借款人或市场交易对手的品格决定的。这里的品格不仅涵盖了受信方偿还债务的意愿，更体现了其在负债期间积极承担各项义务的责任感。这就要求受信方必须具备诚实可信的品质，并且能够努力经营以确保自身具备履约能力。但是，现实中的问题是受信方品质难以使用科学方法进行精确计量，通常仅能根据历史记录和经验对受信方进行评估。如果有一份全面且详尽的信用档案，那么通过分析受信方过去的违约记录，我们可以对其品格有一个相对准确的了解。</a:t>
            </a:r>
          </a:p>
        </p:txBody>
      </p:sp>
    </p:spTree>
  </p:cSld>
  <p:clrMapOvr>
    <a:masterClrMapping/>
  </p:clrMapOvr>
  <p:transition>
    <p:wipe/>
  </p:transition>
</p:sld>
</file>

<file path=ppt/tags/tag1.xml><?xml version="1.0" encoding="utf-8"?>
<p:tagLst xmlns:a="http://schemas.openxmlformats.org/drawingml/2006/main" xmlns:r="http://schemas.openxmlformats.org/officeDocument/2006/relationships" xmlns:p="http://schemas.openxmlformats.org/presentationml/2006/main">
  <p:tag name="commondata" val="eyJoZGlkIjoiZTdlOTkxYzk0ZjVlOTVmNGVhNjE2ZWY5ZTBlMzY0Y2EifQ=="/>
</p:tagLst>
</file>

<file path=ppt/tags/tag10.xml><?xml version="1.0" encoding="utf-8"?>
<p:tagLst xmlns:a="http://schemas.openxmlformats.org/drawingml/2006/main" xmlns:r="http://schemas.openxmlformats.org/officeDocument/2006/relationships" xmlns:p="http://schemas.openxmlformats.org/presentationml/2006/main">
  <p:tag name="KSO_WM_DIAGRAM_VIRTUALLY_FRAME" val="{&quot;height&quot;:448.5,&quot;left&quot;:309.4,&quot;top&quot;:52.025039370078744,&quot;width&quot;:602.45}"/>
</p:tagLst>
</file>

<file path=ppt/tags/tag11.xml><?xml version="1.0" encoding="utf-8"?>
<p:tagLst xmlns:a="http://schemas.openxmlformats.org/drawingml/2006/main" xmlns:r="http://schemas.openxmlformats.org/officeDocument/2006/relationships" xmlns:p="http://schemas.openxmlformats.org/presentationml/2006/main">
  <p:tag name="KSO_WM_DIAGRAM_VIRTUALLY_FRAME" val="{&quot;height&quot;:448.5,&quot;left&quot;:309.4,&quot;top&quot;:52.025039370078744,&quot;width&quot;:602.45}"/>
</p:tagLst>
</file>

<file path=ppt/tags/tag12.xml><?xml version="1.0" encoding="utf-8"?>
<p:tagLst xmlns:a="http://schemas.openxmlformats.org/drawingml/2006/main" xmlns:r="http://schemas.openxmlformats.org/officeDocument/2006/relationships" xmlns:p="http://schemas.openxmlformats.org/presentationml/2006/main">
  <p:tag name="MH" val="20171108170119"/>
  <p:tag name="MH_LIBRARY" val="CONTENTS"/>
  <p:tag name="MH_TYPE" val="OTHERS"/>
  <p:tag name="ID" val="626766"/>
</p:tagLst>
</file>

<file path=ppt/tags/tag13.xml><?xml version="1.0" encoding="utf-8"?>
<p:tagLst xmlns:a="http://schemas.openxmlformats.org/drawingml/2006/main" xmlns:r="http://schemas.openxmlformats.org/officeDocument/2006/relationships" xmlns:p="http://schemas.openxmlformats.org/presentationml/2006/main">
  <p:tag name="MH" val="20171108170119"/>
  <p:tag name="MH_LIBRARY" val="CONTENTS"/>
  <p:tag name="MH_TYPE" val="OTHERS"/>
  <p:tag name="ID" val="626766"/>
</p:tagLst>
</file>

<file path=ppt/tags/tag14.xml><?xml version="1.0" encoding="utf-8"?>
<p:tagLst xmlns:a="http://schemas.openxmlformats.org/drawingml/2006/main" xmlns:r="http://schemas.openxmlformats.org/officeDocument/2006/relationships" xmlns:p="http://schemas.openxmlformats.org/presentationml/2006/main">
  <p:tag name="MH" val="20171108170119"/>
  <p:tag name="MH_LIBRARY" val="CONTENTS"/>
  <p:tag name="MH_TYPE" val="OTHERS"/>
  <p:tag name="ID" val="626766"/>
</p:tagLst>
</file>

<file path=ppt/tags/tag15.xml><?xml version="1.0" encoding="utf-8"?>
<p:tagLst xmlns:a="http://schemas.openxmlformats.org/drawingml/2006/main" xmlns:r="http://schemas.openxmlformats.org/officeDocument/2006/relationships" xmlns:p="http://schemas.openxmlformats.org/presentationml/2006/main">
  <p:tag name="TABLE_ENDDRAG_ORIGIN_RECT" val="873*339"/>
  <p:tag name="TABLE_ENDDRAG_RECT" val="50*134*873*339"/>
</p:tagLst>
</file>

<file path=ppt/tags/tag16.xml><?xml version="1.0" encoding="utf-8"?>
<p:tagLst xmlns:a="http://schemas.openxmlformats.org/drawingml/2006/main" xmlns:r="http://schemas.openxmlformats.org/officeDocument/2006/relationships" xmlns:p="http://schemas.openxmlformats.org/presentationml/2006/main">
  <p:tag name="TABLE_ENDDRAG_ORIGIN_RECT" val="890*369"/>
  <p:tag name="TABLE_ENDDRAG_RECT" val="37*112*890*369"/>
</p:tagLst>
</file>

<file path=ppt/tags/tag17.xml><?xml version="1.0" encoding="utf-8"?>
<p:tagLst xmlns:a="http://schemas.openxmlformats.org/drawingml/2006/main" xmlns:r="http://schemas.openxmlformats.org/officeDocument/2006/relationships" xmlns:p="http://schemas.openxmlformats.org/presentationml/2006/main">
  <p:tag name="TABLE_ENDDRAG_ORIGIN_RECT" val="845*185"/>
  <p:tag name="TABLE_ENDDRAG_RECT" val="54*273*845*185"/>
</p:tagLst>
</file>

<file path=ppt/tags/tag18.xml><?xml version="1.0" encoding="utf-8"?>
<p:tagLst xmlns:a="http://schemas.openxmlformats.org/drawingml/2006/main" xmlns:r="http://schemas.openxmlformats.org/officeDocument/2006/relationships" xmlns:p="http://schemas.openxmlformats.org/presentationml/2006/main">
  <p:tag name="TABLE_ENDDRAG_ORIGIN_RECT" val="846*287"/>
  <p:tag name="TABLE_ENDDRAG_RECT" val="38*97*846*287"/>
</p:tagLst>
</file>

<file path=ppt/tags/tag19.xml><?xml version="1.0" encoding="utf-8"?>
<p:tagLst xmlns:a="http://schemas.openxmlformats.org/drawingml/2006/main" xmlns:r="http://schemas.openxmlformats.org/officeDocument/2006/relationships" xmlns:p="http://schemas.openxmlformats.org/presentationml/2006/main">
  <p:tag name="TABLE_ENDDRAG_ORIGIN_RECT" val="876*382"/>
  <p:tag name="TABLE_ENDDRAG_RECT" val="37*106*876*382"/>
</p:tagLst>
</file>

<file path=ppt/tags/tag2.xml><?xml version="1.0" encoding="utf-8"?>
<p:tagLst xmlns:a="http://schemas.openxmlformats.org/drawingml/2006/main" xmlns:r="http://schemas.openxmlformats.org/officeDocument/2006/relationships" xmlns:p="http://schemas.openxmlformats.org/presentationml/2006/main">
  <p:tag name="SLIDEELEMTYPE" val="27"/>
</p:tagLst>
</file>

<file path=ppt/tags/tag20.xml><?xml version="1.0" encoding="utf-8"?>
<p:tagLst xmlns:a="http://schemas.openxmlformats.org/drawingml/2006/main" xmlns:r="http://schemas.openxmlformats.org/officeDocument/2006/relationships" xmlns:p="http://schemas.openxmlformats.org/presentationml/2006/main">
  <p:tag name="TABLE_ENDDRAG_ORIGIN_RECT" val="867*374"/>
  <p:tag name="TABLE_ENDDRAG_RECT" val="37*102*867*374"/>
</p:tagLst>
</file>

<file path=ppt/tags/tag21.xml><?xml version="1.0" encoding="utf-8"?>
<p:tagLst xmlns:a="http://schemas.openxmlformats.org/drawingml/2006/main" xmlns:r="http://schemas.openxmlformats.org/officeDocument/2006/relationships" xmlns:p="http://schemas.openxmlformats.org/presentationml/2006/main">
  <p:tag name="TABLE_ENDDRAG_ORIGIN_RECT" val="777*242"/>
  <p:tag name="TABLE_ENDDRAG_RECT" val="43*105*777*242"/>
</p:tagLst>
</file>

<file path=ppt/tags/tag22.xml><?xml version="1.0" encoding="utf-8"?>
<p:tagLst xmlns:a="http://schemas.openxmlformats.org/drawingml/2006/main" xmlns:r="http://schemas.openxmlformats.org/officeDocument/2006/relationships" xmlns:p="http://schemas.openxmlformats.org/presentationml/2006/main">
  <p:tag name="TABLE_ENDDRAG_ORIGIN_RECT" val="585*362"/>
  <p:tag name="TABLE_ENDDRAG_RECT" val="126*114*585*362"/>
</p:tagLst>
</file>

<file path=ppt/tags/tag23.xml><?xml version="1.0" encoding="utf-8"?>
<p:tagLst xmlns:a="http://schemas.openxmlformats.org/drawingml/2006/main" xmlns:r="http://schemas.openxmlformats.org/officeDocument/2006/relationships" xmlns:p="http://schemas.openxmlformats.org/presentationml/2006/main">
  <p:tag name="TABLE_ENDDRAG_ORIGIN_RECT" val="850*322"/>
  <p:tag name="TABLE_ENDDRAG_RECT" val="42*123*850*322"/>
</p:tagLst>
</file>

<file path=ppt/tags/tag3.xml><?xml version="1.0" encoding="utf-8"?>
<p:tagLst xmlns:a="http://schemas.openxmlformats.org/drawingml/2006/main" xmlns:r="http://schemas.openxmlformats.org/officeDocument/2006/relationships" xmlns:p="http://schemas.openxmlformats.org/presentationml/2006/main">
  <p:tag name="SLIDEELEMTYPE" val="28"/>
</p:tagLst>
</file>

<file path=ppt/tags/tag4.xml><?xml version="1.0" encoding="utf-8"?>
<p:tagLst xmlns:a="http://schemas.openxmlformats.org/drawingml/2006/main" xmlns:r="http://schemas.openxmlformats.org/officeDocument/2006/relationships" xmlns:p="http://schemas.openxmlformats.org/presentationml/2006/main">
  <p:tag name="KSO_WM_DIAGRAM_VIRTUALLY_FRAME" val="{&quot;height&quot;:448.5,&quot;left&quot;:309.4,&quot;top&quot;:52.025039370078744,&quot;width&quot;:602.45}"/>
</p:tagLst>
</file>

<file path=ppt/tags/tag5.xml><?xml version="1.0" encoding="utf-8"?>
<p:tagLst xmlns:a="http://schemas.openxmlformats.org/drawingml/2006/main" xmlns:r="http://schemas.openxmlformats.org/officeDocument/2006/relationships" xmlns:p="http://schemas.openxmlformats.org/presentationml/2006/main">
  <p:tag name="KSO_WM_DIAGRAM_VIRTUALLY_FRAME" val="{&quot;height&quot;:448.5,&quot;left&quot;:309.4,&quot;top&quot;:52.025039370078744,&quot;width&quot;:602.45}"/>
</p:tagLst>
</file>

<file path=ppt/tags/tag6.xml><?xml version="1.0" encoding="utf-8"?>
<p:tagLst xmlns:a="http://schemas.openxmlformats.org/drawingml/2006/main" xmlns:r="http://schemas.openxmlformats.org/officeDocument/2006/relationships" xmlns:p="http://schemas.openxmlformats.org/presentationml/2006/main">
  <p:tag name="KSO_WM_DIAGRAM_VIRTUALLY_FRAME" val="{&quot;height&quot;:448.5,&quot;left&quot;:309.4,&quot;top&quot;:52.025039370078744,&quot;width&quot;:602.45}"/>
</p:tagLst>
</file>

<file path=ppt/tags/tag7.xml><?xml version="1.0" encoding="utf-8"?>
<p:tagLst xmlns:a="http://schemas.openxmlformats.org/drawingml/2006/main" xmlns:r="http://schemas.openxmlformats.org/officeDocument/2006/relationships" xmlns:p="http://schemas.openxmlformats.org/presentationml/2006/main">
  <p:tag name="KSO_WM_DIAGRAM_VIRTUALLY_FRAME" val="{&quot;height&quot;:448.5,&quot;left&quot;:309.4,&quot;top&quot;:52.025039370078744,&quot;width&quot;:602.45}"/>
</p:tagLst>
</file>

<file path=ppt/tags/tag8.xml><?xml version="1.0" encoding="utf-8"?>
<p:tagLst xmlns:a="http://schemas.openxmlformats.org/drawingml/2006/main" xmlns:r="http://schemas.openxmlformats.org/officeDocument/2006/relationships" xmlns:p="http://schemas.openxmlformats.org/presentationml/2006/main">
  <p:tag name="KSO_WM_DIAGRAM_VIRTUALLY_FRAME" val="{&quot;height&quot;:448.5,&quot;left&quot;:309.4,&quot;top&quot;:52.025039370078744,&quot;width&quot;:602.45}"/>
</p:tagLst>
</file>

<file path=ppt/tags/tag9.xml><?xml version="1.0" encoding="utf-8"?>
<p:tagLst xmlns:a="http://schemas.openxmlformats.org/drawingml/2006/main" xmlns:r="http://schemas.openxmlformats.org/officeDocument/2006/relationships" xmlns:p="http://schemas.openxmlformats.org/presentationml/2006/main">
  <p:tag name="KSO_WM_DIAGRAM_VIRTUALLY_FRAME" val="{&quot;height&quot;:448.5,&quot;left&quot;:309.4,&quot;top&quot;:52.025039370078744,&quot;width&quot;:602.45}"/>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8636</Words>
  <Application>Microsoft Office PowerPoint</Application>
  <PresentationFormat>自定义</PresentationFormat>
  <Paragraphs>732</Paragraphs>
  <Slides>72</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72</vt:i4>
      </vt:variant>
    </vt:vector>
  </HeadingPairs>
  <TitlesOfParts>
    <vt:vector size="74" baseType="lpstr">
      <vt:lpstr>Office 主题​​</vt:lpstr>
      <vt:lpstr>剪辑</vt:lpstr>
      <vt:lpstr>PowerPoint 演示文稿</vt:lpstr>
      <vt:lpstr>PowerPoint 演示文稿</vt:lpstr>
      <vt:lpstr>PowerPoint 演示文稿</vt:lpstr>
      <vt:lpstr>第一节 信用风险概论</vt:lpstr>
      <vt:lpstr>第一节 信用风险概论</vt:lpstr>
      <vt:lpstr>第一节 信用风险概论</vt:lpstr>
      <vt:lpstr>第一节 信用风险概论</vt:lpstr>
      <vt:lpstr>第一节 信用风险概论</vt:lpstr>
      <vt:lpstr>第一节 信用风险概论</vt:lpstr>
      <vt:lpstr>第一节 信用风险概论</vt:lpstr>
      <vt:lpstr>第一节 信用风险概论</vt:lpstr>
      <vt:lpstr>第一节 信用风险概论</vt:lpstr>
      <vt:lpstr>第一节 信用风险概论</vt:lpstr>
      <vt:lpstr>第一节 信用风险概论</vt:lpstr>
      <vt:lpstr>PowerPoint 演示文稿</vt:lpstr>
      <vt:lpstr>第二节 信用风险违约率度量</vt:lpstr>
      <vt:lpstr>第二节 信用风险违约率度量</vt:lpstr>
      <vt:lpstr>第二节 信用风险违约率度量</vt:lpstr>
      <vt:lpstr>第二节 信用风险违约率度量</vt:lpstr>
      <vt:lpstr>第二节 信用风险违约率度量</vt:lpstr>
      <vt:lpstr>第二节 信用风险违约率度量</vt:lpstr>
      <vt:lpstr>第二节 信用风险违约率度量</vt:lpstr>
      <vt:lpstr>第二节 信用风险违约率度量</vt:lpstr>
      <vt:lpstr>第二节 信用风险违约率度量</vt:lpstr>
      <vt:lpstr>第二节 信用风险违约率度量</vt:lpstr>
      <vt:lpstr>第二节 信用风险违约率度量</vt:lpstr>
      <vt:lpstr>PowerPoint 演示文稿</vt:lpstr>
      <vt:lpstr>第三节 信用损失与信用价差估计</vt:lpstr>
      <vt:lpstr>第三节 信用损失与信用价差估计</vt:lpstr>
      <vt:lpstr>第三节 信用损失与信用价差估计</vt:lpstr>
      <vt:lpstr>第三节 信用损失与信用价差估计</vt:lpstr>
      <vt:lpstr>第三节 信用损失与信用价差估计</vt:lpstr>
      <vt:lpstr>第三节 信用损失与信用价差估计</vt:lpstr>
      <vt:lpstr>第三节 信用损失与信用价差估计</vt:lpstr>
      <vt:lpstr>第三节 信用损失与信用价差估计</vt:lpstr>
      <vt:lpstr>第三节 信用损失与信用价差估计</vt:lpstr>
      <vt:lpstr>第三节 信用损失与信用价差估计</vt:lpstr>
      <vt:lpstr>第三节 信用损失与信用价差估计</vt:lpstr>
      <vt:lpstr>第三节 信用损失与信用价差估计</vt:lpstr>
      <vt:lpstr>第三节 信用损失与信用价差估计</vt:lpstr>
      <vt:lpstr>第三节 信用损失与信用价差估计</vt:lpstr>
      <vt:lpstr>第三节 信用损失与信用价差估计</vt:lpstr>
      <vt:lpstr>第三节 信用损失与信用价差估计</vt:lpstr>
      <vt:lpstr>PowerPoint 演示文稿</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用户</dc:creator>
  <cp:lastModifiedBy>apple</cp:lastModifiedBy>
  <cp:revision>1469</cp:revision>
  <dcterms:created xsi:type="dcterms:W3CDTF">2014-05-22T15:27:00Z</dcterms:created>
  <dcterms:modified xsi:type="dcterms:W3CDTF">2024-08-18T05:27:29Z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AEB72014BD374FF99EEFA52CBE4FE6B2_12</vt:lpwstr>
  </property>
  <property fmtid="{D5CDD505-2E9C-101B-9397-08002B2CF9AE}" pid="3" name="KSOProductBuildVer">
    <vt:lpwstr>2052-12.1.0.17147</vt:lpwstr>
  </property>
</Properties>
</file>