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4"/>
  </p:notesMasterIdLst>
  <p:handoutMasterIdLst>
    <p:handoutMasterId r:id="rId75"/>
  </p:handoutMasterIdLst>
  <p:sldIdLst>
    <p:sldId id="256" r:id="rId2"/>
    <p:sldId id="334" r:id="rId3"/>
    <p:sldId id="483" r:id="rId4"/>
    <p:sldId id="418" r:id="rId5"/>
    <p:sldId id="491" r:id="rId6"/>
    <p:sldId id="492" r:id="rId7"/>
    <p:sldId id="493" r:id="rId8"/>
    <p:sldId id="494" r:id="rId9"/>
    <p:sldId id="495" r:id="rId10"/>
    <p:sldId id="496" r:id="rId11"/>
    <p:sldId id="497" r:id="rId12"/>
    <p:sldId id="498" r:id="rId13"/>
    <p:sldId id="499" r:id="rId14"/>
    <p:sldId id="500" r:id="rId15"/>
    <p:sldId id="501" r:id="rId16"/>
    <p:sldId id="502" r:id="rId17"/>
    <p:sldId id="503" r:id="rId18"/>
    <p:sldId id="504" r:id="rId19"/>
    <p:sldId id="505" r:id="rId20"/>
    <p:sldId id="506" r:id="rId21"/>
    <p:sldId id="507" r:id="rId22"/>
    <p:sldId id="508" r:id="rId23"/>
    <p:sldId id="509" r:id="rId24"/>
    <p:sldId id="510" r:id="rId25"/>
    <p:sldId id="511" r:id="rId26"/>
    <p:sldId id="512" r:id="rId27"/>
    <p:sldId id="515" r:id="rId28"/>
    <p:sldId id="516" r:id="rId29"/>
    <p:sldId id="517" r:id="rId30"/>
    <p:sldId id="518" r:id="rId31"/>
    <p:sldId id="519" r:id="rId32"/>
    <p:sldId id="520" r:id="rId33"/>
    <p:sldId id="521" r:id="rId34"/>
    <p:sldId id="522" r:id="rId35"/>
    <p:sldId id="523" r:id="rId36"/>
    <p:sldId id="524" r:id="rId37"/>
    <p:sldId id="525" r:id="rId38"/>
    <p:sldId id="526" r:id="rId39"/>
    <p:sldId id="527" r:id="rId40"/>
    <p:sldId id="528" r:id="rId41"/>
    <p:sldId id="529" r:id="rId42"/>
    <p:sldId id="530" r:id="rId43"/>
    <p:sldId id="531" r:id="rId44"/>
    <p:sldId id="533" r:id="rId45"/>
    <p:sldId id="532" r:id="rId46"/>
    <p:sldId id="534" r:id="rId47"/>
    <p:sldId id="561" r:id="rId48"/>
    <p:sldId id="535" r:id="rId49"/>
    <p:sldId id="536" r:id="rId50"/>
    <p:sldId id="537" r:id="rId51"/>
    <p:sldId id="538" r:id="rId52"/>
    <p:sldId id="539" r:id="rId53"/>
    <p:sldId id="540" r:id="rId54"/>
    <p:sldId id="541" r:id="rId55"/>
    <p:sldId id="542" r:id="rId56"/>
    <p:sldId id="543" r:id="rId57"/>
    <p:sldId id="544" r:id="rId58"/>
    <p:sldId id="545" r:id="rId59"/>
    <p:sldId id="546" r:id="rId60"/>
    <p:sldId id="547" r:id="rId61"/>
    <p:sldId id="548" r:id="rId62"/>
    <p:sldId id="549" r:id="rId63"/>
    <p:sldId id="550" r:id="rId64"/>
    <p:sldId id="551" r:id="rId65"/>
    <p:sldId id="552" r:id="rId66"/>
    <p:sldId id="553" r:id="rId67"/>
    <p:sldId id="554" r:id="rId68"/>
    <p:sldId id="555" r:id="rId69"/>
    <p:sldId id="556" r:id="rId70"/>
    <p:sldId id="557" r:id="rId71"/>
    <p:sldId id="558" r:id="rId72"/>
    <p:sldId id="434" r:id="rId73"/>
  </p:sldIdLst>
  <p:sldSz cx="12187238" cy="6858000"/>
  <p:notesSz cx="6858000" cy="9144000"/>
  <p:custDataLst>
    <p:tags r:id="rId76"/>
  </p:custDataLst>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188" userDrawn="1">
          <p15:clr>
            <a:srgbClr val="A4A3A4"/>
          </p15:clr>
        </p15:guide>
        <p15:guide id="2" pos="381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1BD"/>
    <a:srgbClr val="0066FF"/>
    <a:srgbClr val="215968"/>
    <a:srgbClr val="0000CC"/>
    <a:srgbClr val="0000FF"/>
    <a:srgbClr val="E46C0A"/>
    <a:srgbClr val="B9BF41"/>
    <a:srgbClr val="3333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60" autoAdjust="0"/>
    <p:restoredTop sz="92103" autoAdjust="0"/>
  </p:normalViewPr>
  <p:slideViewPr>
    <p:cSldViewPr showGuides="1">
      <p:cViewPr varScale="1">
        <p:scale>
          <a:sx n="156" d="100"/>
          <a:sy n="156" d="100"/>
        </p:scale>
        <p:origin x="-1002" y="-60"/>
      </p:cViewPr>
      <p:guideLst>
        <p:guide orient="horz" pos="2188"/>
        <p:guide pos="3811"/>
      </p:guideLst>
    </p:cSldViewPr>
  </p:slideViewPr>
  <p:notesTextViewPr>
    <p:cViewPr>
      <p:scale>
        <a:sx n="1" d="1"/>
        <a:sy n="1" d="1"/>
      </p:scale>
      <p:origin x="0" y="0"/>
    </p:cViewPr>
  </p:notesTextViewPr>
  <p:sorterViewPr>
    <p:cViewPr>
      <p:scale>
        <a:sx n="100" d="100"/>
        <a:sy n="100" d="100"/>
      </p:scale>
      <p:origin x="0" y="1836"/>
    </p:cViewPr>
  </p:sorterViewPr>
  <p:notesViewPr>
    <p:cSldViewPr>
      <p:cViewPr varScale="1">
        <p:scale>
          <a:sx n="127" d="100"/>
          <a:sy n="127" d="100"/>
        </p:scale>
        <p:origin x="-4884" y="-57"/>
      </p:cViewPr>
      <p:guideLst>
        <p:guide orient="horz" pos="2917"/>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a:latin typeface="Arial" panose="020B0604020202020204" pitchFamily="34" charset="0"/>
                <a:ea typeface="宋体" panose="02010600030101010101" pitchFamily="2" charset="-122"/>
              </a:defRPr>
            </a:lvl1pPr>
          </a:lstStyle>
          <a:p>
            <a:pPr>
              <a:defRPr/>
            </a:pPr>
            <a:fld id="{5C9BBA8F-0133-4E87-B046-A2FDEDCF47AD}" type="datetimeFigureOut">
              <a:rPr lang="zh-CN" altLang="en-US"/>
              <a:t>2024/8/18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fld id="{1CD81BE3-8160-4299-B6B9-8A4475FAB90D}" type="slidenum">
              <a:rPr lang="zh-CN" altLang="en-US"/>
              <a:t>‹#›</a:t>
            </a:fld>
            <a:endParaRPr lang="zh-CN" altLang="en-US"/>
          </a:p>
        </p:txBody>
      </p:sp>
    </p:spTree>
    <p:extLst>
      <p:ext uri="{BB962C8B-B14F-4D97-AF65-F5344CB8AC3E}">
        <p14:creationId xmlns:p14="http://schemas.microsoft.com/office/powerpoint/2010/main" val="3711928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0" hangingPunct="0">
              <a:defRPr sz="1200">
                <a:latin typeface="Arial" panose="020B0604020202020204" pitchFamily="34" charset="0"/>
                <a:ea typeface="宋体" panose="02010600030101010101" pitchFamily="2" charset="-122"/>
              </a:defRPr>
            </a:lvl1pPr>
          </a:lstStyle>
          <a:p>
            <a:pPr>
              <a:defRPr/>
            </a:pPr>
            <a:fld id="{3B1F3953-5F16-47C0-B42C-DF3778086CEE}" type="datetimeFigureOut">
              <a:rPr lang="zh-CN" altLang="en-US"/>
              <a:t>2024/8/18</a:t>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lstStyle>
            <a:lvl1pPr algn="r">
              <a:defRPr sz="1200"/>
            </a:lvl1pPr>
          </a:lstStyle>
          <a:p>
            <a:fld id="{17F12B51-38F5-440D-987E-EA5538A19096}" type="slidenum">
              <a:rPr lang="zh-CN" altLang="en-US"/>
              <a:t>‹#›</a:t>
            </a:fld>
            <a:endParaRPr lang="zh-CN" altLang="en-US"/>
          </a:p>
        </p:txBody>
      </p:sp>
    </p:spTree>
    <p:extLst>
      <p:ext uri="{BB962C8B-B14F-4D97-AF65-F5344CB8AC3E}">
        <p14:creationId xmlns:p14="http://schemas.microsoft.com/office/powerpoint/2010/main" val="28404194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3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3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等线" panose="02010600030101010101" pitchFamily="2" charset="-122"/>
                <a:ea typeface="等线" panose="02010600030101010101" pitchFamily="2" charset="-122"/>
              </a:defRPr>
            </a:lvl1pPr>
            <a:lvl2pPr marL="742950" indent="-285750">
              <a:defRPr sz="1200">
                <a:solidFill>
                  <a:schemeClr val="tx1"/>
                </a:solidFill>
                <a:latin typeface="等线" panose="02010600030101010101" pitchFamily="2" charset="-122"/>
                <a:ea typeface="等线" panose="02010600030101010101" pitchFamily="2" charset="-122"/>
              </a:defRPr>
            </a:lvl2pPr>
            <a:lvl3pPr marL="1143000" indent="-228600">
              <a:defRPr sz="1200">
                <a:solidFill>
                  <a:schemeClr val="tx1"/>
                </a:solidFill>
                <a:latin typeface="等线" panose="02010600030101010101" pitchFamily="2" charset="-122"/>
                <a:ea typeface="等线" panose="02010600030101010101" pitchFamily="2" charset="-122"/>
              </a:defRPr>
            </a:lvl3pPr>
            <a:lvl4pPr marL="1600200" indent="-228600">
              <a:defRPr sz="1200">
                <a:solidFill>
                  <a:schemeClr val="tx1"/>
                </a:solidFill>
                <a:latin typeface="等线" panose="02010600030101010101" pitchFamily="2" charset="-122"/>
                <a:ea typeface="等线" panose="02010600030101010101" pitchFamily="2" charset="-122"/>
              </a:defRPr>
            </a:lvl4pPr>
            <a:lvl5pPr marL="2057400" indent="-228600">
              <a:defRPr sz="1200">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9pPr>
          </a:lstStyle>
          <a:p>
            <a:fld id="{64954A28-3DC3-401C-8871-6F2DB6073328}" type="slidenum">
              <a:rPr lang="zh-CN" altLang="en-US">
                <a:latin typeface="Arial" panose="020B0604020202020204" pitchFamily="34" charset="0"/>
                <a:ea typeface="宋体" panose="02010600030101010101" pitchFamily="2" charset="-122"/>
              </a:rPr>
              <a:t>1</a:t>
            </a:fld>
            <a:endParaRPr lang="zh-CN" altLang="en-US">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4" name="图片 7" descr="图片包含 背景, 钟表, 黑暗, 监控&#10;&#10;描述已自动生成"/>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05850" y="5467350"/>
            <a:ext cx="393065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ctrTitle"/>
          </p:nvPr>
        </p:nvSpPr>
        <p:spPr>
          <a:xfrm>
            <a:off x="914043" y="2130427"/>
            <a:ext cx="10359153" cy="1470025"/>
          </a:xfrm>
        </p:spPr>
        <p:txBody>
          <a:bodyPr/>
          <a:lstStyle/>
          <a:p>
            <a:r>
              <a:rPr lang="zh-CN" altLang="en-US"/>
              <a:t>单击此处编辑母版标题样式</a:t>
            </a:r>
          </a:p>
        </p:txBody>
      </p:sp>
      <p:sp>
        <p:nvSpPr>
          <p:cNvPr id="3" name="副标题 2"/>
          <p:cNvSpPr>
            <a:spLocks noGrp="1"/>
          </p:cNvSpPr>
          <p:nvPr>
            <p:ph type="subTitle" idx="1"/>
          </p:nvPr>
        </p:nvSpPr>
        <p:spPr>
          <a:xfrm>
            <a:off x="1828087" y="3886200"/>
            <a:ext cx="853106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5" name="日期占位符 3"/>
          <p:cNvSpPr>
            <a:spLocks noGrp="1"/>
          </p:cNvSpPr>
          <p:nvPr>
            <p:ph type="dt" sz="half" idx="10"/>
          </p:nvPr>
        </p:nvSpPr>
        <p:spPr/>
        <p:txBody>
          <a:bodyPr/>
          <a:lstStyle>
            <a:lvl1pPr>
              <a:defRPr/>
            </a:lvl1pPr>
          </a:lstStyle>
          <a:p>
            <a:pPr>
              <a:defRPr/>
            </a:pPr>
            <a:fld id="{9D6FB868-AC17-4892-8E55-097DF144418B}" type="datetimeFigureOut">
              <a:rPr lang="zh-CN" altLang="en-US"/>
              <a:t>2024/8/18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fld id="{E5D0D58C-8F2E-47FF-AA3A-3DD216554D88}" type="slidenum">
              <a:rPr lang="zh-CN" altLang="en-US"/>
              <a:t>‹#›</a:t>
            </a:fld>
            <a:endParaRPr lang="zh-CN" altLang="en-US"/>
          </a:p>
        </p:txBody>
      </p:sp>
    </p:spTree>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矩形 4"/>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6" name="矩形 5"/>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7" name="椭圆 6"/>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3A1086AB-FA55-458F-B4C3-6E6DAC987516}" type="slidenum">
              <a:rPr lang="zh-CN" altLang="en-US" sz="1100">
                <a:solidFill>
                  <a:srgbClr val="31859C"/>
                </a:solidFill>
              </a:rPr>
              <a:t>‹#›</a:t>
            </a:fld>
            <a:endParaRPr lang="zh-CN" altLang="en-US">
              <a:solidFill>
                <a:srgbClr val="31859C"/>
              </a:solidFill>
            </a:endParaRPr>
          </a:p>
        </p:txBody>
      </p:sp>
      <p:pic>
        <p:nvPicPr>
          <p:cNvPr id="8"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sp>
        <p:nvSpPr>
          <p:cNvPr id="2" name="标题 1"/>
          <p:cNvSpPr>
            <a:spLocks noGrp="1"/>
          </p:cNvSpPr>
          <p:nvPr>
            <p:ph type="title"/>
          </p:nvPr>
        </p:nvSpPr>
        <p:spPr>
          <a:xfrm>
            <a:off x="2388784" y="4800600"/>
            <a:ext cx="7312343"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8784" y="612775"/>
            <a:ext cx="7312343"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8784" y="5367338"/>
            <a:ext cx="731234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10" name="日期占位符 4"/>
          <p:cNvSpPr>
            <a:spLocks noGrp="1"/>
          </p:cNvSpPr>
          <p:nvPr>
            <p:ph type="dt" sz="half" idx="10"/>
          </p:nvPr>
        </p:nvSpPr>
        <p:spPr/>
        <p:txBody>
          <a:bodyPr/>
          <a:lstStyle>
            <a:lvl1pPr>
              <a:defRPr/>
            </a:lvl1pPr>
          </a:lstStyle>
          <a:p>
            <a:pPr>
              <a:defRPr/>
            </a:pPr>
            <a:fld id="{7C8F8991-131F-4495-B060-CCDCC085ED61}" type="datetimeFigureOut">
              <a:rPr lang="zh-CN" altLang="en-US"/>
              <a:t>2024/8/18</a:t>
            </a:fld>
            <a:endParaRPr lang="zh-CN" altLang="en-US"/>
          </a:p>
        </p:txBody>
      </p:sp>
      <p:sp>
        <p:nvSpPr>
          <p:cNvPr id="11" name="页脚占位符 5"/>
          <p:cNvSpPr>
            <a:spLocks noGrp="1"/>
          </p:cNvSpPr>
          <p:nvPr>
            <p:ph type="ftr" sz="quarter" idx="11"/>
          </p:nvPr>
        </p:nvSpPr>
        <p:spPr/>
        <p:txBody>
          <a:bodyPr/>
          <a:lstStyle>
            <a:lvl1pPr>
              <a:defRPr/>
            </a:lvl1pPr>
          </a:lstStyle>
          <a:p>
            <a:pPr>
              <a:defRPr/>
            </a:pPr>
            <a:endParaRPr lang="zh-CN" altLang="en-US"/>
          </a:p>
        </p:txBody>
      </p:sp>
      <p:sp>
        <p:nvSpPr>
          <p:cNvPr id="12" name="灯片编号占位符 6"/>
          <p:cNvSpPr>
            <a:spLocks noGrp="1"/>
          </p:cNvSpPr>
          <p:nvPr>
            <p:ph type="sldNum" sz="quarter" idx="12"/>
          </p:nvPr>
        </p:nvSpPr>
        <p:spPr/>
        <p:txBody>
          <a:bodyPr/>
          <a:lstStyle>
            <a:lvl1pPr>
              <a:defRPr/>
            </a:lvl1pPr>
          </a:lstStyle>
          <a:p>
            <a:fld id="{2A4307EB-7D08-4BE7-87B1-DFAC274E573D}" type="slidenum">
              <a:rPr lang="zh-CN" altLang="en-US"/>
              <a:t>‹#›</a:t>
            </a:fld>
            <a:endParaRPr lang="zh-CN" altLang="en-US"/>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2" name="矩形 1"/>
          <p:cNvSpPr/>
          <p:nvPr userDrawn="1"/>
        </p:nvSpPr>
        <p:spPr>
          <a:xfrm>
            <a:off x="0" y="0"/>
            <a:ext cx="12187238" cy="6858000"/>
          </a:xfrm>
          <a:prstGeom prst="rect">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pic>
        <p:nvPicPr>
          <p:cNvPr id="3"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1845147" y="2405712"/>
            <a:ext cx="1639613" cy="1023288"/>
          </a:xfrm>
          <a:prstGeom prst="rect">
            <a:avLst/>
          </a:prstGeom>
          <a:noFill/>
        </p:spPr>
      </p:pic>
      <p:pic>
        <p:nvPicPr>
          <p:cNvPr id="4" name="图片 8" descr="图片包含 背景, 钟表, 黑暗, 监控&#10;&#10;描述已自动生成"/>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22613" y="-100013"/>
            <a:ext cx="5362575"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9" descr="徽标&#10;&#10;描述已自动生成"/>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558463" y="5157788"/>
            <a:ext cx="1157287"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日期占位符 3"/>
          <p:cNvSpPr>
            <a:spLocks noGrp="1"/>
          </p:cNvSpPr>
          <p:nvPr>
            <p:ph type="dt" sz="half" idx="10"/>
          </p:nvPr>
        </p:nvSpPr>
        <p:spPr/>
        <p:txBody>
          <a:bodyPr/>
          <a:lstStyle>
            <a:lvl1pPr>
              <a:defRPr/>
            </a:lvl1pPr>
          </a:lstStyle>
          <a:p>
            <a:pPr>
              <a:defRPr/>
            </a:pPr>
            <a:fld id="{524EE924-02C8-47EB-9B6C-361B37314DD6}" type="datetimeFigureOut">
              <a:rPr lang="zh-CN" altLang="en-US"/>
              <a:t>2024/8/18</a:t>
            </a:fld>
            <a:endParaRPr lang="zh-CN" altLang="en-US"/>
          </a:p>
        </p:txBody>
      </p:sp>
      <p:sp>
        <p:nvSpPr>
          <p:cNvPr id="7" name="页脚占位符 4"/>
          <p:cNvSpPr>
            <a:spLocks noGrp="1"/>
          </p:cNvSpPr>
          <p:nvPr>
            <p:ph type="ftr" sz="quarter" idx="11"/>
          </p:nvPr>
        </p:nvSpPr>
        <p:spPr/>
        <p:txBody>
          <a:bodyPr/>
          <a:lstStyle>
            <a:lvl1pPr>
              <a:defRPr/>
            </a:lvl1pPr>
          </a:lstStyle>
          <a:p>
            <a:pPr>
              <a:defRPr/>
            </a:pPr>
            <a:endParaRPr lang="zh-CN" altLang="en-US"/>
          </a:p>
        </p:txBody>
      </p:sp>
      <p:sp>
        <p:nvSpPr>
          <p:cNvPr id="8" name="灯片编号占位符 5"/>
          <p:cNvSpPr>
            <a:spLocks noGrp="1"/>
          </p:cNvSpPr>
          <p:nvPr>
            <p:ph type="sldNum" sz="quarter" idx="12"/>
          </p:nvPr>
        </p:nvSpPr>
        <p:spPr/>
        <p:txBody>
          <a:bodyPr/>
          <a:lstStyle>
            <a:lvl1pPr>
              <a:defRPr/>
            </a:lvl1pPr>
          </a:lstStyle>
          <a:p>
            <a:fld id="{0E18118D-F5A2-41D9-93F0-92FF9794C981}" type="slidenum">
              <a:rPr lang="zh-CN" altLang="en-US"/>
              <a:t>‹#›</a:t>
            </a:fld>
            <a:endParaRPr lang="zh-CN" altLang="en-US"/>
          </a:p>
        </p:txBody>
      </p:sp>
    </p:spTree>
  </p:cSld>
  <p:clrMapOvr>
    <a:masterClrMapping/>
  </p:clrMapOvr>
  <p:transition>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8" name="内容占位符 7"/>
          <p:cNvSpPr>
            <a:spLocks noGrp="1"/>
          </p:cNvSpPr>
          <p:nvPr>
            <p:ph sz="quarter" idx="1"/>
          </p:nvPr>
        </p:nvSpPr>
        <p:spPr>
          <a:xfrm>
            <a:off x="609362" y="1600200"/>
            <a:ext cx="9952911" cy="4873752"/>
          </a:xfrm>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7" name="日期占位符 6"/>
          <p:cNvSpPr>
            <a:spLocks noGrp="1"/>
          </p:cNvSpPr>
          <p:nvPr>
            <p:ph type="dt" sz="half" idx="14"/>
          </p:nvPr>
        </p:nvSpPr>
        <p:spPr/>
        <p:txBody>
          <a:bodyPr rtlCol="0"/>
          <a:lstStyle/>
          <a:p>
            <a:fld id="{530820CF-B880-4189-942D-D702A7CBA730}" type="datetimeFigureOut">
              <a:rPr lang="zh-CN" altLang="en-US" smtClean="0"/>
              <a:t>2024/8/18</a:t>
            </a:fld>
            <a:endParaRPr lang="zh-CN" altLang="en-US"/>
          </a:p>
        </p:txBody>
      </p:sp>
      <p:sp>
        <p:nvSpPr>
          <p:cNvPr id="9" name="灯片编号占位符 8"/>
          <p:cNvSpPr>
            <a:spLocks noGrp="1"/>
          </p:cNvSpPr>
          <p:nvPr>
            <p:ph type="sldNum" sz="quarter" idx="15"/>
          </p:nvPr>
        </p:nvSpPr>
        <p:spPr/>
        <p:txBody>
          <a:bodyPr rtlCol="0"/>
          <a:lstStyle/>
          <a:p>
            <a:fld id="{0C913308-F349-4B6D-A68A-DD1791B4A57B}" type="slidenum">
              <a:rPr lang="zh-CN" altLang="en-US" smtClean="0"/>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
        <p:nvSpPr>
          <p:cNvPr id="11" name="矩形 10"/>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pic>
        <p:nvPicPr>
          <p:cNvPr id="12"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sp>
        <p:nvSpPr>
          <p:cNvPr id="14" name="矩形 13"/>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Tree>
  </p:cSld>
  <p:clrMapOvr>
    <a:masterClrMapping/>
  </p:clrMapOvr>
  <p:transition>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2024/8/18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5" name="矩形 4"/>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sp>
        <p:nvSpPr>
          <p:cNvPr id="7" name="矩形 6"/>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pic>
        <p:nvPicPr>
          <p:cNvPr id="8"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3" name="组合 8"/>
          <p:cNvGrpSpPr/>
          <p:nvPr userDrawn="1"/>
        </p:nvGrpSpPr>
        <p:grpSpPr bwMode="auto">
          <a:xfrm>
            <a:off x="4868863" y="2046288"/>
            <a:ext cx="2449512" cy="2447925"/>
            <a:chOff x="6897738" y="2060848"/>
            <a:chExt cx="2448272" cy="2448272"/>
          </a:xfrm>
        </p:grpSpPr>
        <p:sp>
          <p:nvSpPr>
            <p:cNvPr id="4" name="空心弧 3"/>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5" name="空心弧 4"/>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6" name="TextBox 5"/>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7" name="图片 16" descr="图片包含 背景, 钟表, 黑暗, 监控&#10;&#10;描述已自动生成"/>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05850" y="5467350"/>
            <a:ext cx="393065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p:txBody>
          <a:bodyPr/>
          <a:lstStyle/>
          <a:p>
            <a:r>
              <a:rPr lang="zh-CN" altLang="en-US"/>
              <a:t>单击此处编辑母版标题样式</a:t>
            </a:r>
          </a:p>
        </p:txBody>
      </p:sp>
      <p:sp>
        <p:nvSpPr>
          <p:cNvPr id="8" name="日期占位符 3"/>
          <p:cNvSpPr>
            <a:spLocks noGrp="1"/>
          </p:cNvSpPr>
          <p:nvPr>
            <p:ph type="dt" sz="half" idx="10"/>
          </p:nvPr>
        </p:nvSpPr>
        <p:spPr/>
        <p:txBody>
          <a:bodyPr/>
          <a:lstStyle>
            <a:lvl1pPr>
              <a:defRPr/>
            </a:lvl1pPr>
          </a:lstStyle>
          <a:p>
            <a:pPr>
              <a:defRPr/>
            </a:pPr>
            <a:fld id="{6D7AB130-94D4-4090-BCD1-A9B407B85054}" type="datetimeFigureOut">
              <a:rPr lang="zh-CN" altLang="en-US"/>
              <a:t>2024/8/18</a:t>
            </a:fld>
            <a:endParaRPr lang="zh-CN" altLang="en-US"/>
          </a:p>
        </p:txBody>
      </p:sp>
      <p:sp>
        <p:nvSpPr>
          <p:cNvPr id="9" name="页脚占位符 4"/>
          <p:cNvSpPr>
            <a:spLocks noGrp="1"/>
          </p:cNvSpPr>
          <p:nvPr>
            <p:ph type="ftr" sz="quarter" idx="11"/>
          </p:nvPr>
        </p:nvSpPr>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p:txBody>
          <a:bodyPr/>
          <a:lstStyle>
            <a:lvl1pPr>
              <a:defRPr/>
            </a:lvl1pPr>
          </a:lstStyle>
          <a:p>
            <a:fld id="{7DA045BE-1F7A-45F9-A8EE-EADC55ABCF3F}" type="slidenum">
              <a:rPr lang="zh-CN" altLang="en-US"/>
              <a:t>‹#›</a:t>
            </a:fld>
            <a:endParaRPr lang="zh-CN" altLang="en-US"/>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矩形 3"/>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5" name="矩形 4"/>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椭圆 5"/>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46537F44-FBCF-4F23-B675-87FB8E3761FE}" type="slidenum">
              <a:rPr lang="zh-CN" altLang="en-US" sz="1100">
                <a:solidFill>
                  <a:srgbClr val="31859C"/>
                </a:solidFill>
              </a:rPr>
              <a:t>‹#›</a:t>
            </a:fld>
            <a:endParaRPr lang="zh-CN" altLang="en-US">
              <a:solidFill>
                <a:srgbClr val="31859C"/>
              </a:solidFill>
            </a:endParaRPr>
          </a:p>
        </p:txBody>
      </p:sp>
      <p:cxnSp>
        <p:nvCxnSpPr>
          <p:cNvPr id="7" name="直接连接符 6"/>
          <p:cNvCxnSpPr/>
          <p:nvPr userDrawn="1"/>
        </p:nvCxnSpPr>
        <p:spPr>
          <a:xfrm flipH="1">
            <a:off x="7102475" y="533400"/>
            <a:ext cx="4999038"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962708" y="4406902"/>
            <a:ext cx="10359153"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2708" y="2906713"/>
            <a:ext cx="1035915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8" name="日期占位符 3"/>
          <p:cNvSpPr>
            <a:spLocks noGrp="1"/>
          </p:cNvSpPr>
          <p:nvPr>
            <p:ph type="dt" sz="half" idx="10"/>
          </p:nvPr>
        </p:nvSpPr>
        <p:spPr/>
        <p:txBody>
          <a:bodyPr/>
          <a:lstStyle>
            <a:lvl1pPr>
              <a:defRPr/>
            </a:lvl1pPr>
          </a:lstStyle>
          <a:p>
            <a:pPr>
              <a:defRPr/>
            </a:pPr>
            <a:fld id="{734B5DB1-4E4C-4AD5-AD20-320D7CE2C00A}" type="datetimeFigureOut">
              <a:rPr lang="zh-CN" altLang="en-US"/>
              <a:t>2024/8/18</a:t>
            </a:fld>
            <a:endParaRPr lang="zh-CN" altLang="en-US"/>
          </a:p>
        </p:txBody>
      </p:sp>
      <p:sp>
        <p:nvSpPr>
          <p:cNvPr id="9" name="页脚占位符 4"/>
          <p:cNvSpPr>
            <a:spLocks noGrp="1"/>
          </p:cNvSpPr>
          <p:nvPr>
            <p:ph type="ftr" sz="quarter" idx="11"/>
          </p:nvPr>
        </p:nvSpPr>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p:txBody>
          <a:bodyPr/>
          <a:lstStyle>
            <a:lvl1pPr>
              <a:defRPr/>
            </a:lvl1pPr>
          </a:lstStyle>
          <a:p>
            <a:fld id="{25A715B0-738C-41C2-8410-2B847574FA6E}" type="slidenum">
              <a:rPr lang="zh-CN" altLang="en-US"/>
              <a:t>‹#›</a:t>
            </a:fld>
            <a:endParaRPr lang="zh-CN" altLang="en-US"/>
          </a:p>
        </p:txBody>
      </p:sp>
    </p:spTree>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5"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6" name="矩形 5"/>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7" name="组合 8"/>
          <p:cNvGrpSpPr/>
          <p:nvPr userDrawn="1"/>
        </p:nvGrpSpPr>
        <p:grpSpPr bwMode="auto">
          <a:xfrm>
            <a:off x="4868863" y="2046288"/>
            <a:ext cx="2449512" cy="2447925"/>
            <a:chOff x="6897738" y="2060848"/>
            <a:chExt cx="2448272" cy="2448272"/>
          </a:xfrm>
        </p:grpSpPr>
        <p:sp>
          <p:nvSpPr>
            <p:cNvPr id="8" name="空心弧 7"/>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9" name="空心弧 8"/>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10" name="TextBox 9"/>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TextBox 10"/>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2</a:t>
            </a:r>
            <a:endParaRPr lang="zh-CN" altLang="en-US" sz="4000" b="1">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719386" y="1600202"/>
            <a:ext cx="637714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7299648" y="1600202"/>
            <a:ext cx="637714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2" name="日期占位符 4"/>
          <p:cNvSpPr>
            <a:spLocks noGrp="1"/>
          </p:cNvSpPr>
          <p:nvPr>
            <p:ph type="dt" sz="half" idx="10"/>
          </p:nvPr>
        </p:nvSpPr>
        <p:spPr/>
        <p:txBody>
          <a:bodyPr/>
          <a:lstStyle>
            <a:lvl1pPr>
              <a:defRPr/>
            </a:lvl1pPr>
          </a:lstStyle>
          <a:p>
            <a:pPr>
              <a:defRPr/>
            </a:pPr>
            <a:fld id="{3E6F1283-CCE5-4695-9394-BE2002B35C36}" type="datetimeFigureOut">
              <a:rPr lang="zh-CN" altLang="en-US"/>
              <a:t>2024/8/18</a:t>
            </a:fld>
            <a:endParaRPr lang="zh-CN" altLang="en-US"/>
          </a:p>
        </p:txBody>
      </p:sp>
      <p:sp>
        <p:nvSpPr>
          <p:cNvPr id="13" name="页脚占位符 5"/>
          <p:cNvSpPr>
            <a:spLocks noGrp="1"/>
          </p:cNvSpPr>
          <p:nvPr>
            <p:ph type="ftr" sz="quarter" idx="11"/>
          </p:nvPr>
        </p:nvSpPr>
        <p:spPr/>
        <p:txBody>
          <a:bodyPr/>
          <a:lstStyle>
            <a:lvl1pPr>
              <a:defRPr/>
            </a:lvl1pPr>
          </a:lstStyle>
          <a:p>
            <a:pPr>
              <a:defRPr/>
            </a:pPr>
            <a:endParaRPr lang="zh-CN" altLang="en-US"/>
          </a:p>
        </p:txBody>
      </p:sp>
      <p:sp>
        <p:nvSpPr>
          <p:cNvPr id="14" name="灯片编号占位符 6"/>
          <p:cNvSpPr>
            <a:spLocks noGrp="1"/>
          </p:cNvSpPr>
          <p:nvPr>
            <p:ph type="sldNum" sz="quarter" idx="12"/>
          </p:nvPr>
        </p:nvSpPr>
        <p:spPr/>
        <p:txBody>
          <a:bodyPr/>
          <a:lstStyle>
            <a:lvl1pPr>
              <a:defRPr/>
            </a:lvl1pPr>
          </a:lstStyle>
          <a:p>
            <a:fld id="{3A180CCA-1712-4585-BA53-15C38A1B49F5}" type="slidenum">
              <a:rPr lang="zh-CN" altLang="en-US"/>
              <a:t>‹#›</a:t>
            </a:fld>
            <a:endParaRPr lang="zh-CN" altLang="en-US"/>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7" name="矩形 6"/>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8" name="矩形 7"/>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9" name="椭圆 8"/>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21010D48-3B53-42CB-A0EF-1A6E78801D5E}" type="slidenum">
              <a:rPr lang="zh-CN" altLang="en-US" sz="1100">
                <a:solidFill>
                  <a:srgbClr val="31859C"/>
                </a:solidFill>
              </a:rPr>
              <a:t>‹#›</a:t>
            </a:fld>
            <a:endParaRPr lang="zh-CN" altLang="en-US">
              <a:solidFill>
                <a:srgbClr val="31859C"/>
              </a:solidFill>
            </a:endParaRPr>
          </a:p>
        </p:txBody>
      </p:sp>
      <p:cxnSp>
        <p:nvCxnSpPr>
          <p:cNvPr id="10" name="直接连接符 9"/>
          <p:cNvCxnSpPr/>
          <p:nvPr userDrawn="1"/>
        </p:nvCxnSpPr>
        <p:spPr>
          <a:xfrm flipH="1">
            <a:off x="7102475" y="533400"/>
            <a:ext cx="4999038"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1"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pic>
        <p:nvPicPr>
          <p:cNvPr id="12"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标题 1"/>
          <p:cNvSpPr txBox="1"/>
          <p:nvPr userDrawn="1"/>
        </p:nvSpPr>
        <p:spPr bwMode="auto">
          <a:xfrm>
            <a:off x="188913" y="20638"/>
            <a:ext cx="7416800" cy="600075"/>
          </a:xfrm>
          <a:prstGeom prst="rect">
            <a:avLst/>
          </a:prstGeom>
          <a:no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kumimoji="1" lang="zh-CN" altLang="en-US" sz="4400">
                <a:latin typeface="Calibri" panose="020F0502020204030204" pitchFamily="34" charset="0"/>
              </a:rPr>
              <a:t>单击此处编辑母版标题样式</a:t>
            </a:r>
          </a:p>
        </p:txBody>
      </p:sp>
      <p:sp>
        <p:nvSpPr>
          <p:cNvPr id="2" name="标题 1"/>
          <p:cNvSpPr>
            <a:spLocks noGrp="1"/>
          </p:cNvSpPr>
          <p:nvPr>
            <p:ph type="title"/>
          </p:nvPr>
        </p:nvSpPr>
        <p:spPr>
          <a:xfrm>
            <a:off x="609363" y="274638"/>
            <a:ext cx="10968514"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363" y="1535113"/>
            <a:ext cx="53848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363" y="2174875"/>
            <a:ext cx="53848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0948" y="1535113"/>
            <a:ext cx="538692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0948" y="2174875"/>
            <a:ext cx="538692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4" name="日期占位符 6"/>
          <p:cNvSpPr>
            <a:spLocks noGrp="1"/>
          </p:cNvSpPr>
          <p:nvPr>
            <p:ph type="dt" sz="half" idx="10"/>
          </p:nvPr>
        </p:nvSpPr>
        <p:spPr/>
        <p:txBody>
          <a:bodyPr/>
          <a:lstStyle>
            <a:lvl1pPr>
              <a:defRPr/>
            </a:lvl1pPr>
          </a:lstStyle>
          <a:p>
            <a:pPr>
              <a:defRPr/>
            </a:pPr>
            <a:fld id="{B9FA2B3E-2F24-4F07-8F8C-775B3BDC4663}" type="datetimeFigureOut">
              <a:rPr lang="zh-CN" altLang="en-US"/>
              <a:t>2024/8/18</a:t>
            </a:fld>
            <a:endParaRPr lang="zh-CN" altLang="en-US"/>
          </a:p>
        </p:txBody>
      </p:sp>
      <p:sp>
        <p:nvSpPr>
          <p:cNvPr id="15" name="页脚占位符 7"/>
          <p:cNvSpPr>
            <a:spLocks noGrp="1"/>
          </p:cNvSpPr>
          <p:nvPr>
            <p:ph type="ftr" sz="quarter" idx="11"/>
          </p:nvPr>
        </p:nvSpPr>
        <p:spPr/>
        <p:txBody>
          <a:bodyPr/>
          <a:lstStyle>
            <a:lvl1pPr>
              <a:defRPr/>
            </a:lvl1pPr>
          </a:lstStyle>
          <a:p>
            <a:pPr>
              <a:defRPr/>
            </a:pPr>
            <a:endParaRPr lang="zh-CN" altLang="en-US"/>
          </a:p>
        </p:txBody>
      </p:sp>
      <p:sp>
        <p:nvSpPr>
          <p:cNvPr id="16" name="灯片编号占位符 8"/>
          <p:cNvSpPr>
            <a:spLocks noGrp="1"/>
          </p:cNvSpPr>
          <p:nvPr>
            <p:ph type="sldNum" sz="quarter" idx="12"/>
          </p:nvPr>
        </p:nvSpPr>
        <p:spPr/>
        <p:txBody>
          <a:bodyPr/>
          <a:lstStyle>
            <a:lvl1pPr>
              <a:defRPr/>
            </a:lvl1pPr>
          </a:lstStyle>
          <a:p>
            <a:fld id="{E91EB392-A98E-44C4-A23D-70366F4F0792}" type="slidenum">
              <a:rPr lang="zh-CN" altLang="en-US"/>
              <a:t>‹#›</a:t>
            </a:fld>
            <a:endParaRPr lang="zh-CN" altLang="en-US"/>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4" name="矩形 3"/>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5" name="组合 8"/>
          <p:cNvGrpSpPr/>
          <p:nvPr userDrawn="1"/>
        </p:nvGrpSpPr>
        <p:grpSpPr bwMode="auto">
          <a:xfrm>
            <a:off x="4868863" y="2046288"/>
            <a:ext cx="2449512" cy="2447925"/>
            <a:chOff x="6897738" y="2060848"/>
            <a:chExt cx="2448272" cy="2448272"/>
          </a:xfrm>
        </p:grpSpPr>
        <p:sp>
          <p:nvSpPr>
            <p:cNvPr id="6" name="空心弧 5"/>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7" name="空心弧 6"/>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8" name="TextBox 7"/>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TextBox 8"/>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2</a:t>
            </a:r>
            <a:endParaRPr lang="zh-CN" altLang="en-US"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p:txBody>
          <a:bodyPr/>
          <a:lstStyle/>
          <a:p>
            <a:r>
              <a:rPr lang="zh-CN" altLang="en-US"/>
              <a:t>单击此处编辑母版标题样式</a:t>
            </a:r>
          </a:p>
        </p:txBody>
      </p:sp>
      <p:sp>
        <p:nvSpPr>
          <p:cNvPr id="10" name="日期占位符 2"/>
          <p:cNvSpPr>
            <a:spLocks noGrp="1"/>
          </p:cNvSpPr>
          <p:nvPr>
            <p:ph type="dt" sz="half" idx="10"/>
          </p:nvPr>
        </p:nvSpPr>
        <p:spPr/>
        <p:txBody>
          <a:bodyPr/>
          <a:lstStyle>
            <a:lvl1pPr>
              <a:defRPr/>
            </a:lvl1pPr>
          </a:lstStyle>
          <a:p>
            <a:pPr>
              <a:defRPr/>
            </a:pPr>
            <a:fld id="{0A75B769-02EA-42D7-8061-617DE2C7DD6F}" type="datetimeFigureOut">
              <a:rPr lang="zh-CN" altLang="en-US"/>
              <a:t>2024/8/18</a:t>
            </a:fld>
            <a:endParaRPr lang="zh-CN" altLang="en-US"/>
          </a:p>
        </p:txBody>
      </p:sp>
      <p:sp>
        <p:nvSpPr>
          <p:cNvPr id="11" name="页脚占位符 3"/>
          <p:cNvSpPr>
            <a:spLocks noGrp="1"/>
          </p:cNvSpPr>
          <p:nvPr>
            <p:ph type="ftr" sz="quarter" idx="11"/>
          </p:nvPr>
        </p:nvSpPr>
        <p:spPr/>
        <p:txBody>
          <a:bodyPr/>
          <a:lstStyle>
            <a:lvl1pPr>
              <a:defRPr/>
            </a:lvl1pPr>
          </a:lstStyle>
          <a:p>
            <a:pPr>
              <a:defRPr/>
            </a:pPr>
            <a:endParaRPr lang="zh-CN" altLang="en-US"/>
          </a:p>
        </p:txBody>
      </p:sp>
      <p:sp>
        <p:nvSpPr>
          <p:cNvPr id="12" name="灯片编号占位符 4"/>
          <p:cNvSpPr>
            <a:spLocks noGrp="1"/>
          </p:cNvSpPr>
          <p:nvPr>
            <p:ph type="sldNum" sz="quarter" idx="12"/>
          </p:nvPr>
        </p:nvSpPr>
        <p:spPr/>
        <p:txBody>
          <a:bodyPr/>
          <a:lstStyle>
            <a:lvl1pPr>
              <a:defRPr/>
            </a:lvl1pPr>
          </a:lstStyle>
          <a:p>
            <a:fld id="{5330785D-0D93-4520-B4F2-FCB37B80F3AD}" type="slidenum">
              <a:rPr lang="zh-CN" altLang="en-US"/>
              <a:t>‹#›</a:t>
            </a:fld>
            <a:endParaRPr lang="zh-CN" altLang="en-US"/>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4" name="矩形 3"/>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5" name="矩形 4"/>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椭圆 5"/>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8E08760C-0088-4E38-A3A9-0838AB9536BD}" type="slidenum">
              <a:rPr lang="zh-CN" altLang="en-US" sz="1100">
                <a:solidFill>
                  <a:srgbClr val="31859C"/>
                </a:solidFill>
              </a:rPr>
              <a:t>‹#›</a:t>
            </a:fld>
            <a:endParaRPr lang="zh-CN" altLang="en-US">
              <a:solidFill>
                <a:srgbClr val="31859C"/>
              </a:solidFill>
            </a:endParaRPr>
          </a:p>
        </p:txBody>
      </p:sp>
      <p:sp>
        <p:nvSpPr>
          <p:cNvPr id="7"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pic>
        <p:nvPicPr>
          <p:cNvPr id="8"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标题 1"/>
          <p:cNvSpPr>
            <a:spLocks noGrp="1"/>
          </p:cNvSpPr>
          <p:nvPr>
            <p:ph type="title"/>
          </p:nvPr>
        </p:nvSpPr>
        <p:spPr>
          <a:xfrm>
            <a:off x="188964" y="20638"/>
            <a:ext cx="7416824" cy="600075"/>
          </a:xfrm>
        </p:spPr>
        <p:txBody>
          <a:bodyPr/>
          <a:lstStyle/>
          <a:p>
            <a:r>
              <a:rPr lang="zh-CN" altLang="en-US" dirty="0"/>
              <a:t>单击此处编辑母版标题样式</a:t>
            </a:r>
          </a:p>
        </p:txBody>
      </p:sp>
      <p:sp>
        <p:nvSpPr>
          <p:cNvPr id="16" name="内容占位符 2"/>
          <p:cNvSpPr>
            <a:spLocks noGrp="1"/>
          </p:cNvSpPr>
          <p:nvPr>
            <p:ph sz="half" idx="1"/>
          </p:nvPr>
        </p:nvSpPr>
        <p:spPr>
          <a:xfrm>
            <a:off x="719386" y="1600202"/>
            <a:ext cx="637714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日期占位符 1"/>
          <p:cNvSpPr>
            <a:spLocks noGrp="1"/>
          </p:cNvSpPr>
          <p:nvPr>
            <p:ph type="dt" sz="half" idx="10"/>
          </p:nvPr>
        </p:nvSpPr>
        <p:spPr/>
        <p:txBody>
          <a:bodyPr/>
          <a:lstStyle>
            <a:lvl1pPr>
              <a:defRPr/>
            </a:lvl1pPr>
          </a:lstStyle>
          <a:p>
            <a:pPr>
              <a:defRPr/>
            </a:pPr>
            <a:fld id="{CDC6D247-FFE1-4021-BC8B-C93BF7F2DDB0}" type="datetimeFigureOut">
              <a:rPr lang="zh-CN" altLang="en-US"/>
              <a:t>2024/8/18</a:t>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fld id="{86649C0E-681B-4033-B023-DE2E157EF217}" type="slidenum">
              <a:rPr lang="zh-CN" altLang="en-US"/>
              <a:t>‹#›</a:t>
            </a:fld>
            <a:endParaRPr lang="zh-CN" altLang="en-US"/>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pic>
        <p:nvPicPr>
          <p:cNvPr id="5"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6" name="矩形 5"/>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7" name="组合 8"/>
          <p:cNvGrpSpPr/>
          <p:nvPr userDrawn="1"/>
        </p:nvGrpSpPr>
        <p:grpSpPr bwMode="auto">
          <a:xfrm>
            <a:off x="4868863" y="2046288"/>
            <a:ext cx="2449512" cy="2447925"/>
            <a:chOff x="6897738" y="2060848"/>
            <a:chExt cx="2448272" cy="2448272"/>
          </a:xfrm>
        </p:grpSpPr>
        <p:sp>
          <p:nvSpPr>
            <p:cNvPr id="8" name="空心弧 7"/>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9" name="空心弧 8"/>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10" name="TextBox 9"/>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TextBox 10"/>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6</a:t>
            </a:r>
            <a:endParaRPr lang="zh-CN" altLang="en-US"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a:xfrm>
            <a:off x="609362" y="273050"/>
            <a:ext cx="4009518" cy="1162050"/>
          </a:xfrm>
        </p:spPr>
        <p:txBody>
          <a:bodyPr anchor="b"/>
          <a:lstStyle>
            <a:lvl1pPr algn="l">
              <a:defRPr sz="2000" b="1"/>
            </a:lvl1pPr>
          </a:lstStyle>
          <a:p>
            <a:r>
              <a:rPr lang="zh-CN" altLang="en-US"/>
              <a:t>单击此处编辑母版标题样式</a:t>
            </a:r>
          </a:p>
        </p:txBody>
      </p:sp>
      <p:sp>
        <p:nvSpPr>
          <p:cNvPr id="4" name="文本占位符 3"/>
          <p:cNvSpPr>
            <a:spLocks noGrp="1"/>
          </p:cNvSpPr>
          <p:nvPr>
            <p:ph type="body" sz="half" idx="2"/>
          </p:nvPr>
        </p:nvSpPr>
        <p:spPr>
          <a:xfrm>
            <a:off x="609362" y="1435102"/>
            <a:ext cx="400951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dirty="0"/>
              <a:t>单击此处编辑母版文本样式</a:t>
            </a:r>
          </a:p>
        </p:txBody>
      </p:sp>
      <p:sp>
        <p:nvSpPr>
          <p:cNvPr id="12" name="日期占位符 4"/>
          <p:cNvSpPr>
            <a:spLocks noGrp="1"/>
          </p:cNvSpPr>
          <p:nvPr>
            <p:ph type="dt" sz="half" idx="10"/>
          </p:nvPr>
        </p:nvSpPr>
        <p:spPr/>
        <p:txBody>
          <a:bodyPr/>
          <a:lstStyle>
            <a:lvl1pPr>
              <a:defRPr/>
            </a:lvl1pPr>
          </a:lstStyle>
          <a:p>
            <a:pPr>
              <a:defRPr/>
            </a:pPr>
            <a:fld id="{9C903290-4841-42F7-91F1-09FA35BC9C00}" type="datetimeFigureOut">
              <a:rPr lang="zh-CN" altLang="en-US"/>
              <a:t>2024/8/18</a:t>
            </a:fld>
            <a:endParaRPr lang="zh-CN" altLang="en-US"/>
          </a:p>
        </p:txBody>
      </p:sp>
      <p:sp>
        <p:nvSpPr>
          <p:cNvPr id="13" name="页脚占位符 5"/>
          <p:cNvSpPr>
            <a:spLocks noGrp="1"/>
          </p:cNvSpPr>
          <p:nvPr>
            <p:ph type="ftr" sz="quarter" idx="11"/>
          </p:nvPr>
        </p:nvSpPr>
        <p:spPr/>
        <p:txBody>
          <a:bodyPr/>
          <a:lstStyle>
            <a:lvl1pPr>
              <a:defRPr/>
            </a:lvl1pPr>
          </a:lstStyle>
          <a:p>
            <a:pPr>
              <a:defRPr/>
            </a:pPr>
            <a:endParaRPr lang="zh-CN" altLang="en-US"/>
          </a:p>
        </p:txBody>
      </p:sp>
      <p:sp>
        <p:nvSpPr>
          <p:cNvPr id="14" name="灯片编号占位符 6"/>
          <p:cNvSpPr>
            <a:spLocks noGrp="1"/>
          </p:cNvSpPr>
          <p:nvPr>
            <p:ph type="sldNum" sz="quarter" idx="12"/>
          </p:nvPr>
        </p:nvSpPr>
        <p:spPr/>
        <p:txBody>
          <a:bodyPr/>
          <a:lstStyle>
            <a:lvl1pPr>
              <a:defRPr/>
            </a:lvl1pPr>
          </a:lstStyle>
          <a:p>
            <a:fld id="{462A93CB-EA50-4404-AC0B-4A313DBDF13E}" type="slidenum">
              <a:rPr lang="zh-CN" altLang="en-US"/>
              <a:t>‹#›</a:t>
            </a:fld>
            <a:endParaRPr lang="zh-CN" altLang="en-US"/>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内容与标题">
    <p:spTree>
      <p:nvGrpSpPr>
        <p:cNvPr id="1" name=""/>
        <p:cNvGrpSpPr/>
        <p:nvPr/>
      </p:nvGrpSpPr>
      <p:grpSpPr>
        <a:xfrm>
          <a:off x="0" y="0"/>
          <a:ext cx="0" cy="0"/>
          <a:chOff x="0" y="0"/>
          <a:chExt cx="0" cy="0"/>
        </a:xfrm>
      </p:grpSpPr>
      <p:pic>
        <p:nvPicPr>
          <p:cNvPr id="5"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6" name="矩形 5"/>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7" name="组合 8"/>
          <p:cNvGrpSpPr/>
          <p:nvPr userDrawn="1"/>
        </p:nvGrpSpPr>
        <p:grpSpPr bwMode="auto">
          <a:xfrm>
            <a:off x="4868863" y="2046288"/>
            <a:ext cx="2449512" cy="2447925"/>
            <a:chOff x="6897738" y="2060848"/>
            <a:chExt cx="2448272" cy="2448272"/>
          </a:xfrm>
        </p:grpSpPr>
        <p:sp>
          <p:nvSpPr>
            <p:cNvPr id="8" name="空心弧 7"/>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9" name="空心弧 8"/>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10" name="TextBox 9"/>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TextBox 10"/>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5</a:t>
            </a:r>
            <a:endParaRPr lang="zh-CN" altLang="en-US"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a:xfrm>
            <a:off x="609362" y="273050"/>
            <a:ext cx="4009518" cy="1162050"/>
          </a:xfrm>
        </p:spPr>
        <p:txBody>
          <a:bodyPr anchor="b"/>
          <a:lstStyle>
            <a:lvl1pPr algn="l">
              <a:defRPr sz="2000" b="1"/>
            </a:lvl1pPr>
          </a:lstStyle>
          <a:p>
            <a:r>
              <a:rPr lang="zh-CN" altLang="en-US"/>
              <a:t>单击此处编辑母版标题样式</a:t>
            </a:r>
          </a:p>
        </p:txBody>
      </p:sp>
      <p:sp>
        <p:nvSpPr>
          <p:cNvPr id="4" name="文本占位符 3"/>
          <p:cNvSpPr>
            <a:spLocks noGrp="1"/>
          </p:cNvSpPr>
          <p:nvPr>
            <p:ph type="body" sz="half" idx="2"/>
          </p:nvPr>
        </p:nvSpPr>
        <p:spPr>
          <a:xfrm>
            <a:off x="609362" y="1435102"/>
            <a:ext cx="400951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dirty="0"/>
              <a:t>单击此处编辑母版文本样式</a:t>
            </a:r>
          </a:p>
        </p:txBody>
      </p:sp>
      <p:sp>
        <p:nvSpPr>
          <p:cNvPr id="12" name="日期占位符 4"/>
          <p:cNvSpPr>
            <a:spLocks noGrp="1"/>
          </p:cNvSpPr>
          <p:nvPr>
            <p:ph type="dt" sz="half" idx="10"/>
          </p:nvPr>
        </p:nvSpPr>
        <p:spPr/>
        <p:txBody>
          <a:bodyPr/>
          <a:lstStyle>
            <a:lvl1pPr>
              <a:defRPr/>
            </a:lvl1pPr>
          </a:lstStyle>
          <a:p>
            <a:pPr>
              <a:defRPr/>
            </a:pPr>
            <a:fld id="{65A337C9-F7C4-4C7D-A897-6B17CC4766C3}" type="datetimeFigureOut">
              <a:rPr lang="zh-CN" altLang="en-US"/>
              <a:t>2024/8/18</a:t>
            </a:fld>
            <a:endParaRPr lang="zh-CN" altLang="en-US"/>
          </a:p>
        </p:txBody>
      </p:sp>
      <p:sp>
        <p:nvSpPr>
          <p:cNvPr id="13" name="页脚占位符 5"/>
          <p:cNvSpPr>
            <a:spLocks noGrp="1"/>
          </p:cNvSpPr>
          <p:nvPr>
            <p:ph type="ftr" sz="quarter" idx="11"/>
          </p:nvPr>
        </p:nvSpPr>
        <p:spPr/>
        <p:txBody>
          <a:bodyPr/>
          <a:lstStyle>
            <a:lvl1pPr>
              <a:defRPr/>
            </a:lvl1pPr>
          </a:lstStyle>
          <a:p>
            <a:pPr>
              <a:defRPr/>
            </a:pPr>
            <a:endParaRPr lang="zh-CN" altLang="en-US"/>
          </a:p>
        </p:txBody>
      </p:sp>
      <p:sp>
        <p:nvSpPr>
          <p:cNvPr id="14" name="灯片编号占位符 6"/>
          <p:cNvSpPr>
            <a:spLocks noGrp="1"/>
          </p:cNvSpPr>
          <p:nvPr>
            <p:ph type="sldNum" sz="quarter" idx="12"/>
          </p:nvPr>
        </p:nvSpPr>
        <p:spPr/>
        <p:txBody>
          <a:bodyPr/>
          <a:lstStyle>
            <a:lvl1pPr>
              <a:defRPr/>
            </a:lvl1pPr>
          </a:lstStyle>
          <a:p>
            <a:fld id="{3BF89F15-F08D-4DD9-BE64-803B16BAE451}" type="slidenum">
              <a:rPr lang="zh-CN" altLang="en-US"/>
              <a:t>‹#›</a:t>
            </a:fld>
            <a:endParaRPr lang="zh-CN" altLang="en-US"/>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680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p>
        </p:txBody>
      </p:sp>
      <p:sp>
        <p:nvSpPr>
          <p:cNvPr id="1027" name="文本占位符 2"/>
          <p:cNvSpPr>
            <a:spLocks noGrp="1"/>
          </p:cNvSpPr>
          <p:nvPr>
            <p:ph type="body" idx="1"/>
          </p:nvPr>
        </p:nvSpPr>
        <p:spPr bwMode="auto">
          <a:xfrm>
            <a:off x="609600" y="1600200"/>
            <a:ext cx="1096803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0"/>
            <a:ext cx="2843213" cy="365125"/>
          </a:xfrm>
          <a:prstGeom prst="rect">
            <a:avLst/>
          </a:prstGeom>
        </p:spPr>
        <p:txBody>
          <a:bodyPr vert="horz" wrap="square" lIns="91440" tIns="45720" rIns="91440" bIns="45720" numCol="1" anchor="ctr" anchorCtr="0" compatLnSpc="1"/>
          <a:lstStyle>
            <a:lvl1pPr eaLnBrk="1" hangingPunct="1">
              <a:defRPr sz="1200">
                <a:solidFill>
                  <a:srgbClr val="898989"/>
                </a:solidFill>
                <a:latin typeface="Calibri" panose="020F0502020204030204" pitchFamily="34" charset="0"/>
                <a:ea typeface="宋体" panose="02010600030101010101" pitchFamily="2" charset="-122"/>
              </a:defRPr>
            </a:lvl1pPr>
          </a:lstStyle>
          <a:p>
            <a:pPr>
              <a:defRPr/>
            </a:pPr>
            <a:fld id="{996E10C5-FB75-481A-B6E0-84A34293BD80}" type="datetimeFigureOut">
              <a:rPr lang="zh-CN" altLang="en-US"/>
              <a:t>2024/8/18</a:t>
            </a:fld>
            <a:endParaRPr lang="zh-CN" altLang="en-US"/>
          </a:p>
        </p:txBody>
      </p:sp>
      <p:sp>
        <p:nvSpPr>
          <p:cNvPr id="5" name="页脚占位符 4"/>
          <p:cNvSpPr>
            <a:spLocks noGrp="1"/>
          </p:cNvSpPr>
          <p:nvPr>
            <p:ph type="ftr" sz="quarter" idx="3"/>
          </p:nvPr>
        </p:nvSpPr>
        <p:spPr>
          <a:xfrm>
            <a:off x="4164013" y="6356350"/>
            <a:ext cx="3859212"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zh-CN" altLang="en-US"/>
          </a:p>
        </p:txBody>
      </p:sp>
      <p:sp>
        <p:nvSpPr>
          <p:cNvPr id="6" name="灯片编号占位符 5"/>
          <p:cNvSpPr>
            <a:spLocks noGrp="1"/>
          </p:cNvSpPr>
          <p:nvPr>
            <p:ph type="sldNum" sz="quarter" idx="4"/>
          </p:nvPr>
        </p:nvSpPr>
        <p:spPr>
          <a:xfrm>
            <a:off x="8734425" y="6356350"/>
            <a:ext cx="2843213" cy="365125"/>
          </a:xfrm>
          <a:prstGeom prst="rect">
            <a:avLst/>
          </a:prstGeom>
        </p:spPr>
        <p:txBody>
          <a:bodyPr vert="horz" wrap="square" lIns="91440" tIns="45720" rIns="91440" bIns="45720" numCol="1" anchor="ctr" anchorCtr="0" compatLnSpc="1"/>
          <a:lstStyle>
            <a:lvl1pPr algn="r" eaLnBrk="1" hangingPunct="1">
              <a:defRPr sz="1200">
                <a:solidFill>
                  <a:srgbClr val="898989"/>
                </a:solidFill>
                <a:latin typeface="Calibri" panose="020F0502020204030204" pitchFamily="34" charset="0"/>
              </a:defRPr>
            </a:lvl1pPr>
          </a:lstStyle>
          <a:p>
            <a:fld id="{26CD09E8-74C0-4594-AB1A-81A9916E392F}" type="slidenum">
              <a:rPr lang="zh-CN" altLang="en-US"/>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p:transition>
  <p:txStyles>
    <p:titleStyle>
      <a:lvl1pPr algn="ctr" rtl="0" eaLnBrk="0" fontAlgn="base" hangingPunct="0">
        <a:spcBef>
          <a:spcPct val="0"/>
        </a:spcBef>
        <a:spcAft>
          <a:spcPct val="0"/>
        </a:spcAft>
        <a:defRPr kumimoji="1" sz="4400" kern="1200">
          <a:solidFill>
            <a:schemeClr val="tx1"/>
          </a:solidFill>
          <a:latin typeface="+mj-lt"/>
          <a:ea typeface="+mj-ea"/>
          <a:cs typeface="宋体" panose="02010600030101010101" pitchFamily="2" charset="-122"/>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宋体" panose="02010600030101010101" pitchFamily="2" charset="-122"/>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slideLayout" Target="../slideLayouts/slideLayout12.x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 Id="rId9" Type="http://schemas.openxmlformats.org/officeDocument/2006/relationships/image" Target="../media/image13.wmf"/></Relationships>
</file>

<file path=ppt/slides/_rels/slide1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12.xml"/><Relationship Id="rId4" Type="http://schemas.openxmlformats.org/officeDocument/2006/relationships/image" Target="../media/image16.wmf"/></Relationships>
</file>

<file path=ppt/slides/_rels/slide2.xml.rels><?xml version="1.0" encoding="UTF-8" standalone="yes"?>
<Relationships xmlns="http://schemas.openxmlformats.org/package/2006/relationships"><Relationship Id="rId8" Type="http://schemas.openxmlformats.org/officeDocument/2006/relationships/tags" Target="../tags/tag11.xml"/><Relationship Id="rId13" Type="http://schemas.openxmlformats.org/officeDocument/2006/relationships/image" Target="../media/image3.png"/><Relationship Id="rId3" Type="http://schemas.openxmlformats.org/officeDocument/2006/relationships/tags" Target="../tags/tag6.xml"/><Relationship Id="rId7" Type="http://schemas.openxmlformats.org/officeDocument/2006/relationships/tags" Target="../tags/tag10.xml"/><Relationship Id="rId12"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tags" Target="../tags/tag14.xml"/><Relationship Id="rId5" Type="http://schemas.openxmlformats.org/officeDocument/2006/relationships/tags" Target="../tags/tag8.xml"/><Relationship Id="rId10" Type="http://schemas.openxmlformats.org/officeDocument/2006/relationships/tags" Target="../tags/tag13.xml"/><Relationship Id="rId4" Type="http://schemas.openxmlformats.org/officeDocument/2006/relationships/tags" Target="../tags/tag7.xml"/><Relationship Id="rId9" Type="http://schemas.openxmlformats.org/officeDocument/2006/relationships/tags" Target="../tags/tag12.xml"/></Relationships>
</file>

<file path=ppt/slides/_rels/slide20.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12.xml"/><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slides/_rels/slide22.xml.rels><?xml version="1.0" encoding="UTF-8" standalone="yes"?>
<Relationships xmlns="http://schemas.openxmlformats.org/package/2006/relationships"><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slideLayout" Target="../slideLayouts/slideLayout12.xml"/><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slides/_rels/slide23.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slideLayout" Target="../slideLayouts/slideLayout12.xml"/><Relationship Id="rId5" Type="http://schemas.openxmlformats.org/officeDocument/2006/relationships/image" Target="../media/image32.wmf"/><Relationship Id="rId4" Type="http://schemas.openxmlformats.org/officeDocument/2006/relationships/image" Target="../media/image31.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slideLayout" Target="../slideLayouts/slideLayout12.xml"/><Relationship Id="rId4" Type="http://schemas.openxmlformats.org/officeDocument/2006/relationships/image" Target="../media/image3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slideLayout" Target="../slideLayouts/slideLayout12.xml"/><Relationship Id="rId5" Type="http://schemas.openxmlformats.org/officeDocument/2006/relationships/image" Target="../media/image39.wmf"/><Relationship Id="rId4" Type="http://schemas.openxmlformats.org/officeDocument/2006/relationships/image" Target="../media/image38.wmf"/></Relationships>
</file>

<file path=ppt/slides/_rels/slide31.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image" Target="../media/image41.wmf"/><Relationship Id="rId7" Type="http://schemas.openxmlformats.org/officeDocument/2006/relationships/image" Target="../media/image45.wmf"/><Relationship Id="rId2" Type="http://schemas.openxmlformats.org/officeDocument/2006/relationships/image" Target="../media/image40.wmf"/><Relationship Id="rId1" Type="http://schemas.openxmlformats.org/officeDocument/2006/relationships/slideLayout" Target="../slideLayouts/slideLayout12.xml"/><Relationship Id="rId6" Type="http://schemas.openxmlformats.org/officeDocument/2006/relationships/image" Target="../media/image44.wmf"/><Relationship Id="rId11" Type="http://schemas.openxmlformats.org/officeDocument/2006/relationships/image" Target="../media/image49.wmf"/><Relationship Id="rId5" Type="http://schemas.openxmlformats.org/officeDocument/2006/relationships/image" Target="../media/image43.wmf"/><Relationship Id="rId10" Type="http://schemas.openxmlformats.org/officeDocument/2006/relationships/image" Target="../media/image48.wmf"/><Relationship Id="rId4" Type="http://schemas.openxmlformats.org/officeDocument/2006/relationships/image" Target="../media/image42.wmf"/><Relationship Id="rId9" Type="http://schemas.openxmlformats.org/officeDocument/2006/relationships/image" Target="../media/image47.wmf"/></Relationships>
</file>

<file path=ppt/slides/_rels/slide32.x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52.wmf"/><Relationship Id="rId7" Type="http://schemas.openxmlformats.org/officeDocument/2006/relationships/image" Target="../media/image56.wmf"/><Relationship Id="rId2" Type="http://schemas.openxmlformats.org/officeDocument/2006/relationships/image" Target="../media/image51.wmf"/><Relationship Id="rId1" Type="http://schemas.openxmlformats.org/officeDocument/2006/relationships/slideLayout" Target="../slideLayouts/slideLayout12.xml"/><Relationship Id="rId6" Type="http://schemas.openxmlformats.org/officeDocument/2006/relationships/image" Target="../media/image55.wmf"/><Relationship Id="rId5" Type="http://schemas.openxmlformats.org/officeDocument/2006/relationships/image" Target="../media/image54.wmf"/><Relationship Id="rId4" Type="http://schemas.openxmlformats.org/officeDocument/2006/relationships/image" Target="../media/image53.wmf"/></Relationships>
</file>

<file path=ppt/slides/_rels/slide34.x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slideLayout" Target="../slideLayouts/slideLayout12.xml"/><Relationship Id="rId4" Type="http://schemas.openxmlformats.org/officeDocument/2006/relationships/image" Target="../media/image59.wmf"/></Relationships>
</file>

<file path=ppt/slides/_rels/slide35.x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8" Type="http://schemas.openxmlformats.org/officeDocument/2006/relationships/image" Target="../media/image66.png"/><Relationship Id="rId3" Type="http://schemas.openxmlformats.org/officeDocument/2006/relationships/image" Target="../media/image61.png"/><Relationship Id="rId7" Type="http://schemas.openxmlformats.org/officeDocument/2006/relationships/image" Target="../media/image65.png"/><Relationship Id="rId12" Type="http://schemas.openxmlformats.org/officeDocument/2006/relationships/image" Target="../media/image70.wmf"/><Relationship Id="rId2" Type="http://schemas.openxmlformats.org/officeDocument/2006/relationships/slideLayout" Target="../slideLayouts/slideLayout12.xml"/><Relationship Id="rId1" Type="http://schemas.openxmlformats.org/officeDocument/2006/relationships/tags" Target="../tags/tag17.xml"/><Relationship Id="rId6" Type="http://schemas.openxmlformats.org/officeDocument/2006/relationships/image" Target="../media/image64.png"/><Relationship Id="rId11" Type="http://schemas.openxmlformats.org/officeDocument/2006/relationships/image" Target="../media/image69.wmf"/><Relationship Id="rId5" Type="http://schemas.openxmlformats.org/officeDocument/2006/relationships/image" Target="../media/image63.png"/><Relationship Id="rId10" Type="http://schemas.openxmlformats.org/officeDocument/2006/relationships/image" Target="../media/image68.wmf"/><Relationship Id="rId4" Type="http://schemas.openxmlformats.org/officeDocument/2006/relationships/image" Target="../media/image62.png"/><Relationship Id="rId9" Type="http://schemas.openxmlformats.org/officeDocument/2006/relationships/image" Target="../media/image67.png"/></Relationships>
</file>

<file path=ppt/slides/_rels/slide37.xml.rels><?xml version="1.0" encoding="UTF-8" standalone="yes"?>
<Relationships xmlns="http://schemas.openxmlformats.org/package/2006/relationships"><Relationship Id="rId8" Type="http://schemas.openxmlformats.org/officeDocument/2006/relationships/image" Target="../media/image77.wmf"/><Relationship Id="rId3" Type="http://schemas.openxmlformats.org/officeDocument/2006/relationships/image" Target="../media/image72.wmf"/><Relationship Id="rId7" Type="http://schemas.openxmlformats.org/officeDocument/2006/relationships/image" Target="../media/image76.wmf"/><Relationship Id="rId2" Type="http://schemas.openxmlformats.org/officeDocument/2006/relationships/image" Target="../media/image71.wmf"/><Relationship Id="rId1" Type="http://schemas.openxmlformats.org/officeDocument/2006/relationships/slideLayout" Target="../slideLayouts/slideLayout12.xml"/><Relationship Id="rId6" Type="http://schemas.openxmlformats.org/officeDocument/2006/relationships/image" Target="../media/image75.wmf"/><Relationship Id="rId5" Type="http://schemas.openxmlformats.org/officeDocument/2006/relationships/image" Target="../media/image74.wmf"/><Relationship Id="rId4" Type="http://schemas.openxmlformats.org/officeDocument/2006/relationships/image" Target="../media/image73.wmf"/></Relationships>
</file>

<file path=ppt/slides/_rels/slide38.xml.rels><?xml version="1.0" encoding="UTF-8" standalone="yes"?>
<Relationships xmlns="http://schemas.openxmlformats.org/package/2006/relationships"><Relationship Id="rId2" Type="http://schemas.openxmlformats.org/officeDocument/2006/relationships/image" Target="../media/image78.wmf"/><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80.wmf"/><Relationship Id="rId2" Type="http://schemas.openxmlformats.org/officeDocument/2006/relationships/image" Target="../media/image79.w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slideLayout" Target="../slideLayouts/slideLayout12.xml"/><Relationship Id="rId6" Type="http://schemas.openxmlformats.org/officeDocument/2006/relationships/image" Target="../media/image85.wmf"/><Relationship Id="rId5" Type="http://schemas.openxmlformats.org/officeDocument/2006/relationships/image" Target="../media/image84.wmf"/><Relationship Id="rId4" Type="http://schemas.openxmlformats.org/officeDocument/2006/relationships/image" Target="../media/image83.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87.wmf"/><Relationship Id="rId2" Type="http://schemas.openxmlformats.org/officeDocument/2006/relationships/image" Target="../media/image86.wmf"/><Relationship Id="rId1" Type="http://schemas.openxmlformats.org/officeDocument/2006/relationships/slideLayout" Target="../slideLayouts/slideLayout12.xml"/><Relationship Id="rId5" Type="http://schemas.openxmlformats.org/officeDocument/2006/relationships/image" Target="../media/image89.wmf"/><Relationship Id="rId4" Type="http://schemas.openxmlformats.org/officeDocument/2006/relationships/image" Target="../media/image88.wmf"/></Relationships>
</file>

<file path=ppt/slides/_rels/slide43.x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image" Target="../media/image92.emf"/><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9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custDataLst>
              <p:tags r:id="rId1"/>
            </p:custDataLst>
          </p:nvPr>
        </p:nvSpPr>
        <p:spPr bwMode="auto">
          <a:xfrm>
            <a:off x="6381750" y="706438"/>
            <a:ext cx="5805488" cy="201612"/>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Font typeface="Arial" panose="020B0604020202020204" pitchFamily="34" charset="0"/>
              <a:buNone/>
            </a:pPr>
            <a:endParaRPr lang="zh-CN" altLang="en-US" sz="2000">
              <a:solidFill>
                <a:schemeClr val="accent2"/>
              </a:solidFill>
              <a:latin typeface="Times New Roman" panose="02020603050405020304" pitchFamily="18" charset="0"/>
              <a:ea typeface="FangSong_GB2312" pitchFamily="49" charset="-122"/>
            </a:endParaRPr>
          </a:p>
        </p:txBody>
      </p:sp>
      <p:sp>
        <p:nvSpPr>
          <p:cNvPr id="15363" name="Rectangle 7"/>
          <p:cNvSpPr>
            <a:spLocks noChangeArrowheads="1"/>
          </p:cNvSpPr>
          <p:nvPr>
            <p:custDataLst>
              <p:tags r:id="rId2"/>
            </p:custDataLst>
          </p:nvPr>
        </p:nvSpPr>
        <p:spPr bwMode="auto">
          <a:xfrm>
            <a:off x="1692275" y="6530975"/>
            <a:ext cx="1736725" cy="138113"/>
          </a:xfrm>
          <a:prstGeom prst="rect">
            <a:avLst/>
          </a:prstGeom>
          <a:solidFill>
            <a:srgbClr val="08483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Font typeface="Arial" panose="020B0604020202020204" pitchFamily="34" charset="0"/>
              <a:buNone/>
            </a:pPr>
            <a:endParaRPr lang="zh-CN" altLang="en-US" sz="2000">
              <a:solidFill>
                <a:schemeClr val="accent2"/>
              </a:solidFill>
              <a:latin typeface="Times New Roman" panose="02020603050405020304" pitchFamily="18" charset="0"/>
              <a:ea typeface="FangSong_GB2312" pitchFamily="49" charset="-122"/>
            </a:endParaRPr>
          </a:p>
        </p:txBody>
      </p:sp>
      <p:pic>
        <p:nvPicPr>
          <p:cNvPr id="15364" name="Picture 32" descr="12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2088" y="150813"/>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2"/>
          <p:cNvSpPr txBox="1">
            <a:spLocks noChangeArrowheads="1"/>
          </p:cNvSpPr>
          <p:nvPr/>
        </p:nvSpPr>
        <p:spPr bwMode="gray">
          <a:xfrm>
            <a:off x="1311249" y="1628800"/>
            <a:ext cx="9329737"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850" tIns="54425" rIns="108850" bIns="54425" anchor="ctr"/>
          <a:lstStyle>
            <a:lvl1pPr>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r>
              <a:rPr kumimoji="0" sz="6600" b="1" dirty="0" smtClean="0">
                <a:latin typeface="黑体" panose="02010609060101010101" pitchFamily="49" charset="-122"/>
                <a:ea typeface="黑体" panose="02010609060101010101" pitchFamily="49" charset="-122"/>
              </a:rPr>
              <a:t>第</a:t>
            </a:r>
            <a:r>
              <a:rPr kumimoji="0" lang="zh-CN" altLang="en-US" sz="6600" b="1" dirty="0" smtClean="0">
                <a:latin typeface="黑体" panose="02010609060101010101" pitchFamily="49" charset="-122"/>
                <a:ea typeface="黑体" panose="02010609060101010101" pitchFamily="49" charset="-122"/>
              </a:rPr>
              <a:t>十二</a:t>
            </a:r>
            <a:r>
              <a:rPr kumimoji="0" sz="6600" b="1" dirty="0" smtClean="0">
                <a:latin typeface="黑体" panose="02010609060101010101" pitchFamily="49" charset="-122"/>
                <a:ea typeface="黑体" panose="02010609060101010101" pitchFamily="49" charset="-122"/>
              </a:rPr>
              <a:t>章 </a:t>
            </a:r>
            <a:r>
              <a:rPr kumimoji="0" lang="zh-CN" sz="6600" b="1" dirty="0">
                <a:latin typeface="黑体" panose="02010609060101010101" pitchFamily="49" charset="-122"/>
                <a:ea typeface="黑体" panose="02010609060101010101" pitchFamily="49" charset="-122"/>
              </a:rPr>
              <a:t>信用风险之信用评级方法</a:t>
            </a:r>
          </a:p>
        </p:txBody>
      </p:sp>
      <p:sp>
        <p:nvSpPr>
          <p:cNvPr id="2" name="文本框 1"/>
          <p:cNvSpPr txBox="1"/>
          <p:nvPr/>
        </p:nvSpPr>
        <p:spPr>
          <a:xfrm>
            <a:off x="4293235" y="4221480"/>
            <a:ext cx="6096000" cy="583565"/>
          </a:xfrm>
          <a:prstGeom prst="rect">
            <a:avLst/>
          </a:prstGeom>
          <a:noFill/>
        </p:spPr>
        <p:txBody>
          <a:bodyPr wrap="square" rtlCol="0" anchor="t">
            <a:spAutoFit/>
          </a:bodyPr>
          <a:lstStyle/>
          <a:p>
            <a:r>
              <a:rPr lang="zh-CN" altLang="en-US" sz="3200" b="1" dirty="0">
                <a:latin typeface="黑体" panose="02010609060101010101" pitchFamily="49" charset="-122"/>
                <a:ea typeface="黑体" panose="02010609060101010101" pitchFamily="49" charset="-122"/>
                <a:sym typeface="+mn-ea"/>
              </a:rPr>
              <a:t>任课教师：陈创练</a:t>
            </a:r>
          </a:p>
        </p:txBody>
      </p:sp>
    </p:spTree>
  </p:cSld>
  <p:clrMapOvr>
    <a:masterClrMapping/>
  </p:clrMapOvr>
  <p:transition spd="slow" advClick="0" advTm="15798">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三、信用风险的特征</a:t>
            </a:r>
          </a:p>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（一）不对称性</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由于授信方承担了信用风险，其预期收益和预期损失存在不对称性。这种情况与面临的主要风险是市场风险的情况不同，例如在资本市场中，一般情况下，投资者购买股票时，其预期收益与预期损失通常是相对对称的。由于信用市场上存在信用风险，而且信用风险造成的收益与损失具有不对称性，因而使得信用风险具有一系列独特特性，即（1）信用风险难以充分分散化；（2）信用市场上的“一边倒”特征；（3）信用风险保护的提供者少于购买者。</a:t>
            </a:r>
          </a:p>
        </p:txBody>
      </p:sp>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（二）累积性</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信用风险的累积性（也可称为“传染性”）是指信用风险具有不断积累、恶性循环、连锁反应、当达到某一临界点时，可能会突然爆发而引起经济危机的特点。</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在宏观经济因素如国家的利率政策、财政政策、对外贸易、国际市场因素（如石油价格）等，以及市场结构本身的合理程度、市场需求状况（包括个人最终消费及企业的消费）的综合作用下，市场出现萧条衰退，则企业的产品难以在市场上销售，资金无法及时回笼，或企业投资的资产价格暴跌（如房地产、股价等资产在市场不景气的情况下出现大幅下跌），则企业1难以偿还供应商企业2的应收账款，这种违约情况可能进一步传导，导致企业2无法偿还供应商企业3的应收账款，如此等等。</a:t>
            </a:r>
          </a:p>
        </p:txBody>
      </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260223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即使这些企业之间的债务关系不是简单的相互循环的“三角债”，但只要它们都依赖于银行贷款，此时如果有一个企业对其供应商的应收账款违约，则可能导致信用链条中的每个企业都无法偿还其他企业的债务以及银行贷款，所以信用风险的产生和扩散具有非线性的蔓延特征，对经济稳定构成严重威胁。</a:t>
            </a:r>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965" y="620395"/>
            <a:ext cx="12085955"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（三）系统性</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前文的分析说明了宏观经济因素对信用风险的影响以及信用风险如何反过来对宏观经济产生反作用。张继军进一步指出，尽管信用风险通常被视作非系统风险，不具有普遍性，但当宏观经济冲击导致市场出现剧烈波动并广泛传播时，信用风险则表现为一种系统风险。所谓系统风险，是指受到某一共同因素的影响而产生的风险。据此可以将信用风险分解成为两个部分：首先是受到宏观经济因素共同影响的系统性风险，这些宏观经济因素包括但不限于利率政策、财政政策、对外贸易条件以及国际市场动态等；其次是受到特殊个体因素影响的非系统性风险，这些因素可能涉及企业或银行高层管理者的个人特质、决策和道德风险等。</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宏观经济政策因素对商业信用总额的变化具有决定性作用，而商业信用总额很明显与全社会的信用风险总量呈正相关关系。所以，信用风险是一种受到宏观经济因素驱动的重要系统风险。</a:t>
            </a:r>
          </a:p>
        </p:txBody>
      </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（四）内源性与行为因素</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风险管理与公司财务领域的著名学者、哈佛大学商学院教授K.Fot认为，企业所承载风险类型繁多，能引起资产负债表上每个项目波动的因素均可被视为企业的风险来源。然而，并非所有风险都可进行有效管理。他认为，可管理风险需满足两大特征：一是外源性，即风险需源自公司外部；二是透明性与可证实性，意味着这些风险对于公司外部的利益相关者而言，能够以较低成本获得验证。然而，信用风险是一种不完全客观的风险，它含有明显的行为因素，企业和个人有可能出于各种动机操纵其信用状况，如我国曾出现的“假破产、真逃债”等现象。换而言之，信用风险具有内源性与行为因素的特征，正因为如此，信用风险是一种很难管理的风险。</a:t>
            </a:r>
          </a:p>
        </p:txBody>
      </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二、信用风险违约率度量</a:t>
            </a:r>
          </a:p>
        </p:txBody>
      </p:sp>
    </p:spTree>
  </p:cSld>
  <p:clrMapOvr>
    <a:masterClrMapping/>
  </p:clrMapOvr>
  <p:transition spd="slow" advClick="0" advTm="334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322961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多年来，监管部门为应对信用风险，一直强调银行必须计提资本金率。在《巴塞尔协议Ⅱ》下，银行在获得监管部门的批准后，被允许采用内部模型来评估违约风险，并据此计算需要计提的资本金数额。该要求不仅激励了银行在风险评估方面的创新，还促使它们投入更多的资源和人力来开发和完善违约率估算方法。在本节我们将讨论信用风险违约率度量的不同方法。</a:t>
            </a:r>
          </a:p>
        </p:txBody>
      </p:sp>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一、违约率</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违约概率PD（Probability of Default，常简称违约率） 指交易对手在给定时期内违约的可能性。在评估违约率时，主要存在两种主流方法：一是基于历史违约数据的违约率估计；二是基于Merton期权定价思想的违约率近似估计。</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首先，历史违约率是指外部评级机构根据某信用等级的债务人在过去一段时间内违约的历史数据信息，从而预测其在未来某一时段内的违约概率。最常见的历史违约率包括累积违约率CDR （Cumulative Default Rate）和边际违约率MDR （Marginal Default Rate）。</a:t>
            </a:r>
          </a:p>
        </p:txBody>
      </p:sp>
    </p:spTree>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（一）累积违约率</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累积违约率是指特定时间段内违约债务人与该信用等级总债务人数的比率。而债券在任何一年的违约概率，我们称之为边际违约率。累积违约率也可以根据边际违约率来计算。</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令</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分别代表发债机构第1年、第2年......第n年债券的本金和利息全额偿还的概率，那么发债机构第1年、第2年……第n年的边际违约率分别为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代表发债机构两年的累积违约率。发债机构的两年累积违约率是第1年违约比率，加上第1年没有违约到第2年违约的比率之和，具体为</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a:t>
            </a:r>
            <a:r>
              <a:rPr kumimoji="1" lang="zh-CN" sz="2400" dirty="0">
                <a:latin typeface="Times New Roman" panose="02020603050405020304" pitchFamily="18" charset="0"/>
                <a:ea typeface="+mn-ea"/>
                <a:cs typeface="Times New Roman" panose="02020603050405020304" pitchFamily="18" charset="0"/>
              </a:rPr>
              <a:t>）</a:t>
            </a:r>
          </a:p>
        </p:txBody>
      </p:sp>
      <p:pic>
        <p:nvPicPr>
          <p:cNvPr id="3" name="图片 -2147481573"/>
          <p:cNvPicPr/>
          <p:nvPr/>
        </p:nvPicPr>
        <p:blipFill>
          <a:blip r:embed="rId2"/>
          <a:stretch>
            <a:fillRect/>
          </a:stretch>
        </p:blipFill>
        <p:spPr>
          <a:xfrm>
            <a:off x="1269365" y="5733415"/>
            <a:ext cx="4947285" cy="531495"/>
          </a:xfrm>
          <a:prstGeom prst="rect">
            <a:avLst/>
          </a:prstGeom>
          <a:noFill/>
          <a:ln w="9525">
            <a:noFill/>
          </a:ln>
        </p:spPr>
      </p:pic>
      <p:pic>
        <p:nvPicPr>
          <p:cNvPr id="4" name="图片 -2147481580"/>
          <p:cNvPicPr/>
          <p:nvPr/>
        </p:nvPicPr>
        <p:blipFill>
          <a:blip r:embed="rId3"/>
          <a:stretch>
            <a:fillRect/>
          </a:stretch>
        </p:blipFill>
        <p:spPr>
          <a:xfrm>
            <a:off x="763270" y="3244215"/>
            <a:ext cx="539750" cy="537210"/>
          </a:xfrm>
          <a:prstGeom prst="rect">
            <a:avLst/>
          </a:prstGeom>
          <a:noFill/>
          <a:ln w="9525">
            <a:noFill/>
          </a:ln>
        </p:spPr>
      </p:pic>
      <p:pic>
        <p:nvPicPr>
          <p:cNvPr id="6" name="图片 -2147481579"/>
          <p:cNvPicPr/>
          <p:nvPr/>
        </p:nvPicPr>
        <p:blipFill>
          <a:blip r:embed="rId4"/>
          <a:stretch>
            <a:fillRect/>
          </a:stretch>
        </p:blipFill>
        <p:spPr>
          <a:xfrm>
            <a:off x="1341120" y="3244215"/>
            <a:ext cx="508000" cy="556260"/>
          </a:xfrm>
          <a:prstGeom prst="rect">
            <a:avLst/>
          </a:prstGeom>
          <a:noFill/>
          <a:ln w="9525">
            <a:noFill/>
          </a:ln>
        </p:spPr>
      </p:pic>
      <p:pic>
        <p:nvPicPr>
          <p:cNvPr id="7" name="图片 -2147481578"/>
          <p:cNvPicPr/>
          <p:nvPr/>
        </p:nvPicPr>
        <p:blipFill>
          <a:blip r:embed="rId5"/>
          <a:stretch>
            <a:fillRect/>
          </a:stretch>
        </p:blipFill>
        <p:spPr>
          <a:xfrm>
            <a:off x="2277110" y="3244215"/>
            <a:ext cx="468630" cy="537210"/>
          </a:xfrm>
          <a:prstGeom prst="rect">
            <a:avLst/>
          </a:prstGeom>
          <a:noFill/>
          <a:ln w="9525">
            <a:noFill/>
          </a:ln>
        </p:spPr>
      </p:pic>
      <p:pic>
        <p:nvPicPr>
          <p:cNvPr id="8" name="图片 -2147481577"/>
          <p:cNvPicPr>
            <a:picLocks noChangeAspect="1"/>
          </p:cNvPicPr>
          <p:nvPr/>
        </p:nvPicPr>
        <p:blipFill>
          <a:blip r:embed="rId6"/>
          <a:stretch>
            <a:fillRect/>
          </a:stretch>
        </p:blipFill>
        <p:spPr>
          <a:xfrm>
            <a:off x="9549765" y="3933190"/>
            <a:ext cx="821055" cy="490855"/>
          </a:xfrm>
          <a:prstGeom prst="rect">
            <a:avLst/>
          </a:prstGeom>
          <a:noFill/>
          <a:ln w="9525">
            <a:noFill/>
          </a:ln>
        </p:spPr>
      </p:pic>
      <p:pic>
        <p:nvPicPr>
          <p:cNvPr id="9" name="图片 -2147481576"/>
          <p:cNvPicPr>
            <a:picLocks noChangeAspect="1"/>
          </p:cNvPicPr>
          <p:nvPr/>
        </p:nvPicPr>
        <p:blipFill>
          <a:blip r:embed="rId7"/>
          <a:stretch>
            <a:fillRect/>
          </a:stretch>
        </p:blipFill>
        <p:spPr>
          <a:xfrm>
            <a:off x="10702290" y="3933190"/>
            <a:ext cx="853440" cy="489585"/>
          </a:xfrm>
          <a:prstGeom prst="rect">
            <a:avLst/>
          </a:prstGeom>
          <a:noFill/>
          <a:ln w="9525">
            <a:noFill/>
          </a:ln>
        </p:spPr>
      </p:pic>
      <p:pic>
        <p:nvPicPr>
          <p:cNvPr id="10" name="图片 -2147481575"/>
          <p:cNvPicPr>
            <a:picLocks noChangeAspect="1"/>
          </p:cNvPicPr>
          <p:nvPr/>
        </p:nvPicPr>
        <p:blipFill>
          <a:blip r:embed="rId8"/>
          <a:stretch>
            <a:fillRect/>
          </a:stretch>
        </p:blipFill>
        <p:spPr>
          <a:xfrm>
            <a:off x="981075" y="4581525"/>
            <a:ext cx="882650" cy="506730"/>
          </a:xfrm>
          <a:prstGeom prst="rect">
            <a:avLst/>
          </a:prstGeom>
          <a:noFill/>
          <a:ln w="9525">
            <a:noFill/>
          </a:ln>
        </p:spPr>
      </p:pic>
      <p:pic>
        <p:nvPicPr>
          <p:cNvPr id="11" name="图片 -2147481574"/>
          <p:cNvPicPr/>
          <p:nvPr/>
        </p:nvPicPr>
        <p:blipFill>
          <a:blip r:embed="rId9"/>
          <a:stretch>
            <a:fillRect/>
          </a:stretch>
        </p:blipFill>
        <p:spPr>
          <a:xfrm>
            <a:off x="2052955" y="4554220"/>
            <a:ext cx="387985" cy="463550"/>
          </a:xfrm>
          <a:prstGeom prst="rect">
            <a:avLst/>
          </a:prstGeom>
          <a:noFill/>
          <a:ln w="9525">
            <a:noFill/>
          </a:ln>
        </p:spPr>
      </p:pic>
    </p:spTree>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发债机构两年的累积违约率，实际上是1减去两年均存活下来的累积比率。换句话说，它表示在两年内至少有一年发生违约的债务人所占的比例。以此类推，发债机构n年的累积违约率可表达为</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2</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表示发债机构n年的累积存活率。若发债机构每年平均违约概率为（1-p），则n年累积违约概率计算公式如下：</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3</a:t>
            </a:r>
            <a:r>
              <a:rPr kumimoji="1" lang="zh-CN" sz="2400" dirty="0">
                <a:latin typeface="Times New Roman" panose="02020603050405020304" pitchFamily="18" charset="0"/>
                <a:ea typeface="+mn-ea"/>
                <a:cs typeface="Times New Roman" panose="02020603050405020304" pitchFamily="18" charset="0"/>
              </a:rPr>
              <a:t>）</a:t>
            </a:r>
          </a:p>
        </p:txBody>
      </p:sp>
      <p:pic>
        <p:nvPicPr>
          <p:cNvPr id="3" name="图片 -2147481572"/>
          <p:cNvPicPr/>
          <p:nvPr/>
        </p:nvPicPr>
        <p:blipFill>
          <a:blip r:embed="rId2"/>
          <a:stretch>
            <a:fillRect/>
          </a:stretch>
        </p:blipFill>
        <p:spPr>
          <a:xfrm>
            <a:off x="1053465" y="2513330"/>
            <a:ext cx="4491355" cy="728345"/>
          </a:xfrm>
          <a:prstGeom prst="rect">
            <a:avLst/>
          </a:prstGeom>
          <a:noFill/>
          <a:ln w="9525">
            <a:noFill/>
          </a:ln>
        </p:spPr>
      </p:pic>
      <p:pic>
        <p:nvPicPr>
          <p:cNvPr id="73" name="图片 3116"/>
          <p:cNvPicPr>
            <a:picLocks noChangeAspect="1"/>
          </p:cNvPicPr>
          <p:nvPr/>
        </p:nvPicPr>
        <p:blipFill>
          <a:blip r:embed="rId3"/>
          <a:stretch>
            <a:fillRect/>
          </a:stretch>
        </p:blipFill>
        <p:spPr>
          <a:xfrm>
            <a:off x="1341120" y="3213100"/>
            <a:ext cx="2098040" cy="596265"/>
          </a:xfrm>
          <a:prstGeom prst="rect">
            <a:avLst/>
          </a:prstGeom>
          <a:noFill/>
          <a:ln>
            <a:noFill/>
          </a:ln>
        </p:spPr>
      </p:pic>
      <p:pic>
        <p:nvPicPr>
          <p:cNvPr id="4" name="图片 -2147481570"/>
          <p:cNvPicPr/>
          <p:nvPr/>
        </p:nvPicPr>
        <p:blipFill>
          <a:blip r:embed="rId4"/>
          <a:stretch>
            <a:fillRect/>
          </a:stretch>
        </p:blipFill>
        <p:spPr>
          <a:xfrm>
            <a:off x="1053465" y="4386580"/>
            <a:ext cx="4728210" cy="660400"/>
          </a:xfrm>
          <a:prstGeom prst="rect">
            <a:avLst/>
          </a:prstGeom>
          <a:noFill/>
          <a:ln w="9525">
            <a:noFill/>
          </a:ln>
        </p:spPr>
      </p:pic>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custDataLst>
              <p:tags r:id="rId1"/>
            </p:custDataLst>
          </p:nvPr>
        </p:nvSpPr>
        <p:spPr>
          <a:xfrm>
            <a:off x="3929380" y="4220845"/>
            <a:ext cx="6517005" cy="646430"/>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722630"/>
            <a:r>
              <a:rPr lang="en-US" altLang="zh-CN" sz="2800" dirty="0">
                <a:solidFill>
                  <a:schemeClr val="tx1"/>
                </a:solidFill>
              </a:rPr>
              <a:t> </a:t>
            </a:r>
            <a:r>
              <a:rPr lang="en-US" altLang="zh-CN" sz="2800" dirty="0">
                <a:solidFill>
                  <a:srgbClr val="FF0000"/>
                </a:solidFill>
              </a:rPr>
              <a:t> </a:t>
            </a:r>
            <a:r>
              <a:rPr lang="zh-CN" altLang="en-US" sz="2600" b="1" dirty="0">
                <a:solidFill>
                  <a:schemeClr val="tx1"/>
                </a:solidFill>
                <a:latin typeface="微软雅黑" panose="020B0503020204020204" pitchFamily="34" charset="-122"/>
                <a:ea typeface="微软雅黑" panose="020B0503020204020204" pitchFamily="34" charset="-122"/>
              </a:rPr>
              <a:t>信用风险评级方法</a:t>
            </a:r>
          </a:p>
        </p:txBody>
      </p:sp>
      <p:sp>
        <p:nvSpPr>
          <p:cNvPr id="29" name="椭圆 28"/>
          <p:cNvSpPr/>
          <p:nvPr>
            <p:custDataLst>
              <p:tags r:id="rId2"/>
            </p:custDataLst>
          </p:nvPr>
        </p:nvSpPr>
        <p:spPr>
          <a:xfrm>
            <a:off x="4111943" y="4292283"/>
            <a:ext cx="638652" cy="503237"/>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4</a:t>
            </a:r>
            <a:endParaRPr lang="zh-CN" altLang="en-US" sz="2800" b="1" kern="0" dirty="0">
              <a:solidFill>
                <a:srgbClr val="FFFFFF"/>
              </a:solidFill>
              <a:cs typeface="Times New Roman" panose="02020603050405020304" pitchFamily="18" charset="0"/>
            </a:endParaRPr>
          </a:p>
        </p:txBody>
      </p:sp>
      <p:sp>
        <p:nvSpPr>
          <p:cNvPr id="24" name="圆角矩形 23"/>
          <p:cNvSpPr/>
          <p:nvPr>
            <p:custDataLst>
              <p:tags r:id="rId3"/>
            </p:custDataLst>
          </p:nvPr>
        </p:nvSpPr>
        <p:spPr>
          <a:xfrm>
            <a:off x="3929380" y="1235075"/>
            <a:ext cx="6430645" cy="645795"/>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zh-CN" altLang="en-US" sz="2800" dirty="0">
                <a:solidFill>
                  <a:schemeClr val="tx1"/>
                </a:solidFill>
              </a:rPr>
              <a:t>           </a:t>
            </a:r>
            <a:r>
              <a:rPr lang="zh-CN" altLang="en-US" sz="2600" b="1" dirty="0">
                <a:solidFill>
                  <a:schemeClr val="tx1"/>
                </a:solidFill>
                <a:latin typeface="微软雅黑" panose="020B0503020204020204" pitchFamily="34" charset="-122"/>
                <a:ea typeface="微软雅黑" panose="020B0503020204020204" pitchFamily="34" charset="-122"/>
              </a:rPr>
              <a:t>信用风险概论</a:t>
            </a:r>
          </a:p>
        </p:txBody>
      </p:sp>
      <p:sp>
        <p:nvSpPr>
          <p:cNvPr id="25" name="圆角矩形 24"/>
          <p:cNvSpPr/>
          <p:nvPr>
            <p:custDataLst>
              <p:tags r:id="rId4"/>
            </p:custDataLst>
          </p:nvPr>
        </p:nvSpPr>
        <p:spPr>
          <a:xfrm>
            <a:off x="3940810" y="2200275"/>
            <a:ext cx="6419850" cy="674370"/>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722630"/>
            <a:r>
              <a:rPr lang="zh-CN" altLang="en-US" sz="2600" b="1" dirty="0">
                <a:solidFill>
                  <a:srgbClr val="FF0000"/>
                </a:solidFill>
                <a:latin typeface="微软雅黑" panose="020B0503020204020204" pitchFamily="34" charset="-122"/>
                <a:ea typeface="微软雅黑" panose="020B0503020204020204" pitchFamily="34" charset="-122"/>
              </a:rPr>
              <a:t> </a:t>
            </a:r>
            <a:r>
              <a:rPr lang="en-US" altLang="zh-CN" sz="2600" b="1" dirty="0">
                <a:solidFill>
                  <a:srgbClr val="FF0000"/>
                </a:solidFill>
                <a:latin typeface="微软雅黑" panose="020B0503020204020204" pitchFamily="34" charset="-122"/>
                <a:ea typeface="微软雅黑" panose="020B0503020204020204" pitchFamily="34" charset="-122"/>
              </a:rPr>
              <a:t> </a:t>
            </a:r>
            <a:r>
              <a:rPr lang="zh-CN" altLang="en-US" sz="2600" b="1" dirty="0">
                <a:solidFill>
                  <a:schemeClr val="tx1"/>
                </a:solidFill>
                <a:latin typeface="微软雅黑" panose="020B0503020204020204" pitchFamily="34" charset="-122"/>
                <a:ea typeface="微软雅黑" panose="020B0503020204020204" pitchFamily="34" charset="-122"/>
              </a:rPr>
              <a:t>信用风险违约率度量</a:t>
            </a:r>
          </a:p>
        </p:txBody>
      </p:sp>
      <p:sp>
        <p:nvSpPr>
          <p:cNvPr id="26" name="圆角矩形 25"/>
          <p:cNvSpPr/>
          <p:nvPr>
            <p:custDataLst>
              <p:tags r:id="rId5"/>
            </p:custDataLst>
          </p:nvPr>
        </p:nvSpPr>
        <p:spPr>
          <a:xfrm>
            <a:off x="3940810" y="3195320"/>
            <a:ext cx="6476365" cy="695325"/>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CN" sz="2800" dirty="0">
                <a:solidFill>
                  <a:schemeClr val="tx1"/>
                </a:solidFill>
              </a:rPr>
              <a:t>           </a:t>
            </a:r>
            <a:r>
              <a:rPr lang="zh-CN" altLang="en-US" sz="2600" b="1" dirty="0">
                <a:solidFill>
                  <a:schemeClr val="tx1"/>
                </a:solidFill>
                <a:latin typeface="微软雅黑" panose="020B0503020204020204" pitchFamily="34" charset="-122"/>
                <a:ea typeface="微软雅黑" panose="020B0503020204020204" pitchFamily="34" charset="-122"/>
              </a:rPr>
              <a:t>信用损失与信用差价估计</a:t>
            </a:r>
          </a:p>
        </p:txBody>
      </p:sp>
      <p:sp>
        <p:nvSpPr>
          <p:cNvPr id="28" name="椭圆 27"/>
          <p:cNvSpPr/>
          <p:nvPr>
            <p:custDataLst>
              <p:tags r:id="rId6"/>
            </p:custDataLst>
          </p:nvPr>
        </p:nvSpPr>
        <p:spPr>
          <a:xfrm>
            <a:off x="4099243" y="3298508"/>
            <a:ext cx="671512" cy="504825"/>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3</a:t>
            </a:r>
            <a:endParaRPr lang="zh-CN" altLang="en-US" sz="2800" b="1" kern="0" dirty="0">
              <a:solidFill>
                <a:srgbClr val="FFFFFF"/>
              </a:solidFill>
              <a:cs typeface="Times New Roman" panose="02020603050405020304" pitchFamily="18" charset="0"/>
            </a:endParaRPr>
          </a:p>
        </p:txBody>
      </p:sp>
      <p:sp>
        <p:nvSpPr>
          <p:cNvPr id="30" name="椭圆 29"/>
          <p:cNvSpPr/>
          <p:nvPr>
            <p:custDataLst>
              <p:tags r:id="rId7"/>
            </p:custDataLst>
          </p:nvPr>
        </p:nvSpPr>
        <p:spPr>
          <a:xfrm>
            <a:off x="4078605" y="1306195"/>
            <a:ext cx="671513" cy="503238"/>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1</a:t>
            </a:r>
            <a:endParaRPr lang="zh-CN" altLang="en-US" sz="2800" b="1" kern="0" dirty="0">
              <a:solidFill>
                <a:srgbClr val="FFFFFF"/>
              </a:solidFill>
              <a:cs typeface="Times New Roman" panose="02020603050405020304" pitchFamily="18" charset="0"/>
            </a:endParaRPr>
          </a:p>
        </p:txBody>
      </p:sp>
      <p:sp>
        <p:nvSpPr>
          <p:cNvPr id="31" name="椭圆 30"/>
          <p:cNvSpPr/>
          <p:nvPr>
            <p:custDataLst>
              <p:tags r:id="rId8"/>
            </p:custDataLst>
          </p:nvPr>
        </p:nvSpPr>
        <p:spPr>
          <a:xfrm>
            <a:off x="4078605" y="2285683"/>
            <a:ext cx="671513" cy="503237"/>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2</a:t>
            </a:r>
            <a:endParaRPr lang="zh-CN" altLang="en-US" sz="2800" b="1" kern="0" dirty="0">
              <a:solidFill>
                <a:srgbClr val="FFFFFF"/>
              </a:solidFill>
              <a:cs typeface="Times New Roman" panose="02020603050405020304" pitchFamily="18" charset="0"/>
            </a:endParaRPr>
          </a:p>
        </p:txBody>
      </p:sp>
      <p:sp>
        <p:nvSpPr>
          <p:cNvPr id="34" name="MH_Others_10" descr="#wm#_48_07_*Z"/>
          <p:cNvSpPr>
            <a:spLocks noChangeArrowheads="1"/>
          </p:cNvSpPr>
          <p:nvPr>
            <p:custDataLst>
              <p:tags r:id="rId9"/>
            </p:custDataLst>
          </p:nvPr>
        </p:nvSpPr>
        <p:spPr bwMode="auto">
          <a:xfrm>
            <a:off x="650875" y="947738"/>
            <a:ext cx="2035175" cy="1530350"/>
          </a:xfrm>
          <a:prstGeom prst="ellipse">
            <a:avLst/>
          </a:prstGeom>
          <a:solidFill>
            <a:schemeClr val="accent6">
              <a:lumMod val="75000"/>
            </a:schemeClr>
          </a:solidFill>
          <a:ln>
            <a:noFill/>
          </a:ln>
          <a:effectLst/>
        </p:spPr>
        <p:txBody>
          <a:bodyPr lIns="0" tIns="0" rIns="0" bIns="0" anchor="ctr"/>
          <a:lstStyle>
            <a:lvl1pPr>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9pPr>
          </a:lstStyle>
          <a:p>
            <a:pPr algn="ctr" eaLnBrk="1" hangingPunct="1">
              <a:spcBef>
                <a:spcPct val="0"/>
              </a:spcBef>
              <a:buFont typeface="Arial" panose="020B0604020202020204" pitchFamily="34" charset="0"/>
              <a:buNone/>
              <a:defRPr/>
            </a:pPr>
            <a:r>
              <a:rPr lang="zh-CN" altLang="en-US" sz="7200" b="1" kern="0"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提</a:t>
            </a:r>
            <a:endParaRPr lang="zh-CN" altLang="zh-CN" sz="7200" b="1" kern="0"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5" name="MH_Others_11" descr="#wm#_48_07_*Z"/>
          <p:cNvSpPr>
            <a:spLocks noChangeArrowheads="1"/>
          </p:cNvSpPr>
          <p:nvPr>
            <p:custDataLst>
              <p:tags r:id="rId10"/>
            </p:custDataLst>
          </p:nvPr>
        </p:nvSpPr>
        <p:spPr bwMode="auto">
          <a:xfrm>
            <a:off x="2120900" y="2012950"/>
            <a:ext cx="1233488" cy="928688"/>
          </a:xfrm>
          <a:prstGeom prst="ellipse">
            <a:avLst/>
          </a:prstGeom>
          <a:solidFill>
            <a:srgbClr val="FBBD9B"/>
          </a:solidFill>
          <a:ln>
            <a:noFill/>
          </a:ln>
          <a:effectLst/>
        </p:spPr>
        <p:txBody>
          <a:bodyPr lIns="0" tIns="0" rIns="0" bIns="0" anchor="ctr"/>
          <a:lstStyle>
            <a:lvl1pPr>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9pPr>
          </a:lstStyle>
          <a:p>
            <a:pPr algn="ctr" eaLnBrk="1" hangingPunct="1">
              <a:spcBef>
                <a:spcPct val="0"/>
              </a:spcBef>
              <a:buFont typeface="Arial" panose="020B0604020202020204" pitchFamily="34" charset="0"/>
              <a:buNone/>
              <a:defRPr/>
            </a:pPr>
            <a:r>
              <a:rPr lang="zh-CN" altLang="en-US" sz="4800" b="1" kern="0" dirty="0">
                <a:solidFill>
                  <a:srgbClr val="3333FF"/>
                </a:solidFill>
                <a:latin typeface="微软雅黑" panose="020B0503020204020204" pitchFamily="34" charset="-122"/>
                <a:ea typeface="微软雅黑" panose="020B0503020204020204" pitchFamily="34" charset="-122"/>
              </a:rPr>
              <a:t>纲</a:t>
            </a:r>
            <a:endParaRPr lang="zh-CN" altLang="zh-CN" sz="4800" b="1" kern="0" dirty="0">
              <a:solidFill>
                <a:srgbClr val="3333FF"/>
              </a:solidFill>
              <a:latin typeface="微软雅黑" panose="020B0503020204020204" pitchFamily="34" charset="-122"/>
              <a:ea typeface="微软雅黑" panose="020B0503020204020204" pitchFamily="34" charset="-122"/>
            </a:endParaRPr>
          </a:p>
        </p:txBody>
      </p:sp>
      <p:sp>
        <p:nvSpPr>
          <p:cNvPr id="17421" name="MH_Others_12"/>
          <p:cNvSpPr txBox="1">
            <a:spLocks noChangeArrowheads="1"/>
          </p:cNvSpPr>
          <p:nvPr>
            <p:custDataLst>
              <p:tags r:id="rId11"/>
            </p:custDataLst>
          </p:nvPr>
        </p:nvSpPr>
        <p:spPr bwMode="auto">
          <a:xfrm>
            <a:off x="1260475" y="2925763"/>
            <a:ext cx="815975" cy="274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tIns="0" rIns="0" bIns="0" anchor="ctr"/>
          <a:lstStyle>
            <a:lvl1pPr>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r>
              <a:rPr kumimoji="0" lang="en-US" altLang="zh-CN" sz="3600" b="1">
                <a:latin typeface="华文细黑" panose="02010600040101010101" pitchFamily="2" charset="-122"/>
                <a:ea typeface="华文细黑" panose="02010600040101010101" pitchFamily="2" charset="-122"/>
              </a:rPr>
              <a:t>CONTENTS</a:t>
            </a:r>
            <a:endParaRPr kumimoji="0" lang="zh-CN" altLang="en-US" sz="3600" b="1">
              <a:latin typeface="华文细黑" panose="02010600040101010101" pitchFamily="2" charset="-122"/>
              <a:ea typeface="华文细黑" panose="02010600040101010101" pitchFamily="2" charset="-122"/>
            </a:endParaRPr>
          </a:p>
        </p:txBody>
      </p:sp>
      <p:pic>
        <p:nvPicPr>
          <p:cNvPr id="17423" name="Picture 32" descr="12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92088" y="150813"/>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Click="0" advTm="3855">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zh-CN" sz="2200" dirty="0" smtClean="0">
                <a:latin typeface="Times New Roman" panose="02020603050405020304" pitchFamily="18" charset="0"/>
                <a:ea typeface="+mn-ea"/>
                <a:cs typeface="Times New Roman" panose="02020603050405020304" pitchFamily="18" charset="0"/>
              </a:rPr>
              <a:t>例</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1</a:t>
            </a:r>
            <a:r>
              <a:rPr kumimoji="1" lang="zh-CN" sz="2200" dirty="0">
                <a:latin typeface="Times New Roman" panose="02020603050405020304" pitchFamily="18" charset="0"/>
                <a:ea typeface="+mn-ea"/>
                <a:cs typeface="Times New Roman" panose="02020603050405020304" pitchFamily="18" charset="0"/>
              </a:rPr>
              <a:t>】累积违约率估计</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若BBB评级公司第一年与第二年的边际违约比率分别是5%与7%，请问该公司两年的累积存活率是多少？两年的累积违约比率是多少？第一年没有违约，直到第二年才违约的条件违约比率又是多少？</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答案：两年的累积存活率：S2=（1-5%）（1-7%）=88.35%</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两年的累积违约比率：C2=1-S2=1-88.35%=11.65%</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第一年没违约，第二年才违约的条件违约比率=（1-5%）×7%=6.65%</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zh-CN" sz="2200" dirty="0" smtClean="0">
                <a:latin typeface="Times New Roman" panose="02020603050405020304" pitchFamily="18" charset="0"/>
                <a:ea typeface="+mn-ea"/>
                <a:cs typeface="Times New Roman" panose="02020603050405020304" pitchFamily="18" charset="0"/>
              </a:rPr>
              <a:t>例</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2</a:t>
            </a:r>
            <a:r>
              <a:rPr kumimoji="1" lang="zh-CN" sz="2200" dirty="0">
                <a:latin typeface="Times New Roman" panose="02020603050405020304" pitchFamily="18" charset="0"/>
                <a:ea typeface="+mn-ea"/>
                <a:cs typeface="Times New Roman" panose="02020603050405020304" pitchFamily="18" charset="0"/>
              </a:rPr>
              <a:t>】累积存活率估计</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若BBB评级公司的违约比率每年均固定为30%，请问BBB评级公司存活3年的比率是多少？</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答案：3年累积存活率=</a:t>
            </a:r>
          </a:p>
        </p:txBody>
      </p:sp>
      <p:pic>
        <p:nvPicPr>
          <p:cNvPr id="3" name="图片 -2147481569"/>
          <p:cNvPicPr>
            <a:picLocks noChangeAspect="1"/>
          </p:cNvPicPr>
          <p:nvPr/>
        </p:nvPicPr>
        <p:blipFill>
          <a:blip r:embed="rId2"/>
          <a:stretch>
            <a:fillRect/>
          </a:stretch>
        </p:blipFill>
        <p:spPr>
          <a:xfrm>
            <a:off x="3501390" y="5923280"/>
            <a:ext cx="2591435" cy="501015"/>
          </a:xfrm>
          <a:prstGeom prst="rect">
            <a:avLst/>
          </a:prstGeom>
          <a:noFill/>
          <a:ln w="9525">
            <a:noFill/>
          </a:ln>
        </p:spPr>
      </p:pic>
    </p:spTree>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604393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（二）边际违约率</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上述所提及的边际违约比率是基于一年的时间框架进行衡量的。然而，如果投资者希望了解发债机构在更短的时间段，如半年、三个月或一个月后的边际违约比率，如何估算呢？下面说明比率在不同评估期间的估算。为便于理解，令</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分别表示年边际违约率、季度边际违约率和月边际违约率。</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1、半年期违约率</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衡量每半年的违约率的边际违约率，应将违约频率由一年调整至半年。这意味着需要重新计算违约率，以反映更短的时间段内的风险变化。根据一年累积存活率的公式，可以推导出年边际违约率与半年期边际违约率关系。</a:t>
            </a:r>
          </a:p>
          <a:p>
            <a:pPr marL="342900" indent="-342900" algn="r" latinLnBrk="0">
              <a:lnSpc>
                <a:spcPct val="160000"/>
              </a:lnSpc>
              <a:buFont typeface="Arial" panose="020B0604020202020204" pitchFamily="34" charset="0"/>
              <a:buChar char="•"/>
            </a:pPr>
            <a:r>
              <a:rPr kumimoji="1" lang="zh-CN"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4</a:t>
            </a:r>
            <a:r>
              <a:rPr kumimoji="1" lang="zh-CN" sz="2200" dirty="0">
                <a:latin typeface="Times New Roman" panose="02020603050405020304" pitchFamily="18" charset="0"/>
                <a:ea typeface="+mn-ea"/>
                <a:cs typeface="Times New Roman" panose="02020603050405020304" pitchFamily="18" charset="0"/>
              </a:rPr>
              <a:t>）</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其中，</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和</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分别代表一年、半年的边际违约比率。</a:t>
            </a:r>
          </a:p>
        </p:txBody>
      </p:sp>
      <p:pic>
        <p:nvPicPr>
          <p:cNvPr id="3" name="图片 -2147481565"/>
          <p:cNvPicPr/>
          <p:nvPr/>
        </p:nvPicPr>
        <p:blipFill>
          <a:blip r:embed="rId2"/>
          <a:stretch>
            <a:fillRect/>
          </a:stretch>
        </p:blipFill>
        <p:spPr>
          <a:xfrm>
            <a:off x="981075" y="5445760"/>
            <a:ext cx="3195955" cy="648335"/>
          </a:xfrm>
          <a:prstGeom prst="rect">
            <a:avLst/>
          </a:prstGeom>
          <a:noFill/>
          <a:ln w="9525">
            <a:noFill/>
          </a:ln>
        </p:spPr>
      </p:pic>
      <p:pic>
        <p:nvPicPr>
          <p:cNvPr id="4" name="图片 -2147481564"/>
          <p:cNvPicPr>
            <a:picLocks noChangeAspect="1"/>
          </p:cNvPicPr>
          <p:nvPr/>
        </p:nvPicPr>
        <p:blipFill>
          <a:blip r:embed="rId3"/>
          <a:stretch>
            <a:fillRect/>
          </a:stretch>
        </p:blipFill>
        <p:spPr>
          <a:xfrm>
            <a:off x="2061210" y="6021705"/>
            <a:ext cx="459105" cy="558165"/>
          </a:xfrm>
          <a:prstGeom prst="rect">
            <a:avLst/>
          </a:prstGeom>
          <a:noFill/>
          <a:ln w="9525">
            <a:noFill/>
          </a:ln>
        </p:spPr>
      </p:pic>
      <p:pic>
        <p:nvPicPr>
          <p:cNvPr id="6" name="图片 -2147481568"/>
          <p:cNvPicPr/>
          <p:nvPr/>
        </p:nvPicPr>
        <p:blipFill>
          <a:blip r:embed="rId4"/>
          <a:stretch>
            <a:fillRect/>
          </a:stretch>
        </p:blipFill>
        <p:spPr>
          <a:xfrm>
            <a:off x="1196975" y="6066155"/>
            <a:ext cx="578485" cy="511810"/>
          </a:xfrm>
          <a:prstGeom prst="rect">
            <a:avLst/>
          </a:prstGeom>
          <a:noFill/>
          <a:ln w="9525">
            <a:noFill/>
          </a:ln>
        </p:spPr>
      </p:pic>
      <p:pic>
        <p:nvPicPr>
          <p:cNvPr id="7" name="图片 -2147481568"/>
          <p:cNvPicPr/>
          <p:nvPr/>
        </p:nvPicPr>
        <p:blipFill>
          <a:blip r:embed="rId4"/>
          <a:stretch>
            <a:fillRect/>
          </a:stretch>
        </p:blipFill>
        <p:spPr>
          <a:xfrm>
            <a:off x="6670040" y="2277110"/>
            <a:ext cx="578485" cy="511810"/>
          </a:xfrm>
          <a:prstGeom prst="rect">
            <a:avLst/>
          </a:prstGeom>
          <a:noFill/>
          <a:ln w="9525">
            <a:noFill/>
          </a:ln>
        </p:spPr>
      </p:pic>
      <p:pic>
        <p:nvPicPr>
          <p:cNvPr id="8" name="图片 -2147481567"/>
          <p:cNvPicPr/>
          <p:nvPr/>
        </p:nvPicPr>
        <p:blipFill>
          <a:blip r:embed="rId5"/>
          <a:stretch>
            <a:fillRect/>
          </a:stretch>
        </p:blipFill>
        <p:spPr>
          <a:xfrm>
            <a:off x="7173595" y="2277110"/>
            <a:ext cx="541655" cy="537845"/>
          </a:xfrm>
          <a:prstGeom prst="rect">
            <a:avLst/>
          </a:prstGeom>
          <a:noFill/>
          <a:ln w="9525">
            <a:noFill/>
          </a:ln>
        </p:spPr>
      </p:pic>
      <p:pic>
        <p:nvPicPr>
          <p:cNvPr id="9" name="图片 -2147481566"/>
          <p:cNvPicPr/>
          <p:nvPr/>
        </p:nvPicPr>
        <p:blipFill>
          <a:blip r:embed="rId6"/>
          <a:stretch>
            <a:fillRect/>
          </a:stretch>
        </p:blipFill>
        <p:spPr>
          <a:xfrm>
            <a:off x="7715250" y="2283460"/>
            <a:ext cx="413385" cy="531495"/>
          </a:xfrm>
          <a:prstGeom prst="rect">
            <a:avLst/>
          </a:prstGeom>
          <a:noFill/>
          <a:ln w="9525">
            <a:noFill/>
          </a:ln>
        </p:spPr>
      </p:pic>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2、季/月违约比率</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类似地，根据累计存活率的公式，可以得到年边际违约率、季度边际违约率和月边际违约率之间的关系为</a:t>
            </a:r>
          </a:p>
          <a:p>
            <a:pPr marL="342900" indent="-342900" algn="r">
              <a:lnSpc>
                <a:spcPct val="170000"/>
              </a:lnSpc>
              <a:buFont typeface="Arial" panose="020B0604020202020204" pitchFamily="34" charset="0"/>
              <a:buChar char="•"/>
            </a:pPr>
            <a:r>
              <a:rPr kumimoji="1" lang="zh-CN"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5</a:t>
            </a:r>
            <a:r>
              <a:rPr kumimoji="1" lang="zh-CN" sz="22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3、连续复利的违约比率</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若在一年的衡量期间内违约的情况是连续发生，需采用连续复利的方式来计算连续违约率。以</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代表连续复利下的违约率，</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代表n年累积违约率，连续复利下的年违约比率的定义为</a:t>
            </a:r>
          </a:p>
          <a:p>
            <a:pPr marL="342900" indent="-342900" algn="r">
              <a:lnSpc>
                <a:spcPct val="170000"/>
              </a:lnSpc>
              <a:buFont typeface="Arial" panose="020B0604020202020204" pitchFamily="34" charset="0"/>
              <a:buChar char="•"/>
            </a:pPr>
            <a:r>
              <a:rPr kumimoji="1" lang="zh-CN"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6</a:t>
            </a:r>
            <a:r>
              <a:rPr kumimoji="1" lang="zh-CN" sz="22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由于</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是n年的累积违约率，因此</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则代表n年的累积存活率。在进行债券等信用风险链接产品的定价时，应该采用连续复利的违约比率来评估风险性债券的违约风险。</a:t>
            </a:r>
          </a:p>
        </p:txBody>
      </p:sp>
      <p:pic>
        <p:nvPicPr>
          <p:cNvPr id="3" name="图片 -2147481562"/>
          <p:cNvPicPr/>
          <p:nvPr/>
        </p:nvPicPr>
        <p:blipFill>
          <a:blip r:embed="rId2"/>
          <a:stretch>
            <a:fillRect/>
          </a:stretch>
        </p:blipFill>
        <p:spPr>
          <a:xfrm>
            <a:off x="1053465" y="2493010"/>
            <a:ext cx="4253865" cy="480695"/>
          </a:xfrm>
          <a:prstGeom prst="rect">
            <a:avLst/>
          </a:prstGeom>
          <a:noFill/>
          <a:ln w="9525">
            <a:noFill/>
          </a:ln>
        </p:spPr>
      </p:pic>
      <p:pic>
        <p:nvPicPr>
          <p:cNvPr id="4" name="图片 -2147481561"/>
          <p:cNvPicPr/>
          <p:nvPr/>
        </p:nvPicPr>
        <p:blipFill>
          <a:blip r:embed="rId3"/>
          <a:stretch>
            <a:fillRect/>
          </a:stretch>
        </p:blipFill>
        <p:spPr>
          <a:xfrm>
            <a:off x="836930" y="4077335"/>
            <a:ext cx="525780" cy="564515"/>
          </a:xfrm>
          <a:prstGeom prst="rect">
            <a:avLst/>
          </a:prstGeom>
          <a:noFill/>
          <a:ln w="9525">
            <a:noFill/>
          </a:ln>
        </p:spPr>
      </p:pic>
      <p:pic>
        <p:nvPicPr>
          <p:cNvPr id="6" name="图片 -2147481560"/>
          <p:cNvPicPr/>
          <p:nvPr/>
        </p:nvPicPr>
        <p:blipFill>
          <a:blip r:embed="rId4"/>
          <a:stretch>
            <a:fillRect/>
          </a:stretch>
        </p:blipFill>
        <p:spPr>
          <a:xfrm>
            <a:off x="4450080" y="4221480"/>
            <a:ext cx="516255" cy="445770"/>
          </a:xfrm>
          <a:prstGeom prst="rect">
            <a:avLst/>
          </a:prstGeom>
          <a:noFill/>
          <a:ln w="9525">
            <a:noFill/>
          </a:ln>
        </p:spPr>
      </p:pic>
      <p:pic>
        <p:nvPicPr>
          <p:cNvPr id="7" name="图片 -2147481559"/>
          <p:cNvPicPr/>
          <p:nvPr/>
        </p:nvPicPr>
        <p:blipFill>
          <a:blip r:embed="rId5"/>
          <a:stretch>
            <a:fillRect/>
          </a:stretch>
        </p:blipFill>
        <p:spPr>
          <a:xfrm>
            <a:off x="981075" y="4581525"/>
            <a:ext cx="4326890" cy="730250"/>
          </a:xfrm>
          <a:prstGeom prst="rect">
            <a:avLst/>
          </a:prstGeom>
          <a:noFill/>
          <a:ln w="9525">
            <a:noFill/>
          </a:ln>
        </p:spPr>
      </p:pic>
      <p:pic>
        <p:nvPicPr>
          <p:cNvPr id="74" name="图片 3117"/>
          <p:cNvPicPr/>
          <p:nvPr/>
        </p:nvPicPr>
        <p:blipFill>
          <a:blip r:embed="rId6"/>
          <a:stretch>
            <a:fillRect/>
          </a:stretch>
        </p:blipFill>
        <p:spPr>
          <a:xfrm>
            <a:off x="1053465" y="5300980"/>
            <a:ext cx="1239520" cy="515620"/>
          </a:xfrm>
          <a:prstGeom prst="rect">
            <a:avLst/>
          </a:prstGeom>
          <a:noFill/>
          <a:ln>
            <a:noFill/>
          </a:ln>
        </p:spPr>
      </p:pic>
      <p:pic>
        <p:nvPicPr>
          <p:cNvPr id="8" name="图片 -2147481557"/>
          <p:cNvPicPr/>
          <p:nvPr/>
        </p:nvPicPr>
        <p:blipFill>
          <a:blip r:embed="rId7"/>
          <a:stretch>
            <a:fillRect/>
          </a:stretch>
        </p:blipFill>
        <p:spPr>
          <a:xfrm>
            <a:off x="5488940" y="5300980"/>
            <a:ext cx="615950" cy="509905"/>
          </a:xfrm>
          <a:prstGeom prst="rect">
            <a:avLst/>
          </a:prstGeom>
          <a:noFill/>
          <a:ln w="9525">
            <a:noFill/>
          </a:ln>
        </p:spPr>
      </p:pic>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6186309"/>
          </a:xfrm>
          <a:prstGeom prst="rect">
            <a:avLst/>
          </a:prstGeom>
          <a:noFill/>
        </p:spPr>
        <p:txBody>
          <a:bodyPr wrap="square" rtlCol="0">
            <a:spAutoFit/>
          </a:bodyPr>
          <a:lstStyle/>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zh-CN" sz="2200" dirty="0" smtClean="0">
                <a:latin typeface="Times New Roman" panose="02020603050405020304" pitchFamily="18" charset="0"/>
                <a:ea typeface="+mn-ea"/>
                <a:cs typeface="Times New Roman" panose="02020603050405020304" pitchFamily="18" charset="0"/>
              </a:rPr>
              <a:t>例</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3</a:t>
            </a:r>
            <a:r>
              <a:rPr kumimoji="1" lang="zh-CN" sz="2200" dirty="0">
                <a:latin typeface="Times New Roman" panose="02020603050405020304" pitchFamily="18" charset="0"/>
                <a:ea typeface="+mn-ea"/>
                <a:cs typeface="Times New Roman" panose="02020603050405020304" pitchFamily="18" charset="0"/>
              </a:rPr>
              <a:t>】季度累积存活率估计</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若AA评级企业1年的违约率为0.06%，请问AA评级企业3个月的累积存活率是多少？</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答案：3个月的违约比率为</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，故3个月的累积存活率为</a:t>
            </a:r>
            <a:r>
              <a:rPr kumimoji="1" lang="en-US" altLang="zh-CN" sz="2200" dirty="0">
                <a:latin typeface="Times New Roman" panose="02020603050405020304" pitchFamily="18" charset="0"/>
                <a:ea typeface="+mn-ea"/>
                <a:cs typeface="Times New Roman" panose="02020603050405020304" pitchFamily="18" charset="0"/>
              </a:rPr>
              <a:t>               </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zh-CN" sz="2200" dirty="0" smtClean="0">
                <a:latin typeface="Times New Roman" panose="02020603050405020304" pitchFamily="18" charset="0"/>
                <a:ea typeface="+mn-ea"/>
                <a:cs typeface="Times New Roman" panose="02020603050405020304" pitchFamily="18" charset="0"/>
              </a:rPr>
              <a:t>例</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4</a:t>
            </a:r>
            <a:r>
              <a:rPr kumimoji="1" lang="zh-CN" sz="2200" dirty="0">
                <a:latin typeface="Times New Roman" panose="02020603050405020304" pitchFamily="18" charset="0"/>
                <a:ea typeface="+mn-ea"/>
                <a:cs typeface="Times New Roman" panose="02020603050405020304" pitchFamily="18" charset="0"/>
              </a:rPr>
              <a:t>】季度存活率估计</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第1公司于2024年1月1日设立，市场预期第1公司每年违约比率为10%。请问一季之后，也就是2024年4月1日第1公司仍然存活率是多少？</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答案：根据公式</a:t>
            </a:r>
            <a:r>
              <a:rPr kumimoji="1" lang="zh-CN"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5</a:t>
            </a:r>
            <a:r>
              <a:rPr kumimoji="1" lang="zh-CN" sz="2200" dirty="0">
                <a:latin typeface="Times New Roman" panose="02020603050405020304" pitchFamily="18" charset="0"/>
                <a:ea typeface="+mn-ea"/>
                <a:cs typeface="Times New Roman" panose="02020603050405020304" pitchFamily="18" charset="0"/>
              </a:rPr>
              <a:t>），第1公司一季后的存活比率是</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zh-CN" sz="2200" dirty="0" smtClean="0">
                <a:latin typeface="Times New Roman" panose="02020603050405020304" pitchFamily="18" charset="0"/>
                <a:ea typeface="+mn-ea"/>
                <a:cs typeface="Times New Roman" panose="02020603050405020304" pitchFamily="18" charset="0"/>
              </a:rPr>
              <a:t>例</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5</a:t>
            </a:r>
            <a:r>
              <a:rPr kumimoji="1" lang="zh-CN" sz="2200" dirty="0">
                <a:latin typeface="Times New Roman" panose="02020603050405020304" pitchFamily="18" charset="0"/>
                <a:ea typeface="+mn-ea"/>
                <a:cs typeface="Times New Roman" panose="02020603050405020304" pitchFamily="18" charset="0"/>
              </a:rPr>
              <a:t>】累积违约率估计</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假设第1公司未来第一年、第二年、第三年的边际违约比率分别是0.3%、0.45%与0.55%。</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若违约总是发生在年底，请计算第1公司的三年累积违约率。</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答案：根据公式</a:t>
            </a:r>
            <a:r>
              <a:rPr kumimoji="1" lang="zh-CN"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2</a:t>
            </a:r>
            <a:r>
              <a:rPr kumimoji="1" lang="zh-CN" sz="2200" dirty="0">
                <a:latin typeface="Times New Roman" panose="02020603050405020304" pitchFamily="18" charset="0"/>
                <a:ea typeface="+mn-ea"/>
                <a:cs typeface="Times New Roman" panose="02020603050405020304" pitchFamily="18" charset="0"/>
              </a:rPr>
              <a:t>），三年累积违约率是</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p>
        </p:txBody>
      </p:sp>
      <p:pic>
        <p:nvPicPr>
          <p:cNvPr id="3" name="图片 -2147481556"/>
          <p:cNvPicPr>
            <a:picLocks noChangeAspect="1"/>
          </p:cNvPicPr>
          <p:nvPr/>
        </p:nvPicPr>
        <p:blipFill>
          <a:blip r:embed="rId2"/>
          <a:stretch>
            <a:fillRect/>
          </a:stretch>
        </p:blipFill>
        <p:spPr>
          <a:xfrm>
            <a:off x="3717290" y="1772920"/>
            <a:ext cx="3406775" cy="480060"/>
          </a:xfrm>
          <a:prstGeom prst="rect">
            <a:avLst/>
          </a:prstGeom>
          <a:noFill/>
          <a:ln w="9525">
            <a:noFill/>
          </a:ln>
        </p:spPr>
      </p:pic>
      <p:pic>
        <p:nvPicPr>
          <p:cNvPr id="4" name="图片 -2147481555"/>
          <p:cNvPicPr>
            <a:picLocks noChangeAspect="1"/>
          </p:cNvPicPr>
          <p:nvPr/>
        </p:nvPicPr>
        <p:blipFill>
          <a:blip r:embed="rId3"/>
          <a:stretch>
            <a:fillRect/>
          </a:stretch>
        </p:blipFill>
        <p:spPr>
          <a:xfrm>
            <a:off x="10341610" y="1776730"/>
            <a:ext cx="1706245" cy="419735"/>
          </a:xfrm>
          <a:prstGeom prst="rect">
            <a:avLst/>
          </a:prstGeom>
          <a:noFill/>
          <a:ln w="9525">
            <a:noFill/>
          </a:ln>
        </p:spPr>
      </p:pic>
      <p:pic>
        <p:nvPicPr>
          <p:cNvPr id="6" name="图片 -2147481554"/>
          <p:cNvPicPr>
            <a:picLocks noChangeAspect="1"/>
          </p:cNvPicPr>
          <p:nvPr/>
        </p:nvPicPr>
        <p:blipFill>
          <a:blip r:embed="rId4"/>
          <a:stretch>
            <a:fillRect/>
          </a:stretch>
        </p:blipFill>
        <p:spPr>
          <a:xfrm>
            <a:off x="7245985" y="3740785"/>
            <a:ext cx="3052445" cy="473075"/>
          </a:xfrm>
          <a:prstGeom prst="rect">
            <a:avLst/>
          </a:prstGeom>
          <a:noFill/>
          <a:ln w="9525">
            <a:noFill/>
          </a:ln>
        </p:spPr>
      </p:pic>
      <p:pic>
        <p:nvPicPr>
          <p:cNvPr id="7" name="图片 -2147481553"/>
          <p:cNvPicPr>
            <a:picLocks noChangeAspect="1"/>
          </p:cNvPicPr>
          <p:nvPr/>
        </p:nvPicPr>
        <p:blipFill>
          <a:blip r:embed="rId5"/>
          <a:stretch>
            <a:fillRect/>
          </a:stretch>
        </p:blipFill>
        <p:spPr>
          <a:xfrm>
            <a:off x="5949950" y="5805805"/>
            <a:ext cx="5652135" cy="457200"/>
          </a:xfrm>
          <a:prstGeom prst="rect">
            <a:avLst/>
          </a:prstGeom>
          <a:noFill/>
          <a:ln w="9525">
            <a:noFill/>
          </a:ln>
        </p:spPr>
      </p:pic>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385762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二、国际评级机构违约率</a:t>
            </a:r>
          </a:p>
          <a:p>
            <a:pPr marL="342900" indent="-342900">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a:t>
            </a:r>
            <a:r>
              <a:rPr kumimoji="1" lang="zh-CN" sz="2400" dirty="0">
                <a:latin typeface="Times New Roman" panose="02020603050405020304" pitchFamily="18" charset="0"/>
                <a:ea typeface="+mn-ea"/>
                <a:cs typeface="Times New Roman" panose="02020603050405020304" pitchFamily="18" charset="0"/>
              </a:rPr>
              <a:t>和</a:t>
            </a: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2</a:t>
            </a:r>
            <a:r>
              <a:rPr kumimoji="1" lang="zh-CN" sz="2400" dirty="0">
                <a:latin typeface="Times New Roman" panose="02020603050405020304" pitchFamily="18" charset="0"/>
                <a:ea typeface="+mn-ea"/>
                <a:cs typeface="Times New Roman" panose="02020603050405020304" pitchFamily="18" charset="0"/>
              </a:rPr>
              <a:t>分别展示了以穆迪公司累积违约概率（%）和标准普尔公司累积违约概率为例的两个违约率的估值分析结果。</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然而，历史违约率方法存在两点缺陷：一是随着期限的增长，可用于分析的历史违约数据逐渐减少；二是样本伴有重叠现象，这会影响样本数据的独立性，从而影响违约率评估的准确性。</a:t>
            </a:r>
          </a:p>
        </p:txBody>
      </p:sp>
    </p:spTree>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718820"/>
          </a:xfrm>
          <a:prstGeom prst="rect">
            <a:avLst/>
          </a:prstGeom>
          <a:noFill/>
        </p:spPr>
        <p:txBody>
          <a:bodyPr wrap="square" rtlCol="0">
            <a:spAutoFit/>
          </a:bodyPr>
          <a:lstStyle/>
          <a:p>
            <a:pPr marL="342900" indent="-342900" algn="ct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 </a:t>
            </a:r>
            <a:r>
              <a:rPr kumimoji="1" lang="zh-CN" sz="2400" dirty="0">
                <a:latin typeface="Times New Roman" panose="02020603050405020304" pitchFamily="18" charset="0"/>
                <a:ea typeface="+mn-ea"/>
                <a:cs typeface="Times New Roman" panose="02020603050405020304" pitchFamily="18" charset="0"/>
              </a:rPr>
              <a:t>穆迪公司累积违约概率（%）</a:t>
            </a:r>
          </a:p>
        </p:txBody>
      </p:sp>
      <p:graphicFrame>
        <p:nvGraphicFramePr>
          <p:cNvPr id="3" name="表格 2"/>
          <p:cNvGraphicFramePr/>
          <p:nvPr>
            <p:custDataLst>
              <p:tags r:id="rId1"/>
            </p:custDataLst>
          </p:nvPr>
        </p:nvGraphicFramePr>
        <p:xfrm>
          <a:off x="450215" y="1478280"/>
          <a:ext cx="11289030" cy="4632325"/>
        </p:xfrm>
        <a:graphic>
          <a:graphicData uri="http://schemas.openxmlformats.org/drawingml/2006/table">
            <a:tbl>
              <a:tblPr/>
              <a:tblGrid>
                <a:gridCol w="1118235"/>
                <a:gridCol w="1098550"/>
                <a:gridCol w="1098550"/>
                <a:gridCol w="1099185"/>
                <a:gridCol w="1099820"/>
                <a:gridCol w="1098550"/>
                <a:gridCol w="1099185"/>
                <a:gridCol w="1099820"/>
                <a:gridCol w="1098550"/>
                <a:gridCol w="693420"/>
                <a:gridCol w="685165"/>
              </a:tblGrid>
              <a:tr h="556895">
                <a:tc rowSpan="2">
                  <a:txBody>
                    <a:bodyPr/>
                    <a:lstStyle/>
                    <a:p>
                      <a:pPr marL="22860" algn="ctr">
                        <a:lnSpc>
                          <a:spcPct val="150000"/>
                        </a:lnSpc>
                        <a:buClrTx/>
                        <a:buSzTx/>
                        <a:buFontTx/>
                      </a:pPr>
                      <a:r>
                        <a:rPr lang="zh-CN" sz="1600">
                          <a:latin typeface="宋体" panose="02010600030101010101" pitchFamily="2" charset="-122"/>
                          <a:ea typeface="宋体" panose="02010600030101010101" pitchFamily="2" charset="-122"/>
                        </a:rPr>
                        <a:t>等级</a:t>
                      </a:r>
                      <a:r>
                        <a:rPr lang="en-US" altLang="zh-CN" sz="1600">
                          <a:latin typeface="Times New Roman" panose="02020603050405020304"/>
                          <a:ea typeface="宋体" panose="02010600030101010101" pitchFamily="2" charset="-122"/>
                        </a:rPr>
                        <a:t> </a:t>
                      </a:r>
                      <a:endParaRPr kumimoji="1" lang="zh-CN" sz="1600" dirty="0">
                        <a:latin typeface="Times New Roman" panose="02020603050405020304" pitchFamily="18" charset="0"/>
                        <a:ea typeface="宋体" panose="02010600030101010101" pitchFamily="2" charset="-122"/>
                        <a:cs typeface="Times New Roman" panose="02020603050405020304" pitchFamily="18" charset="0"/>
                      </a:endParaRP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gridSpan="10">
                  <a:txBody>
                    <a:bodyPr/>
                    <a:lstStyle/>
                    <a:p>
                      <a:pPr marL="22860" indent="0" algn="ctr">
                        <a:lnSpc>
                          <a:spcPct val="150000"/>
                        </a:lnSpc>
                        <a:spcBef>
                          <a:spcPct val="0"/>
                        </a:spcBef>
                        <a:spcAft>
                          <a:spcPct val="0"/>
                        </a:spcAft>
                      </a:pPr>
                      <a:r>
                        <a:rPr kumimoji="1" lang="zh-CN" sz="1600" dirty="0">
                          <a:latin typeface="Times New Roman" panose="02020603050405020304" pitchFamily="18" charset="0"/>
                          <a:cs typeface="Times New Roman" panose="02020603050405020304" pitchFamily="18" charset="0"/>
                        </a:rPr>
                        <a:t>不同年限累积违约率</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466725">
                <a:tc vMerge="1">
                  <a:txBody>
                    <a:bodyPr/>
                    <a:lstStyle/>
                    <a:p>
                      <a:endParaRPr lang="zh-CN"/>
                    </a:p>
                  </a:txBody>
                  <a:tcPr>
                    <a:lnL>
                      <a:noFill/>
                    </a:lnL>
                    <a:lnR>
                      <a:noFill/>
                    </a:lnR>
                    <a:lnB>
                      <a:noFill/>
                    </a:lnB>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4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5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6</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7</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8</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9</a:t>
                      </a:r>
                    </a:p>
                  </a:txBody>
                  <a:tcPr marL="0" marR="0" marT="0"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10</a:t>
                      </a:r>
                    </a:p>
                  </a:txBody>
                  <a:tcPr marL="0" marR="0" marT="0"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r>
              <a:tr h="816610">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 </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0.02</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0.09</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0.19</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0.29</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0.41</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0.59</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0.78</a:t>
                      </a:r>
                    </a:p>
                  </a:txBody>
                  <a:tcPr marL="0" marR="0" marT="0"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1.02</a:t>
                      </a:r>
                    </a:p>
                  </a:txBody>
                  <a:tcPr marL="0" marR="0" marT="0" marB="0" anchor="ctr">
                    <a:lnL>
                      <a:noFill/>
                    </a:lnL>
                    <a:lnR>
                      <a:noFill/>
                    </a:lnR>
                    <a:lnT w="12700" cap="flat" cmpd="sng">
                      <a:solidFill>
                        <a:srgbClr val="000000"/>
                      </a:solidFill>
                      <a:prstDash val="solid"/>
                      <a:headEnd type="none" w="med" len="med"/>
                      <a:tailEnd type="none" w="med" len="med"/>
                    </a:lnT>
                    <a:lnB>
                      <a:noFill/>
                    </a:lnB>
                    <a:solidFill>
                      <a:srgbClr val="FFFFFF"/>
                    </a:solidFill>
                  </a:tcPr>
                </a:tc>
              </a:tr>
              <a:tr h="464820">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0.07</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0.21</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0.36</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0.54</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0.85</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1.21</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1.60</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2.01</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2.37</a:t>
                      </a:r>
                    </a:p>
                  </a:txBody>
                  <a:tcPr marL="0" marR="0" marT="0"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2.78</a:t>
                      </a:r>
                    </a:p>
                  </a:txBody>
                  <a:tcPr marL="0" marR="0" marT="0" marB="0" anchor="ctr">
                    <a:lnL>
                      <a:noFill/>
                    </a:lnL>
                    <a:lnR>
                      <a:noFill/>
                    </a:lnR>
                    <a:lnT>
                      <a:noFill/>
                    </a:lnT>
                    <a:lnB>
                      <a:noFill/>
                    </a:lnB>
                    <a:solidFill>
                      <a:srgbClr val="FFFFFF"/>
                    </a:solidFill>
                  </a:tcPr>
                </a:tc>
              </a:tr>
              <a:tr h="466090">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 </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0.08</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0.27</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0.57</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0.92</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1.28</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1.67</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2.09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2.48</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2.93</a:t>
                      </a:r>
                    </a:p>
                  </a:txBody>
                  <a:tcPr marL="0" marR="0" marT="0"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3.42</a:t>
                      </a:r>
                    </a:p>
                  </a:txBody>
                  <a:tcPr marL="0" marR="0" marT="0" marB="0" anchor="ctr">
                    <a:lnL>
                      <a:noFill/>
                    </a:lnL>
                    <a:lnR>
                      <a:noFill/>
                    </a:lnR>
                    <a:lnT>
                      <a:noFill/>
                    </a:lnT>
                    <a:lnB>
                      <a:noFill/>
                    </a:lnB>
                    <a:solidFill>
                      <a:srgbClr val="FFFFFF"/>
                    </a:solidFill>
                  </a:tcPr>
                </a:tc>
              </a:tr>
              <a:tr h="465455">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Baa </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0.34</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1.79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2.69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3.59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4.51</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5.39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6.25</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7.16</a:t>
                      </a:r>
                    </a:p>
                  </a:txBody>
                  <a:tcPr marL="0" marR="0" marT="0"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7.99</a:t>
                      </a:r>
                    </a:p>
                  </a:txBody>
                  <a:tcPr marL="0" marR="0" marT="0" marB="0" anchor="ctr">
                    <a:lnL>
                      <a:noFill/>
                    </a:lnL>
                    <a:lnR>
                      <a:noFill/>
                    </a:lnR>
                    <a:lnT>
                      <a:noFill/>
                    </a:lnT>
                    <a:lnB>
                      <a:noFill/>
                    </a:lnB>
                    <a:solidFill>
                      <a:srgbClr val="FFFFFF"/>
                    </a:solidFill>
                  </a:tcPr>
                </a:tc>
              </a:tr>
              <a:tr h="464820">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 </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1.42</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3.43</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5.60</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7.89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10.16</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12.28</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14.14</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15.99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17.63</a:t>
                      </a:r>
                    </a:p>
                  </a:txBody>
                  <a:tcPr marL="0" marR="0" marT="0"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19.42</a:t>
                      </a:r>
                    </a:p>
                  </a:txBody>
                  <a:tcPr marL="0" marR="0" marT="0" marB="0" anchor="ctr">
                    <a:lnL>
                      <a:noFill/>
                    </a:lnL>
                    <a:lnR>
                      <a:noFill/>
                    </a:lnR>
                    <a:lnT>
                      <a:noFill/>
                    </a:lnT>
                    <a:lnB>
                      <a:noFill/>
                    </a:lnB>
                    <a:solidFill>
                      <a:srgbClr val="FFFFFF"/>
                    </a:solidFill>
                  </a:tcPr>
                </a:tc>
              </a:tr>
              <a:tr h="466725">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 </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4.79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10.31</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15.59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20.14</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23.99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27.12</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30.00</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32.36</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34.37</a:t>
                      </a:r>
                    </a:p>
                  </a:txBody>
                  <a:tcPr marL="0" marR="0" marT="0"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36.10</a:t>
                      </a:r>
                    </a:p>
                  </a:txBody>
                  <a:tcPr marL="0" marR="0" marT="0" marB="0" anchor="ctr">
                    <a:lnL>
                      <a:noFill/>
                    </a:lnL>
                    <a:lnR>
                      <a:noFill/>
                    </a:lnR>
                    <a:lnT>
                      <a:noFill/>
                    </a:lnT>
                    <a:lnB>
                      <a:noFill/>
                    </a:lnB>
                    <a:solidFill>
                      <a:srgbClr val="FFFFFF"/>
                    </a:solidFill>
                  </a:tcPr>
                </a:tc>
              </a:tr>
              <a:tr h="464185">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Caa-C </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14.74</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23.95</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30.57</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35.32</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38.83</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41.94</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44.23</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46.44</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48.42</a:t>
                      </a:r>
                    </a:p>
                  </a:txBody>
                  <a:tcPr marL="0" marR="0" marT="0"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50.19</a:t>
                      </a:r>
                    </a:p>
                  </a:txBody>
                  <a:tcPr marL="0" marR="0" marT="0" marB="0" anchor="ctr">
                    <a:lnL>
                      <a:noFill/>
                    </a:lnL>
                    <a:lnR>
                      <a:noFill/>
                    </a:lnR>
                    <a:lnT>
                      <a:noFill/>
                    </a:lnT>
                    <a:lnB w="12700" cap="flat" cmpd="sng">
                      <a:solidFill>
                        <a:srgbClr val="000000"/>
                      </a:solidFill>
                      <a:prstDash val="solid"/>
                      <a:headEnd type="none" w="med" len="med"/>
                      <a:tailEnd type="none" w="med" len="med"/>
                    </a:lnB>
                    <a:solidFill>
                      <a:srgbClr val="FFFFFF"/>
                    </a:solidFill>
                  </a:tcPr>
                </a:tc>
              </a:tr>
            </a:tbl>
          </a:graphicData>
        </a:graphic>
      </p:graphicFrame>
    </p:spTree>
  </p:cSld>
  <p:clrMapOvr>
    <a:masterClrMapping/>
  </p:clrMapOvr>
  <p:transition>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718820"/>
          </a:xfrm>
          <a:prstGeom prst="rect">
            <a:avLst/>
          </a:prstGeom>
          <a:noFill/>
        </p:spPr>
        <p:txBody>
          <a:bodyPr wrap="square" rtlCol="0">
            <a:spAutoFit/>
          </a:bodyPr>
          <a:lstStyle/>
          <a:p>
            <a:pPr marL="342900" indent="-342900" algn="ct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2  </a:t>
            </a:r>
            <a:r>
              <a:rPr kumimoji="1" lang="zh-CN" sz="2400" dirty="0">
                <a:latin typeface="Times New Roman" panose="02020603050405020304" pitchFamily="18" charset="0"/>
                <a:ea typeface="+mn-ea"/>
                <a:cs typeface="Times New Roman" panose="02020603050405020304" pitchFamily="18" charset="0"/>
              </a:rPr>
              <a:t>标准普尔公司累积违约概率（%）</a:t>
            </a:r>
          </a:p>
        </p:txBody>
      </p:sp>
      <p:graphicFrame>
        <p:nvGraphicFramePr>
          <p:cNvPr id="3" name="表格 2"/>
          <p:cNvGraphicFramePr/>
          <p:nvPr>
            <p:custDataLst>
              <p:tags r:id="rId1"/>
            </p:custDataLst>
          </p:nvPr>
        </p:nvGraphicFramePr>
        <p:xfrm>
          <a:off x="477520" y="1433195"/>
          <a:ext cx="11304905" cy="4694555"/>
        </p:xfrm>
        <a:graphic>
          <a:graphicData uri="http://schemas.openxmlformats.org/drawingml/2006/table">
            <a:tbl>
              <a:tblPr/>
              <a:tblGrid>
                <a:gridCol w="1118870"/>
                <a:gridCol w="1100455"/>
                <a:gridCol w="1101725"/>
                <a:gridCol w="1100455"/>
                <a:gridCol w="1100455"/>
                <a:gridCol w="1100455"/>
                <a:gridCol w="1101090"/>
                <a:gridCol w="1100455"/>
                <a:gridCol w="1100455"/>
                <a:gridCol w="694055"/>
                <a:gridCol w="686435"/>
              </a:tblGrid>
              <a:tr h="481330">
                <a:tc rowSpan="2">
                  <a:txBody>
                    <a:bodyPr/>
                    <a:lstStyle/>
                    <a:p>
                      <a:pPr marL="9144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等级</a:t>
                      </a:r>
                      <a:r>
                        <a:rPr lang="en-US" altLang="zh-CN" sz="1600">
                          <a:latin typeface="Times New Roman" panose="02020603050405020304"/>
                          <a:ea typeface="宋体" panose="02010600030101010101" pitchFamily="2" charset="-122"/>
                        </a:rPr>
                        <a:t> </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gridSpan="10">
                  <a:txBody>
                    <a:bodyPr/>
                    <a:lstStyle/>
                    <a:p>
                      <a:pPr marL="9144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不同年限累积违约率</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481330">
                <a:tc vMerge="1">
                  <a:txBody>
                    <a:bodyPr/>
                    <a:lstStyle/>
                    <a:p>
                      <a:endParaRPr lang="zh-CN"/>
                    </a:p>
                  </a:txBody>
                  <a:tcPr>
                    <a:lnL>
                      <a:noFill/>
                    </a:lnL>
                    <a:lnR>
                      <a:noFill/>
                    </a:lnR>
                    <a:lnB>
                      <a:noFill/>
                    </a:lnB>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7</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8</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9</a:t>
                      </a:r>
                    </a:p>
                  </a:txBody>
                  <a:tcPr marL="0" marR="0" marT="0"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10</a:t>
                      </a:r>
                    </a:p>
                  </a:txBody>
                  <a:tcPr marL="0" marR="0" marT="0"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r>
              <a:tr h="84455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 </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0.03</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0.07</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0.11</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0.47</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0.54</a:t>
                      </a:r>
                    </a:p>
                  </a:txBody>
                  <a:tcPr marL="0" marR="0" marT="0"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0.61</a:t>
                      </a:r>
                    </a:p>
                  </a:txBody>
                  <a:tcPr marL="0" marR="0" marT="0" marB="0" anchor="ctr">
                    <a:lnL>
                      <a:noFill/>
                    </a:lnL>
                    <a:lnR>
                      <a:noFill/>
                    </a:lnR>
                    <a:lnT w="12700" cap="flat" cmpd="sng">
                      <a:solidFill>
                        <a:srgbClr val="000000"/>
                      </a:solidFill>
                      <a:prstDash val="solid"/>
                      <a:headEnd type="none" w="med" len="med"/>
                      <a:tailEnd type="none" w="med" len="med"/>
                    </a:lnT>
                    <a:lnB>
                      <a:noFill/>
                    </a:lnB>
                    <a:solidFill>
                      <a:srgbClr val="FFFFFF"/>
                    </a:solidFill>
                  </a:tcPr>
                </a:tc>
              </a:tr>
              <a:tr h="48133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0.01</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0.03</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0.08</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0.17</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0.28</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0.42</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0.61</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0.77</a:t>
                      </a:r>
                    </a:p>
                  </a:txBody>
                  <a:tcPr marT="8255"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0.90</a:t>
                      </a:r>
                    </a:p>
                  </a:txBody>
                  <a:tcPr marL="0" marR="0" marT="0"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1.06</a:t>
                      </a:r>
                    </a:p>
                  </a:txBody>
                  <a:tcPr marL="0" marR="0" marT="0" marB="0" anchor="ctr">
                    <a:lnL>
                      <a:noFill/>
                    </a:lnL>
                    <a:lnR>
                      <a:noFill/>
                    </a:lnR>
                    <a:lnT>
                      <a:noFill/>
                    </a:lnT>
                    <a:lnB>
                      <a:noFill/>
                    </a:lnB>
                    <a:solidFill>
                      <a:srgbClr val="FFFFFF"/>
                    </a:solidFill>
                  </a:tcPr>
                </a:tc>
              </a:tr>
              <a:tr h="48133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 </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0.05</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0.15</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0.30</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0.48</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0.71</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0.94</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1.91</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1.46</a:t>
                      </a:r>
                    </a:p>
                  </a:txBody>
                  <a:tcPr marT="8255"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1.78</a:t>
                      </a:r>
                    </a:p>
                  </a:txBody>
                  <a:tcPr marL="0" marR="0" marT="0"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2.10</a:t>
                      </a:r>
                    </a:p>
                  </a:txBody>
                  <a:tcPr marL="0" marR="0" marT="0" marB="0" anchor="ctr">
                    <a:lnL>
                      <a:noFill/>
                    </a:lnL>
                    <a:lnR>
                      <a:noFill/>
                    </a:lnR>
                    <a:lnT>
                      <a:noFill/>
                    </a:lnT>
                    <a:lnB>
                      <a:noFill/>
                    </a:lnB>
                    <a:solidFill>
                      <a:srgbClr val="FFFFFF"/>
                    </a:solidFill>
                  </a:tcPr>
                </a:tc>
              </a:tr>
              <a:tr h="48133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BBB </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0.36</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0.96</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1.61</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2.58</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3.53</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4.49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5.33</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6.10</a:t>
                      </a:r>
                    </a:p>
                  </a:txBody>
                  <a:tcPr marT="8255"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6.77</a:t>
                      </a:r>
                    </a:p>
                  </a:txBody>
                  <a:tcPr marL="0" marR="0" marT="0"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7.60</a:t>
                      </a:r>
                    </a:p>
                  </a:txBody>
                  <a:tcPr marL="0" marR="0" marT="0" marB="0" anchor="ctr">
                    <a:lnL>
                      <a:noFill/>
                    </a:lnL>
                    <a:lnR>
                      <a:noFill/>
                    </a:lnR>
                    <a:lnT>
                      <a:noFill/>
                    </a:lnT>
                    <a:lnB>
                      <a:noFill/>
                    </a:lnB>
                    <a:solidFill>
                      <a:srgbClr val="FFFFFF"/>
                    </a:solidFill>
                  </a:tcPr>
                </a:tc>
              </a:tr>
              <a:tr h="480695">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1.47</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4.49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8.18</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11.69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14.77</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17.99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20.43</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22.63</a:t>
                      </a:r>
                    </a:p>
                  </a:txBody>
                  <a:tcPr marT="8255"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24.85</a:t>
                      </a:r>
                    </a:p>
                  </a:txBody>
                  <a:tcPr marL="0" marR="0" marT="0"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26.61</a:t>
                      </a:r>
                    </a:p>
                  </a:txBody>
                  <a:tcPr marL="0" marR="0" marT="0" marB="0" anchor="ctr">
                    <a:lnL>
                      <a:noFill/>
                    </a:lnL>
                    <a:lnR>
                      <a:noFill/>
                    </a:lnR>
                    <a:lnT>
                      <a:noFill/>
                    </a:lnT>
                    <a:lnB>
                      <a:noFill/>
                    </a:lnB>
                    <a:solidFill>
                      <a:srgbClr val="FFFFFF"/>
                    </a:solidFill>
                  </a:tcPr>
                </a:tc>
              </a:tr>
              <a:tr h="48133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 </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6.72</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14.99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22.19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27.83</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31.99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35.37</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38.56</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41.25</a:t>
                      </a:r>
                    </a:p>
                  </a:txBody>
                  <a:tcPr marT="8255"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42.90</a:t>
                      </a:r>
                    </a:p>
                  </a:txBody>
                  <a:tcPr marL="0" marR="0" marT="0"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44.59</a:t>
                      </a:r>
                    </a:p>
                  </a:txBody>
                  <a:tcPr marL="0" marR="0" marT="0" marB="0" anchor="ctr">
                    <a:lnL>
                      <a:noFill/>
                    </a:lnL>
                    <a:lnR>
                      <a:noFill/>
                    </a:lnR>
                    <a:lnT>
                      <a:noFill/>
                    </a:lnT>
                    <a:lnB>
                      <a:noFill/>
                    </a:lnB>
                    <a:solidFill>
                      <a:srgbClr val="FFFFFF"/>
                    </a:solidFill>
                  </a:tcPr>
                </a:tc>
              </a:tr>
              <a:tr h="48133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CCC </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30.95</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40.35</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46.63</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51.25</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56.77</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58.74</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59.46</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59.85</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61.57</a:t>
                      </a:r>
                    </a:p>
                  </a:txBody>
                  <a:tcPr marL="0" marR="0" marT="0"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62.92</a:t>
                      </a:r>
                    </a:p>
                  </a:txBody>
                  <a:tcPr marL="0" marR="0" marT="0" marB="0" anchor="ctr">
                    <a:lnL>
                      <a:noFill/>
                    </a:lnL>
                    <a:lnR>
                      <a:noFill/>
                    </a:lnR>
                    <a:lnT>
                      <a:noFill/>
                    </a:lnT>
                    <a:lnB w="12700" cap="flat" cmpd="sng">
                      <a:solidFill>
                        <a:srgbClr val="000000"/>
                      </a:solidFill>
                      <a:prstDash val="solid"/>
                      <a:headEnd type="none" w="med" len="med"/>
                      <a:tailEnd type="none" w="med" len="med"/>
                    </a:lnB>
                    <a:solidFill>
                      <a:srgbClr val="FFFFFF"/>
                    </a:solidFill>
                  </a:tcPr>
                </a:tc>
              </a:tr>
            </a:tbl>
          </a:graphicData>
        </a:graphic>
      </p:graphicFrame>
    </p:spTree>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三、信用损失与信用价差估计</a:t>
            </a:r>
          </a:p>
        </p:txBody>
      </p:sp>
    </p:spTree>
  </p:cSld>
  <p:clrMapOvr>
    <a:masterClrMapping/>
  </p:clrMapOvr>
  <p:transition spd="slow" advClick="0" advTm="3340">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一、信用损失的估计</a:t>
            </a:r>
          </a:p>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（一）定义及估计</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1、信用风险暴露的定义及估计</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信用风险暴露（EAD，Exposure at Default），又称违约暴露：是指可能面临违约风险的资金头寸。在贷款和债券等金融产品中，贷款和债券的信用风险暴露一般以面值衡量。</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当考虑不同时间点的EAD时，如t时刻的信用风险暴露，又称信用暴露（CE，Credit Exposure），代表资产在有效期内的价值大于0的部分，即</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 </a:t>
            </a: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7</a:t>
            </a:r>
            <a:r>
              <a:rPr kumimoji="1" lang="zh-CN" sz="2400" dirty="0">
                <a:latin typeface="Times New Roman" panose="02020603050405020304" pitchFamily="18" charset="0"/>
                <a:ea typeface="+mn-ea"/>
                <a:cs typeface="Times New Roman" panose="02020603050405020304" pitchFamily="18" charset="0"/>
              </a:rPr>
              <a:t>）</a:t>
            </a:r>
          </a:p>
        </p:txBody>
      </p:sp>
      <p:pic>
        <p:nvPicPr>
          <p:cNvPr id="3" name="图片 -2147481552"/>
          <p:cNvPicPr/>
          <p:nvPr/>
        </p:nvPicPr>
        <p:blipFill>
          <a:blip r:embed="rId2"/>
          <a:stretch>
            <a:fillRect/>
          </a:stretch>
        </p:blipFill>
        <p:spPr>
          <a:xfrm>
            <a:off x="1125220" y="5805805"/>
            <a:ext cx="2871470" cy="499110"/>
          </a:xfrm>
          <a:prstGeom prst="rect">
            <a:avLst/>
          </a:prstGeom>
          <a:noFill/>
          <a:ln w="9525">
            <a:noFill/>
          </a:ln>
        </p:spPr>
      </p:pic>
    </p:spTree>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上述表达式意味着若资产价值小于或等于0，那么贷款和债券就不会面临任何损失，因此，信用暴露定义为资本价值大于0的部分。特别地，当t=0时，这个时间点的信用暴露被称为当前风险暴露（Current Exposure）。</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期望风险暴露（EE，Expected Exposure）：</a:t>
            </a:r>
          </a:p>
          <a:p>
            <a:pPr marL="0" indent="0">
              <a:lnSpc>
                <a:spcPct val="170000"/>
              </a:lnSpc>
              <a:buFont typeface="Arial" panose="020B0604020202020204" pitchFamily="34" charset="0"/>
              <a:buNone/>
            </a:pPr>
            <a:r>
              <a:rPr kumimoji="1" lang="zh-CN" sz="2400" dirty="0">
                <a:latin typeface="Times New Roman" panose="02020603050405020304" pitchFamily="18" charset="0"/>
                <a:ea typeface="+mn-ea"/>
                <a:cs typeface="Times New Roman" panose="02020603050405020304" pitchFamily="18" charset="0"/>
              </a:rPr>
              <a:t>                                                 </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 </a:t>
            </a: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8</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是资产价值</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的概率密度函数，t是未来某时刻。</a:t>
            </a:r>
          </a:p>
        </p:txBody>
      </p:sp>
      <p:pic>
        <p:nvPicPr>
          <p:cNvPr id="75" name="图片 3118"/>
          <p:cNvPicPr/>
          <p:nvPr/>
        </p:nvPicPr>
        <p:blipFill>
          <a:blip r:embed="rId2"/>
          <a:stretch>
            <a:fillRect/>
          </a:stretch>
        </p:blipFill>
        <p:spPr>
          <a:xfrm>
            <a:off x="1196975" y="3285490"/>
            <a:ext cx="2975610" cy="1113155"/>
          </a:xfrm>
          <a:prstGeom prst="rect">
            <a:avLst/>
          </a:prstGeom>
          <a:noFill/>
          <a:ln>
            <a:noFill/>
          </a:ln>
        </p:spPr>
      </p:pic>
      <p:pic>
        <p:nvPicPr>
          <p:cNvPr id="3" name="图片 -2147481550"/>
          <p:cNvPicPr>
            <a:picLocks noChangeAspect="1"/>
          </p:cNvPicPr>
          <p:nvPr/>
        </p:nvPicPr>
        <p:blipFill>
          <a:blip r:embed="rId3"/>
          <a:stretch>
            <a:fillRect/>
          </a:stretch>
        </p:blipFill>
        <p:spPr>
          <a:xfrm>
            <a:off x="1196975" y="4581525"/>
            <a:ext cx="596900" cy="401320"/>
          </a:xfrm>
          <a:prstGeom prst="rect">
            <a:avLst/>
          </a:prstGeom>
          <a:noFill/>
          <a:ln w="9525">
            <a:noFill/>
          </a:ln>
        </p:spPr>
      </p:pic>
      <p:pic>
        <p:nvPicPr>
          <p:cNvPr id="4" name="图片 -2147481549"/>
          <p:cNvPicPr>
            <a:picLocks noChangeAspect="1"/>
          </p:cNvPicPr>
          <p:nvPr/>
        </p:nvPicPr>
        <p:blipFill>
          <a:blip r:embed="rId4"/>
          <a:stretch>
            <a:fillRect/>
          </a:stretch>
        </p:blipFill>
        <p:spPr>
          <a:xfrm>
            <a:off x="3357245" y="4581525"/>
            <a:ext cx="349885" cy="437515"/>
          </a:xfrm>
          <a:prstGeom prst="rect">
            <a:avLst/>
          </a:prstGeom>
          <a:noFill/>
          <a:ln w="9525">
            <a:noFill/>
          </a:ln>
        </p:spPr>
      </p:pic>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92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一、信用风险概论</a:t>
            </a:r>
          </a:p>
        </p:txBody>
      </p:sp>
    </p:spTree>
  </p:cSld>
  <p:clrMapOvr>
    <a:masterClrMapping/>
  </p:clrMapOvr>
  <p:transition spd="slow" advClick="0" advTm="3340">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对于期望风险暴露的估计。假设资产价值</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服从均值为0，方差为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的正态分布，则</a:t>
            </a:r>
          </a:p>
          <a:p>
            <a:pPr marL="0" indent="0">
              <a:lnSpc>
                <a:spcPct val="170000"/>
              </a:lnSpc>
              <a:buFont typeface="Arial" panose="020B0604020202020204" pitchFamily="34" charset="0"/>
              <a:buNone/>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9</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平均期望风险暴露（Average Positive Exposure）：从当前时刻到到期日T的整个期间内，期望风险暴露的平均值</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10</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平均期望风险暴露与期望风险暴露之间的关系并不是固定的，有时前者会大于后者，有时则可能小于。这种差异取决于资产价值在一段时间内的波动情况。</a:t>
            </a:r>
          </a:p>
        </p:txBody>
      </p:sp>
      <p:pic>
        <p:nvPicPr>
          <p:cNvPr id="4" name="图片 -2147481549"/>
          <p:cNvPicPr>
            <a:picLocks noChangeAspect="1"/>
          </p:cNvPicPr>
          <p:nvPr/>
        </p:nvPicPr>
        <p:blipFill>
          <a:blip r:embed="rId2"/>
          <a:stretch>
            <a:fillRect/>
          </a:stretch>
        </p:blipFill>
        <p:spPr>
          <a:xfrm>
            <a:off x="6021705" y="848995"/>
            <a:ext cx="349885" cy="437515"/>
          </a:xfrm>
          <a:prstGeom prst="rect">
            <a:avLst/>
          </a:prstGeom>
          <a:noFill/>
          <a:ln w="9525">
            <a:noFill/>
          </a:ln>
        </p:spPr>
      </p:pic>
      <p:pic>
        <p:nvPicPr>
          <p:cNvPr id="6" name="图片 5"/>
          <p:cNvPicPr/>
          <p:nvPr/>
        </p:nvPicPr>
        <p:blipFill>
          <a:blip r:embed="rId3"/>
          <a:stretch>
            <a:fillRect/>
          </a:stretch>
        </p:blipFill>
        <p:spPr>
          <a:xfrm>
            <a:off x="9189720" y="908685"/>
            <a:ext cx="360680" cy="387350"/>
          </a:xfrm>
          <a:prstGeom prst="rect">
            <a:avLst/>
          </a:prstGeom>
          <a:noFill/>
          <a:ln w="9525">
            <a:noFill/>
          </a:ln>
        </p:spPr>
      </p:pic>
      <p:pic>
        <p:nvPicPr>
          <p:cNvPr id="3" name="图片 -2147481546"/>
          <p:cNvPicPr/>
          <p:nvPr/>
        </p:nvPicPr>
        <p:blipFill>
          <a:blip r:embed="rId4"/>
          <a:stretch>
            <a:fillRect/>
          </a:stretch>
        </p:blipFill>
        <p:spPr>
          <a:xfrm>
            <a:off x="1196975" y="1125220"/>
            <a:ext cx="3964940" cy="2150110"/>
          </a:xfrm>
          <a:prstGeom prst="rect">
            <a:avLst/>
          </a:prstGeom>
          <a:noFill/>
          <a:ln w="9525">
            <a:noFill/>
          </a:ln>
        </p:spPr>
      </p:pic>
      <p:pic>
        <p:nvPicPr>
          <p:cNvPr id="7" name="图片 -2147481545"/>
          <p:cNvPicPr/>
          <p:nvPr/>
        </p:nvPicPr>
        <p:blipFill>
          <a:blip r:embed="rId5"/>
          <a:stretch>
            <a:fillRect/>
          </a:stretch>
        </p:blipFill>
        <p:spPr>
          <a:xfrm>
            <a:off x="1196975" y="4365625"/>
            <a:ext cx="2545080" cy="732790"/>
          </a:xfrm>
          <a:prstGeom prst="rect">
            <a:avLst/>
          </a:prstGeom>
          <a:noFill/>
          <a:ln w="9525">
            <a:noFill/>
          </a:ln>
        </p:spPr>
      </p:pic>
    </p:spTree>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2、信用损失的定义及估计</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信用损失CL（Credit Losses）是指信用风险所引起的损失。</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假设信用资产i的信用损失：</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有</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的概率发生损失</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，另外有</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的概率不发生损失，即损失为0。</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是代表是否违约的随机变量，违约时</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，概率为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；不违约时</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，概率为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，即服从贝努力分布。</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为第i信用资产的信用暴露；</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为第 i 种信用资产的违约损失率。</a:t>
            </a:r>
          </a:p>
        </p:txBody>
      </p:sp>
      <p:pic>
        <p:nvPicPr>
          <p:cNvPr id="3" name="图片 -2147481543"/>
          <p:cNvPicPr/>
          <p:nvPr/>
        </p:nvPicPr>
        <p:blipFill>
          <a:blip r:embed="rId2"/>
          <a:stretch>
            <a:fillRect/>
          </a:stretch>
        </p:blipFill>
        <p:spPr>
          <a:xfrm>
            <a:off x="1053465" y="2722245"/>
            <a:ext cx="3549015" cy="534035"/>
          </a:xfrm>
          <a:prstGeom prst="rect">
            <a:avLst/>
          </a:prstGeom>
          <a:noFill/>
          <a:ln w="9525">
            <a:noFill/>
          </a:ln>
        </p:spPr>
      </p:pic>
      <p:pic>
        <p:nvPicPr>
          <p:cNvPr id="4" name="图片 -2147481542"/>
          <p:cNvPicPr>
            <a:picLocks noChangeAspect="1"/>
          </p:cNvPicPr>
          <p:nvPr/>
        </p:nvPicPr>
        <p:blipFill>
          <a:blip r:embed="rId3"/>
          <a:stretch>
            <a:fillRect/>
          </a:stretch>
        </p:blipFill>
        <p:spPr>
          <a:xfrm>
            <a:off x="1341120" y="3357245"/>
            <a:ext cx="486410" cy="436245"/>
          </a:xfrm>
          <a:prstGeom prst="rect">
            <a:avLst/>
          </a:prstGeom>
          <a:noFill/>
          <a:ln w="9525">
            <a:noFill/>
          </a:ln>
        </p:spPr>
      </p:pic>
      <p:pic>
        <p:nvPicPr>
          <p:cNvPr id="6" name="图片 -2147481541"/>
          <p:cNvPicPr>
            <a:picLocks noChangeAspect="1"/>
          </p:cNvPicPr>
          <p:nvPr/>
        </p:nvPicPr>
        <p:blipFill>
          <a:blip r:embed="rId4"/>
          <a:stretch>
            <a:fillRect/>
          </a:stretch>
        </p:blipFill>
        <p:spPr>
          <a:xfrm>
            <a:off x="2132965" y="3327400"/>
            <a:ext cx="346075" cy="466090"/>
          </a:xfrm>
          <a:prstGeom prst="rect">
            <a:avLst/>
          </a:prstGeom>
          <a:noFill/>
          <a:ln w="9525">
            <a:noFill/>
          </a:ln>
        </p:spPr>
      </p:pic>
      <p:pic>
        <p:nvPicPr>
          <p:cNvPr id="7" name="图片 -2147481540"/>
          <p:cNvPicPr>
            <a:picLocks noChangeAspect="1"/>
          </p:cNvPicPr>
          <p:nvPr/>
        </p:nvPicPr>
        <p:blipFill>
          <a:blip r:embed="rId5"/>
          <a:stretch>
            <a:fillRect/>
          </a:stretch>
        </p:blipFill>
        <p:spPr>
          <a:xfrm>
            <a:off x="4581525" y="3357880"/>
            <a:ext cx="1405890" cy="435610"/>
          </a:xfrm>
          <a:prstGeom prst="rect">
            <a:avLst/>
          </a:prstGeom>
          <a:noFill/>
          <a:ln w="9525">
            <a:noFill/>
          </a:ln>
        </p:spPr>
      </p:pic>
      <p:pic>
        <p:nvPicPr>
          <p:cNvPr id="8" name="图片 -2147481539"/>
          <p:cNvPicPr>
            <a:picLocks noChangeAspect="1"/>
          </p:cNvPicPr>
          <p:nvPr/>
        </p:nvPicPr>
        <p:blipFill>
          <a:blip r:embed="rId6"/>
          <a:stretch>
            <a:fillRect/>
          </a:stretch>
        </p:blipFill>
        <p:spPr>
          <a:xfrm>
            <a:off x="7173595" y="3285490"/>
            <a:ext cx="796925" cy="511810"/>
          </a:xfrm>
          <a:prstGeom prst="rect">
            <a:avLst/>
          </a:prstGeom>
          <a:noFill/>
          <a:ln w="9525">
            <a:noFill/>
          </a:ln>
        </p:spPr>
      </p:pic>
      <p:pic>
        <p:nvPicPr>
          <p:cNvPr id="9" name="图片 -2147481538"/>
          <p:cNvPicPr>
            <a:picLocks noChangeAspect="1"/>
          </p:cNvPicPr>
          <p:nvPr/>
        </p:nvPicPr>
        <p:blipFill>
          <a:blip r:embed="rId7"/>
          <a:stretch>
            <a:fillRect/>
          </a:stretch>
        </p:blipFill>
        <p:spPr>
          <a:xfrm>
            <a:off x="1196975" y="3933190"/>
            <a:ext cx="315595" cy="467995"/>
          </a:xfrm>
          <a:prstGeom prst="rect">
            <a:avLst/>
          </a:prstGeom>
          <a:noFill/>
          <a:ln w="9525">
            <a:noFill/>
          </a:ln>
        </p:spPr>
      </p:pic>
      <p:pic>
        <p:nvPicPr>
          <p:cNvPr id="10" name="图片 -2147481537"/>
          <p:cNvPicPr>
            <a:picLocks noChangeAspect="1"/>
          </p:cNvPicPr>
          <p:nvPr/>
        </p:nvPicPr>
        <p:blipFill>
          <a:blip r:embed="rId8"/>
          <a:stretch>
            <a:fillRect/>
          </a:stretch>
        </p:blipFill>
        <p:spPr>
          <a:xfrm>
            <a:off x="6379845" y="3905885"/>
            <a:ext cx="793750" cy="495300"/>
          </a:xfrm>
          <a:prstGeom prst="rect">
            <a:avLst/>
          </a:prstGeom>
          <a:noFill/>
          <a:ln w="9525">
            <a:noFill/>
          </a:ln>
        </p:spPr>
      </p:pic>
      <p:pic>
        <p:nvPicPr>
          <p:cNvPr id="11" name="图片 -2147481541"/>
          <p:cNvPicPr>
            <a:picLocks noChangeAspect="1"/>
          </p:cNvPicPr>
          <p:nvPr/>
        </p:nvPicPr>
        <p:blipFill>
          <a:blip r:embed="rId4"/>
          <a:stretch>
            <a:fillRect/>
          </a:stretch>
        </p:blipFill>
        <p:spPr>
          <a:xfrm>
            <a:off x="8397875" y="3920490"/>
            <a:ext cx="346075" cy="466090"/>
          </a:xfrm>
          <a:prstGeom prst="rect">
            <a:avLst/>
          </a:prstGeom>
          <a:noFill/>
          <a:ln w="9525">
            <a:noFill/>
          </a:ln>
        </p:spPr>
      </p:pic>
      <p:pic>
        <p:nvPicPr>
          <p:cNvPr id="12" name="图片 -2147481535"/>
          <p:cNvPicPr>
            <a:picLocks noChangeAspect="1"/>
          </p:cNvPicPr>
          <p:nvPr/>
        </p:nvPicPr>
        <p:blipFill>
          <a:blip r:embed="rId9"/>
          <a:stretch>
            <a:fillRect/>
          </a:stretch>
        </p:blipFill>
        <p:spPr>
          <a:xfrm>
            <a:off x="10269855" y="3905885"/>
            <a:ext cx="835660" cy="479425"/>
          </a:xfrm>
          <a:prstGeom prst="rect">
            <a:avLst/>
          </a:prstGeom>
          <a:noFill/>
          <a:ln w="9525">
            <a:noFill/>
          </a:ln>
        </p:spPr>
      </p:pic>
      <p:pic>
        <p:nvPicPr>
          <p:cNvPr id="13" name="图片 -2147481539"/>
          <p:cNvPicPr>
            <a:picLocks noChangeAspect="1"/>
          </p:cNvPicPr>
          <p:nvPr/>
        </p:nvPicPr>
        <p:blipFill>
          <a:blip r:embed="rId6"/>
          <a:stretch>
            <a:fillRect/>
          </a:stretch>
        </p:blipFill>
        <p:spPr>
          <a:xfrm>
            <a:off x="1196975" y="4540885"/>
            <a:ext cx="796925" cy="511810"/>
          </a:xfrm>
          <a:prstGeom prst="rect">
            <a:avLst/>
          </a:prstGeom>
          <a:noFill/>
          <a:ln w="9525">
            <a:noFill/>
          </a:ln>
        </p:spPr>
      </p:pic>
      <p:pic>
        <p:nvPicPr>
          <p:cNvPr id="14" name="图片 -2147481533"/>
          <p:cNvPicPr>
            <a:picLocks noChangeAspect="1"/>
          </p:cNvPicPr>
          <p:nvPr/>
        </p:nvPicPr>
        <p:blipFill>
          <a:blip r:embed="rId10"/>
          <a:stretch>
            <a:fillRect/>
          </a:stretch>
        </p:blipFill>
        <p:spPr>
          <a:xfrm>
            <a:off x="5085715" y="4594225"/>
            <a:ext cx="543560" cy="458470"/>
          </a:xfrm>
          <a:prstGeom prst="rect">
            <a:avLst/>
          </a:prstGeom>
          <a:noFill/>
          <a:ln w="9525">
            <a:noFill/>
          </a:ln>
        </p:spPr>
      </p:pic>
      <p:pic>
        <p:nvPicPr>
          <p:cNvPr id="15" name="图片 -2147481532"/>
          <p:cNvPicPr>
            <a:picLocks noChangeAspect="1"/>
          </p:cNvPicPr>
          <p:nvPr/>
        </p:nvPicPr>
        <p:blipFill>
          <a:blip r:embed="rId11"/>
          <a:stretch>
            <a:fillRect/>
          </a:stretch>
        </p:blipFill>
        <p:spPr>
          <a:xfrm>
            <a:off x="9262110" y="4594225"/>
            <a:ext cx="766445" cy="458470"/>
          </a:xfrm>
          <a:prstGeom prst="rect">
            <a:avLst/>
          </a:prstGeom>
          <a:noFill/>
          <a:ln w="9525">
            <a:noFill/>
          </a:ln>
        </p:spPr>
      </p:pic>
    </p:spTree>
  </p:cSld>
  <p:clrMapOvr>
    <a:masterClrMapping/>
  </p:clrMapOvr>
  <p:transition>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26796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违约损失率（LGD，Loss Givern Default）是1减去违约回收率。违约回收率（Recovery Rate）是指债券市场价值与债券面值的比率，通常是在违约发生后的大约30天内进行计算。</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由于关于违约损失率估计的理论发展尚未完善，因此在实践中，常用巴塞尔资本协议初级法开发LGD的方法。这一方法的基本结构包括两个步骤：首先，根据违约概率、债权清偿顺序、抵质押品的流动性等因素对初始LGD进行调整，从而获得一个基础LGD。然后，在基础LGD的基础上，进一步根据抵质押资产特性和融资人状况，由专家进行调整，最终得出一个更为精确的LGD估计值。</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那么，当设有一共n种信用资产时，组合的信用损失CL可表示为</a:t>
            </a:r>
          </a:p>
          <a:p>
            <a:pPr marL="342900" indent="-342900" algn="r">
              <a:lnSpc>
                <a:spcPct val="170000"/>
              </a:lnSpc>
              <a:buFont typeface="Arial" panose="020B0604020202020204" pitchFamily="34" charset="0"/>
              <a:buChar char="•"/>
            </a:pPr>
            <a:r>
              <a:rPr kumimoji="1" lang="zh-CN"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12</a:t>
            </a:r>
            <a:r>
              <a:rPr kumimoji="1" lang="zh-CN" sz="2200" dirty="0">
                <a:latin typeface="Times New Roman" panose="02020603050405020304" pitchFamily="18" charset="0"/>
                <a:ea typeface="+mn-ea"/>
                <a:cs typeface="Times New Roman" panose="02020603050405020304" pitchFamily="18" charset="0"/>
              </a:rPr>
              <a:t>）</a:t>
            </a:r>
          </a:p>
        </p:txBody>
      </p:sp>
      <p:pic>
        <p:nvPicPr>
          <p:cNvPr id="76" name="图片 3119"/>
          <p:cNvPicPr/>
          <p:nvPr/>
        </p:nvPicPr>
        <p:blipFill>
          <a:blip r:embed="rId2"/>
          <a:stretch>
            <a:fillRect/>
          </a:stretch>
        </p:blipFill>
        <p:spPr>
          <a:xfrm>
            <a:off x="1125220" y="5229225"/>
            <a:ext cx="2571750" cy="853440"/>
          </a:xfrm>
          <a:prstGeom prst="rect">
            <a:avLst/>
          </a:prstGeom>
          <a:noFill/>
          <a:ln>
            <a:noFill/>
          </a:ln>
        </p:spPr>
      </p:pic>
    </p:spTree>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（二）预期信用损失与预期损失率</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若代表是否违约的随机变量</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、信用暴</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、违约损失</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不相关，则能获得预期信用损失ECL（Expected Credit Losses）：</a:t>
            </a: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13</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即预期信用损失ECL为：</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14</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 i 种资产的预期损失率REL（Rate of Expected Losses）为：</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15</a:t>
            </a:r>
            <a:r>
              <a:rPr kumimoji="1" lang="zh-CN" sz="2400" dirty="0">
                <a:latin typeface="Times New Roman" panose="02020603050405020304" pitchFamily="18" charset="0"/>
                <a:ea typeface="+mn-ea"/>
                <a:cs typeface="Times New Roman" panose="02020603050405020304" pitchFamily="18" charset="0"/>
              </a:rPr>
              <a:t>）</a:t>
            </a:r>
          </a:p>
        </p:txBody>
      </p:sp>
      <p:pic>
        <p:nvPicPr>
          <p:cNvPr id="3" name="图片 -2147481530"/>
          <p:cNvPicPr>
            <a:picLocks noChangeAspect="1"/>
          </p:cNvPicPr>
          <p:nvPr/>
        </p:nvPicPr>
        <p:blipFill>
          <a:blip r:embed="rId2"/>
          <a:stretch>
            <a:fillRect/>
          </a:stretch>
        </p:blipFill>
        <p:spPr>
          <a:xfrm>
            <a:off x="4221480" y="1412875"/>
            <a:ext cx="314325" cy="466090"/>
          </a:xfrm>
          <a:prstGeom prst="rect">
            <a:avLst/>
          </a:prstGeom>
          <a:noFill/>
          <a:ln w="9525">
            <a:noFill/>
          </a:ln>
        </p:spPr>
      </p:pic>
      <p:pic>
        <p:nvPicPr>
          <p:cNvPr id="4" name="图片 -2147481529"/>
          <p:cNvPicPr>
            <a:picLocks noChangeAspect="1"/>
          </p:cNvPicPr>
          <p:nvPr/>
        </p:nvPicPr>
        <p:blipFill>
          <a:blip r:embed="rId3"/>
          <a:stretch>
            <a:fillRect/>
          </a:stretch>
        </p:blipFill>
        <p:spPr>
          <a:xfrm>
            <a:off x="5773420" y="1485265"/>
            <a:ext cx="552450" cy="466090"/>
          </a:xfrm>
          <a:prstGeom prst="rect">
            <a:avLst/>
          </a:prstGeom>
          <a:noFill/>
          <a:ln w="9525">
            <a:noFill/>
          </a:ln>
        </p:spPr>
      </p:pic>
      <p:pic>
        <p:nvPicPr>
          <p:cNvPr id="6" name="图片 -2147481528"/>
          <p:cNvPicPr>
            <a:picLocks noChangeAspect="1"/>
          </p:cNvPicPr>
          <p:nvPr/>
        </p:nvPicPr>
        <p:blipFill>
          <a:blip r:embed="rId4"/>
          <a:stretch>
            <a:fillRect/>
          </a:stretch>
        </p:blipFill>
        <p:spPr>
          <a:xfrm>
            <a:off x="7893685" y="1485265"/>
            <a:ext cx="704850" cy="421640"/>
          </a:xfrm>
          <a:prstGeom prst="rect">
            <a:avLst/>
          </a:prstGeom>
          <a:noFill/>
          <a:ln w="9525">
            <a:noFill/>
          </a:ln>
        </p:spPr>
      </p:pic>
      <p:pic>
        <p:nvPicPr>
          <p:cNvPr id="7" name="图片 -2147481527"/>
          <p:cNvPicPr/>
          <p:nvPr/>
        </p:nvPicPr>
        <p:blipFill>
          <a:blip r:embed="rId5"/>
          <a:stretch>
            <a:fillRect/>
          </a:stretch>
        </p:blipFill>
        <p:spPr>
          <a:xfrm>
            <a:off x="1125220" y="2493010"/>
            <a:ext cx="6888480" cy="1456055"/>
          </a:xfrm>
          <a:prstGeom prst="rect">
            <a:avLst/>
          </a:prstGeom>
          <a:noFill/>
          <a:ln w="9525">
            <a:noFill/>
          </a:ln>
        </p:spPr>
      </p:pic>
      <p:pic>
        <p:nvPicPr>
          <p:cNvPr id="8" name="图片 -2147481526"/>
          <p:cNvPicPr/>
          <p:nvPr/>
        </p:nvPicPr>
        <p:blipFill>
          <a:blip r:embed="rId6"/>
          <a:stretch>
            <a:fillRect/>
          </a:stretch>
        </p:blipFill>
        <p:spPr>
          <a:xfrm>
            <a:off x="1125220" y="4365625"/>
            <a:ext cx="6402070" cy="772795"/>
          </a:xfrm>
          <a:prstGeom prst="rect">
            <a:avLst/>
          </a:prstGeom>
          <a:noFill/>
          <a:ln w="9525">
            <a:noFill/>
          </a:ln>
        </p:spPr>
      </p:pic>
      <p:pic>
        <p:nvPicPr>
          <p:cNvPr id="9" name="图片 -2147481525"/>
          <p:cNvPicPr>
            <a:picLocks noChangeAspect="1"/>
          </p:cNvPicPr>
          <p:nvPr/>
        </p:nvPicPr>
        <p:blipFill>
          <a:blip r:embed="rId7"/>
          <a:stretch>
            <a:fillRect/>
          </a:stretch>
        </p:blipFill>
        <p:spPr>
          <a:xfrm>
            <a:off x="1125220" y="5661660"/>
            <a:ext cx="3089910" cy="455295"/>
          </a:xfrm>
          <a:prstGeom prst="rect">
            <a:avLst/>
          </a:prstGeom>
          <a:noFill/>
          <a:ln w="9525">
            <a:noFill/>
          </a:ln>
        </p:spPr>
      </p:pic>
    </p:spTree>
  </p:cSld>
  <p:clrMapOvr>
    <a:masterClrMapping/>
  </p:clrMapOvr>
  <p:transition>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未预期信用损失率与未预期信用损失</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未预期信用损失率RUL（Rate of Unexpected Losses）是用来量化信用资产损失率波动性或不确定性的指标；</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第i种资产的未预期损失率为该信用资产损失率</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的标准差，记为：</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16</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未预期信用损失UCL（Unexpected Credit Losses）是与预期信用损失相对而言的概念，指未预料到的损失，其计算方法主要有两种：一种是信用损失的标准差法，即：</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 </a:t>
            </a: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17</a:t>
            </a:r>
            <a:r>
              <a:rPr kumimoji="1" lang="zh-CN" sz="2400" dirty="0">
                <a:latin typeface="Times New Roman" panose="02020603050405020304" pitchFamily="18" charset="0"/>
                <a:ea typeface="+mn-ea"/>
                <a:cs typeface="Times New Roman" panose="02020603050405020304" pitchFamily="18" charset="0"/>
              </a:rPr>
              <a:t>）</a:t>
            </a:r>
          </a:p>
        </p:txBody>
      </p:sp>
      <p:pic>
        <p:nvPicPr>
          <p:cNvPr id="3" name="图片 -2147481524"/>
          <p:cNvPicPr/>
          <p:nvPr/>
        </p:nvPicPr>
        <p:blipFill>
          <a:blip r:embed="rId2"/>
          <a:stretch>
            <a:fillRect/>
          </a:stretch>
        </p:blipFill>
        <p:spPr>
          <a:xfrm>
            <a:off x="6741795" y="2708910"/>
            <a:ext cx="1143000" cy="391795"/>
          </a:xfrm>
          <a:prstGeom prst="rect">
            <a:avLst/>
          </a:prstGeom>
          <a:noFill/>
          <a:ln w="9525">
            <a:noFill/>
          </a:ln>
        </p:spPr>
      </p:pic>
      <p:pic>
        <p:nvPicPr>
          <p:cNvPr id="4" name="图片 -2147481523"/>
          <p:cNvPicPr/>
          <p:nvPr/>
        </p:nvPicPr>
        <p:blipFill>
          <a:blip r:embed="rId3"/>
          <a:stretch>
            <a:fillRect/>
          </a:stretch>
        </p:blipFill>
        <p:spPr>
          <a:xfrm>
            <a:off x="1125220" y="3285490"/>
            <a:ext cx="2936875" cy="492760"/>
          </a:xfrm>
          <a:prstGeom prst="rect">
            <a:avLst/>
          </a:prstGeom>
          <a:noFill/>
          <a:ln w="9525">
            <a:noFill/>
          </a:ln>
        </p:spPr>
      </p:pic>
      <p:pic>
        <p:nvPicPr>
          <p:cNvPr id="6" name="图片 -2147481522"/>
          <p:cNvPicPr>
            <a:picLocks noChangeAspect="1"/>
          </p:cNvPicPr>
          <p:nvPr/>
        </p:nvPicPr>
        <p:blipFill>
          <a:blip r:embed="rId4"/>
          <a:stretch>
            <a:fillRect/>
          </a:stretch>
        </p:blipFill>
        <p:spPr>
          <a:xfrm>
            <a:off x="1125220" y="4941570"/>
            <a:ext cx="4431665" cy="792480"/>
          </a:xfrm>
          <a:prstGeom prst="rect">
            <a:avLst/>
          </a:prstGeom>
          <a:noFill/>
          <a:ln w="9525">
            <a:noFill/>
          </a:ln>
        </p:spPr>
      </p:pic>
    </p:spTree>
  </p:cSld>
  <p:clrMapOvr>
    <a:masterClrMapping/>
  </p:clrMapOvr>
  <p:transition>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另一种计算方法是信用损失的VaR法。在VaR法中，首先需要确定一定置信度C下最大可能信用损失即VaR值，随后，将这一VaR值与预期信用损失相减，所得到的差额记作未预期信用损失。</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18</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其中，RUL又称为CVaR（Credit VaR），WCL表示一定置信度下最大可能损失（Worst Case Loss）。一个信用组合的CVaR受资产违约相关性的影响，因为违约相关性提高该组合出现多个违约的可能性。</a:t>
            </a:r>
          </a:p>
        </p:txBody>
      </p:sp>
      <p:pic>
        <p:nvPicPr>
          <p:cNvPr id="3" name="图片 -2147481521"/>
          <p:cNvPicPr/>
          <p:nvPr/>
        </p:nvPicPr>
        <p:blipFill>
          <a:blip r:embed="rId2"/>
          <a:stretch>
            <a:fillRect/>
          </a:stretch>
        </p:blipFill>
        <p:spPr>
          <a:xfrm>
            <a:off x="1053465" y="2708910"/>
            <a:ext cx="4177665" cy="530225"/>
          </a:xfrm>
          <a:prstGeom prst="rect">
            <a:avLst/>
          </a:prstGeom>
          <a:noFill/>
          <a:ln w="9525">
            <a:noFill/>
          </a:ln>
        </p:spPr>
      </p:pic>
    </p:spTree>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zh-CN" sz="2400" dirty="0" smtClean="0">
                <a:latin typeface="Times New Roman" panose="02020603050405020304" pitchFamily="18" charset="0"/>
                <a:ea typeface="+mn-ea"/>
                <a:cs typeface="Times New Roman" panose="02020603050405020304" pitchFamily="18" charset="0"/>
              </a:rPr>
              <a:t>例</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6</a:t>
            </a:r>
            <a:r>
              <a:rPr kumimoji="1" lang="zh-CN" sz="2400" dirty="0">
                <a:latin typeface="Times New Roman" panose="02020603050405020304" pitchFamily="18" charset="0"/>
                <a:ea typeface="+mn-ea"/>
                <a:cs typeface="Times New Roman" panose="02020603050405020304" pitchFamily="18" charset="0"/>
              </a:rPr>
              <a:t>】组合违约相关性估计</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假设两家公司的违约概率分别为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和</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；在t时间两者都违约的概率，即联合违约概率为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。请计算这两家公司的违约相关系数。</a:t>
            </a:r>
          </a:p>
          <a:p>
            <a:pPr marL="342900" indent="-342900" algn="ct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3 </a:t>
            </a:r>
            <a:r>
              <a:rPr kumimoji="1" lang="zh-CN" sz="2400" dirty="0">
                <a:latin typeface="Times New Roman" panose="02020603050405020304" pitchFamily="18" charset="0"/>
                <a:ea typeface="+mn-ea"/>
                <a:cs typeface="Times New Roman" panose="02020603050405020304" pitchFamily="18" charset="0"/>
              </a:rPr>
              <a:t>两家公司的联合违约概率</a:t>
            </a: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p:txBody>
      </p:sp>
      <p:graphicFrame>
        <p:nvGraphicFramePr>
          <p:cNvPr id="4" name="表格 3"/>
          <p:cNvGraphicFramePr/>
          <p:nvPr>
            <p:custDataLst>
              <p:tags r:id="rId1"/>
            </p:custDataLst>
          </p:nvPr>
        </p:nvGraphicFramePr>
        <p:xfrm>
          <a:off x="689610" y="3473450"/>
          <a:ext cx="10734675" cy="2355850"/>
        </p:xfrm>
        <a:graphic>
          <a:graphicData uri="http://schemas.openxmlformats.org/drawingml/2006/table">
            <a:tbl>
              <a:tblPr/>
              <a:tblGrid>
                <a:gridCol w="2146935"/>
                <a:gridCol w="2146935"/>
                <a:gridCol w="2146935"/>
                <a:gridCol w="2146935"/>
                <a:gridCol w="2146935"/>
              </a:tblGrid>
              <a:tr h="47117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结果</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概率</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47117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无违约</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r>
              <a:tr h="47117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只有公司</a:t>
                      </a:r>
                      <a:r>
                        <a:rPr lang="en-US" altLang="zh-CN" sz="1600">
                          <a:latin typeface="Times New Roman" panose="02020603050405020304"/>
                          <a:ea typeface="宋体" panose="02010600030101010101" pitchFamily="2" charset="-122"/>
                        </a:rPr>
                        <a:t>1</a:t>
                      </a:r>
                      <a:r>
                        <a:rPr lang="zh-CN" sz="1600">
                          <a:latin typeface="宋体" panose="02010600030101010101" pitchFamily="2" charset="-122"/>
                          <a:ea typeface="宋体" panose="02010600030101010101" pitchFamily="2" charset="-122"/>
                        </a:rPr>
                        <a:t>违约</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r>
              <a:tr h="47117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只有公司</a:t>
                      </a:r>
                      <a:r>
                        <a:rPr lang="en-US" altLang="zh-CN" sz="1600">
                          <a:latin typeface="Times New Roman" panose="02020603050405020304"/>
                          <a:ea typeface="宋体" panose="02010600030101010101" pitchFamily="2" charset="-122"/>
                        </a:rPr>
                        <a:t>2</a:t>
                      </a:r>
                      <a:r>
                        <a:rPr lang="zh-CN" sz="1600">
                          <a:latin typeface="宋体" panose="02010600030101010101" pitchFamily="2" charset="-122"/>
                          <a:ea typeface="宋体" panose="02010600030101010101" pitchFamily="2" charset="-122"/>
                        </a:rPr>
                        <a:t>违约</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r>
              <a:tr h="47117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两个公司都违约</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endParaRPr sz="1600">
                        <a:latin typeface="Times New Roman" panose="02020603050405020304"/>
                        <a:ea typeface="宋体" panose="02010600030101010101" pitchFamily="2" charset="-122"/>
                      </a:endParaRPr>
                    </a:p>
                  </a:txBody>
                  <a:tcPr marL="68580" marR="68580" marT="0" marB="0">
                    <a:lnL>
                      <a:noFill/>
                    </a:lnL>
                    <a:lnR>
                      <a:noFill/>
                    </a:lnR>
                    <a:lnT>
                      <a:noFill/>
                    </a:lnT>
                    <a:lnB w="12700" cap="flat" cmpd="sng">
                      <a:solidFill>
                        <a:srgbClr val="000008"/>
                      </a:solidFill>
                      <a:prstDash val="solid"/>
                      <a:headEnd type="none" w="med" len="med"/>
                      <a:tailEnd type="none" w="med" len="med"/>
                    </a:lnB>
                    <a:noFill/>
                  </a:tcPr>
                </a:tc>
              </a:tr>
            </a:tbl>
          </a:graphicData>
        </a:graphic>
      </p:graphicFrame>
      <p:pic>
        <p:nvPicPr>
          <p:cNvPr id="6" name="图片 5"/>
          <p:cNvPicPr/>
          <p:nvPr/>
        </p:nvPicPr>
        <p:blipFill>
          <a:blip r:embed="rId3"/>
        </p:blipFill>
        <p:spPr>
          <a:xfrm>
            <a:off x="3789680" y="3535680"/>
            <a:ext cx="331470" cy="334010"/>
          </a:xfrm>
          <a:prstGeom prst="rect">
            <a:avLst/>
          </a:prstGeom>
        </p:spPr>
      </p:pic>
      <p:pic>
        <p:nvPicPr>
          <p:cNvPr id="7" name="图片 6"/>
          <p:cNvPicPr/>
          <p:nvPr/>
        </p:nvPicPr>
        <p:blipFill>
          <a:blip r:embed="rId4"/>
        </p:blipFill>
        <p:spPr>
          <a:xfrm>
            <a:off x="5858510" y="3501390"/>
            <a:ext cx="382270" cy="379095"/>
          </a:xfrm>
          <a:prstGeom prst="rect">
            <a:avLst/>
          </a:prstGeom>
        </p:spPr>
      </p:pic>
      <p:pic>
        <p:nvPicPr>
          <p:cNvPr id="8" name="图片 7"/>
          <p:cNvPicPr/>
          <p:nvPr/>
        </p:nvPicPr>
        <p:blipFill>
          <a:blip r:embed="rId5"/>
        </p:blipFill>
        <p:spPr>
          <a:xfrm>
            <a:off x="7893685" y="3473450"/>
            <a:ext cx="664845" cy="424815"/>
          </a:xfrm>
          <a:prstGeom prst="rect">
            <a:avLst/>
          </a:prstGeom>
        </p:spPr>
      </p:pic>
      <p:pic>
        <p:nvPicPr>
          <p:cNvPr id="9" name="图片 8"/>
          <p:cNvPicPr/>
          <p:nvPr/>
        </p:nvPicPr>
        <p:blipFill>
          <a:blip r:embed="rId6"/>
        </p:blipFill>
        <p:spPr>
          <a:xfrm>
            <a:off x="9766300" y="4005580"/>
            <a:ext cx="1225550" cy="360680"/>
          </a:xfrm>
          <a:prstGeom prst="rect">
            <a:avLst/>
          </a:prstGeom>
        </p:spPr>
      </p:pic>
      <p:pic>
        <p:nvPicPr>
          <p:cNvPr id="10" name="图片 9"/>
          <p:cNvPicPr/>
          <p:nvPr/>
        </p:nvPicPr>
        <p:blipFill>
          <a:blip r:embed="rId7"/>
        </p:blipFill>
        <p:spPr>
          <a:xfrm>
            <a:off x="9982200" y="4437380"/>
            <a:ext cx="717550" cy="308610"/>
          </a:xfrm>
          <a:prstGeom prst="rect">
            <a:avLst/>
          </a:prstGeom>
        </p:spPr>
      </p:pic>
      <p:pic>
        <p:nvPicPr>
          <p:cNvPr id="11" name="图片 10"/>
          <p:cNvPicPr/>
          <p:nvPr/>
        </p:nvPicPr>
        <p:blipFill>
          <a:blip r:embed="rId8"/>
        </p:blipFill>
        <p:spPr>
          <a:xfrm>
            <a:off x="9911080" y="4817110"/>
            <a:ext cx="788670" cy="362585"/>
          </a:xfrm>
          <a:prstGeom prst="rect">
            <a:avLst/>
          </a:prstGeom>
        </p:spPr>
      </p:pic>
      <p:pic>
        <p:nvPicPr>
          <p:cNvPr id="12" name="图片 11"/>
          <p:cNvPicPr/>
          <p:nvPr/>
        </p:nvPicPr>
        <p:blipFill>
          <a:blip r:embed="rId9"/>
        </p:blipFill>
        <p:spPr>
          <a:xfrm>
            <a:off x="10053955" y="5301615"/>
            <a:ext cx="645795" cy="396875"/>
          </a:xfrm>
          <a:prstGeom prst="rect">
            <a:avLst/>
          </a:prstGeom>
        </p:spPr>
      </p:pic>
      <p:pic>
        <p:nvPicPr>
          <p:cNvPr id="3" name="图片 -2147481520"/>
          <p:cNvPicPr>
            <a:picLocks noChangeAspect="1"/>
          </p:cNvPicPr>
          <p:nvPr/>
        </p:nvPicPr>
        <p:blipFill>
          <a:blip r:embed="rId10"/>
          <a:stretch>
            <a:fillRect/>
          </a:stretch>
        </p:blipFill>
        <p:spPr>
          <a:xfrm>
            <a:off x="4797425" y="1412875"/>
            <a:ext cx="366395" cy="493395"/>
          </a:xfrm>
          <a:prstGeom prst="rect">
            <a:avLst/>
          </a:prstGeom>
          <a:noFill/>
          <a:ln w="9525">
            <a:noFill/>
          </a:ln>
        </p:spPr>
      </p:pic>
      <p:pic>
        <p:nvPicPr>
          <p:cNvPr id="13" name="图片 -2147481519"/>
          <p:cNvPicPr>
            <a:picLocks noChangeAspect="1"/>
          </p:cNvPicPr>
          <p:nvPr/>
        </p:nvPicPr>
        <p:blipFill>
          <a:blip r:embed="rId11"/>
          <a:stretch>
            <a:fillRect/>
          </a:stretch>
        </p:blipFill>
        <p:spPr>
          <a:xfrm>
            <a:off x="5445760" y="1387475"/>
            <a:ext cx="446405" cy="518795"/>
          </a:xfrm>
          <a:prstGeom prst="rect">
            <a:avLst/>
          </a:prstGeom>
          <a:noFill/>
          <a:ln w="9525">
            <a:noFill/>
          </a:ln>
        </p:spPr>
      </p:pic>
      <p:pic>
        <p:nvPicPr>
          <p:cNvPr id="14" name="图片 -2147481518"/>
          <p:cNvPicPr>
            <a:picLocks noChangeAspect="1"/>
          </p:cNvPicPr>
          <p:nvPr/>
        </p:nvPicPr>
        <p:blipFill>
          <a:blip r:embed="rId12"/>
          <a:stretch>
            <a:fillRect/>
          </a:stretch>
        </p:blipFill>
        <p:spPr>
          <a:xfrm>
            <a:off x="1125220" y="1988820"/>
            <a:ext cx="511175" cy="511175"/>
          </a:xfrm>
          <a:prstGeom prst="rect">
            <a:avLst/>
          </a:prstGeom>
          <a:noFill/>
          <a:ln w="9525">
            <a:noFill/>
          </a:ln>
        </p:spPr>
      </p:pic>
    </p:spTree>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385762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答案：首先，列出两家公司的联合违约概率，如</a:t>
            </a: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3</a:t>
            </a:r>
            <a:r>
              <a:rPr kumimoji="1" lang="zh-CN" sz="2400" dirty="0">
                <a:latin typeface="Times New Roman" panose="02020603050405020304" pitchFamily="18" charset="0"/>
                <a:ea typeface="+mn-ea"/>
                <a:cs typeface="Times New Roman" panose="02020603050405020304" pitchFamily="18" charset="0"/>
              </a:rPr>
              <a:t>所示。根据表中信息，我们能估计出违约相关性（</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的相关性）：已知</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19</a:t>
            </a:r>
            <a:r>
              <a:rPr kumimoji="1" lang="zh-CN" sz="2400" dirty="0">
                <a:latin typeface="Times New Roman" panose="02020603050405020304" pitchFamily="18" charset="0"/>
                <a:ea typeface="+mn-ea"/>
                <a:cs typeface="Times New Roman" panose="02020603050405020304" pitchFamily="18" charset="0"/>
              </a:rPr>
              <a:t>）</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20</a:t>
            </a:r>
            <a:r>
              <a:rPr kumimoji="1" lang="zh-CN" sz="2400" dirty="0">
                <a:latin typeface="Times New Roman" panose="02020603050405020304" pitchFamily="18" charset="0"/>
                <a:ea typeface="+mn-ea"/>
                <a:cs typeface="Times New Roman" panose="02020603050405020304" pitchFamily="18" charset="0"/>
              </a:rPr>
              <a:t>）</a:t>
            </a:r>
          </a:p>
          <a:p>
            <a:pPr marL="342900" indent="-342900" algn="r">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21</a:t>
            </a:r>
            <a:r>
              <a:rPr kumimoji="1" lang="zh-CN" sz="2400" dirty="0">
                <a:latin typeface="Times New Roman" panose="02020603050405020304" pitchFamily="18" charset="0"/>
                <a:ea typeface="+mn-ea"/>
                <a:cs typeface="Times New Roman" panose="02020603050405020304" pitchFamily="18" charset="0"/>
              </a:rPr>
              <a:t>）</a:t>
            </a:r>
          </a:p>
        </p:txBody>
      </p:sp>
      <p:pic>
        <p:nvPicPr>
          <p:cNvPr id="3" name="图片 -2147481510"/>
          <p:cNvPicPr>
            <a:picLocks noChangeAspect="1"/>
          </p:cNvPicPr>
          <p:nvPr/>
        </p:nvPicPr>
        <p:blipFill>
          <a:blip r:embed="rId2"/>
          <a:stretch>
            <a:fillRect/>
          </a:stretch>
        </p:blipFill>
        <p:spPr>
          <a:xfrm>
            <a:off x="3285490" y="1485265"/>
            <a:ext cx="377190" cy="438785"/>
          </a:xfrm>
          <a:prstGeom prst="rect">
            <a:avLst/>
          </a:prstGeom>
          <a:noFill/>
          <a:ln w="9525">
            <a:noFill/>
          </a:ln>
        </p:spPr>
      </p:pic>
      <p:pic>
        <p:nvPicPr>
          <p:cNvPr id="78" name="图片 3121"/>
          <p:cNvPicPr>
            <a:picLocks noChangeAspect="1"/>
          </p:cNvPicPr>
          <p:nvPr/>
        </p:nvPicPr>
        <p:blipFill>
          <a:blip r:embed="rId3"/>
          <a:stretch>
            <a:fillRect/>
          </a:stretch>
        </p:blipFill>
        <p:spPr>
          <a:xfrm>
            <a:off x="3672840" y="1485265"/>
            <a:ext cx="412750" cy="445770"/>
          </a:xfrm>
          <a:prstGeom prst="rect">
            <a:avLst/>
          </a:prstGeom>
          <a:noFill/>
          <a:ln>
            <a:noFill/>
          </a:ln>
        </p:spPr>
      </p:pic>
      <p:pic>
        <p:nvPicPr>
          <p:cNvPr id="77" name="图片 3120"/>
          <p:cNvPicPr>
            <a:picLocks noChangeAspect="1"/>
          </p:cNvPicPr>
          <p:nvPr/>
        </p:nvPicPr>
        <p:blipFill>
          <a:blip r:embed="rId4"/>
          <a:stretch>
            <a:fillRect/>
          </a:stretch>
        </p:blipFill>
        <p:spPr>
          <a:xfrm>
            <a:off x="6597650" y="1452245"/>
            <a:ext cx="1332865" cy="471805"/>
          </a:xfrm>
          <a:prstGeom prst="rect">
            <a:avLst/>
          </a:prstGeom>
          <a:noFill/>
          <a:ln>
            <a:noFill/>
          </a:ln>
        </p:spPr>
      </p:pic>
      <p:pic>
        <p:nvPicPr>
          <p:cNvPr id="4" name="图片 -2147481507"/>
          <p:cNvPicPr>
            <a:picLocks noChangeAspect="1"/>
          </p:cNvPicPr>
          <p:nvPr/>
        </p:nvPicPr>
        <p:blipFill>
          <a:blip r:embed="rId5"/>
          <a:stretch>
            <a:fillRect/>
          </a:stretch>
        </p:blipFill>
        <p:spPr>
          <a:xfrm>
            <a:off x="8052435" y="1478280"/>
            <a:ext cx="1593850" cy="435610"/>
          </a:xfrm>
          <a:prstGeom prst="rect">
            <a:avLst/>
          </a:prstGeom>
          <a:noFill/>
          <a:ln w="9525">
            <a:noFill/>
          </a:ln>
        </p:spPr>
      </p:pic>
      <p:pic>
        <p:nvPicPr>
          <p:cNvPr id="6" name="图片 -2147481506"/>
          <p:cNvPicPr>
            <a:picLocks noChangeAspect="1"/>
          </p:cNvPicPr>
          <p:nvPr/>
        </p:nvPicPr>
        <p:blipFill>
          <a:blip r:embed="rId6"/>
          <a:stretch>
            <a:fillRect/>
          </a:stretch>
        </p:blipFill>
        <p:spPr>
          <a:xfrm>
            <a:off x="1125220" y="1931035"/>
            <a:ext cx="6590665" cy="699770"/>
          </a:xfrm>
          <a:prstGeom prst="rect">
            <a:avLst/>
          </a:prstGeom>
          <a:noFill/>
          <a:ln w="9525">
            <a:noFill/>
          </a:ln>
        </p:spPr>
      </p:pic>
      <p:pic>
        <p:nvPicPr>
          <p:cNvPr id="7" name="图片 -2147481505"/>
          <p:cNvPicPr/>
          <p:nvPr/>
        </p:nvPicPr>
        <p:blipFill>
          <a:blip r:embed="rId7"/>
          <a:stretch>
            <a:fillRect/>
          </a:stretch>
        </p:blipFill>
        <p:spPr>
          <a:xfrm>
            <a:off x="1053465" y="2708910"/>
            <a:ext cx="7496810" cy="539115"/>
          </a:xfrm>
          <a:prstGeom prst="rect">
            <a:avLst/>
          </a:prstGeom>
          <a:noFill/>
          <a:ln w="9525">
            <a:noFill/>
          </a:ln>
        </p:spPr>
      </p:pic>
      <p:pic>
        <p:nvPicPr>
          <p:cNvPr id="79" name="图片 3122"/>
          <p:cNvPicPr/>
          <p:nvPr/>
        </p:nvPicPr>
        <p:blipFill>
          <a:blip r:embed="rId8"/>
          <a:stretch>
            <a:fillRect/>
          </a:stretch>
        </p:blipFill>
        <p:spPr>
          <a:xfrm>
            <a:off x="1044575" y="3378200"/>
            <a:ext cx="4318635" cy="1040130"/>
          </a:xfrm>
          <a:prstGeom prst="rect">
            <a:avLst/>
          </a:prstGeom>
          <a:noFill/>
          <a:ln>
            <a:noFill/>
          </a:ln>
        </p:spPr>
      </p:pic>
    </p:spTree>
  </p:cSld>
  <p:clrMapOvr>
    <a:masterClrMapping/>
  </p:clrMapOvr>
  <p:transition>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sz="2400" b="1" dirty="0">
                <a:latin typeface="Times New Roman" panose="02020603050405020304" pitchFamily="18" charset="0"/>
                <a:ea typeface="+mn-ea"/>
                <a:cs typeface="Times New Roman" panose="02020603050405020304" pitchFamily="18" charset="0"/>
              </a:rPr>
              <a:t>（三）信用损失分布</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人们常选择特定的分布函数来描述损失分布，其中正态分布最为常用。然而，在实际情况中，信用损失分布往往呈现出偏斜且厚尾的特点。目前人们常使用指数分布、t分布、Cauchy分布、Gumbel分布、Pareto分布来拟合信用损失分布。</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a:t>
            </a:r>
            <a:r>
              <a:rPr kumimoji="1" lang="zh-CN" sz="2400" dirty="0">
                <a:latin typeface="Times New Roman" panose="02020603050405020304" pitchFamily="18" charset="0"/>
                <a:ea typeface="+mn-ea"/>
                <a:cs typeface="Times New Roman" panose="02020603050405020304" pitchFamily="18" charset="0"/>
              </a:rPr>
              <a:t>四</a:t>
            </a:r>
            <a:r>
              <a:rPr kumimoji="1" sz="2400" dirty="0">
                <a:latin typeface="Times New Roman" panose="02020603050405020304" pitchFamily="18" charset="0"/>
                <a:ea typeface="+mn-ea"/>
                <a:cs typeface="Times New Roman" panose="02020603050405020304" pitchFamily="18" charset="0"/>
              </a:rPr>
              <a:t>）信用在险价值CVaR</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信用在险价值又称信用VaR（CVaR），指在一定置信度c下某信用资产或信用资产组合在未来特定时间段内可能面临的最大信用损失。公式表示为：</a:t>
            </a:r>
          </a:p>
          <a:p>
            <a:pPr marL="342900" indent="-342900" algn="r">
              <a:lnSpc>
                <a:spcPct val="170000"/>
              </a:lnSpc>
              <a:buFont typeface="Arial" panose="020B0604020202020204" pitchFamily="34" charset="0"/>
              <a:buChar char="•"/>
            </a:pPr>
            <a:r>
              <a:rPr kumimoji="1"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sz="2400" dirty="0" smtClean="0">
                <a:latin typeface="Times New Roman" panose="02020603050405020304" pitchFamily="18" charset="0"/>
                <a:ea typeface="+mn-ea"/>
                <a:cs typeface="Times New Roman" panose="02020603050405020304" pitchFamily="18" charset="0"/>
              </a:rPr>
              <a:t>22</a:t>
            </a:r>
            <a:r>
              <a:rPr kumimoji="1"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03"/>
          <p:cNvPicPr/>
          <p:nvPr/>
        </p:nvPicPr>
        <p:blipFill>
          <a:blip r:embed="rId2"/>
          <a:stretch>
            <a:fillRect/>
          </a:stretch>
        </p:blipFill>
        <p:spPr>
          <a:xfrm>
            <a:off x="1196975" y="5173345"/>
            <a:ext cx="3449320" cy="518160"/>
          </a:xfrm>
          <a:prstGeom prst="rect">
            <a:avLst/>
          </a:prstGeom>
          <a:noFill/>
          <a:ln w="9525">
            <a:noFill/>
          </a:ln>
        </p:spPr>
      </p:pic>
    </p:spTree>
  </p:cSld>
  <p:clrMapOvr>
    <a:masterClrMapping/>
  </p:clrMapOvr>
  <p:transition>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sz="2200" b="1" dirty="0">
                <a:latin typeface="Times New Roman" panose="02020603050405020304" pitchFamily="18" charset="0"/>
                <a:ea typeface="+mn-ea"/>
                <a:cs typeface="Times New Roman" panose="02020603050405020304" pitchFamily="18" charset="0"/>
              </a:rPr>
              <a:t>二、信用价差</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信用价差是债权人因为承担特定的信用风险而期望获得的额外回报，这部分超额回报等于债券收益率高于无风险利率的部分。</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（一）基于风险中性定价的信用价差</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假定一年期面值$100的零息债券，一年后的报酬率为y*，无风险报酬率为r。如果债券违约，得到支付为100（1-LGD）美元；如果债券未违约，得到100美元。按照风险中性定价方法，债券现值：</a:t>
            </a:r>
          </a:p>
          <a:p>
            <a:pPr marL="342900" indent="-342900" algn="r">
              <a:lnSpc>
                <a:spcPct val="170000"/>
              </a:lnSpc>
              <a:buFont typeface="Arial" panose="020B0604020202020204" pitchFamily="34" charset="0"/>
              <a:buChar char="•"/>
            </a:pPr>
            <a:r>
              <a:rPr kumimoji="1"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sz="2200" dirty="0" smtClean="0">
                <a:latin typeface="Times New Roman" panose="02020603050405020304" pitchFamily="18" charset="0"/>
                <a:ea typeface="+mn-ea"/>
                <a:cs typeface="Times New Roman" panose="02020603050405020304" pitchFamily="18" charset="0"/>
              </a:rPr>
              <a:t>23</a:t>
            </a:r>
            <a:r>
              <a:rPr kumimoji="1" sz="2200" dirty="0">
                <a:latin typeface="Times New Roman" panose="02020603050405020304" pitchFamily="18" charset="0"/>
                <a:ea typeface="+mn-ea"/>
                <a:cs typeface="Times New Roman" panose="02020603050405020304" pitchFamily="18" charset="0"/>
              </a:rPr>
              <a:t>） </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将上述</a:t>
            </a:r>
            <a:r>
              <a:rPr kumimoji="1"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sz="2200" dirty="0" smtClean="0">
                <a:latin typeface="Times New Roman" panose="02020603050405020304" pitchFamily="18" charset="0"/>
                <a:ea typeface="+mn-ea"/>
                <a:cs typeface="Times New Roman" panose="02020603050405020304" pitchFamily="18" charset="0"/>
              </a:rPr>
              <a:t>23</a:t>
            </a:r>
            <a:r>
              <a:rPr kumimoji="1" sz="2200" dirty="0">
                <a:latin typeface="Times New Roman" panose="02020603050405020304" pitchFamily="18" charset="0"/>
                <a:ea typeface="+mn-ea"/>
                <a:cs typeface="Times New Roman" panose="02020603050405020304" pitchFamily="18" charset="0"/>
              </a:rPr>
              <a:t>）式化简可得，</a:t>
            </a:r>
          </a:p>
          <a:p>
            <a:pPr marL="342900" indent="-342900" algn="r">
              <a:lnSpc>
                <a:spcPct val="170000"/>
              </a:lnSpc>
              <a:buFont typeface="Arial" panose="020B0604020202020204" pitchFamily="34" charset="0"/>
              <a:buChar char="•"/>
            </a:pPr>
            <a:r>
              <a:rPr kumimoji="1"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sz="2200" dirty="0" smtClean="0">
                <a:latin typeface="Times New Roman" panose="02020603050405020304" pitchFamily="18" charset="0"/>
                <a:ea typeface="+mn-ea"/>
                <a:cs typeface="Times New Roman" panose="02020603050405020304" pitchFamily="18" charset="0"/>
              </a:rPr>
              <a:t>24</a:t>
            </a:r>
            <a:r>
              <a:rPr kumimoji="1"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   </a:t>
            </a:r>
            <a:endParaRPr kumimoji="1" lang="zh-CN" sz="2200" dirty="0">
              <a:latin typeface="Times New Roman" panose="02020603050405020304" pitchFamily="18" charset="0"/>
              <a:ea typeface="+mn-ea"/>
              <a:cs typeface="Times New Roman" panose="02020603050405020304" pitchFamily="18" charset="0"/>
            </a:endParaRPr>
          </a:p>
        </p:txBody>
      </p:sp>
      <p:pic>
        <p:nvPicPr>
          <p:cNvPr id="3" name="图片 -2147481502"/>
          <p:cNvPicPr/>
          <p:nvPr/>
        </p:nvPicPr>
        <p:blipFill>
          <a:blip r:embed="rId2"/>
          <a:stretch>
            <a:fillRect/>
          </a:stretch>
        </p:blipFill>
        <p:spPr>
          <a:xfrm>
            <a:off x="1053465" y="4509135"/>
            <a:ext cx="6094095" cy="782320"/>
          </a:xfrm>
          <a:prstGeom prst="rect">
            <a:avLst/>
          </a:prstGeom>
          <a:noFill/>
          <a:ln w="9525">
            <a:noFill/>
          </a:ln>
        </p:spPr>
      </p:pic>
      <p:pic>
        <p:nvPicPr>
          <p:cNvPr id="4" name="图片 -2147481501"/>
          <p:cNvPicPr/>
          <p:nvPr/>
        </p:nvPicPr>
        <p:blipFill>
          <a:blip r:embed="rId3"/>
          <a:stretch>
            <a:fillRect/>
          </a:stretch>
        </p:blipFill>
        <p:spPr>
          <a:xfrm>
            <a:off x="1053465" y="5733415"/>
            <a:ext cx="5822315" cy="804545"/>
          </a:xfrm>
          <a:prstGeom prst="rect">
            <a:avLst/>
          </a:prstGeom>
          <a:noFill/>
          <a:ln w="9525">
            <a:noFill/>
          </a:ln>
        </p:spPr>
      </p:pic>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一、信用风险的概念</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现代意义上的信用风险（Credit Risk）是指由于借款人或市场交易对手因各种原因无法或不愿意履行合约，从而可能导致投资者或金融机构蒙受损失。一般而言，信用风险也涵盖借款人信用评级变动和履约能力改变所带来的债务市场价值波动，以及由此引发的潜在损失。这种不履行交收责任的情况，通常源于借款人的破产或其他严重的财务困境。</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信用风险的分类多种多样，其中，按照信用风险的性质，可将信用风险分为违约风险、信用等级降级风险和信用价差增大风险。这些风险类型共同构成了信用风险的广泛范畴。</a:t>
            </a:r>
          </a:p>
        </p:txBody>
      </p:sp>
    </p:spTree>
  </p:cSld>
  <p:clrMapOvr>
    <a:masterClrMapping/>
  </p:clrMapOvr>
  <p:transition>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进一步地，可得，</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25</a:t>
            </a:r>
            <a:r>
              <a:rPr kumimoji="1" lang="zh-CN" sz="2400" dirty="0">
                <a:latin typeface="Times New Roman" panose="02020603050405020304" pitchFamily="18" charset="0"/>
                <a:ea typeface="+mn-ea"/>
                <a:cs typeface="Times New Roman" panose="02020603050405020304" pitchFamily="18" charset="0"/>
              </a:rPr>
              <a:t>）</a:t>
            </a:r>
          </a:p>
          <a:p>
            <a:pPr marL="0" indent="0">
              <a:lnSpc>
                <a:spcPct val="170000"/>
              </a:lnSpc>
              <a:buFont typeface="Arial" panose="020B0604020202020204" pitchFamily="34" charset="0"/>
              <a:buNone/>
            </a:pPr>
            <a:r>
              <a:rPr kumimoji="1" lang="zh-CN" sz="2400" dirty="0">
                <a:latin typeface="Times New Roman" panose="02020603050405020304" pitchFamily="18" charset="0"/>
                <a:ea typeface="+mn-ea"/>
                <a:cs typeface="Times New Roman" panose="02020603050405020304" pitchFamily="18" charset="0"/>
              </a:rPr>
              <a:t> </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26</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那么：</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27</a:t>
            </a:r>
            <a:r>
              <a:rPr kumimoji="1" lang="zh-CN" sz="2400" dirty="0">
                <a:latin typeface="Times New Roman" panose="02020603050405020304" pitchFamily="18" charset="0"/>
                <a:ea typeface="+mn-ea"/>
                <a:cs typeface="Times New Roman" panose="02020603050405020304" pitchFamily="18" charset="0"/>
              </a:rPr>
              <a:t>） </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其中，信用价差</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即为：</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28</a:t>
            </a:r>
            <a:r>
              <a:rPr kumimoji="1" lang="zh-CN" sz="2400" dirty="0">
                <a:latin typeface="Times New Roman" panose="02020603050405020304" pitchFamily="18" charset="0"/>
                <a:ea typeface="+mn-ea"/>
                <a:cs typeface="Times New Roman" panose="02020603050405020304" pitchFamily="18" charset="0"/>
              </a:rPr>
              <a:t>）  </a:t>
            </a:r>
          </a:p>
        </p:txBody>
      </p:sp>
      <p:pic>
        <p:nvPicPr>
          <p:cNvPr id="3" name="图片 -2147481500"/>
          <p:cNvPicPr/>
          <p:nvPr/>
        </p:nvPicPr>
        <p:blipFill>
          <a:blip r:embed="rId2"/>
          <a:stretch>
            <a:fillRect/>
          </a:stretch>
        </p:blipFill>
        <p:spPr>
          <a:xfrm>
            <a:off x="1196975" y="1125220"/>
            <a:ext cx="2763520" cy="750570"/>
          </a:xfrm>
          <a:prstGeom prst="rect">
            <a:avLst/>
          </a:prstGeom>
          <a:noFill/>
          <a:ln w="9525">
            <a:noFill/>
          </a:ln>
        </p:spPr>
      </p:pic>
      <p:pic>
        <p:nvPicPr>
          <p:cNvPr id="4" name="图片 -2147481499"/>
          <p:cNvPicPr>
            <a:picLocks noChangeAspect="1"/>
          </p:cNvPicPr>
          <p:nvPr/>
        </p:nvPicPr>
        <p:blipFill>
          <a:blip r:embed="rId3"/>
          <a:stretch>
            <a:fillRect/>
          </a:stretch>
        </p:blipFill>
        <p:spPr>
          <a:xfrm>
            <a:off x="1196975" y="1845310"/>
            <a:ext cx="8665210" cy="1520825"/>
          </a:xfrm>
          <a:prstGeom prst="rect">
            <a:avLst/>
          </a:prstGeom>
          <a:noFill/>
          <a:ln w="9525">
            <a:noFill/>
          </a:ln>
        </p:spPr>
      </p:pic>
      <p:pic>
        <p:nvPicPr>
          <p:cNvPr id="6" name="图片 -2147481498"/>
          <p:cNvPicPr/>
          <p:nvPr/>
        </p:nvPicPr>
        <p:blipFill>
          <a:blip r:embed="rId4"/>
          <a:stretch>
            <a:fillRect/>
          </a:stretch>
        </p:blipFill>
        <p:spPr>
          <a:xfrm>
            <a:off x="1125220" y="3645535"/>
            <a:ext cx="4627880" cy="790575"/>
          </a:xfrm>
          <a:prstGeom prst="rect">
            <a:avLst/>
          </a:prstGeom>
          <a:noFill/>
          <a:ln w="9525">
            <a:noFill/>
          </a:ln>
        </p:spPr>
      </p:pic>
      <p:pic>
        <p:nvPicPr>
          <p:cNvPr id="7" name="图片 -2147481497"/>
          <p:cNvPicPr>
            <a:picLocks noChangeAspect="1"/>
          </p:cNvPicPr>
          <p:nvPr/>
        </p:nvPicPr>
        <p:blipFill>
          <a:blip r:embed="rId5"/>
          <a:stretch>
            <a:fillRect/>
          </a:stretch>
        </p:blipFill>
        <p:spPr>
          <a:xfrm>
            <a:off x="2709545" y="4581525"/>
            <a:ext cx="497840" cy="387985"/>
          </a:xfrm>
          <a:prstGeom prst="rect">
            <a:avLst/>
          </a:prstGeom>
          <a:noFill/>
          <a:ln w="9525">
            <a:noFill/>
          </a:ln>
        </p:spPr>
      </p:pic>
      <p:pic>
        <p:nvPicPr>
          <p:cNvPr id="8" name="图片 -2147481496"/>
          <p:cNvPicPr/>
          <p:nvPr/>
        </p:nvPicPr>
        <p:blipFill>
          <a:blip r:embed="rId6"/>
          <a:stretch>
            <a:fillRect/>
          </a:stretch>
        </p:blipFill>
        <p:spPr>
          <a:xfrm>
            <a:off x="1125220" y="4969510"/>
            <a:ext cx="3305810" cy="763905"/>
          </a:xfrm>
          <a:prstGeom prst="rect">
            <a:avLst/>
          </a:prstGeom>
          <a:noFill/>
          <a:ln w="9525">
            <a:noFill/>
          </a:ln>
        </p:spPr>
      </p:pic>
    </p:spTree>
  </p:cSld>
  <p:clrMapOvr>
    <a:masterClrMapping/>
  </p:clrMapOvr>
  <p:transition>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477178"/>
            <a:ext cx="11897433" cy="6185535"/>
          </a:xfrm>
          <a:prstGeom prst="rect">
            <a:avLst/>
          </a:prstGeom>
          <a:noFill/>
        </p:spPr>
        <p:txBody>
          <a:bodyPr wrap="square" rtlCol="0">
            <a:spAutoFit/>
          </a:bodyPr>
          <a:lstStyle/>
          <a:p>
            <a:pPr marL="342900" indent="-342900" latinLnBrk="0">
              <a:lnSpc>
                <a:spcPct val="15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（二）基于Merton（1974）公司债务定价模型的信用价差</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基于Merton（1974）公司债务定价模型提出了一种观点，即公司权益价值可以被看作为购买者的看涨期权。根据Merton的理解，一家公司一旦发债，举债公司股东等于将公司卖给债权人。在负债到期日当天，股东有权决定是否将公司买回来。因此，股东在负债到期日当天持有一个买回公司的权利，而债权人卖出一个买回公司的权利给股东。另外，从债权人的角度看来，当公司发行债务时，债权人便相当于向股东卖出一个卖公司的权利。在负债到期日当天，股东可以决定是否要将公司卖给债权人。</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Merton（1974）公司债务定价模型的核心思想是将公司的权益价值看作一项以公司资产为标的，假设公司债权人同时购买一个标的资产为公司价值 V，执行价格为D，到期日为T 的欧式看跌期权在0时刻资产组合为：</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买入现值为B0，到期日为T、面值为D的零息债券；</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买入现值为P0的上述欧式看跌期权。</a:t>
            </a:r>
          </a:p>
        </p:txBody>
      </p:sp>
    </p:spTree>
  </p:cSld>
  <p:clrMapOvr>
    <a:masterClrMapping/>
  </p:clrMapOvr>
  <p:transition>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买入现值为B0，到期日为T、面值为D的零息债券；</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买入现值为P0的上述欧式看跌期权。</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信用价差的具体操作步骤如下：</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（1）  P0可看作消除零息债券信用风险的成本；</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（2）  均衡时有</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（3）  由B-S公式，得欧式看跌期权的价值</a:t>
            </a:r>
          </a:p>
          <a:p>
            <a:pPr marL="342900" indent="-342900" algn="r">
              <a:lnSpc>
                <a:spcPct val="170000"/>
              </a:lnSpc>
              <a:buFont typeface="Arial" panose="020B0604020202020204" pitchFamily="34" charset="0"/>
              <a:buChar char="•"/>
            </a:pPr>
            <a:r>
              <a:rPr kumimoji="1" lang="zh-CN"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29</a:t>
            </a:r>
            <a:r>
              <a:rPr kumimoji="1" lang="zh-CN" sz="22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其中，</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表示累积标准正态分布函数。</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设零息债券到期收益率：</a:t>
            </a:r>
          </a:p>
          <a:p>
            <a:pPr marL="342900" indent="-342900" algn="r">
              <a:lnSpc>
                <a:spcPct val="170000"/>
              </a:lnSpc>
              <a:buFont typeface="Arial" panose="020B0604020202020204" pitchFamily="34" charset="0"/>
              <a:buChar char="•"/>
            </a:pPr>
            <a:r>
              <a:rPr kumimoji="1" lang="zh-CN" sz="2200" dirty="0" smtClean="0">
                <a:latin typeface="Times New Roman" panose="02020603050405020304" pitchFamily="18" charset="0"/>
                <a:ea typeface="+mn-ea"/>
                <a:cs typeface="Times New Roman" panose="02020603050405020304" pitchFamily="18" charset="0"/>
              </a:rPr>
              <a:t>（</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30</a:t>
            </a:r>
            <a:r>
              <a:rPr kumimoji="1" lang="zh-CN" sz="2200" dirty="0">
                <a:latin typeface="Times New Roman" panose="02020603050405020304" pitchFamily="18" charset="0"/>
                <a:ea typeface="+mn-ea"/>
                <a:cs typeface="Times New Roman" panose="02020603050405020304" pitchFamily="18" charset="0"/>
              </a:rPr>
              <a:t>）</a:t>
            </a:r>
          </a:p>
        </p:txBody>
      </p:sp>
      <p:pic>
        <p:nvPicPr>
          <p:cNvPr id="3" name="图片 -2147481495"/>
          <p:cNvPicPr/>
          <p:nvPr/>
        </p:nvPicPr>
        <p:blipFill>
          <a:blip r:embed="rId2"/>
          <a:stretch>
            <a:fillRect/>
          </a:stretch>
        </p:blipFill>
        <p:spPr>
          <a:xfrm>
            <a:off x="2565400" y="3096260"/>
            <a:ext cx="1595755" cy="403860"/>
          </a:xfrm>
          <a:prstGeom prst="rect">
            <a:avLst/>
          </a:prstGeom>
          <a:noFill/>
          <a:ln w="9525">
            <a:noFill/>
          </a:ln>
        </p:spPr>
      </p:pic>
      <p:pic>
        <p:nvPicPr>
          <p:cNvPr id="80" name="图片 3123"/>
          <p:cNvPicPr/>
          <p:nvPr/>
        </p:nvPicPr>
        <p:blipFill>
          <a:blip r:embed="rId3"/>
          <a:stretch>
            <a:fillRect/>
          </a:stretch>
        </p:blipFill>
        <p:spPr>
          <a:xfrm>
            <a:off x="1053465" y="4221480"/>
            <a:ext cx="4165600" cy="443865"/>
          </a:xfrm>
          <a:prstGeom prst="rect">
            <a:avLst/>
          </a:prstGeom>
          <a:noFill/>
          <a:ln>
            <a:noFill/>
          </a:ln>
        </p:spPr>
      </p:pic>
      <p:pic>
        <p:nvPicPr>
          <p:cNvPr id="4" name="图片 -2147481493"/>
          <p:cNvPicPr>
            <a:picLocks noChangeAspect="1"/>
          </p:cNvPicPr>
          <p:nvPr/>
        </p:nvPicPr>
        <p:blipFill>
          <a:blip r:embed="rId4"/>
          <a:stretch>
            <a:fillRect/>
          </a:stretch>
        </p:blipFill>
        <p:spPr>
          <a:xfrm>
            <a:off x="1269365" y="4797425"/>
            <a:ext cx="668655" cy="471170"/>
          </a:xfrm>
          <a:prstGeom prst="rect">
            <a:avLst/>
          </a:prstGeom>
          <a:noFill/>
          <a:ln w="9525">
            <a:noFill/>
          </a:ln>
        </p:spPr>
      </p:pic>
      <p:pic>
        <p:nvPicPr>
          <p:cNvPr id="6" name="图片 -2147481492"/>
          <p:cNvPicPr/>
          <p:nvPr/>
        </p:nvPicPr>
        <p:blipFill>
          <a:blip r:embed="rId5"/>
          <a:stretch>
            <a:fillRect/>
          </a:stretch>
        </p:blipFill>
        <p:spPr>
          <a:xfrm>
            <a:off x="1053465" y="5646420"/>
            <a:ext cx="3342640" cy="852805"/>
          </a:xfrm>
          <a:prstGeom prst="rect">
            <a:avLst/>
          </a:prstGeom>
          <a:noFill/>
          <a:ln w="9525">
            <a:noFill/>
          </a:ln>
        </p:spPr>
      </p:pic>
    </p:spTree>
  </p:cSld>
  <p:clrMapOvr>
    <a:masterClrMapping/>
  </p:clrMapOvr>
  <p:transition>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根据上述式</a:t>
            </a: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30</a:t>
            </a:r>
            <a:r>
              <a:rPr kumimoji="1" lang="zh-CN" sz="2400" dirty="0">
                <a:latin typeface="Times New Roman" panose="02020603050405020304" pitchFamily="18" charset="0"/>
                <a:ea typeface="+mn-ea"/>
                <a:cs typeface="Times New Roman" panose="02020603050405020304" pitchFamily="18" charset="0"/>
              </a:rPr>
              <a:t>），估计可得：</a:t>
            </a: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31</a:t>
            </a:r>
            <a:r>
              <a:rPr kumimoji="1" lang="zh-CN" sz="24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信用价差为：</a:t>
            </a:r>
          </a:p>
          <a:p>
            <a:pPr marL="342900" indent="-342900" algn="r">
              <a:lnSpc>
                <a:spcPct val="17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32</a:t>
            </a:r>
            <a:r>
              <a:rPr kumimoji="1" lang="zh-CN" sz="2400" dirty="0">
                <a:latin typeface="Times New Roman" panose="02020603050405020304" pitchFamily="18" charset="0"/>
                <a:ea typeface="+mn-ea"/>
                <a:cs typeface="Times New Roman" panose="02020603050405020304" pitchFamily="18" charset="0"/>
              </a:rPr>
              <a:t>）</a:t>
            </a:r>
          </a:p>
        </p:txBody>
      </p:sp>
      <p:pic>
        <p:nvPicPr>
          <p:cNvPr id="81" name="图片 3124"/>
          <p:cNvPicPr/>
          <p:nvPr/>
        </p:nvPicPr>
        <p:blipFill>
          <a:blip r:embed="rId2"/>
          <a:stretch>
            <a:fillRect/>
          </a:stretch>
        </p:blipFill>
        <p:spPr>
          <a:xfrm>
            <a:off x="1125220" y="1341120"/>
            <a:ext cx="8018780" cy="3432175"/>
          </a:xfrm>
          <a:prstGeom prst="rect">
            <a:avLst/>
          </a:prstGeom>
          <a:noFill/>
          <a:ln>
            <a:noFill/>
          </a:ln>
        </p:spPr>
      </p:pic>
      <p:pic>
        <p:nvPicPr>
          <p:cNvPr id="3" name="图片 -2147481490"/>
          <p:cNvPicPr/>
          <p:nvPr/>
        </p:nvPicPr>
        <p:blipFill>
          <a:blip r:embed="rId3"/>
          <a:stretch>
            <a:fillRect/>
          </a:stretch>
        </p:blipFill>
        <p:spPr>
          <a:xfrm>
            <a:off x="1053465" y="5517515"/>
            <a:ext cx="6065520" cy="855345"/>
          </a:xfrm>
          <a:prstGeom prst="rect">
            <a:avLst/>
          </a:prstGeom>
          <a:noFill/>
          <a:ln w="9525">
            <a:noFill/>
          </a:ln>
        </p:spPr>
      </p:pic>
    </p:spTree>
  </p:cSld>
  <p:clrMapOvr>
    <a:masterClrMapping/>
  </p:clrMapOvr>
  <p:transition>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92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四、信用风险评级方法</a:t>
            </a:r>
          </a:p>
        </p:txBody>
      </p:sp>
    </p:spTree>
  </p:cSld>
  <p:clrMapOvr>
    <a:masterClrMapping/>
  </p:clrMapOvr>
  <p:transition spd="slow" advClick="0" advTm="3340">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41173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一、外部机构的信用评级方法</a:t>
            </a:r>
          </a:p>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（一）信用评级的概念</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信用评级（credit rating）是由信用评级机构最先提出并引入资本市场，其本质上是一个由评级机构发布的“可信度的评估”。作为市场中独立的服务机构，几家最早成立的信用评级机构都是基于自身对信用风险的独到理解及市场对信用评级的迫切需求，给出了各自的信用评级的概念定义。美国的主要债券评级机构是穆迪、标准普尔和惠普。</a:t>
            </a:r>
          </a:p>
          <a:p>
            <a:pPr marL="0" indent="0">
              <a:lnSpc>
                <a:spcPct val="170000"/>
              </a:lnSpc>
              <a:buFont typeface="Arial" panose="020B0604020202020204" pitchFamily="34" charset="0"/>
              <a:buNone/>
            </a:pP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354203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在专业的术语中，评级机构穆迪将信用评级界定为“对债券发行人或其他债务人未来全额并按时向投资者偿付到期本息的能力、法律责任和意愿所进行的评价”。穆迪公司的信用评级主要揭示借款人不能履行合约的可能性，及借款人一旦违约，预计给贷款人造成的损失严重程度。</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标准普尔则将信用评级界定为“对各类借款人信用可靠性分析结构和评估意见”，信用可靠性是借款人履行所借资金或所承担的债务偿还责任的真正实力。</a:t>
            </a:r>
          </a:p>
        </p:txBody>
      </p:sp>
    </p:spTree>
  </p:cSld>
  <p:clrMapOvr>
    <a:masterClrMapping/>
  </p:clrMapOvr>
  <p:transition>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综合穆迪公司和标准普尔公司对信用评级的定义，信用评级可概括为一种由专业评级机构给出的意见。这种意见基于对借款人或债务人的信用品质与还款能力进行分析，评估借款人可能会给贷款人带来损失的可能性和严重性，也即对借款人的信用可靠性及履约能力进行判断，并用等级符号将这种意见表示出来。不同的信用评级符号反映着借款人的履约能力，或信用可靠性，抑或信用损失严重程度的差异。</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评级在我国有多种称呼，如资信评级、资信评估、信用评估等，这在一定程度上反映了国内外学者对其定义的差异。为了统一和规范信用评级行业，中国人民银行在2006年发布并实施的《信贷市场和银行间债券市场信用评级规范》中将独立信用评机构的信用评级定义为“对影响评级对象的诸多信用风险因素进行分析研究，就其偿还债务的能力及偿还债务意愿进行综合评价，并且用简单明了的等级符号表示出来”。</a:t>
            </a:r>
          </a:p>
        </p:txBody>
      </p:sp>
    </p:spTree>
  </p:cSld>
  <p:clrMapOvr>
    <a:masterClrMapping/>
  </p:clrMapOvr>
  <p:transition>
    <p:wip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26796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（二）外部机构的评级程序</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信用评级的对象主要分为两大类：一是对债务人的整体信用状况进行评估，二是对特定债务工具的信用质量进行评估，也即“发行人评估”和对某一特定的债务评级。</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在信用评级的过程中，核心内容包括财务分析、质量分析及法律分析等方面。财务分析主要依赖于企业的财务报表；质量分析则更加关注管理质量，包括对企业在所从事行业中的竞争力、行业发展前景以及行业对技术变量、管制变化和劳资关系的敏感性等方面的深入剖析。全球范围内，许多著名的独立信用评级机构，如标准普尔、穆迪等，其信用评级的内容主要包括通过行业特征、竞争态势和管理等因素评估商业风险，以及通过财务特征、财务政策、盈利性、资本结构、现金流保护和财务灵活性等因素评估财务风险（孙洪娟，2002）。</a:t>
            </a:r>
          </a:p>
        </p:txBody>
      </p:sp>
    </p:spTree>
  </p:cSld>
  <p:clrMapOvr>
    <a:masterClrMapping/>
  </p:clrMapOvr>
  <p:transition>
    <p:wip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260223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评级的过程如下：第一步，评级委员会与发债企业管理人员进行会晤，全面审查企业的经营计划和财务计划；第二步，经过深入审查后，审查后评级委员会对结果投票表决；第三步，在正式公布评级结果之前，债务人若拥有新的相关信息，有权向评级委员会提出更改评级的请求。</a:t>
            </a: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信用价差（credit spread）= A公司债券收益率 - 无风险收益率（如长期国债）</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信用价差是一种风险补偿的度量工具，它的大小直接反映了风险的高低。当信用价差扩大时，意味着风险也在相应增加。</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其次，从业务种类的角度来看，信用风险可以被划分为表内风险和表外风险。表内业务是商业银行所从事的，能够直接反映在资产负债表中的业务，如银行资产业务中的贷款、证券投资；负债业务中的存款。表外业务则是指那些不直接体现在资产负债表中的业务，如提供咨询和理财服务等中间业务，以及票据业务等。表外风险在一定条件下会转化为表内风险。例如，在银行开具信用证这一表外业务中，当客户未能履行合同义务交付款项时，银行需要向收款人支付款项，这会导致银行的资产负债发生变化，此时表外业务转化为表内的资产业务。</a:t>
            </a:r>
          </a:p>
        </p:txBody>
      </p:sp>
    </p:spTree>
  </p:cSld>
  <p:clrMapOvr>
    <a:masterClrMapping/>
  </p:clrMapOvr>
  <p:transition>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677535"/>
          </a:xfrm>
          <a:prstGeom prst="rect">
            <a:avLst/>
          </a:prstGeom>
          <a:noFill/>
        </p:spPr>
        <p:txBody>
          <a:bodyPr wrap="square" rtlCol="0">
            <a:spAutoFit/>
          </a:bodyPr>
          <a:lstStyle/>
          <a:p>
            <a:pPr marL="342900" indent="-342900" latinLnBrk="0">
              <a:lnSpc>
                <a:spcPct val="15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（三）标准普尔与穆迪的信用评级体系</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美国标准普尔公司自1923年起开始编制并发表信用评级，初期主要涵盖两种指数：一种是每日更新的包括90种股票的指数，另一种是每月发布的涵盖480种股票的指数。1957年扩展为现行的、以500种采样股票通过加权平均综合计算得出的指数，在开市时间每半小时公布一次。标准普尔凭借其详尽的资料、先进科学的分析技术、丰富的实践经验和专业的人才储备，所发布的信用评级具有很高的权威性。</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标准普尔公司的一般评级体系分为AAA、AA、A、BBB、BB、B、CCC、CC、C和D，在这一体系中，信用等级的AA至CCC可以通过添加“+”“-”符号进行微调。最高等级AAA代表着最低的风险程度，意味着被评级对象具有极强的偿还债务能力；而对于最低等级D而言，被评级对象风险程度最大，意味着偿还债务能力最差，极有可能导致投资者遭受损失。</a:t>
            </a:r>
            <a:r>
              <a:rPr kumimoji="1" lang="zh-CN" sz="2200" dirty="0" smtClean="0">
                <a:latin typeface="Times New Roman" panose="02020603050405020304" pitchFamily="18" charset="0"/>
                <a:ea typeface="+mn-ea"/>
                <a:cs typeface="Times New Roman" panose="02020603050405020304" pitchFamily="18" charset="0"/>
              </a:rPr>
              <a:t>表</a:t>
            </a:r>
            <a:r>
              <a:rPr kumimoji="1" lang="en-US" altLang="zh-CN" sz="2200" dirty="0" smtClean="0">
                <a:latin typeface="Times New Roman" panose="02020603050405020304" pitchFamily="18" charset="0"/>
                <a:ea typeface="+mn-ea"/>
                <a:cs typeface="Times New Roman" panose="02020603050405020304" pitchFamily="18" charset="0"/>
              </a:rPr>
              <a:t>12-</a:t>
            </a:r>
            <a:r>
              <a:rPr kumimoji="1" lang="zh-CN" sz="2200" dirty="0" smtClean="0">
                <a:latin typeface="Times New Roman" panose="02020603050405020304" pitchFamily="18" charset="0"/>
                <a:ea typeface="+mn-ea"/>
                <a:cs typeface="Times New Roman" panose="02020603050405020304" pitchFamily="18" charset="0"/>
              </a:rPr>
              <a:t>4</a:t>
            </a:r>
            <a:r>
              <a:rPr kumimoji="1" lang="zh-CN" sz="2200" dirty="0">
                <a:latin typeface="Times New Roman" panose="02020603050405020304" pitchFamily="18" charset="0"/>
                <a:ea typeface="+mn-ea"/>
                <a:cs typeface="Times New Roman" panose="02020603050405020304" pitchFamily="18" charset="0"/>
              </a:rPr>
              <a:t>展示了标准普尔公司的一般评级体系。</a:t>
            </a:r>
          </a:p>
        </p:txBody>
      </p:sp>
    </p:spTree>
  </p:cSld>
  <p:clrMapOvr>
    <a:masterClrMapping/>
  </p:clrMapOvr>
  <p:transition>
    <p:wip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965" y="620395"/>
            <a:ext cx="12113260" cy="6042660"/>
          </a:xfrm>
          <a:prstGeom prst="rect">
            <a:avLst/>
          </a:prstGeom>
          <a:noFill/>
        </p:spPr>
        <p:txBody>
          <a:bodyPr wrap="square" rtlCol="0">
            <a:spAutoFit/>
          </a:bodyPr>
          <a:lstStyle/>
          <a:p>
            <a:pPr marL="342900" indent="-342900" algn="ctr" latinLnBrk="0">
              <a:lnSpc>
                <a:spcPct val="150000"/>
              </a:lnSpc>
              <a:buFont typeface="Arial" panose="020B0604020202020204" pitchFamily="34" charset="0"/>
              <a:buChar char="•"/>
            </a:pPr>
            <a:r>
              <a:rPr kumimoji="1" lang="zh-CN" sz="2000" dirty="0" smtClean="0">
                <a:latin typeface="Times New Roman" panose="02020603050405020304" pitchFamily="18" charset="0"/>
                <a:ea typeface="+mn-ea"/>
                <a:cs typeface="Times New Roman" panose="02020603050405020304" pitchFamily="18" charset="0"/>
              </a:rPr>
              <a:t>表</a:t>
            </a:r>
            <a:r>
              <a:rPr kumimoji="1" lang="en-US" altLang="zh-CN" sz="2000" dirty="0" smtClean="0">
                <a:latin typeface="Times New Roman" panose="02020603050405020304" pitchFamily="18" charset="0"/>
                <a:ea typeface="+mn-ea"/>
                <a:cs typeface="Times New Roman" panose="02020603050405020304" pitchFamily="18" charset="0"/>
              </a:rPr>
              <a:t>12-</a:t>
            </a:r>
            <a:r>
              <a:rPr kumimoji="1" lang="zh-CN" sz="2000" dirty="0" smtClean="0">
                <a:latin typeface="Times New Roman" panose="02020603050405020304" pitchFamily="18" charset="0"/>
                <a:ea typeface="+mn-ea"/>
                <a:cs typeface="Times New Roman" panose="02020603050405020304" pitchFamily="18" charset="0"/>
              </a:rPr>
              <a:t>4  </a:t>
            </a:r>
            <a:r>
              <a:rPr kumimoji="1" lang="zh-CN" sz="2000" dirty="0">
                <a:latin typeface="Times New Roman" panose="02020603050405020304" pitchFamily="18" charset="0"/>
                <a:ea typeface="+mn-ea"/>
                <a:cs typeface="Times New Roman" panose="02020603050405020304" pitchFamily="18" charset="0"/>
              </a:rPr>
              <a:t>标准普尔公司的一般评级体系</a:t>
            </a: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40000"/>
              </a:lnSpc>
              <a:buFont typeface="Arial" panose="020B0604020202020204" pitchFamily="34" charset="0"/>
              <a:buChar char="•"/>
            </a:pPr>
            <a:r>
              <a:rPr kumimoji="1" lang="zh-CN" sz="2000" dirty="0">
                <a:latin typeface="Times New Roman" panose="02020603050405020304" pitchFamily="18" charset="0"/>
                <a:ea typeface="+mn-ea"/>
                <a:cs typeface="Times New Roman" panose="02020603050405020304" pitchFamily="18" charset="0"/>
              </a:rPr>
              <a:t>穆迪投资者服务有限公司（Moody's Investors Services），是美国评级业务的先驱，乎乌白也是当今世界评级机构中最负盛名的一个。它不仅涵盖国内各类债券和股票的评级，更将评级业务推进到国际市场。评级级别由最高的Aaa级到最低的C级，共计二十一个级别：Aaa、Aa、A、Baa、Ba、B、Caa、Ca、C，穆迪在从Aa到Caa的各个基本等级后面增加了修正数字1、2和3。</a:t>
            </a:r>
          </a:p>
        </p:txBody>
      </p:sp>
      <p:graphicFrame>
        <p:nvGraphicFramePr>
          <p:cNvPr id="3" name="表格 2"/>
          <p:cNvGraphicFramePr/>
          <p:nvPr>
            <p:custDataLst>
              <p:tags r:id="rId1"/>
            </p:custDataLst>
          </p:nvPr>
        </p:nvGraphicFramePr>
        <p:xfrm>
          <a:off x="489585" y="1236345"/>
          <a:ext cx="10753725" cy="3647440"/>
        </p:xfrm>
        <a:graphic>
          <a:graphicData uri="http://schemas.openxmlformats.org/drawingml/2006/table">
            <a:tbl>
              <a:tblPr/>
              <a:tblGrid>
                <a:gridCol w="1409065"/>
                <a:gridCol w="1928495"/>
                <a:gridCol w="1409065"/>
                <a:gridCol w="6007100"/>
              </a:tblGrid>
              <a:tr h="405130">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等</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风</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程</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度</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等</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风</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程</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度</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405765">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最小</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CCC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特别关注</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r>
              <a:tr h="405130">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温和</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CC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未达标准</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r>
              <a:tr h="405130">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平均（中等）</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可疑</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r>
              <a:tr h="405130">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BBB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可接受</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D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损失</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r>
              <a:tr h="810260">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可接受但予以关注</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或</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表明同一信用级别内的相对风险程度</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a:t>
                      </a:r>
                      <a:r>
                        <a:rPr lang="en-US" altLang="zh-CN" sz="1600">
                          <a:latin typeface="Times New Roman" panose="02020603050405020304"/>
                          <a:ea typeface="宋体" panose="02010600030101010101" pitchFamily="2" charset="-122"/>
                        </a:rPr>
                        <a:t>AA </a:t>
                      </a:r>
                      <a:r>
                        <a:rPr lang="zh-CN" sz="1600">
                          <a:latin typeface="宋体" panose="02010600030101010101" pitchFamily="2" charset="-122"/>
                          <a:ea typeface="宋体" panose="02010600030101010101" pitchFamily="2" charset="-122"/>
                        </a:rPr>
                        <a:t>到</a:t>
                      </a:r>
                      <a:r>
                        <a:rPr lang="en-US" altLang="zh-CN" sz="1600">
                          <a:latin typeface="Times New Roman" panose="02020603050405020304"/>
                          <a:ea typeface="宋体" panose="02010600030101010101" pitchFamily="2" charset="-122"/>
                        </a:rPr>
                        <a:t> CCC</a:t>
                      </a:r>
                      <a:r>
                        <a:rPr lang="zh-CN" sz="1600">
                          <a:latin typeface="宋体" panose="02010600030101010101" pitchFamily="2" charset="-122"/>
                          <a:ea typeface="宋体" panose="02010600030101010101" pitchFamily="2" charset="-122"/>
                        </a:rPr>
                        <a:t>）</a:t>
                      </a:r>
                    </a:p>
                  </a:txBody>
                  <a:tcPr marL="68580" marR="68580" marT="0" marB="0" anchor="ctr">
                    <a:lnL>
                      <a:noFill/>
                    </a:lnL>
                    <a:lnR>
                      <a:noFill/>
                    </a:lnR>
                    <a:lnT>
                      <a:noFill/>
                    </a:lnT>
                    <a:lnB>
                      <a:noFill/>
                    </a:lnB>
                    <a:noFill/>
                  </a:tcPr>
                </a:tc>
              </a:tr>
              <a:tr h="810895">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管理性关注</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R </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强调本金风险或收益率波动风险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（主要用于含有很高非信用风险的工具）</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481584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评级级别被细分为投资等级和投机等级两个主要部分。穆迪长期信用评级（到期日一年或以上）是有关固定收益债务相对信用风险的意见，而这些债务的原始到期日须为一年或更长。这些评级旨在揭示某种金融债务无法按承诺履行的可能性，同时反映违约机率及违约情况下可能遭受的财务损失。</a:t>
            </a:r>
          </a:p>
          <a:p>
            <a:pPr marL="342900" indent="-342900" latinLnBrk="0">
              <a:lnSpc>
                <a:spcPct val="16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5</a:t>
            </a:r>
            <a:r>
              <a:rPr kumimoji="1" lang="zh-CN" sz="2400" dirty="0">
                <a:latin typeface="Times New Roman" panose="02020603050405020304" pitchFamily="18" charset="0"/>
                <a:ea typeface="+mn-ea"/>
                <a:cs typeface="Times New Roman" panose="02020603050405020304" pitchFamily="18" charset="0"/>
              </a:rPr>
              <a:t>展示了穆迪公司的长期信用评级体系。穆迪短期信用评级（到期日一年以内）是对发行人短期融资债务偿付能力的评估意见。此类评级适用于发行人、短期计划或个别短期债务工具。除非特别说明，否则此类债务的原始到期日一般不超过十三个月。</a:t>
            </a: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5</a:t>
            </a:r>
            <a:r>
              <a:rPr kumimoji="1" lang="zh-CN" sz="2400" dirty="0">
                <a:latin typeface="Times New Roman" panose="02020603050405020304" pitchFamily="18" charset="0"/>
                <a:ea typeface="+mn-ea"/>
                <a:cs typeface="Times New Roman" panose="02020603050405020304" pitchFamily="18" charset="0"/>
              </a:rPr>
              <a:t>展示了标准普尔公司的短期信用评级体系。</a:t>
            </a:r>
          </a:p>
        </p:txBody>
      </p:sp>
    </p:spTree>
  </p:cSld>
  <p:clrMapOvr>
    <a:masterClrMapping/>
  </p:clrMapOvr>
  <p:transition>
    <p:wip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8199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5 </a:t>
            </a:r>
            <a:r>
              <a:rPr kumimoji="1" lang="zh-CN" sz="2400" dirty="0">
                <a:latin typeface="Times New Roman" panose="02020603050405020304" pitchFamily="18" charset="0"/>
                <a:ea typeface="+mn-ea"/>
                <a:cs typeface="Times New Roman" panose="02020603050405020304" pitchFamily="18" charset="0"/>
              </a:rPr>
              <a:t>穆迪公司的短期信用评级体系</a:t>
            </a:r>
          </a:p>
        </p:txBody>
      </p:sp>
      <p:graphicFrame>
        <p:nvGraphicFramePr>
          <p:cNvPr id="3" name="表格 2"/>
          <p:cNvGraphicFramePr/>
          <p:nvPr>
            <p:custDataLst>
              <p:tags r:id="rId1"/>
            </p:custDataLst>
          </p:nvPr>
        </p:nvGraphicFramePr>
        <p:xfrm>
          <a:off x="480060" y="1350010"/>
          <a:ext cx="11128375" cy="4851400"/>
        </p:xfrm>
        <a:graphic>
          <a:graphicData uri="http://schemas.openxmlformats.org/drawingml/2006/table">
            <a:tbl>
              <a:tblPr/>
              <a:tblGrid>
                <a:gridCol w="1397635"/>
                <a:gridCol w="9730740"/>
              </a:tblGrid>
              <a:tr h="485140">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等</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风</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程</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度</a:t>
                      </a: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2426335">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优先级</a:t>
                      </a:r>
                      <a:r>
                        <a:rPr lang="en-US" altLang="zh-CN" sz="1600">
                          <a:latin typeface="Times New Roman" panose="02020603050405020304"/>
                          <a:ea typeface="宋体" panose="02010600030101010101" pitchFamily="2" charset="-122"/>
                        </a:rPr>
                        <a:t>-1 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0" indent="266700" algn="l">
                        <a:lnSpc>
                          <a:spcPct val="150000"/>
                        </a:lnSpc>
                        <a:spcBef>
                          <a:spcPct val="0"/>
                        </a:spcBef>
                        <a:spcAft>
                          <a:spcPct val="0"/>
                        </a:spcAft>
                      </a:pPr>
                      <a:r>
                        <a:rPr lang="zh-CN" sz="1600">
                          <a:latin typeface="宋体" panose="02010600030101010101" pitchFamily="2" charset="-122"/>
                          <a:ea typeface="宋体" panose="02010600030101010101" pitchFamily="2" charset="-122"/>
                        </a:rPr>
                        <a:t>债务人（或附属机构）偿付短期债务的能力非常强。</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该等级评定的主要依据有：</a:t>
                      </a:r>
                    </a:p>
                    <a:p>
                      <a:pPr marL="0" indent="26670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在一个基本面很好的产业中居主导地位；</a:t>
                      </a:r>
                    </a:p>
                    <a:p>
                      <a:pPr marL="0" indent="26670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资金使用的收益率很高；</a:t>
                      </a:r>
                    </a:p>
                    <a:p>
                      <a:pPr marL="0" indent="26670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融资结构比较稳定，债务依存度不高，而且资本准备比较充足</a:t>
                      </a:r>
                    </a:p>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固定的债务偿付有较多的利润做保障，并能够保证有足够的流动性。</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r>
              <a:tr h="484505">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优先级</a:t>
                      </a:r>
                      <a:r>
                        <a:rPr lang="en-US" altLang="zh-CN" sz="1600">
                          <a:latin typeface="Times New Roman" panose="02020603050405020304"/>
                          <a:ea typeface="宋体" panose="02010600030101010101" pitchFamily="2" charset="-122"/>
                        </a:rPr>
                        <a:t>-2 </a:t>
                      </a:r>
                    </a:p>
                  </a:txBody>
                  <a:tcPr marL="68580" marR="68580" marT="0" marB="0" anchor="ctr">
                    <a:lnL>
                      <a:noFill/>
                    </a:lnL>
                    <a:lnR>
                      <a:noFill/>
                    </a:lnR>
                    <a:lnT>
                      <a:noFill/>
                    </a:lnT>
                    <a:lnB>
                      <a:noFill/>
                    </a:lnB>
                    <a:noFill/>
                  </a:tcPr>
                </a:tc>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债务人（或附属机构）有较强的偿付能力，</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它们具有上述的一些特征，但可靠性比优先级</a:t>
                      </a:r>
                      <a:r>
                        <a:rPr lang="en-US" altLang="zh-CN" sz="1600">
                          <a:latin typeface="Times New Roman" panose="02020603050405020304"/>
                          <a:ea typeface="宋体" panose="02010600030101010101" pitchFamily="2" charset="-122"/>
                        </a:rPr>
                        <a:t>-1</a:t>
                      </a:r>
                      <a:r>
                        <a:rPr lang="zh-CN" sz="1600">
                          <a:latin typeface="宋体" panose="02010600030101010101" pitchFamily="2" charset="-122"/>
                          <a:ea typeface="宋体" panose="02010600030101010101" pitchFamily="2" charset="-122"/>
                        </a:rPr>
                        <a:t>要稍低些。</a:t>
                      </a:r>
                    </a:p>
                  </a:txBody>
                  <a:tcPr marL="68580" marR="68580" marT="0" marB="0" anchor="ctr">
                    <a:lnL>
                      <a:noFill/>
                    </a:lnL>
                    <a:lnR>
                      <a:noFill/>
                    </a:lnR>
                    <a:lnT>
                      <a:noFill/>
                    </a:lnT>
                    <a:lnB>
                      <a:noFill/>
                    </a:lnB>
                    <a:noFill/>
                  </a:tcPr>
                </a:tc>
              </a:tr>
              <a:tr h="1455420">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优先级</a:t>
                      </a:r>
                      <a:r>
                        <a:rPr lang="en-US" altLang="zh-CN" sz="1600">
                          <a:latin typeface="Times New Roman" panose="02020603050405020304"/>
                          <a:ea typeface="宋体" panose="02010600030101010101" pitchFamily="2" charset="-122"/>
                        </a:rPr>
                        <a:t>-3 </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债务人（或附属机构）具有可接受的偿付能力。产业特征和市场构成对债务人偿付能力的影响较大；收入和利润的波动可能导致偿付能力的降低，可能导致较高的财务杠杆比率；债务人有获取必要流动性的渠道。</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30441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（三）不同评级体系的差异分析</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尽管不同评级机构在对债券评级时所采用的方法大体相同，但对同一债务工具的评级结果有时却存在差异。</a:t>
            </a: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6</a:t>
            </a:r>
            <a:r>
              <a:rPr kumimoji="1" lang="zh-CN" sz="2400" dirty="0">
                <a:latin typeface="Times New Roman" panose="02020603050405020304" pitchFamily="18" charset="0"/>
                <a:ea typeface="+mn-ea"/>
                <a:cs typeface="Times New Roman" panose="02020603050405020304" pitchFamily="18" charset="0"/>
              </a:rPr>
              <a:t>对比了标准普尔公司与穆迪公司对同一对象的评级结果，这种差异引发了两个值得深入探讨的问题。其一是评级方法和技术是否合理，并探讨如何准确判别其有效性；其二是评级机构的独立性是否得到充分保障。</a:t>
            </a:r>
          </a:p>
        </p:txBody>
      </p:sp>
    </p:spTree>
  </p:cSld>
  <p:clrMapOvr>
    <a:masterClrMapping/>
  </p:clrMapOvr>
  <p:transition>
    <p:wip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8199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6 </a:t>
            </a:r>
            <a:r>
              <a:rPr kumimoji="1" lang="zh-CN" sz="2400" dirty="0">
                <a:latin typeface="Times New Roman" panose="02020603050405020304" pitchFamily="18" charset="0"/>
                <a:ea typeface="+mn-ea"/>
                <a:cs typeface="Times New Roman" panose="02020603050405020304" pitchFamily="18" charset="0"/>
              </a:rPr>
              <a:t>标准普尔与穆迪评级对比</a:t>
            </a:r>
          </a:p>
        </p:txBody>
      </p:sp>
      <p:graphicFrame>
        <p:nvGraphicFramePr>
          <p:cNvPr id="3" name="表格 2"/>
          <p:cNvGraphicFramePr/>
          <p:nvPr>
            <p:custDataLst>
              <p:tags r:id="rId1"/>
            </p:custDataLst>
          </p:nvPr>
        </p:nvGraphicFramePr>
        <p:xfrm>
          <a:off x="549275" y="1394460"/>
          <a:ext cx="11014710" cy="4756785"/>
        </p:xfrm>
        <a:graphic>
          <a:graphicData uri="http://schemas.openxmlformats.org/drawingml/2006/table">
            <a:tbl>
              <a:tblPr/>
              <a:tblGrid>
                <a:gridCol w="1732915"/>
                <a:gridCol w="1901190"/>
                <a:gridCol w="7380605"/>
              </a:tblGrid>
              <a:tr h="432435">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标准普尔</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穆迪</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风险程度</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还本付息能力极强，有可靠保证，承担风险最小</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Aa1 Aa2 Aa3</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 AA AA-</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还本付息能力很强，但风险性比前者略高</a:t>
                      </a:r>
                    </a:p>
                  </a:txBody>
                  <a:tcPr marL="68580" marR="68580" marT="0" marB="0" anchor="ctr">
                    <a:lnL>
                      <a:noFill/>
                    </a:lnL>
                    <a:lnR>
                      <a:noFill/>
                    </a:lnR>
                    <a:lnT>
                      <a:noFill/>
                    </a:lnT>
                    <a:lnB>
                      <a:noFill/>
                    </a:lnB>
                    <a:noFill/>
                  </a:tcPr>
                </a:tc>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A1 A2 A3</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 A A-</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安全性良好，还本付息能力一般，有潜在的导致风险恶化的可能性</a:t>
                      </a:r>
                    </a:p>
                  </a:txBody>
                  <a:tcPr marL="68580" marR="68580" marT="0" marB="0" anchor="ctr">
                    <a:lnL>
                      <a:noFill/>
                    </a:lnL>
                    <a:lnR>
                      <a:noFill/>
                    </a:lnR>
                    <a:lnT>
                      <a:noFill/>
                    </a:lnT>
                    <a:lnB>
                      <a:noFill/>
                    </a:lnB>
                    <a:noFill/>
                  </a:tcPr>
                </a:tc>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Baa1 Baa2 Baa3</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 BBB BBB-</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安全性中等，短期内还本付息无问题，但在经济不景气时风险增大</a:t>
                      </a:r>
                    </a:p>
                  </a:txBody>
                  <a:tcPr marL="68580" marR="68580" marT="0" marB="0" anchor="ctr">
                    <a:lnL>
                      <a:noFill/>
                    </a:lnL>
                    <a:lnR>
                      <a:noFill/>
                    </a:lnR>
                    <a:lnT>
                      <a:noFill/>
                    </a:lnT>
                    <a:lnB>
                      <a:noFill/>
                    </a:lnB>
                    <a:noFill/>
                  </a:tcPr>
                </a:tc>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Ba1 Ba2 Ba3</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 BB BB-</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有投机因素，不能确保投资安全，情况变化时还本付息能力波动大，不可靠</a:t>
                      </a:r>
                    </a:p>
                  </a:txBody>
                  <a:tcPr marL="68580" marR="68580" marT="0" marB="0" anchor="ctr">
                    <a:lnL>
                      <a:noFill/>
                    </a:lnL>
                    <a:lnR>
                      <a:noFill/>
                    </a:lnR>
                    <a:lnT>
                      <a:noFill/>
                    </a:lnT>
                    <a:lnB>
                      <a:noFill/>
                    </a:lnB>
                    <a:noFill/>
                  </a:tcPr>
                </a:tc>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B1 B2 B3</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 B B-</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不适合作为投资对象，还本付息及遵守契约条件方面都不可靠</a:t>
                      </a:r>
                    </a:p>
                  </a:txBody>
                  <a:tcPr marL="68580" marR="68580" marT="0" marB="0" anchor="ctr">
                    <a:lnL>
                      <a:noFill/>
                    </a:lnL>
                    <a:lnR>
                      <a:noFill/>
                    </a:lnR>
                    <a:lnT>
                      <a:noFill/>
                    </a:lnT>
                    <a:lnB>
                      <a:noFill/>
                    </a:lnB>
                    <a:noFill/>
                  </a:tcPr>
                </a:tc>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Caa</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CCC</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安全性极低，随时有无法还本付息的危险</a:t>
                      </a:r>
                    </a:p>
                  </a:txBody>
                  <a:tcPr marL="68580" marR="68580" marT="0" marB="0" anchor="ctr">
                    <a:lnL>
                      <a:noFill/>
                    </a:lnL>
                    <a:lnR>
                      <a:noFill/>
                    </a:lnR>
                    <a:lnT>
                      <a:noFill/>
                    </a:lnT>
                    <a:lnB>
                      <a:noFill/>
                    </a:lnB>
                    <a:noFill/>
                  </a:tcPr>
                </a:tc>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极具投机性，目前正处于违约状态中，或有严重缺陷</a:t>
                      </a:r>
                    </a:p>
                  </a:txBody>
                  <a:tcPr marL="68580" marR="68580" marT="0" marB="0" anchor="ctr">
                    <a:lnL>
                      <a:noFill/>
                    </a:lnL>
                    <a:lnR>
                      <a:noFill/>
                    </a:lnR>
                    <a:lnT>
                      <a:noFill/>
                    </a:lnT>
                    <a:lnB>
                      <a:noFill/>
                    </a:lnB>
                    <a:noFill/>
                  </a:tcPr>
                </a:tc>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最低等级，完全投机性</a:t>
                      </a:r>
                    </a:p>
                  </a:txBody>
                  <a:tcPr marL="68580" marR="68580" marT="0" marB="0" anchor="ctr">
                    <a:lnL>
                      <a:noFill/>
                    </a:lnL>
                    <a:lnR>
                      <a:noFill/>
                    </a:lnR>
                    <a:lnT>
                      <a:noFill/>
                    </a:lnT>
                    <a:lnB>
                      <a:noFill/>
                    </a:lnB>
                    <a:noFill/>
                  </a:tcPr>
                </a:tc>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D</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D</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债务违约</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4063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二、内部信用评级方法</a:t>
            </a:r>
          </a:p>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（一）评级方法与基本程序</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除了依赖于外部机构评级外，内部信用评级方法也是信用风险评级的一种常用手段。这种方法的核心在于银行根据自身丰富的实践经验，构建一套内部评级体系，对每个贷款人或贷款项目进行细致入微的评级，再利用评级结果去估算贷款的违约率和违约损失率。其中，债务人评级主要揭示借款人在正常经济状况下违约的可能性，而贷款项目评级则更侧重于反映每笔贷款本金和利息的预期损失。</a:t>
            </a: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7</a:t>
            </a:r>
            <a:r>
              <a:rPr kumimoji="1" lang="zh-CN" sz="2400" dirty="0">
                <a:latin typeface="Times New Roman" panose="02020603050405020304" pitchFamily="18" charset="0"/>
                <a:ea typeface="+mn-ea"/>
                <a:cs typeface="Times New Roman" panose="02020603050405020304" pitchFamily="18" charset="0"/>
              </a:rPr>
              <a:t>反映了内部评级体系示例与标准普尔公司评级的对比。</a:t>
            </a:r>
          </a:p>
          <a:p>
            <a:pPr marL="342900" indent="-342900" latinLnBrk="0">
              <a:lnSpc>
                <a:spcPct val="16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42252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内部评级方法的主要功能，一是通过给债务人划定风险等级，能预测贷款损失的可能性和损失率，从而确保贷款分配的质量和安全；二是为计算资本要求和贷款准备金提供坚实的数据支撑和科学依据；三是为监管者提供有价值的监管依据和思路，助力提升整个金融系统的稳定性和透明度。</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现代内部评级方法正努力将每笔贷款、信用、资产组合的质量状况进行量化，并致力于将银行账户上的所有风险因素均纳入到某一统一的框架或模型中，这一做法旨在确保评级结果的准确性、可信性和权威性。</a:t>
            </a:r>
          </a:p>
        </p:txBody>
      </p:sp>
    </p:spTree>
  </p:cSld>
  <p:clrMapOvr>
    <a:masterClrMapping/>
  </p:clrMapOvr>
  <p:transition>
    <p:wip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0" y="548640"/>
            <a:ext cx="12235180" cy="2676525"/>
          </a:xfrm>
          <a:prstGeom prst="rect">
            <a:avLst/>
          </a:prstGeom>
          <a:noFill/>
        </p:spPr>
        <p:txBody>
          <a:bodyPr wrap="square" rtlCol="0">
            <a:spAutoFit/>
          </a:bodyPr>
          <a:lstStyle/>
          <a:p>
            <a:pPr marL="342900" indent="-342900" latinLnBrk="0">
              <a:lnSpc>
                <a:spcPct val="140000"/>
              </a:lnSpc>
              <a:buFont typeface="Arial" panose="020B0604020202020204" pitchFamily="34" charset="0"/>
              <a:buChar char="•"/>
            </a:pPr>
            <a:r>
              <a:rPr kumimoji="1" lang="zh-CN" sz="2000" dirty="0">
                <a:latin typeface="Times New Roman" panose="02020603050405020304" pitchFamily="18" charset="0"/>
                <a:ea typeface="+mn-ea"/>
                <a:cs typeface="Times New Roman" panose="02020603050405020304" pitchFamily="18" charset="0"/>
              </a:rPr>
              <a:t>内部评级的开展主要遵循以下步骤：首先，进行初始债务评级，这是整个评级过程的基础，主要目的是评估借款人的财务状况；然后，在第一步基础上，进一步得到债务人评级，该步骤应主要考虑借款人管理能力、所从事行业的绝对和相对地位、财务信息质量，以及国家风险这些重要因素；最后，在第二步基础上进一步得到贷款项目的评级。该步骤应主要核实第三方支持、交易到期日、交易组织可靠性等情况，并对质押品的质量进行评估。</a:t>
            </a:r>
          </a:p>
          <a:p>
            <a:pPr marL="342900" indent="-342900" algn="ctr" latinLnBrk="0">
              <a:lnSpc>
                <a:spcPct val="140000"/>
              </a:lnSpc>
              <a:buFont typeface="Arial" panose="020B0604020202020204" pitchFamily="34" charset="0"/>
              <a:buChar char="•"/>
            </a:pPr>
            <a:r>
              <a:rPr kumimoji="1" lang="zh-CN" sz="2000" dirty="0" smtClean="0">
                <a:latin typeface="Times New Roman" panose="02020603050405020304" pitchFamily="18" charset="0"/>
                <a:ea typeface="+mn-ea"/>
                <a:cs typeface="Times New Roman" panose="02020603050405020304" pitchFamily="18" charset="0"/>
              </a:rPr>
              <a:t>表</a:t>
            </a:r>
            <a:r>
              <a:rPr kumimoji="1" lang="en-US" altLang="zh-CN" sz="2000" dirty="0" smtClean="0">
                <a:latin typeface="Times New Roman" panose="02020603050405020304" pitchFamily="18" charset="0"/>
                <a:ea typeface="+mn-ea"/>
                <a:cs typeface="Times New Roman" panose="02020603050405020304" pitchFamily="18" charset="0"/>
              </a:rPr>
              <a:t>12-</a:t>
            </a:r>
            <a:r>
              <a:rPr kumimoji="1" lang="zh-CN" sz="2000" dirty="0" smtClean="0">
                <a:latin typeface="Times New Roman" panose="02020603050405020304" pitchFamily="18" charset="0"/>
                <a:ea typeface="+mn-ea"/>
                <a:cs typeface="Times New Roman" panose="02020603050405020304" pitchFamily="18" charset="0"/>
              </a:rPr>
              <a:t>7 </a:t>
            </a:r>
            <a:r>
              <a:rPr kumimoji="1" lang="zh-CN" sz="2000" dirty="0">
                <a:latin typeface="Times New Roman" panose="02020603050405020304" pitchFamily="18" charset="0"/>
                <a:ea typeface="+mn-ea"/>
                <a:cs typeface="Times New Roman" panose="02020603050405020304" pitchFamily="18" charset="0"/>
              </a:rPr>
              <a:t>内部评级体系示例</a:t>
            </a:r>
          </a:p>
        </p:txBody>
      </p:sp>
      <p:graphicFrame>
        <p:nvGraphicFramePr>
          <p:cNvPr id="3" name="表格 2"/>
          <p:cNvGraphicFramePr/>
          <p:nvPr>
            <p:custDataLst>
              <p:tags r:id="rId1"/>
            </p:custDataLst>
          </p:nvPr>
        </p:nvGraphicFramePr>
        <p:xfrm>
          <a:off x="431165" y="3227070"/>
          <a:ext cx="9874250" cy="3291840"/>
        </p:xfrm>
        <a:graphic>
          <a:graphicData uri="http://schemas.openxmlformats.org/drawingml/2006/table">
            <a:tbl>
              <a:tblPr/>
              <a:tblGrid>
                <a:gridCol w="1270000"/>
                <a:gridCol w="1269365"/>
                <a:gridCol w="2522220"/>
                <a:gridCol w="1021080"/>
                <a:gridCol w="1270000"/>
                <a:gridCol w="2521585"/>
              </a:tblGrid>
              <a:tr h="365760">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风险评级</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对应的标普公司评级</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风险评级</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对应的标普公司评级</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365760">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主权债务</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无对应</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rowSpan="5">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高风险</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8</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r>
              <a:tr h="365760">
                <a:tc rowSpan="3">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低风险</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a:t>
                      </a:r>
                    </a:p>
                  </a:txBody>
                  <a:tcPr marL="68580" marR="68580" marT="0" marB="0" anchor="ctr">
                    <a:lnL>
                      <a:noFill/>
                    </a:lnL>
                    <a:lnR>
                      <a:noFill/>
                    </a:lnR>
                    <a:lnT>
                      <a:noFill/>
                    </a:lnT>
                    <a:lnB>
                      <a:noFill/>
                    </a:lnB>
                    <a:noFill/>
                  </a:tcPr>
                </a:tc>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9</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a:t>
                      </a:r>
                    </a:p>
                  </a:txBody>
                  <a:tcPr marL="68580" marR="68580" marT="0" marB="0" anchor="ctr">
                    <a:lnL>
                      <a:noFill/>
                    </a:lnL>
                    <a:lnR>
                      <a:noFill/>
                    </a:lnR>
                    <a:lnT>
                      <a:noFill/>
                    </a:lnT>
                    <a:lnB>
                      <a:noFill/>
                    </a:lnB>
                    <a:noFill/>
                  </a:tcPr>
                </a:tc>
              </a:tr>
              <a:tr h="365760">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2</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t>
                      </a:r>
                    </a:p>
                  </a:txBody>
                  <a:tcPr marL="68580" marR="68580" marT="0" marB="0" anchor="ctr">
                    <a:lnL>
                      <a:noFill/>
                    </a:lnL>
                    <a:lnR>
                      <a:noFill/>
                    </a:lnR>
                    <a:lnT>
                      <a:noFill/>
                    </a:lnT>
                    <a:lnB>
                      <a:noFill/>
                    </a:lnB>
                    <a:noFill/>
                  </a:tcPr>
                </a:tc>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10</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CCC+/CCC</a:t>
                      </a:r>
                    </a:p>
                  </a:txBody>
                  <a:tcPr marL="68580" marR="68580" marT="0" marB="0" anchor="ctr">
                    <a:lnL>
                      <a:noFill/>
                    </a:lnL>
                    <a:lnR>
                      <a:noFill/>
                    </a:lnR>
                    <a:lnT>
                      <a:noFill/>
                    </a:lnT>
                    <a:lnB>
                      <a:noFill/>
                    </a:lnB>
                    <a:noFill/>
                  </a:tcPr>
                </a:tc>
              </a:tr>
              <a:tr h="365760">
                <a:tc vMerge="1">
                  <a:txBody>
                    <a:bodyPr/>
                    <a:lstStyle/>
                    <a:p>
                      <a:endParaRPr lang="zh-CN"/>
                    </a:p>
                  </a:txBody>
                  <a:tcPr>
                    <a:lnL>
                      <a:noFill/>
                    </a:lnL>
                    <a:lnR>
                      <a:noFill/>
                    </a:lnR>
                    <a:lnB>
                      <a:noFill/>
                    </a:lnB>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3</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t>
                      </a:r>
                    </a:p>
                  </a:txBody>
                  <a:tcPr marL="68580" marR="68580" marT="0" marB="0" anchor="ctr">
                    <a:lnL>
                      <a:noFill/>
                    </a:lnL>
                    <a:lnR>
                      <a:noFill/>
                    </a:lnR>
                    <a:lnT>
                      <a:noFill/>
                    </a:lnT>
                    <a:lnB>
                      <a:noFill/>
                    </a:lnB>
                    <a:noFill/>
                  </a:tcPr>
                </a:tc>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11</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a:t>
                      </a:r>
                    </a:p>
                  </a:txBody>
                  <a:tcPr marL="68580" marR="68580" marT="0" marB="0" anchor="ctr">
                    <a:lnL>
                      <a:noFill/>
                    </a:lnL>
                    <a:lnR>
                      <a:noFill/>
                    </a:lnR>
                    <a:lnT>
                      <a:noFill/>
                    </a:lnT>
                    <a:lnB>
                      <a:noFill/>
                    </a:lnB>
                    <a:noFill/>
                  </a:tcPr>
                </a:tc>
              </a:tr>
              <a:tr h="365760">
                <a:tc rowSpan="4">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中等风险</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4</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BBB+/BBB</a:t>
                      </a:r>
                    </a:p>
                  </a:txBody>
                  <a:tcPr marL="68580" marR="68580" marT="0" marB="0" anchor="ctr">
                    <a:lnL>
                      <a:noFill/>
                    </a:lnL>
                    <a:lnR>
                      <a:noFill/>
                    </a:lnR>
                    <a:lnT>
                      <a:noFill/>
                    </a:lnT>
                    <a:lnB>
                      <a:noFill/>
                    </a:lnB>
                    <a:noFill/>
                  </a:tcPr>
                </a:tc>
                <a:tc vMerge="1">
                  <a:txBody>
                    <a:bodyPr/>
                    <a:lstStyle/>
                    <a:p>
                      <a:endParaRPr lang="zh-CN"/>
                    </a:p>
                  </a:txBody>
                  <a:tcPr>
                    <a:lnL>
                      <a:noFill/>
                    </a:lnL>
                    <a:lnR>
                      <a:noFill/>
                    </a:lnR>
                    <a:lnB>
                      <a:noFill/>
                    </a:lnB>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12</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发生违约</a:t>
                      </a:r>
                    </a:p>
                  </a:txBody>
                  <a:tcPr marL="68580" marR="68580" marT="0" marB="0" anchor="ctr">
                    <a:lnL>
                      <a:noFill/>
                    </a:lnL>
                    <a:lnR>
                      <a:noFill/>
                    </a:lnR>
                    <a:lnT>
                      <a:noFill/>
                    </a:lnT>
                    <a:lnB>
                      <a:noFill/>
                    </a:lnB>
                    <a:noFill/>
                  </a:tcPr>
                </a:tc>
              </a:tr>
              <a:tr h="365760">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5</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r>
              <a:tr h="365760">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6</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r>
              <a:tr h="365760">
                <a:tc vMerge="1">
                  <a:txBody>
                    <a:bodyPr/>
                    <a:lstStyle/>
                    <a:p>
                      <a:endParaRPr lang="zh-CN"/>
                    </a:p>
                  </a:txBody>
                  <a:tcPr>
                    <a:lnL>
                      <a:noFill/>
                    </a:lnL>
                    <a:lnR>
                      <a:noFill/>
                    </a:lnR>
                    <a:lnB>
                      <a:noFill/>
                    </a:lnB>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7</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nSpc>
                          <a:spcPct val="150000"/>
                        </a:lnSpc>
                        <a:spcBef>
                          <a:spcPct val="0"/>
                        </a:spcBef>
                        <a:spcAft>
                          <a:spcPct val="0"/>
                        </a:spcAft>
                      </a:pPr>
                      <a:endParaRPr sz="1000">
                        <a:latin typeface="Times New Roman" panose="02020603050405020304"/>
                        <a:ea typeface="宋体" panose="02010600030101010101" pitchFamily="2" charset="-122"/>
                      </a:endParaRPr>
                    </a:p>
                  </a:txBody>
                  <a:tcPr marL="68580" marR="68580" marT="0" marB="0">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42252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（二）评级程序解析</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1、初始债务级别的确定——财务评估分析</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初始债务级别的确定即财务评估分析，其评级对象为债务人。评估领域包括收益与现金流；资产价值、流动性和杠杆比率；融资规模、灵活性及债务承担能力。</a:t>
            </a:r>
          </a:p>
          <a:p>
            <a:pPr marL="342900" indent="-342900" latinLnBrk="0">
              <a:lnSpc>
                <a:spcPct val="16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8</a:t>
            </a:r>
            <a:r>
              <a:rPr kumimoji="1" lang="zh-CN" sz="2400" dirty="0">
                <a:latin typeface="Times New Roman" panose="02020603050405020304" pitchFamily="18" charset="0"/>
                <a:ea typeface="+mn-ea"/>
                <a:cs typeface="Times New Roman" panose="02020603050405020304" pitchFamily="18" charset="0"/>
              </a:rPr>
              <a:t>展示了银行进行财务评估常用的财务指标，这些指标传递着有用的信息，如公司净收入与总资产比值是一个关键的盈利能力指标，而流动比率则是一个重要的资产流动性指标。</a:t>
            </a:r>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此外，根据信用风险产生的领域，我们可以将其分为本金风险和重置风险。本金风险涉及资金交付与证券交割之间的时间差，可能导致卖方在交付证券后未能收到资金，或买方在支付资金后未能获得证券。而重置风险则是指由于交易对手的违约，导致交易无法完成。此时，未违约的一方可能需要再次进行交易来购买股票或实现变现，从而可能面临因市场价格的不利变动而遭受的损失。</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随着全球经济、政治和技术的日新月异，信用及其衍生品的创新取得了长足的进展。从国家的角度来看，各国的债务呈现出持续上升的趋势；从企业的角度来看，应收、应付款项已经逐渐成为其流动资产项下不可或缺的一部分，另外还有很多企业发行大量的公司债券以筹集资金；从居民个人来看，消费信贷的飞速发展为个人作为信用提供者在经济领域扮演更加重要的角色提供了可能。</a:t>
            </a:r>
          </a:p>
        </p:txBody>
      </p:sp>
    </p:spTree>
  </p:cSld>
  <p:clrMapOvr>
    <a:masterClrMapping/>
  </p:clrMapOvr>
  <p:transition>
    <p:wip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8199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8 </a:t>
            </a:r>
            <a:r>
              <a:rPr kumimoji="1" lang="zh-CN" sz="2400" dirty="0">
                <a:latin typeface="Times New Roman" panose="02020603050405020304" pitchFamily="18" charset="0"/>
                <a:ea typeface="+mn-ea"/>
                <a:cs typeface="Times New Roman" panose="02020603050405020304" pitchFamily="18" charset="0"/>
              </a:rPr>
              <a:t>银行进行财务评估常用的财务指标</a:t>
            </a:r>
          </a:p>
        </p:txBody>
      </p:sp>
      <p:graphicFrame>
        <p:nvGraphicFramePr>
          <p:cNvPr id="3" name="表格 2"/>
          <p:cNvGraphicFramePr/>
          <p:nvPr/>
        </p:nvGraphicFramePr>
        <p:xfrm>
          <a:off x="621030" y="1485265"/>
          <a:ext cx="10480040" cy="4389120"/>
        </p:xfrm>
        <a:graphic>
          <a:graphicData uri="http://schemas.openxmlformats.org/drawingml/2006/table">
            <a:tbl>
              <a:tblPr/>
              <a:tblGrid>
                <a:gridCol w="2634615"/>
                <a:gridCol w="7845425"/>
              </a:tblGrid>
              <a:tr h="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类</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型</a:t>
                      </a: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比</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率</a:t>
                      </a: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0">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收益和现金流</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息税前利润</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销售收入；净收入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销售收入；实际有效税率；</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净收入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净值；净收入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总资产；销售收入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固定资产</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r>
              <a:tr h="0">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资产价值、流动性</a:t>
                      </a:r>
                    </a:p>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和杠杆比率</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长期债务量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资本总额；长期债务量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有形净值；</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总负债额</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有形净值；（总负债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长期资本）</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长期资本；</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长期资本</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总净值</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优先股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次级债务；流动负债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有形净值；</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流动比率；速动比率；存货占净销售收入比率；</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存货占净流动资本比率；流动负债占存货比率；</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原材料、半成品、产成品占存货比率</a:t>
                      </a:r>
                    </a:p>
                  </a:txBody>
                  <a:tcPr marL="68580" marR="68580" marT="0" marB="0" anchor="ctr">
                    <a:lnL>
                      <a:noFill/>
                    </a:lnL>
                    <a:lnR>
                      <a:noFill/>
                    </a:lnR>
                    <a:lnT>
                      <a:noFill/>
                    </a:lnT>
                    <a:lnB>
                      <a:noFill/>
                    </a:lnB>
                    <a:noFill/>
                  </a:tcPr>
                </a:tc>
              </a:tr>
              <a:tr h="0">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融资规模、灵活性</a:t>
                      </a:r>
                    </a:p>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及债务承担能力</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息税前利润</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利息支付；</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（活动现金流量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资本支出）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利息支付；</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（活动现金流量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资本支出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股息）</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利息支付；</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965" y="620395"/>
            <a:ext cx="12085955" cy="5410712"/>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9</a:t>
            </a:r>
            <a:r>
              <a:rPr kumimoji="1" lang="zh-CN" sz="2400" dirty="0">
                <a:latin typeface="Times New Roman" panose="02020603050405020304" pitchFamily="18" charset="0"/>
                <a:ea typeface="+mn-ea"/>
                <a:cs typeface="Times New Roman" panose="02020603050405020304" pitchFamily="18" charset="0"/>
              </a:rPr>
              <a:t>列出了内部评级为中等风险为4的财务评估情况。在进行信用风险评级时，先分别计算出这三个领域各自对应的风险评级，随后综合这些评级来得出总体风险评级，从而完成初始债务人的评级。具体而言，先获得这三个领域各自的评级，然后比较这三个评级的平均数与其中最低的评级，总体风险评级与最差评级的差一般不应超过1.0。</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以三个领域评级分别为1、1、4为例，其平均数为2，但总体评级不能超过三个评级中最差评级4的1.0，但由于总评级不能超过这三个评级中最差的4的1.0，因此，总风险评级为3.0而不是2.0。若最差评估值非整数，如4.5，则减1为3.5，再根据具体情况判断是3还是4。</a:t>
            </a:r>
          </a:p>
        </p:txBody>
      </p:sp>
    </p:spTree>
  </p:cSld>
  <p:clrMapOvr>
    <a:masterClrMapping/>
  </p:clrMapOvr>
  <p:transition>
    <p:wip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8199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9 </a:t>
            </a:r>
            <a:r>
              <a:rPr kumimoji="1" lang="zh-CN" sz="2400" dirty="0">
                <a:latin typeface="Times New Roman" panose="02020603050405020304" pitchFamily="18" charset="0"/>
                <a:ea typeface="+mn-ea"/>
                <a:cs typeface="Times New Roman" panose="02020603050405020304" pitchFamily="18" charset="0"/>
              </a:rPr>
              <a:t>风险评级为4的财务评估表</a:t>
            </a:r>
          </a:p>
        </p:txBody>
      </p:sp>
      <p:pic>
        <p:nvPicPr>
          <p:cNvPr id="8" name="图片 7"/>
          <p:cNvPicPr>
            <a:picLocks noChangeAspect="1"/>
          </p:cNvPicPr>
          <p:nvPr/>
        </p:nvPicPr>
        <p:blipFill>
          <a:blip r:embed="rId2"/>
          <a:stretch>
            <a:fillRect/>
          </a:stretch>
        </p:blipFill>
        <p:spPr>
          <a:xfrm>
            <a:off x="1125220" y="1412875"/>
            <a:ext cx="9624695" cy="4758690"/>
          </a:xfrm>
          <a:prstGeom prst="rect">
            <a:avLst/>
          </a:prstGeom>
        </p:spPr>
      </p:pic>
    </p:spTree>
  </p:cSld>
  <p:clrMapOvr>
    <a:masterClrMapping/>
  </p:clrMapOvr>
  <p:transition>
    <p:wip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8199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smtClean="0">
                <a:latin typeface="Times New Roman" panose="02020603050405020304" pitchFamily="18" charset="0"/>
                <a:ea typeface="+mn-ea"/>
                <a:cs typeface="Times New Roman" panose="02020603050405020304" pitchFamily="18" charset="0"/>
              </a:rPr>
              <a:t>表</a:t>
            </a:r>
            <a:r>
              <a:rPr kumimoji="1" lang="en-US" altLang="zh-CN" sz="2400" dirty="0" smtClean="0">
                <a:latin typeface="Times New Roman" panose="02020603050405020304" pitchFamily="18" charset="0"/>
                <a:ea typeface="+mn-ea"/>
                <a:cs typeface="Times New Roman" panose="02020603050405020304" pitchFamily="18" charset="0"/>
              </a:rPr>
              <a:t>12-</a:t>
            </a:r>
            <a:r>
              <a:rPr kumimoji="1" lang="zh-CN" sz="2400" dirty="0" smtClean="0">
                <a:latin typeface="Times New Roman" panose="02020603050405020304" pitchFamily="18" charset="0"/>
                <a:ea typeface="+mn-ea"/>
                <a:cs typeface="Times New Roman" panose="02020603050405020304" pitchFamily="18" charset="0"/>
              </a:rPr>
              <a:t>10 </a:t>
            </a:r>
            <a:r>
              <a:rPr kumimoji="1" lang="zh-CN" sz="2400" dirty="0">
                <a:latin typeface="Times New Roman" panose="02020603050405020304" pitchFamily="18" charset="0"/>
                <a:ea typeface="+mn-ea"/>
                <a:cs typeface="Times New Roman" panose="02020603050405020304" pitchFamily="18" charset="0"/>
              </a:rPr>
              <a:t>标准普尔各个评级所对应的财务比率</a:t>
            </a:r>
          </a:p>
        </p:txBody>
      </p:sp>
      <p:graphicFrame>
        <p:nvGraphicFramePr>
          <p:cNvPr id="3" name="表格 2"/>
          <p:cNvGraphicFramePr/>
          <p:nvPr>
            <p:custDataLst>
              <p:tags r:id="rId1"/>
            </p:custDataLst>
          </p:nvPr>
        </p:nvGraphicFramePr>
        <p:xfrm>
          <a:off x="1596390" y="1452880"/>
          <a:ext cx="8699500" cy="4596765"/>
        </p:xfrm>
        <a:graphic>
          <a:graphicData uri="http://schemas.openxmlformats.org/drawingml/2006/table">
            <a:tbl>
              <a:tblPr/>
              <a:tblGrid>
                <a:gridCol w="1739900"/>
                <a:gridCol w="1739900"/>
                <a:gridCol w="1739900"/>
                <a:gridCol w="1739900"/>
                <a:gridCol w="1739900"/>
              </a:tblGrid>
              <a:tr h="459740">
                <a:tc rowSpan="2">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杠杆比率（</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xBody>
                    <a:bodyPr/>
                    <a:lstStyle/>
                    <a:p>
                      <a:endParaRPr lang="zh-CN"/>
                    </a:p>
                  </a:txBody>
                  <a:tcPr>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gridSpan="2">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现金流量比率（乘数）</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xBody>
                    <a:bodyPr/>
                    <a:lstStyle/>
                    <a:p>
                      <a:endParaRPr lang="zh-CN"/>
                    </a:p>
                  </a:txBody>
                  <a:tcPr>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919480">
                <a:tc vMerge="1">
                  <a:txBody>
                    <a:bodyPr/>
                    <a:lstStyle/>
                    <a:p>
                      <a:endParaRPr lang="zh-CN"/>
                    </a:p>
                  </a:txBody>
                  <a:tcPr>
                    <a:lnL>
                      <a:noFill/>
                    </a:lnL>
                    <a:lnR>
                      <a:noFill/>
                    </a:lnR>
                    <a:lnB w="6350" cap="flat" cmpd="sng">
                      <a:solidFill>
                        <a:srgbClr val="000008"/>
                      </a:solidFill>
                      <a:prstDash val="solid"/>
                      <a:headEnd type="none" w="med" len="med"/>
                      <a:tailEnd type="none" w="med" len="med"/>
                    </a:lnB>
                  </a:tcPr>
                </a:tc>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总债务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有限债务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b="1">
                          <a:latin typeface="Times New Roman" panose="02020603050405020304"/>
                          <a:ea typeface="宋体" panose="02010600030101010101" pitchFamily="2" charset="-122"/>
                        </a:rPr>
                        <a:t> </a:t>
                      </a: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总债务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459740">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AAA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w="635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26.5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21.4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r>
              <a:tr h="459740">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AA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12.9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10.1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r>
              <a:tr h="459105">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A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43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34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9.1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6.1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r>
              <a:tr h="459740">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BBB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48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43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5.8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3.7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r>
              <a:tr h="460375">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BB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63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57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3.4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2.1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r>
              <a:tr h="459105">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B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75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70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r>
              <a:tr h="459740">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CCC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88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69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0.1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99694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2、初始信用评级的调整——债务人评级</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根据管理和其他质量因素、行业、财务报表质量和国家风险对债务人初始信用评级进行调整。</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第一，对于管理和其他质量因素的分析，即通过深入剖析借款人的管理模式和其他相关质量因素，以揭示其潜在的问题；检验债务人运营情况和管理情况，并核实其偿债情况，以评估其经营环境和偿债能力。</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二，行业分析，即对债务人所处的行业进行全面的分析、评级；对债务人在其所处行业中的相对地位进行深入的分析、评级；将这两方面的分析结果相结合，对初始信用评级进行调整，得到债务人的行业分析与评级。</a:t>
            </a:r>
          </a:p>
          <a:p>
            <a:pPr marL="342900" indent="-342900" latinLnBrk="0">
              <a:lnSpc>
                <a:spcPct val="16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30441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第三，财务报表质量分析，即重点关注债务人规模、财务报表的复杂性以及会计师事务所的规模和能力是否合适等因素。</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四，国家风险分析，即国家风险指交易对手或债务人因存在某种货币的可兑换性或可获得性限制而无法偿付债务的可能性；国家风险分析主要考虑债务人在本地以外获得的现金流在总现金流中所占比例情况，以及现金流的货币类型。</a:t>
            </a:r>
          </a:p>
        </p:txBody>
      </p:sp>
    </p:spTree>
  </p:cSld>
  <p:clrMapOvr>
    <a:masterClrMapping/>
  </p:clrMapOvr>
  <p:transition>
    <p:wip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04393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3、初始信用评级的再调整——贷款项目的评级</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对于初始信用评级的再调整是基于具体的贷款项目进行的，贷款项目评级的评级结果高于或低于债务人评级，因此，还需要综合考虑第三方的支持、期限、契约结构和质押等因素，对贷款项目的初始信用评级进行必要的调整。</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第三方的支持分析，即存在重要第三方支持的情况下，需对债务人评级进行适当调高或调低的调整。然而，在分析人员调高评级时，分析人员应相当慎重，确保第三方在任何情况下都能够履行对债务人的支持承诺。期限分析，即考虑贷款项目时期的长短，一般而言，长期债务的风险高于短期债务风险。因此，还应根据债务期限长短进行信用风险评级进行相应的调整。契约结构分析，即对债务目标和结构、借款人地位、补偿的优先情况以及贷款项目待定的契约条款等因素进行分析，这些因素可能对贷款项目造成影响。因此，再调整贷款项目初始信用评级时还应考虑契约结构相关因素。</a:t>
            </a:r>
          </a:p>
        </p:txBody>
      </p:sp>
    </p:spTree>
  </p:cSld>
  <p:clrMapOvr>
    <a:masterClrMapping/>
  </p:clrMapOvr>
  <p:transition>
    <p:wip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3246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200" dirty="0" smtClean="0">
                <a:latin typeface="Times New Roman" panose="02020603050405020304" pitchFamily="18" charset="0"/>
                <a:ea typeface="+mn-ea"/>
                <a:cs typeface="Times New Roman" panose="02020603050405020304" pitchFamily="18" charset="0"/>
                <a:sym typeface="+mn-ea"/>
              </a:rPr>
              <a:t>表</a:t>
            </a:r>
            <a:r>
              <a:rPr kumimoji="1" lang="en-US" altLang="zh-CN" sz="2200" dirty="0" smtClean="0">
                <a:latin typeface="Times New Roman" panose="02020603050405020304" pitchFamily="18" charset="0"/>
                <a:ea typeface="+mn-ea"/>
                <a:cs typeface="Times New Roman" panose="02020603050405020304" pitchFamily="18" charset="0"/>
                <a:sym typeface="+mn-ea"/>
              </a:rPr>
              <a:t>12-</a:t>
            </a:r>
            <a:r>
              <a:rPr kumimoji="1" lang="zh-CN" sz="2200" dirty="0" smtClean="0">
                <a:latin typeface="Times New Roman" panose="02020603050405020304" pitchFamily="18" charset="0"/>
                <a:ea typeface="+mn-ea"/>
                <a:cs typeface="Times New Roman" panose="02020603050405020304" pitchFamily="18" charset="0"/>
                <a:sym typeface="+mn-ea"/>
              </a:rPr>
              <a:t>11 </a:t>
            </a:r>
            <a:r>
              <a:rPr kumimoji="1" lang="zh-CN" sz="2200" dirty="0">
                <a:latin typeface="Times New Roman" panose="02020603050405020304" pitchFamily="18" charset="0"/>
                <a:ea typeface="+mn-ea"/>
                <a:cs typeface="Times New Roman" panose="02020603050405020304" pitchFamily="18" charset="0"/>
                <a:sym typeface="+mn-ea"/>
              </a:rPr>
              <a:t>契约结构调整情形与行动分析</a:t>
            </a:r>
          </a:p>
        </p:txBody>
      </p:sp>
      <p:graphicFrame>
        <p:nvGraphicFramePr>
          <p:cNvPr id="3" name="表格 2"/>
          <p:cNvGraphicFramePr/>
          <p:nvPr>
            <p:custDataLst>
              <p:tags r:id="rId1"/>
            </p:custDataLst>
          </p:nvPr>
        </p:nvGraphicFramePr>
        <p:xfrm>
          <a:off x="538480" y="1567815"/>
          <a:ext cx="10795000" cy="4101465"/>
        </p:xfrm>
        <a:graphic>
          <a:graphicData uri="http://schemas.openxmlformats.org/drawingml/2006/table">
            <a:tbl>
              <a:tblPr/>
              <a:tblGrid>
                <a:gridCol w="7198360"/>
                <a:gridCol w="3596640"/>
              </a:tblGrid>
              <a:tr h="512445">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契约结构调整内容</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行动</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1025525">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条件优良：可通过违约条款有效的降低各种风险</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如果条款能抵消全部或部分风险，则调高风险评级</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r>
              <a:tr h="1025525">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条件较差：没有制定合适的条款，或条款规定相当不严密。即使在环境急剧恶化时，违约条款也不能启动。</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调低风险评级</a:t>
                      </a:r>
                    </a:p>
                  </a:txBody>
                  <a:tcPr marL="68580" marR="68580" marT="0" marB="0" anchor="ctr">
                    <a:lnL>
                      <a:noFill/>
                    </a:lnL>
                    <a:lnR>
                      <a:noFill/>
                    </a:lnR>
                    <a:lnT>
                      <a:noFill/>
                    </a:lnT>
                    <a:lnB>
                      <a:noFill/>
                    </a:lnB>
                    <a:noFill/>
                  </a:tcPr>
                </a:tc>
              </a:tr>
              <a:tr h="512445">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债务流动性高：易于进入市场流通</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调高风险评级</a:t>
                      </a:r>
                    </a:p>
                  </a:txBody>
                  <a:tcPr marL="68580" marR="68580" marT="0" marB="0">
                    <a:lnL>
                      <a:noFill/>
                    </a:lnL>
                    <a:lnR>
                      <a:noFill/>
                    </a:lnR>
                    <a:lnT>
                      <a:noFill/>
                    </a:lnT>
                    <a:lnB>
                      <a:noFill/>
                    </a:lnB>
                    <a:noFill/>
                  </a:tcPr>
                </a:tc>
              </a:tr>
              <a:tr h="513080">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贷款安全性较低：银行贷款的求偿权次于其他债权人</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调低风险评级</a:t>
                      </a:r>
                    </a:p>
                  </a:txBody>
                  <a:tcPr marL="68580" marR="68580" marT="0" marB="0">
                    <a:lnL>
                      <a:noFill/>
                    </a:lnL>
                    <a:lnR>
                      <a:noFill/>
                    </a:lnR>
                    <a:lnT>
                      <a:noFill/>
                    </a:lnT>
                    <a:lnB>
                      <a:noFill/>
                    </a:lnB>
                    <a:noFill/>
                  </a:tcPr>
                </a:tc>
              </a:tr>
              <a:tr h="512445">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公司组织：借款人严重依赖于业务部门的现金流</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调低风险评级</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42252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sym typeface="+mn-ea"/>
              </a:rPr>
              <a:t>质押分析，即考察每笔债务在违约发生时，债务的质押品降低损失的可能性。不同债务的质押品质量和质押比例可能存在显著差异，这将对违约风险产生显著影响。因此，在初始信用评级过程中，贷款项目的质押情况应被视为一个重要的再调整因素。</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sym typeface="+mn-ea"/>
              </a:rPr>
              <a:t>初始的债务信用评级主要依赖于财务分析，再通过考察管理和其他质量因素、行业因素、财务报表质量和国家风险得到债务人评级，然后通过考察该债务的第三方支持情况、期限、契约结构和质押等因素得出贷款项目的具体评级。这一完整的评估流程构成了内部评级体系的核心内容。</a:t>
            </a:r>
          </a:p>
        </p:txBody>
      </p:sp>
    </p:spTree>
  </p:cSld>
  <p:clrMapOvr>
    <a:masterClrMapping/>
  </p:clrMapOvr>
  <p:transition>
    <p:wip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bwMode="auto">
          <a:xfrm>
            <a:off x="549003" y="980728"/>
            <a:ext cx="11161240" cy="6106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marL="0" indent="0">
              <a:lnSpc>
                <a:spcPct val="170000"/>
              </a:lnSpc>
              <a:spcBef>
                <a:spcPct val="20000"/>
              </a:spcBef>
              <a:buClr>
                <a:schemeClr val="accent1"/>
              </a:buClr>
              <a:buSzPct val="70000"/>
            </a:pPr>
            <a:r>
              <a:rPr kumimoji="1" lang="zh-CN" altLang="en-US" sz="2300" dirty="0">
                <a:latin typeface="+mn-lt"/>
                <a:ea typeface="+mn-ea"/>
              </a:rPr>
              <a:t>本章依次重点介绍了信用风险的核心概念、其产生原因和特征，详细解析了累计违约率和边际违约率两种关键的信用风险违约率度量方法，此外，本章还探讨了信用损失的定义和估算方法，区分了预期信用损失和非预期信用损失。在信用风险定价方面，介绍了基于风险中性定价和莫顿公司债务定价模型的信用价差估计方法。同时，对外部机构和内部机构的信用评级方法进行了系统介绍。最后，通过具体案例分析了信用风险评级的实际应用。本章信用风险的评级方法内容为后续章节中各种信用风险之价值度量方法介绍奠定理论和计算基础。</a:t>
            </a:r>
          </a:p>
        </p:txBody>
      </p:sp>
      <p:sp>
        <p:nvSpPr>
          <p:cNvPr id="3" name="Rectangle 2"/>
          <p:cNvSpPr txBox="1"/>
          <p:nvPr/>
        </p:nvSpPr>
        <p:spPr>
          <a:xfrm>
            <a:off x="188963" y="116632"/>
            <a:ext cx="2343180" cy="504800"/>
          </a:xfrm>
          <a:prstGeom prst="rect">
            <a:avLst/>
          </a:prstGeom>
        </p:spPr>
        <p:txBody>
          <a:bodyPr anchor="b">
            <a:normAutofit lnSpcReduction="10000"/>
          </a:bodyPr>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r>
              <a:rPr kumimoji="1" lang="zh-CN" altLang="en-US" sz="2800" b="1" cap="small" dirty="0">
                <a:latin typeface="微软雅黑" panose="020B0503020204020204" pitchFamily="34" charset="-122"/>
                <a:ea typeface="微软雅黑" panose="020B0503020204020204" pitchFamily="34" charset="-122"/>
              </a:rPr>
              <a:t>本章小结</a:t>
            </a:r>
          </a:p>
        </p:txBody>
      </p:sp>
      <p:sp>
        <p:nvSpPr>
          <p:cNvPr id="4" name="矩形: 圆角 3"/>
          <p:cNvSpPr/>
          <p:nvPr/>
        </p:nvSpPr>
        <p:spPr>
          <a:xfrm>
            <a:off x="404987" y="746141"/>
            <a:ext cx="11377264" cy="504056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26796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的可获得性以及人们对信用的广泛接受推动了现代社会的发展。对个人而言，信用使得一个人即便收入有限也能购买房屋、汽车和其他耐用消费品，从而提高了生活品质。对企业而言，信用的提供不仅创造了新的就业机会，还促进了经济增长。信用对于企业的快速发展至关重要，缺乏信用，企业仅凭借着自有资金的积累很难实现进一步发展。对国家来说，信用使政府能够满足公众对公共产品的需求，进而促进了社会福祉的提升。</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另一方面，随着信用的迅速发展，随之伴生的信用风险也不可避免地有愈演愈烈之势。从借款人个人不能按时还钱，到企业、银行呆账、坏账的增多，再到债务国无法偿还债务本息等问题，这些都对社会的正常经济秩序造成了冲击。因此，对信用风险的成因和特征进行深入研究，并探索相应的信用风险管理对策，在当前显得尤为迫切和重要。</a:t>
            </a:r>
          </a:p>
        </p:txBody>
      </p:sp>
    </p:spTree>
  </p:cSld>
  <p:clrMapOvr>
    <a:masterClrMapping/>
  </p:clrMapOvr>
  <p:transition>
    <p:wip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bwMode="auto">
          <a:xfrm>
            <a:off x="16165" y="621432"/>
            <a:ext cx="11929938" cy="5962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marL="0" indent="0">
              <a:spcBef>
                <a:spcPct val="20000"/>
              </a:spcBef>
              <a:buClr>
                <a:schemeClr val="accent1"/>
              </a:buClr>
              <a:buSzPct val="70000"/>
            </a:pPr>
            <a:r>
              <a:rPr kumimoji="1" sz="1900" dirty="0">
                <a:latin typeface="+mn-lt"/>
                <a:ea typeface="+mn-ea"/>
              </a:rPr>
              <a:t>1、关于信用风险的成因，下列表述错误的是（   ）。</a:t>
            </a:r>
          </a:p>
          <a:p>
            <a:pPr marL="0" indent="0">
              <a:spcBef>
                <a:spcPct val="20000"/>
              </a:spcBef>
              <a:buClr>
                <a:schemeClr val="accent1"/>
              </a:buClr>
              <a:buSzPct val="70000"/>
            </a:pPr>
            <a:r>
              <a:rPr kumimoji="1" sz="1900" dirty="0">
                <a:latin typeface="+mn-lt"/>
                <a:ea typeface="+mn-ea"/>
              </a:rPr>
              <a:t>A.贷款主要通过生产经营所得偿还</a:t>
            </a:r>
          </a:p>
          <a:p>
            <a:pPr marL="0" indent="0">
              <a:spcBef>
                <a:spcPct val="20000"/>
              </a:spcBef>
              <a:buClr>
                <a:schemeClr val="accent1"/>
              </a:buClr>
              <a:buSzPct val="70000"/>
            </a:pPr>
            <a:r>
              <a:rPr kumimoji="1" sz="1900" dirty="0">
                <a:latin typeface="+mn-lt"/>
                <a:ea typeface="+mn-ea"/>
              </a:rPr>
              <a:t>B.衡量受信方履约能力的最主要评判依据在于其生产经营水平及获利能力</a:t>
            </a:r>
          </a:p>
          <a:p>
            <a:pPr marL="0" indent="0">
              <a:spcBef>
                <a:spcPct val="20000"/>
              </a:spcBef>
              <a:buClr>
                <a:schemeClr val="accent1"/>
              </a:buClr>
              <a:buSzPct val="70000"/>
            </a:pPr>
            <a:r>
              <a:rPr kumimoji="1" sz="1900" dirty="0">
                <a:latin typeface="+mn-lt"/>
                <a:ea typeface="+mn-ea"/>
              </a:rPr>
              <a:t>C.受信方品质容易采用科学方法精确计量</a:t>
            </a:r>
          </a:p>
          <a:p>
            <a:pPr marL="0" indent="0">
              <a:spcBef>
                <a:spcPct val="20000"/>
              </a:spcBef>
              <a:buClr>
                <a:schemeClr val="accent1"/>
              </a:buClr>
              <a:buSzPct val="70000"/>
            </a:pPr>
            <a:r>
              <a:rPr kumimoji="1" sz="1900" dirty="0">
                <a:latin typeface="+mn-lt"/>
                <a:ea typeface="+mn-ea"/>
              </a:rPr>
              <a:t>D.受信方品一般根据历史记录和经验对受信方进行评估</a:t>
            </a:r>
          </a:p>
          <a:p>
            <a:pPr marL="0" indent="0">
              <a:spcBef>
                <a:spcPct val="20000"/>
              </a:spcBef>
              <a:buClr>
                <a:schemeClr val="accent1"/>
              </a:buClr>
              <a:buSzPct val="70000"/>
            </a:pPr>
            <a:r>
              <a:rPr kumimoji="1" sz="1900" dirty="0">
                <a:latin typeface="+mn-lt"/>
                <a:ea typeface="+mn-ea"/>
              </a:rPr>
              <a:t>2、关于信用风险的特征，下列表述错误的是（   ）。</a:t>
            </a:r>
          </a:p>
          <a:p>
            <a:pPr marL="0" indent="0">
              <a:spcBef>
                <a:spcPct val="20000"/>
              </a:spcBef>
              <a:buClr>
                <a:schemeClr val="accent1"/>
              </a:buClr>
              <a:buSzPct val="70000"/>
            </a:pPr>
            <a:r>
              <a:rPr kumimoji="1" sz="1900" dirty="0">
                <a:latin typeface="+mn-lt"/>
                <a:ea typeface="+mn-ea"/>
              </a:rPr>
              <a:t>A.信用风险具有线性的蔓延特征</a:t>
            </a:r>
          </a:p>
          <a:p>
            <a:pPr marL="0" indent="0">
              <a:spcBef>
                <a:spcPct val="20000"/>
              </a:spcBef>
              <a:buClr>
                <a:schemeClr val="accent1"/>
              </a:buClr>
              <a:buSzPct val="70000"/>
            </a:pPr>
            <a:r>
              <a:rPr kumimoji="1" sz="1900" dirty="0">
                <a:latin typeface="+mn-lt"/>
                <a:ea typeface="+mn-ea"/>
              </a:rPr>
              <a:t>B.信用风险是受到宏观经济因素驱动的一种重要的非系统风险</a:t>
            </a:r>
          </a:p>
          <a:p>
            <a:pPr marL="0" indent="0">
              <a:spcBef>
                <a:spcPct val="20000"/>
              </a:spcBef>
              <a:buClr>
                <a:schemeClr val="accent1"/>
              </a:buClr>
              <a:buSzPct val="70000"/>
            </a:pPr>
            <a:r>
              <a:rPr kumimoji="1" sz="1900" dirty="0">
                <a:latin typeface="+mn-lt"/>
                <a:ea typeface="+mn-ea"/>
              </a:rPr>
              <a:t>C.信用风险含有明显的行为因素，是一种完全客观的风险</a:t>
            </a:r>
          </a:p>
          <a:p>
            <a:pPr marL="0" indent="0">
              <a:spcBef>
                <a:spcPct val="20000"/>
              </a:spcBef>
              <a:buClr>
                <a:schemeClr val="accent1"/>
              </a:buClr>
              <a:buSzPct val="70000"/>
            </a:pPr>
            <a:r>
              <a:rPr kumimoji="1" sz="1900" dirty="0">
                <a:latin typeface="+mn-lt"/>
                <a:ea typeface="+mn-ea"/>
              </a:rPr>
              <a:t>D.信用风险造成的收益与损失具有不对称性</a:t>
            </a:r>
          </a:p>
          <a:p>
            <a:pPr marL="0" indent="0">
              <a:spcBef>
                <a:spcPct val="20000"/>
              </a:spcBef>
              <a:buClr>
                <a:schemeClr val="accent1"/>
              </a:buClr>
              <a:buSzPct val="70000"/>
            </a:pPr>
            <a:r>
              <a:rPr kumimoji="1" sz="1900" dirty="0">
                <a:latin typeface="+mn-lt"/>
                <a:ea typeface="+mn-ea"/>
              </a:rPr>
              <a:t>3、假设某贷款第一年、第二年、第三年的违约概率分别是7%、6%和5%，则该贷款三年后没有发生违约的概率约为（   ）。 </a:t>
            </a:r>
          </a:p>
          <a:p>
            <a:pPr marL="0" indent="0">
              <a:spcBef>
                <a:spcPct val="20000"/>
              </a:spcBef>
              <a:buClr>
                <a:schemeClr val="accent1"/>
              </a:buClr>
              <a:buSzPct val="70000"/>
            </a:pPr>
            <a:r>
              <a:rPr kumimoji="1" sz="1900" dirty="0">
                <a:latin typeface="+mn-lt"/>
                <a:ea typeface="+mn-ea"/>
              </a:rPr>
              <a:t>A.0.02%       B.99.98%        C.17%          D.83%</a:t>
            </a:r>
          </a:p>
          <a:p>
            <a:pPr marL="0" indent="0">
              <a:lnSpc>
                <a:spcPct val="150000"/>
              </a:lnSpc>
              <a:spcBef>
                <a:spcPct val="20000"/>
              </a:spcBef>
              <a:buClr>
                <a:schemeClr val="accent1"/>
              </a:buClr>
              <a:buSzPct val="70000"/>
            </a:pPr>
            <a:endParaRPr kumimoji="1" lang="zh-CN" altLang="en-US" sz="2200" dirty="0">
              <a:latin typeface="+mn-lt"/>
              <a:ea typeface="+mn-ea"/>
            </a:endParaRPr>
          </a:p>
        </p:txBody>
      </p:sp>
      <p:sp>
        <p:nvSpPr>
          <p:cNvPr id="3" name="Rectangle 2"/>
          <p:cNvSpPr txBox="1"/>
          <p:nvPr/>
        </p:nvSpPr>
        <p:spPr>
          <a:xfrm>
            <a:off x="150039" y="116632"/>
            <a:ext cx="3023012" cy="504800"/>
          </a:xfrm>
          <a:prstGeom prst="rect">
            <a:avLst/>
          </a:prstGeom>
        </p:spPr>
        <p:txBody>
          <a:bodyPr anchor="b">
            <a:normAutofit lnSpcReduction="10000"/>
          </a:bodyPr>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r>
              <a:rPr kumimoji="1" lang="zh-CN" altLang="en-US" sz="2800" b="1" cap="small" dirty="0">
                <a:latin typeface="微软雅黑" panose="020B0503020204020204" pitchFamily="34" charset="-122"/>
                <a:ea typeface="微软雅黑" panose="020B0503020204020204" pitchFamily="34" charset="-122"/>
              </a:rPr>
              <a:t>课后习题</a:t>
            </a:r>
          </a:p>
        </p:txBody>
      </p:sp>
    </p:spTree>
  </p:cSld>
  <p:clrMapOvr>
    <a:masterClrMapping/>
  </p:clrMapOvr>
  <p:transition>
    <p:wip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bwMode="auto">
          <a:xfrm>
            <a:off x="16165" y="621432"/>
            <a:ext cx="11929938" cy="5962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marL="0" indent="0">
              <a:spcBef>
                <a:spcPct val="20000"/>
              </a:spcBef>
              <a:buClr>
                <a:schemeClr val="accent1"/>
              </a:buClr>
              <a:buSzPct val="70000"/>
            </a:pPr>
            <a:r>
              <a:rPr kumimoji="1" sz="1900" dirty="0">
                <a:latin typeface="+mn-lt"/>
                <a:ea typeface="+mn-ea"/>
              </a:rPr>
              <a:t>4、假设某一组合的市场价值服从均值为2%、标准差为5%的正态分布。下面哪种说法是错误的？（   ）</a:t>
            </a:r>
          </a:p>
          <a:p>
            <a:pPr marL="0" indent="0">
              <a:spcBef>
                <a:spcPct val="20000"/>
              </a:spcBef>
              <a:buClr>
                <a:schemeClr val="accent1"/>
              </a:buClr>
              <a:buSzPct val="70000"/>
            </a:pPr>
            <a:r>
              <a:rPr kumimoji="1" sz="1900" dirty="0">
                <a:latin typeface="+mn-lt"/>
                <a:ea typeface="+mn-ea"/>
              </a:rPr>
              <a:t>A.预期风险暴露（EE）大于2%</a:t>
            </a:r>
          </a:p>
          <a:p>
            <a:pPr marL="0" indent="0">
              <a:spcBef>
                <a:spcPct val="20000"/>
              </a:spcBef>
              <a:buClr>
                <a:schemeClr val="accent1"/>
              </a:buClr>
              <a:buSzPct val="70000"/>
            </a:pPr>
            <a:r>
              <a:rPr kumimoji="1" sz="1900" dirty="0">
                <a:latin typeface="+mn-lt"/>
                <a:ea typeface="+mn-ea"/>
              </a:rPr>
              <a:t>B.平均期望风险暴露（EPE）总是比预期风险暴露（EE）大</a:t>
            </a:r>
          </a:p>
          <a:p>
            <a:pPr marL="0" indent="0">
              <a:spcBef>
                <a:spcPct val="20000"/>
              </a:spcBef>
              <a:buClr>
                <a:schemeClr val="accent1"/>
              </a:buClr>
              <a:buSzPct val="70000"/>
            </a:pPr>
            <a:r>
              <a:rPr kumimoji="1" sz="1900" dirty="0">
                <a:latin typeface="+mn-lt"/>
                <a:ea typeface="+mn-ea"/>
              </a:rPr>
              <a:t>C.假设均值增加，预期风险暴露（EE）也会增加</a:t>
            </a:r>
          </a:p>
          <a:p>
            <a:pPr marL="0" indent="0">
              <a:spcBef>
                <a:spcPct val="20000"/>
              </a:spcBef>
              <a:buClr>
                <a:schemeClr val="accent1"/>
              </a:buClr>
              <a:buSzPct val="70000"/>
            </a:pPr>
            <a:r>
              <a:rPr kumimoji="1" sz="1900" dirty="0">
                <a:latin typeface="+mn-lt"/>
                <a:ea typeface="+mn-ea"/>
              </a:rPr>
              <a:t>D.假设标准差增加，预期风险暴露（EE）也会增加</a:t>
            </a:r>
          </a:p>
          <a:p>
            <a:pPr marL="0" indent="0">
              <a:spcBef>
                <a:spcPct val="20000"/>
              </a:spcBef>
              <a:buClr>
                <a:schemeClr val="accent1"/>
              </a:buClr>
              <a:buSzPct val="70000"/>
            </a:pPr>
            <a:r>
              <a:rPr kumimoji="1" sz="1900" dirty="0">
                <a:latin typeface="+mn-lt"/>
                <a:ea typeface="+mn-ea"/>
              </a:rPr>
              <a:t>5、若BBB评级公司第1年和第2年的边际违约比率分别是6%与8%，请问两年的累积违约比率和两年累积存活率各是多少？</a:t>
            </a:r>
          </a:p>
          <a:p>
            <a:pPr marL="0" indent="0">
              <a:spcBef>
                <a:spcPct val="20000"/>
              </a:spcBef>
              <a:buClr>
                <a:schemeClr val="accent1"/>
              </a:buClr>
              <a:buSzPct val="70000"/>
            </a:pPr>
            <a:r>
              <a:rPr kumimoji="1" sz="1900" dirty="0">
                <a:latin typeface="+mn-lt"/>
                <a:ea typeface="+mn-ea"/>
              </a:rPr>
              <a:t>6、若BBB评级公司第1年和第2年的边际违约比率分别是6%与8%，请问第1年没有违约，第2年违约的条件违约比率各是多少？</a:t>
            </a:r>
          </a:p>
          <a:p>
            <a:pPr marL="0" indent="0">
              <a:spcBef>
                <a:spcPct val="20000"/>
              </a:spcBef>
              <a:buClr>
                <a:schemeClr val="accent1"/>
              </a:buClr>
              <a:buSzPct val="70000"/>
            </a:pPr>
            <a:r>
              <a:rPr kumimoji="1" sz="1900" dirty="0">
                <a:latin typeface="+mn-lt"/>
                <a:ea typeface="+mn-ea"/>
              </a:rPr>
              <a:t>7、若AA评级公司企业1年的违约比率为0.02%，请问该公司3个月的违约比率是多少？</a:t>
            </a:r>
          </a:p>
          <a:p>
            <a:pPr marL="0" indent="0">
              <a:spcBef>
                <a:spcPct val="20000"/>
              </a:spcBef>
              <a:buClr>
                <a:schemeClr val="accent1"/>
              </a:buClr>
              <a:buSzPct val="70000"/>
            </a:pPr>
            <a:r>
              <a:rPr kumimoji="1" sz="1900" dirty="0">
                <a:latin typeface="+mn-lt"/>
                <a:ea typeface="+mn-ea"/>
              </a:rPr>
              <a:t>8、简述违约损失率与违约概率以及风险暴露之间的关系。</a:t>
            </a:r>
          </a:p>
          <a:p>
            <a:pPr marL="0" indent="0">
              <a:spcBef>
                <a:spcPct val="20000"/>
              </a:spcBef>
              <a:buClr>
                <a:schemeClr val="accent1"/>
              </a:buClr>
              <a:buSzPct val="70000"/>
            </a:pPr>
            <a:r>
              <a:rPr kumimoji="1" sz="1900" dirty="0">
                <a:latin typeface="+mn-lt"/>
                <a:ea typeface="+mn-ea"/>
              </a:rPr>
              <a:t>9、简述内部评级方法的主要功能。</a:t>
            </a:r>
          </a:p>
          <a:p>
            <a:pPr marL="0" indent="0">
              <a:spcBef>
                <a:spcPct val="20000"/>
              </a:spcBef>
              <a:buClr>
                <a:schemeClr val="accent1"/>
              </a:buClr>
              <a:buSzPct val="70000"/>
            </a:pPr>
            <a:r>
              <a:rPr kumimoji="1" sz="1900" dirty="0">
                <a:latin typeface="+mn-lt"/>
                <a:ea typeface="+mn-ea"/>
              </a:rPr>
              <a:t>10、简述标准普尔与穆迪信用评级体系的差异。</a:t>
            </a:r>
          </a:p>
        </p:txBody>
      </p:sp>
      <p:sp>
        <p:nvSpPr>
          <p:cNvPr id="3" name="Rectangle 2"/>
          <p:cNvSpPr txBox="1"/>
          <p:nvPr/>
        </p:nvSpPr>
        <p:spPr>
          <a:xfrm>
            <a:off x="150039" y="116632"/>
            <a:ext cx="3023012" cy="504800"/>
          </a:xfrm>
          <a:prstGeom prst="rect">
            <a:avLst/>
          </a:prstGeom>
        </p:spPr>
        <p:txBody>
          <a:bodyPr anchor="b">
            <a:normAutofit lnSpcReduction="10000"/>
          </a:bodyPr>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r>
              <a:rPr kumimoji="1" lang="zh-CN" altLang="en-US" sz="2800" b="1" cap="small" dirty="0">
                <a:latin typeface="微软雅黑" panose="020B0503020204020204" pitchFamily="34" charset="-122"/>
                <a:ea typeface="微软雅黑" panose="020B0503020204020204" pitchFamily="34" charset="-122"/>
              </a:rPr>
              <a:t>课后习题</a:t>
            </a:r>
          </a:p>
        </p:txBody>
      </p:sp>
    </p:spTree>
  </p:cSld>
  <p:clrMapOvr>
    <a:masterClrMapping/>
  </p:clrMapOvr>
  <p:transition>
    <p:wip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灯片编号占位符 5"/>
          <p:cNvSpPr>
            <a:spLocks noGrp="1"/>
          </p:cNvSpPr>
          <p:nvPr>
            <p:ph type="sldNum" sz="quarter" idx="4294967295"/>
          </p:nvPr>
        </p:nvSpPr>
        <p:spPr bwMode="auto">
          <a:xfrm>
            <a:off x="5837604" y="6408739"/>
            <a:ext cx="313355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eaLnBrk="1" hangingPunct="1"/>
            <a:fld id="{228EFD97-1859-43C3-BDAB-1B0F00206538}" type="slidenum">
              <a:rPr lang="en-US" altLang="zh-CN" smtClean="0">
                <a:latin typeface="Times New Roman" panose="02020603050405020304" pitchFamily="18" charset="0"/>
                <a:ea typeface="隶书" panose="02010509060101010101" pitchFamily="49" charset="-122"/>
              </a:rPr>
              <a:t>72</a:t>
            </a:fld>
            <a:endParaRPr lang="en-US" altLang="zh-CN">
              <a:latin typeface="Times New Roman" panose="02020603050405020304" pitchFamily="18" charset="0"/>
              <a:ea typeface="隶书" panose="02010509060101010101" pitchFamily="49" charset="-122"/>
            </a:endParaRPr>
          </a:p>
        </p:txBody>
      </p:sp>
      <p:sp>
        <p:nvSpPr>
          <p:cNvPr id="58371" name="WordArt 2"/>
          <p:cNvSpPr>
            <a:spLocks noChangeArrowheads="1" noChangeShapeType="1" noTextEdit="1"/>
          </p:cNvSpPr>
          <p:nvPr/>
        </p:nvSpPr>
        <p:spPr bwMode="auto">
          <a:xfrm>
            <a:off x="2733665" y="2420939"/>
            <a:ext cx="5520227" cy="1157287"/>
          </a:xfrm>
          <a:prstGeom prst="rect">
            <a:avLst/>
          </a:prstGeom>
        </p:spPr>
        <p:txBody>
          <a:bodyPr wrap="none" fromWordArt="1">
            <a:prstTxWarp prst="textCascadeUp">
              <a:avLst>
                <a:gd name="adj" fmla="val 80597"/>
              </a:avLst>
            </a:prstTxWarp>
            <a:scene3d>
              <a:camera prst="legacyPerspectiveFront">
                <a:rot lat="20519958" lon="1080000" rev="0"/>
              </a:camera>
              <a:lightRig rig="legacyHarsh2" dir="b"/>
            </a:scene3d>
            <a:sp3d extrusionH="430200" prstMaterial="legacyMatte">
              <a:extrusionClr>
                <a:srgbClr val="FF6600"/>
              </a:extrusionClr>
            </a:sp3d>
          </a:bodyPr>
          <a:lstStyle/>
          <a:p>
            <a:r>
              <a:rPr lang="zh-CN" altLang="en-US" sz="3600" kern="10">
                <a:ln w="9525">
                  <a:round/>
                </a:ln>
                <a:gradFill rotWithShape="1">
                  <a:gsLst>
                    <a:gs pos="0">
                      <a:srgbClr val="FFE701"/>
                    </a:gs>
                    <a:gs pos="100000">
                      <a:srgbClr val="FE3E02"/>
                    </a:gs>
                  </a:gsLst>
                  <a:lin ang="5400000" scaled="1"/>
                </a:gradFill>
                <a:latin typeface="隶书" panose="02010509060101010101" pitchFamily="49" charset="-122"/>
                <a:ea typeface="隶书" panose="02010509060101010101" pitchFamily="49" charset="-122"/>
              </a:rPr>
              <a:t>谢谢！</a:t>
            </a:r>
          </a:p>
        </p:txBody>
      </p:sp>
      <p:graphicFrame>
        <p:nvGraphicFramePr>
          <p:cNvPr id="58372" name="Object 3"/>
          <p:cNvGraphicFramePr>
            <a:graphicFrameLocks noChangeAspect="1"/>
          </p:cNvGraphicFramePr>
          <p:nvPr/>
        </p:nvGraphicFramePr>
        <p:xfrm>
          <a:off x="2733665" y="4005264"/>
          <a:ext cx="6601421" cy="2046287"/>
        </p:xfrm>
        <a:graphic>
          <a:graphicData uri="http://schemas.openxmlformats.org/presentationml/2006/ole">
            <mc:AlternateContent xmlns:mc="http://schemas.openxmlformats.org/markup-compatibility/2006">
              <mc:Choice xmlns:v="urn:schemas-microsoft-com:vml" Requires="v">
                <p:oleObj spid="_x0000_s2122" name="剪辑" r:id="rId3" imgW="4961255" imgH="2811780" progId="">
                  <p:embed/>
                </p:oleObj>
              </mc:Choice>
              <mc:Fallback>
                <p:oleObj name="剪辑" r:id="rId3" imgW="4961255" imgH="2811780" progId="">
                  <p:embed/>
                  <p:pic>
                    <p:nvPicPr>
                      <p:cNvPr id="0" name="图片 21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3665" y="4005264"/>
                        <a:ext cx="6601421" cy="204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二、信用风险的成因</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信用风险的产生源于多种因素的交织，但追根溯源，其主要原因可以归结为以下两个方面。</a:t>
            </a:r>
          </a:p>
          <a:p>
            <a:pPr marL="342900" indent="-342900">
              <a:lnSpc>
                <a:spcPct val="170000"/>
              </a:lnSpc>
              <a:buFont typeface="Arial" panose="020B0604020202020204" pitchFamily="34" charset="0"/>
              <a:buChar char="•"/>
            </a:pPr>
            <a:r>
              <a:rPr kumimoji="1" sz="2400" b="1" dirty="0">
                <a:latin typeface="Times New Roman" panose="02020603050405020304" pitchFamily="18" charset="0"/>
                <a:ea typeface="+mn-ea"/>
                <a:cs typeface="Times New Roman" panose="02020603050405020304" pitchFamily="18" charset="0"/>
              </a:rPr>
              <a:t>（一）借款人或市场交易对手的履约能力出现问题</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贷款或货款的偿还通常依赖于经营收入、资产出售或其他融资途径，其中最主要的形式是通过生产经营所得来偿还。因此，在评估受信方的履约能力时，其生产经营效率和获利能力成为了关键的参考标准。这一标准不仅适用于个人消费者和小型企业，同样适用于大型企业和整个国家层面。</a:t>
            </a:r>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（二）借款人或市场交易对手的履约意愿出现问题</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履约意愿主要是由借款人或市场交易对手的品格决定的。这里的品格不仅涵盖了受信方偿还债务的意愿，更体现了其在负债期间积极承担各项义务的责任感。这就要求受信方必须具备诚实可信的品质，并且能够努力经营以确保自身具备履约能力。但是，现实中的问题是受信方品质难以使用科学方法进行精确计量，通常仅能根据历史记录和经验对受信方进行评估。如果有一份全面且详尽的信用档案，那么通过分析受信方过去的违约记录，我们可以对其品格有一个相对准确的了解。</a:t>
            </a:r>
          </a:p>
        </p:txBody>
      </p:sp>
    </p:spTree>
  </p:cSld>
  <p:clrMapOvr>
    <a:masterClrMapping/>
  </p:clrMapOvr>
  <p:transition>
    <p:wipe/>
  </p:transition>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TdlOTkxYzk0ZjVlOTVmNGVhNjE2ZWY5ZTBlMzY0Y2EifQ=="/>
</p:tagLst>
</file>

<file path=ppt/tags/tag10.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11.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12.xml><?xml version="1.0" encoding="utf-8"?>
<p:tagLst xmlns:a="http://schemas.openxmlformats.org/drawingml/2006/main" xmlns:r="http://schemas.openxmlformats.org/officeDocument/2006/relationships" xmlns:p="http://schemas.openxmlformats.org/presentationml/2006/main">
  <p:tag name="MH" val="20171108170119"/>
  <p:tag name="MH_LIBRARY" val="CONTENTS"/>
  <p:tag name="MH_TYPE" val="OTHERS"/>
  <p:tag name="ID" val="626766"/>
</p:tagLst>
</file>

<file path=ppt/tags/tag13.xml><?xml version="1.0" encoding="utf-8"?>
<p:tagLst xmlns:a="http://schemas.openxmlformats.org/drawingml/2006/main" xmlns:r="http://schemas.openxmlformats.org/officeDocument/2006/relationships" xmlns:p="http://schemas.openxmlformats.org/presentationml/2006/main">
  <p:tag name="MH" val="20171108170119"/>
  <p:tag name="MH_LIBRARY" val="CONTENTS"/>
  <p:tag name="MH_TYPE" val="OTHERS"/>
  <p:tag name="ID" val="626766"/>
</p:tagLst>
</file>

<file path=ppt/tags/tag14.xml><?xml version="1.0" encoding="utf-8"?>
<p:tagLst xmlns:a="http://schemas.openxmlformats.org/drawingml/2006/main" xmlns:r="http://schemas.openxmlformats.org/officeDocument/2006/relationships" xmlns:p="http://schemas.openxmlformats.org/presentationml/2006/main">
  <p:tag name="MH" val="20171108170119"/>
  <p:tag name="MH_LIBRARY" val="CONTENTS"/>
  <p:tag name="MH_TYPE" val="OTHERS"/>
  <p:tag name="ID" val="626766"/>
</p:tagLst>
</file>

<file path=ppt/tags/tag15.xml><?xml version="1.0" encoding="utf-8"?>
<p:tagLst xmlns:a="http://schemas.openxmlformats.org/drawingml/2006/main" xmlns:r="http://schemas.openxmlformats.org/officeDocument/2006/relationships" xmlns:p="http://schemas.openxmlformats.org/presentationml/2006/main">
  <p:tag name="TABLE_ENDDRAG_ORIGIN_RECT" val="873*339"/>
  <p:tag name="TABLE_ENDDRAG_RECT" val="50*134*873*339"/>
</p:tagLst>
</file>

<file path=ppt/tags/tag16.xml><?xml version="1.0" encoding="utf-8"?>
<p:tagLst xmlns:a="http://schemas.openxmlformats.org/drawingml/2006/main" xmlns:r="http://schemas.openxmlformats.org/officeDocument/2006/relationships" xmlns:p="http://schemas.openxmlformats.org/presentationml/2006/main">
  <p:tag name="TABLE_ENDDRAG_ORIGIN_RECT" val="890*369"/>
  <p:tag name="TABLE_ENDDRAG_RECT" val="37*112*890*369"/>
</p:tagLst>
</file>

<file path=ppt/tags/tag17.xml><?xml version="1.0" encoding="utf-8"?>
<p:tagLst xmlns:a="http://schemas.openxmlformats.org/drawingml/2006/main" xmlns:r="http://schemas.openxmlformats.org/officeDocument/2006/relationships" xmlns:p="http://schemas.openxmlformats.org/presentationml/2006/main">
  <p:tag name="TABLE_ENDDRAG_ORIGIN_RECT" val="845*185"/>
  <p:tag name="TABLE_ENDDRAG_RECT" val="54*273*845*185"/>
</p:tagLst>
</file>

<file path=ppt/tags/tag18.xml><?xml version="1.0" encoding="utf-8"?>
<p:tagLst xmlns:a="http://schemas.openxmlformats.org/drawingml/2006/main" xmlns:r="http://schemas.openxmlformats.org/officeDocument/2006/relationships" xmlns:p="http://schemas.openxmlformats.org/presentationml/2006/main">
  <p:tag name="TABLE_ENDDRAG_ORIGIN_RECT" val="846*287"/>
  <p:tag name="TABLE_ENDDRAG_RECT" val="38*97*846*287"/>
</p:tagLst>
</file>

<file path=ppt/tags/tag19.xml><?xml version="1.0" encoding="utf-8"?>
<p:tagLst xmlns:a="http://schemas.openxmlformats.org/drawingml/2006/main" xmlns:r="http://schemas.openxmlformats.org/officeDocument/2006/relationships" xmlns:p="http://schemas.openxmlformats.org/presentationml/2006/main">
  <p:tag name="TABLE_ENDDRAG_ORIGIN_RECT" val="876*382"/>
  <p:tag name="TABLE_ENDDRAG_RECT" val="37*106*876*382"/>
</p:tagLst>
</file>

<file path=ppt/tags/tag2.xml><?xml version="1.0" encoding="utf-8"?>
<p:tagLst xmlns:a="http://schemas.openxmlformats.org/drawingml/2006/main" xmlns:r="http://schemas.openxmlformats.org/officeDocument/2006/relationships" xmlns:p="http://schemas.openxmlformats.org/presentationml/2006/main">
  <p:tag name="SLIDEELEMTYPE" val="27"/>
</p:tagLst>
</file>

<file path=ppt/tags/tag20.xml><?xml version="1.0" encoding="utf-8"?>
<p:tagLst xmlns:a="http://schemas.openxmlformats.org/drawingml/2006/main" xmlns:r="http://schemas.openxmlformats.org/officeDocument/2006/relationships" xmlns:p="http://schemas.openxmlformats.org/presentationml/2006/main">
  <p:tag name="TABLE_ENDDRAG_ORIGIN_RECT" val="867*374"/>
  <p:tag name="TABLE_ENDDRAG_RECT" val="37*102*867*374"/>
</p:tagLst>
</file>

<file path=ppt/tags/tag21.xml><?xml version="1.0" encoding="utf-8"?>
<p:tagLst xmlns:a="http://schemas.openxmlformats.org/drawingml/2006/main" xmlns:r="http://schemas.openxmlformats.org/officeDocument/2006/relationships" xmlns:p="http://schemas.openxmlformats.org/presentationml/2006/main">
  <p:tag name="TABLE_ENDDRAG_ORIGIN_RECT" val="777*242"/>
  <p:tag name="TABLE_ENDDRAG_RECT" val="43*105*777*242"/>
</p:tagLst>
</file>

<file path=ppt/tags/tag22.xml><?xml version="1.0" encoding="utf-8"?>
<p:tagLst xmlns:a="http://schemas.openxmlformats.org/drawingml/2006/main" xmlns:r="http://schemas.openxmlformats.org/officeDocument/2006/relationships" xmlns:p="http://schemas.openxmlformats.org/presentationml/2006/main">
  <p:tag name="TABLE_ENDDRAG_ORIGIN_RECT" val="585*362"/>
  <p:tag name="TABLE_ENDDRAG_RECT" val="126*114*585*362"/>
</p:tagLst>
</file>

<file path=ppt/tags/tag23.xml><?xml version="1.0" encoding="utf-8"?>
<p:tagLst xmlns:a="http://schemas.openxmlformats.org/drawingml/2006/main" xmlns:r="http://schemas.openxmlformats.org/officeDocument/2006/relationships" xmlns:p="http://schemas.openxmlformats.org/presentationml/2006/main">
  <p:tag name="TABLE_ENDDRAG_ORIGIN_RECT" val="850*322"/>
  <p:tag name="TABLE_ENDDRAG_RECT" val="42*123*850*322"/>
</p:tagLst>
</file>

<file path=ppt/tags/tag3.xml><?xml version="1.0" encoding="utf-8"?>
<p:tagLst xmlns:a="http://schemas.openxmlformats.org/drawingml/2006/main" xmlns:r="http://schemas.openxmlformats.org/officeDocument/2006/relationships" xmlns:p="http://schemas.openxmlformats.org/presentationml/2006/main">
  <p:tag name="SLIDEELEMTYPE" val="28"/>
</p:tagLst>
</file>

<file path=ppt/tags/tag4.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5.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6.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7.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8.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9.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8636</Words>
  <Application>Microsoft Office PowerPoint</Application>
  <PresentationFormat>自定义</PresentationFormat>
  <Paragraphs>732</Paragraphs>
  <Slides>72</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72</vt:i4>
      </vt:variant>
    </vt:vector>
  </HeadingPairs>
  <TitlesOfParts>
    <vt:vector size="74" baseType="lpstr">
      <vt:lpstr>Office 主题​​</vt:lpstr>
      <vt:lpstr>剪辑</vt:lpstr>
      <vt:lpstr>PowerPoint 演示文稿</vt:lpstr>
      <vt:lpstr>PowerPoint 演示文稿</vt:lpstr>
      <vt:lpstr>PowerPoint 演示文稿</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PowerPoint 演示文稿</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PowerPoint 演示文稿</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PowerPoint 演示文稿</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apple</cp:lastModifiedBy>
  <cp:revision>1469</cp:revision>
  <dcterms:created xsi:type="dcterms:W3CDTF">2014-05-22T15:27:00Z</dcterms:created>
  <dcterms:modified xsi:type="dcterms:W3CDTF">2024-08-18T05:27:29Z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AEB72014BD374FF99EEFA52CBE4FE6B2_12</vt:lpwstr>
  </property>
  <property fmtid="{D5CDD505-2E9C-101B-9397-08002B2CF9AE}" pid="3" name="KSOProductBuildVer">
    <vt:lpwstr>2052-12.1.0.17147</vt:lpwstr>
  </property>
</Properties>
</file>