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6"/>
  </p:notesMasterIdLst>
  <p:handoutMasterIdLst>
    <p:handoutMasterId r:id="rId107"/>
  </p:handoutMasterIdLst>
  <p:sldIdLst>
    <p:sldId id="256" r:id="rId2"/>
    <p:sldId id="499" r:id="rId3"/>
    <p:sldId id="437" r:id="rId4"/>
    <p:sldId id="418" r:id="rId5"/>
    <p:sldId id="500" r:id="rId6"/>
    <p:sldId id="501" r:id="rId7"/>
    <p:sldId id="503" r:id="rId8"/>
    <p:sldId id="504" r:id="rId9"/>
    <p:sldId id="505" r:id="rId10"/>
    <p:sldId id="506" r:id="rId11"/>
    <p:sldId id="507" r:id="rId12"/>
    <p:sldId id="508" r:id="rId13"/>
    <p:sldId id="509" r:id="rId14"/>
    <p:sldId id="512" r:id="rId15"/>
    <p:sldId id="513" r:id="rId16"/>
    <p:sldId id="514" r:id="rId17"/>
    <p:sldId id="515" r:id="rId18"/>
    <p:sldId id="516" r:id="rId19"/>
    <p:sldId id="517" r:id="rId20"/>
    <p:sldId id="518" r:id="rId21"/>
    <p:sldId id="519" r:id="rId22"/>
    <p:sldId id="520" r:id="rId23"/>
    <p:sldId id="521" r:id="rId24"/>
    <p:sldId id="522" r:id="rId25"/>
    <p:sldId id="523" r:id="rId26"/>
    <p:sldId id="524" r:id="rId27"/>
    <p:sldId id="525" r:id="rId28"/>
    <p:sldId id="526" r:id="rId29"/>
    <p:sldId id="527" r:id="rId30"/>
    <p:sldId id="528" r:id="rId31"/>
    <p:sldId id="529" r:id="rId32"/>
    <p:sldId id="530" r:id="rId33"/>
    <p:sldId id="531" r:id="rId34"/>
    <p:sldId id="532" r:id="rId35"/>
    <p:sldId id="533" r:id="rId36"/>
    <p:sldId id="534" r:id="rId37"/>
    <p:sldId id="535" r:id="rId38"/>
    <p:sldId id="536" r:id="rId39"/>
    <p:sldId id="537" r:id="rId40"/>
    <p:sldId id="538" r:id="rId41"/>
    <p:sldId id="539" r:id="rId42"/>
    <p:sldId id="540" r:id="rId43"/>
    <p:sldId id="541" r:id="rId44"/>
    <p:sldId id="542" r:id="rId45"/>
    <p:sldId id="543" r:id="rId46"/>
    <p:sldId id="544" r:id="rId47"/>
    <p:sldId id="545" r:id="rId48"/>
    <p:sldId id="546" r:id="rId49"/>
    <p:sldId id="547" r:id="rId50"/>
    <p:sldId id="548" r:id="rId51"/>
    <p:sldId id="549" r:id="rId52"/>
    <p:sldId id="550" r:id="rId53"/>
    <p:sldId id="551" r:id="rId54"/>
    <p:sldId id="552" r:id="rId55"/>
    <p:sldId id="553" r:id="rId56"/>
    <p:sldId id="554" r:id="rId57"/>
    <p:sldId id="555" r:id="rId58"/>
    <p:sldId id="556" r:id="rId59"/>
    <p:sldId id="557" r:id="rId60"/>
    <p:sldId id="558" r:id="rId61"/>
    <p:sldId id="559" r:id="rId62"/>
    <p:sldId id="560" r:id="rId63"/>
    <p:sldId id="561" r:id="rId64"/>
    <p:sldId id="562" r:id="rId65"/>
    <p:sldId id="563" r:id="rId66"/>
    <p:sldId id="564" r:id="rId67"/>
    <p:sldId id="565" r:id="rId68"/>
    <p:sldId id="566" r:id="rId69"/>
    <p:sldId id="567" r:id="rId70"/>
    <p:sldId id="568" r:id="rId71"/>
    <p:sldId id="569" r:id="rId72"/>
    <p:sldId id="570" r:id="rId73"/>
    <p:sldId id="571" r:id="rId74"/>
    <p:sldId id="572" r:id="rId75"/>
    <p:sldId id="573" r:id="rId76"/>
    <p:sldId id="574" r:id="rId77"/>
    <p:sldId id="575" r:id="rId78"/>
    <p:sldId id="576" r:id="rId79"/>
    <p:sldId id="577" r:id="rId80"/>
    <p:sldId id="578" r:id="rId81"/>
    <p:sldId id="579" r:id="rId82"/>
    <p:sldId id="580" r:id="rId83"/>
    <p:sldId id="581" r:id="rId84"/>
    <p:sldId id="582" r:id="rId85"/>
    <p:sldId id="583" r:id="rId86"/>
    <p:sldId id="584" r:id="rId87"/>
    <p:sldId id="585" r:id="rId88"/>
    <p:sldId id="586" r:id="rId89"/>
    <p:sldId id="587" r:id="rId90"/>
    <p:sldId id="588" r:id="rId91"/>
    <p:sldId id="589" r:id="rId92"/>
    <p:sldId id="590" r:id="rId93"/>
    <p:sldId id="591" r:id="rId94"/>
    <p:sldId id="592" r:id="rId95"/>
    <p:sldId id="593" r:id="rId96"/>
    <p:sldId id="594" r:id="rId97"/>
    <p:sldId id="595" r:id="rId98"/>
    <p:sldId id="596" r:id="rId99"/>
    <p:sldId id="597" r:id="rId100"/>
    <p:sldId id="598" r:id="rId101"/>
    <p:sldId id="599" r:id="rId102"/>
    <p:sldId id="600" r:id="rId103"/>
    <p:sldId id="601" r:id="rId104"/>
    <p:sldId id="434" r:id="rId105"/>
  </p:sldIdLst>
  <p:sldSz cx="12187238" cy="6858000"/>
  <p:notesSz cx="6858000" cy="9144000"/>
  <p:custDataLst>
    <p:tags r:id="rId108"/>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24" userDrawn="1">
          <p15:clr>
            <a:srgbClr val="A4A3A4"/>
          </p15:clr>
        </p15:guide>
        <p15:guide id="2" pos="38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39"/>
      </p:cViewPr>
      <p:guideLst>
        <p:guide orient="horz" pos="2224"/>
        <p:guide pos="3823"/>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65"/>
        <p:guide pos="215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2024/8/18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363036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2024/8/18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1251775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2024/8/18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2024/8/18</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2024/8/18</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2024/8/18</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2024/8/18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2024/8/18</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2024/8/18</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2024/8/18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2024/8/18</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2024/8/18</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2024/8/18</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2024/8/18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2024/8/18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2024/8/18</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5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image" Target="../media/image3.png"/><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2.xml"/><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12.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12.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5.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82.jpeg"/><Relationship Id="rId3" Type="http://schemas.openxmlformats.org/officeDocument/2006/relationships/image" Target="../media/image69.jpeg"/><Relationship Id="rId7" Type="http://schemas.openxmlformats.org/officeDocument/2006/relationships/image" Target="../media/image78.jpeg"/><Relationship Id="rId12" Type="http://schemas.openxmlformats.org/officeDocument/2006/relationships/image" Target="../media/image81.jpeg"/><Relationship Id="rId2" Type="http://schemas.openxmlformats.org/officeDocument/2006/relationships/image" Target="../media/image68.jpeg"/><Relationship Id="rId1" Type="http://schemas.openxmlformats.org/officeDocument/2006/relationships/slideLayout" Target="../slideLayouts/slideLayout12.xml"/><Relationship Id="rId6" Type="http://schemas.openxmlformats.org/officeDocument/2006/relationships/image" Target="../media/image77.jpeg"/><Relationship Id="rId11" Type="http://schemas.openxmlformats.org/officeDocument/2006/relationships/image" Target="../media/image80.jpeg"/><Relationship Id="rId5" Type="http://schemas.openxmlformats.org/officeDocument/2006/relationships/image" Target="../media/image76.jpeg"/><Relationship Id="rId10" Type="http://schemas.openxmlformats.org/officeDocument/2006/relationships/image" Target="../media/image59.jpeg"/><Relationship Id="rId4" Type="http://schemas.openxmlformats.org/officeDocument/2006/relationships/image" Target="../media/image70.jpeg"/><Relationship Id="rId9"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85.jpeg"/><Relationship Id="rId2" Type="http://schemas.openxmlformats.org/officeDocument/2006/relationships/image" Target="../media/image68.jpeg"/><Relationship Id="rId1" Type="http://schemas.openxmlformats.org/officeDocument/2006/relationships/slideLayout" Target="../slideLayouts/slideLayout1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1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5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7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12.xml"/><Relationship Id="rId4" Type="http://schemas.openxmlformats.org/officeDocument/2006/relationships/image" Target="../media/image111.jpeg"/></Relationships>
</file>

<file path=ppt/slides/_rels/slide8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12.xml"/><Relationship Id="rId4" Type="http://schemas.openxmlformats.org/officeDocument/2006/relationships/image" Target="../media/image114.jpeg"/></Relationships>
</file>

<file path=ppt/slides/_rels/slide84.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16.jpeg"/><Relationship Id="rId7" Type="http://schemas.openxmlformats.org/officeDocument/2006/relationships/image" Target="../media/image120.jpeg"/><Relationship Id="rId2" Type="http://schemas.openxmlformats.org/officeDocument/2006/relationships/image" Target="../media/image115.jpeg"/><Relationship Id="rId1" Type="http://schemas.openxmlformats.org/officeDocument/2006/relationships/slideLayout" Target="../slideLayouts/slideLayout12.xml"/><Relationship Id="rId6" Type="http://schemas.openxmlformats.org/officeDocument/2006/relationships/image" Target="../media/image119.jpeg"/><Relationship Id="rId11" Type="http://schemas.openxmlformats.org/officeDocument/2006/relationships/image" Target="../media/image124.jpeg"/><Relationship Id="rId5" Type="http://schemas.openxmlformats.org/officeDocument/2006/relationships/image" Target="../media/image118.jpeg"/><Relationship Id="rId10" Type="http://schemas.openxmlformats.org/officeDocument/2006/relationships/image" Target="../media/image123.jpeg"/><Relationship Id="rId4" Type="http://schemas.openxmlformats.org/officeDocument/2006/relationships/image" Target="../media/image117.jpeg"/><Relationship Id="rId9" Type="http://schemas.openxmlformats.org/officeDocument/2006/relationships/image" Target="../media/image122.jpeg"/></Relationships>
</file>

<file path=ppt/slides/_rels/slide8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12.xml"/><Relationship Id="rId5" Type="http://schemas.openxmlformats.org/officeDocument/2006/relationships/image" Target="../media/image130.jpeg"/><Relationship Id="rId4" Type="http://schemas.openxmlformats.org/officeDocument/2006/relationships/image" Target="../media/image129.jpeg"/></Relationships>
</file>

<file path=ppt/slides/_rels/slide87.xml.rels><?xml version="1.0" encoding="UTF-8" standalone="yes"?>
<Relationships xmlns="http://schemas.openxmlformats.org/package/2006/relationships"><Relationship Id="rId8" Type="http://schemas.openxmlformats.org/officeDocument/2006/relationships/image" Target="../media/image137.jpeg"/><Relationship Id="rId3" Type="http://schemas.openxmlformats.org/officeDocument/2006/relationships/image" Target="../media/image132.jpeg"/><Relationship Id="rId7" Type="http://schemas.openxmlformats.org/officeDocument/2006/relationships/image" Target="../media/image136.jpeg"/><Relationship Id="rId2" Type="http://schemas.openxmlformats.org/officeDocument/2006/relationships/image" Target="../media/image131.jpeg"/><Relationship Id="rId1" Type="http://schemas.openxmlformats.org/officeDocument/2006/relationships/slideLayout" Target="../slideLayouts/slideLayout12.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jpeg"/><Relationship Id="rId9" Type="http://schemas.openxmlformats.org/officeDocument/2006/relationships/image" Target="../media/image138.jpeg"/></Relationships>
</file>

<file path=ppt/slides/_rels/slide88.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12.xml"/><Relationship Id="rId6" Type="http://schemas.openxmlformats.org/officeDocument/2006/relationships/image" Target="../media/image143.jpeg"/><Relationship Id="rId5" Type="http://schemas.openxmlformats.org/officeDocument/2006/relationships/image" Target="../media/image142.jpeg"/><Relationship Id="rId4" Type="http://schemas.openxmlformats.org/officeDocument/2006/relationships/image" Target="../media/image141.jpeg"/></Relationships>
</file>

<file path=ppt/slides/_rels/slide89.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12.xml"/><Relationship Id="rId4" Type="http://schemas.openxmlformats.org/officeDocument/2006/relationships/image" Target="../media/image14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12.xml"/><Relationship Id="rId4" Type="http://schemas.openxmlformats.org/officeDocument/2006/relationships/image" Target="../media/image151.jpeg"/></Relationships>
</file>

<file path=ppt/slides/_rels/slide95.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smtClean="0">
                <a:latin typeface="黑体" panose="02010609060101010101" pitchFamily="49" charset="-122"/>
                <a:ea typeface="黑体" panose="02010609060101010101" pitchFamily="49" charset="-122"/>
              </a:rPr>
              <a:t>第</a:t>
            </a:r>
            <a:r>
              <a:rPr kumimoji="0" lang="zh-CN" altLang="en-US" sz="6600" b="1">
                <a:latin typeface="黑体" panose="02010609060101010101" pitchFamily="49" charset="-122"/>
                <a:ea typeface="黑体" panose="02010609060101010101" pitchFamily="49" charset="-122"/>
              </a:rPr>
              <a:t>十五</a:t>
            </a:r>
            <a:r>
              <a:rPr kumimoji="0" sz="6600" b="1" smtClean="0">
                <a:latin typeface="黑体" panose="02010609060101010101" pitchFamily="49" charset="-122"/>
                <a:ea typeface="黑体" panose="02010609060101010101" pitchFamily="49" charset="-122"/>
              </a:rPr>
              <a:t>章 </a:t>
            </a:r>
            <a:r>
              <a:rPr kumimoji="0" sz="6600" b="1" dirty="0">
                <a:latin typeface="黑体" panose="02010609060101010101" pitchFamily="49" charset="-122"/>
                <a:ea typeface="黑体" panose="02010609060101010101" pitchFamily="49" charset="-122"/>
              </a:rPr>
              <a:t>流动性风险</a:t>
            </a: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936095" cy="756031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lang="zh-CN" sz="2400" dirty="0">
                <a:latin typeface="Times New Roman" panose="02020603050405020304" pitchFamily="18" charset="0"/>
                <a:ea typeface="+mn-ea"/>
                <a:cs typeface="Times New Roman" panose="02020603050405020304" pitchFamily="18" charset="0"/>
                <a:sym typeface="+mn-ea"/>
              </a:rPr>
              <a:t>从外部的因素考虑：</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一是货币政策的影响，当中央银行采取紧缩的货币政策时，商业银行向中央银行的借款规模受到限制，整个社会货币供应和信用总量减少。这些情况下，存款需求降低而贷款需求上升，进而引发流动性不足，增加挤兑的风险。然而，也有相反的结论，即扩张型货币政策会提高商业银行的流动性风险</a:t>
            </a:r>
            <a:r>
              <a:rPr kumimoji="1" lang="zh-CN" sz="2200" dirty="0">
                <a:latin typeface="Times New Roman" panose="02020603050405020304" pitchFamily="18" charset="0"/>
                <a:ea typeface="+mn-ea"/>
                <a:cs typeface="Times New Roman" panose="02020603050405020304" pitchFamily="18" charset="0"/>
                <a:sym typeface="+mn-ea"/>
              </a:rPr>
              <a:t>。</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二是金融市场的成熟程度。金融市场成熟程度直接关系着商业银行资产的变现和主动负债的能力，从而影响流动性。从资产方面看，短期证券和票据资产是商业银行在面临流动性需求时的关键工具。从负债方面看，负债工具的二级市场的发展促进了一级市场的发展，为商业银行提供了更多即时获取流动性的途径。相对于发展中市场，发达市场资产为投资者提供更多元化的投资途径和方式，这也意味着更强的变现能力和主动负债能力</a:t>
            </a:r>
            <a:r>
              <a:rPr kumimoji="1" lang="zh-CN"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流动性风险的成因</a:t>
            </a:r>
          </a:p>
        </p:txBody>
      </p:sp>
    </p:spTree>
  </p:cSld>
  <p:clrMapOvr>
    <a:masterClrMapping/>
  </p:clrMapOvr>
  <p:transition>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把半导体行业数据放到LES模型进行分析</a:t>
            </a:r>
          </a:p>
        </p:txBody>
      </p:sp>
      <p:sp>
        <p:nvSpPr>
          <p:cNvPr id="5" name="文本框 4"/>
          <p:cNvSpPr txBox="1"/>
          <p:nvPr/>
        </p:nvSpPr>
        <p:spPr>
          <a:xfrm>
            <a:off x="100965" y="188595"/>
            <a:ext cx="11851640" cy="448691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通过此案例分析发现：一是流动性风险在金融市场中的重要性。投资者，尤其是大资管行业在进行投资决策的过程中，需要对流动性风险进行充分的考虑，这能减少投资者在面临不利冲击下所面临的风险，所选出的资产组合也能更好地筛选出在行业中具有优势地位的公司，淘汰具有劣势的公司，增强模型的准确性。二是新构建的均值-LES模型，引入流动性风险，设置资产配置的新权重，改善VaR模型低估了实际交易中面临的风险问题，为资产管理提供新思路。这种新的思路和方法为资产管理行业提供了新的工具，帮助他们更全面地理解和管理风险，从而提高投资决策的有效性和准确性。</a:t>
            </a:r>
          </a:p>
        </p:txBody>
      </p:sp>
    </p:spTree>
  </p:cSld>
  <p:clrMapOvr>
    <a:masterClrMapping/>
  </p:clrMapOvr>
  <p:transition>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主要介绍了流动性风险的概念、特征、成因及其与其他风险的相关性，交易流动性风险和融资流动性风险这两类的概念和衡量方法，珀森德提出的流动性黑洞概念、成因和具体防范措施，以及巴塞尔协议之流动性风险管理的相关规定。本章流动性风险的梳理和分析是作为之前信用风险和操作风险的重要风险补充，有利于引导国家和银行重视流动性风险管理，加强中国银行业流动性风险体系建设，丰富了流动性风险管理的内涵。</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5130" y="746125"/>
            <a:ext cx="11377295" cy="43408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latinLnBrk="0">
              <a:lnSpc>
                <a:spcPct val="170000"/>
              </a:lnSpc>
              <a:spcBef>
                <a:spcPts val="0"/>
              </a:spcBef>
              <a:buClr>
                <a:schemeClr val="accent1"/>
              </a:buClr>
              <a:buSzPct val="70000"/>
            </a:pPr>
            <a:r>
              <a:rPr kumimoji="1" sz="1900" dirty="0">
                <a:latin typeface="+mn-lt"/>
                <a:ea typeface="+mn-ea"/>
              </a:rPr>
              <a:t>1、利用财务指标法度量融资流动性风险时，下列哪些指标不属于资产流动性指标（   ）。</a:t>
            </a:r>
          </a:p>
          <a:p>
            <a:pPr marL="0" indent="0" latinLnBrk="0">
              <a:lnSpc>
                <a:spcPct val="170000"/>
              </a:lnSpc>
              <a:spcBef>
                <a:spcPts val="0"/>
              </a:spcBef>
              <a:buClr>
                <a:schemeClr val="accent1"/>
              </a:buClr>
              <a:buSzPct val="70000"/>
            </a:pPr>
            <a:r>
              <a:rPr kumimoji="1" sz="1900" dirty="0">
                <a:latin typeface="+mn-lt"/>
                <a:ea typeface="+mn-ea"/>
              </a:rPr>
              <a:t>A. 现金状况比率    B.流动性证券比率   C. 净同业拆借比   D. 存款结构比率</a:t>
            </a:r>
          </a:p>
          <a:p>
            <a:pPr marL="0" indent="0" latinLnBrk="0">
              <a:lnSpc>
                <a:spcPct val="70000"/>
              </a:lnSpc>
              <a:spcBef>
                <a:spcPts val="0"/>
              </a:spcBef>
              <a:buClr>
                <a:schemeClr val="accent1"/>
              </a:buClr>
              <a:buSzPct val="70000"/>
            </a:pP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2、利用财务指标法度量融资流动性风险时，下列哪些指标不属于负债流动性指标（   ）。</a:t>
            </a:r>
          </a:p>
          <a:p>
            <a:pPr marL="0" indent="0" latinLnBrk="0">
              <a:lnSpc>
                <a:spcPct val="170000"/>
              </a:lnSpc>
              <a:spcBef>
                <a:spcPts val="0"/>
              </a:spcBef>
              <a:buClr>
                <a:schemeClr val="accent1"/>
              </a:buClr>
              <a:buSzPct val="70000"/>
            </a:pPr>
            <a:r>
              <a:rPr kumimoji="1" sz="1900" dirty="0">
                <a:latin typeface="+mn-lt"/>
                <a:ea typeface="+mn-ea"/>
              </a:rPr>
              <a:t>A. 货币资产负债比率  B. 短期资产比率  C. 核心存款比率  D. 抵押证券比率</a:t>
            </a:r>
          </a:p>
          <a:p>
            <a:pPr marL="0" indent="0" latinLnBrk="0">
              <a:lnSpc>
                <a:spcPct val="70000"/>
              </a:lnSpc>
              <a:spcBef>
                <a:spcPts val="0"/>
              </a:spcBef>
              <a:buClr>
                <a:schemeClr val="accent1"/>
              </a:buClr>
              <a:buSzPct val="70000"/>
            </a:pP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3、假设股票A的买家愿意购买的最高价格是$100，而卖家愿意出售的最低价格是$102。试计算这支股票的买入卖出价差比率。</a:t>
            </a:r>
          </a:p>
          <a:p>
            <a:pPr marL="0" indent="0" latinLnBrk="0">
              <a:lnSpc>
                <a:spcPct val="170000"/>
              </a:lnSpc>
              <a:spcBef>
                <a:spcPts val="0"/>
              </a:spcBef>
              <a:buClr>
                <a:schemeClr val="accent1"/>
              </a:buClr>
              <a:buSzPct val="70000"/>
            </a:pPr>
            <a:r>
              <a:rPr kumimoji="1" sz="1900" dirty="0">
                <a:latin typeface="+mn-lt"/>
                <a:ea typeface="+mn-ea"/>
              </a:rPr>
              <a:t>4、假如我们用500万美元投资于股票A，该股票的日波动率为1%，价差s为0.1%，再假设95%的置信水平所对应的分位数为1.645，那么在95%的置信水平下的日La_VaR为多少？</a:t>
            </a:r>
          </a:p>
          <a:p>
            <a:pPr marL="0" indent="0" latinLnBrk="0">
              <a:lnSpc>
                <a:spcPct val="170000"/>
              </a:lnSpc>
              <a:spcBef>
                <a:spcPts val="0"/>
              </a:spcBef>
              <a:buClr>
                <a:schemeClr val="accent1"/>
              </a:buClr>
              <a:buSzPct val="70000"/>
            </a:pPr>
            <a:endParaRPr kumimoji="1" sz="19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spTree>
  </p:cSld>
  <p:clrMapOvr>
    <a:masterClrMapping/>
  </p:clrMapOvr>
  <p:transition>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latinLnBrk="0">
              <a:lnSpc>
                <a:spcPct val="170000"/>
              </a:lnSpc>
              <a:spcBef>
                <a:spcPts val="0"/>
              </a:spcBef>
              <a:buClr>
                <a:schemeClr val="accent1"/>
              </a:buClr>
              <a:buSzPct val="70000"/>
            </a:pPr>
            <a:r>
              <a:rPr kumimoji="1" sz="1900" dirty="0">
                <a:latin typeface="+mn-lt"/>
                <a:ea typeface="+mn-ea"/>
                <a:sym typeface="+mn-ea"/>
              </a:rPr>
              <a:t>5、假设股票A未来各个时间段到期的表内外资产为$100000，未来各个时间段到期的表内外负债为$50000，请计算未来各个时间段的流动性缺口，以及流动性缺口率。</a:t>
            </a: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sym typeface="+mn-ea"/>
              </a:rPr>
              <a:t>6、假设股票A在某一天内的最高价是$100，最低价是$90，而该股票在当天的总成交额是1000,000。请计算该股票Amihud流动性比率。</a:t>
            </a: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7、简述预防流动性黑洞的措施。</a:t>
            </a:r>
          </a:p>
          <a:p>
            <a:pPr marL="0" indent="0" latinLnBrk="0">
              <a:lnSpc>
                <a:spcPct val="170000"/>
              </a:lnSpc>
              <a:spcBef>
                <a:spcPts val="0"/>
              </a:spcBef>
              <a:buClr>
                <a:schemeClr val="accent1"/>
              </a:buClr>
              <a:buSzPct val="70000"/>
            </a:pPr>
            <a:r>
              <a:rPr kumimoji="1" sz="1900" dirty="0">
                <a:latin typeface="+mn-lt"/>
                <a:ea typeface="+mn-ea"/>
              </a:rPr>
              <a:t>8、简述流动性风险管理体系中基本要素。</a:t>
            </a:r>
          </a:p>
          <a:p>
            <a:pPr marL="0" indent="0" latinLnBrk="0">
              <a:lnSpc>
                <a:spcPct val="170000"/>
              </a:lnSpc>
              <a:spcBef>
                <a:spcPts val="0"/>
              </a:spcBef>
              <a:buClr>
                <a:schemeClr val="accent1"/>
              </a:buClr>
              <a:buSzPct val="70000"/>
            </a:pPr>
            <a:r>
              <a:rPr kumimoji="1" sz="1900" dirty="0">
                <a:latin typeface="+mn-lt"/>
                <a:ea typeface="+mn-ea"/>
              </a:rPr>
              <a:t>9、简述我国商业银行流动性风险管理政策目标。</a:t>
            </a:r>
          </a:p>
          <a:p>
            <a:pPr marL="0" indent="0" latinLnBrk="0">
              <a:lnSpc>
                <a:spcPct val="170000"/>
              </a:lnSpc>
              <a:spcBef>
                <a:spcPts val="0"/>
              </a:spcBef>
              <a:buClr>
                <a:schemeClr val="accent1"/>
              </a:buClr>
              <a:buSzPct val="70000"/>
            </a:pPr>
            <a:r>
              <a:rPr kumimoji="1" sz="1900" dirty="0">
                <a:latin typeface="+mn-lt"/>
                <a:ea typeface="+mn-ea"/>
              </a:rPr>
              <a:t>10、简述整体的流动性风险管理政策内容。</a:t>
            </a:r>
          </a:p>
          <a:p>
            <a:pPr marL="0" indent="0" latinLnBrk="0">
              <a:lnSpc>
                <a:spcPct val="170000"/>
              </a:lnSpc>
              <a:spcBef>
                <a:spcPts val="0"/>
              </a:spcBef>
              <a:buClr>
                <a:schemeClr val="accent1"/>
              </a:buClr>
              <a:buSzPct val="70000"/>
            </a:pPr>
            <a:r>
              <a:rPr kumimoji="1" sz="1900" dirty="0">
                <a:latin typeface="+mn-lt"/>
                <a:ea typeface="+mn-ea"/>
              </a:rPr>
              <a:t>11、简述巴塞尔协议III新出台的银行流动性监管指标。</a:t>
            </a: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spTree>
  </p:cSld>
  <p:clrMapOvr>
    <a:masterClrMapping/>
  </p:clrMapOvr>
  <p:transition>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104</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22"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936095" cy="6932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三是客户信用风险的影响。当客户信用级别差时，银行盈利能力可能下降。一旦客户无法按时还本付息，银行将面临贷款出售和转让的困难，失去主动权。Prisman等（1986）的研究发现，贷款违约会降低银行的现金流入，造成资产贬值，进会增加流动性风险。因此，可以认为商业银行流动性风险与信用风险呈正相关关系。</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四是对利率变动的敏感性。利率变动对银行客户存款需求和贷款需求都产生影响，以致严重影响到银行的流动性头寸。当利率下调时，银行存款减少且贷款增多，银行可能会面临资金短缺问题，产生流动性压力，最终导致流动性风险上升。</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五是突发事件。一些突发事件往往是导致金融机构流动性风险的重要因素。</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六是行业危机的影响。一家原本经营正常的机构会因其他机构或整个行业的流动性危机而遭受损失。</a:t>
            </a: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流动性风险的成因</a:t>
            </a: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 流动性风险与其他风险的相关性</a:t>
            </a:r>
          </a:p>
        </p:txBody>
      </p:sp>
      <p:sp>
        <p:nvSpPr>
          <p:cNvPr id="5" name="文本框 4"/>
          <p:cNvSpPr txBox="1"/>
          <p:nvPr/>
        </p:nvSpPr>
        <p:spPr>
          <a:xfrm>
            <a:off x="100965" y="116840"/>
            <a:ext cx="11936095" cy="59924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lang="zh-CN" sz="2400" dirty="0">
                <a:latin typeface="Times New Roman" panose="02020603050405020304" pitchFamily="18" charset="0"/>
                <a:ea typeface="+mn-ea"/>
                <a:cs typeface="Times New Roman" panose="02020603050405020304" pitchFamily="18" charset="0"/>
              </a:rPr>
              <a:t>流动性风险与信用风险、操作风险、策略风险、声誉风险等其他类别风险之间存在非常密切且复杂的关联性，在特殊情况下往往发生相互转化、传递和耦合。</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第一，信用风险。借款人或债务人无法按照合约履行债务或偿还债务的风险。当信用风险加大时，银行可能要支付额外的费用去吸引资金与储户，这直接影响了银行的财务稳定性和流动性。在极端情况下，即使银行提高价格，也可能难以获取所需的资金。</a:t>
            </a: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第二，操作风险。源于内部流程、人为错误或系统故障导致的风险。例如，内部管理混乱可能导致存款流失；IT系统中断则可能影响客户正常办理业务，进而造成存款减少。这些操作风险事件都可能对银行的流动性产生直接冲击。</a:t>
            </a:r>
          </a:p>
          <a:p>
            <a:pPr marL="0" indent="0">
              <a:lnSpc>
                <a:spcPct val="170000"/>
              </a:lnSpc>
              <a:buFont typeface="Arial" panose="020B0604020202020204" pitchFamily="34" charset="0"/>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936095" cy="6932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第三，策略风险。涉及银行在制定和执行战略决策时可能面临的风险。比如银行为了支持业务扩张而制定的融资计划，可能会增加流动性风险到不可接受的水平。这种风险通常与银行的长期规划和决策相关。</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第四，声誉风险。指由于负面媒体报道、不当行为或管理不善导致公众对银行信任度下降的风险。银行的声誉对其以合理成本吸收资金的能力至关重要。一旦声誉受损，即使银行本身财务状况稳健，也可能面临资金流失的风险。</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历史案例也证明了这些风险之间的关联性。比如，巴林银行的倒闭是因为操作风险引起的流动性风险；海南发展银行是因为信用风险先引起声誉风险，再造成挤兑，发生流动性风险。故而，2018年5月中国银保监会发布的《商业银行流动性风险管理办法》第三十四条显示，商业银行应当审慎评估信用风险、市场风险、操作风险和声誉风险等其他类别风险对流动性风险的影响。</a:t>
            </a: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 流动性风险与其他风险的相关性</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0504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二、交易流动性风险</a:t>
            </a:r>
          </a:p>
        </p:txBody>
      </p:sp>
    </p:spTree>
  </p:cSld>
  <p:clrMapOvr>
    <a:masterClrMapping/>
  </p:clrMapOvr>
  <p:transition spd="slow" advClick="0" advTm="334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交易流动性风险的概念</a:t>
            </a:r>
          </a:p>
        </p:txBody>
      </p:sp>
      <p:sp>
        <p:nvSpPr>
          <p:cNvPr id="5" name="文本框 4"/>
          <p:cNvSpPr txBox="1"/>
          <p:nvPr/>
        </p:nvSpPr>
        <p:spPr>
          <a:xfrm>
            <a:off x="100965" y="116840"/>
            <a:ext cx="11936095" cy="52590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交易流动性风险有时又称为资产/产品/市场流动性风险，这是由于一笔交易头寸的规模相对于正常交易量而言过大，以至于在当前市场价格下难以完成交易。</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这种风险涉及商业银行持有的资产能否迅速且无损地变现。变现能力越强，所付成本越低，则流动性越强。</a:t>
            </a:r>
            <a:r>
              <a:rPr kumimoji="1" lang="en-US" sz="2200" dirty="0">
                <a:latin typeface="Times New Roman" panose="02020603050405020304" pitchFamily="18" charset="0"/>
                <a:ea typeface="+mn-ea"/>
                <a:cs typeface="Times New Roman" panose="02020603050405020304" pitchFamily="18" charset="0"/>
              </a:rPr>
              <a:t>  </a:t>
            </a:r>
          </a:p>
          <a:p>
            <a:pPr marL="0" indent="457200" latinLnBrk="0">
              <a:lnSpc>
                <a:spcPct val="170000"/>
              </a:lnSpc>
              <a:buFont typeface="Arial" panose="020B0604020202020204" pitchFamily="34" charset="0"/>
              <a:buNone/>
            </a:pPr>
            <a:r>
              <a:rPr kumimoji="1" sz="2200" dirty="0">
                <a:latin typeface="Times New Roman" panose="02020603050405020304" pitchFamily="18" charset="0"/>
                <a:ea typeface="+mn-ea"/>
                <a:cs typeface="Times New Roman" panose="02020603050405020304" pitchFamily="18" charset="0"/>
              </a:rPr>
              <a:t>流动性资产主要包括：现金，超额准备金，可在二级市场随时抛售的国债、债券、票据和其他证券类资产，短期内到期的拆放/存放同业款项、贷款、贴现、回购、证券类资产和其他应收款，其他短期内可变现的资产。</a:t>
            </a:r>
          </a:p>
          <a:p>
            <a:pPr marL="0" indent="0">
              <a:lnSpc>
                <a:spcPct val="170000"/>
              </a:lnSpc>
              <a:buFont typeface="Arial" panose="020B0604020202020204" pitchFamily="34" charset="0"/>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8" descr="275309974090b8f2795e0670a728c4f"/>
          <p:cNvPicPr/>
          <p:nvPr/>
        </p:nvPicPr>
        <p:blipFill>
          <a:blip r:embed="rId2" cstate="print"/>
          <a:srcRect/>
          <a:stretch>
            <a:fillRect/>
          </a:stretch>
        </p:blipFill>
        <p:spPr>
          <a:xfrm>
            <a:off x="2182178" y="844868"/>
            <a:ext cx="7822565" cy="4450715"/>
          </a:xfrm>
          <a:prstGeom prst="rect">
            <a:avLst/>
          </a:prstGeom>
        </p:spPr>
      </p:pic>
      <p:sp>
        <p:nvSpPr>
          <p:cNvPr id="3" name="文本框 2"/>
          <p:cNvSpPr txBox="1"/>
          <p:nvPr/>
        </p:nvSpPr>
        <p:spPr>
          <a:xfrm>
            <a:off x="3553460" y="5373688"/>
            <a:ext cx="5080000" cy="645160"/>
          </a:xfrm>
          <a:prstGeom prst="rect">
            <a:avLst/>
          </a:prstGeom>
        </p:spPr>
        <p:txBody>
          <a:bodyPr>
            <a:spAutoFit/>
          </a:bodyPr>
          <a:lstStyle/>
          <a:p>
            <a:pPr marL="0" indent="266700" algn="ctr" defTabSz="266700">
              <a:lnSpc>
                <a:spcPct val="150000"/>
              </a:lnSpc>
              <a:spcAft>
                <a:spcPct val="0"/>
              </a:spcAft>
            </a:pPr>
            <a:r>
              <a:rPr lang="zh-CN" altLang="en-US" sz="2400" dirty="0" smtClean="0">
                <a:latin typeface="宋体" panose="02010600030101010101" pitchFamily="2" charset="-122"/>
                <a:ea typeface="宋体" panose="02010600030101010101" pitchFamily="2" charset="-122"/>
              </a:rPr>
              <a:t>图</a:t>
            </a:r>
            <a:r>
              <a:rPr lang="en-US" altLang="zh-CN" sz="2400" dirty="0" smtClean="0">
                <a:latin typeface="Times New Roman" panose="02020603050405020304"/>
                <a:ea typeface="宋体" panose="02010600030101010101" pitchFamily="2" charset="-122"/>
              </a:rPr>
              <a:t>15-1 </a:t>
            </a:r>
            <a:r>
              <a:rPr lang="en-US" altLang="zh-CN" sz="2400" dirty="0">
                <a:latin typeface="Times New Roman" panose="02020603050405020304"/>
                <a:ea typeface="宋体" panose="02010600030101010101" pitchFamily="2" charset="-122"/>
              </a:rPr>
              <a:t> </a:t>
            </a:r>
            <a:r>
              <a:rPr lang="zh-CN" altLang="en-US" sz="2400" dirty="0">
                <a:latin typeface="宋体" panose="02010600030101010101" pitchFamily="2" charset="-122"/>
                <a:ea typeface="宋体" panose="02010600030101010101" pitchFamily="2" charset="-122"/>
              </a:rPr>
              <a:t>资产流动性示意图</a:t>
            </a: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交易流动性风险的概念</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交易流动性风险衡量</a:t>
            </a:r>
          </a:p>
        </p:txBody>
      </p:sp>
      <p:sp>
        <p:nvSpPr>
          <p:cNvPr id="5" name="文本框 4"/>
          <p:cNvSpPr txBox="1"/>
          <p:nvPr/>
        </p:nvSpPr>
        <p:spPr>
          <a:xfrm>
            <a:off x="100965" y="116840"/>
            <a:ext cx="11790045" cy="58343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资产流动性能用价格——数量函数来衡量，这个函数揭示了价格如何受交易量所影响，这也被称为市场冲击。</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在流动性较高的市场中，由于交易活跃，某一特定头寸的交易通常不会对价格产生显著影响。相反，在交易清淡的市场中，任何交易都可能迅速且显著地影响价格。为了管理交易流动性风险，传统的做法是通过设定头寸限额来控制。</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头寸限额的主要目的是限制单个投资工具的风险敞口，防止因单一资产的大额交易而对市场造成过大冲击，进而避免可能的被迫清算情况。通过限制头寸大小，银行能够降低因市场流动性不足而导致的潜在损失。</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16840"/>
            <a:ext cx="11790045" cy="46316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a:lnSpc>
                <a:spcPct val="170000"/>
              </a:lnSpc>
              <a:buNone/>
            </a:pPr>
            <a:r>
              <a:rPr kumimoji="1" sz="2400" dirty="0">
                <a:latin typeface="Times New Roman" panose="02020603050405020304" pitchFamily="18" charset="0"/>
                <a:ea typeface="+mn-ea"/>
                <a:cs typeface="Times New Roman" panose="02020603050405020304" pitchFamily="18" charset="0"/>
              </a:rPr>
              <a:t>（一）买入卖出价差</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为了度量交易流动性风险，首先引入买入卖出价差（bid-ask spead）。买入卖出价差可以用货币值（dollar value），即卖出价格（Ask Price）与买入价格（Bid Price）之差（即）衡量，也可以用资产价格的比率衡量，即买入卖出价差比率，其计算公式如下</a:t>
            </a:r>
            <a:r>
              <a:rPr kumimoji="1" lang="zh-CN" sz="2200" dirty="0">
                <a:latin typeface="Times New Roman" panose="02020603050405020304" pitchFamily="18" charset="0"/>
                <a:ea typeface="+mn-ea"/>
                <a:cs typeface="Times New Roman" panose="02020603050405020304" pitchFamily="18" charset="0"/>
              </a:rPr>
              <a:t>：</a:t>
            </a:r>
          </a:p>
          <a:p>
            <a:pPr marL="0" indent="457200" algn="r" latinLnBrk="0">
              <a:lnSpc>
                <a:spcPct val="170000"/>
              </a:lnSpc>
              <a:buNone/>
            </a:pPr>
            <a:r>
              <a:rPr kumimoji="1" lang="zh-CN"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a:t>
            </a:r>
            <a:r>
              <a:rPr kumimoji="1" lang="zh-CN" sz="2200" dirty="0" smtClean="0">
                <a:latin typeface="Times New Roman" panose="02020603050405020304" pitchFamily="18" charset="0"/>
                <a:ea typeface="+mn-ea"/>
                <a:cs typeface="Times New Roman" panose="02020603050405020304" pitchFamily="18" charset="0"/>
              </a:rPr>
              <a:t>1</a:t>
            </a:r>
            <a:r>
              <a:rPr kumimoji="1" lang="zh-CN"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为卖出价格，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为买入价格，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为市场中间价格，即买入价格和卖出价格的均值。</a:t>
            </a: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pic>
        <p:nvPicPr>
          <p:cNvPr id="2" name="图片 -2147481200"/>
          <p:cNvPicPr>
            <a:picLocks noChangeAspect="1"/>
          </p:cNvPicPr>
          <p:nvPr/>
        </p:nvPicPr>
        <p:blipFill>
          <a:blip r:embed="rId2"/>
          <a:stretch>
            <a:fillRect/>
          </a:stretch>
        </p:blipFill>
        <p:spPr>
          <a:xfrm>
            <a:off x="5420995" y="2855595"/>
            <a:ext cx="1344930" cy="820420"/>
          </a:xfrm>
          <a:prstGeom prst="rect">
            <a:avLst/>
          </a:prstGeom>
          <a:noFill/>
          <a:ln w="9525">
            <a:noFill/>
          </a:ln>
        </p:spPr>
      </p:pic>
      <p:pic>
        <p:nvPicPr>
          <p:cNvPr id="3" name="图片 -2147481199"/>
          <p:cNvPicPr>
            <a:picLocks noChangeAspect="1"/>
          </p:cNvPicPr>
          <p:nvPr/>
        </p:nvPicPr>
        <p:blipFill>
          <a:blip r:embed="rId3"/>
          <a:stretch>
            <a:fillRect/>
          </a:stretch>
        </p:blipFill>
        <p:spPr>
          <a:xfrm>
            <a:off x="1341120" y="3602990"/>
            <a:ext cx="387350" cy="454025"/>
          </a:xfrm>
          <a:prstGeom prst="rect">
            <a:avLst/>
          </a:prstGeom>
          <a:noFill/>
          <a:ln w="9525">
            <a:noFill/>
          </a:ln>
        </p:spPr>
      </p:pic>
      <p:pic>
        <p:nvPicPr>
          <p:cNvPr id="4" name="图片 -2147481198"/>
          <p:cNvPicPr>
            <a:picLocks noChangeAspect="1"/>
          </p:cNvPicPr>
          <p:nvPr/>
        </p:nvPicPr>
        <p:blipFill>
          <a:blip r:embed="rId4"/>
          <a:stretch>
            <a:fillRect/>
          </a:stretch>
        </p:blipFill>
        <p:spPr>
          <a:xfrm>
            <a:off x="3213100" y="3575050"/>
            <a:ext cx="393065" cy="460375"/>
          </a:xfrm>
          <a:prstGeom prst="rect">
            <a:avLst/>
          </a:prstGeom>
          <a:noFill/>
          <a:ln w="9525">
            <a:noFill/>
          </a:ln>
        </p:spPr>
      </p:pic>
      <p:pic>
        <p:nvPicPr>
          <p:cNvPr id="6" name="图片 -2147481197"/>
          <p:cNvPicPr>
            <a:picLocks noChangeAspect="1"/>
          </p:cNvPicPr>
          <p:nvPr/>
        </p:nvPicPr>
        <p:blipFill>
          <a:blip r:embed="rId5"/>
          <a:stretch>
            <a:fillRect/>
          </a:stretch>
        </p:blipFill>
        <p:spPr>
          <a:xfrm>
            <a:off x="5158105" y="3575050"/>
            <a:ext cx="464820" cy="464820"/>
          </a:xfrm>
          <a:prstGeom prst="rect">
            <a:avLst/>
          </a:prstGeom>
          <a:noFill/>
          <a:ln w="9525">
            <a:noFill/>
          </a:ln>
        </p:spPr>
      </p:pic>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交易流动性风险衡量</a:t>
            </a: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16840"/>
            <a:ext cx="11835765" cy="58343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价差是指交易者在买卖资产时所愿意接受的最低价格差异，其反映了三个不同类型的成本：指令处理成本、非对称信息成本和存货持有成本。</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指令处理成本：这是指为提供流动性服务所必须承担的成本，这些成本可能来自于交易成本、成交量、技术和竞争状况等多个方面。</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非对称信息成本：这是指由于市场中存在信息不对称现象而导致的成本。为了弥补这种信息不对称所带来的潜在损失，做市商可能会扩大价差，以此来保护自己免受信息优势方的侵害。</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存货持有成本：为了保持开放式头寸而需要承担的成本。这些成本主要用于弥补持有资产的存储、保险、利息等费用。</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
        <p:nvSpPr>
          <p:cNvPr id="6"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交易流动性风险衡量</a:t>
            </a: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3929380" y="3530600"/>
            <a:ext cx="6516370" cy="646430"/>
            <a:chOff x="6188" y="6082"/>
            <a:chExt cx="10262" cy="1018"/>
          </a:xfrm>
        </p:grpSpPr>
        <p:sp>
          <p:nvSpPr>
            <p:cNvPr id="16" name="圆角矩形 15"/>
            <p:cNvSpPr/>
            <p:nvPr>
              <p:custDataLst>
                <p:tags r:id="rId20"/>
              </p:custDataLst>
            </p:nvPr>
          </p:nvSpPr>
          <p:spPr>
            <a:xfrm>
              <a:off x="6188" y="6082"/>
              <a:ext cx="10263" cy="101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zh-CN" altLang="en-US" sz="2600" b="1" dirty="0">
                  <a:solidFill>
                    <a:schemeClr val="tx1"/>
                  </a:solidFill>
                  <a:latin typeface="微软雅黑" panose="020B0503020204020204" pitchFamily="34" charset="-122"/>
                  <a:ea typeface="微软雅黑" panose="020B0503020204020204" pitchFamily="34" charset="-122"/>
                </a:rPr>
                <a:t>流动性黑洞</a:t>
              </a:r>
            </a:p>
          </p:txBody>
        </p:sp>
        <p:sp>
          <p:nvSpPr>
            <p:cNvPr id="29" name="椭圆 28"/>
            <p:cNvSpPr/>
            <p:nvPr>
              <p:custDataLst>
                <p:tags r:id="rId21"/>
              </p:custDataLst>
            </p:nvPr>
          </p:nvSpPr>
          <p:spPr>
            <a:xfrm>
              <a:off x="6476" y="6195"/>
              <a:ext cx="1006" cy="792"/>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grpSp>
      <p:grpSp>
        <p:nvGrpSpPr>
          <p:cNvPr id="7" name="组合 6"/>
          <p:cNvGrpSpPr/>
          <p:nvPr>
            <p:custDataLst>
              <p:tags r:id="rId2"/>
            </p:custDataLst>
          </p:nvPr>
        </p:nvGrpSpPr>
        <p:grpSpPr>
          <a:xfrm>
            <a:off x="3940810" y="2550160"/>
            <a:ext cx="6475730" cy="694690"/>
            <a:chOff x="6206" y="4467"/>
            <a:chExt cx="10198" cy="1094"/>
          </a:xfrm>
        </p:grpSpPr>
        <p:sp>
          <p:nvSpPr>
            <p:cNvPr id="26" name="圆角矩形 25"/>
            <p:cNvSpPr/>
            <p:nvPr>
              <p:custDataLst>
                <p:tags r:id="rId18"/>
              </p:custDataLst>
            </p:nvPr>
          </p:nvSpPr>
          <p:spPr>
            <a:xfrm>
              <a:off x="6206" y="4467"/>
              <a:ext cx="10199"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融资流动性风险</a:t>
              </a:r>
            </a:p>
          </p:txBody>
        </p:sp>
        <p:sp>
          <p:nvSpPr>
            <p:cNvPr id="28" name="椭圆 27"/>
            <p:cNvSpPr/>
            <p:nvPr>
              <p:custDataLst>
                <p:tags r:id="rId19"/>
              </p:custDataLst>
            </p:nvPr>
          </p:nvSpPr>
          <p:spPr>
            <a:xfrm>
              <a:off x="6456" y="4630"/>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grpSp>
      <p:grpSp>
        <p:nvGrpSpPr>
          <p:cNvPr id="5" name="组合 4"/>
          <p:cNvGrpSpPr/>
          <p:nvPr>
            <p:custDataLst>
              <p:tags r:id="rId3"/>
            </p:custDataLst>
          </p:nvPr>
        </p:nvGrpSpPr>
        <p:grpSpPr>
          <a:xfrm>
            <a:off x="3929380" y="659130"/>
            <a:ext cx="6430010" cy="645160"/>
            <a:chOff x="6188" y="1380"/>
            <a:chExt cx="10126" cy="1016"/>
          </a:xfrm>
        </p:grpSpPr>
        <p:sp>
          <p:nvSpPr>
            <p:cNvPr id="24" name="圆角矩形 23"/>
            <p:cNvSpPr/>
            <p:nvPr>
              <p:custDataLst>
                <p:tags r:id="rId16"/>
              </p:custDataLst>
            </p:nvPr>
          </p:nvSpPr>
          <p:spPr>
            <a:xfrm>
              <a:off x="6188" y="1380"/>
              <a:ext cx="10127" cy="101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流动性风险的界定</a:t>
              </a:r>
            </a:p>
          </p:txBody>
        </p:sp>
        <p:sp>
          <p:nvSpPr>
            <p:cNvPr id="30" name="椭圆 29"/>
            <p:cNvSpPr/>
            <p:nvPr>
              <p:custDataLst>
                <p:tags r:id="rId17"/>
              </p:custDataLst>
            </p:nvPr>
          </p:nvSpPr>
          <p:spPr>
            <a:xfrm>
              <a:off x="6423" y="1492"/>
              <a:ext cx="1058" cy="793"/>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grpSp>
      <p:grpSp>
        <p:nvGrpSpPr>
          <p:cNvPr id="6" name="组合 5"/>
          <p:cNvGrpSpPr/>
          <p:nvPr>
            <p:custDataLst>
              <p:tags r:id="rId4"/>
            </p:custDataLst>
          </p:nvPr>
        </p:nvGrpSpPr>
        <p:grpSpPr>
          <a:xfrm>
            <a:off x="3940810" y="1590040"/>
            <a:ext cx="6419850" cy="674370"/>
            <a:chOff x="6206" y="2900"/>
            <a:chExt cx="10110" cy="1062"/>
          </a:xfrm>
        </p:grpSpPr>
        <p:sp>
          <p:nvSpPr>
            <p:cNvPr id="25" name="圆角矩形 24"/>
            <p:cNvSpPr/>
            <p:nvPr>
              <p:custDataLst>
                <p:tags r:id="rId14"/>
              </p:custDataLst>
            </p:nvPr>
          </p:nvSpPr>
          <p:spPr>
            <a:xfrm>
              <a:off x="6206" y="2900"/>
              <a:ext cx="10110" cy="106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交易流动性风险</a:t>
              </a:r>
            </a:p>
          </p:txBody>
        </p:sp>
        <p:sp>
          <p:nvSpPr>
            <p:cNvPr id="31" name="椭圆 30"/>
            <p:cNvSpPr/>
            <p:nvPr>
              <p:custDataLst>
                <p:tags r:id="rId15"/>
              </p:custDataLst>
            </p:nvPr>
          </p:nvSpPr>
          <p:spPr>
            <a:xfrm>
              <a:off x="6423" y="3035"/>
              <a:ext cx="1058" cy="792"/>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grpSp>
      <p:sp>
        <p:nvSpPr>
          <p:cNvPr id="34" name="MH_Others_10" descr="#wm#_48_07_*Z"/>
          <p:cNvSpPr>
            <a:spLocks noChangeArrowheads="1"/>
          </p:cNvSpPr>
          <p:nvPr>
            <p:custDataLst>
              <p:tags r:id="rId5"/>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6"/>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7"/>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grpSp>
        <p:nvGrpSpPr>
          <p:cNvPr id="9" name="组合 8"/>
          <p:cNvGrpSpPr/>
          <p:nvPr>
            <p:custDataLst>
              <p:tags r:id="rId8"/>
            </p:custDataLst>
          </p:nvPr>
        </p:nvGrpSpPr>
        <p:grpSpPr>
          <a:xfrm>
            <a:off x="3938905" y="4462780"/>
            <a:ext cx="6590030" cy="694690"/>
            <a:chOff x="6203" y="7575"/>
            <a:chExt cx="10378" cy="1094"/>
          </a:xfrm>
        </p:grpSpPr>
        <p:sp>
          <p:nvSpPr>
            <p:cNvPr id="27" name="圆角矩形 26"/>
            <p:cNvSpPr/>
            <p:nvPr>
              <p:custDataLst>
                <p:tags r:id="rId12"/>
              </p:custDataLst>
            </p:nvPr>
          </p:nvSpPr>
          <p:spPr>
            <a:xfrm>
              <a:off x="6203" y="7575"/>
              <a:ext cx="10379"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巴塞尔协议之流动性风险管理</a:t>
              </a:r>
            </a:p>
          </p:txBody>
        </p:sp>
        <p:sp>
          <p:nvSpPr>
            <p:cNvPr id="43" name="椭圆 42"/>
            <p:cNvSpPr/>
            <p:nvPr>
              <p:custDataLst>
                <p:tags r:id="rId13"/>
              </p:custDataLst>
            </p:nvPr>
          </p:nvSpPr>
          <p:spPr>
            <a:xfrm>
              <a:off x="6476" y="7712"/>
              <a:ext cx="1005"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grpSp>
      <p:pic>
        <p:nvPicPr>
          <p:cNvPr id="17423" name="Picture 32" descr="12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p:custDataLst>
              <p:tags r:id="rId9"/>
            </p:custDataLst>
          </p:nvPr>
        </p:nvGrpSpPr>
        <p:grpSpPr>
          <a:xfrm>
            <a:off x="3938905" y="5443220"/>
            <a:ext cx="6590030" cy="694690"/>
            <a:chOff x="6203" y="8916"/>
            <a:chExt cx="10378" cy="1094"/>
          </a:xfrm>
        </p:grpSpPr>
        <p:sp>
          <p:nvSpPr>
            <p:cNvPr id="3" name="圆角矩形 2"/>
            <p:cNvSpPr/>
            <p:nvPr>
              <p:custDataLst>
                <p:tags r:id="rId10"/>
              </p:custDataLst>
            </p:nvPr>
          </p:nvSpPr>
          <p:spPr>
            <a:xfrm>
              <a:off x="6203" y="8916"/>
              <a:ext cx="10379"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流动性风险管理的案例分析</a:t>
              </a:r>
            </a:p>
          </p:txBody>
        </p:sp>
        <p:sp>
          <p:nvSpPr>
            <p:cNvPr id="4" name="椭圆 3"/>
            <p:cNvSpPr/>
            <p:nvPr>
              <p:custDataLst>
                <p:tags r:id="rId11"/>
              </p:custDataLst>
            </p:nvPr>
          </p:nvSpPr>
          <p:spPr>
            <a:xfrm>
              <a:off x="6476" y="9053"/>
              <a:ext cx="1005"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gr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16840"/>
            <a:ext cx="11835765" cy="59397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一种度量交易流动性的方法是计算特定的时间范围内、正常市场条件下平仓某一交易头寸的成本。假定</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为某金融机构持有的第</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个产品的买入卖出价差比率，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为相应头寸的货币价值，</a:t>
            </a:r>
            <a:r>
              <a:rPr kumimoji="1" lang="en-US" sz="2200" dirty="0">
                <a:latin typeface="Times New Roman" panose="02020603050405020304" pitchFamily="18" charset="0"/>
                <a:ea typeface="+mn-ea"/>
                <a:cs typeface="Times New Roman" panose="02020603050405020304" pitchFamily="18" charset="0"/>
              </a:rPr>
              <a:t>    </a:t>
            </a:r>
          </a:p>
          <a:p>
            <a:pPr marL="0" indent="226695"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为头寸的总数量。</a:t>
            </a: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那么，正常市场条件下的平仓费用为：</a:t>
            </a:r>
          </a:p>
          <a:p>
            <a:pPr marL="0" indent="457200" algn="r" latinLnBrk="0">
              <a:lnSpc>
                <a:spcPct val="170000"/>
              </a:lnSpc>
              <a:buNone/>
            </a:pP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2</a:t>
            </a:r>
            <a:r>
              <a:rPr kumimoji="1"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另一种度量交易流动性的方法是计算一定时间范围内，在受压市场条件下，将头寸平仓的费用。假定</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为买入卖出价差比率的均值和标准差，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为价差的置信区间。</a:t>
            </a: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那么，受压市场下的平仓费用为：</a:t>
            </a:r>
          </a:p>
          <a:p>
            <a:pPr marL="0" indent="457200" algn="r" latinLnBrk="0">
              <a:lnSpc>
                <a:spcPct val="170000"/>
              </a:lnSpc>
              <a:buNone/>
            </a:pP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3</a:t>
            </a:r>
            <a:r>
              <a:rPr kumimoji="1" sz="2200" dirty="0">
                <a:latin typeface="Times New Roman" panose="02020603050405020304" pitchFamily="18" charset="0"/>
                <a:ea typeface="+mn-ea"/>
                <a:cs typeface="Times New Roman" panose="02020603050405020304" pitchFamily="18" charset="0"/>
              </a:rPr>
              <a:t>）</a:t>
            </a:r>
          </a:p>
        </p:txBody>
      </p:sp>
      <p:pic>
        <p:nvPicPr>
          <p:cNvPr id="2" name="图片 -2147481196"/>
          <p:cNvPicPr>
            <a:picLocks noChangeAspect="1"/>
          </p:cNvPicPr>
          <p:nvPr/>
        </p:nvPicPr>
        <p:blipFill>
          <a:blip r:embed="rId2"/>
          <a:stretch>
            <a:fillRect/>
          </a:stretch>
        </p:blipFill>
        <p:spPr>
          <a:xfrm>
            <a:off x="1557020" y="1268730"/>
            <a:ext cx="355955" cy="540000"/>
          </a:xfrm>
          <a:prstGeom prst="rect">
            <a:avLst/>
          </a:prstGeom>
          <a:noFill/>
          <a:ln w="9525">
            <a:noFill/>
          </a:ln>
        </p:spPr>
      </p:pic>
      <p:pic>
        <p:nvPicPr>
          <p:cNvPr id="3" name="图片 -2147481195"/>
          <p:cNvPicPr>
            <a:picLocks noChangeAspect="1"/>
          </p:cNvPicPr>
          <p:nvPr/>
        </p:nvPicPr>
        <p:blipFill>
          <a:blip r:embed="rId3"/>
          <a:stretch>
            <a:fillRect/>
          </a:stretch>
        </p:blipFill>
        <p:spPr>
          <a:xfrm>
            <a:off x="4725353" y="1340485"/>
            <a:ext cx="214500" cy="360000"/>
          </a:xfrm>
          <a:prstGeom prst="rect">
            <a:avLst/>
          </a:prstGeom>
          <a:noFill/>
          <a:ln w="9525">
            <a:noFill/>
          </a:ln>
        </p:spPr>
      </p:pic>
      <p:pic>
        <p:nvPicPr>
          <p:cNvPr id="4" name="图片 -2147481194"/>
          <p:cNvPicPr>
            <a:picLocks noChangeAspect="1"/>
          </p:cNvPicPr>
          <p:nvPr/>
        </p:nvPicPr>
        <p:blipFill>
          <a:blip r:embed="rId4"/>
          <a:stretch>
            <a:fillRect/>
          </a:stretch>
        </p:blipFill>
        <p:spPr>
          <a:xfrm>
            <a:off x="8397875" y="1340485"/>
            <a:ext cx="336623" cy="432000"/>
          </a:xfrm>
          <a:prstGeom prst="rect">
            <a:avLst/>
          </a:prstGeom>
          <a:noFill/>
          <a:ln w="9525">
            <a:noFill/>
          </a:ln>
        </p:spPr>
      </p:pic>
      <p:pic>
        <p:nvPicPr>
          <p:cNvPr id="6" name="图片 -2147481193"/>
          <p:cNvPicPr>
            <a:picLocks noChangeAspect="1"/>
          </p:cNvPicPr>
          <p:nvPr/>
        </p:nvPicPr>
        <p:blipFill>
          <a:blip r:embed="rId5"/>
          <a:stretch>
            <a:fillRect/>
          </a:stretch>
        </p:blipFill>
        <p:spPr>
          <a:xfrm>
            <a:off x="188595" y="1988820"/>
            <a:ext cx="300042" cy="324000"/>
          </a:xfrm>
          <a:prstGeom prst="rect">
            <a:avLst/>
          </a:prstGeom>
          <a:noFill/>
          <a:ln w="9525">
            <a:noFill/>
          </a:ln>
        </p:spPr>
      </p:pic>
      <p:pic>
        <p:nvPicPr>
          <p:cNvPr id="7" name="图片 -2147481192"/>
          <p:cNvPicPr>
            <a:picLocks noChangeAspect="1"/>
          </p:cNvPicPr>
          <p:nvPr/>
        </p:nvPicPr>
        <p:blipFill>
          <a:blip r:embed="rId6"/>
          <a:stretch>
            <a:fillRect/>
          </a:stretch>
        </p:blipFill>
        <p:spPr>
          <a:xfrm>
            <a:off x="3779912" y="2925445"/>
            <a:ext cx="4627095" cy="828000"/>
          </a:xfrm>
          <a:prstGeom prst="rect">
            <a:avLst/>
          </a:prstGeom>
          <a:noFill/>
          <a:ln w="9525">
            <a:noFill/>
          </a:ln>
        </p:spPr>
      </p:pic>
      <p:pic>
        <p:nvPicPr>
          <p:cNvPr id="8" name="图片 -2147481191"/>
          <p:cNvPicPr>
            <a:picLocks noChangeAspect="1"/>
          </p:cNvPicPr>
          <p:nvPr/>
        </p:nvPicPr>
        <p:blipFill>
          <a:blip r:embed="rId7"/>
          <a:stretch>
            <a:fillRect/>
          </a:stretch>
        </p:blipFill>
        <p:spPr>
          <a:xfrm>
            <a:off x="2637155" y="4293235"/>
            <a:ext cx="364597" cy="468000"/>
          </a:xfrm>
          <a:prstGeom prst="rect">
            <a:avLst/>
          </a:prstGeom>
          <a:noFill/>
          <a:ln w="9525">
            <a:noFill/>
          </a:ln>
        </p:spPr>
      </p:pic>
      <p:pic>
        <p:nvPicPr>
          <p:cNvPr id="9" name="图片 -2147481190"/>
          <p:cNvPicPr>
            <a:picLocks noChangeAspect="1"/>
          </p:cNvPicPr>
          <p:nvPr/>
        </p:nvPicPr>
        <p:blipFill>
          <a:blip r:embed="rId8"/>
          <a:stretch>
            <a:fillRect/>
          </a:stretch>
        </p:blipFill>
        <p:spPr>
          <a:xfrm>
            <a:off x="3356928" y="4293235"/>
            <a:ext cx="341883" cy="468000"/>
          </a:xfrm>
          <a:prstGeom prst="rect">
            <a:avLst/>
          </a:prstGeom>
          <a:noFill/>
          <a:ln w="9525">
            <a:noFill/>
          </a:ln>
        </p:spPr>
      </p:pic>
      <p:pic>
        <p:nvPicPr>
          <p:cNvPr id="10" name="图片 -2147481189"/>
          <p:cNvPicPr>
            <a:picLocks noChangeAspect="1"/>
          </p:cNvPicPr>
          <p:nvPr/>
        </p:nvPicPr>
        <p:blipFill>
          <a:blip r:embed="rId9"/>
          <a:stretch>
            <a:fillRect/>
          </a:stretch>
        </p:blipFill>
        <p:spPr>
          <a:xfrm>
            <a:off x="8734425" y="4347845"/>
            <a:ext cx="349885" cy="413385"/>
          </a:xfrm>
          <a:prstGeom prst="rect">
            <a:avLst/>
          </a:prstGeom>
          <a:noFill/>
          <a:ln w="9525">
            <a:noFill/>
          </a:ln>
        </p:spPr>
      </p:pic>
      <p:pic>
        <p:nvPicPr>
          <p:cNvPr id="11" name="图片 -2147481188"/>
          <p:cNvPicPr>
            <a:picLocks noChangeAspect="1"/>
          </p:cNvPicPr>
          <p:nvPr/>
        </p:nvPicPr>
        <p:blipFill>
          <a:blip r:embed="rId10"/>
          <a:stretch>
            <a:fillRect/>
          </a:stretch>
        </p:blipFill>
        <p:spPr>
          <a:xfrm>
            <a:off x="3715536" y="5445443"/>
            <a:ext cx="4755847" cy="828000"/>
          </a:xfrm>
          <a:prstGeom prst="rect">
            <a:avLst/>
          </a:prstGeom>
          <a:noFill/>
          <a:ln w="9525">
            <a:noFill/>
          </a:ln>
        </p:spPr>
      </p:pic>
      <p:sp>
        <p:nvSpPr>
          <p:cNvPr id="12"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交易流动性风险衡量</a:t>
            </a: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351270"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15-</a:t>
            </a:r>
            <a:r>
              <a:rPr sz="2800" b="1" cap="small" dirty="0" smtClean="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】买入卖出价差比率的估计</a:t>
            </a:r>
          </a:p>
        </p:txBody>
      </p:sp>
      <p:sp>
        <p:nvSpPr>
          <p:cNvPr id="9" name="文本框 8"/>
          <p:cNvSpPr txBox="1"/>
          <p:nvPr/>
        </p:nvSpPr>
        <p:spPr>
          <a:xfrm>
            <a:off x="33729" y="620688"/>
            <a:ext cx="11926267" cy="5267960"/>
          </a:xfrm>
          <a:prstGeom prst="rect">
            <a:avLst/>
          </a:prstGeom>
          <a:noFill/>
        </p:spPr>
        <p:txBody>
          <a:bodyPr wrap="square">
            <a:spAutoFit/>
          </a:bodyPr>
          <a:lstStyle/>
          <a:p>
            <a:pPr marL="0" indent="0">
              <a:lnSpc>
                <a:spcPct val="170000"/>
              </a:lnSpc>
              <a:buFont typeface="Arial" panose="020B0604020202020204" pitchFamily="34" charset="0"/>
              <a:buNone/>
            </a:pPr>
            <a:r>
              <a:rPr kumimoji="1" lang="en-US" altLang="zh-CN" sz="2200" dirty="0">
                <a:latin typeface="+mn-lt"/>
                <a:ea typeface="+mn-ea"/>
                <a:sym typeface="+mn-ea"/>
              </a:rPr>
              <a:t>•</a:t>
            </a:r>
            <a:r>
              <a:rPr kumimoji="1" sz="2200" dirty="0">
                <a:latin typeface="Times New Roman" panose="02020603050405020304" pitchFamily="18" charset="0"/>
                <a:ea typeface="+mn-ea"/>
                <a:cs typeface="Times New Roman" panose="02020603050405020304" pitchFamily="18" charset="0"/>
              </a:rPr>
              <a:t>假设某股票的买家愿意购买的最高价格（Bid Price）是$50，而卖家愿意出售的最低价格（Ask Price）是$51。试计算这支股票的买入卖出价差比率。</a:t>
            </a:r>
          </a:p>
          <a:p>
            <a:pPr marL="0" indent="457200" latinLnBrk="0">
              <a:lnSpc>
                <a:spcPct val="170000"/>
              </a:lnSpc>
              <a:buFont typeface="Arial" panose="020B0604020202020204" pitchFamily="34" charset="0"/>
              <a:buNone/>
            </a:pPr>
            <a:r>
              <a:rPr sz="2200" dirty="0">
                <a:latin typeface="Times New Roman" panose="02020603050405020304" pitchFamily="18" charset="0"/>
                <a:cs typeface="Times New Roman" panose="02020603050405020304" pitchFamily="18" charset="0"/>
              </a:rPr>
              <a:t>解：这支股票的买卖价差为$51 - $50 = $1，</a:t>
            </a:r>
          </a:p>
          <a:p>
            <a:pPr marL="457200" lvl="1" indent="457200" latinLnBrk="0">
              <a:lnSpc>
                <a:spcPct val="170000"/>
              </a:lnSpc>
              <a:buFont typeface="Arial" panose="020B0604020202020204" pitchFamily="34" charset="0"/>
              <a:buNone/>
            </a:pPr>
            <a:r>
              <a:rPr sz="2200" dirty="0">
                <a:latin typeface="Times New Roman" panose="02020603050405020304" pitchFamily="18" charset="0"/>
                <a:cs typeface="Times New Roman" panose="02020603050405020304" pitchFamily="18" charset="0"/>
              </a:rPr>
              <a:t>市场中间价格，即买入价格和卖出价格的均值（$51 + $50）/2 = $50.5</a:t>
            </a:r>
          </a:p>
          <a:p>
            <a:pPr marL="457200" lvl="1" indent="457200" latinLnBrk="0">
              <a:lnSpc>
                <a:spcPct val="170000"/>
              </a:lnSpc>
              <a:buFont typeface="Arial" panose="020B0604020202020204" pitchFamily="34" charset="0"/>
              <a:buNone/>
            </a:pPr>
            <a:r>
              <a:rPr sz="2200" dirty="0">
                <a:latin typeface="Times New Roman" panose="02020603050405020304" pitchFamily="18" charset="0"/>
                <a:cs typeface="Times New Roman" panose="02020603050405020304" pitchFamily="18" charset="0"/>
              </a:rPr>
              <a:t>买入卖出价差比率</a:t>
            </a: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0"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p:txBody>
      </p:sp>
      <p:pic>
        <p:nvPicPr>
          <p:cNvPr id="3" name="图片 -2147481187"/>
          <p:cNvPicPr>
            <a:picLocks noChangeAspect="1"/>
          </p:cNvPicPr>
          <p:nvPr/>
        </p:nvPicPr>
        <p:blipFill>
          <a:blip r:embed="rId2"/>
          <a:stretch>
            <a:fillRect/>
          </a:stretch>
        </p:blipFill>
        <p:spPr>
          <a:xfrm>
            <a:off x="3429000" y="2925445"/>
            <a:ext cx="2817495" cy="763905"/>
          </a:xfrm>
          <a:prstGeom prst="rect">
            <a:avLst/>
          </a:prstGeom>
          <a:noFill/>
          <a:ln w="9525">
            <a:noFill/>
          </a:ln>
        </p:spPr>
      </p:pic>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16840"/>
            <a:ext cx="11790045" cy="63569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a:lnSpc>
                <a:spcPct val="170000"/>
              </a:lnSpc>
              <a:buNone/>
            </a:pPr>
            <a:r>
              <a:rPr kumimoji="1" sz="2400" dirty="0">
                <a:latin typeface="Times New Roman" panose="02020603050405020304" pitchFamily="18" charset="0"/>
                <a:ea typeface="+mn-ea"/>
                <a:cs typeface="Times New Roman" panose="02020603050405020304" pitchFamily="18" charset="0"/>
              </a:rPr>
              <a:t>（</a:t>
            </a:r>
            <a:r>
              <a:rPr kumimoji="1" lang="zh-CN" sz="2400" dirty="0">
                <a:latin typeface="Times New Roman" panose="02020603050405020304" pitchFamily="18" charset="0"/>
                <a:ea typeface="+mn-ea"/>
                <a:cs typeface="Times New Roman" panose="02020603050405020304" pitchFamily="18" charset="0"/>
              </a:rPr>
              <a:t>二</a:t>
            </a:r>
            <a:r>
              <a:rPr kumimoji="1" sz="2400" dirty="0">
                <a:latin typeface="Times New Roman" panose="02020603050405020304" pitchFamily="18" charset="0"/>
                <a:ea typeface="+mn-ea"/>
                <a:cs typeface="Times New Roman" panose="02020603050405020304" pitchFamily="18" charset="0"/>
              </a:rPr>
              <a:t>）经流动性调整的VaR</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有流动性调整的VaR(La-VaR)实质上度量的是由流动性风险因子和市场风险因子构成的集成风险I。</a:t>
            </a:r>
            <a:endParaRPr kumimoji="1" lang="zh-CN"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zh-CN"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15-4</a:t>
            </a:r>
            <a:r>
              <a:rPr kumimoji="1" lang="zh-CN"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为市场风险因子，</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为流动性风险因子。</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假设</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完全正相关，则有：</a:t>
            </a:r>
          </a:p>
          <a:p>
            <a:pPr marL="0" indent="457200" algn="r" latinLnBrk="0">
              <a:lnSpc>
                <a:spcPct val="170000"/>
              </a:lnSpc>
              <a:buNone/>
            </a:pPr>
            <a:r>
              <a:rPr kumimoji="1" lang="zh-CN"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15-5</a:t>
            </a:r>
            <a:r>
              <a:rPr kumimoji="1" lang="zh-CN" sz="2200" dirty="0">
                <a:latin typeface="Times New Roman" panose="02020603050405020304" pitchFamily="18" charset="0"/>
                <a:ea typeface="+mn-ea"/>
                <a:cs typeface="Times New Roman" panose="02020603050405020304" pitchFamily="18" charset="0"/>
                <a:sym typeface="+mn-ea"/>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表示流动性风险的度量值。</a:t>
            </a: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交易流动性风险衡量</a:t>
            </a:r>
          </a:p>
        </p:txBody>
      </p:sp>
      <p:pic>
        <p:nvPicPr>
          <p:cNvPr id="2" name="图片 -2147481186"/>
          <p:cNvPicPr>
            <a:picLocks noChangeAspect="1"/>
          </p:cNvPicPr>
          <p:nvPr/>
        </p:nvPicPr>
        <p:blipFill>
          <a:blip r:embed="rId2"/>
          <a:stretch>
            <a:fillRect/>
          </a:stretch>
        </p:blipFill>
        <p:spPr>
          <a:xfrm>
            <a:off x="3860965" y="2565400"/>
            <a:ext cx="4464990" cy="468000"/>
          </a:xfrm>
          <a:prstGeom prst="rect">
            <a:avLst/>
          </a:prstGeom>
          <a:noFill/>
          <a:ln w="9525">
            <a:noFill/>
          </a:ln>
        </p:spPr>
      </p:pic>
      <p:pic>
        <p:nvPicPr>
          <p:cNvPr id="3" name="图片 -2147481185"/>
          <p:cNvPicPr>
            <a:picLocks noChangeAspect="1"/>
          </p:cNvPicPr>
          <p:nvPr/>
        </p:nvPicPr>
        <p:blipFill>
          <a:blip r:embed="rId3"/>
          <a:stretch>
            <a:fillRect/>
          </a:stretch>
        </p:blipFill>
        <p:spPr>
          <a:xfrm>
            <a:off x="1348740" y="3141028"/>
            <a:ext cx="406540" cy="324000"/>
          </a:xfrm>
          <a:prstGeom prst="rect">
            <a:avLst/>
          </a:prstGeom>
          <a:noFill/>
          <a:ln w="9525">
            <a:noFill/>
          </a:ln>
        </p:spPr>
      </p:pic>
      <p:pic>
        <p:nvPicPr>
          <p:cNvPr id="4" name="图片 -2147481184"/>
          <p:cNvPicPr>
            <a:picLocks noChangeAspect="1"/>
          </p:cNvPicPr>
          <p:nvPr/>
        </p:nvPicPr>
        <p:blipFill>
          <a:blip r:embed="rId4"/>
          <a:stretch>
            <a:fillRect/>
          </a:stretch>
        </p:blipFill>
        <p:spPr>
          <a:xfrm>
            <a:off x="1916748" y="3716973"/>
            <a:ext cx="277186" cy="324000"/>
          </a:xfrm>
          <a:prstGeom prst="rect">
            <a:avLst/>
          </a:prstGeom>
          <a:noFill/>
          <a:ln w="9525">
            <a:noFill/>
          </a:ln>
        </p:spPr>
      </p:pic>
      <p:pic>
        <p:nvPicPr>
          <p:cNvPr id="8" name="图片 -2147481185"/>
          <p:cNvPicPr>
            <a:picLocks noChangeAspect="1"/>
          </p:cNvPicPr>
          <p:nvPr/>
        </p:nvPicPr>
        <p:blipFill>
          <a:blip r:embed="rId3"/>
          <a:stretch>
            <a:fillRect/>
          </a:stretch>
        </p:blipFill>
        <p:spPr>
          <a:xfrm>
            <a:off x="1196975" y="3716973"/>
            <a:ext cx="406540" cy="324000"/>
          </a:xfrm>
          <a:prstGeom prst="rect">
            <a:avLst/>
          </a:prstGeom>
          <a:noFill/>
          <a:ln w="9525">
            <a:noFill/>
          </a:ln>
        </p:spPr>
      </p:pic>
      <p:pic>
        <p:nvPicPr>
          <p:cNvPr id="6" name="图片 -2147481181"/>
          <p:cNvPicPr>
            <a:picLocks noChangeAspect="1"/>
          </p:cNvPicPr>
          <p:nvPr/>
        </p:nvPicPr>
        <p:blipFill>
          <a:blip r:embed="rId5"/>
          <a:stretch>
            <a:fillRect/>
          </a:stretch>
        </p:blipFill>
        <p:spPr>
          <a:xfrm>
            <a:off x="3455768" y="4221480"/>
            <a:ext cx="5275385" cy="468000"/>
          </a:xfrm>
          <a:prstGeom prst="rect">
            <a:avLst/>
          </a:prstGeom>
          <a:noFill/>
          <a:ln w="9525">
            <a:noFill/>
          </a:ln>
        </p:spPr>
      </p:pic>
      <p:pic>
        <p:nvPicPr>
          <p:cNvPr id="9" name="图片 -2147481180"/>
          <p:cNvPicPr>
            <a:picLocks noChangeAspect="1"/>
          </p:cNvPicPr>
          <p:nvPr/>
        </p:nvPicPr>
        <p:blipFill>
          <a:blip r:embed="rId6"/>
          <a:stretch>
            <a:fillRect/>
          </a:stretch>
        </p:blipFill>
        <p:spPr>
          <a:xfrm>
            <a:off x="1412558" y="4797425"/>
            <a:ext cx="977752" cy="432000"/>
          </a:xfrm>
          <a:prstGeom prst="rect">
            <a:avLst/>
          </a:prstGeom>
          <a:noFill/>
          <a:ln w="9525">
            <a:noFill/>
          </a:ln>
        </p:spPr>
      </p:pic>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790045" cy="689229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基于买卖价差可分为固定和非固定的情况，所以又把基于买卖价差的外生性</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法分为固定和非固定两种情况来进行讨论。</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首先，基于买卖价差固定时的La-VaR法，设固定的买卖价差为s，则有：</a:t>
            </a:r>
          </a:p>
          <a:p>
            <a:pPr marL="0" indent="457200" algn="r" latinLnBrk="0">
              <a:lnSpc>
                <a:spcPct val="170000"/>
              </a:lnSpc>
              <a:buNone/>
            </a:pPr>
            <a:r>
              <a:rPr kumimoji="1" lang="zh-CN"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15-6</a:t>
            </a:r>
            <a:r>
              <a:rPr kumimoji="1" lang="zh-CN"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其中，W表示初始资本或组合价值；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为盯市价格的波动率；s为买卖价差；</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为一定置信水平下的分位数。</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这种调整可对投资组合的全部资产重</a:t>
            </a:r>
            <a:r>
              <a:rPr kumimoji="1" lang="zh-CN" sz="2200" dirty="0">
                <a:latin typeface="Times New Roman" panose="02020603050405020304" pitchFamily="18" charset="0"/>
                <a:ea typeface="+mn-ea"/>
                <a:cs typeface="Times New Roman" panose="02020603050405020304" pitchFamily="18" charset="0"/>
                <a:sym typeface="+mn-ea"/>
              </a:rPr>
              <a:t>复进</a:t>
            </a:r>
            <a:r>
              <a:rPr kumimoji="1" lang="zh-CN" sz="2200" dirty="0">
                <a:latin typeface="Times New Roman" panose="02020603050405020304" pitchFamily="18" charset="0"/>
                <a:ea typeface="+mn-ea"/>
                <a:cs typeface="Times New Roman" panose="02020603050405020304" pitchFamily="18" charset="0"/>
              </a:rPr>
              <a:t>行，从而可得到一系列修正值，这些修正值反映了由于流动性限制而需要增加的额外风险资本。随着组合中资产数量的增加，这些修正值累加起来，总修正值也会相应增加，即流动性风险占总风险的比重将越来越大。这意味着，对于包含大量资产的大型投资组合，流动性风险的重要性更为显著。</a:t>
            </a: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交易流动性风险衡量</a:t>
            </a:r>
          </a:p>
        </p:txBody>
      </p:sp>
      <p:pic>
        <p:nvPicPr>
          <p:cNvPr id="1071" name="图片 20"/>
          <p:cNvPicPr/>
          <p:nvPr/>
        </p:nvPicPr>
        <p:blipFill>
          <a:blip r:embed="rId2" cstate="print"/>
          <a:srcRect/>
          <a:stretch>
            <a:fillRect/>
          </a:stretch>
        </p:blipFill>
        <p:spPr>
          <a:xfrm>
            <a:off x="9909810" y="765175"/>
            <a:ext cx="1210945" cy="410210"/>
          </a:xfrm>
          <a:prstGeom prst="rect">
            <a:avLst/>
          </a:prstGeom>
          <a:ln>
            <a:noFill/>
          </a:ln>
        </p:spPr>
      </p:pic>
      <p:pic>
        <p:nvPicPr>
          <p:cNvPr id="2" name="图片 -2147481179"/>
          <p:cNvPicPr>
            <a:picLocks noChangeAspect="1"/>
          </p:cNvPicPr>
          <p:nvPr/>
        </p:nvPicPr>
        <p:blipFill>
          <a:blip r:embed="rId3"/>
          <a:stretch>
            <a:fillRect/>
          </a:stretch>
        </p:blipFill>
        <p:spPr>
          <a:xfrm>
            <a:off x="3223746" y="2349500"/>
            <a:ext cx="5739428" cy="684000"/>
          </a:xfrm>
          <a:prstGeom prst="rect">
            <a:avLst/>
          </a:prstGeom>
          <a:noFill/>
          <a:ln w="9525">
            <a:noFill/>
          </a:ln>
        </p:spPr>
      </p:pic>
      <p:pic>
        <p:nvPicPr>
          <p:cNvPr id="3" name="图片 -2147481178"/>
          <p:cNvPicPr>
            <a:picLocks noChangeAspect="1"/>
          </p:cNvPicPr>
          <p:nvPr/>
        </p:nvPicPr>
        <p:blipFill>
          <a:blip r:embed="rId4"/>
          <a:stretch>
            <a:fillRect/>
          </a:stretch>
        </p:blipFill>
        <p:spPr>
          <a:xfrm>
            <a:off x="5051425" y="3140710"/>
            <a:ext cx="345749" cy="324000"/>
          </a:xfrm>
          <a:prstGeom prst="rect">
            <a:avLst/>
          </a:prstGeom>
          <a:noFill/>
          <a:ln w="9525">
            <a:noFill/>
          </a:ln>
        </p:spPr>
      </p:pic>
      <p:pic>
        <p:nvPicPr>
          <p:cNvPr id="4" name="图片 -2147481177"/>
          <p:cNvPicPr>
            <a:picLocks noChangeAspect="1"/>
          </p:cNvPicPr>
          <p:nvPr/>
        </p:nvPicPr>
        <p:blipFill>
          <a:blip r:embed="rId5"/>
          <a:stretch>
            <a:fillRect/>
          </a:stretch>
        </p:blipFill>
        <p:spPr>
          <a:xfrm>
            <a:off x="9838055" y="3140710"/>
            <a:ext cx="325755" cy="305435"/>
          </a:xfrm>
          <a:prstGeom prst="rect">
            <a:avLst/>
          </a:prstGeom>
          <a:noFill/>
          <a:ln w="9525">
            <a:noFill/>
          </a:ln>
        </p:spPr>
      </p:pic>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790045" cy="793750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其次，基于买卖价差不固定时的La_VaR法，在现实市场中，买卖价差一般并不固定，相反还具有随机波动的特性。</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若定义t时间的资产价格的对数收益率为：</a:t>
            </a:r>
          </a:p>
          <a:p>
            <a:pPr marL="0" indent="457200" algn="r" latinLnBrk="0">
              <a:lnSpc>
                <a:spcPct val="170000"/>
              </a:lnSpc>
              <a:buNone/>
            </a:pPr>
            <a:r>
              <a:rPr kumimoji="1" lang="zh-CN"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15-7</a:t>
            </a:r>
            <a:r>
              <a:rPr kumimoji="1" lang="zh-CN"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那么，考虑了流动性风险后的VaR值计算公式为：</a:t>
            </a:r>
          </a:p>
          <a:p>
            <a:pPr marL="0" indent="457200" algn="r" latinLnBrk="0">
              <a:lnSpc>
                <a:spcPct val="170000"/>
              </a:lnSpc>
              <a:buNone/>
            </a:pPr>
            <a:r>
              <a:rPr kumimoji="1" lang="zh-CN"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15-8</a:t>
            </a:r>
            <a:r>
              <a:rPr kumimoji="1" lang="zh-CN" sz="2200" dirty="0">
                <a:latin typeface="Times New Roman" panose="02020603050405020304" pitchFamily="18" charset="0"/>
                <a:ea typeface="+mn-ea"/>
                <a:cs typeface="Times New Roman" panose="02020603050405020304" pitchFamily="18" charset="0"/>
                <a:sym typeface="+mn-ea"/>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其中，公式右边前半部分测度的是市场风险；后半部分测度的是流动性风险式中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为资产回报的两个参数，分别表示对数收益率</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的均值和方差，</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是一定置信水平下的分位数，</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为一个调整参数，</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分别表示买卖价差的均值和标准差，</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是一定置信水平下买卖价差实际分布的分位数。</a:t>
            </a: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交易流动性风险衡量</a:t>
            </a:r>
          </a:p>
        </p:txBody>
      </p:sp>
      <p:pic>
        <p:nvPicPr>
          <p:cNvPr id="2" name="图片 -2147481176"/>
          <p:cNvPicPr>
            <a:picLocks noChangeAspect="1"/>
          </p:cNvPicPr>
          <p:nvPr/>
        </p:nvPicPr>
        <p:blipFill>
          <a:blip r:embed="rId2"/>
          <a:stretch>
            <a:fillRect/>
          </a:stretch>
        </p:blipFill>
        <p:spPr>
          <a:xfrm>
            <a:off x="4119085" y="2421255"/>
            <a:ext cx="3948751" cy="468000"/>
          </a:xfrm>
          <a:prstGeom prst="rect">
            <a:avLst/>
          </a:prstGeom>
          <a:noFill/>
          <a:ln w="9525">
            <a:noFill/>
          </a:ln>
        </p:spPr>
      </p:pic>
      <p:pic>
        <p:nvPicPr>
          <p:cNvPr id="3" name="图片 -2147481175"/>
          <p:cNvPicPr>
            <a:picLocks noChangeAspect="1"/>
          </p:cNvPicPr>
          <p:nvPr/>
        </p:nvPicPr>
        <p:blipFill>
          <a:blip r:embed="rId3"/>
          <a:stretch>
            <a:fillRect/>
          </a:stretch>
        </p:blipFill>
        <p:spPr>
          <a:xfrm>
            <a:off x="2728297" y="3374708"/>
            <a:ext cx="6730326" cy="864000"/>
          </a:xfrm>
          <a:prstGeom prst="rect">
            <a:avLst/>
          </a:prstGeom>
          <a:noFill/>
          <a:ln w="9525">
            <a:noFill/>
          </a:ln>
        </p:spPr>
      </p:pic>
      <p:pic>
        <p:nvPicPr>
          <p:cNvPr id="4" name="图片 -2147481174"/>
          <p:cNvPicPr>
            <a:picLocks noChangeAspect="1"/>
          </p:cNvPicPr>
          <p:nvPr/>
        </p:nvPicPr>
        <p:blipFill>
          <a:blip r:embed="rId4"/>
          <a:stretch>
            <a:fillRect/>
          </a:stretch>
        </p:blipFill>
        <p:spPr>
          <a:xfrm>
            <a:off x="10413365" y="4149090"/>
            <a:ext cx="720725" cy="478155"/>
          </a:xfrm>
          <a:prstGeom prst="rect">
            <a:avLst/>
          </a:prstGeom>
          <a:noFill/>
          <a:ln w="9525">
            <a:noFill/>
          </a:ln>
        </p:spPr>
      </p:pic>
      <p:pic>
        <p:nvPicPr>
          <p:cNvPr id="6" name="图片 -2147481173"/>
          <p:cNvPicPr>
            <a:picLocks noChangeAspect="1"/>
          </p:cNvPicPr>
          <p:nvPr/>
        </p:nvPicPr>
        <p:blipFill>
          <a:blip r:embed="rId5"/>
          <a:stretch>
            <a:fillRect/>
          </a:stretch>
        </p:blipFill>
        <p:spPr>
          <a:xfrm>
            <a:off x="11349990" y="4149090"/>
            <a:ext cx="353600" cy="468000"/>
          </a:xfrm>
          <a:prstGeom prst="rect">
            <a:avLst/>
          </a:prstGeom>
          <a:noFill/>
          <a:ln w="9525">
            <a:noFill/>
          </a:ln>
        </p:spPr>
      </p:pic>
      <p:pic>
        <p:nvPicPr>
          <p:cNvPr id="8" name="图片 -2147481172"/>
          <p:cNvPicPr>
            <a:picLocks noChangeAspect="1"/>
          </p:cNvPicPr>
          <p:nvPr/>
        </p:nvPicPr>
        <p:blipFill>
          <a:blip r:embed="rId6"/>
          <a:stretch>
            <a:fillRect/>
          </a:stretch>
        </p:blipFill>
        <p:spPr>
          <a:xfrm>
            <a:off x="5804853" y="4653280"/>
            <a:ext cx="297880" cy="540000"/>
          </a:xfrm>
          <a:prstGeom prst="rect">
            <a:avLst/>
          </a:prstGeom>
          <a:noFill/>
          <a:ln w="9525">
            <a:noFill/>
          </a:ln>
        </p:spPr>
      </p:pic>
      <p:pic>
        <p:nvPicPr>
          <p:cNvPr id="9" name="图片 -2147481171"/>
          <p:cNvPicPr>
            <a:picLocks noChangeAspect="1"/>
          </p:cNvPicPr>
          <p:nvPr/>
        </p:nvPicPr>
        <p:blipFill>
          <a:blip r:embed="rId7"/>
          <a:stretch>
            <a:fillRect/>
          </a:stretch>
        </p:blipFill>
        <p:spPr>
          <a:xfrm>
            <a:off x="8037830" y="4797425"/>
            <a:ext cx="330200" cy="309880"/>
          </a:xfrm>
          <a:prstGeom prst="rect">
            <a:avLst/>
          </a:prstGeom>
          <a:noFill/>
          <a:ln w="9525">
            <a:noFill/>
          </a:ln>
        </p:spPr>
      </p:pic>
      <p:pic>
        <p:nvPicPr>
          <p:cNvPr id="10" name="图片 -2147481170"/>
          <p:cNvPicPr>
            <a:picLocks noChangeAspect="1"/>
          </p:cNvPicPr>
          <p:nvPr/>
        </p:nvPicPr>
        <p:blipFill>
          <a:blip r:embed="rId8"/>
          <a:stretch>
            <a:fillRect/>
          </a:stretch>
        </p:blipFill>
        <p:spPr>
          <a:xfrm>
            <a:off x="332740" y="5300980"/>
            <a:ext cx="262646" cy="360000"/>
          </a:xfrm>
          <a:prstGeom prst="rect">
            <a:avLst/>
          </a:prstGeom>
          <a:noFill/>
          <a:ln w="9525">
            <a:noFill/>
          </a:ln>
        </p:spPr>
      </p:pic>
      <p:pic>
        <p:nvPicPr>
          <p:cNvPr id="11" name="图片 -2147481169"/>
          <p:cNvPicPr>
            <a:picLocks noChangeAspect="1"/>
          </p:cNvPicPr>
          <p:nvPr/>
        </p:nvPicPr>
        <p:blipFill>
          <a:blip r:embed="rId9"/>
          <a:stretch>
            <a:fillRect/>
          </a:stretch>
        </p:blipFill>
        <p:spPr>
          <a:xfrm>
            <a:off x="2781300" y="5232400"/>
            <a:ext cx="311785" cy="428625"/>
          </a:xfrm>
          <a:prstGeom prst="rect">
            <a:avLst/>
          </a:prstGeom>
          <a:noFill/>
          <a:ln w="9525">
            <a:noFill/>
          </a:ln>
        </p:spPr>
      </p:pic>
      <p:pic>
        <p:nvPicPr>
          <p:cNvPr id="12" name="图片 -2147481168"/>
          <p:cNvPicPr>
            <a:picLocks noChangeAspect="1"/>
          </p:cNvPicPr>
          <p:nvPr/>
        </p:nvPicPr>
        <p:blipFill>
          <a:blip r:embed="rId10"/>
          <a:stretch>
            <a:fillRect/>
          </a:stretch>
        </p:blipFill>
        <p:spPr>
          <a:xfrm>
            <a:off x="3284855" y="5232400"/>
            <a:ext cx="311785" cy="438785"/>
          </a:xfrm>
          <a:prstGeom prst="rect">
            <a:avLst/>
          </a:prstGeom>
          <a:noFill/>
          <a:ln w="9525">
            <a:noFill/>
          </a:ln>
        </p:spPr>
      </p:pic>
      <p:pic>
        <p:nvPicPr>
          <p:cNvPr id="13" name="图片 -2147481167"/>
          <p:cNvPicPr>
            <a:picLocks noChangeAspect="1"/>
          </p:cNvPicPr>
          <p:nvPr/>
        </p:nvPicPr>
        <p:blipFill>
          <a:blip r:embed="rId11"/>
          <a:stretch>
            <a:fillRect/>
          </a:stretch>
        </p:blipFill>
        <p:spPr>
          <a:xfrm>
            <a:off x="7893685" y="5239385"/>
            <a:ext cx="333654" cy="432000"/>
          </a:xfrm>
          <a:prstGeom prst="rect">
            <a:avLst/>
          </a:prstGeom>
          <a:noFill/>
          <a:ln w="9525">
            <a:noFill/>
          </a:ln>
        </p:spPr>
      </p:pic>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790045" cy="563689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假设对数收益率服从正态分布，买卖价差具有不可确定性，一定置信水平下由流动性调整的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a:t>
            </a:r>
          </a:p>
          <a:p>
            <a:pPr marL="0" indent="457200" algn="r" latinLnBrk="0">
              <a:lnSpc>
                <a:spcPct val="170000"/>
              </a:lnSpc>
              <a:buNone/>
            </a:pPr>
            <a:r>
              <a:rPr kumimoji="1" lang="zh-CN"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15-9</a:t>
            </a:r>
            <a:r>
              <a:rPr kumimoji="1" lang="zh-CN"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但是，上述介绍的</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法也存在一定的局限性，仅考虑了外生的流动性风险，也就是交易成本中的买卖价差部分，而忽略了资产的交易数量对流动性的影响。</a:t>
            </a: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交易流动性风险衡量</a:t>
            </a:r>
          </a:p>
        </p:txBody>
      </p:sp>
      <p:pic>
        <p:nvPicPr>
          <p:cNvPr id="2" name="图片 -2147481166"/>
          <p:cNvPicPr>
            <a:picLocks noChangeAspect="1"/>
          </p:cNvPicPr>
          <p:nvPr/>
        </p:nvPicPr>
        <p:blipFill>
          <a:blip r:embed="rId2"/>
          <a:stretch>
            <a:fillRect/>
          </a:stretch>
        </p:blipFill>
        <p:spPr>
          <a:xfrm>
            <a:off x="476885" y="1340485"/>
            <a:ext cx="715988" cy="396000"/>
          </a:xfrm>
          <a:prstGeom prst="rect">
            <a:avLst/>
          </a:prstGeom>
          <a:noFill/>
          <a:ln w="9525">
            <a:noFill/>
          </a:ln>
        </p:spPr>
      </p:pic>
      <p:pic>
        <p:nvPicPr>
          <p:cNvPr id="3" name="图片 -2147481165"/>
          <p:cNvPicPr>
            <a:picLocks noChangeAspect="1"/>
          </p:cNvPicPr>
          <p:nvPr/>
        </p:nvPicPr>
        <p:blipFill>
          <a:blip r:embed="rId3"/>
          <a:stretch>
            <a:fillRect/>
          </a:stretch>
        </p:blipFill>
        <p:spPr>
          <a:xfrm>
            <a:off x="2834181" y="1756410"/>
            <a:ext cx="6518558" cy="756000"/>
          </a:xfrm>
          <a:prstGeom prst="rect">
            <a:avLst/>
          </a:prstGeom>
          <a:noFill/>
          <a:ln w="9525">
            <a:noFill/>
          </a:ln>
        </p:spPr>
      </p:pic>
      <p:pic>
        <p:nvPicPr>
          <p:cNvPr id="4" name="图片 -2147481164"/>
          <p:cNvPicPr>
            <a:picLocks noChangeAspect="1"/>
          </p:cNvPicPr>
          <p:nvPr/>
        </p:nvPicPr>
        <p:blipFill>
          <a:blip r:embed="rId4"/>
          <a:stretch>
            <a:fillRect/>
          </a:stretch>
        </p:blipFill>
        <p:spPr>
          <a:xfrm>
            <a:off x="2924810" y="2493010"/>
            <a:ext cx="1188000" cy="396000"/>
          </a:xfrm>
          <a:prstGeom prst="rect">
            <a:avLst/>
          </a:prstGeom>
          <a:noFill/>
          <a:ln w="9525">
            <a:noFill/>
          </a:ln>
        </p:spPr>
      </p:pic>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790045" cy="736282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sym typeface="+mn-ea"/>
              </a:rPr>
              <a:t>在对一个持仓数量较大的金融产品进行平仓时，如果交易员选择迅速平仓，他们确实可能会享受到较小的买卖价差，这意味着直接的交易成本较低。然而，快速的交易也可能导致交易员面临更大的由于中间市场价格变动而引发的潜在损失（Almgren和Chriss，2001）。这是因为当大量订单迅速进入市场时，它可能会对市场价格产生冲击，导致价格在交易过程中发生不利于交易员的变化。</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该法在传统VaR方法的基础上加上流动性调整项得到的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，并以此来捕捉中间市场价格的变动。这种方法的基本假设是中间价格的波动与买卖价差的波动是完全相关且同步的。然而，这个假设在实际情况中可能很难成立，只有在极端市场条件下才有可能出现。</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交易流动性风险衡量</a:t>
            </a:r>
          </a:p>
        </p:txBody>
      </p:sp>
      <p:pic>
        <p:nvPicPr>
          <p:cNvPr id="4" name="图片 -2147481164"/>
          <p:cNvPicPr>
            <a:picLocks noChangeAspect="1"/>
          </p:cNvPicPr>
          <p:nvPr/>
        </p:nvPicPr>
        <p:blipFill>
          <a:blip r:embed="rId2"/>
          <a:stretch>
            <a:fillRect/>
          </a:stretch>
        </p:blipFill>
        <p:spPr>
          <a:xfrm>
            <a:off x="7317740" y="3644900"/>
            <a:ext cx="1188000" cy="396000"/>
          </a:xfrm>
          <a:prstGeom prst="rect">
            <a:avLst/>
          </a:prstGeom>
          <a:noFill/>
          <a:ln w="9525">
            <a:noFill/>
          </a:ln>
        </p:spPr>
      </p:pic>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351270"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15-</a:t>
            </a:r>
            <a:r>
              <a:rPr sz="2800" b="1" cap="small" dirty="0" smtClean="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】经流动性调整的VaR的估计</a:t>
            </a:r>
          </a:p>
        </p:txBody>
      </p:sp>
      <p:sp>
        <p:nvSpPr>
          <p:cNvPr id="9" name="文本框 8"/>
          <p:cNvSpPr txBox="1"/>
          <p:nvPr/>
        </p:nvSpPr>
        <p:spPr>
          <a:xfrm>
            <a:off x="33729" y="620688"/>
            <a:ext cx="11926267" cy="4117340"/>
          </a:xfrm>
          <a:prstGeom prst="rect">
            <a:avLst/>
          </a:prstGeom>
          <a:noFill/>
        </p:spPr>
        <p:txBody>
          <a:bodyPr wrap="square">
            <a:spAutoFit/>
          </a:bodyPr>
          <a:lstStyle/>
          <a:p>
            <a:pPr marL="0" indent="0">
              <a:lnSpc>
                <a:spcPct val="170000"/>
              </a:lnSpc>
              <a:buFont typeface="Arial" panose="020B0604020202020204" pitchFamily="34" charset="0"/>
              <a:buNone/>
            </a:pPr>
            <a:r>
              <a:rPr kumimoji="1" lang="en-US" altLang="zh-CN" sz="2200" dirty="0">
                <a:latin typeface="+mn-lt"/>
                <a:ea typeface="+mn-ea"/>
                <a:sym typeface="+mn-ea"/>
              </a:rPr>
              <a:t>•</a:t>
            </a:r>
            <a:r>
              <a:rPr kumimoji="1" sz="2200" dirty="0">
                <a:latin typeface="Times New Roman" panose="02020603050405020304" pitchFamily="18" charset="0"/>
                <a:ea typeface="+mn-ea"/>
                <a:cs typeface="Times New Roman" panose="02020603050405020304" pitchFamily="18" charset="0"/>
              </a:rPr>
              <a:t>假如我们用1000万美元投资于一只股票，该股票的日波动率为1%，价差s为0.25%，再假设95%的置信水平所对应的分位数为1.645，那么在95%的置信水平下的日La_VaR为多少？</a:t>
            </a:r>
          </a:p>
          <a:p>
            <a:pPr marL="0" indent="457200" latinLnBrk="0">
              <a:lnSpc>
                <a:spcPct val="170000"/>
              </a:lnSpc>
              <a:buFont typeface="Arial" panose="020B0604020202020204" pitchFamily="34" charset="0"/>
              <a:buNone/>
            </a:pPr>
            <a:r>
              <a:rPr sz="2200" dirty="0">
                <a:latin typeface="Times New Roman" panose="02020603050405020304" pitchFamily="18" charset="0"/>
                <a:cs typeface="Times New Roman" panose="02020603050405020304" pitchFamily="18" charset="0"/>
              </a:rPr>
              <a:t>解：具体的计算过程如下：</a:t>
            </a: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0"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p:txBody>
      </p:sp>
      <p:pic>
        <p:nvPicPr>
          <p:cNvPr id="3" name="图片 -2147481162"/>
          <p:cNvPicPr>
            <a:picLocks noChangeAspect="1"/>
          </p:cNvPicPr>
          <p:nvPr/>
        </p:nvPicPr>
        <p:blipFill>
          <a:blip r:embed="rId2"/>
          <a:stretch>
            <a:fillRect/>
          </a:stretch>
        </p:blipFill>
        <p:spPr>
          <a:xfrm>
            <a:off x="1570673" y="2781935"/>
            <a:ext cx="9045575" cy="1607185"/>
          </a:xfrm>
          <a:prstGeom prst="rect">
            <a:avLst/>
          </a:prstGeom>
          <a:noFill/>
          <a:ln w="9525">
            <a:noFill/>
          </a:ln>
        </p:spPr>
      </p:pic>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0504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三、融资流动性风险</a:t>
            </a:r>
          </a:p>
        </p:txBody>
      </p:sp>
    </p:spTree>
  </p:cSld>
  <p:clrMapOvr>
    <a:masterClrMapping/>
  </p:clrMapOvr>
  <p:transition spd="slow" advClick="0" advTm="334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融资流动性风险的概念</a:t>
            </a:r>
          </a:p>
        </p:txBody>
      </p:sp>
      <p:sp>
        <p:nvSpPr>
          <p:cNvPr id="5" name="文本框 4"/>
          <p:cNvSpPr txBox="1"/>
          <p:nvPr/>
        </p:nvSpPr>
        <p:spPr>
          <a:xfrm>
            <a:off x="100965" y="116840"/>
            <a:ext cx="11936095" cy="47891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融资流动性风险，又称负债流动性风险，是金融机构在面临资金短缺时，无法及时筹集到足够资金来偿还到期债务而产生的风险。</a:t>
            </a: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若公司筹资能力越强，筹资成本越低，则流动性越强。</a:t>
            </a:r>
          </a:p>
          <a:p>
            <a:pPr marL="0" indent="0" latinLnBrk="0">
              <a:lnSpc>
                <a:spcPct val="170000"/>
              </a:lnSpc>
              <a:buNone/>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融资流动性风险通常与金融机构的杠杆操作紧密相关，即金融机构借入资金来扩大其资产规模。面对此类风险时，需综合分析金融机构的资产范围和负债结构。</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60833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一、流动性风险的界定</a:t>
            </a: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融资流动性风险的概念</a:t>
            </a:r>
          </a:p>
        </p:txBody>
      </p:sp>
      <p:sp>
        <p:nvSpPr>
          <p:cNvPr id="5" name="文本框 4"/>
          <p:cNvSpPr txBox="1"/>
          <p:nvPr/>
        </p:nvSpPr>
        <p:spPr>
          <a:xfrm>
            <a:off x="100965" y="116840"/>
            <a:ext cx="11936095" cy="756031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考虑资产方面，资金资源的潜在要求依赖于：</a:t>
            </a:r>
          </a:p>
          <a:p>
            <a:pPr marL="0" indent="0" latinLnBrk="0">
              <a:lnSpc>
                <a:spcPct val="170000"/>
              </a:lnSpc>
              <a:buNone/>
            </a:pPr>
            <a:r>
              <a:rPr kumimoji="1" sz="2200" dirty="0">
                <a:latin typeface="Times New Roman" panose="02020603050405020304" pitchFamily="18" charset="0"/>
                <a:ea typeface="+mn-ea"/>
                <a:cs typeface="Times New Roman" panose="02020603050405020304" pitchFamily="18" charset="0"/>
              </a:rPr>
              <a:t>（1）不同的保证金要求，机构需要每天评估其持仓情况并相应调整保证金，由逐日结算决定。</a:t>
            </a:r>
          </a:p>
          <a:p>
            <a:pPr marL="0" indent="0" latinLnBrk="0">
              <a:lnSpc>
                <a:spcPct val="170000"/>
              </a:lnSpc>
              <a:buNone/>
            </a:pPr>
            <a:r>
              <a:rPr kumimoji="1" sz="2200" dirty="0">
                <a:latin typeface="Times New Roman" panose="02020603050405020304" pitchFamily="18" charset="0"/>
                <a:ea typeface="+mn-ea"/>
                <a:cs typeface="Times New Roman" panose="02020603050405020304" pitchFamily="18" charset="0"/>
              </a:rPr>
              <a:t>（2）担保支付在时间上的不匹配，即使机构市场风险完全匹配，一家机构也可能需要在还没有收到对冲支付的情况下被迫支付头寸。</a:t>
            </a:r>
          </a:p>
          <a:p>
            <a:pPr marL="0" indent="0" latinLnBrk="0">
              <a:lnSpc>
                <a:spcPct val="170000"/>
              </a:lnSpc>
              <a:buNone/>
            </a:pPr>
            <a:r>
              <a:rPr kumimoji="1" sz="2200" dirty="0">
                <a:latin typeface="Times New Roman" panose="02020603050405020304" pitchFamily="18" charset="0"/>
                <a:ea typeface="+mn-ea"/>
                <a:cs typeface="Times New Roman" panose="02020603050405020304" pitchFamily="18" charset="0"/>
              </a:rPr>
              <a:t>（3）抵押品需求的变化，贷方可能会要求增加他们所要求的抵押品的数量或改变抵押品的质量。融资流动性风险通常与金融机构的杠杆操作紧密相关，即金融机构借入资金来扩大其资产规模。面对此类风险时，需综合分析金融机构的资产范围和负债结构。</a:t>
            </a: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sym typeface="+mn-ea"/>
              </a:rPr>
              <a:t>考虑负债方面：</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机构可能通过其他来源筹资来满足保证金的要求。但当机构的经营很糟糕且需要的资金缺口很大时，要及时筹集到新资金可能会变得非常困难。 </a:t>
            </a:r>
          </a:p>
          <a:p>
            <a:pPr marL="0" indent="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16840"/>
            <a:ext cx="11790045" cy="698500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融资流动性风险的主要度量方法有指标体系分析法、缺口分析法、期限结构分析法、现金流量分析法和基于VaR的流动性风险价值法。</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（一）指标体系分析法</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1、流动性指数法</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流动性指数是由美联储的Jim Pierce提出的用来衡量金融机构潜在损失的指标。在正常情况下出售资产时，由于需要寻找交易对手和确定交易价格，就使得需要花费相当长的时间。若金融机构突然出售资产，将面临价格损失。流动性指数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定义为：</a:t>
            </a: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一般情况下有</a:t>
            </a:r>
            <a:r>
              <a:rPr kumimoji="1" lang="en-US" altLang="zh-CN"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10</a:t>
            </a:r>
            <a:r>
              <a:rPr kumimoji="1"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其中，出售资产的价格与公平的市场价格依次是</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是每项资产在金融机构资产总额中所占的比重。出售资产价格与公平的市场价格相差越大，金融机构的流动性越差。</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161"/>
          <p:cNvPicPr>
            <a:picLocks noChangeAspect="1"/>
          </p:cNvPicPr>
          <p:nvPr/>
        </p:nvPicPr>
        <p:blipFill>
          <a:blip r:embed="rId2"/>
          <a:stretch>
            <a:fillRect/>
          </a:stretch>
        </p:blipFill>
        <p:spPr>
          <a:xfrm>
            <a:off x="6597650" y="4293235"/>
            <a:ext cx="316230" cy="378460"/>
          </a:xfrm>
          <a:prstGeom prst="rect">
            <a:avLst/>
          </a:prstGeom>
          <a:noFill/>
          <a:ln w="9525">
            <a:noFill/>
          </a:ln>
        </p:spPr>
      </p:pic>
      <p:pic>
        <p:nvPicPr>
          <p:cNvPr id="4" name="图片 -2147481160"/>
          <p:cNvPicPr>
            <a:picLocks noChangeAspect="1"/>
          </p:cNvPicPr>
          <p:nvPr/>
        </p:nvPicPr>
        <p:blipFill>
          <a:blip r:embed="rId3"/>
          <a:stretch>
            <a:fillRect/>
          </a:stretch>
        </p:blipFill>
        <p:spPr>
          <a:xfrm>
            <a:off x="4075748" y="4653280"/>
            <a:ext cx="2199005" cy="834390"/>
          </a:xfrm>
          <a:prstGeom prst="rect">
            <a:avLst/>
          </a:prstGeom>
          <a:noFill/>
          <a:ln w="9525">
            <a:noFill/>
          </a:ln>
        </p:spPr>
      </p:pic>
      <p:pic>
        <p:nvPicPr>
          <p:cNvPr id="6" name="图片 -2147481159"/>
          <p:cNvPicPr>
            <a:picLocks noChangeAspect="1"/>
          </p:cNvPicPr>
          <p:nvPr/>
        </p:nvPicPr>
        <p:blipFill>
          <a:blip r:embed="rId4"/>
          <a:stretch>
            <a:fillRect/>
          </a:stretch>
        </p:blipFill>
        <p:spPr>
          <a:xfrm>
            <a:off x="6525260" y="5445125"/>
            <a:ext cx="339725" cy="464820"/>
          </a:xfrm>
          <a:prstGeom prst="rect">
            <a:avLst/>
          </a:prstGeom>
          <a:noFill/>
          <a:ln w="9525">
            <a:noFill/>
          </a:ln>
        </p:spPr>
      </p:pic>
      <p:pic>
        <p:nvPicPr>
          <p:cNvPr id="7" name="图片 -2147481158"/>
          <p:cNvPicPr>
            <a:picLocks noChangeAspect="1"/>
          </p:cNvPicPr>
          <p:nvPr/>
        </p:nvPicPr>
        <p:blipFill>
          <a:blip r:embed="rId5"/>
          <a:stretch>
            <a:fillRect/>
          </a:stretch>
        </p:blipFill>
        <p:spPr>
          <a:xfrm>
            <a:off x="7172960" y="5405755"/>
            <a:ext cx="401845" cy="504000"/>
          </a:xfrm>
          <a:prstGeom prst="rect">
            <a:avLst/>
          </a:prstGeom>
          <a:noFill/>
          <a:ln w="9525">
            <a:noFill/>
          </a:ln>
        </p:spPr>
      </p:pic>
      <p:pic>
        <p:nvPicPr>
          <p:cNvPr id="8" name="图片 -2147481157"/>
          <p:cNvPicPr>
            <a:picLocks noChangeAspect="1"/>
          </p:cNvPicPr>
          <p:nvPr/>
        </p:nvPicPr>
        <p:blipFill>
          <a:blip r:embed="rId6"/>
          <a:stretch>
            <a:fillRect/>
          </a:stretch>
        </p:blipFill>
        <p:spPr>
          <a:xfrm>
            <a:off x="7677785" y="5334000"/>
            <a:ext cx="485355" cy="576000"/>
          </a:xfrm>
          <a:prstGeom prst="rect">
            <a:avLst/>
          </a:prstGeom>
          <a:noFill/>
          <a:ln w="9525">
            <a:noFill/>
          </a:ln>
        </p:spPr>
      </p:pic>
      <p:pic>
        <p:nvPicPr>
          <p:cNvPr id="9" name="图片 -2147481156"/>
          <p:cNvPicPr>
            <a:picLocks noChangeAspect="1"/>
          </p:cNvPicPr>
          <p:nvPr/>
        </p:nvPicPr>
        <p:blipFill>
          <a:blip r:embed="rId7"/>
          <a:stretch>
            <a:fillRect/>
          </a:stretch>
        </p:blipFill>
        <p:spPr>
          <a:xfrm>
            <a:off x="9187180" y="4852670"/>
            <a:ext cx="904240" cy="481330"/>
          </a:xfrm>
          <a:prstGeom prst="rect">
            <a:avLst/>
          </a:prstGeom>
          <a:noFill/>
          <a:ln w="9525">
            <a:noFill/>
          </a:ln>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851640" cy="62122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2、存款集中度法</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主要度量银行所面临的提前支取的风险，从而可以反映银行对大额存款的依赖性。存款集中度的计算公式为：</a:t>
            </a: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1</a:t>
            </a:r>
            <a:r>
              <a:rPr kumimoji="1" lang="en-US" sz="2200" dirty="0">
                <a:latin typeface="Times New Roman" panose="02020603050405020304" pitchFamily="18" charset="0"/>
                <a:ea typeface="+mn-ea"/>
                <a:cs typeface="Times New Roman" panose="02020603050405020304" pitchFamily="18" charset="0"/>
              </a:rPr>
              <a:t>1</a:t>
            </a:r>
            <a:r>
              <a:rPr kumimoji="1"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为存款规模等级的存款份额；</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为存款规模等级的权重。存款集中度的值越大，说明存款集中度越高，即潜在的存款提前支取风险就越大，从而银行所面临的筹资流动性风险也越大。</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3、财务比率指标法</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资产流动性指标：现金状况比率、流动性证券比率、净同业拆借比率、能力比率和抵押证券比率。负债流动性指标：货币资产负债比率、短期资产比率、核心存款比率和存款结构比率。</a:t>
            </a:r>
          </a:p>
        </p:txBody>
      </p:sp>
      <p:pic>
        <p:nvPicPr>
          <p:cNvPr id="3" name="图片 -2147481155"/>
          <p:cNvPicPr>
            <a:picLocks noChangeAspect="1"/>
          </p:cNvPicPr>
          <p:nvPr/>
        </p:nvPicPr>
        <p:blipFill>
          <a:blip r:embed="rId2"/>
          <a:stretch>
            <a:fillRect/>
          </a:stretch>
        </p:blipFill>
        <p:spPr>
          <a:xfrm>
            <a:off x="5078413" y="2348865"/>
            <a:ext cx="2030095" cy="691515"/>
          </a:xfrm>
          <a:prstGeom prst="rect">
            <a:avLst/>
          </a:prstGeom>
          <a:noFill/>
          <a:ln w="9525">
            <a:noFill/>
          </a:ln>
        </p:spPr>
      </p:pic>
      <p:pic>
        <p:nvPicPr>
          <p:cNvPr id="1121" name="图片 35"/>
          <p:cNvPicPr/>
          <p:nvPr/>
        </p:nvPicPr>
        <p:blipFill>
          <a:blip r:embed="rId3" cstate="print"/>
          <a:srcRect/>
          <a:stretch>
            <a:fillRect/>
          </a:stretch>
        </p:blipFill>
        <p:spPr>
          <a:xfrm>
            <a:off x="1412875" y="2997200"/>
            <a:ext cx="349250" cy="465455"/>
          </a:xfrm>
          <a:prstGeom prst="rect">
            <a:avLst/>
          </a:prstGeom>
          <a:ln>
            <a:noFill/>
          </a:ln>
        </p:spPr>
      </p:pic>
      <p:pic>
        <p:nvPicPr>
          <p:cNvPr id="1122" name="图片 36"/>
          <p:cNvPicPr/>
          <p:nvPr/>
        </p:nvPicPr>
        <p:blipFill>
          <a:blip r:embed="rId4" cstate="print"/>
          <a:srcRect/>
          <a:stretch>
            <a:fillRect/>
          </a:stretch>
        </p:blipFill>
        <p:spPr>
          <a:xfrm>
            <a:off x="5301615" y="2997200"/>
            <a:ext cx="353060" cy="471805"/>
          </a:xfrm>
          <a:prstGeom prst="rect">
            <a:avLst/>
          </a:prstGeom>
          <a:ln>
            <a:noFill/>
          </a:ln>
        </p:spPr>
      </p:pic>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715115" cy="62122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（二）缺口分析法</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1、流动性缺口分析法</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流动性缺口管理的基础是对未来的资金供给量与资金需求量做出及时准确的预测。通过预测，银行可以从容地安排资金，以满足其潜在的流动性需求。</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通常情况下，出现流动性缺口的情形主要有两种：一是资金需求量与资金供给量之间的不匹配；二是资金需求量与资金供给量的不断变化。</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未来各个时间段的流动性缺口=未来各个时间段到期的表内外资产-未来各个时间段到期的表内外负债；</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流动性缺口率=未来各个时间段的流动性缺口/相应时间段到期的表内外资产×100%；</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715115" cy="563689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流动性缺口分析法的不足：该方法将资金需求量与资金供给量进行简单的相减，忽略了不同的资金来源渠道和不同的资金运用方式之间的流动性差异。</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2、加权流动性缺口分析法</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这种方法不仅考虑了资金的数量，还考虑了资金的稳定性。首先，对资金来源按照稳定性程度进行排序。接下来，根据稳定性程度对每个稳定性级别赋予相应的正的分值，而且稳定性程度越高，得分越高。最后，对银行的资金供给（如存款、资本等）和资金需求（如贷款、投资等）进行加权处理，再将资金需求加权值减去资金供给加权值即为加权流动性缺口。</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715115" cy="678751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3、净资产缺口分析法</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净资产缺口分析法关注的是银行流动性资产和不稳定负债的差额。</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如果流动性资产大于不稳定性负债，净资产缺口为正，这意味着银行拥有足够的流动性资产来覆盖其短期负债，流动性风险相对较低。；否则为负，流动性不足。</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通过正负流动性缺口的估讲，可以大致了解目前是否有足够的流动性资产能够为即将到期的负债项目提供资金来源。</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4、缺口分析法的不足</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缺口分析法主要用于分析由于资产负债的规模不匹配所引致的筹资流动性风险，但无法很好考察资产负债的期限不匹配带来的流动性风险。</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715115" cy="678751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（三）期限结构分析法</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1、久期缺口</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一个资产组合的久期等于各单个资产久期的加权平均，其中权重是各单个资产的市场价值占资产价值的比重。设一个资产组合由数量分别为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的n种资产组成，该组合的久期分别为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（15-12</a:t>
            </a:r>
            <a:r>
              <a:rPr kumimoji="1" lang="en-US"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根据以上公式，分别计算出资产组合和负债组合的久期。当资产组合的久期大于负债组合的久期时，说明在这一时间内，资产的平均到期期限大于负债的平均到期期限。此时，如果主动性负债同时遇到困难，银行就容易面临支付困难。</a:t>
            </a:r>
            <a:r>
              <a:rPr kumimoji="1" lang="zh-CN" altLang="en-US" sz="2200" dirty="0">
                <a:latin typeface="Times New Roman" panose="02020603050405020304" pitchFamily="18" charset="0"/>
                <a:ea typeface="+mn-ea"/>
                <a:cs typeface="Times New Roman" panose="02020603050405020304" pitchFamily="18" charset="0"/>
              </a:rPr>
              <a:t>反之，</a:t>
            </a:r>
            <a:r>
              <a:rPr kumimoji="1" lang="en-US" sz="2200" dirty="0">
                <a:latin typeface="Times New Roman" panose="02020603050405020304" pitchFamily="18" charset="0"/>
                <a:ea typeface="+mn-ea"/>
                <a:cs typeface="Times New Roman" panose="02020603050405020304" pitchFamily="18" charset="0"/>
                <a:sym typeface="+mn-ea"/>
              </a:rPr>
              <a:t>表明银行的流动性状况较好。</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p:txBody>
      </p:sp>
      <p:pic>
        <p:nvPicPr>
          <p:cNvPr id="3" name="图片 -2147481154"/>
          <p:cNvPicPr>
            <a:picLocks noChangeAspect="1"/>
          </p:cNvPicPr>
          <p:nvPr/>
        </p:nvPicPr>
        <p:blipFill>
          <a:blip r:embed="rId2"/>
          <a:stretch>
            <a:fillRect/>
          </a:stretch>
        </p:blipFill>
        <p:spPr>
          <a:xfrm>
            <a:off x="6372860" y="2420620"/>
            <a:ext cx="1414145" cy="464185"/>
          </a:xfrm>
          <a:prstGeom prst="rect">
            <a:avLst/>
          </a:prstGeom>
          <a:noFill/>
          <a:ln w="9525">
            <a:noFill/>
          </a:ln>
        </p:spPr>
      </p:pic>
      <p:pic>
        <p:nvPicPr>
          <p:cNvPr id="4" name="图片 -2147481153"/>
          <p:cNvPicPr>
            <a:picLocks noChangeAspect="1"/>
          </p:cNvPicPr>
          <p:nvPr/>
        </p:nvPicPr>
        <p:blipFill>
          <a:blip r:embed="rId3"/>
          <a:stretch>
            <a:fillRect/>
          </a:stretch>
        </p:blipFill>
        <p:spPr>
          <a:xfrm>
            <a:off x="1022668" y="2996883"/>
            <a:ext cx="1542857" cy="432000"/>
          </a:xfrm>
          <a:prstGeom prst="rect">
            <a:avLst/>
          </a:prstGeom>
          <a:noFill/>
          <a:ln w="9525">
            <a:noFill/>
          </a:ln>
        </p:spPr>
      </p:pic>
      <p:pic>
        <p:nvPicPr>
          <p:cNvPr id="6" name="图片 -2147481152"/>
          <p:cNvPicPr>
            <a:picLocks noChangeAspect="1"/>
          </p:cNvPicPr>
          <p:nvPr/>
        </p:nvPicPr>
        <p:blipFill>
          <a:blip r:embed="rId4"/>
          <a:stretch>
            <a:fillRect/>
          </a:stretch>
        </p:blipFill>
        <p:spPr>
          <a:xfrm>
            <a:off x="5046345" y="3126740"/>
            <a:ext cx="2094230" cy="1515745"/>
          </a:xfrm>
          <a:prstGeom prst="rect">
            <a:avLst/>
          </a:prstGeom>
          <a:noFill/>
          <a:ln w="9525">
            <a:noFill/>
          </a:ln>
        </p:spPr>
      </p:pic>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715115" cy="62122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2、资产负债到期日结构法</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主要通过比较在未来不同时段内到期的资产和负债额，以确定缺口的大小和方向，即每个时段内资金来源不足的程度或者资产过剩的程度。当资产大于负债，即流动性缺口为正值时，说明到期资产总额大于到期负债总额，便出现资金盈余，这时不会产生流动性风险；当资产小于负债时，即流动性缺口为负值时，说明到期资产总额小手到期负债总额，便出现资金紧缺，此时流动性风险增大。</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该方法主要用于未来流动性分析，操作相对复杂，对数据的要求较高。实际操作中，我们一般通过资产负债表的到期结构表格来进行到期缺口的分析，这个清晰地列明未来各个时段内到期的资产和负债，使得银行能够轻松地计算出每个时间段的流动性缺口大小。</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837670" cy="62122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1</a:t>
            </a:r>
            <a:r>
              <a:rPr kumimoji="1" sz="2200" dirty="0">
                <a:latin typeface="Times New Roman" panose="02020603050405020304" pitchFamily="18" charset="0"/>
                <a:ea typeface="+mn-ea"/>
                <a:cs typeface="Times New Roman" panose="02020603050405020304" pitchFamily="18" charset="0"/>
              </a:rPr>
              <a:t>）现金流量分析法</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现金流量分析法通过考察实际和潜在的现金流量来评估金融机构的流动性大小。计算潜在现金流的方法：平均数预测法（算数平均法和加权平均法），以及趋势移动平均法(采用与预测期相邻的几个数据的平均值作为预测值。随着预测值向前移动，相邻几个数据的平均值也向前移动）。</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现金流动分析法的评价：该方法相对于缺口分析法和期限结构分析法具有更广泛的适用性。无论是资产负债的规模不匹配还是期限不匹配，最终都会体现为现金流量的不匹配。因此，现金流量分析法能够更直接地反映金融机构的流动性风险。然而，在估计潜在现金流量时，对数据的要求较高。</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837670" cy="103568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p>
        </p:txBody>
      </p:sp>
      <p:graphicFrame>
        <p:nvGraphicFramePr>
          <p:cNvPr id="3" name="表格 2"/>
          <p:cNvGraphicFramePr/>
          <p:nvPr>
            <p:custDataLst>
              <p:tags r:id="rId1"/>
            </p:custDataLst>
          </p:nvPr>
        </p:nvGraphicFramePr>
        <p:xfrm>
          <a:off x="643890" y="1842135"/>
          <a:ext cx="10899140" cy="3989832"/>
        </p:xfrm>
        <a:graphic>
          <a:graphicData uri="http://schemas.openxmlformats.org/drawingml/2006/table">
            <a:tbl>
              <a:tblPr/>
              <a:tblGrid>
                <a:gridCol w="3726815"/>
                <a:gridCol w="7172325"/>
              </a:tblGrid>
              <a:tr h="568800">
                <a:tc>
                  <a:txBody>
                    <a:bodyPr/>
                    <a:lstStyle/>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现金流入量</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现金流出量</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568800">
                <a:tc gridSpan="2">
                  <a:txBody>
                    <a:bodyPr/>
                    <a:lstStyle/>
                    <a:p>
                      <a:pPr indent="0" algn="ctr" eaLnBrk="0" fontAlgn="base" hangingPunct="0">
                        <a:lnSpc>
                          <a:spcPct val="170000"/>
                        </a:lnSpc>
                        <a:buClrTx/>
                        <a:buSzTx/>
                        <a:buFontTx/>
                      </a:pPr>
                      <a:r>
                        <a:rPr kumimoji="1" sz="2200" b="1" dirty="0">
                          <a:latin typeface="Times New Roman" panose="02020603050405020304" pitchFamily="18" charset="0"/>
                          <a:cs typeface="Times New Roman" panose="02020603050405020304" pitchFamily="18" charset="0"/>
                        </a:rPr>
                        <a:t>实际现金流量</a:t>
                      </a:r>
                      <a:endParaRPr kumimoji="1" lang="en-US" sz="2200" b="1" dirty="0">
                        <a:latin typeface="Times New Roman" panose="02020603050405020304" pitchFamily="18" charset="0"/>
                        <a:cs typeface="Times New Roman" panose="02020603050405020304" pitchFamily="18" charset="0"/>
                      </a:endParaRP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568800">
                <a:tc>
                  <a:txBody>
                    <a:bodyPr/>
                    <a:lstStyle/>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即将到期资产</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即将到期的批发性负债及固定的贷款承诺</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r>
              <a:tr h="568800">
                <a:tc>
                  <a:txBody>
                    <a:bodyPr/>
                    <a:lstStyle/>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尚未到期资产产生的利息</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尚未到期负债制度的利息，零售存款的季节性变动</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r>
              <a:tr h="568800">
                <a:tc gridSpan="2">
                  <a:txBody>
                    <a:bodyPr/>
                    <a:lstStyle/>
                    <a:p>
                      <a:pPr indent="0" algn="ctr" eaLnBrk="0" fontAlgn="base" hangingPunct="0">
                        <a:lnSpc>
                          <a:spcPct val="170000"/>
                        </a:lnSpc>
                        <a:buClrTx/>
                        <a:buSzTx/>
                        <a:buFontTx/>
                      </a:pPr>
                      <a:r>
                        <a:rPr kumimoji="1" sz="2200" b="1" dirty="0">
                          <a:latin typeface="Times New Roman" panose="02020603050405020304" pitchFamily="18" charset="0"/>
                          <a:cs typeface="Times New Roman" panose="02020603050405020304" pitchFamily="18" charset="0"/>
                        </a:rPr>
                        <a:t>潜在现金流量</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568800">
                <a:tc>
                  <a:txBody>
                    <a:bodyPr/>
                    <a:lstStyle/>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可变现的未到期资产</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无固定期限的零售存款</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r>
              <a:tr h="568800">
                <a:tc>
                  <a:txBody>
                    <a:bodyPr/>
                    <a:lstStyle/>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已经建立的信贷额度</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不固定的贷款承诺和其他表外活动</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r>
            </a:tbl>
          </a:graphicData>
        </a:graphic>
      </p:graphicFrame>
      <p:sp>
        <p:nvSpPr>
          <p:cNvPr id="4" name="文本框 3"/>
          <p:cNvSpPr txBox="1"/>
          <p:nvPr/>
        </p:nvSpPr>
        <p:spPr>
          <a:xfrm>
            <a:off x="3553460" y="1053148"/>
            <a:ext cx="5080000" cy="645160"/>
          </a:xfrm>
          <a:prstGeom prst="rect">
            <a:avLst/>
          </a:prstGeom>
        </p:spPr>
        <p:txBody>
          <a:bodyPr>
            <a:spAutoFit/>
          </a:bodyPr>
          <a:lstStyle/>
          <a:p>
            <a:pPr marL="0" indent="0" algn="ctr" defTabSz="266700">
              <a:lnSpc>
                <a:spcPct val="150000"/>
              </a:lnSpc>
              <a:spcAft>
                <a:spcPct val="0"/>
              </a:spcAft>
            </a:pPr>
            <a:r>
              <a:rPr lang="zh-CN" altLang="en-US" sz="2400" b="1" dirty="0" smtClean="0">
                <a:latin typeface="Times New Roman" panose="02020603050405020304"/>
                <a:ea typeface="宋体" panose="02010600030101010101" pitchFamily="2" charset="-122"/>
              </a:rPr>
              <a:t>表</a:t>
            </a:r>
            <a:r>
              <a:rPr lang="en-US" altLang="zh-CN" sz="2400" b="1" dirty="0" smtClean="0">
                <a:latin typeface="Times New Roman" panose="02020603050405020304"/>
                <a:ea typeface="Times New Roman" panose="02020603050405020304"/>
              </a:rPr>
              <a:t>15-1 </a:t>
            </a:r>
            <a:r>
              <a:rPr lang="zh-CN" altLang="en-US" sz="2400" b="1" dirty="0">
                <a:latin typeface="Times New Roman" panose="02020603050405020304"/>
                <a:ea typeface="宋体" panose="02010600030101010101" pitchFamily="2" charset="-122"/>
              </a:rPr>
              <a:t>现金流量表</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流动性风险的概念 </a:t>
            </a:r>
          </a:p>
        </p:txBody>
      </p:sp>
      <p:sp>
        <p:nvSpPr>
          <p:cNvPr id="5" name="文本框 4"/>
          <p:cNvSpPr txBox="1"/>
          <p:nvPr/>
        </p:nvSpPr>
        <p:spPr>
          <a:xfrm>
            <a:off x="100965" y="116840"/>
            <a:ext cx="11936095" cy="651510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a:lnSpc>
                <a:spcPct val="170000"/>
              </a:lnSpc>
              <a:buNone/>
            </a:pPr>
            <a:r>
              <a:rPr kumimoji="1" sz="2400" dirty="0">
                <a:latin typeface="Times New Roman" panose="02020603050405020304" pitchFamily="18" charset="0"/>
                <a:ea typeface="+mn-ea"/>
                <a:cs typeface="Times New Roman" panose="02020603050405020304" pitchFamily="18" charset="0"/>
              </a:rPr>
              <a:t>（一）流动性</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首先，筹资流动性（Fund Liquidity）主要用于描述金融机构满足其资金流动需求的能力。其次，市场流动性（Market Liquidity）主要是指金融资产在市场上的变现能力，即市场上金融资产与现金之间转换的难易程度。</a:t>
            </a:r>
            <a:r>
              <a:rPr kumimoji="1" lang="en-US" sz="2200" dirty="0">
                <a:latin typeface="Times New Roman" panose="02020603050405020304" pitchFamily="18" charset="0"/>
                <a:ea typeface="+mn-ea"/>
                <a:cs typeface="Times New Roman" panose="02020603050405020304" pitchFamily="18" charset="0"/>
              </a:rPr>
              <a:t>  </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根据银行业约定俗称的定义，流动性是指银行能够在一定事件内以合理的费用获得适当数量的资金的固有能力，以有效地满足其客户当前或即将到来的资金需求。一般定义为“银行资产在不发生损失的情况下迅速变现的能力”。流动性涵盖了资金数量、成本和时间三个方面的要素。</a:t>
            </a: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842115" cy="793750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2</a:t>
            </a:r>
            <a:r>
              <a:rPr kumimoji="1" sz="2200" dirty="0">
                <a:latin typeface="Times New Roman" panose="02020603050405020304" pitchFamily="18" charset="0"/>
                <a:ea typeface="+mn-ea"/>
                <a:cs typeface="Times New Roman" panose="02020603050405020304" pitchFamily="18" charset="0"/>
              </a:rPr>
              <a:t>）基于VaR的流动性风险价值法</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1</a:t>
            </a:r>
            <a:r>
              <a:rPr kumimoji="1" lang="zh-CN" altLang="en-US"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净现金流量与远期支付结构     </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假设仅考虑单种货币、一个支付系统、一个经济实体，记d为一笔交易，则有：</a:t>
            </a: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（15-13</a:t>
            </a:r>
            <a:r>
              <a:rPr kumimoji="1" lang="en-US"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其中，                为交易     在    日产生的现金流入，取正值；               为交易    在    日产生的现金流出，取负值；                就是交易    在    日产生的实际净现金流量，也就是此处拟要考察的对象。净现金流量                                                                             ，                       称为交易    的远期支付结构，其中,                                             </a:t>
            </a:r>
            <a:r>
              <a:rPr kumimoji="1" lang="zh-CN" altLang="en-US" sz="2200" dirty="0">
                <a:latin typeface="Times New Roman" panose="02020603050405020304" pitchFamily="18" charset="0"/>
                <a:ea typeface="+mn-ea"/>
                <a:cs typeface="Times New Roman" panose="02020603050405020304" pitchFamily="18" charset="0"/>
              </a:rPr>
              <a:t>。</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根据定义，远期支付结构就是交易所产生的累计净现金流量，通过远期支付结构可以考察一定时期内一项交易、一个资产组合以及一个机构的偿付能力。</a:t>
            </a: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p>
        </p:txBody>
      </p:sp>
      <p:pic>
        <p:nvPicPr>
          <p:cNvPr id="3" name="图片 -2147481151"/>
          <p:cNvPicPr>
            <a:picLocks noChangeAspect="1"/>
          </p:cNvPicPr>
          <p:nvPr/>
        </p:nvPicPr>
        <p:blipFill>
          <a:blip r:embed="rId2"/>
          <a:stretch>
            <a:fillRect/>
          </a:stretch>
        </p:blipFill>
        <p:spPr>
          <a:xfrm>
            <a:off x="4098847" y="2493645"/>
            <a:ext cx="3989225" cy="468000"/>
          </a:xfrm>
          <a:prstGeom prst="rect">
            <a:avLst/>
          </a:prstGeom>
          <a:noFill/>
          <a:ln w="9525">
            <a:noFill/>
          </a:ln>
        </p:spPr>
      </p:pic>
      <p:pic>
        <p:nvPicPr>
          <p:cNvPr id="4" name="图片 -2147481150"/>
          <p:cNvPicPr>
            <a:picLocks noChangeAspect="1"/>
          </p:cNvPicPr>
          <p:nvPr/>
        </p:nvPicPr>
        <p:blipFill>
          <a:blip r:embed="rId3"/>
          <a:stretch>
            <a:fillRect/>
          </a:stretch>
        </p:blipFill>
        <p:spPr>
          <a:xfrm>
            <a:off x="1341120" y="2997200"/>
            <a:ext cx="1218214" cy="450000"/>
          </a:xfrm>
          <a:prstGeom prst="rect">
            <a:avLst/>
          </a:prstGeom>
          <a:noFill/>
          <a:ln w="9525">
            <a:noFill/>
          </a:ln>
        </p:spPr>
      </p:pic>
      <p:pic>
        <p:nvPicPr>
          <p:cNvPr id="6" name="图片 -2147481149"/>
          <p:cNvPicPr>
            <a:picLocks noChangeAspect="1"/>
          </p:cNvPicPr>
          <p:nvPr/>
        </p:nvPicPr>
        <p:blipFill>
          <a:blip r:embed="rId4"/>
          <a:stretch>
            <a:fillRect/>
          </a:stretch>
        </p:blipFill>
        <p:spPr>
          <a:xfrm>
            <a:off x="3501390" y="3051175"/>
            <a:ext cx="293523" cy="396000"/>
          </a:xfrm>
          <a:prstGeom prst="rect">
            <a:avLst/>
          </a:prstGeom>
          <a:noFill/>
          <a:ln w="9525">
            <a:noFill/>
          </a:ln>
        </p:spPr>
      </p:pic>
      <p:pic>
        <p:nvPicPr>
          <p:cNvPr id="7" name="图片 -2147481148"/>
          <p:cNvPicPr>
            <a:picLocks noChangeAspect="1"/>
          </p:cNvPicPr>
          <p:nvPr/>
        </p:nvPicPr>
        <p:blipFill>
          <a:blip r:embed="rId5"/>
          <a:stretch>
            <a:fillRect/>
          </a:stretch>
        </p:blipFill>
        <p:spPr>
          <a:xfrm>
            <a:off x="5517515" y="3627120"/>
            <a:ext cx="282939" cy="396000"/>
          </a:xfrm>
          <a:prstGeom prst="rect">
            <a:avLst/>
          </a:prstGeom>
          <a:noFill/>
          <a:ln w="9525">
            <a:noFill/>
          </a:ln>
        </p:spPr>
      </p:pic>
      <p:pic>
        <p:nvPicPr>
          <p:cNvPr id="8" name="图片 -2147481147"/>
          <p:cNvPicPr>
            <a:picLocks noChangeAspect="1"/>
          </p:cNvPicPr>
          <p:nvPr/>
        </p:nvPicPr>
        <p:blipFill>
          <a:blip r:embed="rId6"/>
          <a:stretch>
            <a:fillRect/>
          </a:stretch>
        </p:blipFill>
        <p:spPr>
          <a:xfrm>
            <a:off x="7893685" y="3014980"/>
            <a:ext cx="1178194" cy="450000"/>
          </a:xfrm>
          <a:prstGeom prst="rect">
            <a:avLst/>
          </a:prstGeom>
          <a:noFill/>
          <a:ln w="9525">
            <a:noFill/>
          </a:ln>
        </p:spPr>
      </p:pic>
      <p:pic>
        <p:nvPicPr>
          <p:cNvPr id="9" name="图片 -2147481149"/>
          <p:cNvPicPr>
            <a:picLocks noChangeAspect="1"/>
          </p:cNvPicPr>
          <p:nvPr/>
        </p:nvPicPr>
        <p:blipFill>
          <a:blip r:embed="rId4"/>
          <a:stretch>
            <a:fillRect/>
          </a:stretch>
        </p:blipFill>
        <p:spPr>
          <a:xfrm>
            <a:off x="9838055" y="3051175"/>
            <a:ext cx="293523" cy="396000"/>
          </a:xfrm>
          <a:prstGeom prst="rect">
            <a:avLst/>
          </a:prstGeom>
          <a:noFill/>
          <a:ln w="9525">
            <a:noFill/>
          </a:ln>
        </p:spPr>
      </p:pic>
      <p:pic>
        <p:nvPicPr>
          <p:cNvPr id="10" name="图片 -2147481148"/>
          <p:cNvPicPr>
            <a:picLocks noChangeAspect="1"/>
          </p:cNvPicPr>
          <p:nvPr/>
        </p:nvPicPr>
        <p:blipFill>
          <a:blip r:embed="rId5"/>
          <a:stretch>
            <a:fillRect/>
          </a:stretch>
        </p:blipFill>
        <p:spPr>
          <a:xfrm>
            <a:off x="10485755" y="3051175"/>
            <a:ext cx="282939" cy="396000"/>
          </a:xfrm>
          <a:prstGeom prst="rect">
            <a:avLst/>
          </a:prstGeom>
          <a:noFill/>
          <a:ln w="9525">
            <a:noFill/>
          </a:ln>
        </p:spPr>
      </p:pic>
      <p:pic>
        <p:nvPicPr>
          <p:cNvPr id="11" name="图片 -2147481144"/>
          <p:cNvPicPr>
            <a:picLocks noChangeAspect="1"/>
          </p:cNvPicPr>
          <p:nvPr/>
        </p:nvPicPr>
        <p:blipFill>
          <a:blip r:embed="rId7"/>
          <a:stretch>
            <a:fillRect/>
          </a:stretch>
        </p:blipFill>
        <p:spPr>
          <a:xfrm>
            <a:off x="2630488" y="3573145"/>
            <a:ext cx="1148965" cy="450000"/>
          </a:xfrm>
          <a:prstGeom prst="rect">
            <a:avLst/>
          </a:prstGeom>
          <a:noFill/>
          <a:ln w="9525">
            <a:noFill/>
          </a:ln>
        </p:spPr>
      </p:pic>
      <p:pic>
        <p:nvPicPr>
          <p:cNvPr id="12" name="图片 -2147481149"/>
          <p:cNvPicPr>
            <a:picLocks noChangeAspect="1"/>
          </p:cNvPicPr>
          <p:nvPr/>
        </p:nvPicPr>
        <p:blipFill>
          <a:blip r:embed="rId4"/>
          <a:stretch>
            <a:fillRect/>
          </a:stretch>
        </p:blipFill>
        <p:spPr>
          <a:xfrm>
            <a:off x="4941570" y="3627120"/>
            <a:ext cx="293523" cy="396000"/>
          </a:xfrm>
          <a:prstGeom prst="rect">
            <a:avLst/>
          </a:prstGeom>
          <a:noFill/>
          <a:ln w="9525">
            <a:noFill/>
          </a:ln>
        </p:spPr>
      </p:pic>
      <p:pic>
        <p:nvPicPr>
          <p:cNvPr id="13" name="图片 -2147481141"/>
          <p:cNvPicPr>
            <a:picLocks noChangeAspect="1"/>
          </p:cNvPicPr>
          <p:nvPr/>
        </p:nvPicPr>
        <p:blipFill>
          <a:blip r:embed="rId8"/>
          <a:stretch>
            <a:fillRect/>
          </a:stretch>
        </p:blipFill>
        <p:spPr>
          <a:xfrm>
            <a:off x="2708910" y="4149090"/>
            <a:ext cx="5340027" cy="504000"/>
          </a:xfrm>
          <a:prstGeom prst="rect">
            <a:avLst/>
          </a:prstGeom>
          <a:noFill/>
          <a:ln w="9525">
            <a:noFill/>
          </a:ln>
        </p:spPr>
      </p:pic>
      <p:pic>
        <p:nvPicPr>
          <p:cNvPr id="14" name="图片 -2147481140"/>
          <p:cNvPicPr>
            <a:picLocks noChangeAspect="1"/>
          </p:cNvPicPr>
          <p:nvPr/>
        </p:nvPicPr>
        <p:blipFill>
          <a:blip r:embed="rId9"/>
          <a:stretch>
            <a:fillRect/>
          </a:stretch>
        </p:blipFill>
        <p:spPr>
          <a:xfrm>
            <a:off x="8253095" y="4149090"/>
            <a:ext cx="1721371" cy="468000"/>
          </a:xfrm>
          <a:prstGeom prst="rect">
            <a:avLst/>
          </a:prstGeom>
          <a:noFill/>
          <a:ln w="9525">
            <a:noFill/>
          </a:ln>
        </p:spPr>
      </p:pic>
      <p:pic>
        <p:nvPicPr>
          <p:cNvPr id="15" name="图片 -2147481139"/>
          <p:cNvPicPr>
            <a:picLocks noChangeAspect="1"/>
          </p:cNvPicPr>
          <p:nvPr/>
        </p:nvPicPr>
        <p:blipFill>
          <a:blip r:embed="rId10"/>
          <a:stretch>
            <a:fillRect/>
          </a:stretch>
        </p:blipFill>
        <p:spPr>
          <a:xfrm>
            <a:off x="11061700" y="4174490"/>
            <a:ext cx="293733" cy="396000"/>
          </a:xfrm>
          <a:prstGeom prst="rect">
            <a:avLst/>
          </a:prstGeom>
          <a:noFill/>
          <a:ln w="9525">
            <a:noFill/>
          </a:ln>
        </p:spPr>
      </p:pic>
      <p:pic>
        <p:nvPicPr>
          <p:cNvPr id="16" name="图片 -2147481138"/>
          <p:cNvPicPr>
            <a:picLocks noChangeAspect="1"/>
          </p:cNvPicPr>
          <p:nvPr/>
        </p:nvPicPr>
        <p:blipFill>
          <a:blip r:embed="rId11"/>
          <a:stretch>
            <a:fillRect/>
          </a:stretch>
        </p:blipFill>
        <p:spPr>
          <a:xfrm>
            <a:off x="2852420" y="4725035"/>
            <a:ext cx="2994730" cy="468000"/>
          </a:xfrm>
          <a:prstGeom prst="rect">
            <a:avLst/>
          </a:prstGeom>
          <a:noFill/>
          <a:ln w="9525">
            <a:noFill/>
          </a:ln>
        </p:spPr>
      </p:pic>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842115" cy="736282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a:t>
            </a:r>
            <a:r>
              <a:rPr kumimoji="1" lang="zh-CN" sz="2200" dirty="0">
                <a:latin typeface="Times New Roman" panose="02020603050405020304" pitchFamily="18" charset="0"/>
                <a:ea typeface="+mn-ea"/>
                <a:cs typeface="Times New Roman" panose="02020603050405020304" pitchFamily="18" charset="0"/>
              </a:rPr>
              <a:t>）</a:t>
            </a:r>
            <a:r>
              <a:rPr kumimoji="1" sz="2200" dirty="0">
                <a:latin typeface="Times New Roman" panose="02020603050405020304" pitchFamily="18" charset="0"/>
                <a:ea typeface="+mn-ea"/>
                <a:cs typeface="Times New Roman" panose="02020603050405020304" pitchFamily="18" charset="0"/>
              </a:rPr>
              <a:t>对净现金流量未来变化分布的估计</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（A）概率模型</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对净现金流量未来变化分布的估计方法一是概率模型，概率模型能够帮助我们理解和量化现金流量不确定性的本质，进而为流动性风险管理提供有价值的洞察。包括Monte Carlo模拟模型和期限结构模型。</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① Monte Carlo模拟模型。它</a:t>
            </a:r>
            <a:r>
              <a:rPr kumimoji="1" lang="zh-CN" altLang="en-US" sz="2200" dirty="0">
                <a:latin typeface="Times New Roman" panose="02020603050405020304" pitchFamily="18" charset="0"/>
                <a:ea typeface="+mn-ea"/>
                <a:cs typeface="Times New Roman" panose="02020603050405020304" pitchFamily="18" charset="0"/>
              </a:rPr>
              <a:t>是</a:t>
            </a:r>
            <a:r>
              <a:rPr kumimoji="1" lang="en-US" sz="2200" dirty="0">
                <a:latin typeface="Times New Roman" panose="02020603050405020304" pitchFamily="18" charset="0"/>
                <a:ea typeface="+mn-ea"/>
                <a:cs typeface="Times New Roman" panose="02020603050405020304" pitchFamily="18" charset="0"/>
              </a:rPr>
              <a:t>通过对随机过程进行重复模拟来估计未来现金流量的概率分布。基本思路：首先确定影响现金流量的关键变量（如利率、波动率），并为这些变量设定合理的变化范围。然后，我们生成大量的随机样本，模拟这些变量在未来可能的变化情况。通过足够多的模拟迭代，我们可以得到目标时刻净现金流量的概率分布。</a:t>
            </a: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842115" cy="793750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sym typeface="+mn-ea"/>
              </a:rPr>
              <a:t>Monte Carlo模拟模型</a:t>
            </a:r>
            <a:r>
              <a:rPr kumimoji="1" lang="en-US" sz="2200" dirty="0">
                <a:latin typeface="Times New Roman" panose="02020603050405020304" pitchFamily="18" charset="0"/>
                <a:ea typeface="+mn-ea"/>
                <a:cs typeface="Times New Roman" panose="02020603050405020304" pitchFamily="18" charset="0"/>
              </a:rPr>
              <a:t>的优点是可以处理复杂的非线性关系和多种不确定性来源。通过Monte Carlo模拟，得到净现金流未来交化的概率分布后，就可以通过计算概率分布的均值得到预期现金流的估计值，并计算出一定置信水平下净现金流量的最大可能值或最小可能值。</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② 对利率变量使用期限结构模型。用于分析利率期限结构对金融机构现金流量的影响。基本思路：首先，计算余额与利率之间的相关性。当存款余额与短期利率有明显的相关关系时，就可以用短期利率作为变量建立简单的回归模型，分析存款余额对利率变动的敏感性。接下来，就可以用各种利率期限结构模型（如Fisher方程、Vasicek模型、CIR模型等）来计算存款余额对收益率的敏感性，再运用这些敏感性数据来计算活期存款的存续概率。</a:t>
            </a: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923395" cy="563689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（B）行为模型</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对净现金流量未来变化分布的估计方法二是行为模型，</a:t>
            </a:r>
            <a:r>
              <a:rPr kumimoji="1" lang="zh-CN" altLang="en-US" sz="2200" dirty="0">
                <a:latin typeface="Times New Roman" panose="02020603050405020304" pitchFamily="18" charset="0"/>
                <a:ea typeface="+mn-ea"/>
                <a:cs typeface="Times New Roman" panose="02020603050405020304" pitchFamily="18" charset="0"/>
              </a:rPr>
              <a:t>它</a:t>
            </a:r>
            <a:r>
              <a:rPr kumimoji="1" lang="en-US" sz="2200" dirty="0">
                <a:latin typeface="Times New Roman" panose="02020603050405020304" pitchFamily="18" charset="0"/>
                <a:ea typeface="+mn-ea"/>
                <a:cs typeface="Times New Roman" panose="02020603050405020304" pitchFamily="18" charset="0"/>
              </a:rPr>
              <a:t>包括趋势模型、周期模型和关联模型。</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行为模型的基本思路是通过分析历史时间序列数据，以识别其中的趋势、周期性、发生频率以及同其他时间序列的相关关系与自相关性。行为模型既可以用来考察没有到期日的资产或负债组合，也可以用来直接考察历史的净现金流量对其行为特征进行建模拟合，以预测未来的现金流量变化。</a:t>
            </a: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923395" cy="62122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（C）净现金流量的流动性风险值La_VaR的估计</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对于给定的显著性水平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，定义</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如下：</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第一，</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是使得</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小于</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的概率为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的最大值，即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第二，   是使得                 大于     的概率为    的最大值，即                                       。</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其中，   和     可以分别看作为给定显著水平    和    下净现金流                 在    日的最高和最低的净现金流量。   通过现金流                 在左尾分布计算得到，反映了在给定的显著水平     下在日出现流动性不足的最大可能净现金流量；   通过现金流                 的右尾分布计算得到，反映了在给定的显著水平     下在    日出现流动性过剩的最小可能净现金流量。显然，在通常情况下公式             成立。无论是单笔交易还是组合，  和     都是从统计描述或从风险部门为某项产品所做的统计假设种推导出来的，因此构造合理的概率分布就称为解决该问题的关键和难点。   </a:t>
            </a:r>
          </a:p>
        </p:txBody>
      </p:sp>
      <p:pic>
        <p:nvPicPr>
          <p:cNvPr id="3" name="图片 -2147481137"/>
          <p:cNvPicPr>
            <a:picLocks noChangeAspect="1"/>
          </p:cNvPicPr>
          <p:nvPr/>
        </p:nvPicPr>
        <p:blipFill>
          <a:blip r:embed="rId2"/>
          <a:stretch>
            <a:fillRect/>
          </a:stretch>
        </p:blipFill>
        <p:spPr>
          <a:xfrm>
            <a:off x="3449320" y="1412875"/>
            <a:ext cx="339725" cy="303530"/>
          </a:xfrm>
          <a:prstGeom prst="rect">
            <a:avLst/>
          </a:prstGeom>
          <a:noFill/>
          <a:ln w="9525">
            <a:noFill/>
          </a:ln>
        </p:spPr>
      </p:pic>
      <p:pic>
        <p:nvPicPr>
          <p:cNvPr id="4" name="图片 -2147481136"/>
          <p:cNvPicPr>
            <a:picLocks noChangeAspect="1"/>
          </p:cNvPicPr>
          <p:nvPr/>
        </p:nvPicPr>
        <p:blipFill>
          <a:blip r:embed="rId3"/>
          <a:stretch>
            <a:fillRect/>
          </a:stretch>
        </p:blipFill>
        <p:spPr>
          <a:xfrm>
            <a:off x="4004945" y="1320165"/>
            <a:ext cx="280286" cy="396000"/>
          </a:xfrm>
          <a:prstGeom prst="rect">
            <a:avLst/>
          </a:prstGeom>
          <a:noFill/>
          <a:ln w="9525">
            <a:noFill/>
          </a:ln>
        </p:spPr>
      </p:pic>
      <p:pic>
        <p:nvPicPr>
          <p:cNvPr id="6" name="图片 -2147481135"/>
          <p:cNvPicPr>
            <a:picLocks noChangeAspect="1"/>
          </p:cNvPicPr>
          <p:nvPr/>
        </p:nvPicPr>
        <p:blipFill>
          <a:blip r:embed="rId4"/>
          <a:stretch>
            <a:fillRect/>
          </a:stretch>
        </p:blipFill>
        <p:spPr>
          <a:xfrm>
            <a:off x="1412558" y="1844358"/>
            <a:ext cx="289714" cy="468000"/>
          </a:xfrm>
          <a:prstGeom prst="rect">
            <a:avLst/>
          </a:prstGeom>
          <a:noFill/>
          <a:ln w="9525">
            <a:noFill/>
          </a:ln>
        </p:spPr>
      </p:pic>
      <p:pic>
        <p:nvPicPr>
          <p:cNvPr id="7" name="图片 -2147481134"/>
          <p:cNvPicPr>
            <a:picLocks noChangeAspect="1"/>
          </p:cNvPicPr>
          <p:nvPr/>
        </p:nvPicPr>
        <p:blipFill>
          <a:blip r:embed="rId5"/>
          <a:stretch>
            <a:fillRect/>
          </a:stretch>
        </p:blipFill>
        <p:spPr>
          <a:xfrm>
            <a:off x="5733415" y="1319848"/>
            <a:ext cx="356571" cy="468000"/>
          </a:xfrm>
          <a:prstGeom prst="rect">
            <a:avLst/>
          </a:prstGeom>
          <a:noFill/>
          <a:ln w="9525">
            <a:noFill/>
          </a:ln>
        </p:spPr>
      </p:pic>
      <p:pic>
        <p:nvPicPr>
          <p:cNvPr id="8" name="图片 -2147481132"/>
          <p:cNvPicPr>
            <a:picLocks noChangeAspect="1"/>
          </p:cNvPicPr>
          <p:nvPr/>
        </p:nvPicPr>
        <p:blipFill>
          <a:blip r:embed="rId6"/>
          <a:stretch>
            <a:fillRect/>
          </a:stretch>
        </p:blipFill>
        <p:spPr>
          <a:xfrm>
            <a:off x="2564765" y="1880870"/>
            <a:ext cx="1102667" cy="432000"/>
          </a:xfrm>
          <a:prstGeom prst="rect">
            <a:avLst/>
          </a:prstGeom>
          <a:noFill/>
          <a:ln w="9525">
            <a:noFill/>
          </a:ln>
        </p:spPr>
      </p:pic>
      <p:pic>
        <p:nvPicPr>
          <p:cNvPr id="9" name="图片 -2147481135"/>
          <p:cNvPicPr>
            <a:picLocks noChangeAspect="1"/>
          </p:cNvPicPr>
          <p:nvPr/>
        </p:nvPicPr>
        <p:blipFill>
          <a:blip r:embed="rId4"/>
          <a:stretch>
            <a:fillRect/>
          </a:stretch>
        </p:blipFill>
        <p:spPr>
          <a:xfrm>
            <a:off x="4292918" y="1844358"/>
            <a:ext cx="289714" cy="468000"/>
          </a:xfrm>
          <a:prstGeom prst="rect">
            <a:avLst/>
          </a:prstGeom>
          <a:noFill/>
          <a:ln w="9525">
            <a:noFill/>
          </a:ln>
        </p:spPr>
      </p:pic>
      <p:pic>
        <p:nvPicPr>
          <p:cNvPr id="10" name="图片 -2147481130"/>
          <p:cNvPicPr>
            <a:picLocks noChangeAspect="1"/>
          </p:cNvPicPr>
          <p:nvPr/>
        </p:nvPicPr>
        <p:blipFill>
          <a:blip r:embed="rId7"/>
          <a:stretch>
            <a:fillRect/>
          </a:stretch>
        </p:blipFill>
        <p:spPr>
          <a:xfrm>
            <a:off x="5702300" y="1988820"/>
            <a:ext cx="361909" cy="324000"/>
          </a:xfrm>
          <a:prstGeom prst="rect">
            <a:avLst/>
          </a:prstGeom>
          <a:noFill/>
          <a:ln w="9525">
            <a:noFill/>
          </a:ln>
        </p:spPr>
      </p:pic>
      <p:pic>
        <p:nvPicPr>
          <p:cNvPr id="11" name="图片 -2147481129"/>
          <p:cNvPicPr>
            <a:picLocks noChangeAspect="1"/>
          </p:cNvPicPr>
          <p:nvPr/>
        </p:nvPicPr>
        <p:blipFill>
          <a:blip r:embed="rId8"/>
          <a:stretch>
            <a:fillRect/>
          </a:stretch>
        </p:blipFill>
        <p:spPr>
          <a:xfrm>
            <a:off x="7715250" y="1844675"/>
            <a:ext cx="2676393" cy="540000"/>
          </a:xfrm>
          <a:prstGeom prst="rect">
            <a:avLst/>
          </a:prstGeom>
          <a:noFill/>
          <a:ln w="9525">
            <a:noFill/>
          </a:ln>
        </p:spPr>
      </p:pic>
      <p:pic>
        <p:nvPicPr>
          <p:cNvPr id="12" name="图片 -2147481135"/>
          <p:cNvPicPr>
            <a:picLocks noChangeAspect="1"/>
          </p:cNvPicPr>
          <p:nvPr/>
        </p:nvPicPr>
        <p:blipFill>
          <a:blip r:embed="rId4"/>
          <a:stretch>
            <a:fillRect/>
          </a:stretch>
        </p:blipFill>
        <p:spPr>
          <a:xfrm>
            <a:off x="5157153" y="1319848"/>
            <a:ext cx="289714" cy="468000"/>
          </a:xfrm>
          <a:prstGeom prst="rect">
            <a:avLst/>
          </a:prstGeom>
          <a:noFill/>
          <a:ln w="9525">
            <a:noFill/>
          </a:ln>
        </p:spPr>
      </p:pic>
      <p:pic>
        <p:nvPicPr>
          <p:cNvPr id="13" name="图片 -2147481134"/>
          <p:cNvPicPr>
            <a:picLocks noChangeAspect="1"/>
          </p:cNvPicPr>
          <p:nvPr/>
        </p:nvPicPr>
        <p:blipFill>
          <a:blip r:embed="rId5"/>
          <a:stretch>
            <a:fillRect/>
          </a:stretch>
        </p:blipFill>
        <p:spPr>
          <a:xfrm>
            <a:off x="1345565" y="2420303"/>
            <a:ext cx="356571" cy="468000"/>
          </a:xfrm>
          <a:prstGeom prst="rect">
            <a:avLst/>
          </a:prstGeom>
          <a:noFill/>
          <a:ln w="9525">
            <a:noFill/>
          </a:ln>
        </p:spPr>
      </p:pic>
      <p:pic>
        <p:nvPicPr>
          <p:cNvPr id="14" name="图片 -2147481132"/>
          <p:cNvPicPr>
            <a:picLocks noChangeAspect="1"/>
          </p:cNvPicPr>
          <p:nvPr/>
        </p:nvPicPr>
        <p:blipFill>
          <a:blip r:embed="rId6"/>
          <a:stretch>
            <a:fillRect/>
          </a:stretch>
        </p:blipFill>
        <p:spPr>
          <a:xfrm>
            <a:off x="2564765" y="2444750"/>
            <a:ext cx="1102667" cy="432000"/>
          </a:xfrm>
          <a:prstGeom prst="rect">
            <a:avLst/>
          </a:prstGeom>
          <a:noFill/>
          <a:ln w="9525">
            <a:noFill/>
          </a:ln>
        </p:spPr>
      </p:pic>
      <p:pic>
        <p:nvPicPr>
          <p:cNvPr id="15" name="图片 -2147481134"/>
          <p:cNvPicPr>
            <a:picLocks noChangeAspect="1"/>
          </p:cNvPicPr>
          <p:nvPr/>
        </p:nvPicPr>
        <p:blipFill>
          <a:blip r:embed="rId5"/>
          <a:stretch>
            <a:fillRect/>
          </a:stretch>
        </p:blipFill>
        <p:spPr>
          <a:xfrm>
            <a:off x="4284980" y="2420303"/>
            <a:ext cx="356571" cy="468000"/>
          </a:xfrm>
          <a:prstGeom prst="rect">
            <a:avLst/>
          </a:prstGeom>
          <a:noFill/>
          <a:ln w="9525">
            <a:noFill/>
          </a:ln>
        </p:spPr>
      </p:pic>
      <p:pic>
        <p:nvPicPr>
          <p:cNvPr id="16" name="图片 -2147481136"/>
          <p:cNvPicPr>
            <a:picLocks noChangeAspect="1"/>
          </p:cNvPicPr>
          <p:nvPr/>
        </p:nvPicPr>
        <p:blipFill>
          <a:blip r:embed="rId3"/>
          <a:stretch>
            <a:fillRect/>
          </a:stretch>
        </p:blipFill>
        <p:spPr>
          <a:xfrm>
            <a:off x="5733415" y="2493645"/>
            <a:ext cx="280286" cy="396000"/>
          </a:xfrm>
          <a:prstGeom prst="rect">
            <a:avLst/>
          </a:prstGeom>
          <a:noFill/>
          <a:ln w="9525">
            <a:noFill/>
          </a:ln>
        </p:spPr>
      </p:pic>
      <p:pic>
        <p:nvPicPr>
          <p:cNvPr id="17" name="图片 -2147481124"/>
          <p:cNvPicPr>
            <a:picLocks noChangeAspect="1"/>
          </p:cNvPicPr>
          <p:nvPr/>
        </p:nvPicPr>
        <p:blipFill>
          <a:blip r:embed="rId9"/>
          <a:stretch>
            <a:fillRect/>
          </a:stretch>
        </p:blipFill>
        <p:spPr>
          <a:xfrm>
            <a:off x="7714933" y="2420303"/>
            <a:ext cx="2739478" cy="540000"/>
          </a:xfrm>
          <a:prstGeom prst="rect">
            <a:avLst/>
          </a:prstGeom>
          <a:noFill/>
          <a:ln w="9525">
            <a:noFill/>
          </a:ln>
        </p:spPr>
      </p:pic>
      <p:pic>
        <p:nvPicPr>
          <p:cNvPr id="18" name="图片 -2147481135"/>
          <p:cNvPicPr>
            <a:picLocks noChangeAspect="1"/>
          </p:cNvPicPr>
          <p:nvPr/>
        </p:nvPicPr>
        <p:blipFill>
          <a:blip r:embed="rId4"/>
          <a:stretch>
            <a:fillRect/>
          </a:stretch>
        </p:blipFill>
        <p:spPr>
          <a:xfrm>
            <a:off x="1412558" y="3043873"/>
            <a:ext cx="289714" cy="468000"/>
          </a:xfrm>
          <a:prstGeom prst="rect">
            <a:avLst/>
          </a:prstGeom>
          <a:noFill/>
          <a:ln w="9525">
            <a:noFill/>
          </a:ln>
        </p:spPr>
      </p:pic>
      <p:pic>
        <p:nvPicPr>
          <p:cNvPr id="19" name="图片 -2147481134"/>
          <p:cNvPicPr>
            <a:picLocks noChangeAspect="1"/>
          </p:cNvPicPr>
          <p:nvPr/>
        </p:nvPicPr>
        <p:blipFill>
          <a:blip r:embed="rId5"/>
          <a:stretch>
            <a:fillRect/>
          </a:stretch>
        </p:blipFill>
        <p:spPr>
          <a:xfrm>
            <a:off x="1988820" y="3043873"/>
            <a:ext cx="356571" cy="468000"/>
          </a:xfrm>
          <a:prstGeom prst="rect">
            <a:avLst/>
          </a:prstGeom>
          <a:noFill/>
          <a:ln w="9525">
            <a:noFill/>
          </a:ln>
        </p:spPr>
      </p:pic>
      <p:pic>
        <p:nvPicPr>
          <p:cNvPr id="20" name="图片 -2147481130"/>
          <p:cNvPicPr>
            <a:picLocks noChangeAspect="1"/>
          </p:cNvPicPr>
          <p:nvPr/>
        </p:nvPicPr>
        <p:blipFill>
          <a:blip r:embed="rId7"/>
          <a:stretch>
            <a:fillRect/>
          </a:stretch>
        </p:blipFill>
        <p:spPr>
          <a:xfrm>
            <a:off x="5938520" y="3105150"/>
            <a:ext cx="361909" cy="324000"/>
          </a:xfrm>
          <a:prstGeom prst="rect">
            <a:avLst/>
          </a:prstGeom>
          <a:noFill/>
          <a:ln w="9525">
            <a:noFill/>
          </a:ln>
        </p:spPr>
      </p:pic>
      <p:pic>
        <p:nvPicPr>
          <p:cNvPr id="21" name="图片 -2147481136"/>
          <p:cNvPicPr>
            <a:picLocks noChangeAspect="1"/>
          </p:cNvPicPr>
          <p:nvPr/>
        </p:nvPicPr>
        <p:blipFill>
          <a:blip r:embed="rId3"/>
          <a:stretch>
            <a:fillRect/>
          </a:stretch>
        </p:blipFill>
        <p:spPr>
          <a:xfrm>
            <a:off x="6525260" y="3044190"/>
            <a:ext cx="280286" cy="396000"/>
          </a:xfrm>
          <a:prstGeom prst="rect">
            <a:avLst/>
          </a:prstGeom>
          <a:noFill/>
          <a:ln w="9525">
            <a:noFill/>
          </a:ln>
        </p:spPr>
      </p:pic>
      <p:pic>
        <p:nvPicPr>
          <p:cNvPr id="22" name="图片 -2147481132"/>
          <p:cNvPicPr>
            <a:picLocks noChangeAspect="1"/>
          </p:cNvPicPr>
          <p:nvPr/>
        </p:nvPicPr>
        <p:blipFill>
          <a:blip r:embed="rId6"/>
          <a:stretch>
            <a:fillRect/>
          </a:stretch>
        </p:blipFill>
        <p:spPr>
          <a:xfrm>
            <a:off x="8253730" y="3049270"/>
            <a:ext cx="1102667" cy="432000"/>
          </a:xfrm>
          <a:prstGeom prst="rect">
            <a:avLst/>
          </a:prstGeom>
          <a:noFill/>
          <a:ln w="9525">
            <a:noFill/>
          </a:ln>
        </p:spPr>
      </p:pic>
      <p:pic>
        <p:nvPicPr>
          <p:cNvPr id="23" name="图片 -2147481118"/>
          <p:cNvPicPr>
            <a:picLocks noChangeAspect="1"/>
          </p:cNvPicPr>
          <p:nvPr/>
        </p:nvPicPr>
        <p:blipFill>
          <a:blip r:embed="rId10"/>
          <a:stretch>
            <a:fillRect/>
          </a:stretch>
        </p:blipFill>
        <p:spPr>
          <a:xfrm>
            <a:off x="9693910" y="3010218"/>
            <a:ext cx="308806" cy="432000"/>
          </a:xfrm>
          <a:prstGeom prst="rect">
            <a:avLst/>
          </a:prstGeom>
          <a:noFill/>
          <a:ln w="9525">
            <a:noFill/>
          </a:ln>
        </p:spPr>
      </p:pic>
      <p:pic>
        <p:nvPicPr>
          <p:cNvPr id="24" name="图片 -2147481135"/>
          <p:cNvPicPr>
            <a:picLocks noChangeAspect="1"/>
          </p:cNvPicPr>
          <p:nvPr/>
        </p:nvPicPr>
        <p:blipFill>
          <a:blip r:embed="rId4"/>
          <a:stretch>
            <a:fillRect/>
          </a:stretch>
        </p:blipFill>
        <p:spPr>
          <a:xfrm>
            <a:off x="2055813" y="3572828"/>
            <a:ext cx="289714" cy="468000"/>
          </a:xfrm>
          <a:prstGeom prst="rect">
            <a:avLst/>
          </a:prstGeom>
          <a:noFill/>
          <a:ln w="9525">
            <a:noFill/>
          </a:ln>
        </p:spPr>
      </p:pic>
      <p:pic>
        <p:nvPicPr>
          <p:cNvPr id="25" name="图片 -2147481132"/>
          <p:cNvPicPr>
            <a:picLocks noChangeAspect="1"/>
          </p:cNvPicPr>
          <p:nvPr/>
        </p:nvPicPr>
        <p:blipFill>
          <a:blip r:embed="rId6"/>
          <a:stretch>
            <a:fillRect/>
          </a:stretch>
        </p:blipFill>
        <p:spPr>
          <a:xfrm>
            <a:off x="3789045" y="3618230"/>
            <a:ext cx="1102667" cy="432000"/>
          </a:xfrm>
          <a:prstGeom prst="rect">
            <a:avLst/>
          </a:prstGeom>
          <a:noFill/>
          <a:ln w="9525">
            <a:noFill/>
          </a:ln>
        </p:spPr>
      </p:pic>
      <p:pic>
        <p:nvPicPr>
          <p:cNvPr id="26" name="图片 -2147481130"/>
          <p:cNvPicPr>
            <a:picLocks noChangeAspect="1"/>
          </p:cNvPicPr>
          <p:nvPr/>
        </p:nvPicPr>
        <p:blipFill>
          <a:blip r:embed="rId7"/>
          <a:stretch>
            <a:fillRect/>
          </a:stretch>
        </p:blipFill>
        <p:spPr>
          <a:xfrm>
            <a:off x="10845800" y="3672205"/>
            <a:ext cx="361909" cy="324000"/>
          </a:xfrm>
          <a:prstGeom prst="rect">
            <a:avLst/>
          </a:prstGeom>
          <a:noFill/>
          <a:ln w="9525">
            <a:noFill/>
          </a:ln>
        </p:spPr>
      </p:pic>
      <p:pic>
        <p:nvPicPr>
          <p:cNvPr id="27" name="图片 -2147481118"/>
          <p:cNvPicPr>
            <a:picLocks noChangeAspect="1"/>
          </p:cNvPicPr>
          <p:nvPr/>
        </p:nvPicPr>
        <p:blipFill>
          <a:blip r:embed="rId10"/>
          <a:stretch>
            <a:fillRect/>
          </a:stretch>
        </p:blipFill>
        <p:spPr>
          <a:xfrm>
            <a:off x="11715750" y="3572828"/>
            <a:ext cx="308806" cy="432000"/>
          </a:xfrm>
          <a:prstGeom prst="rect">
            <a:avLst/>
          </a:prstGeom>
          <a:noFill/>
          <a:ln w="9525">
            <a:noFill/>
          </a:ln>
        </p:spPr>
      </p:pic>
      <p:pic>
        <p:nvPicPr>
          <p:cNvPr id="28" name="图片 -2147481134"/>
          <p:cNvPicPr>
            <a:picLocks noChangeAspect="1"/>
          </p:cNvPicPr>
          <p:nvPr/>
        </p:nvPicPr>
        <p:blipFill>
          <a:blip r:embed="rId5"/>
          <a:stretch>
            <a:fillRect/>
          </a:stretch>
        </p:blipFill>
        <p:spPr>
          <a:xfrm>
            <a:off x="5373370" y="4148773"/>
            <a:ext cx="356571" cy="468000"/>
          </a:xfrm>
          <a:prstGeom prst="rect">
            <a:avLst/>
          </a:prstGeom>
          <a:noFill/>
          <a:ln w="9525">
            <a:noFill/>
          </a:ln>
        </p:spPr>
      </p:pic>
      <p:pic>
        <p:nvPicPr>
          <p:cNvPr id="29" name="图片 -2147481132"/>
          <p:cNvPicPr>
            <a:picLocks noChangeAspect="1"/>
          </p:cNvPicPr>
          <p:nvPr/>
        </p:nvPicPr>
        <p:blipFill>
          <a:blip r:embed="rId6"/>
          <a:stretch>
            <a:fillRect/>
          </a:stretch>
        </p:blipFill>
        <p:spPr>
          <a:xfrm>
            <a:off x="7151370" y="4185285"/>
            <a:ext cx="1102667" cy="432000"/>
          </a:xfrm>
          <a:prstGeom prst="rect">
            <a:avLst/>
          </a:prstGeom>
          <a:noFill/>
          <a:ln w="9525">
            <a:noFill/>
          </a:ln>
        </p:spPr>
      </p:pic>
      <p:pic>
        <p:nvPicPr>
          <p:cNvPr id="30" name="图片 -2147481136"/>
          <p:cNvPicPr>
            <a:picLocks noChangeAspect="1"/>
          </p:cNvPicPr>
          <p:nvPr/>
        </p:nvPicPr>
        <p:blipFill>
          <a:blip r:embed="rId3"/>
          <a:stretch>
            <a:fillRect/>
          </a:stretch>
        </p:blipFill>
        <p:spPr>
          <a:xfrm>
            <a:off x="2493010" y="4725670"/>
            <a:ext cx="280286" cy="396000"/>
          </a:xfrm>
          <a:prstGeom prst="rect">
            <a:avLst/>
          </a:prstGeom>
          <a:noFill/>
          <a:ln w="9525">
            <a:noFill/>
          </a:ln>
        </p:spPr>
      </p:pic>
      <p:pic>
        <p:nvPicPr>
          <p:cNvPr id="31" name="图片 -2147481118"/>
          <p:cNvPicPr>
            <a:picLocks noChangeAspect="1"/>
          </p:cNvPicPr>
          <p:nvPr/>
        </p:nvPicPr>
        <p:blipFill>
          <a:blip r:embed="rId10"/>
          <a:stretch>
            <a:fillRect/>
          </a:stretch>
        </p:blipFill>
        <p:spPr>
          <a:xfrm>
            <a:off x="3358515" y="4725353"/>
            <a:ext cx="308806" cy="432000"/>
          </a:xfrm>
          <a:prstGeom prst="rect">
            <a:avLst/>
          </a:prstGeom>
          <a:noFill/>
          <a:ln w="9525">
            <a:noFill/>
          </a:ln>
        </p:spPr>
      </p:pic>
      <p:pic>
        <p:nvPicPr>
          <p:cNvPr id="32" name="图片 -2147481109"/>
          <p:cNvPicPr>
            <a:picLocks noChangeAspect="1"/>
          </p:cNvPicPr>
          <p:nvPr/>
        </p:nvPicPr>
        <p:blipFill>
          <a:blip r:embed="rId11"/>
          <a:stretch>
            <a:fillRect/>
          </a:stretch>
        </p:blipFill>
        <p:spPr>
          <a:xfrm>
            <a:off x="521335" y="5300663"/>
            <a:ext cx="891429" cy="468000"/>
          </a:xfrm>
          <a:prstGeom prst="rect">
            <a:avLst/>
          </a:prstGeom>
          <a:noFill/>
          <a:ln w="9525">
            <a:noFill/>
          </a:ln>
        </p:spPr>
      </p:pic>
      <p:pic>
        <p:nvPicPr>
          <p:cNvPr id="33" name="图片 -2147481135"/>
          <p:cNvPicPr>
            <a:picLocks noChangeAspect="1"/>
          </p:cNvPicPr>
          <p:nvPr/>
        </p:nvPicPr>
        <p:blipFill>
          <a:blip r:embed="rId4"/>
          <a:stretch>
            <a:fillRect/>
          </a:stretch>
        </p:blipFill>
        <p:spPr>
          <a:xfrm>
            <a:off x="5442268" y="5300663"/>
            <a:ext cx="289714" cy="468000"/>
          </a:xfrm>
          <a:prstGeom prst="rect">
            <a:avLst/>
          </a:prstGeom>
          <a:noFill/>
          <a:ln w="9525">
            <a:noFill/>
          </a:ln>
        </p:spPr>
      </p:pic>
      <p:pic>
        <p:nvPicPr>
          <p:cNvPr id="34" name="图片 -2147481134"/>
          <p:cNvPicPr>
            <a:picLocks noChangeAspect="1"/>
          </p:cNvPicPr>
          <p:nvPr/>
        </p:nvPicPr>
        <p:blipFill>
          <a:blip r:embed="rId5"/>
          <a:stretch>
            <a:fillRect/>
          </a:stretch>
        </p:blipFill>
        <p:spPr>
          <a:xfrm>
            <a:off x="6018530" y="5300663"/>
            <a:ext cx="356571" cy="468000"/>
          </a:xfrm>
          <a:prstGeom prst="rect">
            <a:avLst/>
          </a:prstGeom>
          <a:noFill/>
          <a:ln w="9525">
            <a:noFill/>
          </a:ln>
        </p:spPr>
      </p:pic>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923395" cy="878395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目前对单笔交易的方法无法直接扩展到整个组合，即不能通过对组合各元素                 的    和 </a:t>
            </a:r>
            <a:r>
              <a:rPr kumimoji="1" lang="zh-CN" altLang="en-US" sz="2200" dirty="0">
                <a:solidFill>
                  <a:schemeClr val="bg1"/>
                </a:solidFill>
                <a:latin typeface="Times New Roman" panose="02020603050405020304" pitchFamily="18" charset="0"/>
                <a:ea typeface="+mn-ea"/>
                <a:cs typeface="Times New Roman" panose="02020603050405020304" pitchFamily="18" charset="0"/>
              </a:rPr>
              <a:t>达</a:t>
            </a:r>
            <a:r>
              <a:rPr kumimoji="1" lang="en-US" altLang="zh-CN" sz="2200" dirty="0">
                <a:solidFill>
                  <a:schemeClr val="bg1"/>
                </a:solidFill>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简单加总得到组合的    和     。以单笔交易d为例，考察一定显著水平下某交易在未来一定时间内的流动性风险值La_VaR。假定考察从现在时刻起未来1天到k天的最高可能净现金流量和最低可能净现金流量分别为：</a:t>
            </a: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（15-14</a:t>
            </a:r>
            <a:r>
              <a:rPr kumimoji="1" lang="en-US" sz="2200" dirty="0">
                <a:latin typeface="Times New Roman" panose="02020603050405020304" pitchFamily="18" charset="0"/>
                <a:ea typeface="+mn-ea"/>
                <a:cs typeface="Times New Roman" panose="02020603050405020304" pitchFamily="18" charset="0"/>
              </a:rPr>
              <a:t>）</a:t>
            </a:r>
          </a:p>
          <a:p>
            <a:pPr marL="0" indent="457200" algn="r" latinLnBrk="0">
              <a:lnSpc>
                <a:spcPct val="250000"/>
              </a:lnSpc>
              <a:buNone/>
            </a:pPr>
            <a:r>
              <a:rPr kumimoji="1" lang="en-US" sz="2200" dirty="0" smtClean="0">
                <a:latin typeface="Times New Roman" panose="02020603050405020304" pitchFamily="18" charset="0"/>
                <a:ea typeface="+mn-ea"/>
                <a:cs typeface="Times New Roman" panose="02020603050405020304" pitchFamily="18" charset="0"/>
              </a:rPr>
              <a:t>（15-15</a:t>
            </a:r>
            <a:r>
              <a:rPr kumimoji="1" lang="en-US"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其中，                                   ，                     表示交易    在    日的预期现金流量，因此，                     </a:t>
            </a:r>
            <a:r>
              <a:rPr kumimoji="1" lang="en-US" sz="2200" dirty="0">
                <a:solidFill>
                  <a:schemeClr val="bg1"/>
                </a:solidFill>
                <a:latin typeface="Times New Roman" panose="02020603050405020304" pitchFamily="18" charset="0"/>
                <a:ea typeface="+mn-ea"/>
                <a:cs typeface="Times New Roman" panose="02020603050405020304" pitchFamily="18" charset="0"/>
              </a:rPr>
              <a:t>dawdwdawdawdwdwadadawwd </a:t>
            </a:r>
            <a:r>
              <a:rPr kumimoji="1" lang="en-US" sz="2200" dirty="0">
                <a:latin typeface="Times New Roman" panose="02020603050405020304" pitchFamily="18" charset="0"/>
                <a:ea typeface="+mn-ea"/>
                <a:cs typeface="Times New Roman" panose="02020603050405020304" pitchFamily="18" charset="0"/>
              </a:rPr>
              <a:t>。由于            和             给出了所在区间的极端情况，但是极端情况下一般不容易发生，因此，这种方法有可能夸大了流动性风险。</a:t>
            </a: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p>
        </p:txBody>
      </p:sp>
      <p:pic>
        <p:nvPicPr>
          <p:cNvPr id="3" name="图片 -2147481135"/>
          <p:cNvPicPr>
            <a:picLocks noChangeAspect="1"/>
          </p:cNvPicPr>
          <p:nvPr/>
        </p:nvPicPr>
        <p:blipFill>
          <a:blip r:embed="rId2"/>
          <a:stretch>
            <a:fillRect/>
          </a:stretch>
        </p:blipFill>
        <p:spPr>
          <a:xfrm>
            <a:off x="11349673" y="728028"/>
            <a:ext cx="289714" cy="468000"/>
          </a:xfrm>
          <a:prstGeom prst="rect">
            <a:avLst/>
          </a:prstGeom>
          <a:noFill/>
          <a:ln w="9525">
            <a:noFill/>
          </a:ln>
        </p:spPr>
      </p:pic>
      <p:pic>
        <p:nvPicPr>
          <p:cNvPr id="6" name="图片 -2147481134"/>
          <p:cNvPicPr>
            <a:picLocks noChangeAspect="1"/>
          </p:cNvPicPr>
          <p:nvPr/>
        </p:nvPicPr>
        <p:blipFill>
          <a:blip r:embed="rId3"/>
          <a:stretch>
            <a:fillRect/>
          </a:stretch>
        </p:blipFill>
        <p:spPr>
          <a:xfrm>
            <a:off x="260985" y="1340168"/>
            <a:ext cx="356571" cy="468000"/>
          </a:xfrm>
          <a:prstGeom prst="rect">
            <a:avLst/>
          </a:prstGeom>
          <a:noFill/>
          <a:ln w="9525">
            <a:noFill/>
          </a:ln>
        </p:spPr>
      </p:pic>
      <p:pic>
        <p:nvPicPr>
          <p:cNvPr id="7" name="图片 -2147481132"/>
          <p:cNvPicPr>
            <a:picLocks noChangeAspect="1"/>
          </p:cNvPicPr>
          <p:nvPr/>
        </p:nvPicPr>
        <p:blipFill>
          <a:blip r:embed="rId4"/>
          <a:stretch>
            <a:fillRect/>
          </a:stretch>
        </p:blipFill>
        <p:spPr>
          <a:xfrm>
            <a:off x="9909810" y="764540"/>
            <a:ext cx="1102667" cy="432000"/>
          </a:xfrm>
          <a:prstGeom prst="rect">
            <a:avLst/>
          </a:prstGeom>
          <a:noFill/>
          <a:ln w="9525">
            <a:noFill/>
          </a:ln>
        </p:spPr>
      </p:pic>
      <p:pic>
        <p:nvPicPr>
          <p:cNvPr id="4" name="图片 -2147481135"/>
          <p:cNvPicPr>
            <a:picLocks noChangeAspect="1"/>
          </p:cNvPicPr>
          <p:nvPr/>
        </p:nvPicPr>
        <p:blipFill>
          <a:blip r:embed="rId2"/>
          <a:stretch>
            <a:fillRect/>
          </a:stretch>
        </p:blipFill>
        <p:spPr>
          <a:xfrm>
            <a:off x="3141028" y="1340168"/>
            <a:ext cx="289714" cy="468000"/>
          </a:xfrm>
          <a:prstGeom prst="rect">
            <a:avLst/>
          </a:prstGeom>
          <a:noFill/>
          <a:ln w="9525">
            <a:noFill/>
          </a:ln>
        </p:spPr>
      </p:pic>
      <p:pic>
        <p:nvPicPr>
          <p:cNvPr id="8" name="图片 -2147481134"/>
          <p:cNvPicPr>
            <a:picLocks noChangeAspect="1"/>
          </p:cNvPicPr>
          <p:nvPr/>
        </p:nvPicPr>
        <p:blipFill>
          <a:blip r:embed="rId3"/>
          <a:stretch>
            <a:fillRect/>
          </a:stretch>
        </p:blipFill>
        <p:spPr>
          <a:xfrm>
            <a:off x="3717925" y="1340168"/>
            <a:ext cx="356571" cy="468000"/>
          </a:xfrm>
          <a:prstGeom prst="rect">
            <a:avLst/>
          </a:prstGeom>
          <a:noFill/>
          <a:ln w="9525">
            <a:noFill/>
          </a:ln>
        </p:spPr>
      </p:pic>
      <p:pic>
        <p:nvPicPr>
          <p:cNvPr id="9" name="图片 -2147481101"/>
          <p:cNvPicPr>
            <a:picLocks noChangeAspect="1"/>
          </p:cNvPicPr>
          <p:nvPr/>
        </p:nvPicPr>
        <p:blipFill>
          <a:blip r:embed="rId5"/>
          <a:stretch>
            <a:fillRect/>
          </a:stretch>
        </p:blipFill>
        <p:spPr>
          <a:xfrm>
            <a:off x="4383723" y="2759075"/>
            <a:ext cx="3419475" cy="873760"/>
          </a:xfrm>
          <a:prstGeom prst="rect">
            <a:avLst/>
          </a:prstGeom>
          <a:noFill/>
          <a:ln w="9525">
            <a:noFill/>
          </a:ln>
        </p:spPr>
      </p:pic>
      <p:pic>
        <p:nvPicPr>
          <p:cNvPr id="10" name="图片 -2147481100"/>
          <p:cNvPicPr>
            <a:picLocks noChangeAspect="1"/>
          </p:cNvPicPr>
          <p:nvPr/>
        </p:nvPicPr>
        <p:blipFill>
          <a:blip r:embed="rId6"/>
          <a:stretch>
            <a:fillRect/>
          </a:stretch>
        </p:blipFill>
        <p:spPr>
          <a:xfrm>
            <a:off x="4388949" y="3646488"/>
            <a:ext cx="3409021" cy="828000"/>
          </a:xfrm>
          <a:prstGeom prst="rect">
            <a:avLst/>
          </a:prstGeom>
          <a:noFill/>
          <a:ln w="9525">
            <a:noFill/>
          </a:ln>
        </p:spPr>
      </p:pic>
      <p:pic>
        <p:nvPicPr>
          <p:cNvPr id="11" name="图片 -2147481099"/>
          <p:cNvPicPr>
            <a:picLocks noChangeAspect="1"/>
          </p:cNvPicPr>
          <p:nvPr/>
        </p:nvPicPr>
        <p:blipFill>
          <a:blip r:embed="rId7"/>
          <a:stretch>
            <a:fillRect/>
          </a:stretch>
        </p:blipFill>
        <p:spPr>
          <a:xfrm>
            <a:off x="1341120" y="4437380"/>
            <a:ext cx="2599435" cy="504000"/>
          </a:xfrm>
          <a:prstGeom prst="rect">
            <a:avLst/>
          </a:prstGeom>
          <a:noFill/>
          <a:ln w="9525">
            <a:noFill/>
          </a:ln>
        </p:spPr>
      </p:pic>
      <p:pic>
        <p:nvPicPr>
          <p:cNvPr id="12" name="图片 -2147481098"/>
          <p:cNvPicPr>
            <a:picLocks noChangeAspect="1"/>
          </p:cNvPicPr>
          <p:nvPr/>
        </p:nvPicPr>
        <p:blipFill>
          <a:blip r:embed="rId8"/>
          <a:stretch>
            <a:fillRect/>
          </a:stretch>
        </p:blipFill>
        <p:spPr>
          <a:xfrm>
            <a:off x="4074795" y="4437380"/>
            <a:ext cx="1555728" cy="486000"/>
          </a:xfrm>
          <a:prstGeom prst="rect">
            <a:avLst/>
          </a:prstGeom>
          <a:noFill/>
          <a:ln w="9525">
            <a:noFill/>
          </a:ln>
        </p:spPr>
      </p:pic>
      <p:pic>
        <p:nvPicPr>
          <p:cNvPr id="13" name="图片 -2147481149"/>
          <p:cNvPicPr>
            <a:picLocks noChangeAspect="1"/>
          </p:cNvPicPr>
          <p:nvPr/>
        </p:nvPicPr>
        <p:blipFill>
          <a:blip r:embed="rId9"/>
          <a:stretch>
            <a:fillRect/>
          </a:stretch>
        </p:blipFill>
        <p:spPr>
          <a:xfrm>
            <a:off x="6813550" y="4437380"/>
            <a:ext cx="293523" cy="396000"/>
          </a:xfrm>
          <a:prstGeom prst="rect">
            <a:avLst/>
          </a:prstGeom>
          <a:noFill/>
          <a:ln w="9525">
            <a:noFill/>
          </a:ln>
        </p:spPr>
      </p:pic>
      <p:pic>
        <p:nvPicPr>
          <p:cNvPr id="14" name="图片 -2147481148"/>
          <p:cNvPicPr>
            <a:picLocks noChangeAspect="1"/>
          </p:cNvPicPr>
          <p:nvPr/>
        </p:nvPicPr>
        <p:blipFill>
          <a:blip r:embed="rId10"/>
          <a:stretch>
            <a:fillRect/>
          </a:stretch>
        </p:blipFill>
        <p:spPr>
          <a:xfrm>
            <a:off x="7389495" y="4437380"/>
            <a:ext cx="282939" cy="396000"/>
          </a:xfrm>
          <a:prstGeom prst="rect">
            <a:avLst/>
          </a:prstGeom>
          <a:noFill/>
          <a:ln w="9525">
            <a:noFill/>
          </a:ln>
        </p:spPr>
      </p:pic>
      <p:pic>
        <p:nvPicPr>
          <p:cNvPr id="15" name="图片 -2147481095"/>
          <p:cNvPicPr>
            <a:picLocks noChangeAspect="1"/>
          </p:cNvPicPr>
          <p:nvPr/>
        </p:nvPicPr>
        <p:blipFill>
          <a:blip r:embed="rId11"/>
          <a:stretch>
            <a:fillRect/>
          </a:stretch>
        </p:blipFill>
        <p:spPr>
          <a:xfrm>
            <a:off x="188278" y="5013325"/>
            <a:ext cx="3692299" cy="522000"/>
          </a:xfrm>
          <a:prstGeom prst="rect">
            <a:avLst/>
          </a:prstGeom>
          <a:noFill/>
          <a:ln w="9525">
            <a:noFill/>
          </a:ln>
        </p:spPr>
      </p:pic>
      <p:pic>
        <p:nvPicPr>
          <p:cNvPr id="16" name="图片 -2147481094"/>
          <p:cNvPicPr>
            <a:picLocks noChangeAspect="1"/>
          </p:cNvPicPr>
          <p:nvPr/>
        </p:nvPicPr>
        <p:blipFill>
          <a:blip r:embed="rId12"/>
          <a:stretch>
            <a:fillRect/>
          </a:stretch>
        </p:blipFill>
        <p:spPr>
          <a:xfrm>
            <a:off x="4724718" y="5013008"/>
            <a:ext cx="824571" cy="468000"/>
          </a:xfrm>
          <a:prstGeom prst="rect">
            <a:avLst/>
          </a:prstGeom>
          <a:noFill/>
          <a:ln w="9525">
            <a:noFill/>
          </a:ln>
        </p:spPr>
      </p:pic>
      <p:pic>
        <p:nvPicPr>
          <p:cNvPr id="17" name="图片 -2147481093"/>
          <p:cNvPicPr>
            <a:picLocks noChangeAspect="1"/>
          </p:cNvPicPr>
          <p:nvPr/>
        </p:nvPicPr>
        <p:blipFill>
          <a:blip r:embed="rId13"/>
          <a:stretch>
            <a:fillRect/>
          </a:stretch>
        </p:blipFill>
        <p:spPr>
          <a:xfrm>
            <a:off x="5877560" y="5013008"/>
            <a:ext cx="858743" cy="468000"/>
          </a:xfrm>
          <a:prstGeom prst="rect">
            <a:avLst/>
          </a:prstGeom>
          <a:noFill/>
          <a:ln w="9525">
            <a:noFill/>
          </a:ln>
        </p:spPr>
      </p:pic>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融资流动性风险度量</a:t>
            </a:r>
          </a:p>
        </p:txBody>
      </p:sp>
      <p:sp>
        <p:nvSpPr>
          <p:cNvPr id="5" name="文本框 4"/>
          <p:cNvSpPr txBox="1"/>
          <p:nvPr/>
        </p:nvSpPr>
        <p:spPr>
          <a:xfrm>
            <a:off x="100965" y="188595"/>
            <a:ext cx="11923395" cy="66186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为此，这里提出的一种修正做法：假设只考虑第    日极端波动的影响，把    和     与累计净预期现金流量相加，所得结果与                         的值就不会相差太大。</a:t>
            </a: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（15-16</a:t>
            </a:r>
            <a:r>
              <a:rPr kumimoji="1" lang="en-US" sz="2200" dirty="0">
                <a:latin typeface="Times New Roman" panose="02020603050405020304" pitchFamily="18" charset="0"/>
                <a:ea typeface="+mn-ea"/>
                <a:cs typeface="Times New Roman" panose="02020603050405020304" pitchFamily="18" charset="0"/>
              </a:rPr>
              <a:t>）</a:t>
            </a:r>
          </a:p>
          <a:p>
            <a:pPr marL="0" indent="457200" algn="r" latinLnBrk="0">
              <a:lnSpc>
                <a:spcPct val="290000"/>
              </a:lnSpc>
              <a:buNone/>
            </a:pPr>
            <a:r>
              <a:rPr kumimoji="1" lang="en-US" sz="2200" dirty="0" smtClean="0">
                <a:latin typeface="Times New Roman" panose="02020603050405020304" pitchFamily="18" charset="0"/>
                <a:ea typeface="+mn-ea"/>
                <a:cs typeface="Times New Roman" panose="02020603050405020304" pitchFamily="18" charset="0"/>
              </a:rPr>
              <a:t>（15-17</a:t>
            </a:r>
            <a:r>
              <a:rPr kumimoji="1" lang="en-US"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p>
        </p:txBody>
      </p:sp>
      <p:pic>
        <p:nvPicPr>
          <p:cNvPr id="4" name="图片 -2147481135"/>
          <p:cNvPicPr>
            <a:picLocks noChangeAspect="1"/>
          </p:cNvPicPr>
          <p:nvPr/>
        </p:nvPicPr>
        <p:blipFill>
          <a:blip r:embed="rId2"/>
          <a:stretch>
            <a:fillRect/>
          </a:stretch>
        </p:blipFill>
        <p:spPr>
          <a:xfrm>
            <a:off x="9621203" y="752793"/>
            <a:ext cx="289714" cy="468000"/>
          </a:xfrm>
          <a:prstGeom prst="rect">
            <a:avLst/>
          </a:prstGeom>
          <a:noFill/>
          <a:ln w="9525">
            <a:noFill/>
          </a:ln>
        </p:spPr>
      </p:pic>
      <p:pic>
        <p:nvPicPr>
          <p:cNvPr id="8" name="图片 -2147481134"/>
          <p:cNvPicPr>
            <a:picLocks noChangeAspect="1"/>
          </p:cNvPicPr>
          <p:nvPr/>
        </p:nvPicPr>
        <p:blipFill>
          <a:blip r:embed="rId3"/>
          <a:stretch>
            <a:fillRect/>
          </a:stretch>
        </p:blipFill>
        <p:spPr>
          <a:xfrm>
            <a:off x="10198100" y="752793"/>
            <a:ext cx="356571" cy="468000"/>
          </a:xfrm>
          <a:prstGeom prst="rect">
            <a:avLst/>
          </a:prstGeom>
          <a:noFill/>
          <a:ln w="9525">
            <a:noFill/>
          </a:ln>
        </p:spPr>
      </p:pic>
      <p:pic>
        <p:nvPicPr>
          <p:cNvPr id="10" name="图片 -2147481148"/>
          <p:cNvPicPr>
            <a:picLocks noChangeAspect="1"/>
          </p:cNvPicPr>
          <p:nvPr/>
        </p:nvPicPr>
        <p:blipFill>
          <a:blip r:embed="rId4"/>
          <a:stretch>
            <a:fillRect/>
          </a:stretch>
        </p:blipFill>
        <p:spPr>
          <a:xfrm>
            <a:off x="6525260" y="765175"/>
            <a:ext cx="282939" cy="396000"/>
          </a:xfrm>
          <a:prstGeom prst="rect">
            <a:avLst/>
          </a:prstGeom>
          <a:noFill/>
          <a:ln w="9525">
            <a:noFill/>
          </a:ln>
        </p:spPr>
      </p:pic>
      <p:pic>
        <p:nvPicPr>
          <p:cNvPr id="3" name="图片 -2147481089"/>
          <p:cNvPicPr>
            <a:picLocks noChangeAspect="1"/>
          </p:cNvPicPr>
          <p:nvPr/>
        </p:nvPicPr>
        <p:blipFill>
          <a:blip r:embed="rId5"/>
          <a:stretch>
            <a:fillRect/>
          </a:stretch>
        </p:blipFill>
        <p:spPr>
          <a:xfrm>
            <a:off x="3860800" y="1341120"/>
            <a:ext cx="1661539" cy="468000"/>
          </a:xfrm>
          <a:prstGeom prst="rect">
            <a:avLst/>
          </a:prstGeom>
          <a:noFill/>
          <a:ln w="9525">
            <a:noFill/>
          </a:ln>
        </p:spPr>
      </p:pic>
      <p:pic>
        <p:nvPicPr>
          <p:cNvPr id="6" name="图片 -2147481088"/>
          <p:cNvPicPr>
            <a:picLocks noChangeAspect="1"/>
          </p:cNvPicPr>
          <p:nvPr/>
        </p:nvPicPr>
        <p:blipFill>
          <a:blip r:embed="rId6"/>
          <a:stretch>
            <a:fillRect/>
          </a:stretch>
        </p:blipFill>
        <p:spPr>
          <a:xfrm>
            <a:off x="3742949" y="1701165"/>
            <a:ext cx="4701023" cy="864000"/>
          </a:xfrm>
          <a:prstGeom prst="rect">
            <a:avLst/>
          </a:prstGeom>
          <a:noFill/>
          <a:ln w="9525">
            <a:noFill/>
          </a:ln>
        </p:spPr>
      </p:pic>
      <p:pic>
        <p:nvPicPr>
          <p:cNvPr id="7" name="图片 -2147481087"/>
          <p:cNvPicPr>
            <a:picLocks noChangeAspect="1"/>
          </p:cNvPicPr>
          <p:nvPr/>
        </p:nvPicPr>
        <p:blipFill>
          <a:blip r:embed="rId7"/>
          <a:stretch>
            <a:fillRect/>
          </a:stretch>
        </p:blipFill>
        <p:spPr>
          <a:xfrm>
            <a:off x="3659560" y="2636838"/>
            <a:ext cx="4867801" cy="864000"/>
          </a:xfrm>
          <a:prstGeom prst="rect">
            <a:avLst/>
          </a:prstGeom>
          <a:noFill/>
          <a:ln w="9525">
            <a:noFill/>
          </a:ln>
        </p:spPr>
      </p:pic>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0504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四、流动性黑洞</a:t>
            </a:r>
          </a:p>
        </p:txBody>
      </p:sp>
    </p:spTree>
  </p:cSld>
  <p:clrMapOvr>
    <a:masterClrMapping/>
  </p:clrMapOvr>
  <p:transition spd="slow" advClick="0" advTm="3340">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流动性黑洞的概念</a:t>
            </a:r>
          </a:p>
        </p:txBody>
      </p:sp>
      <p:sp>
        <p:nvSpPr>
          <p:cNvPr id="5" name="文本框 4"/>
          <p:cNvSpPr txBox="1"/>
          <p:nvPr/>
        </p:nvSpPr>
        <p:spPr>
          <a:xfrm>
            <a:off x="100965" y="116840"/>
            <a:ext cx="11936095" cy="42665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流动性黑洞（Liquidity black holes）是由珀森德(Avinash D.Persaud)等国外学者在《流动性黑洞》一书中提出的金融概念。它描述了一个流动性看似充足的市场，由于市场出现剧烈震荡，造成的流动性枯竭，或者说局部或整体的流动性突然消失的现象。此类现象有时也被称为“出口拥堵”（crowded exit）。流动性黑洞与我们熟知“流动性过剩”（Excess Liquidity）是两个相对的概念，而比“流动性不足”更为深刻。</a:t>
            </a:r>
          </a:p>
          <a:p>
            <a:pPr marL="0" indent="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流动性黑洞的概念</a:t>
            </a:r>
          </a:p>
        </p:txBody>
      </p:sp>
      <p:sp>
        <p:nvSpPr>
          <p:cNvPr id="5" name="文本框 4"/>
          <p:cNvSpPr txBox="1"/>
          <p:nvPr/>
        </p:nvSpPr>
        <p:spPr>
          <a:xfrm>
            <a:off x="100965" y="116840"/>
            <a:ext cx="11936095" cy="5154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参考本章第一节已给出的流动性概念，流动性反映了整个宏观经济的流动性，即表示经济体系中货币的投放数量。流动性过剩是指有过多的货币投放量，这些多余的资金需要寻找投资出路，于是就有了投资/经济过热现象，以及通货膨胀（Inflation）危险。“流动性过剩”有时又被称为“资金周转过度”。</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在证券市场上出现了越来越多类似于“银行挤兑”的事情。拥有上百亿市场资本的企业可能在数日内变得没有偿付能力。最终出现流动性好像被市场和机构中瞬间吸走殆尽一样．这种现象就被形象地称为“流动性黑洞”。</a:t>
            </a:r>
          </a:p>
          <a:p>
            <a:pPr marL="0" algn="l"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936095" cy="63569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银行的流动性功能体现在：通过保持适当的流动性，银行可以保证其债权人得到偿付；通过保持适当的流动性，银行就有能力履行对客户的贷款承诺；此外，保持足够的流动性可以使银行把握任何有利可图的机会，扩展其资产规模；又可使其在不利的市场环境下出售其流动性资产，避免资产亏损。</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不仅包括资产的流动性，还包括负债的流动性。资产的流动性是资产在不损失或损失最下的情况下迅速变现的能力，而负债流动性是经济主体以较低风险或较低成本迅速获得融资的能力。流动性的实质是一种以机会成本为代价的支付能力的大小。</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流动性特质表现是，流动性越强，机会成本就越高，资产的收益率也越低；反之，流动性越弱，机会成本越低，资产的收益率越高。因此，这也揭示了流动性和营利性之间矛盾的一面。</a:t>
            </a: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流动性风险的概念 </a:t>
            </a: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p>
        </p:txBody>
      </p:sp>
      <p:sp>
        <p:nvSpPr>
          <p:cNvPr id="5" name="文本框 4"/>
          <p:cNvSpPr txBox="1"/>
          <p:nvPr/>
        </p:nvSpPr>
        <p:spPr>
          <a:xfrm>
            <a:off x="100965" y="116840"/>
            <a:ext cx="11790045" cy="64096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流动性黑洞理论认为，流动性的核心是金融市场的多样性，流动性黑洞的形成并不是简单地由市场规模决定，而是更多地取决于市场的多样性和复杂性。</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般而言，流动性黑洞在那些同质化的市场中，或者说，在那些信息、观点、头寸、投资组合、交易主体、风险管理缺乏多样化的市场中非常容易出现，而在那些存在较大差异性的市场中则会较少出现，因为在这样的市场上，买卖需求通常能够得到平衡。</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具体而言，流动性黑洞的成因可能包括以下几个因素：</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1、市场交易员们正反馈和负反馈</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2、杠杆化和去杠杆化</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3、资本金的影响</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4、非理性繁荣</a:t>
            </a: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p>
        </p:txBody>
      </p:sp>
      <p:sp>
        <p:nvSpPr>
          <p:cNvPr id="3" name="文本框 2"/>
          <p:cNvSpPr txBox="1"/>
          <p:nvPr/>
        </p:nvSpPr>
        <p:spPr>
          <a:xfrm>
            <a:off x="100965" y="116840"/>
            <a:ext cx="11936095" cy="803021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1、市场交易员们正反馈和负反馈</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正反馈交易员的操作是在价格下跌时卖出资产，在价格上涨时买入资产；而负反馈交易员的操作则相反，他们在价格下跌时买入资产，在价格上涨时卖出资产。</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在一个流动性充足的市场中，当负反馈交易员是交易的主体时，在资产价格低于其合理价格时，负反馈交易员会买入该资产，从而增加市场需求，推动价格回升至较为合理的水平；相反，当资产价格过度上涨时，他们会选择卖出，市场供应增加，帮助价格回调至更合理的价位。然而，当正反馈交易员主导市场时，情况就会有所不同。他们的操作往往会加剧市场的单边走势，导致资产价格变得极不稳定。在这种情况下，市场流动性会明显恶化</a:t>
            </a:r>
            <a:r>
              <a:rPr kumimoji="1" lang="zh-CN"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一旦资产价格出现下跌，正反馈交易员可能会纷纷选择卖出，卖出的存在吸引的可能不是买方，而是更多的卖方，从而引发更多的卖盘涌入市场，那么流动性黑洞就产生了。</a:t>
            </a:r>
          </a:p>
          <a:p>
            <a:pPr marL="0" indent="457200" algn="l"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p>
        </p:txBody>
      </p:sp>
      <p:sp>
        <p:nvSpPr>
          <p:cNvPr id="3" name="文本框 2"/>
          <p:cNvSpPr txBox="1"/>
          <p:nvPr/>
        </p:nvSpPr>
        <p:spPr>
          <a:xfrm>
            <a:off x="100965" y="116840"/>
            <a:ext cx="11936095" cy="68795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2、杠杆化和去杠杆化</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杠杆化是一个经济过程。其中，银行在流动性充足时更愿意提供信用。当信用变得更加易得时，这通常会推动市场上产品价格的上涨。在这个过程中，资产被用作抵押品来获取贷款，这些贷款随后又作为买入更多资产的资金。资产价格的上升，作为抵押品的资产价值也会增加，从而更多的资产被购买......这种循环会不断扩大，造成经济生活中产生更多的贷款，这一过程被称为杠杆化。</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去杠杆化是一个与杠杆化相反的过程。当银行发现自身流动性不足时，它们开始谨慎提供贷款。，这导致市场对金融及非金融资产的需求下降，从而使资产价格下跌，用于支撑贷款的抵押品价格也会下跌，因此银行会进一步减少信用额度。这种正反馈循环导致造成资产价格进一步下跌，最终可能引发流动性黑洞。</a:t>
            </a:r>
          </a:p>
          <a:p>
            <a:pPr marL="0" indent="457200" algn="l"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p>
        </p:txBody>
      </p:sp>
      <p:sp>
        <p:nvSpPr>
          <p:cNvPr id="3" name="文本框 2"/>
          <p:cNvSpPr txBox="1"/>
          <p:nvPr/>
        </p:nvSpPr>
        <p:spPr>
          <a:xfrm>
            <a:off x="100965" y="116840"/>
            <a:ext cx="11936095" cy="63042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3、资本金的影响</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一致的监管环境使所有银行对外部事件的反应比较一致，又由于银行持有的交易头寸和资产配置也较为相似，当面临市场风险时，不同银行可能会做出类似的交易举动。这种一致性也可能产生流动性黑洞。</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以市场风险为例，当波动率及相关性上升时，银行的市场风险价值（VAR）和所需的市场资本金也会相应增加。为了降低风险暴露，银行会尽量减少风险资产的持有或增加流动性储备。当所有银行都采取类似的行动时，流动性黑洞也会因此产生。在信用风险方面，当经济周期处于最低点时，违约概率会相较高，根据《新巴塞尔协议》中的模型，银行对贷款的资本金要求也会相应提高，这时银行可能会更加谨慎地评估贷款风险，导致信贷紧缩。对于中小企业而言，由于它们通常缺乏足够的抵押品和信用记录，因此可能更难以获得银行贷款，从而陷入流动性黑洞。</a:t>
            </a: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p>
        </p:txBody>
      </p:sp>
      <p:sp>
        <p:nvSpPr>
          <p:cNvPr id="3" name="文本框 2"/>
          <p:cNvSpPr txBox="1"/>
          <p:nvPr/>
        </p:nvSpPr>
        <p:spPr>
          <a:xfrm>
            <a:off x="100965" y="116840"/>
            <a:ext cx="11936095" cy="5154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4、非理性繁荣</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大多数的流动性黑洞与各种形式的非理性繁荣密切相关，非理性繁荣的产生通常源于不同金融机构的交易员，对于某种资产或某个市场变量进行了不理性的判断，进而导致金融机构在资产负债表中过度配置与某种资产或特定市场变量相关的资产，而且这种趋势还会不断地自我强化。最终在某个阶段，当市场泡沫破裂时，许多交易员会同时试图平仓，导致市场上出现大量的卖单，从而引发流动性的消失，交易员无法按照预期的价格进行平仓，触发损失。同时，波动率的增大以及风险管理程序的应用会触发更多的金融机构同时对某个较大规模的风险头寸进行平仓，这会进一步加剧损失，造成更加严重的流动性问题，最终形成流动性黑洞。</a:t>
            </a:r>
          </a:p>
        </p:txBody>
      </p:sp>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p>
        </p:txBody>
      </p:sp>
      <p:sp>
        <p:nvSpPr>
          <p:cNvPr id="3" name="文本框 2"/>
          <p:cNvSpPr txBox="1"/>
          <p:nvPr/>
        </p:nvSpPr>
        <p:spPr>
          <a:xfrm>
            <a:off x="100965" y="116840"/>
            <a:ext cx="11936095" cy="63042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例证：2007年开始的次货危机</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美国次贷危机是一场发生在美国，因次级抵押贷款机构破产、投资基金被迫关闭、股市剧烈震荡引起的金融风暴。</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引起美国次级抵押贷款市场风暴的表面直接原因是美国的利率上升和住房市场持续降温。在次贷危机爆发前，美国住房市场经历了长达数年的繁荣期，加上低利率环境，刺激了次级抵押贷款市场的迅猛发展。但由于房价突然走低，在借款人无力偿还，银行把房屋出售，但却发现得到的资金不能弥补当时的贷款利息，甚至都无法弥补贷款额本身，这样银行就会在这个贷款上出现亏损。大量的无法还贷的借款人</a:t>
            </a:r>
            <a:r>
              <a:rPr kumimoji="1" lang="zh-CN" sz="2200" dirty="0">
                <a:latin typeface="Times New Roman" panose="02020603050405020304" pitchFamily="18" charset="0"/>
                <a:ea typeface="+mn-ea"/>
                <a:cs typeface="Times New Roman" panose="02020603050405020304" pitchFamily="18" charset="0"/>
              </a:rPr>
              <a:t>使得</a:t>
            </a:r>
            <a:r>
              <a:rPr kumimoji="1" sz="2200" dirty="0">
                <a:latin typeface="Times New Roman" panose="02020603050405020304" pitchFamily="18" charset="0"/>
                <a:ea typeface="+mn-ea"/>
                <a:cs typeface="Times New Roman" panose="02020603050405020304" pitchFamily="18" charset="0"/>
              </a:rPr>
              <a:t>银行面临巨大损失，流动性黑洞逐渐显现。</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正如上面所说</a:t>
            </a:r>
            <a:r>
              <a:rPr kumimoji="1" lang="zh-CN" sz="2200" dirty="0">
                <a:latin typeface="Times New Roman" panose="02020603050405020304" pitchFamily="18" charset="0"/>
                <a:ea typeface="+mn-ea"/>
                <a:cs typeface="Times New Roman" panose="02020603050405020304" pitchFamily="18" charset="0"/>
              </a:rPr>
              <a:t>，银行积累了大量与房地产相关的风险资产。当市场泡沫破裂时，这些风险资产迅速贬值，导致银行资产负债表严重受损，流动性枯竭。</a:t>
            </a:r>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p>
        </p:txBody>
      </p:sp>
      <p:sp>
        <p:nvSpPr>
          <p:cNvPr id="3" name="文本框 2"/>
          <p:cNvSpPr txBox="1"/>
          <p:nvPr/>
        </p:nvSpPr>
        <p:spPr>
          <a:xfrm>
            <a:off x="100965" y="116840"/>
            <a:ext cx="11936095" cy="765810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（一）利用VAR模型验证</a:t>
            </a: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在度量流动性黑洞时，一个方法是采用Hasbrouck（1991）的冲击反应函数作为基本模型，通过市场头寸和收益的双变量自回归模型，验证市场价格与交易之间的因果关系，基本模型如下：</a:t>
            </a:r>
          </a:p>
          <a:p>
            <a:pPr marL="0" indent="457200" algn="r" latinLnBrk="0">
              <a:lnSpc>
                <a:spcPct val="190000"/>
              </a:lnSpc>
              <a:buClrTx/>
              <a:buSzTx/>
              <a:buFontTx/>
              <a:buNone/>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15-</a:t>
            </a:r>
            <a:r>
              <a:rPr kumimoji="1" sz="2200" dirty="0" smtClean="0">
                <a:latin typeface="Times New Roman" panose="02020603050405020304" pitchFamily="18" charset="0"/>
                <a:ea typeface="+mn-ea"/>
                <a:cs typeface="Times New Roman" panose="02020603050405020304" pitchFamily="18" charset="0"/>
                <a:sym typeface="+mn-ea"/>
              </a:rPr>
              <a:t>18</a:t>
            </a:r>
            <a:r>
              <a:rPr kumimoji="1" sz="2200" dirty="0">
                <a:latin typeface="Times New Roman" panose="02020603050405020304" pitchFamily="18" charset="0"/>
                <a:ea typeface="+mn-ea"/>
                <a:cs typeface="Times New Roman" panose="02020603050405020304" pitchFamily="18" charset="0"/>
                <a:sym typeface="+mn-ea"/>
              </a:rPr>
              <a:t>）</a:t>
            </a:r>
          </a:p>
          <a:p>
            <a:pPr marL="0" indent="457200" algn="r" latinLnBrk="0">
              <a:lnSpc>
                <a:spcPct val="210000"/>
              </a:lnSpc>
              <a:buClrTx/>
              <a:buSzTx/>
              <a:buFontTx/>
              <a:buNone/>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15-</a:t>
            </a:r>
            <a:r>
              <a:rPr kumimoji="1" sz="2200" dirty="0" smtClean="0">
                <a:latin typeface="Times New Roman" panose="02020603050405020304" pitchFamily="18" charset="0"/>
                <a:ea typeface="+mn-ea"/>
                <a:cs typeface="Times New Roman" panose="02020603050405020304" pitchFamily="18" charset="0"/>
                <a:sym typeface="+mn-ea"/>
              </a:rPr>
              <a:t>19</a:t>
            </a:r>
            <a:r>
              <a:rPr kumimoji="1" sz="2200" dirty="0">
                <a:latin typeface="Times New Roman" panose="02020603050405020304" pitchFamily="18" charset="0"/>
                <a:ea typeface="+mn-ea"/>
                <a:cs typeface="Times New Roman" panose="02020603050405020304" pitchFamily="18" charset="0"/>
                <a:sym typeface="+mn-ea"/>
              </a:rPr>
              <a:t>）</a:t>
            </a: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上述式子中：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为收益率；</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为标记的交易，当买方发起交易时为1，卖方发起交易时为-1，无交易时为0。若</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为正，则表明存在正反馈交易策略，价格上涨促进更多的买进，价格下跌引发更多的卖出。</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为正并且值越大，流动性黑洞程度越高。</a:t>
            </a: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该方法问题在于，发生流动性黑洞时存在正反馈交易策略，但是存在正反馈交易策略却不一定发生了流动性黑洞。因此，该方法不能较好地衡量流动性黑洞。</a:t>
            </a: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86"/>
          <p:cNvPicPr>
            <a:picLocks noChangeAspect="1"/>
          </p:cNvPicPr>
          <p:nvPr/>
        </p:nvPicPr>
        <p:blipFill>
          <a:blip r:embed="rId2"/>
          <a:stretch>
            <a:fillRect/>
          </a:stretch>
        </p:blipFill>
        <p:spPr>
          <a:xfrm>
            <a:off x="4021773" y="2277110"/>
            <a:ext cx="3933356" cy="900000"/>
          </a:xfrm>
          <a:prstGeom prst="rect">
            <a:avLst/>
          </a:prstGeom>
          <a:noFill/>
          <a:ln w="9525">
            <a:noFill/>
          </a:ln>
        </p:spPr>
      </p:pic>
      <p:pic>
        <p:nvPicPr>
          <p:cNvPr id="5" name="图片 -2147481085"/>
          <p:cNvPicPr>
            <a:picLocks noChangeAspect="1"/>
          </p:cNvPicPr>
          <p:nvPr/>
        </p:nvPicPr>
        <p:blipFill>
          <a:blip r:embed="rId3"/>
          <a:stretch>
            <a:fillRect/>
          </a:stretch>
        </p:blipFill>
        <p:spPr>
          <a:xfrm>
            <a:off x="3883208" y="3033395"/>
            <a:ext cx="4420505" cy="900000"/>
          </a:xfrm>
          <a:prstGeom prst="rect">
            <a:avLst/>
          </a:prstGeom>
          <a:noFill/>
          <a:ln w="9525">
            <a:noFill/>
          </a:ln>
        </p:spPr>
      </p:pic>
      <p:pic>
        <p:nvPicPr>
          <p:cNvPr id="6" name="图片 -2147481084"/>
          <p:cNvPicPr>
            <a:picLocks noChangeAspect="1"/>
          </p:cNvPicPr>
          <p:nvPr/>
        </p:nvPicPr>
        <p:blipFill>
          <a:blip r:embed="rId4"/>
          <a:stretch>
            <a:fillRect/>
          </a:stretch>
        </p:blipFill>
        <p:spPr>
          <a:xfrm>
            <a:off x="2277110" y="3790315"/>
            <a:ext cx="287058" cy="504000"/>
          </a:xfrm>
          <a:prstGeom prst="rect">
            <a:avLst/>
          </a:prstGeom>
          <a:noFill/>
          <a:ln w="9525">
            <a:noFill/>
          </a:ln>
        </p:spPr>
      </p:pic>
      <p:pic>
        <p:nvPicPr>
          <p:cNvPr id="7" name="图片 -2147481083"/>
          <p:cNvPicPr>
            <a:picLocks noChangeAspect="1"/>
          </p:cNvPicPr>
          <p:nvPr/>
        </p:nvPicPr>
        <p:blipFill>
          <a:blip r:embed="rId5"/>
          <a:stretch>
            <a:fillRect/>
          </a:stretch>
        </p:blipFill>
        <p:spPr>
          <a:xfrm>
            <a:off x="3811270" y="3790315"/>
            <a:ext cx="947345" cy="468000"/>
          </a:xfrm>
          <a:prstGeom prst="rect">
            <a:avLst/>
          </a:prstGeom>
          <a:noFill/>
          <a:ln w="9525">
            <a:noFill/>
          </a:ln>
        </p:spPr>
      </p:pic>
      <p:pic>
        <p:nvPicPr>
          <p:cNvPr id="8" name="图片 -2147481082"/>
          <p:cNvPicPr>
            <a:picLocks noChangeAspect="1"/>
          </p:cNvPicPr>
          <p:nvPr/>
        </p:nvPicPr>
        <p:blipFill>
          <a:blip r:embed="rId6"/>
          <a:stretch>
            <a:fillRect/>
          </a:stretch>
        </p:blipFill>
        <p:spPr>
          <a:xfrm>
            <a:off x="2781300" y="4149408"/>
            <a:ext cx="665682" cy="864000"/>
          </a:xfrm>
          <a:prstGeom prst="rect">
            <a:avLst/>
          </a:prstGeom>
          <a:noFill/>
          <a:ln w="9525">
            <a:noFill/>
          </a:ln>
        </p:spPr>
      </p:pic>
      <p:pic>
        <p:nvPicPr>
          <p:cNvPr id="9" name="图片 -2147481082"/>
          <p:cNvPicPr>
            <a:picLocks noChangeAspect="1"/>
          </p:cNvPicPr>
          <p:nvPr/>
        </p:nvPicPr>
        <p:blipFill>
          <a:blip r:embed="rId6"/>
          <a:stretch>
            <a:fillRect/>
          </a:stretch>
        </p:blipFill>
        <p:spPr>
          <a:xfrm>
            <a:off x="2996565" y="4725353"/>
            <a:ext cx="665682" cy="864000"/>
          </a:xfrm>
          <a:prstGeom prst="rect">
            <a:avLst/>
          </a:prstGeom>
          <a:noFill/>
          <a:ln w="9525">
            <a:noFill/>
          </a:ln>
        </p:spPr>
      </p:pic>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p>
        </p:txBody>
      </p:sp>
      <p:sp>
        <p:nvSpPr>
          <p:cNvPr id="3" name="文本框 2"/>
          <p:cNvSpPr txBox="1"/>
          <p:nvPr/>
        </p:nvSpPr>
        <p:spPr>
          <a:xfrm>
            <a:off x="100965" y="116840"/>
            <a:ext cx="11936095" cy="45789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（二）利用极端值估计</a:t>
            </a: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用股价指数超出5年日移动平均股价两个标准差来衡量流动性黑洞的发生。然而，该方法的问题在于，发生流动性黑洞时价格会发生异常变化，基础价值发生重大变化也会造成价格异常变化，此时流动性却可能很好，或者流动性下降但是很快在新的价格水平上恢复。因此，该方法既没有使用交易信息也没有利用价差信息，无法衡量流动性，更不用说测度流动性黑洞。</a:t>
            </a: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p>
        </p:txBody>
      </p:sp>
      <p:sp>
        <p:nvSpPr>
          <p:cNvPr id="3" name="文本框 2"/>
          <p:cNvSpPr txBox="1"/>
          <p:nvPr/>
        </p:nvSpPr>
        <p:spPr>
          <a:xfrm>
            <a:off x="100965" y="116840"/>
            <a:ext cx="11936095" cy="74891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（三）利用市场崩溃模型估计</a:t>
            </a: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根据市场崩溃模型构建流动性黑洞的测度指标（Marin和Olivier，2008）</a:t>
            </a:r>
            <a:r>
              <a:rPr kumimoji="1" lang="zh-CN" sz="2200" dirty="0">
                <a:latin typeface="Times New Roman" panose="02020603050405020304" pitchFamily="18" charset="0"/>
                <a:ea typeface="+mn-ea"/>
                <a:cs typeface="Times New Roman" panose="02020603050405020304" pitchFamily="18" charset="0"/>
                <a:sym typeface="+mn-ea"/>
              </a:rPr>
              <a:t>：</a:t>
            </a:r>
          </a:p>
          <a:p>
            <a:pPr marL="0" indent="457200" algn="r" latinLnBrk="0">
              <a:lnSpc>
                <a:spcPct val="230000"/>
              </a:lnSpc>
              <a:buClrTx/>
              <a:buSzTx/>
              <a:buFontTx/>
              <a:buNone/>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15-</a:t>
            </a:r>
            <a:r>
              <a:rPr kumimoji="1" sz="2200" dirty="0" smtClean="0">
                <a:latin typeface="Times New Roman" panose="02020603050405020304" pitchFamily="18" charset="0"/>
                <a:ea typeface="+mn-ea"/>
                <a:cs typeface="Times New Roman" panose="02020603050405020304" pitchFamily="18" charset="0"/>
                <a:sym typeface="+mn-ea"/>
              </a:rPr>
              <a:t>20</a:t>
            </a:r>
            <a:r>
              <a:rPr kumimoji="1" sz="2200" dirty="0">
                <a:latin typeface="Times New Roman" panose="02020603050405020304" pitchFamily="18" charset="0"/>
                <a:ea typeface="+mn-ea"/>
                <a:cs typeface="Times New Roman" panose="02020603050405020304" pitchFamily="18" charset="0"/>
                <a:sym typeface="+mn-ea"/>
              </a:rPr>
              <a:t>）</a:t>
            </a:r>
          </a:p>
          <a:p>
            <a:pPr marL="0" indent="457200" latinLnBrk="0">
              <a:lnSpc>
                <a:spcPct val="12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为非流动性水平偏离其均值的程度。</a:t>
            </a:r>
          </a:p>
          <a:p>
            <a:pPr marL="0" indent="457200" algn="r" latinLnBrk="0">
              <a:lnSpc>
                <a:spcPct val="170000"/>
              </a:lnSpc>
              <a:buClrTx/>
              <a:buSzTx/>
              <a:buFontTx/>
              <a:buNone/>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15-</a:t>
            </a:r>
            <a:r>
              <a:rPr kumimoji="1" sz="2200" dirty="0" smtClean="0">
                <a:latin typeface="Times New Roman" panose="02020603050405020304" pitchFamily="18" charset="0"/>
                <a:ea typeface="+mn-ea"/>
                <a:cs typeface="Times New Roman" panose="02020603050405020304" pitchFamily="18" charset="0"/>
                <a:sym typeface="+mn-ea"/>
              </a:rPr>
              <a:t>21</a:t>
            </a:r>
            <a:r>
              <a:rPr kumimoji="1" sz="2200" dirty="0">
                <a:latin typeface="Times New Roman" panose="02020603050405020304" pitchFamily="18" charset="0"/>
                <a:ea typeface="+mn-ea"/>
                <a:cs typeface="Times New Roman" panose="02020603050405020304" pitchFamily="18" charset="0"/>
                <a:sym typeface="+mn-ea"/>
              </a:rPr>
              <a:t>）</a:t>
            </a: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其中，P为收盘价，Vold为交易金额，</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为第d个交易日前一年的</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的平均值；</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为第d个交易日前一年的</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的标准差；</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，为常数。</a:t>
            </a: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第三种方法的不足之处是</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只是一个观测值，而不是一个统计量。</a:t>
            </a: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80"/>
          <p:cNvPicPr>
            <a:picLocks noChangeAspect="1"/>
          </p:cNvPicPr>
          <p:nvPr/>
        </p:nvPicPr>
        <p:blipFill>
          <a:blip r:embed="rId2"/>
          <a:stretch>
            <a:fillRect/>
          </a:stretch>
        </p:blipFill>
        <p:spPr>
          <a:xfrm>
            <a:off x="4871186" y="1847850"/>
            <a:ext cx="2444547" cy="972000"/>
          </a:xfrm>
          <a:prstGeom prst="rect">
            <a:avLst/>
          </a:prstGeom>
          <a:noFill/>
          <a:ln w="9525">
            <a:noFill/>
          </a:ln>
        </p:spPr>
      </p:pic>
      <p:pic>
        <p:nvPicPr>
          <p:cNvPr id="5" name="图片 -2147481079"/>
          <p:cNvPicPr>
            <a:picLocks noChangeAspect="1"/>
          </p:cNvPicPr>
          <p:nvPr/>
        </p:nvPicPr>
        <p:blipFill>
          <a:blip r:embed="rId3"/>
          <a:stretch>
            <a:fillRect/>
          </a:stretch>
        </p:blipFill>
        <p:spPr>
          <a:xfrm>
            <a:off x="1340803" y="2996883"/>
            <a:ext cx="3844687" cy="612000"/>
          </a:xfrm>
          <a:prstGeom prst="rect">
            <a:avLst/>
          </a:prstGeom>
          <a:noFill/>
          <a:ln w="9525">
            <a:noFill/>
          </a:ln>
        </p:spPr>
      </p:pic>
      <p:pic>
        <p:nvPicPr>
          <p:cNvPr id="6" name="图片 -2147481078"/>
          <p:cNvPicPr>
            <a:picLocks noChangeAspect="1"/>
          </p:cNvPicPr>
          <p:nvPr/>
        </p:nvPicPr>
        <p:blipFill>
          <a:blip r:embed="rId4"/>
          <a:stretch>
            <a:fillRect/>
          </a:stretch>
        </p:blipFill>
        <p:spPr>
          <a:xfrm>
            <a:off x="4080442" y="3644900"/>
            <a:ext cx="4026036" cy="504000"/>
          </a:xfrm>
          <a:prstGeom prst="rect">
            <a:avLst/>
          </a:prstGeom>
          <a:noFill/>
          <a:ln w="9525">
            <a:noFill/>
          </a:ln>
        </p:spPr>
      </p:pic>
      <p:pic>
        <p:nvPicPr>
          <p:cNvPr id="7" name="图片 -2147481077"/>
          <p:cNvPicPr>
            <a:picLocks noChangeAspect="1"/>
          </p:cNvPicPr>
          <p:nvPr/>
        </p:nvPicPr>
        <p:blipFill>
          <a:blip r:embed="rId5"/>
          <a:stretch>
            <a:fillRect/>
          </a:stretch>
        </p:blipFill>
        <p:spPr>
          <a:xfrm>
            <a:off x="5156518" y="4185285"/>
            <a:ext cx="853239" cy="504000"/>
          </a:xfrm>
          <a:prstGeom prst="rect">
            <a:avLst/>
          </a:prstGeom>
          <a:noFill/>
          <a:ln w="9525">
            <a:noFill/>
          </a:ln>
        </p:spPr>
      </p:pic>
      <p:pic>
        <p:nvPicPr>
          <p:cNvPr id="8" name="图片 -2147481076"/>
          <p:cNvPicPr>
            <a:picLocks noChangeAspect="1"/>
          </p:cNvPicPr>
          <p:nvPr/>
        </p:nvPicPr>
        <p:blipFill>
          <a:blip r:embed="rId6"/>
          <a:stretch>
            <a:fillRect/>
          </a:stretch>
        </p:blipFill>
        <p:spPr>
          <a:xfrm>
            <a:off x="8973503" y="4257675"/>
            <a:ext cx="873818" cy="432000"/>
          </a:xfrm>
          <a:prstGeom prst="rect">
            <a:avLst/>
          </a:prstGeom>
          <a:noFill/>
          <a:ln w="9525">
            <a:noFill/>
          </a:ln>
        </p:spPr>
      </p:pic>
      <p:pic>
        <p:nvPicPr>
          <p:cNvPr id="9" name="图片 -2147481075"/>
          <p:cNvPicPr>
            <a:picLocks noChangeAspect="1"/>
          </p:cNvPicPr>
          <p:nvPr/>
        </p:nvPicPr>
        <p:blipFill>
          <a:blip r:embed="rId7"/>
          <a:stretch>
            <a:fillRect/>
          </a:stretch>
        </p:blipFill>
        <p:spPr>
          <a:xfrm>
            <a:off x="11133455" y="4220845"/>
            <a:ext cx="1020445" cy="495300"/>
          </a:xfrm>
          <a:prstGeom prst="rect">
            <a:avLst/>
          </a:prstGeom>
          <a:noFill/>
          <a:ln w="9525">
            <a:noFill/>
          </a:ln>
        </p:spPr>
      </p:pic>
      <p:pic>
        <p:nvPicPr>
          <p:cNvPr id="10" name="图片 -2147481076"/>
          <p:cNvPicPr>
            <a:picLocks noChangeAspect="1"/>
          </p:cNvPicPr>
          <p:nvPr/>
        </p:nvPicPr>
        <p:blipFill>
          <a:blip r:embed="rId6"/>
          <a:stretch>
            <a:fillRect/>
          </a:stretch>
        </p:blipFill>
        <p:spPr>
          <a:xfrm>
            <a:off x="3141028" y="4797425"/>
            <a:ext cx="873818" cy="432000"/>
          </a:xfrm>
          <a:prstGeom prst="rect">
            <a:avLst/>
          </a:prstGeom>
          <a:noFill/>
          <a:ln w="9525">
            <a:noFill/>
          </a:ln>
        </p:spPr>
      </p:pic>
      <p:pic>
        <p:nvPicPr>
          <p:cNvPr id="11" name="图片 -2147481073"/>
          <p:cNvPicPr>
            <a:picLocks noChangeAspect="1"/>
          </p:cNvPicPr>
          <p:nvPr/>
        </p:nvPicPr>
        <p:blipFill>
          <a:blip r:embed="rId8"/>
          <a:stretch>
            <a:fillRect/>
          </a:stretch>
        </p:blipFill>
        <p:spPr>
          <a:xfrm>
            <a:off x="5373053" y="4797425"/>
            <a:ext cx="705507" cy="432000"/>
          </a:xfrm>
          <a:prstGeom prst="rect">
            <a:avLst/>
          </a:prstGeom>
          <a:noFill/>
          <a:ln w="9525">
            <a:noFill/>
          </a:ln>
        </p:spPr>
      </p:pic>
      <p:pic>
        <p:nvPicPr>
          <p:cNvPr id="12" name="图片 -2147481076"/>
          <p:cNvPicPr>
            <a:picLocks noChangeAspect="1"/>
          </p:cNvPicPr>
          <p:nvPr/>
        </p:nvPicPr>
        <p:blipFill>
          <a:blip r:embed="rId6"/>
          <a:stretch>
            <a:fillRect/>
          </a:stretch>
        </p:blipFill>
        <p:spPr>
          <a:xfrm>
            <a:off x="3716973" y="5373370"/>
            <a:ext cx="873818" cy="432000"/>
          </a:xfrm>
          <a:prstGeom prst="rect">
            <a:avLst/>
          </a:prstGeom>
          <a:noFill/>
          <a:ln w="9525">
            <a:noFill/>
          </a:ln>
        </p:spPr>
      </p:pic>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p>
        </p:txBody>
      </p:sp>
      <p:sp>
        <p:nvSpPr>
          <p:cNvPr id="3" name="文本框 2"/>
          <p:cNvSpPr txBox="1"/>
          <p:nvPr/>
        </p:nvSpPr>
        <p:spPr>
          <a:xfrm>
            <a:off x="100965" y="116840"/>
            <a:ext cx="11936095" cy="826643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lang="zh-CN" sz="2200" dirty="0">
                <a:latin typeface="Times New Roman" panose="02020603050405020304" pitchFamily="18" charset="0"/>
                <a:ea typeface="+mn-ea"/>
                <a:cs typeface="Times New Roman" panose="02020603050405020304" pitchFamily="18" charset="0"/>
                <a:sym typeface="+mn-ea"/>
              </a:rPr>
              <a:t>鉴于此，Amihud（2002）提出用一段时间内单位交易引起的价格变化百分比衡量股票的流动性：</a:t>
            </a:r>
          </a:p>
          <a:p>
            <a:pPr marL="0" indent="457200" algn="r" latinLnBrk="0">
              <a:lnSpc>
                <a:spcPct val="170000"/>
              </a:lnSpc>
              <a:buClrTx/>
              <a:buSzTx/>
              <a:buFontTx/>
              <a:buNone/>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15-</a:t>
            </a:r>
            <a:r>
              <a:rPr kumimoji="1" sz="2200" dirty="0" smtClean="0">
                <a:latin typeface="Times New Roman" panose="02020603050405020304" pitchFamily="18" charset="0"/>
                <a:ea typeface="+mn-ea"/>
                <a:cs typeface="Times New Roman" panose="02020603050405020304" pitchFamily="18" charset="0"/>
                <a:sym typeface="+mn-ea"/>
              </a:rPr>
              <a:t>22</a:t>
            </a:r>
            <a:r>
              <a:rPr kumimoji="1" sz="2200" dirty="0">
                <a:latin typeface="Times New Roman" panose="02020603050405020304" pitchFamily="18" charset="0"/>
                <a:ea typeface="+mn-ea"/>
                <a:cs typeface="Times New Roman" panose="02020603050405020304" pitchFamily="18" charset="0"/>
                <a:sym typeface="+mn-ea"/>
              </a:rPr>
              <a:t>）</a:t>
            </a:r>
          </a:p>
          <a:p>
            <a:pPr marL="0" indent="457200" latinLnBrk="0">
              <a:lnSpc>
                <a:spcPct val="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式中，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一段时间（如第m个月）内交易量不为0的交易天数。该方法的原理是当非流动性超出平均水平（或流动性低于平均水平）一定标准差范围（如1.5倍标准差、2倍标准差等），则认为发生流动性黑洞。因此，该方法的关键在于如何准确地衡量股票的流动性。</a:t>
            </a: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71"/>
          <p:cNvPicPr>
            <a:picLocks noChangeAspect="1"/>
          </p:cNvPicPr>
          <p:nvPr/>
        </p:nvPicPr>
        <p:blipFill>
          <a:blip r:embed="rId2"/>
          <a:stretch>
            <a:fillRect/>
          </a:stretch>
        </p:blipFill>
        <p:spPr>
          <a:xfrm>
            <a:off x="3077382" y="1701165"/>
            <a:ext cx="6032155" cy="936000"/>
          </a:xfrm>
          <a:prstGeom prst="rect">
            <a:avLst/>
          </a:prstGeom>
          <a:noFill/>
          <a:ln w="9525">
            <a:noFill/>
          </a:ln>
        </p:spPr>
      </p:pic>
      <p:pic>
        <p:nvPicPr>
          <p:cNvPr id="5" name="图片 -2147481070"/>
          <p:cNvPicPr>
            <a:picLocks noChangeAspect="1"/>
          </p:cNvPicPr>
          <p:nvPr/>
        </p:nvPicPr>
        <p:blipFill>
          <a:blip r:embed="rId3"/>
          <a:stretch>
            <a:fillRect/>
          </a:stretch>
        </p:blipFill>
        <p:spPr>
          <a:xfrm>
            <a:off x="1341120" y="2708910"/>
            <a:ext cx="468000" cy="468000"/>
          </a:xfrm>
          <a:prstGeom prst="rect">
            <a:avLst/>
          </a:prstGeom>
          <a:noFill/>
          <a:ln w="9525">
            <a:noFill/>
          </a:ln>
        </p:spPr>
      </p:pic>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210" y="403860"/>
            <a:ext cx="11983085" cy="6677025"/>
          </a:xfrm>
          <a:prstGeom prst="rect">
            <a:avLst/>
          </a:prstGeom>
          <a:noFill/>
        </p:spPr>
        <p:txBody>
          <a:bodyPr wrap="square" rtlCol="0">
            <a:spAutoFit/>
          </a:bodyPr>
          <a:lstStyle/>
          <a:p>
            <a:pPr>
              <a:spcBef>
                <a:spcPct val="20000"/>
              </a:spcBef>
            </a:pPr>
            <a:endParaRPr kumimoji="1" sz="2200" dirty="0">
              <a:latin typeface="Times New Roman" panose="02020603050405020304" pitchFamily="18" charset="0"/>
              <a:ea typeface="+mn-ea"/>
              <a:cs typeface="Times New Roman" panose="02020603050405020304" pitchFamily="18" charset="0"/>
              <a:sym typeface="+mn-ea"/>
            </a:endParaRPr>
          </a:p>
          <a:p>
            <a:pPr>
              <a:spcBef>
                <a:spcPct val="20000"/>
              </a:spcBef>
            </a:pPr>
            <a:r>
              <a:rPr kumimoji="1" sz="2400" dirty="0">
                <a:latin typeface="Times New Roman" panose="02020603050405020304" pitchFamily="18" charset="0"/>
                <a:ea typeface="+mn-ea"/>
                <a:cs typeface="Times New Roman" panose="02020603050405020304" pitchFamily="18" charset="0"/>
                <a:sym typeface="+mn-ea"/>
              </a:rPr>
              <a:t>（</a:t>
            </a:r>
            <a:r>
              <a:rPr kumimoji="1" lang="zh-CN" sz="2400" dirty="0">
                <a:latin typeface="Times New Roman" panose="02020603050405020304" pitchFamily="18" charset="0"/>
                <a:ea typeface="+mn-ea"/>
                <a:cs typeface="Times New Roman" panose="02020603050405020304" pitchFamily="18" charset="0"/>
                <a:sym typeface="+mn-ea"/>
              </a:rPr>
              <a:t>二</a:t>
            </a:r>
            <a:r>
              <a:rPr kumimoji="1" sz="2400" dirty="0">
                <a:latin typeface="Times New Roman" panose="02020603050405020304" pitchFamily="18" charset="0"/>
                <a:ea typeface="+mn-ea"/>
                <a:cs typeface="Times New Roman" panose="02020603050405020304" pitchFamily="18" charset="0"/>
                <a:sym typeface="+mn-ea"/>
              </a:rPr>
              <a:t>）流动性</a:t>
            </a:r>
            <a:r>
              <a:rPr kumimoji="1" lang="zh-CN" sz="2400" dirty="0">
                <a:latin typeface="Times New Roman" panose="02020603050405020304" pitchFamily="18" charset="0"/>
                <a:ea typeface="+mn-ea"/>
                <a:cs typeface="Times New Roman" panose="02020603050405020304" pitchFamily="18" charset="0"/>
                <a:sym typeface="+mn-ea"/>
              </a:rPr>
              <a:t>风险</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巴塞尔银行监管委员会《有效银行监管的核心原则》将流动性风险定义为：流动性风险是指银行无力为负债的减少或资产的增加提供融资的可靠性，即当银行流动性不足时，无法以合理的成本迅速增加负债或变现资产获得足够的资金，从而影响其盈利水平。</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在学术界中，流动性风险是指银行无力为负债的减少或资产的增加提供融资，即当银行流动性不足时无法以合理的成本迅速增加负债或变现资产获得足够的资金，从而影响了其盈利水平</a:t>
            </a:r>
            <a:r>
              <a:rPr kumimoji="1" lang="zh-CN" sz="2200" dirty="0">
                <a:latin typeface="Times New Roman" panose="02020603050405020304" pitchFamily="18" charset="0"/>
                <a:ea typeface="+mn-ea"/>
                <a:cs typeface="Times New Roman" panose="02020603050405020304" pitchFamily="18" charset="0"/>
              </a:rPr>
              <a:t>。同时也指政府不能在不遭受损失的前提下将所投资的银行证券变现的风险。</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金融机构面临两类流动性风险：一种与特定的产品或市场相关，另一种与金融机构的总体资金状况相关。流动性风险包括资产流动性风险、融资流动性风险以及资产与融资综合流动性风险。流动性与风险之间存在反向关系，即流动性越强，风险越低；反之，流动性越弱，风险越大。</a:t>
            </a: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流动性风险的概念 </a:t>
            </a:r>
          </a:p>
        </p:txBody>
      </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p>
        </p:txBody>
      </p:sp>
      <p:sp>
        <p:nvSpPr>
          <p:cNvPr id="3" name="文本框 2"/>
          <p:cNvSpPr txBox="1"/>
          <p:nvPr/>
        </p:nvSpPr>
        <p:spPr>
          <a:xfrm>
            <a:off x="100965" y="116840"/>
            <a:ext cx="11936095" cy="677862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然而，Amihud指标也存在两方面的不足：</a:t>
            </a: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一是存在规模偏差，一般而言，规模小的股票的交易量比规模大的股票的交易量低（换手率可能相同）。因此，小市值股票的Amihud指标高于大市值股票的Amihud指标，这可能并不真正反映小市值股票的流动性差，而可能仅仅是由于其</a:t>
            </a:r>
            <a:r>
              <a:rPr kumimoji="1" lang="zh-CN" sz="2200" dirty="0">
                <a:latin typeface="Times New Roman" panose="02020603050405020304" pitchFamily="18" charset="0"/>
                <a:ea typeface="+mn-ea"/>
                <a:cs typeface="Times New Roman" panose="02020603050405020304" pitchFamily="18" charset="0"/>
                <a:sym typeface="+mn-ea"/>
              </a:rPr>
              <a:t>规模小。</a:t>
            </a: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二是忽视股票的持有期限，Amihud指标假定所有股票的交易频率相同，不影响流动性溢价。</a:t>
            </a: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为克服Amihud指标的不足，Florackis等（2011）对其进行如下改进</a:t>
            </a:r>
            <a:r>
              <a:rPr kumimoji="1" lang="zh-CN"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260000"/>
              </a:lnSpc>
              <a:buClrTx/>
              <a:buSzTx/>
              <a:buFontTx/>
              <a:buNone/>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15-</a:t>
            </a:r>
            <a:r>
              <a:rPr kumimoji="1" sz="2200" dirty="0" smtClean="0">
                <a:latin typeface="Times New Roman" panose="02020603050405020304" pitchFamily="18" charset="0"/>
                <a:ea typeface="+mn-ea"/>
                <a:cs typeface="Times New Roman" panose="02020603050405020304" pitchFamily="18" charset="0"/>
                <a:sym typeface="+mn-ea"/>
              </a:rPr>
              <a:t>22</a:t>
            </a:r>
            <a:r>
              <a:rPr kumimoji="1" sz="2200" dirty="0">
                <a:latin typeface="Times New Roman" panose="02020603050405020304" pitchFamily="18" charset="0"/>
                <a:ea typeface="+mn-ea"/>
                <a:cs typeface="Times New Roman" panose="02020603050405020304" pitchFamily="18" charset="0"/>
                <a:sym typeface="+mn-ea"/>
              </a:rPr>
              <a:t>）</a:t>
            </a:r>
          </a:p>
          <a:p>
            <a:pPr marL="0" indent="457200" latinLnBrk="0">
              <a:lnSpc>
                <a:spcPct val="22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为股票第m个月第d个交易日的换手率。</a:t>
            </a: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69"/>
          <p:cNvPicPr>
            <a:picLocks noChangeAspect="1"/>
          </p:cNvPicPr>
          <p:nvPr/>
        </p:nvPicPr>
        <p:blipFill>
          <a:blip r:embed="rId2"/>
          <a:stretch>
            <a:fillRect/>
          </a:stretch>
        </p:blipFill>
        <p:spPr>
          <a:xfrm>
            <a:off x="3774173" y="4796155"/>
            <a:ext cx="4638574" cy="900000"/>
          </a:xfrm>
          <a:prstGeom prst="rect">
            <a:avLst/>
          </a:prstGeom>
          <a:noFill/>
          <a:ln w="9525">
            <a:noFill/>
          </a:ln>
        </p:spPr>
      </p:pic>
      <p:pic>
        <p:nvPicPr>
          <p:cNvPr id="5" name="图片 -2147481068"/>
          <p:cNvPicPr>
            <a:picLocks noChangeAspect="1"/>
          </p:cNvPicPr>
          <p:nvPr/>
        </p:nvPicPr>
        <p:blipFill>
          <a:blip r:embed="rId3"/>
          <a:stretch>
            <a:fillRect/>
          </a:stretch>
        </p:blipFill>
        <p:spPr>
          <a:xfrm>
            <a:off x="1341120" y="5733415"/>
            <a:ext cx="717231" cy="468000"/>
          </a:xfrm>
          <a:prstGeom prst="rect">
            <a:avLst/>
          </a:prstGeom>
          <a:noFill/>
          <a:ln w="9525">
            <a:noFill/>
          </a:ln>
        </p:spPr>
      </p:pic>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p>
        </p:txBody>
      </p:sp>
      <p:sp>
        <p:nvSpPr>
          <p:cNvPr id="3" name="文本框 2"/>
          <p:cNvSpPr txBox="1"/>
          <p:nvPr/>
        </p:nvSpPr>
        <p:spPr>
          <a:xfrm>
            <a:off x="100965" y="116840"/>
            <a:ext cx="11936095" cy="654113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Amihud指标在交易量为零的情况下没有定义。在欧美等成熟的股票市场上，股票交易频繁，出现股票交易量为零的情况的概率非常低；但是在新兴股票市场上，出现股票交易量为零的情况的概率很高</a:t>
            </a:r>
            <a:r>
              <a:rPr kumimoji="1" lang="zh-CN" sz="2200" dirty="0">
                <a:latin typeface="Times New Roman" panose="02020603050405020304" pitchFamily="18" charset="0"/>
                <a:ea typeface="+mn-ea"/>
                <a:cs typeface="Times New Roman" panose="02020603050405020304" pitchFamily="18" charset="0"/>
                <a:sym typeface="+mn-ea"/>
              </a:rPr>
              <a:t>。因此，Amihud指标难以有效地衡量新兴市场股票的流动性，并对Amihud指标进行如下改进：</a:t>
            </a:r>
          </a:p>
          <a:p>
            <a:pPr marL="0" indent="457200" algn="r" latinLnBrk="0">
              <a:lnSpc>
                <a:spcPct val="170000"/>
              </a:lnSpc>
              <a:buClrTx/>
              <a:buSzTx/>
              <a:buFontTx/>
              <a:buNone/>
            </a:pPr>
            <a:r>
              <a:rPr kumimoji="1" lang="zh-CN"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15-</a:t>
            </a:r>
            <a:r>
              <a:rPr kumimoji="1" lang="zh-CN" sz="2200" dirty="0" smtClean="0">
                <a:latin typeface="Times New Roman" panose="02020603050405020304" pitchFamily="18" charset="0"/>
                <a:ea typeface="+mn-ea"/>
                <a:cs typeface="Times New Roman" panose="02020603050405020304" pitchFamily="18" charset="0"/>
                <a:sym typeface="+mn-ea"/>
              </a:rPr>
              <a:t>23</a:t>
            </a:r>
            <a:r>
              <a:rPr kumimoji="1" lang="zh-CN" sz="2200" dirty="0">
                <a:latin typeface="Times New Roman" panose="02020603050405020304" pitchFamily="18" charset="0"/>
                <a:ea typeface="+mn-ea"/>
                <a:cs typeface="Times New Roman" panose="02020603050405020304" pitchFamily="18" charset="0"/>
                <a:sym typeface="+mn-ea"/>
              </a:rPr>
              <a:t>）</a:t>
            </a:r>
          </a:p>
          <a:p>
            <a:pPr marL="0" indent="457200" algn="r" latinLnBrk="0">
              <a:lnSpc>
                <a:spcPct val="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lang="zh-CN" sz="2200" dirty="0">
                <a:latin typeface="Times New Roman" panose="02020603050405020304" pitchFamily="18" charset="0"/>
                <a:ea typeface="+mn-ea"/>
                <a:cs typeface="Times New Roman" panose="02020603050405020304" pitchFamily="18" charset="0"/>
                <a:sym typeface="+mn-ea"/>
              </a:rPr>
              <a:t>Amihud指标无法排除信息冲击引起的流动性和价格的变化。Amihud流动性比率（Amihud Illiquidity Ratio）是一段时间内当日收盘价对数减去前一交易日收盘价对数绝对值与当日交易金额比值的均值。而前日收盘结束到次日股市开盘之间是非交易时间，国内外信息的公布一般在这段时间内进行。因此，这段时间的信息公布会对资产开盘价格以及流动性造成冲击。</a:t>
            </a: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67"/>
          <p:cNvPicPr>
            <a:picLocks noChangeAspect="1"/>
          </p:cNvPicPr>
          <p:nvPr/>
        </p:nvPicPr>
        <p:blipFill>
          <a:blip r:embed="rId2"/>
          <a:stretch>
            <a:fillRect/>
          </a:stretch>
        </p:blipFill>
        <p:spPr>
          <a:xfrm>
            <a:off x="3221763" y="2848610"/>
            <a:ext cx="5743394" cy="936000"/>
          </a:xfrm>
          <a:prstGeom prst="rect">
            <a:avLst/>
          </a:prstGeom>
          <a:noFill/>
          <a:ln w="9525">
            <a:noFill/>
          </a:ln>
        </p:spPr>
      </p:pic>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en-US" altLang="zh-CN" sz="2800" b="1" cap="small" dirty="0" smtClean="0">
                <a:latin typeface="微软雅黑" panose="020B0503020204020204" pitchFamily="34" charset="-122"/>
                <a:ea typeface="微软雅黑" panose="020B0503020204020204" pitchFamily="34" charset="-122"/>
                <a:cs typeface="+mn-cs"/>
              </a:rPr>
              <a:t>例15-3</a:t>
            </a:r>
            <a:r>
              <a:rPr lang="en-US" altLang="zh-CN" sz="2800" b="1" cap="small" dirty="0">
                <a:latin typeface="微软雅黑" panose="020B0503020204020204" pitchFamily="34" charset="-122"/>
                <a:ea typeface="微软雅黑" panose="020B0503020204020204" pitchFamily="34" charset="-122"/>
                <a:cs typeface="+mn-cs"/>
              </a:rPr>
              <a:t>】 AMIHUD流动性比率的估计</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94170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假设股票X在某一天内的最高价是$50，最低价是$48，而该股票在当天的总成交额是$500,000。试计算Amihud流动性比率。</a:t>
            </a:r>
          </a:p>
          <a:p>
            <a:pPr marL="0" indent="457200" latinLnBrk="0">
              <a:lnSpc>
                <a:spcPct val="170000"/>
              </a:lnSpc>
              <a:buClrTx/>
              <a:buSzTx/>
              <a:buFontTx/>
              <a:buNone/>
            </a:pPr>
            <a:r>
              <a:rPr kumimoji="1" lang="zh-CN" sz="2200" dirty="0">
                <a:latin typeface="Times New Roman" panose="02020603050405020304" pitchFamily="18" charset="0"/>
                <a:ea typeface="+mn-ea"/>
                <a:cs typeface="Times New Roman" panose="02020603050405020304" pitchFamily="18" charset="0"/>
                <a:sym typeface="+mn-ea"/>
              </a:rPr>
              <a:t>解：该股票的绝对价格变动为$50 - $48 = $2，日成交额为$500,000。</a:t>
            </a: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lang="zh-CN" sz="2200" dirty="0">
                <a:latin typeface="Times New Roman" panose="02020603050405020304" pitchFamily="18" charset="0"/>
                <a:ea typeface="+mn-ea"/>
                <a:cs typeface="Times New Roman" panose="02020603050405020304" pitchFamily="18" charset="0"/>
                <a:sym typeface="+mn-ea"/>
              </a:rPr>
              <a:t>Amihud流动性比率的数值越高，表示资产的流动性越差，因为相同的价格波动会在低成交额的情况下导致更大的流动性影响。</a:t>
            </a: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66"/>
          <p:cNvPicPr>
            <a:picLocks noChangeAspect="1"/>
          </p:cNvPicPr>
          <p:nvPr/>
        </p:nvPicPr>
        <p:blipFill>
          <a:blip r:embed="rId2"/>
          <a:stretch>
            <a:fillRect/>
          </a:stretch>
        </p:blipFill>
        <p:spPr>
          <a:xfrm>
            <a:off x="621178" y="2781935"/>
            <a:ext cx="5710894" cy="864000"/>
          </a:xfrm>
          <a:prstGeom prst="rect">
            <a:avLst/>
          </a:prstGeom>
          <a:noFill/>
          <a:ln w="9525">
            <a:noFill/>
          </a:ln>
        </p:spPr>
      </p:pic>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 防范流动性黑洞的具体措施</a:t>
            </a:r>
          </a:p>
        </p:txBody>
      </p:sp>
      <p:sp>
        <p:nvSpPr>
          <p:cNvPr id="3" name="文本框 2"/>
          <p:cNvSpPr txBox="1"/>
          <p:nvPr/>
        </p:nvSpPr>
        <p:spPr>
          <a:xfrm>
            <a:off x="100965" y="116840"/>
            <a:ext cx="11936095" cy="62318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lvl="0" indent="0" latinLnBrk="0">
              <a:lnSpc>
                <a:spcPct val="170000"/>
              </a:lnSpc>
              <a:buClrTx/>
              <a:buSzTx/>
              <a:buFontTx/>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sym typeface="+mn-ea"/>
              </a:rPr>
              <a:t>首先，监管者要重视长期投资目标和短期风险管理系统之间的错配风险。</a:t>
            </a:r>
          </a:p>
          <a:p>
            <a:pPr marL="0" lvl="0" indent="0" latinLnBrk="0">
              <a:lnSpc>
                <a:spcPct val="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0" latinLnBrk="0">
              <a:lnSpc>
                <a:spcPct val="170000"/>
              </a:lnSpc>
              <a:buClrTx/>
              <a:buSzTx/>
              <a:buFontTx/>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sym typeface="+mn-ea"/>
              </a:rPr>
              <a:t>其次，减小对市场敏感性风险衡量方法的依赖</a:t>
            </a:r>
            <a:r>
              <a:rPr kumimoji="1" lang="zh-CN" sz="2400" dirty="0">
                <a:latin typeface="Times New Roman" panose="02020603050405020304" pitchFamily="18" charset="0"/>
                <a:ea typeface="+mn-ea"/>
                <a:cs typeface="Times New Roman" panose="02020603050405020304" pitchFamily="18" charset="0"/>
                <a:sym typeface="+mn-ea"/>
              </a:rPr>
              <a:t>，</a:t>
            </a:r>
            <a:r>
              <a:rPr kumimoji="1" lang="en-US" sz="2400" dirty="0">
                <a:latin typeface="Times New Roman" panose="02020603050405020304" pitchFamily="18" charset="0"/>
                <a:ea typeface="+mn-ea"/>
                <a:cs typeface="Times New Roman" panose="02020603050405020304" pitchFamily="18" charset="0"/>
                <a:sym typeface="+mn-ea"/>
              </a:rPr>
              <a:t>并针对结构性风险，关联性风险和周期性风险做出不同的资本要求。</a:t>
            </a:r>
          </a:p>
          <a:p>
            <a:pPr marL="0" indent="0" latinLnBrk="0">
              <a:lnSpc>
                <a:spcPct val="70000"/>
              </a:lnSpc>
              <a:buClrTx/>
              <a:buSzTx/>
              <a:buFontTx/>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0" latinLnBrk="0">
              <a:lnSpc>
                <a:spcPct val="170000"/>
              </a:lnSpc>
              <a:buClrTx/>
              <a:buSzTx/>
              <a:buFontTx/>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sym typeface="+mn-ea"/>
              </a:rPr>
              <a:t>第三，流动性过剩是金融资产价格上升的潜在推动力，但金融市场繁荣与否还取决于市场的情绪、投资者的预期，以及资产价值基础的稳固性的变化。</a:t>
            </a:r>
          </a:p>
          <a:p>
            <a:pPr marL="0" indent="0" latinLnBrk="0">
              <a:lnSpc>
                <a:spcPct val="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0" latinLnBrk="0">
              <a:lnSpc>
                <a:spcPct val="170000"/>
              </a:lnSpc>
              <a:buClrTx/>
              <a:buSzTx/>
              <a:buFontTx/>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sym typeface="+mn-ea"/>
              </a:rPr>
              <a:t>最后，监管者应该更加关注对大规模损失的限制和防范，以确保金融市场的稳定和保护投资者的利益。</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0504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五、巴塞尔协议之流动性风险管理</a:t>
            </a:r>
          </a:p>
        </p:txBody>
      </p:sp>
    </p:spTree>
  </p:cSld>
  <p:clrMapOvr>
    <a:masterClrMapping/>
  </p:clrMapOvr>
  <p:transition spd="slow" advClick="0" advTm="3340">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流动性风险管理</a:t>
            </a:r>
          </a:p>
        </p:txBody>
      </p:sp>
      <p:sp>
        <p:nvSpPr>
          <p:cNvPr id="5" name="文本框 4"/>
          <p:cNvSpPr txBox="1"/>
          <p:nvPr/>
        </p:nvSpPr>
        <p:spPr>
          <a:xfrm>
            <a:off x="100965" y="116840"/>
            <a:ext cx="11936095" cy="661987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流动性风险管理是识别、计量、监测和控制流动性风险的全过程。</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风险管理体系中基本要素包括：董事会及高级管理层的有效监控；完善的流动性风险策略、政策和程序；完善的流动性风险识别、计量、监测和控制程序；完善的内部控制和有效的监督机制；有效完善的信息管理系统；有效的危机处理机制。</a:t>
            </a: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商业银行建立完善的流动性风险管理治理结构是确保流动性风险</a:t>
            </a:r>
            <a:r>
              <a:rPr kumimoji="1" lang="zh-CN" sz="2400" dirty="0">
                <a:latin typeface="Times New Roman" panose="02020603050405020304" pitchFamily="18" charset="0"/>
                <a:ea typeface="+mn-ea"/>
                <a:cs typeface="Times New Roman" panose="02020603050405020304" pitchFamily="18" charset="0"/>
              </a:rPr>
              <a:t>能够</a:t>
            </a:r>
            <a:r>
              <a:rPr kumimoji="1" sz="2400" dirty="0">
                <a:latin typeface="Times New Roman" panose="02020603050405020304" pitchFamily="18" charset="0"/>
                <a:ea typeface="+mn-ea"/>
                <a:cs typeface="Times New Roman" panose="02020603050405020304" pitchFamily="18" charset="0"/>
              </a:rPr>
              <a:t>得到有效管理的关键。根据政策的制定、执行、监测和监督职能相分离的原则，明确董事会及其专门委员会、监事会（监事）、高级管理层级相关部门在流动性风险管理中的作用、职责及报告路线，制定适当的考核及问责机制，以提高风险管理的有效性。</a:t>
            </a:r>
          </a:p>
          <a:p>
            <a:pPr marL="0" indent="0" latinLnBrk="0">
              <a:lnSpc>
                <a:spcPct val="170000"/>
              </a:lnSpc>
              <a:buNone/>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流动性风险管理</a:t>
            </a:r>
          </a:p>
        </p:txBody>
      </p:sp>
      <p:sp>
        <p:nvSpPr>
          <p:cNvPr id="5" name="文本框 4"/>
          <p:cNvSpPr txBox="1"/>
          <p:nvPr/>
        </p:nvSpPr>
        <p:spPr>
          <a:xfrm>
            <a:off x="100965" y="116840"/>
            <a:ext cx="11936095" cy="756031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在流动性风险管理的治理结构中</a:t>
            </a:r>
            <a:r>
              <a:rPr kumimoji="1" lang="zh-CN" sz="2400" dirty="0">
                <a:latin typeface="Times New Roman" panose="02020603050405020304" pitchFamily="18" charset="0"/>
                <a:ea typeface="+mn-ea"/>
                <a:cs typeface="Times New Roman" panose="02020603050405020304" pitchFamily="18" charset="0"/>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专门委员会负责危机管理和沟通、措施和计量的决策</a:t>
            </a:r>
            <a:r>
              <a:rPr kumimoji="1" lang="zh-CN"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风险管理部负责每日限额监控和早期预警指标，以及进行文档和模型验证；</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财务部门则负责监管报表和内部管理用报表的编制：</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内部审计负责定期审查流动性风险管理框架：</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董事会负责制定本集团总体风险偏好，审议和批准流动性风险管理的目标、战略；</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高管层负责制定和实施流动性战略、定义风险偏好、安排充分的资源；</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资金部负责管理短期流动性和融资事项，进行融资测算，遵守流动性风险限额，负责市场准入、市场监控和再融资期限。</a:t>
            </a: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流动性风险管理</a:t>
            </a:r>
          </a:p>
        </p:txBody>
      </p:sp>
      <p:sp>
        <p:nvSpPr>
          <p:cNvPr id="5" name="文本框 4"/>
          <p:cNvSpPr txBox="1"/>
          <p:nvPr/>
        </p:nvSpPr>
        <p:spPr>
          <a:xfrm>
            <a:off x="100965" y="116840"/>
            <a:ext cx="11936095" cy="58343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我国商业银行流动性风险管理政策目标：</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一是资金来源的多元化与稳定性：以客户存款为主要的资金来源，通过同业市场拆入资金及在资本市场筹集等方式，建立一个适度分散的资金组合</a:t>
            </a:r>
            <a:r>
              <a:rPr kumimoji="1" lang="zh-CN"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二是流动性头寸管理：建立良好的流动性头寸管理制度，保障银行有足够的支付能力，避免在不利情况下紧急出售资产</a:t>
            </a:r>
            <a:r>
              <a:rPr kumimoji="1" lang="zh-CN"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三是应对突发事件的能力：制定和完善突发事件的应急系统，保证有充裕变现能力应付突发的危机事件。</a:t>
            </a:r>
          </a:p>
          <a:p>
            <a:pPr marL="0" indent="0" latinLnBrk="0">
              <a:lnSpc>
                <a:spcPct val="170000"/>
              </a:lnSpc>
              <a:buNone/>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流动性风险管理</a:t>
            </a:r>
          </a:p>
        </p:txBody>
      </p:sp>
      <p:sp>
        <p:nvSpPr>
          <p:cNvPr id="5" name="文本框 4"/>
          <p:cNvSpPr txBox="1"/>
          <p:nvPr/>
        </p:nvSpPr>
        <p:spPr>
          <a:xfrm>
            <a:off x="100965" y="116840"/>
            <a:ext cx="11936095" cy="578167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整体的流动性风险管理政策内容主要包括：</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流动性风险的识别、计量和报告体系</a:t>
            </a:r>
            <a:r>
              <a:rPr kumimoji="1" lang="zh-CN" sz="2200" dirty="0">
                <a:latin typeface="Times New Roman" panose="02020603050405020304" pitchFamily="18" charset="0"/>
                <a:ea typeface="+mn-ea"/>
                <a:cs typeface="Times New Roman" panose="02020603050405020304" pitchFamily="18" charset="0"/>
              </a:rPr>
              <a:t>；</a:t>
            </a:r>
            <a:r>
              <a:rPr kumimoji="1" sz="2200" dirty="0">
                <a:latin typeface="Times New Roman" panose="02020603050405020304" pitchFamily="18" charset="0"/>
                <a:ea typeface="+mn-ea"/>
                <a:cs typeface="Times New Roman" panose="02020603050405020304" pitchFamily="18" charset="0"/>
              </a:rPr>
              <a:t>流动性风险管理程序；</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资产与负债组合管理；流动性风险限额；</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在正常及压力情况下的现金流量分析；</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不同货币、不同国家、跨境、跨业务条线的流动性管理方法；</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导致流动性风险增加的潜在因素及相应的监测流程；</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压力测试和情景分析；</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应急计划等。</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巴塞尔协议III之流动性风险管理协议</a:t>
            </a:r>
          </a:p>
        </p:txBody>
      </p:sp>
      <p:sp>
        <p:nvSpPr>
          <p:cNvPr id="5" name="文本框 4"/>
          <p:cNvSpPr txBox="1"/>
          <p:nvPr/>
        </p:nvSpPr>
        <p:spPr>
          <a:xfrm>
            <a:off x="100965" y="116840"/>
            <a:ext cx="11790045" cy="703770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2017年巴塞尔银行监管委员会完成对巴塞尔协议III的修订（巴塞尔III最终方案），并确定于2022年在各成员国实施《最终方案》，标志着全球银行业监管正式逐步实施《巴塞尔协议Ⅲ》。</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从微观资本监管的角度，巴塞尔协议主要在五方面强化对银行机构的监管，其中之一是引入全球流动性标准来弥补资本充足率的不足</a:t>
            </a:r>
            <a:r>
              <a:rPr kumimoji="1" lang="zh-CN" sz="2200" dirty="0">
                <a:latin typeface="Times New Roman" panose="02020603050405020304" pitchFamily="18" charset="0"/>
                <a:ea typeface="+mn-ea"/>
                <a:cs typeface="Times New Roman" panose="02020603050405020304" pitchFamily="18" charset="0"/>
              </a:rPr>
              <a:t>。在2008年的次贷危机后，国际社会对银行流动性监管有了新的认识，因此新出台的监管规定中加强了对银行流动性的监管要求，首次提出两个主要指标：流动性覆盖率（LCR）和净稳定融资比例（NSFR）。</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流动性风险的特征</a:t>
            </a:r>
          </a:p>
        </p:txBody>
      </p:sp>
      <p:sp>
        <p:nvSpPr>
          <p:cNvPr id="5" name="文本框 4"/>
          <p:cNvSpPr txBox="1"/>
          <p:nvPr/>
        </p:nvSpPr>
        <p:spPr>
          <a:xfrm>
            <a:off x="100965" y="116840"/>
            <a:ext cx="11936095" cy="520700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lv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流动性风险的主要特征包括普遍性、转化性和传染性。</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风险的普遍性含义是，面临流动性风险是金融机构经营中正常态势。流动性问题是银行在其经营过程中无可避免的一个普遍问题，在正常或危机时期都可能出现流动性风险。因此，要求金融机构的流动性风险管理也要具有日常化的特征。</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转化性体现的是其他各种风险能最终转化为极端的流动性风险。流动性风险经常和信用风险、市场风险和操作风险等联系在一起，任何其他系统性风险和非系统性风险都有可能转化为流动性风险，极端的流动性是各种风险的最终表现。</a:t>
            </a:r>
          </a:p>
          <a:p>
            <a:pPr marL="0" indent="0">
              <a:lnSpc>
                <a:spcPct val="170000"/>
              </a:lnSpc>
              <a:buFont typeface="Arial" panose="020B0604020202020204" pitchFamily="34" charset="0"/>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巴塞尔协议III之流动性风险管理协议</a:t>
            </a:r>
          </a:p>
        </p:txBody>
      </p:sp>
      <p:sp>
        <p:nvSpPr>
          <p:cNvPr id="5" name="文本框 4"/>
          <p:cNvSpPr txBox="1"/>
          <p:nvPr/>
        </p:nvSpPr>
        <p:spPr>
          <a:xfrm>
            <a:off x="100965" y="116840"/>
            <a:ext cx="11790045" cy="89096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LCR强调在严重压力条件下，银行需要持有充足的高质量流动性资产来满足短期流动性需求，它所衡量的是一个机构所持有的高质量、未设定抵押权的流动资产的数量能否弥补由监管者认定的、短期（30天）压力情形下的净现金流出。LCR计算公式如下：</a:t>
            </a:r>
          </a:p>
          <a:p>
            <a:pPr marL="0" indent="0" algn="r" latinLnBrk="0">
              <a:lnSpc>
                <a:spcPct val="220000"/>
              </a:lnSpc>
              <a:buNone/>
            </a:pPr>
            <a:r>
              <a:rPr kumimoji="1" lang="en-US" sz="2200" dirty="0">
                <a:latin typeface="Times New Roman" panose="02020603050405020304" pitchFamily="18" charset="0"/>
                <a:ea typeface="+mn-ea"/>
                <a:cs typeface="Times New Roman" panose="02020603050405020304" pitchFamily="18" charset="0"/>
              </a:rPr>
              <a:t>     </a:t>
            </a:r>
            <a:r>
              <a:rPr kumimoji="1" lang="en-US" sz="2200" dirty="0" smtClean="0">
                <a:latin typeface="Times New Roman" panose="02020603050405020304" pitchFamily="18" charset="0"/>
                <a:ea typeface="+mn-ea"/>
                <a:cs typeface="Times New Roman" panose="02020603050405020304" pitchFamily="18" charset="0"/>
              </a:rPr>
              <a:t>（15-24</a:t>
            </a:r>
            <a:r>
              <a:rPr kumimoji="1" lang="en-US" sz="2200" dirty="0">
                <a:latin typeface="Times New Roman" panose="02020603050405020304" pitchFamily="18" charset="0"/>
                <a:ea typeface="+mn-ea"/>
                <a:cs typeface="Times New Roman" panose="02020603050405020304" pitchFamily="18" charset="0"/>
              </a:rPr>
              <a:t>）</a:t>
            </a:r>
          </a:p>
          <a:p>
            <a:pPr marL="0" indent="0" algn="r" latinLnBrk="0">
              <a:lnSpc>
                <a:spcPct val="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次，NSFR是用于衡量银行在较长时间（通常为1年以内）内，其稳定的长期资金来源所提供的流动性能否覆盖银行所持有的各类表内外资产对流动性需求的指标，是对资产负债流动性错配的测度。NSFR的计算公式如下：</a:t>
            </a:r>
          </a:p>
          <a:p>
            <a:pPr marL="0" indent="457200" algn="r" latinLnBrk="0">
              <a:lnSpc>
                <a:spcPct val="310000"/>
              </a:lnSpc>
              <a:buNone/>
            </a:pP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25</a:t>
            </a:r>
            <a:r>
              <a:rPr kumimoji="1"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65"/>
          <p:cNvPicPr>
            <a:picLocks noChangeAspect="1"/>
          </p:cNvPicPr>
          <p:nvPr/>
        </p:nvPicPr>
        <p:blipFill>
          <a:blip r:embed="rId2"/>
          <a:stretch>
            <a:fillRect/>
          </a:stretch>
        </p:blipFill>
        <p:spPr>
          <a:xfrm>
            <a:off x="3510474" y="2494598"/>
            <a:ext cx="5165972" cy="792000"/>
          </a:xfrm>
          <a:prstGeom prst="rect">
            <a:avLst/>
          </a:prstGeom>
          <a:noFill/>
          <a:ln w="9525">
            <a:noFill/>
          </a:ln>
        </p:spPr>
      </p:pic>
      <p:pic>
        <p:nvPicPr>
          <p:cNvPr id="4" name="图片 -2147481064"/>
          <p:cNvPicPr>
            <a:picLocks noChangeAspect="1"/>
          </p:cNvPicPr>
          <p:nvPr/>
        </p:nvPicPr>
        <p:blipFill>
          <a:blip r:embed="rId3"/>
          <a:stretch>
            <a:fillRect/>
          </a:stretch>
        </p:blipFill>
        <p:spPr>
          <a:xfrm>
            <a:off x="1831595" y="5300980"/>
            <a:ext cx="8523731" cy="900000"/>
          </a:xfrm>
          <a:prstGeom prst="rect">
            <a:avLst/>
          </a:prstGeom>
          <a:noFill/>
          <a:ln w="9525">
            <a:noFill/>
          </a:ln>
        </p:spPr>
      </p:pic>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巴塞尔协议III之流动性风险管理协议</a:t>
            </a:r>
          </a:p>
        </p:txBody>
      </p:sp>
      <p:sp>
        <p:nvSpPr>
          <p:cNvPr id="6" name="文本框 5"/>
          <p:cNvSpPr txBox="1"/>
          <p:nvPr/>
        </p:nvSpPr>
        <p:spPr>
          <a:xfrm>
            <a:off x="100965" y="116840"/>
            <a:ext cx="12122785" cy="45789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当LCR或NSFR指标值小于100%时，应引起警惕。</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最后，协议要求银行进行更为严格的风险管理和信息披露，具体要求体现在支柱2和支柱3中。基于国际金融危机的教训，巴塞尔委员会认识到信息透明度的重要性，专门成立了信息披露工作组，整合并完成了资本充足率、流动性、杠杆率、大额风险暴露、总损失吸收能力等各项监管标准的信息披露要求，统一构建了独立于财务报告的、全球统一的监管信息披露模板。</a:t>
            </a:r>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15-</a:t>
            </a:r>
            <a:r>
              <a:rPr sz="2800" b="1" cap="small" dirty="0" smtClean="0">
                <a:latin typeface="微软雅黑" panose="020B0503020204020204" pitchFamily="34" charset="-122"/>
                <a:ea typeface="微软雅黑" panose="020B0503020204020204" pitchFamily="34" charset="-122"/>
                <a:cs typeface="+mn-cs"/>
              </a:rPr>
              <a:t>4</a:t>
            </a:r>
            <a:r>
              <a:rPr sz="2800" b="1" cap="small" dirty="0">
                <a:latin typeface="微软雅黑" panose="020B0503020204020204" pitchFamily="34" charset="-122"/>
                <a:ea typeface="微软雅黑" panose="020B0503020204020204" pitchFamily="34" charset="-122"/>
                <a:cs typeface="+mn-cs"/>
              </a:rPr>
              <a:t>】硅谷银行LCR、NSFR指标的估计</a:t>
            </a:r>
          </a:p>
        </p:txBody>
      </p:sp>
      <p:sp>
        <p:nvSpPr>
          <p:cNvPr id="6" name="文本框 5"/>
          <p:cNvSpPr txBox="1"/>
          <p:nvPr/>
        </p:nvSpPr>
        <p:spPr>
          <a:xfrm>
            <a:off x="4491355" y="909320"/>
            <a:ext cx="3204210" cy="707886"/>
          </a:xfrm>
          <a:prstGeom prst="rect">
            <a:avLst/>
          </a:prstGeom>
          <a:noFill/>
        </p:spPr>
        <p:txBody>
          <a:bodyPr wrap="square" rtlCol="0">
            <a:spAutoFit/>
          </a:bodyPr>
          <a:lstStyle/>
          <a:p>
            <a:pPr>
              <a:spcBef>
                <a:spcPct val="20000"/>
              </a:spcBef>
            </a:pPr>
            <a:r>
              <a:rPr kumimoji="1" lang="en-US" altLang="zh-CN" sz="2000" b="1" dirty="0" smtClean="0">
                <a:latin typeface="+mn-lt"/>
                <a:ea typeface="+mn-ea"/>
              </a:rPr>
              <a:t>表15-2  </a:t>
            </a:r>
            <a:r>
              <a:rPr kumimoji="1" lang="en-US" altLang="zh-CN" sz="2000" b="1" dirty="0">
                <a:latin typeface="+mn-lt"/>
                <a:ea typeface="+mn-ea"/>
              </a:rPr>
              <a:t>硅谷银行2022年年报</a:t>
            </a:r>
            <a:endParaRPr kumimoji="1" lang="en-US" altLang="zh-CN" sz="2000" b="1" dirty="0">
              <a:latin typeface="+mn-lt"/>
              <a:ea typeface="+mn-ea"/>
              <a:cs typeface="Times New Roman" panose="02020603050405020304" pitchFamily="18" charset="0"/>
            </a:endParaRPr>
          </a:p>
        </p:txBody>
      </p:sp>
      <p:graphicFrame>
        <p:nvGraphicFramePr>
          <p:cNvPr id="3" name="表格 2"/>
          <p:cNvGraphicFramePr/>
          <p:nvPr>
            <p:custDataLst>
              <p:tags r:id="rId1"/>
            </p:custDataLst>
          </p:nvPr>
        </p:nvGraphicFramePr>
        <p:xfrm>
          <a:off x="435610" y="1385570"/>
          <a:ext cx="11315700" cy="4937760"/>
        </p:xfrm>
        <a:graphic>
          <a:graphicData uri="http://schemas.openxmlformats.org/drawingml/2006/table">
            <a:tbl>
              <a:tblPr/>
              <a:tblGrid>
                <a:gridCol w="1153795"/>
                <a:gridCol w="8701405"/>
                <a:gridCol w="1460500"/>
              </a:tblGrid>
              <a:tr h="274320">
                <a:tc gridSpan="3">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I</a:t>
                      </a:r>
                      <a:r>
                        <a:rPr lang="en-US" altLang="zh-CN" sz="1800">
                          <a:latin typeface="Times New Roman" panose="02020603050405020304"/>
                          <a:ea typeface="宋体" panose="02010600030101010101" pitchFamily="2" charset="-122"/>
                        </a:rPr>
                        <a:t>I</a:t>
                      </a:r>
                      <a:r>
                        <a:rPr lang="zh-CN" sz="1800">
                          <a:latin typeface="Times New Roman" panose="02020603050405020304"/>
                          <a:ea typeface="宋体" panose="02010600030101010101" pitchFamily="2" charset="-122"/>
                        </a:rPr>
                        <a:t>．汇总计算</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a:t>
                      </a:r>
                      <a:r>
                        <a:rPr lang="zh-CN" sz="1800">
                          <a:latin typeface="Times New Roman" panose="02020603050405020304"/>
                          <a:ea typeface="宋体" panose="02010600030101010101" pitchFamily="2" charset="-122"/>
                        </a:rPr>
                        <a:t>合格优质流动性资产（汇总计算）</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113585</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1.1</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一级资产（汇总计算）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13803</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3</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1.2</a:t>
                      </a:r>
                      <a:r>
                        <a:rPr lang="en-US" altLang="zh-CN" sz="1800">
                          <a:latin typeface="Times New Roman" panose="02020603050405020304"/>
                          <a:ea typeface="宋体" panose="02010600030101010101" pitchFamily="2" charset="-122"/>
                        </a:rPr>
                        <a:t> </a:t>
                      </a:r>
                      <a:r>
                        <a:rPr lang="en-US" altLang="zh-CN" sz="1800">
                          <a:latin typeface="Times New Roman" panose="02020603050405020304"/>
                          <a:ea typeface="Times New Roman" panose="02020603050405020304"/>
                        </a:rPr>
                        <a:t>2</a:t>
                      </a:r>
                      <a:r>
                        <a:rPr lang="en-US" altLang="zh-CN" sz="1800">
                          <a:latin typeface="Times New Roman" panose="02020603050405020304"/>
                          <a:ea typeface="宋体" panose="02010600030101010101" pitchFamily="2" charset="-122"/>
                        </a:rPr>
                        <a:t>A</a:t>
                      </a:r>
                      <a:r>
                        <a:rPr lang="zh-CN" sz="1800">
                          <a:latin typeface="Times New Roman" panose="02020603050405020304"/>
                          <a:ea typeface="宋体" panose="02010600030101010101" pitchFamily="2" charset="-122"/>
                        </a:rPr>
                        <a:t>资产（汇总计算）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99782</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4</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1.3</a:t>
                      </a:r>
                      <a:r>
                        <a:rPr lang="en-US" altLang="zh-CN" sz="1800">
                          <a:latin typeface="Times New Roman" panose="02020603050405020304"/>
                          <a:ea typeface="宋体" panose="02010600030101010101" pitchFamily="2" charset="-122"/>
                        </a:rPr>
                        <a:t> 2B</a:t>
                      </a:r>
                      <a:r>
                        <a:rPr lang="zh-CN" sz="1800">
                          <a:latin typeface="Times New Roman" panose="02020603050405020304"/>
                          <a:ea typeface="宋体" panose="02010600030101010101" pitchFamily="2" charset="-122"/>
                        </a:rPr>
                        <a:t>资产（汇总计算）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0</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5</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a:t>
                      </a:r>
                      <a:r>
                        <a:rPr lang="zh-CN" sz="1800">
                          <a:latin typeface="Times New Roman" panose="02020603050405020304"/>
                          <a:ea typeface="宋体" panose="02010600030101010101" pitchFamily="2" charset="-122"/>
                        </a:rPr>
                        <a:t>净现金流出（汇总计算）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91633</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6</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2.1</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现金流出（汇总计算）</a:t>
                      </a:r>
                      <a:r>
                        <a:rPr lang="en-US" altLang="zh-CN" sz="1800">
                          <a:latin typeface="Times New Roman" panose="02020603050405020304"/>
                          <a:ea typeface="Times New Roman" panose="02020603050405020304"/>
                        </a:rPr>
                        <a:t>*</a:t>
                      </a:r>
                      <a:r>
                        <a:rPr lang="zh-CN" sz="1800">
                          <a:latin typeface="Times New Roman" panose="02020603050405020304"/>
                          <a:ea typeface="宋体" panose="02010600030101010101" pitchFamily="2" charset="-122"/>
                        </a:rPr>
                        <a:t>假设硅谷银行负债端业务均在</a:t>
                      </a:r>
                      <a:r>
                        <a:rPr lang="en-US" altLang="zh-CN" sz="1800">
                          <a:latin typeface="Times New Roman" panose="02020603050405020304"/>
                          <a:ea typeface="Times New Roman" panose="02020603050405020304"/>
                        </a:rPr>
                        <a:t>30</a:t>
                      </a:r>
                      <a:r>
                        <a:rPr lang="zh-CN" sz="1800">
                          <a:latin typeface="Times New Roman" panose="02020603050405020304"/>
                          <a:ea typeface="宋体" panose="02010600030101010101" pitchFamily="2" charset="-122"/>
                        </a:rPr>
                        <a:t>天内到期</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91633</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7</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2.1.1</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零售存款的现金流出（汇总计算）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0</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8</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2.1.2</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无担保批发现金流出（汇总计算）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91633</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9</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2.1.3</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担保融资流出（汇总计算）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0</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10</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2.1.4</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其他项目（汇总计算）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0</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11</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2.1.5</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其他或融资义务（汇总计算）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0</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12</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2.1.6</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其他所有没有包含在以上类别中的本金、利息等现金流出（汇总计算）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0</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13</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2.2</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现金流入（汇总计算）</a:t>
                      </a:r>
                      <a:r>
                        <a:rPr lang="en-US" altLang="zh-CN" sz="1800">
                          <a:latin typeface="Times New Roman" panose="02020603050405020304"/>
                          <a:ea typeface="Times New Roman" panose="02020603050405020304"/>
                        </a:rPr>
                        <a:t>*</a:t>
                      </a:r>
                      <a:r>
                        <a:rPr lang="zh-CN" sz="1800">
                          <a:latin typeface="Times New Roman" panose="02020603050405020304"/>
                          <a:ea typeface="宋体" panose="02010600030101010101" pitchFamily="2" charset="-122"/>
                        </a:rPr>
                        <a:t>假设硅谷银行</a:t>
                      </a:r>
                      <a:r>
                        <a:rPr lang="en-US" altLang="zh-CN" sz="1800">
                          <a:latin typeface="Times New Roman" panose="02020603050405020304"/>
                          <a:ea typeface="Times New Roman" panose="02020603050405020304"/>
                        </a:rPr>
                        <a:t>30</a:t>
                      </a:r>
                      <a:r>
                        <a:rPr lang="zh-CN" sz="1800">
                          <a:latin typeface="Times New Roman" panose="02020603050405020304"/>
                          <a:ea typeface="宋体" panose="02010600030101010101" pitchFamily="2" charset="-122"/>
                        </a:rPr>
                        <a:t>天内无现金流入</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0</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14</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2.2.</a:t>
                      </a:r>
                      <a:r>
                        <a:rPr lang="en-US" altLang="zh-CN" sz="1800">
                          <a:latin typeface="Times New Roman" panose="02020603050405020304"/>
                          <a:ea typeface="宋体" panose="02010600030101010101" pitchFamily="2" charset="-122"/>
                        </a:rPr>
                        <a:t>1 </a:t>
                      </a:r>
                      <a:r>
                        <a:rPr lang="zh-CN" sz="1800">
                          <a:latin typeface="Times New Roman" panose="02020603050405020304"/>
                          <a:ea typeface="宋体" panose="02010600030101010101" pitchFamily="2" charset="-122"/>
                        </a:rPr>
                        <a:t>逆回购与证券借入（汇总计算）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0</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15</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2.2.2</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完全正常履约的协议性现金流入（汇总计算）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0</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16</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2.2.3</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其他现金流入（汇总计算）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0.00%</a:t>
                      </a:r>
                    </a:p>
                  </a:txBody>
                  <a:tcPr marL="68580" marR="68580" marT="0" marB="0">
                    <a:lnL>
                      <a:noFill/>
                    </a:lnL>
                    <a:lnR>
                      <a:noFill/>
                    </a:lnR>
                    <a:lnT>
                      <a:noFill/>
                    </a:lnT>
                    <a:lnB>
                      <a:noFill/>
                    </a:lnB>
                    <a:noFill/>
                  </a:tcPr>
                </a:tc>
              </a:tr>
              <a:tr h="274320">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17</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3.</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流动性覆盖率</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1800">
                          <a:latin typeface="Times New Roman" panose="02020603050405020304"/>
                          <a:ea typeface="Times New Roman" panose="02020603050405020304"/>
                        </a:rPr>
                        <a:t>123.96%</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15-</a:t>
            </a:r>
            <a:r>
              <a:rPr sz="2800" b="1" cap="small" dirty="0" smtClean="0">
                <a:latin typeface="微软雅黑" panose="020B0503020204020204" pitchFamily="34" charset="-122"/>
                <a:ea typeface="微软雅黑" panose="020B0503020204020204" pitchFamily="34" charset="-122"/>
                <a:cs typeface="+mn-cs"/>
              </a:rPr>
              <a:t>4</a:t>
            </a:r>
            <a:r>
              <a:rPr sz="2800" b="1" cap="small" dirty="0">
                <a:latin typeface="微软雅黑" panose="020B0503020204020204" pitchFamily="34" charset="-122"/>
                <a:ea typeface="微软雅黑" panose="020B0503020204020204" pitchFamily="34" charset="-122"/>
                <a:cs typeface="+mn-cs"/>
              </a:rPr>
              <a:t>】硅谷银行LCR、NSFR指标的估计</a:t>
            </a:r>
          </a:p>
        </p:txBody>
      </p:sp>
      <p:sp>
        <p:nvSpPr>
          <p:cNvPr id="6" name="文本框 5"/>
          <p:cNvSpPr txBox="1"/>
          <p:nvPr/>
        </p:nvSpPr>
        <p:spPr>
          <a:xfrm>
            <a:off x="3479800" y="1268095"/>
            <a:ext cx="5227320" cy="707886"/>
          </a:xfrm>
          <a:prstGeom prst="rect">
            <a:avLst/>
          </a:prstGeom>
          <a:noFill/>
        </p:spPr>
        <p:txBody>
          <a:bodyPr wrap="square" rtlCol="0">
            <a:spAutoFit/>
          </a:bodyPr>
          <a:lstStyle/>
          <a:p>
            <a:pPr>
              <a:spcBef>
                <a:spcPct val="20000"/>
              </a:spcBef>
            </a:pPr>
            <a:r>
              <a:rPr kumimoji="1" lang="en-US" altLang="zh-CN" sz="2000" b="1" dirty="0" smtClean="0">
                <a:latin typeface="+mn-lt"/>
                <a:ea typeface="+mn-ea"/>
              </a:rPr>
              <a:t>表15-3 </a:t>
            </a:r>
            <a:r>
              <a:rPr kumimoji="1" lang="en-US" altLang="zh-CN" sz="2000" b="1" dirty="0">
                <a:latin typeface="+mn-lt"/>
                <a:ea typeface="+mn-ea"/>
              </a:rPr>
              <a:t>硅谷银行2022年年报中净稳定资金比例</a:t>
            </a:r>
          </a:p>
        </p:txBody>
      </p:sp>
      <p:graphicFrame>
        <p:nvGraphicFramePr>
          <p:cNvPr id="4" name="表格 3"/>
          <p:cNvGraphicFramePr/>
          <p:nvPr>
            <p:custDataLst>
              <p:tags r:id="rId1"/>
            </p:custDataLst>
          </p:nvPr>
        </p:nvGraphicFramePr>
        <p:xfrm>
          <a:off x="677545" y="1917065"/>
          <a:ext cx="10831830" cy="3769360"/>
        </p:xfrm>
        <a:graphic>
          <a:graphicData uri="http://schemas.openxmlformats.org/drawingml/2006/table">
            <a:tbl>
              <a:tblPr/>
              <a:tblGrid>
                <a:gridCol w="753110"/>
                <a:gridCol w="2308225"/>
                <a:gridCol w="1077595"/>
                <a:gridCol w="1271905"/>
                <a:gridCol w="941070"/>
                <a:gridCol w="1078230"/>
                <a:gridCol w="1271270"/>
                <a:gridCol w="1062990"/>
                <a:gridCol w="1067435"/>
              </a:tblGrid>
              <a:tr h="471805">
                <a:tc rowSpan="3">
                  <a:txBody>
                    <a:bodyPr/>
                    <a:lstStyle/>
                    <a:p>
                      <a:pPr marL="68580" indent="0" algn="ctr">
                        <a:spcBef>
                          <a:spcPct val="0"/>
                        </a:spcBef>
                        <a:spcAft>
                          <a:spcPct val="0"/>
                        </a:spcAft>
                      </a:pPr>
                      <a:r>
                        <a:rPr lang="zh-CN" sz="2000">
                          <a:latin typeface="Times New Roman" panose="02020603050405020304"/>
                          <a:ea typeface="宋体" panose="02010600030101010101" pitchFamily="2" charset="-122"/>
                        </a:rPr>
                        <a:t>序号</a:t>
                      </a:r>
                    </a:p>
                  </a:txBody>
                  <a:tcPr marL="68580" marR="68580" marT="0" marB="0" anchor="ctr">
                    <a:lnL>
                      <a:noFill/>
                    </a:lnL>
                    <a:lnR>
                      <a:noFill/>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lstStyle/>
                    <a:p>
                      <a:pPr marL="68580" indent="0" algn="ctr">
                        <a:spcBef>
                          <a:spcPct val="0"/>
                        </a:spcBef>
                        <a:spcAft>
                          <a:spcPct val="0"/>
                        </a:spcAft>
                      </a:pPr>
                      <a:r>
                        <a:rPr lang="zh-CN" sz="2000">
                          <a:latin typeface="Times New Roman" panose="02020603050405020304"/>
                          <a:ea typeface="宋体" panose="02010600030101010101" pitchFamily="2" charset="-122"/>
                        </a:rPr>
                        <a:t>项目</a:t>
                      </a:r>
                    </a:p>
                  </a:txBody>
                  <a:tcPr marL="68580" marR="68580" marT="0" marB="0" anchor="ctr">
                    <a:lnL>
                      <a:noFill/>
                    </a:lnL>
                    <a:lnR>
                      <a:noFill/>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A</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B</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C</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G</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H</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I</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J</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70535">
                <a:tc vMerge="1">
                  <a:txBody>
                    <a:bodyPr/>
                    <a:lstStyle/>
                    <a:p>
                      <a:endParaRPr lang="zh-CN"/>
                    </a:p>
                  </a:txBody>
                  <a:tcPr>
                    <a:lnL>
                      <a:noFill/>
                    </a:lnL>
                    <a:lnR>
                      <a:noFill/>
                    </a:lnR>
                  </a:tcPr>
                </a:tc>
                <a:tc vMerge="1">
                  <a:txBody>
                    <a:bodyPr/>
                    <a:lstStyle/>
                    <a:p>
                      <a:endParaRPr lang="zh-CN"/>
                    </a:p>
                  </a:txBody>
                  <a:tcPr>
                    <a:lnL>
                      <a:noFill/>
                    </a:lnL>
                    <a:lnR>
                      <a:noFill/>
                    </a:lnR>
                  </a:tcPr>
                </a:tc>
                <a:tc gridSpan="3">
                  <a:txBody>
                    <a:bodyPr/>
                    <a:lstStyle/>
                    <a:p>
                      <a:pPr marL="68580" indent="0" algn="ctr">
                        <a:spcBef>
                          <a:spcPct val="0"/>
                        </a:spcBef>
                        <a:spcAft>
                          <a:spcPct val="0"/>
                        </a:spcAft>
                      </a:pPr>
                      <a:r>
                        <a:rPr lang="zh-CN" sz="2000">
                          <a:latin typeface="Times New Roman" panose="02020603050405020304"/>
                          <a:ea typeface="宋体" panose="02010600030101010101" pitchFamily="2" charset="-122"/>
                        </a:rPr>
                        <a:t>金额（按剩余期限）</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gridSpan="4">
                  <a:txBody>
                    <a:bodyPr/>
                    <a:lstStyle/>
                    <a:p>
                      <a:pPr marL="68580" indent="0" algn="ctr">
                        <a:spcBef>
                          <a:spcPct val="0"/>
                        </a:spcBef>
                        <a:spcAft>
                          <a:spcPct val="0"/>
                        </a:spcAft>
                      </a:pPr>
                      <a:r>
                        <a:rPr lang="zh-CN" sz="2000">
                          <a:latin typeface="Times New Roman" panose="02020603050405020304"/>
                          <a:ea typeface="宋体" panose="02010600030101010101" pitchFamily="2" charset="-122"/>
                        </a:rPr>
                        <a:t>折算后金额</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471170">
                <a:tc vMerge="1">
                  <a:txBody>
                    <a:bodyPr/>
                    <a:lstStyle/>
                    <a:p>
                      <a:endParaRPr lang="zh-CN"/>
                    </a:p>
                  </a:txBody>
                  <a:tcPr>
                    <a:lnL>
                      <a:noFill/>
                    </a:lnL>
                    <a:lnR>
                      <a:noFill/>
                    </a:lnR>
                    <a:lnB w="6350" cap="flat" cmpd="sng">
                      <a:solidFill>
                        <a:srgbClr val="000008"/>
                      </a:solidFill>
                      <a:prstDash val="solid"/>
                      <a:headEnd type="none" w="med" len="med"/>
                      <a:tailEnd type="none" w="med" len="med"/>
                    </a:lnB>
                  </a:tcPr>
                </a:tc>
                <a:tc vMerge="1">
                  <a:txBody>
                    <a:bodyPr/>
                    <a:lstStyle/>
                    <a:p>
                      <a:endParaRPr lang="zh-CN"/>
                    </a:p>
                  </a:txBody>
                  <a:tcPr>
                    <a:lnL>
                      <a:noFill/>
                    </a:lnL>
                    <a:lnR>
                      <a:noFill/>
                    </a:lnR>
                    <a:lnB w="6350" cap="flat" cmpd="sng">
                      <a:solidFill>
                        <a:srgbClr val="000008"/>
                      </a:solidFill>
                      <a:prstDash val="solid"/>
                      <a:headEnd type="none" w="med" len="med"/>
                      <a:tailEnd type="none" w="med" len="med"/>
                    </a:lnB>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&lt;6</a:t>
                      </a:r>
                      <a:r>
                        <a:rPr lang="zh-CN" sz="2000">
                          <a:latin typeface="Times New Roman" panose="02020603050405020304"/>
                          <a:ea typeface="宋体" panose="02010600030101010101" pitchFamily="2" charset="-122"/>
                        </a:rPr>
                        <a:t>个月</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6-12</a:t>
                      </a:r>
                      <a:r>
                        <a:rPr lang="zh-CN" sz="2000">
                          <a:latin typeface="Times New Roman" panose="02020603050405020304"/>
                          <a:ea typeface="宋体" panose="02010600030101010101" pitchFamily="2" charset="-122"/>
                        </a:rPr>
                        <a:t>个月</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宋体" panose="02010600030101010101" pitchFamily="2" charset="-122"/>
                          <a:ea typeface="宋体" panose="02010600030101010101" pitchFamily="2" charset="-122"/>
                        </a:rPr>
                        <a:t>≥</a:t>
                      </a:r>
                      <a:r>
                        <a:rPr lang="en-US" altLang="zh-CN" sz="2000">
                          <a:latin typeface="Times New Roman" panose="02020603050405020304"/>
                          <a:ea typeface="Times New Roman" panose="02020603050405020304"/>
                        </a:rPr>
                        <a:t>1</a:t>
                      </a:r>
                      <a:r>
                        <a:rPr lang="zh-CN" sz="2000">
                          <a:latin typeface="Times New Roman" panose="02020603050405020304"/>
                          <a:ea typeface="宋体" panose="02010600030101010101" pitchFamily="2" charset="-122"/>
                        </a:rPr>
                        <a:t>年</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&lt;6</a:t>
                      </a:r>
                      <a:r>
                        <a:rPr lang="zh-CN" sz="2000">
                          <a:latin typeface="Times New Roman" panose="02020603050405020304"/>
                          <a:ea typeface="宋体" panose="02010600030101010101" pitchFamily="2" charset="-122"/>
                        </a:rPr>
                        <a:t>个月</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6-12</a:t>
                      </a:r>
                      <a:r>
                        <a:rPr lang="zh-CN" sz="2000">
                          <a:latin typeface="Times New Roman" panose="02020603050405020304"/>
                          <a:ea typeface="宋体" panose="02010600030101010101" pitchFamily="2" charset="-122"/>
                        </a:rPr>
                        <a:t>个月</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宋体" panose="02010600030101010101" pitchFamily="2" charset="-122"/>
                          <a:ea typeface="宋体" panose="02010600030101010101" pitchFamily="2" charset="-122"/>
                        </a:rPr>
                        <a:t>≥</a:t>
                      </a:r>
                      <a:r>
                        <a:rPr lang="en-US" altLang="zh-CN" sz="2000">
                          <a:latin typeface="Times New Roman" panose="02020603050405020304"/>
                          <a:ea typeface="Times New Roman" panose="02020603050405020304"/>
                        </a:rPr>
                        <a:t>1</a:t>
                      </a:r>
                      <a:r>
                        <a:rPr lang="zh-CN" sz="2000">
                          <a:latin typeface="Times New Roman" panose="02020603050405020304"/>
                          <a:ea typeface="宋体" panose="02010600030101010101" pitchFamily="2" charset="-122"/>
                        </a:rPr>
                        <a:t>年</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zh-CN" sz="2000">
                          <a:latin typeface="Times New Roman" panose="02020603050405020304"/>
                          <a:ea typeface="宋体" panose="02010600030101010101" pitchFamily="2" charset="-122"/>
                        </a:rPr>
                        <a:t>合计</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71805">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85</a:t>
                      </a:r>
                    </a:p>
                  </a:txBody>
                  <a:tcPr marL="68580" marR="68580" marT="0" marB="0">
                    <a:lnL>
                      <a:noFill/>
                    </a:lnL>
                    <a:lnR>
                      <a:noFill/>
                    </a:lnR>
                    <a:lnT w="6350" cap="flat" cmpd="sng">
                      <a:solidFill>
                        <a:srgbClr val="000008"/>
                      </a:solidFill>
                      <a:prstDash val="solid"/>
                      <a:headEnd type="none" w="med" len="med"/>
                      <a:tailEnd type="none" w="med" len="med"/>
                    </a:lnT>
                    <a:lnB>
                      <a:noFill/>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I</a:t>
                      </a:r>
                      <a:r>
                        <a:rPr lang="en-US" altLang="zh-CN" sz="2000">
                          <a:latin typeface="Times New Roman" panose="02020603050405020304"/>
                          <a:ea typeface="宋体" panose="02010600030101010101" pitchFamily="2" charset="-122"/>
                        </a:rPr>
                        <a:t>II</a:t>
                      </a:r>
                      <a:r>
                        <a:rPr lang="en-US" altLang="zh-CN" sz="2000">
                          <a:latin typeface="Times New Roman" panose="02020603050405020304"/>
                          <a:ea typeface="Times New Roman" panose="02020603050405020304"/>
                        </a:rPr>
                        <a:t>.</a:t>
                      </a:r>
                      <a:r>
                        <a:rPr lang="zh-CN" sz="2000">
                          <a:latin typeface="Times New Roman" panose="02020603050405020304"/>
                          <a:ea typeface="宋体" panose="02010600030101010101" pitchFamily="2" charset="-122"/>
                        </a:rPr>
                        <a:t>净稳定资金比例</a:t>
                      </a:r>
                    </a:p>
                  </a:txBody>
                  <a:tcPr marL="68580" marR="68580" marT="0" marB="0">
                    <a:lnL>
                      <a:noFill/>
                    </a:lnL>
                    <a:lnR>
                      <a:noFill/>
                    </a:lnR>
                    <a:lnT w="635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en-US" altLang="zh-CN" sz="2000">
                          <a:latin typeface="Times New Roman" panose="02020603050405020304"/>
                          <a:ea typeface="宋体" panose="02010600030101010101" pitchFamily="2" charset="-122"/>
                        </a:rPr>
                        <a:t> </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en-US" altLang="zh-CN" sz="2000">
                          <a:latin typeface="Times New Roman" panose="02020603050405020304"/>
                          <a:ea typeface="宋体" panose="02010600030101010101" pitchFamily="2" charset="-122"/>
                        </a:rPr>
                        <a:t> </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en-US" altLang="zh-CN" sz="2000">
                          <a:latin typeface="Times New Roman" panose="02020603050405020304"/>
                          <a:ea typeface="宋体" panose="02010600030101010101" pitchFamily="2" charset="-122"/>
                        </a:rPr>
                        <a:t> </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en-US" altLang="zh-CN" sz="2000">
                          <a:latin typeface="Times New Roman" panose="02020603050405020304"/>
                          <a:ea typeface="宋体" panose="02010600030101010101" pitchFamily="2" charset="-122"/>
                        </a:rPr>
                        <a:t> </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en-US" altLang="zh-CN" sz="2000">
                          <a:latin typeface="Times New Roman" panose="02020603050405020304"/>
                          <a:ea typeface="宋体" panose="02010600030101010101" pitchFamily="2" charset="-122"/>
                        </a:rPr>
                        <a:t> </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en-US" altLang="zh-CN" sz="2000">
                          <a:latin typeface="Times New Roman" panose="02020603050405020304"/>
                          <a:ea typeface="宋体" panose="02010600030101010101" pitchFamily="2" charset="-122"/>
                        </a:rPr>
                        <a:t> </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en-US" altLang="zh-CN" sz="2000">
                          <a:latin typeface="Times New Roman" panose="02020603050405020304"/>
                          <a:ea typeface="宋体" panose="02010600030101010101" pitchFamily="2" charset="-122"/>
                        </a:rPr>
                        <a:t> </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r>
              <a:tr h="942340">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86</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1.</a:t>
                      </a:r>
                      <a:r>
                        <a:rPr lang="zh-CN" sz="2000">
                          <a:latin typeface="Times New Roman" panose="02020603050405020304"/>
                          <a:ea typeface="宋体" panose="02010600030101010101" pitchFamily="2" charset="-122"/>
                        </a:rPr>
                        <a:t>可用的稳定资金</a:t>
                      </a:r>
                    </a:p>
                    <a:p>
                      <a:pPr marL="68580" indent="0" algn="just">
                        <a:spcBef>
                          <a:spcPct val="0"/>
                        </a:spcBef>
                        <a:spcAft>
                          <a:spcPct val="0"/>
                        </a:spcAft>
                      </a:pPr>
                      <a:r>
                        <a:rPr lang="zh-CN" sz="2000">
                          <a:latin typeface="Times New Roman" panose="02020603050405020304"/>
                          <a:ea typeface="宋体" panose="02010600030101010101" pitchFamily="2" charset="-122"/>
                        </a:rPr>
                        <a:t>（汇总计算）</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3454.0</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0.0</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5370.0</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86554.5</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0.0</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5370.0</a:t>
                      </a:r>
                    </a:p>
                  </a:txBody>
                  <a:tcPr marL="68580" marR="68580" marT="0" marB="0">
                    <a:lnL>
                      <a:noFill/>
                    </a:lnL>
                    <a:lnR>
                      <a:noFill/>
                    </a:lnR>
                    <a:lnT>
                      <a:noFill/>
                    </a:lnT>
                    <a:lnB>
                      <a:noFill/>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91924.5</a:t>
                      </a:r>
                    </a:p>
                  </a:txBody>
                  <a:tcPr marL="68580" marR="68580" marT="0" marB="0">
                    <a:lnL>
                      <a:noFill/>
                    </a:lnL>
                    <a:lnR>
                      <a:noFill/>
                    </a:lnR>
                    <a:lnT>
                      <a:noFill/>
                    </a:lnT>
                    <a:lnB>
                      <a:noFill/>
                    </a:lnB>
                    <a:noFill/>
                  </a:tcPr>
                </a:tc>
              </a:tr>
              <a:tr h="941705">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87</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2.</a:t>
                      </a:r>
                      <a:r>
                        <a:rPr lang="zh-CN" sz="2000">
                          <a:latin typeface="Times New Roman" panose="02020603050405020304"/>
                          <a:ea typeface="宋体" panose="02010600030101010101" pitchFamily="2" charset="-122"/>
                        </a:rPr>
                        <a:t>所需的稳定资金</a:t>
                      </a:r>
                    </a:p>
                    <a:p>
                      <a:pPr marL="68580" indent="0" algn="just">
                        <a:spcBef>
                          <a:spcPct val="0"/>
                        </a:spcBef>
                        <a:spcAft>
                          <a:spcPct val="0"/>
                        </a:spcAft>
                      </a:pPr>
                      <a:r>
                        <a:rPr lang="zh-CN" sz="2000">
                          <a:latin typeface="Times New Roman" panose="02020603050405020304"/>
                          <a:ea typeface="宋体" panose="02010600030101010101" pitchFamily="2" charset="-122"/>
                        </a:rPr>
                        <a:t>（汇总计算）</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13803.0</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0.0</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6276.0</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0.0</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0.0</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23884.5</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r>
                        <a:rPr lang="en-US" altLang="zh-CN" sz="2000">
                          <a:latin typeface="Times New Roman" panose="02020603050405020304"/>
                          <a:ea typeface="Times New Roman" panose="02020603050405020304"/>
                        </a:rPr>
                        <a:t>23884.5</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15-</a:t>
            </a:r>
            <a:r>
              <a:rPr sz="2800" b="1" cap="small" dirty="0" smtClean="0">
                <a:latin typeface="微软雅黑" panose="020B0503020204020204" pitchFamily="34" charset="-122"/>
                <a:ea typeface="微软雅黑" panose="020B0503020204020204" pitchFamily="34" charset="-122"/>
                <a:cs typeface="+mn-cs"/>
              </a:rPr>
              <a:t>4</a:t>
            </a:r>
            <a:r>
              <a:rPr sz="2800" b="1" cap="small" dirty="0">
                <a:latin typeface="微软雅黑" panose="020B0503020204020204" pitchFamily="34" charset="-122"/>
                <a:ea typeface="微软雅黑" panose="020B0503020204020204" pitchFamily="34" charset="-122"/>
                <a:cs typeface="+mn-cs"/>
              </a:rPr>
              <a:t>】硅谷银行LCR、NSFR指标的估计</a:t>
            </a:r>
          </a:p>
        </p:txBody>
      </p:sp>
      <p:sp>
        <p:nvSpPr>
          <p:cNvPr id="3" name="文本框 2"/>
          <p:cNvSpPr txBox="1"/>
          <p:nvPr/>
        </p:nvSpPr>
        <p:spPr>
          <a:xfrm>
            <a:off x="100965" y="116840"/>
            <a:ext cx="12122785" cy="5154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smtClean="0">
                <a:latin typeface="Times New Roman" panose="02020603050405020304" pitchFamily="18" charset="0"/>
                <a:ea typeface="+mn-ea"/>
                <a:cs typeface="Times New Roman" panose="02020603050405020304" pitchFamily="18" charset="0"/>
              </a:rPr>
              <a:t>根据表</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2和表</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3</a:t>
            </a:r>
            <a:r>
              <a:rPr kumimoji="1" sz="2200" dirty="0">
                <a:latin typeface="Times New Roman" panose="02020603050405020304" pitchFamily="18" charset="0"/>
                <a:ea typeface="+mn-ea"/>
                <a:cs typeface="Times New Roman" panose="02020603050405020304" pitchFamily="18" charset="0"/>
              </a:rPr>
              <a:t>中信息，按照LCR、NSFR监管框架计算硅谷银行的LCR和NSFR。</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解：</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4" name="图片 -2147481063"/>
          <p:cNvPicPr>
            <a:picLocks noChangeAspect="1"/>
          </p:cNvPicPr>
          <p:nvPr/>
        </p:nvPicPr>
        <p:blipFill>
          <a:blip r:embed="rId2"/>
          <a:stretch>
            <a:fillRect/>
          </a:stretch>
        </p:blipFill>
        <p:spPr>
          <a:xfrm>
            <a:off x="1340803" y="1555750"/>
            <a:ext cx="5224499" cy="1548000"/>
          </a:xfrm>
          <a:prstGeom prst="rect">
            <a:avLst/>
          </a:prstGeom>
          <a:noFill/>
          <a:ln w="9525">
            <a:noFill/>
          </a:ln>
        </p:spPr>
      </p:pic>
      <p:pic>
        <p:nvPicPr>
          <p:cNvPr id="5" name="图片 -2147481062"/>
          <p:cNvPicPr>
            <a:picLocks noChangeAspect="1"/>
          </p:cNvPicPr>
          <p:nvPr/>
        </p:nvPicPr>
        <p:blipFill>
          <a:blip r:embed="rId3"/>
          <a:stretch>
            <a:fillRect/>
          </a:stretch>
        </p:blipFill>
        <p:spPr>
          <a:xfrm>
            <a:off x="1334453" y="3572193"/>
            <a:ext cx="8234300" cy="1548000"/>
          </a:xfrm>
          <a:prstGeom prst="rect">
            <a:avLst/>
          </a:prstGeom>
          <a:noFill/>
          <a:ln w="9525">
            <a:noFill/>
          </a:ln>
        </p:spPr>
      </p:pic>
    </p:spTree>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中国银监会之流动性风险管理协议</a:t>
            </a:r>
          </a:p>
        </p:txBody>
      </p:sp>
      <p:sp>
        <p:nvSpPr>
          <p:cNvPr id="6" name="文本框 5"/>
          <p:cNvSpPr txBox="1"/>
          <p:nvPr/>
        </p:nvSpPr>
        <p:spPr>
          <a:xfrm>
            <a:off x="100965" y="116840"/>
            <a:ext cx="12122785" cy="8710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2018年5月，银保监会颁布的《商业银行流动性风险管理办法》，在流动性风险监管方面进行了重要的修订和完善。本次修订的主要内容</a:t>
            </a:r>
            <a:r>
              <a:rPr kumimoji="1" sz="2200" dirty="0">
                <a:latin typeface="Times New Roman" panose="02020603050405020304" pitchFamily="18" charset="0"/>
                <a:ea typeface="+mn-ea"/>
                <a:cs typeface="Times New Roman" panose="02020603050405020304" pitchFamily="18" charset="0"/>
              </a:rPr>
              <a:t>包括三个方面：</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一是新引入三个量化指标：净稳定资金比例、流动性匹配率、优质流动性资产充足率。其中，商业银行的</a:t>
            </a:r>
            <a:r>
              <a:rPr kumimoji="1" lang="zh-CN" sz="2200" dirty="0">
                <a:latin typeface="Times New Roman" panose="02020603050405020304" pitchFamily="18" charset="0"/>
                <a:ea typeface="+mn-ea"/>
                <a:cs typeface="Times New Roman" panose="02020603050405020304" pitchFamily="18" charset="0"/>
              </a:rPr>
              <a:t>三个指标均</a:t>
            </a:r>
            <a:r>
              <a:rPr kumimoji="1" sz="2200" dirty="0">
                <a:latin typeface="Times New Roman" panose="02020603050405020304" pitchFamily="18" charset="0"/>
                <a:ea typeface="+mn-ea"/>
                <a:cs typeface="Times New Roman" panose="02020603050405020304" pitchFamily="18" charset="0"/>
              </a:rPr>
              <a:t>应当不低于100%</a:t>
            </a:r>
            <a:r>
              <a:rPr kumimoji="1" lang="zh-CN"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1）净稳定资金比例，衡量的主要是银行长期稳定资金支持业务发展的程度，适用于资产规模在2000亿元（含）以上的商业银行。这一指标有助于确保银行在追求业务发展的同时，保持足够的长期稳定资金来源，降低流动性风险。</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（2）流动性匹配率，关注商业银行主要资产与负债的期限配置结构，避免银行过度依赖短期资金支持长期业务发展。这一指标有助于引导银行优化资产负债结构，提高流动性风险管理的针对性和有效性。</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中国银监会之流动性风险管理协议</a:t>
            </a:r>
          </a:p>
        </p:txBody>
      </p:sp>
      <p:sp>
        <p:nvSpPr>
          <p:cNvPr id="6" name="文本框 5"/>
          <p:cNvSpPr txBox="1"/>
          <p:nvPr/>
        </p:nvSpPr>
        <p:spPr>
          <a:xfrm>
            <a:off x="100965" y="116840"/>
            <a:ext cx="12122785" cy="8503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3）优质流动性资产充足率，衡量银行持有的优质流动性资产能否覆盖压力情况下的短期流动性缺口，适用于资产规模小于2000亿元的商业银行。在压力情况下，银行可通过变现这些资产来满足未来30天内的流动性需求。这些指标将与现有的流动性比例、流动性覆盖率一起成为对商业银行具有约束力的审慎监管指标。</a:t>
            </a:r>
          </a:p>
          <a:p>
            <a:pPr marL="0" indent="457200"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二是完善流动性风险检测体系，对部分监测指标的计算方法进行了合理优化，并强调其在风险管理和监管方面的运用。提升银行对流动性风险的监测和预警能力，及时发现和化解风险。</a:t>
            </a:r>
          </a:p>
          <a:p>
            <a:pPr marL="0" indent="457200"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三是细化了流动性风险管理相关要求，如日间流动性风险管理、融资管理等。使银行在日常运营中更好地管理流动性风险，确保银行业务的稳健运行。</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中国银监会之流动性风险管理协议</a:t>
            </a:r>
          </a:p>
        </p:txBody>
      </p:sp>
      <p:sp>
        <p:nvSpPr>
          <p:cNvPr id="6" name="文本框 5"/>
          <p:cNvSpPr txBox="1"/>
          <p:nvPr/>
        </p:nvSpPr>
        <p:spPr>
          <a:xfrm>
            <a:off x="100965" y="116840"/>
            <a:ext cx="12122785" cy="68795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该办法于2021年1月1日起施行，确立了我国系统重要性银行的评估指标体系，能够更好地适应当前商业银行流动性风险管理需要，切实推动商业银行更有效地提高流动性风险管理能力。</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2023年2月，银保监会、人民银行发布《商业银行资本管理办法（征求意见稿）》（以下简称《征求意见稿》），向社会公开征求意见。《征求意见稿》在完善监督检查要求上作出重要修订，要求“衔接国内现行监管制度，促进政策落实。完善银行账簿利率、流动性、声誉等风险的评估标准”。修订后的《商业银行资本管理办法》拟于2024年1月1日起实施，这意味着巴塞尔协议Ⅲ在国内落地实施进入倒计时阶段。</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0504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六、流动性风险管理的案例分析</a:t>
            </a:r>
          </a:p>
        </p:txBody>
      </p:sp>
    </p:spTree>
  </p:cSld>
  <p:clrMapOvr>
    <a:masterClrMapping/>
  </p:clrMapOvr>
  <p:transition spd="slow" advClick="0" advTm="3340">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a:t>
            </a:r>
            <a:r>
              <a:rPr lang="en-US" altLang="zh-CN"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 流动性风险管理的案例分析</a:t>
            </a:r>
          </a:p>
        </p:txBody>
      </p:sp>
      <p:sp>
        <p:nvSpPr>
          <p:cNvPr id="5" name="文本框 4"/>
          <p:cNvSpPr txBox="1"/>
          <p:nvPr/>
        </p:nvSpPr>
        <p:spPr>
          <a:xfrm>
            <a:off x="100965" y="116840"/>
            <a:ext cx="11936095" cy="55225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随着资产管理大时代的来临，资管业迎来很好的发展机遇，资管业规模的不断扩大，使得投资经理面临着越来越多的挑战，在管理大规模资产时，如何在不同资产间进行合理的资产配置变得尤为重要。行业发展的同时，也推动了人们对资产配置理论的重视程度，尤其是大规模资金在退出仓位时往往面临着合规性等限制，不能一次性完全退出，这就带来了流动性风险。因此，对流动性风险的测量和规避管理成为投资组合管理的一个关键问题。通过对半导体行业的投资组合进行案例分析（陈创练和陈煬琳，2022），考察考虑流动性风险和不考虑流动性风险的资产配置差异。</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936095" cy="6932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流动性风险的第三个特征是具有极强的传染性。流动性风险可以通过接触性传染机制散播。由于金融机构之间存在各种密切而复杂的经济关系，一旦其中某个机构出现流动性问题，必然通过资金或业务联系影响到其他机构。</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这种金融机构间资产与负债互相关联以及当流动性冲击出现时，银行间采取一致性行动，是导致并加速流动性风险传染的主要渠道和机制，同时流动性风险还可以通过非接触性传染机制散播。</a:t>
            </a: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金融机构的经营与金融市场的运作都特别依赖于公众的信任，公众的信任是金融业的最终基础。</a:t>
            </a:r>
            <a:r>
              <a:rPr kumimoji="1" lang="zh-CN" sz="2200" dirty="0">
                <a:latin typeface="Times New Roman" panose="02020603050405020304" pitchFamily="18" charset="0"/>
                <a:ea typeface="+mn-ea"/>
                <a:cs typeface="Times New Roman" panose="02020603050405020304" pitchFamily="18" charset="0"/>
              </a:rPr>
              <a:t>一旦公众</a:t>
            </a:r>
            <a:r>
              <a:rPr kumimoji="1" lang="zh-CN" sz="2200" dirty="0">
                <a:latin typeface="Times New Roman" panose="02020603050405020304" pitchFamily="18" charset="0"/>
                <a:ea typeface="+mn-ea"/>
                <a:cs typeface="Times New Roman" panose="02020603050405020304" pitchFamily="18" charset="0"/>
                <a:sym typeface="+mn-ea"/>
              </a:rPr>
              <a:t>失去了</a:t>
            </a:r>
            <a:r>
              <a:rPr kumimoji="1" sz="2200" dirty="0">
                <a:latin typeface="Times New Roman" panose="02020603050405020304" pitchFamily="18" charset="0"/>
                <a:ea typeface="+mn-ea"/>
                <a:cs typeface="Times New Roman" panose="02020603050405020304" pitchFamily="18" charset="0"/>
              </a:rPr>
              <a:t>对银行的信任，就容易产生恐慌的心理，恐慌心理具有自我强化、自我放大的机制使得流动性风险能快速传染开来。</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流动性风险的特征</a:t>
            </a:r>
          </a:p>
        </p:txBody>
      </p:sp>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a:t>
            </a:r>
            <a:r>
              <a:rPr lang="en-US" altLang="zh-CN"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 流动性风险管理的案例分析</a:t>
            </a:r>
          </a:p>
        </p:txBody>
      </p:sp>
      <p:sp>
        <p:nvSpPr>
          <p:cNvPr id="5" name="文本框 4"/>
          <p:cNvSpPr txBox="1"/>
          <p:nvPr/>
        </p:nvSpPr>
        <p:spPr>
          <a:xfrm>
            <a:off x="100965" y="116840"/>
            <a:ext cx="11936095" cy="63042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案例介绍：半导体行业作为中国高科技领域被“卡脖子”的关键行业，在近些年得到国家的大力支持，同时下游新能源汽车等的发展带来了强劲的需求，整个行业在近些年一直处于高景气状态，预计未来仍有较大发展空间。因此，选取半导体行业20家公司构建投资组合进行模型的验证，可以对模型把握市场上涨的能力进行较好的验证。且半导体行业的高发展预期决定了它是资产配置中必不可少的存在，对半导体行业上涨的把握能力对资产配置效果有较好的参考作用。</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本案例首先通过引入流动性风险的ES模型（LES模型）对资产面临的流动性风险进行量化分析，并通过详尽的数学推导，证实模型存在有效解，还给出经流动性调整的最低风险资产权重计算公式。然后，为了更好地捕捉资产间非线性的相关关系，将资产间的Pearson相关系数替换为Kendall’s tau相关系数。最后，通过对比改进前后的有效边界，确认Kendall’s tau相关系数在金融资产间应用的优越性。</a:t>
            </a:r>
          </a:p>
        </p:txBody>
      </p:sp>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68795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（一）LVaR的计算</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LES模型，即基于流动性风险调整的ES模型，是在ES模型的基础上进一步推导出来的，而ES在计算过程中也需要对VaR进行计算。LVaR是Al Janabi（2014）提出的基于资产头寸变现期限调整的LVaR模型。如果回报是独立的且服从多变量椭圆分布时，那么任何清算期限(t)的流动性调整后的VaR(LVaR)可以如下估计:</a:t>
            </a:r>
          </a:p>
          <a:p>
            <a:pPr marL="0" indent="457200" algn="r" latinLnBrk="0">
              <a:lnSpc>
                <a:spcPct val="170000"/>
              </a:lnSpc>
              <a:buNone/>
            </a:pP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24</a:t>
            </a:r>
            <a:r>
              <a:rPr kumimoji="1"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61"/>
          <p:cNvPicPr>
            <a:picLocks noChangeAspect="1"/>
          </p:cNvPicPr>
          <p:nvPr/>
        </p:nvPicPr>
        <p:blipFill>
          <a:blip r:embed="rId2"/>
          <a:stretch>
            <a:fillRect/>
          </a:stretch>
        </p:blipFill>
        <p:spPr>
          <a:xfrm>
            <a:off x="3713512" y="3594418"/>
            <a:ext cx="4759896" cy="576000"/>
          </a:xfrm>
          <a:prstGeom prst="rect">
            <a:avLst/>
          </a:prstGeom>
          <a:noFill/>
          <a:ln w="9525">
            <a:noFill/>
          </a:ln>
        </p:spPr>
      </p:pic>
    </p:spTree>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745490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让t表示平仓期(即清算期或平仓期)，而</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分别表示交易组合中任何特定资产的估计方差和标准差。在实际应用中，我们一般会认为一个资产的波动率在一段时间内是稳定的，所以在持有的资产价值不变的情况下，t天内每天的波动性（即标准差）都与第一天相等，上述方程可简化为：</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2</a:t>
            </a:r>
            <a:r>
              <a:rPr kumimoji="1" lang="en-US" sz="2200" dirty="0">
                <a:latin typeface="Times New Roman" panose="02020603050405020304" pitchFamily="18" charset="0"/>
                <a:ea typeface="+mn-ea"/>
                <a:cs typeface="Times New Roman" panose="02020603050405020304" pitchFamily="18" charset="0"/>
              </a:rPr>
              <a:t>5</a:t>
            </a:r>
            <a:r>
              <a:rPr kumimoji="1"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这里要引入的一个重要假设是资产每日线性清算假设，主要指的是资产在t天的平仓期内是线性平仓的，每天的平仓比例是1/t。由此可以推导出：任何特定资产在每天波动性不变、在t天清算期内线性平仓的情况下，每天的资产价值波动会以1/t的水平逐日下降。</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1312" name="Image1"/>
          <p:cNvPicPr>
            <a:picLocks noChangeAspect="1"/>
          </p:cNvPicPr>
          <p:nvPr/>
        </p:nvPicPr>
        <p:blipFill>
          <a:blip r:embed="rId2" cstate="print">
            <a:clrChange>
              <a:clrFrom>
                <a:srgbClr val="FFFFFF"/>
              </a:clrFrom>
              <a:clrTo>
                <a:srgbClr val="FFFFFF">
                  <a:alpha val="0"/>
                </a:srgbClr>
              </a:clrTo>
            </a:clrChange>
          </a:blip>
          <a:srcRect/>
          <a:stretch>
            <a:fillRect/>
          </a:stretch>
        </p:blipFill>
        <p:spPr>
          <a:xfrm>
            <a:off x="5444808" y="620713"/>
            <a:ext cx="523185" cy="648000"/>
          </a:xfrm>
          <a:prstGeom prst="rect">
            <a:avLst/>
          </a:prstGeom>
          <a:ln>
            <a:noFill/>
          </a:ln>
        </p:spPr>
      </p:pic>
      <p:pic>
        <p:nvPicPr>
          <p:cNvPr id="1314" name="Image1"/>
          <p:cNvPicPr>
            <a:picLocks noChangeAspect="1"/>
          </p:cNvPicPr>
          <p:nvPr/>
        </p:nvPicPr>
        <p:blipFill>
          <a:blip r:embed="rId3" cstate="print">
            <a:clrChange>
              <a:clrFrom>
                <a:srgbClr val="FFFFFF"/>
              </a:clrFrom>
              <a:clrTo>
                <a:srgbClr val="FFFFFF">
                  <a:alpha val="0"/>
                </a:srgbClr>
              </a:clrTo>
            </a:clrChange>
          </a:blip>
          <a:srcRect/>
          <a:stretch>
            <a:fillRect/>
          </a:stretch>
        </p:blipFill>
        <p:spPr>
          <a:xfrm>
            <a:off x="6380798" y="620713"/>
            <a:ext cx="523185" cy="648000"/>
          </a:xfrm>
          <a:prstGeom prst="rect">
            <a:avLst/>
          </a:prstGeom>
          <a:ln>
            <a:noFill/>
          </a:ln>
        </p:spPr>
      </p:pic>
      <p:pic>
        <p:nvPicPr>
          <p:cNvPr id="3" name="图片 -2147481060"/>
          <p:cNvPicPr>
            <a:picLocks noChangeAspect="1"/>
          </p:cNvPicPr>
          <p:nvPr/>
        </p:nvPicPr>
        <p:blipFill>
          <a:blip r:embed="rId4"/>
          <a:stretch>
            <a:fillRect/>
          </a:stretch>
        </p:blipFill>
        <p:spPr>
          <a:xfrm>
            <a:off x="2829460" y="2996883"/>
            <a:ext cx="6528000" cy="612000"/>
          </a:xfrm>
          <a:prstGeom prst="rect">
            <a:avLst/>
          </a:prstGeom>
          <a:noFill/>
          <a:ln w="9525">
            <a:noFill/>
          </a:ln>
        </p:spPr>
      </p:pic>
    </p:spTree>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647382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因此，考虑流动性因素带来的清算时间增加的情形下，资产实际的波动率有以下表达式：</a:t>
            </a:r>
          </a:p>
          <a:p>
            <a:pPr marL="0" indent="457200" algn="r" latinLnBrk="0">
              <a:lnSpc>
                <a:spcPct val="270000"/>
              </a:lnSpc>
              <a:buNone/>
            </a:pP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2</a:t>
            </a:r>
            <a:r>
              <a:rPr kumimoji="1" lang="en-US" sz="2200" dirty="0">
                <a:latin typeface="Times New Roman" panose="02020603050405020304" pitchFamily="18" charset="0"/>
                <a:ea typeface="+mn-ea"/>
                <a:cs typeface="Times New Roman" panose="02020603050405020304" pitchFamily="18" charset="0"/>
              </a:rPr>
              <a:t>6</a:t>
            </a:r>
            <a:r>
              <a:rPr kumimoji="1" sz="2200" dirty="0">
                <a:latin typeface="Times New Roman" panose="02020603050405020304" pitchFamily="18" charset="0"/>
                <a:ea typeface="+mn-ea"/>
                <a:cs typeface="Times New Roman" panose="02020603050405020304" pitchFamily="18" charset="0"/>
              </a:rPr>
              <a:t>)</a:t>
            </a:r>
          </a:p>
          <a:p>
            <a:pPr marL="0" indent="457200" algn="r"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可得</a:t>
            </a:r>
            <a:r>
              <a:rPr kumimoji="1" lang="zh-CN"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(15-27</a:t>
            </a:r>
            <a:r>
              <a:rPr kumimoji="1" 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5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带入VaR的公式里可得单个资产风险调整后的VaR为：</a:t>
            </a:r>
          </a:p>
          <a:p>
            <a:pPr marL="0" indent="457200" algn="r" latinLnBrk="0">
              <a:lnSpc>
                <a:spcPct val="270000"/>
              </a:lnSpc>
              <a:buNone/>
            </a:pPr>
            <a:r>
              <a:rPr kumimoji="1" lang="en-US" sz="2200" dirty="0" smtClean="0">
                <a:latin typeface="Times New Roman" panose="02020603050405020304" pitchFamily="18" charset="0"/>
                <a:ea typeface="+mn-ea"/>
                <a:cs typeface="Times New Roman" panose="02020603050405020304" pitchFamily="18" charset="0"/>
              </a:rPr>
              <a:t>(15-28</a:t>
            </a:r>
            <a:r>
              <a:rPr kumimoji="1" 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其中，t是资产i的流动性清算期，Ti是资产i的流动性调整因子</a:t>
            </a:r>
            <a:r>
              <a:rPr kumimoji="1" lang="zh-CN"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59"/>
          <p:cNvPicPr>
            <a:picLocks noChangeAspect="1"/>
          </p:cNvPicPr>
          <p:nvPr/>
        </p:nvPicPr>
        <p:blipFill>
          <a:blip r:embed="rId2"/>
          <a:stretch>
            <a:fillRect/>
          </a:stretch>
        </p:blipFill>
        <p:spPr>
          <a:xfrm>
            <a:off x="2230045" y="1439863"/>
            <a:ext cx="7726829" cy="720000"/>
          </a:xfrm>
          <a:prstGeom prst="rect">
            <a:avLst/>
          </a:prstGeom>
          <a:noFill/>
          <a:ln w="9525">
            <a:noFill/>
          </a:ln>
        </p:spPr>
      </p:pic>
      <p:pic>
        <p:nvPicPr>
          <p:cNvPr id="4" name="图片 -2147481058"/>
          <p:cNvPicPr>
            <a:picLocks noChangeAspect="1"/>
          </p:cNvPicPr>
          <p:nvPr/>
        </p:nvPicPr>
        <p:blipFill>
          <a:blip r:embed="rId3"/>
          <a:stretch>
            <a:fillRect/>
          </a:stretch>
        </p:blipFill>
        <p:spPr>
          <a:xfrm>
            <a:off x="4786887" y="2848610"/>
            <a:ext cx="2613146" cy="792000"/>
          </a:xfrm>
          <a:prstGeom prst="rect">
            <a:avLst/>
          </a:prstGeom>
          <a:noFill/>
          <a:ln w="9525">
            <a:noFill/>
          </a:ln>
        </p:spPr>
      </p:pic>
      <p:pic>
        <p:nvPicPr>
          <p:cNvPr id="6" name="图片 -2147481057"/>
          <p:cNvPicPr>
            <a:picLocks noChangeAspect="1"/>
          </p:cNvPicPr>
          <p:nvPr/>
        </p:nvPicPr>
        <p:blipFill>
          <a:blip r:embed="rId4"/>
          <a:stretch>
            <a:fillRect/>
          </a:stretch>
        </p:blipFill>
        <p:spPr>
          <a:xfrm>
            <a:off x="3224901" y="4220528"/>
            <a:ext cx="5737117" cy="1188000"/>
          </a:xfrm>
          <a:prstGeom prst="rect">
            <a:avLst/>
          </a:prstGeom>
          <a:noFill/>
          <a:ln w="9525">
            <a:noFill/>
          </a:ln>
        </p:spPr>
      </p:pic>
    </p:spTree>
  </p:cSld>
  <p:clrMapOvr>
    <a:masterClrMapping/>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654113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与组合VaR的计算方式相仿，资产组合的LVaR为：</a:t>
            </a:r>
          </a:p>
          <a:p>
            <a:pPr marL="0" indent="457200" algn="r" latinLnBrk="0">
              <a:lnSpc>
                <a:spcPct val="270000"/>
              </a:lnSpc>
              <a:buNone/>
            </a:pP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2</a:t>
            </a:r>
            <a:r>
              <a:rPr kumimoji="1" lang="en-US" sz="2200" dirty="0">
                <a:latin typeface="Times New Roman" panose="02020603050405020304" pitchFamily="18" charset="0"/>
                <a:ea typeface="+mn-ea"/>
                <a:cs typeface="Times New Roman" panose="02020603050405020304" pitchFamily="18" charset="0"/>
              </a:rPr>
              <a:t>9</a:t>
            </a:r>
            <a:r>
              <a:rPr kumimoji="1" sz="2200" dirty="0">
                <a:latin typeface="Times New Roman" panose="02020603050405020304" pitchFamily="18" charset="0"/>
                <a:ea typeface="+mn-ea"/>
                <a:cs typeface="Times New Roman" panose="02020603050405020304" pitchFamily="18" charset="0"/>
              </a:rPr>
              <a:t>)</a:t>
            </a:r>
          </a:p>
          <a:p>
            <a:pPr marL="0" indent="457200" algn="r"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矩阵由各资产的LVaR构成，有</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是资产组合的相关系数矩阵。</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在加入了资产组合的预期收益μp后，资产组合的LVaR表达式可转化为</a:t>
            </a:r>
            <a:r>
              <a:rPr kumimoji="1" lang="en-US"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(15-30</a:t>
            </a:r>
            <a:r>
              <a:rPr kumimoji="1" lang="en-US"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p:txBody>
      </p:sp>
      <p:pic>
        <p:nvPicPr>
          <p:cNvPr id="3" name="图片 -2147481056"/>
          <p:cNvPicPr>
            <a:picLocks noChangeAspect="1"/>
          </p:cNvPicPr>
          <p:nvPr/>
        </p:nvPicPr>
        <p:blipFill>
          <a:blip r:embed="rId2"/>
          <a:stretch>
            <a:fillRect/>
          </a:stretch>
        </p:blipFill>
        <p:spPr>
          <a:xfrm>
            <a:off x="4091181" y="1239838"/>
            <a:ext cx="4004559" cy="1332000"/>
          </a:xfrm>
          <a:prstGeom prst="rect">
            <a:avLst/>
          </a:prstGeom>
          <a:noFill/>
          <a:ln w="9525">
            <a:noFill/>
          </a:ln>
        </p:spPr>
      </p:pic>
      <p:pic>
        <p:nvPicPr>
          <p:cNvPr id="4" name="图片 -2147481055"/>
          <p:cNvPicPr>
            <a:picLocks noChangeAspect="1"/>
          </p:cNvPicPr>
          <p:nvPr/>
        </p:nvPicPr>
        <p:blipFill>
          <a:blip r:embed="rId3"/>
          <a:stretch>
            <a:fillRect/>
          </a:stretch>
        </p:blipFill>
        <p:spPr>
          <a:xfrm>
            <a:off x="1340803" y="2774950"/>
            <a:ext cx="876000" cy="360000"/>
          </a:xfrm>
          <a:prstGeom prst="rect">
            <a:avLst/>
          </a:prstGeom>
          <a:noFill/>
          <a:ln w="9525">
            <a:noFill/>
          </a:ln>
        </p:spPr>
      </p:pic>
      <p:pic>
        <p:nvPicPr>
          <p:cNvPr id="6" name="图片 -2147481054"/>
          <p:cNvPicPr>
            <a:picLocks noChangeAspect="1"/>
          </p:cNvPicPr>
          <p:nvPr/>
        </p:nvPicPr>
        <p:blipFill>
          <a:blip r:embed="rId4"/>
          <a:stretch>
            <a:fillRect/>
          </a:stretch>
        </p:blipFill>
        <p:spPr>
          <a:xfrm>
            <a:off x="6021070" y="2702878"/>
            <a:ext cx="5109556" cy="432000"/>
          </a:xfrm>
          <a:prstGeom prst="rect">
            <a:avLst/>
          </a:prstGeom>
          <a:noFill/>
          <a:ln w="9525">
            <a:noFill/>
          </a:ln>
        </p:spPr>
      </p:pic>
      <p:pic>
        <p:nvPicPr>
          <p:cNvPr id="7" name="图片 -2147481053"/>
          <p:cNvPicPr>
            <a:picLocks noChangeAspect="1"/>
          </p:cNvPicPr>
          <p:nvPr/>
        </p:nvPicPr>
        <p:blipFill>
          <a:blip r:embed="rId5"/>
          <a:stretch>
            <a:fillRect/>
          </a:stretch>
        </p:blipFill>
        <p:spPr>
          <a:xfrm>
            <a:off x="11277600" y="2708910"/>
            <a:ext cx="405600" cy="396000"/>
          </a:xfrm>
          <a:prstGeom prst="rect">
            <a:avLst/>
          </a:prstGeom>
          <a:noFill/>
          <a:ln w="9525">
            <a:noFill/>
          </a:ln>
        </p:spPr>
      </p:pic>
      <p:pic>
        <p:nvPicPr>
          <p:cNvPr id="8" name="图片 -2147481052"/>
          <p:cNvPicPr>
            <a:picLocks noChangeAspect="1"/>
          </p:cNvPicPr>
          <p:nvPr/>
        </p:nvPicPr>
        <p:blipFill>
          <a:blip r:embed="rId6"/>
          <a:stretch>
            <a:fillRect/>
          </a:stretch>
        </p:blipFill>
        <p:spPr>
          <a:xfrm>
            <a:off x="1206599" y="4293553"/>
            <a:ext cx="5468422" cy="2160000"/>
          </a:xfrm>
          <a:prstGeom prst="rect">
            <a:avLst/>
          </a:prstGeom>
          <a:noFill/>
          <a:ln w="9525">
            <a:noFill/>
          </a:ln>
        </p:spPr>
      </p:pic>
      <p:sp>
        <p:nvSpPr>
          <p:cNvPr id="18" name="文本框 17"/>
          <p:cNvSpPr txBox="1"/>
          <p:nvPr/>
        </p:nvSpPr>
        <p:spPr>
          <a:xfrm>
            <a:off x="7031990" y="4619625"/>
            <a:ext cx="3475355" cy="1833880"/>
          </a:xfrm>
          <a:prstGeom prst="rect">
            <a:avLst/>
          </a:prstGeom>
          <a:noFill/>
        </p:spPr>
        <p:txBody>
          <a:bodyPr wrap="square" rtlCol="0">
            <a:noAutofit/>
          </a:bodyPr>
          <a:lstStyle/>
          <a:p>
            <a:pPr>
              <a:spcBef>
                <a:spcPct val="20000"/>
              </a:spcBef>
            </a:pPr>
            <a:r>
              <a:rPr kumimoji="1" lang="en-US" altLang="zh-CN" sz="2200" dirty="0">
                <a:latin typeface="Times New Roman" panose="02020603050405020304" pitchFamily="18" charset="0"/>
                <a:ea typeface="+mn-ea"/>
                <a:cs typeface="Times New Roman" panose="02020603050405020304" pitchFamily="18" charset="0"/>
              </a:rPr>
              <a:t>式中，    、               、   、</a:t>
            </a:r>
          </a:p>
          <a:p>
            <a:pPr>
              <a:spcBef>
                <a:spcPct val="20000"/>
              </a:spcBef>
            </a:pPr>
            <a:r>
              <a:rPr kumimoji="1" lang="en-US" altLang="zh-CN" sz="2200" dirty="0">
                <a:latin typeface="Times New Roman" panose="02020603050405020304" pitchFamily="18" charset="0"/>
                <a:ea typeface="+mn-ea"/>
                <a:cs typeface="Times New Roman" panose="02020603050405020304" pitchFamily="18" charset="0"/>
              </a:rPr>
              <a:t>均为事先确定好的参数，其中Ti    1。</a:t>
            </a:r>
            <a:endParaRPr kumimoji="1" lang="en-US" altLang="zh-CN" sz="2200" dirty="0">
              <a:latin typeface="+mn-lt"/>
              <a:ea typeface="+mn-ea"/>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p:txBody>
      </p:sp>
      <p:pic>
        <p:nvPicPr>
          <p:cNvPr id="9" name="图片 -2147481051"/>
          <p:cNvPicPr>
            <a:picLocks noChangeAspect="1"/>
          </p:cNvPicPr>
          <p:nvPr/>
        </p:nvPicPr>
        <p:blipFill>
          <a:blip r:embed="rId7"/>
          <a:stretch>
            <a:fillRect/>
          </a:stretch>
        </p:blipFill>
        <p:spPr>
          <a:xfrm>
            <a:off x="7824153" y="4619308"/>
            <a:ext cx="432000" cy="432000"/>
          </a:xfrm>
          <a:prstGeom prst="rect">
            <a:avLst/>
          </a:prstGeom>
          <a:noFill/>
          <a:ln w="9525">
            <a:noFill/>
          </a:ln>
        </p:spPr>
      </p:pic>
      <p:pic>
        <p:nvPicPr>
          <p:cNvPr id="10" name="图片 -2147481050"/>
          <p:cNvPicPr>
            <a:picLocks noChangeAspect="1"/>
          </p:cNvPicPr>
          <p:nvPr/>
        </p:nvPicPr>
        <p:blipFill>
          <a:blip r:embed="rId8"/>
          <a:stretch>
            <a:fillRect/>
          </a:stretch>
        </p:blipFill>
        <p:spPr>
          <a:xfrm>
            <a:off x="8399780" y="4619308"/>
            <a:ext cx="1145531" cy="396000"/>
          </a:xfrm>
          <a:prstGeom prst="rect">
            <a:avLst/>
          </a:prstGeom>
          <a:noFill/>
          <a:ln w="9525">
            <a:noFill/>
          </a:ln>
        </p:spPr>
      </p:pic>
      <p:pic>
        <p:nvPicPr>
          <p:cNvPr id="11" name="图片 -2147481049"/>
          <p:cNvPicPr>
            <a:picLocks noChangeAspect="1"/>
          </p:cNvPicPr>
          <p:nvPr/>
        </p:nvPicPr>
        <p:blipFill>
          <a:blip r:embed="rId9"/>
          <a:stretch>
            <a:fillRect/>
          </a:stretch>
        </p:blipFill>
        <p:spPr>
          <a:xfrm>
            <a:off x="9739630" y="4619308"/>
            <a:ext cx="298403" cy="360000"/>
          </a:xfrm>
          <a:prstGeom prst="rect">
            <a:avLst/>
          </a:prstGeom>
          <a:noFill/>
          <a:ln w="9525">
            <a:noFill/>
          </a:ln>
        </p:spPr>
      </p:pic>
      <p:pic>
        <p:nvPicPr>
          <p:cNvPr id="12" name="图片 -2147481048"/>
          <p:cNvPicPr>
            <a:picLocks noChangeAspect="1"/>
          </p:cNvPicPr>
          <p:nvPr/>
        </p:nvPicPr>
        <p:blipFill>
          <a:blip r:embed="rId10"/>
          <a:stretch>
            <a:fillRect/>
          </a:stretch>
        </p:blipFill>
        <p:spPr>
          <a:xfrm>
            <a:off x="10272395" y="4583113"/>
            <a:ext cx="413217" cy="432000"/>
          </a:xfrm>
          <a:prstGeom prst="rect">
            <a:avLst/>
          </a:prstGeom>
          <a:noFill/>
          <a:ln w="9525">
            <a:noFill/>
          </a:ln>
        </p:spPr>
      </p:pic>
      <p:pic>
        <p:nvPicPr>
          <p:cNvPr id="13" name="图片 -2147481047"/>
          <p:cNvPicPr>
            <a:picLocks noChangeAspect="1"/>
          </p:cNvPicPr>
          <p:nvPr/>
        </p:nvPicPr>
        <p:blipFill>
          <a:blip r:embed="rId11"/>
          <a:stretch>
            <a:fillRect/>
          </a:stretch>
        </p:blipFill>
        <p:spPr>
          <a:xfrm>
            <a:off x="7981633" y="5445760"/>
            <a:ext cx="213150" cy="252000"/>
          </a:xfrm>
          <a:prstGeom prst="rect">
            <a:avLst/>
          </a:prstGeom>
          <a:noFill/>
          <a:ln w="9525">
            <a:noFill/>
          </a:ln>
        </p:spPr>
      </p:pic>
    </p:spTree>
  </p:cSld>
  <p:clrMapOvr>
    <a:masterClrMapping/>
  </p:clrMapOvr>
  <p:transition>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89096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（二）均值-LES模型推导</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均值-LES模型是在LVaR模型的基础上推导而来。ES（预期损失）最早由Philippe Artzner（1999）年提出，根据定义，它衡量了不利条件发生时资产的预期损失，可由以下公式定义：</a:t>
            </a:r>
          </a:p>
          <a:p>
            <a:pPr marL="0" indent="457200" algn="r" latinLnBrk="0">
              <a:lnSpc>
                <a:spcPct val="220000"/>
              </a:lnSpc>
              <a:buNone/>
            </a:pPr>
            <a:r>
              <a:rPr kumimoji="1" lang="en-US" sz="2200" dirty="0" smtClean="0">
                <a:latin typeface="Times New Roman" panose="02020603050405020304" pitchFamily="18" charset="0"/>
                <a:ea typeface="+mn-ea"/>
                <a:cs typeface="Times New Roman" panose="02020603050405020304" pitchFamily="18" charset="0"/>
              </a:rPr>
              <a:t>(15-31</a:t>
            </a:r>
            <a:r>
              <a:rPr kumimoji="1" 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4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假定服从于正态分布，则可推导出ES的表达式：</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(15-32</a:t>
            </a:r>
            <a:r>
              <a:rPr kumimoji="1" 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46"/>
          <p:cNvPicPr>
            <a:picLocks noChangeAspect="1"/>
          </p:cNvPicPr>
          <p:nvPr/>
        </p:nvPicPr>
        <p:blipFill>
          <a:blip r:embed="rId2"/>
          <a:stretch>
            <a:fillRect/>
          </a:stretch>
        </p:blipFill>
        <p:spPr>
          <a:xfrm>
            <a:off x="4540317" y="2473008"/>
            <a:ext cx="3106285" cy="720000"/>
          </a:xfrm>
          <a:prstGeom prst="rect">
            <a:avLst/>
          </a:prstGeom>
          <a:noFill/>
          <a:ln w="9525">
            <a:noFill/>
          </a:ln>
        </p:spPr>
      </p:pic>
      <p:pic>
        <p:nvPicPr>
          <p:cNvPr id="4" name="图片 -2147481045"/>
          <p:cNvPicPr>
            <a:picLocks noChangeAspect="1"/>
          </p:cNvPicPr>
          <p:nvPr/>
        </p:nvPicPr>
        <p:blipFill>
          <a:blip r:embed="rId3"/>
          <a:stretch>
            <a:fillRect/>
          </a:stretch>
        </p:blipFill>
        <p:spPr>
          <a:xfrm>
            <a:off x="3857532" y="3934460"/>
            <a:ext cx="4471856" cy="2196000"/>
          </a:xfrm>
          <a:prstGeom prst="rect">
            <a:avLst/>
          </a:prstGeom>
          <a:noFill/>
          <a:ln w="9525">
            <a:noFill/>
          </a:ln>
        </p:spPr>
      </p:pic>
    </p:spTree>
  </p:cSld>
  <p:clrMapOvr>
    <a:masterClrMapping/>
  </p:clrMapOvr>
  <p:transition>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67106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将上一节推导出的LVaR替代公式中的VaR，就能得到经风险调整的ES（LES）的表达式：</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(15-33</a:t>
            </a:r>
            <a:r>
              <a:rPr kumimoji="1" 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令LES对标准差进行求导，可以得到在</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时，LES是标准差的增函数，故在置信水平为0.95时，LES是的增函数，要求最小化的LES相当于求最小化的，均值-LES模型的最优化过程：</a:t>
            </a: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(15-34</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 </a:t>
            </a:r>
            <a:r>
              <a:rPr kumimoji="1" lang="en-US" altLang="zh-CN" sz="2200" dirty="0" smtClean="0">
                <a:latin typeface="Times New Roman" panose="02020603050405020304" pitchFamily="18" charset="0"/>
                <a:ea typeface="+mn-ea"/>
                <a:cs typeface="Times New Roman" panose="02020603050405020304" pitchFamily="18" charset="0"/>
              </a:rPr>
              <a:t>15-35</a:t>
            </a:r>
            <a:r>
              <a:rPr kumimoji="1" 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44"/>
          <p:cNvPicPr>
            <a:picLocks noChangeAspect="1"/>
          </p:cNvPicPr>
          <p:nvPr/>
        </p:nvPicPr>
        <p:blipFill>
          <a:blip r:embed="rId2"/>
          <a:stretch>
            <a:fillRect/>
          </a:stretch>
        </p:blipFill>
        <p:spPr>
          <a:xfrm>
            <a:off x="3463060" y="1211898"/>
            <a:ext cx="5260801" cy="2016000"/>
          </a:xfrm>
          <a:prstGeom prst="rect">
            <a:avLst/>
          </a:prstGeom>
          <a:noFill/>
          <a:ln w="9525">
            <a:noFill/>
          </a:ln>
        </p:spPr>
      </p:pic>
      <p:pic>
        <p:nvPicPr>
          <p:cNvPr id="4" name="图片 -2147481043"/>
          <p:cNvPicPr>
            <a:picLocks noChangeAspect="1"/>
          </p:cNvPicPr>
          <p:nvPr/>
        </p:nvPicPr>
        <p:blipFill>
          <a:blip r:embed="rId3"/>
          <a:stretch>
            <a:fillRect/>
          </a:stretch>
        </p:blipFill>
        <p:spPr>
          <a:xfrm>
            <a:off x="5338445" y="3356610"/>
            <a:ext cx="1707878" cy="576000"/>
          </a:xfrm>
          <a:prstGeom prst="rect">
            <a:avLst/>
          </a:prstGeom>
          <a:noFill/>
          <a:ln w="9525">
            <a:noFill/>
          </a:ln>
        </p:spPr>
      </p:pic>
      <p:pic>
        <p:nvPicPr>
          <p:cNvPr id="6" name="图片 -2147481039"/>
          <p:cNvPicPr>
            <a:picLocks noChangeAspect="1"/>
          </p:cNvPicPr>
          <p:nvPr/>
        </p:nvPicPr>
        <p:blipFill>
          <a:blip r:embed="rId4"/>
          <a:stretch>
            <a:fillRect/>
          </a:stretch>
        </p:blipFill>
        <p:spPr>
          <a:xfrm>
            <a:off x="694055" y="4797108"/>
            <a:ext cx="6446324" cy="1152000"/>
          </a:xfrm>
          <a:prstGeom prst="rect">
            <a:avLst/>
          </a:prstGeom>
          <a:noFill/>
          <a:ln w="9525">
            <a:noFill/>
          </a:ln>
        </p:spPr>
      </p:pic>
      <p:pic>
        <p:nvPicPr>
          <p:cNvPr id="7" name="图片 -2147481038"/>
          <p:cNvPicPr>
            <a:picLocks noChangeAspect="1"/>
          </p:cNvPicPr>
          <p:nvPr/>
        </p:nvPicPr>
        <p:blipFill>
          <a:blip r:embed="rId5"/>
          <a:stretch>
            <a:fillRect/>
          </a:stretch>
        </p:blipFill>
        <p:spPr>
          <a:xfrm>
            <a:off x="7608253" y="4940935"/>
            <a:ext cx="2378232" cy="900000"/>
          </a:xfrm>
          <a:prstGeom prst="rect">
            <a:avLst/>
          </a:prstGeom>
          <a:noFill/>
          <a:ln w="9525">
            <a:noFill/>
          </a:ln>
        </p:spPr>
      </p:pic>
    </p:spTree>
  </p:cSld>
  <p:clrMapOvr>
    <a:masterClrMapping/>
  </p:clrMapOvr>
  <p:transition>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684530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通过计算，可得在给定组合收益的情况下，最优化的组合权重为：</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(15-36</a:t>
            </a:r>
            <a:r>
              <a:rPr kumimoji="1" 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，且</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在以上推导得到的结果下，我们知道组合的方差可以表达如下：</a:t>
            </a: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(15-37</a:t>
            </a:r>
            <a:r>
              <a:rPr kumimoji="1" 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36"/>
          <p:cNvPicPr>
            <a:picLocks noChangeAspect="1"/>
          </p:cNvPicPr>
          <p:nvPr/>
        </p:nvPicPr>
        <p:blipFill>
          <a:blip r:embed="rId2"/>
          <a:stretch>
            <a:fillRect/>
          </a:stretch>
        </p:blipFill>
        <p:spPr>
          <a:xfrm>
            <a:off x="4781025" y="1238568"/>
            <a:ext cx="2624870" cy="468000"/>
          </a:xfrm>
          <a:prstGeom prst="rect">
            <a:avLst/>
          </a:prstGeom>
          <a:noFill/>
          <a:ln w="9525">
            <a:noFill/>
          </a:ln>
        </p:spPr>
      </p:pic>
      <p:pic>
        <p:nvPicPr>
          <p:cNvPr id="4" name="图片 -2147481035"/>
          <p:cNvPicPr>
            <a:picLocks noChangeAspect="1"/>
          </p:cNvPicPr>
          <p:nvPr/>
        </p:nvPicPr>
        <p:blipFill>
          <a:blip r:embed="rId3"/>
          <a:stretch>
            <a:fillRect/>
          </a:stretch>
        </p:blipFill>
        <p:spPr>
          <a:xfrm>
            <a:off x="1340168" y="1771968"/>
            <a:ext cx="1419805" cy="756000"/>
          </a:xfrm>
          <a:prstGeom prst="rect">
            <a:avLst/>
          </a:prstGeom>
          <a:noFill/>
          <a:ln w="9525">
            <a:noFill/>
          </a:ln>
        </p:spPr>
      </p:pic>
      <p:pic>
        <p:nvPicPr>
          <p:cNvPr id="6" name="图片 -2147481034"/>
          <p:cNvPicPr>
            <a:picLocks noChangeAspect="1"/>
          </p:cNvPicPr>
          <p:nvPr/>
        </p:nvPicPr>
        <p:blipFill>
          <a:blip r:embed="rId4"/>
          <a:stretch>
            <a:fillRect/>
          </a:stretch>
        </p:blipFill>
        <p:spPr>
          <a:xfrm>
            <a:off x="2937193" y="1700213"/>
            <a:ext cx="1382927" cy="756000"/>
          </a:xfrm>
          <a:prstGeom prst="rect">
            <a:avLst/>
          </a:prstGeom>
          <a:noFill/>
          <a:ln w="9525">
            <a:noFill/>
          </a:ln>
        </p:spPr>
      </p:pic>
      <p:pic>
        <p:nvPicPr>
          <p:cNvPr id="7" name="图片 -2147481033"/>
          <p:cNvPicPr>
            <a:picLocks noChangeAspect="1"/>
          </p:cNvPicPr>
          <p:nvPr/>
        </p:nvPicPr>
        <p:blipFill>
          <a:blip r:embed="rId5"/>
          <a:stretch>
            <a:fillRect/>
          </a:stretch>
        </p:blipFill>
        <p:spPr>
          <a:xfrm>
            <a:off x="4940618" y="1897698"/>
            <a:ext cx="1512000" cy="504000"/>
          </a:xfrm>
          <a:prstGeom prst="rect">
            <a:avLst/>
          </a:prstGeom>
          <a:noFill/>
          <a:ln w="9525">
            <a:noFill/>
          </a:ln>
        </p:spPr>
      </p:pic>
      <p:pic>
        <p:nvPicPr>
          <p:cNvPr id="8" name="图片 -2147481032"/>
          <p:cNvPicPr>
            <a:picLocks noChangeAspect="1"/>
          </p:cNvPicPr>
          <p:nvPr/>
        </p:nvPicPr>
        <p:blipFill>
          <a:blip r:embed="rId6"/>
          <a:stretch>
            <a:fillRect/>
          </a:stretch>
        </p:blipFill>
        <p:spPr>
          <a:xfrm>
            <a:off x="6597333" y="1898015"/>
            <a:ext cx="1399527" cy="432000"/>
          </a:xfrm>
          <a:prstGeom prst="rect">
            <a:avLst/>
          </a:prstGeom>
          <a:noFill/>
          <a:ln w="9525">
            <a:noFill/>
          </a:ln>
        </p:spPr>
      </p:pic>
      <p:pic>
        <p:nvPicPr>
          <p:cNvPr id="72" name="图片 3115"/>
          <p:cNvPicPr>
            <a:picLocks noChangeAspect="1"/>
          </p:cNvPicPr>
          <p:nvPr/>
        </p:nvPicPr>
        <p:blipFill>
          <a:blip r:embed="rId7"/>
          <a:stretch>
            <a:fillRect/>
          </a:stretch>
        </p:blipFill>
        <p:spPr>
          <a:xfrm>
            <a:off x="8141018" y="1897698"/>
            <a:ext cx="1408695" cy="432000"/>
          </a:xfrm>
          <a:prstGeom prst="rect">
            <a:avLst/>
          </a:prstGeom>
          <a:noFill/>
          <a:ln>
            <a:noFill/>
          </a:ln>
        </p:spPr>
      </p:pic>
      <p:pic>
        <p:nvPicPr>
          <p:cNvPr id="9" name="图片 -2147481030"/>
          <p:cNvPicPr>
            <a:picLocks noChangeAspect="1"/>
          </p:cNvPicPr>
          <p:nvPr/>
        </p:nvPicPr>
        <p:blipFill>
          <a:blip r:embed="rId8"/>
          <a:stretch>
            <a:fillRect/>
          </a:stretch>
        </p:blipFill>
        <p:spPr>
          <a:xfrm>
            <a:off x="9694545" y="1844358"/>
            <a:ext cx="1475061" cy="432000"/>
          </a:xfrm>
          <a:prstGeom prst="rect">
            <a:avLst/>
          </a:prstGeom>
          <a:noFill/>
          <a:ln w="9525">
            <a:noFill/>
          </a:ln>
        </p:spPr>
      </p:pic>
      <p:pic>
        <p:nvPicPr>
          <p:cNvPr id="10" name="图片 -2147481029"/>
          <p:cNvPicPr>
            <a:picLocks noChangeAspect="1"/>
          </p:cNvPicPr>
          <p:nvPr/>
        </p:nvPicPr>
        <p:blipFill>
          <a:blip r:embed="rId9"/>
          <a:stretch>
            <a:fillRect/>
          </a:stretch>
        </p:blipFill>
        <p:spPr>
          <a:xfrm>
            <a:off x="4383612" y="2934018"/>
            <a:ext cx="3419697" cy="2592000"/>
          </a:xfrm>
          <a:prstGeom prst="rect">
            <a:avLst/>
          </a:prstGeom>
          <a:noFill/>
          <a:ln w="9525">
            <a:noFill/>
          </a:ln>
        </p:spPr>
      </p:pic>
    </p:spTree>
  </p:cSld>
  <p:clrMapOvr>
    <a:masterClrMapping/>
  </p:clrMapOvr>
  <p:transition>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63042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经过变形可得：</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sym typeface="+mn-ea"/>
              </a:rPr>
              <a:t>(15-38</a:t>
            </a:r>
            <a:r>
              <a:rPr kumimoji="1" lang="en-US"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即组合的标准差</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与组合预期收益</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在坐标轴中是双曲线的形态，在</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&gt;0的坐标轴中就是该组合的有效边界曲线。因此，令</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对</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求导等于零，就能得到使该资产组合经过流动性风险调整的最小方差，也即是最小LES的组合权重：</a:t>
            </a: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(15-39</a:t>
            </a:r>
            <a:r>
              <a:rPr kumimoji="1" 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28"/>
          <p:cNvPicPr>
            <a:picLocks noChangeAspect="1"/>
          </p:cNvPicPr>
          <p:nvPr/>
        </p:nvPicPr>
        <p:blipFill>
          <a:blip r:embed="rId2"/>
          <a:stretch>
            <a:fillRect/>
          </a:stretch>
        </p:blipFill>
        <p:spPr>
          <a:xfrm>
            <a:off x="4854011" y="1151255"/>
            <a:ext cx="2478898" cy="1656000"/>
          </a:xfrm>
          <a:prstGeom prst="rect">
            <a:avLst/>
          </a:prstGeom>
          <a:noFill/>
          <a:ln w="9525">
            <a:noFill/>
          </a:ln>
        </p:spPr>
      </p:pic>
      <p:pic>
        <p:nvPicPr>
          <p:cNvPr id="4" name="图片 -2147481027"/>
          <p:cNvPicPr>
            <a:picLocks noChangeAspect="1"/>
          </p:cNvPicPr>
          <p:nvPr/>
        </p:nvPicPr>
        <p:blipFill>
          <a:blip r:embed="rId3"/>
          <a:stretch>
            <a:fillRect/>
          </a:stretch>
        </p:blipFill>
        <p:spPr>
          <a:xfrm>
            <a:off x="2637790" y="2996883"/>
            <a:ext cx="458504" cy="468000"/>
          </a:xfrm>
          <a:prstGeom prst="rect">
            <a:avLst/>
          </a:prstGeom>
          <a:noFill/>
          <a:ln w="9525">
            <a:noFill/>
          </a:ln>
        </p:spPr>
      </p:pic>
      <p:pic>
        <p:nvPicPr>
          <p:cNvPr id="6" name="图片 -2147481026"/>
          <p:cNvPicPr>
            <a:picLocks noChangeAspect="1"/>
          </p:cNvPicPr>
          <p:nvPr/>
        </p:nvPicPr>
        <p:blipFill>
          <a:blip r:embed="rId4"/>
          <a:stretch>
            <a:fillRect/>
          </a:stretch>
        </p:blipFill>
        <p:spPr>
          <a:xfrm>
            <a:off x="5085080" y="2996883"/>
            <a:ext cx="458504" cy="468000"/>
          </a:xfrm>
          <a:prstGeom prst="rect">
            <a:avLst/>
          </a:prstGeom>
          <a:noFill/>
          <a:ln w="9525">
            <a:noFill/>
          </a:ln>
        </p:spPr>
      </p:pic>
      <p:pic>
        <p:nvPicPr>
          <p:cNvPr id="7" name="图片 -2147481027"/>
          <p:cNvPicPr>
            <a:picLocks noChangeAspect="1"/>
          </p:cNvPicPr>
          <p:nvPr/>
        </p:nvPicPr>
        <p:blipFill>
          <a:blip r:embed="rId3"/>
          <a:stretch>
            <a:fillRect/>
          </a:stretch>
        </p:blipFill>
        <p:spPr>
          <a:xfrm>
            <a:off x="9477375" y="2996883"/>
            <a:ext cx="458504" cy="468000"/>
          </a:xfrm>
          <a:prstGeom prst="rect">
            <a:avLst/>
          </a:prstGeom>
          <a:noFill/>
          <a:ln w="9525">
            <a:noFill/>
          </a:ln>
        </p:spPr>
      </p:pic>
      <p:pic>
        <p:nvPicPr>
          <p:cNvPr id="8" name="图片 -2147481024"/>
          <p:cNvPicPr>
            <a:picLocks noChangeAspect="1"/>
          </p:cNvPicPr>
          <p:nvPr/>
        </p:nvPicPr>
        <p:blipFill>
          <a:blip r:embed="rId5"/>
          <a:stretch>
            <a:fillRect/>
          </a:stretch>
        </p:blipFill>
        <p:spPr>
          <a:xfrm>
            <a:off x="4652963" y="3572828"/>
            <a:ext cx="494883" cy="468000"/>
          </a:xfrm>
          <a:prstGeom prst="rect">
            <a:avLst/>
          </a:prstGeom>
          <a:noFill/>
          <a:ln w="9525">
            <a:noFill/>
          </a:ln>
        </p:spPr>
      </p:pic>
      <p:pic>
        <p:nvPicPr>
          <p:cNvPr id="9" name="图片 -2147481026"/>
          <p:cNvPicPr>
            <a:picLocks noChangeAspect="1"/>
          </p:cNvPicPr>
          <p:nvPr/>
        </p:nvPicPr>
        <p:blipFill>
          <a:blip r:embed="rId4"/>
          <a:stretch>
            <a:fillRect/>
          </a:stretch>
        </p:blipFill>
        <p:spPr>
          <a:xfrm>
            <a:off x="5445125" y="3572828"/>
            <a:ext cx="458504" cy="468000"/>
          </a:xfrm>
          <a:prstGeom prst="rect">
            <a:avLst/>
          </a:prstGeom>
          <a:noFill/>
          <a:ln w="9525">
            <a:noFill/>
          </a:ln>
        </p:spPr>
      </p:pic>
      <p:pic>
        <p:nvPicPr>
          <p:cNvPr id="10" name="图片 -2147481022"/>
          <p:cNvPicPr>
            <a:picLocks noChangeAspect="1"/>
          </p:cNvPicPr>
          <p:nvPr/>
        </p:nvPicPr>
        <p:blipFill>
          <a:blip r:embed="rId6"/>
          <a:stretch>
            <a:fillRect/>
          </a:stretch>
        </p:blipFill>
        <p:spPr>
          <a:xfrm>
            <a:off x="4650848" y="4663440"/>
            <a:ext cx="2885225" cy="972000"/>
          </a:xfrm>
          <a:prstGeom prst="rect">
            <a:avLst/>
          </a:prstGeom>
          <a:noFill/>
          <a:ln w="9525">
            <a:noFill/>
          </a:ln>
        </p:spPr>
      </p:pic>
    </p:spTree>
  </p:cSld>
  <p:clrMapOvr>
    <a:masterClrMapping/>
  </p:clrMapOvr>
  <p:transition>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63042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可得：</a:t>
            </a: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sym typeface="+mn-ea"/>
              </a:rPr>
              <a:t>(15-39-1</a:t>
            </a:r>
            <a:r>
              <a:rPr kumimoji="1" lang="en-US"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故有：</a:t>
            </a:r>
            <a:endParaRPr kumimoji="1" lang="en-US"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sym typeface="+mn-ea"/>
              </a:rPr>
              <a:t>(15-40</a:t>
            </a:r>
            <a:r>
              <a:rPr kumimoji="1" lang="en-US"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投资组合最小LES的组合权重为：</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rPr>
              <a:t>(15-41</a:t>
            </a:r>
            <a:r>
              <a:rPr kumimoji="1" 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21"/>
          <p:cNvPicPr>
            <a:picLocks noChangeAspect="1"/>
          </p:cNvPicPr>
          <p:nvPr/>
        </p:nvPicPr>
        <p:blipFill>
          <a:blip r:embed="rId2"/>
          <a:stretch>
            <a:fillRect/>
          </a:stretch>
        </p:blipFill>
        <p:spPr>
          <a:xfrm>
            <a:off x="5456260" y="1268413"/>
            <a:ext cx="1274400" cy="540000"/>
          </a:xfrm>
          <a:prstGeom prst="rect">
            <a:avLst/>
          </a:prstGeom>
          <a:noFill/>
          <a:ln w="9525">
            <a:noFill/>
          </a:ln>
        </p:spPr>
      </p:pic>
      <p:pic>
        <p:nvPicPr>
          <p:cNvPr id="4" name="图片 -2147481020"/>
          <p:cNvPicPr>
            <a:picLocks noChangeAspect="1"/>
          </p:cNvPicPr>
          <p:nvPr/>
        </p:nvPicPr>
        <p:blipFill>
          <a:blip r:embed="rId3"/>
          <a:stretch>
            <a:fillRect/>
          </a:stretch>
        </p:blipFill>
        <p:spPr>
          <a:xfrm>
            <a:off x="4364931" y="1955483"/>
            <a:ext cx="4889617" cy="2052000"/>
          </a:xfrm>
          <a:prstGeom prst="rect">
            <a:avLst/>
          </a:prstGeom>
          <a:noFill/>
          <a:ln w="9525">
            <a:noFill/>
          </a:ln>
        </p:spPr>
      </p:pic>
      <p:pic>
        <p:nvPicPr>
          <p:cNvPr id="6" name="图片 -2147481019"/>
          <p:cNvPicPr>
            <a:picLocks noChangeAspect="1"/>
          </p:cNvPicPr>
          <p:nvPr/>
        </p:nvPicPr>
        <p:blipFill>
          <a:blip r:embed="rId4"/>
          <a:stretch>
            <a:fillRect/>
          </a:stretch>
        </p:blipFill>
        <p:spPr>
          <a:xfrm>
            <a:off x="4478973" y="4653280"/>
            <a:ext cx="3228975" cy="1558290"/>
          </a:xfrm>
          <a:prstGeom prst="rect">
            <a:avLst/>
          </a:prstGeom>
          <a:noFill/>
          <a:ln w="9525">
            <a:noFill/>
          </a:ln>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流动性风险的成因</a:t>
            </a:r>
          </a:p>
        </p:txBody>
      </p:sp>
      <p:sp>
        <p:nvSpPr>
          <p:cNvPr id="5" name="文本框 4"/>
          <p:cNvSpPr txBox="1"/>
          <p:nvPr/>
        </p:nvSpPr>
        <p:spPr>
          <a:xfrm>
            <a:off x="100965" y="116840"/>
            <a:ext cx="11936095" cy="578167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lang="zh-CN" sz="2400" dirty="0">
                <a:latin typeface="Times New Roman" panose="02020603050405020304" pitchFamily="18" charset="0"/>
                <a:ea typeface="+mn-ea"/>
                <a:cs typeface="Times New Roman" panose="02020603050405020304" pitchFamily="18" charset="0"/>
              </a:rPr>
              <a:t>从内部因素考虑：</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首先是资产负债期限不匹配</a:t>
            </a:r>
            <a:r>
              <a:rPr kumimoji="1" lang="zh-CN" sz="2200" dirty="0">
                <a:latin typeface="Times New Roman" panose="02020603050405020304" pitchFamily="18" charset="0"/>
                <a:ea typeface="+mn-ea"/>
                <a:cs typeface="Times New Roman" panose="02020603050405020304" pitchFamily="18" charset="0"/>
              </a:rPr>
              <a:t>。商业银行的大部分存款和借入资金的期限较短，但相当一部分贷款的期限是中长期的。这意味着大量的短期负债被</a:t>
            </a:r>
            <a:r>
              <a:rPr kumimoji="1" lang="zh-CN" sz="2200" dirty="0">
                <a:latin typeface="Times New Roman" panose="02020603050405020304" pitchFamily="18" charset="0"/>
                <a:ea typeface="+mn-ea"/>
                <a:cs typeface="Times New Roman" panose="02020603050405020304" pitchFamily="18" charset="0"/>
                <a:sym typeface="+mn-ea"/>
              </a:rPr>
              <a:t>较长</a:t>
            </a:r>
            <a:r>
              <a:rPr kumimoji="1" lang="zh-CN" sz="2200" dirty="0">
                <a:latin typeface="Times New Roman" panose="02020603050405020304" pitchFamily="18" charset="0"/>
                <a:ea typeface="+mn-ea"/>
                <a:cs typeface="Times New Roman" panose="02020603050405020304" pitchFamily="18" charset="0"/>
              </a:rPr>
              <a:t>期的贷款和其他投资所占用，这种“借短贷长”所引起的资产与负债期限的不匹配，使得商业银行资产负债结构具有内在的不稳定性。二是银行过分依靠负债管理，而用于应急的资金不够充足。“借短贷长”引起的是一种正常性的流动性风险。</a:t>
            </a: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流动性风险另一重要原因是金融企业的信誉问题。信用风险对流动性的影响在于向客户贷款是有风险的。这些风险或来自于客户经营不善，或来自于银行决策有误。</a:t>
            </a:r>
          </a:p>
          <a:p>
            <a:pPr marL="0" indent="0">
              <a:lnSpc>
                <a:spcPct val="170000"/>
              </a:lnSpc>
              <a:buFont typeface="Arial" panose="020B0604020202020204" pitchFamily="34" charset="0"/>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22783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将推导所得的有效边界曲线画出，</a:t>
            </a:r>
            <a:r>
              <a:rPr kumimoji="1" lang="zh-CN" sz="2200" dirty="0">
                <a:latin typeface="Times New Roman" panose="02020603050405020304" pitchFamily="18" charset="0"/>
                <a:ea typeface="+mn-ea"/>
                <a:cs typeface="Times New Roman" panose="02020603050405020304" pitchFamily="18" charset="0"/>
                <a:sym typeface="+mn-ea"/>
              </a:rPr>
              <a:t>从下</a:t>
            </a:r>
            <a:r>
              <a:rPr kumimoji="1" sz="2200" dirty="0">
                <a:latin typeface="Times New Roman" panose="02020603050405020304" pitchFamily="18" charset="0"/>
                <a:ea typeface="+mn-ea"/>
                <a:cs typeface="Times New Roman" panose="02020603050405020304" pitchFamily="18" charset="0"/>
                <a:sym typeface="+mn-ea"/>
              </a:rPr>
              <a:t>图可以看到，在相同预期收益率水平下，均值-LES模型将逊于均值-方差模型</a:t>
            </a:r>
            <a:r>
              <a:rPr kumimoji="1" lang="zh-CN"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1399" name="图片 13"/>
          <p:cNvPicPr/>
          <p:nvPr/>
        </p:nvPicPr>
        <p:blipFill>
          <a:blip r:embed="rId2" cstate="print"/>
          <a:srcRect/>
          <a:stretch>
            <a:fillRect/>
          </a:stretch>
        </p:blipFill>
        <p:spPr>
          <a:xfrm>
            <a:off x="2594610" y="1726565"/>
            <a:ext cx="6708140" cy="4424680"/>
          </a:xfrm>
          <a:prstGeom prst="rect">
            <a:avLst/>
          </a:prstGeom>
        </p:spPr>
      </p:pic>
      <p:sp>
        <p:nvSpPr>
          <p:cNvPr id="3" name="文本框 2"/>
          <p:cNvSpPr txBox="1"/>
          <p:nvPr/>
        </p:nvSpPr>
        <p:spPr>
          <a:xfrm>
            <a:off x="3235960" y="5915660"/>
            <a:ext cx="5715000" cy="1243417"/>
          </a:xfrm>
          <a:prstGeom prst="rect">
            <a:avLst/>
          </a:prstGeom>
        </p:spPr>
        <p:txBody>
          <a:bodyPr wrap="square">
            <a:spAutoFit/>
          </a:bodyPr>
          <a:lstStyle/>
          <a:p>
            <a:pPr marL="0" indent="457200" algn="l">
              <a:lnSpc>
                <a:spcPct val="170000"/>
              </a:lnSpc>
              <a:buClrTx/>
              <a:buSzTx/>
              <a:buFontTx/>
            </a:pPr>
            <a:r>
              <a:rPr kumimoji="1" sz="2200" dirty="0" smtClean="0">
                <a:latin typeface="Times New Roman" panose="02020603050405020304" pitchFamily="18" charset="0"/>
                <a:ea typeface="+mn-ea"/>
                <a:cs typeface="Times New Roman" panose="02020603050405020304" pitchFamily="18" charset="0"/>
              </a:rPr>
              <a:t>图</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3</a:t>
            </a:r>
            <a:r>
              <a:rPr kumimoji="1" sz="2200" dirty="0">
                <a:latin typeface="Times New Roman" panose="02020603050405020304" pitchFamily="18" charset="0"/>
                <a:ea typeface="+mn-ea"/>
                <a:cs typeface="Times New Roman" panose="02020603050405020304" pitchFamily="18" charset="0"/>
              </a:rPr>
              <a:t> 均值-LES模型与均值-方差模型对比</a:t>
            </a:r>
          </a:p>
        </p:txBody>
      </p:sp>
    </p:spTree>
  </p:cSld>
  <p:clrMapOvr>
    <a:masterClrMapping/>
  </p:clrMapOvr>
  <p:transition>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5154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主要原因在于均值-LES模型在评估资产的风险时额外考虑了一个流动性风险，这相当于增加了所有资产的波动性，损失自然是会更大的。而由于流动性风险在市场中是相当普遍的存在，尤其是资金量比较大的时候，考虑了流动性风险的均值-LES模型应该是更符合现实情况的模型。</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通过上述结果可以得出，均值-方差模型低估了组合可能带来的实际损失规模，这意味着，在预期收益率下，投资组合实际面对的风险比模型预测的更高，因而该模型所配置的资产权重可能也并不是最优的结果。</a:t>
            </a:r>
          </a:p>
          <a:p>
            <a:pPr marL="0" indent="457200" algn="r"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572960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（三）Kendall's tau系数的加入</a:t>
            </a:r>
          </a:p>
          <a:p>
            <a:pPr marL="0" indent="457200" algn="l" latinLnBrk="0">
              <a:lnSpc>
                <a:spcPct val="170000"/>
              </a:lnSpc>
              <a:buNone/>
            </a:pPr>
            <a:r>
              <a:rPr kumimoji="1" sz="2200" dirty="0">
                <a:latin typeface="Times New Roman" panose="02020603050405020304" pitchFamily="18" charset="0"/>
                <a:ea typeface="+mn-ea"/>
                <a:cs typeface="Times New Roman" panose="02020603050405020304" pitchFamily="18" charset="0"/>
              </a:rPr>
              <a:t>随机变量关联的最常用的非参数度量之一是Kendall's tau模型，这是对平均似然比依赖性的度量(Nelsen，2006)。在金融领域，它特别适用于处理具有厚尾分布和非正态性的数据，这在许多金融资产回报中都很常见。Kendall's tau不假设数据遵循特定的分布，因此对数据中的噪声和非正态性更加稳健，对于数据密集型环境下的有效投资组合风险分析非常有用。</a:t>
            </a:r>
          </a:p>
          <a:p>
            <a:pPr marL="0" indent="457200" algn="l" latinLnBrk="0">
              <a:lnSpc>
                <a:spcPct val="170000"/>
              </a:lnSpc>
              <a:buNone/>
            </a:pPr>
            <a:r>
              <a:rPr kumimoji="1" sz="2200" dirty="0">
                <a:latin typeface="Times New Roman" panose="02020603050405020304" pitchFamily="18" charset="0"/>
                <a:ea typeface="+mn-ea"/>
                <a:cs typeface="Times New Roman" panose="02020603050405020304" pitchFamily="18" charset="0"/>
              </a:rPr>
              <a:t>假设资产间联合分布是厚尾的，线性相关系数在衡量金融资产回报的相关结构时可能是无效的。Kendall's tau因子的等级相关性可用于确定不同类别资产之间的相关程度，并在资产回报是非椭圆分布和重尾分布的情况下提供了一种合适的替代方法来衡量相关性。</a:t>
            </a: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63042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为了计算 Kendall's tau，我们需要考虑所谓的“协和对”和“不协和对”的数量。协和对是指两个随机变量同时增加或减少的对子，而不协和对则是指一个变量增加而另一个变量减少的对子。给定分别具有连续分布函数F1和F2的随机向量(X，Y)的随机观测样本，以及联合分布函数F，衡量一致性的Kendall's tau的样本表达由协和对的比率和不协和对的比率之间的差给出。同理，Kendall's tau的一般表达由协和概率和不协和概率之间的差给出。</a:t>
            </a: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假设(X1，Y1)和(X2，Y2)是来自于F的独立同分布的随机向量。取值为[-1，+1]的Kendall's tau的一般表达可以由随机向量的概率定义:</a:t>
            </a: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sym typeface="+mn-ea"/>
              </a:rPr>
              <a:t>(15-42</a:t>
            </a:r>
            <a:r>
              <a:rPr kumimoji="1" lang="en-US"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3" name="图片 -2147481018"/>
          <p:cNvPicPr>
            <a:picLocks noChangeAspect="1"/>
          </p:cNvPicPr>
          <p:nvPr/>
        </p:nvPicPr>
        <p:blipFill>
          <a:blip r:embed="rId2"/>
          <a:stretch>
            <a:fillRect/>
          </a:stretch>
        </p:blipFill>
        <p:spPr>
          <a:xfrm>
            <a:off x="2215049" y="4725353"/>
            <a:ext cx="7756822" cy="504000"/>
          </a:xfrm>
          <a:prstGeom prst="rect">
            <a:avLst/>
          </a:prstGeom>
          <a:noFill/>
          <a:ln w="9525">
            <a:noFill/>
          </a:ln>
        </p:spPr>
      </p:pic>
    </p:spTree>
  </p:cSld>
  <p:clrMapOvr>
    <a:masterClrMapping/>
  </p:clrMapOvr>
  <p:transition>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596582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如果C (u，v)是X和Y的二元分布函数的copula，参考Joe, Li, &amp;Nikoloulopoulos (2010),可以证明X和Y的Kendall's tau是：</a:t>
            </a: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sym typeface="+mn-ea"/>
              </a:rPr>
              <a:t>(15-43</a:t>
            </a:r>
            <a:r>
              <a:rPr kumimoji="1" lang="en-US" sz="2200" dirty="0">
                <a:latin typeface="Times New Roman" panose="02020603050405020304" pitchFamily="18" charset="0"/>
                <a:ea typeface="+mn-ea"/>
                <a:cs typeface="Times New Roman" panose="02020603050405020304" pitchFamily="18" charset="0"/>
                <a:sym typeface="+mn-ea"/>
              </a:rPr>
              <a:t>)</a:t>
            </a:r>
          </a:p>
          <a:p>
            <a:pPr marL="0" indent="457200" algn="r" latinLnBrk="0">
              <a:lnSpc>
                <a:spcPct val="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对于Gaussian或Student's t-copulas 或者其他所有的椭圆copulas，Pearson线性相关系数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和Kendall's tau (τ)的关系是：</a:t>
            </a: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sym typeface="+mn-ea"/>
              </a:rPr>
              <a:t>(15-44</a:t>
            </a:r>
            <a:r>
              <a:rPr kumimoji="1" lang="en-US"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3" name="图片 -2147481017"/>
          <p:cNvPicPr>
            <a:picLocks noChangeAspect="1"/>
          </p:cNvPicPr>
          <p:nvPr/>
        </p:nvPicPr>
        <p:blipFill>
          <a:blip r:embed="rId2"/>
          <a:stretch>
            <a:fillRect/>
          </a:stretch>
        </p:blipFill>
        <p:spPr>
          <a:xfrm>
            <a:off x="4066981" y="1726883"/>
            <a:ext cx="4052957" cy="936000"/>
          </a:xfrm>
          <a:prstGeom prst="rect">
            <a:avLst/>
          </a:prstGeom>
          <a:noFill/>
          <a:ln w="9525">
            <a:noFill/>
          </a:ln>
        </p:spPr>
      </p:pic>
      <p:pic>
        <p:nvPicPr>
          <p:cNvPr id="4" name="图片 -2147481016"/>
          <p:cNvPicPr>
            <a:picLocks noChangeAspect="1"/>
          </p:cNvPicPr>
          <p:nvPr/>
        </p:nvPicPr>
        <p:blipFill>
          <a:blip r:embed="rId3"/>
          <a:stretch>
            <a:fillRect/>
          </a:stretch>
        </p:blipFill>
        <p:spPr>
          <a:xfrm>
            <a:off x="10917555" y="2708593"/>
            <a:ext cx="1014578" cy="468000"/>
          </a:xfrm>
          <a:prstGeom prst="rect">
            <a:avLst/>
          </a:prstGeom>
          <a:noFill/>
          <a:ln w="9525">
            <a:noFill/>
          </a:ln>
        </p:spPr>
      </p:pic>
      <p:pic>
        <p:nvPicPr>
          <p:cNvPr id="6" name="图片 -2147481015"/>
          <p:cNvPicPr>
            <a:picLocks noChangeAspect="1"/>
          </p:cNvPicPr>
          <p:nvPr/>
        </p:nvPicPr>
        <p:blipFill>
          <a:blip r:embed="rId4"/>
          <a:stretch>
            <a:fillRect/>
          </a:stretch>
        </p:blipFill>
        <p:spPr>
          <a:xfrm>
            <a:off x="4281773" y="3636963"/>
            <a:ext cx="3623373" cy="828000"/>
          </a:xfrm>
          <a:prstGeom prst="rect">
            <a:avLst/>
          </a:prstGeom>
          <a:noFill/>
          <a:ln w="9525">
            <a:noFill/>
          </a:ln>
        </p:spPr>
      </p:pic>
    </p:spTree>
  </p:cSld>
  <p:clrMapOvr>
    <a:masterClrMapping/>
  </p:clrMapOvr>
  <p:transition>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p>
        </p:txBody>
      </p:sp>
      <p:sp>
        <p:nvSpPr>
          <p:cNvPr id="5" name="文本框 4"/>
          <p:cNvSpPr txBox="1"/>
          <p:nvPr/>
        </p:nvSpPr>
        <p:spPr>
          <a:xfrm>
            <a:off x="100965" y="116840"/>
            <a:ext cx="11936095" cy="5154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将Kendall's tau (τ)带入LES的计算公式中可得：</a:t>
            </a:r>
          </a:p>
          <a:p>
            <a:pPr marL="0" indent="457200" algn="r"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smtClean="0">
                <a:latin typeface="Times New Roman" panose="02020603050405020304" pitchFamily="18" charset="0"/>
                <a:ea typeface="+mn-ea"/>
                <a:cs typeface="Times New Roman" panose="02020603050405020304" pitchFamily="18" charset="0"/>
                <a:sym typeface="+mn-ea"/>
              </a:rPr>
              <a:t>(15-45</a:t>
            </a:r>
            <a:r>
              <a:rPr kumimoji="1" lang="en-US"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3" name="图片 -2147481014"/>
          <p:cNvPicPr>
            <a:picLocks noChangeAspect="1"/>
          </p:cNvPicPr>
          <p:nvPr/>
        </p:nvPicPr>
        <p:blipFill>
          <a:blip r:embed="rId2"/>
          <a:stretch>
            <a:fillRect/>
          </a:stretch>
        </p:blipFill>
        <p:spPr>
          <a:xfrm>
            <a:off x="2458557" y="1473835"/>
            <a:ext cx="7269807" cy="4572000"/>
          </a:xfrm>
          <a:prstGeom prst="rect">
            <a:avLst/>
          </a:prstGeom>
          <a:noFill/>
          <a:ln w="9525">
            <a:noFill/>
          </a:ln>
        </p:spPr>
      </p:pic>
    </p:spTree>
  </p:cSld>
  <p:clrMapOvr>
    <a:masterClrMapping/>
  </p:clrMapOvr>
  <p:transition>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把半导体行业数据放到LES模型进行分析</a:t>
            </a:r>
          </a:p>
        </p:txBody>
      </p:sp>
      <p:sp>
        <p:nvSpPr>
          <p:cNvPr id="5" name="文本框 4"/>
          <p:cNvSpPr txBox="1"/>
          <p:nvPr/>
        </p:nvSpPr>
        <p:spPr>
          <a:xfrm>
            <a:off x="100965" y="188595"/>
            <a:ext cx="11851640" cy="563689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主要分析结果如下：</a:t>
            </a: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1）均值-LES模型在资产配置方面显示出三个优异的特性。一是流动性风险管理：均值-LES模型通过引入流动性风险，对传统的均值-方差模型进行了重要改进，提供了资产管理过程中控制流动性风险的一种方式。二是优化资产配置权重：与均值-方差模型所得到的资产配置权重进行对比，能发现均值-LES模型倾向于为高收益资产赋予更大的权重，同时大幅减少了高风险资产的配置权重。三是增强资产多样性：该模型也改善了均值-方差模型在资产权重分配上过于集中的问题。通过配置更多种类的资产，模型在面对单一资产的极端风险时，展现出了更强的抗风险能力。（</a:t>
            </a:r>
            <a:r>
              <a:rPr kumimoji="1" lang="en-US" sz="2200" dirty="0" smtClean="0">
                <a:latin typeface="Times New Roman" panose="02020603050405020304" pitchFamily="18" charset="0"/>
                <a:ea typeface="+mn-ea"/>
                <a:cs typeface="Times New Roman" panose="02020603050405020304" pitchFamily="18" charset="0"/>
              </a:rPr>
              <a:t>表15-4</a:t>
            </a:r>
            <a:r>
              <a:rPr kumimoji="1" lang="en-US" sz="2200" dirty="0">
                <a:latin typeface="Times New Roman" panose="02020603050405020304" pitchFamily="18" charset="0"/>
                <a:ea typeface="+mn-ea"/>
                <a:cs typeface="Times New Roman" panose="02020603050405020304" pitchFamily="18" charset="0"/>
              </a:rPr>
              <a:t>）。</a:t>
            </a: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把半导体行业数据放到LES模型进行分析</a:t>
            </a:r>
          </a:p>
        </p:txBody>
      </p:sp>
      <p:sp>
        <p:nvSpPr>
          <p:cNvPr id="3" name="文本框 2"/>
          <p:cNvSpPr txBox="1"/>
          <p:nvPr/>
        </p:nvSpPr>
        <p:spPr>
          <a:xfrm>
            <a:off x="2375535" y="1268730"/>
            <a:ext cx="7435850" cy="1243417"/>
          </a:xfrm>
          <a:prstGeom prst="rect">
            <a:avLst/>
          </a:prstGeom>
        </p:spPr>
        <p:txBody>
          <a:bodyPr wrap="square">
            <a:spAutoFit/>
          </a:bodyPr>
          <a:lstStyle/>
          <a:p>
            <a:pPr marL="0" indent="457200" algn="l">
              <a:lnSpc>
                <a:spcPct val="170000"/>
              </a:lnSpc>
              <a:buClrTx/>
              <a:buSzTx/>
              <a:buFontTx/>
            </a:pPr>
            <a:r>
              <a:rPr kumimoji="1" lang="en-US" sz="2200" dirty="0" smtClean="0">
                <a:latin typeface="Times New Roman" panose="02020603050405020304" pitchFamily="18" charset="0"/>
                <a:ea typeface="+mn-ea"/>
                <a:cs typeface="Times New Roman" panose="02020603050405020304" pitchFamily="18" charset="0"/>
              </a:rPr>
              <a:t>表15-4</a:t>
            </a:r>
            <a:r>
              <a:rPr kumimoji="1" lang="en-US" sz="2200" dirty="0">
                <a:latin typeface="Times New Roman" panose="02020603050405020304" pitchFamily="18" charset="0"/>
                <a:ea typeface="+mn-ea"/>
                <a:cs typeface="Times New Roman" panose="02020603050405020304" pitchFamily="18" charset="0"/>
              </a:rPr>
              <a:t> 均值-LES、均值-方差模型权重配置相关指标对比</a:t>
            </a:r>
          </a:p>
        </p:txBody>
      </p:sp>
      <p:graphicFrame>
        <p:nvGraphicFramePr>
          <p:cNvPr id="4" name="表格 3"/>
          <p:cNvGraphicFramePr/>
          <p:nvPr>
            <p:custDataLst>
              <p:tags r:id="rId1"/>
            </p:custDataLst>
          </p:nvPr>
        </p:nvGraphicFramePr>
        <p:xfrm>
          <a:off x="854075" y="2073275"/>
          <a:ext cx="10479405" cy="3198495"/>
        </p:xfrm>
        <a:graphic>
          <a:graphicData uri="http://schemas.openxmlformats.org/drawingml/2006/table">
            <a:tbl>
              <a:tblPr/>
              <a:tblGrid>
                <a:gridCol w="2098040"/>
                <a:gridCol w="2565400"/>
                <a:gridCol w="2726690"/>
                <a:gridCol w="3089275"/>
              </a:tblGrid>
              <a:tr h="991870">
                <a:tc>
                  <a:txBody>
                    <a:bodyPr/>
                    <a:lstStyle/>
                    <a:p>
                      <a:pPr marL="68580" indent="0" algn="ctr">
                        <a:lnSpc>
                          <a:spcPct val="150000"/>
                        </a:lnSpc>
                        <a:spcBef>
                          <a:spcPct val="0"/>
                        </a:spcBef>
                        <a:spcAft>
                          <a:spcPct val="0"/>
                        </a:spcAft>
                      </a:pPr>
                      <a:endParaRPr kumimoji="1" lang="en-US" sz="2200" dirty="0">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rPr>
                        <a:t>收益前三仓位占比</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风险前三仓位占比</a:t>
                      </a:r>
                      <a:r>
                        <a:rPr lang="en-US" altLang="zh-CN" sz="2200" baseline="30000">
                          <a:latin typeface="Times New Roman" panose="02020603050405020304" pitchFamily="18" charset="0"/>
                          <a:ea typeface="Times New Roman" panose="02020603050405020304"/>
                          <a:cs typeface="Times New Roman" panose="02020603050405020304" pitchFamily="18" charset="0"/>
                        </a:rPr>
                        <a:t>1</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仓位低于</a:t>
                      </a:r>
                      <a:r>
                        <a:rPr lang="en-US" altLang="zh-CN" sz="2200">
                          <a:latin typeface="Times New Roman" panose="02020603050405020304" pitchFamily="18" charset="0"/>
                          <a:ea typeface="Times New Roman" panose="02020603050405020304"/>
                          <a:cs typeface="Times New Roman" panose="02020603050405020304" pitchFamily="18" charset="0"/>
                        </a:rPr>
                        <a:t>0</a:t>
                      </a:r>
                      <a:r>
                        <a:rPr lang="en-US" altLang="zh-CN" sz="2200">
                          <a:latin typeface="Times New Roman" panose="02020603050405020304" pitchFamily="18" charset="0"/>
                          <a:ea typeface="宋体" panose="02010600030101010101" pitchFamily="2" charset="-122"/>
                          <a:cs typeface="Times New Roman" panose="02020603050405020304" pitchFamily="18" charset="0"/>
                        </a:rPr>
                        <a:t>.01</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zh-CN" sz="2200">
                          <a:latin typeface="Times New Roman" panose="02020603050405020304" pitchFamily="18" charset="0"/>
                          <a:ea typeface="宋体" panose="02010600030101010101" pitchFamily="2" charset="-122"/>
                          <a:cs typeface="Times New Roman" panose="02020603050405020304" pitchFamily="18" charset="0"/>
                        </a:rPr>
                        <a:t>股票数</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855345">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均值</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zh-CN" sz="2200">
                          <a:latin typeface="Times New Roman" panose="02020603050405020304" pitchFamily="18" charset="0"/>
                          <a:ea typeface="宋体" panose="02010600030101010101" pitchFamily="2" charset="-122"/>
                          <a:cs typeface="Times New Roman" panose="02020603050405020304" pitchFamily="18" charset="0"/>
                        </a:rPr>
                        <a:t>方差模型</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0.92</a:t>
                      </a:r>
                      <a:r>
                        <a:rPr lang="en-US" altLang="zh-CN" sz="2200">
                          <a:latin typeface="Times New Roman" panose="02020603050405020304" pitchFamily="18" charset="0"/>
                          <a:ea typeface="Times New Roman" panose="02020603050405020304"/>
                          <a:cs typeface="Times New Roman" panose="02020603050405020304" pitchFamily="18" charset="0"/>
                        </a:rPr>
                        <a:t>%</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8</a:t>
                      </a:r>
                      <a:r>
                        <a:rPr lang="en-US" altLang="zh-CN" sz="2200">
                          <a:latin typeface="Times New Roman" panose="02020603050405020304" pitchFamily="18" charset="0"/>
                          <a:ea typeface="宋体" panose="02010600030101010101" pitchFamily="2" charset="-122"/>
                          <a:cs typeface="Times New Roman" panose="02020603050405020304" pitchFamily="18" charset="0"/>
                        </a:rPr>
                        <a:t>.66</a:t>
                      </a:r>
                      <a:r>
                        <a:rPr lang="en-US" altLang="zh-CN" sz="2200">
                          <a:latin typeface="Times New Roman" panose="02020603050405020304" pitchFamily="18" charset="0"/>
                          <a:ea typeface="Times New Roman" panose="02020603050405020304"/>
                          <a:cs typeface="Times New Roman" panose="02020603050405020304" pitchFamily="18" charset="0"/>
                        </a:rPr>
                        <a:t>%</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7</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r>
              <a:tr h="1351280">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均值</a:t>
                      </a:r>
                      <a:r>
                        <a:rPr lang="en-US" altLang="zh-CN" sz="2200">
                          <a:latin typeface="Times New Roman" panose="02020603050405020304" pitchFamily="18" charset="0"/>
                          <a:ea typeface="Times New Roman" panose="02020603050405020304"/>
                          <a:cs typeface="Times New Roman" panose="02020603050405020304" pitchFamily="18" charset="0"/>
                        </a:rPr>
                        <a:t>-LES</a:t>
                      </a:r>
                      <a:r>
                        <a:rPr lang="zh-CN" sz="2200">
                          <a:latin typeface="Times New Roman" panose="02020603050405020304" pitchFamily="18" charset="0"/>
                          <a:ea typeface="宋体" panose="02010600030101010101" pitchFamily="2" charset="-122"/>
                          <a:cs typeface="Times New Roman" panose="02020603050405020304" pitchFamily="18" charset="0"/>
                        </a:rPr>
                        <a:t>模型</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7.88</a:t>
                      </a:r>
                      <a:r>
                        <a:rPr lang="en-US" altLang="zh-CN" sz="2200">
                          <a:latin typeface="Times New Roman" panose="02020603050405020304" pitchFamily="18" charset="0"/>
                          <a:ea typeface="Times New Roman" panose="02020603050405020304"/>
                          <a:cs typeface="Times New Roman" panose="02020603050405020304" pitchFamily="18" charset="0"/>
                        </a:rPr>
                        <a:t>%</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0</a:t>
                      </a:r>
                      <a:r>
                        <a:rPr lang="en-US" altLang="zh-CN" sz="2200">
                          <a:latin typeface="Times New Roman" panose="02020603050405020304" pitchFamily="18" charset="0"/>
                          <a:ea typeface="宋体" panose="02010600030101010101" pitchFamily="2" charset="-122"/>
                          <a:cs typeface="Times New Roman" panose="02020603050405020304" pitchFamily="18" charset="0"/>
                        </a:rPr>
                        <a:t>.30</a:t>
                      </a:r>
                      <a:r>
                        <a:rPr lang="en-US" altLang="zh-CN" sz="2200">
                          <a:latin typeface="Times New Roman" panose="02020603050405020304" pitchFamily="18" charset="0"/>
                          <a:ea typeface="Times New Roman" panose="02020603050405020304"/>
                          <a:cs typeface="Times New Roman" panose="02020603050405020304" pitchFamily="18" charset="0"/>
                        </a:rPr>
                        <a:t>%</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4</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把半导体行业数据放到LES模型进行分析</a:t>
            </a:r>
          </a:p>
        </p:txBody>
      </p:sp>
      <p:sp>
        <p:nvSpPr>
          <p:cNvPr id="5" name="文本框 4"/>
          <p:cNvSpPr txBox="1"/>
          <p:nvPr/>
        </p:nvSpPr>
        <p:spPr>
          <a:xfrm>
            <a:off x="100965" y="188595"/>
            <a:ext cx="11851640" cy="391160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得益于模型在资产配置方面的优异特性，LES模型在模拟投资中也能得到较好的结果。在所选的测试时间段内，半导体行业一直保持着上涨趋势，均值-LES模型能很好地把握住行业的整体趋势，抓住行业上涨的红利，实现了可观的投资收益。模型在配置资产时，优先选择了在行业产业链中具有代表性地位的公司。，而对产业优势相对不明显的公司会减少持仓的权重。与传统的均值-方差模型相比，均值-LES模型在收益能力和抗风险能力方面均表现出显著的优势。（</a:t>
            </a:r>
            <a:r>
              <a:rPr kumimoji="1" sz="2200" dirty="0" smtClean="0">
                <a:latin typeface="Times New Roman" panose="02020603050405020304" pitchFamily="18" charset="0"/>
                <a:ea typeface="+mn-ea"/>
                <a:cs typeface="Times New Roman" panose="02020603050405020304" pitchFamily="18" charset="0"/>
              </a:rPr>
              <a:t>表</a:t>
            </a:r>
            <a:r>
              <a:rPr kumimoji="1" lang="en-US" altLang="zh-CN" sz="2200" dirty="0" smtClean="0">
                <a:latin typeface="Times New Roman" panose="02020603050405020304" pitchFamily="18" charset="0"/>
                <a:ea typeface="+mn-ea"/>
                <a:cs typeface="Times New Roman" panose="02020603050405020304" pitchFamily="18" charset="0"/>
              </a:rPr>
              <a:t>15-</a:t>
            </a:r>
            <a:r>
              <a:rPr kumimoji="1" sz="2200" dirty="0" smtClean="0">
                <a:latin typeface="Times New Roman" panose="02020603050405020304" pitchFamily="18" charset="0"/>
                <a:ea typeface="+mn-ea"/>
                <a:cs typeface="Times New Roman" panose="02020603050405020304" pitchFamily="18" charset="0"/>
              </a:rPr>
              <a:t>5</a:t>
            </a:r>
            <a:r>
              <a:rPr kumimoji="1" sz="2200" dirty="0">
                <a:latin typeface="Times New Roman" panose="02020603050405020304" pitchFamily="18" charset="0"/>
                <a:ea typeface="+mn-ea"/>
                <a:cs typeface="Times New Roman" panose="02020603050405020304" pitchFamily="18" charset="0"/>
              </a:rPr>
              <a:t>）。</a:t>
            </a:r>
          </a:p>
        </p:txBody>
      </p:sp>
    </p:spTree>
  </p:cSld>
  <p:clrMapOvr>
    <a:masterClrMapping/>
  </p:clrMapOvr>
  <p:transition>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把半导体行业数据放到LES模型进行分析</a:t>
            </a:r>
          </a:p>
        </p:txBody>
      </p:sp>
      <p:sp>
        <p:nvSpPr>
          <p:cNvPr id="3" name="文本框 2"/>
          <p:cNvSpPr txBox="1"/>
          <p:nvPr/>
        </p:nvSpPr>
        <p:spPr>
          <a:xfrm>
            <a:off x="1927543" y="1196975"/>
            <a:ext cx="8331835" cy="1243417"/>
          </a:xfrm>
          <a:prstGeom prst="rect">
            <a:avLst/>
          </a:prstGeom>
        </p:spPr>
        <p:txBody>
          <a:bodyPr wrap="square">
            <a:spAutoFit/>
          </a:bodyPr>
          <a:lstStyle/>
          <a:p>
            <a:pPr marL="0" indent="457200" algn="l">
              <a:lnSpc>
                <a:spcPct val="170000"/>
              </a:lnSpc>
              <a:buClrTx/>
              <a:buSzTx/>
              <a:buFontTx/>
            </a:pPr>
            <a:r>
              <a:rPr kumimoji="1" lang="en-US" sz="2200" dirty="0" smtClean="0">
                <a:latin typeface="Times New Roman" panose="02020603050405020304" pitchFamily="18" charset="0"/>
                <a:ea typeface="+mn-ea"/>
                <a:cs typeface="Times New Roman" panose="02020603050405020304" pitchFamily="18" charset="0"/>
              </a:rPr>
              <a:t>表15-5  </a:t>
            </a:r>
            <a:r>
              <a:rPr kumimoji="1" lang="en-US" sz="2200" dirty="0">
                <a:latin typeface="Times New Roman" panose="02020603050405020304" pitchFamily="18" charset="0"/>
                <a:ea typeface="+mn-ea"/>
                <a:cs typeface="Times New Roman" panose="02020603050405020304" pitchFamily="18" charset="0"/>
              </a:rPr>
              <a:t>均值-LES、均值-方差模型、等权重模型收益的指标对比</a:t>
            </a:r>
          </a:p>
        </p:txBody>
      </p:sp>
      <p:graphicFrame>
        <p:nvGraphicFramePr>
          <p:cNvPr id="5" name="表格 4"/>
          <p:cNvGraphicFramePr/>
          <p:nvPr/>
        </p:nvGraphicFramePr>
        <p:xfrm>
          <a:off x="854075" y="2026603"/>
          <a:ext cx="10478770" cy="3619500"/>
        </p:xfrm>
        <a:graphic>
          <a:graphicData uri="http://schemas.openxmlformats.org/drawingml/2006/table">
            <a:tbl>
              <a:tblPr/>
              <a:tblGrid>
                <a:gridCol w="2672080"/>
                <a:gridCol w="2602865"/>
                <a:gridCol w="2600960"/>
                <a:gridCol w="2602865"/>
              </a:tblGrid>
              <a:tr h="825500">
                <a:tc>
                  <a:txBody>
                    <a:bodyPr/>
                    <a:lstStyle/>
                    <a:p>
                      <a:pPr marL="68580" indent="0" algn="ctr">
                        <a:lnSpc>
                          <a:spcPct val="150000"/>
                        </a:lnSpc>
                        <a:spcBef>
                          <a:spcPct val="0"/>
                        </a:spcBef>
                        <a:spcAft>
                          <a:spcPct val="0"/>
                        </a:spcAft>
                      </a:pPr>
                      <a:endParaRPr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rPr>
                        <a:t>等权重模型</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均值</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zh-CN" sz="2200">
                          <a:latin typeface="Times New Roman" panose="02020603050405020304" pitchFamily="18" charset="0"/>
                          <a:ea typeface="宋体" panose="02010600030101010101" pitchFamily="2" charset="-122"/>
                          <a:cs typeface="Times New Roman" panose="02020603050405020304" pitchFamily="18" charset="0"/>
                        </a:rPr>
                        <a:t>方差模型</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均值</a:t>
                      </a:r>
                      <a:r>
                        <a:rPr lang="en-US" altLang="zh-CN" sz="2200">
                          <a:latin typeface="Times New Roman" panose="02020603050405020304" pitchFamily="18" charset="0"/>
                          <a:ea typeface="Times New Roman" panose="02020603050405020304"/>
                          <a:cs typeface="Times New Roman" panose="02020603050405020304" pitchFamily="18" charset="0"/>
                        </a:rPr>
                        <a:t>-LES</a:t>
                      </a:r>
                      <a:r>
                        <a:rPr lang="zh-CN" sz="2200">
                          <a:latin typeface="Times New Roman" panose="02020603050405020304" pitchFamily="18" charset="0"/>
                          <a:ea typeface="宋体" panose="02010600030101010101" pitchFamily="2" charset="-122"/>
                          <a:cs typeface="Times New Roman" panose="02020603050405020304" pitchFamily="18" charset="0"/>
                        </a:rPr>
                        <a:t>模型</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558800">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累积收益率</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en-US" altLang="zh-CN" sz="2200">
                          <a:latin typeface="Times New Roman" panose="02020603050405020304" pitchFamily="18" charset="0"/>
                          <a:ea typeface="宋体" panose="02010600030101010101" pitchFamily="2" charset="-122"/>
                          <a:cs typeface="Times New Roman" panose="02020603050405020304" pitchFamily="18" charset="0"/>
                        </a:rPr>
                        <a:t>%)</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8</a:t>
                      </a:r>
                      <a:r>
                        <a:rPr lang="en-US" altLang="zh-CN" sz="2200">
                          <a:latin typeface="Times New Roman" panose="02020603050405020304" pitchFamily="18" charset="0"/>
                          <a:ea typeface="宋体" panose="02010600030101010101" pitchFamily="2" charset="-122"/>
                          <a:cs typeface="Times New Roman" panose="02020603050405020304" pitchFamily="18" charset="0"/>
                        </a:rPr>
                        <a:t>7.33</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1</a:t>
                      </a:r>
                      <a:r>
                        <a:rPr lang="en-US" altLang="zh-CN" sz="2200">
                          <a:latin typeface="Times New Roman" panose="02020603050405020304" pitchFamily="18" charset="0"/>
                          <a:ea typeface="宋体" panose="02010600030101010101" pitchFamily="2" charset="-122"/>
                          <a:cs typeface="Times New Roman" panose="02020603050405020304" pitchFamily="18" charset="0"/>
                        </a:rPr>
                        <a:t>22.72</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1</a:t>
                      </a:r>
                      <a:r>
                        <a:rPr lang="en-US" altLang="zh-CN" sz="2200">
                          <a:latin typeface="Times New Roman" panose="02020603050405020304" pitchFamily="18" charset="0"/>
                          <a:ea typeface="宋体" panose="02010600030101010101" pitchFamily="2" charset="-122"/>
                          <a:cs typeface="Times New Roman" panose="02020603050405020304" pitchFamily="18" charset="0"/>
                        </a:rPr>
                        <a:t>38.75</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r>
              <a:tr h="558800">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超额收益率</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en-US" altLang="zh-CN" sz="2200">
                          <a:latin typeface="Times New Roman" panose="02020603050405020304" pitchFamily="18" charset="0"/>
                          <a:ea typeface="宋体" panose="02010600030101010101" pitchFamily="2" charset="-122"/>
                          <a:cs typeface="Times New Roman" panose="02020603050405020304" pitchFamily="18" charset="0"/>
                        </a:rPr>
                        <a:t>%)</a:t>
                      </a:r>
                    </a:p>
                  </a:txBody>
                  <a:tcPr marL="68580" marR="68580" marT="0" marB="0" anchor="ctr">
                    <a:lnL>
                      <a:noFill/>
                    </a:lnL>
                    <a:lnR>
                      <a:noFill/>
                    </a:lnR>
                    <a:lnT>
                      <a:noFill/>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宋体" panose="02010600030101010101" pitchFamily="2" charset="-122"/>
                          <a:cs typeface="Times New Roman" panose="02020603050405020304" pitchFamily="18" charset="0"/>
                        </a:rPr>
                        <a:t>0.00</a:t>
                      </a:r>
                    </a:p>
                  </a:txBody>
                  <a:tcPr marL="68580" marR="68580" marT="0" marB="0" anchor="ctr">
                    <a:lnL>
                      <a:noFill/>
                    </a:lnL>
                    <a:lnR>
                      <a:noFill/>
                    </a:lnR>
                    <a:lnT>
                      <a:noFill/>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宋体" panose="02010600030101010101" pitchFamily="2" charset="-122"/>
                          <a:cs typeface="Times New Roman" panose="02020603050405020304" pitchFamily="18" charset="0"/>
                        </a:rPr>
                        <a:t>35.39</a:t>
                      </a:r>
                    </a:p>
                  </a:txBody>
                  <a:tcPr marL="68580" marR="68580" marT="0" marB="0" anchor="ctr">
                    <a:lnL>
                      <a:noFill/>
                    </a:lnL>
                    <a:lnR>
                      <a:noFill/>
                    </a:lnR>
                    <a:lnT>
                      <a:noFill/>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宋体" panose="02010600030101010101" pitchFamily="2" charset="-122"/>
                          <a:cs typeface="Times New Roman" panose="02020603050405020304" pitchFamily="18" charset="0"/>
                        </a:rPr>
                        <a:t>51.42</a:t>
                      </a:r>
                    </a:p>
                  </a:txBody>
                  <a:tcPr marL="68580" marR="68580" marT="0" marB="0" anchor="ctr">
                    <a:lnL>
                      <a:noFill/>
                    </a:lnL>
                    <a:lnR>
                      <a:noFill/>
                    </a:lnR>
                    <a:lnT>
                      <a:noFill/>
                    </a:lnT>
                    <a:lnB>
                      <a:noFill/>
                    </a:lnB>
                    <a:noFill/>
                  </a:tcPr>
                </a:tc>
              </a:tr>
              <a:tr h="558800">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年化收益率</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en-US" altLang="zh-CN" sz="2200">
                          <a:latin typeface="Times New Roman" panose="02020603050405020304" pitchFamily="18" charset="0"/>
                          <a:ea typeface="宋体" panose="02010600030101010101" pitchFamily="2" charset="-122"/>
                          <a:cs typeface="Times New Roman" panose="02020603050405020304" pitchFamily="18" charset="0"/>
                        </a:rPr>
                        <a:t>%)</a:t>
                      </a:r>
                    </a:p>
                  </a:txBody>
                  <a:tcPr marL="68580" marR="68580" marT="0" marB="0" anchor="ctr">
                    <a:lnL>
                      <a:noFill/>
                    </a:lnL>
                    <a:lnR>
                      <a:noFill/>
                    </a:lnR>
                    <a:lnT>
                      <a:noFill/>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8.73</a:t>
                      </a:r>
                    </a:p>
                  </a:txBody>
                  <a:tcPr marL="68580" marR="68580" marT="0" marB="0" anchor="ctr">
                    <a:lnL>
                      <a:noFill/>
                    </a:lnL>
                    <a:lnR>
                      <a:noFill/>
                    </a:lnR>
                    <a:lnT>
                      <a:noFill/>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4</a:t>
                      </a:r>
                      <a:r>
                        <a:rPr lang="en-US" altLang="zh-CN" sz="2200">
                          <a:latin typeface="Times New Roman" panose="02020603050405020304" pitchFamily="18" charset="0"/>
                          <a:ea typeface="宋体" panose="02010600030101010101" pitchFamily="2" charset="-122"/>
                          <a:cs typeface="Times New Roman" panose="02020603050405020304" pitchFamily="18" charset="0"/>
                        </a:rPr>
                        <a:t>0.37</a:t>
                      </a:r>
                    </a:p>
                  </a:txBody>
                  <a:tcPr marL="68580" marR="68580" marT="0" marB="0" anchor="ctr">
                    <a:lnL>
                      <a:noFill/>
                    </a:lnL>
                    <a:lnR>
                      <a:noFill/>
                    </a:lnR>
                    <a:lnT>
                      <a:noFill/>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4</a:t>
                      </a:r>
                      <a:r>
                        <a:rPr lang="en-US" altLang="zh-CN" sz="2200">
                          <a:latin typeface="Times New Roman" panose="02020603050405020304" pitchFamily="18" charset="0"/>
                          <a:ea typeface="宋体" panose="02010600030101010101" pitchFamily="2" charset="-122"/>
                          <a:cs typeface="Times New Roman" panose="02020603050405020304" pitchFamily="18" charset="0"/>
                        </a:rPr>
                        <a:t>5.64</a:t>
                      </a:r>
                    </a:p>
                  </a:txBody>
                  <a:tcPr marL="68580" marR="68580" marT="0" marB="0" anchor="ctr">
                    <a:lnL>
                      <a:noFill/>
                    </a:lnL>
                    <a:lnR>
                      <a:noFill/>
                    </a:lnR>
                    <a:lnT>
                      <a:noFill/>
                    </a:lnT>
                    <a:lnB>
                      <a:noFill/>
                    </a:lnB>
                    <a:noFill/>
                  </a:tcPr>
                </a:tc>
              </a:tr>
              <a:tr h="558800">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rPr>
                        <a:t>夏普比率</a:t>
                      </a:r>
                    </a:p>
                  </a:txBody>
                  <a:tcPr marL="68580" marR="68580" marT="0" marB="0" anchor="ctr">
                    <a:lnL>
                      <a:noFill/>
                    </a:lnL>
                    <a:lnR>
                      <a:noFill/>
                    </a:lnR>
                    <a:lnT>
                      <a:noFill/>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1</a:t>
                      </a:r>
                      <a:r>
                        <a:rPr lang="en-US" altLang="zh-CN" sz="2200">
                          <a:latin typeface="Times New Roman" panose="02020603050405020304" pitchFamily="18" charset="0"/>
                          <a:ea typeface="宋体" panose="02010600030101010101" pitchFamily="2" charset="-122"/>
                          <a:cs typeface="Times New Roman" panose="02020603050405020304" pitchFamily="18" charset="0"/>
                        </a:rPr>
                        <a:t>1.62</a:t>
                      </a:r>
                    </a:p>
                  </a:txBody>
                  <a:tcPr marL="68580" marR="68580" marT="0" marB="0" anchor="ctr">
                    <a:lnL>
                      <a:noFill/>
                    </a:lnL>
                    <a:lnR>
                      <a:noFill/>
                    </a:lnR>
                    <a:lnT>
                      <a:noFill/>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宋体" panose="02010600030101010101" pitchFamily="2" charset="-122"/>
                          <a:cs typeface="Times New Roman" panose="02020603050405020304" pitchFamily="18" charset="0"/>
                        </a:rPr>
                        <a:t>16.78</a:t>
                      </a:r>
                    </a:p>
                  </a:txBody>
                  <a:tcPr marL="68580" marR="68580" marT="0" marB="0" anchor="ctr">
                    <a:lnL>
                      <a:noFill/>
                    </a:lnL>
                    <a:lnR>
                      <a:noFill/>
                    </a:lnR>
                    <a:lnT>
                      <a:noFill/>
                    </a:lnT>
                    <a:lnB>
                      <a:noFill/>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1</a:t>
                      </a:r>
                      <a:r>
                        <a:rPr lang="en-US" altLang="zh-CN" sz="2200">
                          <a:latin typeface="Times New Roman" panose="02020603050405020304" pitchFamily="18" charset="0"/>
                          <a:ea typeface="宋体" panose="02010600030101010101" pitchFamily="2" charset="-122"/>
                          <a:cs typeface="Times New Roman" panose="02020603050405020304" pitchFamily="18" charset="0"/>
                        </a:rPr>
                        <a:t>8.75</a:t>
                      </a:r>
                    </a:p>
                  </a:txBody>
                  <a:tcPr marL="68580" marR="68580" marT="0" marB="0" anchor="ctr">
                    <a:lnL>
                      <a:noFill/>
                    </a:lnL>
                    <a:lnR>
                      <a:noFill/>
                    </a:lnR>
                    <a:lnT>
                      <a:noFill/>
                    </a:lnT>
                    <a:lnB>
                      <a:noFill/>
                    </a:lnB>
                    <a:noFill/>
                  </a:tcPr>
                </a:tc>
              </a:tr>
              <a:tr h="558800">
                <a:tc>
                  <a:txBody>
                    <a:bodyPr/>
                    <a:lstStyle/>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最大回撤</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en-US" altLang="zh-CN" sz="2200">
                          <a:latin typeface="Times New Roman" panose="02020603050405020304" pitchFamily="18" charset="0"/>
                          <a:ea typeface="宋体" panose="02010600030101010101" pitchFamily="2" charset="-122"/>
                          <a:cs typeface="Times New Roman" panose="02020603050405020304" pitchFamily="18" charset="0"/>
                        </a:rPr>
                        <a:t>%)</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3</a:t>
                      </a:r>
                      <a:r>
                        <a:rPr lang="en-US" altLang="zh-CN" sz="2200">
                          <a:latin typeface="Times New Roman" panose="02020603050405020304" pitchFamily="18" charset="0"/>
                          <a:ea typeface="宋体" panose="02010600030101010101" pitchFamily="2" charset="-122"/>
                          <a:cs typeface="Times New Roman" panose="02020603050405020304" pitchFamily="18" charset="0"/>
                        </a:rPr>
                        <a:t>7.46</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4</a:t>
                      </a:r>
                      <a:r>
                        <a:rPr lang="en-US" altLang="zh-CN" sz="2200">
                          <a:latin typeface="Times New Roman" panose="02020603050405020304" pitchFamily="18" charset="0"/>
                          <a:ea typeface="宋体" panose="02010600030101010101" pitchFamily="2" charset="-122"/>
                          <a:cs typeface="Times New Roman" panose="02020603050405020304" pitchFamily="18" charset="0"/>
                        </a:rPr>
                        <a:t>0.28</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3</a:t>
                      </a:r>
                      <a:r>
                        <a:rPr lang="en-US" altLang="zh-CN" sz="2200">
                          <a:latin typeface="Times New Roman" panose="02020603050405020304" pitchFamily="18" charset="0"/>
                          <a:ea typeface="宋体" panose="02010600030101010101" pitchFamily="2" charset="-122"/>
                          <a:cs typeface="Times New Roman" panose="02020603050405020304" pitchFamily="18" charset="0"/>
                        </a:rPr>
                        <a:t>9.72</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dlOTkxYzk0ZjVlOTVmNGVhNjE2ZWY5ZTBlMzY0Y2EifQ=="/>
</p:tagLst>
</file>

<file path=ppt/tags/tag10.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25.xml><?xml version="1.0" encoding="utf-8"?>
<p:tagLst xmlns:a="http://schemas.openxmlformats.org/drawingml/2006/main" xmlns:r="http://schemas.openxmlformats.org/officeDocument/2006/relationships" xmlns:p="http://schemas.openxmlformats.org/presentationml/2006/main">
  <p:tag name="TABLE_ENDDRAG_ORIGIN_RECT" val="858*333"/>
  <p:tag name="TABLE_ENDDRAG_RECT" val="50*145*858*333"/>
</p:tagLst>
</file>

<file path=ppt/tags/tag26.xml><?xml version="1.0" encoding="utf-8"?>
<p:tagLst xmlns:a="http://schemas.openxmlformats.org/drawingml/2006/main" xmlns:r="http://schemas.openxmlformats.org/officeDocument/2006/relationships" xmlns:p="http://schemas.openxmlformats.org/presentationml/2006/main">
  <p:tag name="TABLE_ENDDRAG_ORIGIN_RECT" val="891*365"/>
  <p:tag name="TABLE_ENDDRAG_RECT" val="31*143*891*365"/>
</p:tagLst>
</file>

<file path=ppt/tags/tag27.xml><?xml version="1.0" encoding="utf-8"?>
<p:tagLst xmlns:a="http://schemas.openxmlformats.org/drawingml/2006/main" xmlns:r="http://schemas.openxmlformats.org/officeDocument/2006/relationships" xmlns:p="http://schemas.openxmlformats.org/presentationml/2006/main">
  <p:tag name="TABLE_ENDDRAG_ORIGIN_RECT" val="852*296"/>
  <p:tag name="TABLE_ENDDRAG_RECT" val="53*150*852*296"/>
</p:tagLst>
</file>

<file path=ppt/tags/tag28.xml><?xml version="1.0" encoding="utf-8"?>
<p:tagLst xmlns:a="http://schemas.openxmlformats.org/drawingml/2006/main" xmlns:r="http://schemas.openxmlformats.org/officeDocument/2006/relationships" xmlns:p="http://schemas.openxmlformats.org/presentationml/2006/main">
  <p:tag name="TABLE_ENDDRAG_ORIGIN_RECT" val="825*231"/>
  <p:tag name="TABLE_ENDDRAG_RECT" val="67*195*825*231"/>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65,&quot;left&quot;:309.4,&quot;top&quot;:51.9,&quot;width&quot;:602.45}"/>
</p:tagLst>
</file>

<file path=ppt/tags/tag8.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9.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5974</Words>
  <Application>Microsoft Office PowerPoint</Application>
  <PresentationFormat>自定义</PresentationFormat>
  <Paragraphs>820</Paragraphs>
  <Slides>104</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104</vt:i4>
      </vt:variant>
    </vt:vector>
  </HeadingPairs>
  <TitlesOfParts>
    <vt:vector size="106" baseType="lpstr">
      <vt:lpstr>Office 主题​​</vt:lpstr>
      <vt:lpstr>剪辑</vt:lpstr>
      <vt:lpstr>PowerPoint 演示文稿</vt:lpstr>
      <vt:lpstr>PowerPoint 演示文稿</vt:lpstr>
      <vt:lpstr>PowerPoint 演示文稿</vt:lpstr>
      <vt:lpstr>1. 流动性风险的概念 </vt:lpstr>
      <vt:lpstr>PowerPoint 演示文稿</vt:lpstr>
      <vt:lpstr>PowerPoint 演示文稿</vt:lpstr>
      <vt:lpstr>2. 流动性风险的特征</vt:lpstr>
      <vt:lpstr>PowerPoint 演示文稿</vt:lpstr>
      <vt:lpstr>3. 流动性风险的成因</vt:lpstr>
      <vt:lpstr>PowerPoint 演示文稿</vt:lpstr>
      <vt:lpstr>PowerPoint 演示文稿</vt:lpstr>
      <vt:lpstr>4. 流动性风险与其他风险的相关性</vt:lpstr>
      <vt:lpstr>PowerPoint 演示文稿</vt:lpstr>
      <vt:lpstr>PowerPoint 演示文稿</vt:lpstr>
      <vt:lpstr>1. 交易流动性风险的概念</vt:lpstr>
      <vt:lpstr>PowerPoint 演示文稿</vt:lpstr>
      <vt:lpstr>2. 交易流动性风险衡量</vt:lpstr>
      <vt:lpstr>PowerPoint 演示文稿</vt:lpstr>
      <vt:lpstr>PowerPoint 演示文稿</vt:lpstr>
      <vt:lpstr>PowerPoint 演示文稿</vt:lpstr>
      <vt:lpstr>【例15-1】买入卖出价差比率的估计</vt:lpstr>
      <vt:lpstr>PowerPoint 演示文稿</vt:lpstr>
      <vt:lpstr>PowerPoint 演示文稿</vt:lpstr>
      <vt:lpstr>PowerPoint 演示文稿</vt:lpstr>
      <vt:lpstr>PowerPoint 演示文稿</vt:lpstr>
      <vt:lpstr>PowerPoint 演示文稿</vt:lpstr>
      <vt:lpstr>【例15-2】经流动性调整的VaR的估计</vt:lpstr>
      <vt:lpstr>PowerPoint 演示文稿</vt:lpstr>
      <vt:lpstr>1. 融资流动性风险的概念</vt:lpstr>
      <vt:lpstr>1. 融资流动性风险的概念</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PowerPoint 演示文稿</vt:lpstr>
      <vt:lpstr>1. 流动性黑洞的概念</vt:lpstr>
      <vt:lpstr>1. 流动性黑洞的概念</vt:lpstr>
      <vt:lpstr>2. 流动性黑洞的成因</vt:lpstr>
      <vt:lpstr>2. 流动性黑洞的成因</vt:lpstr>
      <vt:lpstr>2. 流动性黑洞的成因</vt:lpstr>
      <vt:lpstr>2. 流动性黑洞的成因</vt:lpstr>
      <vt:lpstr>2. 流动性黑洞的成因</vt:lpstr>
      <vt:lpstr>2. 流动性黑洞的成因</vt:lpstr>
      <vt:lpstr>3. 流动性黑洞的估计</vt:lpstr>
      <vt:lpstr>3. 流动性黑洞的估计</vt:lpstr>
      <vt:lpstr>3. 流动性黑洞的估计</vt:lpstr>
      <vt:lpstr>3. 流动性黑洞的估计</vt:lpstr>
      <vt:lpstr>3. 流动性黑洞的估计</vt:lpstr>
      <vt:lpstr>3. 流动性黑洞的估计</vt:lpstr>
      <vt:lpstr>【例15-3】 AMIHUD流动性比率的估计</vt:lpstr>
      <vt:lpstr>4. 防范流动性黑洞的具体措施</vt:lpstr>
      <vt:lpstr>PowerPoint 演示文稿</vt:lpstr>
      <vt:lpstr>1. 流动性风险管理</vt:lpstr>
      <vt:lpstr>1. 流动性风险管理</vt:lpstr>
      <vt:lpstr>1. 流动性风险管理</vt:lpstr>
      <vt:lpstr>1. 流动性风险管理</vt:lpstr>
      <vt:lpstr>2. 巴塞尔协议III之流动性风险管理协议</vt:lpstr>
      <vt:lpstr>2. 巴塞尔协议III之流动性风险管理协议</vt:lpstr>
      <vt:lpstr>2. 巴塞尔协议III之流动性风险管理协议</vt:lpstr>
      <vt:lpstr>【例15-4】硅谷银行LCR、NSFR指标的估计</vt:lpstr>
      <vt:lpstr>【例15-4】硅谷银行LCR、NSFR指标的估计</vt:lpstr>
      <vt:lpstr>【例15-4】硅谷银行LCR、NSFR指标的估计</vt:lpstr>
      <vt:lpstr>3. 中国银监会之流动性风险管理协议</vt:lpstr>
      <vt:lpstr>3. 中国银监会之流动性风险管理协议</vt:lpstr>
      <vt:lpstr>3. 中国银监会之流动性风险管理协议</vt:lpstr>
      <vt:lpstr>PowerPoint 演示文稿</vt:lpstr>
      <vt:lpstr>第六节  流动性风险管理的案例分析</vt:lpstr>
      <vt:lpstr>第六节  流动性风险管理的案例分析</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2. 把半导体行业数据放到LES模型进行分析</vt:lpstr>
      <vt:lpstr>2. 把半导体行业数据放到LES模型进行分析</vt:lpstr>
      <vt:lpstr>2. 把半导体行业数据放到LES模型进行分析</vt:lpstr>
      <vt:lpstr>2. 把半导体行业数据放到LES模型进行分析</vt:lpstr>
      <vt:lpstr>2. 把半导体行业数据放到LES模型进行分析</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1464</cp:revision>
  <dcterms:created xsi:type="dcterms:W3CDTF">2014-05-22T15:27:00Z</dcterms:created>
  <dcterms:modified xsi:type="dcterms:W3CDTF">2024-08-18T05:30:08Z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AEB72014BD374FF99EEFA52CBE4FE6B2_12</vt:lpwstr>
  </property>
  <property fmtid="{D5CDD505-2E9C-101B-9397-08002B2CF9AE}" pid="3" name="KSOProductBuildVer">
    <vt:lpwstr>2052-12.1.0.17147</vt:lpwstr>
  </property>
</Properties>
</file>